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6" r:id="rId2"/>
    <p:sldId id="285" r:id="rId3"/>
    <p:sldId id="287" r:id="rId4"/>
    <p:sldId id="363" r:id="rId5"/>
    <p:sldId id="264" r:id="rId6"/>
    <p:sldId id="265" r:id="rId7"/>
    <p:sldId id="266" r:id="rId8"/>
    <p:sldId id="257" r:id="rId9"/>
    <p:sldId id="355" r:id="rId10"/>
    <p:sldId id="267" r:id="rId11"/>
    <p:sldId id="356" r:id="rId12"/>
    <p:sldId id="262" r:id="rId13"/>
    <p:sldId id="261" r:id="rId14"/>
    <p:sldId id="258" r:id="rId15"/>
    <p:sldId id="357" r:id="rId16"/>
    <p:sldId id="358" r:id="rId17"/>
    <p:sldId id="286" r:id="rId18"/>
    <p:sldId id="359" r:id="rId19"/>
    <p:sldId id="279" r:id="rId20"/>
    <p:sldId id="360" r:id="rId21"/>
    <p:sldId id="361" r:id="rId22"/>
    <p:sldId id="362" r:id="rId23"/>
    <p:sldId id="272" r:id="rId24"/>
    <p:sldId id="278" r:id="rId25"/>
    <p:sldId id="280" r:id="rId2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han Ozgurdal" initials="KO" lastIdx="7" clrIdx="0">
    <p:extLst>
      <p:ext uri="{19B8F6BF-5375-455C-9EA6-DF929625EA0E}">
        <p15:presenceInfo xmlns:p15="http://schemas.microsoft.com/office/powerpoint/2012/main" userId="S::kirhan.ozgurdal@bayer.com::78c5dcee-54c7-4c82-b2b6-dd1a25f00d03" providerId="AD"/>
      </p:ext>
    </p:extLst>
  </p:cmAuthor>
  <p:cmAuthor id="2" name="Mahir Karababa" initials="MK" lastIdx="5" clrIdx="1">
    <p:extLst>
      <p:ext uri="{19B8F6BF-5375-455C-9EA6-DF929625EA0E}">
        <p15:presenceInfo xmlns:p15="http://schemas.microsoft.com/office/powerpoint/2012/main" userId="021022b4e12e8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750"/>
    <a:srgbClr val="29ABE2"/>
    <a:srgbClr val="D834D6"/>
    <a:srgbClr val="FF7BAC"/>
    <a:srgbClr val="FF40FF"/>
    <a:srgbClr val="FF85FF"/>
    <a:srgbClr val="FF8AD8"/>
    <a:srgbClr val="009051"/>
    <a:srgbClr val="2E7B8E"/>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89030" autoAdjust="0"/>
  </p:normalViewPr>
  <p:slideViewPr>
    <p:cSldViewPr snapToObjects="1">
      <p:cViewPr varScale="1">
        <p:scale>
          <a:sx n="98" d="100"/>
          <a:sy n="98" d="100"/>
        </p:scale>
        <p:origin x="1048" y="192"/>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DD7A9-143B-4AE4-8931-AF990A74F10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08697590-4210-496B-A554-13641231D34B}">
      <dgm:prSet phldrT="[Text]" custT="1"/>
      <dgm:spPr>
        <a:solidFill>
          <a:schemeClr val="accent1"/>
        </a:solidFill>
        <a:ln>
          <a:noFill/>
        </a:ln>
      </dgm:spPr>
      <dgm:t>
        <a:bodyPr/>
        <a:lstStyle/>
        <a:p>
          <a:pPr>
            <a:lnSpc>
              <a:spcPct val="100000"/>
            </a:lnSpc>
          </a:pPr>
          <a:r>
            <a:rPr lang="en-US" sz="1400" b="1" dirty="0">
              <a:solidFill>
                <a:schemeClr val="tx1"/>
              </a:solidFill>
              <a:latin typeface="Arial"/>
              <a:cs typeface="Arial"/>
            </a:rPr>
            <a:t>Patient </a:t>
          </a:r>
          <a:br>
            <a:rPr lang="en-US" sz="1400" b="1" dirty="0">
              <a:solidFill>
                <a:schemeClr val="tx1"/>
              </a:solidFill>
              <a:latin typeface="Arial"/>
              <a:cs typeface="Arial"/>
            </a:rPr>
          </a:br>
          <a:r>
            <a:rPr lang="en-US" sz="1400" b="1" dirty="0">
              <a:solidFill>
                <a:schemeClr val="tx1"/>
              </a:solidFill>
              <a:latin typeface="Arial"/>
              <a:cs typeface="Arial"/>
            </a:rPr>
            <a:t>with </a:t>
          </a:r>
          <a:br>
            <a:rPr lang="en-US" sz="1400" b="1" dirty="0">
              <a:solidFill>
                <a:schemeClr val="tx1"/>
              </a:solidFill>
              <a:latin typeface="Arial"/>
              <a:cs typeface="Arial"/>
            </a:rPr>
          </a:br>
          <a:r>
            <a:rPr lang="en-US" sz="1400" b="1" dirty="0">
              <a:solidFill>
                <a:schemeClr val="tx1"/>
              </a:solidFill>
              <a:latin typeface="Arial"/>
              <a:cs typeface="Arial"/>
            </a:rPr>
            <a:t>HCC</a:t>
          </a:r>
        </a:p>
      </dgm:t>
    </dgm:pt>
    <dgm:pt modelId="{317B4BEE-4D36-4F2D-9E5C-332397109E93}" type="parTrans" cxnId="{A36CD0A7-0893-4BCA-8325-CBA98159AEBF}">
      <dgm:prSet/>
      <dgm:spPr/>
      <dgm:t>
        <a:bodyPr/>
        <a:lstStyle/>
        <a:p>
          <a:endParaRPr lang="en-US" sz="1200">
            <a:solidFill>
              <a:schemeClr val="bg1"/>
            </a:solidFill>
            <a:latin typeface="Arial"/>
            <a:cs typeface="Arial"/>
          </a:endParaRPr>
        </a:p>
      </dgm:t>
    </dgm:pt>
    <dgm:pt modelId="{7A76A7D5-40AA-4B95-8EB0-EBF30F04BD37}" type="sibTrans" cxnId="{A36CD0A7-0893-4BCA-8325-CBA98159AEBF}">
      <dgm:prSet/>
      <dgm:spPr/>
      <dgm:t>
        <a:bodyPr/>
        <a:lstStyle/>
        <a:p>
          <a:endParaRPr lang="en-US" sz="1200">
            <a:solidFill>
              <a:schemeClr val="bg1"/>
            </a:solidFill>
            <a:latin typeface="Arial"/>
            <a:cs typeface="Arial"/>
          </a:endParaRPr>
        </a:p>
      </dgm:t>
    </dgm:pt>
    <dgm:pt modelId="{FFB6EEB7-032A-4B93-8081-17FA67E28434}">
      <dgm:prSet phldrT="[Text]" custT="1"/>
      <dgm:spPr>
        <a:solidFill>
          <a:schemeClr val="tx2"/>
        </a:solidFill>
        <a:ln>
          <a:noFill/>
        </a:ln>
      </dgm:spPr>
      <dgm:t>
        <a:bodyPr lIns="0" tIns="0" rIns="0" bIns="0"/>
        <a:lstStyle/>
        <a:p>
          <a:endParaRPr lang="en-US" sz="1200" dirty="0">
            <a:solidFill>
              <a:schemeClr val="bg1"/>
            </a:solidFill>
            <a:latin typeface="Arial"/>
            <a:cs typeface="Arial"/>
          </a:endParaRPr>
        </a:p>
      </dgm:t>
    </dgm:pt>
    <dgm:pt modelId="{A39E84EE-E45F-417C-8625-E61E014E3F21}" type="parTrans" cxnId="{E876A10E-E3FE-40E5-B72C-5AF4689F7DE5}">
      <dgm:prSet custT="1"/>
      <dgm:spPr>
        <a:ln>
          <a:solidFill>
            <a:schemeClr val="tx1"/>
          </a:solidFill>
        </a:ln>
      </dgm:spPr>
      <dgm:t>
        <a:bodyPr/>
        <a:lstStyle/>
        <a:p>
          <a:endParaRPr lang="en-US" sz="1200">
            <a:solidFill>
              <a:schemeClr val="bg1"/>
            </a:solidFill>
            <a:latin typeface="Arial"/>
            <a:cs typeface="Arial"/>
          </a:endParaRPr>
        </a:p>
      </dgm:t>
    </dgm:pt>
    <dgm:pt modelId="{5880D0B9-9A75-45B3-9B68-C622539822F0}" type="sibTrans" cxnId="{E876A10E-E3FE-40E5-B72C-5AF4689F7DE5}">
      <dgm:prSet/>
      <dgm:spPr/>
      <dgm:t>
        <a:bodyPr/>
        <a:lstStyle/>
        <a:p>
          <a:endParaRPr lang="en-US" sz="1200">
            <a:solidFill>
              <a:schemeClr val="bg1"/>
            </a:solidFill>
            <a:latin typeface="Arial"/>
            <a:cs typeface="Arial"/>
          </a:endParaRPr>
        </a:p>
      </dgm:t>
    </dgm:pt>
    <dgm:pt modelId="{1D05201C-8BB3-4ACD-B45B-DD3B718BB220}">
      <dgm:prSet phldrT="[Text]" custT="1"/>
      <dgm:spPr>
        <a:solidFill>
          <a:schemeClr val="tx2"/>
        </a:solidFill>
        <a:ln>
          <a:noFill/>
        </a:ln>
      </dgm:spPr>
      <dgm:t>
        <a:bodyPr/>
        <a:lstStyle/>
        <a:p>
          <a:r>
            <a:rPr lang="en-US" sz="1200" dirty="0">
              <a:solidFill>
                <a:schemeClr val="bg1"/>
              </a:solidFill>
              <a:latin typeface="Arial"/>
              <a:cs typeface="Arial"/>
            </a:rPr>
            <a:t>Hepatology</a:t>
          </a:r>
        </a:p>
      </dgm:t>
    </dgm:pt>
    <dgm:pt modelId="{BC5B2F86-73EE-498A-843E-0F74743CB5A1}" type="parTrans" cxnId="{5900BDBC-5878-4530-9975-3132462670EC}">
      <dgm:prSet custT="1"/>
      <dgm:spPr>
        <a:ln>
          <a:solidFill>
            <a:schemeClr val="tx1"/>
          </a:solidFill>
        </a:ln>
      </dgm:spPr>
      <dgm:t>
        <a:bodyPr/>
        <a:lstStyle/>
        <a:p>
          <a:endParaRPr lang="en-US" sz="1200">
            <a:solidFill>
              <a:schemeClr val="bg1"/>
            </a:solidFill>
            <a:latin typeface="Arial"/>
            <a:cs typeface="Arial"/>
          </a:endParaRPr>
        </a:p>
      </dgm:t>
    </dgm:pt>
    <dgm:pt modelId="{E90A3FA5-4D89-47E5-96AE-B0C67B98BBA7}" type="sibTrans" cxnId="{5900BDBC-5878-4530-9975-3132462670EC}">
      <dgm:prSet/>
      <dgm:spPr/>
      <dgm:t>
        <a:bodyPr/>
        <a:lstStyle/>
        <a:p>
          <a:endParaRPr lang="en-US" sz="1200">
            <a:solidFill>
              <a:schemeClr val="bg1"/>
            </a:solidFill>
            <a:latin typeface="Arial"/>
            <a:cs typeface="Arial"/>
          </a:endParaRPr>
        </a:p>
      </dgm:t>
    </dgm:pt>
    <dgm:pt modelId="{5BE4EA29-F621-4C67-88FF-73C9DFDA9EA9}">
      <dgm:prSet phldrT="[Text]" custT="1"/>
      <dgm:spPr>
        <a:solidFill>
          <a:schemeClr val="tx2"/>
        </a:solidFill>
        <a:ln>
          <a:noFill/>
        </a:ln>
      </dgm:spPr>
      <dgm:t>
        <a:bodyPr lIns="0" rIns="0"/>
        <a:lstStyle/>
        <a:p>
          <a:r>
            <a:rPr lang="en-US" sz="1200" dirty="0">
              <a:solidFill>
                <a:schemeClr val="bg1"/>
              </a:solidFill>
              <a:latin typeface="Arial"/>
              <a:cs typeface="Arial"/>
            </a:rPr>
            <a:t>Hepatobiliary and transplant surgery</a:t>
          </a:r>
        </a:p>
      </dgm:t>
    </dgm:pt>
    <dgm:pt modelId="{8933729D-B0C5-4451-B355-2C2533FD41F6}" type="parTrans" cxnId="{39DCF181-E00F-488E-9067-D5F8E2E88600}">
      <dgm:prSet custT="1"/>
      <dgm:spPr>
        <a:ln>
          <a:solidFill>
            <a:schemeClr val="tx1"/>
          </a:solidFill>
        </a:ln>
      </dgm:spPr>
      <dgm:t>
        <a:bodyPr/>
        <a:lstStyle/>
        <a:p>
          <a:endParaRPr lang="en-US" sz="1200">
            <a:solidFill>
              <a:schemeClr val="bg1"/>
            </a:solidFill>
            <a:latin typeface="Arial"/>
            <a:cs typeface="Arial"/>
          </a:endParaRPr>
        </a:p>
      </dgm:t>
    </dgm:pt>
    <dgm:pt modelId="{EB78B1C5-3BD7-4D2B-A1D2-A6628497DAF3}" type="sibTrans" cxnId="{39DCF181-E00F-488E-9067-D5F8E2E88600}">
      <dgm:prSet/>
      <dgm:spPr/>
      <dgm:t>
        <a:bodyPr/>
        <a:lstStyle/>
        <a:p>
          <a:endParaRPr lang="en-US" sz="1200">
            <a:solidFill>
              <a:schemeClr val="bg1"/>
            </a:solidFill>
            <a:latin typeface="Arial"/>
            <a:cs typeface="Arial"/>
          </a:endParaRPr>
        </a:p>
      </dgm:t>
    </dgm:pt>
    <dgm:pt modelId="{F7AF9D7A-6F0F-4A17-B980-5542742385BA}">
      <dgm:prSet phldrT="[Text]" custT="1"/>
      <dgm:spPr>
        <a:solidFill>
          <a:schemeClr val="tx2"/>
        </a:solidFill>
        <a:ln>
          <a:noFill/>
        </a:ln>
      </dgm:spPr>
      <dgm:t>
        <a:bodyPr/>
        <a:lstStyle/>
        <a:p>
          <a:r>
            <a:rPr lang="en-US" sz="1200" dirty="0">
              <a:solidFill>
                <a:schemeClr val="bg1"/>
              </a:solidFill>
              <a:latin typeface="Arial"/>
              <a:cs typeface="Arial"/>
            </a:rPr>
            <a:t>Diagnostic radiology</a:t>
          </a:r>
        </a:p>
      </dgm:t>
    </dgm:pt>
    <dgm:pt modelId="{B39E258A-C1B4-45E8-9623-178B34AF08F0}" type="parTrans" cxnId="{87C2541B-84F4-4DD6-B942-57D0A60BF38B}">
      <dgm:prSet custT="1"/>
      <dgm:spPr>
        <a:ln>
          <a:solidFill>
            <a:schemeClr val="tx1"/>
          </a:solidFill>
        </a:ln>
      </dgm:spPr>
      <dgm:t>
        <a:bodyPr/>
        <a:lstStyle/>
        <a:p>
          <a:endParaRPr lang="en-US" sz="1200">
            <a:solidFill>
              <a:schemeClr val="bg1"/>
            </a:solidFill>
            <a:latin typeface="Arial"/>
            <a:cs typeface="Arial"/>
          </a:endParaRPr>
        </a:p>
      </dgm:t>
    </dgm:pt>
    <dgm:pt modelId="{DB625600-363A-4089-B025-423612B0D0D5}" type="sibTrans" cxnId="{87C2541B-84F4-4DD6-B942-57D0A60BF38B}">
      <dgm:prSet/>
      <dgm:spPr/>
      <dgm:t>
        <a:bodyPr/>
        <a:lstStyle/>
        <a:p>
          <a:endParaRPr lang="en-US" sz="1200">
            <a:solidFill>
              <a:schemeClr val="bg1"/>
            </a:solidFill>
            <a:latin typeface="Arial"/>
            <a:cs typeface="Arial"/>
          </a:endParaRPr>
        </a:p>
      </dgm:t>
    </dgm:pt>
    <dgm:pt modelId="{2D45E0CD-24CA-4DF7-9BC6-9BBCEC2D5D55}">
      <dgm:prSet custT="1"/>
      <dgm:spPr>
        <a:solidFill>
          <a:schemeClr val="tx2"/>
        </a:solidFill>
        <a:ln>
          <a:noFill/>
        </a:ln>
      </dgm:spPr>
      <dgm:t>
        <a:bodyPr/>
        <a:lstStyle/>
        <a:p>
          <a:r>
            <a:rPr lang="en-US" sz="1200" dirty="0">
              <a:solidFill>
                <a:schemeClr val="bg1"/>
              </a:solidFill>
              <a:latin typeface="Arial"/>
              <a:cs typeface="Arial"/>
            </a:rPr>
            <a:t>Medical oncology</a:t>
          </a:r>
        </a:p>
      </dgm:t>
    </dgm:pt>
    <dgm:pt modelId="{85D1596E-858A-476E-9BC6-B0870E974F65}" type="parTrans" cxnId="{E6FEDB12-0796-4A7F-89D9-3CF7A94DD87E}">
      <dgm:prSet custT="1"/>
      <dgm:spPr>
        <a:ln>
          <a:solidFill>
            <a:schemeClr val="tx1"/>
          </a:solidFill>
        </a:ln>
      </dgm:spPr>
      <dgm:t>
        <a:bodyPr/>
        <a:lstStyle/>
        <a:p>
          <a:endParaRPr lang="en-US" sz="1200">
            <a:solidFill>
              <a:schemeClr val="bg1"/>
            </a:solidFill>
            <a:latin typeface="Arial"/>
            <a:cs typeface="Arial"/>
          </a:endParaRPr>
        </a:p>
      </dgm:t>
    </dgm:pt>
    <dgm:pt modelId="{2B3553D3-AD21-42C4-886B-47B992FC374C}" type="sibTrans" cxnId="{E6FEDB12-0796-4A7F-89D9-3CF7A94DD87E}">
      <dgm:prSet/>
      <dgm:spPr/>
      <dgm:t>
        <a:bodyPr/>
        <a:lstStyle/>
        <a:p>
          <a:endParaRPr lang="en-US" sz="1200">
            <a:solidFill>
              <a:schemeClr val="bg1"/>
            </a:solidFill>
            <a:latin typeface="Arial"/>
            <a:cs typeface="Arial"/>
          </a:endParaRPr>
        </a:p>
      </dgm:t>
    </dgm:pt>
    <dgm:pt modelId="{7F34DEA9-718C-4B9A-A44F-952A7E04F82E}">
      <dgm:prSet custT="1"/>
      <dgm:spPr>
        <a:solidFill>
          <a:schemeClr val="tx2"/>
        </a:solidFill>
        <a:ln>
          <a:noFill/>
        </a:ln>
      </dgm:spPr>
      <dgm:t>
        <a:bodyPr/>
        <a:lstStyle/>
        <a:p>
          <a:r>
            <a:rPr lang="en-US" sz="1200" dirty="0">
              <a:solidFill>
                <a:schemeClr val="bg1"/>
              </a:solidFill>
              <a:latin typeface="Arial"/>
              <a:cs typeface="Arial"/>
            </a:rPr>
            <a:t>Radiation oncology</a:t>
          </a:r>
        </a:p>
      </dgm:t>
    </dgm:pt>
    <dgm:pt modelId="{6A4EEDA3-4137-4804-BD17-66EF7FC4A687}" type="parTrans" cxnId="{252C17CC-8617-4744-BD52-939AD8604808}">
      <dgm:prSet custT="1"/>
      <dgm:spPr>
        <a:ln>
          <a:solidFill>
            <a:schemeClr val="tx1"/>
          </a:solidFill>
        </a:ln>
      </dgm:spPr>
      <dgm:t>
        <a:bodyPr/>
        <a:lstStyle/>
        <a:p>
          <a:endParaRPr lang="en-US" sz="1200">
            <a:solidFill>
              <a:schemeClr val="bg1"/>
            </a:solidFill>
            <a:latin typeface="Arial"/>
            <a:cs typeface="Arial"/>
          </a:endParaRPr>
        </a:p>
      </dgm:t>
    </dgm:pt>
    <dgm:pt modelId="{13A2FB69-CA82-4F29-8030-FD2A9B2AC0B0}" type="sibTrans" cxnId="{252C17CC-8617-4744-BD52-939AD8604808}">
      <dgm:prSet/>
      <dgm:spPr/>
      <dgm:t>
        <a:bodyPr/>
        <a:lstStyle/>
        <a:p>
          <a:endParaRPr lang="en-US" sz="1200">
            <a:solidFill>
              <a:schemeClr val="bg1"/>
            </a:solidFill>
            <a:latin typeface="Arial"/>
            <a:cs typeface="Arial"/>
          </a:endParaRPr>
        </a:p>
      </dgm:t>
    </dgm:pt>
    <dgm:pt modelId="{A34FF61A-C940-4732-9636-56916EABAC77}">
      <dgm:prSet custT="1"/>
      <dgm:spPr>
        <a:solidFill>
          <a:schemeClr val="tx2"/>
        </a:solidFill>
        <a:ln>
          <a:noFill/>
        </a:ln>
      </dgm:spPr>
      <dgm:t>
        <a:bodyPr/>
        <a:lstStyle/>
        <a:p>
          <a:r>
            <a:rPr lang="en-US" sz="1200" dirty="0">
              <a:solidFill>
                <a:schemeClr val="bg1"/>
              </a:solidFill>
              <a:latin typeface="Arial"/>
              <a:cs typeface="Arial"/>
            </a:rPr>
            <a:t>Palliative care</a:t>
          </a:r>
        </a:p>
      </dgm:t>
    </dgm:pt>
    <dgm:pt modelId="{A6315E88-C575-4B28-9550-5A3477C3B0CA}" type="parTrans" cxnId="{ED2ED490-BD3E-438C-96B9-A2E6D4558C74}">
      <dgm:prSet custT="1"/>
      <dgm:spPr>
        <a:ln>
          <a:solidFill>
            <a:schemeClr val="tx1"/>
          </a:solidFill>
        </a:ln>
      </dgm:spPr>
      <dgm:t>
        <a:bodyPr/>
        <a:lstStyle/>
        <a:p>
          <a:endParaRPr lang="en-US" sz="1200">
            <a:solidFill>
              <a:schemeClr val="bg1"/>
            </a:solidFill>
            <a:latin typeface="Arial"/>
            <a:cs typeface="Arial"/>
          </a:endParaRPr>
        </a:p>
      </dgm:t>
    </dgm:pt>
    <dgm:pt modelId="{A6A4EF00-2DAF-427C-B09A-6C8086A783BB}" type="sibTrans" cxnId="{ED2ED490-BD3E-438C-96B9-A2E6D4558C74}">
      <dgm:prSet/>
      <dgm:spPr/>
      <dgm:t>
        <a:bodyPr/>
        <a:lstStyle/>
        <a:p>
          <a:endParaRPr lang="en-US" sz="1200">
            <a:solidFill>
              <a:schemeClr val="bg1"/>
            </a:solidFill>
            <a:latin typeface="Arial"/>
            <a:cs typeface="Arial"/>
          </a:endParaRPr>
        </a:p>
      </dgm:t>
    </dgm:pt>
    <dgm:pt modelId="{4B9416F9-4244-40C4-B611-4B62B63645A4}">
      <dgm:prSet custT="1"/>
      <dgm:spPr>
        <a:solidFill>
          <a:schemeClr val="tx2"/>
        </a:solidFill>
        <a:ln>
          <a:noFill/>
        </a:ln>
      </dgm:spPr>
      <dgm:t>
        <a:bodyPr/>
        <a:lstStyle/>
        <a:p>
          <a:r>
            <a:rPr lang="en-US" sz="1200" dirty="0">
              <a:solidFill>
                <a:schemeClr val="bg1"/>
              </a:solidFill>
              <a:latin typeface="Arial"/>
              <a:cs typeface="Arial"/>
            </a:rPr>
            <a:t>Primary care provider</a:t>
          </a:r>
        </a:p>
      </dgm:t>
    </dgm:pt>
    <dgm:pt modelId="{41D17F8E-D2F8-435A-85BC-C7BC88DEE50B}" type="parTrans" cxnId="{9E7378B4-97C2-477C-8B6C-7AF6E0EC7388}">
      <dgm:prSet custT="1"/>
      <dgm:spPr>
        <a:ln>
          <a:solidFill>
            <a:schemeClr val="tx1"/>
          </a:solidFill>
        </a:ln>
      </dgm:spPr>
      <dgm:t>
        <a:bodyPr/>
        <a:lstStyle/>
        <a:p>
          <a:endParaRPr lang="en-US" sz="1200">
            <a:solidFill>
              <a:schemeClr val="bg1"/>
            </a:solidFill>
            <a:latin typeface="Arial"/>
            <a:cs typeface="Arial"/>
          </a:endParaRPr>
        </a:p>
      </dgm:t>
    </dgm:pt>
    <dgm:pt modelId="{D45A1511-DE56-45EB-99E1-3A44930AE829}" type="sibTrans" cxnId="{9E7378B4-97C2-477C-8B6C-7AF6E0EC7388}">
      <dgm:prSet/>
      <dgm:spPr/>
      <dgm:t>
        <a:bodyPr/>
        <a:lstStyle/>
        <a:p>
          <a:endParaRPr lang="en-US" sz="1200">
            <a:solidFill>
              <a:schemeClr val="bg1"/>
            </a:solidFill>
            <a:latin typeface="Arial"/>
            <a:cs typeface="Arial"/>
          </a:endParaRPr>
        </a:p>
      </dgm:t>
    </dgm:pt>
    <dgm:pt modelId="{1173F8B6-24C7-4695-8B0A-EB685E620542}">
      <dgm:prSet custT="1"/>
      <dgm:spPr>
        <a:solidFill>
          <a:schemeClr val="tx2"/>
        </a:solidFill>
        <a:ln>
          <a:noFill/>
        </a:ln>
      </dgm:spPr>
      <dgm:t>
        <a:bodyPr/>
        <a:lstStyle/>
        <a:p>
          <a:r>
            <a:rPr lang="en-US" sz="1200" dirty="0">
              <a:solidFill>
                <a:schemeClr val="bg1"/>
              </a:solidFill>
              <a:latin typeface="Arial"/>
              <a:cs typeface="Arial"/>
            </a:rPr>
            <a:t>Pathology</a:t>
          </a:r>
        </a:p>
      </dgm:t>
    </dgm:pt>
    <dgm:pt modelId="{87AA8226-AFCF-4363-91B6-ED6467BFC559}" type="parTrans" cxnId="{818A902E-07F2-4CFE-AB03-FF2FA8EB2891}">
      <dgm:prSet custT="1"/>
      <dgm:spPr>
        <a:ln>
          <a:solidFill>
            <a:schemeClr val="tx1"/>
          </a:solidFill>
        </a:ln>
      </dgm:spPr>
      <dgm:t>
        <a:bodyPr/>
        <a:lstStyle/>
        <a:p>
          <a:endParaRPr lang="en-US" sz="1200">
            <a:solidFill>
              <a:schemeClr val="bg1"/>
            </a:solidFill>
            <a:latin typeface="Arial"/>
            <a:cs typeface="Arial"/>
          </a:endParaRPr>
        </a:p>
      </dgm:t>
    </dgm:pt>
    <dgm:pt modelId="{407F2821-C035-4A56-A626-1339489ABEF6}" type="sibTrans" cxnId="{818A902E-07F2-4CFE-AB03-FF2FA8EB2891}">
      <dgm:prSet/>
      <dgm:spPr/>
      <dgm:t>
        <a:bodyPr/>
        <a:lstStyle/>
        <a:p>
          <a:endParaRPr lang="en-US" sz="1200">
            <a:solidFill>
              <a:schemeClr val="bg1"/>
            </a:solidFill>
            <a:latin typeface="Arial"/>
            <a:cs typeface="Arial"/>
          </a:endParaRPr>
        </a:p>
      </dgm:t>
    </dgm:pt>
    <dgm:pt modelId="{CF46313A-E56B-4033-ADB9-9D1A8A7F281D}" type="pres">
      <dgm:prSet presAssocID="{B8BDD7A9-143B-4AE4-8931-AF990A74F105}" presName="cycle" presStyleCnt="0">
        <dgm:presLayoutVars>
          <dgm:chMax val="1"/>
          <dgm:dir/>
          <dgm:animLvl val="ctr"/>
          <dgm:resizeHandles val="exact"/>
        </dgm:presLayoutVars>
      </dgm:prSet>
      <dgm:spPr/>
    </dgm:pt>
    <dgm:pt modelId="{119C64D6-5E18-456A-A176-61EE861F85AE}" type="pres">
      <dgm:prSet presAssocID="{08697590-4210-496B-A554-13641231D34B}" presName="centerShape" presStyleLbl="node0" presStyleIdx="0" presStyleCnt="1" custScaleX="151215" custScaleY="151215"/>
      <dgm:spPr/>
    </dgm:pt>
    <dgm:pt modelId="{DC3BF565-9B9E-49AB-B060-0F9D28DC1097}" type="pres">
      <dgm:prSet presAssocID="{A39E84EE-E45F-417C-8625-E61E014E3F21}" presName="Name9" presStyleLbl="parChTrans1D2" presStyleIdx="0" presStyleCnt="9"/>
      <dgm:spPr/>
    </dgm:pt>
    <dgm:pt modelId="{ECF2D0A2-2CF7-4AE0-9B38-16EB1396F62D}" type="pres">
      <dgm:prSet presAssocID="{A39E84EE-E45F-417C-8625-E61E014E3F21}" presName="connTx" presStyleLbl="parChTrans1D2" presStyleIdx="0" presStyleCnt="9"/>
      <dgm:spPr/>
    </dgm:pt>
    <dgm:pt modelId="{20708E79-E098-4CD2-B031-E07D79C9B6A0}" type="pres">
      <dgm:prSet presAssocID="{FFB6EEB7-032A-4B93-8081-17FA67E28434}" presName="node" presStyleLbl="node1" presStyleIdx="0" presStyleCnt="9" custScaleX="125608">
        <dgm:presLayoutVars>
          <dgm:bulletEnabled val="1"/>
        </dgm:presLayoutVars>
      </dgm:prSet>
      <dgm:spPr/>
    </dgm:pt>
    <dgm:pt modelId="{BBF9631E-B6B6-46E4-88CD-B1ECEC37921A}" type="pres">
      <dgm:prSet presAssocID="{BC5B2F86-73EE-498A-843E-0F74743CB5A1}" presName="Name9" presStyleLbl="parChTrans1D2" presStyleIdx="1" presStyleCnt="9"/>
      <dgm:spPr/>
    </dgm:pt>
    <dgm:pt modelId="{DEEF9CAD-F9C7-466C-9494-A14125F8E889}" type="pres">
      <dgm:prSet presAssocID="{BC5B2F86-73EE-498A-843E-0F74743CB5A1}" presName="connTx" presStyleLbl="parChTrans1D2" presStyleIdx="1" presStyleCnt="9"/>
      <dgm:spPr/>
    </dgm:pt>
    <dgm:pt modelId="{1C8E256F-98EC-4712-82A8-AC99F978910A}" type="pres">
      <dgm:prSet presAssocID="{1D05201C-8BB3-4ACD-B45B-DD3B718BB220}" presName="node" presStyleLbl="node1" presStyleIdx="1" presStyleCnt="9" custScaleX="123638">
        <dgm:presLayoutVars>
          <dgm:bulletEnabled val="1"/>
        </dgm:presLayoutVars>
      </dgm:prSet>
      <dgm:spPr/>
    </dgm:pt>
    <dgm:pt modelId="{3C5C4774-73C0-4EB5-B39D-59A18F7E1714}" type="pres">
      <dgm:prSet presAssocID="{85D1596E-858A-476E-9BC6-B0870E974F65}" presName="Name9" presStyleLbl="parChTrans1D2" presStyleIdx="2" presStyleCnt="9"/>
      <dgm:spPr/>
    </dgm:pt>
    <dgm:pt modelId="{CD7411D5-80E2-4FA6-9934-ACDADBEB68F5}" type="pres">
      <dgm:prSet presAssocID="{85D1596E-858A-476E-9BC6-B0870E974F65}" presName="connTx" presStyleLbl="parChTrans1D2" presStyleIdx="2" presStyleCnt="9"/>
      <dgm:spPr/>
    </dgm:pt>
    <dgm:pt modelId="{02CBD36C-9C77-4A6D-AC8C-78BB7ECBD4DE}" type="pres">
      <dgm:prSet presAssocID="{2D45E0CD-24CA-4DF7-9BC6-9BBCEC2D5D55}" presName="node" presStyleLbl="node1" presStyleIdx="2" presStyleCnt="9" custScaleX="129131">
        <dgm:presLayoutVars>
          <dgm:bulletEnabled val="1"/>
        </dgm:presLayoutVars>
      </dgm:prSet>
      <dgm:spPr/>
    </dgm:pt>
    <dgm:pt modelId="{61598D27-8E96-49DF-8323-34B5F1B9AD68}" type="pres">
      <dgm:prSet presAssocID="{6A4EEDA3-4137-4804-BD17-66EF7FC4A687}" presName="Name9" presStyleLbl="parChTrans1D2" presStyleIdx="3" presStyleCnt="9"/>
      <dgm:spPr/>
    </dgm:pt>
    <dgm:pt modelId="{96C22700-9DA1-40A4-92F9-1BE288E2C507}" type="pres">
      <dgm:prSet presAssocID="{6A4EEDA3-4137-4804-BD17-66EF7FC4A687}" presName="connTx" presStyleLbl="parChTrans1D2" presStyleIdx="3" presStyleCnt="9"/>
      <dgm:spPr/>
    </dgm:pt>
    <dgm:pt modelId="{47406894-4853-401F-8A70-290C7840D7F4}" type="pres">
      <dgm:prSet presAssocID="{7F34DEA9-718C-4B9A-A44F-952A7E04F82E}" presName="node" presStyleLbl="node1" presStyleIdx="3" presStyleCnt="9" custScaleX="143684" custRadScaleRad="101992" custRadScaleInc="-25720">
        <dgm:presLayoutVars>
          <dgm:bulletEnabled val="1"/>
        </dgm:presLayoutVars>
      </dgm:prSet>
      <dgm:spPr/>
    </dgm:pt>
    <dgm:pt modelId="{4705B93D-9DA8-4479-8C04-5436C0778258}" type="pres">
      <dgm:prSet presAssocID="{A6315E88-C575-4B28-9550-5A3477C3B0CA}" presName="Name9" presStyleLbl="parChTrans1D2" presStyleIdx="4" presStyleCnt="9"/>
      <dgm:spPr/>
    </dgm:pt>
    <dgm:pt modelId="{1D0875F7-5372-4B27-AEF2-0DD1B0971722}" type="pres">
      <dgm:prSet presAssocID="{A6315E88-C575-4B28-9550-5A3477C3B0CA}" presName="connTx" presStyleLbl="parChTrans1D2" presStyleIdx="4" presStyleCnt="9"/>
      <dgm:spPr/>
    </dgm:pt>
    <dgm:pt modelId="{52B726E4-C979-4A5D-89EC-E5AA80CEDCA9}" type="pres">
      <dgm:prSet presAssocID="{A34FF61A-C940-4732-9636-56916EABAC77}" presName="node" presStyleLbl="node1" presStyleIdx="4" presStyleCnt="9" custAng="10800000" custFlipVert="1" custScaleX="125448" custScaleY="101366" custRadScaleRad="102378" custRadScaleInc="-38748">
        <dgm:presLayoutVars>
          <dgm:bulletEnabled val="1"/>
        </dgm:presLayoutVars>
      </dgm:prSet>
      <dgm:spPr/>
    </dgm:pt>
    <dgm:pt modelId="{07E811A4-9D87-46F1-A54E-32AAAAD08B38}" type="pres">
      <dgm:prSet presAssocID="{41D17F8E-D2F8-435A-85BC-C7BC88DEE50B}" presName="Name9" presStyleLbl="parChTrans1D2" presStyleIdx="5" presStyleCnt="9"/>
      <dgm:spPr/>
    </dgm:pt>
    <dgm:pt modelId="{6F1D29E1-F482-4A91-A01C-F4E2E8585A78}" type="pres">
      <dgm:prSet presAssocID="{41D17F8E-D2F8-435A-85BC-C7BC88DEE50B}" presName="connTx" presStyleLbl="parChTrans1D2" presStyleIdx="5" presStyleCnt="9"/>
      <dgm:spPr/>
    </dgm:pt>
    <dgm:pt modelId="{27523BCF-D00D-41D7-AF50-5F2BEA807642}" type="pres">
      <dgm:prSet presAssocID="{4B9416F9-4244-40C4-B611-4B62B63645A4}" presName="node" presStyleLbl="node1" presStyleIdx="5" presStyleCnt="9" custScaleX="141275">
        <dgm:presLayoutVars>
          <dgm:bulletEnabled val="1"/>
        </dgm:presLayoutVars>
      </dgm:prSet>
      <dgm:spPr/>
    </dgm:pt>
    <dgm:pt modelId="{F23F8FD9-F412-4E48-AFA7-03CEC1FEFF88}" type="pres">
      <dgm:prSet presAssocID="{87AA8226-AFCF-4363-91B6-ED6467BFC559}" presName="Name9" presStyleLbl="parChTrans1D2" presStyleIdx="6" presStyleCnt="9"/>
      <dgm:spPr/>
    </dgm:pt>
    <dgm:pt modelId="{CC7E7713-13D8-4414-97F5-45AD568CCCE2}" type="pres">
      <dgm:prSet presAssocID="{87AA8226-AFCF-4363-91B6-ED6467BFC559}" presName="connTx" presStyleLbl="parChTrans1D2" presStyleIdx="6" presStyleCnt="9"/>
      <dgm:spPr/>
    </dgm:pt>
    <dgm:pt modelId="{3ABF0053-E1AF-4E8D-B630-30B3629D4225}" type="pres">
      <dgm:prSet presAssocID="{1173F8B6-24C7-4695-8B0A-EB685E620542}" presName="node" presStyleLbl="node1" presStyleIdx="6" presStyleCnt="9" custScaleX="131252">
        <dgm:presLayoutVars>
          <dgm:bulletEnabled val="1"/>
        </dgm:presLayoutVars>
      </dgm:prSet>
      <dgm:spPr/>
    </dgm:pt>
    <dgm:pt modelId="{228A43C2-9748-4C83-90E3-BD3594F9E979}" type="pres">
      <dgm:prSet presAssocID="{8933729D-B0C5-4451-B355-2C2533FD41F6}" presName="Name9" presStyleLbl="parChTrans1D2" presStyleIdx="7" presStyleCnt="9"/>
      <dgm:spPr/>
    </dgm:pt>
    <dgm:pt modelId="{55CE432D-6A63-42E1-BA7B-405BFF74718E}" type="pres">
      <dgm:prSet presAssocID="{8933729D-B0C5-4451-B355-2C2533FD41F6}" presName="connTx" presStyleLbl="parChTrans1D2" presStyleIdx="7" presStyleCnt="9"/>
      <dgm:spPr/>
    </dgm:pt>
    <dgm:pt modelId="{436EECF8-CDA8-4C13-89A1-D6F8994D9029}" type="pres">
      <dgm:prSet presAssocID="{5BE4EA29-F621-4C67-88FF-73C9DFDA9EA9}" presName="node" presStyleLbl="node1" presStyleIdx="7" presStyleCnt="9" custScaleX="152738">
        <dgm:presLayoutVars>
          <dgm:bulletEnabled val="1"/>
        </dgm:presLayoutVars>
      </dgm:prSet>
      <dgm:spPr/>
    </dgm:pt>
    <dgm:pt modelId="{AFF28B2A-8D93-4761-8A44-8B01C60463F8}" type="pres">
      <dgm:prSet presAssocID="{B39E258A-C1B4-45E8-9623-178B34AF08F0}" presName="Name9" presStyleLbl="parChTrans1D2" presStyleIdx="8" presStyleCnt="9"/>
      <dgm:spPr/>
    </dgm:pt>
    <dgm:pt modelId="{C70E2E2E-CDBA-4EFA-BC7E-6816A7BA326A}" type="pres">
      <dgm:prSet presAssocID="{B39E258A-C1B4-45E8-9623-178B34AF08F0}" presName="connTx" presStyleLbl="parChTrans1D2" presStyleIdx="8" presStyleCnt="9"/>
      <dgm:spPr/>
    </dgm:pt>
    <dgm:pt modelId="{D808742D-9780-411D-80C0-8B5C61F19AC8}" type="pres">
      <dgm:prSet presAssocID="{F7AF9D7A-6F0F-4A17-B980-5542742385BA}" presName="node" presStyleLbl="node1" presStyleIdx="8" presStyleCnt="9" custScaleX="136327">
        <dgm:presLayoutVars>
          <dgm:bulletEnabled val="1"/>
        </dgm:presLayoutVars>
      </dgm:prSet>
      <dgm:spPr/>
    </dgm:pt>
  </dgm:ptLst>
  <dgm:cxnLst>
    <dgm:cxn modelId="{7BB39A05-AE99-426F-AE6E-C915510EB294}" type="presOf" srcId="{FFB6EEB7-032A-4B93-8081-17FA67E28434}" destId="{20708E79-E098-4CD2-B031-E07D79C9B6A0}" srcOrd="0" destOrd="0" presId="urn:microsoft.com/office/officeart/2005/8/layout/radial1"/>
    <dgm:cxn modelId="{E876A10E-E3FE-40E5-B72C-5AF4689F7DE5}" srcId="{08697590-4210-496B-A554-13641231D34B}" destId="{FFB6EEB7-032A-4B93-8081-17FA67E28434}" srcOrd="0" destOrd="0" parTransId="{A39E84EE-E45F-417C-8625-E61E014E3F21}" sibTransId="{5880D0B9-9A75-45B3-9B68-C622539822F0}"/>
    <dgm:cxn modelId="{77888A11-A4D1-4B26-B457-771155F01D18}" type="presOf" srcId="{A39E84EE-E45F-417C-8625-E61E014E3F21}" destId="{ECF2D0A2-2CF7-4AE0-9B38-16EB1396F62D}" srcOrd="1" destOrd="0" presId="urn:microsoft.com/office/officeart/2005/8/layout/radial1"/>
    <dgm:cxn modelId="{E6FEDB12-0796-4A7F-89D9-3CF7A94DD87E}" srcId="{08697590-4210-496B-A554-13641231D34B}" destId="{2D45E0CD-24CA-4DF7-9BC6-9BBCEC2D5D55}" srcOrd="2" destOrd="0" parTransId="{85D1596E-858A-476E-9BC6-B0870E974F65}" sibTransId="{2B3553D3-AD21-42C4-886B-47B992FC374C}"/>
    <dgm:cxn modelId="{481CAE14-A85E-435E-9866-1026624AC724}" type="presOf" srcId="{1D05201C-8BB3-4ACD-B45B-DD3B718BB220}" destId="{1C8E256F-98EC-4712-82A8-AC99F978910A}" srcOrd="0" destOrd="0" presId="urn:microsoft.com/office/officeart/2005/8/layout/radial1"/>
    <dgm:cxn modelId="{01542115-F875-44C9-A241-E60B1B2DE8E6}" type="presOf" srcId="{BC5B2F86-73EE-498A-843E-0F74743CB5A1}" destId="{BBF9631E-B6B6-46E4-88CD-B1ECEC37921A}" srcOrd="0" destOrd="0" presId="urn:microsoft.com/office/officeart/2005/8/layout/radial1"/>
    <dgm:cxn modelId="{35A39F16-F95D-4A38-931A-40724CA678DC}" type="presOf" srcId="{B8BDD7A9-143B-4AE4-8931-AF990A74F105}" destId="{CF46313A-E56B-4033-ADB9-9D1A8A7F281D}" srcOrd="0" destOrd="0" presId="urn:microsoft.com/office/officeart/2005/8/layout/radial1"/>
    <dgm:cxn modelId="{87C2541B-84F4-4DD6-B942-57D0A60BF38B}" srcId="{08697590-4210-496B-A554-13641231D34B}" destId="{F7AF9D7A-6F0F-4A17-B980-5542742385BA}" srcOrd="8" destOrd="0" parTransId="{B39E258A-C1B4-45E8-9623-178B34AF08F0}" sibTransId="{DB625600-363A-4089-B025-423612B0D0D5}"/>
    <dgm:cxn modelId="{A5B19528-5FD6-4131-A1D9-3EC8A2991045}" type="presOf" srcId="{A39E84EE-E45F-417C-8625-E61E014E3F21}" destId="{DC3BF565-9B9E-49AB-B060-0F9D28DC1097}" srcOrd="0" destOrd="0" presId="urn:microsoft.com/office/officeart/2005/8/layout/radial1"/>
    <dgm:cxn modelId="{818A902E-07F2-4CFE-AB03-FF2FA8EB2891}" srcId="{08697590-4210-496B-A554-13641231D34B}" destId="{1173F8B6-24C7-4695-8B0A-EB685E620542}" srcOrd="6" destOrd="0" parTransId="{87AA8226-AFCF-4363-91B6-ED6467BFC559}" sibTransId="{407F2821-C035-4A56-A626-1339489ABEF6}"/>
    <dgm:cxn modelId="{ADA61C31-0C45-4EDB-A6C3-6A4771921BD7}" type="presOf" srcId="{B39E258A-C1B4-45E8-9623-178B34AF08F0}" destId="{AFF28B2A-8D93-4761-8A44-8B01C60463F8}" srcOrd="0" destOrd="0" presId="urn:microsoft.com/office/officeart/2005/8/layout/radial1"/>
    <dgm:cxn modelId="{01F9AD31-5B1A-4727-B572-6C7D59FFD34B}" type="presOf" srcId="{5BE4EA29-F621-4C67-88FF-73C9DFDA9EA9}" destId="{436EECF8-CDA8-4C13-89A1-D6F8994D9029}" srcOrd="0" destOrd="0" presId="urn:microsoft.com/office/officeart/2005/8/layout/radial1"/>
    <dgm:cxn modelId="{111D7A3C-B125-41D7-9A19-CE50BAAFD6DB}" type="presOf" srcId="{2D45E0CD-24CA-4DF7-9BC6-9BBCEC2D5D55}" destId="{02CBD36C-9C77-4A6D-AC8C-78BB7ECBD4DE}" srcOrd="0" destOrd="0" presId="urn:microsoft.com/office/officeart/2005/8/layout/radial1"/>
    <dgm:cxn modelId="{2B552240-4627-4FC8-8D6E-6C3CF9B43DE7}" type="presOf" srcId="{1173F8B6-24C7-4695-8B0A-EB685E620542}" destId="{3ABF0053-E1AF-4E8D-B630-30B3629D4225}" srcOrd="0" destOrd="0" presId="urn:microsoft.com/office/officeart/2005/8/layout/radial1"/>
    <dgm:cxn modelId="{6742314B-D2B9-46FE-A693-77191B076829}" type="presOf" srcId="{41D17F8E-D2F8-435A-85BC-C7BC88DEE50B}" destId="{07E811A4-9D87-46F1-A54E-32AAAAD08B38}" srcOrd="0" destOrd="0" presId="urn:microsoft.com/office/officeart/2005/8/layout/radial1"/>
    <dgm:cxn modelId="{9D93FA4E-BE7A-445D-AB2C-541FE53EF553}" type="presOf" srcId="{BC5B2F86-73EE-498A-843E-0F74743CB5A1}" destId="{DEEF9CAD-F9C7-466C-9494-A14125F8E889}" srcOrd="1" destOrd="0" presId="urn:microsoft.com/office/officeart/2005/8/layout/radial1"/>
    <dgm:cxn modelId="{77245B5B-A621-43C7-81DD-DEFD5C2688B8}" type="presOf" srcId="{8933729D-B0C5-4451-B355-2C2533FD41F6}" destId="{228A43C2-9748-4C83-90E3-BD3594F9E979}" srcOrd="0" destOrd="0" presId="urn:microsoft.com/office/officeart/2005/8/layout/radial1"/>
    <dgm:cxn modelId="{31A05765-D963-43EB-8313-B37BBE67FA4A}" type="presOf" srcId="{B39E258A-C1B4-45E8-9623-178B34AF08F0}" destId="{C70E2E2E-CDBA-4EFA-BC7E-6816A7BA326A}" srcOrd="1" destOrd="0" presId="urn:microsoft.com/office/officeart/2005/8/layout/radial1"/>
    <dgm:cxn modelId="{812FF678-1283-4E4E-AACE-0F1921404513}" type="presOf" srcId="{A6315E88-C575-4B28-9550-5A3477C3B0CA}" destId="{1D0875F7-5372-4B27-AEF2-0DD1B0971722}" srcOrd="1" destOrd="0" presId="urn:microsoft.com/office/officeart/2005/8/layout/radial1"/>
    <dgm:cxn modelId="{39DCF181-E00F-488E-9067-D5F8E2E88600}" srcId="{08697590-4210-496B-A554-13641231D34B}" destId="{5BE4EA29-F621-4C67-88FF-73C9DFDA9EA9}" srcOrd="7" destOrd="0" parTransId="{8933729D-B0C5-4451-B355-2C2533FD41F6}" sibTransId="{EB78B1C5-3BD7-4D2B-A1D2-A6628497DAF3}"/>
    <dgm:cxn modelId="{C767558C-D87B-4F88-AD74-AD00EB70C99E}" type="presOf" srcId="{87AA8226-AFCF-4363-91B6-ED6467BFC559}" destId="{F23F8FD9-F412-4E48-AFA7-03CEC1FEFF88}" srcOrd="0" destOrd="0" presId="urn:microsoft.com/office/officeart/2005/8/layout/radial1"/>
    <dgm:cxn modelId="{ED2ED490-BD3E-438C-96B9-A2E6D4558C74}" srcId="{08697590-4210-496B-A554-13641231D34B}" destId="{A34FF61A-C940-4732-9636-56916EABAC77}" srcOrd="4" destOrd="0" parTransId="{A6315E88-C575-4B28-9550-5A3477C3B0CA}" sibTransId="{A6A4EF00-2DAF-427C-B09A-6C8086A783BB}"/>
    <dgm:cxn modelId="{1D1B0B98-151C-4904-B685-DFABCB18384F}" type="presOf" srcId="{41D17F8E-D2F8-435A-85BC-C7BC88DEE50B}" destId="{6F1D29E1-F482-4A91-A01C-F4E2E8585A78}" srcOrd="1" destOrd="0" presId="urn:microsoft.com/office/officeart/2005/8/layout/radial1"/>
    <dgm:cxn modelId="{904AE89D-0723-499F-9277-2CDD40E050DD}" type="presOf" srcId="{F7AF9D7A-6F0F-4A17-B980-5542742385BA}" destId="{D808742D-9780-411D-80C0-8B5C61F19AC8}" srcOrd="0" destOrd="0" presId="urn:microsoft.com/office/officeart/2005/8/layout/radial1"/>
    <dgm:cxn modelId="{A36CD0A7-0893-4BCA-8325-CBA98159AEBF}" srcId="{B8BDD7A9-143B-4AE4-8931-AF990A74F105}" destId="{08697590-4210-496B-A554-13641231D34B}" srcOrd="0" destOrd="0" parTransId="{317B4BEE-4D36-4F2D-9E5C-332397109E93}" sibTransId="{7A76A7D5-40AA-4B95-8EB0-EBF30F04BD37}"/>
    <dgm:cxn modelId="{BC9A15AC-BE30-45E5-959D-6FEE828B5CAB}" type="presOf" srcId="{6A4EEDA3-4137-4804-BD17-66EF7FC4A687}" destId="{96C22700-9DA1-40A4-92F9-1BE288E2C507}" srcOrd="1" destOrd="0" presId="urn:microsoft.com/office/officeart/2005/8/layout/radial1"/>
    <dgm:cxn modelId="{13F6F3AF-1E6B-4CAC-A967-025CF16E90EA}" type="presOf" srcId="{8933729D-B0C5-4451-B355-2C2533FD41F6}" destId="{55CE432D-6A63-42E1-BA7B-405BFF74718E}" srcOrd="1" destOrd="0" presId="urn:microsoft.com/office/officeart/2005/8/layout/radial1"/>
    <dgm:cxn modelId="{9E7378B4-97C2-477C-8B6C-7AF6E0EC7388}" srcId="{08697590-4210-496B-A554-13641231D34B}" destId="{4B9416F9-4244-40C4-B611-4B62B63645A4}" srcOrd="5" destOrd="0" parTransId="{41D17F8E-D2F8-435A-85BC-C7BC88DEE50B}" sibTransId="{D45A1511-DE56-45EB-99E1-3A44930AE829}"/>
    <dgm:cxn modelId="{DCB081BA-C0C0-4D7E-80D0-51B6462B0CF0}" type="presOf" srcId="{87AA8226-AFCF-4363-91B6-ED6467BFC559}" destId="{CC7E7713-13D8-4414-97F5-45AD568CCCE2}" srcOrd="1" destOrd="0" presId="urn:microsoft.com/office/officeart/2005/8/layout/radial1"/>
    <dgm:cxn modelId="{5900BDBC-5878-4530-9975-3132462670EC}" srcId="{08697590-4210-496B-A554-13641231D34B}" destId="{1D05201C-8BB3-4ACD-B45B-DD3B718BB220}" srcOrd="1" destOrd="0" parTransId="{BC5B2F86-73EE-498A-843E-0F74743CB5A1}" sibTransId="{E90A3FA5-4D89-47E5-96AE-B0C67B98BBA7}"/>
    <dgm:cxn modelId="{D98C69C4-9F6A-4E30-B1FF-D6A921D35A00}" type="presOf" srcId="{85D1596E-858A-476E-9BC6-B0870E974F65}" destId="{CD7411D5-80E2-4FA6-9934-ACDADBEB68F5}" srcOrd="1" destOrd="0" presId="urn:microsoft.com/office/officeart/2005/8/layout/radial1"/>
    <dgm:cxn modelId="{252C17CC-8617-4744-BD52-939AD8604808}" srcId="{08697590-4210-496B-A554-13641231D34B}" destId="{7F34DEA9-718C-4B9A-A44F-952A7E04F82E}" srcOrd="3" destOrd="0" parTransId="{6A4EEDA3-4137-4804-BD17-66EF7FC4A687}" sibTransId="{13A2FB69-CA82-4F29-8030-FD2A9B2AC0B0}"/>
    <dgm:cxn modelId="{4D07B0CD-2255-4EF9-BE09-C48CE38C09EB}" type="presOf" srcId="{A34FF61A-C940-4732-9636-56916EABAC77}" destId="{52B726E4-C979-4A5D-89EC-E5AA80CEDCA9}" srcOrd="0" destOrd="0" presId="urn:microsoft.com/office/officeart/2005/8/layout/radial1"/>
    <dgm:cxn modelId="{849E43D3-D568-4C59-9FD0-09D46A33AF41}" type="presOf" srcId="{6A4EEDA3-4137-4804-BD17-66EF7FC4A687}" destId="{61598D27-8E96-49DF-8323-34B5F1B9AD68}" srcOrd="0" destOrd="0" presId="urn:microsoft.com/office/officeart/2005/8/layout/radial1"/>
    <dgm:cxn modelId="{33A64ED3-EED6-4AD0-847F-FEE5EBFA6D1D}" type="presOf" srcId="{A6315E88-C575-4B28-9550-5A3477C3B0CA}" destId="{4705B93D-9DA8-4479-8C04-5436C0778258}" srcOrd="0" destOrd="0" presId="urn:microsoft.com/office/officeart/2005/8/layout/radial1"/>
    <dgm:cxn modelId="{8E96AADA-1076-4579-9BA0-B0E17F3E7144}" type="presOf" srcId="{7F34DEA9-718C-4B9A-A44F-952A7E04F82E}" destId="{47406894-4853-401F-8A70-290C7840D7F4}" srcOrd="0" destOrd="0" presId="urn:microsoft.com/office/officeart/2005/8/layout/radial1"/>
    <dgm:cxn modelId="{D43902F9-C108-4AB9-91EA-825C9FA76A54}" type="presOf" srcId="{4B9416F9-4244-40C4-B611-4B62B63645A4}" destId="{27523BCF-D00D-41D7-AF50-5F2BEA807642}" srcOrd="0" destOrd="0" presId="urn:microsoft.com/office/officeart/2005/8/layout/radial1"/>
    <dgm:cxn modelId="{B94104FE-7E5E-474F-9F49-642948576256}" type="presOf" srcId="{08697590-4210-496B-A554-13641231D34B}" destId="{119C64D6-5E18-456A-A176-61EE861F85AE}" srcOrd="0" destOrd="0" presId="urn:microsoft.com/office/officeart/2005/8/layout/radial1"/>
    <dgm:cxn modelId="{679B22FF-6478-4838-9BF6-FD3165D32685}" type="presOf" srcId="{85D1596E-858A-476E-9BC6-B0870E974F65}" destId="{3C5C4774-73C0-4EB5-B39D-59A18F7E1714}" srcOrd="0" destOrd="0" presId="urn:microsoft.com/office/officeart/2005/8/layout/radial1"/>
    <dgm:cxn modelId="{C6FFBB56-C015-4441-9664-FC84553E2769}" type="presParOf" srcId="{CF46313A-E56B-4033-ADB9-9D1A8A7F281D}" destId="{119C64D6-5E18-456A-A176-61EE861F85AE}" srcOrd="0" destOrd="0" presId="urn:microsoft.com/office/officeart/2005/8/layout/radial1"/>
    <dgm:cxn modelId="{18B764AB-16D5-485B-8D11-02C1971B331E}" type="presParOf" srcId="{CF46313A-E56B-4033-ADB9-9D1A8A7F281D}" destId="{DC3BF565-9B9E-49AB-B060-0F9D28DC1097}" srcOrd="1" destOrd="0" presId="urn:microsoft.com/office/officeart/2005/8/layout/radial1"/>
    <dgm:cxn modelId="{9226BCC3-3A2F-4B2A-A7E7-496154A62715}" type="presParOf" srcId="{DC3BF565-9B9E-49AB-B060-0F9D28DC1097}" destId="{ECF2D0A2-2CF7-4AE0-9B38-16EB1396F62D}" srcOrd="0" destOrd="0" presId="urn:microsoft.com/office/officeart/2005/8/layout/radial1"/>
    <dgm:cxn modelId="{F87CE038-DE67-42C3-AD47-A3EB987184E9}" type="presParOf" srcId="{CF46313A-E56B-4033-ADB9-9D1A8A7F281D}" destId="{20708E79-E098-4CD2-B031-E07D79C9B6A0}" srcOrd="2" destOrd="0" presId="urn:microsoft.com/office/officeart/2005/8/layout/radial1"/>
    <dgm:cxn modelId="{7EDD8BD9-848F-4BC6-93E7-B124419C1721}" type="presParOf" srcId="{CF46313A-E56B-4033-ADB9-9D1A8A7F281D}" destId="{BBF9631E-B6B6-46E4-88CD-B1ECEC37921A}" srcOrd="3" destOrd="0" presId="urn:microsoft.com/office/officeart/2005/8/layout/radial1"/>
    <dgm:cxn modelId="{7638CCB9-E076-43FD-A45A-6C498FF4FE6C}" type="presParOf" srcId="{BBF9631E-B6B6-46E4-88CD-B1ECEC37921A}" destId="{DEEF9CAD-F9C7-466C-9494-A14125F8E889}" srcOrd="0" destOrd="0" presId="urn:microsoft.com/office/officeart/2005/8/layout/radial1"/>
    <dgm:cxn modelId="{8C2E823F-91F6-469F-BC2B-5220DF43C712}" type="presParOf" srcId="{CF46313A-E56B-4033-ADB9-9D1A8A7F281D}" destId="{1C8E256F-98EC-4712-82A8-AC99F978910A}" srcOrd="4" destOrd="0" presId="urn:microsoft.com/office/officeart/2005/8/layout/radial1"/>
    <dgm:cxn modelId="{7A4B3061-3D1F-495E-87C2-18841FBFA363}" type="presParOf" srcId="{CF46313A-E56B-4033-ADB9-9D1A8A7F281D}" destId="{3C5C4774-73C0-4EB5-B39D-59A18F7E1714}" srcOrd="5" destOrd="0" presId="urn:microsoft.com/office/officeart/2005/8/layout/radial1"/>
    <dgm:cxn modelId="{1C4FD9CE-9BE8-42D6-831D-1A34557E3C11}" type="presParOf" srcId="{3C5C4774-73C0-4EB5-B39D-59A18F7E1714}" destId="{CD7411D5-80E2-4FA6-9934-ACDADBEB68F5}" srcOrd="0" destOrd="0" presId="urn:microsoft.com/office/officeart/2005/8/layout/radial1"/>
    <dgm:cxn modelId="{5B4C5827-9A41-4C79-AA2B-9042C5858E6B}" type="presParOf" srcId="{CF46313A-E56B-4033-ADB9-9D1A8A7F281D}" destId="{02CBD36C-9C77-4A6D-AC8C-78BB7ECBD4DE}" srcOrd="6" destOrd="0" presId="urn:microsoft.com/office/officeart/2005/8/layout/radial1"/>
    <dgm:cxn modelId="{09CD5978-381F-4B1A-933E-B2CA922BCE1F}" type="presParOf" srcId="{CF46313A-E56B-4033-ADB9-9D1A8A7F281D}" destId="{61598D27-8E96-49DF-8323-34B5F1B9AD68}" srcOrd="7" destOrd="0" presId="urn:microsoft.com/office/officeart/2005/8/layout/radial1"/>
    <dgm:cxn modelId="{0D2C163E-2FD8-40D7-8E25-1196CAD54F67}" type="presParOf" srcId="{61598D27-8E96-49DF-8323-34B5F1B9AD68}" destId="{96C22700-9DA1-40A4-92F9-1BE288E2C507}" srcOrd="0" destOrd="0" presId="urn:microsoft.com/office/officeart/2005/8/layout/radial1"/>
    <dgm:cxn modelId="{94CCE62C-42A9-40A9-A269-3EC7BA606F25}" type="presParOf" srcId="{CF46313A-E56B-4033-ADB9-9D1A8A7F281D}" destId="{47406894-4853-401F-8A70-290C7840D7F4}" srcOrd="8" destOrd="0" presId="urn:microsoft.com/office/officeart/2005/8/layout/radial1"/>
    <dgm:cxn modelId="{6B1F06B4-ADD5-4E18-8442-6F9B59D87827}" type="presParOf" srcId="{CF46313A-E56B-4033-ADB9-9D1A8A7F281D}" destId="{4705B93D-9DA8-4479-8C04-5436C0778258}" srcOrd="9" destOrd="0" presId="urn:microsoft.com/office/officeart/2005/8/layout/radial1"/>
    <dgm:cxn modelId="{C4BA27B2-9242-43CF-AE35-A93C78E9FAAB}" type="presParOf" srcId="{4705B93D-9DA8-4479-8C04-5436C0778258}" destId="{1D0875F7-5372-4B27-AEF2-0DD1B0971722}" srcOrd="0" destOrd="0" presId="urn:microsoft.com/office/officeart/2005/8/layout/radial1"/>
    <dgm:cxn modelId="{9C62336F-36AF-4272-A44F-92FEEF36DD16}" type="presParOf" srcId="{CF46313A-E56B-4033-ADB9-9D1A8A7F281D}" destId="{52B726E4-C979-4A5D-89EC-E5AA80CEDCA9}" srcOrd="10" destOrd="0" presId="urn:microsoft.com/office/officeart/2005/8/layout/radial1"/>
    <dgm:cxn modelId="{AD1D1BD5-CCFF-4F1C-8711-BBCC0B2C8266}" type="presParOf" srcId="{CF46313A-E56B-4033-ADB9-9D1A8A7F281D}" destId="{07E811A4-9D87-46F1-A54E-32AAAAD08B38}" srcOrd="11" destOrd="0" presId="urn:microsoft.com/office/officeart/2005/8/layout/radial1"/>
    <dgm:cxn modelId="{3EABA5B3-5274-419E-ADF0-A0C5623F8154}" type="presParOf" srcId="{07E811A4-9D87-46F1-A54E-32AAAAD08B38}" destId="{6F1D29E1-F482-4A91-A01C-F4E2E8585A78}" srcOrd="0" destOrd="0" presId="urn:microsoft.com/office/officeart/2005/8/layout/radial1"/>
    <dgm:cxn modelId="{E910B81E-5E19-4890-84E4-8F3757363133}" type="presParOf" srcId="{CF46313A-E56B-4033-ADB9-9D1A8A7F281D}" destId="{27523BCF-D00D-41D7-AF50-5F2BEA807642}" srcOrd="12" destOrd="0" presId="urn:microsoft.com/office/officeart/2005/8/layout/radial1"/>
    <dgm:cxn modelId="{FCD19AEE-7D61-4C60-8A97-ECF41CCB8B9A}" type="presParOf" srcId="{CF46313A-E56B-4033-ADB9-9D1A8A7F281D}" destId="{F23F8FD9-F412-4E48-AFA7-03CEC1FEFF88}" srcOrd="13" destOrd="0" presId="urn:microsoft.com/office/officeart/2005/8/layout/radial1"/>
    <dgm:cxn modelId="{691B8BE6-154E-4565-B1F8-D091A72F4115}" type="presParOf" srcId="{F23F8FD9-F412-4E48-AFA7-03CEC1FEFF88}" destId="{CC7E7713-13D8-4414-97F5-45AD568CCCE2}" srcOrd="0" destOrd="0" presId="urn:microsoft.com/office/officeart/2005/8/layout/radial1"/>
    <dgm:cxn modelId="{9D0DA14F-32DE-4479-9093-7986CC730666}" type="presParOf" srcId="{CF46313A-E56B-4033-ADB9-9D1A8A7F281D}" destId="{3ABF0053-E1AF-4E8D-B630-30B3629D4225}" srcOrd="14" destOrd="0" presId="urn:microsoft.com/office/officeart/2005/8/layout/radial1"/>
    <dgm:cxn modelId="{0013A9B9-E258-4D8B-B85E-22C9800DE617}" type="presParOf" srcId="{CF46313A-E56B-4033-ADB9-9D1A8A7F281D}" destId="{228A43C2-9748-4C83-90E3-BD3594F9E979}" srcOrd="15" destOrd="0" presId="urn:microsoft.com/office/officeart/2005/8/layout/radial1"/>
    <dgm:cxn modelId="{6AA9C98F-905A-4E42-A3F7-F8F12340FE01}" type="presParOf" srcId="{228A43C2-9748-4C83-90E3-BD3594F9E979}" destId="{55CE432D-6A63-42E1-BA7B-405BFF74718E}" srcOrd="0" destOrd="0" presId="urn:microsoft.com/office/officeart/2005/8/layout/radial1"/>
    <dgm:cxn modelId="{509D5C91-8813-4581-9E82-9D8D551419D4}" type="presParOf" srcId="{CF46313A-E56B-4033-ADB9-9D1A8A7F281D}" destId="{436EECF8-CDA8-4C13-89A1-D6F8994D9029}" srcOrd="16" destOrd="0" presId="urn:microsoft.com/office/officeart/2005/8/layout/radial1"/>
    <dgm:cxn modelId="{1BD689CA-6653-415A-9118-D72543CECCDD}" type="presParOf" srcId="{CF46313A-E56B-4033-ADB9-9D1A8A7F281D}" destId="{AFF28B2A-8D93-4761-8A44-8B01C60463F8}" srcOrd="17" destOrd="0" presId="urn:microsoft.com/office/officeart/2005/8/layout/radial1"/>
    <dgm:cxn modelId="{A06C77E0-1E72-4268-8155-2A69660E1140}" type="presParOf" srcId="{AFF28B2A-8D93-4761-8A44-8B01C60463F8}" destId="{C70E2E2E-CDBA-4EFA-BC7E-6816A7BA326A}" srcOrd="0" destOrd="0" presId="urn:microsoft.com/office/officeart/2005/8/layout/radial1"/>
    <dgm:cxn modelId="{11587DBB-1A2B-438B-81F7-C30254B550A0}" type="presParOf" srcId="{CF46313A-E56B-4033-ADB9-9D1A8A7F281D}" destId="{D808742D-9780-411D-80C0-8B5C61F19AC8}"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C64D6-5E18-456A-A176-61EE861F85AE}">
      <dsp:nvSpPr>
        <dsp:cNvPr id="0" name=""/>
        <dsp:cNvSpPr/>
      </dsp:nvSpPr>
      <dsp:spPr>
        <a:xfrm>
          <a:off x="2824857" y="1590629"/>
          <a:ext cx="1448096" cy="1448096"/>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tx1"/>
              </a:solidFill>
              <a:latin typeface="Arial"/>
              <a:cs typeface="Arial"/>
            </a:rPr>
            <a:t>Patient </a:t>
          </a:r>
          <a:br>
            <a:rPr lang="en-US" sz="1400" b="1" kern="1200" dirty="0">
              <a:solidFill>
                <a:schemeClr val="tx1"/>
              </a:solidFill>
              <a:latin typeface="Arial"/>
              <a:cs typeface="Arial"/>
            </a:rPr>
          </a:br>
          <a:r>
            <a:rPr lang="en-US" sz="1400" b="1" kern="1200" dirty="0">
              <a:solidFill>
                <a:schemeClr val="tx1"/>
              </a:solidFill>
              <a:latin typeface="Arial"/>
              <a:cs typeface="Arial"/>
            </a:rPr>
            <a:t>with </a:t>
          </a:r>
          <a:br>
            <a:rPr lang="en-US" sz="1400" b="1" kern="1200" dirty="0">
              <a:solidFill>
                <a:schemeClr val="tx1"/>
              </a:solidFill>
              <a:latin typeface="Arial"/>
              <a:cs typeface="Arial"/>
            </a:rPr>
          </a:br>
          <a:r>
            <a:rPr lang="en-US" sz="1400" b="1" kern="1200" dirty="0">
              <a:solidFill>
                <a:schemeClr val="tx1"/>
              </a:solidFill>
              <a:latin typeface="Arial"/>
              <a:cs typeface="Arial"/>
            </a:rPr>
            <a:t>HCC</a:t>
          </a:r>
        </a:p>
      </dsp:txBody>
      <dsp:txXfrm>
        <a:off x="3036926" y="1802698"/>
        <a:ext cx="1023958" cy="1023958"/>
      </dsp:txXfrm>
    </dsp:sp>
    <dsp:sp modelId="{DC3BF565-9B9E-49AB-B060-0F9D28DC1097}">
      <dsp:nvSpPr>
        <dsp:cNvPr id="0" name=""/>
        <dsp:cNvSpPr/>
      </dsp:nvSpPr>
      <dsp:spPr>
        <a:xfrm rot="16200000">
          <a:off x="3238898" y="1268283"/>
          <a:ext cx="620013" cy="24678"/>
        </a:xfrm>
        <a:custGeom>
          <a:avLst/>
          <a:gdLst/>
          <a:ahLst/>
          <a:cxnLst/>
          <a:rect l="0" t="0" r="0" b="0"/>
          <a:pathLst>
            <a:path>
              <a:moveTo>
                <a:pt x="0" y="12339"/>
              </a:moveTo>
              <a:lnTo>
                <a:pt x="620013"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a:off x="3533405" y="1265122"/>
        <a:ext cx="31000" cy="31000"/>
      </dsp:txXfrm>
    </dsp:sp>
    <dsp:sp modelId="{20708E79-E098-4CD2-B031-E07D79C9B6A0}">
      <dsp:nvSpPr>
        <dsp:cNvPr id="0" name=""/>
        <dsp:cNvSpPr/>
      </dsp:nvSpPr>
      <dsp:spPr>
        <a:xfrm>
          <a:off x="2947468" y="12975"/>
          <a:ext cx="1202873"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Arial"/>
            <a:cs typeface="Arial"/>
          </a:endParaRPr>
        </a:p>
      </dsp:txBody>
      <dsp:txXfrm>
        <a:off x="3123625" y="153218"/>
        <a:ext cx="850559" cy="677154"/>
      </dsp:txXfrm>
    </dsp:sp>
    <dsp:sp modelId="{BBF9631E-B6B6-46E4-88CD-B1ECEC37921A}">
      <dsp:nvSpPr>
        <dsp:cNvPr id="0" name=""/>
        <dsp:cNvSpPr/>
      </dsp:nvSpPr>
      <dsp:spPr>
        <a:xfrm rot="18600000">
          <a:off x="3910430" y="1524904"/>
          <a:ext cx="581639" cy="24678"/>
        </a:xfrm>
        <a:custGeom>
          <a:avLst/>
          <a:gdLst/>
          <a:ahLst/>
          <a:cxnLst/>
          <a:rect l="0" t="0" r="0" b="0"/>
          <a:pathLst>
            <a:path>
              <a:moveTo>
                <a:pt x="0" y="12339"/>
              </a:moveTo>
              <a:lnTo>
                <a:pt x="581639"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a:off x="4186709" y="1522702"/>
        <a:ext cx="29081" cy="29081"/>
      </dsp:txXfrm>
    </dsp:sp>
    <dsp:sp modelId="{1C8E256F-98EC-4712-82A8-AC99F978910A}">
      <dsp:nvSpPr>
        <dsp:cNvPr id="0" name=""/>
        <dsp:cNvSpPr/>
      </dsp:nvSpPr>
      <dsp:spPr>
        <a:xfrm>
          <a:off x="4128627" y="439448"/>
          <a:ext cx="1184008"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Hepatology</a:t>
          </a:r>
        </a:p>
      </dsp:txBody>
      <dsp:txXfrm>
        <a:off x="4302021" y="579691"/>
        <a:ext cx="837220" cy="677154"/>
      </dsp:txXfrm>
    </dsp:sp>
    <dsp:sp modelId="{3C5C4774-73C0-4EB5-B39D-59A18F7E1714}">
      <dsp:nvSpPr>
        <dsp:cNvPr id="0" name=""/>
        <dsp:cNvSpPr/>
      </dsp:nvSpPr>
      <dsp:spPr>
        <a:xfrm rot="21000000">
          <a:off x="4258257" y="2134355"/>
          <a:ext cx="486657" cy="24678"/>
        </a:xfrm>
        <a:custGeom>
          <a:avLst/>
          <a:gdLst/>
          <a:ahLst/>
          <a:cxnLst/>
          <a:rect l="0" t="0" r="0" b="0"/>
          <a:pathLst>
            <a:path>
              <a:moveTo>
                <a:pt x="0" y="12339"/>
              </a:moveTo>
              <a:lnTo>
                <a:pt x="486657"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a:off x="4489419" y="2134528"/>
        <a:ext cx="24332" cy="24332"/>
      </dsp:txXfrm>
    </dsp:sp>
    <dsp:sp modelId="{02CBD36C-9C77-4A6D-AC8C-78BB7ECBD4DE}">
      <dsp:nvSpPr>
        <dsp:cNvPr id="0" name=""/>
        <dsp:cNvSpPr/>
      </dsp:nvSpPr>
      <dsp:spPr>
        <a:xfrm>
          <a:off x="4725788" y="1519317"/>
          <a:ext cx="1236611"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Medical oncology</a:t>
          </a:r>
        </a:p>
      </dsp:txBody>
      <dsp:txXfrm>
        <a:off x="4906885" y="1659560"/>
        <a:ext cx="874417" cy="677154"/>
      </dsp:txXfrm>
    </dsp:sp>
    <dsp:sp modelId="{61598D27-8E96-49DF-8323-34B5F1B9AD68}">
      <dsp:nvSpPr>
        <dsp:cNvPr id="0" name=""/>
        <dsp:cNvSpPr/>
      </dsp:nvSpPr>
      <dsp:spPr>
        <a:xfrm rot="1491360">
          <a:off x="4182541" y="2712601"/>
          <a:ext cx="503958" cy="24678"/>
        </a:xfrm>
        <a:custGeom>
          <a:avLst/>
          <a:gdLst/>
          <a:ahLst/>
          <a:cxnLst/>
          <a:rect l="0" t="0" r="0" b="0"/>
          <a:pathLst>
            <a:path>
              <a:moveTo>
                <a:pt x="0" y="12339"/>
              </a:moveTo>
              <a:lnTo>
                <a:pt x="503958"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a:off x="4421922" y="2712341"/>
        <a:ext cx="25197" cy="25197"/>
      </dsp:txXfrm>
    </dsp:sp>
    <dsp:sp modelId="{47406894-4853-401F-8A70-290C7840D7F4}">
      <dsp:nvSpPr>
        <dsp:cNvPr id="0" name=""/>
        <dsp:cNvSpPr/>
      </dsp:nvSpPr>
      <dsp:spPr>
        <a:xfrm>
          <a:off x="4547888" y="2617349"/>
          <a:ext cx="1375976"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Radiation oncology</a:t>
          </a:r>
        </a:p>
      </dsp:txBody>
      <dsp:txXfrm>
        <a:off x="4749395" y="2757592"/>
        <a:ext cx="972962" cy="677154"/>
      </dsp:txXfrm>
    </dsp:sp>
    <dsp:sp modelId="{4705B93D-9DA8-4479-8C04-5436C0778258}">
      <dsp:nvSpPr>
        <dsp:cNvPr id="0" name=""/>
        <dsp:cNvSpPr/>
      </dsp:nvSpPr>
      <dsp:spPr>
        <a:xfrm rot="3735024">
          <a:off x="3715701" y="3225188"/>
          <a:ext cx="637460" cy="24678"/>
        </a:xfrm>
        <a:custGeom>
          <a:avLst/>
          <a:gdLst/>
          <a:ahLst/>
          <a:cxnLst/>
          <a:rect l="0" t="0" r="0" b="0"/>
          <a:pathLst>
            <a:path>
              <a:moveTo>
                <a:pt x="0" y="12339"/>
              </a:moveTo>
              <a:lnTo>
                <a:pt x="637460"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a:off x="4018495" y="3221590"/>
        <a:ext cx="31873" cy="31873"/>
      </dsp:txXfrm>
    </dsp:sp>
    <dsp:sp modelId="{52B726E4-C979-4A5D-89EC-E5AA80CEDCA9}">
      <dsp:nvSpPr>
        <dsp:cNvPr id="0" name=""/>
        <dsp:cNvSpPr/>
      </dsp:nvSpPr>
      <dsp:spPr>
        <a:xfrm rot="10800000" flipV="1">
          <a:off x="3817167" y="3480913"/>
          <a:ext cx="1201341" cy="970722"/>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Palliative care</a:t>
          </a:r>
        </a:p>
      </dsp:txBody>
      <dsp:txXfrm rot="-10800000">
        <a:off x="3993099" y="3623072"/>
        <a:ext cx="849477" cy="686404"/>
      </dsp:txXfrm>
    </dsp:sp>
    <dsp:sp modelId="{07E811A4-9D87-46F1-A54E-32AAAAD08B38}">
      <dsp:nvSpPr>
        <dsp:cNvPr id="0" name=""/>
        <dsp:cNvSpPr/>
      </dsp:nvSpPr>
      <dsp:spPr>
        <a:xfrm rot="6600000">
          <a:off x="2895039" y="3267164"/>
          <a:ext cx="605396" cy="24678"/>
        </a:xfrm>
        <a:custGeom>
          <a:avLst/>
          <a:gdLst/>
          <a:ahLst/>
          <a:cxnLst/>
          <a:rect l="0" t="0" r="0" b="0"/>
          <a:pathLst>
            <a:path>
              <a:moveTo>
                <a:pt x="0" y="12339"/>
              </a:moveTo>
              <a:lnTo>
                <a:pt x="605396"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rot="10800000">
        <a:off x="3182602" y="3264369"/>
        <a:ext cx="30269" cy="30269"/>
      </dsp:txXfrm>
    </dsp:sp>
    <dsp:sp modelId="{27523BCF-D00D-41D7-AF50-5F2BEA807642}">
      <dsp:nvSpPr>
        <dsp:cNvPr id="0" name=""/>
        <dsp:cNvSpPr/>
      </dsp:nvSpPr>
      <dsp:spPr>
        <a:xfrm>
          <a:off x="2248989" y="3548806"/>
          <a:ext cx="1352907"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Primary care provider</a:t>
          </a:r>
        </a:p>
      </dsp:txBody>
      <dsp:txXfrm>
        <a:off x="2447118" y="3689049"/>
        <a:ext cx="956649" cy="677154"/>
      </dsp:txXfrm>
    </dsp:sp>
    <dsp:sp modelId="{F23F8FD9-F412-4E48-AFA7-03CEC1FEFF88}">
      <dsp:nvSpPr>
        <dsp:cNvPr id="0" name=""/>
        <dsp:cNvSpPr/>
      </dsp:nvSpPr>
      <dsp:spPr>
        <a:xfrm rot="9000000">
          <a:off x="2436271" y="2794476"/>
          <a:ext cx="520453" cy="24678"/>
        </a:xfrm>
        <a:custGeom>
          <a:avLst/>
          <a:gdLst/>
          <a:ahLst/>
          <a:cxnLst/>
          <a:rect l="0" t="0" r="0" b="0"/>
          <a:pathLst>
            <a:path>
              <a:moveTo>
                <a:pt x="0" y="12339"/>
              </a:moveTo>
              <a:lnTo>
                <a:pt x="520453"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rot="10800000">
        <a:off x="2683486" y="2793804"/>
        <a:ext cx="26022" cy="26022"/>
      </dsp:txXfrm>
    </dsp:sp>
    <dsp:sp modelId="{3ABF0053-E1AF-4E8D-B630-30B3629D4225}">
      <dsp:nvSpPr>
        <dsp:cNvPr id="0" name=""/>
        <dsp:cNvSpPr/>
      </dsp:nvSpPr>
      <dsp:spPr>
        <a:xfrm>
          <a:off x="1341781" y="2747298"/>
          <a:ext cx="1256922"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Pathology</a:t>
          </a:r>
        </a:p>
      </dsp:txBody>
      <dsp:txXfrm>
        <a:off x="1525853" y="2887541"/>
        <a:ext cx="888778" cy="677154"/>
      </dsp:txXfrm>
    </dsp:sp>
    <dsp:sp modelId="{228A43C2-9748-4C83-90E3-BD3594F9E979}">
      <dsp:nvSpPr>
        <dsp:cNvPr id="0" name=""/>
        <dsp:cNvSpPr/>
      </dsp:nvSpPr>
      <dsp:spPr>
        <a:xfrm rot="11400000">
          <a:off x="2456996" y="2143462"/>
          <a:ext cx="381761" cy="24678"/>
        </a:xfrm>
        <a:custGeom>
          <a:avLst/>
          <a:gdLst/>
          <a:ahLst/>
          <a:cxnLst/>
          <a:rect l="0" t="0" r="0" b="0"/>
          <a:pathLst>
            <a:path>
              <a:moveTo>
                <a:pt x="0" y="12339"/>
              </a:moveTo>
              <a:lnTo>
                <a:pt x="381761"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rot="10800000">
        <a:off x="2638332" y="2146258"/>
        <a:ext cx="19088" cy="19088"/>
      </dsp:txXfrm>
    </dsp:sp>
    <dsp:sp modelId="{436EECF8-CDA8-4C13-89A1-D6F8994D9029}">
      <dsp:nvSpPr>
        <dsp:cNvPr id="0" name=""/>
        <dsp:cNvSpPr/>
      </dsp:nvSpPr>
      <dsp:spPr>
        <a:xfrm>
          <a:off x="1022376" y="1519317"/>
          <a:ext cx="1462681"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Hepatobiliary and transplant surgery</a:t>
          </a:r>
        </a:p>
      </dsp:txBody>
      <dsp:txXfrm>
        <a:off x="1236581" y="1659560"/>
        <a:ext cx="1034271" cy="677154"/>
      </dsp:txXfrm>
    </dsp:sp>
    <dsp:sp modelId="{AFF28B2A-8D93-4761-8A44-8B01C60463F8}">
      <dsp:nvSpPr>
        <dsp:cNvPr id="0" name=""/>
        <dsp:cNvSpPr/>
      </dsp:nvSpPr>
      <dsp:spPr>
        <a:xfrm rot="13800000">
          <a:off x="2618153" y="1530692"/>
          <a:ext cx="566528" cy="24678"/>
        </a:xfrm>
        <a:custGeom>
          <a:avLst/>
          <a:gdLst/>
          <a:ahLst/>
          <a:cxnLst/>
          <a:rect l="0" t="0" r="0" b="0"/>
          <a:pathLst>
            <a:path>
              <a:moveTo>
                <a:pt x="0" y="12339"/>
              </a:moveTo>
              <a:lnTo>
                <a:pt x="566528" y="123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bg1"/>
            </a:solidFill>
            <a:latin typeface="Arial"/>
            <a:cs typeface="Arial"/>
          </a:endParaRPr>
        </a:p>
      </dsp:txBody>
      <dsp:txXfrm rot="10800000">
        <a:off x="2887254" y="1528868"/>
        <a:ext cx="28326" cy="28326"/>
      </dsp:txXfrm>
    </dsp:sp>
    <dsp:sp modelId="{D808742D-9780-411D-80C0-8B5C61F19AC8}">
      <dsp:nvSpPr>
        <dsp:cNvPr id="0" name=""/>
        <dsp:cNvSpPr/>
      </dsp:nvSpPr>
      <dsp:spPr>
        <a:xfrm>
          <a:off x="1724417" y="439448"/>
          <a:ext cx="1305523" cy="957640"/>
        </a:xfrm>
        <a:prstGeom prst="ellipse">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a:cs typeface="Arial"/>
            </a:rPr>
            <a:t>Diagnostic radiology</a:t>
          </a:r>
        </a:p>
      </dsp:txBody>
      <dsp:txXfrm>
        <a:off x="1915606" y="579691"/>
        <a:ext cx="923145" cy="67715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5/31/22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5/31/22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23358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D8BBCB4-EB49-46A7-84B3-A2F88D7DC174}" type="slidenum">
              <a:rPr lang="en-US" smtClean="0"/>
              <a:pPr>
                <a:defRPr/>
              </a:pPr>
              <a:t>7</a:t>
            </a:fld>
            <a:endParaRPr lang="en-US"/>
          </a:p>
        </p:txBody>
      </p:sp>
    </p:spTree>
    <p:extLst>
      <p:ext uri="{BB962C8B-B14F-4D97-AF65-F5344CB8AC3E}">
        <p14:creationId xmlns:p14="http://schemas.microsoft.com/office/powerpoint/2010/main" val="133405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a:p>
        </p:txBody>
      </p:sp>
    </p:spTree>
    <p:extLst>
      <p:ext uri="{BB962C8B-B14F-4D97-AF65-F5344CB8AC3E}">
        <p14:creationId xmlns:p14="http://schemas.microsoft.com/office/powerpoint/2010/main" val="296168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DFBECD3B-EE8C-4949-A5A9-A263966D0093}" type="slidenum">
              <a:rPr lang="en-US" smtClean="0"/>
              <a:t>11</a:t>
            </a:fld>
            <a:endParaRPr lang="en-US"/>
          </a:p>
        </p:txBody>
      </p:sp>
    </p:spTree>
    <p:extLst>
      <p:ext uri="{BB962C8B-B14F-4D97-AF65-F5344CB8AC3E}">
        <p14:creationId xmlns:p14="http://schemas.microsoft.com/office/powerpoint/2010/main" val="301749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DFBECD3B-EE8C-4949-A5A9-A263966D0093}" type="slidenum">
              <a:rPr lang="en-US" smtClean="0"/>
              <a:t>12</a:t>
            </a:fld>
            <a:endParaRPr lang="en-US"/>
          </a:p>
        </p:txBody>
      </p:sp>
    </p:spTree>
    <p:extLst>
      <p:ext uri="{BB962C8B-B14F-4D97-AF65-F5344CB8AC3E}">
        <p14:creationId xmlns:p14="http://schemas.microsoft.com/office/powerpoint/2010/main" val="345589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ECD3B-EE8C-4949-A5A9-A263966D0093}" type="slidenum">
              <a:rPr lang="en-US" smtClean="0"/>
              <a:t>16</a:t>
            </a:fld>
            <a:endParaRPr lang="en-US"/>
          </a:p>
        </p:txBody>
      </p:sp>
    </p:spTree>
    <p:extLst>
      <p:ext uri="{BB962C8B-B14F-4D97-AF65-F5344CB8AC3E}">
        <p14:creationId xmlns:p14="http://schemas.microsoft.com/office/powerpoint/2010/main" val="35198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ECD3B-EE8C-4949-A5A9-A263966D0093}" type="slidenum">
              <a:rPr lang="en-US" smtClean="0"/>
              <a:t>17</a:t>
            </a:fld>
            <a:endParaRPr lang="en-US"/>
          </a:p>
        </p:txBody>
      </p:sp>
    </p:spTree>
    <p:extLst>
      <p:ext uri="{BB962C8B-B14F-4D97-AF65-F5344CB8AC3E}">
        <p14:creationId xmlns:p14="http://schemas.microsoft.com/office/powerpoint/2010/main" val="46535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a:p>
        </p:txBody>
      </p:sp>
    </p:spTree>
    <p:extLst>
      <p:ext uri="{BB962C8B-B14F-4D97-AF65-F5344CB8AC3E}">
        <p14:creationId xmlns:p14="http://schemas.microsoft.com/office/powerpoint/2010/main" val="100463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24</a:t>
            </a:fld>
            <a:endParaRPr lang="fr-FR"/>
          </a:p>
        </p:txBody>
      </p:sp>
    </p:spTree>
    <p:extLst>
      <p:ext uri="{BB962C8B-B14F-4D97-AF65-F5344CB8AC3E}">
        <p14:creationId xmlns:p14="http://schemas.microsoft.com/office/powerpoint/2010/main" val="471172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hyperlink" Target="mailto:froukje.sosef@cor2ed.com" TargetMode="External"/><Relationship Id="rId12" Type="http://schemas.openxmlformats.org/officeDocument/2006/relationships/hyperlink" Target="https://vimeo.com/channels/hccconnect" TargetMode="External"/><Relationship Id="rId17" Type="http://schemas.microsoft.com/office/2007/relationships/hdphoto" Target="../media/hdphoto1.wdp"/><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hyperlink" Target="https://twitter.com/hccconnectinfo" TargetMode="External"/><Relationship Id="rId5" Type="http://schemas.openxmlformats.org/officeDocument/2006/relationships/image" Target="../media/image6.png"/><Relationship Id="rId15" Type="http://schemas.openxmlformats.org/officeDocument/2006/relationships/image" Target="../media/image10.svg"/><Relationship Id="rId10" Type="http://schemas.openxmlformats.org/officeDocument/2006/relationships/hyperlink" Target="https://hccconnect.cor2ed.com/" TargetMode="External"/><Relationship Id="rId19" Type="http://schemas.openxmlformats.org/officeDocument/2006/relationships/image" Target="../media/image1.png"/><Relationship Id="rId4" Type="http://schemas.openxmlformats.org/officeDocument/2006/relationships/image" Target="../media/image5.svg"/><Relationship Id="rId9" Type="http://schemas.openxmlformats.org/officeDocument/2006/relationships/hyperlink" Target="https://www.linkedin.com/company/23757084" TargetMode="External"/><Relationship Id="rId1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DA63B-5514-1942-8866-142B3A454AEC}"/>
              </a:ext>
            </a:extLst>
          </p:cNvPr>
          <p:cNvPicPr>
            <a:picLocks noChangeAspect="1"/>
          </p:cNvPicPr>
          <p:nvPr userDrawn="1"/>
        </p:nvPicPr>
        <p:blipFill rotWithShape="1">
          <a:blip r:embed="rId2"/>
          <a:srcRect r="2035"/>
          <a:stretch/>
        </p:blipFill>
        <p:spPr>
          <a:xfrm>
            <a:off x="2831332" y="2135865"/>
            <a:ext cx="6529337"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3F60A320-2A27-104A-98CA-361A7464357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DEE2269D-A2A7-DC42-8906-9F6A2621DB3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rgbClr val="FFA402"/>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rgbClr val="FFA402"/>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9DCBEE85-A04D-1548-AC11-7263DED52F6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7D17B-078D-7747-8416-660E026A99FB}"/>
              </a:ext>
            </a:extLst>
          </p:cNvPr>
          <p:cNvPicPr>
            <a:picLocks noChangeAspect="1"/>
          </p:cNvPicPr>
          <p:nvPr userDrawn="1"/>
        </p:nvPicPr>
        <p:blipFill rotWithShape="1">
          <a:blip r:embed="rId2"/>
          <a:srcRect t="14169" r="9948" b="7527"/>
          <a:stretch/>
        </p:blipFill>
        <p:spPr>
          <a:xfrm>
            <a:off x="6086914" y="0"/>
            <a:ext cx="6105086" cy="6858000"/>
          </a:xfrm>
          <a:prstGeom prst="rect">
            <a:avLst/>
          </a:prstGeom>
        </p:spPr>
      </p:pic>
      <p:sp>
        <p:nvSpPr>
          <p:cNvPr id="34" name="Titre 1">
            <a:extLst>
              <a:ext uri="{FF2B5EF4-FFF2-40B4-BE49-F238E27FC236}">
                <a16:creationId xmlns:a16="http://schemas.microsoft.com/office/drawing/2014/main" id="{67E2823E-1D81-CF49-BFA3-0B54E750EBC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5" name="Titre 1">
            <a:extLst>
              <a:ext uri="{FF2B5EF4-FFF2-40B4-BE49-F238E27FC236}">
                <a16:creationId xmlns:a16="http://schemas.microsoft.com/office/drawing/2014/main" id="{D4D62426-3D77-3849-A5E6-BEB39AFACCA1}"/>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6" name="Titre 1">
            <a:extLst>
              <a:ext uri="{FF2B5EF4-FFF2-40B4-BE49-F238E27FC236}">
                <a16:creationId xmlns:a16="http://schemas.microsoft.com/office/drawing/2014/main" id="{79645566-84E3-0A44-89A5-E2B9062BD27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HCC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37" name="Titre 1">
            <a:extLst>
              <a:ext uri="{FF2B5EF4-FFF2-40B4-BE49-F238E27FC236}">
                <a16:creationId xmlns:a16="http://schemas.microsoft.com/office/drawing/2014/main" id="{793230A5-47AB-EE41-BF82-B267B484D69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Sosef</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8" name="Titre 1">
            <a:extLst>
              <a:ext uri="{FF2B5EF4-FFF2-40B4-BE49-F238E27FC236}">
                <a16:creationId xmlns:a16="http://schemas.microsoft.com/office/drawing/2014/main" id="{43012340-01DE-4845-8317-BB7FD1A51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39" name="Group 38">
            <a:extLst>
              <a:ext uri="{FF2B5EF4-FFF2-40B4-BE49-F238E27FC236}">
                <a16:creationId xmlns:a16="http://schemas.microsoft.com/office/drawing/2014/main" id="{EFAA94DF-E108-7646-9182-EEF7D99D0357}"/>
              </a:ext>
            </a:extLst>
          </p:cNvPr>
          <p:cNvGrpSpPr/>
          <p:nvPr userDrawn="1"/>
        </p:nvGrpSpPr>
        <p:grpSpPr>
          <a:xfrm>
            <a:off x="418902" y="3063588"/>
            <a:ext cx="356400" cy="356400"/>
            <a:chOff x="761970" y="3386221"/>
            <a:chExt cx="356400" cy="356400"/>
          </a:xfrm>
        </p:grpSpPr>
        <p:sp>
          <p:nvSpPr>
            <p:cNvPr id="40" name="Oval 39">
              <a:extLst>
                <a:ext uri="{FF2B5EF4-FFF2-40B4-BE49-F238E27FC236}">
                  <a16:creationId xmlns:a16="http://schemas.microsoft.com/office/drawing/2014/main" id="{CF50C939-7C49-4A41-A072-AAB7F00A236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1" name="Graphic 40" descr="Speaker Phone">
              <a:extLst>
                <a:ext uri="{FF2B5EF4-FFF2-40B4-BE49-F238E27FC236}">
                  <a16:creationId xmlns:a16="http://schemas.microsoft.com/office/drawing/2014/main" id="{D869A450-A16A-6049-9A58-AAB42F4D02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2" name="Oval 41">
            <a:extLst>
              <a:ext uri="{FF2B5EF4-FFF2-40B4-BE49-F238E27FC236}">
                <a16:creationId xmlns:a16="http://schemas.microsoft.com/office/drawing/2014/main" id="{FCB2BDB8-159E-BA4E-9395-A2782488AF6D}"/>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3" name="Graphic 42" descr="Envelope">
            <a:extLst>
              <a:ext uri="{FF2B5EF4-FFF2-40B4-BE49-F238E27FC236}">
                <a16:creationId xmlns:a16="http://schemas.microsoft.com/office/drawing/2014/main" id="{FFD96BBE-DF8F-F742-9ADE-A052376BD26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4" name="Group 43">
            <a:extLst>
              <a:ext uri="{FF2B5EF4-FFF2-40B4-BE49-F238E27FC236}">
                <a16:creationId xmlns:a16="http://schemas.microsoft.com/office/drawing/2014/main" id="{7151F2BA-83C3-0E45-AFA0-AB1AD2DDE669}"/>
              </a:ext>
            </a:extLst>
          </p:cNvPr>
          <p:cNvGrpSpPr/>
          <p:nvPr userDrawn="1"/>
        </p:nvGrpSpPr>
        <p:grpSpPr>
          <a:xfrm>
            <a:off x="423995" y="4414481"/>
            <a:ext cx="356400" cy="356400"/>
            <a:chOff x="761970" y="3386221"/>
            <a:chExt cx="356400" cy="356400"/>
          </a:xfrm>
        </p:grpSpPr>
        <p:sp>
          <p:nvSpPr>
            <p:cNvPr id="45" name="Oval 44">
              <a:extLst>
                <a:ext uri="{FF2B5EF4-FFF2-40B4-BE49-F238E27FC236}">
                  <a16:creationId xmlns:a16="http://schemas.microsoft.com/office/drawing/2014/main" id="{2201FF17-CE81-B648-9280-31832A74AC0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6" name="Graphic 45" descr="Speaker Phone">
              <a:extLst>
                <a:ext uri="{FF2B5EF4-FFF2-40B4-BE49-F238E27FC236}">
                  <a16:creationId xmlns:a16="http://schemas.microsoft.com/office/drawing/2014/main" id="{1E262BFA-6E86-3E4B-AFC1-81A832AE622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7" name="Oval 46">
            <a:extLst>
              <a:ext uri="{FF2B5EF4-FFF2-40B4-BE49-F238E27FC236}">
                <a16:creationId xmlns:a16="http://schemas.microsoft.com/office/drawing/2014/main" id="{5875C11F-7F89-D14B-A749-3903C0C0591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Envelope">
            <a:extLst>
              <a:ext uri="{FF2B5EF4-FFF2-40B4-BE49-F238E27FC236}">
                <a16:creationId xmlns:a16="http://schemas.microsoft.com/office/drawing/2014/main" id="{6EBC91C5-91ED-014D-952B-BBD596ABE28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9" name="Titre 1">
            <a:extLst>
              <a:ext uri="{FF2B5EF4-FFF2-40B4-BE49-F238E27FC236}">
                <a16:creationId xmlns:a16="http://schemas.microsoft.com/office/drawing/2014/main" id="{51E0191C-F107-B849-8067-3F54632AF496}"/>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0" name="Titre 1">
            <a:extLst>
              <a:ext uri="{FF2B5EF4-FFF2-40B4-BE49-F238E27FC236}">
                <a16:creationId xmlns:a16="http://schemas.microsoft.com/office/drawing/2014/main" id="{9F572E28-FF73-944C-AE9F-036F2B7DBFA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2" name="Rounded Rectangle 51">
            <a:extLst>
              <a:ext uri="{FF2B5EF4-FFF2-40B4-BE49-F238E27FC236}">
                <a16:creationId xmlns:a16="http://schemas.microsoft.com/office/drawing/2014/main" id="{2996CF5F-BEDC-3448-B0B6-5CC22EBC27DB}"/>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ounded Rectangle 52">
            <a:extLst>
              <a:ext uri="{FF2B5EF4-FFF2-40B4-BE49-F238E27FC236}">
                <a16:creationId xmlns:a16="http://schemas.microsoft.com/office/drawing/2014/main" id="{1CF62E61-7938-764E-BAF4-C1D39168ABAE}"/>
              </a:ext>
            </a:extLst>
          </p:cNvPr>
          <p:cNvSpPr/>
          <p:nvPr userDrawn="1"/>
        </p:nvSpPr>
        <p:spPr>
          <a:xfrm>
            <a:off x="3524108"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657432C-2B3E-884D-817F-BB8905A4B32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LinkedIn @HCC CONNECT</a:t>
            </a:r>
          </a:p>
        </p:txBody>
      </p:sp>
      <p:sp>
        <p:nvSpPr>
          <p:cNvPr id="55" name="TextBox 54">
            <a:extLst>
              <a:ext uri="{FF2B5EF4-FFF2-40B4-BE49-F238E27FC236}">
                <a16:creationId xmlns:a16="http://schemas.microsoft.com/office/drawing/2014/main" id="{9F6CAEF8-DA80-2E42-87C9-8E01B23FD2B0}"/>
              </a:ext>
            </a:extLst>
          </p:cNvPr>
          <p:cNvSpPr txBox="1"/>
          <p:nvPr userDrawn="1"/>
        </p:nvSpPr>
        <p:spPr>
          <a:xfrm>
            <a:off x="3945082" y="5497848"/>
            <a:ext cx="2634939"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Vimeo @HCC CONNECT</a:t>
            </a:r>
          </a:p>
        </p:txBody>
      </p:sp>
      <p:sp>
        <p:nvSpPr>
          <p:cNvPr id="56" name="Rectangle 55">
            <a:hlinkClick r:id="rId7"/>
            <a:extLst>
              <a:ext uri="{FF2B5EF4-FFF2-40B4-BE49-F238E27FC236}">
                <a16:creationId xmlns:a16="http://schemas.microsoft.com/office/drawing/2014/main" id="{61CBF32E-C1B6-7C40-BF8F-9C527C2757E4}"/>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56">
            <a:hlinkClick r:id="rId8"/>
            <a:extLst>
              <a:ext uri="{FF2B5EF4-FFF2-40B4-BE49-F238E27FC236}">
                <a16:creationId xmlns:a16="http://schemas.microsoft.com/office/drawing/2014/main" id="{929F9D98-9468-4940-B49E-6BAF5B27EEDA}"/>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7">
            <a:hlinkClick r:id="rId9"/>
            <a:extLst>
              <a:ext uri="{FF2B5EF4-FFF2-40B4-BE49-F238E27FC236}">
                <a16:creationId xmlns:a16="http://schemas.microsoft.com/office/drawing/2014/main" id="{A676F8C8-11DB-B240-9DC2-90DBBE1C1132}"/>
              </a:ext>
            </a:extLst>
          </p:cNvPr>
          <p:cNvSpPr/>
          <p:nvPr userDrawn="1"/>
        </p:nvSpPr>
        <p:spPr>
          <a:xfrm>
            <a:off x="403163" y="5500414"/>
            <a:ext cx="239401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9" name="Rounded Rectangle 58">
            <a:extLst>
              <a:ext uri="{FF2B5EF4-FFF2-40B4-BE49-F238E27FC236}">
                <a16:creationId xmlns:a16="http://schemas.microsoft.com/office/drawing/2014/main" id="{DA59E761-E18C-2948-82F0-AC3E21189DB6}"/>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8F0F69A-DBFA-A84F-999B-DAF83E187475}"/>
              </a:ext>
            </a:extLst>
          </p:cNvPr>
          <p:cNvSpPr txBox="1"/>
          <p:nvPr userDrawn="1"/>
        </p:nvSpPr>
        <p:spPr>
          <a:xfrm>
            <a:off x="805458" y="6013567"/>
            <a:ext cx="2779204"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kern="1200" dirty="0">
                <a:solidFill>
                  <a:schemeClr val="tx2"/>
                </a:solidFill>
                <a:effectLst/>
                <a:latin typeface="Arial" panose="020B0604020202020204" pitchFamily="34" charset="0"/>
                <a:ea typeface="+mn-ea"/>
                <a:cs typeface="Arial" panose="020B0604020202020204" pitchFamily="34" charset="0"/>
              </a:rPr>
              <a:t>https://hccconnect.cor2ed.com/</a:t>
            </a:r>
            <a:endParaRPr lang="en-GB" sz="1400" kern="1200" dirty="0">
              <a:solidFill>
                <a:schemeClr val="tx2"/>
              </a:solidFill>
              <a:effectLst/>
              <a:latin typeface="Arial" panose="020B0604020202020204" pitchFamily="34" charset="0"/>
              <a:ea typeface="+mn-ea"/>
              <a:cs typeface="Arial" panose="020B0604020202020204" pitchFamily="34" charset="0"/>
            </a:endParaRPr>
          </a:p>
        </p:txBody>
      </p:sp>
      <p:sp>
        <p:nvSpPr>
          <p:cNvPr id="61" name="Rectangle 60">
            <a:hlinkClick r:id="rId10"/>
            <a:extLst>
              <a:ext uri="{FF2B5EF4-FFF2-40B4-BE49-F238E27FC236}">
                <a16:creationId xmlns:a16="http://schemas.microsoft.com/office/drawing/2014/main" id="{959A9592-43B2-A94A-A6D7-1F97BB02CB39}"/>
              </a:ext>
            </a:extLst>
          </p:cNvPr>
          <p:cNvSpPr/>
          <p:nvPr userDrawn="1"/>
        </p:nvSpPr>
        <p:spPr>
          <a:xfrm>
            <a:off x="391316" y="6004878"/>
            <a:ext cx="301845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DF12810D-1C2E-1644-8817-4A22488D29B0}"/>
              </a:ext>
            </a:extLst>
          </p:cNvPr>
          <p:cNvSpPr txBox="1"/>
          <p:nvPr userDrawn="1"/>
        </p:nvSpPr>
        <p:spPr>
          <a:xfrm>
            <a:off x="3944895"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dirty="0" err="1">
                <a:solidFill>
                  <a:schemeClr val="tx2"/>
                </a:solidFill>
                <a:latin typeface="Arial" panose="020B0604020202020204" pitchFamily="34" charset="0"/>
                <a:ea typeface="Aileron" charset="0"/>
                <a:cs typeface="Arial" panose="020B0604020202020204" pitchFamily="34" charset="0"/>
              </a:rPr>
              <a:t>hccconnectinfo</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3" name="Rectangle 62">
            <a:hlinkClick r:id="rId11"/>
            <a:extLst>
              <a:ext uri="{FF2B5EF4-FFF2-40B4-BE49-F238E27FC236}">
                <a16:creationId xmlns:a16="http://schemas.microsoft.com/office/drawing/2014/main" id="{34C3131A-7854-A94B-A81E-D37F0EDBBD31}"/>
              </a:ext>
            </a:extLst>
          </p:cNvPr>
          <p:cNvSpPr/>
          <p:nvPr userDrawn="1"/>
        </p:nvSpPr>
        <p:spPr>
          <a:xfrm>
            <a:off x="3504383"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4" name="Rounded Rectangle 63">
            <a:extLst>
              <a:ext uri="{FF2B5EF4-FFF2-40B4-BE49-F238E27FC236}">
                <a16:creationId xmlns:a16="http://schemas.microsoft.com/office/drawing/2014/main" id="{CBF55017-0382-9C4A-B10A-ED273026DA1B}"/>
              </a:ext>
            </a:extLst>
          </p:cNvPr>
          <p:cNvSpPr/>
          <p:nvPr userDrawn="1"/>
        </p:nvSpPr>
        <p:spPr>
          <a:xfrm>
            <a:off x="3528538"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4">
            <a:hlinkClick r:id="rId12"/>
            <a:extLst>
              <a:ext uri="{FF2B5EF4-FFF2-40B4-BE49-F238E27FC236}">
                <a16:creationId xmlns:a16="http://schemas.microsoft.com/office/drawing/2014/main" id="{C28661DC-79F7-D940-98A0-0A3463C7C0E5}"/>
              </a:ext>
            </a:extLst>
          </p:cNvPr>
          <p:cNvSpPr/>
          <p:nvPr userDrawn="1"/>
        </p:nvSpPr>
        <p:spPr>
          <a:xfrm>
            <a:off x="3484557" y="5507360"/>
            <a:ext cx="22497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6" name="Picture 2" descr="Linkedin logo logo website icon - Popular Social Media Flat">
            <a:extLst>
              <a:ext uri="{FF2B5EF4-FFF2-40B4-BE49-F238E27FC236}">
                <a16:creationId xmlns:a16="http://schemas.microsoft.com/office/drawing/2014/main" id="{E54C058A-3014-EB4E-9F0F-0ECEA3A70A60}"/>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World">
            <a:extLst>
              <a:ext uri="{FF2B5EF4-FFF2-40B4-BE49-F238E27FC236}">
                <a16:creationId xmlns:a16="http://schemas.microsoft.com/office/drawing/2014/main" id="{634FB55A-2295-BE4D-90DC-431B0AF8CCE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8" name="Picture 4" descr="Vimeo Icon Logo - Free vector graphic on Pixabay">
            <a:extLst>
              <a:ext uri="{FF2B5EF4-FFF2-40B4-BE49-F238E27FC236}">
                <a16:creationId xmlns:a16="http://schemas.microsoft.com/office/drawing/2014/main" id="{B7537966-241A-EA4F-886A-C3C29C4311D7}"/>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31704"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White Twitter Icon - Download White Twitter Icon">
            <a:extLst>
              <a:ext uri="{FF2B5EF4-FFF2-40B4-BE49-F238E27FC236}">
                <a16:creationId xmlns:a16="http://schemas.microsoft.com/office/drawing/2014/main" id="{A47CA496-4B67-234A-9BEE-55DDB0C66413}"/>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566824"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F5289652-D176-044E-9C04-13B5B065EB64}"/>
              </a:ext>
            </a:extLst>
          </p:cNvPr>
          <p:cNvPicPr>
            <a:picLocks noChangeAspect="1"/>
          </p:cNvPicPr>
          <p:nvPr userDrawn="1"/>
        </p:nvPicPr>
        <p:blipFill rotWithShape="1">
          <a:blip r:embed="rId19"/>
          <a:srcRect r="2035"/>
          <a:stretch/>
        </p:blipFill>
        <p:spPr>
          <a:xfrm>
            <a:off x="406897" y="678825"/>
            <a:ext cx="2229527" cy="881888"/>
          </a:xfrm>
          <a:prstGeom prst="rect">
            <a:avLst/>
          </a:prstGeom>
        </p:spPr>
      </p:pic>
      <p:sp>
        <p:nvSpPr>
          <p:cNvPr id="70" name="Titre 1">
            <a:extLst>
              <a:ext uri="{FF2B5EF4-FFF2-40B4-BE49-F238E27FC236}">
                <a16:creationId xmlns:a16="http://schemas.microsoft.com/office/drawing/2014/main" id="{3B7573CD-57E2-3B4E-9166-AFDAF4D2CB1E}"/>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5F92-0E72-4975-B477-3B96F99AAEC7}" type="slidenum">
              <a:rPr lang="en-US" smtClean="0"/>
              <a:t>‹#›</a:t>
            </a:fld>
            <a:endParaRPr lang="en-US"/>
          </a:p>
        </p:txBody>
      </p:sp>
    </p:spTree>
    <p:extLst>
      <p:ext uri="{BB962C8B-B14F-4D97-AF65-F5344CB8AC3E}">
        <p14:creationId xmlns:p14="http://schemas.microsoft.com/office/powerpoint/2010/main" val="281907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5F92-0E72-4975-B477-3B96F99AAEC7}" type="slidenum">
              <a:rPr lang="en-US" smtClean="0"/>
              <a:t>‹#›</a:t>
            </a:fld>
            <a:endParaRPr lang="en-US"/>
          </a:p>
        </p:txBody>
      </p:sp>
    </p:spTree>
    <p:extLst>
      <p:ext uri="{BB962C8B-B14F-4D97-AF65-F5344CB8AC3E}">
        <p14:creationId xmlns:p14="http://schemas.microsoft.com/office/powerpoint/2010/main" val="2716586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5F92-0E72-4975-B477-3B96F99AAEC7}" type="slidenum">
              <a:rPr lang="en-US" smtClean="0"/>
              <a:t>‹#›</a:t>
            </a:fld>
            <a:endParaRPr lang="en-US"/>
          </a:p>
        </p:txBody>
      </p:sp>
    </p:spTree>
    <p:extLst>
      <p:ext uri="{BB962C8B-B14F-4D97-AF65-F5344CB8AC3E}">
        <p14:creationId xmlns:p14="http://schemas.microsoft.com/office/powerpoint/2010/main" val="424023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5F92-0E72-4975-B477-3B96F99AAEC7}" type="slidenum">
              <a:rPr lang="en-US" smtClean="0"/>
              <a:t>‹#›</a:t>
            </a:fld>
            <a:endParaRPr lang="en-US"/>
          </a:p>
        </p:txBody>
      </p:sp>
    </p:spTree>
    <p:extLst>
      <p:ext uri="{BB962C8B-B14F-4D97-AF65-F5344CB8AC3E}">
        <p14:creationId xmlns:p14="http://schemas.microsoft.com/office/powerpoint/2010/main" val="237404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9" name="Picture 8" descr="A picture containing drawing, food&#10;&#10;Description automatically generated">
            <a:extLst>
              <a:ext uri="{FF2B5EF4-FFF2-40B4-BE49-F238E27FC236}">
                <a16:creationId xmlns:a16="http://schemas.microsoft.com/office/drawing/2014/main" id="{7B7E6249-594D-1F40-9C84-EB5050EA807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rgbClr val="FFA402"/>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8" name="Picture 7" descr="A picture containing drawing, food&#10;&#10;Description automatically generated">
            <a:extLst>
              <a:ext uri="{FF2B5EF4-FFF2-40B4-BE49-F238E27FC236}">
                <a16:creationId xmlns:a16="http://schemas.microsoft.com/office/drawing/2014/main" id="{03A83E1D-EAFB-3A44-977C-5B030D35BD25}"/>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rgbClr val="FFA402"/>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rgbClr val="FFA402"/>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CBA9F61-283B-644B-9017-790928FBFEA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1BBFE1C1-57CC-8B49-8F4A-1DD1E591BFA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rgbClr val="FFA402"/>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2AB18A0-B66C-5F46-942B-35751F38DBD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F2EA137-7AEE-854D-B359-95F58B2CEA9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459789B4-A2AF-D44F-B738-91FE0E87DD89}"/>
              </a:ext>
            </a:extLst>
          </p:cNvPr>
          <p:cNvPicPr>
            <a:picLocks noChangeAspect="1"/>
          </p:cNvPicPr>
          <p:nvPr userDrawn="1"/>
        </p:nvPicPr>
        <p:blipFill rotWithShape="1">
          <a:blip r:embed="rId19"/>
          <a:srcRect r="2035"/>
          <a:stretch/>
        </p:blipFill>
        <p:spPr>
          <a:xfrm>
            <a:off x="9892187" y="296796"/>
            <a:ext cx="1751771"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1" r:id="rId16"/>
    <p:sldLayoutId id="2147483682" r:id="rId17"/>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0" userDrawn="1">
          <p15:clr>
            <a:srgbClr val="F26B43"/>
          </p15:clr>
        </p15:guide>
        <p15:guide id="4" orient="horz" pos="2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twitter.com/hccconnectinfo" TargetMode="External"/><Relationship Id="rId7" Type="http://schemas.openxmlformats.org/officeDocument/2006/relationships/hyperlink" Target="https://www.linkedin.com/company/2375708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s://hccconnect.cor2ed.com/" TargetMode="External"/><Relationship Id="rId5" Type="http://schemas.openxmlformats.org/officeDocument/2006/relationships/hyperlink" Target="mailto:froukje.sosef@cor2ed.com"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vimeo.com/channels/hccconnec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2F653D4-659C-E444-9152-96D5FA5F1E05}"/>
              </a:ext>
            </a:extLst>
          </p:cNvPr>
          <p:cNvSpPr/>
          <p:nvPr/>
        </p:nvSpPr>
        <p:spPr>
          <a:xfrm>
            <a:off x="2351584" y="1340936"/>
            <a:ext cx="2442810" cy="2754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7DA27FD-0D6E-40F5-B46A-9CF471065AD1}"/>
              </a:ext>
            </a:extLst>
          </p:cNvPr>
          <p:cNvSpPr>
            <a:spLocks noGrp="1"/>
          </p:cNvSpPr>
          <p:nvPr>
            <p:ph type="title"/>
          </p:nvPr>
        </p:nvSpPr>
        <p:spPr>
          <a:xfrm>
            <a:off x="619200" y="246566"/>
            <a:ext cx="6770901" cy="807285"/>
          </a:xfrm>
        </p:spPr>
        <p:txBody>
          <a:bodyPr/>
          <a:lstStyle/>
          <a:p>
            <a:r>
              <a:rPr lang="en-US" dirty="0"/>
              <a:t>Atezolizumab + Bevacizumab as First-Line Therapy for HCC</a:t>
            </a:r>
          </a:p>
        </p:txBody>
      </p:sp>
      <p:sp>
        <p:nvSpPr>
          <p:cNvPr id="14" name="Content Placeholder 13">
            <a:extLst>
              <a:ext uri="{FF2B5EF4-FFF2-40B4-BE49-F238E27FC236}">
                <a16:creationId xmlns:a16="http://schemas.microsoft.com/office/drawing/2014/main" id="{52426D20-C1F7-A347-9B5C-3DEF5A19B650}"/>
              </a:ext>
            </a:extLst>
          </p:cNvPr>
          <p:cNvSpPr>
            <a:spLocks noGrp="1"/>
          </p:cNvSpPr>
          <p:nvPr>
            <p:ph sz="quarter" idx="15"/>
          </p:nvPr>
        </p:nvSpPr>
        <p:spPr/>
        <p:txBody>
          <a:bodyPr/>
          <a:lstStyle/>
          <a:p>
            <a:r>
              <a:rPr lang="en-US" dirty="0"/>
              <a:t>CI, confidence interval; HCC, hepatocellular carcinoma; HR, hazard ratio</a:t>
            </a:r>
          </a:p>
          <a:p>
            <a:r>
              <a:rPr lang="en-US" dirty="0"/>
              <a:t>Finn R, et al. N Engl J Med. 2020; 382(20):1894-1905</a:t>
            </a:r>
          </a:p>
        </p:txBody>
      </p:sp>
      <p:sp>
        <p:nvSpPr>
          <p:cNvPr id="21" name="Slide Number Placeholder 20">
            <a:extLst>
              <a:ext uri="{FF2B5EF4-FFF2-40B4-BE49-F238E27FC236}">
                <a16:creationId xmlns:a16="http://schemas.microsoft.com/office/drawing/2014/main" id="{2A03955C-6521-3647-8009-2ED29A543A89}"/>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83" name="Rounded Rectangle 82">
            <a:extLst>
              <a:ext uri="{FF2B5EF4-FFF2-40B4-BE49-F238E27FC236}">
                <a16:creationId xmlns:a16="http://schemas.microsoft.com/office/drawing/2014/main" id="{CF70E618-4428-D946-8883-A4F98980BD64}"/>
              </a:ext>
            </a:extLst>
          </p:cNvPr>
          <p:cNvSpPr/>
          <p:nvPr/>
        </p:nvSpPr>
        <p:spPr>
          <a:xfrm>
            <a:off x="2467135" y="2738527"/>
            <a:ext cx="2304256" cy="129266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r>
              <a:rPr lang="en-GB" sz="3600" b="1" dirty="0">
                <a:solidFill>
                  <a:schemeClr val="tx2"/>
                </a:solidFill>
                <a:latin typeface="Arial" panose="020B0604020202020204" pitchFamily="34" charset="0"/>
                <a:cs typeface="Arial" panose="020B0604020202020204" pitchFamily="34" charset="0"/>
              </a:rPr>
              <a:t>501</a:t>
            </a:r>
          </a:p>
          <a:p>
            <a:r>
              <a:rPr lang="en-GB" sz="1200" b="1" dirty="0">
                <a:solidFill>
                  <a:schemeClr val="tx2"/>
                </a:solidFill>
                <a:latin typeface="Arial" panose="020B0604020202020204" pitchFamily="34" charset="0"/>
                <a:cs typeface="Arial" panose="020B0604020202020204" pitchFamily="34" charset="0"/>
              </a:rPr>
              <a:t>Patients with locally advanced hepatocellular carcinoma</a:t>
            </a:r>
            <a:br>
              <a:rPr lang="en-GB" sz="1200" b="1" dirty="0">
                <a:solidFill>
                  <a:schemeClr val="tx2"/>
                </a:solidFill>
                <a:latin typeface="Arial" panose="020B0604020202020204" pitchFamily="34" charset="0"/>
                <a:cs typeface="Arial" panose="020B0604020202020204" pitchFamily="34" charset="0"/>
              </a:rPr>
            </a:br>
            <a:r>
              <a:rPr lang="en-GB" sz="1200" b="1" dirty="0">
                <a:solidFill>
                  <a:schemeClr val="tx2"/>
                </a:solidFill>
                <a:latin typeface="Arial" panose="020B0604020202020204" pitchFamily="34" charset="0"/>
                <a:cs typeface="Arial" panose="020B0604020202020204" pitchFamily="34" charset="0"/>
              </a:rPr>
              <a:t>(metastatic or unresectable, </a:t>
            </a:r>
            <a:br>
              <a:rPr lang="en-GB" sz="1200" b="1" dirty="0">
                <a:solidFill>
                  <a:schemeClr val="tx2"/>
                </a:solidFill>
                <a:latin typeface="Arial" panose="020B0604020202020204" pitchFamily="34" charset="0"/>
                <a:cs typeface="Arial" panose="020B0604020202020204" pitchFamily="34" charset="0"/>
              </a:rPr>
            </a:br>
            <a:r>
              <a:rPr lang="en-GB" sz="1200" b="1" dirty="0">
                <a:solidFill>
                  <a:schemeClr val="tx2"/>
                </a:solidFill>
                <a:latin typeface="Arial" panose="020B0604020202020204" pitchFamily="34" charset="0"/>
                <a:cs typeface="Arial" panose="020B0604020202020204" pitchFamily="34" charset="0"/>
              </a:rPr>
              <a:t>or both)</a:t>
            </a:r>
          </a:p>
        </p:txBody>
      </p:sp>
      <p:sp>
        <p:nvSpPr>
          <p:cNvPr id="84" name="Rectangle 83">
            <a:extLst>
              <a:ext uri="{FF2B5EF4-FFF2-40B4-BE49-F238E27FC236}">
                <a16:creationId xmlns:a16="http://schemas.microsoft.com/office/drawing/2014/main" id="{F486D5C6-3976-E645-84FA-62071C850F5E}"/>
              </a:ext>
            </a:extLst>
          </p:cNvPr>
          <p:cNvSpPr/>
          <p:nvPr/>
        </p:nvSpPr>
        <p:spPr>
          <a:xfrm>
            <a:off x="4820519" y="4797152"/>
            <a:ext cx="5019896" cy="275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HR for disease progression or death, 0.59; 95% CI, 0.47-0.76; p&lt;0.001</a:t>
            </a:r>
          </a:p>
        </p:txBody>
      </p:sp>
      <p:sp>
        <p:nvSpPr>
          <p:cNvPr id="91" name="Rectangle 90">
            <a:extLst>
              <a:ext uri="{FF2B5EF4-FFF2-40B4-BE49-F238E27FC236}">
                <a16:creationId xmlns:a16="http://schemas.microsoft.com/office/drawing/2014/main" id="{23840877-80F1-A741-83AB-6920B48CFB99}"/>
              </a:ext>
            </a:extLst>
          </p:cNvPr>
          <p:cNvSpPr/>
          <p:nvPr/>
        </p:nvSpPr>
        <p:spPr>
          <a:xfrm>
            <a:off x="4820518" y="4128936"/>
            <a:ext cx="2512800" cy="275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Atezolizumab + bevacizumab</a:t>
            </a:r>
          </a:p>
        </p:txBody>
      </p:sp>
      <p:sp>
        <p:nvSpPr>
          <p:cNvPr id="92" name="Rectangle 91">
            <a:extLst>
              <a:ext uri="{FF2B5EF4-FFF2-40B4-BE49-F238E27FC236}">
                <a16:creationId xmlns:a16="http://schemas.microsoft.com/office/drawing/2014/main" id="{54D155D4-23EE-2742-97BB-6CD20DC814F6}"/>
              </a:ext>
            </a:extLst>
          </p:cNvPr>
          <p:cNvSpPr/>
          <p:nvPr/>
        </p:nvSpPr>
        <p:spPr>
          <a:xfrm>
            <a:off x="4820518" y="4437112"/>
            <a:ext cx="2512800" cy="35268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tx1"/>
                </a:solidFill>
                <a:latin typeface="Arial" panose="020B0604020202020204" pitchFamily="34" charset="0"/>
                <a:cs typeface="Arial" panose="020B0604020202020204" pitchFamily="34" charset="0"/>
              </a:rPr>
              <a:t>6.8 months</a:t>
            </a:r>
          </a:p>
        </p:txBody>
      </p:sp>
      <p:grpSp>
        <p:nvGrpSpPr>
          <p:cNvPr id="88" name="Group 87">
            <a:extLst>
              <a:ext uri="{FF2B5EF4-FFF2-40B4-BE49-F238E27FC236}">
                <a16:creationId xmlns:a16="http://schemas.microsoft.com/office/drawing/2014/main" id="{85834C19-34A3-F442-A3C3-0473B6D1E152}"/>
              </a:ext>
            </a:extLst>
          </p:cNvPr>
          <p:cNvGrpSpPr/>
          <p:nvPr/>
        </p:nvGrpSpPr>
        <p:grpSpPr>
          <a:xfrm>
            <a:off x="2329869" y="4118972"/>
            <a:ext cx="2591706" cy="978815"/>
            <a:chOff x="2177144" y="4702629"/>
            <a:chExt cx="2591706" cy="1280159"/>
          </a:xfrm>
        </p:grpSpPr>
        <p:sp>
          <p:nvSpPr>
            <p:cNvPr id="81" name="Freeform 80">
              <a:extLst>
                <a:ext uri="{FF2B5EF4-FFF2-40B4-BE49-F238E27FC236}">
                  <a16:creationId xmlns:a16="http://schemas.microsoft.com/office/drawing/2014/main" id="{7CB15A60-48CA-254C-87BA-3DD0DF250095}"/>
                </a:ext>
              </a:extLst>
            </p:cNvPr>
            <p:cNvSpPr/>
            <p:nvPr/>
          </p:nvSpPr>
          <p:spPr>
            <a:xfrm rot="5400000">
              <a:off x="2832917" y="4046856"/>
              <a:ext cx="1280159" cy="2591706"/>
            </a:xfrm>
            <a:custGeom>
              <a:avLst/>
              <a:gdLst>
                <a:gd name="connsiteX0" fmla="*/ 0 w 1280159"/>
                <a:gd name="connsiteY0" fmla="*/ 2574072 h 2574072"/>
                <a:gd name="connsiteX1" fmla="*/ 0 w 1280159"/>
                <a:gd name="connsiteY1" fmla="*/ 118255 h 2574072"/>
                <a:gd name="connsiteX2" fmla="*/ 509973 w 1280159"/>
                <a:gd name="connsiteY2" fmla="*/ 118255 h 2574072"/>
                <a:gd name="connsiteX3" fmla="*/ 640079 w 1280159"/>
                <a:gd name="connsiteY3" fmla="*/ 0 h 2574072"/>
                <a:gd name="connsiteX4" fmla="*/ 770185 w 1280159"/>
                <a:gd name="connsiteY4" fmla="*/ 118255 h 2574072"/>
                <a:gd name="connsiteX5" fmla="*/ 1280159 w 1280159"/>
                <a:gd name="connsiteY5" fmla="*/ 118255 h 2574072"/>
                <a:gd name="connsiteX6" fmla="*/ 1280159 w 1280159"/>
                <a:gd name="connsiteY6" fmla="*/ 2574072 h 25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159" h="2574072">
                  <a:moveTo>
                    <a:pt x="0" y="2574072"/>
                  </a:moveTo>
                  <a:lnTo>
                    <a:pt x="0" y="118255"/>
                  </a:lnTo>
                  <a:lnTo>
                    <a:pt x="509973" y="118255"/>
                  </a:lnTo>
                  <a:lnTo>
                    <a:pt x="640079" y="0"/>
                  </a:lnTo>
                  <a:lnTo>
                    <a:pt x="770185" y="118255"/>
                  </a:lnTo>
                  <a:lnTo>
                    <a:pt x="1280159" y="118255"/>
                  </a:lnTo>
                  <a:lnTo>
                    <a:pt x="1280159" y="2574072"/>
                  </a:lnTo>
                  <a:close/>
                </a:path>
              </a:pathLst>
            </a:custGeom>
            <a:solidFill>
              <a:schemeClr val="tx2">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7" name="Rounded Rectangle 86">
              <a:extLst>
                <a:ext uri="{FF2B5EF4-FFF2-40B4-BE49-F238E27FC236}">
                  <a16:creationId xmlns:a16="http://schemas.microsoft.com/office/drawing/2014/main" id="{83122176-A815-5D4A-B5C2-2329A4A09F5B}"/>
                </a:ext>
              </a:extLst>
            </p:cNvPr>
            <p:cNvSpPr/>
            <p:nvPr/>
          </p:nvSpPr>
          <p:spPr>
            <a:xfrm>
              <a:off x="2388758" y="4995298"/>
              <a:ext cx="2016224" cy="6924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500" b="1" dirty="0">
                  <a:solidFill>
                    <a:schemeClr val="tx1"/>
                  </a:solidFill>
                  <a:latin typeface="Arial" panose="020B0604020202020204" pitchFamily="34" charset="0"/>
                  <a:cs typeface="Arial" panose="020B0604020202020204" pitchFamily="34" charset="0"/>
                </a:rPr>
                <a:t>Median </a:t>
              </a:r>
              <a:br>
                <a:rPr lang="en-GB" sz="1500" b="1" dirty="0">
                  <a:solidFill>
                    <a:schemeClr val="tx1"/>
                  </a:solidFill>
                  <a:latin typeface="Arial" panose="020B0604020202020204" pitchFamily="34" charset="0"/>
                  <a:cs typeface="Arial" panose="020B0604020202020204" pitchFamily="34" charset="0"/>
                </a:rPr>
              </a:br>
              <a:r>
                <a:rPr lang="en-GB" sz="1500" b="1" dirty="0">
                  <a:solidFill>
                    <a:schemeClr val="tx1"/>
                  </a:solidFill>
                  <a:latin typeface="Arial" panose="020B0604020202020204" pitchFamily="34" charset="0"/>
                  <a:cs typeface="Arial" panose="020B0604020202020204" pitchFamily="34" charset="0"/>
                </a:rPr>
                <a:t>progression-free</a:t>
              </a:r>
              <a:br>
                <a:rPr lang="en-GB" sz="1500" b="1" dirty="0">
                  <a:solidFill>
                    <a:schemeClr val="tx1"/>
                  </a:solidFill>
                  <a:latin typeface="Arial" panose="020B0604020202020204" pitchFamily="34" charset="0"/>
                  <a:cs typeface="Arial" panose="020B0604020202020204" pitchFamily="34" charset="0"/>
                </a:rPr>
              </a:br>
              <a:r>
                <a:rPr lang="en-GB" sz="1500" b="1" dirty="0">
                  <a:solidFill>
                    <a:schemeClr val="tx1"/>
                  </a:solidFill>
                  <a:latin typeface="Arial" panose="020B0604020202020204" pitchFamily="34" charset="0"/>
                  <a:cs typeface="Arial" panose="020B0604020202020204" pitchFamily="34" charset="0"/>
                </a:rPr>
                <a:t>survival</a:t>
              </a:r>
              <a:endParaRPr lang="en-GB" sz="1500" b="1" dirty="0">
                <a:solidFill>
                  <a:srgbClr val="FF0000"/>
                </a:solidFill>
                <a:latin typeface="Arial" panose="020B0604020202020204" pitchFamily="34" charset="0"/>
                <a:cs typeface="Arial" panose="020B0604020202020204" pitchFamily="34" charset="0"/>
              </a:endParaRPr>
            </a:p>
          </p:txBody>
        </p:sp>
      </p:grpSp>
      <p:sp>
        <p:nvSpPr>
          <p:cNvPr id="95" name="Rectangle 94">
            <a:extLst>
              <a:ext uri="{FF2B5EF4-FFF2-40B4-BE49-F238E27FC236}">
                <a16:creationId xmlns:a16="http://schemas.microsoft.com/office/drawing/2014/main" id="{C5FB18BE-3C92-584E-A5E6-6A83C63CDEB0}"/>
              </a:ext>
            </a:extLst>
          </p:cNvPr>
          <p:cNvSpPr/>
          <p:nvPr/>
        </p:nvSpPr>
        <p:spPr>
          <a:xfrm>
            <a:off x="7374415" y="4128936"/>
            <a:ext cx="2466000" cy="2752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Sorafenib</a:t>
            </a:r>
          </a:p>
        </p:txBody>
      </p:sp>
      <p:sp>
        <p:nvSpPr>
          <p:cNvPr id="96" name="Rectangle 95">
            <a:extLst>
              <a:ext uri="{FF2B5EF4-FFF2-40B4-BE49-F238E27FC236}">
                <a16:creationId xmlns:a16="http://schemas.microsoft.com/office/drawing/2014/main" id="{D11316E8-0BF5-7D40-9104-3235A40165C2}"/>
              </a:ext>
            </a:extLst>
          </p:cNvPr>
          <p:cNvSpPr/>
          <p:nvPr/>
        </p:nvSpPr>
        <p:spPr>
          <a:xfrm>
            <a:off x="7374415" y="4437112"/>
            <a:ext cx="2466000" cy="35268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tx1"/>
                </a:solidFill>
                <a:latin typeface="Arial" panose="020B0604020202020204" pitchFamily="34" charset="0"/>
                <a:cs typeface="Arial" panose="020B0604020202020204" pitchFamily="34" charset="0"/>
              </a:rPr>
              <a:t>4.3 months</a:t>
            </a:r>
          </a:p>
        </p:txBody>
      </p:sp>
      <p:sp>
        <p:nvSpPr>
          <p:cNvPr id="97" name="Rectangle 96">
            <a:extLst>
              <a:ext uri="{FF2B5EF4-FFF2-40B4-BE49-F238E27FC236}">
                <a16:creationId xmlns:a16="http://schemas.microsoft.com/office/drawing/2014/main" id="{74A159C1-5933-D240-B369-D1A209FF8AD8}"/>
              </a:ext>
            </a:extLst>
          </p:cNvPr>
          <p:cNvSpPr/>
          <p:nvPr/>
        </p:nvSpPr>
        <p:spPr>
          <a:xfrm>
            <a:off x="4820516" y="1340936"/>
            <a:ext cx="5000400" cy="2754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tx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41E20372-B7F3-0E42-99AF-3434E1A6F2AE}"/>
              </a:ext>
            </a:extLst>
          </p:cNvPr>
          <p:cNvSpPr/>
          <p:nvPr/>
        </p:nvSpPr>
        <p:spPr>
          <a:xfrm rot="16200000">
            <a:off x="3857884" y="2560189"/>
            <a:ext cx="2448273" cy="21544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Survival (%)</a:t>
            </a:r>
            <a:endParaRPr lang="en-GB" sz="1400" b="1" dirty="0">
              <a:solidFill>
                <a:srgbClr val="FF0000"/>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46292C5B-C4BC-DA49-B291-165887297ABA}"/>
              </a:ext>
            </a:extLst>
          </p:cNvPr>
          <p:cNvCxnSpPr>
            <a:cxnSpLocks/>
          </p:cNvCxnSpPr>
          <p:nvPr/>
        </p:nvCxnSpPr>
        <p:spPr>
          <a:xfrm>
            <a:off x="5470538" y="3499694"/>
            <a:ext cx="357212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59F65E7-41F3-DE4E-B949-88D2EFF6DE8D}"/>
              </a:ext>
            </a:extLst>
          </p:cNvPr>
          <p:cNvCxnSpPr>
            <a:cxnSpLocks/>
          </p:cNvCxnSpPr>
          <p:nvPr/>
        </p:nvCxnSpPr>
        <p:spPr>
          <a:xfrm rot="16200000">
            <a:off x="5510875"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9BBE2126-20DA-B744-B91E-987D55BE8C3B}"/>
              </a:ext>
            </a:extLst>
          </p:cNvPr>
          <p:cNvSpPr/>
          <p:nvPr/>
        </p:nvSpPr>
        <p:spPr>
          <a:xfrm>
            <a:off x="5345401"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4C2BB3CA-E1E1-574E-A2EF-849A56C561CE}"/>
              </a:ext>
            </a:extLst>
          </p:cNvPr>
          <p:cNvSpPr/>
          <p:nvPr/>
        </p:nvSpPr>
        <p:spPr>
          <a:xfrm>
            <a:off x="5151726" y="3020510"/>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20</a:t>
            </a:r>
            <a:endParaRPr lang="en-GB" sz="1200" dirty="0">
              <a:solidFill>
                <a:srgbClr val="FF000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F491B546-5D16-8F44-B4D2-10FCC0B694CB}"/>
              </a:ext>
            </a:extLst>
          </p:cNvPr>
          <p:cNvCxnSpPr>
            <a:cxnSpLocks/>
          </p:cNvCxnSpPr>
          <p:nvPr/>
        </p:nvCxnSpPr>
        <p:spPr>
          <a:xfrm>
            <a:off x="5470538" y="3166319"/>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ounded Rectangle 29">
            <a:extLst>
              <a:ext uri="{FF2B5EF4-FFF2-40B4-BE49-F238E27FC236}">
                <a16:creationId xmlns:a16="http://schemas.microsoft.com/office/drawing/2014/main" id="{B467EECD-5F7B-234E-8C59-3610C2F4C113}"/>
              </a:ext>
            </a:extLst>
          </p:cNvPr>
          <p:cNvSpPr/>
          <p:nvPr/>
        </p:nvSpPr>
        <p:spPr>
          <a:xfrm>
            <a:off x="5151726" y="3360235"/>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B28B0679-71CE-0846-B6C9-26FFA63D025C}"/>
              </a:ext>
            </a:extLst>
          </p:cNvPr>
          <p:cNvCxnSpPr>
            <a:cxnSpLocks/>
          </p:cNvCxnSpPr>
          <p:nvPr/>
        </p:nvCxnSpPr>
        <p:spPr>
          <a:xfrm rot="16200000">
            <a:off x="5911034"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D13A4959-1DDB-E24F-8CAD-C39676B50576}"/>
              </a:ext>
            </a:extLst>
          </p:cNvPr>
          <p:cNvSpPr/>
          <p:nvPr/>
        </p:nvSpPr>
        <p:spPr>
          <a:xfrm>
            <a:off x="5748626"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a:t>
            </a:r>
            <a:endParaRPr lang="en-GB" sz="1200" dirty="0">
              <a:solidFill>
                <a:srgbClr val="FF0000"/>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184F28AC-1EED-444F-B121-F0D01739AEAB}"/>
              </a:ext>
            </a:extLst>
          </p:cNvPr>
          <p:cNvCxnSpPr>
            <a:cxnSpLocks/>
          </p:cNvCxnSpPr>
          <p:nvPr/>
        </p:nvCxnSpPr>
        <p:spPr>
          <a:xfrm rot="16200000">
            <a:off x="7142934"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A1AFEAEF-01F4-4849-8DB0-3C9EE3BE897F}"/>
              </a:ext>
            </a:extLst>
          </p:cNvPr>
          <p:cNvSpPr/>
          <p:nvPr/>
        </p:nvSpPr>
        <p:spPr>
          <a:xfrm>
            <a:off x="6980526"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8</a:t>
            </a:r>
            <a:endParaRPr lang="en-GB" sz="1200" dirty="0">
              <a:solidFill>
                <a:srgbClr val="FF0000"/>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B411CAC4-F028-B84C-B073-95D75F174734}"/>
              </a:ext>
            </a:extLst>
          </p:cNvPr>
          <p:cNvCxnSpPr>
            <a:cxnSpLocks/>
          </p:cNvCxnSpPr>
          <p:nvPr/>
        </p:nvCxnSpPr>
        <p:spPr>
          <a:xfrm rot="16200000">
            <a:off x="7552509"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F434E2F3-674A-7E4C-A702-89AF55C2B9F6}"/>
              </a:ext>
            </a:extLst>
          </p:cNvPr>
          <p:cNvSpPr/>
          <p:nvPr/>
        </p:nvSpPr>
        <p:spPr>
          <a:xfrm>
            <a:off x="7390101"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10</a:t>
            </a:r>
            <a:endParaRPr lang="en-GB" sz="1200" dirty="0">
              <a:solidFill>
                <a:srgbClr val="FF0000"/>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DB948B75-25EB-6440-8E91-A366458B595E}"/>
              </a:ext>
            </a:extLst>
          </p:cNvPr>
          <p:cNvSpPr/>
          <p:nvPr/>
        </p:nvSpPr>
        <p:spPr>
          <a:xfrm>
            <a:off x="6936076" y="3804735"/>
            <a:ext cx="729554"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chemeClr val="tx1"/>
                </a:solidFill>
                <a:latin typeface="Arial" panose="020B0604020202020204" pitchFamily="34" charset="0"/>
                <a:cs typeface="Arial" panose="020B0604020202020204" pitchFamily="34" charset="0"/>
              </a:rPr>
              <a:t>Months</a:t>
            </a:r>
            <a:endParaRPr lang="en-GB" sz="1200" b="1" dirty="0">
              <a:solidFill>
                <a:srgbClr val="FF0000"/>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9EFF51D8-6C52-6845-862C-42A67D58CB9B}"/>
              </a:ext>
            </a:extLst>
          </p:cNvPr>
          <p:cNvCxnSpPr>
            <a:cxnSpLocks/>
          </p:cNvCxnSpPr>
          <p:nvPr/>
        </p:nvCxnSpPr>
        <p:spPr>
          <a:xfrm flipV="1">
            <a:off x="5553627" y="1813468"/>
            <a:ext cx="0" cy="1691775"/>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0B7213A-05F3-964A-B8BB-259FE87D6B5C}"/>
              </a:ext>
            </a:extLst>
          </p:cNvPr>
          <p:cNvCxnSpPr>
            <a:cxnSpLocks/>
          </p:cNvCxnSpPr>
          <p:nvPr/>
        </p:nvCxnSpPr>
        <p:spPr>
          <a:xfrm rot="16200000">
            <a:off x="6323784"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C3C41ACC-918A-364C-A417-0729AFE7736C}"/>
              </a:ext>
            </a:extLst>
          </p:cNvPr>
          <p:cNvSpPr/>
          <p:nvPr/>
        </p:nvSpPr>
        <p:spPr>
          <a:xfrm>
            <a:off x="6161376"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4</a:t>
            </a:r>
            <a:endParaRPr lang="en-GB" sz="1200" dirty="0">
              <a:solidFill>
                <a:srgbClr val="FF0000"/>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5AC8757A-A75C-FA47-BEAD-0162C4CF2353}"/>
              </a:ext>
            </a:extLst>
          </p:cNvPr>
          <p:cNvCxnSpPr>
            <a:cxnSpLocks/>
          </p:cNvCxnSpPr>
          <p:nvPr/>
        </p:nvCxnSpPr>
        <p:spPr>
          <a:xfrm rot="16200000">
            <a:off x="6730184"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AEDF4C3-A4B6-894B-B87B-DCC12B2F2776}"/>
              </a:ext>
            </a:extLst>
          </p:cNvPr>
          <p:cNvSpPr/>
          <p:nvPr/>
        </p:nvSpPr>
        <p:spPr>
          <a:xfrm>
            <a:off x="6567776"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6</a:t>
            </a:r>
            <a:endParaRPr lang="en-GB" sz="1200" dirty="0">
              <a:solidFill>
                <a:srgbClr val="FF0000"/>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9FA5835B-90D6-D849-ACEB-8FD7822FFA5F}"/>
              </a:ext>
            </a:extLst>
          </p:cNvPr>
          <p:cNvCxnSpPr>
            <a:cxnSpLocks/>
          </p:cNvCxnSpPr>
          <p:nvPr/>
        </p:nvCxnSpPr>
        <p:spPr>
          <a:xfrm rot="16200000">
            <a:off x="7962084"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Rounded Rectangle 51">
            <a:extLst>
              <a:ext uri="{FF2B5EF4-FFF2-40B4-BE49-F238E27FC236}">
                <a16:creationId xmlns:a16="http://schemas.microsoft.com/office/drawing/2014/main" id="{A58845AB-686A-FA4D-92AE-FEE688EFE0F1}"/>
              </a:ext>
            </a:extLst>
          </p:cNvPr>
          <p:cNvSpPr/>
          <p:nvPr/>
        </p:nvSpPr>
        <p:spPr>
          <a:xfrm>
            <a:off x="7799676"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12</a:t>
            </a:r>
            <a:endParaRPr lang="en-GB" sz="1200" dirty="0">
              <a:solidFill>
                <a:srgbClr val="FF0000"/>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58B6DC13-12BB-9641-8C5C-BBEFE04160D2}"/>
              </a:ext>
            </a:extLst>
          </p:cNvPr>
          <p:cNvCxnSpPr>
            <a:cxnSpLocks/>
          </p:cNvCxnSpPr>
          <p:nvPr/>
        </p:nvCxnSpPr>
        <p:spPr>
          <a:xfrm rot="16200000">
            <a:off x="8374834"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Rounded Rectangle 53">
            <a:extLst>
              <a:ext uri="{FF2B5EF4-FFF2-40B4-BE49-F238E27FC236}">
                <a16:creationId xmlns:a16="http://schemas.microsoft.com/office/drawing/2014/main" id="{C161BBA6-9A60-8D4D-9E31-6F573BE3A3F9}"/>
              </a:ext>
            </a:extLst>
          </p:cNvPr>
          <p:cNvSpPr/>
          <p:nvPr/>
        </p:nvSpPr>
        <p:spPr>
          <a:xfrm>
            <a:off x="8212426"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14</a:t>
            </a:r>
            <a:endParaRPr lang="en-GB" sz="1200" dirty="0">
              <a:solidFill>
                <a:srgbClr val="FF0000"/>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367DC960-7BA3-F644-A67F-C3DF490C1293}"/>
              </a:ext>
            </a:extLst>
          </p:cNvPr>
          <p:cNvCxnSpPr>
            <a:cxnSpLocks/>
          </p:cNvCxnSpPr>
          <p:nvPr/>
        </p:nvCxnSpPr>
        <p:spPr>
          <a:xfrm rot="16200000">
            <a:off x="8787584" y="35377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ABF87DF4-F7EB-7244-9D7C-619D3DE97DB4}"/>
              </a:ext>
            </a:extLst>
          </p:cNvPr>
          <p:cNvSpPr/>
          <p:nvPr/>
        </p:nvSpPr>
        <p:spPr>
          <a:xfrm>
            <a:off x="8625176" y="3611060"/>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16</a:t>
            </a:r>
            <a:endParaRPr lang="en-GB" sz="1200" dirty="0">
              <a:solidFill>
                <a:srgbClr val="FF0000"/>
              </a:solidFill>
              <a:latin typeface="Arial" panose="020B0604020202020204" pitchFamily="34" charset="0"/>
              <a:cs typeface="Arial" panose="020B0604020202020204" pitchFamily="34" charset="0"/>
            </a:endParaRPr>
          </a:p>
        </p:txBody>
      </p:sp>
      <p:sp>
        <p:nvSpPr>
          <p:cNvPr id="57" name="Rounded Rectangle 56">
            <a:extLst>
              <a:ext uri="{FF2B5EF4-FFF2-40B4-BE49-F238E27FC236}">
                <a16:creationId xmlns:a16="http://schemas.microsoft.com/office/drawing/2014/main" id="{26BC34EC-E509-7644-9CF2-8C26C63F9678}"/>
              </a:ext>
            </a:extLst>
          </p:cNvPr>
          <p:cNvSpPr/>
          <p:nvPr/>
        </p:nvSpPr>
        <p:spPr>
          <a:xfrm>
            <a:off x="6153351" y="2893737"/>
            <a:ext cx="2224044" cy="568275"/>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GB" sz="1200" dirty="0">
                <a:solidFill>
                  <a:schemeClr val="tx1"/>
                </a:solidFill>
                <a:latin typeface="Arial" panose="020B0604020202020204" pitchFamily="34" charset="0"/>
                <a:cs typeface="Arial" panose="020B0604020202020204" pitchFamily="34" charset="0"/>
              </a:rPr>
              <a:t>HR for death, 0.58;</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95% CI, 0.42-0.79; p&lt;0.001</a:t>
            </a:r>
            <a:endParaRPr lang="en-GB" sz="1200" dirty="0">
              <a:solidFill>
                <a:srgbClr val="FF0000"/>
              </a:solidFill>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B567878C-DBD9-E84B-8B1C-6C21F6F36C1E}"/>
              </a:ext>
            </a:extLst>
          </p:cNvPr>
          <p:cNvSpPr/>
          <p:nvPr/>
        </p:nvSpPr>
        <p:spPr>
          <a:xfrm>
            <a:off x="8690176" y="2849287"/>
            <a:ext cx="984374" cy="3865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r"/>
            <a:r>
              <a:rPr lang="en-GB" sz="1200" b="1" dirty="0">
                <a:solidFill>
                  <a:schemeClr val="accent2"/>
                </a:solidFill>
                <a:latin typeface="Arial" panose="020B0604020202020204" pitchFamily="34" charset="0"/>
                <a:cs typeface="Arial" panose="020B0604020202020204" pitchFamily="34" charset="0"/>
              </a:rPr>
              <a:t>Sorafenib</a:t>
            </a:r>
            <a:br>
              <a:rPr lang="en-GB" sz="1200" b="1" dirty="0">
                <a:solidFill>
                  <a:schemeClr val="accent2"/>
                </a:solidFill>
                <a:latin typeface="Arial" panose="020B0604020202020204" pitchFamily="34" charset="0"/>
                <a:cs typeface="Arial" panose="020B0604020202020204" pitchFamily="34" charset="0"/>
              </a:rPr>
            </a:br>
            <a:r>
              <a:rPr lang="en-GB" sz="1200" b="1" dirty="0">
                <a:solidFill>
                  <a:schemeClr val="accent2"/>
                </a:solidFill>
                <a:latin typeface="Arial" panose="020B0604020202020204" pitchFamily="34" charset="0"/>
                <a:cs typeface="Arial" panose="020B0604020202020204" pitchFamily="34" charset="0"/>
              </a:rPr>
              <a:t>(N=165)</a:t>
            </a:r>
          </a:p>
        </p:txBody>
      </p:sp>
      <p:sp>
        <p:nvSpPr>
          <p:cNvPr id="60" name="Rounded Rectangle 59">
            <a:extLst>
              <a:ext uri="{FF2B5EF4-FFF2-40B4-BE49-F238E27FC236}">
                <a16:creationId xmlns:a16="http://schemas.microsoft.com/office/drawing/2014/main" id="{D2189AEA-7657-3F46-9CA9-4BB956C6BEE8}"/>
              </a:ext>
            </a:extLst>
          </p:cNvPr>
          <p:cNvSpPr/>
          <p:nvPr/>
        </p:nvSpPr>
        <p:spPr>
          <a:xfrm>
            <a:off x="6885238" y="1961585"/>
            <a:ext cx="2789312" cy="386581"/>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r"/>
            <a:r>
              <a:rPr lang="en-GB" sz="1200" b="1" dirty="0">
                <a:solidFill>
                  <a:schemeClr val="tx2"/>
                </a:solidFill>
                <a:latin typeface="Arial" panose="020B0604020202020204" pitchFamily="34" charset="0"/>
                <a:cs typeface="Arial" panose="020B0604020202020204" pitchFamily="34" charset="0"/>
              </a:rPr>
              <a:t>Atezolizumab + bevacizumab</a:t>
            </a:r>
            <a:br>
              <a:rPr lang="en-GB" sz="1200" b="1" dirty="0">
                <a:solidFill>
                  <a:schemeClr val="tx2"/>
                </a:solidFill>
                <a:latin typeface="Arial" panose="020B0604020202020204" pitchFamily="34" charset="0"/>
                <a:cs typeface="Arial" panose="020B0604020202020204" pitchFamily="34" charset="0"/>
              </a:rPr>
            </a:br>
            <a:r>
              <a:rPr lang="en-GB" sz="1200" b="1" dirty="0">
                <a:solidFill>
                  <a:schemeClr val="tx2"/>
                </a:solidFill>
                <a:latin typeface="Arial" panose="020B0604020202020204" pitchFamily="34" charset="0"/>
                <a:cs typeface="Arial" panose="020B0604020202020204" pitchFamily="34" charset="0"/>
              </a:rPr>
              <a:t>(N=336)</a:t>
            </a:r>
          </a:p>
        </p:txBody>
      </p:sp>
      <p:sp>
        <p:nvSpPr>
          <p:cNvPr id="62" name="Rounded Rectangle 61">
            <a:extLst>
              <a:ext uri="{FF2B5EF4-FFF2-40B4-BE49-F238E27FC236}">
                <a16:creationId xmlns:a16="http://schemas.microsoft.com/office/drawing/2014/main" id="{917F42F6-C404-224A-A66A-7454BBC939EC}"/>
              </a:ext>
            </a:extLst>
          </p:cNvPr>
          <p:cNvSpPr/>
          <p:nvPr/>
        </p:nvSpPr>
        <p:spPr>
          <a:xfrm>
            <a:off x="5151726" y="2683960"/>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40</a:t>
            </a:r>
            <a:endParaRPr lang="en-GB" sz="1200" dirty="0">
              <a:solidFill>
                <a:srgbClr val="FF0000"/>
              </a:solidFill>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D4297F88-3EE8-C047-BA0B-E1F55ECBEEED}"/>
              </a:ext>
            </a:extLst>
          </p:cNvPr>
          <p:cNvCxnSpPr>
            <a:cxnSpLocks/>
          </p:cNvCxnSpPr>
          <p:nvPr/>
        </p:nvCxnSpPr>
        <p:spPr>
          <a:xfrm>
            <a:off x="5470538" y="2829769"/>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ounded Rectangle 63">
            <a:extLst>
              <a:ext uri="{FF2B5EF4-FFF2-40B4-BE49-F238E27FC236}">
                <a16:creationId xmlns:a16="http://schemas.microsoft.com/office/drawing/2014/main" id="{D2E43897-956A-4441-A0CC-46A7100F8515}"/>
              </a:ext>
            </a:extLst>
          </p:cNvPr>
          <p:cNvSpPr/>
          <p:nvPr/>
        </p:nvSpPr>
        <p:spPr>
          <a:xfrm>
            <a:off x="5151726" y="2350585"/>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60</a:t>
            </a:r>
            <a:endParaRPr lang="en-GB" sz="1200" dirty="0">
              <a:solidFill>
                <a:srgbClr val="FF0000"/>
              </a:solidFill>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3E691591-D26F-C440-9B06-2F92EB6D10EF}"/>
              </a:ext>
            </a:extLst>
          </p:cNvPr>
          <p:cNvCxnSpPr>
            <a:cxnSpLocks/>
          </p:cNvCxnSpPr>
          <p:nvPr/>
        </p:nvCxnSpPr>
        <p:spPr>
          <a:xfrm>
            <a:off x="5470538" y="2496394"/>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6" name="Rounded Rectangle 65">
            <a:extLst>
              <a:ext uri="{FF2B5EF4-FFF2-40B4-BE49-F238E27FC236}">
                <a16:creationId xmlns:a16="http://schemas.microsoft.com/office/drawing/2014/main" id="{51BB6B2E-7CB5-A947-8588-C28D31766C89}"/>
              </a:ext>
            </a:extLst>
          </p:cNvPr>
          <p:cNvSpPr/>
          <p:nvPr/>
        </p:nvSpPr>
        <p:spPr>
          <a:xfrm>
            <a:off x="5151726" y="2010860"/>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80</a:t>
            </a:r>
            <a:endParaRPr lang="en-GB" sz="1200" dirty="0">
              <a:solidFill>
                <a:srgbClr val="FF0000"/>
              </a:solidFill>
              <a:latin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a16="http://schemas.microsoft.com/office/drawing/2014/main" id="{76F538EF-0C8C-E944-8E8D-5071900619DE}"/>
              </a:ext>
            </a:extLst>
          </p:cNvPr>
          <p:cNvCxnSpPr>
            <a:cxnSpLocks/>
          </p:cNvCxnSpPr>
          <p:nvPr/>
        </p:nvCxnSpPr>
        <p:spPr>
          <a:xfrm>
            <a:off x="5470538" y="2156669"/>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8" name="Rounded Rectangle 67">
            <a:extLst>
              <a:ext uri="{FF2B5EF4-FFF2-40B4-BE49-F238E27FC236}">
                <a16:creationId xmlns:a16="http://schemas.microsoft.com/office/drawing/2014/main" id="{2399725C-9061-EE42-BD69-17FEC8C0E0A9}"/>
              </a:ext>
            </a:extLst>
          </p:cNvPr>
          <p:cNvSpPr/>
          <p:nvPr/>
        </p:nvSpPr>
        <p:spPr>
          <a:xfrm>
            <a:off x="5151726" y="1674310"/>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100</a:t>
            </a:r>
            <a:endParaRPr lang="en-GB" sz="1200" dirty="0">
              <a:solidFill>
                <a:srgbClr val="FF0000"/>
              </a:solidFill>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EC8206FA-9140-C54F-8B02-346BD2AE33F6}"/>
              </a:ext>
            </a:extLst>
          </p:cNvPr>
          <p:cNvCxnSpPr>
            <a:cxnSpLocks/>
          </p:cNvCxnSpPr>
          <p:nvPr/>
        </p:nvCxnSpPr>
        <p:spPr>
          <a:xfrm>
            <a:off x="5470538" y="1820119"/>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A7F2E32-CC02-424C-B101-84F334275975}"/>
              </a:ext>
            </a:extLst>
          </p:cNvPr>
          <p:cNvCxnSpPr>
            <a:cxnSpLocks/>
          </p:cNvCxnSpPr>
          <p:nvPr/>
        </p:nvCxnSpPr>
        <p:spPr>
          <a:xfrm>
            <a:off x="5553088" y="2664669"/>
            <a:ext cx="3476937" cy="0"/>
          </a:xfrm>
          <a:prstGeom prst="line">
            <a:avLst/>
          </a:prstGeom>
          <a:ln w="12700">
            <a:solidFill>
              <a:schemeClr val="accent6"/>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3" name="Rounded Rectangle 72">
            <a:extLst>
              <a:ext uri="{FF2B5EF4-FFF2-40B4-BE49-F238E27FC236}">
                <a16:creationId xmlns:a16="http://schemas.microsoft.com/office/drawing/2014/main" id="{4F00ECCD-907C-F040-B404-68B2189363E6}"/>
              </a:ext>
            </a:extLst>
          </p:cNvPr>
          <p:cNvSpPr/>
          <p:nvPr/>
        </p:nvSpPr>
        <p:spPr>
          <a:xfrm>
            <a:off x="6599525" y="1572710"/>
            <a:ext cx="1466416"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Overall survival</a:t>
            </a:r>
            <a:endParaRPr lang="en-GB" sz="1400" b="1" dirty="0">
              <a:solidFill>
                <a:srgbClr val="FF0000"/>
              </a:solidFill>
              <a:latin typeface="Arial" panose="020B0604020202020204" pitchFamily="34" charset="0"/>
              <a:cs typeface="Arial" panose="020B0604020202020204" pitchFamily="34" charset="0"/>
            </a:endParaRPr>
          </a:p>
        </p:txBody>
      </p:sp>
      <p:pic>
        <p:nvPicPr>
          <p:cNvPr id="86" name="Picture 85">
            <a:extLst>
              <a:ext uri="{FF2B5EF4-FFF2-40B4-BE49-F238E27FC236}">
                <a16:creationId xmlns:a16="http://schemas.microsoft.com/office/drawing/2014/main" id="{D21A7300-442E-174C-B2CB-CD2852F309A2}"/>
              </a:ext>
            </a:extLst>
          </p:cNvPr>
          <p:cNvPicPr>
            <a:picLocks noChangeAspect="1"/>
          </p:cNvPicPr>
          <p:nvPr/>
        </p:nvPicPr>
        <p:blipFill>
          <a:blip r:embed="rId2"/>
          <a:stretch>
            <a:fillRect/>
          </a:stretch>
        </p:blipFill>
        <p:spPr>
          <a:xfrm>
            <a:off x="5564921" y="1812289"/>
            <a:ext cx="3492500" cy="1143000"/>
          </a:xfrm>
          <a:prstGeom prst="rect">
            <a:avLst/>
          </a:prstGeom>
        </p:spPr>
      </p:pic>
      <p:pic>
        <p:nvPicPr>
          <p:cNvPr id="101" name="Picture 100">
            <a:extLst>
              <a:ext uri="{FF2B5EF4-FFF2-40B4-BE49-F238E27FC236}">
                <a16:creationId xmlns:a16="http://schemas.microsoft.com/office/drawing/2014/main" id="{69DEB96D-8221-8C47-ACA1-691E53BEDD85}"/>
              </a:ext>
            </a:extLst>
          </p:cNvPr>
          <p:cNvPicPr>
            <a:picLocks noChangeAspect="1"/>
          </p:cNvPicPr>
          <p:nvPr/>
        </p:nvPicPr>
        <p:blipFill>
          <a:blip r:embed="rId3"/>
          <a:stretch>
            <a:fillRect/>
          </a:stretch>
        </p:blipFill>
        <p:spPr>
          <a:xfrm>
            <a:off x="2704336" y="1492249"/>
            <a:ext cx="1828800" cy="1295400"/>
          </a:xfrm>
          <a:prstGeom prst="rect">
            <a:avLst/>
          </a:prstGeom>
        </p:spPr>
      </p:pic>
      <p:sp>
        <p:nvSpPr>
          <p:cNvPr id="82" name="Rectangle 81">
            <a:extLst>
              <a:ext uri="{FF2B5EF4-FFF2-40B4-BE49-F238E27FC236}">
                <a16:creationId xmlns:a16="http://schemas.microsoft.com/office/drawing/2014/main" id="{CA292630-D8C5-9540-85EA-9259AB17CB5B}"/>
              </a:ext>
            </a:extLst>
          </p:cNvPr>
          <p:cNvSpPr/>
          <p:nvPr/>
        </p:nvSpPr>
        <p:spPr>
          <a:xfrm>
            <a:off x="2351584" y="1053851"/>
            <a:ext cx="7488832" cy="3600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b="1" dirty="0">
                <a:latin typeface="Arial" panose="020B0604020202020204" pitchFamily="34" charset="0"/>
                <a:cs typeface="Arial" panose="020B0604020202020204" pitchFamily="34" charset="0"/>
              </a:rPr>
              <a:t>PHASE 3, OPEN-LABEL, MULTICENTRE, RANDOMISED TRIAL</a:t>
            </a:r>
          </a:p>
        </p:txBody>
      </p:sp>
      <p:sp>
        <p:nvSpPr>
          <p:cNvPr id="79" name="Rectangle 78">
            <a:extLst>
              <a:ext uri="{FF2B5EF4-FFF2-40B4-BE49-F238E27FC236}">
                <a16:creationId xmlns:a16="http://schemas.microsoft.com/office/drawing/2014/main" id="{D24B2726-0677-45FF-C924-9252FB11C9A3}"/>
              </a:ext>
            </a:extLst>
          </p:cNvPr>
          <p:cNvSpPr/>
          <p:nvPr/>
        </p:nvSpPr>
        <p:spPr>
          <a:xfrm>
            <a:off x="4820515" y="5106440"/>
            <a:ext cx="2512800" cy="275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Atezolizumab + bevacizumab</a:t>
            </a:r>
          </a:p>
        </p:txBody>
      </p:sp>
      <p:sp>
        <p:nvSpPr>
          <p:cNvPr id="80" name="Rectangle 79">
            <a:extLst>
              <a:ext uri="{FF2B5EF4-FFF2-40B4-BE49-F238E27FC236}">
                <a16:creationId xmlns:a16="http://schemas.microsoft.com/office/drawing/2014/main" id="{CB2869E9-EC1F-D071-CAE7-7C3DA65A8362}"/>
              </a:ext>
            </a:extLst>
          </p:cNvPr>
          <p:cNvSpPr/>
          <p:nvPr/>
        </p:nvSpPr>
        <p:spPr>
          <a:xfrm>
            <a:off x="4820515" y="5414615"/>
            <a:ext cx="2512800" cy="63244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tx1"/>
                </a:solidFill>
                <a:latin typeface="Arial" panose="020B0604020202020204" pitchFamily="34" charset="0"/>
                <a:cs typeface="Arial" panose="020B0604020202020204" pitchFamily="34" charset="0"/>
              </a:rPr>
              <a:t>67.2%</a:t>
            </a:r>
          </a:p>
          <a:p>
            <a:pPr algn="ctr"/>
            <a:r>
              <a:rPr lang="en-GB" sz="1500" b="1" dirty="0">
                <a:solidFill>
                  <a:schemeClr val="tx1"/>
                </a:solidFill>
                <a:latin typeface="Arial" panose="020B0604020202020204" pitchFamily="34" charset="0"/>
                <a:cs typeface="Arial" panose="020B0604020202020204" pitchFamily="34" charset="0"/>
              </a:rPr>
              <a:t>(95% CI, 61.3-73.1)</a:t>
            </a:r>
          </a:p>
        </p:txBody>
      </p:sp>
      <p:grpSp>
        <p:nvGrpSpPr>
          <p:cNvPr id="85" name="Group 84">
            <a:extLst>
              <a:ext uri="{FF2B5EF4-FFF2-40B4-BE49-F238E27FC236}">
                <a16:creationId xmlns:a16="http://schemas.microsoft.com/office/drawing/2014/main" id="{AE61F5F3-7C50-78F2-3C2C-0C40FE435517}"/>
              </a:ext>
            </a:extLst>
          </p:cNvPr>
          <p:cNvGrpSpPr/>
          <p:nvPr/>
        </p:nvGrpSpPr>
        <p:grpSpPr>
          <a:xfrm>
            <a:off x="2329866" y="5096476"/>
            <a:ext cx="2591706" cy="978815"/>
            <a:chOff x="2177144" y="4702629"/>
            <a:chExt cx="2591706" cy="1280159"/>
          </a:xfrm>
        </p:grpSpPr>
        <p:sp>
          <p:nvSpPr>
            <p:cNvPr id="89" name="Freeform 88">
              <a:extLst>
                <a:ext uri="{FF2B5EF4-FFF2-40B4-BE49-F238E27FC236}">
                  <a16:creationId xmlns:a16="http://schemas.microsoft.com/office/drawing/2014/main" id="{D46B090C-AF77-54A4-2692-C2F5686C7DC8}"/>
                </a:ext>
              </a:extLst>
            </p:cNvPr>
            <p:cNvSpPr/>
            <p:nvPr/>
          </p:nvSpPr>
          <p:spPr>
            <a:xfrm rot="5400000">
              <a:off x="2832917" y="4046856"/>
              <a:ext cx="1280159" cy="2591706"/>
            </a:xfrm>
            <a:custGeom>
              <a:avLst/>
              <a:gdLst>
                <a:gd name="connsiteX0" fmla="*/ 0 w 1280159"/>
                <a:gd name="connsiteY0" fmla="*/ 2574072 h 2574072"/>
                <a:gd name="connsiteX1" fmla="*/ 0 w 1280159"/>
                <a:gd name="connsiteY1" fmla="*/ 118255 h 2574072"/>
                <a:gd name="connsiteX2" fmla="*/ 509973 w 1280159"/>
                <a:gd name="connsiteY2" fmla="*/ 118255 h 2574072"/>
                <a:gd name="connsiteX3" fmla="*/ 640079 w 1280159"/>
                <a:gd name="connsiteY3" fmla="*/ 0 h 2574072"/>
                <a:gd name="connsiteX4" fmla="*/ 770185 w 1280159"/>
                <a:gd name="connsiteY4" fmla="*/ 118255 h 2574072"/>
                <a:gd name="connsiteX5" fmla="*/ 1280159 w 1280159"/>
                <a:gd name="connsiteY5" fmla="*/ 118255 h 2574072"/>
                <a:gd name="connsiteX6" fmla="*/ 1280159 w 1280159"/>
                <a:gd name="connsiteY6" fmla="*/ 2574072 h 25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159" h="2574072">
                  <a:moveTo>
                    <a:pt x="0" y="2574072"/>
                  </a:moveTo>
                  <a:lnTo>
                    <a:pt x="0" y="118255"/>
                  </a:lnTo>
                  <a:lnTo>
                    <a:pt x="509973" y="118255"/>
                  </a:lnTo>
                  <a:lnTo>
                    <a:pt x="640079" y="0"/>
                  </a:lnTo>
                  <a:lnTo>
                    <a:pt x="770185" y="118255"/>
                  </a:lnTo>
                  <a:lnTo>
                    <a:pt x="1280159" y="118255"/>
                  </a:lnTo>
                  <a:lnTo>
                    <a:pt x="1280159" y="2574072"/>
                  </a:lnTo>
                  <a:close/>
                </a:path>
              </a:pathLst>
            </a:custGeom>
            <a:solidFill>
              <a:schemeClr val="tx2">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0" name="Rounded Rectangle 89">
              <a:extLst>
                <a:ext uri="{FF2B5EF4-FFF2-40B4-BE49-F238E27FC236}">
                  <a16:creationId xmlns:a16="http://schemas.microsoft.com/office/drawing/2014/main" id="{EF359970-8A34-0FD9-44FF-DD0340B51F8C}"/>
                </a:ext>
              </a:extLst>
            </p:cNvPr>
            <p:cNvSpPr/>
            <p:nvPr/>
          </p:nvSpPr>
          <p:spPr>
            <a:xfrm>
              <a:off x="2388758" y="5039648"/>
              <a:ext cx="2016224" cy="603796"/>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500" b="1" dirty="0">
                  <a:solidFill>
                    <a:schemeClr val="tx1"/>
                  </a:solidFill>
                  <a:latin typeface="Arial" panose="020B0604020202020204" pitchFamily="34" charset="0"/>
                  <a:cs typeface="Arial" panose="020B0604020202020204" pitchFamily="34" charset="0"/>
                </a:rPr>
                <a:t>Overall survival </a:t>
              </a:r>
            </a:p>
            <a:p>
              <a:pPr algn="ctr"/>
              <a:r>
                <a:rPr lang="en-GB" sz="1500" b="1" dirty="0">
                  <a:solidFill>
                    <a:schemeClr val="tx1"/>
                  </a:solidFill>
                  <a:latin typeface="Arial" panose="020B0604020202020204" pitchFamily="34" charset="0"/>
                  <a:cs typeface="Arial" panose="020B0604020202020204" pitchFamily="34" charset="0"/>
                </a:rPr>
                <a:t>at 12 months</a:t>
              </a:r>
              <a:endParaRPr lang="en-GB" sz="1500" b="1" dirty="0">
                <a:solidFill>
                  <a:srgbClr val="FF0000"/>
                </a:solidFill>
                <a:latin typeface="Arial" panose="020B0604020202020204" pitchFamily="34" charset="0"/>
                <a:cs typeface="Arial" panose="020B0604020202020204" pitchFamily="34" charset="0"/>
              </a:endParaRPr>
            </a:p>
          </p:txBody>
        </p:sp>
      </p:grpSp>
      <p:sp>
        <p:nvSpPr>
          <p:cNvPr id="93" name="Rectangle 92">
            <a:extLst>
              <a:ext uri="{FF2B5EF4-FFF2-40B4-BE49-F238E27FC236}">
                <a16:creationId xmlns:a16="http://schemas.microsoft.com/office/drawing/2014/main" id="{397C8C69-265A-E4F4-37EA-D960A596F562}"/>
              </a:ext>
            </a:extLst>
          </p:cNvPr>
          <p:cNvSpPr/>
          <p:nvPr/>
        </p:nvSpPr>
        <p:spPr>
          <a:xfrm>
            <a:off x="7374412" y="5106440"/>
            <a:ext cx="2466000" cy="2752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Sorafenib</a:t>
            </a:r>
          </a:p>
        </p:txBody>
      </p:sp>
      <p:sp>
        <p:nvSpPr>
          <p:cNvPr id="94" name="Rectangle 93">
            <a:extLst>
              <a:ext uri="{FF2B5EF4-FFF2-40B4-BE49-F238E27FC236}">
                <a16:creationId xmlns:a16="http://schemas.microsoft.com/office/drawing/2014/main" id="{2377BE89-EA18-D286-D679-5DEE07CB01F2}"/>
              </a:ext>
            </a:extLst>
          </p:cNvPr>
          <p:cNvSpPr/>
          <p:nvPr/>
        </p:nvSpPr>
        <p:spPr>
          <a:xfrm>
            <a:off x="7374412" y="5414616"/>
            <a:ext cx="2466000" cy="6324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tx1"/>
                </a:solidFill>
                <a:latin typeface="Arial" panose="020B0604020202020204" pitchFamily="34" charset="0"/>
                <a:cs typeface="Arial" panose="020B0604020202020204" pitchFamily="34" charset="0"/>
              </a:rPr>
              <a:t>54.6% </a:t>
            </a:r>
          </a:p>
          <a:p>
            <a:pPr algn="ctr"/>
            <a:r>
              <a:rPr lang="en-GB" sz="1500" b="1" dirty="0">
                <a:solidFill>
                  <a:schemeClr val="tx1"/>
                </a:solidFill>
                <a:latin typeface="Arial" panose="020B0604020202020204" pitchFamily="34" charset="0"/>
                <a:cs typeface="Arial" panose="020B0604020202020204" pitchFamily="34" charset="0"/>
              </a:rPr>
              <a:t>(95% CI, 45.2-64.0)</a:t>
            </a:r>
          </a:p>
        </p:txBody>
      </p:sp>
    </p:spTree>
    <p:extLst>
      <p:ext uri="{BB962C8B-B14F-4D97-AF65-F5344CB8AC3E}">
        <p14:creationId xmlns:p14="http://schemas.microsoft.com/office/powerpoint/2010/main" val="4388579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3325D1B-3CED-FF4B-886D-E816FECE6D7A}"/>
              </a:ext>
            </a:extLst>
          </p:cNvPr>
          <p:cNvSpPr>
            <a:spLocks noGrp="1"/>
          </p:cNvSpPr>
          <p:nvPr>
            <p:ph sz="quarter" idx="12"/>
          </p:nvPr>
        </p:nvSpPr>
        <p:spPr>
          <a:xfrm>
            <a:off x="620184" y="1772816"/>
            <a:ext cx="10963200" cy="4177984"/>
          </a:xfrm>
        </p:spPr>
        <p:txBody>
          <a:bodyPr/>
          <a:lstStyle/>
          <a:p>
            <a:r>
              <a:rPr lang="en-US" dirty="0"/>
              <a:t>Meta-analysis of three large randomised controlled phase 3 trials of immunotherapies in patients with advanced HCC </a:t>
            </a:r>
          </a:p>
          <a:p>
            <a:pPr lvl="1"/>
            <a:r>
              <a:rPr lang="en-US" dirty="0"/>
              <a:t>CheckMate-459: nivolumab </a:t>
            </a:r>
            <a:r>
              <a:rPr lang="en-US" i="1" dirty="0"/>
              <a:t>versus</a:t>
            </a:r>
            <a:r>
              <a:rPr lang="en-US" dirty="0"/>
              <a:t> sorafenib in first line</a:t>
            </a:r>
          </a:p>
          <a:p>
            <a:pPr lvl="1"/>
            <a:r>
              <a:rPr lang="en-US" dirty="0"/>
              <a:t>IMbrave150: atezolizumab plus bevacizumab </a:t>
            </a:r>
            <a:r>
              <a:rPr lang="en-US" i="1" dirty="0"/>
              <a:t>versus</a:t>
            </a:r>
            <a:r>
              <a:rPr lang="en-US" dirty="0"/>
              <a:t> sorafenib in first line</a:t>
            </a:r>
          </a:p>
          <a:p>
            <a:pPr lvl="1"/>
            <a:r>
              <a:rPr lang="en-US" dirty="0"/>
              <a:t>KEYNOTE-240: pembrolizumab </a:t>
            </a:r>
            <a:r>
              <a:rPr lang="en-US" i="1" dirty="0"/>
              <a:t>versus</a:t>
            </a:r>
            <a:r>
              <a:rPr lang="en-US" dirty="0"/>
              <a:t> placebo in second line</a:t>
            </a:r>
          </a:p>
          <a:p>
            <a:r>
              <a:rPr lang="en-US" dirty="0"/>
              <a:t>Immunotherapy improved survival in the overall population (HR 0.77; 95% CI 0.63-0.94)</a:t>
            </a:r>
          </a:p>
          <a:p>
            <a:r>
              <a:rPr lang="en-US" dirty="0"/>
              <a:t>Survival was superior to the control arm in patients with HBV-related HCC (n=574; p=0.0008) and HCV-related HCC (n=345; p=0.04)</a:t>
            </a:r>
          </a:p>
          <a:p>
            <a:r>
              <a:rPr lang="en-US" dirty="0"/>
              <a:t>Survival was not superior to control arm in patients with non-viral HCC (n=737; p=0.39)</a:t>
            </a:r>
          </a:p>
        </p:txBody>
      </p:sp>
      <p:sp>
        <p:nvSpPr>
          <p:cNvPr id="2" name="Title 1">
            <a:extLst>
              <a:ext uri="{FF2B5EF4-FFF2-40B4-BE49-F238E27FC236}">
                <a16:creationId xmlns:a16="http://schemas.microsoft.com/office/drawing/2014/main" id="{4285FCB8-975F-48D9-AA90-3419F0595A61}"/>
              </a:ext>
            </a:extLst>
          </p:cNvPr>
          <p:cNvSpPr>
            <a:spLocks noGrp="1"/>
          </p:cNvSpPr>
          <p:nvPr>
            <p:ph type="title"/>
          </p:nvPr>
        </p:nvSpPr>
        <p:spPr/>
        <p:txBody>
          <a:bodyPr/>
          <a:lstStyle/>
          <a:p>
            <a:r>
              <a:rPr lang="en-US" dirty="0"/>
              <a:t>Lack of Immunotherapy Response in Patients with NON-VIRAL Advanced HCC vs control</a:t>
            </a:r>
          </a:p>
        </p:txBody>
      </p:sp>
      <p:sp>
        <p:nvSpPr>
          <p:cNvPr id="11" name="Content Placeholder 10">
            <a:extLst>
              <a:ext uri="{FF2B5EF4-FFF2-40B4-BE49-F238E27FC236}">
                <a16:creationId xmlns:a16="http://schemas.microsoft.com/office/drawing/2014/main" id="{54BC5C17-F250-B64E-B764-77DF077ED272}"/>
              </a:ext>
            </a:extLst>
          </p:cNvPr>
          <p:cNvSpPr>
            <a:spLocks noGrp="1"/>
          </p:cNvSpPr>
          <p:nvPr>
            <p:ph sz="quarter" idx="15"/>
          </p:nvPr>
        </p:nvSpPr>
        <p:spPr/>
        <p:txBody>
          <a:bodyPr/>
          <a:lstStyle/>
          <a:p>
            <a:r>
              <a:rPr lang="en-US" dirty="0"/>
              <a:t>CI, confidence interval; HBV, hepatitis B virus; HCC, hepatocellular carcinoma; HCV, hepatitis C virus; HR, hazard ratio</a:t>
            </a:r>
          </a:p>
          <a:p>
            <a:pPr>
              <a:spcBef>
                <a:spcPts val="0"/>
              </a:spcBef>
            </a:pPr>
            <a:r>
              <a:rPr lang="en-US" dirty="0"/>
              <a:t>Pfister D, et al. Nature. 2021;592(7854):450-6</a:t>
            </a:r>
          </a:p>
        </p:txBody>
      </p:sp>
      <p:sp>
        <p:nvSpPr>
          <p:cNvPr id="18" name="Slide Number Placeholder 17">
            <a:extLst>
              <a:ext uri="{FF2B5EF4-FFF2-40B4-BE49-F238E27FC236}">
                <a16:creationId xmlns:a16="http://schemas.microsoft.com/office/drawing/2014/main" id="{C585D7A0-0834-C646-9B61-9B785B6FC8C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34695311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452DB767-237D-B14E-AA93-5B301846FB90}"/>
              </a:ext>
            </a:extLst>
          </p:cNvPr>
          <p:cNvSpPr>
            <a:spLocks noGrp="1"/>
          </p:cNvSpPr>
          <p:nvPr>
            <p:ph sz="quarter" idx="12"/>
          </p:nvPr>
        </p:nvSpPr>
        <p:spPr>
          <a:xfrm>
            <a:off x="620184" y="1621542"/>
            <a:ext cx="4539712" cy="4525200"/>
          </a:xfrm>
        </p:spPr>
        <p:txBody>
          <a:bodyPr/>
          <a:lstStyle/>
          <a:p>
            <a:r>
              <a:rPr lang="en-US" sz="1800" dirty="0"/>
              <a:t>Meta-analysis of 1,656 patients</a:t>
            </a:r>
          </a:p>
          <a:p>
            <a:pPr lvl="1"/>
            <a:r>
              <a:rPr lang="en-US" sz="1600" dirty="0"/>
              <a:t>Overall improved survival with immunotherapy</a:t>
            </a:r>
            <a:endParaRPr lang="en-US" dirty="0"/>
          </a:p>
          <a:p>
            <a:r>
              <a:rPr lang="en-US" sz="1800" dirty="0"/>
              <a:t>Separate meta-analyses were subsequently performed for each of the three etiologies: non-viral (NASH and alcohol intake), HCV and HBV </a:t>
            </a:r>
          </a:p>
          <a:p>
            <a:pPr lvl="1"/>
            <a:r>
              <a:rPr lang="en-US" sz="1600" dirty="0"/>
              <a:t>Survival was superior to the control arm in patients with HBV-related HCC (n=574; p=0.0008) and HCV-related HCC (n=345; p=0.04)</a:t>
            </a:r>
          </a:p>
          <a:p>
            <a:pPr lvl="1"/>
            <a:r>
              <a:rPr lang="en-US" sz="1600" dirty="0"/>
              <a:t>Survival not superior to control arm in patients with non-viral HCC (n=737; p=0.39)</a:t>
            </a:r>
          </a:p>
        </p:txBody>
      </p:sp>
      <p:sp>
        <p:nvSpPr>
          <p:cNvPr id="2" name="Title 1">
            <a:extLst>
              <a:ext uri="{FF2B5EF4-FFF2-40B4-BE49-F238E27FC236}">
                <a16:creationId xmlns:a16="http://schemas.microsoft.com/office/drawing/2014/main" id="{4285FCB8-975F-48D9-AA90-3419F0595A61}"/>
              </a:ext>
            </a:extLst>
          </p:cNvPr>
          <p:cNvSpPr>
            <a:spLocks noGrp="1"/>
          </p:cNvSpPr>
          <p:nvPr>
            <p:ph type="title"/>
          </p:nvPr>
        </p:nvSpPr>
        <p:spPr/>
        <p:txBody>
          <a:bodyPr/>
          <a:lstStyle/>
          <a:p>
            <a:r>
              <a:rPr lang="en-US" dirty="0"/>
              <a:t>in Patients with Advanced HCC Treated with Immunotherapy, Survival may be Related to Underlying Liver Disease</a:t>
            </a:r>
          </a:p>
        </p:txBody>
      </p:sp>
      <p:sp>
        <p:nvSpPr>
          <p:cNvPr id="15" name="Content Placeholder 14">
            <a:extLst>
              <a:ext uri="{FF2B5EF4-FFF2-40B4-BE49-F238E27FC236}">
                <a16:creationId xmlns:a16="http://schemas.microsoft.com/office/drawing/2014/main" id="{7011B671-CA31-D842-A31B-B446A137A27B}"/>
              </a:ext>
            </a:extLst>
          </p:cNvPr>
          <p:cNvSpPr>
            <a:spLocks noGrp="1"/>
          </p:cNvSpPr>
          <p:nvPr>
            <p:ph sz="quarter" idx="15"/>
          </p:nvPr>
        </p:nvSpPr>
        <p:spPr>
          <a:xfrm>
            <a:off x="620184" y="6356351"/>
            <a:ext cx="6627944" cy="365125"/>
          </a:xfrm>
        </p:spPr>
        <p:txBody>
          <a:bodyPr/>
          <a:lstStyle/>
          <a:p>
            <a:pPr>
              <a:spcBef>
                <a:spcPts val="0"/>
              </a:spcBef>
            </a:pPr>
            <a:r>
              <a:rPr lang="en-US" dirty="0">
                <a:solidFill>
                  <a:schemeClr val="tx2"/>
                </a:solidFill>
              </a:rPr>
              <a:t>CI, confidence interval; d.f., degrees of freedom; HBV, hepatitis B virus; HCC, hepatocellular carcinoma; HCV, hepatitis C virus; HR, hazard ratio; NASH, nonalcoholic steatohepatitis</a:t>
            </a:r>
          </a:p>
          <a:p>
            <a:pPr>
              <a:spcBef>
                <a:spcPts val="0"/>
              </a:spcBef>
            </a:pPr>
            <a:r>
              <a:rPr lang="en-US" dirty="0">
                <a:solidFill>
                  <a:schemeClr val="tx2"/>
                </a:solidFill>
              </a:rPr>
              <a:t>Pfister D, et al. Nature. 2021;592(7854):450-6</a:t>
            </a:r>
          </a:p>
        </p:txBody>
      </p:sp>
      <p:sp>
        <p:nvSpPr>
          <p:cNvPr id="22" name="Slide Number Placeholder 21">
            <a:extLst>
              <a:ext uri="{FF2B5EF4-FFF2-40B4-BE49-F238E27FC236}">
                <a16:creationId xmlns:a16="http://schemas.microsoft.com/office/drawing/2014/main" id="{CCDC132C-856E-B448-9C49-627B317C2E04}"/>
              </a:ext>
            </a:extLst>
          </p:cNvPr>
          <p:cNvSpPr>
            <a:spLocks noGrp="1"/>
          </p:cNvSpPr>
          <p:nvPr>
            <p:ph type="sldNum" sz="quarter" idx="4"/>
          </p:nvPr>
        </p:nvSpPr>
        <p:spPr/>
        <p:txBody>
          <a:bodyPr/>
          <a:lstStyle/>
          <a:p>
            <a:fld id="{FCE43C0F-8A7B-3A4B-9DB5-B3472E36E833}" type="slidenum">
              <a:rPr lang="en-GB" smtClean="0"/>
              <a:pPr/>
              <a:t>12</a:t>
            </a:fld>
            <a:endParaRPr lang="en-GB" dirty="0"/>
          </a:p>
        </p:txBody>
      </p:sp>
      <p:graphicFrame>
        <p:nvGraphicFramePr>
          <p:cNvPr id="23" name="Table 22">
            <a:extLst>
              <a:ext uri="{FF2B5EF4-FFF2-40B4-BE49-F238E27FC236}">
                <a16:creationId xmlns:a16="http://schemas.microsoft.com/office/drawing/2014/main" id="{7424CCEB-998D-0947-B3E3-702034B27932}"/>
              </a:ext>
            </a:extLst>
          </p:cNvPr>
          <p:cNvGraphicFramePr>
            <a:graphicFrameLocks noGrp="1"/>
          </p:cNvGraphicFramePr>
          <p:nvPr>
            <p:extLst>
              <p:ext uri="{D42A27DB-BD31-4B8C-83A1-F6EECF244321}">
                <p14:modId xmlns:p14="http://schemas.microsoft.com/office/powerpoint/2010/main" val="599151633"/>
              </p:ext>
            </p:extLst>
          </p:nvPr>
        </p:nvGraphicFramePr>
        <p:xfrm>
          <a:off x="5881275" y="1458401"/>
          <a:ext cx="5760642" cy="2103120"/>
        </p:xfrm>
        <a:graphic>
          <a:graphicData uri="http://schemas.openxmlformats.org/drawingml/2006/table">
            <a:tbl>
              <a:tblPr firstRow="1" bandRow="1">
                <a:effectLst/>
                <a:tableStyleId>{5C22544A-7EE6-4342-B048-85BDC9FD1C3A}</a:tableStyleId>
              </a:tblPr>
              <a:tblGrid>
                <a:gridCol w="960107">
                  <a:extLst>
                    <a:ext uri="{9D8B030D-6E8A-4147-A177-3AD203B41FA5}">
                      <a16:colId xmlns:a16="http://schemas.microsoft.com/office/drawing/2014/main" val="2266848678"/>
                    </a:ext>
                  </a:extLst>
                </a:gridCol>
                <a:gridCol w="960107">
                  <a:extLst>
                    <a:ext uri="{9D8B030D-6E8A-4147-A177-3AD203B41FA5}">
                      <a16:colId xmlns:a16="http://schemas.microsoft.com/office/drawing/2014/main" val="2119720457"/>
                    </a:ext>
                  </a:extLst>
                </a:gridCol>
                <a:gridCol w="1608178">
                  <a:extLst>
                    <a:ext uri="{9D8B030D-6E8A-4147-A177-3AD203B41FA5}">
                      <a16:colId xmlns:a16="http://schemas.microsoft.com/office/drawing/2014/main" val="1499762452"/>
                    </a:ext>
                  </a:extLst>
                </a:gridCol>
                <a:gridCol w="1008112">
                  <a:extLst>
                    <a:ext uri="{9D8B030D-6E8A-4147-A177-3AD203B41FA5}">
                      <a16:colId xmlns:a16="http://schemas.microsoft.com/office/drawing/2014/main" val="3071616994"/>
                    </a:ext>
                  </a:extLst>
                </a:gridCol>
                <a:gridCol w="576064">
                  <a:extLst>
                    <a:ext uri="{9D8B030D-6E8A-4147-A177-3AD203B41FA5}">
                      <a16:colId xmlns:a16="http://schemas.microsoft.com/office/drawing/2014/main" val="378083549"/>
                    </a:ext>
                  </a:extLst>
                </a:gridCol>
                <a:gridCol w="648074">
                  <a:extLst>
                    <a:ext uri="{9D8B030D-6E8A-4147-A177-3AD203B41FA5}">
                      <a16:colId xmlns:a16="http://schemas.microsoft.com/office/drawing/2014/main" val="1906769004"/>
                    </a:ext>
                  </a:extLst>
                </a:gridCol>
              </a:tblGrid>
              <a:tr h="0">
                <a:tc>
                  <a:txBody>
                    <a:bodyPr/>
                    <a:lstStyle/>
                    <a:p>
                      <a:r>
                        <a:rPr lang="en-GB" sz="900" dirty="0">
                          <a:solidFill>
                            <a:schemeClr val="tx1"/>
                          </a:solidFill>
                          <a:latin typeface="Arial" panose="020B0604020202020204" pitchFamily="34" charset="0"/>
                          <a:cs typeface="Arial" panose="020B0604020202020204" pitchFamily="34" charset="0"/>
                        </a:rPr>
                        <a:t>Study</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latin typeface="Arial" panose="020B0604020202020204" pitchFamily="34" charset="0"/>
                          <a:cs typeface="Arial" panose="020B0604020202020204" pitchFamily="34" charset="0"/>
                        </a:rPr>
                        <a:t>HR (95%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latin typeface="Arial" panose="020B0604020202020204" pitchFamily="34" charset="0"/>
                          <a:cs typeface="Arial" panose="020B0604020202020204" pitchFamily="34" charset="0"/>
                        </a:rPr>
                        <a:t>HR ± 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latin typeface="Arial" panose="020B0604020202020204" pitchFamily="34" charset="0"/>
                          <a:cs typeface="Arial" panose="020B0604020202020204" pitchFamily="34" charset="0"/>
                        </a:rPr>
                        <a:t>Immunotherapy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latin typeface="Arial" panose="020B0604020202020204" pitchFamily="34" charset="0"/>
                          <a:cs typeface="Arial" panose="020B0604020202020204" pitchFamily="34" charset="0"/>
                        </a:rPr>
                        <a:t>Control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latin typeface="Arial" panose="020B0604020202020204" pitchFamily="34" charset="0"/>
                          <a:cs typeface="Arial" panose="020B0604020202020204" pitchFamily="34" charset="0"/>
                        </a:rPr>
                        <a:t>Weight</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7223319"/>
                  </a:ext>
                </a:extLst>
              </a:tr>
              <a:tr h="0">
                <a:tc>
                  <a:txBody>
                    <a:bodyPr/>
                    <a:lstStyle/>
                    <a:p>
                      <a:r>
                        <a:rPr lang="en-GB" sz="900" dirty="0">
                          <a:solidFill>
                            <a:schemeClr val="tx1"/>
                          </a:solidFill>
                          <a:latin typeface="Arial" panose="020B0604020202020204" pitchFamily="34" charset="0"/>
                          <a:cs typeface="Arial" panose="020B0604020202020204" pitchFamily="34" charset="0"/>
                        </a:rPr>
                        <a:t>CheckMate-459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IMbrave150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KEYNOTE-240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0.95 (0.74, 1.22)</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0.91 (0.52, 1.59)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0.88 (0.64, 1.21)</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0.92 (0.77, 1.11)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168</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100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163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431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168</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53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85</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306</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22.7%</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9.3%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18.6%</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50.6%</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2007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CheckMate-459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IMbrave150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KEYNOTE-240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0.74 (0.58, 0.94)</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0.48 (0.33, 0.70)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0.70 (0.42, 1.17)</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0.64 (0.48, 0.84)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203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236</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115</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554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203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112</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50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365</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23.1%</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15.7%</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10.7%</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49.4%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3734087"/>
                  </a:ext>
                </a:extLst>
              </a:tr>
              <a:tr h="0">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Test for subgroup differences:</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𝜒</a:t>
                      </a:r>
                      <a:r>
                        <a:rPr lang="en-GB" sz="900" baseline="30000" dirty="0">
                          <a:solidFill>
                            <a:schemeClr val="tx1"/>
                          </a:solidFill>
                          <a:latin typeface="Arial" panose="020B0604020202020204" pitchFamily="34" charset="0"/>
                          <a:cs typeface="Arial" panose="020B0604020202020204" pitchFamily="34" charset="0"/>
                        </a:rPr>
                        <a:t>2</a:t>
                      </a:r>
                      <a:r>
                        <a:rPr lang="en-GB" sz="900" dirty="0">
                          <a:solidFill>
                            <a:schemeClr val="tx1"/>
                          </a:solidFill>
                          <a:latin typeface="Arial" panose="020B0604020202020204" pitchFamily="34" charset="0"/>
                          <a:cs typeface="Arial" panose="020B0604020202020204" pitchFamily="34" charset="0"/>
                        </a:rPr>
                        <a:t> = 4.58, d.f. = 1 (p=0.03), </a:t>
                      </a:r>
                      <a:r>
                        <a:rPr lang="en-GB" sz="900" i="1" dirty="0">
                          <a:solidFill>
                            <a:schemeClr val="tx1"/>
                          </a:solidFill>
                          <a:latin typeface="Arial" panose="020B0604020202020204" pitchFamily="34" charset="0"/>
                          <a:cs typeface="Arial" panose="020B0604020202020204" pitchFamily="34" charset="0"/>
                        </a:rPr>
                        <a:t>I</a:t>
                      </a:r>
                      <a:r>
                        <a:rPr lang="en-GB" sz="900" i="1" baseline="30000" dirty="0">
                          <a:solidFill>
                            <a:schemeClr val="tx1"/>
                          </a:solidFill>
                          <a:latin typeface="Arial" panose="020B0604020202020204" pitchFamily="34" charset="0"/>
                          <a:cs typeface="Arial" panose="020B0604020202020204" pitchFamily="34" charset="0"/>
                        </a:rPr>
                        <a:t>2</a:t>
                      </a:r>
                      <a:r>
                        <a:rPr lang="en-GB" sz="900" dirty="0">
                          <a:solidFill>
                            <a:schemeClr val="tx1"/>
                          </a:solidFill>
                          <a:latin typeface="Arial" panose="020B0604020202020204" pitchFamily="34" charset="0"/>
                          <a:cs typeface="Arial" panose="020B0604020202020204" pitchFamily="34" charset="0"/>
                        </a:rPr>
                        <a:t> = 78.2%</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GB" sz="900" dirty="0">
                        <a:latin typeface="Arial" panose="020B0604020202020204" pitchFamily="34" charset="0"/>
                        <a:cs typeface="Arial" panose="020B0604020202020204" pitchFamily="34" charset="0"/>
                      </a:endParaRPr>
                    </a:p>
                  </a:txBody>
                  <a:tcPr marL="19440" marR="55440"/>
                </a:tc>
                <a:tc hMerge="1">
                  <a:txBody>
                    <a:bodyPr/>
                    <a:lstStyle/>
                    <a:p>
                      <a:endParaRPr lang="en-GB" sz="900" dirty="0">
                        <a:latin typeface="Arial" panose="020B0604020202020204" pitchFamily="34" charset="0"/>
                        <a:cs typeface="Arial" panose="020B0604020202020204" pitchFamily="34" charset="0"/>
                      </a:endParaRPr>
                    </a:p>
                  </a:txBody>
                  <a:tcPr marL="19440" marR="19440"/>
                </a:tc>
                <a:tc hMerge="1">
                  <a:txBody>
                    <a:bodyPr/>
                    <a:lstStyle/>
                    <a:p>
                      <a:pPr algn="r"/>
                      <a:endParaRPr lang="en-GB" sz="900" dirty="0">
                        <a:latin typeface="Arial" panose="020B0604020202020204" pitchFamily="34" charset="0"/>
                        <a:cs typeface="Arial" panose="020B0604020202020204" pitchFamily="34" charset="0"/>
                      </a:endParaRPr>
                    </a:p>
                  </a:txBody>
                  <a:tcPr marL="19440" marR="55440"/>
                </a:tc>
                <a:tc hMerge="1">
                  <a:txBody>
                    <a:bodyPr/>
                    <a:lstStyle/>
                    <a:p>
                      <a:pPr algn="r"/>
                      <a:endParaRPr lang="en-GB" sz="900" dirty="0">
                        <a:latin typeface="Arial" panose="020B0604020202020204" pitchFamily="34" charset="0"/>
                        <a:cs typeface="Arial" panose="020B0604020202020204" pitchFamily="34" charset="0"/>
                      </a:endParaRPr>
                    </a:p>
                  </a:txBody>
                  <a:tcPr marL="19440" marR="55440"/>
                </a:tc>
                <a:tc hMerge="1">
                  <a:txBody>
                    <a:bodyPr/>
                    <a:lstStyle/>
                    <a:p>
                      <a:pPr algn="r"/>
                      <a:endParaRPr lang="en-GB" sz="900" dirty="0">
                        <a:latin typeface="Arial" panose="020B0604020202020204" pitchFamily="34" charset="0"/>
                        <a:cs typeface="Arial" panose="020B0604020202020204" pitchFamily="34" charset="0"/>
                      </a:endParaRPr>
                    </a:p>
                  </a:txBody>
                  <a:tcPr marL="19440" marR="55440"/>
                </a:tc>
                <a:extLst>
                  <a:ext uri="{0D108BD9-81ED-4DB2-BD59-A6C34878D82A}">
                    <a16:rowId xmlns:a16="http://schemas.microsoft.com/office/drawing/2014/main" val="406000137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0.77 (0.63, 0.94)</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90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985</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671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100.0%</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600989"/>
                  </a:ext>
                </a:extLst>
              </a:tr>
            </a:tbl>
          </a:graphicData>
        </a:graphic>
      </p:graphicFrame>
      <p:sp>
        <p:nvSpPr>
          <p:cNvPr id="25" name="Rounded Rectangle 24">
            <a:extLst>
              <a:ext uri="{FF2B5EF4-FFF2-40B4-BE49-F238E27FC236}">
                <a16:creationId xmlns:a16="http://schemas.microsoft.com/office/drawing/2014/main" id="{09D130FA-FF46-444E-B955-E3285F6419DC}"/>
              </a:ext>
            </a:extLst>
          </p:cNvPr>
          <p:cNvSpPr/>
          <p:nvPr/>
        </p:nvSpPr>
        <p:spPr>
          <a:xfrm>
            <a:off x="5231904" y="1871396"/>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Non-viral</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7C7E2E57-F40F-344F-BBE5-7B5004189F05}"/>
              </a:ext>
            </a:extLst>
          </p:cNvPr>
          <p:cNvSpPr/>
          <p:nvPr/>
        </p:nvSpPr>
        <p:spPr>
          <a:xfrm>
            <a:off x="5231904" y="2533247"/>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Viral</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28" name="Rounded Rectangle 27">
            <a:extLst>
              <a:ext uri="{FF2B5EF4-FFF2-40B4-BE49-F238E27FC236}">
                <a16:creationId xmlns:a16="http://schemas.microsoft.com/office/drawing/2014/main" id="{A1FF2DC7-0211-B14B-8BE4-ED063227A5AA}"/>
              </a:ext>
            </a:extLst>
          </p:cNvPr>
          <p:cNvSpPr/>
          <p:nvPr/>
        </p:nvSpPr>
        <p:spPr>
          <a:xfrm>
            <a:off x="7667181" y="3768973"/>
            <a:ext cx="1296144"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immunotherapy</a:t>
            </a:r>
            <a:endParaRPr lang="en-GB" sz="900" dirty="0">
              <a:solidFill>
                <a:srgbClr val="FF0000"/>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888B70C9-F7F1-744F-A25C-547894BFFC0A}"/>
              </a:ext>
            </a:extLst>
          </p:cNvPr>
          <p:cNvSpPr/>
          <p:nvPr/>
        </p:nvSpPr>
        <p:spPr>
          <a:xfrm>
            <a:off x="9226106" y="3768973"/>
            <a:ext cx="979965"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control</a:t>
            </a:r>
            <a:endParaRPr lang="en-GB" sz="900" dirty="0">
              <a:solidFill>
                <a:srgbClr val="FF0000"/>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BBAA0D43-38DA-F940-ACD9-4FA09D3820B5}"/>
              </a:ext>
            </a:extLst>
          </p:cNvPr>
          <p:cNvSpPr/>
          <p:nvPr/>
        </p:nvSpPr>
        <p:spPr>
          <a:xfrm>
            <a:off x="8057706" y="3632448"/>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0.2</a:t>
            </a:r>
            <a:endParaRPr lang="en-GB" sz="900" dirty="0">
              <a:solidFill>
                <a:srgbClr val="FF0000"/>
              </a:solidFill>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39C21897-034E-064D-A02F-DE9AF5C9112C}"/>
              </a:ext>
            </a:extLst>
          </p:cNvPr>
          <p:cNvSpPr/>
          <p:nvPr/>
        </p:nvSpPr>
        <p:spPr>
          <a:xfrm>
            <a:off x="8673656" y="3632448"/>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0.5</a:t>
            </a:r>
            <a:endParaRPr lang="en-GB" sz="900" dirty="0">
              <a:solidFill>
                <a:srgbClr val="FF0000"/>
              </a:solidFill>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20F742B6-EECE-CC44-8020-3A6ECC4F2B00}"/>
              </a:ext>
            </a:extLst>
          </p:cNvPr>
          <p:cNvSpPr/>
          <p:nvPr/>
        </p:nvSpPr>
        <p:spPr>
          <a:xfrm>
            <a:off x="9156256" y="3632448"/>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CC24F1FF-AF15-A946-A2DC-8A936D2846C2}"/>
              </a:ext>
            </a:extLst>
          </p:cNvPr>
          <p:cNvSpPr/>
          <p:nvPr/>
        </p:nvSpPr>
        <p:spPr>
          <a:xfrm>
            <a:off x="9622981" y="3632448"/>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2.0</a:t>
            </a:r>
            <a:endParaRPr lang="en-GB" sz="900" dirty="0">
              <a:solidFill>
                <a:srgbClr val="FF0000"/>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A6624BC1-DE19-3B42-A03B-60AAE4B6E668}"/>
              </a:ext>
            </a:extLst>
          </p:cNvPr>
          <p:cNvCxnSpPr>
            <a:cxnSpLocks/>
          </p:cNvCxnSpPr>
          <p:nvPr/>
        </p:nvCxnSpPr>
        <p:spPr>
          <a:xfrm>
            <a:off x="8222123" y="3595398"/>
            <a:ext cx="15654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1DA54AB-9D22-DA49-B41A-31A07F4A686B}"/>
              </a:ext>
            </a:extLst>
          </p:cNvPr>
          <p:cNvCxnSpPr>
            <a:cxnSpLocks/>
          </p:cNvCxnSpPr>
          <p:nvPr/>
        </p:nvCxnSpPr>
        <p:spPr>
          <a:xfrm rot="16200000">
            <a:off x="8184025" y="3595398"/>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24B4E8D-A761-B145-82C4-2ECA570F8882}"/>
              </a:ext>
            </a:extLst>
          </p:cNvPr>
          <p:cNvCxnSpPr>
            <a:cxnSpLocks/>
          </p:cNvCxnSpPr>
          <p:nvPr/>
        </p:nvCxnSpPr>
        <p:spPr>
          <a:xfrm rot="16200000">
            <a:off x="8803151" y="3595398"/>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DE7305F-CA43-F741-A962-22EC79E92713}"/>
              </a:ext>
            </a:extLst>
          </p:cNvPr>
          <p:cNvCxnSpPr>
            <a:cxnSpLocks/>
          </p:cNvCxnSpPr>
          <p:nvPr/>
        </p:nvCxnSpPr>
        <p:spPr>
          <a:xfrm rot="16200000">
            <a:off x="9273052" y="3595398"/>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A7BADB2-49B6-4346-8213-5CF05A2F1160}"/>
              </a:ext>
            </a:extLst>
          </p:cNvPr>
          <p:cNvCxnSpPr>
            <a:cxnSpLocks/>
          </p:cNvCxnSpPr>
          <p:nvPr/>
        </p:nvCxnSpPr>
        <p:spPr>
          <a:xfrm rot="16200000">
            <a:off x="9746126" y="3595398"/>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DB360E8-41EE-EA4F-B3B5-C99CE87BC108}"/>
              </a:ext>
            </a:extLst>
          </p:cNvPr>
          <p:cNvCxnSpPr>
            <a:cxnSpLocks/>
          </p:cNvCxnSpPr>
          <p:nvPr/>
        </p:nvCxnSpPr>
        <p:spPr>
          <a:xfrm flipV="1">
            <a:off x="9312812" y="1692275"/>
            <a:ext cx="0" cy="1889125"/>
          </a:xfrm>
          <a:prstGeom prst="line">
            <a:avLst/>
          </a:prstGeom>
          <a:ln w="12700">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6" name="Diamond 45">
            <a:extLst>
              <a:ext uri="{FF2B5EF4-FFF2-40B4-BE49-F238E27FC236}">
                <a16:creationId xmlns:a16="http://schemas.microsoft.com/office/drawing/2014/main" id="{084C1C95-9F3D-C545-B37D-423DCB2AA90F}"/>
              </a:ext>
            </a:extLst>
          </p:cNvPr>
          <p:cNvSpPr/>
          <p:nvPr/>
        </p:nvSpPr>
        <p:spPr>
          <a:xfrm>
            <a:off x="8974443" y="3387724"/>
            <a:ext cx="304377"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Diamond 46">
            <a:extLst>
              <a:ext uri="{FF2B5EF4-FFF2-40B4-BE49-F238E27FC236}">
                <a16:creationId xmlns:a16="http://schemas.microsoft.com/office/drawing/2014/main" id="{9F13F906-F371-8D40-87E7-E64F9D7BB1F2}"/>
              </a:ext>
            </a:extLst>
          </p:cNvPr>
          <p:cNvSpPr/>
          <p:nvPr/>
        </p:nvSpPr>
        <p:spPr>
          <a:xfrm>
            <a:off x="8812518" y="2784475"/>
            <a:ext cx="387649" cy="13652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Diamond 47">
            <a:extLst>
              <a:ext uri="{FF2B5EF4-FFF2-40B4-BE49-F238E27FC236}">
                <a16:creationId xmlns:a16="http://schemas.microsoft.com/office/drawing/2014/main" id="{DCE16E09-5143-E442-A704-58FA9DD27390}"/>
              </a:ext>
            </a:extLst>
          </p:cNvPr>
          <p:cNvSpPr/>
          <p:nvPr/>
        </p:nvSpPr>
        <p:spPr>
          <a:xfrm>
            <a:off x="9098268" y="2162174"/>
            <a:ext cx="304377"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050B5AEB-ADCF-4746-BE41-5EEB10B8C1B3}"/>
              </a:ext>
            </a:extLst>
          </p:cNvPr>
          <p:cNvCxnSpPr>
            <a:cxnSpLocks/>
          </p:cNvCxnSpPr>
          <p:nvPr/>
        </p:nvCxnSpPr>
        <p:spPr>
          <a:xfrm>
            <a:off x="8857123" y="1941978"/>
            <a:ext cx="77484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AF638B0-8E0C-BA4D-9822-2A8F009D1C20}"/>
              </a:ext>
            </a:extLst>
          </p:cNvPr>
          <p:cNvCxnSpPr>
            <a:cxnSpLocks/>
          </p:cNvCxnSpPr>
          <p:nvPr/>
        </p:nvCxnSpPr>
        <p:spPr>
          <a:xfrm>
            <a:off x="9101598" y="1798153"/>
            <a:ext cx="3493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15633A2-9094-0F4C-9EAD-83B83204E3CD}"/>
              </a:ext>
            </a:extLst>
          </p:cNvPr>
          <p:cNvCxnSpPr>
            <a:cxnSpLocks/>
          </p:cNvCxnSpPr>
          <p:nvPr/>
        </p:nvCxnSpPr>
        <p:spPr>
          <a:xfrm>
            <a:off x="8999998" y="2087078"/>
            <a:ext cx="44146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F2186BD7-2E7F-8D41-8031-C139D67959C3}"/>
              </a:ext>
            </a:extLst>
          </p:cNvPr>
          <p:cNvSpPr/>
          <p:nvPr/>
        </p:nvSpPr>
        <p:spPr>
          <a:xfrm>
            <a:off x="9250916" y="1771153"/>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B51E5664-1E4E-A84C-A169-9F51C1BBF3BB}"/>
              </a:ext>
            </a:extLst>
          </p:cNvPr>
          <p:cNvSpPr/>
          <p:nvPr/>
        </p:nvSpPr>
        <p:spPr>
          <a:xfrm>
            <a:off x="9222341" y="1920378"/>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519FD1E-5C53-914C-8F81-692E3FA18B24}"/>
              </a:ext>
            </a:extLst>
          </p:cNvPr>
          <p:cNvSpPr/>
          <p:nvPr/>
        </p:nvSpPr>
        <p:spPr>
          <a:xfrm>
            <a:off x="9196941" y="2060078"/>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8984B9BC-DCD4-6545-8E9B-1747C20B86BE}"/>
              </a:ext>
            </a:extLst>
          </p:cNvPr>
          <p:cNvCxnSpPr>
            <a:cxnSpLocks/>
          </p:cNvCxnSpPr>
          <p:nvPr/>
        </p:nvCxnSpPr>
        <p:spPr>
          <a:xfrm>
            <a:off x="8558673" y="2570628"/>
            <a:ext cx="5113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5DF39AE-265B-1148-BB06-12EAA35601ED}"/>
              </a:ext>
            </a:extLst>
          </p:cNvPr>
          <p:cNvCxnSpPr>
            <a:cxnSpLocks/>
          </p:cNvCxnSpPr>
          <p:nvPr/>
        </p:nvCxnSpPr>
        <p:spPr>
          <a:xfrm>
            <a:off x="8939673" y="2426803"/>
            <a:ext cx="33034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1AF2C35-99C7-4440-949C-2748401EBDEB}"/>
              </a:ext>
            </a:extLst>
          </p:cNvPr>
          <p:cNvCxnSpPr>
            <a:cxnSpLocks/>
          </p:cNvCxnSpPr>
          <p:nvPr/>
        </p:nvCxnSpPr>
        <p:spPr>
          <a:xfrm>
            <a:off x="8723773" y="2715728"/>
            <a:ext cx="69546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4019BCA0-6916-664B-A48D-C4A22F66976E}"/>
              </a:ext>
            </a:extLst>
          </p:cNvPr>
          <p:cNvSpPr/>
          <p:nvPr/>
        </p:nvSpPr>
        <p:spPr>
          <a:xfrm>
            <a:off x="9079466" y="2399803"/>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99BAE63-94F8-BB41-90D8-870BD3827FA6}"/>
              </a:ext>
            </a:extLst>
          </p:cNvPr>
          <p:cNvSpPr/>
          <p:nvPr/>
        </p:nvSpPr>
        <p:spPr>
          <a:xfrm>
            <a:off x="8793716" y="2549028"/>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3E7AC80B-E7C8-E945-893A-8DDF6E0970D1}"/>
              </a:ext>
            </a:extLst>
          </p:cNvPr>
          <p:cNvSpPr/>
          <p:nvPr/>
        </p:nvSpPr>
        <p:spPr>
          <a:xfrm>
            <a:off x="9047716" y="2695078"/>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70" name="Table 69">
            <a:extLst>
              <a:ext uri="{FF2B5EF4-FFF2-40B4-BE49-F238E27FC236}">
                <a16:creationId xmlns:a16="http://schemas.microsoft.com/office/drawing/2014/main" id="{9589CDF9-3F99-C74A-88D0-002AF8DC16F0}"/>
              </a:ext>
            </a:extLst>
          </p:cNvPr>
          <p:cNvGraphicFramePr>
            <a:graphicFrameLocks noGrp="1"/>
          </p:cNvGraphicFramePr>
          <p:nvPr>
            <p:extLst>
              <p:ext uri="{D42A27DB-BD31-4B8C-83A1-F6EECF244321}">
                <p14:modId xmlns:p14="http://schemas.microsoft.com/office/powerpoint/2010/main" val="3181215479"/>
              </p:ext>
            </p:extLst>
          </p:nvPr>
        </p:nvGraphicFramePr>
        <p:xfrm>
          <a:off x="5881275" y="4005064"/>
          <a:ext cx="5760642" cy="2148840"/>
        </p:xfrm>
        <a:graphic>
          <a:graphicData uri="http://schemas.openxmlformats.org/drawingml/2006/table">
            <a:tbl>
              <a:tblPr firstRow="1" bandRow="1">
                <a:effectLst/>
                <a:tableStyleId>{5C22544A-7EE6-4342-B048-85BDC9FD1C3A}</a:tableStyleId>
              </a:tblPr>
              <a:tblGrid>
                <a:gridCol w="960107">
                  <a:extLst>
                    <a:ext uri="{9D8B030D-6E8A-4147-A177-3AD203B41FA5}">
                      <a16:colId xmlns:a16="http://schemas.microsoft.com/office/drawing/2014/main" val="2266848678"/>
                    </a:ext>
                  </a:extLst>
                </a:gridCol>
                <a:gridCol w="960107">
                  <a:extLst>
                    <a:ext uri="{9D8B030D-6E8A-4147-A177-3AD203B41FA5}">
                      <a16:colId xmlns:a16="http://schemas.microsoft.com/office/drawing/2014/main" val="2119720457"/>
                    </a:ext>
                  </a:extLst>
                </a:gridCol>
                <a:gridCol w="1608178">
                  <a:extLst>
                    <a:ext uri="{9D8B030D-6E8A-4147-A177-3AD203B41FA5}">
                      <a16:colId xmlns:a16="http://schemas.microsoft.com/office/drawing/2014/main" val="1499762452"/>
                    </a:ext>
                  </a:extLst>
                </a:gridCol>
                <a:gridCol w="1008112">
                  <a:extLst>
                    <a:ext uri="{9D8B030D-6E8A-4147-A177-3AD203B41FA5}">
                      <a16:colId xmlns:a16="http://schemas.microsoft.com/office/drawing/2014/main" val="3071616994"/>
                    </a:ext>
                  </a:extLst>
                </a:gridCol>
                <a:gridCol w="576064">
                  <a:extLst>
                    <a:ext uri="{9D8B030D-6E8A-4147-A177-3AD203B41FA5}">
                      <a16:colId xmlns:a16="http://schemas.microsoft.com/office/drawing/2014/main" val="378083549"/>
                    </a:ext>
                  </a:extLst>
                </a:gridCol>
                <a:gridCol w="648074">
                  <a:extLst>
                    <a:ext uri="{9D8B030D-6E8A-4147-A177-3AD203B41FA5}">
                      <a16:colId xmlns:a16="http://schemas.microsoft.com/office/drawing/2014/main" val="1906769004"/>
                    </a:ext>
                  </a:extLst>
                </a:gridCol>
              </a:tblGrid>
              <a:tr h="0">
                <a:tc>
                  <a:txBody>
                    <a:bodyPr/>
                    <a:lstStyle/>
                    <a:p>
                      <a:r>
                        <a:rPr lang="en-GB" sz="900" dirty="0">
                          <a:solidFill>
                            <a:schemeClr val="tx1"/>
                          </a:solidFill>
                          <a:latin typeface="Arial" panose="020B0604020202020204" pitchFamily="34" charset="0"/>
                          <a:cs typeface="Arial" panose="020B0604020202020204" pitchFamily="34" charset="0"/>
                        </a:rPr>
                        <a:t>Study</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latin typeface="Arial" panose="020B0604020202020204" pitchFamily="34" charset="0"/>
                          <a:cs typeface="Arial" panose="020B0604020202020204" pitchFamily="34" charset="0"/>
                        </a:rPr>
                        <a:t>HR (95%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latin typeface="Arial" panose="020B0604020202020204" pitchFamily="34" charset="0"/>
                          <a:cs typeface="Arial" panose="020B0604020202020204" pitchFamily="34" charset="0"/>
                        </a:rPr>
                        <a:t>HR ± 95% CI</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latin typeface="Arial" panose="020B0604020202020204" pitchFamily="34" charset="0"/>
                          <a:cs typeface="Arial" panose="020B0604020202020204" pitchFamily="34" charset="0"/>
                        </a:rPr>
                        <a:t>Immunotherapy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latin typeface="Arial" panose="020B0604020202020204" pitchFamily="34" charset="0"/>
                          <a:cs typeface="Arial" panose="020B0604020202020204" pitchFamily="34" charset="0"/>
                        </a:rPr>
                        <a:t>Control n</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chemeClr val="tx1"/>
                          </a:solidFill>
                          <a:latin typeface="Arial" panose="020B0604020202020204" pitchFamily="34" charset="0"/>
                          <a:cs typeface="Arial" panose="020B0604020202020204" pitchFamily="34" charset="0"/>
                        </a:rPr>
                        <a:t>Weight</a:t>
                      </a:r>
                    </a:p>
                  </a:txBody>
                  <a:tcPr marL="19440" marR="1944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7223319"/>
                  </a:ext>
                </a:extLst>
              </a:tr>
              <a:tr h="0">
                <a:tc>
                  <a:txBody>
                    <a:bodyPr/>
                    <a:lstStyle/>
                    <a:p>
                      <a:r>
                        <a:rPr lang="en-GB" sz="900" dirty="0">
                          <a:solidFill>
                            <a:schemeClr val="tx1"/>
                          </a:solidFill>
                          <a:latin typeface="Arial" panose="020B0604020202020204" pitchFamily="34" charset="0"/>
                          <a:cs typeface="Arial" panose="020B0604020202020204" pitchFamily="34" charset="0"/>
                        </a:rPr>
                        <a:t>CheckMate-459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IMbrave150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KEYNOTE-240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dirty="0">
                          <a:solidFill>
                            <a:schemeClr val="tx1"/>
                          </a:solidFill>
                          <a:latin typeface="Arial" panose="020B0604020202020204" pitchFamily="34" charset="0"/>
                          <a:cs typeface="Arial" panose="020B0604020202020204" pitchFamily="34" charset="0"/>
                        </a:rPr>
                        <a:t>0.95 (0.74, 1.22)</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0.91 (0.52, 1.59)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0.88 (0.64, 1.21)</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0.92 (0.77, 1.11)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168</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100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163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431</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168</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53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85</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306</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dirty="0">
                          <a:solidFill>
                            <a:schemeClr val="tx1"/>
                          </a:solidFill>
                          <a:latin typeface="Arial" panose="020B0604020202020204" pitchFamily="34" charset="0"/>
                          <a:cs typeface="Arial" panose="020B0604020202020204" pitchFamily="34" charset="0"/>
                        </a:rPr>
                        <a:t>55.1%</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11.0%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33.9%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100.0%</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52007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CheckMate-459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IMbrave150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KEYNOTE-240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dirty="0">
                          <a:solidFill>
                            <a:schemeClr val="tx1"/>
                          </a:solidFill>
                          <a:latin typeface="Arial" panose="020B0604020202020204" pitchFamily="34" charset="0"/>
                          <a:cs typeface="Arial" panose="020B0604020202020204" pitchFamily="34" charset="0"/>
                        </a:rPr>
                        <a:t>0.71 (0.50, 1.01)</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0.43 (0.21, 0.87)</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0.96 (0.48, 1.92)</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0.68 (0.48, 0.97)</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kern="1200" dirty="0">
                          <a:solidFill>
                            <a:schemeClr val="tx1"/>
                          </a:solidFill>
                          <a:latin typeface="Arial" panose="020B0604020202020204" pitchFamily="34" charset="0"/>
                          <a:ea typeface="+mn-ea"/>
                          <a:cs typeface="Arial" panose="020B0604020202020204" pitchFamily="34" charset="0"/>
                        </a:rPr>
                        <a:t>87</a:t>
                      </a:r>
                      <a:br>
                        <a:rPr lang="en-GB" sz="900" kern="1200" dirty="0">
                          <a:solidFill>
                            <a:schemeClr val="tx1"/>
                          </a:solidFill>
                          <a:latin typeface="Arial" panose="020B0604020202020204" pitchFamily="34" charset="0"/>
                          <a:ea typeface="+mn-ea"/>
                          <a:cs typeface="Arial" panose="020B0604020202020204" pitchFamily="34" charset="0"/>
                        </a:rPr>
                      </a:br>
                      <a:r>
                        <a:rPr lang="en-GB" sz="900" kern="1200" dirty="0">
                          <a:solidFill>
                            <a:schemeClr val="tx1"/>
                          </a:solidFill>
                          <a:latin typeface="Arial" panose="020B0604020202020204" pitchFamily="34" charset="0"/>
                          <a:ea typeface="+mn-ea"/>
                          <a:cs typeface="Arial" panose="020B0604020202020204" pitchFamily="34" charset="0"/>
                        </a:rPr>
                        <a:t>72</a:t>
                      </a:r>
                      <a:br>
                        <a:rPr lang="en-GB" sz="900" kern="1200" dirty="0">
                          <a:solidFill>
                            <a:schemeClr val="tx1"/>
                          </a:solidFill>
                          <a:latin typeface="Arial" panose="020B0604020202020204" pitchFamily="34" charset="0"/>
                          <a:ea typeface="+mn-ea"/>
                          <a:cs typeface="Arial" panose="020B0604020202020204" pitchFamily="34" charset="0"/>
                        </a:rPr>
                      </a:br>
                      <a:r>
                        <a:rPr lang="en-GB" sz="900" kern="1200" dirty="0">
                          <a:solidFill>
                            <a:schemeClr val="tx1"/>
                          </a:solidFill>
                          <a:latin typeface="Arial" panose="020B0604020202020204" pitchFamily="34" charset="0"/>
                          <a:ea typeface="+mn-ea"/>
                          <a:cs typeface="Arial" panose="020B0604020202020204" pitchFamily="34" charset="0"/>
                        </a:rPr>
                        <a:t>43</a:t>
                      </a:r>
                      <a:br>
                        <a:rPr lang="en-GB" sz="900" kern="1200" dirty="0">
                          <a:solidFill>
                            <a:schemeClr val="tx1"/>
                          </a:solidFill>
                          <a:latin typeface="Arial" panose="020B0604020202020204" pitchFamily="34" charset="0"/>
                          <a:ea typeface="+mn-ea"/>
                          <a:cs typeface="Arial" panose="020B0604020202020204" pitchFamily="34" charset="0"/>
                        </a:rPr>
                      </a:br>
                      <a:r>
                        <a:rPr lang="en-GB" sz="900" kern="1200" dirty="0">
                          <a:solidFill>
                            <a:schemeClr val="tx1"/>
                          </a:solidFill>
                          <a:latin typeface="Arial" panose="020B0604020202020204" pitchFamily="34" charset="0"/>
                          <a:ea typeface="+mn-ea"/>
                          <a:cs typeface="Arial" panose="020B0604020202020204" pitchFamily="34" charset="0"/>
                        </a:rPr>
                        <a:t>202</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kern="1200" dirty="0">
                          <a:solidFill>
                            <a:schemeClr val="tx1"/>
                          </a:solidFill>
                          <a:latin typeface="Arial" panose="020B0604020202020204" pitchFamily="34" charset="0"/>
                          <a:ea typeface="+mn-ea"/>
                          <a:cs typeface="Arial" panose="020B0604020202020204" pitchFamily="34" charset="0"/>
                        </a:rPr>
                        <a:t>86</a:t>
                      </a:r>
                      <a:br>
                        <a:rPr lang="en-GB" sz="900" kern="1200" dirty="0">
                          <a:solidFill>
                            <a:schemeClr val="tx1"/>
                          </a:solidFill>
                          <a:latin typeface="Arial" panose="020B0604020202020204" pitchFamily="34" charset="0"/>
                          <a:ea typeface="+mn-ea"/>
                          <a:cs typeface="Arial" panose="020B0604020202020204" pitchFamily="34" charset="0"/>
                        </a:rPr>
                      </a:br>
                      <a:r>
                        <a:rPr lang="en-GB" sz="900" kern="1200" dirty="0">
                          <a:solidFill>
                            <a:schemeClr val="tx1"/>
                          </a:solidFill>
                          <a:latin typeface="Arial" panose="020B0604020202020204" pitchFamily="34" charset="0"/>
                          <a:ea typeface="+mn-ea"/>
                          <a:cs typeface="Arial" panose="020B0604020202020204" pitchFamily="34" charset="0"/>
                        </a:rPr>
                        <a:t>36</a:t>
                      </a:r>
                      <a:br>
                        <a:rPr lang="en-GB" sz="900" kern="1200" dirty="0">
                          <a:solidFill>
                            <a:schemeClr val="tx1"/>
                          </a:solidFill>
                          <a:latin typeface="Arial" panose="020B0604020202020204" pitchFamily="34" charset="0"/>
                          <a:ea typeface="+mn-ea"/>
                          <a:cs typeface="Arial" panose="020B0604020202020204" pitchFamily="34" charset="0"/>
                        </a:rPr>
                      </a:br>
                      <a:r>
                        <a:rPr lang="en-GB" sz="900" kern="1200" dirty="0">
                          <a:solidFill>
                            <a:schemeClr val="tx1"/>
                          </a:solidFill>
                          <a:latin typeface="Arial" panose="020B0604020202020204" pitchFamily="34" charset="0"/>
                          <a:ea typeface="+mn-ea"/>
                          <a:cs typeface="Arial" panose="020B0604020202020204" pitchFamily="34" charset="0"/>
                        </a:rPr>
                        <a:t>21</a:t>
                      </a:r>
                    </a:p>
                    <a:p>
                      <a:pPr algn="r"/>
                      <a:r>
                        <a:rPr lang="en-GB" sz="900" kern="1200" dirty="0">
                          <a:solidFill>
                            <a:schemeClr val="tx1"/>
                          </a:solidFill>
                          <a:latin typeface="Arial" panose="020B0604020202020204" pitchFamily="34" charset="0"/>
                          <a:ea typeface="+mn-ea"/>
                          <a:cs typeface="Arial" panose="020B0604020202020204" pitchFamily="34" charset="0"/>
                        </a:rPr>
                        <a:t>143</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dirty="0">
                          <a:solidFill>
                            <a:schemeClr val="tx1"/>
                          </a:solidFill>
                          <a:latin typeface="Arial" panose="020B0604020202020204" pitchFamily="34" charset="0"/>
                          <a:cs typeface="Arial" panose="020B0604020202020204" pitchFamily="34" charset="0"/>
                        </a:rPr>
                        <a:t>56.6%</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21.4%</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22.0%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100.0%</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373408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CheckMate-459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IMbrave150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KEYNOTE-240</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Subtotal</a:t>
                      </a: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dirty="0">
                          <a:solidFill>
                            <a:schemeClr val="tx1"/>
                          </a:solidFill>
                          <a:latin typeface="Arial" panose="020B0604020202020204" pitchFamily="34" charset="0"/>
                          <a:cs typeface="Arial" panose="020B0604020202020204" pitchFamily="34" charset="0"/>
                        </a:rPr>
                        <a:t>0.77 (0.56, 1.06)</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0.51 (0.32, 0.81)</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0.57 (0.35, 0.93)</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0.64 (0.49, 0.83)</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solidFill>
                          <a:schemeClr val="tx1"/>
                        </a:solidFill>
                        <a:latin typeface="Arial" panose="020B0604020202020204" pitchFamily="34" charset="0"/>
                        <a:cs typeface="Arial" panose="020B0604020202020204" pitchFamily="34" charset="0"/>
                      </a:endParaRPr>
                    </a:p>
                  </a:txBody>
                  <a:tcPr marL="19440" marR="19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116</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164</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72</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352</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900" dirty="0">
                          <a:solidFill>
                            <a:schemeClr val="tx1"/>
                          </a:solidFill>
                          <a:latin typeface="Arial" panose="020B0604020202020204" pitchFamily="34" charset="0"/>
                          <a:cs typeface="Arial" panose="020B0604020202020204" pitchFamily="34" charset="0"/>
                        </a:rPr>
                        <a:t>117</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76</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29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222</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GB" sz="900" dirty="0">
                          <a:solidFill>
                            <a:schemeClr val="tx1"/>
                          </a:solidFill>
                          <a:latin typeface="Arial" panose="020B0604020202020204" pitchFamily="34" charset="0"/>
                          <a:cs typeface="Arial" panose="020B0604020202020204" pitchFamily="34" charset="0"/>
                        </a:rPr>
                        <a:t>48.9%</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26.5%</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24.5%</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100.0%</a:t>
                      </a:r>
                    </a:p>
                  </a:txBody>
                  <a:tcPr marL="19440" marR="5544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680460"/>
                  </a:ext>
                </a:extLst>
              </a:tr>
            </a:tbl>
          </a:graphicData>
        </a:graphic>
      </p:graphicFrame>
      <p:sp>
        <p:nvSpPr>
          <p:cNvPr id="71" name="Rounded Rectangle 70">
            <a:extLst>
              <a:ext uri="{FF2B5EF4-FFF2-40B4-BE49-F238E27FC236}">
                <a16:creationId xmlns:a16="http://schemas.microsoft.com/office/drawing/2014/main" id="{7E60FD81-CF7F-5643-B052-1FD26E6DB71C}"/>
              </a:ext>
            </a:extLst>
          </p:cNvPr>
          <p:cNvSpPr/>
          <p:nvPr/>
        </p:nvSpPr>
        <p:spPr>
          <a:xfrm>
            <a:off x="5231904" y="4418059"/>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Non-viral</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72" name="Rounded Rectangle 71">
            <a:extLst>
              <a:ext uri="{FF2B5EF4-FFF2-40B4-BE49-F238E27FC236}">
                <a16:creationId xmlns:a16="http://schemas.microsoft.com/office/drawing/2014/main" id="{B9DBE0DB-7543-5B4A-B66F-764B5BC1E3D1}"/>
              </a:ext>
            </a:extLst>
          </p:cNvPr>
          <p:cNvSpPr/>
          <p:nvPr/>
        </p:nvSpPr>
        <p:spPr>
          <a:xfrm>
            <a:off x="5231904" y="5079910"/>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HCV-</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sp>
        <p:nvSpPr>
          <p:cNvPr id="73" name="Rounded Rectangle 72">
            <a:extLst>
              <a:ext uri="{FF2B5EF4-FFF2-40B4-BE49-F238E27FC236}">
                <a16:creationId xmlns:a16="http://schemas.microsoft.com/office/drawing/2014/main" id="{BE0DED25-81D6-6C49-A1D4-24FC03C69302}"/>
              </a:ext>
            </a:extLst>
          </p:cNvPr>
          <p:cNvSpPr/>
          <p:nvPr/>
        </p:nvSpPr>
        <p:spPr>
          <a:xfrm>
            <a:off x="7667181" y="6315636"/>
            <a:ext cx="1296144"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immunotherapy</a:t>
            </a:r>
            <a:endParaRPr lang="en-GB" sz="900" dirty="0">
              <a:solidFill>
                <a:srgbClr val="FF0000"/>
              </a:solidFill>
              <a:latin typeface="Arial" panose="020B0604020202020204" pitchFamily="34" charset="0"/>
              <a:cs typeface="Arial" panose="020B0604020202020204" pitchFamily="34" charset="0"/>
            </a:endParaRPr>
          </a:p>
        </p:txBody>
      </p:sp>
      <p:sp>
        <p:nvSpPr>
          <p:cNvPr id="74" name="Rounded Rectangle 73">
            <a:extLst>
              <a:ext uri="{FF2B5EF4-FFF2-40B4-BE49-F238E27FC236}">
                <a16:creationId xmlns:a16="http://schemas.microsoft.com/office/drawing/2014/main" id="{229AA656-87F7-7F41-8370-F9A13F41B0FF}"/>
              </a:ext>
            </a:extLst>
          </p:cNvPr>
          <p:cNvSpPr/>
          <p:nvPr/>
        </p:nvSpPr>
        <p:spPr>
          <a:xfrm>
            <a:off x="9226106" y="6315636"/>
            <a:ext cx="979965"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Favours control</a:t>
            </a:r>
            <a:endParaRPr lang="en-GB" sz="900" dirty="0">
              <a:solidFill>
                <a:srgbClr val="FF0000"/>
              </a:solidFill>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816B7B42-E745-884E-8B7E-CB9BBEAB3F54}"/>
              </a:ext>
            </a:extLst>
          </p:cNvPr>
          <p:cNvSpPr/>
          <p:nvPr/>
        </p:nvSpPr>
        <p:spPr>
          <a:xfrm>
            <a:off x="8168831" y="6179111"/>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0.1</a:t>
            </a:r>
          </a:p>
        </p:txBody>
      </p:sp>
      <p:sp>
        <p:nvSpPr>
          <p:cNvPr id="76" name="Rounded Rectangle 75">
            <a:extLst>
              <a:ext uri="{FF2B5EF4-FFF2-40B4-BE49-F238E27FC236}">
                <a16:creationId xmlns:a16="http://schemas.microsoft.com/office/drawing/2014/main" id="{2184D378-F0E4-414E-850B-F30EF0C55CBB}"/>
              </a:ext>
            </a:extLst>
          </p:cNvPr>
          <p:cNvSpPr/>
          <p:nvPr/>
        </p:nvSpPr>
        <p:spPr>
          <a:xfrm>
            <a:off x="8740331" y="6179111"/>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sp>
        <p:nvSpPr>
          <p:cNvPr id="77" name="Rounded Rectangle 76">
            <a:extLst>
              <a:ext uri="{FF2B5EF4-FFF2-40B4-BE49-F238E27FC236}">
                <a16:creationId xmlns:a16="http://schemas.microsoft.com/office/drawing/2014/main" id="{1FABEAB6-28A7-BA4E-A201-F97173FAE4AA}"/>
              </a:ext>
            </a:extLst>
          </p:cNvPr>
          <p:cNvSpPr/>
          <p:nvPr/>
        </p:nvSpPr>
        <p:spPr>
          <a:xfrm>
            <a:off x="9321356" y="6179111"/>
            <a:ext cx="318449" cy="1384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10.0</a:t>
            </a:r>
            <a:endParaRPr lang="en-GB" sz="900" dirty="0">
              <a:solidFill>
                <a:srgbClr val="FF0000"/>
              </a:solidFill>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3D5D0F5C-6B56-F847-A20D-2B9977083FBE}"/>
              </a:ext>
            </a:extLst>
          </p:cNvPr>
          <p:cNvCxnSpPr>
            <a:cxnSpLocks/>
          </p:cNvCxnSpPr>
          <p:nvPr/>
        </p:nvCxnSpPr>
        <p:spPr>
          <a:xfrm>
            <a:off x="8330217" y="6142061"/>
            <a:ext cx="11557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F669AEF-663A-1B4E-9F36-4D403DEE737A}"/>
              </a:ext>
            </a:extLst>
          </p:cNvPr>
          <p:cNvCxnSpPr>
            <a:cxnSpLocks/>
          </p:cNvCxnSpPr>
          <p:nvPr/>
        </p:nvCxnSpPr>
        <p:spPr>
          <a:xfrm rot="16200000">
            <a:off x="8295150" y="6142061"/>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A3E779F-1DEE-114E-BAA1-6CEAFDDA0390}"/>
              </a:ext>
            </a:extLst>
          </p:cNvPr>
          <p:cNvCxnSpPr>
            <a:cxnSpLocks/>
          </p:cNvCxnSpPr>
          <p:nvPr/>
        </p:nvCxnSpPr>
        <p:spPr>
          <a:xfrm rot="16200000">
            <a:off x="8866652" y="6142061"/>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0D4ACF95-BFC2-6843-A96D-A901A6AB6EF4}"/>
              </a:ext>
            </a:extLst>
          </p:cNvPr>
          <p:cNvCxnSpPr>
            <a:cxnSpLocks/>
          </p:cNvCxnSpPr>
          <p:nvPr/>
        </p:nvCxnSpPr>
        <p:spPr>
          <a:xfrm rot="16200000">
            <a:off x="9444502" y="6142061"/>
            <a:ext cx="795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3CF4AE2-CB3A-F745-B64F-2A42B88C4E4C}"/>
              </a:ext>
            </a:extLst>
          </p:cNvPr>
          <p:cNvCxnSpPr>
            <a:cxnSpLocks/>
          </p:cNvCxnSpPr>
          <p:nvPr/>
        </p:nvCxnSpPr>
        <p:spPr>
          <a:xfrm flipV="1">
            <a:off x="8906412" y="4238938"/>
            <a:ext cx="0" cy="1889125"/>
          </a:xfrm>
          <a:prstGeom prst="line">
            <a:avLst/>
          </a:prstGeom>
          <a:ln w="12700">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5" name="Diamond 84">
            <a:extLst>
              <a:ext uri="{FF2B5EF4-FFF2-40B4-BE49-F238E27FC236}">
                <a16:creationId xmlns:a16="http://schemas.microsoft.com/office/drawing/2014/main" id="{E5CA330D-67F7-7D44-A6BA-0F01CBDA5BA9}"/>
              </a:ext>
            </a:extLst>
          </p:cNvPr>
          <p:cNvSpPr/>
          <p:nvPr/>
        </p:nvSpPr>
        <p:spPr>
          <a:xfrm>
            <a:off x="8729968" y="5962045"/>
            <a:ext cx="124123"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Diamond 85">
            <a:extLst>
              <a:ext uri="{FF2B5EF4-FFF2-40B4-BE49-F238E27FC236}">
                <a16:creationId xmlns:a16="http://schemas.microsoft.com/office/drawing/2014/main" id="{452163C4-6655-4A4E-AEB9-FA31D069107F}"/>
              </a:ext>
            </a:extLst>
          </p:cNvPr>
          <p:cNvSpPr/>
          <p:nvPr/>
        </p:nvSpPr>
        <p:spPr>
          <a:xfrm>
            <a:off x="8704569" y="5331138"/>
            <a:ext cx="193974" cy="13652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Diamond 86">
            <a:extLst>
              <a:ext uri="{FF2B5EF4-FFF2-40B4-BE49-F238E27FC236}">
                <a16:creationId xmlns:a16="http://schemas.microsoft.com/office/drawing/2014/main" id="{1597F667-6620-FE43-A169-116014B6DF08}"/>
              </a:ext>
            </a:extLst>
          </p:cNvPr>
          <p:cNvSpPr/>
          <p:nvPr/>
        </p:nvSpPr>
        <p:spPr>
          <a:xfrm>
            <a:off x="8833604" y="4708837"/>
            <a:ext cx="87164" cy="11747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id="{5D81A494-26CD-A548-AA09-DC2EFFA34A11}"/>
              </a:ext>
            </a:extLst>
          </p:cNvPr>
          <p:cNvCxnSpPr>
            <a:cxnSpLocks/>
          </p:cNvCxnSpPr>
          <p:nvPr/>
        </p:nvCxnSpPr>
        <p:spPr>
          <a:xfrm>
            <a:off x="8745998" y="4459641"/>
            <a:ext cx="2731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D99BAD06-F860-EB49-80FB-D3DE5A4085D0}"/>
              </a:ext>
            </a:extLst>
          </p:cNvPr>
          <p:cNvCxnSpPr>
            <a:cxnSpLocks/>
          </p:cNvCxnSpPr>
          <p:nvPr/>
        </p:nvCxnSpPr>
        <p:spPr>
          <a:xfrm>
            <a:off x="8828548" y="4321175"/>
            <a:ext cx="1334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0153F16-4BFB-224C-AD3D-DB05CE3F90E4}"/>
              </a:ext>
            </a:extLst>
          </p:cNvPr>
          <p:cNvCxnSpPr>
            <a:cxnSpLocks/>
          </p:cNvCxnSpPr>
          <p:nvPr/>
        </p:nvCxnSpPr>
        <p:spPr>
          <a:xfrm>
            <a:off x="8793623" y="4586116"/>
            <a:ext cx="16524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0D2FC564-78D2-B34B-9D5A-407D698885F7}"/>
              </a:ext>
            </a:extLst>
          </p:cNvPr>
          <p:cNvSpPr/>
          <p:nvPr/>
        </p:nvSpPr>
        <p:spPr>
          <a:xfrm>
            <a:off x="8850866" y="4276725"/>
            <a:ext cx="85776" cy="88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6202889C-CF9A-FC44-BD8C-6775AD75A248}"/>
              </a:ext>
            </a:extLst>
          </p:cNvPr>
          <p:cNvSpPr/>
          <p:nvPr/>
        </p:nvSpPr>
        <p:spPr>
          <a:xfrm>
            <a:off x="8863566" y="4441641"/>
            <a:ext cx="36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3367D3CD-4DC3-A447-9144-EADC6B5408C7}"/>
              </a:ext>
            </a:extLst>
          </p:cNvPr>
          <p:cNvSpPr/>
          <p:nvPr/>
        </p:nvSpPr>
        <p:spPr>
          <a:xfrm>
            <a:off x="8844516" y="4559116"/>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4" name="Straight Connector 93">
            <a:extLst>
              <a:ext uri="{FF2B5EF4-FFF2-40B4-BE49-F238E27FC236}">
                <a16:creationId xmlns:a16="http://schemas.microsoft.com/office/drawing/2014/main" id="{B643E137-77C4-E640-9ADD-E5CD6FB537BA}"/>
              </a:ext>
            </a:extLst>
          </p:cNvPr>
          <p:cNvCxnSpPr>
            <a:cxnSpLocks/>
          </p:cNvCxnSpPr>
          <p:nvPr/>
        </p:nvCxnSpPr>
        <p:spPr>
          <a:xfrm>
            <a:off x="8526923" y="5117291"/>
            <a:ext cx="3462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8ECC256B-E57D-F14A-98D8-59A421AB3AB3}"/>
              </a:ext>
            </a:extLst>
          </p:cNvPr>
          <p:cNvCxnSpPr>
            <a:cxnSpLocks/>
          </p:cNvCxnSpPr>
          <p:nvPr/>
        </p:nvCxnSpPr>
        <p:spPr>
          <a:xfrm>
            <a:off x="8730123" y="4978400"/>
            <a:ext cx="1811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F0BFE3F0-1331-EC41-8637-2E18229D579E}"/>
              </a:ext>
            </a:extLst>
          </p:cNvPr>
          <p:cNvCxnSpPr>
            <a:cxnSpLocks/>
          </p:cNvCxnSpPr>
          <p:nvPr/>
        </p:nvCxnSpPr>
        <p:spPr>
          <a:xfrm>
            <a:off x="8723773" y="5240166"/>
            <a:ext cx="34621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7" name="Rectangle 96">
            <a:extLst>
              <a:ext uri="{FF2B5EF4-FFF2-40B4-BE49-F238E27FC236}">
                <a16:creationId xmlns:a16="http://schemas.microsoft.com/office/drawing/2014/main" id="{8F7AB06F-7AF8-FD48-A120-8774DAD9EEFE}"/>
              </a:ext>
            </a:extLst>
          </p:cNvPr>
          <p:cNvSpPr/>
          <p:nvPr/>
        </p:nvSpPr>
        <p:spPr>
          <a:xfrm>
            <a:off x="8777840" y="4933950"/>
            <a:ext cx="88952" cy="88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86140613-F084-DC46-920B-662A0C02A07E}"/>
              </a:ext>
            </a:extLst>
          </p:cNvPr>
          <p:cNvSpPr/>
          <p:nvPr/>
        </p:nvSpPr>
        <p:spPr>
          <a:xfrm>
            <a:off x="8673066" y="5095691"/>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D7008398-3975-F94E-8F2B-B26EF24A6642}"/>
              </a:ext>
            </a:extLst>
          </p:cNvPr>
          <p:cNvSpPr/>
          <p:nvPr/>
        </p:nvSpPr>
        <p:spPr>
          <a:xfrm>
            <a:off x="8873091" y="5219516"/>
            <a:ext cx="43200" cy="4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Rounded Rectangle 101">
            <a:extLst>
              <a:ext uri="{FF2B5EF4-FFF2-40B4-BE49-F238E27FC236}">
                <a16:creationId xmlns:a16="http://schemas.microsoft.com/office/drawing/2014/main" id="{785F94DF-D66A-8F46-B25E-FE8E41AA68DB}"/>
              </a:ext>
            </a:extLst>
          </p:cNvPr>
          <p:cNvSpPr/>
          <p:nvPr/>
        </p:nvSpPr>
        <p:spPr>
          <a:xfrm>
            <a:off x="5231904" y="5515339"/>
            <a:ext cx="648072"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b="1" dirty="0">
                <a:solidFill>
                  <a:schemeClr val="tx1"/>
                </a:solidFill>
                <a:latin typeface="Arial" panose="020B0604020202020204" pitchFamily="34" charset="0"/>
                <a:cs typeface="Arial" panose="020B0604020202020204" pitchFamily="34" charset="0"/>
              </a:rPr>
              <a:t>HBV-</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HCC</a:t>
            </a:r>
            <a:endParaRPr lang="en-GB" sz="900" b="1" dirty="0">
              <a:solidFill>
                <a:srgbClr val="FF0000"/>
              </a:solidFill>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id="{5AE044A3-86DA-B848-A4D1-8350028E1A43}"/>
              </a:ext>
            </a:extLst>
          </p:cNvPr>
          <p:cNvCxnSpPr>
            <a:cxnSpLocks/>
          </p:cNvCxnSpPr>
          <p:nvPr/>
        </p:nvCxnSpPr>
        <p:spPr>
          <a:xfrm>
            <a:off x="8618998" y="5718674"/>
            <a:ext cx="2350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id="{80BB21B6-6503-F841-B8CD-08661C8783ED}"/>
              </a:ext>
            </a:extLst>
          </p:cNvPr>
          <p:cNvSpPr/>
          <p:nvPr/>
        </p:nvSpPr>
        <p:spPr>
          <a:xfrm>
            <a:off x="8707991" y="5691674"/>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2" name="Straight Connector 111">
            <a:extLst>
              <a:ext uri="{FF2B5EF4-FFF2-40B4-BE49-F238E27FC236}">
                <a16:creationId xmlns:a16="http://schemas.microsoft.com/office/drawing/2014/main" id="{3C9FA761-3EAF-964F-853B-E0C032F6C867}"/>
              </a:ext>
            </a:extLst>
          </p:cNvPr>
          <p:cNvCxnSpPr>
            <a:cxnSpLocks/>
          </p:cNvCxnSpPr>
          <p:nvPr/>
        </p:nvCxnSpPr>
        <p:spPr>
          <a:xfrm>
            <a:off x="8644398" y="5852024"/>
            <a:ext cx="2350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959A6CCE-4ACF-B34D-B19A-22414B9DFFFF}"/>
              </a:ext>
            </a:extLst>
          </p:cNvPr>
          <p:cNvSpPr/>
          <p:nvPr/>
        </p:nvSpPr>
        <p:spPr>
          <a:xfrm>
            <a:off x="8733391" y="5825024"/>
            <a:ext cx="54000"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4" name="Straight Connector 113">
            <a:extLst>
              <a:ext uri="{FF2B5EF4-FFF2-40B4-BE49-F238E27FC236}">
                <a16:creationId xmlns:a16="http://schemas.microsoft.com/office/drawing/2014/main" id="{203FD18F-CCCE-0344-A75F-E7525AEAC5DA}"/>
              </a:ext>
            </a:extLst>
          </p:cNvPr>
          <p:cNvCxnSpPr>
            <a:cxnSpLocks/>
          </p:cNvCxnSpPr>
          <p:nvPr/>
        </p:nvCxnSpPr>
        <p:spPr>
          <a:xfrm>
            <a:off x="8752348" y="5590258"/>
            <a:ext cx="15889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9673DF63-AB91-544F-96FC-EE0FA085F148}"/>
              </a:ext>
            </a:extLst>
          </p:cNvPr>
          <p:cNvSpPr/>
          <p:nvPr/>
        </p:nvSpPr>
        <p:spPr>
          <a:xfrm>
            <a:off x="8800065" y="5555332"/>
            <a:ext cx="76252" cy="79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7" name="Picture 116">
            <a:extLst>
              <a:ext uri="{FF2B5EF4-FFF2-40B4-BE49-F238E27FC236}">
                <a16:creationId xmlns:a16="http://schemas.microsoft.com/office/drawing/2014/main" id="{033BDE55-210F-2C4D-9F2C-906E345B3676}"/>
              </a:ext>
            </a:extLst>
          </p:cNvPr>
          <p:cNvPicPr>
            <a:picLocks noChangeAspect="1"/>
          </p:cNvPicPr>
          <p:nvPr/>
        </p:nvPicPr>
        <p:blipFill rotWithShape="1">
          <a:blip r:embed="rId3"/>
          <a:srcRect r="2035"/>
          <a:stretch/>
        </p:blipFill>
        <p:spPr>
          <a:xfrm>
            <a:off x="9892187" y="296796"/>
            <a:ext cx="1751771" cy="692912"/>
          </a:xfrm>
          <a:prstGeom prst="rect">
            <a:avLst/>
          </a:prstGeom>
        </p:spPr>
      </p:pic>
    </p:spTree>
    <p:extLst>
      <p:ext uri="{BB962C8B-B14F-4D97-AF65-F5344CB8AC3E}">
        <p14:creationId xmlns:p14="http://schemas.microsoft.com/office/powerpoint/2010/main" val="12722320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8B49FEC-3AC6-E34F-A66B-0CC793602854}"/>
              </a:ext>
            </a:extLst>
          </p:cNvPr>
          <p:cNvSpPr>
            <a:spLocks noGrp="1"/>
          </p:cNvSpPr>
          <p:nvPr>
            <p:ph sz="quarter" idx="16"/>
          </p:nvPr>
        </p:nvSpPr>
        <p:spPr>
          <a:xfrm>
            <a:off x="620184" y="1710004"/>
            <a:ext cx="6390216" cy="1214940"/>
          </a:xfrm>
        </p:spPr>
        <p:txBody>
          <a:bodyPr/>
          <a:lstStyle/>
          <a:p>
            <a:pPr marL="0" indent="0">
              <a:spcBef>
                <a:spcPts val="400"/>
              </a:spcBef>
              <a:buNone/>
            </a:pPr>
            <a:r>
              <a:rPr lang="en-US" sz="1500" b="1" dirty="0">
                <a:solidFill>
                  <a:schemeClr val="tx2"/>
                </a:solidFill>
              </a:rPr>
              <a:t>Test cohort: </a:t>
            </a:r>
            <a:r>
              <a:rPr lang="en-US" sz="1500" dirty="0"/>
              <a:t>130 patients with advanced HCC</a:t>
            </a:r>
          </a:p>
          <a:p>
            <a:pPr>
              <a:spcBef>
                <a:spcPts val="400"/>
              </a:spcBef>
            </a:pPr>
            <a:r>
              <a:rPr lang="en-US" sz="1500" dirty="0"/>
              <a:t>NAFLD associated with less frequent MVI (23% vs 49%) </a:t>
            </a:r>
          </a:p>
          <a:p>
            <a:pPr>
              <a:spcBef>
                <a:spcPts val="400"/>
              </a:spcBef>
            </a:pPr>
            <a:r>
              <a:rPr lang="en-US" sz="1500" dirty="0"/>
              <a:t>Immunotherapy more often used as 1L (46% vs 23%) with NAFLD</a:t>
            </a:r>
          </a:p>
          <a:p>
            <a:pPr>
              <a:spcBef>
                <a:spcPts val="400"/>
              </a:spcBef>
            </a:pPr>
            <a:r>
              <a:rPr lang="en-US" sz="1500" dirty="0"/>
              <a:t>Analysis corrected for CP score, MVI, performance status, and AFP</a:t>
            </a:r>
          </a:p>
          <a:p>
            <a:pPr>
              <a:spcBef>
                <a:spcPts val="400"/>
              </a:spcBef>
            </a:pPr>
            <a:endParaRPr lang="en-GB" sz="1500" dirty="0"/>
          </a:p>
        </p:txBody>
      </p:sp>
      <p:sp>
        <p:nvSpPr>
          <p:cNvPr id="22" name="Content Placeholder 21">
            <a:extLst>
              <a:ext uri="{FF2B5EF4-FFF2-40B4-BE49-F238E27FC236}">
                <a16:creationId xmlns:a16="http://schemas.microsoft.com/office/drawing/2014/main" id="{CA434656-FC5F-EA46-A36F-F6353434C134}"/>
              </a:ext>
            </a:extLst>
          </p:cNvPr>
          <p:cNvSpPr>
            <a:spLocks noGrp="1"/>
          </p:cNvSpPr>
          <p:nvPr>
            <p:ph sz="quarter" idx="17"/>
          </p:nvPr>
        </p:nvSpPr>
        <p:spPr>
          <a:xfrm>
            <a:off x="7025186" y="1710004"/>
            <a:ext cx="4595015" cy="1214940"/>
          </a:xfrm>
        </p:spPr>
        <p:txBody>
          <a:bodyPr/>
          <a:lstStyle/>
          <a:p>
            <a:pPr marL="0" indent="0">
              <a:spcBef>
                <a:spcPts val="400"/>
              </a:spcBef>
              <a:buNone/>
            </a:pPr>
            <a:r>
              <a:rPr lang="en-US" sz="1500" b="1" dirty="0"/>
              <a:t>Validation cohort: </a:t>
            </a:r>
            <a:r>
              <a:rPr lang="en-US" sz="1500" dirty="0"/>
              <a:t>118 patients with advanced HCC</a:t>
            </a:r>
          </a:p>
          <a:p>
            <a:pPr>
              <a:spcBef>
                <a:spcPts val="400"/>
              </a:spcBef>
            </a:pPr>
            <a:endParaRPr lang="en-GB" sz="1500" dirty="0"/>
          </a:p>
        </p:txBody>
      </p:sp>
      <p:sp>
        <p:nvSpPr>
          <p:cNvPr id="4" name="Title 3">
            <a:extLst>
              <a:ext uri="{FF2B5EF4-FFF2-40B4-BE49-F238E27FC236}">
                <a16:creationId xmlns:a16="http://schemas.microsoft.com/office/drawing/2014/main" id="{4AE1334F-DF3D-9940-BC32-A7C52E03723E}"/>
              </a:ext>
            </a:extLst>
          </p:cNvPr>
          <p:cNvSpPr>
            <a:spLocks noGrp="1"/>
          </p:cNvSpPr>
          <p:nvPr>
            <p:ph type="title"/>
          </p:nvPr>
        </p:nvSpPr>
        <p:spPr/>
        <p:txBody>
          <a:bodyPr/>
          <a:lstStyle/>
          <a:p>
            <a:r>
              <a:rPr lang="en-US" dirty="0"/>
              <a:t>NAFLD is associated with a worse outcome in HCC patients treated with PD-L1</a:t>
            </a:r>
            <a:r>
              <a:rPr lang="en-US" dirty="0">
                <a:latin typeface="Calibri" panose="020F0502020204030204" pitchFamily="34" charset="0"/>
                <a:cs typeface="Calibri" panose="020F0502020204030204" pitchFamily="34" charset="0"/>
              </a:rPr>
              <a:t>‒</a:t>
            </a:r>
            <a:r>
              <a:rPr lang="en-US" dirty="0"/>
              <a:t>targeted immunotherapy</a:t>
            </a:r>
            <a:endParaRPr lang="en-GB" dirty="0"/>
          </a:p>
        </p:txBody>
      </p:sp>
      <p:sp>
        <p:nvSpPr>
          <p:cNvPr id="14" name="Content Placeholder 13">
            <a:extLst>
              <a:ext uri="{FF2B5EF4-FFF2-40B4-BE49-F238E27FC236}">
                <a16:creationId xmlns:a16="http://schemas.microsoft.com/office/drawing/2014/main" id="{E8C1BABC-F4F3-A04D-9CD7-5689D888258A}"/>
              </a:ext>
            </a:extLst>
          </p:cNvPr>
          <p:cNvSpPr>
            <a:spLocks noGrp="1"/>
          </p:cNvSpPr>
          <p:nvPr>
            <p:ph sz="quarter" idx="15"/>
          </p:nvPr>
        </p:nvSpPr>
        <p:spPr>
          <a:xfrm>
            <a:off x="620184" y="6356351"/>
            <a:ext cx="9604056" cy="365125"/>
          </a:xfrm>
        </p:spPr>
        <p:txBody>
          <a:bodyPr/>
          <a:lstStyle/>
          <a:p>
            <a:r>
              <a:rPr lang="en-US" dirty="0"/>
              <a:t>1L, first line; AFP, alpha-fetoprotein; </a:t>
            </a:r>
            <a:r>
              <a:rPr lang="en-US" dirty="0">
                <a:solidFill>
                  <a:schemeClr val="tx2"/>
                </a:solidFill>
              </a:rPr>
              <a:t>CI, confidence interval; CP, Child-Pugh; HCC, hepatocellular carcinoma; MVI, macrovascular tumour invasion; NAFLD, nonalcoholic fatty liver disease; PD-L1, programmed death-ligand 1</a:t>
            </a:r>
          </a:p>
          <a:p>
            <a:pPr>
              <a:spcBef>
                <a:spcPts val="0"/>
              </a:spcBef>
            </a:pPr>
            <a:r>
              <a:rPr lang="en-US" dirty="0">
                <a:solidFill>
                  <a:schemeClr val="tx2"/>
                </a:solidFill>
              </a:rPr>
              <a:t>Pfister D, et al. Nature. 2021;592(7854):450-6</a:t>
            </a:r>
          </a:p>
        </p:txBody>
      </p:sp>
      <p:sp>
        <p:nvSpPr>
          <p:cNvPr id="27" name="Slide Number Placeholder 26">
            <a:extLst>
              <a:ext uri="{FF2B5EF4-FFF2-40B4-BE49-F238E27FC236}">
                <a16:creationId xmlns:a16="http://schemas.microsoft.com/office/drawing/2014/main" id="{8030FE57-CD66-774E-8C0C-A07665D5FA41}"/>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29" name="Rounded Rectangle 28">
            <a:extLst>
              <a:ext uri="{FF2B5EF4-FFF2-40B4-BE49-F238E27FC236}">
                <a16:creationId xmlns:a16="http://schemas.microsoft.com/office/drawing/2014/main" id="{C1EAB079-7ACE-FB49-8136-B00517A2D916}"/>
              </a:ext>
            </a:extLst>
          </p:cNvPr>
          <p:cNvSpPr/>
          <p:nvPr/>
        </p:nvSpPr>
        <p:spPr>
          <a:xfrm rot="16200000">
            <a:off x="-204990" y="4240218"/>
            <a:ext cx="2448273" cy="21544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Overall survival (%)</a:t>
            </a:r>
            <a:endParaRPr lang="en-GB" sz="1400" b="1" dirty="0">
              <a:solidFill>
                <a:srgbClr val="FF0000"/>
              </a:solidFill>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E576C27F-E934-6044-AC49-7DF5826FF58D}"/>
              </a:ext>
            </a:extLst>
          </p:cNvPr>
          <p:cNvSpPr/>
          <p:nvPr/>
        </p:nvSpPr>
        <p:spPr>
          <a:xfrm>
            <a:off x="1088853" y="2979689"/>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100</a:t>
            </a:r>
            <a:endParaRPr lang="en-GB" sz="1200" dirty="0">
              <a:solidFill>
                <a:srgbClr val="FF0000"/>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9DDC1FEB-4E15-874D-B1DE-73159BD3122A}"/>
              </a:ext>
            </a:extLst>
          </p:cNvPr>
          <p:cNvCxnSpPr>
            <a:cxnSpLocks/>
          </p:cNvCxnSpPr>
          <p:nvPr/>
        </p:nvCxnSpPr>
        <p:spPr>
          <a:xfrm>
            <a:off x="1407665" y="3125498"/>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96B2AF4-C2D7-6A47-BB0C-70D5A5E1E146}"/>
              </a:ext>
            </a:extLst>
          </p:cNvPr>
          <p:cNvCxnSpPr>
            <a:cxnSpLocks/>
          </p:cNvCxnSpPr>
          <p:nvPr/>
        </p:nvCxnSpPr>
        <p:spPr>
          <a:xfrm>
            <a:off x="1407665" y="5528973"/>
            <a:ext cx="357212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896749C-F08A-F94E-B627-661EEE585739}"/>
              </a:ext>
            </a:extLst>
          </p:cNvPr>
          <p:cNvCxnSpPr>
            <a:cxnSpLocks/>
          </p:cNvCxnSpPr>
          <p:nvPr/>
        </p:nvCxnSpPr>
        <p:spPr>
          <a:xfrm rot="16200000">
            <a:off x="1448002"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Rounded Rectangle 46">
            <a:extLst>
              <a:ext uri="{FF2B5EF4-FFF2-40B4-BE49-F238E27FC236}">
                <a16:creationId xmlns:a16="http://schemas.microsoft.com/office/drawing/2014/main" id="{90D299C5-8182-824C-8984-E0E1413411F0}"/>
              </a:ext>
            </a:extLst>
          </p:cNvPr>
          <p:cNvSpPr/>
          <p:nvPr/>
        </p:nvSpPr>
        <p:spPr>
          <a:xfrm>
            <a:off x="1282528"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sp>
        <p:nvSpPr>
          <p:cNvPr id="54" name="Rounded Rectangle 53">
            <a:extLst>
              <a:ext uri="{FF2B5EF4-FFF2-40B4-BE49-F238E27FC236}">
                <a16:creationId xmlns:a16="http://schemas.microsoft.com/office/drawing/2014/main" id="{AE9E9D0E-996A-AD49-94B7-C2C7B2DA9566}"/>
              </a:ext>
            </a:extLst>
          </p:cNvPr>
          <p:cNvSpPr/>
          <p:nvPr/>
        </p:nvSpPr>
        <p:spPr>
          <a:xfrm>
            <a:off x="1088853" y="4179839"/>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50</a:t>
            </a:r>
            <a:endParaRPr lang="en-GB" sz="1200" dirty="0">
              <a:solidFill>
                <a:srgbClr val="FF0000"/>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4F71A003-DC79-C84E-8579-FA43D8C209E6}"/>
              </a:ext>
            </a:extLst>
          </p:cNvPr>
          <p:cNvCxnSpPr>
            <a:cxnSpLocks/>
          </p:cNvCxnSpPr>
          <p:nvPr/>
        </p:nvCxnSpPr>
        <p:spPr>
          <a:xfrm>
            <a:off x="1407665" y="4325648"/>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948AB384-DFEA-234E-BCBC-A190D119857F}"/>
              </a:ext>
            </a:extLst>
          </p:cNvPr>
          <p:cNvSpPr/>
          <p:nvPr/>
        </p:nvSpPr>
        <p:spPr>
          <a:xfrm>
            <a:off x="1088853" y="5389514"/>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AD6AECBA-953D-C045-AE76-A9F87AC6852E}"/>
              </a:ext>
            </a:extLst>
          </p:cNvPr>
          <p:cNvCxnSpPr>
            <a:cxnSpLocks/>
          </p:cNvCxnSpPr>
          <p:nvPr/>
        </p:nvCxnSpPr>
        <p:spPr>
          <a:xfrm rot="16200000">
            <a:off x="2318061"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Rounded Rectangle 57">
            <a:extLst>
              <a:ext uri="{FF2B5EF4-FFF2-40B4-BE49-F238E27FC236}">
                <a16:creationId xmlns:a16="http://schemas.microsoft.com/office/drawing/2014/main" id="{78ECE4E8-5AC2-4D46-9985-56B44F6B2F72}"/>
              </a:ext>
            </a:extLst>
          </p:cNvPr>
          <p:cNvSpPr/>
          <p:nvPr/>
        </p:nvSpPr>
        <p:spPr>
          <a:xfrm>
            <a:off x="2155653"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12</a:t>
            </a:r>
            <a:endParaRPr lang="en-GB" sz="1200" dirty="0">
              <a:solidFill>
                <a:srgbClr val="FF0000"/>
              </a:solidFill>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DC327629-8962-5A4D-955F-81BDEE20AA59}"/>
              </a:ext>
            </a:extLst>
          </p:cNvPr>
          <p:cNvCxnSpPr>
            <a:cxnSpLocks/>
          </p:cNvCxnSpPr>
          <p:nvPr/>
        </p:nvCxnSpPr>
        <p:spPr>
          <a:xfrm rot="16200000">
            <a:off x="3191186"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0" name="Rounded Rectangle 59">
            <a:extLst>
              <a:ext uri="{FF2B5EF4-FFF2-40B4-BE49-F238E27FC236}">
                <a16:creationId xmlns:a16="http://schemas.microsoft.com/office/drawing/2014/main" id="{9C08FFAB-3C79-2442-AC0C-386E7D8B904F}"/>
              </a:ext>
            </a:extLst>
          </p:cNvPr>
          <p:cNvSpPr/>
          <p:nvPr/>
        </p:nvSpPr>
        <p:spPr>
          <a:xfrm>
            <a:off x="3028778"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24</a:t>
            </a:r>
            <a:endParaRPr lang="en-GB" sz="1200" dirty="0">
              <a:solidFill>
                <a:srgbClr val="FF0000"/>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4069AF17-7655-494F-8ED9-7B244B8918A1}"/>
              </a:ext>
            </a:extLst>
          </p:cNvPr>
          <p:cNvCxnSpPr>
            <a:cxnSpLocks/>
          </p:cNvCxnSpPr>
          <p:nvPr/>
        </p:nvCxnSpPr>
        <p:spPr>
          <a:xfrm rot="16200000">
            <a:off x="4057961"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Rounded Rectangle 61">
            <a:extLst>
              <a:ext uri="{FF2B5EF4-FFF2-40B4-BE49-F238E27FC236}">
                <a16:creationId xmlns:a16="http://schemas.microsoft.com/office/drawing/2014/main" id="{2414E61D-E925-E042-8E93-9408D3CBED6E}"/>
              </a:ext>
            </a:extLst>
          </p:cNvPr>
          <p:cNvSpPr/>
          <p:nvPr/>
        </p:nvSpPr>
        <p:spPr>
          <a:xfrm>
            <a:off x="3895553"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36</a:t>
            </a:r>
            <a:endParaRPr lang="en-GB" sz="1200" dirty="0">
              <a:solidFill>
                <a:srgbClr val="FF0000"/>
              </a:solidFill>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B6AC4C97-47CC-524E-B217-8AE380352059}"/>
              </a:ext>
            </a:extLst>
          </p:cNvPr>
          <p:cNvCxnSpPr>
            <a:cxnSpLocks/>
          </p:cNvCxnSpPr>
          <p:nvPr/>
        </p:nvCxnSpPr>
        <p:spPr>
          <a:xfrm rot="16200000">
            <a:off x="4927911"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ounded Rectangle 63">
            <a:extLst>
              <a:ext uri="{FF2B5EF4-FFF2-40B4-BE49-F238E27FC236}">
                <a16:creationId xmlns:a16="http://schemas.microsoft.com/office/drawing/2014/main" id="{1C00215E-C403-C648-B756-C915283899F1}"/>
              </a:ext>
            </a:extLst>
          </p:cNvPr>
          <p:cNvSpPr/>
          <p:nvPr/>
        </p:nvSpPr>
        <p:spPr>
          <a:xfrm>
            <a:off x="4765503"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48</a:t>
            </a:r>
            <a:endParaRPr lang="en-GB" sz="1200" dirty="0">
              <a:solidFill>
                <a:srgbClr val="FF0000"/>
              </a:solidFill>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98D7A16E-4313-6748-BD1F-E5C9987B6DCE}"/>
              </a:ext>
            </a:extLst>
          </p:cNvPr>
          <p:cNvSpPr/>
          <p:nvPr/>
        </p:nvSpPr>
        <p:spPr>
          <a:xfrm>
            <a:off x="2844628" y="5834014"/>
            <a:ext cx="729554"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chemeClr val="tx1"/>
                </a:solidFill>
                <a:latin typeface="Arial" panose="020B0604020202020204" pitchFamily="34" charset="0"/>
                <a:cs typeface="Arial" panose="020B0604020202020204" pitchFamily="34" charset="0"/>
              </a:rPr>
              <a:t>Months</a:t>
            </a:r>
            <a:endParaRPr lang="en-GB" sz="1200" b="1" dirty="0">
              <a:solidFill>
                <a:srgbClr val="FF0000"/>
              </a:solidFill>
              <a:latin typeface="Arial" panose="020B0604020202020204" pitchFamily="34" charset="0"/>
              <a:cs typeface="Arial" panose="020B0604020202020204" pitchFamily="34" charset="0"/>
            </a:endParaRPr>
          </a:p>
        </p:txBody>
      </p:sp>
      <p:sp>
        <p:nvSpPr>
          <p:cNvPr id="67" name="Rounded Rectangle 66">
            <a:extLst>
              <a:ext uri="{FF2B5EF4-FFF2-40B4-BE49-F238E27FC236}">
                <a16:creationId xmlns:a16="http://schemas.microsoft.com/office/drawing/2014/main" id="{1E01F96D-0981-2147-80F4-B7EC038D45B0}"/>
              </a:ext>
            </a:extLst>
          </p:cNvPr>
          <p:cNvSpPr/>
          <p:nvPr/>
        </p:nvSpPr>
        <p:spPr>
          <a:xfrm>
            <a:off x="2420746" y="3069470"/>
            <a:ext cx="3240360" cy="568275"/>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GB" sz="1200" dirty="0">
                <a:solidFill>
                  <a:schemeClr val="tx1"/>
                </a:solidFill>
                <a:latin typeface="Arial" panose="020B0604020202020204" pitchFamily="34" charset="0"/>
                <a:cs typeface="Arial" panose="020B0604020202020204" pitchFamily="34" charset="0"/>
              </a:rPr>
              <a:t>NAFLD: median 5.4 (95% CI 1.8-9.0) months</a:t>
            </a:r>
          </a:p>
          <a:p>
            <a:r>
              <a:rPr lang="en-GB" sz="1200" dirty="0">
                <a:solidFill>
                  <a:schemeClr val="tx1"/>
                </a:solidFill>
                <a:latin typeface="Arial" panose="020B0604020202020204" pitchFamily="34" charset="0"/>
                <a:cs typeface="Arial" panose="020B0604020202020204" pitchFamily="34" charset="0"/>
              </a:rPr>
              <a:t>Other aetiologies: median 11.0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(95% CI 7.5-14.5) months</a:t>
            </a:r>
          </a:p>
          <a:p>
            <a:r>
              <a:rPr lang="en-GB" sz="1200" dirty="0">
                <a:solidFill>
                  <a:schemeClr val="tx1"/>
                </a:solidFill>
                <a:latin typeface="Arial" panose="020B0604020202020204" pitchFamily="34" charset="0"/>
                <a:cs typeface="Arial" panose="020B0604020202020204" pitchFamily="34" charset="0"/>
              </a:rPr>
              <a:t>p=0.023</a:t>
            </a:r>
            <a:endParaRPr lang="en-GB" sz="1200" dirty="0">
              <a:solidFill>
                <a:srgbClr val="FF0000"/>
              </a:solidFill>
              <a:latin typeface="Arial" panose="020B0604020202020204" pitchFamily="34" charset="0"/>
              <a:cs typeface="Arial" panose="020B0604020202020204" pitchFamily="34" charset="0"/>
            </a:endParaRPr>
          </a:p>
        </p:txBody>
      </p:sp>
      <p:sp>
        <p:nvSpPr>
          <p:cNvPr id="68" name="Rounded Rectangle 67">
            <a:extLst>
              <a:ext uri="{FF2B5EF4-FFF2-40B4-BE49-F238E27FC236}">
                <a16:creationId xmlns:a16="http://schemas.microsoft.com/office/drawing/2014/main" id="{67604DC9-656E-F541-9FA7-C354058846FF}"/>
              </a:ext>
            </a:extLst>
          </p:cNvPr>
          <p:cNvSpPr/>
          <p:nvPr/>
        </p:nvSpPr>
        <p:spPr>
          <a:xfrm rot="16200000">
            <a:off x="5918536" y="4240218"/>
            <a:ext cx="2448273" cy="21544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Overall survival (%)</a:t>
            </a:r>
            <a:endParaRPr lang="en-GB" sz="1400" b="1" dirty="0">
              <a:solidFill>
                <a:srgbClr val="FF0000"/>
              </a:solidFill>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BA498853-2EEA-A34E-8A3B-B7A9E2C324AC}"/>
              </a:ext>
            </a:extLst>
          </p:cNvPr>
          <p:cNvCxnSpPr>
            <a:cxnSpLocks/>
          </p:cNvCxnSpPr>
          <p:nvPr/>
        </p:nvCxnSpPr>
        <p:spPr>
          <a:xfrm flipV="1">
            <a:off x="7614280" y="3128970"/>
            <a:ext cx="0" cy="2405551"/>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0" name="Rounded Rectangle 69">
            <a:extLst>
              <a:ext uri="{FF2B5EF4-FFF2-40B4-BE49-F238E27FC236}">
                <a16:creationId xmlns:a16="http://schemas.microsoft.com/office/drawing/2014/main" id="{DD1CC2E4-75D9-4C48-BB0E-A0F8EAD6E2F0}"/>
              </a:ext>
            </a:extLst>
          </p:cNvPr>
          <p:cNvSpPr/>
          <p:nvPr/>
        </p:nvSpPr>
        <p:spPr>
          <a:xfrm>
            <a:off x="7212379" y="2979689"/>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100</a:t>
            </a:r>
            <a:endParaRPr lang="en-GB" sz="1200" dirty="0">
              <a:solidFill>
                <a:srgbClr val="FF0000"/>
              </a:solidFill>
              <a:latin typeface="Arial" panose="020B0604020202020204" pitchFamily="34" charset="0"/>
              <a:cs typeface="Arial" panose="020B0604020202020204" pitchFamily="34" charset="0"/>
            </a:endParaRPr>
          </a:p>
        </p:txBody>
      </p:sp>
      <p:cxnSp>
        <p:nvCxnSpPr>
          <p:cNvPr id="71" name="Straight Connector 70">
            <a:extLst>
              <a:ext uri="{FF2B5EF4-FFF2-40B4-BE49-F238E27FC236}">
                <a16:creationId xmlns:a16="http://schemas.microsoft.com/office/drawing/2014/main" id="{3CD8C4FE-8AED-EB49-8F05-04ABD720D484}"/>
              </a:ext>
            </a:extLst>
          </p:cNvPr>
          <p:cNvCxnSpPr>
            <a:cxnSpLocks/>
          </p:cNvCxnSpPr>
          <p:nvPr/>
        </p:nvCxnSpPr>
        <p:spPr>
          <a:xfrm>
            <a:off x="7531191" y="3125498"/>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B1F316-C7BC-C849-B756-02C0AA798C1F}"/>
              </a:ext>
            </a:extLst>
          </p:cNvPr>
          <p:cNvCxnSpPr>
            <a:cxnSpLocks/>
          </p:cNvCxnSpPr>
          <p:nvPr/>
        </p:nvCxnSpPr>
        <p:spPr>
          <a:xfrm rot="16200000">
            <a:off x="7571528"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4" name="Rounded Rectangle 73">
            <a:extLst>
              <a:ext uri="{FF2B5EF4-FFF2-40B4-BE49-F238E27FC236}">
                <a16:creationId xmlns:a16="http://schemas.microsoft.com/office/drawing/2014/main" id="{AC3B872A-FF3E-9E4A-B8DB-1A7556CEC5DD}"/>
              </a:ext>
            </a:extLst>
          </p:cNvPr>
          <p:cNvSpPr/>
          <p:nvPr/>
        </p:nvSpPr>
        <p:spPr>
          <a:xfrm>
            <a:off x="7406054"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9C96E311-804C-3644-9C38-BECE9FD54BCD}"/>
              </a:ext>
            </a:extLst>
          </p:cNvPr>
          <p:cNvSpPr/>
          <p:nvPr/>
        </p:nvSpPr>
        <p:spPr>
          <a:xfrm>
            <a:off x="7212379" y="4179839"/>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50</a:t>
            </a:r>
            <a:endParaRPr lang="en-GB" sz="1200" dirty="0">
              <a:solidFill>
                <a:srgbClr val="FF0000"/>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0ABC63FA-E5BE-5E4F-805C-FBBE6BCCD8EB}"/>
              </a:ext>
            </a:extLst>
          </p:cNvPr>
          <p:cNvCxnSpPr>
            <a:cxnSpLocks/>
          </p:cNvCxnSpPr>
          <p:nvPr/>
        </p:nvCxnSpPr>
        <p:spPr>
          <a:xfrm>
            <a:off x="7531191" y="4325648"/>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889B4A2B-CDB0-0645-A3FA-71261D5D9077}"/>
              </a:ext>
            </a:extLst>
          </p:cNvPr>
          <p:cNvSpPr/>
          <p:nvPr/>
        </p:nvSpPr>
        <p:spPr>
          <a:xfrm>
            <a:off x="7212379" y="5389514"/>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cxnSp>
        <p:nvCxnSpPr>
          <p:cNvPr id="78" name="Straight Connector 77">
            <a:extLst>
              <a:ext uri="{FF2B5EF4-FFF2-40B4-BE49-F238E27FC236}">
                <a16:creationId xmlns:a16="http://schemas.microsoft.com/office/drawing/2014/main" id="{3F4F4A17-E61C-9C4B-A247-7138DAC03052}"/>
              </a:ext>
            </a:extLst>
          </p:cNvPr>
          <p:cNvCxnSpPr>
            <a:cxnSpLocks/>
          </p:cNvCxnSpPr>
          <p:nvPr/>
        </p:nvCxnSpPr>
        <p:spPr>
          <a:xfrm rot="16200000">
            <a:off x="8441587"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9" name="Rounded Rectangle 78">
            <a:extLst>
              <a:ext uri="{FF2B5EF4-FFF2-40B4-BE49-F238E27FC236}">
                <a16:creationId xmlns:a16="http://schemas.microsoft.com/office/drawing/2014/main" id="{3BC2BB5B-C305-3941-B213-193579B286AE}"/>
              </a:ext>
            </a:extLst>
          </p:cNvPr>
          <p:cNvSpPr/>
          <p:nvPr/>
        </p:nvSpPr>
        <p:spPr>
          <a:xfrm>
            <a:off x="8279179"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12</a:t>
            </a:r>
            <a:endParaRPr lang="en-GB" sz="1200" dirty="0">
              <a:solidFill>
                <a:srgbClr val="FF0000"/>
              </a:solidFill>
              <a:latin typeface="Arial" panose="020B0604020202020204" pitchFamily="34" charset="0"/>
              <a:cs typeface="Arial" panose="020B0604020202020204" pitchFamily="34" charset="0"/>
            </a:endParaRPr>
          </a:p>
        </p:txBody>
      </p:sp>
      <p:cxnSp>
        <p:nvCxnSpPr>
          <p:cNvPr id="80" name="Straight Connector 79">
            <a:extLst>
              <a:ext uri="{FF2B5EF4-FFF2-40B4-BE49-F238E27FC236}">
                <a16:creationId xmlns:a16="http://schemas.microsoft.com/office/drawing/2014/main" id="{3C89B406-8A32-8E49-9899-C5680A42CE56}"/>
              </a:ext>
            </a:extLst>
          </p:cNvPr>
          <p:cNvCxnSpPr>
            <a:cxnSpLocks/>
          </p:cNvCxnSpPr>
          <p:nvPr/>
        </p:nvCxnSpPr>
        <p:spPr>
          <a:xfrm rot="16200000">
            <a:off x="9314712"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1" name="Rounded Rectangle 80">
            <a:extLst>
              <a:ext uri="{FF2B5EF4-FFF2-40B4-BE49-F238E27FC236}">
                <a16:creationId xmlns:a16="http://schemas.microsoft.com/office/drawing/2014/main" id="{8CEAEF0E-B3D2-2647-9B41-E70ABA95C086}"/>
              </a:ext>
            </a:extLst>
          </p:cNvPr>
          <p:cNvSpPr/>
          <p:nvPr/>
        </p:nvSpPr>
        <p:spPr>
          <a:xfrm>
            <a:off x="9152304"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24</a:t>
            </a:r>
            <a:endParaRPr lang="en-GB" sz="1200" dirty="0">
              <a:solidFill>
                <a:srgbClr val="FF0000"/>
              </a:solidFill>
              <a:latin typeface="Arial" panose="020B0604020202020204" pitchFamily="34" charset="0"/>
              <a:cs typeface="Arial" panose="020B0604020202020204" pitchFamily="34" charset="0"/>
            </a:endParaRPr>
          </a:p>
        </p:txBody>
      </p:sp>
      <p:cxnSp>
        <p:nvCxnSpPr>
          <p:cNvPr id="82" name="Straight Connector 81">
            <a:extLst>
              <a:ext uri="{FF2B5EF4-FFF2-40B4-BE49-F238E27FC236}">
                <a16:creationId xmlns:a16="http://schemas.microsoft.com/office/drawing/2014/main" id="{ED727347-8FFE-6044-84D1-CC4EFCD9A5A8}"/>
              </a:ext>
            </a:extLst>
          </p:cNvPr>
          <p:cNvCxnSpPr>
            <a:cxnSpLocks/>
          </p:cNvCxnSpPr>
          <p:nvPr/>
        </p:nvCxnSpPr>
        <p:spPr>
          <a:xfrm rot="16200000">
            <a:off x="10181487"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3" name="Rounded Rectangle 82">
            <a:extLst>
              <a:ext uri="{FF2B5EF4-FFF2-40B4-BE49-F238E27FC236}">
                <a16:creationId xmlns:a16="http://schemas.microsoft.com/office/drawing/2014/main" id="{E59FE103-A6B4-574C-98E4-FA06420FEE80}"/>
              </a:ext>
            </a:extLst>
          </p:cNvPr>
          <p:cNvSpPr/>
          <p:nvPr/>
        </p:nvSpPr>
        <p:spPr>
          <a:xfrm>
            <a:off x="10019079"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36</a:t>
            </a:r>
            <a:endParaRPr lang="en-GB" sz="1200" dirty="0">
              <a:solidFill>
                <a:srgbClr val="FF0000"/>
              </a:solidFill>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F04628D6-F50F-7F42-B169-ECA2367BC690}"/>
              </a:ext>
            </a:extLst>
          </p:cNvPr>
          <p:cNvCxnSpPr>
            <a:cxnSpLocks/>
          </p:cNvCxnSpPr>
          <p:nvPr/>
        </p:nvCxnSpPr>
        <p:spPr>
          <a:xfrm rot="16200000">
            <a:off x="11051437" y="5567073"/>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5" name="Rounded Rectangle 84">
            <a:extLst>
              <a:ext uri="{FF2B5EF4-FFF2-40B4-BE49-F238E27FC236}">
                <a16:creationId xmlns:a16="http://schemas.microsoft.com/office/drawing/2014/main" id="{0BE91B22-3FE3-074A-A8BB-0E8A8E236972}"/>
              </a:ext>
            </a:extLst>
          </p:cNvPr>
          <p:cNvSpPr/>
          <p:nvPr/>
        </p:nvSpPr>
        <p:spPr>
          <a:xfrm>
            <a:off x="10889029" y="5640339"/>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48</a:t>
            </a:r>
            <a:endParaRPr lang="en-GB" sz="1200" dirty="0">
              <a:solidFill>
                <a:srgbClr val="FF0000"/>
              </a:solidFill>
              <a:latin typeface="Arial" panose="020B0604020202020204" pitchFamily="34" charset="0"/>
              <a:cs typeface="Arial" panose="020B0604020202020204" pitchFamily="34" charset="0"/>
            </a:endParaRPr>
          </a:p>
        </p:txBody>
      </p:sp>
      <p:sp>
        <p:nvSpPr>
          <p:cNvPr id="86" name="Rounded Rectangle 85">
            <a:extLst>
              <a:ext uri="{FF2B5EF4-FFF2-40B4-BE49-F238E27FC236}">
                <a16:creationId xmlns:a16="http://schemas.microsoft.com/office/drawing/2014/main" id="{180A4158-CA63-CA43-925A-5AA6596BFBA7}"/>
              </a:ext>
            </a:extLst>
          </p:cNvPr>
          <p:cNvSpPr/>
          <p:nvPr/>
        </p:nvSpPr>
        <p:spPr>
          <a:xfrm>
            <a:off x="8968154" y="5834014"/>
            <a:ext cx="729554"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chemeClr val="tx1"/>
                </a:solidFill>
                <a:latin typeface="Arial" panose="020B0604020202020204" pitchFamily="34" charset="0"/>
                <a:cs typeface="Arial" panose="020B0604020202020204" pitchFamily="34" charset="0"/>
              </a:rPr>
              <a:t>Months</a:t>
            </a:r>
            <a:endParaRPr lang="en-GB" sz="1200" b="1" dirty="0">
              <a:solidFill>
                <a:srgbClr val="FF0000"/>
              </a:solidFill>
              <a:latin typeface="Arial" panose="020B0604020202020204" pitchFamily="34" charset="0"/>
              <a:cs typeface="Arial" panose="020B0604020202020204" pitchFamily="34" charset="0"/>
            </a:endParaRPr>
          </a:p>
        </p:txBody>
      </p:sp>
      <p:sp>
        <p:nvSpPr>
          <p:cNvPr id="87" name="Rounded Rectangle 86">
            <a:extLst>
              <a:ext uri="{FF2B5EF4-FFF2-40B4-BE49-F238E27FC236}">
                <a16:creationId xmlns:a16="http://schemas.microsoft.com/office/drawing/2014/main" id="{321946C3-7BC4-A248-9B70-35DA8AFA700E}"/>
              </a:ext>
            </a:extLst>
          </p:cNvPr>
          <p:cNvSpPr/>
          <p:nvPr/>
        </p:nvSpPr>
        <p:spPr>
          <a:xfrm>
            <a:off x="8544272" y="3069470"/>
            <a:ext cx="3240360" cy="568275"/>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GB" sz="1200" dirty="0">
                <a:solidFill>
                  <a:schemeClr val="tx1"/>
                </a:solidFill>
                <a:latin typeface="Arial" panose="020B0604020202020204" pitchFamily="34" charset="0"/>
                <a:cs typeface="Arial" panose="020B0604020202020204" pitchFamily="34" charset="0"/>
              </a:rPr>
              <a:t>NAFLD: median 8.8 (95% CI 3.6-12.4) months</a:t>
            </a:r>
          </a:p>
          <a:p>
            <a:r>
              <a:rPr lang="en-GB" sz="1200" dirty="0">
                <a:solidFill>
                  <a:schemeClr val="tx1"/>
                </a:solidFill>
                <a:latin typeface="Arial" panose="020B0604020202020204" pitchFamily="34" charset="0"/>
                <a:cs typeface="Arial" panose="020B0604020202020204" pitchFamily="34" charset="0"/>
              </a:rPr>
              <a:t>Other aetiologies: median 17.7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(95% CI 8.8-26.5) months</a:t>
            </a:r>
          </a:p>
          <a:p>
            <a:r>
              <a:rPr lang="en-GB" sz="1200" dirty="0">
                <a:solidFill>
                  <a:schemeClr val="tx1"/>
                </a:solidFill>
                <a:latin typeface="Arial" panose="020B0604020202020204" pitchFamily="34" charset="0"/>
                <a:cs typeface="Arial" panose="020B0604020202020204" pitchFamily="34" charset="0"/>
              </a:rPr>
              <a:t>p=0.034</a:t>
            </a:r>
            <a:endParaRPr lang="en-GB" sz="1200" dirty="0">
              <a:solidFill>
                <a:srgbClr val="FF0000"/>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702738D0-FD11-0948-BDF2-13C7BF1EC533}"/>
              </a:ext>
            </a:extLst>
          </p:cNvPr>
          <p:cNvCxnSpPr>
            <a:cxnSpLocks/>
          </p:cNvCxnSpPr>
          <p:nvPr/>
        </p:nvCxnSpPr>
        <p:spPr>
          <a:xfrm flipV="1">
            <a:off x="1490754" y="3128970"/>
            <a:ext cx="0" cy="2405551"/>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5" name="Picture 94">
            <a:extLst>
              <a:ext uri="{FF2B5EF4-FFF2-40B4-BE49-F238E27FC236}">
                <a16:creationId xmlns:a16="http://schemas.microsoft.com/office/drawing/2014/main" id="{2F277C03-B16A-DD4B-809C-DDB211AA0FE2}"/>
              </a:ext>
            </a:extLst>
          </p:cNvPr>
          <p:cNvPicPr>
            <a:picLocks noChangeAspect="1"/>
          </p:cNvPicPr>
          <p:nvPr/>
        </p:nvPicPr>
        <p:blipFill>
          <a:blip r:embed="rId2"/>
          <a:stretch>
            <a:fillRect/>
          </a:stretch>
        </p:blipFill>
        <p:spPr>
          <a:xfrm>
            <a:off x="7616425" y="3131418"/>
            <a:ext cx="3235960" cy="2393315"/>
          </a:xfrm>
          <a:prstGeom prst="rect">
            <a:avLst/>
          </a:prstGeom>
        </p:spPr>
      </p:pic>
      <p:cxnSp>
        <p:nvCxnSpPr>
          <p:cNvPr id="99" name="Straight Connector 98">
            <a:extLst>
              <a:ext uri="{FF2B5EF4-FFF2-40B4-BE49-F238E27FC236}">
                <a16:creationId xmlns:a16="http://schemas.microsoft.com/office/drawing/2014/main" id="{1C67A7E3-1CD3-0842-9FE3-46677DAAD612}"/>
              </a:ext>
            </a:extLst>
          </p:cNvPr>
          <p:cNvCxnSpPr>
            <a:cxnSpLocks/>
          </p:cNvCxnSpPr>
          <p:nvPr/>
        </p:nvCxnSpPr>
        <p:spPr>
          <a:xfrm>
            <a:off x="2031064" y="3164616"/>
            <a:ext cx="2880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8313C51B-1DCF-6241-9E63-57D5070DBBF8}"/>
              </a:ext>
            </a:extLst>
          </p:cNvPr>
          <p:cNvCxnSpPr>
            <a:cxnSpLocks/>
          </p:cNvCxnSpPr>
          <p:nvPr/>
        </p:nvCxnSpPr>
        <p:spPr>
          <a:xfrm flipV="1">
            <a:off x="2175080" y="3083794"/>
            <a:ext cx="0" cy="7786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87F396E5-6305-8F48-A910-8536AB1C07EC}"/>
              </a:ext>
            </a:extLst>
          </p:cNvPr>
          <p:cNvCxnSpPr>
            <a:cxnSpLocks/>
          </p:cNvCxnSpPr>
          <p:nvPr/>
        </p:nvCxnSpPr>
        <p:spPr>
          <a:xfrm>
            <a:off x="2031064" y="3361466"/>
            <a:ext cx="2880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2B3389D-4A94-2D4C-A813-6737AD35626D}"/>
              </a:ext>
            </a:extLst>
          </p:cNvPr>
          <p:cNvCxnSpPr>
            <a:cxnSpLocks/>
          </p:cNvCxnSpPr>
          <p:nvPr/>
        </p:nvCxnSpPr>
        <p:spPr>
          <a:xfrm flipV="1">
            <a:off x="2175080" y="3280644"/>
            <a:ext cx="0" cy="7786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889C868-EB76-554E-A215-ED409EAB5A86}"/>
              </a:ext>
            </a:extLst>
          </p:cNvPr>
          <p:cNvCxnSpPr>
            <a:cxnSpLocks/>
          </p:cNvCxnSpPr>
          <p:nvPr/>
        </p:nvCxnSpPr>
        <p:spPr>
          <a:xfrm>
            <a:off x="8154590" y="3164616"/>
            <a:ext cx="2880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131CB593-6BBE-E342-A6CD-8E9358EE5604}"/>
              </a:ext>
            </a:extLst>
          </p:cNvPr>
          <p:cNvCxnSpPr>
            <a:cxnSpLocks/>
          </p:cNvCxnSpPr>
          <p:nvPr/>
        </p:nvCxnSpPr>
        <p:spPr>
          <a:xfrm flipV="1">
            <a:off x="8298606" y="3083794"/>
            <a:ext cx="0" cy="7786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18D601EA-4F5E-0E46-AB25-754665C25567}"/>
              </a:ext>
            </a:extLst>
          </p:cNvPr>
          <p:cNvCxnSpPr>
            <a:cxnSpLocks/>
          </p:cNvCxnSpPr>
          <p:nvPr/>
        </p:nvCxnSpPr>
        <p:spPr>
          <a:xfrm>
            <a:off x="8154590" y="3361466"/>
            <a:ext cx="2880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6BC1594A-0DE8-1049-BF42-15E91ED3C446}"/>
              </a:ext>
            </a:extLst>
          </p:cNvPr>
          <p:cNvCxnSpPr>
            <a:cxnSpLocks/>
          </p:cNvCxnSpPr>
          <p:nvPr/>
        </p:nvCxnSpPr>
        <p:spPr>
          <a:xfrm flipV="1">
            <a:off x="8298606" y="3280644"/>
            <a:ext cx="0" cy="7786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8E4D69E-3627-8A42-AF9E-5E2F2F63660E}"/>
              </a:ext>
            </a:extLst>
          </p:cNvPr>
          <p:cNvCxnSpPr>
            <a:cxnSpLocks/>
          </p:cNvCxnSpPr>
          <p:nvPr/>
        </p:nvCxnSpPr>
        <p:spPr>
          <a:xfrm>
            <a:off x="7531191" y="5528973"/>
            <a:ext cx="3572124"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3" name="Picture 92">
            <a:extLst>
              <a:ext uri="{FF2B5EF4-FFF2-40B4-BE49-F238E27FC236}">
                <a16:creationId xmlns:a16="http://schemas.microsoft.com/office/drawing/2014/main" id="{C2C20574-7C75-224C-AC78-7372BB147CDC}"/>
              </a:ext>
            </a:extLst>
          </p:cNvPr>
          <p:cNvPicPr>
            <a:picLocks noChangeAspect="1"/>
          </p:cNvPicPr>
          <p:nvPr/>
        </p:nvPicPr>
        <p:blipFill>
          <a:blip r:embed="rId3"/>
          <a:stretch>
            <a:fillRect/>
          </a:stretch>
        </p:blipFill>
        <p:spPr>
          <a:xfrm>
            <a:off x="1485008" y="3083051"/>
            <a:ext cx="3226308" cy="2193669"/>
          </a:xfrm>
          <a:prstGeom prst="rect">
            <a:avLst/>
          </a:prstGeom>
        </p:spPr>
      </p:pic>
      <p:cxnSp>
        <p:nvCxnSpPr>
          <p:cNvPr id="6" name="Straight Connector 5">
            <a:extLst>
              <a:ext uri="{FF2B5EF4-FFF2-40B4-BE49-F238E27FC236}">
                <a16:creationId xmlns:a16="http://schemas.microsoft.com/office/drawing/2014/main" id="{EF35C98A-C364-004F-9C14-6650CD550DE7}"/>
              </a:ext>
            </a:extLst>
          </p:cNvPr>
          <p:cNvCxnSpPr>
            <a:cxnSpLocks/>
          </p:cNvCxnSpPr>
          <p:nvPr/>
        </p:nvCxnSpPr>
        <p:spPr>
          <a:xfrm>
            <a:off x="6816080" y="1710004"/>
            <a:ext cx="0" cy="418795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0264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1693-C58C-4032-9C82-FED50B0BEB9C}"/>
              </a:ext>
            </a:extLst>
          </p:cNvPr>
          <p:cNvSpPr>
            <a:spLocks noGrp="1"/>
          </p:cNvSpPr>
          <p:nvPr>
            <p:ph type="title"/>
          </p:nvPr>
        </p:nvSpPr>
        <p:spPr>
          <a:xfrm>
            <a:off x="619200" y="246566"/>
            <a:ext cx="7565032" cy="807285"/>
          </a:xfrm>
        </p:spPr>
        <p:txBody>
          <a:bodyPr/>
          <a:lstStyle/>
          <a:p>
            <a:r>
              <a:rPr lang="en-US" dirty="0"/>
              <a:t>Real-World Data: Response to Immunotherapy in HCC Patients with NASH at UCSD</a:t>
            </a:r>
          </a:p>
        </p:txBody>
      </p:sp>
      <p:sp>
        <p:nvSpPr>
          <p:cNvPr id="10" name="Content Placeholder 9">
            <a:extLst>
              <a:ext uri="{FF2B5EF4-FFF2-40B4-BE49-F238E27FC236}">
                <a16:creationId xmlns:a16="http://schemas.microsoft.com/office/drawing/2014/main" id="{4B5C575F-926B-794F-85ED-91B0E7D8B8FC}"/>
              </a:ext>
            </a:extLst>
          </p:cNvPr>
          <p:cNvSpPr>
            <a:spLocks noGrp="1"/>
          </p:cNvSpPr>
          <p:nvPr>
            <p:ph sz="quarter" idx="15"/>
          </p:nvPr>
        </p:nvSpPr>
        <p:spPr/>
        <p:txBody>
          <a:bodyPr/>
          <a:lstStyle/>
          <a:p>
            <a:r>
              <a:rPr lang="en-US" dirty="0">
                <a:solidFill>
                  <a:schemeClr val="tx2"/>
                </a:solidFill>
              </a:rPr>
              <a:t>HCC, hepatocellular carcinoma; </a:t>
            </a:r>
            <a:r>
              <a:rPr lang="en-US" dirty="0"/>
              <a:t>NASH, nonalcoholic steatohepatitis; RR, risk ratio; UCSD, University of California, San Diego</a:t>
            </a:r>
          </a:p>
          <a:p>
            <a:pPr>
              <a:spcBef>
                <a:spcPts val="0"/>
              </a:spcBef>
            </a:pPr>
            <a:r>
              <a:rPr lang="en-US" dirty="0"/>
              <a:t>Chang J, et al. ASCO GI 2022. Abstract #389. Poster presentation</a:t>
            </a:r>
          </a:p>
        </p:txBody>
      </p:sp>
      <p:graphicFrame>
        <p:nvGraphicFramePr>
          <p:cNvPr id="8" name="Table 7">
            <a:extLst>
              <a:ext uri="{FF2B5EF4-FFF2-40B4-BE49-F238E27FC236}">
                <a16:creationId xmlns:a16="http://schemas.microsoft.com/office/drawing/2014/main" id="{7242E48C-E124-406E-AFD5-7CF33167F55F}"/>
              </a:ext>
            </a:extLst>
          </p:cNvPr>
          <p:cNvGraphicFramePr>
            <a:graphicFrameLocks noGrp="1"/>
          </p:cNvGraphicFramePr>
          <p:nvPr>
            <p:extLst>
              <p:ext uri="{D42A27DB-BD31-4B8C-83A1-F6EECF244321}">
                <p14:modId xmlns:p14="http://schemas.microsoft.com/office/powerpoint/2010/main" val="489847246"/>
              </p:ext>
            </p:extLst>
          </p:nvPr>
        </p:nvGraphicFramePr>
        <p:xfrm>
          <a:off x="619201" y="1545426"/>
          <a:ext cx="10949408" cy="4698000"/>
        </p:xfrm>
        <a:graphic>
          <a:graphicData uri="http://schemas.openxmlformats.org/drawingml/2006/table">
            <a:tbl>
              <a:tblPr firstRow="1" bandRow="1">
                <a:tableStyleId>{5C22544A-7EE6-4342-B048-85BDC9FD1C3A}</a:tableStyleId>
              </a:tblPr>
              <a:tblGrid>
                <a:gridCol w="4504131">
                  <a:extLst>
                    <a:ext uri="{9D8B030D-6E8A-4147-A177-3AD203B41FA5}">
                      <a16:colId xmlns:a16="http://schemas.microsoft.com/office/drawing/2014/main" val="693514214"/>
                    </a:ext>
                  </a:extLst>
                </a:gridCol>
                <a:gridCol w="2445339">
                  <a:extLst>
                    <a:ext uri="{9D8B030D-6E8A-4147-A177-3AD203B41FA5}">
                      <a16:colId xmlns:a16="http://schemas.microsoft.com/office/drawing/2014/main" val="744060480"/>
                    </a:ext>
                  </a:extLst>
                </a:gridCol>
                <a:gridCol w="2559777">
                  <a:extLst>
                    <a:ext uri="{9D8B030D-6E8A-4147-A177-3AD203B41FA5}">
                      <a16:colId xmlns:a16="http://schemas.microsoft.com/office/drawing/2014/main" val="2945313731"/>
                    </a:ext>
                  </a:extLst>
                </a:gridCol>
                <a:gridCol w="1440161">
                  <a:extLst>
                    <a:ext uri="{9D8B030D-6E8A-4147-A177-3AD203B41FA5}">
                      <a16:colId xmlns:a16="http://schemas.microsoft.com/office/drawing/2014/main" val="2359863552"/>
                    </a:ext>
                  </a:extLst>
                </a:gridCol>
              </a:tblGrid>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Patient characteristics &amp; responses</a:t>
                      </a:r>
                    </a:p>
                  </a:txBody>
                  <a:tcPr marT="57600" marB="57600">
                    <a:lnB w="12700" cap="flat" cmpd="sng" algn="ctr">
                      <a:solidFill>
                        <a:schemeClr val="bg1"/>
                      </a:solidFill>
                      <a:prstDash val="solid"/>
                      <a:round/>
                      <a:headEnd type="none" w="med" len="med"/>
                      <a:tailEnd type="none" w="med" len="med"/>
                    </a:lnB>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7625428"/>
                  </a:ext>
                </a:extLst>
              </a:tr>
              <a:tr h="0">
                <a:tc>
                  <a:txBody>
                    <a:bodyPr/>
                    <a:lstStyle/>
                    <a:p>
                      <a:r>
                        <a:rPr lang="en-US" sz="1400" b="1" dirty="0">
                          <a:solidFill>
                            <a:schemeClr val="bg1"/>
                          </a:solidFill>
                          <a:latin typeface="Arial" panose="020B0604020202020204" pitchFamily="34" charset="0"/>
                          <a:cs typeface="Arial" panose="020B0604020202020204" pitchFamily="34" charset="0"/>
                        </a:rPr>
                        <a:t>Characteristic</a:t>
                      </a:r>
                    </a:p>
                  </a:txBody>
                  <a:tcPr marT="57600" marB="576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US" sz="1400" b="1" dirty="0">
                          <a:solidFill>
                            <a:schemeClr val="bg1"/>
                          </a:solidFill>
                          <a:latin typeface="Arial" panose="020B0604020202020204" pitchFamily="34" charset="0"/>
                          <a:cs typeface="Arial" panose="020B0604020202020204" pitchFamily="34" charset="0"/>
                        </a:rPr>
                        <a:t>HCC with NASH cirrhosis</a:t>
                      </a:r>
                    </a:p>
                  </a:txBody>
                  <a:tcPr marT="57600" marB="576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US" sz="1400" b="1" dirty="0">
                          <a:solidFill>
                            <a:schemeClr val="bg1"/>
                          </a:solidFill>
                          <a:latin typeface="Arial" panose="020B0604020202020204" pitchFamily="34" charset="0"/>
                          <a:cs typeface="Arial" panose="020B0604020202020204" pitchFamily="34" charset="0"/>
                        </a:rPr>
                        <a:t>HCC without NASH cirrhosis</a:t>
                      </a:r>
                    </a:p>
                  </a:txBody>
                  <a:tcPr marR="19440" marT="57600" marB="576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US" sz="1400" b="1" dirty="0">
                          <a:solidFill>
                            <a:schemeClr val="bg1"/>
                          </a:solidFill>
                          <a:latin typeface="Arial" panose="020B0604020202020204" pitchFamily="34" charset="0"/>
                          <a:cs typeface="Arial" panose="020B0604020202020204" pitchFamily="34" charset="0"/>
                        </a:rPr>
                        <a:t>p value</a:t>
                      </a:r>
                    </a:p>
                  </a:txBody>
                  <a:tcPr marT="57600" marB="576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64975904"/>
                  </a:ext>
                </a:extLst>
              </a:tr>
              <a:tr h="0">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Number of patients</a:t>
                      </a:r>
                      <a:endParaRPr lang="en-US" sz="1400" b="1" dirty="0">
                        <a:solidFill>
                          <a:schemeClr val="tx1"/>
                        </a:solidFill>
                        <a:latin typeface="Arial" panose="020B0604020202020204" pitchFamily="34" charset="0"/>
                        <a:cs typeface="Arial" panose="020B0604020202020204" pitchFamily="34" charset="0"/>
                      </a:endParaRPr>
                    </a:p>
                  </a:txBody>
                  <a:tcPr marT="57600" marB="57600">
                    <a:lnT w="28575" cap="flat" cmpd="sng" algn="ctr">
                      <a:solidFill>
                        <a:schemeClr val="bg1"/>
                      </a:solidFill>
                      <a:prstDash val="solid"/>
                      <a:round/>
                      <a:headEnd type="none" w="med" len="med"/>
                      <a:tailEnd type="none" w="med" len="med"/>
                    </a:lnT>
                  </a:tcPr>
                </a:tc>
                <a:tc>
                  <a:txBody>
                    <a:bodyPr/>
                    <a:lstStyle/>
                    <a:p>
                      <a:r>
                        <a:rPr lang="en-US" sz="1400" b="0" dirty="0">
                          <a:solidFill>
                            <a:schemeClr val="tx1"/>
                          </a:solidFill>
                          <a:latin typeface="Arial" panose="020B0604020202020204" pitchFamily="34" charset="0"/>
                          <a:cs typeface="Arial" panose="020B0604020202020204" pitchFamily="34" charset="0"/>
                        </a:rPr>
                        <a:t>15</a:t>
                      </a:r>
                    </a:p>
                  </a:txBody>
                  <a:tcPr marT="57600" marB="57600">
                    <a:lnT w="28575" cap="flat" cmpd="sng" algn="ctr">
                      <a:solidFill>
                        <a:schemeClr val="bg1"/>
                      </a:solidFill>
                      <a:prstDash val="solid"/>
                      <a:round/>
                      <a:headEnd type="none" w="med" len="med"/>
                      <a:tailEnd type="none" w="med" len="med"/>
                    </a:lnT>
                  </a:tcPr>
                </a:tc>
                <a:tc>
                  <a:txBody>
                    <a:bodyPr/>
                    <a:lstStyle/>
                    <a:p>
                      <a:r>
                        <a:rPr lang="en-US" sz="1400" b="0" dirty="0">
                          <a:solidFill>
                            <a:schemeClr val="tx1"/>
                          </a:solidFill>
                          <a:latin typeface="Arial" panose="020B0604020202020204" pitchFamily="34" charset="0"/>
                          <a:cs typeface="Arial" panose="020B0604020202020204" pitchFamily="34" charset="0"/>
                        </a:rPr>
                        <a:t>64</a:t>
                      </a:r>
                    </a:p>
                  </a:txBody>
                  <a:tcPr marT="57600" marB="57600">
                    <a:lnT w="28575" cap="flat" cmpd="sng" algn="ctr">
                      <a:solidFill>
                        <a:schemeClr val="bg1"/>
                      </a:solidFill>
                      <a:prstDash val="solid"/>
                      <a:round/>
                      <a:headEnd type="none" w="med" len="med"/>
                      <a:tailEnd type="none" w="med" len="med"/>
                    </a:lnT>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57600" marB="57600">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7625978"/>
                  </a:ext>
                </a:extLst>
              </a:tr>
              <a:tr h="0">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Median age (years)</a:t>
                      </a:r>
                      <a:endParaRPr lang="en-US" sz="1400" b="1" dirty="0">
                        <a:solidFill>
                          <a:schemeClr val="tx1"/>
                        </a:solidFill>
                        <a:latin typeface="Arial" panose="020B0604020202020204" pitchFamily="34" charset="0"/>
                        <a:cs typeface="Arial" panose="020B0604020202020204" pitchFamily="34" charset="0"/>
                      </a:endParaRPr>
                    </a:p>
                  </a:txBody>
                  <a:tcPr marT="57600" marB="57600"/>
                </a:tc>
                <a:tc>
                  <a:txBody>
                    <a:bodyPr/>
                    <a:lstStyle/>
                    <a:p>
                      <a:r>
                        <a:rPr lang="en-US" sz="1400" b="0" dirty="0">
                          <a:solidFill>
                            <a:schemeClr val="tx1"/>
                          </a:solidFill>
                          <a:latin typeface="Arial" panose="020B0604020202020204" pitchFamily="34" charset="0"/>
                          <a:cs typeface="Arial" panose="020B0604020202020204" pitchFamily="34" charset="0"/>
                        </a:rPr>
                        <a:t>68</a:t>
                      </a:r>
                    </a:p>
                  </a:txBody>
                  <a:tcPr marT="57600" marB="57600"/>
                </a:tc>
                <a:tc>
                  <a:txBody>
                    <a:bodyPr/>
                    <a:lstStyle/>
                    <a:p>
                      <a:r>
                        <a:rPr lang="en-US" sz="1400" b="0" dirty="0">
                          <a:solidFill>
                            <a:schemeClr val="tx1"/>
                          </a:solidFill>
                          <a:latin typeface="Arial" panose="020B0604020202020204" pitchFamily="34" charset="0"/>
                          <a:cs typeface="Arial" panose="020B0604020202020204" pitchFamily="34" charset="0"/>
                        </a:rPr>
                        <a:t>65.5</a:t>
                      </a:r>
                    </a:p>
                  </a:txBody>
                  <a:tcPr marT="57600" marB="576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57600" marB="57600"/>
                </a:tc>
                <a:extLst>
                  <a:ext uri="{0D108BD9-81ED-4DB2-BD59-A6C34878D82A}">
                    <a16:rowId xmlns:a16="http://schemas.microsoft.com/office/drawing/2014/main" val="364442174"/>
                  </a:ext>
                </a:extLst>
              </a:tr>
              <a:tr h="0">
                <a:tc>
                  <a:txBody>
                    <a:bodyPr/>
                    <a:lstStyle/>
                    <a:p>
                      <a:r>
                        <a:rPr lang="it-IT" sz="1400" b="1" i="0" u="none" strike="noStrike" kern="1200" baseline="0" dirty="0">
                          <a:solidFill>
                            <a:schemeClr val="tx1"/>
                          </a:solidFill>
                          <a:latin typeface="Arial" panose="020B0604020202020204" pitchFamily="34" charset="0"/>
                          <a:ea typeface="+mn-ea"/>
                          <a:cs typeface="Arial" panose="020B0604020202020204" pitchFamily="34" charset="0"/>
                        </a:rPr>
                        <a:t>Male gender</a:t>
                      </a:r>
                      <a:endParaRPr lang="en-US" sz="1400" b="1" dirty="0">
                        <a:solidFill>
                          <a:schemeClr val="tx1"/>
                        </a:solidFill>
                        <a:latin typeface="Arial" panose="020B0604020202020204" pitchFamily="34" charset="0"/>
                        <a:cs typeface="Arial" panose="020B0604020202020204" pitchFamily="34" charset="0"/>
                      </a:endParaRPr>
                    </a:p>
                  </a:txBody>
                  <a:tcPr marT="57600" marB="57600"/>
                </a:tc>
                <a:tc>
                  <a:txBody>
                    <a:bodyPr/>
                    <a:lstStyle/>
                    <a:p>
                      <a:r>
                        <a:rPr lang="it-IT" sz="1400" b="0" i="0" u="none" strike="noStrike" kern="1200" baseline="0" dirty="0">
                          <a:solidFill>
                            <a:schemeClr val="tx1"/>
                          </a:solidFill>
                          <a:latin typeface="Arial" panose="020B0604020202020204" pitchFamily="34" charset="0"/>
                          <a:ea typeface="+mn-ea"/>
                          <a:cs typeface="Arial" panose="020B0604020202020204" pitchFamily="34" charset="0"/>
                        </a:rPr>
                        <a:t>8 (53.3%)</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r>
                        <a:rPr lang="it-IT" sz="1400" b="0" i="0" u="none" strike="noStrike" kern="1200" baseline="0" dirty="0">
                          <a:solidFill>
                            <a:schemeClr val="tx1"/>
                          </a:solidFill>
                          <a:latin typeface="Arial" panose="020B0604020202020204" pitchFamily="34" charset="0"/>
                          <a:ea typeface="+mn-ea"/>
                          <a:cs typeface="Arial" panose="020B0604020202020204" pitchFamily="34" charset="0"/>
                        </a:rPr>
                        <a:t>47 (73.4%)</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baseline="0">
                          <a:solidFill>
                            <a:schemeClr val="tx1"/>
                          </a:solidFill>
                          <a:latin typeface="Arial" panose="020B0604020202020204" pitchFamily="34" charset="0"/>
                          <a:ea typeface="+mn-ea"/>
                          <a:cs typeface="Arial" panose="020B0604020202020204" pitchFamily="34" charset="0"/>
                        </a:rPr>
                        <a:t>0.210</a:t>
                      </a:r>
                      <a:endParaRPr lang="it-IT"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T="57600" marB="57600"/>
                </a:tc>
                <a:extLst>
                  <a:ext uri="{0D108BD9-81ED-4DB2-BD59-A6C34878D82A}">
                    <a16:rowId xmlns:a16="http://schemas.microsoft.com/office/drawing/2014/main" val="483848841"/>
                  </a:ext>
                </a:extLst>
              </a:tr>
              <a:tr h="0">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Hispanic ethnicity </a:t>
                      </a:r>
                      <a:endParaRPr lang="en-US" sz="1400" b="1" dirty="0">
                        <a:solidFill>
                          <a:schemeClr val="tx1"/>
                        </a:solidFill>
                        <a:latin typeface="Arial" panose="020B0604020202020204" pitchFamily="34" charset="0"/>
                        <a:cs typeface="Arial" panose="020B0604020202020204" pitchFamily="34" charset="0"/>
                      </a:endParaRP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10 (66.7%)</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17 (26.6%) </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0.006</a:t>
                      </a:r>
                    </a:p>
                  </a:txBody>
                  <a:tcPr marT="57600" marB="57600"/>
                </a:tc>
                <a:extLst>
                  <a:ext uri="{0D108BD9-81ED-4DB2-BD59-A6C34878D82A}">
                    <a16:rowId xmlns:a16="http://schemas.microsoft.com/office/drawing/2014/main" val="973330190"/>
                  </a:ext>
                </a:extLst>
              </a:tr>
              <a:tr h="0">
                <a:tc gridSpan="4">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Immunotherapy agent</a:t>
                      </a:r>
                    </a:p>
                  </a:txBody>
                  <a:tcPr marT="57600" marB="57600"/>
                </a:tc>
                <a:tc hMerge="1">
                  <a:txBody>
                    <a:bodyPr/>
                    <a:lstStyle/>
                    <a:p>
                      <a:endParaRPr lang="en-US" sz="14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sz="14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sz="14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14196682"/>
                  </a:ext>
                </a:extLst>
              </a:tr>
              <a:tr h="0">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Atezolizumab</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8 (53.3%)</a:t>
                      </a:r>
                    </a:p>
                  </a:txBody>
                  <a:tcPr marT="57600" marB="57600"/>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27 (42.2%) </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r>
                        <a:rPr lang="en-US" sz="1400" b="0" i="0" u="none" strike="noStrike" kern="1200" baseline="0">
                          <a:solidFill>
                            <a:schemeClr val="tx1"/>
                          </a:solidFill>
                          <a:latin typeface="Arial" panose="020B0604020202020204" pitchFamily="34" charset="0"/>
                          <a:ea typeface="+mn-ea"/>
                          <a:cs typeface="Arial" panose="020B0604020202020204" pitchFamily="34" charset="0"/>
                        </a:rPr>
                        <a:t>0.566</a:t>
                      </a:r>
                      <a:endParaRPr lang="en-US" sz="1400" b="0" dirty="0">
                        <a:solidFill>
                          <a:schemeClr val="tx1"/>
                        </a:solidFill>
                        <a:latin typeface="Arial" panose="020B0604020202020204" pitchFamily="34" charset="0"/>
                        <a:cs typeface="Arial" panose="020B0604020202020204" pitchFamily="34" charset="0"/>
                      </a:endParaRPr>
                    </a:p>
                  </a:txBody>
                  <a:tcPr marT="57600" marB="57600"/>
                </a:tc>
                <a:extLst>
                  <a:ext uri="{0D108BD9-81ED-4DB2-BD59-A6C34878D82A}">
                    <a16:rowId xmlns:a16="http://schemas.microsoft.com/office/drawing/2014/main" val="28724364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Nivolumab</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6 (40%)</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32 (50%)</a:t>
                      </a:r>
                    </a:p>
                  </a:txBody>
                  <a:tcPr marT="57600" marB="57600"/>
                </a:tc>
                <a:tc>
                  <a:txBody>
                    <a:bodyPr/>
                    <a:lstStyle/>
                    <a:p>
                      <a:r>
                        <a:rPr lang="en-US" sz="1400" b="0" i="0" u="none" strike="noStrike" kern="1200" baseline="0">
                          <a:solidFill>
                            <a:schemeClr val="tx1"/>
                          </a:solidFill>
                          <a:latin typeface="Arial" panose="020B0604020202020204" pitchFamily="34" charset="0"/>
                          <a:ea typeface="+mn-ea"/>
                          <a:cs typeface="Arial" panose="020B0604020202020204" pitchFamily="34" charset="0"/>
                        </a:rPr>
                        <a:t>0.572</a:t>
                      </a:r>
                      <a:endParaRPr lang="en-US" sz="1400" b="0" dirty="0">
                        <a:solidFill>
                          <a:schemeClr val="tx1"/>
                        </a:solidFill>
                        <a:latin typeface="Arial" panose="020B0604020202020204" pitchFamily="34" charset="0"/>
                        <a:cs typeface="Arial" panose="020B0604020202020204" pitchFamily="34" charset="0"/>
                      </a:endParaRPr>
                    </a:p>
                  </a:txBody>
                  <a:tcPr marT="57600" marB="57600"/>
                </a:tc>
                <a:extLst>
                  <a:ext uri="{0D108BD9-81ED-4DB2-BD59-A6C34878D82A}">
                    <a16:rowId xmlns:a16="http://schemas.microsoft.com/office/drawing/2014/main" val="3214657968"/>
                  </a:ext>
                </a:extLst>
              </a:tr>
              <a:tr h="0">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Pembrolizumab</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 (6.7%)</a:t>
                      </a:r>
                      <a:endParaRPr lang="en-US" sz="1400" b="0" dirty="0">
                        <a:solidFill>
                          <a:schemeClr val="tx1"/>
                        </a:solidFill>
                        <a:latin typeface="Arial" panose="020B0604020202020204" pitchFamily="34" charset="0"/>
                        <a:cs typeface="Arial" panose="020B0604020202020204" pitchFamily="34" charset="0"/>
                      </a:endParaRPr>
                    </a:p>
                  </a:txBody>
                  <a:tcPr marT="57600" marB="57600"/>
                </a:tc>
                <a:tc>
                  <a:txBody>
                    <a:bodyPr/>
                    <a:lstStyle/>
                    <a:p>
                      <a:r>
                        <a:rPr lang="en-US" sz="1400" b="0" dirty="0">
                          <a:solidFill>
                            <a:schemeClr val="tx1"/>
                          </a:solidFill>
                          <a:latin typeface="Arial" panose="020B0604020202020204" pitchFamily="34" charset="0"/>
                          <a:cs typeface="Arial" panose="020B0604020202020204" pitchFamily="34" charset="0"/>
                        </a:rPr>
                        <a:t>5 (7.8%)</a:t>
                      </a:r>
                    </a:p>
                  </a:txBody>
                  <a:tcPr marT="57600" marB="57600"/>
                </a:tc>
                <a:tc>
                  <a:txBody>
                    <a:bodyPr/>
                    <a:lstStyle/>
                    <a:p>
                      <a:r>
                        <a:rPr lang="en-US" sz="1400" b="0" dirty="0">
                          <a:solidFill>
                            <a:schemeClr val="tx1"/>
                          </a:solidFill>
                          <a:latin typeface="Arial" panose="020B0604020202020204" pitchFamily="34" charset="0"/>
                          <a:cs typeface="Arial" panose="020B0604020202020204" pitchFamily="34" charset="0"/>
                        </a:rPr>
                        <a:t>1</a:t>
                      </a:r>
                    </a:p>
                  </a:txBody>
                  <a:tcPr marT="57600" marB="57600"/>
                </a:tc>
                <a:extLst>
                  <a:ext uri="{0D108BD9-81ED-4DB2-BD59-A6C34878D82A}">
                    <a16:rowId xmlns:a16="http://schemas.microsoft.com/office/drawing/2014/main" val="681081617"/>
                  </a:ext>
                </a:extLst>
              </a:tr>
              <a:tr h="0">
                <a:tc>
                  <a:txBody>
                    <a:bodyPr/>
                    <a:lstStyle/>
                    <a:p>
                      <a:r>
                        <a:rPr lang="en-US" sz="1400" b="1" dirty="0">
                          <a:solidFill>
                            <a:schemeClr val="bg1"/>
                          </a:solidFill>
                          <a:latin typeface="Arial" panose="020B0604020202020204" pitchFamily="34" charset="0"/>
                          <a:cs typeface="Arial" panose="020B0604020202020204" pitchFamily="34" charset="0"/>
                        </a:rPr>
                        <a:t>Best response</a:t>
                      </a:r>
                    </a:p>
                  </a:txBody>
                  <a:tcPr marT="57600" marB="57600">
                    <a:solidFill>
                      <a:schemeClr val="accent1"/>
                    </a:solidFill>
                  </a:tcPr>
                </a:tc>
                <a:tc>
                  <a:txBody>
                    <a:bodyPr/>
                    <a:lstStyle/>
                    <a:p>
                      <a:r>
                        <a:rPr lang="en-US" sz="1400" b="1" dirty="0">
                          <a:solidFill>
                            <a:schemeClr val="bg1"/>
                          </a:solidFill>
                          <a:latin typeface="Arial" panose="020B0604020202020204" pitchFamily="34" charset="0"/>
                          <a:cs typeface="Arial" panose="020B0604020202020204" pitchFamily="34" charset="0"/>
                        </a:rPr>
                        <a:t>HCC with NASH cirrhosis</a:t>
                      </a:r>
                    </a:p>
                  </a:txBody>
                  <a:tcPr marT="57600" marB="57600">
                    <a:solidFill>
                      <a:schemeClr val="accent1"/>
                    </a:solidFill>
                  </a:tcPr>
                </a:tc>
                <a:tc>
                  <a:txBody>
                    <a:bodyPr/>
                    <a:lstStyle/>
                    <a:p>
                      <a:r>
                        <a:rPr lang="en-US" sz="1400" b="1" dirty="0">
                          <a:solidFill>
                            <a:schemeClr val="bg1"/>
                          </a:solidFill>
                          <a:latin typeface="Arial" panose="020B0604020202020204" pitchFamily="34" charset="0"/>
                          <a:cs typeface="Arial" panose="020B0604020202020204" pitchFamily="34" charset="0"/>
                        </a:rPr>
                        <a:t>HCC without NASH cirrhosis</a:t>
                      </a:r>
                    </a:p>
                  </a:txBody>
                  <a:tcPr marR="19440" marT="57600" marB="57600">
                    <a:solidFill>
                      <a:schemeClr val="accent1"/>
                    </a:solidFill>
                  </a:tcPr>
                </a:tc>
                <a:tc>
                  <a:txBody>
                    <a:bodyPr/>
                    <a:lstStyle/>
                    <a:p>
                      <a:r>
                        <a:rPr lang="en-US" sz="1400" b="1" dirty="0">
                          <a:solidFill>
                            <a:schemeClr val="bg1"/>
                          </a:solidFill>
                          <a:latin typeface="Arial" panose="020B0604020202020204" pitchFamily="34" charset="0"/>
                          <a:cs typeface="Arial" panose="020B0604020202020204" pitchFamily="34" charset="0"/>
                        </a:rPr>
                        <a:t>p value</a:t>
                      </a:r>
                    </a:p>
                  </a:txBody>
                  <a:tcPr marT="57600" marB="57600">
                    <a:solidFill>
                      <a:schemeClr val="accent1"/>
                    </a:solidFill>
                  </a:tcPr>
                </a:tc>
                <a:extLst>
                  <a:ext uri="{0D108BD9-81ED-4DB2-BD59-A6C34878D82A}">
                    <a16:rowId xmlns:a16="http://schemas.microsoft.com/office/drawing/2014/main" val="1152769416"/>
                  </a:ext>
                </a:extLst>
              </a:tr>
              <a:tr h="0">
                <a:tc>
                  <a:txBody>
                    <a:bodyPr/>
                    <a:lstStyle/>
                    <a:p>
                      <a:r>
                        <a:rPr lang="en-US" sz="1400" dirty="0">
                          <a:latin typeface="Arial" panose="020B0604020202020204" pitchFamily="34" charset="0"/>
                          <a:cs typeface="Arial" panose="020B0604020202020204" pitchFamily="34" charset="0"/>
                        </a:rPr>
                        <a:t>Disease</a:t>
                      </a:r>
                      <a:r>
                        <a:rPr lang="en-US" sz="1400" baseline="0" dirty="0">
                          <a:latin typeface="Arial" panose="020B0604020202020204" pitchFamily="34" charset="0"/>
                          <a:cs typeface="Arial" panose="020B0604020202020204" pitchFamily="34" charset="0"/>
                        </a:rPr>
                        <a:t> progression</a:t>
                      </a:r>
                      <a:endParaRPr lang="en-US" sz="1400" dirty="0">
                        <a:latin typeface="Arial" panose="020B0604020202020204" pitchFamily="34" charset="0"/>
                        <a:cs typeface="Arial" panose="020B0604020202020204" pitchFamily="34" charset="0"/>
                      </a:endParaRPr>
                    </a:p>
                  </a:txBody>
                  <a:tcPr marT="57600" marB="57600"/>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7/15 (</a:t>
                      </a:r>
                      <a:r>
                        <a:rPr lang="en-US" sz="1400" b="1" kern="1200" dirty="0">
                          <a:solidFill>
                            <a:srgbClr val="C00000"/>
                          </a:solidFill>
                          <a:latin typeface="Arial" panose="020B0604020202020204" pitchFamily="34" charset="0"/>
                          <a:ea typeface="+mn-ea"/>
                          <a:cs typeface="Arial" panose="020B0604020202020204" pitchFamily="34" charset="0"/>
                        </a:rPr>
                        <a:t>46.7%</a:t>
                      </a:r>
                      <a:r>
                        <a:rPr lang="en-US" sz="1400" kern="1200" dirty="0">
                          <a:solidFill>
                            <a:schemeClr val="dk1"/>
                          </a:solidFill>
                          <a:latin typeface="Arial" panose="020B0604020202020204" pitchFamily="34" charset="0"/>
                          <a:ea typeface="+mn-ea"/>
                          <a:cs typeface="Arial" panose="020B0604020202020204" pitchFamily="34" charset="0"/>
                        </a:rPr>
                        <a:t>)</a:t>
                      </a:r>
                    </a:p>
                  </a:txBody>
                  <a:tcPr marT="57600" marB="57600"/>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7/64 (</a:t>
                      </a:r>
                      <a:r>
                        <a:rPr lang="en-US" sz="1400" b="1" kern="1200" dirty="0">
                          <a:solidFill>
                            <a:srgbClr val="C00000"/>
                          </a:solidFill>
                          <a:latin typeface="Arial" panose="020B0604020202020204" pitchFamily="34" charset="0"/>
                          <a:ea typeface="+mn-ea"/>
                          <a:cs typeface="Arial" panose="020B0604020202020204" pitchFamily="34" charset="0"/>
                        </a:rPr>
                        <a:t>10.9%</a:t>
                      </a:r>
                      <a:r>
                        <a:rPr lang="en-US" sz="1400" kern="1200" dirty="0">
                          <a:solidFill>
                            <a:schemeClr val="dk1"/>
                          </a:solidFill>
                          <a:latin typeface="Arial" panose="020B0604020202020204" pitchFamily="34" charset="0"/>
                          <a:ea typeface="+mn-ea"/>
                          <a:cs typeface="Arial" panose="020B0604020202020204" pitchFamily="34" charset="0"/>
                        </a:rPr>
                        <a:t>)</a:t>
                      </a:r>
                    </a:p>
                  </a:txBody>
                  <a:tcPr marT="57600" marB="57600"/>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RR: 4.27; p=0.004</a:t>
                      </a:r>
                    </a:p>
                  </a:txBody>
                  <a:tcPr marT="57600" marB="57600"/>
                </a:tc>
                <a:extLst>
                  <a:ext uri="{0D108BD9-81ED-4DB2-BD59-A6C34878D82A}">
                    <a16:rowId xmlns:a16="http://schemas.microsoft.com/office/drawing/2014/main" val="4138805663"/>
                  </a:ext>
                </a:extLst>
              </a:tr>
              <a:tr h="0">
                <a:tc>
                  <a:txBody>
                    <a:bodyPr/>
                    <a:lstStyle/>
                    <a:p>
                      <a:r>
                        <a:rPr lang="en-US" sz="1400" dirty="0">
                          <a:latin typeface="Arial" panose="020B0604020202020204" pitchFamily="34" charset="0"/>
                          <a:cs typeface="Arial" panose="020B0604020202020204" pitchFamily="34" charset="0"/>
                        </a:rPr>
                        <a:t>Disease control (stable,</a:t>
                      </a:r>
                      <a:r>
                        <a:rPr lang="en-US" sz="1400" baseline="0" dirty="0">
                          <a:latin typeface="Arial" panose="020B0604020202020204" pitchFamily="34" charset="0"/>
                          <a:cs typeface="Arial" panose="020B0604020202020204" pitchFamily="34" charset="0"/>
                        </a:rPr>
                        <a:t> partial, or complete response)</a:t>
                      </a:r>
                      <a:endParaRPr lang="en-US" sz="1400" dirty="0">
                        <a:latin typeface="Arial" panose="020B0604020202020204" pitchFamily="34" charset="0"/>
                        <a:cs typeface="Arial" panose="020B0604020202020204" pitchFamily="34" charset="0"/>
                      </a:endParaRPr>
                    </a:p>
                  </a:txBody>
                  <a:tcPr marT="57600" marB="57600"/>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8/15 (</a:t>
                      </a:r>
                      <a:r>
                        <a:rPr lang="en-US" sz="1400" b="1" kern="1200" dirty="0">
                          <a:solidFill>
                            <a:srgbClr val="C00000"/>
                          </a:solidFill>
                          <a:latin typeface="Arial" panose="020B0604020202020204" pitchFamily="34" charset="0"/>
                          <a:ea typeface="+mn-ea"/>
                          <a:cs typeface="Arial" panose="020B0604020202020204" pitchFamily="34" charset="0"/>
                        </a:rPr>
                        <a:t>53.3%</a:t>
                      </a:r>
                      <a:r>
                        <a:rPr lang="en-US" sz="1400" kern="1200" dirty="0">
                          <a:solidFill>
                            <a:schemeClr val="dk1"/>
                          </a:solidFill>
                          <a:latin typeface="Arial" panose="020B0604020202020204" pitchFamily="34" charset="0"/>
                          <a:ea typeface="+mn-ea"/>
                          <a:cs typeface="Arial" panose="020B0604020202020204" pitchFamily="34" charset="0"/>
                        </a:rPr>
                        <a:t>)</a:t>
                      </a:r>
                    </a:p>
                  </a:txBody>
                  <a:tcPr marT="57600" marB="57600"/>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57/64 (</a:t>
                      </a:r>
                      <a:r>
                        <a:rPr lang="en-US" sz="1400" b="1" kern="1200" dirty="0">
                          <a:solidFill>
                            <a:srgbClr val="C00000"/>
                          </a:solidFill>
                          <a:latin typeface="Arial" panose="020B0604020202020204" pitchFamily="34" charset="0"/>
                          <a:ea typeface="+mn-ea"/>
                          <a:cs typeface="Arial" panose="020B0604020202020204" pitchFamily="34" charset="0"/>
                        </a:rPr>
                        <a:t>89.1%</a:t>
                      </a:r>
                      <a:r>
                        <a:rPr lang="en-US" sz="1400" kern="1200" dirty="0">
                          <a:solidFill>
                            <a:schemeClr val="dk1"/>
                          </a:solidFill>
                          <a:latin typeface="Arial" panose="020B0604020202020204" pitchFamily="34" charset="0"/>
                          <a:ea typeface="+mn-ea"/>
                          <a:cs typeface="Arial" panose="020B0604020202020204" pitchFamily="34" charset="0"/>
                        </a:rPr>
                        <a:t>)</a:t>
                      </a:r>
                    </a:p>
                  </a:txBody>
                  <a:tcPr marT="57600" marB="57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RR: 1.67; p=0.004</a:t>
                      </a:r>
                    </a:p>
                  </a:txBody>
                  <a:tcPr marT="57600" marB="57600"/>
                </a:tc>
                <a:extLst>
                  <a:ext uri="{0D108BD9-81ED-4DB2-BD59-A6C34878D82A}">
                    <a16:rowId xmlns:a16="http://schemas.microsoft.com/office/drawing/2014/main" val="4172406848"/>
                  </a:ext>
                </a:extLst>
              </a:tr>
            </a:tbl>
          </a:graphicData>
        </a:graphic>
      </p:graphicFrame>
      <p:sp>
        <p:nvSpPr>
          <p:cNvPr id="11" name="Slide Number Placeholder 10">
            <a:extLst>
              <a:ext uri="{FF2B5EF4-FFF2-40B4-BE49-F238E27FC236}">
                <a16:creationId xmlns:a16="http://schemas.microsoft.com/office/drawing/2014/main" id="{B4FDD0B5-662D-3A4D-BC98-8805ECBB3B89}"/>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20936246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4522CEF-2956-8A43-BAC6-B922EA8074FD}"/>
              </a:ext>
            </a:extLst>
          </p:cNvPr>
          <p:cNvSpPr>
            <a:spLocks noGrp="1"/>
          </p:cNvSpPr>
          <p:nvPr>
            <p:ph sz="quarter" idx="12"/>
          </p:nvPr>
        </p:nvSpPr>
        <p:spPr>
          <a:xfrm>
            <a:off x="620184" y="4798606"/>
            <a:ext cx="10963200" cy="721600"/>
          </a:xfrm>
        </p:spPr>
        <p:txBody>
          <a:bodyPr/>
          <a:lstStyle/>
          <a:p>
            <a:r>
              <a:rPr lang="en-US" sz="1800" dirty="0"/>
              <a:t>Hazard ratio (adjusted for CP class and stage) for viral HCC treated with ICI was 0.81 </a:t>
            </a:r>
            <a:br>
              <a:rPr lang="en-US" sz="1800" dirty="0"/>
            </a:br>
            <a:r>
              <a:rPr lang="en-US" sz="1800" dirty="0"/>
              <a:t>(95% CI 0.583-1.127); p=0.21</a:t>
            </a:r>
          </a:p>
          <a:p>
            <a:r>
              <a:rPr lang="en-GB" sz="1800" b="1" dirty="0"/>
              <a:t>Conclusion</a:t>
            </a:r>
            <a:r>
              <a:rPr lang="en-GB" sz="1800" dirty="0"/>
              <a:t>: Trend (not statistically significant) towards improved OS in patients in viral HCC compared with patients with non-viral HCC</a:t>
            </a:r>
          </a:p>
        </p:txBody>
      </p:sp>
      <p:sp>
        <p:nvSpPr>
          <p:cNvPr id="2" name="Title 1">
            <a:extLst>
              <a:ext uri="{FF2B5EF4-FFF2-40B4-BE49-F238E27FC236}">
                <a16:creationId xmlns:a16="http://schemas.microsoft.com/office/drawing/2014/main" id="{F9461693-C58C-4032-9C82-FED50B0BEB9C}"/>
              </a:ext>
            </a:extLst>
          </p:cNvPr>
          <p:cNvSpPr>
            <a:spLocks noGrp="1"/>
          </p:cNvSpPr>
          <p:nvPr>
            <p:ph type="title"/>
          </p:nvPr>
        </p:nvSpPr>
        <p:spPr>
          <a:xfrm>
            <a:off x="619200" y="246566"/>
            <a:ext cx="7421016" cy="807285"/>
          </a:xfrm>
        </p:spPr>
        <p:txBody>
          <a:bodyPr/>
          <a:lstStyle/>
          <a:p>
            <a:r>
              <a:rPr lang="en-US" dirty="0"/>
              <a:t>Real-World Data: Response to Immunotherapy in HCC Patients with NASH at Mount Sinai</a:t>
            </a:r>
          </a:p>
        </p:txBody>
      </p:sp>
      <p:sp>
        <p:nvSpPr>
          <p:cNvPr id="5" name="Slide Number Placeholder 4">
            <a:extLst>
              <a:ext uri="{FF2B5EF4-FFF2-40B4-BE49-F238E27FC236}">
                <a16:creationId xmlns:a16="http://schemas.microsoft.com/office/drawing/2014/main" id="{1947E282-EC62-BB47-B4F1-5BE3A6A47AFF}"/>
              </a:ext>
            </a:extLst>
          </p:cNvPr>
          <p:cNvSpPr>
            <a:spLocks noGrp="1"/>
          </p:cNvSpPr>
          <p:nvPr>
            <p:ph type="sldNum" sz="quarter" idx="4"/>
          </p:nvPr>
        </p:nvSpPr>
        <p:spPr/>
        <p:txBody>
          <a:bodyPr/>
          <a:lstStyle/>
          <a:p>
            <a:fld id="{D1A15F92-0E72-4975-B477-3B96F99AAEC7}" type="slidenum">
              <a:rPr lang="en-US" smtClean="0"/>
              <a:pPr/>
              <a:t>15</a:t>
            </a:fld>
            <a:endParaRPr lang="en-US"/>
          </a:p>
        </p:txBody>
      </p:sp>
      <p:sp>
        <p:nvSpPr>
          <p:cNvPr id="13" name="Content Placeholder 12">
            <a:extLst>
              <a:ext uri="{FF2B5EF4-FFF2-40B4-BE49-F238E27FC236}">
                <a16:creationId xmlns:a16="http://schemas.microsoft.com/office/drawing/2014/main" id="{F71683EF-40A5-144F-89D3-77615EF23E83}"/>
              </a:ext>
            </a:extLst>
          </p:cNvPr>
          <p:cNvSpPr>
            <a:spLocks noGrp="1"/>
          </p:cNvSpPr>
          <p:nvPr>
            <p:ph sz="quarter" idx="15"/>
          </p:nvPr>
        </p:nvSpPr>
        <p:spPr>
          <a:xfrm>
            <a:off x="620184" y="6356351"/>
            <a:ext cx="10516376" cy="365125"/>
          </a:xfrm>
        </p:spPr>
        <p:txBody>
          <a:bodyPr/>
          <a:lstStyle/>
          <a:p>
            <a:r>
              <a:rPr lang="en-US" dirty="0">
                <a:solidFill>
                  <a:schemeClr val="tx2"/>
                </a:solidFill>
              </a:rPr>
              <a:t>CI, confidence interval; CP, Child-Pugh; HCC, hepatocellular carcinoma; ICI, immune checkpoint inhibitor; </a:t>
            </a:r>
            <a:r>
              <a:rPr lang="en-US" dirty="0"/>
              <a:t>NASH, nonalcoholic steatohepatitis, OS, overall survival</a:t>
            </a:r>
          </a:p>
          <a:p>
            <a:pPr>
              <a:spcBef>
                <a:spcPts val="0"/>
              </a:spcBef>
            </a:pPr>
            <a:r>
              <a:rPr lang="en-US" dirty="0"/>
              <a:t>Wu L, et al. ASCO GI 2022. Abstract #396. Poster presentation </a:t>
            </a:r>
          </a:p>
        </p:txBody>
      </p:sp>
      <p:graphicFrame>
        <p:nvGraphicFramePr>
          <p:cNvPr id="8" name="Table 7">
            <a:extLst>
              <a:ext uri="{FF2B5EF4-FFF2-40B4-BE49-F238E27FC236}">
                <a16:creationId xmlns:a16="http://schemas.microsoft.com/office/drawing/2014/main" id="{7242E48C-E124-406E-AFD5-7CF33167F55F}"/>
              </a:ext>
            </a:extLst>
          </p:cNvPr>
          <p:cNvGraphicFramePr>
            <a:graphicFrameLocks noGrp="1"/>
          </p:cNvGraphicFramePr>
          <p:nvPr>
            <p:extLst>
              <p:ext uri="{D42A27DB-BD31-4B8C-83A1-F6EECF244321}">
                <p14:modId xmlns:p14="http://schemas.microsoft.com/office/powerpoint/2010/main" val="2310913285"/>
              </p:ext>
            </p:extLst>
          </p:nvPr>
        </p:nvGraphicFramePr>
        <p:xfrm>
          <a:off x="619200" y="1556792"/>
          <a:ext cx="10960874" cy="3086640"/>
        </p:xfrm>
        <a:graphic>
          <a:graphicData uri="http://schemas.openxmlformats.org/drawingml/2006/table">
            <a:tbl>
              <a:tblPr firstRow="1" bandRow="1">
                <a:tableStyleId>{5C22544A-7EE6-4342-B048-85BDC9FD1C3A}</a:tableStyleId>
              </a:tblPr>
              <a:tblGrid>
                <a:gridCol w="2668488">
                  <a:extLst>
                    <a:ext uri="{9D8B030D-6E8A-4147-A177-3AD203B41FA5}">
                      <a16:colId xmlns:a16="http://schemas.microsoft.com/office/drawing/2014/main" val="693514214"/>
                    </a:ext>
                  </a:extLst>
                </a:gridCol>
                <a:gridCol w="2304256">
                  <a:extLst>
                    <a:ext uri="{9D8B030D-6E8A-4147-A177-3AD203B41FA5}">
                      <a16:colId xmlns:a16="http://schemas.microsoft.com/office/drawing/2014/main" val="1709703329"/>
                    </a:ext>
                  </a:extLst>
                </a:gridCol>
                <a:gridCol w="2994065">
                  <a:extLst>
                    <a:ext uri="{9D8B030D-6E8A-4147-A177-3AD203B41FA5}">
                      <a16:colId xmlns:a16="http://schemas.microsoft.com/office/drawing/2014/main" val="744060480"/>
                    </a:ext>
                  </a:extLst>
                </a:gridCol>
                <a:gridCol w="2994065">
                  <a:extLst>
                    <a:ext uri="{9D8B030D-6E8A-4147-A177-3AD203B41FA5}">
                      <a16:colId xmlns:a16="http://schemas.microsoft.com/office/drawing/2014/main" val="2945313731"/>
                    </a:ext>
                  </a:extLst>
                </a:gridCol>
              </a:tblGrid>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Patient characteristics</a:t>
                      </a:r>
                    </a:p>
                  </a:txBody>
                  <a:tcPr marT="64800" marB="648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7625428"/>
                  </a:ext>
                </a:extLst>
              </a:tr>
              <a:tr h="170307">
                <a:tc>
                  <a:txBody>
                    <a:bodyPr/>
                    <a:lstStyle/>
                    <a:p>
                      <a:r>
                        <a:rPr lang="en-US" sz="1400" b="1" dirty="0">
                          <a:solidFill>
                            <a:schemeClr val="bg1"/>
                          </a:solidFill>
                          <a:latin typeface="Arial" panose="020B0604020202020204" pitchFamily="34" charset="0"/>
                          <a:cs typeface="Arial" panose="020B0604020202020204" pitchFamily="34" charset="0"/>
                        </a:rPr>
                        <a:t>Characteristic</a:t>
                      </a:r>
                    </a:p>
                  </a:txBody>
                  <a:tcPr marT="64800" marB="648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US" sz="1400" b="1" dirty="0">
                          <a:solidFill>
                            <a:schemeClr val="bg1"/>
                          </a:solidFill>
                          <a:latin typeface="Arial" panose="020B0604020202020204" pitchFamily="34" charset="0"/>
                          <a:cs typeface="Arial" panose="020B0604020202020204" pitchFamily="34" charset="0"/>
                        </a:rPr>
                        <a:t>Total</a:t>
                      </a:r>
                    </a:p>
                  </a:txBody>
                  <a:tcPr marT="64800" marB="648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l"/>
                      <a:r>
                        <a:rPr lang="en-US" sz="1400" b="1" kern="1200" dirty="0">
                          <a:solidFill>
                            <a:schemeClr val="bg1"/>
                          </a:solidFill>
                          <a:latin typeface="Arial" panose="020B0604020202020204" pitchFamily="34" charset="0"/>
                          <a:ea typeface="+mn-ea"/>
                          <a:cs typeface="Arial" panose="020B0604020202020204" pitchFamily="34" charset="0"/>
                        </a:rPr>
                        <a:t>Nonviral HCC</a:t>
                      </a:r>
                    </a:p>
                  </a:txBody>
                  <a:tcPr marT="64800" marB="648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l"/>
                      <a:r>
                        <a:rPr lang="en-US" sz="1400" b="1" kern="1200" dirty="0">
                          <a:solidFill>
                            <a:schemeClr val="bg1"/>
                          </a:solidFill>
                          <a:latin typeface="Arial" panose="020B0604020202020204" pitchFamily="34" charset="0"/>
                          <a:ea typeface="+mn-ea"/>
                          <a:cs typeface="Arial" panose="020B0604020202020204" pitchFamily="34" charset="0"/>
                        </a:rPr>
                        <a:t>Viral HCC</a:t>
                      </a:r>
                    </a:p>
                  </a:txBody>
                  <a:tcPr marT="64800" marB="648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64975904"/>
                  </a:ext>
                </a:extLst>
              </a:tr>
              <a:tr h="0">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Number of patients</a:t>
                      </a:r>
                      <a:endParaRPr lang="en-US" sz="1400" b="1" dirty="0">
                        <a:solidFill>
                          <a:schemeClr val="tx1"/>
                        </a:solidFill>
                        <a:latin typeface="Arial" panose="020B0604020202020204" pitchFamily="34" charset="0"/>
                        <a:cs typeface="Arial" panose="020B0604020202020204" pitchFamily="34" charset="0"/>
                      </a:endParaRPr>
                    </a:p>
                  </a:txBody>
                  <a:tcPr marT="64800" marB="64800">
                    <a:lnT w="28575" cap="flat" cmpd="sng" algn="ctr">
                      <a:solidFill>
                        <a:schemeClr val="bg1"/>
                      </a:solidFill>
                      <a:prstDash val="solid"/>
                      <a:round/>
                      <a:headEnd type="none" w="med" len="med"/>
                      <a:tailEnd type="none" w="med" len="med"/>
                    </a:lnT>
                  </a:tcPr>
                </a:tc>
                <a:tc>
                  <a:txBody>
                    <a:bodyPr/>
                    <a:lstStyle/>
                    <a:p>
                      <a:r>
                        <a:rPr lang="en-US" sz="1400" b="0" dirty="0">
                          <a:solidFill>
                            <a:schemeClr val="tx1"/>
                          </a:solidFill>
                          <a:latin typeface="Arial" panose="020B0604020202020204" pitchFamily="34" charset="0"/>
                          <a:cs typeface="Arial" panose="020B0604020202020204" pitchFamily="34" charset="0"/>
                        </a:rPr>
                        <a:t>349</a:t>
                      </a:r>
                    </a:p>
                  </a:txBody>
                  <a:tcPr marT="64800" marB="64800">
                    <a:lnT w="28575" cap="flat" cmpd="sng" algn="ctr">
                      <a:solidFill>
                        <a:schemeClr val="bg1"/>
                      </a:solidFill>
                      <a:prstDash val="solid"/>
                      <a:round/>
                      <a:headEnd type="none" w="med" len="med"/>
                      <a:tailEnd type="none" w="med" len="med"/>
                    </a:lnT>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lnT w="28575" cap="flat" cmpd="sng" algn="ctr">
                      <a:solidFill>
                        <a:schemeClr val="bg1"/>
                      </a:solidFill>
                      <a:prstDash val="solid"/>
                      <a:round/>
                      <a:headEnd type="none" w="med" len="med"/>
                      <a:tailEnd type="none" w="med" len="med"/>
                    </a:lnT>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7625978"/>
                  </a:ext>
                </a:extLst>
              </a:tr>
              <a:tr h="0">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Median age (years)</a:t>
                      </a:r>
                      <a:endParaRPr lang="en-US" sz="1400" b="1" dirty="0">
                        <a:solidFill>
                          <a:schemeClr val="tx1"/>
                        </a:solidFill>
                        <a:latin typeface="Arial" panose="020B0604020202020204" pitchFamily="34" charset="0"/>
                        <a:cs typeface="Arial" panose="020B0604020202020204" pitchFamily="34" charset="0"/>
                      </a:endParaRPr>
                    </a:p>
                  </a:txBody>
                  <a:tcPr marT="64800" marB="64800"/>
                </a:tc>
                <a:tc>
                  <a:txBody>
                    <a:bodyPr/>
                    <a:lstStyle/>
                    <a:p>
                      <a:r>
                        <a:rPr lang="en-US" sz="1400" b="0" dirty="0">
                          <a:solidFill>
                            <a:schemeClr val="tx1"/>
                          </a:solidFill>
                          <a:latin typeface="Arial" panose="020B0604020202020204" pitchFamily="34" charset="0"/>
                          <a:cs typeface="Arial" panose="020B0604020202020204" pitchFamily="34" charset="0"/>
                        </a:rPr>
                        <a:t>63</a:t>
                      </a:r>
                    </a:p>
                  </a:txBody>
                  <a:tcPr marT="64800" marB="648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tc>
                <a:extLst>
                  <a:ext uri="{0D108BD9-81ED-4DB2-BD59-A6C34878D82A}">
                    <a16:rowId xmlns:a16="http://schemas.microsoft.com/office/drawing/2014/main" val="364442174"/>
                  </a:ext>
                </a:extLst>
              </a:tr>
              <a:tr h="0">
                <a:tc>
                  <a:txBody>
                    <a:bodyPr/>
                    <a:lstStyle/>
                    <a:p>
                      <a:r>
                        <a:rPr lang="it-IT" sz="1400" b="1" i="0" u="none" strike="noStrike" kern="1200" baseline="0" dirty="0">
                          <a:solidFill>
                            <a:schemeClr val="tx1"/>
                          </a:solidFill>
                          <a:latin typeface="Arial" panose="020B0604020202020204" pitchFamily="34" charset="0"/>
                          <a:ea typeface="+mn-ea"/>
                          <a:cs typeface="Arial" panose="020B0604020202020204" pitchFamily="34" charset="0"/>
                        </a:rPr>
                        <a:t>Male gender</a:t>
                      </a:r>
                      <a:endParaRPr lang="en-US" sz="1400" b="1" dirty="0">
                        <a:solidFill>
                          <a:schemeClr val="tx1"/>
                        </a:solidFill>
                        <a:latin typeface="Arial" panose="020B0604020202020204" pitchFamily="34" charset="0"/>
                        <a:cs typeface="Arial" panose="020B0604020202020204" pitchFamily="34" charset="0"/>
                      </a:endParaRPr>
                    </a:p>
                  </a:txBody>
                  <a:tcPr marT="64800" marB="64800"/>
                </a:tc>
                <a:tc>
                  <a:txBody>
                    <a:bodyPr/>
                    <a:lstStyle/>
                    <a:p>
                      <a:r>
                        <a:rPr lang="en-US" sz="1400" b="0" dirty="0">
                          <a:solidFill>
                            <a:schemeClr val="tx1"/>
                          </a:solidFill>
                          <a:latin typeface="Arial" panose="020B0604020202020204" pitchFamily="34" charset="0"/>
                          <a:cs typeface="Arial" panose="020B0604020202020204" pitchFamily="34" charset="0"/>
                        </a:rPr>
                        <a:t>84%</a:t>
                      </a:r>
                    </a:p>
                  </a:txBody>
                  <a:tcPr marT="64800" marB="648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tc>
                <a:extLst>
                  <a:ext uri="{0D108BD9-81ED-4DB2-BD59-A6C34878D82A}">
                    <a16:rowId xmlns:a16="http://schemas.microsoft.com/office/drawing/2014/main" val="483848841"/>
                  </a:ext>
                </a:extLst>
              </a:tr>
              <a:tr h="0">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Cirrhosis</a:t>
                      </a:r>
                      <a:endParaRPr lang="en-US" sz="1400" b="1" dirty="0">
                        <a:solidFill>
                          <a:schemeClr val="tx1"/>
                        </a:solidFill>
                        <a:latin typeface="Arial" panose="020B0604020202020204" pitchFamily="34" charset="0"/>
                        <a:cs typeface="Arial" panose="020B0604020202020204" pitchFamily="34" charset="0"/>
                      </a:endParaRPr>
                    </a:p>
                  </a:txBody>
                  <a:tcPr marT="64800" marB="64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86%</a:t>
                      </a:r>
                    </a:p>
                  </a:txBody>
                  <a:tcPr marT="64800" marB="64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T="64800" marB="648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tc>
                <a:extLst>
                  <a:ext uri="{0D108BD9-81ED-4DB2-BD59-A6C34878D82A}">
                    <a16:rowId xmlns:a16="http://schemas.microsoft.com/office/drawing/2014/main" val="9733301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Nivolumab</a:t>
                      </a:r>
                      <a:endParaRPr lang="en-US" sz="1400" b="1" dirty="0">
                        <a:solidFill>
                          <a:schemeClr val="tx1"/>
                        </a:solidFill>
                        <a:latin typeface="Arial" panose="020B0604020202020204" pitchFamily="34" charset="0"/>
                        <a:cs typeface="Arial" panose="020B0604020202020204" pitchFamily="34" charset="0"/>
                      </a:endParaRPr>
                    </a:p>
                  </a:txBody>
                  <a:tcPr marT="64800" marB="64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87% (79% as first line)</a:t>
                      </a:r>
                    </a:p>
                  </a:txBody>
                  <a:tcPr marT="64800" marB="64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T="64800" marB="648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tc>
                <a:extLst>
                  <a:ext uri="{0D108BD9-81ED-4DB2-BD59-A6C34878D82A}">
                    <a16:rowId xmlns:a16="http://schemas.microsoft.com/office/drawing/2014/main" val="2872436443"/>
                  </a:ext>
                </a:extLst>
              </a:tr>
              <a:tr h="0">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Disease etiology</a:t>
                      </a:r>
                    </a:p>
                  </a:txBody>
                  <a:tcPr marT="64800" marB="64800"/>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marT="64800" marB="64800"/>
                </a:tc>
                <a:tc>
                  <a:txBody>
                    <a:bodyPr/>
                    <a:lstStyle/>
                    <a:p>
                      <a:r>
                        <a:rPr lang="en-US" sz="1400" b="0" dirty="0">
                          <a:solidFill>
                            <a:schemeClr val="tx1"/>
                          </a:solidFill>
                          <a:latin typeface="Arial" panose="020B0604020202020204" pitchFamily="34" charset="0"/>
                          <a:cs typeface="Arial" panose="020B0604020202020204" pitchFamily="34" charset="0"/>
                        </a:rPr>
                        <a:t>103 (47% NASH)</a:t>
                      </a:r>
                    </a:p>
                  </a:txBody>
                  <a:tcPr marT="64800" marB="64800"/>
                </a:tc>
                <a:tc>
                  <a:txBody>
                    <a:bodyPr/>
                    <a:lstStyle/>
                    <a:p>
                      <a:r>
                        <a:rPr lang="en-US" sz="1400" b="0" dirty="0">
                          <a:solidFill>
                            <a:schemeClr val="tx1"/>
                          </a:solidFill>
                          <a:latin typeface="Arial" panose="020B0604020202020204" pitchFamily="34" charset="0"/>
                          <a:cs typeface="Arial" panose="020B0604020202020204" pitchFamily="34" charset="0"/>
                        </a:rPr>
                        <a:t>246</a:t>
                      </a:r>
                    </a:p>
                  </a:txBody>
                  <a:tcPr marT="64800" marB="64800"/>
                </a:tc>
                <a:extLst>
                  <a:ext uri="{0D108BD9-81ED-4DB2-BD59-A6C34878D82A}">
                    <a16:rowId xmlns:a16="http://schemas.microsoft.com/office/drawing/2014/main" val="3214657968"/>
                  </a:ext>
                </a:extLst>
              </a:tr>
              <a:tr h="0">
                <a:tc>
                  <a:txBody>
                    <a:bodyPr/>
                    <a:lstStyle/>
                    <a:p>
                      <a:r>
                        <a:rPr lang="en-US" sz="1400" b="1" dirty="0">
                          <a:solidFill>
                            <a:schemeClr val="tx1"/>
                          </a:solidFill>
                          <a:latin typeface="Arial" panose="020B0604020202020204" pitchFamily="34" charset="0"/>
                          <a:cs typeface="Arial" panose="020B0604020202020204" pitchFamily="34" charset="0"/>
                        </a:rPr>
                        <a:t>Median overall survival</a:t>
                      </a:r>
                    </a:p>
                  </a:txBody>
                  <a:tcPr marT="64800" marB="64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txBody>
                  <a:tcPr marT="64800" marB="64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11.4  (95% CI 9.3-17.7) months</a:t>
                      </a:r>
                    </a:p>
                  </a:txBody>
                  <a:tcPr marT="64800" marB="64800"/>
                </a:tc>
                <a:tc>
                  <a:txBody>
                    <a:bodyPr/>
                    <a:lstStyle/>
                    <a:p>
                      <a:r>
                        <a:rPr lang="en-US" sz="1400" b="0" dirty="0">
                          <a:solidFill>
                            <a:schemeClr val="tx1"/>
                          </a:solidFill>
                          <a:latin typeface="Arial" panose="020B0604020202020204" pitchFamily="34" charset="0"/>
                          <a:cs typeface="Arial" panose="020B0604020202020204" pitchFamily="34" charset="0"/>
                        </a:rPr>
                        <a:t>19.3 (95% CI 14.2-26.6) months</a:t>
                      </a:r>
                    </a:p>
                  </a:txBody>
                  <a:tcPr marT="64800" marB="64800"/>
                </a:tc>
                <a:extLst>
                  <a:ext uri="{0D108BD9-81ED-4DB2-BD59-A6C34878D82A}">
                    <a16:rowId xmlns:a16="http://schemas.microsoft.com/office/drawing/2014/main" val="3926521086"/>
                  </a:ext>
                </a:extLst>
              </a:tr>
            </a:tbl>
          </a:graphicData>
        </a:graphic>
      </p:graphicFrame>
    </p:spTree>
    <p:extLst>
      <p:ext uri="{BB962C8B-B14F-4D97-AF65-F5344CB8AC3E}">
        <p14:creationId xmlns:p14="http://schemas.microsoft.com/office/powerpoint/2010/main" val="38019914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FEF5D-06CC-43B4-AE50-600D33E10830}"/>
              </a:ext>
            </a:extLst>
          </p:cNvPr>
          <p:cNvPicPr>
            <a:picLocks noChangeAspect="1"/>
          </p:cNvPicPr>
          <p:nvPr/>
        </p:nvPicPr>
        <p:blipFill>
          <a:blip r:embed="rId3"/>
          <a:stretch>
            <a:fillRect/>
          </a:stretch>
        </p:blipFill>
        <p:spPr>
          <a:xfrm>
            <a:off x="3035498" y="1348270"/>
            <a:ext cx="6121003" cy="3741481"/>
          </a:xfrm>
          <a:prstGeom prst="rect">
            <a:avLst/>
          </a:prstGeom>
        </p:spPr>
      </p:pic>
      <p:sp>
        <p:nvSpPr>
          <p:cNvPr id="18" name="Content Placeholder 17">
            <a:extLst>
              <a:ext uri="{FF2B5EF4-FFF2-40B4-BE49-F238E27FC236}">
                <a16:creationId xmlns:a16="http://schemas.microsoft.com/office/drawing/2014/main" id="{0857C633-6F80-0443-B432-8BBA0AE8F22E}"/>
              </a:ext>
            </a:extLst>
          </p:cNvPr>
          <p:cNvSpPr>
            <a:spLocks noGrp="1"/>
          </p:cNvSpPr>
          <p:nvPr>
            <p:ph sz="quarter" idx="12"/>
          </p:nvPr>
        </p:nvSpPr>
        <p:spPr>
          <a:xfrm>
            <a:off x="620184" y="5299688"/>
            <a:ext cx="10963200" cy="793608"/>
          </a:xfrm>
        </p:spPr>
        <p:txBody>
          <a:bodyPr/>
          <a:lstStyle/>
          <a:p>
            <a:pPr marL="0" indent="0">
              <a:buNone/>
            </a:pPr>
            <a:r>
              <a:rPr lang="en-US" sz="1200" dirty="0"/>
              <a:t>HCC tumour cells can up-regulate expression of PD-1, which binds PD-L1, and stimulates peripheral T-cell depletion. They can also activate CTLA-4, found on the surface of T-cells and leading to down-regulation of T-cells. Ipilimumab and tremelimumab bind to and inactivate CTLA-4, preventing its activation. PD-1</a:t>
            </a:r>
            <a:r>
              <a:rPr lang="en-US" sz="1200" dirty="0">
                <a:latin typeface="Calibri" panose="020F0502020204030204" pitchFamily="34" charset="0"/>
                <a:cs typeface="Calibri" panose="020F0502020204030204" pitchFamily="34" charset="0"/>
              </a:rPr>
              <a:t>‒</a:t>
            </a:r>
            <a:r>
              <a:rPr lang="en-US" sz="1200" dirty="0"/>
              <a:t>PD-L1 binding may be prevented by therapeutically blocking either PD-1 (nivolumab, pembrolizumab, tislelizumab, and camrelizumab) or PD-L1 (durvalumab and atezolizumab)</a:t>
            </a:r>
          </a:p>
        </p:txBody>
      </p:sp>
      <p:sp>
        <p:nvSpPr>
          <p:cNvPr id="8" name="Title 7">
            <a:extLst>
              <a:ext uri="{FF2B5EF4-FFF2-40B4-BE49-F238E27FC236}">
                <a16:creationId xmlns:a16="http://schemas.microsoft.com/office/drawing/2014/main" id="{BB56221B-CE0D-374D-8D95-92F5BEB3F25A}"/>
              </a:ext>
            </a:extLst>
          </p:cNvPr>
          <p:cNvSpPr>
            <a:spLocks noGrp="1"/>
          </p:cNvSpPr>
          <p:nvPr>
            <p:ph type="title"/>
          </p:nvPr>
        </p:nvSpPr>
        <p:spPr/>
        <p:txBody>
          <a:bodyPr/>
          <a:lstStyle/>
          <a:p>
            <a:r>
              <a:rPr lang="en-US" dirty="0"/>
              <a:t>Mechanism of action of checkpoint inhibitors under investigation for HCC treatment</a:t>
            </a:r>
            <a:endParaRPr lang="en-GB" dirty="0"/>
          </a:p>
        </p:txBody>
      </p:sp>
      <p:sp>
        <p:nvSpPr>
          <p:cNvPr id="7" name="Slide Number Placeholder 6">
            <a:extLst>
              <a:ext uri="{FF2B5EF4-FFF2-40B4-BE49-F238E27FC236}">
                <a16:creationId xmlns:a16="http://schemas.microsoft.com/office/drawing/2014/main" id="{1D1A456F-A786-8449-A316-4937211867AE}"/>
              </a:ext>
            </a:extLst>
          </p:cNvPr>
          <p:cNvSpPr>
            <a:spLocks noGrp="1"/>
          </p:cNvSpPr>
          <p:nvPr>
            <p:ph type="sldNum" sz="quarter" idx="4"/>
          </p:nvPr>
        </p:nvSpPr>
        <p:spPr/>
        <p:txBody>
          <a:bodyPr/>
          <a:lstStyle/>
          <a:p>
            <a:fld id="{D1A15F92-0E72-4975-B477-3B96F99AAEC7}" type="slidenum">
              <a:rPr lang="en-US" smtClean="0"/>
              <a:pPr/>
              <a:t>16</a:t>
            </a:fld>
            <a:endParaRPr lang="en-US"/>
          </a:p>
        </p:txBody>
      </p:sp>
      <p:sp>
        <p:nvSpPr>
          <p:cNvPr id="14" name="Content Placeholder 13">
            <a:extLst>
              <a:ext uri="{FF2B5EF4-FFF2-40B4-BE49-F238E27FC236}">
                <a16:creationId xmlns:a16="http://schemas.microsoft.com/office/drawing/2014/main" id="{2DB5EDD6-B254-2945-93F6-C47A49E523B0}"/>
              </a:ext>
            </a:extLst>
          </p:cNvPr>
          <p:cNvSpPr>
            <a:spLocks noGrp="1"/>
          </p:cNvSpPr>
          <p:nvPr>
            <p:ph sz="quarter" idx="15"/>
          </p:nvPr>
        </p:nvSpPr>
        <p:spPr>
          <a:xfrm>
            <a:off x="620184" y="6356351"/>
            <a:ext cx="10660392" cy="365125"/>
          </a:xfrm>
        </p:spPr>
        <p:txBody>
          <a:bodyPr/>
          <a:lstStyle/>
          <a:p>
            <a:r>
              <a:rPr lang="en-US" dirty="0"/>
              <a:t>CTLA-4, </a:t>
            </a:r>
            <a:r>
              <a:rPr lang="en-US" sz="1200" dirty="0"/>
              <a:t>cytotoxic T-lymphocyte-associated protein 4; </a:t>
            </a:r>
            <a:r>
              <a:rPr lang="en-US" dirty="0">
                <a:solidFill>
                  <a:schemeClr val="tx2"/>
                </a:solidFill>
              </a:rPr>
              <a:t>HCC, hepatocellular carcinoma; </a:t>
            </a:r>
            <a:r>
              <a:rPr lang="en-US" dirty="0"/>
              <a:t>PD-1, </a:t>
            </a:r>
            <a:r>
              <a:rPr lang="en-US" sz="1200" dirty="0"/>
              <a:t>programmed cell death 1; </a:t>
            </a:r>
            <a:r>
              <a:rPr lang="en-US" dirty="0"/>
              <a:t>PD-L1, programmed death-ligand 1</a:t>
            </a:r>
          </a:p>
          <a:p>
            <a:pPr>
              <a:spcBef>
                <a:spcPts val="0"/>
              </a:spcBef>
            </a:pPr>
            <a:r>
              <a:rPr lang="en-US" dirty="0"/>
              <a:t>Ghavimi S, et al. J Clin Transl Hepatol. 2020;8(2):168-76</a:t>
            </a:r>
          </a:p>
        </p:txBody>
      </p:sp>
    </p:spTree>
    <p:extLst>
      <p:ext uri="{BB962C8B-B14F-4D97-AF65-F5344CB8AC3E}">
        <p14:creationId xmlns:p14="http://schemas.microsoft.com/office/powerpoint/2010/main" val="1799417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5D475469-B003-0D45-B6D3-21F31D937AD0}"/>
              </a:ext>
            </a:extLst>
          </p:cNvPr>
          <p:cNvSpPr>
            <a:spLocks noGrp="1"/>
          </p:cNvSpPr>
          <p:nvPr>
            <p:ph sz="quarter" idx="12"/>
          </p:nvPr>
        </p:nvSpPr>
        <p:spPr>
          <a:xfrm>
            <a:off x="619200" y="4653136"/>
            <a:ext cx="11093424" cy="1081640"/>
          </a:xfrm>
        </p:spPr>
        <p:txBody>
          <a:bodyPr/>
          <a:lstStyle/>
          <a:p>
            <a:pPr marL="285750" indent="-285750">
              <a:buFont typeface="Arial" panose="020B0604020202020204" pitchFamily="34" charset="0"/>
              <a:buChar char="•"/>
            </a:pPr>
            <a:r>
              <a:rPr lang="en-US" sz="1700" dirty="0"/>
              <a:t>NASH-induced HCC might be less responsive to immunotherapy, probably due to aberrant CD8+PD-1+ T-cell activation in NASH-affected livers</a:t>
            </a:r>
          </a:p>
          <a:p>
            <a:pPr marL="285750" indent="-285750">
              <a:buFont typeface="Arial" panose="020B0604020202020204" pitchFamily="34" charset="0"/>
              <a:buChar char="•"/>
            </a:pPr>
            <a:r>
              <a:rPr lang="en-US" sz="1700" dirty="0"/>
              <a:t>In preclinical models of NASH-induced HCC, therapeutic immunotherapy targeted at PD-1 expanded activated CD8</a:t>
            </a:r>
            <a:r>
              <a:rPr lang="en-US" sz="1700" baseline="30000" dirty="0"/>
              <a:t>+</a:t>
            </a:r>
            <a:r>
              <a:rPr lang="en-US" sz="1700" dirty="0"/>
              <a:t>PD-1</a:t>
            </a:r>
            <a:r>
              <a:rPr lang="en-US" sz="1700" baseline="30000" dirty="0"/>
              <a:t>+</a:t>
            </a:r>
            <a:r>
              <a:rPr lang="en-US" sz="1700" dirty="0"/>
              <a:t> T cells within tumours but did not lead to tumour regression, which indicates that tumour immune surveillance was impaired</a:t>
            </a:r>
          </a:p>
        </p:txBody>
      </p:sp>
      <p:sp>
        <p:nvSpPr>
          <p:cNvPr id="9" name="Title 1">
            <a:extLst>
              <a:ext uri="{FF2B5EF4-FFF2-40B4-BE49-F238E27FC236}">
                <a16:creationId xmlns:a16="http://schemas.microsoft.com/office/drawing/2014/main" id="{9B01ED32-A572-4E68-8A36-8835277E61C3}"/>
              </a:ext>
            </a:extLst>
          </p:cNvPr>
          <p:cNvSpPr>
            <a:spLocks noGrp="1"/>
          </p:cNvSpPr>
          <p:nvPr>
            <p:ph type="title"/>
          </p:nvPr>
        </p:nvSpPr>
        <p:spPr>
          <a:xfrm>
            <a:off x="619200" y="246566"/>
            <a:ext cx="9149208" cy="807285"/>
          </a:xfrm>
        </p:spPr>
        <p:txBody>
          <a:bodyPr/>
          <a:lstStyle/>
          <a:p>
            <a:r>
              <a:rPr lang="en-US" dirty="0"/>
              <a:t>Proposed Mechanism to Explain Potential Differing Responses to Immunotherapy in HCC</a:t>
            </a:r>
          </a:p>
        </p:txBody>
      </p:sp>
      <p:sp>
        <p:nvSpPr>
          <p:cNvPr id="2" name="Slide Number Placeholder 1">
            <a:extLst>
              <a:ext uri="{FF2B5EF4-FFF2-40B4-BE49-F238E27FC236}">
                <a16:creationId xmlns:a16="http://schemas.microsoft.com/office/drawing/2014/main" id="{3794770E-6D81-114E-848D-3EA789356624}"/>
              </a:ext>
            </a:extLst>
          </p:cNvPr>
          <p:cNvSpPr>
            <a:spLocks noGrp="1"/>
          </p:cNvSpPr>
          <p:nvPr>
            <p:ph type="sldNum" sz="quarter" idx="4"/>
          </p:nvPr>
        </p:nvSpPr>
        <p:spPr/>
        <p:txBody>
          <a:bodyPr/>
          <a:lstStyle/>
          <a:p>
            <a:fld id="{D1A15F92-0E72-4975-B477-3B96F99AAEC7}" type="slidenum">
              <a:rPr lang="en-US" smtClean="0"/>
              <a:pPr/>
              <a:t>17</a:t>
            </a:fld>
            <a:endParaRPr lang="en-US"/>
          </a:p>
        </p:txBody>
      </p:sp>
      <p:sp>
        <p:nvSpPr>
          <p:cNvPr id="13" name="Content Placeholder 12">
            <a:extLst>
              <a:ext uri="{FF2B5EF4-FFF2-40B4-BE49-F238E27FC236}">
                <a16:creationId xmlns:a16="http://schemas.microsoft.com/office/drawing/2014/main" id="{BB29FCB9-2932-A84D-9CE6-DC3B80E3488D}"/>
              </a:ext>
            </a:extLst>
          </p:cNvPr>
          <p:cNvSpPr>
            <a:spLocks noGrp="1"/>
          </p:cNvSpPr>
          <p:nvPr>
            <p:ph sz="quarter" idx="15"/>
          </p:nvPr>
        </p:nvSpPr>
        <p:spPr>
          <a:xfrm>
            <a:off x="620184" y="6356351"/>
            <a:ext cx="10804408" cy="365125"/>
          </a:xfrm>
        </p:spPr>
        <p:txBody>
          <a:bodyPr/>
          <a:lstStyle/>
          <a:p>
            <a:r>
              <a:rPr lang="en-US" sz="1000" dirty="0"/>
              <a:t>ER, endoplasmic reticulum; FFA, free fatty acid; </a:t>
            </a:r>
            <a:r>
              <a:rPr lang="en-US" sz="1000" dirty="0">
                <a:solidFill>
                  <a:schemeClr val="tx2"/>
                </a:solidFill>
              </a:rPr>
              <a:t>HCC, hepatocellular carcinoma; HSC, </a:t>
            </a:r>
            <a:r>
              <a:rPr lang="en-US" sz="1000" dirty="0"/>
              <a:t>hepatic stellate cell; </a:t>
            </a:r>
            <a:r>
              <a:rPr lang="en-US" sz="1000" dirty="0">
                <a:solidFill>
                  <a:schemeClr val="tx2"/>
                </a:solidFill>
              </a:rPr>
              <a:t>IL, interleukin; LSEC, </a:t>
            </a:r>
            <a:r>
              <a:rPr lang="en-US" sz="1000" dirty="0"/>
              <a:t>liver sinusoidal endothelial cell; NASH, nonalcoholic steatohepatitis; NKT cell, natural killer T-cell; PD-1, programmed cell death 1; PRR, pattern recognition receptor; TGF, transforming growth factor; TNFSF, tumour necrosis factor superfamily</a:t>
            </a:r>
          </a:p>
          <a:p>
            <a:pPr>
              <a:spcBef>
                <a:spcPts val="0"/>
              </a:spcBef>
            </a:pPr>
            <a:r>
              <a:rPr lang="en-US" sz="1000" dirty="0"/>
              <a:t>Anstee QM, et al.</a:t>
            </a:r>
            <a:r>
              <a:rPr lang="sv-SE" sz="1000" dirty="0"/>
              <a:t> Nat Rev Gastroenterol Hepatol. 2019;16(7):411-28</a:t>
            </a:r>
            <a:r>
              <a:rPr lang="en-US" sz="1000" dirty="0"/>
              <a:t>; </a:t>
            </a:r>
            <a:r>
              <a:rPr lang="en-US" sz="1000" dirty="0">
                <a:solidFill>
                  <a:schemeClr val="tx2"/>
                </a:solidFill>
              </a:rPr>
              <a:t>Pfister D, et al. Nature. 2021;592(7854):450-6</a:t>
            </a:r>
            <a:endParaRPr lang="en-US" sz="1000" dirty="0"/>
          </a:p>
        </p:txBody>
      </p:sp>
      <p:pic>
        <p:nvPicPr>
          <p:cNvPr id="6" name="Picture 5">
            <a:extLst>
              <a:ext uri="{FF2B5EF4-FFF2-40B4-BE49-F238E27FC236}">
                <a16:creationId xmlns:a16="http://schemas.microsoft.com/office/drawing/2014/main" id="{81F1BDF6-EFE8-4C09-8866-4B88EF93C98F}"/>
              </a:ext>
            </a:extLst>
          </p:cNvPr>
          <p:cNvPicPr>
            <a:picLocks noChangeAspect="1"/>
          </p:cNvPicPr>
          <p:nvPr/>
        </p:nvPicPr>
        <p:blipFill rotWithShape="1">
          <a:blip r:embed="rId3"/>
          <a:srcRect t="9519"/>
          <a:stretch/>
        </p:blipFill>
        <p:spPr>
          <a:xfrm>
            <a:off x="1631504" y="1196753"/>
            <a:ext cx="8575723" cy="3456383"/>
          </a:xfrm>
          <a:prstGeom prst="rect">
            <a:avLst/>
          </a:prstGeom>
        </p:spPr>
      </p:pic>
    </p:spTree>
    <p:extLst>
      <p:ext uri="{BB962C8B-B14F-4D97-AF65-F5344CB8AC3E}">
        <p14:creationId xmlns:p14="http://schemas.microsoft.com/office/powerpoint/2010/main" val="24624736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BD286F38-D3C0-7340-8FAD-FC1AD3C80375}"/>
              </a:ext>
            </a:extLst>
          </p:cNvPr>
          <p:cNvSpPr>
            <a:spLocks noGrp="1"/>
          </p:cNvSpPr>
          <p:nvPr>
            <p:ph sz="quarter" idx="12"/>
          </p:nvPr>
        </p:nvSpPr>
        <p:spPr>
          <a:xfrm>
            <a:off x="620184" y="5445224"/>
            <a:ext cx="10963200" cy="505576"/>
          </a:xfrm>
        </p:spPr>
        <p:txBody>
          <a:bodyPr/>
          <a:lstStyle/>
          <a:p>
            <a:pPr marL="0" indent="0">
              <a:buNone/>
            </a:pPr>
            <a:r>
              <a:rPr lang="en-GB" sz="1800" b="1" dirty="0">
                <a:solidFill>
                  <a:schemeClr val="tx2"/>
                </a:solidFill>
              </a:rPr>
              <a:t>Conclusion: </a:t>
            </a:r>
            <a:r>
              <a:rPr lang="en-GB" sz="1800" dirty="0">
                <a:solidFill>
                  <a:schemeClr val="tx2"/>
                </a:solidFill>
              </a:rPr>
              <a:t>Sorafenib treatment improved the overall survival of patients with NAFLD or NASH-related HCC versus patients with viral/alcohol causes of liver disease</a:t>
            </a:r>
          </a:p>
        </p:txBody>
      </p:sp>
      <p:sp>
        <p:nvSpPr>
          <p:cNvPr id="2" name="Title 1">
            <a:extLst>
              <a:ext uri="{FF2B5EF4-FFF2-40B4-BE49-F238E27FC236}">
                <a16:creationId xmlns:a16="http://schemas.microsoft.com/office/drawing/2014/main" id="{E2CA9A30-7ADA-42E0-B279-C37DD682FA0D}"/>
              </a:ext>
            </a:extLst>
          </p:cNvPr>
          <p:cNvSpPr>
            <a:spLocks noGrp="1"/>
          </p:cNvSpPr>
          <p:nvPr>
            <p:ph type="title"/>
          </p:nvPr>
        </p:nvSpPr>
        <p:spPr>
          <a:xfrm>
            <a:off x="619200" y="246566"/>
            <a:ext cx="8647436" cy="807285"/>
          </a:xfrm>
        </p:spPr>
        <p:txBody>
          <a:bodyPr/>
          <a:lstStyle/>
          <a:p>
            <a:r>
              <a:rPr lang="en-US" sz="2600" dirty="0"/>
              <a:t>Overall Survival OF Virus/Alcohol </a:t>
            </a:r>
            <a:r>
              <a:rPr lang="en-US" sz="2600" i="1" dirty="0"/>
              <a:t>versus</a:t>
            </a:r>
            <a:r>
              <a:rPr lang="en-US" sz="2600" dirty="0"/>
              <a:t> NAFLD/NASH Patient Groups treated with sorafenib</a:t>
            </a:r>
          </a:p>
        </p:txBody>
      </p:sp>
      <p:sp>
        <p:nvSpPr>
          <p:cNvPr id="9" name="Slide Number Placeholder 8">
            <a:extLst>
              <a:ext uri="{FF2B5EF4-FFF2-40B4-BE49-F238E27FC236}">
                <a16:creationId xmlns:a16="http://schemas.microsoft.com/office/drawing/2014/main" id="{34F7F4BA-A57D-9748-99A0-9EF5A5DC5B13}"/>
              </a:ext>
            </a:extLst>
          </p:cNvPr>
          <p:cNvSpPr>
            <a:spLocks noGrp="1"/>
          </p:cNvSpPr>
          <p:nvPr>
            <p:ph type="sldNum" sz="quarter" idx="4"/>
          </p:nvPr>
        </p:nvSpPr>
        <p:spPr/>
        <p:txBody>
          <a:bodyPr/>
          <a:lstStyle/>
          <a:p>
            <a:fld id="{D1A15F92-0E72-4975-B477-3B96F99AAEC7}" type="slidenum">
              <a:rPr lang="en-US" smtClean="0"/>
              <a:pPr/>
              <a:t>18</a:t>
            </a:fld>
            <a:endParaRPr lang="en-US"/>
          </a:p>
        </p:txBody>
      </p:sp>
      <p:sp>
        <p:nvSpPr>
          <p:cNvPr id="15" name="Content Placeholder 14">
            <a:extLst>
              <a:ext uri="{FF2B5EF4-FFF2-40B4-BE49-F238E27FC236}">
                <a16:creationId xmlns:a16="http://schemas.microsoft.com/office/drawing/2014/main" id="{1FC7409F-4923-874C-9F92-C284E069FAF9}"/>
              </a:ext>
            </a:extLst>
          </p:cNvPr>
          <p:cNvSpPr>
            <a:spLocks noGrp="1"/>
          </p:cNvSpPr>
          <p:nvPr>
            <p:ph sz="quarter" idx="15"/>
          </p:nvPr>
        </p:nvSpPr>
        <p:spPr>
          <a:xfrm>
            <a:off x="620184" y="6356351"/>
            <a:ext cx="10268366" cy="365125"/>
          </a:xfrm>
        </p:spPr>
        <p:txBody>
          <a:bodyPr/>
          <a:lstStyle/>
          <a:p>
            <a:r>
              <a:rPr lang="en-US" sz="1200" u="none" strike="noStrike" kern="1200" baseline="0" dirty="0">
                <a:latin typeface="Arial" panose="020B0604020202020204" pitchFamily="34" charset="0"/>
                <a:cs typeface="Arial" panose="020B0604020202020204" pitchFamily="34" charset="0"/>
              </a:rPr>
              <a:t>AFP, </a:t>
            </a:r>
            <a:r>
              <a:rPr lang="en-US" dirty="0"/>
              <a:t>alpha-fetoprotein</a:t>
            </a:r>
            <a:r>
              <a:rPr lang="en-US" sz="1200" u="none" strike="noStrike" kern="1200" baseline="0" dirty="0">
                <a:latin typeface="Arial" panose="020B0604020202020204" pitchFamily="34" charset="0"/>
                <a:cs typeface="Arial" panose="020B0604020202020204" pitchFamily="34" charset="0"/>
              </a:rPr>
              <a:t>; BCLC, Barcelona Clinic Liver Cancer; DCP, des-</a:t>
            </a:r>
            <a:r>
              <a:rPr lang="el-GR" sz="1200" u="none" strike="noStrike" kern="1200" baseline="0" dirty="0">
                <a:latin typeface="Arial" panose="020B0604020202020204" pitchFamily="34" charset="0"/>
                <a:cs typeface="Arial" panose="020B0604020202020204" pitchFamily="34" charset="0"/>
              </a:rPr>
              <a:t>γ-</a:t>
            </a:r>
            <a:r>
              <a:rPr lang="en-US" sz="1200" u="none" strike="noStrike" kern="1200" baseline="0" dirty="0">
                <a:latin typeface="Arial" panose="020B0604020202020204" pitchFamily="34" charset="0"/>
                <a:cs typeface="Arial" panose="020B0604020202020204" pitchFamily="34" charset="0"/>
              </a:rPr>
              <a:t>carboxy prothrombin; </a:t>
            </a:r>
            <a:r>
              <a:rPr lang="en-US" sz="1200" dirty="0">
                <a:solidFill>
                  <a:schemeClr val="tx2"/>
                </a:solidFill>
              </a:rPr>
              <a:t>HCC, hepatocellular carcinoma; </a:t>
            </a:r>
            <a:r>
              <a:rPr lang="en-US" sz="1200" u="none" strike="noStrike" kern="1200" baseline="0" dirty="0">
                <a:latin typeface="Arial" panose="020B0604020202020204" pitchFamily="34" charset="0"/>
                <a:cs typeface="Arial" panose="020B0604020202020204" pitchFamily="34" charset="0"/>
              </a:rPr>
              <a:t>NAFLD, nonalcoholic fatty liver disease; NASH, nonalcoholic steatohepatitis; OS, overall survival; Vp, vascular invasion</a:t>
            </a:r>
            <a:endParaRPr lang="en-US" dirty="0"/>
          </a:p>
          <a:p>
            <a:pPr>
              <a:spcBef>
                <a:spcPts val="0"/>
              </a:spcBef>
            </a:pPr>
            <a:r>
              <a:rPr lang="en-US" dirty="0"/>
              <a:t>Shimose S, et al. Cancer Med. 2021;10(23):8530-41</a:t>
            </a:r>
          </a:p>
        </p:txBody>
      </p:sp>
      <p:graphicFrame>
        <p:nvGraphicFramePr>
          <p:cNvPr id="7" name="Table 6">
            <a:extLst>
              <a:ext uri="{FF2B5EF4-FFF2-40B4-BE49-F238E27FC236}">
                <a16:creationId xmlns:a16="http://schemas.microsoft.com/office/drawing/2014/main" id="{74FE4867-C83E-4763-8CD9-C77A049E2CEA}"/>
              </a:ext>
            </a:extLst>
          </p:cNvPr>
          <p:cNvGraphicFramePr>
            <a:graphicFrameLocks noGrp="1"/>
          </p:cNvGraphicFramePr>
          <p:nvPr>
            <p:extLst>
              <p:ext uri="{D42A27DB-BD31-4B8C-83A1-F6EECF244321}">
                <p14:modId xmlns:p14="http://schemas.microsoft.com/office/powerpoint/2010/main" val="3249759578"/>
              </p:ext>
            </p:extLst>
          </p:nvPr>
        </p:nvGraphicFramePr>
        <p:xfrm>
          <a:off x="565631" y="1461053"/>
          <a:ext cx="6970529" cy="3505200"/>
        </p:xfrm>
        <a:graphic>
          <a:graphicData uri="http://schemas.openxmlformats.org/drawingml/2006/table">
            <a:tbl>
              <a:tblPr firstRow="1" bandRow="1">
                <a:tableStyleId>{5C22544A-7EE6-4342-B048-85BDC9FD1C3A}</a:tableStyleId>
              </a:tblPr>
              <a:tblGrid>
                <a:gridCol w="2136375">
                  <a:extLst>
                    <a:ext uri="{9D8B030D-6E8A-4147-A177-3AD203B41FA5}">
                      <a16:colId xmlns:a16="http://schemas.microsoft.com/office/drawing/2014/main" val="532100096"/>
                    </a:ext>
                  </a:extLst>
                </a:gridCol>
                <a:gridCol w="1369133">
                  <a:extLst>
                    <a:ext uri="{9D8B030D-6E8A-4147-A177-3AD203B41FA5}">
                      <a16:colId xmlns:a16="http://schemas.microsoft.com/office/drawing/2014/main" val="365765523"/>
                    </a:ext>
                  </a:extLst>
                </a:gridCol>
                <a:gridCol w="1424965">
                  <a:extLst>
                    <a:ext uri="{9D8B030D-6E8A-4147-A177-3AD203B41FA5}">
                      <a16:colId xmlns:a16="http://schemas.microsoft.com/office/drawing/2014/main" val="1895512716"/>
                    </a:ext>
                  </a:extLst>
                </a:gridCol>
                <a:gridCol w="1385861">
                  <a:extLst>
                    <a:ext uri="{9D8B030D-6E8A-4147-A177-3AD203B41FA5}">
                      <a16:colId xmlns:a16="http://schemas.microsoft.com/office/drawing/2014/main" val="2961476304"/>
                    </a:ext>
                  </a:extLst>
                </a:gridCol>
                <a:gridCol w="654195">
                  <a:extLst>
                    <a:ext uri="{9D8B030D-6E8A-4147-A177-3AD203B41FA5}">
                      <a16:colId xmlns:a16="http://schemas.microsoft.com/office/drawing/2014/main" val="2868190367"/>
                    </a:ext>
                  </a:extLst>
                </a:gridCol>
              </a:tblGrid>
              <a:tr h="0">
                <a:tc>
                  <a:txBody>
                    <a:bodyPr/>
                    <a:lstStyle/>
                    <a:p>
                      <a:r>
                        <a:rPr lang="en-US" sz="1000" u="none" strike="noStrike" kern="1200" baseline="0" dirty="0">
                          <a:latin typeface="Arial" panose="020B0604020202020204" pitchFamily="34" charset="0"/>
                          <a:cs typeface="Arial" panose="020B0604020202020204" pitchFamily="34" charset="0"/>
                        </a:rPr>
                        <a:t>Characteristic</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baseline="0" dirty="0">
                          <a:latin typeface="Arial" panose="020B0604020202020204" pitchFamily="34" charset="0"/>
                          <a:cs typeface="Arial" panose="020B0604020202020204" pitchFamily="34" charset="0"/>
                        </a:rPr>
                        <a:t>All patients</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dirty="0">
                          <a:latin typeface="Arial" panose="020B0604020202020204" pitchFamily="34" charset="0"/>
                          <a:cs typeface="Arial" panose="020B0604020202020204" pitchFamily="34" charset="0"/>
                        </a:rPr>
                        <a:t>Virus/alcohol</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dirty="0">
                          <a:latin typeface="Arial" panose="020B0604020202020204" pitchFamily="34" charset="0"/>
                          <a:cs typeface="Arial" panose="020B0604020202020204" pitchFamily="34" charset="0"/>
                        </a:rPr>
                        <a:t>NAFLD/NASH</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p</a:t>
                      </a:r>
                      <a:endParaRPr lang="en-US" sz="1200" i="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93765745"/>
                  </a:ext>
                </a:extLst>
              </a:tr>
              <a:tr h="0">
                <a:tc>
                  <a:txBody>
                    <a:bodyPr/>
                    <a:lstStyle/>
                    <a:p>
                      <a:r>
                        <a:rPr lang="en-US" sz="1000" b="1" u="none" strike="noStrike" kern="1200" baseline="0" dirty="0">
                          <a:latin typeface="Arial" panose="020B0604020202020204" pitchFamily="34" charset="0"/>
                          <a:cs typeface="Arial" panose="020B0604020202020204" pitchFamily="34" charset="0"/>
                        </a:rPr>
                        <a:t>N</a:t>
                      </a:r>
                      <a:endParaRPr lang="en-US" sz="10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5440" marR="55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180</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143</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dirty="0">
                          <a:latin typeface="Arial" panose="020B0604020202020204" pitchFamily="34" charset="0"/>
                          <a:cs typeface="Arial" panose="020B0604020202020204" pitchFamily="34" charset="0"/>
                        </a:rPr>
                        <a:t>37</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59061375"/>
                  </a:ext>
                </a:extLst>
              </a:tr>
              <a:tr h="0">
                <a:tc>
                  <a:txBody>
                    <a:bodyPr/>
                    <a:lstStyle/>
                    <a:p>
                      <a:r>
                        <a:rPr lang="en-US" sz="1000" b="1" u="none" strike="noStrike" kern="1200" baseline="0" dirty="0">
                          <a:latin typeface="Arial" panose="020B0604020202020204" pitchFamily="34" charset="0"/>
                          <a:cs typeface="Arial" panose="020B0604020202020204" pitchFamily="34" charset="0"/>
                        </a:rPr>
                        <a:t>Age (years)</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kern="1200" baseline="0" dirty="0">
                          <a:latin typeface="Arial" panose="020B0604020202020204" pitchFamily="34" charset="0"/>
                          <a:cs typeface="Arial" panose="020B0604020202020204" pitchFamily="34" charset="0"/>
                        </a:rPr>
                        <a:t>72 (36-91)</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kern="1200" baseline="0" dirty="0">
                          <a:latin typeface="Arial" panose="020B0604020202020204" pitchFamily="34" charset="0"/>
                          <a:cs typeface="Arial" panose="020B0604020202020204" pitchFamily="34" charset="0"/>
                        </a:rPr>
                        <a:t>71 (36-91)</a:t>
                      </a:r>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76 (61-87)</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0.006</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9306261"/>
                  </a:ext>
                </a:extLst>
              </a:tr>
              <a:tr h="0">
                <a:tc>
                  <a:txBody>
                    <a:bodyPr/>
                    <a:lstStyle/>
                    <a:p>
                      <a:r>
                        <a:rPr lang="en-US" sz="1000" b="1" u="none" strike="noStrike" kern="1200" baseline="0" dirty="0">
                          <a:latin typeface="Arial" panose="020B0604020202020204" pitchFamily="34" charset="0"/>
                          <a:cs typeface="Arial" panose="020B0604020202020204" pitchFamily="34" charset="0"/>
                        </a:rPr>
                        <a:t>Sex (female/male)</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r>
                        <a:rPr lang="en-US" sz="1000" u="none" strike="noStrike" kern="1200" baseline="0" dirty="0">
                          <a:latin typeface="Arial" panose="020B0604020202020204" pitchFamily="34" charset="0"/>
                          <a:cs typeface="Arial" panose="020B0604020202020204" pitchFamily="34" charset="0"/>
                        </a:rPr>
                        <a:t>31/149</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27/116</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4/33</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0.246</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01001112"/>
                  </a:ext>
                </a:extLst>
              </a:tr>
              <a:tr h="0">
                <a:tc>
                  <a:txBody>
                    <a:bodyPr/>
                    <a:lstStyle/>
                    <a:p>
                      <a:r>
                        <a:rPr lang="en-US" sz="1000" b="1" dirty="0">
                          <a:latin typeface="Arial" panose="020B0604020202020204" pitchFamily="34" charset="0"/>
                          <a:cs typeface="Arial" panose="020B0604020202020204" pitchFamily="34" charset="0"/>
                        </a:rPr>
                        <a:t>Etiology (virus/alcohol/</a:t>
                      </a:r>
                    </a:p>
                    <a:p>
                      <a:r>
                        <a:rPr lang="en-US" sz="1000" b="1" dirty="0">
                          <a:latin typeface="Arial" panose="020B0604020202020204" pitchFamily="34" charset="0"/>
                          <a:cs typeface="Arial" panose="020B0604020202020204" pitchFamily="34" charset="0"/>
                        </a:rPr>
                        <a:t>NAFLD + NASH)</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r>
                        <a:rPr lang="en-US" sz="1000" u="none" strike="noStrike" kern="1200" baseline="0" dirty="0">
                          <a:latin typeface="Arial" panose="020B0604020202020204" pitchFamily="34" charset="0"/>
                          <a:cs typeface="Arial" panose="020B0604020202020204" pitchFamily="34" charset="0"/>
                        </a:rPr>
                        <a:t>124/19/37</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124/19/0</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0/0/37</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&lt;0.001</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0186473"/>
                  </a:ext>
                </a:extLst>
              </a:tr>
              <a:tr h="0">
                <a:tc>
                  <a:txBody>
                    <a:bodyPr/>
                    <a:lstStyle/>
                    <a:p>
                      <a:r>
                        <a:rPr lang="en-US" sz="1000" b="1" dirty="0">
                          <a:latin typeface="Arial" panose="020B0604020202020204" pitchFamily="34" charset="0"/>
                          <a:cs typeface="Arial" panose="020B0604020202020204" pitchFamily="34" charset="0"/>
                        </a:rPr>
                        <a:t>Tumour size (mm)</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r>
                        <a:rPr lang="en-US" sz="1000" u="none" strike="noStrike" kern="1200" baseline="0" dirty="0">
                          <a:latin typeface="Arial" panose="020B0604020202020204" pitchFamily="34" charset="0"/>
                          <a:cs typeface="Arial" panose="020B0604020202020204" pitchFamily="34" charset="0"/>
                        </a:rPr>
                        <a:t>31 (10-190)</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32 (10-190)</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27.5 (10-150)</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0.445</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17219812"/>
                  </a:ext>
                </a:extLst>
              </a:tr>
              <a:tr h="0">
                <a:tc>
                  <a:txBody>
                    <a:bodyPr/>
                    <a:lstStyle/>
                    <a:p>
                      <a:r>
                        <a:rPr lang="en-US" sz="1000" b="1" dirty="0">
                          <a:latin typeface="Arial" panose="020B0604020202020204" pitchFamily="34" charset="0"/>
                          <a:cs typeface="Arial" panose="020B0604020202020204" pitchFamily="34" charset="0"/>
                        </a:rPr>
                        <a:t>BCLC stage (A/B/C)</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kern="1200" baseline="0" dirty="0">
                          <a:latin typeface="Arial" panose="020B0604020202020204" pitchFamily="34" charset="0"/>
                          <a:cs typeface="Arial" panose="020B0604020202020204" pitchFamily="34" charset="0"/>
                        </a:rPr>
                        <a:t>3/80/97</a:t>
                      </a:r>
                      <a:endParaRPr lang="en-US" sz="10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2/62/79</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1/18/18</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0.696</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48615334"/>
                  </a:ext>
                </a:extLst>
              </a:tr>
              <a:tr h="0">
                <a:tc>
                  <a:txBody>
                    <a:bodyPr/>
                    <a:lstStyle/>
                    <a:p>
                      <a:r>
                        <a:rPr lang="en-US" sz="1000" b="1" dirty="0">
                          <a:latin typeface="Arial" panose="020B0604020202020204" pitchFamily="34" charset="0"/>
                          <a:cs typeface="Arial" panose="020B0604020202020204" pitchFamily="34" charset="0"/>
                        </a:rPr>
                        <a:t>Macrovascular invasion (none/</a:t>
                      </a:r>
                    </a:p>
                    <a:p>
                      <a:r>
                        <a:rPr lang="en-US" sz="1000" b="1" dirty="0">
                          <a:latin typeface="Arial" panose="020B0604020202020204" pitchFamily="34" charset="0"/>
                          <a:cs typeface="Arial" panose="020B0604020202020204" pitchFamily="34" charset="0"/>
                        </a:rPr>
                        <a:t>major Vp(−)/major Vp(+))</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r>
                        <a:rPr lang="en-US" sz="1000" u="none" strike="noStrike" kern="1200" baseline="0" dirty="0">
                          <a:latin typeface="Arial" panose="020B0604020202020204" pitchFamily="34" charset="0"/>
                          <a:cs typeface="Arial" panose="020B0604020202020204" pitchFamily="34" charset="0"/>
                        </a:rPr>
                        <a:t>147/16/17</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116/14/13</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31/2/4</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0.566</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57523911"/>
                  </a:ext>
                </a:extLst>
              </a:tr>
              <a:tr h="0">
                <a:tc>
                  <a:txBody>
                    <a:bodyPr/>
                    <a:lstStyle/>
                    <a:p>
                      <a:r>
                        <a:rPr lang="en-US" sz="1000" b="1" dirty="0">
                          <a:latin typeface="Arial" panose="020B0604020202020204" pitchFamily="34" charset="0"/>
                          <a:cs typeface="Arial" panose="020B0604020202020204" pitchFamily="34" charset="0"/>
                        </a:rPr>
                        <a:t>Extrahepatic spread (yes/no)</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r>
                        <a:rPr lang="en-US" sz="1000" u="none" strike="noStrike" kern="1200" baseline="0" dirty="0">
                          <a:latin typeface="Arial" panose="020B0604020202020204" pitchFamily="34" charset="0"/>
                          <a:cs typeface="Arial" panose="020B0604020202020204" pitchFamily="34" charset="0"/>
                        </a:rPr>
                        <a:t>79/101</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63/80</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16/21</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0.929</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15047673"/>
                  </a:ext>
                </a:extLst>
              </a:tr>
              <a:tr h="0">
                <a:tc>
                  <a:txBody>
                    <a:bodyPr/>
                    <a:lstStyle/>
                    <a:p>
                      <a:r>
                        <a:rPr lang="en-US" sz="1000" b="1" dirty="0">
                          <a:latin typeface="Arial" panose="020B0604020202020204" pitchFamily="34" charset="0"/>
                          <a:cs typeface="Arial" panose="020B0604020202020204" pitchFamily="34" charset="0"/>
                        </a:rPr>
                        <a:t>AFP (ng/ml)</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r>
                        <a:rPr lang="en-US" sz="1000" u="none" strike="noStrike" kern="1200" baseline="0" dirty="0">
                          <a:latin typeface="Arial" panose="020B0604020202020204" pitchFamily="34" charset="0"/>
                          <a:cs typeface="Arial" panose="020B0604020202020204" pitchFamily="34" charset="0"/>
                        </a:rPr>
                        <a:t>77.2 (0.9-470,335)</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101.4 (0.9-177,630)</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27.7 (0.9-470,335)</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0.208</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59658001"/>
                  </a:ext>
                </a:extLst>
              </a:tr>
              <a:tr h="0">
                <a:tc>
                  <a:txBody>
                    <a:bodyPr/>
                    <a:lstStyle/>
                    <a:p>
                      <a:r>
                        <a:rPr lang="en-US" sz="1000" b="1" dirty="0">
                          <a:latin typeface="Arial" panose="020B0604020202020204" pitchFamily="34" charset="0"/>
                          <a:cs typeface="Arial" panose="020B0604020202020204" pitchFamily="34" charset="0"/>
                        </a:rPr>
                        <a:t>DCP (mAU/ml)</a:t>
                      </a:r>
                      <a:endParaRPr lang="en-US" sz="1000" b="1" dirty="0">
                        <a:solidFill>
                          <a:schemeClr val="tx1"/>
                        </a:solidFill>
                        <a:latin typeface="Arial" panose="020B0604020202020204" pitchFamily="34" charset="0"/>
                        <a:cs typeface="Arial" panose="020B0604020202020204" pitchFamily="34" charset="0"/>
                      </a:endParaRPr>
                    </a:p>
                  </a:txBody>
                  <a:tcPr marL="55440" marR="55440" anchor="ctr"/>
                </a:tc>
                <a:tc>
                  <a:txBody>
                    <a:bodyPr/>
                    <a:lstStyle/>
                    <a:p>
                      <a:r>
                        <a:rPr lang="en-US" sz="1000" u="none" strike="noStrike" kern="1200" baseline="0" dirty="0">
                          <a:latin typeface="Arial" panose="020B0604020202020204" pitchFamily="34" charset="0"/>
                          <a:cs typeface="Arial" panose="020B0604020202020204" pitchFamily="34" charset="0"/>
                        </a:rPr>
                        <a:t>278 (3.9-89,928)</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278 (3.9-54,583)</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000" u="none" strike="noStrike" kern="1200" baseline="0" dirty="0">
                          <a:latin typeface="Arial" panose="020B0604020202020204" pitchFamily="34" charset="0"/>
                          <a:cs typeface="Arial" panose="020B0604020202020204" pitchFamily="34" charset="0"/>
                        </a:rPr>
                        <a:t>285 (13-89,928)</a:t>
                      </a:r>
                      <a:endParaRPr lang="en-US" sz="10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u="none" strike="noStrike" kern="1200" baseline="0" dirty="0">
                          <a:latin typeface="Arial" panose="020B0604020202020204" pitchFamily="34" charset="0"/>
                          <a:cs typeface="Arial" panose="020B0604020202020204" pitchFamily="34" charset="0"/>
                        </a:rPr>
                        <a:t>0.762</a:t>
                      </a:r>
                      <a:endParaRPr lang="en-US" sz="12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48289425"/>
                  </a:ext>
                </a:extLst>
              </a:tr>
              <a:tr h="0">
                <a:tc gridSpan="5">
                  <a:txBody>
                    <a:bodyPr/>
                    <a:lstStyle/>
                    <a:p>
                      <a:r>
                        <a:rPr lang="en-US" sz="1000" u="none" strike="noStrike" kern="1200" baseline="0" dirty="0">
                          <a:latin typeface="Arial" panose="020B0604020202020204" pitchFamily="34" charset="0"/>
                          <a:cs typeface="Arial" panose="020B0604020202020204" pitchFamily="34" charset="0"/>
                        </a:rPr>
                        <a:t>Data are expressed as median (range), or number</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77189056"/>
                  </a:ext>
                </a:extLst>
              </a:tr>
            </a:tbl>
          </a:graphicData>
        </a:graphic>
      </p:graphicFrame>
      <p:sp>
        <p:nvSpPr>
          <p:cNvPr id="24" name="Rounded Rectangle 23">
            <a:extLst>
              <a:ext uri="{FF2B5EF4-FFF2-40B4-BE49-F238E27FC236}">
                <a16:creationId xmlns:a16="http://schemas.microsoft.com/office/drawing/2014/main" id="{CA3CFEA6-CD16-D04A-A044-6FBCE4785E47}"/>
              </a:ext>
            </a:extLst>
          </p:cNvPr>
          <p:cNvSpPr/>
          <p:nvPr/>
        </p:nvSpPr>
        <p:spPr>
          <a:xfrm rot="16200000">
            <a:off x="6654205" y="2823096"/>
            <a:ext cx="2448273" cy="21544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Overall survival (rate)</a:t>
            </a:r>
            <a:endParaRPr lang="en-GB" sz="1400" b="1" dirty="0">
              <a:solidFill>
                <a:srgbClr val="FF0000"/>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E0B56778-0B26-624E-8D9B-FF3C60E3F704}"/>
              </a:ext>
            </a:extLst>
          </p:cNvPr>
          <p:cNvCxnSpPr>
            <a:cxnSpLocks/>
          </p:cNvCxnSpPr>
          <p:nvPr/>
        </p:nvCxnSpPr>
        <p:spPr>
          <a:xfrm>
            <a:off x="8344186" y="4309277"/>
            <a:ext cx="3316591"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907D84F-5AF7-6A48-A43E-9E620CCB7E79}"/>
              </a:ext>
            </a:extLst>
          </p:cNvPr>
          <p:cNvCxnSpPr>
            <a:cxnSpLocks/>
          </p:cNvCxnSpPr>
          <p:nvPr/>
        </p:nvCxnSpPr>
        <p:spPr>
          <a:xfrm rot="16200000">
            <a:off x="8427847" y="43569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9212150B-1F0E-2845-86A6-134DA62C4758}"/>
              </a:ext>
            </a:extLst>
          </p:cNvPr>
          <p:cNvSpPr/>
          <p:nvPr/>
        </p:nvSpPr>
        <p:spPr>
          <a:xfrm>
            <a:off x="8262372" y="4420643"/>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C6C8DCF1-0565-BA4F-8C09-D680850FB124}"/>
              </a:ext>
            </a:extLst>
          </p:cNvPr>
          <p:cNvSpPr/>
          <p:nvPr/>
        </p:nvSpPr>
        <p:spPr>
          <a:xfrm>
            <a:off x="7948047" y="356339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20</a:t>
            </a:r>
            <a:endParaRPr lang="en-GB" sz="1200" dirty="0">
              <a:solidFill>
                <a:srgbClr val="FF0000"/>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F78074F9-55E5-6047-93D9-95076C10BAA1}"/>
              </a:ext>
            </a:extLst>
          </p:cNvPr>
          <p:cNvCxnSpPr>
            <a:cxnSpLocks/>
          </p:cNvCxnSpPr>
          <p:nvPr/>
        </p:nvCxnSpPr>
        <p:spPr>
          <a:xfrm>
            <a:off x="8260509" y="37092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9C85F86-78E5-0E47-AF5C-601DDB6BDC4F}"/>
              </a:ext>
            </a:extLst>
          </p:cNvPr>
          <p:cNvCxnSpPr>
            <a:cxnSpLocks/>
          </p:cNvCxnSpPr>
          <p:nvPr/>
        </p:nvCxnSpPr>
        <p:spPr>
          <a:xfrm rot="16200000">
            <a:off x="9104231" y="43569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686E7E33-9276-7D4C-85EB-978F48A8F986}"/>
              </a:ext>
            </a:extLst>
          </p:cNvPr>
          <p:cNvSpPr/>
          <p:nvPr/>
        </p:nvSpPr>
        <p:spPr>
          <a:xfrm>
            <a:off x="8941822" y="4420643"/>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500</a:t>
            </a:r>
            <a:endParaRPr lang="en-GB" sz="1200" dirty="0">
              <a:solidFill>
                <a:srgbClr val="FF0000"/>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2280F736-3ADD-344B-B7B7-7DD93D2F4753}"/>
              </a:ext>
            </a:extLst>
          </p:cNvPr>
          <p:cNvCxnSpPr>
            <a:cxnSpLocks/>
          </p:cNvCxnSpPr>
          <p:nvPr/>
        </p:nvCxnSpPr>
        <p:spPr>
          <a:xfrm rot="16200000">
            <a:off x="9783681" y="43569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41C54B96-F50E-4841-B47B-01EA9557137E}"/>
              </a:ext>
            </a:extLst>
          </p:cNvPr>
          <p:cNvSpPr/>
          <p:nvPr/>
        </p:nvSpPr>
        <p:spPr>
          <a:xfrm>
            <a:off x="9621272" y="4420643"/>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1000</a:t>
            </a:r>
            <a:endParaRPr lang="en-GB" sz="1200" dirty="0">
              <a:solidFill>
                <a:srgbClr val="FF0000"/>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974D7B1D-D5A9-784D-B2F3-BACAC2B8F3C5}"/>
              </a:ext>
            </a:extLst>
          </p:cNvPr>
          <p:cNvCxnSpPr>
            <a:cxnSpLocks/>
          </p:cNvCxnSpPr>
          <p:nvPr/>
        </p:nvCxnSpPr>
        <p:spPr>
          <a:xfrm rot="16200000">
            <a:off x="11148931" y="43569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5F173CAA-A7C3-4741-B37A-3E4504725C7B}"/>
              </a:ext>
            </a:extLst>
          </p:cNvPr>
          <p:cNvSpPr/>
          <p:nvPr/>
        </p:nvSpPr>
        <p:spPr>
          <a:xfrm>
            <a:off x="10986522" y="4420643"/>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2000</a:t>
            </a:r>
            <a:endParaRPr lang="en-GB" sz="1200" dirty="0">
              <a:solidFill>
                <a:srgbClr val="FF0000"/>
              </a:solidFill>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0258917F-8130-F246-A73C-23B8CD324987}"/>
              </a:ext>
            </a:extLst>
          </p:cNvPr>
          <p:cNvSpPr/>
          <p:nvPr/>
        </p:nvSpPr>
        <p:spPr>
          <a:xfrm>
            <a:off x="9570472" y="4633368"/>
            <a:ext cx="1197826"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chemeClr val="tx1"/>
                </a:solidFill>
                <a:latin typeface="Arial" panose="020B0604020202020204" pitchFamily="34" charset="0"/>
                <a:cs typeface="Arial" panose="020B0604020202020204" pitchFamily="34" charset="0"/>
              </a:rPr>
              <a:t>Time (days)</a:t>
            </a:r>
            <a:endParaRPr lang="en-GB" sz="1200" b="1" dirty="0">
              <a:solidFill>
                <a:srgbClr val="FF0000"/>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EC300A9F-9B96-F64A-BF51-2F9D2F369330}"/>
              </a:ext>
            </a:extLst>
          </p:cNvPr>
          <p:cNvCxnSpPr>
            <a:cxnSpLocks/>
          </p:cNvCxnSpPr>
          <p:nvPr/>
        </p:nvCxnSpPr>
        <p:spPr>
          <a:xfrm flipV="1">
            <a:off x="8349948" y="1636806"/>
            <a:ext cx="0" cy="267802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Rounded Rectangle 48">
            <a:extLst>
              <a:ext uri="{FF2B5EF4-FFF2-40B4-BE49-F238E27FC236}">
                <a16:creationId xmlns:a16="http://schemas.microsoft.com/office/drawing/2014/main" id="{3A58F5ED-DC19-674F-95BE-CE94FDE37567}"/>
              </a:ext>
            </a:extLst>
          </p:cNvPr>
          <p:cNvSpPr/>
          <p:nvPr/>
        </p:nvSpPr>
        <p:spPr>
          <a:xfrm>
            <a:off x="7948047" y="305539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40</a:t>
            </a:r>
            <a:endParaRPr lang="en-GB" sz="1200" dirty="0">
              <a:solidFill>
                <a:srgbClr val="FF0000"/>
              </a:solidFill>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81CEEF82-AC69-C543-9902-676EEF36B7BB}"/>
              </a:ext>
            </a:extLst>
          </p:cNvPr>
          <p:cNvCxnSpPr>
            <a:cxnSpLocks/>
          </p:cNvCxnSpPr>
          <p:nvPr/>
        </p:nvCxnSpPr>
        <p:spPr>
          <a:xfrm>
            <a:off x="8260509" y="32012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Rounded Rectangle 50">
            <a:extLst>
              <a:ext uri="{FF2B5EF4-FFF2-40B4-BE49-F238E27FC236}">
                <a16:creationId xmlns:a16="http://schemas.microsoft.com/office/drawing/2014/main" id="{6CE60286-21C6-C54D-828A-CBB600C61274}"/>
              </a:ext>
            </a:extLst>
          </p:cNvPr>
          <p:cNvSpPr/>
          <p:nvPr/>
        </p:nvSpPr>
        <p:spPr>
          <a:xfrm>
            <a:off x="7948047" y="406504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DF5C1344-E246-974A-A5E4-D11D24FEEFC5}"/>
              </a:ext>
            </a:extLst>
          </p:cNvPr>
          <p:cNvCxnSpPr>
            <a:cxnSpLocks/>
          </p:cNvCxnSpPr>
          <p:nvPr/>
        </p:nvCxnSpPr>
        <p:spPr>
          <a:xfrm>
            <a:off x="8260509" y="42108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Rounded Rectangle 53">
            <a:extLst>
              <a:ext uri="{FF2B5EF4-FFF2-40B4-BE49-F238E27FC236}">
                <a16:creationId xmlns:a16="http://schemas.microsoft.com/office/drawing/2014/main" id="{3DD5BB21-8F01-F246-8739-58AE9235B1F8}"/>
              </a:ext>
            </a:extLst>
          </p:cNvPr>
          <p:cNvSpPr/>
          <p:nvPr/>
        </p:nvSpPr>
        <p:spPr>
          <a:xfrm>
            <a:off x="7948047" y="2550568"/>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60</a:t>
            </a:r>
            <a:endParaRPr lang="en-GB" sz="1200" dirty="0">
              <a:solidFill>
                <a:srgbClr val="FF0000"/>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33A8FB80-CC4F-5845-BD8F-F4A0D112811A}"/>
              </a:ext>
            </a:extLst>
          </p:cNvPr>
          <p:cNvCxnSpPr>
            <a:cxnSpLocks/>
          </p:cNvCxnSpPr>
          <p:nvPr/>
        </p:nvCxnSpPr>
        <p:spPr>
          <a:xfrm>
            <a:off x="8260509" y="2696377"/>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C8756548-AB17-D049-B9CA-C5E3BAFF25F4}"/>
              </a:ext>
            </a:extLst>
          </p:cNvPr>
          <p:cNvSpPr/>
          <p:nvPr/>
        </p:nvSpPr>
        <p:spPr>
          <a:xfrm>
            <a:off x="7948047" y="204574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80</a:t>
            </a:r>
            <a:endParaRPr lang="en-GB" sz="1200" dirty="0">
              <a:solidFill>
                <a:srgbClr val="FF0000"/>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8376E02B-0DCC-3746-9408-25916087E5A0}"/>
              </a:ext>
            </a:extLst>
          </p:cNvPr>
          <p:cNvCxnSpPr>
            <a:cxnSpLocks/>
          </p:cNvCxnSpPr>
          <p:nvPr/>
        </p:nvCxnSpPr>
        <p:spPr>
          <a:xfrm>
            <a:off x="8260509" y="21915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Rounded Rectangle 57">
            <a:extLst>
              <a:ext uri="{FF2B5EF4-FFF2-40B4-BE49-F238E27FC236}">
                <a16:creationId xmlns:a16="http://schemas.microsoft.com/office/drawing/2014/main" id="{07AAAE76-C706-E448-9B48-62F79E50E0AB}"/>
              </a:ext>
            </a:extLst>
          </p:cNvPr>
          <p:cNvSpPr/>
          <p:nvPr/>
        </p:nvSpPr>
        <p:spPr>
          <a:xfrm>
            <a:off x="7948047" y="1540918"/>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100</a:t>
            </a:r>
            <a:endParaRPr lang="en-GB" sz="1200" dirty="0">
              <a:solidFill>
                <a:srgbClr val="FF0000"/>
              </a:solidFill>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EA529D54-DB92-004D-9C1B-61C85CDD081D}"/>
              </a:ext>
            </a:extLst>
          </p:cNvPr>
          <p:cNvCxnSpPr>
            <a:cxnSpLocks/>
          </p:cNvCxnSpPr>
          <p:nvPr/>
        </p:nvCxnSpPr>
        <p:spPr>
          <a:xfrm>
            <a:off x="8260509" y="1686727"/>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33CA49E-53A8-F348-939F-A153F982FF6F}"/>
              </a:ext>
            </a:extLst>
          </p:cNvPr>
          <p:cNvCxnSpPr>
            <a:cxnSpLocks/>
          </p:cNvCxnSpPr>
          <p:nvPr/>
        </p:nvCxnSpPr>
        <p:spPr>
          <a:xfrm rot="16200000">
            <a:off x="10469481" y="43569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Rounded Rectangle 61">
            <a:extLst>
              <a:ext uri="{FF2B5EF4-FFF2-40B4-BE49-F238E27FC236}">
                <a16:creationId xmlns:a16="http://schemas.microsoft.com/office/drawing/2014/main" id="{B987FD90-DF97-604C-A966-9CB121162479}"/>
              </a:ext>
            </a:extLst>
          </p:cNvPr>
          <p:cNvSpPr/>
          <p:nvPr/>
        </p:nvSpPr>
        <p:spPr>
          <a:xfrm>
            <a:off x="10307072" y="4420643"/>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1500</a:t>
            </a:r>
            <a:endParaRPr lang="en-GB" sz="1200" dirty="0">
              <a:solidFill>
                <a:srgbClr val="FF0000"/>
              </a:solidFill>
              <a:latin typeface="Arial" panose="020B0604020202020204" pitchFamily="34" charset="0"/>
              <a:cs typeface="Arial" panose="020B0604020202020204" pitchFamily="34" charset="0"/>
            </a:endParaRPr>
          </a:p>
        </p:txBody>
      </p:sp>
      <p:sp>
        <p:nvSpPr>
          <p:cNvPr id="63" name="Rounded Rectangle 62">
            <a:extLst>
              <a:ext uri="{FF2B5EF4-FFF2-40B4-BE49-F238E27FC236}">
                <a16:creationId xmlns:a16="http://schemas.microsoft.com/office/drawing/2014/main" id="{2D085DC0-15F5-1640-824D-26D63D309044}"/>
              </a:ext>
            </a:extLst>
          </p:cNvPr>
          <p:cNvSpPr/>
          <p:nvPr/>
        </p:nvSpPr>
        <p:spPr>
          <a:xfrm>
            <a:off x="8262372" y="4969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chemeClr val="tx1"/>
                </a:solidFill>
                <a:latin typeface="Arial" panose="020B0604020202020204" pitchFamily="34" charset="0"/>
                <a:cs typeface="Arial" panose="020B0604020202020204" pitchFamily="34" charset="0"/>
              </a:rPr>
              <a:t>143</a:t>
            </a:r>
          </a:p>
          <a:p>
            <a:pPr algn="ctr"/>
            <a:r>
              <a:rPr lang="en-GB" sz="1000" dirty="0">
                <a:solidFill>
                  <a:schemeClr val="tx1"/>
                </a:solidFill>
                <a:latin typeface="Arial" panose="020B0604020202020204" pitchFamily="34" charset="0"/>
                <a:cs typeface="Arial" panose="020B0604020202020204" pitchFamily="34" charset="0"/>
              </a:rPr>
              <a:t>37</a:t>
            </a:r>
            <a:endParaRPr lang="en-GB" sz="1000" dirty="0">
              <a:solidFill>
                <a:srgbClr val="FF0000"/>
              </a:solidFill>
              <a:latin typeface="Arial" panose="020B0604020202020204" pitchFamily="34" charset="0"/>
              <a:cs typeface="Arial" panose="020B0604020202020204" pitchFamily="34" charset="0"/>
            </a:endParaRPr>
          </a:p>
        </p:txBody>
      </p:sp>
      <p:sp>
        <p:nvSpPr>
          <p:cNvPr id="64" name="Rounded Rectangle 63">
            <a:extLst>
              <a:ext uri="{FF2B5EF4-FFF2-40B4-BE49-F238E27FC236}">
                <a16:creationId xmlns:a16="http://schemas.microsoft.com/office/drawing/2014/main" id="{9F610AEA-FA20-F041-B682-070436FE5206}"/>
              </a:ext>
            </a:extLst>
          </p:cNvPr>
          <p:cNvSpPr/>
          <p:nvPr/>
        </p:nvSpPr>
        <p:spPr>
          <a:xfrm>
            <a:off x="8941822" y="4969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chemeClr val="tx1"/>
                </a:solidFill>
                <a:latin typeface="Arial" panose="020B0604020202020204" pitchFamily="34" charset="0"/>
                <a:cs typeface="Arial" panose="020B0604020202020204" pitchFamily="34" charset="0"/>
              </a:rPr>
              <a:t>60</a:t>
            </a:r>
          </a:p>
          <a:p>
            <a:pPr algn="ctr"/>
            <a:r>
              <a:rPr lang="en-GB" sz="1000" dirty="0">
                <a:solidFill>
                  <a:schemeClr val="tx1"/>
                </a:solidFill>
                <a:latin typeface="Arial" panose="020B0604020202020204" pitchFamily="34" charset="0"/>
                <a:cs typeface="Arial" panose="020B0604020202020204" pitchFamily="34" charset="0"/>
              </a:rPr>
              <a:t>22</a:t>
            </a:r>
            <a:endParaRPr lang="en-GB" sz="1000" dirty="0">
              <a:solidFill>
                <a:srgbClr val="FF0000"/>
              </a:solidFill>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85909E14-20F2-9745-93C0-0AEA96EB12A9}"/>
              </a:ext>
            </a:extLst>
          </p:cNvPr>
          <p:cNvSpPr/>
          <p:nvPr/>
        </p:nvSpPr>
        <p:spPr>
          <a:xfrm>
            <a:off x="9621272" y="4969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chemeClr val="tx1"/>
                </a:solidFill>
                <a:latin typeface="Arial" panose="020B0604020202020204" pitchFamily="34" charset="0"/>
                <a:cs typeface="Arial" panose="020B0604020202020204" pitchFamily="34" charset="0"/>
              </a:rPr>
              <a:t>17</a:t>
            </a:r>
          </a:p>
          <a:p>
            <a:pPr algn="ctr"/>
            <a:r>
              <a:rPr lang="en-GB" sz="1000" dirty="0">
                <a:solidFill>
                  <a:schemeClr val="tx1"/>
                </a:solidFill>
                <a:latin typeface="Arial" panose="020B0604020202020204" pitchFamily="34" charset="0"/>
                <a:cs typeface="Arial" panose="020B0604020202020204" pitchFamily="34" charset="0"/>
              </a:rPr>
              <a:t>9</a:t>
            </a:r>
            <a:endParaRPr lang="en-GB" sz="1000" dirty="0">
              <a:solidFill>
                <a:srgbClr val="FF0000"/>
              </a:solidFill>
              <a:latin typeface="Arial" panose="020B0604020202020204" pitchFamily="34" charset="0"/>
              <a:cs typeface="Arial" panose="020B0604020202020204" pitchFamily="34" charset="0"/>
            </a:endParaRPr>
          </a:p>
        </p:txBody>
      </p:sp>
      <p:sp>
        <p:nvSpPr>
          <p:cNvPr id="66" name="Rounded Rectangle 65">
            <a:extLst>
              <a:ext uri="{FF2B5EF4-FFF2-40B4-BE49-F238E27FC236}">
                <a16:creationId xmlns:a16="http://schemas.microsoft.com/office/drawing/2014/main" id="{0503C970-7353-7045-94FE-923DE0EFF5A8}"/>
              </a:ext>
            </a:extLst>
          </p:cNvPr>
          <p:cNvSpPr/>
          <p:nvPr/>
        </p:nvSpPr>
        <p:spPr>
          <a:xfrm>
            <a:off x="10986522" y="4969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chemeClr val="tx1"/>
                </a:solidFill>
                <a:latin typeface="Arial" panose="020B0604020202020204" pitchFamily="34" charset="0"/>
                <a:cs typeface="Arial" panose="020B0604020202020204" pitchFamily="34" charset="0"/>
              </a:rPr>
              <a:t>0</a:t>
            </a:r>
          </a:p>
          <a:p>
            <a:pPr algn="ctr"/>
            <a:r>
              <a:rPr lang="en-GB" sz="1000" dirty="0">
                <a:solidFill>
                  <a:schemeClr val="tx1"/>
                </a:solidFill>
                <a:latin typeface="Arial" panose="020B0604020202020204" pitchFamily="34" charset="0"/>
                <a:cs typeface="Arial" panose="020B0604020202020204" pitchFamily="34" charset="0"/>
              </a:rPr>
              <a:t>0</a:t>
            </a:r>
            <a:endParaRPr lang="en-GB" sz="1000" dirty="0">
              <a:solidFill>
                <a:srgbClr val="FF0000"/>
              </a:solidFill>
              <a:latin typeface="Arial" panose="020B0604020202020204" pitchFamily="34" charset="0"/>
              <a:cs typeface="Arial" panose="020B0604020202020204" pitchFamily="34" charset="0"/>
            </a:endParaRPr>
          </a:p>
        </p:txBody>
      </p:sp>
      <p:sp>
        <p:nvSpPr>
          <p:cNvPr id="67" name="Rounded Rectangle 66">
            <a:extLst>
              <a:ext uri="{FF2B5EF4-FFF2-40B4-BE49-F238E27FC236}">
                <a16:creationId xmlns:a16="http://schemas.microsoft.com/office/drawing/2014/main" id="{BD78C32C-9B3F-6F4C-BD4E-FDB8303464B4}"/>
              </a:ext>
            </a:extLst>
          </p:cNvPr>
          <p:cNvSpPr/>
          <p:nvPr/>
        </p:nvSpPr>
        <p:spPr>
          <a:xfrm>
            <a:off x="10307072" y="4969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chemeClr val="tx1"/>
                </a:solidFill>
                <a:latin typeface="Arial" panose="020B0604020202020204" pitchFamily="34" charset="0"/>
                <a:cs typeface="Arial" panose="020B0604020202020204" pitchFamily="34" charset="0"/>
              </a:rPr>
              <a:t>3</a:t>
            </a:r>
          </a:p>
          <a:p>
            <a:pPr algn="ctr"/>
            <a:r>
              <a:rPr lang="en-GB" sz="1000" dirty="0">
                <a:solidFill>
                  <a:schemeClr val="tx1"/>
                </a:solidFill>
                <a:latin typeface="Arial" panose="020B0604020202020204" pitchFamily="34" charset="0"/>
                <a:cs typeface="Arial" panose="020B0604020202020204" pitchFamily="34" charset="0"/>
              </a:rPr>
              <a:t>3</a:t>
            </a:r>
            <a:endParaRPr lang="en-GB" sz="1000" dirty="0">
              <a:solidFill>
                <a:srgbClr val="FF0000"/>
              </a:solidFill>
              <a:latin typeface="Arial" panose="020B0604020202020204" pitchFamily="34" charset="0"/>
              <a:cs typeface="Arial" panose="020B0604020202020204" pitchFamily="34" charset="0"/>
            </a:endParaRPr>
          </a:p>
        </p:txBody>
      </p:sp>
      <p:sp>
        <p:nvSpPr>
          <p:cNvPr id="68" name="Rounded Rectangle 67">
            <a:extLst>
              <a:ext uri="{FF2B5EF4-FFF2-40B4-BE49-F238E27FC236}">
                <a16:creationId xmlns:a16="http://schemas.microsoft.com/office/drawing/2014/main" id="{A4FEF0A4-CEF9-514B-87F5-C1C4F597124E}"/>
              </a:ext>
            </a:extLst>
          </p:cNvPr>
          <p:cNvSpPr/>
          <p:nvPr/>
        </p:nvSpPr>
        <p:spPr>
          <a:xfrm>
            <a:off x="6931636" y="4888998"/>
            <a:ext cx="1350608"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000" b="1" dirty="0">
                <a:solidFill>
                  <a:schemeClr val="tx1"/>
                </a:solidFill>
                <a:latin typeface="Arial" panose="020B0604020202020204" pitchFamily="34" charset="0"/>
                <a:cs typeface="Arial" panose="020B0604020202020204" pitchFamily="34" charset="0"/>
              </a:rPr>
              <a:t>No. at risk</a:t>
            </a:r>
          </a:p>
          <a:p>
            <a:pPr algn="r"/>
            <a:r>
              <a:rPr lang="en-GB" sz="1000" b="1" dirty="0">
                <a:solidFill>
                  <a:schemeClr val="tx2"/>
                </a:solidFill>
                <a:latin typeface="Arial" panose="020B0604020202020204" pitchFamily="34" charset="0"/>
                <a:cs typeface="Arial" panose="020B0604020202020204" pitchFamily="34" charset="0"/>
              </a:rPr>
              <a:t>Virus + alcohol</a:t>
            </a:r>
          </a:p>
          <a:p>
            <a:pPr algn="r"/>
            <a:r>
              <a:rPr lang="en-GB" sz="1000" b="1" dirty="0">
                <a:solidFill>
                  <a:schemeClr val="accent2"/>
                </a:solidFill>
                <a:latin typeface="Arial" panose="020B0604020202020204" pitchFamily="34" charset="0"/>
                <a:cs typeface="Arial" panose="020B0604020202020204" pitchFamily="34" charset="0"/>
              </a:rPr>
              <a:t>NAFLD + NASH</a:t>
            </a:r>
          </a:p>
        </p:txBody>
      </p:sp>
      <p:pic>
        <p:nvPicPr>
          <p:cNvPr id="73" name="Picture 72">
            <a:extLst>
              <a:ext uri="{FF2B5EF4-FFF2-40B4-BE49-F238E27FC236}">
                <a16:creationId xmlns:a16="http://schemas.microsoft.com/office/drawing/2014/main" id="{9586CC41-92F4-F649-8084-14399E840C5A}"/>
              </a:ext>
            </a:extLst>
          </p:cNvPr>
          <p:cNvPicPr>
            <a:picLocks noChangeAspect="1"/>
          </p:cNvPicPr>
          <p:nvPr/>
        </p:nvPicPr>
        <p:blipFill>
          <a:blip r:embed="rId2"/>
          <a:stretch>
            <a:fillRect/>
          </a:stretch>
        </p:blipFill>
        <p:spPr>
          <a:xfrm>
            <a:off x="8459937" y="1677174"/>
            <a:ext cx="2476500" cy="2527300"/>
          </a:xfrm>
          <a:prstGeom prst="rect">
            <a:avLst/>
          </a:prstGeom>
        </p:spPr>
      </p:pic>
      <p:sp>
        <p:nvSpPr>
          <p:cNvPr id="42" name="Rounded Rectangle 41">
            <a:extLst>
              <a:ext uri="{FF2B5EF4-FFF2-40B4-BE49-F238E27FC236}">
                <a16:creationId xmlns:a16="http://schemas.microsoft.com/office/drawing/2014/main" id="{389557F0-3508-3D40-9730-4A50F2123784}"/>
              </a:ext>
            </a:extLst>
          </p:cNvPr>
          <p:cNvSpPr/>
          <p:nvPr/>
        </p:nvSpPr>
        <p:spPr>
          <a:xfrm>
            <a:off x="9481892" y="2220744"/>
            <a:ext cx="2499876" cy="36004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tabLst>
                <a:tab pos="1017588" algn="l"/>
              </a:tabLst>
            </a:pPr>
            <a:r>
              <a:rPr lang="en-GB" sz="1000" dirty="0">
                <a:solidFill>
                  <a:schemeClr val="tx1"/>
                </a:solidFill>
                <a:latin typeface="Arial" panose="020B0604020202020204" pitchFamily="34" charset="0"/>
                <a:cs typeface="Arial" panose="020B0604020202020204" pitchFamily="34" charset="0"/>
              </a:rPr>
              <a:t>Virus + alcohol	median OS 16.7 months</a:t>
            </a:r>
          </a:p>
          <a:p>
            <a:pPr>
              <a:tabLst>
                <a:tab pos="1017588" algn="l"/>
              </a:tabLst>
            </a:pPr>
            <a:r>
              <a:rPr lang="en-GB" sz="1000" dirty="0">
                <a:solidFill>
                  <a:schemeClr val="tx1"/>
                </a:solidFill>
                <a:latin typeface="Arial" panose="020B0604020202020204" pitchFamily="34" charset="0"/>
                <a:cs typeface="Arial" panose="020B0604020202020204" pitchFamily="34" charset="0"/>
              </a:rPr>
              <a:t>NAFLD + NASH	median OS 22.7 months</a:t>
            </a:r>
            <a:endParaRPr lang="en-GB" sz="1000" dirty="0">
              <a:solidFill>
                <a:srgbClr val="FF0000"/>
              </a:solidFill>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7BC5A622-810F-A248-99CE-1AE22D74ACF0}"/>
              </a:ext>
            </a:extLst>
          </p:cNvPr>
          <p:cNvCxnSpPr>
            <a:cxnSpLocks/>
          </p:cNvCxnSpPr>
          <p:nvPr/>
        </p:nvCxnSpPr>
        <p:spPr>
          <a:xfrm>
            <a:off x="10236458" y="1706795"/>
            <a:ext cx="2880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8D9A3EE-56F2-E840-B151-A2793A202F15}"/>
              </a:ext>
            </a:extLst>
          </p:cNvPr>
          <p:cNvCxnSpPr>
            <a:cxnSpLocks/>
          </p:cNvCxnSpPr>
          <p:nvPr/>
        </p:nvCxnSpPr>
        <p:spPr>
          <a:xfrm>
            <a:off x="10236458" y="1903645"/>
            <a:ext cx="2880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9" name="Rounded Rectangle 68">
            <a:extLst>
              <a:ext uri="{FF2B5EF4-FFF2-40B4-BE49-F238E27FC236}">
                <a16:creationId xmlns:a16="http://schemas.microsoft.com/office/drawing/2014/main" id="{8A37338A-7C9B-7547-89AE-C56596FC2E4B}"/>
              </a:ext>
            </a:extLst>
          </p:cNvPr>
          <p:cNvSpPr/>
          <p:nvPr/>
        </p:nvSpPr>
        <p:spPr>
          <a:xfrm>
            <a:off x="10636002" y="1661657"/>
            <a:ext cx="1184114" cy="2800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200" dirty="0">
                <a:solidFill>
                  <a:schemeClr val="tx1"/>
                </a:solidFill>
                <a:latin typeface="Arial" panose="020B0604020202020204" pitchFamily="34" charset="0"/>
                <a:cs typeface="Arial" panose="020B0604020202020204" pitchFamily="34" charset="0"/>
              </a:rPr>
              <a:t>Virus + alcohol</a:t>
            </a:r>
          </a:p>
          <a:p>
            <a:r>
              <a:rPr lang="en-GB" sz="1200" dirty="0">
                <a:solidFill>
                  <a:schemeClr val="tx1"/>
                </a:solidFill>
                <a:latin typeface="Arial" panose="020B0604020202020204" pitchFamily="34" charset="0"/>
                <a:cs typeface="Arial" panose="020B0604020202020204" pitchFamily="34" charset="0"/>
              </a:rPr>
              <a:t>NAFLD + NASH</a:t>
            </a:r>
            <a:endParaRPr lang="en-GB" sz="1200" dirty="0">
              <a:solidFill>
                <a:srgbClr val="FF0000"/>
              </a:solidFill>
              <a:latin typeface="Arial" panose="020B0604020202020204" pitchFamily="34" charset="0"/>
              <a:cs typeface="Arial" panose="020B0604020202020204" pitchFamily="34" charset="0"/>
            </a:endParaRPr>
          </a:p>
        </p:txBody>
      </p:sp>
      <p:sp>
        <p:nvSpPr>
          <p:cNvPr id="70" name="Rounded Rectangle 69">
            <a:extLst>
              <a:ext uri="{FF2B5EF4-FFF2-40B4-BE49-F238E27FC236}">
                <a16:creationId xmlns:a16="http://schemas.microsoft.com/office/drawing/2014/main" id="{E8CCFA13-E8E1-8B41-A6ED-0A0DD53461BA}"/>
              </a:ext>
            </a:extLst>
          </p:cNvPr>
          <p:cNvSpPr/>
          <p:nvPr/>
        </p:nvSpPr>
        <p:spPr>
          <a:xfrm>
            <a:off x="10888550" y="3229201"/>
            <a:ext cx="1184114" cy="2800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200" dirty="0">
                <a:solidFill>
                  <a:schemeClr val="tx1"/>
                </a:solidFill>
                <a:latin typeface="Arial" panose="020B0604020202020204" pitchFamily="34" charset="0"/>
                <a:cs typeface="Arial" panose="020B0604020202020204" pitchFamily="34" charset="0"/>
              </a:rPr>
              <a:t>p=0.002</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9202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A7E845F6-E342-5745-9870-145A2CC4DC18}"/>
              </a:ext>
            </a:extLst>
          </p:cNvPr>
          <p:cNvSpPr>
            <a:spLocks noGrp="1"/>
          </p:cNvSpPr>
          <p:nvPr>
            <p:ph sz="quarter" idx="12"/>
          </p:nvPr>
        </p:nvSpPr>
        <p:spPr>
          <a:xfrm>
            <a:off x="5308938" y="4712099"/>
            <a:ext cx="6400505" cy="1081640"/>
          </a:xfrm>
        </p:spPr>
        <p:txBody>
          <a:bodyPr/>
          <a:lstStyle/>
          <a:p>
            <a:pPr marL="0" indent="0">
              <a:buNone/>
            </a:pPr>
            <a:r>
              <a:rPr lang="en-GB" sz="1800" b="1" dirty="0"/>
              <a:t>Conclusion: </a:t>
            </a:r>
            <a:r>
              <a:rPr lang="en-GB" sz="1800" dirty="0"/>
              <a:t>Overall survival with lenvatinib greater in patients with NASH and HCC than in patients with non-NASH and HCC. </a:t>
            </a:r>
            <a:r>
              <a:rPr lang="en-GB" sz="1800" dirty="0">
                <a:solidFill>
                  <a:schemeClr val="tx2"/>
                </a:solidFill>
              </a:rPr>
              <a:t>Progression-free survival similar between both groups</a:t>
            </a:r>
          </a:p>
          <a:p>
            <a:pPr marL="0" indent="0">
              <a:buNone/>
            </a:pPr>
            <a:endParaRPr lang="en-GB" sz="1800" dirty="0"/>
          </a:p>
        </p:txBody>
      </p:sp>
      <p:sp>
        <p:nvSpPr>
          <p:cNvPr id="2" name="Title 1">
            <a:extLst>
              <a:ext uri="{FF2B5EF4-FFF2-40B4-BE49-F238E27FC236}">
                <a16:creationId xmlns:a16="http://schemas.microsoft.com/office/drawing/2014/main" id="{ABFF3E03-38A9-453E-A8BD-34BB7713A640}"/>
              </a:ext>
            </a:extLst>
          </p:cNvPr>
          <p:cNvSpPr>
            <a:spLocks noGrp="1"/>
          </p:cNvSpPr>
          <p:nvPr>
            <p:ph type="title"/>
          </p:nvPr>
        </p:nvSpPr>
        <p:spPr>
          <a:xfrm>
            <a:off x="619200" y="246566"/>
            <a:ext cx="9077200" cy="807285"/>
          </a:xfrm>
        </p:spPr>
        <p:txBody>
          <a:bodyPr/>
          <a:lstStyle/>
          <a:p>
            <a:r>
              <a:rPr lang="en-US" sz="2400" dirty="0"/>
              <a:t>Kaplan–Meier Survival Curves for HCC Patients Treated with Lenvatinib, according to Liver Disease Etiology</a:t>
            </a:r>
          </a:p>
        </p:txBody>
      </p:sp>
      <p:sp>
        <p:nvSpPr>
          <p:cNvPr id="12" name="Slide Number Placeholder 11">
            <a:extLst>
              <a:ext uri="{FF2B5EF4-FFF2-40B4-BE49-F238E27FC236}">
                <a16:creationId xmlns:a16="http://schemas.microsoft.com/office/drawing/2014/main" id="{DC5A7C43-3256-3940-85D6-0493F12F7623}"/>
              </a:ext>
            </a:extLst>
          </p:cNvPr>
          <p:cNvSpPr>
            <a:spLocks noGrp="1"/>
          </p:cNvSpPr>
          <p:nvPr>
            <p:ph type="sldNum" sz="quarter" idx="4"/>
          </p:nvPr>
        </p:nvSpPr>
        <p:spPr/>
        <p:txBody>
          <a:bodyPr/>
          <a:lstStyle/>
          <a:p>
            <a:fld id="{D1A15F92-0E72-4975-B477-3B96F99AAEC7}" type="slidenum">
              <a:rPr lang="en-US" smtClean="0"/>
              <a:pPr/>
              <a:t>19</a:t>
            </a:fld>
            <a:endParaRPr lang="en-US"/>
          </a:p>
        </p:txBody>
      </p:sp>
      <p:sp>
        <p:nvSpPr>
          <p:cNvPr id="18" name="Content Placeholder 17">
            <a:extLst>
              <a:ext uri="{FF2B5EF4-FFF2-40B4-BE49-F238E27FC236}">
                <a16:creationId xmlns:a16="http://schemas.microsoft.com/office/drawing/2014/main" id="{6921E293-402F-884A-B61E-273ACF4044E4}"/>
              </a:ext>
            </a:extLst>
          </p:cNvPr>
          <p:cNvSpPr>
            <a:spLocks noGrp="1"/>
          </p:cNvSpPr>
          <p:nvPr>
            <p:ph sz="quarter" idx="15"/>
          </p:nvPr>
        </p:nvSpPr>
        <p:spPr>
          <a:xfrm>
            <a:off x="620184" y="6356351"/>
            <a:ext cx="10558018" cy="365125"/>
          </a:xfrm>
        </p:spPr>
        <p:txBody>
          <a:bodyPr/>
          <a:lstStyle/>
          <a:p>
            <a:r>
              <a:rPr lang="en-US" dirty="0"/>
              <a:t>AFP, alpha-fetoprotein; </a:t>
            </a:r>
            <a:r>
              <a:rPr lang="en-US" sz="1200" u="none" strike="noStrike" kern="1200" baseline="0" dirty="0">
                <a:latin typeface="Arial" panose="020B0604020202020204" pitchFamily="34" charset="0"/>
                <a:cs typeface="Arial" panose="020B0604020202020204" pitchFamily="34" charset="0"/>
              </a:rPr>
              <a:t>BCLC, Barcelona Clinic Liver Cancer</a:t>
            </a:r>
            <a:r>
              <a:rPr lang="en-US" dirty="0"/>
              <a:t>; ECOG PS, Eastern Cooperative Oncology Group performance status; </a:t>
            </a:r>
            <a:r>
              <a:rPr lang="en-US" sz="1200" dirty="0">
                <a:solidFill>
                  <a:schemeClr val="tx2"/>
                </a:solidFill>
              </a:rPr>
              <a:t>HCC, hepatocellular carcinoma; </a:t>
            </a:r>
            <a:r>
              <a:rPr lang="en-US" dirty="0"/>
              <a:t>NASH, nonalcoholic steatohepatitis; TACE, transarterial chemoembolisation</a:t>
            </a:r>
          </a:p>
          <a:p>
            <a:pPr>
              <a:spcBef>
                <a:spcPts val="0"/>
              </a:spcBef>
            </a:pPr>
            <a:r>
              <a:rPr lang="en-US" dirty="0"/>
              <a:t>Rimini M, et al. ESMO Open. 2021;6(6):100330</a:t>
            </a:r>
          </a:p>
        </p:txBody>
      </p:sp>
      <p:sp>
        <p:nvSpPr>
          <p:cNvPr id="8" name="Rectangle 7">
            <a:extLst>
              <a:ext uri="{FF2B5EF4-FFF2-40B4-BE49-F238E27FC236}">
                <a16:creationId xmlns:a16="http://schemas.microsoft.com/office/drawing/2014/main" id="{54A24852-E897-4931-8CF3-7DB57072590F}"/>
              </a:ext>
            </a:extLst>
          </p:cNvPr>
          <p:cNvSpPr/>
          <p:nvPr/>
        </p:nvSpPr>
        <p:spPr>
          <a:xfrm>
            <a:off x="8920039" y="1628800"/>
            <a:ext cx="2880320"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Progression-free survival </a:t>
            </a:r>
          </a:p>
        </p:txBody>
      </p:sp>
      <p:graphicFrame>
        <p:nvGraphicFramePr>
          <p:cNvPr id="9" name="Table 8">
            <a:extLst>
              <a:ext uri="{FF2B5EF4-FFF2-40B4-BE49-F238E27FC236}">
                <a16:creationId xmlns:a16="http://schemas.microsoft.com/office/drawing/2014/main" id="{56723D6A-E16B-42F5-83DF-315CB2DA5195}"/>
              </a:ext>
            </a:extLst>
          </p:cNvPr>
          <p:cNvGraphicFramePr>
            <a:graphicFrameLocks noGrp="1"/>
          </p:cNvGraphicFramePr>
          <p:nvPr>
            <p:extLst>
              <p:ext uri="{D42A27DB-BD31-4B8C-83A1-F6EECF244321}">
                <p14:modId xmlns:p14="http://schemas.microsoft.com/office/powerpoint/2010/main" val="2922448534"/>
              </p:ext>
            </p:extLst>
          </p:nvPr>
        </p:nvGraphicFramePr>
        <p:xfrm>
          <a:off x="619200" y="1643664"/>
          <a:ext cx="4485016" cy="4161600"/>
        </p:xfrm>
        <a:graphic>
          <a:graphicData uri="http://schemas.openxmlformats.org/drawingml/2006/table">
            <a:tbl>
              <a:tblPr firstRow="1" bandRow="1">
                <a:tableStyleId>{5C22544A-7EE6-4342-B048-85BDC9FD1C3A}</a:tableStyleId>
              </a:tblPr>
              <a:tblGrid>
                <a:gridCol w="1375874">
                  <a:extLst>
                    <a:ext uri="{9D8B030D-6E8A-4147-A177-3AD203B41FA5}">
                      <a16:colId xmlns:a16="http://schemas.microsoft.com/office/drawing/2014/main" val="532100096"/>
                    </a:ext>
                  </a:extLst>
                </a:gridCol>
                <a:gridCol w="804886">
                  <a:extLst>
                    <a:ext uri="{9D8B030D-6E8A-4147-A177-3AD203B41FA5}">
                      <a16:colId xmlns:a16="http://schemas.microsoft.com/office/drawing/2014/main" val="365765523"/>
                    </a:ext>
                  </a:extLst>
                </a:gridCol>
                <a:gridCol w="792088">
                  <a:extLst>
                    <a:ext uri="{9D8B030D-6E8A-4147-A177-3AD203B41FA5}">
                      <a16:colId xmlns:a16="http://schemas.microsoft.com/office/drawing/2014/main" val="1895512716"/>
                    </a:ext>
                  </a:extLst>
                </a:gridCol>
                <a:gridCol w="864096">
                  <a:extLst>
                    <a:ext uri="{9D8B030D-6E8A-4147-A177-3AD203B41FA5}">
                      <a16:colId xmlns:a16="http://schemas.microsoft.com/office/drawing/2014/main" val="2961476304"/>
                    </a:ext>
                  </a:extLst>
                </a:gridCol>
                <a:gridCol w="648072">
                  <a:extLst>
                    <a:ext uri="{9D8B030D-6E8A-4147-A177-3AD203B41FA5}">
                      <a16:colId xmlns:a16="http://schemas.microsoft.com/office/drawing/2014/main" val="2868190367"/>
                    </a:ext>
                  </a:extLst>
                </a:gridCol>
              </a:tblGrid>
              <a:tr h="137469">
                <a:tc>
                  <a:txBody>
                    <a:bodyPr/>
                    <a:lstStyle/>
                    <a:p>
                      <a:pPr>
                        <a:lnSpc>
                          <a:spcPct val="90000"/>
                        </a:lnSpc>
                      </a:pP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Parameters</a:t>
                      </a:r>
                      <a:endParaRPr lang="en-US" sz="1000" b="1" dirty="0">
                        <a:latin typeface="Arial" panose="020B0604020202020204" pitchFamily="34" charset="0"/>
                        <a:cs typeface="Arial" panose="020B0604020202020204" pitchFamily="34" charset="0"/>
                      </a:endParaRPr>
                    </a:p>
                  </a:txBody>
                  <a:tcPr marL="55440" marR="55440"/>
                </a:tc>
                <a:tc>
                  <a:txBody>
                    <a:bodyPr/>
                    <a:lstStyle/>
                    <a:p>
                      <a:pPr>
                        <a:lnSpc>
                          <a:spcPct val="90000"/>
                        </a:lnSpc>
                      </a:pP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All </a:t>
                      </a:r>
                      <a:br>
                        <a:rPr lang="en-US" sz="1000" b="1" i="0" u="none" strike="noStrike" kern="1200" baseline="0" dirty="0">
                          <a:solidFill>
                            <a:schemeClr val="lt1"/>
                          </a:solidFill>
                          <a:latin typeface="Arial" panose="020B0604020202020204" pitchFamily="34" charset="0"/>
                          <a:ea typeface="+mn-ea"/>
                          <a:cs typeface="Arial" panose="020B0604020202020204" pitchFamily="34" charset="0"/>
                        </a:rPr>
                      </a:b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Population</a:t>
                      </a:r>
                      <a:endParaRPr lang="en-US" sz="1000" b="1" dirty="0">
                        <a:latin typeface="Arial" panose="020B0604020202020204" pitchFamily="34" charset="0"/>
                        <a:cs typeface="Arial" panose="020B0604020202020204" pitchFamily="34" charset="0"/>
                      </a:endParaRPr>
                    </a:p>
                  </a:txBody>
                  <a:tcPr marL="55440" marR="55440"/>
                </a:tc>
                <a:tc>
                  <a:txBody>
                    <a:bodyPr/>
                    <a:lstStyle/>
                    <a:p>
                      <a:pPr>
                        <a:lnSpc>
                          <a:spcPct val="90000"/>
                        </a:lnSpc>
                      </a:pP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NASH </a:t>
                      </a:r>
                      <a:br>
                        <a:rPr lang="en-US" sz="1000" b="1" i="0" u="none" strike="noStrike" kern="1200" baseline="0" dirty="0">
                          <a:solidFill>
                            <a:schemeClr val="lt1"/>
                          </a:solidFill>
                          <a:latin typeface="Arial" panose="020B0604020202020204" pitchFamily="34" charset="0"/>
                          <a:ea typeface="+mn-ea"/>
                          <a:cs typeface="Arial" panose="020B0604020202020204" pitchFamily="34" charset="0"/>
                        </a:rPr>
                      </a:b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correlate</a:t>
                      </a:r>
                      <a:endParaRPr lang="en-US" sz="1000" b="1" dirty="0">
                        <a:latin typeface="Arial" panose="020B0604020202020204" pitchFamily="34" charset="0"/>
                        <a:cs typeface="Arial" panose="020B0604020202020204" pitchFamily="34" charset="0"/>
                      </a:endParaRPr>
                    </a:p>
                  </a:txBody>
                  <a:tcPr marL="55440" marR="55440"/>
                </a:tc>
                <a:tc>
                  <a:txBody>
                    <a:bodyPr/>
                    <a:lstStyle/>
                    <a:p>
                      <a:pPr>
                        <a:lnSpc>
                          <a:spcPct val="90000"/>
                        </a:lnSpc>
                      </a:pP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No NASH </a:t>
                      </a:r>
                      <a:br>
                        <a:rPr lang="en-US" sz="1000" b="1" i="0" u="none" strike="noStrike" kern="1200" baseline="0" dirty="0">
                          <a:solidFill>
                            <a:schemeClr val="lt1"/>
                          </a:solidFill>
                          <a:latin typeface="Arial" panose="020B0604020202020204" pitchFamily="34" charset="0"/>
                          <a:ea typeface="+mn-ea"/>
                          <a:cs typeface="Arial" panose="020B0604020202020204" pitchFamily="34" charset="0"/>
                        </a:rPr>
                      </a:b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correlate</a:t>
                      </a:r>
                      <a:endParaRPr lang="en-US" sz="1000" b="1" dirty="0">
                        <a:latin typeface="Arial" panose="020B0604020202020204" pitchFamily="34" charset="0"/>
                        <a:cs typeface="Arial" panose="020B0604020202020204" pitchFamily="34" charset="0"/>
                      </a:endParaRPr>
                    </a:p>
                  </a:txBody>
                  <a:tcPr marL="55440" marR="55440"/>
                </a:tc>
                <a:tc>
                  <a:txBody>
                    <a:bodyPr/>
                    <a:lstStyle/>
                    <a:p>
                      <a:pPr>
                        <a:lnSpc>
                          <a:spcPct val="90000"/>
                        </a:lnSpc>
                      </a:pPr>
                      <a:r>
                        <a:rPr lang="en-US" sz="1000" b="1" i="0" u="none" strike="noStrike" kern="1200" baseline="0" dirty="0">
                          <a:solidFill>
                            <a:schemeClr val="lt1"/>
                          </a:solidFill>
                          <a:latin typeface="Arial" panose="020B0604020202020204" pitchFamily="34" charset="0"/>
                          <a:ea typeface="+mn-ea"/>
                          <a:cs typeface="Arial" panose="020B0604020202020204" pitchFamily="34" charset="0"/>
                        </a:rPr>
                        <a:t>p value</a:t>
                      </a:r>
                      <a:endParaRPr lang="en-US" sz="1000" b="1"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val="2793765745"/>
                  </a:ext>
                </a:extLst>
              </a:tr>
              <a:tr h="212427">
                <a:tc>
                  <a:txBody>
                    <a:bodyPr/>
                    <a:lstStyle/>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Age (years),</a:t>
                      </a:r>
                    </a:p>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median (range)</a:t>
                      </a:r>
                    </a:p>
                  </a:txBody>
                  <a:tcPr marL="55440" marR="55440" marT="36000" marB="36000"/>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75 (25-91)</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76 (45-91)</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73 (25-89)</a:t>
                      </a:r>
                      <a:endParaRPr lang="en-US" sz="1000" dirty="0">
                        <a:latin typeface="Arial" panose="020B0604020202020204" pitchFamily="34" charset="0"/>
                        <a:cs typeface="Arial" panose="020B0604020202020204" pitchFamily="34" charset="0"/>
                      </a:endParaRPr>
                    </a:p>
                    <a:p>
                      <a:pPr>
                        <a:lnSpc>
                          <a:spcPct val="90000"/>
                        </a:lnSpc>
                      </a:pP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0.41</a:t>
                      </a:r>
                      <a:endParaRPr lang="en-US" sz="100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1059061375"/>
                  </a:ext>
                </a:extLst>
              </a:tr>
              <a:tr h="298346">
                <a:tc>
                  <a:txBody>
                    <a:bodyPr/>
                    <a:lstStyle/>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Gender</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Female </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Male</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21.7</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78.3</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25.4</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74.6</a:t>
                      </a: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20.8</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79.2</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0.13</a:t>
                      </a:r>
                      <a:endParaRPr lang="en-US" sz="100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299306261"/>
                  </a:ext>
                </a:extLst>
              </a:tr>
              <a:tr h="298346">
                <a:tc>
                  <a:txBody>
                    <a:bodyPr/>
                    <a:lstStyle/>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ECOG PS</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0</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&gt;0</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82.0</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18.0</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81.8</a:t>
                      </a:r>
                    </a:p>
                    <a:p>
                      <a:pPr>
                        <a:lnSpc>
                          <a:spcPct val="90000"/>
                        </a:lnSpc>
                      </a:pPr>
                      <a:r>
                        <a:rPr lang="en-US" sz="1000" dirty="0">
                          <a:latin typeface="Arial" panose="020B0604020202020204" pitchFamily="34" charset="0"/>
                          <a:cs typeface="Arial" panose="020B0604020202020204" pitchFamily="34" charset="0"/>
                        </a:rPr>
                        <a:t>18.2</a:t>
                      </a: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82.0</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18.0</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0.92</a:t>
                      </a:r>
                      <a:endParaRPr lang="en-US" sz="100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2501001112"/>
                  </a:ext>
                </a:extLst>
              </a:tr>
              <a:tr h="384264">
                <a:tc>
                  <a:txBody>
                    <a:bodyPr/>
                    <a:lstStyle/>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Child-Turcotte-</a:t>
                      </a:r>
                    </a:p>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Pugh score</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B</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p>
                      <a:pPr>
                        <a:lnSpc>
                          <a:spcPct val="90000"/>
                        </a:lnSpc>
                      </a:pPr>
                      <a:endParaRPr lang="en-US" sz="1000" dirty="0">
                        <a:latin typeface="Arial" panose="020B0604020202020204" pitchFamily="34" charset="0"/>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88.2</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11.8</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88.1</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11.9</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88.2</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11.8</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1.00</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1.00</a:t>
                      </a:r>
                      <a:endParaRPr lang="en-US" sz="100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4160186473"/>
                  </a:ext>
                </a:extLst>
              </a:tr>
              <a:tr h="298346">
                <a:tc>
                  <a:txBody>
                    <a:bodyPr/>
                    <a:lstStyle/>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BCLC stage</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B </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C</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p>
                      <a:pPr>
                        <a:lnSpc>
                          <a:spcPct val="90000"/>
                        </a:lnSpc>
                      </a:pPr>
                      <a:r>
                        <a:rPr lang="en-US" sz="1000" dirty="0">
                          <a:latin typeface="Arial" panose="020B0604020202020204" pitchFamily="34" charset="0"/>
                          <a:cs typeface="Arial" panose="020B0604020202020204" pitchFamily="34" charset="0"/>
                        </a:rPr>
                        <a:t>44.2</a:t>
                      </a:r>
                    </a:p>
                    <a:p>
                      <a:pPr>
                        <a:lnSpc>
                          <a:spcPct val="90000"/>
                        </a:lnSpc>
                      </a:pPr>
                      <a:r>
                        <a:rPr lang="en-US" sz="1000" dirty="0">
                          <a:latin typeface="Arial" panose="020B0604020202020204" pitchFamily="34" charset="0"/>
                          <a:cs typeface="Arial" panose="020B0604020202020204" pitchFamily="34" charset="0"/>
                        </a:rPr>
                        <a:t>55.8</a:t>
                      </a: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p>
                      <a:pPr>
                        <a:lnSpc>
                          <a:spcPct val="90000"/>
                        </a:lnSpc>
                      </a:pPr>
                      <a:r>
                        <a:rPr lang="en-US" sz="1000" dirty="0">
                          <a:latin typeface="Arial" panose="020B0604020202020204" pitchFamily="34" charset="0"/>
                          <a:cs typeface="Arial" panose="020B0604020202020204" pitchFamily="34" charset="0"/>
                        </a:rPr>
                        <a:t>42.8</a:t>
                      </a:r>
                    </a:p>
                    <a:p>
                      <a:pPr>
                        <a:lnSpc>
                          <a:spcPct val="90000"/>
                        </a:lnSpc>
                      </a:pPr>
                      <a:r>
                        <a:rPr lang="en-US" sz="1000" dirty="0">
                          <a:latin typeface="Arial" panose="020B0604020202020204" pitchFamily="34" charset="0"/>
                          <a:cs typeface="Arial" panose="020B0604020202020204" pitchFamily="34" charset="0"/>
                        </a:rPr>
                        <a:t>57.2</a:t>
                      </a: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p>
                      <a:pPr>
                        <a:lnSpc>
                          <a:spcPct val="90000"/>
                        </a:lnSpc>
                      </a:pPr>
                      <a:r>
                        <a:rPr lang="en-US" sz="1000" dirty="0">
                          <a:latin typeface="Arial" panose="020B0604020202020204" pitchFamily="34" charset="0"/>
                          <a:cs typeface="Arial" panose="020B0604020202020204" pitchFamily="34" charset="0"/>
                        </a:rPr>
                        <a:t>44.6</a:t>
                      </a:r>
                    </a:p>
                    <a:p>
                      <a:pPr>
                        <a:lnSpc>
                          <a:spcPct val="90000"/>
                        </a:lnSpc>
                      </a:pPr>
                      <a:r>
                        <a:rPr lang="en-US" sz="1000" dirty="0">
                          <a:latin typeface="Arial" panose="020B0604020202020204" pitchFamily="34" charset="0"/>
                          <a:cs typeface="Arial" panose="020B0604020202020204" pitchFamily="34" charset="0"/>
                        </a:rPr>
                        <a:t>55.4</a:t>
                      </a:r>
                    </a:p>
                  </a:txBody>
                  <a:tcPr marL="55440" marR="55440" marT="36000" marB="36000"/>
                </a:tc>
                <a:tc>
                  <a:txBody>
                    <a:bodyPr/>
                    <a:lstStyle/>
                    <a:p>
                      <a:pPr>
                        <a:lnSpc>
                          <a:spcPct val="90000"/>
                        </a:lnSpc>
                      </a:pPr>
                      <a:r>
                        <a:rPr lang="en-US" sz="1000" dirty="0">
                          <a:latin typeface="Arial" panose="020B0604020202020204" pitchFamily="34" charset="0"/>
                          <a:cs typeface="Arial" panose="020B0604020202020204" pitchFamily="34" charset="0"/>
                        </a:rPr>
                        <a:t>0.66</a:t>
                      </a:r>
                    </a:p>
                  </a:txBody>
                  <a:tcPr marL="55440" marR="55440" marT="36000" marB="36000"/>
                </a:tc>
                <a:extLst>
                  <a:ext uri="{0D108BD9-81ED-4DB2-BD59-A6C34878D82A}">
                    <a16:rowId xmlns:a16="http://schemas.microsoft.com/office/drawing/2014/main" val="2867095964"/>
                  </a:ext>
                </a:extLst>
              </a:tr>
              <a:tr h="298346">
                <a:tc>
                  <a:txBody>
                    <a:bodyPr/>
                    <a:lstStyle/>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AFP</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&lt;400 </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&gt;400</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68.8</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31.2</a:t>
                      </a: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78.8</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21.2</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66.6</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33.4</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0.0002</a:t>
                      </a:r>
                      <a:endParaRPr lang="en-US" sz="100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3748615334"/>
                  </a:ext>
                </a:extLst>
              </a:tr>
              <a:tr h="556100">
                <a:tc>
                  <a:txBody>
                    <a:bodyPr/>
                    <a:lstStyle/>
                    <a:p>
                      <a:pPr>
                        <a:lnSpc>
                          <a:spcPct val="90000"/>
                        </a:lnSpc>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Subsequent therapy</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TACE</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Immunotherapy</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Sorafenib</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Other treatments</a:t>
                      </a:r>
                      <a:endParaRPr lang="en-US" sz="1000" dirty="0">
                        <a:latin typeface="Arial" panose="020B0604020202020204" pitchFamily="34" charset="0"/>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No treatment</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22.6</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3.1 </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23.3</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3.8</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47.2</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endParaRPr lang="en-US" sz="1000" dirty="0">
                        <a:latin typeface="Arial" panose="020B0604020202020204" pitchFamily="34" charset="0"/>
                        <a:cs typeface="Arial" panose="020B0604020202020204" pitchFamily="34" charset="0"/>
                      </a:endParaRPr>
                    </a:p>
                    <a:p>
                      <a:pPr>
                        <a:lnSpc>
                          <a:spcPct val="90000"/>
                        </a:lnSpc>
                      </a:pPr>
                      <a:r>
                        <a:rPr lang="en-US" sz="1000" dirty="0">
                          <a:latin typeface="Arial" panose="020B0604020202020204" pitchFamily="34" charset="0"/>
                          <a:cs typeface="Arial" panose="020B0604020202020204" pitchFamily="34" charset="0"/>
                        </a:rPr>
                        <a:t>18.1</a:t>
                      </a:r>
                    </a:p>
                    <a:p>
                      <a:pPr>
                        <a:lnSpc>
                          <a:spcPct val="90000"/>
                        </a:lnSpc>
                      </a:pPr>
                      <a:r>
                        <a:rPr lang="en-US" sz="1000" dirty="0">
                          <a:latin typeface="Arial" panose="020B0604020202020204" pitchFamily="34" charset="0"/>
                          <a:cs typeface="Arial" panose="020B0604020202020204" pitchFamily="34" charset="0"/>
                        </a:rPr>
                        <a:t>6.8</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18.1</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4.8</a:t>
                      </a:r>
                    </a:p>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52.2</a:t>
                      </a:r>
                      <a:endParaRPr lang="en-US" sz="100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0.13</a:t>
                      </a:r>
                      <a:endParaRPr lang="en-US" sz="1000" dirty="0">
                        <a:latin typeface="Arial" panose="020B0604020202020204" pitchFamily="34" charset="0"/>
                        <a:cs typeface="Arial" panose="020B0604020202020204" pitchFamily="34" charset="0"/>
                      </a:endParaRPr>
                    </a:p>
                  </a:txBody>
                  <a:tcPr marL="55440" marR="55440" marT="36000" marB="36000"/>
                </a:tc>
                <a:extLst>
                  <a:ext uri="{0D108BD9-81ED-4DB2-BD59-A6C34878D82A}">
                    <a16:rowId xmlns:a16="http://schemas.microsoft.com/office/drawing/2014/main" val="3357523911"/>
                  </a:ext>
                </a:extLst>
              </a:tr>
            </a:tbl>
          </a:graphicData>
        </a:graphic>
      </p:graphicFrame>
      <p:sp>
        <p:nvSpPr>
          <p:cNvPr id="28" name="Rounded Rectangle 27">
            <a:extLst>
              <a:ext uri="{FF2B5EF4-FFF2-40B4-BE49-F238E27FC236}">
                <a16:creationId xmlns:a16="http://schemas.microsoft.com/office/drawing/2014/main" id="{BBCB80EA-BD92-A44A-B4E5-307A528AB35B}"/>
              </a:ext>
            </a:extLst>
          </p:cNvPr>
          <p:cNvSpPr/>
          <p:nvPr/>
        </p:nvSpPr>
        <p:spPr>
          <a:xfrm rot="16200000">
            <a:off x="4852666" y="2848988"/>
            <a:ext cx="1488428" cy="153888"/>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000" b="1" dirty="0">
                <a:solidFill>
                  <a:schemeClr val="tx1"/>
                </a:solidFill>
                <a:latin typeface="Arial" panose="020B0604020202020204" pitchFamily="34" charset="0"/>
                <a:cs typeface="Arial" panose="020B0604020202020204" pitchFamily="34" charset="0"/>
              </a:rPr>
              <a:t>Survival probability (%)</a:t>
            </a:r>
            <a:endParaRPr lang="en-GB" sz="1000" b="1" dirty="0">
              <a:solidFill>
                <a:srgbClr val="FF0000"/>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018071AE-9DC1-0147-B6CF-8AC6EC4BDC85}"/>
              </a:ext>
            </a:extLst>
          </p:cNvPr>
          <p:cNvSpPr/>
          <p:nvPr/>
        </p:nvSpPr>
        <p:spPr>
          <a:xfrm>
            <a:off x="5953894"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0</a:t>
            </a:r>
            <a:endParaRPr lang="en-GB" sz="900" dirty="0">
              <a:solidFill>
                <a:srgbClr val="FF0000"/>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CF3313AB-FF5F-BF46-9BF0-2AEB654B004E}"/>
              </a:ext>
            </a:extLst>
          </p:cNvPr>
          <p:cNvCxnSpPr>
            <a:cxnSpLocks/>
          </p:cNvCxnSpPr>
          <p:nvPr/>
        </p:nvCxnSpPr>
        <p:spPr>
          <a:xfrm flipV="1">
            <a:off x="6022420" y="2088748"/>
            <a:ext cx="0" cy="166052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B83C50AE-E788-E347-9460-58001064846B}"/>
              </a:ext>
            </a:extLst>
          </p:cNvPr>
          <p:cNvSpPr/>
          <p:nvPr/>
        </p:nvSpPr>
        <p:spPr>
          <a:xfrm>
            <a:off x="5649094" y="35605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0</a:t>
            </a:r>
            <a:endParaRPr lang="en-GB" sz="900" dirty="0">
              <a:solidFill>
                <a:srgbClr val="FF0000"/>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AAA322B1-F1DD-9F49-9792-A663BCFF0D6A}"/>
              </a:ext>
            </a:extLst>
          </p:cNvPr>
          <p:cNvCxnSpPr>
            <a:cxnSpLocks/>
          </p:cNvCxnSpPr>
          <p:nvPr/>
        </p:nvCxnSpPr>
        <p:spPr>
          <a:xfrm>
            <a:off x="5971081" y="37095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7A173D03-785B-554F-9F07-D5086332A971}"/>
              </a:ext>
            </a:extLst>
          </p:cNvPr>
          <p:cNvSpPr/>
          <p:nvPr/>
        </p:nvSpPr>
        <p:spPr>
          <a:xfrm>
            <a:off x="5649094" y="340179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0A2AE61B-36EC-0544-892B-26B050DE3E87}"/>
              </a:ext>
            </a:extLst>
          </p:cNvPr>
          <p:cNvCxnSpPr>
            <a:cxnSpLocks/>
          </p:cNvCxnSpPr>
          <p:nvPr/>
        </p:nvCxnSpPr>
        <p:spPr>
          <a:xfrm>
            <a:off x="5971081" y="355077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3DE3432A-3009-9A4C-8065-C4FEECEBD68A}"/>
              </a:ext>
            </a:extLst>
          </p:cNvPr>
          <p:cNvSpPr/>
          <p:nvPr/>
        </p:nvSpPr>
        <p:spPr>
          <a:xfrm>
            <a:off x="5649094" y="3246217"/>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20</a:t>
            </a:r>
            <a:endParaRPr lang="en-GB" sz="900" dirty="0">
              <a:solidFill>
                <a:srgbClr val="FF0000"/>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C909540A-E923-674B-A262-CF7C0B1B3A8E}"/>
              </a:ext>
            </a:extLst>
          </p:cNvPr>
          <p:cNvCxnSpPr>
            <a:cxnSpLocks/>
          </p:cNvCxnSpPr>
          <p:nvPr/>
        </p:nvCxnSpPr>
        <p:spPr>
          <a:xfrm>
            <a:off x="5971081" y="339520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Rounded Rectangle 51">
            <a:extLst>
              <a:ext uri="{FF2B5EF4-FFF2-40B4-BE49-F238E27FC236}">
                <a16:creationId xmlns:a16="http://schemas.microsoft.com/office/drawing/2014/main" id="{7F61C0AC-01E9-4946-B8E1-E079EF641DDE}"/>
              </a:ext>
            </a:extLst>
          </p:cNvPr>
          <p:cNvSpPr/>
          <p:nvPr/>
        </p:nvSpPr>
        <p:spPr>
          <a:xfrm>
            <a:off x="5649094" y="19984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100</a:t>
            </a:r>
            <a:endParaRPr lang="en-GB" sz="900" dirty="0">
              <a:solidFill>
                <a:srgbClr val="FF0000"/>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5E6AE88D-EE54-8D43-8B5A-5E02DF367808}"/>
              </a:ext>
            </a:extLst>
          </p:cNvPr>
          <p:cNvCxnSpPr>
            <a:cxnSpLocks/>
          </p:cNvCxnSpPr>
          <p:nvPr/>
        </p:nvCxnSpPr>
        <p:spPr>
          <a:xfrm>
            <a:off x="5971081" y="21474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Rounded Rectangle 53">
            <a:extLst>
              <a:ext uri="{FF2B5EF4-FFF2-40B4-BE49-F238E27FC236}">
                <a16:creationId xmlns:a16="http://schemas.microsoft.com/office/drawing/2014/main" id="{919C3787-1A9D-0D40-B249-03C9D63EEB3D}"/>
              </a:ext>
            </a:extLst>
          </p:cNvPr>
          <p:cNvSpPr/>
          <p:nvPr/>
        </p:nvSpPr>
        <p:spPr>
          <a:xfrm>
            <a:off x="5649094" y="21508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90</a:t>
            </a:r>
            <a:endParaRPr lang="en-GB" sz="900" dirty="0">
              <a:solidFill>
                <a:srgbClr val="FF0000"/>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4B30A19B-0C75-6841-B68E-D60C6C5B83ED}"/>
              </a:ext>
            </a:extLst>
          </p:cNvPr>
          <p:cNvCxnSpPr>
            <a:cxnSpLocks/>
          </p:cNvCxnSpPr>
          <p:nvPr/>
        </p:nvCxnSpPr>
        <p:spPr>
          <a:xfrm>
            <a:off x="5971081" y="22998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FEDA0B36-D134-DA48-A9F9-CF80FB5A8112}"/>
              </a:ext>
            </a:extLst>
          </p:cNvPr>
          <p:cNvSpPr/>
          <p:nvPr/>
        </p:nvSpPr>
        <p:spPr>
          <a:xfrm>
            <a:off x="5649094" y="230959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80</a:t>
            </a:r>
            <a:endParaRPr lang="en-GB" sz="900" dirty="0">
              <a:solidFill>
                <a:srgbClr val="FF0000"/>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E6516230-7B2A-7644-9D44-59C18CF7B9E8}"/>
              </a:ext>
            </a:extLst>
          </p:cNvPr>
          <p:cNvCxnSpPr>
            <a:cxnSpLocks/>
          </p:cNvCxnSpPr>
          <p:nvPr/>
        </p:nvCxnSpPr>
        <p:spPr>
          <a:xfrm>
            <a:off x="5971081" y="245857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Rounded Rectangle 57">
            <a:extLst>
              <a:ext uri="{FF2B5EF4-FFF2-40B4-BE49-F238E27FC236}">
                <a16:creationId xmlns:a16="http://schemas.microsoft.com/office/drawing/2014/main" id="{E45F0CA6-DB31-3F41-9F43-A812B4134636}"/>
              </a:ext>
            </a:extLst>
          </p:cNvPr>
          <p:cNvSpPr/>
          <p:nvPr/>
        </p:nvSpPr>
        <p:spPr>
          <a:xfrm>
            <a:off x="5649094" y="246199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70</a:t>
            </a:r>
            <a:endParaRPr lang="en-GB" sz="900" dirty="0">
              <a:solidFill>
                <a:srgbClr val="FF0000"/>
              </a:solidFill>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3C9105B4-9166-3A44-9B56-54D377A9C5E0}"/>
              </a:ext>
            </a:extLst>
          </p:cNvPr>
          <p:cNvCxnSpPr>
            <a:cxnSpLocks/>
          </p:cNvCxnSpPr>
          <p:nvPr/>
        </p:nvCxnSpPr>
        <p:spPr>
          <a:xfrm>
            <a:off x="5971081" y="261097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0" name="Rounded Rectangle 59">
            <a:extLst>
              <a:ext uri="{FF2B5EF4-FFF2-40B4-BE49-F238E27FC236}">
                <a16:creationId xmlns:a16="http://schemas.microsoft.com/office/drawing/2014/main" id="{657F4195-BE00-1F46-AACA-CDBD67F9A6AD}"/>
              </a:ext>
            </a:extLst>
          </p:cNvPr>
          <p:cNvSpPr/>
          <p:nvPr/>
        </p:nvSpPr>
        <p:spPr>
          <a:xfrm>
            <a:off x="5649094" y="26207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60</a:t>
            </a:r>
            <a:endParaRPr lang="en-GB" sz="900" dirty="0">
              <a:solidFill>
                <a:srgbClr val="FF0000"/>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177CD155-C7A4-A545-ABF5-C9F4AA320B85}"/>
              </a:ext>
            </a:extLst>
          </p:cNvPr>
          <p:cNvCxnSpPr>
            <a:cxnSpLocks/>
          </p:cNvCxnSpPr>
          <p:nvPr/>
        </p:nvCxnSpPr>
        <p:spPr>
          <a:xfrm>
            <a:off x="5971081" y="27697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Rounded Rectangle 61">
            <a:extLst>
              <a:ext uri="{FF2B5EF4-FFF2-40B4-BE49-F238E27FC236}">
                <a16:creationId xmlns:a16="http://schemas.microsoft.com/office/drawing/2014/main" id="{5759C888-171A-5747-937E-D2DC85443FC4}"/>
              </a:ext>
            </a:extLst>
          </p:cNvPr>
          <p:cNvSpPr/>
          <p:nvPr/>
        </p:nvSpPr>
        <p:spPr>
          <a:xfrm>
            <a:off x="5649094" y="2782667"/>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50</a:t>
            </a:r>
            <a:endParaRPr lang="en-GB" sz="900" dirty="0">
              <a:solidFill>
                <a:srgbClr val="FF0000"/>
              </a:solidFill>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B852DBF0-A08F-2549-9D04-6207D90D575C}"/>
              </a:ext>
            </a:extLst>
          </p:cNvPr>
          <p:cNvCxnSpPr>
            <a:cxnSpLocks/>
          </p:cNvCxnSpPr>
          <p:nvPr/>
        </p:nvCxnSpPr>
        <p:spPr>
          <a:xfrm>
            <a:off x="5971081" y="29316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ounded Rectangle 63">
            <a:extLst>
              <a:ext uri="{FF2B5EF4-FFF2-40B4-BE49-F238E27FC236}">
                <a16:creationId xmlns:a16="http://schemas.microsoft.com/office/drawing/2014/main" id="{A9366D00-64AA-C54A-942F-96FE25F32914}"/>
              </a:ext>
            </a:extLst>
          </p:cNvPr>
          <p:cNvSpPr/>
          <p:nvPr/>
        </p:nvSpPr>
        <p:spPr>
          <a:xfrm>
            <a:off x="5649094" y="2935067"/>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40</a:t>
            </a:r>
            <a:endParaRPr lang="en-GB" sz="900" dirty="0">
              <a:solidFill>
                <a:srgbClr val="FF0000"/>
              </a:solidFill>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A0785D4E-B949-0946-8F58-F0C803132EE1}"/>
              </a:ext>
            </a:extLst>
          </p:cNvPr>
          <p:cNvCxnSpPr>
            <a:cxnSpLocks/>
          </p:cNvCxnSpPr>
          <p:nvPr/>
        </p:nvCxnSpPr>
        <p:spPr>
          <a:xfrm>
            <a:off x="5971081" y="30840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6" name="Rounded Rectangle 65">
            <a:extLst>
              <a:ext uri="{FF2B5EF4-FFF2-40B4-BE49-F238E27FC236}">
                <a16:creationId xmlns:a16="http://schemas.microsoft.com/office/drawing/2014/main" id="{B1E0297E-44F5-3F46-83AA-27A9FC505ED7}"/>
              </a:ext>
            </a:extLst>
          </p:cNvPr>
          <p:cNvSpPr/>
          <p:nvPr/>
        </p:nvSpPr>
        <p:spPr>
          <a:xfrm>
            <a:off x="5649094" y="30906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30</a:t>
            </a:r>
            <a:endParaRPr lang="en-GB" sz="900" dirty="0">
              <a:solidFill>
                <a:srgbClr val="FF0000"/>
              </a:solidFill>
              <a:latin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a16="http://schemas.microsoft.com/office/drawing/2014/main" id="{DCF61727-45E8-F445-A8D7-3852372A0497}"/>
              </a:ext>
            </a:extLst>
          </p:cNvPr>
          <p:cNvCxnSpPr>
            <a:cxnSpLocks/>
          </p:cNvCxnSpPr>
          <p:nvPr/>
        </p:nvCxnSpPr>
        <p:spPr>
          <a:xfrm>
            <a:off x="5971081" y="32396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A8641C76-FB61-8C47-BCB6-12BC4060FCD0}"/>
              </a:ext>
            </a:extLst>
          </p:cNvPr>
          <p:cNvCxnSpPr>
            <a:cxnSpLocks/>
          </p:cNvCxnSpPr>
          <p:nvPr/>
        </p:nvCxnSpPr>
        <p:spPr>
          <a:xfrm rot="16200000">
            <a:off x="6047281"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611A22F-599D-AC46-B2CE-F86D47893DCA}"/>
              </a:ext>
            </a:extLst>
          </p:cNvPr>
          <p:cNvCxnSpPr>
            <a:cxnSpLocks/>
          </p:cNvCxnSpPr>
          <p:nvPr/>
        </p:nvCxnSpPr>
        <p:spPr>
          <a:xfrm>
            <a:off x="6021881" y="3744451"/>
            <a:ext cx="2354786"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3" name="Rounded Rectangle 72">
            <a:extLst>
              <a:ext uri="{FF2B5EF4-FFF2-40B4-BE49-F238E27FC236}">
                <a16:creationId xmlns:a16="http://schemas.microsoft.com/office/drawing/2014/main" id="{C89B071C-0B4E-8645-979B-B7CA1094C26E}"/>
              </a:ext>
            </a:extLst>
          </p:cNvPr>
          <p:cNvSpPr/>
          <p:nvPr/>
        </p:nvSpPr>
        <p:spPr>
          <a:xfrm>
            <a:off x="6404744"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35C62A2-498E-1248-93C8-948D9D6E2340}"/>
              </a:ext>
            </a:extLst>
          </p:cNvPr>
          <p:cNvCxnSpPr>
            <a:cxnSpLocks/>
          </p:cNvCxnSpPr>
          <p:nvPr/>
        </p:nvCxnSpPr>
        <p:spPr>
          <a:xfrm rot="16200000">
            <a:off x="6498131"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5" name="Rounded Rectangle 74">
            <a:extLst>
              <a:ext uri="{FF2B5EF4-FFF2-40B4-BE49-F238E27FC236}">
                <a16:creationId xmlns:a16="http://schemas.microsoft.com/office/drawing/2014/main" id="{D1798A07-2336-BB48-9ECA-5CC77D5D6CA6}"/>
              </a:ext>
            </a:extLst>
          </p:cNvPr>
          <p:cNvSpPr/>
          <p:nvPr/>
        </p:nvSpPr>
        <p:spPr>
          <a:xfrm>
            <a:off x="6858769"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20</a:t>
            </a:r>
            <a:endParaRPr lang="en-GB" sz="900" dirty="0">
              <a:solidFill>
                <a:srgbClr val="FF0000"/>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16E1F9E0-43F8-0C48-8A78-958345282080}"/>
              </a:ext>
            </a:extLst>
          </p:cNvPr>
          <p:cNvCxnSpPr>
            <a:cxnSpLocks/>
          </p:cNvCxnSpPr>
          <p:nvPr/>
        </p:nvCxnSpPr>
        <p:spPr>
          <a:xfrm rot="16200000">
            <a:off x="6952156"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E137641C-7F35-A347-B2E9-1928FCE1DAB3}"/>
              </a:ext>
            </a:extLst>
          </p:cNvPr>
          <p:cNvSpPr/>
          <p:nvPr/>
        </p:nvSpPr>
        <p:spPr>
          <a:xfrm>
            <a:off x="7309619"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30</a:t>
            </a:r>
            <a:endParaRPr lang="en-GB" sz="900" dirty="0">
              <a:solidFill>
                <a:srgbClr val="FF0000"/>
              </a:solidFill>
              <a:latin typeface="Arial" panose="020B0604020202020204" pitchFamily="34" charset="0"/>
              <a:cs typeface="Arial" panose="020B0604020202020204" pitchFamily="34" charset="0"/>
            </a:endParaRPr>
          </a:p>
        </p:txBody>
      </p:sp>
      <p:cxnSp>
        <p:nvCxnSpPr>
          <p:cNvPr id="78" name="Straight Connector 77">
            <a:extLst>
              <a:ext uri="{FF2B5EF4-FFF2-40B4-BE49-F238E27FC236}">
                <a16:creationId xmlns:a16="http://schemas.microsoft.com/office/drawing/2014/main" id="{3AEB7B98-286D-504C-A9EE-6F1C0C9D91C3}"/>
              </a:ext>
            </a:extLst>
          </p:cNvPr>
          <p:cNvCxnSpPr>
            <a:cxnSpLocks/>
          </p:cNvCxnSpPr>
          <p:nvPr/>
        </p:nvCxnSpPr>
        <p:spPr>
          <a:xfrm rot="16200000">
            <a:off x="7403006"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9" name="Rounded Rectangle 78">
            <a:extLst>
              <a:ext uri="{FF2B5EF4-FFF2-40B4-BE49-F238E27FC236}">
                <a16:creationId xmlns:a16="http://schemas.microsoft.com/office/drawing/2014/main" id="{080B6408-60ED-4F40-AFF7-AADE006B92F5}"/>
              </a:ext>
            </a:extLst>
          </p:cNvPr>
          <p:cNvSpPr/>
          <p:nvPr/>
        </p:nvSpPr>
        <p:spPr>
          <a:xfrm>
            <a:off x="7760469"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40</a:t>
            </a:r>
            <a:endParaRPr lang="en-GB" sz="900" dirty="0">
              <a:solidFill>
                <a:srgbClr val="FF0000"/>
              </a:solidFill>
              <a:latin typeface="Arial" panose="020B0604020202020204" pitchFamily="34" charset="0"/>
              <a:cs typeface="Arial" panose="020B0604020202020204" pitchFamily="34" charset="0"/>
            </a:endParaRPr>
          </a:p>
        </p:txBody>
      </p:sp>
      <p:cxnSp>
        <p:nvCxnSpPr>
          <p:cNvPr id="80" name="Straight Connector 79">
            <a:extLst>
              <a:ext uri="{FF2B5EF4-FFF2-40B4-BE49-F238E27FC236}">
                <a16:creationId xmlns:a16="http://schemas.microsoft.com/office/drawing/2014/main" id="{41420F9A-0C02-C44C-828A-41A056223431}"/>
              </a:ext>
            </a:extLst>
          </p:cNvPr>
          <p:cNvCxnSpPr>
            <a:cxnSpLocks/>
          </p:cNvCxnSpPr>
          <p:nvPr/>
        </p:nvCxnSpPr>
        <p:spPr>
          <a:xfrm rot="16200000">
            <a:off x="7853856"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1" name="Rounded Rectangle 80">
            <a:extLst>
              <a:ext uri="{FF2B5EF4-FFF2-40B4-BE49-F238E27FC236}">
                <a16:creationId xmlns:a16="http://schemas.microsoft.com/office/drawing/2014/main" id="{A35648AF-E4B6-B842-8936-C071995317CB}"/>
              </a:ext>
            </a:extLst>
          </p:cNvPr>
          <p:cNvSpPr/>
          <p:nvPr/>
        </p:nvSpPr>
        <p:spPr>
          <a:xfrm>
            <a:off x="8214494"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50</a:t>
            </a:r>
            <a:endParaRPr lang="en-GB" sz="900" dirty="0">
              <a:solidFill>
                <a:srgbClr val="FF0000"/>
              </a:solidFill>
              <a:latin typeface="Arial" panose="020B0604020202020204" pitchFamily="34" charset="0"/>
              <a:cs typeface="Arial" panose="020B0604020202020204" pitchFamily="34" charset="0"/>
            </a:endParaRPr>
          </a:p>
        </p:txBody>
      </p:sp>
      <p:cxnSp>
        <p:nvCxnSpPr>
          <p:cNvPr id="82" name="Straight Connector 81">
            <a:extLst>
              <a:ext uri="{FF2B5EF4-FFF2-40B4-BE49-F238E27FC236}">
                <a16:creationId xmlns:a16="http://schemas.microsoft.com/office/drawing/2014/main" id="{F2671057-A56A-8440-BE80-7CEB2A8D4C6D}"/>
              </a:ext>
            </a:extLst>
          </p:cNvPr>
          <p:cNvCxnSpPr>
            <a:cxnSpLocks/>
          </p:cNvCxnSpPr>
          <p:nvPr/>
        </p:nvCxnSpPr>
        <p:spPr>
          <a:xfrm rot="16200000">
            <a:off x="8307881"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6" name="Rounded Rectangle 85">
            <a:extLst>
              <a:ext uri="{FF2B5EF4-FFF2-40B4-BE49-F238E27FC236}">
                <a16:creationId xmlns:a16="http://schemas.microsoft.com/office/drawing/2014/main" id="{0C2202DF-DBDA-3744-91D8-DADAA5A42704}"/>
              </a:ext>
            </a:extLst>
          </p:cNvPr>
          <p:cNvSpPr/>
          <p:nvPr/>
        </p:nvSpPr>
        <p:spPr>
          <a:xfrm>
            <a:off x="5953894"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995</a:t>
            </a:r>
          </a:p>
          <a:p>
            <a:pPr algn="ctr"/>
            <a:r>
              <a:rPr lang="en-GB" sz="900" dirty="0">
                <a:solidFill>
                  <a:schemeClr val="tx1"/>
                </a:solidFill>
                <a:latin typeface="Arial" panose="020B0604020202020204" pitchFamily="34" charset="0"/>
                <a:cs typeface="Arial" panose="020B0604020202020204" pitchFamily="34" charset="0"/>
              </a:rPr>
              <a:t>236</a:t>
            </a:r>
            <a:endParaRPr lang="en-GB" sz="900" dirty="0">
              <a:solidFill>
                <a:srgbClr val="FF0000"/>
              </a:solidFill>
              <a:latin typeface="Arial" panose="020B0604020202020204" pitchFamily="34" charset="0"/>
              <a:cs typeface="Arial" panose="020B0604020202020204" pitchFamily="34" charset="0"/>
            </a:endParaRPr>
          </a:p>
        </p:txBody>
      </p:sp>
      <p:sp>
        <p:nvSpPr>
          <p:cNvPr id="87" name="Rounded Rectangle 86">
            <a:extLst>
              <a:ext uri="{FF2B5EF4-FFF2-40B4-BE49-F238E27FC236}">
                <a16:creationId xmlns:a16="http://schemas.microsoft.com/office/drawing/2014/main" id="{E9C88868-53B6-164E-9FDB-4BFC02B334A7}"/>
              </a:ext>
            </a:extLst>
          </p:cNvPr>
          <p:cNvSpPr/>
          <p:nvPr/>
        </p:nvSpPr>
        <p:spPr>
          <a:xfrm>
            <a:off x="6404744"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437</a:t>
            </a:r>
          </a:p>
          <a:p>
            <a:pPr algn="ctr"/>
            <a:r>
              <a:rPr lang="en-GB" sz="900" dirty="0">
                <a:solidFill>
                  <a:schemeClr val="tx1"/>
                </a:solidFill>
                <a:latin typeface="Arial" panose="020B0604020202020204" pitchFamily="34" charset="0"/>
                <a:cs typeface="Arial" panose="020B0604020202020204" pitchFamily="34" charset="0"/>
              </a:rPr>
              <a:t>125</a:t>
            </a:r>
            <a:endParaRPr lang="en-GB" sz="900" dirty="0">
              <a:solidFill>
                <a:srgbClr val="FF0000"/>
              </a:solidFill>
              <a:latin typeface="Arial" panose="020B0604020202020204" pitchFamily="34" charset="0"/>
              <a:cs typeface="Arial" panose="020B0604020202020204" pitchFamily="34" charset="0"/>
            </a:endParaRPr>
          </a:p>
        </p:txBody>
      </p:sp>
      <p:sp>
        <p:nvSpPr>
          <p:cNvPr id="88" name="Rounded Rectangle 87">
            <a:extLst>
              <a:ext uri="{FF2B5EF4-FFF2-40B4-BE49-F238E27FC236}">
                <a16:creationId xmlns:a16="http://schemas.microsoft.com/office/drawing/2014/main" id="{C9FA214C-B2B5-E741-9248-80766EC65676}"/>
              </a:ext>
            </a:extLst>
          </p:cNvPr>
          <p:cNvSpPr/>
          <p:nvPr/>
        </p:nvSpPr>
        <p:spPr>
          <a:xfrm>
            <a:off x="6858769"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106</a:t>
            </a:r>
          </a:p>
          <a:p>
            <a:pPr algn="ctr"/>
            <a:r>
              <a:rPr lang="en-GB" sz="900" dirty="0">
                <a:solidFill>
                  <a:schemeClr val="tx1"/>
                </a:solidFill>
                <a:latin typeface="Arial" panose="020B0604020202020204" pitchFamily="34" charset="0"/>
                <a:cs typeface="Arial" panose="020B0604020202020204" pitchFamily="34" charset="0"/>
              </a:rPr>
              <a:t>39</a:t>
            </a:r>
            <a:endParaRPr lang="en-GB" sz="900" dirty="0">
              <a:solidFill>
                <a:srgbClr val="FF0000"/>
              </a:solidFill>
              <a:latin typeface="Arial" panose="020B0604020202020204" pitchFamily="34" charset="0"/>
              <a:cs typeface="Arial" panose="020B0604020202020204" pitchFamily="34" charset="0"/>
            </a:endParaRPr>
          </a:p>
        </p:txBody>
      </p:sp>
      <p:sp>
        <p:nvSpPr>
          <p:cNvPr id="89" name="Rounded Rectangle 88">
            <a:extLst>
              <a:ext uri="{FF2B5EF4-FFF2-40B4-BE49-F238E27FC236}">
                <a16:creationId xmlns:a16="http://schemas.microsoft.com/office/drawing/2014/main" id="{31CB5EA6-DA06-714B-BDFE-E5CDFBFD8B84}"/>
              </a:ext>
            </a:extLst>
          </p:cNvPr>
          <p:cNvSpPr/>
          <p:nvPr/>
        </p:nvSpPr>
        <p:spPr>
          <a:xfrm>
            <a:off x="7309619"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17</a:t>
            </a:r>
          </a:p>
          <a:p>
            <a:pPr algn="ctr"/>
            <a:r>
              <a:rPr lang="en-GB" sz="900" dirty="0">
                <a:solidFill>
                  <a:schemeClr val="tx1"/>
                </a:solidFill>
                <a:latin typeface="Arial" panose="020B0604020202020204" pitchFamily="34" charset="0"/>
                <a:cs typeface="Arial" panose="020B0604020202020204" pitchFamily="34" charset="0"/>
              </a:rPr>
              <a:t>11</a:t>
            </a:r>
            <a:endParaRPr lang="en-GB" sz="900" dirty="0">
              <a:solidFill>
                <a:srgbClr val="FF0000"/>
              </a:solidFill>
              <a:latin typeface="Arial" panose="020B0604020202020204" pitchFamily="34" charset="0"/>
              <a:cs typeface="Arial" panose="020B0604020202020204" pitchFamily="34" charset="0"/>
            </a:endParaRPr>
          </a:p>
        </p:txBody>
      </p:sp>
      <p:sp>
        <p:nvSpPr>
          <p:cNvPr id="90" name="Rounded Rectangle 89">
            <a:extLst>
              <a:ext uri="{FF2B5EF4-FFF2-40B4-BE49-F238E27FC236}">
                <a16:creationId xmlns:a16="http://schemas.microsoft.com/office/drawing/2014/main" id="{B87D7073-4A5C-0C4D-9E00-A755742EEF0D}"/>
              </a:ext>
            </a:extLst>
          </p:cNvPr>
          <p:cNvSpPr/>
          <p:nvPr/>
        </p:nvSpPr>
        <p:spPr>
          <a:xfrm>
            <a:off x="7760469"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a:t>
            </a:r>
          </a:p>
          <a:p>
            <a:pPr algn="ctr"/>
            <a:r>
              <a:rPr lang="en-GB" sz="900" dirty="0">
                <a:solidFill>
                  <a:schemeClr val="tx1"/>
                </a:solidFill>
                <a:latin typeface="Arial" panose="020B0604020202020204" pitchFamily="34" charset="0"/>
                <a:cs typeface="Arial" panose="020B0604020202020204" pitchFamily="34" charset="0"/>
              </a:rPr>
              <a:t>0</a:t>
            </a:r>
            <a:endParaRPr lang="en-GB" sz="900" dirty="0">
              <a:solidFill>
                <a:srgbClr val="FF0000"/>
              </a:solidFill>
              <a:latin typeface="Arial" panose="020B0604020202020204" pitchFamily="34" charset="0"/>
              <a:cs typeface="Arial" panose="020B0604020202020204" pitchFamily="34" charset="0"/>
            </a:endParaRPr>
          </a:p>
        </p:txBody>
      </p:sp>
      <p:sp>
        <p:nvSpPr>
          <p:cNvPr id="91" name="Rounded Rectangle 90">
            <a:extLst>
              <a:ext uri="{FF2B5EF4-FFF2-40B4-BE49-F238E27FC236}">
                <a16:creationId xmlns:a16="http://schemas.microsoft.com/office/drawing/2014/main" id="{796E419D-720F-1748-8D5E-76ED3B7CA74B}"/>
              </a:ext>
            </a:extLst>
          </p:cNvPr>
          <p:cNvSpPr/>
          <p:nvPr/>
        </p:nvSpPr>
        <p:spPr>
          <a:xfrm>
            <a:off x="8214494"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a:t>
            </a:r>
          </a:p>
          <a:p>
            <a:pPr algn="ctr"/>
            <a:r>
              <a:rPr lang="en-GB" sz="900" dirty="0">
                <a:solidFill>
                  <a:schemeClr val="tx1"/>
                </a:solidFill>
                <a:latin typeface="Arial" panose="020B0604020202020204" pitchFamily="34" charset="0"/>
                <a:cs typeface="Arial" panose="020B0604020202020204" pitchFamily="34" charset="0"/>
              </a:rPr>
              <a:t>0</a:t>
            </a:r>
            <a:endParaRPr lang="en-GB" sz="900" dirty="0">
              <a:solidFill>
                <a:srgbClr val="FF0000"/>
              </a:solidFill>
              <a:latin typeface="Arial" panose="020B0604020202020204" pitchFamily="34" charset="0"/>
              <a:cs typeface="Arial" panose="020B0604020202020204" pitchFamily="34" charset="0"/>
            </a:endParaRPr>
          </a:p>
        </p:txBody>
      </p:sp>
      <p:sp>
        <p:nvSpPr>
          <p:cNvPr id="92" name="Rounded Rectangle 91">
            <a:extLst>
              <a:ext uri="{FF2B5EF4-FFF2-40B4-BE49-F238E27FC236}">
                <a16:creationId xmlns:a16="http://schemas.microsoft.com/office/drawing/2014/main" id="{1A244A94-3582-5349-8A5B-F2F7512B78E8}"/>
              </a:ext>
            </a:extLst>
          </p:cNvPr>
          <p:cNvSpPr/>
          <p:nvPr/>
        </p:nvSpPr>
        <p:spPr>
          <a:xfrm>
            <a:off x="5159896" y="3921905"/>
            <a:ext cx="720080" cy="415498"/>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r"/>
            <a:r>
              <a:rPr lang="en-GB" sz="900" b="1" dirty="0">
                <a:solidFill>
                  <a:schemeClr val="tx1"/>
                </a:solidFill>
                <a:latin typeface="Arial" panose="020B0604020202020204" pitchFamily="34" charset="0"/>
                <a:cs typeface="Arial" panose="020B0604020202020204" pitchFamily="34" charset="0"/>
              </a:rPr>
              <a:t>No. at risk</a:t>
            </a:r>
          </a:p>
          <a:p>
            <a:pPr algn="r"/>
            <a:r>
              <a:rPr lang="en-GB" sz="900" b="1" dirty="0">
                <a:solidFill>
                  <a:schemeClr val="accent2"/>
                </a:solidFill>
                <a:latin typeface="Arial" panose="020B0604020202020204" pitchFamily="34" charset="0"/>
                <a:cs typeface="Arial" panose="020B0604020202020204" pitchFamily="34" charset="0"/>
              </a:rPr>
              <a:t>No NASH</a:t>
            </a:r>
          </a:p>
          <a:p>
            <a:pPr algn="r"/>
            <a:r>
              <a:rPr lang="en-GB" sz="900" b="1" dirty="0">
                <a:solidFill>
                  <a:schemeClr val="tx2"/>
                </a:solidFill>
                <a:latin typeface="Arial" panose="020B0604020202020204" pitchFamily="34" charset="0"/>
                <a:cs typeface="Arial" panose="020B0604020202020204" pitchFamily="34" charset="0"/>
              </a:rPr>
              <a:t>NASH</a:t>
            </a:r>
          </a:p>
        </p:txBody>
      </p:sp>
      <p:sp>
        <p:nvSpPr>
          <p:cNvPr id="94" name="Rounded Rectangle 93">
            <a:extLst>
              <a:ext uri="{FF2B5EF4-FFF2-40B4-BE49-F238E27FC236}">
                <a16:creationId xmlns:a16="http://schemas.microsoft.com/office/drawing/2014/main" id="{CC3478C9-3ED3-6141-8D16-C773FD87D0A4}"/>
              </a:ext>
            </a:extLst>
          </p:cNvPr>
          <p:cNvSpPr/>
          <p:nvPr/>
        </p:nvSpPr>
        <p:spPr>
          <a:xfrm rot="16200000">
            <a:off x="8179341" y="2848988"/>
            <a:ext cx="1488428" cy="153888"/>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000" b="1" dirty="0">
                <a:solidFill>
                  <a:schemeClr val="tx1"/>
                </a:solidFill>
                <a:latin typeface="Arial" panose="020B0604020202020204" pitchFamily="34" charset="0"/>
                <a:cs typeface="Arial" panose="020B0604020202020204" pitchFamily="34" charset="0"/>
              </a:rPr>
              <a:t>Survival probability (%)</a:t>
            </a:r>
            <a:endParaRPr lang="en-GB" sz="1000" b="1" dirty="0">
              <a:solidFill>
                <a:srgbClr val="FF0000"/>
              </a:solidFill>
              <a:latin typeface="Arial" panose="020B0604020202020204" pitchFamily="34" charset="0"/>
              <a:cs typeface="Arial" panose="020B0604020202020204" pitchFamily="34" charset="0"/>
            </a:endParaRPr>
          </a:p>
        </p:txBody>
      </p:sp>
      <p:sp>
        <p:nvSpPr>
          <p:cNvPr id="95" name="Rounded Rectangle 94">
            <a:extLst>
              <a:ext uri="{FF2B5EF4-FFF2-40B4-BE49-F238E27FC236}">
                <a16:creationId xmlns:a16="http://schemas.microsoft.com/office/drawing/2014/main" id="{61F5C67D-9855-6C41-9909-91C47B398701}"/>
              </a:ext>
            </a:extLst>
          </p:cNvPr>
          <p:cNvSpPr/>
          <p:nvPr/>
        </p:nvSpPr>
        <p:spPr>
          <a:xfrm>
            <a:off x="9280569"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0</a:t>
            </a:r>
            <a:endParaRPr lang="en-GB" sz="900" dirty="0">
              <a:solidFill>
                <a:srgbClr val="FF0000"/>
              </a:solidFill>
              <a:latin typeface="Arial" panose="020B0604020202020204" pitchFamily="34" charset="0"/>
              <a:cs typeface="Arial" panose="020B0604020202020204" pitchFamily="34" charset="0"/>
            </a:endParaRPr>
          </a:p>
        </p:txBody>
      </p:sp>
      <p:cxnSp>
        <p:nvCxnSpPr>
          <p:cNvPr id="96" name="Straight Connector 95">
            <a:extLst>
              <a:ext uri="{FF2B5EF4-FFF2-40B4-BE49-F238E27FC236}">
                <a16:creationId xmlns:a16="http://schemas.microsoft.com/office/drawing/2014/main" id="{44F976EB-EB4B-5B4B-AC9E-076D5C1EC0FA}"/>
              </a:ext>
            </a:extLst>
          </p:cNvPr>
          <p:cNvCxnSpPr>
            <a:cxnSpLocks/>
          </p:cNvCxnSpPr>
          <p:nvPr/>
        </p:nvCxnSpPr>
        <p:spPr>
          <a:xfrm flipV="1">
            <a:off x="9349095" y="2088748"/>
            <a:ext cx="0" cy="166052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7" name="Rounded Rectangle 96">
            <a:extLst>
              <a:ext uri="{FF2B5EF4-FFF2-40B4-BE49-F238E27FC236}">
                <a16:creationId xmlns:a16="http://schemas.microsoft.com/office/drawing/2014/main" id="{2483EF71-40EB-6F48-9273-1D18DBCACDAA}"/>
              </a:ext>
            </a:extLst>
          </p:cNvPr>
          <p:cNvSpPr/>
          <p:nvPr/>
        </p:nvSpPr>
        <p:spPr>
          <a:xfrm>
            <a:off x="8975769" y="35605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0</a:t>
            </a:r>
            <a:endParaRPr lang="en-GB" sz="900" dirty="0">
              <a:solidFill>
                <a:srgbClr val="FF0000"/>
              </a:solidFill>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878F57D8-7E96-C345-A4AE-EAD3C5279D89}"/>
              </a:ext>
            </a:extLst>
          </p:cNvPr>
          <p:cNvCxnSpPr>
            <a:cxnSpLocks/>
          </p:cNvCxnSpPr>
          <p:nvPr/>
        </p:nvCxnSpPr>
        <p:spPr>
          <a:xfrm>
            <a:off x="9297756" y="37095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9" name="Rounded Rectangle 98">
            <a:extLst>
              <a:ext uri="{FF2B5EF4-FFF2-40B4-BE49-F238E27FC236}">
                <a16:creationId xmlns:a16="http://schemas.microsoft.com/office/drawing/2014/main" id="{49B442C3-95D5-1E4C-8750-23367EB94AB9}"/>
              </a:ext>
            </a:extLst>
          </p:cNvPr>
          <p:cNvSpPr/>
          <p:nvPr/>
        </p:nvSpPr>
        <p:spPr>
          <a:xfrm>
            <a:off x="8975769" y="340179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cxnSp>
        <p:nvCxnSpPr>
          <p:cNvPr id="100" name="Straight Connector 99">
            <a:extLst>
              <a:ext uri="{FF2B5EF4-FFF2-40B4-BE49-F238E27FC236}">
                <a16:creationId xmlns:a16="http://schemas.microsoft.com/office/drawing/2014/main" id="{20CAC068-86D6-E24D-AD8E-CE3CF7819524}"/>
              </a:ext>
            </a:extLst>
          </p:cNvPr>
          <p:cNvCxnSpPr>
            <a:cxnSpLocks/>
          </p:cNvCxnSpPr>
          <p:nvPr/>
        </p:nvCxnSpPr>
        <p:spPr>
          <a:xfrm>
            <a:off x="9297756" y="355077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1" name="Rounded Rectangle 100">
            <a:extLst>
              <a:ext uri="{FF2B5EF4-FFF2-40B4-BE49-F238E27FC236}">
                <a16:creationId xmlns:a16="http://schemas.microsoft.com/office/drawing/2014/main" id="{53186533-377D-DF44-8E31-78EC8D1106E9}"/>
              </a:ext>
            </a:extLst>
          </p:cNvPr>
          <p:cNvSpPr/>
          <p:nvPr/>
        </p:nvSpPr>
        <p:spPr>
          <a:xfrm>
            <a:off x="8975769" y="3246217"/>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20</a:t>
            </a:r>
            <a:endParaRPr lang="en-GB" sz="900" dirty="0">
              <a:solidFill>
                <a:srgbClr val="FF0000"/>
              </a:solidFill>
              <a:latin typeface="Arial" panose="020B0604020202020204" pitchFamily="34"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A59FE858-B871-DC43-BEFE-77B7467B94F3}"/>
              </a:ext>
            </a:extLst>
          </p:cNvPr>
          <p:cNvCxnSpPr>
            <a:cxnSpLocks/>
          </p:cNvCxnSpPr>
          <p:nvPr/>
        </p:nvCxnSpPr>
        <p:spPr>
          <a:xfrm>
            <a:off x="9297756" y="339520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 name="Rounded Rectangle 102">
            <a:extLst>
              <a:ext uri="{FF2B5EF4-FFF2-40B4-BE49-F238E27FC236}">
                <a16:creationId xmlns:a16="http://schemas.microsoft.com/office/drawing/2014/main" id="{DC3448A3-FC49-A343-92C7-C5B54158C6FF}"/>
              </a:ext>
            </a:extLst>
          </p:cNvPr>
          <p:cNvSpPr/>
          <p:nvPr/>
        </p:nvSpPr>
        <p:spPr>
          <a:xfrm>
            <a:off x="8975769" y="19984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100</a:t>
            </a:r>
            <a:endParaRPr lang="en-GB" sz="900" dirty="0">
              <a:solidFill>
                <a:srgbClr val="FF0000"/>
              </a:solidFill>
              <a:latin typeface="Arial" panose="020B0604020202020204" pitchFamily="34" charset="0"/>
              <a:cs typeface="Arial" panose="020B0604020202020204" pitchFamily="34" charset="0"/>
            </a:endParaRPr>
          </a:p>
        </p:txBody>
      </p:sp>
      <p:cxnSp>
        <p:nvCxnSpPr>
          <p:cNvPr id="104" name="Straight Connector 103">
            <a:extLst>
              <a:ext uri="{FF2B5EF4-FFF2-40B4-BE49-F238E27FC236}">
                <a16:creationId xmlns:a16="http://schemas.microsoft.com/office/drawing/2014/main" id="{82AAD724-3D4B-5F4D-A50F-26FA5BB45DD2}"/>
              </a:ext>
            </a:extLst>
          </p:cNvPr>
          <p:cNvCxnSpPr>
            <a:cxnSpLocks/>
          </p:cNvCxnSpPr>
          <p:nvPr/>
        </p:nvCxnSpPr>
        <p:spPr>
          <a:xfrm>
            <a:off x="9297756" y="21474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5" name="Rounded Rectangle 104">
            <a:extLst>
              <a:ext uri="{FF2B5EF4-FFF2-40B4-BE49-F238E27FC236}">
                <a16:creationId xmlns:a16="http://schemas.microsoft.com/office/drawing/2014/main" id="{B36DE377-7F50-0E48-B23E-264310AAF191}"/>
              </a:ext>
            </a:extLst>
          </p:cNvPr>
          <p:cNvSpPr/>
          <p:nvPr/>
        </p:nvSpPr>
        <p:spPr>
          <a:xfrm>
            <a:off x="8975769" y="21508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90</a:t>
            </a:r>
            <a:endParaRPr lang="en-GB" sz="900" dirty="0">
              <a:solidFill>
                <a:srgbClr val="FF0000"/>
              </a:solidFill>
              <a:latin typeface="Arial" panose="020B0604020202020204" pitchFamily="34" charset="0"/>
              <a:cs typeface="Arial" panose="020B0604020202020204" pitchFamily="34" charset="0"/>
            </a:endParaRPr>
          </a:p>
        </p:txBody>
      </p:sp>
      <p:cxnSp>
        <p:nvCxnSpPr>
          <p:cNvPr id="106" name="Straight Connector 105">
            <a:extLst>
              <a:ext uri="{FF2B5EF4-FFF2-40B4-BE49-F238E27FC236}">
                <a16:creationId xmlns:a16="http://schemas.microsoft.com/office/drawing/2014/main" id="{895334BA-F9ED-8644-9276-E9EE969373FD}"/>
              </a:ext>
            </a:extLst>
          </p:cNvPr>
          <p:cNvCxnSpPr>
            <a:cxnSpLocks/>
          </p:cNvCxnSpPr>
          <p:nvPr/>
        </p:nvCxnSpPr>
        <p:spPr>
          <a:xfrm>
            <a:off x="9297756" y="22998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7" name="Rounded Rectangle 106">
            <a:extLst>
              <a:ext uri="{FF2B5EF4-FFF2-40B4-BE49-F238E27FC236}">
                <a16:creationId xmlns:a16="http://schemas.microsoft.com/office/drawing/2014/main" id="{2038AE1B-856B-7F44-BF0E-FE6680EEA57A}"/>
              </a:ext>
            </a:extLst>
          </p:cNvPr>
          <p:cNvSpPr/>
          <p:nvPr/>
        </p:nvSpPr>
        <p:spPr>
          <a:xfrm>
            <a:off x="8975769" y="230959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80</a:t>
            </a:r>
            <a:endParaRPr lang="en-GB" sz="900" dirty="0">
              <a:solidFill>
                <a:srgbClr val="FF0000"/>
              </a:solidFill>
              <a:latin typeface="Arial" panose="020B0604020202020204" pitchFamily="34" charset="0"/>
              <a:cs typeface="Arial" panose="020B0604020202020204" pitchFamily="34" charset="0"/>
            </a:endParaRPr>
          </a:p>
        </p:txBody>
      </p:sp>
      <p:cxnSp>
        <p:nvCxnSpPr>
          <p:cNvPr id="108" name="Straight Connector 107">
            <a:extLst>
              <a:ext uri="{FF2B5EF4-FFF2-40B4-BE49-F238E27FC236}">
                <a16:creationId xmlns:a16="http://schemas.microsoft.com/office/drawing/2014/main" id="{07B857FB-E60B-F64A-8150-A3892983A8D8}"/>
              </a:ext>
            </a:extLst>
          </p:cNvPr>
          <p:cNvCxnSpPr>
            <a:cxnSpLocks/>
          </p:cNvCxnSpPr>
          <p:nvPr/>
        </p:nvCxnSpPr>
        <p:spPr>
          <a:xfrm>
            <a:off x="9297756" y="245857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9" name="Rounded Rectangle 108">
            <a:extLst>
              <a:ext uri="{FF2B5EF4-FFF2-40B4-BE49-F238E27FC236}">
                <a16:creationId xmlns:a16="http://schemas.microsoft.com/office/drawing/2014/main" id="{D04B44F6-F917-864D-9E0D-CE9DAC4B2F8D}"/>
              </a:ext>
            </a:extLst>
          </p:cNvPr>
          <p:cNvSpPr/>
          <p:nvPr/>
        </p:nvSpPr>
        <p:spPr>
          <a:xfrm>
            <a:off x="8975769" y="246199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70</a:t>
            </a:r>
            <a:endParaRPr lang="en-GB" sz="900" dirty="0">
              <a:solidFill>
                <a:srgbClr val="FF0000"/>
              </a:solidFill>
              <a:latin typeface="Arial" panose="020B060402020202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BF2EA739-C442-8747-8FB2-12FB8A5CD990}"/>
              </a:ext>
            </a:extLst>
          </p:cNvPr>
          <p:cNvCxnSpPr>
            <a:cxnSpLocks/>
          </p:cNvCxnSpPr>
          <p:nvPr/>
        </p:nvCxnSpPr>
        <p:spPr>
          <a:xfrm>
            <a:off x="9297756" y="261097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1" name="Rounded Rectangle 110">
            <a:extLst>
              <a:ext uri="{FF2B5EF4-FFF2-40B4-BE49-F238E27FC236}">
                <a16:creationId xmlns:a16="http://schemas.microsoft.com/office/drawing/2014/main" id="{B3861556-2229-B44C-A211-994FCB437DAF}"/>
              </a:ext>
            </a:extLst>
          </p:cNvPr>
          <p:cNvSpPr/>
          <p:nvPr/>
        </p:nvSpPr>
        <p:spPr>
          <a:xfrm>
            <a:off x="8975769" y="26207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60</a:t>
            </a:r>
            <a:endParaRPr lang="en-GB" sz="900" dirty="0">
              <a:solidFill>
                <a:srgbClr val="FF0000"/>
              </a:solidFill>
              <a:latin typeface="Arial" panose="020B0604020202020204" pitchFamily="34" charset="0"/>
              <a:cs typeface="Arial" panose="020B0604020202020204" pitchFamily="34" charset="0"/>
            </a:endParaRPr>
          </a:p>
        </p:txBody>
      </p:sp>
      <p:cxnSp>
        <p:nvCxnSpPr>
          <p:cNvPr id="112" name="Straight Connector 111">
            <a:extLst>
              <a:ext uri="{FF2B5EF4-FFF2-40B4-BE49-F238E27FC236}">
                <a16:creationId xmlns:a16="http://schemas.microsoft.com/office/drawing/2014/main" id="{333F6A5C-2603-AB43-9C5A-4CF60A1E94FF}"/>
              </a:ext>
            </a:extLst>
          </p:cNvPr>
          <p:cNvCxnSpPr>
            <a:cxnSpLocks/>
          </p:cNvCxnSpPr>
          <p:nvPr/>
        </p:nvCxnSpPr>
        <p:spPr>
          <a:xfrm>
            <a:off x="9297756" y="27697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3" name="Rounded Rectangle 112">
            <a:extLst>
              <a:ext uri="{FF2B5EF4-FFF2-40B4-BE49-F238E27FC236}">
                <a16:creationId xmlns:a16="http://schemas.microsoft.com/office/drawing/2014/main" id="{93E54E12-1FF8-2E42-9E8E-ED81CF565D1A}"/>
              </a:ext>
            </a:extLst>
          </p:cNvPr>
          <p:cNvSpPr/>
          <p:nvPr/>
        </p:nvSpPr>
        <p:spPr>
          <a:xfrm>
            <a:off x="8975769" y="2782667"/>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50</a:t>
            </a:r>
            <a:endParaRPr lang="en-GB" sz="900" dirty="0">
              <a:solidFill>
                <a:srgbClr val="FF0000"/>
              </a:solidFill>
              <a:latin typeface="Arial" panose="020B0604020202020204" pitchFamily="34" charset="0"/>
              <a:cs typeface="Arial" panose="020B0604020202020204" pitchFamily="34" charset="0"/>
            </a:endParaRPr>
          </a:p>
        </p:txBody>
      </p:sp>
      <p:cxnSp>
        <p:nvCxnSpPr>
          <p:cNvPr id="114" name="Straight Connector 113">
            <a:extLst>
              <a:ext uri="{FF2B5EF4-FFF2-40B4-BE49-F238E27FC236}">
                <a16:creationId xmlns:a16="http://schemas.microsoft.com/office/drawing/2014/main" id="{C4117638-DA63-B741-A93A-CCAFA67A551C}"/>
              </a:ext>
            </a:extLst>
          </p:cNvPr>
          <p:cNvCxnSpPr>
            <a:cxnSpLocks/>
          </p:cNvCxnSpPr>
          <p:nvPr/>
        </p:nvCxnSpPr>
        <p:spPr>
          <a:xfrm>
            <a:off x="9297756" y="29316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5" name="Rounded Rectangle 114">
            <a:extLst>
              <a:ext uri="{FF2B5EF4-FFF2-40B4-BE49-F238E27FC236}">
                <a16:creationId xmlns:a16="http://schemas.microsoft.com/office/drawing/2014/main" id="{7487BE96-A011-EC49-82DE-B759690020ED}"/>
              </a:ext>
            </a:extLst>
          </p:cNvPr>
          <p:cNvSpPr/>
          <p:nvPr/>
        </p:nvSpPr>
        <p:spPr>
          <a:xfrm>
            <a:off x="8975769" y="2935067"/>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40</a:t>
            </a:r>
            <a:endParaRPr lang="en-GB" sz="900" dirty="0">
              <a:solidFill>
                <a:srgbClr val="FF0000"/>
              </a:solidFill>
              <a:latin typeface="Arial" panose="020B0604020202020204" pitchFamily="34" charset="0"/>
              <a:cs typeface="Arial" panose="020B0604020202020204" pitchFamily="34" charset="0"/>
            </a:endParaRPr>
          </a:p>
        </p:txBody>
      </p:sp>
      <p:cxnSp>
        <p:nvCxnSpPr>
          <p:cNvPr id="116" name="Straight Connector 115">
            <a:extLst>
              <a:ext uri="{FF2B5EF4-FFF2-40B4-BE49-F238E27FC236}">
                <a16:creationId xmlns:a16="http://schemas.microsoft.com/office/drawing/2014/main" id="{52667FD3-08A4-044B-9A10-A8D8E23BD83A}"/>
              </a:ext>
            </a:extLst>
          </p:cNvPr>
          <p:cNvCxnSpPr>
            <a:cxnSpLocks/>
          </p:cNvCxnSpPr>
          <p:nvPr/>
        </p:nvCxnSpPr>
        <p:spPr>
          <a:xfrm>
            <a:off x="9297756" y="30840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7" name="Rounded Rectangle 116">
            <a:extLst>
              <a:ext uri="{FF2B5EF4-FFF2-40B4-BE49-F238E27FC236}">
                <a16:creationId xmlns:a16="http://schemas.microsoft.com/office/drawing/2014/main" id="{4F6B3F2A-6B29-E349-B7D7-1486CDE12234}"/>
              </a:ext>
            </a:extLst>
          </p:cNvPr>
          <p:cNvSpPr/>
          <p:nvPr/>
        </p:nvSpPr>
        <p:spPr>
          <a:xfrm>
            <a:off x="8975769" y="3090642"/>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900" dirty="0">
                <a:solidFill>
                  <a:schemeClr val="tx1"/>
                </a:solidFill>
                <a:latin typeface="Arial" panose="020B0604020202020204" pitchFamily="34" charset="0"/>
                <a:cs typeface="Arial" panose="020B0604020202020204" pitchFamily="34" charset="0"/>
              </a:rPr>
              <a:t>30</a:t>
            </a:r>
            <a:endParaRPr lang="en-GB" sz="900" dirty="0">
              <a:solidFill>
                <a:srgbClr val="FF0000"/>
              </a:solidFill>
              <a:latin typeface="Arial" panose="020B0604020202020204" pitchFamily="34" charset="0"/>
              <a:cs typeface="Arial" panose="020B0604020202020204" pitchFamily="34" charset="0"/>
            </a:endParaRPr>
          </a:p>
        </p:txBody>
      </p:sp>
      <p:cxnSp>
        <p:nvCxnSpPr>
          <p:cNvPr id="118" name="Straight Connector 117">
            <a:extLst>
              <a:ext uri="{FF2B5EF4-FFF2-40B4-BE49-F238E27FC236}">
                <a16:creationId xmlns:a16="http://schemas.microsoft.com/office/drawing/2014/main" id="{18A2E28D-6457-8947-8B3F-05B37AAAA714}"/>
              </a:ext>
            </a:extLst>
          </p:cNvPr>
          <p:cNvCxnSpPr>
            <a:cxnSpLocks/>
          </p:cNvCxnSpPr>
          <p:nvPr/>
        </p:nvCxnSpPr>
        <p:spPr>
          <a:xfrm>
            <a:off x="9297756" y="3239626"/>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970F156F-1662-2F4F-BF74-344D39B8719A}"/>
              </a:ext>
            </a:extLst>
          </p:cNvPr>
          <p:cNvCxnSpPr>
            <a:cxnSpLocks/>
          </p:cNvCxnSpPr>
          <p:nvPr/>
        </p:nvCxnSpPr>
        <p:spPr>
          <a:xfrm rot="16200000">
            <a:off x="9373956"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F042329-173F-2C4F-9318-931419F9F52B}"/>
              </a:ext>
            </a:extLst>
          </p:cNvPr>
          <p:cNvCxnSpPr>
            <a:cxnSpLocks/>
          </p:cNvCxnSpPr>
          <p:nvPr/>
        </p:nvCxnSpPr>
        <p:spPr>
          <a:xfrm>
            <a:off x="9348556" y="3744451"/>
            <a:ext cx="2533311"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1" name="Rounded Rectangle 120">
            <a:extLst>
              <a:ext uri="{FF2B5EF4-FFF2-40B4-BE49-F238E27FC236}">
                <a16:creationId xmlns:a16="http://schemas.microsoft.com/office/drawing/2014/main" id="{F0A5BC19-3447-124D-8918-96F5B687C0CB}"/>
              </a:ext>
            </a:extLst>
          </p:cNvPr>
          <p:cNvSpPr/>
          <p:nvPr/>
        </p:nvSpPr>
        <p:spPr>
          <a:xfrm>
            <a:off x="9883819"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394C0F00-A036-B441-8994-56798CBF771D}"/>
              </a:ext>
            </a:extLst>
          </p:cNvPr>
          <p:cNvCxnSpPr>
            <a:cxnSpLocks/>
          </p:cNvCxnSpPr>
          <p:nvPr/>
        </p:nvCxnSpPr>
        <p:spPr>
          <a:xfrm rot="16200000">
            <a:off x="9977206"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BBF33F95-51F3-EB48-9454-A7D5DC78B208}"/>
              </a:ext>
            </a:extLst>
          </p:cNvPr>
          <p:cNvSpPr/>
          <p:nvPr/>
        </p:nvSpPr>
        <p:spPr>
          <a:xfrm>
            <a:off x="10493419"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20</a:t>
            </a:r>
            <a:endParaRPr lang="en-GB" sz="900" dirty="0">
              <a:solidFill>
                <a:srgbClr val="FF0000"/>
              </a:solidFill>
              <a:latin typeface="Arial" panose="020B0604020202020204" pitchFamily="34" charset="0"/>
              <a:cs typeface="Arial" panose="020B0604020202020204" pitchFamily="34" charset="0"/>
            </a:endParaRPr>
          </a:p>
        </p:txBody>
      </p:sp>
      <p:cxnSp>
        <p:nvCxnSpPr>
          <p:cNvPr id="124" name="Straight Connector 123">
            <a:extLst>
              <a:ext uri="{FF2B5EF4-FFF2-40B4-BE49-F238E27FC236}">
                <a16:creationId xmlns:a16="http://schemas.microsoft.com/office/drawing/2014/main" id="{1B3399A1-69A3-1943-AD65-469EFA0E48C4}"/>
              </a:ext>
            </a:extLst>
          </p:cNvPr>
          <p:cNvCxnSpPr>
            <a:cxnSpLocks/>
          </p:cNvCxnSpPr>
          <p:nvPr/>
        </p:nvCxnSpPr>
        <p:spPr>
          <a:xfrm rot="16200000">
            <a:off x="10586806"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5" name="Rounded Rectangle 124">
            <a:extLst>
              <a:ext uri="{FF2B5EF4-FFF2-40B4-BE49-F238E27FC236}">
                <a16:creationId xmlns:a16="http://schemas.microsoft.com/office/drawing/2014/main" id="{6D8521F7-52F7-714C-9D43-AA8EB21292C1}"/>
              </a:ext>
            </a:extLst>
          </p:cNvPr>
          <p:cNvSpPr/>
          <p:nvPr/>
        </p:nvSpPr>
        <p:spPr>
          <a:xfrm>
            <a:off x="11106194"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30</a:t>
            </a:r>
            <a:endParaRPr lang="en-GB" sz="900" dirty="0">
              <a:solidFill>
                <a:srgbClr val="FF0000"/>
              </a:solidFill>
              <a:latin typeface="Arial" panose="020B0604020202020204" pitchFamily="34" charset="0"/>
              <a:cs typeface="Arial" panose="020B0604020202020204" pitchFamily="34" charset="0"/>
            </a:endParaRPr>
          </a:p>
        </p:txBody>
      </p:sp>
      <p:cxnSp>
        <p:nvCxnSpPr>
          <p:cNvPr id="126" name="Straight Connector 125">
            <a:extLst>
              <a:ext uri="{FF2B5EF4-FFF2-40B4-BE49-F238E27FC236}">
                <a16:creationId xmlns:a16="http://schemas.microsoft.com/office/drawing/2014/main" id="{FE8914E7-7812-1245-836C-C52DC4835F23}"/>
              </a:ext>
            </a:extLst>
          </p:cNvPr>
          <p:cNvCxnSpPr>
            <a:cxnSpLocks/>
          </p:cNvCxnSpPr>
          <p:nvPr/>
        </p:nvCxnSpPr>
        <p:spPr>
          <a:xfrm rot="16200000">
            <a:off x="11199581"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9" name="Rounded Rectangle 128">
            <a:extLst>
              <a:ext uri="{FF2B5EF4-FFF2-40B4-BE49-F238E27FC236}">
                <a16:creationId xmlns:a16="http://schemas.microsoft.com/office/drawing/2014/main" id="{D4AFF06A-E038-A341-A025-41A4A96D9213}"/>
              </a:ext>
            </a:extLst>
          </p:cNvPr>
          <p:cNvSpPr/>
          <p:nvPr/>
        </p:nvSpPr>
        <p:spPr>
          <a:xfrm>
            <a:off x="11709444" y="3798667"/>
            <a:ext cx="247898" cy="14261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40</a:t>
            </a:r>
            <a:endParaRPr lang="en-GB" sz="900" dirty="0">
              <a:solidFill>
                <a:srgbClr val="FF0000"/>
              </a:solidFill>
              <a:latin typeface="Arial" panose="020B0604020202020204" pitchFamily="34" charset="0"/>
              <a:cs typeface="Arial" panose="020B0604020202020204" pitchFamily="34" charset="0"/>
            </a:endParaRPr>
          </a:p>
        </p:txBody>
      </p:sp>
      <p:cxnSp>
        <p:nvCxnSpPr>
          <p:cNvPr id="130" name="Straight Connector 129">
            <a:extLst>
              <a:ext uri="{FF2B5EF4-FFF2-40B4-BE49-F238E27FC236}">
                <a16:creationId xmlns:a16="http://schemas.microsoft.com/office/drawing/2014/main" id="{ACBD4D89-97DF-1047-A22D-44F1EEF7F28C}"/>
              </a:ext>
            </a:extLst>
          </p:cNvPr>
          <p:cNvCxnSpPr>
            <a:cxnSpLocks/>
          </p:cNvCxnSpPr>
          <p:nvPr/>
        </p:nvCxnSpPr>
        <p:spPr>
          <a:xfrm rot="16200000">
            <a:off x="11802831" y="3769851"/>
            <a:ext cx="5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AB71B775-4138-4446-94AC-2EFF6520E522}"/>
              </a:ext>
            </a:extLst>
          </p:cNvPr>
          <p:cNvCxnSpPr>
            <a:cxnSpLocks/>
          </p:cNvCxnSpPr>
          <p:nvPr/>
        </p:nvCxnSpPr>
        <p:spPr>
          <a:xfrm>
            <a:off x="10134798" y="2264018"/>
            <a:ext cx="2880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2D5E617-7858-DE46-9555-FFEAC3DF584B}"/>
              </a:ext>
            </a:extLst>
          </p:cNvPr>
          <p:cNvCxnSpPr>
            <a:cxnSpLocks/>
          </p:cNvCxnSpPr>
          <p:nvPr/>
        </p:nvCxnSpPr>
        <p:spPr>
          <a:xfrm>
            <a:off x="10128448" y="2116250"/>
            <a:ext cx="2880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3" name="Rounded Rectangle 132">
            <a:extLst>
              <a:ext uri="{FF2B5EF4-FFF2-40B4-BE49-F238E27FC236}">
                <a16:creationId xmlns:a16="http://schemas.microsoft.com/office/drawing/2014/main" id="{C9A5D226-51C7-DE41-A5BF-CD4E704F2D1B}"/>
              </a:ext>
            </a:extLst>
          </p:cNvPr>
          <p:cNvSpPr/>
          <p:nvPr/>
        </p:nvSpPr>
        <p:spPr>
          <a:xfrm>
            <a:off x="9280569"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995</a:t>
            </a:r>
          </a:p>
          <a:p>
            <a:pPr algn="ctr"/>
            <a:r>
              <a:rPr lang="en-GB" sz="900" dirty="0">
                <a:solidFill>
                  <a:schemeClr val="tx1"/>
                </a:solidFill>
                <a:latin typeface="Arial" panose="020B0604020202020204" pitchFamily="34" charset="0"/>
                <a:cs typeface="Arial" panose="020B0604020202020204" pitchFamily="34" charset="0"/>
              </a:rPr>
              <a:t>236</a:t>
            </a:r>
            <a:endParaRPr lang="en-GB" sz="900" dirty="0">
              <a:solidFill>
                <a:srgbClr val="FF0000"/>
              </a:solidFill>
              <a:latin typeface="Arial" panose="020B0604020202020204" pitchFamily="34" charset="0"/>
              <a:cs typeface="Arial" panose="020B0604020202020204" pitchFamily="34" charset="0"/>
            </a:endParaRPr>
          </a:p>
        </p:txBody>
      </p:sp>
      <p:sp>
        <p:nvSpPr>
          <p:cNvPr id="134" name="Rounded Rectangle 133">
            <a:extLst>
              <a:ext uri="{FF2B5EF4-FFF2-40B4-BE49-F238E27FC236}">
                <a16:creationId xmlns:a16="http://schemas.microsoft.com/office/drawing/2014/main" id="{9D7B3409-D71A-6A40-841E-E0F62FB74B88}"/>
              </a:ext>
            </a:extLst>
          </p:cNvPr>
          <p:cNvSpPr/>
          <p:nvPr/>
        </p:nvSpPr>
        <p:spPr>
          <a:xfrm>
            <a:off x="9883819"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190</a:t>
            </a:r>
          </a:p>
          <a:p>
            <a:pPr algn="ctr"/>
            <a:r>
              <a:rPr lang="en-GB" sz="900" dirty="0">
                <a:solidFill>
                  <a:schemeClr val="tx1"/>
                </a:solidFill>
                <a:latin typeface="Arial" panose="020B0604020202020204" pitchFamily="34" charset="0"/>
                <a:cs typeface="Arial" panose="020B0604020202020204" pitchFamily="34" charset="0"/>
              </a:rPr>
              <a:t>65</a:t>
            </a:r>
          </a:p>
        </p:txBody>
      </p:sp>
      <p:sp>
        <p:nvSpPr>
          <p:cNvPr id="135" name="Rounded Rectangle 134">
            <a:extLst>
              <a:ext uri="{FF2B5EF4-FFF2-40B4-BE49-F238E27FC236}">
                <a16:creationId xmlns:a16="http://schemas.microsoft.com/office/drawing/2014/main" id="{F421DB19-509C-0E43-BDDD-7AD9B82E281D}"/>
              </a:ext>
            </a:extLst>
          </p:cNvPr>
          <p:cNvSpPr/>
          <p:nvPr/>
        </p:nvSpPr>
        <p:spPr>
          <a:xfrm>
            <a:off x="10493419"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29</a:t>
            </a:r>
          </a:p>
          <a:p>
            <a:pPr algn="ctr"/>
            <a:r>
              <a:rPr lang="en-GB" sz="900" dirty="0">
                <a:solidFill>
                  <a:schemeClr val="tx1"/>
                </a:solidFill>
                <a:latin typeface="Arial" panose="020B0604020202020204" pitchFamily="34" charset="0"/>
                <a:cs typeface="Arial" panose="020B0604020202020204" pitchFamily="34" charset="0"/>
              </a:rPr>
              <a:t>10</a:t>
            </a:r>
            <a:endParaRPr lang="en-GB" sz="900" dirty="0">
              <a:solidFill>
                <a:srgbClr val="FF0000"/>
              </a:solidFill>
              <a:latin typeface="Arial" panose="020B0604020202020204" pitchFamily="34" charset="0"/>
              <a:cs typeface="Arial" panose="020B0604020202020204" pitchFamily="34" charset="0"/>
            </a:endParaRPr>
          </a:p>
        </p:txBody>
      </p:sp>
      <p:sp>
        <p:nvSpPr>
          <p:cNvPr id="136" name="Rounded Rectangle 135">
            <a:extLst>
              <a:ext uri="{FF2B5EF4-FFF2-40B4-BE49-F238E27FC236}">
                <a16:creationId xmlns:a16="http://schemas.microsoft.com/office/drawing/2014/main" id="{D2E25158-AA50-C14E-A402-B3A97EE7E99D}"/>
              </a:ext>
            </a:extLst>
          </p:cNvPr>
          <p:cNvSpPr/>
          <p:nvPr/>
        </p:nvSpPr>
        <p:spPr>
          <a:xfrm>
            <a:off x="11106194"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7</a:t>
            </a:r>
          </a:p>
          <a:p>
            <a:pPr algn="ctr"/>
            <a:r>
              <a:rPr lang="en-GB" sz="900" dirty="0">
                <a:solidFill>
                  <a:schemeClr val="tx1"/>
                </a:solidFill>
                <a:latin typeface="Arial" panose="020B0604020202020204" pitchFamily="34" charset="0"/>
                <a:cs typeface="Arial" panose="020B0604020202020204" pitchFamily="34" charset="0"/>
              </a:rPr>
              <a:t>2</a:t>
            </a:r>
            <a:endParaRPr lang="en-GB" sz="900" dirty="0">
              <a:solidFill>
                <a:srgbClr val="FF0000"/>
              </a:solidFill>
              <a:latin typeface="Arial" panose="020B0604020202020204" pitchFamily="34" charset="0"/>
              <a:cs typeface="Arial" panose="020B0604020202020204" pitchFamily="34" charset="0"/>
            </a:endParaRPr>
          </a:p>
        </p:txBody>
      </p:sp>
      <p:sp>
        <p:nvSpPr>
          <p:cNvPr id="138" name="Rounded Rectangle 137">
            <a:extLst>
              <a:ext uri="{FF2B5EF4-FFF2-40B4-BE49-F238E27FC236}">
                <a16:creationId xmlns:a16="http://schemas.microsoft.com/office/drawing/2014/main" id="{B9F334F0-0797-FC47-B928-BF3C7EE55168}"/>
              </a:ext>
            </a:extLst>
          </p:cNvPr>
          <p:cNvSpPr/>
          <p:nvPr/>
        </p:nvSpPr>
        <p:spPr>
          <a:xfrm>
            <a:off x="11709444" y="4060404"/>
            <a:ext cx="247898" cy="27699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900" dirty="0">
                <a:solidFill>
                  <a:schemeClr val="tx1"/>
                </a:solidFill>
                <a:latin typeface="Arial" panose="020B0604020202020204" pitchFamily="34" charset="0"/>
                <a:cs typeface="Arial" panose="020B0604020202020204" pitchFamily="34" charset="0"/>
              </a:rPr>
              <a:t>0</a:t>
            </a:r>
          </a:p>
          <a:p>
            <a:pPr algn="ctr"/>
            <a:r>
              <a:rPr lang="en-GB" sz="900" dirty="0">
                <a:solidFill>
                  <a:schemeClr val="tx1"/>
                </a:solidFill>
                <a:latin typeface="Arial" panose="020B0604020202020204" pitchFamily="34" charset="0"/>
                <a:cs typeface="Arial" panose="020B0604020202020204" pitchFamily="34" charset="0"/>
              </a:rPr>
              <a:t>0</a:t>
            </a:r>
            <a:endParaRPr lang="en-GB" sz="900" dirty="0">
              <a:solidFill>
                <a:srgbClr val="FF0000"/>
              </a:solidFill>
              <a:latin typeface="Arial" panose="020B0604020202020204" pitchFamily="34" charset="0"/>
              <a:cs typeface="Arial" panose="020B0604020202020204" pitchFamily="34" charset="0"/>
            </a:endParaRPr>
          </a:p>
        </p:txBody>
      </p:sp>
      <p:sp>
        <p:nvSpPr>
          <p:cNvPr id="139" name="Rounded Rectangle 138">
            <a:extLst>
              <a:ext uri="{FF2B5EF4-FFF2-40B4-BE49-F238E27FC236}">
                <a16:creationId xmlns:a16="http://schemas.microsoft.com/office/drawing/2014/main" id="{5E513FB1-03DF-C049-8C4D-7DA4AF8A031C}"/>
              </a:ext>
            </a:extLst>
          </p:cNvPr>
          <p:cNvSpPr/>
          <p:nvPr/>
        </p:nvSpPr>
        <p:spPr>
          <a:xfrm>
            <a:off x="8486571" y="3921905"/>
            <a:ext cx="720080" cy="415498"/>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r"/>
            <a:r>
              <a:rPr lang="en-GB" sz="900" b="1" dirty="0">
                <a:solidFill>
                  <a:schemeClr val="tx1"/>
                </a:solidFill>
                <a:latin typeface="Arial" panose="020B0604020202020204" pitchFamily="34" charset="0"/>
                <a:cs typeface="Arial" panose="020B0604020202020204" pitchFamily="34" charset="0"/>
              </a:rPr>
              <a:t>No. at risk</a:t>
            </a:r>
          </a:p>
          <a:p>
            <a:pPr algn="r"/>
            <a:r>
              <a:rPr lang="en-GB" sz="900" b="1" dirty="0">
                <a:solidFill>
                  <a:schemeClr val="accent2"/>
                </a:solidFill>
                <a:latin typeface="Arial" panose="020B0604020202020204" pitchFamily="34" charset="0"/>
                <a:cs typeface="Arial" panose="020B0604020202020204" pitchFamily="34" charset="0"/>
              </a:rPr>
              <a:t>No NASH</a:t>
            </a:r>
          </a:p>
          <a:p>
            <a:pPr algn="r"/>
            <a:r>
              <a:rPr lang="en-GB" sz="900" b="1" dirty="0">
                <a:solidFill>
                  <a:schemeClr val="tx2"/>
                </a:solidFill>
                <a:latin typeface="Arial" panose="020B0604020202020204" pitchFamily="34" charset="0"/>
                <a:cs typeface="Arial" panose="020B0604020202020204" pitchFamily="34" charset="0"/>
              </a:rPr>
              <a:t>NASH</a:t>
            </a:r>
          </a:p>
        </p:txBody>
      </p:sp>
      <p:sp>
        <p:nvSpPr>
          <p:cNvPr id="141" name="Rounded Rectangle 140">
            <a:extLst>
              <a:ext uri="{FF2B5EF4-FFF2-40B4-BE49-F238E27FC236}">
                <a16:creationId xmlns:a16="http://schemas.microsoft.com/office/drawing/2014/main" id="{7F1E003C-24D3-E94E-8CCA-F5522E975B68}"/>
              </a:ext>
            </a:extLst>
          </p:cNvPr>
          <p:cNvSpPr/>
          <p:nvPr/>
        </p:nvSpPr>
        <p:spPr>
          <a:xfrm>
            <a:off x="10528717" y="2039362"/>
            <a:ext cx="1368152" cy="2800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000" dirty="0">
                <a:solidFill>
                  <a:schemeClr val="tx1"/>
                </a:solidFill>
                <a:latin typeface="Arial" panose="020B0604020202020204" pitchFamily="34" charset="0"/>
                <a:cs typeface="Arial" panose="020B0604020202020204" pitchFamily="34" charset="0"/>
              </a:rPr>
              <a:t>No NASH correlate</a:t>
            </a:r>
          </a:p>
          <a:p>
            <a:r>
              <a:rPr lang="en-GB" sz="1000" dirty="0">
                <a:solidFill>
                  <a:schemeClr val="tx1"/>
                </a:solidFill>
                <a:latin typeface="Arial" panose="020B0604020202020204" pitchFamily="34" charset="0"/>
                <a:cs typeface="Arial" panose="020B0604020202020204" pitchFamily="34" charset="0"/>
              </a:rPr>
              <a:t>NASH correlate</a:t>
            </a:r>
            <a:endParaRPr lang="en-GB" sz="1000" dirty="0">
              <a:solidFill>
                <a:srgbClr val="FF0000"/>
              </a:solidFill>
              <a:latin typeface="Arial" panose="020B0604020202020204" pitchFamily="34" charset="0"/>
              <a:cs typeface="Arial" panose="020B0604020202020204" pitchFamily="34" charset="0"/>
            </a:endParaRPr>
          </a:p>
        </p:txBody>
      </p:sp>
      <p:pic>
        <p:nvPicPr>
          <p:cNvPr id="143" name="Picture 142">
            <a:extLst>
              <a:ext uri="{FF2B5EF4-FFF2-40B4-BE49-F238E27FC236}">
                <a16:creationId xmlns:a16="http://schemas.microsoft.com/office/drawing/2014/main" id="{40379860-CB25-994D-B90E-6F868D352E78}"/>
              </a:ext>
            </a:extLst>
          </p:cNvPr>
          <p:cNvPicPr>
            <a:picLocks noChangeAspect="1"/>
          </p:cNvPicPr>
          <p:nvPr/>
        </p:nvPicPr>
        <p:blipFill>
          <a:blip r:embed="rId2"/>
          <a:stretch>
            <a:fillRect/>
          </a:stretch>
        </p:blipFill>
        <p:spPr>
          <a:xfrm>
            <a:off x="6068442" y="2133198"/>
            <a:ext cx="2127250" cy="1251347"/>
          </a:xfrm>
          <a:prstGeom prst="rect">
            <a:avLst/>
          </a:prstGeom>
        </p:spPr>
      </p:pic>
      <p:pic>
        <p:nvPicPr>
          <p:cNvPr id="145" name="Picture 144">
            <a:extLst>
              <a:ext uri="{FF2B5EF4-FFF2-40B4-BE49-F238E27FC236}">
                <a16:creationId xmlns:a16="http://schemas.microsoft.com/office/drawing/2014/main" id="{56632905-D749-4C40-B306-678F3AEFE63A}"/>
              </a:ext>
            </a:extLst>
          </p:cNvPr>
          <p:cNvPicPr>
            <a:picLocks noChangeAspect="1"/>
          </p:cNvPicPr>
          <p:nvPr/>
        </p:nvPicPr>
        <p:blipFill>
          <a:blip r:embed="rId3"/>
          <a:stretch>
            <a:fillRect/>
          </a:stretch>
        </p:blipFill>
        <p:spPr>
          <a:xfrm>
            <a:off x="9396113" y="2136554"/>
            <a:ext cx="2210799" cy="1507944"/>
          </a:xfrm>
          <a:prstGeom prst="rect">
            <a:avLst/>
          </a:prstGeom>
        </p:spPr>
      </p:pic>
      <p:sp>
        <p:nvSpPr>
          <p:cNvPr id="6" name="Rectangle 5">
            <a:extLst>
              <a:ext uri="{FF2B5EF4-FFF2-40B4-BE49-F238E27FC236}">
                <a16:creationId xmlns:a16="http://schemas.microsoft.com/office/drawing/2014/main" id="{54A24852-E897-4931-8CF3-7DB57072590F}"/>
              </a:ext>
            </a:extLst>
          </p:cNvPr>
          <p:cNvSpPr/>
          <p:nvPr/>
        </p:nvSpPr>
        <p:spPr>
          <a:xfrm>
            <a:off x="6240016" y="1628800"/>
            <a:ext cx="1881684"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Overall survival</a:t>
            </a:r>
          </a:p>
        </p:txBody>
      </p:sp>
      <p:cxnSp>
        <p:nvCxnSpPr>
          <p:cNvPr id="83" name="Straight Connector 82">
            <a:extLst>
              <a:ext uri="{FF2B5EF4-FFF2-40B4-BE49-F238E27FC236}">
                <a16:creationId xmlns:a16="http://schemas.microsoft.com/office/drawing/2014/main" id="{CE523230-FC8D-A04A-8AE3-D0EEC40807EA}"/>
              </a:ext>
            </a:extLst>
          </p:cNvPr>
          <p:cNvCxnSpPr>
            <a:cxnSpLocks/>
          </p:cNvCxnSpPr>
          <p:nvPr/>
        </p:nvCxnSpPr>
        <p:spPr>
          <a:xfrm>
            <a:off x="6819207" y="2264018"/>
            <a:ext cx="2880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662540A-548B-2E46-9A03-AE7093746422}"/>
              </a:ext>
            </a:extLst>
          </p:cNvPr>
          <p:cNvCxnSpPr>
            <a:cxnSpLocks/>
          </p:cNvCxnSpPr>
          <p:nvPr/>
        </p:nvCxnSpPr>
        <p:spPr>
          <a:xfrm>
            <a:off x="6812857" y="2116250"/>
            <a:ext cx="2880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5" name="Rounded Rectangle 84">
            <a:extLst>
              <a:ext uri="{FF2B5EF4-FFF2-40B4-BE49-F238E27FC236}">
                <a16:creationId xmlns:a16="http://schemas.microsoft.com/office/drawing/2014/main" id="{8F6B1B57-DAB5-9F44-86B6-D658F1AC28E9}"/>
              </a:ext>
            </a:extLst>
          </p:cNvPr>
          <p:cNvSpPr/>
          <p:nvPr/>
        </p:nvSpPr>
        <p:spPr>
          <a:xfrm>
            <a:off x="7199701" y="2039362"/>
            <a:ext cx="1368152" cy="28009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000" dirty="0">
                <a:solidFill>
                  <a:schemeClr val="tx1"/>
                </a:solidFill>
                <a:latin typeface="Arial" panose="020B0604020202020204" pitchFamily="34" charset="0"/>
                <a:cs typeface="Arial" panose="020B0604020202020204" pitchFamily="34" charset="0"/>
              </a:rPr>
              <a:t>No NASH correlate</a:t>
            </a:r>
          </a:p>
          <a:p>
            <a:r>
              <a:rPr lang="en-GB" sz="1000" dirty="0">
                <a:solidFill>
                  <a:schemeClr val="tx1"/>
                </a:solidFill>
                <a:latin typeface="Arial" panose="020B0604020202020204" pitchFamily="34" charset="0"/>
                <a:cs typeface="Arial" panose="020B0604020202020204" pitchFamily="34" charset="0"/>
              </a:rPr>
              <a:t>NASH correlate</a:t>
            </a:r>
            <a:endParaRPr lang="en-GB"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4725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7998"/>
            <a:ext cx="10972800" cy="5821362"/>
          </a:xfrm>
        </p:spPr>
        <p:txBody>
          <a:bodyPr>
            <a:noAutofit/>
          </a:bodyPr>
          <a:lstStyle/>
          <a:p>
            <a:pPr>
              <a:spcBef>
                <a:spcPts val="0"/>
              </a:spcBef>
            </a:pPr>
            <a:r>
              <a:rPr lang="en-GB" sz="3200" dirty="0"/>
              <a:t>Response to Immunotherapy </a:t>
            </a:r>
            <a:br>
              <a:rPr lang="en-GB" sz="3200" dirty="0"/>
            </a:br>
            <a:r>
              <a:rPr lang="en-GB" sz="3200" dirty="0"/>
              <a:t>in Hepatocellular Carcinoma: </a:t>
            </a:r>
            <a:br>
              <a:rPr lang="en-GB" sz="3200" dirty="0"/>
            </a:br>
            <a:r>
              <a:rPr lang="en-GB" sz="3200" dirty="0"/>
              <a:t>Real-World Experience and Treatment Sequencing with NASH/NAFLD Risk Factors</a:t>
            </a:r>
            <a:br>
              <a:rPr lang="en-GB" sz="3200" dirty="0"/>
            </a:br>
            <a:br>
              <a:rPr lang="en-GB" sz="2400" dirty="0"/>
            </a:br>
            <a:br>
              <a:rPr lang="en-GB" sz="3200" dirty="0"/>
            </a:br>
            <a:r>
              <a:rPr lang="en-US" sz="2800" cap="none" dirty="0"/>
              <a:t>Sammy Saab, </a:t>
            </a:r>
            <a:r>
              <a:rPr lang="en-US" sz="2800" dirty="0"/>
              <a:t>MD, MPH, AGAF, FACG, FAASLD</a:t>
            </a:r>
            <a:br>
              <a:rPr lang="en-US" dirty="0"/>
            </a:br>
            <a:r>
              <a:rPr lang="en-US" sz="2000" cap="none" dirty="0"/>
              <a:t>Medical Director, Pfleger Liver Institute</a:t>
            </a:r>
            <a:br>
              <a:rPr lang="en-US" sz="2000" cap="none" dirty="0"/>
            </a:br>
            <a:r>
              <a:rPr lang="en-US" sz="2000" cap="none" dirty="0"/>
              <a:t>Medical Director, Adult Liver Transplant Program</a:t>
            </a:r>
            <a:br>
              <a:rPr lang="en-US" sz="2000" cap="none" dirty="0"/>
            </a:br>
            <a:r>
              <a:rPr lang="en-US" sz="2000" cap="none" dirty="0"/>
              <a:t>Chief, Transplant Hepatology</a:t>
            </a:r>
            <a:br>
              <a:rPr lang="en-US" sz="2000" cap="none" dirty="0"/>
            </a:br>
            <a:r>
              <a:rPr lang="en-US" sz="2000" cap="none" dirty="0"/>
              <a:t>Head, Outcomes Research in Hepatology</a:t>
            </a:r>
            <a:br>
              <a:rPr lang="en-US" sz="2000" cap="none" dirty="0"/>
            </a:br>
            <a:r>
              <a:rPr lang="en-US" sz="2000" cap="none" dirty="0"/>
              <a:t>Professor of Medicine and Surgery and</a:t>
            </a:r>
            <a:br>
              <a:rPr lang="en-US" sz="2000" cap="none" dirty="0"/>
            </a:br>
            <a:r>
              <a:rPr lang="en-US" sz="2000" cap="none" dirty="0"/>
              <a:t>Adjunct Professor of Nursing</a:t>
            </a:r>
            <a:br>
              <a:rPr lang="en-US" sz="2000" cap="none" dirty="0"/>
            </a:br>
            <a:r>
              <a:rPr lang="en-US" sz="2000" cap="none" dirty="0"/>
              <a:t>David Geffen School of Medicine, UCLA</a:t>
            </a:r>
            <a:br>
              <a:rPr lang="en-US" sz="2800" dirty="0"/>
            </a:br>
            <a:endParaRPr lang="en-US" sz="2000" dirty="0"/>
          </a:p>
        </p:txBody>
      </p:sp>
      <p:sp>
        <p:nvSpPr>
          <p:cNvPr id="6" name="Slide Number Placeholder 5">
            <a:extLst>
              <a:ext uri="{FF2B5EF4-FFF2-40B4-BE49-F238E27FC236}">
                <a16:creationId xmlns:a16="http://schemas.microsoft.com/office/drawing/2014/main" id="{11E2E7AE-C708-CE42-8501-AD9344702DF4}"/>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7" name="Rectangle 6">
            <a:extLst>
              <a:ext uri="{FF2B5EF4-FFF2-40B4-BE49-F238E27FC236}">
                <a16:creationId xmlns:a16="http://schemas.microsoft.com/office/drawing/2014/main" id="{866DB3D5-1984-A61E-0F7F-0C9A4EE150AE}"/>
              </a:ext>
            </a:extLst>
          </p:cNvPr>
          <p:cNvSpPr/>
          <p:nvPr/>
        </p:nvSpPr>
        <p:spPr>
          <a:xfrm>
            <a:off x="263352" y="6516485"/>
            <a:ext cx="6096000" cy="276999"/>
          </a:xfrm>
          <a:prstGeom prst="rect">
            <a:avLst/>
          </a:prstGeom>
        </p:spPr>
        <p:txBody>
          <a:bodyPr>
            <a:spAutoFit/>
          </a:bodyPr>
          <a:lstStyle/>
          <a:p>
            <a:r>
              <a:rPr lang="en-US" sz="1200" spc="-30" dirty="0">
                <a:solidFill>
                  <a:srgbClr val="5D8298"/>
                </a:solidFill>
                <a:latin typeface="Arial" panose="020B0604020202020204" pitchFamily="34" charset="0"/>
                <a:cs typeface="Arial" panose="020B0604020202020204" pitchFamily="34" charset="0"/>
              </a:rPr>
              <a:t>NASH, nonalcoholic steatohepatitis; NAFLD, nonalcoholic fatty liver disease</a:t>
            </a:r>
            <a:endParaRPr lang="en-CH" sz="1200" spc="-30" dirty="0">
              <a:solidFill>
                <a:srgbClr val="5D82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7419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916117E-9537-3344-8085-4E9AD1C03E0F}"/>
              </a:ext>
            </a:extLst>
          </p:cNvPr>
          <p:cNvSpPr>
            <a:spLocks noGrp="1"/>
          </p:cNvSpPr>
          <p:nvPr>
            <p:ph sz="quarter" idx="12"/>
          </p:nvPr>
        </p:nvSpPr>
        <p:spPr>
          <a:xfrm>
            <a:off x="2774640" y="5157192"/>
            <a:ext cx="6638528" cy="649592"/>
          </a:xfrm>
        </p:spPr>
        <p:txBody>
          <a:bodyPr/>
          <a:lstStyle/>
          <a:p>
            <a:pPr marL="0" indent="0">
              <a:buNone/>
            </a:pPr>
            <a:r>
              <a:rPr lang="en-GB" sz="1800" b="1" dirty="0"/>
              <a:t>Conclusion: </a:t>
            </a:r>
            <a:r>
              <a:rPr lang="en-GB" sz="1800" dirty="0"/>
              <a:t>Clinical outcomes with lenvatinib for uHCC and NASH similar to outcomes of overall cohort of 397 patients</a:t>
            </a:r>
          </a:p>
        </p:txBody>
      </p:sp>
      <p:sp>
        <p:nvSpPr>
          <p:cNvPr id="2" name="Title 1">
            <a:extLst>
              <a:ext uri="{FF2B5EF4-FFF2-40B4-BE49-F238E27FC236}">
                <a16:creationId xmlns:a16="http://schemas.microsoft.com/office/drawing/2014/main" id="{94179F21-0FA7-41AF-B2EE-ADD0B4FADC3A}"/>
              </a:ext>
            </a:extLst>
          </p:cNvPr>
          <p:cNvSpPr>
            <a:spLocks noGrp="1"/>
          </p:cNvSpPr>
          <p:nvPr>
            <p:ph type="title"/>
          </p:nvPr>
        </p:nvSpPr>
        <p:spPr>
          <a:xfrm>
            <a:off x="619200" y="246566"/>
            <a:ext cx="9149208" cy="807285"/>
          </a:xfrm>
        </p:spPr>
        <p:txBody>
          <a:bodyPr/>
          <a:lstStyle/>
          <a:p>
            <a:r>
              <a:rPr lang="en-US" dirty="0"/>
              <a:t>Real-World Effectiveness of Lenvatinib for HCC in Patients with NASH</a:t>
            </a:r>
          </a:p>
        </p:txBody>
      </p:sp>
      <p:sp>
        <p:nvSpPr>
          <p:cNvPr id="3" name="Slide Number Placeholder 2">
            <a:extLst>
              <a:ext uri="{FF2B5EF4-FFF2-40B4-BE49-F238E27FC236}">
                <a16:creationId xmlns:a16="http://schemas.microsoft.com/office/drawing/2014/main" id="{8E2BD774-DB62-E443-8ECC-9BEB69CC631D}"/>
              </a:ext>
            </a:extLst>
          </p:cNvPr>
          <p:cNvSpPr>
            <a:spLocks noGrp="1"/>
          </p:cNvSpPr>
          <p:nvPr>
            <p:ph type="sldNum" sz="quarter" idx="4"/>
          </p:nvPr>
        </p:nvSpPr>
        <p:spPr/>
        <p:txBody>
          <a:bodyPr/>
          <a:lstStyle/>
          <a:p>
            <a:fld id="{D1A15F92-0E72-4975-B477-3B96F99AAEC7}" type="slidenum">
              <a:rPr lang="en-US" smtClean="0"/>
              <a:pPr/>
              <a:t>20</a:t>
            </a:fld>
            <a:endParaRPr lang="en-US"/>
          </a:p>
        </p:txBody>
      </p:sp>
      <p:sp>
        <p:nvSpPr>
          <p:cNvPr id="14" name="Content Placeholder 13">
            <a:extLst>
              <a:ext uri="{FF2B5EF4-FFF2-40B4-BE49-F238E27FC236}">
                <a16:creationId xmlns:a16="http://schemas.microsoft.com/office/drawing/2014/main" id="{8BC58236-7DB9-6C48-8131-8DFB068C6602}"/>
              </a:ext>
            </a:extLst>
          </p:cNvPr>
          <p:cNvSpPr>
            <a:spLocks noGrp="1"/>
          </p:cNvSpPr>
          <p:nvPr>
            <p:ph sz="quarter" idx="15"/>
          </p:nvPr>
        </p:nvSpPr>
        <p:spPr>
          <a:xfrm>
            <a:off x="620184" y="6309320"/>
            <a:ext cx="10876416" cy="365125"/>
          </a:xfrm>
        </p:spPr>
        <p:txBody>
          <a:bodyPr/>
          <a:lstStyle/>
          <a:p>
            <a:r>
              <a:rPr lang="en-US" dirty="0"/>
              <a:t>NASH, nonalcoholic steatohepatitis; mo, months; OS, overall survival; PFS, progression-free survival; (u)HCC, (unresectable) hepatocellular carcinoma</a:t>
            </a:r>
          </a:p>
          <a:p>
            <a:pPr>
              <a:spcBef>
                <a:spcPts val="0"/>
              </a:spcBef>
            </a:pPr>
            <a:r>
              <a:rPr lang="en-US" dirty="0"/>
              <a:t>Singal AG, et al.</a:t>
            </a:r>
            <a:r>
              <a:rPr lang="it-IT" dirty="0"/>
              <a:t> Future Oncol. 2021;17(21):2759-68</a:t>
            </a:r>
            <a:r>
              <a:rPr lang="en-US" dirty="0"/>
              <a:t>; Singal et al. Clin Gastroenter Hepatol. 2021. DOI:10.1016/j.cgh.2021.11.020</a:t>
            </a:r>
          </a:p>
        </p:txBody>
      </p:sp>
      <p:graphicFrame>
        <p:nvGraphicFramePr>
          <p:cNvPr id="5" name="Table 4">
            <a:extLst>
              <a:ext uri="{FF2B5EF4-FFF2-40B4-BE49-F238E27FC236}">
                <a16:creationId xmlns:a16="http://schemas.microsoft.com/office/drawing/2014/main" id="{BFE1CB1E-80F0-421B-9EF5-F2BE1E7FC573}"/>
              </a:ext>
            </a:extLst>
          </p:cNvPr>
          <p:cNvGraphicFramePr>
            <a:graphicFrameLocks noGrp="1"/>
          </p:cNvGraphicFramePr>
          <p:nvPr>
            <p:extLst>
              <p:ext uri="{D42A27DB-BD31-4B8C-83A1-F6EECF244321}">
                <p14:modId xmlns:p14="http://schemas.microsoft.com/office/powerpoint/2010/main" val="4030512446"/>
              </p:ext>
            </p:extLst>
          </p:nvPr>
        </p:nvGraphicFramePr>
        <p:xfrm>
          <a:off x="619200" y="1196752"/>
          <a:ext cx="10949408" cy="3657600"/>
        </p:xfrm>
        <a:graphic>
          <a:graphicData uri="http://schemas.openxmlformats.org/drawingml/2006/table">
            <a:tbl>
              <a:tblPr firstRow="1" bandRow="1">
                <a:tableStyleId>{5C22544A-7EE6-4342-B048-85BDC9FD1C3A}</a:tableStyleId>
              </a:tblPr>
              <a:tblGrid>
                <a:gridCol w="1567314">
                  <a:extLst>
                    <a:ext uri="{9D8B030D-6E8A-4147-A177-3AD203B41FA5}">
                      <a16:colId xmlns:a16="http://schemas.microsoft.com/office/drawing/2014/main" val="1278603806"/>
                    </a:ext>
                  </a:extLst>
                </a:gridCol>
                <a:gridCol w="2466376">
                  <a:extLst>
                    <a:ext uri="{9D8B030D-6E8A-4147-A177-3AD203B41FA5}">
                      <a16:colId xmlns:a16="http://schemas.microsoft.com/office/drawing/2014/main" val="3392953160"/>
                    </a:ext>
                  </a:extLst>
                </a:gridCol>
                <a:gridCol w="3255616">
                  <a:extLst>
                    <a:ext uri="{9D8B030D-6E8A-4147-A177-3AD203B41FA5}">
                      <a16:colId xmlns:a16="http://schemas.microsoft.com/office/drawing/2014/main" val="3346112485"/>
                    </a:ext>
                  </a:extLst>
                </a:gridCol>
                <a:gridCol w="3660102">
                  <a:extLst>
                    <a:ext uri="{9D8B030D-6E8A-4147-A177-3AD203B41FA5}">
                      <a16:colId xmlns:a16="http://schemas.microsoft.com/office/drawing/2014/main" val="2416820632"/>
                    </a:ext>
                  </a:extLst>
                </a:gridCol>
              </a:tblGrid>
              <a:tr h="248535">
                <a:tc>
                  <a:txBody>
                    <a:bodyPr/>
                    <a:lstStyle/>
                    <a:p>
                      <a:endParaRPr lang="en-US" sz="1800" b="0" dirty="0">
                        <a:solidFill>
                          <a:schemeClr val="tx1"/>
                        </a:solidFill>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3">
                  <a:txBody>
                    <a:bodyPr/>
                    <a:lstStyle/>
                    <a:p>
                      <a:pPr algn="ctr"/>
                      <a:r>
                        <a:rPr lang="en-US" sz="1800" u="none" strike="noStrike" kern="1200" baseline="0" dirty="0">
                          <a:latin typeface="Arial" panose="020B0604020202020204" pitchFamily="34" charset="0"/>
                          <a:cs typeface="Arial" panose="020B0604020202020204" pitchFamily="34" charset="0"/>
                        </a:rPr>
                        <a:t>Lenvatinib for HCC</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tc hMerge="1">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6218930"/>
                  </a:ext>
                </a:extLst>
              </a:tr>
              <a:tr h="212768">
                <a:tc>
                  <a:txBody>
                    <a:bodyPr/>
                    <a:lstStyle/>
                    <a:p>
                      <a:endParaRPr lang="en-US" sz="18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NASH Cohort (n=67)</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First Line (n=32)</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Second or Later Line (n=35)</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54398107"/>
                  </a:ext>
                </a:extLst>
              </a:tr>
              <a:tr h="173915">
                <a:tc gridSpan="4">
                  <a:txBody>
                    <a:bodyPr/>
                    <a:lstStyle/>
                    <a:p>
                      <a:r>
                        <a:rPr lang="en-US" sz="1800" b="1" u="none" strike="noStrike" kern="1200" baseline="0" dirty="0">
                          <a:latin typeface="Arial" panose="020B0604020202020204" pitchFamily="34" charset="0"/>
                          <a:cs typeface="Arial" panose="020B0604020202020204" pitchFamily="34" charset="0"/>
                        </a:rPr>
                        <a:t>PFS rate, %</a:t>
                      </a:r>
                      <a:endParaRPr lang="en-US" sz="1800" b="1" dirty="0">
                        <a:solidFill>
                          <a:schemeClr val="tx1"/>
                        </a:solidFill>
                        <a:latin typeface="Arial" panose="020B0604020202020204" pitchFamily="34" charset="0"/>
                        <a:cs typeface="Arial" panose="020B0604020202020204" pitchFamily="34" charset="0"/>
                      </a:endParaRPr>
                    </a:p>
                  </a:txBody>
                  <a:tcPr>
                    <a:lnT w="28575" cap="flat" cmpd="sng" algn="ctr">
                      <a:solidFill>
                        <a:schemeClr val="bg1"/>
                      </a:solidFill>
                      <a:prstDash val="solid"/>
                      <a:round/>
                      <a:headEnd type="none" w="med" len="med"/>
                      <a:tailEnd type="none" w="med" len="med"/>
                    </a:lnT>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0492074"/>
                  </a:ext>
                </a:extLst>
              </a:tr>
              <a:tr h="173915">
                <a:tc>
                  <a:txBody>
                    <a:bodyPr/>
                    <a:lstStyle/>
                    <a:p>
                      <a:r>
                        <a:rPr lang="it-IT" sz="1800" u="none" strike="noStrike" kern="1200" baseline="0" dirty="0">
                          <a:latin typeface="Arial" panose="020B0604020202020204" pitchFamily="34" charset="0"/>
                          <a:cs typeface="Arial" panose="020B0604020202020204" pitchFamily="34" charset="0"/>
                        </a:rPr>
                        <a:t>3 mo</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u="none" strike="noStrike" kern="1200" baseline="0" dirty="0">
                          <a:latin typeface="Arial" panose="020B0604020202020204" pitchFamily="34" charset="0"/>
                          <a:cs typeface="Arial" panose="020B0604020202020204" pitchFamily="34" charset="0"/>
                        </a:rPr>
                        <a:t>89</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u="none" strike="noStrike" kern="1200" baseline="0" dirty="0">
                          <a:latin typeface="Arial" panose="020B0604020202020204" pitchFamily="34" charset="0"/>
                          <a:cs typeface="Arial" panose="020B0604020202020204" pitchFamily="34" charset="0"/>
                        </a:rPr>
                        <a:t>90 </a:t>
                      </a:r>
                      <a:endParaRPr lang="it-IT"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88</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5906338"/>
                  </a:ext>
                </a:extLst>
              </a:tr>
              <a:tr h="173915">
                <a:tc>
                  <a:txBody>
                    <a:bodyPr/>
                    <a:lstStyle/>
                    <a:p>
                      <a:r>
                        <a:rPr lang="it-IT" sz="1800" u="none" strike="noStrike" kern="1200" baseline="0" dirty="0">
                          <a:latin typeface="Arial" panose="020B0604020202020204" pitchFamily="34" charset="0"/>
                          <a:cs typeface="Arial" panose="020B0604020202020204" pitchFamily="34" charset="0"/>
                        </a:rPr>
                        <a:t>6 mo</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u="none" strike="noStrike" kern="1200" baseline="0" dirty="0">
                          <a:latin typeface="Arial" panose="020B0604020202020204" pitchFamily="34" charset="0"/>
                          <a:cs typeface="Arial" panose="020B0604020202020204" pitchFamily="34" charset="0"/>
                        </a:rPr>
                        <a:t>75 </a:t>
                      </a:r>
                      <a:endParaRPr lang="it-IT"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77</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74</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7024624"/>
                  </a:ext>
                </a:extLst>
              </a:tr>
              <a:tr h="173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u="none" strike="noStrike" kern="1200" baseline="0" dirty="0">
                          <a:latin typeface="Arial" panose="020B0604020202020204" pitchFamily="34" charset="0"/>
                          <a:cs typeface="Arial" panose="020B0604020202020204" pitchFamily="34" charset="0"/>
                        </a:rPr>
                        <a:t>12 mo </a:t>
                      </a:r>
                      <a:endParaRPr lang="it-IT"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57</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43</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69</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355197"/>
                  </a:ext>
                </a:extLst>
              </a:tr>
              <a:tr h="17391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kern="1200" baseline="0" dirty="0">
                          <a:latin typeface="Arial" panose="020B0604020202020204" pitchFamily="34" charset="0"/>
                          <a:cs typeface="Arial" panose="020B0604020202020204" pitchFamily="34" charset="0"/>
                        </a:rPr>
                        <a:t>OS rate, %</a:t>
                      </a:r>
                      <a:endParaRPr lang="en-US" sz="18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8561835"/>
                  </a:ext>
                </a:extLst>
              </a:tr>
              <a:tr h="173915">
                <a:tc>
                  <a:txBody>
                    <a:bodyPr/>
                    <a:lstStyle/>
                    <a:p>
                      <a:r>
                        <a:rPr lang="it-IT" sz="1800" u="none" strike="noStrike" kern="1200" baseline="0" dirty="0">
                          <a:latin typeface="Arial" panose="020B0604020202020204" pitchFamily="34" charset="0"/>
                          <a:cs typeface="Arial" panose="020B0604020202020204" pitchFamily="34" charset="0"/>
                        </a:rPr>
                        <a:t>3 mo</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u="none" strike="noStrike" kern="1200" baseline="0" dirty="0">
                          <a:latin typeface="Arial" panose="020B0604020202020204" pitchFamily="34" charset="0"/>
                          <a:cs typeface="Arial" panose="020B0604020202020204" pitchFamily="34" charset="0"/>
                        </a:rPr>
                        <a:t>99 </a:t>
                      </a:r>
                      <a:endParaRPr lang="it-IT"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100</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97</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9111715"/>
                  </a:ext>
                </a:extLst>
              </a:tr>
              <a:tr h="173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u="none" strike="noStrike" kern="1200" baseline="0" dirty="0">
                          <a:latin typeface="Arial" panose="020B0604020202020204" pitchFamily="34" charset="0"/>
                          <a:cs typeface="Arial" panose="020B0604020202020204" pitchFamily="34" charset="0"/>
                        </a:rPr>
                        <a:t>6 mo </a:t>
                      </a:r>
                      <a:endParaRPr lang="it-IT"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92</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93</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91</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6453213"/>
                  </a:ext>
                </a:extLst>
              </a:tr>
              <a:tr h="173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u="none" strike="noStrike" kern="1200" baseline="0" dirty="0">
                          <a:latin typeface="Arial" panose="020B0604020202020204" pitchFamily="34" charset="0"/>
                          <a:cs typeface="Arial" panose="020B0604020202020204" pitchFamily="34" charset="0"/>
                        </a:rPr>
                        <a:t>12 mo </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61</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66</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58</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485596"/>
                  </a:ext>
                </a:extLst>
              </a:tr>
            </a:tbl>
          </a:graphicData>
        </a:graphic>
      </p:graphicFrame>
    </p:spTree>
    <p:extLst>
      <p:ext uri="{BB962C8B-B14F-4D97-AF65-F5344CB8AC3E}">
        <p14:creationId xmlns:p14="http://schemas.microsoft.com/office/powerpoint/2010/main" val="38949286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A74CE81-1A55-4FE3-BA43-E726DE759E66}"/>
              </a:ext>
            </a:extLst>
          </p:cNvPr>
          <p:cNvGraphicFramePr>
            <a:graphicFrameLocks noGrp="1"/>
          </p:cNvGraphicFramePr>
          <p:nvPr>
            <p:extLst>
              <p:ext uri="{D42A27DB-BD31-4B8C-83A1-F6EECF244321}">
                <p14:modId xmlns:p14="http://schemas.microsoft.com/office/powerpoint/2010/main" val="316937793"/>
              </p:ext>
            </p:extLst>
          </p:nvPr>
        </p:nvGraphicFramePr>
        <p:xfrm>
          <a:off x="551384" y="1556792"/>
          <a:ext cx="11233248" cy="4389120"/>
        </p:xfrm>
        <a:graphic>
          <a:graphicData uri="http://schemas.openxmlformats.org/drawingml/2006/table">
            <a:tbl>
              <a:tblPr firstRow="1" bandRow="1">
                <a:tableStyleId>{5C22544A-7EE6-4342-B048-85BDC9FD1C3A}</a:tableStyleId>
              </a:tblPr>
              <a:tblGrid>
                <a:gridCol w="4567594">
                  <a:extLst>
                    <a:ext uri="{9D8B030D-6E8A-4147-A177-3AD203B41FA5}">
                      <a16:colId xmlns:a16="http://schemas.microsoft.com/office/drawing/2014/main" val="736135144"/>
                    </a:ext>
                  </a:extLst>
                </a:gridCol>
                <a:gridCol w="2948728">
                  <a:extLst>
                    <a:ext uri="{9D8B030D-6E8A-4147-A177-3AD203B41FA5}">
                      <a16:colId xmlns:a16="http://schemas.microsoft.com/office/drawing/2014/main" val="2381640871"/>
                    </a:ext>
                  </a:extLst>
                </a:gridCol>
                <a:gridCol w="3716926">
                  <a:extLst>
                    <a:ext uri="{9D8B030D-6E8A-4147-A177-3AD203B41FA5}">
                      <a16:colId xmlns:a16="http://schemas.microsoft.com/office/drawing/2014/main" val="3856737263"/>
                    </a:ext>
                  </a:extLst>
                </a:gridCol>
              </a:tblGrid>
              <a:tr h="249910">
                <a:tc>
                  <a:txBody>
                    <a:bodyPr/>
                    <a:lstStyle/>
                    <a:p>
                      <a:r>
                        <a:rPr lang="en-US" sz="1400" dirty="0">
                          <a:solidFill>
                            <a:schemeClr val="tx2"/>
                          </a:solidFill>
                          <a:latin typeface="Arial" panose="020B0604020202020204" pitchFamily="34" charset="0"/>
                          <a:cs typeface="Arial" panose="020B0604020202020204" pitchFamily="34" charset="0"/>
                        </a:rPr>
                        <a:t>FIRST-LINE SYSTEMIC THERAPY</a:t>
                      </a:r>
                    </a:p>
                  </a:txBody>
                  <a:tcPr>
                    <a:noFill/>
                  </a:tcPr>
                </a:tc>
                <a:tc>
                  <a:txBody>
                    <a:bodyPr/>
                    <a:lstStyle/>
                    <a:p>
                      <a:pPr marL="9525" indent="0">
                        <a:tabLst/>
                      </a:pPr>
                      <a:endParaRPr lang="en-US" sz="1400" dirty="0">
                        <a:solidFill>
                          <a:schemeClr val="tx2"/>
                        </a:solidFill>
                        <a:latin typeface="Arial" panose="020B0604020202020204" pitchFamily="34" charset="0"/>
                        <a:cs typeface="Arial" panose="020B0604020202020204" pitchFamily="34" charset="0"/>
                      </a:endParaRPr>
                    </a:p>
                  </a:txBody>
                  <a:tcPr>
                    <a:noFill/>
                  </a:tcPr>
                </a:tc>
                <a:tc>
                  <a:txBody>
                    <a:bodyPr/>
                    <a:lstStyle/>
                    <a:p>
                      <a:endParaRPr lang="en-US" sz="1400">
                        <a:solidFill>
                          <a:schemeClr val="tx2"/>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885213207"/>
                  </a:ext>
                </a:extLst>
              </a:tr>
              <a:tr h="249910">
                <a:tc>
                  <a:txBody>
                    <a:bodyPr/>
                    <a:lstStyle/>
                    <a:p>
                      <a:r>
                        <a:rPr lang="en-US" sz="1400" b="1" u="sng" dirty="0">
                          <a:solidFill>
                            <a:schemeClr val="tx2"/>
                          </a:solidFill>
                          <a:latin typeface="Arial" panose="020B0604020202020204" pitchFamily="34" charset="0"/>
                          <a:cs typeface="Arial" panose="020B0604020202020204" pitchFamily="34" charset="0"/>
                        </a:rPr>
                        <a:t>Preferred regimens</a:t>
                      </a:r>
                    </a:p>
                  </a:txBody>
                  <a:tcPr>
                    <a:noFill/>
                  </a:tcPr>
                </a:tc>
                <a:tc>
                  <a:txBody>
                    <a:bodyPr/>
                    <a:lstStyle/>
                    <a:p>
                      <a:r>
                        <a:rPr lang="en-US" sz="1400" b="1" u="sng" dirty="0">
                          <a:solidFill>
                            <a:schemeClr val="tx2"/>
                          </a:solidFill>
                          <a:latin typeface="Arial" panose="020B0604020202020204" pitchFamily="34" charset="0"/>
                          <a:cs typeface="Arial" panose="020B0604020202020204" pitchFamily="34" charset="0"/>
                        </a:rPr>
                        <a:t>Other Recommended Regimens</a:t>
                      </a:r>
                    </a:p>
                  </a:txBody>
                  <a:tcPr>
                    <a:noFill/>
                  </a:tcPr>
                </a:tc>
                <a:tc>
                  <a:txBody>
                    <a:bodyPr/>
                    <a:lstStyle/>
                    <a:p>
                      <a:r>
                        <a:rPr lang="en-US" sz="1400" b="1" u="sng" dirty="0">
                          <a:solidFill>
                            <a:schemeClr val="tx2"/>
                          </a:solidFill>
                          <a:latin typeface="Arial" panose="020B0604020202020204" pitchFamily="34" charset="0"/>
                          <a:cs typeface="Arial" panose="020B0604020202020204" pitchFamily="34" charset="0"/>
                        </a:rPr>
                        <a:t>Useful in Certain Circumstances</a:t>
                      </a:r>
                    </a:p>
                  </a:txBody>
                  <a:tcPr>
                    <a:noFill/>
                  </a:tcPr>
                </a:tc>
                <a:extLst>
                  <a:ext uri="{0D108BD9-81ED-4DB2-BD59-A6C34878D82A}">
                    <a16:rowId xmlns:a16="http://schemas.microsoft.com/office/drawing/2014/main" val="1748047379"/>
                  </a:ext>
                </a:extLst>
              </a:tr>
              <a:tr h="1124594">
                <a:tc>
                  <a:txBody>
                    <a:bodyPr/>
                    <a:lstStyle/>
                    <a:p>
                      <a:pPr marL="184150" indent="-184150">
                        <a:buClr>
                          <a:schemeClr val="accent1"/>
                        </a:buClr>
                        <a:buFont typeface="Arial" panose="020B0604020202020204" pitchFamily="34" charset="0"/>
                        <a:buChar char="•"/>
                        <a:tabLst/>
                      </a:pPr>
                      <a:r>
                        <a:rPr lang="en-US" sz="1400" dirty="0">
                          <a:solidFill>
                            <a:schemeClr val="tx1"/>
                          </a:solidFill>
                          <a:latin typeface="Arial" panose="020B0604020202020204" pitchFamily="34" charset="0"/>
                          <a:cs typeface="Arial" panose="020B0604020202020204" pitchFamily="34" charset="0"/>
                        </a:rPr>
                        <a:t>Atezolizumab + bevacizumab (Child-Pugh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Class A only) (category 1)</a:t>
                      </a:r>
                      <a:endParaRPr lang="en-US" sz="1400" strike="noStrike" baseline="30000" dirty="0">
                        <a:solidFill>
                          <a:schemeClr val="tx1"/>
                        </a:solidFill>
                        <a:latin typeface="Arial" panose="020B0604020202020204" pitchFamily="34" charset="0"/>
                        <a:cs typeface="Arial" panose="020B0604020202020204" pitchFamily="34" charset="0"/>
                      </a:endParaRPr>
                    </a:p>
                  </a:txBody>
                  <a:tcPr>
                    <a:noFill/>
                  </a:tcPr>
                </a:tc>
                <a:tc>
                  <a:txBody>
                    <a:bodyPr/>
                    <a:lstStyle/>
                    <a:p>
                      <a:pPr marL="184150" indent="-184150">
                        <a:buClr>
                          <a:schemeClr val="accent1"/>
                        </a:buClr>
                        <a:buFont typeface="Arial" panose="020B0604020202020204" pitchFamily="34" charset="0"/>
                        <a:buChar char="•"/>
                        <a:tabLst/>
                      </a:pPr>
                      <a:r>
                        <a:rPr lang="en-US" sz="1400" dirty="0">
                          <a:solidFill>
                            <a:schemeClr val="tx1"/>
                          </a:solidFill>
                          <a:latin typeface="Arial" panose="020B0604020202020204" pitchFamily="34" charset="0"/>
                          <a:cs typeface="Arial" panose="020B0604020202020204" pitchFamily="34" charset="0"/>
                        </a:rPr>
                        <a:t>Sorafenib</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(Child-Pugh Class A)</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[category 1] or B7)</a:t>
                      </a:r>
                      <a:endParaRPr lang="en-US" sz="1400" baseline="30000" dirty="0">
                        <a:solidFill>
                          <a:schemeClr val="tx1"/>
                        </a:solidFill>
                        <a:latin typeface="Arial" panose="020B0604020202020204" pitchFamily="34" charset="0"/>
                        <a:cs typeface="Arial" panose="020B0604020202020204" pitchFamily="34" charset="0"/>
                      </a:endParaRPr>
                    </a:p>
                    <a:p>
                      <a:pPr marL="184150" indent="-184150">
                        <a:buClr>
                          <a:schemeClr val="accent1"/>
                        </a:buClr>
                        <a:buFont typeface="Arial" panose="020B0604020202020204" pitchFamily="34" charset="0"/>
                        <a:buChar char="•"/>
                        <a:tabLst/>
                      </a:pPr>
                      <a:r>
                        <a:rPr lang="en-US" sz="1400" baseline="0" dirty="0">
                          <a:solidFill>
                            <a:schemeClr val="tx1"/>
                          </a:solidFill>
                          <a:latin typeface="Arial" panose="020B0604020202020204" pitchFamily="34" charset="0"/>
                          <a:cs typeface="Arial" panose="020B0604020202020204" pitchFamily="34" charset="0"/>
                        </a:rPr>
                        <a:t>Lenvatinib</a:t>
                      </a:r>
                      <a:br>
                        <a:rPr lang="en-US" sz="1400" baseline="0" dirty="0">
                          <a:solidFill>
                            <a:schemeClr val="tx1"/>
                          </a:solidFill>
                          <a:latin typeface="Arial" panose="020B0604020202020204" pitchFamily="34" charset="0"/>
                          <a:cs typeface="Arial" panose="020B0604020202020204" pitchFamily="34" charset="0"/>
                        </a:rPr>
                      </a:br>
                      <a:r>
                        <a:rPr lang="en-US" sz="1400" baseline="0" dirty="0">
                          <a:solidFill>
                            <a:schemeClr val="tx1"/>
                          </a:solidFill>
                          <a:latin typeface="Arial" panose="020B0604020202020204" pitchFamily="34" charset="0"/>
                          <a:cs typeface="Arial" panose="020B0604020202020204" pitchFamily="34" charset="0"/>
                        </a:rPr>
                        <a:t>(Child-Pugh Class A only)</a:t>
                      </a:r>
                      <a:br>
                        <a:rPr lang="en-US" sz="1400" baseline="30000" dirty="0">
                          <a:solidFill>
                            <a:schemeClr val="tx1"/>
                          </a:solidFill>
                          <a:latin typeface="Arial" panose="020B0604020202020204" pitchFamily="34" charset="0"/>
                          <a:cs typeface="Arial" panose="020B0604020202020204" pitchFamily="34" charset="0"/>
                        </a:rPr>
                      </a:br>
                      <a:r>
                        <a:rPr lang="en-US" sz="1400" baseline="0" dirty="0">
                          <a:solidFill>
                            <a:schemeClr val="tx1"/>
                          </a:solidFill>
                          <a:latin typeface="Arial" panose="020B0604020202020204" pitchFamily="34" charset="0"/>
                          <a:cs typeface="Arial" panose="020B0604020202020204" pitchFamily="34" charset="0"/>
                        </a:rPr>
                        <a:t>(category 1)</a:t>
                      </a:r>
                    </a:p>
                  </a:txBody>
                  <a:tcPr>
                    <a:noFill/>
                  </a:tcPr>
                </a:tc>
                <a:tc>
                  <a:txBody>
                    <a:bodyPr/>
                    <a:lstStyle/>
                    <a:p>
                      <a:pPr marL="184150" indent="-184150">
                        <a:buClr>
                          <a:schemeClr val="accent1"/>
                        </a:buClr>
                        <a:buFont typeface="Arial" panose="020B0604020202020204" pitchFamily="34" charset="0"/>
                        <a:buChar char="•"/>
                        <a:tabLst/>
                      </a:pPr>
                      <a:r>
                        <a:rPr lang="en-US" sz="1400" dirty="0">
                          <a:solidFill>
                            <a:schemeClr val="tx1"/>
                          </a:solidFill>
                          <a:latin typeface="Arial" panose="020B0604020202020204" pitchFamily="34" charset="0"/>
                          <a:cs typeface="Arial" panose="020B0604020202020204" pitchFamily="34" charset="0"/>
                        </a:rPr>
                        <a:t>Nivolumab </a:t>
                      </a:r>
                      <a:r>
                        <a:rPr lang="en-US" sz="1400" baseline="0" dirty="0">
                          <a:solidFill>
                            <a:schemeClr val="tx1"/>
                          </a:solidFill>
                          <a:latin typeface="Arial" panose="020B0604020202020204" pitchFamily="34" charset="0"/>
                          <a:cs typeface="Arial" panose="020B0604020202020204" pitchFamily="34" charset="0"/>
                        </a:rPr>
                        <a:t>(if ineligible for tyrosine </a:t>
                      </a:r>
                      <a:br>
                        <a:rPr lang="en-US" sz="1400" baseline="0" dirty="0">
                          <a:solidFill>
                            <a:schemeClr val="tx1"/>
                          </a:solidFill>
                          <a:latin typeface="Arial" panose="020B0604020202020204" pitchFamily="34" charset="0"/>
                          <a:cs typeface="Arial" panose="020B0604020202020204" pitchFamily="34" charset="0"/>
                        </a:rPr>
                      </a:br>
                      <a:r>
                        <a:rPr lang="en-US" sz="1400" baseline="0" dirty="0">
                          <a:solidFill>
                            <a:schemeClr val="tx1"/>
                          </a:solidFill>
                          <a:latin typeface="Arial" panose="020B0604020202020204" pitchFamily="34" charset="0"/>
                          <a:cs typeface="Arial" panose="020B0604020202020204" pitchFamily="34" charset="0"/>
                        </a:rPr>
                        <a:t>kinase inhibitors or other anti-angiogenic agents) (Child-Pugh Class A or B) (category 2B)</a:t>
                      </a:r>
                    </a:p>
                    <a:p>
                      <a:pPr marL="184150" indent="-184150">
                        <a:buClr>
                          <a:schemeClr val="accent1"/>
                        </a:buClr>
                        <a:buFont typeface="Arial" panose="020B0604020202020204" pitchFamily="34" charset="0"/>
                        <a:buChar char="•"/>
                        <a:tabLst/>
                      </a:pPr>
                      <a:r>
                        <a:rPr lang="en-US" sz="1400" baseline="0" dirty="0">
                          <a:solidFill>
                            <a:schemeClr val="tx1"/>
                          </a:solidFill>
                          <a:latin typeface="Arial" panose="020B0604020202020204" pitchFamily="34" charset="0"/>
                          <a:cs typeface="Arial" panose="020B0604020202020204" pitchFamily="34" charset="0"/>
                        </a:rPr>
                        <a:t>FOLFOX (category 2B)</a:t>
                      </a:r>
                      <a:endParaRPr lang="en-US" sz="1400" baseline="300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54714774"/>
                  </a:ext>
                </a:extLst>
              </a:tr>
              <a:tr h="302224">
                <a:tc>
                  <a:txBody>
                    <a:bodyPr/>
                    <a:lstStyle/>
                    <a:p>
                      <a:endParaRPr lang="en-US" sz="1400" b="1" u="sng" baseline="30000" dirty="0">
                        <a:solidFill>
                          <a:schemeClr val="tx2"/>
                        </a:solidFill>
                        <a:latin typeface="Arial" panose="020B0604020202020204" pitchFamily="34" charset="0"/>
                        <a:cs typeface="Arial" panose="020B0604020202020204" pitchFamily="34" charset="0"/>
                      </a:endParaRPr>
                    </a:p>
                  </a:txBody>
                  <a:tcPr>
                    <a:noFill/>
                  </a:tcPr>
                </a:tc>
                <a:tc>
                  <a:txBody>
                    <a:bodyPr/>
                    <a:lstStyle/>
                    <a:p>
                      <a:endParaRPr lang="en-US" sz="1400" b="1" u="sng" dirty="0">
                        <a:solidFill>
                          <a:schemeClr val="tx2"/>
                        </a:solidFill>
                        <a:latin typeface="Arial" panose="020B0604020202020204" pitchFamily="34" charset="0"/>
                        <a:cs typeface="Arial" panose="020B0604020202020204" pitchFamily="34" charset="0"/>
                      </a:endParaRPr>
                    </a:p>
                  </a:txBody>
                  <a:tcPr>
                    <a:noFill/>
                  </a:tcPr>
                </a:tc>
                <a:tc>
                  <a:txBody>
                    <a:bodyPr/>
                    <a:lstStyle/>
                    <a:p>
                      <a:endParaRPr lang="en-US" sz="1400" dirty="0">
                        <a:solidFill>
                          <a:schemeClr val="tx2"/>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55996665"/>
                  </a:ext>
                </a:extLst>
              </a:tr>
              <a:tr h="302224">
                <a:tc>
                  <a:txBody>
                    <a:bodyPr/>
                    <a:lstStyle/>
                    <a:p>
                      <a:r>
                        <a:rPr lang="en-US" sz="1400" b="1" u="sng" dirty="0">
                          <a:solidFill>
                            <a:schemeClr val="tx2"/>
                          </a:solidFill>
                          <a:latin typeface="Arial" panose="020B0604020202020204" pitchFamily="34" charset="0"/>
                          <a:cs typeface="Arial" panose="020B0604020202020204" pitchFamily="34" charset="0"/>
                        </a:rPr>
                        <a:t>Subsequent-Line Therapy </a:t>
                      </a:r>
                      <a:r>
                        <a:rPr lang="en-US" sz="1400" b="1" u="sng" baseline="0" dirty="0">
                          <a:solidFill>
                            <a:schemeClr val="tx2"/>
                          </a:solidFill>
                          <a:latin typeface="Arial" panose="020B0604020202020204" pitchFamily="34" charset="0"/>
                          <a:cs typeface="Arial" panose="020B0604020202020204" pitchFamily="34" charset="0"/>
                        </a:rPr>
                        <a:t>if Disease Progression</a:t>
                      </a:r>
                      <a:endParaRPr lang="en-US" sz="1400" b="1" u="sng" baseline="30000" dirty="0">
                        <a:solidFill>
                          <a:schemeClr val="tx2"/>
                        </a:solidFill>
                        <a:latin typeface="Arial" panose="020B0604020202020204" pitchFamily="34" charset="0"/>
                        <a:cs typeface="Arial" panose="020B0604020202020204" pitchFamily="34" charset="0"/>
                      </a:endParaRPr>
                    </a:p>
                  </a:txBody>
                  <a:tcPr>
                    <a:noFill/>
                  </a:tcPr>
                </a:tc>
                <a:tc>
                  <a:txBody>
                    <a:bodyPr/>
                    <a:lstStyle/>
                    <a:p>
                      <a:r>
                        <a:rPr lang="en-US" sz="1400" b="1" u="sng" dirty="0">
                          <a:solidFill>
                            <a:schemeClr val="tx2"/>
                          </a:solidFill>
                          <a:latin typeface="Arial" panose="020B0604020202020204" pitchFamily="34" charset="0"/>
                          <a:cs typeface="Arial" panose="020B0604020202020204" pitchFamily="34" charset="0"/>
                        </a:rPr>
                        <a:t>Other Recommended Regimens</a:t>
                      </a:r>
                    </a:p>
                  </a:txBody>
                  <a:tcPr>
                    <a:noFill/>
                  </a:tcPr>
                </a:tc>
                <a:tc>
                  <a:txBody>
                    <a:bodyPr/>
                    <a:lstStyle/>
                    <a:p>
                      <a:endParaRPr lang="en-US" sz="1400" dirty="0">
                        <a:solidFill>
                          <a:schemeClr val="tx2"/>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75241279"/>
                  </a:ext>
                </a:extLst>
              </a:tr>
              <a:tr h="1299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dirty="0">
                          <a:solidFill>
                            <a:schemeClr val="tx1"/>
                          </a:solidFill>
                          <a:latin typeface="Arial" panose="020B0604020202020204" pitchFamily="34" charset="0"/>
                          <a:cs typeface="Arial" panose="020B0604020202020204" pitchFamily="34" charset="0"/>
                        </a:rPr>
                        <a:t>Options</a:t>
                      </a:r>
                    </a:p>
                    <a:p>
                      <a:pPr marL="184150" marR="0" lvl="0" indent="-1841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Regorafenib (Child-Pugh Class A only) (category 1)</a:t>
                      </a:r>
                      <a:endParaRPr lang="en-US" sz="1400" baseline="30000" dirty="0">
                        <a:solidFill>
                          <a:schemeClr val="tx1"/>
                        </a:solidFill>
                        <a:latin typeface="Arial" panose="020B0604020202020204" pitchFamily="34" charset="0"/>
                        <a:cs typeface="Arial" panose="020B0604020202020204" pitchFamily="34" charset="0"/>
                      </a:endParaRPr>
                    </a:p>
                    <a:p>
                      <a:pPr marL="184150" marR="0" lvl="0" indent="-1841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Cabozantinib (Child-Pugh Class A only) (category 1)</a:t>
                      </a:r>
                    </a:p>
                    <a:p>
                      <a:pPr marL="184150" marR="0" lvl="0" indent="-1841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Ramucirumab (AFP ≥400 ng/mL only) (category 1)</a:t>
                      </a:r>
                      <a:r>
                        <a:rPr lang="en-US" sz="1400" baseline="30000" dirty="0">
                          <a:solidFill>
                            <a:schemeClr val="tx1"/>
                          </a:solidFill>
                          <a:latin typeface="Arial" panose="020B0604020202020204" pitchFamily="34" charset="0"/>
                          <a:cs typeface="Arial" panose="020B0604020202020204" pitchFamily="34" charset="0"/>
                        </a:rPr>
                        <a:t> </a:t>
                      </a:r>
                      <a:endParaRPr lang="en-US" sz="1400" dirty="0">
                        <a:solidFill>
                          <a:schemeClr val="tx1"/>
                        </a:solidFill>
                        <a:latin typeface="Arial" panose="020B0604020202020204" pitchFamily="34" charset="0"/>
                        <a:cs typeface="Arial" panose="020B0604020202020204" pitchFamily="34" charset="0"/>
                      </a:endParaRPr>
                    </a:p>
                    <a:p>
                      <a:pPr marL="184150" marR="0" lvl="0" indent="-1841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baseline="0" dirty="0">
                          <a:solidFill>
                            <a:schemeClr val="tx1"/>
                          </a:solidFill>
                          <a:latin typeface="Arial" panose="020B0604020202020204" pitchFamily="34" charset="0"/>
                          <a:cs typeface="Arial" panose="020B0604020202020204" pitchFamily="34" charset="0"/>
                        </a:rPr>
                        <a:t>Lenvatinib (Child-Pugh Class A only)</a:t>
                      </a:r>
                      <a:endParaRPr lang="en-US" sz="1400" dirty="0">
                        <a:solidFill>
                          <a:schemeClr val="tx1"/>
                        </a:solidFill>
                        <a:latin typeface="Arial" panose="020B0604020202020204" pitchFamily="34" charset="0"/>
                        <a:cs typeface="Arial" panose="020B0604020202020204" pitchFamily="34" charset="0"/>
                      </a:endParaRPr>
                    </a:p>
                    <a:p>
                      <a:pPr marL="184150" marR="0" lvl="0" indent="-1841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Sorafenib (Child-Pugh Class A or B7)</a:t>
                      </a:r>
                    </a:p>
                    <a:p>
                      <a:endParaRPr lang="en-US" sz="1400" u="sng" dirty="0">
                        <a:solidFill>
                          <a:schemeClr val="tx1"/>
                        </a:solidFill>
                        <a:latin typeface="Arial" panose="020B0604020202020204" pitchFamily="34" charset="0"/>
                        <a:cs typeface="Arial" panose="020B0604020202020204" pitchFamily="34" charset="0"/>
                      </a:endParaRPr>
                    </a:p>
                  </a:txBody>
                  <a:tcPr>
                    <a:noFill/>
                  </a:tcPr>
                </a:tc>
                <a:tc>
                  <a:txBody>
                    <a:bodyPr/>
                    <a:lstStyle/>
                    <a:p>
                      <a:pPr marL="285750" indent="-2857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184150" indent="-184150">
                        <a:buClr>
                          <a:schemeClr val="accent1"/>
                        </a:buClr>
                        <a:buFont typeface="Arial" panose="020B0604020202020204" pitchFamily="34" charset="0"/>
                        <a:buChar char="•"/>
                        <a:tabLst/>
                      </a:pPr>
                      <a:r>
                        <a:rPr lang="en-US" sz="1400" dirty="0">
                          <a:solidFill>
                            <a:schemeClr val="tx1"/>
                          </a:solidFill>
                          <a:latin typeface="Arial" panose="020B0604020202020204" pitchFamily="34" charset="0"/>
                          <a:cs typeface="Arial" panose="020B0604020202020204" pitchFamily="34" charset="0"/>
                        </a:rPr>
                        <a:t>Nivolumab</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(Child-Pugh Class A or B)</a:t>
                      </a:r>
                      <a:endParaRPr lang="en-US" sz="1400" baseline="30000" dirty="0">
                        <a:solidFill>
                          <a:schemeClr val="tx1"/>
                        </a:solidFill>
                        <a:latin typeface="Arial" panose="020B0604020202020204" pitchFamily="34" charset="0"/>
                        <a:cs typeface="Arial" panose="020B0604020202020204" pitchFamily="34" charset="0"/>
                      </a:endParaRPr>
                    </a:p>
                    <a:p>
                      <a:pPr marL="184150" indent="-184150">
                        <a:buClr>
                          <a:schemeClr val="accent1"/>
                        </a:buClr>
                        <a:buFont typeface="Arial" panose="020B0604020202020204" pitchFamily="34" charset="0"/>
                        <a:buChar char="•"/>
                        <a:tabLst/>
                      </a:pPr>
                      <a:r>
                        <a:rPr lang="en-US" sz="1400" dirty="0">
                          <a:solidFill>
                            <a:schemeClr val="tx1"/>
                          </a:solidFill>
                          <a:latin typeface="Arial" panose="020B0604020202020204" pitchFamily="34" charset="0"/>
                          <a:cs typeface="Arial" panose="020B0604020202020204" pitchFamily="34" charset="0"/>
                        </a:rPr>
                        <a:t>Nivolumab + ipilimumab</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(Child-Pugh Class A only)</a:t>
                      </a:r>
                      <a:r>
                        <a:rPr lang="en-US" sz="1400" baseline="30000" dirty="0">
                          <a:solidFill>
                            <a:schemeClr val="tx1"/>
                          </a:solidFill>
                          <a:latin typeface="Arial" panose="020B0604020202020204" pitchFamily="34" charset="0"/>
                          <a:cs typeface="Arial" panose="020B0604020202020204" pitchFamily="34" charset="0"/>
                        </a:rPr>
                        <a:t> </a:t>
                      </a:r>
                    </a:p>
                    <a:p>
                      <a:pPr marL="184150" marR="0" lvl="0" indent="-1841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400" baseline="0" dirty="0">
                          <a:solidFill>
                            <a:schemeClr val="tx1"/>
                          </a:solidFill>
                          <a:latin typeface="Arial" panose="020B0604020202020204" pitchFamily="34" charset="0"/>
                          <a:cs typeface="Arial" panose="020B0604020202020204" pitchFamily="34" charset="0"/>
                        </a:rPr>
                        <a:t>Pembrolizumab</a:t>
                      </a:r>
                      <a:br>
                        <a:rPr lang="en-US" sz="1400" baseline="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(Child-Pugh Class A only)</a:t>
                      </a:r>
                      <a:r>
                        <a:rPr lang="en-US" sz="1400" baseline="30000" dirty="0">
                          <a:solidFill>
                            <a:schemeClr val="tx1"/>
                          </a:solidFill>
                          <a:latin typeface="Arial" panose="020B0604020202020204" pitchFamily="34" charset="0"/>
                          <a:cs typeface="Arial" panose="020B0604020202020204" pitchFamily="34" charset="0"/>
                        </a:rPr>
                        <a:t> </a:t>
                      </a:r>
                      <a:r>
                        <a:rPr lang="en-US" sz="1400" baseline="0" dirty="0">
                          <a:solidFill>
                            <a:schemeClr val="tx1"/>
                          </a:solidFill>
                          <a:latin typeface="Arial" panose="020B0604020202020204" pitchFamily="34" charset="0"/>
                          <a:cs typeface="Arial" panose="020B0604020202020204" pitchFamily="34" charset="0"/>
                        </a:rPr>
                        <a:t>(category 2B)</a:t>
                      </a:r>
                    </a:p>
                  </a:txBody>
                  <a:tcPr>
                    <a:noFill/>
                  </a:tcPr>
                </a:tc>
                <a:tc>
                  <a:txBody>
                    <a:bodyPr/>
                    <a:lstStyle/>
                    <a:p>
                      <a:endParaRPr lang="en-US" sz="1400" dirty="0">
                        <a:solidFill>
                          <a:schemeClr val="tx2"/>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43494906"/>
                  </a:ext>
                </a:extLst>
              </a:tr>
            </a:tbl>
          </a:graphicData>
        </a:graphic>
      </p:graphicFrame>
      <p:sp>
        <p:nvSpPr>
          <p:cNvPr id="7" name="Title 6">
            <a:extLst>
              <a:ext uri="{FF2B5EF4-FFF2-40B4-BE49-F238E27FC236}">
                <a16:creationId xmlns:a16="http://schemas.microsoft.com/office/drawing/2014/main" id="{F85F41B9-B31C-484C-A7AC-A43676053ECF}"/>
              </a:ext>
            </a:extLst>
          </p:cNvPr>
          <p:cNvSpPr>
            <a:spLocks noGrp="1"/>
          </p:cNvSpPr>
          <p:nvPr>
            <p:ph type="title"/>
          </p:nvPr>
        </p:nvSpPr>
        <p:spPr>
          <a:xfrm>
            <a:off x="619200" y="246566"/>
            <a:ext cx="8285112" cy="807285"/>
          </a:xfrm>
        </p:spPr>
        <p:txBody>
          <a:bodyPr/>
          <a:lstStyle/>
          <a:p>
            <a:r>
              <a:rPr lang="en-US" dirty="0"/>
              <a:t>National Comprehensive Cancer Network (NCCN) Proposed Sequence for the Treatment of HCC</a:t>
            </a:r>
            <a:endParaRPr lang="en-GB" dirty="0"/>
          </a:p>
        </p:txBody>
      </p:sp>
      <p:sp>
        <p:nvSpPr>
          <p:cNvPr id="6" name="Slide Number Placeholder 5">
            <a:extLst>
              <a:ext uri="{FF2B5EF4-FFF2-40B4-BE49-F238E27FC236}">
                <a16:creationId xmlns:a16="http://schemas.microsoft.com/office/drawing/2014/main" id="{3B54F845-824E-0946-A77D-8918447F8930}"/>
              </a:ext>
            </a:extLst>
          </p:cNvPr>
          <p:cNvSpPr>
            <a:spLocks noGrp="1"/>
          </p:cNvSpPr>
          <p:nvPr>
            <p:ph type="sldNum" sz="quarter" idx="4"/>
          </p:nvPr>
        </p:nvSpPr>
        <p:spPr/>
        <p:txBody>
          <a:bodyPr/>
          <a:lstStyle/>
          <a:p>
            <a:fld id="{D1A15F92-0E72-4975-B477-3B96F99AAEC7}" type="slidenum">
              <a:rPr lang="en-US" smtClean="0"/>
              <a:pPr/>
              <a:t>21</a:t>
            </a:fld>
            <a:endParaRPr lang="en-US"/>
          </a:p>
        </p:txBody>
      </p:sp>
      <p:sp>
        <p:nvSpPr>
          <p:cNvPr id="9" name="Content Placeholder 8">
            <a:extLst>
              <a:ext uri="{FF2B5EF4-FFF2-40B4-BE49-F238E27FC236}">
                <a16:creationId xmlns:a16="http://schemas.microsoft.com/office/drawing/2014/main" id="{4EFEEF62-60B8-1249-94B1-0EAC94E102C1}"/>
              </a:ext>
            </a:extLst>
          </p:cNvPr>
          <p:cNvSpPr>
            <a:spLocks noGrp="1"/>
          </p:cNvSpPr>
          <p:nvPr>
            <p:ph sz="quarter" idx="15"/>
          </p:nvPr>
        </p:nvSpPr>
        <p:spPr/>
        <p:txBody>
          <a:bodyPr/>
          <a:lstStyle/>
          <a:p>
            <a:r>
              <a:rPr lang="en-US" dirty="0"/>
              <a:t>AFP, alpha-fetoprotein; FOLFOX, fluorouracil, leucovorin, and oxaliplatin; </a:t>
            </a:r>
            <a:r>
              <a:rPr lang="en-US" sz="1200" dirty="0">
                <a:solidFill>
                  <a:schemeClr val="tx2"/>
                </a:solidFill>
              </a:rPr>
              <a:t>HCC, hepatocellular carcinoma</a:t>
            </a:r>
            <a:endParaRPr lang="en-US" dirty="0"/>
          </a:p>
          <a:p>
            <a:pPr>
              <a:spcBef>
                <a:spcPts val="0"/>
              </a:spcBef>
            </a:pPr>
            <a:r>
              <a:rPr lang="en-US" dirty="0"/>
              <a:t>Benson AB, et al. J Natl Compr Canc Netw. 2021;19(5):541-65</a:t>
            </a:r>
          </a:p>
        </p:txBody>
      </p:sp>
    </p:spTree>
    <p:extLst>
      <p:ext uri="{BB962C8B-B14F-4D97-AF65-F5344CB8AC3E}">
        <p14:creationId xmlns:p14="http://schemas.microsoft.com/office/powerpoint/2010/main" val="31017322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586E-DDAC-4DAF-B519-510B8EB33E27}"/>
              </a:ext>
            </a:extLst>
          </p:cNvPr>
          <p:cNvSpPr>
            <a:spLocks noGrp="1"/>
          </p:cNvSpPr>
          <p:nvPr>
            <p:ph type="title"/>
          </p:nvPr>
        </p:nvSpPr>
        <p:spPr/>
        <p:txBody>
          <a:bodyPr/>
          <a:lstStyle/>
          <a:p>
            <a:r>
              <a:rPr lang="en-US"/>
              <a:t>Proposed Treatment Algorithms for Special Populations</a:t>
            </a:r>
            <a:endParaRPr lang="en-US" dirty="0"/>
          </a:p>
        </p:txBody>
      </p:sp>
      <p:sp>
        <p:nvSpPr>
          <p:cNvPr id="6" name="Slide Number Placeholder 5">
            <a:extLst>
              <a:ext uri="{FF2B5EF4-FFF2-40B4-BE49-F238E27FC236}">
                <a16:creationId xmlns:a16="http://schemas.microsoft.com/office/drawing/2014/main" id="{6BF1B122-36AE-B54C-A626-66CBECDE5622}"/>
              </a:ext>
            </a:extLst>
          </p:cNvPr>
          <p:cNvSpPr>
            <a:spLocks noGrp="1"/>
          </p:cNvSpPr>
          <p:nvPr>
            <p:ph type="sldNum" sz="quarter" idx="4"/>
          </p:nvPr>
        </p:nvSpPr>
        <p:spPr/>
        <p:txBody>
          <a:bodyPr/>
          <a:lstStyle/>
          <a:p>
            <a:fld id="{D1A15F92-0E72-4975-B477-3B96F99AAEC7}" type="slidenum">
              <a:rPr lang="en-US" smtClean="0"/>
              <a:pPr/>
              <a:t>22</a:t>
            </a:fld>
            <a:endParaRPr lang="en-US"/>
          </a:p>
        </p:txBody>
      </p:sp>
      <p:sp>
        <p:nvSpPr>
          <p:cNvPr id="8" name="Content Placeholder 7">
            <a:extLst>
              <a:ext uri="{FF2B5EF4-FFF2-40B4-BE49-F238E27FC236}">
                <a16:creationId xmlns:a16="http://schemas.microsoft.com/office/drawing/2014/main" id="{2FEB4C38-341C-9141-A27A-085D68473B15}"/>
              </a:ext>
            </a:extLst>
          </p:cNvPr>
          <p:cNvSpPr>
            <a:spLocks noGrp="1"/>
          </p:cNvSpPr>
          <p:nvPr>
            <p:ph sz="quarter" idx="15"/>
          </p:nvPr>
        </p:nvSpPr>
        <p:spPr>
          <a:xfrm>
            <a:off x="620184" y="6356351"/>
            <a:ext cx="10588384" cy="365125"/>
          </a:xfrm>
        </p:spPr>
        <p:txBody>
          <a:bodyPr/>
          <a:lstStyle/>
          <a:p>
            <a:r>
              <a:rPr lang="en-US" sz="1200" dirty="0">
                <a:solidFill>
                  <a:schemeClr val="tx2"/>
                </a:solidFill>
              </a:rPr>
              <a:t>HCC, hepatocellular carcinoma; IS, immunosuppression; </a:t>
            </a:r>
            <a:r>
              <a:rPr lang="en-US" dirty="0"/>
              <a:t>NAFLD, nonalcoholic fatty liver disease; NASH, nonalcoholic steatohepatitis</a:t>
            </a:r>
            <a:endParaRPr lang="da-DK" dirty="0"/>
          </a:p>
          <a:p>
            <a:pPr>
              <a:spcBef>
                <a:spcPts val="0"/>
              </a:spcBef>
            </a:pPr>
            <a:r>
              <a:rPr lang="da-DK" dirty="0"/>
              <a:t>Pinter M, et al. </a:t>
            </a:r>
            <a:r>
              <a:rPr lang="de-DE" dirty="0"/>
              <a:t>Gut. 2021;70(1):204-14</a:t>
            </a:r>
            <a:endParaRPr lang="en-US" dirty="0"/>
          </a:p>
        </p:txBody>
      </p:sp>
      <p:pic>
        <p:nvPicPr>
          <p:cNvPr id="7" name="Picture 6">
            <a:extLst>
              <a:ext uri="{FF2B5EF4-FFF2-40B4-BE49-F238E27FC236}">
                <a16:creationId xmlns:a16="http://schemas.microsoft.com/office/drawing/2014/main" id="{E1D2FF82-138D-BBEF-C3FB-0EE21C08FC59}"/>
              </a:ext>
            </a:extLst>
          </p:cNvPr>
          <p:cNvPicPr>
            <a:picLocks noChangeAspect="1"/>
          </p:cNvPicPr>
          <p:nvPr/>
        </p:nvPicPr>
        <p:blipFill>
          <a:blip r:embed="rId2"/>
          <a:stretch>
            <a:fillRect/>
          </a:stretch>
        </p:blipFill>
        <p:spPr>
          <a:xfrm>
            <a:off x="479376" y="1196752"/>
            <a:ext cx="10931740" cy="4320480"/>
          </a:xfrm>
          <a:prstGeom prst="rect">
            <a:avLst/>
          </a:prstGeom>
        </p:spPr>
      </p:pic>
    </p:spTree>
    <p:extLst>
      <p:ext uri="{BB962C8B-B14F-4D97-AF65-F5344CB8AC3E}">
        <p14:creationId xmlns:p14="http://schemas.microsoft.com/office/powerpoint/2010/main" val="24618522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17031B-329D-C640-9FFF-91464BE4B0E1}"/>
              </a:ext>
            </a:extLst>
          </p:cNvPr>
          <p:cNvSpPr>
            <a:spLocks noGrp="1"/>
          </p:cNvSpPr>
          <p:nvPr>
            <p:ph sz="quarter" idx="12"/>
          </p:nvPr>
        </p:nvSpPr>
        <p:spPr/>
        <p:txBody>
          <a:bodyPr/>
          <a:lstStyle/>
          <a:p>
            <a:r>
              <a:rPr lang="en-US" dirty="0"/>
              <a:t>A major consequence of the epidemic of NASH is the increasing incidence of HCC</a:t>
            </a:r>
          </a:p>
          <a:p>
            <a:r>
              <a:rPr lang="en-US" dirty="0"/>
              <a:t>Multidisciplinary teams are helpful to determine treatment paradigms in patients with HCC</a:t>
            </a:r>
          </a:p>
          <a:p>
            <a:r>
              <a:rPr lang="en-US" dirty="0"/>
              <a:t>Although survival in patients with HCC is substantially improved with immunotherapy, the benefits may not be equally realised by all patients</a:t>
            </a:r>
          </a:p>
          <a:p>
            <a:r>
              <a:rPr lang="en-US" dirty="0"/>
              <a:t>Clinicians must be prepared for sequential therapy in patients treated for HCC, particularly those with underlying NAFLD</a:t>
            </a:r>
          </a:p>
        </p:txBody>
      </p:sp>
      <p:sp>
        <p:nvSpPr>
          <p:cNvPr id="2" name="Title 1">
            <a:extLst>
              <a:ext uri="{FF2B5EF4-FFF2-40B4-BE49-F238E27FC236}">
                <a16:creationId xmlns:a16="http://schemas.microsoft.com/office/drawing/2014/main" id="{9B01ED32-A572-4E68-8A36-8835277E61C3}"/>
              </a:ext>
            </a:extLst>
          </p:cNvPr>
          <p:cNvSpPr>
            <a:spLocks noGrp="1"/>
          </p:cNvSpPr>
          <p:nvPr>
            <p:ph type="title"/>
          </p:nvPr>
        </p:nvSpPr>
        <p:spPr/>
        <p:txBody>
          <a:bodyPr/>
          <a:lstStyle/>
          <a:p>
            <a:r>
              <a:rPr lang="en-US"/>
              <a:t>Conclusions</a:t>
            </a:r>
            <a:endParaRPr lang="en-US" dirty="0"/>
          </a:p>
        </p:txBody>
      </p:sp>
      <p:sp>
        <p:nvSpPr>
          <p:cNvPr id="12" name="Content Placeholder 11">
            <a:extLst>
              <a:ext uri="{FF2B5EF4-FFF2-40B4-BE49-F238E27FC236}">
                <a16:creationId xmlns:a16="http://schemas.microsoft.com/office/drawing/2014/main" id="{799A6FCC-5A11-024D-ABBC-FB6065F5EC51}"/>
              </a:ext>
            </a:extLst>
          </p:cNvPr>
          <p:cNvSpPr>
            <a:spLocks noGrp="1"/>
          </p:cNvSpPr>
          <p:nvPr>
            <p:ph sz="quarter" idx="15"/>
          </p:nvPr>
        </p:nvSpPr>
        <p:spPr>
          <a:xfrm>
            <a:off x="620184" y="6356351"/>
            <a:ext cx="10876416" cy="365125"/>
          </a:xfrm>
        </p:spPr>
        <p:txBody>
          <a:bodyPr/>
          <a:lstStyle/>
          <a:p>
            <a:r>
              <a:rPr lang="en-US" sz="1200" dirty="0">
                <a:solidFill>
                  <a:schemeClr val="tx2"/>
                </a:solidFill>
              </a:rPr>
              <a:t>HCC, hepatocellular carcinoma; </a:t>
            </a:r>
            <a:r>
              <a:rPr lang="en-US" dirty="0"/>
              <a:t>NAFLD, nonalcoholic fatty liver disease; NASH, nonalcoholic steatohepatitis</a:t>
            </a:r>
            <a:endParaRPr lang="en-GB" dirty="0"/>
          </a:p>
        </p:txBody>
      </p:sp>
      <p:sp>
        <p:nvSpPr>
          <p:cNvPr id="13" name="Slide Number Placeholder 12">
            <a:extLst>
              <a:ext uri="{FF2B5EF4-FFF2-40B4-BE49-F238E27FC236}">
                <a16:creationId xmlns:a16="http://schemas.microsoft.com/office/drawing/2014/main" id="{DC1D7340-1103-804A-9D2C-42805B1AE720}"/>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241049940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phics, drawing&#10;&#10;Description automatically generated">
            <a:hlinkClick r:id="rId3"/>
            <a:extLst>
              <a:ext uri="{FF2B5EF4-FFF2-40B4-BE49-F238E27FC236}">
                <a16:creationId xmlns:a16="http://schemas.microsoft.com/office/drawing/2014/main" id="{C2C4BD9F-05FC-447B-8775-4EEC938150EC}"/>
              </a:ext>
            </a:extLst>
          </p:cNvPr>
          <p:cNvPicPr>
            <a:picLocks noChangeAspect="1"/>
          </p:cNvPicPr>
          <p:nvPr/>
        </p:nvPicPr>
        <p:blipFill>
          <a:blip r:embed="rId4"/>
          <a:stretch>
            <a:fillRect/>
          </a:stretch>
        </p:blipFill>
        <p:spPr>
          <a:xfrm>
            <a:off x="2144366" y="3995204"/>
            <a:ext cx="1224136" cy="1228047"/>
          </a:xfrm>
          <a:prstGeom prst="rect">
            <a:avLst/>
          </a:prstGeom>
        </p:spPr>
      </p:pic>
      <p:pic>
        <p:nvPicPr>
          <p:cNvPr id="23" name="Picture 22" descr="A close up of a sign&#10;&#10;Description automatically generated">
            <a:hlinkClick r:id="rId5"/>
            <a:extLst>
              <a:ext uri="{FF2B5EF4-FFF2-40B4-BE49-F238E27FC236}">
                <a16:creationId xmlns:a16="http://schemas.microsoft.com/office/drawing/2014/main" id="{EA8CD275-AF84-4BF9-B0A1-3E9782430023}"/>
              </a:ext>
            </a:extLst>
          </p:cNvPr>
          <p:cNvPicPr>
            <a:picLocks noChangeAspect="1"/>
          </p:cNvPicPr>
          <p:nvPr/>
        </p:nvPicPr>
        <p:blipFill>
          <a:blip r:embed="rId6"/>
          <a:stretch>
            <a:fillRect/>
          </a:stretch>
        </p:blipFill>
        <p:spPr>
          <a:xfrm>
            <a:off x="8490038" y="3995203"/>
            <a:ext cx="1220099" cy="1224000"/>
          </a:xfrm>
          <a:prstGeom prst="rect">
            <a:avLst/>
          </a:prstGeom>
        </p:spPr>
      </p:pic>
      <p:pic>
        <p:nvPicPr>
          <p:cNvPr id="25" name="Picture 24" descr="A picture containing drawing&#10;&#10;Description automatically generated">
            <a:hlinkClick r:id="rId7"/>
            <a:extLst>
              <a:ext uri="{FF2B5EF4-FFF2-40B4-BE49-F238E27FC236}">
                <a16:creationId xmlns:a16="http://schemas.microsoft.com/office/drawing/2014/main" id="{B652715D-27E4-4F4C-B758-686BF072429F}"/>
              </a:ext>
            </a:extLst>
          </p:cNvPr>
          <p:cNvPicPr>
            <a:picLocks noChangeAspect="1"/>
          </p:cNvPicPr>
          <p:nvPr/>
        </p:nvPicPr>
        <p:blipFill>
          <a:blip r:embed="rId8"/>
          <a:stretch>
            <a:fillRect/>
          </a:stretch>
        </p:blipFill>
        <p:spPr>
          <a:xfrm>
            <a:off x="4263580" y="3995203"/>
            <a:ext cx="1220099" cy="1224000"/>
          </a:xfrm>
          <a:prstGeom prst="rect">
            <a:avLst/>
          </a:prstGeom>
        </p:spPr>
      </p:pic>
      <p:pic>
        <p:nvPicPr>
          <p:cNvPr id="27" name="Picture 26" descr="A picture containing graphics, drawing&#10;&#10;Description automatically generated">
            <a:hlinkClick r:id="rId9"/>
            <a:extLst>
              <a:ext uri="{FF2B5EF4-FFF2-40B4-BE49-F238E27FC236}">
                <a16:creationId xmlns:a16="http://schemas.microsoft.com/office/drawing/2014/main" id="{118E5ACB-BCEB-4BCF-8FE7-B7B73C552F49}"/>
              </a:ext>
            </a:extLst>
          </p:cNvPr>
          <p:cNvPicPr>
            <a:picLocks noChangeAspect="1"/>
          </p:cNvPicPr>
          <p:nvPr/>
        </p:nvPicPr>
        <p:blipFill>
          <a:blip r:embed="rId10"/>
          <a:stretch>
            <a:fillRect/>
          </a:stretch>
        </p:blipFill>
        <p:spPr>
          <a:xfrm>
            <a:off x="6378755" y="3995203"/>
            <a:ext cx="1216206" cy="1224000"/>
          </a:xfrm>
          <a:prstGeom prst="rect">
            <a:avLst/>
          </a:prstGeom>
        </p:spPr>
      </p:pic>
      <p:sp>
        <p:nvSpPr>
          <p:cNvPr id="16" name="TextBox 15"/>
          <p:cNvSpPr txBox="1"/>
          <p:nvPr/>
        </p:nvSpPr>
        <p:spPr>
          <a:xfrm>
            <a:off x="1941700" y="5336166"/>
            <a:ext cx="1698734"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a:t>
            </a:r>
            <a:r>
              <a:rPr lang="en-GB" sz="1600" b="1" u="sng" dirty="0" err="1">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hccconnectinfo</a:t>
            </a:r>
            <a:endParaRPr lang="en-GB" sz="1600" b="1" u="sng" dirty="0">
              <a:solidFill>
                <a:schemeClr val="accent1"/>
              </a:solidFill>
              <a:ea typeface="Aileron" charset="0"/>
              <a:cs typeface="PT Sans Narrow"/>
            </a:endParaRPr>
          </a:p>
        </p:txBody>
      </p:sp>
      <p:sp>
        <p:nvSpPr>
          <p:cNvPr id="17" name="TextBox 16"/>
          <p:cNvSpPr txBox="1"/>
          <p:nvPr/>
        </p:nvSpPr>
        <p:spPr>
          <a:xfrm>
            <a:off x="3867170" y="5336167"/>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7">
                  <a:extLst>
                    <a:ext uri="{A12FA001-AC4F-418D-AE19-62706E023703}">
                      <ahyp:hlinkClr xmlns:ahyp="http://schemas.microsoft.com/office/drawing/2018/hyperlinkcolor" val="tx"/>
                    </a:ext>
                  </a:extLst>
                </a:hlinkClick>
              </a:rPr>
              <a:t>HCC CONNECT</a:t>
            </a:r>
            <a:br>
              <a:rPr lang="en-GB" sz="1600" b="1" dirty="0">
                <a:solidFill>
                  <a:schemeClr val="tx2"/>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9" name="TextBox 18"/>
          <p:cNvSpPr txBox="1"/>
          <p:nvPr/>
        </p:nvSpPr>
        <p:spPr>
          <a:xfrm>
            <a:off x="5955402" y="533616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9">
                  <a:extLst>
                    <a:ext uri="{A12FA001-AC4F-418D-AE19-62706E023703}">
                      <ahyp:hlinkClr xmlns:ahyp="http://schemas.microsoft.com/office/drawing/2018/hyperlinkcolor" val="tx"/>
                    </a:ext>
                  </a:extLst>
                </a:hlinkClick>
              </a:rPr>
              <a:t>HCC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solidFill>
                  <a:schemeClr val="accent1"/>
                </a:solidFill>
              </a:rPr>
              <a:t>HCC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solidFill>
                  <a:schemeClr val="accent1"/>
                </a:solidFill>
                <a:hlinkClick r:id="rId11"/>
              </a:rPr>
              <a:t>https://hccconnect.cor2ed.com/</a:t>
            </a:r>
            <a:endParaRPr lang="en-US" sz="3600" cap="none" dirty="0">
              <a:solidFill>
                <a:schemeClr val="accent1"/>
              </a:solidFill>
            </a:endParaRPr>
          </a:p>
        </p:txBody>
      </p:sp>
      <p:sp>
        <p:nvSpPr>
          <p:cNvPr id="2" name="Slide Number Placeholder 1"/>
          <p:cNvSpPr>
            <a:spLocks noGrp="1"/>
          </p:cNvSpPr>
          <p:nvPr>
            <p:ph type="sldNum" sz="quarter" idx="4"/>
          </p:nvPr>
        </p:nvSpPr>
        <p:spPr/>
        <p:txBody>
          <a:bodyPr/>
          <a:lstStyle/>
          <a:p>
            <a:fld id="{FCE43C0F-8A7B-3A4B-9DB5-B3472E36E833}" type="slidenum">
              <a:rPr lang="en-GB" smtClean="0"/>
              <a:pPr/>
              <a:t>24</a:t>
            </a:fld>
            <a:endParaRPr lang="en-GB" dirty="0"/>
          </a:p>
        </p:txBody>
      </p:sp>
      <p:sp>
        <p:nvSpPr>
          <p:cNvPr id="12" name="TextBox 11">
            <a:extLst>
              <a:ext uri="{FF2B5EF4-FFF2-40B4-BE49-F238E27FC236}">
                <a16:creationId xmlns:a16="http://schemas.microsoft.com/office/drawing/2014/main" id="{ABA2F3AE-E4B4-F24D-B21A-CD2550AF5B96}"/>
              </a:ext>
            </a:extLst>
          </p:cNvPr>
          <p:cNvSpPr txBox="1"/>
          <p:nvPr/>
        </p:nvSpPr>
        <p:spPr>
          <a:xfrm>
            <a:off x="8094384" y="5336167"/>
            <a:ext cx="2143430"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US" sz="1600" b="1"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froukje.sosef</a:t>
            </a:r>
            <a:br>
              <a:rPr lang="en-US" sz="1600" b="1"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br>
            <a:r>
              <a:rPr lang="en-US" sz="1600" b="1"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indent="0">
              <a:buNone/>
            </a:pPr>
            <a:endParaRPr lang="en-GB" b="1" dirty="0"/>
          </a:p>
          <a:p>
            <a:pPr marL="0" indent="0">
              <a:buNone/>
            </a:pPr>
            <a:r>
              <a:rPr lang="en-GB" b="1" dirty="0"/>
              <a:t>Please note: </a:t>
            </a:r>
            <a:r>
              <a:rPr lang="en-GB" dirty="0"/>
              <a:t>Views expressed within this presentation are the personal opinions of the expert. </a:t>
            </a:r>
            <a:br>
              <a:rPr lang="en-GB" dirty="0"/>
            </a:br>
            <a:r>
              <a:rPr lang="en-GB" dirty="0"/>
              <a:t>They do not necessarily represent the views of the expert’s academic institution or the rest of </a:t>
            </a:r>
            <a:br>
              <a:rPr lang="en-GB" dirty="0"/>
            </a:br>
            <a:r>
              <a:rPr lang="en-GB" dirty="0"/>
              <a:t>HCC CONNECT group.</a:t>
            </a:r>
          </a:p>
          <a:p>
            <a:pPr marL="0" indent="0">
              <a:buNone/>
            </a:pPr>
            <a:r>
              <a:rPr lang="en-GB" dirty="0"/>
              <a:t>This content is supported by an independent educational grant from Bayer.</a:t>
            </a:r>
            <a:r>
              <a:rPr lang="en-GB" i="1" dirty="0"/>
              <a:t> </a:t>
            </a:r>
            <a:endParaRPr lang="en-GB" dirty="0"/>
          </a:p>
          <a:p>
            <a:pPr marL="0" indent="0">
              <a:buNone/>
            </a:pPr>
            <a:endParaRPr lang="en-GB" dirty="0"/>
          </a:p>
          <a:p>
            <a:pPr marL="0" indent="0">
              <a:buNone/>
            </a:pPr>
            <a:r>
              <a:rPr lang="en-GB" b="1" dirty="0"/>
              <a:t>Disclosures: </a:t>
            </a:r>
            <a:r>
              <a:rPr lang="en-GB" dirty="0"/>
              <a:t>Prof Sammy Saab has received honoraria from the following: Eisai, Exelixis.</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DISCLAIMER</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328772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C7486F-F1E7-C644-AE21-479E3A8938AE}"/>
              </a:ext>
            </a:extLst>
          </p:cNvPr>
          <p:cNvSpPr>
            <a:spLocks noGrp="1"/>
          </p:cNvSpPr>
          <p:nvPr>
            <p:ph sz="quarter" idx="12"/>
          </p:nvPr>
        </p:nvSpPr>
        <p:spPr/>
        <p:txBody>
          <a:bodyPr/>
          <a:lstStyle/>
          <a:p>
            <a:r>
              <a:rPr lang="en-US" dirty="0"/>
              <a:t>Review the emerging role of fatty liver as a cause of chronic liver disease and </a:t>
            </a:r>
            <a:br>
              <a:rPr lang="en-US" dirty="0"/>
            </a:br>
            <a:r>
              <a:rPr lang="en-US" dirty="0"/>
              <a:t>hepatocellular carcinoma</a:t>
            </a:r>
          </a:p>
          <a:p>
            <a:endParaRPr lang="en-US" dirty="0"/>
          </a:p>
          <a:p>
            <a:r>
              <a:rPr lang="en-US" dirty="0"/>
              <a:t>Understand the role of immunotherapy for the treatment of hepatocellular carcinoma and its potential limitations to efficacy in varied patient populations</a:t>
            </a:r>
          </a:p>
          <a:p>
            <a:endParaRPr lang="en-US" dirty="0"/>
          </a:p>
          <a:p>
            <a:r>
              <a:rPr lang="en-US" dirty="0"/>
              <a:t>Be familiar with sequential therapy for hepatocellular carcinoma </a:t>
            </a:r>
          </a:p>
          <a:p>
            <a:endParaRPr lang="en-GB" dirty="0"/>
          </a:p>
        </p:txBody>
      </p:sp>
      <p:sp>
        <p:nvSpPr>
          <p:cNvPr id="2" name="Title 1">
            <a:extLst>
              <a:ext uri="{FF2B5EF4-FFF2-40B4-BE49-F238E27FC236}">
                <a16:creationId xmlns:a16="http://schemas.microsoft.com/office/drawing/2014/main" id="{9B01ED32-A572-4E68-8A36-8835277E61C3}"/>
              </a:ext>
            </a:extLst>
          </p:cNvPr>
          <p:cNvSpPr>
            <a:spLocks noGrp="1"/>
          </p:cNvSpPr>
          <p:nvPr>
            <p:ph type="title"/>
          </p:nvPr>
        </p:nvSpPr>
        <p:spPr/>
        <p:txBody>
          <a:bodyPr/>
          <a:lstStyle/>
          <a:p>
            <a:r>
              <a:rPr lang="en-US"/>
              <a:t>Aims</a:t>
            </a:r>
            <a:endParaRPr lang="en-US" dirty="0"/>
          </a:p>
        </p:txBody>
      </p:sp>
      <p:sp>
        <p:nvSpPr>
          <p:cNvPr id="10" name="Slide Number Placeholder 9">
            <a:extLst>
              <a:ext uri="{FF2B5EF4-FFF2-40B4-BE49-F238E27FC236}">
                <a16:creationId xmlns:a16="http://schemas.microsoft.com/office/drawing/2014/main" id="{9C966456-4721-FC4E-800B-87A93362A8A8}"/>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20072583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Prevalence of NAFLD</a:t>
            </a:r>
          </a:p>
        </p:txBody>
      </p:sp>
      <p:sp>
        <p:nvSpPr>
          <p:cNvPr id="14" name="Slide Number Placeholder 13">
            <a:extLst>
              <a:ext uri="{FF2B5EF4-FFF2-40B4-BE49-F238E27FC236}">
                <a16:creationId xmlns:a16="http://schemas.microsoft.com/office/drawing/2014/main" id="{5B9E2D41-6264-F94A-9827-F1185FCEDB30}"/>
              </a:ext>
            </a:extLst>
          </p:cNvPr>
          <p:cNvSpPr>
            <a:spLocks noGrp="1"/>
          </p:cNvSpPr>
          <p:nvPr>
            <p:ph type="sldNum" sz="quarter" idx="4"/>
          </p:nvPr>
        </p:nvSpPr>
        <p:spPr/>
        <p:txBody>
          <a:bodyPr/>
          <a:lstStyle/>
          <a:p>
            <a:fld id="{FCE43C0F-8A7B-3A4B-9DB5-B3472E36E833}" type="slidenum">
              <a:rPr lang="en-GB" smtClean="0"/>
              <a:pPr/>
              <a:t>5</a:t>
            </a:fld>
            <a:endParaRPr lang="en-GB" dirty="0"/>
          </a:p>
        </p:txBody>
      </p:sp>
      <p:pic>
        <p:nvPicPr>
          <p:cNvPr id="22" name="Picture 21">
            <a:extLst>
              <a:ext uri="{FF2B5EF4-FFF2-40B4-BE49-F238E27FC236}">
                <a16:creationId xmlns:a16="http://schemas.microsoft.com/office/drawing/2014/main" id="{696C508F-8F66-F348-9BCB-340E0781EE85}"/>
              </a:ext>
            </a:extLst>
          </p:cNvPr>
          <p:cNvPicPr>
            <a:picLocks noChangeAspect="1"/>
          </p:cNvPicPr>
          <p:nvPr/>
        </p:nvPicPr>
        <p:blipFill>
          <a:blip r:embed="rId2"/>
          <a:stretch>
            <a:fillRect/>
          </a:stretch>
        </p:blipFill>
        <p:spPr>
          <a:xfrm>
            <a:off x="987187" y="1463824"/>
            <a:ext cx="8345285" cy="4007453"/>
          </a:xfrm>
          <a:prstGeom prst="rect">
            <a:avLst/>
          </a:prstGeom>
        </p:spPr>
      </p:pic>
      <p:sp>
        <p:nvSpPr>
          <p:cNvPr id="23" name="Rounded Rectangle 22">
            <a:extLst>
              <a:ext uri="{FF2B5EF4-FFF2-40B4-BE49-F238E27FC236}">
                <a16:creationId xmlns:a16="http://schemas.microsoft.com/office/drawing/2014/main" id="{2ED63B06-A678-B543-B3E9-D22FD0D0EDFD}"/>
              </a:ext>
            </a:extLst>
          </p:cNvPr>
          <p:cNvSpPr/>
          <p:nvPr/>
        </p:nvSpPr>
        <p:spPr>
          <a:xfrm>
            <a:off x="1271397" y="2060848"/>
            <a:ext cx="1152127" cy="432048"/>
          </a:xfrm>
          <a:prstGeom prst="roundRect">
            <a:avLst>
              <a:gd name="adj" fmla="val 0"/>
            </a:avLst>
          </a:prstGeom>
          <a:solidFill>
            <a:schemeClr val="accent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North America</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24.1%</a:t>
            </a:r>
          </a:p>
        </p:txBody>
      </p:sp>
      <p:sp>
        <p:nvSpPr>
          <p:cNvPr id="24" name="Rounded Rectangle 23">
            <a:extLst>
              <a:ext uri="{FF2B5EF4-FFF2-40B4-BE49-F238E27FC236}">
                <a16:creationId xmlns:a16="http://schemas.microsoft.com/office/drawing/2014/main" id="{8884B5FA-CC6F-074C-8C60-A7E3500E203E}"/>
              </a:ext>
            </a:extLst>
          </p:cNvPr>
          <p:cNvSpPr/>
          <p:nvPr/>
        </p:nvSpPr>
        <p:spPr>
          <a:xfrm>
            <a:off x="1510882" y="2463620"/>
            <a:ext cx="1152127" cy="432048"/>
          </a:xfrm>
          <a:prstGeom prst="roundRect">
            <a:avLst>
              <a:gd name="adj" fmla="val 0"/>
            </a:avLst>
          </a:prstGeom>
          <a:solidFill>
            <a:schemeClr val="accent1">
              <a:lumMod val="75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In T2DM (US)</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51.8%</a:t>
            </a:r>
          </a:p>
        </p:txBody>
      </p:sp>
      <p:sp>
        <p:nvSpPr>
          <p:cNvPr id="26" name="Rounded Rectangle 25">
            <a:extLst>
              <a:ext uri="{FF2B5EF4-FFF2-40B4-BE49-F238E27FC236}">
                <a16:creationId xmlns:a16="http://schemas.microsoft.com/office/drawing/2014/main" id="{FE2DE926-52E9-0045-B448-547216E155EB}"/>
              </a:ext>
            </a:extLst>
          </p:cNvPr>
          <p:cNvSpPr/>
          <p:nvPr/>
        </p:nvSpPr>
        <p:spPr>
          <a:xfrm>
            <a:off x="2185797" y="3737248"/>
            <a:ext cx="1152127" cy="432048"/>
          </a:xfrm>
          <a:prstGeom prst="roundRect">
            <a:avLst>
              <a:gd name="adj" fmla="val 0"/>
            </a:avLst>
          </a:prstGeom>
          <a:solidFill>
            <a:schemeClr val="tx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South America</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30.5%</a:t>
            </a:r>
          </a:p>
        </p:txBody>
      </p:sp>
      <p:sp>
        <p:nvSpPr>
          <p:cNvPr id="27" name="Rounded Rectangle 26">
            <a:extLst>
              <a:ext uri="{FF2B5EF4-FFF2-40B4-BE49-F238E27FC236}">
                <a16:creationId xmlns:a16="http://schemas.microsoft.com/office/drawing/2014/main" id="{75549669-600D-1C4B-B859-3AAD39F965F9}"/>
              </a:ext>
            </a:extLst>
          </p:cNvPr>
          <p:cNvSpPr/>
          <p:nvPr/>
        </p:nvSpPr>
        <p:spPr>
          <a:xfrm>
            <a:off x="2425282" y="4140020"/>
            <a:ext cx="1152127" cy="432048"/>
          </a:xfrm>
          <a:prstGeom prst="roundRect">
            <a:avLst>
              <a:gd name="adj" fmla="val 0"/>
            </a:avLst>
          </a:prstGeom>
          <a:solidFill>
            <a:schemeClr val="tx2">
              <a:lumMod val="75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In T2DM</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56.8%</a:t>
            </a:r>
          </a:p>
        </p:txBody>
      </p:sp>
      <p:sp>
        <p:nvSpPr>
          <p:cNvPr id="28" name="Rounded Rectangle 27">
            <a:extLst>
              <a:ext uri="{FF2B5EF4-FFF2-40B4-BE49-F238E27FC236}">
                <a16:creationId xmlns:a16="http://schemas.microsoft.com/office/drawing/2014/main" id="{C14BA13F-1788-344D-B7E1-4D5A6DE2AB73}"/>
              </a:ext>
            </a:extLst>
          </p:cNvPr>
          <p:cNvSpPr/>
          <p:nvPr/>
        </p:nvSpPr>
        <p:spPr>
          <a:xfrm>
            <a:off x="5037854" y="3889648"/>
            <a:ext cx="900000" cy="432048"/>
          </a:xfrm>
          <a:prstGeom prst="roundRect">
            <a:avLst>
              <a:gd name="adj" fmla="val 0"/>
            </a:avLst>
          </a:pr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Africa</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13.5%</a:t>
            </a:r>
          </a:p>
        </p:txBody>
      </p:sp>
      <p:sp>
        <p:nvSpPr>
          <p:cNvPr id="29" name="Rounded Rectangle 28">
            <a:extLst>
              <a:ext uri="{FF2B5EF4-FFF2-40B4-BE49-F238E27FC236}">
                <a16:creationId xmlns:a16="http://schemas.microsoft.com/office/drawing/2014/main" id="{F9A48317-AC03-4049-9DD9-820E208879FF}"/>
              </a:ext>
            </a:extLst>
          </p:cNvPr>
          <p:cNvSpPr/>
          <p:nvPr/>
        </p:nvSpPr>
        <p:spPr>
          <a:xfrm>
            <a:off x="5277339" y="4292420"/>
            <a:ext cx="900000" cy="432048"/>
          </a:xfrm>
          <a:prstGeom prst="roundRect">
            <a:avLst>
              <a:gd name="adj" fmla="val 0"/>
            </a:avLst>
          </a:prstGeom>
          <a:solidFill>
            <a:schemeClr val="accent2">
              <a:lumMod val="75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In T2DM</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30.4%</a:t>
            </a:r>
          </a:p>
        </p:txBody>
      </p:sp>
      <p:sp>
        <p:nvSpPr>
          <p:cNvPr id="30" name="Rounded Rectangle 29">
            <a:extLst>
              <a:ext uri="{FF2B5EF4-FFF2-40B4-BE49-F238E27FC236}">
                <a16:creationId xmlns:a16="http://schemas.microsoft.com/office/drawing/2014/main" id="{66438F02-1CED-C74B-9B29-10B7991EACED}"/>
              </a:ext>
            </a:extLst>
          </p:cNvPr>
          <p:cNvSpPr/>
          <p:nvPr/>
        </p:nvSpPr>
        <p:spPr>
          <a:xfrm>
            <a:off x="3992825" y="1668963"/>
            <a:ext cx="900000" cy="432048"/>
          </a:xfrm>
          <a:prstGeom prst="roundRect">
            <a:avLst>
              <a:gd name="adj" fmla="val 0"/>
            </a:avLst>
          </a:prstGeom>
          <a:solidFill>
            <a:srgbClr val="00B050"/>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Europe</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23.7%</a:t>
            </a:r>
          </a:p>
        </p:txBody>
      </p:sp>
      <p:sp>
        <p:nvSpPr>
          <p:cNvPr id="31" name="Rounded Rectangle 30">
            <a:extLst>
              <a:ext uri="{FF2B5EF4-FFF2-40B4-BE49-F238E27FC236}">
                <a16:creationId xmlns:a16="http://schemas.microsoft.com/office/drawing/2014/main" id="{F54B195A-0E3F-7B42-BB56-D2ED55E2407C}"/>
              </a:ext>
            </a:extLst>
          </p:cNvPr>
          <p:cNvSpPr/>
          <p:nvPr/>
        </p:nvSpPr>
        <p:spPr>
          <a:xfrm>
            <a:off x="4232310" y="2071735"/>
            <a:ext cx="900000" cy="432048"/>
          </a:xfrm>
          <a:prstGeom prst="roundRect">
            <a:avLst>
              <a:gd name="adj" fmla="val 0"/>
            </a:avLst>
          </a:prstGeom>
          <a:solidFill>
            <a:srgbClr val="00905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In T2DM</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68.0%</a:t>
            </a:r>
          </a:p>
        </p:txBody>
      </p:sp>
      <p:sp>
        <p:nvSpPr>
          <p:cNvPr id="32" name="Rounded Rectangle 31">
            <a:extLst>
              <a:ext uri="{FF2B5EF4-FFF2-40B4-BE49-F238E27FC236}">
                <a16:creationId xmlns:a16="http://schemas.microsoft.com/office/drawing/2014/main" id="{C16DDFBE-3123-A94F-B2C1-FB9162A02CD3}"/>
              </a:ext>
            </a:extLst>
          </p:cNvPr>
          <p:cNvSpPr/>
          <p:nvPr/>
        </p:nvSpPr>
        <p:spPr>
          <a:xfrm>
            <a:off x="5505939" y="2387421"/>
            <a:ext cx="900000" cy="432048"/>
          </a:xfrm>
          <a:prstGeom prst="roundRect">
            <a:avLst>
              <a:gd name="adj" fmla="val 0"/>
            </a:avLst>
          </a:prstGeom>
          <a:solidFill>
            <a:srgbClr val="FF7BAC"/>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Middle East</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31.8%</a:t>
            </a:r>
          </a:p>
        </p:txBody>
      </p:sp>
      <p:sp>
        <p:nvSpPr>
          <p:cNvPr id="33" name="Rounded Rectangle 32">
            <a:extLst>
              <a:ext uri="{FF2B5EF4-FFF2-40B4-BE49-F238E27FC236}">
                <a16:creationId xmlns:a16="http://schemas.microsoft.com/office/drawing/2014/main" id="{48798457-814F-1748-83EC-9F9EADD4F9E7}"/>
              </a:ext>
            </a:extLst>
          </p:cNvPr>
          <p:cNvSpPr/>
          <p:nvPr/>
        </p:nvSpPr>
        <p:spPr>
          <a:xfrm>
            <a:off x="5745424" y="2790193"/>
            <a:ext cx="900000" cy="432048"/>
          </a:xfrm>
          <a:prstGeom prst="roundRect">
            <a:avLst>
              <a:gd name="adj" fmla="val 0"/>
            </a:avLst>
          </a:prstGeom>
          <a:solidFill>
            <a:srgbClr val="D834D6"/>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In T2DM</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67.3%</a:t>
            </a:r>
          </a:p>
        </p:txBody>
      </p:sp>
      <p:sp>
        <p:nvSpPr>
          <p:cNvPr id="34" name="Rounded Rectangle 33">
            <a:extLst>
              <a:ext uri="{FF2B5EF4-FFF2-40B4-BE49-F238E27FC236}">
                <a16:creationId xmlns:a16="http://schemas.microsoft.com/office/drawing/2014/main" id="{16F74636-C89E-6E49-8866-6EC2920B4B7D}"/>
              </a:ext>
            </a:extLst>
          </p:cNvPr>
          <p:cNvSpPr/>
          <p:nvPr/>
        </p:nvSpPr>
        <p:spPr>
          <a:xfrm>
            <a:off x="6550968" y="1712506"/>
            <a:ext cx="900000" cy="432048"/>
          </a:xfrm>
          <a:prstGeom prst="roundRect">
            <a:avLst>
              <a:gd name="adj" fmla="val 0"/>
            </a:avLst>
          </a:prstGeom>
          <a:solidFill>
            <a:srgbClr val="29ABE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Asia</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27.4%</a:t>
            </a:r>
          </a:p>
        </p:txBody>
      </p:sp>
      <p:sp>
        <p:nvSpPr>
          <p:cNvPr id="35" name="Rounded Rectangle 34">
            <a:extLst>
              <a:ext uri="{FF2B5EF4-FFF2-40B4-BE49-F238E27FC236}">
                <a16:creationId xmlns:a16="http://schemas.microsoft.com/office/drawing/2014/main" id="{40671907-8FE3-6C4D-907F-B23C25D9A53B}"/>
              </a:ext>
            </a:extLst>
          </p:cNvPr>
          <p:cNvSpPr/>
          <p:nvPr/>
        </p:nvSpPr>
        <p:spPr>
          <a:xfrm>
            <a:off x="6790453" y="2115278"/>
            <a:ext cx="900000" cy="432048"/>
          </a:xfrm>
          <a:prstGeom prst="roundRect">
            <a:avLst>
              <a:gd name="adj" fmla="val 0"/>
            </a:avLst>
          </a:prstGeom>
          <a:solidFill>
            <a:srgbClr val="0070C0"/>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In T2DM</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52.0-57.9%</a:t>
            </a:r>
          </a:p>
        </p:txBody>
      </p:sp>
      <p:sp>
        <p:nvSpPr>
          <p:cNvPr id="15" name="Rounded Rectangle 14">
            <a:extLst>
              <a:ext uri="{FF2B5EF4-FFF2-40B4-BE49-F238E27FC236}">
                <a16:creationId xmlns:a16="http://schemas.microsoft.com/office/drawing/2014/main" id="{6967DDA0-2F2E-0745-8343-DE4A26F87768}"/>
              </a:ext>
            </a:extLst>
          </p:cNvPr>
          <p:cNvSpPr/>
          <p:nvPr/>
        </p:nvSpPr>
        <p:spPr>
          <a:xfrm>
            <a:off x="3143672" y="5344703"/>
            <a:ext cx="5904656" cy="50405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Prevalence of NASH in general population is between 1.5-6.5%</a:t>
            </a:r>
            <a:br>
              <a:rPr lang="en-GB" sz="1400" b="1" dirty="0">
                <a:solidFill>
                  <a:schemeClr val="tx1"/>
                </a:solidFill>
                <a:latin typeface="Arial" panose="020B0604020202020204" pitchFamily="34" charset="0"/>
                <a:cs typeface="Arial" panose="020B0604020202020204" pitchFamily="34" charset="0"/>
              </a:rPr>
            </a:br>
            <a:r>
              <a:rPr lang="en-GB" sz="1400" b="1" dirty="0">
                <a:solidFill>
                  <a:schemeClr val="tx1"/>
                </a:solidFill>
                <a:latin typeface="Arial" panose="020B0604020202020204" pitchFamily="34" charset="0"/>
                <a:cs typeface="Arial" panose="020B0604020202020204" pitchFamily="34" charset="0"/>
              </a:rPr>
              <a:t>Prevalence of NASH among T2DM is 37.3% (24.7-50.0%)</a:t>
            </a:r>
          </a:p>
        </p:txBody>
      </p:sp>
      <p:pic>
        <p:nvPicPr>
          <p:cNvPr id="39" name="Picture 38">
            <a:extLst>
              <a:ext uri="{FF2B5EF4-FFF2-40B4-BE49-F238E27FC236}">
                <a16:creationId xmlns:a16="http://schemas.microsoft.com/office/drawing/2014/main" id="{41688CC5-42CC-EB4A-8EE8-49DC618332DB}"/>
              </a:ext>
            </a:extLst>
          </p:cNvPr>
          <p:cNvPicPr>
            <a:picLocks noChangeAspect="1"/>
          </p:cNvPicPr>
          <p:nvPr/>
        </p:nvPicPr>
        <p:blipFill>
          <a:blip r:embed="rId3"/>
          <a:stretch>
            <a:fillRect/>
          </a:stretch>
        </p:blipFill>
        <p:spPr>
          <a:xfrm>
            <a:off x="8976320" y="1858888"/>
            <a:ext cx="1138057" cy="735360"/>
          </a:xfrm>
          <a:prstGeom prst="rect">
            <a:avLst/>
          </a:prstGeom>
        </p:spPr>
      </p:pic>
      <p:sp>
        <p:nvSpPr>
          <p:cNvPr id="37" name="Rounded Rectangle 36">
            <a:extLst>
              <a:ext uri="{FF2B5EF4-FFF2-40B4-BE49-F238E27FC236}">
                <a16:creationId xmlns:a16="http://schemas.microsoft.com/office/drawing/2014/main" id="{03611D84-7C7D-6342-8627-1586A0A0DDF1}"/>
              </a:ext>
            </a:extLst>
          </p:cNvPr>
          <p:cNvSpPr/>
          <p:nvPr/>
        </p:nvSpPr>
        <p:spPr>
          <a:xfrm>
            <a:off x="9219525" y="2204864"/>
            <a:ext cx="1875589" cy="478160"/>
          </a:xfrm>
          <a:prstGeom prst="roundRect">
            <a:avLst>
              <a:gd name="adj" fmla="val 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Worldwide prevalence </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of NAFLD is </a:t>
            </a:r>
            <a:r>
              <a:rPr lang="en-GB" sz="1200" b="1" dirty="0">
                <a:solidFill>
                  <a:srgbClr val="FF0000"/>
                </a:solidFill>
                <a:latin typeface="Arial" panose="020B0604020202020204" pitchFamily="34" charset="0"/>
                <a:cs typeface="Arial" panose="020B0604020202020204" pitchFamily="34" charset="0"/>
              </a:rPr>
              <a:t>25%</a:t>
            </a:r>
          </a:p>
        </p:txBody>
      </p:sp>
      <p:grpSp>
        <p:nvGrpSpPr>
          <p:cNvPr id="47" name="Group 46">
            <a:extLst>
              <a:ext uri="{FF2B5EF4-FFF2-40B4-BE49-F238E27FC236}">
                <a16:creationId xmlns:a16="http://schemas.microsoft.com/office/drawing/2014/main" id="{C7AC8460-D29C-8542-B76F-7FB1F2F7A6C5}"/>
              </a:ext>
            </a:extLst>
          </p:cNvPr>
          <p:cNvGrpSpPr/>
          <p:nvPr/>
        </p:nvGrpSpPr>
        <p:grpSpPr>
          <a:xfrm>
            <a:off x="8568545" y="2924944"/>
            <a:ext cx="502770" cy="754155"/>
            <a:chOff x="10992544" y="3717032"/>
            <a:chExt cx="576064" cy="864096"/>
          </a:xfrm>
        </p:grpSpPr>
        <p:sp>
          <p:nvSpPr>
            <p:cNvPr id="40" name="Rounded Rectangle 39">
              <a:extLst>
                <a:ext uri="{FF2B5EF4-FFF2-40B4-BE49-F238E27FC236}">
                  <a16:creationId xmlns:a16="http://schemas.microsoft.com/office/drawing/2014/main" id="{F0B1CB78-4148-134E-A30F-14ACDC55379E}"/>
                </a:ext>
              </a:extLst>
            </p:cNvPr>
            <p:cNvSpPr/>
            <p:nvPr/>
          </p:nvSpPr>
          <p:spPr>
            <a:xfrm>
              <a:off x="10992544" y="3717032"/>
              <a:ext cx="576064" cy="720080"/>
            </a:xfrm>
            <a:prstGeom prst="roundRect">
              <a:avLst>
                <a:gd name="adj" fmla="val 28005"/>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Rounded Rectangle 40">
              <a:extLst>
                <a:ext uri="{FF2B5EF4-FFF2-40B4-BE49-F238E27FC236}">
                  <a16:creationId xmlns:a16="http://schemas.microsoft.com/office/drawing/2014/main" id="{68FEAA88-EA81-B74B-9CB4-6ED353DEB731}"/>
                </a:ext>
              </a:extLst>
            </p:cNvPr>
            <p:cNvSpPr/>
            <p:nvPr/>
          </p:nvSpPr>
          <p:spPr>
            <a:xfrm>
              <a:off x="11064552" y="3789040"/>
              <a:ext cx="432048" cy="401960"/>
            </a:xfrm>
            <a:prstGeom prst="roundRect">
              <a:avLst>
                <a:gd name="adj" fmla="val 2800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5C8194A-69F7-E749-A27C-89769AC60647}"/>
                </a:ext>
              </a:extLst>
            </p:cNvPr>
            <p:cNvSpPr/>
            <p:nvPr/>
          </p:nvSpPr>
          <p:spPr>
            <a:xfrm>
              <a:off x="11056423" y="4243692"/>
              <a:ext cx="94995" cy="9499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6D64E9B-6BCC-C449-AC4E-7DB11A291A87}"/>
                </a:ext>
              </a:extLst>
            </p:cNvPr>
            <p:cNvSpPr/>
            <p:nvPr/>
          </p:nvSpPr>
          <p:spPr>
            <a:xfrm>
              <a:off x="11410751" y="4243692"/>
              <a:ext cx="94995" cy="9499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8829BF2-2D3C-EE41-BAB3-5A097F2C8E12}"/>
                </a:ext>
              </a:extLst>
            </p:cNvPr>
            <p:cNvSpPr/>
            <p:nvPr/>
          </p:nvSpPr>
          <p:spPr>
            <a:xfrm>
              <a:off x="11219200" y="4272267"/>
              <a:ext cx="122752" cy="1227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DBAA0EED-7D8A-BB48-A9BF-3E13E8F787A1}"/>
                </a:ext>
              </a:extLst>
            </p:cNvPr>
            <p:cNvSpPr/>
            <p:nvPr/>
          </p:nvSpPr>
          <p:spPr>
            <a:xfrm>
              <a:off x="11245235" y="4437112"/>
              <a:ext cx="70683" cy="14401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ounded Rectangle 45">
              <a:extLst>
                <a:ext uri="{FF2B5EF4-FFF2-40B4-BE49-F238E27FC236}">
                  <a16:creationId xmlns:a16="http://schemas.microsoft.com/office/drawing/2014/main" id="{4D404F41-2DA1-6E42-9892-A1F9F6E70DFA}"/>
                </a:ext>
              </a:extLst>
            </p:cNvPr>
            <p:cNvSpPr/>
            <p:nvPr/>
          </p:nvSpPr>
          <p:spPr>
            <a:xfrm>
              <a:off x="11136560" y="3861048"/>
              <a:ext cx="288032" cy="242866"/>
            </a:xfrm>
            <a:prstGeom prst="roundRect">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6" name="Rounded Rectangle 35">
            <a:extLst>
              <a:ext uri="{FF2B5EF4-FFF2-40B4-BE49-F238E27FC236}">
                <a16:creationId xmlns:a16="http://schemas.microsoft.com/office/drawing/2014/main" id="{40F5AFCE-9356-2A4B-9E46-A5141EF68505}"/>
              </a:ext>
            </a:extLst>
          </p:cNvPr>
          <p:cNvSpPr/>
          <p:nvPr/>
        </p:nvSpPr>
        <p:spPr>
          <a:xfrm>
            <a:off x="8904312" y="3140968"/>
            <a:ext cx="2190802" cy="690127"/>
          </a:xfrm>
          <a:prstGeom prst="roundRect">
            <a:avLst>
              <a:gd name="adj" fmla="val 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Worldwide prevalence of</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NAFLD among people</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with T2DM is </a:t>
            </a:r>
            <a:r>
              <a:rPr lang="en-GB" sz="1200" b="1" dirty="0">
                <a:solidFill>
                  <a:srgbClr val="FF0000"/>
                </a:solidFill>
                <a:latin typeface="Arial" panose="020B0604020202020204" pitchFamily="34" charset="0"/>
                <a:cs typeface="Arial" panose="020B0604020202020204" pitchFamily="34" charset="0"/>
              </a:rPr>
              <a:t>55.5%</a:t>
            </a:r>
          </a:p>
        </p:txBody>
      </p:sp>
      <p:sp>
        <p:nvSpPr>
          <p:cNvPr id="53" name="Content Placeholder 7">
            <a:extLst>
              <a:ext uri="{FF2B5EF4-FFF2-40B4-BE49-F238E27FC236}">
                <a16:creationId xmlns:a16="http://schemas.microsoft.com/office/drawing/2014/main" id="{159A1A99-8E8F-6713-E96C-38464378B4C9}"/>
              </a:ext>
            </a:extLst>
          </p:cNvPr>
          <p:cNvSpPr txBox="1">
            <a:spLocks/>
          </p:cNvSpPr>
          <p:nvPr/>
        </p:nvSpPr>
        <p:spPr>
          <a:xfrm>
            <a:off x="620184" y="6356351"/>
            <a:ext cx="8116800"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NAFLD, nonalcoholic fatty liver disease; T2DM, type 2 diabetes mellitus</a:t>
            </a:r>
          </a:p>
          <a:p>
            <a:pPr>
              <a:spcBef>
                <a:spcPts val="0"/>
              </a:spcBef>
            </a:pPr>
            <a:r>
              <a:rPr lang="en-US" dirty="0"/>
              <a:t>Younossi Z, et al. Nat Rev Gastroenterol Hepatol. 2018;15(1):11-20</a:t>
            </a:r>
          </a:p>
        </p:txBody>
      </p:sp>
    </p:spTree>
    <p:extLst>
      <p:ext uri="{BB962C8B-B14F-4D97-AF65-F5344CB8AC3E}">
        <p14:creationId xmlns:p14="http://schemas.microsoft.com/office/powerpoint/2010/main" val="22353976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history of NAFLD</a:t>
            </a:r>
          </a:p>
        </p:txBody>
      </p:sp>
      <p:sp>
        <p:nvSpPr>
          <p:cNvPr id="8" name="Content Placeholder 7">
            <a:extLst>
              <a:ext uri="{FF2B5EF4-FFF2-40B4-BE49-F238E27FC236}">
                <a16:creationId xmlns:a16="http://schemas.microsoft.com/office/drawing/2014/main" id="{2DD1DD9D-2E48-0146-B1FC-1536A29AF41A}"/>
              </a:ext>
            </a:extLst>
          </p:cNvPr>
          <p:cNvSpPr>
            <a:spLocks noGrp="1"/>
          </p:cNvSpPr>
          <p:nvPr>
            <p:ph sz="quarter" idx="15"/>
          </p:nvPr>
        </p:nvSpPr>
        <p:spPr>
          <a:xfrm>
            <a:off x="620183" y="6356351"/>
            <a:ext cx="10180339" cy="365125"/>
          </a:xfrm>
        </p:spPr>
        <p:txBody>
          <a:bodyPr/>
          <a:lstStyle/>
          <a:p>
            <a:r>
              <a:rPr lang="en-US" dirty="0"/>
              <a:t>HCC, hepatocellular carcinoma; NASH, nonalcoholic steatohepatitis; NAFLD, nonalcoholic fatty liver disease</a:t>
            </a:r>
          </a:p>
          <a:p>
            <a:pPr>
              <a:spcBef>
                <a:spcPts val="0"/>
              </a:spcBef>
            </a:pPr>
            <a:r>
              <a:rPr lang="en-US" dirty="0"/>
              <a:t>Loomba R, et al. Cell. 2021;184(10):2537-64</a:t>
            </a:r>
          </a:p>
        </p:txBody>
      </p:sp>
      <p:sp>
        <p:nvSpPr>
          <p:cNvPr id="12" name="Slide Number Placeholder 11">
            <a:extLst>
              <a:ext uri="{FF2B5EF4-FFF2-40B4-BE49-F238E27FC236}">
                <a16:creationId xmlns:a16="http://schemas.microsoft.com/office/drawing/2014/main" id="{CBCAF44C-0B70-8344-9C4B-2ED825935043}"/>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13" name="Oval 12">
            <a:extLst>
              <a:ext uri="{FF2B5EF4-FFF2-40B4-BE49-F238E27FC236}">
                <a16:creationId xmlns:a16="http://schemas.microsoft.com/office/drawing/2014/main" id="{10B03552-0690-3149-9887-0EC185C7C128}"/>
              </a:ext>
            </a:extLst>
          </p:cNvPr>
          <p:cNvSpPr/>
          <p:nvPr/>
        </p:nvSpPr>
        <p:spPr>
          <a:xfrm>
            <a:off x="4998285" y="2579887"/>
            <a:ext cx="1512168" cy="86409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Fibrosis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13-16 million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Stage 1-3</a:t>
            </a:r>
          </a:p>
        </p:txBody>
      </p:sp>
      <p:sp>
        <p:nvSpPr>
          <p:cNvPr id="15" name="Oval 14">
            <a:extLst>
              <a:ext uri="{FF2B5EF4-FFF2-40B4-BE49-F238E27FC236}">
                <a16:creationId xmlns:a16="http://schemas.microsoft.com/office/drawing/2014/main" id="{D7D88842-4D20-7944-84B8-332374A12A2C}"/>
              </a:ext>
            </a:extLst>
          </p:cNvPr>
          <p:cNvSpPr/>
          <p:nvPr/>
        </p:nvSpPr>
        <p:spPr>
          <a:xfrm>
            <a:off x="7878605" y="2579887"/>
            <a:ext cx="1512168" cy="86409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Cirrhosis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1-2 million</a:t>
            </a:r>
          </a:p>
        </p:txBody>
      </p:sp>
      <p:sp>
        <p:nvSpPr>
          <p:cNvPr id="16" name="Oval 15">
            <a:extLst>
              <a:ext uri="{FF2B5EF4-FFF2-40B4-BE49-F238E27FC236}">
                <a16:creationId xmlns:a16="http://schemas.microsoft.com/office/drawing/2014/main" id="{50F0478A-835A-4242-8FB8-282277CB30A9}"/>
              </a:ext>
            </a:extLst>
          </p:cNvPr>
          <p:cNvSpPr/>
          <p:nvPr/>
        </p:nvSpPr>
        <p:spPr>
          <a:xfrm>
            <a:off x="7878605" y="3792671"/>
            <a:ext cx="1512168" cy="86409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Liver failure</a:t>
            </a:r>
            <a:endParaRPr lang="en-GB" sz="12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C3002C1A-8F43-C948-AA95-872866B63C5B}"/>
              </a:ext>
            </a:extLst>
          </p:cNvPr>
          <p:cNvSpPr/>
          <p:nvPr/>
        </p:nvSpPr>
        <p:spPr>
          <a:xfrm>
            <a:off x="7878605" y="4986204"/>
            <a:ext cx="1512168" cy="86409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Liver transplant</a:t>
            </a:r>
            <a:endParaRPr lang="en-GB" sz="1200"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5775358C-4D0C-884E-94CC-266CCB01446A}"/>
              </a:ext>
            </a:extLst>
          </p:cNvPr>
          <p:cNvSpPr/>
          <p:nvPr/>
        </p:nvSpPr>
        <p:spPr>
          <a:xfrm>
            <a:off x="9894829" y="3792671"/>
            <a:ext cx="1512168" cy="86409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Liver death</a:t>
            </a:r>
            <a:endParaRPr lang="en-GB" sz="1200" dirty="0">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D387F481-F4FE-834F-992A-0631D4E06A68}"/>
              </a:ext>
            </a:extLst>
          </p:cNvPr>
          <p:cNvSpPr/>
          <p:nvPr/>
        </p:nvSpPr>
        <p:spPr>
          <a:xfrm>
            <a:off x="9668454" y="2351784"/>
            <a:ext cx="1470722" cy="69012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30-40% of patients</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with cirrhosis die</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from liver disease</a:t>
            </a:r>
            <a:endParaRPr lang="en-GB" sz="1200" dirty="0">
              <a:solidFill>
                <a:srgbClr val="FF0000"/>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44E98E91-6E7A-ED4A-AB18-462F98266DF7}"/>
              </a:ext>
            </a:extLst>
          </p:cNvPr>
          <p:cNvSpPr/>
          <p:nvPr/>
        </p:nvSpPr>
        <p:spPr>
          <a:xfrm>
            <a:off x="6437632" y="2419329"/>
            <a:ext cx="1470722" cy="44412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20% stage 3</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over 2 years</a:t>
            </a:r>
            <a:endParaRPr lang="en-GB" sz="1200" dirty="0">
              <a:solidFill>
                <a:srgbClr val="FF0000"/>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5D057168-DE75-FB43-B064-D9B7C813CE85}"/>
              </a:ext>
            </a:extLst>
          </p:cNvPr>
          <p:cNvSpPr/>
          <p:nvPr/>
        </p:nvSpPr>
        <p:spPr>
          <a:xfrm>
            <a:off x="3791744" y="2414435"/>
            <a:ext cx="1470722" cy="44412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20-30%</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over 3 years</a:t>
            </a:r>
            <a:endParaRPr lang="en-GB" sz="1200" dirty="0">
              <a:solidFill>
                <a:srgbClr val="FF0000"/>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8FCA0BDB-2383-D74C-B705-E1F24B3A8AD1}"/>
              </a:ext>
            </a:extLst>
          </p:cNvPr>
          <p:cNvSpPr/>
          <p:nvPr/>
        </p:nvSpPr>
        <p:spPr>
          <a:xfrm>
            <a:off x="6487572" y="3227682"/>
            <a:ext cx="1470722" cy="28258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1.5-2% per year</a:t>
            </a:r>
            <a:endParaRPr lang="en-GB" sz="1200" dirty="0">
              <a:solidFill>
                <a:srgbClr val="FF0000"/>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09881717-4850-DB41-BB07-6E25A85D2768}"/>
              </a:ext>
            </a:extLst>
          </p:cNvPr>
          <p:cNvSpPr/>
          <p:nvPr/>
        </p:nvSpPr>
        <p:spPr>
          <a:xfrm>
            <a:off x="8681474" y="3397936"/>
            <a:ext cx="984231" cy="44412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20% over</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2 years</a:t>
            </a:r>
            <a:endParaRPr lang="en-GB" sz="1200" dirty="0">
              <a:solidFill>
                <a:srgbClr val="FF0000"/>
              </a:solidFill>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9A453763-3846-F747-8CE2-317035A7E2AA}"/>
              </a:ext>
            </a:extLst>
          </p:cNvPr>
          <p:cNvSpPr/>
          <p:nvPr/>
        </p:nvSpPr>
        <p:spPr>
          <a:xfrm>
            <a:off x="1469893" y="4380087"/>
            <a:ext cx="2442726" cy="690127"/>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a:solidFill>
                  <a:schemeClr val="tx1"/>
                </a:solidFill>
                <a:latin typeface="Arial" panose="020B0604020202020204" pitchFamily="34" charset="0"/>
                <a:cs typeface="Arial" panose="020B0604020202020204" pitchFamily="34" charset="0"/>
              </a:rPr>
              <a:t>Risk of death in NASH</a:t>
            </a:r>
          </a:p>
          <a:p>
            <a:r>
              <a:rPr lang="en-GB" sz="1200" dirty="0">
                <a:solidFill>
                  <a:schemeClr val="accent6"/>
                </a:solidFill>
                <a:latin typeface="Arial" panose="020B0604020202020204" pitchFamily="34" charset="0"/>
                <a:cs typeface="Arial" panose="020B0604020202020204" pitchFamily="34" charset="0"/>
              </a:rPr>
              <a:t>1 – Cardiovascular disease</a:t>
            </a:r>
          </a:p>
          <a:p>
            <a:r>
              <a:rPr lang="en-GB" sz="1200" dirty="0">
                <a:solidFill>
                  <a:schemeClr val="accent2"/>
                </a:solidFill>
                <a:latin typeface="Arial" panose="020B0604020202020204" pitchFamily="34" charset="0"/>
                <a:cs typeface="Arial" panose="020B0604020202020204" pitchFamily="34" charset="0"/>
              </a:rPr>
              <a:t>2 – Cancer</a:t>
            </a:r>
          </a:p>
          <a:p>
            <a:r>
              <a:rPr lang="en-GB" sz="1200" dirty="0">
                <a:solidFill>
                  <a:schemeClr val="tx2"/>
                </a:solidFill>
                <a:latin typeface="Arial" panose="020B0604020202020204" pitchFamily="34" charset="0"/>
                <a:cs typeface="Arial" panose="020B0604020202020204" pitchFamily="34" charset="0"/>
              </a:rPr>
              <a:t>3 – Liver</a:t>
            </a:r>
          </a:p>
        </p:txBody>
      </p:sp>
      <p:sp>
        <p:nvSpPr>
          <p:cNvPr id="28" name="Oval 27">
            <a:extLst>
              <a:ext uri="{FF2B5EF4-FFF2-40B4-BE49-F238E27FC236}">
                <a16:creationId xmlns:a16="http://schemas.microsoft.com/office/drawing/2014/main" id="{560DE006-7C0F-C642-AA61-DE49E3776A1B}"/>
              </a:ext>
            </a:extLst>
          </p:cNvPr>
          <p:cNvSpPr/>
          <p:nvPr/>
        </p:nvSpPr>
        <p:spPr>
          <a:xfrm>
            <a:off x="767408" y="1796249"/>
            <a:ext cx="3179633" cy="2376263"/>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Ins="1116000" rtlCol="0" anchor="ctr"/>
          <a:lstStyle/>
          <a:p>
            <a:pPr algn="ctr"/>
            <a:r>
              <a:rPr lang="en-GB" sz="1400" b="1" dirty="0">
                <a:latin typeface="Arial" panose="020B0604020202020204" pitchFamily="34" charset="0"/>
                <a:cs typeface="Arial" panose="020B0604020202020204" pitchFamily="34" charset="0"/>
              </a:rPr>
              <a:t>NAFLD</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60-80 million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Americans</a:t>
            </a:r>
          </a:p>
        </p:txBody>
      </p:sp>
      <p:sp>
        <p:nvSpPr>
          <p:cNvPr id="27" name="Oval 26">
            <a:extLst>
              <a:ext uri="{FF2B5EF4-FFF2-40B4-BE49-F238E27FC236}">
                <a16:creationId xmlns:a16="http://schemas.microsoft.com/office/drawing/2014/main" id="{DFE84ED1-4B8C-7E41-A208-3FA3687EC883}"/>
              </a:ext>
            </a:extLst>
          </p:cNvPr>
          <p:cNvSpPr/>
          <p:nvPr/>
        </p:nvSpPr>
        <p:spPr>
          <a:xfrm>
            <a:off x="2885983" y="2430150"/>
            <a:ext cx="1112451" cy="1151127"/>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NASH</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15-20 million</a:t>
            </a:r>
          </a:p>
        </p:txBody>
      </p:sp>
      <p:cxnSp>
        <p:nvCxnSpPr>
          <p:cNvPr id="31" name="Straight Connector 30">
            <a:extLst>
              <a:ext uri="{FF2B5EF4-FFF2-40B4-BE49-F238E27FC236}">
                <a16:creationId xmlns:a16="http://schemas.microsoft.com/office/drawing/2014/main" id="{67CEECF9-9765-4843-9AC8-686FB38DA7E7}"/>
              </a:ext>
            </a:extLst>
          </p:cNvPr>
          <p:cNvCxnSpPr>
            <a:cxnSpLocks/>
          </p:cNvCxnSpPr>
          <p:nvPr/>
        </p:nvCxnSpPr>
        <p:spPr>
          <a:xfrm>
            <a:off x="4057102" y="2864652"/>
            <a:ext cx="928178"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668C5FB-7305-614F-A40D-E359073674A0}"/>
              </a:ext>
            </a:extLst>
          </p:cNvPr>
          <p:cNvCxnSpPr>
            <a:cxnSpLocks/>
          </p:cNvCxnSpPr>
          <p:nvPr/>
        </p:nvCxnSpPr>
        <p:spPr>
          <a:xfrm>
            <a:off x="6586540" y="2864652"/>
            <a:ext cx="1226561"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Freeform 34">
            <a:extLst>
              <a:ext uri="{FF2B5EF4-FFF2-40B4-BE49-F238E27FC236}">
                <a16:creationId xmlns:a16="http://schemas.microsoft.com/office/drawing/2014/main" id="{FF937A56-7C07-514B-8F48-E1AE05C4DB76}"/>
              </a:ext>
            </a:extLst>
          </p:cNvPr>
          <p:cNvSpPr/>
          <p:nvPr/>
        </p:nvSpPr>
        <p:spPr>
          <a:xfrm>
            <a:off x="9497522" y="3033047"/>
            <a:ext cx="954396" cy="693019"/>
          </a:xfrm>
          <a:custGeom>
            <a:avLst/>
            <a:gdLst>
              <a:gd name="connsiteX0" fmla="*/ 0 w 866274"/>
              <a:gd name="connsiteY0" fmla="*/ 0 h 644893"/>
              <a:gd name="connsiteX1" fmla="*/ 866274 w 866274"/>
              <a:gd name="connsiteY1" fmla="*/ 0 h 644893"/>
              <a:gd name="connsiteX2" fmla="*/ 866274 w 866274"/>
              <a:gd name="connsiteY2" fmla="*/ 644893 h 644893"/>
            </a:gdLst>
            <a:ahLst/>
            <a:cxnLst>
              <a:cxn ang="0">
                <a:pos x="connsiteX0" y="connsiteY0"/>
              </a:cxn>
              <a:cxn ang="0">
                <a:pos x="connsiteX1" y="connsiteY1"/>
              </a:cxn>
              <a:cxn ang="0">
                <a:pos x="connsiteX2" y="connsiteY2"/>
              </a:cxn>
            </a:cxnLst>
            <a:rect l="l" t="t" r="r" b="b"/>
            <a:pathLst>
              <a:path w="866274" h="644893">
                <a:moveTo>
                  <a:pt x="0" y="0"/>
                </a:moveTo>
                <a:lnTo>
                  <a:pt x="866274" y="0"/>
                </a:lnTo>
                <a:lnTo>
                  <a:pt x="866274" y="644893"/>
                </a:lnTo>
              </a:path>
            </a:pathLst>
          </a:custGeom>
          <a:noFill/>
          <a:ln w="254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F9C10FC9-475D-3341-8C38-8DA88D68FEC8}"/>
              </a:ext>
            </a:extLst>
          </p:cNvPr>
          <p:cNvCxnSpPr>
            <a:cxnSpLocks/>
          </p:cNvCxnSpPr>
          <p:nvPr/>
        </p:nvCxnSpPr>
        <p:spPr>
          <a:xfrm>
            <a:off x="6960096" y="4192939"/>
            <a:ext cx="853005"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D9D3D69-2F59-554C-A329-DFAB5752CF25}"/>
              </a:ext>
            </a:extLst>
          </p:cNvPr>
          <p:cNvCxnSpPr>
            <a:cxnSpLocks/>
          </p:cNvCxnSpPr>
          <p:nvPr/>
        </p:nvCxnSpPr>
        <p:spPr>
          <a:xfrm>
            <a:off x="9468646" y="4192939"/>
            <a:ext cx="356135"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8" name="Freeform 37">
            <a:extLst>
              <a:ext uri="{FF2B5EF4-FFF2-40B4-BE49-F238E27FC236}">
                <a16:creationId xmlns:a16="http://schemas.microsoft.com/office/drawing/2014/main" id="{EE264F95-EF63-6F44-80C8-5BD40FE43C2A}"/>
              </a:ext>
            </a:extLst>
          </p:cNvPr>
          <p:cNvSpPr/>
          <p:nvPr/>
        </p:nvSpPr>
        <p:spPr>
          <a:xfrm flipH="1">
            <a:off x="6617201" y="3223496"/>
            <a:ext cx="1226560" cy="521821"/>
          </a:xfrm>
          <a:custGeom>
            <a:avLst/>
            <a:gdLst>
              <a:gd name="connsiteX0" fmla="*/ 0 w 866274"/>
              <a:gd name="connsiteY0" fmla="*/ 0 h 644893"/>
              <a:gd name="connsiteX1" fmla="*/ 866274 w 866274"/>
              <a:gd name="connsiteY1" fmla="*/ 0 h 644893"/>
              <a:gd name="connsiteX2" fmla="*/ 866274 w 866274"/>
              <a:gd name="connsiteY2" fmla="*/ 644893 h 644893"/>
            </a:gdLst>
            <a:ahLst/>
            <a:cxnLst>
              <a:cxn ang="0">
                <a:pos x="connsiteX0" y="connsiteY0"/>
              </a:cxn>
              <a:cxn ang="0">
                <a:pos x="connsiteX1" y="connsiteY1"/>
              </a:cxn>
              <a:cxn ang="0">
                <a:pos x="connsiteX2" y="connsiteY2"/>
              </a:cxn>
            </a:cxnLst>
            <a:rect l="l" t="t" r="r" b="b"/>
            <a:pathLst>
              <a:path w="866274" h="644893">
                <a:moveTo>
                  <a:pt x="0" y="0"/>
                </a:moveTo>
                <a:lnTo>
                  <a:pt x="866274" y="0"/>
                </a:lnTo>
                <a:lnTo>
                  <a:pt x="866274" y="644893"/>
                </a:lnTo>
              </a:path>
            </a:pathLst>
          </a:custGeom>
          <a:noFill/>
          <a:ln w="254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Freeform 38">
            <a:extLst>
              <a:ext uri="{FF2B5EF4-FFF2-40B4-BE49-F238E27FC236}">
                <a16:creationId xmlns:a16="http://schemas.microsoft.com/office/drawing/2014/main" id="{3E027B51-9697-694E-BE77-9C5F5147753E}"/>
              </a:ext>
            </a:extLst>
          </p:cNvPr>
          <p:cNvSpPr/>
          <p:nvPr/>
        </p:nvSpPr>
        <p:spPr>
          <a:xfrm>
            <a:off x="4059555" y="3206302"/>
            <a:ext cx="925725" cy="539015"/>
          </a:xfrm>
          <a:custGeom>
            <a:avLst/>
            <a:gdLst>
              <a:gd name="connsiteX0" fmla="*/ 0 w 866274"/>
              <a:gd name="connsiteY0" fmla="*/ 0 h 644893"/>
              <a:gd name="connsiteX1" fmla="*/ 866274 w 866274"/>
              <a:gd name="connsiteY1" fmla="*/ 0 h 644893"/>
              <a:gd name="connsiteX2" fmla="*/ 866274 w 866274"/>
              <a:gd name="connsiteY2" fmla="*/ 644893 h 644893"/>
            </a:gdLst>
            <a:ahLst/>
            <a:cxnLst>
              <a:cxn ang="0">
                <a:pos x="connsiteX0" y="connsiteY0"/>
              </a:cxn>
              <a:cxn ang="0">
                <a:pos x="connsiteX1" y="connsiteY1"/>
              </a:cxn>
              <a:cxn ang="0">
                <a:pos x="connsiteX2" y="connsiteY2"/>
              </a:cxn>
            </a:cxnLst>
            <a:rect l="l" t="t" r="r" b="b"/>
            <a:pathLst>
              <a:path w="866274" h="644893">
                <a:moveTo>
                  <a:pt x="0" y="0"/>
                </a:moveTo>
                <a:lnTo>
                  <a:pt x="866274" y="0"/>
                </a:lnTo>
                <a:lnTo>
                  <a:pt x="866274" y="644893"/>
                </a:lnTo>
              </a:path>
            </a:pathLst>
          </a:custGeom>
          <a:noFill/>
          <a:ln w="25400">
            <a:solidFill>
              <a:schemeClr val="accent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E56658CD-5384-C946-B1ED-DB290413BCE1}"/>
              </a:ext>
            </a:extLst>
          </p:cNvPr>
          <p:cNvCxnSpPr>
            <a:cxnSpLocks/>
          </p:cNvCxnSpPr>
          <p:nvPr/>
        </p:nvCxnSpPr>
        <p:spPr>
          <a:xfrm>
            <a:off x="8634689" y="3485438"/>
            <a:ext cx="0" cy="262003"/>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C7BC9AE-37CD-9941-9ABA-925BAE3F3F1F}"/>
              </a:ext>
            </a:extLst>
          </p:cNvPr>
          <p:cNvCxnSpPr>
            <a:cxnSpLocks/>
          </p:cNvCxnSpPr>
          <p:nvPr/>
        </p:nvCxnSpPr>
        <p:spPr>
          <a:xfrm>
            <a:off x="8634689" y="4688596"/>
            <a:ext cx="0" cy="262003"/>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E9CBB46-D6A0-3C4A-B49E-A5ADF63B82D9}"/>
              </a:ext>
            </a:extLst>
          </p:cNvPr>
          <p:cNvCxnSpPr>
            <a:cxnSpLocks/>
          </p:cNvCxnSpPr>
          <p:nvPr/>
        </p:nvCxnSpPr>
        <p:spPr>
          <a:xfrm>
            <a:off x="5754369" y="3485438"/>
            <a:ext cx="0" cy="262003"/>
          </a:xfrm>
          <a:prstGeom prst="line">
            <a:avLst/>
          </a:prstGeom>
          <a:ln w="2540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4" name="Rounded Rectangle 43">
            <a:extLst>
              <a:ext uri="{FF2B5EF4-FFF2-40B4-BE49-F238E27FC236}">
                <a16:creationId xmlns:a16="http://schemas.microsoft.com/office/drawing/2014/main" id="{366501BF-02D2-E04C-AFF4-8CC33F8AAFE1}"/>
              </a:ext>
            </a:extLst>
          </p:cNvPr>
          <p:cNvSpPr/>
          <p:nvPr/>
        </p:nvSpPr>
        <p:spPr>
          <a:xfrm>
            <a:off x="4710253" y="3804023"/>
            <a:ext cx="2088232" cy="690127"/>
          </a:xfrm>
          <a:prstGeom prst="roundRect">
            <a:avLst>
              <a:gd name="adj" fmla="val 0"/>
            </a:avLst>
          </a:prstGeom>
          <a:solidFill>
            <a:schemeClr val="accent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HCC</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(Hepatocellular</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carcinoma)</a:t>
            </a:r>
            <a:endParaRPr lang="en-GB" sz="1200" b="1" dirty="0">
              <a:solidFill>
                <a:srgbClr val="FF0000"/>
              </a:solidFill>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66CE7318-E7A6-5C41-B549-C228863A7672}"/>
              </a:ext>
            </a:extLst>
          </p:cNvPr>
          <p:cNvSpPr/>
          <p:nvPr/>
        </p:nvSpPr>
        <p:spPr>
          <a:xfrm>
            <a:off x="1469893" y="5393642"/>
            <a:ext cx="2264841" cy="28258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chemeClr val="tx1"/>
                </a:solidFill>
                <a:latin typeface="Arial" panose="020B0604020202020204" pitchFamily="34" charset="0"/>
                <a:cs typeface="Arial" panose="020B0604020202020204" pitchFamily="34" charset="0"/>
              </a:rPr>
              <a:t>Multiple sources: 40+ studies</a:t>
            </a:r>
            <a:endParaRPr lang="en-GB" sz="1200" dirty="0">
              <a:solidFill>
                <a:srgbClr val="FF0000"/>
              </a:solidFill>
              <a:latin typeface="Arial" panose="020B0604020202020204" pitchFamily="34" charset="0"/>
              <a:cs typeface="Arial" panose="020B0604020202020204" pitchFamily="34" charset="0"/>
            </a:endParaRPr>
          </a:p>
        </p:txBody>
      </p:sp>
      <p:sp>
        <p:nvSpPr>
          <p:cNvPr id="47" name="Rounded Rectangle 46">
            <a:extLst>
              <a:ext uri="{FF2B5EF4-FFF2-40B4-BE49-F238E27FC236}">
                <a16:creationId xmlns:a16="http://schemas.microsoft.com/office/drawing/2014/main" id="{13F87F70-4F76-0B48-9AB2-E79D4B668A0C}"/>
              </a:ext>
            </a:extLst>
          </p:cNvPr>
          <p:cNvSpPr/>
          <p:nvPr/>
        </p:nvSpPr>
        <p:spPr>
          <a:xfrm>
            <a:off x="4350213" y="1340768"/>
            <a:ext cx="2808312" cy="86409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200" dirty="0">
                <a:solidFill>
                  <a:schemeClr val="tx1"/>
                </a:solidFill>
                <a:latin typeface="Arial" panose="020B0604020202020204" pitchFamily="34" charset="0"/>
                <a:cs typeface="Arial" panose="020B0604020202020204" pitchFamily="34" charset="0"/>
              </a:rPr>
              <a:t>Fibrosis progression rate in</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NASH: 1 stage per 7 years</a:t>
            </a:r>
          </a:p>
          <a:p>
            <a:pPr algn="ctr"/>
            <a:r>
              <a:rPr lang="en-GB" sz="1200" dirty="0">
                <a:solidFill>
                  <a:schemeClr val="tx1"/>
                </a:solidFill>
                <a:latin typeface="Arial" panose="020B0604020202020204" pitchFamily="34" charset="0"/>
                <a:cs typeface="Arial" panose="020B0604020202020204" pitchFamily="34" charset="0"/>
              </a:rPr>
              <a:t>20% of patients are fast progressors:</a:t>
            </a:r>
          </a:p>
          <a:p>
            <a:pPr algn="ctr"/>
            <a:r>
              <a:rPr lang="en-GB" sz="1200" dirty="0">
                <a:solidFill>
                  <a:schemeClr val="tx1"/>
                </a:solidFill>
                <a:latin typeface="Arial" panose="020B0604020202020204" pitchFamily="34" charset="0"/>
                <a:cs typeface="Arial" panose="020B0604020202020204" pitchFamily="34" charset="0"/>
              </a:rPr>
              <a:t>To cirrhosis in 10 years</a:t>
            </a:r>
          </a:p>
        </p:txBody>
      </p:sp>
      <p:cxnSp>
        <p:nvCxnSpPr>
          <p:cNvPr id="49" name="Straight Connector 48">
            <a:extLst>
              <a:ext uri="{FF2B5EF4-FFF2-40B4-BE49-F238E27FC236}">
                <a16:creationId xmlns:a16="http://schemas.microsoft.com/office/drawing/2014/main" id="{0EA76C48-56D5-AE48-9AEF-158B1C36B880}"/>
              </a:ext>
            </a:extLst>
          </p:cNvPr>
          <p:cNvCxnSpPr>
            <a:cxnSpLocks/>
          </p:cNvCxnSpPr>
          <p:nvPr/>
        </p:nvCxnSpPr>
        <p:spPr>
          <a:xfrm>
            <a:off x="5754369" y="2272655"/>
            <a:ext cx="0" cy="262003"/>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8" name="Freeform 47">
            <a:extLst>
              <a:ext uri="{FF2B5EF4-FFF2-40B4-BE49-F238E27FC236}">
                <a16:creationId xmlns:a16="http://schemas.microsoft.com/office/drawing/2014/main" id="{EB4577E5-66A5-77EE-FBCD-F4003FA269C4}"/>
              </a:ext>
            </a:extLst>
          </p:cNvPr>
          <p:cNvSpPr/>
          <p:nvPr/>
        </p:nvSpPr>
        <p:spPr>
          <a:xfrm rot="16200000" flipH="1">
            <a:off x="6777452" y="4387134"/>
            <a:ext cx="840662" cy="1230642"/>
          </a:xfrm>
          <a:custGeom>
            <a:avLst/>
            <a:gdLst>
              <a:gd name="connsiteX0" fmla="*/ 0 w 866274"/>
              <a:gd name="connsiteY0" fmla="*/ 0 h 644893"/>
              <a:gd name="connsiteX1" fmla="*/ 866274 w 866274"/>
              <a:gd name="connsiteY1" fmla="*/ 0 h 644893"/>
              <a:gd name="connsiteX2" fmla="*/ 866274 w 866274"/>
              <a:gd name="connsiteY2" fmla="*/ 644893 h 644893"/>
            </a:gdLst>
            <a:ahLst/>
            <a:cxnLst>
              <a:cxn ang="0">
                <a:pos x="connsiteX0" y="connsiteY0"/>
              </a:cxn>
              <a:cxn ang="0">
                <a:pos x="connsiteX1" y="connsiteY1"/>
              </a:cxn>
              <a:cxn ang="0">
                <a:pos x="connsiteX2" y="connsiteY2"/>
              </a:cxn>
            </a:cxnLst>
            <a:rect l="l" t="t" r="r" b="b"/>
            <a:pathLst>
              <a:path w="866274" h="644893">
                <a:moveTo>
                  <a:pt x="0" y="0"/>
                </a:moveTo>
                <a:lnTo>
                  <a:pt x="866274" y="0"/>
                </a:lnTo>
                <a:lnTo>
                  <a:pt x="866274" y="644893"/>
                </a:lnTo>
              </a:path>
            </a:pathLst>
          </a:custGeom>
          <a:noFill/>
          <a:ln w="254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57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HCC in Waitlisted Candidates by Etiology</a:t>
            </a:r>
          </a:p>
        </p:txBody>
      </p:sp>
      <p:sp>
        <p:nvSpPr>
          <p:cNvPr id="11" name="Content Placeholder 10">
            <a:extLst>
              <a:ext uri="{FF2B5EF4-FFF2-40B4-BE49-F238E27FC236}">
                <a16:creationId xmlns:a16="http://schemas.microsoft.com/office/drawing/2014/main" id="{8BA11D5D-06C3-2540-B7A5-A0BB0B96C9FA}"/>
              </a:ext>
            </a:extLst>
          </p:cNvPr>
          <p:cNvSpPr>
            <a:spLocks noGrp="1"/>
          </p:cNvSpPr>
          <p:nvPr>
            <p:ph sz="quarter" idx="15"/>
          </p:nvPr>
        </p:nvSpPr>
        <p:spPr>
          <a:xfrm>
            <a:off x="620184" y="6356351"/>
            <a:ext cx="10804408" cy="365125"/>
          </a:xfrm>
        </p:spPr>
        <p:txBody>
          <a:bodyPr/>
          <a:lstStyle/>
          <a:p>
            <a:r>
              <a:rPr lang="en-US" dirty="0"/>
              <a:t>ALD, alcoholic liver disease; CHB, chronic hepatitis B; CHC, chronic hepatitis C; HCC, hepatocellular carcinoma; NASH, nonalcoholic steatohepatitis</a:t>
            </a:r>
          </a:p>
          <a:p>
            <a:pPr>
              <a:spcBef>
                <a:spcPts val="0"/>
              </a:spcBef>
            </a:pPr>
            <a:r>
              <a:rPr lang="en-US" dirty="0"/>
              <a:t>Younossi Z, et al. </a:t>
            </a:r>
            <a:r>
              <a:rPr lang="pt-BR" dirty="0"/>
              <a:t>Clin Gastroenterol Hepatol. 2019;17(4):748-55</a:t>
            </a:r>
            <a:endParaRPr lang="en-US" dirty="0"/>
          </a:p>
        </p:txBody>
      </p:sp>
      <p:sp>
        <p:nvSpPr>
          <p:cNvPr id="15" name="Slide Number Placeholder 14">
            <a:extLst>
              <a:ext uri="{FF2B5EF4-FFF2-40B4-BE49-F238E27FC236}">
                <a16:creationId xmlns:a16="http://schemas.microsoft.com/office/drawing/2014/main" id="{3D311313-11F4-8543-8981-2F317C2E7124}"/>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16" name="Rounded Rectangle 15">
            <a:extLst>
              <a:ext uri="{FF2B5EF4-FFF2-40B4-BE49-F238E27FC236}">
                <a16:creationId xmlns:a16="http://schemas.microsoft.com/office/drawing/2014/main" id="{60FFE9A4-8AC9-0645-A5C0-BDF02E41867B}"/>
              </a:ext>
            </a:extLst>
          </p:cNvPr>
          <p:cNvSpPr/>
          <p:nvPr/>
        </p:nvSpPr>
        <p:spPr>
          <a:xfrm>
            <a:off x="2351583" y="1636168"/>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14</a:t>
            </a:r>
            <a:endParaRPr lang="en-GB" sz="1200" dirty="0">
              <a:solidFill>
                <a:srgbClr val="FF0000"/>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3D00C401-C728-3A4C-8D0A-53FC2250BC17}"/>
              </a:ext>
            </a:extLst>
          </p:cNvPr>
          <p:cNvSpPr/>
          <p:nvPr/>
        </p:nvSpPr>
        <p:spPr>
          <a:xfrm rot="16200000">
            <a:off x="420189" y="3488188"/>
            <a:ext cx="3358157" cy="21544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HCC prevalence relative to 2002 level</a:t>
            </a:r>
            <a:endParaRPr lang="en-GB" sz="1400" b="1" dirty="0">
              <a:solidFill>
                <a:srgbClr val="FF000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4377A9BA-3725-BA4B-A323-679D459BCDFD}"/>
              </a:ext>
            </a:extLst>
          </p:cNvPr>
          <p:cNvCxnSpPr>
            <a:cxnSpLocks/>
          </p:cNvCxnSpPr>
          <p:nvPr/>
        </p:nvCxnSpPr>
        <p:spPr>
          <a:xfrm>
            <a:off x="2775170" y="1801027"/>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0463DAA-3511-6A46-B9F6-B8D19F20DC91}"/>
              </a:ext>
            </a:extLst>
          </p:cNvPr>
          <p:cNvCxnSpPr>
            <a:cxnSpLocks/>
          </p:cNvCxnSpPr>
          <p:nvPr/>
        </p:nvCxnSpPr>
        <p:spPr>
          <a:xfrm flipV="1">
            <a:off x="2858259" y="1794138"/>
            <a:ext cx="0" cy="3577962"/>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Rounded Rectangle 24">
            <a:extLst>
              <a:ext uri="{FF2B5EF4-FFF2-40B4-BE49-F238E27FC236}">
                <a16:creationId xmlns:a16="http://schemas.microsoft.com/office/drawing/2014/main" id="{8C2441E8-69E6-EF44-9A64-537196ACC61B}"/>
              </a:ext>
            </a:extLst>
          </p:cNvPr>
          <p:cNvSpPr/>
          <p:nvPr/>
        </p:nvSpPr>
        <p:spPr>
          <a:xfrm>
            <a:off x="2351583" y="212829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12</a:t>
            </a:r>
            <a:endParaRPr lang="en-GB" sz="1200" dirty="0">
              <a:solidFill>
                <a:srgbClr val="FF000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42253F66-5605-4D48-BBC0-8D427E3CE05D}"/>
              </a:ext>
            </a:extLst>
          </p:cNvPr>
          <p:cNvCxnSpPr>
            <a:cxnSpLocks/>
          </p:cNvCxnSpPr>
          <p:nvPr/>
        </p:nvCxnSpPr>
        <p:spPr>
          <a:xfrm>
            <a:off x="2775170" y="22931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B9BBF143-6ADE-F740-BCF9-CEE4A4ADD4B9}"/>
              </a:ext>
            </a:extLst>
          </p:cNvPr>
          <p:cNvSpPr/>
          <p:nvPr/>
        </p:nvSpPr>
        <p:spPr>
          <a:xfrm>
            <a:off x="2351583" y="262359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10</a:t>
            </a:r>
            <a:endParaRPr lang="en-GB" sz="1200" dirty="0">
              <a:solidFill>
                <a:srgbClr val="FF0000"/>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6B2E6772-C5CF-124E-A7E0-591649E27D12}"/>
              </a:ext>
            </a:extLst>
          </p:cNvPr>
          <p:cNvCxnSpPr>
            <a:cxnSpLocks/>
          </p:cNvCxnSpPr>
          <p:nvPr/>
        </p:nvCxnSpPr>
        <p:spPr>
          <a:xfrm>
            <a:off x="2775170" y="27884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BF3B357B-02E3-E54A-B319-0571FFDD0769}"/>
              </a:ext>
            </a:extLst>
          </p:cNvPr>
          <p:cNvSpPr/>
          <p:nvPr/>
        </p:nvSpPr>
        <p:spPr>
          <a:xfrm>
            <a:off x="2351583" y="314429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8</a:t>
            </a:r>
            <a:endParaRPr lang="en-GB" sz="1200" dirty="0">
              <a:solidFill>
                <a:srgbClr val="FF000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1AA43C40-2B94-9140-9388-6C4B786E5A1D}"/>
              </a:ext>
            </a:extLst>
          </p:cNvPr>
          <p:cNvCxnSpPr>
            <a:cxnSpLocks/>
          </p:cNvCxnSpPr>
          <p:nvPr/>
        </p:nvCxnSpPr>
        <p:spPr>
          <a:xfrm>
            <a:off x="2775170" y="33091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B27D7DFB-BFB6-F647-936E-42136FAFD067}"/>
              </a:ext>
            </a:extLst>
          </p:cNvPr>
          <p:cNvSpPr/>
          <p:nvPr/>
        </p:nvSpPr>
        <p:spPr>
          <a:xfrm>
            <a:off x="2351583" y="366499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6</a:t>
            </a:r>
            <a:endParaRPr lang="en-GB" sz="1200" dirty="0">
              <a:solidFill>
                <a:srgbClr val="FF0000"/>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EAECE5A9-E641-2B44-BB4A-D135A1F56CC3}"/>
              </a:ext>
            </a:extLst>
          </p:cNvPr>
          <p:cNvCxnSpPr>
            <a:cxnSpLocks/>
          </p:cNvCxnSpPr>
          <p:nvPr/>
        </p:nvCxnSpPr>
        <p:spPr>
          <a:xfrm>
            <a:off x="2775170" y="38298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4E72D4BA-10F7-9144-A0A5-5714A13C9CE6}"/>
              </a:ext>
            </a:extLst>
          </p:cNvPr>
          <p:cNvSpPr/>
          <p:nvPr/>
        </p:nvSpPr>
        <p:spPr>
          <a:xfrm>
            <a:off x="2351583" y="417934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4</a:t>
            </a:r>
            <a:endParaRPr lang="en-GB" sz="1200" dirty="0">
              <a:solidFill>
                <a:srgbClr val="FF0000"/>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8F7DF690-C5FA-3942-AE44-A0F041491F55}"/>
              </a:ext>
            </a:extLst>
          </p:cNvPr>
          <p:cNvCxnSpPr>
            <a:cxnSpLocks/>
          </p:cNvCxnSpPr>
          <p:nvPr/>
        </p:nvCxnSpPr>
        <p:spPr>
          <a:xfrm>
            <a:off x="2775170" y="43442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a16="http://schemas.microsoft.com/office/drawing/2014/main" id="{C7EDB169-46F7-B941-9868-B02ABF21457A}"/>
              </a:ext>
            </a:extLst>
          </p:cNvPr>
          <p:cNvSpPr/>
          <p:nvPr/>
        </p:nvSpPr>
        <p:spPr>
          <a:xfrm>
            <a:off x="2351583" y="468734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2</a:t>
            </a:r>
            <a:endParaRPr lang="en-GB" sz="1200" dirty="0">
              <a:solidFill>
                <a:srgbClr val="FF0000"/>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5CAA7F8E-D040-5A4B-90A0-585E8C6ADCEB}"/>
              </a:ext>
            </a:extLst>
          </p:cNvPr>
          <p:cNvCxnSpPr>
            <a:cxnSpLocks/>
          </p:cNvCxnSpPr>
          <p:nvPr/>
        </p:nvCxnSpPr>
        <p:spPr>
          <a:xfrm>
            <a:off x="2775170" y="485220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008B2D2D-9A55-E046-82C7-4C600B536CF2}"/>
              </a:ext>
            </a:extLst>
          </p:cNvPr>
          <p:cNvSpPr/>
          <p:nvPr/>
        </p:nvSpPr>
        <p:spPr>
          <a:xfrm>
            <a:off x="2351583" y="5201693"/>
            <a:ext cx="289515"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en-GB" sz="1200" dirty="0">
                <a:solidFill>
                  <a:schemeClr val="tx1"/>
                </a:solidFill>
                <a:latin typeface="Arial" panose="020B0604020202020204" pitchFamily="34" charset="0"/>
                <a:cs typeface="Arial" panose="020B0604020202020204" pitchFamily="34" charset="0"/>
              </a:rPr>
              <a:t>0</a:t>
            </a:r>
            <a:endParaRPr lang="en-GB" sz="1200" dirty="0">
              <a:solidFill>
                <a:srgbClr val="FF0000"/>
              </a:solidFill>
              <a:latin typeface="Arial" panose="020B060402020202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265E3665-6963-424E-89C0-802D22EBB7DA}"/>
              </a:ext>
            </a:extLst>
          </p:cNvPr>
          <p:cNvCxnSpPr>
            <a:cxnSpLocks/>
          </p:cNvCxnSpPr>
          <p:nvPr/>
        </p:nvCxnSpPr>
        <p:spPr>
          <a:xfrm>
            <a:off x="2775170" y="5366552"/>
            <a:ext cx="661648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EB88F5C-59A3-9B45-8793-29601AD1747A}"/>
              </a:ext>
            </a:extLst>
          </p:cNvPr>
          <p:cNvCxnSpPr>
            <a:cxnSpLocks/>
          </p:cNvCxnSpPr>
          <p:nvPr/>
        </p:nvCxnSpPr>
        <p:spPr>
          <a:xfrm rot="16200000">
            <a:off x="2815507"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Rounded Rectangle 44">
            <a:extLst>
              <a:ext uri="{FF2B5EF4-FFF2-40B4-BE49-F238E27FC236}">
                <a16:creationId xmlns:a16="http://schemas.microsoft.com/office/drawing/2014/main" id="{3841579F-CE50-5749-81C8-8C33E8692CC3}"/>
              </a:ext>
            </a:extLst>
          </p:cNvPr>
          <p:cNvSpPr/>
          <p:nvPr/>
        </p:nvSpPr>
        <p:spPr>
          <a:xfrm>
            <a:off x="2650033"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2002</a:t>
            </a:r>
            <a:endParaRPr lang="en-GB" sz="1200" dirty="0">
              <a:solidFill>
                <a:srgbClr val="FF0000"/>
              </a:solidFill>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013A0039-FC05-8D45-BE08-62FD776DB58E}"/>
              </a:ext>
            </a:extLst>
          </p:cNvPr>
          <p:cNvCxnSpPr>
            <a:cxnSpLocks/>
          </p:cNvCxnSpPr>
          <p:nvPr/>
        </p:nvCxnSpPr>
        <p:spPr>
          <a:xfrm rot="16200000">
            <a:off x="3666516"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Rounded Rectangle 46">
            <a:extLst>
              <a:ext uri="{FF2B5EF4-FFF2-40B4-BE49-F238E27FC236}">
                <a16:creationId xmlns:a16="http://schemas.microsoft.com/office/drawing/2014/main" id="{232EE85B-0056-3A49-901F-96C6C37A0D9F}"/>
              </a:ext>
            </a:extLst>
          </p:cNvPr>
          <p:cNvSpPr/>
          <p:nvPr/>
        </p:nvSpPr>
        <p:spPr>
          <a:xfrm>
            <a:off x="3504108"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2004</a:t>
            </a:r>
            <a:endParaRPr lang="en-GB" sz="1200" dirty="0">
              <a:solidFill>
                <a:srgbClr val="FF0000"/>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5DE8BD5F-10BF-E04D-B7A8-EEF86ED0C7DF}"/>
              </a:ext>
            </a:extLst>
          </p:cNvPr>
          <p:cNvCxnSpPr>
            <a:cxnSpLocks/>
          </p:cNvCxnSpPr>
          <p:nvPr/>
        </p:nvCxnSpPr>
        <p:spPr>
          <a:xfrm rot="16200000">
            <a:off x="4555516"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Rounded Rectangle 48">
            <a:extLst>
              <a:ext uri="{FF2B5EF4-FFF2-40B4-BE49-F238E27FC236}">
                <a16:creationId xmlns:a16="http://schemas.microsoft.com/office/drawing/2014/main" id="{9839082A-737F-C14E-9DDD-6AA0E0C90513}"/>
              </a:ext>
            </a:extLst>
          </p:cNvPr>
          <p:cNvSpPr/>
          <p:nvPr/>
        </p:nvSpPr>
        <p:spPr>
          <a:xfrm>
            <a:off x="4393108"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2006</a:t>
            </a:r>
            <a:endParaRPr lang="en-GB" sz="1200" dirty="0">
              <a:solidFill>
                <a:srgbClr val="FF0000"/>
              </a:solidFill>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0EC23DEE-19F8-4A40-9CC1-9C5C0984388F}"/>
              </a:ext>
            </a:extLst>
          </p:cNvPr>
          <p:cNvCxnSpPr>
            <a:cxnSpLocks/>
          </p:cNvCxnSpPr>
          <p:nvPr/>
        </p:nvCxnSpPr>
        <p:spPr>
          <a:xfrm rot="16200000">
            <a:off x="5425466"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Rounded Rectangle 50">
            <a:extLst>
              <a:ext uri="{FF2B5EF4-FFF2-40B4-BE49-F238E27FC236}">
                <a16:creationId xmlns:a16="http://schemas.microsoft.com/office/drawing/2014/main" id="{3B609C86-7DCF-6144-A94F-41384488C1B4}"/>
              </a:ext>
            </a:extLst>
          </p:cNvPr>
          <p:cNvSpPr/>
          <p:nvPr/>
        </p:nvSpPr>
        <p:spPr>
          <a:xfrm>
            <a:off x="5263058"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2008</a:t>
            </a:r>
            <a:endParaRPr lang="en-GB" sz="1200" dirty="0">
              <a:solidFill>
                <a:srgbClr val="FF0000"/>
              </a:solidFill>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D00A37BF-A9D6-D548-9788-0C9C92E14E46}"/>
              </a:ext>
            </a:extLst>
          </p:cNvPr>
          <p:cNvCxnSpPr>
            <a:cxnSpLocks/>
          </p:cNvCxnSpPr>
          <p:nvPr/>
        </p:nvCxnSpPr>
        <p:spPr>
          <a:xfrm rot="16200000">
            <a:off x="6292241"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Rounded Rectangle 52">
            <a:extLst>
              <a:ext uri="{FF2B5EF4-FFF2-40B4-BE49-F238E27FC236}">
                <a16:creationId xmlns:a16="http://schemas.microsoft.com/office/drawing/2014/main" id="{738F84A6-3813-C24A-871F-931E4B2AD5E5}"/>
              </a:ext>
            </a:extLst>
          </p:cNvPr>
          <p:cNvSpPr/>
          <p:nvPr/>
        </p:nvSpPr>
        <p:spPr>
          <a:xfrm>
            <a:off x="6129833"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2010</a:t>
            </a:r>
            <a:endParaRPr lang="en-GB" sz="1200" dirty="0">
              <a:solidFill>
                <a:srgbClr val="FF0000"/>
              </a:solidFill>
              <a:latin typeface="Arial" panose="020B0604020202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CD4FA672-A577-1C4B-80B4-D574F9EB210A}"/>
              </a:ext>
            </a:extLst>
          </p:cNvPr>
          <p:cNvCxnSpPr>
            <a:cxnSpLocks/>
          </p:cNvCxnSpPr>
          <p:nvPr/>
        </p:nvCxnSpPr>
        <p:spPr>
          <a:xfrm rot="16200000">
            <a:off x="7155841"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5" name="Rounded Rectangle 54">
            <a:extLst>
              <a:ext uri="{FF2B5EF4-FFF2-40B4-BE49-F238E27FC236}">
                <a16:creationId xmlns:a16="http://schemas.microsoft.com/office/drawing/2014/main" id="{0EBB8780-C9C7-774F-8911-2793F5541C5F}"/>
              </a:ext>
            </a:extLst>
          </p:cNvPr>
          <p:cNvSpPr/>
          <p:nvPr/>
        </p:nvSpPr>
        <p:spPr>
          <a:xfrm>
            <a:off x="6993433"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2012</a:t>
            </a:r>
            <a:endParaRPr lang="en-GB" sz="1200" dirty="0">
              <a:solidFill>
                <a:srgbClr val="FF0000"/>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CF69873-D13B-8B40-AC98-FF0F48EFD8AA}"/>
              </a:ext>
            </a:extLst>
          </p:cNvPr>
          <p:cNvCxnSpPr>
            <a:cxnSpLocks/>
          </p:cNvCxnSpPr>
          <p:nvPr/>
        </p:nvCxnSpPr>
        <p:spPr>
          <a:xfrm rot="16200000">
            <a:off x="8022616"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7" name="Rounded Rectangle 56">
            <a:extLst>
              <a:ext uri="{FF2B5EF4-FFF2-40B4-BE49-F238E27FC236}">
                <a16:creationId xmlns:a16="http://schemas.microsoft.com/office/drawing/2014/main" id="{3592112E-4E7F-D34C-8E95-1C265A283160}"/>
              </a:ext>
            </a:extLst>
          </p:cNvPr>
          <p:cNvSpPr/>
          <p:nvPr/>
        </p:nvSpPr>
        <p:spPr>
          <a:xfrm>
            <a:off x="7860208"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2014</a:t>
            </a:r>
            <a:endParaRPr lang="en-GB" sz="1200" dirty="0">
              <a:solidFill>
                <a:srgbClr val="FF0000"/>
              </a:solidFill>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F95D82D0-8E47-164E-93A7-026EF4E64DB7}"/>
              </a:ext>
            </a:extLst>
          </p:cNvPr>
          <p:cNvCxnSpPr>
            <a:cxnSpLocks/>
          </p:cNvCxnSpPr>
          <p:nvPr/>
        </p:nvCxnSpPr>
        <p:spPr>
          <a:xfrm rot="16200000">
            <a:off x="8911616" y="5404652"/>
            <a:ext cx="8550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9" name="Rounded Rectangle 58">
            <a:extLst>
              <a:ext uri="{FF2B5EF4-FFF2-40B4-BE49-F238E27FC236}">
                <a16:creationId xmlns:a16="http://schemas.microsoft.com/office/drawing/2014/main" id="{3CC1B15C-9E8C-0E41-9913-C674406E59DC}"/>
              </a:ext>
            </a:extLst>
          </p:cNvPr>
          <p:cNvSpPr/>
          <p:nvPr/>
        </p:nvSpPr>
        <p:spPr>
          <a:xfrm>
            <a:off x="8749208" y="5477918"/>
            <a:ext cx="410320"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tx1"/>
                </a:solidFill>
                <a:latin typeface="Arial" panose="020B0604020202020204" pitchFamily="34" charset="0"/>
                <a:cs typeface="Arial" panose="020B0604020202020204" pitchFamily="34" charset="0"/>
              </a:rPr>
              <a:t>2016</a:t>
            </a:r>
            <a:endParaRPr lang="en-GB" sz="1200" dirty="0">
              <a:solidFill>
                <a:srgbClr val="FF0000"/>
              </a:solidFill>
              <a:latin typeface="Arial" panose="020B0604020202020204" pitchFamily="34" charset="0"/>
              <a:cs typeface="Arial" panose="020B0604020202020204" pitchFamily="34" charset="0"/>
            </a:endParaRPr>
          </a:p>
        </p:txBody>
      </p:sp>
      <p:sp>
        <p:nvSpPr>
          <p:cNvPr id="63" name="Triangle 62">
            <a:extLst>
              <a:ext uri="{FF2B5EF4-FFF2-40B4-BE49-F238E27FC236}">
                <a16:creationId xmlns:a16="http://schemas.microsoft.com/office/drawing/2014/main" id="{5E8883F9-F15C-8D4C-B941-F1C2C2D2B8C3}"/>
              </a:ext>
            </a:extLst>
          </p:cNvPr>
          <p:cNvSpPr/>
          <p:nvPr/>
        </p:nvSpPr>
        <p:spPr>
          <a:xfrm>
            <a:off x="2791697" y="5049695"/>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Triangle 63">
            <a:extLst>
              <a:ext uri="{FF2B5EF4-FFF2-40B4-BE49-F238E27FC236}">
                <a16:creationId xmlns:a16="http://schemas.microsoft.com/office/drawing/2014/main" id="{643FC5CB-E6F5-F14C-95EF-6E3DC24EF574}"/>
              </a:ext>
            </a:extLst>
          </p:cNvPr>
          <p:cNvSpPr/>
          <p:nvPr/>
        </p:nvSpPr>
        <p:spPr>
          <a:xfrm>
            <a:off x="4529105" y="3875861"/>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Triangle 64">
            <a:extLst>
              <a:ext uri="{FF2B5EF4-FFF2-40B4-BE49-F238E27FC236}">
                <a16:creationId xmlns:a16="http://schemas.microsoft.com/office/drawing/2014/main" id="{0B371476-E23E-3146-9046-79F96AB68F33}"/>
              </a:ext>
            </a:extLst>
          </p:cNvPr>
          <p:cNvSpPr/>
          <p:nvPr/>
        </p:nvSpPr>
        <p:spPr>
          <a:xfrm>
            <a:off x="4095297" y="4556344"/>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Triangle 65">
            <a:extLst>
              <a:ext uri="{FF2B5EF4-FFF2-40B4-BE49-F238E27FC236}">
                <a16:creationId xmlns:a16="http://schemas.microsoft.com/office/drawing/2014/main" id="{A2F676EB-FF71-B04E-9565-29B61A62B5EA}"/>
              </a:ext>
            </a:extLst>
          </p:cNvPr>
          <p:cNvSpPr/>
          <p:nvPr/>
        </p:nvSpPr>
        <p:spPr>
          <a:xfrm>
            <a:off x="3669995" y="4892333"/>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Triangle 66">
            <a:extLst>
              <a:ext uri="{FF2B5EF4-FFF2-40B4-BE49-F238E27FC236}">
                <a16:creationId xmlns:a16="http://schemas.microsoft.com/office/drawing/2014/main" id="{65501952-C0E6-684B-8960-C2F633C9454F}"/>
              </a:ext>
            </a:extLst>
          </p:cNvPr>
          <p:cNvSpPr/>
          <p:nvPr/>
        </p:nvSpPr>
        <p:spPr>
          <a:xfrm>
            <a:off x="3231933" y="5015671"/>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Triangle 67">
            <a:extLst>
              <a:ext uri="{FF2B5EF4-FFF2-40B4-BE49-F238E27FC236}">
                <a16:creationId xmlns:a16="http://schemas.microsoft.com/office/drawing/2014/main" id="{33BA8648-C01B-474A-90D9-DCE65AC75BBF}"/>
              </a:ext>
            </a:extLst>
          </p:cNvPr>
          <p:cNvSpPr/>
          <p:nvPr/>
        </p:nvSpPr>
        <p:spPr>
          <a:xfrm>
            <a:off x="4962914" y="3973680"/>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Triangle 68">
            <a:extLst>
              <a:ext uri="{FF2B5EF4-FFF2-40B4-BE49-F238E27FC236}">
                <a16:creationId xmlns:a16="http://schemas.microsoft.com/office/drawing/2014/main" id="{3C59910F-C98A-9444-8EC9-23A759B63797}"/>
              </a:ext>
            </a:extLst>
          </p:cNvPr>
          <p:cNvSpPr/>
          <p:nvPr/>
        </p:nvSpPr>
        <p:spPr>
          <a:xfrm>
            <a:off x="5396721" y="3799306"/>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Triangle 69">
            <a:extLst>
              <a:ext uri="{FF2B5EF4-FFF2-40B4-BE49-F238E27FC236}">
                <a16:creationId xmlns:a16="http://schemas.microsoft.com/office/drawing/2014/main" id="{922EB6E0-F7F9-E249-AE29-B245516B8EFC}"/>
              </a:ext>
            </a:extLst>
          </p:cNvPr>
          <p:cNvSpPr/>
          <p:nvPr/>
        </p:nvSpPr>
        <p:spPr>
          <a:xfrm>
            <a:off x="5834783" y="3569643"/>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Triangle 70">
            <a:extLst>
              <a:ext uri="{FF2B5EF4-FFF2-40B4-BE49-F238E27FC236}">
                <a16:creationId xmlns:a16="http://schemas.microsoft.com/office/drawing/2014/main" id="{D2BF058D-EC2B-954B-9CFB-CB9815777B74}"/>
              </a:ext>
            </a:extLst>
          </p:cNvPr>
          <p:cNvSpPr/>
          <p:nvPr/>
        </p:nvSpPr>
        <p:spPr>
          <a:xfrm>
            <a:off x="6268592" y="3675969"/>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Triangle 71">
            <a:extLst>
              <a:ext uri="{FF2B5EF4-FFF2-40B4-BE49-F238E27FC236}">
                <a16:creationId xmlns:a16="http://schemas.microsoft.com/office/drawing/2014/main" id="{78A4D9FF-BE45-C948-BC95-484A01473129}"/>
              </a:ext>
            </a:extLst>
          </p:cNvPr>
          <p:cNvSpPr/>
          <p:nvPr/>
        </p:nvSpPr>
        <p:spPr>
          <a:xfrm>
            <a:off x="6706653" y="3535619"/>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Triangle 72">
            <a:extLst>
              <a:ext uri="{FF2B5EF4-FFF2-40B4-BE49-F238E27FC236}">
                <a16:creationId xmlns:a16="http://schemas.microsoft.com/office/drawing/2014/main" id="{DA81322D-449B-5C46-BE04-C7557EE4BC2D}"/>
              </a:ext>
            </a:extLst>
          </p:cNvPr>
          <p:cNvSpPr/>
          <p:nvPr/>
        </p:nvSpPr>
        <p:spPr>
          <a:xfrm>
            <a:off x="7140461" y="2459604"/>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Triangle 73">
            <a:extLst>
              <a:ext uri="{FF2B5EF4-FFF2-40B4-BE49-F238E27FC236}">
                <a16:creationId xmlns:a16="http://schemas.microsoft.com/office/drawing/2014/main" id="{CB6E400C-ED87-9942-AEB8-9A2B9C8AE92D}"/>
              </a:ext>
            </a:extLst>
          </p:cNvPr>
          <p:cNvSpPr/>
          <p:nvPr/>
        </p:nvSpPr>
        <p:spPr>
          <a:xfrm>
            <a:off x="7570017" y="2974220"/>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Triangle 74">
            <a:extLst>
              <a:ext uri="{FF2B5EF4-FFF2-40B4-BE49-F238E27FC236}">
                <a16:creationId xmlns:a16="http://schemas.microsoft.com/office/drawing/2014/main" id="{4084ECBE-354E-CC4A-8C54-4AAEBFD0835E}"/>
              </a:ext>
            </a:extLst>
          </p:cNvPr>
          <p:cNvSpPr/>
          <p:nvPr/>
        </p:nvSpPr>
        <p:spPr>
          <a:xfrm>
            <a:off x="8008078" y="2685014"/>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Triangle 75">
            <a:extLst>
              <a:ext uri="{FF2B5EF4-FFF2-40B4-BE49-F238E27FC236}">
                <a16:creationId xmlns:a16="http://schemas.microsoft.com/office/drawing/2014/main" id="{7DCF2D4E-2194-4F4B-BD27-97129B4628AF}"/>
              </a:ext>
            </a:extLst>
          </p:cNvPr>
          <p:cNvSpPr/>
          <p:nvPr/>
        </p:nvSpPr>
        <p:spPr>
          <a:xfrm>
            <a:off x="8441887" y="2068326"/>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Triangle 76">
            <a:extLst>
              <a:ext uri="{FF2B5EF4-FFF2-40B4-BE49-F238E27FC236}">
                <a16:creationId xmlns:a16="http://schemas.microsoft.com/office/drawing/2014/main" id="{850FF4B8-81B4-6F41-80F0-9D55FE650E0A}"/>
              </a:ext>
            </a:extLst>
          </p:cNvPr>
          <p:cNvSpPr/>
          <p:nvPr/>
        </p:nvSpPr>
        <p:spPr>
          <a:xfrm>
            <a:off x="8888454" y="2242700"/>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Triangle 77">
            <a:extLst>
              <a:ext uri="{FF2B5EF4-FFF2-40B4-BE49-F238E27FC236}">
                <a16:creationId xmlns:a16="http://schemas.microsoft.com/office/drawing/2014/main" id="{AADCE50A-20CE-F547-AD95-47C1BE17B5D0}"/>
              </a:ext>
            </a:extLst>
          </p:cNvPr>
          <p:cNvSpPr/>
          <p:nvPr/>
        </p:nvSpPr>
        <p:spPr>
          <a:xfrm>
            <a:off x="9320086" y="2357531"/>
            <a:ext cx="134383" cy="115847"/>
          </a:xfrm>
          <a:prstGeom prst="triangl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Freeform 78">
            <a:extLst>
              <a:ext uri="{FF2B5EF4-FFF2-40B4-BE49-F238E27FC236}">
                <a16:creationId xmlns:a16="http://schemas.microsoft.com/office/drawing/2014/main" id="{E14BB3FE-D51D-D149-8619-218FC88E8C82}"/>
              </a:ext>
            </a:extLst>
          </p:cNvPr>
          <p:cNvSpPr/>
          <p:nvPr/>
        </p:nvSpPr>
        <p:spPr>
          <a:xfrm>
            <a:off x="2858032" y="2135018"/>
            <a:ext cx="6536896" cy="2994128"/>
          </a:xfrm>
          <a:custGeom>
            <a:avLst/>
            <a:gdLst>
              <a:gd name="connsiteX0" fmla="*/ 0 w 6536896"/>
              <a:gd name="connsiteY0" fmla="*/ 2994128 h 2994128"/>
              <a:gd name="connsiteX1" fmla="*/ 446567 w 6536896"/>
              <a:gd name="connsiteY1" fmla="*/ 2968610 h 2994128"/>
              <a:gd name="connsiteX2" fmla="*/ 859110 w 6536896"/>
              <a:gd name="connsiteY2" fmla="*/ 2832513 h 2994128"/>
              <a:gd name="connsiteX3" fmla="*/ 1305678 w 6536896"/>
              <a:gd name="connsiteY3" fmla="*/ 2496524 h 2994128"/>
              <a:gd name="connsiteX4" fmla="*/ 1735233 w 6536896"/>
              <a:gd name="connsiteY4" fmla="*/ 1807535 h 2994128"/>
              <a:gd name="connsiteX5" fmla="*/ 2177548 w 6536896"/>
              <a:gd name="connsiteY5" fmla="*/ 1922366 h 2994128"/>
              <a:gd name="connsiteX6" fmla="*/ 2607103 w 6536896"/>
              <a:gd name="connsiteY6" fmla="*/ 1730980 h 2994128"/>
              <a:gd name="connsiteX7" fmla="*/ 3049417 w 6536896"/>
              <a:gd name="connsiteY7" fmla="*/ 1505570 h 2994128"/>
              <a:gd name="connsiteX8" fmla="*/ 3491732 w 6536896"/>
              <a:gd name="connsiteY8" fmla="*/ 1620402 h 2994128"/>
              <a:gd name="connsiteX9" fmla="*/ 3912781 w 6536896"/>
              <a:gd name="connsiteY9" fmla="*/ 1458787 h 2994128"/>
              <a:gd name="connsiteX10" fmla="*/ 4342336 w 6536896"/>
              <a:gd name="connsiteY10" fmla="*/ 391278 h 2994128"/>
              <a:gd name="connsiteX11" fmla="*/ 4788904 w 6536896"/>
              <a:gd name="connsiteY11" fmla="*/ 910147 h 2994128"/>
              <a:gd name="connsiteX12" fmla="*/ 5209953 w 6536896"/>
              <a:gd name="connsiteY12" fmla="*/ 616688 h 2994128"/>
              <a:gd name="connsiteX13" fmla="*/ 5656521 w 6536896"/>
              <a:gd name="connsiteY13" fmla="*/ 0 h 2994128"/>
              <a:gd name="connsiteX14" fmla="*/ 6107341 w 6536896"/>
              <a:gd name="connsiteY14" fmla="*/ 174374 h 2994128"/>
              <a:gd name="connsiteX15" fmla="*/ 6536896 w 6536896"/>
              <a:gd name="connsiteY15" fmla="*/ 284952 h 299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36896" h="2994128">
                <a:moveTo>
                  <a:pt x="0" y="2994128"/>
                </a:moveTo>
                <a:lnTo>
                  <a:pt x="446567" y="2968610"/>
                </a:lnTo>
                <a:lnTo>
                  <a:pt x="859110" y="2832513"/>
                </a:lnTo>
                <a:lnTo>
                  <a:pt x="1305678" y="2496524"/>
                </a:lnTo>
                <a:lnTo>
                  <a:pt x="1735233" y="1807535"/>
                </a:lnTo>
                <a:lnTo>
                  <a:pt x="2177548" y="1922366"/>
                </a:lnTo>
                <a:lnTo>
                  <a:pt x="2607103" y="1730980"/>
                </a:lnTo>
                <a:lnTo>
                  <a:pt x="3049417" y="1505570"/>
                </a:lnTo>
                <a:lnTo>
                  <a:pt x="3491732" y="1620402"/>
                </a:lnTo>
                <a:lnTo>
                  <a:pt x="3912781" y="1458787"/>
                </a:lnTo>
                <a:lnTo>
                  <a:pt x="4342336" y="391278"/>
                </a:lnTo>
                <a:lnTo>
                  <a:pt x="4788904" y="910147"/>
                </a:lnTo>
                <a:lnTo>
                  <a:pt x="5209953" y="616688"/>
                </a:lnTo>
                <a:lnTo>
                  <a:pt x="5656521" y="0"/>
                </a:lnTo>
                <a:lnTo>
                  <a:pt x="6107341" y="174374"/>
                </a:lnTo>
                <a:lnTo>
                  <a:pt x="6536896" y="284952"/>
                </a:lnTo>
              </a:path>
            </a:pathLst>
          </a:custGeom>
          <a:no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Freeform 79">
            <a:extLst>
              <a:ext uri="{FF2B5EF4-FFF2-40B4-BE49-F238E27FC236}">
                <a16:creationId xmlns:a16="http://schemas.microsoft.com/office/drawing/2014/main" id="{50E7D5E8-8C26-2148-811A-454B0EED8914}"/>
              </a:ext>
            </a:extLst>
          </p:cNvPr>
          <p:cNvSpPr/>
          <p:nvPr/>
        </p:nvSpPr>
        <p:spPr>
          <a:xfrm>
            <a:off x="2862285" y="2092487"/>
            <a:ext cx="6490113" cy="3049418"/>
          </a:xfrm>
          <a:custGeom>
            <a:avLst/>
            <a:gdLst>
              <a:gd name="connsiteX0" fmla="*/ 0 w 6490113"/>
              <a:gd name="connsiteY0" fmla="*/ 3006888 h 3006888"/>
              <a:gd name="connsiteX1" fmla="*/ 6490113 w 6490113"/>
              <a:gd name="connsiteY1" fmla="*/ 0 h 3006888"/>
              <a:gd name="connsiteX0" fmla="*/ 0 w 6490113"/>
              <a:gd name="connsiteY0" fmla="*/ 3049418 h 3049418"/>
              <a:gd name="connsiteX1" fmla="*/ 6490113 w 6490113"/>
              <a:gd name="connsiteY1" fmla="*/ 0 h 3049418"/>
            </a:gdLst>
            <a:ahLst/>
            <a:cxnLst>
              <a:cxn ang="0">
                <a:pos x="connsiteX0" y="connsiteY0"/>
              </a:cxn>
              <a:cxn ang="0">
                <a:pos x="connsiteX1" y="connsiteY1"/>
              </a:cxn>
            </a:cxnLst>
            <a:rect l="l" t="t" r="r" b="b"/>
            <a:pathLst>
              <a:path w="6490113" h="3049418">
                <a:moveTo>
                  <a:pt x="0" y="3049418"/>
                </a:moveTo>
                <a:lnTo>
                  <a:pt x="6490113" y="0"/>
                </a:lnTo>
              </a:path>
            </a:pathLst>
          </a:custGeom>
          <a:noFill/>
          <a:ln w="19050">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Diamond 80">
            <a:extLst>
              <a:ext uri="{FF2B5EF4-FFF2-40B4-BE49-F238E27FC236}">
                <a16:creationId xmlns:a16="http://schemas.microsoft.com/office/drawing/2014/main" id="{A66910F0-70E2-8B44-A6FA-6ECDB684B4ED}"/>
              </a:ext>
            </a:extLst>
          </p:cNvPr>
          <p:cNvSpPr/>
          <p:nvPr/>
        </p:nvSpPr>
        <p:spPr>
          <a:xfrm>
            <a:off x="6703101" y="4621900"/>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Diamond 81">
            <a:extLst>
              <a:ext uri="{FF2B5EF4-FFF2-40B4-BE49-F238E27FC236}">
                <a16:creationId xmlns:a16="http://schemas.microsoft.com/office/drawing/2014/main" id="{1AAB08C5-FC68-AD4A-AD23-DAE031B9D853}"/>
              </a:ext>
            </a:extLst>
          </p:cNvPr>
          <p:cNvSpPr/>
          <p:nvPr/>
        </p:nvSpPr>
        <p:spPr>
          <a:xfrm>
            <a:off x="7136909" y="4579369"/>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Diamond 82">
            <a:extLst>
              <a:ext uri="{FF2B5EF4-FFF2-40B4-BE49-F238E27FC236}">
                <a16:creationId xmlns:a16="http://schemas.microsoft.com/office/drawing/2014/main" id="{A8E78E33-0006-874C-9BFB-29B2FE2ECB7B}"/>
              </a:ext>
            </a:extLst>
          </p:cNvPr>
          <p:cNvSpPr/>
          <p:nvPr/>
        </p:nvSpPr>
        <p:spPr>
          <a:xfrm>
            <a:off x="2790083" y="5047202"/>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Diamond 83">
            <a:extLst>
              <a:ext uri="{FF2B5EF4-FFF2-40B4-BE49-F238E27FC236}">
                <a16:creationId xmlns:a16="http://schemas.microsoft.com/office/drawing/2014/main" id="{8D565679-BF00-6B4F-A28A-85C1F33A80C0}"/>
              </a:ext>
            </a:extLst>
          </p:cNvPr>
          <p:cNvSpPr/>
          <p:nvPr/>
        </p:nvSpPr>
        <p:spPr>
          <a:xfrm>
            <a:off x="3228381" y="5021684"/>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Diamond 84">
            <a:extLst>
              <a:ext uri="{FF2B5EF4-FFF2-40B4-BE49-F238E27FC236}">
                <a16:creationId xmlns:a16="http://schemas.microsoft.com/office/drawing/2014/main" id="{D827185E-EB08-F64F-8535-FA72ACD259D6}"/>
              </a:ext>
            </a:extLst>
          </p:cNvPr>
          <p:cNvSpPr/>
          <p:nvPr/>
        </p:nvSpPr>
        <p:spPr>
          <a:xfrm>
            <a:off x="3666443" y="5004672"/>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Diamond 85">
            <a:extLst>
              <a:ext uri="{FF2B5EF4-FFF2-40B4-BE49-F238E27FC236}">
                <a16:creationId xmlns:a16="http://schemas.microsoft.com/office/drawing/2014/main" id="{8216EADF-A45E-2A49-A210-B6906E8EE674}"/>
              </a:ext>
            </a:extLst>
          </p:cNvPr>
          <p:cNvSpPr/>
          <p:nvPr/>
        </p:nvSpPr>
        <p:spPr>
          <a:xfrm>
            <a:off x="4091745" y="4800527"/>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Diamond 86">
            <a:extLst>
              <a:ext uri="{FF2B5EF4-FFF2-40B4-BE49-F238E27FC236}">
                <a16:creationId xmlns:a16="http://schemas.microsoft.com/office/drawing/2014/main" id="{4E022E7A-6E97-EF4F-9F8C-70E107F37AEB}"/>
              </a:ext>
            </a:extLst>
          </p:cNvPr>
          <p:cNvSpPr/>
          <p:nvPr/>
        </p:nvSpPr>
        <p:spPr>
          <a:xfrm>
            <a:off x="4525553" y="4787768"/>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Diamond 87">
            <a:extLst>
              <a:ext uri="{FF2B5EF4-FFF2-40B4-BE49-F238E27FC236}">
                <a16:creationId xmlns:a16="http://schemas.microsoft.com/office/drawing/2014/main" id="{7991A700-B9F2-ED47-A923-95A3FCF818A2}"/>
              </a:ext>
            </a:extLst>
          </p:cNvPr>
          <p:cNvSpPr/>
          <p:nvPr/>
        </p:nvSpPr>
        <p:spPr>
          <a:xfrm>
            <a:off x="4959362" y="4766502"/>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Diamond 88">
            <a:extLst>
              <a:ext uri="{FF2B5EF4-FFF2-40B4-BE49-F238E27FC236}">
                <a16:creationId xmlns:a16="http://schemas.microsoft.com/office/drawing/2014/main" id="{6891476F-5D83-8F4E-987D-DB4E54E0AB42}"/>
              </a:ext>
            </a:extLst>
          </p:cNvPr>
          <p:cNvSpPr/>
          <p:nvPr/>
        </p:nvSpPr>
        <p:spPr>
          <a:xfrm>
            <a:off x="5393169" y="4630406"/>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Diamond 89">
            <a:extLst>
              <a:ext uri="{FF2B5EF4-FFF2-40B4-BE49-F238E27FC236}">
                <a16:creationId xmlns:a16="http://schemas.microsoft.com/office/drawing/2014/main" id="{9C27E5F3-9493-6D4D-9A31-EC1177AB74EA}"/>
              </a:ext>
            </a:extLst>
          </p:cNvPr>
          <p:cNvSpPr/>
          <p:nvPr/>
        </p:nvSpPr>
        <p:spPr>
          <a:xfrm>
            <a:off x="5831231" y="4672936"/>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Diamond 90">
            <a:extLst>
              <a:ext uri="{FF2B5EF4-FFF2-40B4-BE49-F238E27FC236}">
                <a16:creationId xmlns:a16="http://schemas.microsoft.com/office/drawing/2014/main" id="{06012AEC-86C5-2843-B1FE-DA4F6DD32CB1}"/>
              </a:ext>
            </a:extLst>
          </p:cNvPr>
          <p:cNvSpPr/>
          <p:nvPr/>
        </p:nvSpPr>
        <p:spPr>
          <a:xfrm>
            <a:off x="6265040" y="4677189"/>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Diamond 91">
            <a:extLst>
              <a:ext uri="{FF2B5EF4-FFF2-40B4-BE49-F238E27FC236}">
                <a16:creationId xmlns:a16="http://schemas.microsoft.com/office/drawing/2014/main" id="{0978F8A6-B36E-CE4E-948F-1095DCF44595}"/>
              </a:ext>
            </a:extLst>
          </p:cNvPr>
          <p:cNvSpPr/>
          <p:nvPr/>
        </p:nvSpPr>
        <p:spPr>
          <a:xfrm>
            <a:off x="7566465" y="4575116"/>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Diamond 92">
            <a:extLst>
              <a:ext uri="{FF2B5EF4-FFF2-40B4-BE49-F238E27FC236}">
                <a16:creationId xmlns:a16="http://schemas.microsoft.com/office/drawing/2014/main" id="{BC085545-8DA4-7940-B0E8-2A706A488BD3}"/>
              </a:ext>
            </a:extLst>
          </p:cNvPr>
          <p:cNvSpPr/>
          <p:nvPr/>
        </p:nvSpPr>
        <p:spPr>
          <a:xfrm>
            <a:off x="8004526" y="4498562"/>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Diamond 93">
            <a:extLst>
              <a:ext uri="{FF2B5EF4-FFF2-40B4-BE49-F238E27FC236}">
                <a16:creationId xmlns:a16="http://schemas.microsoft.com/office/drawing/2014/main" id="{6C6EF3BD-6A8B-2843-B1F0-9F367F01A75E}"/>
              </a:ext>
            </a:extLst>
          </p:cNvPr>
          <p:cNvSpPr/>
          <p:nvPr/>
        </p:nvSpPr>
        <p:spPr>
          <a:xfrm>
            <a:off x="8438335" y="4417754"/>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Diamond 94">
            <a:extLst>
              <a:ext uri="{FF2B5EF4-FFF2-40B4-BE49-F238E27FC236}">
                <a16:creationId xmlns:a16="http://schemas.microsoft.com/office/drawing/2014/main" id="{E34E228B-7BD3-D043-B041-39B45B499AA1}"/>
              </a:ext>
            </a:extLst>
          </p:cNvPr>
          <p:cNvSpPr/>
          <p:nvPr/>
        </p:nvSpPr>
        <p:spPr>
          <a:xfrm>
            <a:off x="8884902" y="4426260"/>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Diamond 95">
            <a:extLst>
              <a:ext uri="{FF2B5EF4-FFF2-40B4-BE49-F238E27FC236}">
                <a16:creationId xmlns:a16="http://schemas.microsoft.com/office/drawing/2014/main" id="{198BAA6A-7A17-1143-BDE7-6F9A99FE5D20}"/>
              </a:ext>
            </a:extLst>
          </p:cNvPr>
          <p:cNvSpPr/>
          <p:nvPr/>
        </p:nvSpPr>
        <p:spPr>
          <a:xfrm>
            <a:off x="9310204" y="4494308"/>
            <a:ext cx="141486" cy="141486"/>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Freeform 97">
            <a:extLst>
              <a:ext uri="{FF2B5EF4-FFF2-40B4-BE49-F238E27FC236}">
                <a16:creationId xmlns:a16="http://schemas.microsoft.com/office/drawing/2014/main" id="{3318058B-872D-6649-9FC6-57B010B1A411}"/>
              </a:ext>
            </a:extLst>
          </p:cNvPr>
          <p:cNvSpPr/>
          <p:nvPr/>
        </p:nvSpPr>
        <p:spPr>
          <a:xfrm>
            <a:off x="2858032" y="4482687"/>
            <a:ext cx="6541149" cy="625194"/>
          </a:xfrm>
          <a:custGeom>
            <a:avLst/>
            <a:gdLst>
              <a:gd name="connsiteX0" fmla="*/ 0 w 6541149"/>
              <a:gd name="connsiteY0" fmla="*/ 625194 h 625194"/>
              <a:gd name="connsiteX1" fmla="*/ 433808 w 6541149"/>
              <a:gd name="connsiteY1" fmla="*/ 612435 h 625194"/>
              <a:gd name="connsiteX2" fmla="*/ 854857 w 6541149"/>
              <a:gd name="connsiteY2" fmla="*/ 595423 h 625194"/>
              <a:gd name="connsiteX3" fmla="*/ 1297172 w 6541149"/>
              <a:gd name="connsiteY3" fmla="*/ 387025 h 625194"/>
              <a:gd name="connsiteX4" fmla="*/ 1743739 w 6541149"/>
              <a:gd name="connsiteY4" fmla="*/ 370013 h 625194"/>
              <a:gd name="connsiteX5" fmla="*/ 2169041 w 6541149"/>
              <a:gd name="connsiteY5" fmla="*/ 340241 h 625194"/>
              <a:gd name="connsiteX6" fmla="*/ 2598597 w 6541149"/>
              <a:gd name="connsiteY6" fmla="*/ 208398 h 625194"/>
              <a:gd name="connsiteX7" fmla="*/ 3040911 w 6541149"/>
              <a:gd name="connsiteY7" fmla="*/ 263687 h 625194"/>
              <a:gd name="connsiteX8" fmla="*/ 3495985 w 6541149"/>
              <a:gd name="connsiteY8" fmla="*/ 263687 h 625194"/>
              <a:gd name="connsiteX9" fmla="*/ 3904275 w 6541149"/>
              <a:gd name="connsiteY9" fmla="*/ 204145 h 625194"/>
              <a:gd name="connsiteX10" fmla="*/ 4338083 w 6541149"/>
              <a:gd name="connsiteY10" fmla="*/ 170120 h 625194"/>
              <a:gd name="connsiteX11" fmla="*/ 4763386 w 6541149"/>
              <a:gd name="connsiteY11" fmla="*/ 165867 h 625194"/>
              <a:gd name="connsiteX12" fmla="*/ 5235471 w 6541149"/>
              <a:gd name="connsiteY12" fmla="*/ 85060 h 625194"/>
              <a:gd name="connsiteX13" fmla="*/ 5673533 w 6541149"/>
              <a:gd name="connsiteY13" fmla="*/ 0 h 625194"/>
              <a:gd name="connsiteX14" fmla="*/ 6086076 w 6541149"/>
              <a:gd name="connsiteY14" fmla="*/ 8506 h 625194"/>
              <a:gd name="connsiteX15" fmla="*/ 6541149 w 6541149"/>
              <a:gd name="connsiteY15" fmla="*/ 93566 h 62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41149" h="625194">
                <a:moveTo>
                  <a:pt x="0" y="625194"/>
                </a:moveTo>
                <a:lnTo>
                  <a:pt x="433808" y="612435"/>
                </a:lnTo>
                <a:lnTo>
                  <a:pt x="854857" y="595423"/>
                </a:lnTo>
                <a:lnTo>
                  <a:pt x="1297172" y="387025"/>
                </a:lnTo>
                <a:lnTo>
                  <a:pt x="1743739" y="370013"/>
                </a:lnTo>
                <a:lnTo>
                  <a:pt x="2169041" y="340241"/>
                </a:lnTo>
                <a:lnTo>
                  <a:pt x="2598597" y="208398"/>
                </a:lnTo>
                <a:lnTo>
                  <a:pt x="3040911" y="263687"/>
                </a:lnTo>
                <a:lnTo>
                  <a:pt x="3495985" y="263687"/>
                </a:lnTo>
                <a:lnTo>
                  <a:pt x="3904275" y="204145"/>
                </a:lnTo>
                <a:lnTo>
                  <a:pt x="4338083" y="170120"/>
                </a:lnTo>
                <a:lnTo>
                  <a:pt x="4763386" y="165867"/>
                </a:lnTo>
                <a:lnTo>
                  <a:pt x="5235471" y="85060"/>
                </a:lnTo>
                <a:lnTo>
                  <a:pt x="5673533" y="0"/>
                </a:lnTo>
                <a:lnTo>
                  <a:pt x="6086076" y="8506"/>
                </a:lnTo>
                <a:lnTo>
                  <a:pt x="6541149" y="93566"/>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Freeform 98">
            <a:extLst>
              <a:ext uri="{FF2B5EF4-FFF2-40B4-BE49-F238E27FC236}">
                <a16:creationId xmlns:a16="http://schemas.microsoft.com/office/drawing/2014/main" id="{742178F5-3209-1840-8C58-DAC726754524}"/>
              </a:ext>
            </a:extLst>
          </p:cNvPr>
          <p:cNvSpPr/>
          <p:nvPr/>
        </p:nvSpPr>
        <p:spPr>
          <a:xfrm>
            <a:off x="2883550" y="4457168"/>
            <a:ext cx="6464595" cy="620942"/>
          </a:xfrm>
          <a:custGeom>
            <a:avLst/>
            <a:gdLst>
              <a:gd name="connsiteX0" fmla="*/ 0 w 6464595"/>
              <a:gd name="connsiteY0" fmla="*/ 620942 h 620942"/>
              <a:gd name="connsiteX1" fmla="*/ 1730980 w 6464595"/>
              <a:gd name="connsiteY1" fmla="*/ 433809 h 620942"/>
              <a:gd name="connsiteX2" fmla="*/ 3028152 w 6464595"/>
              <a:gd name="connsiteY2" fmla="*/ 314724 h 620942"/>
              <a:gd name="connsiteX3" fmla="*/ 4346590 w 6464595"/>
              <a:gd name="connsiteY3" fmla="*/ 191386 h 620942"/>
              <a:gd name="connsiteX4" fmla="*/ 4759133 w 6464595"/>
              <a:gd name="connsiteY4" fmla="*/ 178627 h 620942"/>
              <a:gd name="connsiteX5" fmla="*/ 5214206 w 6464595"/>
              <a:gd name="connsiteY5" fmla="*/ 119085 h 620942"/>
              <a:gd name="connsiteX6" fmla="*/ 5669280 w 6464595"/>
              <a:gd name="connsiteY6" fmla="*/ 68049 h 620942"/>
              <a:gd name="connsiteX7" fmla="*/ 6077570 w 6464595"/>
              <a:gd name="connsiteY7" fmla="*/ 42531 h 620942"/>
              <a:gd name="connsiteX8" fmla="*/ 6464595 w 6464595"/>
              <a:gd name="connsiteY8" fmla="*/ 0 h 62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595" h="620942">
                <a:moveTo>
                  <a:pt x="0" y="620942"/>
                </a:moveTo>
                <a:lnTo>
                  <a:pt x="1730980" y="433809"/>
                </a:lnTo>
                <a:lnTo>
                  <a:pt x="3028152" y="314724"/>
                </a:lnTo>
                <a:lnTo>
                  <a:pt x="4346590" y="191386"/>
                </a:lnTo>
                <a:lnTo>
                  <a:pt x="4759133" y="178627"/>
                </a:lnTo>
                <a:lnTo>
                  <a:pt x="5214206" y="119085"/>
                </a:lnTo>
                <a:lnTo>
                  <a:pt x="5669280" y="68049"/>
                </a:lnTo>
                <a:lnTo>
                  <a:pt x="6077570" y="42531"/>
                </a:lnTo>
                <a:lnTo>
                  <a:pt x="6464595" y="0"/>
                </a:lnTo>
              </a:path>
            </a:pathLst>
          </a:custGeom>
          <a:noFill/>
          <a:ln w="1905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5671FF7F-A1F2-9340-A5CF-0397B2F6EDEC}"/>
              </a:ext>
            </a:extLst>
          </p:cNvPr>
          <p:cNvSpPr/>
          <p:nvPr/>
        </p:nvSpPr>
        <p:spPr>
          <a:xfrm>
            <a:off x="9324461" y="4688188"/>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F265FC44-19BE-744B-A948-3DBD6D8FEF28}"/>
              </a:ext>
            </a:extLst>
          </p:cNvPr>
          <p:cNvSpPr/>
          <p:nvPr/>
        </p:nvSpPr>
        <p:spPr>
          <a:xfrm>
            <a:off x="8899159" y="4717959"/>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252BD551-CD19-6746-802D-FE088B119346}"/>
              </a:ext>
            </a:extLst>
          </p:cNvPr>
          <p:cNvSpPr/>
          <p:nvPr/>
        </p:nvSpPr>
        <p:spPr>
          <a:xfrm>
            <a:off x="8452592" y="4700947"/>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38F0A79F-8488-904E-B52B-308389EBCA79}"/>
              </a:ext>
            </a:extLst>
          </p:cNvPr>
          <p:cNvSpPr/>
          <p:nvPr/>
        </p:nvSpPr>
        <p:spPr>
          <a:xfrm>
            <a:off x="8018783" y="4700947"/>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17860A-921E-A74C-8FCB-F062556661A5}"/>
              </a:ext>
            </a:extLst>
          </p:cNvPr>
          <p:cNvSpPr/>
          <p:nvPr/>
        </p:nvSpPr>
        <p:spPr>
          <a:xfrm>
            <a:off x="7580722" y="4590368"/>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5E635CB4-B6A5-2645-AEDE-B25ACFFA031F}"/>
              </a:ext>
            </a:extLst>
          </p:cNvPr>
          <p:cNvSpPr/>
          <p:nvPr/>
        </p:nvSpPr>
        <p:spPr>
          <a:xfrm>
            <a:off x="7151166" y="4734971"/>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B7CAE39F-99F3-F346-8352-B32C9C05D747}"/>
              </a:ext>
            </a:extLst>
          </p:cNvPr>
          <p:cNvSpPr/>
          <p:nvPr/>
        </p:nvSpPr>
        <p:spPr>
          <a:xfrm>
            <a:off x="6717358" y="4734971"/>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8AAF9A99-2248-B944-90C9-186C5B8797B4}"/>
              </a:ext>
            </a:extLst>
          </p:cNvPr>
          <p:cNvSpPr/>
          <p:nvPr/>
        </p:nvSpPr>
        <p:spPr>
          <a:xfrm>
            <a:off x="6279297" y="4730718"/>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32A89CCC-85EA-6E40-8B69-3036254D0314}"/>
              </a:ext>
            </a:extLst>
          </p:cNvPr>
          <p:cNvSpPr/>
          <p:nvPr/>
        </p:nvSpPr>
        <p:spPr>
          <a:xfrm>
            <a:off x="5845488" y="4790260"/>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0DC1A3AE-1E38-9D47-8B0B-70891E51CF19}"/>
              </a:ext>
            </a:extLst>
          </p:cNvPr>
          <p:cNvSpPr/>
          <p:nvPr/>
        </p:nvSpPr>
        <p:spPr>
          <a:xfrm>
            <a:off x="5407426" y="4777501"/>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DBE84BE-CDE5-9B4D-B162-4EA976E84D82}"/>
              </a:ext>
            </a:extLst>
          </p:cNvPr>
          <p:cNvSpPr/>
          <p:nvPr/>
        </p:nvSpPr>
        <p:spPr>
          <a:xfrm>
            <a:off x="4973619" y="4828538"/>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65F710F-DBFC-9548-B9F8-FA190B951022}"/>
              </a:ext>
            </a:extLst>
          </p:cNvPr>
          <p:cNvSpPr/>
          <p:nvPr/>
        </p:nvSpPr>
        <p:spPr>
          <a:xfrm>
            <a:off x="4539810" y="4824285"/>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5F25F050-2423-8743-B17F-E2B41ABA7F53}"/>
              </a:ext>
            </a:extLst>
          </p:cNvPr>
          <p:cNvSpPr/>
          <p:nvPr/>
        </p:nvSpPr>
        <p:spPr>
          <a:xfrm>
            <a:off x="4106002" y="4841297"/>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F2855035-DCD4-014B-84F2-5746B41C1986}"/>
              </a:ext>
            </a:extLst>
          </p:cNvPr>
          <p:cNvSpPr/>
          <p:nvPr/>
        </p:nvSpPr>
        <p:spPr>
          <a:xfrm>
            <a:off x="3242638" y="4939116"/>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286FD7CF-D672-BE47-A850-99D6A007BCE5}"/>
              </a:ext>
            </a:extLst>
          </p:cNvPr>
          <p:cNvSpPr/>
          <p:nvPr/>
        </p:nvSpPr>
        <p:spPr>
          <a:xfrm>
            <a:off x="2791843" y="5058201"/>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01D23FFD-C08D-C743-8A69-CCD8BF6F204E}"/>
              </a:ext>
            </a:extLst>
          </p:cNvPr>
          <p:cNvSpPr/>
          <p:nvPr/>
        </p:nvSpPr>
        <p:spPr>
          <a:xfrm>
            <a:off x="3680700" y="4909345"/>
            <a:ext cx="112973" cy="11297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B5EDD101-1B77-144A-8421-46746C84F6A2}"/>
              </a:ext>
            </a:extLst>
          </p:cNvPr>
          <p:cNvSpPr/>
          <p:nvPr/>
        </p:nvSpPr>
        <p:spPr>
          <a:xfrm>
            <a:off x="6279297" y="4535079"/>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36BA4506-B5AB-7A4C-A667-FF38196821E9}"/>
              </a:ext>
            </a:extLst>
          </p:cNvPr>
          <p:cNvSpPr/>
          <p:nvPr/>
        </p:nvSpPr>
        <p:spPr>
          <a:xfrm>
            <a:off x="8018783" y="4190584"/>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834DEE66-7FF2-C545-A20D-13155883A55A}"/>
              </a:ext>
            </a:extLst>
          </p:cNvPr>
          <p:cNvSpPr/>
          <p:nvPr/>
        </p:nvSpPr>
        <p:spPr>
          <a:xfrm>
            <a:off x="5845488" y="4607380"/>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Freeform 131">
            <a:extLst>
              <a:ext uri="{FF2B5EF4-FFF2-40B4-BE49-F238E27FC236}">
                <a16:creationId xmlns:a16="http://schemas.microsoft.com/office/drawing/2014/main" id="{391B86E0-F277-0D40-9C54-01FCF6CCF142}"/>
              </a:ext>
            </a:extLst>
          </p:cNvPr>
          <p:cNvSpPr/>
          <p:nvPr/>
        </p:nvSpPr>
        <p:spPr>
          <a:xfrm>
            <a:off x="2828260" y="4648554"/>
            <a:ext cx="6562415" cy="467833"/>
          </a:xfrm>
          <a:custGeom>
            <a:avLst/>
            <a:gdLst>
              <a:gd name="connsiteX0" fmla="*/ 6562415 w 6562415"/>
              <a:gd name="connsiteY0" fmla="*/ 93567 h 467833"/>
              <a:gd name="connsiteX1" fmla="*/ 6124354 w 6562415"/>
              <a:gd name="connsiteY1" fmla="*/ 131844 h 467833"/>
              <a:gd name="connsiteX2" fmla="*/ 5673533 w 6562415"/>
              <a:gd name="connsiteY2" fmla="*/ 114832 h 467833"/>
              <a:gd name="connsiteX3" fmla="*/ 5243978 w 6562415"/>
              <a:gd name="connsiteY3" fmla="*/ 106326 h 467833"/>
              <a:gd name="connsiteX4" fmla="*/ 4805917 w 6562415"/>
              <a:gd name="connsiteY4" fmla="*/ 0 h 467833"/>
              <a:gd name="connsiteX5" fmla="*/ 4380614 w 6562415"/>
              <a:gd name="connsiteY5" fmla="*/ 140350 h 467833"/>
              <a:gd name="connsiteX6" fmla="*/ 3925541 w 6562415"/>
              <a:gd name="connsiteY6" fmla="*/ 148856 h 467833"/>
              <a:gd name="connsiteX7" fmla="*/ 3495986 w 6562415"/>
              <a:gd name="connsiteY7" fmla="*/ 136097 h 467833"/>
              <a:gd name="connsiteX8" fmla="*/ 3062177 w 6562415"/>
              <a:gd name="connsiteY8" fmla="*/ 195639 h 467833"/>
              <a:gd name="connsiteX9" fmla="*/ 2611357 w 6562415"/>
              <a:gd name="connsiteY9" fmla="*/ 182880 h 467833"/>
              <a:gd name="connsiteX10" fmla="*/ 2194560 w 6562415"/>
              <a:gd name="connsiteY10" fmla="*/ 250929 h 467833"/>
              <a:gd name="connsiteX11" fmla="*/ 1752246 w 6562415"/>
              <a:gd name="connsiteY11" fmla="*/ 238170 h 467833"/>
              <a:gd name="connsiteX12" fmla="*/ 1309932 w 6562415"/>
              <a:gd name="connsiteY12" fmla="*/ 238170 h 467833"/>
              <a:gd name="connsiteX13" fmla="*/ 893135 w 6562415"/>
              <a:gd name="connsiteY13" fmla="*/ 323230 h 467833"/>
              <a:gd name="connsiteX14" fmla="*/ 446568 w 6562415"/>
              <a:gd name="connsiteY14" fmla="*/ 348748 h 467833"/>
              <a:gd name="connsiteX15" fmla="*/ 0 w 6562415"/>
              <a:gd name="connsiteY15" fmla="*/ 467833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2415" h="467833">
                <a:moveTo>
                  <a:pt x="6562415" y="93567"/>
                </a:moveTo>
                <a:lnTo>
                  <a:pt x="6124354" y="131844"/>
                </a:lnTo>
                <a:lnTo>
                  <a:pt x="5673533" y="114832"/>
                </a:lnTo>
                <a:lnTo>
                  <a:pt x="5243978" y="106326"/>
                </a:lnTo>
                <a:lnTo>
                  <a:pt x="4805917" y="0"/>
                </a:lnTo>
                <a:lnTo>
                  <a:pt x="4380614" y="140350"/>
                </a:lnTo>
                <a:lnTo>
                  <a:pt x="3925541" y="148856"/>
                </a:lnTo>
                <a:lnTo>
                  <a:pt x="3495986" y="136097"/>
                </a:lnTo>
                <a:lnTo>
                  <a:pt x="3062177" y="195639"/>
                </a:lnTo>
                <a:lnTo>
                  <a:pt x="2611357" y="182880"/>
                </a:lnTo>
                <a:lnTo>
                  <a:pt x="2194560" y="250929"/>
                </a:lnTo>
                <a:lnTo>
                  <a:pt x="1752246" y="238170"/>
                </a:lnTo>
                <a:lnTo>
                  <a:pt x="1309932" y="238170"/>
                </a:lnTo>
                <a:lnTo>
                  <a:pt x="893135" y="323230"/>
                </a:lnTo>
                <a:lnTo>
                  <a:pt x="446568" y="348748"/>
                </a:lnTo>
                <a:lnTo>
                  <a:pt x="0" y="467833"/>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Freeform 132">
            <a:extLst>
              <a:ext uri="{FF2B5EF4-FFF2-40B4-BE49-F238E27FC236}">
                <a16:creationId xmlns:a16="http://schemas.microsoft.com/office/drawing/2014/main" id="{6F34833A-4DF5-F940-BC75-91558B5C3DA2}"/>
              </a:ext>
            </a:extLst>
          </p:cNvPr>
          <p:cNvSpPr/>
          <p:nvPr/>
        </p:nvSpPr>
        <p:spPr>
          <a:xfrm>
            <a:off x="2853779" y="4703844"/>
            <a:ext cx="6528390" cy="318976"/>
          </a:xfrm>
          <a:custGeom>
            <a:avLst/>
            <a:gdLst>
              <a:gd name="connsiteX0" fmla="*/ 6528390 w 6528390"/>
              <a:gd name="connsiteY0" fmla="*/ 0 h 318976"/>
              <a:gd name="connsiteX1" fmla="*/ 6090329 w 6528390"/>
              <a:gd name="connsiteY1" fmla="*/ 4253 h 318976"/>
              <a:gd name="connsiteX2" fmla="*/ 5669280 w 6528390"/>
              <a:gd name="connsiteY2" fmla="*/ 25518 h 318976"/>
              <a:gd name="connsiteX3" fmla="*/ 5192941 w 6528390"/>
              <a:gd name="connsiteY3" fmla="*/ 42530 h 318976"/>
              <a:gd name="connsiteX4" fmla="*/ 4350842 w 6528390"/>
              <a:gd name="connsiteY4" fmla="*/ 85060 h 318976"/>
              <a:gd name="connsiteX5" fmla="*/ 3895769 w 6528390"/>
              <a:gd name="connsiteY5" fmla="*/ 106325 h 318976"/>
              <a:gd name="connsiteX6" fmla="*/ 3461961 w 6528390"/>
              <a:gd name="connsiteY6" fmla="*/ 123337 h 318976"/>
              <a:gd name="connsiteX7" fmla="*/ 3040911 w 6528390"/>
              <a:gd name="connsiteY7" fmla="*/ 148856 h 318976"/>
              <a:gd name="connsiteX8" fmla="*/ 2607103 w 6528390"/>
              <a:gd name="connsiteY8" fmla="*/ 182880 h 318976"/>
              <a:gd name="connsiteX9" fmla="*/ 2181801 w 6528390"/>
              <a:gd name="connsiteY9" fmla="*/ 199892 h 318976"/>
              <a:gd name="connsiteX10" fmla="*/ 1696956 w 6528390"/>
              <a:gd name="connsiteY10" fmla="*/ 199892 h 318976"/>
              <a:gd name="connsiteX11" fmla="*/ 1309931 w 6528390"/>
              <a:gd name="connsiteY11" fmla="*/ 229663 h 318976"/>
              <a:gd name="connsiteX12" fmla="*/ 863363 w 6528390"/>
              <a:gd name="connsiteY12" fmla="*/ 267940 h 318976"/>
              <a:gd name="connsiteX13" fmla="*/ 455073 w 6528390"/>
              <a:gd name="connsiteY13" fmla="*/ 293458 h 318976"/>
              <a:gd name="connsiteX14" fmla="*/ 0 w 6528390"/>
              <a:gd name="connsiteY14" fmla="*/ 318976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28390" h="318976">
                <a:moveTo>
                  <a:pt x="6528390" y="0"/>
                </a:moveTo>
                <a:lnTo>
                  <a:pt x="6090329" y="4253"/>
                </a:lnTo>
                <a:lnTo>
                  <a:pt x="5669280" y="25518"/>
                </a:lnTo>
                <a:lnTo>
                  <a:pt x="5192941" y="42530"/>
                </a:lnTo>
                <a:lnTo>
                  <a:pt x="4350842" y="85060"/>
                </a:lnTo>
                <a:lnTo>
                  <a:pt x="3895769" y="106325"/>
                </a:lnTo>
                <a:lnTo>
                  <a:pt x="3461961" y="123337"/>
                </a:lnTo>
                <a:lnTo>
                  <a:pt x="3040911" y="148856"/>
                </a:lnTo>
                <a:lnTo>
                  <a:pt x="2607103" y="182880"/>
                </a:lnTo>
                <a:lnTo>
                  <a:pt x="2181801" y="199892"/>
                </a:lnTo>
                <a:lnTo>
                  <a:pt x="1696956" y="199892"/>
                </a:lnTo>
                <a:lnTo>
                  <a:pt x="1309931" y="229663"/>
                </a:lnTo>
                <a:lnTo>
                  <a:pt x="863363" y="267940"/>
                </a:lnTo>
                <a:lnTo>
                  <a:pt x="455073" y="293458"/>
                </a:lnTo>
                <a:lnTo>
                  <a:pt x="0" y="318976"/>
                </a:lnTo>
              </a:path>
            </a:pathLst>
          </a:custGeom>
          <a:noFill/>
          <a:ln w="1905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B50992BD-A370-2B44-9339-9C714FB14011}"/>
              </a:ext>
            </a:extLst>
          </p:cNvPr>
          <p:cNvSpPr/>
          <p:nvPr/>
        </p:nvSpPr>
        <p:spPr>
          <a:xfrm>
            <a:off x="6249551" y="4433007"/>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9319826-2D5E-5A46-9A33-04A9B784F92E}"/>
              </a:ext>
            </a:extLst>
          </p:cNvPr>
          <p:cNvSpPr/>
          <p:nvPr/>
        </p:nvSpPr>
        <p:spPr>
          <a:xfrm>
            <a:off x="5815742" y="4509561"/>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0CA059D5-D288-554A-A217-B8205F0DC439}"/>
              </a:ext>
            </a:extLst>
          </p:cNvPr>
          <p:cNvSpPr/>
          <p:nvPr/>
        </p:nvSpPr>
        <p:spPr>
          <a:xfrm>
            <a:off x="6687612" y="4394729"/>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E644B68F-69E0-764D-902D-E164C92F49D5}"/>
              </a:ext>
            </a:extLst>
          </p:cNvPr>
          <p:cNvSpPr/>
          <p:nvPr/>
        </p:nvSpPr>
        <p:spPr>
          <a:xfrm>
            <a:off x="7121420" y="4262886"/>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28E6434B-D773-5D45-BF6E-28E2216CE6EA}"/>
              </a:ext>
            </a:extLst>
          </p:cNvPr>
          <p:cNvSpPr/>
          <p:nvPr/>
        </p:nvSpPr>
        <p:spPr>
          <a:xfrm>
            <a:off x="7550976" y="4203343"/>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5FE1E06F-BB8B-4D44-B88A-7B8492F70303}"/>
              </a:ext>
            </a:extLst>
          </p:cNvPr>
          <p:cNvSpPr/>
          <p:nvPr/>
        </p:nvSpPr>
        <p:spPr>
          <a:xfrm>
            <a:off x="7989037" y="4067247"/>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CF2B75CD-B2E8-6A41-B1F5-A944A42D9D93}"/>
              </a:ext>
            </a:extLst>
          </p:cNvPr>
          <p:cNvSpPr/>
          <p:nvPr/>
        </p:nvSpPr>
        <p:spPr>
          <a:xfrm>
            <a:off x="8869413" y="3761030"/>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CB6640E1-4B6F-F94F-B67E-0053C3A9D0FB}"/>
              </a:ext>
            </a:extLst>
          </p:cNvPr>
          <p:cNvSpPr/>
          <p:nvPr/>
        </p:nvSpPr>
        <p:spPr>
          <a:xfrm>
            <a:off x="9294715" y="3718500"/>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AF3439FD-A277-CF42-BDB8-500A9164A5CB}"/>
              </a:ext>
            </a:extLst>
          </p:cNvPr>
          <p:cNvSpPr/>
          <p:nvPr/>
        </p:nvSpPr>
        <p:spPr>
          <a:xfrm>
            <a:off x="4943873" y="4666923"/>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B54819AE-CD90-4B43-9EF4-85DCB63A3343}"/>
              </a:ext>
            </a:extLst>
          </p:cNvPr>
          <p:cNvSpPr/>
          <p:nvPr/>
        </p:nvSpPr>
        <p:spPr>
          <a:xfrm>
            <a:off x="5377680" y="4666923"/>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D4A2DC83-DFFD-F548-B91B-526E9C25D011}"/>
              </a:ext>
            </a:extLst>
          </p:cNvPr>
          <p:cNvSpPr/>
          <p:nvPr/>
        </p:nvSpPr>
        <p:spPr>
          <a:xfrm>
            <a:off x="3650954" y="4981646"/>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CD64B2DF-23A0-854B-A6D6-AA7C3376DCCB}"/>
              </a:ext>
            </a:extLst>
          </p:cNvPr>
          <p:cNvSpPr/>
          <p:nvPr/>
        </p:nvSpPr>
        <p:spPr>
          <a:xfrm>
            <a:off x="4076256" y="4879574"/>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2509C311-A6D9-9A41-ADC7-01D2A1CF5039}"/>
              </a:ext>
            </a:extLst>
          </p:cNvPr>
          <p:cNvSpPr/>
          <p:nvPr/>
        </p:nvSpPr>
        <p:spPr>
          <a:xfrm>
            <a:off x="4510064" y="4794514"/>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1DFF65E6-92D8-3348-87B9-62FF1A5D6D64}"/>
              </a:ext>
            </a:extLst>
          </p:cNvPr>
          <p:cNvSpPr/>
          <p:nvPr/>
        </p:nvSpPr>
        <p:spPr>
          <a:xfrm>
            <a:off x="3212892" y="4968887"/>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F3162431-FE41-F141-9160-698B6C6D1C56}"/>
              </a:ext>
            </a:extLst>
          </p:cNvPr>
          <p:cNvSpPr/>
          <p:nvPr/>
        </p:nvSpPr>
        <p:spPr>
          <a:xfrm>
            <a:off x="2766325" y="5061570"/>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Freeform 149">
            <a:extLst>
              <a:ext uri="{FF2B5EF4-FFF2-40B4-BE49-F238E27FC236}">
                <a16:creationId xmlns:a16="http://schemas.microsoft.com/office/drawing/2014/main" id="{ED796B61-39D6-D54C-9C0A-551C76362A16}"/>
              </a:ext>
            </a:extLst>
          </p:cNvPr>
          <p:cNvSpPr/>
          <p:nvPr/>
        </p:nvSpPr>
        <p:spPr>
          <a:xfrm>
            <a:off x="2828260" y="3721395"/>
            <a:ext cx="6549656" cy="1403498"/>
          </a:xfrm>
          <a:custGeom>
            <a:avLst/>
            <a:gdLst>
              <a:gd name="connsiteX0" fmla="*/ 6549656 w 6549656"/>
              <a:gd name="connsiteY0" fmla="*/ 0 h 1403498"/>
              <a:gd name="connsiteX1" fmla="*/ 6124354 w 6549656"/>
              <a:gd name="connsiteY1" fmla="*/ 42531 h 1403498"/>
              <a:gd name="connsiteX2" fmla="*/ 5694799 w 6549656"/>
              <a:gd name="connsiteY2" fmla="*/ 221158 h 1403498"/>
              <a:gd name="connsiteX3" fmla="*/ 5231219 w 6549656"/>
              <a:gd name="connsiteY3" fmla="*/ 527375 h 1403498"/>
              <a:gd name="connsiteX4" fmla="*/ 4810170 w 6549656"/>
              <a:gd name="connsiteY4" fmla="*/ 450821 h 1403498"/>
              <a:gd name="connsiteX5" fmla="*/ 4384867 w 6549656"/>
              <a:gd name="connsiteY5" fmla="*/ 603930 h 1403498"/>
              <a:gd name="connsiteX6" fmla="*/ 3934047 w 6549656"/>
              <a:gd name="connsiteY6" fmla="*/ 667725 h 1403498"/>
              <a:gd name="connsiteX7" fmla="*/ 3504492 w 6549656"/>
              <a:gd name="connsiteY7" fmla="*/ 880376 h 1403498"/>
              <a:gd name="connsiteX8" fmla="*/ 3028153 w 6549656"/>
              <a:gd name="connsiteY8" fmla="*/ 944172 h 1403498"/>
              <a:gd name="connsiteX9" fmla="*/ 2615610 w 6549656"/>
              <a:gd name="connsiteY9" fmla="*/ 982449 h 1403498"/>
              <a:gd name="connsiteX10" fmla="*/ 2198813 w 6549656"/>
              <a:gd name="connsiteY10" fmla="*/ 1148317 h 1403498"/>
              <a:gd name="connsiteX11" fmla="*/ 1756499 w 6549656"/>
              <a:gd name="connsiteY11" fmla="*/ 1097280 h 1403498"/>
              <a:gd name="connsiteX12" fmla="*/ 1326944 w 6549656"/>
              <a:gd name="connsiteY12" fmla="*/ 1284413 h 1403498"/>
              <a:gd name="connsiteX13" fmla="*/ 893135 w 6549656"/>
              <a:gd name="connsiteY13" fmla="*/ 1377980 h 1403498"/>
              <a:gd name="connsiteX14" fmla="*/ 408291 w 6549656"/>
              <a:gd name="connsiteY14" fmla="*/ 1403498 h 1403498"/>
              <a:gd name="connsiteX15" fmla="*/ 0 w 6549656"/>
              <a:gd name="connsiteY15" fmla="*/ 1377980 h 14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49656" h="1403498">
                <a:moveTo>
                  <a:pt x="6549656" y="0"/>
                </a:moveTo>
                <a:lnTo>
                  <a:pt x="6124354" y="42531"/>
                </a:lnTo>
                <a:lnTo>
                  <a:pt x="5694799" y="221158"/>
                </a:lnTo>
                <a:lnTo>
                  <a:pt x="5231219" y="527375"/>
                </a:lnTo>
                <a:lnTo>
                  <a:pt x="4810170" y="450821"/>
                </a:lnTo>
                <a:lnTo>
                  <a:pt x="4384867" y="603930"/>
                </a:lnTo>
                <a:lnTo>
                  <a:pt x="3934047" y="667725"/>
                </a:lnTo>
                <a:lnTo>
                  <a:pt x="3504492" y="880376"/>
                </a:lnTo>
                <a:lnTo>
                  <a:pt x="3028153" y="944172"/>
                </a:lnTo>
                <a:lnTo>
                  <a:pt x="2615610" y="982449"/>
                </a:lnTo>
                <a:lnTo>
                  <a:pt x="2198813" y="1148317"/>
                </a:lnTo>
                <a:lnTo>
                  <a:pt x="1756499" y="1097280"/>
                </a:lnTo>
                <a:lnTo>
                  <a:pt x="1326944" y="1284413"/>
                </a:lnTo>
                <a:lnTo>
                  <a:pt x="893135" y="1377980"/>
                </a:lnTo>
                <a:lnTo>
                  <a:pt x="408291" y="1403498"/>
                </a:lnTo>
                <a:lnTo>
                  <a:pt x="0" y="1377980"/>
                </a:lnTo>
              </a:path>
            </a:pathLst>
          </a:custGeom>
          <a:noFill/>
          <a:ln w="1905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Freeform 150">
            <a:extLst>
              <a:ext uri="{FF2B5EF4-FFF2-40B4-BE49-F238E27FC236}">
                <a16:creationId xmlns:a16="http://schemas.microsoft.com/office/drawing/2014/main" id="{F7AC407B-155B-E34E-8541-3C8F8F4EA99B}"/>
              </a:ext>
            </a:extLst>
          </p:cNvPr>
          <p:cNvSpPr/>
          <p:nvPr/>
        </p:nvSpPr>
        <p:spPr>
          <a:xfrm>
            <a:off x="2819754" y="3763926"/>
            <a:ext cx="6553909" cy="1356714"/>
          </a:xfrm>
          <a:custGeom>
            <a:avLst/>
            <a:gdLst>
              <a:gd name="connsiteX0" fmla="*/ 6553909 w 6553909"/>
              <a:gd name="connsiteY0" fmla="*/ 0 h 1356714"/>
              <a:gd name="connsiteX1" fmla="*/ 6132860 w 6553909"/>
              <a:gd name="connsiteY1" fmla="*/ 51036 h 1356714"/>
              <a:gd name="connsiteX2" fmla="*/ 5673533 w 6553909"/>
              <a:gd name="connsiteY2" fmla="*/ 174374 h 1356714"/>
              <a:gd name="connsiteX3" fmla="*/ 5235472 w 6553909"/>
              <a:gd name="connsiteY3" fmla="*/ 357254 h 1356714"/>
              <a:gd name="connsiteX4" fmla="*/ 4818676 w 6553909"/>
              <a:gd name="connsiteY4" fmla="*/ 493350 h 1356714"/>
              <a:gd name="connsiteX5" fmla="*/ 4372108 w 6553909"/>
              <a:gd name="connsiteY5" fmla="*/ 561399 h 1356714"/>
              <a:gd name="connsiteX6" fmla="*/ 3904276 w 6553909"/>
              <a:gd name="connsiteY6" fmla="*/ 684736 h 1356714"/>
              <a:gd name="connsiteX7" fmla="*/ 3504492 w 6553909"/>
              <a:gd name="connsiteY7" fmla="*/ 740026 h 1356714"/>
              <a:gd name="connsiteX8" fmla="*/ 3070683 w 6553909"/>
              <a:gd name="connsiteY8" fmla="*/ 820833 h 1356714"/>
              <a:gd name="connsiteX9" fmla="*/ 2594345 w 6553909"/>
              <a:gd name="connsiteY9" fmla="*/ 961183 h 1356714"/>
              <a:gd name="connsiteX10" fmla="*/ 2207319 w 6553909"/>
              <a:gd name="connsiteY10" fmla="*/ 969689 h 1356714"/>
              <a:gd name="connsiteX11" fmla="*/ 1773511 w 6553909"/>
              <a:gd name="connsiteY11" fmla="*/ 1093027 h 1356714"/>
              <a:gd name="connsiteX12" fmla="*/ 1326944 w 6553909"/>
              <a:gd name="connsiteY12" fmla="*/ 1178087 h 1356714"/>
              <a:gd name="connsiteX13" fmla="*/ 905894 w 6553909"/>
              <a:gd name="connsiteY13" fmla="*/ 1280160 h 1356714"/>
              <a:gd name="connsiteX14" fmla="*/ 472086 w 6553909"/>
              <a:gd name="connsiteY14" fmla="*/ 1258894 h 1356714"/>
              <a:gd name="connsiteX15" fmla="*/ 0 w 6553909"/>
              <a:gd name="connsiteY15" fmla="*/ 1356714 h 135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53909" h="1356714">
                <a:moveTo>
                  <a:pt x="6553909" y="0"/>
                </a:moveTo>
                <a:lnTo>
                  <a:pt x="6132860" y="51036"/>
                </a:lnTo>
                <a:lnTo>
                  <a:pt x="5673533" y="174374"/>
                </a:lnTo>
                <a:lnTo>
                  <a:pt x="5235472" y="357254"/>
                </a:lnTo>
                <a:lnTo>
                  <a:pt x="4818676" y="493350"/>
                </a:lnTo>
                <a:lnTo>
                  <a:pt x="4372108" y="561399"/>
                </a:lnTo>
                <a:lnTo>
                  <a:pt x="3904276" y="684736"/>
                </a:lnTo>
                <a:lnTo>
                  <a:pt x="3504492" y="740026"/>
                </a:lnTo>
                <a:lnTo>
                  <a:pt x="3070683" y="820833"/>
                </a:lnTo>
                <a:lnTo>
                  <a:pt x="2594345" y="961183"/>
                </a:lnTo>
                <a:lnTo>
                  <a:pt x="2207319" y="969689"/>
                </a:lnTo>
                <a:lnTo>
                  <a:pt x="1773511" y="1093027"/>
                </a:lnTo>
                <a:lnTo>
                  <a:pt x="1326944" y="1178087"/>
                </a:lnTo>
                <a:lnTo>
                  <a:pt x="905894" y="1280160"/>
                </a:lnTo>
                <a:lnTo>
                  <a:pt x="472086" y="1258894"/>
                </a:lnTo>
                <a:lnTo>
                  <a:pt x="0" y="1356714"/>
                </a:ln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EEB96525-FEE7-AB47-84F8-AEFFFFB647E4}"/>
              </a:ext>
            </a:extLst>
          </p:cNvPr>
          <p:cNvSpPr/>
          <p:nvPr/>
        </p:nvSpPr>
        <p:spPr>
          <a:xfrm>
            <a:off x="8899159" y="3714246"/>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6A6F2949-6145-424B-9605-7CBD1F70C940}"/>
              </a:ext>
            </a:extLst>
          </p:cNvPr>
          <p:cNvSpPr/>
          <p:nvPr/>
        </p:nvSpPr>
        <p:spPr>
          <a:xfrm>
            <a:off x="4106002" y="4943368"/>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73AE86AE-6279-4A47-9FDA-1289BEB932C0}"/>
              </a:ext>
            </a:extLst>
          </p:cNvPr>
          <p:cNvSpPr/>
          <p:nvPr/>
        </p:nvSpPr>
        <p:spPr>
          <a:xfrm>
            <a:off x="3680700" y="5028429"/>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883FB51F-8CF8-1B4E-B0E2-9329E3DB6EA2}"/>
              </a:ext>
            </a:extLst>
          </p:cNvPr>
          <p:cNvSpPr/>
          <p:nvPr/>
        </p:nvSpPr>
        <p:spPr>
          <a:xfrm>
            <a:off x="9324461" y="3671715"/>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2" name="Freeform 151">
            <a:extLst>
              <a:ext uri="{FF2B5EF4-FFF2-40B4-BE49-F238E27FC236}">
                <a16:creationId xmlns:a16="http://schemas.microsoft.com/office/drawing/2014/main" id="{A659FC6D-A5CF-2348-90C0-CE5E4C952E6F}"/>
              </a:ext>
            </a:extLst>
          </p:cNvPr>
          <p:cNvSpPr/>
          <p:nvPr/>
        </p:nvSpPr>
        <p:spPr>
          <a:xfrm>
            <a:off x="2866538" y="3819215"/>
            <a:ext cx="6532643" cy="1390738"/>
          </a:xfrm>
          <a:custGeom>
            <a:avLst/>
            <a:gdLst>
              <a:gd name="connsiteX0" fmla="*/ 0 w 6532643"/>
              <a:gd name="connsiteY0" fmla="*/ 1390738 h 1390738"/>
              <a:gd name="connsiteX1" fmla="*/ 416796 w 6532643"/>
              <a:gd name="connsiteY1" fmla="*/ 1284413 h 1390738"/>
              <a:gd name="connsiteX2" fmla="*/ 837845 w 6532643"/>
              <a:gd name="connsiteY2" fmla="*/ 1203605 h 1390738"/>
              <a:gd name="connsiteX3" fmla="*/ 1258895 w 6532643"/>
              <a:gd name="connsiteY3" fmla="*/ 1118545 h 1390738"/>
              <a:gd name="connsiteX4" fmla="*/ 1735233 w 6532643"/>
              <a:gd name="connsiteY4" fmla="*/ 1037738 h 1390738"/>
              <a:gd name="connsiteX5" fmla="*/ 2164789 w 6532643"/>
              <a:gd name="connsiteY5" fmla="*/ 914400 h 1390738"/>
              <a:gd name="connsiteX6" fmla="*/ 2598597 w 6532643"/>
              <a:gd name="connsiteY6" fmla="*/ 837845 h 1390738"/>
              <a:gd name="connsiteX7" fmla="*/ 3040911 w 6532643"/>
              <a:gd name="connsiteY7" fmla="*/ 735773 h 1390738"/>
              <a:gd name="connsiteX8" fmla="*/ 3461961 w 6532643"/>
              <a:gd name="connsiteY8" fmla="*/ 650712 h 1390738"/>
              <a:gd name="connsiteX9" fmla="*/ 3921287 w 6532643"/>
              <a:gd name="connsiteY9" fmla="*/ 557146 h 1390738"/>
              <a:gd name="connsiteX10" fmla="*/ 4329577 w 6532643"/>
              <a:gd name="connsiteY10" fmla="*/ 472085 h 1390738"/>
              <a:gd name="connsiteX11" fmla="*/ 4784651 w 6532643"/>
              <a:gd name="connsiteY11" fmla="*/ 374266 h 1390738"/>
              <a:gd name="connsiteX12" fmla="*/ 5209953 w 6532643"/>
              <a:gd name="connsiteY12" fmla="*/ 289205 h 1390738"/>
              <a:gd name="connsiteX13" fmla="*/ 5694798 w 6532643"/>
              <a:gd name="connsiteY13" fmla="*/ 170121 h 1390738"/>
              <a:gd name="connsiteX14" fmla="*/ 6532643 w 6532643"/>
              <a:gd name="connsiteY14" fmla="*/ 0 h 139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2643" h="1390738">
                <a:moveTo>
                  <a:pt x="0" y="1390738"/>
                </a:moveTo>
                <a:lnTo>
                  <a:pt x="416796" y="1284413"/>
                </a:lnTo>
                <a:lnTo>
                  <a:pt x="837845" y="1203605"/>
                </a:lnTo>
                <a:lnTo>
                  <a:pt x="1258895" y="1118545"/>
                </a:lnTo>
                <a:lnTo>
                  <a:pt x="1735233" y="1037738"/>
                </a:lnTo>
                <a:lnTo>
                  <a:pt x="2164789" y="914400"/>
                </a:lnTo>
                <a:lnTo>
                  <a:pt x="2598597" y="837845"/>
                </a:lnTo>
                <a:lnTo>
                  <a:pt x="3040911" y="735773"/>
                </a:lnTo>
                <a:lnTo>
                  <a:pt x="3461961" y="650712"/>
                </a:lnTo>
                <a:lnTo>
                  <a:pt x="3921287" y="557146"/>
                </a:lnTo>
                <a:lnTo>
                  <a:pt x="4329577" y="472085"/>
                </a:lnTo>
                <a:lnTo>
                  <a:pt x="4784651" y="374266"/>
                </a:lnTo>
                <a:lnTo>
                  <a:pt x="5209953" y="289205"/>
                </a:lnTo>
                <a:lnTo>
                  <a:pt x="5694798" y="170121"/>
                </a:lnTo>
                <a:lnTo>
                  <a:pt x="6532643" y="0"/>
                </a:lnTo>
              </a:path>
            </a:pathLst>
          </a:custGeom>
          <a:no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A9C2FB57-54B5-5244-AB51-0B6D2C1F0AF3}"/>
              </a:ext>
            </a:extLst>
          </p:cNvPr>
          <p:cNvSpPr/>
          <p:nvPr/>
        </p:nvSpPr>
        <p:spPr>
          <a:xfrm>
            <a:off x="3242638" y="5075212"/>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Rounded Rectangle 152">
            <a:extLst>
              <a:ext uri="{FF2B5EF4-FFF2-40B4-BE49-F238E27FC236}">
                <a16:creationId xmlns:a16="http://schemas.microsoft.com/office/drawing/2014/main" id="{55BE7AF4-5C9D-3140-B531-CFC2BE0F4FF6}"/>
              </a:ext>
            </a:extLst>
          </p:cNvPr>
          <p:cNvSpPr/>
          <p:nvPr/>
        </p:nvSpPr>
        <p:spPr>
          <a:xfrm>
            <a:off x="9536155" y="4592819"/>
            <a:ext cx="912820"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400" b="1" dirty="0">
                <a:solidFill>
                  <a:schemeClr val="accent1"/>
                </a:solidFill>
                <a:latin typeface="Arial" panose="020B0604020202020204" pitchFamily="34" charset="0"/>
                <a:cs typeface="Arial" panose="020B0604020202020204" pitchFamily="34" charset="0"/>
              </a:rPr>
              <a:t>CHB</a:t>
            </a:r>
          </a:p>
        </p:txBody>
      </p:sp>
      <p:sp>
        <p:nvSpPr>
          <p:cNvPr id="154" name="Rounded Rectangle 153">
            <a:extLst>
              <a:ext uri="{FF2B5EF4-FFF2-40B4-BE49-F238E27FC236}">
                <a16:creationId xmlns:a16="http://schemas.microsoft.com/office/drawing/2014/main" id="{5C63E3AD-8541-6E44-B9DB-E94C7E0FEC0A}"/>
              </a:ext>
            </a:extLst>
          </p:cNvPr>
          <p:cNvSpPr/>
          <p:nvPr/>
        </p:nvSpPr>
        <p:spPr>
          <a:xfrm>
            <a:off x="9536155" y="4366397"/>
            <a:ext cx="912820"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400" b="1" dirty="0">
                <a:solidFill>
                  <a:schemeClr val="accent2"/>
                </a:solidFill>
                <a:latin typeface="Arial" panose="020B0604020202020204" pitchFamily="34" charset="0"/>
                <a:cs typeface="Arial" panose="020B0604020202020204" pitchFamily="34" charset="0"/>
              </a:rPr>
              <a:t>ALD</a:t>
            </a:r>
          </a:p>
        </p:txBody>
      </p:sp>
      <p:sp>
        <p:nvSpPr>
          <p:cNvPr id="155" name="Rounded Rectangle 154">
            <a:extLst>
              <a:ext uri="{FF2B5EF4-FFF2-40B4-BE49-F238E27FC236}">
                <a16:creationId xmlns:a16="http://schemas.microsoft.com/office/drawing/2014/main" id="{1C1351A3-9BCA-2B44-8AAE-F64D25CDC0B0}"/>
              </a:ext>
            </a:extLst>
          </p:cNvPr>
          <p:cNvSpPr/>
          <p:nvPr/>
        </p:nvSpPr>
        <p:spPr>
          <a:xfrm>
            <a:off x="9536155" y="2276340"/>
            <a:ext cx="912820"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400" b="1" dirty="0">
                <a:solidFill>
                  <a:srgbClr val="7030A0"/>
                </a:solidFill>
                <a:latin typeface="Arial" panose="020B0604020202020204" pitchFamily="34" charset="0"/>
                <a:cs typeface="Arial" panose="020B0604020202020204" pitchFamily="34" charset="0"/>
              </a:rPr>
              <a:t>NASH</a:t>
            </a:r>
          </a:p>
        </p:txBody>
      </p:sp>
      <p:sp>
        <p:nvSpPr>
          <p:cNvPr id="156" name="Rounded Rectangle 155">
            <a:extLst>
              <a:ext uri="{FF2B5EF4-FFF2-40B4-BE49-F238E27FC236}">
                <a16:creationId xmlns:a16="http://schemas.microsoft.com/office/drawing/2014/main" id="{C6CFCF27-7906-6E4B-9EB3-E59CB1FA0FCA}"/>
              </a:ext>
            </a:extLst>
          </p:cNvPr>
          <p:cNvSpPr/>
          <p:nvPr/>
        </p:nvSpPr>
        <p:spPr>
          <a:xfrm>
            <a:off x="9536155" y="3460706"/>
            <a:ext cx="912820"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400" b="1" dirty="0">
                <a:solidFill>
                  <a:schemeClr val="tx2">
                    <a:lumMod val="50000"/>
                  </a:schemeClr>
                </a:solidFill>
                <a:latin typeface="Arial" panose="020B0604020202020204" pitchFamily="34" charset="0"/>
                <a:cs typeface="Arial" panose="020B0604020202020204" pitchFamily="34" charset="0"/>
              </a:rPr>
              <a:t>ALD+CHC</a:t>
            </a:r>
          </a:p>
        </p:txBody>
      </p:sp>
      <p:sp>
        <p:nvSpPr>
          <p:cNvPr id="157" name="Rounded Rectangle 156">
            <a:extLst>
              <a:ext uri="{FF2B5EF4-FFF2-40B4-BE49-F238E27FC236}">
                <a16:creationId xmlns:a16="http://schemas.microsoft.com/office/drawing/2014/main" id="{D0904E1F-1504-6944-9945-E3E1E86F0754}"/>
              </a:ext>
            </a:extLst>
          </p:cNvPr>
          <p:cNvSpPr/>
          <p:nvPr/>
        </p:nvSpPr>
        <p:spPr>
          <a:xfrm>
            <a:off x="9536155" y="3704546"/>
            <a:ext cx="912820"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400" b="1" dirty="0">
                <a:solidFill>
                  <a:schemeClr val="tx2"/>
                </a:solidFill>
                <a:latin typeface="Arial" panose="020B0604020202020204" pitchFamily="34" charset="0"/>
                <a:cs typeface="Arial" panose="020B0604020202020204" pitchFamily="34" charset="0"/>
              </a:rPr>
              <a:t>CHC</a:t>
            </a:r>
          </a:p>
        </p:txBody>
      </p:sp>
      <p:sp>
        <p:nvSpPr>
          <p:cNvPr id="118" name="Oval 117">
            <a:extLst>
              <a:ext uri="{FF2B5EF4-FFF2-40B4-BE49-F238E27FC236}">
                <a16:creationId xmlns:a16="http://schemas.microsoft.com/office/drawing/2014/main" id="{9FD51ABC-7F78-EF4E-B458-9256E5F02E72}"/>
              </a:ext>
            </a:extLst>
          </p:cNvPr>
          <p:cNvSpPr/>
          <p:nvPr/>
        </p:nvSpPr>
        <p:spPr>
          <a:xfrm>
            <a:off x="7151166" y="4275645"/>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56AF361B-6F53-6A41-986F-0B87A29C3790}"/>
              </a:ext>
            </a:extLst>
          </p:cNvPr>
          <p:cNvSpPr/>
          <p:nvPr/>
        </p:nvSpPr>
        <p:spPr>
          <a:xfrm>
            <a:off x="7580722" y="4126789"/>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275E94D0-B177-6C46-836F-9AFD71A25935}"/>
              </a:ext>
            </a:extLst>
          </p:cNvPr>
          <p:cNvSpPr/>
          <p:nvPr/>
        </p:nvSpPr>
        <p:spPr>
          <a:xfrm>
            <a:off x="6717358" y="4335187"/>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42CB1721-28EA-D740-9F31-D716554B3A0F}"/>
              </a:ext>
            </a:extLst>
          </p:cNvPr>
          <p:cNvSpPr/>
          <p:nvPr/>
        </p:nvSpPr>
        <p:spPr>
          <a:xfrm>
            <a:off x="8422846" y="3880114"/>
            <a:ext cx="172465" cy="11297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B6A2C42A-A951-0C46-97BF-BB7BAF6CF741}"/>
              </a:ext>
            </a:extLst>
          </p:cNvPr>
          <p:cNvSpPr/>
          <p:nvPr/>
        </p:nvSpPr>
        <p:spPr>
          <a:xfrm>
            <a:off x="8452592" y="3888620"/>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5026C8-DAAA-364B-991E-971FE26B1364}"/>
              </a:ext>
            </a:extLst>
          </p:cNvPr>
          <p:cNvSpPr/>
          <p:nvPr/>
        </p:nvSpPr>
        <p:spPr>
          <a:xfrm>
            <a:off x="5407426" y="4645658"/>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A78F6DC8-4394-DB48-8F5A-F1698FCDF2B0}"/>
              </a:ext>
            </a:extLst>
          </p:cNvPr>
          <p:cNvSpPr/>
          <p:nvPr/>
        </p:nvSpPr>
        <p:spPr>
          <a:xfrm>
            <a:off x="4973619" y="4781754"/>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1AD4A904-C766-BD49-A148-FFBB1C3ABE2F}"/>
              </a:ext>
            </a:extLst>
          </p:cNvPr>
          <p:cNvSpPr/>
          <p:nvPr/>
        </p:nvSpPr>
        <p:spPr>
          <a:xfrm>
            <a:off x="4539810" y="4764741"/>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6F6FEA50-6D9C-4B47-B8CB-F822E0188B2C}"/>
              </a:ext>
            </a:extLst>
          </p:cNvPr>
          <p:cNvSpPr/>
          <p:nvPr/>
        </p:nvSpPr>
        <p:spPr>
          <a:xfrm>
            <a:off x="2791843" y="5062453"/>
            <a:ext cx="112973" cy="112973"/>
          </a:xfrm>
          <a:prstGeom prst="ellips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36A3B2F-FD47-ABD5-57CE-A9F995100439}"/>
              </a:ext>
            </a:extLst>
          </p:cNvPr>
          <p:cNvSpPr/>
          <p:nvPr/>
        </p:nvSpPr>
        <p:spPr>
          <a:xfrm>
            <a:off x="9164231" y="5818315"/>
            <a:ext cx="2433038" cy="276999"/>
          </a:xfrm>
          <a:prstGeom prst="rect">
            <a:avLst/>
          </a:prstGeom>
        </p:spPr>
        <p:txBody>
          <a:bodyPr wrap="none">
            <a:spAutoFit/>
          </a:bodyPr>
          <a:lstStyle/>
          <a:p>
            <a:r>
              <a:rPr lang="en-US" sz="1200" spc="-30" dirty="0">
                <a:solidFill>
                  <a:srgbClr val="5D8298"/>
                </a:solidFill>
                <a:latin typeface="Arial" panose="020B0604020202020204" pitchFamily="34" charset="0"/>
                <a:cs typeface="Arial" panose="020B0604020202020204" pitchFamily="34" charset="0"/>
              </a:rPr>
              <a:t>Dotted lines represent linear trends</a:t>
            </a:r>
          </a:p>
        </p:txBody>
      </p:sp>
    </p:spTree>
    <p:extLst>
      <p:ext uri="{BB962C8B-B14F-4D97-AF65-F5344CB8AC3E}">
        <p14:creationId xmlns:p14="http://schemas.microsoft.com/office/powerpoint/2010/main" val="31325039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ounded Rectangle 206">
            <a:extLst>
              <a:ext uri="{FF2B5EF4-FFF2-40B4-BE49-F238E27FC236}">
                <a16:creationId xmlns:a16="http://schemas.microsoft.com/office/drawing/2014/main" id="{C3B9EA83-6862-434F-A229-B848499966AE}"/>
              </a:ext>
            </a:extLst>
          </p:cNvPr>
          <p:cNvSpPr/>
          <p:nvPr/>
        </p:nvSpPr>
        <p:spPr>
          <a:xfrm>
            <a:off x="7437748" y="4594178"/>
            <a:ext cx="3179002" cy="1337283"/>
          </a:xfrm>
          <a:prstGeom prst="roundRect">
            <a:avLst>
              <a:gd name="adj" fmla="val 0"/>
            </a:avLst>
          </a:prstGeom>
          <a:solidFill>
            <a:schemeClr val="accent1">
              <a:lumMod val="20000"/>
              <a:lumOff val="80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endParaRPr lang="en-GB" sz="700"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7A187D1-6E92-4182-8C12-A7266A25B8CE}"/>
              </a:ext>
            </a:extLst>
          </p:cNvPr>
          <p:cNvSpPr>
            <a:spLocks noGrp="1"/>
          </p:cNvSpPr>
          <p:nvPr>
            <p:ph type="title"/>
          </p:nvPr>
        </p:nvSpPr>
        <p:spPr/>
        <p:txBody>
          <a:bodyPr/>
          <a:lstStyle/>
          <a:p>
            <a:r>
              <a:rPr lang="en-US"/>
              <a:t>Barcelona clinic liver cancer (BCLC) staging and treatment strategy in 2022</a:t>
            </a:r>
            <a:endParaRPr lang="en-US" dirty="0"/>
          </a:p>
        </p:txBody>
      </p:sp>
      <p:sp>
        <p:nvSpPr>
          <p:cNvPr id="7" name="Content Placeholder 6">
            <a:extLst>
              <a:ext uri="{FF2B5EF4-FFF2-40B4-BE49-F238E27FC236}">
                <a16:creationId xmlns:a16="http://schemas.microsoft.com/office/drawing/2014/main" id="{AB2DDDA8-6ADD-E744-847A-8DFF43BCD2CB}"/>
              </a:ext>
            </a:extLst>
          </p:cNvPr>
          <p:cNvSpPr>
            <a:spLocks noGrp="1"/>
          </p:cNvSpPr>
          <p:nvPr>
            <p:ph sz="quarter" idx="15"/>
          </p:nvPr>
        </p:nvSpPr>
        <p:spPr>
          <a:xfrm>
            <a:off x="620183" y="6356351"/>
            <a:ext cx="10444369" cy="365125"/>
          </a:xfrm>
        </p:spPr>
        <p:txBody>
          <a:bodyPr/>
          <a:lstStyle/>
          <a:p>
            <a:r>
              <a:rPr lang="en-US" dirty="0"/>
              <a:t>AFP, alpha-fetoprotein; ALBI, albumin–bilirubin; BSC, best supportive care; HCC, hepatocellular carcinoma; LT, liver transplantation; MELD, model for end-stage liver disease; PS, performance status; TACE, transarterial chemoembolisation</a:t>
            </a:r>
          </a:p>
          <a:p>
            <a:pPr>
              <a:spcBef>
                <a:spcPts val="0"/>
              </a:spcBef>
            </a:pPr>
            <a:r>
              <a:rPr lang="en-US" dirty="0"/>
              <a:t>Reig M, et al. J Hepatol. 2022;76(3):681-93</a:t>
            </a:r>
          </a:p>
        </p:txBody>
      </p:sp>
      <p:sp>
        <p:nvSpPr>
          <p:cNvPr id="11" name="Slide Number Placeholder 10">
            <a:extLst>
              <a:ext uri="{FF2B5EF4-FFF2-40B4-BE49-F238E27FC236}">
                <a16:creationId xmlns:a16="http://schemas.microsoft.com/office/drawing/2014/main" id="{FBDA0F1C-A93E-D54B-A123-BF52C597D634}"/>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5" name="Rounded Rectangle 14">
            <a:extLst>
              <a:ext uri="{FF2B5EF4-FFF2-40B4-BE49-F238E27FC236}">
                <a16:creationId xmlns:a16="http://schemas.microsoft.com/office/drawing/2014/main" id="{4F4006B5-F80A-FE41-AFD5-D80F8A6929DE}"/>
              </a:ext>
            </a:extLst>
          </p:cNvPr>
          <p:cNvSpPr/>
          <p:nvPr/>
        </p:nvSpPr>
        <p:spPr>
          <a:xfrm>
            <a:off x="3770828" y="3297399"/>
            <a:ext cx="504056"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Normal</a:t>
            </a:r>
            <a:endParaRPr lang="en-GB" sz="800" dirty="0">
              <a:solidFill>
                <a:srgbClr val="FF0000"/>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48580A01-F46F-E549-9931-2D7CFF92DAB6}"/>
              </a:ext>
            </a:extLst>
          </p:cNvPr>
          <p:cNvSpPr/>
          <p:nvPr/>
        </p:nvSpPr>
        <p:spPr>
          <a:xfrm>
            <a:off x="3378480" y="3034752"/>
            <a:ext cx="504056"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Yes</a:t>
            </a:r>
            <a:endParaRPr lang="en-GB" sz="800" dirty="0">
              <a:solidFill>
                <a:srgbClr val="FF0000"/>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A8F0255B-5403-7C4A-9E8A-353DF9B9AD29}"/>
              </a:ext>
            </a:extLst>
          </p:cNvPr>
          <p:cNvSpPr/>
          <p:nvPr/>
        </p:nvSpPr>
        <p:spPr>
          <a:xfrm>
            <a:off x="2749424" y="3034752"/>
            <a:ext cx="504056"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No</a:t>
            </a:r>
            <a:endParaRPr lang="en-GB" sz="800" dirty="0">
              <a:solidFill>
                <a:srgbClr val="FF0000"/>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098F2E4D-1963-AF4C-A37C-70D7210C1F99}"/>
              </a:ext>
            </a:extLst>
          </p:cNvPr>
          <p:cNvSpPr/>
          <p:nvPr/>
        </p:nvSpPr>
        <p:spPr>
          <a:xfrm>
            <a:off x="3897288" y="2947203"/>
            <a:ext cx="728464"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Portal pressure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bilirubin</a:t>
            </a:r>
            <a:endParaRPr lang="en-GB" sz="800" dirty="0">
              <a:solidFill>
                <a:srgbClr val="FF0000"/>
              </a:solidFill>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AC3529B2-0C1E-3D4A-A03B-A83347E0DB76}"/>
              </a:ext>
            </a:extLst>
          </p:cNvPr>
          <p:cNvSpPr/>
          <p:nvPr/>
        </p:nvSpPr>
        <p:spPr>
          <a:xfrm>
            <a:off x="4234513" y="3297399"/>
            <a:ext cx="504056"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Increased</a:t>
            </a:r>
            <a:r>
              <a:rPr lang="en-GB" sz="800" baseline="30000" dirty="0">
                <a:solidFill>
                  <a:schemeClr val="tx1"/>
                </a:solidFill>
                <a:latin typeface="Arial" panose="020B0604020202020204" pitchFamily="34" charset="0"/>
                <a:cs typeface="Arial" panose="020B0604020202020204" pitchFamily="34" charset="0"/>
              </a:rPr>
              <a:t>^</a:t>
            </a:r>
            <a:endParaRPr lang="en-GB" sz="800" baseline="30000" dirty="0">
              <a:solidFill>
                <a:srgbClr val="FF000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64446998-1F95-364B-B8E9-AA0CA4F23A82}"/>
              </a:ext>
            </a:extLst>
          </p:cNvPr>
          <p:cNvCxnSpPr>
            <a:cxnSpLocks/>
          </p:cNvCxnSpPr>
          <p:nvPr/>
        </p:nvCxnSpPr>
        <p:spPr>
          <a:xfrm>
            <a:off x="3012071" y="3206885"/>
            <a:ext cx="0" cy="69812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B22BDCA-E664-9945-A33E-B29E6ADDA57B}"/>
              </a:ext>
            </a:extLst>
          </p:cNvPr>
          <p:cNvCxnSpPr>
            <a:cxnSpLocks/>
          </p:cNvCxnSpPr>
          <p:nvPr/>
        </p:nvCxnSpPr>
        <p:spPr>
          <a:xfrm>
            <a:off x="3012071" y="2944239"/>
            <a:ext cx="0" cy="11446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8663B67-18E9-954C-8BB1-E1BAB8F2D397}"/>
              </a:ext>
            </a:extLst>
          </p:cNvPr>
          <p:cNvCxnSpPr>
            <a:cxnSpLocks/>
          </p:cNvCxnSpPr>
          <p:nvPr/>
        </p:nvCxnSpPr>
        <p:spPr>
          <a:xfrm>
            <a:off x="3007463" y="2940675"/>
            <a:ext cx="6408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B109F56-2484-BD45-BDFB-A7A14D5C8093}"/>
              </a:ext>
            </a:extLst>
          </p:cNvPr>
          <p:cNvCxnSpPr>
            <a:cxnSpLocks/>
          </p:cNvCxnSpPr>
          <p:nvPr/>
        </p:nvCxnSpPr>
        <p:spPr>
          <a:xfrm>
            <a:off x="3641126" y="2944239"/>
            <a:ext cx="0" cy="11446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249B213-E694-604B-A5AE-F0DC1FAE5F8F}"/>
              </a:ext>
            </a:extLst>
          </p:cNvPr>
          <p:cNvCxnSpPr>
            <a:cxnSpLocks/>
          </p:cNvCxnSpPr>
          <p:nvPr/>
        </p:nvCxnSpPr>
        <p:spPr>
          <a:xfrm>
            <a:off x="3326599" y="2151434"/>
            <a:ext cx="0" cy="384243"/>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50653C5-270D-DF4D-8DF5-0C7836CEE56D}"/>
              </a:ext>
            </a:extLst>
          </p:cNvPr>
          <p:cNvCxnSpPr>
            <a:cxnSpLocks/>
          </p:cNvCxnSpPr>
          <p:nvPr/>
        </p:nvCxnSpPr>
        <p:spPr>
          <a:xfrm>
            <a:off x="3326599" y="2790217"/>
            <a:ext cx="0" cy="150779"/>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B9F08022-8C8A-8241-9E25-8D725DD41370}"/>
              </a:ext>
            </a:extLst>
          </p:cNvPr>
          <p:cNvSpPr/>
          <p:nvPr/>
        </p:nvSpPr>
        <p:spPr>
          <a:xfrm>
            <a:off x="2558375" y="1830072"/>
            <a:ext cx="1572638" cy="360040"/>
          </a:xfrm>
          <a:prstGeom prst="roundRect">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Very early stage (0)</a:t>
            </a:r>
          </a:p>
          <a:p>
            <a:pPr marL="88900" indent="-88900">
              <a:lnSpc>
                <a:spcPct val="9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Single ≤2 cm</a:t>
            </a:r>
          </a:p>
          <a:p>
            <a:pPr marL="88900" indent="-88900">
              <a:lnSpc>
                <a:spcPct val="9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Preserved liver function*, PS 0</a:t>
            </a:r>
          </a:p>
        </p:txBody>
      </p:sp>
      <p:cxnSp>
        <p:nvCxnSpPr>
          <p:cNvPr id="40" name="Straight Connector 39">
            <a:extLst>
              <a:ext uri="{FF2B5EF4-FFF2-40B4-BE49-F238E27FC236}">
                <a16:creationId xmlns:a16="http://schemas.microsoft.com/office/drawing/2014/main" id="{FDCA88DB-7109-7142-9205-0F4A4B0E3DDF}"/>
              </a:ext>
            </a:extLst>
          </p:cNvPr>
          <p:cNvCxnSpPr>
            <a:cxnSpLocks/>
          </p:cNvCxnSpPr>
          <p:nvPr/>
        </p:nvCxnSpPr>
        <p:spPr>
          <a:xfrm>
            <a:off x="4701374" y="2151434"/>
            <a:ext cx="0" cy="213941"/>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0799487-37A3-8444-96D1-ED87A57628A7}"/>
              </a:ext>
            </a:extLst>
          </p:cNvPr>
          <p:cNvCxnSpPr>
            <a:cxnSpLocks/>
          </p:cNvCxnSpPr>
          <p:nvPr/>
        </p:nvCxnSpPr>
        <p:spPr>
          <a:xfrm>
            <a:off x="4259846" y="2362200"/>
            <a:ext cx="0" cy="17898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1CF8116-EFA3-9B48-8260-A43D9564DC31}"/>
              </a:ext>
            </a:extLst>
          </p:cNvPr>
          <p:cNvCxnSpPr>
            <a:cxnSpLocks/>
          </p:cNvCxnSpPr>
          <p:nvPr/>
        </p:nvCxnSpPr>
        <p:spPr>
          <a:xfrm>
            <a:off x="4255238" y="2366000"/>
            <a:ext cx="89778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0AB7FC1-0372-6B41-9DD6-B6608BBBC27A}"/>
              </a:ext>
            </a:extLst>
          </p:cNvPr>
          <p:cNvCxnSpPr>
            <a:cxnSpLocks/>
          </p:cNvCxnSpPr>
          <p:nvPr/>
        </p:nvCxnSpPr>
        <p:spPr>
          <a:xfrm>
            <a:off x="5145671" y="2362200"/>
            <a:ext cx="0" cy="17898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a16="http://schemas.microsoft.com/office/drawing/2014/main" id="{02525DB8-74BF-EB40-8D88-5B7C9CFD0420}"/>
              </a:ext>
            </a:extLst>
          </p:cNvPr>
          <p:cNvSpPr/>
          <p:nvPr/>
        </p:nvSpPr>
        <p:spPr>
          <a:xfrm>
            <a:off x="4228856" y="1830072"/>
            <a:ext cx="1723694" cy="360040"/>
          </a:xfrm>
          <a:prstGeom prst="roundRect">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Early stage (A)</a:t>
            </a:r>
          </a:p>
          <a:p>
            <a:pPr marL="88900" indent="-88900">
              <a:lnSpc>
                <a:spcPct val="90000"/>
              </a:lnSpc>
              <a:buFont typeface="Arial" panose="020B0604020202020204" pitchFamily="34" charset="0"/>
              <a:buChar char="•"/>
            </a:pPr>
            <a:r>
              <a:rPr lang="en-GB" sz="700" spc="-10" dirty="0">
                <a:solidFill>
                  <a:schemeClr val="tx1"/>
                </a:solidFill>
                <a:latin typeface="Arial" panose="020B0604020202020204" pitchFamily="34" charset="0"/>
                <a:cs typeface="Arial" panose="020B0604020202020204" pitchFamily="34" charset="0"/>
              </a:rPr>
              <a:t>Single, or ≤3 cm nodules each ≤3 cm</a:t>
            </a:r>
          </a:p>
          <a:p>
            <a:pPr marL="88900" indent="-88900">
              <a:lnSpc>
                <a:spcPct val="9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Preserved liver function*, PS 0</a:t>
            </a:r>
          </a:p>
        </p:txBody>
      </p:sp>
      <p:cxnSp>
        <p:nvCxnSpPr>
          <p:cNvPr id="49" name="Straight Connector 48">
            <a:extLst>
              <a:ext uri="{FF2B5EF4-FFF2-40B4-BE49-F238E27FC236}">
                <a16:creationId xmlns:a16="http://schemas.microsoft.com/office/drawing/2014/main" id="{8530BB93-D160-0149-8E7D-C6D0CCF044FE}"/>
              </a:ext>
            </a:extLst>
          </p:cNvPr>
          <p:cNvCxnSpPr>
            <a:cxnSpLocks/>
          </p:cNvCxnSpPr>
          <p:nvPr/>
        </p:nvCxnSpPr>
        <p:spPr>
          <a:xfrm>
            <a:off x="5066296" y="1654175"/>
            <a:ext cx="0" cy="17898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58A4E1-5D13-BD4E-AF08-FFE1B60CDB90}"/>
              </a:ext>
            </a:extLst>
          </p:cNvPr>
          <p:cNvCxnSpPr>
            <a:cxnSpLocks/>
          </p:cNvCxnSpPr>
          <p:nvPr/>
        </p:nvCxnSpPr>
        <p:spPr>
          <a:xfrm>
            <a:off x="3324963" y="1657975"/>
            <a:ext cx="745098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430CD01-EE55-E541-9E30-4F6A107A3D3A}"/>
              </a:ext>
            </a:extLst>
          </p:cNvPr>
          <p:cNvCxnSpPr>
            <a:cxnSpLocks/>
          </p:cNvCxnSpPr>
          <p:nvPr/>
        </p:nvCxnSpPr>
        <p:spPr>
          <a:xfrm>
            <a:off x="3326396" y="1654175"/>
            <a:ext cx="0" cy="17898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E433266-2D8D-C64C-A1DB-5ACE1BDFCE18}"/>
              </a:ext>
            </a:extLst>
          </p:cNvPr>
          <p:cNvCxnSpPr>
            <a:cxnSpLocks/>
          </p:cNvCxnSpPr>
          <p:nvPr/>
        </p:nvCxnSpPr>
        <p:spPr>
          <a:xfrm>
            <a:off x="6825246" y="1520825"/>
            <a:ext cx="0" cy="31233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6A3B90D-98B7-1948-8CD6-13B7DA21C5E2}"/>
              </a:ext>
            </a:extLst>
          </p:cNvPr>
          <p:cNvCxnSpPr>
            <a:cxnSpLocks/>
          </p:cNvCxnSpPr>
          <p:nvPr/>
        </p:nvCxnSpPr>
        <p:spPr>
          <a:xfrm>
            <a:off x="8771521" y="2038350"/>
            <a:ext cx="0" cy="1866661"/>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C3B34D9-0F64-9846-A1AB-5CC51F2E1C51}"/>
              </a:ext>
            </a:extLst>
          </p:cNvPr>
          <p:cNvCxnSpPr>
            <a:cxnSpLocks/>
          </p:cNvCxnSpPr>
          <p:nvPr/>
        </p:nvCxnSpPr>
        <p:spPr>
          <a:xfrm>
            <a:off x="10774946" y="1654175"/>
            <a:ext cx="0" cy="17898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9" name="Rounded Rectangle 38">
            <a:extLst>
              <a:ext uri="{FF2B5EF4-FFF2-40B4-BE49-F238E27FC236}">
                <a16:creationId xmlns:a16="http://schemas.microsoft.com/office/drawing/2014/main" id="{4A1DD9BE-FA0F-1748-9F65-5B4F98035E55}"/>
              </a:ext>
            </a:extLst>
          </p:cNvPr>
          <p:cNvSpPr/>
          <p:nvPr/>
        </p:nvSpPr>
        <p:spPr>
          <a:xfrm>
            <a:off x="6291634" y="1358900"/>
            <a:ext cx="1029916" cy="202562"/>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1000" b="1" dirty="0">
                <a:solidFill>
                  <a:schemeClr val="tx1"/>
                </a:solidFill>
                <a:latin typeface="Arial" panose="020B0604020202020204" pitchFamily="34" charset="0"/>
                <a:cs typeface="Arial" panose="020B0604020202020204" pitchFamily="34" charset="0"/>
              </a:rPr>
              <a:t>HCC</a:t>
            </a:r>
            <a:endParaRPr lang="en-GB" sz="1000" dirty="0">
              <a:solidFill>
                <a:schemeClr val="tx1"/>
              </a:solidFill>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E1F870D5-7303-3B47-BBFC-81FBA57B9C4C}"/>
              </a:ext>
            </a:extLst>
          </p:cNvPr>
          <p:cNvSpPr/>
          <p:nvPr/>
        </p:nvSpPr>
        <p:spPr>
          <a:xfrm>
            <a:off x="961703" y="1806575"/>
            <a:ext cx="1492572" cy="654050"/>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spcAft>
                <a:spcPts val="600"/>
              </a:spcAft>
            </a:pPr>
            <a:r>
              <a:rPr lang="en-GB" sz="700" dirty="0">
                <a:solidFill>
                  <a:schemeClr val="tx1"/>
                </a:solidFill>
                <a:latin typeface="Arial" panose="020B0604020202020204" pitchFamily="34" charset="0"/>
                <a:cs typeface="Arial" panose="020B0604020202020204" pitchFamily="34" charset="0"/>
              </a:rPr>
              <a:t>Based on tumour burden, liver function and physical status</a:t>
            </a:r>
          </a:p>
          <a:p>
            <a:pPr algn="ctr">
              <a:lnSpc>
                <a:spcPct val="90000"/>
              </a:lnSpc>
              <a:spcAft>
                <a:spcPts val="600"/>
              </a:spcAft>
            </a:pPr>
            <a:r>
              <a:rPr lang="en-GB" sz="700" dirty="0">
                <a:solidFill>
                  <a:schemeClr val="tx1"/>
                </a:solidFill>
                <a:latin typeface="Arial" panose="020B0604020202020204" pitchFamily="34" charset="0"/>
                <a:cs typeface="Arial" panose="020B0604020202020204" pitchFamily="34" charset="0"/>
              </a:rPr>
              <a:t>Refined by AFP, ALBI score,</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Child-Pugh, MELD</a:t>
            </a:r>
          </a:p>
        </p:txBody>
      </p:sp>
      <p:sp>
        <p:nvSpPr>
          <p:cNvPr id="60" name="Rounded Rectangle 59">
            <a:extLst>
              <a:ext uri="{FF2B5EF4-FFF2-40B4-BE49-F238E27FC236}">
                <a16:creationId xmlns:a16="http://schemas.microsoft.com/office/drawing/2014/main" id="{A2B3AA27-A551-ED42-8DBC-D99C4A49F52B}"/>
              </a:ext>
            </a:extLst>
          </p:cNvPr>
          <p:cNvSpPr/>
          <p:nvPr/>
        </p:nvSpPr>
        <p:spPr>
          <a:xfrm rot="16200000">
            <a:off x="476766" y="2037545"/>
            <a:ext cx="664502" cy="202562"/>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Prognosis</a:t>
            </a:r>
            <a:endParaRPr lang="en-GB" sz="800" dirty="0">
              <a:solidFill>
                <a:schemeClr val="tx1"/>
              </a:solidFill>
              <a:latin typeface="Arial" panose="020B0604020202020204" pitchFamily="34" charset="0"/>
              <a:cs typeface="Arial" panose="020B0604020202020204" pitchFamily="34" charset="0"/>
            </a:endParaRPr>
          </a:p>
        </p:txBody>
      </p:sp>
      <p:sp>
        <p:nvSpPr>
          <p:cNvPr id="61" name="Rounded Rectangle 60">
            <a:extLst>
              <a:ext uri="{FF2B5EF4-FFF2-40B4-BE49-F238E27FC236}">
                <a16:creationId xmlns:a16="http://schemas.microsoft.com/office/drawing/2014/main" id="{873C3C58-4DEC-8F4F-A69F-0D8655B30F2E}"/>
              </a:ext>
            </a:extLst>
          </p:cNvPr>
          <p:cNvSpPr/>
          <p:nvPr/>
        </p:nvSpPr>
        <p:spPr>
          <a:xfrm>
            <a:off x="961703" y="2546803"/>
            <a:ext cx="1492572" cy="1266372"/>
          </a:xfrm>
          <a:prstGeom prst="roundRect">
            <a:avLst>
              <a:gd name="adj" fmla="val 8895"/>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spcAft>
                <a:spcPts val="600"/>
              </a:spcAft>
            </a:pPr>
            <a:r>
              <a:rPr lang="en-GB" sz="700" dirty="0">
                <a:solidFill>
                  <a:schemeClr val="tx1"/>
                </a:solidFill>
                <a:latin typeface="Arial" panose="020B0604020202020204" pitchFamily="34" charset="0"/>
                <a:cs typeface="Arial" panose="020B0604020202020204" pitchFamily="34" charset="0"/>
              </a:rPr>
              <a:t>To decide individualised</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treatment approach</a:t>
            </a:r>
          </a:p>
        </p:txBody>
      </p:sp>
      <p:sp>
        <p:nvSpPr>
          <p:cNvPr id="62" name="Rounded Rectangle 61">
            <a:extLst>
              <a:ext uri="{FF2B5EF4-FFF2-40B4-BE49-F238E27FC236}">
                <a16:creationId xmlns:a16="http://schemas.microsoft.com/office/drawing/2014/main" id="{2B110EC8-1877-CA45-8D88-0C538ABB22D8}"/>
              </a:ext>
            </a:extLst>
          </p:cNvPr>
          <p:cNvSpPr/>
          <p:nvPr/>
        </p:nvSpPr>
        <p:spPr>
          <a:xfrm rot="16200000">
            <a:off x="172656" y="3081883"/>
            <a:ext cx="1272722" cy="202562"/>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Patient characterisation</a:t>
            </a:r>
            <a:endParaRPr lang="en-GB" sz="800" dirty="0">
              <a:solidFill>
                <a:schemeClr val="tx1"/>
              </a:solidFill>
              <a:latin typeface="Arial" panose="020B0604020202020204" pitchFamily="34" charset="0"/>
              <a:cs typeface="Arial" panose="020B0604020202020204" pitchFamily="34" charset="0"/>
            </a:endParaRPr>
          </a:p>
        </p:txBody>
      </p:sp>
      <p:sp>
        <p:nvSpPr>
          <p:cNvPr id="63" name="Rounded Rectangle 62">
            <a:extLst>
              <a:ext uri="{FF2B5EF4-FFF2-40B4-BE49-F238E27FC236}">
                <a16:creationId xmlns:a16="http://schemas.microsoft.com/office/drawing/2014/main" id="{73CC3F5F-3954-5747-94F0-7DC5B99CD666}"/>
              </a:ext>
            </a:extLst>
          </p:cNvPr>
          <p:cNvSpPr/>
          <p:nvPr/>
        </p:nvSpPr>
        <p:spPr>
          <a:xfrm>
            <a:off x="2765425" y="2549029"/>
            <a:ext cx="1117600" cy="317996"/>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Potential candidate</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for liver</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transplantation</a:t>
            </a:r>
          </a:p>
        </p:txBody>
      </p:sp>
      <p:cxnSp>
        <p:nvCxnSpPr>
          <p:cNvPr id="65" name="Straight Connector 64">
            <a:extLst>
              <a:ext uri="{FF2B5EF4-FFF2-40B4-BE49-F238E27FC236}">
                <a16:creationId xmlns:a16="http://schemas.microsoft.com/office/drawing/2014/main" id="{B8B0170E-1973-7841-B5A7-D85D6426C8DF}"/>
              </a:ext>
            </a:extLst>
          </p:cNvPr>
          <p:cNvCxnSpPr>
            <a:cxnSpLocks/>
          </p:cNvCxnSpPr>
          <p:nvPr/>
        </p:nvCxnSpPr>
        <p:spPr>
          <a:xfrm>
            <a:off x="4259846" y="2679700"/>
            <a:ext cx="0" cy="25200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4" name="Rounded Rectangle 63">
            <a:extLst>
              <a:ext uri="{FF2B5EF4-FFF2-40B4-BE49-F238E27FC236}">
                <a16:creationId xmlns:a16="http://schemas.microsoft.com/office/drawing/2014/main" id="{E1BE4A99-B153-BE45-86B8-6C87666D0340}"/>
              </a:ext>
            </a:extLst>
          </p:cNvPr>
          <p:cNvSpPr/>
          <p:nvPr/>
        </p:nvSpPr>
        <p:spPr>
          <a:xfrm>
            <a:off x="3935760" y="2549029"/>
            <a:ext cx="633066" cy="146546"/>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Single</a:t>
            </a:r>
          </a:p>
        </p:txBody>
      </p:sp>
      <p:sp>
        <p:nvSpPr>
          <p:cNvPr id="67" name="Rounded Rectangle 66">
            <a:extLst>
              <a:ext uri="{FF2B5EF4-FFF2-40B4-BE49-F238E27FC236}">
                <a16:creationId xmlns:a16="http://schemas.microsoft.com/office/drawing/2014/main" id="{D08A989E-E6EF-4546-9C86-82A4AD037E7F}"/>
              </a:ext>
            </a:extLst>
          </p:cNvPr>
          <p:cNvSpPr/>
          <p:nvPr/>
        </p:nvSpPr>
        <p:spPr>
          <a:xfrm>
            <a:off x="4687862" y="3245653"/>
            <a:ext cx="927695"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Contraindications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to LT</a:t>
            </a:r>
            <a:endParaRPr lang="en-GB" sz="800" dirty="0">
              <a:solidFill>
                <a:srgbClr val="FF0000"/>
              </a:solidFill>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A6B75A6D-8C0A-6543-9937-01433057EF61}"/>
              </a:ext>
            </a:extLst>
          </p:cNvPr>
          <p:cNvCxnSpPr>
            <a:cxnSpLocks/>
          </p:cNvCxnSpPr>
          <p:nvPr/>
        </p:nvCxnSpPr>
        <p:spPr>
          <a:xfrm>
            <a:off x="5145671" y="2695575"/>
            <a:ext cx="0" cy="54000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9" name="Rounded Rectangle 68">
            <a:extLst>
              <a:ext uri="{FF2B5EF4-FFF2-40B4-BE49-F238E27FC236}">
                <a16:creationId xmlns:a16="http://schemas.microsoft.com/office/drawing/2014/main" id="{EAAC57D2-F6FF-9B4F-846B-5545E2B03C3F}"/>
              </a:ext>
            </a:extLst>
          </p:cNvPr>
          <p:cNvSpPr/>
          <p:nvPr/>
        </p:nvSpPr>
        <p:spPr>
          <a:xfrm>
            <a:off x="4827935" y="2549029"/>
            <a:ext cx="633066" cy="218554"/>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≤3 nodules,</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each ≤3 cm</a:t>
            </a:r>
          </a:p>
        </p:txBody>
      </p:sp>
      <p:sp>
        <p:nvSpPr>
          <p:cNvPr id="66" name="Freeform 65">
            <a:extLst>
              <a:ext uri="{FF2B5EF4-FFF2-40B4-BE49-F238E27FC236}">
                <a16:creationId xmlns:a16="http://schemas.microsoft.com/office/drawing/2014/main" id="{6C1CD082-DF08-9145-9205-18748847F38B}"/>
              </a:ext>
            </a:extLst>
          </p:cNvPr>
          <p:cNvSpPr/>
          <p:nvPr/>
        </p:nvSpPr>
        <p:spPr>
          <a:xfrm>
            <a:off x="3641726" y="3105150"/>
            <a:ext cx="355600" cy="128544"/>
          </a:xfrm>
          <a:custGeom>
            <a:avLst/>
            <a:gdLst>
              <a:gd name="connsiteX0" fmla="*/ 0 w 311150"/>
              <a:gd name="connsiteY0" fmla="*/ 57150 h 88258"/>
              <a:gd name="connsiteX1" fmla="*/ 165100 w 311150"/>
              <a:gd name="connsiteY1" fmla="*/ 85725 h 88258"/>
              <a:gd name="connsiteX2" fmla="*/ 311150 w 311150"/>
              <a:gd name="connsiteY2" fmla="*/ 0 h 88258"/>
              <a:gd name="connsiteX0" fmla="*/ 0 w 339725"/>
              <a:gd name="connsiteY0" fmla="*/ 85725 h 118658"/>
              <a:gd name="connsiteX1" fmla="*/ 165100 w 339725"/>
              <a:gd name="connsiteY1" fmla="*/ 114300 h 118658"/>
              <a:gd name="connsiteX2" fmla="*/ 339725 w 339725"/>
              <a:gd name="connsiteY2" fmla="*/ 0 h 118658"/>
              <a:gd name="connsiteX0" fmla="*/ 0 w 339725"/>
              <a:gd name="connsiteY0" fmla="*/ 85725 h 121489"/>
              <a:gd name="connsiteX1" fmla="*/ 196850 w 339725"/>
              <a:gd name="connsiteY1" fmla="*/ 117475 h 121489"/>
              <a:gd name="connsiteX2" fmla="*/ 339725 w 339725"/>
              <a:gd name="connsiteY2" fmla="*/ 0 h 121489"/>
              <a:gd name="connsiteX0" fmla="*/ 0 w 355600"/>
              <a:gd name="connsiteY0" fmla="*/ 104775 h 141769"/>
              <a:gd name="connsiteX1" fmla="*/ 196850 w 355600"/>
              <a:gd name="connsiteY1" fmla="*/ 136525 h 141769"/>
              <a:gd name="connsiteX2" fmla="*/ 355600 w 355600"/>
              <a:gd name="connsiteY2" fmla="*/ 0 h 141769"/>
              <a:gd name="connsiteX0" fmla="*/ 0 w 355600"/>
              <a:gd name="connsiteY0" fmla="*/ 104775 h 128544"/>
              <a:gd name="connsiteX1" fmla="*/ 190500 w 355600"/>
              <a:gd name="connsiteY1" fmla="*/ 120650 h 128544"/>
              <a:gd name="connsiteX2" fmla="*/ 355600 w 355600"/>
              <a:gd name="connsiteY2" fmla="*/ 0 h 128544"/>
            </a:gdLst>
            <a:ahLst/>
            <a:cxnLst>
              <a:cxn ang="0">
                <a:pos x="connsiteX0" y="connsiteY0"/>
              </a:cxn>
              <a:cxn ang="0">
                <a:pos x="connsiteX1" y="connsiteY1"/>
              </a:cxn>
              <a:cxn ang="0">
                <a:pos x="connsiteX2" y="connsiteY2"/>
              </a:cxn>
            </a:cxnLst>
            <a:rect l="l" t="t" r="r" b="b"/>
            <a:pathLst>
              <a:path w="355600" h="128544">
                <a:moveTo>
                  <a:pt x="0" y="104775"/>
                </a:moveTo>
                <a:cubicBezTo>
                  <a:pt x="56621" y="123825"/>
                  <a:pt x="131233" y="138112"/>
                  <a:pt x="190500" y="120650"/>
                </a:cubicBezTo>
                <a:cubicBezTo>
                  <a:pt x="249767" y="103188"/>
                  <a:pt x="308504" y="38100"/>
                  <a:pt x="355600" y="0"/>
                </a:cubicBezTo>
              </a:path>
            </a:pathLst>
          </a:custGeom>
          <a:noFill/>
          <a:ln w="127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Freeform 70">
            <a:extLst>
              <a:ext uri="{FF2B5EF4-FFF2-40B4-BE49-F238E27FC236}">
                <a16:creationId xmlns:a16="http://schemas.microsoft.com/office/drawing/2014/main" id="{2D21A358-0B1C-7440-B639-29ED82FB64E0}"/>
              </a:ext>
            </a:extLst>
          </p:cNvPr>
          <p:cNvSpPr/>
          <p:nvPr/>
        </p:nvSpPr>
        <p:spPr>
          <a:xfrm rot="424672">
            <a:off x="4492627" y="3403600"/>
            <a:ext cx="355600" cy="128544"/>
          </a:xfrm>
          <a:custGeom>
            <a:avLst/>
            <a:gdLst>
              <a:gd name="connsiteX0" fmla="*/ 0 w 311150"/>
              <a:gd name="connsiteY0" fmla="*/ 57150 h 88258"/>
              <a:gd name="connsiteX1" fmla="*/ 165100 w 311150"/>
              <a:gd name="connsiteY1" fmla="*/ 85725 h 88258"/>
              <a:gd name="connsiteX2" fmla="*/ 311150 w 311150"/>
              <a:gd name="connsiteY2" fmla="*/ 0 h 88258"/>
              <a:gd name="connsiteX0" fmla="*/ 0 w 339725"/>
              <a:gd name="connsiteY0" fmla="*/ 85725 h 118658"/>
              <a:gd name="connsiteX1" fmla="*/ 165100 w 339725"/>
              <a:gd name="connsiteY1" fmla="*/ 114300 h 118658"/>
              <a:gd name="connsiteX2" fmla="*/ 339725 w 339725"/>
              <a:gd name="connsiteY2" fmla="*/ 0 h 118658"/>
              <a:gd name="connsiteX0" fmla="*/ 0 w 339725"/>
              <a:gd name="connsiteY0" fmla="*/ 85725 h 121489"/>
              <a:gd name="connsiteX1" fmla="*/ 196850 w 339725"/>
              <a:gd name="connsiteY1" fmla="*/ 117475 h 121489"/>
              <a:gd name="connsiteX2" fmla="*/ 339725 w 339725"/>
              <a:gd name="connsiteY2" fmla="*/ 0 h 121489"/>
              <a:gd name="connsiteX0" fmla="*/ 0 w 355600"/>
              <a:gd name="connsiteY0" fmla="*/ 104775 h 141769"/>
              <a:gd name="connsiteX1" fmla="*/ 196850 w 355600"/>
              <a:gd name="connsiteY1" fmla="*/ 136525 h 141769"/>
              <a:gd name="connsiteX2" fmla="*/ 355600 w 355600"/>
              <a:gd name="connsiteY2" fmla="*/ 0 h 141769"/>
              <a:gd name="connsiteX0" fmla="*/ 0 w 355600"/>
              <a:gd name="connsiteY0" fmla="*/ 104775 h 128544"/>
              <a:gd name="connsiteX1" fmla="*/ 190500 w 355600"/>
              <a:gd name="connsiteY1" fmla="*/ 120650 h 128544"/>
              <a:gd name="connsiteX2" fmla="*/ 355600 w 355600"/>
              <a:gd name="connsiteY2" fmla="*/ 0 h 128544"/>
            </a:gdLst>
            <a:ahLst/>
            <a:cxnLst>
              <a:cxn ang="0">
                <a:pos x="connsiteX0" y="connsiteY0"/>
              </a:cxn>
              <a:cxn ang="0">
                <a:pos x="connsiteX1" y="connsiteY1"/>
              </a:cxn>
              <a:cxn ang="0">
                <a:pos x="connsiteX2" y="connsiteY2"/>
              </a:cxn>
            </a:cxnLst>
            <a:rect l="l" t="t" r="r" b="b"/>
            <a:pathLst>
              <a:path w="355600" h="128544">
                <a:moveTo>
                  <a:pt x="0" y="104775"/>
                </a:moveTo>
                <a:cubicBezTo>
                  <a:pt x="56621" y="123825"/>
                  <a:pt x="131233" y="138112"/>
                  <a:pt x="190500" y="120650"/>
                </a:cubicBezTo>
                <a:cubicBezTo>
                  <a:pt x="249767" y="103188"/>
                  <a:pt x="308504" y="38100"/>
                  <a:pt x="355600" y="0"/>
                </a:cubicBezTo>
              </a:path>
            </a:pathLst>
          </a:custGeom>
          <a:noFill/>
          <a:ln w="127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7E91B5D7-8E39-D548-ABE7-E87211E59685}"/>
              </a:ext>
            </a:extLst>
          </p:cNvPr>
          <p:cNvCxnSpPr>
            <a:cxnSpLocks/>
          </p:cNvCxnSpPr>
          <p:nvPr/>
        </p:nvCxnSpPr>
        <p:spPr>
          <a:xfrm>
            <a:off x="4850396" y="3503039"/>
            <a:ext cx="0" cy="11446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0D479B7-1B5C-5743-A93B-7C508F1BC7F1}"/>
              </a:ext>
            </a:extLst>
          </p:cNvPr>
          <p:cNvCxnSpPr>
            <a:cxnSpLocks/>
          </p:cNvCxnSpPr>
          <p:nvPr/>
        </p:nvCxnSpPr>
        <p:spPr>
          <a:xfrm>
            <a:off x="4845788" y="3499475"/>
            <a:ext cx="594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C02A4FB-C9E9-B146-8C01-42AEC020082E}"/>
              </a:ext>
            </a:extLst>
          </p:cNvPr>
          <p:cNvCxnSpPr>
            <a:cxnSpLocks/>
          </p:cNvCxnSpPr>
          <p:nvPr/>
        </p:nvCxnSpPr>
        <p:spPr>
          <a:xfrm>
            <a:off x="5431826" y="3503039"/>
            <a:ext cx="0" cy="11446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AC43698-1220-9744-850A-3561A50EC428}"/>
              </a:ext>
            </a:extLst>
          </p:cNvPr>
          <p:cNvCxnSpPr>
            <a:cxnSpLocks/>
          </p:cNvCxnSpPr>
          <p:nvPr/>
        </p:nvCxnSpPr>
        <p:spPr>
          <a:xfrm>
            <a:off x="5139524" y="3425217"/>
            <a:ext cx="0" cy="7200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6" name="Rounded Rectangle 75">
            <a:extLst>
              <a:ext uri="{FF2B5EF4-FFF2-40B4-BE49-F238E27FC236}">
                <a16:creationId xmlns:a16="http://schemas.microsoft.com/office/drawing/2014/main" id="{ABE5C572-184E-7D4C-BAE9-7E08E5734BBE}"/>
              </a:ext>
            </a:extLst>
          </p:cNvPr>
          <p:cNvSpPr/>
          <p:nvPr/>
        </p:nvSpPr>
        <p:spPr>
          <a:xfrm>
            <a:off x="4691038" y="3648878"/>
            <a:ext cx="315962" cy="11577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Yes</a:t>
            </a:r>
            <a:r>
              <a:rPr lang="en-GB" sz="800" baseline="30000" dirty="0">
                <a:solidFill>
                  <a:schemeClr val="tx1"/>
                </a:solidFill>
                <a:latin typeface="Arial" panose="020B0604020202020204" pitchFamily="34" charset="0"/>
                <a:cs typeface="Arial" panose="020B0604020202020204" pitchFamily="34" charset="0"/>
              </a:rPr>
              <a:t>^</a:t>
            </a:r>
            <a:endParaRPr lang="en-GB" sz="800" baseline="30000" dirty="0">
              <a:solidFill>
                <a:srgbClr val="FF0000"/>
              </a:solidFill>
              <a:latin typeface="Arial" panose="020B0604020202020204" pitchFamily="34" charset="0"/>
              <a:cs typeface="Arial" panose="020B0604020202020204" pitchFamily="34" charset="0"/>
            </a:endParaRPr>
          </a:p>
        </p:txBody>
      </p:sp>
      <p:sp>
        <p:nvSpPr>
          <p:cNvPr id="77" name="Rounded Rectangle 76">
            <a:extLst>
              <a:ext uri="{FF2B5EF4-FFF2-40B4-BE49-F238E27FC236}">
                <a16:creationId xmlns:a16="http://schemas.microsoft.com/office/drawing/2014/main" id="{93032DEB-56C2-2441-8821-59EC548175A3}"/>
              </a:ext>
            </a:extLst>
          </p:cNvPr>
          <p:cNvSpPr/>
          <p:nvPr/>
        </p:nvSpPr>
        <p:spPr>
          <a:xfrm>
            <a:off x="5268888" y="3648878"/>
            <a:ext cx="315962" cy="115779"/>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No</a:t>
            </a:r>
            <a:endParaRPr lang="en-GB" sz="800" dirty="0">
              <a:solidFill>
                <a:srgbClr val="FF0000"/>
              </a:solidFill>
              <a:latin typeface="Arial" panose="020B0604020202020204" pitchFamily="34" charset="0"/>
              <a:cs typeface="Arial" panose="020B0604020202020204" pitchFamily="34" charset="0"/>
            </a:endParaRPr>
          </a:p>
        </p:txBody>
      </p:sp>
      <p:cxnSp>
        <p:nvCxnSpPr>
          <p:cNvPr id="78" name="Straight Connector 77">
            <a:extLst>
              <a:ext uri="{FF2B5EF4-FFF2-40B4-BE49-F238E27FC236}">
                <a16:creationId xmlns:a16="http://schemas.microsoft.com/office/drawing/2014/main" id="{4FF1F237-980C-0E43-A490-38416183406A}"/>
              </a:ext>
            </a:extLst>
          </p:cNvPr>
          <p:cNvCxnSpPr>
            <a:cxnSpLocks/>
          </p:cNvCxnSpPr>
          <p:nvPr/>
        </p:nvCxnSpPr>
        <p:spPr>
          <a:xfrm>
            <a:off x="4850396" y="3761011"/>
            <a:ext cx="0" cy="14400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CB7EF6A-1811-6646-A36C-AE34C2BBFBF5}"/>
              </a:ext>
            </a:extLst>
          </p:cNvPr>
          <p:cNvCxnSpPr>
            <a:cxnSpLocks/>
          </p:cNvCxnSpPr>
          <p:nvPr/>
        </p:nvCxnSpPr>
        <p:spPr>
          <a:xfrm>
            <a:off x="5431826" y="3761011"/>
            <a:ext cx="0" cy="14400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42E22D5-7C01-334B-80B9-AFF3119AD87A}"/>
              </a:ext>
            </a:extLst>
          </p:cNvPr>
          <p:cNvCxnSpPr>
            <a:cxnSpLocks/>
          </p:cNvCxnSpPr>
          <p:nvPr/>
        </p:nvCxnSpPr>
        <p:spPr>
          <a:xfrm>
            <a:off x="3996321" y="3454400"/>
            <a:ext cx="0" cy="450611"/>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B3ECCF96-111D-8E4E-AEDE-BF33181E41C6}"/>
              </a:ext>
            </a:extLst>
          </p:cNvPr>
          <p:cNvCxnSpPr>
            <a:cxnSpLocks/>
          </p:cNvCxnSpPr>
          <p:nvPr/>
        </p:nvCxnSpPr>
        <p:spPr>
          <a:xfrm>
            <a:off x="3999496" y="3223639"/>
            <a:ext cx="0" cy="11446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E4CAFA9-707B-794E-99DD-CFBBCFE610F2}"/>
              </a:ext>
            </a:extLst>
          </p:cNvPr>
          <p:cNvCxnSpPr>
            <a:cxnSpLocks/>
          </p:cNvCxnSpPr>
          <p:nvPr/>
        </p:nvCxnSpPr>
        <p:spPr>
          <a:xfrm>
            <a:off x="3994888" y="3220075"/>
            <a:ext cx="5364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5AC920D2-C09F-2A49-9937-6AD092370914}"/>
              </a:ext>
            </a:extLst>
          </p:cNvPr>
          <p:cNvCxnSpPr>
            <a:cxnSpLocks/>
          </p:cNvCxnSpPr>
          <p:nvPr/>
        </p:nvCxnSpPr>
        <p:spPr>
          <a:xfrm>
            <a:off x="4523776" y="3223639"/>
            <a:ext cx="0" cy="11446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6278A09-AEF0-0E46-BF87-D96EB33F64AD}"/>
              </a:ext>
            </a:extLst>
          </p:cNvPr>
          <p:cNvCxnSpPr>
            <a:cxnSpLocks/>
          </p:cNvCxnSpPr>
          <p:nvPr/>
        </p:nvCxnSpPr>
        <p:spPr>
          <a:xfrm>
            <a:off x="4250524" y="3145817"/>
            <a:ext cx="0" cy="7200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DDECAB77-047E-BF44-A17D-E6CF6BCE13F0}"/>
              </a:ext>
            </a:extLst>
          </p:cNvPr>
          <p:cNvCxnSpPr>
            <a:cxnSpLocks/>
          </p:cNvCxnSpPr>
          <p:nvPr/>
        </p:nvCxnSpPr>
        <p:spPr>
          <a:xfrm>
            <a:off x="5926721" y="2362200"/>
            <a:ext cx="0" cy="17898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507081D-C943-9F44-B119-7C6939D85567}"/>
              </a:ext>
            </a:extLst>
          </p:cNvPr>
          <p:cNvCxnSpPr>
            <a:cxnSpLocks/>
          </p:cNvCxnSpPr>
          <p:nvPr/>
        </p:nvCxnSpPr>
        <p:spPr>
          <a:xfrm>
            <a:off x="5922113" y="2366000"/>
            <a:ext cx="195188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073BA0FA-9F18-E844-9C96-8B707F80D755}"/>
              </a:ext>
            </a:extLst>
          </p:cNvPr>
          <p:cNvCxnSpPr>
            <a:cxnSpLocks/>
          </p:cNvCxnSpPr>
          <p:nvPr/>
        </p:nvCxnSpPr>
        <p:spPr>
          <a:xfrm>
            <a:off x="7866646" y="2819400"/>
            <a:ext cx="0" cy="1085611"/>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0DD20E2-FAB1-5647-B027-645FEDECCA1D}"/>
              </a:ext>
            </a:extLst>
          </p:cNvPr>
          <p:cNvCxnSpPr>
            <a:cxnSpLocks/>
          </p:cNvCxnSpPr>
          <p:nvPr/>
        </p:nvCxnSpPr>
        <p:spPr>
          <a:xfrm>
            <a:off x="6853821" y="2028825"/>
            <a:ext cx="0" cy="512355"/>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3F39375A-2072-7D4C-B4E4-6DEC5D0C3FEC}"/>
              </a:ext>
            </a:extLst>
          </p:cNvPr>
          <p:cNvSpPr/>
          <p:nvPr/>
        </p:nvSpPr>
        <p:spPr>
          <a:xfrm>
            <a:off x="6050393" y="1830072"/>
            <a:ext cx="1559668" cy="360040"/>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Intermediate stage (B)</a:t>
            </a:r>
          </a:p>
          <a:p>
            <a:pPr marL="88900" indent="-88900">
              <a:lnSpc>
                <a:spcPct val="90000"/>
              </a:lnSpc>
              <a:buFont typeface="Arial" panose="020B0604020202020204" pitchFamily="34" charset="0"/>
              <a:buChar char="•"/>
            </a:pPr>
            <a:r>
              <a:rPr lang="en-GB" sz="700" spc="-10" dirty="0">
                <a:solidFill>
                  <a:schemeClr val="tx1"/>
                </a:solidFill>
                <a:latin typeface="Arial" panose="020B0604020202020204" pitchFamily="34" charset="0"/>
                <a:cs typeface="Arial" panose="020B0604020202020204" pitchFamily="34" charset="0"/>
              </a:rPr>
              <a:t>Multinodular</a:t>
            </a:r>
          </a:p>
          <a:p>
            <a:pPr marL="88900" indent="-88900">
              <a:lnSpc>
                <a:spcPct val="9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Preserved liver function*, PS 0</a:t>
            </a:r>
          </a:p>
        </p:txBody>
      </p:sp>
      <p:sp>
        <p:nvSpPr>
          <p:cNvPr id="94" name="Rounded Rectangle 93">
            <a:extLst>
              <a:ext uri="{FF2B5EF4-FFF2-40B4-BE49-F238E27FC236}">
                <a16:creationId xmlns:a16="http://schemas.microsoft.com/office/drawing/2014/main" id="{895C863F-C2BF-9E49-A313-E11BE0879908}"/>
              </a:ext>
            </a:extLst>
          </p:cNvPr>
          <p:cNvSpPr/>
          <p:nvPr/>
        </p:nvSpPr>
        <p:spPr>
          <a:xfrm>
            <a:off x="7398494" y="2549028"/>
            <a:ext cx="945406" cy="422771"/>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Diffuse, infiltrative, extensive </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bilobar liver involvement</a:t>
            </a:r>
          </a:p>
        </p:txBody>
      </p:sp>
      <p:cxnSp>
        <p:nvCxnSpPr>
          <p:cNvPr id="96" name="Straight Connector 95">
            <a:extLst>
              <a:ext uri="{FF2B5EF4-FFF2-40B4-BE49-F238E27FC236}">
                <a16:creationId xmlns:a16="http://schemas.microsoft.com/office/drawing/2014/main" id="{ABCF9C18-C7A7-C446-8A2D-7148EDCF1B9E}"/>
              </a:ext>
            </a:extLst>
          </p:cNvPr>
          <p:cNvCxnSpPr>
            <a:cxnSpLocks/>
          </p:cNvCxnSpPr>
          <p:nvPr/>
        </p:nvCxnSpPr>
        <p:spPr>
          <a:xfrm>
            <a:off x="5926721" y="2740025"/>
            <a:ext cx="0" cy="116498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61CE4363-2A76-B545-9D1D-476E7704EDE5}"/>
              </a:ext>
            </a:extLst>
          </p:cNvPr>
          <p:cNvCxnSpPr>
            <a:cxnSpLocks/>
          </p:cNvCxnSpPr>
          <p:nvPr/>
        </p:nvCxnSpPr>
        <p:spPr>
          <a:xfrm>
            <a:off x="6853821" y="2759075"/>
            <a:ext cx="0" cy="114593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3" name="Rounded Rectangle 92">
            <a:extLst>
              <a:ext uri="{FF2B5EF4-FFF2-40B4-BE49-F238E27FC236}">
                <a16:creationId xmlns:a16="http://schemas.microsoft.com/office/drawing/2014/main" id="{1B1A630F-A81C-DF43-8B13-89328C45307C}"/>
              </a:ext>
            </a:extLst>
          </p:cNvPr>
          <p:cNvSpPr/>
          <p:nvPr/>
        </p:nvSpPr>
        <p:spPr>
          <a:xfrm>
            <a:off x="5540375" y="2549028"/>
            <a:ext cx="765175" cy="422771"/>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Extended</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liver transplant</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criteria</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(size, AFP)</a:t>
            </a:r>
          </a:p>
        </p:txBody>
      </p:sp>
      <p:sp>
        <p:nvSpPr>
          <p:cNvPr id="95" name="Rounded Rectangle 94">
            <a:extLst>
              <a:ext uri="{FF2B5EF4-FFF2-40B4-BE49-F238E27FC236}">
                <a16:creationId xmlns:a16="http://schemas.microsoft.com/office/drawing/2014/main" id="{1E301FF6-9DC1-F948-8857-103701384B4A}"/>
              </a:ext>
            </a:extLst>
          </p:cNvPr>
          <p:cNvSpPr/>
          <p:nvPr/>
        </p:nvSpPr>
        <p:spPr>
          <a:xfrm>
            <a:off x="6379319" y="2549028"/>
            <a:ext cx="945406" cy="422771"/>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Well-defined</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nodules, preserved</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portal flow,</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selective access</a:t>
            </a:r>
          </a:p>
        </p:txBody>
      </p:sp>
      <p:sp>
        <p:nvSpPr>
          <p:cNvPr id="37" name="Rounded Rectangle 36">
            <a:extLst>
              <a:ext uri="{FF2B5EF4-FFF2-40B4-BE49-F238E27FC236}">
                <a16:creationId xmlns:a16="http://schemas.microsoft.com/office/drawing/2014/main" id="{94D8ECBD-DB5C-D540-8BD9-15A6BA3843AF}"/>
              </a:ext>
            </a:extLst>
          </p:cNvPr>
          <p:cNvSpPr/>
          <p:nvPr/>
        </p:nvSpPr>
        <p:spPr>
          <a:xfrm>
            <a:off x="7707903" y="1825485"/>
            <a:ext cx="2133601" cy="360040"/>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Advanced stage (C)</a:t>
            </a:r>
          </a:p>
          <a:p>
            <a:pPr marL="88900" indent="-88900">
              <a:lnSpc>
                <a:spcPct val="90000"/>
              </a:lnSpc>
              <a:buFont typeface="Arial" panose="020B0604020202020204" pitchFamily="34" charset="0"/>
              <a:buChar char="•"/>
            </a:pPr>
            <a:r>
              <a:rPr lang="en-GB" sz="700" spc="-10" dirty="0">
                <a:solidFill>
                  <a:schemeClr val="tx1"/>
                </a:solidFill>
                <a:latin typeface="Arial" panose="020B0604020202020204" pitchFamily="34" charset="0"/>
                <a:cs typeface="Arial" panose="020B0604020202020204" pitchFamily="34" charset="0"/>
              </a:rPr>
              <a:t>Portal invasion and/or extrahepatic spread</a:t>
            </a:r>
          </a:p>
          <a:p>
            <a:pPr marL="88900" indent="-88900">
              <a:lnSpc>
                <a:spcPct val="9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Preserved liver function, PS 1-2</a:t>
            </a:r>
          </a:p>
        </p:txBody>
      </p:sp>
      <p:cxnSp>
        <p:nvCxnSpPr>
          <p:cNvPr id="103" name="Straight Connector 102">
            <a:extLst>
              <a:ext uri="{FF2B5EF4-FFF2-40B4-BE49-F238E27FC236}">
                <a16:creationId xmlns:a16="http://schemas.microsoft.com/office/drawing/2014/main" id="{545B73A2-E464-BC4F-9570-560C825F2FAD}"/>
              </a:ext>
            </a:extLst>
          </p:cNvPr>
          <p:cNvCxnSpPr>
            <a:cxnSpLocks/>
          </p:cNvCxnSpPr>
          <p:nvPr/>
        </p:nvCxnSpPr>
        <p:spPr>
          <a:xfrm>
            <a:off x="11136896" y="2038350"/>
            <a:ext cx="0" cy="1866661"/>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FD9EB767-757E-9648-B8A7-FB66C4DBC77A}"/>
              </a:ext>
            </a:extLst>
          </p:cNvPr>
          <p:cNvSpPr/>
          <p:nvPr/>
        </p:nvSpPr>
        <p:spPr>
          <a:xfrm>
            <a:off x="9939346" y="1825485"/>
            <a:ext cx="1665280" cy="360040"/>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Terminal stage (D)</a:t>
            </a:r>
          </a:p>
          <a:p>
            <a:pPr marL="88900" indent="-88900">
              <a:lnSpc>
                <a:spcPct val="90000"/>
              </a:lnSpc>
              <a:buFont typeface="Arial" panose="020B0604020202020204" pitchFamily="34" charset="0"/>
              <a:buChar char="•"/>
            </a:pPr>
            <a:r>
              <a:rPr lang="en-GB" sz="700" spc="-10" dirty="0">
                <a:solidFill>
                  <a:schemeClr val="tx1"/>
                </a:solidFill>
                <a:latin typeface="Arial" panose="020B0604020202020204" pitchFamily="34" charset="0"/>
                <a:cs typeface="Arial" panose="020B0604020202020204" pitchFamily="34" charset="0"/>
              </a:rPr>
              <a:t>Any tumour burden</a:t>
            </a:r>
          </a:p>
          <a:p>
            <a:pPr marL="88900" indent="-88900">
              <a:lnSpc>
                <a:spcPct val="9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End-stage liver function, PS 3-4</a:t>
            </a:r>
          </a:p>
        </p:txBody>
      </p:sp>
      <p:sp>
        <p:nvSpPr>
          <p:cNvPr id="104" name="Rounded Rectangle 103">
            <a:extLst>
              <a:ext uri="{FF2B5EF4-FFF2-40B4-BE49-F238E27FC236}">
                <a16:creationId xmlns:a16="http://schemas.microsoft.com/office/drawing/2014/main" id="{4159C16E-B079-A047-8DF0-6EA336914714}"/>
              </a:ext>
            </a:extLst>
          </p:cNvPr>
          <p:cNvSpPr/>
          <p:nvPr/>
        </p:nvSpPr>
        <p:spPr>
          <a:xfrm>
            <a:off x="711200" y="3904605"/>
            <a:ext cx="1743075" cy="21337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1</a:t>
            </a:r>
            <a:r>
              <a:rPr lang="en-GB" sz="700" b="1" baseline="30000" dirty="0">
                <a:solidFill>
                  <a:schemeClr val="tx1"/>
                </a:solidFill>
                <a:latin typeface="Arial" panose="020B0604020202020204" pitchFamily="34" charset="0"/>
                <a:cs typeface="Arial" panose="020B0604020202020204" pitchFamily="34" charset="0"/>
              </a:rPr>
              <a:t>st</a:t>
            </a:r>
            <a:r>
              <a:rPr lang="en-GB" sz="700" b="1" dirty="0">
                <a:solidFill>
                  <a:schemeClr val="tx1"/>
                </a:solidFill>
                <a:latin typeface="Arial" panose="020B0604020202020204" pitchFamily="34" charset="0"/>
                <a:cs typeface="Arial" panose="020B0604020202020204" pitchFamily="34" charset="0"/>
              </a:rPr>
              <a:t> Treatment option</a:t>
            </a:r>
            <a:endParaRPr lang="en-GB" sz="700" dirty="0">
              <a:solidFill>
                <a:schemeClr val="tx1"/>
              </a:solidFill>
              <a:latin typeface="Arial" panose="020B0604020202020204" pitchFamily="34" charset="0"/>
              <a:cs typeface="Arial" panose="020B0604020202020204" pitchFamily="34" charset="0"/>
            </a:endParaRPr>
          </a:p>
        </p:txBody>
      </p:sp>
      <p:cxnSp>
        <p:nvCxnSpPr>
          <p:cNvPr id="113" name="Straight Connector 112">
            <a:extLst>
              <a:ext uri="{FF2B5EF4-FFF2-40B4-BE49-F238E27FC236}">
                <a16:creationId xmlns:a16="http://schemas.microsoft.com/office/drawing/2014/main" id="{1093EEC8-BD11-0C4C-A137-CA587A3DF458}"/>
              </a:ext>
            </a:extLst>
          </p:cNvPr>
          <p:cNvCxnSpPr>
            <a:cxnSpLocks/>
          </p:cNvCxnSpPr>
          <p:nvPr/>
        </p:nvCxnSpPr>
        <p:spPr>
          <a:xfrm>
            <a:off x="3012071" y="3768860"/>
            <a:ext cx="0" cy="69812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E8FF0B61-12F1-4F45-939E-EACBAAE87575}"/>
              </a:ext>
            </a:extLst>
          </p:cNvPr>
          <p:cNvCxnSpPr>
            <a:cxnSpLocks/>
          </p:cNvCxnSpPr>
          <p:nvPr/>
        </p:nvCxnSpPr>
        <p:spPr>
          <a:xfrm>
            <a:off x="4850396" y="4000500"/>
            <a:ext cx="0" cy="46648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753B072-CF46-4448-B353-8E505A59C6CF}"/>
              </a:ext>
            </a:extLst>
          </p:cNvPr>
          <p:cNvCxnSpPr>
            <a:cxnSpLocks/>
          </p:cNvCxnSpPr>
          <p:nvPr/>
        </p:nvCxnSpPr>
        <p:spPr>
          <a:xfrm>
            <a:off x="3996321" y="4016375"/>
            <a:ext cx="0" cy="450611"/>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5" name="Rounded Rectangle 104">
            <a:extLst>
              <a:ext uri="{FF2B5EF4-FFF2-40B4-BE49-F238E27FC236}">
                <a16:creationId xmlns:a16="http://schemas.microsoft.com/office/drawing/2014/main" id="{10094BF2-1A55-8547-93B2-9D8416DE9A3D}"/>
              </a:ext>
            </a:extLst>
          </p:cNvPr>
          <p:cNvSpPr/>
          <p:nvPr/>
        </p:nvSpPr>
        <p:spPr>
          <a:xfrm>
            <a:off x="2558375" y="3904605"/>
            <a:ext cx="896025" cy="21337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Ablation</a:t>
            </a:r>
            <a:endParaRPr lang="en-GB" sz="700" dirty="0">
              <a:solidFill>
                <a:schemeClr val="tx1"/>
              </a:solidFill>
              <a:latin typeface="Arial" panose="020B0604020202020204" pitchFamily="34" charset="0"/>
              <a:cs typeface="Arial" panose="020B0604020202020204" pitchFamily="34" charset="0"/>
            </a:endParaRPr>
          </a:p>
        </p:txBody>
      </p:sp>
      <p:sp>
        <p:nvSpPr>
          <p:cNvPr id="106" name="Rounded Rectangle 105">
            <a:extLst>
              <a:ext uri="{FF2B5EF4-FFF2-40B4-BE49-F238E27FC236}">
                <a16:creationId xmlns:a16="http://schemas.microsoft.com/office/drawing/2014/main" id="{D381240A-8400-CE43-B10F-FA436FC3050A}"/>
              </a:ext>
            </a:extLst>
          </p:cNvPr>
          <p:cNvSpPr/>
          <p:nvPr/>
        </p:nvSpPr>
        <p:spPr>
          <a:xfrm>
            <a:off x="3523488" y="3904605"/>
            <a:ext cx="940475" cy="21337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Resection</a:t>
            </a:r>
            <a:endParaRPr lang="en-GB" sz="700" dirty="0">
              <a:solidFill>
                <a:schemeClr val="tx1"/>
              </a:solidFill>
              <a:latin typeface="Arial" panose="020B0604020202020204" pitchFamily="34" charset="0"/>
              <a:cs typeface="Arial" panose="020B0604020202020204" pitchFamily="34" charset="0"/>
            </a:endParaRPr>
          </a:p>
        </p:txBody>
      </p:sp>
      <p:cxnSp>
        <p:nvCxnSpPr>
          <p:cNvPr id="117" name="Straight Connector 116">
            <a:extLst>
              <a:ext uri="{FF2B5EF4-FFF2-40B4-BE49-F238E27FC236}">
                <a16:creationId xmlns:a16="http://schemas.microsoft.com/office/drawing/2014/main" id="{D6D612A6-FE54-354B-9871-C3A3048FD643}"/>
              </a:ext>
            </a:extLst>
          </p:cNvPr>
          <p:cNvCxnSpPr>
            <a:cxnSpLocks/>
          </p:cNvCxnSpPr>
          <p:nvPr/>
        </p:nvCxnSpPr>
        <p:spPr>
          <a:xfrm>
            <a:off x="3007463" y="4464675"/>
            <a:ext cx="2748812"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E4319920-1E9D-844B-A2E7-F5DE96C89FDA}"/>
              </a:ext>
            </a:extLst>
          </p:cNvPr>
          <p:cNvCxnSpPr>
            <a:cxnSpLocks/>
          </p:cNvCxnSpPr>
          <p:nvPr/>
        </p:nvCxnSpPr>
        <p:spPr>
          <a:xfrm>
            <a:off x="5752096" y="4000500"/>
            <a:ext cx="0" cy="46648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7" name="Rounded Rectangle 106">
            <a:extLst>
              <a:ext uri="{FF2B5EF4-FFF2-40B4-BE49-F238E27FC236}">
                <a16:creationId xmlns:a16="http://schemas.microsoft.com/office/drawing/2014/main" id="{490DA013-6F35-1A46-B94B-B3F5D2230E8B}"/>
              </a:ext>
            </a:extLst>
          </p:cNvPr>
          <p:cNvSpPr/>
          <p:nvPr/>
        </p:nvSpPr>
        <p:spPr>
          <a:xfrm>
            <a:off x="4533051" y="3904605"/>
            <a:ext cx="623496" cy="21337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Ablation</a:t>
            </a:r>
            <a:endParaRPr lang="en-GB" sz="700" dirty="0">
              <a:solidFill>
                <a:schemeClr val="tx1"/>
              </a:solidFill>
              <a:latin typeface="Arial" panose="020B0604020202020204" pitchFamily="34" charset="0"/>
              <a:cs typeface="Arial" panose="020B0604020202020204" pitchFamily="34" charset="0"/>
            </a:endParaRPr>
          </a:p>
        </p:txBody>
      </p:sp>
      <p:sp>
        <p:nvSpPr>
          <p:cNvPr id="109" name="Rounded Rectangle 108">
            <a:extLst>
              <a:ext uri="{FF2B5EF4-FFF2-40B4-BE49-F238E27FC236}">
                <a16:creationId xmlns:a16="http://schemas.microsoft.com/office/drawing/2014/main" id="{2414BF18-04F8-384F-84C6-4E0F66FF52E3}"/>
              </a:ext>
            </a:extLst>
          </p:cNvPr>
          <p:cNvSpPr/>
          <p:nvPr/>
        </p:nvSpPr>
        <p:spPr>
          <a:xfrm>
            <a:off x="5225635" y="3904605"/>
            <a:ext cx="1061125" cy="21337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Transplant</a:t>
            </a:r>
            <a:endParaRPr lang="en-GB" sz="700" dirty="0">
              <a:solidFill>
                <a:schemeClr val="tx1"/>
              </a:solidFill>
              <a:latin typeface="Arial" panose="020B0604020202020204" pitchFamily="34" charset="0"/>
              <a:cs typeface="Arial" panose="020B0604020202020204" pitchFamily="34" charset="0"/>
            </a:endParaRPr>
          </a:p>
        </p:txBody>
      </p:sp>
      <p:sp>
        <p:nvSpPr>
          <p:cNvPr id="121" name="Rounded Rectangle 120">
            <a:extLst>
              <a:ext uri="{FF2B5EF4-FFF2-40B4-BE49-F238E27FC236}">
                <a16:creationId xmlns:a16="http://schemas.microsoft.com/office/drawing/2014/main" id="{E80A8EEA-2424-B94E-9290-35A471FAD0D1}"/>
              </a:ext>
            </a:extLst>
          </p:cNvPr>
          <p:cNvSpPr/>
          <p:nvPr/>
        </p:nvSpPr>
        <p:spPr>
          <a:xfrm>
            <a:off x="711200" y="4213225"/>
            <a:ext cx="1743075" cy="1728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bg1"/>
                </a:solidFill>
                <a:latin typeface="Arial" panose="020B0604020202020204" pitchFamily="34" charset="0"/>
                <a:cs typeface="Arial" panose="020B0604020202020204" pitchFamily="34" charset="0"/>
              </a:rPr>
              <a:t>Expected survival</a:t>
            </a:r>
            <a:endParaRPr lang="en-GB" sz="700" dirty="0">
              <a:solidFill>
                <a:schemeClr val="bg1"/>
              </a:solidFill>
              <a:latin typeface="Arial" panose="020B0604020202020204" pitchFamily="34" charset="0"/>
              <a:cs typeface="Arial" panose="020B0604020202020204" pitchFamily="34" charset="0"/>
            </a:endParaRPr>
          </a:p>
        </p:txBody>
      </p:sp>
      <p:sp>
        <p:nvSpPr>
          <p:cNvPr id="125" name="Rounded Rectangle 124">
            <a:extLst>
              <a:ext uri="{FF2B5EF4-FFF2-40B4-BE49-F238E27FC236}">
                <a16:creationId xmlns:a16="http://schemas.microsoft.com/office/drawing/2014/main" id="{7B6A3FB3-5ADF-1748-A5B5-1251F6BB8EE0}"/>
              </a:ext>
            </a:extLst>
          </p:cNvPr>
          <p:cNvSpPr/>
          <p:nvPr/>
        </p:nvSpPr>
        <p:spPr>
          <a:xfrm>
            <a:off x="10718126" y="4213225"/>
            <a:ext cx="835700" cy="1728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bg1"/>
                </a:solidFill>
                <a:latin typeface="Arial" panose="020B0604020202020204" pitchFamily="34" charset="0"/>
                <a:cs typeface="Arial" panose="020B0604020202020204" pitchFamily="34" charset="0"/>
              </a:rPr>
              <a:t>3 months</a:t>
            </a:r>
            <a:endParaRPr lang="en-GB" sz="700" dirty="0">
              <a:solidFill>
                <a:schemeClr val="bg1"/>
              </a:solidFill>
              <a:latin typeface="Arial" panose="020B0604020202020204" pitchFamily="34" charset="0"/>
              <a:cs typeface="Arial" panose="020B0604020202020204" pitchFamily="34" charset="0"/>
            </a:endParaRPr>
          </a:p>
        </p:txBody>
      </p:sp>
      <p:cxnSp>
        <p:nvCxnSpPr>
          <p:cNvPr id="126" name="Straight Connector 125">
            <a:extLst>
              <a:ext uri="{FF2B5EF4-FFF2-40B4-BE49-F238E27FC236}">
                <a16:creationId xmlns:a16="http://schemas.microsoft.com/office/drawing/2014/main" id="{D555877F-97FC-AE45-B32E-0E7D5AE96E86}"/>
              </a:ext>
            </a:extLst>
          </p:cNvPr>
          <p:cNvCxnSpPr>
            <a:cxnSpLocks/>
          </p:cNvCxnSpPr>
          <p:nvPr/>
        </p:nvCxnSpPr>
        <p:spPr>
          <a:xfrm>
            <a:off x="6501396" y="4092575"/>
            <a:ext cx="0" cy="54000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DF3FDC49-381E-6441-BC53-BBF64B3B2928}"/>
              </a:ext>
            </a:extLst>
          </p:cNvPr>
          <p:cNvCxnSpPr>
            <a:cxnSpLocks/>
          </p:cNvCxnSpPr>
          <p:nvPr/>
        </p:nvCxnSpPr>
        <p:spPr>
          <a:xfrm>
            <a:off x="7018921" y="4092575"/>
            <a:ext cx="0" cy="93600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8" name="Rounded Rectangle 127">
            <a:extLst>
              <a:ext uri="{FF2B5EF4-FFF2-40B4-BE49-F238E27FC236}">
                <a16:creationId xmlns:a16="http://schemas.microsoft.com/office/drawing/2014/main" id="{5644144F-1BD1-6E4F-A8B3-C42E5D715DC3}"/>
              </a:ext>
            </a:extLst>
          </p:cNvPr>
          <p:cNvSpPr/>
          <p:nvPr/>
        </p:nvSpPr>
        <p:spPr>
          <a:xfrm>
            <a:off x="6355848" y="3905575"/>
            <a:ext cx="984925" cy="21240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TACE</a:t>
            </a:r>
            <a:endParaRPr lang="en-GB" sz="700" dirty="0">
              <a:solidFill>
                <a:schemeClr val="tx1"/>
              </a:solidFill>
              <a:latin typeface="Arial" panose="020B0604020202020204" pitchFamily="34" charset="0"/>
              <a:cs typeface="Arial" panose="020B0604020202020204" pitchFamily="34" charset="0"/>
            </a:endParaRPr>
          </a:p>
        </p:txBody>
      </p:sp>
      <p:sp>
        <p:nvSpPr>
          <p:cNvPr id="110" name="Rounded Rectangle 109">
            <a:extLst>
              <a:ext uri="{FF2B5EF4-FFF2-40B4-BE49-F238E27FC236}">
                <a16:creationId xmlns:a16="http://schemas.microsoft.com/office/drawing/2014/main" id="{AFEE8705-AC06-1E47-B53A-409CE5A6A42E}"/>
              </a:ext>
            </a:extLst>
          </p:cNvPr>
          <p:cNvSpPr/>
          <p:nvPr/>
        </p:nvSpPr>
        <p:spPr>
          <a:xfrm>
            <a:off x="6355848" y="4213225"/>
            <a:ext cx="984925" cy="1728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bg1"/>
                </a:solidFill>
                <a:latin typeface="Arial" panose="020B0604020202020204" pitchFamily="34" charset="0"/>
                <a:cs typeface="Arial" panose="020B0604020202020204" pitchFamily="34" charset="0"/>
              </a:rPr>
              <a:t>&gt;2.5 years</a:t>
            </a:r>
            <a:endParaRPr lang="en-GB" sz="700" dirty="0">
              <a:solidFill>
                <a:schemeClr val="bg1"/>
              </a:solidFill>
              <a:latin typeface="Arial" panose="020B0604020202020204" pitchFamily="34" charset="0"/>
              <a:cs typeface="Arial" panose="020B0604020202020204" pitchFamily="34" charset="0"/>
            </a:endParaRPr>
          </a:p>
        </p:txBody>
      </p:sp>
      <p:cxnSp>
        <p:nvCxnSpPr>
          <p:cNvPr id="129" name="Straight Connector 128">
            <a:extLst>
              <a:ext uri="{FF2B5EF4-FFF2-40B4-BE49-F238E27FC236}">
                <a16:creationId xmlns:a16="http://schemas.microsoft.com/office/drawing/2014/main" id="{F01E8D35-F5F5-9249-91A6-3FABCDD478D1}"/>
              </a:ext>
            </a:extLst>
          </p:cNvPr>
          <p:cNvCxnSpPr>
            <a:cxnSpLocks/>
          </p:cNvCxnSpPr>
          <p:nvPr/>
        </p:nvCxnSpPr>
        <p:spPr>
          <a:xfrm>
            <a:off x="5548771" y="5229350"/>
            <a:ext cx="1191754" cy="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D2AB073C-FF7E-4943-9339-2C337DCF5D2A}"/>
              </a:ext>
            </a:extLst>
          </p:cNvPr>
          <p:cNvCxnSpPr>
            <a:cxnSpLocks/>
          </p:cNvCxnSpPr>
          <p:nvPr/>
        </p:nvCxnSpPr>
        <p:spPr>
          <a:xfrm flipV="1">
            <a:off x="6501396" y="4832350"/>
            <a:ext cx="0" cy="397125"/>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3" name="Rounded Rectangle 132">
            <a:extLst>
              <a:ext uri="{FF2B5EF4-FFF2-40B4-BE49-F238E27FC236}">
                <a16:creationId xmlns:a16="http://schemas.microsoft.com/office/drawing/2014/main" id="{DDACDFFE-0C1D-2145-B2C0-B4830AEFA3DA}"/>
              </a:ext>
            </a:extLst>
          </p:cNvPr>
          <p:cNvSpPr/>
          <p:nvPr/>
        </p:nvSpPr>
        <p:spPr>
          <a:xfrm>
            <a:off x="6027712" y="4633128"/>
            <a:ext cx="927695" cy="187274"/>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Successful</a:t>
            </a:r>
          </a:p>
          <a:p>
            <a:pPr algn="ctr">
              <a:lnSpc>
                <a:spcPct val="85000"/>
              </a:lnSpc>
            </a:pPr>
            <a:r>
              <a:rPr lang="en-GB" sz="800" dirty="0">
                <a:solidFill>
                  <a:schemeClr val="tx1"/>
                </a:solidFill>
                <a:latin typeface="Arial" panose="020B0604020202020204" pitchFamily="34" charset="0"/>
                <a:cs typeface="Arial" panose="020B0604020202020204" pitchFamily="34" charset="0"/>
              </a:rPr>
              <a:t>downstaging</a:t>
            </a:r>
            <a:endParaRPr lang="en-GB" sz="800" dirty="0">
              <a:solidFill>
                <a:srgbClr val="FF0000"/>
              </a:solidFill>
              <a:latin typeface="Arial" panose="020B0604020202020204" pitchFamily="34" charset="0"/>
              <a:cs typeface="Arial" panose="020B0604020202020204" pitchFamily="34" charset="0"/>
            </a:endParaRPr>
          </a:p>
        </p:txBody>
      </p:sp>
      <p:cxnSp>
        <p:nvCxnSpPr>
          <p:cNvPr id="134" name="Straight Connector 133">
            <a:extLst>
              <a:ext uri="{FF2B5EF4-FFF2-40B4-BE49-F238E27FC236}">
                <a16:creationId xmlns:a16="http://schemas.microsoft.com/office/drawing/2014/main" id="{39AC1D8D-6D62-E746-ABC0-EC3C3C76675D}"/>
              </a:ext>
            </a:extLst>
          </p:cNvPr>
          <p:cNvCxnSpPr>
            <a:cxnSpLocks/>
          </p:cNvCxnSpPr>
          <p:nvPr/>
        </p:nvCxnSpPr>
        <p:spPr>
          <a:xfrm flipV="1">
            <a:off x="5907671" y="4117976"/>
            <a:ext cx="0" cy="587374"/>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85DE1833-0E3D-4D4C-ACA5-342CAD51F959}"/>
              </a:ext>
            </a:extLst>
          </p:cNvPr>
          <p:cNvCxnSpPr>
            <a:cxnSpLocks/>
          </p:cNvCxnSpPr>
          <p:nvPr/>
        </p:nvCxnSpPr>
        <p:spPr>
          <a:xfrm>
            <a:off x="5903063" y="4699625"/>
            <a:ext cx="227862"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6F6AA37-B0B1-D84B-8B0D-D16CEE97C025}"/>
              </a:ext>
            </a:extLst>
          </p:cNvPr>
          <p:cNvCxnSpPr>
            <a:cxnSpLocks/>
          </p:cNvCxnSpPr>
          <p:nvPr/>
        </p:nvCxnSpPr>
        <p:spPr>
          <a:xfrm>
            <a:off x="7162800" y="5229350"/>
            <a:ext cx="263525" cy="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0" name="Rounded Rectangle 139">
            <a:extLst>
              <a:ext uri="{FF2B5EF4-FFF2-40B4-BE49-F238E27FC236}">
                <a16:creationId xmlns:a16="http://schemas.microsoft.com/office/drawing/2014/main" id="{F2DDA58C-6D61-5D47-8FE4-0A9661A48E60}"/>
              </a:ext>
            </a:extLst>
          </p:cNvPr>
          <p:cNvSpPr/>
          <p:nvPr/>
        </p:nvSpPr>
        <p:spPr>
          <a:xfrm>
            <a:off x="6749926" y="5047333"/>
            <a:ext cx="539873" cy="360040"/>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Not </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feasible</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or failure</a:t>
            </a:r>
          </a:p>
        </p:txBody>
      </p:sp>
      <p:sp>
        <p:nvSpPr>
          <p:cNvPr id="141" name="Rounded Rectangle 140">
            <a:extLst>
              <a:ext uri="{FF2B5EF4-FFF2-40B4-BE49-F238E27FC236}">
                <a16:creationId xmlns:a16="http://schemas.microsoft.com/office/drawing/2014/main" id="{1403C3B7-A2E3-5B41-A390-4AD9DC067B0E}"/>
              </a:ext>
            </a:extLst>
          </p:cNvPr>
          <p:cNvSpPr/>
          <p:nvPr/>
        </p:nvSpPr>
        <p:spPr>
          <a:xfrm>
            <a:off x="3267075" y="4622800"/>
            <a:ext cx="2324099" cy="1682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dirty="0">
                <a:solidFill>
                  <a:schemeClr val="tx1"/>
                </a:solidFill>
                <a:latin typeface="Arial" panose="020B0604020202020204" pitchFamily="34" charset="0"/>
                <a:cs typeface="Arial" panose="020B0604020202020204" pitchFamily="34" charset="0"/>
              </a:rPr>
              <a:t>Not feasible or failure</a:t>
            </a:r>
          </a:p>
        </p:txBody>
      </p:sp>
      <p:cxnSp>
        <p:nvCxnSpPr>
          <p:cNvPr id="142" name="Straight Connector 141">
            <a:extLst>
              <a:ext uri="{FF2B5EF4-FFF2-40B4-BE49-F238E27FC236}">
                <a16:creationId xmlns:a16="http://schemas.microsoft.com/office/drawing/2014/main" id="{2F571884-9B6C-2B41-BE32-81105B20ADE4}"/>
              </a:ext>
            </a:extLst>
          </p:cNvPr>
          <p:cNvCxnSpPr>
            <a:cxnSpLocks/>
            <a:endCxn id="141" idx="0"/>
          </p:cNvCxnSpPr>
          <p:nvPr/>
        </p:nvCxnSpPr>
        <p:spPr>
          <a:xfrm>
            <a:off x="4424946" y="4465861"/>
            <a:ext cx="4179" cy="156939"/>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CFA1A5A0-53A1-B940-B0F7-C6F6A6CF0712}"/>
              </a:ext>
            </a:extLst>
          </p:cNvPr>
          <p:cNvCxnSpPr>
            <a:cxnSpLocks/>
          </p:cNvCxnSpPr>
          <p:nvPr/>
        </p:nvCxnSpPr>
        <p:spPr>
          <a:xfrm>
            <a:off x="4424946" y="4770661"/>
            <a:ext cx="0" cy="356964"/>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6" name="Rounded Rectangle 145">
            <a:extLst>
              <a:ext uri="{FF2B5EF4-FFF2-40B4-BE49-F238E27FC236}">
                <a16:creationId xmlns:a16="http://schemas.microsoft.com/office/drawing/2014/main" id="{B68D4B67-C28B-D54B-9046-34D2E3AF0868}"/>
              </a:ext>
            </a:extLst>
          </p:cNvPr>
          <p:cNvSpPr/>
          <p:nvPr/>
        </p:nvSpPr>
        <p:spPr>
          <a:xfrm>
            <a:off x="3267075" y="5133975"/>
            <a:ext cx="2324099" cy="238125"/>
          </a:xfrm>
          <a:prstGeom prst="roundRect">
            <a:avLst>
              <a:gd name="adj" fmla="val 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TACE</a:t>
            </a:r>
            <a:br>
              <a:rPr lang="en-GB" sz="700" b="1" dirty="0">
                <a:solidFill>
                  <a:schemeClr val="tx1"/>
                </a:solidFill>
                <a:latin typeface="Arial" panose="020B0604020202020204" pitchFamily="34" charset="0"/>
                <a:cs typeface="Arial" panose="020B0604020202020204" pitchFamily="34" charset="0"/>
              </a:rPr>
            </a:br>
            <a:r>
              <a:rPr lang="en-GB" sz="700" b="1" dirty="0">
                <a:solidFill>
                  <a:schemeClr val="tx1"/>
                </a:solidFill>
                <a:latin typeface="Arial" panose="020B0604020202020204" pitchFamily="34" charset="0"/>
                <a:cs typeface="Arial" panose="020B0604020202020204" pitchFamily="34" charset="0"/>
              </a:rPr>
              <a:t>Radioembolisation</a:t>
            </a:r>
            <a:r>
              <a:rPr lang="en-GB" sz="700" dirty="0">
                <a:solidFill>
                  <a:schemeClr val="tx1"/>
                </a:solidFill>
                <a:latin typeface="Arial" panose="020B0604020202020204" pitchFamily="34" charset="0"/>
                <a:cs typeface="Arial" panose="020B0604020202020204" pitchFamily="34" charset="0"/>
              </a:rPr>
              <a:t> (only for single lesion ≤8 cm)</a:t>
            </a:r>
          </a:p>
        </p:txBody>
      </p:sp>
      <p:sp>
        <p:nvSpPr>
          <p:cNvPr id="147" name="Rounded Rectangle 146">
            <a:extLst>
              <a:ext uri="{FF2B5EF4-FFF2-40B4-BE49-F238E27FC236}">
                <a16:creationId xmlns:a16="http://schemas.microsoft.com/office/drawing/2014/main" id="{E4B8FE47-E59F-E04E-AC0E-9568DC5D69CE}"/>
              </a:ext>
            </a:extLst>
          </p:cNvPr>
          <p:cNvSpPr/>
          <p:nvPr/>
        </p:nvSpPr>
        <p:spPr>
          <a:xfrm>
            <a:off x="961703" y="4457979"/>
            <a:ext cx="1492572" cy="1469746"/>
          </a:xfrm>
          <a:prstGeom prst="roundRect">
            <a:avLst>
              <a:gd name="adj" fmla="val 8895"/>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spcAft>
                <a:spcPts val="300"/>
              </a:spcAft>
            </a:pPr>
            <a:r>
              <a:rPr lang="en-GB" sz="700" b="1" dirty="0">
                <a:solidFill>
                  <a:schemeClr val="tx1"/>
                </a:solidFill>
                <a:latin typeface="Arial" panose="020B0604020202020204" pitchFamily="34" charset="0"/>
                <a:cs typeface="Arial" panose="020B0604020202020204" pitchFamily="34" charset="0"/>
              </a:rPr>
              <a:t>Treatment stage migration</a:t>
            </a:r>
          </a:p>
          <a:p>
            <a:pPr algn="ctr">
              <a:spcAft>
                <a:spcPts val="600"/>
              </a:spcAft>
            </a:pPr>
            <a:r>
              <a:rPr lang="en-GB" sz="700" dirty="0">
                <a:solidFill>
                  <a:schemeClr val="tx1"/>
                </a:solidFill>
                <a:latin typeface="Arial" panose="020B0604020202020204" pitchFamily="34" charset="0"/>
                <a:cs typeface="Arial" panose="020B0604020202020204" pitchFamily="34" charset="0"/>
              </a:rPr>
              <a:t>Primes lower priority</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options due to non-liver</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related clinical profile</a:t>
            </a:r>
          </a:p>
          <a:p>
            <a:pPr algn="ctr">
              <a:spcAft>
                <a:spcPts val="600"/>
              </a:spcAft>
            </a:pPr>
            <a:r>
              <a:rPr lang="en-GB" sz="700" dirty="0">
                <a:solidFill>
                  <a:schemeClr val="tx1"/>
                </a:solidFill>
                <a:latin typeface="Arial" panose="020B0604020202020204" pitchFamily="34" charset="0"/>
                <a:cs typeface="Arial" panose="020B0604020202020204" pitchFamily="34" charset="0"/>
              </a:rPr>
              <a:t>(Age, comorbidities, patient</a:t>
            </a:r>
            <a:br>
              <a:rPr lang="en-GB" sz="700" dirty="0">
                <a:solidFill>
                  <a:schemeClr val="tx1"/>
                </a:solidFill>
                <a:latin typeface="Arial" panose="020B0604020202020204" pitchFamily="34" charset="0"/>
                <a:cs typeface="Arial" panose="020B0604020202020204" pitchFamily="34" charset="0"/>
              </a:rPr>
            </a:br>
            <a:r>
              <a:rPr lang="en-GB" sz="700" dirty="0">
                <a:solidFill>
                  <a:schemeClr val="tx1"/>
                </a:solidFill>
                <a:latin typeface="Arial" panose="020B0604020202020204" pitchFamily="34" charset="0"/>
                <a:cs typeface="Arial" panose="020B0604020202020204" pitchFamily="34" charset="0"/>
              </a:rPr>
              <a:t>values and availability)</a:t>
            </a:r>
          </a:p>
        </p:txBody>
      </p:sp>
      <p:sp>
        <p:nvSpPr>
          <p:cNvPr id="148" name="Rounded Rectangle 147">
            <a:extLst>
              <a:ext uri="{FF2B5EF4-FFF2-40B4-BE49-F238E27FC236}">
                <a16:creationId xmlns:a16="http://schemas.microsoft.com/office/drawing/2014/main" id="{7C0485D6-895F-4C47-B665-A827488F5D81}"/>
              </a:ext>
            </a:extLst>
          </p:cNvPr>
          <p:cNvSpPr/>
          <p:nvPr/>
        </p:nvSpPr>
        <p:spPr>
          <a:xfrm rot="16200000">
            <a:off x="74617" y="5091098"/>
            <a:ext cx="1468800" cy="202562"/>
          </a:xfrm>
          <a:prstGeom prst="roundRect">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Clinical decision-making</a:t>
            </a:r>
            <a:endParaRPr lang="en-GB" sz="800" dirty="0">
              <a:solidFill>
                <a:schemeClr val="tx1"/>
              </a:solidFill>
              <a:latin typeface="Arial" panose="020B0604020202020204" pitchFamily="34" charset="0"/>
              <a:cs typeface="Arial" panose="020B0604020202020204" pitchFamily="34" charset="0"/>
            </a:endParaRPr>
          </a:p>
        </p:txBody>
      </p:sp>
      <p:sp>
        <p:nvSpPr>
          <p:cNvPr id="149" name="Rounded Rectangle 148">
            <a:extLst>
              <a:ext uri="{FF2B5EF4-FFF2-40B4-BE49-F238E27FC236}">
                <a16:creationId xmlns:a16="http://schemas.microsoft.com/office/drawing/2014/main" id="{11076CEC-785B-6F46-9142-3CF363D767B5}"/>
              </a:ext>
            </a:extLst>
          </p:cNvPr>
          <p:cNvSpPr/>
          <p:nvPr/>
        </p:nvSpPr>
        <p:spPr>
          <a:xfrm>
            <a:off x="2620566" y="5704582"/>
            <a:ext cx="3418284" cy="223143"/>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nSpc>
                <a:spcPct val="90000"/>
              </a:lnSpc>
            </a:pPr>
            <a:r>
              <a:rPr lang="en-GB" sz="600" dirty="0">
                <a:solidFill>
                  <a:schemeClr val="tx1"/>
                </a:solidFill>
                <a:latin typeface="Arial" panose="020B0604020202020204" pitchFamily="34" charset="0"/>
                <a:cs typeface="Arial" panose="020B0604020202020204" pitchFamily="34" charset="0"/>
              </a:rPr>
              <a:t>* Except for those with tumour burden acceptable for transplant</a:t>
            </a:r>
          </a:p>
          <a:p>
            <a:pPr>
              <a:lnSpc>
                <a:spcPct val="90000"/>
              </a:lnSpc>
            </a:pPr>
            <a:r>
              <a:rPr lang="en-GB" sz="600" dirty="0">
                <a:solidFill>
                  <a:schemeClr val="tx1"/>
                </a:solidFill>
                <a:latin typeface="Arial" panose="020B0604020202020204" pitchFamily="34" charset="0"/>
                <a:cs typeface="Arial" panose="020B0604020202020204" pitchFamily="34" charset="0"/>
              </a:rPr>
              <a:t>^ Resection may be considered for single peripheral HCC with adequate remnant liver volume</a:t>
            </a:r>
          </a:p>
        </p:txBody>
      </p:sp>
      <p:sp>
        <p:nvSpPr>
          <p:cNvPr id="150" name="Rounded Rectangle 149">
            <a:extLst>
              <a:ext uri="{FF2B5EF4-FFF2-40B4-BE49-F238E27FC236}">
                <a16:creationId xmlns:a16="http://schemas.microsoft.com/office/drawing/2014/main" id="{51DF04FA-8E68-B942-9CD1-00268E90F04E}"/>
              </a:ext>
            </a:extLst>
          </p:cNvPr>
          <p:cNvSpPr/>
          <p:nvPr/>
        </p:nvSpPr>
        <p:spPr>
          <a:xfrm>
            <a:off x="7418363" y="4610903"/>
            <a:ext cx="410146" cy="11667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700" dirty="0">
                <a:solidFill>
                  <a:schemeClr val="tx1"/>
                </a:solidFill>
                <a:latin typeface="Arial" panose="020B0604020202020204" pitchFamily="34" charset="0"/>
                <a:cs typeface="Arial" panose="020B0604020202020204" pitchFamily="34" charset="0"/>
              </a:rPr>
              <a:t>1</a:t>
            </a:r>
            <a:r>
              <a:rPr lang="en-GB" sz="700" baseline="30000" dirty="0">
                <a:solidFill>
                  <a:schemeClr val="tx1"/>
                </a:solidFill>
                <a:latin typeface="Arial" panose="020B0604020202020204" pitchFamily="34" charset="0"/>
                <a:cs typeface="Arial" panose="020B0604020202020204" pitchFamily="34" charset="0"/>
              </a:rPr>
              <a:t>st</a:t>
            </a:r>
            <a:r>
              <a:rPr lang="en-GB" sz="700" dirty="0">
                <a:solidFill>
                  <a:schemeClr val="tx1"/>
                </a:solidFill>
                <a:latin typeface="Arial" panose="020B0604020202020204" pitchFamily="34" charset="0"/>
                <a:cs typeface="Arial" panose="020B0604020202020204" pitchFamily="34" charset="0"/>
              </a:rPr>
              <a:t> Line</a:t>
            </a:r>
            <a:endParaRPr lang="en-GB" sz="700" dirty="0">
              <a:solidFill>
                <a:srgbClr val="FF0000"/>
              </a:solidFill>
              <a:latin typeface="Arial" panose="020B0604020202020204" pitchFamily="34" charset="0"/>
              <a:cs typeface="Arial" panose="020B0604020202020204" pitchFamily="34" charset="0"/>
            </a:endParaRPr>
          </a:p>
        </p:txBody>
      </p:sp>
      <p:sp>
        <p:nvSpPr>
          <p:cNvPr id="151" name="Rounded Rectangle 150">
            <a:extLst>
              <a:ext uri="{FF2B5EF4-FFF2-40B4-BE49-F238E27FC236}">
                <a16:creationId xmlns:a16="http://schemas.microsoft.com/office/drawing/2014/main" id="{DEF20E49-572F-894F-86C6-C3C38FEC39A6}"/>
              </a:ext>
            </a:extLst>
          </p:cNvPr>
          <p:cNvSpPr/>
          <p:nvPr/>
        </p:nvSpPr>
        <p:spPr>
          <a:xfrm>
            <a:off x="7418363" y="4963328"/>
            <a:ext cx="410146" cy="11667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700" dirty="0">
                <a:solidFill>
                  <a:schemeClr val="tx1"/>
                </a:solidFill>
                <a:latin typeface="Arial" panose="020B0604020202020204" pitchFamily="34" charset="0"/>
                <a:cs typeface="Arial" panose="020B0604020202020204" pitchFamily="34" charset="0"/>
              </a:rPr>
              <a:t>2</a:t>
            </a:r>
            <a:r>
              <a:rPr lang="en-GB" sz="700" baseline="30000" dirty="0">
                <a:solidFill>
                  <a:schemeClr val="tx1"/>
                </a:solidFill>
                <a:latin typeface="Arial" panose="020B0604020202020204" pitchFamily="34" charset="0"/>
                <a:cs typeface="Arial" panose="020B0604020202020204" pitchFamily="34" charset="0"/>
              </a:rPr>
              <a:t>nd</a:t>
            </a:r>
            <a:r>
              <a:rPr lang="en-GB" sz="700" dirty="0">
                <a:solidFill>
                  <a:schemeClr val="tx1"/>
                </a:solidFill>
                <a:latin typeface="Arial" panose="020B0604020202020204" pitchFamily="34" charset="0"/>
                <a:cs typeface="Arial" panose="020B0604020202020204" pitchFamily="34" charset="0"/>
              </a:rPr>
              <a:t> Line</a:t>
            </a:r>
            <a:endParaRPr lang="en-GB" sz="700" dirty="0">
              <a:solidFill>
                <a:srgbClr val="FF0000"/>
              </a:solidFill>
              <a:latin typeface="Arial" panose="020B0604020202020204" pitchFamily="34" charset="0"/>
              <a:cs typeface="Arial" panose="020B0604020202020204" pitchFamily="34" charset="0"/>
            </a:endParaRPr>
          </a:p>
        </p:txBody>
      </p:sp>
      <p:cxnSp>
        <p:nvCxnSpPr>
          <p:cNvPr id="152" name="Straight Connector 151">
            <a:extLst>
              <a:ext uri="{FF2B5EF4-FFF2-40B4-BE49-F238E27FC236}">
                <a16:creationId xmlns:a16="http://schemas.microsoft.com/office/drawing/2014/main" id="{94D88B01-D6A1-A04A-BA4E-E610F1C971AB}"/>
              </a:ext>
            </a:extLst>
          </p:cNvPr>
          <p:cNvCxnSpPr>
            <a:cxnSpLocks/>
          </p:cNvCxnSpPr>
          <p:nvPr/>
        </p:nvCxnSpPr>
        <p:spPr>
          <a:xfrm>
            <a:off x="7539621" y="4721225"/>
            <a:ext cx="0" cy="212725"/>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E3540E09-CF96-3F45-AF25-C2BE2766FD1D}"/>
              </a:ext>
            </a:extLst>
          </p:cNvPr>
          <p:cNvCxnSpPr>
            <a:cxnSpLocks/>
          </p:cNvCxnSpPr>
          <p:nvPr/>
        </p:nvCxnSpPr>
        <p:spPr>
          <a:xfrm>
            <a:off x="7539621" y="5143500"/>
            <a:ext cx="0" cy="469900"/>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sp>
        <p:nvSpPr>
          <p:cNvPr id="156" name="Rounded Rectangle 155">
            <a:extLst>
              <a:ext uri="{FF2B5EF4-FFF2-40B4-BE49-F238E27FC236}">
                <a16:creationId xmlns:a16="http://schemas.microsoft.com/office/drawing/2014/main" id="{758F8DB8-029C-B746-984E-1B363775E1CC}"/>
              </a:ext>
            </a:extLst>
          </p:cNvPr>
          <p:cNvSpPr/>
          <p:nvPr/>
        </p:nvSpPr>
        <p:spPr>
          <a:xfrm>
            <a:off x="7418363" y="5655478"/>
            <a:ext cx="410146" cy="11667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700" dirty="0">
                <a:solidFill>
                  <a:schemeClr val="tx1"/>
                </a:solidFill>
                <a:latin typeface="Arial" panose="020B0604020202020204" pitchFamily="34" charset="0"/>
                <a:cs typeface="Arial" panose="020B0604020202020204" pitchFamily="34" charset="0"/>
              </a:rPr>
              <a:t>3</a:t>
            </a:r>
            <a:r>
              <a:rPr lang="en-GB" sz="700" baseline="30000" dirty="0">
                <a:solidFill>
                  <a:schemeClr val="tx1"/>
                </a:solidFill>
                <a:latin typeface="Arial" panose="020B0604020202020204" pitchFamily="34" charset="0"/>
                <a:cs typeface="Arial" panose="020B0604020202020204" pitchFamily="34" charset="0"/>
              </a:rPr>
              <a:t>rd</a:t>
            </a:r>
            <a:r>
              <a:rPr lang="en-GB" sz="700" dirty="0">
                <a:solidFill>
                  <a:schemeClr val="tx1"/>
                </a:solidFill>
                <a:latin typeface="Arial" panose="020B0604020202020204" pitchFamily="34" charset="0"/>
                <a:cs typeface="Arial" panose="020B0604020202020204" pitchFamily="34" charset="0"/>
              </a:rPr>
              <a:t> Line</a:t>
            </a:r>
            <a:endParaRPr lang="en-GB" sz="700" dirty="0">
              <a:solidFill>
                <a:srgbClr val="FF0000"/>
              </a:solidFill>
              <a:latin typeface="Arial" panose="020B0604020202020204" pitchFamily="34" charset="0"/>
              <a:cs typeface="Arial" panose="020B0604020202020204" pitchFamily="34" charset="0"/>
            </a:endParaRPr>
          </a:p>
        </p:txBody>
      </p:sp>
      <p:sp>
        <p:nvSpPr>
          <p:cNvPr id="157" name="Rounded Rectangle 156">
            <a:extLst>
              <a:ext uri="{FF2B5EF4-FFF2-40B4-BE49-F238E27FC236}">
                <a16:creationId xmlns:a16="http://schemas.microsoft.com/office/drawing/2014/main" id="{99A33696-E288-BB41-94C1-ECAFCC6FB827}"/>
              </a:ext>
            </a:extLst>
          </p:cNvPr>
          <p:cNvSpPr/>
          <p:nvPr/>
        </p:nvSpPr>
        <p:spPr>
          <a:xfrm>
            <a:off x="7713067" y="4728195"/>
            <a:ext cx="2808312" cy="11667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5000"/>
              </a:lnSpc>
            </a:pPr>
            <a:r>
              <a:rPr lang="en-GB" sz="750" b="1" dirty="0">
                <a:solidFill>
                  <a:schemeClr val="tx1"/>
                </a:solidFill>
                <a:latin typeface="Arial" panose="020B0604020202020204" pitchFamily="34" charset="0"/>
                <a:cs typeface="Arial" panose="020B0604020202020204" pitchFamily="34" charset="0"/>
              </a:rPr>
              <a:t>Atezolizumab-bevacizumab/durvalumab-</a:t>
            </a:r>
            <a:r>
              <a:rPr lang="en-GB" sz="750" b="1" dirty="0" err="1">
                <a:solidFill>
                  <a:schemeClr val="tx1"/>
                </a:solidFill>
                <a:latin typeface="Arial" panose="020B0604020202020204" pitchFamily="34" charset="0"/>
                <a:cs typeface="Arial" panose="020B0604020202020204" pitchFamily="34" charset="0"/>
              </a:rPr>
              <a:t>tremelimumab</a:t>
            </a:r>
            <a:endParaRPr lang="en-GB" sz="750" b="1" dirty="0">
              <a:solidFill>
                <a:schemeClr val="tx1"/>
              </a:solidFill>
              <a:latin typeface="Arial" panose="020B0604020202020204" pitchFamily="34" charset="0"/>
              <a:cs typeface="Arial" panose="020B0604020202020204" pitchFamily="34" charset="0"/>
            </a:endParaRPr>
          </a:p>
          <a:p>
            <a:pPr algn="ctr">
              <a:lnSpc>
                <a:spcPct val="85000"/>
              </a:lnSpc>
            </a:pPr>
            <a:r>
              <a:rPr lang="en-GB" sz="750" dirty="0">
                <a:solidFill>
                  <a:schemeClr val="tx1"/>
                </a:solidFill>
                <a:latin typeface="Arial" panose="020B0604020202020204" pitchFamily="34" charset="0"/>
                <a:cs typeface="Arial" panose="020B0604020202020204" pitchFamily="34" charset="0"/>
              </a:rPr>
              <a:t>If not feasible </a:t>
            </a:r>
            <a:r>
              <a:rPr lang="en-GB" sz="750" b="1" dirty="0">
                <a:solidFill>
                  <a:schemeClr val="tx1"/>
                </a:solidFill>
                <a:latin typeface="Arial" panose="020B0604020202020204" pitchFamily="34" charset="0"/>
                <a:cs typeface="Arial" panose="020B0604020202020204" pitchFamily="34" charset="0"/>
              </a:rPr>
              <a:t>sorafenib or lenvatinib or durvalumab</a:t>
            </a:r>
            <a:endParaRPr lang="en-GB" sz="750" b="1" dirty="0">
              <a:solidFill>
                <a:srgbClr val="FF0000"/>
              </a:solidFill>
              <a:latin typeface="Arial" panose="020B0604020202020204" pitchFamily="34" charset="0"/>
              <a:cs typeface="Arial" panose="020B0604020202020204" pitchFamily="34" charset="0"/>
            </a:endParaRPr>
          </a:p>
        </p:txBody>
      </p:sp>
      <p:cxnSp>
        <p:nvCxnSpPr>
          <p:cNvPr id="161" name="Straight Connector 160">
            <a:extLst>
              <a:ext uri="{FF2B5EF4-FFF2-40B4-BE49-F238E27FC236}">
                <a16:creationId xmlns:a16="http://schemas.microsoft.com/office/drawing/2014/main" id="{2BC7B35B-9B66-6942-89F7-3CF7DA3994AC}"/>
              </a:ext>
            </a:extLst>
          </p:cNvPr>
          <p:cNvCxnSpPr>
            <a:cxnSpLocks/>
          </p:cNvCxnSpPr>
          <p:nvPr/>
        </p:nvCxnSpPr>
        <p:spPr>
          <a:xfrm>
            <a:off x="9035046" y="4092575"/>
            <a:ext cx="0" cy="511175"/>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1" name="Rounded Rectangle 110">
            <a:extLst>
              <a:ext uri="{FF2B5EF4-FFF2-40B4-BE49-F238E27FC236}">
                <a16:creationId xmlns:a16="http://schemas.microsoft.com/office/drawing/2014/main" id="{2CF80D1E-D2E6-9D4A-B4D2-8E8CF3A3607E}"/>
              </a:ext>
            </a:extLst>
          </p:cNvPr>
          <p:cNvSpPr/>
          <p:nvPr/>
        </p:nvSpPr>
        <p:spPr>
          <a:xfrm>
            <a:off x="7409861" y="3904605"/>
            <a:ext cx="3239175" cy="21240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Systemic treatment</a:t>
            </a:r>
            <a:endParaRPr lang="en-GB" sz="700" dirty="0">
              <a:solidFill>
                <a:schemeClr val="tx1"/>
              </a:solidFill>
              <a:latin typeface="Arial" panose="020B0604020202020204" pitchFamily="34" charset="0"/>
              <a:cs typeface="Arial" panose="020B0604020202020204" pitchFamily="34" charset="0"/>
            </a:endParaRPr>
          </a:p>
        </p:txBody>
      </p:sp>
      <p:sp>
        <p:nvSpPr>
          <p:cNvPr id="124" name="Rounded Rectangle 123">
            <a:extLst>
              <a:ext uri="{FF2B5EF4-FFF2-40B4-BE49-F238E27FC236}">
                <a16:creationId xmlns:a16="http://schemas.microsoft.com/office/drawing/2014/main" id="{D746A935-6967-3142-B485-40AF9B466243}"/>
              </a:ext>
            </a:extLst>
          </p:cNvPr>
          <p:cNvSpPr/>
          <p:nvPr/>
        </p:nvSpPr>
        <p:spPr>
          <a:xfrm>
            <a:off x="7409861" y="4213225"/>
            <a:ext cx="3239175" cy="1728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bg1"/>
                </a:solidFill>
                <a:latin typeface="Arial" panose="020B0604020202020204" pitchFamily="34" charset="0"/>
                <a:cs typeface="Arial" panose="020B0604020202020204" pitchFamily="34" charset="0"/>
              </a:rPr>
              <a:t>&gt;2 years</a:t>
            </a:r>
            <a:endParaRPr lang="en-GB" sz="700" dirty="0">
              <a:solidFill>
                <a:schemeClr val="bg1"/>
              </a:solidFill>
              <a:latin typeface="Arial" panose="020B0604020202020204" pitchFamily="34" charset="0"/>
              <a:cs typeface="Arial" panose="020B0604020202020204" pitchFamily="34" charset="0"/>
            </a:endParaRPr>
          </a:p>
        </p:txBody>
      </p:sp>
      <p:cxnSp>
        <p:nvCxnSpPr>
          <p:cNvPr id="163" name="Straight Connector 162">
            <a:extLst>
              <a:ext uri="{FF2B5EF4-FFF2-40B4-BE49-F238E27FC236}">
                <a16:creationId xmlns:a16="http://schemas.microsoft.com/office/drawing/2014/main" id="{5BD392E5-D92F-4D40-A222-1AB11F3E2916}"/>
              </a:ext>
            </a:extLst>
          </p:cNvPr>
          <p:cNvCxnSpPr>
            <a:cxnSpLocks/>
          </p:cNvCxnSpPr>
          <p:nvPr/>
        </p:nvCxnSpPr>
        <p:spPr>
          <a:xfrm>
            <a:off x="7420713" y="4598025"/>
            <a:ext cx="12308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A7E736BE-99AB-F547-89FA-2BE50F97A8E7}"/>
              </a:ext>
            </a:extLst>
          </p:cNvPr>
          <p:cNvCxnSpPr>
            <a:cxnSpLocks/>
          </p:cNvCxnSpPr>
          <p:nvPr/>
        </p:nvCxnSpPr>
        <p:spPr>
          <a:xfrm>
            <a:off x="7420713" y="5922000"/>
            <a:ext cx="12308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779EAF05-203F-DE4F-B9E0-71D8BF3AB90E}"/>
              </a:ext>
            </a:extLst>
          </p:cNvPr>
          <p:cNvCxnSpPr>
            <a:cxnSpLocks/>
          </p:cNvCxnSpPr>
          <p:nvPr/>
        </p:nvCxnSpPr>
        <p:spPr>
          <a:xfrm flipV="1">
            <a:off x="7425108" y="4600575"/>
            <a:ext cx="0" cy="1322644"/>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E0AC3ABA-81A7-404D-8963-09BEF6A6B528}"/>
              </a:ext>
            </a:extLst>
          </p:cNvPr>
          <p:cNvCxnSpPr>
            <a:cxnSpLocks/>
          </p:cNvCxnSpPr>
          <p:nvPr/>
        </p:nvCxnSpPr>
        <p:spPr>
          <a:xfrm>
            <a:off x="9290050" y="5505450"/>
            <a:ext cx="497471" cy="0"/>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0E0F6764-0715-9948-9860-92A9BF2421ED}"/>
              </a:ext>
            </a:extLst>
          </p:cNvPr>
          <p:cNvCxnSpPr>
            <a:cxnSpLocks/>
          </p:cNvCxnSpPr>
          <p:nvPr/>
        </p:nvCxnSpPr>
        <p:spPr>
          <a:xfrm flipV="1">
            <a:off x="9292008" y="5359401"/>
            <a:ext cx="0" cy="279399"/>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2578E245-DA4A-B142-8CF1-30407587C75B}"/>
              </a:ext>
            </a:extLst>
          </p:cNvPr>
          <p:cNvCxnSpPr>
            <a:cxnSpLocks/>
          </p:cNvCxnSpPr>
          <p:nvPr/>
        </p:nvCxnSpPr>
        <p:spPr>
          <a:xfrm>
            <a:off x="7458813" y="5636250"/>
            <a:ext cx="2381603" cy="0"/>
          </a:xfrm>
          <a:prstGeom prst="line">
            <a:avLst/>
          </a:prstGeom>
          <a:ln w="9525">
            <a:solidFill>
              <a:schemeClr val="accent6"/>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606BC6A4-8BE8-BB44-8B8C-798779702569}"/>
              </a:ext>
            </a:extLst>
          </p:cNvPr>
          <p:cNvCxnSpPr>
            <a:cxnSpLocks/>
          </p:cNvCxnSpPr>
          <p:nvPr/>
        </p:nvCxnSpPr>
        <p:spPr>
          <a:xfrm>
            <a:off x="7465163" y="4947275"/>
            <a:ext cx="2875812" cy="0"/>
          </a:xfrm>
          <a:prstGeom prst="line">
            <a:avLst/>
          </a:prstGeom>
          <a:ln w="9525">
            <a:solidFill>
              <a:schemeClr val="accent6"/>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39EB0232-B761-9540-BADE-8CF3E9839A67}"/>
              </a:ext>
            </a:extLst>
          </p:cNvPr>
          <p:cNvCxnSpPr>
            <a:cxnSpLocks/>
          </p:cNvCxnSpPr>
          <p:nvPr/>
        </p:nvCxnSpPr>
        <p:spPr>
          <a:xfrm flipV="1">
            <a:off x="8409358" y="4997452"/>
            <a:ext cx="0" cy="355598"/>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0" name="Rounded Rectangle 179">
            <a:extLst>
              <a:ext uri="{FF2B5EF4-FFF2-40B4-BE49-F238E27FC236}">
                <a16:creationId xmlns:a16="http://schemas.microsoft.com/office/drawing/2014/main" id="{D981C204-A23C-4C4E-A095-55EDE468396A}"/>
              </a:ext>
            </a:extLst>
          </p:cNvPr>
          <p:cNvSpPr/>
          <p:nvPr/>
        </p:nvSpPr>
        <p:spPr>
          <a:xfrm>
            <a:off x="8443317" y="4963145"/>
            <a:ext cx="821035" cy="41848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ct val="80000"/>
              </a:lnSpc>
            </a:pPr>
            <a:r>
              <a:rPr lang="en-GB" sz="700" b="1" dirty="0">
                <a:solidFill>
                  <a:schemeClr val="tx1"/>
                </a:solidFill>
                <a:latin typeface="Arial" panose="020B0604020202020204" pitchFamily="34" charset="0"/>
                <a:cs typeface="Arial" panose="020B0604020202020204" pitchFamily="34" charset="0"/>
              </a:rPr>
              <a:t>Regorafenib</a:t>
            </a:r>
          </a:p>
          <a:p>
            <a:pPr>
              <a:lnSpc>
                <a:spcPct val="80000"/>
              </a:lnSpc>
            </a:pPr>
            <a:r>
              <a:rPr lang="en-GB" sz="600" dirty="0">
                <a:solidFill>
                  <a:schemeClr val="tx1"/>
                </a:solidFill>
                <a:latin typeface="Arial" panose="020B0604020202020204" pitchFamily="34" charset="0"/>
                <a:cs typeface="Arial" panose="020B0604020202020204" pitchFamily="34" charset="0"/>
              </a:rPr>
              <a:t>(sorafenib-tolerant)</a:t>
            </a:r>
          </a:p>
          <a:p>
            <a:pPr>
              <a:lnSpc>
                <a:spcPct val="80000"/>
              </a:lnSpc>
            </a:pPr>
            <a:r>
              <a:rPr lang="en-GB" sz="700" b="1" dirty="0">
                <a:solidFill>
                  <a:schemeClr val="tx1"/>
                </a:solidFill>
                <a:latin typeface="Arial" panose="020B0604020202020204" pitchFamily="34" charset="0"/>
                <a:cs typeface="Arial" panose="020B0604020202020204" pitchFamily="34" charset="0"/>
              </a:rPr>
              <a:t>Cabozantinib</a:t>
            </a:r>
          </a:p>
          <a:p>
            <a:pPr>
              <a:lnSpc>
                <a:spcPct val="80000"/>
              </a:lnSpc>
            </a:pPr>
            <a:r>
              <a:rPr lang="en-GB" sz="700" b="1" dirty="0">
                <a:solidFill>
                  <a:schemeClr val="tx1"/>
                </a:solidFill>
                <a:latin typeface="Arial" panose="020B0604020202020204" pitchFamily="34" charset="0"/>
                <a:cs typeface="Arial" panose="020B0604020202020204" pitchFamily="34" charset="0"/>
              </a:rPr>
              <a:t>Ramucirumab</a:t>
            </a:r>
          </a:p>
          <a:p>
            <a:pPr>
              <a:lnSpc>
                <a:spcPct val="80000"/>
              </a:lnSpc>
            </a:pPr>
            <a:r>
              <a:rPr lang="en-GB" sz="600" dirty="0">
                <a:solidFill>
                  <a:schemeClr val="tx1"/>
                </a:solidFill>
                <a:latin typeface="Arial" panose="020B0604020202020204" pitchFamily="34" charset="0"/>
                <a:cs typeface="Arial" panose="020B0604020202020204" pitchFamily="34" charset="0"/>
              </a:rPr>
              <a:t>(AFP ≥400 ng/ml)</a:t>
            </a:r>
            <a:endParaRPr lang="en-GB" sz="600" dirty="0">
              <a:solidFill>
                <a:srgbClr val="FF0000"/>
              </a:solidFill>
              <a:latin typeface="Arial" panose="020B0604020202020204" pitchFamily="34" charset="0"/>
              <a:cs typeface="Arial" panose="020B0604020202020204" pitchFamily="34" charset="0"/>
            </a:endParaRPr>
          </a:p>
        </p:txBody>
      </p:sp>
      <p:sp>
        <p:nvSpPr>
          <p:cNvPr id="181" name="Rounded Rectangle 180">
            <a:extLst>
              <a:ext uri="{FF2B5EF4-FFF2-40B4-BE49-F238E27FC236}">
                <a16:creationId xmlns:a16="http://schemas.microsoft.com/office/drawing/2014/main" id="{35BD6D2B-2650-0240-8264-CCB5B935A2B6}"/>
              </a:ext>
            </a:extLst>
          </p:cNvPr>
          <p:cNvSpPr/>
          <p:nvPr/>
        </p:nvSpPr>
        <p:spPr>
          <a:xfrm>
            <a:off x="7674967" y="5137770"/>
            <a:ext cx="1014611" cy="12278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88900" indent="-88900">
              <a:lnSpc>
                <a:spcPct val="8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Post sorafenib</a:t>
            </a:r>
            <a:endParaRPr lang="en-GB" sz="600" dirty="0">
              <a:solidFill>
                <a:srgbClr val="FF0000"/>
              </a:solidFill>
              <a:latin typeface="Arial" panose="020B0604020202020204" pitchFamily="34" charset="0"/>
              <a:cs typeface="Arial" panose="020B0604020202020204" pitchFamily="34" charset="0"/>
            </a:endParaRPr>
          </a:p>
        </p:txBody>
      </p:sp>
      <p:sp>
        <p:nvSpPr>
          <p:cNvPr id="182" name="Rounded Rectangle 181">
            <a:extLst>
              <a:ext uri="{FF2B5EF4-FFF2-40B4-BE49-F238E27FC236}">
                <a16:creationId xmlns:a16="http://schemas.microsoft.com/office/drawing/2014/main" id="{F1909CD2-C002-5B41-9197-903998B3D8EC}"/>
              </a:ext>
            </a:extLst>
          </p:cNvPr>
          <p:cNvSpPr/>
          <p:nvPr/>
        </p:nvSpPr>
        <p:spPr>
          <a:xfrm>
            <a:off x="7674967" y="5366370"/>
            <a:ext cx="1646535" cy="155573"/>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88900" indent="-88900">
              <a:lnSpc>
                <a:spcPct val="8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Post atezolizumab-bevacizumab</a:t>
            </a:r>
          </a:p>
          <a:p>
            <a:pPr marL="88900" indent="-88900">
              <a:lnSpc>
                <a:spcPct val="8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Post durvalumab-</a:t>
            </a:r>
            <a:r>
              <a:rPr lang="en-GB" sz="700" dirty="0" err="1">
                <a:solidFill>
                  <a:schemeClr val="tx1"/>
                </a:solidFill>
                <a:latin typeface="Arial" panose="020B0604020202020204" pitchFamily="34" charset="0"/>
                <a:cs typeface="Arial" panose="020B0604020202020204" pitchFamily="34" charset="0"/>
              </a:rPr>
              <a:t>tremelimumab</a:t>
            </a:r>
            <a:endParaRPr lang="en-GB" sz="700" dirty="0">
              <a:solidFill>
                <a:schemeClr val="tx1"/>
              </a:solidFill>
              <a:latin typeface="Arial" panose="020B0604020202020204" pitchFamily="34" charset="0"/>
              <a:cs typeface="Arial" panose="020B0604020202020204" pitchFamily="34" charset="0"/>
            </a:endParaRPr>
          </a:p>
          <a:p>
            <a:pPr marL="88900" indent="-88900">
              <a:lnSpc>
                <a:spcPct val="80000"/>
              </a:lnSpc>
              <a:buFont typeface="Arial" panose="020B0604020202020204" pitchFamily="34" charset="0"/>
              <a:buChar char="•"/>
            </a:pPr>
            <a:r>
              <a:rPr lang="en-GB" sz="700" dirty="0">
                <a:solidFill>
                  <a:schemeClr val="tx1"/>
                </a:solidFill>
                <a:latin typeface="Arial" panose="020B0604020202020204" pitchFamily="34" charset="0"/>
                <a:cs typeface="Arial" panose="020B0604020202020204" pitchFamily="34" charset="0"/>
              </a:rPr>
              <a:t>Post lenvatinib or durvalumab</a:t>
            </a:r>
            <a:endParaRPr lang="en-GB" sz="600" dirty="0">
              <a:solidFill>
                <a:srgbClr val="FF0000"/>
              </a:solidFill>
              <a:latin typeface="Arial" panose="020B0604020202020204" pitchFamily="34" charset="0"/>
              <a:cs typeface="Arial" panose="020B0604020202020204" pitchFamily="34" charset="0"/>
            </a:endParaRPr>
          </a:p>
        </p:txBody>
      </p:sp>
      <p:cxnSp>
        <p:nvCxnSpPr>
          <p:cNvPr id="183" name="Straight Connector 182">
            <a:extLst>
              <a:ext uri="{FF2B5EF4-FFF2-40B4-BE49-F238E27FC236}">
                <a16:creationId xmlns:a16="http://schemas.microsoft.com/office/drawing/2014/main" id="{B3D43E87-18C3-7E47-BCBE-5493876AD3C1}"/>
              </a:ext>
            </a:extLst>
          </p:cNvPr>
          <p:cNvCxnSpPr>
            <a:cxnSpLocks/>
          </p:cNvCxnSpPr>
          <p:nvPr/>
        </p:nvCxnSpPr>
        <p:spPr>
          <a:xfrm>
            <a:off x="8331938" y="5175875"/>
            <a:ext cx="7863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B2A139AA-7140-364F-90DD-95942602D565}"/>
              </a:ext>
            </a:extLst>
          </p:cNvPr>
          <p:cNvCxnSpPr>
            <a:cxnSpLocks/>
          </p:cNvCxnSpPr>
          <p:nvPr/>
        </p:nvCxnSpPr>
        <p:spPr>
          <a:xfrm>
            <a:off x="11136896" y="3997325"/>
            <a:ext cx="0" cy="212486"/>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2" name="Rounded Rectangle 111">
            <a:extLst>
              <a:ext uri="{FF2B5EF4-FFF2-40B4-BE49-F238E27FC236}">
                <a16:creationId xmlns:a16="http://schemas.microsoft.com/office/drawing/2014/main" id="{1D430E81-426C-2B4C-9266-F8C7B04061AF}"/>
              </a:ext>
            </a:extLst>
          </p:cNvPr>
          <p:cNvSpPr/>
          <p:nvPr/>
        </p:nvSpPr>
        <p:spPr>
          <a:xfrm>
            <a:off x="10718126" y="3904605"/>
            <a:ext cx="835700" cy="21337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BSC</a:t>
            </a:r>
            <a:endParaRPr lang="en-GB" sz="700" dirty="0">
              <a:solidFill>
                <a:schemeClr val="tx1"/>
              </a:solidFill>
              <a:latin typeface="Arial" panose="020B0604020202020204" pitchFamily="34" charset="0"/>
              <a:cs typeface="Arial" panose="020B0604020202020204" pitchFamily="34" charset="0"/>
            </a:endParaRPr>
          </a:p>
        </p:txBody>
      </p:sp>
      <p:cxnSp>
        <p:nvCxnSpPr>
          <p:cNvPr id="189" name="Straight Connector 188">
            <a:extLst>
              <a:ext uri="{FF2B5EF4-FFF2-40B4-BE49-F238E27FC236}">
                <a16:creationId xmlns:a16="http://schemas.microsoft.com/office/drawing/2014/main" id="{A3A3126E-44F5-854D-BCA8-9390CBC776D8}"/>
              </a:ext>
            </a:extLst>
          </p:cNvPr>
          <p:cNvCxnSpPr>
            <a:cxnSpLocks/>
          </p:cNvCxnSpPr>
          <p:nvPr/>
        </p:nvCxnSpPr>
        <p:spPr>
          <a:xfrm>
            <a:off x="11136896" y="4394200"/>
            <a:ext cx="0" cy="113323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585DFB70-246D-EB4C-9078-31120D0340CD}"/>
              </a:ext>
            </a:extLst>
          </p:cNvPr>
          <p:cNvCxnSpPr>
            <a:cxnSpLocks/>
          </p:cNvCxnSpPr>
          <p:nvPr/>
        </p:nvCxnSpPr>
        <p:spPr>
          <a:xfrm>
            <a:off x="9427521" y="5791200"/>
            <a:ext cx="360000" cy="0"/>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sp>
        <p:nvSpPr>
          <p:cNvPr id="158" name="Rounded Rectangle 157">
            <a:extLst>
              <a:ext uri="{FF2B5EF4-FFF2-40B4-BE49-F238E27FC236}">
                <a16:creationId xmlns:a16="http://schemas.microsoft.com/office/drawing/2014/main" id="{576B8836-33B6-4343-84CE-C82AA00DE71E}"/>
              </a:ext>
            </a:extLst>
          </p:cNvPr>
          <p:cNvSpPr/>
          <p:nvPr/>
        </p:nvSpPr>
        <p:spPr>
          <a:xfrm rot="16200000">
            <a:off x="9361662" y="5665611"/>
            <a:ext cx="295275" cy="24164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pPr algn="ctr">
              <a:lnSpc>
                <a:spcPct val="90000"/>
              </a:lnSpc>
            </a:pPr>
            <a:r>
              <a:rPr lang="en-GB" sz="600" dirty="0">
                <a:solidFill>
                  <a:schemeClr val="tx1"/>
                </a:solidFill>
                <a:latin typeface="Arial" panose="020B0604020202020204" pitchFamily="34" charset="0"/>
                <a:cs typeface="Arial" panose="020B0604020202020204" pitchFamily="34" charset="0"/>
              </a:rPr>
              <a:t>Not </a:t>
            </a:r>
            <a:br>
              <a:rPr lang="en-GB" sz="600" dirty="0">
                <a:solidFill>
                  <a:schemeClr val="tx1"/>
                </a:solidFill>
                <a:latin typeface="Arial" panose="020B0604020202020204" pitchFamily="34" charset="0"/>
                <a:cs typeface="Arial" panose="020B0604020202020204" pitchFamily="34" charset="0"/>
              </a:rPr>
            </a:br>
            <a:r>
              <a:rPr lang="en-GB" sz="600" dirty="0">
                <a:solidFill>
                  <a:schemeClr val="tx1"/>
                </a:solidFill>
                <a:latin typeface="Arial" panose="020B0604020202020204" pitchFamily="34" charset="0"/>
                <a:cs typeface="Arial" panose="020B0604020202020204" pitchFamily="34" charset="0"/>
              </a:rPr>
              <a:t>feasible</a:t>
            </a:r>
          </a:p>
        </p:txBody>
      </p:sp>
      <p:sp>
        <p:nvSpPr>
          <p:cNvPr id="194" name="Rounded Rectangle 193">
            <a:extLst>
              <a:ext uri="{FF2B5EF4-FFF2-40B4-BE49-F238E27FC236}">
                <a16:creationId xmlns:a16="http://schemas.microsoft.com/office/drawing/2014/main" id="{54FEC62B-7FB0-FD4D-B5FA-B55FB1F66102}"/>
              </a:ext>
            </a:extLst>
          </p:cNvPr>
          <p:cNvSpPr/>
          <p:nvPr/>
        </p:nvSpPr>
        <p:spPr>
          <a:xfrm>
            <a:off x="7830790" y="5758780"/>
            <a:ext cx="821035" cy="72008"/>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ct val="80000"/>
              </a:lnSpc>
            </a:pPr>
            <a:r>
              <a:rPr lang="en-GB" sz="700" b="1" dirty="0">
                <a:solidFill>
                  <a:schemeClr val="tx1"/>
                </a:solidFill>
                <a:latin typeface="Arial" panose="020B0604020202020204" pitchFamily="34" charset="0"/>
                <a:cs typeface="Arial" panose="020B0604020202020204" pitchFamily="34" charset="0"/>
              </a:rPr>
              <a:t>Cabozantinib</a:t>
            </a:r>
          </a:p>
        </p:txBody>
      </p:sp>
      <p:cxnSp>
        <p:nvCxnSpPr>
          <p:cNvPr id="196" name="Straight Connector 195">
            <a:extLst>
              <a:ext uri="{FF2B5EF4-FFF2-40B4-BE49-F238E27FC236}">
                <a16:creationId xmlns:a16="http://schemas.microsoft.com/office/drawing/2014/main" id="{81B5D92D-E4BC-6841-87D2-477C693A548D}"/>
              </a:ext>
            </a:extLst>
          </p:cNvPr>
          <p:cNvCxnSpPr>
            <a:cxnSpLocks/>
            <a:stCxn id="159" idx="0"/>
          </p:cNvCxnSpPr>
          <p:nvPr/>
        </p:nvCxnSpPr>
        <p:spPr>
          <a:xfrm>
            <a:off x="9388475" y="5180010"/>
            <a:ext cx="399046" cy="1590"/>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sp>
        <p:nvSpPr>
          <p:cNvPr id="159" name="Rounded Rectangle 158">
            <a:extLst>
              <a:ext uri="{FF2B5EF4-FFF2-40B4-BE49-F238E27FC236}">
                <a16:creationId xmlns:a16="http://schemas.microsoft.com/office/drawing/2014/main" id="{C64ACAB3-02DA-7A46-B159-63C5C2074690}"/>
              </a:ext>
            </a:extLst>
          </p:cNvPr>
          <p:cNvSpPr/>
          <p:nvPr/>
        </p:nvSpPr>
        <p:spPr>
          <a:xfrm rot="16200000">
            <a:off x="9329911" y="5059186"/>
            <a:ext cx="358777" cy="24164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pPr algn="ctr">
              <a:lnSpc>
                <a:spcPct val="90000"/>
              </a:lnSpc>
            </a:pPr>
            <a:r>
              <a:rPr lang="en-GB" sz="600" dirty="0">
                <a:solidFill>
                  <a:schemeClr val="tx1"/>
                </a:solidFill>
                <a:latin typeface="Arial" panose="020B0604020202020204" pitchFamily="34" charset="0"/>
                <a:cs typeface="Arial" panose="020B0604020202020204" pitchFamily="34" charset="0"/>
              </a:rPr>
              <a:t>Not </a:t>
            </a:r>
            <a:br>
              <a:rPr lang="en-GB" sz="600" dirty="0">
                <a:solidFill>
                  <a:schemeClr val="tx1"/>
                </a:solidFill>
                <a:latin typeface="Arial" panose="020B0604020202020204" pitchFamily="34" charset="0"/>
                <a:cs typeface="Arial" panose="020B0604020202020204" pitchFamily="34" charset="0"/>
              </a:rPr>
            </a:br>
            <a:r>
              <a:rPr lang="en-GB" sz="600" dirty="0">
                <a:solidFill>
                  <a:schemeClr val="tx1"/>
                </a:solidFill>
                <a:latin typeface="Arial" panose="020B0604020202020204" pitchFamily="34" charset="0"/>
                <a:cs typeface="Arial" panose="020B0604020202020204" pitchFamily="34" charset="0"/>
              </a:rPr>
              <a:t>feasible</a:t>
            </a:r>
          </a:p>
        </p:txBody>
      </p:sp>
      <p:cxnSp>
        <p:nvCxnSpPr>
          <p:cNvPr id="198" name="Straight Connector 197">
            <a:extLst>
              <a:ext uri="{FF2B5EF4-FFF2-40B4-BE49-F238E27FC236}">
                <a16:creationId xmlns:a16="http://schemas.microsoft.com/office/drawing/2014/main" id="{62E84279-57E4-4343-8C20-7C6F4E9AFCF2}"/>
              </a:ext>
            </a:extLst>
          </p:cNvPr>
          <p:cNvCxnSpPr>
            <a:cxnSpLocks/>
          </p:cNvCxnSpPr>
          <p:nvPr/>
        </p:nvCxnSpPr>
        <p:spPr>
          <a:xfrm>
            <a:off x="9505921" y="4876800"/>
            <a:ext cx="0" cy="106975"/>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E8E9591D-DA8A-AD4B-9F1C-64D1A6D8FBC7}"/>
              </a:ext>
            </a:extLst>
          </p:cNvPr>
          <p:cNvCxnSpPr>
            <a:cxnSpLocks/>
          </p:cNvCxnSpPr>
          <p:nvPr/>
        </p:nvCxnSpPr>
        <p:spPr>
          <a:xfrm>
            <a:off x="10036175" y="5430835"/>
            <a:ext cx="399046" cy="1590"/>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sp>
        <p:nvSpPr>
          <p:cNvPr id="195" name="Rounded Rectangle 194">
            <a:extLst>
              <a:ext uri="{FF2B5EF4-FFF2-40B4-BE49-F238E27FC236}">
                <a16:creationId xmlns:a16="http://schemas.microsoft.com/office/drawing/2014/main" id="{3F8F9E8C-BB60-D54A-9214-ACCC62C1E9BE}"/>
              </a:ext>
            </a:extLst>
          </p:cNvPr>
          <p:cNvSpPr/>
          <p:nvPr/>
        </p:nvSpPr>
        <p:spPr>
          <a:xfrm>
            <a:off x="9791576" y="4975225"/>
            <a:ext cx="539873" cy="958848"/>
          </a:xfrm>
          <a:prstGeom prst="roundRect">
            <a:avLst>
              <a:gd name="adj" fmla="val 0"/>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tx1"/>
                </a:solidFill>
                <a:latin typeface="Arial" panose="020B0604020202020204" pitchFamily="34" charset="0"/>
                <a:cs typeface="Arial" panose="020B0604020202020204" pitchFamily="34" charset="0"/>
              </a:rPr>
              <a:t>Clinical trials</a:t>
            </a:r>
          </a:p>
        </p:txBody>
      </p:sp>
      <p:cxnSp>
        <p:nvCxnSpPr>
          <p:cNvPr id="201" name="Straight Connector 200">
            <a:extLst>
              <a:ext uri="{FF2B5EF4-FFF2-40B4-BE49-F238E27FC236}">
                <a16:creationId xmlns:a16="http://schemas.microsoft.com/office/drawing/2014/main" id="{EA75C18A-C2C6-D54B-AEFD-7B7310E70F89}"/>
              </a:ext>
            </a:extLst>
          </p:cNvPr>
          <p:cNvCxnSpPr>
            <a:cxnSpLocks/>
          </p:cNvCxnSpPr>
          <p:nvPr/>
        </p:nvCxnSpPr>
        <p:spPr>
          <a:xfrm flipV="1">
            <a:off x="10531475" y="5432425"/>
            <a:ext cx="612000" cy="3174"/>
          </a:xfrm>
          <a:prstGeom prst="line">
            <a:avLst/>
          </a:prstGeom>
          <a:ln w="12700">
            <a:solidFill>
              <a:schemeClr val="tx1"/>
            </a:solidFill>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03" name="Rounded Rectangle 202">
            <a:extLst>
              <a:ext uri="{FF2B5EF4-FFF2-40B4-BE49-F238E27FC236}">
                <a16:creationId xmlns:a16="http://schemas.microsoft.com/office/drawing/2014/main" id="{FB6E6650-6EB4-4549-A96C-FE6F70F1E318}"/>
              </a:ext>
            </a:extLst>
          </p:cNvPr>
          <p:cNvSpPr/>
          <p:nvPr/>
        </p:nvSpPr>
        <p:spPr>
          <a:xfrm>
            <a:off x="10699626" y="5513683"/>
            <a:ext cx="911349" cy="420390"/>
          </a:xfrm>
          <a:prstGeom prst="roundRect">
            <a:avLst>
              <a:gd name="adj" fmla="val 0"/>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80000"/>
              </a:lnSpc>
            </a:pPr>
            <a:r>
              <a:rPr lang="en-GB" sz="600" dirty="0">
                <a:solidFill>
                  <a:schemeClr val="tx1"/>
                </a:solidFill>
                <a:latin typeface="Arial" panose="020B0604020202020204" pitchFamily="34" charset="0"/>
                <a:cs typeface="Arial" panose="020B0604020202020204" pitchFamily="34" charset="0"/>
              </a:rPr>
              <a:t>Alternative</a:t>
            </a:r>
            <a:br>
              <a:rPr lang="en-GB" sz="600" dirty="0">
                <a:solidFill>
                  <a:schemeClr val="tx1"/>
                </a:solidFill>
                <a:latin typeface="Arial" panose="020B0604020202020204" pitchFamily="34" charset="0"/>
                <a:cs typeface="Arial" panose="020B0604020202020204" pitchFamily="34" charset="0"/>
              </a:rPr>
            </a:br>
            <a:r>
              <a:rPr lang="en-GB" sz="600" dirty="0">
                <a:solidFill>
                  <a:schemeClr val="tx1"/>
                </a:solidFill>
                <a:latin typeface="Arial" panose="020B0604020202020204" pitchFamily="34" charset="0"/>
                <a:cs typeface="Arial" panose="020B0604020202020204" pitchFamily="34" charset="0"/>
              </a:rPr>
              <a:t>sequences may</a:t>
            </a:r>
            <a:br>
              <a:rPr lang="en-GB" sz="600" dirty="0">
                <a:solidFill>
                  <a:schemeClr val="tx1"/>
                </a:solidFill>
                <a:latin typeface="Arial" panose="020B0604020202020204" pitchFamily="34" charset="0"/>
                <a:cs typeface="Arial" panose="020B0604020202020204" pitchFamily="34" charset="0"/>
              </a:rPr>
            </a:br>
            <a:r>
              <a:rPr lang="en-GB" sz="600" dirty="0">
                <a:solidFill>
                  <a:schemeClr val="tx1"/>
                </a:solidFill>
                <a:latin typeface="Arial" panose="020B0604020202020204" pitchFamily="34" charset="0"/>
                <a:cs typeface="Arial" panose="020B0604020202020204" pitchFamily="34" charset="0"/>
              </a:rPr>
              <a:t>be considered</a:t>
            </a:r>
            <a:br>
              <a:rPr lang="en-GB" sz="600" dirty="0">
                <a:solidFill>
                  <a:schemeClr val="tx1"/>
                </a:solidFill>
                <a:latin typeface="Arial" panose="020B0604020202020204" pitchFamily="34" charset="0"/>
                <a:cs typeface="Arial" panose="020B0604020202020204" pitchFamily="34" charset="0"/>
              </a:rPr>
            </a:br>
            <a:r>
              <a:rPr lang="en-GB" sz="600" dirty="0">
                <a:solidFill>
                  <a:schemeClr val="tx1"/>
                </a:solidFill>
                <a:latin typeface="Arial" panose="020B0604020202020204" pitchFamily="34" charset="0"/>
                <a:cs typeface="Arial" panose="020B0604020202020204" pitchFamily="34" charset="0"/>
              </a:rPr>
              <a:t>but they have not</a:t>
            </a:r>
            <a:br>
              <a:rPr lang="en-GB" sz="600" dirty="0">
                <a:solidFill>
                  <a:schemeClr val="tx1"/>
                </a:solidFill>
                <a:latin typeface="Arial" panose="020B0604020202020204" pitchFamily="34" charset="0"/>
                <a:cs typeface="Arial" panose="020B0604020202020204" pitchFamily="34" charset="0"/>
              </a:rPr>
            </a:br>
            <a:r>
              <a:rPr lang="en-GB" sz="600" dirty="0">
                <a:solidFill>
                  <a:schemeClr val="tx1"/>
                </a:solidFill>
                <a:latin typeface="Arial" panose="020B0604020202020204" pitchFamily="34" charset="0"/>
                <a:cs typeface="Arial" panose="020B0604020202020204" pitchFamily="34" charset="0"/>
              </a:rPr>
              <a:t>been proved</a:t>
            </a:r>
          </a:p>
        </p:txBody>
      </p:sp>
      <p:cxnSp>
        <p:nvCxnSpPr>
          <p:cNvPr id="205" name="Straight Connector 204">
            <a:extLst>
              <a:ext uri="{FF2B5EF4-FFF2-40B4-BE49-F238E27FC236}">
                <a16:creationId xmlns:a16="http://schemas.microsoft.com/office/drawing/2014/main" id="{6523252D-4835-5F4E-BF25-5C45E070CA39}"/>
              </a:ext>
            </a:extLst>
          </p:cNvPr>
          <p:cNvCxnSpPr>
            <a:cxnSpLocks/>
          </p:cNvCxnSpPr>
          <p:nvPr/>
        </p:nvCxnSpPr>
        <p:spPr>
          <a:xfrm>
            <a:off x="7869821" y="2362200"/>
            <a:ext cx="0" cy="178980"/>
          </a:xfrm>
          <a:prstGeom prst="line">
            <a:avLst/>
          </a:prstGeom>
          <a:ln w="127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0" name="Rounded Rectangle 119">
            <a:extLst>
              <a:ext uri="{FF2B5EF4-FFF2-40B4-BE49-F238E27FC236}">
                <a16:creationId xmlns:a16="http://schemas.microsoft.com/office/drawing/2014/main" id="{901B81A0-9986-5E4E-BB01-8EA09E1DB4EA}"/>
              </a:ext>
            </a:extLst>
          </p:cNvPr>
          <p:cNvSpPr/>
          <p:nvPr/>
        </p:nvSpPr>
        <p:spPr>
          <a:xfrm>
            <a:off x="2558375" y="4213225"/>
            <a:ext cx="3724950" cy="17145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GB" sz="700" b="1" dirty="0">
                <a:solidFill>
                  <a:schemeClr val="bg1"/>
                </a:solidFill>
                <a:latin typeface="Arial" panose="020B0604020202020204" pitchFamily="34" charset="0"/>
                <a:cs typeface="Arial" panose="020B0604020202020204" pitchFamily="34" charset="0"/>
              </a:rPr>
              <a:t>&gt;5 years</a:t>
            </a:r>
            <a:endParaRPr lang="en-GB" sz="700" dirty="0">
              <a:solidFill>
                <a:schemeClr val="bg1"/>
              </a:solidFill>
              <a:latin typeface="Arial" panose="020B0604020202020204" pitchFamily="34" charset="0"/>
              <a:cs typeface="Arial" panose="020B0604020202020204" pitchFamily="34" charset="0"/>
            </a:endParaRPr>
          </a:p>
        </p:txBody>
      </p:sp>
      <p:sp>
        <p:nvSpPr>
          <p:cNvPr id="160" name="Rounded Rectangle 159">
            <a:extLst>
              <a:ext uri="{FF2B5EF4-FFF2-40B4-BE49-F238E27FC236}">
                <a16:creationId xmlns:a16="http://schemas.microsoft.com/office/drawing/2014/main" id="{B9DEC5B9-843A-EC4C-AD5F-E590DFE12B36}"/>
              </a:ext>
            </a:extLst>
          </p:cNvPr>
          <p:cNvSpPr/>
          <p:nvPr/>
        </p:nvSpPr>
        <p:spPr>
          <a:xfrm rot="16200000">
            <a:off x="10028239" y="5351461"/>
            <a:ext cx="996948" cy="1682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pPr algn="ctr">
              <a:lnSpc>
                <a:spcPct val="90000"/>
              </a:lnSpc>
            </a:pPr>
            <a:r>
              <a:rPr lang="en-GB" sz="600" dirty="0">
                <a:solidFill>
                  <a:schemeClr val="tx1"/>
                </a:solidFill>
                <a:latin typeface="Arial" panose="020B0604020202020204" pitchFamily="34" charset="0"/>
                <a:cs typeface="Arial" panose="020B0604020202020204" pitchFamily="34" charset="0"/>
              </a:rPr>
              <a:t>Not feasible</a:t>
            </a:r>
          </a:p>
        </p:txBody>
      </p:sp>
    </p:spTree>
    <p:extLst>
      <p:ext uri="{BB962C8B-B14F-4D97-AF65-F5344CB8AC3E}">
        <p14:creationId xmlns:p14="http://schemas.microsoft.com/office/powerpoint/2010/main" val="38498588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p14="http://schemas.microsoft.com/office/powerpoint/2010/main" val="420272620"/>
              </p:ext>
            </p:extLst>
          </p:nvPr>
        </p:nvGraphicFramePr>
        <p:xfrm>
          <a:off x="2639616" y="1351309"/>
          <a:ext cx="69847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6" name="Title 1"/>
          <p:cNvSpPr>
            <a:spLocks noGrp="1"/>
          </p:cNvSpPr>
          <p:nvPr>
            <p:ph type="title"/>
          </p:nvPr>
        </p:nvSpPr>
        <p:spPr>
          <a:xfrm>
            <a:off x="619200" y="246566"/>
            <a:ext cx="8357120" cy="807285"/>
          </a:xfrm>
        </p:spPr>
        <p:txBody>
          <a:bodyPr/>
          <a:lstStyle/>
          <a:p>
            <a:r>
              <a:rPr lang="en-US" altLang="en-US" dirty="0"/>
              <a:t>A Multidisciplinary Team Is Important to Determine Course of Therapy for Patients with HCC</a:t>
            </a:r>
          </a:p>
        </p:txBody>
      </p:sp>
      <p:sp>
        <p:nvSpPr>
          <p:cNvPr id="9" name="Content Placeholder 8">
            <a:extLst>
              <a:ext uri="{FF2B5EF4-FFF2-40B4-BE49-F238E27FC236}">
                <a16:creationId xmlns:a16="http://schemas.microsoft.com/office/drawing/2014/main" id="{A85DEDAA-2894-2946-A542-107E9DA05915}"/>
              </a:ext>
            </a:extLst>
          </p:cNvPr>
          <p:cNvSpPr>
            <a:spLocks noGrp="1"/>
          </p:cNvSpPr>
          <p:nvPr>
            <p:ph sz="quarter" idx="15"/>
          </p:nvPr>
        </p:nvSpPr>
        <p:spPr/>
        <p:txBody>
          <a:bodyPr/>
          <a:lstStyle/>
          <a:p>
            <a:r>
              <a:rPr lang="en-US" dirty="0"/>
              <a:t>HCC, hepatocellular carcinoma</a:t>
            </a:r>
          </a:p>
        </p:txBody>
      </p:sp>
      <p:sp>
        <p:nvSpPr>
          <p:cNvPr id="13" name="Slide Number Placeholder 12">
            <a:extLst>
              <a:ext uri="{FF2B5EF4-FFF2-40B4-BE49-F238E27FC236}">
                <a16:creationId xmlns:a16="http://schemas.microsoft.com/office/drawing/2014/main" id="{EF8A1471-1088-4C41-9AB1-B0A1887B49D2}"/>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5" name="Rounded Rectangle 14">
            <a:extLst>
              <a:ext uri="{FF2B5EF4-FFF2-40B4-BE49-F238E27FC236}">
                <a16:creationId xmlns:a16="http://schemas.microsoft.com/office/drawing/2014/main" id="{2E48C647-B7B3-5E4D-8922-50B12F2CFAEB}"/>
              </a:ext>
            </a:extLst>
          </p:cNvPr>
          <p:cNvSpPr/>
          <p:nvPr/>
        </p:nvSpPr>
        <p:spPr>
          <a:xfrm>
            <a:off x="5735960" y="1672586"/>
            <a:ext cx="912820" cy="288032"/>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solidFill>
                  <a:schemeClr val="bg1"/>
                </a:solidFill>
                <a:latin typeface="Arial" panose="020B0604020202020204" pitchFamily="34" charset="0"/>
                <a:cs typeface="Arial" panose="020B0604020202020204" pitchFamily="34" charset="0"/>
              </a:rPr>
              <a:t>Interventional</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radiology</a:t>
            </a:r>
          </a:p>
        </p:txBody>
      </p:sp>
    </p:spTree>
    <p:extLst>
      <p:ext uri="{BB962C8B-B14F-4D97-AF65-F5344CB8AC3E}">
        <p14:creationId xmlns:p14="http://schemas.microsoft.com/office/powerpoint/2010/main" val="1038926583"/>
      </p:ext>
    </p:extLst>
  </p:cSld>
  <p:clrMapOvr>
    <a:masterClrMapping/>
  </p:clrMapOvr>
  <p:transition>
    <p:fade/>
  </p:transition>
</p:sld>
</file>

<file path=ppt/theme/theme1.xml><?xml version="1.0" encoding="utf-8"?>
<a:theme xmlns:a="http://schemas.openxmlformats.org/drawingml/2006/main" name="Thème Office">
  <a:themeElements>
    <a:clrScheme name="Cor2Ed - HCC Connect Colour Palette">
      <a:dk1>
        <a:srgbClr val="000000"/>
      </a:dk1>
      <a:lt1>
        <a:srgbClr val="FFFFFF"/>
      </a:lt1>
      <a:dk2>
        <a:srgbClr val="5D8298"/>
      </a:dk2>
      <a:lt2>
        <a:srgbClr val="EEECE1"/>
      </a:lt2>
      <a:accent1>
        <a:srgbClr val="FEA302"/>
      </a:accent1>
      <a:accent2>
        <a:srgbClr val="C0504D"/>
      </a:accent2>
      <a:accent3>
        <a:srgbClr val="E9D0CD"/>
      </a:accent3>
      <a:accent4>
        <a:srgbClr val="F4EAE7"/>
      </a:accent4>
      <a:accent5>
        <a:srgbClr val="ECE6ED"/>
      </a:accent5>
      <a:accent6>
        <a:srgbClr val="8B878B"/>
      </a:accent6>
      <a:hlink>
        <a:srgbClr val="FEA302"/>
      </a:hlink>
      <a:folHlink>
        <a:srgbClr val="FEA3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8584</TotalTime>
  <Words>3973</Words>
  <Application>Microsoft Macintosh PowerPoint</Application>
  <PresentationFormat>Widescreen</PresentationFormat>
  <Paragraphs>782</Paragraphs>
  <Slides>25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Lucida Grande</vt:lpstr>
      <vt:lpstr>PT Sans Narrow</vt:lpstr>
      <vt:lpstr>Thème Office</vt:lpstr>
      <vt:lpstr>PowerPoint Presentation</vt:lpstr>
      <vt:lpstr>Response to Immunotherapy  in Hepatocellular Carcinoma:  Real-World Experience and Treatment Sequencing with NASH/NAFLD Risk Factors   Sammy Saab, MD, MPH, AGAF, FACG, FAASLD Medical Director, Pfleger Liver Institute Medical Director, Adult Liver Transplant Program Chief, Transplant Hepatology Head, Outcomes Research in Hepatology Professor of Medicine and Surgery and Adjunct Professor of Nursing David Geffen School of Medicine, UCLA </vt:lpstr>
      <vt:lpstr>DISCLAIMER</vt:lpstr>
      <vt:lpstr>Aims</vt:lpstr>
      <vt:lpstr>Worldwide Prevalence of NAFLD</vt:lpstr>
      <vt:lpstr>Natural history of NAFLD</vt:lpstr>
      <vt:lpstr>Prevalence of HCC in Waitlisted Candidates by Etiology</vt:lpstr>
      <vt:lpstr>Barcelona clinic liver cancer (BCLC) staging and treatment strategy in 2022</vt:lpstr>
      <vt:lpstr>A Multidisciplinary Team Is Important to Determine Course of Therapy for Patients with HCC</vt:lpstr>
      <vt:lpstr>Atezolizumab + Bevacizumab as First-Line Therapy for HCC</vt:lpstr>
      <vt:lpstr>Lack of Immunotherapy Response in Patients with NON-VIRAL Advanced HCC vs control</vt:lpstr>
      <vt:lpstr>in Patients with Advanced HCC Treated with Immunotherapy, Survival may be Related to Underlying Liver Disease</vt:lpstr>
      <vt:lpstr>NAFLD is associated with a worse outcome in HCC patients treated with PD-L1‒targeted immunotherapy</vt:lpstr>
      <vt:lpstr>Real-World Data: Response to Immunotherapy in HCC Patients with NASH at UCSD</vt:lpstr>
      <vt:lpstr>Real-World Data: Response to Immunotherapy in HCC Patients with NASH at Mount Sinai</vt:lpstr>
      <vt:lpstr>Mechanism of action of checkpoint inhibitors under investigation for HCC treatment</vt:lpstr>
      <vt:lpstr>Proposed Mechanism to Explain Potential Differing Responses to Immunotherapy in HCC</vt:lpstr>
      <vt:lpstr>Overall Survival OF Virus/Alcohol versus NAFLD/NASH Patient Groups treated with sorafenib</vt:lpstr>
      <vt:lpstr>Kaplan–Meier Survival Curves for HCC Patients Treated with Lenvatinib, according to Liver Disease Etiology</vt:lpstr>
      <vt:lpstr>Real-World Effectiveness of Lenvatinib for HCC in Patients with NASH</vt:lpstr>
      <vt:lpstr>National Comprehensive Cancer Network (NCCN) Proposed Sequence for the Treatment of HCC</vt:lpstr>
      <vt:lpstr>Proposed Treatment Algorithms for Special Populations</vt:lpstr>
      <vt:lpstr>Conclusions</vt:lpstr>
      <vt:lpstr>REACH HCC CONNECT VIA  TWITTER, LINKEDIN, VIMEO &amp; EMAIL OR VISIT THE GROUP’S WEBSITE https://hccconnect.cor2ed.com/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Carrie Brubaker</cp:lastModifiedBy>
  <cp:revision>383</cp:revision>
  <cp:lastPrinted>2017-02-15T09:54:46Z</cp:lastPrinted>
  <dcterms:created xsi:type="dcterms:W3CDTF">2016-10-14T09:38:18Z</dcterms:created>
  <dcterms:modified xsi:type="dcterms:W3CDTF">2022-05-31T10:06:42Z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etDate">
    <vt:lpwstr>2022-05-30T09:54:08Z</vt:lpwstr>
  </property>
  <property fmtid="{D5CDD505-2E9C-101B-9397-08002B2CF9AE}" pid="4" name="MSIP_Label_2c76c141-ac86-40e5-abf2-c6f60e474cee_Method">
    <vt:lpwstr>Standard</vt:lpwstr>
  </property>
  <property fmtid="{D5CDD505-2E9C-101B-9397-08002B2CF9AE}" pid="5" name="MSIP_Label_2c76c141-ac86-40e5-abf2-c6f60e474cee_Name">
    <vt:lpwstr>2c76c141-ac86-40e5-abf2-c6f60e474cee</vt:lpwstr>
  </property>
  <property fmtid="{D5CDD505-2E9C-101B-9397-08002B2CF9AE}" pid="6" name="MSIP_Label_2c76c141-ac86-40e5-abf2-c6f60e474cee_SiteId">
    <vt:lpwstr>fcb2b37b-5da0-466b-9b83-0014b67a7c78</vt:lpwstr>
  </property>
  <property fmtid="{D5CDD505-2E9C-101B-9397-08002B2CF9AE}" pid="7" name="MSIP_Label_2c76c141-ac86-40e5-abf2-c6f60e474cee_ActionId">
    <vt:lpwstr>585dd314-9620-468f-8022-84dc37aa93ff</vt:lpwstr>
  </property>
  <property fmtid="{D5CDD505-2E9C-101B-9397-08002B2CF9AE}" pid="8" name="MSIP_Label_2c76c141-ac86-40e5-abf2-c6f60e474cee_ContentBits">
    <vt:lpwstr>2</vt:lpwstr>
  </property>
</Properties>
</file>