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12537" r:id="rId2"/>
    <p:sldId id="12538" r:id="rId3"/>
    <p:sldId id="2311" r:id="rId4"/>
    <p:sldId id="12562" r:id="rId5"/>
    <p:sldId id="12560" r:id="rId6"/>
    <p:sldId id="12563" r:id="rId7"/>
    <p:sldId id="12550" r:id="rId8"/>
    <p:sldId id="12564" r:id="rId9"/>
    <p:sldId id="12542" r:id="rId10"/>
    <p:sldId id="12551" r:id="rId11"/>
    <p:sldId id="12565" r:id="rId12"/>
    <p:sldId id="12566" r:id="rId13"/>
    <p:sldId id="12557" r:id="rId14"/>
    <p:sldId id="12558" r:id="rId15"/>
    <p:sldId id="12545" r:id="rId16"/>
    <p:sldId id="12546" r:id="rId17"/>
    <p:sldId id="12553" r:id="rId18"/>
    <p:sldId id="12554" r:id="rId19"/>
    <p:sldId id="12547" r:id="rId20"/>
    <p:sldId id="333" r:id="rId21"/>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11"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73B"/>
    <a:srgbClr val="5D8298"/>
    <a:srgbClr val="C7573C"/>
    <a:srgbClr val="03C750"/>
    <a:srgbClr val="FFA402"/>
    <a:srgbClr val="505050"/>
    <a:srgbClr val="FF3F0D"/>
    <a:srgbClr val="34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702"/>
    <p:restoredTop sz="95394" autoAdjust="0"/>
  </p:normalViewPr>
  <p:slideViewPr>
    <p:cSldViewPr snapToObjects="1">
      <p:cViewPr varScale="1">
        <p:scale>
          <a:sx n="125" d="100"/>
          <a:sy n="125" d="100"/>
        </p:scale>
        <p:origin x="317" y="72"/>
      </p:cViewPr>
      <p:guideLst>
        <p:guide orient="horz" pos="421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F7CFB5-31E4-4024-B241-4F16746BB0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5CABA0-4A7E-4B85-9C4C-F4C7AF976F5B}">
      <dgm:prSet/>
      <dgm:spPr/>
      <dgm:t>
        <a:bodyPr lIns="108000"/>
        <a:lstStyle/>
        <a:p>
          <a:r>
            <a:rPr lang="en-GB" b="0" i="0" dirty="0"/>
            <a:t>79 patients aged ≥8/10 years of age with a documented ACVR</a:t>
          </a:r>
          <a:r>
            <a:rPr lang="en-US" b="0" i="0" dirty="0"/>
            <a:t> R206H mutation were enrolled in MOVE</a:t>
          </a:r>
          <a:endParaRPr lang="en-US" dirty="0"/>
        </a:p>
      </dgm:t>
    </dgm:pt>
    <dgm:pt modelId="{0B0FCDF7-6234-4E18-8C38-AFD5D68EB033}" type="parTrans" cxnId="{B07F1A0B-60CD-4CD6-9441-B8A20C58BFB1}">
      <dgm:prSet/>
      <dgm:spPr/>
      <dgm:t>
        <a:bodyPr/>
        <a:lstStyle/>
        <a:p>
          <a:endParaRPr lang="en-US"/>
        </a:p>
      </dgm:t>
    </dgm:pt>
    <dgm:pt modelId="{02BC26B7-13AA-4753-907B-0270C66BA525}" type="sibTrans" cxnId="{B07F1A0B-60CD-4CD6-9441-B8A20C58BFB1}">
      <dgm:prSet/>
      <dgm:spPr/>
      <dgm:t>
        <a:bodyPr/>
        <a:lstStyle/>
        <a:p>
          <a:endParaRPr lang="en-US"/>
        </a:p>
      </dgm:t>
    </dgm:pt>
    <dgm:pt modelId="{C43770BB-5BD3-43F7-8F52-4E8BF8378854}">
      <dgm:prSet/>
      <dgm:spPr/>
      <dgm:t>
        <a:bodyPr lIns="108000"/>
        <a:lstStyle/>
        <a:p>
          <a:r>
            <a:rPr lang="en-US" b="0" i="0" dirty="0"/>
            <a:t>88 subjects </a:t>
          </a:r>
          <a:r>
            <a:rPr lang="en-GB" b="0" i="0" dirty="0"/>
            <a:t>aged ≥8/10 years of age were treated in the NHS</a:t>
          </a:r>
          <a:endParaRPr lang="en-US" dirty="0"/>
        </a:p>
      </dgm:t>
    </dgm:pt>
    <dgm:pt modelId="{F7300442-486F-413E-A445-BD2DA1BF8618}" type="parTrans" cxnId="{E4858B19-EA74-4999-A043-49876ACF08A6}">
      <dgm:prSet/>
      <dgm:spPr/>
      <dgm:t>
        <a:bodyPr/>
        <a:lstStyle/>
        <a:p>
          <a:endParaRPr lang="en-US"/>
        </a:p>
      </dgm:t>
    </dgm:pt>
    <dgm:pt modelId="{0FDDB31B-6BAB-4E0E-AC57-1FFEB9EB04B5}" type="sibTrans" cxnId="{E4858B19-EA74-4999-A043-49876ACF08A6}">
      <dgm:prSet/>
      <dgm:spPr/>
      <dgm:t>
        <a:bodyPr/>
        <a:lstStyle/>
        <a:p>
          <a:endParaRPr lang="en-US"/>
        </a:p>
      </dgm:t>
    </dgm:pt>
    <dgm:pt modelId="{92062CE0-8D35-491F-A6AC-671B209C7429}">
      <dgm:prSet/>
      <dgm:spPr/>
      <dgm:t>
        <a:bodyPr lIns="108000"/>
        <a:lstStyle/>
        <a:p>
          <a:r>
            <a:rPr lang="en-GB" b="0" i="0" dirty="0"/>
            <a:t>Mean annualised new HO volume was 57% lower in treated group after 18-month treatment period (consistent with the results from the </a:t>
          </a:r>
          <a:br>
            <a:rPr lang="en-GB" b="0" i="0" dirty="0"/>
          </a:br>
          <a:r>
            <a:rPr lang="en-GB" b="0" i="0" dirty="0"/>
            <a:t>overall MOVE population) versus the NHS</a:t>
          </a:r>
          <a:endParaRPr lang="en-US" dirty="0"/>
        </a:p>
      </dgm:t>
    </dgm:pt>
    <dgm:pt modelId="{169E6AD9-3A69-4262-8A5A-C5F96C2BFF25}" type="parTrans" cxnId="{659AB443-0501-451E-879C-F6120EDB6A8A}">
      <dgm:prSet/>
      <dgm:spPr/>
      <dgm:t>
        <a:bodyPr/>
        <a:lstStyle/>
        <a:p>
          <a:endParaRPr lang="en-US"/>
        </a:p>
      </dgm:t>
    </dgm:pt>
    <dgm:pt modelId="{949F7534-3D83-4611-83CF-09D1AA6FAA94}" type="sibTrans" cxnId="{659AB443-0501-451E-879C-F6120EDB6A8A}">
      <dgm:prSet/>
      <dgm:spPr/>
      <dgm:t>
        <a:bodyPr/>
        <a:lstStyle/>
        <a:p>
          <a:endParaRPr lang="en-US"/>
        </a:p>
      </dgm:t>
    </dgm:pt>
    <dgm:pt modelId="{8B9C9215-AD92-4DF4-9121-43364B572A8A}">
      <dgm:prSet/>
      <dgm:spPr/>
      <dgm:t>
        <a:bodyPr lIns="108000"/>
        <a:lstStyle/>
        <a:p>
          <a:r>
            <a:rPr lang="en-GB" b="0" i="0" dirty="0"/>
            <a:t>The most common TEAEs were mucocutaneous events associated with retinoic acid  </a:t>
          </a:r>
          <a:endParaRPr lang="en-US" dirty="0"/>
        </a:p>
      </dgm:t>
    </dgm:pt>
    <dgm:pt modelId="{B7FBA75B-A9C5-4F5A-9CE7-7E6AC87E232C}" type="parTrans" cxnId="{C8B60D25-3DDC-45C4-A85A-72EF64010940}">
      <dgm:prSet/>
      <dgm:spPr/>
      <dgm:t>
        <a:bodyPr/>
        <a:lstStyle/>
        <a:p>
          <a:endParaRPr lang="en-US"/>
        </a:p>
      </dgm:t>
    </dgm:pt>
    <dgm:pt modelId="{E0DDC5FE-4BBD-423A-8961-A7689A1CEF8E}" type="sibTrans" cxnId="{C8B60D25-3DDC-45C4-A85A-72EF64010940}">
      <dgm:prSet/>
      <dgm:spPr/>
      <dgm:t>
        <a:bodyPr/>
        <a:lstStyle/>
        <a:p>
          <a:endParaRPr lang="en-US"/>
        </a:p>
      </dgm:t>
    </dgm:pt>
    <dgm:pt modelId="{EECE27B8-EE13-4D86-A150-1D1CD2E62A50}">
      <dgm:prSet/>
      <dgm:spPr/>
      <dgm:t>
        <a:bodyPr lIns="108000"/>
        <a:lstStyle/>
        <a:p>
          <a:r>
            <a:rPr lang="en-GB" b="0" i="0" dirty="0" err="1"/>
            <a:t>Mucocutaneous</a:t>
          </a:r>
          <a:r>
            <a:rPr lang="en-GB" b="0" i="0" dirty="0"/>
            <a:t> </a:t>
          </a:r>
          <a:r>
            <a:rPr lang="en-GB" b="0" i="0" dirty="0">
              <a:solidFill>
                <a:schemeClr val="bg1"/>
              </a:solidFill>
            </a:rPr>
            <a:t>treatment-emergent side </a:t>
          </a:r>
          <a:r>
            <a:rPr lang="en-GB" b="0" i="0" dirty="0"/>
            <a:t>effects were reported most commonly in the MOVE trial</a:t>
          </a:r>
          <a:endParaRPr lang="en-US" dirty="0"/>
        </a:p>
      </dgm:t>
    </dgm:pt>
    <dgm:pt modelId="{EFE85EFF-7BE6-4C10-A631-D953ADAA8C46}" type="parTrans" cxnId="{F066D54F-EFB2-492B-B020-25D06F0FA88A}">
      <dgm:prSet/>
      <dgm:spPr/>
      <dgm:t>
        <a:bodyPr/>
        <a:lstStyle/>
        <a:p>
          <a:endParaRPr lang="en-US"/>
        </a:p>
      </dgm:t>
    </dgm:pt>
    <dgm:pt modelId="{A59DF80C-0170-4D15-8546-A2003049ACB0}" type="sibTrans" cxnId="{F066D54F-EFB2-492B-B020-25D06F0FA88A}">
      <dgm:prSet/>
      <dgm:spPr/>
      <dgm:t>
        <a:bodyPr/>
        <a:lstStyle/>
        <a:p>
          <a:endParaRPr lang="en-US"/>
        </a:p>
      </dgm:t>
    </dgm:pt>
    <dgm:pt modelId="{430E0075-BFC0-4733-ACD7-1F35A38D4BBF}">
      <dgm:prSet/>
      <dgm:spPr/>
      <dgm:t>
        <a:bodyPr lIns="108000"/>
        <a:lstStyle/>
        <a:p>
          <a:r>
            <a:rPr lang="en-GB" b="0" i="0" dirty="0"/>
            <a:t>Premature </a:t>
          </a:r>
          <a:r>
            <a:rPr lang="en-GB" b="0" i="0" dirty="0" err="1"/>
            <a:t>physeal</a:t>
          </a:r>
          <a:r>
            <a:rPr lang="en-GB" b="0" i="0" dirty="0"/>
            <a:t> closure occurred in a number of patients (led to temporary hold of trial). Treatment is therefore limited until after closure of growth plates							</a:t>
          </a:r>
          <a:endParaRPr lang="en-US" dirty="0"/>
        </a:p>
      </dgm:t>
    </dgm:pt>
    <dgm:pt modelId="{2D4BEFF9-05B7-4011-B279-532BEE1EF04B}" type="parTrans" cxnId="{8713DF18-ED4E-4FD6-8921-ACE016C50239}">
      <dgm:prSet/>
      <dgm:spPr/>
      <dgm:t>
        <a:bodyPr/>
        <a:lstStyle/>
        <a:p>
          <a:endParaRPr lang="en-US"/>
        </a:p>
      </dgm:t>
    </dgm:pt>
    <dgm:pt modelId="{06378111-2540-4366-ABF8-202E388E9BA9}" type="sibTrans" cxnId="{8713DF18-ED4E-4FD6-8921-ACE016C50239}">
      <dgm:prSet/>
      <dgm:spPr/>
      <dgm:t>
        <a:bodyPr/>
        <a:lstStyle/>
        <a:p>
          <a:endParaRPr lang="en-US"/>
        </a:p>
      </dgm:t>
    </dgm:pt>
    <dgm:pt modelId="{64EF0A39-6A04-4AB2-90E7-6741FE39AE1D}" type="pres">
      <dgm:prSet presAssocID="{3BF7CFB5-31E4-4024-B241-4F16746BB0D9}" presName="linear" presStyleCnt="0">
        <dgm:presLayoutVars>
          <dgm:animLvl val="lvl"/>
          <dgm:resizeHandles val="exact"/>
        </dgm:presLayoutVars>
      </dgm:prSet>
      <dgm:spPr/>
    </dgm:pt>
    <dgm:pt modelId="{D5A5E8B6-2144-4BFE-959E-5AD96C1AAA2B}" type="pres">
      <dgm:prSet presAssocID="{2D5CABA0-4A7E-4B85-9C4C-F4C7AF976F5B}" presName="parentText" presStyleLbl="node1" presStyleIdx="0" presStyleCnt="6">
        <dgm:presLayoutVars>
          <dgm:chMax val="0"/>
          <dgm:bulletEnabled val="1"/>
        </dgm:presLayoutVars>
      </dgm:prSet>
      <dgm:spPr/>
    </dgm:pt>
    <dgm:pt modelId="{3F21FE9B-6DFF-4466-ADDE-3D366337EBC6}" type="pres">
      <dgm:prSet presAssocID="{02BC26B7-13AA-4753-907B-0270C66BA525}" presName="spacer" presStyleCnt="0"/>
      <dgm:spPr/>
    </dgm:pt>
    <dgm:pt modelId="{95D56229-F691-4E72-AF8B-66539D55D572}" type="pres">
      <dgm:prSet presAssocID="{C43770BB-5BD3-43F7-8F52-4E8BF8378854}" presName="parentText" presStyleLbl="node1" presStyleIdx="1" presStyleCnt="6">
        <dgm:presLayoutVars>
          <dgm:chMax val="0"/>
          <dgm:bulletEnabled val="1"/>
        </dgm:presLayoutVars>
      </dgm:prSet>
      <dgm:spPr/>
    </dgm:pt>
    <dgm:pt modelId="{8F7A957A-66F9-403F-BA0F-7C8120924EC4}" type="pres">
      <dgm:prSet presAssocID="{0FDDB31B-6BAB-4E0E-AC57-1FFEB9EB04B5}" presName="spacer" presStyleCnt="0"/>
      <dgm:spPr/>
    </dgm:pt>
    <dgm:pt modelId="{67EA3A3B-01FB-48A2-93E5-B43059233BE2}" type="pres">
      <dgm:prSet presAssocID="{92062CE0-8D35-491F-A6AC-671B209C7429}" presName="parentText" presStyleLbl="node1" presStyleIdx="2" presStyleCnt="6">
        <dgm:presLayoutVars>
          <dgm:chMax val="0"/>
          <dgm:bulletEnabled val="1"/>
        </dgm:presLayoutVars>
      </dgm:prSet>
      <dgm:spPr/>
    </dgm:pt>
    <dgm:pt modelId="{2391AFB3-2CFA-43D2-92A6-54188474BAA4}" type="pres">
      <dgm:prSet presAssocID="{949F7534-3D83-4611-83CF-09D1AA6FAA94}" presName="spacer" presStyleCnt="0"/>
      <dgm:spPr/>
    </dgm:pt>
    <dgm:pt modelId="{35CD1D68-2FF5-4ED0-B10D-D78B8D6F4E13}" type="pres">
      <dgm:prSet presAssocID="{8B9C9215-AD92-4DF4-9121-43364B572A8A}" presName="parentText" presStyleLbl="node1" presStyleIdx="3" presStyleCnt="6">
        <dgm:presLayoutVars>
          <dgm:chMax val="0"/>
          <dgm:bulletEnabled val="1"/>
        </dgm:presLayoutVars>
      </dgm:prSet>
      <dgm:spPr/>
    </dgm:pt>
    <dgm:pt modelId="{2A667A74-65F3-452D-B3A9-05BF1E7C3E44}" type="pres">
      <dgm:prSet presAssocID="{E0DDC5FE-4BBD-423A-8961-A7689A1CEF8E}" presName="spacer" presStyleCnt="0"/>
      <dgm:spPr/>
    </dgm:pt>
    <dgm:pt modelId="{C1308917-3881-4DB8-A7B8-0DC7CC413A04}" type="pres">
      <dgm:prSet presAssocID="{EECE27B8-EE13-4D86-A150-1D1CD2E62A50}" presName="parentText" presStyleLbl="node1" presStyleIdx="4" presStyleCnt="6">
        <dgm:presLayoutVars>
          <dgm:chMax val="0"/>
          <dgm:bulletEnabled val="1"/>
        </dgm:presLayoutVars>
      </dgm:prSet>
      <dgm:spPr/>
    </dgm:pt>
    <dgm:pt modelId="{2F34D18C-3F2D-4ED3-805A-6009A5BD3828}" type="pres">
      <dgm:prSet presAssocID="{A59DF80C-0170-4D15-8546-A2003049ACB0}" presName="spacer" presStyleCnt="0"/>
      <dgm:spPr/>
    </dgm:pt>
    <dgm:pt modelId="{699F9227-7306-471C-974E-05990CF1923D}" type="pres">
      <dgm:prSet presAssocID="{430E0075-BFC0-4733-ACD7-1F35A38D4BBF}" presName="parentText" presStyleLbl="node1" presStyleIdx="5" presStyleCnt="6">
        <dgm:presLayoutVars>
          <dgm:chMax val="0"/>
          <dgm:bulletEnabled val="1"/>
        </dgm:presLayoutVars>
      </dgm:prSet>
      <dgm:spPr/>
    </dgm:pt>
  </dgm:ptLst>
  <dgm:cxnLst>
    <dgm:cxn modelId="{B07F1A0B-60CD-4CD6-9441-B8A20C58BFB1}" srcId="{3BF7CFB5-31E4-4024-B241-4F16746BB0D9}" destId="{2D5CABA0-4A7E-4B85-9C4C-F4C7AF976F5B}" srcOrd="0" destOrd="0" parTransId="{0B0FCDF7-6234-4E18-8C38-AFD5D68EB033}" sibTransId="{02BC26B7-13AA-4753-907B-0270C66BA525}"/>
    <dgm:cxn modelId="{8713DF18-ED4E-4FD6-8921-ACE016C50239}" srcId="{3BF7CFB5-31E4-4024-B241-4F16746BB0D9}" destId="{430E0075-BFC0-4733-ACD7-1F35A38D4BBF}" srcOrd="5" destOrd="0" parTransId="{2D4BEFF9-05B7-4011-B279-532BEE1EF04B}" sibTransId="{06378111-2540-4366-ABF8-202E388E9BA9}"/>
    <dgm:cxn modelId="{E4858B19-EA74-4999-A043-49876ACF08A6}" srcId="{3BF7CFB5-31E4-4024-B241-4F16746BB0D9}" destId="{C43770BB-5BD3-43F7-8F52-4E8BF8378854}" srcOrd="1" destOrd="0" parTransId="{F7300442-486F-413E-A445-BD2DA1BF8618}" sibTransId="{0FDDB31B-6BAB-4E0E-AC57-1FFEB9EB04B5}"/>
    <dgm:cxn modelId="{C8B60D25-3DDC-45C4-A85A-72EF64010940}" srcId="{3BF7CFB5-31E4-4024-B241-4F16746BB0D9}" destId="{8B9C9215-AD92-4DF4-9121-43364B572A8A}" srcOrd="3" destOrd="0" parTransId="{B7FBA75B-A9C5-4F5A-9CE7-7E6AC87E232C}" sibTransId="{E0DDC5FE-4BBD-423A-8961-A7689A1CEF8E}"/>
    <dgm:cxn modelId="{B50ED53A-D7E2-4E50-BF41-90E5DD49D210}" type="presOf" srcId="{430E0075-BFC0-4733-ACD7-1F35A38D4BBF}" destId="{699F9227-7306-471C-974E-05990CF1923D}" srcOrd="0" destOrd="0" presId="urn:microsoft.com/office/officeart/2005/8/layout/vList2"/>
    <dgm:cxn modelId="{659AB443-0501-451E-879C-F6120EDB6A8A}" srcId="{3BF7CFB5-31E4-4024-B241-4F16746BB0D9}" destId="{92062CE0-8D35-491F-A6AC-671B209C7429}" srcOrd="2" destOrd="0" parTransId="{169E6AD9-3A69-4262-8A5A-C5F96C2BFF25}" sibTransId="{949F7534-3D83-4611-83CF-09D1AA6FAA94}"/>
    <dgm:cxn modelId="{F066D54F-EFB2-492B-B020-25D06F0FA88A}" srcId="{3BF7CFB5-31E4-4024-B241-4F16746BB0D9}" destId="{EECE27B8-EE13-4D86-A150-1D1CD2E62A50}" srcOrd="4" destOrd="0" parTransId="{EFE85EFF-7BE6-4C10-A631-D953ADAA8C46}" sibTransId="{A59DF80C-0170-4D15-8546-A2003049ACB0}"/>
    <dgm:cxn modelId="{F6D7CB70-41B5-4333-9C10-B4FCDE18C9C4}" type="presOf" srcId="{EECE27B8-EE13-4D86-A150-1D1CD2E62A50}" destId="{C1308917-3881-4DB8-A7B8-0DC7CC413A04}" srcOrd="0" destOrd="0" presId="urn:microsoft.com/office/officeart/2005/8/layout/vList2"/>
    <dgm:cxn modelId="{AEA28D52-B5E1-4833-9538-067F889AF3A7}" type="presOf" srcId="{2D5CABA0-4A7E-4B85-9C4C-F4C7AF976F5B}" destId="{D5A5E8B6-2144-4BFE-959E-5AD96C1AAA2B}" srcOrd="0" destOrd="0" presId="urn:microsoft.com/office/officeart/2005/8/layout/vList2"/>
    <dgm:cxn modelId="{44717CA2-7ECC-4CF1-A79B-E1E38F7280A4}" type="presOf" srcId="{C43770BB-5BD3-43F7-8F52-4E8BF8378854}" destId="{95D56229-F691-4E72-AF8B-66539D55D572}" srcOrd="0" destOrd="0" presId="urn:microsoft.com/office/officeart/2005/8/layout/vList2"/>
    <dgm:cxn modelId="{4792CEB3-EF7A-4155-A44A-D3EB29A4BDBD}" type="presOf" srcId="{8B9C9215-AD92-4DF4-9121-43364B572A8A}" destId="{35CD1D68-2FF5-4ED0-B10D-D78B8D6F4E13}" srcOrd="0" destOrd="0" presId="urn:microsoft.com/office/officeart/2005/8/layout/vList2"/>
    <dgm:cxn modelId="{DAB87AD7-D5AA-4374-8045-E66BF3CDD152}" type="presOf" srcId="{3BF7CFB5-31E4-4024-B241-4F16746BB0D9}" destId="{64EF0A39-6A04-4AB2-90E7-6741FE39AE1D}" srcOrd="0" destOrd="0" presId="urn:microsoft.com/office/officeart/2005/8/layout/vList2"/>
    <dgm:cxn modelId="{5238A3F7-74D4-4355-AE2E-CDF9BF56D8F1}" type="presOf" srcId="{92062CE0-8D35-491F-A6AC-671B209C7429}" destId="{67EA3A3B-01FB-48A2-93E5-B43059233BE2}" srcOrd="0" destOrd="0" presId="urn:microsoft.com/office/officeart/2005/8/layout/vList2"/>
    <dgm:cxn modelId="{30AF178D-5D37-4AFE-A641-7A042EB7F630}" type="presParOf" srcId="{64EF0A39-6A04-4AB2-90E7-6741FE39AE1D}" destId="{D5A5E8B6-2144-4BFE-959E-5AD96C1AAA2B}" srcOrd="0" destOrd="0" presId="urn:microsoft.com/office/officeart/2005/8/layout/vList2"/>
    <dgm:cxn modelId="{A66E79AA-12CA-45BF-A02F-9284FB8BC46F}" type="presParOf" srcId="{64EF0A39-6A04-4AB2-90E7-6741FE39AE1D}" destId="{3F21FE9B-6DFF-4466-ADDE-3D366337EBC6}" srcOrd="1" destOrd="0" presId="urn:microsoft.com/office/officeart/2005/8/layout/vList2"/>
    <dgm:cxn modelId="{B9873D57-B314-4339-AA41-2DBCDC69D652}" type="presParOf" srcId="{64EF0A39-6A04-4AB2-90E7-6741FE39AE1D}" destId="{95D56229-F691-4E72-AF8B-66539D55D572}" srcOrd="2" destOrd="0" presId="urn:microsoft.com/office/officeart/2005/8/layout/vList2"/>
    <dgm:cxn modelId="{52F2E31F-B9EF-444C-A164-CF0EF12938CF}" type="presParOf" srcId="{64EF0A39-6A04-4AB2-90E7-6741FE39AE1D}" destId="{8F7A957A-66F9-403F-BA0F-7C8120924EC4}" srcOrd="3" destOrd="0" presId="urn:microsoft.com/office/officeart/2005/8/layout/vList2"/>
    <dgm:cxn modelId="{F7B8D5A8-CBA3-4D66-9078-FBC502AE4626}" type="presParOf" srcId="{64EF0A39-6A04-4AB2-90E7-6741FE39AE1D}" destId="{67EA3A3B-01FB-48A2-93E5-B43059233BE2}" srcOrd="4" destOrd="0" presId="urn:microsoft.com/office/officeart/2005/8/layout/vList2"/>
    <dgm:cxn modelId="{32A72564-D55A-4378-934E-B25214A91F48}" type="presParOf" srcId="{64EF0A39-6A04-4AB2-90E7-6741FE39AE1D}" destId="{2391AFB3-2CFA-43D2-92A6-54188474BAA4}" srcOrd="5" destOrd="0" presId="urn:microsoft.com/office/officeart/2005/8/layout/vList2"/>
    <dgm:cxn modelId="{CF411B97-1CA1-48FF-B511-A798888C8244}" type="presParOf" srcId="{64EF0A39-6A04-4AB2-90E7-6741FE39AE1D}" destId="{35CD1D68-2FF5-4ED0-B10D-D78B8D6F4E13}" srcOrd="6" destOrd="0" presId="urn:microsoft.com/office/officeart/2005/8/layout/vList2"/>
    <dgm:cxn modelId="{644E3B4E-B110-41AA-BF8A-573C50DE8912}" type="presParOf" srcId="{64EF0A39-6A04-4AB2-90E7-6741FE39AE1D}" destId="{2A667A74-65F3-452D-B3A9-05BF1E7C3E44}" srcOrd="7" destOrd="0" presId="urn:microsoft.com/office/officeart/2005/8/layout/vList2"/>
    <dgm:cxn modelId="{BABD5B1E-6B34-47F6-8CB6-2957B4E2ABD5}" type="presParOf" srcId="{64EF0A39-6A04-4AB2-90E7-6741FE39AE1D}" destId="{C1308917-3881-4DB8-A7B8-0DC7CC413A04}" srcOrd="8" destOrd="0" presId="urn:microsoft.com/office/officeart/2005/8/layout/vList2"/>
    <dgm:cxn modelId="{25A10405-59E5-4E60-AFE2-D20A974195CB}" type="presParOf" srcId="{64EF0A39-6A04-4AB2-90E7-6741FE39AE1D}" destId="{2F34D18C-3F2D-4ED3-805A-6009A5BD3828}" srcOrd="9" destOrd="0" presId="urn:microsoft.com/office/officeart/2005/8/layout/vList2"/>
    <dgm:cxn modelId="{E120BB71-6F26-42F5-B412-1203668F58C0}" type="presParOf" srcId="{64EF0A39-6A04-4AB2-90E7-6741FE39AE1D}" destId="{699F9227-7306-471C-974E-05990CF1923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5E8B6-2144-4BFE-959E-5AD96C1AAA2B}">
      <dsp:nvSpPr>
        <dsp:cNvPr id="0" name=""/>
        <dsp:cNvSpPr/>
      </dsp:nvSpPr>
      <dsp:spPr>
        <a:xfrm>
          <a:off x="0" y="83980"/>
          <a:ext cx="10963275" cy="595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i="0" kern="1200" dirty="0"/>
            <a:t>79 patients aged ≥8/10 years of age with a documented ACVR</a:t>
          </a:r>
          <a:r>
            <a:rPr lang="en-US" sz="1500" b="0" i="0" kern="1200" dirty="0"/>
            <a:t> R206H mutation were enrolled in MOVE</a:t>
          </a:r>
          <a:endParaRPr lang="en-US" sz="1500" kern="1200" dirty="0"/>
        </a:p>
      </dsp:txBody>
      <dsp:txXfrm>
        <a:off x="29088" y="113068"/>
        <a:ext cx="10905099" cy="537701"/>
      </dsp:txXfrm>
    </dsp:sp>
    <dsp:sp modelId="{95D56229-F691-4E72-AF8B-66539D55D572}">
      <dsp:nvSpPr>
        <dsp:cNvPr id="0" name=""/>
        <dsp:cNvSpPr/>
      </dsp:nvSpPr>
      <dsp:spPr>
        <a:xfrm>
          <a:off x="0" y="723057"/>
          <a:ext cx="10963275" cy="595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t>88 subjects </a:t>
          </a:r>
          <a:r>
            <a:rPr lang="en-GB" sz="1500" b="0" i="0" kern="1200" dirty="0"/>
            <a:t>aged ≥8/10 years of age were treated in the NHS</a:t>
          </a:r>
          <a:endParaRPr lang="en-US" sz="1500" kern="1200" dirty="0"/>
        </a:p>
      </dsp:txBody>
      <dsp:txXfrm>
        <a:off x="29088" y="752145"/>
        <a:ext cx="10905099" cy="537701"/>
      </dsp:txXfrm>
    </dsp:sp>
    <dsp:sp modelId="{67EA3A3B-01FB-48A2-93E5-B43059233BE2}">
      <dsp:nvSpPr>
        <dsp:cNvPr id="0" name=""/>
        <dsp:cNvSpPr/>
      </dsp:nvSpPr>
      <dsp:spPr>
        <a:xfrm>
          <a:off x="0" y="1362135"/>
          <a:ext cx="10963275" cy="595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i="0" kern="1200" dirty="0"/>
            <a:t>Mean annualised new HO volume was 57% lower in treated group after 18-month treatment period (consistent with the results from the </a:t>
          </a:r>
          <a:br>
            <a:rPr lang="en-GB" sz="1500" b="0" i="0" kern="1200" dirty="0"/>
          </a:br>
          <a:r>
            <a:rPr lang="en-GB" sz="1500" b="0" i="0" kern="1200" dirty="0"/>
            <a:t>overall MOVE population) versus the NHS</a:t>
          </a:r>
          <a:endParaRPr lang="en-US" sz="1500" kern="1200" dirty="0"/>
        </a:p>
      </dsp:txBody>
      <dsp:txXfrm>
        <a:off x="29088" y="1391223"/>
        <a:ext cx="10905099" cy="537701"/>
      </dsp:txXfrm>
    </dsp:sp>
    <dsp:sp modelId="{35CD1D68-2FF5-4ED0-B10D-D78B8D6F4E13}">
      <dsp:nvSpPr>
        <dsp:cNvPr id="0" name=""/>
        <dsp:cNvSpPr/>
      </dsp:nvSpPr>
      <dsp:spPr>
        <a:xfrm>
          <a:off x="0" y="2001212"/>
          <a:ext cx="10963275" cy="595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i="0" kern="1200" dirty="0"/>
            <a:t>The most common TEAEs were mucocutaneous events associated with retinoic acid  </a:t>
          </a:r>
          <a:endParaRPr lang="en-US" sz="1500" kern="1200" dirty="0"/>
        </a:p>
      </dsp:txBody>
      <dsp:txXfrm>
        <a:off x="29088" y="2030300"/>
        <a:ext cx="10905099" cy="537701"/>
      </dsp:txXfrm>
    </dsp:sp>
    <dsp:sp modelId="{C1308917-3881-4DB8-A7B8-0DC7CC413A04}">
      <dsp:nvSpPr>
        <dsp:cNvPr id="0" name=""/>
        <dsp:cNvSpPr/>
      </dsp:nvSpPr>
      <dsp:spPr>
        <a:xfrm>
          <a:off x="0" y="2640289"/>
          <a:ext cx="10963275" cy="595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i="0" kern="1200" dirty="0" err="1"/>
            <a:t>Mucocutaneous</a:t>
          </a:r>
          <a:r>
            <a:rPr lang="en-GB" sz="1500" b="0" i="0" kern="1200" dirty="0"/>
            <a:t> </a:t>
          </a:r>
          <a:r>
            <a:rPr lang="en-GB" sz="1500" b="0" i="0" kern="1200" dirty="0">
              <a:solidFill>
                <a:schemeClr val="bg1"/>
              </a:solidFill>
            </a:rPr>
            <a:t>treatment-emergent side </a:t>
          </a:r>
          <a:r>
            <a:rPr lang="en-GB" sz="1500" b="0" i="0" kern="1200" dirty="0"/>
            <a:t>effects were reported most commonly in the MOVE trial</a:t>
          </a:r>
          <a:endParaRPr lang="en-US" sz="1500" kern="1200" dirty="0"/>
        </a:p>
      </dsp:txBody>
      <dsp:txXfrm>
        <a:off x="29088" y="2669377"/>
        <a:ext cx="10905099" cy="537701"/>
      </dsp:txXfrm>
    </dsp:sp>
    <dsp:sp modelId="{699F9227-7306-471C-974E-05990CF1923D}">
      <dsp:nvSpPr>
        <dsp:cNvPr id="0" name=""/>
        <dsp:cNvSpPr/>
      </dsp:nvSpPr>
      <dsp:spPr>
        <a:xfrm>
          <a:off x="0" y="3279367"/>
          <a:ext cx="10963275" cy="595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i="0" kern="1200" dirty="0"/>
            <a:t>Premature </a:t>
          </a:r>
          <a:r>
            <a:rPr lang="en-GB" sz="1500" b="0" i="0" kern="1200" dirty="0" err="1"/>
            <a:t>physeal</a:t>
          </a:r>
          <a:r>
            <a:rPr lang="en-GB" sz="1500" b="0" i="0" kern="1200" dirty="0"/>
            <a:t> closure occurred in a number of patients (led to temporary hold of trial). Treatment is therefore limited until after closure of growth plates							</a:t>
          </a:r>
          <a:endParaRPr lang="en-US" sz="1500" kern="1200" dirty="0"/>
        </a:p>
      </dsp:txBody>
      <dsp:txXfrm>
        <a:off x="29088" y="3308455"/>
        <a:ext cx="10905099" cy="5377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10/10/2021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10/10/2021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a:p>
        </p:txBody>
      </p:sp>
    </p:spTree>
    <p:extLst>
      <p:ext uri="{BB962C8B-B14F-4D97-AF65-F5344CB8AC3E}">
        <p14:creationId xmlns:p14="http://schemas.microsoft.com/office/powerpoint/2010/main" val="110110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5</a:t>
            </a:fld>
            <a:endParaRPr lang="fr-FR"/>
          </a:p>
        </p:txBody>
      </p:sp>
    </p:spTree>
    <p:extLst>
      <p:ext uri="{BB962C8B-B14F-4D97-AF65-F5344CB8AC3E}">
        <p14:creationId xmlns:p14="http://schemas.microsoft.com/office/powerpoint/2010/main" val="202361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6</a:t>
            </a:fld>
            <a:endParaRPr lang="fr-FR"/>
          </a:p>
        </p:txBody>
      </p:sp>
    </p:spTree>
    <p:extLst>
      <p:ext uri="{BB962C8B-B14F-4D97-AF65-F5344CB8AC3E}">
        <p14:creationId xmlns:p14="http://schemas.microsoft.com/office/powerpoint/2010/main" val="2107888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19</a:t>
            </a:fld>
            <a:endParaRPr lang="fr-FR"/>
          </a:p>
        </p:txBody>
      </p:sp>
    </p:spTree>
    <p:extLst>
      <p:ext uri="{BB962C8B-B14F-4D97-AF65-F5344CB8AC3E}">
        <p14:creationId xmlns:p14="http://schemas.microsoft.com/office/powerpoint/2010/main" val="1806244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20</a:t>
            </a:fld>
            <a:endParaRPr lang="fr-FR" altLang="en-US" sz="1200"/>
          </a:p>
        </p:txBody>
      </p:sp>
    </p:spTree>
    <p:extLst>
      <p:ext uri="{BB962C8B-B14F-4D97-AF65-F5344CB8AC3E}">
        <p14:creationId xmlns:p14="http://schemas.microsoft.com/office/powerpoint/2010/main" val="3189396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5" name="Picture 4">
            <a:extLst>
              <a:ext uri="{FF2B5EF4-FFF2-40B4-BE49-F238E27FC236}">
                <a16:creationId xmlns:a16="http://schemas.microsoft.com/office/drawing/2014/main" id="{434C6DBA-B6B1-E74A-9DF9-0500287FCA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59696" y="2332676"/>
            <a:ext cx="5472608" cy="219264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mn-lt"/>
                <a:ea typeface="Calibri" charset="0"/>
                <a:cs typeface="Calibri"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mj-lt"/>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8835160" cy="552008"/>
          </a:xfrm>
          <a:prstGeom prst="rect">
            <a:avLst/>
          </a:prstGeom>
        </p:spPr>
        <p:txBody>
          <a:bodyPr lIns="0" tIns="0" rIns="0" bIns="0" anchor="t"/>
          <a:lstStyle>
            <a:lvl1pPr algn="l">
              <a:defRPr sz="2000" b="1" spc="100" baseline="0">
                <a:solidFill>
                  <a:srgbClr val="C7573C"/>
                </a:solidFill>
                <a:latin typeface="Calibri" charset="0"/>
                <a:ea typeface="Calibri" charset="0"/>
                <a:cs typeface="Calibri"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7ED6E646-CB45-B545-92A3-D9ADE1851C8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Calibri" charset="0"/>
                <a:ea typeface="Calibri" charset="0"/>
                <a:cs typeface="Calibri"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Calibri" charset="0"/>
                <a:ea typeface="Calibri" charset="0"/>
                <a:cs typeface="Calibri"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8739148" cy="865188"/>
          </a:xfrm>
          <a:prstGeom prst="rect">
            <a:avLst/>
          </a:prstGeom>
        </p:spPr>
        <p:txBody>
          <a:bodyPr lIns="0" tIns="0" rIns="0" bIns="0"/>
          <a:lstStyle>
            <a:lvl1pPr marL="0" indent="0">
              <a:buNone/>
              <a:defRPr sz="3200" b="1" spc="100" baseline="0">
                <a:solidFill>
                  <a:srgbClr val="5D8298"/>
                </a:solidFill>
                <a:latin typeface="Calibri" charset="0"/>
                <a:ea typeface="Calibri" charset="0"/>
                <a:cs typeface="Calibri"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Calibri" charset="0"/>
                <a:ea typeface="Calibri" charset="0"/>
                <a:cs typeface="Calibri" charset="0"/>
              </a:defRPr>
            </a:lvl1pPr>
          </a:lstStyle>
          <a:p>
            <a:pPr lvl="0"/>
            <a:r>
              <a:rPr lang="en-GB" noProof="0" dirty="0"/>
              <a:t>ADD TEXT</a:t>
            </a:r>
          </a:p>
        </p:txBody>
      </p:sp>
      <p:sp>
        <p:nvSpPr>
          <p:cNvPr id="10"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96DA9CEA-CBD8-504B-8C89-4288BAFE7B0B}"/>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D0C6A35-48EA-004A-8F22-F5619589BE9D}"/>
              </a:ext>
            </a:extLst>
          </p:cNvPr>
          <p:cNvPicPr>
            <a:picLocks noChangeAspect="1"/>
          </p:cNvPicPr>
          <p:nvPr userDrawn="1"/>
        </p:nvPicPr>
        <p:blipFill rotWithShape="1">
          <a:blip r:embed="rId2"/>
          <a:srcRect t="14145" r="9848" b="7550"/>
          <a:stretch/>
        </p:blipFill>
        <p:spPr>
          <a:xfrm>
            <a:off x="6080149" y="-1"/>
            <a:ext cx="6111851" cy="6858001"/>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Calibri" charset="0"/>
                <a:ea typeface="Calibri" charset="0"/>
                <a:cs typeface="Calibri" charset="0"/>
              </a:rPr>
              <a:t>Dr.</a:t>
            </a:r>
            <a:r>
              <a:rPr lang="en-GB" sz="1400" b="1" noProof="0" dirty="0">
                <a:solidFill>
                  <a:srgbClr val="C6573B"/>
                </a:solidFill>
                <a:latin typeface="Calibri" charset="0"/>
                <a:ea typeface="Calibri" charset="0"/>
                <a:cs typeface="Calibri" charset="0"/>
              </a:rPr>
              <a:t> Antoine Lacombe </a:t>
            </a:r>
            <a:r>
              <a:rPr lang="en-GB" sz="1100" b="1" noProof="0" dirty="0">
                <a:solidFill>
                  <a:srgbClr val="C6573B"/>
                </a:solidFill>
                <a:latin typeface="Calibri" charset="0"/>
                <a:ea typeface="Calibri" charset="0"/>
                <a:cs typeface="Calibri" charset="0"/>
              </a:rPr>
              <a:t>Pharm D, MBA</a:t>
            </a:r>
            <a:endParaRPr kumimoji="0" lang="en-GB" sz="1100" b="0" i="0" u="sng" strike="noStrike" kern="1200" cap="none" spc="0" normalizeH="0" baseline="0" noProof="0" dirty="0">
              <a:ln>
                <a:noFill/>
              </a:ln>
              <a:solidFill>
                <a:srgbClr val="C6573B"/>
              </a:solidFill>
              <a:effectLst/>
              <a:uLnTx/>
              <a:uFillTx/>
              <a:latin typeface="Calibri" charset="0"/>
              <a:ea typeface="Calibri" charset="0"/>
              <a:cs typeface="Calibri"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+41 79 529 42 79</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pic>
        <p:nvPicPr>
          <p:cNvPr id="42" name="Picture 41">
            <a:extLst>
              <a:ext uri="{FF2B5EF4-FFF2-40B4-BE49-F238E27FC236}">
                <a16:creationId xmlns:a16="http://schemas.microsoft.com/office/drawing/2014/main" id="{8D483240-64A1-0141-A68F-ED7CA01E19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3528" y="764704"/>
            <a:ext cx="2062050" cy="826176"/>
          </a:xfrm>
          <a:prstGeom prst="rect">
            <a:avLst/>
          </a:prstGeom>
        </p:spPr>
      </p:pic>
      <p:sp>
        <p:nvSpPr>
          <p:cNvPr id="43" name="Titre 1">
            <a:extLst>
              <a:ext uri="{FF2B5EF4-FFF2-40B4-BE49-F238E27FC236}">
                <a16:creationId xmlns:a16="http://schemas.microsoft.com/office/drawing/2014/main" id="{64D12537-8C01-A042-98FF-A67A845EC702}"/>
              </a:ext>
            </a:extLst>
          </p:cNvPr>
          <p:cNvSpPr txBox="1">
            <a:spLocks/>
          </p:cNvSpPr>
          <p:nvPr userDrawn="1"/>
        </p:nvSpPr>
        <p:spPr>
          <a:xfrm>
            <a:off x="5176866" y="6525344"/>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Calibri" charset="0"/>
                <a:ea typeface="Calibri" charset="0"/>
                <a:cs typeface="Calibri" charset="0"/>
              </a:rPr>
              <a:t>Heading to the heart of Independent Medical Education Since 2012</a:t>
            </a:r>
            <a:endParaRPr kumimoji="0" lang="en-GB" sz="1400" b="1" i="0" u="sng" strike="noStrike" kern="1200" cap="none" spc="0" normalizeH="0" baseline="0" noProof="0" dirty="0">
              <a:ln>
                <a:noFill/>
              </a:ln>
              <a:solidFill>
                <a:srgbClr val="C6573B"/>
              </a:solidFill>
              <a:effectLst/>
              <a:uLnTx/>
              <a:uFillTx/>
              <a:latin typeface="Calibri" charset="0"/>
              <a:ea typeface="Calibri" charset="0"/>
              <a:cs typeface="Calibri" charset="0"/>
            </a:endParaRP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Calibri" charset="0"/>
                <a:ea typeface="Calibri" charset="0"/>
                <a:cs typeface="Calibri" charset="0"/>
              </a:rPr>
              <a:t>Dr.</a:t>
            </a:r>
            <a:r>
              <a:rPr lang="en-GB" sz="1400" b="1" noProof="0" dirty="0">
                <a:solidFill>
                  <a:srgbClr val="C6573B"/>
                </a:solidFill>
                <a:latin typeface="Calibri" charset="0"/>
                <a:ea typeface="Calibri" charset="0"/>
                <a:cs typeface="Calibri" charset="0"/>
              </a:rPr>
              <a:t> </a:t>
            </a:r>
            <a:r>
              <a:rPr lang="en-GB" sz="1400" b="1" noProof="0" dirty="0" err="1">
                <a:solidFill>
                  <a:srgbClr val="C6573B"/>
                </a:solidFill>
                <a:latin typeface="Calibri" charset="0"/>
                <a:ea typeface="Calibri" charset="0"/>
                <a:cs typeface="Calibri" charset="0"/>
              </a:rPr>
              <a:t>Froukje</a:t>
            </a:r>
            <a:r>
              <a:rPr lang="en-GB" sz="1400" b="1" noProof="0" dirty="0">
                <a:solidFill>
                  <a:srgbClr val="C6573B"/>
                </a:solidFill>
                <a:latin typeface="Calibri" charset="0"/>
                <a:ea typeface="Calibri" charset="0"/>
                <a:cs typeface="Calibri" charset="0"/>
              </a:rPr>
              <a:t> </a:t>
            </a:r>
            <a:r>
              <a:rPr lang="en-GB" sz="1400" b="1" noProof="0" dirty="0" err="1">
                <a:solidFill>
                  <a:srgbClr val="C6573B"/>
                </a:solidFill>
                <a:latin typeface="Calibri" charset="0"/>
                <a:ea typeface="Calibri" charset="0"/>
                <a:cs typeface="Calibri" charset="0"/>
              </a:rPr>
              <a:t>Sosef</a:t>
            </a:r>
            <a:r>
              <a:rPr lang="en-GB" sz="1400" b="1" noProof="0" dirty="0">
                <a:solidFill>
                  <a:srgbClr val="C6573B"/>
                </a:solidFill>
                <a:latin typeface="Calibri" charset="0"/>
                <a:ea typeface="Calibri" charset="0"/>
                <a:cs typeface="Calibri" charset="0"/>
              </a:rPr>
              <a:t> </a:t>
            </a:r>
            <a:r>
              <a:rPr lang="en-GB" sz="1100" b="1" noProof="0" dirty="0">
                <a:solidFill>
                  <a:srgbClr val="C6573B"/>
                </a:solidFill>
                <a:latin typeface="Calibri" charset="0"/>
                <a:ea typeface="Calibri" charset="0"/>
                <a:cs typeface="Calibri" charset="0"/>
              </a:rPr>
              <a:t>MD</a:t>
            </a:r>
            <a:endParaRPr kumimoji="0" lang="en-GB" sz="1100" b="0" i="0" u="sng" strike="noStrike" kern="1200" cap="none" spc="0" normalizeH="0" baseline="0" noProof="0" dirty="0">
              <a:ln>
                <a:noFill/>
              </a:ln>
              <a:solidFill>
                <a:srgbClr val="C6573B"/>
              </a:solidFill>
              <a:effectLst/>
              <a:uLnTx/>
              <a:uFillTx/>
              <a:latin typeface="Calibri" charset="0"/>
              <a:ea typeface="Calibri" charset="0"/>
              <a:cs typeface="Calibri"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+31 6 2324 3636</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antoine.lacombe@cor2ed.com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froukje.sosef@cor2ed.com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88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7" name="Content Placeholder 5">
            <a:extLst>
              <a:ext uri="{FF2B5EF4-FFF2-40B4-BE49-F238E27FC236}">
                <a16:creationId xmlns:a16="http://schemas.microsoft.com/office/drawing/2014/main" id="{FD972486-CB4A-8C43-B144-BABC948315A1}"/>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0194379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Calibri" charset="0"/>
                <a:ea typeface="Calibri" charset="0"/>
                <a:cs typeface="Calibri" charset="0"/>
              </a:defRPr>
            </a:lvl1pPr>
          </a:lstStyle>
          <a:p>
            <a:r>
              <a:rPr lang="en-GB" noProof="0" dirty="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Calibri" charset="0"/>
                <a:ea typeface="Calibri" charset="0"/>
                <a:cs typeface="Calibri"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a:lvl1pPr>
            <a:lvl2pPr marL="457200" indent="0">
              <a:buNone/>
              <a:defRPr/>
            </a:lvl2pPr>
          </a:lstStyle>
          <a:p>
            <a:pPr lvl="0"/>
            <a:r>
              <a:rPr lang="en-GB" dirty="0"/>
              <a:t>CLICK AND MODIFY THE TEXT</a:t>
            </a:r>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B43BA0C2-FE63-FF4A-B29E-AE523B14F50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23881D09-4309-8C44-91E5-50A70571A00D}"/>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Calibri" charset="0"/>
                <a:ea typeface="Calibri" charset="0"/>
                <a:cs typeface="Calibri"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Calibri" charset="0"/>
                <a:ea typeface="Calibri" charset="0"/>
                <a:cs typeface="Calibri"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C08F71FF-151F-2D48-81C5-8F8DB46A9D76}"/>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8835160" cy="552008"/>
          </a:xfrm>
          <a:prstGeom prst="rect">
            <a:avLst/>
          </a:prstGeom>
        </p:spPr>
        <p:txBody>
          <a:bodyPr lIns="0" tIns="0" rIns="0" bIns="0" anchor="t"/>
          <a:lstStyle>
            <a:lvl1pPr algn="l">
              <a:defRPr sz="2000" b="1" spc="100" baseline="0">
                <a:solidFill>
                  <a:srgbClr val="C7573C"/>
                </a:solidFill>
                <a:latin typeface="Calibri" charset="0"/>
                <a:ea typeface="Calibri" charset="0"/>
                <a:cs typeface="Calibri"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mj-lt"/>
                <a:ea typeface="Calibri" charset="0"/>
                <a:cs typeface="Calibri"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838096E7-3C23-084C-98B8-6312BCA12269}"/>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sp>
        <p:nvSpPr>
          <p:cNvPr id="2" name="Title Placeholder 1"/>
          <p:cNvSpPr>
            <a:spLocks noGrp="1"/>
          </p:cNvSpPr>
          <p:nvPr>
            <p:ph type="title"/>
          </p:nvPr>
        </p:nvSpPr>
        <p:spPr>
          <a:xfrm>
            <a:off x="619201" y="259200"/>
            <a:ext cx="87407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A332B0E8-5037-6B4D-B9B4-0A16C3C15DF7}"/>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280760" y="291983"/>
            <a:ext cx="1503872" cy="6025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8" r:id="rId5"/>
    <p:sldLayoutId id="2147483652" r:id="rId6"/>
    <p:sldLayoutId id="2147483657" r:id="rId7"/>
    <p:sldLayoutId id="2147483654" r:id="rId8"/>
    <p:sldLayoutId id="2147483655" r:id="rId9"/>
    <p:sldLayoutId id="2147483675" r:id="rId10"/>
    <p:sldLayoutId id="2147483676" r:id="rId11"/>
    <p:sldLayoutId id="2147483656" r:id="rId12"/>
    <p:sldLayoutId id="2147483677" r:id="rId13"/>
  </p:sldLayoutIdLst>
  <p:hf hdr="0" ftr="0" dt="0"/>
  <p:txStyles>
    <p:titleStyle>
      <a:lvl1pPr algn="l" defTabSz="457200" rtl="0" eaLnBrk="1" latinLnBrk="0" hangingPunct="1">
        <a:spcBef>
          <a:spcPct val="0"/>
        </a:spcBef>
        <a:buNone/>
        <a:defRPr sz="2800" b="1" i="0" kern="1200" cap="all" spc="0" baseline="0">
          <a:solidFill>
            <a:srgbClr val="5D8298"/>
          </a:solidFill>
          <a:latin typeface="Calibri" charset="0"/>
          <a:ea typeface="Calibri" charset="0"/>
          <a:cs typeface="Calibri"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Calibri" charset="0"/>
          <a:ea typeface="Calibri" charset="0"/>
          <a:cs typeface="Calibri"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Calibri" charset="0"/>
          <a:ea typeface="Calibri" charset="0"/>
          <a:cs typeface="Calibri"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or2ed.com/podcast-rare-bone-disease-highlights-at-asbmr-2021/"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cor2ed.com/podcast-rare-bone-disease-highlights-at-asbmr-2021/"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cor2ed.com/podcast-rare-bone-disease-highlights-at-asbmr-2021/"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cor2ed.com/podcast-rare-bone-disease-highlights-at-asbmr-2021/"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or2ed.com/podcast-rare-bone-disease-highlights-at-asbmr-2021/"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cor2ed.com/podcast-rare-bone-disease-highlights-at-asbmr-2021/"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cor2ed.com/podcast-rare-bone-disease-highlights-at-asbmr-2021/"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cor2ed.com/podcast-rare-bone-disease-highlights-at-asbmr-2021/"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cor2ed.com/podcast-rare-bone-disease-highlights-at-asbmr-202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twitter.com/COR2EDMedEd" TargetMode="External"/><Relationship Id="rId3" Type="http://schemas.openxmlformats.org/officeDocument/2006/relationships/image" Target="../media/image12.png"/><Relationship Id="rId7" Type="http://schemas.openxmlformats.org/officeDocument/2006/relationships/image" Target="../media/image14.svg"/><Relationship Id="rId12" Type="http://schemas.openxmlformats.org/officeDocument/2006/relationships/hyperlink" Target="https://vimeo.com/cor2ed"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png"/><Relationship Id="rId11" Type="http://schemas.microsoft.com/office/2007/relationships/hdphoto" Target="../media/hdphoto1.wdp"/><Relationship Id="rId5" Type="http://schemas.openxmlformats.org/officeDocument/2006/relationships/hyperlink" Target="http://cor2ed.com/" TargetMode="External"/><Relationship Id="rId10" Type="http://schemas.openxmlformats.org/officeDocument/2006/relationships/image" Target="../media/image16.png"/><Relationship Id="rId4" Type="http://schemas.openxmlformats.org/officeDocument/2006/relationships/hyperlink" Target="https://www.linkedin.com/company/cor2ed/" TargetMode="External"/><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r2ed.com/podcast-rare-bone-disease-highlights-at-asbmr-2021/"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cor2ed.com/podcast-rare-bone-disease-highlights-at-asbmr-2021/"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hyperlink" Target="https://cor2ed.com/podcast-rare-bone-disease-highlights-at-asbmr-2021/"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cor2ed.com/podcast-rare-bone-disease-highlights-at-asbmr-2021/"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cor2ed.com/podcast-rare-bone-disease-highlights-at-asbmr-2021/"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1CB89EC-859E-4AFE-AB2A-E78BD0585FE5}"/>
              </a:ext>
            </a:extLst>
          </p:cNvPr>
          <p:cNvSpPr>
            <a:spLocks noGrp="1"/>
          </p:cNvSpPr>
          <p:nvPr>
            <p:ph type="body" idx="1"/>
          </p:nvPr>
        </p:nvSpPr>
        <p:spPr/>
        <p:txBody>
          <a:bodyPr/>
          <a:lstStyle/>
          <a:p>
            <a:r>
              <a:rPr lang="en-GB"/>
              <a:t>From: dr. semler</a:t>
            </a:r>
            <a:endParaRPr lang="en-GB" dirty="0"/>
          </a:p>
        </p:txBody>
      </p:sp>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p:txBody>
          <a:bodyPr/>
          <a:lstStyle/>
          <a:p>
            <a:r>
              <a:rPr lang="en-GB"/>
              <a:t>ENPP1: Clinical perspectives</a:t>
            </a:r>
            <a:endParaRPr lang="en-GB" dirty="0"/>
          </a:p>
        </p:txBody>
      </p:sp>
      <p:sp>
        <p:nvSpPr>
          <p:cNvPr id="7" name="Content Placeholder 6">
            <a:extLst>
              <a:ext uri="{FF2B5EF4-FFF2-40B4-BE49-F238E27FC236}">
                <a16:creationId xmlns:a16="http://schemas.microsoft.com/office/drawing/2014/main" id="{8985C13A-4C5A-44DF-AF11-16F4894BA13C}"/>
              </a:ext>
            </a:extLst>
          </p:cNvPr>
          <p:cNvSpPr>
            <a:spLocks noGrp="1"/>
          </p:cNvSpPr>
          <p:nvPr>
            <p:ph sz="quarter" idx="14"/>
          </p:nvPr>
        </p:nvSpPr>
        <p:spPr/>
        <p:txBody>
          <a:bodyPr/>
          <a:lstStyle/>
          <a:p>
            <a:r>
              <a:rPr lang="en-GB" dirty="0"/>
              <a:t>Normally a rickets-like X-ray is only conducted due to bowing of long bones or in cases of impaired bone mineralisation defects (vitamin D deficiency or phosphate wasting).</a:t>
            </a:r>
          </a:p>
          <a:p>
            <a:r>
              <a:rPr lang="en-GB" dirty="0"/>
              <a:t>X-rays of metaphyseal areas need to be taken also in cases of ectopic calcification</a:t>
            </a:r>
          </a:p>
          <a:p>
            <a:r>
              <a:rPr lang="en-GB" dirty="0"/>
              <a:t>Data presented at ASBMR show that ENPP1 has to be considered as a differential diagnosis for a rickets-like X-ray to distinguish between ENPP1-deficiency rickets and other </a:t>
            </a:r>
            <a:r>
              <a:rPr lang="en-GB" dirty="0" err="1"/>
              <a:t>hypophosphataemic</a:t>
            </a:r>
            <a:r>
              <a:rPr lang="en-GB" dirty="0"/>
              <a:t> rickets</a:t>
            </a:r>
          </a:p>
          <a:p>
            <a:r>
              <a:rPr lang="en-GB" dirty="0"/>
              <a:t>Genetic testing for </a:t>
            </a:r>
            <a:r>
              <a:rPr lang="en-GB" i="1" dirty="0"/>
              <a:t>ENPP1</a:t>
            </a:r>
            <a:r>
              <a:rPr lang="en-GB" dirty="0"/>
              <a:t>-deficiency should therefore be used as a routine part of clinical practice </a:t>
            </a:r>
            <a:br>
              <a:rPr lang="en-GB" dirty="0"/>
            </a:br>
            <a:r>
              <a:rPr lang="en-GB" dirty="0"/>
              <a:t>in the future in the workup of unclear rickets.</a:t>
            </a:r>
          </a:p>
          <a:p>
            <a:endParaRPr lang="en-GB" dirty="0"/>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p:txBody>
          <a:bodyPr/>
          <a:lstStyle/>
          <a:p>
            <a:r>
              <a:rPr lang="en-GB" dirty="0"/>
              <a:t>ENPP1, </a:t>
            </a:r>
            <a:r>
              <a:rPr lang="en-GB" dirty="0" err="1"/>
              <a:t>Ectonucleotide</a:t>
            </a:r>
            <a:r>
              <a:rPr lang="en-GB" dirty="0"/>
              <a:t> </a:t>
            </a:r>
            <a:r>
              <a:rPr lang="en-GB" dirty="0" err="1"/>
              <a:t>pyrophosphatase</a:t>
            </a:r>
            <a:r>
              <a:rPr lang="en-GB" dirty="0"/>
              <a:t>/phosphodiesterase 1</a:t>
            </a:r>
            <a:endParaRPr lang="en-GB" dirty="0">
              <a:hlinkClick r:id="rId2">
                <a:extLst>
                  <a:ext uri="{A12FA001-AC4F-418D-AE19-62706E023703}">
                    <ahyp:hlinkClr xmlns:ahyp="http://schemas.microsoft.com/office/drawing/2018/hyperlinkcolor" val="tx"/>
                  </a:ext>
                </a:extLst>
              </a:hlinkClick>
            </a:endParaRPr>
          </a:p>
          <a:p>
            <a:pPr>
              <a:spcBef>
                <a:spcPts val="0"/>
              </a:spcBef>
            </a:pPr>
            <a:r>
              <a:rPr lang="en-GB" dirty="0">
                <a:hlinkClick r:id="rId2">
                  <a:extLst>
                    <a:ext uri="{A12FA001-AC4F-418D-AE19-62706E023703}">
                      <ahyp:hlinkClr xmlns:ahyp="http://schemas.microsoft.com/office/drawing/2018/hyperlinkcolor" val="tx"/>
                    </a:ext>
                  </a:extLst>
                </a:hlinkClick>
              </a:rPr>
              <a:t>https://cor2ed.com/podcast-rare-bone-disease-highlights-at-asbmr-2021/</a:t>
            </a:r>
            <a:endParaRPr lang="en-GB" dirty="0"/>
          </a:p>
        </p:txBody>
      </p:sp>
    </p:spTree>
    <p:extLst>
      <p:ext uri="{BB962C8B-B14F-4D97-AF65-F5344CB8AC3E}">
        <p14:creationId xmlns:p14="http://schemas.microsoft.com/office/powerpoint/2010/main" val="238372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DBC8-99DF-45FB-8908-69BF77CD07CB}"/>
              </a:ext>
            </a:extLst>
          </p:cNvPr>
          <p:cNvSpPr>
            <a:spLocks noGrp="1"/>
          </p:cNvSpPr>
          <p:nvPr>
            <p:ph type="title"/>
          </p:nvPr>
        </p:nvSpPr>
        <p:spPr/>
        <p:txBody>
          <a:bodyPr/>
          <a:lstStyle/>
          <a:p>
            <a:r>
              <a:rPr lang="en-GB" dirty="0" err="1"/>
              <a:t>fibrodysplasia</a:t>
            </a:r>
            <a:r>
              <a:rPr lang="en-GB" dirty="0"/>
              <a:t> ossificans</a:t>
            </a:r>
            <a:br>
              <a:rPr lang="en-GB" dirty="0"/>
            </a:br>
            <a:r>
              <a:rPr lang="en-GB" dirty="0" err="1"/>
              <a:t>progressiva</a:t>
            </a:r>
            <a:r>
              <a:rPr lang="en-GB" dirty="0"/>
              <a:t> (FOP)</a:t>
            </a:r>
          </a:p>
        </p:txBody>
      </p:sp>
      <p:sp>
        <p:nvSpPr>
          <p:cNvPr id="3" name="Slide Number Placeholder 2">
            <a:extLst>
              <a:ext uri="{FF2B5EF4-FFF2-40B4-BE49-F238E27FC236}">
                <a16:creationId xmlns:a16="http://schemas.microsoft.com/office/drawing/2014/main" id="{EAEE1D81-2976-4156-A2B5-249E79D1B160}"/>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Tree>
    <p:extLst>
      <p:ext uri="{BB962C8B-B14F-4D97-AF65-F5344CB8AC3E}">
        <p14:creationId xmlns:p14="http://schemas.microsoft.com/office/powerpoint/2010/main" val="144083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p:txBody>
          <a:bodyPr/>
          <a:lstStyle/>
          <a:p>
            <a:r>
              <a:rPr lang="en-GB"/>
              <a:t>FOP: Background</a:t>
            </a:r>
            <a:endParaRPr lang="en-GB" dirty="0"/>
          </a:p>
        </p:txBody>
      </p:sp>
      <p:sp>
        <p:nvSpPr>
          <p:cNvPr id="3" name="Content Placeholder 2">
            <a:extLst>
              <a:ext uri="{FF2B5EF4-FFF2-40B4-BE49-F238E27FC236}">
                <a16:creationId xmlns:a16="http://schemas.microsoft.com/office/drawing/2014/main" id="{AF3BADB9-DE04-40C5-8C35-C22F47E21BF1}"/>
              </a:ext>
            </a:extLst>
          </p:cNvPr>
          <p:cNvSpPr>
            <a:spLocks noGrp="1"/>
          </p:cNvSpPr>
          <p:nvPr>
            <p:ph sz="quarter" idx="14"/>
          </p:nvPr>
        </p:nvSpPr>
        <p:spPr/>
        <p:txBody>
          <a:bodyPr>
            <a:normAutofit/>
          </a:bodyPr>
          <a:lstStyle/>
          <a:p>
            <a:r>
              <a:rPr lang="en-GB" b="1" i="0" dirty="0" err="1">
                <a:solidFill>
                  <a:schemeClr val="accent1"/>
                </a:solidFill>
                <a:effectLst/>
                <a:latin typeface="Calibri" panose="020F0502020204030204" pitchFamily="34" charset="0"/>
                <a:cs typeface="Calibri" panose="020F0502020204030204" pitchFamily="34" charset="0"/>
              </a:rPr>
              <a:t>Fibrodysplasia</a:t>
            </a:r>
            <a:r>
              <a:rPr lang="en-GB" b="1" i="0" dirty="0">
                <a:solidFill>
                  <a:schemeClr val="accent1"/>
                </a:solidFill>
                <a:effectLst/>
                <a:latin typeface="Calibri" panose="020F0502020204030204" pitchFamily="34" charset="0"/>
                <a:cs typeface="Calibri" panose="020F0502020204030204" pitchFamily="34" charset="0"/>
              </a:rPr>
              <a:t> </a:t>
            </a:r>
            <a:r>
              <a:rPr lang="en-GB" b="1" i="0" dirty="0" err="1">
                <a:solidFill>
                  <a:schemeClr val="accent1"/>
                </a:solidFill>
                <a:effectLst/>
                <a:latin typeface="Calibri" panose="020F0502020204030204" pitchFamily="34" charset="0"/>
                <a:cs typeface="Calibri" panose="020F0502020204030204" pitchFamily="34" charset="0"/>
              </a:rPr>
              <a:t>ossificans</a:t>
            </a:r>
            <a:r>
              <a:rPr lang="en-GB" b="1" i="0" dirty="0">
                <a:solidFill>
                  <a:schemeClr val="accent1"/>
                </a:solidFill>
                <a:effectLst/>
                <a:latin typeface="Calibri" panose="020F0502020204030204" pitchFamily="34" charset="0"/>
                <a:cs typeface="Calibri" panose="020F0502020204030204" pitchFamily="34" charset="0"/>
              </a:rPr>
              <a:t> </a:t>
            </a:r>
            <a:r>
              <a:rPr lang="en-GB" b="1" i="0" dirty="0" err="1">
                <a:solidFill>
                  <a:schemeClr val="accent1"/>
                </a:solidFill>
                <a:effectLst/>
                <a:latin typeface="Calibri" panose="020F0502020204030204" pitchFamily="34" charset="0"/>
                <a:cs typeface="Calibri" panose="020F0502020204030204" pitchFamily="34" charset="0"/>
              </a:rPr>
              <a:t>progressiva</a:t>
            </a:r>
            <a:r>
              <a:rPr lang="en-GB" b="1" i="0" dirty="0">
                <a:solidFill>
                  <a:schemeClr val="accent1"/>
                </a:solidFill>
                <a:effectLst/>
                <a:latin typeface="Calibri" panose="020F0502020204030204" pitchFamily="34" charset="0"/>
                <a:cs typeface="Calibri" panose="020F0502020204030204" pitchFamily="34" charset="0"/>
              </a:rPr>
              <a:t> </a:t>
            </a:r>
            <a:r>
              <a:rPr lang="en-GB" b="0" i="0" dirty="0">
                <a:solidFill>
                  <a:schemeClr val="tx2"/>
                </a:solidFill>
                <a:effectLst/>
                <a:latin typeface="Calibri" panose="020F0502020204030204" pitchFamily="34" charset="0"/>
                <a:cs typeface="Calibri" panose="020F0502020204030204" pitchFamily="34" charset="0"/>
              </a:rPr>
              <a:t>(FOP) </a:t>
            </a:r>
            <a:r>
              <a:rPr lang="en-GB" dirty="0">
                <a:solidFill>
                  <a:schemeClr val="tx2"/>
                </a:solidFill>
                <a:latin typeface="Calibri" panose="020F0502020204030204" pitchFamily="34" charset="0"/>
                <a:cs typeface="Calibri" panose="020F0502020204030204" pitchFamily="34" charset="0"/>
              </a:rPr>
              <a:t>is </a:t>
            </a:r>
            <a:r>
              <a:rPr lang="en-GB" b="1" dirty="0">
                <a:solidFill>
                  <a:schemeClr val="accent1"/>
                </a:solidFill>
                <a:latin typeface="Calibri" panose="020F0502020204030204" pitchFamily="34" charset="0"/>
                <a:cs typeface="Calibri" panose="020F0502020204030204" pitchFamily="34" charset="0"/>
              </a:rPr>
              <a:t>a rare and disabling </a:t>
            </a:r>
            <a:r>
              <a:rPr lang="en-GB" b="1" i="0" dirty="0">
                <a:solidFill>
                  <a:schemeClr val="accent1"/>
                </a:solidFill>
                <a:effectLst/>
                <a:latin typeface="Calibri" panose="020F0502020204030204" pitchFamily="34" charset="0"/>
                <a:cs typeface="Calibri" panose="020F0502020204030204" pitchFamily="34" charset="0"/>
              </a:rPr>
              <a:t>autosomal dominant disease </a:t>
            </a:r>
            <a:r>
              <a:rPr lang="en-GB" dirty="0">
                <a:solidFill>
                  <a:schemeClr val="tx2"/>
                </a:solidFill>
                <a:latin typeface="Calibri" panose="020F0502020204030204" pitchFamily="34" charset="0"/>
                <a:cs typeface="Calibri" panose="020F0502020204030204" pitchFamily="34" charset="0"/>
              </a:rPr>
              <a:t>involving</a:t>
            </a:r>
            <a:r>
              <a:rPr lang="en-GB" b="0" i="0" dirty="0">
                <a:solidFill>
                  <a:schemeClr val="tx2"/>
                </a:solidFill>
                <a:effectLst/>
                <a:latin typeface="Calibri" panose="020F0502020204030204" pitchFamily="34" charset="0"/>
                <a:cs typeface="Calibri" panose="020F0502020204030204" pitchFamily="34" charset="0"/>
              </a:rPr>
              <a:t> </a:t>
            </a:r>
            <a:r>
              <a:rPr lang="en-GB" b="0" i="0" dirty="0" err="1">
                <a:solidFill>
                  <a:schemeClr val="tx2"/>
                </a:solidFill>
                <a:effectLst/>
                <a:latin typeface="Calibri" panose="020F0502020204030204" pitchFamily="34" charset="0"/>
                <a:cs typeface="Calibri" panose="020F0502020204030204" pitchFamily="34" charset="0"/>
              </a:rPr>
              <a:t>extraskeletal</a:t>
            </a:r>
            <a:r>
              <a:rPr lang="en-GB" b="0" i="0" dirty="0">
                <a:solidFill>
                  <a:schemeClr val="tx2"/>
                </a:solidFill>
                <a:effectLst/>
                <a:latin typeface="Calibri" panose="020F0502020204030204" pitchFamily="34" charset="0"/>
                <a:cs typeface="Calibri" panose="020F0502020204030204" pitchFamily="34" charset="0"/>
              </a:rPr>
              <a:t> </a:t>
            </a:r>
            <a:r>
              <a:rPr lang="en-GB" dirty="0">
                <a:solidFill>
                  <a:schemeClr val="tx2"/>
                </a:solidFill>
                <a:latin typeface="Calibri" panose="020F0502020204030204" pitchFamily="34" charset="0"/>
                <a:cs typeface="Calibri" panose="020F0502020204030204" pitchFamily="34" charset="0"/>
              </a:rPr>
              <a:t>bone formation </a:t>
            </a:r>
          </a:p>
          <a:p>
            <a:r>
              <a:rPr lang="en-GB" b="1" dirty="0">
                <a:solidFill>
                  <a:schemeClr val="accent1"/>
                </a:solidFill>
                <a:latin typeface="Calibri" panose="020F0502020204030204" pitchFamily="34" charset="0"/>
                <a:cs typeface="Calibri" panose="020F0502020204030204" pitchFamily="34" charset="0"/>
              </a:rPr>
              <a:t>Characte</a:t>
            </a:r>
            <a:r>
              <a:rPr lang="en-GB" b="1" dirty="0">
                <a:solidFill>
                  <a:schemeClr val="accent2"/>
                </a:solidFill>
                <a:latin typeface="Calibri" panose="020F0502020204030204" pitchFamily="34" charset="0"/>
                <a:cs typeface="Calibri" panose="020F0502020204030204" pitchFamily="34" charset="0"/>
              </a:rPr>
              <a:t>ris</a:t>
            </a:r>
            <a:r>
              <a:rPr lang="en-GB" b="1" dirty="0">
                <a:solidFill>
                  <a:schemeClr val="accent1"/>
                </a:solidFill>
                <a:latin typeface="Calibri" panose="020F0502020204030204" pitchFamily="34" charset="0"/>
                <a:cs typeface="Calibri" panose="020F0502020204030204" pitchFamily="34" charset="0"/>
              </a:rPr>
              <a:t>ed by congenital deformity of the great toes </a:t>
            </a:r>
            <a:r>
              <a:rPr lang="en-GB" dirty="0">
                <a:solidFill>
                  <a:schemeClr val="tx2"/>
                </a:solidFill>
                <a:latin typeface="Calibri" panose="020F0502020204030204" pitchFamily="34" charset="0"/>
                <a:cs typeface="Calibri" panose="020F0502020204030204" pitchFamily="34" charset="0"/>
              </a:rPr>
              <a:t>and progressive heterotopic ossification</a:t>
            </a:r>
          </a:p>
          <a:p>
            <a:r>
              <a:rPr lang="en-US" b="1" i="0" dirty="0">
                <a:solidFill>
                  <a:schemeClr val="accent1"/>
                </a:solidFill>
                <a:effectLst/>
                <a:latin typeface="Calibri" panose="020F0502020204030204" pitchFamily="34" charset="0"/>
                <a:cs typeface="Calibri" panose="020F0502020204030204" pitchFamily="34" charset="0"/>
              </a:rPr>
              <a:t>Heterotopic ossifications occur after painful inflammatory flare-ups </a:t>
            </a:r>
            <a:r>
              <a:rPr lang="en-US" b="0" i="0" dirty="0">
                <a:solidFill>
                  <a:schemeClr val="tx2"/>
                </a:solidFill>
                <a:effectLst/>
                <a:latin typeface="Calibri" panose="020F0502020204030204" pitchFamily="34" charset="0"/>
                <a:cs typeface="Calibri" panose="020F0502020204030204" pitchFamily="34" charset="0"/>
              </a:rPr>
              <a:t>that can arise spontaneously or can be triggered by minor trauma. Each flare-up ultimately causes restriction of related-joints, and along with the others eventually leads to immobility</a:t>
            </a:r>
          </a:p>
          <a:p>
            <a:r>
              <a:rPr lang="en-US" b="0" i="0" dirty="0">
                <a:solidFill>
                  <a:schemeClr val="tx2"/>
                </a:solidFill>
                <a:effectLst/>
                <a:latin typeface="Calibri" panose="020F0502020204030204" pitchFamily="34" charset="0"/>
                <a:cs typeface="Calibri" panose="020F0502020204030204" pitchFamily="34" charset="0"/>
              </a:rPr>
              <a:t>The </a:t>
            </a:r>
            <a:r>
              <a:rPr lang="en-US" b="1" i="0" dirty="0">
                <a:solidFill>
                  <a:schemeClr val="accent1"/>
                </a:solidFill>
                <a:effectLst/>
                <a:latin typeface="Calibri" panose="020F0502020204030204" pitchFamily="34" charset="0"/>
                <a:cs typeface="Calibri" panose="020F0502020204030204" pitchFamily="34" charset="0"/>
              </a:rPr>
              <a:t>causative gene of FOP is </a:t>
            </a:r>
            <a:r>
              <a:rPr lang="en-US" b="1" i="1" dirty="0">
                <a:solidFill>
                  <a:schemeClr val="accent1"/>
                </a:solidFill>
                <a:effectLst/>
                <a:latin typeface="Calibri" panose="020F0502020204030204" pitchFamily="34" charset="0"/>
                <a:cs typeface="Calibri" panose="020F0502020204030204" pitchFamily="34" charset="0"/>
              </a:rPr>
              <a:t>activin A receptor type 1</a:t>
            </a:r>
            <a:r>
              <a:rPr lang="en-US" b="1" i="0" dirty="0">
                <a:solidFill>
                  <a:schemeClr val="accent1"/>
                </a:solidFill>
                <a:effectLst/>
                <a:latin typeface="Calibri" panose="020F0502020204030204" pitchFamily="34" charset="0"/>
                <a:cs typeface="Calibri" panose="020F0502020204030204" pitchFamily="34" charset="0"/>
              </a:rPr>
              <a:t> (</a:t>
            </a:r>
            <a:r>
              <a:rPr lang="en-US" b="1" i="1" dirty="0">
                <a:solidFill>
                  <a:schemeClr val="accent1"/>
                </a:solidFill>
                <a:effectLst/>
                <a:latin typeface="Calibri" panose="020F0502020204030204" pitchFamily="34" charset="0"/>
                <a:cs typeface="Calibri" panose="020F0502020204030204" pitchFamily="34" charset="0"/>
              </a:rPr>
              <a:t>ACVR1</a:t>
            </a:r>
            <a:r>
              <a:rPr lang="en-US" b="1" i="0" dirty="0">
                <a:solidFill>
                  <a:schemeClr val="accent1"/>
                </a:solidFill>
                <a:effectLst/>
                <a:latin typeface="Calibri" panose="020F0502020204030204" pitchFamily="34" charset="0"/>
                <a:cs typeface="Calibri" panose="020F0502020204030204" pitchFamily="34" charset="0"/>
              </a:rPr>
              <a:t>)</a:t>
            </a:r>
            <a:r>
              <a:rPr lang="en-US" b="0" i="0" dirty="0">
                <a:solidFill>
                  <a:schemeClr val="tx2"/>
                </a:solidFill>
                <a:effectLst/>
                <a:latin typeface="Calibri" panose="020F0502020204030204" pitchFamily="34" charset="0"/>
                <a:cs typeface="Calibri" panose="020F0502020204030204" pitchFamily="34" charset="0"/>
              </a:rPr>
              <a:t>, a bone morphogenetic protein-signaling component, which normally acts to inhibit </a:t>
            </a:r>
            <a:r>
              <a:rPr lang="en-US" b="0" i="0" dirty="0" err="1">
                <a:solidFill>
                  <a:schemeClr val="tx2"/>
                </a:solidFill>
                <a:effectLst/>
                <a:latin typeface="Calibri" panose="020F0502020204030204" pitchFamily="34" charset="0"/>
                <a:cs typeface="Calibri" panose="020F0502020204030204" pitchFamily="34" charset="0"/>
              </a:rPr>
              <a:t>osteoblastogenesis</a:t>
            </a:r>
            <a:r>
              <a:rPr lang="en-US" b="0" i="0" dirty="0">
                <a:solidFill>
                  <a:schemeClr val="tx2"/>
                </a:solidFill>
                <a:effectLst/>
                <a:latin typeface="Calibri" panose="020F0502020204030204" pitchFamily="34" charset="0"/>
                <a:cs typeface="Calibri" panose="020F0502020204030204" pitchFamily="34" charset="0"/>
              </a:rPr>
              <a:t> </a:t>
            </a:r>
          </a:p>
          <a:p>
            <a:r>
              <a:rPr lang="en-GB" b="1" dirty="0">
                <a:solidFill>
                  <a:schemeClr val="accent1"/>
                </a:solidFill>
                <a:latin typeface="Calibri" panose="020F0502020204030204" pitchFamily="34" charset="0"/>
                <a:cs typeface="Calibri" panose="020F0502020204030204" pitchFamily="34" charset="0"/>
              </a:rPr>
              <a:t>Currently, there are no curative interventions</a:t>
            </a:r>
            <a:r>
              <a:rPr lang="en-GB" dirty="0">
                <a:solidFill>
                  <a:schemeClr val="tx2"/>
                </a:solidFill>
                <a:latin typeface="Calibri" panose="020F0502020204030204" pitchFamily="34" charset="0"/>
                <a:cs typeface="Calibri" panose="020F0502020204030204" pitchFamily="34" charset="0"/>
              </a:rPr>
              <a:t>, and the mainstay of treatment is focused on symptomatic relief using brief courses of high-dose corticosteroids for flare-ups</a:t>
            </a:r>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a:xfrm>
            <a:off x="620184" y="6356351"/>
            <a:ext cx="10876416" cy="365125"/>
          </a:xfrm>
        </p:spPr>
        <p:txBody>
          <a:bodyPr/>
          <a:lstStyle/>
          <a:p>
            <a:r>
              <a:rPr lang="en-GB" dirty="0">
                <a:solidFill>
                  <a:schemeClr val="tx2"/>
                </a:solidFill>
              </a:rPr>
              <a:t>ACVR1, </a:t>
            </a:r>
            <a:r>
              <a:rPr lang="en-GB" dirty="0" err="1">
                <a:solidFill>
                  <a:schemeClr val="tx2"/>
                </a:solidFill>
              </a:rPr>
              <a:t>activin</a:t>
            </a:r>
            <a:r>
              <a:rPr lang="en-GB" dirty="0">
                <a:solidFill>
                  <a:schemeClr val="tx2"/>
                </a:solidFill>
              </a:rPr>
              <a:t> A receptor type 1 ; FOP, </a:t>
            </a:r>
            <a:r>
              <a:rPr lang="en-GB" dirty="0" err="1">
                <a:solidFill>
                  <a:schemeClr val="tx2"/>
                </a:solidFill>
              </a:rPr>
              <a:t>fibrodysplasia</a:t>
            </a:r>
            <a:r>
              <a:rPr lang="en-GB" dirty="0">
                <a:solidFill>
                  <a:schemeClr val="tx2"/>
                </a:solidFill>
              </a:rPr>
              <a:t> </a:t>
            </a:r>
            <a:r>
              <a:rPr lang="en-GB" dirty="0" err="1">
                <a:solidFill>
                  <a:schemeClr val="tx2"/>
                </a:solidFill>
              </a:rPr>
              <a:t>ossificans</a:t>
            </a:r>
            <a:r>
              <a:rPr lang="en-GB" dirty="0">
                <a:solidFill>
                  <a:schemeClr val="tx2"/>
                </a:solidFill>
              </a:rPr>
              <a:t> </a:t>
            </a:r>
            <a:r>
              <a:rPr lang="en-GB" dirty="0" err="1">
                <a:solidFill>
                  <a:schemeClr val="tx2"/>
                </a:solidFill>
              </a:rPr>
              <a:t>progressiva</a:t>
            </a:r>
            <a:r>
              <a:rPr lang="en-GB" dirty="0">
                <a:solidFill>
                  <a:schemeClr val="tx2"/>
                </a:solidFill>
              </a:rPr>
              <a:t> </a:t>
            </a:r>
            <a:endParaRPr lang="en-GB" sz="1200" dirty="0">
              <a:solidFill>
                <a:schemeClr val="tx2"/>
              </a:solidFill>
            </a:endParaRPr>
          </a:p>
          <a:p>
            <a:pPr>
              <a:spcBef>
                <a:spcPts val="0"/>
              </a:spcBef>
            </a:pPr>
            <a:r>
              <a:rPr lang="en-GB" sz="1200" dirty="0">
                <a:solidFill>
                  <a:schemeClr val="tx2"/>
                </a:solidFill>
              </a:rPr>
              <a:t>Kaplan F, et al. Bone 2020</a:t>
            </a:r>
            <a:r>
              <a:rPr lang="en-GB" dirty="0">
                <a:solidFill>
                  <a:schemeClr val="tx2"/>
                </a:solidFill>
              </a:rPr>
              <a:t>; 140:115539</a:t>
            </a:r>
            <a:r>
              <a:rPr lang="en-GB" sz="1200" dirty="0">
                <a:solidFill>
                  <a:schemeClr val="tx2"/>
                </a:solidFill>
              </a:rPr>
              <a:t>; </a:t>
            </a:r>
            <a:r>
              <a:rPr lang="en-GB" sz="1200" dirty="0" err="1">
                <a:solidFill>
                  <a:schemeClr val="tx2"/>
                </a:solidFill>
              </a:rPr>
              <a:t>Akyuz</a:t>
            </a:r>
            <a:r>
              <a:rPr lang="en-GB" sz="1200" dirty="0">
                <a:solidFill>
                  <a:schemeClr val="tx2"/>
                </a:solidFill>
              </a:rPr>
              <a:t> G, et al. </a:t>
            </a:r>
            <a:r>
              <a:rPr lang="en-GB" sz="1200" dirty="0" err="1">
                <a:solidFill>
                  <a:schemeClr val="tx2"/>
                </a:solidFill>
              </a:rPr>
              <a:t>Curr</a:t>
            </a:r>
            <a:r>
              <a:rPr lang="en-GB" sz="1200" dirty="0">
                <a:solidFill>
                  <a:schemeClr val="tx2"/>
                </a:solidFill>
              </a:rPr>
              <a:t>. </a:t>
            </a:r>
            <a:r>
              <a:rPr lang="en-GB" sz="1200" dirty="0" err="1">
                <a:solidFill>
                  <a:schemeClr val="tx2"/>
                </a:solidFill>
              </a:rPr>
              <a:t>Opin</a:t>
            </a:r>
            <a:r>
              <a:rPr lang="en-GB" sz="1200" dirty="0">
                <a:solidFill>
                  <a:schemeClr val="tx2"/>
                </a:solidFill>
              </a:rPr>
              <a:t>. </a:t>
            </a:r>
            <a:r>
              <a:rPr lang="en-GB" sz="1200" dirty="0" err="1">
                <a:solidFill>
                  <a:schemeClr val="tx2"/>
                </a:solidFill>
              </a:rPr>
              <a:t>Pediatr</a:t>
            </a:r>
            <a:r>
              <a:rPr lang="en-GB" sz="1200" dirty="0">
                <a:solidFill>
                  <a:schemeClr val="tx2"/>
                </a:solidFill>
              </a:rPr>
              <a:t> 2019;31:716-22; </a:t>
            </a:r>
            <a:r>
              <a:rPr lang="en-GB" sz="1200" dirty="0" err="1">
                <a:solidFill>
                  <a:schemeClr val="tx2"/>
                </a:solidFill>
              </a:rPr>
              <a:t>Pignolo</a:t>
            </a:r>
            <a:r>
              <a:rPr lang="en-GB" sz="1200" dirty="0">
                <a:solidFill>
                  <a:schemeClr val="tx2"/>
                </a:solidFill>
              </a:rPr>
              <a:t> R, et al</a:t>
            </a:r>
            <a:r>
              <a:rPr lang="en-GB" dirty="0">
                <a:solidFill>
                  <a:schemeClr val="tx2"/>
                </a:solidFill>
              </a:rPr>
              <a:t>. Front </a:t>
            </a:r>
            <a:r>
              <a:rPr lang="en-GB" dirty="0" err="1">
                <a:solidFill>
                  <a:schemeClr val="tx2"/>
                </a:solidFill>
              </a:rPr>
              <a:t>Endocrinol</a:t>
            </a:r>
            <a:r>
              <a:rPr lang="en-GB" dirty="0">
                <a:solidFill>
                  <a:schemeClr val="tx2"/>
                </a:solidFill>
              </a:rPr>
              <a:t> (Lausanne). 2020;10:908</a:t>
            </a:r>
            <a:r>
              <a:rPr lang="en-US" b="0" i="0" u="none" strike="noStrike" dirty="0">
                <a:solidFill>
                  <a:schemeClr val="tx2"/>
                </a:solidFill>
                <a:effectLst/>
                <a:latin typeface="MuseoSans"/>
              </a:rPr>
              <a:t>; </a:t>
            </a:r>
            <a:r>
              <a:rPr lang="en-GB" dirty="0">
                <a:solidFill>
                  <a:schemeClr val="tx2"/>
                </a:solidFill>
                <a:hlinkClick r:id="rId2">
                  <a:extLst>
                    <a:ext uri="{A12FA001-AC4F-418D-AE19-62706E023703}">
                      <ahyp:hlinkClr xmlns:ahyp="http://schemas.microsoft.com/office/drawing/2018/hyperlinkcolor" val="tx"/>
                    </a:ext>
                  </a:extLst>
                </a:hlinkClick>
              </a:rPr>
              <a:t>https://cor2ed.com/podcast-rare-bone-disease-highlights-at-asbmr-2021/</a:t>
            </a:r>
            <a:endParaRPr lang="en-GB" sz="1200" dirty="0">
              <a:solidFill>
                <a:schemeClr val="tx2"/>
              </a:solidFill>
            </a:endParaRPr>
          </a:p>
        </p:txBody>
      </p:sp>
    </p:spTree>
    <p:extLst>
      <p:ext uri="{BB962C8B-B14F-4D97-AF65-F5344CB8AC3E}">
        <p14:creationId xmlns:p14="http://schemas.microsoft.com/office/powerpoint/2010/main" val="39073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F70B23-B36C-481E-9428-251A9E399F48}"/>
              </a:ext>
            </a:extLst>
          </p:cNvPr>
          <p:cNvSpPr>
            <a:spLocks noGrp="1"/>
          </p:cNvSpPr>
          <p:nvPr>
            <p:ph type="body" idx="1"/>
          </p:nvPr>
        </p:nvSpPr>
        <p:spPr>
          <a:xfrm>
            <a:off x="609600" y="1718418"/>
            <a:ext cx="10972800" cy="702470"/>
          </a:xfrm>
        </p:spPr>
        <p:txBody>
          <a:bodyPr/>
          <a:lstStyle/>
          <a:p>
            <a:r>
              <a:rPr lang="en-GB" dirty="0"/>
              <a:t>Study design</a:t>
            </a:r>
          </a:p>
        </p:txBody>
      </p:sp>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a:xfrm>
            <a:off x="619201" y="259200"/>
            <a:ext cx="9365231" cy="864000"/>
          </a:xfrm>
        </p:spPr>
        <p:txBody>
          <a:bodyPr>
            <a:noAutofit/>
          </a:bodyPr>
          <a:lstStyle/>
          <a:p>
            <a:r>
              <a:rPr lang="en-GB" dirty="0">
                <a:solidFill>
                  <a:schemeClr val="tx2"/>
                </a:solidFill>
              </a:rPr>
              <a:t>Palovarotene for the treatment of FOP in females aged ≥8 and males ≥10 years: data from the phase 3 move trial</a:t>
            </a:r>
          </a:p>
        </p:txBody>
      </p:sp>
      <p:sp>
        <p:nvSpPr>
          <p:cNvPr id="9" name="Content Placeholder 8">
            <a:extLst>
              <a:ext uri="{FF2B5EF4-FFF2-40B4-BE49-F238E27FC236}">
                <a16:creationId xmlns:a16="http://schemas.microsoft.com/office/drawing/2014/main" id="{86CDEC66-08D7-478C-A132-931B4C33862E}"/>
              </a:ext>
            </a:extLst>
          </p:cNvPr>
          <p:cNvSpPr>
            <a:spLocks noGrp="1"/>
          </p:cNvSpPr>
          <p:nvPr>
            <p:ph sz="quarter" idx="14"/>
          </p:nvPr>
        </p:nvSpPr>
        <p:spPr>
          <a:xfrm>
            <a:off x="619200" y="2133504"/>
            <a:ext cx="10963200" cy="3960000"/>
          </a:xfrm>
        </p:spPr>
        <p:txBody>
          <a:bodyPr/>
          <a:lstStyle/>
          <a:p>
            <a:r>
              <a:rPr lang="en-GB" dirty="0" err="1">
                <a:solidFill>
                  <a:schemeClr val="tx2"/>
                </a:solidFill>
              </a:rPr>
              <a:t>Palovaro</a:t>
            </a:r>
            <a:r>
              <a:rPr lang="en-GB" dirty="0" err="1"/>
              <a:t>tene</a:t>
            </a:r>
            <a:r>
              <a:rPr lang="en-GB" dirty="0"/>
              <a:t> is retinoic acid receptor gamma (RAR</a:t>
            </a:r>
            <a:r>
              <a:rPr lang="el-GR" dirty="0"/>
              <a:t>γ</a:t>
            </a:r>
            <a:r>
              <a:rPr lang="en-GB" dirty="0"/>
              <a:t>) agonist</a:t>
            </a:r>
          </a:p>
          <a:p>
            <a:r>
              <a:rPr lang="en-GB" dirty="0"/>
              <a:t>MOVE trial (NCT03312634) – an efficacy and safety study of palovarotene for the treatment of FOP</a:t>
            </a:r>
          </a:p>
          <a:p>
            <a:pPr lvl="1"/>
            <a:r>
              <a:rPr lang="en-GB" dirty="0"/>
              <a:t>Compared data from the MOVE trial with data from the Natural History Study (NHS; NCT02322255)</a:t>
            </a:r>
          </a:p>
          <a:p>
            <a:pPr lvl="1"/>
            <a:r>
              <a:rPr lang="en-GB" dirty="0"/>
              <a:t>Data presented for females ≥8 years and males ≥10 years of age</a:t>
            </a:r>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a:xfrm>
            <a:off x="620183" y="6356351"/>
            <a:ext cx="10444369" cy="365125"/>
          </a:xfrm>
        </p:spPr>
        <p:txBody>
          <a:bodyPr/>
          <a:lstStyle/>
          <a:p>
            <a:pPr>
              <a:spcBef>
                <a:spcPts val="0"/>
              </a:spcBef>
            </a:pPr>
            <a:r>
              <a:rPr lang="en-GB" dirty="0"/>
              <a:t>ACVR1, </a:t>
            </a:r>
            <a:r>
              <a:rPr lang="en-US" dirty="0"/>
              <a:t>activin A receptor type 1; </a:t>
            </a:r>
            <a:r>
              <a:rPr lang="en-GB" dirty="0"/>
              <a:t>FOP, </a:t>
            </a:r>
            <a:r>
              <a:rPr lang="en-GB" dirty="0" err="1"/>
              <a:t>fibrodysplasia</a:t>
            </a:r>
            <a:r>
              <a:rPr lang="en-GB" dirty="0"/>
              <a:t> ossificans progressive; HO, </a:t>
            </a:r>
            <a:r>
              <a:rPr lang="en-US" dirty="0"/>
              <a:t>heterotopic ossifications; IA, interim analysis; od, once daily; </a:t>
            </a:r>
            <a:r>
              <a:rPr lang="en-GB" dirty="0"/>
              <a:t>RAR</a:t>
            </a:r>
            <a:r>
              <a:rPr lang="el-GR" dirty="0"/>
              <a:t>γ</a:t>
            </a:r>
            <a:r>
              <a:rPr lang="en-US" dirty="0"/>
              <a:t>, </a:t>
            </a:r>
            <a:r>
              <a:rPr lang="en-GB" dirty="0"/>
              <a:t>retinoic acid receptor gamma; </a:t>
            </a:r>
            <a:r>
              <a:rPr lang="en-US" dirty="0"/>
              <a:t>WBCT, whole body computed tomography </a:t>
            </a:r>
            <a:endParaRPr lang="en-GB" dirty="0"/>
          </a:p>
          <a:p>
            <a:pPr>
              <a:spcBef>
                <a:spcPts val="0"/>
              </a:spcBef>
            </a:pPr>
            <a:r>
              <a:rPr lang="en-GB" dirty="0" err="1"/>
              <a:t>Pignolo</a:t>
            </a:r>
            <a:r>
              <a:rPr lang="en-GB" dirty="0"/>
              <a:t> R, et al. ASBMR 2021, Abstract #</a:t>
            </a:r>
            <a:r>
              <a:rPr lang="en-GB" dirty="0">
                <a:solidFill>
                  <a:schemeClr val="tx2"/>
                </a:solidFill>
              </a:rPr>
              <a:t>FRI-264; w</a:t>
            </a:r>
            <a:r>
              <a:rPr lang="en-GB" dirty="0"/>
              <a:t>ww.clinicaltrials.gov (NCT03312634); </a:t>
            </a:r>
            <a:r>
              <a:rPr lang="en-GB" dirty="0">
                <a:hlinkClick r:id="rId2">
                  <a:extLst>
                    <a:ext uri="{A12FA001-AC4F-418D-AE19-62706E023703}">
                      <ahyp:hlinkClr xmlns:ahyp="http://schemas.microsoft.com/office/drawing/2018/hyperlinkcolor" val="tx"/>
                    </a:ext>
                  </a:extLst>
                </a:hlinkClick>
              </a:rPr>
              <a:t>https://cor2ed.com/podcast-rare-bone-disease-highlights-at-asbmr-2021/</a:t>
            </a:r>
            <a:r>
              <a:rPr lang="en-GB" dirty="0"/>
              <a:t> </a:t>
            </a:r>
          </a:p>
        </p:txBody>
      </p:sp>
      <p:sp>
        <p:nvSpPr>
          <p:cNvPr id="13" name="Rectangle: Rounded Corners 12">
            <a:extLst>
              <a:ext uri="{FF2B5EF4-FFF2-40B4-BE49-F238E27FC236}">
                <a16:creationId xmlns:a16="http://schemas.microsoft.com/office/drawing/2014/main" id="{F1AE033B-D358-4C8C-9710-F666188838B7}"/>
              </a:ext>
            </a:extLst>
          </p:cNvPr>
          <p:cNvSpPr/>
          <p:nvPr/>
        </p:nvSpPr>
        <p:spPr>
          <a:xfrm>
            <a:off x="10019901" y="4091046"/>
            <a:ext cx="1654718" cy="1558881"/>
          </a:xfrm>
          <a:prstGeom prst="roundRect">
            <a:avLst/>
          </a:prstGeom>
          <a:solidFill>
            <a:schemeClr val="bg1"/>
          </a:solidFill>
          <a:ln w="254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accent1"/>
                </a:solidFill>
              </a:rPr>
              <a:t>Endpoint:</a:t>
            </a:r>
          </a:p>
          <a:p>
            <a:pPr algn="ctr"/>
            <a:r>
              <a:rPr lang="en-GB" sz="1400" dirty="0">
                <a:solidFill>
                  <a:srgbClr val="000000"/>
                </a:solidFill>
              </a:rPr>
              <a:t>Change in new HO volume assessed by low-dose WBCT</a:t>
            </a:r>
          </a:p>
        </p:txBody>
      </p:sp>
      <p:sp>
        <p:nvSpPr>
          <p:cNvPr id="14" name="Rectangle: Rounded Corners 13">
            <a:extLst>
              <a:ext uri="{FF2B5EF4-FFF2-40B4-BE49-F238E27FC236}">
                <a16:creationId xmlns:a16="http://schemas.microsoft.com/office/drawing/2014/main" id="{7C3731FF-3443-4A5F-B108-6AD068204233}"/>
              </a:ext>
            </a:extLst>
          </p:cNvPr>
          <p:cNvSpPr/>
          <p:nvPr/>
        </p:nvSpPr>
        <p:spPr>
          <a:xfrm>
            <a:off x="515952" y="3933056"/>
            <a:ext cx="1832133" cy="1702897"/>
          </a:xfrm>
          <a:prstGeom prst="roundRect">
            <a:avLst/>
          </a:prstGeom>
          <a:solidFill>
            <a:schemeClr val="bg1"/>
          </a:solidFill>
          <a:ln w="254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US" sz="1400" b="1" dirty="0">
                <a:solidFill>
                  <a:srgbClr val="000000"/>
                </a:solidFill>
              </a:rPr>
              <a:t>Study population:</a:t>
            </a:r>
          </a:p>
          <a:p>
            <a:pPr algn="l"/>
            <a:r>
              <a:rPr lang="en-US" sz="1400" b="0" i="0" dirty="0">
                <a:solidFill>
                  <a:srgbClr val="000000"/>
                </a:solidFill>
                <a:effectLst/>
              </a:rPr>
              <a:t>FOP pts ≥4 years of age with R206H ACVR1 mutation or other FOP associated with progressive HO</a:t>
            </a:r>
          </a:p>
        </p:txBody>
      </p:sp>
      <p:sp>
        <p:nvSpPr>
          <p:cNvPr id="18" name="TextBox 17">
            <a:extLst>
              <a:ext uri="{FF2B5EF4-FFF2-40B4-BE49-F238E27FC236}">
                <a16:creationId xmlns:a16="http://schemas.microsoft.com/office/drawing/2014/main" id="{972BA954-8AF3-4092-9A87-436B7E165D6C}"/>
              </a:ext>
            </a:extLst>
          </p:cNvPr>
          <p:cNvSpPr txBox="1"/>
          <p:nvPr/>
        </p:nvSpPr>
        <p:spPr>
          <a:xfrm>
            <a:off x="5195347" y="5774721"/>
            <a:ext cx="2664296" cy="253916"/>
          </a:xfrm>
          <a:prstGeom prst="rect">
            <a:avLst/>
          </a:prstGeom>
          <a:noFill/>
        </p:spPr>
        <p:txBody>
          <a:bodyPr wrap="square" rtlCol="0">
            <a:spAutoFit/>
          </a:bodyPr>
          <a:lstStyle/>
          <a:p>
            <a:r>
              <a:rPr lang="en-GB" sz="1050" dirty="0">
                <a:ea typeface="Aileron" charset="0"/>
                <a:cs typeface="Aileron" charset="0"/>
              </a:rPr>
              <a:t>*Palovarotene dosing adjusted for flare-ups</a:t>
            </a:r>
          </a:p>
        </p:txBody>
      </p:sp>
      <p:sp>
        <p:nvSpPr>
          <p:cNvPr id="22" name="Pentagon 21">
            <a:extLst>
              <a:ext uri="{FF2B5EF4-FFF2-40B4-BE49-F238E27FC236}">
                <a16:creationId xmlns:a16="http://schemas.microsoft.com/office/drawing/2014/main" id="{03720D1B-7FE2-1F48-81EC-00572E090008}"/>
              </a:ext>
            </a:extLst>
          </p:cNvPr>
          <p:cNvSpPr/>
          <p:nvPr/>
        </p:nvSpPr>
        <p:spPr>
          <a:xfrm>
            <a:off x="6580125" y="4526280"/>
            <a:ext cx="3313192" cy="277736"/>
          </a:xfrm>
          <a:prstGeom prst="homePlat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MOVE Part B (extension)</a:t>
            </a:r>
          </a:p>
        </p:txBody>
      </p:sp>
      <p:sp>
        <p:nvSpPr>
          <p:cNvPr id="23" name="Pentagon 22">
            <a:extLst>
              <a:ext uri="{FF2B5EF4-FFF2-40B4-BE49-F238E27FC236}">
                <a16:creationId xmlns:a16="http://schemas.microsoft.com/office/drawing/2014/main" id="{4632A54B-82EB-8744-A7A5-7CC1EE80D417}"/>
              </a:ext>
            </a:extLst>
          </p:cNvPr>
          <p:cNvSpPr/>
          <p:nvPr/>
        </p:nvSpPr>
        <p:spPr>
          <a:xfrm>
            <a:off x="3179843" y="4526280"/>
            <a:ext cx="3364992" cy="277736"/>
          </a:xfrm>
          <a:prstGeom prst="homePlat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MOVE Part A</a:t>
            </a:r>
          </a:p>
        </p:txBody>
      </p:sp>
      <p:sp>
        <p:nvSpPr>
          <p:cNvPr id="25" name="TextBox 24">
            <a:extLst>
              <a:ext uri="{FF2B5EF4-FFF2-40B4-BE49-F238E27FC236}">
                <a16:creationId xmlns:a16="http://schemas.microsoft.com/office/drawing/2014/main" id="{4287CD1F-C411-9D4C-A0BC-11065EF23D86}"/>
              </a:ext>
            </a:extLst>
          </p:cNvPr>
          <p:cNvSpPr txBox="1"/>
          <p:nvPr/>
        </p:nvSpPr>
        <p:spPr>
          <a:xfrm>
            <a:off x="2465101" y="4055649"/>
            <a:ext cx="1011160" cy="290849"/>
          </a:xfrm>
          <a:prstGeom prst="rect">
            <a:avLst/>
          </a:prstGeom>
          <a:noFill/>
        </p:spPr>
        <p:txBody>
          <a:bodyPr wrap="square" lIns="0" tIns="0" rIns="0" bIns="0" rtlCol="0">
            <a:spAutoFit/>
          </a:bodyPr>
          <a:lstStyle/>
          <a:p>
            <a:pPr>
              <a:lnSpc>
                <a:spcPct val="90000"/>
              </a:lnSpc>
            </a:pPr>
            <a:r>
              <a:rPr lang="en-GB" sz="1050" b="1" dirty="0">
                <a:solidFill>
                  <a:schemeClr val="accent1"/>
                </a:solidFill>
                <a:ea typeface="Aileron" charset="0"/>
                <a:cs typeface="Aileron" charset="0"/>
              </a:rPr>
              <a:t>WBCT imaging</a:t>
            </a:r>
            <a:br>
              <a:rPr lang="en-GB" sz="1050" b="1" dirty="0">
                <a:solidFill>
                  <a:schemeClr val="accent1"/>
                </a:solidFill>
                <a:ea typeface="Aileron" charset="0"/>
                <a:cs typeface="Aileron" charset="0"/>
              </a:rPr>
            </a:br>
            <a:r>
              <a:rPr lang="en-GB" sz="1050" b="1" dirty="0">
                <a:solidFill>
                  <a:schemeClr val="accent1"/>
                </a:solidFill>
                <a:ea typeface="Aileron" charset="0"/>
                <a:cs typeface="Aileron" charset="0"/>
              </a:rPr>
              <a:t>assessments</a:t>
            </a:r>
          </a:p>
        </p:txBody>
      </p:sp>
      <p:cxnSp>
        <p:nvCxnSpPr>
          <p:cNvPr id="26" name="Straight Connector 25">
            <a:extLst>
              <a:ext uri="{FF2B5EF4-FFF2-40B4-BE49-F238E27FC236}">
                <a16:creationId xmlns:a16="http://schemas.microsoft.com/office/drawing/2014/main" id="{C3A59D58-70CB-3B45-8F59-EABAF17410FB}"/>
              </a:ext>
            </a:extLst>
          </p:cNvPr>
          <p:cNvCxnSpPr>
            <a:cxnSpLocks/>
          </p:cNvCxnSpPr>
          <p:nvPr/>
        </p:nvCxnSpPr>
        <p:spPr>
          <a:xfrm>
            <a:off x="4008281" y="4270248"/>
            <a:ext cx="0" cy="251218"/>
          </a:xfrm>
          <a:prstGeom prst="line">
            <a:avLst/>
          </a:prstGeom>
          <a:ln>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5D64B84-6F0E-7A43-8148-A22FA43CC29C}"/>
              </a:ext>
            </a:extLst>
          </p:cNvPr>
          <p:cNvCxnSpPr>
            <a:cxnSpLocks/>
          </p:cNvCxnSpPr>
          <p:nvPr/>
        </p:nvCxnSpPr>
        <p:spPr>
          <a:xfrm>
            <a:off x="3203863" y="4270248"/>
            <a:ext cx="0" cy="251218"/>
          </a:xfrm>
          <a:prstGeom prst="line">
            <a:avLst/>
          </a:prstGeom>
          <a:ln>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1078E8D-9693-3C4A-B5A9-6777A667DE8D}"/>
              </a:ext>
            </a:extLst>
          </p:cNvPr>
          <p:cNvCxnSpPr>
            <a:cxnSpLocks/>
          </p:cNvCxnSpPr>
          <p:nvPr/>
        </p:nvCxnSpPr>
        <p:spPr>
          <a:xfrm>
            <a:off x="4833781" y="4270248"/>
            <a:ext cx="0" cy="251218"/>
          </a:xfrm>
          <a:prstGeom prst="line">
            <a:avLst/>
          </a:prstGeom>
          <a:ln>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0044317-7BAD-164A-BF56-63F3AA0374F7}"/>
              </a:ext>
            </a:extLst>
          </p:cNvPr>
          <p:cNvCxnSpPr>
            <a:cxnSpLocks/>
          </p:cNvCxnSpPr>
          <p:nvPr/>
        </p:nvCxnSpPr>
        <p:spPr>
          <a:xfrm>
            <a:off x="5665631" y="4270248"/>
            <a:ext cx="0" cy="251218"/>
          </a:xfrm>
          <a:prstGeom prst="line">
            <a:avLst/>
          </a:prstGeom>
          <a:ln>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9B067A6-4FBD-C846-ADA4-63E820F9C9DA}"/>
              </a:ext>
            </a:extLst>
          </p:cNvPr>
          <p:cNvCxnSpPr>
            <a:cxnSpLocks/>
          </p:cNvCxnSpPr>
          <p:nvPr/>
        </p:nvCxnSpPr>
        <p:spPr>
          <a:xfrm>
            <a:off x="6491131" y="4270248"/>
            <a:ext cx="0" cy="251218"/>
          </a:xfrm>
          <a:prstGeom prst="line">
            <a:avLst/>
          </a:prstGeom>
          <a:ln>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7CE73A19-06C0-F640-B18F-C172B0AEEEF9}"/>
              </a:ext>
            </a:extLst>
          </p:cNvPr>
          <p:cNvSpPr txBox="1"/>
          <p:nvPr/>
        </p:nvSpPr>
        <p:spPr>
          <a:xfrm>
            <a:off x="3918108" y="4944903"/>
            <a:ext cx="189696" cy="145424"/>
          </a:xfrm>
          <a:prstGeom prst="rect">
            <a:avLst/>
          </a:prstGeom>
          <a:noFill/>
        </p:spPr>
        <p:txBody>
          <a:bodyPr wrap="square" lIns="0" tIns="0" rIns="0" bIns="0" rtlCol="0">
            <a:spAutoFit/>
          </a:bodyPr>
          <a:lstStyle/>
          <a:p>
            <a:pPr algn="ctr">
              <a:lnSpc>
                <a:spcPct val="90000"/>
              </a:lnSpc>
            </a:pPr>
            <a:r>
              <a:rPr lang="en-GB" sz="1050" dirty="0">
                <a:ea typeface="Aileron" charset="0"/>
                <a:cs typeface="Aileron" charset="0"/>
              </a:rPr>
              <a:t>6</a:t>
            </a:r>
          </a:p>
        </p:txBody>
      </p:sp>
      <p:sp>
        <p:nvSpPr>
          <p:cNvPr id="35" name="TextBox 34">
            <a:extLst>
              <a:ext uri="{FF2B5EF4-FFF2-40B4-BE49-F238E27FC236}">
                <a16:creationId xmlns:a16="http://schemas.microsoft.com/office/drawing/2014/main" id="{3A292D74-7995-B947-A3FA-DF3400E45384}"/>
              </a:ext>
            </a:extLst>
          </p:cNvPr>
          <p:cNvSpPr txBox="1"/>
          <p:nvPr/>
        </p:nvSpPr>
        <p:spPr>
          <a:xfrm>
            <a:off x="2939096" y="4944903"/>
            <a:ext cx="500434" cy="145424"/>
          </a:xfrm>
          <a:prstGeom prst="rect">
            <a:avLst/>
          </a:prstGeom>
          <a:noFill/>
        </p:spPr>
        <p:txBody>
          <a:bodyPr wrap="square" lIns="0" tIns="0" rIns="0" bIns="0" rtlCol="0">
            <a:spAutoFit/>
          </a:bodyPr>
          <a:lstStyle/>
          <a:p>
            <a:pPr algn="ctr">
              <a:lnSpc>
                <a:spcPct val="90000"/>
              </a:lnSpc>
            </a:pPr>
            <a:r>
              <a:rPr lang="en-GB" sz="1050" dirty="0">
                <a:ea typeface="Aileron" charset="0"/>
                <a:cs typeface="Aileron" charset="0"/>
              </a:rPr>
              <a:t>Baseline</a:t>
            </a:r>
          </a:p>
        </p:txBody>
      </p:sp>
      <p:sp>
        <p:nvSpPr>
          <p:cNvPr id="39" name="TextBox 38">
            <a:extLst>
              <a:ext uri="{FF2B5EF4-FFF2-40B4-BE49-F238E27FC236}">
                <a16:creationId xmlns:a16="http://schemas.microsoft.com/office/drawing/2014/main" id="{8DE4C697-E1BB-5B43-BC25-BE94F5927655}"/>
              </a:ext>
            </a:extLst>
          </p:cNvPr>
          <p:cNvSpPr txBox="1"/>
          <p:nvPr/>
        </p:nvSpPr>
        <p:spPr>
          <a:xfrm>
            <a:off x="5575458" y="4927600"/>
            <a:ext cx="189696" cy="180975"/>
          </a:xfrm>
          <a:prstGeom prst="rect">
            <a:avLst/>
          </a:prstGeom>
          <a:solidFill>
            <a:schemeClr val="tx2">
              <a:lumMod val="20000"/>
              <a:lumOff val="80000"/>
            </a:schemeClr>
          </a:solidFill>
          <a:ln w="12700">
            <a:solidFill>
              <a:schemeClr val="tx2"/>
            </a:solidFill>
          </a:ln>
        </p:spPr>
        <p:txBody>
          <a:bodyPr wrap="square" lIns="0" tIns="0" rIns="0" bIns="0" rtlCol="0" anchor="ctr" anchorCtr="0">
            <a:noAutofit/>
          </a:bodyPr>
          <a:lstStyle/>
          <a:p>
            <a:pPr algn="ctr">
              <a:lnSpc>
                <a:spcPct val="90000"/>
              </a:lnSpc>
            </a:pPr>
            <a:r>
              <a:rPr lang="en-GB" sz="1050" dirty="0">
                <a:ea typeface="Aileron" charset="0"/>
                <a:cs typeface="Aileron" charset="0"/>
              </a:rPr>
              <a:t>18</a:t>
            </a:r>
          </a:p>
        </p:txBody>
      </p:sp>
      <p:sp>
        <p:nvSpPr>
          <p:cNvPr id="40" name="TextBox 39">
            <a:extLst>
              <a:ext uri="{FF2B5EF4-FFF2-40B4-BE49-F238E27FC236}">
                <a16:creationId xmlns:a16="http://schemas.microsoft.com/office/drawing/2014/main" id="{76214BC8-23C2-0C47-8306-637F184D5663}"/>
              </a:ext>
            </a:extLst>
          </p:cNvPr>
          <p:cNvSpPr txBox="1"/>
          <p:nvPr/>
        </p:nvSpPr>
        <p:spPr>
          <a:xfrm>
            <a:off x="4749958" y="4927600"/>
            <a:ext cx="189696" cy="180975"/>
          </a:xfrm>
          <a:prstGeom prst="rect">
            <a:avLst/>
          </a:prstGeom>
          <a:solidFill>
            <a:schemeClr val="accent1">
              <a:lumMod val="20000"/>
              <a:lumOff val="80000"/>
            </a:schemeClr>
          </a:solidFill>
          <a:ln w="12700">
            <a:solidFill>
              <a:schemeClr val="accent1"/>
            </a:solidFill>
          </a:ln>
        </p:spPr>
        <p:txBody>
          <a:bodyPr wrap="square" lIns="0" tIns="0" rIns="0" bIns="0" rtlCol="0" anchor="ctr" anchorCtr="0">
            <a:noAutofit/>
          </a:bodyPr>
          <a:lstStyle/>
          <a:p>
            <a:pPr algn="ctr">
              <a:lnSpc>
                <a:spcPct val="90000"/>
              </a:lnSpc>
            </a:pPr>
            <a:r>
              <a:rPr lang="en-GB" sz="1050" dirty="0">
                <a:ea typeface="Aileron" charset="0"/>
                <a:cs typeface="Aileron" charset="0"/>
              </a:rPr>
              <a:t>12</a:t>
            </a:r>
          </a:p>
        </p:txBody>
      </p:sp>
      <p:sp>
        <p:nvSpPr>
          <p:cNvPr id="41" name="TextBox 40">
            <a:extLst>
              <a:ext uri="{FF2B5EF4-FFF2-40B4-BE49-F238E27FC236}">
                <a16:creationId xmlns:a16="http://schemas.microsoft.com/office/drawing/2014/main" id="{5C1D4A58-A0A4-3F47-B19C-E4BC3E5F7A88}"/>
              </a:ext>
            </a:extLst>
          </p:cNvPr>
          <p:cNvSpPr txBox="1"/>
          <p:nvPr/>
        </p:nvSpPr>
        <p:spPr>
          <a:xfrm>
            <a:off x="6391433" y="4944903"/>
            <a:ext cx="189696" cy="145424"/>
          </a:xfrm>
          <a:prstGeom prst="rect">
            <a:avLst/>
          </a:prstGeom>
          <a:noFill/>
        </p:spPr>
        <p:txBody>
          <a:bodyPr wrap="square" lIns="0" tIns="0" rIns="0" bIns="0" rtlCol="0">
            <a:spAutoFit/>
          </a:bodyPr>
          <a:lstStyle/>
          <a:p>
            <a:pPr algn="ctr">
              <a:lnSpc>
                <a:spcPct val="90000"/>
              </a:lnSpc>
            </a:pPr>
            <a:r>
              <a:rPr lang="en-GB" sz="1050" dirty="0">
                <a:ea typeface="Aileron" charset="0"/>
                <a:cs typeface="Aileron" charset="0"/>
              </a:rPr>
              <a:t>24</a:t>
            </a:r>
          </a:p>
        </p:txBody>
      </p:sp>
      <p:sp>
        <p:nvSpPr>
          <p:cNvPr id="42" name="TextBox 41">
            <a:extLst>
              <a:ext uri="{FF2B5EF4-FFF2-40B4-BE49-F238E27FC236}">
                <a16:creationId xmlns:a16="http://schemas.microsoft.com/office/drawing/2014/main" id="{342A2ADB-BB31-8247-AE13-E905047D7BF7}"/>
              </a:ext>
            </a:extLst>
          </p:cNvPr>
          <p:cNvSpPr txBox="1"/>
          <p:nvPr/>
        </p:nvSpPr>
        <p:spPr>
          <a:xfrm>
            <a:off x="3626007" y="5216524"/>
            <a:ext cx="1567548" cy="358775"/>
          </a:xfrm>
          <a:prstGeom prst="rect">
            <a:avLst/>
          </a:prstGeom>
          <a:solidFill>
            <a:schemeClr val="accent1">
              <a:lumMod val="20000"/>
              <a:lumOff val="80000"/>
            </a:schemeClr>
          </a:solidFill>
          <a:ln w="19050">
            <a:solidFill>
              <a:schemeClr val="accent1"/>
            </a:solidFill>
          </a:ln>
        </p:spPr>
        <p:txBody>
          <a:bodyPr wrap="square" lIns="72000" tIns="0" rIns="0" bIns="0" rtlCol="0" anchor="ctr" anchorCtr="0">
            <a:noAutofit/>
          </a:bodyPr>
          <a:lstStyle/>
          <a:p>
            <a:pPr>
              <a:lnSpc>
                <a:spcPct val="90000"/>
              </a:lnSpc>
            </a:pPr>
            <a:r>
              <a:rPr lang="en-GB" sz="1000" b="1" dirty="0">
                <a:ea typeface="Aileron" charset="0"/>
                <a:cs typeface="Aileron" charset="0"/>
              </a:rPr>
              <a:t>IA1: </a:t>
            </a:r>
            <a:r>
              <a:rPr lang="en-GB" sz="1000" dirty="0">
                <a:ea typeface="Aileron" charset="0"/>
                <a:cs typeface="Aileron" charset="0"/>
              </a:rPr>
              <a:t>35 patients completed</a:t>
            </a:r>
            <a:br>
              <a:rPr lang="en-GB" sz="1000" dirty="0">
                <a:ea typeface="Aileron" charset="0"/>
                <a:cs typeface="Aileron" charset="0"/>
              </a:rPr>
            </a:br>
            <a:r>
              <a:rPr lang="en-GB" sz="1000" dirty="0">
                <a:ea typeface="Aileron" charset="0"/>
                <a:cs typeface="Aileron" charset="0"/>
              </a:rPr>
              <a:t>12 months’ follow-up</a:t>
            </a:r>
          </a:p>
        </p:txBody>
      </p:sp>
      <p:sp>
        <p:nvSpPr>
          <p:cNvPr id="43" name="TextBox 42">
            <a:extLst>
              <a:ext uri="{FF2B5EF4-FFF2-40B4-BE49-F238E27FC236}">
                <a16:creationId xmlns:a16="http://schemas.microsoft.com/office/drawing/2014/main" id="{64E60A07-AEEC-F244-9618-F69B32806288}"/>
              </a:ext>
            </a:extLst>
          </p:cNvPr>
          <p:cNvSpPr txBox="1"/>
          <p:nvPr/>
        </p:nvSpPr>
        <p:spPr>
          <a:xfrm>
            <a:off x="3626007" y="5638799"/>
            <a:ext cx="1567548" cy="358775"/>
          </a:xfrm>
          <a:prstGeom prst="rect">
            <a:avLst/>
          </a:prstGeom>
          <a:solidFill>
            <a:schemeClr val="accent1">
              <a:lumMod val="20000"/>
              <a:lumOff val="80000"/>
            </a:schemeClr>
          </a:solidFill>
          <a:ln w="19050">
            <a:solidFill>
              <a:schemeClr val="accent1"/>
            </a:solidFill>
          </a:ln>
        </p:spPr>
        <p:txBody>
          <a:bodyPr wrap="square" lIns="72000" tIns="0" rIns="0" bIns="0" rtlCol="0" anchor="ctr" anchorCtr="0">
            <a:noAutofit/>
          </a:bodyPr>
          <a:lstStyle/>
          <a:p>
            <a:pPr>
              <a:lnSpc>
                <a:spcPct val="90000"/>
              </a:lnSpc>
            </a:pPr>
            <a:r>
              <a:rPr lang="en-GB" sz="1000" b="1" dirty="0">
                <a:ea typeface="Aileron" charset="0"/>
                <a:cs typeface="Aileron" charset="0"/>
              </a:rPr>
              <a:t>IA2: </a:t>
            </a:r>
            <a:r>
              <a:rPr lang="en-GB" sz="1000" dirty="0">
                <a:ea typeface="Aileron" charset="0"/>
                <a:cs typeface="Aileron" charset="0"/>
              </a:rPr>
              <a:t>all patients completed</a:t>
            </a:r>
            <a:br>
              <a:rPr lang="en-GB" sz="1000" dirty="0">
                <a:ea typeface="Aileron" charset="0"/>
                <a:cs typeface="Aileron" charset="0"/>
              </a:rPr>
            </a:br>
            <a:r>
              <a:rPr lang="en-GB" sz="1000" dirty="0">
                <a:ea typeface="Aileron" charset="0"/>
                <a:cs typeface="Aileron" charset="0"/>
              </a:rPr>
              <a:t>12 months’ follow-up</a:t>
            </a:r>
          </a:p>
        </p:txBody>
      </p:sp>
      <p:sp>
        <p:nvSpPr>
          <p:cNvPr id="44" name="TextBox 43">
            <a:extLst>
              <a:ext uri="{FF2B5EF4-FFF2-40B4-BE49-F238E27FC236}">
                <a16:creationId xmlns:a16="http://schemas.microsoft.com/office/drawing/2014/main" id="{76E5128D-865E-744F-92F4-E61C38FFB9E8}"/>
              </a:ext>
            </a:extLst>
          </p:cNvPr>
          <p:cNvSpPr txBox="1"/>
          <p:nvPr/>
        </p:nvSpPr>
        <p:spPr>
          <a:xfrm>
            <a:off x="7220108" y="4944903"/>
            <a:ext cx="189696" cy="145424"/>
          </a:xfrm>
          <a:prstGeom prst="rect">
            <a:avLst/>
          </a:prstGeom>
          <a:noFill/>
        </p:spPr>
        <p:txBody>
          <a:bodyPr wrap="square" lIns="0" tIns="0" rIns="0" bIns="0" rtlCol="0">
            <a:spAutoFit/>
          </a:bodyPr>
          <a:lstStyle/>
          <a:p>
            <a:pPr algn="ctr">
              <a:lnSpc>
                <a:spcPct val="90000"/>
              </a:lnSpc>
            </a:pPr>
            <a:r>
              <a:rPr lang="en-GB" sz="1050" dirty="0">
                <a:ea typeface="Aileron" charset="0"/>
                <a:cs typeface="Aileron" charset="0"/>
              </a:rPr>
              <a:t>30</a:t>
            </a:r>
          </a:p>
        </p:txBody>
      </p:sp>
      <p:sp>
        <p:nvSpPr>
          <p:cNvPr id="45" name="TextBox 44">
            <a:extLst>
              <a:ext uri="{FF2B5EF4-FFF2-40B4-BE49-F238E27FC236}">
                <a16:creationId xmlns:a16="http://schemas.microsoft.com/office/drawing/2014/main" id="{B01FA752-8AE6-1F44-8203-A010D40A5E04}"/>
              </a:ext>
            </a:extLst>
          </p:cNvPr>
          <p:cNvSpPr txBox="1"/>
          <p:nvPr/>
        </p:nvSpPr>
        <p:spPr>
          <a:xfrm>
            <a:off x="8045608" y="4944903"/>
            <a:ext cx="189696" cy="145424"/>
          </a:xfrm>
          <a:prstGeom prst="rect">
            <a:avLst/>
          </a:prstGeom>
          <a:noFill/>
        </p:spPr>
        <p:txBody>
          <a:bodyPr wrap="square" lIns="0" tIns="0" rIns="0" bIns="0" rtlCol="0">
            <a:spAutoFit/>
          </a:bodyPr>
          <a:lstStyle/>
          <a:p>
            <a:pPr algn="ctr">
              <a:lnSpc>
                <a:spcPct val="90000"/>
              </a:lnSpc>
            </a:pPr>
            <a:r>
              <a:rPr lang="en-GB" sz="1050" dirty="0">
                <a:ea typeface="Aileron" charset="0"/>
                <a:cs typeface="Aileron" charset="0"/>
              </a:rPr>
              <a:t>36</a:t>
            </a:r>
          </a:p>
        </p:txBody>
      </p:sp>
      <p:sp>
        <p:nvSpPr>
          <p:cNvPr id="46" name="TextBox 45">
            <a:extLst>
              <a:ext uri="{FF2B5EF4-FFF2-40B4-BE49-F238E27FC236}">
                <a16:creationId xmlns:a16="http://schemas.microsoft.com/office/drawing/2014/main" id="{34FD2505-815B-4040-AB1C-951AD0A65F17}"/>
              </a:ext>
            </a:extLst>
          </p:cNvPr>
          <p:cNvSpPr txBox="1"/>
          <p:nvPr/>
        </p:nvSpPr>
        <p:spPr>
          <a:xfrm>
            <a:off x="8883808" y="4944903"/>
            <a:ext cx="189696" cy="145424"/>
          </a:xfrm>
          <a:prstGeom prst="rect">
            <a:avLst/>
          </a:prstGeom>
          <a:noFill/>
        </p:spPr>
        <p:txBody>
          <a:bodyPr wrap="square" lIns="0" tIns="0" rIns="0" bIns="0" rtlCol="0">
            <a:spAutoFit/>
          </a:bodyPr>
          <a:lstStyle/>
          <a:p>
            <a:pPr algn="ctr">
              <a:lnSpc>
                <a:spcPct val="90000"/>
              </a:lnSpc>
            </a:pPr>
            <a:r>
              <a:rPr lang="en-GB" sz="1050" dirty="0">
                <a:ea typeface="Aileron" charset="0"/>
                <a:cs typeface="Aileron" charset="0"/>
              </a:rPr>
              <a:t>42</a:t>
            </a:r>
          </a:p>
        </p:txBody>
      </p:sp>
      <p:sp>
        <p:nvSpPr>
          <p:cNvPr id="47" name="TextBox 46">
            <a:extLst>
              <a:ext uri="{FF2B5EF4-FFF2-40B4-BE49-F238E27FC236}">
                <a16:creationId xmlns:a16="http://schemas.microsoft.com/office/drawing/2014/main" id="{6B4F35A4-05C6-5D4C-B4F4-C30F66901C70}"/>
              </a:ext>
            </a:extLst>
          </p:cNvPr>
          <p:cNvSpPr txBox="1"/>
          <p:nvPr/>
        </p:nvSpPr>
        <p:spPr>
          <a:xfrm>
            <a:off x="9734708" y="4944903"/>
            <a:ext cx="189696" cy="145424"/>
          </a:xfrm>
          <a:prstGeom prst="rect">
            <a:avLst/>
          </a:prstGeom>
          <a:noFill/>
        </p:spPr>
        <p:txBody>
          <a:bodyPr wrap="square" lIns="0" tIns="0" rIns="0" bIns="0" rtlCol="0">
            <a:spAutoFit/>
          </a:bodyPr>
          <a:lstStyle/>
          <a:p>
            <a:pPr algn="ctr">
              <a:lnSpc>
                <a:spcPct val="90000"/>
              </a:lnSpc>
            </a:pPr>
            <a:r>
              <a:rPr lang="en-GB" sz="1050" dirty="0">
                <a:ea typeface="Aileron" charset="0"/>
                <a:cs typeface="Aileron" charset="0"/>
              </a:rPr>
              <a:t>48</a:t>
            </a:r>
          </a:p>
        </p:txBody>
      </p:sp>
      <p:cxnSp>
        <p:nvCxnSpPr>
          <p:cNvPr id="48" name="Straight Connector 47">
            <a:extLst>
              <a:ext uri="{FF2B5EF4-FFF2-40B4-BE49-F238E27FC236}">
                <a16:creationId xmlns:a16="http://schemas.microsoft.com/office/drawing/2014/main" id="{656A12DE-8D27-FE4D-B4A9-FE17DFDA0F39}"/>
              </a:ext>
            </a:extLst>
          </p:cNvPr>
          <p:cNvCxnSpPr>
            <a:cxnSpLocks/>
          </p:cNvCxnSpPr>
          <p:nvPr/>
        </p:nvCxnSpPr>
        <p:spPr>
          <a:xfrm>
            <a:off x="8145306" y="4270248"/>
            <a:ext cx="0" cy="251218"/>
          </a:xfrm>
          <a:prstGeom prst="line">
            <a:avLst/>
          </a:prstGeom>
          <a:ln>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684A3F0-6FAA-5945-9C22-5D54A37E3E66}"/>
              </a:ext>
            </a:extLst>
          </p:cNvPr>
          <p:cNvCxnSpPr>
            <a:cxnSpLocks/>
          </p:cNvCxnSpPr>
          <p:nvPr/>
        </p:nvCxnSpPr>
        <p:spPr>
          <a:xfrm>
            <a:off x="9828056" y="4270248"/>
            <a:ext cx="0" cy="251218"/>
          </a:xfrm>
          <a:prstGeom prst="line">
            <a:avLst/>
          </a:prstGeom>
          <a:ln>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71992EB2-BF5B-314E-ACAF-2EDF2A82674B}"/>
              </a:ext>
            </a:extLst>
          </p:cNvPr>
          <p:cNvSpPr txBox="1"/>
          <p:nvPr/>
        </p:nvSpPr>
        <p:spPr>
          <a:xfrm>
            <a:off x="2465101" y="4930298"/>
            <a:ext cx="532669" cy="290849"/>
          </a:xfrm>
          <a:prstGeom prst="rect">
            <a:avLst/>
          </a:prstGeom>
          <a:noFill/>
        </p:spPr>
        <p:txBody>
          <a:bodyPr wrap="square" lIns="0" tIns="0" rIns="0" bIns="0" rtlCol="0">
            <a:spAutoFit/>
          </a:bodyPr>
          <a:lstStyle/>
          <a:p>
            <a:pPr>
              <a:lnSpc>
                <a:spcPct val="90000"/>
              </a:lnSpc>
            </a:pPr>
            <a:r>
              <a:rPr lang="en-GB" sz="1050" b="1" dirty="0">
                <a:ea typeface="Aileron" charset="0"/>
                <a:cs typeface="Aileron" charset="0"/>
              </a:rPr>
              <a:t>Study</a:t>
            </a:r>
            <a:br>
              <a:rPr lang="en-GB" sz="1050" b="1" dirty="0">
                <a:ea typeface="Aileron" charset="0"/>
                <a:cs typeface="Aileron" charset="0"/>
              </a:rPr>
            </a:br>
            <a:r>
              <a:rPr lang="en-GB" sz="1050" b="1" dirty="0">
                <a:ea typeface="Aileron" charset="0"/>
                <a:cs typeface="Aileron" charset="0"/>
              </a:rPr>
              <a:t>month</a:t>
            </a:r>
          </a:p>
        </p:txBody>
      </p:sp>
      <p:sp>
        <p:nvSpPr>
          <p:cNvPr id="51" name="TextBox 50">
            <a:extLst>
              <a:ext uri="{FF2B5EF4-FFF2-40B4-BE49-F238E27FC236}">
                <a16:creationId xmlns:a16="http://schemas.microsoft.com/office/drawing/2014/main" id="{F3AC56C9-3C79-BD4A-9354-5F4A147B7E26}"/>
              </a:ext>
            </a:extLst>
          </p:cNvPr>
          <p:cNvSpPr txBox="1"/>
          <p:nvPr/>
        </p:nvSpPr>
        <p:spPr>
          <a:xfrm>
            <a:off x="5271926" y="5216524"/>
            <a:ext cx="2032385" cy="494293"/>
          </a:xfrm>
          <a:prstGeom prst="rect">
            <a:avLst/>
          </a:prstGeom>
          <a:solidFill>
            <a:schemeClr val="tx2">
              <a:lumMod val="20000"/>
              <a:lumOff val="80000"/>
            </a:schemeClr>
          </a:solidFill>
          <a:ln w="19050">
            <a:solidFill>
              <a:schemeClr val="tx2"/>
            </a:solidFill>
          </a:ln>
        </p:spPr>
        <p:txBody>
          <a:bodyPr wrap="square" lIns="72000" tIns="0" rIns="0" bIns="0" rtlCol="0" anchor="ctr" anchorCtr="0">
            <a:noAutofit/>
          </a:bodyPr>
          <a:lstStyle/>
          <a:p>
            <a:pPr>
              <a:lnSpc>
                <a:spcPct val="90000"/>
              </a:lnSpc>
            </a:pPr>
            <a:r>
              <a:rPr lang="en-GB" sz="1000" b="1" dirty="0">
                <a:ea typeface="Aileron" charset="0"/>
                <a:cs typeface="Aileron" charset="0"/>
              </a:rPr>
              <a:t>IA3: current analysis</a:t>
            </a:r>
            <a:r>
              <a:rPr lang="en-GB" sz="1000" dirty="0">
                <a:ea typeface="Aileron" charset="0"/>
                <a:cs typeface="Aileron" charset="0"/>
              </a:rPr>
              <a:t>, all patients completed 18 months’ follow-up; </a:t>
            </a:r>
            <a:br>
              <a:rPr lang="en-GB" sz="1000" dirty="0">
                <a:ea typeface="Aileron" charset="0"/>
                <a:cs typeface="Aileron" charset="0"/>
              </a:rPr>
            </a:br>
            <a:r>
              <a:rPr lang="en-GB" sz="1000" dirty="0">
                <a:ea typeface="Aileron" charset="0"/>
                <a:cs typeface="Aileron" charset="0"/>
              </a:rPr>
              <a:t>data cut-off 28 February 2020</a:t>
            </a:r>
          </a:p>
        </p:txBody>
      </p:sp>
      <p:sp>
        <p:nvSpPr>
          <p:cNvPr id="16" name="TextBox 15">
            <a:extLst>
              <a:ext uri="{FF2B5EF4-FFF2-40B4-BE49-F238E27FC236}">
                <a16:creationId xmlns:a16="http://schemas.microsoft.com/office/drawing/2014/main" id="{FA2D71A2-2C3C-49E8-93EB-AF2CC7FF4B92}"/>
              </a:ext>
            </a:extLst>
          </p:cNvPr>
          <p:cNvSpPr txBox="1"/>
          <p:nvPr/>
        </p:nvSpPr>
        <p:spPr>
          <a:xfrm>
            <a:off x="5462138" y="4492964"/>
            <a:ext cx="931665" cy="354071"/>
          </a:xfrm>
          <a:prstGeom prst="rect">
            <a:avLst/>
          </a:prstGeom>
          <a:noFill/>
        </p:spPr>
        <p:txBody>
          <a:bodyPr wrap="none" rtlCol="0">
            <a:spAutoFit/>
          </a:bodyPr>
          <a:lstStyle/>
          <a:p>
            <a:pPr>
              <a:lnSpc>
                <a:spcPct val="80000"/>
              </a:lnSpc>
            </a:pPr>
            <a:r>
              <a:rPr lang="en-GB" sz="1050" b="1" dirty="0">
                <a:solidFill>
                  <a:schemeClr val="bg1"/>
                </a:solidFill>
                <a:ea typeface="Aileron" charset="0"/>
                <a:cs typeface="Aileron" charset="0"/>
              </a:rPr>
              <a:t>Palovarotene</a:t>
            </a:r>
            <a:br>
              <a:rPr lang="en-GB" sz="1050" b="1" dirty="0">
                <a:solidFill>
                  <a:schemeClr val="bg1"/>
                </a:solidFill>
                <a:ea typeface="Aileron" charset="0"/>
                <a:cs typeface="Aileron" charset="0"/>
              </a:rPr>
            </a:br>
            <a:r>
              <a:rPr lang="en-GB" sz="1050" b="1" dirty="0">
                <a:solidFill>
                  <a:schemeClr val="bg1"/>
                </a:solidFill>
                <a:ea typeface="Aileron" charset="0"/>
                <a:cs typeface="Aileron" charset="0"/>
              </a:rPr>
              <a:t>5 mg od*</a:t>
            </a:r>
          </a:p>
        </p:txBody>
      </p:sp>
    </p:spTree>
    <p:extLst>
      <p:ext uri="{BB962C8B-B14F-4D97-AF65-F5344CB8AC3E}">
        <p14:creationId xmlns:p14="http://schemas.microsoft.com/office/powerpoint/2010/main" val="335500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D0599E-FB76-4C0E-9CE2-4D98AE45D9D9}"/>
              </a:ext>
            </a:extLst>
          </p:cNvPr>
          <p:cNvSpPr>
            <a:spLocks noGrp="1"/>
          </p:cNvSpPr>
          <p:nvPr>
            <p:ph type="body" idx="1"/>
          </p:nvPr>
        </p:nvSpPr>
        <p:spPr>
          <a:xfrm>
            <a:off x="609600" y="1717200"/>
            <a:ext cx="10972800" cy="702470"/>
          </a:xfrm>
        </p:spPr>
        <p:txBody>
          <a:bodyPr/>
          <a:lstStyle/>
          <a:p>
            <a:r>
              <a:rPr lang="en-GB" dirty="0"/>
              <a:t>Key findings</a:t>
            </a:r>
          </a:p>
        </p:txBody>
      </p:sp>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a:xfrm>
            <a:off x="619201" y="259200"/>
            <a:ext cx="9077199" cy="864000"/>
          </a:xfrm>
        </p:spPr>
        <p:txBody>
          <a:bodyPr>
            <a:noAutofit/>
          </a:bodyPr>
          <a:lstStyle/>
          <a:p>
            <a:r>
              <a:rPr lang="en-GB" dirty="0">
                <a:solidFill>
                  <a:schemeClr val="tx2"/>
                </a:solidFill>
              </a:rPr>
              <a:t>Palovarotene for the treatment of FOP in females aged ≥8 and males ≥10 years: data from the phase 3 move trial</a:t>
            </a:r>
          </a:p>
        </p:txBody>
      </p:sp>
      <p:graphicFrame>
        <p:nvGraphicFramePr>
          <p:cNvPr id="10" name="Content Placeholder 6">
            <a:extLst>
              <a:ext uri="{FF2B5EF4-FFF2-40B4-BE49-F238E27FC236}">
                <a16:creationId xmlns:a16="http://schemas.microsoft.com/office/drawing/2014/main" id="{10D3557B-1D59-42FD-94AF-41B0A474EAC8}"/>
              </a:ext>
            </a:extLst>
          </p:cNvPr>
          <p:cNvGraphicFramePr>
            <a:graphicFrameLocks noGrp="1"/>
          </p:cNvGraphicFramePr>
          <p:nvPr>
            <p:ph sz="quarter" idx="14"/>
            <p:extLst>
              <p:ext uri="{D42A27DB-BD31-4B8C-83A1-F6EECF244321}">
                <p14:modId xmlns:p14="http://schemas.microsoft.com/office/powerpoint/2010/main" val="2348813404"/>
              </p:ext>
            </p:extLst>
          </p:nvPr>
        </p:nvGraphicFramePr>
        <p:xfrm>
          <a:off x="619125" y="2134071"/>
          <a:ext cx="10963275" cy="395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14</a:t>
            </a:fld>
            <a:endParaRPr lang="en-GB"/>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p:txBody>
          <a:bodyPr/>
          <a:lstStyle/>
          <a:p>
            <a:pPr>
              <a:spcBef>
                <a:spcPts val="0"/>
              </a:spcBef>
            </a:pPr>
            <a:r>
              <a:rPr lang="en-GB" dirty="0"/>
              <a:t>ACVR, </a:t>
            </a:r>
            <a:r>
              <a:rPr lang="en-US" dirty="0"/>
              <a:t>activin A receptor; </a:t>
            </a:r>
            <a:r>
              <a:rPr lang="en-GB" dirty="0"/>
              <a:t>FOP, </a:t>
            </a:r>
            <a:r>
              <a:rPr lang="en-GB" dirty="0" err="1"/>
              <a:t>fibrodysplasia</a:t>
            </a:r>
            <a:r>
              <a:rPr lang="en-GB" dirty="0"/>
              <a:t> ossificans progressive; HO, </a:t>
            </a:r>
            <a:r>
              <a:rPr lang="en-US" dirty="0"/>
              <a:t>heterotopic ossifications; NHS, natural history study</a:t>
            </a:r>
          </a:p>
          <a:p>
            <a:pPr>
              <a:spcBef>
                <a:spcPts val="0"/>
              </a:spcBef>
            </a:pPr>
            <a:r>
              <a:rPr lang="en-GB" dirty="0" err="1"/>
              <a:t>Pignolo</a:t>
            </a:r>
            <a:r>
              <a:rPr lang="en-GB" dirty="0"/>
              <a:t> R, et al. ASBMR 2021, Abstract #</a:t>
            </a:r>
            <a:r>
              <a:rPr lang="en-GB" dirty="0">
                <a:solidFill>
                  <a:schemeClr val="tx2"/>
                </a:solidFill>
              </a:rPr>
              <a:t>FRI</a:t>
            </a:r>
            <a:r>
              <a:rPr lang="en-GB" dirty="0"/>
              <a:t>-264; </a:t>
            </a:r>
            <a:r>
              <a:rPr lang="en-GB" dirty="0">
                <a:hlinkClick r:id="rId7">
                  <a:extLst>
                    <a:ext uri="{A12FA001-AC4F-418D-AE19-62706E023703}">
                      <ahyp:hlinkClr xmlns:ahyp="http://schemas.microsoft.com/office/drawing/2018/hyperlinkcolor" val="tx"/>
                    </a:ext>
                  </a:extLst>
                </a:hlinkClick>
              </a:rPr>
              <a:t>https://cor2ed.com/podcast-rare-bone-disease-highlights-at-asbmr-2021/</a:t>
            </a:r>
            <a:r>
              <a:rPr lang="en-GB" dirty="0"/>
              <a:t> </a:t>
            </a:r>
          </a:p>
        </p:txBody>
      </p:sp>
    </p:spTree>
    <p:extLst>
      <p:ext uri="{BB962C8B-B14F-4D97-AF65-F5344CB8AC3E}">
        <p14:creationId xmlns:p14="http://schemas.microsoft.com/office/powerpoint/2010/main" val="280783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4FD68E4-5A13-4EDE-A364-9A883BBE7A91}"/>
              </a:ext>
            </a:extLst>
          </p:cNvPr>
          <p:cNvSpPr>
            <a:spLocks noGrp="1"/>
          </p:cNvSpPr>
          <p:nvPr>
            <p:ph type="body" idx="1"/>
          </p:nvPr>
        </p:nvSpPr>
        <p:spPr/>
        <p:txBody>
          <a:bodyPr/>
          <a:lstStyle/>
          <a:p>
            <a:r>
              <a:rPr lang="en-GB"/>
              <a:t>Study design</a:t>
            </a:r>
            <a:endParaRPr lang="en-GB" dirty="0"/>
          </a:p>
        </p:txBody>
      </p:sp>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p:txBody>
          <a:bodyPr/>
          <a:lstStyle/>
          <a:p>
            <a:r>
              <a:rPr lang="en-GB" dirty="0"/>
              <a:t>ACVR1 antibodies exacerbate heterotopic ossification in FOP</a:t>
            </a:r>
          </a:p>
        </p:txBody>
      </p:sp>
      <p:sp>
        <p:nvSpPr>
          <p:cNvPr id="7" name="Content Placeholder 6">
            <a:extLst>
              <a:ext uri="{FF2B5EF4-FFF2-40B4-BE49-F238E27FC236}">
                <a16:creationId xmlns:a16="http://schemas.microsoft.com/office/drawing/2014/main" id="{BCE1FA39-A8BA-49D5-B605-C97E817B44DB}"/>
              </a:ext>
            </a:extLst>
          </p:cNvPr>
          <p:cNvSpPr>
            <a:spLocks noGrp="1"/>
          </p:cNvSpPr>
          <p:nvPr>
            <p:ph sz="quarter" idx="14"/>
          </p:nvPr>
        </p:nvSpPr>
        <p:spPr>
          <a:xfrm>
            <a:off x="619200" y="1667160"/>
            <a:ext cx="10963200" cy="2156640"/>
          </a:xfrm>
        </p:spPr>
        <p:txBody>
          <a:bodyPr/>
          <a:lstStyle/>
          <a:p>
            <a:r>
              <a:rPr lang="en-GB" dirty="0"/>
              <a:t>Previous results showed that HO in FOP is dependent on activation of FOP-mutant ACVR1 by a ligand, activin A</a:t>
            </a:r>
          </a:p>
          <a:p>
            <a:r>
              <a:rPr lang="en-GB" dirty="0"/>
              <a:t>The dependence on induction by </a:t>
            </a:r>
            <a:r>
              <a:rPr lang="en-GB" dirty="0" err="1"/>
              <a:t>activin</a:t>
            </a:r>
            <a:r>
              <a:rPr lang="en-GB" dirty="0"/>
              <a:t> A </a:t>
            </a:r>
            <a:r>
              <a:rPr lang="en-GB" dirty="0">
                <a:solidFill>
                  <a:schemeClr val="tx2"/>
                </a:solidFill>
              </a:rPr>
              <a:t>ligand suggested </a:t>
            </a:r>
            <a:r>
              <a:rPr lang="en-GB" dirty="0"/>
              <a:t>that inhibition of ligand-ACVR1 interaction using ACVR1 antibodies should have the same effect as inhibition of </a:t>
            </a:r>
            <a:r>
              <a:rPr lang="en-GB" dirty="0" err="1"/>
              <a:t>activin</a:t>
            </a:r>
            <a:r>
              <a:rPr lang="en-GB" dirty="0"/>
              <a:t> A</a:t>
            </a:r>
          </a:p>
          <a:p>
            <a:r>
              <a:rPr lang="en-GB" dirty="0"/>
              <a:t>It was hypothe</a:t>
            </a:r>
            <a:r>
              <a:rPr lang="en-GB" dirty="0">
                <a:solidFill>
                  <a:schemeClr val="tx2"/>
                </a:solidFill>
              </a:rPr>
              <a:t>sis</a:t>
            </a:r>
            <a:r>
              <a:rPr lang="en-GB" dirty="0"/>
              <a:t>ed that a human antibody to </a:t>
            </a:r>
            <a:r>
              <a:rPr lang="en-GB" dirty="0" err="1"/>
              <a:t>activin</a:t>
            </a:r>
            <a:r>
              <a:rPr lang="en-GB" dirty="0"/>
              <a:t> A may be a potential therapeutic approach </a:t>
            </a:r>
            <a:br>
              <a:rPr lang="en-GB" dirty="0"/>
            </a:br>
            <a:r>
              <a:rPr lang="en-GB" dirty="0"/>
              <a:t>for FOP</a:t>
            </a:r>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a:xfrm>
            <a:off x="620184" y="6264911"/>
            <a:ext cx="10804408" cy="365125"/>
          </a:xfrm>
        </p:spPr>
        <p:txBody>
          <a:bodyPr/>
          <a:lstStyle/>
          <a:p>
            <a:pPr>
              <a:spcBef>
                <a:spcPts val="0"/>
              </a:spcBef>
            </a:pPr>
            <a:r>
              <a:rPr lang="en-GB" dirty="0"/>
              <a:t>ACVR1, </a:t>
            </a:r>
            <a:r>
              <a:rPr lang="en-US" dirty="0"/>
              <a:t>activin A receptor type 1; CT, computed tomography; </a:t>
            </a:r>
            <a:r>
              <a:rPr lang="en-GB" dirty="0"/>
              <a:t>FOP, </a:t>
            </a:r>
            <a:r>
              <a:rPr lang="en-GB" dirty="0" err="1"/>
              <a:t>fibrodysplasia</a:t>
            </a:r>
            <a:r>
              <a:rPr lang="en-GB" dirty="0"/>
              <a:t> ossificans progressive; HO, </a:t>
            </a:r>
            <a:r>
              <a:rPr lang="en-US" dirty="0"/>
              <a:t>heterotopic ossifications</a:t>
            </a:r>
            <a:endParaRPr lang="en-GB" dirty="0"/>
          </a:p>
          <a:p>
            <a:pPr>
              <a:spcBef>
                <a:spcPts val="0"/>
              </a:spcBef>
            </a:pPr>
            <a:r>
              <a:rPr lang="en-GB" dirty="0" err="1"/>
              <a:t>Hatsell</a:t>
            </a:r>
            <a:r>
              <a:rPr lang="en-GB" dirty="0"/>
              <a:t> S</a:t>
            </a:r>
            <a:r>
              <a:rPr lang="en-GB" dirty="0">
                <a:solidFill>
                  <a:schemeClr val="tx2"/>
                </a:solidFill>
              </a:rPr>
              <a:t>, </a:t>
            </a:r>
            <a:r>
              <a:rPr lang="en-GB" dirty="0"/>
              <a:t>et al. </a:t>
            </a:r>
            <a:r>
              <a:rPr lang="en-GB" dirty="0" err="1"/>
              <a:t>Sci</a:t>
            </a:r>
            <a:r>
              <a:rPr lang="en-GB" dirty="0"/>
              <a:t> </a:t>
            </a:r>
            <a:r>
              <a:rPr lang="en-GB" dirty="0" err="1"/>
              <a:t>Transl</a:t>
            </a:r>
            <a:r>
              <a:rPr lang="en-GB" dirty="0"/>
              <a:t> Med. 2015;7(303):303ra137</a:t>
            </a:r>
            <a:r>
              <a:rPr lang="en-GB" dirty="0">
                <a:solidFill>
                  <a:schemeClr val="tx2"/>
                </a:solidFill>
              </a:rPr>
              <a:t>; Wang L, et al.</a:t>
            </a:r>
            <a:r>
              <a:rPr lang="en-GB" dirty="0"/>
              <a:t> ASBMR 2021, Abstract #1038; </a:t>
            </a:r>
            <a:r>
              <a:rPr lang="en-GB" dirty="0">
                <a:hlinkClick r:id="rId2">
                  <a:extLst>
                    <a:ext uri="{A12FA001-AC4F-418D-AE19-62706E023703}">
                      <ahyp:hlinkClr xmlns:ahyp="http://schemas.microsoft.com/office/drawing/2018/hyperlinkcolor" val="tx"/>
                    </a:ext>
                  </a:extLst>
                </a:hlinkClick>
              </a:rPr>
              <a:t>https://cor2ed.com/podcast-rare-bone-disease-highlights-at-asbmr-2021/</a:t>
            </a:r>
            <a:endParaRPr lang="en-GB" dirty="0"/>
          </a:p>
        </p:txBody>
      </p:sp>
      <p:sp>
        <p:nvSpPr>
          <p:cNvPr id="10" name="TextBox 9">
            <a:extLst>
              <a:ext uri="{FF2B5EF4-FFF2-40B4-BE49-F238E27FC236}">
                <a16:creationId xmlns:a16="http://schemas.microsoft.com/office/drawing/2014/main" id="{B8347BEB-D325-46DA-A9AE-049045F47012}"/>
              </a:ext>
            </a:extLst>
          </p:cNvPr>
          <p:cNvSpPr txBox="1"/>
          <p:nvPr/>
        </p:nvSpPr>
        <p:spPr>
          <a:xfrm flipH="1">
            <a:off x="2054850" y="3970370"/>
            <a:ext cx="1604634" cy="523220"/>
          </a:xfrm>
          <a:prstGeom prst="rect">
            <a:avLst/>
          </a:prstGeom>
          <a:noFill/>
        </p:spPr>
        <p:txBody>
          <a:bodyPr wrap="square" rtlCol="0">
            <a:spAutoFit/>
          </a:bodyPr>
          <a:lstStyle/>
          <a:p>
            <a:pPr algn="ctr"/>
            <a:r>
              <a:rPr lang="en-GB" sz="1400" b="1" dirty="0">
                <a:ea typeface="Aileron" charset="0"/>
                <a:cs typeface="Aileron" charset="0"/>
              </a:rPr>
              <a:t>Tamoxifen to initiate FOP</a:t>
            </a:r>
          </a:p>
        </p:txBody>
      </p:sp>
      <p:sp>
        <p:nvSpPr>
          <p:cNvPr id="11" name="TextBox 10">
            <a:extLst>
              <a:ext uri="{FF2B5EF4-FFF2-40B4-BE49-F238E27FC236}">
                <a16:creationId xmlns:a16="http://schemas.microsoft.com/office/drawing/2014/main" id="{67934783-F273-41FF-BF9F-10427D038FE3}"/>
              </a:ext>
            </a:extLst>
          </p:cNvPr>
          <p:cNvSpPr txBox="1"/>
          <p:nvPr/>
        </p:nvSpPr>
        <p:spPr>
          <a:xfrm flipH="1">
            <a:off x="1847528" y="5454904"/>
            <a:ext cx="1968806" cy="523220"/>
          </a:xfrm>
          <a:prstGeom prst="rect">
            <a:avLst/>
          </a:prstGeom>
          <a:noFill/>
        </p:spPr>
        <p:txBody>
          <a:bodyPr wrap="square" rtlCol="0">
            <a:spAutoFit/>
          </a:bodyPr>
          <a:lstStyle/>
          <a:p>
            <a:r>
              <a:rPr lang="en-GB" sz="1400" b="1" dirty="0"/>
              <a:t>Anti-ACVR1 </a:t>
            </a:r>
          </a:p>
          <a:p>
            <a:r>
              <a:rPr lang="en-GB" sz="1400" b="1" dirty="0"/>
              <a:t>monoclonal antibody</a:t>
            </a:r>
          </a:p>
        </p:txBody>
      </p:sp>
      <p:sp>
        <p:nvSpPr>
          <p:cNvPr id="14" name="Arrow: Right 13">
            <a:extLst>
              <a:ext uri="{FF2B5EF4-FFF2-40B4-BE49-F238E27FC236}">
                <a16:creationId xmlns:a16="http://schemas.microsoft.com/office/drawing/2014/main" id="{BF145D07-DE5F-4773-B852-BC5B3BBED960}"/>
              </a:ext>
            </a:extLst>
          </p:cNvPr>
          <p:cNvSpPr/>
          <p:nvPr/>
        </p:nvSpPr>
        <p:spPr>
          <a:xfrm>
            <a:off x="6018323" y="4493590"/>
            <a:ext cx="1512168" cy="659635"/>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80DC5B9E-3DCB-4B2B-9750-68B24F6F3FD3}"/>
              </a:ext>
            </a:extLst>
          </p:cNvPr>
          <p:cNvSpPr/>
          <p:nvPr/>
        </p:nvSpPr>
        <p:spPr>
          <a:xfrm>
            <a:off x="7752184" y="4153974"/>
            <a:ext cx="2520280" cy="1300930"/>
          </a:xfrm>
          <a:prstGeom prst="roundRect">
            <a:avLst/>
          </a:prstGeom>
          <a:solidFill>
            <a:schemeClr val="bg1"/>
          </a:solidFill>
          <a:ln w="28575"/>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HO volume was measured 3 weeks post initiation</a:t>
            </a:r>
          </a:p>
        </p:txBody>
      </p:sp>
      <p:sp>
        <p:nvSpPr>
          <p:cNvPr id="20" name="Graphic 23" descr="Rat">
            <a:extLst>
              <a:ext uri="{FF2B5EF4-FFF2-40B4-BE49-F238E27FC236}">
                <a16:creationId xmlns:a16="http://schemas.microsoft.com/office/drawing/2014/main" id="{80E8563E-CFAB-784D-ABF4-C3F7BE8152A6}"/>
              </a:ext>
            </a:extLst>
          </p:cNvPr>
          <p:cNvSpPr/>
          <p:nvPr/>
        </p:nvSpPr>
        <p:spPr>
          <a:xfrm>
            <a:off x="4496451" y="4294393"/>
            <a:ext cx="1327389" cy="802989"/>
          </a:xfrm>
          <a:custGeom>
            <a:avLst/>
            <a:gdLst>
              <a:gd name="connsiteX0" fmla="*/ 737736 w 771525"/>
              <a:gd name="connsiteY0" fmla="*/ 230029 h 466725"/>
              <a:gd name="connsiteX1" fmla="*/ 566286 w 771525"/>
              <a:gd name="connsiteY1" fmla="*/ 199549 h 466725"/>
              <a:gd name="connsiteX2" fmla="*/ 513899 w 771525"/>
              <a:gd name="connsiteY2" fmla="*/ 158591 h 466725"/>
              <a:gd name="connsiteX3" fmla="*/ 498659 w 771525"/>
              <a:gd name="connsiteY3" fmla="*/ 164306 h 466725"/>
              <a:gd name="connsiteX4" fmla="*/ 487229 w 771525"/>
              <a:gd name="connsiteY4" fmla="*/ 210026 h 466725"/>
              <a:gd name="connsiteX5" fmla="*/ 314826 w 771525"/>
              <a:gd name="connsiteY5" fmla="*/ 150019 h 466725"/>
              <a:gd name="connsiteX6" fmla="*/ 122421 w 771525"/>
              <a:gd name="connsiteY6" fmla="*/ 314801 h 466725"/>
              <a:gd name="connsiteX7" fmla="*/ 133851 w 771525"/>
              <a:gd name="connsiteY7" fmla="*/ 396716 h 466725"/>
              <a:gd name="connsiteX8" fmla="*/ 45269 w 771525"/>
              <a:gd name="connsiteY8" fmla="*/ 235744 h 466725"/>
              <a:gd name="connsiteX9" fmla="*/ 234816 w 771525"/>
              <a:gd name="connsiteY9" fmla="*/ 45244 h 466725"/>
              <a:gd name="connsiteX10" fmla="*/ 254819 w 771525"/>
              <a:gd name="connsiteY10" fmla="*/ 29051 h 466725"/>
              <a:gd name="connsiteX11" fmla="*/ 235769 w 771525"/>
              <a:gd name="connsiteY11" fmla="*/ 7144 h 466725"/>
              <a:gd name="connsiteX12" fmla="*/ 7169 w 771525"/>
              <a:gd name="connsiteY12" fmla="*/ 231934 h 466725"/>
              <a:gd name="connsiteX13" fmla="*/ 240531 w 771525"/>
              <a:gd name="connsiteY13" fmla="*/ 464344 h 466725"/>
              <a:gd name="connsiteX14" fmla="*/ 340544 w 771525"/>
              <a:gd name="connsiteY14" fmla="*/ 464344 h 466725"/>
              <a:gd name="connsiteX15" fmla="*/ 369119 w 771525"/>
              <a:gd name="connsiteY15" fmla="*/ 435769 h 466725"/>
              <a:gd name="connsiteX16" fmla="*/ 340544 w 771525"/>
              <a:gd name="connsiteY16" fmla="*/ 407194 h 466725"/>
              <a:gd name="connsiteX17" fmla="*/ 294824 w 771525"/>
              <a:gd name="connsiteY17" fmla="*/ 407194 h 466725"/>
              <a:gd name="connsiteX18" fmla="*/ 316731 w 771525"/>
              <a:gd name="connsiteY18" fmla="*/ 364331 h 466725"/>
              <a:gd name="connsiteX19" fmla="*/ 279584 w 771525"/>
              <a:gd name="connsiteY19" fmla="*/ 313849 h 466725"/>
              <a:gd name="connsiteX20" fmla="*/ 270059 w 771525"/>
              <a:gd name="connsiteY20" fmla="*/ 295751 h 466725"/>
              <a:gd name="connsiteX21" fmla="*/ 288156 w 771525"/>
              <a:gd name="connsiteY21" fmla="*/ 286226 h 466725"/>
              <a:gd name="connsiteX22" fmla="*/ 346259 w 771525"/>
              <a:gd name="connsiteY22" fmla="*/ 363379 h 466725"/>
              <a:gd name="connsiteX23" fmla="*/ 344354 w 771525"/>
              <a:gd name="connsiteY23" fmla="*/ 377666 h 466725"/>
              <a:gd name="connsiteX24" fmla="*/ 398646 w 771525"/>
              <a:gd name="connsiteY24" fmla="*/ 434816 h 466725"/>
              <a:gd name="connsiteX25" fmla="*/ 394836 w 771525"/>
              <a:gd name="connsiteY25" fmla="*/ 453866 h 466725"/>
              <a:gd name="connsiteX26" fmla="*/ 484371 w 771525"/>
              <a:gd name="connsiteY26" fmla="*/ 463391 h 466725"/>
              <a:gd name="connsiteX27" fmla="*/ 570096 w 771525"/>
              <a:gd name="connsiteY27" fmla="*/ 463391 h 466725"/>
              <a:gd name="connsiteX28" fmla="*/ 598671 w 771525"/>
              <a:gd name="connsiteY28" fmla="*/ 434816 h 466725"/>
              <a:gd name="connsiteX29" fmla="*/ 570096 w 771525"/>
              <a:gd name="connsiteY29" fmla="*/ 406241 h 466725"/>
              <a:gd name="connsiteX30" fmla="*/ 541521 w 771525"/>
              <a:gd name="connsiteY30" fmla="*/ 406241 h 466725"/>
              <a:gd name="connsiteX31" fmla="*/ 755834 w 771525"/>
              <a:gd name="connsiteY31" fmla="*/ 290036 h 466725"/>
              <a:gd name="connsiteX32" fmla="*/ 770121 w 771525"/>
              <a:gd name="connsiteY32" fmla="*/ 268129 h 466725"/>
              <a:gd name="connsiteX33" fmla="*/ 737736 w 771525"/>
              <a:gd name="connsiteY33" fmla="*/ 23002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1525" h="466725">
                <a:moveTo>
                  <a:pt x="737736" y="230029"/>
                </a:moveTo>
                <a:lnTo>
                  <a:pt x="566286" y="199549"/>
                </a:lnTo>
                <a:lnTo>
                  <a:pt x="513899" y="158591"/>
                </a:lnTo>
                <a:cubicBezTo>
                  <a:pt x="508184" y="154781"/>
                  <a:pt x="500564" y="157639"/>
                  <a:pt x="498659" y="164306"/>
                </a:cubicBezTo>
                <a:lnTo>
                  <a:pt x="487229" y="210026"/>
                </a:lnTo>
                <a:cubicBezTo>
                  <a:pt x="446271" y="175736"/>
                  <a:pt x="384359" y="152876"/>
                  <a:pt x="314826" y="150019"/>
                </a:cubicBezTo>
                <a:cubicBezTo>
                  <a:pt x="217671" y="147161"/>
                  <a:pt x="130994" y="217646"/>
                  <a:pt x="122421" y="314801"/>
                </a:cubicBezTo>
                <a:cubicBezTo>
                  <a:pt x="119564" y="344329"/>
                  <a:pt x="124326" y="371951"/>
                  <a:pt x="133851" y="396716"/>
                </a:cubicBezTo>
                <a:cubicBezTo>
                  <a:pt x="80511" y="362426"/>
                  <a:pt x="45269" y="303371"/>
                  <a:pt x="45269" y="235744"/>
                </a:cubicBezTo>
                <a:cubicBezTo>
                  <a:pt x="45269" y="130969"/>
                  <a:pt x="130041" y="46196"/>
                  <a:pt x="234816" y="45244"/>
                </a:cubicBezTo>
                <a:cubicBezTo>
                  <a:pt x="244341" y="45244"/>
                  <a:pt x="253866" y="38576"/>
                  <a:pt x="254819" y="29051"/>
                </a:cubicBezTo>
                <a:cubicBezTo>
                  <a:pt x="256724" y="16669"/>
                  <a:pt x="247199" y="7144"/>
                  <a:pt x="235769" y="7144"/>
                </a:cubicBezTo>
                <a:cubicBezTo>
                  <a:pt x="110991" y="7144"/>
                  <a:pt x="9074" y="107156"/>
                  <a:pt x="7169" y="231934"/>
                </a:cubicBezTo>
                <a:cubicBezTo>
                  <a:pt x="5264" y="359569"/>
                  <a:pt x="112896" y="464344"/>
                  <a:pt x="240531" y="464344"/>
                </a:cubicBezTo>
                <a:lnTo>
                  <a:pt x="340544" y="464344"/>
                </a:lnTo>
                <a:cubicBezTo>
                  <a:pt x="356736" y="464344"/>
                  <a:pt x="369119" y="451961"/>
                  <a:pt x="369119" y="435769"/>
                </a:cubicBezTo>
                <a:cubicBezTo>
                  <a:pt x="369119" y="419576"/>
                  <a:pt x="356736" y="407194"/>
                  <a:pt x="340544" y="407194"/>
                </a:cubicBezTo>
                <a:lnTo>
                  <a:pt x="294824" y="407194"/>
                </a:lnTo>
                <a:cubicBezTo>
                  <a:pt x="308159" y="397669"/>
                  <a:pt x="316731" y="382429"/>
                  <a:pt x="316731" y="364331"/>
                </a:cubicBezTo>
                <a:cubicBezTo>
                  <a:pt x="316731" y="341471"/>
                  <a:pt x="301491" y="320516"/>
                  <a:pt x="279584" y="313849"/>
                </a:cubicBezTo>
                <a:cubicBezTo>
                  <a:pt x="271964" y="311944"/>
                  <a:pt x="268154" y="303371"/>
                  <a:pt x="270059" y="295751"/>
                </a:cubicBezTo>
                <a:cubicBezTo>
                  <a:pt x="271964" y="288131"/>
                  <a:pt x="280536" y="284321"/>
                  <a:pt x="288156" y="286226"/>
                </a:cubicBezTo>
                <a:cubicBezTo>
                  <a:pt x="322446" y="296704"/>
                  <a:pt x="346259" y="328136"/>
                  <a:pt x="346259" y="363379"/>
                </a:cubicBezTo>
                <a:cubicBezTo>
                  <a:pt x="346259" y="368141"/>
                  <a:pt x="345306" y="372904"/>
                  <a:pt x="344354" y="377666"/>
                </a:cubicBezTo>
                <a:cubicBezTo>
                  <a:pt x="373881" y="379571"/>
                  <a:pt x="398646" y="404336"/>
                  <a:pt x="398646" y="434816"/>
                </a:cubicBezTo>
                <a:cubicBezTo>
                  <a:pt x="398646" y="441484"/>
                  <a:pt x="397694" y="448151"/>
                  <a:pt x="394836" y="453866"/>
                </a:cubicBezTo>
                <a:cubicBezTo>
                  <a:pt x="419601" y="459581"/>
                  <a:pt x="449129" y="463391"/>
                  <a:pt x="484371" y="463391"/>
                </a:cubicBezTo>
                <a:lnTo>
                  <a:pt x="570096" y="463391"/>
                </a:lnTo>
                <a:cubicBezTo>
                  <a:pt x="586289" y="463391"/>
                  <a:pt x="598671" y="451009"/>
                  <a:pt x="598671" y="434816"/>
                </a:cubicBezTo>
                <a:cubicBezTo>
                  <a:pt x="598671" y="418624"/>
                  <a:pt x="586289" y="406241"/>
                  <a:pt x="570096" y="406241"/>
                </a:cubicBezTo>
                <a:lnTo>
                  <a:pt x="541521" y="406241"/>
                </a:lnTo>
                <a:lnTo>
                  <a:pt x="755834" y="290036"/>
                </a:lnTo>
                <a:cubicBezTo>
                  <a:pt x="764406" y="285274"/>
                  <a:pt x="769169" y="276701"/>
                  <a:pt x="770121" y="268129"/>
                </a:cubicBezTo>
                <a:cubicBezTo>
                  <a:pt x="770121" y="250031"/>
                  <a:pt x="755834" y="233839"/>
                  <a:pt x="737736" y="230029"/>
                </a:cubicBezTo>
                <a:close/>
              </a:path>
            </a:pathLst>
          </a:custGeom>
          <a:solidFill>
            <a:schemeClr val="accent6"/>
          </a:solidFill>
          <a:ln w="9525" cap="flat">
            <a:noFill/>
            <a:prstDash val="solid"/>
            <a:miter/>
          </a:ln>
        </p:spPr>
        <p:txBody>
          <a:bodyPr rtlCol="0" anchor="ctr"/>
          <a:lstStyle/>
          <a:p>
            <a:endParaRPr lang="en-US"/>
          </a:p>
        </p:txBody>
      </p:sp>
      <p:sp>
        <p:nvSpPr>
          <p:cNvPr id="23" name="Graphic 21" descr="Needle">
            <a:extLst>
              <a:ext uri="{FF2B5EF4-FFF2-40B4-BE49-F238E27FC236}">
                <a16:creationId xmlns:a16="http://schemas.microsoft.com/office/drawing/2014/main" id="{6D8FCE5C-2F9D-C049-822F-FE8BA96BF1B1}"/>
              </a:ext>
            </a:extLst>
          </p:cNvPr>
          <p:cNvSpPr/>
          <p:nvPr/>
        </p:nvSpPr>
        <p:spPr>
          <a:xfrm rot="15812315">
            <a:off x="3433149" y="3907927"/>
            <a:ext cx="882989" cy="882989"/>
          </a:xfrm>
          <a:custGeom>
            <a:avLst/>
            <a:gdLst>
              <a:gd name="connsiteX0" fmla="*/ 758355 w 1010697"/>
              <a:gd name="connsiteY0" fmla="*/ 349085 h 1010697"/>
              <a:gd name="connsiteX1" fmla="*/ 715930 w 1010697"/>
              <a:gd name="connsiteY1" fmla="*/ 306660 h 1010697"/>
              <a:gd name="connsiteX2" fmla="*/ 680993 w 1010697"/>
              <a:gd name="connsiteY2" fmla="*/ 341598 h 1010697"/>
              <a:gd name="connsiteX3" fmla="*/ 723417 w 1010697"/>
              <a:gd name="connsiteY3" fmla="*/ 384022 h 1010697"/>
              <a:gd name="connsiteX4" fmla="*/ 683488 w 1010697"/>
              <a:gd name="connsiteY4" fmla="*/ 423951 h 1010697"/>
              <a:gd name="connsiteX5" fmla="*/ 641064 w 1010697"/>
              <a:gd name="connsiteY5" fmla="*/ 381527 h 1010697"/>
              <a:gd name="connsiteX6" fmla="*/ 606126 w 1010697"/>
              <a:gd name="connsiteY6" fmla="*/ 416464 h 1010697"/>
              <a:gd name="connsiteX7" fmla="*/ 648551 w 1010697"/>
              <a:gd name="connsiteY7" fmla="*/ 458889 h 1010697"/>
              <a:gd name="connsiteX8" fmla="*/ 608622 w 1010697"/>
              <a:gd name="connsiteY8" fmla="*/ 498818 h 1010697"/>
              <a:gd name="connsiteX9" fmla="*/ 566197 w 1010697"/>
              <a:gd name="connsiteY9" fmla="*/ 456393 h 1010697"/>
              <a:gd name="connsiteX10" fmla="*/ 531260 w 1010697"/>
              <a:gd name="connsiteY10" fmla="*/ 491331 h 1010697"/>
              <a:gd name="connsiteX11" fmla="*/ 573684 w 1010697"/>
              <a:gd name="connsiteY11" fmla="*/ 533755 h 1010697"/>
              <a:gd name="connsiteX12" fmla="*/ 535003 w 1010697"/>
              <a:gd name="connsiteY12" fmla="*/ 572436 h 1010697"/>
              <a:gd name="connsiteX13" fmla="*/ 450154 w 1010697"/>
              <a:gd name="connsiteY13" fmla="*/ 487588 h 1010697"/>
              <a:gd name="connsiteX14" fmla="*/ 710939 w 1010697"/>
              <a:gd name="connsiteY14" fmla="*/ 226803 h 1010697"/>
              <a:gd name="connsiteX15" fmla="*/ 795788 w 1010697"/>
              <a:gd name="connsiteY15" fmla="*/ 311651 h 1010697"/>
              <a:gd name="connsiteX16" fmla="*/ 758355 w 1010697"/>
              <a:gd name="connsiteY16" fmla="*/ 349085 h 1010697"/>
              <a:gd name="connsiteX17" fmla="*/ 999175 w 1010697"/>
              <a:gd name="connsiteY17" fmla="*/ 173148 h 1010697"/>
              <a:gd name="connsiteX18" fmla="*/ 849442 w 1010697"/>
              <a:gd name="connsiteY18" fmla="*/ 23415 h 1010697"/>
              <a:gd name="connsiteX19" fmla="*/ 797036 w 1010697"/>
              <a:gd name="connsiteY19" fmla="*/ 23415 h 1010697"/>
              <a:gd name="connsiteX20" fmla="*/ 797036 w 1010697"/>
              <a:gd name="connsiteY20" fmla="*/ 75822 h 1010697"/>
              <a:gd name="connsiteX21" fmla="*/ 828230 w 1010697"/>
              <a:gd name="connsiteY21" fmla="*/ 107016 h 1010697"/>
              <a:gd name="connsiteX22" fmla="*/ 762098 w 1010697"/>
              <a:gd name="connsiteY22" fmla="*/ 173148 h 1010697"/>
              <a:gd name="connsiteX23" fmla="*/ 710939 w 1010697"/>
              <a:gd name="connsiteY23" fmla="*/ 121990 h 1010697"/>
              <a:gd name="connsiteX24" fmla="*/ 687232 w 1010697"/>
              <a:gd name="connsiteY24" fmla="*/ 98282 h 1010697"/>
              <a:gd name="connsiteX25" fmla="*/ 634825 w 1010697"/>
              <a:gd name="connsiteY25" fmla="*/ 98282 h 1010697"/>
              <a:gd name="connsiteX26" fmla="*/ 634825 w 1010697"/>
              <a:gd name="connsiteY26" fmla="*/ 150688 h 1010697"/>
              <a:gd name="connsiteX27" fmla="*/ 658533 w 1010697"/>
              <a:gd name="connsiteY27" fmla="*/ 174396 h 1010697"/>
              <a:gd name="connsiteX28" fmla="*/ 329120 w 1010697"/>
              <a:gd name="connsiteY28" fmla="*/ 503809 h 1010697"/>
              <a:gd name="connsiteX29" fmla="*/ 289191 w 1010697"/>
              <a:gd name="connsiteY29" fmla="*/ 598640 h 1010697"/>
              <a:gd name="connsiteX30" fmla="*/ 295430 w 1010697"/>
              <a:gd name="connsiteY30" fmla="*/ 639816 h 1010697"/>
              <a:gd name="connsiteX31" fmla="*/ 230546 w 1010697"/>
              <a:gd name="connsiteY31" fmla="*/ 704700 h 1010697"/>
              <a:gd name="connsiteX32" fmla="*/ 216820 w 1010697"/>
              <a:gd name="connsiteY32" fmla="*/ 770833 h 1010697"/>
              <a:gd name="connsiteX33" fmla="*/ 19672 w 1010697"/>
              <a:gd name="connsiteY33" fmla="*/ 967981 h 1010697"/>
              <a:gd name="connsiteX34" fmla="*/ 19672 w 1010697"/>
              <a:gd name="connsiteY34" fmla="*/ 1002919 h 1010697"/>
              <a:gd name="connsiteX35" fmla="*/ 37141 w 1010697"/>
              <a:gd name="connsiteY35" fmla="*/ 1010405 h 1010697"/>
              <a:gd name="connsiteX36" fmla="*/ 54610 w 1010697"/>
              <a:gd name="connsiteY36" fmla="*/ 1002919 h 1010697"/>
              <a:gd name="connsiteX37" fmla="*/ 251758 w 1010697"/>
              <a:gd name="connsiteY37" fmla="*/ 805770 h 1010697"/>
              <a:gd name="connsiteX38" fmla="*/ 317890 w 1010697"/>
              <a:gd name="connsiteY38" fmla="*/ 792045 h 1010697"/>
              <a:gd name="connsiteX39" fmla="*/ 382774 w 1010697"/>
              <a:gd name="connsiteY39" fmla="*/ 727160 h 1010697"/>
              <a:gd name="connsiteX40" fmla="*/ 423951 w 1010697"/>
              <a:gd name="connsiteY40" fmla="*/ 733399 h 1010697"/>
              <a:gd name="connsiteX41" fmla="*/ 518782 w 1010697"/>
              <a:gd name="connsiteY41" fmla="*/ 693470 h 1010697"/>
              <a:gd name="connsiteX42" fmla="*/ 848195 w 1010697"/>
              <a:gd name="connsiteY42" fmla="*/ 364058 h 1010697"/>
              <a:gd name="connsiteX43" fmla="*/ 871902 w 1010697"/>
              <a:gd name="connsiteY43" fmla="*/ 387766 h 1010697"/>
              <a:gd name="connsiteX44" fmla="*/ 898106 w 1010697"/>
              <a:gd name="connsiteY44" fmla="*/ 398996 h 1010697"/>
              <a:gd name="connsiteX45" fmla="*/ 924309 w 1010697"/>
              <a:gd name="connsiteY45" fmla="*/ 387766 h 1010697"/>
              <a:gd name="connsiteX46" fmla="*/ 924309 w 1010697"/>
              <a:gd name="connsiteY46" fmla="*/ 335359 h 1010697"/>
              <a:gd name="connsiteX47" fmla="*/ 900601 w 1010697"/>
              <a:gd name="connsiteY47" fmla="*/ 311651 h 1010697"/>
              <a:gd name="connsiteX48" fmla="*/ 849442 w 1010697"/>
              <a:gd name="connsiteY48" fmla="*/ 260493 h 1010697"/>
              <a:gd name="connsiteX49" fmla="*/ 915574 w 1010697"/>
              <a:gd name="connsiteY49" fmla="*/ 194360 h 1010697"/>
              <a:gd name="connsiteX50" fmla="*/ 946769 w 1010697"/>
              <a:gd name="connsiteY50" fmla="*/ 225555 h 1010697"/>
              <a:gd name="connsiteX51" fmla="*/ 972972 w 1010697"/>
              <a:gd name="connsiteY51" fmla="*/ 236785 h 1010697"/>
              <a:gd name="connsiteX52" fmla="*/ 999175 w 1010697"/>
              <a:gd name="connsiteY52" fmla="*/ 225555 h 1010697"/>
              <a:gd name="connsiteX53" fmla="*/ 999175 w 1010697"/>
              <a:gd name="connsiteY53" fmla="*/ 173148 h 101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10697" h="1010697">
                <a:moveTo>
                  <a:pt x="758355" y="349085"/>
                </a:moveTo>
                <a:lnTo>
                  <a:pt x="715930" y="306660"/>
                </a:lnTo>
                <a:lnTo>
                  <a:pt x="680993" y="341598"/>
                </a:lnTo>
                <a:lnTo>
                  <a:pt x="723417" y="384022"/>
                </a:lnTo>
                <a:lnTo>
                  <a:pt x="683488" y="423951"/>
                </a:lnTo>
                <a:lnTo>
                  <a:pt x="641064" y="381527"/>
                </a:lnTo>
                <a:lnTo>
                  <a:pt x="606126" y="416464"/>
                </a:lnTo>
                <a:lnTo>
                  <a:pt x="648551" y="458889"/>
                </a:lnTo>
                <a:lnTo>
                  <a:pt x="608622" y="498818"/>
                </a:lnTo>
                <a:lnTo>
                  <a:pt x="566197" y="456393"/>
                </a:lnTo>
                <a:lnTo>
                  <a:pt x="531260" y="491331"/>
                </a:lnTo>
                <a:lnTo>
                  <a:pt x="573684" y="533755"/>
                </a:lnTo>
                <a:lnTo>
                  <a:pt x="535003" y="572436"/>
                </a:lnTo>
                <a:lnTo>
                  <a:pt x="450154" y="487588"/>
                </a:lnTo>
                <a:lnTo>
                  <a:pt x="710939" y="226803"/>
                </a:lnTo>
                <a:lnTo>
                  <a:pt x="795788" y="311651"/>
                </a:lnTo>
                <a:lnTo>
                  <a:pt x="758355" y="349085"/>
                </a:lnTo>
                <a:close/>
                <a:moveTo>
                  <a:pt x="999175" y="173148"/>
                </a:moveTo>
                <a:lnTo>
                  <a:pt x="849442" y="23415"/>
                </a:lnTo>
                <a:cubicBezTo>
                  <a:pt x="834469" y="8442"/>
                  <a:pt x="810761" y="8442"/>
                  <a:pt x="797036" y="23415"/>
                </a:cubicBezTo>
                <a:cubicBezTo>
                  <a:pt x="782062" y="38389"/>
                  <a:pt x="782062" y="62096"/>
                  <a:pt x="797036" y="75822"/>
                </a:cubicBezTo>
                <a:lnTo>
                  <a:pt x="828230" y="107016"/>
                </a:lnTo>
                <a:lnTo>
                  <a:pt x="762098" y="173148"/>
                </a:lnTo>
                <a:lnTo>
                  <a:pt x="710939" y="121990"/>
                </a:lnTo>
                <a:lnTo>
                  <a:pt x="687232" y="98282"/>
                </a:lnTo>
                <a:cubicBezTo>
                  <a:pt x="672258" y="83308"/>
                  <a:pt x="648551" y="83308"/>
                  <a:pt x="634825" y="98282"/>
                </a:cubicBezTo>
                <a:cubicBezTo>
                  <a:pt x="619852" y="113255"/>
                  <a:pt x="619852" y="136963"/>
                  <a:pt x="634825" y="150688"/>
                </a:cubicBezTo>
                <a:lnTo>
                  <a:pt x="658533" y="174396"/>
                </a:lnTo>
                <a:lnTo>
                  <a:pt x="329120" y="503809"/>
                </a:lnTo>
                <a:cubicBezTo>
                  <a:pt x="304165" y="528764"/>
                  <a:pt x="289191" y="562454"/>
                  <a:pt x="289191" y="598640"/>
                </a:cubicBezTo>
                <a:cubicBezTo>
                  <a:pt x="289191" y="612365"/>
                  <a:pt x="291687" y="626091"/>
                  <a:pt x="295430" y="639816"/>
                </a:cubicBezTo>
                <a:lnTo>
                  <a:pt x="230546" y="704700"/>
                </a:lnTo>
                <a:cubicBezTo>
                  <a:pt x="213077" y="722169"/>
                  <a:pt x="208086" y="748373"/>
                  <a:pt x="216820" y="770833"/>
                </a:cubicBezTo>
                <a:lnTo>
                  <a:pt x="19672" y="967981"/>
                </a:lnTo>
                <a:cubicBezTo>
                  <a:pt x="9690" y="977963"/>
                  <a:pt x="9690" y="992936"/>
                  <a:pt x="19672" y="1002919"/>
                </a:cubicBezTo>
                <a:cubicBezTo>
                  <a:pt x="24663" y="1007910"/>
                  <a:pt x="30902" y="1010405"/>
                  <a:pt x="37141" y="1010405"/>
                </a:cubicBezTo>
                <a:cubicBezTo>
                  <a:pt x="43380" y="1010405"/>
                  <a:pt x="49619" y="1007910"/>
                  <a:pt x="54610" y="1002919"/>
                </a:cubicBezTo>
                <a:lnTo>
                  <a:pt x="251758" y="805770"/>
                </a:lnTo>
                <a:cubicBezTo>
                  <a:pt x="274218" y="814505"/>
                  <a:pt x="300421" y="809514"/>
                  <a:pt x="317890" y="792045"/>
                </a:cubicBezTo>
                <a:lnTo>
                  <a:pt x="382774" y="727160"/>
                </a:lnTo>
                <a:cubicBezTo>
                  <a:pt x="396500" y="730904"/>
                  <a:pt x="410226" y="733399"/>
                  <a:pt x="423951" y="733399"/>
                </a:cubicBezTo>
                <a:cubicBezTo>
                  <a:pt x="458889" y="733399"/>
                  <a:pt x="492579" y="720922"/>
                  <a:pt x="518782" y="693470"/>
                </a:cubicBezTo>
                <a:lnTo>
                  <a:pt x="848195" y="364058"/>
                </a:lnTo>
                <a:lnTo>
                  <a:pt x="871902" y="387766"/>
                </a:lnTo>
                <a:cubicBezTo>
                  <a:pt x="879389" y="395252"/>
                  <a:pt x="889371" y="398996"/>
                  <a:pt x="898106" y="398996"/>
                </a:cubicBezTo>
                <a:cubicBezTo>
                  <a:pt x="906840" y="398996"/>
                  <a:pt x="916822" y="395252"/>
                  <a:pt x="924309" y="387766"/>
                </a:cubicBezTo>
                <a:cubicBezTo>
                  <a:pt x="939282" y="372792"/>
                  <a:pt x="939282" y="349085"/>
                  <a:pt x="924309" y="335359"/>
                </a:cubicBezTo>
                <a:lnTo>
                  <a:pt x="900601" y="311651"/>
                </a:lnTo>
                <a:lnTo>
                  <a:pt x="849442" y="260493"/>
                </a:lnTo>
                <a:lnTo>
                  <a:pt x="915574" y="194360"/>
                </a:lnTo>
                <a:lnTo>
                  <a:pt x="946769" y="225555"/>
                </a:lnTo>
                <a:cubicBezTo>
                  <a:pt x="954255" y="233041"/>
                  <a:pt x="964238" y="236785"/>
                  <a:pt x="972972" y="236785"/>
                </a:cubicBezTo>
                <a:cubicBezTo>
                  <a:pt x="981706" y="236785"/>
                  <a:pt x="991689" y="233041"/>
                  <a:pt x="999175" y="225555"/>
                </a:cubicBezTo>
                <a:cubicBezTo>
                  <a:pt x="1014149" y="210582"/>
                  <a:pt x="1014149" y="188122"/>
                  <a:pt x="999175" y="173148"/>
                </a:cubicBezTo>
                <a:close/>
              </a:path>
            </a:pathLst>
          </a:custGeom>
          <a:solidFill>
            <a:schemeClr val="tx2"/>
          </a:solidFill>
          <a:ln w="12402" cap="flat">
            <a:noFill/>
            <a:prstDash val="solid"/>
            <a:miter/>
          </a:ln>
        </p:spPr>
        <p:txBody>
          <a:bodyPr rtlCol="0" anchor="ctr"/>
          <a:lstStyle/>
          <a:p>
            <a:endParaRPr lang="en-US"/>
          </a:p>
        </p:txBody>
      </p:sp>
      <p:sp>
        <p:nvSpPr>
          <p:cNvPr id="25" name="Graphic 21" descr="Needle">
            <a:extLst>
              <a:ext uri="{FF2B5EF4-FFF2-40B4-BE49-F238E27FC236}">
                <a16:creationId xmlns:a16="http://schemas.microsoft.com/office/drawing/2014/main" id="{FD8C53BC-68B9-BC4D-9A64-5855935BD213}"/>
              </a:ext>
            </a:extLst>
          </p:cNvPr>
          <p:cNvSpPr/>
          <p:nvPr/>
        </p:nvSpPr>
        <p:spPr>
          <a:xfrm rot="6373466" flipV="1">
            <a:off x="3386038" y="4739094"/>
            <a:ext cx="882989" cy="882989"/>
          </a:xfrm>
          <a:custGeom>
            <a:avLst/>
            <a:gdLst>
              <a:gd name="connsiteX0" fmla="*/ 758355 w 1010697"/>
              <a:gd name="connsiteY0" fmla="*/ 349085 h 1010697"/>
              <a:gd name="connsiteX1" fmla="*/ 715930 w 1010697"/>
              <a:gd name="connsiteY1" fmla="*/ 306660 h 1010697"/>
              <a:gd name="connsiteX2" fmla="*/ 680993 w 1010697"/>
              <a:gd name="connsiteY2" fmla="*/ 341598 h 1010697"/>
              <a:gd name="connsiteX3" fmla="*/ 723417 w 1010697"/>
              <a:gd name="connsiteY3" fmla="*/ 384022 h 1010697"/>
              <a:gd name="connsiteX4" fmla="*/ 683488 w 1010697"/>
              <a:gd name="connsiteY4" fmla="*/ 423951 h 1010697"/>
              <a:gd name="connsiteX5" fmla="*/ 641064 w 1010697"/>
              <a:gd name="connsiteY5" fmla="*/ 381527 h 1010697"/>
              <a:gd name="connsiteX6" fmla="*/ 606126 w 1010697"/>
              <a:gd name="connsiteY6" fmla="*/ 416464 h 1010697"/>
              <a:gd name="connsiteX7" fmla="*/ 648551 w 1010697"/>
              <a:gd name="connsiteY7" fmla="*/ 458889 h 1010697"/>
              <a:gd name="connsiteX8" fmla="*/ 608622 w 1010697"/>
              <a:gd name="connsiteY8" fmla="*/ 498818 h 1010697"/>
              <a:gd name="connsiteX9" fmla="*/ 566197 w 1010697"/>
              <a:gd name="connsiteY9" fmla="*/ 456393 h 1010697"/>
              <a:gd name="connsiteX10" fmla="*/ 531260 w 1010697"/>
              <a:gd name="connsiteY10" fmla="*/ 491331 h 1010697"/>
              <a:gd name="connsiteX11" fmla="*/ 573684 w 1010697"/>
              <a:gd name="connsiteY11" fmla="*/ 533755 h 1010697"/>
              <a:gd name="connsiteX12" fmla="*/ 535003 w 1010697"/>
              <a:gd name="connsiteY12" fmla="*/ 572436 h 1010697"/>
              <a:gd name="connsiteX13" fmla="*/ 450154 w 1010697"/>
              <a:gd name="connsiteY13" fmla="*/ 487588 h 1010697"/>
              <a:gd name="connsiteX14" fmla="*/ 710939 w 1010697"/>
              <a:gd name="connsiteY14" fmla="*/ 226803 h 1010697"/>
              <a:gd name="connsiteX15" fmla="*/ 795788 w 1010697"/>
              <a:gd name="connsiteY15" fmla="*/ 311651 h 1010697"/>
              <a:gd name="connsiteX16" fmla="*/ 758355 w 1010697"/>
              <a:gd name="connsiteY16" fmla="*/ 349085 h 1010697"/>
              <a:gd name="connsiteX17" fmla="*/ 999175 w 1010697"/>
              <a:gd name="connsiteY17" fmla="*/ 173148 h 1010697"/>
              <a:gd name="connsiteX18" fmla="*/ 849442 w 1010697"/>
              <a:gd name="connsiteY18" fmla="*/ 23415 h 1010697"/>
              <a:gd name="connsiteX19" fmla="*/ 797036 w 1010697"/>
              <a:gd name="connsiteY19" fmla="*/ 23415 h 1010697"/>
              <a:gd name="connsiteX20" fmla="*/ 797036 w 1010697"/>
              <a:gd name="connsiteY20" fmla="*/ 75822 h 1010697"/>
              <a:gd name="connsiteX21" fmla="*/ 828230 w 1010697"/>
              <a:gd name="connsiteY21" fmla="*/ 107016 h 1010697"/>
              <a:gd name="connsiteX22" fmla="*/ 762098 w 1010697"/>
              <a:gd name="connsiteY22" fmla="*/ 173148 h 1010697"/>
              <a:gd name="connsiteX23" fmla="*/ 710939 w 1010697"/>
              <a:gd name="connsiteY23" fmla="*/ 121990 h 1010697"/>
              <a:gd name="connsiteX24" fmla="*/ 687232 w 1010697"/>
              <a:gd name="connsiteY24" fmla="*/ 98282 h 1010697"/>
              <a:gd name="connsiteX25" fmla="*/ 634825 w 1010697"/>
              <a:gd name="connsiteY25" fmla="*/ 98282 h 1010697"/>
              <a:gd name="connsiteX26" fmla="*/ 634825 w 1010697"/>
              <a:gd name="connsiteY26" fmla="*/ 150688 h 1010697"/>
              <a:gd name="connsiteX27" fmla="*/ 658533 w 1010697"/>
              <a:gd name="connsiteY27" fmla="*/ 174396 h 1010697"/>
              <a:gd name="connsiteX28" fmla="*/ 329120 w 1010697"/>
              <a:gd name="connsiteY28" fmla="*/ 503809 h 1010697"/>
              <a:gd name="connsiteX29" fmla="*/ 289191 w 1010697"/>
              <a:gd name="connsiteY29" fmla="*/ 598640 h 1010697"/>
              <a:gd name="connsiteX30" fmla="*/ 295430 w 1010697"/>
              <a:gd name="connsiteY30" fmla="*/ 639816 h 1010697"/>
              <a:gd name="connsiteX31" fmla="*/ 230546 w 1010697"/>
              <a:gd name="connsiteY31" fmla="*/ 704700 h 1010697"/>
              <a:gd name="connsiteX32" fmla="*/ 216820 w 1010697"/>
              <a:gd name="connsiteY32" fmla="*/ 770833 h 1010697"/>
              <a:gd name="connsiteX33" fmla="*/ 19672 w 1010697"/>
              <a:gd name="connsiteY33" fmla="*/ 967981 h 1010697"/>
              <a:gd name="connsiteX34" fmla="*/ 19672 w 1010697"/>
              <a:gd name="connsiteY34" fmla="*/ 1002919 h 1010697"/>
              <a:gd name="connsiteX35" fmla="*/ 37141 w 1010697"/>
              <a:gd name="connsiteY35" fmla="*/ 1010405 h 1010697"/>
              <a:gd name="connsiteX36" fmla="*/ 54610 w 1010697"/>
              <a:gd name="connsiteY36" fmla="*/ 1002919 h 1010697"/>
              <a:gd name="connsiteX37" fmla="*/ 251758 w 1010697"/>
              <a:gd name="connsiteY37" fmla="*/ 805770 h 1010697"/>
              <a:gd name="connsiteX38" fmla="*/ 317890 w 1010697"/>
              <a:gd name="connsiteY38" fmla="*/ 792045 h 1010697"/>
              <a:gd name="connsiteX39" fmla="*/ 382774 w 1010697"/>
              <a:gd name="connsiteY39" fmla="*/ 727160 h 1010697"/>
              <a:gd name="connsiteX40" fmla="*/ 423951 w 1010697"/>
              <a:gd name="connsiteY40" fmla="*/ 733399 h 1010697"/>
              <a:gd name="connsiteX41" fmla="*/ 518782 w 1010697"/>
              <a:gd name="connsiteY41" fmla="*/ 693470 h 1010697"/>
              <a:gd name="connsiteX42" fmla="*/ 848195 w 1010697"/>
              <a:gd name="connsiteY42" fmla="*/ 364058 h 1010697"/>
              <a:gd name="connsiteX43" fmla="*/ 871902 w 1010697"/>
              <a:gd name="connsiteY43" fmla="*/ 387766 h 1010697"/>
              <a:gd name="connsiteX44" fmla="*/ 898106 w 1010697"/>
              <a:gd name="connsiteY44" fmla="*/ 398996 h 1010697"/>
              <a:gd name="connsiteX45" fmla="*/ 924309 w 1010697"/>
              <a:gd name="connsiteY45" fmla="*/ 387766 h 1010697"/>
              <a:gd name="connsiteX46" fmla="*/ 924309 w 1010697"/>
              <a:gd name="connsiteY46" fmla="*/ 335359 h 1010697"/>
              <a:gd name="connsiteX47" fmla="*/ 900601 w 1010697"/>
              <a:gd name="connsiteY47" fmla="*/ 311651 h 1010697"/>
              <a:gd name="connsiteX48" fmla="*/ 849442 w 1010697"/>
              <a:gd name="connsiteY48" fmla="*/ 260493 h 1010697"/>
              <a:gd name="connsiteX49" fmla="*/ 915574 w 1010697"/>
              <a:gd name="connsiteY49" fmla="*/ 194360 h 1010697"/>
              <a:gd name="connsiteX50" fmla="*/ 946769 w 1010697"/>
              <a:gd name="connsiteY50" fmla="*/ 225555 h 1010697"/>
              <a:gd name="connsiteX51" fmla="*/ 972972 w 1010697"/>
              <a:gd name="connsiteY51" fmla="*/ 236785 h 1010697"/>
              <a:gd name="connsiteX52" fmla="*/ 999175 w 1010697"/>
              <a:gd name="connsiteY52" fmla="*/ 225555 h 1010697"/>
              <a:gd name="connsiteX53" fmla="*/ 999175 w 1010697"/>
              <a:gd name="connsiteY53" fmla="*/ 173148 h 101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10697" h="1010697">
                <a:moveTo>
                  <a:pt x="758355" y="349085"/>
                </a:moveTo>
                <a:lnTo>
                  <a:pt x="715930" y="306660"/>
                </a:lnTo>
                <a:lnTo>
                  <a:pt x="680993" y="341598"/>
                </a:lnTo>
                <a:lnTo>
                  <a:pt x="723417" y="384022"/>
                </a:lnTo>
                <a:lnTo>
                  <a:pt x="683488" y="423951"/>
                </a:lnTo>
                <a:lnTo>
                  <a:pt x="641064" y="381527"/>
                </a:lnTo>
                <a:lnTo>
                  <a:pt x="606126" y="416464"/>
                </a:lnTo>
                <a:lnTo>
                  <a:pt x="648551" y="458889"/>
                </a:lnTo>
                <a:lnTo>
                  <a:pt x="608622" y="498818"/>
                </a:lnTo>
                <a:lnTo>
                  <a:pt x="566197" y="456393"/>
                </a:lnTo>
                <a:lnTo>
                  <a:pt x="531260" y="491331"/>
                </a:lnTo>
                <a:lnTo>
                  <a:pt x="573684" y="533755"/>
                </a:lnTo>
                <a:lnTo>
                  <a:pt x="535003" y="572436"/>
                </a:lnTo>
                <a:lnTo>
                  <a:pt x="450154" y="487588"/>
                </a:lnTo>
                <a:lnTo>
                  <a:pt x="710939" y="226803"/>
                </a:lnTo>
                <a:lnTo>
                  <a:pt x="795788" y="311651"/>
                </a:lnTo>
                <a:lnTo>
                  <a:pt x="758355" y="349085"/>
                </a:lnTo>
                <a:close/>
                <a:moveTo>
                  <a:pt x="999175" y="173148"/>
                </a:moveTo>
                <a:lnTo>
                  <a:pt x="849442" y="23415"/>
                </a:lnTo>
                <a:cubicBezTo>
                  <a:pt x="834469" y="8442"/>
                  <a:pt x="810761" y="8442"/>
                  <a:pt x="797036" y="23415"/>
                </a:cubicBezTo>
                <a:cubicBezTo>
                  <a:pt x="782062" y="38389"/>
                  <a:pt x="782062" y="62096"/>
                  <a:pt x="797036" y="75822"/>
                </a:cubicBezTo>
                <a:lnTo>
                  <a:pt x="828230" y="107016"/>
                </a:lnTo>
                <a:lnTo>
                  <a:pt x="762098" y="173148"/>
                </a:lnTo>
                <a:lnTo>
                  <a:pt x="710939" y="121990"/>
                </a:lnTo>
                <a:lnTo>
                  <a:pt x="687232" y="98282"/>
                </a:lnTo>
                <a:cubicBezTo>
                  <a:pt x="672258" y="83308"/>
                  <a:pt x="648551" y="83308"/>
                  <a:pt x="634825" y="98282"/>
                </a:cubicBezTo>
                <a:cubicBezTo>
                  <a:pt x="619852" y="113255"/>
                  <a:pt x="619852" y="136963"/>
                  <a:pt x="634825" y="150688"/>
                </a:cubicBezTo>
                <a:lnTo>
                  <a:pt x="658533" y="174396"/>
                </a:lnTo>
                <a:lnTo>
                  <a:pt x="329120" y="503809"/>
                </a:lnTo>
                <a:cubicBezTo>
                  <a:pt x="304165" y="528764"/>
                  <a:pt x="289191" y="562454"/>
                  <a:pt x="289191" y="598640"/>
                </a:cubicBezTo>
                <a:cubicBezTo>
                  <a:pt x="289191" y="612365"/>
                  <a:pt x="291687" y="626091"/>
                  <a:pt x="295430" y="639816"/>
                </a:cubicBezTo>
                <a:lnTo>
                  <a:pt x="230546" y="704700"/>
                </a:lnTo>
                <a:cubicBezTo>
                  <a:pt x="213077" y="722169"/>
                  <a:pt x="208086" y="748373"/>
                  <a:pt x="216820" y="770833"/>
                </a:cubicBezTo>
                <a:lnTo>
                  <a:pt x="19672" y="967981"/>
                </a:lnTo>
                <a:cubicBezTo>
                  <a:pt x="9690" y="977963"/>
                  <a:pt x="9690" y="992936"/>
                  <a:pt x="19672" y="1002919"/>
                </a:cubicBezTo>
                <a:cubicBezTo>
                  <a:pt x="24663" y="1007910"/>
                  <a:pt x="30902" y="1010405"/>
                  <a:pt x="37141" y="1010405"/>
                </a:cubicBezTo>
                <a:cubicBezTo>
                  <a:pt x="43380" y="1010405"/>
                  <a:pt x="49619" y="1007910"/>
                  <a:pt x="54610" y="1002919"/>
                </a:cubicBezTo>
                <a:lnTo>
                  <a:pt x="251758" y="805770"/>
                </a:lnTo>
                <a:cubicBezTo>
                  <a:pt x="274218" y="814505"/>
                  <a:pt x="300421" y="809514"/>
                  <a:pt x="317890" y="792045"/>
                </a:cubicBezTo>
                <a:lnTo>
                  <a:pt x="382774" y="727160"/>
                </a:lnTo>
                <a:cubicBezTo>
                  <a:pt x="396500" y="730904"/>
                  <a:pt x="410226" y="733399"/>
                  <a:pt x="423951" y="733399"/>
                </a:cubicBezTo>
                <a:cubicBezTo>
                  <a:pt x="458889" y="733399"/>
                  <a:pt x="492579" y="720922"/>
                  <a:pt x="518782" y="693470"/>
                </a:cubicBezTo>
                <a:lnTo>
                  <a:pt x="848195" y="364058"/>
                </a:lnTo>
                <a:lnTo>
                  <a:pt x="871902" y="387766"/>
                </a:lnTo>
                <a:cubicBezTo>
                  <a:pt x="879389" y="395252"/>
                  <a:pt x="889371" y="398996"/>
                  <a:pt x="898106" y="398996"/>
                </a:cubicBezTo>
                <a:cubicBezTo>
                  <a:pt x="906840" y="398996"/>
                  <a:pt x="916822" y="395252"/>
                  <a:pt x="924309" y="387766"/>
                </a:cubicBezTo>
                <a:cubicBezTo>
                  <a:pt x="939282" y="372792"/>
                  <a:pt x="939282" y="349085"/>
                  <a:pt x="924309" y="335359"/>
                </a:cubicBezTo>
                <a:lnTo>
                  <a:pt x="900601" y="311651"/>
                </a:lnTo>
                <a:lnTo>
                  <a:pt x="849442" y="260493"/>
                </a:lnTo>
                <a:lnTo>
                  <a:pt x="915574" y="194360"/>
                </a:lnTo>
                <a:lnTo>
                  <a:pt x="946769" y="225555"/>
                </a:lnTo>
                <a:cubicBezTo>
                  <a:pt x="954255" y="233041"/>
                  <a:pt x="964238" y="236785"/>
                  <a:pt x="972972" y="236785"/>
                </a:cubicBezTo>
                <a:cubicBezTo>
                  <a:pt x="981706" y="236785"/>
                  <a:pt x="991689" y="233041"/>
                  <a:pt x="999175" y="225555"/>
                </a:cubicBezTo>
                <a:cubicBezTo>
                  <a:pt x="1014149" y="210582"/>
                  <a:pt x="1014149" y="188122"/>
                  <a:pt x="999175" y="173148"/>
                </a:cubicBezTo>
                <a:close/>
              </a:path>
            </a:pathLst>
          </a:custGeom>
          <a:solidFill>
            <a:schemeClr val="tx2"/>
          </a:solidFill>
          <a:ln w="12402" cap="flat">
            <a:noFill/>
            <a:prstDash val="solid"/>
            <a:miter/>
          </a:ln>
        </p:spPr>
        <p:txBody>
          <a:bodyPr rtlCol="0" anchor="ctr"/>
          <a:lstStyle/>
          <a:p>
            <a:endParaRPr lang="en-US"/>
          </a:p>
        </p:txBody>
      </p:sp>
      <p:pic>
        <p:nvPicPr>
          <p:cNvPr id="26" name="Picture 25">
            <a:extLst>
              <a:ext uri="{FF2B5EF4-FFF2-40B4-BE49-F238E27FC236}">
                <a16:creationId xmlns:a16="http://schemas.microsoft.com/office/drawing/2014/main" id="{6B90BA51-78C9-3242-9F81-F62880F5363B}"/>
              </a:ext>
            </a:extLst>
          </p:cNvPr>
          <p:cNvPicPr>
            <a:picLocks noChangeAspect="1"/>
          </p:cNvPicPr>
          <p:nvPr/>
        </p:nvPicPr>
        <p:blipFill>
          <a:blip r:embed="rId3"/>
          <a:stretch>
            <a:fillRect/>
          </a:stretch>
        </p:blipFill>
        <p:spPr>
          <a:xfrm>
            <a:off x="2526824" y="4806298"/>
            <a:ext cx="772160" cy="895004"/>
          </a:xfrm>
          <a:prstGeom prst="rect">
            <a:avLst/>
          </a:prstGeom>
        </p:spPr>
      </p:pic>
    </p:spTree>
    <p:extLst>
      <p:ext uri="{BB962C8B-B14F-4D97-AF65-F5344CB8AC3E}">
        <p14:creationId xmlns:p14="http://schemas.microsoft.com/office/powerpoint/2010/main" val="190747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5A46ADA-A9A5-4D80-A584-E9AE2F5390A4}"/>
              </a:ext>
            </a:extLst>
          </p:cNvPr>
          <p:cNvSpPr>
            <a:spLocks noGrp="1"/>
          </p:cNvSpPr>
          <p:nvPr>
            <p:ph type="body" idx="1"/>
          </p:nvPr>
        </p:nvSpPr>
        <p:spPr/>
        <p:txBody>
          <a:bodyPr/>
          <a:lstStyle/>
          <a:p>
            <a:r>
              <a:rPr lang="en-GB" dirty="0"/>
              <a:t>Key findings</a:t>
            </a:r>
          </a:p>
        </p:txBody>
      </p:sp>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p:txBody>
          <a:bodyPr/>
          <a:lstStyle/>
          <a:p>
            <a:r>
              <a:rPr lang="en-GB" b="1" dirty="0">
                <a:effectLst/>
                <a:latin typeface="Calibri" panose="020F0502020204030204" pitchFamily="34" charset="0"/>
                <a:ea typeface="Times New Roman" panose="02020603050405020304" pitchFamily="18" charset="0"/>
              </a:rPr>
              <a:t>ACVR1 antibodies exacerbate heterotopic ossification in FOP</a:t>
            </a:r>
            <a:endParaRPr lang="en-GB" dirty="0"/>
          </a:p>
        </p:txBody>
      </p:sp>
      <p:sp>
        <p:nvSpPr>
          <p:cNvPr id="7" name="Content Placeholder 6">
            <a:extLst>
              <a:ext uri="{FF2B5EF4-FFF2-40B4-BE49-F238E27FC236}">
                <a16:creationId xmlns:a16="http://schemas.microsoft.com/office/drawing/2014/main" id="{245C0E1E-113F-432B-BE19-2275CF0406D5}"/>
              </a:ext>
            </a:extLst>
          </p:cNvPr>
          <p:cNvSpPr>
            <a:spLocks noGrp="1"/>
          </p:cNvSpPr>
          <p:nvPr>
            <p:ph sz="quarter" idx="14"/>
          </p:nvPr>
        </p:nvSpPr>
        <p:spPr/>
        <p:txBody>
          <a:bodyPr/>
          <a:lstStyle/>
          <a:p>
            <a:r>
              <a:rPr lang="en-GB" b="1" dirty="0">
                <a:solidFill>
                  <a:schemeClr val="accent2"/>
                </a:solidFill>
                <a:latin typeface="Calibri" panose="020F0502020204030204" pitchFamily="34" charset="0"/>
                <a:cs typeface="Calibri" panose="020F0502020204030204" pitchFamily="34" charset="0"/>
              </a:rPr>
              <a:t>Increase</a:t>
            </a:r>
            <a:r>
              <a:rPr lang="en-GB" dirty="0"/>
              <a:t> of HO in the FOP mouse model</a:t>
            </a:r>
          </a:p>
          <a:p>
            <a:pPr lvl="1"/>
            <a:r>
              <a:rPr lang="en-GB" dirty="0"/>
              <a:t>ACVR1 antibodies exacerbated HO in FOP</a:t>
            </a:r>
          </a:p>
          <a:p>
            <a:pPr lvl="1"/>
            <a:r>
              <a:rPr lang="en-GB" dirty="0"/>
              <a:t>Therefore ACVR1 antibodies are definitely </a:t>
            </a:r>
            <a:r>
              <a:rPr lang="en-GB" sz="2000" b="1" dirty="0">
                <a:solidFill>
                  <a:schemeClr val="accent2"/>
                </a:solidFill>
                <a:latin typeface="Calibri" panose="020F0502020204030204" pitchFamily="34" charset="0"/>
                <a:cs typeface="Calibri" panose="020F0502020204030204" pitchFamily="34" charset="0"/>
              </a:rPr>
              <a:t>not</a:t>
            </a:r>
            <a:r>
              <a:rPr lang="en-GB" dirty="0"/>
              <a:t> a therapeutic option for FOP patients</a:t>
            </a:r>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p:txBody>
          <a:bodyPr/>
          <a:lstStyle/>
          <a:p>
            <a:pPr>
              <a:spcBef>
                <a:spcPts val="0"/>
              </a:spcBef>
            </a:pPr>
            <a:r>
              <a:rPr lang="en-GB" sz="1200" dirty="0">
                <a:solidFill>
                  <a:schemeClr val="tx2"/>
                </a:solidFill>
              </a:rPr>
              <a:t>ACVR1, </a:t>
            </a:r>
            <a:r>
              <a:rPr lang="en-US" dirty="0">
                <a:solidFill>
                  <a:schemeClr val="tx2"/>
                </a:solidFill>
              </a:rPr>
              <a:t>activin A receptor type 1; </a:t>
            </a:r>
            <a:r>
              <a:rPr lang="en-GB" dirty="0">
                <a:solidFill>
                  <a:schemeClr val="tx2"/>
                </a:solidFill>
              </a:rPr>
              <a:t>FOP</a:t>
            </a:r>
            <a:r>
              <a:rPr lang="en-GB" sz="1200" dirty="0">
                <a:solidFill>
                  <a:schemeClr val="tx2"/>
                </a:solidFill>
              </a:rPr>
              <a:t>, </a:t>
            </a:r>
            <a:r>
              <a:rPr lang="en-GB" sz="1200" dirty="0" err="1">
                <a:solidFill>
                  <a:schemeClr val="tx2"/>
                </a:solidFill>
              </a:rPr>
              <a:t>fibrodysplasia</a:t>
            </a:r>
            <a:r>
              <a:rPr lang="en-GB" sz="1200" dirty="0">
                <a:solidFill>
                  <a:schemeClr val="tx2"/>
                </a:solidFill>
              </a:rPr>
              <a:t> ossificans progressive; HO, </a:t>
            </a:r>
            <a:r>
              <a:rPr lang="en-US" dirty="0">
                <a:solidFill>
                  <a:schemeClr val="tx2"/>
                </a:solidFill>
              </a:rPr>
              <a:t>heterotopic ossifications</a:t>
            </a:r>
            <a:endParaRPr lang="en-GB" sz="1200" dirty="0">
              <a:solidFill>
                <a:schemeClr val="tx2"/>
              </a:solidFill>
              <a:latin typeface="+mn-lt"/>
            </a:endParaRPr>
          </a:p>
          <a:p>
            <a:pPr>
              <a:spcBef>
                <a:spcPts val="0"/>
              </a:spcBef>
            </a:pPr>
            <a:r>
              <a:rPr lang="en-GB" dirty="0">
                <a:solidFill>
                  <a:schemeClr val="tx2"/>
                </a:solidFill>
              </a:rPr>
              <a:t>Wang L</a:t>
            </a:r>
            <a:r>
              <a:rPr lang="en-GB" sz="1200" dirty="0">
                <a:solidFill>
                  <a:schemeClr val="tx2"/>
                </a:solidFill>
              </a:rPr>
              <a:t>, et al. ASBMR 2021, Abstract #1038; </a:t>
            </a:r>
            <a:r>
              <a:rPr lang="en-GB" dirty="0">
                <a:solidFill>
                  <a:schemeClr val="tx2"/>
                </a:solidFill>
                <a:hlinkClick r:id="rId2">
                  <a:extLst>
                    <a:ext uri="{A12FA001-AC4F-418D-AE19-62706E023703}">
                      <ahyp:hlinkClr xmlns:ahyp="http://schemas.microsoft.com/office/drawing/2018/hyperlinkcolor" val="tx"/>
                    </a:ext>
                  </a:extLst>
                </a:hlinkClick>
              </a:rPr>
              <a:t>https://cor2ed.com/podcast-rare-bone-disease-highlights-at-asbmr-2021/</a:t>
            </a:r>
            <a:endParaRPr lang="en-GB" sz="1200" dirty="0">
              <a:solidFill>
                <a:schemeClr val="tx2"/>
              </a:solidFill>
            </a:endParaRPr>
          </a:p>
        </p:txBody>
      </p:sp>
    </p:spTree>
    <p:extLst>
      <p:ext uri="{BB962C8B-B14F-4D97-AF65-F5344CB8AC3E}">
        <p14:creationId xmlns:p14="http://schemas.microsoft.com/office/powerpoint/2010/main" val="17914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586929D-FF36-4C39-84C0-7DB9148F0C4F}"/>
              </a:ext>
            </a:extLst>
          </p:cNvPr>
          <p:cNvSpPr>
            <a:spLocks noGrp="1"/>
          </p:cNvSpPr>
          <p:nvPr>
            <p:ph type="body" idx="1"/>
          </p:nvPr>
        </p:nvSpPr>
        <p:spPr>
          <a:xfrm>
            <a:off x="609600" y="1484784"/>
            <a:ext cx="10972800" cy="702470"/>
          </a:xfrm>
        </p:spPr>
        <p:txBody>
          <a:bodyPr/>
          <a:lstStyle/>
          <a:p>
            <a:r>
              <a:rPr lang="en-GB" dirty="0"/>
              <a:t>Study design</a:t>
            </a:r>
          </a:p>
        </p:txBody>
      </p:sp>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a:xfrm>
            <a:off x="619201" y="188640"/>
            <a:ext cx="8740799" cy="864000"/>
          </a:xfrm>
        </p:spPr>
        <p:txBody>
          <a:bodyPr>
            <a:noAutofit/>
          </a:bodyPr>
          <a:lstStyle/>
          <a:p>
            <a:r>
              <a:rPr lang="en-GB" dirty="0"/>
              <a:t>The microbiome contributes to endochondral heterotypic ossification in fop mice by regulating innate immune cell recruitment and polarisation</a:t>
            </a:r>
          </a:p>
        </p:txBody>
      </p:sp>
      <p:sp>
        <p:nvSpPr>
          <p:cNvPr id="7" name="Content Placeholder 6">
            <a:extLst>
              <a:ext uri="{FF2B5EF4-FFF2-40B4-BE49-F238E27FC236}">
                <a16:creationId xmlns:a16="http://schemas.microsoft.com/office/drawing/2014/main" id="{8AFA287B-4B38-4058-91CC-DD349E7703F5}"/>
              </a:ext>
            </a:extLst>
          </p:cNvPr>
          <p:cNvSpPr>
            <a:spLocks noGrp="1"/>
          </p:cNvSpPr>
          <p:nvPr>
            <p:ph sz="quarter" idx="14"/>
          </p:nvPr>
        </p:nvSpPr>
        <p:spPr>
          <a:xfrm>
            <a:off x="619200" y="1858520"/>
            <a:ext cx="10963200" cy="1570480"/>
          </a:xfrm>
        </p:spPr>
        <p:txBody>
          <a:bodyPr/>
          <a:lstStyle/>
          <a:p>
            <a:r>
              <a:rPr lang="en-US" sz="2000" dirty="0">
                <a:solidFill>
                  <a:schemeClr val="tx2"/>
                </a:solidFill>
                <a:ea typeface="Aileron" charset="0"/>
                <a:cs typeface="Aileron" charset="0"/>
              </a:rPr>
              <a:t>Inflammation and innate immune cells contribute to FOP flares and HO</a:t>
            </a:r>
          </a:p>
          <a:p>
            <a:pPr lvl="1"/>
            <a:r>
              <a:rPr lang="en-US" dirty="0">
                <a:solidFill>
                  <a:schemeClr val="tx2"/>
                </a:solidFill>
                <a:ea typeface="Aileron" charset="0"/>
                <a:cs typeface="Aileron" charset="0"/>
              </a:rPr>
              <a:t>Inflammatory environmental factors could therefore contribute to disease variability in FOP patients</a:t>
            </a:r>
          </a:p>
          <a:p>
            <a:r>
              <a:rPr lang="en-GB" dirty="0"/>
              <a:t>Aim of this study was to reduce the HO formation by reducing the inflammatory activities in the mice and to determine whether ABX reduction in HO is mediated by changes in monocytes  </a:t>
            </a:r>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a:xfrm>
            <a:off x="620183" y="6356351"/>
            <a:ext cx="9868305" cy="365125"/>
          </a:xfrm>
        </p:spPr>
        <p:txBody>
          <a:bodyPr/>
          <a:lstStyle/>
          <a:p>
            <a:pPr>
              <a:spcBef>
                <a:spcPts val="0"/>
              </a:spcBef>
            </a:pPr>
            <a:r>
              <a:rPr lang="en-GB" dirty="0"/>
              <a:t>ABX, ablative antibiotic cocktail; BM, bone marrow; FOP, </a:t>
            </a:r>
            <a:r>
              <a:rPr lang="en-GB" dirty="0" err="1"/>
              <a:t>fibrodysplasia</a:t>
            </a:r>
            <a:r>
              <a:rPr lang="en-GB" dirty="0"/>
              <a:t> ossificans progressive; GFP, green fluorescent protein; HO, </a:t>
            </a:r>
            <a:r>
              <a:rPr lang="en-US" dirty="0"/>
              <a:t>heterotopic ossifications</a:t>
            </a:r>
            <a:endParaRPr lang="en-GB" dirty="0"/>
          </a:p>
          <a:p>
            <a:pPr>
              <a:spcBef>
                <a:spcPts val="0"/>
              </a:spcBef>
            </a:pPr>
            <a:r>
              <a:rPr lang="en-GB" dirty="0"/>
              <a:t>Pierce J, et al. ASBMR 2021, Abstract #1039; </a:t>
            </a:r>
            <a:r>
              <a:rPr lang="en-GB" dirty="0">
                <a:hlinkClick r:id="rId2">
                  <a:extLst>
                    <a:ext uri="{A12FA001-AC4F-418D-AE19-62706E023703}">
                      <ahyp:hlinkClr xmlns:ahyp="http://schemas.microsoft.com/office/drawing/2018/hyperlinkcolor" val="tx"/>
                    </a:ext>
                  </a:extLst>
                </a:hlinkClick>
              </a:rPr>
              <a:t>https://cor2ed.com/podcast-rare-bone-disease-highlights-at-asbmr-2021/</a:t>
            </a:r>
            <a:r>
              <a:rPr lang="en-GB" dirty="0"/>
              <a:t> </a:t>
            </a:r>
          </a:p>
        </p:txBody>
      </p:sp>
      <p:sp>
        <p:nvSpPr>
          <p:cNvPr id="23" name="Arrow: Right 22">
            <a:extLst>
              <a:ext uri="{FF2B5EF4-FFF2-40B4-BE49-F238E27FC236}">
                <a16:creationId xmlns:a16="http://schemas.microsoft.com/office/drawing/2014/main" id="{6187E85F-B4DD-4E34-8BAB-66EBA7EA47CE}"/>
              </a:ext>
            </a:extLst>
          </p:cNvPr>
          <p:cNvSpPr/>
          <p:nvPr/>
        </p:nvSpPr>
        <p:spPr>
          <a:xfrm rot="5400000">
            <a:off x="7195772" y="4552771"/>
            <a:ext cx="393116" cy="305815"/>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B39B0A6-1131-4A36-BD71-A425518E6DCC}"/>
              </a:ext>
            </a:extLst>
          </p:cNvPr>
          <p:cNvSpPr txBox="1"/>
          <p:nvPr/>
        </p:nvSpPr>
        <p:spPr>
          <a:xfrm>
            <a:off x="1177772" y="4188001"/>
            <a:ext cx="1368152" cy="830997"/>
          </a:xfrm>
          <a:prstGeom prst="rect">
            <a:avLst/>
          </a:prstGeom>
          <a:noFill/>
        </p:spPr>
        <p:txBody>
          <a:bodyPr wrap="square" rtlCol="0">
            <a:spAutoFit/>
          </a:bodyPr>
          <a:lstStyle/>
          <a:p>
            <a:pPr algn="ctr"/>
            <a:r>
              <a:rPr lang="en-GB" sz="1200" b="1" dirty="0">
                <a:ea typeface="Aileron" charset="0"/>
                <a:cs typeface="Aileron" charset="0"/>
              </a:rPr>
              <a:t>Tamoxifen-inducible FOP mice</a:t>
            </a:r>
          </a:p>
          <a:p>
            <a:pPr algn="ctr"/>
            <a:r>
              <a:rPr lang="en-GB" sz="1200" b="1" i="1" dirty="0">
                <a:ea typeface="Aileron" charset="0"/>
                <a:cs typeface="Aileron" charset="0"/>
              </a:rPr>
              <a:t>(3 weeks old)</a:t>
            </a:r>
          </a:p>
        </p:txBody>
      </p:sp>
      <p:sp>
        <p:nvSpPr>
          <p:cNvPr id="21" name="TextBox 20">
            <a:extLst>
              <a:ext uri="{FF2B5EF4-FFF2-40B4-BE49-F238E27FC236}">
                <a16:creationId xmlns:a16="http://schemas.microsoft.com/office/drawing/2014/main" id="{A09F8FC1-88D1-42A9-94D8-C38CFDD1E522}"/>
              </a:ext>
            </a:extLst>
          </p:cNvPr>
          <p:cNvSpPr txBox="1"/>
          <p:nvPr/>
        </p:nvSpPr>
        <p:spPr>
          <a:xfrm>
            <a:off x="6624273" y="5727493"/>
            <a:ext cx="1368152" cy="461665"/>
          </a:xfrm>
          <a:prstGeom prst="rect">
            <a:avLst/>
          </a:prstGeom>
          <a:noFill/>
        </p:spPr>
        <p:txBody>
          <a:bodyPr wrap="square" rtlCol="0">
            <a:spAutoFit/>
          </a:bodyPr>
          <a:lstStyle/>
          <a:p>
            <a:pPr algn="ctr"/>
            <a:r>
              <a:rPr lang="en-GB" sz="1200" b="1" dirty="0">
                <a:ea typeface="Aileron" charset="0"/>
                <a:cs typeface="Aileron" charset="0"/>
              </a:rPr>
              <a:t>Bilateral hindlimb injury</a:t>
            </a:r>
            <a:endParaRPr lang="en-GB" sz="1200" b="1" i="1" dirty="0">
              <a:ea typeface="Aileron" charset="0"/>
              <a:cs typeface="Aileron" charset="0"/>
            </a:endParaRPr>
          </a:p>
        </p:txBody>
      </p:sp>
      <p:cxnSp>
        <p:nvCxnSpPr>
          <p:cNvPr id="31" name="Straight Arrow Connector 30">
            <a:extLst>
              <a:ext uri="{FF2B5EF4-FFF2-40B4-BE49-F238E27FC236}">
                <a16:creationId xmlns:a16="http://schemas.microsoft.com/office/drawing/2014/main" id="{4F7D0EBB-CA68-324E-993B-96EEE00777BE}"/>
              </a:ext>
            </a:extLst>
          </p:cNvPr>
          <p:cNvCxnSpPr>
            <a:cxnSpLocks/>
          </p:cNvCxnSpPr>
          <p:nvPr/>
        </p:nvCxnSpPr>
        <p:spPr>
          <a:xfrm flipV="1">
            <a:off x="2496913" y="4950058"/>
            <a:ext cx="694095" cy="47599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17D4E151-A81D-B24F-A3DE-294C60F227BF}"/>
              </a:ext>
            </a:extLst>
          </p:cNvPr>
          <p:cNvCxnSpPr/>
          <p:nvPr/>
        </p:nvCxnSpPr>
        <p:spPr>
          <a:xfrm>
            <a:off x="2496913" y="5412770"/>
            <a:ext cx="720080" cy="40295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Graphic 23" descr="Rat">
            <a:extLst>
              <a:ext uri="{FF2B5EF4-FFF2-40B4-BE49-F238E27FC236}">
                <a16:creationId xmlns:a16="http://schemas.microsoft.com/office/drawing/2014/main" id="{DC3A4CE9-EF35-E44C-B97D-2E5D9858F62B}"/>
              </a:ext>
            </a:extLst>
          </p:cNvPr>
          <p:cNvSpPr/>
          <p:nvPr/>
        </p:nvSpPr>
        <p:spPr>
          <a:xfrm>
            <a:off x="1282602" y="4997069"/>
            <a:ext cx="1168814" cy="707060"/>
          </a:xfrm>
          <a:custGeom>
            <a:avLst/>
            <a:gdLst>
              <a:gd name="connsiteX0" fmla="*/ 737736 w 771525"/>
              <a:gd name="connsiteY0" fmla="*/ 230029 h 466725"/>
              <a:gd name="connsiteX1" fmla="*/ 566286 w 771525"/>
              <a:gd name="connsiteY1" fmla="*/ 199549 h 466725"/>
              <a:gd name="connsiteX2" fmla="*/ 513899 w 771525"/>
              <a:gd name="connsiteY2" fmla="*/ 158591 h 466725"/>
              <a:gd name="connsiteX3" fmla="*/ 498659 w 771525"/>
              <a:gd name="connsiteY3" fmla="*/ 164306 h 466725"/>
              <a:gd name="connsiteX4" fmla="*/ 487229 w 771525"/>
              <a:gd name="connsiteY4" fmla="*/ 210026 h 466725"/>
              <a:gd name="connsiteX5" fmla="*/ 314826 w 771525"/>
              <a:gd name="connsiteY5" fmla="*/ 150019 h 466725"/>
              <a:gd name="connsiteX6" fmla="*/ 122421 w 771525"/>
              <a:gd name="connsiteY6" fmla="*/ 314801 h 466725"/>
              <a:gd name="connsiteX7" fmla="*/ 133851 w 771525"/>
              <a:gd name="connsiteY7" fmla="*/ 396716 h 466725"/>
              <a:gd name="connsiteX8" fmla="*/ 45269 w 771525"/>
              <a:gd name="connsiteY8" fmla="*/ 235744 h 466725"/>
              <a:gd name="connsiteX9" fmla="*/ 234816 w 771525"/>
              <a:gd name="connsiteY9" fmla="*/ 45244 h 466725"/>
              <a:gd name="connsiteX10" fmla="*/ 254819 w 771525"/>
              <a:gd name="connsiteY10" fmla="*/ 29051 h 466725"/>
              <a:gd name="connsiteX11" fmla="*/ 235769 w 771525"/>
              <a:gd name="connsiteY11" fmla="*/ 7144 h 466725"/>
              <a:gd name="connsiteX12" fmla="*/ 7169 w 771525"/>
              <a:gd name="connsiteY12" fmla="*/ 231934 h 466725"/>
              <a:gd name="connsiteX13" fmla="*/ 240531 w 771525"/>
              <a:gd name="connsiteY13" fmla="*/ 464344 h 466725"/>
              <a:gd name="connsiteX14" fmla="*/ 340544 w 771525"/>
              <a:gd name="connsiteY14" fmla="*/ 464344 h 466725"/>
              <a:gd name="connsiteX15" fmla="*/ 369119 w 771525"/>
              <a:gd name="connsiteY15" fmla="*/ 435769 h 466725"/>
              <a:gd name="connsiteX16" fmla="*/ 340544 w 771525"/>
              <a:gd name="connsiteY16" fmla="*/ 407194 h 466725"/>
              <a:gd name="connsiteX17" fmla="*/ 294824 w 771525"/>
              <a:gd name="connsiteY17" fmla="*/ 407194 h 466725"/>
              <a:gd name="connsiteX18" fmla="*/ 316731 w 771525"/>
              <a:gd name="connsiteY18" fmla="*/ 364331 h 466725"/>
              <a:gd name="connsiteX19" fmla="*/ 279584 w 771525"/>
              <a:gd name="connsiteY19" fmla="*/ 313849 h 466725"/>
              <a:gd name="connsiteX20" fmla="*/ 270059 w 771525"/>
              <a:gd name="connsiteY20" fmla="*/ 295751 h 466725"/>
              <a:gd name="connsiteX21" fmla="*/ 288156 w 771525"/>
              <a:gd name="connsiteY21" fmla="*/ 286226 h 466725"/>
              <a:gd name="connsiteX22" fmla="*/ 346259 w 771525"/>
              <a:gd name="connsiteY22" fmla="*/ 363379 h 466725"/>
              <a:gd name="connsiteX23" fmla="*/ 344354 w 771525"/>
              <a:gd name="connsiteY23" fmla="*/ 377666 h 466725"/>
              <a:gd name="connsiteX24" fmla="*/ 398646 w 771525"/>
              <a:gd name="connsiteY24" fmla="*/ 434816 h 466725"/>
              <a:gd name="connsiteX25" fmla="*/ 394836 w 771525"/>
              <a:gd name="connsiteY25" fmla="*/ 453866 h 466725"/>
              <a:gd name="connsiteX26" fmla="*/ 484371 w 771525"/>
              <a:gd name="connsiteY26" fmla="*/ 463391 h 466725"/>
              <a:gd name="connsiteX27" fmla="*/ 570096 w 771525"/>
              <a:gd name="connsiteY27" fmla="*/ 463391 h 466725"/>
              <a:gd name="connsiteX28" fmla="*/ 598671 w 771525"/>
              <a:gd name="connsiteY28" fmla="*/ 434816 h 466725"/>
              <a:gd name="connsiteX29" fmla="*/ 570096 w 771525"/>
              <a:gd name="connsiteY29" fmla="*/ 406241 h 466725"/>
              <a:gd name="connsiteX30" fmla="*/ 541521 w 771525"/>
              <a:gd name="connsiteY30" fmla="*/ 406241 h 466725"/>
              <a:gd name="connsiteX31" fmla="*/ 755834 w 771525"/>
              <a:gd name="connsiteY31" fmla="*/ 290036 h 466725"/>
              <a:gd name="connsiteX32" fmla="*/ 770121 w 771525"/>
              <a:gd name="connsiteY32" fmla="*/ 268129 h 466725"/>
              <a:gd name="connsiteX33" fmla="*/ 737736 w 771525"/>
              <a:gd name="connsiteY33" fmla="*/ 23002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1525" h="466725">
                <a:moveTo>
                  <a:pt x="737736" y="230029"/>
                </a:moveTo>
                <a:lnTo>
                  <a:pt x="566286" y="199549"/>
                </a:lnTo>
                <a:lnTo>
                  <a:pt x="513899" y="158591"/>
                </a:lnTo>
                <a:cubicBezTo>
                  <a:pt x="508184" y="154781"/>
                  <a:pt x="500564" y="157639"/>
                  <a:pt x="498659" y="164306"/>
                </a:cubicBezTo>
                <a:lnTo>
                  <a:pt x="487229" y="210026"/>
                </a:lnTo>
                <a:cubicBezTo>
                  <a:pt x="446271" y="175736"/>
                  <a:pt x="384359" y="152876"/>
                  <a:pt x="314826" y="150019"/>
                </a:cubicBezTo>
                <a:cubicBezTo>
                  <a:pt x="217671" y="147161"/>
                  <a:pt x="130994" y="217646"/>
                  <a:pt x="122421" y="314801"/>
                </a:cubicBezTo>
                <a:cubicBezTo>
                  <a:pt x="119564" y="344329"/>
                  <a:pt x="124326" y="371951"/>
                  <a:pt x="133851" y="396716"/>
                </a:cubicBezTo>
                <a:cubicBezTo>
                  <a:pt x="80511" y="362426"/>
                  <a:pt x="45269" y="303371"/>
                  <a:pt x="45269" y="235744"/>
                </a:cubicBezTo>
                <a:cubicBezTo>
                  <a:pt x="45269" y="130969"/>
                  <a:pt x="130041" y="46196"/>
                  <a:pt x="234816" y="45244"/>
                </a:cubicBezTo>
                <a:cubicBezTo>
                  <a:pt x="244341" y="45244"/>
                  <a:pt x="253866" y="38576"/>
                  <a:pt x="254819" y="29051"/>
                </a:cubicBezTo>
                <a:cubicBezTo>
                  <a:pt x="256724" y="16669"/>
                  <a:pt x="247199" y="7144"/>
                  <a:pt x="235769" y="7144"/>
                </a:cubicBezTo>
                <a:cubicBezTo>
                  <a:pt x="110991" y="7144"/>
                  <a:pt x="9074" y="107156"/>
                  <a:pt x="7169" y="231934"/>
                </a:cubicBezTo>
                <a:cubicBezTo>
                  <a:pt x="5264" y="359569"/>
                  <a:pt x="112896" y="464344"/>
                  <a:pt x="240531" y="464344"/>
                </a:cubicBezTo>
                <a:lnTo>
                  <a:pt x="340544" y="464344"/>
                </a:lnTo>
                <a:cubicBezTo>
                  <a:pt x="356736" y="464344"/>
                  <a:pt x="369119" y="451961"/>
                  <a:pt x="369119" y="435769"/>
                </a:cubicBezTo>
                <a:cubicBezTo>
                  <a:pt x="369119" y="419576"/>
                  <a:pt x="356736" y="407194"/>
                  <a:pt x="340544" y="407194"/>
                </a:cubicBezTo>
                <a:lnTo>
                  <a:pt x="294824" y="407194"/>
                </a:lnTo>
                <a:cubicBezTo>
                  <a:pt x="308159" y="397669"/>
                  <a:pt x="316731" y="382429"/>
                  <a:pt x="316731" y="364331"/>
                </a:cubicBezTo>
                <a:cubicBezTo>
                  <a:pt x="316731" y="341471"/>
                  <a:pt x="301491" y="320516"/>
                  <a:pt x="279584" y="313849"/>
                </a:cubicBezTo>
                <a:cubicBezTo>
                  <a:pt x="271964" y="311944"/>
                  <a:pt x="268154" y="303371"/>
                  <a:pt x="270059" y="295751"/>
                </a:cubicBezTo>
                <a:cubicBezTo>
                  <a:pt x="271964" y="288131"/>
                  <a:pt x="280536" y="284321"/>
                  <a:pt x="288156" y="286226"/>
                </a:cubicBezTo>
                <a:cubicBezTo>
                  <a:pt x="322446" y="296704"/>
                  <a:pt x="346259" y="328136"/>
                  <a:pt x="346259" y="363379"/>
                </a:cubicBezTo>
                <a:cubicBezTo>
                  <a:pt x="346259" y="368141"/>
                  <a:pt x="345306" y="372904"/>
                  <a:pt x="344354" y="377666"/>
                </a:cubicBezTo>
                <a:cubicBezTo>
                  <a:pt x="373881" y="379571"/>
                  <a:pt x="398646" y="404336"/>
                  <a:pt x="398646" y="434816"/>
                </a:cubicBezTo>
                <a:cubicBezTo>
                  <a:pt x="398646" y="441484"/>
                  <a:pt x="397694" y="448151"/>
                  <a:pt x="394836" y="453866"/>
                </a:cubicBezTo>
                <a:cubicBezTo>
                  <a:pt x="419601" y="459581"/>
                  <a:pt x="449129" y="463391"/>
                  <a:pt x="484371" y="463391"/>
                </a:cubicBezTo>
                <a:lnTo>
                  <a:pt x="570096" y="463391"/>
                </a:lnTo>
                <a:cubicBezTo>
                  <a:pt x="586289" y="463391"/>
                  <a:pt x="598671" y="451009"/>
                  <a:pt x="598671" y="434816"/>
                </a:cubicBezTo>
                <a:cubicBezTo>
                  <a:pt x="598671" y="418624"/>
                  <a:pt x="586289" y="406241"/>
                  <a:pt x="570096" y="406241"/>
                </a:cubicBezTo>
                <a:lnTo>
                  <a:pt x="541521" y="406241"/>
                </a:lnTo>
                <a:lnTo>
                  <a:pt x="755834" y="290036"/>
                </a:lnTo>
                <a:cubicBezTo>
                  <a:pt x="764406" y="285274"/>
                  <a:pt x="769169" y="276701"/>
                  <a:pt x="770121" y="268129"/>
                </a:cubicBezTo>
                <a:cubicBezTo>
                  <a:pt x="770121" y="250031"/>
                  <a:pt x="755834" y="233839"/>
                  <a:pt x="737736" y="230029"/>
                </a:cubicBezTo>
                <a:close/>
              </a:path>
            </a:pathLst>
          </a:custGeom>
          <a:solidFill>
            <a:schemeClr val="accent1"/>
          </a:solidFill>
          <a:ln w="9525" cap="flat">
            <a:noFill/>
            <a:prstDash val="solid"/>
            <a:miter/>
          </a:ln>
        </p:spPr>
        <p:txBody>
          <a:bodyPr rtlCol="0" anchor="ctr"/>
          <a:lstStyle/>
          <a:p>
            <a:endParaRPr lang="en-US"/>
          </a:p>
        </p:txBody>
      </p:sp>
      <p:sp>
        <p:nvSpPr>
          <p:cNvPr id="34" name="Rounded Rectangle 33">
            <a:extLst>
              <a:ext uri="{FF2B5EF4-FFF2-40B4-BE49-F238E27FC236}">
                <a16:creationId xmlns:a16="http://schemas.microsoft.com/office/drawing/2014/main" id="{353F78C0-69B2-7142-9A18-482BE1770DED}"/>
              </a:ext>
            </a:extLst>
          </p:cNvPr>
          <p:cNvSpPr/>
          <p:nvPr/>
        </p:nvSpPr>
        <p:spPr>
          <a:xfrm>
            <a:off x="3234800" y="4729466"/>
            <a:ext cx="1983723" cy="51320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bg1"/>
                </a:solidFill>
                <a:ea typeface="Aileron" charset="0"/>
                <a:cs typeface="Aileron" charset="0"/>
              </a:rPr>
              <a:t>Tamoxifen + continuous sterile water</a:t>
            </a:r>
          </a:p>
        </p:txBody>
      </p:sp>
      <p:sp>
        <p:nvSpPr>
          <p:cNvPr id="35" name="Rounded Rectangle 34">
            <a:extLst>
              <a:ext uri="{FF2B5EF4-FFF2-40B4-BE49-F238E27FC236}">
                <a16:creationId xmlns:a16="http://schemas.microsoft.com/office/drawing/2014/main" id="{A1BF8AA5-0F68-8841-817E-9D50C698C9BB}"/>
              </a:ext>
            </a:extLst>
          </p:cNvPr>
          <p:cNvSpPr/>
          <p:nvPr/>
        </p:nvSpPr>
        <p:spPr>
          <a:xfrm>
            <a:off x="3234800" y="5561570"/>
            <a:ext cx="1983723" cy="51320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bg1"/>
                </a:solidFill>
                <a:ea typeface="Aileron" charset="0"/>
                <a:cs typeface="Aileron" charset="0"/>
              </a:rPr>
              <a:t>Microbiome ablative cocktail (ABX)</a:t>
            </a:r>
          </a:p>
        </p:txBody>
      </p:sp>
      <p:sp>
        <p:nvSpPr>
          <p:cNvPr id="36" name="Arrow: Right 18">
            <a:extLst>
              <a:ext uri="{FF2B5EF4-FFF2-40B4-BE49-F238E27FC236}">
                <a16:creationId xmlns:a16="http://schemas.microsoft.com/office/drawing/2014/main" id="{F40A4EE7-D127-E543-95DF-F862CF3A2986}"/>
              </a:ext>
            </a:extLst>
          </p:cNvPr>
          <p:cNvSpPr/>
          <p:nvPr/>
        </p:nvSpPr>
        <p:spPr>
          <a:xfrm>
            <a:off x="5351606" y="5147278"/>
            <a:ext cx="1283830" cy="504295"/>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8 days</a:t>
            </a:r>
          </a:p>
        </p:txBody>
      </p:sp>
      <p:sp>
        <p:nvSpPr>
          <p:cNvPr id="39" name="Graphic 23" descr="Rat">
            <a:extLst>
              <a:ext uri="{FF2B5EF4-FFF2-40B4-BE49-F238E27FC236}">
                <a16:creationId xmlns:a16="http://schemas.microsoft.com/office/drawing/2014/main" id="{3C1366A9-84C7-7C46-9B86-88BD90F19291}"/>
              </a:ext>
            </a:extLst>
          </p:cNvPr>
          <p:cNvSpPr/>
          <p:nvPr/>
        </p:nvSpPr>
        <p:spPr>
          <a:xfrm>
            <a:off x="6759858" y="4997069"/>
            <a:ext cx="1168814" cy="707060"/>
          </a:xfrm>
          <a:custGeom>
            <a:avLst/>
            <a:gdLst>
              <a:gd name="connsiteX0" fmla="*/ 737736 w 771525"/>
              <a:gd name="connsiteY0" fmla="*/ 230029 h 466725"/>
              <a:gd name="connsiteX1" fmla="*/ 566286 w 771525"/>
              <a:gd name="connsiteY1" fmla="*/ 199549 h 466725"/>
              <a:gd name="connsiteX2" fmla="*/ 513899 w 771525"/>
              <a:gd name="connsiteY2" fmla="*/ 158591 h 466725"/>
              <a:gd name="connsiteX3" fmla="*/ 498659 w 771525"/>
              <a:gd name="connsiteY3" fmla="*/ 164306 h 466725"/>
              <a:gd name="connsiteX4" fmla="*/ 487229 w 771525"/>
              <a:gd name="connsiteY4" fmla="*/ 210026 h 466725"/>
              <a:gd name="connsiteX5" fmla="*/ 314826 w 771525"/>
              <a:gd name="connsiteY5" fmla="*/ 150019 h 466725"/>
              <a:gd name="connsiteX6" fmla="*/ 122421 w 771525"/>
              <a:gd name="connsiteY6" fmla="*/ 314801 h 466725"/>
              <a:gd name="connsiteX7" fmla="*/ 133851 w 771525"/>
              <a:gd name="connsiteY7" fmla="*/ 396716 h 466725"/>
              <a:gd name="connsiteX8" fmla="*/ 45269 w 771525"/>
              <a:gd name="connsiteY8" fmla="*/ 235744 h 466725"/>
              <a:gd name="connsiteX9" fmla="*/ 234816 w 771525"/>
              <a:gd name="connsiteY9" fmla="*/ 45244 h 466725"/>
              <a:gd name="connsiteX10" fmla="*/ 254819 w 771525"/>
              <a:gd name="connsiteY10" fmla="*/ 29051 h 466725"/>
              <a:gd name="connsiteX11" fmla="*/ 235769 w 771525"/>
              <a:gd name="connsiteY11" fmla="*/ 7144 h 466725"/>
              <a:gd name="connsiteX12" fmla="*/ 7169 w 771525"/>
              <a:gd name="connsiteY12" fmla="*/ 231934 h 466725"/>
              <a:gd name="connsiteX13" fmla="*/ 240531 w 771525"/>
              <a:gd name="connsiteY13" fmla="*/ 464344 h 466725"/>
              <a:gd name="connsiteX14" fmla="*/ 340544 w 771525"/>
              <a:gd name="connsiteY14" fmla="*/ 464344 h 466725"/>
              <a:gd name="connsiteX15" fmla="*/ 369119 w 771525"/>
              <a:gd name="connsiteY15" fmla="*/ 435769 h 466725"/>
              <a:gd name="connsiteX16" fmla="*/ 340544 w 771525"/>
              <a:gd name="connsiteY16" fmla="*/ 407194 h 466725"/>
              <a:gd name="connsiteX17" fmla="*/ 294824 w 771525"/>
              <a:gd name="connsiteY17" fmla="*/ 407194 h 466725"/>
              <a:gd name="connsiteX18" fmla="*/ 316731 w 771525"/>
              <a:gd name="connsiteY18" fmla="*/ 364331 h 466725"/>
              <a:gd name="connsiteX19" fmla="*/ 279584 w 771525"/>
              <a:gd name="connsiteY19" fmla="*/ 313849 h 466725"/>
              <a:gd name="connsiteX20" fmla="*/ 270059 w 771525"/>
              <a:gd name="connsiteY20" fmla="*/ 295751 h 466725"/>
              <a:gd name="connsiteX21" fmla="*/ 288156 w 771525"/>
              <a:gd name="connsiteY21" fmla="*/ 286226 h 466725"/>
              <a:gd name="connsiteX22" fmla="*/ 346259 w 771525"/>
              <a:gd name="connsiteY22" fmla="*/ 363379 h 466725"/>
              <a:gd name="connsiteX23" fmla="*/ 344354 w 771525"/>
              <a:gd name="connsiteY23" fmla="*/ 377666 h 466725"/>
              <a:gd name="connsiteX24" fmla="*/ 398646 w 771525"/>
              <a:gd name="connsiteY24" fmla="*/ 434816 h 466725"/>
              <a:gd name="connsiteX25" fmla="*/ 394836 w 771525"/>
              <a:gd name="connsiteY25" fmla="*/ 453866 h 466725"/>
              <a:gd name="connsiteX26" fmla="*/ 484371 w 771525"/>
              <a:gd name="connsiteY26" fmla="*/ 463391 h 466725"/>
              <a:gd name="connsiteX27" fmla="*/ 570096 w 771525"/>
              <a:gd name="connsiteY27" fmla="*/ 463391 h 466725"/>
              <a:gd name="connsiteX28" fmla="*/ 598671 w 771525"/>
              <a:gd name="connsiteY28" fmla="*/ 434816 h 466725"/>
              <a:gd name="connsiteX29" fmla="*/ 570096 w 771525"/>
              <a:gd name="connsiteY29" fmla="*/ 406241 h 466725"/>
              <a:gd name="connsiteX30" fmla="*/ 541521 w 771525"/>
              <a:gd name="connsiteY30" fmla="*/ 406241 h 466725"/>
              <a:gd name="connsiteX31" fmla="*/ 755834 w 771525"/>
              <a:gd name="connsiteY31" fmla="*/ 290036 h 466725"/>
              <a:gd name="connsiteX32" fmla="*/ 770121 w 771525"/>
              <a:gd name="connsiteY32" fmla="*/ 268129 h 466725"/>
              <a:gd name="connsiteX33" fmla="*/ 737736 w 771525"/>
              <a:gd name="connsiteY33" fmla="*/ 23002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1525" h="466725">
                <a:moveTo>
                  <a:pt x="737736" y="230029"/>
                </a:moveTo>
                <a:lnTo>
                  <a:pt x="566286" y="199549"/>
                </a:lnTo>
                <a:lnTo>
                  <a:pt x="513899" y="158591"/>
                </a:lnTo>
                <a:cubicBezTo>
                  <a:pt x="508184" y="154781"/>
                  <a:pt x="500564" y="157639"/>
                  <a:pt x="498659" y="164306"/>
                </a:cubicBezTo>
                <a:lnTo>
                  <a:pt x="487229" y="210026"/>
                </a:lnTo>
                <a:cubicBezTo>
                  <a:pt x="446271" y="175736"/>
                  <a:pt x="384359" y="152876"/>
                  <a:pt x="314826" y="150019"/>
                </a:cubicBezTo>
                <a:cubicBezTo>
                  <a:pt x="217671" y="147161"/>
                  <a:pt x="130994" y="217646"/>
                  <a:pt x="122421" y="314801"/>
                </a:cubicBezTo>
                <a:cubicBezTo>
                  <a:pt x="119564" y="344329"/>
                  <a:pt x="124326" y="371951"/>
                  <a:pt x="133851" y="396716"/>
                </a:cubicBezTo>
                <a:cubicBezTo>
                  <a:pt x="80511" y="362426"/>
                  <a:pt x="45269" y="303371"/>
                  <a:pt x="45269" y="235744"/>
                </a:cubicBezTo>
                <a:cubicBezTo>
                  <a:pt x="45269" y="130969"/>
                  <a:pt x="130041" y="46196"/>
                  <a:pt x="234816" y="45244"/>
                </a:cubicBezTo>
                <a:cubicBezTo>
                  <a:pt x="244341" y="45244"/>
                  <a:pt x="253866" y="38576"/>
                  <a:pt x="254819" y="29051"/>
                </a:cubicBezTo>
                <a:cubicBezTo>
                  <a:pt x="256724" y="16669"/>
                  <a:pt x="247199" y="7144"/>
                  <a:pt x="235769" y="7144"/>
                </a:cubicBezTo>
                <a:cubicBezTo>
                  <a:pt x="110991" y="7144"/>
                  <a:pt x="9074" y="107156"/>
                  <a:pt x="7169" y="231934"/>
                </a:cubicBezTo>
                <a:cubicBezTo>
                  <a:pt x="5264" y="359569"/>
                  <a:pt x="112896" y="464344"/>
                  <a:pt x="240531" y="464344"/>
                </a:cubicBezTo>
                <a:lnTo>
                  <a:pt x="340544" y="464344"/>
                </a:lnTo>
                <a:cubicBezTo>
                  <a:pt x="356736" y="464344"/>
                  <a:pt x="369119" y="451961"/>
                  <a:pt x="369119" y="435769"/>
                </a:cubicBezTo>
                <a:cubicBezTo>
                  <a:pt x="369119" y="419576"/>
                  <a:pt x="356736" y="407194"/>
                  <a:pt x="340544" y="407194"/>
                </a:cubicBezTo>
                <a:lnTo>
                  <a:pt x="294824" y="407194"/>
                </a:lnTo>
                <a:cubicBezTo>
                  <a:pt x="308159" y="397669"/>
                  <a:pt x="316731" y="382429"/>
                  <a:pt x="316731" y="364331"/>
                </a:cubicBezTo>
                <a:cubicBezTo>
                  <a:pt x="316731" y="341471"/>
                  <a:pt x="301491" y="320516"/>
                  <a:pt x="279584" y="313849"/>
                </a:cubicBezTo>
                <a:cubicBezTo>
                  <a:pt x="271964" y="311944"/>
                  <a:pt x="268154" y="303371"/>
                  <a:pt x="270059" y="295751"/>
                </a:cubicBezTo>
                <a:cubicBezTo>
                  <a:pt x="271964" y="288131"/>
                  <a:pt x="280536" y="284321"/>
                  <a:pt x="288156" y="286226"/>
                </a:cubicBezTo>
                <a:cubicBezTo>
                  <a:pt x="322446" y="296704"/>
                  <a:pt x="346259" y="328136"/>
                  <a:pt x="346259" y="363379"/>
                </a:cubicBezTo>
                <a:cubicBezTo>
                  <a:pt x="346259" y="368141"/>
                  <a:pt x="345306" y="372904"/>
                  <a:pt x="344354" y="377666"/>
                </a:cubicBezTo>
                <a:cubicBezTo>
                  <a:pt x="373881" y="379571"/>
                  <a:pt x="398646" y="404336"/>
                  <a:pt x="398646" y="434816"/>
                </a:cubicBezTo>
                <a:cubicBezTo>
                  <a:pt x="398646" y="441484"/>
                  <a:pt x="397694" y="448151"/>
                  <a:pt x="394836" y="453866"/>
                </a:cubicBezTo>
                <a:cubicBezTo>
                  <a:pt x="419601" y="459581"/>
                  <a:pt x="449129" y="463391"/>
                  <a:pt x="484371" y="463391"/>
                </a:cubicBezTo>
                <a:lnTo>
                  <a:pt x="570096" y="463391"/>
                </a:lnTo>
                <a:cubicBezTo>
                  <a:pt x="586289" y="463391"/>
                  <a:pt x="598671" y="451009"/>
                  <a:pt x="598671" y="434816"/>
                </a:cubicBezTo>
                <a:cubicBezTo>
                  <a:pt x="598671" y="418624"/>
                  <a:pt x="586289" y="406241"/>
                  <a:pt x="570096" y="406241"/>
                </a:cubicBezTo>
                <a:lnTo>
                  <a:pt x="541521" y="406241"/>
                </a:lnTo>
                <a:lnTo>
                  <a:pt x="755834" y="290036"/>
                </a:lnTo>
                <a:cubicBezTo>
                  <a:pt x="764406" y="285274"/>
                  <a:pt x="769169" y="276701"/>
                  <a:pt x="770121" y="268129"/>
                </a:cubicBezTo>
                <a:cubicBezTo>
                  <a:pt x="770121" y="250031"/>
                  <a:pt x="755834" y="233839"/>
                  <a:pt x="737736" y="230029"/>
                </a:cubicBezTo>
                <a:close/>
              </a:path>
            </a:pathLst>
          </a:custGeom>
          <a:solidFill>
            <a:schemeClr val="accent1"/>
          </a:solidFill>
          <a:ln w="9525" cap="flat">
            <a:noFill/>
            <a:prstDash val="solid"/>
            <a:miter/>
          </a:ln>
        </p:spPr>
        <p:txBody>
          <a:bodyPr rtlCol="0" anchor="ctr"/>
          <a:lstStyle/>
          <a:p>
            <a:endParaRPr lang="en-US"/>
          </a:p>
        </p:txBody>
      </p:sp>
      <p:sp>
        <p:nvSpPr>
          <p:cNvPr id="3" name="Oval 2">
            <a:extLst>
              <a:ext uri="{FF2B5EF4-FFF2-40B4-BE49-F238E27FC236}">
                <a16:creationId xmlns:a16="http://schemas.microsoft.com/office/drawing/2014/main" id="{DBB274B9-ABB8-4B54-9D8D-B2089D979BC0}"/>
              </a:ext>
            </a:extLst>
          </p:cNvPr>
          <p:cNvSpPr/>
          <p:nvPr/>
        </p:nvSpPr>
        <p:spPr>
          <a:xfrm>
            <a:off x="7002963" y="5509549"/>
            <a:ext cx="225574" cy="16009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7551B73D-C3C6-464B-9F73-722452ACE767}"/>
              </a:ext>
            </a:extLst>
          </p:cNvPr>
          <p:cNvSpPr txBox="1"/>
          <p:nvPr/>
        </p:nvSpPr>
        <p:spPr>
          <a:xfrm>
            <a:off x="9086762" y="3632991"/>
            <a:ext cx="1368152" cy="646331"/>
          </a:xfrm>
          <a:prstGeom prst="rect">
            <a:avLst/>
          </a:prstGeom>
          <a:noFill/>
        </p:spPr>
        <p:txBody>
          <a:bodyPr wrap="square" rtlCol="0">
            <a:spAutoFit/>
          </a:bodyPr>
          <a:lstStyle/>
          <a:p>
            <a:pPr algn="ctr"/>
            <a:r>
              <a:rPr lang="en-GB" sz="1200" b="1" dirty="0">
                <a:ea typeface="Aileron" charset="0"/>
                <a:cs typeface="Aileron" charset="0"/>
              </a:rPr>
              <a:t>BM monocytes harvested from GFP control mice</a:t>
            </a:r>
            <a:endParaRPr lang="en-GB" sz="1200" b="1" i="1" dirty="0">
              <a:ea typeface="Aileron" charset="0"/>
              <a:cs typeface="Aileron" charset="0"/>
            </a:endParaRPr>
          </a:p>
        </p:txBody>
      </p:sp>
      <p:sp>
        <p:nvSpPr>
          <p:cNvPr id="29" name="TextBox 28">
            <a:extLst>
              <a:ext uri="{FF2B5EF4-FFF2-40B4-BE49-F238E27FC236}">
                <a16:creationId xmlns:a16="http://schemas.microsoft.com/office/drawing/2014/main" id="{4FF4349B-8C54-4C27-8E69-1A5B024B4DA8}"/>
              </a:ext>
            </a:extLst>
          </p:cNvPr>
          <p:cNvSpPr txBox="1"/>
          <p:nvPr/>
        </p:nvSpPr>
        <p:spPr>
          <a:xfrm>
            <a:off x="6680849" y="3946966"/>
            <a:ext cx="1368152" cy="461665"/>
          </a:xfrm>
          <a:prstGeom prst="rect">
            <a:avLst/>
          </a:prstGeom>
          <a:noFill/>
        </p:spPr>
        <p:txBody>
          <a:bodyPr wrap="square" rtlCol="0">
            <a:spAutoFit/>
          </a:bodyPr>
          <a:lstStyle/>
          <a:p>
            <a:pPr algn="ctr"/>
            <a:r>
              <a:rPr lang="en-GB" sz="1200" b="1" dirty="0">
                <a:ea typeface="Aileron" charset="0"/>
                <a:cs typeface="Aileron" charset="0"/>
              </a:rPr>
              <a:t>GFP-expressing control mice</a:t>
            </a:r>
            <a:endParaRPr lang="en-GB" sz="1200" b="1" i="1" dirty="0">
              <a:ea typeface="Aileron" charset="0"/>
              <a:cs typeface="Aileron" charset="0"/>
            </a:endParaRPr>
          </a:p>
        </p:txBody>
      </p:sp>
      <p:sp>
        <p:nvSpPr>
          <p:cNvPr id="40" name="Graphic 21" descr="Needle">
            <a:extLst>
              <a:ext uri="{FF2B5EF4-FFF2-40B4-BE49-F238E27FC236}">
                <a16:creationId xmlns:a16="http://schemas.microsoft.com/office/drawing/2014/main" id="{0EA928D1-5119-E64D-856A-3839D8AD0A83}"/>
              </a:ext>
            </a:extLst>
          </p:cNvPr>
          <p:cNvSpPr/>
          <p:nvPr/>
        </p:nvSpPr>
        <p:spPr>
          <a:xfrm rot="21225706">
            <a:off x="7740476" y="4213103"/>
            <a:ext cx="882989" cy="882989"/>
          </a:xfrm>
          <a:custGeom>
            <a:avLst/>
            <a:gdLst>
              <a:gd name="connsiteX0" fmla="*/ 758355 w 1010697"/>
              <a:gd name="connsiteY0" fmla="*/ 349085 h 1010697"/>
              <a:gd name="connsiteX1" fmla="*/ 715930 w 1010697"/>
              <a:gd name="connsiteY1" fmla="*/ 306660 h 1010697"/>
              <a:gd name="connsiteX2" fmla="*/ 680993 w 1010697"/>
              <a:gd name="connsiteY2" fmla="*/ 341598 h 1010697"/>
              <a:gd name="connsiteX3" fmla="*/ 723417 w 1010697"/>
              <a:gd name="connsiteY3" fmla="*/ 384022 h 1010697"/>
              <a:gd name="connsiteX4" fmla="*/ 683488 w 1010697"/>
              <a:gd name="connsiteY4" fmla="*/ 423951 h 1010697"/>
              <a:gd name="connsiteX5" fmla="*/ 641064 w 1010697"/>
              <a:gd name="connsiteY5" fmla="*/ 381527 h 1010697"/>
              <a:gd name="connsiteX6" fmla="*/ 606126 w 1010697"/>
              <a:gd name="connsiteY6" fmla="*/ 416464 h 1010697"/>
              <a:gd name="connsiteX7" fmla="*/ 648551 w 1010697"/>
              <a:gd name="connsiteY7" fmla="*/ 458889 h 1010697"/>
              <a:gd name="connsiteX8" fmla="*/ 608622 w 1010697"/>
              <a:gd name="connsiteY8" fmla="*/ 498818 h 1010697"/>
              <a:gd name="connsiteX9" fmla="*/ 566197 w 1010697"/>
              <a:gd name="connsiteY9" fmla="*/ 456393 h 1010697"/>
              <a:gd name="connsiteX10" fmla="*/ 531260 w 1010697"/>
              <a:gd name="connsiteY10" fmla="*/ 491331 h 1010697"/>
              <a:gd name="connsiteX11" fmla="*/ 573684 w 1010697"/>
              <a:gd name="connsiteY11" fmla="*/ 533755 h 1010697"/>
              <a:gd name="connsiteX12" fmla="*/ 535003 w 1010697"/>
              <a:gd name="connsiteY12" fmla="*/ 572436 h 1010697"/>
              <a:gd name="connsiteX13" fmla="*/ 450154 w 1010697"/>
              <a:gd name="connsiteY13" fmla="*/ 487588 h 1010697"/>
              <a:gd name="connsiteX14" fmla="*/ 710939 w 1010697"/>
              <a:gd name="connsiteY14" fmla="*/ 226803 h 1010697"/>
              <a:gd name="connsiteX15" fmla="*/ 795788 w 1010697"/>
              <a:gd name="connsiteY15" fmla="*/ 311651 h 1010697"/>
              <a:gd name="connsiteX16" fmla="*/ 758355 w 1010697"/>
              <a:gd name="connsiteY16" fmla="*/ 349085 h 1010697"/>
              <a:gd name="connsiteX17" fmla="*/ 999175 w 1010697"/>
              <a:gd name="connsiteY17" fmla="*/ 173148 h 1010697"/>
              <a:gd name="connsiteX18" fmla="*/ 849442 w 1010697"/>
              <a:gd name="connsiteY18" fmla="*/ 23415 h 1010697"/>
              <a:gd name="connsiteX19" fmla="*/ 797036 w 1010697"/>
              <a:gd name="connsiteY19" fmla="*/ 23415 h 1010697"/>
              <a:gd name="connsiteX20" fmla="*/ 797036 w 1010697"/>
              <a:gd name="connsiteY20" fmla="*/ 75822 h 1010697"/>
              <a:gd name="connsiteX21" fmla="*/ 828230 w 1010697"/>
              <a:gd name="connsiteY21" fmla="*/ 107016 h 1010697"/>
              <a:gd name="connsiteX22" fmla="*/ 762098 w 1010697"/>
              <a:gd name="connsiteY22" fmla="*/ 173148 h 1010697"/>
              <a:gd name="connsiteX23" fmla="*/ 710939 w 1010697"/>
              <a:gd name="connsiteY23" fmla="*/ 121990 h 1010697"/>
              <a:gd name="connsiteX24" fmla="*/ 687232 w 1010697"/>
              <a:gd name="connsiteY24" fmla="*/ 98282 h 1010697"/>
              <a:gd name="connsiteX25" fmla="*/ 634825 w 1010697"/>
              <a:gd name="connsiteY25" fmla="*/ 98282 h 1010697"/>
              <a:gd name="connsiteX26" fmla="*/ 634825 w 1010697"/>
              <a:gd name="connsiteY26" fmla="*/ 150688 h 1010697"/>
              <a:gd name="connsiteX27" fmla="*/ 658533 w 1010697"/>
              <a:gd name="connsiteY27" fmla="*/ 174396 h 1010697"/>
              <a:gd name="connsiteX28" fmla="*/ 329120 w 1010697"/>
              <a:gd name="connsiteY28" fmla="*/ 503809 h 1010697"/>
              <a:gd name="connsiteX29" fmla="*/ 289191 w 1010697"/>
              <a:gd name="connsiteY29" fmla="*/ 598640 h 1010697"/>
              <a:gd name="connsiteX30" fmla="*/ 295430 w 1010697"/>
              <a:gd name="connsiteY30" fmla="*/ 639816 h 1010697"/>
              <a:gd name="connsiteX31" fmla="*/ 230546 w 1010697"/>
              <a:gd name="connsiteY31" fmla="*/ 704700 h 1010697"/>
              <a:gd name="connsiteX32" fmla="*/ 216820 w 1010697"/>
              <a:gd name="connsiteY32" fmla="*/ 770833 h 1010697"/>
              <a:gd name="connsiteX33" fmla="*/ 19672 w 1010697"/>
              <a:gd name="connsiteY33" fmla="*/ 967981 h 1010697"/>
              <a:gd name="connsiteX34" fmla="*/ 19672 w 1010697"/>
              <a:gd name="connsiteY34" fmla="*/ 1002919 h 1010697"/>
              <a:gd name="connsiteX35" fmla="*/ 37141 w 1010697"/>
              <a:gd name="connsiteY35" fmla="*/ 1010405 h 1010697"/>
              <a:gd name="connsiteX36" fmla="*/ 54610 w 1010697"/>
              <a:gd name="connsiteY36" fmla="*/ 1002919 h 1010697"/>
              <a:gd name="connsiteX37" fmla="*/ 251758 w 1010697"/>
              <a:gd name="connsiteY37" fmla="*/ 805770 h 1010697"/>
              <a:gd name="connsiteX38" fmla="*/ 317890 w 1010697"/>
              <a:gd name="connsiteY38" fmla="*/ 792045 h 1010697"/>
              <a:gd name="connsiteX39" fmla="*/ 382774 w 1010697"/>
              <a:gd name="connsiteY39" fmla="*/ 727160 h 1010697"/>
              <a:gd name="connsiteX40" fmla="*/ 423951 w 1010697"/>
              <a:gd name="connsiteY40" fmla="*/ 733399 h 1010697"/>
              <a:gd name="connsiteX41" fmla="*/ 518782 w 1010697"/>
              <a:gd name="connsiteY41" fmla="*/ 693470 h 1010697"/>
              <a:gd name="connsiteX42" fmla="*/ 848195 w 1010697"/>
              <a:gd name="connsiteY42" fmla="*/ 364058 h 1010697"/>
              <a:gd name="connsiteX43" fmla="*/ 871902 w 1010697"/>
              <a:gd name="connsiteY43" fmla="*/ 387766 h 1010697"/>
              <a:gd name="connsiteX44" fmla="*/ 898106 w 1010697"/>
              <a:gd name="connsiteY44" fmla="*/ 398996 h 1010697"/>
              <a:gd name="connsiteX45" fmla="*/ 924309 w 1010697"/>
              <a:gd name="connsiteY45" fmla="*/ 387766 h 1010697"/>
              <a:gd name="connsiteX46" fmla="*/ 924309 w 1010697"/>
              <a:gd name="connsiteY46" fmla="*/ 335359 h 1010697"/>
              <a:gd name="connsiteX47" fmla="*/ 900601 w 1010697"/>
              <a:gd name="connsiteY47" fmla="*/ 311651 h 1010697"/>
              <a:gd name="connsiteX48" fmla="*/ 849442 w 1010697"/>
              <a:gd name="connsiteY48" fmla="*/ 260493 h 1010697"/>
              <a:gd name="connsiteX49" fmla="*/ 915574 w 1010697"/>
              <a:gd name="connsiteY49" fmla="*/ 194360 h 1010697"/>
              <a:gd name="connsiteX50" fmla="*/ 946769 w 1010697"/>
              <a:gd name="connsiteY50" fmla="*/ 225555 h 1010697"/>
              <a:gd name="connsiteX51" fmla="*/ 972972 w 1010697"/>
              <a:gd name="connsiteY51" fmla="*/ 236785 h 1010697"/>
              <a:gd name="connsiteX52" fmla="*/ 999175 w 1010697"/>
              <a:gd name="connsiteY52" fmla="*/ 225555 h 1010697"/>
              <a:gd name="connsiteX53" fmla="*/ 999175 w 1010697"/>
              <a:gd name="connsiteY53" fmla="*/ 173148 h 101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10697" h="1010697">
                <a:moveTo>
                  <a:pt x="758355" y="349085"/>
                </a:moveTo>
                <a:lnTo>
                  <a:pt x="715930" y="306660"/>
                </a:lnTo>
                <a:lnTo>
                  <a:pt x="680993" y="341598"/>
                </a:lnTo>
                <a:lnTo>
                  <a:pt x="723417" y="384022"/>
                </a:lnTo>
                <a:lnTo>
                  <a:pt x="683488" y="423951"/>
                </a:lnTo>
                <a:lnTo>
                  <a:pt x="641064" y="381527"/>
                </a:lnTo>
                <a:lnTo>
                  <a:pt x="606126" y="416464"/>
                </a:lnTo>
                <a:lnTo>
                  <a:pt x="648551" y="458889"/>
                </a:lnTo>
                <a:lnTo>
                  <a:pt x="608622" y="498818"/>
                </a:lnTo>
                <a:lnTo>
                  <a:pt x="566197" y="456393"/>
                </a:lnTo>
                <a:lnTo>
                  <a:pt x="531260" y="491331"/>
                </a:lnTo>
                <a:lnTo>
                  <a:pt x="573684" y="533755"/>
                </a:lnTo>
                <a:lnTo>
                  <a:pt x="535003" y="572436"/>
                </a:lnTo>
                <a:lnTo>
                  <a:pt x="450154" y="487588"/>
                </a:lnTo>
                <a:lnTo>
                  <a:pt x="710939" y="226803"/>
                </a:lnTo>
                <a:lnTo>
                  <a:pt x="795788" y="311651"/>
                </a:lnTo>
                <a:lnTo>
                  <a:pt x="758355" y="349085"/>
                </a:lnTo>
                <a:close/>
                <a:moveTo>
                  <a:pt x="999175" y="173148"/>
                </a:moveTo>
                <a:lnTo>
                  <a:pt x="849442" y="23415"/>
                </a:lnTo>
                <a:cubicBezTo>
                  <a:pt x="834469" y="8442"/>
                  <a:pt x="810761" y="8442"/>
                  <a:pt x="797036" y="23415"/>
                </a:cubicBezTo>
                <a:cubicBezTo>
                  <a:pt x="782062" y="38389"/>
                  <a:pt x="782062" y="62096"/>
                  <a:pt x="797036" y="75822"/>
                </a:cubicBezTo>
                <a:lnTo>
                  <a:pt x="828230" y="107016"/>
                </a:lnTo>
                <a:lnTo>
                  <a:pt x="762098" y="173148"/>
                </a:lnTo>
                <a:lnTo>
                  <a:pt x="710939" y="121990"/>
                </a:lnTo>
                <a:lnTo>
                  <a:pt x="687232" y="98282"/>
                </a:lnTo>
                <a:cubicBezTo>
                  <a:pt x="672258" y="83308"/>
                  <a:pt x="648551" y="83308"/>
                  <a:pt x="634825" y="98282"/>
                </a:cubicBezTo>
                <a:cubicBezTo>
                  <a:pt x="619852" y="113255"/>
                  <a:pt x="619852" y="136963"/>
                  <a:pt x="634825" y="150688"/>
                </a:cubicBezTo>
                <a:lnTo>
                  <a:pt x="658533" y="174396"/>
                </a:lnTo>
                <a:lnTo>
                  <a:pt x="329120" y="503809"/>
                </a:lnTo>
                <a:cubicBezTo>
                  <a:pt x="304165" y="528764"/>
                  <a:pt x="289191" y="562454"/>
                  <a:pt x="289191" y="598640"/>
                </a:cubicBezTo>
                <a:cubicBezTo>
                  <a:pt x="289191" y="612365"/>
                  <a:pt x="291687" y="626091"/>
                  <a:pt x="295430" y="639816"/>
                </a:cubicBezTo>
                <a:lnTo>
                  <a:pt x="230546" y="704700"/>
                </a:lnTo>
                <a:cubicBezTo>
                  <a:pt x="213077" y="722169"/>
                  <a:pt x="208086" y="748373"/>
                  <a:pt x="216820" y="770833"/>
                </a:cubicBezTo>
                <a:lnTo>
                  <a:pt x="19672" y="967981"/>
                </a:lnTo>
                <a:cubicBezTo>
                  <a:pt x="9690" y="977963"/>
                  <a:pt x="9690" y="992936"/>
                  <a:pt x="19672" y="1002919"/>
                </a:cubicBezTo>
                <a:cubicBezTo>
                  <a:pt x="24663" y="1007910"/>
                  <a:pt x="30902" y="1010405"/>
                  <a:pt x="37141" y="1010405"/>
                </a:cubicBezTo>
                <a:cubicBezTo>
                  <a:pt x="43380" y="1010405"/>
                  <a:pt x="49619" y="1007910"/>
                  <a:pt x="54610" y="1002919"/>
                </a:cubicBezTo>
                <a:lnTo>
                  <a:pt x="251758" y="805770"/>
                </a:lnTo>
                <a:cubicBezTo>
                  <a:pt x="274218" y="814505"/>
                  <a:pt x="300421" y="809514"/>
                  <a:pt x="317890" y="792045"/>
                </a:cubicBezTo>
                <a:lnTo>
                  <a:pt x="382774" y="727160"/>
                </a:lnTo>
                <a:cubicBezTo>
                  <a:pt x="396500" y="730904"/>
                  <a:pt x="410226" y="733399"/>
                  <a:pt x="423951" y="733399"/>
                </a:cubicBezTo>
                <a:cubicBezTo>
                  <a:pt x="458889" y="733399"/>
                  <a:pt x="492579" y="720922"/>
                  <a:pt x="518782" y="693470"/>
                </a:cubicBezTo>
                <a:lnTo>
                  <a:pt x="848195" y="364058"/>
                </a:lnTo>
                <a:lnTo>
                  <a:pt x="871902" y="387766"/>
                </a:lnTo>
                <a:cubicBezTo>
                  <a:pt x="879389" y="395252"/>
                  <a:pt x="889371" y="398996"/>
                  <a:pt x="898106" y="398996"/>
                </a:cubicBezTo>
                <a:cubicBezTo>
                  <a:pt x="906840" y="398996"/>
                  <a:pt x="916822" y="395252"/>
                  <a:pt x="924309" y="387766"/>
                </a:cubicBezTo>
                <a:cubicBezTo>
                  <a:pt x="939282" y="372792"/>
                  <a:pt x="939282" y="349085"/>
                  <a:pt x="924309" y="335359"/>
                </a:cubicBezTo>
                <a:lnTo>
                  <a:pt x="900601" y="311651"/>
                </a:lnTo>
                <a:lnTo>
                  <a:pt x="849442" y="260493"/>
                </a:lnTo>
                <a:lnTo>
                  <a:pt x="915574" y="194360"/>
                </a:lnTo>
                <a:lnTo>
                  <a:pt x="946769" y="225555"/>
                </a:lnTo>
                <a:cubicBezTo>
                  <a:pt x="954255" y="233041"/>
                  <a:pt x="964238" y="236785"/>
                  <a:pt x="972972" y="236785"/>
                </a:cubicBezTo>
                <a:cubicBezTo>
                  <a:pt x="981706" y="236785"/>
                  <a:pt x="991689" y="233041"/>
                  <a:pt x="999175" y="225555"/>
                </a:cubicBezTo>
                <a:cubicBezTo>
                  <a:pt x="1014149" y="210582"/>
                  <a:pt x="1014149" y="188122"/>
                  <a:pt x="999175" y="173148"/>
                </a:cubicBezTo>
                <a:close/>
              </a:path>
            </a:pathLst>
          </a:custGeom>
          <a:solidFill>
            <a:schemeClr val="tx2"/>
          </a:solidFill>
          <a:ln w="12402" cap="flat">
            <a:noFill/>
            <a:prstDash val="solid"/>
            <a:miter/>
          </a:ln>
        </p:spPr>
        <p:txBody>
          <a:bodyPr rtlCol="0" anchor="ctr"/>
          <a:lstStyle/>
          <a:p>
            <a:endParaRPr lang="en-US"/>
          </a:p>
        </p:txBody>
      </p:sp>
      <p:sp>
        <p:nvSpPr>
          <p:cNvPr id="38" name="Graphic 23" descr="Rat">
            <a:extLst>
              <a:ext uri="{FF2B5EF4-FFF2-40B4-BE49-F238E27FC236}">
                <a16:creationId xmlns:a16="http://schemas.microsoft.com/office/drawing/2014/main" id="{590CAACB-5CA1-6B4E-A7E4-8E4E24F2CE88}"/>
              </a:ext>
            </a:extLst>
          </p:cNvPr>
          <p:cNvSpPr/>
          <p:nvPr/>
        </p:nvSpPr>
        <p:spPr>
          <a:xfrm>
            <a:off x="6908226" y="3364832"/>
            <a:ext cx="927769" cy="561243"/>
          </a:xfrm>
          <a:custGeom>
            <a:avLst/>
            <a:gdLst>
              <a:gd name="connsiteX0" fmla="*/ 737736 w 771525"/>
              <a:gd name="connsiteY0" fmla="*/ 230029 h 466725"/>
              <a:gd name="connsiteX1" fmla="*/ 566286 w 771525"/>
              <a:gd name="connsiteY1" fmla="*/ 199549 h 466725"/>
              <a:gd name="connsiteX2" fmla="*/ 513899 w 771525"/>
              <a:gd name="connsiteY2" fmla="*/ 158591 h 466725"/>
              <a:gd name="connsiteX3" fmla="*/ 498659 w 771525"/>
              <a:gd name="connsiteY3" fmla="*/ 164306 h 466725"/>
              <a:gd name="connsiteX4" fmla="*/ 487229 w 771525"/>
              <a:gd name="connsiteY4" fmla="*/ 210026 h 466725"/>
              <a:gd name="connsiteX5" fmla="*/ 314826 w 771525"/>
              <a:gd name="connsiteY5" fmla="*/ 150019 h 466725"/>
              <a:gd name="connsiteX6" fmla="*/ 122421 w 771525"/>
              <a:gd name="connsiteY6" fmla="*/ 314801 h 466725"/>
              <a:gd name="connsiteX7" fmla="*/ 133851 w 771525"/>
              <a:gd name="connsiteY7" fmla="*/ 396716 h 466725"/>
              <a:gd name="connsiteX8" fmla="*/ 45269 w 771525"/>
              <a:gd name="connsiteY8" fmla="*/ 235744 h 466725"/>
              <a:gd name="connsiteX9" fmla="*/ 234816 w 771525"/>
              <a:gd name="connsiteY9" fmla="*/ 45244 h 466725"/>
              <a:gd name="connsiteX10" fmla="*/ 254819 w 771525"/>
              <a:gd name="connsiteY10" fmla="*/ 29051 h 466725"/>
              <a:gd name="connsiteX11" fmla="*/ 235769 w 771525"/>
              <a:gd name="connsiteY11" fmla="*/ 7144 h 466725"/>
              <a:gd name="connsiteX12" fmla="*/ 7169 w 771525"/>
              <a:gd name="connsiteY12" fmla="*/ 231934 h 466725"/>
              <a:gd name="connsiteX13" fmla="*/ 240531 w 771525"/>
              <a:gd name="connsiteY13" fmla="*/ 464344 h 466725"/>
              <a:gd name="connsiteX14" fmla="*/ 340544 w 771525"/>
              <a:gd name="connsiteY14" fmla="*/ 464344 h 466725"/>
              <a:gd name="connsiteX15" fmla="*/ 369119 w 771525"/>
              <a:gd name="connsiteY15" fmla="*/ 435769 h 466725"/>
              <a:gd name="connsiteX16" fmla="*/ 340544 w 771525"/>
              <a:gd name="connsiteY16" fmla="*/ 407194 h 466725"/>
              <a:gd name="connsiteX17" fmla="*/ 294824 w 771525"/>
              <a:gd name="connsiteY17" fmla="*/ 407194 h 466725"/>
              <a:gd name="connsiteX18" fmla="*/ 316731 w 771525"/>
              <a:gd name="connsiteY18" fmla="*/ 364331 h 466725"/>
              <a:gd name="connsiteX19" fmla="*/ 279584 w 771525"/>
              <a:gd name="connsiteY19" fmla="*/ 313849 h 466725"/>
              <a:gd name="connsiteX20" fmla="*/ 270059 w 771525"/>
              <a:gd name="connsiteY20" fmla="*/ 295751 h 466725"/>
              <a:gd name="connsiteX21" fmla="*/ 288156 w 771525"/>
              <a:gd name="connsiteY21" fmla="*/ 286226 h 466725"/>
              <a:gd name="connsiteX22" fmla="*/ 346259 w 771525"/>
              <a:gd name="connsiteY22" fmla="*/ 363379 h 466725"/>
              <a:gd name="connsiteX23" fmla="*/ 344354 w 771525"/>
              <a:gd name="connsiteY23" fmla="*/ 377666 h 466725"/>
              <a:gd name="connsiteX24" fmla="*/ 398646 w 771525"/>
              <a:gd name="connsiteY24" fmla="*/ 434816 h 466725"/>
              <a:gd name="connsiteX25" fmla="*/ 394836 w 771525"/>
              <a:gd name="connsiteY25" fmla="*/ 453866 h 466725"/>
              <a:gd name="connsiteX26" fmla="*/ 484371 w 771525"/>
              <a:gd name="connsiteY26" fmla="*/ 463391 h 466725"/>
              <a:gd name="connsiteX27" fmla="*/ 570096 w 771525"/>
              <a:gd name="connsiteY27" fmla="*/ 463391 h 466725"/>
              <a:gd name="connsiteX28" fmla="*/ 598671 w 771525"/>
              <a:gd name="connsiteY28" fmla="*/ 434816 h 466725"/>
              <a:gd name="connsiteX29" fmla="*/ 570096 w 771525"/>
              <a:gd name="connsiteY29" fmla="*/ 406241 h 466725"/>
              <a:gd name="connsiteX30" fmla="*/ 541521 w 771525"/>
              <a:gd name="connsiteY30" fmla="*/ 406241 h 466725"/>
              <a:gd name="connsiteX31" fmla="*/ 755834 w 771525"/>
              <a:gd name="connsiteY31" fmla="*/ 290036 h 466725"/>
              <a:gd name="connsiteX32" fmla="*/ 770121 w 771525"/>
              <a:gd name="connsiteY32" fmla="*/ 268129 h 466725"/>
              <a:gd name="connsiteX33" fmla="*/ 737736 w 771525"/>
              <a:gd name="connsiteY33" fmla="*/ 23002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1525" h="466725">
                <a:moveTo>
                  <a:pt x="737736" y="230029"/>
                </a:moveTo>
                <a:lnTo>
                  <a:pt x="566286" y="199549"/>
                </a:lnTo>
                <a:lnTo>
                  <a:pt x="513899" y="158591"/>
                </a:lnTo>
                <a:cubicBezTo>
                  <a:pt x="508184" y="154781"/>
                  <a:pt x="500564" y="157639"/>
                  <a:pt x="498659" y="164306"/>
                </a:cubicBezTo>
                <a:lnTo>
                  <a:pt x="487229" y="210026"/>
                </a:lnTo>
                <a:cubicBezTo>
                  <a:pt x="446271" y="175736"/>
                  <a:pt x="384359" y="152876"/>
                  <a:pt x="314826" y="150019"/>
                </a:cubicBezTo>
                <a:cubicBezTo>
                  <a:pt x="217671" y="147161"/>
                  <a:pt x="130994" y="217646"/>
                  <a:pt x="122421" y="314801"/>
                </a:cubicBezTo>
                <a:cubicBezTo>
                  <a:pt x="119564" y="344329"/>
                  <a:pt x="124326" y="371951"/>
                  <a:pt x="133851" y="396716"/>
                </a:cubicBezTo>
                <a:cubicBezTo>
                  <a:pt x="80511" y="362426"/>
                  <a:pt x="45269" y="303371"/>
                  <a:pt x="45269" y="235744"/>
                </a:cubicBezTo>
                <a:cubicBezTo>
                  <a:pt x="45269" y="130969"/>
                  <a:pt x="130041" y="46196"/>
                  <a:pt x="234816" y="45244"/>
                </a:cubicBezTo>
                <a:cubicBezTo>
                  <a:pt x="244341" y="45244"/>
                  <a:pt x="253866" y="38576"/>
                  <a:pt x="254819" y="29051"/>
                </a:cubicBezTo>
                <a:cubicBezTo>
                  <a:pt x="256724" y="16669"/>
                  <a:pt x="247199" y="7144"/>
                  <a:pt x="235769" y="7144"/>
                </a:cubicBezTo>
                <a:cubicBezTo>
                  <a:pt x="110991" y="7144"/>
                  <a:pt x="9074" y="107156"/>
                  <a:pt x="7169" y="231934"/>
                </a:cubicBezTo>
                <a:cubicBezTo>
                  <a:pt x="5264" y="359569"/>
                  <a:pt x="112896" y="464344"/>
                  <a:pt x="240531" y="464344"/>
                </a:cubicBezTo>
                <a:lnTo>
                  <a:pt x="340544" y="464344"/>
                </a:lnTo>
                <a:cubicBezTo>
                  <a:pt x="356736" y="464344"/>
                  <a:pt x="369119" y="451961"/>
                  <a:pt x="369119" y="435769"/>
                </a:cubicBezTo>
                <a:cubicBezTo>
                  <a:pt x="369119" y="419576"/>
                  <a:pt x="356736" y="407194"/>
                  <a:pt x="340544" y="407194"/>
                </a:cubicBezTo>
                <a:lnTo>
                  <a:pt x="294824" y="407194"/>
                </a:lnTo>
                <a:cubicBezTo>
                  <a:pt x="308159" y="397669"/>
                  <a:pt x="316731" y="382429"/>
                  <a:pt x="316731" y="364331"/>
                </a:cubicBezTo>
                <a:cubicBezTo>
                  <a:pt x="316731" y="341471"/>
                  <a:pt x="301491" y="320516"/>
                  <a:pt x="279584" y="313849"/>
                </a:cubicBezTo>
                <a:cubicBezTo>
                  <a:pt x="271964" y="311944"/>
                  <a:pt x="268154" y="303371"/>
                  <a:pt x="270059" y="295751"/>
                </a:cubicBezTo>
                <a:cubicBezTo>
                  <a:pt x="271964" y="288131"/>
                  <a:pt x="280536" y="284321"/>
                  <a:pt x="288156" y="286226"/>
                </a:cubicBezTo>
                <a:cubicBezTo>
                  <a:pt x="322446" y="296704"/>
                  <a:pt x="346259" y="328136"/>
                  <a:pt x="346259" y="363379"/>
                </a:cubicBezTo>
                <a:cubicBezTo>
                  <a:pt x="346259" y="368141"/>
                  <a:pt x="345306" y="372904"/>
                  <a:pt x="344354" y="377666"/>
                </a:cubicBezTo>
                <a:cubicBezTo>
                  <a:pt x="373881" y="379571"/>
                  <a:pt x="398646" y="404336"/>
                  <a:pt x="398646" y="434816"/>
                </a:cubicBezTo>
                <a:cubicBezTo>
                  <a:pt x="398646" y="441484"/>
                  <a:pt x="397694" y="448151"/>
                  <a:pt x="394836" y="453866"/>
                </a:cubicBezTo>
                <a:cubicBezTo>
                  <a:pt x="419601" y="459581"/>
                  <a:pt x="449129" y="463391"/>
                  <a:pt x="484371" y="463391"/>
                </a:cubicBezTo>
                <a:lnTo>
                  <a:pt x="570096" y="463391"/>
                </a:lnTo>
                <a:cubicBezTo>
                  <a:pt x="586289" y="463391"/>
                  <a:pt x="598671" y="451009"/>
                  <a:pt x="598671" y="434816"/>
                </a:cubicBezTo>
                <a:cubicBezTo>
                  <a:pt x="598671" y="418624"/>
                  <a:pt x="586289" y="406241"/>
                  <a:pt x="570096" y="406241"/>
                </a:cubicBezTo>
                <a:lnTo>
                  <a:pt x="541521" y="406241"/>
                </a:lnTo>
                <a:lnTo>
                  <a:pt x="755834" y="290036"/>
                </a:lnTo>
                <a:cubicBezTo>
                  <a:pt x="764406" y="285274"/>
                  <a:pt x="769169" y="276701"/>
                  <a:pt x="770121" y="268129"/>
                </a:cubicBezTo>
                <a:cubicBezTo>
                  <a:pt x="770121" y="250031"/>
                  <a:pt x="755834" y="233839"/>
                  <a:pt x="737736" y="230029"/>
                </a:cubicBezTo>
                <a:close/>
              </a:path>
            </a:pathLst>
          </a:custGeom>
          <a:solidFill>
            <a:schemeClr val="accent1"/>
          </a:solidFill>
          <a:ln w="9525" cap="flat">
            <a:noFill/>
            <a:prstDash val="solid"/>
            <a:miter/>
          </a:ln>
        </p:spPr>
        <p:txBody>
          <a:bodyPr rtlCol="0" anchor="ctr"/>
          <a:lstStyle/>
          <a:p>
            <a:endParaRPr lang="en-US"/>
          </a:p>
        </p:txBody>
      </p:sp>
      <p:grpSp>
        <p:nvGrpSpPr>
          <p:cNvPr id="12" name="Group 11">
            <a:extLst>
              <a:ext uri="{FF2B5EF4-FFF2-40B4-BE49-F238E27FC236}">
                <a16:creationId xmlns:a16="http://schemas.microsoft.com/office/drawing/2014/main" id="{547D9D61-AF52-47F1-AFEF-1DD7D424D47D}"/>
              </a:ext>
            </a:extLst>
          </p:cNvPr>
          <p:cNvGrpSpPr/>
          <p:nvPr/>
        </p:nvGrpSpPr>
        <p:grpSpPr>
          <a:xfrm>
            <a:off x="8442590" y="3632991"/>
            <a:ext cx="649837" cy="594022"/>
            <a:chOff x="4642546" y="3411329"/>
            <a:chExt cx="649837" cy="594022"/>
          </a:xfrm>
        </p:grpSpPr>
        <p:sp>
          <p:nvSpPr>
            <p:cNvPr id="44" name="Oval 43">
              <a:extLst>
                <a:ext uri="{FF2B5EF4-FFF2-40B4-BE49-F238E27FC236}">
                  <a16:creationId xmlns:a16="http://schemas.microsoft.com/office/drawing/2014/main" id="{EECF691E-8489-B449-B535-D720A8B8FDD0}"/>
                </a:ext>
              </a:extLst>
            </p:cNvPr>
            <p:cNvSpPr/>
            <p:nvPr/>
          </p:nvSpPr>
          <p:spPr>
            <a:xfrm>
              <a:off x="4642546" y="3411329"/>
              <a:ext cx="649837" cy="594022"/>
            </a:xfrm>
            <a:prstGeom prst="ellipse">
              <a:avLst/>
            </a:prstGeom>
            <a:solidFill>
              <a:schemeClr val="accent1">
                <a:lumMod val="20000"/>
                <a:lumOff val="8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Freeform 44">
              <a:extLst>
                <a:ext uri="{FF2B5EF4-FFF2-40B4-BE49-F238E27FC236}">
                  <a16:creationId xmlns:a16="http://schemas.microsoft.com/office/drawing/2014/main" id="{577C34A9-7987-1F40-AEE3-68613D05CDC7}"/>
                </a:ext>
              </a:extLst>
            </p:cNvPr>
            <p:cNvSpPr/>
            <p:nvPr/>
          </p:nvSpPr>
          <p:spPr>
            <a:xfrm>
              <a:off x="4751893" y="3503090"/>
              <a:ext cx="431141" cy="402647"/>
            </a:xfrm>
            <a:custGeom>
              <a:avLst/>
              <a:gdLst>
                <a:gd name="connsiteX0" fmla="*/ 226822 w 452362"/>
                <a:gd name="connsiteY0" fmla="*/ 212147 h 422466"/>
                <a:gd name="connsiteX1" fmla="*/ 277622 w 452362"/>
                <a:gd name="connsiteY1" fmla="*/ 167697 h 422466"/>
                <a:gd name="connsiteX2" fmla="*/ 372872 w 452362"/>
                <a:gd name="connsiteY2" fmla="*/ 135947 h 422466"/>
                <a:gd name="connsiteX3" fmla="*/ 398272 w 452362"/>
                <a:gd name="connsiteY3" fmla="*/ 56572 h 422466"/>
                <a:gd name="connsiteX4" fmla="*/ 299847 w 452362"/>
                <a:gd name="connsiteY4" fmla="*/ 2597 h 422466"/>
                <a:gd name="connsiteX5" fmla="*/ 188722 w 452362"/>
                <a:gd name="connsiteY5" fmla="*/ 18472 h 422466"/>
                <a:gd name="connsiteX6" fmla="*/ 68072 w 452362"/>
                <a:gd name="connsiteY6" fmla="*/ 104197 h 422466"/>
                <a:gd name="connsiteX7" fmla="*/ 1397 w 452362"/>
                <a:gd name="connsiteY7" fmla="*/ 240722 h 422466"/>
                <a:gd name="connsiteX8" fmla="*/ 33147 w 452362"/>
                <a:gd name="connsiteY8" fmla="*/ 307397 h 422466"/>
                <a:gd name="connsiteX9" fmla="*/ 150622 w 452362"/>
                <a:gd name="connsiteY9" fmla="*/ 367722 h 422466"/>
                <a:gd name="connsiteX10" fmla="*/ 290322 w 452362"/>
                <a:gd name="connsiteY10" fmla="*/ 421697 h 422466"/>
                <a:gd name="connsiteX11" fmla="*/ 420497 w 452362"/>
                <a:gd name="connsiteY11" fmla="*/ 393122 h 422466"/>
                <a:gd name="connsiteX12" fmla="*/ 449072 w 452362"/>
                <a:gd name="connsiteY12" fmla="*/ 307397 h 422466"/>
                <a:gd name="connsiteX13" fmla="*/ 363347 w 452362"/>
                <a:gd name="connsiteY13" fmla="*/ 262947 h 422466"/>
                <a:gd name="connsiteX14" fmla="*/ 226822 w 452362"/>
                <a:gd name="connsiteY14" fmla="*/ 212147 h 42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2362" h="422466">
                  <a:moveTo>
                    <a:pt x="226822" y="212147"/>
                  </a:moveTo>
                  <a:cubicBezTo>
                    <a:pt x="212534" y="196272"/>
                    <a:pt x="253280" y="180397"/>
                    <a:pt x="277622" y="167697"/>
                  </a:cubicBezTo>
                  <a:cubicBezTo>
                    <a:pt x="301964" y="154997"/>
                    <a:pt x="352764" y="154468"/>
                    <a:pt x="372872" y="135947"/>
                  </a:cubicBezTo>
                  <a:cubicBezTo>
                    <a:pt x="392980" y="117426"/>
                    <a:pt x="410443" y="78797"/>
                    <a:pt x="398272" y="56572"/>
                  </a:cubicBezTo>
                  <a:cubicBezTo>
                    <a:pt x="386101" y="34347"/>
                    <a:pt x="334772" y="8947"/>
                    <a:pt x="299847" y="2597"/>
                  </a:cubicBezTo>
                  <a:cubicBezTo>
                    <a:pt x="264922" y="-3753"/>
                    <a:pt x="227351" y="1539"/>
                    <a:pt x="188722" y="18472"/>
                  </a:cubicBezTo>
                  <a:cubicBezTo>
                    <a:pt x="150093" y="35405"/>
                    <a:pt x="99293" y="67155"/>
                    <a:pt x="68072" y="104197"/>
                  </a:cubicBezTo>
                  <a:cubicBezTo>
                    <a:pt x="36851" y="141239"/>
                    <a:pt x="7218" y="206855"/>
                    <a:pt x="1397" y="240722"/>
                  </a:cubicBezTo>
                  <a:cubicBezTo>
                    <a:pt x="-4424" y="274589"/>
                    <a:pt x="8276" y="286230"/>
                    <a:pt x="33147" y="307397"/>
                  </a:cubicBezTo>
                  <a:cubicBezTo>
                    <a:pt x="58018" y="328564"/>
                    <a:pt x="107759" y="348672"/>
                    <a:pt x="150622" y="367722"/>
                  </a:cubicBezTo>
                  <a:cubicBezTo>
                    <a:pt x="193484" y="386772"/>
                    <a:pt x="245343" y="417464"/>
                    <a:pt x="290322" y="421697"/>
                  </a:cubicBezTo>
                  <a:cubicBezTo>
                    <a:pt x="335301" y="425930"/>
                    <a:pt x="394039" y="412172"/>
                    <a:pt x="420497" y="393122"/>
                  </a:cubicBezTo>
                  <a:cubicBezTo>
                    <a:pt x="446955" y="374072"/>
                    <a:pt x="458597" y="329093"/>
                    <a:pt x="449072" y="307397"/>
                  </a:cubicBezTo>
                  <a:cubicBezTo>
                    <a:pt x="439547" y="285701"/>
                    <a:pt x="396155" y="273001"/>
                    <a:pt x="363347" y="262947"/>
                  </a:cubicBezTo>
                  <a:cubicBezTo>
                    <a:pt x="330539" y="252893"/>
                    <a:pt x="241110" y="228022"/>
                    <a:pt x="226822" y="212147"/>
                  </a:cubicBezTo>
                  <a:close/>
                </a:path>
              </a:pathLst>
            </a:custGeom>
            <a:solidFill>
              <a:schemeClr val="accent1"/>
            </a:solidFill>
            <a:effectLst>
              <a:glow rad="508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699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6DCC0A6-7EA2-486A-9F41-DE7B0D784459}"/>
              </a:ext>
            </a:extLst>
          </p:cNvPr>
          <p:cNvSpPr>
            <a:spLocks noGrp="1"/>
          </p:cNvSpPr>
          <p:nvPr>
            <p:ph type="body" idx="1"/>
          </p:nvPr>
        </p:nvSpPr>
        <p:spPr>
          <a:xfrm>
            <a:off x="609600" y="1720498"/>
            <a:ext cx="10972800" cy="702470"/>
          </a:xfrm>
        </p:spPr>
        <p:txBody>
          <a:bodyPr/>
          <a:lstStyle/>
          <a:p>
            <a:r>
              <a:rPr lang="en-GB"/>
              <a:t>Key findings</a:t>
            </a:r>
            <a:endParaRPr lang="en-GB" dirty="0"/>
          </a:p>
        </p:txBody>
      </p:sp>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p:txBody>
          <a:bodyPr>
            <a:noAutofit/>
          </a:bodyPr>
          <a:lstStyle/>
          <a:p>
            <a:r>
              <a:rPr lang="en-GB" dirty="0"/>
              <a:t>The microbiome contributes to endochondral heterotypic ossification in fop mice by regulating innate immune cell recruitment and polarisation</a:t>
            </a:r>
          </a:p>
        </p:txBody>
      </p:sp>
      <p:sp>
        <p:nvSpPr>
          <p:cNvPr id="7" name="Content Placeholder 6">
            <a:extLst>
              <a:ext uri="{FF2B5EF4-FFF2-40B4-BE49-F238E27FC236}">
                <a16:creationId xmlns:a16="http://schemas.microsoft.com/office/drawing/2014/main" id="{159DCE10-0DFB-42EA-BCCD-980E89ABFBE5}"/>
              </a:ext>
            </a:extLst>
          </p:cNvPr>
          <p:cNvSpPr>
            <a:spLocks noGrp="1"/>
          </p:cNvSpPr>
          <p:nvPr>
            <p:ph sz="quarter" idx="14"/>
          </p:nvPr>
        </p:nvSpPr>
        <p:spPr>
          <a:xfrm>
            <a:off x="619200" y="2276872"/>
            <a:ext cx="10963200" cy="3960000"/>
          </a:xfrm>
        </p:spPr>
        <p:txBody>
          <a:bodyPr/>
          <a:lstStyle/>
          <a:p>
            <a:r>
              <a:rPr lang="en-GB" dirty="0"/>
              <a:t>Microbiome-ablative ABX reduced HO in </a:t>
            </a:r>
            <a:r>
              <a:rPr lang="en-GB" dirty="0">
                <a:solidFill>
                  <a:schemeClr val="tx2"/>
                </a:solidFill>
              </a:rPr>
              <a:t>ABX-treated FOP mice</a:t>
            </a:r>
          </a:p>
          <a:p>
            <a:r>
              <a:rPr lang="en-GB" dirty="0">
                <a:solidFill>
                  <a:schemeClr val="tx2"/>
                </a:solidFill>
              </a:rPr>
              <a:t>Treatment decreased the expression of proinflammatory chemokines and receptors in injured </a:t>
            </a:r>
            <a:br>
              <a:rPr lang="en-GB" dirty="0">
                <a:solidFill>
                  <a:schemeClr val="tx2"/>
                </a:solidFill>
              </a:rPr>
            </a:br>
            <a:r>
              <a:rPr lang="en-GB" dirty="0">
                <a:solidFill>
                  <a:schemeClr val="tx2"/>
                </a:solidFill>
              </a:rPr>
              <a:t>FOP muscles</a:t>
            </a:r>
          </a:p>
          <a:p>
            <a:r>
              <a:rPr lang="en-GB" dirty="0">
                <a:solidFill>
                  <a:schemeClr val="tx2"/>
                </a:solidFill>
              </a:rPr>
              <a:t>Transplanting BM monocytes from control mice restored the </a:t>
            </a:r>
            <a:r>
              <a:rPr lang="en-US" dirty="0">
                <a:solidFill>
                  <a:schemeClr val="tx2"/>
                </a:solidFill>
              </a:rPr>
              <a:t>HO phenotype in ABX-treated FOP mice</a:t>
            </a:r>
            <a:endParaRPr lang="en-GB" dirty="0">
              <a:solidFill>
                <a:schemeClr val="tx2"/>
              </a:solidFill>
            </a:endParaRPr>
          </a:p>
          <a:p>
            <a:r>
              <a:rPr lang="en-GB" dirty="0">
                <a:solidFill>
                  <a:schemeClr val="tx2"/>
                </a:solidFill>
              </a:rPr>
              <a:t>Reducing the inflammatory process in FOP mice seems to have a beneficial therapeutic effect on HO formation</a:t>
            </a:r>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p:txBody>
          <a:bodyPr/>
          <a:lstStyle/>
          <a:p>
            <a:pPr>
              <a:spcBef>
                <a:spcPts val="0"/>
              </a:spcBef>
            </a:pPr>
            <a:r>
              <a:rPr lang="en-GB" dirty="0"/>
              <a:t>ABX, ablative antibiotic cocktail; BM, bone marrow; FOP, </a:t>
            </a:r>
            <a:r>
              <a:rPr lang="en-GB" dirty="0" err="1"/>
              <a:t>fibrodysplasia</a:t>
            </a:r>
            <a:r>
              <a:rPr lang="en-GB" dirty="0"/>
              <a:t> ossificans progressive; HO, </a:t>
            </a:r>
            <a:r>
              <a:rPr lang="en-US" dirty="0"/>
              <a:t>heterotopic ossifications</a:t>
            </a:r>
            <a:endParaRPr lang="en-GB" dirty="0"/>
          </a:p>
          <a:p>
            <a:pPr>
              <a:spcBef>
                <a:spcPts val="0"/>
              </a:spcBef>
            </a:pPr>
            <a:r>
              <a:rPr lang="en-GB" dirty="0"/>
              <a:t>Pierce J, et al. ASBMR 2021, Abstract #1039; </a:t>
            </a:r>
            <a:r>
              <a:rPr lang="en-GB" dirty="0">
                <a:hlinkClick r:id="rId2">
                  <a:extLst>
                    <a:ext uri="{A12FA001-AC4F-418D-AE19-62706E023703}">
                      <ahyp:hlinkClr xmlns:ahyp="http://schemas.microsoft.com/office/drawing/2018/hyperlinkcolor" val="tx"/>
                    </a:ext>
                  </a:extLst>
                </a:hlinkClick>
              </a:rPr>
              <a:t>https://cor2ed.com/podcast-rare-bone-disease-highlights-at-asbmr-2021/</a:t>
            </a:r>
            <a:r>
              <a:rPr lang="en-GB" dirty="0"/>
              <a:t> </a:t>
            </a:r>
          </a:p>
        </p:txBody>
      </p:sp>
    </p:spTree>
    <p:extLst>
      <p:ext uri="{BB962C8B-B14F-4D97-AF65-F5344CB8AC3E}">
        <p14:creationId xmlns:p14="http://schemas.microsoft.com/office/powerpoint/2010/main" val="159986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69C958-A13A-4D85-9C35-9355755AF0B5}"/>
              </a:ext>
            </a:extLst>
          </p:cNvPr>
          <p:cNvSpPr>
            <a:spLocks noGrp="1"/>
          </p:cNvSpPr>
          <p:nvPr>
            <p:ph type="body" idx="1"/>
          </p:nvPr>
        </p:nvSpPr>
        <p:spPr/>
        <p:txBody>
          <a:bodyPr/>
          <a:lstStyle/>
          <a:p>
            <a:r>
              <a:rPr lang="en-GB"/>
              <a:t>From: dr. semler</a:t>
            </a:r>
            <a:endParaRPr lang="en-GB" dirty="0"/>
          </a:p>
        </p:txBody>
      </p:sp>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p:txBody>
          <a:bodyPr/>
          <a:lstStyle/>
          <a:p>
            <a:r>
              <a:rPr lang="en-GB"/>
              <a:t>FOP: clinical perspectives</a:t>
            </a:r>
            <a:endParaRPr lang="en-GB" dirty="0"/>
          </a:p>
        </p:txBody>
      </p:sp>
      <p:sp>
        <p:nvSpPr>
          <p:cNvPr id="7" name="Content Placeholder 6">
            <a:extLst>
              <a:ext uri="{FF2B5EF4-FFF2-40B4-BE49-F238E27FC236}">
                <a16:creationId xmlns:a16="http://schemas.microsoft.com/office/drawing/2014/main" id="{002B1468-FD6E-4EA6-B380-EFCE3B163DBB}"/>
              </a:ext>
            </a:extLst>
          </p:cNvPr>
          <p:cNvSpPr>
            <a:spLocks noGrp="1"/>
          </p:cNvSpPr>
          <p:nvPr>
            <p:ph sz="quarter" idx="14"/>
          </p:nvPr>
        </p:nvSpPr>
        <p:spPr/>
        <p:txBody>
          <a:bodyPr>
            <a:normAutofit/>
          </a:bodyPr>
          <a:lstStyle/>
          <a:p>
            <a:r>
              <a:rPr lang="en-GB" dirty="0"/>
              <a:t>A lot of activity and good ideas presented at ASBMR as to how to improve the care of FOP patients</a:t>
            </a:r>
          </a:p>
          <a:p>
            <a:r>
              <a:rPr lang="en-GB" dirty="0"/>
              <a:t>Some approaches have been shown to be more beneficial than others, e.g. </a:t>
            </a:r>
            <a:r>
              <a:rPr lang="en-GB" dirty="0" err="1">
                <a:solidFill>
                  <a:schemeClr val="tx2"/>
                </a:solidFill>
              </a:rPr>
              <a:t>palovarote</a:t>
            </a:r>
            <a:r>
              <a:rPr lang="en-GB" dirty="0" err="1"/>
              <a:t>ne</a:t>
            </a:r>
            <a:r>
              <a:rPr lang="en-GB" dirty="0"/>
              <a:t> is one of the most developed and best approaches</a:t>
            </a:r>
          </a:p>
          <a:p>
            <a:r>
              <a:rPr lang="en-GB" dirty="0"/>
              <a:t>Other ways to influence the signalling pathway in the cell need to </a:t>
            </a:r>
            <a:r>
              <a:rPr lang="en-GB" dirty="0">
                <a:solidFill>
                  <a:schemeClr val="tx2"/>
                </a:solidFill>
              </a:rPr>
              <a:t>be further investigated</a:t>
            </a:r>
            <a:r>
              <a:rPr lang="en-GB" dirty="0"/>
              <a:t>. Initial results </a:t>
            </a:r>
            <a:r>
              <a:rPr lang="en-GB" dirty="0">
                <a:solidFill>
                  <a:schemeClr val="tx2"/>
                </a:solidFill>
              </a:rPr>
              <a:t>suggest regulating inflammation </a:t>
            </a:r>
            <a:r>
              <a:rPr lang="en-GB" dirty="0"/>
              <a:t>may be beneficial</a:t>
            </a:r>
          </a:p>
          <a:p>
            <a:r>
              <a:rPr lang="en-GB" dirty="0"/>
              <a:t>Very pleased that there is so much research ongoing in the rare bone disease area which is new</a:t>
            </a:r>
          </a:p>
          <a:p>
            <a:r>
              <a:rPr lang="en-GB" dirty="0"/>
              <a:t>Many studies in the pre-clinical stage that have promising data</a:t>
            </a:r>
          </a:p>
          <a:p>
            <a:r>
              <a:rPr lang="en-GB" dirty="0"/>
              <a:t>There is hope that a better treatment can be offered to these patients in the future</a:t>
            </a:r>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p:txBody>
          <a:bodyPr/>
          <a:lstStyle/>
          <a:p>
            <a:pPr>
              <a:spcBef>
                <a:spcPts val="0"/>
              </a:spcBef>
            </a:pPr>
            <a:r>
              <a:rPr lang="en-GB" dirty="0"/>
              <a:t>FOP, </a:t>
            </a:r>
            <a:r>
              <a:rPr lang="en-GB" dirty="0" err="1"/>
              <a:t>fibrodysplasia</a:t>
            </a:r>
            <a:r>
              <a:rPr lang="en-GB" dirty="0"/>
              <a:t> ossificans progressive</a:t>
            </a:r>
          </a:p>
          <a:p>
            <a:pPr>
              <a:spcBef>
                <a:spcPts val="0"/>
              </a:spcBef>
            </a:pPr>
            <a:r>
              <a:rPr lang="en-GB" dirty="0">
                <a:hlinkClick r:id="rId3">
                  <a:extLst>
                    <a:ext uri="{A12FA001-AC4F-418D-AE19-62706E023703}">
                      <ahyp:hlinkClr xmlns:ahyp="http://schemas.microsoft.com/office/drawing/2018/hyperlinkcolor" val="tx"/>
                    </a:ext>
                  </a:extLst>
                </a:hlinkClick>
              </a:rPr>
              <a:t>https://cor2ed.com/podcast-rare-bone-disease-highlights-at-asbmr-2021/</a:t>
            </a:r>
            <a:endParaRPr lang="en-GB" dirty="0"/>
          </a:p>
        </p:txBody>
      </p:sp>
    </p:spTree>
    <p:extLst>
      <p:ext uri="{BB962C8B-B14F-4D97-AF65-F5344CB8AC3E}">
        <p14:creationId xmlns:p14="http://schemas.microsoft.com/office/powerpoint/2010/main" val="20925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BFC00-DC02-42AA-BBFC-0015BC22B922}"/>
              </a:ext>
            </a:extLst>
          </p:cNvPr>
          <p:cNvSpPr>
            <a:spLocks noGrp="1"/>
          </p:cNvSpPr>
          <p:nvPr>
            <p:ph type="title"/>
          </p:nvPr>
        </p:nvSpPr>
        <p:spPr>
          <a:xfrm>
            <a:off x="609600" y="274638"/>
            <a:ext cx="10972800" cy="2812236"/>
          </a:xfrm>
        </p:spPr>
        <p:txBody>
          <a:bodyPr/>
          <a:lstStyle/>
          <a:p>
            <a:r>
              <a:rPr lang="en-GB" dirty="0"/>
              <a:t>Meeting summary</a:t>
            </a:r>
            <a:br>
              <a:rPr lang="en-GB" dirty="0"/>
            </a:br>
            <a:r>
              <a:rPr lang="en-GB" dirty="0" err="1"/>
              <a:t>asbmr</a:t>
            </a:r>
            <a:r>
              <a:rPr lang="en-GB" dirty="0"/>
              <a:t> 2021, hybrid MEETING</a:t>
            </a:r>
          </a:p>
        </p:txBody>
      </p:sp>
      <p:sp>
        <p:nvSpPr>
          <p:cNvPr id="3" name="Slide Number Placeholder 2">
            <a:extLst>
              <a:ext uri="{FF2B5EF4-FFF2-40B4-BE49-F238E27FC236}">
                <a16:creationId xmlns:a16="http://schemas.microsoft.com/office/drawing/2014/main" id="{0CF9FF95-939B-4DE3-844F-53B13ED75696}"/>
              </a:ext>
            </a:extLst>
          </p:cNvPr>
          <p:cNvSpPr>
            <a:spLocks noGrp="1"/>
          </p:cNvSpPr>
          <p:nvPr>
            <p:ph type="sldNum" sz="quarter" idx="4"/>
          </p:nvPr>
        </p:nvSpPr>
        <p:spPr/>
        <p:txBody>
          <a:bodyPr/>
          <a:lstStyle/>
          <a:p>
            <a:fld id="{FCE43C0F-8A7B-3A4B-9DB5-B3472E36E833}" type="slidenum">
              <a:rPr lang="en-GB" smtClean="0"/>
              <a:pPr/>
              <a:t>2</a:t>
            </a:fld>
            <a:endParaRPr lang="en-GB" dirty="0"/>
          </a:p>
        </p:txBody>
      </p:sp>
      <p:sp>
        <p:nvSpPr>
          <p:cNvPr id="4" name="Subtitle 2">
            <a:extLst>
              <a:ext uri="{FF2B5EF4-FFF2-40B4-BE49-F238E27FC236}">
                <a16:creationId xmlns:a16="http://schemas.microsoft.com/office/drawing/2014/main" id="{B6C8CF72-7223-464A-BB77-B15CEEA6472C}"/>
              </a:ext>
            </a:extLst>
          </p:cNvPr>
          <p:cNvSpPr txBox="1">
            <a:spLocks/>
          </p:cNvSpPr>
          <p:nvPr/>
        </p:nvSpPr>
        <p:spPr>
          <a:xfrm>
            <a:off x="839416" y="2996952"/>
            <a:ext cx="10972800" cy="3672408"/>
          </a:xfrm>
          <a:prstGeom prst="rect">
            <a:avLst/>
          </a:prstGeom>
        </p:spPr>
        <p:txBody>
          <a:bodyPr>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Calibri" charset="0"/>
                <a:ea typeface="Calibri" charset="0"/>
                <a:cs typeface="Calibri"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Calibri" charset="0"/>
                <a:ea typeface="Calibri" charset="0"/>
                <a:cs typeface="Calibri"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200" b="1" dirty="0">
                <a:solidFill>
                  <a:schemeClr val="bg1"/>
                </a:solidFill>
              </a:rPr>
              <a:t>Professor Dr. Oliver Semler, MD</a:t>
            </a:r>
            <a:br>
              <a:rPr lang="en-US" sz="3200" b="1" dirty="0">
                <a:solidFill>
                  <a:schemeClr val="bg1"/>
                </a:solidFill>
              </a:rPr>
            </a:br>
            <a:r>
              <a:rPr lang="en-US" sz="2200" b="1" dirty="0">
                <a:solidFill>
                  <a:schemeClr val="bg1"/>
                </a:solidFill>
                <a:effectLst/>
                <a:latin typeface="+mn-lt"/>
                <a:ea typeface="Calibri" panose="020F0502020204030204" pitchFamily="34" charset="0"/>
              </a:rPr>
              <a:t>Children´s Hospital, Department of Rare Skeletal Diseases in Childhood</a:t>
            </a:r>
            <a:br>
              <a:rPr lang="en-US" sz="2200" b="1" dirty="0">
                <a:solidFill>
                  <a:schemeClr val="bg1"/>
                </a:solidFill>
                <a:effectLst/>
                <a:latin typeface="+mn-lt"/>
                <a:ea typeface="Calibri" panose="020F0502020204030204" pitchFamily="34" charset="0"/>
              </a:rPr>
            </a:br>
            <a:r>
              <a:rPr lang="en-US" sz="2200" b="1" dirty="0">
                <a:solidFill>
                  <a:schemeClr val="bg1"/>
                </a:solidFill>
                <a:effectLst/>
                <a:latin typeface="+mn-lt"/>
                <a:ea typeface="Calibri" panose="020F0502020204030204" pitchFamily="34" charset="0"/>
              </a:rPr>
              <a:t>University Hospital Cologne, Germany </a:t>
            </a:r>
            <a:endParaRPr lang="en-GB" sz="2200" b="1" dirty="0">
              <a:solidFill>
                <a:schemeClr val="bg1"/>
              </a:solidFill>
              <a:effectLst/>
              <a:latin typeface="+mn-lt"/>
              <a:ea typeface="Calibri" panose="020F0502020204030204" pitchFamily="34" charset="0"/>
            </a:endParaRPr>
          </a:p>
          <a:p>
            <a:pPr marL="0" indent="0" algn="ctr">
              <a:buNone/>
            </a:pPr>
            <a:endParaRPr lang="en-US" sz="2800" b="1" dirty="0">
              <a:solidFill>
                <a:schemeClr val="bg1"/>
              </a:solidFill>
            </a:endParaRPr>
          </a:p>
          <a:p>
            <a:pPr marL="0" indent="0" algn="ctr">
              <a:buNone/>
            </a:pPr>
            <a:r>
              <a:rPr lang="es-ES" sz="2400" b="1" dirty="0">
                <a:solidFill>
                  <a:schemeClr val="bg1"/>
                </a:solidFill>
              </a:rPr>
              <a:t>RARE BONE DISEASE HIGHLIGHTS FROM DAY 2</a:t>
            </a:r>
          </a:p>
          <a:p>
            <a:pPr marL="0" indent="0" algn="ctr">
              <a:buNone/>
            </a:pPr>
            <a:r>
              <a:rPr lang="en-US" sz="2400" b="1" cap="all" dirty="0">
                <a:solidFill>
                  <a:schemeClr val="bg1"/>
                </a:solidFill>
              </a:rPr>
              <a:t>OCTOBER</a:t>
            </a:r>
            <a:r>
              <a:rPr lang="es-ES" sz="2400" b="1" dirty="0">
                <a:solidFill>
                  <a:schemeClr val="bg1"/>
                </a:solidFill>
              </a:rPr>
              <a:t> 2021</a:t>
            </a:r>
          </a:p>
        </p:txBody>
      </p:sp>
    </p:spTree>
    <p:extLst>
      <p:ext uri="{BB962C8B-B14F-4D97-AF65-F5344CB8AC3E}">
        <p14:creationId xmlns:p14="http://schemas.microsoft.com/office/powerpoint/2010/main" val="191088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241D0A4-2573-9C4A-B850-84762EF02033}"/>
              </a:ext>
            </a:extLst>
          </p:cNvPr>
          <p:cNvSpPr/>
          <p:nvPr/>
        </p:nvSpPr>
        <p:spPr>
          <a:xfrm>
            <a:off x="418160" y="5510895"/>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EF478AA6-46CF-A644-95BD-D770BD287547}"/>
              </a:ext>
            </a:extLst>
          </p:cNvPr>
          <p:cNvSpPr/>
          <p:nvPr/>
        </p:nvSpPr>
        <p:spPr>
          <a:xfrm>
            <a:off x="2519435" y="6036410"/>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2" descr="Free White Twitter Icon - Download White Twitter Icon">
            <a:extLst>
              <a:ext uri="{FF2B5EF4-FFF2-40B4-BE49-F238E27FC236}">
                <a16:creationId xmlns:a16="http://schemas.microsoft.com/office/drawing/2014/main" id="{4DAF9AFE-9E90-5E42-8F96-8EC2C512D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151" y="6086443"/>
            <a:ext cx="278977" cy="2789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72E35D7-F71F-AA47-A6F8-E595B92E6788}"/>
              </a:ext>
            </a:extLst>
          </p:cNvPr>
          <p:cNvSpPr txBox="1"/>
          <p:nvPr/>
        </p:nvSpPr>
        <p:spPr>
          <a:xfrm>
            <a:off x="787049" y="5497848"/>
            <a:ext cx="2634939" cy="431657"/>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Connect on</a:t>
            </a:r>
          </a:p>
          <a:p>
            <a:pPr>
              <a:lnSpc>
                <a:spcPct val="90000"/>
              </a:lnSpc>
            </a:pPr>
            <a:r>
              <a:rPr lang="en-GB" sz="1400" dirty="0">
                <a:solidFill>
                  <a:schemeClr val="tx2"/>
                </a:solidFill>
                <a:ea typeface="Aileron" charset="0"/>
                <a:cs typeface="PT Sans Narrow"/>
              </a:rPr>
              <a:t>LinkedIn @COR2ED</a:t>
            </a:r>
          </a:p>
        </p:txBody>
      </p:sp>
      <p:sp>
        <p:nvSpPr>
          <p:cNvPr id="6" name="TextBox 5">
            <a:extLst>
              <a:ext uri="{FF2B5EF4-FFF2-40B4-BE49-F238E27FC236}">
                <a16:creationId xmlns:a16="http://schemas.microsoft.com/office/drawing/2014/main" id="{12941E24-437D-3C4E-93BD-E4EACEC66210}"/>
              </a:ext>
            </a:extLst>
          </p:cNvPr>
          <p:cNvSpPr txBox="1"/>
          <p:nvPr/>
        </p:nvSpPr>
        <p:spPr>
          <a:xfrm>
            <a:off x="2940409" y="5497848"/>
            <a:ext cx="2634939" cy="431657"/>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Watch on</a:t>
            </a:r>
          </a:p>
          <a:p>
            <a:pPr>
              <a:lnSpc>
                <a:spcPct val="90000"/>
              </a:lnSpc>
            </a:pPr>
            <a:r>
              <a:rPr lang="en-GB" sz="1400" dirty="0">
                <a:solidFill>
                  <a:schemeClr val="tx2"/>
                </a:solidFill>
                <a:ea typeface="Aileron" charset="0"/>
                <a:cs typeface="PT Sans Narrow"/>
              </a:rPr>
              <a:t>Vimeo @COR2ED</a:t>
            </a:r>
          </a:p>
        </p:txBody>
      </p:sp>
      <p:sp>
        <p:nvSpPr>
          <p:cNvPr id="7" name="Rectangle 6">
            <a:hlinkClick r:id="rId4"/>
            <a:extLst>
              <a:ext uri="{FF2B5EF4-FFF2-40B4-BE49-F238E27FC236}">
                <a16:creationId xmlns:a16="http://schemas.microsoft.com/office/drawing/2014/main" id="{EFDAD454-421F-9840-8663-E19A8D9CE2A7}"/>
              </a:ext>
            </a:extLst>
          </p:cNvPr>
          <p:cNvSpPr/>
          <p:nvPr/>
        </p:nvSpPr>
        <p:spPr>
          <a:xfrm>
            <a:off x="393420" y="5485659"/>
            <a:ext cx="206172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93FBDD6B-1B44-4646-AECB-7BA500ABECAE}"/>
              </a:ext>
            </a:extLst>
          </p:cNvPr>
          <p:cNvSpPr/>
          <p:nvPr/>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B0608E3-C69E-7247-9DE8-BF459A0DFF0D}"/>
              </a:ext>
            </a:extLst>
          </p:cNvPr>
          <p:cNvSpPr txBox="1"/>
          <p:nvPr/>
        </p:nvSpPr>
        <p:spPr>
          <a:xfrm>
            <a:off x="805458" y="6013567"/>
            <a:ext cx="1382329" cy="431657"/>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Visit us at</a:t>
            </a:r>
          </a:p>
          <a:p>
            <a:pPr>
              <a:lnSpc>
                <a:spcPct val="90000"/>
              </a:lnSpc>
            </a:pPr>
            <a:r>
              <a:rPr lang="en-GB" sz="1400" dirty="0">
                <a:solidFill>
                  <a:schemeClr val="tx2"/>
                </a:solidFill>
                <a:ea typeface="Aileron" charset="0"/>
                <a:cs typeface="PT Sans Narrow"/>
              </a:rPr>
              <a:t>cor2ed.com</a:t>
            </a:r>
          </a:p>
        </p:txBody>
      </p:sp>
      <p:sp>
        <p:nvSpPr>
          <p:cNvPr id="10" name="Rectangle 9">
            <a:hlinkClick r:id="rId5"/>
            <a:extLst>
              <a:ext uri="{FF2B5EF4-FFF2-40B4-BE49-F238E27FC236}">
                <a16:creationId xmlns:a16="http://schemas.microsoft.com/office/drawing/2014/main" id="{48E23367-3C0C-794E-BF40-C1EE31847E2B}"/>
              </a:ext>
            </a:extLst>
          </p:cNvPr>
          <p:cNvSpPr/>
          <p:nvPr/>
        </p:nvSpPr>
        <p:spPr>
          <a:xfrm>
            <a:off x="391317" y="6007858"/>
            <a:ext cx="161924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1" name="Graphic 10" descr="World">
            <a:extLst>
              <a:ext uri="{FF2B5EF4-FFF2-40B4-BE49-F238E27FC236}">
                <a16:creationId xmlns:a16="http://schemas.microsoft.com/office/drawing/2014/main" id="{96C1F2A7-27F8-9147-A45A-0A97F26D50A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47989" y="6070903"/>
            <a:ext cx="306593" cy="306593"/>
          </a:xfrm>
          <a:prstGeom prst="rect">
            <a:avLst/>
          </a:prstGeom>
        </p:spPr>
      </p:pic>
      <p:sp>
        <p:nvSpPr>
          <p:cNvPr id="12" name="TextBox 11">
            <a:extLst>
              <a:ext uri="{FF2B5EF4-FFF2-40B4-BE49-F238E27FC236}">
                <a16:creationId xmlns:a16="http://schemas.microsoft.com/office/drawing/2014/main" id="{24EA834B-3F0B-0E46-A5BD-4E009E50E83B}"/>
              </a:ext>
            </a:extLst>
          </p:cNvPr>
          <p:cNvSpPr txBox="1"/>
          <p:nvPr/>
        </p:nvSpPr>
        <p:spPr>
          <a:xfrm>
            <a:off x="2940222" y="6013567"/>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Follow us on</a:t>
            </a:r>
          </a:p>
          <a:p>
            <a:pPr>
              <a:lnSpc>
                <a:spcPct val="90000"/>
              </a:lnSpc>
            </a:pPr>
            <a:r>
              <a:rPr lang="en-GB" sz="1400" dirty="0">
                <a:solidFill>
                  <a:schemeClr val="tx2"/>
                </a:solidFill>
                <a:ea typeface="Aileron" charset="0"/>
                <a:cs typeface="PT Sans Narrow"/>
              </a:rPr>
              <a:t>Twitter @COR2EDMedEd</a:t>
            </a:r>
          </a:p>
        </p:txBody>
      </p:sp>
      <p:sp>
        <p:nvSpPr>
          <p:cNvPr id="13" name="Rectangle 12">
            <a:hlinkClick r:id="rId8"/>
            <a:extLst>
              <a:ext uri="{FF2B5EF4-FFF2-40B4-BE49-F238E27FC236}">
                <a16:creationId xmlns:a16="http://schemas.microsoft.com/office/drawing/2014/main" id="{C4948153-6EC9-FC47-B716-CF4863901A7B}"/>
              </a:ext>
            </a:extLst>
          </p:cNvPr>
          <p:cNvSpPr/>
          <p:nvPr/>
        </p:nvSpPr>
        <p:spPr>
          <a:xfrm>
            <a:off x="2499710" y="6017389"/>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4" name="Picture 2" descr="Linkedin logo logo website icon - Popular Social Media Flat">
            <a:extLst>
              <a:ext uri="{FF2B5EF4-FFF2-40B4-BE49-F238E27FC236}">
                <a16:creationId xmlns:a16="http://schemas.microsoft.com/office/drawing/2014/main" id="{60FFEC9E-7ECF-024F-8797-5680F4ABF326}"/>
              </a:ext>
            </a:extLst>
          </p:cNvPr>
          <p:cNvPicPr>
            <a:picLocks noChangeAspect="1" noChangeArrowheads="1"/>
          </p:cNvPicPr>
          <p:nvPr/>
        </p:nvPicPr>
        <p:blipFill>
          <a:blip r:embed="rId9">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a:extLst>
              <a:ext uri="{FF2B5EF4-FFF2-40B4-BE49-F238E27FC236}">
                <a16:creationId xmlns:a16="http://schemas.microsoft.com/office/drawing/2014/main" id="{12AD455C-62E7-A346-BC83-407D32A8E0BD}"/>
              </a:ext>
            </a:extLst>
          </p:cNvPr>
          <p:cNvSpPr/>
          <p:nvPr/>
        </p:nvSpPr>
        <p:spPr>
          <a:xfrm>
            <a:off x="2523865" y="5510895"/>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4" descr="Vimeo Icon Logo - Free vector graphic on Pixabay">
            <a:extLst>
              <a:ext uri="{FF2B5EF4-FFF2-40B4-BE49-F238E27FC236}">
                <a16:creationId xmlns:a16="http://schemas.microsoft.com/office/drawing/2014/main" id="{F6EB709E-9F70-5F4F-9CC7-A91AACFC98DF}"/>
              </a:ext>
            </a:extLst>
          </p:cNvPr>
          <p:cNvPicPr>
            <a:picLocks noChangeAspect="1" noChangeArrowheads="1"/>
          </p:cNvPicPr>
          <p:nvPr/>
        </p:nvPicPr>
        <p:blipFill>
          <a:blip r:embed="rId10">
            <a:biLevel thresh="2500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427031" y="5424935"/>
            <a:ext cx="563578" cy="56357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hlinkClick r:id="rId12"/>
            <a:extLst>
              <a:ext uri="{FF2B5EF4-FFF2-40B4-BE49-F238E27FC236}">
                <a16:creationId xmlns:a16="http://schemas.microsoft.com/office/drawing/2014/main" id="{9DCD1D43-E33E-B541-8415-2D1F49E9C974}"/>
              </a:ext>
            </a:extLst>
          </p:cNvPr>
          <p:cNvSpPr/>
          <p:nvPr/>
        </p:nvSpPr>
        <p:spPr>
          <a:xfrm>
            <a:off x="2479885" y="5491652"/>
            <a:ext cx="206172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37847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p:txBody>
          <a:bodyPr/>
          <a:lstStyle/>
          <a:p>
            <a:pPr marL="0" indent="0">
              <a:buNone/>
            </a:pPr>
            <a:r>
              <a:rPr lang="en-GB" b="1" noProof="0" dirty="0"/>
              <a:t>Please note: </a:t>
            </a:r>
            <a:r>
              <a:rPr lang="en-GB" noProof="0" dirty="0"/>
              <a:t>The views expressed within this presentation are the personal opinions of the authors</a:t>
            </a:r>
            <a:r>
              <a:rPr lang="en-GB" dirty="0"/>
              <a:t> and </a:t>
            </a:r>
            <a:r>
              <a:rPr lang="en-GB" noProof="0" dirty="0"/>
              <a:t>do not necessarily represent the views of the author’s academic institution.</a:t>
            </a:r>
            <a:br>
              <a:rPr lang="en-GB" noProof="0" dirty="0"/>
            </a:br>
            <a:endParaRPr lang="en-GB" noProof="0" dirty="0"/>
          </a:p>
          <a:p>
            <a:pPr marL="0" indent="0">
              <a:buNone/>
            </a:pPr>
            <a:r>
              <a:rPr lang="en-GB" noProof="0" dirty="0"/>
              <a:t>This content is supported by an independent educational grant from </a:t>
            </a:r>
            <a:r>
              <a:rPr lang="nl-NL" dirty="0"/>
              <a:t>Ipsen, </a:t>
            </a:r>
            <a:r>
              <a:rPr lang="en-GB" dirty="0"/>
              <a:t>Kyowa Kirin and </a:t>
            </a:r>
            <a:r>
              <a:rPr lang="en-GB" dirty="0" err="1"/>
              <a:t>Ultragenyx</a:t>
            </a:r>
            <a:r>
              <a:rPr lang="en-GB" noProof="0" dirty="0"/>
              <a:t>.</a:t>
            </a:r>
            <a:br>
              <a:rPr lang="en-GB" noProof="0" dirty="0"/>
            </a:br>
            <a:endParaRPr lang="en-GB" noProof="0" dirty="0"/>
          </a:p>
          <a:p>
            <a:pPr marL="0" indent="0">
              <a:buNone/>
            </a:pPr>
            <a:r>
              <a:rPr lang="en-US" b="1" dirty="0">
                <a:solidFill>
                  <a:schemeClr val="accent1"/>
                </a:solidFill>
              </a:rPr>
              <a:t>Professor Dr Oliver Semler, MD </a:t>
            </a:r>
            <a:r>
              <a:rPr lang="en-US" dirty="0"/>
              <a:t>has </a:t>
            </a:r>
            <a:r>
              <a:rPr lang="en-GB" dirty="0"/>
              <a:t>no disclosures to declare.</a:t>
            </a:r>
            <a:endParaRPr lang="en-GB" dirty="0">
              <a:effectLst/>
              <a:latin typeface="Calibri" panose="020F0502020204030204" pitchFamily="34" charset="0"/>
              <a:ea typeface="Calibri" panose="020F0502020204030204" pitchFamily="34" charset="0"/>
            </a:endParaRPr>
          </a:p>
          <a:p>
            <a:endParaRPr lang="en-GB" noProof="0" dirty="0"/>
          </a:p>
        </p:txBody>
      </p:sp>
      <p:sp>
        <p:nvSpPr>
          <p:cNvPr id="4" name="Title 3"/>
          <p:cNvSpPr>
            <a:spLocks noGrp="1"/>
          </p:cNvSpPr>
          <p:nvPr>
            <p:ph type="title"/>
          </p:nvPr>
        </p:nvSpPr>
        <p:spPr/>
        <p:txBody>
          <a:bodyPr/>
          <a:lstStyle/>
          <a:p>
            <a:r>
              <a:rPr lang="en-GB" noProof="0" dirty="0"/>
              <a:t>Disclaimer and disclosures</a:t>
            </a:r>
          </a:p>
        </p:txBody>
      </p:sp>
      <p:sp>
        <p:nvSpPr>
          <p:cNvPr id="2" name="Slide Number Placeholder 1"/>
          <p:cNvSpPr>
            <a:spLocks noGrp="1"/>
          </p:cNvSpPr>
          <p:nvPr>
            <p:ph type="sldNum" sz="quarter" idx="4"/>
          </p:nvPr>
        </p:nvSpPr>
        <p:spPr/>
        <p:txBody>
          <a:bodyPr/>
          <a:lstStyle/>
          <a:p>
            <a:fld id="{FCE43C0F-8A7B-3A4B-9DB5-B3472E36E833}" type="slidenum">
              <a:rPr lang="en-GB" smtClean="0"/>
              <a:pPr/>
              <a:t>3</a:t>
            </a:fld>
            <a:endParaRPr lang="en-GB" dirty="0"/>
          </a:p>
        </p:txBody>
      </p:sp>
    </p:spTree>
    <p:extLst>
      <p:ext uri="{BB962C8B-B14F-4D97-AF65-F5344CB8AC3E}">
        <p14:creationId xmlns:p14="http://schemas.microsoft.com/office/powerpoint/2010/main" val="82744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DBC8-99DF-45FB-8908-69BF77CD07CB}"/>
              </a:ext>
            </a:extLst>
          </p:cNvPr>
          <p:cNvSpPr>
            <a:spLocks noGrp="1"/>
          </p:cNvSpPr>
          <p:nvPr>
            <p:ph type="title"/>
          </p:nvPr>
        </p:nvSpPr>
        <p:spPr/>
        <p:txBody>
          <a:bodyPr/>
          <a:lstStyle/>
          <a:p>
            <a:r>
              <a:rPr lang="en-GB" dirty="0"/>
              <a:t>ENPP1</a:t>
            </a:r>
          </a:p>
        </p:txBody>
      </p:sp>
      <p:sp>
        <p:nvSpPr>
          <p:cNvPr id="3" name="Slide Number Placeholder 2">
            <a:extLst>
              <a:ext uri="{FF2B5EF4-FFF2-40B4-BE49-F238E27FC236}">
                <a16:creationId xmlns:a16="http://schemas.microsoft.com/office/drawing/2014/main" id="{EAEE1D81-2976-4156-A2B5-249E79D1B160}"/>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43648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p:txBody>
          <a:bodyPr/>
          <a:lstStyle/>
          <a:p>
            <a:r>
              <a:rPr lang="en-GB"/>
              <a:t>ENPP1: Background</a:t>
            </a:r>
            <a:endParaRPr lang="en-GB" dirty="0"/>
          </a:p>
        </p:txBody>
      </p:sp>
      <p:sp>
        <p:nvSpPr>
          <p:cNvPr id="3" name="Content Placeholder 2">
            <a:extLst>
              <a:ext uri="{FF2B5EF4-FFF2-40B4-BE49-F238E27FC236}">
                <a16:creationId xmlns:a16="http://schemas.microsoft.com/office/drawing/2014/main" id="{AF3BADB9-DE04-40C5-8C35-C22F47E21BF1}"/>
              </a:ext>
            </a:extLst>
          </p:cNvPr>
          <p:cNvSpPr>
            <a:spLocks noGrp="1"/>
          </p:cNvSpPr>
          <p:nvPr>
            <p:ph sz="quarter" idx="14"/>
          </p:nvPr>
        </p:nvSpPr>
        <p:spPr>
          <a:xfrm>
            <a:off x="620184" y="1425600"/>
            <a:ext cx="10962216" cy="2795488"/>
          </a:xfrm>
        </p:spPr>
        <p:txBody>
          <a:bodyPr/>
          <a:lstStyle/>
          <a:p>
            <a:r>
              <a:rPr lang="en-GB" dirty="0"/>
              <a:t>Ectonucleotide pyrophosphatase/phosphodiesterase 1 </a:t>
            </a:r>
            <a:r>
              <a:rPr lang="en-GB" b="1" dirty="0">
                <a:solidFill>
                  <a:schemeClr val="accent1"/>
                </a:solidFill>
              </a:rPr>
              <a:t>(ENPP1) </a:t>
            </a:r>
            <a:r>
              <a:rPr lang="en-GB" dirty="0"/>
              <a:t>is a membrane-bound glycoprotein that </a:t>
            </a:r>
            <a:r>
              <a:rPr lang="en-GB" b="1" dirty="0">
                <a:solidFill>
                  <a:schemeClr val="accent1"/>
                </a:solidFill>
              </a:rPr>
              <a:t>regulates bone mineralisation </a:t>
            </a:r>
            <a:r>
              <a:rPr lang="en-GB" dirty="0"/>
              <a:t>by hydrolysing extracellular nucleotide triphosphates to </a:t>
            </a:r>
            <a:br>
              <a:rPr lang="en-GB" dirty="0"/>
            </a:br>
            <a:r>
              <a:rPr lang="en-GB" dirty="0"/>
              <a:t>produce pyrophosphate</a:t>
            </a:r>
            <a:br>
              <a:rPr lang="en-GB" dirty="0"/>
            </a:br>
            <a:endParaRPr lang="en-GB" dirty="0"/>
          </a:p>
          <a:p>
            <a:r>
              <a:rPr lang="en-GB" b="1" dirty="0">
                <a:solidFill>
                  <a:schemeClr val="accent1"/>
                </a:solidFill>
              </a:rPr>
              <a:t>ENPP1-deficiency results in either lethal arterial calcifications </a:t>
            </a:r>
            <a:r>
              <a:rPr lang="en-GB" dirty="0"/>
              <a:t>(Generalised Arterial Calcification of Infancy, GACI), </a:t>
            </a:r>
            <a:r>
              <a:rPr lang="en-GB" b="1" dirty="0">
                <a:solidFill>
                  <a:schemeClr val="accent1"/>
                </a:solidFill>
              </a:rPr>
              <a:t>phosphate wasting rickets, early onset osteoporosis, or progressive spinal rigidity </a:t>
            </a:r>
            <a:br>
              <a:rPr lang="en-GB" b="1" dirty="0">
                <a:solidFill>
                  <a:schemeClr val="accent1"/>
                </a:solidFill>
              </a:rPr>
            </a:br>
            <a:r>
              <a:rPr lang="en-GB" dirty="0"/>
              <a:t>and </a:t>
            </a:r>
            <a:r>
              <a:rPr lang="en-GB" dirty="0">
                <a:solidFill>
                  <a:schemeClr val="tx2"/>
                </a:solidFill>
              </a:rPr>
              <a:t>a </a:t>
            </a:r>
            <a:r>
              <a:rPr lang="en-GB" b="1" dirty="0">
                <a:solidFill>
                  <a:schemeClr val="accent1"/>
                </a:solidFill>
              </a:rPr>
              <a:t>50% lethality during infancy</a:t>
            </a:r>
          </a:p>
          <a:p>
            <a:r>
              <a:rPr lang="en-GB" dirty="0"/>
              <a:t>Patients with moderate phenotypes can present with </a:t>
            </a:r>
            <a:r>
              <a:rPr lang="en-GB" b="1" dirty="0">
                <a:solidFill>
                  <a:schemeClr val="accent1"/>
                </a:solidFill>
              </a:rPr>
              <a:t>rickets-like appearance on x-rays</a:t>
            </a:r>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5</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a:xfrm>
            <a:off x="609600" y="6093296"/>
            <a:ext cx="10516376" cy="365125"/>
          </a:xfrm>
        </p:spPr>
        <p:txBody>
          <a:bodyPr/>
          <a:lstStyle/>
          <a:p>
            <a:r>
              <a:rPr lang="en-US" dirty="0">
                <a:solidFill>
                  <a:schemeClr val="tx2"/>
                </a:solidFill>
              </a:rPr>
              <a:t>ENPP1, </a:t>
            </a:r>
            <a:r>
              <a:rPr lang="en-US" dirty="0" err="1">
                <a:solidFill>
                  <a:schemeClr val="tx2"/>
                </a:solidFill>
              </a:rPr>
              <a:t>ectonucleotide</a:t>
            </a:r>
            <a:r>
              <a:rPr lang="en-US" dirty="0">
                <a:solidFill>
                  <a:schemeClr val="tx2"/>
                </a:solidFill>
              </a:rPr>
              <a:t> </a:t>
            </a:r>
            <a:r>
              <a:rPr lang="en-US" dirty="0" err="1">
                <a:solidFill>
                  <a:schemeClr val="tx2"/>
                </a:solidFill>
              </a:rPr>
              <a:t>pyrophosphatase</a:t>
            </a:r>
            <a:r>
              <a:rPr lang="en-US" dirty="0">
                <a:solidFill>
                  <a:schemeClr val="tx2"/>
                </a:solidFill>
              </a:rPr>
              <a:t>/phosphodiesterase 1</a:t>
            </a:r>
            <a:endParaRPr lang="en-GB" dirty="0">
              <a:solidFill>
                <a:schemeClr val="tx2"/>
              </a:solidFill>
            </a:endParaRPr>
          </a:p>
          <a:p>
            <a:pPr>
              <a:spcBef>
                <a:spcPts val="0"/>
              </a:spcBef>
            </a:pPr>
            <a:r>
              <a:rPr lang="en-US" sz="1200" dirty="0">
                <a:solidFill>
                  <a:schemeClr val="tx2"/>
                </a:solidFill>
                <a:ea typeface="Aileron" charset="0"/>
                <a:cs typeface="Aileron" charset="0"/>
              </a:rPr>
              <a:t>Kato K, et al. Proc Natl </a:t>
            </a:r>
            <a:r>
              <a:rPr lang="en-US" sz="1200" dirty="0" err="1">
                <a:solidFill>
                  <a:schemeClr val="tx2"/>
                </a:solidFill>
                <a:ea typeface="Aileron" charset="0"/>
                <a:cs typeface="Aileron" charset="0"/>
              </a:rPr>
              <a:t>Acad</a:t>
            </a:r>
            <a:r>
              <a:rPr lang="en-US" sz="1200" dirty="0">
                <a:solidFill>
                  <a:schemeClr val="tx2"/>
                </a:solidFill>
                <a:ea typeface="Aileron" charset="0"/>
                <a:cs typeface="Aileron" charset="0"/>
              </a:rPr>
              <a:t> Sci USA. 2012;109:16876-81 ; </a:t>
            </a:r>
            <a:r>
              <a:rPr lang="en-GB" dirty="0" err="1">
                <a:solidFill>
                  <a:schemeClr val="tx2"/>
                </a:solidFill>
              </a:rPr>
              <a:t>Maulding</a:t>
            </a:r>
            <a:r>
              <a:rPr lang="en-GB" dirty="0">
                <a:solidFill>
                  <a:schemeClr val="tx2"/>
                </a:solidFill>
              </a:rPr>
              <a:t> N, et al. Bone 2021;142:115656; Ferreira C, et al. J Bone Miner Res. 2021. </a:t>
            </a:r>
            <a:r>
              <a:rPr lang="en-US" dirty="0">
                <a:solidFill>
                  <a:schemeClr val="tx2"/>
                </a:solidFill>
              </a:rPr>
              <a:t>DOI: 10.1002/jbmr.4418;</a:t>
            </a:r>
            <a:r>
              <a:rPr lang="en-US" sz="1200" dirty="0">
                <a:solidFill>
                  <a:schemeClr val="tx2"/>
                </a:solidFill>
                <a:ea typeface="Aileron" charset="0"/>
                <a:cs typeface="Aileron" charset="0"/>
              </a:rPr>
              <a:t> Rutsch F. ASBMR 2021, Abstract #FRI-265 and O’Brien K, et al. ASBMR 2021, Abstract #1037;</a:t>
            </a:r>
            <a:r>
              <a:rPr lang="en-US" dirty="0">
                <a:solidFill>
                  <a:schemeClr val="tx2"/>
                </a:solidFill>
              </a:rPr>
              <a:t> </a:t>
            </a:r>
            <a:r>
              <a:rPr lang="en-GB" dirty="0">
                <a:solidFill>
                  <a:schemeClr val="tx2"/>
                </a:solidFill>
                <a:hlinkClick r:id="rId3">
                  <a:extLst>
                    <a:ext uri="{A12FA001-AC4F-418D-AE19-62706E023703}">
                      <ahyp:hlinkClr xmlns:ahyp="http://schemas.microsoft.com/office/drawing/2018/hyperlinkcolor" val="tx"/>
                    </a:ext>
                  </a:extLst>
                </a:hlinkClick>
              </a:rPr>
              <a:t>https://cor2ed.com/podcast-rare-bone-disease-highlights-at-asbmr-2021/</a:t>
            </a:r>
            <a:endParaRPr lang="en-GB" dirty="0">
              <a:solidFill>
                <a:schemeClr val="tx2"/>
              </a:solidFill>
            </a:endParaRPr>
          </a:p>
        </p:txBody>
      </p:sp>
    </p:spTree>
    <p:extLst>
      <p:ext uri="{BB962C8B-B14F-4D97-AF65-F5344CB8AC3E}">
        <p14:creationId xmlns:p14="http://schemas.microsoft.com/office/powerpoint/2010/main" val="415921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36F0046-838C-4CB6-9295-4249193B7DE9}"/>
              </a:ext>
            </a:extLst>
          </p:cNvPr>
          <p:cNvSpPr/>
          <p:nvPr/>
        </p:nvSpPr>
        <p:spPr>
          <a:xfrm>
            <a:off x="984961" y="3425785"/>
            <a:ext cx="6200143" cy="1969175"/>
          </a:xfrm>
          <a:prstGeom prst="roundRect">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5">
            <a:extLst>
              <a:ext uri="{FF2B5EF4-FFF2-40B4-BE49-F238E27FC236}">
                <a16:creationId xmlns:a16="http://schemas.microsoft.com/office/drawing/2014/main" id="{E01ABDEA-9086-4F47-ACAF-2A804B6812A1}"/>
              </a:ext>
            </a:extLst>
          </p:cNvPr>
          <p:cNvSpPr>
            <a:spLocks noGrp="1"/>
          </p:cNvSpPr>
          <p:nvPr>
            <p:ph type="body" idx="1"/>
          </p:nvPr>
        </p:nvSpPr>
        <p:spPr/>
        <p:txBody>
          <a:bodyPr/>
          <a:lstStyle/>
          <a:p>
            <a:r>
              <a:rPr lang="en-GB" dirty="0"/>
              <a:t>Study design</a:t>
            </a:r>
          </a:p>
        </p:txBody>
      </p:sp>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a:xfrm>
            <a:off x="619201" y="259200"/>
            <a:ext cx="8740799" cy="864000"/>
          </a:xfrm>
        </p:spPr>
        <p:txBody>
          <a:bodyPr/>
          <a:lstStyle/>
          <a:p>
            <a:r>
              <a:rPr lang="en-GB" dirty="0"/>
              <a:t>ENPP1-deficient patients present with both skeletal complications and ectopic calcification</a:t>
            </a:r>
          </a:p>
        </p:txBody>
      </p:sp>
      <p:sp>
        <p:nvSpPr>
          <p:cNvPr id="3" name="Content Placeholder 2">
            <a:extLst>
              <a:ext uri="{FF2B5EF4-FFF2-40B4-BE49-F238E27FC236}">
                <a16:creationId xmlns:a16="http://schemas.microsoft.com/office/drawing/2014/main" id="{AF3BADB9-DE04-40C5-8C35-C22F47E21BF1}"/>
              </a:ext>
            </a:extLst>
          </p:cNvPr>
          <p:cNvSpPr>
            <a:spLocks noGrp="1"/>
          </p:cNvSpPr>
          <p:nvPr>
            <p:ph sz="quarter" idx="14"/>
          </p:nvPr>
        </p:nvSpPr>
        <p:spPr/>
        <p:txBody>
          <a:bodyPr/>
          <a:lstStyle/>
          <a:p>
            <a:r>
              <a:rPr lang="en-GB" dirty="0"/>
              <a:t>Here we report a cross-sectional, </a:t>
            </a:r>
            <a:r>
              <a:rPr lang="en-GB" b="1" dirty="0">
                <a:solidFill>
                  <a:schemeClr val="accent1"/>
                </a:solidFill>
              </a:rPr>
              <a:t>retrospective study of patients with ENPP1-deficiency</a:t>
            </a:r>
            <a:r>
              <a:rPr lang="en-GB" dirty="0"/>
              <a:t>, characterising the prevalence and onset of skeletal complications to accelerate diagnosis and management</a:t>
            </a:r>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a:xfrm>
            <a:off x="620184" y="6264911"/>
            <a:ext cx="7996096" cy="365125"/>
          </a:xfrm>
        </p:spPr>
        <p:txBody>
          <a:bodyPr/>
          <a:lstStyle/>
          <a:p>
            <a:pPr>
              <a:spcBef>
                <a:spcPts val="0"/>
              </a:spcBef>
            </a:pPr>
            <a:r>
              <a:rPr lang="en-GB" dirty="0"/>
              <a:t>ARHR2, </a:t>
            </a:r>
            <a:r>
              <a:rPr lang="en-US" dirty="0"/>
              <a:t>autosomal recessive </a:t>
            </a:r>
            <a:r>
              <a:rPr lang="en-US" dirty="0" err="1"/>
              <a:t>hypophosphataemic</a:t>
            </a:r>
            <a:r>
              <a:rPr lang="en-US" dirty="0"/>
              <a:t> rickets type 2; </a:t>
            </a:r>
            <a:r>
              <a:rPr lang="en-GB" dirty="0"/>
              <a:t>ENPP1, ectonucleotide pyrophosphatase/phosphodiesterase 1; GACI, generalised arterial calcification of infancy</a:t>
            </a:r>
          </a:p>
          <a:p>
            <a:pPr>
              <a:spcBef>
                <a:spcPts val="0"/>
              </a:spcBef>
            </a:pPr>
            <a:r>
              <a:rPr lang="en-GB" dirty="0"/>
              <a:t>Rutsch F, et al. ASBMR 2021, Abstract #FRI-265; </a:t>
            </a:r>
            <a:r>
              <a:rPr lang="en-GB" dirty="0">
                <a:hlinkClick r:id="rId3">
                  <a:extLst>
                    <a:ext uri="{A12FA001-AC4F-418D-AE19-62706E023703}">
                      <ahyp:hlinkClr xmlns:ahyp="http://schemas.microsoft.com/office/drawing/2018/hyperlinkcolor" val="tx"/>
                    </a:ext>
                  </a:extLst>
                </a:hlinkClick>
              </a:rPr>
              <a:t>https://cor2ed.com/podcast-rare-bone-disease-highlights-at-asbmr-2021/</a:t>
            </a:r>
            <a:endParaRPr lang="en-GB" dirty="0"/>
          </a:p>
        </p:txBody>
      </p:sp>
      <p:sp>
        <p:nvSpPr>
          <p:cNvPr id="23" name="TextBox 22">
            <a:extLst>
              <a:ext uri="{FF2B5EF4-FFF2-40B4-BE49-F238E27FC236}">
                <a16:creationId xmlns:a16="http://schemas.microsoft.com/office/drawing/2014/main" id="{67AE41E2-5E59-43F4-AA69-366604BF0DF5}"/>
              </a:ext>
            </a:extLst>
          </p:cNvPr>
          <p:cNvSpPr txBox="1"/>
          <p:nvPr/>
        </p:nvSpPr>
        <p:spPr>
          <a:xfrm>
            <a:off x="1324240" y="4841529"/>
            <a:ext cx="1679205" cy="307777"/>
          </a:xfrm>
          <a:prstGeom prst="rect">
            <a:avLst/>
          </a:prstGeom>
          <a:noFill/>
        </p:spPr>
        <p:txBody>
          <a:bodyPr wrap="square" rtlCol="0">
            <a:spAutoFit/>
          </a:bodyPr>
          <a:lstStyle/>
          <a:p>
            <a:pPr algn="ctr"/>
            <a:r>
              <a:rPr lang="en-GB" sz="1400" b="1" dirty="0">
                <a:ea typeface="Aileron" charset="0"/>
                <a:cs typeface="Aileron" charset="0"/>
              </a:rPr>
              <a:t>127 medical records</a:t>
            </a:r>
          </a:p>
        </p:txBody>
      </p:sp>
      <p:sp>
        <p:nvSpPr>
          <p:cNvPr id="24" name="TextBox 23">
            <a:extLst>
              <a:ext uri="{FF2B5EF4-FFF2-40B4-BE49-F238E27FC236}">
                <a16:creationId xmlns:a16="http://schemas.microsoft.com/office/drawing/2014/main" id="{64DB37FC-BCEB-48DC-AD7F-DF5D0E9E0454}"/>
              </a:ext>
            </a:extLst>
          </p:cNvPr>
          <p:cNvSpPr txBox="1"/>
          <p:nvPr/>
        </p:nvSpPr>
        <p:spPr>
          <a:xfrm>
            <a:off x="3232367" y="4863081"/>
            <a:ext cx="1679205" cy="307777"/>
          </a:xfrm>
          <a:prstGeom prst="rect">
            <a:avLst/>
          </a:prstGeom>
          <a:noFill/>
        </p:spPr>
        <p:txBody>
          <a:bodyPr wrap="square" rtlCol="0">
            <a:spAutoFit/>
          </a:bodyPr>
          <a:lstStyle/>
          <a:p>
            <a:pPr algn="ctr"/>
            <a:r>
              <a:rPr lang="en-GB" sz="1400" b="1" dirty="0">
                <a:ea typeface="Aileron" charset="0"/>
                <a:cs typeface="Aileron" charset="0"/>
              </a:rPr>
              <a:t>19 countries</a:t>
            </a:r>
          </a:p>
        </p:txBody>
      </p:sp>
      <p:sp>
        <p:nvSpPr>
          <p:cNvPr id="26" name="TextBox 25">
            <a:extLst>
              <a:ext uri="{FF2B5EF4-FFF2-40B4-BE49-F238E27FC236}">
                <a16:creationId xmlns:a16="http://schemas.microsoft.com/office/drawing/2014/main" id="{223C63E5-ED7D-43B1-88CC-1272CDE3ABC7}"/>
              </a:ext>
            </a:extLst>
          </p:cNvPr>
          <p:cNvSpPr txBox="1"/>
          <p:nvPr/>
        </p:nvSpPr>
        <p:spPr>
          <a:xfrm>
            <a:off x="5092170" y="4554374"/>
            <a:ext cx="1860813" cy="738664"/>
          </a:xfrm>
          <a:prstGeom prst="rect">
            <a:avLst/>
          </a:prstGeom>
          <a:noFill/>
        </p:spPr>
        <p:txBody>
          <a:bodyPr wrap="square" rtlCol="0">
            <a:spAutoFit/>
          </a:bodyPr>
          <a:lstStyle/>
          <a:p>
            <a:pPr algn="ctr"/>
            <a:r>
              <a:rPr lang="en-GB" sz="1400" b="1" dirty="0">
                <a:ea typeface="Aileron" charset="0"/>
                <a:cs typeface="Aileron" charset="0"/>
              </a:rPr>
              <a:t>116 patients with GACI, 11 patients </a:t>
            </a:r>
            <a:br>
              <a:rPr lang="en-GB" sz="1400" b="1" dirty="0">
                <a:ea typeface="Aileron" charset="0"/>
                <a:cs typeface="Aileron" charset="0"/>
              </a:rPr>
            </a:br>
            <a:r>
              <a:rPr lang="en-GB" sz="1400" b="1" dirty="0">
                <a:ea typeface="Aileron" charset="0"/>
                <a:cs typeface="Aileron" charset="0"/>
              </a:rPr>
              <a:t>with ARHR2</a:t>
            </a:r>
          </a:p>
        </p:txBody>
      </p:sp>
      <p:sp>
        <p:nvSpPr>
          <p:cNvPr id="8" name="Arrow: Right 7">
            <a:extLst>
              <a:ext uri="{FF2B5EF4-FFF2-40B4-BE49-F238E27FC236}">
                <a16:creationId xmlns:a16="http://schemas.microsoft.com/office/drawing/2014/main" id="{BC0F6AC9-1861-4B3F-8522-6C6C8C4116FE}"/>
              </a:ext>
            </a:extLst>
          </p:cNvPr>
          <p:cNvSpPr/>
          <p:nvPr/>
        </p:nvSpPr>
        <p:spPr>
          <a:xfrm>
            <a:off x="7314274" y="4150212"/>
            <a:ext cx="1442069" cy="520345"/>
          </a:xfrm>
          <a:prstGeom prst="rightArrow">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507C44B0-C530-45CF-BFD2-83D84AAB3BD5}"/>
              </a:ext>
            </a:extLst>
          </p:cNvPr>
          <p:cNvSpPr/>
          <p:nvPr/>
        </p:nvSpPr>
        <p:spPr>
          <a:xfrm>
            <a:off x="8897970" y="3425784"/>
            <a:ext cx="2110999" cy="1969200"/>
          </a:xfrm>
          <a:prstGeom prst="roundRect">
            <a:avLst/>
          </a:prstGeom>
          <a:solidFill>
            <a:schemeClr val="accent1"/>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rPr>
              <a:t>Subgroup analysis </a:t>
            </a:r>
            <a:r>
              <a:rPr lang="en-GB" dirty="0">
                <a:solidFill>
                  <a:schemeClr val="bg1"/>
                </a:solidFill>
              </a:rPr>
              <a:t>74 patients with ENPP1-deficiency</a:t>
            </a:r>
          </a:p>
        </p:txBody>
      </p:sp>
      <p:pic>
        <p:nvPicPr>
          <p:cNvPr id="22" name="Picture 21">
            <a:extLst>
              <a:ext uri="{FF2B5EF4-FFF2-40B4-BE49-F238E27FC236}">
                <a16:creationId xmlns:a16="http://schemas.microsoft.com/office/drawing/2014/main" id="{3EA04EE7-CFF8-D340-A5CC-CD9C64BE76DC}"/>
              </a:ext>
            </a:extLst>
          </p:cNvPr>
          <p:cNvPicPr>
            <a:picLocks noChangeAspect="1"/>
          </p:cNvPicPr>
          <p:nvPr/>
        </p:nvPicPr>
        <p:blipFill rotWithShape="1">
          <a:blip r:embed="rId4">
            <a:duotone>
              <a:schemeClr val="accent1">
                <a:shade val="45000"/>
                <a:satMod val="135000"/>
              </a:schemeClr>
              <a:prstClr val="white"/>
            </a:duotone>
          </a:blip>
          <a:srcRect b="17730"/>
          <a:stretch/>
        </p:blipFill>
        <p:spPr>
          <a:xfrm>
            <a:off x="5423129" y="3578559"/>
            <a:ext cx="1198894" cy="986327"/>
          </a:xfrm>
          <a:prstGeom prst="rect">
            <a:avLst/>
          </a:prstGeom>
        </p:spPr>
      </p:pic>
      <p:pic>
        <p:nvPicPr>
          <p:cNvPr id="25" name="Picture 24">
            <a:extLst>
              <a:ext uri="{FF2B5EF4-FFF2-40B4-BE49-F238E27FC236}">
                <a16:creationId xmlns:a16="http://schemas.microsoft.com/office/drawing/2014/main" id="{EE82B3C6-46AA-3749-A2FC-E2F58B07CC7C}"/>
              </a:ext>
            </a:extLst>
          </p:cNvPr>
          <p:cNvPicPr>
            <a:picLocks noChangeAspect="1"/>
          </p:cNvPicPr>
          <p:nvPr/>
        </p:nvPicPr>
        <p:blipFill rotWithShape="1">
          <a:blip r:embed="rId5">
            <a:duotone>
              <a:schemeClr val="accent5">
                <a:shade val="45000"/>
                <a:satMod val="135000"/>
              </a:schemeClr>
              <a:prstClr val="white"/>
            </a:duotone>
          </a:blip>
          <a:srcRect l="5911" t="16800" r="7022" b="31466"/>
          <a:stretch/>
        </p:blipFill>
        <p:spPr>
          <a:xfrm>
            <a:off x="3179393" y="3766856"/>
            <a:ext cx="1785153" cy="1060704"/>
          </a:xfrm>
          <a:prstGeom prst="rect">
            <a:avLst/>
          </a:prstGeom>
        </p:spPr>
      </p:pic>
      <p:pic>
        <p:nvPicPr>
          <p:cNvPr id="17" name="Picture 16">
            <a:extLst>
              <a:ext uri="{FF2B5EF4-FFF2-40B4-BE49-F238E27FC236}">
                <a16:creationId xmlns:a16="http://schemas.microsoft.com/office/drawing/2014/main" id="{E1208795-D528-944A-BFB1-2FB4413A2B06}"/>
              </a:ext>
            </a:extLst>
          </p:cNvPr>
          <p:cNvPicPr>
            <a:picLocks noChangeAspect="1"/>
          </p:cNvPicPr>
          <p:nvPr/>
        </p:nvPicPr>
        <p:blipFill rotWithShape="1">
          <a:blip r:embed="rId6">
            <a:duotone>
              <a:schemeClr val="bg2">
                <a:shade val="45000"/>
                <a:satMod val="135000"/>
              </a:schemeClr>
              <a:prstClr val="white"/>
            </a:duotone>
          </a:blip>
          <a:srcRect l="5645" r="5288" b="13333"/>
          <a:stretch/>
        </p:blipFill>
        <p:spPr>
          <a:xfrm>
            <a:off x="1617768" y="3737847"/>
            <a:ext cx="1063992" cy="1035322"/>
          </a:xfrm>
          <a:prstGeom prst="rect">
            <a:avLst/>
          </a:prstGeom>
        </p:spPr>
      </p:pic>
    </p:spTree>
    <p:extLst>
      <p:ext uri="{BB962C8B-B14F-4D97-AF65-F5344CB8AC3E}">
        <p14:creationId xmlns:p14="http://schemas.microsoft.com/office/powerpoint/2010/main" val="88751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C218663-3037-45E2-B9FD-26C79F5B7EEF}"/>
              </a:ext>
            </a:extLst>
          </p:cNvPr>
          <p:cNvSpPr>
            <a:spLocks noGrp="1"/>
          </p:cNvSpPr>
          <p:nvPr>
            <p:ph type="body" idx="1"/>
          </p:nvPr>
        </p:nvSpPr>
        <p:spPr/>
        <p:txBody>
          <a:bodyPr/>
          <a:lstStyle/>
          <a:p>
            <a:r>
              <a:rPr lang="en-GB" dirty="0"/>
              <a:t>Key findings</a:t>
            </a:r>
          </a:p>
        </p:txBody>
      </p:sp>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p:txBody>
          <a:bodyPr/>
          <a:lstStyle/>
          <a:p>
            <a:r>
              <a:rPr lang="en-GB" b="1" dirty="0">
                <a:effectLst/>
                <a:latin typeface="Calibri" panose="020F0502020204030204" pitchFamily="34" charset="0"/>
                <a:ea typeface="Times New Roman" panose="02020603050405020304" pitchFamily="18" charset="0"/>
              </a:rPr>
              <a:t>ENPP1-deficient patients present with both skeletal complications and ectopic calcification</a:t>
            </a:r>
            <a:endParaRPr lang="en-GB" dirty="0"/>
          </a:p>
        </p:txBody>
      </p:sp>
      <p:sp>
        <p:nvSpPr>
          <p:cNvPr id="3" name="Content Placeholder 2">
            <a:extLst>
              <a:ext uri="{FF2B5EF4-FFF2-40B4-BE49-F238E27FC236}">
                <a16:creationId xmlns:a16="http://schemas.microsoft.com/office/drawing/2014/main" id="{AF3BADB9-DE04-40C5-8C35-C22F47E21BF1}"/>
              </a:ext>
            </a:extLst>
          </p:cNvPr>
          <p:cNvSpPr>
            <a:spLocks noGrp="1"/>
          </p:cNvSpPr>
          <p:nvPr>
            <p:ph sz="quarter" idx="14"/>
          </p:nvPr>
        </p:nvSpPr>
        <p:spPr/>
        <p:txBody>
          <a:bodyPr>
            <a:normAutofit lnSpcReduction="10000"/>
          </a:bodyPr>
          <a:lstStyle/>
          <a:p>
            <a:r>
              <a:rPr lang="en-GB" dirty="0">
                <a:solidFill>
                  <a:schemeClr val="tx2"/>
                </a:solidFill>
              </a:rPr>
              <a:t>46% presented with </a:t>
            </a:r>
            <a:r>
              <a:rPr lang="en-US" sz="2000" dirty="0">
                <a:solidFill>
                  <a:schemeClr val="tx2"/>
                </a:solidFill>
                <a:ea typeface="Aileron" charset="0"/>
                <a:cs typeface="Aileron" charset="0"/>
              </a:rPr>
              <a:t>findings suggestive of rickets or </a:t>
            </a:r>
            <a:r>
              <a:rPr lang="en-US" sz="2000" dirty="0" err="1">
                <a:solidFill>
                  <a:schemeClr val="tx2"/>
                </a:solidFill>
                <a:ea typeface="Aileron" charset="0"/>
                <a:cs typeface="Aileron" charset="0"/>
              </a:rPr>
              <a:t>osteomalacia</a:t>
            </a:r>
            <a:r>
              <a:rPr lang="en-US" sz="2000" dirty="0">
                <a:solidFill>
                  <a:schemeClr val="tx2"/>
                </a:solidFill>
                <a:ea typeface="Aileron" charset="0"/>
                <a:cs typeface="Aileron" charset="0"/>
              </a:rPr>
              <a:t> (</a:t>
            </a:r>
            <a:r>
              <a:rPr lang="en-US" sz="2000" dirty="0" err="1">
                <a:solidFill>
                  <a:schemeClr val="tx2"/>
                </a:solidFill>
                <a:ea typeface="Aileron" charset="0"/>
                <a:cs typeface="Aileron" charset="0"/>
              </a:rPr>
              <a:t>ie</a:t>
            </a:r>
            <a:r>
              <a:rPr lang="en-US" sz="2000" dirty="0">
                <a:solidFill>
                  <a:schemeClr val="tx2"/>
                </a:solidFill>
                <a:ea typeface="Aileron" charset="0"/>
                <a:cs typeface="Aileron" charset="0"/>
              </a:rPr>
              <a:t>. altered gait, bowed extremities, metaphyseal cupping or short stature)</a:t>
            </a:r>
            <a:endParaRPr lang="en-GB" dirty="0">
              <a:solidFill>
                <a:schemeClr val="tx2"/>
              </a:solidFill>
            </a:endParaRPr>
          </a:p>
          <a:p>
            <a:pPr lvl="1"/>
            <a:r>
              <a:rPr lang="en-GB" dirty="0">
                <a:solidFill>
                  <a:schemeClr val="tx2"/>
                </a:solidFill>
              </a:rPr>
              <a:t>25% of patients with skeletal complications did not have a diagnosis of GACI</a:t>
            </a:r>
          </a:p>
          <a:p>
            <a:r>
              <a:rPr lang="en-GB" dirty="0">
                <a:solidFill>
                  <a:schemeClr val="tx2"/>
                </a:solidFill>
              </a:rPr>
              <a:t>Rickets may be the first presentation for these patients and a diagnosis of ENPP1-deficiency </a:t>
            </a:r>
            <a:br>
              <a:rPr lang="en-GB" dirty="0">
                <a:solidFill>
                  <a:schemeClr val="tx2"/>
                </a:solidFill>
              </a:rPr>
            </a:br>
            <a:r>
              <a:rPr lang="en-GB" dirty="0">
                <a:solidFill>
                  <a:schemeClr val="tx2"/>
                </a:solidFill>
              </a:rPr>
              <a:t>should still be considered even if no prior history of calcification or GACI</a:t>
            </a:r>
          </a:p>
          <a:p>
            <a:r>
              <a:rPr lang="en-GB" dirty="0">
                <a:solidFill>
                  <a:schemeClr val="tx2"/>
                </a:solidFill>
              </a:rPr>
              <a:t>Currently the treatment of choice in the patients is an enzyme replacement therapy which </a:t>
            </a:r>
            <a:br>
              <a:rPr lang="en-GB" dirty="0">
                <a:solidFill>
                  <a:schemeClr val="tx2"/>
                </a:solidFill>
              </a:rPr>
            </a:br>
            <a:r>
              <a:rPr lang="en-GB" dirty="0">
                <a:solidFill>
                  <a:schemeClr val="tx2"/>
                </a:solidFill>
              </a:rPr>
              <a:t>prevents calcification of the vessels and may partially restore the skeletal phenotype but this has to be given twice a week</a:t>
            </a:r>
          </a:p>
          <a:p>
            <a:r>
              <a:rPr lang="en-GB" dirty="0">
                <a:solidFill>
                  <a:schemeClr val="tx2"/>
                </a:solidFill>
              </a:rPr>
              <a:t>Gene therapy being explored as a therapeutic option</a:t>
            </a:r>
          </a:p>
          <a:p>
            <a:r>
              <a:rPr lang="en-GB" dirty="0">
                <a:solidFill>
                  <a:schemeClr val="tx2"/>
                </a:solidFill>
              </a:rPr>
              <a:t>ENPP1 Deficiency should be considered as differential diagnosis in cases of rickets-like symptoms without alterations of vitamin D or phosphate levels</a:t>
            </a:r>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p:txBody>
          <a:bodyPr/>
          <a:lstStyle/>
          <a:p>
            <a:pPr>
              <a:spcBef>
                <a:spcPts val="0"/>
              </a:spcBef>
            </a:pPr>
            <a:r>
              <a:rPr lang="en-GB" dirty="0">
                <a:solidFill>
                  <a:schemeClr val="tx2"/>
                </a:solidFill>
              </a:rPr>
              <a:t>ENPP1, </a:t>
            </a:r>
            <a:r>
              <a:rPr lang="en-GB" dirty="0">
                <a:solidFill>
                  <a:schemeClr val="tx2"/>
                </a:solidFill>
                <a:latin typeface="+mn-lt"/>
              </a:rPr>
              <a:t>e</a:t>
            </a:r>
            <a:r>
              <a:rPr lang="en-GB" b="0" i="0" dirty="0">
                <a:solidFill>
                  <a:schemeClr val="tx2"/>
                </a:solidFill>
                <a:effectLst/>
                <a:latin typeface="+mn-lt"/>
              </a:rPr>
              <a:t>ctonucleotide pyrophosphatase/phosphodiesterase 1; GACI, </a:t>
            </a:r>
            <a:r>
              <a:rPr lang="en-GB" dirty="0">
                <a:solidFill>
                  <a:schemeClr val="tx2"/>
                </a:solidFill>
                <a:latin typeface="+mn-lt"/>
              </a:rPr>
              <a:t>g</a:t>
            </a:r>
            <a:r>
              <a:rPr lang="en-GB" b="0" i="0" dirty="0">
                <a:solidFill>
                  <a:schemeClr val="tx2"/>
                </a:solidFill>
                <a:effectLst/>
                <a:latin typeface="+mn-lt"/>
              </a:rPr>
              <a:t>eneralised </a:t>
            </a:r>
            <a:r>
              <a:rPr lang="en-GB" dirty="0">
                <a:solidFill>
                  <a:schemeClr val="tx2"/>
                </a:solidFill>
                <a:latin typeface="+mn-lt"/>
              </a:rPr>
              <a:t>a</a:t>
            </a:r>
            <a:r>
              <a:rPr lang="en-GB" b="0" i="0" dirty="0">
                <a:solidFill>
                  <a:schemeClr val="tx2"/>
                </a:solidFill>
                <a:effectLst/>
                <a:latin typeface="+mn-lt"/>
              </a:rPr>
              <a:t>rterial </a:t>
            </a:r>
            <a:r>
              <a:rPr lang="en-GB" dirty="0">
                <a:solidFill>
                  <a:schemeClr val="tx2"/>
                </a:solidFill>
                <a:latin typeface="+mn-lt"/>
              </a:rPr>
              <a:t>c</a:t>
            </a:r>
            <a:r>
              <a:rPr lang="en-GB" b="0" i="0" dirty="0">
                <a:solidFill>
                  <a:schemeClr val="tx2"/>
                </a:solidFill>
                <a:effectLst/>
                <a:latin typeface="+mn-lt"/>
              </a:rPr>
              <a:t>alcification of infancy</a:t>
            </a:r>
            <a:endParaRPr lang="en-GB" sz="1200" dirty="0">
              <a:solidFill>
                <a:schemeClr val="tx2"/>
              </a:solidFill>
            </a:endParaRPr>
          </a:p>
          <a:p>
            <a:pPr>
              <a:spcBef>
                <a:spcPts val="0"/>
              </a:spcBef>
            </a:pPr>
            <a:r>
              <a:rPr lang="en-GB" sz="1200" dirty="0">
                <a:solidFill>
                  <a:schemeClr val="tx2"/>
                </a:solidFill>
              </a:rPr>
              <a:t>Rutsch F, et al. ASBMR 2021, Abstract #FRI-265; </a:t>
            </a:r>
            <a:r>
              <a:rPr lang="en-GB" dirty="0">
                <a:solidFill>
                  <a:schemeClr val="tx2"/>
                </a:solidFill>
                <a:hlinkClick r:id="rId2">
                  <a:extLst>
                    <a:ext uri="{A12FA001-AC4F-418D-AE19-62706E023703}">
                      <ahyp:hlinkClr xmlns:ahyp="http://schemas.microsoft.com/office/drawing/2018/hyperlinkcolor" val="tx"/>
                    </a:ext>
                  </a:extLst>
                </a:hlinkClick>
              </a:rPr>
              <a:t>https://cor2ed.com/podcast-rare-bone-disease-highlights-at-asbmr-2021/</a:t>
            </a:r>
            <a:endParaRPr lang="en-GB" sz="1200" dirty="0">
              <a:solidFill>
                <a:schemeClr val="tx2"/>
              </a:solidFill>
            </a:endParaRPr>
          </a:p>
        </p:txBody>
      </p:sp>
    </p:spTree>
    <p:extLst>
      <p:ext uri="{BB962C8B-B14F-4D97-AF65-F5344CB8AC3E}">
        <p14:creationId xmlns:p14="http://schemas.microsoft.com/office/powerpoint/2010/main" val="301179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AB0966-C610-4511-AA23-9E7DA7D779AB}"/>
              </a:ext>
            </a:extLst>
          </p:cNvPr>
          <p:cNvSpPr>
            <a:spLocks noGrp="1"/>
          </p:cNvSpPr>
          <p:nvPr>
            <p:ph type="body" idx="1"/>
          </p:nvPr>
        </p:nvSpPr>
        <p:spPr>
          <a:xfrm>
            <a:off x="609600" y="1720498"/>
            <a:ext cx="10972800" cy="702470"/>
          </a:xfrm>
        </p:spPr>
        <p:txBody>
          <a:bodyPr/>
          <a:lstStyle/>
          <a:p>
            <a:r>
              <a:rPr lang="en-GB"/>
              <a:t>Study design</a:t>
            </a:r>
            <a:endParaRPr lang="en-GB" dirty="0"/>
          </a:p>
        </p:txBody>
      </p:sp>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p:txBody>
          <a:bodyPr>
            <a:noAutofit/>
          </a:bodyPr>
          <a:lstStyle/>
          <a:p>
            <a:r>
              <a:rPr lang="en-GB" dirty="0"/>
              <a:t>Treatment with an AAV vector expressing ENPP1-Fc prevents ectopic tissue calcification and restores bone parameters in ENPP1 deficient mice</a:t>
            </a:r>
          </a:p>
        </p:txBody>
      </p:sp>
      <p:sp>
        <p:nvSpPr>
          <p:cNvPr id="3" name="Content Placeholder 2">
            <a:extLst>
              <a:ext uri="{FF2B5EF4-FFF2-40B4-BE49-F238E27FC236}">
                <a16:creationId xmlns:a16="http://schemas.microsoft.com/office/drawing/2014/main" id="{AF3BADB9-DE04-40C5-8C35-C22F47E21BF1}"/>
              </a:ext>
            </a:extLst>
          </p:cNvPr>
          <p:cNvSpPr>
            <a:spLocks noGrp="1"/>
          </p:cNvSpPr>
          <p:nvPr>
            <p:ph sz="quarter" idx="14"/>
          </p:nvPr>
        </p:nvSpPr>
        <p:spPr>
          <a:xfrm>
            <a:off x="619200" y="2493336"/>
            <a:ext cx="10963200" cy="3960000"/>
          </a:xfrm>
        </p:spPr>
        <p:txBody>
          <a:bodyPr/>
          <a:lstStyle/>
          <a:p>
            <a:r>
              <a:rPr lang="en-GB" dirty="0"/>
              <a:t>An adeno-virus vector was developed expressing a modified human ENPP1-Fc as a potential treatment for ENPP1-deficiency, AAV-ENPP1</a:t>
            </a:r>
          </a:p>
          <a:p>
            <a:r>
              <a:rPr lang="en-GB" dirty="0"/>
              <a:t>The aim of this research was to develop a one-dose gene therapy to treat ENPP1-deficiency</a:t>
            </a:r>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a:xfrm>
            <a:off x="620184" y="6356351"/>
            <a:ext cx="10300352" cy="365125"/>
          </a:xfrm>
        </p:spPr>
        <p:txBody>
          <a:bodyPr/>
          <a:lstStyle/>
          <a:p>
            <a:pPr>
              <a:spcBef>
                <a:spcPts val="0"/>
              </a:spcBef>
            </a:pPr>
            <a:r>
              <a:rPr lang="en-GB" dirty="0"/>
              <a:t>AAV, adeno-virus vector; CT, computed tomography; ENPP1, ectonucleotide pyrophosphatase/phosphodiesterase 1; PPI, inorganic pyrophosphate; vg, vector genomes</a:t>
            </a:r>
          </a:p>
          <a:p>
            <a:pPr>
              <a:spcBef>
                <a:spcPts val="0"/>
              </a:spcBef>
            </a:pPr>
            <a:r>
              <a:rPr lang="en-GB" dirty="0"/>
              <a:t>O’Brien K, et al. ASBMR 2021, Abstract #1037; </a:t>
            </a:r>
            <a:r>
              <a:rPr lang="en-GB" dirty="0">
                <a:hlinkClick r:id="rId2">
                  <a:extLst>
                    <a:ext uri="{A12FA001-AC4F-418D-AE19-62706E023703}">
                      <ahyp:hlinkClr xmlns:ahyp="http://schemas.microsoft.com/office/drawing/2018/hyperlinkcolor" val="tx"/>
                    </a:ext>
                  </a:extLst>
                </a:hlinkClick>
              </a:rPr>
              <a:t>https://cor2ed.com/podcast-rare-bone-disease-highlights-at-asbmr-2021/</a:t>
            </a:r>
            <a:endParaRPr lang="en-GB" dirty="0"/>
          </a:p>
        </p:txBody>
      </p:sp>
      <p:grpSp>
        <p:nvGrpSpPr>
          <p:cNvPr id="8" name="Group 7">
            <a:extLst>
              <a:ext uri="{FF2B5EF4-FFF2-40B4-BE49-F238E27FC236}">
                <a16:creationId xmlns:a16="http://schemas.microsoft.com/office/drawing/2014/main" id="{F883D054-E5CC-4300-BC63-7B217EE617F9}"/>
              </a:ext>
            </a:extLst>
          </p:cNvPr>
          <p:cNvGrpSpPr/>
          <p:nvPr/>
        </p:nvGrpSpPr>
        <p:grpSpPr>
          <a:xfrm>
            <a:off x="1393004" y="3957287"/>
            <a:ext cx="8735444" cy="2073509"/>
            <a:chOff x="2290832" y="3957287"/>
            <a:chExt cx="8735444" cy="2073509"/>
          </a:xfrm>
        </p:grpSpPr>
        <p:sp>
          <p:nvSpPr>
            <p:cNvPr id="10" name="TextBox 9">
              <a:extLst>
                <a:ext uri="{FF2B5EF4-FFF2-40B4-BE49-F238E27FC236}">
                  <a16:creationId xmlns:a16="http://schemas.microsoft.com/office/drawing/2014/main" id="{F9068D78-6B40-4DD1-89B0-EBCD24870839}"/>
                </a:ext>
              </a:extLst>
            </p:cNvPr>
            <p:cNvSpPr txBox="1"/>
            <p:nvPr/>
          </p:nvSpPr>
          <p:spPr>
            <a:xfrm>
              <a:off x="2347301" y="5384465"/>
              <a:ext cx="1592741" cy="646331"/>
            </a:xfrm>
            <a:prstGeom prst="rect">
              <a:avLst/>
            </a:prstGeom>
            <a:noFill/>
          </p:spPr>
          <p:txBody>
            <a:bodyPr wrap="square" rtlCol="0">
              <a:spAutoFit/>
            </a:bodyPr>
            <a:lstStyle/>
            <a:p>
              <a:r>
                <a:rPr lang="en-GB" sz="1200" b="1" dirty="0">
                  <a:ea typeface="Aileron" charset="0"/>
                  <a:cs typeface="Aileron" charset="0"/>
                </a:rPr>
                <a:t>Murine model of ENPP1-deficiency</a:t>
              </a:r>
            </a:p>
            <a:p>
              <a:r>
                <a:rPr lang="en-GB" sz="1200" b="1" i="1" dirty="0">
                  <a:ea typeface="Aileron" charset="0"/>
                  <a:cs typeface="Aileron" charset="0"/>
                </a:rPr>
                <a:t>(mice ~2 weeks old)</a:t>
              </a:r>
            </a:p>
          </p:txBody>
        </p:sp>
        <p:cxnSp>
          <p:nvCxnSpPr>
            <p:cNvPr id="13" name="Straight Arrow Connector 12">
              <a:extLst>
                <a:ext uri="{FF2B5EF4-FFF2-40B4-BE49-F238E27FC236}">
                  <a16:creationId xmlns:a16="http://schemas.microsoft.com/office/drawing/2014/main" id="{532F0A44-0393-4529-AF17-98FBEA88868E}"/>
                </a:ext>
              </a:extLst>
            </p:cNvPr>
            <p:cNvCxnSpPr>
              <a:cxnSpLocks/>
            </p:cNvCxnSpPr>
            <p:nvPr/>
          </p:nvCxnSpPr>
          <p:spPr>
            <a:xfrm flipV="1">
              <a:off x="3786465" y="4434840"/>
              <a:ext cx="694095" cy="47599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3AB4A0E6-5991-4D5D-BBF4-3188CD95F2DA}"/>
                </a:ext>
              </a:extLst>
            </p:cNvPr>
            <p:cNvCxnSpPr/>
            <p:nvPr/>
          </p:nvCxnSpPr>
          <p:spPr>
            <a:xfrm>
              <a:off x="3786465" y="4897552"/>
              <a:ext cx="720080" cy="40295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Arrow: Right 18">
              <a:extLst>
                <a:ext uri="{FF2B5EF4-FFF2-40B4-BE49-F238E27FC236}">
                  <a16:creationId xmlns:a16="http://schemas.microsoft.com/office/drawing/2014/main" id="{F417ADF5-1937-41CF-9AB9-7DB68C6A1405}"/>
                </a:ext>
              </a:extLst>
            </p:cNvPr>
            <p:cNvSpPr/>
            <p:nvPr/>
          </p:nvSpPr>
          <p:spPr>
            <a:xfrm>
              <a:off x="6837301" y="4619476"/>
              <a:ext cx="1283830" cy="504295"/>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10 weeks</a:t>
              </a:r>
            </a:p>
          </p:txBody>
        </p:sp>
        <p:sp>
          <p:nvSpPr>
            <p:cNvPr id="20" name="Rectangle: Rounded Corners 19">
              <a:extLst>
                <a:ext uri="{FF2B5EF4-FFF2-40B4-BE49-F238E27FC236}">
                  <a16:creationId xmlns:a16="http://schemas.microsoft.com/office/drawing/2014/main" id="{3FF50C0D-4689-45A9-A312-0E7FF2BAFA38}"/>
                </a:ext>
              </a:extLst>
            </p:cNvPr>
            <p:cNvSpPr/>
            <p:nvPr/>
          </p:nvSpPr>
          <p:spPr>
            <a:xfrm>
              <a:off x="8217964" y="4107484"/>
              <a:ext cx="2808312" cy="1427336"/>
            </a:xfrm>
            <a:prstGeom prst="roundRect">
              <a:avLst/>
            </a:prstGeom>
            <a:solidFill>
              <a:schemeClr val="bg1"/>
            </a:solidFill>
            <a:ln w="254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accent1"/>
                  </a:solidFill>
                </a:rPr>
                <a:t>Endpoints:</a:t>
              </a:r>
            </a:p>
            <a:p>
              <a:pPr marL="285750" indent="-285750">
                <a:buClr>
                  <a:schemeClr val="accent1"/>
                </a:buClr>
                <a:buFont typeface="Arial" panose="020B0604020202020204" pitchFamily="34" charset="0"/>
                <a:buChar char="•"/>
              </a:pPr>
              <a:r>
                <a:rPr lang="en-GB" sz="1600" dirty="0">
                  <a:solidFill>
                    <a:schemeClr val="tx1"/>
                  </a:solidFill>
                </a:rPr>
                <a:t>Plasma PPI levels</a:t>
              </a:r>
            </a:p>
            <a:p>
              <a:pPr marL="285750" indent="-285750">
                <a:buClr>
                  <a:schemeClr val="accent1"/>
                </a:buClr>
                <a:buFont typeface="Arial" panose="020B0604020202020204" pitchFamily="34" charset="0"/>
                <a:buChar char="•"/>
              </a:pPr>
              <a:r>
                <a:rPr lang="en-GB" sz="1600" dirty="0">
                  <a:solidFill>
                    <a:schemeClr val="tx1"/>
                  </a:solidFill>
                </a:rPr>
                <a:t>Tissue calcium content</a:t>
              </a:r>
            </a:p>
            <a:p>
              <a:pPr marL="285750" indent="-285750">
                <a:buClr>
                  <a:schemeClr val="accent1"/>
                </a:buClr>
                <a:buFont typeface="Arial" panose="020B0604020202020204" pitchFamily="34" charset="0"/>
                <a:buChar char="•"/>
              </a:pPr>
              <a:r>
                <a:rPr lang="en-GB" sz="1600" dirty="0">
                  <a:solidFill>
                    <a:schemeClr val="tx1"/>
                  </a:solidFill>
                </a:rPr>
                <a:t>Micro-CT analysis of bone</a:t>
              </a:r>
            </a:p>
          </p:txBody>
        </p:sp>
        <p:sp>
          <p:nvSpPr>
            <p:cNvPr id="33" name="Rounded Rectangle 32">
              <a:extLst>
                <a:ext uri="{FF2B5EF4-FFF2-40B4-BE49-F238E27FC236}">
                  <a16:creationId xmlns:a16="http://schemas.microsoft.com/office/drawing/2014/main" id="{B9C409D2-9BF7-F24B-955A-95C14756E9E1}"/>
                </a:ext>
              </a:extLst>
            </p:cNvPr>
            <p:cNvSpPr/>
            <p:nvPr/>
          </p:nvSpPr>
          <p:spPr>
            <a:xfrm>
              <a:off x="4524352" y="4214248"/>
              <a:ext cx="2214776" cy="51320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bg1"/>
                  </a:solidFill>
                  <a:ea typeface="Aileron" charset="0"/>
                  <a:cs typeface="Aileron" charset="0"/>
                </a:rPr>
                <a:t>One dose of AAV-ENPP1</a:t>
              </a:r>
            </a:p>
            <a:p>
              <a:r>
                <a:rPr lang="en-GB" sz="1400" dirty="0">
                  <a:solidFill>
                    <a:schemeClr val="bg1"/>
                  </a:solidFill>
                  <a:ea typeface="Aileron" charset="0"/>
                  <a:cs typeface="Aileron" charset="0"/>
                </a:rPr>
                <a:t>low, medium or high vg/kg</a:t>
              </a:r>
            </a:p>
          </p:txBody>
        </p:sp>
        <p:sp>
          <p:nvSpPr>
            <p:cNvPr id="34" name="Rounded Rectangle 33">
              <a:extLst>
                <a:ext uri="{FF2B5EF4-FFF2-40B4-BE49-F238E27FC236}">
                  <a16:creationId xmlns:a16="http://schemas.microsoft.com/office/drawing/2014/main" id="{E09923E5-50E1-2F40-B3D5-FDC5CAE19388}"/>
                </a:ext>
              </a:extLst>
            </p:cNvPr>
            <p:cNvSpPr/>
            <p:nvPr/>
          </p:nvSpPr>
          <p:spPr>
            <a:xfrm>
              <a:off x="4524352" y="5046352"/>
              <a:ext cx="2214776" cy="51320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bg1"/>
                  </a:solidFill>
                  <a:ea typeface="Aileron" charset="0"/>
                  <a:cs typeface="Aileron" charset="0"/>
                </a:rPr>
                <a:t>One dose of vehicle</a:t>
              </a:r>
            </a:p>
          </p:txBody>
        </p:sp>
        <p:grpSp>
          <p:nvGrpSpPr>
            <p:cNvPr id="7" name="Group 6">
              <a:extLst>
                <a:ext uri="{FF2B5EF4-FFF2-40B4-BE49-F238E27FC236}">
                  <a16:creationId xmlns:a16="http://schemas.microsoft.com/office/drawing/2014/main" id="{5C440D2B-BD1B-4451-96FE-7FBACBAD6633}"/>
                </a:ext>
              </a:extLst>
            </p:cNvPr>
            <p:cNvGrpSpPr/>
            <p:nvPr/>
          </p:nvGrpSpPr>
          <p:grpSpPr>
            <a:xfrm>
              <a:off x="2290832" y="3957287"/>
              <a:ext cx="1524508" cy="1433587"/>
              <a:chOff x="1690782" y="3993345"/>
              <a:chExt cx="1524508" cy="1433587"/>
            </a:xfrm>
          </p:grpSpPr>
          <p:sp>
            <p:nvSpPr>
              <p:cNvPr id="23" name="Graphic 23" descr="Rat">
                <a:extLst>
                  <a:ext uri="{FF2B5EF4-FFF2-40B4-BE49-F238E27FC236}">
                    <a16:creationId xmlns:a16="http://schemas.microsoft.com/office/drawing/2014/main" id="{42ACED81-80AF-441E-9E81-CF951A2BB85A}"/>
                  </a:ext>
                </a:extLst>
              </p:cNvPr>
              <p:cNvSpPr/>
              <p:nvPr/>
            </p:nvSpPr>
            <p:spPr>
              <a:xfrm>
                <a:off x="1690782" y="4623943"/>
                <a:ext cx="1327389" cy="802989"/>
              </a:xfrm>
              <a:custGeom>
                <a:avLst/>
                <a:gdLst>
                  <a:gd name="connsiteX0" fmla="*/ 737736 w 771525"/>
                  <a:gd name="connsiteY0" fmla="*/ 230029 h 466725"/>
                  <a:gd name="connsiteX1" fmla="*/ 566286 w 771525"/>
                  <a:gd name="connsiteY1" fmla="*/ 199549 h 466725"/>
                  <a:gd name="connsiteX2" fmla="*/ 513899 w 771525"/>
                  <a:gd name="connsiteY2" fmla="*/ 158591 h 466725"/>
                  <a:gd name="connsiteX3" fmla="*/ 498659 w 771525"/>
                  <a:gd name="connsiteY3" fmla="*/ 164306 h 466725"/>
                  <a:gd name="connsiteX4" fmla="*/ 487229 w 771525"/>
                  <a:gd name="connsiteY4" fmla="*/ 210026 h 466725"/>
                  <a:gd name="connsiteX5" fmla="*/ 314826 w 771525"/>
                  <a:gd name="connsiteY5" fmla="*/ 150019 h 466725"/>
                  <a:gd name="connsiteX6" fmla="*/ 122421 w 771525"/>
                  <a:gd name="connsiteY6" fmla="*/ 314801 h 466725"/>
                  <a:gd name="connsiteX7" fmla="*/ 133851 w 771525"/>
                  <a:gd name="connsiteY7" fmla="*/ 396716 h 466725"/>
                  <a:gd name="connsiteX8" fmla="*/ 45269 w 771525"/>
                  <a:gd name="connsiteY8" fmla="*/ 235744 h 466725"/>
                  <a:gd name="connsiteX9" fmla="*/ 234816 w 771525"/>
                  <a:gd name="connsiteY9" fmla="*/ 45244 h 466725"/>
                  <a:gd name="connsiteX10" fmla="*/ 254819 w 771525"/>
                  <a:gd name="connsiteY10" fmla="*/ 29051 h 466725"/>
                  <a:gd name="connsiteX11" fmla="*/ 235769 w 771525"/>
                  <a:gd name="connsiteY11" fmla="*/ 7144 h 466725"/>
                  <a:gd name="connsiteX12" fmla="*/ 7169 w 771525"/>
                  <a:gd name="connsiteY12" fmla="*/ 231934 h 466725"/>
                  <a:gd name="connsiteX13" fmla="*/ 240531 w 771525"/>
                  <a:gd name="connsiteY13" fmla="*/ 464344 h 466725"/>
                  <a:gd name="connsiteX14" fmla="*/ 340544 w 771525"/>
                  <a:gd name="connsiteY14" fmla="*/ 464344 h 466725"/>
                  <a:gd name="connsiteX15" fmla="*/ 369119 w 771525"/>
                  <a:gd name="connsiteY15" fmla="*/ 435769 h 466725"/>
                  <a:gd name="connsiteX16" fmla="*/ 340544 w 771525"/>
                  <a:gd name="connsiteY16" fmla="*/ 407194 h 466725"/>
                  <a:gd name="connsiteX17" fmla="*/ 294824 w 771525"/>
                  <a:gd name="connsiteY17" fmla="*/ 407194 h 466725"/>
                  <a:gd name="connsiteX18" fmla="*/ 316731 w 771525"/>
                  <a:gd name="connsiteY18" fmla="*/ 364331 h 466725"/>
                  <a:gd name="connsiteX19" fmla="*/ 279584 w 771525"/>
                  <a:gd name="connsiteY19" fmla="*/ 313849 h 466725"/>
                  <a:gd name="connsiteX20" fmla="*/ 270059 w 771525"/>
                  <a:gd name="connsiteY20" fmla="*/ 295751 h 466725"/>
                  <a:gd name="connsiteX21" fmla="*/ 288156 w 771525"/>
                  <a:gd name="connsiteY21" fmla="*/ 286226 h 466725"/>
                  <a:gd name="connsiteX22" fmla="*/ 346259 w 771525"/>
                  <a:gd name="connsiteY22" fmla="*/ 363379 h 466725"/>
                  <a:gd name="connsiteX23" fmla="*/ 344354 w 771525"/>
                  <a:gd name="connsiteY23" fmla="*/ 377666 h 466725"/>
                  <a:gd name="connsiteX24" fmla="*/ 398646 w 771525"/>
                  <a:gd name="connsiteY24" fmla="*/ 434816 h 466725"/>
                  <a:gd name="connsiteX25" fmla="*/ 394836 w 771525"/>
                  <a:gd name="connsiteY25" fmla="*/ 453866 h 466725"/>
                  <a:gd name="connsiteX26" fmla="*/ 484371 w 771525"/>
                  <a:gd name="connsiteY26" fmla="*/ 463391 h 466725"/>
                  <a:gd name="connsiteX27" fmla="*/ 570096 w 771525"/>
                  <a:gd name="connsiteY27" fmla="*/ 463391 h 466725"/>
                  <a:gd name="connsiteX28" fmla="*/ 598671 w 771525"/>
                  <a:gd name="connsiteY28" fmla="*/ 434816 h 466725"/>
                  <a:gd name="connsiteX29" fmla="*/ 570096 w 771525"/>
                  <a:gd name="connsiteY29" fmla="*/ 406241 h 466725"/>
                  <a:gd name="connsiteX30" fmla="*/ 541521 w 771525"/>
                  <a:gd name="connsiteY30" fmla="*/ 406241 h 466725"/>
                  <a:gd name="connsiteX31" fmla="*/ 755834 w 771525"/>
                  <a:gd name="connsiteY31" fmla="*/ 290036 h 466725"/>
                  <a:gd name="connsiteX32" fmla="*/ 770121 w 771525"/>
                  <a:gd name="connsiteY32" fmla="*/ 268129 h 466725"/>
                  <a:gd name="connsiteX33" fmla="*/ 737736 w 771525"/>
                  <a:gd name="connsiteY33" fmla="*/ 23002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1525" h="466725">
                    <a:moveTo>
                      <a:pt x="737736" y="230029"/>
                    </a:moveTo>
                    <a:lnTo>
                      <a:pt x="566286" y="199549"/>
                    </a:lnTo>
                    <a:lnTo>
                      <a:pt x="513899" y="158591"/>
                    </a:lnTo>
                    <a:cubicBezTo>
                      <a:pt x="508184" y="154781"/>
                      <a:pt x="500564" y="157639"/>
                      <a:pt x="498659" y="164306"/>
                    </a:cubicBezTo>
                    <a:lnTo>
                      <a:pt x="487229" y="210026"/>
                    </a:lnTo>
                    <a:cubicBezTo>
                      <a:pt x="446271" y="175736"/>
                      <a:pt x="384359" y="152876"/>
                      <a:pt x="314826" y="150019"/>
                    </a:cubicBezTo>
                    <a:cubicBezTo>
                      <a:pt x="217671" y="147161"/>
                      <a:pt x="130994" y="217646"/>
                      <a:pt x="122421" y="314801"/>
                    </a:cubicBezTo>
                    <a:cubicBezTo>
                      <a:pt x="119564" y="344329"/>
                      <a:pt x="124326" y="371951"/>
                      <a:pt x="133851" y="396716"/>
                    </a:cubicBezTo>
                    <a:cubicBezTo>
                      <a:pt x="80511" y="362426"/>
                      <a:pt x="45269" y="303371"/>
                      <a:pt x="45269" y="235744"/>
                    </a:cubicBezTo>
                    <a:cubicBezTo>
                      <a:pt x="45269" y="130969"/>
                      <a:pt x="130041" y="46196"/>
                      <a:pt x="234816" y="45244"/>
                    </a:cubicBezTo>
                    <a:cubicBezTo>
                      <a:pt x="244341" y="45244"/>
                      <a:pt x="253866" y="38576"/>
                      <a:pt x="254819" y="29051"/>
                    </a:cubicBezTo>
                    <a:cubicBezTo>
                      <a:pt x="256724" y="16669"/>
                      <a:pt x="247199" y="7144"/>
                      <a:pt x="235769" y="7144"/>
                    </a:cubicBezTo>
                    <a:cubicBezTo>
                      <a:pt x="110991" y="7144"/>
                      <a:pt x="9074" y="107156"/>
                      <a:pt x="7169" y="231934"/>
                    </a:cubicBezTo>
                    <a:cubicBezTo>
                      <a:pt x="5264" y="359569"/>
                      <a:pt x="112896" y="464344"/>
                      <a:pt x="240531" y="464344"/>
                    </a:cubicBezTo>
                    <a:lnTo>
                      <a:pt x="340544" y="464344"/>
                    </a:lnTo>
                    <a:cubicBezTo>
                      <a:pt x="356736" y="464344"/>
                      <a:pt x="369119" y="451961"/>
                      <a:pt x="369119" y="435769"/>
                    </a:cubicBezTo>
                    <a:cubicBezTo>
                      <a:pt x="369119" y="419576"/>
                      <a:pt x="356736" y="407194"/>
                      <a:pt x="340544" y="407194"/>
                    </a:cubicBezTo>
                    <a:lnTo>
                      <a:pt x="294824" y="407194"/>
                    </a:lnTo>
                    <a:cubicBezTo>
                      <a:pt x="308159" y="397669"/>
                      <a:pt x="316731" y="382429"/>
                      <a:pt x="316731" y="364331"/>
                    </a:cubicBezTo>
                    <a:cubicBezTo>
                      <a:pt x="316731" y="341471"/>
                      <a:pt x="301491" y="320516"/>
                      <a:pt x="279584" y="313849"/>
                    </a:cubicBezTo>
                    <a:cubicBezTo>
                      <a:pt x="271964" y="311944"/>
                      <a:pt x="268154" y="303371"/>
                      <a:pt x="270059" y="295751"/>
                    </a:cubicBezTo>
                    <a:cubicBezTo>
                      <a:pt x="271964" y="288131"/>
                      <a:pt x="280536" y="284321"/>
                      <a:pt x="288156" y="286226"/>
                    </a:cubicBezTo>
                    <a:cubicBezTo>
                      <a:pt x="322446" y="296704"/>
                      <a:pt x="346259" y="328136"/>
                      <a:pt x="346259" y="363379"/>
                    </a:cubicBezTo>
                    <a:cubicBezTo>
                      <a:pt x="346259" y="368141"/>
                      <a:pt x="345306" y="372904"/>
                      <a:pt x="344354" y="377666"/>
                    </a:cubicBezTo>
                    <a:cubicBezTo>
                      <a:pt x="373881" y="379571"/>
                      <a:pt x="398646" y="404336"/>
                      <a:pt x="398646" y="434816"/>
                    </a:cubicBezTo>
                    <a:cubicBezTo>
                      <a:pt x="398646" y="441484"/>
                      <a:pt x="397694" y="448151"/>
                      <a:pt x="394836" y="453866"/>
                    </a:cubicBezTo>
                    <a:cubicBezTo>
                      <a:pt x="419601" y="459581"/>
                      <a:pt x="449129" y="463391"/>
                      <a:pt x="484371" y="463391"/>
                    </a:cubicBezTo>
                    <a:lnTo>
                      <a:pt x="570096" y="463391"/>
                    </a:lnTo>
                    <a:cubicBezTo>
                      <a:pt x="586289" y="463391"/>
                      <a:pt x="598671" y="451009"/>
                      <a:pt x="598671" y="434816"/>
                    </a:cubicBezTo>
                    <a:cubicBezTo>
                      <a:pt x="598671" y="418624"/>
                      <a:pt x="586289" y="406241"/>
                      <a:pt x="570096" y="406241"/>
                    </a:cubicBezTo>
                    <a:lnTo>
                      <a:pt x="541521" y="406241"/>
                    </a:lnTo>
                    <a:lnTo>
                      <a:pt x="755834" y="290036"/>
                    </a:lnTo>
                    <a:cubicBezTo>
                      <a:pt x="764406" y="285274"/>
                      <a:pt x="769169" y="276701"/>
                      <a:pt x="770121" y="268129"/>
                    </a:cubicBezTo>
                    <a:cubicBezTo>
                      <a:pt x="770121" y="250031"/>
                      <a:pt x="755834" y="233839"/>
                      <a:pt x="737736" y="230029"/>
                    </a:cubicBezTo>
                    <a:close/>
                  </a:path>
                </a:pathLst>
              </a:custGeom>
              <a:solidFill>
                <a:schemeClr val="accent1"/>
              </a:solidFill>
              <a:ln w="9525" cap="flat">
                <a:noFill/>
                <a:prstDash val="solid"/>
                <a:miter/>
              </a:ln>
            </p:spPr>
            <p:txBody>
              <a:bodyPr rtlCol="0" anchor="ctr"/>
              <a:lstStyle/>
              <a:p>
                <a:endParaRPr lang="en-US"/>
              </a:p>
            </p:txBody>
          </p:sp>
          <p:sp>
            <p:nvSpPr>
              <p:cNvPr id="24" name="Graphic 21" descr="Needle">
                <a:extLst>
                  <a:ext uri="{FF2B5EF4-FFF2-40B4-BE49-F238E27FC236}">
                    <a16:creationId xmlns:a16="http://schemas.microsoft.com/office/drawing/2014/main" id="{3B5C1DA2-C2C1-4436-9BA2-92375FD2D2C3}"/>
                  </a:ext>
                </a:extLst>
              </p:cNvPr>
              <p:cNvSpPr/>
              <p:nvPr/>
            </p:nvSpPr>
            <p:spPr>
              <a:xfrm rot="21372650">
                <a:off x="2332301" y="3993345"/>
                <a:ext cx="882989" cy="882989"/>
              </a:xfrm>
              <a:custGeom>
                <a:avLst/>
                <a:gdLst>
                  <a:gd name="connsiteX0" fmla="*/ 758355 w 1010697"/>
                  <a:gd name="connsiteY0" fmla="*/ 349085 h 1010697"/>
                  <a:gd name="connsiteX1" fmla="*/ 715930 w 1010697"/>
                  <a:gd name="connsiteY1" fmla="*/ 306660 h 1010697"/>
                  <a:gd name="connsiteX2" fmla="*/ 680993 w 1010697"/>
                  <a:gd name="connsiteY2" fmla="*/ 341598 h 1010697"/>
                  <a:gd name="connsiteX3" fmla="*/ 723417 w 1010697"/>
                  <a:gd name="connsiteY3" fmla="*/ 384022 h 1010697"/>
                  <a:gd name="connsiteX4" fmla="*/ 683488 w 1010697"/>
                  <a:gd name="connsiteY4" fmla="*/ 423951 h 1010697"/>
                  <a:gd name="connsiteX5" fmla="*/ 641064 w 1010697"/>
                  <a:gd name="connsiteY5" fmla="*/ 381527 h 1010697"/>
                  <a:gd name="connsiteX6" fmla="*/ 606126 w 1010697"/>
                  <a:gd name="connsiteY6" fmla="*/ 416464 h 1010697"/>
                  <a:gd name="connsiteX7" fmla="*/ 648551 w 1010697"/>
                  <a:gd name="connsiteY7" fmla="*/ 458889 h 1010697"/>
                  <a:gd name="connsiteX8" fmla="*/ 608622 w 1010697"/>
                  <a:gd name="connsiteY8" fmla="*/ 498818 h 1010697"/>
                  <a:gd name="connsiteX9" fmla="*/ 566197 w 1010697"/>
                  <a:gd name="connsiteY9" fmla="*/ 456393 h 1010697"/>
                  <a:gd name="connsiteX10" fmla="*/ 531260 w 1010697"/>
                  <a:gd name="connsiteY10" fmla="*/ 491331 h 1010697"/>
                  <a:gd name="connsiteX11" fmla="*/ 573684 w 1010697"/>
                  <a:gd name="connsiteY11" fmla="*/ 533755 h 1010697"/>
                  <a:gd name="connsiteX12" fmla="*/ 535003 w 1010697"/>
                  <a:gd name="connsiteY12" fmla="*/ 572436 h 1010697"/>
                  <a:gd name="connsiteX13" fmla="*/ 450154 w 1010697"/>
                  <a:gd name="connsiteY13" fmla="*/ 487588 h 1010697"/>
                  <a:gd name="connsiteX14" fmla="*/ 710939 w 1010697"/>
                  <a:gd name="connsiteY14" fmla="*/ 226803 h 1010697"/>
                  <a:gd name="connsiteX15" fmla="*/ 795788 w 1010697"/>
                  <a:gd name="connsiteY15" fmla="*/ 311651 h 1010697"/>
                  <a:gd name="connsiteX16" fmla="*/ 758355 w 1010697"/>
                  <a:gd name="connsiteY16" fmla="*/ 349085 h 1010697"/>
                  <a:gd name="connsiteX17" fmla="*/ 999175 w 1010697"/>
                  <a:gd name="connsiteY17" fmla="*/ 173148 h 1010697"/>
                  <a:gd name="connsiteX18" fmla="*/ 849442 w 1010697"/>
                  <a:gd name="connsiteY18" fmla="*/ 23415 h 1010697"/>
                  <a:gd name="connsiteX19" fmla="*/ 797036 w 1010697"/>
                  <a:gd name="connsiteY19" fmla="*/ 23415 h 1010697"/>
                  <a:gd name="connsiteX20" fmla="*/ 797036 w 1010697"/>
                  <a:gd name="connsiteY20" fmla="*/ 75822 h 1010697"/>
                  <a:gd name="connsiteX21" fmla="*/ 828230 w 1010697"/>
                  <a:gd name="connsiteY21" fmla="*/ 107016 h 1010697"/>
                  <a:gd name="connsiteX22" fmla="*/ 762098 w 1010697"/>
                  <a:gd name="connsiteY22" fmla="*/ 173148 h 1010697"/>
                  <a:gd name="connsiteX23" fmla="*/ 710939 w 1010697"/>
                  <a:gd name="connsiteY23" fmla="*/ 121990 h 1010697"/>
                  <a:gd name="connsiteX24" fmla="*/ 687232 w 1010697"/>
                  <a:gd name="connsiteY24" fmla="*/ 98282 h 1010697"/>
                  <a:gd name="connsiteX25" fmla="*/ 634825 w 1010697"/>
                  <a:gd name="connsiteY25" fmla="*/ 98282 h 1010697"/>
                  <a:gd name="connsiteX26" fmla="*/ 634825 w 1010697"/>
                  <a:gd name="connsiteY26" fmla="*/ 150688 h 1010697"/>
                  <a:gd name="connsiteX27" fmla="*/ 658533 w 1010697"/>
                  <a:gd name="connsiteY27" fmla="*/ 174396 h 1010697"/>
                  <a:gd name="connsiteX28" fmla="*/ 329120 w 1010697"/>
                  <a:gd name="connsiteY28" fmla="*/ 503809 h 1010697"/>
                  <a:gd name="connsiteX29" fmla="*/ 289191 w 1010697"/>
                  <a:gd name="connsiteY29" fmla="*/ 598640 h 1010697"/>
                  <a:gd name="connsiteX30" fmla="*/ 295430 w 1010697"/>
                  <a:gd name="connsiteY30" fmla="*/ 639816 h 1010697"/>
                  <a:gd name="connsiteX31" fmla="*/ 230546 w 1010697"/>
                  <a:gd name="connsiteY31" fmla="*/ 704700 h 1010697"/>
                  <a:gd name="connsiteX32" fmla="*/ 216820 w 1010697"/>
                  <a:gd name="connsiteY32" fmla="*/ 770833 h 1010697"/>
                  <a:gd name="connsiteX33" fmla="*/ 19672 w 1010697"/>
                  <a:gd name="connsiteY33" fmla="*/ 967981 h 1010697"/>
                  <a:gd name="connsiteX34" fmla="*/ 19672 w 1010697"/>
                  <a:gd name="connsiteY34" fmla="*/ 1002919 h 1010697"/>
                  <a:gd name="connsiteX35" fmla="*/ 37141 w 1010697"/>
                  <a:gd name="connsiteY35" fmla="*/ 1010405 h 1010697"/>
                  <a:gd name="connsiteX36" fmla="*/ 54610 w 1010697"/>
                  <a:gd name="connsiteY36" fmla="*/ 1002919 h 1010697"/>
                  <a:gd name="connsiteX37" fmla="*/ 251758 w 1010697"/>
                  <a:gd name="connsiteY37" fmla="*/ 805770 h 1010697"/>
                  <a:gd name="connsiteX38" fmla="*/ 317890 w 1010697"/>
                  <a:gd name="connsiteY38" fmla="*/ 792045 h 1010697"/>
                  <a:gd name="connsiteX39" fmla="*/ 382774 w 1010697"/>
                  <a:gd name="connsiteY39" fmla="*/ 727160 h 1010697"/>
                  <a:gd name="connsiteX40" fmla="*/ 423951 w 1010697"/>
                  <a:gd name="connsiteY40" fmla="*/ 733399 h 1010697"/>
                  <a:gd name="connsiteX41" fmla="*/ 518782 w 1010697"/>
                  <a:gd name="connsiteY41" fmla="*/ 693470 h 1010697"/>
                  <a:gd name="connsiteX42" fmla="*/ 848195 w 1010697"/>
                  <a:gd name="connsiteY42" fmla="*/ 364058 h 1010697"/>
                  <a:gd name="connsiteX43" fmla="*/ 871902 w 1010697"/>
                  <a:gd name="connsiteY43" fmla="*/ 387766 h 1010697"/>
                  <a:gd name="connsiteX44" fmla="*/ 898106 w 1010697"/>
                  <a:gd name="connsiteY44" fmla="*/ 398996 h 1010697"/>
                  <a:gd name="connsiteX45" fmla="*/ 924309 w 1010697"/>
                  <a:gd name="connsiteY45" fmla="*/ 387766 h 1010697"/>
                  <a:gd name="connsiteX46" fmla="*/ 924309 w 1010697"/>
                  <a:gd name="connsiteY46" fmla="*/ 335359 h 1010697"/>
                  <a:gd name="connsiteX47" fmla="*/ 900601 w 1010697"/>
                  <a:gd name="connsiteY47" fmla="*/ 311651 h 1010697"/>
                  <a:gd name="connsiteX48" fmla="*/ 849442 w 1010697"/>
                  <a:gd name="connsiteY48" fmla="*/ 260493 h 1010697"/>
                  <a:gd name="connsiteX49" fmla="*/ 915574 w 1010697"/>
                  <a:gd name="connsiteY49" fmla="*/ 194360 h 1010697"/>
                  <a:gd name="connsiteX50" fmla="*/ 946769 w 1010697"/>
                  <a:gd name="connsiteY50" fmla="*/ 225555 h 1010697"/>
                  <a:gd name="connsiteX51" fmla="*/ 972972 w 1010697"/>
                  <a:gd name="connsiteY51" fmla="*/ 236785 h 1010697"/>
                  <a:gd name="connsiteX52" fmla="*/ 999175 w 1010697"/>
                  <a:gd name="connsiteY52" fmla="*/ 225555 h 1010697"/>
                  <a:gd name="connsiteX53" fmla="*/ 999175 w 1010697"/>
                  <a:gd name="connsiteY53" fmla="*/ 173148 h 101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10697" h="1010697">
                    <a:moveTo>
                      <a:pt x="758355" y="349085"/>
                    </a:moveTo>
                    <a:lnTo>
                      <a:pt x="715930" y="306660"/>
                    </a:lnTo>
                    <a:lnTo>
                      <a:pt x="680993" y="341598"/>
                    </a:lnTo>
                    <a:lnTo>
                      <a:pt x="723417" y="384022"/>
                    </a:lnTo>
                    <a:lnTo>
                      <a:pt x="683488" y="423951"/>
                    </a:lnTo>
                    <a:lnTo>
                      <a:pt x="641064" y="381527"/>
                    </a:lnTo>
                    <a:lnTo>
                      <a:pt x="606126" y="416464"/>
                    </a:lnTo>
                    <a:lnTo>
                      <a:pt x="648551" y="458889"/>
                    </a:lnTo>
                    <a:lnTo>
                      <a:pt x="608622" y="498818"/>
                    </a:lnTo>
                    <a:lnTo>
                      <a:pt x="566197" y="456393"/>
                    </a:lnTo>
                    <a:lnTo>
                      <a:pt x="531260" y="491331"/>
                    </a:lnTo>
                    <a:lnTo>
                      <a:pt x="573684" y="533755"/>
                    </a:lnTo>
                    <a:lnTo>
                      <a:pt x="535003" y="572436"/>
                    </a:lnTo>
                    <a:lnTo>
                      <a:pt x="450154" y="487588"/>
                    </a:lnTo>
                    <a:lnTo>
                      <a:pt x="710939" y="226803"/>
                    </a:lnTo>
                    <a:lnTo>
                      <a:pt x="795788" y="311651"/>
                    </a:lnTo>
                    <a:lnTo>
                      <a:pt x="758355" y="349085"/>
                    </a:lnTo>
                    <a:close/>
                    <a:moveTo>
                      <a:pt x="999175" y="173148"/>
                    </a:moveTo>
                    <a:lnTo>
                      <a:pt x="849442" y="23415"/>
                    </a:lnTo>
                    <a:cubicBezTo>
                      <a:pt x="834469" y="8442"/>
                      <a:pt x="810761" y="8442"/>
                      <a:pt x="797036" y="23415"/>
                    </a:cubicBezTo>
                    <a:cubicBezTo>
                      <a:pt x="782062" y="38389"/>
                      <a:pt x="782062" y="62096"/>
                      <a:pt x="797036" y="75822"/>
                    </a:cubicBezTo>
                    <a:lnTo>
                      <a:pt x="828230" y="107016"/>
                    </a:lnTo>
                    <a:lnTo>
                      <a:pt x="762098" y="173148"/>
                    </a:lnTo>
                    <a:lnTo>
                      <a:pt x="710939" y="121990"/>
                    </a:lnTo>
                    <a:lnTo>
                      <a:pt x="687232" y="98282"/>
                    </a:lnTo>
                    <a:cubicBezTo>
                      <a:pt x="672258" y="83308"/>
                      <a:pt x="648551" y="83308"/>
                      <a:pt x="634825" y="98282"/>
                    </a:cubicBezTo>
                    <a:cubicBezTo>
                      <a:pt x="619852" y="113255"/>
                      <a:pt x="619852" y="136963"/>
                      <a:pt x="634825" y="150688"/>
                    </a:cubicBezTo>
                    <a:lnTo>
                      <a:pt x="658533" y="174396"/>
                    </a:lnTo>
                    <a:lnTo>
                      <a:pt x="329120" y="503809"/>
                    </a:lnTo>
                    <a:cubicBezTo>
                      <a:pt x="304165" y="528764"/>
                      <a:pt x="289191" y="562454"/>
                      <a:pt x="289191" y="598640"/>
                    </a:cubicBezTo>
                    <a:cubicBezTo>
                      <a:pt x="289191" y="612365"/>
                      <a:pt x="291687" y="626091"/>
                      <a:pt x="295430" y="639816"/>
                    </a:cubicBezTo>
                    <a:lnTo>
                      <a:pt x="230546" y="704700"/>
                    </a:lnTo>
                    <a:cubicBezTo>
                      <a:pt x="213077" y="722169"/>
                      <a:pt x="208086" y="748373"/>
                      <a:pt x="216820" y="770833"/>
                    </a:cubicBezTo>
                    <a:lnTo>
                      <a:pt x="19672" y="967981"/>
                    </a:lnTo>
                    <a:cubicBezTo>
                      <a:pt x="9690" y="977963"/>
                      <a:pt x="9690" y="992936"/>
                      <a:pt x="19672" y="1002919"/>
                    </a:cubicBezTo>
                    <a:cubicBezTo>
                      <a:pt x="24663" y="1007910"/>
                      <a:pt x="30902" y="1010405"/>
                      <a:pt x="37141" y="1010405"/>
                    </a:cubicBezTo>
                    <a:cubicBezTo>
                      <a:pt x="43380" y="1010405"/>
                      <a:pt x="49619" y="1007910"/>
                      <a:pt x="54610" y="1002919"/>
                    </a:cubicBezTo>
                    <a:lnTo>
                      <a:pt x="251758" y="805770"/>
                    </a:lnTo>
                    <a:cubicBezTo>
                      <a:pt x="274218" y="814505"/>
                      <a:pt x="300421" y="809514"/>
                      <a:pt x="317890" y="792045"/>
                    </a:cubicBezTo>
                    <a:lnTo>
                      <a:pt x="382774" y="727160"/>
                    </a:lnTo>
                    <a:cubicBezTo>
                      <a:pt x="396500" y="730904"/>
                      <a:pt x="410226" y="733399"/>
                      <a:pt x="423951" y="733399"/>
                    </a:cubicBezTo>
                    <a:cubicBezTo>
                      <a:pt x="458889" y="733399"/>
                      <a:pt x="492579" y="720922"/>
                      <a:pt x="518782" y="693470"/>
                    </a:cubicBezTo>
                    <a:lnTo>
                      <a:pt x="848195" y="364058"/>
                    </a:lnTo>
                    <a:lnTo>
                      <a:pt x="871902" y="387766"/>
                    </a:lnTo>
                    <a:cubicBezTo>
                      <a:pt x="879389" y="395252"/>
                      <a:pt x="889371" y="398996"/>
                      <a:pt x="898106" y="398996"/>
                    </a:cubicBezTo>
                    <a:cubicBezTo>
                      <a:pt x="906840" y="398996"/>
                      <a:pt x="916822" y="395252"/>
                      <a:pt x="924309" y="387766"/>
                    </a:cubicBezTo>
                    <a:cubicBezTo>
                      <a:pt x="939282" y="372792"/>
                      <a:pt x="939282" y="349085"/>
                      <a:pt x="924309" y="335359"/>
                    </a:cubicBezTo>
                    <a:lnTo>
                      <a:pt x="900601" y="311651"/>
                    </a:lnTo>
                    <a:lnTo>
                      <a:pt x="849442" y="260493"/>
                    </a:lnTo>
                    <a:lnTo>
                      <a:pt x="915574" y="194360"/>
                    </a:lnTo>
                    <a:lnTo>
                      <a:pt x="946769" y="225555"/>
                    </a:lnTo>
                    <a:cubicBezTo>
                      <a:pt x="954255" y="233041"/>
                      <a:pt x="964238" y="236785"/>
                      <a:pt x="972972" y="236785"/>
                    </a:cubicBezTo>
                    <a:cubicBezTo>
                      <a:pt x="981706" y="236785"/>
                      <a:pt x="991689" y="233041"/>
                      <a:pt x="999175" y="225555"/>
                    </a:cubicBezTo>
                    <a:cubicBezTo>
                      <a:pt x="1014149" y="210582"/>
                      <a:pt x="1014149" y="188122"/>
                      <a:pt x="999175" y="173148"/>
                    </a:cubicBezTo>
                    <a:close/>
                  </a:path>
                </a:pathLst>
              </a:custGeom>
              <a:solidFill>
                <a:schemeClr val="accent6"/>
              </a:solidFill>
              <a:ln w="1240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4310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0CC5F15-1B1A-4610-88F0-D4C8BA5A1941}"/>
              </a:ext>
            </a:extLst>
          </p:cNvPr>
          <p:cNvSpPr>
            <a:spLocks noGrp="1"/>
          </p:cNvSpPr>
          <p:nvPr>
            <p:ph type="body" idx="1"/>
          </p:nvPr>
        </p:nvSpPr>
        <p:spPr>
          <a:xfrm>
            <a:off x="609600" y="1720498"/>
            <a:ext cx="10972800" cy="702470"/>
          </a:xfrm>
        </p:spPr>
        <p:txBody>
          <a:bodyPr/>
          <a:lstStyle/>
          <a:p>
            <a:r>
              <a:rPr lang="en-GB" dirty="0"/>
              <a:t>Key findings</a:t>
            </a:r>
          </a:p>
        </p:txBody>
      </p:sp>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p:txBody>
          <a:bodyPr>
            <a:noAutofit/>
          </a:bodyPr>
          <a:lstStyle/>
          <a:p>
            <a:r>
              <a:rPr lang="en-GB" dirty="0"/>
              <a:t>Treatment with an AAV vector expressing ENPP1-Fc prevents ectopic tissue calcification and restores bone parameters in ENPP1 deficient mice</a:t>
            </a:r>
          </a:p>
        </p:txBody>
      </p:sp>
      <p:sp>
        <p:nvSpPr>
          <p:cNvPr id="3" name="Content Placeholder 2">
            <a:extLst>
              <a:ext uri="{FF2B5EF4-FFF2-40B4-BE49-F238E27FC236}">
                <a16:creationId xmlns:a16="http://schemas.microsoft.com/office/drawing/2014/main" id="{AF3BADB9-DE04-40C5-8C35-C22F47E21BF1}"/>
              </a:ext>
            </a:extLst>
          </p:cNvPr>
          <p:cNvSpPr>
            <a:spLocks noGrp="1"/>
          </p:cNvSpPr>
          <p:nvPr>
            <p:ph sz="quarter" idx="14"/>
          </p:nvPr>
        </p:nvSpPr>
        <p:spPr>
          <a:xfrm>
            <a:off x="619200" y="2493336"/>
            <a:ext cx="10963200" cy="3960000"/>
          </a:xfrm>
        </p:spPr>
        <p:txBody>
          <a:bodyPr/>
          <a:lstStyle/>
          <a:p>
            <a:r>
              <a:rPr lang="en-GB" dirty="0"/>
              <a:t>Positive response to correct ENPP1-deficiency with this viral treatment</a:t>
            </a:r>
          </a:p>
          <a:p>
            <a:r>
              <a:rPr lang="en-GB" dirty="0">
                <a:solidFill>
                  <a:schemeClr val="tx2"/>
                </a:solidFill>
              </a:rPr>
              <a:t>After administration of a single dose of AAV-ENPP1 there was:</a:t>
            </a:r>
          </a:p>
          <a:p>
            <a:pPr lvl="1"/>
            <a:r>
              <a:rPr lang="en-GB" dirty="0">
                <a:solidFill>
                  <a:schemeClr val="tx2"/>
                </a:solidFill>
              </a:rPr>
              <a:t>An increase in PPI levels</a:t>
            </a:r>
          </a:p>
          <a:p>
            <a:pPr lvl="1"/>
            <a:r>
              <a:rPr lang="en-GB" dirty="0">
                <a:solidFill>
                  <a:schemeClr val="tx2"/>
                </a:solidFill>
              </a:rPr>
              <a:t>Decreased tissue calcification and improved mineralisation of the bones</a:t>
            </a:r>
          </a:p>
          <a:p>
            <a:pPr lvl="1"/>
            <a:r>
              <a:rPr lang="en-GB" dirty="0">
                <a:solidFill>
                  <a:schemeClr val="tx2"/>
                </a:solidFill>
              </a:rPr>
              <a:t>An improved rickets-like phenotype</a:t>
            </a:r>
          </a:p>
          <a:p>
            <a:r>
              <a:rPr lang="en-GB" dirty="0"/>
              <a:t>Next steps would be to determine the lowest effective dose and conduct a safety assessment followed by clinical trials</a:t>
            </a:r>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16" name="Content Placeholder 15">
            <a:extLst>
              <a:ext uri="{FF2B5EF4-FFF2-40B4-BE49-F238E27FC236}">
                <a16:creationId xmlns:a16="http://schemas.microsoft.com/office/drawing/2014/main" id="{E125CD38-DC09-1B48-A2F9-5C8DD0E30BAB}"/>
              </a:ext>
            </a:extLst>
          </p:cNvPr>
          <p:cNvSpPr>
            <a:spLocks noGrp="1"/>
          </p:cNvSpPr>
          <p:nvPr>
            <p:ph sz="quarter" idx="15"/>
          </p:nvPr>
        </p:nvSpPr>
        <p:spPr/>
        <p:txBody>
          <a:bodyPr/>
          <a:lstStyle/>
          <a:p>
            <a:pPr>
              <a:spcBef>
                <a:spcPts val="0"/>
              </a:spcBef>
            </a:pPr>
            <a:r>
              <a:rPr lang="en-GB" dirty="0"/>
              <a:t>ENPP1, </a:t>
            </a:r>
            <a:r>
              <a:rPr lang="en-GB" dirty="0" err="1"/>
              <a:t>ectonucleotide</a:t>
            </a:r>
            <a:r>
              <a:rPr lang="en-GB" dirty="0"/>
              <a:t> pyrophosphatase/phosphodiesterase 1; PPI, inorganic pyrophosphate</a:t>
            </a:r>
          </a:p>
          <a:p>
            <a:pPr>
              <a:spcBef>
                <a:spcPts val="0"/>
              </a:spcBef>
            </a:pPr>
            <a:r>
              <a:rPr lang="en-GB" dirty="0"/>
              <a:t>O’Brien K, et al. ASBMR 2021, Abstract #1037; </a:t>
            </a:r>
            <a:r>
              <a:rPr lang="en-GB" dirty="0">
                <a:hlinkClick r:id="rId2">
                  <a:extLst>
                    <a:ext uri="{A12FA001-AC4F-418D-AE19-62706E023703}">
                      <ahyp:hlinkClr xmlns:ahyp="http://schemas.microsoft.com/office/drawing/2018/hyperlinkcolor" val="tx"/>
                    </a:ext>
                  </a:extLst>
                </a:hlinkClick>
              </a:rPr>
              <a:t>https://cor2ed.com/podcast-rare-bone-disease-highlights-at-asbmr-2021/</a:t>
            </a:r>
            <a:endParaRPr lang="en-GB" dirty="0"/>
          </a:p>
        </p:txBody>
      </p:sp>
    </p:spTree>
    <p:extLst>
      <p:ext uri="{BB962C8B-B14F-4D97-AF65-F5344CB8AC3E}">
        <p14:creationId xmlns:p14="http://schemas.microsoft.com/office/powerpoint/2010/main" val="120228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6</TotalTime>
  <Words>2240</Words>
  <Application>Microsoft Office PowerPoint</Application>
  <PresentationFormat>Widescreen</PresentationFormat>
  <Paragraphs>200</Paragraphs>
  <Slides>20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Lucida Grande</vt:lpstr>
      <vt:lpstr>MuseoSans</vt:lpstr>
      <vt:lpstr>PT Sans Narrow</vt:lpstr>
      <vt:lpstr>Thème Office</vt:lpstr>
      <vt:lpstr>PowerPoint Presentation</vt:lpstr>
      <vt:lpstr>Meeting summary asbmr 2021, hybrid MEETING</vt:lpstr>
      <vt:lpstr>Disclaimer and disclosures</vt:lpstr>
      <vt:lpstr>ENPP1</vt:lpstr>
      <vt:lpstr>ENPP1: Background</vt:lpstr>
      <vt:lpstr>ENPP1-deficient patients present with both skeletal complications and ectopic calcification</vt:lpstr>
      <vt:lpstr>ENPP1-deficient patients present with both skeletal complications and ectopic calcification</vt:lpstr>
      <vt:lpstr>Treatment with an AAV vector expressing ENPP1-Fc prevents ectopic tissue calcification and restores bone parameters in ENPP1 deficient mice</vt:lpstr>
      <vt:lpstr>Treatment with an AAV vector expressing ENPP1-Fc prevents ectopic tissue calcification and restores bone parameters in ENPP1 deficient mice</vt:lpstr>
      <vt:lpstr>ENPP1: Clinical perspectives</vt:lpstr>
      <vt:lpstr>fibrodysplasia ossificans progressiva (FOP)</vt:lpstr>
      <vt:lpstr>FOP: Background</vt:lpstr>
      <vt:lpstr>Palovarotene for the treatment of FOP in females aged ≥8 and males ≥10 years: data from the phase 3 move trial</vt:lpstr>
      <vt:lpstr>Palovarotene for the treatment of FOP in females aged ≥8 and males ≥10 years: data from the phase 3 move trial</vt:lpstr>
      <vt:lpstr>ACVR1 antibodies exacerbate heterotopic ossification in FOP</vt:lpstr>
      <vt:lpstr>ACVR1 antibodies exacerbate heterotopic ossification in FOP</vt:lpstr>
      <vt:lpstr>The microbiome contributes to endochondral heterotypic ossification in fop mice by regulating innate immune cell recruitment and polarisation</vt:lpstr>
      <vt:lpstr>The microbiome contributes to endochondral heterotypic ossification in fop mice by regulating innate immune cell recruitment and polarisation</vt:lpstr>
      <vt:lpstr>FOP: clinical perspectives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Tracey Gashi</cp:lastModifiedBy>
  <cp:revision>275</cp:revision>
  <cp:lastPrinted>2017-02-15T09:54:46Z</cp:lastPrinted>
  <dcterms:created xsi:type="dcterms:W3CDTF">2016-10-14T09:38:18Z</dcterms:created>
  <dcterms:modified xsi:type="dcterms:W3CDTF">2021-10-10T21:51:43Z</dcterms:modified>
</cp:coreProperties>
</file>