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26" r:id="rId3"/>
    <p:sldId id="3327" r:id="rId4"/>
    <p:sldId id="3340" r:id="rId5"/>
    <p:sldId id="3341" r:id="rId6"/>
    <p:sldId id="3342" r:id="rId7"/>
    <p:sldId id="3343" r:id="rId8"/>
    <p:sldId id="3330" r:id="rId9"/>
    <p:sldId id="3337" r:id="rId10"/>
    <p:sldId id="3338" r:id="rId11"/>
    <p:sldId id="3339" r:id="rId12"/>
    <p:sldId id="3328" r:id="rId13"/>
    <p:sldId id="284" r:id="rId14"/>
    <p:sldId id="3333" r:id="rId15"/>
    <p:sldId id="3331" r:id="rId16"/>
    <p:sldId id="278" r:id="rId17"/>
    <p:sldId id="280" r:id="rId18"/>
  </p:sldIdLst>
  <p:sldSz cx="12192000" cy="6858000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5" userDrawn="1">
          <p15:clr>
            <a:srgbClr val="A4A3A4"/>
          </p15:clr>
        </p15:guide>
        <p15:guide id="3" pos="513" userDrawn="1">
          <p15:clr>
            <a:srgbClr val="A4A3A4"/>
          </p15:clr>
        </p15:guide>
        <p15:guide id="4" orient="horz" pos="37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ward" initials="U" lastIdx="25" clrIdx="0">
    <p:extLst>
      <p:ext uri="{19B8F6BF-5375-455C-9EA6-DF929625EA0E}">
        <p15:presenceInfo xmlns:p15="http://schemas.microsoft.com/office/powerpoint/2012/main" userId="Howar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505050"/>
    <a:srgbClr val="F6D2F4"/>
    <a:srgbClr val="EAD1CE"/>
    <a:srgbClr val="F5EAE8"/>
    <a:srgbClr val="E7F5E9"/>
    <a:srgbClr val="CBEBD0"/>
    <a:srgbClr val="2E7B8E"/>
    <a:srgbClr val="FFA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01" autoAdjust="0"/>
    <p:restoredTop sz="86492" autoAdjust="0"/>
  </p:normalViewPr>
  <p:slideViewPr>
    <p:cSldViewPr snapToObjects="1">
      <p:cViewPr varScale="1">
        <p:scale>
          <a:sx n="98" d="100"/>
          <a:sy n="98" d="100"/>
        </p:scale>
        <p:origin x="768" y="96"/>
      </p:cViewPr>
      <p:guideLst>
        <p:guide orient="horz" pos="2160"/>
        <p:guide pos="4565"/>
        <p:guide pos="513"/>
        <p:guide orient="horz" pos="37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87" d="100"/>
          <a:sy n="87" d="100"/>
        </p:scale>
        <p:origin x="3904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04895-A7AF-EB49-BC80-D77792D61F32}" type="datetime1">
              <a:rPr lang="en-US" smtClean="0"/>
              <a:pPr/>
              <a:t>9/25/2020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80E35-D53F-A543-ACCF-E1BBCCF01F3F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511727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2D364-CD50-1942-A8D0-558BD1BC24CC}" type="datetime1">
              <a:rPr lang="en-US" smtClean="0"/>
              <a:pPr/>
              <a:t>9/25/2020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3626E-BC0F-674C-9570-A9D62C09EB52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71710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4621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53626E-BC0F-674C-9570-A9D62C09EB52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485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53626E-BC0F-674C-9570-A9D62C09EB52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7347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7495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53626E-BC0F-674C-9570-A9D62C09EB52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3339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0647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A0BB0DB-064B-494E-BA3E-586E5D7238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250" y="2010248"/>
            <a:ext cx="7043499" cy="2837503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ma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 hasCustomPrompt="1"/>
          </p:nvPr>
        </p:nvSpPr>
        <p:spPr>
          <a:xfrm>
            <a:off x="609600" y="1412876"/>
            <a:ext cx="5181600" cy="44727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>
                <a:latin typeface="+mj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Drop an image or click on the icon to add one 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C4DDB2A-D091-4603-B954-F1F7415B585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61452" y="1412876"/>
            <a:ext cx="5186755" cy="4473125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466B5AD6-CE67-4BBC-9EB2-93460D1CB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 anchor="t"/>
          <a:lstStyle>
            <a:lvl1pPr>
              <a:lnSpc>
                <a:spcPts val="3000"/>
              </a:lnSpc>
              <a:defRPr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3" name="Espace réservé du numéro de diapositive 6">
            <a:extLst>
              <a:ext uri="{FF2B5EF4-FFF2-40B4-BE49-F238E27FC236}">
                <a16:creationId xmlns:a16="http://schemas.microsoft.com/office/drawing/2014/main" id="{0221FD13-185B-46DF-BA72-E12DA2E55F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46ABDA85-EBB9-284A-B33C-8E8DF1D9591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 column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162B263-5EE9-4AEE-8654-DD3CA21ACE8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20184" y="1412876"/>
            <a:ext cx="5186755" cy="4473125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81C97C1-EB70-41CB-8E10-ED8420DF6B3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61452" y="1412876"/>
            <a:ext cx="5186755" cy="4473125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AD0C9F4F-B9B1-48AF-B0EA-B2DC04A9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 anchor="t"/>
          <a:lstStyle>
            <a:lvl1pPr>
              <a:lnSpc>
                <a:spcPts val="3000"/>
              </a:lnSpc>
              <a:defRPr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4" name="Espace réservé du numéro de diapositive 6">
            <a:extLst>
              <a:ext uri="{FF2B5EF4-FFF2-40B4-BE49-F238E27FC236}">
                <a16:creationId xmlns:a16="http://schemas.microsoft.com/office/drawing/2014/main" id="{D4634937-A53D-4397-98D3-B9CB083009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C931821D-4267-E841-8175-F77838EC175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654131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2 column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162B263-5EE9-4AEE-8654-DD3CA21ACE8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20184" y="2276872"/>
            <a:ext cx="5186755" cy="3609128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81C97C1-EB70-41CB-8E10-ED8420DF6B3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61452" y="2276872"/>
            <a:ext cx="5186755" cy="3609128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Espace réservé du texte 16">
            <a:extLst>
              <a:ext uri="{FF2B5EF4-FFF2-40B4-BE49-F238E27FC236}">
                <a16:creationId xmlns:a16="http://schemas.microsoft.com/office/drawing/2014/main" id="{AFEDB953-883A-4AA5-8CB4-3BCDFAC17C0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58414" y="1412776"/>
            <a:ext cx="5189793" cy="7106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cap="all" spc="100" baseline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noProof="0" dirty="0"/>
              <a:t>ADD TEXT</a:t>
            </a:r>
          </a:p>
        </p:txBody>
      </p:sp>
      <p:sp>
        <p:nvSpPr>
          <p:cNvPr id="15" name="Espace réservé du texte 16">
            <a:extLst>
              <a:ext uri="{FF2B5EF4-FFF2-40B4-BE49-F238E27FC236}">
                <a16:creationId xmlns:a16="http://schemas.microsoft.com/office/drawing/2014/main" id="{9BDE935D-F794-436A-87C3-56818AEA00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4418" y="1412776"/>
            <a:ext cx="5189793" cy="7106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cap="all" spc="100" baseline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noProof="0" dirty="0"/>
              <a:t>ADD TEXT</a:t>
            </a:r>
          </a:p>
        </p:txBody>
      </p:sp>
      <p:sp>
        <p:nvSpPr>
          <p:cNvPr id="14" name="Title 4">
            <a:extLst>
              <a:ext uri="{FF2B5EF4-FFF2-40B4-BE49-F238E27FC236}">
                <a16:creationId xmlns:a16="http://schemas.microsoft.com/office/drawing/2014/main" id="{B6B0310D-A0F1-4B76-98F1-54EC3C47F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 anchor="t"/>
          <a:lstStyle>
            <a:lvl1pPr>
              <a:lnSpc>
                <a:spcPts val="3000"/>
              </a:lnSpc>
              <a:defRPr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8" name="Espace réservé du numéro de diapositive 6">
            <a:extLst>
              <a:ext uri="{FF2B5EF4-FFF2-40B4-BE49-F238E27FC236}">
                <a16:creationId xmlns:a16="http://schemas.microsoft.com/office/drawing/2014/main" id="{444C8659-EDDD-4772-9C1F-9B4636FE3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23BB5114-01E3-EB42-A54A-5AFBF19DEBE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259151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d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5270CF8E-F82D-C345-962E-68EF683D068A}"/>
              </a:ext>
            </a:extLst>
          </p:cNvPr>
          <p:cNvSpPr txBox="1">
            <a:spLocks/>
          </p:cNvSpPr>
          <p:nvPr userDrawn="1"/>
        </p:nvSpPr>
        <p:spPr>
          <a:xfrm>
            <a:off x="323528" y="4587992"/>
            <a:ext cx="4536504" cy="7094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Dr. Antoine Lacombe </a:t>
            </a:r>
            <a:r>
              <a:rPr lang="en-GB" sz="14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Pharm D, MBA</a:t>
            </a:r>
            <a:endParaRPr kumimoji="0" lang="en-GB" sz="1400" b="0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D15415F8-3C24-EE43-AF6B-B6CB14FD7964}"/>
              </a:ext>
            </a:extLst>
          </p:cNvPr>
          <p:cNvSpPr txBox="1">
            <a:spLocks/>
          </p:cNvSpPr>
          <p:nvPr userDrawn="1"/>
        </p:nvSpPr>
        <p:spPr>
          <a:xfrm>
            <a:off x="787828" y="4997673"/>
            <a:ext cx="4536504" cy="382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noProof="0" dirty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rPr>
              <a:t>+41 79 529 42 79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30FE58AA-4349-2243-A6EA-60DD8C7AC01A}"/>
              </a:ext>
            </a:extLst>
          </p:cNvPr>
          <p:cNvSpPr txBox="1">
            <a:spLocks/>
          </p:cNvSpPr>
          <p:nvPr userDrawn="1"/>
        </p:nvSpPr>
        <p:spPr>
          <a:xfrm>
            <a:off x="787828" y="5440904"/>
            <a:ext cx="4536504" cy="382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noProof="0" dirty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rPr>
              <a:t>antoine.lacombe@cor2ed.com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438E5065-569C-D84D-9C5F-5C718882BAAC}"/>
              </a:ext>
            </a:extLst>
          </p:cNvPr>
          <p:cNvSpPr txBox="1">
            <a:spLocks/>
          </p:cNvSpPr>
          <p:nvPr userDrawn="1"/>
        </p:nvSpPr>
        <p:spPr>
          <a:xfrm>
            <a:off x="348739" y="1758502"/>
            <a:ext cx="4797678" cy="103050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NET CONNECT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Bodenackerstrasse 17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4103 Bottmingen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SWITZERLAND</a:t>
            </a:r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C653E899-EEDF-3546-B58C-DACEC71F6BDC}"/>
              </a:ext>
            </a:extLst>
          </p:cNvPr>
          <p:cNvSpPr txBox="1">
            <a:spLocks/>
          </p:cNvSpPr>
          <p:nvPr userDrawn="1"/>
        </p:nvSpPr>
        <p:spPr>
          <a:xfrm>
            <a:off x="5087888" y="6322958"/>
            <a:ext cx="6959903" cy="12825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Heading to the heart of Independent Medical Education Since 2012</a:t>
            </a:r>
            <a:endParaRPr kumimoji="0" lang="en-GB" sz="1800" b="1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733D263E-D720-A348-A345-6C5FF2EB92A9}"/>
              </a:ext>
            </a:extLst>
          </p:cNvPr>
          <p:cNvSpPr txBox="1">
            <a:spLocks/>
          </p:cNvSpPr>
          <p:nvPr userDrawn="1"/>
        </p:nvSpPr>
        <p:spPr>
          <a:xfrm>
            <a:off x="323528" y="2942991"/>
            <a:ext cx="4536504" cy="7094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Dr. Froukje Sosef </a:t>
            </a:r>
            <a:r>
              <a:rPr lang="en-GB" sz="14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MD</a:t>
            </a:r>
            <a:endParaRPr kumimoji="0" lang="en-GB" sz="1400" b="0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itre 1">
            <a:extLst>
              <a:ext uri="{FF2B5EF4-FFF2-40B4-BE49-F238E27FC236}">
                <a16:creationId xmlns:a16="http://schemas.microsoft.com/office/drawing/2014/main" id="{5A759AD1-9DA1-6640-9154-791B05780734}"/>
              </a:ext>
            </a:extLst>
          </p:cNvPr>
          <p:cNvSpPr txBox="1">
            <a:spLocks/>
          </p:cNvSpPr>
          <p:nvPr userDrawn="1"/>
        </p:nvSpPr>
        <p:spPr>
          <a:xfrm>
            <a:off x="787828" y="3352672"/>
            <a:ext cx="4536504" cy="382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noProof="0" dirty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rPr>
              <a:t>+31 6 2324 3636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EAB08C77-6F48-9D49-9215-6CAB57F809BC}"/>
              </a:ext>
            </a:extLst>
          </p:cNvPr>
          <p:cNvSpPr txBox="1">
            <a:spLocks/>
          </p:cNvSpPr>
          <p:nvPr userDrawn="1"/>
        </p:nvSpPr>
        <p:spPr>
          <a:xfrm>
            <a:off x="787828" y="3795903"/>
            <a:ext cx="4536504" cy="382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noProof="0" dirty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rPr>
              <a:t>froukje.sosef@cor2ed.com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B6BDFB1-C1FC-EA42-9161-1B0FDDD56CF6}"/>
              </a:ext>
            </a:extLst>
          </p:cNvPr>
          <p:cNvGrpSpPr/>
          <p:nvPr userDrawn="1"/>
        </p:nvGrpSpPr>
        <p:grpSpPr>
          <a:xfrm>
            <a:off x="418902" y="3378306"/>
            <a:ext cx="356400" cy="356400"/>
            <a:chOff x="761970" y="3386221"/>
            <a:chExt cx="356400" cy="35640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BF2A30E-695B-DC43-A095-702D4876F34A}"/>
                </a:ext>
              </a:extLst>
            </p:cNvPr>
            <p:cNvSpPr/>
            <p:nvPr userDrawn="1"/>
          </p:nvSpPr>
          <p:spPr>
            <a:xfrm>
              <a:off x="761970" y="3386221"/>
              <a:ext cx="356400" cy="35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0" name="Graphic 19" descr="Speaker Phone">
              <a:extLst>
                <a:ext uri="{FF2B5EF4-FFF2-40B4-BE49-F238E27FC236}">
                  <a16:creationId xmlns:a16="http://schemas.microsoft.com/office/drawing/2014/main" id="{A096F4FC-035F-F540-A48A-F6BE776707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83725" y="3406712"/>
              <a:ext cx="310320" cy="310320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3A95280-C43E-C841-9F94-0D2888F94AD6}"/>
              </a:ext>
            </a:extLst>
          </p:cNvPr>
          <p:cNvGrpSpPr/>
          <p:nvPr userDrawn="1"/>
        </p:nvGrpSpPr>
        <p:grpSpPr>
          <a:xfrm>
            <a:off x="417732" y="3810727"/>
            <a:ext cx="356400" cy="356400"/>
            <a:chOff x="417732" y="3810727"/>
            <a:chExt cx="356400" cy="356400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5240BA33-398E-D940-8B5C-25051763894F}"/>
                </a:ext>
              </a:extLst>
            </p:cNvPr>
            <p:cNvSpPr/>
            <p:nvPr userDrawn="1"/>
          </p:nvSpPr>
          <p:spPr>
            <a:xfrm>
              <a:off x="417732" y="3810727"/>
              <a:ext cx="356400" cy="35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3" name="Graphic 22" descr="Envelope">
              <a:extLst>
                <a:ext uri="{FF2B5EF4-FFF2-40B4-BE49-F238E27FC236}">
                  <a16:creationId xmlns:a16="http://schemas.microsoft.com/office/drawing/2014/main" id="{0C443F58-C3D2-7F46-8EAF-1C72202B87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75066" y="3867430"/>
              <a:ext cx="239704" cy="239704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5769CC4-E10D-7044-BA2E-238C935544A9}"/>
              </a:ext>
            </a:extLst>
          </p:cNvPr>
          <p:cNvGrpSpPr/>
          <p:nvPr userDrawn="1"/>
        </p:nvGrpSpPr>
        <p:grpSpPr>
          <a:xfrm>
            <a:off x="423995" y="5024095"/>
            <a:ext cx="356400" cy="356400"/>
            <a:chOff x="761970" y="3386221"/>
            <a:chExt cx="356400" cy="356400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32D348B-DFEA-FE46-8E19-02AAC2685F0D}"/>
                </a:ext>
              </a:extLst>
            </p:cNvPr>
            <p:cNvSpPr/>
            <p:nvPr userDrawn="1"/>
          </p:nvSpPr>
          <p:spPr>
            <a:xfrm>
              <a:off x="761970" y="3386221"/>
              <a:ext cx="356400" cy="35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 descr="Speaker Phone">
              <a:extLst>
                <a:ext uri="{FF2B5EF4-FFF2-40B4-BE49-F238E27FC236}">
                  <a16:creationId xmlns:a16="http://schemas.microsoft.com/office/drawing/2014/main" id="{BEB60456-57E7-9041-8693-BBB851C877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83725" y="3406712"/>
              <a:ext cx="310320" cy="31032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03327F7-8400-3448-B5FF-D0B6BCC04C21}"/>
              </a:ext>
            </a:extLst>
          </p:cNvPr>
          <p:cNvGrpSpPr/>
          <p:nvPr userDrawn="1"/>
        </p:nvGrpSpPr>
        <p:grpSpPr>
          <a:xfrm>
            <a:off x="422825" y="5456516"/>
            <a:ext cx="356400" cy="356400"/>
            <a:chOff x="422825" y="5456516"/>
            <a:chExt cx="356400" cy="356400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BC490540-EF5B-D44C-8845-2AE3D9B228AE}"/>
                </a:ext>
              </a:extLst>
            </p:cNvPr>
            <p:cNvSpPr/>
            <p:nvPr userDrawn="1"/>
          </p:nvSpPr>
          <p:spPr>
            <a:xfrm>
              <a:off x="422825" y="5456516"/>
              <a:ext cx="356400" cy="35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9" name="Graphic 28" descr="Envelope">
              <a:extLst>
                <a:ext uri="{FF2B5EF4-FFF2-40B4-BE49-F238E27FC236}">
                  <a16:creationId xmlns:a16="http://schemas.microsoft.com/office/drawing/2014/main" id="{67AB522F-8D71-3046-8DED-C9E21FCCA6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82343" y="5512255"/>
              <a:ext cx="239704" cy="239704"/>
            </a:xfrm>
            <a:prstGeom prst="rect">
              <a:avLst/>
            </a:prstGeom>
          </p:spPr>
        </p:pic>
      </p:grpSp>
      <p:pic>
        <p:nvPicPr>
          <p:cNvPr id="31" name="Picture 30">
            <a:extLst>
              <a:ext uri="{FF2B5EF4-FFF2-40B4-BE49-F238E27FC236}">
                <a16:creationId xmlns:a16="http://schemas.microsoft.com/office/drawing/2014/main" id="{66F9248B-18C0-1440-B495-98632679CB7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31" y="573678"/>
            <a:ext cx="2619117" cy="1055122"/>
          </a:xfrm>
          <a:prstGeom prst="rect">
            <a:avLst/>
          </a:prstGeom>
        </p:spPr>
      </p:pic>
      <p:pic>
        <p:nvPicPr>
          <p:cNvPr id="30" name="Picture 29" descr="A picture containing flower&#10;&#10;Description automatically generated">
            <a:extLst>
              <a:ext uri="{FF2B5EF4-FFF2-40B4-BE49-F238E27FC236}">
                <a16:creationId xmlns:a16="http://schemas.microsoft.com/office/drawing/2014/main" id="{DC5FB2C5-9FDB-7147-817E-FF2BE33D85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t="16975" r="55577" b="40144"/>
          <a:stretch/>
        </p:blipFill>
        <p:spPr>
          <a:xfrm>
            <a:off x="3710009" y="0"/>
            <a:ext cx="8472264" cy="68580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Separator 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B30F59D-C5A4-9749-AD0C-1E0C0E1972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58213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 i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GB" noProof="0" dirty="0"/>
              <a:t>Click and Modify </a:t>
            </a:r>
            <a:br>
              <a:rPr lang="en-GB" noProof="0" dirty="0"/>
            </a:br>
            <a:r>
              <a:rPr lang="en-GB" noProof="0" dirty="0"/>
              <a:t>the text</a:t>
            </a:r>
          </a:p>
        </p:txBody>
      </p:sp>
      <p:sp>
        <p:nvSpPr>
          <p:cNvPr id="4" name="Espace réservé du numéro de diapositive 6">
            <a:extLst>
              <a:ext uri="{FF2B5EF4-FFF2-40B4-BE49-F238E27FC236}">
                <a16:creationId xmlns:a16="http://schemas.microsoft.com/office/drawing/2014/main" id="{444C8659-EDDD-4772-9C1F-9B4636FE3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29549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separator 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95E716A8-B00A-2E4C-A50E-9B890451EA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416247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accent1"/>
                </a:solidFill>
                <a:latin typeface="+mj-lt"/>
                <a:ea typeface="PT Sans Narrow" charset="-52"/>
                <a:cs typeface="PT Sans Narrow" charset="-52"/>
              </a:defRPr>
            </a:lvl1pPr>
          </a:lstStyle>
          <a:p>
            <a:r>
              <a:rPr lang="en-GB" dirty="0"/>
              <a:t>Click and </a:t>
            </a:r>
            <a:r>
              <a:rPr lang="en-GB" noProof="0" dirty="0"/>
              <a:t>Modify</a:t>
            </a:r>
            <a:r>
              <a:rPr lang="en-GB" dirty="0"/>
              <a:t> the text</a:t>
            </a:r>
          </a:p>
        </p:txBody>
      </p:sp>
      <p:sp>
        <p:nvSpPr>
          <p:cNvPr id="6" name="Sous-titre 2"/>
          <p:cNvSpPr>
            <a:spLocks noGrp="1"/>
          </p:cNvSpPr>
          <p:nvPr>
            <p:ph type="subTitle" idx="1"/>
          </p:nvPr>
        </p:nvSpPr>
        <p:spPr>
          <a:xfrm>
            <a:off x="609600" y="4653136"/>
            <a:ext cx="109728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8" name="Espace réservé du numéro de diapositive 6">
            <a:extLst>
              <a:ext uri="{FF2B5EF4-FFF2-40B4-BE49-F238E27FC236}">
                <a16:creationId xmlns:a16="http://schemas.microsoft.com/office/drawing/2014/main" id="{444C8659-EDDD-4772-9C1F-9B4636FE3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94990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eparator da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58213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GB" noProof="0" dirty="0"/>
              <a:t>Click and Modify the text</a:t>
            </a:r>
          </a:p>
        </p:txBody>
      </p:sp>
      <p:sp>
        <p:nvSpPr>
          <p:cNvPr id="3" name="Espace réservé du numéro de diapositive 6">
            <a:extLst>
              <a:ext uri="{FF2B5EF4-FFF2-40B4-BE49-F238E27FC236}">
                <a16:creationId xmlns:a16="http://schemas.microsoft.com/office/drawing/2014/main" id="{444C8659-EDDD-4772-9C1F-9B4636FE3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separator da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416247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GB" noProof="0" dirty="0"/>
              <a:t>Click and Modify the text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09600" y="4653136"/>
            <a:ext cx="109728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+mj-lt"/>
                <a:ea typeface="Verdana" panose="020B0604030504040204" pitchFamily="34" charset="0"/>
              </a:defRPr>
            </a:lvl1pPr>
          </a:lstStyle>
          <a:p>
            <a:endParaRPr lang="en-GB" noProof="0" dirty="0"/>
          </a:p>
        </p:txBody>
      </p:sp>
      <p:sp>
        <p:nvSpPr>
          <p:cNvPr id="4" name="Espace réservé du numéro de diapositive 6">
            <a:extLst>
              <a:ext uri="{FF2B5EF4-FFF2-40B4-BE49-F238E27FC236}">
                <a16:creationId xmlns:a16="http://schemas.microsoft.com/office/drawing/2014/main" id="{444C8659-EDDD-4772-9C1F-9B4636FE3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91566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20184" y="1425600"/>
            <a:ext cx="10963200" cy="452520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lnSpc>
                <a:spcPts val="3000"/>
              </a:lnSpc>
              <a:defRPr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8" name="Espace réservé du numéro de diapositive 6">
            <a:extLst>
              <a:ext uri="{FF2B5EF4-FFF2-40B4-BE49-F238E27FC236}">
                <a16:creationId xmlns:a16="http://schemas.microsoft.com/office/drawing/2014/main" id="{85DA814E-187E-4E86-9496-B67EBCAD2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9BA752-7660-5841-B604-E71D57C655C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6">
            <a:extLst>
              <a:ext uri="{FF2B5EF4-FFF2-40B4-BE49-F238E27FC236}">
                <a16:creationId xmlns:a16="http://schemas.microsoft.com/office/drawing/2014/main" id="{F046E0A4-E965-4C18-8444-05C49D8DD6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0BFF55-A527-48E6-AAD6-78DF86EF1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 anchor="t"/>
          <a:lstStyle>
            <a:lvl1pPr>
              <a:lnSpc>
                <a:spcPts val="3000"/>
              </a:lnSpc>
              <a:defRPr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F3E14E1C-C4AD-5942-AB15-AD5255C9ADE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4859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09600" y="1430386"/>
            <a:ext cx="10972800" cy="702470"/>
          </a:xfrm>
          <a:prstGeom prst="rect">
            <a:avLst/>
          </a:prstGeom>
        </p:spPr>
        <p:txBody>
          <a:bodyPr wrap="square" lIns="0" tIns="0" rIns="0" bIns="0" anchor="t"/>
          <a:lstStyle>
            <a:lvl1pPr marL="0" indent="0" algn="l">
              <a:buNone/>
              <a:defRPr sz="2000" b="1" i="0" cap="all" spc="100" baseline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AND ADD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20184" y="2132856"/>
            <a:ext cx="10963200" cy="3816424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E7BED270-F252-40E9-B649-31059F163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 anchor="t"/>
          <a:lstStyle>
            <a:lvl1pPr>
              <a:lnSpc>
                <a:spcPts val="3000"/>
              </a:lnSpc>
              <a:defRPr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3" name="Espace réservé du numéro de diapositive 6">
            <a:extLst>
              <a:ext uri="{FF2B5EF4-FFF2-40B4-BE49-F238E27FC236}">
                <a16:creationId xmlns:a16="http://schemas.microsoft.com/office/drawing/2014/main" id="{2C97B588-8F7E-484F-9C45-CC6F089B2D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0D31650D-8437-F447-B019-599CEBAF22F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517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leg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 hasCustomPrompt="1"/>
          </p:nvPr>
        </p:nvSpPr>
        <p:spPr>
          <a:xfrm>
            <a:off x="621216" y="239346"/>
            <a:ext cx="8931169" cy="44657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Drop an image or click on the </a:t>
            </a:r>
            <a:r>
              <a:rPr lang="en-GB" noProof="0" dirty="0"/>
              <a:t>icon</a:t>
            </a:r>
            <a:r>
              <a:rPr lang="en-GB" dirty="0"/>
              <a:t> to add one 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5013176"/>
            <a:ext cx="8942784" cy="8048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800" b="0" i="0" baseline="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and add text</a:t>
            </a:r>
          </a:p>
        </p:txBody>
      </p:sp>
      <p:sp>
        <p:nvSpPr>
          <p:cNvPr id="9" name="Espace réservé du numéro de diapositive 6">
            <a:extLst>
              <a:ext uri="{FF2B5EF4-FFF2-40B4-BE49-F238E27FC236}">
                <a16:creationId xmlns:a16="http://schemas.microsoft.com/office/drawing/2014/main" id="{610BCDA3-369C-43C8-A135-679B9AC3D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CF172C-103A-6443-A69B-E0737ED620F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4"/>
          <p:cNvCxnSpPr/>
          <p:nvPr userDrawn="1"/>
        </p:nvCxnSpPr>
        <p:spPr>
          <a:xfrm>
            <a:off x="621215" y="6126163"/>
            <a:ext cx="109728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19200" y="1425600"/>
            <a:ext cx="10963200" cy="452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800523" y="6356351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5D58A1-FA9D-E74E-9521-4270388628C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0878" y="268600"/>
            <a:ext cx="1791475" cy="7217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62" r:id="rId3"/>
    <p:sldLayoutId id="2147483650" r:id="rId4"/>
    <p:sldLayoutId id="2147483661" r:id="rId5"/>
    <p:sldLayoutId id="2147483652" r:id="rId6"/>
    <p:sldLayoutId id="2147483677" r:id="rId7"/>
    <p:sldLayoutId id="2147483657" r:id="rId8"/>
    <p:sldLayoutId id="2147483654" r:id="rId9"/>
    <p:sldLayoutId id="2147483655" r:id="rId10"/>
    <p:sldLayoutId id="2147483675" r:id="rId11"/>
    <p:sldLayoutId id="2147483678" r:id="rId12"/>
    <p:sldLayoutId id="2147483656" r:id="rId1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 cap="all" spc="100" baseline="0">
          <a:solidFill>
            <a:srgbClr val="5D8298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88000" indent="-288000" algn="l" defTabSz="457200" rtl="0" eaLnBrk="1" latinLnBrk="0" hangingPunct="1">
        <a:spcBef>
          <a:spcPts val="1200"/>
        </a:spcBef>
        <a:buClr>
          <a:schemeClr val="accent1"/>
        </a:buClr>
        <a:buFont typeface="Arial"/>
        <a:buChar char="•"/>
        <a:defRPr sz="2000" b="0" i="0" kern="1200">
          <a:solidFill>
            <a:srgbClr val="5D8298"/>
          </a:solidFill>
          <a:latin typeface="+mj-lt"/>
          <a:ea typeface="+mn-ea"/>
          <a:cs typeface="PT Sans"/>
        </a:defRPr>
      </a:lvl1pPr>
      <a:lvl2pPr marL="576000" indent="-288000" algn="l" defTabSz="457200" rtl="0" eaLnBrk="1" latinLnBrk="0" hangingPunct="1">
        <a:spcBef>
          <a:spcPts val="600"/>
        </a:spcBef>
        <a:buClr>
          <a:schemeClr val="accent1"/>
        </a:buClr>
        <a:buFont typeface="Lucida Grande"/>
        <a:buChar char="–"/>
        <a:defRPr sz="1800" b="0" i="0" kern="1200">
          <a:solidFill>
            <a:srgbClr val="5D8298"/>
          </a:solidFill>
          <a:latin typeface="+mj-lt"/>
          <a:ea typeface="+mn-ea"/>
          <a:cs typeface="PT Sans"/>
        </a:defRPr>
      </a:lvl2pPr>
      <a:lvl3pPr marL="864000" indent="-288000" algn="l" defTabSz="457200" rtl="0" eaLnBrk="1" latinLnBrk="0" hangingPunct="1">
        <a:spcBef>
          <a:spcPts val="400"/>
        </a:spcBef>
        <a:buClr>
          <a:schemeClr val="accent1"/>
        </a:buClr>
        <a:buFont typeface="Arial"/>
        <a:buChar char="•"/>
        <a:defRPr sz="1600" b="0" i="0" kern="1200">
          <a:solidFill>
            <a:srgbClr val="5D8298"/>
          </a:solidFill>
          <a:latin typeface="+mj-lt"/>
          <a:ea typeface="+mn-ea"/>
          <a:cs typeface="PT Sans"/>
        </a:defRPr>
      </a:lvl3pPr>
      <a:lvl4pPr marL="1152000" indent="-288000" algn="l" defTabSz="457200" rtl="0" eaLnBrk="1" latinLnBrk="0" hangingPunct="1">
        <a:spcBef>
          <a:spcPts val="0"/>
        </a:spcBef>
        <a:buClr>
          <a:schemeClr val="accent1"/>
        </a:buClr>
        <a:buFont typeface="Arial"/>
        <a:buChar char="•"/>
        <a:defRPr sz="1600" b="0" i="0" kern="1200">
          <a:solidFill>
            <a:srgbClr val="5D8298"/>
          </a:solidFill>
          <a:latin typeface="+mj-lt"/>
          <a:ea typeface="+mn-ea"/>
          <a:cs typeface="PT Sans"/>
        </a:defRPr>
      </a:lvl4pPr>
      <a:lvl5pPr marL="1440000" indent="-288000" algn="l" defTabSz="457200" rtl="0" eaLnBrk="1" latinLnBrk="0" hangingPunct="1">
        <a:spcBef>
          <a:spcPts val="0"/>
        </a:spcBef>
        <a:buClr>
          <a:schemeClr val="accent1"/>
        </a:buClr>
        <a:buFont typeface="Arial"/>
        <a:buChar char="•"/>
        <a:defRPr sz="1600" b="0" i="0" kern="1200">
          <a:solidFill>
            <a:srgbClr val="5D8298"/>
          </a:solidFill>
          <a:latin typeface="+mj-lt"/>
          <a:ea typeface="+mn-ea"/>
          <a:cs typeface="PT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90" userDrawn="1">
          <p15:clr>
            <a:srgbClr val="F26B43"/>
          </p15:clr>
        </p15:guide>
        <p15:guide id="2" pos="393" userDrawn="1">
          <p15:clr>
            <a:srgbClr val="F26B43"/>
          </p15:clr>
        </p15:guide>
        <p15:guide id="3" pos="7287" userDrawn="1">
          <p15:clr>
            <a:srgbClr val="F26B43"/>
          </p15:clr>
        </p15:guide>
        <p15:guide id="4" orient="horz" pos="2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hyperlink" Target="https://twitter.com/net_connectinfo" TargetMode="External"/><Relationship Id="rId7" Type="http://schemas.openxmlformats.org/officeDocument/2006/relationships/hyperlink" Target="http://www.net-connect.info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imeo.com/channels/netconnect" TargetMode="External"/><Relationship Id="rId11" Type="http://schemas.openxmlformats.org/officeDocument/2006/relationships/image" Target="../media/image13.wmf"/><Relationship Id="rId5" Type="http://schemas.openxmlformats.org/officeDocument/2006/relationships/hyperlink" Target="mailto:antoine.lacombe@cor2ed.com" TargetMode="External"/><Relationship Id="rId10" Type="http://schemas.openxmlformats.org/officeDocument/2006/relationships/image" Target="../media/image12.wmf"/><Relationship Id="rId4" Type="http://schemas.openxmlformats.org/officeDocument/2006/relationships/hyperlink" Target="https://www.linkedin.com/company/23766354" TargetMode="External"/><Relationship Id="rId9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27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5F1A2E3-911C-4E12-831B-42FF62660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/>
          <a:lstStyle/>
          <a:p>
            <a:r>
              <a:rPr lang="en-GB" dirty="0"/>
              <a:t>results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F3EC2-6381-4222-8910-80A90730CD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2BF52D-8852-40A8-A5B7-656A4E500656}"/>
              </a:ext>
            </a:extLst>
          </p:cNvPr>
          <p:cNvSpPr txBox="1"/>
          <p:nvPr/>
        </p:nvSpPr>
        <p:spPr>
          <a:xfrm>
            <a:off x="619200" y="1176304"/>
            <a:ext cx="2648225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r>
              <a:rPr lang="en-GB" b="1" cap="small" dirty="0">
                <a:solidFill>
                  <a:schemeClr val="accent1"/>
                </a:solidFill>
              </a:rPr>
              <a:t>PFS (PRIMARY ENDPOINT)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3312BEC-2F64-421E-B300-9755322674B6}"/>
              </a:ext>
            </a:extLst>
          </p:cNvPr>
          <p:cNvSpPr txBox="1"/>
          <p:nvPr/>
        </p:nvSpPr>
        <p:spPr>
          <a:xfrm>
            <a:off x="6116081" y="2915652"/>
            <a:ext cx="790024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r>
              <a:rPr lang="en-GB" b="1" cap="small" dirty="0">
                <a:solidFill>
                  <a:schemeClr val="accent1"/>
                </a:solidFill>
              </a:rPr>
              <a:t>SAFETY</a:t>
            </a:r>
          </a:p>
        </p:txBody>
      </p:sp>
      <p:graphicFrame>
        <p:nvGraphicFramePr>
          <p:cNvPr id="27" name="Table 6">
            <a:extLst>
              <a:ext uri="{FF2B5EF4-FFF2-40B4-BE49-F238E27FC236}">
                <a16:creationId xmlns:a16="http://schemas.microsoft.com/office/drawing/2014/main" id="{06B166F6-DF80-42EB-883F-E4291AB527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4006271"/>
              </p:ext>
            </p:extLst>
          </p:nvPr>
        </p:nvGraphicFramePr>
        <p:xfrm>
          <a:off x="6116081" y="3265596"/>
          <a:ext cx="5472609" cy="176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9735">
                  <a:extLst>
                    <a:ext uri="{9D8B030D-6E8A-4147-A177-3AD203B41FA5}">
                      <a16:colId xmlns:a16="http://schemas.microsoft.com/office/drawing/2014/main" val="2680321606"/>
                    </a:ext>
                  </a:extLst>
                </a:gridCol>
                <a:gridCol w="1121437">
                  <a:extLst>
                    <a:ext uri="{9D8B030D-6E8A-4147-A177-3AD203B41FA5}">
                      <a16:colId xmlns:a16="http://schemas.microsoft.com/office/drawing/2014/main" val="1307293258"/>
                    </a:ext>
                  </a:extLst>
                </a:gridCol>
                <a:gridCol w="1121437">
                  <a:extLst>
                    <a:ext uri="{9D8B030D-6E8A-4147-A177-3AD203B41FA5}">
                      <a16:colId xmlns:a16="http://schemas.microsoft.com/office/drawing/2014/main" val="27649801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Adverse 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PanNET</a:t>
                      </a:r>
                    </a:p>
                    <a:p>
                      <a:pPr algn="ctr"/>
                      <a:r>
                        <a:rPr lang="en-GB" sz="1100" dirty="0"/>
                        <a:t>N=48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Midgut NET</a:t>
                      </a:r>
                    </a:p>
                    <a:p>
                      <a:pPr algn="ctr"/>
                      <a:r>
                        <a:rPr lang="en-GB" sz="1100" dirty="0"/>
                        <a:t>N=51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811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TRAEs,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37.5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51.0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077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TRAEs grade ≥3, n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1 (2.1)*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181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Most common (≥10%) TRAEs, %</a:t>
                      </a:r>
                    </a:p>
                    <a:p>
                      <a:pPr marL="179388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Gastrointestinal disorders</a:t>
                      </a:r>
                    </a:p>
                    <a:p>
                      <a:pPr marL="179388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General disorders/administration site conditions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000000"/>
                        </a:solidFill>
                      </a:endParaRPr>
                    </a:p>
                    <a:p>
                      <a:pPr algn="ctr"/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25.0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13.7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000000"/>
                        </a:solidFill>
                      </a:endParaRPr>
                    </a:p>
                    <a:p>
                      <a:pPr algn="ctr"/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37.3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096762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2D014870-C199-4DF7-9C43-56A6DF855269}"/>
              </a:ext>
            </a:extLst>
          </p:cNvPr>
          <p:cNvSpPr txBox="1"/>
          <p:nvPr/>
        </p:nvSpPr>
        <p:spPr>
          <a:xfrm>
            <a:off x="6116080" y="5029659"/>
            <a:ext cx="16514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ea typeface="Aileron" charset="0"/>
                <a:cs typeface="Aileron" charset="0"/>
              </a:rPr>
              <a:t>* Grade 3 TRAE of fatigue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0B1FA69-D83A-4D34-9A9E-D83C087A4A35}"/>
              </a:ext>
            </a:extLst>
          </p:cNvPr>
          <p:cNvSpPr txBox="1"/>
          <p:nvPr/>
        </p:nvSpPr>
        <p:spPr>
          <a:xfrm>
            <a:off x="6116081" y="5405878"/>
            <a:ext cx="5633978" cy="615553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marL="177800" indent="-1778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TRAEs of note: </a:t>
            </a:r>
          </a:p>
          <a:p>
            <a:pPr marL="623888" lvl="1" indent="-266700">
              <a:buClr>
                <a:schemeClr val="accent1"/>
              </a:buClr>
              <a:buFont typeface="System Font Regular"/>
              <a:buChar char="–"/>
            </a:pPr>
            <a:r>
              <a:rPr lang="en-GB" sz="1600" dirty="0">
                <a:solidFill>
                  <a:schemeClr val="tx2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hyperglycaemia (n=2), bile stones (n=1), steatorrhea (n=1)</a:t>
            </a:r>
          </a:p>
        </p:txBody>
      </p:sp>
      <p:graphicFrame>
        <p:nvGraphicFramePr>
          <p:cNvPr id="24" name="Table 6">
            <a:extLst>
              <a:ext uri="{FF2B5EF4-FFF2-40B4-BE49-F238E27FC236}">
                <a16:creationId xmlns:a16="http://schemas.microsoft.com/office/drawing/2014/main" id="{2370260F-08C8-1541-BF0A-30CEFF5F52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804203"/>
              </p:ext>
            </p:extLst>
          </p:nvPr>
        </p:nvGraphicFramePr>
        <p:xfrm>
          <a:off x="619199" y="4695977"/>
          <a:ext cx="4324673" cy="122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3159">
                  <a:extLst>
                    <a:ext uri="{9D8B030D-6E8A-4147-A177-3AD203B41FA5}">
                      <a16:colId xmlns:a16="http://schemas.microsoft.com/office/drawing/2014/main" val="2680321606"/>
                    </a:ext>
                  </a:extLst>
                </a:gridCol>
                <a:gridCol w="1741514">
                  <a:extLst>
                    <a:ext uri="{9D8B030D-6E8A-4147-A177-3AD203B41FA5}">
                      <a16:colId xmlns:a16="http://schemas.microsoft.com/office/drawing/2014/main" val="1307293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mPFS by Ki-67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PanNET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811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0" dirty="0"/>
                        <a:t>Ki-67 ≤10% (n=43)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8.0 months</a:t>
                      </a:r>
                    </a:p>
                    <a:p>
                      <a:pPr algn="ctr"/>
                      <a:r>
                        <a:rPr lang="en-GB" sz="1100" dirty="0"/>
                        <a:t>95% CI: 5.6-8.3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077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/>
                        <a:t>Ki-67 &gt;10% (n=5)</a:t>
                      </a:r>
                    </a:p>
                    <a:p>
                      <a:endParaRPr lang="en-GB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2.8 months</a:t>
                      </a:r>
                    </a:p>
                    <a:p>
                      <a:pPr algn="ctr"/>
                      <a:r>
                        <a:rPr lang="en-GB" sz="1100" dirty="0"/>
                        <a:t>95% CI: 2.8-2.9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181049"/>
                  </a:ext>
                </a:extLst>
              </a:tr>
            </a:tbl>
          </a:graphicData>
        </a:graphic>
      </p:graphicFrame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8A6AAF9-6E0C-FD46-A90B-8A4DED43D51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09320"/>
            <a:ext cx="10660392" cy="365125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GB" dirty="0"/>
              <a:t>CI, confidence interval; DCR, disease control rate; mPFS, median progression free survival; </a:t>
            </a:r>
            <a:r>
              <a:rPr lang="en-GB" dirty="0">
                <a:solidFill>
                  <a:schemeClr val="tx2"/>
                </a:solidFill>
              </a:rPr>
              <a:t>NET, neuroendocrine tumour; panNET, pancreatic NET; </a:t>
            </a:r>
            <a:br>
              <a:rPr lang="en-GB" dirty="0">
                <a:solidFill>
                  <a:schemeClr val="tx2"/>
                </a:solidFill>
              </a:rPr>
            </a:br>
            <a:r>
              <a:rPr lang="en-GB" dirty="0">
                <a:solidFill>
                  <a:schemeClr val="tx2"/>
                </a:solidFill>
              </a:rPr>
              <a:t>TRAE, treatment-related adverse event</a:t>
            </a:r>
          </a:p>
          <a:p>
            <a:pPr>
              <a:spcBef>
                <a:spcPts val="300"/>
              </a:spcBef>
            </a:pPr>
            <a:r>
              <a:rPr lang="en-GB" dirty="0"/>
              <a:t>Pavel M, et al. ESMO 2020. Abstract #1162MO. Mini oral presentation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BB22E9E-1C04-BA4C-AE95-9D4F58BAECB5}"/>
              </a:ext>
            </a:extLst>
          </p:cNvPr>
          <p:cNvSpPr txBox="1"/>
          <p:nvPr/>
        </p:nvSpPr>
        <p:spPr>
          <a:xfrm>
            <a:off x="6116081" y="1176304"/>
            <a:ext cx="2493760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r>
              <a:rPr lang="en-GB" b="1" cap="small" dirty="0">
                <a:solidFill>
                  <a:schemeClr val="accent1"/>
                </a:solidFill>
              </a:rPr>
              <a:t>SECONDARY ENDPOINTS </a:t>
            </a:r>
          </a:p>
        </p:txBody>
      </p:sp>
      <p:graphicFrame>
        <p:nvGraphicFramePr>
          <p:cNvPr id="31" name="Table 6">
            <a:extLst>
              <a:ext uri="{FF2B5EF4-FFF2-40B4-BE49-F238E27FC236}">
                <a16:creationId xmlns:a16="http://schemas.microsoft.com/office/drawing/2014/main" id="{4A3DF6DA-D99C-FB4A-9E06-D684662FFF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1874734"/>
              </p:ext>
            </p:extLst>
          </p:nvPr>
        </p:nvGraphicFramePr>
        <p:xfrm>
          <a:off x="6116081" y="1521900"/>
          <a:ext cx="5472609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9735">
                  <a:extLst>
                    <a:ext uri="{9D8B030D-6E8A-4147-A177-3AD203B41FA5}">
                      <a16:colId xmlns:a16="http://schemas.microsoft.com/office/drawing/2014/main" val="2680321606"/>
                    </a:ext>
                  </a:extLst>
                </a:gridCol>
                <a:gridCol w="1121437">
                  <a:extLst>
                    <a:ext uri="{9D8B030D-6E8A-4147-A177-3AD203B41FA5}">
                      <a16:colId xmlns:a16="http://schemas.microsoft.com/office/drawing/2014/main" val="1307293258"/>
                    </a:ext>
                  </a:extLst>
                </a:gridCol>
                <a:gridCol w="1121437">
                  <a:extLst>
                    <a:ext uri="{9D8B030D-6E8A-4147-A177-3AD203B41FA5}">
                      <a16:colId xmlns:a16="http://schemas.microsoft.com/office/drawing/2014/main" val="27649801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PanNET</a:t>
                      </a:r>
                    </a:p>
                    <a:p>
                      <a:pPr algn="ctr"/>
                      <a:r>
                        <a:rPr lang="en-GB" sz="1100" dirty="0"/>
                        <a:t>N=48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Midgut NET</a:t>
                      </a:r>
                    </a:p>
                    <a:p>
                      <a:pPr algn="ctr"/>
                      <a:r>
                        <a:rPr lang="en-GB" sz="1100" dirty="0"/>
                        <a:t>N=51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811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DCR at week 24, % (95% 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43.8</a:t>
                      </a:r>
                    </a:p>
                    <a:p>
                      <a:pPr algn="ctr"/>
                      <a:r>
                        <a:rPr lang="en-GB" sz="1100" dirty="0"/>
                        <a:t>(29.5-58.8)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58.8</a:t>
                      </a:r>
                    </a:p>
                    <a:p>
                      <a:pPr algn="ctr"/>
                      <a:r>
                        <a:rPr lang="en-GB" sz="1100" dirty="0"/>
                        <a:t>(44.2-72.4)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077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DCR at week 48, % (95% 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22.9</a:t>
                      </a:r>
                    </a:p>
                    <a:p>
                      <a:pPr algn="ctr"/>
                      <a:r>
                        <a:rPr lang="en-GB" sz="1100" dirty="0"/>
                        <a:t>(12.0-37.3)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33.3</a:t>
                      </a:r>
                    </a:p>
                    <a:p>
                      <a:pPr algn="ctr"/>
                      <a:r>
                        <a:rPr lang="en-GB" sz="1100" dirty="0"/>
                        <a:t>(20.8-47.9)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181049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181B1C62-29CF-3C47-AF25-4842B2065086}"/>
              </a:ext>
            </a:extLst>
          </p:cNvPr>
          <p:cNvSpPr txBox="1"/>
          <p:nvPr/>
        </p:nvSpPr>
        <p:spPr>
          <a:xfrm>
            <a:off x="1250256" y="3405217"/>
            <a:ext cx="16350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0.0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DC34ED5-0CD1-FF4F-AF0D-E10ACCA4E7AE}"/>
              </a:ext>
            </a:extLst>
          </p:cNvPr>
          <p:cNvCxnSpPr>
            <a:cxnSpLocks/>
          </p:cNvCxnSpPr>
          <p:nvPr/>
        </p:nvCxnSpPr>
        <p:spPr>
          <a:xfrm flipV="1">
            <a:off x="1508911" y="3563685"/>
            <a:ext cx="3904464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72D425F-35B7-5142-A223-3CCD5B0E6C0C}"/>
              </a:ext>
            </a:extLst>
          </p:cNvPr>
          <p:cNvCxnSpPr>
            <a:cxnSpLocks/>
          </p:cNvCxnSpPr>
          <p:nvPr/>
        </p:nvCxnSpPr>
        <p:spPr>
          <a:xfrm flipV="1">
            <a:off x="1442236" y="3484501"/>
            <a:ext cx="72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A1F80519-1FB4-9B4C-8C24-0F3DD9345461}"/>
              </a:ext>
            </a:extLst>
          </p:cNvPr>
          <p:cNvCxnSpPr>
            <a:cxnSpLocks/>
          </p:cNvCxnSpPr>
          <p:nvPr/>
        </p:nvCxnSpPr>
        <p:spPr>
          <a:xfrm flipH="1" flipV="1">
            <a:off x="1509987" y="1730375"/>
            <a:ext cx="1" cy="1831403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C3A06931-2E71-7441-BBC4-A1B9B6E7D2F3}"/>
              </a:ext>
            </a:extLst>
          </p:cNvPr>
          <p:cNvSpPr txBox="1"/>
          <p:nvPr/>
        </p:nvSpPr>
        <p:spPr>
          <a:xfrm>
            <a:off x="1250256" y="3233767"/>
            <a:ext cx="16350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0.0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276D5F4-020E-554C-B3DD-DEC0D0378860}"/>
              </a:ext>
            </a:extLst>
          </p:cNvPr>
          <p:cNvCxnSpPr>
            <a:cxnSpLocks/>
          </p:cNvCxnSpPr>
          <p:nvPr/>
        </p:nvCxnSpPr>
        <p:spPr>
          <a:xfrm flipV="1">
            <a:off x="1442236" y="3313051"/>
            <a:ext cx="72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DE7080D6-E9B7-9745-8B61-481101A5B9D0}"/>
              </a:ext>
            </a:extLst>
          </p:cNvPr>
          <p:cNvSpPr txBox="1"/>
          <p:nvPr/>
        </p:nvSpPr>
        <p:spPr>
          <a:xfrm>
            <a:off x="1250256" y="1719292"/>
            <a:ext cx="16350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1.0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1A2C656-CB12-D443-BDE6-F266B8B6D241}"/>
              </a:ext>
            </a:extLst>
          </p:cNvPr>
          <p:cNvCxnSpPr>
            <a:cxnSpLocks/>
          </p:cNvCxnSpPr>
          <p:nvPr/>
        </p:nvCxnSpPr>
        <p:spPr>
          <a:xfrm flipV="1">
            <a:off x="1442236" y="1798576"/>
            <a:ext cx="72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2EBBD0A1-533A-2143-A409-C906A73E5CF2}"/>
              </a:ext>
            </a:extLst>
          </p:cNvPr>
          <p:cNvSpPr txBox="1"/>
          <p:nvPr/>
        </p:nvSpPr>
        <p:spPr>
          <a:xfrm>
            <a:off x="1250256" y="1887567"/>
            <a:ext cx="16350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0.9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AEE6DD5-B61E-374C-A802-1577F55AC8DD}"/>
              </a:ext>
            </a:extLst>
          </p:cNvPr>
          <p:cNvCxnSpPr>
            <a:cxnSpLocks/>
          </p:cNvCxnSpPr>
          <p:nvPr/>
        </p:nvCxnSpPr>
        <p:spPr>
          <a:xfrm flipV="1">
            <a:off x="1442236" y="1966851"/>
            <a:ext cx="72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AFB9618F-6915-4041-9C4C-F5AD90985555}"/>
              </a:ext>
            </a:extLst>
          </p:cNvPr>
          <p:cNvSpPr txBox="1"/>
          <p:nvPr/>
        </p:nvSpPr>
        <p:spPr>
          <a:xfrm>
            <a:off x="1250256" y="2055842"/>
            <a:ext cx="16350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0.8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03B7363-0917-644F-905B-12E590A459C8}"/>
              </a:ext>
            </a:extLst>
          </p:cNvPr>
          <p:cNvCxnSpPr>
            <a:cxnSpLocks/>
          </p:cNvCxnSpPr>
          <p:nvPr/>
        </p:nvCxnSpPr>
        <p:spPr>
          <a:xfrm flipV="1">
            <a:off x="1442236" y="2135126"/>
            <a:ext cx="72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216E54A7-ECD3-BC4D-8190-7CD8107C6321}"/>
              </a:ext>
            </a:extLst>
          </p:cNvPr>
          <p:cNvSpPr txBox="1"/>
          <p:nvPr/>
        </p:nvSpPr>
        <p:spPr>
          <a:xfrm>
            <a:off x="1250256" y="2224117"/>
            <a:ext cx="16350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0.7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51B0BB-CE10-614B-85B0-6B1245D168C6}"/>
              </a:ext>
            </a:extLst>
          </p:cNvPr>
          <p:cNvCxnSpPr>
            <a:cxnSpLocks/>
          </p:cNvCxnSpPr>
          <p:nvPr/>
        </p:nvCxnSpPr>
        <p:spPr>
          <a:xfrm flipV="1">
            <a:off x="1442236" y="2303401"/>
            <a:ext cx="72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F367988B-6195-C341-A09B-C180834A85EA}"/>
              </a:ext>
            </a:extLst>
          </p:cNvPr>
          <p:cNvSpPr txBox="1"/>
          <p:nvPr/>
        </p:nvSpPr>
        <p:spPr>
          <a:xfrm>
            <a:off x="1250256" y="2392392"/>
            <a:ext cx="16350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0.6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2C219A34-E0B0-1147-BC84-BAC34D9E5A3A}"/>
              </a:ext>
            </a:extLst>
          </p:cNvPr>
          <p:cNvCxnSpPr>
            <a:cxnSpLocks/>
          </p:cNvCxnSpPr>
          <p:nvPr/>
        </p:nvCxnSpPr>
        <p:spPr>
          <a:xfrm flipV="1">
            <a:off x="1442236" y="2471676"/>
            <a:ext cx="72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1E83914C-F1C1-3D4A-9A14-5893E416C1FE}"/>
              </a:ext>
            </a:extLst>
          </p:cNvPr>
          <p:cNvSpPr txBox="1"/>
          <p:nvPr/>
        </p:nvSpPr>
        <p:spPr>
          <a:xfrm>
            <a:off x="1250256" y="2560667"/>
            <a:ext cx="16350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0.5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7AD2D3C-796E-F34E-8EDA-AC901DC0D5F7}"/>
              </a:ext>
            </a:extLst>
          </p:cNvPr>
          <p:cNvCxnSpPr>
            <a:cxnSpLocks/>
          </p:cNvCxnSpPr>
          <p:nvPr/>
        </p:nvCxnSpPr>
        <p:spPr>
          <a:xfrm flipV="1">
            <a:off x="1442236" y="2639951"/>
            <a:ext cx="72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3FE8D06-A753-624A-A31C-6D49C1ED78BE}"/>
              </a:ext>
            </a:extLst>
          </p:cNvPr>
          <p:cNvSpPr txBox="1"/>
          <p:nvPr/>
        </p:nvSpPr>
        <p:spPr>
          <a:xfrm>
            <a:off x="1250256" y="2728942"/>
            <a:ext cx="16350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0.4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42FE1C6-1D40-2848-BE15-AE126D788350}"/>
              </a:ext>
            </a:extLst>
          </p:cNvPr>
          <p:cNvCxnSpPr>
            <a:cxnSpLocks/>
          </p:cNvCxnSpPr>
          <p:nvPr/>
        </p:nvCxnSpPr>
        <p:spPr>
          <a:xfrm flipV="1">
            <a:off x="1442236" y="2808226"/>
            <a:ext cx="72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E7DCA523-CE92-8E46-A9B1-DEB5E6611E84}"/>
              </a:ext>
            </a:extLst>
          </p:cNvPr>
          <p:cNvSpPr txBox="1"/>
          <p:nvPr/>
        </p:nvSpPr>
        <p:spPr>
          <a:xfrm>
            <a:off x="1250256" y="2900392"/>
            <a:ext cx="16350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0.3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4E759A6-15ED-9047-A882-BB2A047FAA67}"/>
              </a:ext>
            </a:extLst>
          </p:cNvPr>
          <p:cNvCxnSpPr>
            <a:cxnSpLocks/>
          </p:cNvCxnSpPr>
          <p:nvPr/>
        </p:nvCxnSpPr>
        <p:spPr>
          <a:xfrm flipV="1">
            <a:off x="1442236" y="2979676"/>
            <a:ext cx="72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815AD74F-618D-A54E-9934-0D3C9C70A2EF}"/>
              </a:ext>
            </a:extLst>
          </p:cNvPr>
          <p:cNvSpPr txBox="1"/>
          <p:nvPr/>
        </p:nvSpPr>
        <p:spPr>
          <a:xfrm>
            <a:off x="1250256" y="3067596"/>
            <a:ext cx="16350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0.2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E65F103-F854-D94C-87B0-FD12DAB62C8B}"/>
              </a:ext>
            </a:extLst>
          </p:cNvPr>
          <p:cNvCxnSpPr>
            <a:cxnSpLocks/>
          </p:cNvCxnSpPr>
          <p:nvPr/>
        </p:nvCxnSpPr>
        <p:spPr>
          <a:xfrm flipV="1">
            <a:off x="1442236" y="3146880"/>
            <a:ext cx="72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B6F767C0-74F8-3946-8486-25E2EF7EA97A}"/>
              </a:ext>
            </a:extLst>
          </p:cNvPr>
          <p:cNvCxnSpPr>
            <a:cxnSpLocks/>
          </p:cNvCxnSpPr>
          <p:nvPr/>
        </p:nvCxnSpPr>
        <p:spPr>
          <a:xfrm rot="16200000" flipV="1">
            <a:off x="1638909" y="3601976"/>
            <a:ext cx="72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0B80C6C2-A554-F648-A611-7C3B1CBE3978}"/>
              </a:ext>
            </a:extLst>
          </p:cNvPr>
          <p:cNvSpPr txBox="1"/>
          <p:nvPr/>
        </p:nvSpPr>
        <p:spPr>
          <a:xfrm>
            <a:off x="1642047" y="3630642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EA1769E-EB63-FB44-AA81-445FD5A8E965}"/>
              </a:ext>
            </a:extLst>
          </p:cNvPr>
          <p:cNvCxnSpPr>
            <a:cxnSpLocks/>
          </p:cNvCxnSpPr>
          <p:nvPr/>
        </p:nvCxnSpPr>
        <p:spPr>
          <a:xfrm rot="16200000" flipV="1">
            <a:off x="2083409" y="3601976"/>
            <a:ext cx="72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E14AA777-8681-B54B-8A29-338969546387}"/>
              </a:ext>
            </a:extLst>
          </p:cNvPr>
          <p:cNvSpPr txBox="1"/>
          <p:nvPr/>
        </p:nvSpPr>
        <p:spPr>
          <a:xfrm>
            <a:off x="2086547" y="3630642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4F99E2BE-0972-9440-980A-0D62D1D598C8}"/>
              </a:ext>
            </a:extLst>
          </p:cNvPr>
          <p:cNvCxnSpPr>
            <a:cxnSpLocks/>
          </p:cNvCxnSpPr>
          <p:nvPr/>
        </p:nvCxnSpPr>
        <p:spPr>
          <a:xfrm rot="16200000" flipV="1">
            <a:off x="2527909" y="3601976"/>
            <a:ext cx="72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C2DBFDBF-A2E2-FE41-BF9D-C026F1CF3547}"/>
              </a:ext>
            </a:extLst>
          </p:cNvPr>
          <p:cNvSpPr txBox="1"/>
          <p:nvPr/>
        </p:nvSpPr>
        <p:spPr>
          <a:xfrm>
            <a:off x="2531047" y="3630642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6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EC96BAA-B00A-2845-BED7-423E4CF7B33F}"/>
              </a:ext>
            </a:extLst>
          </p:cNvPr>
          <p:cNvCxnSpPr>
            <a:cxnSpLocks/>
          </p:cNvCxnSpPr>
          <p:nvPr/>
        </p:nvCxnSpPr>
        <p:spPr>
          <a:xfrm rot="16200000" flipV="1">
            <a:off x="2978759" y="3601976"/>
            <a:ext cx="72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28F02D1A-CDB9-9145-B1D6-E43D0F84916F}"/>
              </a:ext>
            </a:extLst>
          </p:cNvPr>
          <p:cNvSpPr txBox="1"/>
          <p:nvPr/>
        </p:nvSpPr>
        <p:spPr>
          <a:xfrm>
            <a:off x="2981897" y="3630642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9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87FEC541-D32D-7145-BE9C-93FED4F57641}"/>
              </a:ext>
            </a:extLst>
          </p:cNvPr>
          <p:cNvCxnSpPr>
            <a:cxnSpLocks/>
          </p:cNvCxnSpPr>
          <p:nvPr/>
        </p:nvCxnSpPr>
        <p:spPr>
          <a:xfrm rot="16200000" flipV="1">
            <a:off x="3423259" y="3601976"/>
            <a:ext cx="72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2FB78A40-2C6B-F44B-ADC9-DCBD2576EE12}"/>
              </a:ext>
            </a:extLst>
          </p:cNvPr>
          <p:cNvSpPr txBox="1"/>
          <p:nvPr/>
        </p:nvSpPr>
        <p:spPr>
          <a:xfrm>
            <a:off x="3393536" y="3630642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12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D8B7C75B-60ED-6D42-80C2-BA4C33FB0045}"/>
              </a:ext>
            </a:extLst>
          </p:cNvPr>
          <p:cNvCxnSpPr>
            <a:cxnSpLocks/>
          </p:cNvCxnSpPr>
          <p:nvPr/>
        </p:nvCxnSpPr>
        <p:spPr>
          <a:xfrm rot="16200000" flipV="1">
            <a:off x="3874109" y="3601976"/>
            <a:ext cx="72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E4D72608-46AB-B846-8F74-5111A2AD9B6A}"/>
              </a:ext>
            </a:extLst>
          </p:cNvPr>
          <p:cNvSpPr txBox="1"/>
          <p:nvPr/>
        </p:nvSpPr>
        <p:spPr>
          <a:xfrm>
            <a:off x="3844386" y="3630642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15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E5B46FB-68A0-124B-8E15-DDFE61BDA883}"/>
              </a:ext>
            </a:extLst>
          </p:cNvPr>
          <p:cNvCxnSpPr>
            <a:cxnSpLocks/>
          </p:cNvCxnSpPr>
          <p:nvPr/>
        </p:nvCxnSpPr>
        <p:spPr>
          <a:xfrm rot="16200000" flipV="1">
            <a:off x="4318609" y="3601976"/>
            <a:ext cx="72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ACD9438F-E7F0-5442-8C03-1E530BA22442}"/>
              </a:ext>
            </a:extLst>
          </p:cNvPr>
          <p:cNvSpPr txBox="1"/>
          <p:nvPr/>
        </p:nvSpPr>
        <p:spPr>
          <a:xfrm>
            <a:off x="4288886" y="3630642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18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A9E1598-B7D9-AE42-B24E-5B0939FC9CE5}"/>
              </a:ext>
            </a:extLst>
          </p:cNvPr>
          <p:cNvCxnSpPr>
            <a:cxnSpLocks/>
          </p:cNvCxnSpPr>
          <p:nvPr/>
        </p:nvCxnSpPr>
        <p:spPr>
          <a:xfrm rot="16200000" flipV="1">
            <a:off x="4769459" y="3601976"/>
            <a:ext cx="72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1D84C5BF-3886-6848-A44E-6B1E2FC0465B}"/>
              </a:ext>
            </a:extLst>
          </p:cNvPr>
          <p:cNvSpPr txBox="1"/>
          <p:nvPr/>
        </p:nvSpPr>
        <p:spPr>
          <a:xfrm>
            <a:off x="4739736" y="3630642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21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784186A-D42D-EB41-9259-8D739A579FC2}"/>
              </a:ext>
            </a:extLst>
          </p:cNvPr>
          <p:cNvCxnSpPr>
            <a:cxnSpLocks/>
          </p:cNvCxnSpPr>
          <p:nvPr/>
        </p:nvCxnSpPr>
        <p:spPr>
          <a:xfrm rot="16200000" flipV="1">
            <a:off x="5213959" y="3601976"/>
            <a:ext cx="72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808B75EF-7B3F-DE40-BD65-8C836A820C13}"/>
              </a:ext>
            </a:extLst>
          </p:cNvPr>
          <p:cNvSpPr txBox="1"/>
          <p:nvPr/>
        </p:nvSpPr>
        <p:spPr>
          <a:xfrm>
            <a:off x="5184236" y="3630642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24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01C7AF4-7645-734D-B7F6-11B45284D59E}"/>
              </a:ext>
            </a:extLst>
          </p:cNvPr>
          <p:cNvSpPr txBox="1"/>
          <p:nvPr/>
        </p:nvSpPr>
        <p:spPr>
          <a:xfrm>
            <a:off x="3003651" y="3769198"/>
            <a:ext cx="936347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Time (months)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1B8E682-6724-644C-BCE1-9B55AFCBDD26}"/>
              </a:ext>
            </a:extLst>
          </p:cNvPr>
          <p:cNvSpPr txBox="1"/>
          <p:nvPr/>
        </p:nvSpPr>
        <p:spPr>
          <a:xfrm rot="16200000">
            <a:off x="294821" y="2523886"/>
            <a:ext cx="157799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Progression-free survival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E002F4D-5B0B-2048-847E-82D23FE78DD9}"/>
              </a:ext>
            </a:extLst>
          </p:cNvPr>
          <p:cNvSpPr txBox="1"/>
          <p:nvPr/>
        </p:nvSpPr>
        <p:spPr>
          <a:xfrm>
            <a:off x="1609186" y="4005064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99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D527326-404D-7F4B-BA5B-95AB7C535B04}"/>
              </a:ext>
            </a:extLst>
          </p:cNvPr>
          <p:cNvSpPr txBox="1"/>
          <p:nvPr/>
        </p:nvSpPr>
        <p:spPr>
          <a:xfrm>
            <a:off x="2053686" y="4005064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67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41743DC-FD3C-B64D-93AA-52EEFD038F18}"/>
              </a:ext>
            </a:extLst>
          </p:cNvPr>
          <p:cNvSpPr txBox="1"/>
          <p:nvPr/>
        </p:nvSpPr>
        <p:spPr>
          <a:xfrm>
            <a:off x="2498186" y="4005064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51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E54F2AD-9444-8F4E-9BB9-3691C28F31FA}"/>
              </a:ext>
            </a:extLst>
          </p:cNvPr>
          <p:cNvSpPr txBox="1"/>
          <p:nvPr/>
        </p:nvSpPr>
        <p:spPr>
          <a:xfrm>
            <a:off x="2949036" y="4005064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33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9EC5BAA-0811-FB47-ADBD-5CC3530C2013}"/>
              </a:ext>
            </a:extLst>
          </p:cNvPr>
          <p:cNvSpPr txBox="1"/>
          <p:nvPr/>
        </p:nvSpPr>
        <p:spPr>
          <a:xfrm>
            <a:off x="3393536" y="4005064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19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B93593F-573B-4F48-A14E-10E0A7E5C4E7}"/>
              </a:ext>
            </a:extLst>
          </p:cNvPr>
          <p:cNvSpPr txBox="1"/>
          <p:nvPr/>
        </p:nvSpPr>
        <p:spPr>
          <a:xfrm>
            <a:off x="3844386" y="4005064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14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15C2E43-CAF5-B542-832A-B88FE9CCC0FF}"/>
              </a:ext>
            </a:extLst>
          </p:cNvPr>
          <p:cNvSpPr txBox="1"/>
          <p:nvPr/>
        </p:nvSpPr>
        <p:spPr>
          <a:xfrm>
            <a:off x="4288886" y="4005064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12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9CEB8E5-E875-064D-B9FF-FCBC6D238C4A}"/>
              </a:ext>
            </a:extLst>
          </p:cNvPr>
          <p:cNvSpPr txBox="1"/>
          <p:nvPr/>
        </p:nvSpPr>
        <p:spPr>
          <a:xfrm>
            <a:off x="4739736" y="4005064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11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588F6DFE-B7C6-A148-9A74-63797CF00B72}"/>
              </a:ext>
            </a:extLst>
          </p:cNvPr>
          <p:cNvSpPr txBox="1"/>
          <p:nvPr/>
        </p:nvSpPr>
        <p:spPr>
          <a:xfrm>
            <a:off x="5217097" y="4005064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E847418-7A3E-7049-BAD0-C817C83C63FE}"/>
              </a:ext>
            </a:extLst>
          </p:cNvPr>
          <p:cNvSpPr txBox="1"/>
          <p:nvPr/>
        </p:nvSpPr>
        <p:spPr>
          <a:xfrm>
            <a:off x="623392" y="4005064"/>
            <a:ext cx="791883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Patients at risk</a:t>
            </a:r>
          </a:p>
        </p:txBody>
      </p:sp>
      <p:pic>
        <p:nvPicPr>
          <p:cNvPr id="92" name="Picture 91">
            <a:extLst>
              <a:ext uri="{FF2B5EF4-FFF2-40B4-BE49-F238E27FC236}">
                <a16:creationId xmlns:a16="http://schemas.microsoft.com/office/drawing/2014/main" id="{22A144D7-9AD5-CE45-BD03-7544FE0ECE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217" y="1779166"/>
            <a:ext cx="3581400" cy="1701800"/>
          </a:xfrm>
          <a:prstGeom prst="rect">
            <a:avLst/>
          </a:prstGeom>
        </p:spPr>
      </p:pic>
      <p:sp>
        <p:nvSpPr>
          <p:cNvPr id="93" name="TextBox 92">
            <a:extLst>
              <a:ext uri="{FF2B5EF4-FFF2-40B4-BE49-F238E27FC236}">
                <a16:creationId xmlns:a16="http://schemas.microsoft.com/office/drawing/2014/main" id="{5A569503-378E-7E42-AF54-C88260A3A81E}"/>
              </a:ext>
            </a:extLst>
          </p:cNvPr>
          <p:cNvSpPr txBox="1"/>
          <p:nvPr/>
        </p:nvSpPr>
        <p:spPr>
          <a:xfrm>
            <a:off x="4527806" y="2764918"/>
            <a:ext cx="75501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2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Midgut NET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F577A82-0278-1C4D-B9A7-53EA573EC01E}"/>
              </a:ext>
            </a:extLst>
          </p:cNvPr>
          <p:cNvSpPr txBox="1"/>
          <p:nvPr/>
        </p:nvSpPr>
        <p:spPr>
          <a:xfrm>
            <a:off x="3974157" y="3232057"/>
            <a:ext cx="49071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accent1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PanNET</a:t>
            </a:r>
          </a:p>
        </p:txBody>
      </p:sp>
      <p:graphicFrame>
        <p:nvGraphicFramePr>
          <p:cNvPr id="90" name="Table 6">
            <a:extLst>
              <a:ext uri="{FF2B5EF4-FFF2-40B4-BE49-F238E27FC236}">
                <a16:creationId xmlns:a16="http://schemas.microsoft.com/office/drawing/2014/main" id="{58D3BCBE-CEE8-0E46-B6D4-34D226F979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4572889"/>
              </p:ext>
            </p:extLst>
          </p:nvPr>
        </p:nvGraphicFramePr>
        <p:xfrm>
          <a:off x="3071664" y="1722728"/>
          <a:ext cx="2589251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396">
                  <a:extLst>
                    <a:ext uri="{9D8B030D-6E8A-4147-A177-3AD203B41FA5}">
                      <a16:colId xmlns:a16="http://schemas.microsoft.com/office/drawing/2014/main" val="2680321606"/>
                    </a:ext>
                  </a:extLst>
                </a:gridCol>
                <a:gridCol w="993913">
                  <a:extLst>
                    <a:ext uri="{9D8B030D-6E8A-4147-A177-3AD203B41FA5}">
                      <a16:colId xmlns:a16="http://schemas.microsoft.com/office/drawing/2014/main" val="1307293258"/>
                    </a:ext>
                  </a:extLst>
                </a:gridCol>
                <a:gridCol w="1076942">
                  <a:extLst>
                    <a:ext uri="{9D8B030D-6E8A-4147-A177-3AD203B41FA5}">
                      <a16:colId xmlns:a16="http://schemas.microsoft.com/office/drawing/2014/main" val="27649801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PanNET</a:t>
                      </a:r>
                    </a:p>
                    <a:p>
                      <a:pPr algn="ctr"/>
                      <a:r>
                        <a:rPr lang="en-GB" sz="1100" dirty="0"/>
                        <a:t>N=48</a:t>
                      </a:r>
                    </a:p>
                  </a:txBody>
                  <a:tcPr marL="19440" marR="194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Midgut NET</a:t>
                      </a:r>
                    </a:p>
                    <a:p>
                      <a:pPr algn="ctr"/>
                      <a:r>
                        <a:rPr lang="en-GB" sz="1100" dirty="0"/>
                        <a:t>N=51</a:t>
                      </a:r>
                    </a:p>
                  </a:txBody>
                  <a:tcPr marL="19440" marR="19440"/>
                </a:tc>
                <a:extLst>
                  <a:ext uri="{0D108BD9-81ED-4DB2-BD59-A6C34878D82A}">
                    <a16:rowId xmlns:a16="http://schemas.microsoft.com/office/drawing/2014/main" val="1721811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/>
                        <a:t>mPFS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5.6 months</a:t>
                      </a:r>
                    </a:p>
                    <a:p>
                      <a:pPr algn="ctr"/>
                      <a:r>
                        <a:rPr lang="en-GB" sz="1100" dirty="0"/>
                        <a:t>95% CI: 5.5-8.3</a:t>
                      </a:r>
                    </a:p>
                  </a:txBody>
                  <a:tcPr marL="19440" marR="194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8.3 months</a:t>
                      </a:r>
                    </a:p>
                    <a:p>
                      <a:pPr algn="ctr"/>
                      <a:r>
                        <a:rPr lang="en-GB" sz="1100" dirty="0"/>
                        <a:t>95% CI: 5.6-11.1</a:t>
                      </a:r>
                    </a:p>
                  </a:txBody>
                  <a:tcPr marL="19440" marR="19440"/>
                </a:tc>
                <a:extLst>
                  <a:ext uri="{0D108BD9-81ED-4DB2-BD59-A6C34878D82A}">
                    <a16:rowId xmlns:a16="http://schemas.microsoft.com/office/drawing/2014/main" val="3027077159"/>
                  </a:ext>
                </a:extLst>
              </a:tr>
            </a:tbl>
          </a:graphicData>
        </a:graphic>
      </p:graphicFrame>
      <p:sp>
        <p:nvSpPr>
          <p:cNvPr id="96" name="TextBox 95">
            <a:extLst>
              <a:ext uri="{FF2B5EF4-FFF2-40B4-BE49-F238E27FC236}">
                <a16:creationId xmlns:a16="http://schemas.microsoft.com/office/drawing/2014/main" id="{2564BECD-DA66-FA4B-B570-CB2B6E23BA68}"/>
              </a:ext>
            </a:extLst>
          </p:cNvPr>
          <p:cNvSpPr txBox="1"/>
          <p:nvPr/>
        </p:nvSpPr>
        <p:spPr>
          <a:xfrm>
            <a:off x="619200" y="4322914"/>
            <a:ext cx="3174267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r>
              <a:rPr lang="en-GB" b="1" cap="small" dirty="0">
                <a:solidFill>
                  <a:schemeClr val="accent1"/>
                </a:solidFill>
              </a:rPr>
              <a:t>POST-HOC SUBGROUP ANALYSIS</a:t>
            </a:r>
          </a:p>
        </p:txBody>
      </p:sp>
    </p:spTree>
    <p:extLst>
      <p:ext uri="{BB962C8B-B14F-4D97-AF65-F5344CB8AC3E}">
        <p14:creationId xmlns:p14="http://schemas.microsoft.com/office/powerpoint/2010/main" val="248944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09C7235-1601-4110-B808-BD18FA347F5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/>
                </a:solidFill>
              </a:rPr>
              <a:t>Lanreotide (LAN) 120 mg every 14 days</a:t>
            </a:r>
            <a:r>
              <a:rPr lang="en-GB" dirty="0"/>
              <a:t> in patients with progressive panNETs or midgut NETs (progressive on standard LAN dose) </a:t>
            </a:r>
            <a:r>
              <a:rPr lang="en-GB" b="1" dirty="0">
                <a:solidFill>
                  <a:schemeClr val="accent1"/>
                </a:solidFill>
              </a:rPr>
              <a:t>provided encouraging PFS and disease control rate data</a:t>
            </a:r>
          </a:p>
          <a:p>
            <a:pPr lvl="1"/>
            <a:r>
              <a:rPr lang="en-GB" dirty="0"/>
              <a:t>In the panNET cohort, the outcome was more favourable in patients with Ki-67 ≤10%</a:t>
            </a:r>
          </a:p>
          <a:p>
            <a:r>
              <a:rPr lang="en-GB" dirty="0"/>
              <a:t>No new safety concerns were identified with the increased dose frequency of LAN</a:t>
            </a:r>
          </a:p>
          <a:p>
            <a:pPr lvl="1"/>
            <a:r>
              <a:rPr lang="en-GB" dirty="0"/>
              <a:t>The </a:t>
            </a:r>
            <a:r>
              <a:rPr lang="en-GB" b="1" dirty="0">
                <a:solidFill>
                  <a:schemeClr val="accent1"/>
                </a:solidFill>
              </a:rPr>
              <a:t>safety was consistent with the known safety profile of LAN</a:t>
            </a:r>
          </a:p>
          <a:p>
            <a:r>
              <a:rPr lang="en-GB" dirty="0"/>
              <a:t>Escalating LAN dosing frequency in patients with progressive NETs </a:t>
            </a:r>
            <a:r>
              <a:rPr lang="en-GB" b="1" dirty="0">
                <a:solidFill>
                  <a:schemeClr val="accent1"/>
                </a:solidFill>
              </a:rPr>
              <a:t>may be an alternative treatment option before switching to more toxic agents</a:t>
            </a:r>
            <a:r>
              <a:rPr lang="en-GB" dirty="0"/>
              <a:t> such as PRRT/targeted therapies/chemotherapy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5F1A2E3-911C-4E12-831B-42FF62660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F3EC2-6381-4222-8910-80A90730CD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F2452D4-0680-5A48-9717-32618D491CC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10876416" cy="313009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GB" dirty="0">
                <a:solidFill>
                  <a:schemeClr val="tx2"/>
                </a:solidFill>
              </a:rPr>
              <a:t>NET, neuroendocrine tumour; panNET, pancreatic NET; PFS, progression free survival; PRRT, peptide receptor radionuclide therapy</a:t>
            </a:r>
          </a:p>
          <a:p>
            <a:pPr>
              <a:spcBef>
                <a:spcPts val="300"/>
              </a:spcBef>
            </a:pPr>
            <a:r>
              <a:rPr lang="en-GB" dirty="0">
                <a:solidFill>
                  <a:schemeClr val="tx2"/>
                </a:solidFill>
              </a:rPr>
              <a:t>Pavel M, et al. ESMO 2020. Abstract #1162MO. Mini oral presentation </a:t>
            </a:r>
          </a:p>
        </p:txBody>
      </p:sp>
    </p:spTree>
    <p:extLst>
      <p:ext uri="{BB962C8B-B14F-4D97-AF65-F5344CB8AC3E}">
        <p14:creationId xmlns:p14="http://schemas.microsoft.com/office/powerpoint/2010/main" val="292415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1C903-EB03-4C5A-984B-750C2EB65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Survival and prognostic analysis of </a:t>
            </a:r>
            <a:br>
              <a:rPr lang="en-GB" dirty="0"/>
            </a:br>
            <a:r>
              <a:rPr lang="en-GB" dirty="0"/>
              <a:t>535 grade 3 GEP-NEN: data from the </a:t>
            </a:r>
            <a:br>
              <a:rPr lang="en-GB" dirty="0"/>
            </a:br>
            <a:r>
              <a:rPr lang="en-GB" dirty="0"/>
              <a:t>Spanish taskforce of neuroendocrine tumours registry (R-getne)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8ACCF1-33A6-41A4-915C-64F86C0DDB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Jimenez Fonseca P, et al. </a:t>
            </a:r>
            <a:br>
              <a:rPr lang="en-GB" b="1" dirty="0"/>
            </a:br>
            <a:r>
              <a:rPr lang="en-GB" b="1" dirty="0"/>
              <a:t>ESMO 2020. Abstract #1159MO. Mini oral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E43C0F-8A7B-3A4B-9DB5-B3472E36E833}" type="slidenum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D2E85D-A380-4F73-B660-665CE84A6990}"/>
              </a:ext>
            </a:extLst>
          </p:cNvPr>
          <p:cNvSpPr txBox="1"/>
          <p:nvPr/>
        </p:nvSpPr>
        <p:spPr>
          <a:xfrm>
            <a:off x="619200" y="6129338"/>
            <a:ext cx="11161240" cy="728661"/>
          </a:xfrm>
          <a:prstGeom prst="rect">
            <a:avLst/>
          </a:prstGeom>
          <a:noFill/>
        </p:spPr>
        <p:txBody>
          <a:bodyPr wrap="square" lIns="0" rtlCol="0" anchor="ctr">
            <a:noAutofit/>
          </a:bodyPr>
          <a:lstStyle/>
          <a:p>
            <a:pPr lvl="0"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GEP-NEN, </a:t>
            </a:r>
            <a:r>
              <a:rPr lang="en-GB" sz="12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gastroenteropancreatic neuroendocrine neoplasm </a:t>
            </a:r>
          </a:p>
        </p:txBody>
      </p:sp>
    </p:spTree>
    <p:extLst>
      <p:ext uri="{BB962C8B-B14F-4D97-AF65-F5344CB8AC3E}">
        <p14:creationId xmlns:p14="http://schemas.microsoft.com/office/powerpoint/2010/main" val="2249708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09C7235-1601-4110-B808-BD18FA347F5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0184" y="1222063"/>
            <a:ext cx="10963200" cy="1859384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en-GB" sz="1800" dirty="0">
                <a:solidFill>
                  <a:schemeClr val="tx2"/>
                </a:solidFill>
              </a:rPr>
              <a:t>Grade 3 neuroendocrine carcinomas (NECs) represent the most aggressive spectrum of neuroendocrine neoplasms (NENS) </a:t>
            </a:r>
            <a:r>
              <a:rPr lang="en-GB" sz="1800" dirty="0"/>
              <a:t>and have limited treatment options</a:t>
            </a:r>
          </a:p>
          <a:p>
            <a:pPr>
              <a:spcBef>
                <a:spcPts val="400"/>
              </a:spcBef>
            </a:pPr>
            <a:r>
              <a:rPr lang="en-GB" sz="1800" dirty="0"/>
              <a:t>A previous analysis from the GETNE (Spanish) registry confirmed the worse prognosis associated with grade and Ki‑67 index in patients with </a:t>
            </a:r>
            <a:r>
              <a:rPr lang="en-GB" sz="1800" dirty="0">
                <a:solidFill>
                  <a:schemeClr val="tx2"/>
                </a:solidFill>
              </a:rPr>
              <a:t>gastroenteropancreatic neuroendocrine tumours (GEP-NETs)</a:t>
            </a:r>
            <a:r>
              <a:rPr lang="en-GB" sz="1800" baseline="30000" dirty="0"/>
              <a:t>1</a:t>
            </a:r>
          </a:p>
          <a:p>
            <a:pPr>
              <a:spcBef>
                <a:spcPts val="400"/>
              </a:spcBef>
            </a:pPr>
            <a:r>
              <a:rPr lang="en-GB" sz="1800" dirty="0"/>
              <a:t>The R-GETNE database includes 4807 GEP-NENs patients diagnosed between 2004-2019</a:t>
            </a:r>
          </a:p>
          <a:p>
            <a:pPr>
              <a:spcBef>
                <a:spcPts val="400"/>
              </a:spcBef>
            </a:pPr>
            <a:r>
              <a:rPr lang="en-GB" sz="1800" dirty="0"/>
              <a:t>The study cohort for this analysis included 535 patients with </a:t>
            </a:r>
            <a:r>
              <a:rPr lang="en-GB" sz="1800" dirty="0">
                <a:solidFill>
                  <a:schemeClr val="tx2"/>
                </a:solidFill>
              </a:rPr>
              <a:t>grade 3 </a:t>
            </a:r>
            <a:r>
              <a:rPr lang="en-GB" sz="1800" dirty="0"/>
              <a:t>NECs with a Ki-67 index &gt;20%</a:t>
            </a:r>
            <a:r>
              <a:rPr lang="en-GB" sz="1800" baseline="30000" dirty="0"/>
              <a:t>2</a:t>
            </a:r>
          </a:p>
          <a:p>
            <a:pPr>
              <a:spcBef>
                <a:spcPts val="400"/>
              </a:spcBef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5F1A2E3-911C-4E12-831B-42FF62660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F3EC2-6381-4222-8910-80A90730CD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F2452D4-0680-5A48-9717-32618D491CC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09320"/>
            <a:ext cx="10732400" cy="365125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GB" dirty="0">
                <a:solidFill>
                  <a:schemeClr val="tx2"/>
                </a:solidFill>
              </a:rPr>
              <a:t>ECOG PS, Eastern Cooperative Oncology Group performance status; R-GETNE, Registry of Grupo Español de Tumores Neuroendocrinos</a:t>
            </a:r>
          </a:p>
          <a:p>
            <a:pPr>
              <a:spcBef>
                <a:spcPts val="300"/>
              </a:spcBef>
            </a:pPr>
            <a:r>
              <a:rPr lang="en-GB" dirty="0">
                <a:solidFill>
                  <a:schemeClr val="tx2"/>
                </a:solidFill>
              </a:rPr>
              <a:t>1. Nuñez-Valdovinos B, et al. Oncologist. 2018;22:1-11;  2. Jimenez Fonseca P, et al. ESMO 2020. Abstract #1159MO. Mini oral presentation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2879603A-5585-40E8-8B55-E4E1F01517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353239"/>
              </p:ext>
            </p:extLst>
          </p:nvPr>
        </p:nvGraphicFramePr>
        <p:xfrm>
          <a:off x="911424" y="3284984"/>
          <a:ext cx="4824536" cy="2721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7378891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143930177"/>
                    </a:ext>
                  </a:extLst>
                </a:gridCol>
              </a:tblGrid>
              <a:tr h="33011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100" dirty="0"/>
                        <a:t>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100" dirty="0"/>
                        <a:t>Grade 3 NEC KI-67 &gt;20%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100" dirty="0"/>
                        <a:t>N=535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975773"/>
                  </a:ext>
                </a:extLst>
              </a:tr>
              <a:tr h="45980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≥70 years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Women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ECOG PS 0-1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29% (median age 64)</a:t>
                      </a:r>
                    </a:p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40%</a:t>
                      </a:r>
                    </a:p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85%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3660015946"/>
                  </a:ext>
                </a:extLst>
              </a:tr>
              <a:tr h="84887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Most common primary sites</a:t>
                      </a:r>
                    </a:p>
                    <a:p>
                      <a:pPr marL="179388" lvl="1" indent="0">
                        <a:lnSpc>
                          <a:spcPct val="90000"/>
                        </a:lnSpc>
                        <a:tabLst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Colorectum</a:t>
                      </a:r>
                    </a:p>
                    <a:p>
                      <a:pPr marL="179388" lvl="1" indent="0">
                        <a:lnSpc>
                          <a:spcPct val="90000"/>
                        </a:lnSpc>
                        <a:tabLst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Pancreas</a:t>
                      </a:r>
                    </a:p>
                    <a:p>
                      <a:pPr marL="179388" lvl="1" indent="0">
                        <a:lnSpc>
                          <a:spcPct val="90000"/>
                        </a:lnSpc>
                        <a:tabLst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Unknown</a:t>
                      </a:r>
                    </a:p>
                    <a:p>
                      <a:pPr marL="179388" lvl="1" indent="0">
                        <a:lnSpc>
                          <a:spcPct val="90000"/>
                        </a:lnSpc>
                        <a:tabLst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Stomach</a:t>
                      </a:r>
                    </a:p>
                    <a:p>
                      <a:pPr marL="179388" lvl="1" indent="0">
                        <a:lnSpc>
                          <a:spcPct val="90000"/>
                        </a:lnSpc>
                        <a:tabLst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Small Intestine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endParaRPr lang="en-GB" sz="1100" dirty="0">
                        <a:solidFill>
                          <a:srgbClr val="000000"/>
                        </a:solidFill>
                      </a:endParaRPr>
                    </a:p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30%</a:t>
                      </a:r>
                    </a:p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24%</a:t>
                      </a:r>
                    </a:p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16%</a:t>
                      </a:r>
                    </a:p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13%</a:t>
                      </a:r>
                    </a:p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4%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3607053895"/>
                  </a:ext>
                </a:extLst>
              </a:tr>
              <a:tr h="7191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Stage at diagnosis</a:t>
                      </a:r>
                    </a:p>
                    <a:p>
                      <a:pPr marL="179388" lvl="1" indent="0">
                        <a:lnSpc>
                          <a:spcPct val="90000"/>
                        </a:lnSpc>
                        <a:tabLst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I</a:t>
                      </a:r>
                    </a:p>
                    <a:p>
                      <a:pPr marL="179388" lvl="1" indent="0">
                        <a:lnSpc>
                          <a:spcPct val="90000"/>
                        </a:lnSpc>
                        <a:tabLst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II</a:t>
                      </a:r>
                    </a:p>
                    <a:p>
                      <a:pPr marL="179388" lvl="1" indent="0">
                        <a:lnSpc>
                          <a:spcPct val="90000"/>
                        </a:lnSpc>
                        <a:tabLst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III</a:t>
                      </a:r>
                    </a:p>
                    <a:p>
                      <a:pPr marL="179388" lvl="1" indent="0">
                        <a:lnSpc>
                          <a:spcPct val="90000"/>
                        </a:lnSpc>
                        <a:tabLst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IV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endParaRPr lang="en-GB" sz="1100" dirty="0">
                        <a:solidFill>
                          <a:srgbClr val="000000"/>
                        </a:solidFill>
                      </a:endParaRPr>
                    </a:p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3%</a:t>
                      </a:r>
                    </a:p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9%</a:t>
                      </a:r>
                    </a:p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20%</a:t>
                      </a:r>
                    </a:p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68%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96462015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DBD91E3-C76F-444A-9D8A-D4AA985998B9}"/>
              </a:ext>
            </a:extLst>
          </p:cNvPr>
          <p:cNvSpPr txBox="1"/>
          <p:nvPr/>
        </p:nvSpPr>
        <p:spPr>
          <a:xfrm>
            <a:off x="5982688" y="3429000"/>
            <a:ext cx="587395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n-GB" sz="1700" b="1" dirty="0">
                <a:solidFill>
                  <a:schemeClr val="tx2"/>
                </a:solidFill>
                <a:latin typeface="+mj-lt"/>
              </a:rPr>
              <a:t>Results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tx2"/>
                </a:solidFill>
                <a:latin typeface="+mj-lt"/>
              </a:rPr>
              <a:t>87% stage I-III NECs were resected</a:t>
            </a:r>
          </a:p>
          <a:p>
            <a:pPr marL="714375" lvl="1" indent="-257175">
              <a:buClr>
                <a:schemeClr val="accent1"/>
              </a:buClr>
              <a:buFont typeface="System Font Regular"/>
              <a:buChar char="–"/>
            </a:pPr>
            <a:r>
              <a:rPr lang="en-GB" sz="1700" dirty="0">
                <a:solidFill>
                  <a:schemeClr val="tx2"/>
                </a:solidFill>
                <a:latin typeface="+mj-lt"/>
              </a:rPr>
              <a:t>54% of these received adjuvant chemotherapy</a:t>
            </a:r>
          </a:p>
          <a:p>
            <a:pPr lvl="1">
              <a:buClr>
                <a:schemeClr val="accent1"/>
              </a:buClr>
            </a:pPr>
            <a:endParaRPr lang="en-GB" sz="1700" dirty="0">
              <a:solidFill>
                <a:schemeClr val="tx2"/>
              </a:solidFill>
              <a:latin typeface="+mj-lt"/>
            </a:endParaRP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tx2"/>
                </a:solidFill>
                <a:latin typeface="+mj-lt"/>
              </a:rPr>
              <a:t>73% of patients with advanced NECs received platin </a:t>
            </a:r>
            <a:br>
              <a:rPr lang="en-GB" sz="1700" dirty="0">
                <a:solidFill>
                  <a:schemeClr val="tx2"/>
                </a:solidFill>
                <a:latin typeface="+mj-lt"/>
              </a:rPr>
            </a:br>
            <a:r>
              <a:rPr lang="en-GB" sz="1700" dirty="0">
                <a:solidFill>
                  <a:schemeClr val="tx2"/>
                </a:solidFill>
                <a:latin typeface="+mj-lt"/>
              </a:rPr>
              <a:t>and etoposide</a:t>
            </a:r>
          </a:p>
          <a:p>
            <a:pPr marL="714375" lvl="1" indent="-257175">
              <a:buClr>
                <a:schemeClr val="accent1"/>
              </a:buClr>
              <a:buFont typeface="System Font Regular"/>
              <a:buChar char="–"/>
            </a:pPr>
            <a:r>
              <a:rPr lang="en-GB" sz="1700" dirty="0">
                <a:solidFill>
                  <a:schemeClr val="tx2"/>
                </a:solidFill>
                <a:latin typeface="+mj-lt"/>
              </a:rPr>
              <a:t>Response rate: 64%</a:t>
            </a:r>
          </a:p>
          <a:p>
            <a:pPr marL="714375" lvl="1" indent="-257175">
              <a:buClr>
                <a:schemeClr val="accent1"/>
              </a:buClr>
              <a:buFont typeface="System Font Regular"/>
              <a:buChar char="–"/>
            </a:pPr>
            <a:r>
              <a:rPr lang="en-GB" sz="1700" dirty="0">
                <a:solidFill>
                  <a:schemeClr val="tx2"/>
                </a:solidFill>
                <a:latin typeface="+mj-lt"/>
              </a:rPr>
              <a:t>median progression-free survival (mPFS): 6.1 months </a:t>
            </a:r>
          </a:p>
        </p:txBody>
      </p:sp>
    </p:spTree>
    <p:extLst>
      <p:ext uri="{BB962C8B-B14F-4D97-AF65-F5344CB8AC3E}">
        <p14:creationId xmlns:p14="http://schemas.microsoft.com/office/powerpoint/2010/main" val="132236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09C7235-1601-4110-B808-BD18FA347F5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0184" y="1268760"/>
            <a:ext cx="10963200" cy="4525200"/>
          </a:xfrm>
        </p:spPr>
        <p:txBody>
          <a:bodyPr/>
          <a:lstStyle/>
          <a:p>
            <a:r>
              <a:rPr lang="en-GB" dirty="0"/>
              <a:t>Median </a:t>
            </a:r>
            <a:r>
              <a:rPr lang="en-GB" dirty="0">
                <a:solidFill>
                  <a:schemeClr val="tx2"/>
                </a:solidFill>
              </a:rPr>
              <a:t>overall survival (OS) was </a:t>
            </a:r>
            <a:r>
              <a:rPr lang="en-GB" dirty="0"/>
              <a:t>14 months; 353 patients died (67%)</a:t>
            </a:r>
          </a:p>
          <a:p>
            <a:r>
              <a:rPr lang="en-GB" dirty="0"/>
              <a:t>Median follow up of 4 years</a:t>
            </a:r>
          </a:p>
          <a:p>
            <a:r>
              <a:rPr lang="en-GB" dirty="0"/>
              <a:t>Prognostic factors: stage, primary site, ECOG PS and gender were identified as independent prognostic factors for OS (p&lt;0.05)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5F1A2E3-911C-4E12-831B-42FF62660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F3EC2-6381-4222-8910-80A90730CD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A716E245-8BF7-6642-BBE0-EC9D1A7A77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09320"/>
            <a:ext cx="9292240" cy="365125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GB" dirty="0"/>
              <a:t>CI, confidence interval; ECOG PS, Eastern Cooperative Oncology </a:t>
            </a:r>
            <a:r>
              <a:rPr lang="en-GB" dirty="0">
                <a:solidFill>
                  <a:schemeClr val="tx2"/>
                </a:solidFill>
              </a:rPr>
              <a:t>Group performance status; </a:t>
            </a:r>
            <a:r>
              <a:rPr lang="en-GB" dirty="0"/>
              <a:t>HR, hazard ratio</a:t>
            </a:r>
          </a:p>
          <a:p>
            <a:pPr>
              <a:spcBef>
                <a:spcPts val="300"/>
              </a:spcBef>
            </a:pPr>
            <a:r>
              <a:rPr lang="en-GB" dirty="0"/>
              <a:t>Jimenez Fonseca P, et al. ESMO 2020. Abstract #1159MO. Mini oral presentation</a:t>
            </a:r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D39D49B1-F4A0-48C3-943B-27897D004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627156"/>
              </p:ext>
            </p:extLst>
          </p:nvPr>
        </p:nvGraphicFramePr>
        <p:xfrm>
          <a:off x="6672064" y="3068959"/>
          <a:ext cx="4680520" cy="2811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6893">
                  <a:extLst>
                    <a:ext uri="{9D8B030D-6E8A-4147-A177-3AD203B41FA5}">
                      <a16:colId xmlns:a16="http://schemas.microsoft.com/office/drawing/2014/main" val="1023014343"/>
                    </a:ext>
                  </a:extLst>
                </a:gridCol>
                <a:gridCol w="731209">
                  <a:extLst>
                    <a:ext uri="{9D8B030D-6E8A-4147-A177-3AD203B41FA5}">
                      <a16:colId xmlns:a16="http://schemas.microsoft.com/office/drawing/2014/main" val="1079179438"/>
                    </a:ext>
                  </a:extLst>
                </a:gridCol>
                <a:gridCol w="731209">
                  <a:extLst>
                    <a:ext uri="{9D8B030D-6E8A-4147-A177-3AD203B41FA5}">
                      <a16:colId xmlns:a16="http://schemas.microsoft.com/office/drawing/2014/main" val="1851215303"/>
                    </a:ext>
                  </a:extLst>
                </a:gridCol>
                <a:gridCol w="731209">
                  <a:extLst>
                    <a:ext uri="{9D8B030D-6E8A-4147-A177-3AD203B41FA5}">
                      <a16:colId xmlns:a16="http://schemas.microsoft.com/office/drawing/2014/main" val="3040724103"/>
                    </a:ext>
                  </a:extLst>
                </a:gridCol>
              </a:tblGrid>
              <a:tr h="256031"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100" dirty="0"/>
                        <a:t>Prognostic Factor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100" dirty="0"/>
                        <a:t>HR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100" dirty="0"/>
                        <a:t>95% CI HR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820263"/>
                  </a:ext>
                </a:extLst>
              </a:tr>
              <a:tr h="2560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Min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Max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712751"/>
                  </a:ext>
                </a:extLst>
              </a:tr>
              <a:tr h="57486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100" b="0" dirty="0"/>
                        <a:t>Stage</a:t>
                      </a:r>
                    </a:p>
                    <a:p>
                      <a:pPr marL="179388" lvl="1" indent="0">
                        <a:lnSpc>
                          <a:spcPct val="90000"/>
                        </a:lnSpc>
                        <a:tabLst/>
                      </a:pPr>
                      <a:r>
                        <a:rPr lang="en-GB" sz="1100" b="0" dirty="0"/>
                        <a:t>IV</a:t>
                      </a:r>
                    </a:p>
                    <a:p>
                      <a:pPr marL="179388" lvl="1" indent="0">
                        <a:lnSpc>
                          <a:spcPct val="90000"/>
                        </a:lnSpc>
                        <a:tabLst/>
                      </a:pPr>
                      <a:r>
                        <a:rPr lang="en-GB" sz="1100" b="0" dirty="0"/>
                        <a:t>I-III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Reference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0.43</a:t>
                      </a:r>
                    </a:p>
                  </a:txBody>
                  <a:tcPr marL="36000" marR="3600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100" dirty="0"/>
                    </a:p>
                    <a:p>
                      <a:pPr algn="ctr">
                        <a:lnSpc>
                          <a:spcPct val="90000"/>
                        </a:lnSpc>
                      </a:pPr>
                      <a:endParaRPr lang="en-GB" sz="1100" dirty="0"/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100" dirty="0"/>
                        <a:t>0.27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100" dirty="0"/>
                    </a:p>
                    <a:p>
                      <a:pPr algn="ctr">
                        <a:lnSpc>
                          <a:spcPct val="90000"/>
                        </a:lnSpc>
                      </a:pPr>
                      <a:endParaRPr lang="en-GB" sz="1100" dirty="0"/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100" dirty="0"/>
                        <a:t>0.81</a:t>
                      </a:r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52050113"/>
                  </a:ext>
                </a:extLst>
              </a:tr>
              <a:tr h="57486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100" b="0" dirty="0"/>
                        <a:t>Primary tumour</a:t>
                      </a:r>
                    </a:p>
                    <a:p>
                      <a:pPr marL="179388" lvl="1" indent="0">
                        <a:lnSpc>
                          <a:spcPct val="90000"/>
                        </a:lnSpc>
                        <a:tabLst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Others</a:t>
                      </a:r>
                    </a:p>
                    <a:p>
                      <a:pPr marL="179388" lvl="1" indent="0">
                        <a:lnSpc>
                          <a:spcPct val="90000"/>
                        </a:lnSpc>
                        <a:tabLst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Small intestine, pancreas, rectum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Reference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0.63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100" dirty="0"/>
                    </a:p>
                    <a:p>
                      <a:pPr algn="ctr">
                        <a:lnSpc>
                          <a:spcPct val="90000"/>
                        </a:lnSpc>
                      </a:pPr>
                      <a:endParaRPr lang="en-GB" sz="1100" dirty="0"/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100" dirty="0"/>
                        <a:t>0.44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100" dirty="0"/>
                    </a:p>
                    <a:p>
                      <a:pPr algn="ctr">
                        <a:lnSpc>
                          <a:spcPct val="90000"/>
                        </a:lnSpc>
                      </a:pPr>
                      <a:endParaRPr lang="en-GB" sz="1100" dirty="0"/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100" dirty="0"/>
                        <a:t>0.92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278764"/>
                  </a:ext>
                </a:extLst>
              </a:tr>
              <a:tr h="57486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100" b="0" dirty="0"/>
                        <a:t>ECOG PS</a:t>
                      </a:r>
                    </a:p>
                    <a:p>
                      <a:pPr marL="179388" lvl="1" indent="0">
                        <a:lnSpc>
                          <a:spcPct val="90000"/>
                        </a:lnSpc>
                        <a:tabLst/>
                      </a:pPr>
                      <a:r>
                        <a:rPr lang="en-GB" sz="1100" b="0" dirty="0"/>
                        <a:t>2</a:t>
                      </a:r>
                    </a:p>
                    <a:p>
                      <a:pPr marL="179388" lvl="1" indent="0">
                        <a:lnSpc>
                          <a:spcPct val="90000"/>
                        </a:lnSpc>
                        <a:tabLst/>
                      </a:pPr>
                      <a:r>
                        <a:rPr lang="en-GB" sz="1100" b="0" dirty="0"/>
                        <a:t>0-1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Reference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0.64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100" dirty="0"/>
                    </a:p>
                    <a:p>
                      <a:pPr algn="ctr">
                        <a:lnSpc>
                          <a:spcPct val="90000"/>
                        </a:lnSpc>
                      </a:pPr>
                      <a:endParaRPr lang="en-GB" sz="1100" dirty="0"/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100" dirty="0"/>
                        <a:t>0.37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100" dirty="0"/>
                    </a:p>
                    <a:p>
                      <a:pPr algn="ctr">
                        <a:lnSpc>
                          <a:spcPct val="90000"/>
                        </a:lnSpc>
                      </a:pPr>
                      <a:endParaRPr lang="en-GB" sz="1100" dirty="0"/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100" dirty="0"/>
                        <a:t>0.77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662139"/>
                  </a:ext>
                </a:extLst>
              </a:tr>
              <a:tr h="57486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100" b="0" dirty="0"/>
                        <a:t>Gender</a:t>
                      </a:r>
                    </a:p>
                    <a:p>
                      <a:pPr marL="179388" lvl="1" indent="0">
                        <a:lnSpc>
                          <a:spcPct val="90000"/>
                        </a:lnSpc>
                        <a:tabLst/>
                      </a:pPr>
                      <a:r>
                        <a:rPr lang="en-GB" sz="1100" b="0" dirty="0"/>
                        <a:t>Male</a:t>
                      </a:r>
                    </a:p>
                    <a:p>
                      <a:pPr marL="179388" lvl="1" indent="0">
                        <a:lnSpc>
                          <a:spcPct val="90000"/>
                        </a:lnSpc>
                        <a:tabLst/>
                      </a:pPr>
                      <a:r>
                        <a:rPr lang="en-GB" sz="1100" b="0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Reference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0.89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100" dirty="0"/>
                    </a:p>
                    <a:p>
                      <a:pPr algn="ctr">
                        <a:lnSpc>
                          <a:spcPct val="90000"/>
                        </a:lnSpc>
                      </a:pPr>
                      <a:endParaRPr lang="en-GB" sz="1100" dirty="0"/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100" dirty="0"/>
                        <a:t>0.74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100" dirty="0"/>
                    </a:p>
                    <a:p>
                      <a:pPr algn="ctr">
                        <a:lnSpc>
                          <a:spcPct val="90000"/>
                        </a:lnSpc>
                      </a:pPr>
                      <a:endParaRPr lang="en-GB" sz="1100" dirty="0"/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100" dirty="0"/>
                        <a:t>0.95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991122"/>
                  </a:ext>
                </a:extLst>
              </a:tr>
            </a:tbl>
          </a:graphicData>
        </a:graphic>
      </p:graphicFrame>
      <p:graphicFrame>
        <p:nvGraphicFramePr>
          <p:cNvPr id="16" name="Table 6">
            <a:extLst>
              <a:ext uri="{FF2B5EF4-FFF2-40B4-BE49-F238E27FC236}">
                <a16:creationId xmlns:a16="http://schemas.microsoft.com/office/drawing/2014/main" id="{654FC0BA-8FB1-D944-B1FC-7EABDFB014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488904"/>
              </p:ext>
            </p:extLst>
          </p:nvPr>
        </p:nvGraphicFramePr>
        <p:xfrm>
          <a:off x="824071" y="3068960"/>
          <a:ext cx="4680520" cy="2811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0347">
                  <a:extLst>
                    <a:ext uri="{9D8B030D-6E8A-4147-A177-3AD203B41FA5}">
                      <a16:colId xmlns:a16="http://schemas.microsoft.com/office/drawing/2014/main" val="2680321606"/>
                    </a:ext>
                  </a:extLst>
                </a:gridCol>
                <a:gridCol w="1560173">
                  <a:extLst>
                    <a:ext uri="{9D8B030D-6E8A-4147-A177-3AD203B41FA5}">
                      <a16:colId xmlns:a16="http://schemas.microsoft.com/office/drawing/2014/main" val="1307293258"/>
                    </a:ext>
                  </a:extLst>
                </a:gridCol>
              </a:tblGrid>
              <a:tr h="268515">
                <a:tc>
                  <a:txBody>
                    <a:bodyPr/>
                    <a:lstStyle/>
                    <a:p>
                      <a:r>
                        <a:rPr lang="en-GB" sz="1100" dirty="0"/>
                        <a:t>Overall Survival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811770"/>
                  </a:ext>
                </a:extLst>
              </a:tr>
              <a:tr h="268515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Median OS, months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7077159"/>
                  </a:ext>
                </a:extLst>
              </a:tr>
              <a:tr h="963496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Median OS by 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stage (95% CI), years</a:t>
                      </a:r>
                    </a:p>
                    <a:p>
                      <a:pPr marL="179388" lvl="1" indent="0">
                        <a:tabLst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I</a:t>
                      </a:r>
                    </a:p>
                    <a:p>
                      <a:pPr marL="179388" lvl="1" indent="0">
                        <a:tabLst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II</a:t>
                      </a:r>
                    </a:p>
                    <a:p>
                      <a:pPr marL="179388" lvl="1" indent="0">
                        <a:tabLst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III</a:t>
                      </a:r>
                    </a:p>
                    <a:p>
                      <a:pPr marL="179388" lvl="1" indent="0">
                        <a:tabLst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IV (months)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rgbClr val="000000"/>
                        </a:solidFill>
                      </a:endParaRPr>
                    </a:p>
                    <a:p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6.1 (1.8-NA)</a:t>
                      </a:r>
                    </a:p>
                    <a:p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5.8 (1.9-NA)</a:t>
                      </a:r>
                    </a:p>
                    <a:p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2.1 (1.5-6.7)</a:t>
                      </a: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9.7 (6.7-12.9)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7181049"/>
                  </a:ext>
                </a:extLst>
              </a:tr>
              <a:tr h="131098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Median OS by site in stage 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IV (95% CI), months</a:t>
                      </a:r>
                    </a:p>
                    <a:p>
                      <a:pPr marL="179388" lvl="1" indent="0">
                        <a:tabLst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Small Intestine</a:t>
                      </a:r>
                    </a:p>
                    <a:p>
                      <a:pPr marL="179388" lvl="1" indent="0">
                        <a:tabLst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Pancreas</a:t>
                      </a:r>
                    </a:p>
                    <a:p>
                      <a:pPr marL="179388" lvl="1" indent="0">
                        <a:tabLst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Rectum</a:t>
                      </a:r>
                    </a:p>
                    <a:p>
                      <a:pPr marL="179388" lvl="1" indent="0">
                        <a:tabLst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Stomach</a:t>
                      </a:r>
                    </a:p>
                    <a:p>
                      <a:pPr marL="179388" lvl="1" indent="0">
                        <a:tabLst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Colon</a:t>
                      </a:r>
                    </a:p>
                    <a:p>
                      <a:pPr marL="179388" lvl="1" indent="0">
                        <a:tabLst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</a:rPr>
                        <a:t>Unknown primary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rgbClr val="000000"/>
                        </a:solidFill>
                      </a:endParaRPr>
                    </a:p>
                    <a:p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14.0 (12.6-15.8)</a:t>
                      </a:r>
                    </a:p>
                    <a:p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10.1 (9.5-11.8)</a:t>
                      </a:r>
                    </a:p>
                    <a:p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9.9 (8.2-11.2)</a:t>
                      </a:r>
                    </a:p>
                    <a:p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7.3 (5.2-9.3)</a:t>
                      </a:r>
                    </a:p>
                    <a:p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4.7 (2.8-7.0)</a:t>
                      </a:r>
                    </a:p>
                    <a:p>
                      <a:r>
                        <a:rPr lang="en-GB" sz="1100" dirty="0">
                          <a:solidFill>
                            <a:srgbClr val="000000"/>
                          </a:solidFill>
                        </a:rPr>
                        <a:t>2.7 (1.9-3.8)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9221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70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09C7235-1601-4110-B808-BD18FA347F5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One of the largest reported series of </a:t>
            </a:r>
            <a:r>
              <a:rPr lang="en-GB" dirty="0">
                <a:solidFill>
                  <a:schemeClr val="tx2"/>
                </a:solidFill>
              </a:rPr>
              <a:t>grade 3 </a:t>
            </a:r>
            <a:r>
              <a:rPr lang="en-GB" dirty="0"/>
              <a:t>GEP-NECs to date, providing important information to help stratify patients for clinical decisions</a:t>
            </a:r>
          </a:p>
          <a:p>
            <a:r>
              <a:rPr lang="en-GB" dirty="0"/>
              <a:t>Performance status, stage and primary tumour location are known prognostic factors for NETs but this is the first cohort study to identify gender as a potential new variable</a:t>
            </a:r>
          </a:p>
          <a:p>
            <a:pPr lvl="1"/>
            <a:r>
              <a:rPr lang="en-GB" dirty="0"/>
              <a:t>Requires validation in clinical trials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5F1A2E3-911C-4E12-831B-42FF62660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F3EC2-6381-4222-8910-80A90730CD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F2452D4-0680-5A48-9717-32618D491CC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09320"/>
            <a:ext cx="8116800" cy="365125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GB" dirty="0"/>
              <a:t>GEP-NECs, gastroenteropancreatic neuroendocrine carcinomas; NET, neuroendocrine tumour</a:t>
            </a:r>
          </a:p>
          <a:p>
            <a:pPr>
              <a:spcBef>
                <a:spcPts val="300"/>
              </a:spcBef>
            </a:pPr>
            <a:r>
              <a:rPr lang="en-GB" dirty="0"/>
              <a:t>Jimenez Fonseca P, et al. ESMO 2020. Abstract #1159MO. Mini oral presentation</a:t>
            </a:r>
          </a:p>
        </p:txBody>
      </p:sp>
    </p:spTree>
    <p:extLst>
      <p:ext uri="{BB962C8B-B14F-4D97-AF65-F5344CB8AC3E}">
        <p14:creationId xmlns:p14="http://schemas.microsoft.com/office/powerpoint/2010/main" val="221750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063552" y="5336166"/>
            <a:ext cx="176349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chemeClr val="tx2"/>
                </a:solidFill>
                <a:ea typeface="Aileron" charset="0"/>
                <a:cs typeface="PT Sans Narrow"/>
              </a:rPr>
              <a:t>Follow us on Twitter </a:t>
            </a:r>
            <a:br>
              <a:rPr lang="en-GB" sz="1600" dirty="0">
                <a:solidFill>
                  <a:schemeClr val="tx2"/>
                </a:solidFill>
                <a:ea typeface="Aileron" charset="0"/>
                <a:cs typeface="PT Sans Narrow"/>
              </a:rPr>
            </a:br>
            <a:r>
              <a:rPr lang="en-GB" sz="1600" b="1" u="sng" dirty="0">
                <a:solidFill>
                  <a:schemeClr val="accent1"/>
                </a:solidFill>
                <a:ea typeface="Aileron" charset="0"/>
                <a:cs typeface="PT Sans Narrow"/>
                <a:hlinkClick r:id="rId3"/>
              </a:rPr>
              <a:t>@net-connectinfo</a:t>
            </a:r>
            <a:endParaRPr lang="en-GB" sz="1600" b="1" u="sng" dirty="0">
              <a:solidFill>
                <a:schemeClr val="accent1"/>
              </a:solidFill>
              <a:ea typeface="Aileron" charset="0"/>
              <a:cs typeface="PT Sans Narrow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21402" y="5336167"/>
            <a:ext cx="2084815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400" dirty="0">
                <a:solidFill>
                  <a:schemeClr val="tx2"/>
                </a:solidFill>
                <a:ea typeface="Aileron" charset="0"/>
                <a:cs typeface="PT Sans Narrow"/>
              </a:rPr>
              <a:t>Follow the </a:t>
            </a:r>
            <a:br>
              <a:rPr lang="en-GB" sz="1600" dirty="0">
                <a:solidFill>
                  <a:schemeClr val="tx2"/>
                </a:solidFill>
                <a:ea typeface="Aileron" charset="0"/>
                <a:cs typeface="PT Sans Narrow"/>
              </a:rPr>
            </a:br>
            <a:r>
              <a:rPr lang="en-GB" sz="1600" b="1" u="sng" dirty="0">
                <a:solidFill>
                  <a:schemeClr val="accent1"/>
                </a:solidFill>
                <a:ea typeface="Aileron" charset="0"/>
                <a:cs typeface="PT Sans Narrow"/>
                <a:hlinkClick r:id="rId4"/>
              </a:rPr>
              <a:t>NET CONNECT</a:t>
            </a:r>
            <a:br>
              <a:rPr lang="en-GB" sz="1600" b="1" dirty="0">
                <a:solidFill>
                  <a:schemeClr val="tx2"/>
                </a:solidFill>
                <a:ea typeface="Aileron" charset="0"/>
                <a:cs typeface="PT Sans Narrow"/>
              </a:rPr>
            </a:br>
            <a:r>
              <a:rPr lang="en-GB" sz="1400" dirty="0">
                <a:solidFill>
                  <a:schemeClr val="tx2"/>
                </a:solidFill>
                <a:ea typeface="Aileron" charset="0"/>
                <a:cs typeface="PT Sans Narrow"/>
              </a:rPr>
              <a:t>group on LinkedIn</a:t>
            </a:r>
            <a:endParaRPr lang="en-GB" sz="1600" dirty="0">
              <a:solidFill>
                <a:schemeClr val="tx2"/>
              </a:solidFill>
              <a:ea typeface="Aileron" charset="0"/>
              <a:cs typeface="PT Sans Narrow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798912" y="5336166"/>
            <a:ext cx="2843808" cy="72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dirty="0">
                <a:solidFill>
                  <a:schemeClr val="tx2"/>
                </a:solidFill>
                <a:cs typeface="PT Sans Narrow"/>
              </a:rPr>
              <a:t>Email</a:t>
            </a:r>
            <a:br>
              <a:rPr lang="en-US" sz="1600" dirty="0">
                <a:solidFill>
                  <a:schemeClr val="tx2"/>
                </a:solidFill>
                <a:cs typeface="PT Sans Narrow"/>
              </a:rPr>
            </a:br>
            <a:r>
              <a:rPr lang="en-US" sz="1600" b="1" dirty="0">
                <a:solidFill>
                  <a:schemeClr val="accent1"/>
                </a:solidFill>
                <a:cs typeface="PT Sans Narrow"/>
                <a:hlinkClick r:id="rId5"/>
              </a:rPr>
              <a:t>antoine.lacombe</a:t>
            </a:r>
            <a:br>
              <a:rPr lang="en-US" sz="1600" b="1" dirty="0">
                <a:solidFill>
                  <a:schemeClr val="accent1"/>
                </a:solidFill>
                <a:cs typeface="PT Sans Narrow"/>
                <a:hlinkClick r:id="rId5"/>
              </a:rPr>
            </a:br>
            <a:r>
              <a:rPr lang="en-US" sz="1600" b="1" dirty="0">
                <a:solidFill>
                  <a:schemeClr val="accent1"/>
                </a:solidFill>
                <a:cs typeface="PT Sans Narrow"/>
                <a:hlinkClick r:id="rId5"/>
              </a:rPr>
              <a:t>@cor2ed.com</a:t>
            </a:r>
            <a:endParaRPr lang="en-GB" sz="1600" b="1" dirty="0">
              <a:solidFill>
                <a:schemeClr val="accent1"/>
              </a:solidFill>
              <a:ea typeface="Aileron" charset="0"/>
              <a:cs typeface="PT Sans Narrow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09634" y="5336166"/>
            <a:ext cx="2084815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400" dirty="0">
                <a:solidFill>
                  <a:schemeClr val="tx2"/>
                </a:solidFill>
                <a:ea typeface="Aileron" charset="0"/>
                <a:cs typeface="PT Sans Narrow"/>
              </a:rPr>
              <a:t>Watch us on the</a:t>
            </a:r>
            <a:br>
              <a:rPr lang="en-GB" sz="1400" dirty="0">
                <a:solidFill>
                  <a:schemeClr val="tx2"/>
                </a:solidFill>
                <a:ea typeface="Aileron" charset="0"/>
                <a:cs typeface="PT Sans Narrow"/>
              </a:rPr>
            </a:br>
            <a:r>
              <a:rPr lang="en-GB" sz="1400" dirty="0">
                <a:solidFill>
                  <a:schemeClr val="tx2"/>
                </a:solidFill>
                <a:ea typeface="Aileron" charset="0"/>
                <a:cs typeface="PT Sans Narrow"/>
              </a:rPr>
              <a:t>Vimeo Channe</a:t>
            </a:r>
            <a:r>
              <a:rPr lang="en-GB" sz="1600" dirty="0">
                <a:solidFill>
                  <a:schemeClr val="tx2"/>
                </a:solidFill>
                <a:ea typeface="Aileron" charset="0"/>
                <a:cs typeface="PT Sans Narrow"/>
              </a:rPr>
              <a:t>l</a:t>
            </a:r>
            <a:br>
              <a:rPr lang="en-GB" sz="1600" dirty="0">
                <a:solidFill>
                  <a:schemeClr val="tx2"/>
                </a:solidFill>
                <a:ea typeface="Aileron" charset="0"/>
                <a:cs typeface="PT Sans Narrow"/>
              </a:rPr>
            </a:br>
            <a:r>
              <a:rPr lang="en-GB" sz="1600" b="1" dirty="0">
                <a:solidFill>
                  <a:schemeClr val="accent1"/>
                </a:solidFill>
                <a:ea typeface="Aileron" charset="0"/>
                <a:cs typeface="PT Sans Narrow"/>
                <a:hlinkClick r:id="rId6"/>
              </a:rPr>
              <a:t>NET CONNECT</a:t>
            </a:r>
            <a:endParaRPr lang="en-GB" sz="1600" b="1" dirty="0">
              <a:solidFill>
                <a:schemeClr val="accent1"/>
              </a:solidFill>
              <a:ea typeface="Aileron" charset="0"/>
              <a:cs typeface="PT Sans Narrow"/>
            </a:endParaRPr>
          </a:p>
        </p:txBody>
      </p:sp>
      <p:sp>
        <p:nvSpPr>
          <p:cNvPr id="15" name="Title 8">
            <a:extLst>
              <a:ext uri="{FF2B5EF4-FFF2-40B4-BE49-F238E27FC236}">
                <a16:creationId xmlns:a16="http://schemas.microsoft.com/office/drawing/2014/main" id="{071CF435-729F-403B-B87A-421B27068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656" y="274638"/>
            <a:ext cx="8924840" cy="3586410"/>
          </a:xfrm>
        </p:spPr>
        <p:txBody>
          <a:bodyPr>
            <a:normAutofit/>
          </a:bodyPr>
          <a:lstStyle/>
          <a:p>
            <a:pPr>
              <a:lnSpc>
                <a:spcPts val="3800"/>
              </a:lnSpc>
              <a:spcBef>
                <a:spcPts val="800"/>
              </a:spcBef>
            </a:pPr>
            <a:r>
              <a:rPr lang="en-US" sz="3600" cap="none" dirty="0">
                <a:solidFill>
                  <a:schemeClr val="tx2"/>
                </a:solidFill>
              </a:rPr>
              <a:t>REACH </a:t>
            </a:r>
            <a:r>
              <a:rPr lang="en-US" sz="3600" cap="none" dirty="0"/>
              <a:t>NET CONNECT </a:t>
            </a:r>
            <a:r>
              <a:rPr lang="en-US" sz="3600" cap="none" dirty="0">
                <a:solidFill>
                  <a:schemeClr val="tx2"/>
                </a:solidFill>
              </a:rPr>
              <a:t>VIA </a:t>
            </a:r>
            <a:br>
              <a:rPr lang="en-US" sz="3600" cap="none" dirty="0">
                <a:solidFill>
                  <a:schemeClr val="tx2"/>
                </a:solidFill>
              </a:rPr>
            </a:br>
            <a:r>
              <a:rPr lang="en-US" sz="3600" cap="none" spc="-50" dirty="0">
                <a:solidFill>
                  <a:schemeClr val="tx2"/>
                </a:solidFill>
              </a:rPr>
              <a:t>TWITTER, LINKEDIN, VIMEO &amp; EMAIL</a:t>
            </a:r>
            <a:br>
              <a:rPr lang="en-US" sz="3600" cap="none" dirty="0">
                <a:solidFill>
                  <a:schemeClr val="tx2"/>
                </a:solidFill>
              </a:rPr>
            </a:br>
            <a:r>
              <a:rPr lang="en-US" sz="3600" cap="none" dirty="0">
                <a:solidFill>
                  <a:schemeClr val="tx2"/>
                </a:solidFill>
              </a:rPr>
              <a:t>OR VISIT THE GROUP’S WEBSITE</a:t>
            </a:r>
            <a:br>
              <a:rPr lang="en-US" sz="3600" cap="none" dirty="0">
                <a:solidFill>
                  <a:schemeClr val="tx2"/>
                </a:solidFill>
              </a:rPr>
            </a:br>
            <a:r>
              <a:rPr lang="en-US" sz="3600" u="sng" cap="none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http://www.net-connect.info</a:t>
            </a:r>
            <a:endParaRPr lang="en-US" sz="3600" cap="none" dirty="0"/>
          </a:p>
        </p:txBody>
      </p:sp>
      <p:pic>
        <p:nvPicPr>
          <p:cNvPr id="6" name="Picture 5">
            <a:hlinkClick r:id="rId4"/>
            <a:extLst>
              <a:ext uri="{FF2B5EF4-FFF2-40B4-BE49-F238E27FC236}">
                <a16:creationId xmlns:a16="http://schemas.microsoft.com/office/drawing/2014/main" id="{C499131E-B740-4C80-9AF2-C4F651DF09D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59761" y="3863771"/>
            <a:ext cx="1259267" cy="1260000"/>
          </a:xfrm>
          <a:prstGeom prst="rect">
            <a:avLst/>
          </a:prstGeom>
        </p:spPr>
      </p:pic>
      <p:pic>
        <p:nvPicPr>
          <p:cNvPr id="8" name="Picture 7">
            <a:hlinkClick r:id="rId3"/>
            <a:extLst>
              <a:ext uri="{FF2B5EF4-FFF2-40B4-BE49-F238E27FC236}">
                <a16:creationId xmlns:a16="http://schemas.microsoft.com/office/drawing/2014/main" id="{FBF704AA-6BEC-4CC5-83C1-F13D7D49FFB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89421" y="3863771"/>
            <a:ext cx="1259267" cy="1260000"/>
          </a:xfrm>
          <a:prstGeom prst="rect">
            <a:avLst/>
          </a:prstGeom>
        </p:spPr>
      </p:pic>
      <p:pic>
        <p:nvPicPr>
          <p:cNvPr id="13" name="Picture 12">
            <a:hlinkClick r:id="rId5"/>
            <a:extLst>
              <a:ext uri="{FF2B5EF4-FFF2-40B4-BE49-F238E27FC236}">
                <a16:creationId xmlns:a16="http://schemas.microsoft.com/office/drawing/2014/main" id="{B093FBDA-859E-4B8E-A802-01CD65A06A4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61793" y="3876238"/>
            <a:ext cx="1259267" cy="1260000"/>
          </a:xfrm>
          <a:prstGeom prst="rect">
            <a:avLst/>
          </a:prstGeom>
        </p:spPr>
      </p:pic>
      <p:pic>
        <p:nvPicPr>
          <p:cNvPr id="20" name="Picture 19">
            <a:hlinkClick r:id="rId6"/>
            <a:extLst>
              <a:ext uri="{FF2B5EF4-FFF2-40B4-BE49-F238E27FC236}">
                <a16:creationId xmlns:a16="http://schemas.microsoft.com/office/drawing/2014/main" id="{658356F0-2765-4042-811E-69A21F3F9E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42746" y="3863771"/>
            <a:ext cx="1259267" cy="12600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845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505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Meeting summary</a:t>
            </a:r>
            <a:br>
              <a:rPr lang="en-GB" sz="3200" dirty="0"/>
            </a:br>
            <a:r>
              <a:rPr lang="en-GB" sz="3200" dirty="0"/>
              <a:t>esmo 2020, virtual meeting</a:t>
            </a:r>
            <a:br>
              <a:rPr lang="en-GB" sz="3200" dirty="0"/>
            </a:br>
            <a:br>
              <a:rPr lang="en-GB" dirty="0"/>
            </a:br>
            <a:r>
              <a:rPr lang="en-GB" sz="3200" cap="none" dirty="0"/>
              <a:t>Dr. Rachel van Leeuwaarde, MD</a:t>
            </a:r>
            <a:br>
              <a:rPr lang="en-GB" cap="none" dirty="0"/>
            </a:br>
            <a:r>
              <a:rPr lang="en-US" sz="2200" cap="none" dirty="0"/>
              <a:t>University Medical Center of Utrecht, Utrecht, The Netherlands</a:t>
            </a:r>
            <a:br>
              <a:rPr lang="en-US" sz="2200" cap="none" dirty="0"/>
            </a:br>
            <a:br>
              <a:rPr lang="en-US" dirty="0"/>
            </a:br>
            <a:r>
              <a:rPr lang="en-US" sz="2400" cap="none" dirty="0"/>
              <a:t>HIGHLIGHTS FROM NET CONNECT</a:t>
            </a:r>
            <a:br>
              <a:rPr lang="en-US" sz="2400" cap="none" dirty="0"/>
            </a:br>
            <a:r>
              <a:rPr lang="en-US" sz="2400" cap="none" dirty="0"/>
              <a:t>SEPTEMBER 2020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E43C0F-8A7B-3A4B-9DB5-B3472E36E833}" type="slidenum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panose="020F0502020204030204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panose="020F0502020204030204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18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AB10BE-7D4B-4ACB-B35B-19624EA11B0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Please note: </a:t>
            </a:r>
            <a:r>
              <a:rPr lang="en-GB" dirty="0"/>
              <a:t>The views expressed within this presentation are the personal opinions of the author.  </a:t>
            </a:r>
            <a:br>
              <a:rPr lang="en-GB" dirty="0"/>
            </a:br>
            <a:r>
              <a:rPr lang="en-GB" dirty="0"/>
              <a:t>They do not necessarily represent the views of the author’s academic institutions or the rest of the </a:t>
            </a:r>
            <a:br>
              <a:rPr lang="en-GB" dirty="0"/>
            </a:br>
            <a:r>
              <a:rPr lang="en-GB" dirty="0"/>
              <a:t>NET CONNECT group.</a:t>
            </a:r>
          </a:p>
          <a:p>
            <a:pPr marL="0" lvl="0" indent="0">
              <a:buSzPts val="2000"/>
              <a:buNone/>
            </a:pPr>
            <a:r>
              <a:rPr lang="en-GB" dirty="0"/>
              <a:t>This content is supported by an independent educational grant from Ipsen.</a:t>
            </a:r>
          </a:p>
          <a:p>
            <a:pPr marL="0" lvl="0" indent="0">
              <a:spcBef>
                <a:spcPts val="0"/>
              </a:spcBef>
              <a:buSzPts val="2000"/>
              <a:buNone/>
            </a:pPr>
            <a:endParaRPr lang="en-GB" b="1" dirty="0">
              <a:solidFill>
                <a:srgbClr val="03C74F"/>
              </a:solidFill>
            </a:endParaRPr>
          </a:p>
          <a:p>
            <a:pPr marL="0" lvl="0" indent="0">
              <a:buSzPts val="2000"/>
              <a:buNone/>
            </a:pPr>
            <a:r>
              <a:rPr lang="en-GB" sz="2000" cap="none" dirty="0"/>
              <a:t>Dr. Rachel van Leeuwaarde</a:t>
            </a:r>
            <a:r>
              <a:rPr lang="en-GB" dirty="0"/>
              <a:t> has no relevant financial relationships to disclose.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DCC2256-AB6A-481D-B6D7-6EE83E1D8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Disclaimer and disclosures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D4314-B064-449B-963A-2C9F4F0FDC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E43C0F-8A7B-3A4B-9DB5-B3472E36E833}" type="slidenum">
              <a:rPr kumimoji="0" lang="en-GB" sz="1100" b="0" i="0" u="none" strike="noStrike" kern="1200" cap="none" spc="0" normalizeH="0" baseline="0" smtClean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panose="020F0502020204030204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100" b="0" i="0" u="none" strike="noStrike" kern="1200" cap="none" spc="0" normalizeH="0" baseline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panose="020F0502020204030204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43517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1C903-EB03-4C5A-984B-750C2EB65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multi-cohort phase 2 study of durvalumab plus tremelimumab for the treatment of patients with advanced NEN</a:t>
            </a:r>
            <a:r>
              <a:rPr lang="en-GB" cap="none" dirty="0"/>
              <a:t>s</a:t>
            </a:r>
            <a:r>
              <a:rPr lang="en-GB" dirty="0"/>
              <a:t> of GEP or lung origin: The DUNE trial (GETNE 1601)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8ACCF1-33A6-41A4-915C-64F86C0DDB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Capdevila J, et al. </a:t>
            </a:r>
            <a:br>
              <a:rPr lang="en-GB" b="1" dirty="0"/>
            </a:br>
            <a:r>
              <a:rPr lang="en-GB" b="1" dirty="0"/>
              <a:t>ESMO 2020. Abstract #1157O. Oral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lvl="0"/>
            <a:fld id="{FCE43C0F-8A7B-3A4B-9DB5-B3472E36E833}" type="slidenum">
              <a:rPr lang="en-GB" noProof="0" smtClean="0"/>
              <a:pPr lvl="0"/>
              <a:t>4</a:t>
            </a:fld>
            <a:endParaRPr lang="en-GB" noProof="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D2E85D-A380-4F73-B660-665CE84A6990}"/>
              </a:ext>
            </a:extLst>
          </p:cNvPr>
          <p:cNvSpPr txBox="1"/>
          <p:nvPr/>
        </p:nvSpPr>
        <p:spPr>
          <a:xfrm>
            <a:off x="619200" y="6129338"/>
            <a:ext cx="11161240" cy="728661"/>
          </a:xfrm>
          <a:prstGeom prst="rect">
            <a:avLst/>
          </a:prstGeom>
          <a:noFill/>
        </p:spPr>
        <p:txBody>
          <a:bodyPr wrap="square" lIns="0" rtlCol="0" anchor="ctr">
            <a:noAutofit/>
          </a:bodyPr>
          <a:lstStyle/>
          <a:p>
            <a:pPr lvl="0"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GEP, </a:t>
            </a:r>
            <a:r>
              <a:rPr lang="en-US" sz="12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gastroenteropancreatic</a:t>
            </a:r>
            <a:r>
              <a:rPr lang="en-US" sz="12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NENs, </a:t>
            </a:r>
            <a:r>
              <a:rPr lang="en-GB" sz="12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neuroendocrine neoplasm</a:t>
            </a:r>
          </a:p>
        </p:txBody>
      </p:sp>
    </p:spTree>
    <p:extLst>
      <p:ext uri="{BB962C8B-B14F-4D97-AF65-F5344CB8AC3E}">
        <p14:creationId xmlns:p14="http://schemas.microsoft.com/office/powerpoint/2010/main" val="298406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09C7235-1601-4110-B808-BD18FA347F5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9200" y="927787"/>
            <a:ext cx="10963200" cy="2368219"/>
          </a:xfrm>
        </p:spPr>
        <p:txBody>
          <a:bodyPr/>
          <a:lstStyle/>
          <a:p>
            <a:r>
              <a:rPr lang="en-GB" sz="1800" b="1" dirty="0">
                <a:solidFill>
                  <a:schemeClr val="accent1"/>
                </a:solidFill>
              </a:rPr>
              <a:t>Immune checkpoint blockade (ICB) has shown limited activity in advanced NENs to date</a:t>
            </a:r>
            <a:r>
              <a:rPr lang="en-GB" sz="1800" dirty="0"/>
              <a:t>, mainly due to the background biology of these neoplasms, with usually low tumour mutational burden, low expression of PD-L1 and low lymphocyte filtration</a:t>
            </a:r>
          </a:p>
          <a:p>
            <a:r>
              <a:rPr lang="en-GB" sz="1800" b="1" dirty="0">
                <a:solidFill>
                  <a:schemeClr val="accent1"/>
                </a:solidFill>
              </a:rPr>
              <a:t>Targeting both PD-L1 and CTLA-4 may increase the efficacy of ICB in NENs</a:t>
            </a:r>
            <a:r>
              <a:rPr lang="en-GB" sz="1800" dirty="0"/>
              <a:t> and revert the intrinsic resistance:</a:t>
            </a:r>
          </a:p>
          <a:p>
            <a:pPr lvl="1"/>
            <a:r>
              <a:rPr lang="en-GB" sz="1600" dirty="0"/>
              <a:t>The PD-1 inhibitors, pembrolizumab and spartalizumab, have shown limited activity in well differentiated NETs</a:t>
            </a:r>
            <a:r>
              <a:rPr lang="en-GB" sz="1600" baseline="30000" dirty="0"/>
              <a:t>1,2</a:t>
            </a:r>
          </a:p>
          <a:p>
            <a:pPr lvl="1"/>
            <a:r>
              <a:rPr lang="en-GB" sz="1600" dirty="0"/>
              <a:t>The combination of anti-PD-L1 (nivolumab) and anti-CTLA-4 (ipilimumab) has shown promising activity in high-grade NENs</a:t>
            </a:r>
            <a:r>
              <a:rPr lang="en-GB" sz="1600" baseline="30000" dirty="0"/>
              <a:t>3,4</a:t>
            </a:r>
          </a:p>
          <a:p>
            <a:r>
              <a:rPr lang="en-GB" sz="1800" b="1" dirty="0">
                <a:solidFill>
                  <a:schemeClr val="accent1"/>
                </a:solidFill>
              </a:rPr>
              <a:t>The DUNE study investigated the activity of durvalumab (anti-PD-L1 ) plus tremelimumab (anti-CTLA-4)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5F1A2E3-911C-4E12-831B-42FF62660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0" y="246567"/>
            <a:ext cx="8740800" cy="457246"/>
          </a:xfrm>
        </p:spPr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F3EC2-6381-4222-8910-80A90730CD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F2452D4-0680-5A48-9717-32618D491CC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33306" y="6237312"/>
            <a:ext cx="10877400" cy="365125"/>
          </a:xfrm>
        </p:spPr>
        <p:txBody>
          <a:bodyPr/>
          <a:lstStyle/>
          <a:p>
            <a:pPr algn="l"/>
            <a:endParaRPr lang="en-GB" sz="1000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pPr>
              <a:spcBef>
                <a:spcPts val="0"/>
              </a:spcBef>
            </a:pPr>
            <a:r>
              <a:rPr lang="en-GB" sz="1000" dirty="0">
                <a:solidFill>
                  <a:schemeClr val="tx2"/>
                </a:solidFill>
              </a:rPr>
              <a:t>C, cohort; CBR, clinical benefit rate; CTLA-4, cytotoxic T-lymphocyte-associated protein 4; DOR, duration of response; EoT, end of treatment; NEN, neuroendocrine neoplasm; NET, neuroendocrine tumour; ORR, objective response rate; OS, overall survival; PD-1, programmed cell death protein 1; PD-L1, programmed death-ligand 1; PFS, progression-free survival</a:t>
            </a:r>
          </a:p>
          <a:p>
            <a:pPr>
              <a:spcBef>
                <a:spcPts val="0"/>
              </a:spcBef>
            </a:pPr>
            <a:r>
              <a:rPr lang="en-GB" sz="1000" dirty="0">
                <a:solidFill>
                  <a:schemeClr val="tx2"/>
                </a:solidFill>
              </a:rPr>
              <a:t>1. Strosberg J, et al. Clin Cancer Res. 2020;26:2124-30;  2. Yao J, et al. Ann Oncol. 2018;29 suppl 8:viii467-78;  3. Patel S, et al. Clin Cancer Res. 2020:26:2290-6; </a:t>
            </a:r>
            <a:br>
              <a:rPr lang="en-GB" sz="1000" dirty="0">
                <a:solidFill>
                  <a:schemeClr val="tx2"/>
                </a:solidFill>
              </a:rPr>
            </a:br>
            <a:r>
              <a:rPr lang="en-GB" sz="1000" dirty="0">
                <a:solidFill>
                  <a:schemeClr val="tx2"/>
                </a:solidFill>
              </a:rPr>
              <a:t>4. Klein O, et al. Clin Cancer Res. 2020;26:4454-9.  Capdevila J, et al. ESMO 2020. Abstract #1157O. Oral presentation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DED094B-2C25-47C4-9552-D84BF5BCFE3D}"/>
              </a:ext>
            </a:extLst>
          </p:cNvPr>
          <p:cNvSpPr/>
          <p:nvPr/>
        </p:nvSpPr>
        <p:spPr>
          <a:xfrm>
            <a:off x="7742528" y="3665915"/>
            <a:ext cx="2457928" cy="157313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bg1"/>
                </a:solidFill>
              </a:rPr>
              <a:t>Primary endpoint: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Cohorts 1-3: 9-month CBR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Cohort 4: 9-month OS rate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1"/>
              </a:solidFill>
            </a:endParaRPr>
          </a:p>
          <a:p>
            <a:r>
              <a:rPr lang="en-GB" sz="1200" b="1" dirty="0">
                <a:solidFill>
                  <a:schemeClr val="bg1"/>
                </a:solidFill>
              </a:rPr>
              <a:t>Secondary endpoints: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Safety, PFS, OS, ORR, DOR and biomarker analysis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3F02423-9841-E04F-B92F-7CED2586BC25}"/>
              </a:ext>
            </a:extLst>
          </p:cNvPr>
          <p:cNvSpPr txBox="1"/>
          <p:nvPr/>
        </p:nvSpPr>
        <p:spPr>
          <a:xfrm>
            <a:off x="1568386" y="4540045"/>
            <a:ext cx="1439498" cy="4431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Advanced NENs of</a:t>
            </a:r>
            <a:b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gastroenteropancreatic or</a:t>
            </a:r>
            <a:b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lung origin after</a:t>
            </a:r>
            <a:b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progression to standard therapies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4955A79-C050-2A44-BA0C-096B73FCA2E4}"/>
              </a:ext>
            </a:extLst>
          </p:cNvPr>
          <p:cNvSpPr txBox="1"/>
          <p:nvPr/>
        </p:nvSpPr>
        <p:spPr>
          <a:xfrm>
            <a:off x="1739271" y="5391723"/>
            <a:ext cx="6527428" cy="6924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Multicohort study:</a:t>
            </a:r>
            <a:b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900" dirty="0"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C1: Typical/atypical lung carcinoids. Prior therapy with somatostatin analogues and/or targeted therapies or chemotherapy</a:t>
            </a:r>
          </a:p>
          <a:p>
            <a:r>
              <a:rPr lang="en-GB" sz="900" dirty="0"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C2: Grade 1/2 gastrointestinal. Prior treatment with somatostatin analogues and targeted therapy such as everolimus or radionucleotides</a:t>
            </a:r>
          </a:p>
          <a:p>
            <a:r>
              <a:rPr lang="en-GB" sz="900" dirty="0"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C3: Grade 1/2 pancreatic. Prior treatment with chemotherapy, somatostatin analogues and targeted therapies. 2-4 systemic treatment lines</a:t>
            </a:r>
          </a:p>
          <a:p>
            <a:r>
              <a:rPr lang="en-GB" sz="900" dirty="0"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C4: Grade 3 gastroenteropancreatic origin. After first line of chemotherapy with a platinum-based regimen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A91D5CF-40B7-0145-B3EF-775519A6E5F1}"/>
              </a:ext>
            </a:extLst>
          </p:cNvPr>
          <p:cNvSpPr txBox="1"/>
          <p:nvPr/>
        </p:nvSpPr>
        <p:spPr>
          <a:xfrm>
            <a:off x="3465165" y="3428938"/>
            <a:ext cx="2354823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Patients received durvalumab 1,500 mg and tremelimumab 75 mg, every 4 weeks up to 4 cycles, followed by durvalumab monotherapy up to 9 additional cycles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618509FC-EB55-5445-85B0-7AD4965BC6B0}"/>
              </a:ext>
            </a:extLst>
          </p:cNvPr>
          <p:cNvSpPr/>
          <p:nvPr/>
        </p:nvSpPr>
        <p:spPr>
          <a:xfrm>
            <a:off x="4251874" y="5208363"/>
            <a:ext cx="792088" cy="230909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b="1" dirty="0"/>
              <a:t>Retreat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34124901-BDC1-F943-A789-E3E7878EFA6E}"/>
              </a:ext>
            </a:extLst>
          </p:cNvPr>
          <p:cNvSpPr/>
          <p:nvPr/>
        </p:nvSpPr>
        <p:spPr>
          <a:xfrm>
            <a:off x="5427530" y="4611409"/>
            <a:ext cx="812733" cy="230909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b="1" dirty="0"/>
              <a:t>Progression</a:t>
            </a:r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6A1DBC21-6028-E74C-B7FF-21AA58352477}"/>
              </a:ext>
            </a:extLst>
          </p:cNvPr>
          <p:cNvSpPr/>
          <p:nvPr/>
        </p:nvSpPr>
        <p:spPr>
          <a:xfrm>
            <a:off x="1766325" y="3987800"/>
            <a:ext cx="1020418" cy="486229"/>
          </a:xfrm>
          <a:prstGeom prst="homePlate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A6DFC39-E160-9749-8912-EA12C622D4BA}"/>
              </a:ext>
            </a:extLst>
          </p:cNvPr>
          <p:cNvSpPr txBox="1"/>
          <p:nvPr/>
        </p:nvSpPr>
        <p:spPr>
          <a:xfrm>
            <a:off x="1828845" y="4060863"/>
            <a:ext cx="689292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Screening phase</a:t>
            </a:r>
            <a:b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+</a:t>
            </a:r>
            <a:b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Baseline</a:t>
            </a:r>
          </a:p>
        </p:txBody>
      </p:sp>
      <p:sp>
        <p:nvSpPr>
          <p:cNvPr id="51" name="Chevron 50">
            <a:extLst>
              <a:ext uri="{FF2B5EF4-FFF2-40B4-BE49-F238E27FC236}">
                <a16:creationId xmlns:a16="http://schemas.microsoft.com/office/drawing/2014/main" id="{17E8DE9E-ACAD-2B44-9B81-A20C403CEA4E}"/>
              </a:ext>
            </a:extLst>
          </p:cNvPr>
          <p:cNvSpPr/>
          <p:nvPr/>
        </p:nvSpPr>
        <p:spPr>
          <a:xfrm>
            <a:off x="2927648" y="3988029"/>
            <a:ext cx="1507131" cy="486000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B5FD8F2-0178-1248-8A29-3E0787222B97}"/>
              </a:ext>
            </a:extLst>
          </p:cNvPr>
          <p:cNvSpPr txBox="1"/>
          <p:nvPr/>
        </p:nvSpPr>
        <p:spPr>
          <a:xfrm>
            <a:off x="3215542" y="4040504"/>
            <a:ext cx="931345" cy="3963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4 Cycles</a:t>
            </a:r>
            <a:b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Durvalumab 1,500 mg</a:t>
            </a:r>
            <a:b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+</a:t>
            </a:r>
            <a:b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Tremelimumab 75 mg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F07FFAD-1E5E-894A-B16C-BAE623891A58}"/>
              </a:ext>
            </a:extLst>
          </p:cNvPr>
          <p:cNvSpPr/>
          <p:nvPr/>
        </p:nvSpPr>
        <p:spPr>
          <a:xfrm>
            <a:off x="2805403" y="3982432"/>
            <a:ext cx="75682" cy="513368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6" name="Up-Down Arrow 55">
            <a:extLst>
              <a:ext uri="{FF2B5EF4-FFF2-40B4-BE49-F238E27FC236}">
                <a16:creationId xmlns:a16="http://schemas.microsoft.com/office/drawing/2014/main" id="{875478D6-1DA5-A045-B468-FEA934B1EB5E}"/>
              </a:ext>
            </a:extLst>
          </p:cNvPr>
          <p:cNvSpPr/>
          <p:nvPr/>
        </p:nvSpPr>
        <p:spPr>
          <a:xfrm>
            <a:off x="2819949" y="3730624"/>
            <a:ext cx="46591" cy="241447"/>
          </a:xfrm>
          <a:prstGeom prst="upDownArrow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8" name="Chevron 57">
            <a:extLst>
              <a:ext uri="{FF2B5EF4-FFF2-40B4-BE49-F238E27FC236}">
                <a16:creationId xmlns:a16="http://schemas.microsoft.com/office/drawing/2014/main" id="{32819E00-E16B-F940-BAFB-F4DCFEF52E49}"/>
              </a:ext>
            </a:extLst>
          </p:cNvPr>
          <p:cNvSpPr/>
          <p:nvPr/>
        </p:nvSpPr>
        <p:spPr>
          <a:xfrm>
            <a:off x="4572298" y="3988029"/>
            <a:ext cx="1495127" cy="486000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4A3E930-47CD-9E48-B476-93B8A84C336C}"/>
              </a:ext>
            </a:extLst>
          </p:cNvPr>
          <p:cNvSpPr txBox="1"/>
          <p:nvPr/>
        </p:nvSpPr>
        <p:spPr>
          <a:xfrm>
            <a:off x="4900666" y="4072254"/>
            <a:ext cx="932948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9 Cycles</a:t>
            </a:r>
            <a:b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Durvalumab 1,500 mg</a:t>
            </a:r>
            <a:b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Monotherapy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F104289-943D-784B-8FFC-FF89201F4AAB}"/>
              </a:ext>
            </a:extLst>
          </p:cNvPr>
          <p:cNvSpPr/>
          <p:nvPr/>
        </p:nvSpPr>
        <p:spPr>
          <a:xfrm>
            <a:off x="4450053" y="3982432"/>
            <a:ext cx="75682" cy="513368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2" name="Chevron 61">
            <a:extLst>
              <a:ext uri="{FF2B5EF4-FFF2-40B4-BE49-F238E27FC236}">
                <a16:creationId xmlns:a16="http://schemas.microsoft.com/office/drawing/2014/main" id="{8576B9F9-1474-434B-B8F7-EFB8001B93A6}"/>
              </a:ext>
            </a:extLst>
          </p:cNvPr>
          <p:cNvSpPr/>
          <p:nvPr/>
        </p:nvSpPr>
        <p:spPr>
          <a:xfrm>
            <a:off x="6210599" y="3988029"/>
            <a:ext cx="1187152" cy="486000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3A0228C-F8D8-774A-BF09-37B56202FE64}"/>
              </a:ext>
            </a:extLst>
          </p:cNvPr>
          <p:cNvSpPr txBox="1"/>
          <p:nvPr/>
        </p:nvSpPr>
        <p:spPr>
          <a:xfrm>
            <a:off x="6656516" y="4173854"/>
            <a:ext cx="424796" cy="110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Follow-up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70ED83E-5471-B74D-B966-7370CB7855BF}"/>
              </a:ext>
            </a:extLst>
          </p:cNvPr>
          <p:cNvSpPr/>
          <p:nvPr/>
        </p:nvSpPr>
        <p:spPr>
          <a:xfrm>
            <a:off x="6097878" y="3982432"/>
            <a:ext cx="75682" cy="513368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5" name="Up-Down Arrow 64">
            <a:extLst>
              <a:ext uri="{FF2B5EF4-FFF2-40B4-BE49-F238E27FC236}">
                <a16:creationId xmlns:a16="http://schemas.microsoft.com/office/drawing/2014/main" id="{0D63FA95-4F00-7B40-89AE-1165461EEBF1}"/>
              </a:ext>
            </a:extLst>
          </p:cNvPr>
          <p:cNvSpPr/>
          <p:nvPr/>
        </p:nvSpPr>
        <p:spPr>
          <a:xfrm>
            <a:off x="6112424" y="3730624"/>
            <a:ext cx="46591" cy="241447"/>
          </a:xfrm>
          <a:prstGeom prst="upDownArrow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Rectangular Callout 65">
            <a:extLst>
              <a:ext uri="{FF2B5EF4-FFF2-40B4-BE49-F238E27FC236}">
                <a16:creationId xmlns:a16="http://schemas.microsoft.com/office/drawing/2014/main" id="{0974AABA-482F-8A40-90CF-542459A2F481}"/>
              </a:ext>
            </a:extLst>
          </p:cNvPr>
          <p:cNvSpPr/>
          <p:nvPr/>
        </p:nvSpPr>
        <p:spPr>
          <a:xfrm>
            <a:off x="2627777" y="3448953"/>
            <a:ext cx="726462" cy="216962"/>
          </a:xfrm>
          <a:prstGeom prst="wedgeRectCallou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DBE0F9B-EDC8-CB4E-8802-DF34FBCA800A}"/>
              </a:ext>
            </a:extLst>
          </p:cNvPr>
          <p:cNvSpPr txBox="1"/>
          <p:nvPr/>
        </p:nvSpPr>
        <p:spPr>
          <a:xfrm>
            <a:off x="2799660" y="3501561"/>
            <a:ext cx="381515" cy="110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Inclusion</a:t>
            </a:r>
          </a:p>
        </p:txBody>
      </p:sp>
      <p:sp>
        <p:nvSpPr>
          <p:cNvPr id="68" name="Rectangular Callout 67">
            <a:extLst>
              <a:ext uri="{FF2B5EF4-FFF2-40B4-BE49-F238E27FC236}">
                <a16:creationId xmlns:a16="http://schemas.microsoft.com/office/drawing/2014/main" id="{ED2D9FCC-9A56-984D-8E0F-1DC77FAF6C14}"/>
              </a:ext>
            </a:extLst>
          </p:cNvPr>
          <p:cNvSpPr/>
          <p:nvPr/>
        </p:nvSpPr>
        <p:spPr>
          <a:xfrm>
            <a:off x="5907552" y="3448953"/>
            <a:ext cx="726462" cy="216962"/>
          </a:xfrm>
          <a:prstGeom prst="wedgeRectCallou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90D4E11-C6D9-CC46-BFA1-22A0EFCCDBF1}"/>
              </a:ext>
            </a:extLst>
          </p:cNvPr>
          <p:cNvSpPr txBox="1"/>
          <p:nvPr/>
        </p:nvSpPr>
        <p:spPr>
          <a:xfrm>
            <a:off x="6086648" y="3501561"/>
            <a:ext cx="367088" cy="110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EoT Visit</a:t>
            </a:r>
          </a:p>
        </p:txBody>
      </p:sp>
      <p:sp>
        <p:nvSpPr>
          <p:cNvPr id="70" name="Curved Up Arrow 69">
            <a:extLst>
              <a:ext uri="{FF2B5EF4-FFF2-40B4-BE49-F238E27FC236}">
                <a16:creationId xmlns:a16="http://schemas.microsoft.com/office/drawing/2014/main" id="{C6AE6C6E-9B77-2347-BE60-A709783908AA}"/>
              </a:ext>
            </a:extLst>
          </p:cNvPr>
          <p:cNvSpPr/>
          <p:nvPr/>
        </p:nvSpPr>
        <p:spPr>
          <a:xfrm flipH="1">
            <a:off x="3116968" y="4499352"/>
            <a:ext cx="3539548" cy="666795"/>
          </a:xfrm>
          <a:prstGeom prst="curvedUpArrow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1" name="Curved Up Arrow 70">
            <a:extLst>
              <a:ext uri="{FF2B5EF4-FFF2-40B4-BE49-F238E27FC236}">
                <a16:creationId xmlns:a16="http://schemas.microsoft.com/office/drawing/2014/main" id="{9EE14353-4D08-A142-89C4-E39A8AADB09A}"/>
              </a:ext>
            </a:extLst>
          </p:cNvPr>
          <p:cNvSpPr/>
          <p:nvPr/>
        </p:nvSpPr>
        <p:spPr>
          <a:xfrm flipH="1">
            <a:off x="3771017" y="4499353"/>
            <a:ext cx="1619473" cy="585832"/>
          </a:xfrm>
          <a:prstGeom prst="curvedUpArrow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14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09C7235-1601-4110-B808-BD18FA347F5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0184" y="1425600"/>
            <a:ext cx="10963200" cy="1261922"/>
          </a:xfrm>
        </p:spPr>
        <p:txBody>
          <a:bodyPr/>
          <a:lstStyle/>
          <a:p>
            <a:r>
              <a:rPr lang="en-GB" dirty="0"/>
              <a:t>123 patients were included (C1=27, C2=31, C3=32,C4=33)</a:t>
            </a:r>
          </a:p>
          <a:p>
            <a:r>
              <a:rPr lang="en-GB" dirty="0"/>
              <a:t>Median age 62 years, 59% males, 43% ECOG PS 0</a:t>
            </a:r>
          </a:p>
          <a:p>
            <a:r>
              <a:rPr lang="en-GB" spc="-20" dirty="0"/>
              <a:t>91% of C4 (</a:t>
            </a:r>
            <a:r>
              <a:rPr lang="en-GB" spc="-20" dirty="0">
                <a:solidFill>
                  <a:schemeClr val="tx2"/>
                </a:solidFill>
              </a:rPr>
              <a:t>grade 3</a:t>
            </a:r>
            <a:r>
              <a:rPr lang="en-GB" spc="-20" dirty="0"/>
              <a:t> GEP-NEN) had poorly differentiated tumours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5F1A2E3-911C-4E12-831B-42FF62660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F3EC2-6381-4222-8910-80A90730CD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F2452D4-0680-5A48-9717-32618D491CC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09320"/>
            <a:ext cx="11164448" cy="3651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GB" sz="1000" dirty="0">
                <a:solidFill>
                  <a:schemeClr val="tx2"/>
                </a:solidFill>
              </a:rPr>
              <a:t>C, cohort; CBR, clinical benefit rate; CI, confidence interval; CR, complete response; ECOG PS, Eastern Cooperative Oncology Group performance status; FU, follow up; GEP‑NEN, gastroenteropancreatic neuroendocrine tumours; irORR, immune-related objective response rate; PD, progressive disease; PD-L1, programmed death-ligand 1; </a:t>
            </a:r>
            <a:br>
              <a:rPr lang="en-GB" sz="1000" dirty="0">
                <a:solidFill>
                  <a:schemeClr val="tx2"/>
                </a:solidFill>
              </a:rPr>
            </a:br>
            <a:r>
              <a:rPr lang="en-GB" sz="1000" dirty="0">
                <a:solidFill>
                  <a:schemeClr val="tx2"/>
                </a:solidFill>
              </a:rPr>
              <a:t>RECIST, Response Evaluation Criteria In Solid Tumours; SD, stable disease; TRAE, treatment-related adverse event</a:t>
            </a:r>
            <a:br>
              <a:rPr lang="en-GB" sz="1000" dirty="0">
                <a:solidFill>
                  <a:schemeClr val="tx2"/>
                </a:solidFill>
              </a:rPr>
            </a:br>
            <a:r>
              <a:rPr lang="en-GB" sz="1000" dirty="0">
                <a:solidFill>
                  <a:schemeClr val="tx2"/>
                </a:solidFill>
              </a:rPr>
              <a:t>Capdevila J, et al. ESMO 2020. Abstract #1157O. Oral presentation</a:t>
            </a:r>
          </a:p>
        </p:txBody>
      </p:sp>
      <p:graphicFrame>
        <p:nvGraphicFramePr>
          <p:cNvPr id="12" name="Table 6">
            <a:extLst>
              <a:ext uri="{FF2B5EF4-FFF2-40B4-BE49-F238E27FC236}">
                <a16:creationId xmlns:a16="http://schemas.microsoft.com/office/drawing/2014/main" id="{4EB16C22-2F27-45A7-9EF1-8A5F92F282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5774953"/>
              </p:ext>
            </p:extLst>
          </p:nvPr>
        </p:nvGraphicFramePr>
        <p:xfrm>
          <a:off x="7455321" y="1281938"/>
          <a:ext cx="4127079" cy="2095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3087">
                  <a:extLst>
                    <a:ext uri="{9D8B030D-6E8A-4147-A177-3AD203B41FA5}">
                      <a16:colId xmlns:a16="http://schemas.microsoft.com/office/drawing/2014/main" val="2680321606"/>
                    </a:ext>
                  </a:extLst>
                </a:gridCol>
                <a:gridCol w="604664">
                  <a:extLst>
                    <a:ext uri="{9D8B030D-6E8A-4147-A177-3AD203B41FA5}">
                      <a16:colId xmlns:a16="http://schemas.microsoft.com/office/drawing/2014/main" val="1307293258"/>
                    </a:ext>
                  </a:extLst>
                </a:gridCol>
                <a:gridCol w="604664">
                  <a:extLst>
                    <a:ext uri="{9D8B030D-6E8A-4147-A177-3AD203B41FA5}">
                      <a16:colId xmlns:a16="http://schemas.microsoft.com/office/drawing/2014/main" val="287694535"/>
                    </a:ext>
                  </a:extLst>
                </a:gridCol>
                <a:gridCol w="604664">
                  <a:extLst>
                    <a:ext uri="{9D8B030D-6E8A-4147-A177-3AD203B41FA5}">
                      <a16:colId xmlns:a16="http://schemas.microsoft.com/office/drawing/2014/main" val="2029228006"/>
                    </a:ext>
                  </a:extLst>
                </a:gridCol>
              </a:tblGrid>
              <a:tr h="297169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irORR, 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81177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endParaRPr lang="en-GB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All</a:t>
                      </a:r>
                    </a:p>
                  </a:txBody>
                  <a:tcPr marL="36000" marR="3600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PD-L1 +</a:t>
                      </a:r>
                    </a:p>
                  </a:txBody>
                  <a:tcPr marL="36000" marR="3600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PD-L1 -</a:t>
                      </a:r>
                    </a:p>
                  </a:txBody>
                  <a:tcPr marL="36000" marR="3600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949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0" dirty="0"/>
                        <a:t>Cohort 1: Typical/atypical lung carcinoids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7.4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16.6</a:t>
                      </a:r>
                      <a:r>
                        <a:rPr lang="en-GB" sz="1100" baseline="30000" dirty="0"/>
                        <a:t>*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0</a:t>
                      </a: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3027077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Cohort 2: Grade 1/2 gastrointestinal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0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0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0</a:t>
                      </a: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987181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Cohort 3: Grade 1/2 pancreatic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6.3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25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0</a:t>
                      </a: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689931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Cohort 4: Grade 3 GEP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9.1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0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7.7</a:t>
                      </a: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3557124177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CF28AE5-F402-4AA0-ACAF-165C9572CA1B}"/>
              </a:ext>
            </a:extLst>
          </p:cNvPr>
          <p:cNvSpPr txBox="1"/>
          <p:nvPr/>
        </p:nvSpPr>
        <p:spPr>
          <a:xfrm>
            <a:off x="7450740" y="3431723"/>
            <a:ext cx="34868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505050"/>
                </a:solidFill>
                <a:ea typeface="Aileron" charset="0"/>
                <a:cs typeface="Aileron" charset="0"/>
              </a:rPr>
              <a:t>* PD-L1 expression only enriched irORR in cohort 1 (p=0.033)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EDE4A5-928E-4FDC-83AE-945C98D09B44}"/>
              </a:ext>
            </a:extLst>
          </p:cNvPr>
          <p:cNvSpPr txBox="1"/>
          <p:nvPr/>
        </p:nvSpPr>
        <p:spPr>
          <a:xfrm>
            <a:off x="7455321" y="3927465"/>
            <a:ext cx="790024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r>
              <a:rPr lang="en-GB" b="1" cap="small" dirty="0">
                <a:solidFill>
                  <a:schemeClr val="accent1"/>
                </a:solidFill>
                <a:latin typeface="Aileron" charset="0"/>
                <a:ea typeface="Aileron" charset="0"/>
                <a:cs typeface="Aileron" charset="0"/>
              </a:rPr>
              <a:t>SAFETY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E1B634C-2E3E-4CEC-914B-1C3263113C33}"/>
              </a:ext>
            </a:extLst>
          </p:cNvPr>
          <p:cNvSpPr txBox="1"/>
          <p:nvPr/>
        </p:nvSpPr>
        <p:spPr>
          <a:xfrm>
            <a:off x="7455321" y="4379020"/>
            <a:ext cx="4453091" cy="156966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266700" indent="-2667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  <a:ea typeface="Aileron" charset="0"/>
                <a:cs typeface="Aileron" charset="0"/>
              </a:rPr>
              <a:t>Most common TRAEs: fatigue (43.0%), diarrhoea (31.7%), pruritus (23.6%), nausea (13.8%), hypothyroidism (9.8%)</a:t>
            </a:r>
          </a:p>
          <a:p>
            <a:pPr marL="266700" indent="-2667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  <a:ea typeface="Aileron" charset="0"/>
                <a:cs typeface="Aileron" charset="0"/>
              </a:rPr>
              <a:t>Most frequent grade ≥3 TRAEs: liver toxicity (9.7%), diarrhoea (6.5%), fatigue (2.4%) and vomiting (2.4%)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2625A53-9C57-734B-9680-96C6EAA29306}"/>
              </a:ext>
            </a:extLst>
          </p:cNvPr>
          <p:cNvCxnSpPr>
            <a:cxnSpLocks/>
          </p:cNvCxnSpPr>
          <p:nvPr/>
        </p:nvCxnSpPr>
        <p:spPr>
          <a:xfrm rot="16200000" flipV="1">
            <a:off x="4238732" y="526598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976EC3F-B62C-064F-87EA-FDBCA38F1549}"/>
              </a:ext>
            </a:extLst>
          </p:cNvPr>
          <p:cNvSpPr txBox="1"/>
          <p:nvPr/>
        </p:nvSpPr>
        <p:spPr>
          <a:xfrm>
            <a:off x="4232870" y="5298351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D25192A-15E7-3A4A-92E4-676882B029FC}"/>
              </a:ext>
            </a:extLst>
          </p:cNvPr>
          <p:cNvSpPr txBox="1"/>
          <p:nvPr/>
        </p:nvSpPr>
        <p:spPr>
          <a:xfrm>
            <a:off x="4180519" y="5481018"/>
            <a:ext cx="281166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Time until death since treatment start date (months)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336D605-C032-5840-94CA-C2789B4BBE85}"/>
              </a:ext>
            </a:extLst>
          </p:cNvPr>
          <p:cNvSpPr txBox="1"/>
          <p:nvPr/>
        </p:nvSpPr>
        <p:spPr>
          <a:xfrm>
            <a:off x="3516869" y="5625649"/>
            <a:ext cx="73493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Cohort 4 </a:t>
            </a:r>
            <a:r>
              <a:rPr lang="en-GB" sz="1600" b="1" dirty="0">
                <a:solidFill>
                  <a:schemeClr val="accent1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-</a:t>
            </a:r>
            <a:endParaRPr lang="en-GB" sz="1000" b="1" dirty="0">
              <a:solidFill>
                <a:schemeClr val="accent1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66FD41D1-216C-4848-BAA6-77ED45CE5778}"/>
              </a:ext>
            </a:extLst>
          </p:cNvPr>
          <p:cNvCxnSpPr>
            <a:cxnSpLocks/>
          </p:cNvCxnSpPr>
          <p:nvPr/>
        </p:nvCxnSpPr>
        <p:spPr>
          <a:xfrm rot="16200000" flipV="1">
            <a:off x="4499082" y="526598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46F772B5-EA09-F649-8D95-258C6D6122D2}"/>
              </a:ext>
            </a:extLst>
          </p:cNvPr>
          <p:cNvSpPr txBox="1"/>
          <p:nvPr/>
        </p:nvSpPr>
        <p:spPr>
          <a:xfrm>
            <a:off x="4493220" y="5298351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23854CF3-A1A4-2946-BE9D-C1E9B044CBFB}"/>
              </a:ext>
            </a:extLst>
          </p:cNvPr>
          <p:cNvCxnSpPr>
            <a:cxnSpLocks/>
          </p:cNvCxnSpPr>
          <p:nvPr/>
        </p:nvCxnSpPr>
        <p:spPr>
          <a:xfrm rot="16200000" flipV="1">
            <a:off x="4768957" y="526598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2A101AED-7EDC-6D45-A858-8F5ED9B75C86}"/>
              </a:ext>
            </a:extLst>
          </p:cNvPr>
          <p:cNvSpPr txBox="1"/>
          <p:nvPr/>
        </p:nvSpPr>
        <p:spPr>
          <a:xfrm>
            <a:off x="4763095" y="5298351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6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81F753D-9456-E243-BB56-BED33FE0C3A9}"/>
              </a:ext>
            </a:extLst>
          </p:cNvPr>
          <p:cNvCxnSpPr>
            <a:cxnSpLocks/>
          </p:cNvCxnSpPr>
          <p:nvPr/>
        </p:nvCxnSpPr>
        <p:spPr>
          <a:xfrm rot="16200000" flipV="1">
            <a:off x="5029307" y="526598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15397CFD-CFFC-7448-B513-F8BC29514259}"/>
              </a:ext>
            </a:extLst>
          </p:cNvPr>
          <p:cNvSpPr txBox="1"/>
          <p:nvPr/>
        </p:nvSpPr>
        <p:spPr>
          <a:xfrm>
            <a:off x="5023445" y="5298351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9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7B42898-FAFD-6E4A-B7DC-991A2D121444}"/>
              </a:ext>
            </a:extLst>
          </p:cNvPr>
          <p:cNvCxnSpPr>
            <a:cxnSpLocks/>
          </p:cNvCxnSpPr>
          <p:nvPr/>
        </p:nvCxnSpPr>
        <p:spPr>
          <a:xfrm rot="16200000" flipV="1">
            <a:off x="5292832" y="526598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2CB2B4FB-D1BA-7143-9691-5477BEB7ACE0}"/>
              </a:ext>
            </a:extLst>
          </p:cNvPr>
          <p:cNvSpPr txBox="1"/>
          <p:nvPr/>
        </p:nvSpPr>
        <p:spPr>
          <a:xfrm>
            <a:off x="5254109" y="529835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12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40AB8462-09AD-B248-ABBE-9CFF77E4BF23}"/>
              </a:ext>
            </a:extLst>
          </p:cNvPr>
          <p:cNvCxnSpPr>
            <a:cxnSpLocks/>
          </p:cNvCxnSpPr>
          <p:nvPr/>
        </p:nvCxnSpPr>
        <p:spPr>
          <a:xfrm rot="16200000" flipV="1">
            <a:off x="5559532" y="526598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E7D4748C-895F-0944-A71E-445E8C148978}"/>
              </a:ext>
            </a:extLst>
          </p:cNvPr>
          <p:cNvSpPr txBox="1"/>
          <p:nvPr/>
        </p:nvSpPr>
        <p:spPr>
          <a:xfrm>
            <a:off x="5520809" y="529835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15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A3A4384-77A2-C342-B572-106E88001E03}"/>
              </a:ext>
            </a:extLst>
          </p:cNvPr>
          <p:cNvCxnSpPr>
            <a:cxnSpLocks/>
          </p:cNvCxnSpPr>
          <p:nvPr/>
        </p:nvCxnSpPr>
        <p:spPr>
          <a:xfrm rot="16200000" flipV="1">
            <a:off x="5823057" y="526598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13BBF479-7289-8C4F-B9DF-99C972EBDB3A}"/>
              </a:ext>
            </a:extLst>
          </p:cNvPr>
          <p:cNvSpPr txBox="1"/>
          <p:nvPr/>
        </p:nvSpPr>
        <p:spPr>
          <a:xfrm>
            <a:off x="5784334" y="529835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18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C7ED2733-86E2-3A49-8873-A0B54E73653C}"/>
              </a:ext>
            </a:extLst>
          </p:cNvPr>
          <p:cNvCxnSpPr>
            <a:cxnSpLocks/>
          </p:cNvCxnSpPr>
          <p:nvPr/>
        </p:nvCxnSpPr>
        <p:spPr>
          <a:xfrm rot="16200000" flipV="1">
            <a:off x="6083407" y="526598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731DF63D-FDA4-EB45-B3BC-BAA52031FEB0}"/>
              </a:ext>
            </a:extLst>
          </p:cNvPr>
          <p:cNvSpPr txBox="1"/>
          <p:nvPr/>
        </p:nvSpPr>
        <p:spPr>
          <a:xfrm>
            <a:off x="6044684" y="529835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21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337319C8-CD65-F644-A2E2-A4FB5DD0863F}"/>
              </a:ext>
            </a:extLst>
          </p:cNvPr>
          <p:cNvCxnSpPr>
            <a:cxnSpLocks/>
          </p:cNvCxnSpPr>
          <p:nvPr/>
        </p:nvCxnSpPr>
        <p:spPr>
          <a:xfrm rot="16200000" flipV="1">
            <a:off x="6350107" y="526598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6435394D-F6E2-6349-977F-0F78C1DF2056}"/>
              </a:ext>
            </a:extLst>
          </p:cNvPr>
          <p:cNvSpPr txBox="1"/>
          <p:nvPr/>
        </p:nvSpPr>
        <p:spPr>
          <a:xfrm>
            <a:off x="6311384" y="529835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24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10A5919-C349-3E43-9EE0-EE7279E5AB20}"/>
              </a:ext>
            </a:extLst>
          </p:cNvPr>
          <p:cNvCxnSpPr>
            <a:cxnSpLocks/>
          </p:cNvCxnSpPr>
          <p:nvPr/>
        </p:nvCxnSpPr>
        <p:spPr>
          <a:xfrm rot="16200000" flipV="1">
            <a:off x="6610457" y="526598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71D31638-CC6E-0F41-8916-97156B3D825C}"/>
              </a:ext>
            </a:extLst>
          </p:cNvPr>
          <p:cNvSpPr txBox="1"/>
          <p:nvPr/>
        </p:nvSpPr>
        <p:spPr>
          <a:xfrm>
            <a:off x="6571734" y="529835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27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FB98039-DDEB-3445-A35F-61782EB69A94}"/>
              </a:ext>
            </a:extLst>
          </p:cNvPr>
          <p:cNvCxnSpPr>
            <a:cxnSpLocks/>
          </p:cNvCxnSpPr>
          <p:nvPr/>
        </p:nvCxnSpPr>
        <p:spPr>
          <a:xfrm rot="16200000" flipV="1">
            <a:off x="6880332" y="526598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817460C1-9546-624F-BE89-D91DFD76FA56}"/>
              </a:ext>
            </a:extLst>
          </p:cNvPr>
          <p:cNvSpPr txBox="1"/>
          <p:nvPr/>
        </p:nvSpPr>
        <p:spPr>
          <a:xfrm>
            <a:off x="6841609" y="529835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30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1CB2795-2F6A-0A43-8187-E1D05A5B0D3D}"/>
              </a:ext>
            </a:extLst>
          </p:cNvPr>
          <p:cNvCxnSpPr>
            <a:cxnSpLocks/>
          </p:cNvCxnSpPr>
          <p:nvPr/>
        </p:nvCxnSpPr>
        <p:spPr>
          <a:xfrm flipV="1">
            <a:off x="4133957" y="5234236"/>
            <a:ext cx="2898147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5BF7FAE-B90E-8642-A92C-ED78178FA939}"/>
              </a:ext>
            </a:extLst>
          </p:cNvPr>
          <p:cNvCxnSpPr>
            <a:cxnSpLocks/>
          </p:cNvCxnSpPr>
          <p:nvPr/>
        </p:nvCxnSpPr>
        <p:spPr>
          <a:xfrm flipV="1">
            <a:off x="4138733" y="4181475"/>
            <a:ext cx="0" cy="106071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D4C365A-5152-514C-A3B7-FD7A0A6DB4DF}"/>
              </a:ext>
            </a:extLst>
          </p:cNvPr>
          <p:cNvCxnSpPr>
            <a:cxnSpLocks/>
          </p:cNvCxnSpPr>
          <p:nvPr/>
        </p:nvCxnSpPr>
        <p:spPr>
          <a:xfrm flipV="1">
            <a:off x="4086332" y="5186610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E137A5E4-A46D-D347-A91E-B5EEBAE8271B}"/>
              </a:ext>
            </a:extLst>
          </p:cNvPr>
          <p:cNvSpPr txBox="1"/>
          <p:nvPr/>
        </p:nvSpPr>
        <p:spPr>
          <a:xfrm>
            <a:off x="3891910" y="5107851"/>
            <a:ext cx="15709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0%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40910BF8-E164-B245-A64D-843902881BE3}"/>
              </a:ext>
            </a:extLst>
          </p:cNvPr>
          <p:cNvCxnSpPr>
            <a:cxnSpLocks/>
          </p:cNvCxnSpPr>
          <p:nvPr/>
        </p:nvCxnSpPr>
        <p:spPr>
          <a:xfrm flipV="1">
            <a:off x="4086332" y="4970710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455C70C3-DB62-2D43-BD2A-D00B0E5997E6}"/>
              </a:ext>
            </a:extLst>
          </p:cNvPr>
          <p:cNvSpPr txBox="1"/>
          <p:nvPr/>
        </p:nvSpPr>
        <p:spPr>
          <a:xfrm>
            <a:off x="3826186" y="4891951"/>
            <a:ext cx="222818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25%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5644C1D-CD6D-DF4A-99E9-0D71AC2572B2}"/>
              </a:ext>
            </a:extLst>
          </p:cNvPr>
          <p:cNvCxnSpPr>
            <a:cxnSpLocks/>
          </p:cNvCxnSpPr>
          <p:nvPr/>
        </p:nvCxnSpPr>
        <p:spPr>
          <a:xfrm flipV="1">
            <a:off x="4086332" y="475163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3F4F7028-D6EF-2141-95E8-76710D5CA038}"/>
              </a:ext>
            </a:extLst>
          </p:cNvPr>
          <p:cNvSpPr txBox="1"/>
          <p:nvPr/>
        </p:nvSpPr>
        <p:spPr>
          <a:xfrm>
            <a:off x="3826186" y="4672876"/>
            <a:ext cx="222818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50%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5573306-F297-1941-8024-A2E99E022DF8}"/>
              </a:ext>
            </a:extLst>
          </p:cNvPr>
          <p:cNvCxnSpPr>
            <a:cxnSpLocks/>
          </p:cNvCxnSpPr>
          <p:nvPr/>
        </p:nvCxnSpPr>
        <p:spPr>
          <a:xfrm flipV="1">
            <a:off x="4086332" y="4538910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D61E59DF-48CC-034A-ADB4-C064F6ACDCF2}"/>
              </a:ext>
            </a:extLst>
          </p:cNvPr>
          <p:cNvSpPr txBox="1"/>
          <p:nvPr/>
        </p:nvSpPr>
        <p:spPr>
          <a:xfrm>
            <a:off x="3826186" y="4460151"/>
            <a:ext cx="222818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75%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8FE5CF21-C8A6-7B4C-89E9-3166F838ACFB}"/>
              </a:ext>
            </a:extLst>
          </p:cNvPr>
          <p:cNvCxnSpPr>
            <a:cxnSpLocks/>
          </p:cNvCxnSpPr>
          <p:nvPr/>
        </p:nvCxnSpPr>
        <p:spPr>
          <a:xfrm flipV="1">
            <a:off x="4086332" y="4323010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57B0BDBB-D2F6-A245-BF43-AB1F0035D997}"/>
              </a:ext>
            </a:extLst>
          </p:cNvPr>
          <p:cNvSpPr txBox="1"/>
          <p:nvPr/>
        </p:nvSpPr>
        <p:spPr>
          <a:xfrm>
            <a:off x="3760463" y="4244251"/>
            <a:ext cx="28854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100%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518B5D8-5C7F-0A4A-A80C-DDA7376228A8}"/>
              </a:ext>
            </a:extLst>
          </p:cNvPr>
          <p:cNvSpPr txBox="1"/>
          <p:nvPr/>
        </p:nvSpPr>
        <p:spPr>
          <a:xfrm rot="16200000">
            <a:off x="3171385" y="4683907"/>
            <a:ext cx="977833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% of alive patients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8504965-9F3F-274F-BAA7-488083B190F6}"/>
              </a:ext>
            </a:extLst>
          </p:cNvPr>
          <p:cNvSpPr txBox="1"/>
          <p:nvPr/>
        </p:nvSpPr>
        <p:spPr>
          <a:xfrm>
            <a:off x="4200009" y="5688012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33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2C0A11B-673D-3046-BE14-53D3B50BB869}"/>
              </a:ext>
            </a:extLst>
          </p:cNvPr>
          <p:cNvSpPr txBox="1"/>
          <p:nvPr/>
        </p:nvSpPr>
        <p:spPr>
          <a:xfrm>
            <a:off x="4460359" y="5688012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21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9B1F8E38-C43B-0A41-91A1-9A1167F7273E}"/>
              </a:ext>
            </a:extLst>
          </p:cNvPr>
          <p:cNvSpPr txBox="1"/>
          <p:nvPr/>
        </p:nvSpPr>
        <p:spPr>
          <a:xfrm>
            <a:off x="4730234" y="5688012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905CE31-8DB2-B24A-8A94-4A09C04D271D}"/>
              </a:ext>
            </a:extLst>
          </p:cNvPr>
          <p:cNvSpPr txBox="1"/>
          <p:nvPr/>
        </p:nvSpPr>
        <p:spPr>
          <a:xfrm>
            <a:off x="4990584" y="5688012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77E9C58-494C-4647-AA65-B4BF5DE9C29E}"/>
              </a:ext>
            </a:extLst>
          </p:cNvPr>
          <p:cNvSpPr txBox="1"/>
          <p:nvPr/>
        </p:nvSpPr>
        <p:spPr>
          <a:xfrm>
            <a:off x="5254109" y="5688012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10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0F5B7D6-ECF8-8F4E-A028-4119A1DDCBA8}"/>
              </a:ext>
            </a:extLst>
          </p:cNvPr>
          <p:cNvSpPr txBox="1"/>
          <p:nvPr/>
        </p:nvSpPr>
        <p:spPr>
          <a:xfrm>
            <a:off x="5553670" y="5688012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5CDDBB6B-7047-D447-9099-ED3FA1AAB115}"/>
              </a:ext>
            </a:extLst>
          </p:cNvPr>
          <p:cNvSpPr txBox="1"/>
          <p:nvPr/>
        </p:nvSpPr>
        <p:spPr>
          <a:xfrm>
            <a:off x="5817195" y="5688012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AA3F193-7A69-834B-920D-CAAF043406E4}"/>
              </a:ext>
            </a:extLst>
          </p:cNvPr>
          <p:cNvSpPr txBox="1"/>
          <p:nvPr/>
        </p:nvSpPr>
        <p:spPr>
          <a:xfrm>
            <a:off x="6077545" y="5688012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951A4A1-24F6-CF47-B6BE-624CA0FD3916}"/>
              </a:ext>
            </a:extLst>
          </p:cNvPr>
          <p:cNvSpPr txBox="1"/>
          <p:nvPr/>
        </p:nvSpPr>
        <p:spPr>
          <a:xfrm>
            <a:off x="6344245" y="5688012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15B853C-12C3-1A4B-AC8F-660CB920DF9B}"/>
              </a:ext>
            </a:extLst>
          </p:cNvPr>
          <p:cNvSpPr txBox="1"/>
          <p:nvPr/>
        </p:nvSpPr>
        <p:spPr>
          <a:xfrm>
            <a:off x="6604595" y="5688012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E8C01EC-5978-C54D-BF12-6E454A5DFB1F}"/>
              </a:ext>
            </a:extLst>
          </p:cNvPr>
          <p:cNvSpPr txBox="1"/>
          <p:nvPr/>
        </p:nvSpPr>
        <p:spPr>
          <a:xfrm>
            <a:off x="6874470" y="5688012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64E7F50D-F8D5-DD43-A4E2-16AE4AF43B7A}"/>
              </a:ext>
            </a:extLst>
          </p:cNvPr>
          <p:cNvCxnSpPr>
            <a:cxnSpLocks/>
          </p:cNvCxnSpPr>
          <p:nvPr/>
        </p:nvCxnSpPr>
        <p:spPr>
          <a:xfrm flipV="1">
            <a:off x="4146657" y="4878636"/>
            <a:ext cx="907422" cy="1"/>
          </a:xfrm>
          <a:prstGeom prst="line">
            <a:avLst/>
          </a:prstGeom>
          <a:ln w="12700">
            <a:solidFill>
              <a:schemeClr val="accent6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37CCBE34-A1EC-CA49-BC71-3AC6B561D1F5}"/>
              </a:ext>
            </a:extLst>
          </p:cNvPr>
          <p:cNvCxnSpPr>
            <a:cxnSpLocks/>
          </p:cNvCxnSpPr>
          <p:nvPr/>
        </p:nvCxnSpPr>
        <p:spPr>
          <a:xfrm flipV="1">
            <a:off x="5056308" y="4879975"/>
            <a:ext cx="0" cy="352686"/>
          </a:xfrm>
          <a:prstGeom prst="line">
            <a:avLst/>
          </a:prstGeom>
          <a:ln w="12700">
            <a:solidFill>
              <a:schemeClr val="accent6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B8A80E05-9373-FE47-8B53-E9750EEEC53E}"/>
              </a:ext>
            </a:extLst>
          </p:cNvPr>
          <p:cNvSpPr txBox="1"/>
          <p:nvPr/>
        </p:nvSpPr>
        <p:spPr>
          <a:xfrm>
            <a:off x="3937596" y="3206864"/>
            <a:ext cx="3454548" cy="43088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n-GB" sz="1100" dirty="0">
                <a:solidFill>
                  <a:schemeClr val="tx2"/>
                </a:solidFill>
                <a:ea typeface="Aileron" charset="0"/>
                <a:cs typeface="Aileron" charset="0"/>
              </a:rPr>
              <a:t>OS rate at 9 months for cohort 4 was:</a:t>
            </a:r>
          </a:p>
          <a:p>
            <a:pPr marL="179388" indent="-1793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2"/>
                </a:solidFill>
                <a:ea typeface="Aileron" charset="0"/>
                <a:cs typeface="Aileron" charset="0"/>
              </a:rPr>
              <a:t>Cohort 4, Grade 3 GEP: 36.1% (95% CI: 22.9-57) (N=33)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831368DE-6C3E-AD47-AD0E-B9CA726079FE}"/>
              </a:ext>
            </a:extLst>
          </p:cNvPr>
          <p:cNvSpPr txBox="1"/>
          <p:nvPr/>
        </p:nvSpPr>
        <p:spPr>
          <a:xfrm>
            <a:off x="2491545" y="3007985"/>
            <a:ext cx="3089082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>
              <a:buClr>
                <a:schemeClr val="accent1"/>
              </a:buClr>
            </a:pPr>
            <a:r>
              <a:rPr lang="en-GB" sz="1200" b="1" dirty="0">
                <a:solidFill>
                  <a:schemeClr val="tx2"/>
                </a:solidFill>
                <a:ea typeface="Aileron" charset="0"/>
                <a:cs typeface="Aileron" charset="0"/>
              </a:rPr>
              <a:t>With a median follow-up of 10.8 m: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C0C29EA2-DB47-5144-83A3-4D07F005EBE0}"/>
              </a:ext>
            </a:extLst>
          </p:cNvPr>
          <p:cNvSpPr txBox="1"/>
          <p:nvPr/>
        </p:nvSpPr>
        <p:spPr>
          <a:xfrm>
            <a:off x="620184" y="2785957"/>
            <a:ext cx="2170787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r>
              <a:rPr lang="en-GB" b="1" cap="small" dirty="0">
                <a:solidFill>
                  <a:schemeClr val="accent1"/>
                </a:solidFill>
                <a:latin typeface="Aileron" charset="0"/>
                <a:ea typeface="Aileron" charset="0"/>
                <a:cs typeface="Aileron" charset="0"/>
              </a:rPr>
              <a:t>PRIMARY ENDPOINTS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E18569A9-EDC8-B644-81BE-C9F6592B9B78}"/>
              </a:ext>
            </a:extLst>
          </p:cNvPr>
          <p:cNvSpPr txBox="1"/>
          <p:nvPr/>
        </p:nvSpPr>
        <p:spPr>
          <a:xfrm>
            <a:off x="620184" y="3206864"/>
            <a:ext cx="2984273" cy="76944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n-GB" sz="1100" dirty="0">
                <a:solidFill>
                  <a:schemeClr val="tx2"/>
                </a:solidFill>
                <a:ea typeface="Aileron" charset="0"/>
                <a:cs typeface="Aileron" charset="0"/>
              </a:rPr>
              <a:t>CBR at 9 months (by RECIST v1.1) was:</a:t>
            </a:r>
          </a:p>
          <a:p>
            <a:pPr marL="179388" indent="-1793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2"/>
                </a:solidFill>
                <a:ea typeface="Aileron" charset="0"/>
                <a:cs typeface="Aileron" charset="0"/>
              </a:rPr>
              <a:t>Cohort 1, Typical/atypical lung carcinoids: 7.4%</a:t>
            </a:r>
          </a:p>
          <a:p>
            <a:pPr marL="179388" indent="-1793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2"/>
                </a:solidFill>
                <a:ea typeface="Aileron" charset="0"/>
                <a:cs typeface="Aileron" charset="0"/>
              </a:rPr>
              <a:t>Cohort 2, Grade 1/2 gastrointestinal: 32.3%</a:t>
            </a:r>
          </a:p>
          <a:p>
            <a:pPr marL="179388" indent="-1793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2"/>
                </a:solidFill>
                <a:ea typeface="Aileron" charset="0"/>
                <a:cs typeface="Aileron" charset="0"/>
              </a:rPr>
              <a:t>Cohort 3, Grade 1/2 pancreatic: 25%</a:t>
            </a:r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29FDC05B-3AB0-134D-95B3-7B3319452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0990" y="4316834"/>
            <a:ext cx="2679700" cy="723900"/>
          </a:xfrm>
          <a:prstGeom prst="rect">
            <a:avLst/>
          </a:prstGeom>
        </p:spPr>
      </p:pic>
      <p:sp>
        <p:nvSpPr>
          <p:cNvPr id="97" name="TextBox 96">
            <a:extLst>
              <a:ext uri="{FF2B5EF4-FFF2-40B4-BE49-F238E27FC236}">
                <a16:creationId xmlns:a16="http://schemas.microsoft.com/office/drawing/2014/main" id="{9325AB0C-CFBA-5D46-911D-CD0F52673A6B}"/>
              </a:ext>
            </a:extLst>
          </p:cNvPr>
          <p:cNvSpPr txBox="1"/>
          <p:nvPr/>
        </p:nvSpPr>
        <p:spPr>
          <a:xfrm>
            <a:off x="5719119" y="4008269"/>
            <a:ext cx="98584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Cohort 4</a:t>
            </a:r>
          </a:p>
          <a:p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Well differentiated</a:t>
            </a: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7A38D390-78A9-9D41-8178-D0E239F312AC}"/>
              </a:ext>
            </a:extLst>
          </p:cNvPr>
          <p:cNvCxnSpPr>
            <a:cxnSpLocks/>
          </p:cNvCxnSpPr>
          <p:nvPr/>
        </p:nvCxnSpPr>
        <p:spPr>
          <a:xfrm flipV="1">
            <a:off x="5588295" y="4092995"/>
            <a:ext cx="78747" cy="1"/>
          </a:xfrm>
          <a:prstGeom prst="line">
            <a:avLst/>
          </a:prstGeom>
          <a:ln w="1905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Oval 106">
            <a:extLst>
              <a:ext uri="{FF2B5EF4-FFF2-40B4-BE49-F238E27FC236}">
                <a16:creationId xmlns:a16="http://schemas.microsoft.com/office/drawing/2014/main" id="{89227EE9-5B5B-2643-B2DC-1DF10A66BEA7}"/>
              </a:ext>
            </a:extLst>
          </p:cNvPr>
          <p:cNvSpPr/>
          <p:nvPr/>
        </p:nvSpPr>
        <p:spPr>
          <a:xfrm>
            <a:off x="5598469" y="4206895"/>
            <a:ext cx="62224" cy="6222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DC6921B-5919-7449-908C-0F7E0AD9D90D}"/>
              </a:ext>
            </a:extLst>
          </p:cNvPr>
          <p:cNvSpPr txBox="1"/>
          <p:nvPr/>
        </p:nvSpPr>
        <p:spPr>
          <a:xfrm>
            <a:off x="1081890" y="5894642"/>
            <a:ext cx="40555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Cohort 1</a:t>
            </a: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31EDC04-7D31-B344-A6DD-B55312C8EC09}"/>
              </a:ext>
            </a:extLst>
          </p:cNvPr>
          <p:cNvCxnSpPr>
            <a:cxnSpLocks/>
          </p:cNvCxnSpPr>
          <p:nvPr/>
        </p:nvCxnSpPr>
        <p:spPr>
          <a:xfrm flipV="1">
            <a:off x="978528" y="588193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1469CE77-56E4-C143-9F5D-C7FD0BA0A059}"/>
              </a:ext>
            </a:extLst>
          </p:cNvPr>
          <p:cNvSpPr txBox="1"/>
          <p:nvPr/>
        </p:nvSpPr>
        <p:spPr>
          <a:xfrm>
            <a:off x="809753" y="5377726"/>
            <a:ext cx="13144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25</a:t>
            </a:r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02412A90-32E4-324B-9FF5-492E2FB6DCE8}"/>
              </a:ext>
            </a:extLst>
          </p:cNvPr>
          <p:cNvCxnSpPr>
            <a:cxnSpLocks/>
          </p:cNvCxnSpPr>
          <p:nvPr/>
        </p:nvCxnSpPr>
        <p:spPr>
          <a:xfrm flipV="1">
            <a:off x="978528" y="502468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BCEDB446-41A9-264E-A218-C3A1F3342BB0}"/>
              </a:ext>
            </a:extLst>
          </p:cNvPr>
          <p:cNvSpPr txBox="1"/>
          <p:nvPr/>
        </p:nvSpPr>
        <p:spPr>
          <a:xfrm>
            <a:off x="809753" y="4945926"/>
            <a:ext cx="13144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50</a:t>
            </a:r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A68FDB6A-266E-0345-AA0A-54D193093B28}"/>
              </a:ext>
            </a:extLst>
          </p:cNvPr>
          <p:cNvCxnSpPr>
            <a:cxnSpLocks/>
          </p:cNvCxnSpPr>
          <p:nvPr/>
        </p:nvCxnSpPr>
        <p:spPr>
          <a:xfrm flipV="1">
            <a:off x="978528" y="4596060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EDA3239F-7426-2848-B835-F1F7F1A1A452}"/>
              </a:ext>
            </a:extLst>
          </p:cNvPr>
          <p:cNvSpPr txBox="1"/>
          <p:nvPr/>
        </p:nvSpPr>
        <p:spPr>
          <a:xfrm>
            <a:off x="809753" y="4517301"/>
            <a:ext cx="13144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75</a:t>
            </a: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318D472-D9A6-204A-9419-181926554723}"/>
              </a:ext>
            </a:extLst>
          </p:cNvPr>
          <p:cNvCxnSpPr>
            <a:cxnSpLocks/>
          </p:cNvCxnSpPr>
          <p:nvPr/>
        </p:nvCxnSpPr>
        <p:spPr>
          <a:xfrm flipV="1">
            <a:off x="978528" y="4170610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AF519883-0BF7-5940-B920-AE40CC18D064}"/>
              </a:ext>
            </a:extLst>
          </p:cNvPr>
          <p:cNvSpPr txBox="1"/>
          <p:nvPr/>
        </p:nvSpPr>
        <p:spPr>
          <a:xfrm>
            <a:off x="744030" y="4091851"/>
            <a:ext cx="197170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F6EECEDB-27DD-E749-BAE9-4701D11E1ABD}"/>
              </a:ext>
            </a:extLst>
          </p:cNvPr>
          <p:cNvSpPr txBox="1"/>
          <p:nvPr/>
        </p:nvSpPr>
        <p:spPr>
          <a:xfrm>
            <a:off x="875477" y="5803176"/>
            <a:ext cx="65723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</a:t>
            </a:r>
          </a:p>
        </p:txBody>
      </p: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AE6F0637-071C-3D48-BC86-B9CC61A507F9}"/>
              </a:ext>
            </a:extLst>
          </p:cNvPr>
          <p:cNvCxnSpPr>
            <a:cxnSpLocks/>
          </p:cNvCxnSpPr>
          <p:nvPr/>
        </p:nvCxnSpPr>
        <p:spPr>
          <a:xfrm flipV="1">
            <a:off x="978528" y="545648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5A6AF7FB-8E9D-EF42-A215-72B106592FE0}"/>
              </a:ext>
            </a:extLst>
          </p:cNvPr>
          <p:cNvSpPr txBox="1"/>
          <p:nvPr/>
        </p:nvSpPr>
        <p:spPr>
          <a:xfrm rot="16200000">
            <a:off x="351232" y="4941259"/>
            <a:ext cx="63959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Patients (%)</a:t>
            </a: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F3972EDA-B796-2C4A-A02C-837480A3A3CB}"/>
              </a:ext>
            </a:extLst>
          </p:cNvPr>
          <p:cNvCxnSpPr>
            <a:cxnSpLocks/>
          </p:cNvCxnSpPr>
          <p:nvPr/>
        </p:nvCxnSpPr>
        <p:spPr>
          <a:xfrm flipH="1" flipV="1">
            <a:off x="1030929" y="4162425"/>
            <a:ext cx="1" cy="1717936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A3CBA41A-FE59-C848-8A8D-1C95316C9A79}"/>
              </a:ext>
            </a:extLst>
          </p:cNvPr>
          <p:cNvSpPr txBox="1"/>
          <p:nvPr/>
        </p:nvSpPr>
        <p:spPr>
          <a:xfrm>
            <a:off x="1184483" y="4018217"/>
            <a:ext cx="24686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N=27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F75ECEC8-90DD-C54E-8899-2588FDBAC89D}"/>
              </a:ext>
            </a:extLst>
          </p:cNvPr>
          <p:cNvSpPr/>
          <p:nvPr/>
        </p:nvSpPr>
        <p:spPr>
          <a:xfrm>
            <a:off x="1584896" y="4165601"/>
            <a:ext cx="360436" cy="1714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C6B6025-CAB6-3F4E-ACE5-6867505DF0FB}"/>
              </a:ext>
            </a:extLst>
          </p:cNvPr>
          <p:cNvSpPr/>
          <p:nvPr/>
        </p:nvSpPr>
        <p:spPr>
          <a:xfrm>
            <a:off x="1584896" y="4337049"/>
            <a:ext cx="360436" cy="154305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8F5191CF-8DAB-7741-A8B6-F269E2103F66}"/>
              </a:ext>
            </a:extLst>
          </p:cNvPr>
          <p:cNvSpPr/>
          <p:nvPr/>
        </p:nvSpPr>
        <p:spPr>
          <a:xfrm>
            <a:off x="1584896" y="5327650"/>
            <a:ext cx="360436" cy="55245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591A51FE-7FC3-C947-9BC3-5B8E290A1A89}"/>
              </a:ext>
            </a:extLst>
          </p:cNvPr>
          <p:cNvSpPr/>
          <p:nvPr/>
        </p:nvSpPr>
        <p:spPr>
          <a:xfrm>
            <a:off x="2491829" y="4475956"/>
            <a:ext cx="66361" cy="6636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28BC106F-DB16-AA4F-8FC7-7FD8A8B6FAA0}"/>
              </a:ext>
            </a:extLst>
          </p:cNvPr>
          <p:cNvSpPr txBox="1"/>
          <p:nvPr/>
        </p:nvSpPr>
        <p:spPr>
          <a:xfrm>
            <a:off x="2627087" y="4454354"/>
            <a:ext cx="777457" cy="37241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&lt;9 m FU</a:t>
            </a:r>
            <a:b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No: PD</a:t>
            </a:r>
            <a:b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Yes: SD+PR+CR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AE57CD14-2B4E-4D42-AC31-F23E454223CD}"/>
              </a:ext>
            </a:extLst>
          </p:cNvPr>
          <p:cNvSpPr/>
          <p:nvPr/>
        </p:nvSpPr>
        <p:spPr>
          <a:xfrm>
            <a:off x="1127696" y="4165601"/>
            <a:ext cx="360436" cy="1714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FCDA67F2-0008-294A-847E-09B71F6F9839}"/>
              </a:ext>
            </a:extLst>
          </p:cNvPr>
          <p:cNvSpPr/>
          <p:nvPr/>
        </p:nvSpPr>
        <p:spPr>
          <a:xfrm>
            <a:off x="1127696" y="4610100"/>
            <a:ext cx="360436" cy="1270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7CB2BE2F-4F61-4D44-AD6F-028FBC371EFB}"/>
              </a:ext>
            </a:extLst>
          </p:cNvPr>
          <p:cNvSpPr/>
          <p:nvPr/>
        </p:nvSpPr>
        <p:spPr>
          <a:xfrm>
            <a:off x="1127696" y="5759450"/>
            <a:ext cx="360436" cy="12065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AE7CE868-9559-7343-AD3E-202454E65932}"/>
              </a:ext>
            </a:extLst>
          </p:cNvPr>
          <p:cNvSpPr txBox="1"/>
          <p:nvPr/>
        </p:nvSpPr>
        <p:spPr>
          <a:xfrm>
            <a:off x="2098883" y="4018217"/>
            <a:ext cx="24686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N=32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3F0496E-5B68-8344-9D20-669D7143A2AF}"/>
              </a:ext>
            </a:extLst>
          </p:cNvPr>
          <p:cNvSpPr/>
          <p:nvPr/>
        </p:nvSpPr>
        <p:spPr>
          <a:xfrm>
            <a:off x="2042096" y="4165601"/>
            <a:ext cx="360436" cy="1714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A7EB2F8B-5ECA-4944-B8EB-C4DBBDFFF3DE}"/>
              </a:ext>
            </a:extLst>
          </p:cNvPr>
          <p:cNvSpPr/>
          <p:nvPr/>
        </p:nvSpPr>
        <p:spPr>
          <a:xfrm>
            <a:off x="2042096" y="4222750"/>
            <a:ext cx="360436" cy="16573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C98A0696-0BD6-DB44-8E88-F588D3044A99}"/>
              </a:ext>
            </a:extLst>
          </p:cNvPr>
          <p:cNvSpPr/>
          <p:nvPr/>
        </p:nvSpPr>
        <p:spPr>
          <a:xfrm>
            <a:off x="2042096" y="5448300"/>
            <a:ext cx="360436" cy="4318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FA56524D-E167-8F4F-BFAC-F3208EED0BD4}"/>
              </a:ext>
            </a:extLst>
          </p:cNvPr>
          <p:cNvSpPr txBox="1"/>
          <p:nvPr/>
        </p:nvSpPr>
        <p:spPr>
          <a:xfrm>
            <a:off x="1635333" y="4018217"/>
            <a:ext cx="24686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N=31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293A58D6-A994-F644-AC77-9A88A49C65FC}"/>
              </a:ext>
            </a:extLst>
          </p:cNvPr>
          <p:cNvSpPr txBox="1"/>
          <p:nvPr/>
        </p:nvSpPr>
        <p:spPr>
          <a:xfrm>
            <a:off x="1558140" y="5894642"/>
            <a:ext cx="40555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Cohort 2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DD7B856A-A9A5-2040-A529-240035C7323C}"/>
              </a:ext>
            </a:extLst>
          </p:cNvPr>
          <p:cNvSpPr txBox="1"/>
          <p:nvPr/>
        </p:nvSpPr>
        <p:spPr>
          <a:xfrm>
            <a:off x="2021690" y="5894642"/>
            <a:ext cx="40555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Cohort 3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CD1A6074-C5F1-1D43-B666-50936F59F13E}"/>
              </a:ext>
            </a:extLst>
          </p:cNvPr>
          <p:cNvSpPr/>
          <p:nvPr/>
        </p:nvSpPr>
        <p:spPr>
          <a:xfrm>
            <a:off x="2491829" y="4590256"/>
            <a:ext cx="66361" cy="6636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2971D85-9CC2-9D4B-B5A9-EB47551FC941}"/>
              </a:ext>
            </a:extLst>
          </p:cNvPr>
          <p:cNvSpPr/>
          <p:nvPr/>
        </p:nvSpPr>
        <p:spPr>
          <a:xfrm>
            <a:off x="2491829" y="4707731"/>
            <a:ext cx="66361" cy="6636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6E3FF3E3-B256-0B40-BDF1-9D5FBDC8A0A1}"/>
              </a:ext>
            </a:extLst>
          </p:cNvPr>
          <p:cNvSpPr txBox="1"/>
          <p:nvPr/>
        </p:nvSpPr>
        <p:spPr>
          <a:xfrm>
            <a:off x="2483814" y="4324846"/>
            <a:ext cx="575479" cy="1261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CBR at 9 m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DA48DE-59EB-4B40-BFA9-F7BE4FE9ACE4}"/>
              </a:ext>
            </a:extLst>
          </p:cNvPr>
          <p:cNvCxnSpPr>
            <a:cxnSpLocks/>
          </p:cNvCxnSpPr>
          <p:nvPr/>
        </p:nvCxnSpPr>
        <p:spPr>
          <a:xfrm flipV="1">
            <a:off x="1029328" y="5881937"/>
            <a:ext cx="1469397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8BDB7EBB-617F-CE47-8BB7-35921660928E}"/>
              </a:ext>
            </a:extLst>
          </p:cNvPr>
          <p:cNvSpPr txBox="1"/>
          <p:nvPr/>
        </p:nvSpPr>
        <p:spPr>
          <a:xfrm>
            <a:off x="4196558" y="4903062"/>
            <a:ext cx="32380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accent1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36.1%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CF68D04-28E0-4CB0-964D-A82BAE6E5DCA}"/>
              </a:ext>
            </a:extLst>
          </p:cNvPr>
          <p:cNvCxnSpPr/>
          <p:nvPr/>
        </p:nvCxnSpPr>
        <p:spPr>
          <a:xfrm>
            <a:off x="5619394" y="4056682"/>
            <a:ext cx="0" cy="6924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497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09C7235-1601-4110-B808-BD18FA347F5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Durvalumab and tremelimumab combination showed modest activity in this heavily </a:t>
            </a:r>
            <a:br>
              <a:rPr lang="en-GB" dirty="0"/>
            </a:br>
            <a:r>
              <a:rPr lang="en-GB" dirty="0"/>
              <a:t>pre-treated population</a:t>
            </a:r>
          </a:p>
          <a:p>
            <a:r>
              <a:rPr lang="en-GB" dirty="0"/>
              <a:t>In WHO grade 3 NENs (cohort 4), the combination therapy met the predefined threshold for OS </a:t>
            </a:r>
            <a:br>
              <a:rPr lang="en-GB" dirty="0"/>
            </a:br>
            <a:r>
              <a:rPr lang="en-GB" dirty="0"/>
              <a:t>at 9 months and deserves further evaluation</a:t>
            </a:r>
          </a:p>
          <a:p>
            <a:r>
              <a:rPr lang="en-GB" dirty="0"/>
              <a:t>Objective radiological responses were infrequent </a:t>
            </a:r>
          </a:p>
          <a:p>
            <a:r>
              <a:rPr lang="en-GB" dirty="0"/>
              <a:t>No new safety concerns were identified in this large population of advanced NENs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5F1A2E3-911C-4E12-831B-42FF62660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F3EC2-6381-4222-8910-80A90730CD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F2452D4-0680-5A48-9717-32618D491CC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09320"/>
            <a:ext cx="8116800" cy="365125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GB" dirty="0"/>
              <a:t>NEN, neuroendocrine neoplasm; OS, overall survival; WHO, world health organisation</a:t>
            </a:r>
          </a:p>
          <a:p>
            <a:pPr>
              <a:spcBef>
                <a:spcPts val="300"/>
              </a:spcBef>
            </a:pPr>
            <a:r>
              <a:rPr lang="en-GB" dirty="0"/>
              <a:t>Capdevila J, et al. ESMO 2020. Abstract #1157O. Oral presentation</a:t>
            </a:r>
          </a:p>
        </p:txBody>
      </p:sp>
    </p:spTree>
    <p:extLst>
      <p:ext uri="{BB962C8B-B14F-4D97-AF65-F5344CB8AC3E}">
        <p14:creationId xmlns:p14="http://schemas.microsoft.com/office/powerpoint/2010/main" val="159321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1C903-EB03-4C5A-984B-750C2EB65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Efficacy and safety of lanreotide </a:t>
            </a:r>
            <a:br>
              <a:rPr lang="en-GB" dirty="0"/>
            </a:br>
            <a:r>
              <a:rPr lang="en-GB" dirty="0"/>
              <a:t>autogel 120 mg every 14 days </a:t>
            </a:r>
            <a:br>
              <a:rPr lang="en-GB" dirty="0"/>
            </a:br>
            <a:r>
              <a:rPr lang="en-GB" dirty="0"/>
              <a:t>in progressive pancreatic or midgut net</a:t>
            </a:r>
            <a:r>
              <a:rPr lang="en-GB" cap="none" dirty="0"/>
              <a:t>s</a:t>
            </a:r>
            <a:r>
              <a:rPr lang="en-GB" dirty="0"/>
              <a:t>: </a:t>
            </a:r>
            <a:br>
              <a:rPr lang="en-GB" dirty="0"/>
            </a:br>
            <a:r>
              <a:rPr lang="en-GB" dirty="0"/>
              <a:t>clarinet forte study results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8ACCF1-33A6-41A4-915C-64F86C0DDB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Pavel M, et al. </a:t>
            </a:r>
            <a:br>
              <a:rPr lang="en-GB" b="1" dirty="0"/>
            </a:br>
            <a:r>
              <a:rPr lang="en-GB" b="1" dirty="0"/>
              <a:t>ESMO 2020. Abstract #1162MO. Mini oral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E43C0F-8A7B-3A4B-9DB5-B3472E36E833}" type="slidenum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ED3650-4667-4502-B7F4-5C40FC0CE244}"/>
              </a:ext>
            </a:extLst>
          </p:cNvPr>
          <p:cNvSpPr txBox="1"/>
          <p:nvPr/>
        </p:nvSpPr>
        <p:spPr>
          <a:xfrm>
            <a:off x="619200" y="6129338"/>
            <a:ext cx="11161240" cy="728661"/>
          </a:xfrm>
          <a:prstGeom prst="rect">
            <a:avLst/>
          </a:prstGeom>
          <a:noFill/>
        </p:spPr>
        <p:txBody>
          <a:bodyPr wrap="square" lIns="0" rtlCol="0" anchor="ctr">
            <a:noAutofit/>
          </a:bodyPr>
          <a:lstStyle/>
          <a:p>
            <a:pPr lvl="0"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NETs, </a:t>
            </a:r>
            <a:r>
              <a:rPr lang="en-GB" sz="12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neuroendocrine tumours</a:t>
            </a:r>
          </a:p>
        </p:txBody>
      </p:sp>
    </p:spTree>
    <p:extLst>
      <p:ext uri="{BB962C8B-B14F-4D97-AF65-F5344CB8AC3E}">
        <p14:creationId xmlns:p14="http://schemas.microsoft.com/office/powerpoint/2010/main" val="2990883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09C7235-1601-4110-B808-BD18FA347F5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Currently, </a:t>
            </a:r>
            <a:r>
              <a:rPr lang="en-GB" b="1" dirty="0">
                <a:solidFill>
                  <a:schemeClr val="accent1"/>
                </a:solidFill>
              </a:rPr>
              <a:t>patients with progressive disease after treatment with lanreotide </a:t>
            </a:r>
            <a:r>
              <a:rPr lang="en-GB" dirty="0">
                <a:solidFill>
                  <a:schemeClr val="tx2"/>
                </a:solidFill>
              </a:rPr>
              <a:t>(120 mg every 28 days) </a:t>
            </a:r>
            <a:r>
              <a:rPr lang="en-GB" b="1" dirty="0">
                <a:solidFill>
                  <a:schemeClr val="accent1"/>
                </a:solidFill>
              </a:rPr>
              <a:t>have limited treatment options </a:t>
            </a:r>
            <a:r>
              <a:rPr lang="en-GB" dirty="0">
                <a:solidFill>
                  <a:schemeClr val="tx2"/>
                </a:solidFill>
              </a:rPr>
              <a:t>and receive less well-tolerated systemic chemotherapy or molecular targeted therapies</a:t>
            </a:r>
          </a:p>
          <a:p>
            <a:r>
              <a:rPr lang="en-GB" b="1" dirty="0">
                <a:solidFill>
                  <a:schemeClr val="accent1"/>
                </a:solidFill>
              </a:rPr>
              <a:t>CLARINET FORTE </a:t>
            </a:r>
            <a:r>
              <a:rPr lang="en-GB" dirty="0">
                <a:solidFill>
                  <a:schemeClr val="tx2"/>
                </a:solidFill>
              </a:rPr>
              <a:t>is a prospective, open label, exploratory, European phase 2 study that </a:t>
            </a:r>
            <a:r>
              <a:rPr lang="en-GB" b="1" dirty="0">
                <a:solidFill>
                  <a:schemeClr val="accent1"/>
                </a:solidFill>
              </a:rPr>
              <a:t>investigated the efficacy and safety of an increased dosing frequency of lanreotide</a:t>
            </a:r>
            <a:r>
              <a:rPr lang="en-GB" dirty="0">
                <a:solidFill>
                  <a:schemeClr val="tx2"/>
                </a:solidFill>
              </a:rPr>
              <a:t> in patients with progressive pancreatic neuroendocrine tumours (panNETs) and midgut NETs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5F1A2E3-911C-4E12-831B-42FF62660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F3EC2-6381-4222-8910-80A90730CD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F2452D4-0680-5A48-9717-32618D491CC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90059"/>
            <a:ext cx="10732400" cy="365125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GB" sz="1100" dirty="0"/>
              <a:t>DCR, disease control rate; LAN, lanreotide; NET, neuroendocrine tumour; PFS, progression free survival; RECIST, Response Evaluation Criteria In Solid Tumours; SSTR2, somatostatin receptor type 2</a:t>
            </a:r>
            <a:r>
              <a:rPr lang="en-GB" sz="1100" dirty="0">
                <a:solidFill>
                  <a:schemeClr val="tx2"/>
                </a:solidFill>
              </a:rPr>
              <a:t>; wks, weeks</a:t>
            </a:r>
          </a:p>
          <a:p>
            <a:pPr>
              <a:spcBef>
                <a:spcPts val="300"/>
              </a:spcBef>
            </a:pPr>
            <a:r>
              <a:rPr lang="en-GB" sz="1100" dirty="0"/>
              <a:t>https://clinicaltrials.gov/ct2/show/NCT02651987; Pavel M, et al. ESMO 2020. Abstract #1162MO. Mini oral presentation.</a:t>
            </a:r>
          </a:p>
          <a:p>
            <a:pPr>
              <a:spcBef>
                <a:spcPts val="300"/>
              </a:spcBef>
            </a:pPr>
            <a:endParaRPr lang="en-GB" sz="11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20D4180-BA4C-4107-89EE-9F19AAD43AE3}"/>
              </a:ext>
            </a:extLst>
          </p:cNvPr>
          <p:cNvGrpSpPr/>
          <p:nvPr/>
        </p:nvGrpSpPr>
        <p:grpSpPr>
          <a:xfrm>
            <a:off x="839416" y="3573016"/>
            <a:ext cx="9793087" cy="2153105"/>
            <a:chOff x="275214" y="3943552"/>
            <a:chExt cx="9793087" cy="2153105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0D4879C3-2F60-47CC-8B73-E260CC5A51B1}"/>
                </a:ext>
              </a:extLst>
            </p:cNvPr>
            <p:cNvSpPr/>
            <p:nvPr/>
          </p:nvSpPr>
          <p:spPr>
            <a:xfrm>
              <a:off x="275214" y="3943552"/>
              <a:ext cx="3528601" cy="2153105"/>
            </a:xfrm>
            <a:prstGeom prst="roundRect">
              <a:avLst>
                <a:gd name="adj" fmla="val 12512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200"/>
                </a:spcAft>
              </a:pPr>
              <a:r>
                <a:rPr lang="en-GB" sz="1200" b="1" dirty="0"/>
                <a:t>Patients with metastatic or locally advanced, unresectable panNETs or midgut NETs:</a:t>
              </a:r>
            </a:p>
            <a:p>
              <a:pPr marL="177800" indent="-17780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n-GB" sz="1200" dirty="0"/>
                <a:t>SSTR2+</a:t>
              </a:r>
            </a:p>
            <a:p>
              <a:pPr marL="177800" indent="-17780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n-GB" sz="1200" dirty="0"/>
                <a:t>Grade 1 or 2</a:t>
              </a:r>
            </a:p>
            <a:p>
              <a:pPr marL="177800" indent="-17780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n-GB" sz="1200" dirty="0"/>
                <a:t>Ki-67 ≤20%</a:t>
              </a:r>
            </a:p>
            <a:p>
              <a:pPr marL="177800" indent="-17780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n-GB" sz="1200" dirty="0"/>
                <a:t>With or without hormonal-related syndromes</a:t>
              </a:r>
            </a:p>
            <a:p>
              <a:pPr marL="177800" indent="-17780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n-GB" sz="1200" dirty="0"/>
                <a:t>Centrally assessed progression (RECIST V 1.0) within last 2 years while on standard LAN regimen (120 mg every 28 days) for ≥24 weeks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F16D74A2-1136-4885-AC30-0A30B7501438}"/>
                </a:ext>
              </a:extLst>
            </p:cNvPr>
            <p:cNvSpPr/>
            <p:nvPr/>
          </p:nvSpPr>
          <p:spPr>
            <a:xfrm>
              <a:off x="7320136" y="4068047"/>
              <a:ext cx="2748165" cy="1904115"/>
            </a:xfrm>
            <a:prstGeom prst="roundRect">
              <a:avLst>
                <a:gd name="adj" fmla="val 11447"/>
              </a:avLst>
            </a:prstGeom>
            <a:solidFill>
              <a:schemeClr val="tx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200" b="1" dirty="0"/>
                <a:t>Primary endpoint: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/>
                <a:t>Centrally assessed PFS (RECIST v 1.0) </a:t>
              </a:r>
              <a:r>
                <a:rPr lang="en-GB" sz="1200" dirty="0">
                  <a:solidFill>
                    <a:schemeClr val="bg1"/>
                  </a:solidFill>
                </a:rPr>
                <a:t>by independent central review</a:t>
              </a:r>
            </a:p>
            <a:p>
              <a:endParaRPr lang="en-GB" sz="1200" dirty="0"/>
            </a:p>
            <a:p>
              <a:r>
                <a:rPr lang="en-GB" sz="1200" b="1" dirty="0"/>
                <a:t>Secondary endpoints: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/>
                <a:t>DCR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/>
                <a:t>Best overall response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/>
                <a:t>Safety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0EDB84F9-E885-4532-ABA2-A3B766E17B1C}"/>
                </a:ext>
              </a:extLst>
            </p:cNvPr>
            <p:cNvSpPr/>
            <p:nvPr/>
          </p:nvSpPr>
          <p:spPr>
            <a:xfrm>
              <a:off x="4570025" y="4206053"/>
              <a:ext cx="2616221" cy="495665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PanNET cohort (N=48)</a:t>
              </a:r>
            </a:p>
            <a:p>
              <a:pPr algn="ctr"/>
              <a:r>
                <a:rPr lang="en-GB" sz="1200" dirty="0"/>
                <a:t>LAN 120 mg every 14 days for 48 wks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A8578214-2D77-48AE-BB07-FBC82AAA389D}"/>
                </a:ext>
              </a:extLst>
            </p:cNvPr>
            <p:cNvSpPr/>
            <p:nvPr/>
          </p:nvSpPr>
          <p:spPr>
            <a:xfrm>
              <a:off x="4570026" y="5292589"/>
              <a:ext cx="2616221" cy="49566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Midgut NET cohort (N=51)</a:t>
              </a:r>
            </a:p>
            <a:p>
              <a:pPr algn="ctr"/>
              <a:r>
                <a:rPr lang="en-GB" sz="1200" dirty="0">
                  <a:solidFill>
                    <a:schemeClr val="tx1"/>
                  </a:solidFill>
                </a:rPr>
                <a:t>LAN 120 mg every 14 days for 96 wks</a:t>
              </a:r>
            </a:p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667CC58E-BA5C-4AE3-80B5-BEB107035F14}"/>
                </a:ext>
              </a:extLst>
            </p:cNvPr>
            <p:cNvCxnSpPr>
              <a:cxnSpLocks/>
              <a:stCxn id="9" idx="3"/>
              <a:endCxn id="12" idx="1"/>
            </p:cNvCxnSpPr>
            <p:nvPr/>
          </p:nvCxnSpPr>
          <p:spPr>
            <a:xfrm flipV="1">
              <a:off x="3803815" y="4453886"/>
              <a:ext cx="766210" cy="566219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74AC5BC-4AB3-4642-844F-6DBF8745DAD1}"/>
                </a:ext>
              </a:extLst>
            </p:cNvPr>
            <p:cNvCxnSpPr>
              <a:cxnSpLocks/>
              <a:stCxn id="9" idx="3"/>
              <a:endCxn id="13" idx="1"/>
            </p:cNvCxnSpPr>
            <p:nvPr/>
          </p:nvCxnSpPr>
          <p:spPr>
            <a:xfrm>
              <a:off x="3803815" y="5020105"/>
              <a:ext cx="766211" cy="520317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70431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Cor2Ed - NET Connect Colour Palette">
      <a:dk1>
        <a:srgbClr val="000000"/>
      </a:dk1>
      <a:lt1>
        <a:srgbClr val="FFFFFF"/>
      </a:lt1>
      <a:dk2>
        <a:srgbClr val="5D8298"/>
      </a:dk2>
      <a:lt2>
        <a:srgbClr val="EEECE1"/>
      </a:lt2>
      <a:accent1>
        <a:srgbClr val="B00091"/>
      </a:accent1>
      <a:accent2>
        <a:srgbClr val="C0504D"/>
      </a:accent2>
      <a:accent3>
        <a:srgbClr val="E9D0CD"/>
      </a:accent3>
      <a:accent4>
        <a:srgbClr val="F3EAE7"/>
      </a:accent4>
      <a:accent5>
        <a:srgbClr val="ECE6ED"/>
      </a:accent5>
      <a:accent6>
        <a:srgbClr val="8B878B"/>
      </a:accent6>
      <a:hlink>
        <a:srgbClr val="B00091"/>
      </a:hlink>
      <a:folHlink>
        <a:srgbClr val="B0009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solidFill>
              <a:srgbClr val="505050"/>
            </a:solidFill>
            <a:latin typeface="Aileron" charset="0"/>
            <a:ea typeface="Aileron" charset="0"/>
            <a:cs typeface="Aileron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st1" id="{6EE5619C-8EAA-A44B-80F2-E23E4FCA5203}" vid="{AB7894ED-5683-8E4A-9ED0-7D17E9D41A6D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GUCONNECT_template_v2-good</Template>
  <TotalTime>3371</TotalTime>
  <Words>2509</Words>
  <Application>Microsoft Office PowerPoint</Application>
  <PresentationFormat>Widescreen</PresentationFormat>
  <Paragraphs>425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Aileron</vt:lpstr>
      <vt:lpstr>Arial</vt:lpstr>
      <vt:lpstr>Calibri</vt:lpstr>
      <vt:lpstr>Helvetica Neue</vt:lpstr>
      <vt:lpstr>Lucida Grande</vt:lpstr>
      <vt:lpstr>PT Sans Narrow</vt:lpstr>
      <vt:lpstr>System Font Regular</vt:lpstr>
      <vt:lpstr>Thème Office</vt:lpstr>
      <vt:lpstr>PowerPoint Presentation</vt:lpstr>
      <vt:lpstr>Meeting summary esmo 2020, virtual meeting  Dr. Rachel van Leeuwaarde, MD University Medical Center of Utrecht, Utrecht, The Netherlands  HIGHLIGHTS FROM NET CONNECT SEPTEMBER 2020</vt:lpstr>
      <vt:lpstr>Disclaimer and disclosures</vt:lpstr>
      <vt:lpstr>A multi-cohort phase 2 study of durvalumab plus tremelimumab for the treatment of patients with advanced NENs of GEP or lung origin: The DUNE trial (GETNE 1601)</vt:lpstr>
      <vt:lpstr>background</vt:lpstr>
      <vt:lpstr>results</vt:lpstr>
      <vt:lpstr>summary</vt:lpstr>
      <vt:lpstr>Efficacy and safety of lanreotide  autogel 120 mg every 14 days  in progressive pancreatic or midgut nets:  clarinet forte study results</vt:lpstr>
      <vt:lpstr>background</vt:lpstr>
      <vt:lpstr>results</vt:lpstr>
      <vt:lpstr>summary</vt:lpstr>
      <vt:lpstr>Survival and prognostic analysis of  535 grade 3 GEP-NEN: data from the  Spanish taskforce of neuroendocrine tumours registry (R-getne)</vt:lpstr>
      <vt:lpstr>background</vt:lpstr>
      <vt:lpstr>results</vt:lpstr>
      <vt:lpstr>summary</vt:lpstr>
      <vt:lpstr>REACH NET CONNECT VIA  TWITTER, LINKEDIN, VIMEO &amp; EMAIL OR VISIT THE GROUP’S WEBSITE http://www.net-connect.info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elaine wills</cp:lastModifiedBy>
  <cp:revision>377</cp:revision>
  <cp:lastPrinted>2017-02-15T09:54:46Z</cp:lastPrinted>
  <dcterms:created xsi:type="dcterms:W3CDTF">2016-10-14T09:38:18Z</dcterms:created>
  <dcterms:modified xsi:type="dcterms:W3CDTF">2020-09-25T20:46:48Z</dcterms:modified>
</cp:coreProperties>
</file>