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2"/>
  </p:notesMasterIdLst>
  <p:handoutMasterIdLst>
    <p:handoutMasterId r:id="rId23"/>
  </p:handoutMasterIdLst>
  <p:sldIdLst>
    <p:sldId id="256" r:id="rId2"/>
    <p:sldId id="281" r:id="rId3"/>
    <p:sldId id="285" r:id="rId4"/>
    <p:sldId id="282" r:id="rId5"/>
    <p:sldId id="262" r:id="rId6"/>
    <p:sldId id="289" r:id="rId7"/>
    <p:sldId id="290" r:id="rId8"/>
    <p:sldId id="287" r:id="rId9"/>
    <p:sldId id="288" r:id="rId10"/>
    <p:sldId id="291" r:id="rId11"/>
    <p:sldId id="292" r:id="rId12"/>
    <p:sldId id="293" r:id="rId13"/>
    <p:sldId id="294" r:id="rId14"/>
    <p:sldId id="295" r:id="rId15"/>
    <p:sldId id="296" r:id="rId16"/>
    <p:sldId id="297" r:id="rId17"/>
    <p:sldId id="299" r:id="rId18"/>
    <p:sldId id="298" r:id="rId19"/>
    <p:sldId id="278" r:id="rId20"/>
    <p:sldId id="280" r:id="rId21"/>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userDrawn="1">
          <p15:clr>
            <a:srgbClr val="A4A3A4"/>
          </p15:clr>
        </p15:guide>
        <p15:guide id="3" pos="385" userDrawn="1">
          <p15:clr>
            <a:srgbClr val="A4A3A4"/>
          </p15:clr>
        </p15:guide>
        <p15:guide id="4" orient="horz" pos="4068" userDrawn="1">
          <p15:clr>
            <a:srgbClr val="A4A3A4"/>
          </p15:clr>
        </p15:guide>
        <p15:guide id="5" orient="horz" pos="226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ward Donohue" initials="HD" lastIdx="27" clrIdx="0">
    <p:extLst>
      <p:ext uri="{19B8F6BF-5375-455C-9EA6-DF929625EA0E}">
        <p15:presenceInfo xmlns:p15="http://schemas.microsoft.com/office/powerpoint/2012/main" userId="4648ce945642090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5050"/>
    <a:srgbClr val="000000"/>
    <a:srgbClr val="F6D2F4"/>
    <a:srgbClr val="EAD1CE"/>
    <a:srgbClr val="F5EAE8"/>
    <a:srgbClr val="E7F5E9"/>
    <a:srgbClr val="CBEBD0"/>
    <a:srgbClr val="2E7B8E"/>
    <a:srgbClr val="FFA402"/>
    <a:srgbClr val="03C7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7851" autoAdjust="0"/>
    <p:restoredTop sz="93822" autoAdjust="0"/>
  </p:normalViewPr>
  <p:slideViewPr>
    <p:cSldViewPr snapToObjects="1">
      <p:cViewPr varScale="1">
        <p:scale>
          <a:sx n="117" d="100"/>
          <a:sy n="117" d="100"/>
        </p:scale>
        <p:origin x="2237" y="67"/>
      </p:cViewPr>
      <p:guideLst>
        <p:guide orient="horz" pos="2160"/>
        <p:guide pos="2880"/>
        <p:guide pos="385"/>
        <p:guide orient="horz" pos="4068"/>
        <p:guide orient="horz" pos="2260"/>
      </p:guideLst>
    </p:cSldViewPr>
  </p:slideViewPr>
  <p:outlineViewPr>
    <p:cViewPr>
      <p:scale>
        <a:sx n="33" d="100"/>
        <a:sy n="33" d="100"/>
      </p:scale>
      <p:origin x="0" y="-22704"/>
    </p:cViewPr>
  </p:outlineViewPr>
  <p:notesTextViewPr>
    <p:cViewPr>
      <p:scale>
        <a:sx n="100" d="100"/>
        <a:sy n="100" d="100"/>
      </p:scale>
      <p:origin x="0" y="0"/>
    </p:cViewPr>
  </p:notesTextViewPr>
  <p:sorterViewPr>
    <p:cViewPr varScale="1">
      <p:scale>
        <a:sx n="100" d="100"/>
        <a:sy n="100" d="100"/>
      </p:scale>
      <p:origin x="0" y="0"/>
    </p:cViewPr>
  </p:sorterViewPr>
  <p:notesViewPr>
    <p:cSldViewPr snapToObjects="1" showGuides="1">
      <p:cViewPr varScale="1">
        <p:scale>
          <a:sx n="80" d="100"/>
          <a:sy n="80" d="100"/>
        </p:scale>
        <p:origin x="391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48F-46A0-9696-725AAFD02EC0}"/>
              </c:ext>
            </c:extLst>
          </c:dPt>
          <c:dPt>
            <c:idx val="1"/>
            <c:bubble3D val="0"/>
            <c:spPr>
              <a:solidFill>
                <a:schemeClr val="tx2"/>
              </a:solidFill>
              <a:ln w="19050">
                <a:solidFill>
                  <a:schemeClr val="lt1"/>
                </a:solidFill>
              </a:ln>
              <a:effectLst/>
            </c:spPr>
            <c:extLst>
              <c:ext xmlns:c16="http://schemas.microsoft.com/office/drawing/2014/chart" uri="{C3380CC4-5D6E-409C-BE32-E72D297353CC}">
                <c16:uniqueId val="{00000001-EEC7-1441-BDAD-415BBF987FBB}"/>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In culture</c:v>
                </c:pt>
                <c:pt idx="1">
                  <c:v>No growth</c:v>
                </c:pt>
              </c:strCache>
            </c:strRef>
          </c:cat>
          <c:val>
            <c:numRef>
              <c:f>Sheet1!$B$2:$B$3</c:f>
              <c:numCache>
                <c:formatCode>General</c:formatCode>
                <c:ptCount val="2"/>
                <c:pt idx="0">
                  <c:v>20</c:v>
                </c:pt>
                <c:pt idx="1">
                  <c:v>3</c:v>
                </c:pt>
              </c:numCache>
            </c:numRef>
          </c:val>
          <c:extLst>
            <c:ext xmlns:c16="http://schemas.microsoft.com/office/drawing/2014/chart" uri="{C3380CC4-5D6E-409C-BE32-E72D297353CC}">
              <c16:uniqueId val="{00000000-EEC7-1441-BDAD-415BBF987FBB}"/>
            </c:ext>
          </c:extLst>
        </c:ser>
        <c:dLbls>
          <c:dLblPos val="ctr"/>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8A5-2145-B9AF-58FC09248FE8}"/>
              </c:ext>
            </c:extLst>
          </c:dPt>
          <c:dPt>
            <c:idx val="1"/>
            <c:bubble3D val="0"/>
            <c:spPr>
              <a:solidFill>
                <a:schemeClr val="tx2"/>
              </a:solidFill>
              <a:ln w="19050">
                <a:solidFill>
                  <a:schemeClr val="lt1"/>
                </a:solidFill>
              </a:ln>
              <a:effectLst/>
            </c:spPr>
            <c:extLst>
              <c:ext xmlns:c16="http://schemas.microsoft.com/office/drawing/2014/chart" uri="{C3380CC4-5D6E-409C-BE32-E72D297353CC}">
                <c16:uniqueId val="{00000001-EEC7-1441-BDAD-415BBF987FBB}"/>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In culture</c:v>
                </c:pt>
                <c:pt idx="1">
                  <c:v>No growth</c:v>
                </c:pt>
              </c:strCache>
            </c:strRef>
          </c:cat>
          <c:val>
            <c:numRef>
              <c:f>Sheet1!$B$2:$B$3</c:f>
              <c:numCache>
                <c:formatCode>General</c:formatCode>
                <c:ptCount val="2"/>
                <c:pt idx="0">
                  <c:v>27</c:v>
                </c:pt>
                <c:pt idx="1">
                  <c:v>21</c:v>
                </c:pt>
              </c:numCache>
            </c:numRef>
          </c:val>
          <c:extLst>
            <c:ext xmlns:c16="http://schemas.microsoft.com/office/drawing/2014/chart" uri="{C3380CC4-5D6E-409C-BE32-E72D297353CC}">
              <c16:uniqueId val="{00000000-EEC7-1441-BDAD-415BBF987FBB}"/>
            </c:ext>
          </c:extLst>
        </c:ser>
        <c:dLbls>
          <c:dLblPos val="ctr"/>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8A5-2145-B9AF-58FC09248FE8}"/>
              </c:ext>
            </c:extLst>
          </c:dPt>
          <c:dPt>
            <c:idx val="1"/>
            <c:bubble3D val="0"/>
            <c:spPr>
              <a:solidFill>
                <a:schemeClr val="tx2"/>
              </a:solidFill>
              <a:ln w="19050">
                <a:solidFill>
                  <a:schemeClr val="lt1"/>
                </a:solidFill>
              </a:ln>
              <a:effectLst/>
            </c:spPr>
            <c:extLst>
              <c:ext xmlns:c16="http://schemas.microsoft.com/office/drawing/2014/chart" uri="{C3380CC4-5D6E-409C-BE32-E72D297353CC}">
                <c16:uniqueId val="{00000001-EEC7-1441-BDAD-415BBF987FBB}"/>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In culture</c:v>
                </c:pt>
                <c:pt idx="1">
                  <c:v>No growth</c:v>
                </c:pt>
              </c:strCache>
            </c:strRef>
          </c:cat>
          <c:val>
            <c:numRef>
              <c:f>Sheet1!$B$2:$B$3</c:f>
              <c:numCache>
                <c:formatCode>General</c:formatCode>
                <c:ptCount val="2"/>
                <c:pt idx="0">
                  <c:v>5</c:v>
                </c:pt>
                <c:pt idx="1">
                  <c:v>26</c:v>
                </c:pt>
              </c:numCache>
            </c:numRef>
          </c:val>
          <c:extLst>
            <c:ext xmlns:c16="http://schemas.microsoft.com/office/drawing/2014/chart" uri="{C3380CC4-5D6E-409C-BE32-E72D297353CC}">
              <c16:uniqueId val="{00000000-EEC7-1441-BDAD-415BBF987FBB}"/>
            </c:ext>
          </c:extLst>
        </c:ser>
        <c:dLbls>
          <c:dLblPos val="ctr"/>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104895-A7AF-EB49-BC80-D77792D61F32}" type="datetime1">
              <a:rPr lang="en-US" smtClean="0"/>
              <a:pPr/>
              <a:t>4/3/2020</a:t>
            </a:fld>
            <a:endParaRPr lang="fr-FR" dirty="0"/>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D780E35-D53F-A543-ACCF-E1BBCCF01F3F}" type="slidenum">
              <a:rPr lang="fr-FR" smtClean="0"/>
              <a:pPr/>
              <a:t>‹#›</a:t>
            </a:fld>
            <a:endParaRPr lang="fr-FR" dirty="0"/>
          </a:p>
        </p:txBody>
      </p:sp>
    </p:spTree>
    <p:extLst>
      <p:ext uri="{BB962C8B-B14F-4D97-AF65-F5344CB8AC3E}">
        <p14:creationId xmlns:p14="http://schemas.microsoft.com/office/powerpoint/2010/main" val="94511727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A2D364-CD50-1942-A8D0-558BD1BC24CC}" type="datetime1">
              <a:rPr lang="en-US" smtClean="0"/>
              <a:pPr/>
              <a:t>4/3/2020</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53626E-BC0F-674C-9570-A9D62C09EB52}" type="slidenum">
              <a:rPr lang="fr-FR" smtClean="0"/>
              <a:pPr/>
              <a:t>‹#›</a:t>
            </a:fld>
            <a:endParaRPr lang="fr-FR" dirty="0"/>
          </a:p>
        </p:txBody>
      </p:sp>
    </p:spTree>
    <p:extLst>
      <p:ext uri="{BB962C8B-B14F-4D97-AF65-F5344CB8AC3E}">
        <p14:creationId xmlns:p14="http://schemas.microsoft.com/office/powerpoint/2010/main" val="1477171087"/>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endParaRPr lang="fr-FR" dirty="0"/>
          </a:p>
        </p:txBody>
      </p:sp>
      <p:sp>
        <p:nvSpPr>
          <p:cNvPr id="5" name="Slide Number Placeholder 4"/>
          <p:cNvSpPr>
            <a:spLocks noGrp="1"/>
          </p:cNvSpPr>
          <p:nvPr>
            <p:ph type="sldNum" sz="quarter" idx="5"/>
          </p:nvPr>
        </p:nvSpPr>
        <p:spPr/>
        <p:txBody>
          <a:bodyPr/>
          <a:lstStyle/>
          <a:p>
            <a:fld id="{3C53626E-BC0F-674C-9570-A9D62C09EB52}" type="slidenum">
              <a:rPr lang="fr-FR" smtClean="0"/>
              <a:pPr/>
              <a:t>11</a:t>
            </a:fld>
            <a:endParaRPr lang="fr-FR" dirty="0"/>
          </a:p>
        </p:txBody>
      </p:sp>
    </p:spTree>
    <p:extLst>
      <p:ext uri="{BB962C8B-B14F-4D97-AF65-F5344CB8AC3E}">
        <p14:creationId xmlns:p14="http://schemas.microsoft.com/office/powerpoint/2010/main" val="1765271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fr-FR" dirty="0"/>
          </a:p>
        </p:txBody>
      </p:sp>
      <p:sp>
        <p:nvSpPr>
          <p:cNvPr id="5" name="Slide Number Placeholder 4"/>
          <p:cNvSpPr>
            <a:spLocks noGrp="1"/>
          </p:cNvSpPr>
          <p:nvPr>
            <p:ph type="sldNum" sz="quarter" idx="11"/>
          </p:nvPr>
        </p:nvSpPr>
        <p:spPr/>
        <p:txBody>
          <a:bodyPr/>
          <a:lstStyle/>
          <a:p>
            <a:fld id="{3C53626E-BC0F-674C-9570-A9D62C09EB52}" type="slidenum">
              <a:rPr lang="fr-FR" smtClean="0"/>
              <a:pPr/>
              <a:t>19</a:t>
            </a:fld>
            <a:endParaRPr lang="fr-FR" dirty="0"/>
          </a:p>
        </p:txBody>
      </p:sp>
    </p:spTree>
    <p:extLst>
      <p:ext uri="{BB962C8B-B14F-4D97-AF65-F5344CB8AC3E}">
        <p14:creationId xmlns:p14="http://schemas.microsoft.com/office/powerpoint/2010/main" val="4406473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Disposition personnalisé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0251" y="1967947"/>
            <a:ext cx="7043499" cy="2837503"/>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Image text">
    <p:spTree>
      <p:nvGrpSpPr>
        <p:cNvPr id="1" name=""/>
        <p:cNvGrpSpPr/>
        <p:nvPr/>
      </p:nvGrpSpPr>
      <p:grpSpPr>
        <a:xfrm>
          <a:off x="0" y="0"/>
          <a:ext cx="0" cy="0"/>
          <a:chOff x="0" y="0"/>
          <a:chExt cx="0" cy="0"/>
        </a:xfrm>
      </p:grpSpPr>
      <p:sp>
        <p:nvSpPr>
          <p:cNvPr id="3" name="Espace réservé pour une image  2"/>
          <p:cNvSpPr>
            <a:spLocks noGrp="1"/>
          </p:cNvSpPr>
          <p:nvPr>
            <p:ph type="pic" idx="1" hasCustomPrompt="1"/>
          </p:nvPr>
        </p:nvSpPr>
        <p:spPr>
          <a:xfrm>
            <a:off x="457200" y="1412875"/>
            <a:ext cx="3886200" cy="4472781"/>
          </a:xfrm>
          <a:prstGeom prst="rect">
            <a:avLst/>
          </a:prstGeom>
        </p:spPr>
        <p:txBody>
          <a:bodyPr>
            <a:normAutofit/>
          </a:bodyPr>
          <a:lstStyle>
            <a:lvl1pPr marL="0" indent="0">
              <a:buNone/>
              <a:defRPr sz="2800">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dirty="0"/>
              <a:t>Drop an image or click on the icon to add one </a:t>
            </a:r>
          </a:p>
        </p:txBody>
      </p:sp>
      <p:sp>
        <p:nvSpPr>
          <p:cNvPr id="9" name="Content Placeholder 2">
            <a:extLst>
              <a:ext uri="{FF2B5EF4-FFF2-40B4-BE49-F238E27FC236}">
                <a16:creationId xmlns:a16="http://schemas.microsoft.com/office/drawing/2014/main" id="{7C4DDB2A-D091-4603-B954-F1F7415B5854}"/>
              </a:ext>
            </a:extLst>
          </p:cNvPr>
          <p:cNvSpPr>
            <a:spLocks noGrp="1"/>
          </p:cNvSpPr>
          <p:nvPr>
            <p:ph sz="quarter" idx="17"/>
          </p:nvPr>
        </p:nvSpPr>
        <p:spPr>
          <a:xfrm>
            <a:off x="4621089" y="1412875"/>
            <a:ext cx="3890066" cy="4473125"/>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a16="http://schemas.microsoft.com/office/drawing/2014/main" id="{466B5AD6-CE67-4BBC-9EB2-93460D1CB785}"/>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3" name="Espace réservé du numéro de diapositive 6">
            <a:extLst>
              <a:ext uri="{FF2B5EF4-FFF2-40B4-BE49-F238E27FC236}">
                <a16:creationId xmlns:a16="http://schemas.microsoft.com/office/drawing/2014/main" id="{0221FD13-185B-46DF-BA72-E12DA2E55F09}"/>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10" name="Content Placeholder 5">
            <a:extLst>
              <a:ext uri="{FF2B5EF4-FFF2-40B4-BE49-F238E27FC236}">
                <a16:creationId xmlns:a16="http://schemas.microsoft.com/office/drawing/2014/main" id="{46ABDA85-EBB9-284A-B33C-8E8DF1D9591C}"/>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2 columns tex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3162B263-5EE9-4AEE-8654-DD3CA21ACE82}"/>
              </a:ext>
            </a:extLst>
          </p:cNvPr>
          <p:cNvSpPr>
            <a:spLocks noGrp="1"/>
          </p:cNvSpPr>
          <p:nvPr>
            <p:ph sz="quarter" idx="16"/>
          </p:nvPr>
        </p:nvSpPr>
        <p:spPr>
          <a:xfrm>
            <a:off x="465138" y="1412875"/>
            <a:ext cx="3890066" cy="4473125"/>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2">
            <a:extLst>
              <a:ext uri="{FF2B5EF4-FFF2-40B4-BE49-F238E27FC236}">
                <a16:creationId xmlns:a16="http://schemas.microsoft.com/office/drawing/2014/main" id="{E81C97C1-EB70-41CB-8E10-ED8420DF6B37}"/>
              </a:ext>
            </a:extLst>
          </p:cNvPr>
          <p:cNvSpPr>
            <a:spLocks noGrp="1"/>
          </p:cNvSpPr>
          <p:nvPr>
            <p:ph sz="quarter" idx="17"/>
          </p:nvPr>
        </p:nvSpPr>
        <p:spPr>
          <a:xfrm>
            <a:off x="4621089" y="1412875"/>
            <a:ext cx="3890066" cy="4473125"/>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a16="http://schemas.microsoft.com/office/drawing/2014/main" id="{AD0C9F4F-B9B1-48AF-B0EA-B2DC04A96707}"/>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4" name="Espace réservé du numéro de diapositive 6">
            <a:extLst>
              <a:ext uri="{FF2B5EF4-FFF2-40B4-BE49-F238E27FC236}">
                <a16:creationId xmlns:a16="http://schemas.microsoft.com/office/drawing/2014/main" id="{D4634937-A53D-4397-98D3-B9CB083009B1}"/>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9" name="Content Placeholder 5">
            <a:extLst>
              <a:ext uri="{FF2B5EF4-FFF2-40B4-BE49-F238E27FC236}">
                <a16:creationId xmlns:a16="http://schemas.microsoft.com/office/drawing/2014/main" id="{C931821D-4267-E841-8175-F77838EC175C}"/>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1156541312"/>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ubtitle 2 columns tex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3162B263-5EE9-4AEE-8654-DD3CA21ACE82}"/>
              </a:ext>
            </a:extLst>
          </p:cNvPr>
          <p:cNvSpPr>
            <a:spLocks noGrp="1"/>
          </p:cNvSpPr>
          <p:nvPr>
            <p:ph sz="quarter" idx="16"/>
          </p:nvPr>
        </p:nvSpPr>
        <p:spPr>
          <a:xfrm>
            <a:off x="465138" y="2276872"/>
            <a:ext cx="3890066" cy="3609128"/>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2">
            <a:extLst>
              <a:ext uri="{FF2B5EF4-FFF2-40B4-BE49-F238E27FC236}">
                <a16:creationId xmlns:a16="http://schemas.microsoft.com/office/drawing/2014/main" id="{E81C97C1-EB70-41CB-8E10-ED8420DF6B37}"/>
              </a:ext>
            </a:extLst>
          </p:cNvPr>
          <p:cNvSpPr>
            <a:spLocks noGrp="1"/>
          </p:cNvSpPr>
          <p:nvPr>
            <p:ph sz="quarter" idx="17"/>
          </p:nvPr>
        </p:nvSpPr>
        <p:spPr>
          <a:xfrm>
            <a:off x="4621089" y="2276872"/>
            <a:ext cx="3890066" cy="3609128"/>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Espace réservé du texte 16">
            <a:extLst>
              <a:ext uri="{FF2B5EF4-FFF2-40B4-BE49-F238E27FC236}">
                <a16:creationId xmlns:a16="http://schemas.microsoft.com/office/drawing/2014/main" id="{AFEDB953-883A-4AA5-8CB4-3BCDFAC17C08}"/>
              </a:ext>
            </a:extLst>
          </p:cNvPr>
          <p:cNvSpPr>
            <a:spLocks noGrp="1"/>
          </p:cNvSpPr>
          <p:nvPr>
            <p:ph type="body" sz="quarter" idx="18" hasCustomPrompt="1"/>
          </p:nvPr>
        </p:nvSpPr>
        <p:spPr>
          <a:xfrm>
            <a:off x="4618810" y="1412776"/>
            <a:ext cx="3892345" cy="710664"/>
          </a:xfrm>
          <a:prstGeom prst="rect">
            <a:avLst/>
          </a:prstGeom>
        </p:spPr>
        <p:txBody>
          <a:bodyPr lIns="0" tIns="0" rIns="0" bIns="0"/>
          <a:lstStyle>
            <a:lvl1pPr marL="0" indent="0">
              <a:buNone/>
              <a:defRPr sz="2000" b="1" cap="all" spc="100" baseline="0">
                <a:solidFill>
                  <a:schemeClr val="accent1"/>
                </a:solidFill>
                <a:latin typeface="+mj-lt"/>
                <a:ea typeface="Verdana" panose="020B0604030504040204" pitchFamily="34" charset="0"/>
                <a:cs typeface="Verdana" panose="020B0604030504040204" pitchFamily="34" charset="0"/>
              </a:defRPr>
            </a:lvl1pPr>
          </a:lstStyle>
          <a:p>
            <a:pPr lvl="0"/>
            <a:r>
              <a:rPr lang="en-GB" noProof="0" dirty="0"/>
              <a:t>ADD TEXT</a:t>
            </a:r>
          </a:p>
        </p:txBody>
      </p:sp>
      <p:sp>
        <p:nvSpPr>
          <p:cNvPr id="15" name="Espace réservé du texte 16">
            <a:extLst>
              <a:ext uri="{FF2B5EF4-FFF2-40B4-BE49-F238E27FC236}">
                <a16:creationId xmlns:a16="http://schemas.microsoft.com/office/drawing/2014/main" id="{9BDE935D-F794-436A-87C3-56818AEA0041}"/>
              </a:ext>
            </a:extLst>
          </p:cNvPr>
          <p:cNvSpPr>
            <a:spLocks noGrp="1"/>
          </p:cNvSpPr>
          <p:nvPr>
            <p:ph type="body" sz="quarter" idx="19" hasCustomPrompt="1"/>
          </p:nvPr>
        </p:nvSpPr>
        <p:spPr>
          <a:xfrm>
            <a:off x="468313" y="1412776"/>
            <a:ext cx="3892345" cy="710664"/>
          </a:xfrm>
          <a:prstGeom prst="rect">
            <a:avLst/>
          </a:prstGeom>
        </p:spPr>
        <p:txBody>
          <a:bodyPr lIns="0" tIns="0" rIns="0" bIns="0"/>
          <a:lstStyle>
            <a:lvl1pPr marL="0" indent="0">
              <a:buNone/>
              <a:defRPr sz="2000" b="1" cap="all" spc="100" baseline="0">
                <a:solidFill>
                  <a:schemeClr val="accent1"/>
                </a:solidFill>
                <a:latin typeface="+mj-lt"/>
                <a:ea typeface="Verdana" panose="020B0604030504040204" pitchFamily="34" charset="0"/>
                <a:cs typeface="Verdana" panose="020B0604030504040204" pitchFamily="34" charset="0"/>
              </a:defRPr>
            </a:lvl1pPr>
          </a:lstStyle>
          <a:p>
            <a:pPr lvl="0"/>
            <a:r>
              <a:rPr lang="en-GB" noProof="0" dirty="0"/>
              <a:t>ADD TEXT</a:t>
            </a:r>
          </a:p>
        </p:txBody>
      </p:sp>
      <p:sp>
        <p:nvSpPr>
          <p:cNvPr id="14" name="Title 4">
            <a:extLst>
              <a:ext uri="{FF2B5EF4-FFF2-40B4-BE49-F238E27FC236}">
                <a16:creationId xmlns:a16="http://schemas.microsoft.com/office/drawing/2014/main" id="{B6B0310D-A0F1-4B76-98F1-54EC3C47F0DB}"/>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8" name="Espace réservé du numéro de diapositive 6">
            <a:extLst>
              <a:ext uri="{FF2B5EF4-FFF2-40B4-BE49-F238E27FC236}">
                <a16:creationId xmlns:a16="http://schemas.microsoft.com/office/drawing/2014/main" id="{444C8659-EDDD-4772-9C1F-9B4636FE34C2}"/>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13" name="Content Placeholder 5">
            <a:extLst>
              <a:ext uri="{FF2B5EF4-FFF2-40B4-BE49-F238E27FC236}">
                <a16:creationId xmlns:a16="http://schemas.microsoft.com/office/drawing/2014/main" id="{23BB5114-01E3-EB42-A54A-5AFBF19DEBE6}"/>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1402591513"/>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End slide deck">
    <p:spTree>
      <p:nvGrpSpPr>
        <p:cNvPr id="1" name=""/>
        <p:cNvGrpSpPr/>
        <p:nvPr/>
      </p:nvGrpSpPr>
      <p:grpSpPr>
        <a:xfrm>
          <a:off x="0" y="0"/>
          <a:ext cx="0" cy="0"/>
          <a:chOff x="0" y="0"/>
          <a:chExt cx="0" cy="0"/>
        </a:xfrm>
      </p:grpSpPr>
      <p:pic>
        <p:nvPicPr>
          <p:cNvPr id="6" name="Image 2" descr="map.pdf">
            <a:extLst>
              <a:ext uri="{FF2B5EF4-FFF2-40B4-BE49-F238E27FC236}">
                <a16:creationId xmlns:a16="http://schemas.microsoft.com/office/drawing/2014/main" id="{C9EFD1C2-764A-4A09-AC4B-6966BC13461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91880" y="27384"/>
            <a:ext cx="5654704" cy="6858000"/>
          </a:xfrm>
          <a:prstGeom prst="rect">
            <a:avLst/>
          </a:prstGeom>
        </p:spPr>
      </p:pic>
      <p:sp>
        <p:nvSpPr>
          <p:cNvPr id="8" name="Titre 1"/>
          <p:cNvSpPr txBox="1">
            <a:spLocks/>
          </p:cNvSpPr>
          <p:nvPr userDrawn="1"/>
        </p:nvSpPr>
        <p:spPr>
          <a:xfrm>
            <a:off x="3121588" y="455574"/>
            <a:ext cx="2656490" cy="1101218"/>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600" b="0" i="0" u="none" strike="noStrike" kern="1200" cap="none" spc="0" normalizeH="0" baseline="0" noProof="0" dirty="0">
                <a:ln>
                  <a:noFill/>
                </a:ln>
                <a:solidFill>
                  <a:srgbClr val="5D8298"/>
                </a:solidFill>
                <a:effectLst/>
                <a:uLnTx/>
                <a:uFillTx/>
                <a:latin typeface="+mj-lt"/>
                <a:ea typeface="Verdana" panose="020B0604030504040204" pitchFamily="34" charset="0"/>
                <a:cs typeface="PT Sans" charset="-52"/>
              </a:rPr>
              <a:t>NET CONNECT</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600" b="0" i="0" u="none" strike="noStrike" kern="1200" cap="none" spc="0" normalizeH="0" baseline="0" noProof="0" dirty="0">
                <a:ln>
                  <a:noFill/>
                </a:ln>
                <a:solidFill>
                  <a:srgbClr val="5D8298"/>
                </a:solidFill>
                <a:effectLst/>
                <a:uLnTx/>
                <a:uFillTx/>
                <a:latin typeface="+mj-lt"/>
                <a:ea typeface="Verdana" panose="020B0604030504040204" pitchFamily="34" charset="0"/>
                <a:cs typeface="PT Sans" charset="-52"/>
              </a:rPr>
              <a:t>Bodenackerstrasse 17</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600" b="0" i="0" u="none" strike="noStrike" kern="1200" cap="none" spc="0" normalizeH="0" baseline="0" noProof="0" dirty="0">
                <a:ln>
                  <a:noFill/>
                </a:ln>
                <a:solidFill>
                  <a:srgbClr val="5D8298"/>
                </a:solidFill>
                <a:effectLst/>
                <a:uLnTx/>
                <a:uFillTx/>
                <a:latin typeface="+mj-lt"/>
                <a:ea typeface="Verdana" panose="020B0604030504040204" pitchFamily="34" charset="0"/>
                <a:cs typeface="PT Sans" charset="-52"/>
              </a:rPr>
              <a:t>4103 Bottmingen </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600" b="0" i="0" u="none" strike="noStrike" kern="1200" cap="none" spc="0" normalizeH="0" baseline="0" noProof="0" dirty="0">
                <a:ln>
                  <a:noFill/>
                </a:ln>
                <a:solidFill>
                  <a:srgbClr val="5D8298"/>
                </a:solidFill>
                <a:effectLst/>
                <a:uLnTx/>
                <a:uFillTx/>
                <a:latin typeface="+mj-lt"/>
                <a:ea typeface="Verdana" panose="020B0604030504040204" pitchFamily="34" charset="0"/>
                <a:cs typeface="PT Sans" charset="-52"/>
              </a:rPr>
              <a:t>SWITZERLAND</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4648" y="673510"/>
            <a:ext cx="2101768" cy="846706"/>
          </a:xfrm>
          <a:prstGeom prst="rect">
            <a:avLst/>
          </a:prstGeom>
        </p:spPr>
      </p:pic>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13" name="Espace réservé du numéro de diapositive 6"/>
          <p:cNvSpPr>
            <a:spLocks noGrp="1"/>
          </p:cNvSpPr>
          <p:nvPr>
            <p:ph type="sldNum" sz="quarter" idx="4"/>
          </p:nvPr>
        </p:nvSpPr>
        <p:spPr>
          <a:xfrm>
            <a:off x="7884368" y="6356350"/>
            <a:ext cx="802432" cy="365125"/>
          </a:xfrm>
          <a:prstGeom prst="rect">
            <a:avLst/>
          </a:prstGeom>
        </p:spPr>
        <p:txBody>
          <a:bodyPr vert="horz" lIns="0" tIns="0" rIns="0" bIns="0" rtlCol="0" anchor="ctr"/>
          <a:lstStyle>
            <a:lvl1pPr algn="r">
              <a:defRPr sz="1200">
                <a:solidFill>
                  <a:srgbClr val="5D8298"/>
                </a:solidFill>
                <a:latin typeface="PT Sans Narrow" charset="-52"/>
                <a:ea typeface="PT Sans Narrow" charset="-52"/>
                <a:cs typeface="PT Sans Narrow" charset="-52"/>
              </a:defRPr>
            </a:lvl1pPr>
          </a:lstStyle>
          <a:p>
            <a:fld id="{FCE43C0F-8A7B-3A4B-9DB5-B3472E36E833}" type="slidenum">
              <a:rPr lang="en-GB" smtClean="0"/>
              <a:pPr/>
              <a:t>‹#›</a:t>
            </a:fld>
            <a:endParaRPr lang="en-GB" dirty="0"/>
          </a:p>
        </p:txBody>
      </p:sp>
      <p:sp>
        <p:nvSpPr>
          <p:cNvPr id="14" name="Content Placeholder 5"/>
          <p:cNvSpPr>
            <a:spLocks noGrp="1"/>
          </p:cNvSpPr>
          <p:nvPr>
            <p:ph sz="quarter" idx="13"/>
          </p:nvPr>
        </p:nvSpPr>
        <p:spPr>
          <a:xfrm>
            <a:off x="465138" y="6356350"/>
            <a:ext cx="6087600" cy="365125"/>
          </a:xfrm>
          <a:prstGeom prst="rect">
            <a:avLst/>
          </a:prstGeom>
        </p:spPr>
        <p:txBody>
          <a:bodyPr anchor="ctr" anchorCtr="0">
            <a:noAutofit/>
          </a:bodyPr>
          <a:lstStyle>
            <a:lvl1pPr marL="0" indent="0">
              <a:spcBef>
                <a:spcPts val="300"/>
              </a:spcBef>
              <a:buNone/>
              <a:defRPr sz="1200">
                <a:solidFill>
                  <a:srgbClr val="5D8298"/>
                </a:solidFill>
                <a:latin typeface="PT Sans Narrow"/>
                <a:cs typeface="PT Sans Narrow"/>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noProof="0"/>
              <a:t>Click to edit Master text styles</a:t>
            </a:r>
          </a:p>
        </p:txBody>
      </p:sp>
      <p:sp>
        <p:nvSpPr>
          <p:cNvPr id="2" name="Title 1"/>
          <p:cNvSpPr>
            <a:spLocks noGrp="1"/>
          </p:cNvSpPr>
          <p:nvPr>
            <p:ph type="title"/>
          </p:nvPr>
        </p:nvSpPr>
        <p:spPr/>
        <p:txBody>
          <a:bodyPr/>
          <a:lstStyle/>
          <a:p>
            <a:r>
              <a:rPr lang="en-GB" noProof="0"/>
              <a:t>Click to edit Master title style</a:t>
            </a:r>
          </a:p>
        </p:txBody>
      </p:sp>
      <p:sp>
        <p:nvSpPr>
          <p:cNvPr id="4" name="Content Placeholder 3"/>
          <p:cNvSpPr>
            <a:spLocks noGrp="1"/>
          </p:cNvSpPr>
          <p:nvPr>
            <p:ph sz="quarter" idx="14"/>
          </p:nvPr>
        </p:nvSpPr>
        <p:spPr>
          <a:xfrm>
            <a:off x="465138" y="1425600"/>
            <a:ext cx="8221662" cy="4460400"/>
          </a:xfrm>
        </p:spPr>
        <p:txBody>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Tree>
    <p:extLst>
      <p:ext uri="{BB962C8B-B14F-4D97-AF65-F5344CB8AC3E}">
        <p14:creationId xmlns:p14="http://schemas.microsoft.com/office/powerpoint/2010/main" val="172915386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only Separator Pa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6836AD3-870C-48BD-AAA6-983C4909D758}"/>
              </a:ext>
            </a:extLst>
          </p:cNvPr>
          <p:cNvPicPr>
            <a:picLocks noChangeAspect="1"/>
          </p:cNvPicPr>
          <p:nvPr userDrawn="1"/>
        </p:nvPicPr>
        <p:blipFill>
          <a:blip r:embed="rId2"/>
          <a:srcRect l="9291" t="12217" r="8653"/>
          <a:stretch>
            <a:fillRect/>
          </a:stretch>
        </p:blipFill>
        <p:spPr>
          <a:xfrm>
            <a:off x="-57551" y="0"/>
            <a:ext cx="9259102" cy="6873556"/>
          </a:xfrm>
          <a:custGeom>
            <a:avLst/>
            <a:gdLst>
              <a:gd name="connsiteX0" fmla="*/ 0 w 9259102"/>
              <a:gd name="connsiteY0" fmla="*/ 0 h 6873556"/>
              <a:gd name="connsiteX1" fmla="*/ 9259102 w 9259102"/>
              <a:gd name="connsiteY1" fmla="*/ 0 h 6873556"/>
              <a:gd name="connsiteX2" fmla="*/ 9259102 w 9259102"/>
              <a:gd name="connsiteY2" fmla="*/ 6873556 h 6873556"/>
              <a:gd name="connsiteX3" fmla="*/ 0 w 9259102"/>
              <a:gd name="connsiteY3" fmla="*/ 6873556 h 6873556"/>
            </a:gdLst>
            <a:ahLst/>
            <a:cxnLst>
              <a:cxn ang="0">
                <a:pos x="connsiteX0" y="connsiteY0"/>
              </a:cxn>
              <a:cxn ang="0">
                <a:pos x="connsiteX1" y="connsiteY1"/>
              </a:cxn>
              <a:cxn ang="0">
                <a:pos x="connsiteX2" y="connsiteY2"/>
              </a:cxn>
              <a:cxn ang="0">
                <a:pos x="connsiteX3" y="connsiteY3"/>
              </a:cxn>
            </a:cxnLst>
            <a:rect l="l" t="t" r="r" b="b"/>
            <a:pathLst>
              <a:path w="9259102" h="6873556">
                <a:moveTo>
                  <a:pt x="0" y="0"/>
                </a:moveTo>
                <a:lnTo>
                  <a:pt x="9259102" y="0"/>
                </a:lnTo>
                <a:lnTo>
                  <a:pt x="9259102" y="6873556"/>
                </a:lnTo>
                <a:lnTo>
                  <a:pt x="0" y="6873556"/>
                </a:lnTo>
                <a:close/>
              </a:path>
            </a:pathLst>
          </a:custGeom>
        </p:spPr>
      </p:pic>
      <p:sp>
        <p:nvSpPr>
          <p:cNvPr id="8" name="Titre 1"/>
          <p:cNvSpPr>
            <a:spLocks noGrp="1"/>
          </p:cNvSpPr>
          <p:nvPr>
            <p:ph type="title" hasCustomPrompt="1"/>
          </p:nvPr>
        </p:nvSpPr>
        <p:spPr>
          <a:xfrm>
            <a:off x="457200" y="274638"/>
            <a:ext cx="8229600" cy="5821362"/>
          </a:xfrm>
          <a:prstGeom prst="rect">
            <a:avLst/>
          </a:prstGeom>
        </p:spPr>
        <p:txBody>
          <a:bodyPr anchor="ctr">
            <a:normAutofit/>
          </a:bodyPr>
          <a:lstStyle>
            <a:lvl1pPr algn="ctr">
              <a:defRPr sz="4000" b="1" i="0">
                <a:solidFill>
                  <a:schemeClr val="accent1"/>
                </a:solidFill>
                <a:latin typeface="+mj-lt"/>
                <a:ea typeface="Verdana" panose="020B0604030504040204" pitchFamily="34" charset="0"/>
                <a:cs typeface="Verdana" panose="020B0604030504040204" pitchFamily="34" charset="0"/>
              </a:defRPr>
            </a:lvl1pPr>
          </a:lstStyle>
          <a:p>
            <a:r>
              <a:rPr lang="en-GB" noProof="0" dirty="0"/>
              <a:t>Click and Modify </a:t>
            </a:r>
            <a:br>
              <a:rPr lang="en-GB" noProof="0" dirty="0"/>
            </a:br>
            <a:r>
              <a:rPr lang="en-GB" noProof="0" dirty="0"/>
              <a:t>the text</a:t>
            </a:r>
          </a:p>
        </p:txBody>
      </p:sp>
      <p:sp>
        <p:nvSpPr>
          <p:cNvPr id="4" name="Espace réservé du numéro de diapositive 6">
            <a:extLst>
              <a:ext uri="{FF2B5EF4-FFF2-40B4-BE49-F238E27FC236}">
                <a16:creationId xmlns:a16="http://schemas.microsoft.com/office/drawing/2014/main" id="{444C8659-EDDD-4772-9C1F-9B4636FE34C2}"/>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39829549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mp; sub separator pa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FE7903A-14B0-40FB-8D49-6AD534B3346F}"/>
              </a:ext>
            </a:extLst>
          </p:cNvPr>
          <p:cNvPicPr>
            <a:picLocks noChangeAspect="1"/>
          </p:cNvPicPr>
          <p:nvPr userDrawn="1"/>
        </p:nvPicPr>
        <p:blipFill>
          <a:blip r:embed="rId2"/>
          <a:srcRect l="9291" t="12217" r="8653"/>
          <a:stretch>
            <a:fillRect/>
          </a:stretch>
        </p:blipFill>
        <p:spPr>
          <a:xfrm>
            <a:off x="-57551" y="0"/>
            <a:ext cx="9259102" cy="6873556"/>
          </a:xfrm>
          <a:custGeom>
            <a:avLst/>
            <a:gdLst>
              <a:gd name="connsiteX0" fmla="*/ 0 w 9259102"/>
              <a:gd name="connsiteY0" fmla="*/ 0 h 6873556"/>
              <a:gd name="connsiteX1" fmla="*/ 9259102 w 9259102"/>
              <a:gd name="connsiteY1" fmla="*/ 0 h 6873556"/>
              <a:gd name="connsiteX2" fmla="*/ 9259102 w 9259102"/>
              <a:gd name="connsiteY2" fmla="*/ 6873556 h 6873556"/>
              <a:gd name="connsiteX3" fmla="*/ 0 w 9259102"/>
              <a:gd name="connsiteY3" fmla="*/ 6873556 h 6873556"/>
            </a:gdLst>
            <a:ahLst/>
            <a:cxnLst>
              <a:cxn ang="0">
                <a:pos x="connsiteX0" y="connsiteY0"/>
              </a:cxn>
              <a:cxn ang="0">
                <a:pos x="connsiteX1" y="connsiteY1"/>
              </a:cxn>
              <a:cxn ang="0">
                <a:pos x="connsiteX2" y="connsiteY2"/>
              </a:cxn>
              <a:cxn ang="0">
                <a:pos x="connsiteX3" y="connsiteY3"/>
              </a:cxn>
            </a:cxnLst>
            <a:rect l="l" t="t" r="r" b="b"/>
            <a:pathLst>
              <a:path w="9259102" h="6873556">
                <a:moveTo>
                  <a:pt x="0" y="0"/>
                </a:moveTo>
                <a:lnTo>
                  <a:pt x="9259102" y="0"/>
                </a:lnTo>
                <a:lnTo>
                  <a:pt x="9259102" y="6873556"/>
                </a:lnTo>
                <a:lnTo>
                  <a:pt x="0" y="6873556"/>
                </a:lnTo>
                <a:close/>
              </a:path>
            </a:pathLst>
          </a:custGeom>
        </p:spPr>
      </p:pic>
      <p:sp>
        <p:nvSpPr>
          <p:cNvPr id="5" name="Titre 1"/>
          <p:cNvSpPr>
            <a:spLocks noGrp="1"/>
          </p:cNvSpPr>
          <p:nvPr>
            <p:ph type="title" hasCustomPrompt="1"/>
          </p:nvPr>
        </p:nvSpPr>
        <p:spPr>
          <a:xfrm>
            <a:off x="457200" y="274638"/>
            <a:ext cx="8229600" cy="4162474"/>
          </a:xfrm>
          <a:prstGeom prst="rect">
            <a:avLst/>
          </a:prstGeom>
        </p:spPr>
        <p:txBody>
          <a:bodyPr anchor="ctr">
            <a:normAutofit/>
          </a:bodyPr>
          <a:lstStyle>
            <a:lvl1pPr algn="ctr">
              <a:defRPr sz="4000">
                <a:solidFill>
                  <a:schemeClr val="accent1"/>
                </a:solidFill>
                <a:latin typeface="+mj-lt"/>
                <a:ea typeface="PT Sans Narrow" charset="-52"/>
                <a:cs typeface="PT Sans Narrow" charset="-52"/>
              </a:defRPr>
            </a:lvl1pPr>
          </a:lstStyle>
          <a:p>
            <a:r>
              <a:rPr lang="en-GB" dirty="0"/>
              <a:t>Click and </a:t>
            </a:r>
            <a:r>
              <a:rPr lang="en-GB" noProof="0" dirty="0"/>
              <a:t>Modify</a:t>
            </a:r>
            <a:r>
              <a:rPr lang="en-GB" dirty="0"/>
              <a:t> the text</a:t>
            </a:r>
          </a:p>
        </p:txBody>
      </p:sp>
      <p:sp>
        <p:nvSpPr>
          <p:cNvPr id="6" name="Sous-titre 2"/>
          <p:cNvSpPr>
            <a:spLocks noGrp="1"/>
          </p:cNvSpPr>
          <p:nvPr>
            <p:ph type="subTitle" idx="1"/>
          </p:nvPr>
        </p:nvSpPr>
        <p:spPr>
          <a:xfrm>
            <a:off x="457200" y="4653136"/>
            <a:ext cx="8229600" cy="1655762"/>
          </a:xfrm>
          <a:prstGeom prst="rect">
            <a:avLst/>
          </a:prstGeom>
        </p:spPr>
        <p:txBody>
          <a:bodyPr>
            <a:normAutofit/>
          </a:bodyPr>
          <a:lstStyle>
            <a:lvl1pPr marL="0" indent="0" algn="ctr">
              <a:buNone/>
              <a:defRPr sz="3200">
                <a:solidFill>
                  <a:schemeClr val="accent1"/>
                </a:solidFill>
                <a:latin typeface="+mj-lt"/>
              </a:defRPr>
            </a:lvl1pPr>
          </a:lstStyle>
          <a:p>
            <a:endParaRPr lang="en-GB" dirty="0"/>
          </a:p>
        </p:txBody>
      </p:sp>
      <p:sp>
        <p:nvSpPr>
          <p:cNvPr id="8" name="Espace réservé du numéro de diapositive 6">
            <a:extLst>
              <a:ext uri="{FF2B5EF4-FFF2-40B4-BE49-F238E27FC236}">
                <a16:creationId xmlns:a16="http://schemas.microsoft.com/office/drawing/2014/main" id="{444C8659-EDDD-4772-9C1F-9B4636FE34C2}"/>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13794990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separator dark">
    <p:bg>
      <p:bgPr>
        <a:solidFill>
          <a:schemeClr val="accent1"/>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5821362"/>
          </a:xfrm>
          <a:prstGeom prst="rect">
            <a:avLst/>
          </a:prstGeom>
        </p:spPr>
        <p:txBody>
          <a:bodyPr anchor="ctr">
            <a:normAutofit/>
          </a:bodyPr>
          <a:lstStyle>
            <a:lvl1pPr algn="ctr">
              <a:defRPr sz="4000">
                <a:solidFill>
                  <a:schemeClr val="bg1"/>
                </a:solidFill>
                <a:latin typeface="+mj-lt"/>
                <a:ea typeface="Verdana" panose="020B0604030504040204" pitchFamily="34" charset="0"/>
                <a:cs typeface="Verdana" panose="020B0604030504040204" pitchFamily="34" charset="0"/>
              </a:defRPr>
            </a:lvl1pPr>
          </a:lstStyle>
          <a:p>
            <a:r>
              <a:rPr lang="en-GB" noProof="0" dirty="0"/>
              <a:t>Click and Modify the text</a:t>
            </a:r>
          </a:p>
        </p:txBody>
      </p:sp>
      <p:sp>
        <p:nvSpPr>
          <p:cNvPr id="3" name="Espace réservé du numéro de diapositive 6">
            <a:extLst>
              <a:ext uri="{FF2B5EF4-FFF2-40B4-BE49-F238E27FC236}">
                <a16:creationId xmlns:a16="http://schemas.microsoft.com/office/drawing/2014/main" id="{444C8659-EDDD-4772-9C1F-9B4636FE34C2}"/>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chemeClr val="bg1"/>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amp; sub separator dark">
    <p:bg>
      <p:bgPr>
        <a:solidFill>
          <a:schemeClr val="accent1"/>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4162474"/>
          </a:xfrm>
          <a:prstGeom prst="rect">
            <a:avLst/>
          </a:prstGeom>
        </p:spPr>
        <p:txBody>
          <a:bodyPr anchor="ctr">
            <a:normAutofit/>
          </a:bodyPr>
          <a:lstStyle>
            <a:lvl1pPr algn="ctr">
              <a:defRPr sz="4000">
                <a:solidFill>
                  <a:schemeClr val="bg1"/>
                </a:solidFill>
                <a:latin typeface="+mj-lt"/>
                <a:ea typeface="Verdana" panose="020B0604030504040204" pitchFamily="34" charset="0"/>
                <a:cs typeface="Verdana" panose="020B0604030504040204" pitchFamily="34" charset="0"/>
              </a:defRPr>
            </a:lvl1pPr>
          </a:lstStyle>
          <a:p>
            <a:r>
              <a:rPr lang="en-GB" noProof="0" dirty="0"/>
              <a:t>Click and Modify the text</a:t>
            </a:r>
          </a:p>
        </p:txBody>
      </p:sp>
      <p:sp>
        <p:nvSpPr>
          <p:cNvPr id="3" name="Sous-titre 2"/>
          <p:cNvSpPr>
            <a:spLocks noGrp="1"/>
          </p:cNvSpPr>
          <p:nvPr>
            <p:ph type="subTitle" idx="1"/>
          </p:nvPr>
        </p:nvSpPr>
        <p:spPr>
          <a:xfrm>
            <a:off x="457200" y="4653136"/>
            <a:ext cx="8229600" cy="1655762"/>
          </a:xfrm>
          <a:prstGeom prst="rect">
            <a:avLst/>
          </a:prstGeom>
        </p:spPr>
        <p:txBody>
          <a:bodyPr>
            <a:normAutofit/>
          </a:bodyPr>
          <a:lstStyle>
            <a:lvl1pPr marL="0" indent="0" algn="ctr">
              <a:buNone/>
              <a:defRPr sz="3200">
                <a:solidFill>
                  <a:schemeClr val="bg1"/>
                </a:solidFill>
                <a:latin typeface="+mj-lt"/>
                <a:ea typeface="Verdana" panose="020B0604030504040204" pitchFamily="34" charset="0"/>
              </a:defRPr>
            </a:lvl1pPr>
          </a:lstStyle>
          <a:p>
            <a:endParaRPr lang="en-GB" noProof="0" dirty="0"/>
          </a:p>
        </p:txBody>
      </p:sp>
      <p:sp>
        <p:nvSpPr>
          <p:cNvPr id="4" name="Espace réservé du numéro de diapositive 6">
            <a:extLst>
              <a:ext uri="{FF2B5EF4-FFF2-40B4-BE49-F238E27FC236}">
                <a16:creationId xmlns:a16="http://schemas.microsoft.com/office/drawing/2014/main" id="{444C8659-EDDD-4772-9C1F-9B4636FE34C2}"/>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chemeClr val="bg1"/>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75691566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465138" y="1425600"/>
            <a:ext cx="8222400" cy="4525200"/>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itle 4"/>
          <p:cNvSpPr>
            <a:spLocks noGrp="1"/>
          </p:cNvSpPr>
          <p:nvPr>
            <p:ph type="title"/>
          </p:nvPr>
        </p:nvSpPr>
        <p:spPr/>
        <p:txBody>
          <a:bodyPr anchor="t"/>
          <a:lstStyle>
            <a:lvl1pPr>
              <a:lnSpc>
                <a:spcPts val="3000"/>
              </a:lnSpc>
              <a:defRPr>
                <a:latin typeface="+mj-lt"/>
              </a:defRPr>
            </a:lvl1pPr>
          </a:lstStyle>
          <a:p>
            <a:r>
              <a:rPr lang="en-GB" dirty="0"/>
              <a:t>Click to edit Master title style</a:t>
            </a:r>
            <a:endParaRPr lang="en-US" dirty="0"/>
          </a:p>
        </p:txBody>
      </p:sp>
      <p:sp>
        <p:nvSpPr>
          <p:cNvPr id="8" name="Espace réservé du numéro de diapositive 6">
            <a:extLst>
              <a:ext uri="{FF2B5EF4-FFF2-40B4-BE49-F238E27FC236}">
                <a16:creationId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6" name="Content Placeholder 5">
            <a:extLst>
              <a:ext uri="{FF2B5EF4-FFF2-40B4-BE49-F238E27FC236}">
                <a16:creationId xmlns:a16="http://schemas.microsoft.com/office/drawing/2014/main" id="{E79BA752-7660-5841-B604-E71D57C655C8}"/>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Espace réservé du numéro de diapositive 6">
            <a:extLst>
              <a:ext uri="{FF2B5EF4-FFF2-40B4-BE49-F238E27FC236}">
                <a16:creationId xmlns:a16="http://schemas.microsoft.com/office/drawing/2014/main" id="{F046E0A4-E965-4C18-8444-05C49D8DD6B9}"/>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7" name="Title 4">
            <a:extLst>
              <a:ext uri="{FF2B5EF4-FFF2-40B4-BE49-F238E27FC236}">
                <a16:creationId xmlns:a16="http://schemas.microsoft.com/office/drawing/2014/main" id="{DE0BFF55-A527-48E6-AAD6-78DF86EF1158}"/>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5" name="Content Placeholder 5">
            <a:extLst>
              <a:ext uri="{FF2B5EF4-FFF2-40B4-BE49-F238E27FC236}">
                <a16:creationId xmlns:a16="http://schemas.microsoft.com/office/drawing/2014/main" id="{F3E14E1C-C4AD-5942-AB15-AD5255C9ADE8}"/>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2584859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ubtitle content">
    <p:spTree>
      <p:nvGrpSpPr>
        <p:cNvPr id="1" name=""/>
        <p:cNvGrpSpPr/>
        <p:nvPr/>
      </p:nvGrpSpPr>
      <p:grpSpPr>
        <a:xfrm>
          <a:off x="0" y="0"/>
          <a:ext cx="0" cy="0"/>
          <a:chOff x="0" y="0"/>
          <a:chExt cx="0" cy="0"/>
        </a:xfrm>
      </p:grpSpPr>
      <p:sp>
        <p:nvSpPr>
          <p:cNvPr id="9" name="Espace réservé du texte 2"/>
          <p:cNvSpPr>
            <a:spLocks noGrp="1"/>
          </p:cNvSpPr>
          <p:nvPr>
            <p:ph type="body" idx="1" hasCustomPrompt="1"/>
          </p:nvPr>
        </p:nvSpPr>
        <p:spPr>
          <a:xfrm>
            <a:off x="457200" y="1430386"/>
            <a:ext cx="8229600" cy="702470"/>
          </a:xfrm>
          <a:prstGeom prst="rect">
            <a:avLst/>
          </a:prstGeom>
        </p:spPr>
        <p:txBody>
          <a:bodyPr wrap="square" lIns="0" tIns="0" rIns="0" bIns="0" anchor="t"/>
          <a:lstStyle>
            <a:lvl1pPr marL="0" indent="0" algn="l">
              <a:buNone/>
              <a:defRPr sz="2000" b="1" i="0" cap="all" spc="100" baseline="0">
                <a:solidFill>
                  <a:schemeClr val="accent1"/>
                </a:solidFill>
                <a:latin typeface="+mj-lt"/>
                <a:ea typeface="Verdana" panose="020B0604030504040204" pitchFamily="34" charset="0"/>
                <a:cs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AND ADD TEXT</a:t>
            </a:r>
          </a:p>
        </p:txBody>
      </p:sp>
      <p:sp>
        <p:nvSpPr>
          <p:cNvPr id="3" name="Content Placeholder 2"/>
          <p:cNvSpPr>
            <a:spLocks noGrp="1"/>
          </p:cNvSpPr>
          <p:nvPr>
            <p:ph sz="quarter" idx="12"/>
          </p:nvPr>
        </p:nvSpPr>
        <p:spPr>
          <a:xfrm>
            <a:off x="465138" y="2132856"/>
            <a:ext cx="8222400" cy="3816424"/>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a16="http://schemas.microsoft.com/office/drawing/2014/main" id="{E7BED270-F252-40E9-B649-31059F163421}"/>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3" name="Espace réservé du numéro de diapositive 6">
            <a:extLst>
              <a:ext uri="{FF2B5EF4-FFF2-40B4-BE49-F238E27FC236}">
                <a16:creationId xmlns:a16="http://schemas.microsoft.com/office/drawing/2014/main" id="{2C97B588-8F7E-484F-9C45-CC6F089B2D56}"/>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10" name="Content Placeholder 5">
            <a:extLst>
              <a:ext uri="{FF2B5EF4-FFF2-40B4-BE49-F238E27FC236}">
                <a16:creationId xmlns:a16="http://schemas.microsoft.com/office/drawing/2014/main" id="{0D31650D-8437-F447-B019-599CEBAF22F4}"/>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2145174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amp; legend">
    <p:spTree>
      <p:nvGrpSpPr>
        <p:cNvPr id="1" name=""/>
        <p:cNvGrpSpPr/>
        <p:nvPr/>
      </p:nvGrpSpPr>
      <p:grpSpPr>
        <a:xfrm>
          <a:off x="0" y="0"/>
          <a:ext cx="0" cy="0"/>
          <a:chOff x="0" y="0"/>
          <a:chExt cx="0" cy="0"/>
        </a:xfrm>
      </p:grpSpPr>
      <p:sp>
        <p:nvSpPr>
          <p:cNvPr id="3" name="Espace réservé pour une image  2"/>
          <p:cNvSpPr>
            <a:spLocks noGrp="1"/>
          </p:cNvSpPr>
          <p:nvPr>
            <p:ph type="pic" idx="1" hasCustomPrompt="1"/>
          </p:nvPr>
        </p:nvSpPr>
        <p:spPr>
          <a:xfrm>
            <a:off x="465911" y="239346"/>
            <a:ext cx="6698377" cy="4465706"/>
          </a:xfrm>
          <a:prstGeom prst="rect">
            <a:avLst/>
          </a:prstGeom>
        </p:spPr>
        <p:txBody>
          <a:bodyPr>
            <a:normAutofit/>
          </a:bodyPr>
          <a:lstStyle>
            <a:lvl1pPr marL="0" indent="0">
              <a:buNone/>
              <a:defRPr sz="2800" baseline="0">
                <a:latin typeface="+mj-lt"/>
                <a:ea typeface="Verdana" panose="020B0604030504040204" pitchFamily="34" charset="0"/>
                <a:cs typeface="Verdana" panose="020B060403050404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Drop an image or click on the </a:t>
            </a:r>
            <a:r>
              <a:rPr lang="en-GB" noProof="0" dirty="0"/>
              <a:t>icon</a:t>
            </a:r>
            <a:r>
              <a:rPr lang="en-GB" dirty="0"/>
              <a:t> to add one </a:t>
            </a:r>
          </a:p>
        </p:txBody>
      </p:sp>
      <p:sp>
        <p:nvSpPr>
          <p:cNvPr id="4" name="Espace réservé du texte 3"/>
          <p:cNvSpPr>
            <a:spLocks noGrp="1"/>
          </p:cNvSpPr>
          <p:nvPr>
            <p:ph type="body" sz="half" idx="2" hasCustomPrompt="1"/>
          </p:nvPr>
        </p:nvSpPr>
        <p:spPr>
          <a:xfrm>
            <a:off x="457200" y="5013176"/>
            <a:ext cx="6707088" cy="804862"/>
          </a:xfrm>
          <a:prstGeom prst="rect">
            <a:avLst/>
          </a:prstGeom>
        </p:spPr>
        <p:txBody>
          <a:bodyPr lIns="0" tIns="0" rIns="0" bIns="0">
            <a:normAutofit/>
          </a:bodyPr>
          <a:lstStyle>
            <a:lvl1pPr marL="0" indent="0" algn="l">
              <a:buNone/>
              <a:defRPr sz="1800" b="0" i="0" baseline="0">
                <a:solidFill>
                  <a:srgbClr val="5D8298"/>
                </a:solidFill>
                <a:latin typeface="+mj-lt"/>
                <a:ea typeface="Verdana" panose="020B0604030504040204" pitchFamily="34" charset="0"/>
                <a:cs typeface="Verdana" panose="020B060403050404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and add text</a:t>
            </a:r>
          </a:p>
        </p:txBody>
      </p:sp>
      <p:sp>
        <p:nvSpPr>
          <p:cNvPr id="9" name="Espace réservé du numéro de diapositive 6">
            <a:extLst>
              <a:ext uri="{FF2B5EF4-FFF2-40B4-BE49-F238E27FC236}">
                <a16:creationId xmlns:a16="http://schemas.microsoft.com/office/drawing/2014/main" id="{610BCDA3-369C-43C8-A135-679B9AC3D312}"/>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6" name="Content Placeholder 5">
            <a:extLst>
              <a:ext uri="{FF2B5EF4-FFF2-40B4-BE49-F238E27FC236}">
                <a16:creationId xmlns:a16="http://schemas.microsoft.com/office/drawing/2014/main" id="{02CF172C-103A-6443-A69B-E0737ED620F1}"/>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3" name="Connecteur droit 4"/>
          <p:cNvCxnSpPr/>
          <p:nvPr userDrawn="1"/>
        </p:nvCxnSpPr>
        <p:spPr>
          <a:xfrm>
            <a:off x="465911" y="6126163"/>
            <a:ext cx="82296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4" name="Title Placeholder 3"/>
          <p:cNvSpPr>
            <a:spLocks noGrp="1"/>
          </p:cNvSpPr>
          <p:nvPr>
            <p:ph type="title"/>
          </p:nvPr>
        </p:nvSpPr>
        <p:spPr>
          <a:xfrm>
            <a:off x="464400" y="246565"/>
            <a:ext cx="6555600" cy="807285"/>
          </a:xfrm>
          <a:prstGeom prst="rect">
            <a:avLst/>
          </a:prstGeom>
        </p:spPr>
        <p:txBody>
          <a:bodyPr vert="horz" lIns="0" tIns="0" rIns="0" bIns="0" rtlCol="0" anchor="t" anchorCtr="0">
            <a:noAutofit/>
          </a:bodyPr>
          <a:lstStyle/>
          <a:p>
            <a:r>
              <a:rPr lang="en-GB" dirty="0"/>
              <a:t>Click to edit Master title style</a:t>
            </a:r>
            <a:endParaRPr lang="en-US" dirty="0"/>
          </a:p>
        </p:txBody>
      </p:sp>
      <p:sp>
        <p:nvSpPr>
          <p:cNvPr id="5" name="Text Placeholder 4"/>
          <p:cNvSpPr>
            <a:spLocks noGrp="1"/>
          </p:cNvSpPr>
          <p:nvPr>
            <p:ph type="body" idx="1"/>
          </p:nvPr>
        </p:nvSpPr>
        <p:spPr>
          <a:xfrm>
            <a:off x="464400" y="1425600"/>
            <a:ext cx="8222400" cy="4525200"/>
          </a:xfrm>
          <a:prstGeom prst="rect">
            <a:avLst/>
          </a:prstGeom>
        </p:spPr>
        <p:txBody>
          <a:bodyPr vert="horz" lIns="0" tIns="0" rIns="0" bIns="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Espace réservé du numéro de diapositive 6"/>
          <p:cNvSpPr>
            <a:spLocks noGrp="1"/>
          </p:cNvSpPr>
          <p:nvPr>
            <p:ph type="sldNum" sz="quarter" idx="4"/>
          </p:nvPr>
        </p:nvSpPr>
        <p:spPr>
          <a:xfrm>
            <a:off x="8100392" y="6356350"/>
            <a:ext cx="586408" cy="365125"/>
          </a:xfrm>
          <a:prstGeom prst="rect">
            <a:avLst/>
          </a:prstGeom>
        </p:spPr>
        <p:txBody>
          <a:bodyPr vert="horz" lIns="0" tIns="0" rIns="0" bIns="0" rtlCol="0" anchor="ctr"/>
          <a:lstStyle>
            <a:lvl1pPr algn="r">
              <a:defRPr sz="1100">
                <a:solidFill>
                  <a:srgbClr val="5D8298"/>
                </a:solidFill>
                <a:latin typeface="+mn-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pic>
        <p:nvPicPr>
          <p:cNvPr id="10" name="Picture 9"/>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6964292" y="266477"/>
            <a:ext cx="1882195" cy="75825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8" r:id="rId2"/>
    <p:sldLayoutId id="2147483662" r:id="rId3"/>
    <p:sldLayoutId id="2147483650" r:id="rId4"/>
    <p:sldLayoutId id="2147483661" r:id="rId5"/>
    <p:sldLayoutId id="2147483652" r:id="rId6"/>
    <p:sldLayoutId id="2147483677" r:id="rId7"/>
    <p:sldLayoutId id="2147483657" r:id="rId8"/>
    <p:sldLayoutId id="2147483654" r:id="rId9"/>
    <p:sldLayoutId id="2147483655" r:id="rId10"/>
    <p:sldLayoutId id="2147483675" r:id="rId11"/>
    <p:sldLayoutId id="2147483678" r:id="rId12"/>
    <p:sldLayoutId id="2147483656" r:id="rId13"/>
    <p:sldLayoutId id="2147483679" r:id="rId14"/>
  </p:sldLayoutIdLst>
  <p:hf hdr="0" ftr="0" dt="0"/>
  <p:txStyles>
    <p:titleStyle>
      <a:lvl1pPr algn="l" defTabSz="457200" rtl="0" eaLnBrk="1" latinLnBrk="0" hangingPunct="1">
        <a:spcBef>
          <a:spcPct val="0"/>
        </a:spcBef>
        <a:buNone/>
        <a:defRPr sz="2800" b="1" i="0" kern="1200" cap="all" spc="100" baseline="0">
          <a:solidFill>
            <a:srgbClr val="5D8298"/>
          </a:solidFill>
          <a:latin typeface="+mj-lt"/>
          <a:ea typeface="Verdana" panose="020B0604030504040204" pitchFamily="34" charset="0"/>
          <a:cs typeface="Verdana" panose="020B0604030504040204" pitchFamily="34" charset="0"/>
        </a:defRPr>
      </a:lvl1pPr>
    </p:titleStyle>
    <p:body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90" userDrawn="1">
          <p15:clr>
            <a:srgbClr val="F26B43"/>
          </p15:clr>
        </p15:guide>
        <p15:guide id="2" pos="295" userDrawn="1">
          <p15:clr>
            <a:srgbClr val="F26B43"/>
          </p15:clr>
        </p15:guide>
        <p15:guide id="3" pos="5465" userDrawn="1">
          <p15:clr>
            <a:srgbClr val="F26B43"/>
          </p15:clr>
        </p15:guide>
        <p15:guide id="4" orient="horz" pos="22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twitter.com/net_connectinfo" TargetMode="External"/><Relationship Id="rId7" Type="http://schemas.openxmlformats.org/officeDocument/2006/relationships/hyperlink" Target="http://www.net-connect.info/"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vimeo.com/channels/netconnect" TargetMode="External"/><Relationship Id="rId11" Type="http://schemas.openxmlformats.org/officeDocument/2006/relationships/image" Target="../media/image7.wmf"/><Relationship Id="rId5" Type="http://schemas.openxmlformats.org/officeDocument/2006/relationships/hyperlink" Target="mailto:antoine.lacombe@cor2ed.com" TargetMode="External"/><Relationship Id="rId10" Type="http://schemas.openxmlformats.org/officeDocument/2006/relationships/image" Target="../media/image6.wmf"/><Relationship Id="rId4" Type="http://schemas.openxmlformats.org/officeDocument/2006/relationships/hyperlink" Target="https://www.linkedin.com/company/23766354" TargetMode="External"/><Relationship Id="rId9" Type="http://schemas.openxmlformats.org/officeDocument/2006/relationships/image" Target="../media/image5.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antoine.lacombe@cor2ed.com" TargetMode="External"/><Relationship Id="rId2" Type="http://schemas.openxmlformats.org/officeDocument/2006/relationships/hyperlink" Target="mailto:froukje.sosef@cor2ed.com"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8.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279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115B0-02AF-44C8-9360-8F645029861D}"/>
              </a:ext>
            </a:extLst>
          </p:cNvPr>
          <p:cNvSpPr>
            <a:spLocks noGrp="1"/>
          </p:cNvSpPr>
          <p:nvPr>
            <p:ph type="title"/>
          </p:nvPr>
        </p:nvSpPr>
        <p:spPr/>
        <p:txBody>
          <a:bodyPr/>
          <a:lstStyle/>
          <a:p>
            <a:br>
              <a:rPr lang="en-GB" dirty="0"/>
            </a:br>
            <a:r>
              <a:rPr lang="en-GB" dirty="0"/>
              <a:t>mutational landscape of </a:t>
            </a:r>
            <a:br>
              <a:rPr lang="en-GB" dirty="0"/>
            </a:br>
            <a:r>
              <a:rPr lang="en-GB" dirty="0"/>
              <a:t>109 high-grade </a:t>
            </a:r>
            <a:r>
              <a:rPr lang="en-GB" dirty="0" err="1"/>
              <a:t>gastroenteropancreatic</a:t>
            </a:r>
            <a:r>
              <a:rPr lang="en-GB" dirty="0"/>
              <a:t> neuroendocrine neoplasms g3</a:t>
            </a:r>
            <a:br>
              <a:rPr lang="en-GB" dirty="0"/>
            </a:br>
            <a:br>
              <a:rPr lang="en-GB" dirty="0"/>
            </a:br>
            <a:r>
              <a:rPr lang="en-GB" sz="2200" cap="none" dirty="0"/>
              <a:t>Venizelos AA</a:t>
            </a:r>
            <a:r>
              <a:rPr lang="en-GB" sz="2200" b="0" i="1" cap="none" dirty="0"/>
              <a:t>, </a:t>
            </a:r>
            <a:r>
              <a:rPr lang="en-GB" sz="2200" cap="none" dirty="0"/>
              <a:t>et al. ENETS 2020. Abstract #C20</a:t>
            </a:r>
          </a:p>
        </p:txBody>
      </p:sp>
      <p:sp>
        <p:nvSpPr>
          <p:cNvPr id="3" name="Slide Number Placeholder 2"/>
          <p:cNvSpPr>
            <a:spLocks noGrp="1"/>
          </p:cNvSpPr>
          <p:nvPr>
            <p:ph type="sldNum" sz="quarter" idx="4"/>
          </p:nvPr>
        </p:nvSpPr>
        <p:spPr/>
        <p:txBody>
          <a:bodyPr/>
          <a:lstStyle/>
          <a:p>
            <a:fld id="{FCE43C0F-8A7B-3A4B-9DB5-B3472E36E833}" type="slidenum">
              <a:rPr lang="en-GB" smtClean="0"/>
              <a:pPr/>
              <a:t>10</a:t>
            </a:fld>
            <a:endParaRPr lang="en-GB" dirty="0"/>
          </a:p>
        </p:txBody>
      </p:sp>
    </p:spTree>
    <p:extLst>
      <p:ext uri="{BB962C8B-B14F-4D97-AF65-F5344CB8AC3E}">
        <p14:creationId xmlns:p14="http://schemas.microsoft.com/office/powerpoint/2010/main" val="3411850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CEB417D-97E4-4EF0-84DB-811E1FDD77C2}"/>
              </a:ext>
            </a:extLst>
          </p:cNvPr>
          <p:cNvSpPr>
            <a:spLocks noGrp="1"/>
          </p:cNvSpPr>
          <p:nvPr>
            <p:ph sz="quarter" idx="12"/>
          </p:nvPr>
        </p:nvSpPr>
        <p:spPr/>
        <p:txBody>
          <a:bodyPr/>
          <a:lstStyle/>
          <a:p>
            <a:r>
              <a:rPr lang="en-GB" b="1" dirty="0">
                <a:solidFill>
                  <a:schemeClr val="accent1"/>
                </a:solidFill>
              </a:rPr>
              <a:t>Gastroenteropancreatic (GEP) G3 NENs are rare with a poor outcome</a:t>
            </a:r>
          </a:p>
          <a:p>
            <a:r>
              <a:rPr lang="en-GB" dirty="0"/>
              <a:t>The genetic background of G3 NENs (NETs + NECs) has been </a:t>
            </a:r>
            <a:r>
              <a:rPr lang="en-GB" b="1" dirty="0">
                <a:solidFill>
                  <a:schemeClr val="accent1"/>
                </a:solidFill>
              </a:rPr>
              <a:t>poorly investigated to date</a:t>
            </a:r>
          </a:p>
          <a:p>
            <a:r>
              <a:rPr lang="en-GB" dirty="0"/>
              <a:t>The </a:t>
            </a:r>
            <a:r>
              <a:rPr lang="en-GB" b="1" dirty="0">
                <a:solidFill>
                  <a:schemeClr val="accent1"/>
                </a:solidFill>
              </a:rPr>
              <a:t>aim of this research was to gain tools for better prediction and to aid treatment decisions to improve survival in this patient population</a:t>
            </a:r>
          </a:p>
          <a:p>
            <a:r>
              <a:rPr lang="en-GB" dirty="0"/>
              <a:t>The genetic landscape of </a:t>
            </a:r>
            <a:r>
              <a:rPr lang="en-GB" b="1" dirty="0">
                <a:solidFill>
                  <a:schemeClr val="accent1"/>
                </a:solidFill>
              </a:rPr>
              <a:t>109 high-grade GEP NEN patients (16 NET G3 and 93 NEC) </a:t>
            </a:r>
            <a:r>
              <a:rPr lang="en-GB" dirty="0"/>
              <a:t>was assessed from the </a:t>
            </a:r>
            <a:r>
              <a:rPr lang="en-GB" b="1" dirty="0">
                <a:solidFill>
                  <a:schemeClr val="accent1"/>
                </a:solidFill>
              </a:rPr>
              <a:t>Nordic Prospective Registry </a:t>
            </a:r>
            <a:r>
              <a:rPr lang="en-GB" dirty="0"/>
              <a:t>between </a:t>
            </a:r>
            <a:br>
              <a:rPr lang="en-GB" dirty="0"/>
            </a:br>
            <a:r>
              <a:rPr lang="en-GB" dirty="0"/>
              <a:t>2013–2017</a:t>
            </a:r>
          </a:p>
          <a:p>
            <a:r>
              <a:rPr lang="en-GB" dirty="0"/>
              <a:t>DNA from FFPE samples and matched blood samples was analysed</a:t>
            </a:r>
          </a:p>
          <a:p>
            <a:pPr lvl="1"/>
            <a:r>
              <a:rPr lang="en-GB" dirty="0"/>
              <a:t>All cases were re-assessed by a pathology expert</a:t>
            </a:r>
          </a:p>
          <a:p>
            <a:r>
              <a:rPr lang="en-GB" dirty="0"/>
              <a:t>NGS targeted sequencing using a pan-cancer panel was used</a:t>
            </a:r>
          </a:p>
          <a:p>
            <a:endParaRPr lang="en-GB" dirty="0"/>
          </a:p>
          <a:p>
            <a:endParaRPr lang="en-GB" dirty="0"/>
          </a:p>
          <a:p>
            <a:endParaRPr lang="en-GB" dirty="0"/>
          </a:p>
        </p:txBody>
      </p:sp>
      <p:sp>
        <p:nvSpPr>
          <p:cNvPr id="4" name="Title 3">
            <a:extLst>
              <a:ext uri="{FF2B5EF4-FFF2-40B4-BE49-F238E27FC236}">
                <a16:creationId xmlns:a16="http://schemas.microsoft.com/office/drawing/2014/main" id="{36DF34CA-0546-4597-97B6-42DD56738D93}"/>
              </a:ext>
            </a:extLst>
          </p:cNvPr>
          <p:cNvSpPr>
            <a:spLocks noGrp="1"/>
          </p:cNvSpPr>
          <p:nvPr>
            <p:ph type="title"/>
          </p:nvPr>
        </p:nvSpPr>
        <p:spPr/>
        <p:txBody>
          <a:bodyPr/>
          <a:lstStyle/>
          <a:p>
            <a:r>
              <a:rPr lang="en-GB" dirty="0"/>
              <a:t>background</a:t>
            </a:r>
          </a:p>
        </p:txBody>
      </p:sp>
      <p:sp>
        <p:nvSpPr>
          <p:cNvPr id="3" name="Slide Number Placeholder 2">
            <a:extLst>
              <a:ext uri="{FF2B5EF4-FFF2-40B4-BE49-F238E27FC236}">
                <a16:creationId xmlns:a16="http://schemas.microsoft.com/office/drawing/2014/main" id="{2CB07B14-1B3F-40CC-969B-AF4E515B9045}"/>
              </a:ext>
            </a:extLst>
          </p:cNvPr>
          <p:cNvSpPr>
            <a:spLocks noGrp="1"/>
          </p:cNvSpPr>
          <p:nvPr>
            <p:ph type="sldNum" sz="quarter" idx="4"/>
          </p:nvPr>
        </p:nvSpPr>
        <p:spPr/>
        <p:txBody>
          <a:bodyPr/>
          <a:lstStyle/>
          <a:p>
            <a:fld id="{FCE43C0F-8A7B-3A4B-9DB5-B3472E36E833}" type="slidenum">
              <a:rPr lang="en-GB" smtClean="0"/>
              <a:pPr/>
              <a:t>11</a:t>
            </a:fld>
            <a:endParaRPr lang="en-GB" dirty="0"/>
          </a:p>
        </p:txBody>
      </p:sp>
      <p:sp>
        <p:nvSpPr>
          <p:cNvPr id="7" name="Content Placeholder 6">
            <a:extLst>
              <a:ext uri="{FF2B5EF4-FFF2-40B4-BE49-F238E27FC236}">
                <a16:creationId xmlns:a16="http://schemas.microsoft.com/office/drawing/2014/main" id="{633C0A0A-97FE-4F02-B969-3E9824C07991}"/>
              </a:ext>
            </a:extLst>
          </p:cNvPr>
          <p:cNvSpPr>
            <a:spLocks noGrp="1"/>
          </p:cNvSpPr>
          <p:nvPr>
            <p:ph sz="quarter" idx="15"/>
          </p:nvPr>
        </p:nvSpPr>
        <p:spPr>
          <a:xfrm>
            <a:off x="465138" y="6309320"/>
            <a:ext cx="7923286" cy="365125"/>
          </a:xfrm>
        </p:spPr>
        <p:txBody>
          <a:bodyPr/>
          <a:lstStyle/>
          <a:p>
            <a:pPr>
              <a:spcBef>
                <a:spcPts val="0"/>
              </a:spcBef>
              <a:spcAft>
                <a:spcPts val="300"/>
              </a:spcAft>
            </a:pPr>
            <a:r>
              <a:rPr lang="en-GB" dirty="0"/>
              <a:t>DNA, deoxyribonucleic acid; FFPE, formalin-fixed paraffin-embedded; G3, grade 3; NEC, neuroendocrine carcinoma; </a:t>
            </a:r>
            <a:br>
              <a:rPr lang="en-GB" dirty="0"/>
            </a:br>
            <a:r>
              <a:rPr lang="en-GB" dirty="0"/>
              <a:t>NEN, neuroendocrine neoplasm; NET, neuroendocrine tumour; NGS, next generation sequencing</a:t>
            </a:r>
          </a:p>
          <a:p>
            <a:pPr>
              <a:spcBef>
                <a:spcPts val="0"/>
              </a:spcBef>
              <a:spcAft>
                <a:spcPts val="300"/>
              </a:spcAft>
            </a:pPr>
            <a:r>
              <a:rPr lang="en-GB" dirty="0"/>
              <a:t>Venizelos AA, et al. ENETS 2020. Abstract #C20 (oral presentation)</a:t>
            </a:r>
          </a:p>
        </p:txBody>
      </p:sp>
    </p:spTree>
    <p:extLst>
      <p:ext uri="{BB962C8B-B14F-4D97-AF65-F5344CB8AC3E}">
        <p14:creationId xmlns:p14="http://schemas.microsoft.com/office/powerpoint/2010/main" val="3077384169"/>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CEB417D-97E4-4EF0-84DB-811E1FDD77C2}"/>
              </a:ext>
            </a:extLst>
          </p:cNvPr>
          <p:cNvSpPr>
            <a:spLocks noGrp="1"/>
          </p:cNvSpPr>
          <p:nvPr>
            <p:ph sz="quarter" idx="12"/>
          </p:nvPr>
        </p:nvSpPr>
        <p:spPr>
          <a:xfrm>
            <a:off x="465138" y="1405401"/>
            <a:ext cx="8222400" cy="4525200"/>
          </a:xfrm>
        </p:spPr>
        <p:txBody>
          <a:bodyPr/>
          <a:lstStyle/>
          <a:p>
            <a:pPr marL="0" indent="0">
              <a:buNone/>
            </a:pPr>
            <a:endParaRPr lang="en-GB" dirty="0"/>
          </a:p>
          <a:p>
            <a:endParaRPr lang="en-GB" dirty="0"/>
          </a:p>
          <a:p>
            <a:endParaRPr lang="en-GB" dirty="0"/>
          </a:p>
        </p:txBody>
      </p:sp>
      <p:sp>
        <p:nvSpPr>
          <p:cNvPr id="4" name="Title 3">
            <a:extLst>
              <a:ext uri="{FF2B5EF4-FFF2-40B4-BE49-F238E27FC236}">
                <a16:creationId xmlns:a16="http://schemas.microsoft.com/office/drawing/2014/main" id="{36DF34CA-0546-4597-97B6-42DD56738D93}"/>
              </a:ext>
            </a:extLst>
          </p:cNvPr>
          <p:cNvSpPr>
            <a:spLocks noGrp="1"/>
          </p:cNvSpPr>
          <p:nvPr>
            <p:ph type="title"/>
          </p:nvPr>
        </p:nvSpPr>
        <p:spPr>
          <a:xfrm>
            <a:off x="464400" y="246565"/>
            <a:ext cx="6555600" cy="807285"/>
          </a:xfrm>
        </p:spPr>
        <p:txBody>
          <a:bodyPr/>
          <a:lstStyle/>
          <a:p>
            <a:r>
              <a:rPr lang="en-GB" dirty="0"/>
              <a:t>Key results</a:t>
            </a:r>
          </a:p>
        </p:txBody>
      </p:sp>
      <p:sp>
        <p:nvSpPr>
          <p:cNvPr id="3" name="Slide Number Placeholder 2">
            <a:extLst>
              <a:ext uri="{FF2B5EF4-FFF2-40B4-BE49-F238E27FC236}">
                <a16:creationId xmlns:a16="http://schemas.microsoft.com/office/drawing/2014/main" id="{2CB07B14-1B3F-40CC-969B-AF4E515B9045}"/>
              </a:ext>
            </a:extLst>
          </p:cNvPr>
          <p:cNvSpPr>
            <a:spLocks noGrp="1"/>
          </p:cNvSpPr>
          <p:nvPr>
            <p:ph type="sldNum" sz="quarter" idx="4"/>
          </p:nvPr>
        </p:nvSpPr>
        <p:spPr/>
        <p:txBody>
          <a:bodyPr/>
          <a:lstStyle/>
          <a:p>
            <a:fld id="{FCE43C0F-8A7B-3A4B-9DB5-B3472E36E833}" type="slidenum">
              <a:rPr lang="en-GB" smtClean="0"/>
              <a:pPr/>
              <a:t>12</a:t>
            </a:fld>
            <a:endParaRPr lang="en-GB" dirty="0"/>
          </a:p>
        </p:txBody>
      </p:sp>
      <p:sp>
        <p:nvSpPr>
          <p:cNvPr id="7" name="Content Placeholder 6">
            <a:extLst>
              <a:ext uri="{FF2B5EF4-FFF2-40B4-BE49-F238E27FC236}">
                <a16:creationId xmlns:a16="http://schemas.microsoft.com/office/drawing/2014/main" id="{633C0A0A-97FE-4F02-B969-3E9824C07991}"/>
              </a:ext>
            </a:extLst>
          </p:cNvPr>
          <p:cNvSpPr>
            <a:spLocks noGrp="1"/>
          </p:cNvSpPr>
          <p:nvPr>
            <p:ph sz="quarter" idx="15"/>
          </p:nvPr>
        </p:nvSpPr>
        <p:spPr>
          <a:xfrm>
            <a:off x="465138" y="6309320"/>
            <a:ext cx="6087600" cy="365125"/>
          </a:xfrm>
        </p:spPr>
        <p:txBody>
          <a:bodyPr/>
          <a:lstStyle/>
          <a:p>
            <a:pPr>
              <a:spcBef>
                <a:spcPts val="0"/>
              </a:spcBef>
              <a:spcAft>
                <a:spcPts val="300"/>
              </a:spcAft>
            </a:pPr>
            <a:r>
              <a:rPr lang="en-GB" dirty="0"/>
              <a:t>G3, grade 3; NEC, neuroendocrine carcinomas; NET, neuroendocrine tumours</a:t>
            </a:r>
          </a:p>
          <a:p>
            <a:pPr>
              <a:spcBef>
                <a:spcPts val="0"/>
              </a:spcBef>
              <a:spcAft>
                <a:spcPts val="300"/>
              </a:spcAft>
            </a:pPr>
            <a:r>
              <a:rPr lang="en-GB" dirty="0"/>
              <a:t>Venizelos AA, et al. ENETS 2020. Abstract #C20 (oral presentation)</a:t>
            </a:r>
          </a:p>
        </p:txBody>
      </p:sp>
      <p:graphicFrame>
        <p:nvGraphicFramePr>
          <p:cNvPr id="10" name="Table 10">
            <a:extLst>
              <a:ext uri="{FF2B5EF4-FFF2-40B4-BE49-F238E27FC236}">
                <a16:creationId xmlns:a16="http://schemas.microsoft.com/office/drawing/2014/main" id="{740CD35E-FCF5-4B8B-9890-18858D479110}"/>
              </a:ext>
            </a:extLst>
          </p:cNvPr>
          <p:cNvGraphicFramePr>
            <a:graphicFrameLocks noGrp="1"/>
          </p:cNvGraphicFramePr>
          <p:nvPr>
            <p:extLst>
              <p:ext uri="{D42A27DB-BD31-4B8C-83A1-F6EECF244321}">
                <p14:modId xmlns:p14="http://schemas.microsoft.com/office/powerpoint/2010/main" val="2534006822"/>
              </p:ext>
            </p:extLst>
          </p:nvPr>
        </p:nvGraphicFramePr>
        <p:xfrm>
          <a:off x="464400" y="1309398"/>
          <a:ext cx="3747560" cy="4567874"/>
        </p:xfrm>
        <a:graphic>
          <a:graphicData uri="http://schemas.openxmlformats.org/drawingml/2006/table">
            <a:tbl>
              <a:tblPr firstRow="1" bandRow="1">
                <a:tableStyleId>{5C22544A-7EE6-4342-B048-85BDC9FD1C3A}</a:tableStyleId>
              </a:tblPr>
              <a:tblGrid>
                <a:gridCol w="1873780">
                  <a:extLst>
                    <a:ext uri="{9D8B030D-6E8A-4147-A177-3AD203B41FA5}">
                      <a16:colId xmlns:a16="http://schemas.microsoft.com/office/drawing/2014/main" val="1941490696"/>
                    </a:ext>
                  </a:extLst>
                </a:gridCol>
                <a:gridCol w="1873780">
                  <a:extLst>
                    <a:ext uri="{9D8B030D-6E8A-4147-A177-3AD203B41FA5}">
                      <a16:colId xmlns:a16="http://schemas.microsoft.com/office/drawing/2014/main" val="1055732152"/>
                    </a:ext>
                  </a:extLst>
                </a:gridCol>
              </a:tblGrid>
              <a:tr h="326412">
                <a:tc gridSpan="2">
                  <a:txBody>
                    <a:bodyPr/>
                    <a:lstStyle/>
                    <a:p>
                      <a:pPr algn="ctr"/>
                      <a:r>
                        <a:rPr lang="en-GB" sz="1800" dirty="0"/>
                        <a:t>NEC</a:t>
                      </a:r>
                    </a:p>
                  </a:txBody>
                  <a:tcPr/>
                </a:tc>
                <a:tc hMerge="1">
                  <a:txBody>
                    <a:bodyPr/>
                    <a:lstStyle/>
                    <a:p>
                      <a:endParaRPr lang="en-GB" dirty="0"/>
                    </a:p>
                  </a:txBody>
                  <a:tcPr/>
                </a:tc>
                <a:extLst>
                  <a:ext uri="{0D108BD9-81ED-4DB2-BD59-A6C34878D82A}">
                    <a16:rowId xmlns:a16="http://schemas.microsoft.com/office/drawing/2014/main" val="3076007822"/>
                  </a:ext>
                </a:extLst>
              </a:tr>
              <a:tr h="302138">
                <a:tc gridSpan="2">
                  <a:txBody>
                    <a:bodyPr/>
                    <a:lstStyle/>
                    <a:p>
                      <a:r>
                        <a:rPr lang="en-GB" sz="1200" b="1" dirty="0"/>
                        <a:t>Frequently mutated genes</a:t>
                      </a:r>
                    </a:p>
                  </a:txBody>
                  <a:tcPr anchor="ctr"/>
                </a:tc>
                <a:tc hMerge="1">
                  <a:txBody>
                    <a:bodyPr/>
                    <a:lstStyle/>
                    <a:p>
                      <a:endParaRPr lang="en-GB" dirty="0"/>
                    </a:p>
                  </a:txBody>
                  <a:tcPr/>
                </a:tc>
                <a:extLst>
                  <a:ext uri="{0D108BD9-81ED-4DB2-BD59-A6C34878D82A}">
                    <a16:rowId xmlns:a16="http://schemas.microsoft.com/office/drawing/2014/main" val="3841189562"/>
                  </a:ext>
                </a:extLst>
              </a:tr>
              <a:tr h="302138">
                <a:tc>
                  <a:txBody>
                    <a:bodyPr/>
                    <a:lstStyle/>
                    <a:p>
                      <a:pPr lvl="1"/>
                      <a:r>
                        <a:rPr lang="en-GB" sz="1200" dirty="0"/>
                        <a:t>TP53</a:t>
                      </a:r>
                    </a:p>
                  </a:txBody>
                  <a:tcPr anchor="ctr"/>
                </a:tc>
                <a:tc>
                  <a:txBody>
                    <a:bodyPr/>
                    <a:lstStyle/>
                    <a:p>
                      <a:pPr algn="ctr"/>
                      <a:r>
                        <a:rPr lang="en-GB" sz="1200" dirty="0"/>
                        <a:t>59%</a:t>
                      </a:r>
                    </a:p>
                  </a:txBody>
                  <a:tcPr anchor="ctr"/>
                </a:tc>
                <a:extLst>
                  <a:ext uri="{0D108BD9-81ED-4DB2-BD59-A6C34878D82A}">
                    <a16:rowId xmlns:a16="http://schemas.microsoft.com/office/drawing/2014/main" val="2864692662"/>
                  </a:ext>
                </a:extLst>
              </a:tr>
              <a:tr h="302138">
                <a:tc>
                  <a:txBody>
                    <a:bodyPr/>
                    <a:lstStyle/>
                    <a:p>
                      <a:pPr lvl="1"/>
                      <a:r>
                        <a:rPr lang="en-GB" sz="1200" dirty="0"/>
                        <a:t>APC</a:t>
                      </a:r>
                    </a:p>
                  </a:txBody>
                  <a:tcPr anchor="ctr"/>
                </a:tc>
                <a:tc>
                  <a:txBody>
                    <a:bodyPr/>
                    <a:lstStyle/>
                    <a:p>
                      <a:pPr algn="ctr"/>
                      <a:r>
                        <a:rPr lang="en-GB" sz="1200" dirty="0"/>
                        <a:t>31%</a:t>
                      </a:r>
                    </a:p>
                  </a:txBody>
                  <a:tcPr anchor="ctr"/>
                </a:tc>
                <a:extLst>
                  <a:ext uri="{0D108BD9-81ED-4DB2-BD59-A6C34878D82A}">
                    <a16:rowId xmlns:a16="http://schemas.microsoft.com/office/drawing/2014/main" val="1038800227"/>
                  </a:ext>
                </a:extLst>
              </a:tr>
              <a:tr h="302138">
                <a:tc>
                  <a:txBody>
                    <a:bodyPr/>
                    <a:lstStyle/>
                    <a:p>
                      <a:pPr lvl="1"/>
                      <a:r>
                        <a:rPr lang="en-GB" sz="1200" dirty="0"/>
                        <a:t>BRAF</a:t>
                      </a:r>
                    </a:p>
                  </a:txBody>
                  <a:tcPr anchor="ctr"/>
                </a:tc>
                <a:tc>
                  <a:txBody>
                    <a:bodyPr/>
                    <a:lstStyle/>
                    <a:p>
                      <a:pPr algn="ctr"/>
                      <a:r>
                        <a:rPr lang="en-GB" sz="1200" dirty="0"/>
                        <a:t>24%</a:t>
                      </a:r>
                    </a:p>
                  </a:txBody>
                  <a:tcPr anchor="ctr"/>
                </a:tc>
                <a:extLst>
                  <a:ext uri="{0D108BD9-81ED-4DB2-BD59-A6C34878D82A}">
                    <a16:rowId xmlns:a16="http://schemas.microsoft.com/office/drawing/2014/main" val="144407577"/>
                  </a:ext>
                </a:extLst>
              </a:tr>
              <a:tr h="270995">
                <a:tc>
                  <a:txBody>
                    <a:bodyPr/>
                    <a:lstStyle/>
                    <a:p>
                      <a:pPr lvl="1"/>
                      <a:r>
                        <a:rPr lang="en-GB" sz="1200" dirty="0"/>
                        <a:t>KRAS</a:t>
                      </a:r>
                    </a:p>
                  </a:txBody>
                  <a:tcPr anchor="ctr"/>
                </a:tc>
                <a:tc>
                  <a:txBody>
                    <a:bodyPr/>
                    <a:lstStyle/>
                    <a:p>
                      <a:pPr algn="ctr"/>
                      <a:r>
                        <a:rPr lang="en-GB" sz="1200" dirty="0"/>
                        <a:t>24%</a:t>
                      </a:r>
                    </a:p>
                  </a:txBody>
                  <a:tcPr anchor="ctr"/>
                </a:tc>
                <a:extLst>
                  <a:ext uri="{0D108BD9-81ED-4DB2-BD59-A6C34878D82A}">
                    <a16:rowId xmlns:a16="http://schemas.microsoft.com/office/drawing/2014/main" val="872531925"/>
                  </a:ext>
                </a:extLst>
              </a:tr>
              <a:tr h="302138">
                <a:tc gridSpan="2">
                  <a:txBody>
                    <a:bodyPr/>
                    <a:lstStyle/>
                    <a:p>
                      <a:r>
                        <a:rPr lang="en-GB" sz="1200" b="1" dirty="0"/>
                        <a:t>Stratified by tumour site</a:t>
                      </a:r>
                    </a:p>
                  </a:txBody>
                  <a:tcPr anchor="ctr"/>
                </a:tc>
                <a:tc hMerge="1">
                  <a:txBody>
                    <a:bodyPr/>
                    <a:lstStyle/>
                    <a:p>
                      <a:endParaRPr lang="en-GB" dirty="0"/>
                    </a:p>
                  </a:txBody>
                  <a:tcPr/>
                </a:tc>
                <a:extLst>
                  <a:ext uri="{0D108BD9-81ED-4DB2-BD59-A6C34878D82A}">
                    <a16:rowId xmlns:a16="http://schemas.microsoft.com/office/drawing/2014/main" val="477033222"/>
                  </a:ext>
                </a:extLst>
              </a:tr>
              <a:tr h="302138">
                <a:tc gridSpan="2">
                  <a:txBody>
                    <a:bodyPr/>
                    <a:lstStyle/>
                    <a:p>
                      <a:r>
                        <a:rPr lang="en-GB" sz="1200" dirty="0"/>
                        <a:t>Colon (n=31)</a:t>
                      </a:r>
                    </a:p>
                  </a:txBody>
                  <a:tcPr anchor="ctr"/>
                </a:tc>
                <a:tc hMerge="1">
                  <a:txBody>
                    <a:bodyPr/>
                    <a:lstStyle/>
                    <a:p>
                      <a:endParaRPr lang="en-GB" dirty="0"/>
                    </a:p>
                  </a:txBody>
                  <a:tcPr/>
                </a:tc>
                <a:extLst>
                  <a:ext uri="{0D108BD9-81ED-4DB2-BD59-A6C34878D82A}">
                    <a16:rowId xmlns:a16="http://schemas.microsoft.com/office/drawing/2014/main" val="1134071513"/>
                  </a:ext>
                </a:extLst>
              </a:tr>
              <a:tr h="302138">
                <a:tc>
                  <a:txBody>
                    <a:bodyPr/>
                    <a:lstStyle/>
                    <a:p>
                      <a:pPr lvl="1"/>
                      <a:r>
                        <a:rPr lang="en-GB" sz="1200" dirty="0"/>
                        <a:t>TP53</a:t>
                      </a:r>
                    </a:p>
                  </a:txBody>
                  <a:tcPr anchor="ctr"/>
                </a:tc>
                <a:tc>
                  <a:txBody>
                    <a:bodyPr/>
                    <a:lstStyle/>
                    <a:p>
                      <a:pPr algn="ctr"/>
                      <a:r>
                        <a:rPr lang="en-GB" sz="1200" dirty="0"/>
                        <a:t>68%</a:t>
                      </a:r>
                    </a:p>
                  </a:txBody>
                  <a:tcPr anchor="ctr"/>
                </a:tc>
                <a:extLst>
                  <a:ext uri="{0D108BD9-81ED-4DB2-BD59-A6C34878D82A}">
                    <a16:rowId xmlns:a16="http://schemas.microsoft.com/office/drawing/2014/main" val="2845920612"/>
                  </a:ext>
                </a:extLst>
              </a:tr>
              <a:tr h="302138">
                <a:tc>
                  <a:txBody>
                    <a:bodyPr/>
                    <a:lstStyle/>
                    <a:p>
                      <a:pPr lvl="1"/>
                      <a:r>
                        <a:rPr lang="en-GB" sz="1200" dirty="0"/>
                        <a:t>BRAF</a:t>
                      </a:r>
                    </a:p>
                  </a:txBody>
                  <a:tcPr anchor="ctr"/>
                </a:tc>
                <a:tc>
                  <a:txBody>
                    <a:bodyPr/>
                    <a:lstStyle/>
                    <a:p>
                      <a:pPr algn="ctr"/>
                      <a:r>
                        <a:rPr lang="en-GB" sz="1200" dirty="0"/>
                        <a:t>52%</a:t>
                      </a:r>
                    </a:p>
                  </a:txBody>
                  <a:tcPr anchor="ctr"/>
                </a:tc>
                <a:extLst>
                  <a:ext uri="{0D108BD9-81ED-4DB2-BD59-A6C34878D82A}">
                    <a16:rowId xmlns:a16="http://schemas.microsoft.com/office/drawing/2014/main" val="2964508336"/>
                  </a:ext>
                </a:extLst>
              </a:tr>
              <a:tr h="302138">
                <a:tc>
                  <a:txBody>
                    <a:bodyPr/>
                    <a:lstStyle/>
                    <a:p>
                      <a:pPr lvl="1"/>
                      <a:r>
                        <a:rPr lang="en-GB" sz="1200" dirty="0"/>
                        <a:t>APC</a:t>
                      </a:r>
                    </a:p>
                  </a:txBody>
                  <a:tcPr anchor="ctr"/>
                </a:tc>
                <a:tc>
                  <a:txBody>
                    <a:bodyPr/>
                    <a:lstStyle/>
                    <a:p>
                      <a:pPr algn="ctr"/>
                      <a:r>
                        <a:rPr lang="en-GB" sz="1200" dirty="0"/>
                        <a:t>42%</a:t>
                      </a:r>
                    </a:p>
                  </a:txBody>
                  <a:tcPr anchor="ctr"/>
                </a:tc>
                <a:extLst>
                  <a:ext uri="{0D108BD9-81ED-4DB2-BD59-A6C34878D82A}">
                    <a16:rowId xmlns:a16="http://schemas.microsoft.com/office/drawing/2014/main" val="253834233"/>
                  </a:ext>
                </a:extLst>
              </a:tr>
              <a:tr h="302138">
                <a:tc gridSpan="2">
                  <a:txBody>
                    <a:bodyPr/>
                    <a:lstStyle/>
                    <a:p>
                      <a:r>
                        <a:rPr lang="en-GB" sz="1200" dirty="0"/>
                        <a:t>Rectal (n=24)</a:t>
                      </a:r>
                    </a:p>
                  </a:txBody>
                  <a:tcPr anchor="ctr"/>
                </a:tc>
                <a:tc hMerge="1">
                  <a:txBody>
                    <a:bodyPr/>
                    <a:lstStyle/>
                    <a:p>
                      <a:endParaRPr lang="en-GB" dirty="0"/>
                    </a:p>
                  </a:txBody>
                  <a:tcPr/>
                </a:tc>
                <a:extLst>
                  <a:ext uri="{0D108BD9-81ED-4DB2-BD59-A6C34878D82A}">
                    <a16:rowId xmlns:a16="http://schemas.microsoft.com/office/drawing/2014/main" val="2389039547"/>
                  </a:ext>
                </a:extLst>
              </a:tr>
              <a:tr h="302138">
                <a:tc>
                  <a:txBody>
                    <a:bodyPr/>
                    <a:lstStyle/>
                    <a:p>
                      <a:pPr lvl="1"/>
                      <a:r>
                        <a:rPr lang="en-GB" sz="1200" dirty="0"/>
                        <a:t>TP53</a:t>
                      </a:r>
                    </a:p>
                  </a:txBody>
                  <a:tcPr anchor="ctr"/>
                </a:tc>
                <a:tc>
                  <a:txBody>
                    <a:bodyPr/>
                    <a:lstStyle/>
                    <a:p>
                      <a:pPr algn="ctr"/>
                      <a:r>
                        <a:rPr lang="en-GB" sz="1200" dirty="0"/>
                        <a:t>50%</a:t>
                      </a:r>
                    </a:p>
                  </a:txBody>
                  <a:tcPr anchor="ctr"/>
                </a:tc>
                <a:extLst>
                  <a:ext uri="{0D108BD9-81ED-4DB2-BD59-A6C34878D82A}">
                    <a16:rowId xmlns:a16="http://schemas.microsoft.com/office/drawing/2014/main" val="756039256"/>
                  </a:ext>
                </a:extLst>
              </a:tr>
              <a:tr h="302138">
                <a:tc>
                  <a:txBody>
                    <a:bodyPr/>
                    <a:lstStyle/>
                    <a:p>
                      <a:pPr lvl="1"/>
                      <a:r>
                        <a:rPr lang="en-GB" sz="1200" dirty="0"/>
                        <a:t>APC</a:t>
                      </a:r>
                    </a:p>
                  </a:txBody>
                  <a:tcPr anchor="ctr"/>
                </a:tc>
                <a:tc>
                  <a:txBody>
                    <a:bodyPr/>
                    <a:lstStyle/>
                    <a:p>
                      <a:pPr algn="ctr"/>
                      <a:r>
                        <a:rPr lang="en-GB" sz="1200" dirty="0"/>
                        <a:t>50%</a:t>
                      </a:r>
                    </a:p>
                  </a:txBody>
                  <a:tcPr anchor="ctr"/>
                </a:tc>
                <a:extLst>
                  <a:ext uri="{0D108BD9-81ED-4DB2-BD59-A6C34878D82A}">
                    <a16:rowId xmlns:a16="http://schemas.microsoft.com/office/drawing/2014/main" val="427657804"/>
                  </a:ext>
                </a:extLst>
              </a:tr>
              <a:tr h="302138">
                <a:tc>
                  <a:txBody>
                    <a:bodyPr/>
                    <a:lstStyle/>
                    <a:p>
                      <a:pPr lvl="1"/>
                      <a:r>
                        <a:rPr lang="en-GB" sz="1200" dirty="0"/>
                        <a:t>KRAS</a:t>
                      </a:r>
                    </a:p>
                  </a:txBody>
                  <a:tcPr anchor="ctr"/>
                </a:tc>
                <a:tc>
                  <a:txBody>
                    <a:bodyPr/>
                    <a:lstStyle/>
                    <a:p>
                      <a:pPr algn="ctr"/>
                      <a:r>
                        <a:rPr lang="en-GB" sz="1200" dirty="0"/>
                        <a:t>25%</a:t>
                      </a:r>
                    </a:p>
                  </a:txBody>
                  <a:tcPr anchor="ctr"/>
                </a:tc>
                <a:extLst>
                  <a:ext uri="{0D108BD9-81ED-4DB2-BD59-A6C34878D82A}">
                    <a16:rowId xmlns:a16="http://schemas.microsoft.com/office/drawing/2014/main" val="331120721"/>
                  </a:ext>
                </a:extLst>
              </a:tr>
            </a:tbl>
          </a:graphicData>
        </a:graphic>
      </p:graphicFrame>
      <p:sp>
        <p:nvSpPr>
          <p:cNvPr id="13" name="TextBox 12">
            <a:extLst>
              <a:ext uri="{FF2B5EF4-FFF2-40B4-BE49-F238E27FC236}">
                <a16:creationId xmlns:a16="http://schemas.microsoft.com/office/drawing/2014/main" id="{36C44170-F2A9-4B39-8979-3ECB6AF4F542}"/>
              </a:ext>
            </a:extLst>
          </p:cNvPr>
          <p:cNvSpPr txBox="1"/>
          <p:nvPr/>
        </p:nvSpPr>
        <p:spPr>
          <a:xfrm>
            <a:off x="4950649" y="3377502"/>
            <a:ext cx="3960440" cy="1754326"/>
          </a:xfrm>
          <a:prstGeom prst="rect">
            <a:avLst/>
          </a:prstGeom>
          <a:noFill/>
        </p:spPr>
        <p:txBody>
          <a:bodyPr wrap="square" lIns="0" rIns="0" rtlCol="0">
            <a:spAutoFit/>
          </a:bodyPr>
          <a:lstStyle/>
          <a:p>
            <a:pPr marL="342900" indent="-342900">
              <a:buClr>
                <a:schemeClr val="accent1"/>
              </a:buClr>
              <a:buFont typeface="Arial" panose="020B0604020202020204" pitchFamily="34" charset="0"/>
              <a:buChar char="•"/>
            </a:pPr>
            <a:r>
              <a:rPr lang="en-GB" dirty="0">
                <a:solidFill>
                  <a:schemeClr val="tx2"/>
                </a:solidFill>
                <a:ea typeface="Aileron" charset="0"/>
                <a:cs typeface="Aileron" charset="0"/>
              </a:rPr>
              <a:t>In remaining tumours (pancreatic, oesophageal, gastric) TP53 was mutated &gt;50%</a:t>
            </a:r>
          </a:p>
          <a:p>
            <a:pPr marL="800100" lvl="1" indent="-342900">
              <a:buClr>
                <a:schemeClr val="accent1"/>
              </a:buClr>
              <a:buFont typeface="System Font Regular"/>
              <a:buChar char="–"/>
            </a:pPr>
            <a:r>
              <a:rPr lang="en-GB" dirty="0">
                <a:solidFill>
                  <a:schemeClr val="tx2"/>
                </a:solidFill>
                <a:ea typeface="Aileron" charset="0"/>
                <a:cs typeface="Aileron" charset="0"/>
              </a:rPr>
              <a:t>Less frequently mutated genes included DICER, EGFR, FOXO1 </a:t>
            </a:r>
            <a:br>
              <a:rPr lang="en-GB" dirty="0">
                <a:solidFill>
                  <a:schemeClr val="tx2"/>
                </a:solidFill>
                <a:ea typeface="Aileron" charset="0"/>
                <a:cs typeface="Aileron" charset="0"/>
              </a:rPr>
            </a:br>
            <a:r>
              <a:rPr lang="en-GB" dirty="0">
                <a:solidFill>
                  <a:schemeClr val="tx2"/>
                </a:solidFill>
                <a:ea typeface="Aileron" charset="0"/>
                <a:cs typeface="Aileron" charset="0"/>
              </a:rPr>
              <a:t>and SOX9</a:t>
            </a:r>
          </a:p>
        </p:txBody>
      </p:sp>
      <p:graphicFrame>
        <p:nvGraphicFramePr>
          <p:cNvPr id="9" name="Table 10">
            <a:extLst>
              <a:ext uri="{FF2B5EF4-FFF2-40B4-BE49-F238E27FC236}">
                <a16:creationId xmlns:a16="http://schemas.microsoft.com/office/drawing/2014/main" id="{A3830B43-CCB7-1640-8879-C6D16D3D0B93}"/>
              </a:ext>
            </a:extLst>
          </p:cNvPr>
          <p:cNvGraphicFramePr>
            <a:graphicFrameLocks noGrp="1"/>
          </p:cNvGraphicFramePr>
          <p:nvPr>
            <p:extLst>
              <p:ext uri="{D42A27DB-BD31-4B8C-83A1-F6EECF244321}">
                <p14:modId xmlns:p14="http://schemas.microsoft.com/office/powerpoint/2010/main" val="2633888193"/>
              </p:ext>
            </p:extLst>
          </p:nvPr>
        </p:nvGraphicFramePr>
        <p:xfrm>
          <a:off x="4950649" y="1309398"/>
          <a:ext cx="3733738" cy="1574312"/>
        </p:xfrm>
        <a:graphic>
          <a:graphicData uri="http://schemas.openxmlformats.org/drawingml/2006/table">
            <a:tbl>
              <a:tblPr firstRow="1" bandRow="1">
                <a:tableStyleId>{5C22544A-7EE6-4342-B048-85BDC9FD1C3A}</a:tableStyleId>
              </a:tblPr>
              <a:tblGrid>
                <a:gridCol w="1866869">
                  <a:extLst>
                    <a:ext uri="{9D8B030D-6E8A-4147-A177-3AD203B41FA5}">
                      <a16:colId xmlns:a16="http://schemas.microsoft.com/office/drawing/2014/main" val="1941490696"/>
                    </a:ext>
                  </a:extLst>
                </a:gridCol>
                <a:gridCol w="1866869">
                  <a:extLst>
                    <a:ext uri="{9D8B030D-6E8A-4147-A177-3AD203B41FA5}">
                      <a16:colId xmlns:a16="http://schemas.microsoft.com/office/drawing/2014/main" val="1055732152"/>
                    </a:ext>
                  </a:extLst>
                </a:gridCol>
              </a:tblGrid>
              <a:tr h="326412">
                <a:tc gridSpan="2">
                  <a:txBody>
                    <a:bodyPr/>
                    <a:lstStyle/>
                    <a:p>
                      <a:pPr algn="ctr"/>
                      <a:r>
                        <a:rPr lang="en-GB" sz="1800" dirty="0"/>
                        <a:t>NET G3</a:t>
                      </a:r>
                    </a:p>
                  </a:txBody>
                  <a:tcPr/>
                </a:tc>
                <a:tc hMerge="1">
                  <a:txBody>
                    <a:bodyPr/>
                    <a:lstStyle/>
                    <a:p>
                      <a:endParaRPr lang="en-GB" dirty="0"/>
                    </a:p>
                  </a:txBody>
                  <a:tcPr/>
                </a:tc>
                <a:extLst>
                  <a:ext uri="{0D108BD9-81ED-4DB2-BD59-A6C34878D82A}">
                    <a16:rowId xmlns:a16="http://schemas.microsoft.com/office/drawing/2014/main" val="3076007822"/>
                  </a:ext>
                </a:extLst>
              </a:tr>
              <a:tr h="302138">
                <a:tc gridSpan="2">
                  <a:txBody>
                    <a:bodyPr/>
                    <a:lstStyle/>
                    <a:p>
                      <a:r>
                        <a:rPr lang="en-GB" sz="1200" b="1" dirty="0"/>
                        <a:t>Frequently mutated genes</a:t>
                      </a:r>
                    </a:p>
                  </a:txBody>
                  <a:tcPr anchor="ctr"/>
                </a:tc>
                <a:tc hMerge="1">
                  <a:txBody>
                    <a:bodyPr/>
                    <a:lstStyle/>
                    <a:p>
                      <a:endParaRPr lang="en-GB" dirty="0"/>
                    </a:p>
                  </a:txBody>
                  <a:tcPr/>
                </a:tc>
                <a:extLst>
                  <a:ext uri="{0D108BD9-81ED-4DB2-BD59-A6C34878D82A}">
                    <a16:rowId xmlns:a16="http://schemas.microsoft.com/office/drawing/2014/main" val="3841189562"/>
                  </a:ext>
                </a:extLst>
              </a:tr>
              <a:tr h="302138">
                <a:tc>
                  <a:txBody>
                    <a:bodyPr/>
                    <a:lstStyle/>
                    <a:p>
                      <a:pPr lvl="1"/>
                      <a:r>
                        <a:rPr lang="en-GB" sz="1200" dirty="0"/>
                        <a:t>ATRX</a:t>
                      </a:r>
                    </a:p>
                  </a:txBody>
                  <a:tcPr anchor="ctr"/>
                </a:tc>
                <a:tc>
                  <a:txBody>
                    <a:bodyPr/>
                    <a:lstStyle/>
                    <a:p>
                      <a:pPr algn="ctr"/>
                      <a:r>
                        <a:rPr lang="en-GB" sz="1200" dirty="0"/>
                        <a:t>19%</a:t>
                      </a:r>
                    </a:p>
                  </a:txBody>
                  <a:tcPr anchor="ctr"/>
                </a:tc>
                <a:extLst>
                  <a:ext uri="{0D108BD9-81ED-4DB2-BD59-A6C34878D82A}">
                    <a16:rowId xmlns:a16="http://schemas.microsoft.com/office/drawing/2014/main" val="2864692662"/>
                  </a:ext>
                </a:extLst>
              </a:tr>
              <a:tr h="302138">
                <a:tc>
                  <a:txBody>
                    <a:bodyPr/>
                    <a:lstStyle/>
                    <a:p>
                      <a:pPr lvl="1"/>
                      <a:r>
                        <a:rPr lang="en-GB" sz="1200" dirty="0"/>
                        <a:t>SF3B1</a:t>
                      </a:r>
                    </a:p>
                  </a:txBody>
                  <a:tcPr anchor="ctr"/>
                </a:tc>
                <a:tc>
                  <a:txBody>
                    <a:bodyPr/>
                    <a:lstStyle/>
                    <a:p>
                      <a:pPr algn="ctr"/>
                      <a:r>
                        <a:rPr lang="en-GB" sz="1200" dirty="0"/>
                        <a:t>19%</a:t>
                      </a:r>
                    </a:p>
                  </a:txBody>
                  <a:tcPr anchor="ctr"/>
                </a:tc>
                <a:extLst>
                  <a:ext uri="{0D108BD9-81ED-4DB2-BD59-A6C34878D82A}">
                    <a16:rowId xmlns:a16="http://schemas.microsoft.com/office/drawing/2014/main" val="1038800227"/>
                  </a:ext>
                </a:extLst>
              </a:tr>
              <a:tr h="302138">
                <a:tc>
                  <a:txBody>
                    <a:bodyPr/>
                    <a:lstStyle/>
                    <a:p>
                      <a:pPr lvl="1"/>
                      <a:r>
                        <a:rPr lang="en-GB" sz="1200" dirty="0"/>
                        <a:t>MEN1</a:t>
                      </a:r>
                    </a:p>
                  </a:txBody>
                  <a:tcPr anchor="ctr"/>
                </a:tc>
                <a:tc>
                  <a:txBody>
                    <a:bodyPr/>
                    <a:lstStyle/>
                    <a:p>
                      <a:pPr algn="ctr"/>
                      <a:r>
                        <a:rPr lang="en-GB" sz="1200" dirty="0"/>
                        <a:t>12%</a:t>
                      </a:r>
                    </a:p>
                  </a:txBody>
                  <a:tcPr anchor="ctr"/>
                </a:tc>
                <a:extLst>
                  <a:ext uri="{0D108BD9-81ED-4DB2-BD59-A6C34878D82A}">
                    <a16:rowId xmlns:a16="http://schemas.microsoft.com/office/drawing/2014/main" val="144407577"/>
                  </a:ext>
                </a:extLst>
              </a:tr>
            </a:tbl>
          </a:graphicData>
        </a:graphic>
      </p:graphicFrame>
    </p:spTree>
    <p:extLst>
      <p:ext uri="{BB962C8B-B14F-4D97-AF65-F5344CB8AC3E}">
        <p14:creationId xmlns:p14="http://schemas.microsoft.com/office/powerpoint/2010/main" val="3452311850"/>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E7BA13F-B74D-4878-910C-AC1BE2401ED4}"/>
              </a:ext>
            </a:extLst>
          </p:cNvPr>
          <p:cNvSpPr>
            <a:spLocks noGrp="1"/>
          </p:cNvSpPr>
          <p:nvPr>
            <p:ph sz="quarter" idx="12"/>
          </p:nvPr>
        </p:nvSpPr>
        <p:spPr/>
        <p:txBody>
          <a:bodyPr/>
          <a:lstStyle/>
          <a:p>
            <a:r>
              <a:rPr lang="en-GB" b="1" dirty="0">
                <a:solidFill>
                  <a:schemeClr val="accent1"/>
                </a:solidFill>
              </a:rPr>
              <a:t>NEC are altered in 87.1% of cases</a:t>
            </a:r>
          </a:p>
          <a:p>
            <a:pPr lvl="1"/>
            <a:r>
              <a:rPr lang="en-GB" dirty="0"/>
              <a:t>Most common mutations include TP53, APC, BRAF, and KRAS</a:t>
            </a:r>
          </a:p>
          <a:p>
            <a:pPr lvl="1"/>
            <a:r>
              <a:rPr lang="en-GB" dirty="0"/>
              <a:t>MSI detected in 9% of cases</a:t>
            </a:r>
          </a:p>
          <a:p>
            <a:pPr lvl="1"/>
            <a:r>
              <a:rPr lang="en-GB" dirty="0"/>
              <a:t>Colon NEC are enriched in mutations of BRAF</a:t>
            </a:r>
          </a:p>
          <a:p>
            <a:r>
              <a:rPr lang="en-GB" b="1" dirty="0">
                <a:solidFill>
                  <a:schemeClr val="accent1"/>
                </a:solidFill>
              </a:rPr>
              <a:t>NET G3 are altered in 68.75% of cases</a:t>
            </a:r>
          </a:p>
          <a:p>
            <a:pPr lvl="1"/>
            <a:r>
              <a:rPr lang="en-GB" dirty="0"/>
              <a:t>Most common mutations include ATRX, SFB1, MEN1</a:t>
            </a:r>
          </a:p>
          <a:p>
            <a:r>
              <a:rPr lang="en-GB" b="1" dirty="0">
                <a:solidFill>
                  <a:schemeClr val="accent1"/>
                </a:solidFill>
              </a:rPr>
              <a:t>NET G3 and NEC have distinct genetic features</a:t>
            </a:r>
          </a:p>
          <a:p>
            <a:r>
              <a:rPr lang="en-GB" dirty="0"/>
              <a:t>This </a:t>
            </a:r>
            <a:r>
              <a:rPr lang="en-GB" b="1" dirty="0">
                <a:solidFill>
                  <a:schemeClr val="accent1"/>
                </a:solidFill>
              </a:rPr>
              <a:t>may pave the way to more personalized treatments </a:t>
            </a:r>
            <a:r>
              <a:rPr lang="en-GB" dirty="0"/>
              <a:t>in the future</a:t>
            </a:r>
          </a:p>
          <a:p>
            <a:endParaRPr lang="en-GB" dirty="0"/>
          </a:p>
        </p:txBody>
      </p:sp>
      <p:sp>
        <p:nvSpPr>
          <p:cNvPr id="3" name="Title 2">
            <a:extLst>
              <a:ext uri="{FF2B5EF4-FFF2-40B4-BE49-F238E27FC236}">
                <a16:creationId xmlns:a16="http://schemas.microsoft.com/office/drawing/2014/main" id="{BE52CB22-B6C8-4DFF-A000-E43C884549ED}"/>
              </a:ext>
            </a:extLst>
          </p:cNvPr>
          <p:cNvSpPr>
            <a:spLocks noGrp="1"/>
          </p:cNvSpPr>
          <p:nvPr>
            <p:ph type="title"/>
          </p:nvPr>
        </p:nvSpPr>
        <p:spPr/>
        <p:txBody>
          <a:bodyPr/>
          <a:lstStyle/>
          <a:p>
            <a:r>
              <a:rPr lang="en-GB" dirty="0"/>
              <a:t>summary</a:t>
            </a:r>
          </a:p>
        </p:txBody>
      </p:sp>
      <p:sp>
        <p:nvSpPr>
          <p:cNvPr id="4" name="Slide Number Placeholder 3">
            <a:extLst>
              <a:ext uri="{FF2B5EF4-FFF2-40B4-BE49-F238E27FC236}">
                <a16:creationId xmlns:a16="http://schemas.microsoft.com/office/drawing/2014/main" id="{E4677F2E-2BC2-4580-AABE-A776B7ECA240}"/>
              </a:ext>
            </a:extLst>
          </p:cNvPr>
          <p:cNvSpPr>
            <a:spLocks noGrp="1"/>
          </p:cNvSpPr>
          <p:nvPr>
            <p:ph type="sldNum" sz="quarter" idx="4"/>
          </p:nvPr>
        </p:nvSpPr>
        <p:spPr/>
        <p:txBody>
          <a:bodyPr/>
          <a:lstStyle/>
          <a:p>
            <a:fld id="{FCE43C0F-8A7B-3A4B-9DB5-B3472E36E833}" type="slidenum">
              <a:rPr lang="en-GB" smtClean="0"/>
              <a:pPr/>
              <a:t>13</a:t>
            </a:fld>
            <a:endParaRPr lang="en-GB" dirty="0"/>
          </a:p>
        </p:txBody>
      </p:sp>
      <p:sp>
        <p:nvSpPr>
          <p:cNvPr id="5" name="Content Placeholder 4">
            <a:extLst>
              <a:ext uri="{FF2B5EF4-FFF2-40B4-BE49-F238E27FC236}">
                <a16:creationId xmlns:a16="http://schemas.microsoft.com/office/drawing/2014/main" id="{36A85ADF-0EC6-4EE6-B212-124F94A4D6A1}"/>
              </a:ext>
            </a:extLst>
          </p:cNvPr>
          <p:cNvSpPr>
            <a:spLocks noGrp="1"/>
          </p:cNvSpPr>
          <p:nvPr>
            <p:ph sz="quarter" idx="15"/>
          </p:nvPr>
        </p:nvSpPr>
        <p:spPr>
          <a:xfrm>
            <a:off x="465138" y="6330952"/>
            <a:ext cx="6987182" cy="365125"/>
          </a:xfrm>
        </p:spPr>
        <p:txBody>
          <a:bodyPr anchor="b"/>
          <a:lstStyle/>
          <a:p>
            <a:pPr>
              <a:spcBef>
                <a:spcPts val="0"/>
              </a:spcBef>
              <a:spcAft>
                <a:spcPts val="300"/>
              </a:spcAft>
            </a:pPr>
            <a:r>
              <a:rPr lang="en-GB" dirty="0"/>
              <a:t>G3, grade 3; MSI, microsatellite instability; NEC, neuroendocrine carcinomas; NET, neuroendocrine tumours</a:t>
            </a:r>
          </a:p>
          <a:p>
            <a:pPr>
              <a:spcBef>
                <a:spcPts val="0"/>
              </a:spcBef>
              <a:spcAft>
                <a:spcPts val="300"/>
              </a:spcAft>
            </a:pPr>
            <a:r>
              <a:rPr lang="en-GB" dirty="0"/>
              <a:t>Venizelos AA, et al. ENETS 2020. Abstract #C20 (oral presentation)</a:t>
            </a:r>
          </a:p>
        </p:txBody>
      </p:sp>
    </p:spTree>
    <p:extLst>
      <p:ext uri="{BB962C8B-B14F-4D97-AF65-F5344CB8AC3E}">
        <p14:creationId xmlns:p14="http://schemas.microsoft.com/office/powerpoint/2010/main" val="2539379009"/>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115B0-02AF-44C8-9360-8F645029861D}"/>
              </a:ext>
            </a:extLst>
          </p:cNvPr>
          <p:cNvSpPr>
            <a:spLocks noGrp="1"/>
          </p:cNvSpPr>
          <p:nvPr>
            <p:ph type="title"/>
          </p:nvPr>
        </p:nvSpPr>
        <p:spPr/>
        <p:txBody>
          <a:bodyPr>
            <a:normAutofit/>
          </a:bodyPr>
          <a:lstStyle/>
          <a:p>
            <a:br>
              <a:rPr lang="en-GB" dirty="0"/>
            </a:br>
            <a:r>
              <a:rPr lang="en-GB" dirty="0"/>
              <a:t>interim analysis of prospective evaluation of the management of sporadic non-functioning asymptomatic pancreatic neuroendocrine neoplasms </a:t>
            </a:r>
            <a:br>
              <a:rPr lang="en-GB" dirty="0"/>
            </a:br>
            <a:r>
              <a:rPr lang="en-GB" dirty="0"/>
              <a:t>≤2 cm (aspen study)</a:t>
            </a:r>
            <a:br>
              <a:rPr lang="en-GB" dirty="0"/>
            </a:br>
            <a:br>
              <a:rPr lang="en-GB" dirty="0"/>
            </a:br>
            <a:r>
              <a:rPr lang="en-GB" sz="2400" cap="none" dirty="0"/>
              <a:t>Partelli S</a:t>
            </a:r>
            <a:r>
              <a:rPr lang="en-GB" sz="2400" b="0" i="1" dirty="0"/>
              <a:t>, </a:t>
            </a:r>
            <a:r>
              <a:rPr lang="en-GB" sz="2400" cap="none" dirty="0"/>
              <a:t>et al. ENETS 2020. Abstract #D40</a:t>
            </a:r>
          </a:p>
        </p:txBody>
      </p:sp>
      <p:sp>
        <p:nvSpPr>
          <p:cNvPr id="3" name="Slide Number Placeholder 2"/>
          <p:cNvSpPr>
            <a:spLocks noGrp="1"/>
          </p:cNvSpPr>
          <p:nvPr>
            <p:ph type="sldNum" sz="quarter" idx="4"/>
          </p:nvPr>
        </p:nvSpPr>
        <p:spPr/>
        <p:txBody>
          <a:bodyPr/>
          <a:lstStyle/>
          <a:p>
            <a:fld id="{FCE43C0F-8A7B-3A4B-9DB5-B3472E36E833}" type="slidenum">
              <a:rPr lang="en-GB" smtClean="0"/>
              <a:pPr/>
              <a:t>14</a:t>
            </a:fld>
            <a:endParaRPr lang="en-GB" dirty="0"/>
          </a:p>
        </p:txBody>
      </p:sp>
    </p:spTree>
    <p:extLst>
      <p:ext uri="{BB962C8B-B14F-4D97-AF65-F5344CB8AC3E}">
        <p14:creationId xmlns:p14="http://schemas.microsoft.com/office/powerpoint/2010/main" val="2394877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CEB417D-97E4-4EF0-84DB-811E1FDD77C2}"/>
              </a:ext>
            </a:extLst>
          </p:cNvPr>
          <p:cNvSpPr>
            <a:spLocks noGrp="1"/>
          </p:cNvSpPr>
          <p:nvPr>
            <p:ph sz="quarter" idx="12"/>
          </p:nvPr>
        </p:nvSpPr>
        <p:spPr>
          <a:xfrm>
            <a:off x="464400" y="1166400"/>
            <a:ext cx="8296829" cy="4854888"/>
          </a:xfrm>
        </p:spPr>
        <p:txBody>
          <a:bodyPr/>
          <a:lstStyle/>
          <a:p>
            <a:r>
              <a:rPr lang="en-GB" sz="1600" b="1" dirty="0">
                <a:solidFill>
                  <a:schemeClr val="accent1"/>
                </a:solidFill>
              </a:rPr>
              <a:t>In the last decade a dramatic increase in diagnosis of small, incidentally discovered, </a:t>
            </a:r>
            <a:br>
              <a:rPr lang="en-GB" sz="1600" b="1" dirty="0">
                <a:solidFill>
                  <a:schemeClr val="accent1"/>
                </a:solidFill>
              </a:rPr>
            </a:br>
            <a:r>
              <a:rPr lang="en-GB" sz="1600" b="1" dirty="0">
                <a:solidFill>
                  <a:schemeClr val="accent1"/>
                </a:solidFill>
              </a:rPr>
              <a:t>NF-PanNENs was observed</a:t>
            </a:r>
          </a:p>
          <a:p>
            <a:r>
              <a:rPr lang="en-GB" sz="1600" b="1" dirty="0">
                <a:solidFill>
                  <a:schemeClr val="accent1"/>
                </a:solidFill>
              </a:rPr>
              <a:t>A</a:t>
            </a:r>
            <a:r>
              <a:rPr lang="en-GB" sz="1600" dirty="0"/>
              <a:t> </a:t>
            </a:r>
            <a:r>
              <a:rPr lang="en-GB" sz="1600" b="1" dirty="0">
                <a:solidFill>
                  <a:schemeClr val="accent1"/>
                </a:solidFill>
              </a:rPr>
              <a:t>relationship between the tumour diameter and low risk of malignancy and systemic progression has been noted</a:t>
            </a:r>
          </a:p>
          <a:p>
            <a:pPr lvl="1"/>
            <a:r>
              <a:rPr lang="en-GB" sz="1600" dirty="0"/>
              <a:t>a tumour size ≤2 cm seems to be associated with a negligible risk of disease recurrence and with a very low incidence of aggressive features such as lymph node involvement</a:t>
            </a:r>
          </a:p>
          <a:p>
            <a:r>
              <a:rPr lang="en-GB" sz="1600" b="1" dirty="0">
                <a:solidFill>
                  <a:schemeClr val="accent1"/>
                </a:solidFill>
              </a:rPr>
              <a:t>Guidance regarding most appropriate management of sporadic asymptomatic NF-PanNETs varies in current guidelines:</a:t>
            </a:r>
          </a:p>
          <a:p>
            <a:pPr lvl="1"/>
            <a:r>
              <a:rPr lang="en-GB" sz="1600" b="1" dirty="0"/>
              <a:t>ENETS:</a:t>
            </a:r>
            <a:r>
              <a:rPr lang="en-GB" sz="1600" dirty="0"/>
              <a:t> ‘In patients with...</a:t>
            </a:r>
            <a:r>
              <a:rPr lang="en-US" dirty="0"/>
              <a:t> </a:t>
            </a:r>
            <a:r>
              <a:rPr lang="en-US" sz="1600" dirty="0"/>
              <a:t>p-NETs ≤2 cm or with NF-</a:t>
            </a:r>
            <a:r>
              <a:rPr lang="en-US" sz="1600" dirty="0" err="1"/>
              <a:t>pNETs</a:t>
            </a:r>
            <a:r>
              <a:rPr lang="en-US" sz="1600" dirty="0"/>
              <a:t> on imaging studies, routine surgical exploration continues not to be generally recommended. In patients with p-NETs&gt;2 cm, enucleation at surgery remains the generally recommended surgical procedure’</a:t>
            </a:r>
            <a:endParaRPr lang="en-GB" sz="1600" dirty="0"/>
          </a:p>
          <a:p>
            <a:pPr lvl="1"/>
            <a:r>
              <a:rPr lang="en-GB" sz="1600" b="1" dirty="0"/>
              <a:t>NANETS:</a:t>
            </a:r>
            <a:r>
              <a:rPr lang="en-GB" sz="1600" dirty="0"/>
              <a:t> ‘...initial observation is an acceptable treatment strategy for asymptomatic patients with </a:t>
            </a:r>
            <a:r>
              <a:rPr lang="en-GB" sz="1600" dirty="0" err="1"/>
              <a:t>PanNET</a:t>
            </a:r>
            <a:r>
              <a:rPr lang="en-GB" sz="1600" dirty="0"/>
              <a:t> &lt;1 cm (…) it is recommended that decision to observe or resect an asymptomatic PanNET 1 to 2 cm in size be individualized’</a:t>
            </a:r>
          </a:p>
          <a:p>
            <a:r>
              <a:rPr lang="en-GB" sz="1600" b="1" dirty="0">
                <a:solidFill>
                  <a:schemeClr val="accent1"/>
                </a:solidFill>
              </a:rPr>
              <a:t>Available data are based on retrospective studies </a:t>
            </a:r>
            <a:r>
              <a:rPr lang="en-GB" sz="1600" dirty="0"/>
              <a:t>with a significant heterogeneity of inclusion criteria and different tumour diameter cut-off and the appropriate management. </a:t>
            </a:r>
            <a:r>
              <a:rPr lang="en-GB" sz="1600" b="1" dirty="0">
                <a:solidFill>
                  <a:schemeClr val="accent1"/>
                </a:solidFill>
              </a:rPr>
              <a:t>The ASPEN study investigated most appropriate management prospectively</a:t>
            </a:r>
          </a:p>
        </p:txBody>
      </p:sp>
      <p:sp>
        <p:nvSpPr>
          <p:cNvPr id="4" name="Title 3">
            <a:extLst>
              <a:ext uri="{FF2B5EF4-FFF2-40B4-BE49-F238E27FC236}">
                <a16:creationId xmlns:a16="http://schemas.microsoft.com/office/drawing/2014/main" id="{36DF34CA-0546-4597-97B6-42DD56738D93}"/>
              </a:ext>
            </a:extLst>
          </p:cNvPr>
          <p:cNvSpPr>
            <a:spLocks noGrp="1"/>
          </p:cNvSpPr>
          <p:nvPr>
            <p:ph type="title"/>
          </p:nvPr>
        </p:nvSpPr>
        <p:spPr>
          <a:xfrm>
            <a:off x="464400" y="352620"/>
            <a:ext cx="6555600" cy="518139"/>
          </a:xfrm>
        </p:spPr>
        <p:txBody>
          <a:bodyPr/>
          <a:lstStyle/>
          <a:p>
            <a:r>
              <a:rPr lang="en-GB" dirty="0"/>
              <a:t>background</a:t>
            </a:r>
          </a:p>
        </p:txBody>
      </p:sp>
      <p:sp>
        <p:nvSpPr>
          <p:cNvPr id="3" name="Slide Number Placeholder 2">
            <a:extLst>
              <a:ext uri="{FF2B5EF4-FFF2-40B4-BE49-F238E27FC236}">
                <a16:creationId xmlns:a16="http://schemas.microsoft.com/office/drawing/2014/main" id="{2CB07B14-1B3F-40CC-969B-AF4E515B9045}"/>
              </a:ext>
            </a:extLst>
          </p:cNvPr>
          <p:cNvSpPr>
            <a:spLocks noGrp="1"/>
          </p:cNvSpPr>
          <p:nvPr>
            <p:ph type="sldNum" sz="quarter" idx="4"/>
          </p:nvPr>
        </p:nvSpPr>
        <p:spPr/>
        <p:txBody>
          <a:bodyPr/>
          <a:lstStyle/>
          <a:p>
            <a:fld id="{FCE43C0F-8A7B-3A4B-9DB5-B3472E36E833}" type="slidenum">
              <a:rPr lang="en-GB" smtClean="0"/>
              <a:pPr/>
              <a:t>15</a:t>
            </a:fld>
            <a:endParaRPr lang="en-GB" dirty="0"/>
          </a:p>
        </p:txBody>
      </p:sp>
      <p:sp>
        <p:nvSpPr>
          <p:cNvPr id="7" name="Content Placeholder 6">
            <a:extLst>
              <a:ext uri="{FF2B5EF4-FFF2-40B4-BE49-F238E27FC236}">
                <a16:creationId xmlns:a16="http://schemas.microsoft.com/office/drawing/2014/main" id="{633C0A0A-97FE-4F02-B969-3E9824C07991}"/>
              </a:ext>
            </a:extLst>
          </p:cNvPr>
          <p:cNvSpPr>
            <a:spLocks noGrp="1"/>
          </p:cNvSpPr>
          <p:nvPr>
            <p:ph sz="quarter" idx="15"/>
          </p:nvPr>
        </p:nvSpPr>
        <p:spPr>
          <a:xfrm>
            <a:off x="464400" y="6203444"/>
            <a:ext cx="8140048" cy="365125"/>
          </a:xfrm>
        </p:spPr>
        <p:txBody>
          <a:bodyPr/>
          <a:lstStyle/>
          <a:p>
            <a:pPr>
              <a:spcBef>
                <a:spcPts val="0"/>
              </a:spcBef>
              <a:spcAft>
                <a:spcPts val="300"/>
              </a:spcAft>
            </a:pPr>
            <a:endParaRPr lang="en-GB" dirty="0"/>
          </a:p>
          <a:p>
            <a:pPr>
              <a:spcBef>
                <a:spcPts val="0"/>
              </a:spcBef>
              <a:spcAft>
                <a:spcPts val="300"/>
              </a:spcAft>
            </a:pPr>
            <a:r>
              <a:rPr lang="en-GB" sz="1100" dirty="0"/>
              <a:t>ENETS, European Neuroendocrine Tumour Society; NANETS, North America Neuroendocrine Tumour Society; NF, non-functioning; PanNET, pancreatic neuroendocrine tumour</a:t>
            </a:r>
          </a:p>
          <a:p>
            <a:pPr>
              <a:spcBef>
                <a:spcPts val="0"/>
              </a:spcBef>
              <a:spcAft>
                <a:spcPts val="300"/>
              </a:spcAft>
            </a:pPr>
            <a:r>
              <a:rPr lang="en-GB" sz="1100" spc="-20" dirty="0"/>
              <a:t>Massironi S, et al. Oncotarget 2016;7:18978-83; Partelli S, et al. Br J Surg 2017;104:34-41; Howe J, et al. Pancreas 2020; 49: 1-33; </a:t>
            </a:r>
            <a:r>
              <a:rPr lang="en-GB" sz="1100" spc="-20" dirty="0" err="1"/>
              <a:t>Falconi</a:t>
            </a:r>
            <a:r>
              <a:rPr lang="en-GB" sz="1100" spc="-20" dirty="0"/>
              <a:t> M, et al. Neuroendocrinology 2016; 103: 153-71; </a:t>
            </a:r>
            <a:r>
              <a:rPr lang="en-GB" sz="1100" spc="-20" dirty="0" err="1"/>
              <a:t>Partelli</a:t>
            </a:r>
            <a:r>
              <a:rPr lang="en-GB" sz="1100" spc="-20" dirty="0"/>
              <a:t> S, et al. ENETS 2020. Abstract #D40 (oral presentation)</a:t>
            </a:r>
          </a:p>
        </p:txBody>
      </p:sp>
    </p:spTree>
    <p:extLst>
      <p:ext uri="{BB962C8B-B14F-4D97-AF65-F5344CB8AC3E}">
        <p14:creationId xmlns:p14="http://schemas.microsoft.com/office/powerpoint/2010/main" val="3171405908"/>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E315794-7DF0-447E-97D2-2BFE48491930}"/>
              </a:ext>
            </a:extLst>
          </p:cNvPr>
          <p:cNvSpPr>
            <a:spLocks noGrp="1"/>
          </p:cNvSpPr>
          <p:nvPr>
            <p:ph sz="quarter" idx="12"/>
          </p:nvPr>
        </p:nvSpPr>
        <p:spPr>
          <a:xfrm>
            <a:off x="464400" y="4874230"/>
            <a:ext cx="3671811" cy="1092610"/>
          </a:xfrm>
        </p:spPr>
        <p:txBody>
          <a:bodyPr/>
          <a:lstStyle/>
          <a:p>
            <a:pPr marL="0" indent="0">
              <a:spcBef>
                <a:spcPts val="0"/>
              </a:spcBef>
              <a:buNone/>
            </a:pPr>
            <a:r>
              <a:rPr lang="en-GB" sz="1400" dirty="0">
                <a:solidFill>
                  <a:srgbClr val="000000"/>
                </a:solidFill>
              </a:rPr>
              <a:t>Prospective international multicenter cohort study</a:t>
            </a:r>
          </a:p>
          <a:p>
            <a:pPr marL="0" indent="0">
              <a:spcBef>
                <a:spcPts val="0"/>
              </a:spcBef>
              <a:buNone/>
            </a:pPr>
            <a:r>
              <a:rPr lang="en-GB" sz="1400" dirty="0">
                <a:solidFill>
                  <a:srgbClr val="000000"/>
                </a:solidFill>
              </a:rPr>
              <a:t>Target enrolment: 1000 patients</a:t>
            </a:r>
          </a:p>
          <a:p>
            <a:pPr marL="0" indent="0">
              <a:spcBef>
                <a:spcPts val="0"/>
              </a:spcBef>
              <a:buNone/>
            </a:pPr>
            <a:r>
              <a:rPr lang="en-GB" sz="1400" dirty="0">
                <a:solidFill>
                  <a:srgbClr val="000000"/>
                </a:solidFill>
              </a:rPr>
              <a:t>Study duration: 6 years (2017-2023)</a:t>
            </a:r>
          </a:p>
          <a:p>
            <a:pPr marL="0" indent="0">
              <a:spcBef>
                <a:spcPts val="0"/>
              </a:spcBef>
              <a:buNone/>
            </a:pPr>
            <a:r>
              <a:rPr lang="en-GB" sz="1400" dirty="0">
                <a:solidFill>
                  <a:srgbClr val="000000"/>
                </a:solidFill>
              </a:rPr>
              <a:t>43 centres involved, including 20 ENETS CoE</a:t>
            </a:r>
          </a:p>
        </p:txBody>
      </p:sp>
      <p:sp>
        <p:nvSpPr>
          <p:cNvPr id="3" name="Title 2">
            <a:extLst>
              <a:ext uri="{FF2B5EF4-FFF2-40B4-BE49-F238E27FC236}">
                <a16:creationId xmlns:a16="http://schemas.microsoft.com/office/drawing/2014/main" id="{A920517B-3AE7-4196-995C-C6DD6B622A23}"/>
              </a:ext>
            </a:extLst>
          </p:cNvPr>
          <p:cNvSpPr>
            <a:spLocks noGrp="1"/>
          </p:cNvSpPr>
          <p:nvPr>
            <p:ph type="title"/>
          </p:nvPr>
        </p:nvSpPr>
        <p:spPr>
          <a:xfrm>
            <a:off x="464400" y="246565"/>
            <a:ext cx="6555600" cy="807285"/>
          </a:xfrm>
        </p:spPr>
        <p:txBody>
          <a:bodyPr/>
          <a:lstStyle/>
          <a:p>
            <a:r>
              <a:rPr lang="en-GB" dirty="0"/>
              <a:t>Study Flow chart</a:t>
            </a:r>
          </a:p>
        </p:txBody>
      </p:sp>
      <p:sp>
        <p:nvSpPr>
          <p:cNvPr id="4" name="Slide Number Placeholder 3">
            <a:extLst>
              <a:ext uri="{FF2B5EF4-FFF2-40B4-BE49-F238E27FC236}">
                <a16:creationId xmlns:a16="http://schemas.microsoft.com/office/drawing/2014/main" id="{36896A7C-E515-4908-9DF3-8484D15B2003}"/>
              </a:ext>
            </a:extLst>
          </p:cNvPr>
          <p:cNvSpPr>
            <a:spLocks noGrp="1"/>
          </p:cNvSpPr>
          <p:nvPr>
            <p:ph type="sldNum" sz="quarter" idx="4"/>
          </p:nvPr>
        </p:nvSpPr>
        <p:spPr/>
        <p:txBody>
          <a:bodyPr/>
          <a:lstStyle/>
          <a:p>
            <a:fld id="{FCE43C0F-8A7B-3A4B-9DB5-B3472E36E833}" type="slidenum">
              <a:rPr lang="en-GB" smtClean="0"/>
              <a:pPr/>
              <a:t>16</a:t>
            </a:fld>
            <a:endParaRPr lang="en-GB" dirty="0"/>
          </a:p>
        </p:txBody>
      </p:sp>
      <p:sp>
        <p:nvSpPr>
          <p:cNvPr id="5" name="Content Placeholder 4">
            <a:extLst>
              <a:ext uri="{FF2B5EF4-FFF2-40B4-BE49-F238E27FC236}">
                <a16:creationId xmlns:a16="http://schemas.microsoft.com/office/drawing/2014/main" id="{BF354450-0719-41D1-896C-1A3132195ADE}"/>
              </a:ext>
            </a:extLst>
          </p:cNvPr>
          <p:cNvSpPr>
            <a:spLocks noGrp="1"/>
          </p:cNvSpPr>
          <p:nvPr>
            <p:ph sz="quarter" idx="15"/>
          </p:nvPr>
        </p:nvSpPr>
        <p:spPr>
          <a:xfrm>
            <a:off x="465138" y="6178548"/>
            <a:ext cx="7635254" cy="329556"/>
          </a:xfrm>
        </p:spPr>
        <p:txBody>
          <a:bodyPr anchor="t"/>
          <a:lstStyle/>
          <a:p>
            <a:pPr>
              <a:spcBef>
                <a:spcPts val="0"/>
              </a:spcBef>
              <a:spcAft>
                <a:spcPts val="300"/>
              </a:spcAft>
            </a:pPr>
            <a:r>
              <a:rPr lang="en-GB" dirty="0">
                <a:solidFill>
                  <a:schemeClr val="tx2"/>
                </a:solidFill>
              </a:rPr>
              <a:t>CoE, centres of excellence; ENETS, European Neuroendocrine Tumor Society; FNA, fine needle aspiration; </a:t>
            </a:r>
            <a:r>
              <a:rPr lang="en-GB" baseline="30000" dirty="0">
                <a:solidFill>
                  <a:schemeClr val="tx2"/>
                </a:solidFill>
              </a:rPr>
              <a:t>68</a:t>
            </a:r>
            <a:r>
              <a:rPr lang="en-GB" dirty="0">
                <a:solidFill>
                  <a:schemeClr val="tx2"/>
                </a:solidFill>
              </a:rPr>
              <a:t>Ga, gallium-68; NF, non-functioning; PanNET, pancreatic neuroendocrine tumour; PET, positron emission tomography</a:t>
            </a:r>
          </a:p>
          <a:p>
            <a:pPr>
              <a:spcBef>
                <a:spcPts val="0"/>
              </a:spcBef>
              <a:spcAft>
                <a:spcPts val="300"/>
              </a:spcAft>
            </a:pPr>
            <a:r>
              <a:rPr lang="en-GB" dirty="0">
                <a:solidFill>
                  <a:schemeClr val="tx2"/>
                </a:solidFill>
              </a:rPr>
              <a:t>Partelli S, et al. ENETS 2020. Abstract #D40 (oral presentation); www.clinicaltrials.gov</a:t>
            </a:r>
          </a:p>
        </p:txBody>
      </p:sp>
      <p:sp>
        <p:nvSpPr>
          <p:cNvPr id="6" name="Rectangle 5">
            <a:extLst>
              <a:ext uri="{FF2B5EF4-FFF2-40B4-BE49-F238E27FC236}">
                <a16:creationId xmlns:a16="http://schemas.microsoft.com/office/drawing/2014/main" id="{4D549E1B-4229-43B4-956D-FE8E743AC611}"/>
              </a:ext>
            </a:extLst>
          </p:cNvPr>
          <p:cNvSpPr/>
          <p:nvPr/>
        </p:nvSpPr>
        <p:spPr>
          <a:xfrm>
            <a:off x="1054898" y="1298290"/>
            <a:ext cx="2448272" cy="577584"/>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dirty="0"/>
              <a:t>Asymptomatic NF-PanNET ≤2 cm </a:t>
            </a:r>
          </a:p>
        </p:txBody>
      </p:sp>
      <p:sp>
        <p:nvSpPr>
          <p:cNvPr id="7" name="Rectangle 6">
            <a:extLst>
              <a:ext uri="{FF2B5EF4-FFF2-40B4-BE49-F238E27FC236}">
                <a16:creationId xmlns:a16="http://schemas.microsoft.com/office/drawing/2014/main" id="{D55FE1BC-6693-41B8-8DA7-442DE31B554C}"/>
              </a:ext>
            </a:extLst>
          </p:cNvPr>
          <p:cNvSpPr/>
          <p:nvPr/>
        </p:nvSpPr>
        <p:spPr>
          <a:xfrm>
            <a:off x="1054898" y="2201643"/>
            <a:ext cx="2448272" cy="577584"/>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dirty="0"/>
              <a:t>Diagnostic confirmation </a:t>
            </a:r>
            <a:r>
              <a:rPr lang="en-GB" sz="1600" baseline="30000" dirty="0"/>
              <a:t>68</a:t>
            </a:r>
            <a:r>
              <a:rPr lang="en-GB" sz="1600" dirty="0"/>
              <a:t>Ga PET or FNA+</a:t>
            </a:r>
          </a:p>
        </p:txBody>
      </p:sp>
      <p:sp>
        <p:nvSpPr>
          <p:cNvPr id="8" name="Rectangle 7">
            <a:extLst>
              <a:ext uri="{FF2B5EF4-FFF2-40B4-BE49-F238E27FC236}">
                <a16:creationId xmlns:a16="http://schemas.microsoft.com/office/drawing/2014/main" id="{51844987-C3F5-48ED-90F5-C2B38AA75AFF}"/>
              </a:ext>
            </a:extLst>
          </p:cNvPr>
          <p:cNvSpPr/>
          <p:nvPr/>
        </p:nvSpPr>
        <p:spPr>
          <a:xfrm>
            <a:off x="1054898" y="3085436"/>
            <a:ext cx="2448272" cy="577584"/>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dirty="0"/>
              <a:t>Inclusion at physician’s discretion:</a:t>
            </a:r>
          </a:p>
        </p:txBody>
      </p:sp>
      <p:sp>
        <p:nvSpPr>
          <p:cNvPr id="9" name="Rectangle 8">
            <a:extLst>
              <a:ext uri="{FF2B5EF4-FFF2-40B4-BE49-F238E27FC236}">
                <a16:creationId xmlns:a16="http://schemas.microsoft.com/office/drawing/2014/main" id="{A51B61A9-037E-48D6-8D9B-44BB2151BD23}"/>
              </a:ext>
            </a:extLst>
          </p:cNvPr>
          <p:cNvSpPr/>
          <p:nvPr/>
        </p:nvSpPr>
        <p:spPr>
          <a:xfrm>
            <a:off x="467544" y="4121146"/>
            <a:ext cx="1800200" cy="577584"/>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dirty="0"/>
              <a:t>Active surveillance</a:t>
            </a:r>
          </a:p>
        </p:txBody>
      </p:sp>
      <p:sp>
        <p:nvSpPr>
          <p:cNvPr id="11" name="Rectangle 10">
            <a:extLst>
              <a:ext uri="{FF2B5EF4-FFF2-40B4-BE49-F238E27FC236}">
                <a16:creationId xmlns:a16="http://schemas.microsoft.com/office/drawing/2014/main" id="{1797A588-4DC7-4D42-935A-DCDE94A4C662}"/>
              </a:ext>
            </a:extLst>
          </p:cNvPr>
          <p:cNvSpPr/>
          <p:nvPr/>
        </p:nvSpPr>
        <p:spPr>
          <a:xfrm>
            <a:off x="2447246" y="4121146"/>
            <a:ext cx="1548690" cy="577584"/>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600" dirty="0"/>
              <a:t>Surgery</a:t>
            </a:r>
          </a:p>
        </p:txBody>
      </p:sp>
      <p:sp>
        <p:nvSpPr>
          <p:cNvPr id="13" name="Arrow: Down 12">
            <a:extLst>
              <a:ext uri="{FF2B5EF4-FFF2-40B4-BE49-F238E27FC236}">
                <a16:creationId xmlns:a16="http://schemas.microsoft.com/office/drawing/2014/main" id="{7A92325B-FCDE-4AA6-8A5F-B06E0E969DF4}"/>
              </a:ext>
            </a:extLst>
          </p:cNvPr>
          <p:cNvSpPr/>
          <p:nvPr/>
        </p:nvSpPr>
        <p:spPr>
          <a:xfrm>
            <a:off x="2171022" y="1900587"/>
            <a:ext cx="216024" cy="301056"/>
          </a:xfrm>
          <a:prstGeom prst="downArrow">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4" name="Arrow: Down 13">
            <a:extLst>
              <a:ext uri="{FF2B5EF4-FFF2-40B4-BE49-F238E27FC236}">
                <a16:creationId xmlns:a16="http://schemas.microsoft.com/office/drawing/2014/main" id="{C36C83DD-EB0D-45E4-A009-58D3C82EEFB7}"/>
              </a:ext>
            </a:extLst>
          </p:cNvPr>
          <p:cNvSpPr/>
          <p:nvPr/>
        </p:nvSpPr>
        <p:spPr>
          <a:xfrm>
            <a:off x="2171022" y="2797404"/>
            <a:ext cx="216024" cy="301056"/>
          </a:xfrm>
          <a:prstGeom prst="downArrow">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5" name="Arrow: Down 14">
            <a:extLst>
              <a:ext uri="{FF2B5EF4-FFF2-40B4-BE49-F238E27FC236}">
                <a16:creationId xmlns:a16="http://schemas.microsoft.com/office/drawing/2014/main" id="{ECE7B56A-7CA2-4F7B-95DA-BC6BEA3769FC}"/>
              </a:ext>
            </a:extLst>
          </p:cNvPr>
          <p:cNvSpPr/>
          <p:nvPr/>
        </p:nvSpPr>
        <p:spPr>
          <a:xfrm>
            <a:off x="1763688" y="3689098"/>
            <a:ext cx="216024" cy="432048"/>
          </a:xfrm>
          <a:prstGeom prst="downArrow">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6" name="Arrow: Down 15">
            <a:extLst>
              <a:ext uri="{FF2B5EF4-FFF2-40B4-BE49-F238E27FC236}">
                <a16:creationId xmlns:a16="http://schemas.microsoft.com/office/drawing/2014/main" id="{079C995F-CD4A-4F80-9DF0-39ECC28671E1}"/>
              </a:ext>
            </a:extLst>
          </p:cNvPr>
          <p:cNvSpPr/>
          <p:nvPr/>
        </p:nvSpPr>
        <p:spPr>
          <a:xfrm>
            <a:off x="2627784" y="3681433"/>
            <a:ext cx="216024" cy="432048"/>
          </a:xfrm>
          <a:prstGeom prst="downArrow">
            <a:avLst/>
          </a:prstGeom>
          <a:solidFill>
            <a:srgbClr val="0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8" name="TextBox 17">
            <a:extLst>
              <a:ext uri="{FF2B5EF4-FFF2-40B4-BE49-F238E27FC236}">
                <a16:creationId xmlns:a16="http://schemas.microsoft.com/office/drawing/2014/main" id="{77FAD817-023C-4FFA-B091-9C36EF1A2DE4}"/>
              </a:ext>
            </a:extLst>
          </p:cNvPr>
          <p:cNvSpPr txBox="1"/>
          <p:nvPr/>
        </p:nvSpPr>
        <p:spPr>
          <a:xfrm>
            <a:off x="4572000" y="1196303"/>
            <a:ext cx="4032448" cy="4770537"/>
          </a:xfrm>
          <a:prstGeom prst="rect">
            <a:avLst/>
          </a:prstGeom>
          <a:noFill/>
        </p:spPr>
        <p:txBody>
          <a:bodyPr wrap="square" rtlCol="0">
            <a:spAutoFit/>
          </a:bodyPr>
          <a:lstStyle/>
          <a:p>
            <a:r>
              <a:rPr lang="en-GB" sz="1600" b="1" dirty="0">
                <a:solidFill>
                  <a:schemeClr val="accent1"/>
                </a:solidFill>
                <a:latin typeface="+mj-lt"/>
              </a:rPr>
              <a:t>Primary objectives:</a:t>
            </a:r>
          </a:p>
          <a:p>
            <a:pPr marL="342900" indent="-342900">
              <a:buClr>
                <a:schemeClr val="accent1"/>
              </a:buClr>
              <a:buFont typeface="Arial" panose="020B0604020202020204" pitchFamily="34" charset="0"/>
              <a:buChar char="•"/>
            </a:pPr>
            <a:r>
              <a:rPr lang="en-GB" sz="1400" dirty="0">
                <a:solidFill>
                  <a:srgbClr val="5D8298"/>
                </a:solidFill>
                <a:latin typeface="+mj-lt"/>
              </a:rPr>
              <a:t>To</a:t>
            </a:r>
            <a:r>
              <a:rPr lang="en-GB" sz="1600" dirty="0">
                <a:solidFill>
                  <a:srgbClr val="5D8298"/>
                </a:solidFill>
                <a:latin typeface="+mj-lt"/>
              </a:rPr>
              <a:t> evaluate the most appropriate management (active surveillance versus surgery) of sporadic asymptomatic </a:t>
            </a:r>
            <a:br>
              <a:rPr lang="en-GB" sz="1600" dirty="0">
                <a:solidFill>
                  <a:srgbClr val="5D8298"/>
                </a:solidFill>
                <a:latin typeface="+mj-lt"/>
              </a:rPr>
            </a:br>
            <a:r>
              <a:rPr lang="en-GB" sz="1600" dirty="0">
                <a:solidFill>
                  <a:srgbClr val="5D8298"/>
                </a:solidFill>
                <a:latin typeface="+mj-lt"/>
              </a:rPr>
              <a:t>NF-PanNET ≤2 cm</a:t>
            </a:r>
          </a:p>
          <a:p>
            <a:endParaRPr lang="en-GB" sz="1600" dirty="0">
              <a:solidFill>
                <a:srgbClr val="5D8298"/>
              </a:solidFill>
              <a:latin typeface="+mj-lt"/>
            </a:endParaRPr>
          </a:p>
          <a:p>
            <a:r>
              <a:rPr lang="en-GB" sz="1600" b="1" dirty="0">
                <a:solidFill>
                  <a:schemeClr val="accent1"/>
                </a:solidFill>
                <a:latin typeface="+mj-lt"/>
              </a:rPr>
              <a:t>Secondary objectives:</a:t>
            </a:r>
          </a:p>
          <a:p>
            <a:pPr marL="342900" indent="-342900">
              <a:buClr>
                <a:schemeClr val="accent1"/>
              </a:buClr>
              <a:buFont typeface="Arial" panose="020B0604020202020204" pitchFamily="34" charset="0"/>
              <a:buChar char="•"/>
            </a:pPr>
            <a:r>
              <a:rPr lang="en-GB" sz="1600" dirty="0">
                <a:solidFill>
                  <a:srgbClr val="5D8298"/>
                </a:solidFill>
                <a:latin typeface="+mj-lt"/>
              </a:rPr>
              <a:t>To estimate the frequency of asymptomatic sporadic NF-PanNET ≤2 cm  among overall sporadic NF-PanNET</a:t>
            </a:r>
          </a:p>
          <a:p>
            <a:pPr marL="342900" indent="-342900">
              <a:buClr>
                <a:schemeClr val="accent1"/>
              </a:buClr>
              <a:buFont typeface="Arial" panose="020B0604020202020204" pitchFamily="34" charset="0"/>
              <a:buChar char="•"/>
            </a:pPr>
            <a:endParaRPr lang="en-GB" sz="1600" dirty="0">
              <a:solidFill>
                <a:srgbClr val="5D8298"/>
              </a:solidFill>
              <a:latin typeface="+mj-lt"/>
            </a:endParaRPr>
          </a:p>
          <a:p>
            <a:pPr marL="342900" indent="-342900">
              <a:buClr>
                <a:schemeClr val="accent1"/>
              </a:buClr>
              <a:buFont typeface="Arial" panose="020B0604020202020204" pitchFamily="34" charset="0"/>
              <a:buChar char="•"/>
            </a:pPr>
            <a:r>
              <a:rPr lang="en-GB" sz="1600" dirty="0">
                <a:solidFill>
                  <a:srgbClr val="5D8298"/>
                </a:solidFill>
                <a:latin typeface="+mj-lt"/>
              </a:rPr>
              <a:t>To observe NF-PanNET evolution (development of symptoms, tumour growth, development of distant metastases)</a:t>
            </a:r>
          </a:p>
          <a:p>
            <a:pPr marL="342900" indent="-342900">
              <a:buClr>
                <a:schemeClr val="accent1"/>
              </a:buClr>
              <a:buFont typeface="Arial" panose="020B0604020202020204" pitchFamily="34" charset="0"/>
              <a:buChar char="•"/>
            </a:pPr>
            <a:endParaRPr lang="en-GB" sz="1600" dirty="0">
              <a:solidFill>
                <a:srgbClr val="5D8298"/>
              </a:solidFill>
              <a:latin typeface="+mj-lt"/>
            </a:endParaRPr>
          </a:p>
          <a:p>
            <a:pPr marL="342900" indent="-342900">
              <a:buClr>
                <a:schemeClr val="accent1"/>
              </a:buClr>
              <a:buFont typeface="Arial" panose="020B0604020202020204" pitchFamily="34" charset="0"/>
              <a:buChar char="•"/>
            </a:pPr>
            <a:r>
              <a:rPr lang="en-GB" sz="1600" dirty="0">
                <a:solidFill>
                  <a:srgbClr val="5D8298"/>
                </a:solidFill>
                <a:latin typeface="+mj-lt"/>
              </a:rPr>
              <a:t>To evaluate the perceived burden of surveillance or follow-up after surgery </a:t>
            </a:r>
            <a:br>
              <a:rPr lang="en-GB" sz="1600" dirty="0">
                <a:solidFill>
                  <a:srgbClr val="5D8298"/>
                </a:solidFill>
                <a:latin typeface="+mj-lt"/>
              </a:rPr>
            </a:br>
            <a:r>
              <a:rPr lang="en-GB" sz="1600" dirty="0">
                <a:solidFill>
                  <a:srgbClr val="5D8298"/>
                </a:solidFill>
                <a:latin typeface="+mj-lt"/>
              </a:rPr>
              <a:t>for participants</a:t>
            </a:r>
            <a:endParaRPr lang="en-GB" dirty="0">
              <a:solidFill>
                <a:srgbClr val="505050"/>
              </a:solidFill>
              <a:latin typeface="Aileron" charset="0"/>
              <a:ea typeface="Aileron" charset="0"/>
              <a:cs typeface="Aileron" charset="0"/>
            </a:endParaRPr>
          </a:p>
        </p:txBody>
      </p:sp>
    </p:spTree>
    <p:extLst>
      <p:ext uri="{BB962C8B-B14F-4D97-AF65-F5344CB8AC3E}">
        <p14:creationId xmlns:p14="http://schemas.microsoft.com/office/powerpoint/2010/main" val="2960290097"/>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D7383EB5-6828-0C4A-A8B6-E5613531136B}"/>
              </a:ext>
            </a:extLst>
          </p:cNvPr>
          <p:cNvSpPr>
            <a:spLocks noGrp="1"/>
          </p:cNvSpPr>
          <p:nvPr>
            <p:ph type="body" idx="1"/>
          </p:nvPr>
        </p:nvSpPr>
        <p:spPr>
          <a:xfrm>
            <a:off x="457200" y="1109110"/>
            <a:ext cx="4042793" cy="702470"/>
          </a:xfrm>
        </p:spPr>
        <p:txBody>
          <a:bodyPr>
            <a:normAutofit/>
          </a:bodyPr>
          <a:lstStyle/>
          <a:p>
            <a:r>
              <a:rPr lang="en-GB" sz="1600" dirty="0"/>
              <a:t>results</a:t>
            </a:r>
          </a:p>
        </p:txBody>
      </p:sp>
      <p:sp>
        <p:nvSpPr>
          <p:cNvPr id="11" name="Content Placeholder 10">
            <a:extLst>
              <a:ext uri="{FF2B5EF4-FFF2-40B4-BE49-F238E27FC236}">
                <a16:creationId xmlns:a16="http://schemas.microsoft.com/office/drawing/2014/main" id="{B2AC81D3-D09F-F149-8FE1-CA41DF5B739B}"/>
              </a:ext>
            </a:extLst>
          </p:cNvPr>
          <p:cNvSpPr>
            <a:spLocks noGrp="1"/>
          </p:cNvSpPr>
          <p:nvPr>
            <p:ph sz="quarter" idx="12"/>
          </p:nvPr>
        </p:nvSpPr>
        <p:spPr>
          <a:xfrm>
            <a:off x="465138" y="4581128"/>
            <a:ext cx="8222400" cy="1440160"/>
          </a:xfrm>
        </p:spPr>
        <p:txBody>
          <a:bodyPr/>
          <a:lstStyle/>
          <a:p>
            <a:r>
              <a:rPr lang="en-GB" sz="1600" dirty="0"/>
              <a:t>Indications for surgery:</a:t>
            </a:r>
          </a:p>
          <a:p>
            <a:pPr lvl="1">
              <a:spcBef>
                <a:spcPts val="0"/>
              </a:spcBef>
            </a:pPr>
            <a:r>
              <a:rPr lang="en-GB" sz="1400" dirty="0"/>
              <a:t>Patient’s preference: 46%</a:t>
            </a:r>
          </a:p>
          <a:p>
            <a:pPr lvl="1">
              <a:spcBef>
                <a:spcPts val="0"/>
              </a:spcBef>
            </a:pPr>
            <a:r>
              <a:rPr lang="en-GB" sz="1400" dirty="0"/>
              <a:t>Physician’s preference: 35%</a:t>
            </a:r>
          </a:p>
          <a:p>
            <a:pPr lvl="1">
              <a:spcBef>
                <a:spcPts val="0"/>
              </a:spcBef>
            </a:pPr>
            <a:r>
              <a:rPr lang="en-GB" sz="1400" dirty="0"/>
              <a:t>Presence of dilation of the main pancreatic duct: 13%</a:t>
            </a:r>
          </a:p>
          <a:p>
            <a:pPr lvl="1">
              <a:spcBef>
                <a:spcPts val="0"/>
              </a:spcBef>
            </a:pPr>
            <a:r>
              <a:rPr lang="en-GB" sz="1400" dirty="0"/>
              <a:t>Increase in tumour size: 4%</a:t>
            </a:r>
          </a:p>
          <a:p>
            <a:pPr lvl="1">
              <a:spcBef>
                <a:spcPts val="0"/>
              </a:spcBef>
            </a:pPr>
            <a:r>
              <a:rPr lang="en-GB" sz="1400" dirty="0"/>
              <a:t>Presence of distant metastases</a:t>
            </a:r>
            <a:r>
              <a:rPr lang="en-GB" sz="1400" dirty="0">
                <a:solidFill>
                  <a:schemeClr val="tx2"/>
                </a:solidFill>
              </a:rPr>
              <a:t>: 3%</a:t>
            </a:r>
          </a:p>
          <a:p>
            <a:endParaRPr lang="en-GB" dirty="0"/>
          </a:p>
        </p:txBody>
      </p:sp>
      <p:sp>
        <p:nvSpPr>
          <p:cNvPr id="3" name="Title 2">
            <a:extLst>
              <a:ext uri="{FF2B5EF4-FFF2-40B4-BE49-F238E27FC236}">
                <a16:creationId xmlns:a16="http://schemas.microsoft.com/office/drawing/2014/main" id="{B05F9C3C-1789-4B29-9DCB-97A897C0D549}"/>
              </a:ext>
            </a:extLst>
          </p:cNvPr>
          <p:cNvSpPr>
            <a:spLocks noGrp="1"/>
          </p:cNvSpPr>
          <p:nvPr>
            <p:ph type="title"/>
          </p:nvPr>
        </p:nvSpPr>
        <p:spPr/>
        <p:txBody>
          <a:bodyPr/>
          <a:lstStyle/>
          <a:p>
            <a:r>
              <a:rPr lang="en-GB" dirty="0"/>
              <a:t>Key results</a:t>
            </a:r>
          </a:p>
        </p:txBody>
      </p:sp>
      <p:sp>
        <p:nvSpPr>
          <p:cNvPr id="4" name="Slide Number Placeholder 3">
            <a:extLst>
              <a:ext uri="{FF2B5EF4-FFF2-40B4-BE49-F238E27FC236}">
                <a16:creationId xmlns:a16="http://schemas.microsoft.com/office/drawing/2014/main" id="{1B431645-1A6E-41B3-8925-D6D6A82178B7}"/>
              </a:ext>
            </a:extLst>
          </p:cNvPr>
          <p:cNvSpPr>
            <a:spLocks noGrp="1"/>
          </p:cNvSpPr>
          <p:nvPr>
            <p:ph type="sldNum" sz="quarter" idx="4"/>
          </p:nvPr>
        </p:nvSpPr>
        <p:spPr/>
        <p:txBody>
          <a:bodyPr/>
          <a:lstStyle/>
          <a:p>
            <a:fld id="{FCE43C0F-8A7B-3A4B-9DB5-B3472E36E833}" type="slidenum">
              <a:rPr lang="en-GB" smtClean="0"/>
              <a:pPr/>
              <a:t>17</a:t>
            </a:fld>
            <a:endParaRPr lang="en-GB" dirty="0"/>
          </a:p>
        </p:txBody>
      </p:sp>
      <p:sp>
        <p:nvSpPr>
          <p:cNvPr id="14" name="Content Placeholder 13">
            <a:extLst>
              <a:ext uri="{FF2B5EF4-FFF2-40B4-BE49-F238E27FC236}">
                <a16:creationId xmlns:a16="http://schemas.microsoft.com/office/drawing/2014/main" id="{0CD7FA0D-CE3B-45EA-949E-5432AE7500EF}"/>
              </a:ext>
            </a:extLst>
          </p:cNvPr>
          <p:cNvSpPr>
            <a:spLocks noGrp="1"/>
          </p:cNvSpPr>
          <p:nvPr>
            <p:ph sz="quarter" idx="15"/>
          </p:nvPr>
        </p:nvSpPr>
        <p:spPr>
          <a:xfrm>
            <a:off x="439196" y="6376243"/>
            <a:ext cx="8678862" cy="365125"/>
          </a:xfrm>
        </p:spPr>
        <p:txBody>
          <a:bodyPr/>
          <a:lstStyle/>
          <a:p>
            <a:pPr>
              <a:spcBef>
                <a:spcPts val="300"/>
              </a:spcBef>
            </a:pPr>
            <a:r>
              <a:rPr lang="en-GB" dirty="0">
                <a:solidFill>
                  <a:schemeClr val="tx2"/>
                </a:solidFill>
              </a:rPr>
              <a:t>ECOG, Eastern Cooperative Oncology Group; IQR, inter-quartile range; MPD, main pancreatic duct; SD, standard deviation </a:t>
            </a:r>
          </a:p>
          <a:p>
            <a:pPr>
              <a:spcBef>
                <a:spcPts val="300"/>
              </a:spcBef>
            </a:pPr>
            <a:r>
              <a:rPr lang="en-GB" dirty="0">
                <a:solidFill>
                  <a:schemeClr val="tx2"/>
                </a:solidFill>
              </a:rPr>
              <a:t>Partelli S, et al. ENETS 2020. Abstract #D40 (oral presentation)</a:t>
            </a:r>
          </a:p>
        </p:txBody>
      </p:sp>
      <p:graphicFrame>
        <p:nvGraphicFramePr>
          <p:cNvPr id="25" name="Table 24">
            <a:extLst>
              <a:ext uri="{FF2B5EF4-FFF2-40B4-BE49-F238E27FC236}">
                <a16:creationId xmlns:a16="http://schemas.microsoft.com/office/drawing/2014/main" id="{97522140-FDA1-7C49-B572-AC76135702EB}"/>
              </a:ext>
            </a:extLst>
          </p:cNvPr>
          <p:cNvGraphicFramePr>
            <a:graphicFrameLocks noGrp="1"/>
          </p:cNvGraphicFramePr>
          <p:nvPr>
            <p:extLst>
              <p:ext uri="{D42A27DB-BD31-4B8C-83A1-F6EECF244321}">
                <p14:modId xmlns:p14="http://schemas.microsoft.com/office/powerpoint/2010/main" val="1462388541"/>
              </p:ext>
            </p:extLst>
          </p:nvPr>
        </p:nvGraphicFramePr>
        <p:xfrm>
          <a:off x="457200" y="1397000"/>
          <a:ext cx="4474839" cy="3008520"/>
        </p:xfrm>
        <a:graphic>
          <a:graphicData uri="http://schemas.openxmlformats.org/drawingml/2006/table">
            <a:tbl>
              <a:tblPr firstRow="1" bandRow="1">
                <a:tableStyleId>{5C22544A-7EE6-4342-B048-85BDC9FD1C3A}</a:tableStyleId>
              </a:tblPr>
              <a:tblGrid>
                <a:gridCol w="1605517">
                  <a:extLst>
                    <a:ext uri="{9D8B030D-6E8A-4147-A177-3AD203B41FA5}">
                      <a16:colId xmlns:a16="http://schemas.microsoft.com/office/drawing/2014/main" val="614857636"/>
                    </a:ext>
                  </a:extLst>
                </a:gridCol>
                <a:gridCol w="1139452">
                  <a:extLst>
                    <a:ext uri="{9D8B030D-6E8A-4147-A177-3AD203B41FA5}">
                      <a16:colId xmlns:a16="http://schemas.microsoft.com/office/drawing/2014/main" val="3607221756"/>
                    </a:ext>
                  </a:extLst>
                </a:gridCol>
                <a:gridCol w="1139452">
                  <a:extLst>
                    <a:ext uri="{9D8B030D-6E8A-4147-A177-3AD203B41FA5}">
                      <a16:colId xmlns:a16="http://schemas.microsoft.com/office/drawing/2014/main" val="896727309"/>
                    </a:ext>
                  </a:extLst>
                </a:gridCol>
                <a:gridCol w="590418">
                  <a:extLst>
                    <a:ext uri="{9D8B030D-6E8A-4147-A177-3AD203B41FA5}">
                      <a16:colId xmlns:a16="http://schemas.microsoft.com/office/drawing/2014/main" val="2435061274"/>
                    </a:ext>
                  </a:extLst>
                </a:gridCol>
              </a:tblGrid>
              <a:tr h="162977">
                <a:tc>
                  <a:txBody>
                    <a:bodyPr/>
                    <a:lstStyle/>
                    <a:p>
                      <a:endParaRPr lang="en-US" sz="1000" dirty="0"/>
                    </a:p>
                  </a:txBody>
                  <a:tcPr marL="72000" marR="72000" marT="9720" marB="9720"/>
                </a:tc>
                <a:tc>
                  <a:txBody>
                    <a:bodyPr/>
                    <a:lstStyle/>
                    <a:p>
                      <a:pPr algn="ctr">
                        <a:lnSpc>
                          <a:spcPct val="90000"/>
                        </a:lnSpc>
                      </a:pPr>
                      <a:r>
                        <a:rPr lang="en-US" sz="1000" dirty="0"/>
                        <a:t>Surveillance</a:t>
                      </a:r>
                      <a:br>
                        <a:rPr lang="en-US" sz="1000" dirty="0"/>
                      </a:br>
                      <a:r>
                        <a:rPr lang="en-US" sz="1000" dirty="0"/>
                        <a:t>n=310</a:t>
                      </a:r>
                      <a:br>
                        <a:rPr lang="en-US" sz="1000" dirty="0"/>
                      </a:br>
                      <a:r>
                        <a:rPr lang="en-US" sz="1000" dirty="0"/>
                        <a:t>n (%)</a:t>
                      </a:r>
                    </a:p>
                  </a:txBody>
                  <a:tcPr marL="72000" marR="72000" marT="9720" marB="9720"/>
                </a:tc>
                <a:tc>
                  <a:txBody>
                    <a:bodyPr/>
                    <a:lstStyle/>
                    <a:p>
                      <a:pPr algn="ctr">
                        <a:lnSpc>
                          <a:spcPct val="90000"/>
                        </a:lnSpc>
                      </a:pPr>
                      <a:r>
                        <a:rPr lang="en-US" sz="1000" dirty="0"/>
                        <a:t>Surgery</a:t>
                      </a:r>
                      <a:br>
                        <a:rPr lang="en-US" sz="1000" dirty="0"/>
                      </a:br>
                      <a:r>
                        <a:rPr lang="en-US" sz="1000" dirty="0"/>
                        <a:t>n=76</a:t>
                      </a:r>
                      <a:br>
                        <a:rPr lang="en-US" sz="1000" dirty="0"/>
                      </a:br>
                      <a:r>
                        <a:rPr lang="en-US" sz="1000" dirty="0"/>
                        <a:t>n (%)</a:t>
                      </a:r>
                    </a:p>
                  </a:txBody>
                  <a:tcPr marL="72000" marR="72000" marT="9720" marB="9720"/>
                </a:tc>
                <a:tc>
                  <a:txBody>
                    <a:bodyPr/>
                    <a:lstStyle/>
                    <a:p>
                      <a:pPr algn="ctr">
                        <a:lnSpc>
                          <a:spcPct val="90000"/>
                        </a:lnSpc>
                      </a:pPr>
                      <a:r>
                        <a:rPr lang="en-US" sz="1000" dirty="0"/>
                        <a:t>P</a:t>
                      </a:r>
                    </a:p>
                  </a:txBody>
                  <a:tcPr marL="72000" marR="72000" marT="9720" marB="9720"/>
                </a:tc>
                <a:extLst>
                  <a:ext uri="{0D108BD9-81ED-4DB2-BD59-A6C34878D82A}">
                    <a16:rowId xmlns:a16="http://schemas.microsoft.com/office/drawing/2014/main" val="4092900700"/>
                  </a:ext>
                </a:extLst>
              </a:tr>
              <a:tr h="162977">
                <a:tc>
                  <a:txBody>
                    <a:bodyPr/>
                    <a:lstStyle/>
                    <a:p>
                      <a:r>
                        <a:rPr lang="en-US" sz="1000" b="1" dirty="0"/>
                        <a:t>Age, median (IQR)</a:t>
                      </a:r>
                    </a:p>
                  </a:txBody>
                  <a:tcPr marL="72000" marR="72000" marT="9720" marB="9720"/>
                </a:tc>
                <a:tc>
                  <a:txBody>
                    <a:bodyPr/>
                    <a:lstStyle/>
                    <a:p>
                      <a:pPr algn="ctr"/>
                      <a:r>
                        <a:rPr lang="en-US" sz="1000" dirty="0"/>
                        <a:t>65 (56-72)</a:t>
                      </a:r>
                    </a:p>
                  </a:txBody>
                  <a:tcPr marL="72000" marR="72000" marT="9720" marB="9720"/>
                </a:tc>
                <a:tc>
                  <a:txBody>
                    <a:bodyPr/>
                    <a:lstStyle/>
                    <a:p>
                      <a:pPr algn="ctr"/>
                      <a:r>
                        <a:rPr lang="en-US" sz="1000" dirty="0"/>
                        <a:t>58 (51-68)</a:t>
                      </a:r>
                    </a:p>
                  </a:txBody>
                  <a:tcPr marL="72000" marR="72000" marT="9720" marB="9720"/>
                </a:tc>
                <a:tc>
                  <a:txBody>
                    <a:bodyPr/>
                    <a:lstStyle/>
                    <a:p>
                      <a:pPr algn="ctr"/>
                      <a:r>
                        <a:rPr lang="en-US" sz="1000" dirty="0"/>
                        <a:t>&lt;0.01</a:t>
                      </a:r>
                    </a:p>
                  </a:txBody>
                  <a:tcPr marL="72000" marR="72000" marT="9720" marB="9720"/>
                </a:tc>
                <a:extLst>
                  <a:ext uri="{0D108BD9-81ED-4DB2-BD59-A6C34878D82A}">
                    <a16:rowId xmlns:a16="http://schemas.microsoft.com/office/drawing/2014/main" val="3620896491"/>
                  </a:ext>
                </a:extLst>
              </a:tr>
              <a:tr h="162977">
                <a:tc>
                  <a:txBody>
                    <a:bodyPr/>
                    <a:lstStyle/>
                    <a:p>
                      <a:r>
                        <a:rPr lang="en-US" sz="1000" b="1" dirty="0"/>
                        <a:t>Diameter, mean (SD)</a:t>
                      </a:r>
                    </a:p>
                  </a:txBody>
                  <a:tcPr marL="72000" marR="72000" marT="9720" marB="9720"/>
                </a:tc>
                <a:tc>
                  <a:txBody>
                    <a:bodyPr/>
                    <a:lstStyle/>
                    <a:p>
                      <a:pPr algn="ctr"/>
                      <a:r>
                        <a:rPr lang="en-US" sz="1000" dirty="0"/>
                        <a:t>12.9 (3.9)</a:t>
                      </a:r>
                    </a:p>
                  </a:txBody>
                  <a:tcPr marL="72000" marR="72000" marT="9720" marB="9720"/>
                </a:tc>
                <a:tc>
                  <a:txBody>
                    <a:bodyPr/>
                    <a:lstStyle/>
                    <a:p>
                      <a:pPr algn="ctr"/>
                      <a:r>
                        <a:rPr lang="en-US" sz="1000" dirty="0"/>
                        <a:t>14.5 (4.4)</a:t>
                      </a:r>
                    </a:p>
                  </a:txBody>
                  <a:tcPr marL="72000" marR="72000" marT="9720" marB="9720"/>
                </a:tc>
                <a:tc>
                  <a:txBody>
                    <a:bodyPr/>
                    <a:lstStyle/>
                    <a:p>
                      <a:pPr algn="ctr"/>
                      <a:r>
                        <a:rPr lang="en-US" sz="1000" dirty="0"/>
                        <a:t>&lt;0.01</a:t>
                      </a:r>
                    </a:p>
                  </a:txBody>
                  <a:tcPr marL="72000" marR="72000" marT="9720" marB="9720"/>
                </a:tc>
                <a:extLst>
                  <a:ext uri="{0D108BD9-81ED-4DB2-BD59-A6C34878D82A}">
                    <a16:rowId xmlns:a16="http://schemas.microsoft.com/office/drawing/2014/main" val="3476876039"/>
                  </a:ext>
                </a:extLst>
              </a:tr>
              <a:tr h="162977">
                <a:tc gridSpan="4">
                  <a:txBody>
                    <a:bodyPr/>
                    <a:lstStyle/>
                    <a:p>
                      <a:r>
                        <a:rPr lang="en-US" sz="1000" b="1" dirty="0"/>
                        <a:t>Site lesion</a:t>
                      </a:r>
                    </a:p>
                  </a:txBody>
                  <a:tcPr marL="72000" marR="72000" marT="9720" marB="9720"/>
                </a:tc>
                <a:tc hMerge="1">
                  <a:txBody>
                    <a:bodyPr/>
                    <a:lstStyle/>
                    <a:p>
                      <a:endParaRPr lang="en-US"/>
                    </a:p>
                  </a:txBody>
                  <a:tcPr/>
                </a:tc>
                <a:tc hMerge="1">
                  <a:txBody>
                    <a:bodyPr/>
                    <a:lstStyle/>
                    <a:p>
                      <a:pPr algn="ctr"/>
                      <a:endParaRPr lang="en-US" sz="1000" dirty="0"/>
                    </a:p>
                  </a:txBody>
                  <a:tcPr marL="72000" marR="72000" marT="9720" marB="9720"/>
                </a:tc>
                <a:tc hMerge="1">
                  <a:txBody>
                    <a:bodyPr/>
                    <a:lstStyle/>
                    <a:p>
                      <a:pPr algn="ctr"/>
                      <a:endParaRPr lang="en-US" sz="1000" dirty="0"/>
                    </a:p>
                  </a:txBody>
                  <a:tcPr marL="72000" marR="72000" marT="9720" marB="9720"/>
                </a:tc>
                <a:extLst>
                  <a:ext uri="{0D108BD9-81ED-4DB2-BD59-A6C34878D82A}">
                    <a16:rowId xmlns:a16="http://schemas.microsoft.com/office/drawing/2014/main" val="3523756908"/>
                  </a:ext>
                </a:extLst>
              </a:tr>
              <a:tr h="162977">
                <a:tc>
                  <a:txBody>
                    <a:bodyPr/>
                    <a:lstStyle/>
                    <a:p>
                      <a:pPr marL="7938" indent="171450">
                        <a:tabLst/>
                      </a:pPr>
                      <a:r>
                        <a:rPr lang="en-US" sz="1000" dirty="0"/>
                        <a:t>Head</a:t>
                      </a:r>
                    </a:p>
                  </a:txBody>
                  <a:tcPr marL="72000" marR="72000" marT="9720" marB="9720"/>
                </a:tc>
                <a:tc>
                  <a:txBody>
                    <a:bodyPr/>
                    <a:lstStyle/>
                    <a:p>
                      <a:pPr algn="ctr"/>
                      <a:r>
                        <a:rPr lang="en-US" sz="1000" dirty="0"/>
                        <a:t>83 (26.8)</a:t>
                      </a:r>
                    </a:p>
                  </a:txBody>
                  <a:tcPr marL="72000" marR="72000" marT="9720" marB="9720"/>
                </a:tc>
                <a:tc>
                  <a:txBody>
                    <a:bodyPr/>
                    <a:lstStyle/>
                    <a:p>
                      <a:pPr algn="ctr"/>
                      <a:r>
                        <a:rPr lang="en-US" sz="1000" dirty="0"/>
                        <a:t>15 (19.7)</a:t>
                      </a:r>
                    </a:p>
                  </a:txBody>
                  <a:tcPr marL="72000" marR="72000" marT="9720" marB="9720"/>
                </a:tc>
                <a:tc rowSpan="4">
                  <a:txBody>
                    <a:bodyPr/>
                    <a:lstStyle/>
                    <a:p>
                      <a:pPr algn="ctr"/>
                      <a:r>
                        <a:rPr lang="en-US" sz="1000" dirty="0"/>
                        <a:t>0.08</a:t>
                      </a:r>
                    </a:p>
                  </a:txBody>
                  <a:tcPr marL="72000" marR="72000" marT="9720" marB="9720"/>
                </a:tc>
                <a:extLst>
                  <a:ext uri="{0D108BD9-81ED-4DB2-BD59-A6C34878D82A}">
                    <a16:rowId xmlns:a16="http://schemas.microsoft.com/office/drawing/2014/main" val="2321603788"/>
                  </a:ext>
                </a:extLst>
              </a:tr>
              <a:tr h="162977">
                <a:tc>
                  <a:txBody>
                    <a:bodyPr/>
                    <a:lstStyle/>
                    <a:p>
                      <a:pPr marL="0" indent="179388">
                        <a:tabLst/>
                      </a:pPr>
                      <a:r>
                        <a:rPr lang="en-US" sz="1000" dirty="0">
                          <a:solidFill>
                            <a:srgbClr val="000000"/>
                          </a:solidFill>
                        </a:rPr>
                        <a:t>Uncinate process</a:t>
                      </a:r>
                    </a:p>
                  </a:txBody>
                  <a:tcPr marL="72000" marR="72000" marT="9720" marB="9720"/>
                </a:tc>
                <a:tc>
                  <a:txBody>
                    <a:bodyPr/>
                    <a:lstStyle/>
                    <a:p>
                      <a:pPr algn="ctr"/>
                      <a:r>
                        <a:rPr lang="en-US" sz="1000" dirty="0">
                          <a:solidFill>
                            <a:srgbClr val="000000"/>
                          </a:solidFill>
                        </a:rPr>
                        <a:t>36 (11.6)</a:t>
                      </a:r>
                    </a:p>
                  </a:txBody>
                  <a:tcPr marL="72000" marR="72000" marT="9720" marB="9720"/>
                </a:tc>
                <a:tc>
                  <a:txBody>
                    <a:bodyPr/>
                    <a:lstStyle/>
                    <a:p>
                      <a:pPr algn="ctr"/>
                      <a:r>
                        <a:rPr lang="en-US" sz="1000" dirty="0">
                          <a:solidFill>
                            <a:srgbClr val="000000"/>
                          </a:solidFill>
                        </a:rPr>
                        <a:t>7 (9.2)</a:t>
                      </a:r>
                    </a:p>
                  </a:txBody>
                  <a:tcPr marL="72000" marR="72000" marT="9720" marB="9720"/>
                </a:tc>
                <a:tc vMerge="1">
                  <a:txBody>
                    <a:bodyPr/>
                    <a:lstStyle/>
                    <a:p>
                      <a:pPr algn="ctr"/>
                      <a:endParaRPr lang="en-US" sz="1000" dirty="0"/>
                    </a:p>
                  </a:txBody>
                  <a:tcPr marL="72000" marR="72000" marT="9720" marB="9720"/>
                </a:tc>
                <a:extLst>
                  <a:ext uri="{0D108BD9-81ED-4DB2-BD59-A6C34878D82A}">
                    <a16:rowId xmlns:a16="http://schemas.microsoft.com/office/drawing/2014/main" val="2262809363"/>
                  </a:ext>
                </a:extLst>
              </a:tr>
              <a:tr h="162977">
                <a:tc>
                  <a:txBody>
                    <a:bodyPr/>
                    <a:lstStyle/>
                    <a:p>
                      <a:pPr marL="0" indent="179388">
                        <a:tabLst/>
                      </a:pPr>
                      <a:r>
                        <a:rPr lang="en-US" sz="1000" dirty="0"/>
                        <a:t>Body</a:t>
                      </a:r>
                    </a:p>
                  </a:txBody>
                  <a:tcPr marL="72000" marR="72000" marT="9720" marB="9720"/>
                </a:tc>
                <a:tc>
                  <a:txBody>
                    <a:bodyPr/>
                    <a:lstStyle/>
                    <a:p>
                      <a:pPr algn="ctr"/>
                      <a:r>
                        <a:rPr lang="en-US" sz="1000" dirty="0"/>
                        <a:t>107 (34.5)</a:t>
                      </a:r>
                    </a:p>
                  </a:txBody>
                  <a:tcPr marL="72000" marR="72000" marT="9720" marB="9720"/>
                </a:tc>
                <a:tc>
                  <a:txBody>
                    <a:bodyPr/>
                    <a:lstStyle/>
                    <a:p>
                      <a:pPr algn="ctr"/>
                      <a:r>
                        <a:rPr lang="en-US" sz="1000" dirty="0"/>
                        <a:t>22 (28.9)</a:t>
                      </a:r>
                    </a:p>
                  </a:txBody>
                  <a:tcPr marL="72000" marR="72000" marT="9720" marB="9720"/>
                </a:tc>
                <a:tc vMerge="1">
                  <a:txBody>
                    <a:bodyPr/>
                    <a:lstStyle/>
                    <a:p>
                      <a:pPr algn="ctr"/>
                      <a:endParaRPr lang="en-US" sz="1000" dirty="0"/>
                    </a:p>
                  </a:txBody>
                  <a:tcPr marL="72000" marR="72000" marT="9720" marB="9720"/>
                </a:tc>
                <a:extLst>
                  <a:ext uri="{0D108BD9-81ED-4DB2-BD59-A6C34878D82A}">
                    <a16:rowId xmlns:a16="http://schemas.microsoft.com/office/drawing/2014/main" val="1340591829"/>
                  </a:ext>
                </a:extLst>
              </a:tr>
              <a:tr h="162977">
                <a:tc>
                  <a:txBody>
                    <a:bodyPr/>
                    <a:lstStyle/>
                    <a:p>
                      <a:pPr marL="0" indent="179388">
                        <a:tabLst/>
                      </a:pPr>
                      <a:r>
                        <a:rPr lang="en-US" sz="1000" dirty="0"/>
                        <a:t>Tail</a:t>
                      </a:r>
                    </a:p>
                  </a:txBody>
                  <a:tcPr marL="72000" marR="72000" marT="9720" marB="9720"/>
                </a:tc>
                <a:tc>
                  <a:txBody>
                    <a:bodyPr/>
                    <a:lstStyle/>
                    <a:p>
                      <a:pPr algn="ctr"/>
                      <a:r>
                        <a:rPr lang="en-US" sz="1000" dirty="0"/>
                        <a:t>84 (27.1)</a:t>
                      </a:r>
                    </a:p>
                  </a:txBody>
                  <a:tcPr marL="72000" marR="72000" marT="9720" marB="9720"/>
                </a:tc>
                <a:tc>
                  <a:txBody>
                    <a:bodyPr/>
                    <a:lstStyle/>
                    <a:p>
                      <a:pPr algn="ctr"/>
                      <a:r>
                        <a:rPr lang="en-US" sz="1000" dirty="0"/>
                        <a:t>32 (42.2)</a:t>
                      </a:r>
                    </a:p>
                  </a:txBody>
                  <a:tcPr marL="72000" marR="72000" marT="9720" marB="9720"/>
                </a:tc>
                <a:tc vMerge="1">
                  <a:txBody>
                    <a:bodyPr/>
                    <a:lstStyle/>
                    <a:p>
                      <a:pPr algn="ctr"/>
                      <a:endParaRPr lang="en-US" sz="1000" dirty="0"/>
                    </a:p>
                  </a:txBody>
                  <a:tcPr marL="72000" marR="72000" marT="9720" marB="9720"/>
                </a:tc>
                <a:extLst>
                  <a:ext uri="{0D108BD9-81ED-4DB2-BD59-A6C34878D82A}">
                    <a16:rowId xmlns:a16="http://schemas.microsoft.com/office/drawing/2014/main" val="635956541"/>
                  </a:ext>
                </a:extLst>
              </a:tr>
              <a:tr h="162977">
                <a:tc>
                  <a:txBody>
                    <a:bodyPr/>
                    <a:lstStyle/>
                    <a:p>
                      <a:r>
                        <a:rPr lang="en-US" sz="1000" b="1" dirty="0"/>
                        <a:t>MPD (mm), mean (SD)</a:t>
                      </a:r>
                    </a:p>
                  </a:txBody>
                  <a:tcPr marL="72000" marR="72000" marT="9720" marB="9720"/>
                </a:tc>
                <a:tc>
                  <a:txBody>
                    <a:bodyPr/>
                    <a:lstStyle/>
                    <a:p>
                      <a:pPr algn="ctr"/>
                      <a:r>
                        <a:rPr lang="en-US" sz="1000" dirty="0"/>
                        <a:t>2.4 (3.0)</a:t>
                      </a:r>
                    </a:p>
                  </a:txBody>
                  <a:tcPr marL="72000" marR="72000" marT="9720" marB="9720"/>
                </a:tc>
                <a:tc>
                  <a:txBody>
                    <a:bodyPr/>
                    <a:lstStyle/>
                    <a:p>
                      <a:pPr algn="ctr"/>
                      <a:r>
                        <a:rPr lang="en-US" sz="1000" dirty="0"/>
                        <a:t>4.3 (3.8)</a:t>
                      </a:r>
                    </a:p>
                  </a:txBody>
                  <a:tcPr marL="72000" marR="72000" marT="9720" marB="9720"/>
                </a:tc>
                <a:tc>
                  <a:txBody>
                    <a:bodyPr/>
                    <a:lstStyle/>
                    <a:p>
                      <a:pPr algn="ctr"/>
                      <a:r>
                        <a:rPr lang="en-US" sz="1000" dirty="0"/>
                        <a:t>&lt;0.01</a:t>
                      </a:r>
                    </a:p>
                  </a:txBody>
                  <a:tcPr marL="72000" marR="72000" marT="9720" marB="9720"/>
                </a:tc>
                <a:extLst>
                  <a:ext uri="{0D108BD9-81ED-4DB2-BD59-A6C34878D82A}">
                    <a16:rowId xmlns:a16="http://schemas.microsoft.com/office/drawing/2014/main" val="1830031790"/>
                  </a:ext>
                </a:extLst>
              </a:tr>
              <a:tr h="162977">
                <a:tc gridSpan="4">
                  <a:txBody>
                    <a:bodyPr/>
                    <a:lstStyle/>
                    <a:p>
                      <a:r>
                        <a:rPr lang="en-US" sz="1000" b="1" dirty="0"/>
                        <a:t>ECOG</a:t>
                      </a:r>
                    </a:p>
                  </a:txBody>
                  <a:tcPr marL="72000" marR="72000" marT="9720" marB="9720"/>
                </a:tc>
                <a:tc hMerge="1">
                  <a:txBody>
                    <a:bodyPr/>
                    <a:lstStyle/>
                    <a:p>
                      <a:pPr algn="ctr"/>
                      <a:endParaRPr lang="en-US" sz="1000" dirty="0"/>
                    </a:p>
                  </a:txBody>
                  <a:tcPr marL="72000" marR="72000" marT="9720" marB="9720"/>
                </a:tc>
                <a:tc hMerge="1">
                  <a:txBody>
                    <a:bodyPr/>
                    <a:lstStyle/>
                    <a:p>
                      <a:pPr algn="ctr"/>
                      <a:endParaRPr lang="en-US" sz="1000" dirty="0"/>
                    </a:p>
                  </a:txBody>
                  <a:tcPr marL="72000" marR="72000" marT="9720" marB="9720"/>
                </a:tc>
                <a:tc hMerge="1">
                  <a:txBody>
                    <a:bodyPr/>
                    <a:lstStyle/>
                    <a:p>
                      <a:pPr algn="ctr"/>
                      <a:endParaRPr lang="en-US" sz="1000" dirty="0"/>
                    </a:p>
                  </a:txBody>
                  <a:tcPr marL="72000" marR="72000" marT="9720" marB="9720"/>
                </a:tc>
                <a:extLst>
                  <a:ext uri="{0D108BD9-81ED-4DB2-BD59-A6C34878D82A}">
                    <a16:rowId xmlns:a16="http://schemas.microsoft.com/office/drawing/2014/main" val="2917955466"/>
                  </a:ext>
                </a:extLst>
              </a:tr>
              <a:tr h="162977">
                <a:tc>
                  <a:txBody>
                    <a:bodyPr/>
                    <a:lstStyle/>
                    <a:p>
                      <a:pPr marL="0" indent="179388">
                        <a:tabLst/>
                      </a:pPr>
                      <a:r>
                        <a:rPr lang="en-US" sz="1000" dirty="0"/>
                        <a:t>0</a:t>
                      </a:r>
                    </a:p>
                  </a:txBody>
                  <a:tcPr marL="72000" marR="72000" marT="9720" marB="9720"/>
                </a:tc>
                <a:tc>
                  <a:txBody>
                    <a:bodyPr/>
                    <a:lstStyle/>
                    <a:p>
                      <a:pPr algn="ctr"/>
                      <a:r>
                        <a:rPr lang="en-US" sz="1000" dirty="0"/>
                        <a:t>268 (86.5)</a:t>
                      </a:r>
                    </a:p>
                  </a:txBody>
                  <a:tcPr marL="72000" marR="72000" marT="9720" marB="9720"/>
                </a:tc>
                <a:tc>
                  <a:txBody>
                    <a:bodyPr/>
                    <a:lstStyle/>
                    <a:p>
                      <a:pPr algn="ctr"/>
                      <a:r>
                        <a:rPr lang="en-US" sz="1000" dirty="0"/>
                        <a:t>71 (93.4)</a:t>
                      </a:r>
                    </a:p>
                  </a:txBody>
                  <a:tcPr marL="72000" marR="72000" marT="9720" marB="9720"/>
                </a:tc>
                <a:tc rowSpan="3">
                  <a:txBody>
                    <a:bodyPr/>
                    <a:lstStyle/>
                    <a:p>
                      <a:pPr algn="ctr"/>
                      <a:r>
                        <a:rPr lang="en-US" sz="1000" dirty="0"/>
                        <a:t>0.45</a:t>
                      </a:r>
                    </a:p>
                  </a:txBody>
                  <a:tcPr marL="72000" marR="72000" marT="9720" marB="9720"/>
                </a:tc>
                <a:extLst>
                  <a:ext uri="{0D108BD9-81ED-4DB2-BD59-A6C34878D82A}">
                    <a16:rowId xmlns:a16="http://schemas.microsoft.com/office/drawing/2014/main" val="3607482728"/>
                  </a:ext>
                </a:extLst>
              </a:tr>
              <a:tr h="162977">
                <a:tc>
                  <a:txBody>
                    <a:bodyPr/>
                    <a:lstStyle/>
                    <a:p>
                      <a:pPr marL="7938" indent="171450">
                        <a:tabLst/>
                      </a:pPr>
                      <a:r>
                        <a:rPr lang="en-US" sz="1000" dirty="0"/>
                        <a:t>1</a:t>
                      </a:r>
                    </a:p>
                  </a:txBody>
                  <a:tcPr marL="72000" marR="72000" marT="9720" marB="9720"/>
                </a:tc>
                <a:tc>
                  <a:txBody>
                    <a:bodyPr/>
                    <a:lstStyle/>
                    <a:p>
                      <a:pPr algn="ctr"/>
                      <a:r>
                        <a:rPr lang="en-US" sz="1000" dirty="0"/>
                        <a:t>34 (11.0)</a:t>
                      </a:r>
                    </a:p>
                  </a:txBody>
                  <a:tcPr marL="72000" marR="72000" marT="9720" marB="9720"/>
                </a:tc>
                <a:tc>
                  <a:txBody>
                    <a:bodyPr/>
                    <a:lstStyle/>
                    <a:p>
                      <a:pPr algn="ctr"/>
                      <a:r>
                        <a:rPr lang="en-US" sz="1000" dirty="0"/>
                        <a:t>5 (6.6)</a:t>
                      </a:r>
                    </a:p>
                  </a:txBody>
                  <a:tcPr marL="72000" marR="72000" marT="9720" marB="9720"/>
                </a:tc>
                <a:tc vMerge="1">
                  <a:txBody>
                    <a:bodyPr/>
                    <a:lstStyle/>
                    <a:p>
                      <a:pPr algn="ctr"/>
                      <a:endParaRPr lang="en-US" sz="1000" dirty="0"/>
                    </a:p>
                  </a:txBody>
                  <a:tcPr marL="72000" marR="72000" marT="9720" marB="9720"/>
                </a:tc>
                <a:extLst>
                  <a:ext uri="{0D108BD9-81ED-4DB2-BD59-A6C34878D82A}">
                    <a16:rowId xmlns:a16="http://schemas.microsoft.com/office/drawing/2014/main" val="836507018"/>
                  </a:ext>
                </a:extLst>
              </a:tr>
              <a:tr h="162977">
                <a:tc>
                  <a:txBody>
                    <a:bodyPr/>
                    <a:lstStyle/>
                    <a:p>
                      <a:pPr marL="0" indent="179388">
                        <a:tabLst/>
                      </a:pPr>
                      <a:r>
                        <a:rPr lang="en-US" sz="1000" dirty="0"/>
                        <a:t>≥2</a:t>
                      </a:r>
                    </a:p>
                  </a:txBody>
                  <a:tcPr marL="72000" marR="72000" marT="9720" marB="9720"/>
                </a:tc>
                <a:tc>
                  <a:txBody>
                    <a:bodyPr/>
                    <a:lstStyle/>
                    <a:p>
                      <a:pPr algn="ctr"/>
                      <a:r>
                        <a:rPr lang="en-US" sz="1000" dirty="0"/>
                        <a:t>7 (2.5)</a:t>
                      </a:r>
                    </a:p>
                  </a:txBody>
                  <a:tcPr marL="72000" marR="72000" marT="9720" marB="9720"/>
                </a:tc>
                <a:tc>
                  <a:txBody>
                    <a:bodyPr/>
                    <a:lstStyle/>
                    <a:p>
                      <a:pPr algn="ctr"/>
                      <a:r>
                        <a:rPr lang="en-US" sz="1000" dirty="0"/>
                        <a:t>0 (0.0)</a:t>
                      </a:r>
                    </a:p>
                  </a:txBody>
                  <a:tcPr marL="72000" marR="72000" marT="9720" marB="9720"/>
                </a:tc>
                <a:tc vMerge="1">
                  <a:txBody>
                    <a:bodyPr/>
                    <a:lstStyle/>
                    <a:p>
                      <a:pPr algn="ctr"/>
                      <a:endParaRPr lang="en-US" sz="1000" dirty="0"/>
                    </a:p>
                  </a:txBody>
                  <a:tcPr marL="72000" marR="72000" marT="9720" marB="9720"/>
                </a:tc>
                <a:extLst>
                  <a:ext uri="{0D108BD9-81ED-4DB2-BD59-A6C34878D82A}">
                    <a16:rowId xmlns:a16="http://schemas.microsoft.com/office/drawing/2014/main" val="3305531269"/>
                  </a:ext>
                </a:extLst>
              </a:tr>
              <a:tr h="162977">
                <a:tc gridSpan="4">
                  <a:txBody>
                    <a:bodyPr/>
                    <a:lstStyle/>
                    <a:p>
                      <a:r>
                        <a:rPr lang="en-US" sz="1000" b="1" dirty="0"/>
                        <a:t>Liver metastases</a:t>
                      </a:r>
                    </a:p>
                  </a:txBody>
                  <a:tcPr marL="72000" marR="72000" marT="9720" marB="9720"/>
                </a:tc>
                <a:tc hMerge="1">
                  <a:txBody>
                    <a:bodyPr/>
                    <a:lstStyle/>
                    <a:p>
                      <a:pPr algn="ctr"/>
                      <a:endParaRPr lang="en-US" sz="1000" dirty="0"/>
                    </a:p>
                  </a:txBody>
                  <a:tcPr marL="72000" marR="72000" marT="9720" marB="9720"/>
                </a:tc>
                <a:tc hMerge="1">
                  <a:txBody>
                    <a:bodyPr/>
                    <a:lstStyle/>
                    <a:p>
                      <a:pPr algn="ctr"/>
                      <a:endParaRPr lang="en-US" sz="1000" dirty="0"/>
                    </a:p>
                  </a:txBody>
                  <a:tcPr marL="72000" marR="72000" marT="9720" marB="9720"/>
                </a:tc>
                <a:tc hMerge="1">
                  <a:txBody>
                    <a:bodyPr/>
                    <a:lstStyle/>
                    <a:p>
                      <a:pPr algn="ctr"/>
                      <a:endParaRPr lang="en-US" sz="1000" dirty="0"/>
                    </a:p>
                  </a:txBody>
                  <a:tcPr marL="72000" marR="72000" marT="9720" marB="9720"/>
                </a:tc>
                <a:extLst>
                  <a:ext uri="{0D108BD9-81ED-4DB2-BD59-A6C34878D82A}">
                    <a16:rowId xmlns:a16="http://schemas.microsoft.com/office/drawing/2014/main" val="1684963799"/>
                  </a:ext>
                </a:extLst>
              </a:tr>
              <a:tr h="162977">
                <a:tc>
                  <a:txBody>
                    <a:bodyPr/>
                    <a:lstStyle/>
                    <a:p>
                      <a:pPr marL="0" indent="179388">
                        <a:tabLst/>
                      </a:pPr>
                      <a:r>
                        <a:rPr lang="en-US" sz="1000" dirty="0"/>
                        <a:t>Yes</a:t>
                      </a:r>
                    </a:p>
                  </a:txBody>
                  <a:tcPr marL="72000" marR="72000" marT="9720" marB="9720"/>
                </a:tc>
                <a:tc>
                  <a:txBody>
                    <a:bodyPr/>
                    <a:lstStyle/>
                    <a:p>
                      <a:pPr algn="ctr"/>
                      <a:r>
                        <a:rPr lang="en-US" sz="1000" dirty="0"/>
                        <a:t>0</a:t>
                      </a:r>
                    </a:p>
                  </a:txBody>
                  <a:tcPr marL="72000" marR="72000" marT="9720" marB="9720"/>
                </a:tc>
                <a:tc>
                  <a:txBody>
                    <a:bodyPr/>
                    <a:lstStyle/>
                    <a:p>
                      <a:pPr algn="ctr"/>
                      <a:r>
                        <a:rPr lang="en-US" sz="1000" dirty="0"/>
                        <a:t>2 (0.2)</a:t>
                      </a:r>
                    </a:p>
                  </a:txBody>
                  <a:tcPr marL="72000" marR="72000" marT="9720" marB="9720"/>
                </a:tc>
                <a:tc>
                  <a:txBody>
                    <a:bodyPr/>
                    <a:lstStyle/>
                    <a:p>
                      <a:pPr algn="ctr"/>
                      <a:r>
                        <a:rPr lang="en-US" sz="1000" dirty="0"/>
                        <a:t>1</a:t>
                      </a:r>
                    </a:p>
                  </a:txBody>
                  <a:tcPr marL="72000" marR="72000" marT="9720" marB="9720"/>
                </a:tc>
                <a:extLst>
                  <a:ext uri="{0D108BD9-81ED-4DB2-BD59-A6C34878D82A}">
                    <a16:rowId xmlns:a16="http://schemas.microsoft.com/office/drawing/2014/main" val="4051258804"/>
                  </a:ext>
                </a:extLst>
              </a:tr>
              <a:tr h="162977">
                <a:tc>
                  <a:txBody>
                    <a:bodyPr/>
                    <a:lstStyle/>
                    <a:p>
                      <a:r>
                        <a:rPr lang="en-US" sz="1000" b="1" dirty="0"/>
                        <a:t>Ki67 mean (SD)</a:t>
                      </a:r>
                    </a:p>
                  </a:txBody>
                  <a:tcPr marL="72000" marR="72000" marT="9720" marB="9720"/>
                </a:tc>
                <a:tc>
                  <a:txBody>
                    <a:bodyPr/>
                    <a:lstStyle/>
                    <a:p>
                      <a:pPr algn="ctr"/>
                      <a:r>
                        <a:rPr lang="en-US" sz="1000" dirty="0"/>
                        <a:t>1.4</a:t>
                      </a:r>
                    </a:p>
                  </a:txBody>
                  <a:tcPr marL="72000" marR="72000" marT="9720" marB="9720"/>
                </a:tc>
                <a:tc>
                  <a:txBody>
                    <a:bodyPr/>
                    <a:lstStyle/>
                    <a:p>
                      <a:pPr algn="ctr"/>
                      <a:r>
                        <a:rPr lang="en-US" sz="1000" dirty="0"/>
                        <a:t>2.4</a:t>
                      </a:r>
                    </a:p>
                  </a:txBody>
                  <a:tcPr marL="72000" marR="72000" marT="9720" marB="9720"/>
                </a:tc>
                <a:tc>
                  <a:txBody>
                    <a:bodyPr/>
                    <a:lstStyle/>
                    <a:p>
                      <a:pPr algn="ctr"/>
                      <a:r>
                        <a:rPr lang="en-US" sz="1000" dirty="0"/>
                        <a:t>0.01</a:t>
                      </a:r>
                    </a:p>
                  </a:txBody>
                  <a:tcPr marL="72000" marR="72000" marT="9720" marB="9720"/>
                </a:tc>
                <a:extLst>
                  <a:ext uri="{0D108BD9-81ED-4DB2-BD59-A6C34878D82A}">
                    <a16:rowId xmlns:a16="http://schemas.microsoft.com/office/drawing/2014/main" val="373382993"/>
                  </a:ext>
                </a:extLst>
              </a:tr>
            </a:tbl>
          </a:graphicData>
        </a:graphic>
      </p:graphicFrame>
      <p:sp>
        <p:nvSpPr>
          <p:cNvPr id="26" name="Text Placeholder 8">
            <a:extLst>
              <a:ext uri="{FF2B5EF4-FFF2-40B4-BE49-F238E27FC236}">
                <a16:creationId xmlns:a16="http://schemas.microsoft.com/office/drawing/2014/main" id="{5B83667F-910E-D546-8727-E2E7BEAEC74B}"/>
              </a:ext>
            </a:extLst>
          </p:cNvPr>
          <p:cNvSpPr txBox="1">
            <a:spLocks/>
          </p:cNvSpPr>
          <p:nvPr/>
        </p:nvSpPr>
        <p:spPr>
          <a:xfrm>
            <a:off x="5510357" y="1109110"/>
            <a:ext cx="3165332" cy="702470"/>
          </a:xfrm>
          <a:prstGeom prst="rect">
            <a:avLst/>
          </a:prstGeom>
        </p:spPr>
        <p:txBody>
          <a:bodyPr vert="horz" wrap="square" lIns="0" tIns="0" rIns="0" bIns="0" rtlCol="0" anchor="t">
            <a:normAutofit/>
          </a:bodyPr>
          <a:lstStyle>
            <a:lvl1pPr marL="0" indent="0" algn="l" defTabSz="457200" rtl="0" eaLnBrk="1" latinLnBrk="0" hangingPunct="1">
              <a:spcBef>
                <a:spcPts val="1200"/>
              </a:spcBef>
              <a:buClr>
                <a:schemeClr val="accent1"/>
              </a:buClr>
              <a:buFont typeface="Arial"/>
              <a:buNone/>
              <a:defRPr sz="2000" b="1" i="0" kern="1200" cap="all" spc="100" baseline="0">
                <a:solidFill>
                  <a:schemeClr val="accent1"/>
                </a:solidFill>
                <a:latin typeface="+mj-lt"/>
                <a:ea typeface="Verdana" panose="020B0604030504040204" pitchFamily="34" charset="0"/>
                <a:cs typeface="Verdana" panose="020B0604030504040204" pitchFamily="34" charset="0"/>
              </a:defRPr>
            </a:lvl1pPr>
            <a:lvl2pPr marL="457200" indent="0" algn="l" defTabSz="457200" rtl="0" eaLnBrk="1" latinLnBrk="0" hangingPunct="1">
              <a:spcBef>
                <a:spcPts val="600"/>
              </a:spcBef>
              <a:buClr>
                <a:schemeClr val="accent1"/>
              </a:buClr>
              <a:buFont typeface="Lucida Grande"/>
              <a:buNone/>
              <a:defRPr sz="2000" b="1" i="0" kern="1200">
                <a:solidFill>
                  <a:srgbClr val="5D8298"/>
                </a:solidFill>
                <a:latin typeface="+mj-lt"/>
                <a:ea typeface="+mn-ea"/>
                <a:cs typeface="PT Sans"/>
              </a:defRPr>
            </a:lvl2pPr>
            <a:lvl3pPr marL="914400" indent="0" algn="l" defTabSz="457200" rtl="0" eaLnBrk="1" latinLnBrk="0" hangingPunct="1">
              <a:spcBef>
                <a:spcPts val="400"/>
              </a:spcBef>
              <a:buClr>
                <a:schemeClr val="accent1"/>
              </a:buClr>
              <a:buFont typeface="Arial"/>
              <a:buNone/>
              <a:defRPr sz="1800" b="1" i="0" kern="1200">
                <a:solidFill>
                  <a:srgbClr val="5D8298"/>
                </a:solidFill>
                <a:latin typeface="+mj-lt"/>
                <a:ea typeface="+mn-ea"/>
                <a:cs typeface="PT Sans"/>
              </a:defRPr>
            </a:lvl3pPr>
            <a:lvl4pPr marL="1371600" indent="0" algn="l" defTabSz="457200" rtl="0" eaLnBrk="1" latinLnBrk="0" hangingPunct="1">
              <a:spcBef>
                <a:spcPts val="0"/>
              </a:spcBef>
              <a:buClr>
                <a:schemeClr val="accent1"/>
              </a:buClr>
              <a:buFont typeface="Arial"/>
              <a:buNone/>
              <a:defRPr sz="1600" b="1" i="0" kern="1200">
                <a:solidFill>
                  <a:srgbClr val="5D8298"/>
                </a:solidFill>
                <a:latin typeface="+mj-lt"/>
                <a:ea typeface="+mn-ea"/>
                <a:cs typeface="PT Sans"/>
              </a:defRPr>
            </a:lvl4pPr>
            <a:lvl5pPr marL="1828800" indent="0" algn="l" defTabSz="457200" rtl="0" eaLnBrk="1" latinLnBrk="0" hangingPunct="1">
              <a:spcBef>
                <a:spcPts val="0"/>
              </a:spcBef>
              <a:buClr>
                <a:schemeClr val="accent1"/>
              </a:buClr>
              <a:buFont typeface="Arial"/>
              <a:buNone/>
              <a:defRPr sz="1600" b="1" i="0" kern="1200">
                <a:solidFill>
                  <a:srgbClr val="5D8298"/>
                </a:solidFill>
                <a:latin typeface="+mj-lt"/>
                <a:ea typeface="+mn-ea"/>
                <a:cs typeface="PT Sans"/>
              </a:defRPr>
            </a:lvl5pPr>
            <a:lvl6pPr marL="2286000" indent="0" algn="l" defTabSz="457200" rtl="0" eaLnBrk="1" latinLnBrk="0" hangingPunct="1">
              <a:spcBef>
                <a:spcPct val="20000"/>
              </a:spcBef>
              <a:buFont typeface="Arial"/>
              <a:buNone/>
              <a:defRPr sz="1600" b="1"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1600" b="1"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1600" b="1"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1600" b="1" kern="1200">
                <a:solidFill>
                  <a:schemeClr val="tx1"/>
                </a:solidFill>
                <a:latin typeface="+mn-lt"/>
                <a:ea typeface="+mn-ea"/>
                <a:cs typeface="+mn-cs"/>
              </a:defRPr>
            </a:lvl9pPr>
          </a:lstStyle>
          <a:p>
            <a:r>
              <a:rPr lang="en-US" sz="1600" dirty="0"/>
              <a:t>Surgical outcomes</a:t>
            </a:r>
          </a:p>
        </p:txBody>
      </p:sp>
      <p:graphicFrame>
        <p:nvGraphicFramePr>
          <p:cNvPr id="27" name="Table 26">
            <a:extLst>
              <a:ext uri="{FF2B5EF4-FFF2-40B4-BE49-F238E27FC236}">
                <a16:creationId xmlns:a16="http://schemas.microsoft.com/office/drawing/2014/main" id="{391A16FB-3B7F-674C-9FC1-0FF7D1BCBA42}"/>
              </a:ext>
            </a:extLst>
          </p:cNvPr>
          <p:cNvGraphicFramePr>
            <a:graphicFrameLocks noGrp="1"/>
          </p:cNvGraphicFramePr>
          <p:nvPr>
            <p:extLst>
              <p:ext uri="{D42A27DB-BD31-4B8C-83A1-F6EECF244321}">
                <p14:modId xmlns:p14="http://schemas.microsoft.com/office/powerpoint/2010/main" val="4100981047"/>
              </p:ext>
            </p:extLst>
          </p:nvPr>
        </p:nvGraphicFramePr>
        <p:xfrm>
          <a:off x="5510356" y="1397000"/>
          <a:ext cx="3176444" cy="2749440"/>
        </p:xfrm>
        <a:graphic>
          <a:graphicData uri="http://schemas.openxmlformats.org/drawingml/2006/table">
            <a:tbl>
              <a:tblPr firstRow="1" bandRow="1">
                <a:tableStyleId>{5C22544A-7EE6-4342-B048-85BDC9FD1C3A}</a:tableStyleId>
              </a:tblPr>
              <a:tblGrid>
                <a:gridCol w="1857884">
                  <a:extLst>
                    <a:ext uri="{9D8B030D-6E8A-4147-A177-3AD203B41FA5}">
                      <a16:colId xmlns:a16="http://schemas.microsoft.com/office/drawing/2014/main" val="614857636"/>
                    </a:ext>
                  </a:extLst>
                </a:gridCol>
                <a:gridCol w="1318560">
                  <a:extLst>
                    <a:ext uri="{9D8B030D-6E8A-4147-A177-3AD203B41FA5}">
                      <a16:colId xmlns:a16="http://schemas.microsoft.com/office/drawing/2014/main" val="3607221756"/>
                    </a:ext>
                  </a:extLst>
                </a:gridCol>
              </a:tblGrid>
              <a:tr h="162977">
                <a:tc>
                  <a:txBody>
                    <a:bodyPr/>
                    <a:lstStyle/>
                    <a:p>
                      <a:r>
                        <a:rPr lang="en-US" sz="1000" dirty="0"/>
                        <a:t>Variable</a:t>
                      </a:r>
                    </a:p>
                  </a:txBody>
                  <a:tcPr marL="72000" marR="72000" marT="9720" marB="9720"/>
                </a:tc>
                <a:tc>
                  <a:txBody>
                    <a:bodyPr/>
                    <a:lstStyle/>
                    <a:p>
                      <a:pPr algn="ctr">
                        <a:lnSpc>
                          <a:spcPct val="90000"/>
                        </a:lnSpc>
                      </a:pPr>
                      <a:r>
                        <a:rPr lang="en-US" sz="1000" dirty="0"/>
                        <a:t>N (%)</a:t>
                      </a:r>
                    </a:p>
                  </a:txBody>
                  <a:tcPr marL="72000" marR="72000" marT="9720" marB="9720"/>
                </a:tc>
                <a:extLst>
                  <a:ext uri="{0D108BD9-81ED-4DB2-BD59-A6C34878D82A}">
                    <a16:rowId xmlns:a16="http://schemas.microsoft.com/office/drawing/2014/main" val="4092900700"/>
                  </a:ext>
                </a:extLst>
              </a:tr>
              <a:tr h="162977">
                <a:tc gridSpan="2">
                  <a:txBody>
                    <a:bodyPr/>
                    <a:lstStyle/>
                    <a:p>
                      <a:r>
                        <a:rPr lang="en-US" sz="1000" b="1" dirty="0"/>
                        <a:t>Resection type</a:t>
                      </a:r>
                    </a:p>
                  </a:txBody>
                  <a:tcPr marL="72000" marR="72000" marT="9720" marB="9720"/>
                </a:tc>
                <a:tc hMerge="1">
                  <a:txBody>
                    <a:bodyPr/>
                    <a:lstStyle/>
                    <a:p>
                      <a:pPr algn="ctr"/>
                      <a:endParaRPr lang="en-US" sz="1000" dirty="0"/>
                    </a:p>
                  </a:txBody>
                  <a:tcPr marL="72000" marR="72000" marT="9720" marB="9720"/>
                </a:tc>
                <a:extLst>
                  <a:ext uri="{0D108BD9-81ED-4DB2-BD59-A6C34878D82A}">
                    <a16:rowId xmlns:a16="http://schemas.microsoft.com/office/drawing/2014/main" val="3620896491"/>
                  </a:ext>
                </a:extLst>
              </a:tr>
              <a:tr h="162977">
                <a:tc>
                  <a:txBody>
                    <a:bodyPr/>
                    <a:lstStyle/>
                    <a:p>
                      <a:pPr marL="7938" indent="171450">
                        <a:tabLst/>
                      </a:pPr>
                      <a:r>
                        <a:rPr lang="en-US" sz="1000" dirty="0"/>
                        <a:t>Pancreaticoduodenectomy</a:t>
                      </a:r>
                    </a:p>
                  </a:txBody>
                  <a:tcPr marL="72000" marR="72000" marT="9720" marB="9720"/>
                </a:tc>
                <a:tc>
                  <a:txBody>
                    <a:bodyPr/>
                    <a:lstStyle/>
                    <a:p>
                      <a:pPr algn="ctr"/>
                      <a:r>
                        <a:rPr lang="en-US" sz="1000" dirty="0"/>
                        <a:t>15 (19.7)</a:t>
                      </a:r>
                    </a:p>
                  </a:txBody>
                  <a:tcPr marL="72000" marR="72000" marT="9720" marB="9720"/>
                </a:tc>
                <a:extLst>
                  <a:ext uri="{0D108BD9-81ED-4DB2-BD59-A6C34878D82A}">
                    <a16:rowId xmlns:a16="http://schemas.microsoft.com/office/drawing/2014/main" val="2321603788"/>
                  </a:ext>
                </a:extLst>
              </a:tr>
              <a:tr h="162977">
                <a:tc>
                  <a:txBody>
                    <a:bodyPr/>
                    <a:lstStyle/>
                    <a:p>
                      <a:pPr marL="0" indent="179388">
                        <a:tabLst/>
                      </a:pPr>
                      <a:r>
                        <a:rPr lang="en-US" sz="1000" dirty="0"/>
                        <a:t>Central pancreatomy</a:t>
                      </a:r>
                    </a:p>
                  </a:txBody>
                  <a:tcPr marL="72000" marR="72000" marT="9720" marB="9720"/>
                </a:tc>
                <a:tc>
                  <a:txBody>
                    <a:bodyPr/>
                    <a:lstStyle/>
                    <a:p>
                      <a:pPr algn="ctr"/>
                      <a:r>
                        <a:rPr lang="en-US" sz="1000" dirty="0"/>
                        <a:t>2 (2.6)</a:t>
                      </a:r>
                    </a:p>
                  </a:txBody>
                  <a:tcPr marL="72000" marR="72000" marT="9720" marB="9720"/>
                </a:tc>
                <a:extLst>
                  <a:ext uri="{0D108BD9-81ED-4DB2-BD59-A6C34878D82A}">
                    <a16:rowId xmlns:a16="http://schemas.microsoft.com/office/drawing/2014/main" val="2262809363"/>
                  </a:ext>
                </a:extLst>
              </a:tr>
              <a:tr h="162977">
                <a:tc>
                  <a:txBody>
                    <a:bodyPr/>
                    <a:lstStyle/>
                    <a:p>
                      <a:pPr marL="0" indent="179388">
                        <a:tabLst/>
                      </a:pPr>
                      <a:r>
                        <a:rPr lang="en-US" sz="1000" dirty="0"/>
                        <a:t>Distal pancreatomy</a:t>
                      </a:r>
                    </a:p>
                  </a:txBody>
                  <a:tcPr marL="72000" marR="72000" marT="9720" marB="9720"/>
                </a:tc>
                <a:tc>
                  <a:txBody>
                    <a:bodyPr/>
                    <a:lstStyle/>
                    <a:p>
                      <a:pPr algn="ctr"/>
                      <a:r>
                        <a:rPr lang="en-US" sz="1000" dirty="0"/>
                        <a:t>39 (51.3)</a:t>
                      </a:r>
                    </a:p>
                  </a:txBody>
                  <a:tcPr marL="72000" marR="72000" marT="9720" marB="9720"/>
                </a:tc>
                <a:extLst>
                  <a:ext uri="{0D108BD9-81ED-4DB2-BD59-A6C34878D82A}">
                    <a16:rowId xmlns:a16="http://schemas.microsoft.com/office/drawing/2014/main" val="1340591829"/>
                  </a:ext>
                </a:extLst>
              </a:tr>
              <a:tr h="162977">
                <a:tc>
                  <a:txBody>
                    <a:bodyPr/>
                    <a:lstStyle/>
                    <a:p>
                      <a:pPr marL="0" indent="179388">
                        <a:tabLst/>
                      </a:pPr>
                      <a:r>
                        <a:rPr lang="en-US" sz="1000" dirty="0"/>
                        <a:t>Enucleation</a:t>
                      </a:r>
                    </a:p>
                  </a:txBody>
                  <a:tcPr marL="72000" marR="72000" marT="9720" marB="9720"/>
                </a:tc>
                <a:tc>
                  <a:txBody>
                    <a:bodyPr/>
                    <a:lstStyle/>
                    <a:p>
                      <a:pPr algn="ctr"/>
                      <a:r>
                        <a:rPr lang="en-US" sz="1000" dirty="0"/>
                        <a:t>13 (17.1)</a:t>
                      </a:r>
                    </a:p>
                  </a:txBody>
                  <a:tcPr marL="72000" marR="72000" marT="9720" marB="9720"/>
                </a:tc>
                <a:extLst>
                  <a:ext uri="{0D108BD9-81ED-4DB2-BD59-A6C34878D82A}">
                    <a16:rowId xmlns:a16="http://schemas.microsoft.com/office/drawing/2014/main" val="635956541"/>
                  </a:ext>
                </a:extLst>
              </a:tr>
              <a:tr h="162977">
                <a:tc>
                  <a:txBody>
                    <a:bodyPr/>
                    <a:lstStyle/>
                    <a:p>
                      <a:pPr marL="0" indent="179388">
                        <a:tabLst/>
                      </a:pPr>
                      <a:r>
                        <a:rPr lang="en-US" sz="1000" dirty="0"/>
                        <a:t>Other</a:t>
                      </a:r>
                    </a:p>
                  </a:txBody>
                  <a:tcPr marL="72000" marR="72000" marT="9720" marB="9720"/>
                </a:tc>
                <a:tc>
                  <a:txBody>
                    <a:bodyPr/>
                    <a:lstStyle/>
                    <a:p>
                      <a:pPr algn="ctr"/>
                      <a:r>
                        <a:rPr lang="en-US" sz="1000" dirty="0"/>
                        <a:t>7 (9.2)</a:t>
                      </a:r>
                    </a:p>
                  </a:txBody>
                  <a:tcPr marL="72000" marR="72000" marT="9720" marB="9720"/>
                </a:tc>
                <a:extLst>
                  <a:ext uri="{0D108BD9-81ED-4DB2-BD59-A6C34878D82A}">
                    <a16:rowId xmlns:a16="http://schemas.microsoft.com/office/drawing/2014/main" val="3607482728"/>
                  </a:ext>
                </a:extLst>
              </a:tr>
              <a:tr h="162977">
                <a:tc gridSpan="2">
                  <a:txBody>
                    <a:bodyPr/>
                    <a:lstStyle/>
                    <a:p>
                      <a:pPr marL="7938" indent="0">
                        <a:tabLst/>
                      </a:pPr>
                      <a:r>
                        <a:rPr lang="en-US" sz="1000" b="1" dirty="0"/>
                        <a:t>Surgical approach</a:t>
                      </a:r>
                    </a:p>
                  </a:txBody>
                  <a:tcPr marL="72000" marR="72000" marT="9720" marB="9720"/>
                </a:tc>
                <a:tc hMerge="1">
                  <a:txBody>
                    <a:bodyPr/>
                    <a:lstStyle/>
                    <a:p>
                      <a:pPr algn="ctr"/>
                      <a:endParaRPr lang="en-US" sz="1000" dirty="0"/>
                    </a:p>
                  </a:txBody>
                  <a:tcPr marL="72000" marR="72000" marT="9720" marB="9720"/>
                </a:tc>
                <a:extLst>
                  <a:ext uri="{0D108BD9-81ED-4DB2-BD59-A6C34878D82A}">
                    <a16:rowId xmlns:a16="http://schemas.microsoft.com/office/drawing/2014/main" val="836507018"/>
                  </a:ext>
                </a:extLst>
              </a:tr>
              <a:tr h="162977">
                <a:tc>
                  <a:txBody>
                    <a:bodyPr/>
                    <a:lstStyle/>
                    <a:p>
                      <a:pPr marL="0" indent="179388">
                        <a:tabLst/>
                      </a:pPr>
                      <a:r>
                        <a:rPr lang="en-US" sz="1000" dirty="0"/>
                        <a:t>Minimally invasive</a:t>
                      </a:r>
                    </a:p>
                  </a:txBody>
                  <a:tcPr marL="72000" marR="72000" marT="9720" marB="9720"/>
                </a:tc>
                <a:tc>
                  <a:txBody>
                    <a:bodyPr/>
                    <a:lstStyle/>
                    <a:p>
                      <a:pPr algn="ctr"/>
                      <a:r>
                        <a:rPr lang="en-US" sz="1000" dirty="0"/>
                        <a:t>46 (60.5)</a:t>
                      </a:r>
                    </a:p>
                  </a:txBody>
                  <a:tcPr marL="72000" marR="72000" marT="9720" marB="9720"/>
                </a:tc>
                <a:extLst>
                  <a:ext uri="{0D108BD9-81ED-4DB2-BD59-A6C34878D82A}">
                    <a16:rowId xmlns:a16="http://schemas.microsoft.com/office/drawing/2014/main" val="3305531269"/>
                  </a:ext>
                </a:extLst>
              </a:tr>
              <a:tr h="162977">
                <a:tc>
                  <a:txBody>
                    <a:bodyPr/>
                    <a:lstStyle/>
                    <a:p>
                      <a:pPr marL="0" indent="179388">
                        <a:tabLst/>
                      </a:pPr>
                      <a:r>
                        <a:rPr lang="en-US" sz="1000" dirty="0"/>
                        <a:t>Laparotomy</a:t>
                      </a:r>
                    </a:p>
                  </a:txBody>
                  <a:tcPr marL="72000" marR="72000" marT="9720" marB="9720"/>
                </a:tc>
                <a:tc>
                  <a:txBody>
                    <a:bodyPr/>
                    <a:lstStyle/>
                    <a:p>
                      <a:pPr algn="ctr"/>
                      <a:r>
                        <a:rPr lang="en-US" sz="1000" dirty="0"/>
                        <a:t>30 (39.5)</a:t>
                      </a:r>
                    </a:p>
                  </a:txBody>
                  <a:tcPr marL="72000" marR="72000" marT="9720" marB="9720"/>
                </a:tc>
                <a:extLst>
                  <a:ext uri="{0D108BD9-81ED-4DB2-BD59-A6C34878D82A}">
                    <a16:rowId xmlns:a16="http://schemas.microsoft.com/office/drawing/2014/main" val="3788050515"/>
                  </a:ext>
                </a:extLst>
              </a:tr>
              <a:tr h="162977">
                <a:tc gridSpan="2">
                  <a:txBody>
                    <a:bodyPr/>
                    <a:lstStyle/>
                    <a:p>
                      <a:r>
                        <a:rPr lang="en-US" sz="1000" b="1" dirty="0"/>
                        <a:t>Complication grade</a:t>
                      </a:r>
                    </a:p>
                  </a:txBody>
                  <a:tcPr marL="72000" marR="72000" marT="9720" marB="9720"/>
                </a:tc>
                <a:tc hMerge="1">
                  <a:txBody>
                    <a:bodyPr/>
                    <a:lstStyle/>
                    <a:p>
                      <a:pPr algn="ctr"/>
                      <a:endParaRPr lang="en-US" sz="1000" dirty="0"/>
                    </a:p>
                  </a:txBody>
                  <a:tcPr marL="72000" marR="72000" marT="9720" marB="9720"/>
                </a:tc>
                <a:extLst>
                  <a:ext uri="{0D108BD9-81ED-4DB2-BD59-A6C34878D82A}">
                    <a16:rowId xmlns:a16="http://schemas.microsoft.com/office/drawing/2014/main" val="1684963799"/>
                  </a:ext>
                </a:extLst>
              </a:tr>
              <a:tr h="162977">
                <a:tc>
                  <a:txBody>
                    <a:bodyPr/>
                    <a:lstStyle/>
                    <a:p>
                      <a:pPr marL="0" indent="179388">
                        <a:tabLst/>
                      </a:pPr>
                      <a:r>
                        <a:rPr lang="en-US" sz="1000" dirty="0"/>
                        <a:t>No complication</a:t>
                      </a:r>
                    </a:p>
                  </a:txBody>
                  <a:tcPr marL="72000" marR="72000" marT="9720" marB="9720"/>
                </a:tc>
                <a:tc>
                  <a:txBody>
                    <a:bodyPr/>
                    <a:lstStyle/>
                    <a:p>
                      <a:pPr algn="ctr"/>
                      <a:r>
                        <a:rPr lang="en-US" sz="1000" dirty="0"/>
                        <a:t>52 (68.4)</a:t>
                      </a:r>
                    </a:p>
                  </a:txBody>
                  <a:tcPr marL="72000" marR="72000" marT="9720" marB="9720"/>
                </a:tc>
                <a:extLst>
                  <a:ext uri="{0D108BD9-81ED-4DB2-BD59-A6C34878D82A}">
                    <a16:rowId xmlns:a16="http://schemas.microsoft.com/office/drawing/2014/main" val="4051258804"/>
                  </a:ext>
                </a:extLst>
              </a:tr>
              <a:tr h="162977">
                <a:tc>
                  <a:txBody>
                    <a:bodyPr/>
                    <a:lstStyle/>
                    <a:p>
                      <a:pPr marL="0" indent="179388">
                        <a:tabLst/>
                      </a:pPr>
                      <a:r>
                        <a:rPr lang="en-US" sz="1000" dirty="0"/>
                        <a:t>I</a:t>
                      </a:r>
                    </a:p>
                  </a:txBody>
                  <a:tcPr marL="72000" marR="72000" marT="9720" marB="9720"/>
                </a:tc>
                <a:tc>
                  <a:txBody>
                    <a:bodyPr/>
                    <a:lstStyle/>
                    <a:p>
                      <a:pPr algn="ctr"/>
                      <a:r>
                        <a:rPr lang="en-US" sz="1000" dirty="0"/>
                        <a:t>8 (10.5)</a:t>
                      </a:r>
                    </a:p>
                  </a:txBody>
                  <a:tcPr marL="72000" marR="72000" marT="9720" marB="9720"/>
                </a:tc>
                <a:extLst>
                  <a:ext uri="{0D108BD9-81ED-4DB2-BD59-A6C34878D82A}">
                    <a16:rowId xmlns:a16="http://schemas.microsoft.com/office/drawing/2014/main" val="400247489"/>
                  </a:ext>
                </a:extLst>
              </a:tr>
              <a:tr h="162977">
                <a:tc>
                  <a:txBody>
                    <a:bodyPr/>
                    <a:lstStyle/>
                    <a:p>
                      <a:pPr marL="0" indent="179388">
                        <a:tabLst/>
                      </a:pPr>
                      <a:r>
                        <a:rPr lang="en-US" sz="1000" dirty="0"/>
                        <a:t>II</a:t>
                      </a:r>
                    </a:p>
                  </a:txBody>
                  <a:tcPr marL="72000" marR="72000" marT="9720" marB="9720"/>
                </a:tc>
                <a:tc>
                  <a:txBody>
                    <a:bodyPr/>
                    <a:lstStyle/>
                    <a:p>
                      <a:pPr algn="ctr"/>
                      <a:r>
                        <a:rPr lang="en-US" sz="1000" dirty="0"/>
                        <a:t>7 (9.2)</a:t>
                      </a:r>
                    </a:p>
                  </a:txBody>
                  <a:tcPr marL="72000" marR="72000" marT="9720" marB="9720"/>
                </a:tc>
                <a:extLst>
                  <a:ext uri="{0D108BD9-81ED-4DB2-BD59-A6C34878D82A}">
                    <a16:rowId xmlns:a16="http://schemas.microsoft.com/office/drawing/2014/main" val="1349943761"/>
                  </a:ext>
                </a:extLst>
              </a:tr>
              <a:tr h="162977">
                <a:tc>
                  <a:txBody>
                    <a:bodyPr/>
                    <a:lstStyle/>
                    <a:p>
                      <a:pPr marL="0" indent="179388">
                        <a:tabLst/>
                      </a:pPr>
                      <a:r>
                        <a:rPr lang="en-US" sz="1000" dirty="0"/>
                        <a:t>III</a:t>
                      </a:r>
                    </a:p>
                  </a:txBody>
                  <a:tcPr marL="72000" marR="72000" marT="9720" marB="9720"/>
                </a:tc>
                <a:tc>
                  <a:txBody>
                    <a:bodyPr/>
                    <a:lstStyle/>
                    <a:p>
                      <a:pPr algn="ctr"/>
                      <a:r>
                        <a:rPr lang="en-US" sz="1000" dirty="0"/>
                        <a:t>5 (6.6)</a:t>
                      </a:r>
                    </a:p>
                  </a:txBody>
                  <a:tcPr marL="72000" marR="72000" marT="9720" marB="9720"/>
                </a:tc>
                <a:extLst>
                  <a:ext uri="{0D108BD9-81ED-4DB2-BD59-A6C34878D82A}">
                    <a16:rowId xmlns:a16="http://schemas.microsoft.com/office/drawing/2014/main" val="3004858562"/>
                  </a:ext>
                </a:extLst>
              </a:tr>
              <a:tr h="162977">
                <a:tc>
                  <a:txBody>
                    <a:bodyPr/>
                    <a:lstStyle/>
                    <a:p>
                      <a:pPr marL="0" indent="179388">
                        <a:tabLst/>
                      </a:pPr>
                      <a:r>
                        <a:rPr lang="en-US" sz="1000" dirty="0"/>
                        <a:t>IV</a:t>
                      </a:r>
                    </a:p>
                  </a:txBody>
                  <a:tcPr marL="72000" marR="72000" marT="9720" marB="9720"/>
                </a:tc>
                <a:tc>
                  <a:txBody>
                    <a:bodyPr/>
                    <a:lstStyle/>
                    <a:p>
                      <a:pPr algn="ctr"/>
                      <a:r>
                        <a:rPr lang="en-US" sz="1000" dirty="0"/>
                        <a:t>4 (5.3)</a:t>
                      </a:r>
                    </a:p>
                  </a:txBody>
                  <a:tcPr marL="72000" marR="72000" marT="9720" marB="9720"/>
                </a:tc>
                <a:extLst>
                  <a:ext uri="{0D108BD9-81ED-4DB2-BD59-A6C34878D82A}">
                    <a16:rowId xmlns:a16="http://schemas.microsoft.com/office/drawing/2014/main" val="2237841591"/>
                  </a:ext>
                </a:extLst>
              </a:tr>
            </a:tbl>
          </a:graphicData>
        </a:graphic>
      </p:graphicFrame>
    </p:spTree>
    <p:extLst>
      <p:ext uri="{BB962C8B-B14F-4D97-AF65-F5344CB8AC3E}">
        <p14:creationId xmlns:p14="http://schemas.microsoft.com/office/powerpoint/2010/main" val="3404336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E7BA13F-B74D-4878-910C-AC1BE2401ED4}"/>
              </a:ext>
            </a:extLst>
          </p:cNvPr>
          <p:cNvSpPr>
            <a:spLocks noGrp="1"/>
          </p:cNvSpPr>
          <p:nvPr>
            <p:ph sz="quarter" idx="12"/>
          </p:nvPr>
        </p:nvSpPr>
        <p:spPr/>
        <p:txBody>
          <a:bodyPr/>
          <a:lstStyle/>
          <a:p>
            <a:r>
              <a:rPr lang="en-GB" b="1" dirty="0">
                <a:solidFill>
                  <a:schemeClr val="accent1"/>
                </a:solidFill>
              </a:rPr>
              <a:t>A large majority of patients with asymptomatic NF-PanNET ≤2 cm undergo active surveillance </a:t>
            </a:r>
            <a:r>
              <a:rPr lang="en-GB" dirty="0"/>
              <a:t>but a fraction undergo surgery despite guideline recommendations</a:t>
            </a:r>
          </a:p>
          <a:p>
            <a:r>
              <a:rPr lang="en-GB" dirty="0"/>
              <a:t>The </a:t>
            </a:r>
            <a:r>
              <a:rPr lang="en-GB" b="1" dirty="0">
                <a:solidFill>
                  <a:schemeClr val="accent1"/>
                </a:solidFill>
              </a:rPr>
              <a:t>risk of malignant behaviour </a:t>
            </a:r>
            <a:r>
              <a:rPr lang="en-GB" dirty="0"/>
              <a:t>for asymptomatic NF-PanNET ≤2 cm </a:t>
            </a:r>
            <a:r>
              <a:rPr lang="en-GB" b="1" dirty="0">
                <a:solidFill>
                  <a:schemeClr val="accent1"/>
                </a:solidFill>
              </a:rPr>
              <a:t>exists although very low</a:t>
            </a:r>
          </a:p>
          <a:p>
            <a:r>
              <a:rPr lang="en-GB" dirty="0"/>
              <a:t>The </a:t>
            </a:r>
            <a:r>
              <a:rPr lang="en-GB" b="1" dirty="0">
                <a:solidFill>
                  <a:schemeClr val="accent1"/>
                </a:solidFill>
              </a:rPr>
              <a:t>main indication for surgery is still related to patient’s preference </a:t>
            </a:r>
            <a:r>
              <a:rPr lang="en-GB" dirty="0"/>
              <a:t>who cannot cope with a surveillance strategy</a:t>
            </a:r>
          </a:p>
          <a:p>
            <a:r>
              <a:rPr lang="en-GB" b="1" dirty="0">
                <a:solidFill>
                  <a:schemeClr val="accent1"/>
                </a:solidFill>
              </a:rPr>
              <a:t>Tumour size and patient’s age influence physician’s strategy</a:t>
            </a:r>
          </a:p>
          <a:p>
            <a:r>
              <a:rPr lang="en-GB" dirty="0"/>
              <a:t>We await the full results of the ASPEN trial</a:t>
            </a:r>
          </a:p>
          <a:p>
            <a:endParaRPr lang="en-GB" dirty="0"/>
          </a:p>
        </p:txBody>
      </p:sp>
      <p:sp>
        <p:nvSpPr>
          <p:cNvPr id="3" name="Title 2">
            <a:extLst>
              <a:ext uri="{FF2B5EF4-FFF2-40B4-BE49-F238E27FC236}">
                <a16:creationId xmlns:a16="http://schemas.microsoft.com/office/drawing/2014/main" id="{BE52CB22-B6C8-4DFF-A000-E43C884549ED}"/>
              </a:ext>
            </a:extLst>
          </p:cNvPr>
          <p:cNvSpPr>
            <a:spLocks noGrp="1"/>
          </p:cNvSpPr>
          <p:nvPr>
            <p:ph type="title"/>
          </p:nvPr>
        </p:nvSpPr>
        <p:spPr/>
        <p:txBody>
          <a:bodyPr/>
          <a:lstStyle/>
          <a:p>
            <a:r>
              <a:rPr lang="en-GB" dirty="0"/>
              <a:t>summary</a:t>
            </a:r>
          </a:p>
        </p:txBody>
      </p:sp>
      <p:sp>
        <p:nvSpPr>
          <p:cNvPr id="4" name="Slide Number Placeholder 3">
            <a:extLst>
              <a:ext uri="{FF2B5EF4-FFF2-40B4-BE49-F238E27FC236}">
                <a16:creationId xmlns:a16="http://schemas.microsoft.com/office/drawing/2014/main" id="{E4677F2E-2BC2-4580-AABE-A776B7ECA240}"/>
              </a:ext>
            </a:extLst>
          </p:cNvPr>
          <p:cNvSpPr>
            <a:spLocks noGrp="1"/>
          </p:cNvSpPr>
          <p:nvPr>
            <p:ph type="sldNum" sz="quarter" idx="4"/>
          </p:nvPr>
        </p:nvSpPr>
        <p:spPr/>
        <p:txBody>
          <a:bodyPr/>
          <a:lstStyle/>
          <a:p>
            <a:fld id="{FCE43C0F-8A7B-3A4B-9DB5-B3472E36E833}" type="slidenum">
              <a:rPr lang="en-GB" smtClean="0"/>
              <a:pPr/>
              <a:t>18</a:t>
            </a:fld>
            <a:endParaRPr lang="en-GB" dirty="0"/>
          </a:p>
        </p:txBody>
      </p:sp>
      <p:sp>
        <p:nvSpPr>
          <p:cNvPr id="5" name="Content Placeholder 4">
            <a:extLst>
              <a:ext uri="{FF2B5EF4-FFF2-40B4-BE49-F238E27FC236}">
                <a16:creationId xmlns:a16="http://schemas.microsoft.com/office/drawing/2014/main" id="{36A85ADF-0EC6-4EE6-B212-124F94A4D6A1}"/>
              </a:ext>
            </a:extLst>
          </p:cNvPr>
          <p:cNvSpPr>
            <a:spLocks noGrp="1"/>
          </p:cNvSpPr>
          <p:nvPr>
            <p:ph sz="quarter" idx="15"/>
          </p:nvPr>
        </p:nvSpPr>
        <p:spPr>
          <a:xfrm>
            <a:off x="465138" y="6356350"/>
            <a:ext cx="6087600" cy="365125"/>
          </a:xfrm>
        </p:spPr>
        <p:txBody>
          <a:bodyPr anchor="b"/>
          <a:lstStyle/>
          <a:p>
            <a:pPr>
              <a:spcBef>
                <a:spcPts val="0"/>
              </a:spcBef>
              <a:spcAft>
                <a:spcPts val="300"/>
              </a:spcAft>
            </a:pPr>
            <a:r>
              <a:rPr lang="en-GB" dirty="0">
                <a:solidFill>
                  <a:schemeClr val="tx2"/>
                </a:solidFill>
              </a:rPr>
              <a:t>NF, non-functioning; PanNET, pancreatic neuroendocrine tumour</a:t>
            </a:r>
          </a:p>
          <a:p>
            <a:pPr>
              <a:spcBef>
                <a:spcPts val="0"/>
              </a:spcBef>
              <a:spcAft>
                <a:spcPts val="300"/>
              </a:spcAft>
            </a:pPr>
            <a:r>
              <a:rPr lang="en-GB" dirty="0">
                <a:solidFill>
                  <a:schemeClr val="tx2"/>
                </a:solidFill>
              </a:rPr>
              <a:t>Partelli S, et al. ENETS 2020. Abstract #D40 (oral presentation)</a:t>
            </a:r>
          </a:p>
        </p:txBody>
      </p:sp>
    </p:spTree>
    <p:extLst>
      <p:ext uri="{BB962C8B-B14F-4D97-AF65-F5344CB8AC3E}">
        <p14:creationId xmlns:p14="http://schemas.microsoft.com/office/powerpoint/2010/main" val="1845074337"/>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539552" y="5336166"/>
            <a:ext cx="1763496" cy="553998"/>
          </a:xfrm>
          <a:prstGeom prst="rect">
            <a:avLst/>
          </a:prstGeom>
          <a:noFill/>
        </p:spPr>
        <p:txBody>
          <a:bodyPr wrap="none" rtlCol="0">
            <a:spAutoFit/>
          </a:bodyPr>
          <a:lstStyle/>
          <a:p>
            <a:pPr algn="ctr"/>
            <a:r>
              <a:rPr lang="en-GB" sz="1400" dirty="0">
                <a:solidFill>
                  <a:schemeClr val="tx2"/>
                </a:solidFill>
                <a:ea typeface="Aileron" charset="0"/>
                <a:cs typeface="PT Sans Narrow"/>
              </a:rPr>
              <a:t>Follow us on Twitter </a:t>
            </a:r>
            <a:br>
              <a:rPr lang="en-GB" sz="1600" dirty="0">
                <a:solidFill>
                  <a:schemeClr val="tx2"/>
                </a:solidFill>
                <a:ea typeface="Aileron" charset="0"/>
                <a:cs typeface="PT Sans Narrow"/>
              </a:rPr>
            </a:br>
            <a:r>
              <a:rPr lang="en-GB" sz="1600" b="1" u="sng" dirty="0">
                <a:solidFill>
                  <a:schemeClr val="accent1"/>
                </a:solidFill>
                <a:ea typeface="Aileron" charset="0"/>
                <a:cs typeface="PT Sans Narrow"/>
                <a:hlinkClick r:id="rId3"/>
              </a:rPr>
              <a:t>@net-connectinfo</a:t>
            </a:r>
            <a:endParaRPr lang="en-GB" sz="1600" b="1" u="sng" dirty="0">
              <a:solidFill>
                <a:schemeClr val="accent1"/>
              </a:solidFill>
              <a:ea typeface="Aileron" charset="0"/>
              <a:cs typeface="PT Sans Narrow"/>
            </a:endParaRPr>
          </a:p>
        </p:txBody>
      </p:sp>
      <p:sp>
        <p:nvSpPr>
          <p:cNvPr id="17" name="TextBox 16"/>
          <p:cNvSpPr txBox="1"/>
          <p:nvPr/>
        </p:nvSpPr>
        <p:spPr>
          <a:xfrm>
            <a:off x="2497401" y="5336166"/>
            <a:ext cx="2084815" cy="701731"/>
          </a:xfrm>
          <a:prstGeom prst="rect">
            <a:avLst/>
          </a:prstGeom>
          <a:noFill/>
        </p:spPr>
        <p:txBody>
          <a:bodyPr wrap="square" rtlCol="0">
            <a:spAutoFit/>
          </a:bodyPr>
          <a:lstStyle/>
          <a:p>
            <a:pPr algn="ctr">
              <a:lnSpc>
                <a:spcPct val="90000"/>
              </a:lnSpc>
            </a:pPr>
            <a:r>
              <a:rPr lang="en-GB" sz="1400" dirty="0">
                <a:solidFill>
                  <a:schemeClr val="tx2"/>
                </a:solidFill>
                <a:ea typeface="Aileron" charset="0"/>
                <a:cs typeface="PT Sans Narrow"/>
              </a:rPr>
              <a:t>Follow the </a:t>
            </a:r>
            <a:br>
              <a:rPr lang="en-GB" sz="1600" dirty="0">
                <a:solidFill>
                  <a:schemeClr val="tx2"/>
                </a:solidFill>
                <a:ea typeface="Aileron" charset="0"/>
                <a:cs typeface="PT Sans Narrow"/>
              </a:rPr>
            </a:br>
            <a:r>
              <a:rPr lang="en-GB" sz="1600" b="1" u="sng" dirty="0">
                <a:solidFill>
                  <a:schemeClr val="accent1"/>
                </a:solidFill>
                <a:ea typeface="Aileron" charset="0"/>
                <a:cs typeface="PT Sans Narrow"/>
                <a:hlinkClick r:id="rId4"/>
              </a:rPr>
              <a:t>NET CONNECT</a:t>
            </a:r>
            <a:br>
              <a:rPr lang="en-GB" sz="1600" b="1" dirty="0">
                <a:solidFill>
                  <a:schemeClr val="tx2"/>
                </a:solidFill>
                <a:ea typeface="Aileron" charset="0"/>
                <a:cs typeface="PT Sans Narrow"/>
              </a:rPr>
            </a:br>
            <a:r>
              <a:rPr lang="en-GB" sz="1400" dirty="0">
                <a:solidFill>
                  <a:schemeClr val="tx2"/>
                </a:solidFill>
                <a:ea typeface="Aileron" charset="0"/>
                <a:cs typeface="PT Sans Narrow"/>
              </a:rPr>
              <a:t>group on LinkedIn</a:t>
            </a:r>
            <a:endParaRPr lang="en-GB" sz="1600" dirty="0">
              <a:solidFill>
                <a:schemeClr val="tx2"/>
              </a:solidFill>
              <a:ea typeface="Aileron" charset="0"/>
              <a:cs typeface="PT Sans Narrow"/>
            </a:endParaRPr>
          </a:p>
        </p:txBody>
      </p:sp>
      <p:sp>
        <p:nvSpPr>
          <p:cNvPr id="18" name="TextBox 17"/>
          <p:cNvSpPr txBox="1"/>
          <p:nvPr/>
        </p:nvSpPr>
        <p:spPr>
          <a:xfrm>
            <a:off x="6274912" y="5336166"/>
            <a:ext cx="2843808" cy="729430"/>
          </a:xfrm>
          <a:prstGeom prst="rect">
            <a:avLst/>
          </a:prstGeom>
          <a:noFill/>
        </p:spPr>
        <p:txBody>
          <a:bodyPr wrap="square" rtlCol="0">
            <a:spAutoFit/>
          </a:bodyPr>
          <a:lstStyle/>
          <a:p>
            <a:pPr algn="ctr">
              <a:lnSpc>
                <a:spcPct val="90000"/>
              </a:lnSpc>
            </a:pPr>
            <a:r>
              <a:rPr lang="en-US" sz="1400" dirty="0">
                <a:solidFill>
                  <a:schemeClr val="tx2"/>
                </a:solidFill>
                <a:cs typeface="PT Sans Narrow"/>
              </a:rPr>
              <a:t>Email</a:t>
            </a:r>
            <a:br>
              <a:rPr lang="en-US" sz="1600" dirty="0">
                <a:solidFill>
                  <a:schemeClr val="tx2"/>
                </a:solidFill>
                <a:cs typeface="PT Sans Narrow"/>
              </a:rPr>
            </a:br>
            <a:r>
              <a:rPr lang="en-US" sz="1600" b="1" dirty="0">
                <a:solidFill>
                  <a:schemeClr val="accent1"/>
                </a:solidFill>
                <a:cs typeface="PT Sans Narrow"/>
                <a:hlinkClick r:id="rId5"/>
              </a:rPr>
              <a:t>antoine.lacombe</a:t>
            </a:r>
            <a:br>
              <a:rPr lang="en-US" sz="1600" b="1" dirty="0">
                <a:solidFill>
                  <a:schemeClr val="accent1"/>
                </a:solidFill>
                <a:cs typeface="PT Sans Narrow"/>
                <a:hlinkClick r:id="rId5"/>
              </a:rPr>
            </a:br>
            <a:r>
              <a:rPr lang="en-US" sz="1600" b="1" dirty="0">
                <a:solidFill>
                  <a:schemeClr val="accent1"/>
                </a:solidFill>
                <a:cs typeface="PT Sans Narrow"/>
                <a:hlinkClick r:id="rId5"/>
              </a:rPr>
              <a:t>@cor2ed.com</a:t>
            </a:r>
            <a:endParaRPr lang="en-GB" sz="1600" b="1" dirty="0">
              <a:solidFill>
                <a:schemeClr val="accent1"/>
              </a:solidFill>
              <a:ea typeface="Aileron" charset="0"/>
              <a:cs typeface="PT Sans Narrow"/>
            </a:endParaRPr>
          </a:p>
        </p:txBody>
      </p:sp>
      <p:sp>
        <p:nvSpPr>
          <p:cNvPr id="19" name="TextBox 18"/>
          <p:cNvSpPr txBox="1"/>
          <p:nvPr/>
        </p:nvSpPr>
        <p:spPr>
          <a:xfrm>
            <a:off x="4585633" y="5336166"/>
            <a:ext cx="2084815" cy="757130"/>
          </a:xfrm>
          <a:prstGeom prst="rect">
            <a:avLst/>
          </a:prstGeom>
          <a:noFill/>
        </p:spPr>
        <p:txBody>
          <a:bodyPr wrap="square" rtlCol="0">
            <a:spAutoFit/>
          </a:bodyPr>
          <a:lstStyle/>
          <a:p>
            <a:pPr algn="ctr">
              <a:lnSpc>
                <a:spcPct val="90000"/>
              </a:lnSpc>
            </a:pPr>
            <a:r>
              <a:rPr lang="en-GB" sz="1400" dirty="0">
                <a:solidFill>
                  <a:schemeClr val="tx2"/>
                </a:solidFill>
                <a:ea typeface="Aileron" charset="0"/>
                <a:cs typeface="PT Sans Narrow"/>
              </a:rPr>
              <a:t>Watch us on the</a:t>
            </a:r>
            <a:br>
              <a:rPr lang="en-GB" sz="1400" dirty="0">
                <a:solidFill>
                  <a:schemeClr val="tx2"/>
                </a:solidFill>
                <a:ea typeface="Aileron" charset="0"/>
                <a:cs typeface="PT Sans Narrow"/>
              </a:rPr>
            </a:br>
            <a:r>
              <a:rPr lang="en-GB" sz="1400" dirty="0">
                <a:solidFill>
                  <a:schemeClr val="tx2"/>
                </a:solidFill>
                <a:ea typeface="Aileron" charset="0"/>
                <a:cs typeface="PT Sans Narrow"/>
              </a:rPr>
              <a:t>Vimeo Channe</a:t>
            </a:r>
            <a:r>
              <a:rPr lang="en-GB" sz="1600" dirty="0">
                <a:solidFill>
                  <a:schemeClr val="tx2"/>
                </a:solidFill>
                <a:ea typeface="Aileron" charset="0"/>
                <a:cs typeface="PT Sans Narrow"/>
              </a:rPr>
              <a:t>l</a:t>
            </a:r>
            <a:br>
              <a:rPr lang="en-GB" sz="1600" dirty="0">
                <a:solidFill>
                  <a:schemeClr val="tx2"/>
                </a:solidFill>
                <a:ea typeface="Aileron" charset="0"/>
                <a:cs typeface="PT Sans Narrow"/>
              </a:rPr>
            </a:br>
            <a:r>
              <a:rPr lang="en-GB" sz="1600" b="1" dirty="0">
                <a:solidFill>
                  <a:schemeClr val="accent1"/>
                </a:solidFill>
                <a:ea typeface="Aileron" charset="0"/>
                <a:cs typeface="PT Sans Narrow"/>
                <a:hlinkClick r:id="rId6"/>
              </a:rPr>
              <a:t>NET CONNECT</a:t>
            </a:r>
            <a:endParaRPr lang="en-GB" sz="1600" b="1" dirty="0">
              <a:solidFill>
                <a:schemeClr val="accent1"/>
              </a:solidFill>
              <a:ea typeface="Aileron" charset="0"/>
              <a:cs typeface="PT Sans Narrow"/>
            </a:endParaRPr>
          </a:p>
        </p:txBody>
      </p:sp>
      <p:sp>
        <p:nvSpPr>
          <p:cNvPr id="15" name="Title 8">
            <a:extLst>
              <a:ext uri="{FF2B5EF4-FFF2-40B4-BE49-F238E27FC236}">
                <a16:creationId xmlns:a16="http://schemas.microsoft.com/office/drawing/2014/main" id="{071CF435-729F-403B-B87A-421B2706800D}"/>
              </a:ext>
            </a:extLst>
          </p:cNvPr>
          <p:cNvSpPr>
            <a:spLocks noGrp="1"/>
          </p:cNvSpPr>
          <p:nvPr>
            <p:ph type="title"/>
          </p:nvPr>
        </p:nvSpPr>
        <p:spPr>
          <a:xfrm>
            <a:off x="111656" y="274638"/>
            <a:ext cx="8924840" cy="3586410"/>
          </a:xfrm>
        </p:spPr>
        <p:txBody>
          <a:bodyPr>
            <a:normAutofit/>
          </a:bodyPr>
          <a:lstStyle/>
          <a:p>
            <a:pPr>
              <a:lnSpc>
                <a:spcPts val="3800"/>
              </a:lnSpc>
              <a:spcBef>
                <a:spcPts val="800"/>
              </a:spcBef>
            </a:pPr>
            <a:r>
              <a:rPr lang="en-GB" sz="3600" cap="none" dirty="0">
                <a:solidFill>
                  <a:schemeClr val="tx2"/>
                </a:solidFill>
              </a:rPr>
              <a:t>REACH </a:t>
            </a:r>
            <a:r>
              <a:rPr lang="en-GB" sz="3600" cap="none" dirty="0"/>
              <a:t>NET CONNECT </a:t>
            </a:r>
            <a:r>
              <a:rPr lang="en-GB" sz="3600" cap="none" dirty="0">
                <a:solidFill>
                  <a:schemeClr val="tx2"/>
                </a:solidFill>
              </a:rPr>
              <a:t>VIA </a:t>
            </a:r>
            <a:br>
              <a:rPr lang="en-GB" sz="3600" cap="none" dirty="0">
                <a:solidFill>
                  <a:schemeClr val="tx2"/>
                </a:solidFill>
              </a:rPr>
            </a:br>
            <a:r>
              <a:rPr lang="en-GB" sz="3600" cap="none" spc="-50" dirty="0">
                <a:solidFill>
                  <a:schemeClr val="tx2"/>
                </a:solidFill>
              </a:rPr>
              <a:t>TWITTER, LINKEDIN, VIMEO &amp; EMAIL</a:t>
            </a:r>
            <a:br>
              <a:rPr lang="en-GB" sz="3600" cap="none" dirty="0">
                <a:solidFill>
                  <a:schemeClr val="tx2"/>
                </a:solidFill>
              </a:rPr>
            </a:br>
            <a:r>
              <a:rPr lang="en-GB" sz="3600" cap="none" dirty="0">
                <a:solidFill>
                  <a:schemeClr val="tx2"/>
                </a:solidFill>
              </a:rPr>
              <a:t>OR VISIT THE GROUP’S WEBSITE</a:t>
            </a:r>
            <a:br>
              <a:rPr lang="en-GB" sz="3600" cap="none" dirty="0">
                <a:solidFill>
                  <a:schemeClr val="tx2"/>
                </a:solidFill>
              </a:rPr>
            </a:br>
            <a:r>
              <a:rPr lang="en-GB" sz="3600" u="sng" cap="none" dirty="0">
                <a:solidFill>
                  <a:schemeClr val="accent1"/>
                </a:solidFill>
                <a:hlinkClick r:id="rId7">
                  <a:extLst>
                    <a:ext uri="{A12FA001-AC4F-418D-AE19-62706E023703}">
                      <ahyp:hlinkClr xmlns:ahyp="http://schemas.microsoft.com/office/drawing/2018/hyperlinkcolor" val="tx"/>
                    </a:ext>
                  </a:extLst>
                </a:hlinkClick>
              </a:rPr>
              <a:t>http://www.</a:t>
            </a:r>
            <a:r>
              <a:rPr lang="en-GB" sz="3600" u="sng" cap="none" dirty="0">
                <a:hlinkClick r:id="rId7">
                  <a:extLst>
                    <a:ext uri="{A12FA001-AC4F-418D-AE19-62706E023703}">
                      <ahyp:hlinkClr xmlns:ahyp="http://schemas.microsoft.com/office/drawing/2018/hyperlinkcolor" val="tx"/>
                    </a:ext>
                  </a:extLst>
                </a:hlinkClick>
              </a:rPr>
              <a:t>net-</a:t>
            </a:r>
            <a:r>
              <a:rPr lang="en-GB" sz="3600" u="sng" cap="none" dirty="0">
                <a:solidFill>
                  <a:schemeClr val="accent1"/>
                </a:solidFill>
                <a:hlinkClick r:id="rId7">
                  <a:extLst>
                    <a:ext uri="{A12FA001-AC4F-418D-AE19-62706E023703}">
                      <ahyp:hlinkClr xmlns:ahyp="http://schemas.microsoft.com/office/drawing/2018/hyperlinkcolor" val="tx"/>
                    </a:ext>
                  </a:extLst>
                </a:hlinkClick>
              </a:rPr>
              <a:t>connect.info</a:t>
            </a:r>
            <a:endParaRPr lang="en-GB" sz="3600" cap="none" dirty="0">
              <a:solidFill>
                <a:schemeClr val="accent1"/>
              </a:solidFill>
            </a:endParaRPr>
          </a:p>
        </p:txBody>
      </p:sp>
      <p:pic>
        <p:nvPicPr>
          <p:cNvPr id="6" name="Picture 5">
            <a:hlinkClick r:id="rId4"/>
            <a:extLst>
              <a:ext uri="{FF2B5EF4-FFF2-40B4-BE49-F238E27FC236}">
                <a16:creationId xmlns:a16="http://schemas.microsoft.com/office/drawing/2014/main" id="{C499131E-B740-4C80-9AF2-C4F651DF09DD}"/>
              </a:ext>
            </a:extLst>
          </p:cNvPr>
          <p:cNvPicPr>
            <a:picLocks noChangeAspect="1"/>
          </p:cNvPicPr>
          <p:nvPr/>
        </p:nvPicPr>
        <p:blipFill>
          <a:blip r:embed="rId8"/>
          <a:stretch>
            <a:fillRect/>
          </a:stretch>
        </p:blipFill>
        <p:spPr>
          <a:xfrm>
            <a:off x="2835760" y="3863771"/>
            <a:ext cx="1259267" cy="1260000"/>
          </a:xfrm>
          <a:prstGeom prst="rect">
            <a:avLst/>
          </a:prstGeom>
        </p:spPr>
      </p:pic>
      <p:pic>
        <p:nvPicPr>
          <p:cNvPr id="8" name="Picture 7">
            <a:hlinkClick r:id="rId3"/>
            <a:extLst>
              <a:ext uri="{FF2B5EF4-FFF2-40B4-BE49-F238E27FC236}">
                <a16:creationId xmlns:a16="http://schemas.microsoft.com/office/drawing/2014/main" id="{FBF704AA-6BEC-4CC5-83C1-F13D7D49FFBE}"/>
              </a:ext>
            </a:extLst>
          </p:cNvPr>
          <p:cNvPicPr>
            <a:picLocks noChangeAspect="1"/>
          </p:cNvPicPr>
          <p:nvPr/>
        </p:nvPicPr>
        <p:blipFill>
          <a:blip r:embed="rId9"/>
          <a:stretch>
            <a:fillRect/>
          </a:stretch>
        </p:blipFill>
        <p:spPr>
          <a:xfrm>
            <a:off x="765420" y="3863771"/>
            <a:ext cx="1259267" cy="1260000"/>
          </a:xfrm>
          <a:prstGeom prst="rect">
            <a:avLst/>
          </a:prstGeom>
        </p:spPr>
      </p:pic>
      <p:pic>
        <p:nvPicPr>
          <p:cNvPr id="13" name="Picture 12">
            <a:hlinkClick r:id="rId5"/>
            <a:extLst>
              <a:ext uri="{FF2B5EF4-FFF2-40B4-BE49-F238E27FC236}">
                <a16:creationId xmlns:a16="http://schemas.microsoft.com/office/drawing/2014/main" id="{B093FBDA-859E-4B8E-A802-01CD65A06A4C}"/>
              </a:ext>
            </a:extLst>
          </p:cNvPr>
          <p:cNvPicPr>
            <a:picLocks noChangeAspect="1"/>
          </p:cNvPicPr>
          <p:nvPr/>
        </p:nvPicPr>
        <p:blipFill>
          <a:blip r:embed="rId10"/>
          <a:stretch>
            <a:fillRect/>
          </a:stretch>
        </p:blipFill>
        <p:spPr>
          <a:xfrm>
            <a:off x="7037792" y="3876238"/>
            <a:ext cx="1259267" cy="1260000"/>
          </a:xfrm>
          <a:prstGeom prst="rect">
            <a:avLst/>
          </a:prstGeom>
        </p:spPr>
      </p:pic>
      <p:pic>
        <p:nvPicPr>
          <p:cNvPr id="20" name="Picture 19">
            <a:hlinkClick r:id="rId6"/>
            <a:extLst>
              <a:ext uri="{FF2B5EF4-FFF2-40B4-BE49-F238E27FC236}">
                <a16:creationId xmlns:a16="http://schemas.microsoft.com/office/drawing/2014/main" id="{658356F0-2765-4042-811E-69A21F3F9E08}"/>
              </a:ext>
            </a:extLst>
          </p:cNvPr>
          <p:cNvPicPr>
            <a:picLocks noChangeAspect="1"/>
          </p:cNvPicPr>
          <p:nvPr/>
        </p:nvPicPr>
        <p:blipFill>
          <a:blip r:embed="rId11"/>
          <a:stretch>
            <a:fillRect/>
          </a:stretch>
        </p:blipFill>
        <p:spPr>
          <a:xfrm>
            <a:off x="4918745" y="3863771"/>
            <a:ext cx="1259267" cy="1260000"/>
          </a:xfrm>
          <a:prstGeom prst="rect">
            <a:avLst/>
          </a:prstGeom>
        </p:spPr>
      </p:pic>
      <p:sp>
        <p:nvSpPr>
          <p:cNvPr id="2" name="Slide Number Placeholder 1"/>
          <p:cNvSpPr>
            <a:spLocks noGrp="1"/>
          </p:cNvSpPr>
          <p:nvPr>
            <p:ph type="sldNum" sz="quarter" idx="4"/>
          </p:nvPr>
        </p:nvSpPr>
        <p:spPr/>
        <p:txBody>
          <a:bodyPr/>
          <a:lstStyle/>
          <a:p>
            <a:fld id="{FCE43C0F-8A7B-3A4B-9DB5-B3472E36E833}" type="slidenum">
              <a:rPr lang="en-GB" smtClean="0"/>
              <a:pPr/>
              <a:t>19</a:t>
            </a:fld>
            <a:endParaRPr lang="en-GB" dirty="0"/>
          </a:p>
        </p:txBody>
      </p:sp>
    </p:spTree>
    <p:extLst>
      <p:ext uri="{BB962C8B-B14F-4D97-AF65-F5344CB8AC3E}">
        <p14:creationId xmlns:p14="http://schemas.microsoft.com/office/powerpoint/2010/main" val="1468450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FDFC1-14C9-46EB-AAE1-4ED58FD77AA7}"/>
              </a:ext>
            </a:extLst>
          </p:cNvPr>
          <p:cNvSpPr>
            <a:spLocks noGrp="1"/>
          </p:cNvSpPr>
          <p:nvPr>
            <p:ph type="title"/>
          </p:nvPr>
        </p:nvSpPr>
        <p:spPr>
          <a:xfrm>
            <a:off x="458954" y="606996"/>
            <a:ext cx="8229600" cy="5821362"/>
          </a:xfrm>
        </p:spPr>
        <p:txBody>
          <a:bodyPr>
            <a:normAutofit/>
          </a:bodyPr>
          <a:lstStyle/>
          <a:p>
            <a:r>
              <a:rPr lang="en-GB" dirty="0"/>
              <a:t>Meeting summary</a:t>
            </a:r>
            <a:br>
              <a:rPr lang="en-GB" dirty="0"/>
            </a:br>
            <a:r>
              <a:rPr lang="en-GB" dirty="0"/>
              <a:t>enets 2020 </a:t>
            </a:r>
            <a:br>
              <a:rPr lang="en-GB" dirty="0"/>
            </a:br>
            <a:r>
              <a:rPr lang="en-GB" dirty="0"/>
              <a:t>virtual meeting </a:t>
            </a:r>
            <a:br>
              <a:rPr lang="en-GB" dirty="0"/>
            </a:br>
            <a:br>
              <a:rPr lang="en-GB" dirty="0"/>
            </a:br>
            <a:r>
              <a:rPr lang="en-GB" sz="3200" cap="none" dirty="0"/>
              <a:t>Dr. Mauro Cives</a:t>
            </a:r>
            <a:br>
              <a:rPr lang="en-GB" cap="none" dirty="0"/>
            </a:br>
            <a:r>
              <a:rPr lang="en-GB" sz="2200" b="0" cap="none" dirty="0"/>
              <a:t>Assistant Professor </a:t>
            </a:r>
            <a:br>
              <a:rPr lang="en-GB" sz="2200" b="0" cap="none" dirty="0"/>
            </a:br>
            <a:r>
              <a:rPr lang="en-GB" sz="2200" b="0" cap="none" dirty="0"/>
              <a:t>University of Bari, Italy</a:t>
            </a:r>
            <a:br>
              <a:rPr lang="en-GB" sz="2200" b="0" cap="none" dirty="0"/>
            </a:br>
            <a:br>
              <a:rPr lang="en-GB" sz="2200" b="0" cap="none" dirty="0"/>
            </a:br>
            <a:br>
              <a:rPr lang="en-GB" sz="2200" b="0" cap="none" dirty="0"/>
            </a:br>
            <a:br>
              <a:rPr lang="en-GB" sz="2200" b="0" cap="none" dirty="0"/>
            </a:br>
            <a:r>
              <a:rPr lang="en-GB" sz="2200" b="0" cap="none" dirty="0"/>
              <a:t>March 2020</a:t>
            </a:r>
            <a:endParaRPr lang="en-GB" sz="2200" dirty="0"/>
          </a:p>
        </p:txBody>
      </p:sp>
      <p:sp>
        <p:nvSpPr>
          <p:cNvPr id="3" name="Slide Number Placeholder 2"/>
          <p:cNvSpPr>
            <a:spLocks noGrp="1"/>
          </p:cNvSpPr>
          <p:nvPr>
            <p:ph type="sldNum" sz="quarter" idx="4"/>
          </p:nvPr>
        </p:nvSpPr>
        <p:spPr/>
        <p:txBody>
          <a:bodyPr/>
          <a:lstStyle/>
          <a:p>
            <a:fld id="{FCE43C0F-8A7B-3A4B-9DB5-B3472E36E833}" type="slidenum">
              <a:rPr lang="en-GB" smtClean="0"/>
              <a:pPr/>
              <a:t>2</a:t>
            </a:fld>
            <a:endParaRPr lang="en-GB" dirty="0"/>
          </a:p>
        </p:txBody>
      </p:sp>
    </p:spTree>
    <p:extLst>
      <p:ext uri="{BB962C8B-B14F-4D97-AF65-F5344CB8AC3E}">
        <p14:creationId xmlns:p14="http://schemas.microsoft.com/office/powerpoint/2010/main" val="2849033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B9179F-BE2C-46C0-825B-012F138D55B7}"/>
              </a:ext>
            </a:extLst>
          </p:cNvPr>
          <p:cNvSpPr txBox="1">
            <a:spLocks/>
          </p:cNvSpPr>
          <p:nvPr/>
        </p:nvSpPr>
        <p:spPr>
          <a:xfrm>
            <a:off x="611560" y="4279458"/>
            <a:ext cx="3175393" cy="1245840"/>
          </a:xfrm>
          <a:prstGeom prst="rect">
            <a:avLst/>
          </a:prstGeom>
        </p:spPr>
        <p:txBody>
          <a:bodyPr vert="horz" lIns="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mj-lt"/>
                <a:ea typeface="Verdana" panose="020B0604030504040204" pitchFamily="34" charset="0"/>
                <a:cs typeface="PT Sans" charset="-52"/>
              </a:rPr>
              <a:t>Dr. Froukje Sosef </a:t>
            </a:r>
          </a:p>
          <a:p>
            <a:pPr marL="0" marR="0" lvl="0" indent="0" algn="l" defTabSz="457200" rtl="0" eaLnBrk="1" fontAlgn="auto" latinLnBrk="0" hangingPunct="1">
              <a:lnSpc>
                <a:spcPct val="100000"/>
              </a:lnSpc>
              <a:spcBef>
                <a:spcPts val="200"/>
              </a:spcBef>
              <a:spcAft>
                <a:spcPts val="0"/>
              </a:spcAft>
              <a:buClrTx/>
              <a:buSzTx/>
              <a:buFontTx/>
              <a:buNone/>
              <a:tabLst/>
              <a:defRPr/>
            </a:pPr>
            <a:r>
              <a:rPr lang="en-GB" sz="1600" b="0" noProof="0" dirty="0">
                <a:solidFill>
                  <a:srgbClr val="5D8298"/>
                </a:solidFill>
                <a:latin typeface="+mj-lt"/>
                <a:ea typeface="Verdana" panose="020B0604030504040204" pitchFamily="34" charset="0"/>
                <a:cs typeface="PT Sans" charset="-52"/>
              </a:rPr>
              <a:t>MD</a:t>
            </a:r>
            <a:br>
              <a:rPr lang="en-GB" sz="1600" b="0" noProof="0" dirty="0">
                <a:solidFill>
                  <a:srgbClr val="5D8298"/>
                </a:solidFill>
                <a:latin typeface="+mj-lt"/>
                <a:ea typeface="Verdana" panose="020B0604030504040204" pitchFamily="34" charset="0"/>
                <a:cs typeface="PT Sans" charset="-52"/>
              </a:rPr>
            </a:br>
            <a:r>
              <a:rPr lang="en-GB" sz="1600" b="0" noProof="0" dirty="0">
                <a:solidFill>
                  <a:srgbClr val="5D8298"/>
                </a:solidFill>
                <a:latin typeface="+mj-lt"/>
                <a:ea typeface="Verdana" panose="020B0604030504040204" pitchFamily="34" charset="0"/>
                <a:cs typeface="PT Sans" charset="-52"/>
              </a:rPr>
              <a:t>Phone: +31 6 2324 3636</a:t>
            </a:r>
          </a:p>
          <a:p>
            <a:pPr marL="0" marR="0" lvl="0" indent="0" algn="l" defTabSz="457200" rtl="0" eaLnBrk="1" fontAlgn="auto" latinLnBrk="0" hangingPunct="1">
              <a:lnSpc>
                <a:spcPct val="100000"/>
              </a:lnSpc>
              <a:spcBef>
                <a:spcPts val="200"/>
              </a:spcBef>
              <a:spcAft>
                <a:spcPts val="0"/>
              </a:spcAft>
              <a:buClrTx/>
              <a:buSzTx/>
              <a:buFontTx/>
              <a:buNone/>
              <a:tabLst/>
              <a:defRPr/>
            </a:pPr>
            <a:r>
              <a:rPr lang="en-GB" sz="1600" b="0" u="sng" noProof="0" dirty="0">
                <a:solidFill>
                  <a:schemeClr val="tx2"/>
                </a:solidFill>
                <a:latin typeface="+mj-lt"/>
                <a:ea typeface="Verdana" panose="020B0604030504040204" pitchFamily="34" charset="0"/>
                <a:cs typeface="PT Sans" charset="-52"/>
                <a:hlinkClick r:id="rId2">
                  <a:extLst>
                    <a:ext uri="{A12FA001-AC4F-418D-AE19-62706E023703}">
                      <ahyp:hlinkClr xmlns:ahyp="http://schemas.microsoft.com/office/drawing/2018/hyperlinkcolor" val="tx"/>
                    </a:ext>
                  </a:extLst>
                </a:hlinkClick>
              </a:rPr>
              <a:t>froukje.sosef@cor2ed.com</a:t>
            </a:r>
            <a:endParaRPr kumimoji="0" lang="en-GB" sz="1600" b="0" i="0" u="sng" strike="noStrike" kern="1200" cap="all" spc="300" normalizeH="0" baseline="0" noProof="0" dirty="0">
              <a:ln>
                <a:noFill/>
              </a:ln>
              <a:solidFill>
                <a:schemeClr val="tx2"/>
              </a:solidFill>
              <a:effectLst/>
              <a:uLnTx/>
              <a:uFillTx/>
              <a:latin typeface="+mj-lt"/>
              <a:ea typeface="Verdana" panose="020B0604030504040204" pitchFamily="34" charset="0"/>
              <a:cs typeface="PT Sans" charset="-52"/>
            </a:endParaRPr>
          </a:p>
        </p:txBody>
      </p:sp>
      <p:sp>
        <p:nvSpPr>
          <p:cNvPr id="3" name="Titre 1">
            <a:extLst>
              <a:ext uri="{FF2B5EF4-FFF2-40B4-BE49-F238E27FC236}">
                <a16:creationId xmlns:a16="http://schemas.microsoft.com/office/drawing/2014/main" id="{AA262A53-9B98-4BC8-8DC8-66F8125A223A}"/>
              </a:ext>
            </a:extLst>
          </p:cNvPr>
          <p:cNvSpPr txBox="1">
            <a:spLocks/>
          </p:cNvSpPr>
          <p:nvPr/>
        </p:nvSpPr>
        <p:spPr>
          <a:xfrm>
            <a:off x="611560" y="2636912"/>
            <a:ext cx="3463425" cy="1282506"/>
          </a:xfrm>
          <a:prstGeom prst="rect">
            <a:avLst/>
          </a:prstGeom>
        </p:spPr>
        <p:txBody>
          <a:bodyPr vert="horz" lIns="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mj-lt"/>
                <a:ea typeface="Verdana" panose="020B0604030504040204" pitchFamily="34" charset="0"/>
                <a:cs typeface="PT Sans" charset="-52"/>
              </a:rPr>
              <a:t>Dr. Antoine Lacombe </a:t>
            </a:r>
          </a:p>
          <a:p>
            <a:pPr marL="0" marR="0" lvl="0" indent="0" algn="l" defTabSz="457200" rtl="0" eaLnBrk="1" fontAlgn="auto" latinLnBrk="0" hangingPunct="1">
              <a:lnSpc>
                <a:spcPct val="100000"/>
              </a:lnSpc>
              <a:spcBef>
                <a:spcPts val="200"/>
              </a:spcBef>
              <a:spcAft>
                <a:spcPts val="0"/>
              </a:spcAft>
              <a:buClrTx/>
              <a:buSzTx/>
              <a:buFontTx/>
              <a:buNone/>
              <a:tabLst/>
              <a:defRPr/>
            </a:pPr>
            <a:r>
              <a:rPr lang="en-GB" sz="1600" b="0" noProof="0" dirty="0">
                <a:solidFill>
                  <a:srgbClr val="5D8298"/>
                </a:solidFill>
                <a:latin typeface="+mj-lt"/>
                <a:ea typeface="Verdana" panose="020B0604030504040204" pitchFamily="34" charset="0"/>
                <a:cs typeface="PT Sans" charset="-52"/>
              </a:rPr>
              <a:t>Pharm D, MBA</a:t>
            </a:r>
            <a:br>
              <a:rPr lang="en-GB" sz="1600" b="0" noProof="0" dirty="0">
                <a:solidFill>
                  <a:srgbClr val="5D8298"/>
                </a:solidFill>
                <a:latin typeface="+mj-lt"/>
                <a:ea typeface="Verdana" panose="020B0604030504040204" pitchFamily="34" charset="0"/>
                <a:cs typeface="PT Sans" charset="-52"/>
              </a:rPr>
            </a:br>
            <a:r>
              <a:rPr lang="en-GB" sz="1600" b="0" noProof="0" dirty="0">
                <a:solidFill>
                  <a:srgbClr val="5D8298"/>
                </a:solidFill>
                <a:latin typeface="+mj-lt"/>
                <a:ea typeface="Verdana" panose="020B0604030504040204" pitchFamily="34" charset="0"/>
                <a:cs typeface="PT Sans" charset="-52"/>
              </a:rPr>
              <a:t>Phone: +41 79 529 42 79</a:t>
            </a:r>
            <a:br>
              <a:rPr lang="en-GB" sz="1600" b="0" noProof="0" dirty="0">
                <a:solidFill>
                  <a:srgbClr val="5D8298"/>
                </a:solidFill>
                <a:latin typeface="+mj-lt"/>
                <a:ea typeface="Verdana" panose="020B0604030504040204" pitchFamily="34" charset="0"/>
                <a:cs typeface="PT Sans" charset="-52"/>
              </a:rPr>
            </a:br>
            <a:r>
              <a:rPr lang="en-GB" sz="1600" b="0" u="sng" noProof="0" dirty="0">
                <a:solidFill>
                  <a:schemeClr val="tx2"/>
                </a:solidFill>
                <a:latin typeface="+mj-lt"/>
                <a:ea typeface="Verdana" panose="020B0604030504040204" pitchFamily="34" charset="0"/>
                <a:cs typeface="PT Sans" charset="-52"/>
                <a:hlinkClick r:id="rId3">
                  <a:extLst>
                    <a:ext uri="{A12FA001-AC4F-418D-AE19-62706E023703}">
                      <ahyp:hlinkClr xmlns:ahyp="http://schemas.microsoft.com/office/drawing/2018/hyperlinkcolor" val="tx"/>
                    </a:ext>
                  </a:extLst>
                </a:hlinkClick>
              </a:rPr>
              <a:t>antoine.lacombe@cor2ed.com</a:t>
            </a:r>
            <a:endParaRPr kumimoji="0" lang="en-GB" sz="1600" b="0" i="0" u="sng" strike="noStrike" kern="1200" cap="none" spc="0" normalizeH="0" baseline="0" noProof="0" dirty="0">
              <a:ln>
                <a:noFill/>
              </a:ln>
              <a:solidFill>
                <a:schemeClr val="tx2"/>
              </a:solidFill>
              <a:effectLst/>
              <a:uLnTx/>
              <a:uFillTx/>
              <a:latin typeface="+mj-lt"/>
              <a:ea typeface="Verdana" panose="020B0604030504040204" pitchFamily="34" charset="0"/>
              <a:cs typeface="PT Sans" charset="-52"/>
            </a:endParaRPr>
          </a:p>
        </p:txBody>
      </p:sp>
    </p:spTree>
    <p:extLst>
      <p:ext uri="{BB962C8B-B14F-4D97-AF65-F5344CB8AC3E}">
        <p14:creationId xmlns:p14="http://schemas.microsoft.com/office/powerpoint/2010/main" val="348505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2"/>
          </p:nvPr>
        </p:nvSpPr>
        <p:spPr/>
        <p:txBody>
          <a:bodyPr/>
          <a:lstStyle/>
          <a:p>
            <a:pPr marL="0" indent="0">
              <a:buNone/>
            </a:pPr>
            <a:endParaRPr lang="en-GB" noProof="0" dirty="0"/>
          </a:p>
          <a:p>
            <a:pPr marL="0" indent="0" algn="ctr">
              <a:buNone/>
            </a:pPr>
            <a:r>
              <a:rPr lang="en-GB" b="1" dirty="0">
                <a:solidFill>
                  <a:schemeClr val="accent1"/>
                </a:solidFill>
              </a:rPr>
              <a:t>NET CONNECT</a:t>
            </a:r>
          </a:p>
          <a:p>
            <a:pPr marL="0" indent="0" algn="ctr">
              <a:buNone/>
            </a:pPr>
            <a:r>
              <a:rPr lang="en-GB" dirty="0"/>
              <a:t>is supported by an Independent Educational Grant from Ipsen</a:t>
            </a:r>
          </a:p>
          <a:p>
            <a:pPr marL="0" indent="0" algn="ctr">
              <a:buNone/>
            </a:pPr>
            <a:r>
              <a:rPr lang="en-GB" dirty="0"/>
              <a:t>The views expressed within this presentation are the personal opinion of the author.  They do not necessarily represent the views of the author’s academic institution or the rest of the NET CONNECT group</a:t>
            </a:r>
            <a:br>
              <a:rPr lang="en-GB" dirty="0"/>
            </a:br>
            <a:endParaRPr lang="en-GB" b="1" dirty="0">
              <a:solidFill>
                <a:schemeClr val="accent1"/>
              </a:solidFill>
            </a:endParaRPr>
          </a:p>
          <a:p>
            <a:pPr marL="0" indent="0" algn="ctr">
              <a:buNone/>
            </a:pPr>
            <a:r>
              <a:rPr lang="en-GB" b="1" dirty="0">
                <a:solidFill>
                  <a:schemeClr val="accent1"/>
                </a:solidFill>
              </a:rPr>
              <a:t>DISCLOSURES DR. CIVES</a:t>
            </a:r>
          </a:p>
          <a:p>
            <a:pPr marL="0" indent="0" algn="ctr">
              <a:buNone/>
            </a:pPr>
            <a:r>
              <a:rPr lang="en-GB" noProof="0" dirty="0"/>
              <a:t>Speaker fees from Ipsen and Novartis</a:t>
            </a:r>
          </a:p>
        </p:txBody>
      </p:sp>
      <p:sp>
        <p:nvSpPr>
          <p:cNvPr id="4" name="Title 3">
            <a:extLst>
              <a:ext uri="{FF2B5EF4-FFF2-40B4-BE49-F238E27FC236}">
                <a16:creationId xmlns:a16="http://schemas.microsoft.com/office/drawing/2014/main" id="{399771FC-6A1F-48E2-99F6-C8C1C0587209}"/>
              </a:ext>
            </a:extLst>
          </p:cNvPr>
          <p:cNvSpPr>
            <a:spLocks noGrp="1"/>
          </p:cNvSpPr>
          <p:nvPr>
            <p:ph type="title"/>
          </p:nvPr>
        </p:nvSpPr>
        <p:spPr/>
        <p:txBody>
          <a:bodyPr/>
          <a:lstStyle/>
          <a:p>
            <a:r>
              <a:rPr lang="en-GB" dirty="0"/>
              <a:t>Disclaimer and disclosures</a:t>
            </a:r>
            <a:endParaRPr lang="en-GB" noProof="0" dirty="0"/>
          </a:p>
        </p:txBody>
      </p:sp>
      <p:sp>
        <p:nvSpPr>
          <p:cNvPr id="2" name="Slide Number Placeholder 1"/>
          <p:cNvSpPr>
            <a:spLocks noGrp="1"/>
          </p:cNvSpPr>
          <p:nvPr>
            <p:ph type="sldNum" sz="quarter" idx="4"/>
          </p:nvPr>
        </p:nvSpPr>
        <p:spPr/>
        <p:txBody>
          <a:bodyPr/>
          <a:lstStyle/>
          <a:p>
            <a:fld id="{B561B36C-3324-4BF5-8EAB-B7799695A041}" type="slidenum">
              <a:rPr lang="it-IT" smtClean="0"/>
              <a:t>3</a:t>
            </a:fld>
            <a:endParaRPr lang="it-IT" dirty="0"/>
          </a:p>
        </p:txBody>
      </p:sp>
    </p:spTree>
    <p:extLst>
      <p:ext uri="{BB962C8B-B14F-4D97-AF65-F5344CB8AC3E}">
        <p14:creationId xmlns:p14="http://schemas.microsoft.com/office/powerpoint/2010/main" val="2352729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115B0-02AF-44C8-9360-8F645029861D}"/>
              </a:ext>
            </a:extLst>
          </p:cNvPr>
          <p:cNvSpPr>
            <a:spLocks noGrp="1"/>
          </p:cNvSpPr>
          <p:nvPr>
            <p:ph type="title"/>
          </p:nvPr>
        </p:nvSpPr>
        <p:spPr/>
        <p:txBody>
          <a:bodyPr/>
          <a:lstStyle/>
          <a:p>
            <a:r>
              <a:rPr lang="en-GB" dirty="0"/>
              <a:t>Presidential abstract</a:t>
            </a:r>
            <a:br>
              <a:rPr lang="en-GB" dirty="0"/>
            </a:br>
            <a:r>
              <a:rPr lang="en-GB" dirty="0"/>
              <a:t>basic science:</a:t>
            </a:r>
            <a:br>
              <a:rPr lang="en-GB" dirty="0"/>
            </a:br>
            <a:br>
              <a:rPr lang="en-GB" dirty="0"/>
            </a:br>
            <a:r>
              <a:rPr lang="en-GB" dirty="0"/>
              <a:t>Organoid models of neuroendocrine cell growth and tumorigenesis</a:t>
            </a:r>
            <a:br>
              <a:rPr lang="en-GB" dirty="0"/>
            </a:br>
            <a:br>
              <a:rPr lang="en-GB" dirty="0"/>
            </a:br>
            <a:r>
              <a:rPr lang="en-GB" sz="2200" cap="none" dirty="0"/>
              <a:t>Dayton T, et al. ENETS 2020. Abstract #B01</a:t>
            </a:r>
          </a:p>
        </p:txBody>
      </p:sp>
      <p:sp>
        <p:nvSpPr>
          <p:cNvPr id="3" name="Slide Number Placeholder 2"/>
          <p:cNvSpPr>
            <a:spLocks noGrp="1"/>
          </p:cNvSpPr>
          <p:nvPr>
            <p:ph type="sldNum" sz="quarter" idx="4"/>
          </p:nvPr>
        </p:nvSpPr>
        <p:spPr/>
        <p:txBody>
          <a:bodyPr/>
          <a:lstStyle/>
          <a:p>
            <a:fld id="{FCE43C0F-8A7B-3A4B-9DB5-B3472E36E833}" type="slidenum">
              <a:rPr lang="en-GB" smtClean="0"/>
              <a:pPr/>
              <a:t>4</a:t>
            </a:fld>
            <a:endParaRPr lang="en-GB" dirty="0"/>
          </a:p>
        </p:txBody>
      </p:sp>
    </p:spTree>
    <p:extLst>
      <p:ext uri="{BB962C8B-B14F-4D97-AF65-F5344CB8AC3E}">
        <p14:creationId xmlns:p14="http://schemas.microsoft.com/office/powerpoint/2010/main" val="2401186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7E59C8-0F26-4820-B2DB-BD36723B4C39}"/>
              </a:ext>
            </a:extLst>
          </p:cNvPr>
          <p:cNvSpPr>
            <a:spLocks noGrp="1"/>
          </p:cNvSpPr>
          <p:nvPr>
            <p:ph sz="quarter" idx="12"/>
          </p:nvPr>
        </p:nvSpPr>
        <p:spPr/>
        <p:txBody>
          <a:bodyPr/>
          <a:lstStyle/>
          <a:p>
            <a:r>
              <a:rPr lang="en-GB" b="1" dirty="0">
                <a:solidFill>
                  <a:schemeClr val="accent1"/>
                </a:solidFill>
              </a:rPr>
              <a:t>There are few models </a:t>
            </a:r>
            <a:r>
              <a:rPr lang="en-GB" dirty="0"/>
              <a:t>that can be used </a:t>
            </a:r>
            <a:r>
              <a:rPr lang="en-GB" b="1" dirty="0">
                <a:solidFill>
                  <a:schemeClr val="accent1"/>
                </a:solidFill>
              </a:rPr>
              <a:t>for mechanistic and drug response studies for neuroendocrine neoplasms (NENs)</a:t>
            </a:r>
          </a:p>
          <a:p>
            <a:r>
              <a:rPr lang="en-GB" dirty="0"/>
              <a:t>Advantages of organoids:</a:t>
            </a:r>
          </a:p>
          <a:p>
            <a:pPr lvl="1"/>
            <a:r>
              <a:rPr lang="en-GB" dirty="0"/>
              <a:t>Defined in vitro system</a:t>
            </a:r>
          </a:p>
          <a:p>
            <a:pPr lvl="1"/>
            <a:r>
              <a:rPr lang="en-GB" dirty="0"/>
              <a:t>Can be grown from both healthy and diseased tissues</a:t>
            </a:r>
          </a:p>
          <a:p>
            <a:pPr lvl="1"/>
            <a:r>
              <a:rPr lang="en-GB" dirty="0"/>
              <a:t>Recapitulate stem cell differentiation dynamics</a:t>
            </a:r>
          </a:p>
          <a:p>
            <a:r>
              <a:rPr lang="en-GB" b="1" dirty="0">
                <a:solidFill>
                  <a:schemeClr val="accent1"/>
                </a:solidFill>
              </a:rPr>
              <a:t>This research aimed to build a NEN biobank of pancreatic, intestinal and lung NECs and NETs</a:t>
            </a:r>
          </a:p>
          <a:p>
            <a:pPr lvl="1"/>
            <a:r>
              <a:rPr lang="en-GB" dirty="0"/>
              <a:t>To be used to study normal neuroendocrine cells and model their transformation to NENs</a:t>
            </a:r>
          </a:p>
          <a:p>
            <a:pPr lvl="1"/>
            <a:r>
              <a:rPr lang="en-GB" dirty="0"/>
              <a:t>Generating pulmonary neuroendocrine cell enriched human airway organoids for characterization and modelling of lung NENs</a:t>
            </a:r>
          </a:p>
          <a:p>
            <a:endParaRPr lang="en-GB" dirty="0"/>
          </a:p>
        </p:txBody>
      </p:sp>
      <p:sp>
        <p:nvSpPr>
          <p:cNvPr id="2" name="Title 1">
            <a:extLst>
              <a:ext uri="{FF2B5EF4-FFF2-40B4-BE49-F238E27FC236}">
                <a16:creationId xmlns:a16="http://schemas.microsoft.com/office/drawing/2014/main" id="{F810A0D5-E5BA-49FC-9605-200D9788FDA4}"/>
              </a:ext>
            </a:extLst>
          </p:cNvPr>
          <p:cNvSpPr>
            <a:spLocks noGrp="1"/>
          </p:cNvSpPr>
          <p:nvPr>
            <p:ph type="title"/>
          </p:nvPr>
        </p:nvSpPr>
        <p:spPr/>
        <p:txBody>
          <a:bodyPr/>
          <a:lstStyle/>
          <a:p>
            <a:r>
              <a:rPr lang="en-GB" dirty="0"/>
              <a:t>background</a:t>
            </a:r>
          </a:p>
        </p:txBody>
      </p:sp>
      <p:sp>
        <p:nvSpPr>
          <p:cNvPr id="7" name="Content Placeholder 6">
            <a:extLst>
              <a:ext uri="{FF2B5EF4-FFF2-40B4-BE49-F238E27FC236}">
                <a16:creationId xmlns:a16="http://schemas.microsoft.com/office/drawing/2014/main" id="{CEA383AD-2B6D-41C1-8716-FA22BAFB1742}"/>
              </a:ext>
            </a:extLst>
          </p:cNvPr>
          <p:cNvSpPr>
            <a:spLocks noGrp="1"/>
          </p:cNvSpPr>
          <p:nvPr>
            <p:ph sz="quarter" idx="15"/>
          </p:nvPr>
        </p:nvSpPr>
        <p:spPr>
          <a:xfrm>
            <a:off x="465138" y="6309320"/>
            <a:ext cx="7707262" cy="365125"/>
          </a:xfrm>
        </p:spPr>
        <p:txBody>
          <a:bodyPr/>
          <a:lstStyle/>
          <a:p>
            <a:pPr>
              <a:spcBef>
                <a:spcPts val="300"/>
              </a:spcBef>
            </a:pPr>
            <a:r>
              <a:rPr lang="en-GB" dirty="0"/>
              <a:t>NEC, neuroendocrine carcinomas; NET, neuroendocrine tumours</a:t>
            </a:r>
          </a:p>
          <a:p>
            <a:pPr>
              <a:spcBef>
                <a:spcPts val="300"/>
              </a:spcBef>
            </a:pPr>
            <a:r>
              <a:rPr lang="en-GB" dirty="0"/>
              <a:t>Dayton T, et al. ENETS 2020. Abstract #B01 (oral presentation)</a:t>
            </a:r>
          </a:p>
        </p:txBody>
      </p:sp>
      <p:sp>
        <p:nvSpPr>
          <p:cNvPr id="8" name="Slide Number Placeholder 7">
            <a:extLst>
              <a:ext uri="{FF2B5EF4-FFF2-40B4-BE49-F238E27FC236}">
                <a16:creationId xmlns:a16="http://schemas.microsoft.com/office/drawing/2014/main" id="{AB73D576-F77B-174B-86D2-4842D3F70213}"/>
              </a:ext>
            </a:extLst>
          </p:cNvPr>
          <p:cNvSpPr>
            <a:spLocks noGrp="1"/>
          </p:cNvSpPr>
          <p:nvPr>
            <p:ph type="sldNum" sz="quarter" idx="4"/>
          </p:nvPr>
        </p:nvSpPr>
        <p:spPr/>
        <p:txBody>
          <a:bodyPr/>
          <a:lstStyle/>
          <a:p>
            <a:fld id="{FCE43C0F-8A7B-3A4B-9DB5-B3472E36E833}" type="slidenum">
              <a:rPr lang="en-GB" smtClean="0"/>
              <a:pPr/>
              <a:t>5</a:t>
            </a:fld>
            <a:endParaRPr lang="en-GB" dirty="0"/>
          </a:p>
        </p:txBody>
      </p:sp>
    </p:spTree>
    <p:extLst>
      <p:ext uri="{BB962C8B-B14F-4D97-AF65-F5344CB8AC3E}">
        <p14:creationId xmlns:p14="http://schemas.microsoft.com/office/powerpoint/2010/main" val="1498050369"/>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B07225EA-0015-4C49-97DA-38AEA8BF0240}"/>
              </a:ext>
            </a:extLst>
          </p:cNvPr>
          <p:cNvSpPr>
            <a:spLocks noGrp="1"/>
          </p:cNvSpPr>
          <p:nvPr>
            <p:ph type="body" idx="1"/>
          </p:nvPr>
        </p:nvSpPr>
        <p:spPr>
          <a:xfrm>
            <a:off x="662880" y="927878"/>
            <a:ext cx="8229600" cy="702470"/>
          </a:xfrm>
        </p:spPr>
        <p:txBody>
          <a:bodyPr/>
          <a:lstStyle/>
          <a:p>
            <a:r>
              <a:rPr lang="en-GB" dirty="0"/>
              <a:t>Success rate in generating organoids</a:t>
            </a:r>
          </a:p>
        </p:txBody>
      </p:sp>
      <p:sp>
        <p:nvSpPr>
          <p:cNvPr id="9" name="Content Placeholder 8">
            <a:extLst>
              <a:ext uri="{FF2B5EF4-FFF2-40B4-BE49-F238E27FC236}">
                <a16:creationId xmlns:a16="http://schemas.microsoft.com/office/drawing/2014/main" id="{64949810-A7A1-4304-BB72-A3FB7C6FCF9B}"/>
              </a:ext>
            </a:extLst>
          </p:cNvPr>
          <p:cNvSpPr>
            <a:spLocks noGrp="1"/>
          </p:cNvSpPr>
          <p:nvPr>
            <p:ph sz="quarter" idx="12"/>
          </p:nvPr>
        </p:nvSpPr>
        <p:spPr>
          <a:xfrm>
            <a:off x="465138" y="5315258"/>
            <a:ext cx="8222400" cy="634021"/>
          </a:xfrm>
        </p:spPr>
        <p:txBody>
          <a:bodyPr/>
          <a:lstStyle/>
          <a:p>
            <a:r>
              <a:rPr lang="en-GB" dirty="0"/>
              <a:t>Success rate in generating organoids higher in lung NENs (87%) as compared with intestinal (56%) or pancreatic NENs (16%)</a:t>
            </a:r>
          </a:p>
          <a:p>
            <a:endParaRPr lang="en-GB" dirty="0"/>
          </a:p>
        </p:txBody>
      </p:sp>
      <p:sp>
        <p:nvSpPr>
          <p:cNvPr id="7" name="Title 6">
            <a:extLst>
              <a:ext uri="{FF2B5EF4-FFF2-40B4-BE49-F238E27FC236}">
                <a16:creationId xmlns:a16="http://schemas.microsoft.com/office/drawing/2014/main" id="{45576E2C-25FE-4D18-863C-500140B3715B}"/>
              </a:ext>
            </a:extLst>
          </p:cNvPr>
          <p:cNvSpPr>
            <a:spLocks noGrp="1"/>
          </p:cNvSpPr>
          <p:nvPr>
            <p:ph type="title"/>
          </p:nvPr>
        </p:nvSpPr>
        <p:spPr/>
        <p:txBody>
          <a:bodyPr/>
          <a:lstStyle/>
          <a:p>
            <a:r>
              <a:rPr lang="en-GB" dirty="0"/>
              <a:t>Key results</a:t>
            </a:r>
          </a:p>
        </p:txBody>
      </p:sp>
      <p:sp>
        <p:nvSpPr>
          <p:cNvPr id="2" name="Slide Number Placeholder 1">
            <a:extLst>
              <a:ext uri="{FF2B5EF4-FFF2-40B4-BE49-F238E27FC236}">
                <a16:creationId xmlns:a16="http://schemas.microsoft.com/office/drawing/2014/main" id="{794472A4-DD9E-489B-8DAC-7A8B8B0FF31D}"/>
              </a:ext>
            </a:extLst>
          </p:cNvPr>
          <p:cNvSpPr>
            <a:spLocks noGrp="1"/>
          </p:cNvSpPr>
          <p:nvPr>
            <p:ph type="sldNum" sz="quarter" idx="4"/>
          </p:nvPr>
        </p:nvSpPr>
        <p:spPr/>
        <p:txBody>
          <a:bodyPr/>
          <a:lstStyle/>
          <a:p>
            <a:fld id="{FCE43C0F-8A7B-3A4B-9DB5-B3472E36E833}" type="slidenum">
              <a:rPr lang="en-GB" smtClean="0"/>
              <a:pPr/>
              <a:t>6</a:t>
            </a:fld>
            <a:endParaRPr lang="en-GB" dirty="0"/>
          </a:p>
        </p:txBody>
      </p:sp>
      <p:sp>
        <p:nvSpPr>
          <p:cNvPr id="10" name="Content Placeholder 9">
            <a:extLst>
              <a:ext uri="{FF2B5EF4-FFF2-40B4-BE49-F238E27FC236}">
                <a16:creationId xmlns:a16="http://schemas.microsoft.com/office/drawing/2014/main" id="{D4100768-4A92-414C-8D1A-7304F217590C}"/>
              </a:ext>
            </a:extLst>
          </p:cNvPr>
          <p:cNvSpPr>
            <a:spLocks noGrp="1"/>
          </p:cNvSpPr>
          <p:nvPr>
            <p:ph sz="quarter" idx="15"/>
          </p:nvPr>
        </p:nvSpPr>
        <p:spPr>
          <a:xfrm>
            <a:off x="465138" y="6283919"/>
            <a:ext cx="8067302" cy="365125"/>
          </a:xfrm>
        </p:spPr>
        <p:txBody>
          <a:bodyPr/>
          <a:lstStyle/>
          <a:p>
            <a:pPr>
              <a:spcBef>
                <a:spcPts val="0"/>
              </a:spcBef>
              <a:spcAft>
                <a:spcPts val="300"/>
              </a:spcAft>
            </a:pPr>
            <a:r>
              <a:rPr lang="en-GB" dirty="0"/>
              <a:t>IntNENs, intestinal neuroendocrine neoplasm; NEC, neuroendocrine carcinoma; NEN, neuroendocrine neoplasm; </a:t>
            </a:r>
            <a:br>
              <a:rPr lang="en-GB" dirty="0"/>
            </a:br>
            <a:r>
              <a:rPr lang="en-GB" dirty="0"/>
              <a:t>PaNENs, pancreatic neuroendocrine neoplasm</a:t>
            </a:r>
          </a:p>
          <a:p>
            <a:pPr>
              <a:spcBef>
                <a:spcPts val="0"/>
              </a:spcBef>
              <a:spcAft>
                <a:spcPts val="300"/>
              </a:spcAft>
            </a:pPr>
            <a:r>
              <a:rPr lang="en-GB" dirty="0"/>
              <a:t>Dayton T, et al. ENETS 2020. Abstract #B01 (oral presentation)</a:t>
            </a:r>
          </a:p>
        </p:txBody>
      </p:sp>
      <p:sp>
        <p:nvSpPr>
          <p:cNvPr id="6" name="TextBox 5">
            <a:extLst>
              <a:ext uri="{FF2B5EF4-FFF2-40B4-BE49-F238E27FC236}">
                <a16:creationId xmlns:a16="http://schemas.microsoft.com/office/drawing/2014/main" id="{7ABCC408-59F3-4E3A-8426-FFE4D2E0F263}"/>
              </a:ext>
            </a:extLst>
          </p:cNvPr>
          <p:cNvSpPr txBox="1"/>
          <p:nvPr/>
        </p:nvSpPr>
        <p:spPr>
          <a:xfrm>
            <a:off x="683568" y="5517232"/>
            <a:ext cx="184731" cy="461665"/>
          </a:xfrm>
          <a:prstGeom prst="rect">
            <a:avLst/>
          </a:prstGeom>
          <a:noFill/>
        </p:spPr>
        <p:txBody>
          <a:bodyPr wrap="none" rtlCol="0">
            <a:spAutoFit/>
          </a:bodyPr>
          <a:lstStyle/>
          <a:p>
            <a:endParaRPr lang="en-GB" sz="2400" dirty="0">
              <a:solidFill>
                <a:srgbClr val="505050"/>
              </a:solidFill>
              <a:latin typeface="Aileron" charset="0"/>
              <a:ea typeface="Aileron" charset="0"/>
              <a:cs typeface="Aileron" charset="0"/>
            </a:endParaRPr>
          </a:p>
        </p:txBody>
      </p:sp>
      <p:graphicFrame>
        <p:nvGraphicFramePr>
          <p:cNvPr id="4" name="Chart 3">
            <a:extLst>
              <a:ext uri="{FF2B5EF4-FFF2-40B4-BE49-F238E27FC236}">
                <a16:creationId xmlns:a16="http://schemas.microsoft.com/office/drawing/2014/main" id="{96FAD8C8-CAEA-A745-8FAD-F5448CC05009}"/>
              </a:ext>
            </a:extLst>
          </p:cNvPr>
          <p:cNvGraphicFramePr/>
          <p:nvPr>
            <p:extLst>
              <p:ext uri="{D42A27DB-BD31-4B8C-83A1-F6EECF244321}">
                <p14:modId xmlns:p14="http://schemas.microsoft.com/office/powerpoint/2010/main" val="3477897810"/>
              </p:ext>
            </p:extLst>
          </p:nvPr>
        </p:nvGraphicFramePr>
        <p:xfrm>
          <a:off x="1824533" y="1484784"/>
          <a:ext cx="2268662" cy="3112120"/>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a:extLst>
              <a:ext uri="{FF2B5EF4-FFF2-40B4-BE49-F238E27FC236}">
                <a16:creationId xmlns:a16="http://schemas.microsoft.com/office/drawing/2014/main" id="{534F451F-5EB5-B446-BC6C-9FFE08CC5DE8}"/>
              </a:ext>
            </a:extLst>
          </p:cNvPr>
          <p:cNvSpPr txBox="1"/>
          <p:nvPr/>
        </p:nvSpPr>
        <p:spPr>
          <a:xfrm>
            <a:off x="2302275" y="1588730"/>
            <a:ext cx="1313180" cy="400110"/>
          </a:xfrm>
          <a:prstGeom prst="rect">
            <a:avLst/>
          </a:prstGeom>
          <a:noFill/>
        </p:spPr>
        <p:txBody>
          <a:bodyPr wrap="none" rtlCol="0">
            <a:spAutoFit/>
          </a:bodyPr>
          <a:lstStyle/>
          <a:p>
            <a:pPr algn="ctr"/>
            <a:r>
              <a:rPr lang="en-US" sz="2000" b="1" dirty="0">
                <a:solidFill>
                  <a:srgbClr val="505050"/>
                </a:solidFill>
                <a:latin typeface="Calibri" panose="020F0502020204030204" pitchFamily="34" charset="0"/>
                <a:ea typeface="Aileron" charset="0"/>
                <a:cs typeface="Calibri" panose="020F0502020204030204" pitchFamily="34" charset="0"/>
              </a:rPr>
              <a:t>Lung NENs</a:t>
            </a:r>
          </a:p>
        </p:txBody>
      </p:sp>
      <p:sp>
        <p:nvSpPr>
          <p:cNvPr id="14" name="TextBox 13">
            <a:extLst>
              <a:ext uri="{FF2B5EF4-FFF2-40B4-BE49-F238E27FC236}">
                <a16:creationId xmlns:a16="http://schemas.microsoft.com/office/drawing/2014/main" id="{F639B6E1-3E8A-9B40-A129-5F9B82C6E2A3}"/>
              </a:ext>
            </a:extLst>
          </p:cNvPr>
          <p:cNvSpPr txBox="1"/>
          <p:nvPr/>
        </p:nvSpPr>
        <p:spPr>
          <a:xfrm>
            <a:off x="2458022" y="4069190"/>
            <a:ext cx="1001685" cy="338554"/>
          </a:xfrm>
          <a:prstGeom prst="rect">
            <a:avLst/>
          </a:prstGeom>
          <a:noFill/>
        </p:spPr>
        <p:txBody>
          <a:bodyPr wrap="none" rtlCol="0">
            <a:spAutoFit/>
          </a:bodyPr>
          <a:lstStyle/>
          <a:p>
            <a:pPr algn="ctr"/>
            <a:r>
              <a:rPr lang="en-US" sz="1600" b="1" dirty="0">
                <a:solidFill>
                  <a:srgbClr val="505050"/>
                </a:solidFill>
                <a:latin typeface="Calibri" panose="020F0502020204030204" pitchFamily="34" charset="0"/>
                <a:ea typeface="Aileron" charset="0"/>
                <a:cs typeface="Calibri" panose="020F0502020204030204" pitchFamily="34" charset="0"/>
              </a:rPr>
              <a:t>Total = 23</a:t>
            </a:r>
          </a:p>
        </p:txBody>
      </p:sp>
      <p:sp>
        <p:nvSpPr>
          <p:cNvPr id="16" name="TextBox 15">
            <a:extLst>
              <a:ext uri="{FF2B5EF4-FFF2-40B4-BE49-F238E27FC236}">
                <a16:creationId xmlns:a16="http://schemas.microsoft.com/office/drawing/2014/main" id="{07693B70-6E44-B544-8559-FEDA72AF9AA0}"/>
              </a:ext>
            </a:extLst>
          </p:cNvPr>
          <p:cNvSpPr txBox="1"/>
          <p:nvPr/>
        </p:nvSpPr>
        <p:spPr>
          <a:xfrm>
            <a:off x="2688597" y="4330340"/>
            <a:ext cx="540534" cy="338554"/>
          </a:xfrm>
          <a:prstGeom prst="rect">
            <a:avLst/>
          </a:prstGeom>
          <a:noFill/>
        </p:spPr>
        <p:txBody>
          <a:bodyPr wrap="none" rtlCol="0">
            <a:spAutoFit/>
          </a:bodyPr>
          <a:lstStyle/>
          <a:p>
            <a:pPr algn="ctr"/>
            <a:r>
              <a:rPr lang="en-US" sz="1600" dirty="0">
                <a:solidFill>
                  <a:schemeClr val="accent1"/>
                </a:solidFill>
                <a:latin typeface="Calibri" panose="020F0502020204030204" pitchFamily="34" charset="0"/>
                <a:ea typeface="Aileron" charset="0"/>
                <a:cs typeface="Calibri" panose="020F0502020204030204" pitchFamily="34" charset="0"/>
              </a:rPr>
              <a:t>87%</a:t>
            </a:r>
          </a:p>
        </p:txBody>
      </p:sp>
      <p:sp>
        <p:nvSpPr>
          <p:cNvPr id="17" name="TextBox 16">
            <a:extLst>
              <a:ext uri="{FF2B5EF4-FFF2-40B4-BE49-F238E27FC236}">
                <a16:creationId xmlns:a16="http://schemas.microsoft.com/office/drawing/2014/main" id="{AAF4586C-F5A4-2E4E-979B-429858BA2AEF}"/>
              </a:ext>
            </a:extLst>
          </p:cNvPr>
          <p:cNvSpPr txBox="1"/>
          <p:nvPr/>
        </p:nvSpPr>
        <p:spPr>
          <a:xfrm>
            <a:off x="2814433" y="4602614"/>
            <a:ext cx="288862" cy="338554"/>
          </a:xfrm>
          <a:prstGeom prst="rect">
            <a:avLst/>
          </a:prstGeom>
          <a:noFill/>
        </p:spPr>
        <p:txBody>
          <a:bodyPr wrap="none" rtlCol="0">
            <a:spAutoFit/>
          </a:bodyPr>
          <a:lstStyle/>
          <a:p>
            <a:pPr algn="ctr"/>
            <a:r>
              <a:rPr lang="en-US" sz="1600" dirty="0">
                <a:solidFill>
                  <a:schemeClr val="tx2"/>
                </a:solidFill>
                <a:latin typeface="Calibri" panose="020F0502020204030204" pitchFamily="34" charset="0"/>
                <a:ea typeface="Aileron" charset="0"/>
                <a:cs typeface="Calibri" panose="020F0502020204030204" pitchFamily="34" charset="0"/>
              </a:rPr>
              <a:t>3</a:t>
            </a:r>
          </a:p>
        </p:txBody>
      </p:sp>
      <p:sp>
        <p:nvSpPr>
          <p:cNvPr id="18" name="TextBox 17">
            <a:extLst>
              <a:ext uri="{FF2B5EF4-FFF2-40B4-BE49-F238E27FC236}">
                <a16:creationId xmlns:a16="http://schemas.microsoft.com/office/drawing/2014/main" id="{967C8979-ABC4-5443-8E3C-AEC9F2223834}"/>
              </a:ext>
            </a:extLst>
          </p:cNvPr>
          <p:cNvSpPr txBox="1"/>
          <p:nvPr/>
        </p:nvSpPr>
        <p:spPr>
          <a:xfrm>
            <a:off x="1163200" y="4330340"/>
            <a:ext cx="1273810" cy="338554"/>
          </a:xfrm>
          <a:prstGeom prst="rect">
            <a:avLst/>
          </a:prstGeom>
          <a:noFill/>
        </p:spPr>
        <p:txBody>
          <a:bodyPr wrap="none" rtlCol="0">
            <a:spAutoFit/>
          </a:bodyPr>
          <a:lstStyle/>
          <a:p>
            <a:pPr algn="r"/>
            <a:r>
              <a:rPr lang="en-US" sz="1600" b="1" dirty="0">
                <a:solidFill>
                  <a:schemeClr val="accent1"/>
                </a:solidFill>
                <a:latin typeface="Calibri" panose="020F0502020204030204" pitchFamily="34" charset="0"/>
                <a:ea typeface="Aileron" charset="0"/>
                <a:cs typeface="Calibri" panose="020F0502020204030204" pitchFamily="34" charset="0"/>
              </a:rPr>
              <a:t>Success rate:</a:t>
            </a:r>
          </a:p>
        </p:txBody>
      </p:sp>
      <p:sp>
        <p:nvSpPr>
          <p:cNvPr id="19" name="TextBox 18">
            <a:extLst>
              <a:ext uri="{FF2B5EF4-FFF2-40B4-BE49-F238E27FC236}">
                <a16:creationId xmlns:a16="http://schemas.microsoft.com/office/drawing/2014/main" id="{D7F19E79-F537-5A46-A825-D908DA3583F4}"/>
              </a:ext>
            </a:extLst>
          </p:cNvPr>
          <p:cNvSpPr txBox="1"/>
          <p:nvPr/>
        </p:nvSpPr>
        <p:spPr>
          <a:xfrm>
            <a:off x="1708156" y="4602614"/>
            <a:ext cx="728854" cy="338554"/>
          </a:xfrm>
          <a:prstGeom prst="rect">
            <a:avLst/>
          </a:prstGeom>
          <a:noFill/>
        </p:spPr>
        <p:txBody>
          <a:bodyPr wrap="none" rtlCol="0">
            <a:spAutoFit/>
          </a:bodyPr>
          <a:lstStyle/>
          <a:p>
            <a:pPr algn="r"/>
            <a:r>
              <a:rPr lang="en-US" sz="1600" b="1" dirty="0">
                <a:solidFill>
                  <a:schemeClr val="tx2"/>
                </a:solidFill>
                <a:latin typeface="Calibri" panose="020F0502020204030204" pitchFamily="34" charset="0"/>
                <a:ea typeface="Aileron" charset="0"/>
                <a:cs typeface="Calibri" panose="020F0502020204030204" pitchFamily="34" charset="0"/>
              </a:rPr>
              <a:t># NEC:</a:t>
            </a:r>
          </a:p>
        </p:txBody>
      </p:sp>
      <p:graphicFrame>
        <p:nvGraphicFramePr>
          <p:cNvPr id="20" name="Chart 19">
            <a:extLst>
              <a:ext uri="{FF2B5EF4-FFF2-40B4-BE49-F238E27FC236}">
                <a16:creationId xmlns:a16="http://schemas.microsoft.com/office/drawing/2014/main" id="{17063B4B-8B7E-3A4E-85A8-65366353149A}"/>
              </a:ext>
            </a:extLst>
          </p:cNvPr>
          <p:cNvGraphicFramePr/>
          <p:nvPr>
            <p:extLst>
              <p:ext uri="{D42A27DB-BD31-4B8C-83A1-F6EECF244321}">
                <p14:modId xmlns:p14="http://schemas.microsoft.com/office/powerpoint/2010/main" val="1621515783"/>
              </p:ext>
            </p:extLst>
          </p:nvPr>
        </p:nvGraphicFramePr>
        <p:xfrm>
          <a:off x="4021186" y="1484784"/>
          <a:ext cx="2268662" cy="3112120"/>
        </p:xfrm>
        <a:graphic>
          <a:graphicData uri="http://schemas.openxmlformats.org/drawingml/2006/chart">
            <c:chart xmlns:c="http://schemas.openxmlformats.org/drawingml/2006/chart" xmlns:r="http://schemas.openxmlformats.org/officeDocument/2006/relationships" r:id="rId3"/>
          </a:graphicData>
        </a:graphic>
      </p:graphicFrame>
      <p:sp>
        <p:nvSpPr>
          <p:cNvPr id="21" name="TextBox 20">
            <a:extLst>
              <a:ext uri="{FF2B5EF4-FFF2-40B4-BE49-F238E27FC236}">
                <a16:creationId xmlns:a16="http://schemas.microsoft.com/office/drawing/2014/main" id="{A816EB61-73CF-0B48-A67A-CFB68C048F3B}"/>
              </a:ext>
            </a:extLst>
          </p:cNvPr>
          <p:cNvSpPr txBox="1"/>
          <p:nvPr/>
        </p:nvSpPr>
        <p:spPr>
          <a:xfrm>
            <a:off x="4253862" y="1588730"/>
            <a:ext cx="1803315" cy="400110"/>
          </a:xfrm>
          <a:prstGeom prst="rect">
            <a:avLst/>
          </a:prstGeom>
          <a:noFill/>
        </p:spPr>
        <p:txBody>
          <a:bodyPr wrap="none" rtlCol="0">
            <a:spAutoFit/>
          </a:bodyPr>
          <a:lstStyle/>
          <a:p>
            <a:pPr algn="ctr"/>
            <a:r>
              <a:rPr lang="en-US" sz="2000" b="1" dirty="0">
                <a:solidFill>
                  <a:srgbClr val="505050"/>
                </a:solidFill>
                <a:latin typeface="Calibri" panose="020F0502020204030204" pitchFamily="34" charset="0"/>
                <a:ea typeface="Aileron" charset="0"/>
                <a:cs typeface="Calibri" panose="020F0502020204030204" pitchFamily="34" charset="0"/>
              </a:rPr>
              <a:t>Intestinal NENs</a:t>
            </a:r>
          </a:p>
        </p:txBody>
      </p:sp>
      <p:sp>
        <p:nvSpPr>
          <p:cNvPr id="22" name="TextBox 21">
            <a:extLst>
              <a:ext uri="{FF2B5EF4-FFF2-40B4-BE49-F238E27FC236}">
                <a16:creationId xmlns:a16="http://schemas.microsoft.com/office/drawing/2014/main" id="{320AEBAF-7DE6-0E4E-B0BB-E2E36C1A0BF5}"/>
              </a:ext>
            </a:extLst>
          </p:cNvPr>
          <p:cNvSpPr txBox="1"/>
          <p:nvPr/>
        </p:nvSpPr>
        <p:spPr>
          <a:xfrm>
            <a:off x="4654674" y="4069190"/>
            <a:ext cx="1001685" cy="338554"/>
          </a:xfrm>
          <a:prstGeom prst="rect">
            <a:avLst/>
          </a:prstGeom>
          <a:noFill/>
        </p:spPr>
        <p:txBody>
          <a:bodyPr wrap="none" rtlCol="0">
            <a:spAutoFit/>
          </a:bodyPr>
          <a:lstStyle/>
          <a:p>
            <a:pPr algn="ctr"/>
            <a:r>
              <a:rPr lang="en-US" sz="1600" b="1" dirty="0">
                <a:solidFill>
                  <a:srgbClr val="505050"/>
                </a:solidFill>
                <a:latin typeface="Calibri" panose="020F0502020204030204" pitchFamily="34" charset="0"/>
                <a:ea typeface="Aileron" charset="0"/>
                <a:cs typeface="Calibri" panose="020F0502020204030204" pitchFamily="34" charset="0"/>
              </a:rPr>
              <a:t>Total = 48</a:t>
            </a:r>
          </a:p>
        </p:txBody>
      </p:sp>
      <p:sp>
        <p:nvSpPr>
          <p:cNvPr id="23" name="TextBox 22">
            <a:extLst>
              <a:ext uri="{FF2B5EF4-FFF2-40B4-BE49-F238E27FC236}">
                <a16:creationId xmlns:a16="http://schemas.microsoft.com/office/drawing/2014/main" id="{EE96813B-4291-B441-881D-68E22C7B39E2}"/>
              </a:ext>
            </a:extLst>
          </p:cNvPr>
          <p:cNvSpPr txBox="1"/>
          <p:nvPr/>
        </p:nvSpPr>
        <p:spPr>
          <a:xfrm>
            <a:off x="4885250" y="4330340"/>
            <a:ext cx="540534" cy="338554"/>
          </a:xfrm>
          <a:prstGeom prst="rect">
            <a:avLst/>
          </a:prstGeom>
          <a:noFill/>
        </p:spPr>
        <p:txBody>
          <a:bodyPr wrap="none" rtlCol="0">
            <a:spAutoFit/>
          </a:bodyPr>
          <a:lstStyle/>
          <a:p>
            <a:pPr algn="ctr"/>
            <a:r>
              <a:rPr lang="en-US" sz="1600" dirty="0">
                <a:solidFill>
                  <a:schemeClr val="accent1"/>
                </a:solidFill>
                <a:latin typeface="Calibri" panose="020F0502020204030204" pitchFamily="34" charset="0"/>
                <a:ea typeface="Aileron" charset="0"/>
                <a:cs typeface="Calibri" panose="020F0502020204030204" pitchFamily="34" charset="0"/>
              </a:rPr>
              <a:t>56%</a:t>
            </a:r>
          </a:p>
        </p:txBody>
      </p:sp>
      <p:sp>
        <p:nvSpPr>
          <p:cNvPr id="24" name="TextBox 23">
            <a:extLst>
              <a:ext uri="{FF2B5EF4-FFF2-40B4-BE49-F238E27FC236}">
                <a16:creationId xmlns:a16="http://schemas.microsoft.com/office/drawing/2014/main" id="{1FCB24B4-575E-9046-A460-5E0FEAAD8BFD}"/>
              </a:ext>
            </a:extLst>
          </p:cNvPr>
          <p:cNvSpPr txBox="1"/>
          <p:nvPr/>
        </p:nvSpPr>
        <p:spPr>
          <a:xfrm>
            <a:off x="5011086" y="4602614"/>
            <a:ext cx="288862" cy="338554"/>
          </a:xfrm>
          <a:prstGeom prst="rect">
            <a:avLst/>
          </a:prstGeom>
          <a:noFill/>
        </p:spPr>
        <p:txBody>
          <a:bodyPr wrap="none" rtlCol="0">
            <a:spAutoFit/>
          </a:bodyPr>
          <a:lstStyle/>
          <a:p>
            <a:pPr algn="ctr"/>
            <a:r>
              <a:rPr lang="en-US" sz="1600" dirty="0">
                <a:solidFill>
                  <a:schemeClr val="tx2"/>
                </a:solidFill>
                <a:latin typeface="Calibri" panose="020F0502020204030204" pitchFamily="34" charset="0"/>
                <a:ea typeface="Aileron" charset="0"/>
                <a:cs typeface="Calibri" panose="020F0502020204030204" pitchFamily="34" charset="0"/>
              </a:rPr>
              <a:t>0</a:t>
            </a:r>
          </a:p>
        </p:txBody>
      </p:sp>
      <p:graphicFrame>
        <p:nvGraphicFramePr>
          <p:cNvPr id="25" name="Chart 24">
            <a:extLst>
              <a:ext uri="{FF2B5EF4-FFF2-40B4-BE49-F238E27FC236}">
                <a16:creationId xmlns:a16="http://schemas.microsoft.com/office/drawing/2014/main" id="{FA3E053C-E243-6E4F-80B0-B16C888DBCAD}"/>
              </a:ext>
            </a:extLst>
          </p:cNvPr>
          <p:cNvGraphicFramePr/>
          <p:nvPr>
            <p:extLst>
              <p:ext uri="{D42A27DB-BD31-4B8C-83A1-F6EECF244321}">
                <p14:modId xmlns:p14="http://schemas.microsoft.com/office/powerpoint/2010/main" val="2521326817"/>
              </p:ext>
            </p:extLst>
          </p:nvPr>
        </p:nvGraphicFramePr>
        <p:xfrm>
          <a:off x="6253434" y="1484784"/>
          <a:ext cx="2268662" cy="3112120"/>
        </p:xfrm>
        <a:graphic>
          <a:graphicData uri="http://schemas.openxmlformats.org/drawingml/2006/chart">
            <c:chart xmlns:c="http://schemas.openxmlformats.org/drawingml/2006/chart" xmlns:r="http://schemas.openxmlformats.org/officeDocument/2006/relationships" r:id="rId4"/>
          </a:graphicData>
        </a:graphic>
      </p:graphicFrame>
      <p:sp>
        <p:nvSpPr>
          <p:cNvPr id="26" name="TextBox 25">
            <a:extLst>
              <a:ext uri="{FF2B5EF4-FFF2-40B4-BE49-F238E27FC236}">
                <a16:creationId xmlns:a16="http://schemas.microsoft.com/office/drawing/2014/main" id="{4DE2BF8A-D406-0E4E-9E87-08A0785E7619}"/>
              </a:ext>
            </a:extLst>
          </p:cNvPr>
          <p:cNvSpPr txBox="1"/>
          <p:nvPr/>
        </p:nvSpPr>
        <p:spPr>
          <a:xfrm>
            <a:off x="6432539" y="1588730"/>
            <a:ext cx="1910459" cy="400110"/>
          </a:xfrm>
          <a:prstGeom prst="rect">
            <a:avLst/>
          </a:prstGeom>
          <a:noFill/>
        </p:spPr>
        <p:txBody>
          <a:bodyPr wrap="none" rtlCol="0">
            <a:spAutoFit/>
          </a:bodyPr>
          <a:lstStyle/>
          <a:p>
            <a:pPr algn="ctr"/>
            <a:r>
              <a:rPr lang="en-US" sz="2000" b="1" dirty="0">
                <a:solidFill>
                  <a:srgbClr val="505050"/>
                </a:solidFill>
                <a:latin typeface="Calibri" panose="020F0502020204030204" pitchFamily="34" charset="0"/>
                <a:ea typeface="Aileron" charset="0"/>
                <a:cs typeface="Calibri" panose="020F0502020204030204" pitchFamily="34" charset="0"/>
              </a:rPr>
              <a:t>Pancreatic NENs</a:t>
            </a:r>
          </a:p>
        </p:txBody>
      </p:sp>
      <p:sp>
        <p:nvSpPr>
          <p:cNvPr id="27" name="TextBox 26">
            <a:extLst>
              <a:ext uri="{FF2B5EF4-FFF2-40B4-BE49-F238E27FC236}">
                <a16:creationId xmlns:a16="http://schemas.microsoft.com/office/drawing/2014/main" id="{D283AD01-EA2A-7B42-A55C-8DFEB17DF6C4}"/>
              </a:ext>
            </a:extLst>
          </p:cNvPr>
          <p:cNvSpPr txBox="1"/>
          <p:nvPr/>
        </p:nvSpPr>
        <p:spPr>
          <a:xfrm>
            <a:off x="6886922" y="4069190"/>
            <a:ext cx="1001685" cy="338554"/>
          </a:xfrm>
          <a:prstGeom prst="rect">
            <a:avLst/>
          </a:prstGeom>
          <a:noFill/>
        </p:spPr>
        <p:txBody>
          <a:bodyPr wrap="none" rtlCol="0">
            <a:spAutoFit/>
          </a:bodyPr>
          <a:lstStyle/>
          <a:p>
            <a:pPr algn="ctr"/>
            <a:r>
              <a:rPr lang="en-US" sz="1600" b="1" dirty="0">
                <a:solidFill>
                  <a:srgbClr val="505050"/>
                </a:solidFill>
                <a:latin typeface="Calibri" panose="020F0502020204030204" pitchFamily="34" charset="0"/>
                <a:ea typeface="Aileron" charset="0"/>
                <a:cs typeface="Calibri" panose="020F0502020204030204" pitchFamily="34" charset="0"/>
              </a:rPr>
              <a:t>Total = 31</a:t>
            </a:r>
          </a:p>
        </p:txBody>
      </p:sp>
      <p:sp>
        <p:nvSpPr>
          <p:cNvPr id="28" name="TextBox 27">
            <a:extLst>
              <a:ext uri="{FF2B5EF4-FFF2-40B4-BE49-F238E27FC236}">
                <a16:creationId xmlns:a16="http://schemas.microsoft.com/office/drawing/2014/main" id="{9DD8FA0A-7919-6E4A-A3B4-11D883A0080A}"/>
              </a:ext>
            </a:extLst>
          </p:cNvPr>
          <p:cNvSpPr txBox="1"/>
          <p:nvPr/>
        </p:nvSpPr>
        <p:spPr>
          <a:xfrm>
            <a:off x="7117498" y="4330340"/>
            <a:ext cx="540534" cy="338554"/>
          </a:xfrm>
          <a:prstGeom prst="rect">
            <a:avLst/>
          </a:prstGeom>
          <a:noFill/>
        </p:spPr>
        <p:txBody>
          <a:bodyPr wrap="none" rtlCol="0">
            <a:spAutoFit/>
          </a:bodyPr>
          <a:lstStyle/>
          <a:p>
            <a:pPr algn="ctr"/>
            <a:r>
              <a:rPr lang="en-US" sz="1600" dirty="0">
                <a:solidFill>
                  <a:schemeClr val="accent1"/>
                </a:solidFill>
                <a:latin typeface="Calibri" panose="020F0502020204030204" pitchFamily="34" charset="0"/>
                <a:ea typeface="Aileron" charset="0"/>
                <a:cs typeface="Calibri" panose="020F0502020204030204" pitchFamily="34" charset="0"/>
              </a:rPr>
              <a:t>16%</a:t>
            </a:r>
          </a:p>
        </p:txBody>
      </p:sp>
      <p:sp>
        <p:nvSpPr>
          <p:cNvPr id="29" name="TextBox 28">
            <a:extLst>
              <a:ext uri="{FF2B5EF4-FFF2-40B4-BE49-F238E27FC236}">
                <a16:creationId xmlns:a16="http://schemas.microsoft.com/office/drawing/2014/main" id="{A75392C5-DFCC-C94D-9FF6-498DBD7C00DF}"/>
              </a:ext>
            </a:extLst>
          </p:cNvPr>
          <p:cNvSpPr txBox="1"/>
          <p:nvPr/>
        </p:nvSpPr>
        <p:spPr>
          <a:xfrm>
            <a:off x="7243334" y="4602614"/>
            <a:ext cx="288862" cy="338554"/>
          </a:xfrm>
          <a:prstGeom prst="rect">
            <a:avLst/>
          </a:prstGeom>
          <a:noFill/>
        </p:spPr>
        <p:txBody>
          <a:bodyPr wrap="none" rtlCol="0">
            <a:spAutoFit/>
          </a:bodyPr>
          <a:lstStyle/>
          <a:p>
            <a:pPr algn="ctr"/>
            <a:r>
              <a:rPr lang="en-US" sz="1600" dirty="0">
                <a:solidFill>
                  <a:schemeClr val="tx2"/>
                </a:solidFill>
                <a:latin typeface="Calibri" panose="020F0502020204030204" pitchFamily="34" charset="0"/>
                <a:ea typeface="Aileron" charset="0"/>
                <a:cs typeface="Calibri" panose="020F0502020204030204" pitchFamily="34" charset="0"/>
              </a:rPr>
              <a:t>1</a:t>
            </a:r>
          </a:p>
        </p:txBody>
      </p:sp>
      <p:sp>
        <p:nvSpPr>
          <p:cNvPr id="30" name="Rectangle 29">
            <a:extLst>
              <a:ext uri="{FF2B5EF4-FFF2-40B4-BE49-F238E27FC236}">
                <a16:creationId xmlns:a16="http://schemas.microsoft.com/office/drawing/2014/main" id="{D4A77846-DDF3-F542-B500-BB3106444EED}"/>
              </a:ext>
            </a:extLst>
          </p:cNvPr>
          <p:cNvSpPr/>
          <p:nvPr/>
        </p:nvSpPr>
        <p:spPr>
          <a:xfrm>
            <a:off x="474744" y="1484784"/>
            <a:ext cx="8211288" cy="3573419"/>
          </a:xfrm>
          <a:prstGeom prst="rect">
            <a:avLst/>
          </a:prstGeom>
          <a:noFill/>
          <a:ln w="28575">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6A1BCBE0-4840-F04B-BE4C-DD09AE576E18}"/>
              </a:ext>
            </a:extLst>
          </p:cNvPr>
          <p:cNvSpPr txBox="1"/>
          <p:nvPr/>
        </p:nvSpPr>
        <p:spPr>
          <a:xfrm>
            <a:off x="878446" y="2977788"/>
            <a:ext cx="957250" cy="523220"/>
          </a:xfrm>
          <a:prstGeom prst="rect">
            <a:avLst/>
          </a:prstGeom>
          <a:noFill/>
        </p:spPr>
        <p:txBody>
          <a:bodyPr wrap="none" rtlCol="0">
            <a:spAutoFit/>
          </a:bodyPr>
          <a:lstStyle/>
          <a:p>
            <a:r>
              <a:rPr lang="en-US" sz="1400" dirty="0">
                <a:solidFill>
                  <a:srgbClr val="505050"/>
                </a:solidFill>
                <a:latin typeface="Calibri" panose="020F0502020204030204" pitchFamily="34" charset="0"/>
                <a:ea typeface="Aileron" charset="0"/>
                <a:cs typeface="Calibri" panose="020F0502020204030204" pitchFamily="34" charset="0"/>
              </a:rPr>
              <a:t>No growth</a:t>
            </a:r>
          </a:p>
          <a:p>
            <a:r>
              <a:rPr lang="en-US" sz="1400" dirty="0">
                <a:solidFill>
                  <a:srgbClr val="505050"/>
                </a:solidFill>
                <a:latin typeface="Calibri" panose="020F0502020204030204" pitchFamily="34" charset="0"/>
                <a:ea typeface="Aileron" charset="0"/>
                <a:cs typeface="Calibri" panose="020F0502020204030204" pitchFamily="34" charset="0"/>
              </a:rPr>
              <a:t>In culture</a:t>
            </a:r>
          </a:p>
        </p:txBody>
      </p:sp>
      <p:sp>
        <p:nvSpPr>
          <p:cNvPr id="32" name="Rectangle 31">
            <a:extLst>
              <a:ext uri="{FF2B5EF4-FFF2-40B4-BE49-F238E27FC236}">
                <a16:creationId xmlns:a16="http://schemas.microsoft.com/office/drawing/2014/main" id="{5655BC23-B336-044E-B220-E96B3BB3A35C}"/>
              </a:ext>
            </a:extLst>
          </p:cNvPr>
          <p:cNvSpPr/>
          <p:nvPr/>
        </p:nvSpPr>
        <p:spPr>
          <a:xfrm>
            <a:off x="766284" y="3285276"/>
            <a:ext cx="130154" cy="13015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306E9DAA-E879-8B40-A615-E1A32D7C53EC}"/>
              </a:ext>
            </a:extLst>
          </p:cNvPr>
          <p:cNvSpPr/>
          <p:nvPr/>
        </p:nvSpPr>
        <p:spPr>
          <a:xfrm>
            <a:off x="766284" y="3072551"/>
            <a:ext cx="130154" cy="130154"/>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9973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 name="Group 193">
            <a:extLst>
              <a:ext uri="{FF2B5EF4-FFF2-40B4-BE49-F238E27FC236}">
                <a16:creationId xmlns:a16="http://schemas.microsoft.com/office/drawing/2014/main" id="{5634849C-63F6-9F45-BEC9-6E9985EBD5DF}"/>
              </a:ext>
            </a:extLst>
          </p:cNvPr>
          <p:cNvGrpSpPr/>
          <p:nvPr/>
        </p:nvGrpSpPr>
        <p:grpSpPr>
          <a:xfrm>
            <a:off x="6896520" y="4469798"/>
            <a:ext cx="76658" cy="302429"/>
            <a:chOff x="2177592" y="3834799"/>
            <a:chExt cx="76658" cy="76658"/>
          </a:xfrm>
        </p:grpSpPr>
        <p:cxnSp>
          <p:nvCxnSpPr>
            <p:cNvPr id="195" name="Straight Connector 194">
              <a:extLst>
                <a:ext uri="{FF2B5EF4-FFF2-40B4-BE49-F238E27FC236}">
                  <a16:creationId xmlns:a16="http://schemas.microsoft.com/office/drawing/2014/main" id="{52F66EF0-1EF4-D043-B907-EEAFA1B77648}"/>
                </a:ext>
              </a:extLst>
            </p:cNvPr>
            <p:cNvCxnSpPr>
              <a:cxnSpLocks/>
            </p:cNvCxnSpPr>
            <p:nvPr/>
          </p:nvCxnSpPr>
          <p:spPr>
            <a:xfrm flipH="1">
              <a:off x="2177592" y="38350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196" name="Straight Connector 195">
              <a:extLst>
                <a:ext uri="{FF2B5EF4-FFF2-40B4-BE49-F238E27FC236}">
                  <a16:creationId xmlns:a16="http://schemas.microsoft.com/office/drawing/2014/main" id="{8D5CBECC-B05C-8A46-8BD2-BCC194854072}"/>
                </a:ext>
              </a:extLst>
            </p:cNvPr>
            <p:cNvCxnSpPr>
              <a:cxnSpLocks/>
            </p:cNvCxnSpPr>
            <p:nvPr/>
          </p:nvCxnSpPr>
          <p:spPr>
            <a:xfrm rot="16200000" flipH="1">
              <a:off x="2177592" y="38731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grpSp>
      <p:grpSp>
        <p:nvGrpSpPr>
          <p:cNvPr id="204" name="Group 203">
            <a:extLst>
              <a:ext uri="{FF2B5EF4-FFF2-40B4-BE49-F238E27FC236}">
                <a16:creationId xmlns:a16="http://schemas.microsoft.com/office/drawing/2014/main" id="{23ED48E4-AD08-B446-A39A-D8BD09817056}"/>
              </a:ext>
            </a:extLst>
          </p:cNvPr>
          <p:cNvGrpSpPr/>
          <p:nvPr/>
        </p:nvGrpSpPr>
        <p:grpSpPr>
          <a:xfrm>
            <a:off x="7591845" y="4695223"/>
            <a:ext cx="76658" cy="79977"/>
            <a:chOff x="2177592" y="3834799"/>
            <a:chExt cx="76658" cy="76658"/>
          </a:xfrm>
        </p:grpSpPr>
        <p:cxnSp>
          <p:nvCxnSpPr>
            <p:cNvPr id="205" name="Straight Connector 204">
              <a:extLst>
                <a:ext uri="{FF2B5EF4-FFF2-40B4-BE49-F238E27FC236}">
                  <a16:creationId xmlns:a16="http://schemas.microsoft.com/office/drawing/2014/main" id="{15165A42-1B25-0844-BED2-D1159560FD47}"/>
                </a:ext>
              </a:extLst>
            </p:cNvPr>
            <p:cNvCxnSpPr>
              <a:cxnSpLocks/>
            </p:cNvCxnSpPr>
            <p:nvPr/>
          </p:nvCxnSpPr>
          <p:spPr>
            <a:xfrm flipH="1">
              <a:off x="2177592" y="38350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206" name="Straight Connector 205">
              <a:extLst>
                <a:ext uri="{FF2B5EF4-FFF2-40B4-BE49-F238E27FC236}">
                  <a16:creationId xmlns:a16="http://schemas.microsoft.com/office/drawing/2014/main" id="{5595D591-7A6A-D643-8995-158DD58C164D}"/>
                </a:ext>
              </a:extLst>
            </p:cNvPr>
            <p:cNvCxnSpPr>
              <a:cxnSpLocks/>
            </p:cNvCxnSpPr>
            <p:nvPr/>
          </p:nvCxnSpPr>
          <p:spPr>
            <a:xfrm rot="16200000" flipH="1">
              <a:off x="2177592" y="38731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grpSp>
      <p:sp>
        <p:nvSpPr>
          <p:cNvPr id="8" name="Text Placeholder 7">
            <a:extLst>
              <a:ext uri="{FF2B5EF4-FFF2-40B4-BE49-F238E27FC236}">
                <a16:creationId xmlns:a16="http://schemas.microsoft.com/office/drawing/2014/main" id="{B07225EA-0015-4C49-97DA-38AEA8BF0240}"/>
              </a:ext>
            </a:extLst>
          </p:cNvPr>
          <p:cNvSpPr>
            <a:spLocks noGrp="1"/>
          </p:cNvSpPr>
          <p:nvPr>
            <p:ph type="body" idx="1"/>
          </p:nvPr>
        </p:nvSpPr>
        <p:spPr>
          <a:xfrm>
            <a:off x="457200" y="928800"/>
            <a:ext cx="8229600" cy="702470"/>
          </a:xfrm>
        </p:spPr>
        <p:txBody>
          <a:bodyPr/>
          <a:lstStyle/>
          <a:p>
            <a:r>
              <a:rPr lang="en-GB" dirty="0"/>
              <a:t>Nen organoids express ne markers</a:t>
            </a:r>
          </a:p>
        </p:txBody>
      </p:sp>
      <p:sp>
        <p:nvSpPr>
          <p:cNvPr id="7" name="Title 6">
            <a:extLst>
              <a:ext uri="{FF2B5EF4-FFF2-40B4-BE49-F238E27FC236}">
                <a16:creationId xmlns:a16="http://schemas.microsoft.com/office/drawing/2014/main" id="{45576E2C-25FE-4D18-863C-500140B3715B}"/>
              </a:ext>
            </a:extLst>
          </p:cNvPr>
          <p:cNvSpPr>
            <a:spLocks noGrp="1"/>
          </p:cNvSpPr>
          <p:nvPr>
            <p:ph type="title"/>
          </p:nvPr>
        </p:nvSpPr>
        <p:spPr/>
        <p:txBody>
          <a:bodyPr/>
          <a:lstStyle/>
          <a:p>
            <a:r>
              <a:rPr lang="en-GB" dirty="0"/>
              <a:t>Key results</a:t>
            </a:r>
          </a:p>
        </p:txBody>
      </p:sp>
      <p:sp>
        <p:nvSpPr>
          <p:cNvPr id="2" name="Slide Number Placeholder 1">
            <a:extLst>
              <a:ext uri="{FF2B5EF4-FFF2-40B4-BE49-F238E27FC236}">
                <a16:creationId xmlns:a16="http://schemas.microsoft.com/office/drawing/2014/main" id="{794472A4-DD9E-489B-8DAC-7A8B8B0FF31D}"/>
              </a:ext>
            </a:extLst>
          </p:cNvPr>
          <p:cNvSpPr>
            <a:spLocks noGrp="1"/>
          </p:cNvSpPr>
          <p:nvPr>
            <p:ph type="sldNum" sz="quarter" idx="4"/>
          </p:nvPr>
        </p:nvSpPr>
        <p:spPr/>
        <p:txBody>
          <a:bodyPr/>
          <a:lstStyle/>
          <a:p>
            <a:fld id="{FCE43C0F-8A7B-3A4B-9DB5-B3472E36E833}" type="slidenum">
              <a:rPr lang="en-GB" smtClean="0"/>
              <a:pPr/>
              <a:t>7</a:t>
            </a:fld>
            <a:endParaRPr lang="en-GB" dirty="0"/>
          </a:p>
        </p:txBody>
      </p:sp>
      <p:sp>
        <p:nvSpPr>
          <p:cNvPr id="10" name="Content Placeholder 9">
            <a:extLst>
              <a:ext uri="{FF2B5EF4-FFF2-40B4-BE49-F238E27FC236}">
                <a16:creationId xmlns:a16="http://schemas.microsoft.com/office/drawing/2014/main" id="{D4100768-4A92-414C-8D1A-7304F217590C}"/>
              </a:ext>
            </a:extLst>
          </p:cNvPr>
          <p:cNvSpPr>
            <a:spLocks noGrp="1"/>
          </p:cNvSpPr>
          <p:nvPr>
            <p:ph sz="quarter" idx="15"/>
          </p:nvPr>
        </p:nvSpPr>
        <p:spPr>
          <a:xfrm>
            <a:off x="465138" y="6310800"/>
            <a:ext cx="8067302" cy="365125"/>
          </a:xfrm>
        </p:spPr>
        <p:txBody>
          <a:bodyPr/>
          <a:lstStyle/>
          <a:p>
            <a:pPr>
              <a:lnSpc>
                <a:spcPct val="80000"/>
              </a:lnSpc>
              <a:spcBef>
                <a:spcPts val="0"/>
              </a:spcBef>
              <a:spcAft>
                <a:spcPts val="300"/>
              </a:spcAft>
            </a:pPr>
            <a:r>
              <a:rPr lang="en-GB" dirty="0"/>
              <a:t>CHGA, chromogranin A; EEC, enteroendocrine cell; INSM1, insulinoma-associated 1; IntNENs, intestinal neuroendocrine neoplasm; LCNEC, large cell neuroendocrine carcinoma; NE, neuroendocrine; NEN, neuroendocrine neoplasm; NEUROD1; neurogenic differentiation factor 1; NET, neuroendocrine tumours; </a:t>
            </a:r>
            <a:r>
              <a:rPr lang="en-GB" dirty="0" err="1"/>
              <a:t>PaNEN</a:t>
            </a:r>
            <a:r>
              <a:rPr lang="en-GB" dirty="0"/>
              <a:t> (</a:t>
            </a:r>
            <a:r>
              <a:rPr lang="en-GB" dirty="0" err="1"/>
              <a:t>pNEN</a:t>
            </a:r>
            <a:r>
              <a:rPr lang="en-GB" dirty="0"/>
              <a:t>), pancreatic neuroendocrine neoplasm</a:t>
            </a:r>
          </a:p>
          <a:p>
            <a:pPr>
              <a:lnSpc>
                <a:spcPct val="80000"/>
              </a:lnSpc>
              <a:spcBef>
                <a:spcPts val="0"/>
              </a:spcBef>
              <a:spcAft>
                <a:spcPts val="300"/>
              </a:spcAft>
            </a:pPr>
            <a:r>
              <a:rPr lang="en-GB" dirty="0"/>
              <a:t>Dayton T, et al. ENETS 2020. Abstract #B01 (oral presentation)</a:t>
            </a:r>
          </a:p>
        </p:txBody>
      </p:sp>
      <p:sp>
        <p:nvSpPr>
          <p:cNvPr id="6" name="TextBox 5">
            <a:extLst>
              <a:ext uri="{FF2B5EF4-FFF2-40B4-BE49-F238E27FC236}">
                <a16:creationId xmlns:a16="http://schemas.microsoft.com/office/drawing/2014/main" id="{7ABCC408-59F3-4E3A-8426-FFE4D2E0F263}"/>
              </a:ext>
            </a:extLst>
          </p:cNvPr>
          <p:cNvSpPr txBox="1"/>
          <p:nvPr/>
        </p:nvSpPr>
        <p:spPr>
          <a:xfrm>
            <a:off x="683568" y="5517232"/>
            <a:ext cx="184731" cy="461665"/>
          </a:xfrm>
          <a:prstGeom prst="rect">
            <a:avLst/>
          </a:prstGeom>
          <a:noFill/>
        </p:spPr>
        <p:txBody>
          <a:bodyPr wrap="none" rtlCol="0">
            <a:spAutoFit/>
          </a:bodyPr>
          <a:lstStyle/>
          <a:p>
            <a:endParaRPr lang="en-GB" sz="2400" dirty="0">
              <a:solidFill>
                <a:srgbClr val="505050"/>
              </a:solidFill>
              <a:latin typeface="Aileron" charset="0"/>
              <a:ea typeface="Aileron" charset="0"/>
              <a:cs typeface="Aileron" charset="0"/>
            </a:endParaRPr>
          </a:p>
        </p:txBody>
      </p:sp>
      <p:sp>
        <p:nvSpPr>
          <p:cNvPr id="12" name="Rectangle 11">
            <a:extLst>
              <a:ext uri="{FF2B5EF4-FFF2-40B4-BE49-F238E27FC236}">
                <a16:creationId xmlns:a16="http://schemas.microsoft.com/office/drawing/2014/main" id="{8DE1722D-FC12-E749-8391-096877F98195}"/>
              </a:ext>
            </a:extLst>
          </p:cNvPr>
          <p:cNvSpPr/>
          <p:nvPr/>
        </p:nvSpPr>
        <p:spPr>
          <a:xfrm>
            <a:off x="474744" y="1484784"/>
            <a:ext cx="8211288" cy="4248596"/>
          </a:xfrm>
          <a:prstGeom prst="rect">
            <a:avLst/>
          </a:prstGeom>
          <a:noFill/>
          <a:ln w="28575">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F9F590EB-73B3-E040-812C-6A7F66544D14}"/>
              </a:ext>
            </a:extLst>
          </p:cNvPr>
          <p:cNvSpPr txBox="1"/>
          <p:nvPr/>
        </p:nvSpPr>
        <p:spPr>
          <a:xfrm>
            <a:off x="1545817" y="1588730"/>
            <a:ext cx="1313180" cy="400110"/>
          </a:xfrm>
          <a:prstGeom prst="rect">
            <a:avLst/>
          </a:prstGeom>
          <a:noFill/>
        </p:spPr>
        <p:txBody>
          <a:bodyPr wrap="none" rtlCol="0">
            <a:spAutoFit/>
          </a:bodyPr>
          <a:lstStyle/>
          <a:p>
            <a:pPr algn="ctr"/>
            <a:r>
              <a:rPr lang="en-US" sz="2000" b="1" dirty="0">
                <a:solidFill>
                  <a:srgbClr val="505050"/>
                </a:solidFill>
                <a:latin typeface="Calibri" panose="020F0502020204030204" pitchFamily="34" charset="0"/>
                <a:ea typeface="Aileron" charset="0"/>
                <a:cs typeface="Calibri" panose="020F0502020204030204" pitchFamily="34" charset="0"/>
              </a:rPr>
              <a:t>Lung NENs</a:t>
            </a:r>
          </a:p>
        </p:txBody>
      </p:sp>
      <p:sp>
        <p:nvSpPr>
          <p:cNvPr id="14" name="TextBox 13">
            <a:extLst>
              <a:ext uri="{FF2B5EF4-FFF2-40B4-BE49-F238E27FC236}">
                <a16:creationId xmlns:a16="http://schemas.microsoft.com/office/drawing/2014/main" id="{1128369F-9073-EC49-8481-A1BD0556F9B5}"/>
              </a:ext>
            </a:extLst>
          </p:cNvPr>
          <p:cNvSpPr txBox="1"/>
          <p:nvPr/>
        </p:nvSpPr>
        <p:spPr>
          <a:xfrm>
            <a:off x="3838225" y="1588730"/>
            <a:ext cx="1803315" cy="400110"/>
          </a:xfrm>
          <a:prstGeom prst="rect">
            <a:avLst/>
          </a:prstGeom>
          <a:noFill/>
        </p:spPr>
        <p:txBody>
          <a:bodyPr wrap="none" rtlCol="0">
            <a:spAutoFit/>
          </a:bodyPr>
          <a:lstStyle/>
          <a:p>
            <a:pPr algn="ctr"/>
            <a:r>
              <a:rPr lang="en-US" sz="2000" b="1" dirty="0">
                <a:solidFill>
                  <a:srgbClr val="505050"/>
                </a:solidFill>
                <a:latin typeface="Calibri" panose="020F0502020204030204" pitchFamily="34" charset="0"/>
                <a:ea typeface="Aileron" charset="0"/>
                <a:cs typeface="Calibri" panose="020F0502020204030204" pitchFamily="34" charset="0"/>
              </a:rPr>
              <a:t>Intestinal NENs</a:t>
            </a:r>
          </a:p>
        </p:txBody>
      </p:sp>
      <p:sp>
        <p:nvSpPr>
          <p:cNvPr id="15" name="TextBox 14">
            <a:extLst>
              <a:ext uri="{FF2B5EF4-FFF2-40B4-BE49-F238E27FC236}">
                <a16:creationId xmlns:a16="http://schemas.microsoft.com/office/drawing/2014/main" id="{37928B33-E7B4-194B-BA0E-C3A142962802}"/>
              </a:ext>
            </a:extLst>
          </p:cNvPr>
          <p:cNvSpPr txBox="1"/>
          <p:nvPr/>
        </p:nvSpPr>
        <p:spPr>
          <a:xfrm>
            <a:off x="6332786" y="1588730"/>
            <a:ext cx="1910459" cy="400110"/>
          </a:xfrm>
          <a:prstGeom prst="rect">
            <a:avLst/>
          </a:prstGeom>
          <a:noFill/>
        </p:spPr>
        <p:txBody>
          <a:bodyPr wrap="none" rtlCol="0">
            <a:spAutoFit/>
          </a:bodyPr>
          <a:lstStyle/>
          <a:p>
            <a:pPr algn="ctr"/>
            <a:r>
              <a:rPr lang="en-US" sz="2000" b="1" dirty="0">
                <a:solidFill>
                  <a:srgbClr val="505050"/>
                </a:solidFill>
                <a:latin typeface="Calibri" panose="020F0502020204030204" pitchFamily="34" charset="0"/>
                <a:ea typeface="Aileron" charset="0"/>
                <a:cs typeface="Calibri" panose="020F0502020204030204" pitchFamily="34" charset="0"/>
              </a:rPr>
              <a:t>Pancreatic NENs</a:t>
            </a:r>
          </a:p>
        </p:txBody>
      </p:sp>
      <p:sp>
        <p:nvSpPr>
          <p:cNvPr id="16" name="TextBox 15">
            <a:extLst>
              <a:ext uri="{FF2B5EF4-FFF2-40B4-BE49-F238E27FC236}">
                <a16:creationId xmlns:a16="http://schemas.microsoft.com/office/drawing/2014/main" id="{9388668C-E89B-1C42-B7D7-B106523884BD}"/>
              </a:ext>
            </a:extLst>
          </p:cNvPr>
          <p:cNvSpPr txBox="1"/>
          <p:nvPr/>
        </p:nvSpPr>
        <p:spPr>
          <a:xfrm rot="16200000">
            <a:off x="-189443" y="3786588"/>
            <a:ext cx="1826590" cy="338554"/>
          </a:xfrm>
          <a:prstGeom prst="rect">
            <a:avLst/>
          </a:prstGeom>
          <a:noFill/>
        </p:spPr>
        <p:txBody>
          <a:bodyPr wrap="none" rtlCol="0">
            <a:spAutoFit/>
          </a:bodyPr>
          <a:lstStyle/>
          <a:p>
            <a:pPr algn="ctr"/>
            <a:r>
              <a:rPr lang="en-US" sz="1600" b="1" dirty="0">
                <a:solidFill>
                  <a:srgbClr val="505050"/>
                </a:solidFill>
                <a:latin typeface="Calibri" panose="020F0502020204030204" pitchFamily="34" charset="0"/>
                <a:ea typeface="Aileron" charset="0"/>
                <a:cs typeface="Calibri" panose="020F0502020204030204" pitchFamily="34" charset="0"/>
              </a:rPr>
              <a:t>Relative expression</a:t>
            </a:r>
          </a:p>
        </p:txBody>
      </p:sp>
      <p:sp>
        <p:nvSpPr>
          <p:cNvPr id="17" name="TextBox 16">
            <a:extLst>
              <a:ext uri="{FF2B5EF4-FFF2-40B4-BE49-F238E27FC236}">
                <a16:creationId xmlns:a16="http://schemas.microsoft.com/office/drawing/2014/main" id="{BC52F7DD-00AD-6A40-AAB7-D9D912709297}"/>
              </a:ext>
            </a:extLst>
          </p:cNvPr>
          <p:cNvSpPr txBox="1"/>
          <p:nvPr/>
        </p:nvSpPr>
        <p:spPr>
          <a:xfrm>
            <a:off x="987687" y="2675012"/>
            <a:ext cx="274113" cy="215444"/>
          </a:xfrm>
          <a:prstGeom prst="rect">
            <a:avLst/>
          </a:prstGeom>
          <a:noFill/>
        </p:spPr>
        <p:txBody>
          <a:bodyPr wrap="none" lIns="0" tIns="0" rIns="0" bIns="0" rtlCol="0">
            <a:spAutoFit/>
          </a:bodyPr>
          <a:lstStyle/>
          <a:p>
            <a:pPr algn="r"/>
            <a:r>
              <a:rPr lang="en-US" sz="1400" dirty="0">
                <a:solidFill>
                  <a:srgbClr val="505050"/>
                </a:solidFill>
                <a:latin typeface="Calibri" panose="020F0502020204030204" pitchFamily="34" charset="0"/>
                <a:ea typeface="Aileron" charset="0"/>
                <a:cs typeface="Calibri" panose="020F0502020204030204" pitchFamily="34" charset="0"/>
              </a:rPr>
              <a:t>200</a:t>
            </a:r>
          </a:p>
        </p:txBody>
      </p:sp>
      <p:cxnSp>
        <p:nvCxnSpPr>
          <p:cNvPr id="4" name="Straight Connector 3">
            <a:extLst>
              <a:ext uri="{FF2B5EF4-FFF2-40B4-BE49-F238E27FC236}">
                <a16:creationId xmlns:a16="http://schemas.microsoft.com/office/drawing/2014/main" id="{E86ECEBF-24DB-CD43-B92C-78419B379AE6}"/>
              </a:ext>
            </a:extLst>
          </p:cNvPr>
          <p:cNvCxnSpPr/>
          <p:nvPr/>
        </p:nvCxnSpPr>
        <p:spPr>
          <a:xfrm>
            <a:off x="1369740" y="2780928"/>
            <a:ext cx="0" cy="2270497"/>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4D1A121A-9914-0F4D-B74F-065CF15B727B}"/>
              </a:ext>
            </a:extLst>
          </p:cNvPr>
          <p:cNvCxnSpPr>
            <a:cxnSpLocks/>
          </p:cNvCxnSpPr>
          <p:nvPr/>
        </p:nvCxnSpPr>
        <p:spPr>
          <a:xfrm flipH="1">
            <a:off x="1298117" y="27809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001ADBC4-A06C-D649-B6D0-925A4F1DAEA3}"/>
              </a:ext>
            </a:extLst>
          </p:cNvPr>
          <p:cNvSpPr txBox="1"/>
          <p:nvPr/>
        </p:nvSpPr>
        <p:spPr>
          <a:xfrm>
            <a:off x="987687" y="3246512"/>
            <a:ext cx="274113" cy="215444"/>
          </a:xfrm>
          <a:prstGeom prst="rect">
            <a:avLst/>
          </a:prstGeom>
          <a:noFill/>
        </p:spPr>
        <p:txBody>
          <a:bodyPr wrap="none" lIns="0" tIns="0" rIns="0" bIns="0" rtlCol="0">
            <a:spAutoFit/>
          </a:bodyPr>
          <a:lstStyle/>
          <a:p>
            <a:pPr algn="r"/>
            <a:r>
              <a:rPr lang="en-US" sz="1400" dirty="0">
                <a:solidFill>
                  <a:srgbClr val="505050"/>
                </a:solidFill>
                <a:latin typeface="Calibri" panose="020F0502020204030204" pitchFamily="34" charset="0"/>
                <a:ea typeface="Aileron" charset="0"/>
                <a:cs typeface="Calibri" panose="020F0502020204030204" pitchFamily="34" charset="0"/>
              </a:rPr>
              <a:t>150</a:t>
            </a:r>
          </a:p>
        </p:txBody>
      </p:sp>
      <p:cxnSp>
        <p:nvCxnSpPr>
          <p:cNvPr id="20" name="Straight Connector 19">
            <a:extLst>
              <a:ext uri="{FF2B5EF4-FFF2-40B4-BE49-F238E27FC236}">
                <a16:creationId xmlns:a16="http://schemas.microsoft.com/office/drawing/2014/main" id="{7C4BFDC3-0207-9248-99E7-2D77B4185CB8}"/>
              </a:ext>
            </a:extLst>
          </p:cNvPr>
          <p:cNvCxnSpPr>
            <a:cxnSpLocks/>
          </p:cNvCxnSpPr>
          <p:nvPr/>
        </p:nvCxnSpPr>
        <p:spPr>
          <a:xfrm flipH="1">
            <a:off x="1298117" y="33524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sp>
        <p:nvSpPr>
          <p:cNvPr id="21" name="TextBox 20">
            <a:extLst>
              <a:ext uri="{FF2B5EF4-FFF2-40B4-BE49-F238E27FC236}">
                <a16:creationId xmlns:a16="http://schemas.microsoft.com/office/drawing/2014/main" id="{42929CA9-F0A3-4E49-A472-804C2ECA7652}"/>
              </a:ext>
            </a:extLst>
          </p:cNvPr>
          <p:cNvSpPr txBox="1"/>
          <p:nvPr/>
        </p:nvSpPr>
        <p:spPr>
          <a:xfrm>
            <a:off x="987687" y="3808487"/>
            <a:ext cx="274113" cy="215444"/>
          </a:xfrm>
          <a:prstGeom prst="rect">
            <a:avLst/>
          </a:prstGeom>
          <a:noFill/>
        </p:spPr>
        <p:txBody>
          <a:bodyPr wrap="none" lIns="0" tIns="0" rIns="0" bIns="0" rtlCol="0">
            <a:spAutoFit/>
          </a:bodyPr>
          <a:lstStyle/>
          <a:p>
            <a:pPr algn="r"/>
            <a:r>
              <a:rPr lang="en-US" sz="1400" dirty="0">
                <a:solidFill>
                  <a:srgbClr val="505050"/>
                </a:solidFill>
                <a:latin typeface="Calibri" panose="020F0502020204030204" pitchFamily="34" charset="0"/>
                <a:ea typeface="Aileron" charset="0"/>
                <a:cs typeface="Calibri" panose="020F0502020204030204" pitchFamily="34" charset="0"/>
              </a:rPr>
              <a:t>100</a:t>
            </a:r>
          </a:p>
        </p:txBody>
      </p:sp>
      <p:cxnSp>
        <p:nvCxnSpPr>
          <p:cNvPr id="22" name="Straight Connector 21">
            <a:extLst>
              <a:ext uri="{FF2B5EF4-FFF2-40B4-BE49-F238E27FC236}">
                <a16:creationId xmlns:a16="http://schemas.microsoft.com/office/drawing/2014/main" id="{6E0037AE-92E4-624F-B891-9D2375C14801}"/>
              </a:ext>
            </a:extLst>
          </p:cNvPr>
          <p:cNvCxnSpPr>
            <a:cxnSpLocks/>
          </p:cNvCxnSpPr>
          <p:nvPr/>
        </p:nvCxnSpPr>
        <p:spPr>
          <a:xfrm flipH="1">
            <a:off x="1298117" y="3914403"/>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1A9C970F-A871-D442-ABA4-C7DE292E7D6F}"/>
              </a:ext>
            </a:extLst>
          </p:cNvPr>
          <p:cNvSpPr txBox="1"/>
          <p:nvPr/>
        </p:nvSpPr>
        <p:spPr>
          <a:xfrm>
            <a:off x="1079058" y="4376812"/>
            <a:ext cx="182742" cy="215444"/>
          </a:xfrm>
          <a:prstGeom prst="rect">
            <a:avLst/>
          </a:prstGeom>
          <a:noFill/>
        </p:spPr>
        <p:txBody>
          <a:bodyPr wrap="none" lIns="0" tIns="0" rIns="0" bIns="0" rtlCol="0">
            <a:spAutoFit/>
          </a:bodyPr>
          <a:lstStyle/>
          <a:p>
            <a:pPr algn="r"/>
            <a:r>
              <a:rPr lang="en-US" sz="1400" dirty="0">
                <a:solidFill>
                  <a:srgbClr val="505050"/>
                </a:solidFill>
                <a:latin typeface="Calibri" panose="020F0502020204030204" pitchFamily="34" charset="0"/>
                <a:ea typeface="Aileron" charset="0"/>
                <a:cs typeface="Calibri" panose="020F0502020204030204" pitchFamily="34" charset="0"/>
              </a:rPr>
              <a:t>50</a:t>
            </a:r>
          </a:p>
        </p:txBody>
      </p:sp>
      <p:cxnSp>
        <p:nvCxnSpPr>
          <p:cNvPr id="24" name="Straight Connector 23">
            <a:extLst>
              <a:ext uri="{FF2B5EF4-FFF2-40B4-BE49-F238E27FC236}">
                <a16:creationId xmlns:a16="http://schemas.microsoft.com/office/drawing/2014/main" id="{BCA2A545-1779-F440-9FA4-D00537498928}"/>
              </a:ext>
            </a:extLst>
          </p:cNvPr>
          <p:cNvCxnSpPr>
            <a:cxnSpLocks/>
          </p:cNvCxnSpPr>
          <p:nvPr/>
        </p:nvCxnSpPr>
        <p:spPr>
          <a:xfrm flipH="1">
            <a:off x="1298117" y="44827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sp>
        <p:nvSpPr>
          <p:cNvPr id="25" name="TextBox 24">
            <a:extLst>
              <a:ext uri="{FF2B5EF4-FFF2-40B4-BE49-F238E27FC236}">
                <a16:creationId xmlns:a16="http://schemas.microsoft.com/office/drawing/2014/main" id="{21F36E27-1704-5349-B78E-B6B6816DB090}"/>
              </a:ext>
            </a:extLst>
          </p:cNvPr>
          <p:cNvSpPr txBox="1"/>
          <p:nvPr/>
        </p:nvSpPr>
        <p:spPr>
          <a:xfrm>
            <a:off x="1170428" y="4945137"/>
            <a:ext cx="91372" cy="215444"/>
          </a:xfrm>
          <a:prstGeom prst="rect">
            <a:avLst/>
          </a:prstGeom>
          <a:noFill/>
        </p:spPr>
        <p:txBody>
          <a:bodyPr wrap="none" lIns="0" tIns="0" rIns="0" bIns="0" rtlCol="0">
            <a:spAutoFit/>
          </a:bodyPr>
          <a:lstStyle/>
          <a:p>
            <a:pPr algn="r"/>
            <a:r>
              <a:rPr lang="en-US" sz="1400" dirty="0">
                <a:solidFill>
                  <a:srgbClr val="505050"/>
                </a:solidFill>
                <a:latin typeface="Calibri" panose="020F0502020204030204" pitchFamily="34" charset="0"/>
                <a:ea typeface="Aileron" charset="0"/>
                <a:cs typeface="Calibri" panose="020F0502020204030204" pitchFamily="34" charset="0"/>
              </a:rPr>
              <a:t>0</a:t>
            </a:r>
          </a:p>
        </p:txBody>
      </p:sp>
      <p:sp>
        <p:nvSpPr>
          <p:cNvPr id="28" name="TextBox 27">
            <a:extLst>
              <a:ext uri="{FF2B5EF4-FFF2-40B4-BE49-F238E27FC236}">
                <a16:creationId xmlns:a16="http://schemas.microsoft.com/office/drawing/2014/main" id="{2618782B-FD47-4F49-9CF1-87CDF7D37DF0}"/>
              </a:ext>
            </a:extLst>
          </p:cNvPr>
          <p:cNvSpPr txBox="1"/>
          <p:nvPr/>
        </p:nvSpPr>
        <p:spPr>
          <a:xfrm>
            <a:off x="1494773" y="5113363"/>
            <a:ext cx="424796" cy="215444"/>
          </a:xfrm>
          <a:prstGeom prst="rect">
            <a:avLst/>
          </a:prstGeom>
          <a:noFill/>
        </p:spPr>
        <p:txBody>
          <a:bodyPr wrap="none" lIns="0" tIns="0" rIns="0" bIns="0" rtlCol="0">
            <a:spAutoFit/>
          </a:bodyPr>
          <a:lstStyle/>
          <a:p>
            <a:pPr algn="r"/>
            <a:r>
              <a:rPr lang="en-US" sz="1400" i="1" dirty="0">
                <a:solidFill>
                  <a:srgbClr val="505050"/>
                </a:solidFill>
                <a:latin typeface="Calibri" panose="020F0502020204030204" pitchFamily="34" charset="0"/>
                <a:ea typeface="Aileron" charset="0"/>
                <a:cs typeface="Calibri" panose="020F0502020204030204" pitchFamily="34" charset="0"/>
              </a:rPr>
              <a:t>CHGA</a:t>
            </a:r>
          </a:p>
        </p:txBody>
      </p:sp>
      <p:sp>
        <p:nvSpPr>
          <p:cNvPr id="29" name="TextBox 28">
            <a:extLst>
              <a:ext uri="{FF2B5EF4-FFF2-40B4-BE49-F238E27FC236}">
                <a16:creationId xmlns:a16="http://schemas.microsoft.com/office/drawing/2014/main" id="{50C214D2-D371-7345-BE76-8C0FF25CF55E}"/>
              </a:ext>
            </a:extLst>
          </p:cNvPr>
          <p:cNvSpPr txBox="1"/>
          <p:nvPr/>
        </p:nvSpPr>
        <p:spPr>
          <a:xfrm>
            <a:off x="2030502" y="5113363"/>
            <a:ext cx="734175" cy="215444"/>
          </a:xfrm>
          <a:prstGeom prst="rect">
            <a:avLst/>
          </a:prstGeom>
          <a:noFill/>
        </p:spPr>
        <p:txBody>
          <a:bodyPr wrap="none" lIns="0" tIns="0" rIns="0" bIns="0" rtlCol="0">
            <a:spAutoFit/>
          </a:bodyPr>
          <a:lstStyle/>
          <a:p>
            <a:pPr algn="ctr"/>
            <a:r>
              <a:rPr lang="en-US" sz="1400" i="1" dirty="0">
                <a:solidFill>
                  <a:srgbClr val="505050"/>
                </a:solidFill>
                <a:latin typeface="Calibri" panose="020F0502020204030204" pitchFamily="34" charset="0"/>
                <a:ea typeface="Aileron" charset="0"/>
                <a:cs typeface="Calibri" panose="020F0502020204030204" pitchFamily="34" charset="0"/>
              </a:rPr>
              <a:t>NEUROD1</a:t>
            </a:r>
          </a:p>
        </p:txBody>
      </p:sp>
      <p:sp>
        <p:nvSpPr>
          <p:cNvPr id="31" name="TextBox 30">
            <a:extLst>
              <a:ext uri="{FF2B5EF4-FFF2-40B4-BE49-F238E27FC236}">
                <a16:creationId xmlns:a16="http://schemas.microsoft.com/office/drawing/2014/main" id="{DAD16EE7-EA82-E442-BD29-78D661DCEDD7}"/>
              </a:ext>
            </a:extLst>
          </p:cNvPr>
          <p:cNvSpPr txBox="1"/>
          <p:nvPr/>
        </p:nvSpPr>
        <p:spPr>
          <a:xfrm>
            <a:off x="2848311" y="5113363"/>
            <a:ext cx="487313" cy="215444"/>
          </a:xfrm>
          <a:prstGeom prst="rect">
            <a:avLst/>
          </a:prstGeom>
          <a:noFill/>
        </p:spPr>
        <p:txBody>
          <a:bodyPr wrap="none" lIns="0" tIns="0" rIns="0" bIns="0" rtlCol="0">
            <a:spAutoFit/>
          </a:bodyPr>
          <a:lstStyle/>
          <a:p>
            <a:pPr algn="ctr"/>
            <a:r>
              <a:rPr lang="en-US" sz="1400" i="1" dirty="0">
                <a:solidFill>
                  <a:srgbClr val="505050"/>
                </a:solidFill>
                <a:latin typeface="Calibri" panose="020F0502020204030204" pitchFamily="34" charset="0"/>
                <a:ea typeface="Aileron" charset="0"/>
                <a:cs typeface="Calibri" panose="020F0502020204030204" pitchFamily="34" charset="0"/>
              </a:rPr>
              <a:t>INSM1</a:t>
            </a:r>
          </a:p>
        </p:txBody>
      </p:sp>
      <p:sp>
        <p:nvSpPr>
          <p:cNvPr id="35" name="TextBox 34">
            <a:extLst>
              <a:ext uri="{FF2B5EF4-FFF2-40B4-BE49-F238E27FC236}">
                <a16:creationId xmlns:a16="http://schemas.microsoft.com/office/drawing/2014/main" id="{19550959-513B-8C4C-B0BF-9A9AC568D1F1}"/>
              </a:ext>
            </a:extLst>
          </p:cNvPr>
          <p:cNvSpPr txBox="1"/>
          <p:nvPr/>
        </p:nvSpPr>
        <p:spPr>
          <a:xfrm>
            <a:off x="1743389" y="2162887"/>
            <a:ext cx="1088760" cy="867930"/>
          </a:xfrm>
          <a:prstGeom prst="rect">
            <a:avLst/>
          </a:prstGeom>
          <a:noFill/>
        </p:spPr>
        <p:txBody>
          <a:bodyPr wrap="none" rtlCol="0">
            <a:spAutoFit/>
          </a:bodyPr>
          <a:lstStyle/>
          <a:p>
            <a:pPr>
              <a:lnSpc>
                <a:spcPct val="90000"/>
              </a:lnSpc>
            </a:pPr>
            <a:r>
              <a:rPr lang="en-US" sz="1400" dirty="0">
                <a:solidFill>
                  <a:srgbClr val="505050"/>
                </a:solidFill>
                <a:latin typeface="Calibri" panose="020F0502020204030204" pitchFamily="34" charset="0"/>
                <a:ea typeface="Aileron" charset="0"/>
                <a:cs typeface="Calibri" panose="020F0502020204030204" pitchFamily="34" charset="0"/>
              </a:rPr>
              <a:t>Lung tissue</a:t>
            </a:r>
          </a:p>
          <a:p>
            <a:pPr>
              <a:lnSpc>
                <a:spcPct val="90000"/>
              </a:lnSpc>
            </a:pPr>
            <a:r>
              <a:rPr lang="en-US" sz="1400" dirty="0">
                <a:solidFill>
                  <a:srgbClr val="505050"/>
                </a:solidFill>
                <a:latin typeface="Calibri" panose="020F0502020204030204" pitchFamily="34" charset="0"/>
                <a:ea typeface="Aileron" charset="0"/>
                <a:cs typeface="Calibri" panose="020F0502020204030204" pitchFamily="34" charset="0"/>
              </a:rPr>
              <a:t>46T (LCNEC)</a:t>
            </a:r>
          </a:p>
          <a:p>
            <a:pPr>
              <a:lnSpc>
                <a:spcPct val="90000"/>
              </a:lnSpc>
            </a:pPr>
            <a:r>
              <a:rPr lang="en-US" sz="1400" dirty="0">
                <a:solidFill>
                  <a:srgbClr val="505050"/>
                </a:solidFill>
                <a:latin typeface="Calibri" panose="020F0502020204030204" pitchFamily="34" charset="0"/>
                <a:ea typeface="Aileron" charset="0"/>
                <a:cs typeface="Calibri" panose="020F0502020204030204" pitchFamily="34" charset="0"/>
              </a:rPr>
              <a:t>Lung NET 13</a:t>
            </a:r>
          </a:p>
          <a:p>
            <a:pPr>
              <a:lnSpc>
                <a:spcPct val="90000"/>
              </a:lnSpc>
            </a:pPr>
            <a:r>
              <a:rPr lang="en-US" sz="1400" dirty="0">
                <a:solidFill>
                  <a:srgbClr val="505050"/>
                </a:solidFill>
                <a:latin typeface="Calibri" panose="020F0502020204030204" pitchFamily="34" charset="0"/>
                <a:ea typeface="Aileron" charset="0"/>
                <a:cs typeface="Calibri" panose="020F0502020204030204" pitchFamily="34" charset="0"/>
              </a:rPr>
              <a:t>Lung NET 17</a:t>
            </a:r>
          </a:p>
        </p:txBody>
      </p:sp>
      <p:sp>
        <p:nvSpPr>
          <p:cNvPr id="36" name="Rectangle 35">
            <a:extLst>
              <a:ext uri="{FF2B5EF4-FFF2-40B4-BE49-F238E27FC236}">
                <a16:creationId xmlns:a16="http://schemas.microsoft.com/office/drawing/2014/main" id="{B909AB01-998E-E04C-A9A5-61E2E07B4260}"/>
              </a:ext>
            </a:extLst>
          </p:cNvPr>
          <p:cNvSpPr/>
          <p:nvPr/>
        </p:nvSpPr>
        <p:spPr>
          <a:xfrm>
            <a:off x="1631227" y="2423808"/>
            <a:ext cx="130154" cy="13015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23CB30DA-23BC-5541-9239-CFF969CAF59D}"/>
              </a:ext>
            </a:extLst>
          </p:cNvPr>
          <p:cNvSpPr/>
          <p:nvPr/>
        </p:nvSpPr>
        <p:spPr>
          <a:xfrm>
            <a:off x="1631227" y="2232250"/>
            <a:ext cx="130154" cy="130154"/>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3BCE2F52-98C0-C840-BECB-A31426D383FB}"/>
              </a:ext>
            </a:extLst>
          </p:cNvPr>
          <p:cNvSpPr/>
          <p:nvPr/>
        </p:nvSpPr>
        <p:spPr>
          <a:xfrm>
            <a:off x="1631227" y="2615366"/>
            <a:ext cx="130154" cy="130154"/>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1E9C67F8-61CB-E448-9266-579FB7EA98D5}"/>
              </a:ext>
            </a:extLst>
          </p:cNvPr>
          <p:cNvSpPr/>
          <p:nvPr/>
        </p:nvSpPr>
        <p:spPr>
          <a:xfrm>
            <a:off x="1631227" y="2806925"/>
            <a:ext cx="130154" cy="130154"/>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5B1FE46D-6632-2B48-AA0E-3910779D7392}"/>
              </a:ext>
            </a:extLst>
          </p:cNvPr>
          <p:cNvGrpSpPr/>
          <p:nvPr/>
        </p:nvGrpSpPr>
        <p:grpSpPr>
          <a:xfrm>
            <a:off x="1571034" y="3860198"/>
            <a:ext cx="76658" cy="302429"/>
            <a:chOff x="2177592" y="3834799"/>
            <a:chExt cx="76658" cy="76658"/>
          </a:xfrm>
        </p:grpSpPr>
        <p:cxnSp>
          <p:nvCxnSpPr>
            <p:cNvPr id="41" name="Straight Connector 40">
              <a:extLst>
                <a:ext uri="{FF2B5EF4-FFF2-40B4-BE49-F238E27FC236}">
                  <a16:creationId xmlns:a16="http://schemas.microsoft.com/office/drawing/2014/main" id="{D26E1E2E-F62D-8A45-B7B3-663E8745B012}"/>
                </a:ext>
              </a:extLst>
            </p:cNvPr>
            <p:cNvCxnSpPr>
              <a:cxnSpLocks/>
            </p:cNvCxnSpPr>
            <p:nvPr/>
          </p:nvCxnSpPr>
          <p:spPr>
            <a:xfrm flipH="1">
              <a:off x="2177592" y="38350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9C8B14E7-4F9D-FC4C-AEE3-B9F71E3A0CE7}"/>
                </a:ext>
              </a:extLst>
            </p:cNvPr>
            <p:cNvCxnSpPr>
              <a:cxnSpLocks/>
            </p:cNvCxnSpPr>
            <p:nvPr/>
          </p:nvCxnSpPr>
          <p:spPr>
            <a:xfrm rot="16200000" flipH="1">
              <a:off x="2177592" y="38731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grpSp>
      <p:sp>
        <p:nvSpPr>
          <p:cNvPr id="43" name="Rectangle 42">
            <a:extLst>
              <a:ext uri="{FF2B5EF4-FFF2-40B4-BE49-F238E27FC236}">
                <a16:creationId xmlns:a16="http://schemas.microsoft.com/office/drawing/2014/main" id="{B460A714-106B-7546-BC63-7E6734997C74}"/>
              </a:ext>
            </a:extLst>
          </p:cNvPr>
          <p:cNvSpPr/>
          <p:nvPr/>
        </p:nvSpPr>
        <p:spPr>
          <a:xfrm>
            <a:off x="1551852" y="4073526"/>
            <a:ext cx="115023" cy="98107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61D12D0A-295D-8343-B8A2-F59AB4F19D0F}"/>
              </a:ext>
            </a:extLst>
          </p:cNvPr>
          <p:cNvGrpSpPr/>
          <p:nvPr/>
        </p:nvGrpSpPr>
        <p:grpSpPr>
          <a:xfrm>
            <a:off x="1707559" y="4911124"/>
            <a:ext cx="76658" cy="120396"/>
            <a:chOff x="2177592" y="3834799"/>
            <a:chExt cx="76658" cy="76658"/>
          </a:xfrm>
        </p:grpSpPr>
        <p:cxnSp>
          <p:nvCxnSpPr>
            <p:cNvPr id="45" name="Straight Connector 44">
              <a:extLst>
                <a:ext uri="{FF2B5EF4-FFF2-40B4-BE49-F238E27FC236}">
                  <a16:creationId xmlns:a16="http://schemas.microsoft.com/office/drawing/2014/main" id="{CF1A973A-AA7F-6247-AD43-B661A7BE7B56}"/>
                </a:ext>
              </a:extLst>
            </p:cNvPr>
            <p:cNvCxnSpPr>
              <a:cxnSpLocks/>
            </p:cNvCxnSpPr>
            <p:nvPr/>
          </p:nvCxnSpPr>
          <p:spPr>
            <a:xfrm flipH="1">
              <a:off x="2177592" y="38350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F90DAC1E-3306-2747-A963-AECAC0CFCDDC}"/>
                </a:ext>
              </a:extLst>
            </p:cNvPr>
            <p:cNvCxnSpPr>
              <a:cxnSpLocks/>
            </p:cNvCxnSpPr>
            <p:nvPr/>
          </p:nvCxnSpPr>
          <p:spPr>
            <a:xfrm rot="16200000" flipH="1">
              <a:off x="2177592" y="38731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grpSp>
      <p:sp>
        <p:nvSpPr>
          <p:cNvPr id="47" name="Rectangle 46">
            <a:extLst>
              <a:ext uri="{FF2B5EF4-FFF2-40B4-BE49-F238E27FC236}">
                <a16:creationId xmlns:a16="http://schemas.microsoft.com/office/drawing/2014/main" id="{A0918F8C-DFB6-B64E-AC17-9E936BD788B2}"/>
              </a:ext>
            </a:extLst>
          </p:cNvPr>
          <p:cNvSpPr/>
          <p:nvPr/>
        </p:nvSpPr>
        <p:spPr>
          <a:xfrm>
            <a:off x="1688377" y="4953000"/>
            <a:ext cx="115023" cy="101600"/>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9922DE10-7139-BA4F-9BB0-4C885DDC4C25}"/>
              </a:ext>
            </a:extLst>
          </p:cNvPr>
          <p:cNvGrpSpPr/>
          <p:nvPr/>
        </p:nvGrpSpPr>
        <p:grpSpPr>
          <a:xfrm>
            <a:off x="1847259" y="4869849"/>
            <a:ext cx="76658" cy="120396"/>
            <a:chOff x="2177592" y="3834799"/>
            <a:chExt cx="76658" cy="76658"/>
          </a:xfrm>
        </p:grpSpPr>
        <p:cxnSp>
          <p:nvCxnSpPr>
            <p:cNvPr id="49" name="Straight Connector 48">
              <a:extLst>
                <a:ext uri="{FF2B5EF4-FFF2-40B4-BE49-F238E27FC236}">
                  <a16:creationId xmlns:a16="http://schemas.microsoft.com/office/drawing/2014/main" id="{EFFAE854-8A30-CD44-9579-5D9A23B79594}"/>
                </a:ext>
              </a:extLst>
            </p:cNvPr>
            <p:cNvCxnSpPr>
              <a:cxnSpLocks/>
            </p:cNvCxnSpPr>
            <p:nvPr/>
          </p:nvCxnSpPr>
          <p:spPr>
            <a:xfrm flipH="1">
              <a:off x="2177592" y="38350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a:extLst>
                <a:ext uri="{FF2B5EF4-FFF2-40B4-BE49-F238E27FC236}">
                  <a16:creationId xmlns:a16="http://schemas.microsoft.com/office/drawing/2014/main" id="{EA0520FA-AD7F-504B-A8EB-58FDB5A97688}"/>
                </a:ext>
              </a:extLst>
            </p:cNvPr>
            <p:cNvCxnSpPr>
              <a:cxnSpLocks/>
            </p:cNvCxnSpPr>
            <p:nvPr/>
          </p:nvCxnSpPr>
          <p:spPr>
            <a:xfrm rot="16200000" flipH="1">
              <a:off x="2177592" y="38731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grpSp>
      <p:sp>
        <p:nvSpPr>
          <p:cNvPr id="51" name="Rectangle 50">
            <a:extLst>
              <a:ext uri="{FF2B5EF4-FFF2-40B4-BE49-F238E27FC236}">
                <a16:creationId xmlns:a16="http://schemas.microsoft.com/office/drawing/2014/main" id="{37F83A92-08E6-F24E-8602-97579C55CBE4}"/>
              </a:ext>
            </a:extLst>
          </p:cNvPr>
          <p:cNvSpPr/>
          <p:nvPr/>
        </p:nvSpPr>
        <p:spPr>
          <a:xfrm>
            <a:off x="1828077" y="4921250"/>
            <a:ext cx="115023" cy="13335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52" name="Group 51">
            <a:extLst>
              <a:ext uri="{FF2B5EF4-FFF2-40B4-BE49-F238E27FC236}">
                <a16:creationId xmlns:a16="http://schemas.microsoft.com/office/drawing/2014/main" id="{962E5967-7723-2B43-900F-1C68459C086C}"/>
              </a:ext>
            </a:extLst>
          </p:cNvPr>
          <p:cNvGrpSpPr/>
          <p:nvPr/>
        </p:nvGrpSpPr>
        <p:grpSpPr>
          <a:xfrm>
            <a:off x="2983909" y="3225198"/>
            <a:ext cx="76658" cy="532746"/>
            <a:chOff x="2177592" y="3834799"/>
            <a:chExt cx="76658" cy="76658"/>
          </a:xfrm>
        </p:grpSpPr>
        <p:cxnSp>
          <p:nvCxnSpPr>
            <p:cNvPr id="53" name="Straight Connector 52">
              <a:extLst>
                <a:ext uri="{FF2B5EF4-FFF2-40B4-BE49-F238E27FC236}">
                  <a16:creationId xmlns:a16="http://schemas.microsoft.com/office/drawing/2014/main" id="{09FA97EB-B2A2-564C-8DA9-5BFD578C5FA5}"/>
                </a:ext>
              </a:extLst>
            </p:cNvPr>
            <p:cNvCxnSpPr>
              <a:cxnSpLocks/>
            </p:cNvCxnSpPr>
            <p:nvPr/>
          </p:nvCxnSpPr>
          <p:spPr>
            <a:xfrm flipH="1">
              <a:off x="2177592" y="38350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54" name="Straight Connector 53">
              <a:extLst>
                <a:ext uri="{FF2B5EF4-FFF2-40B4-BE49-F238E27FC236}">
                  <a16:creationId xmlns:a16="http://schemas.microsoft.com/office/drawing/2014/main" id="{1E320171-FE14-BD4B-A122-4C3C189F35C9}"/>
                </a:ext>
              </a:extLst>
            </p:cNvPr>
            <p:cNvCxnSpPr>
              <a:cxnSpLocks/>
            </p:cNvCxnSpPr>
            <p:nvPr/>
          </p:nvCxnSpPr>
          <p:spPr>
            <a:xfrm rot="16200000" flipH="1">
              <a:off x="2177592" y="38731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grpSp>
      <p:sp>
        <p:nvSpPr>
          <p:cNvPr id="55" name="Rectangle 54">
            <a:extLst>
              <a:ext uri="{FF2B5EF4-FFF2-40B4-BE49-F238E27FC236}">
                <a16:creationId xmlns:a16="http://schemas.microsoft.com/office/drawing/2014/main" id="{E93A360E-F657-534C-B4E3-B29F02FF5C72}"/>
              </a:ext>
            </a:extLst>
          </p:cNvPr>
          <p:cNvSpPr/>
          <p:nvPr/>
        </p:nvSpPr>
        <p:spPr>
          <a:xfrm>
            <a:off x="2964727" y="3660775"/>
            <a:ext cx="115023" cy="139382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56" name="Group 55">
            <a:extLst>
              <a:ext uri="{FF2B5EF4-FFF2-40B4-BE49-F238E27FC236}">
                <a16:creationId xmlns:a16="http://schemas.microsoft.com/office/drawing/2014/main" id="{1813EF26-382F-7B43-A551-548544D4F436}"/>
              </a:ext>
            </a:extLst>
          </p:cNvPr>
          <p:cNvGrpSpPr/>
          <p:nvPr/>
        </p:nvGrpSpPr>
        <p:grpSpPr>
          <a:xfrm>
            <a:off x="3120434" y="4155473"/>
            <a:ext cx="76658" cy="362551"/>
            <a:chOff x="2177592" y="3834799"/>
            <a:chExt cx="76658" cy="76658"/>
          </a:xfrm>
        </p:grpSpPr>
        <p:cxnSp>
          <p:nvCxnSpPr>
            <p:cNvPr id="57" name="Straight Connector 56">
              <a:extLst>
                <a:ext uri="{FF2B5EF4-FFF2-40B4-BE49-F238E27FC236}">
                  <a16:creationId xmlns:a16="http://schemas.microsoft.com/office/drawing/2014/main" id="{FD43A4B6-9A83-AE43-876E-8C91F5C6459E}"/>
                </a:ext>
              </a:extLst>
            </p:cNvPr>
            <p:cNvCxnSpPr>
              <a:cxnSpLocks/>
            </p:cNvCxnSpPr>
            <p:nvPr/>
          </p:nvCxnSpPr>
          <p:spPr>
            <a:xfrm flipH="1">
              <a:off x="2177592" y="38350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58" name="Straight Connector 57">
              <a:extLst>
                <a:ext uri="{FF2B5EF4-FFF2-40B4-BE49-F238E27FC236}">
                  <a16:creationId xmlns:a16="http://schemas.microsoft.com/office/drawing/2014/main" id="{5D9D49C9-B732-B543-8821-634248FFB889}"/>
                </a:ext>
              </a:extLst>
            </p:cNvPr>
            <p:cNvCxnSpPr>
              <a:cxnSpLocks/>
            </p:cNvCxnSpPr>
            <p:nvPr/>
          </p:nvCxnSpPr>
          <p:spPr>
            <a:xfrm rot="16200000" flipH="1">
              <a:off x="2177592" y="38731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grpSp>
      <p:sp>
        <p:nvSpPr>
          <p:cNvPr id="59" name="Rectangle 58">
            <a:extLst>
              <a:ext uri="{FF2B5EF4-FFF2-40B4-BE49-F238E27FC236}">
                <a16:creationId xmlns:a16="http://schemas.microsoft.com/office/drawing/2014/main" id="{AC661DB8-6A2D-5449-9C61-7E1884A9DF06}"/>
              </a:ext>
            </a:extLst>
          </p:cNvPr>
          <p:cNvSpPr/>
          <p:nvPr/>
        </p:nvSpPr>
        <p:spPr>
          <a:xfrm>
            <a:off x="3101252" y="4384675"/>
            <a:ext cx="115023" cy="669926"/>
          </a:xfrm>
          <a:prstGeom prst="rect">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0" name="Group 59">
            <a:extLst>
              <a:ext uri="{FF2B5EF4-FFF2-40B4-BE49-F238E27FC236}">
                <a16:creationId xmlns:a16="http://schemas.microsoft.com/office/drawing/2014/main" id="{9C13206F-62E7-CB42-9ECA-4B159C503E95}"/>
              </a:ext>
            </a:extLst>
          </p:cNvPr>
          <p:cNvGrpSpPr/>
          <p:nvPr/>
        </p:nvGrpSpPr>
        <p:grpSpPr>
          <a:xfrm>
            <a:off x="3260134" y="4196748"/>
            <a:ext cx="76658" cy="355069"/>
            <a:chOff x="2177592" y="3834799"/>
            <a:chExt cx="76658" cy="76658"/>
          </a:xfrm>
        </p:grpSpPr>
        <p:cxnSp>
          <p:nvCxnSpPr>
            <p:cNvPr id="61" name="Straight Connector 60">
              <a:extLst>
                <a:ext uri="{FF2B5EF4-FFF2-40B4-BE49-F238E27FC236}">
                  <a16:creationId xmlns:a16="http://schemas.microsoft.com/office/drawing/2014/main" id="{60FE56BD-1DC7-C54F-829D-B3748639EF8F}"/>
                </a:ext>
              </a:extLst>
            </p:cNvPr>
            <p:cNvCxnSpPr>
              <a:cxnSpLocks/>
            </p:cNvCxnSpPr>
            <p:nvPr/>
          </p:nvCxnSpPr>
          <p:spPr>
            <a:xfrm flipH="1">
              <a:off x="2177592" y="38350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62" name="Straight Connector 61">
              <a:extLst>
                <a:ext uri="{FF2B5EF4-FFF2-40B4-BE49-F238E27FC236}">
                  <a16:creationId xmlns:a16="http://schemas.microsoft.com/office/drawing/2014/main" id="{A8D0D6F5-B090-5442-B55B-07EDA1A6DDB5}"/>
                </a:ext>
              </a:extLst>
            </p:cNvPr>
            <p:cNvCxnSpPr>
              <a:cxnSpLocks/>
            </p:cNvCxnSpPr>
            <p:nvPr/>
          </p:nvCxnSpPr>
          <p:spPr>
            <a:xfrm rot="16200000" flipH="1">
              <a:off x="2177592" y="38731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grpSp>
      <p:sp>
        <p:nvSpPr>
          <p:cNvPr id="63" name="Rectangle 62">
            <a:extLst>
              <a:ext uri="{FF2B5EF4-FFF2-40B4-BE49-F238E27FC236}">
                <a16:creationId xmlns:a16="http://schemas.microsoft.com/office/drawing/2014/main" id="{E9E8120F-F8A7-9A40-8595-5EC99F249EBD}"/>
              </a:ext>
            </a:extLst>
          </p:cNvPr>
          <p:cNvSpPr/>
          <p:nvPr/>
        </p:nvSpPr>
        <p:spPr>
          <a:xfrm>
            <a:off x="3240952" y="4349750"/>
            <a:ext cx="115023" cy="70485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6470A4E8-6E77-C54D-830D-FC1BC8A43070}"/>
              </a:ext>
            </a:extLst>
          </p:cNvPr>
          <p:cNvGrpSpPr/>
          <p:nvPr/>
        </p:nvGrpSpPr>
        <p:grpSpPr>
          <a:xfrm>
            <a:off x="2272709" y="4838098"/>
            <a:ext cx="76658" cy="168877"/>
            <a:chOff x="2177592" y="3834799"/>
            <a:chExt cx="76658" cy="76658"/>
          </a:xfrm>
        </p:grpSpPr>
        <p:cxnSp>
          <p:nvCxnSpPr>
            <p:cNvPr id="65" name="Straight Connector 64">
              <a:extLst>
                <a:ext uri="{FF2B5EF4-FFF2-40B4-BE49-F238E27FC236}">
                  <a16:creationId xmlns:a16="http://schemas.microsoft.com/office/drawing/2014/main" id="{527CB665-148C-FC47-971C-326FBB56C1E4}"/>
                </a:ext>
              </a:extLst>
            </p:cNvPr>
            <p:cNvCxnSpPr>
              <a:cxnSpLocks/>
            </p:cNvCxnSpPr>
            <p:nvPr/>
          </p:nvCxnSpPr>
          <p:spPr>
            <a:xfrm flipH="1">
              <a:off x="2177592" y="38350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66" name="Straight Connector 65">
              <a:extLst>
                <a:ext uri="{FF2B5EF4-FFF2-40B4-BE49-F238E27FC236}">
                  <a16:creationId xmlns:a16="http://schemas.microsoft.com/office/drawing/2014/main" id="{EB100A87-6316-A143-9663-F85EA910EC88}"/>
                </a:ext>
              </a:extLst>
            </p:cNvPr>
            <p:cNvCxnSpPr>
              <a:cxnSpLocks/>
            </p:cNvCxnSpPr>
            <p:nvPr/>
          </p:nvCxnSpPr>
          <p:spPr>
            <a:xfrm rot="16200000" flipH="1">
              <a:off x="2177592" y="38731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grpSp>
      <p:sp>
        <p:nvSpPr>
          <p:cNvPr id="67" name="Rectangle 66">
            <a:extLst>
              <a:ext uri="{FF2B5EF4-FFF2-40B4-BE49-F238E27FC236}">
                <a16:creationId xmlns:a16="http://schemas.microsoft.com/office/drawing/2014/main" id="{91C593F7-726C-AB47-820E-AAD8308D9222}"/>
              </a:ext>
            </a:extLst>
          </p:cNvPr>
          <p:cNvSpPr/>
          <p:nvPr/>
        </p:nvSpPr>
        <p:spPr>
          <a:xfrm>
            <a:off x="2253527" y="4892674"/>
            <a:ext cx="115023" cy="16192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72" name="Group 71">
            <a:extLst>
              <a:ext uri="{FF2B5EF4-FFF2-40B4-BE49-F238E27FC236}">
                <a16:creationId xmlns:a16="http://schemas.microsoft.com/office/drawing/2014/main" id="{117282DE-38E3-664F-9973-58BC39A66CF1}"/>
              </a:ext>
            </a:extLst>
          </p:cNvPr>
          <p:cNvGrpSpPr/>
          <p:nvPr/>
        </p:nvGrpSpPr>
        <p:grpSpPr>
          <a:xfrm>
            <a:off x="2548934" y="4549173"/>
            <a:ext cx="76658" cy="192967"/>
            <a:chOff x="2177592" y="3834799"/>
            <a:chExt cx="76658" cy="76658"/>
          </a:xfrm>
        </p:grpSpPr>
        <p:cxnSp>
          <p:nvCxnSpPr>
            <p:cNvPr id="73" name="Straight Connector 72">
              <a:extLst>
                <a:ext uri="{FF2B5EF4-FFF2-40B4-BE49-F238E27FC236}">
                  <a16:creationId xmlns:a16="http://schemas.microsoft.com/office/drawing/2014/main" id="{8C603F20-537A-EA47-8039-24F980642F62}"/>
                </a:ext>
              </a:extLst>
            </p:cNvPr>
            <p:cNvCxnSpPr>
              <a:cxnSpLocks/>
            </p:cNvCxnSpPr>
            <p:nvPr/>
          </p:nvCxnSpPr>
          <p:spPr>
            <a:xfrm flipH="1">
              <a:off x="2177592" y="38350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74" name="Straight Connector 73">
              <a:extLst>
                <a:ext uri="{FF2B5EF4-FFF2-40B4-BE49-F238E27FC236}">
                  <a16:creationId xmlns:a16="http://schemas.microsoft.com/office/drawing/2014/main" id="{010A6D00-6064-354F-9144-066620A9DCF1}"/>
                </a:ext>
              </a:extLst>
            </p:cNvPr>
            <p:cNvCxnSpPr>
              <a:cxnSpLocks/>
            </p:cNvCxnSpPr>
            <p:nvPr/>
          </p:nvCxnSpPr>
          <p:spPr>
            <a:xfrm rot="16200000" flipH="1">
              <a:off x="2177592" y="38731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grpSp>
      <p:sp>
        <p:nvSpPr>
          <p:cNvPr id="75" name="Rectangle 74">
            <a:extLst>
              <a:ext uri="{FF2B5EF4-FFF2-40B4-BE49-F238E27FC236}">
                <a16:creationId xmlns:a16="http://schemas.microsoft.com/office/drawing/2014/main" id="{5C888B4B-844D-9F43-8F24-9CBE70A1C992}"/>
              </a:ext>
            </a:extLst>
          </p:cNvPr>
          <p:cNvSpPr/>
          <p:nvPr/>
        </p:nvSpPr>
        <p:spPr>
          <a:xfrm>
            <a:off x="2529752" y="4664075"/>
            <a:ext cx="115023" cy="390526"/>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EA8889D7-FF00-AD45-8A83-D68EB924BE50}"/>
              </a:ext>
            </a:extLst>
          </p:cNvPr>
          <p:cNvSpPr txBox="1"/>
          <p:nvPr/>
        </p:nvSpPr>
        <p:spPr>
          <a:xfrm>
            <a:off x="3312068" y="2821062"/>
            <a:ext cx="501740" cy="215444"/>
          </a:xfrm>
          <a:prstGeom prst="rect">
            <a:avLst/>
          </a:prstGeom>
          <a:noFill/>
        </p:spPr>
        <p:txBody>
          <a:bodyPr wrap="none" lIns="0" tIns="0" rIns="0" bIns="0" rtlCol="0">
            <a:spAutoFit/>
          </a:bodyPr>
          <a:lstStyle/>
          <a:p>
            <a:pPr algn="r"/>
            <a:r>
              <a:rPr lang="en-US" sz="1400" dirty="0">
                <a:solidFill>
                  <a:srgbClr val="505050"/>
                </a:solidFill>
                <a:latin typeface="Calibri" panose="020F0502020204030204" pitchFamily="34" charset="0"/>
                <a:ea typeface="Aileron" charset="0"/>
                <a:cs typeface="Calibri" panose="020F0502020204030204" pitchFamily="34" charset="0"/>
              </a:rPr>
              <a:t>10,250</a:t>
            </a:r>
          </a:p>
        </p:txBody>
      </p:sp>
      <p:cxnSp>
        <p:nvCxnSpPr>
          <p:cNvPr id="77" name="Straight Connector 76">
            <a:extLst>
              <a:ext uri="{FF2B5EF4-FFF2-40B4-BE49-F238E27FC236}">
                <a16:creationId xmlns:a16="http://schemas.microsoft.com/office/drawing/2014/main" id="{2FB4E224-AF3F-654D-9F41-1CA68AE1780B}"/>
              </a:ext>
            </a:extLst>
          </p:cNvPr>
          <p:cNvCxnSpPr>
            <a:cxnSpLocks/>
          </p:cNvCxnSpPr>
          <p:nvPr/>
        </p:nvCxnSpPr>
        <p:spPr>
          <a:xfrm>
            <a:off x="3921748" y="3648075"/>
            <a:ext cx="0" cy="140335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78" name="Straight Connector 77">
            <a:extLst>
              <a:ext uri="{FF2B5EF4-FFF2-40B4-BE49-F238E27FC236}">
                <a16:creationId xmlns:a16="http://schemas.microsoft.com/office/drawing/2014/main" id="{9258916E-635B-2C4D-BB5A-FC5F525D2FD7}"/>
              </a:ext>
            </a:extLst>
          </p:cNvPr>
          <p:cNvCxnSpPr>
            <a:cxnSpLocks/>
          </p:cNvCxnSpPr>
          <p:nvPr/>
        </p:nvCxnSpPr>
        <p:spPr>
          <a:xfrm flipH="1">
            <a:off x="3850125" y="292697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sp>
        <p:nvSpPr>
          <p:cNvPr id="79" name="TextBox 78">
            <a:extLst>
              <a:ext uri="{FF2B5EF4-FFF2-40B4-BE49-F238E27FC236}">
                <a16:creationId xmlns:a16="http://schemas.microsoft.com/office/drawing/2014/main" id="{1F31B198-A657-F647-B0BA-0E863A9E3ECD}"/>
              </a:ext>
            </a:extLst>
          </p:cNvPr>
          <p:cNvSpPr txBox="1"/>
          <p:nvPr/>
        </p:nvSpPr>
        <p:spPr>
          <a:xfrm>
            <a:off x="3403439" y="3132212"/>
            <a:ext cx="410369" cy="215444"/>
          </a:xfrm>
          <a:prstGeom prst="rect">
            <a:avLst/>
          </a:prstGeom>
          <a:noFill/>
        </p:spPr>
        <p:txBody>
          <a:bodyPr wrap="none" lIns="0" tIns="0" rIns="0" bIns="0" rtlCol="0">
            <a:spAutoFit/>
          </a:bodyPr>
          <a:lstStyle/>
          <a:p>
            <a:pPr algn="r"/>
            <a:r>
              <a:rPr lang="en-US" sz="1400" dirty="0">
                <a:solidFill>
                  <a:srgbClr val="505050"/>
                </a:solidFill>
                <a:latin typeface="Calibri" panose="020F0502020204030204" pitchFamily="34" charset="0"/>
                <a:ea typeface="Aileron" charset="0"/>
                <a:cs typeface="Calibri" panose="020F0502020204030204" pitchFamily="34" charset="0"/>
              </a:rPr>
              <a:t>5,250</a:t>
            </a:r>
          </a:p>
        </p:txBody>
      </p:sp>
      <p:cxnSp>
        <p:nvCxnSpPr>
          <p:cNvPr id="80" name="Straight Connector 79">
            <a:extLst>
              <a:ext uri="{FF2B5EF4-FFF2-40B4-BE49-F238E27FC236}">
                <a16:creationId xmlns:a16="http://schemas.microsoft.com/office/drawing/2014/main" id="{16D57170-8AD0-EB44-BA48-BA235A0B97C7}"/>
              </a:ext>
            </a:extLst>
          </p:cNvPr>
          <p:cNvCxnSpPr>
            <a:cxnSpLocks/>
          </p:cNvCxnSpPr>
          <p:nvPr/>
        </p:nvCxnSpPr>
        <p:spPr>
          <a:xfrm flipH="1">
            <a:off x="3850125" y="32381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sp>
        <p:nvSpPr>
          <p:cNvPr id="81" name="TextBox 80">
            <a:extLst>
              <a:ext uri="{FF2B5EF4-FFF2-40B4-BE49-F238E27FC236}">
                <a16:creationId xmlns:a16="http://schemas.microsoft.com/office/drawing/2014/main" id="{644603D6-3CDA-AC4E-B000-E78EAF75B6EF}"/>
              </a:ext>
            </a:extLst>
          </p:cNvPr>
          <p:cNvSpPr txBox="1"/>
          <p:nvPr/>
        </p:nvSpPr>
        <p:spPr>
          <a:xfrm>
            <a:off x="3539694" y="4139307"/>
            <a:ext cx="274114" cy="215444"/>
          </a:xfrm>
          <a:prstGeom prst="rect">
            <a:avLst/>
          </a:prstGeom>
          <a:noFill/>
        </p:spPr>
        <p:txBody>
          <a:bodyPr wrap="none" lIns="0" tIns="0" rIns="0" bIns="0" rtlCol="0">
            <a:spAutoFit/>
          </a:bodyPr>
          <a:lstStyle/>
          <a:p>
            <a:pPr algn="r"/>
            <a:r>
              <a:rPr lang="en-US" sz="1400" dirty="0">
                <a:solidFill>
                  <a:srgbClr val="505050"/>
                </a:solidFill>
                <a:latin typeface="Calibri" panose="020F0502020204030204" pitchFamily="34" charset="0"/>
                <a:ea typeface="Aileron" charset="0"/>
                <a:cs typeface="Calibri" panose="020F0502020204030204" pitchFamily="34" charset="0"/>
              </a:rPr>
              <a:t>100</a:t>
            </a:r>
          </a:p>
        </p:txBody>
      </p:sp>
      <p:cxnSp>
        <p:nvCxnSpPr>
          <p:cNvPr id="82" name="Straight Connector 81">
            <a:extLst>
              <a:ext uri="{FF2B5EF4-FFF2-40B4-BE49-F238E27FC236}">
                <a16:creationId xmlns:a16="http://schemas.microsoft.com/office/drawing/2014/main" id="{86CC1EA4-D7EA-AE43-AF42-80FD75E914C9}"/>
              </a:ext>
            </a:extLst>
          </p:cNvPr>
          <p:cNvCxnSpPr>
            <a:cxnSpLocks/>
          </p:cNvCxnSpPr>
          <p:nvPr/>
        </p:nvCxnSpPr>
        <p:spPr>
          <a:xfrm flipH="1">
            <a:off x="3850125" y="4245223"/>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sp>
        <p:nvSpPr>
          <p:cNvPr id="83" name="TextBox 82">
            <a:extLst>
              <a:ext uri="{FF2B5EF4-FFF2-40B4-BE49-F238E27FC236}">
                <a16:creationId xmlns:a16="http://schemas.microsoft.com/office/drawing/2014/main" id="{02113956-56EB-C14D-9132-EE12D8F2EAF1}"/>
              </a:ext>
            </a:extLst>
          </p:cNvPr>
          <p:cNvSpPr txBox="1"/>
          <p:nvPr/>
        </p:nvSpPr>
        <p:spPr>
          <a:xfrm>
            <a:off x="3631066" y="4541912"/>
            <a:ext cx="182742" cy="215444"/>
          </a:xfrm>
          <a:prstGeom prst="rect">
            <a:avLst/>
          </a:prstGeom>
          <a:noFill/>
        </p:spPr>
        <p:txBody>
          <a:bodyPr wrap="none" lIns="0" tIns="0" rIns="0" bIns="0" rtlCol="0">
            <a:spAutoFit/>
          </a:bodyPr>
          <a:lstStyle/>
          <a:p>
            <a:pPr algn="r"/>
            <a:r>
              <a:rPr lang="en-US" sz="1400" dirty="0">
                <a:solidFill>
                  <a:srgbClr val="505050"/>
                </a:solidFill>
                <a:latin typeface="Calibri" panose="020F0502020204030204" pitchFamily="34" charset="0"/>
                <a:ea typeface="Aileron" charset="0"/>
                <a:cs typeface="Calibri" panose="020F0502020204030204" pitchFamily="34" charset="0"/>
              </a:rPr>
              <a:t>50</a:t>
            </a:r>
          </a:p>
        </p:txBody>
      </p:sp>
      <p:cxnSp>
        <p:nvCxnSpPr>
          <p:cNvPr id="84" name="Straight Connector 83">
            <a:extLst>
              <a:ext uri="{FF2B5EF4-FFF2-40B4-BE49-F238E27FC236}">
                <a16:creationId xmlns:a16="http://schemas.microsoft.com/office/drawing/2014/main" id="{0F545355-B513-A743-B141-1FD49A23C10F}"/>
              </a:ext>
            </a:extLst>
          </p:cNvPr>
          <p:cNvCxnSpPr>
            <a:cxnSpLocks/>
          </p:cNvCxnSpPr>
          <p:nvPr/>
        </p:nvCxnSpPr>
        <p:spPr>
          <a:xfrm flipH="1">
            <a:off x="3850125" y="46478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sp>
        <p:nvSpPr>
          <p:cNvPr id="85" name="TextBox 84">
            <a:extLst>
              <a:ext uri="{FF2B5EF4-FFF2-40B4-BE49-F238E27FC236}">
                <a16:creationId xmlns:a16="http://schemas.microsoft.com/office/drawing/2014/main" id="{5A0A0682-6F36-CF46-85DB-4E6B4565389B}"/>
              </a:ext>
            </a:extLst>
          </p:cNvPr>
          <p:cNvSpPr txBox="1"/>
          <p:nvPr/>
        </p:nvSpPr>
        <p:spPr>
          <a:xfrm>
            <a:off x="3722436" y="4945137"/>
            <a:ext cx="91372" cy="215444"/>
          </a:xfrm>
          <a:prstGeom prst="rect">
            <a:avLst/>
          </a:prstGeom>
          <a:noFill/>
        </p:spPr>
        <p:txBody>
          <a:bodyPr wrap="none" lIns="0" tIns="0" rIns="0" bIns="0" rtlCol="0">
            <a:spAutoFit/>
          </a:bodyPr>
          <a:lstStyle/>
          <a:p>
            <a:pPr algn="r"/>
            <a:r>
              <a:rPr lang="en-US" sz="1400" dirty="0">
                <a:solidFill>
                  <a:srgbClr val="505050"/>
                </a:solidFill>
                <a:latin typeface="Calibri" panose="020F0502020204030204" pitchFamily="34" charset="0"/>
                <a:ea typeface="Aileron" charset="0"/>
                <a:cs typeface="Calibri" panose="020F0502020204030204" pitchFamily="34" charset="0"/>
              </a:rPr>
              <a:t>0</a:t>
            </a:r>
          </a:p>
        </p:txBody>
      </p:sp>
      <p:sp>
        <p:nvSpPr>
          <p:cNvPr id="86" name="TextBox 85">
            <a:extLst>
              <a:ext uri="{FF2B5EF4-FFF2-40B4-BE49-F238E27FC236}">
                <a16:creationId xmlns:a16="http://schemas.microsoft.com/office/drawing/2014/main" id="{468F787C-8C08-7543-A7D9-D4C2425F450C}"/>
              </a:ext>
            </a:extLst>
          </p:cNvPr>
          <p:cNvSpPr txBox="1"/>
          <p:nvPr/>
        </p:nvSpPr>
        <p:spPr>
          <a:xfrm>
            <a:off x="4046781" y="5113363"/>
            <a:ext cx="424796" cy="215444"/>
          </a:xfrm>
          <a:prstGeom prst="rect">
            <a:avLst/>
          </a:prstGeom>
          <a:noFill/>
        </p:spPr>
        <p:txBody>
          <a:bodyPr wrap="none" lIns="0" tIns="0" rIns="0" bIns="0" rtlCol="0">
            <a:spAutoFit/>
          </a:bodyPr>
          <a:lstStyle/>
          <a:p>
            <a:pPr algn="r"/>
            <a:r>
              <a:rPr lang="en-US" sz="1400" i="1" dirty="0">
                <a:solidFill>
                  <a:srgbClr val="505050"/>
                </a:solidFill>
                <a:latin typeface="Calibri" panose="020F0502020204030204" pitchFamily="34" charset="0"/>
                <a:ea typeface="Aileron" charset="0"/>
                <a:cs typeface="Calibri" panose="020F0502020204030204" pitchFamily="34" charset="0"/>
              </a:rPr>
              <a:t>CHGA</a:t>
            </a:r>
          </a:p>
        </p:txBody>
      </p:sp>
      <p:sp>
        <p:nvSpPr>
          <p:cNvPr id="87" name="TextBox 86">
            <a:extLst>
              <a:ext uri="{FF2B5EF4-FFF2-40B4-BE49-F238E27FC236}">
                <a16:creationId xmlns:a16="http://schemas.microsoft.com/office/drawing/2014/main" id="{9697C694-1DF4-2E42-90EA-C13D8BEE3A1A}"/>
              </a:ext>
            </a:extLst>
          </p:cNvPr>
          <p:cNvSpPr txBox="1"/>
          <p:nvPr/>
        </p:nvSpPr>
        <p:spPr>
          <a:xfrm>
            <a:off x="4582510" y="5113363"/>
            <a:ext cx="734175" cy="215444"/>
          </a:xfrm>
          <a:prstGeom prst="rect">
            <a:avLst/>
          </a:prstGeom>
          <a:noFill/>
        </p:spPr>
        <p:txBody>
          <a:bodyPr wrap="none" lIns="0" tIns="0" rIns="0" bIns="0" rtlCol="0">
            <a:spAutoFit/>
          </a:bodyPr>
          <a:lstStyle/>
          <a:p>
            <a:pPr algn="ctr"/>
            <a:r>
              <a:rPr lang="en-US" sz="1400" i="1" dirty="0">
                <a:solidFill>
                  <a:srgbClr val="505050"/>
                </a:solidFill>
                <a:latin typeface="Calibri" panose="020F0502020204030204" pitchFamily="34" charset="0"/>
                <a:ea typeface="Aileron" charset="0"/>
                <a:cs typeface="Calibri" panose="020F0502020204030204" pitchFamily="34" charset="0"/>
              </a:rPr>
              <a:t>NEUROD1</a:t>
            </a:r>
          </a:p>
        </p:txBody>
      </p:sp>
      <p:sp>
        <p:nvSpPr>
          <p:cNvPr id="88" name="TextBox 87">
            <a:extLst>
              <a:ext uri="{FF2B5EF4-FFF2-40B4-BE49-F238E27FC236}">
                <a16:creationId xmlns:a16="http://schemas.microsoft.com/office/drawing/2014/main" id="{5B434680-443E-E049-857A-646E13A108D7}"/>
              </a:ext>
            </a:extLst>
          </p:cNvPr>
          <p:cNvSpPr txBox="1"/>
          <p:nvPr/>
        </p:nvSpPr>
        <p:spPr>
          <a:xfrm>
            <a:off x="5400319" y="5113363"/>
            <a:ext cx="487313" cy="215444"/>
          </a:xfrm>
          <a:prstGeom prst="rect">
            <a:avLst/>
          </a:prstGeom>
          <a:noFill/>
        </p:spPr>
        <p:txBody>
          <a:bodyPr wrap="none" lIns="0" tIns="0" rIns="0" bIns="0" rtlCol="0">
            <a:spAutoFit/>
          </a:bodyPr>
          <a:lstStyle/>
          <a:p>
            <a:pPr algn="ctr"/>
            <a:r>
              <a:rPr lang="en-US" sz="1400" i="1" dirty="0">
                <a:solidFill>
                  <a:srgbClr val="505050"/>
                </a:solidFill>
                <a:latin typeface="Calibri" panose="020F0502020204030204" pitchFamily="34" charset="0"/>
                <a:ea typeface="Aileron" charset="0"/>
                <a:cs typeface="Calibri" panose="020F0502020204030204" pitchFamily="34" charset="0"/>
              </a:rPr>
              <a:t>INSM1</a:t>
            </a:r>
          </a:p>
        </p:txBody>
      </p:sp>
      <p:sp>
        <p:nvSpPr>
          <p:cNvPr id="89" name="TextBox 88">
            <a:extLst>
              <a:ext uri="{FF2B5EF4-FFF2-40B4-BE49-F238E27FC236}">
                <a16:creationId xmlns:a16="http://schemas.microsoft.com/office/drawing/2014/main" id="{AC77BF86-B03B-7D49-9B18-82F04993038C}"/>
              </a:ext>
            </a:extLst>
          </p:cNvPr>
          <p:cNvSpPr txBox="1"/>
          <p:nvPr/>
        </p:nvSpPr>
        <p:spPr>
          <a:xfrm>
            <a:off x="4295397" y="2162887"/>
            <a:ext cx="1213922" cy="674031"/>
          </a:xfrm>
          <a:prstGeom prst="rect">
            <a:avLst/>
          </a:prstGeom>
          <a:noFill/>
        </p:spPr>
        <p:txBody>
          <a:bodyPr wrap="none" rtlCol="0">
            <a:spAutoFit/>
          </a:bodyPr>
          <a:lstStyle/>
          <a:p>
            <a:pPr>
              <a:lnSpc>
                <a:spcPct val="90000"/>
              </a:lnSpc>
            </a:pPr>
            <a:r>
              <a:rPr lang="en-US" sz="1400" dirty="0">
                <a:solidFill>
                  <a:srgbClr val="505050"/>
                </a:solidFill>
                <a:latin typeface="Calibri" panose="020F0502020204030204" pitchFamily="34" charset="0"/>
                <a:ea typeface="Aileron" charset="0"/>
                <a:cs typeface="Calibri" panose="020F0502020204030204" pitchFamily="34" charset="0"/>
              </a:rPr>
              <a:t>EEC organoids</a:t>
            </a:r>
          </a:p>
          <a:p>
            <a:pPr>
              <a:lnSpc>
                <a:spcPct val="90000"/>
              </a:lnSpc>
            </a:pPr>
            <a:r>
              <a:rPr lang="en-US" sz="1400" dirty="0" err="1">
                <a:solidFill>
                  <a:srgbClr val="505050"/>
                </a:solidFill>
                <a:latin typeface="Calibri" panose="020F0502020204030204" pitchFamily="34" charset="0"/>
                <a:ea typeface="Aileron" charset="0"/>
                <a:cs typeface="Calibri" panose="020F0502020204030204" pitchFamily="34" charset="0"/>
              </a:rPr>
              <a:t>intNEN</a:t>
            </a:r>
            <a:r>
              <a:rPr lang="en-US" sz="1400" dirty="0">
                <a:solidFill>
                  <a:srgbClr val="505050"/>
                </a:solidFill>
                <a:latin typeface="Calibri" panose="020F0502020204030204" pitchFamily="34" charset="0"/>
                <a:ea typeface="Aileron" charset="0"/>
                <a:cs typeface="Calibri" panose="020F0502020204030204" pitchFamily="34" charset="0"/>
              </a:rPr>
              <a:t> 41</a:t>
            </a:r>
          </a:p>
          <a:p>
            <a:pPr>
              <a:lnSpc>
                <a:spcPct val="90000"/>
              </a:lnSpc>
            </a:pPr>
            <a:r>
              <a:rPr lang="en-US" sz="1400" dirty="0" err="1">
                <a:solidFill>
                  <a:srgbClr val="505050"/>
                </a:solidFill>
                <a:latin typeface="Calibri" panose="020F0502020204030204" pitchFamily="34" charset="0"/>
                <a:ea typeface="Aileron" charset="0"/>
                <a:cs typeface="Calibri" panose="020F0502020204030204" pitchFamily="34" charset="0"/>
              </a:rPr>
              <a:t>intNEN</a:t>
            </a:r>
            <a:r>
              <a:rPr lang="en-US" sz="1400" dirty="0">
                <a:solidFill>
                  <a:srgbClr val="505050"/>
                </a:solidFill>
                <a:latin typeface="Calibri" panose="020F0502020204030204" pitchFamily="34" charset="0"/>
                <a:ea typeface="Aileron" charset="0"/>
                <a:cs typeface="Calibri" panose="020F0502020204030204" pitchFamily="34" charset="0"/>
              </a:rPr>
              <a:t> 43</a:t>
            </a:r>
          </a:p>
        </p:txBody>
      </p:sp>
      <p:sp>
        <p:nvSpPr>
          <p:cNvPr id="90" name="Rectangle 89">
            <a:extLst>
              <a:ext uri="{FF2B5EF4-FFF2-40B4-BE49-F238E27FC236}">
                <a16:creationId xmlns:a16="http://schemas.microsoft.com/office/drawing/2014/main" id="{954478AE-0B3F-874A-B214-2810D40B710C}"/>
              </a:ext>
            </a:extLst>
          </p:cNvPr>
          <p:cNvSpPr/>
          <p:nvPr/>
        </p:nvSpPr>
        <p:spPr>
          <a:xfrm>
            <a:off x="4183235" y="2423808"/>
            <a:ext cx="130154" cy="13015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Rectangle 90">
            <a:extLst>
              <a:ext uri="{FF2B5EF4-FFF2-40B4-BE49-F238E27FC236}">
                <a16:creationId xmlns:a16="http://schemas.microsoft.com/office/drawing/2014/main" id="{69B22FBC-98ED-B748-B421-99BFCD47E209}"/>
              </a:ext>
            </a:extLst>
          </p:cNvPr>
          <p:cNvSpPr/>
          <p:nvPr/>
        </p:nvSpPr>
        <p:spPr>
          <a:xfrm>
            <a:off x="4183235" y="2232250"/>
            <a:ext cx="130154" cy="130154"/>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1285C1D8-CAD5-BE4C-B9F9-985DB8FAB48B}"/>
              </a:ext>
            </a:extLst>
          </p:cNvPr>
          <p:cNvSpPr/>
          <p:nvPr/>
        </p:nvSpPr>
        <p:spPr>
          <a:xfrm>
            <a:off x="4183235" y="2615366"/>
            <a:ext cx="130154" cy="130154"/>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94" name="Group 93">
            <a:extLst>
              <a:ext uri="{FF2B5EF4-FFF2-40B4-BE49-F238E27FC236}">
                <a16:creationId xmlns:a16="http://schemas.microsoft.com/office/drawing/2014/main" id="{5A31BF60-9DCF-484A-AE23-5A002EB71D07}"/>
              </a:ext>
            </a:extLst>
          </p:cNvPr>
          <p:cNvGrpSpPr/>
          <p:nvPr/>
        </p:nvGrpSpPr>
        <p:grpSpPr>
          <a:xfrm>
            <a:off x="4188476" y="3790348"/>
            <a:ext cx="76658" cy="302429"/>
            <a:chOff x="2177592" y="3834799"/>
            <a:chExt cx="76658" cy="76658"/>
          </a:xfrm>
        </p:grpSpPr>
        <p:cxnSp>
          <p:nvCxnSpPr>
            <p:cNvPr id="95" name="Straight Connector 94">
              <a:extLst>
                <a:ext uri="{FF2B5EF4-FFF2-40B4-BE49-F238E27FC236}">
                  <a16:creationId xmlns:a16="http://schemas.microsoft.com/office/drawing/2014/main" id="{1A4FE940-801E-E543-AC32-8C279B9B8FA7}"/>
                </a:ext>
              </a:extLst>
            </p:cNvPr>
            <p:cNvCxnSpPr>
              <a:cxnSpLocks/>
            </p:cNvCxnSpPr>
            <p:nvPr/>
          </p:nvCxnSpPr>
          <p:spPr>
            <a:xfrm flipH="1">
              <a:off x="2177592" y="38350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96" name="Straight Connector 95">
              <a:extLst>
                <a:ext uri="{FF2B5EF4-FFF2-40B4-BE49-F238E27FC236}">
                  <a16:creationId xmlns:a16="http://schemas.microsoft.com/office/drawing/2014/main" id="{FB588CD6-833B-9843-A547-E1B8F481C213}"/>
                </a:ext>
              </a:extLst>
            </p:cNvPr>
            <p:cNvCxnSpPr>
              <a:cxnSpLocks/>
            </p:cNvCxnSpPr>
            <p:nvPr/>
          </p:nvCxnSpPr>
          <p:spPr>
            <a:xfrm rot="16200000" flipH="1">
              <a:off x="2177592" y="38731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grpSp>
      <p:sp>
        <p:nvSpPr>
          <p:cNvPr id="97" name="Rectangle 96">
            <a:extLst>
              <a:ext uri="{FF2B5EF4-FFF2-40B4-BE49-F238E27FC236}">
                <a16:creationId xmlns:a16="http://schemas.microsoft.com/office/drawing/2014/main" id="{20795E2A-B70E-284A-84BA-2AD92A7A112A}"/>
              </a:ext>
            </a:extLst>
          </p:cNvPr>
          <p:cNvSpPr/>
          <p:nvPr/>
        </p:nvSpPr>
        <p:spPr>
          <a:xfrm>
            <a:off x="4151485" y="4006850"/>
            <a:ext cx="150640" cy="10477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7" name="TextBox 126">
            <a:extLst>
              <a:ext uri="{FF2B5EF4-FFF2-40B4-BE49-F238E27FC236}">
                <a16:creationId xmlns:a16="http://schemas.microsoft.com/office/drawing/2014/main" id="{29A1ACD1-DEA3-E24B-8307-AA0E27B1CBA7}"/>
              </a:ext>
            </a:extLst>
          </p:cNvPr>
          <p:cNvSpPr txBox="1"/>
          <p:nvPr/>
        </p:nvSpPr>
        <p:spPr>
          <a:xfrm>
            <a:off x="3539695" y="3440187"/>
            <a:ext cx="274113" cy="215444"/>
          </a:xfrm>
          <a:prstGeom prst="rect">
            <a:avLst/>
          </a:prstGeom>
          <a:noFill/>
        </p:spPr>
        <p:txBody>
          <a:bodyPr wrap="none" lIns="0" tIns="0" rIns="0" bIns="0" rtlCol="0">
            <a:spAutoFit/>
          </a:bodyPr>
          <a:lstStyle/>
          <a:p>
            <a:pPr algn="r"/>
            <a:r>
              <a:rPr lang="en-US" sz="1400" dirty="0">
                <a:solidFill>
                  <a:srgbClr val="505050"/>
                </a:solidFill>
                <a:latin typeface="Calibri" panose="020F0502020204030204" pitchFamily="34" charset="0"/>
                <a:ea typeface="Aileron" charset="0"/>
                <a:cs typeface="Calibri" panose="020F0502020204030204" pitchFamily="34" charset="0"/>
              </a:rPr>
              <a:t>250</a:t>
            </a:r>
          </a:p>
        </p:txBody>
      </p:sp>
      <p:cxnSp>
        <p:nvCxnSpPr>
          <p:cNvPr id="128" name="Straight Connector 127">
            <a:extLst>
              <a:ext uri="{FF2B5EF4-FFF2-40B4-BE49-F238E27FC236}">
                <a16:creationId xmlns:a16="http://schemas.microsoft.com/office/drawing/2014/main" id="{DA4595C3-CCDC-7C4A-9787-D90AB9C68F30}"/>
              </a:ext>
            </a:extLst>
          </p:cNvPr>
          <p:cNvCxnSpPr>
            <a:cxnSpLocks/>
          </p:cNvCxnSpPr>
          <p:nvPr/>
        </p:nvCxnSpPr>
        <p:spPr>
          <a:xfrm flipH="1">
            <a:off x="3850125" y="3546103"/>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129" name="Straight Connector 128">
            <a:extLst>
              <a:ext uri="{FF2B5EF4-FFF2-40B4-BE49-F238E27FC236}">
                <a16:creationId xmlns:a16="http://schemas.microsoft.com/office/drawing/2014/main" id="{4801B5EB-D534-1647-B0B8-2A662865EF23}"/>
              </a:ext>
            </a:extLst>
          </p:cNvPr>
          <p:cNvCxnSpPr>
            <a:cxnSpLocks/>
          </p:cNvCxnSpPr>
          <p:nvPr/>
        </p:nvCxnSpPr>
        <p:spPr>
          <a:xfrm flipH="1">
            <a:off x="3850125" y="365087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2BFC30CF-003C-4448-9D3A-B693CA5E301E}"/>
              </a:ext>
            </a:extLst>
          </p:cNvPr>
          <p:cNvCxnSpPr>
            <a:cxnSpLocks/>
          </p:cNvCxnSpPr>
          <p:nvPr/>
        </p:nvCxnSpPr>
        <p:spPr>
          <a:xfrm flipH="1">
            <a:off x="1368425" y="5051053"/>
            <a:ext cx="2044700" cy="0"/>
          </a:xfrm>
          <a:prstGeom prst="line">
            <a:avLst/>
          </a:prstGeom>
          <a:ln w="12700">
            <a:solidFill>
              <a:srgbClr val="505050"/>
            </a:solidFill>
            <a:prstDash val="sysDot"/>
          </a:ln>
          <a:effectLst/>
        </p:spPr>
        <p:style>
          <a:lnRef idx="2">
            <a:schemeClr val="accent1"/>
          </a:lnRef>
          <a:fillRef idx="0">
            <a:schemeClr val="accent1"/>
          </a:fillRef>
          <a:effectRef idx="1">
            <a:schemeClr val="accent1"/>
          </a:effectRef>
          <a:fontRef idx="minor">
            <a:schemeClr val="tx1"/>
          </a:fontRef>
        </p:style>
      </p:cxnSp>
      <p:sp>
        <p:nvSpPr>
          <p:cNvPr id="131" name="TextBox 130">
            <a:extLst>
              <a:ext uri="{FF2B5EF4-FFF2-40B4-BE49-F238E27FC236}">
                <a16:creationId xmlns:a16="http://schemas.microsoft.com/office/drawing/2014/main" id="{B0394DC1-DBE9-EC44-9911-8CE72ACF82E9}"/>
              </a:ext>
            </a:extLst>
          </p:cNvPr>
          <p:cNvSpPr txBox="1"/>
          <p:nvPr/>
        </p:nvSpPr>
        <p:spPr>
          <a:xfrm>
            <a:off x="3539694" y="3751957"/>
            <a:ext cx="274114" cy="215444"/>
          </a:xfrm>
          <a:prstGeom prst="rect">
            <a:avLst/>
          </a:prstGeom>
          <a:noFill/>
        </p:spPr>
        <p:txBody>
          <a:bodyPr wrap="none" lIns="0" tIns="0" rIns="0" bIns="0" rtlCol="0">
            <a:spAutoFit/>
          </a:bodyPr>
          <a:lstStyle/>
          <a:p>
            <a:pPr algn="r"/>
            <a:r>
              <a:rPr lang="en-US" sz="1400" dirty="0">
                <a:solidFill>
                  <a:srgbClr val="505050"/>
                </a:solidFill>
                <a:latin typeface="Calibri" panose="020F0502020204030204" pitchFamily="34" charset="0"/>
                <a:ea typeface="Aileron" charset="0"/>
                <a:cs typeface="Calibri" panose="020F0502020204030204" pitchFamily="34" charset="0"/>
              </a:rPr>
              <a:t>150</a:t>
            </a:r>
          </a:p>
        </p:txBody>
      </p:sp>
      <p:cxnSp>
        <p:nvCxnSpPr>
          <p:cNvPr id="132" name="Straight Connector 131">
            <a:extLst>
              <a:ext uri="{FF2B5EF4-FFF2-40B4-BE49-F238E27FC236}">
                <a16:creationId xmlns:a16="http://schemas.microsoft.com/office/drawing/2014/main" id="{DE386ECB-4E0B-1248-95A1-6E5B30D273F0}"/>
              </a:ext>
            </a:extLst>
          </p:cNvPr>
          <p:cNvCxnSpPr>
            <a:cxnSpLocks/>
          </p:cNvCxnSpPr>
          <p:nvPr/>
        </p:nvCxnSpPr>
        <p:spPr>
          <a:xfrm flipH="1">
            <a:off x="3850125" y="3857873"/>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133" name="Straight Connector 132">
            <a:extLst>
              <a:ext uri="{FF2B5EF4-FFF2-40B4-BE49-F238E27FC236}">
                <a16:creationId xmlns:a16="http://schemas.microsoft.com/office/drawing/2014/main" id="{FB53E173-7723-C249-8400-13F63CC9BBBB}"/>
              </a:ext>
            </a:extLst>
          </p:cNvPr>
          <p:cNvCxnSpPr>
            <a:cxnSpLocks/>
          </p:cNvCxnSpPr>
          <p:nvPr/>
        </p:nvCxnSpPr>
        <p:spPr>
          <a:xfrm>
            <a:off x="3921748" y="2921000"/>
            <a:ext cx="0" cy="631825"/>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sp>
        <p:nvSpPr>
          <p:cNvPr id="138" name="Rectangle 137">
            <a:extLst>
              <a:ext uri="{FF2B5EF4-FFF2-40B4-BE49-F238E27FC236}">
                <a16:creationId xmlns:a16="http://schemas.microsoft.com/office/drawing/2014/main" id="{23F6DAD0-2114-AD4D-9F1C-F6D2E405081F}"/>
              </a:ext>
            </a:extLst>
          </p:cNvPr>
          <p:cNvSpPr/>
          <p:nvPr/>
        </p:nvSpPr>
        <p:spPr>
          <a:xfrm>
            <a:off x="4332460" y="3648075"/>
            <a:ext cx="150640" cy="1406525"/>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39" name="Group 138">
            <a:extLst>
              <a:ext uri="{FF2B5EF4-FFF2-40B4-BE49-F238E27FC236}">
                <a16:creationId xmlns:a16="http://schemas.microsoft.com/office/drawing/2014/main" id="{6F473D8A-AE84-8B40-9A15-D11766C364FB}"/>
              </a:ext>
            </a:extLst>
          </p:cNvPr>
          <p:cNvGrpSpPr/>
          <p:nvPr/>
        </p:nvGrpSpPr>
        <p:grpSpPr>
          <a:xfrm>
            <a:off x="4369451" y="2958498"/>
            <a:ext cx="76658" cy="302429"/>
            <a:chOff x="2177592" y="3834799"/>
            <a:chExt cx="76658" cy="76658"/>
          </a:xfrm>
        </p:grpSpPr>
        <p:cxnSp>
          <p:nvCxnSpPr>
            <p:cNvPr id="140" name="Straight Connector 139">
              <a:extLst>
                <a:ext uri="{FF2B5EF4-FFF2-40B4-BE49-F238E27FC236}">
                  <a16:creationId xmlns:a16="http://schemas.microsoft.com/office/drawing/2014/main" id="{F4C4374F-1189-D74D-9294-A9062B4541F3}"/>
                </a:ext>
              </a:extLst>
            </p:cNvPr>
            <p:cNvCxnSpPr>
              <a:cxnSpLocks/>
            </p:cNvCxnSpPr>
            <p:nvPr/>
          </p:nvCxnSpPr>
          <p:spPr>
            <a:xfrm flipH="1">
              <a:off x="2177592" y="38350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141" name="Straight Connector 140">
              <a:extLst>
                <a:ext uri="{FF2B5EF4-FFF2-40B4-BE49-F238E27FC236}">
                  <a16:creationId xmlns:a16="http://schemas.microsoft.com/office/drawing/2014/main" id="{D2C197A3-309B-424B-AC3C-8A02EE578F78}"/>
                </a:ext>
              </a:extLst>
            </p:cNvPr>
            <p:cNvCxnSpPr>
              <a:cxnSpLocks/>
            </p:cNvCxnSpPr>
            <p:nvPr/>
          </p:nvCxnSpPr>
          <p:spPr>
            <a:xfrm rot="16200000" flipH="1">
              <a:off x="2177592" y="38731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grpSp>
      <p:sp>
        <p:nvSpPr>
          <p:cNvPr id="142" name="Rectangle 141">
            <a:extLst>
              <a:ext uri="{FF2B5EF4-FFF2-40B4-BE49-F238E27FC236}">
                <a16:creationId xmlns:a16="http://schemas.microsoft.com/office/drawing/2014/main" id="{931EB449-825B-4947-A34E-E2E01DBD6A38}"/>
              </a:ext>
            </a:extLst>
          </p:cNvPr>
          <p:cNvSpPr/>
          <p:nvPr/>
        </p:nvSpPr>
        <p:spPr>
          <a:xfrm>
            <a:off x="4332460" y="3054350"/>
            <a:ext cx="150640" cy="498475"/>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3" name="Group 142">
            <a:extLst>
              <a:ext uri="{FF2B5EF4-FFF2-40B4-BE49-F238E27FC236}">
                <a16:creationId xmlns:a16="http://schemas.microsoft.com/office/drawing/2014/main" id="{6D95D026-27CC-AB4B-9CAF-38739254D810}"/>
              </a:ext>
            </a:extLst>
          </p:cNvPr>
          <p:cNvGrpSpPr/>
          <p:nvPr/>
        </p:nvGrpSpPr>
        <p:grpSpPr>
          <a:xfrm>
            <a:off x="4883801" y="3476024"/>
            <a:ext cx="76658" cy="51402"/>
            <a:chOff x="2177592" y="3834799"/>
            <a:chExt cx="76658" cy="76658"/>
          </a:xfrm>
        </p:grpSpPr>
        <p:cxnSp>
          <p:nvCxnSpPr>
            <p:cNvPr id="144" name="Straight Connector 143">
              <a:extLst>
                <a:ext uri="{FF2B5EF4-FFF2-40B4-BE49-F238E27FC236}">
                  <a16:creationId xmlns:a16="http://schemas.microsoft.com/office/drawing/2014/main" id="{569F1A69-310F-4343-93A7-2EFBF31200FA}"/>
                </a:ext>
              </a:extLst>
            </p:cNvPr>
            <p:cNvCxnSpPr>
              <a:cxnSpLocks/>
            </p:cNvCxnSpPr>
            <p:nvPr/>
          </p:nvCxnSpPr>
          <p:spPr>
            <a:xfrm flipH="1">
              <a:off x="2177592" y="38350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145" name="Straight Connector 144">
              <a:extLst>
                <a:ext uri="{FF2B5EF4-FFF2-40B4-BE49-F238E27FC236}">
                  <a16:creationId xmlns:a16="http://schemas.microsoft.com/office/drawing/2014/main" id="{4E79F7C9-1B91-564D-8F7F-3AF7CFEC7E94}"/>
                </a:ext>
              </a:extLst>
            </p:cNvPr>
            <p:cNvCxnSpPr>
              <a:cxnSpLocks/>
            </p:cNvCxnSpPr>
            <p:nvPr/>
          </p:nvCxnSpPr>
          <p:spPr>
            <a:xfrm rot="16200000" flipH="1">
              <a:off x="2177592" y="38731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grpSp>
      <p:sp>
        <p:nvSpPr>
          <p:cNvPr id="146" name="Rectangle 145">
            <a:extLst>
              <a:ext uri="{FF2B5EF4-FFF2-40B4-BE49-F238E27FC236}">
                <a16:creationId xmlns:a16="http://schemas.microsoft.com/office/drawing/2014/main" id="{BF894589-70CB-CD4F-98B2-6E76040FF997}"/>
              </a:ext>
            </a:extLst>
          </p:cNvPr>
          <p:cNvSpPr/>
          <p:nvPr/>
        </p:nvSpPr>
        <p:spPr>
          <a:xfrm>
            <a:off x="4846810" y="3498850"/>
            <a:ext cx="150640" cy="539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7" name="Rectangle 146">
            <a:extLst>
              <a:ext uri="{FF2B5EF4-FFF2-40B4-BE49-F238E27FC236}">
                <a16:creationId xmlns:a16="http://schemas.microsoft.com/office/drawing/2014/main" id="{E874C71A-F128-C54C-B045-DBBC75800AC3}"/>
              </a:ext>
            </a:extLst>
          </p:cNvPr>
          <p:cNvSpPr/>
          <p:nvPr/>
        </p:nvSpPr>
        <p:spPr>
          <a:xfrm>
            <a:off x="5027785" y="3648075"/>
            <a:ext cx="150640" cy="1406525"/>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8" name="Group 147">
            <a:extLst>
              <a:ext uri="{FF2B5EF4-FFF2-40B4-BE49-F238E27FC236}">
                <a16:creationId xmlns:a16="http://schemas.microsoft.com/office/drawing/2014/main" id="{22C6BB5C-144B-2442-A3D7-544F7E4F1C8B}"/>
              </a:ext>
            </a:extLst>
          </p:cNvPr>
          <p:cNvGrpSpPr/>
          <p:nvPr/>
        </p:nvGrpSpPr>
        <p:grpSpPr>
          <a:xfrm>
            <a:off x="5064776" y="3444273"/>
            <a:ext cx="76658" cy="79977"/>
            <a:chOff x="2177592" y="3834799"/>
            <a:chExt cx="76658" cy="76658"/>
          </a:xfrm>
        </p:grpSpPr>
        <p:cxnSp>
          <p:nvCxnSpPr>
            <p:cNvPr id="149" name="Straight Connector 148">
              <a:extLst>
                <a:ext uri="{FF2B5EF4-FFF2-40B4-BE49-F238E27FC236}">
                  <a16:creationId xmlns:a16="http://schemas.microsoft.com/office/drawing/2014/main" id="{CD1CAFD5-636C-1745-825A-4781809DF986}"/>
                </a:ext>
              </a:extLst>
            </p:cNvPr>
            <p:cNvCxnSpPr>
              <a:cxnSpLocks/>
            </p:cNvCxnSpPr>
            <p:nvPr/>
          </p:nvCxnSpPr>
          <p:spPr>
            <a:xfrm flipH="1">
              <a:off x="2177592" y="38350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150" name="Straight Connector 149">
              <a:extLst>
                <a:ext uri="{FF2B5EF4-FFF2-40B4-BE49-F238E27FC236}">
                  <a16:creationId xmlns:a16="http://schemas.microsoft.com/office/drawing/2014/main" id="{DFBDE839-9251-EC42-AF12-395D992ACE3B}"/>
                </a:ext>
              </a:extLst>
            </p:cNvPr>
            <p:cNvCxnSpPr>
              <a:cxnSpLocks/>
            </p:cNvCxnSpPr>
            <p:nvPr/>
          </p:nvCxnSpPr>
          <p:spPr>
            <a:xfrm rot="16200000" flipH="1">
              <a:off x="2177592" y="38731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grpSp>
      <p:sp>
        <p:nvSpPr>
          <p:cNvPr id="151" name="Rectangle 150">
            <a:extLst>
              <a:ext uri="{FF2B5EF4-FFF2-40B4-BE49-F238E27FC236}">
                <a16:creationId xmlns:a16="http://schemas.microsoft.com/office/drawing/2014/main" id="{1200E4CB-B66B-A24B-B4AA-351DCA742EE8}"/>
              </a:ext>
            </a:extLst>
          </p:cNvPr>
          <p:cNvSpPr/>
          <p:nvPr/>
        </p:nvSpPr>
        <p:spPr>
          <a:xfrm>
            <a:off x="5027785" y="3476625"/>
            <a:ext cx="150640" cy="7620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5" name="Rectangle 154">
            <a:extLst>
              <a:ext uri="{FF2B5EF4-FFF2-40B4-BE49-F238E27FC236}">
                <a16:creationId xmlns:a16="http://schemas.microsoft.com/office/drawing/2014/main" id="{EF12A595-17A4-4245-971C-8A582640E5BA}"/>
              </a:ext>
            </a:extLst>
          </p:cNvPr>
          <p:cNvSpPr/>
          <p:nvPr/>
        </p:nvSpPr>
        <p:spPr>
          <a:xfrm>
            <a:off x="5561185" y="3648075"/>
            <a:ext cx="150640" cy="140652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6" name="Rectangle 155">
            <a:extLst>
              <a:ext uri="{FF2B5EF4-FFF2-40B4-BE49-F238E27FC236}">
                <a16:creationId xmlns:a16="http://schemas.microsoft.com/office/drawing/2014/main" id="{BBE4C25D-6D76-5741-BE45-F4CF76139022}"/>
              </a:ext>
            </a:extLst>
          </p:cNvPr>
          <p:cNvSpPr/>
          <p:nvPr/>
        </p:nvSpPr>
        <p:spPr>
          <a:xfrm>
            <a:off x="5742160" y="3648075"/>
            <a:ext cx="150640" cy="1406525"/>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7" name="Group 156">
            <a:extLst>
              <a:ext uri="{FF2B5EF4-FFF2-40B4-BE49-F238E27FC236}">
                <a16:creationId xmlns:a16="http://schemas.microsoft.com/office/drawing/2014/main" id="{7A687F6C-7DAF-ED43-80A7-7C2973CFAB8C}"/>
              </a:ext>
            </a:extLst>
          </p:cNvPr>
          <p:cNvGrpSpPr/>
          <p:nvPr/>
        </p:nvGrpSpPr>
        <p:grpSpPr>
          <a:xfrm>
            <a:off x="5779151" y="3526823"/>
            <a:ext cx="76658" cy="18000"/>
            <a:chOff x="2177592" y="3834799"/>
            <a:chExt cx="76658" cy="76658"/>
          </a:xfrm>
        </p:grpSpPr>
        <p:cxnSp>
          <p:nvCxnSpPr>
            <p:cNvPr id="158" name="Straight Connector 157">
              <a:extLst>
                <a:ext uri="{FF2B5EF4-FFF2-40B4-BE49-F238E27FC236}">
                  <a16:creationId xmlns:a16="http://schemas.microsoft.com/office/drawing/2014/main" id="{C750ED7A-67B0-404C-8456-C29F5651EEF8}"/>
                </a:ext>
              </a:extLst>
            </p:cNvPr>
            <p:cNvCxnSpPr>
              <a:cxnSpLocks/>
            </p:cNvCxnSpPr>
            <p:nvPr/>
          </p:nvCxnSpPr>
          <p:spPr>
            <a:xfrm flipH="1">
              <a:off x="2177592" y="38350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159" name="Straight Connector 158">
              <a:extLst>
                <a:ext uri="{FF2B5EF4-FFF2-40B4-BE49-F238E27FC236}">
                  <a16:creationId xmlns:a16="http://schemas.microsoft.com/office/drawing/2014/main" id="{71218C43-9368-DD46-AFC9-84DEF46DA8A2}"/>
                </a:ext>
              </a:extLst>
            </p:cNvPr>
            <p:cNvCxnSpPr>
              <a:cxnSpLocks/>
            </p:cNvCxnSpPr>
            <p:nvPr/>
          </p:nvCxnSpPr>
          <p:spPr>
            <a:xfrm rot="16200000" flipH="1">
              <a:off x="2177592" y="38731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grpSp>
      <p:sp>
        <p:nvSpPr>
          <p:cNvPr id="160" name="Rectangle 159">
            <a:extLst>
              <a:ext uri="{FF2B5EF4-FFF2-40B4-BE49-F238E27FC236}">
                <a16:creationId xmlns:a16="http://schemas.microsoft.com/office/drawing/2014/main" id="{0018C926-ACB5-E443-9820-E2851B273616}"/>
              </a:ext>
            </a:extLst>
          </p:cNvPr>
          <p:cNvSpPr/>
          <p:nvPr/>
        </p:nvSpPr>
        <p:spPr>
          <a:xfrm>
            <a:off x="5742160" y="3538425"/>
            <a:ext cx="150640" cy="1440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1" name="Rectangle 160">
            <a:extLst>
              <a:ext uri="{FF2B5EF4-FFF2-40B4-BE49-F238E27FC236}">
                <a16:creationId xmlns:a16="http://schemas.microsoft.com/office/drawing/2014/main" id="{726FD5D0-D797-944E-BA1F-65CF53DFF33C}"/>
              </a:ext>
            </a:extLst>
          </p:cNvPr>
          <p:cNvSpPr/>
          <p:nvPr/>
        </p:nvSpPr>
        <p:spPr>
          <a:xfrm>
            <a:off x="4846810" y="3648075"/>
            <a:ext cx="150640" cy="140652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3" name="Group 162">
            <a:extLst>
              <a:ext uri="{FF2B5EF4-FFF2-40B4-BE49-F238E27FC236}">
                <a16:creationId xmlns:a16="http://schemas.microsoft.com/office/drawing/2014/main" id="{06C61C63-58BE-CC42-B883-49E6EFE6A6D2}"/>
              </a:ext>
            </a:extLst>
          </p:cNvPr>
          <p:cNvGrpSpPr/>
          <p:nvPr/>
        </p:nvGrpSpPr>
        <p:grpSpPr>
          <a:xfrm>
            <a:off x="5607701" y="3526823"/>
            <a:ext cx="76658" cy="18000"/>
            <a:chOff x="2177592" y="3834799"/>
            <a:chExt cx="76658" cy="76658"/>
          </a:xfrm>
        </p:grpSpPr>
        <p:cxnSp>
          <p:nvCxnSpPr>
            <p:cNvPr id="164" name="Straight Connector 163">
              <a:extLst>
                <a:ext uri="{FF2B5EF4-FFF2-40B4-BE49-F238E27FC236}">
                  <a16:creationId xmlns:a16="http://schemas.microsoft.com/office/drawing/2014/main" id="{1C16BA67-1E1C-4D4E-9533-527EBE8AD356}"/>
                </a:ext>
              </a:extLst>
            </p:cNvPr>
            <p:cNvCxnSpPr>
              <a:cxnSpLocks/>
            </p:cNvCxnSpPr>
            <p:nvPr/>
          </p:nvCxnSpPr>
          <p:spPr>
            <a:xfrm flipH="1">
              <a:off x="2177592" y="38350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165" name="Straight Connector 164">
              <a:extLst>
                <a:ext uri="{FF2B5EF4-FFF2-40B4-BE49-F238E27FC236}">
                  <a16:creationId xmlns:a16="http://schemas.microsoft.com/office/drawing/2014/main" id="{F5D6112D-0954-4D40-916F-B4D40DE489C6}"/>
                </a:ext>
              </a:extLst>
            </p:cNvPr>
            <p:cNvCxnSpPr>
              <a:cxnSpLocks/>
            </p:cNvCxnSpPr>
            <p:nvPr/>
          </p:nvCxnSpPr>
          <p:spPr>
            <a:xfrm rot="16200000" flipH="1">
              <a:off x="2177592" y="38731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grpSp>
      <p:sp>
        <p:nvSpPr>
          <p:cNvPr id="162" name="Rectangle 161">
            <a:extLst>
              <a:ext uri="{FF2B5EF4-FFF2-40B4-BE49-F238E27FC236}">
                <a16:creationId xmlns:a16="http://schemas.microsoft.com/office/drawing/2014/main" id="{015BB52E-A681-D845-B73E-F592869FFC04}"/>
              </a:ext>
            </a:extLst>
          </p:cNvPr>
          <p:cNvSpPr/>
          <p:nvPr/>
        </p:nvSpPr>
        <p:spPr>
          <a:xfrm>
            <a:off x="5561185" y="3534825"/>
            <a:ext cx="150640" cy="1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6" name="TextBox 165">
            <a:extLst>
              <a:ext uri="{FF2B5EF4-FFF2-40B4-BE49-F238E27FC236}">
                <a16:creationId xmlns:a16="http://schemas.microsoft.com/office/drawing/2014/main" id="{37AD925D-C4CC-4149-A4AF-DA75E4927A26}"/>
              </a:ext>
            </a:extLst>
          </p:cNvPr>
          <p:cNvSpPr txBox="1"/>
          <p:nvPr/>
        </p:nvSpPr>
        <p:spPr>
          <a:xfrm>
            <a:off x="6066763" y="2757562"/>
            <a:ext cx="274114" cy="215444"/>
          </a:xfrm>
          <a:prstGeom prst="rect">
            <a:avLst/>
          </a:prstGeom>
          <a:noFill/>
        </p:spPr>
        <p:txBody>
          <a:bodyPr wrap="none" lIns="0" tIns="0" rIns="0" bIns="0" rtlCol="0">
            <a:spAutoFit/>
          </a:bodyPr>
          <a:lstStyle/>
          <a:p>
            <a:pPr algn="r"/>
            <a:r>
              <a:rPr lang="en-US" sz="1400" dirty="0">
                <a:solidFill>
                  <a:srgbClr val="505050"/>
                </a:solidFill>
                <a:latin typeface="Calibri" panose="020F0502020204030204" pitchFamily="34" charset="0"/>
                <a:ea typeface="Aileron" charset="0"/>
                <a:cs typeface="Calibri" panose="020F0502020204030204" pitchFamily="34" charset="0"/>
              </a:rPr>
              <a:t>600</a:t>
            </a:r>
          </a:p>
        </p:txBody>
      </p:sp>
      <p:cxnSp>
        <p:nvCxnSpPr>
          <p:cNvPr id="167" name="Straight Connector 166">
            <a:extLst>
              <a:ext uri="{FF2B5EF4-FFF2-40B4-BE49-F238E27FC236}">
                <a16:creationId xmlns:a16="http://schemas.microsoft.com/office/drawing/2014/main" id="{99AEA468-6F8E-AF45-9DC5-1B078C2F9B12}"/>
              </a:ext>
            </a:extLst>
          </p:cNvPr>
          <p:cNvCxnSpPr>
            <a:cxnSpLocks/>
          </p:cNvCxnSpPr>
          <p:nvPr/>
        </p:nvCxnSpPr>
        <p:spPr>
          <a:xfrm>
            <a:off x="6448817" y="3590925"/>
            <a:ext cx="0" cy="146050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168" name="Straight Connector 167">
            <a:extLst>
              <a:ext uri="{FF2B5EF4-FFF2-40B4-BE49-F238E27FC236}">
                <a16:creationId xmlns:a16="http://schemas.microsoft.com/office/drawing/2014/main" id="{7BF97078-436D-D34D-A454-AB0EA00C6BCB}"/>
              </a:ext>
            </a:extLst>
          </p:cNvPr>
          <p:cNvCxnSpPr>
            <a:cxnSpLocks/>
          </p:cNvCxnSpPr>
          <p:nvPr/>
        </p:nvCxnSpPr>
        <p:spPr>
          <a:xfrm flipH="1">
            <a:off x="6377194" y="286347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sp>
        <p:nvSpPr>
          <p:cNvPr id="169" name="TextBox 168">
            <a:extLst>
              <a:ext uri="{FF2B5EF4-FFF2-40B4-BE49-F238E27FC236}">
                <a16:creationId xmlns:a16="http://schemas.microsoft.com/office/drawing/2014/main" id="{7240A60A-DA56-1943-8A3C-2E4EE7B80A63}"/>
              </a:ext>
            </a:extLst>
          </p:cNvPr>
          <p:cNvSpPr txBox="1"/>
          <p:nvPr/>
        </p:nvSpPr>
        <p:spPr>
          <a:xfrm>
            <a:off x="6066763" y="3211587"/>
            <a:ext cx="274114" cy="215444"/>
          </a:xfrm>
          <a:prstGeom prst="rect">
            <a:avLst/>
          </a:prstGeom>
          <a:noFill/>
        </p:spPr>
        <p:txBody>
          <a:bodyPr wrap="none" lIns="0" tIns="0" rIns="0" bIns="0" rtlCol="0">
            <a:spAutoFit/>
          </a:bodyPr>
          <a:lstStyle/>
          <a:p>
            <a:pPr algn="r"/>
            <a:r>
              <a:rPr lang="en-US" sz="1400" dirty="0">
                <a:solidFill>
                  <a:srgbClr val="505050"/>
                </a:solidFill>
                <a:latin typeface="Calibri" panose="020F0502020204030204" pitchFamily="34" charset="0"/>
                <a:ea typeface="Aileron" charset="0"/>
                <a:cs typeface="Calibri" panose="020F0502020204030204" pitchFamily="34" charset="0"/>
              </a:rPr>
              <a:t>300</a:t>
            </a:r>
          </a:p>
        </p:txBody>
      </p:sp>
      <p:cxnSp>
        <p:nvCxnSpPr>
          <p:cNvPr id="170" name="Straight Connector 169">
            <a:extLst>
              <a:ext uri="{FF2B5EF4-FFF2-40B4-BE49-F238E27FC236}">
                <a16:creationId xmlns:a16="http://schemas.microsoft.com/office/drawing/2014/main" id="{C3D2E541-C5FB-9E4A-BBC5-05BAE6637857}"/>
              </a:ext>
            </a:extLst>
          </p:cNvPr>
          <p:cNvCxnSpPr>
            <a:cxnSpLocks/>
          </p:cNvCxnSpPr>
          <p:nvPr/>
        </p:nvCxnSpPr>
        <p:spPr>
          <a:xfrm flipH="1">
            <a:off x="6377194" y="3317503"/>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sp>
        <p:nvSpPr>
          <p:cNvPr id="173" name="TextBox 172">
            <a:extLst>
              <a:ext uri="{FF2B5EF4-FFF2-40B4-BE49-F238E27FC236}">
                <a16:creationId xmlns:a16="http://schemas.microsoft.com/office/drawing/2014/main" id="{5EAFC724-77E3-0646-8436-E650670E3F13}"/>
              </a:ext>
            </a:extLst>
          </p:cNvPr>
          <p:cNvSpPr txBox="1"/>
          <p:nvPr/>
        </p:nvSpPr>
        <p:spPr>
          <a:xfrm>
            <a:off x="6249505" y="4446662"/>
            <a:ext cx="91372" cy="215444"/>
          </a:xfrm>
          <a:prstGeom prst="rect">
            <a:avLst/>
          </a:prstGeom>
          <a:noFill/>
        </p:spPr>
        <p:txBody>
          <a:bodyPr wrap="none" lIns="0" tIns="0" rIns="0" bIns="0" rtlCol="0">
            <a:spAutoFit/>
          </a:bodyPr>
          <a:lstStyle/>
          <a:p>
            <a:pPr algn="r"/>
            <a:r>
              <a:rPr lang="en-US" sz="1400" dirty="0">
                <a:solidFill>
                  <a:srgbClr val="505050"/>
                </a:solidFill>
                <a:latin typeface="Calibri" panose="020F0502020204030204" pitchFamily="34" charset="0"/>
                <a:ea typeface="Aileron" charset="0"/>
                <a:cs typeface="Calibri" panose="020F0502020204030204" pitchFamily="34" charset="0"/>
              </a:rPr>
              <a:t>5</a:t>
            </a:r>
          </a:p>
        </p:txBody>
      </p:sp>
      <p:cxnSp>
        <p:nvCxnSpPr>
          <p:cNvPr id="174" name="Straight Connector 173">
            <a:extLst>
              <a:ext uri="{FF2B5EF4-FFF2-40B4-BE49-F238E27FC236}">
                <a16:creationId xmlns:a16="http://schemas.microsoft.com/office/drawing/2014/main" id="{5009D84E-11BF-E84B-A82B-286B5D1EC836}"/>
              </a:ext>
            </a:extLst>
          </p:cNvPr>
          <p:cNvCxnSpPr>
            <a:cxnSpLocks/>
          </p:cNvCxnSpPr>
          <p:nvPr/>
        </p:nvCxnSpPr>
        <p:spPr>
          <a:xfrm flipH="1">
            <a:off x="6377194" y="455257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sp>
        <p:nvSpPr>
          <p:cNvPr id="175" name="TextBox 174">
            <a:extLst>
              <a:ext uri="{FF2B5EF4-FFF2-40B4-BE49-F238E27FC236}">
                <a16:creationId xmlns:a16="http://schemas.microsoft.com/office/drawing/2014/main" id="{E1F93E34-55DA-0340-97B2-65F5A9DCA5E2}"/>
              </a:ext>
            </a:extLst>
          </p:cNvPr>
          <p:cNvSpPr txBox="1"/>
          <p:nvPr/>
        </p:nvSpPr>
        <p:spPr>
          <a:xfrm>
            <a:off x="6249505" y="4945137"/>
            <a:ext cx="91372" cy="215444"/>
          </a:xfrm>
          <a:prstGeom prst="rect">
            <a:avLst/>
          </a:prstGeom>
          <a:noFill/>
        </p:spPr>
        <p:txBody>
          <a:bodyPr wrap="none" lIns="0" tIns="0" rIns="0" bIns="0" rtlCol="0">
            <a:spAutoFit/>
          </a:bodyPr>
          <a:lstStyle/>
          <a:p>
            <a:pPr algn="r"/>
            <a:r>
              <a:rPr lang="en-US" sz="1400" dirty="0">
                <a:solidFill>
                  <a:srgbClr val="505050"/>
                </a:solidFill>
                <a:latin typeface="Calibri" panose="020F0502020204030204" pitchFamily="34" charset="0"/>
                <a:ea typeface="Aileron" charset="0"/>
                <a:cs typeface="Calibri" panose="020F0502020204030204" pitchFamily="34" charset="0"/>
              </a:rPr>
              <a:t>0</a:t>
            </a:r>
          </a:p>
        </p:txBody>
      </p:sp>
      <p:sp>
        <p:nvSpPr>
          <p:cNvPr id="176" name="TextBox 175">
            <a:extLst>
              <a:ext uri="{FF2B5EF4-FFF2-40B4-BE49-F238E27FC236}">
                <a16:creationId xmlns:a16="http://schemas.microsoft.com/office/drawing/2014/main" id="{5F3291D1-0AB3-BE40-97C6-1E8603E6DEDF}"/>
              </a:ext>
            </a:extLst>
          </p:cNvPr>
          <p:cNvSpPr txBox="1"/>
          <p:nvPr/>
        </p:nvSpPr>
        <p:spPr>
          <a:xfrm>
            <a:off x="6573850" y="5113363"/>
            <a:ext cx="424796" cy="215444"/>
          </a:xfrm>
          <a:prstGeom prst="rect">
            <a:avLst/>
          </a:prstGeom>
          <a:noFill/>
        </p:spPr>
        <p:txBody>
          <a:bodyPr wrap="none" lIns="0" tIns="0" rIns="0" bIns="0" rtlCol="0">
            <a:spAutoFit/>
          </a:bodyPr>
          <a:lstStyle/>
          <a:p>
            <a:pPr algn="r"/>
            <a:r>
              <a:rPr lang="en-US" sz="1400" i="1" dirty="0">
                <a:solidFill>
                  <a:srgbClr val="505050"/>
                </a:solidFill>
                <a:latin typeface="Calibri" panose="020F0502020204030204" pitchFamily="34" charset="0"/>
                <a:ea typeface="Aileron" charset="0"/>
                <a:cs typeface="Calibri" panose="020F0502020204030204" pitchFamily="34" charset="0"/>
              </a:rPr>
              <a:t>CHGA</a:t>
            </a:r>
          </a:p>
        </p:txBody>
      </p:sp>
      <p:sp>
        <p:nvSpPr>
          <p:cNvPr id="177" name="TextBox 176">
            <a:extLst>
              <a:ext uri="{FF2B5EF4-FFF2-40B4-BE49-F238E27FC236}">
                <a16:creationId xmlns:a16="http://schemas.microsoft.com/office/drawing/2014/main" id="{832F8347-D74E-3B4A-A0A5-30890714740A}"/>
              </a:ext>
            </a:extLst>
          </p:cNvPr>
          <p:cNvSpPr txBox="1"/>
          <p:nvPr/>
        </p:nvSpPr>
        <p:spPr>
          <a:xfrm>
            <a:off x="7109579" y="5113363"/>
            <a:ext cx="734175" cy="215444"/>
          </a:xfrm>
          <a:prstGeom prst="rect">
            <a:avLst/>
          </a:prstGeom>
          <a:noFill/>
        </p:spPr>
        <p:txBody>
          <a:bodyPr wrap="none" lIns="0" tIns="0" rIns="0" bIns="0" rtlCol="0">
            <a:spAutoFit/>
          </a:bodyPr>
          <a:lstStyle/>
          <a:p>
            <a:pPr algn="ctr"/>
            <a:r>
              <a:rPr lang="en-US" sz="1400" i="1" dirty="0">
                <a:solidFill>
                  <a:srgbClr val="505050"/>
                </a:solidFill>
                <a:latin typeface="Calibri" panose="020F0502020204030204" pitchFamily="34" charset="0"/>
                <a:ea typeface="Aileron" charset="0"/>
                <a:cs typeface="Calibri" panose="020F0502020204030204" pitchFamily="34" charset="0"/>
              </a:rPr>
              <a:t>NEUROD1</a:t>
            </a:r>
          </a:p>
        </p:txBody>
      </p:sp>
      <p:sp>
        <p:nvSpPr>
          <p:cNvPr id="178" name="TextBox 177">
            <a:extLst>
              <a:ext uri="{FF2B5EF4-FFF2-40B4-BE49-F238E27FC236}">
                <a16:creationId xmlns:a16="http://schemas.microsoft.com/office/drawing/2014/main" id="{4D9E97B0-7056-B04D-B4A7-12047B4570D8}"/>
              </a:ext>
            </a:extLst>
          </p:cNvPr>
          <p:cNvSpPr txBox="1"/>
          <p:nvPr/>
        </p:nvSpPr>
        <p:spPr>
          <a:xfrm>
            <a:off x="7927388" y="5113363"/>
            <a:ext cx="487313" cy="215444"/>
          </a:xfrm>
          <a:prstGeom prst="rect">
            <a:avLst/>
          </a:prstGeom>
          <a:noFill/>
        </p:spPr>
        <p:txBody>
          <a:bodyPr wrap="none" lIns="0" tIns="0" rIns="0" bIns="0" rtlCol="0">
            <a:spAutoFit/>
          </a:bodyPr>
          <a:lstStyle/>
          <a:p>
            <a:pPr algn="ctr"/>
            <a:r>
              <a:rPr lang="en-US" sz="1400" i="1" dirty="0">
                <a:solidFill>
                  <a:srgbClr val="505050"/>
                </a:solidFill>
                <a:latin typeface="Calibri" panose="020F0502020204030204" pitchFamily="34" charset="0"/>
                <a:ea typeface="Aileron" charset="0"/>
                <a:cs typeface="Calibri" panose="020F0502020204030204" pitchFamily="34" charset="0"/>
              </a:rPr>
              <a:t>INSM1</a:t>
            </a:r>
          </a:p>
        </p:txBody>
      </p:sp>
      <p:sp>
        <p:nvSpPr>
          <p:cNvPr id="179" name="TextBox 178">
            <a:extLst>
              <a:ext uri="{FF2B5EF4-FFF2-40B4-BE49-F238E27FC236}">
                <a16:creationId xmlns:a16="http://schemas.microsoft.com/office/drawing/2014/main" id="{EE18B504-64B4-1049-A982-00B1D4DDFFE6}"/>
              </a:ext>
            </a:extLst>
          </p:cNvPr>
          <p:cNvSpPr txBox="1"/>
          <p:nvPr/>
        </p:nvSpPr>
        <p:spPr>
          <a:xfrm>
            <a:off x="6822466" y="2162887"/>
            <a:ext cx="1437381" cy="674031"/>
          </a:xfrm>
          <a:prstGeom prst="rect">
            <a:avLst/>
          </a:prstGeom>
          <a:noFill/>
        </p:spPr>
        <p:txBody>
          <a:bodyPr wrap="none" rtlCol="0">
            <a:spAutoFit/>
          </a:bodyPr>
          <a:lstStyle/>
          <a:p>
            <a:pPr>
              <a:lnSpc>
                <a:spcPct val="90000"/>
              </a:lnSpc>
            </a:pPr>
            <a:r>
              <a:rPr lang="en-US" sz="1400" dirty="0">
                <a:solidFill>
                  <a:srgbClr val="505050"/>
                </a:solidFill>
                <a:latin typeface="Calibri" panose="020F0502020204030204" pitchFamily="34" charset="0"/>
                <a:ea typeface="Aileron" charset="0"/>
                <a:cs typeface="Calibri" panose="020F0502020204030204" pitchFamily="34" charset="0"/>
              </a:rPr>
              <a:t>Pancreas tissue</a:t>
            </a:r>
          </a:p>
          <a:p>
            <a:pPr>
              <a:lnSpc>
                <a:spcPct val="90000"/>
              </a:lnSpc>
            </a:pPr>
            <a:r>
              <a:rPr lang="en-US" sz="1400" dirty="0" err="1">
                <a:solidFill>
                  <a:srgbClr val="505050"/>
                </a:solidFill>
                <a:latin typeface="Calibri" panose="020F0502020204030204" pitchFamily="34" charset="0"/>
                <a:ea typeface="Aileron" charset="0"/>
                <a:cs typeface="Calibri" panose="020F0502020204030204" pitchFamily="34" charset="0"/>
              </a:rPr>
              <a:t>pNEN</a:t>
            </a:r>
            <a:r>
              <a:rPr lang="en-US" sz="1400" dirty="0">
                <a:solidFill>
                  <a:srgbClr val="505050"/>
                </a:solidFill>
                <a:latin typeface="Calibri" panose="020F0502020204030204" pitchFamily="34" charset="0"/>
                <a:ea typeface="Aileron" charset="0"/>
                <a:cs typeface="Calibri" panose="020F0502020204030204" pitchFamily="34" charset="0"/>
              </a:rPr>
              <a:t> 16</a:t>
            </a:r>
          </a:p>
          <a:p>
            <a:pPr>
              <a:lnSpc>
                <a:spcPct val="90000"/>
              </a:lnSpc>
            </a:pPr>
            <a:r>
              <a:rPr lang="en-US" sz="1400" dirty="0" err="1">
                <a:solidFill>
                  <a:srgbClr val="505050"/>
                </a:solidFill>
                <a:latin typeface="Calibri" panose="020F0502020204030204" pitchFamily="34" charset="0"/>
                <a:ea typeface="Aileron" charset="0"/>
                <a:cs typeface="Calibri" panose="020F0502020204030204" pitchFamily="34" charset="0"/>
              </a:rPr>
              <a:t>pNEN</a:t>
            </a:r>
            <a:r>
              <a:rPr lang="en-US" sz="1400" dirty="0">
                <a:solidFill>
                  <a:srgbClr val="505050"/>
                </a:solidFill>
                <a:latin typeface="Calibri" panose="020F0502020204030204" pitchFamily="34" charset="0"/>
                <a:ea typeface="Aileron" charset="0"/>
                <a:cs typeface="Calibri" panose="020F0502020204030204" pitchFamily="34" charset="0"/>
              </a:rPr>
              <a:t> 20 (LCNEC)</a:t>
            </a:r>
          </a:p>
        </p:txBody>
      </p:sp>
      <p:sp>
        <p:nvSpPr>
          <p:cNvPr id="180" name="Rectangle 179">
            <a:extLst>
              <a:ext uri="{FF2B5EF4-FFF2-40B4-BE49-F238E27FC236}">
                <a16:creationId xmlns:a16="http://schemas.microsoft.com/office/drawing/2014/main" id="{74690C76-C3E4-B447-ADE6-616D82EB8B52}"/>
              </a:ext>
            </a:extLst>
          </p:cNvPr>
          <p:cNvSpPr/>
          <p:nvPr/>
        </p:nvSpPr>
        <p:spPr>
          <a:xfrm>
            <a:off x="6710304" y="2423808"/>
            <a:ext cx="130154" cy="13015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1" name="Rectangle 180">
            <a:extLst>
              <a:ext uri="{FF2B5EF4-FFF2-40B4-BE49-F238E27FC236}">
                <a16:creationId xmlns:a16="http://schemas.microsoft.com/office/drawing/2014/main" id="{B15A23AE-2E19-5148-BCFC-34AC7A9B6A99}"/>
              </a:ext>
            </a:extLst>
          </p:cNvPr>
          <p:cNvSpPr/>
          <p:nvPr/>
        </p:nvSpPr>
        <p:spPr>
          <a:xfrm>
            <a:off x="6710304" y="2232250"/>
            <a:ext cx="130154" cy="130154"/>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433264EF-0B93-EF4E-9A1B-1930D35DFD11}"/>
              </a:ext>
            </a:extLst>
          </p:cNvPr>
          <p:cNvSpPr/>
          <p:nvPr/>
        </p:nvSpPr>
        <p:spPr>
          <a:xfrm>
            <a:off x="6710304" y="2615366"/>
            <a:ext cx="130154" cy="130154"/>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3" name="Group 182">
            <a:extLst>
              <a:ext uri="{FF2B5EF4-FFF2-40B4-BE49-F238E27FC236}">
                <a16:creationId xmlns:a16="http://schemas.microsoft.com/office/drawing/2014/main" id="{442FCC9E-44E7-FE4D-860F-B82796512E3F}"/>
              </a:ext>
            </a:extLst>
          </p:cNvPr>
          <p:cNvGrpSpPr/>
          <p:nvPr/>
        </p:nvGrpSpPr>
        <p:grpSpPr>
          <a:xfrm>
            <a:off x="6715545" y="3377599"/>
            <a:ext cx="76658" cy="84358"/>
            <a:chOff x="2177592" y="3834799"/>
            <a:chExt cx="76658" cy="76658"/>
          </a:xfrm>
        </p:grpSpPr>
        <p:cxnSp>
          <p:nvCxnSpPr>
            <p:cNvPr id="184" name="Straight Connector 183">
              <a:extLst>
                <a:ext uri="{FF2B5EF4-FFF2-40B4-BE49-F238E27FC236}">
                  <a16:creationId xmlns:a16="http://schemas.microsoft.com/office/drawing/2014/main" id="{481598E7-A221-624C-A375-1C00AB977B1E}"/>
                </a:ext>
              </a:extLst>
            </p:cNvPr>
            <p:cNvCxnSpPr>
              <a:cxnSpLocks/>
            </p:cNvCxnSpPr>
            <p:nvPr/>
          </p:nvCxnSpPr>
          <p:spPr>
            <a:xfrm flipH="1">
              <a:off x="2177592" y="38350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185" name="Straight Connector 184">
              <a:extLst>
                <a:ext uri="{FF2B5EF4-FFF2-40B4-BE49-F238E27FC236}">
                  <a16:creationId xmlns:a16="http://schemas.microsoft.com/office/drawing/2014/main" id="{488E00F6-E98E-AC41-A4B2-82F8FCE46E73}"/>
                </a:ext>
              </a:extLst>
            </p:cNvPr>
            <p:cNvCxnSpPr>
              <a:cxnSpLocks/>
            </p:cNvCxnSpPr>
            <p:nvPr/>
          </p:nvCxnSpPr>
          <p:spPr>
            <a:xfrm rot="16200000" flipH="1">
              <a:off x="2177592" y="38731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grpSp>
      <p:sp>
        <p:nvSpPr>
          <p:cNvPr id="186" name="Rectangle 185">
            <a:extLst>
              <a:ext uri="{FF2B5EF4-FFF2-40B4-BE49-F238E27FC236}">
                <a16:creationId xmlns:a16="http://schemas.microsoft.com/office/drawing/2014/main" id="{DC7451E1-CB1F-E44E-B761-7A519E6C99E1}"/>
              </a:ext>
            </a:extLst>
          </p:cNvPr>
          <p:cNvSpPr/>
          <p:nvPr/>
        </p:nvSpPr>
        <p:spPr>
          <a:xfrm>
            <a:off x="6678554" y="3400425"/>
            <a:ext cx="150640" cy="825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7" name="TextBox 186">
            <a:extLst>
              <a:ext uri="{FF2B5EF4-FFF2-40B4-BE49-F238E27FC236}">
                <a16:creationId xmlns:a16="http://schemas.microsoft.com/office/drawing/2014/main" id="{41514894-8764-C241-A61A-3F6C48E6073F}"/>
              </a:ext>
            </a:extLst>
          </p:cNvPr>
          <p:cNvSpPr txBox="1"/>
          <p:nvPr/>
        </p:nvSpPr>
        <p:spPr>
          <a:xfrm>
            <a:off x="6158134" y="3494162"/>
            <a:ext cx="182743" cy="215444"/>
          </a:xfrm>
          <a:prstGeom prst="rect">
            <a:avLst/>
          </a:prstGeom>
          <a:noFill/>
        </p:spPr>
        <p:txBody>
          <a:bodyPr wrap="none" lIns="0" tIns="0" rIns="0" bIns="0" rtlCol="0">
            <a:spAutoFit/>
          </a:bodyPr>
          <a:lstStyle/>
          <a:p>
            <a:pPr algn="r"/>
            <a:r>
              <a:rPr lang="en-US" sz="1400" dirty="0">
                <a:solidFill>
                  <a:srgbClr val="505050"/>
                </a:solidFill>
                <a:latin typeface="Calibri" panose="020F0502020204030204" pitchFamily="34" charset="0"/>
                <a:ea typeface="Aileron" charset="0"/>
                <a:cs typeface="Calibri" panose="020F0502020204030204" pitchFamily="34" charset="0"/>
              </a:rPr>
              <a:t>15</a:t>
            </a:r>
          </a:p>
        </p:txBody>
      </p:sp>
      <p:cxnSp>
        <p:nvCxnSpPr>
          <p:cNvPr id="188" name="Straight Connector 187">
            <a:extLst>
              <a:ext uri="{FF2B5EF4-FFF2-40B4-BE49-F238E27FC236}">
                <a16:creationId xmlns:a16="http://schemas.microsoft.com/office/drawing/2014/main" id="{3B69FA01-FAEB-D94E-8EA2-2ED88F1D6A44}"/>
              </a:ext>
            </a:extLst>
          </p:cNvPr>
          <p:cNvCxnSpPr>
            <a:cxnSpLocks/>
          </p:cNvCxnSpPr>
          <p:nvPr/>
        </p:nvCxnSpPr>
        <p:spPr>
          <a:xfrm flipH="1">
            <a:off x="6377194" y="348577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189" name="Straight Connector 188">
            <a:extLst>
              <a:ext uri="{FF2B5EF4-FFF2-40B4-BE49-F238E27FC236}">
                <a16:creationId xmlns:a16="http://schemas.microsoft.com/office/drawing/2014/main" id="{EFF6BDA9-D3EF-384B-A70F-726E07262A92}"/>
              </a:ext>
            </a:extLst>
          </p:cNvPr>
          <p:cNvCxnSpPr>
            <a:cxnSpLocks/>
          </p:cNvCxnSpPr>
          <p:nvPr/>
        </p:nvCxnSpPr>
        <p:spPr>
          <a:xfrm flipH="1">
            <a:off x="6377194" y="35937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sp>
        <p:nvSpPr>
          <p:cNvPr id="190" name="TextBox 189">
            <a:extLst>
              <a:ext uri="{FF2B5EF4-FFF2-40B4-BE49-F238E27FC236}">
                <a16:creationId xmlns:a16="http://schemas.microsoft.com/office/drawing/2014/main" id="{34A38B7E-61FD-6047-971F-440F0AC7D278}"/>
              </a:ext>
            </a:extLst>
          </p:cNvPr>
          <p:cNvSpPr txBox="1"/>
          <p:nvPr/>
        </p:nvSpPr>
        <p:spPr>
          <a:xfrm>
            <a:off x="6158135" y="3964682"/>
            <a:ext cx="182742" cy="215444"/>
          </a:xfrm>
          <a:prstGeom prst="rect">
            <a:avLst/>
          </a:prstGeom>
          <a:noFill/>
        </p:spPr>
        <p:txBody>
          <a:bodyPr wrap="none" lIns="0" tIns="0" rIns="0" bIns="0" rtlCol="0">
            <a:spAutoFit/>
          </a:bodyPr>
          <a:lstStyle/>
          <a:p>
            <a:pPr algn="r"/>
            <a:r>
              <a:rPr lang="en-US" sz="1400" dirty="0">
                <a:solidFill>
                  <a:srgbClr val="505050"/>
                </a:solidFill>
                <a:latin typeface="Calibri" panose="020F0502020204030204" pitchFamily="34" charset="0"/>
                <a:ea typeface="Aileron" charset="0"/>
                <a:cs typeface="Calibri" panose="020F0502020204030204" pitchFamily="34" charset="0"/>
              </a:rPr>
              <a:t>10</a:t>
            </a:r>
          </a:p>
        </p:txBody>
      </p:sp>
      <p:cxnSp>
        <p:nvCxnSpPr>
          <p:cNvPr id="191" name="Straight Connector 190">
            <a:extLst>
              <a:ext uri="{FF2B5EF4-FFF2-40B4-BE49-F238E27FC236}">
                <a16:creationId xmlns:a16="http://schemas.microsoft.com/office/drawing/2014/main" id="{E662C831-2778-9E44-85D4-49D6A02B1270}"/>
              </a:ext>
            </a:extLst>
          </p:cNvPr>
          <p:cNvCxnSpPr>
            <a:cxnSpLocks/>
          </p:cNvCxnSpPr>
          <p:nvPr/>
        </p:nvCxnSpPr>
        <p:spPr>
          <a:xfrm flipH="1">
            <a:off x="6377194" y="407059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192" name="Straight Connector 191">
            <a:extLst>
              <a:ext uri="{FF2B5EF4-FFF2-40B4-BE49-F238E27FC236}">
                <a16:creationId xmlns:a16="http://schemas.microsoft.com/office/drawing/2014/main" id="{288AFE02-FC03-0141-8919-894E9F6F875E}"/>
              </a:ext>
            </a:extLst>
          </p:cNvPr>
          <p:cNvCxnSpPr>
            <a:cxnSpLocks/>
          </p:cNvCxnSpPr>
          <p:nvPr/>
        </p:nvCxnSpPr>
        <p:spPr>
          <a:xfrm>
            <a:off x="6448817" y="2860675"/>
            <a:ext cx="0" cy="631825"/>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sp>
        <p:nvSpPr>
          <p:cNvPr id="193" name="Rectangle 192">
            <a:extLst>
              <a:ext uri="{FF2B5EF4-FFF2-40B4-BE49-F238E27FC236}">
                <a16:creationId xmlns:a16="http://schemas.microsoft.com/office/drawing/2014/main" id="{E9DA67AA-E6E3-E049-8ACE-6C8620ABFE58}"/>
              </a:ext>
            </a:extLst>
          </p:cNvPr>
          <p:cNvSpPr/>
          <p:nvPr/>
        </p:nvSpPr>
        <p:spPr>
          <a:xfrm>
            <a:off x="6859529" y="4565650"/>
            <a:ext cx="150640" cy="48895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9" name="Group 198">
            <a:extLst>
              <a:ext uri="{FF2B5EF4-FFF2-40B4-BE49-F238E27FC236}">
                <a16:creationId xmlns:a16="http://schemas.microsoft.com/office/drawing/2014/main" id="{8EF86D32-13AD-B648-A2C1-46E62E24BA7E}"/>
              </a:ext>
            </a:extLst>
          </p:cNvPr>
          <p:cNvGrpSpPr/>
          <p:nvPr/>
        </p:nvGrpSpPr>
        <p:grpSpPr>
          <a:xfrm>
            <a:off x="7410870" y="3456974"/>
            <a:ext cx="76658" cy="14400"/>
            <a:chOff x="2177592" y="3834799"/>
            <a:chExt cx="76658" cy="76658"/>
          </a:xfrm>
        </p:grpSpPr>
        <p:cxnSp>
          <p:nvCxnSpPr>
            <p:cNvPr id="200" name="Straight Connector 199">
              <a:extLst>
                <a:ext uri="{FF2B5EF4-FFF2-40B4-BE49-F238E27FC236}">
                  <a16:creationId xmlns:a16="http://schemas.microsoft.com/office/drawing/2014/main" id="{4CA6B96D-C776-8746-ADD3-90EB264C4041}"/>
                </a:ext>
              </a:extLst>
            </p:cNvPr>
            <p:cNvCxnSpPr>
              <a:cxnSpLocks/>
            </p:cNvCxnSpPr>
            <p:nvPr/>
          </p:nvCxnSpPr>
          <p:spPr>
            <a:xfrm flipH="1">
              <a:off x="2177592" y="38350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201" name="Straight Connector 200">
              <a:extLst>
                <a:ext uri="{FF2B5EF4-FFF2-40B4-BE49-F238E27FC236}">
                  <a16:creationId xmlns:a16="http://schemas.microsoft.com/office/drawing/2014/main" id="{9D7FFAAD-22CC-2D4A-9A9C-E5D6251D4F46}"/>
                </a:ext>
              </a:extLst>
            </p:cNvPr>
            <p:cNvCxnSpPr>
              <a:cxnSpLocks/>
            </p:cNvCxnSpPr>
            <p:nvPr/>
          </p:nvCxnSpPr>
          <p:spPr>
            <a:xfrm rot="16200000" flipH="1">
              <a:off x="2177592" y="38731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grpSp>
      <p:sp>
        <p:nvSpPr>
          <p:cNvPr id="202" name="Rectangle 201">
            <a:extLst>
              <a:ext uri="{FF2B5EF4-FFF2-40B4-BE49-F238E27FC236}">
                <a16:creationId xmlns:a16="http://schemas.microsoft.com/office/drawing/2014/main" id="{1A626446-2E7C-E649-A55E-6E830453B610}"/>
              </a:ext>
            </a:extLst>
          </p:cNvPr>
          <p:cNvSpPr/>
          <p:nvPr/>
        </p:nvSpPr>
        <p:spPr>
          <a:xfrm>
            <a:off x="7373879" y="3472175"/>
            <a:ext cx="150640" cy="10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3" name="Rectangle 202">
            <a:extLst>
              <a:ext uri="{FF2B5EF4-FFF2-40B4-BE49-F238E27FC236}">
                <a16:creationId xmlns:a16="http://schemas.microsoft.com/office/drawing/2014/main" id="{30E6B7E4-0D25-9F42-95F4-7367A3C5AD28}"/>
              </a:ext>
            </a:extLst>
          </p:cNvPr>
          <p:cNvSpPr/>
          <p:nvPr/>
        </p:nvSpPr>
        <p:spPr>
          <a:xfrm>
            <a:off x="7554854" y="4737100"/>
            <a:ext cx="150640" cy="31750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8" name="Rectangle 207">
            <a:extLst>
              <a:ext uri="{FF2B5EF4-FFF2-40B4-BE49-F238E27FC236}">
                <a16:creationId xmlns:a16="http://schemas.microsoft.com/office/drawing/2014/main" id="{E743AA69-1071-BB42-96CC-CFE7602665ED}"/>
              </a:ext>
            </a:extLst>
          </p:cNvPr>
          <p:cNvSpPr/>
          <p:nvPr/>
        </p:nvSpPr>
        <p:spPr>
          <a:xfrm>
            <a:off x="8088254" y="3590925"/>
            <a:ext cx="150640" cy="14636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9" name="Rectangle 208">
            <a:extLst>
              <a:ext uri="{FF2B5EF4-FFF2-40B4-BE49-F238E27FC236}">
                <a16:creationId xmlns:a16="http://schemas.microsoft.com/office/drawing/2014/main" id="{83E20060-DC8A-2E4C-8578-2B2D88C448B2}"/>
              </a:ext>
            </a:extLst>
          </p:cNvPr>
          <p:cNvSpPr/>
          <p:nvPr/>
        </p:nvSpPr>
        <p:spPr>
          <a:xfrm>
            <a:off x="8269229" y="3594101"/>
            <a:ext cx="150640" cy="146050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0" name="Group 209">
            <a:extLst>
              <a:ext uri="{FF2B5EF4-FFF2-40B4-BE49-F238E27FC236}">
                <a16:creationId xmlns:a16="http://schemas.microsoft.com/office/drawing/2014/main" id="{EA30ED06-613A-944A-B7D6-37E1594AAE7E}"/>
              </a:ext>
            </a:extLst>
          </p:cNvPr>
          <p:cNvGrpSpPr/>
          <p:nvPr/>
        </p:nvGrpSpPr>
        <p:grpSpPr>
          <a:xfrm>
            <a:off x="8306220" y="3386460"/>
            <a:ext cx="76658" cy="72000"/>
            <a:chOff x="2177592" y="3834799"/>
            <a:chExt cx="76658" cy="76658"/>
          </a:xfrm>
        </p:grpSpPr>
        <p:cxnSp>
          <p:nvCxnSpPr>
            <p:cNvPr id="211" name="Straight Connector 210">
              <a:extLst>
                <a:ext uri="{FF2B5EF4-FFF2-40B4-BE49-F238E27FC236}">
                  <a16:creationId xmlns:a16="http://schemas.microsoft.com/office/drawing/2014/main" id="{A7F3FDEF-D4C9-D44F-B7FA-81C9A02DE076}"/>
                </a:ext>
              </a:extLst>
            </p:cNvPr>
            <p:cNvCxnSpPr>
              <a:cxnSpLocks/>
            </p:cNvCxnSpPr>
            <p:nvPr/>
          </p:nvCxnSpPr>
          <p:spPr>
            <a:xfrm flipH="1">
              <a:off x="2177592" y="38350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212" name="Straight Connector 211">
              <a:extLst>
                <a:ext uri="{FF2B5EF4-FFF2-40B4-BE49-F238E27FC236}">
                  <a16:creationId xmlns:a16="http://schemas.microsoft.com/office/drawing/2014/main" id="{A11B1E92-452F-AD43-B37E-248B0BF0C710}"/>
                </a:ext>
              </a:extLst>
            </p:cNvPr>
            <p:cNvCxnSpPr>
              <a:cxnSpLocks/>
            </p:cNvCxnSpPr>
            <p:nvPr/>
          </p:nvCxnSpPr>
          <p:spPr>
            <a:xfrm rot="16200000" flipH="1">
              <a:off x="2177592" y="38731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grpSp>
      <p:sp>
        <p:nvSpPr>
          <p:cNvPr id="213" name="Rectangle 212">
            <a:extLst>
              <a:ext uri="{FF2B5EF4-FFF2-40B4-BE49-F238E27FC236}">
                <a16:creationId xmlns:a16="http://schemas.microsoft.com/office/drawing/2014/main" id="{4FCF9975-52EF-5A43-B723-78E72F81E26A}"/>
              </a:ext>
            </a:extLst>
          </p:cNvPr>
          <p:cNvSpPr/>
          <p:nvPr/>
        </p:nvSpPr>
        <p:spPr>
          <a:xfrm>
            <a:off x="8269229" y="3422650"/>
            <a:ext cx="150640" cy="60325"/>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4" name="Rectangle 213">
            <a:extLst>
              <a:ext uri="{FF2B5EF4-FFF2-40B4-BE49-F238E27FC236}">
                <a16:creationId xmlns:a16="http://schemas.microsoft.com/office/drawing/2014/main" id="{2B84E6FD-6072-244D-AE61-BCD8CEAB95EF}"/>
              </a:ext>
            </a:extLst>
          </p:cNvPr>
          <p:cNvSpPr/>
          <p:nvPr/>
        </p:nvSpPr>
        <p:spPr>
          <a:xfrm>
            <a:off x="7373879" y="3594101"/>
            <a:ext cx="150640" cy="14605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5" name="Group 214">
            <a:extLst>
              <a:ext uri="{FF2B5EF4-FFF2-40B4-BE49-F238E27FC236}">
                <a16:creationId xmlns:a16="http://schemas.microsoft.com/office/drawing/2014/main" id="{D85EC80C-68AC-A945-92D6-7DEC8EDFBA14}"/>
              </a:ext>
            </a:extLst>
          </p:cNvPr>
          <p:cNvGrpSpPr/>
          <p:nvPr/>
        </p:nvGrpSpPr>
        <p:grpSpPr>
          <a:xfrm>
            <a:off x="8134770" y="2964185"/>
            <a:ext cx="76658" cy="180000"/>
            <a:chOff x="2177592" y="3834799"/>
            <a:chExt cx="76658" cy="76658"/>
          </a:xfrm>
        </p:grpSpPr>
        <p:cxnSp>
          <p:nvCxnSpPr>
            <p:cNvPr id="216" name="Straight Connector 215">
              <a:extLst>
                <a:ext uri="{FF2B5EF4-FFF2-40B4-BE49-F238E27FC236}">
                  <a16:creationId xmlns:a16="http://schemas.microsoft.com/office/drawing/2014/main" id="{BDDEF8C3-9451-7D4E-8105-956AE77F1F26}"/>
                </a:ext>
              </a:extLst>
            </p:cNvPr>
            <p:cNvCxnSpPr>
              <a:cxnSpLocks/>
            </p:cNvCxnSpPr>
            <p:nvPr/>
          </p:nvCxnSpPr>
          <p:spPr>
            <a:xfrm flipH="1">
              <a:off x="2177592" y="38350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217" name="Straight Connector 216">
              <a:extLst>
                <a:ext uri="{FF2B5EF4-FFF2-40B4-BE49-F238E27FC236}">
                  <a16:creationId xmlns:a16="http://schemas.microsoft.com/office/drawing/2014/main" id="{F823AE1A-3EE9-3A44-BBAF-D30DDC7D0A80}"/>
                </a:ext>
              </a:extLst>
            </p:cNvPr>
            <p:cNvCxnSpPr>
              <a:cxnSpLocks/>
            </p:cNvCxnSpPr>
            <p:nvPr/>
          </p:nvCxnSpPr>
          <p:spPr>
            <a:xfrm rot="16200000" flipH="1">
              <a:off x="2177592" y="38731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grpSp>
      <p:sp>
        <p:nvSpPr>
          <p:cNvPr id="218" name="Rectangle 217">
            <a:extLst>
              <a:ext uri="{FF2B5EF4-FFF2-40B4-BE49-F238E27FC236}">
                <a16:creationId xmlns:a16="http://schemas.microsoft.com/office/drawing/2014/main" id="{803DCBEF-00E1-0241-A4D6-21B91424F659}"/>
              </a:ext>
            </a:extLst>
          </p:cNvPr>
          <p:cNvSpPr/>
          <p:nvPr/>
        </p:nvSpPr>
        <p:spPr>
          <a:xfrm>
            <a:off x="8088254" y="3111500"/>
            <a:ext cx="150640" cy="371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2" name="TextBox 221">
            <a:extLst>
              <a:ext uri="{FF2B5EF4-FFF2-40B4-BE49-F238E27FC236}">
                <a16:creationId xmlns:a16="http://schemas.microsoft.com/office/drawing/2014/main" id="{E0BD8A2C-62DB-2342-A56B-7D50755E9783}"/>
              </a:ext>
            </a:extLst>
          </p:cNvPr>
          <p:cNvSpPr txBox="1"/>
          <p:nvPr/>
        </p:nvSpPr>
        <p:spPr>
          <a:xfrm>
            <a:off x="6066763" y="2986162"/>
            <a:ext cx="274114" cy="215444"/>
          </a:xfrm>
          <a:prstGeom prst="rect">
            <a:avLst/>
          </a:prstGeom>
          <a:noFill/>
        </p:spPr>
        <p:txBody>
          <a:bodyPr wrap="none" lIns="0" tIns="0" rIns="0" bIns="0" rtlCol="0">
            <a:spAutoFit/>
          </a:bodyPr>
          <a:lstStyle/>
          <a:p>
            <a:pPr algn="r"/>
            <a:r>
              <a:rPr lang="en-US" sz="1400" dirty="0">
                <a:solidFill>
                  <a:srgbClr val="505050"/>
                </a:solidFill>
                <a:latin typeface="Calibri" panose="020F0502020204030204" pitchFamily="34" charset="0"/>
                <a:ea typeface="Aileron" charset="0"/>
                <a:cs typeface="Calibri" panose="020F0502020204030204" pitchFamily="34" charset="0"/>
              </a:rPr>
              <a:t>400</a:t>
            </a:r>
          </a:p>
        </p:txBody>
      </p:sp>
      <p:cxnSp>
        <p:nvCxnSpPr>
          <p:cNvPr id="223" name="Straight Connector 222">
            <a:extLst>
              <a:ext uri="{FF2B5EF4-FFF2-40B4-BE49-F238E27FC236}">
                <a16:creationId xmlns:a16="http://schemas.microsoft.com/office/drawing/2014/main" id="{EEC31C07-1B0D-1F4A-8923-617C9AC5A8F7}"/>
              </a:ext>
            </a:extLst>
          </p:cNvPr>
          <p:cNvCxnSpPr>
            <a:cxnSpLocks/>
          </p:cNvCxnSpPr>
          <p:nvPr/>
        </p:nvCxnSpPr>
        <p:spPr>
          <a:xfrm flipH="1">
            <a:off x="6377194" y="309207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sp>
        <p:nvSpPr>
          <p:cNvPr id="225" name="Rectangle 224">
            <a:extLst>
              <a:ext uri="{FF2B5EF4-FFF2-40B4-BE49-F238E27FC236}">
                <a16:creationId xmlns:a16="http://schemas.microsoft.com/office/drawing/2014/main" id="{D80CCADE-48A2-7442-981E-E05D9CD26889}"/>
              </a:ext>
            </a:extLst>
          </p:cNvPr>
          <p:cNvSpPr/>
          <p:nvPr/>
        </p:nvSpPr>
        <p:spPr>
          <a:xfrm>
            <a:off x="6678554" y="3590925"/>
            <a:ext cx="150640" cy="14636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32" name="Group 231">
            <a:extLst>
              <a:ext uri="{FF2B5EF4-FFF2-40B4-BE49-F238E27FC236}">
                <a16:creationId xmlns:a16="http://schemas.microsoft.com/office/drawing/2014/main" id="{09103CE2-CFAF-A840-BB0C-2459634DAD47}"/>
              </a:ext>
            </a:extLst>
          </p:cNvPr>
          <p:cNvGrpSpPr/>
          <p:nvPr/>
        </p:nvGrpSpPr>
        <p:grpSpPr>
          <a:xfrm>
            <a:off x="6528220" y="4914299"/>
            <a:ext cx="76658" cy="84358"/>
            <a:chOff x="2177592" y="3834799"/>
            <a:chExt cx="76658" cy="76658"/>
          </a:xfrm>
        </p:grpSpPr>
        <p:cxnSp>
          <p:nvCxnSpPr>
            <p:cNvPr id="233" name="Straight Connector 232">
              <a:extLst>
                <a:ext uri="{FF2B5EF4-FFF2-40B4-BE49-F238E27FC236}">
                  <a16:creationId xmlns:a16="http://schemas.microsoft.com/office/drawing/2014/main" id="{703ACD08-8269-A94A-BCB2-AECA79D3BD2E}"/>
                </a:ext>
              </a:extLst>
            </p:cNvPr>
            <p:cNvCxnSpPr>
              <a:cxnSpLocks/>
            </p:cNvCxnSpPr>
            <p:nvPr/>
          </p:nvCxnSpPr>
          <p:spPr>
            <a:xfrm flipH="1">
              <a:off x="2177592" y="38350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234" name="Straight Connector 233">
              <a:extLst>
                <a:ext uri="{FF2B5EF4-FFF2-40B4-BE49-F238E27FC236}">
                  <a16:creationId xmlns:a16="http://schemas.microsoft.com/office/drawing/2014/main" id="{7347286B-00ED-EC42-92AF-6B23DBEB8F03}"/>
                </a:ext>
              </a:extLst>
            </p:cNvPr>
            <p:cNvCxnSpPr>
              <a:cxnSpLocks/>
            </p:cNvCxnSpPr>
            <p:nvPr/>
          </p:nvCxnSpPr>
          <p:spPr>
            <a:xfrm rot="16200000" flipH="1">
              <a:off x="2177592" y="38731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grpSp>
      <p:sp>
        <p:nvSpPr>
          <p:cNvPr id="231" name="Rectangle 230">
            <a:extLst>
              <a:ext uri="{FF2B5EF4-FFF2-40B4-BE49-F238E27FC236}">
                <a16:creationId xmlns:a16="http://schemas.microsoft.com/office/drawing/2014/main" id="{92F9377D-0454-5842-9207-9BE345B689E3}"/>
              </a:ext>
            </a:extLst>
          </p:cNvPr>
          <p:cNvSpPr/>
          <p:nvPr/>
        </p:nvSpPr>
        <p:spPr>
          <a:xfrm>
            <a:off x="6491229" y="4933950"/>
            <a:ext cx="150640" cy="1206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35" name="Group 234">
            <a:extLst>
              <a:ext uri="{FF2B5EF4-FFF2-40B4-BE49-F238E27FC236}">
                <a16:creationId xmlns:a16="http://schemas.microsoft.com/office/drawing/2014/main" id="{BCBA5A1C-7047-D642-895E-D35488F00007}"/>
              </a:ext>
            </a:extLst>
          </p:cNvPr>
          <p:cNvGrpSpPr/>
          <p:nvPr/>
        </p:nvGrpSpPr>
        <p:grpSpPr>
          <a:xfrm>
            <a:off x="7229895" y="4928818"/>
            <a:ext cx="76658" cy="84358"/>
            <a:chOff x="2177592" y="3834799"/>
            <a:chExt cx="76658" cy="76658"/>
          </a:xfrm>
        </p:grpSpPr>
        <p:cxnSp>
          <p:nvCxnSpPr>
            <p:cNvPr id="236" name="Straight Connector 235">
              <a:extLst>
                <a:ext uri="{FF2B5EF4-FFF2-40B4-BE49-F238E27FC236}">
                  <a16:creationId xmlns:a16="http://schemas.microsoft.com/office/drawing/2014/main" id="{E1C5A503-CB44-3B41-AC9B-2EC6DE74EED6}"/>
                </a:ext>
              </a:extLst>
            </p:cNvPr>
            <p:cNvCxnSpPr>
              <a:cxnSpLocks/>
            </p:cNvCxnSpPr>
            <p:nvPr/>
          </p:nvCxnSpPr>
          <p:spPr>
            <a:xfrm flipH="1">
              <a:off x="2177592" y="38350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237" name="Straight Connector 236">
              <a:extLst>
                <a:ext uri="{FF2B5EF4-FFF2-40B4-BE49-F238E27FC236}">
                  <a16:creationId xmlns:a16="http://schemas.microsoft.com/office/drawing/2014/main" id="{9F4FACB8-382F-BA41-8DBC-E1D88CBD8C09}"/>
                </a:ext>
              </a:extLst>
            </p:cNvPr>
            <p:cNvCxnSpPr>
              <a:cxnSpLocks/>
            </p:cNvCxnSpPr>
            <p:nvPr/>
          </p:nvCxnSpPr>
          <p:spPr>
            <a:xfrm rot="16200000" flipH="1">
              <a:off x="2177592" y="38731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grpSp>
      <p:sp>
        <p:nvSpPr>
          <p:cNvPr id="238" name="Rectangle 237">
            <a:extLst>
              <a:ext uri="{FF2B5EF4-FFF2-40B4-BE49-F238E27FC236}">
                <a16:creationId xmlns:a16="http://schemas.microsoft.com/office/drawing/2014/main" id="{BB216917-E055-404B-85F6-977F8F4EF14A}"/>
              </a:ext>
            </a:extLst>
          </p:cNvPr>
          <p:cNvSpPr/>
          <p:nvPr/>
        </p:nvSpPr>
        <p:spPr>
          <a:xfrm>
            <a:off x="7192904" y="4933950"/>
            <a:ext cx="150640" cy="1206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39" name="Group 238">
            <a:extLst>
              <a:ext uri="{FF2B5EF4-FFF2-40B4-BE49-F238E27FC236}">
                <a16:creationId xmlns:a16="http://schemas.microsoft.com/office/drawing/2014/main" id="{9F9C1489-8637-064E-A706-5E797690FF6D}"/>
              </a:ext>
            </a:extLst>
          </p:cNvPr>
          <p:cNvGrpSpPr/>
          <p:nvPr/>
        </p:nvGrpSpPr>
        <p:grpSpPr>
          <a:xfrm>
            <a:off x="7944270" y="4901599"/>
            <a:ext cx="76658" cy="84358"/>
            <a:chOff x="2177592" y="3834799"/>
            <a:chExt cx="76658" cy="76658"/>
          </a:xfrm>
        </p:grpSpPr>
        <p:cxnSp>
          <p:nvCxnSpPr>
            <p:cNvPr id="240" name="Straight Connector 239">
              <a:extLst>
                <a:ext uri="{FF2B5EF4-FFF2-40B4-BE49-F238E27FC236}">
                  <a16:creationId xmlns:a16="http://schemas.microsoft.com/office/drawing/2014/main" id="{8D3C84D1-EA91-BD42-AEF5-A63A0EC2CEA2}"/>
                </a:ext>
              </a:extLst>
            </p:cNvPr>
            <p:cNvCxnSpPr>
              <a:cxnSpLocks/>
            </p:cNvCxnSpPr>
            <p:nvPr/>
          </p:nvCxnSpPr>
          <p:spPr>
            <a:xfrm flipH="1">
              <a:off x="2177592" y="38350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241" name="Straight Connector 240">
              <a:extLst>
                <a:ext uri="{FF2B5EF4-FFF2-40B4-BE49-F238E27FC236}">
                  <a16:creationId xmlns:a16="http://schemas.microsoft.com/office/drawing/2014/main" id="{3DC1E514-AAEA-6749-B985-6AE3D71C4F35}"/>
                </a:ext>
              </a:extLst>
            </p:cNvPr>
            <p:cNvCxnSpPr>
              <a:cxnSpLocks/>
            </p:cNvCxnSpPr>
            <p:nvPr/>
          </p:nvCxnSpPr>
          <p:spPr>
            <a:xfrm rot="16200000" flipH="1">
              <a:off x="2177592" y="3873128"/>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grpSp>
      <p:sp>
        <p:nvSpPr>
          <p:cNvPr id="242" name="Rectangle 241">
            <a:extLst>
              <a:ext uri="{FF2B5EF4-FFF2-40B4-BE49-F238E27FC236}">
                <a16:creationId xmlns:a16="http://schemas.microsoft.com/office/drawing/2014/main" id="{6300C8BD-B6EE-404B-8CD8-0091874F7A01}"/>
              </a:ext>
            </a:extLst>
          </p:cNvPr>
          <p:cNvSpPr/>
          <p:nvPr/>
        </p:nvSpPr>
        <p:spPr>
          <a:xfrm>
            <a:off x="7907279" y="4933950"/>
            <a:ext cx="150640" cy="1206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26" name="Straight Connector 225">
            <a:extLst>
              <a:ext uri="{FF2B5EF4-FFF2-40B4-BE49-F238E27FC236}">
                <a16:creationId xmlns:a16="http://schemas.microsoft.com/office/drawing/2014/main" id="{2A5BFDDA-0B3B-1F4D-92E6-A7FD44D52F72}"/>
              </a:ext>
            </a:extLst>
          </p:cNvPr>
          <p:cNvCxnSpPr>
            <a:cxnSpLocks/>
          </p:cNvCxnSpPr>
          <p:nvPr/>
        </p:nvCxnSpPr>
        <p:spPr>
          <a:xfrm flipH="1">
            <a:off x="6445250" y="4939928"/>
            <a:ext cx="2046952" cy="0"/>
          </a:xfrm>
          <a:prstGeom prst="line">
            <a:avLst/>
          </a:prstGeom>
          <a:ln w="12700">
            <a:solidFill>
              <a:srgbClr val="505050"/>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198" name="Straight Connector 197">
            <a:extLst>
              <a:ext uri="{FF2B5EF4-FFF2-40B4-BE49-F238E27FC236}">
                <a16:creationId xmlns:a16="http://schemas.microsoft.com/office/drawing/2014/main" id="{BFA3C171-90D5-1E40-AF97-77C3BB95F8BD}"/>
              </a:ext>
            </a:extLst>
          </p:cNvPr>
          <p:cNvCxnSpPr>
            <a:cxnSpLocks/>
          </p:cNvCxnSpPr>
          <p:nvPr/>
        </p:nvCxnSpPr>
        <p:spPr>
          <a:xfrm flipH="1">
            <a:off x="6377194" y="5051053"/>
            <a:ext cx="211500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106" name="Straight Connector 105">
            <a:extLst>
              <a:ext uri="{FF2B5EF4-FFF2-40B4-BE49-F238E27FC236}">
                <a16:creationId xmlns:a16="http://schemas.microsoft.com/office/drawing/2014/main" id="{9C7CCB8A-F67A-6C48-87DB-CD49AA6CAEC7}"/>
              </a:ext>
            </a:extLst>
          </p:cNvPr>
          <p:cNvCxnSpPr>
            <a:cxnSpLocks/>
          </p:cNvCxnSpPr>
          <p:nvPr/>
        </p:nvCxnSpPr>
        <p:spPr>
          <a:xfrm flipH="1">
            <a:off x="3921125" y="5051053"/>
            <a:ext cx="2044008" cy="0"/>
          </a:xfrm>
          <a:prstGeom prst="line">
            <a:avLst/>
          </a:prstGeom>
          <a:ln w="12700">
            <a:solidFill>
              <a:srgbClr val="505050"/>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44" name="Straight Connector 243">
            <a:extLst>
              <a:ext uri="{FF2B5EF4-FFF2-40B4-BE49-F238E27FC236}">
                <a16:creationId xmlns:a16="http://schemas.microsoft.com/office/drawing/2014/main" id="{A68A63BA-6BAD-2049-AEAC-03856EE5B42D}"/>
              </a:ext>
            </a:extLst>
          </p:cNvPr>
          <p:cNvCxnSpPr>
            <a:cxnSpLocks/>
          </p:cNvCxnSpPr>
          <p:nvPr/>
        </p:nvCxnSpPr>
        <p:spPr>
          <a:xfrm flipH="1">
            <a:off x="3850125" y="5051053"/>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cxnSp>
        <p:nvCxnSpPr>
          <p:cNvPr id="246" name="Straight Connector 245">
            <a:extLst>
              <a:ext uri="{FF2B5EF4-FFF2-40B4-BE49-F238E27FC236}">
                <a16:creationId xmlns:a16="http://schemas.microsoft.com/office/drawing/2014/main" id="{3E74C554-F9A3-C344-A283-AF5E0092ACB4}"/>
              </a:ext>
            </a:extLst>
          </p:cNvPr>
          <p:cNvCxnSpPr>
            <a:cxnSpLocks/>
          </p:cNvCxnSpPr>
          <p:nvPr/>
        </p:nvCxnSpPr>
        <p:spPr>
          <a:xfrm flipH="1">
            <a:off x="1298117" y="5051053"/>
            <a:ext cx="76658" cy="0"/>
          </a:xfrm>
          <a:prstGeom prst="line">
            <a:avLst/>
          </a:prstGeom>
          <a:ln w="12700">
            <a:solidFill>
              <a:srgbClr val="50505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51780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109446F-F299-4E36-8442-4A7427EEE260}"/>
              </a:ext>
            </a:extLst>
          </p:cNvPr>
          <p:cNvSpPr>
            <a:spLocks noGrp="1"/>
          </p:cNvSpPr>
          <p:nvPr>
            <p:ph sz="quarter" idx="12"/>
          </p:nvPr>
        </p:nvSpPr>
        <p:spPr/>
        <p:txBody>
          <a:bodyPr/>
          <a:lstStyle/>
          <a:p>
            <a:r>
              <a:rPr lang="en-GB" b="1" dirty="0">
                <a:solidFill>
                  <a:schemeClr val="accent1"/>
                </a:solidFill>
              </a:rPr>
              <a:t>Media components critically influence NEN organoid growth</a:t>
            </a:r>
          </a:p>
          <a:p>
            <a:pPr lvl="1"/>
            <a:r>
              <a:rPr lang="en-GB" dirty="0"/>
              <a:t>Suggests potential therapeutic vulnerabilities</a:t>
            </a:r>
          </a:p>
          <a:p>
            <a:r>
              <a:rPr lang="en-GB" dirty="0"/>
              <a:t>NEN organoids </a:t>
            </a:r>
            <a:r>
              <a:rPr lang="en-GB" b="1" dirty="0">
                <a:solidFill>
                  <a:schemeClr val="accent1"/>
                </a:solidFill>
              </a:rPr>
              <a:t>maintain expression of neuroendocrine markers across multiple passages</a:t>
            </a:r>
          </a:p>
          <a:p>
            <a:r>
              <a:rPr lang="en-GB" dirty="0"/>
              <a:t>NEN organoids </a:t>
            </a:r>
            <a:r>
              <a:rPr lang="en-GB" b="1" dirty="0">
                <a:solidFill>
                  <a:schemeClr val="accent1"/>
                </a:solidFill>
              </a:rPr>
              <a:t>maintain the intratumour heterogeneity </a:t>
            </a:r>
            <a:r>
              <a:rPr lang="en-GB" dirty="0"/>
              <a:t>of the primary tumour</a:t>
            </a:r>
          </a:p>
          <a:p>
            <a:r>
              <a:rPr lang="en-GB" dirty="0"/>
              <a:t>NEN organoids </a:t>
            </a:r>
            <a:r>
              <a:rPr lang="en-GB" b="1" dirty="0">
                <a:solidFill>
                  <a:schemeClr val="accent1"/>
                </a:solidFill>
              </a:rPr>
              <a:t>allow phylogenetic dissection of tumour sub-clones</a:t>
            </a:r>
          </a:p>
          <a:p>
            <a:r>
              <a:rPr lang="en-GB" dirty="0"/>
              <a:t>Pulmonary neuroendocrine cell differentiation can be achieved in organoids</a:t>
            </a:r>
          </a:p>
          <a:p>
            <a:endParaRPr lang="en-GB" dirty="0"/>
          </a:p>
        </p:txBody>
      </p:sp>
      <p:sp>
        <p:nvSpPr>
          <p:cNvPr id="3" name="Title 2">
            <a:extLst>
              <a:ext uri="{FF2B5EF4-FFF2-40B4-BE49-F238E27FC236}">
                <a16:creationId xmlns:a16="http://schemas.microsoft.com/office/drawing/2014/main" id="{E3BC3EDC-D9D7-4BEB-A5B8-CFB7052DDE25}"/>
              </a:ext>
            </a:extLst>
          </p:cNvPr>
          <p:cNvSpPr>
            <a:spLocks noGrp="1"/>
          </p:cNvSpPr>
          <p:nvPr>
            <p:ph type="title"/>
          </p:nvPr>
        </p:nvSpPr>
        <p:spPr/>
        <p:txBody>
          <a:bodyPr/>
          <a:lstStyle/>
          <a:p>
            <a:r>
              <a:rPr lang="en-GB" dirty="0"/>
              <a:t>Key results</a:t>
            </a:r>
          </a:p>
        </p:txBody>
      </p:sp>
      <p:sp>
        <p:nvSpPr>
          <p:cNvPr id="4" name="Slide Number Placeholder 3">
            <a:extLst>
              <a:ext uri="{FF2B5EF4-FFF2-40B4-BE49-F238E27FC236}">
                <a16:creationId xmlns:a16="http://schemas.microsoft.com/office/drawing/2014/main" id="{761B95F1-3803-445C-95E7-B79EEAEB2864}"/>
              </a:ext>
            </a:extLst>
          </p:cNvPr>
          <p:cNvSpPr>
            <a:spLocks noGrp="1"/>
          </p:cNvSpPr>
          <p:nvPr>
            <p:ph type="sldNum" sz="quarter" idx="4"/>
          </p:nvPr>
        </p:nvSpPr>
        <p:spPr/>
        <p:txBody>
          <a:bodyPr/>
          <a:lstStyle/>
          <a:p>
            <a:fld id="{FCE43C0F-8A7B-3A4B-9DB5-B3472E36E833}" type="slidenum">
              <a:rPr lang="en-GB" smtClean="0"/>
              <a:pPr/>
              <a:t>8</a:t>
            </a:fld>
            <a:endParaRPr lang="en-GB" dirty="0"/>
          </a:p>
        </p:txBody>
      </p:sp>
      <p:sp>
        <p:nvSpPr>
          <p:cNvPr id="5" name="Content Placeholder 4">
            <a:extLst>
              <a:ext uri="{FF2B5EF4-FFF2-40B4-BE49-F238E27FC236}">
                <a16:creationId xmlns:a16="http://schemas.microsoft.com/office/drawing/2014/main" id="{E7C3FB9F-35D4-4AB1-9819-8AC35D8BCF5A}"/>
              </a:ext>
            </a:extLst>
          </p:cNvPr>
          <p:cNvSpPr>
            <a:spLocks noGrp="1"/>
          </p:cNvSpPr>
          <p:nvPr>
            <p:ph sz="quarter" idx="15"/>
          </p:nvPr>
        </p:nvSpPr>
        <p:spPr/>
        <p:txBody>
          <a:bodyPr/>
          <a:lstStyle/>
          <a:p>
            <a:pPr>
              <a:spcBef>
                <a:spcPts val="300"/>
              </a:spcBef>
            </a:pPr>
            <a:r>
              <a:rPr lang="en-GB" dirty="0"/>
              <a:t>NEN, neuroendocrine neoplasm</a:t>
            </a:r>
          </a:p>
          <a:p>
            <a:pPr>
              <a:spcBef>
                <a:spcPts val="300"/>
              </a:spcBef>
            </a:pPr>
            <a:r>
              <a:rPr lang="en-GB" dirty="0"/>
              <a:t>Dayton T, et al. ENETS 2020. Abstract #B01 (oral presentation)</a:t>
            </a:r>
          </a:p>
        </p:txBody>
      </p:sp>
    </p:spTree>
    <p:extLst>
      <p:ext uri="{BB962C8B-B14F-4D97-AF65-F5344CB8AC3E}">
        <p14:creationId xmlns:p14="http://schemas.microsoft.com/office/powerpoint/2010/main" val="608711928"/>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109446F-F299-4E36-8442-4A7427EEE260}"/>
              </a:ext>
            </a:extLst>
          </p:cNvPr>
          <p:cNvSpPr>
            <a:spLocks noGrp="1"/>
          </p:cNvSpPr>
          <p:nvPr>
            <p:ph sz="quarter" idx="12"/>
          </p:nvPr>
        </p:nvSpPr>
        <p:spPr/>
        <p:txBody>
          <a:bodyPr/>
          <a:lstStyle/>
          <a:p>
            <a:r>
              <a:rPr lang="en-GB" b="1" dirty="0">
                <a:solidFill>
                  <a:schemeClr val="accent1"/>
                </a:solidFill>
              </a:rPr>
              <a:t>NEN organoids </a:t>
            </a:r>
            <a:r>
              <a:rPr lang="en-GB" dirty="0"/>
              <a:t>and PNEC-enriched fetal AOs </a:t>
            </a:r>
            <a:r>
              <a:rPr lang="en-GB" b="1" dirty="0">
                <a:solidFill>
                  <a:schemeClr val="accent1"/>
                </a:solidFill>
              </a:rPr>
              <a:t>are novel preclinical in vitro models for the study of NE biology and disease</a:t>
            </a:r>
          </a:p>
          <a:p>
            <a:r>
              <a:rPr lang="en-GB" dirty="0"/>
              <a:t>A collection of organoid cultures from NEN primary tumours and matched normal tissue has been established</a:t>
            </a:r>
          </a:p>
          <a:p>
            <a:r>
              <a:rPr lang="en-GB" dirty="0"/>
              <a:t>The expression of</a:t>
            </a:r>
            <a:r>
              <a:rPr lang="en-GB" dirty="0">
                <a:solidFill>
                  <a:schemeClr val="tx2"/>
                </a:solidFill>
              </a:rPr>
              <a:t> NE </a:t>
            </a:r>
            <a:r>
              <a:rPr lang="en-GB" dirty="0"/>
              <a:t>markers and the presence of the same genetic alterations identified in the primary tumour suggest </a:t>
            </a:r>
            <a:r>
              <a:rPr lang="en-GB" dirty="0">
                <a:solidFill>
                  <a:schemeClr val="tx2"/>
                </a:solidFill>
              </a:rPr>
              <a:t>that </a:t>
            </a:r>
            <a:r>
              <a:rPr lang="en-GB" b="1" dirty="0">
                <a:solidFill>
                  <a:schemeClr val="accent1"/>
                </a:solidFill>
              </a:rPr>
              <a:t>organoids may serve as a bona fide model of NENs</a:t>
            </a:r>
          </a:p>
          <a:p>
            <a:r>
              <a:rPr lang="en-GB" dirty="0">
                <a:solidFill>
                  <a:schemeClr val="tx2"/>
                </a:solidFill>
              </a:rPr>
              <a:t>PNECs are maintained long term over multiple passages and high numbers of differentiated PNEC can be achieved</a:t>
            </a:r>
          </a:p>
          <a:p>
            <a:r>
              <a:rPr lang="en-GB" dirty="0">
                <a:solidFill>
                  <a:schemeClr val="tx2"/>
                </a:solidFill>
              </a:rPr>
              <a:t>PNEC differentiation can be promoted by using a specific cocktail of </a:t>
            </a:r>
            <a:br>
              <a:rPr lang="en-GB" dirty="0">
                <a:solidFill>
                  <a:schemeClr val="tx2"/>
                </a:solidFill>
              </a:rPr>
            </a:br>
            <a:r>
              <a:rPr lang="en-GB" dirty="0">
                <a:solidFill>
                  <a:schemeClr val="tx2"/>
                </a:solidFill>
              </a:rPr>
              <a:t>small molecules</a:t>
            </a:r>
          </a:p>
          <a:p>
            <a:endParaRPr lang="en-GB" dirty="0"/>
          </a:p>
        </p:txBody>
      </p:sp>
      <p:sp>
        <p:nvSpPr>
          <p:cNvPr id="3" name="Title 2">
            <a:extLst>
              <a:ext uri="{FF2B5EF4-FFF2-40B4-BE49-F238E27FC236}">
                <a16:creationId xmlns:a16="http://schemas.microsoft.com/office/drawing/2014/main" id="{E3BC3EDC-D9D7-4BEB-A5B8-CFB7052DDE25}"/>
              </a:ext>
            </a:extLst>
          </p:cNvPr>
          <p:cNvSpPr>
            <a:spLocks noGrp="1"/>
          </p:cNvSpPr>
          <p:nvPr>
            <p:ph type="title"/>
          </p:nvPr>
        </p:nvSpPr>
        <p:spPr/>
        <p:txBody>
          <a:bodyPr/>
          <a:lstStyle/>
          <a:p>
            <a:r>
              <a:rPr lang="en-GB" dirty="0"/>
              <a:t>summary</a:t>
            </a:r>
          </a:p>
        </p:txBody>
      </p:sp>
      <p:sp>
        <p:nvSpPr>
          <p:cNvPr id="4" name="Slide Number Placeholder 3">
            <a:extLst>
              <a:ext uri="{FF2B5EF4-FFF2-40B4-BE49-F238E27FC236}">
                <a16:creationId xmlns:a16="http://schemas.microsoft.com/office/drawing/2014/main" id="{761B95F1-3803-445C-95E7-B79EEAEB2864}"/>
              </a:ext>
            </a:extLst>
          </p:cNvPr>
          <p:cNvSpPr>
            <a:spLocks noGrp="1"/>
          </p:cNvSpPr>
          <p:nvPr>
            <p:ph type="sldNum" sz="quarter" idx="4"/>
          </p:nvPr>
        </p:nvSpPr>
        <p:spPr/>
        <p:txBody>
          <a:bodyPr/>
          <a:lstStyle/>
          <a:p>
            <a:fld id="{FCE43C0F-8A7B-3A4B-9DB5-B3472E36E833}" type="slidenum">
              <a:rPr lang="en-GB" smtClean="0"/>
              <a:pPr/>
              <a:t>9</a:t>
            </a:fld>
            <a:endParaRPr lang="en-GB" dirty="0"/>
          </a:p>
        </p:txBody>
      </p:sp>
      <p:sp>
        <p:nvSpPr>
          <p:cNvPr id="5" name="Content Placeholder 4">
            <a:extLst>
              <a:ext uri="{FF2B5EF4-FFF2-40B4-BE49-F238E27FC236}">
                <a16:creationId xmlns:a16="http://schemas.microsoft.com/office/drawing/2014/main" id="{E7C3FB9F-35D4-4AB1-9819-8AC35D8BCF5A}"/>
              </a:ext>
            </a:extLst>
          </p:cNvPr>
          <p:cNvSpPr>
            <a:spLocks noGrp="1"/>
          </p:cNvSpPr>
          <p:nvPr>
            <p:ph sz="quarter" idx="15"/>
          </p:nvPr>
        </p:nvSpPr>
        <p:spPr>
          <a:xfrm>
            <a:off x="465138" y="6356350"/>
            <a:ext cx="7923286" cy="365125"/>
          </a:xfrm>
        </p:spPr>
        <p:txBody>
          <a:bodyPr/>
          <a:lstStyle/>
          <a:p>
            <a:pPr>
              <a:spcBef>
                <a:spcPts val="300"/>
              </a:spcBef>
            </a:pPr>
            <a:r>
              <a:rPr lang="en-GB" dirty="0"/>
              <a:t>AO, fetal airways organoid; NE, neuroendocrine; NEN, neuroendocrine neoplasm; PNEC, pulmonary neuroendocrine cell</a:t>
            </a:r>
          </a:p>
          <a:p>
            <a:pPr>
              <a:spcBef>
                <a:spcPts val="300"/>
              </a:spcBef>
            </a:pPr>
            <a:r>
              <a:rPr lang="en-GB" dirty="0"/>
              <a:t>Dayton T, et al. ENETS 2020. Abstract #B01 (oral presentation)</a:t>
            </a:r>
          </a:p>
        </p:txBody>
      </p:sp>
    </p:spTree>
    <p:extLst>
      <p:ext uri="{BB962C8B-B14F-4D97-AF65-F5344CB8AC3E}">
        <p14:creationId xmlns:p14="http://schemas.microsoft.com/office/powerpoint/2010/main" val="2665494744"/>
      </p:ext>
    </p:extLst>
  </p:cSld>
  <p:clrMapOvr>
    <a:masterClrMapping/>
  </p:clrMapOvr>
  <p:transition>
    <p:fade/>
  </p:transition>
</p:sld>
</file>

<file path=ppt/theme/theme1.xml><?xml version="1.0" encoding="utf-8"?>
<a:theme xmlns:a="http://schemas.openxmlformats.org/drawingml/2006/main" name="Thème Office">
  <a:themeElements>
    <a:clrScheme name="Cor2Ed - NET Connect Colour Palette">
      <a:dk1>
        <a:srgbClr val="000000"/>
      </a:dk1>
      <a:lt1>
        <a:srgbClr val="FFFFFF"/>
      </a:lt1>
      <a:dk2>
        <a:srgbClr val="5D8298"/>
      </a:dk2>
      <a:lt2>
        <a:srgbClr val="EEECE1"/>
      </a:lt2>
      <a:accent1>
        <a:srgbClr val="B00091"/>
      </a:accent1>
      <a:accent2>
        <a:srgbClr val="C0504D"/>
      </a:accent2>
      <a:accent3>
        <a:srgbClr val="E9D0CD"/>
      </a:accent3>
      <a:accent4>
        <a:srgbClr val="F3EAE7"/>
      </a:accent4>
      <a:accent5>
        <a:srgbClr val="ECE6ED"/>
      </a:accent5>
      <a:accent6>
        <a:srgbClr val="8B878B"/>
      </a:accent6>
      <a:hlink>
        <a:srgbClr val="B00091"/>
      </a:hlink>
      <a:folHlink>
        <a:srgbClr val="B00091"/>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400" dirty="0" smtClean="0">
            <a:solidFill>
              <a:srgbClr val="505050"/>
            </a:solidFill>
            <a:latin typeface="Aileron" charset="0"/>
            <a:ea typeface="Aileron" charset="0"/>
            <a:cs typeface="Aileron" charset="0"/>
          </a:defRPr>
        </a:defPPr>
      </a:lstStyle>
    </a:txDef>
  </a:objectDefaults>
  <a:extraClrSchemeLst/>
  <a:extLst>
    <a:ext uri="{05A4C25C-085E-4340-85A3-A5531E510DB2}">
      <thm15:themeFamily xmlns:thm15="http://schemas.microsoft.com/office/thememl/2012/main" name="test1" id="{6EE5619C-8EAA-A44B-80F2-E23E4FCA5203}" vid="{AB7894ED-5683-8E4A-9ED0-7D17E9D41A6D}"/>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GUCONNECT_template_v2-good</Template>
  <TotalTime>3325</TotalTime>
  <Words>2139</Words>
  <Application>Microsoft Office PowerPoint</Application>
  <PresentationFormat>On-screen Show (4:3)</PresentationFormat>
  <Paragraphs>326</Paragraphs>
  <Slides>20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Aileron</vt:lpstr>
      <vt:lpstr>Arial</vt:lpstr>
      <vt:lpstr>Calibri</vt:lpstr>
      <vt:lpstr>Lucida Grande</vt:lpstr>
      <vt:lpstr>PT Sans Narrow</vt:lpstr>
      <vt:lpstr>System Font Regular</vt:lpstr>
      <vt:lpstr>Thème Office</vt:lpstr>
      <vt:lpstr>PowerPoint Presentation</vt:lpstr>
      <vt:lpstr>Meeting summary enets 2020  virtual meeting   Dr. Mauro Cives Assistant Professor  University of Bari, Italy    March 2020</vt:lpstr>
      <vt:lpstr>Disclaimer and disclosures</vt:lpstr>
      <vt:lpstr>Presidential abstract basic science:  Organoid models of neuroendocrine cell growth and tumorigenesis  Dayton T, et al. ENETS 2020. Abstract #B01</vt:lpstr>
      <vt:lpstr>background</vt:lpstr>
      <vt:lpstr>Key results</vt:lpstr>
      <vt:lpstr>Key results</vt:lpstr>
      <vt:lpstr>Key results</vt:lpstr>
      <vt:lpstr>summary</vt:lpstr>
      <vt:lpstr> mutational landscape of  109 high-grade gastroenteropancreatic neuroendocrine neoplasms g3  Venizelos AA, et al. ENETS 2020. Abstract #C20</vt:lpstr>
      <vt:lpstr>background</vt:lpstr>
      <vt:lpstr>Key results</vt:lpstr>
      <vt:lpstr>summary</vt:lpstr>
      <vt:lpstr> interim analysis of prospective evaluation of the management of sporadic non-functioning asymptomatic pancreatic neuroendocrine neoplasms  ≤2 cm (aspen study)  Partelli S, et al. ENETS 2020. Abstract #D40</vt:lpstr>
      <vt:lpstr>background</vt:lpstr>
      <vt:lpstr>Study Flow chart</vt:lpstr>
      <vt:lpstr>Key results</vt:lpstr>
      <vt:lpstr>summary</vt:lpstr>
      <vt:lpstr>REACH NET CONNECT VIA  TWITTER, LINKEDIN, VIMEO &amp; EMAIL OR VISIT THE GROUP’S WEBSITE http://www.net-connect.info</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de Microsoft Office</dc:creator>
  <cp:lastModifiedBy>Tracey Gashi</cp:lastModifiedBy>
  <cp:revision>339</cp:revision>
  <cp:lastPrinted>2017-02-15T09:54:46Z</cp:lastPrinted>
  <dcterms:created xsi:type="dcterms:W3CDTF">2016-10-14T09:38:18Z</dcterms:created>
  <dcterms:modified xsi:type="dcterms:W3CDTF">2020-04-03T10:42:16Z</dcterms:modified>
</cp:coreProperties>
</file>