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13" r:id="rId2"/>
    <p:sldMasterId id="2147483831" r:id="rId3"/>
  </p:sldMasterIdLst>
  <p:notesMasterIdLst>
    <p:notesMasterId r:id="rId88"/>
  </p:notesMasterIdLst>
  <p:handoutMasterIdLst>
    <p:handoutMasterId r:id="rId89"/>
  </p:handoutMasterIdLst>
  <p:sldIdLst>
    <p:sldId id="1331" r:id="rId4"/>
    <p:sldId id="2530" r:id="rId5"/>
    <p:sldId id="1747256563" r:id="rId6"/>
    <p:sldId id="1747256565" r:id="rId7"/>
    <p:sldId id="2534" r:id="rId8"/>
    <p:sldId id="1747256513" r:id="rId9"/>
    <p:sldId id="1747256514" r:id="rId10"/>
    <p:sldId id="263" r:id="rId11"/>
    <p:sldId id="262" r:id="rId12"/>
    <p:sldId id="336" r:id="rId13"/>
    <p:sldId id="257" r:id="rId14"/>
    <p:sldId id="750" r:id="rId15"/>
    <p:sldId id="760" r:id="rId16"/>
    <p:sldId id="752" r:id="rId17"/>
    <p:sldId id="265" r:id="rId18"/>
    <p:sldId id="753" r:id="rId19"/>
    <p:sldId id="267" r:id="rId20"/>
    <p:sldId id="269" r:id="rId21"/>
    <p:sldId id="746" r:id="rId22"/>
    <p:sldId id="745" r:id="rId23"/>
    <p:sldId id="268" r:id="rId24"/>
    <p:sldId id="422" r:id="rId25"/>
    <p:sldId id="761" r:id="rId26"/>
    <p:sldId id="261" r:id="rId27"/>
    <p:sldId id="1747256572" r:id="rId28"/>
    <p:sldId id="5365" r:id="rId29"/>
    <p:sldId id="1103" r:id="rId30"/>
    <p:sldId id="311" r:id="rId31"/>
    <p:sldId id="309" r:id="rId32"/>
    <p:sldId id="310" r:id="rId33"/>
    <p:sldId id="1106" r:id="rId34"/>
    <p:sldId id="284" r:id="rId35"/>
    <p:sldId id="282" r:id="rId36"/>
    <p:sldId id="283" r:id="rId37"/>
    <p:sldId id="303" r:id="rId38"/>
    <p:sldId id="304" r:id="rId39"/>
    <p:sldId id="1194" r:id="rId40"/>
    <p:sldId id="1195" r:id="rId41"/>
    <p:sldId id="1196" r:id="rId42"/>
    <p:sldId id="5371" r:id="rId43"/>
    <p:sldId id="5366" r:id="rId44"/>
    <p:sldId id="5367" r:id="rId45"/>
    <p:sldId id="5368" r:id="rId46"/>
    <p:sldId id="5369" r:id="rId47"/>
    <p:sldId id="5370" r:id="rId48"/>
    <p:sldId id="1747256568" r:id="rId49"/>
    <p:sldId id="754" r:id="rId50"/>
    <p:sldId id="762" r:id="rId51"/>
    <p:sldId id="756" r:id="rId52"/>
    <p:sldId id="757" r:id="rId53"/>
    <p:sldId id="758" r:id="rId54"/>
    <p:sldId id="748" r:id="rId55"/>
    <p:sldId id="759" r:id="rId56"/>
    <p:sldId id="749" r:id="rId57"/>
    <p:sldId id="1747256570" r:id="rId58"/>
    <p:sldId id="14954" r:id="rId59"/>
    <p:sldId id="1747256573" r:id="rId60"/>
    <p:sldId id="2638" r:id="rId61"/>
    <p:sldId id="1747256574" r:id="rId62"/>
    <p:sldId id="1747256575" r:id="rId63"/>
    <p:sldId id="271" r:id="rId64"/>
    <p:sldId id="14964" r:id="rId65"/>
    <p:sldId id="14965" r:id="rId66"/>
    <p:sldId id="14966" r:id="rId67"/>
    <p:sldId id="14967" r:id="rId68"/>
    <p:sldId id="14968" r:id="rId69"/>
    <p:sldId id="14969" r:id="rId70"/>
    <p:sldId id="14978" r:id="rId71"/>
    <p:sldId id="2657" r:id="rId72"/>
    <p:sldId id="14960" r:id="rId73"/>
    <p:sldId id="14962" r:id="rId74"/>
    <p:sldId id="14961" r:id="rId75"/>
    <p:sldId id="14957" r:id="rId76"/>
    <p:sldId id="14963" r:id="rId77"/>
    <p:sldId id="274" r:id="rId78"/>
    <p:sldId id="1747256581" r:id="rId79"/>
    <p:sldId id="1747256578" r:id="rId80"/>
    <p:sldId id="1747256579" r:id="rId81"/>
    <p:sldId id="1747256580" r:id="rId82"/>
    <p:sldId id="14958" r:id="rId83"/>
    <p:sldId id="877" r:id="rId84"/>
    <p:sldId id="2121" r:id="rId85"/>
    <p:sldId id="278" r:id="rId86"/>
    <p:sldId id="280" r:id="rId87"/>
  </p:sldIdLst>
  <p:sldSz cx="12192000" cy="6858000"/>
  <p:notesSz cx="6819900" cy="99187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565" userDrawn="1">
          <p15:clr>
            <a:srgbClr val="A4A3A4"/>
          </p15:clr>
        </p15:guide>
        <p15:guide id="3" pos="513" userDrawn="1">
          <p15:clr>
            <a:srgbClr val="A4A3A4"/>
          </p15:clr>
        </p15:guide>
      </p15:sldGuideLst>
    </p:ext>
    <p:ext uri="{2D200454-40CA-4A62-9FC3-DE9A4176ACB9}">
      <p15:notesGuideLst xmlns:p15="http://schemas.microsoft.com/office/powerpoint/2012/main">
        <p15:guide id="1" orient="horz" pos="3124" userDrawn="1">
          <p15:clr>
            <a:srgbClr val="A4A3A4"/>
          </p15:clr>
        </p15:guide>
        <p15:guide id="2" pos="214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 id="2" name="Kristina Bundra" initials="KB" lastIdx="3" clrIdx="1">
    <p:extLst>
      <p:ext uri="{19B8F6BF-5375-455C-9EA6-DF929625EA0E}">
        <p15:presenceInfo xmlns:p15="http://schemas.microsoft.com/office/powerpoint/2012/main" userId="S::kristina.bundra@bayer.com::97111aaf-62ae-44f0-be12-daa49b6c6c11" providerId="AD"/>
      </p:ext>
    </p:extLst>
  </p:cmAuthor>
  <p:cmAuthor id="3" name="Howard" initials="U" lastIdx="12" clrIdx="2">
    <p:extLst>
      <p:ext uri="{19B8F6BF-5375-455C-9EA6-DF929625EA0E}">
        <p15:presenceInfo xmlns:p15="http://schemas.microsoft.com/office/powerpoint/2012/main" userId="Howard" providerId="None"/>
      </p:ext>
    </p:extLst>
  </p:cmAuthor>
  <p:cmAuthor id="4" name="ReMedCo GmbH Medical and Regulatory Affairs" initials="RGMaRA" lastIdx="12" clrIdx="3">
    <p:extLst>
      <p:ext uri="{19B8F6BF-5375-455C-9EA6-DF929625EA0E}">
        <p15:presenceInfo xmlns:p15="http://schemas.microsoft.com/office/powerpoint/2012/main" userId="021022b4e12e8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BD0"/>
    <a:srgbClr val="E6E1EF"/>
    <a:srgbClr val="F5EAE8"/>
    <a:srgbClr val="EAD1CE"/>
    <a:srgbClr val="E7F5E9"/>
    <a:srgbClr val="2E7B8E"/>
    <a:srgbClr val="FFA402"/>
    <a:srgbClr val="03C750"/>
    <a:srgbClr val="C7573C"/>
    <a:srgbClr val="5D8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78" autoAdjust="0"/>
    <p:restoredTop sz="86275" autoAdjust="0"/>
  </p:normalViewPr>
  <p:slideViewPr>
    <p:cSldViewPr snapToObjects="1">
      <p:cViewPr varScale="1">
        <p:scale>
          <a:sx n="72" d="100"/>
          <a:sy n="72" d="100"/>
        </p:scale>
        <p:origin x="420" y="54"/>
      </p:cViewPr>
      <p:guideLst>
        <p:guide orient="horz" pos="2160"/>
        <p:guide pos="4565"/>
        <p:guide pos="51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918"/>
    </p:cViewPr>
  </p:sorterViewPr>
  <p:notesViewPr>
    <p:cSldViewPr snapToObjects="1" showGuides="1">
      <p:cViewPr varScale="1">
        <p:scale>
          <a:sx n="84" d="100"/>
          <a:sy n="84" d="100"/>
        </p:scale>
        <p:origin x="3960" y="192"/>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handoutMaster" Target="handoutMasters/handout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commentAuthors" Target="commentAuthor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F4E510-A806-443A-9345-5871D49FC1AC}"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64BAD6F-E8F3-4000-A879-FD8A8A4D9073}">
      <dgm:prSet/>
      <dgm:spPr/>
      <dgm:t>
        <a:bodyPr/>
        <a:lstStyle/>
        <a:p>
          <a:pPr>
            <a:lnSpc>
              <a:spcPct val="100000"/>
            </a:lnSpc>
            <a:defRPr cap="all"/>
          </a:pPr>
          <a:r>
            <a:rPr lang="en-GB" dirty="0"/>
            <a:t>Your opportunity to </a:t>
          </a:r>
          <a:r>
            <a:rPr lang="en-GB" b="1" dirty="0">
              <a:solidFill>
                <a:schemeClr val="accent1"/>
              </a:solidFill>
            </a:rPr>
            <a:t>discuss and share learnings</a:t>
          </a:r>
          <a:r>
            <a:rPr lang="en-GB" dirty="0"/>
            <a:t> on a challenging topics within the area of TRK </a:t>
          </a:r>
          <a:r>
            <a:rPr lang="en-US" dirty="0"/>
            <a:t>Fusion-positive cancer</a:t>
          </a:r>
        </a:p>
      </dgm:t>
    </dgm:pt>
    <dgm:pt modelId="{D250A0B1-960E-4032-8EA2-A210B8738B03}" type="parTrans" cxnId="{32B449D1-593B-4A25-92CF-1D30DBE6111E}">
      <dgm:prSet/>
      <dgm:spPr/>
      <dgm:t>
        <a:bodyPr/>
        <a:lstStyle/>
        <a:p>
          <a:endParaRPr lang="en-US"/>
        </a:p>
      </dgm:t>
    </dgm:pt>
    <dgm:pt modelId="{1C7E49E4-DB8A-461E-B759-FB0DE9FD2866}" type="sibTrans" cxnId="{32B449D1-593B-4A25-92CF-1D30DBE6111E}">
      <dgm:prSet/>
      <dgm:spPr/>
      <dgm:t>
        <a:bodyPr/>
        <a:lstStyle/>
        <a:p>
          <a:endParaRPr lang="en-US"/>
        </a:p>
      </dgm:t>
    </dgm:pt>
    <dgm:pt modelId="{CE43D420-51E3-44F6-8239-0A17ABCD0A45}">
      <dgm:prSet/>
      <dgm:spPr/>
      <dgm:t>
        <a:bodyPr/>
        <a:lstStyle/>
        <a:p>
          <a:pPr>
            <a:lnSpc>
              <a:spcPct val="100000"/>
            </a:lnSpc>
            <a:defRPr cap="all"/>
          </a:pPr>
          <a:r>
            <a:rPr lang="en-US" dirty="0"/>
            <a:t>A chance to hear the </a:t>
          </a:r>
          <a:r>
            <a:rPr lang="en-US" b="1" dirty="0">
              <a:solidFill>
                <a:schemeClr val="accent1"/>
              </a:solidFill>
            </a:rPr>
            <a:t>views of Experts </a:t>
          </a:r>
          <a:r>
            <a:rPr lang="en-US" dirty="0"/>
            <a:t>and allow them to answer the questions that are important to you</a:t>
          </a:r>
        </a:p>
      </dgm:t>
    </dgm:pt>
    <dgm:pt modelId="{FF1E5A4D-82EB-4EEA-B669-A5C73BA7018A}" type="parTrans" cxnId="{D82CB2AF-0D82-4246-A863-13486609ABA5}">
      <dgm:prSet/>
      <dgm:spPr/>
      <dgm:t>
        <a:bodyPr/>
        <a:lstStyle/>
        <a:p>
          <a:endParaRPr lang="en-US"/>
        </a:p>
      </dgm:t>
    </dgm:pt>
    <dgm:pt modelId="{54EAAC2F-EC21-41A3-B598-14110D74CAAC}" type="sibTrans" cxnId="{D82CB2AF-0D82-4246-A863-13486609ABA5}">
      <dgm:prSet/>
      <dgm:spPr/>
      <dgm:t>
        <a:bodyPr/>
        <a:lstStyle/>
        <a:p>
          <a:endParaRPr lang="en-US"/>
        </a:p>
      </dgm:t>
    </dgm:pt>
    <dgm:pt modelId="{B3DF945F-E707-4CF0-98FB-C6FF34B1E3CB}">
      <dgm:prSet/>
      <dgm:spPr/>
      <dgm:t>
        <a:bodyPr/>
        <a:lstStyle/>
        <a:p>
          <a:pPr>
            <a:lnSpc>
              <a:spcPct val="100000"/>
            </a:lnSpc>
            <a:defRPr cap="all"/>
          </a:pPr>
          <a:r>
            <a:rPr lang="en-US" dirty="0"/>
            <a:t>discuss </a:t>
          </a:r>
          <a:r>
            <a:rPr lang="en-US" b="1" dirty="0">
              <a:solidFill>
                <a:schemeClr val="accent1"/>
              </a:solidFill>
            </a:rPr>
            <a:t>Patient Case Studies and questions </a:t>
          </a:r>
          <a:r>
            <a:rPr lang="en-US" dirty="0"/>
            <a:t>that you have sent in advance of this event</a:t>
          </a:r>
        </a:p>
      </dgm:t>
    </dgm:pt>
    <dgm:pt modelId="{D9AE2D56-0069-4D65-8CC8-E60604552D0E}" type="parTrans" cxnId="{1CC827C8-CFA2-4F91-BB5B-9821689E47CE}">
      <dgm:prSet/>
      <dgm:spPr/>
      <dgm:t>
        <a:bodyPr/>
        <a:lstStyle/>
        <a:p>
          <a:endParaRPr lang="en-US"/>
        </a:p>
      </dgm:t>
    </dgm:pt>
    <dgm:pt modelId="{0F64B4A2-F6D9-431E-A428-C469FA5E1957}" type="sibTrans" cxnId="{1CC827C8-CFA2-4F91-BB5B-9821689E47CE}">
      <dgm:prSet/>
      <dgm:spPr/>
      <dgm:t>
        <a:bodyPr/>
        <a:lstStyle/>
        <a:p>
          <a:endParaRPr lang="en-US"/>
        </a:p>
      </dgm:t>
    </dgm:pt>
    <dgm:pt modelId="{BB46211B-9D94-4F7D-88A6-99430935517E}" type="pres">
      <dgm:prSet presAssocID="{BEF4E510-A806-443A-9345-5871D49FC1AC}" presName="root" presStyleCnt="0">
        <dgm:presLayoutVars>
          <dgm:dir/>
          <dgm:resizeHandles val="exact"/>
        </dgm:presLayoutVars>
      </dgm:prSet>
      <dgm:spPr/>
    </dgm:pt>
    <dgm:pt modelId="{A4731455-3CAB-4063-8928-37FE450F9BF1}" type="pres">
      <dgm:prSet presAssocID="{064BAD6F-E8F3-4000-A879-FD8A8A4D9073}" presName="compNode" presStyleCnt="0"/>
      <dgm:spPr/>
    </dgm:pt>
    <dgm:pt modelId="{D9705E41-F88A-4D6D-8ADB-B6A55AE0E8AD}" type="pres">
      <dgm:prSet presAssocID="{064BAD6F-E8F3-4000-A879-FD8A8A4D9073}" presName="iconBgRect" presStyleLbl="bgShp" presStyleIdx="0" presStyleCnt="3"/>
      <dgm:spPr/>
    </dgm:pt>
    <dgm:pt modelId="{49286788-927B-432C-95FF-D5B6FF5A341C}" type="pres">
      <dgm:prSet presAssocID="{064BAD6F-E8F3-4000-A879-FD8A8A4D9073}" presName="iconRect" presStyleLbl="node1" presStyleIdx="0" presStyleCnt="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Klaslokaal"/>
        </a:ext>
      </dgm:extLst>
    </dgm:pt>
    <dgm:pt modelId="{F42C9F43-8EC6-4892-BEE1-3EFA49CFBD5F}" type="pres">
      <dgm:prSet presAssocID="{064BAD6F-E8F3-4000-A879-FD8A8A4D9073}" presName="spaceRect" presStyleCnt="0"/>
      <dgm:spPr/>
    </dgm:pt>
    <dgm:pt modelId="{A2DEDD12-2437-4279-BC16-56D76C27D9BD}" type="pres">
      <dgm:prSet presAssocID="{064BAD6F-E8F3-4000-A879-FD8A8A4D9073}" presName="textRect" presStyleLbl="revTx" presStyleIdx="0" presStyleCnt="3">
        <dgm:presLayoutVars>
          <dgm:chMax val="1"/>
          <dgm:chPref val="1"/>
        </dgm:presLayoutVars>
      </dgm:prSet>
      <dgm:spPr/>
    </dgm:pt>
    <dgm:pt modelId="{1DFD43E2-097A-4B5C-B4B5-63D6DA8761BD}" type="pres">
      <dgm:prSet presAssocID="{1C7E49E4-DB8A-461E-B759-FB0DE9FD2866}" presName="sibTrans" presStyleCnt="0"/>
      <dgm:spPr/>
    </dgm:pt>
    <dgm:pt modelId="{82986142-4D37-4C5E-8A46-73A260F86B02}" type="pres">
      <dgm:prSet presAssocID="{CE43D420-51E3-44F6-8239-0A17ABCD0A45}" presName="compNode" presStyleCnt="0"/>
      <dgm:spPr/>
    </dgm:pt>
    <dgm:pt modelId="{B135D2B1-6058-49C3-A5A3-C426DF78A80C}" type="pres">
      <dgm:prSet presAssocID="{CE43D420-51E3-44F6-8239-0A17ABCD0A45}" presName="iconBgRect" presStyleLbl="bgShp" presStyleIdx="1" presStyleCnt="3"/>
      <dgm:spPr/>
    </dgm:pt>
    <dgm:pt modelId="{A1AA5F35-2F0F-4952-ABA5-D90546195FFF}" type="pres">
      <dgm:prSet presAssocID="{CE43D420-51E3-44F6-8239-0A17ABCD0A45}" presName="icon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ght Bulb and Gear"/>
        </a:ext>
      </dgm:extLst>
    </dgm:pt>
    <dgm:pt modelId="{49383EE5-F566-445F-9F21-F95A71610B92}" type="pres">
      <dgm:prSet presAssocID="{CE43D420-51E3-44F6-8239-0A17ABCD0A45}" presName="spaceRect" presStyleCnt="0"/>
      <dgm:spPr/>
    </dgm:pt>
    <dgm:pt modelId="{1C967BB3-738C-4A70-956C-5D3237F0804C}" type="pres">
      <dgm:prSet presAssocID="{CE43D420-51E3-44F6-8239-0A17ABCD0A45}" presName="textRect" presStyleLbl="revTx" presStyleIdx="1" presStyleCnt="3">
        <dgm:presLayoutVars>
          <dgm:chMax val="1"/>
          <dgm:chPref val="1"/>
        </dgm:presLayoutVars>
      </dgm:prSet>
      <dgm:spPr/>
    </dgm:pt>
    <dgm:pt modelId="{1E80C9FE-5652-43F1-8D2E-2BE6450292EB}" type="pres">
      <dgm:prSet presAssocID="{54EAAC2F-EC21-41A3-B598-14110D74CAAC}" presName="sibTrans" presStyleCnt="0"/>
      <dgm:spPr/>
    </dgm:pt>
    <dgm:pt modelId="{FFAF7D58-94A3-4F8E-8CA7-E7BF72804C70}" type="pres">
      <dgm:prSet presAssocID="{B3DF945F-E707-4CF0-98FB-C6FF34B1E3CB}" presName="compNode" presStyleCnt="0"/>
      <dgm:spPr/>
    </dgm:pt>
    <dgm:pt modelId="{CAA2CE8C-CF04-4FF4-B2E2-94EEA55A9A26}" type="pres">
      <dgm:prSet presAssocID="{B3DF945F-E707-4CF0-98FB-C6FF34B1E3CB}" presName="iconBgRect" presStyleLbl="bgShp" presStyleIdx="2" presStyleCnt="3"/>
      <dgm:spPr/>
    </dgm:pt>
    <dgm:pt modelId="{E52A7614-4B63-4344-AC33-F7A233A99E57}" type="pres">
      <dgm:prSet presAssocID="{B3DF945F-E707-4CF0-98FB-C6FF34B1E3CB}" presName="iconRect" presStyleLbl="node1" presStyleIdx="2" presStyleCnt="3"/>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22794D16-6F49-47AC-A7A9-6EC01A9125DE}" type="pres">
      <dgm:prSet presAssocID="{B3DF945F-E707-4CF0-98FB-C6FF34B1E3CB}" presName="spaceRect" presStyleCnt="0"/>
      <dgm:spPr/>
    </dgm:pt>
    <dgm:pt modelId="{E1A6EB2F-B518-47B0-87B2-2B2777F4FA24}" type="pres">
      <dgm:prSet presAssocID="{B3DF945F-E707-4CF0-98FB-C6FF34B1E3CB}" presName="textRect" presStyleLbl="revTx" presStyleIdx="2" presStyleCnt="3">
        <dgm:presLayoutVars>
          <dgm:chMax val="1"/>
          <dgm:chPref val="1"/>
        </dgm:presLayoutVars>
      </dgm:prSet>
      <dgm:spPr/>
    </dgm:pt>
  </dgm:ptLst>
  <dgm:cxnLst>
    <dgm:cxn modelId="{5D481013-2EC0-424F-953A-061C51D0B5E1}" type="presOf" srcId="{B3DF945F-E707-4CF0-98FB-C6FF34B1E3CB}" destId="{E1A6EB2F-B518-47B0-87B2-2B2777F4FA24}" srcOrd="0" destOrd="0" presId="urn:microsoft.com/office/officeart/2018/5/layout/IconCircleLabelList"/>
    <dgm:cxn modelId="{23A79683-D593-47E3-AB68-E9FE86CE7A31}" type="presOf" srcId="{064BAD6F-E8F3-4000-A879-FD8A8A4D9073}" destId="{A2DEDD12-2437-4279-BC16-56D76C27D9BD}" srcOrd="0" destOrd="0" presId="urn:microsoft.com/office/officeart/2018/5/layout/IconCircleLabelList"/>
    <dgm:cxn modelId="{D82CB2AF-0D82-4246-A863-13486609ABA5}" srcId="{BEF4E510-A806-443A-9345-5871D49FC1AC}" destId="{CE43D420-51E3-44F6-8239-0A17ABCD0A45}" srcOrd="1" destOrd="0" parTransId="{FF1E5A4D-82EB-4EEA-B669-A5C73BA7018A}" sibTransId="{54EAAC2F-EC21-41A3-B598-14110D74CAAC}"/>
    <dgm:cxn modelId="{557581C4-87B5-4969-97AA-6249DA208F5B}" type="presOf" srcId="{CE43D420-51E3-44F6-8239-0A17ABCD0A45}" destId="{1C967BB3-738C-4A70-956C-5D3237F0804C}" srcOrd="0" destOrd="0" presId="urn:microsoft.com/office/officeart/2018/5/layout/IconCircleLabelList"/>
    <dgm:cxn modelId="{1CC827C8-CFA2-4F91-BB5B-9821689E47CE}" srcId="{BEF4E510-A806-443A-9345-5871D49FC1AC}" destId="{B3DF945F-E707-4CF0-98FB-C6FF34B1E3CB}" srcOrd="2" destOrd="0" parTransId="{D9AE2D56-0069-4D65-8CC8-E60604552D0E}" sibTransId="{0F64B4A2-F6D9-431E-A428-C469FA5E1957}"/>
    <dgm:cxn modelId="{32B449D1-593B-4A25-92CF-1D30DBE6111E}" srcId="{BEF4E510-A806-443A-9345-5871D49FC1AC}" destId="{064BAD6F-E8F3-4000-A879-FD8A8A4D9073}" srcOrd="0" destOrd="0" parTransId="{D250A0B1-960E-4032-8EA2-A210B8738B03}" sibTransId="{1C7E49E4-DB8A-461E-B759-FB0DE9FD2866}"/>
    <dgm:cxn modelId="{E64F16EE-7B34-4E19-92D9-342C48BD4B3B}" type="presOf" srcId="{BEF4E510-A806-443A-9345-5871D49FC1AC}" destId="{BB46211B-9D94-4F7D-88A6-99430935517E}" srcOrd="0" destOrd="0" presId="urn:microsoft.com/office/officeart/2018/5/layout/IconCircleLabelList"/>
    <dgm:cxn modelId="{77F86F33-29D7-4E5C-B419-13E6E9B3299B}" type="presParOf" srcId="{BB46211B-9D94-4F7D-88A6-99430935517E}" destId="{A4731455-3CAB-4063-8928-37FE450F9BF1}" srcOrd="0" destOrd="0" presId="urn:microsoft.com/office/officeart/2018/5/layout/IconCircleLabelList"/>
    <dgm:cxn modelId="{27C15B08-50D6-4DFA-940A-31AD2D0EBFD8}" type="presParOf" srcId="{A4731455-3CAB-4063-8928-37FE450F9BF1}" destId="{D9705E41-F88A-4D6D-8ADB-B6A55AE0E8AD}" srcOrd="0" destOrd="0" presId="urn:microsoft.com/office/officeart/2018/5/layout/IconCircleLabelList"/>
    <dgm:cxn modelId="{2DAF9FBE-6C16-433B-934F-8EB58F86E10A}" type="presParOf" srcId="{A4731455-3CAB-4063-8928-37FE450F9BF1}" destId="{49286788-927B-432C-95FF-D5B6FF5A341C}" srcOrd="1" destOrd="0" presId="urn:microsoft.com/office/officeart/2018/5/layout/IconCircleLabelList"/>
    <dgm:cxn modelId="{8BC3B6F1-697A-4C77-BF16-80281B215141}" type="presParOf" srcId="{A4731455-3CAB-4063-8928-37FE450F9BF1}" destId="{F42C9F43-8EC6-4892-BEE1-3EFA49CFBD5F}" srcOrd="2" destOrd="0" presId="urn:microsoft.com/office/officeart/2018/5/layout/IconCircleLabelList"/>
    <dgm:cxn modelId="{0833C78F-584E-400A-A0AB-91F668045C7D}" type="presParOf" srcId="{A4731455-3CAB-4063-8928-37FE450F9BF1}" destId="{A2DEDD12-2437-4279-BC16-56D76C27D9BD}" srcOrd="3" destOrd="0" presId="urn:microsoft.com/office/officeart/2018/5/layout/IconCircleLabelList"/>
    <dgm:cxn modelId="{A34F481E-CADB-47D8-98D2-A4A8497C04E5}" type="presParOf" srcId="{BB46211B-9D94-4F7D-88A6-99430935517E}" destId="{1DFD43E2-097A-4B5C-B4B5-63D6DA8761BD}" srcOrd="1" destOrd="0" presId="urn:microsoft.com/office/officeart/2018/5/layout/IconCircleLabelList"/>
    <dgm:cxn modelId="{F668BA50-67F4-4EC6-B04B-ADF5A504B9FE}" type="presParOf" srcId="{BB46211B-9D94-4F7D-88A6-99430935517E}" destId="{82986142-4D37-4C5E-8A46-73A260F86B02}" srcOrd="2" destOrd="0" presId="urn:microsoft.com/office/officeart/2018/5/layout/IconCircleLabelList"/>
    <dgm:cxn modelId="{2AC4692D-DC8F-4729-A5BA-5F7A85B410D7}" type="presParOf" srcId="{82986142-4D37-4C5E-8A46-73A260F86B02}" destId="{B135D2B1-6058-49C3-A5A3-C426DF78A80C}" srcOrd="0" destOrd="0" presId="urn:microsoft.com/office/officeart/2018/5/layout/IconCircleLabelList"/>
    <dgm:cxn modelId="{5EA8D733-9B96-4BE7-B76E-E85A96298944}" type="presParOf" srcId="{82986142-4D37-4C5E-8A46-73A260F86B02}" destId="{A1AA5F35-2F0F-4952-ABA5-D90546195FFF}" srcOrd="1" destOrd="0" presId="urn:microsoft.com/office/officeart/2018/5/layout/IconCircleLabelList"/>
    <dgm:cxn modelId="{E50D5820-ADE8-4719-AACF-CF553F06C2E9}" type="presParOf" srcId="{82986142-4D37-4C5E-8A46-73A260F86B02}" destId="{49383EE5-F566-445F-9F21-F95A71610B92}" srcOrd="2" destOrd="0" presId="urn:microsoft.com/office/officeart/2018/5/layout/IconCircleLabelList"/>
    <dgm:cxn modelId="{38677890-99FA-43A6-B9AE-80ECD6B5D36B}" type="presParOf" srcId="{82986142-4D37-4C5E-8A46-73A260F86B02}" destId="{1C967BB3-738C-4A70-956C-5D3237F0804C}" srcOrd="3" destOrd="0" presId="urn:microsoft.com/office/officeart/2018/5/layout/IconCircleLabelList"/>
    <dgm:cxn modelId="{E3AAD5F9-5ECD-4C6E-BF06-454EA3CB22B6}" type="presParOf" srcId="{BB46211B-9D94-4F7D-88A6-99430935517E}" destId="{1E80C9FE-5652-43F1-8D2E-2BE6450292EB}" srcOrd="3" destOrd="0" presId="urn:microsoft.com/office/officeart/2018/5/layout/IconCircleLabelList"/>
    <dgm:cxn modelId="{03C3B4EF-956B-456F-9FA7-12A3FD54E136}" type="presParOf" srcId="{BB46211B-9D94-4F7D-88A6-99430935517E}" destId="{FFAF7D58-94A3-4F8E-8CA7-E7BF72804C70}" srcOrd="4" destOrd="0" presId="urn:microsoft.com/office/officeart/2018/5/layout/IconCircleLabelList"/>
    <dgm:cxn modelId="{72C3921A-4E16-4036-B726-2F6D8F0F8A97}" type="presParOf" srcId="{FFAF7D58-94A3-4F8E-8CA7-E7BF72804C70}" destId="{CAA2CE8C-CF04-4FF4-B2E2-94EEA55A9A26}" srcOrd="0" destOrd="0" presId="urn:microsoft.com/office/officeart/2018/5/layout/IconCircleLabelList"/>
    <dgm:cxn modelId="{89153FE5-CEC3-4700-882F-818039F4FFF6}" type="presParOf" srcId="{FFAF7D58-94A3-4F8E-8CA7-E7BF72804C70}" destId="{E52A7614-4B63-4344-AC33-F7A233A99E57}" srcOrd="1" destOrd="0" presId="urn:microsoft.com/office/officeart/2018/5/layout/IconCircleLabelList"/>
    <dgm:cxn modelId="{191184B6-3A02-4CE5-A5B1-5FA929A66025}" type="presParOf" srcId="{FFAF7D58-94A3-4F8E-8CA7-E7BF72804C70}" destId="{22794D16-6F49-47AC-A7A9-6EC01A9125DE}" srcOrd="2" destOrd="0" presId="urn:microsoft.com/office/officeart/2018/5/layout/IconCircleLabelList"/>
    <dgm:cxn modelId="{071CE61C-9BCC-450C-A9A0-D62EBED7B62E}" type="presParOf" srcId="{FFAF7D58-94A3-4F8E-8CA7-E7BF72804C70}" destId="{E1A6EB2F-B518-47B0-87B2-2B2777F4FA2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05E41-F88A-4D6D-8ADB-B6A55AE0E8AD}">
      <dsp:nvSpPr>
        <dsp:cNvPr id="0" name=""/>
        <dsp:cNvSpPr/>
      </dsp:nvSpPr>
      <dsp:spPr>
        <a:xfrm>
          <a:off x="653100" y="314999"/>
          <a:ext cx="1990125" cy="1990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286788-927B-432C-95FF-D5B6FF5A341C}">
      <dsp:nvSpPr>
        <dsp:cNvPr id="0" name=""/>
        <dsp:cNvSpPr/>
      </dsp:nvSpPr>
      <dsp:spPr>
        <a:xfrm>
          <a:off x="1077225" y="739124"/>
          <a:ext cx="1141875" cy="1141875"/>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DEDD12-2437-4279-BC16-56D76C27D9BD}">
      <dsp:nvSpPr>
        <dsp:cNvPr id="0" name=""/>
        <dsp:cNvSpPr/>
      </dsp:nvSpPr>
      <dsp:spPr>
        <a:xfrm>
          <a:off x="16912" y="2925000"/>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GB" sz="1300" kern="1200" dirty="0"/>
            <a:t>Your opportunity to </a:t>
          </a:r>
          <a:r>
            <a:rPr lang="en-GB" sz="1300" b="1" kern="1200" dirty="0">
              <a:solidFill>
                <a:schemeClr val="accent1"/>
              </a:solidFill>
            </a:rPr>
            <a:t>discuss and share learnings</a:t>
          </a:r>
          <a:r>
            <a:rPr lang="en-GB" sz="1300" kern="1200" dirty="0"/>
            <a:t> on a challenging topics within the area of TRK </a:t>
          </a:r>
          <a:r>
            <a:rPr lang="en-US" sz="1300" kern="1200" dirty="0"/>
            <a:t>Fusion-positive cancer</a:t>
          </a:r>
        </a:p>
      </dsp:txBody>
      <dsp:txXfrm>
        <a:off x="16912" y="2925000"/>
        <a:ext cx="3262500" cy="720000"/>
      </dsp:txXfrm>
    </dsp:sp>
    <dsp:sp modelId="{B135D2B1-6058-49C3-A5A3-C426DF78A80C}">
      <dsp:nvSpPr>
        <dsp:cNvPr id="0" name=""/>
        <dsp:cNvSpPr/>
      </dsp:nvSpPr>
      <dsp:spPr>
        <a:xfrm>
          <a:off x="4486537" y="314999"/>
          <a:ext cx="1990125" cy="1990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AA5F35-2F0F-4952-ABA5-D90546195FFF}">
      <dsp:nvSpPr>
        <dsp:cNvPr id="0" name=""/>
        <dsp:cNvSpPr/>
      </dsp:nvSpPr>
      <dsp:spPr>
        <a:xfrm>
          <a:off x="4910662" y="739124"/>
          <a:ext cx="1141875" cy="1141875"/>
        </a:xfrm>
        <a:prstGeom prst="rect">
          <a:avLst/>
        </a:prstGeom>
        <a:blipFill rotWithShape="1">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967BB3-738C-4A70-956C-5D3237F0804C}">
      <dsp:nvSpPr>
        <dsp:cNvPr id="0" name=""/>
        <dsp:cNvSpPr/>
      </dsp:nvSpPr>
      <dsp:spPr>
        <a:xfrm>
          <a:off x="3850350" y="2925000"/>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dirty="0"/>
            <a:t>A chance to hear the </a:t>
          </a:r>
          <a:r>
            <a:rPr lang="en-US" sz="1300" b="1" kern="1200" dirty="0">
              <a:solidFill>
                <a:schemeClr val="accent1"/>
              </a:solidFill>
            </a:rPr>
            <a:t>views of Experts </a:t>
          </a:r>
          <a:r>
            <a:rPr lang="en-US" sz="1300" kern="1200" dirty="0"/>
            <a:t>and allow them to answer the questions that are important to you</a:t>
          </a:r>
        </a:p>
      </dsp:txBody>
      <dsp:txXfrm>
        <a:off x="3850350" y="2925000"/>
        <a:ext cx="3262500" cy="720000"/>
      </dsp:txXfrm>
    </dsp:sp>
    <dsp:sp modelId="{CAA2CE8C-CF04-4FF4-B2E2-94EEA55A9A26}">
      <dsp:nvSpPr>
        <dsp:cNvPr id="0" name=""/>
        <dsp:cNvSpPr/>
      </dsp:nvSpPr>
      <dsp:spPr>
        <a:xfrm>
          <a:off x="8319975" y="314999"/>
          <a:ext cx="1990125" cy="1990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2A7614-4B63-4344-AC33-F7A233A99E57}">
      <dsp:nvSpPr>
        <dsp:cNvPr id="0" name=""/>
        <dsp:cNvSpPr/>
      </dsp:nvSpPr>
      <dsp:spPr>
        <a:xfrm>
          <a:off x="8744100" y="739124"/>
          <a:ext cx="1141875" cy="1141875"/>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A6EB2F-B518-47B0-87B2-2B2777F4FA24}">
      <dsp:nvSpPr>
        <dsp:cNvPr id="0" name=""/>
        <dsp:cNvSpPr/>
      </dsp:nvSpPr>
      <dsp:spPr>
        <a:xfrm>
          <a:off x="7683787" y="2925000"/>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dirty="0"/>
            <a:t>discuss </a:t>
          </a:r>
          <a:r>
            <a:rPr lang="en-US" sz="1300" b="1" kern="1200" dirty="0">
              <a:solidFill>
                <a:schemeClr val="accent1"/>
              </a:solidFill>
            </a:rPr>
            <a:t>Patient Case Studies and questions </a:t>
          </a:r>
          <a:r>
            <a:rPr lang="en-US" sz="1300" kern="1200" dirty="0"/>
            <a:t>that you have sent in advance of this event</a:t>
          </a:r>
        </a:p>
      </dsp:txBody>
      <dsp:txXfrm>
        <a:off x="7683787" y="2925000"/>
        <a:ext cx="32625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63032" y="0"/>
            <a:ext cx="2955290" cy="495935"/>
          </a:xfrm>
          <a:prstGeom prst="rect">
            <a:avLst/>
          </a:prstGeom>
        </p:spPr>
        <p:txBody>
          <a:bodyPr vert="horz" lIns="91440" tIns="45720" rIns="91440" bIns="45720" rtlCol="0"/>
          <a:lstStyle>
            <a:lvl1pPr algn="r">
              <a:defRPr sz="1200"/>
            </a:lvl1pPr>
          </a:lstStyle>
          <a:p>
            <a:fld id="{B3104895-A7AF-EB49-BC80-D77792D61F32}" type="datetime1">
              <a:rPr lang="en-US" smtClean="0"/>
              <a:pPr/>
              <a:t>11/29/2021</a:t>
            </a:fld>
            <a:endParaRPr lang="fr-FR"/>
          </a:p>
        </p:txBody>
      </p:sp>
      <p:sp>
        <p:nvSpPr>
          <p:cNvPr id="4" name="Espace réservé du pied de page 3"/>
          <p:cNvSpPr>
            <a:spLocks noGrp="1"/>
          </p:cNvSpPr>
          <p:nvPr>
            <p:ph type="ftr" sz="quarter" idx="2"/>
          </p:nvPr>
        </p:nvSpPr>
        <p:spPr>
          <a:xfrm>
            <a:off x="0" y="9421044"/>
            <a:ext cx="2955290" cy="49593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63032" y="9421044"/>
            <a:ext cx="2955290" cy="495935"/>
          </a:xfrm>
          <a:prstGeom prst="rect">
            <a:avLst/>
          </a:prstGeom>
        </p:spPr>
        <p:txBody>
          <a:bodyPr vert="horz" lIns="91440" tIns="45720" rIns="91440" bIns="45720" rtlCol="0" anchor="b"/>
          <a:lstStyle>
            <a:lvl1pPr algn="r">
              <a:defRPr sz="1200"/>
            </a:lvl1pPr>
          </a:lstStyle>
          <a:p>
            <a:fld id="{AD780E35-D53F-A543-ACCF-E1BBCCF01F3F}" type="slidenum">
              <a:rPr lang="fr-FR" smtClean="0"/>
              <a:pPr/>
              <a:t>‹#›</a:t>
            </a:fld>
            <a:endParaRPr lang="fr-FR"/>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63032" y="0"/>
            <a:ext cx="2955290" cy="495935"/>
          </a:xfrm>
          <a:prstGeom prst="rect">
            <a:avLst/>
          </a:prstGeom>
        </p:spPr>
        <p:txBody>
          <a:bodyPr vert="horz" lIns="91440" tIns="45720" rIns="91440" bIns="45720" rtlCol="0"/>
          <a:lstStyle>
            <a:lvl1pPr algn="r">
              <a:defRPr sz="1200"/>
            </a:lvl1pPr>
          </a:lstStyle>
          <a:p>
            <a:fld id="{7DA2D364-CD50-1942-A8D0-558BD1BC24CC}" type="datetime1">
              <a:rPr lang="en-US" smtClean="0"/>
              <a:pPr/>
              <a:t>11/29/2021</a:t>
            </a:fld>
            <a:endParaRPr lang="fr-FR"/>
          </a:p>
        </p:txBody>
      </p:sp>
      <p:sp>
        <p:nvSpPr>
          <p:cNvPr id="4" name="Espace réservé de l'image des diapositives 3"/>
          <p:cNvSpPr>
            <a:spLocks noGrp="1" noRot="1" noChangeAspect="1"/>
          </p:cNvSpPr>
          <p:nvPr>
            <p:ph type="sldImg" idx="2"/>
          </p:nvPr>
        </p:nvSpPr>
        <p:spPr>
          <a:xfrm>
            <a:off x="104775" y="744538"/>
            <a:ext cx="6610350" cy="371951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1990" y="4711383"/>
            <a:ext cx="5455920" cy="446341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1044"/>
            <a:ext cx="2955290" cy="49593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63032" y="9421044"/>
            <a:ext cx="2955290" cy="495935"/>
          </a:xfrm>
          <a:prstGeom prst="rect">
            <a:avLst/>
          </a:prstGeom>
        </p:spPr>
        <p:txBody>
          <a:bodyPr vert="horz" lIns="91440" tIns="45720" rIns="91440" bIns="45720" rtlCol="0" anchor="b"/>
          <a:lstStyle>
            <a:lvl1pPr algn="r">
              <a:defRPr sz="1200"/>
            </a:lvl1pPr>
          </a:lstStyle>
          <a:p>
            <a:fld id="{3C53626E-BC0F-674C-9570-A9D62C09EB52}" type="slidenum">
              <a:rPr lang="fr-FR" smtClean="0"/>
              <a:pPr/>
              <a:t>‹#›</a:t>
            </a:fld>
            <a:endParaRPr lang="fr-FR"/>
          </a:p>
        </p:txBody>
      </p:sp>
    </p:spTree>
    <p:extLst>
      <p:ext uri="{BB962C8B-B14F-4D97-AF65-F5344CB8AC3E}">
        <p14:creationId xmlns:p14="http://schemas.microsoft.com/office/powerpoint/2010/main" val="14771710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defTabSz="465887">
              <a:defRPr/>
            </a:pPr>
            <a:endParaRPr lang="fr-FR">
              <a:solidFill>
                <a:prstClr val="black"/>
              </a:solidFill>
              <a:latin typeface="Calibri"/>
            </a:endParaRPr>
          </a:p>
        </p:txBody>
      </p:sp>
      <p:sp>
        <p:nvSpPr>
          <p:cNvPr id="5" name="Slide Number Placeholder 4"/>
          <p:cNvSpPr>
            <a:spLocks noGrp="1"/>
          </p:cNvSpPr>
          <p:nvPr>
            <p:ph type="sldNum" sz="quarter" idx="5"/>
          </p:nvPr>
        </p:nvSpPr>
        <p:spPr/>
        <p:txBody>
          <a:bodyPr/>
          <a:lstStyle/>
          <a:p>
            <a:pPr defTabSz="465887">
              <a:defRPr/>
            </a:pPr>
            <a:fld id="{3C53626E-BC0F-674C-9570-A9D62C09EB52}" type="slidenum">
              <a:rPr lang="fr-FR">
                <a:solidFill>
                  <a:prstClr val="black"/>
                </a:solidFill>
                <a:latin typeface="Calibri"/>
              </a:rPr>
              <a:pPr defTabSz="465887">
                <a:defRPr/>
              </a:pPr>
              <a:t>4</a:t>
            </a:fld>
            <a:endParaRPr lang="fr-FR">
              <a:solidFill>
                <a:prstClr val="black"/>
              </a:solidFill>
              <a:latin typeface="Calibri"/>
            </a:endParaRPr>
          </a:p>
        </p:txBody>
      </p:sp>
    </p:spTree>
    <p:extLst>
      <p:ext uri="{BB962C8B-B14F-4D97-AF65-F5344CB8AC3E}">
        <p14:creationId xmlns:p14="http://schemas.microsoft.com/office/powerpoint/2010/main" val="1896473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558F51-BCBD-4AC1-A9B2-E2BAF2BE23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6101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558F51-BCBD-4AC1-A9B2-E2BAF2BE23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4548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4550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2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2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3E7A1F9F-675D-6F4B-B3C3-6B990BA31121}" type="slidenum">
              <a:rPr kumimoji="0" lang="es-ES" sz="1200" b="0" i="0" u="none" strike="noStrike" kern="0" cap="none" spc="0" normalizeH="0" baseline="0" noProof="0" smtClean="0">
                <a:ln>
                  <a:noFill/>
                </a:ln>
                <a:solidFill>
                  <a:srgbClr val="000000"/>
                </a:solidFill>
                <a:effectLst/>
                <a:uLnTx/>
                <a:uFillTx/>
                <a:latin typeface="Helvetica"/>
                <a:ea typeface="+mn-ea"/>
                <a:cs typeface="Helvetica"/>
                <a:sym typeface="Helvetica"/>
              </a:rPr>
              <a:pPr marL="0" marR="0" lvl="0" indent="0" algn="l" defTabSz="914400" rtl="0" eaLnBrk="1" fontAlgn="auto" latinLnBrk="0" hangingPunct="0">
                <a:lnSpc>
                  <a:spcPct val="100000"/>
                </a:lnSpc>
                <a:spcBef>
                  <a:spcPts val="0"/>
                </a:spcBef>
                <a:spcAft>
                  <a:spcPts val="0"/>
                </a:spcAft>
                <a:buClrTx/>
                <a:buSzTx/>
                <a:buFontTx/>
                <a:buNone/>
                <a:tabLst/>
                <a:defRPr/>
              </a:pPr>
              <a:t>82</a:t>
            </a:fld>
            <a:endParaRPr kumimoji="0" lang="es-ES" sz="12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Tree>
    <p:extLst>
      <p:ext uri="{BB962C8B-B14F-4D97-AF65-F5344CB8AC3E}">
        <p14:creationId xmlns:p14="http://schemas.microsoft.com/office/powerpoint/2010/main" val="1858756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0709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voettekst 3"/>
          <p:cNvSpPr>
            <a:spLocks noGrp="1"/>
          </p:cNvSpPr>
          <p:nvPr>
            <p:ph type="ftr" sz="quarter" idx="4"/>
          </p:nvPr>
        </p:nvSpPr>
        <p:spPr/>
        <p:txBody>
          <a:bodyPr/>
          <a:lstStyle/>
          <a:p>
            <a:endParaRPr lang="fr-FR" dirty="0"/>
          </a:p>
        </p:txBody>
      </p:sp>
      <p:sp>
        <p:nvSpPr>
          <p:cNvPr id="5" name="Tijdelijke aanduiding voor dianummer 4"/>
          <p:cNvSpPr>
            <a:spLocks noGrp="1"/>
          </p:cNvSpPr>
          <p:nvPr>
            <p:ph type="sldNum" sz="quarter" idx="5"/>
          </p:nvPr>
        </p:nvSpPr>
        <p:spPr/>
        <p:txBody>
          <a:bodyPr/>
          <a:lstStyle/>
          <a:p>
            <a:fld id="{3C53626E-BC0F-674C-9570-A9D62C09EB52}" type="slidenum">
              <a:rPr lang="fr-FR" smtClean="0"/>
              <a:pPr/>
              <a:t>5</a:t>
            </a:fld>
            <a:endParaRPr lang="fr-FR" dirty="0"/>
          </a:p>
        </p:txBody>
      </p:sp>
    </p:spTree>
    <p:extLst>
      <p:ext uri="{BB962C8B-B14F-4D97-AF65-F5344CB8AC3E}">
        <p14:creationId xmlns:p14="http://schemas.microsoft.com/office/powerpoint/2010/main" val="84538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my disclosures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4905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558F51-BCBD-4AC1-A9B2-E2BAF2BE23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942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499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558F51-BCBD-4AC1-A9B2-E2BAF2BE23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3092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558F51-BCBD-4AC1-A9B2-E2BAF2BE23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063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29</a:t>
            </a:fld>
            <a:endParaRPr lang="fr-FR" dirty="0"/>
          </a:p>
        </p:txBody>
      </p:sp>
    </p:spTree>
    <p:extLst>
      <p:ext uri="{BB962C8B-B14F-4D97-AF65-F5344CB8AC3E}">
        <p14:creationId xmlns:p14="http://schemas.microsoft.com/office/powerpoint/2010/main" val="4123992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32199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hyperlink" Target="mailto:antoine.lacombe@cor2ed.com" TargetMode="External"/><Relationship Id="rId13" Type="http://schemas.openxmlformats.org/officeDocument/2006/relationships/image" Target="../media/image15.png"/><Relationship Id="rId1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hyperlink" Target="mailto:froukje.sosef@cor2ed.com" TargetMode="External"/><Relationship Id="rId12" Type="http://schemas.openxmlformats.org/officeDocument/2006/relationships/hyperlink" Target="https://vimeo.com/channels/ntrkconnect/" TargetMode="External"/><Relationship Id="rId17" Type="http://schemas.microsoft.com/office/2007/relationships/hdphoto" Target="../media/hdphoto1.wdp"/><Relationship Id="rId2" Type="http://schemas.openxmlformats.org/officeDocument/2006/relationships/image" Target="../media/image10.png"/><Relationship Id="rId16"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4.svg"/><Relationship Id="rId11" Type="http://schemas.openxmlformats.org/officeDocument/2006/relationships/hyperlink" Target="https://twitter.com/ntrkconnectinfo" TargetMode="External"/><Relationship Id="rId5" Type="http://schemas.openxmlformats.org/officeDocument/2006/relationships/image" Target="../media/image13.png"/><Relationship Id="rId15" Type="http://schemas.openxmlformats.org/officeDocument/2006/relationships/image" Target="../media/image17.svg"/><Relationship Id="rId10" Type="http://schemas.openxmlformats.org/officeDocument/2006/relationships/hyperlink" Target="https://ntrkconnect.info/" TargetMode="External"/><Relationship Id="rId19" Type="http://schemas.openxmlformats.org/officeDocument/2006/relationships/image" Target="../media/image20.png"/><Relationship Id="rId4" Type="http://schemas.openxmlformats.org/officeDocument/2006/relationships/image" Target="../media/image12.svg"/><Relationship Id="rId9" Type="http://schemas.openxmlformats.org/officeDocument/2006/relationships/hyperlink" Target="https://www.linkedin.com/company/28472044" TargetMode="External"/><Relationship Id="rId1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A45CA3-A761-2140-A228-588427B35E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2608" y="2017644"/>
            <a:ext cx="7006784" cy="2822712"/>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Image text">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09600" y="1412876"/>
            <a:ext cx="5181600" cy="4472781"/>
          </a:xfrm>
          <a:prstGeom prst="rect">
            <a:avLst/>
          </a:prstGeom>
        </p:spPr>
        <p:txBody>
          <a:bodyPr>
            <a:normAutofit/>
          </a:bodyPr>
          <a:lstStyle>
            <a:lvl1pPr marL="0" indent="0">
              <a:buNone/>
              <a:defRPr sz="28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9" name="Content Placeholder 2">
            <a:extLst>
              <a:ext uri="{FF2B5EF4-FFF2-40B4-BE49-F238E27FC236}">
                <a16:creationId xmlns:a16="http://schemas.microsoft.com/office/drawing/2014/main" id="{7C4DDB2A-D091-4603-B954-F1F7415B5854}"/>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466B5AD6-CE67-4BBC-9EB2-93460D1CB785}"/>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0221FD13-185B-46DF-BA72-E12DA2E55F0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81279573-BFE8-6048-816E-574711076B0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AD0C9F4F-B9B1-48AF-B0EA-B2DC04A96707}"/>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4"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9" name="Content Placeholder 5">
            <a:extLst>
              <a:ext uri="{FF2B5EF4-FFF2-40B4-BE49-F238E27FC236}">
                <a16:creationId xmlns:a16="http://schemas.microsoft.com/office/drawing/2014/main" id="{9D56DFA9-9B30-7E49-A735-C2D4CCD39BFA}"/>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1565413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Espace réservé du texte 16">
            <a:extLst>
              <a:ext uri="{FF2B5EF4-FFF2-40B4-BE49-F238E27FC236}">
                <a16:creationId xmlns:a16="http://schemas.microsoft.com/office/drawing/2014/main" id="{AFEDB953-883A-4AA5-8CB4-3BCDFAC17C08}"/>
              </a:ext>
            </a:extLst>
          </p:cNvPr>
          <p:cNvSpPr>
            <a:spLocks noGrp="1"/>
          </p:cNvSpPr>
          <p:nvPr>
            <p:ph type="body" sz="quarter" idx="18" hasCustomPrompt="1"/>
          </p:nvPr>
        </p:nvSpPr>
        <p:spPr>
          <a:xfrm>
            <a:off x="6158414"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5" name="Espace réservé du texte 16">
            <a:extLst>
              <a:ext uri="{FF2B5EF4-FFF2-40B4-BE49-F238E27FC236}">
                <a16:creationId xmlns:a16="http://schemas.microsoft.com/office/drawing/2014/main" id="{9BDE935D-F794-436A-87C3-56818AEA0041}"/>
              </a:ext>
            </a:extLst>
          </p:cNvPr>
          <p:cNvSpPr>
            <a:spLocks noGrp="1"/>
          </p:cNvSpPr>
          <p:nvPr>
            <p:ph type="body" sz="quarter" idx="19" hasCustomPrompt="1"/>
          </p:nvPr>
        </p:nvSpPr>
        <p:spPr>
          <a:xfrm>
            <a:off x="624418"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4" name="Title 4">
            <a:extLst>
              <a:ext uri="{FF2B5EF4-FFF2-40B4-BE49-F238E27FC236}">
                <a16:creationId xmlns:a16="http://schemas.microsoft.com/office/drawing/2014/main" id="{B6B0310D-A0F1-4B76-98F1-54EC3C47F0DB}"/>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8" name="Espace réservé du numéro de diapositive 6">
            <a:extLst>
              <a:ext uri="{FF2B5EF4-FFF2-40B4-BE49-F238E27FC236}">
                <a16:creationId xmlns:a16="http://schemas.microsoft.com/office/drawing/2014/main" id="{444C8659-EDDD-4772-9C1F-9B4636FE34C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3" name="Content Placeholder 5">
            <a:extLst>
              <a:ext uri="{FF2B5EF4-FFF2-40B4-BE49-F238E27FC236}">
                <a16:creationId xmlns:a16="http://schemas.microsoft.com/office/drawing/2014/main" id="{8671D05C-308F-7B40-AEB9-9359F0B130F6}"/>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40259151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deck">
    <p:spTree>
      <p:nvGrpSpPr>
        <p:cNvPr id="1" name=""/>
        <p:cNvGrpSpPr/>
        <p:nvPr/>
      </p:nvGrpSpPr>
      <p:grpSpPr>
        <a:xfrm>
          <a:off x="0" y="0"/>
          <a:ext cx="0" cy="0"/>
          <a:chOff x="0" y="0"/>
          <a:chExt cx="0" cy="0"/>
        </a:xfrm>
      </p:grpSpPr>
      <p:pic>
        <p:nvPicPr>
          <p:cNvPr id="8" name="Picture 7" descr="A necklace with a black background&#10;&#10;Description automatically generated">
            <a:extLst>
              <a:ext uri="{FF2B5EF4-FFF2-40B4-BE49-F238E27FC236}">
                <a16:creationId xmlns:a16="http://schemas.microsoft.com/office/drawing/2014/main" id="{7A8ED56B-893C-724A-BCE8-35C8770A1A9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87552" y="0"/>
            <a:ext cx="8604448" cy="6858000"/>
          </a:xfrm>
          <a:prstGeom prst="rect">
            <a:avLst/>
          </a:prstGeom>
        </p:spPr>
      </p:pic>
      <p:sp>
        <p:nvSpPr>
          <p:cNvPr id="9" name="Titre 1">
            <a:extLst>
              <a:ext uri="{FF2B5EF4-FFF2-40B4-BE49-F238E27FC236}">
                <a16:creationId xmlns:a16="http://schemas.microsoft.com/office/drawing/2014/main" id="{0E35CFC9-B47C-114C-9364-7253A2AAF9E7}"/>
              </a:ext>
            </a:extLst>
          </p:cNvPr>
          <p:cNvSpPr txBox="1">
            <a:spLocks/>
          </p:cNvSpPr>
          <p:nvPr userDrawn="1"/>
        </p:nvSpPr>
        <p:spPr>
          <a:xfrm>
            <a:off x="323528" y="4587992"/>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1" noProof="0" dirty="0" err="1">
                <a:solidFill>
                  <a:schemeClr val="accent1"/>
                </a:solidFill>
                <a:latin typeface="Calibri" charset="0"/>
                <a:ea typeface="Calibri" charset="0"/>
                <a:cs typeface="Calibri" charset="0"/>
              </a:rPr>
              <a:t>Dr.</a:t>
            </a:r>
            <a:r>
              <a:rPr lang="en-GB" sz="1800" b="1" noProof="0" dirty="0">
                <a:solidFill>
                  <a:schemeClr val="accent1"/>
                </a:solidFill>
                <a:latin typeface="Calibri" charset="0"/>
                <a:ea typeface="Calibri" charset="0"/>
                <a:cs typeface="Calibri" charset="0"/>
              </a:rPr>
              <a:t> Antoine Lacombe </a:t>
            </a:r>
            <a:r>
              <a:rPr lang="en-GB" sz="1400" b="1" noProof="0" dirty="0">
                <a:solidFill>
                  <a:schemeClr val="accent1"/>
                </a:solidFill>
                <a:latin typeface="Calibri" charset="0"/>
                <a:ea typeface="Calibri" charset="0"/>
                <a:cs typeface="Calibri" charset="0"/>
              </a:rPr>
              <a:t>Pharm D, MBA</a:t>
            </a:r>
            <a:endParaRPr kumimoji="0" lang="en-GB" sz="14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12" name="Titre 1">
            <a:extLst>
              <a:ext uri="{FF2B5EF4-FFF2-40B4-BE49-F238E27FC236}">
                <a16:creationId xmlns:a16="http://schemas.microsoft.com/office/drawing/2014/main" id="{AB7D8165-0D4B-814E-AF94-52214B55F1CD}"/>
              </a:ext>
            </a:extLst>
          </p:cNvPr>
          <p:cNvSpPr txBox="1">
            <a:spLocks/>
          </p:cNvSpPr>
          <p:nvPr userDrawn="1"/>
        </p:nvSpPr>
        <p:spPr>
          <a:xfrm>
            <a:off x="787828" y="499767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+41 79 529 42 79</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13" name="Titre 1">
            <a:extLst>
              <a:ext uri="{FF2B5EF4-FFF2-40B4-BE49-F238E27FC236}">
                <a16:creationId xmlns:a16="http://schemas.microsoft.com/office/drawing/2014/main" id="{C7D4B852-D4B6-C447-A6DA-6C738CF89417}"/>
              </a:ext>
            </a:extLst>
          </p:cNvPr>
          <p:cNvSpPr txBox="1">
            <a:spLocks/>
          </p:cNvSpPr>
          <p:nvPr userDrawn="1"/>
        </p:nvSpPr>
        <p:spPr>
          <a:xfrm>
            <a:off x="787828" y="5440904"/>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antoine.lacombe@cor2ed.com</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14" name="Titre 1">
            <a:extLst>
              <a:ext uri="{FF2B5EF4-FFF2-40B4-BE49-F238E27FC236}">
                <a16:creationId xmlns:a16="http://schemas.microsoft.com/office/drawing/2014/main" id="{B79A00A7-62E2-4145-906F-F9D96A33401E}"/>
              </a:ext>
            </a:extLst>
          </p:cNvPr>
          <p:cNvSpPr txBox="1">
            <a:spLocks/>
          </p:cNvSpPr>
          <p:nvPr userDrawn="1"/>
        </p:nvSpPr>
        <p:spPr>
          <a:xfrm>
            <a:off x="348739" y="175850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NTRK CONNECT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err="1">
                <a:ln>
                  <a:noFill/>
                </a:ln>
                <a:solidFill>
                  <a:srgbClr val="5D8298"/>
                </a:solidFill>
                <a:effectLst/>
                <a:uLnTx/>
                <a:uFillTx/>
                <a:latin typeface="Calibri" charset="0"/>
                <a:ea typeface="Calibri" charset="0"/>
                <a:cs typeface="Calibri" charset="0"/>
              </a:rPr>
              <a:t>Bodenackerstrasse</a:t>
            </a: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SWITZERLAND</a:t>
            </a:r>
          </a:p>
        </p:txBody>
      </p:sp>
      <p:sp>
        <p:nvSpPr>
          <p:cNvPr id="19" name="Titre 1">
            <a:extLst>
              <a:ext uri="{FF2B5EF4-FFF2-40B4-BE49-F238E27FC236}">
                <a16:creationId xmlns:a16="http://schemas.microsoft.com/office/drawing/2014/main" id="{E503EAD8-224D-4544-94E1-D8C1DA2EDE11}"/>
              </a:ext>
            </a:extLst>
          </p:cNvPr>
          <p:cNvSpPr txBox="1">
            <a:spLocks/>
          </p:cNvSpPr>
          <p:nvPr userDrawn="1"/>
        </p:nvSpPr>
        <p:spPr>
          <a:xfrm>
            <a:off x="5087888" y="6322958"/>
            <a:ext cx="6959903" cy="1282506"/>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800" b="1" noProof="0" dirty="0">
                <a:solidFill>
                  <a:schemeClr val="accent1"/>
                </a:solidFill>
                <a:latin typeface="Calibri" charset="0"/>
                <a:ea typeface="Calibri" charset="0"/>
                <a:cs typeface="Calibri" charset="0"/>
              </a:rPr>
              <a:t>Heading to the heart of Independent Medical Education Since 2012</a:t>
            </a:r>
            <a:endParaRPr kumimoji="0" lang="en-GB" sz="1800" b="1"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20" name="Titre 1">
            <a:extLst>
              <a:ext uri="{FF2B5EF4-FFF2-40B4-BE49-F238E27FC236}">
                <a16:creationId xmlns:a16="http://schemas.microsoft.com/office/drawing/2014/main" id="{12A1A085-F818-254D-B979-07F5C0A7DE06}"/>
              </a:ext>
            </a:extLst>
          </p:cNvPr>
          <p:cNvSpPr txBox="1">
            <a:spLocks/>
          </p:cNvSpPr>
          <p:nvPr userDrawn="1"/>
        </p:nvSpPr>
        <p:spPr>
          <a:xfrm>
            <a:off x="323528" y="2942991"/>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1" noProof="0" dirty="0" err="1">
                <a:solidFill>
                  <a:schemeClr val="accent1"/>
                </a:solidFill>
                <a:latin typeface="Calibri" charset="0"/>
                <a:ea typeface="Calibri" charset="0"/>
                <a:cs typeface="Calibri" charset="0"/>
              </a:rPr>
              <a:t>Dr.</a:t>
            </a:r>
            <a:r>
              <a:rPr lang="en-GB" sz="1800" b="1" noProof="0" dirty="0">
                <a:solidFill>
                  <a:schemeClr val="accent1"/>
                </a:solidFill>
                <a:latin typeface="Calibri" charset="0"/>
                <a:ea typeface="Calibri" charset="0"/>
                <a:cs typeface="Calibri" charset="0"/>
              </a:rPr>
              <a:t> </a:t>
            </a:r>
            <a:r>
              <a:rPr lang="en-GB" sz="1800" b="1" noProof="0" dirty="0" err="1">
                <a:solidFill>
                  <a:schemeClr val="accent1"/>
                </a:solidFill>
                <a:latin typeface="Calibri" charset="0"/>
                <a:ea typeface="Calibri" charset="0"/>
                <a:cs typeface="Calibri" charset="0"/>
              </a:rPr>
              <a:t>Froukje</a:t>
            </a:r>
            <a:r>
              <a:rPr lang="en-GB" sz="1800" b="1" noProof="0" dirty="0">
                <a:solidFill>
                  <a:schemeClr val="accent1"/>
                </a:solidFill>
                <a:latin typeface="Calibri" charset="0"/>
                <a:ea typeface="Calibri" charset="0"/>
                <a:cs typeface="Calibri" charset="0"/>
              </a:rPr>
              <a:t> </a:t>
            </a:r>
            <a:r>
              <a:rPr lang="en-GB" sz="1800" b="1" noProof="0" dirty="0" err="1">
                <a:solidFill>
                  <a:schemeClr val="accent1"/>
                </a:solidFill>
                <a:latin typeface="Calibri" charset="0"/>
                <a:ea typeface="Calibri" charset="0"/>
                <a:cs typeface="Calibri" charset="0"/>
              </a:rPr>
              <a:t>Sosef</a:t>
            </a:r>
            <a:r>
              <a:rPr lang="en-GB" sz="1800" b="1" noProof="0" dirty="0">
                <a:solidFill>
                  <a:schemeClr val="accent1"/>
                </a:solidFill>
                <a:latin typeface="Calibri" charset="0"/>
                <a:ea typeface="Calibri" charset="0"/>
                <a:cs typeface="Calibri" charset="0"/>
              </a:rPr>
              <a:t> </a:t>
            </a:r>
            <a:r>
              <a:rPr lang="en-GB" sz="1400" b="1" noProof="0" dirty="0">
                <a:solidFill>
                  <a:schemeClr val="accent1"/>
                </a:solidFill>
                <a:latin typeface="Calibri" charset="0"/>
                <a:ea typeface="Calibri" charset="0"/>
                <a:cs typeface="Calibri" charset="0"/>
              </a:rPr>
              <a:t>MD</a:t>
            </a:r>
            <a:endParaRPr kumimoji="0" lang="en-GB" sz="14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21" name="Titre 1">
            <a:extLst>
              <a:ext uri="{FF2B5EF4-FFF2-40B4-BE49-F238E27FC236}">
                <a16:creationId xmlns:a16="http://schemas.microsoft.com/office/drawing/2014/main" id="{8E809AC6-B41E-FC4F-9515-B0CF98FEF418}"/>
              </a:ext>
            </a:extLst>
          </p:cNvPr>
          <p:cNvSpPr txBox="1">
            <a:spLocks/>
          </p:cNvSpPr>
          <p:nvPr userDrawn="1"/>
        </p:nvSpPr>
        <p:spPr>
          <a:xfrm>
            <a:off x="787828" y="335267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+31 6 2324 3636</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22" name="Titre 1">
            <a:extLst>
              <a:ext uri="{FF2B5EF4-FFF2-40B4-BE49-F238E27FC236}">
                <a16:creationId xmlns:a16="http://schemas.microsoft.com/office/drawing/2014/main" id="{DA45E5F7-0362-D846-B8F7-4C934B2EFDB4}"/>
              </a:ext>
            </a:extLst>
          </p:cNvPr>
          <p:cNvSpPr txBox="1">
            <a:spLocks/>
          </p:cNvSpPr>
          <p:nvPr userDrawn="1"/>
        </p:nvSpPr>
        <p:spPr>
          <a:xfrm>
            <a:off x="787828" y="379590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froukje.sosef@cor2ed.com</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grpSp>
        <p:nvGrpSpPr>
          <p:cNvPr id="24" name="Group 23">
            <a:extLst>
              <a:ext uri="{FF2B5EF4-FFF2-40B4-BE49-F238E27FC236}">
                <a16:creationId xmlns:a16="http://schemas.microsoft.com/office/drawing/2014/main" id="{59C4B076-696B-524A-B5B2-5EC1CCBC272A}"/>
              </a:ext>
            </a:extLst>
          </p:cNvPr>
          <p:cNvGrpSpPr/>
          <p:nvPr userDrawn="1"/>
        </p:nvGrpSpPr>
        <p:grpSpPr>
          <a:xfrm>
            <a:off x="418902" y="3378306"/>
            <a:ext cx="356400" cy="356400"/>
            <a:chOff x="761970" y="3386221"/>
            <a:chExt cx="356400" cy="356400"/>
          </a:xfrm>
        </p:grpSpPr>
        <p:sp>
          <p:nvSpPr>
            <p:cNvPr id="25" name="Oval 24">
              <a:extLst>
                <a:ext uri="{FF2B5EF4-FFF2-40B4-BE49-F238E27FC236}">
                  <a16:creationId xmlns:a16="http://schemas.microsoft.com/office/drawing/2014/main" id="{BE1E4B2E-2D5F-3848-9154-BC5D4D495266}"/>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Graphic 25" descr="Speaker Phone">
              <a:extLst>
                <a:ext uri="{FF2B5EF4-FFF2-40B4-BE49-F238E27FC236}">
                  <a16:creationId xmlns:a16="http://schemas.microsoft.com/office/drawing/2014/main" id="{21F7DA95-D4E4-9840-AA40-B461E3EB0A8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3725" y="3406712"/>
              <a:ext cx="310320" cy="310320"/>
            </a:xfrm>
            <a:prstGeom prst="rect">
              <a:avLst/>
            </a:prstGeom>
          </p:spPr>
        </p:pic>
      </p:grpSp>
      <p:grpSp>
        <p:nvGrpSpPr>
          <p:cNvPr id="27" name="Group 26">
            <a:extLst>
              <a:ext uri="{FF2B5EF4-FFF2-40B4-BE49-F238E27FC236}">
                <a16:creationId xmlns:a16="http://schemas.microsoft.com/office/drawing/2014/main" id="{7733E968-5252-D04D-9C76-0D2D47BE54DB}"/>
              </a:ext>
            </a:extLst>
          </p:cNvPr>
          <p:cNvGrpSpPr/>
          <p:nvPr userDrawn="1"/>
        </p:nvGrpSpPr>
        <p:grpSpPr>
          <a:xfrm>
            <a:off x="417732" y="3810727"/>
            <a:ext cx="356400" cy="356400"/>
            <a:chOff x="417732" y="3810727"/>
            <a:chExt cx="356400" cy="356400"/>
          </a:xfrm>
        </p:grpSpPr>
        <p:sp>
          <p:nvSpPr>
            <p:cNvPr id="28" name="Oval 27">
              <a:extLst>
                <a:ext uri="{FF2B5EF4-FFF2-40B4-BE49-F238E27FC236}">
                  <a16:creationId xmlns:a16="http://schemas.microsoft.com/office/drawing/2014/main" id="{21A0A6D4-B939-3240-9B8C-6CFC8DE85BCD}"/>
                </a:ext>
              </a:extLst>
            </p:cNvPr>
            <p:cNvSpPr/>
            <p:nvPr userDrawn="1"/>
          </p:nvSpPr>
          <p:spPr>
            <a:xfrm>
              <a:off x="417732" y="3810727"/>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Graphic 28" descr="Envelope">
              <a:extLst>
                <a:ext uri="{FF2B5EF4-FFF2-40B4-BE49-F238E27FC236}">
                  <a16:creationId xmlns:a16="http://schemas.microsoft.com/office/drawing/2014/main" id="{6CB6423C-1FE1-F34C-BED4-B40C0EFC6FF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066" y="3867430"/>
              <a:ext cx="239704" cy="239704"/>
            </a:xfrm>
            <a:prstGeom prst="rect">
              <a:avLst/>
            </a:prstGeom>
          </p:spPr>
        </p:pic>
      </p:grpSp>
      <p:grpSp>
        <p:nvGrpSpPr>
          <p:cNvPr id="30" name="Group 29">
            <a:extLst>
              <a:ext uri="{FF2B5EF4-FFF2-40B4-BE49-F238E27FC236}">
                <a16:creationId xmlns:a16="http://schemas.microsoft.com/office/drawing/2014/main" id="{B2C84E0F-48DE-E44C-81B3-037F1BB67ABD}"/>
              </a:ext>
            </a:extLst>
          </p:cNvPr>
          <p:cNvGrpSpPr/>
          <p:nvPr userDrawn="1"/>
        </p:nvGrpSpPr>
        <p:grpSpPr>
          <a:xfrm>
            <a:off x="423995" y="5024095"/>
            <a:ext cx="356400" cy="356400"/>
            <a:chOff x="761970" y="3386221"/>
            <a:chExt cx="356400" cy="356400"/>
          </a:xfrm>
        </p:grpSpPr>
        <p:sp>
          <p:nvSpPr>
            <p:cNvPr id="31" name="Oval 30">
              <a:extLst>
                <a:ext uri="{FF2B5EF4-FFF2-40B4-BE49-F238E27FC236}">
                  <a16:creationId xmlns:a16="http://schemas.microsoft.com/office/drawing/2014/main" id="{C43A8173-815C-A54A-A4AE-A39CDE6D455B}"/>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Graphic 31" descr="Speaker Phone">
              <a:extLst>
                <a:ext uri="{FF2B5EF4-FFF2-40B4-BE49-F238E27FC236}">
                  <a16:creationId xmlns:a16="http://schemas.microsoft.com/office/drawing/2014/main" id="{ACA77868-EE36-F944-A6D0-D5875F957AD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3725" y="3406712"/>
              <a:ext cx="310320" cy="310320"/>
            </a:xfrm>
            <a:prstGeom prst="rect">
              <a:avLst/>
            </a:prstGeom>
          </p:spPr>
        </p:pic>
      </p:grpSp>
      <p:grpSp>
        <p:nvGrpSpPr>
          <p:cNvPr id="33" name="Group 32">
            <a:extLst>
              <a:ext uri="{FF2B5EF4-FFF2-40B4-BE49-F238E27FC236}">
                <a16:creationId xmlns:a16="http://schemas.microsoft.com/office/drawing/2014/main" id="{EE4CC074-C5DF-0045-9196-49AD9ED1C50F}"/>
              </a:ext>
            </a:extLst>
          </p:cNvPr>
          <p:cNvGrpSpPr/>
          <p:nvPr userDrawn="1"/>
        </p:nvGrpSpPr>
        <p:grpSpPr>
          <a:xfrm>
            <a:off x="422825" y="5456516"/>
            <a:ext cx="356400" cy="356400"/>
            <a:chOff x="422825" y="5456516"/>
            <a:chExt cx="356400" cy="356400"/>
          </a:xfrm>
        </p:grpSpPr>
        <p:sp>
          <p:nvSpPr>
            <p:cNvPr id="34" name="Oval 33">
              <a:extLst>
                <a:ext uri="{FF2B5EF4-FFF2-40B4-BE49-F238E27FC236}">
                  <a16:creationId xmlns:a16="http://schemas.microsoft.com/office/drawing/2014/main" id="{6327A155-F652-2145-B2B9-28B86231AD1F}"/>
                </a:ext>
              </a:extLst>
            </p:cNvPr>
            <p:cNvSpPr/>
            <p:nvPr userDrawn="1"/>
          </p:nvSpPr>
          <p:spPr>
            <a:xfrm>
              <a:off x="422825" y="5456516"/>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Graphic 34" descr="Envelope">
              <a:extLst>
                <a:ext uri="{FF2B5EF4-FFF2-40B4-BE49-F238E27FC236}">
                  <a16:creationId xmlns:a16="http://schemas.microsoft.com/office/drawing/2014/main" id="{2FDD197B-0CC3-9442-ADA0-60357A6AE29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2343" y="5512255"/>
              <a:ext cx="239704" cy="239704"/>
            </a:xfrm>
            <a:prstGeom prst="rect">
              <a:avLst/>
            </a:prstGeom>
          </p:spPr>
        </p:pic>
      </p:grpSp>
      <p:pic>
        <p:nvPicPr>
          <p:cNvPr id="37" name="Picture 36">
            <a:extLst>
              <a:ext uri="{FF2B5EF4-FFF2-40B4-BE49-F238E27FC236}">
                <a16:creationId xmlns:a16="http://schemas.microsoft.com/office/drawing/2014/main" id="{14226F28-371A-5843-9E8B-E6978DA7DF6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10380" y="574696"/>
            <a:ext cx="2616589" cy="1054104"/>
          </a:xfrm>
          <a:prstGeom prst="rect">
            <a:avLst/>
          </a:prstGeom>
        </p:spPr>
      </p:pic>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23881D09-4309-8C44-91E5-50A70571A00D}"/>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154803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8800"/>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mj-lt"/>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FD972486-CB4A-8C43-B144-BABC948315A1}"/>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41805044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fld id="{FCE43C0F-8A7B-3A4B-9DB5-B3472E36E833}" type="slidenum">
              <a:rPr lang="en-GB" smtClean="0"/>
              <a:pPr/>
              <a:t>‹#›</a:t>
            </a:fld>
            <a:endParaRPr lang="en-GB" dirty="0"/>
          </a:p>
        </p:txBody>
      </p:sp>
      <p:sp>
        <p:nvSpPr>
          <p:cNvPr id="9" name="Content Placeholder 5">
            <a:extLst>
              <a:ext uri="{FF2B5EF4-FFF2-40B4-BE49-F238E27FC236}">
                <a16:creationId xmlns:a16="http://schemas.microsoft.com/office/drawing/2014/main" id="{B43BA0C2-FE63-FF4A-B29E-AE523B14F508}"/>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76571826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A45CA3-A761-2140-A228-588427B35E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2608" y="2017644"/>
            <a:ext cx="7006784" cy="2822712"/>
          </a:xfrm>
          <a:prstGeom prst="rect">
            <a:avLst/>
          </a:prstGeom>
        </p:spPr>
      </p:pic>
    </p:spTree>
    <p:extLst>
      <p:ext uri="{BB962C8B-B14F-4D97-AF65-F5344CB8AC3E}">
        <p14:creationId xmlns:p14="http://schemas.microsoft.com/office/powerpoint/2010/main" val="21539510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Separator Pal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8C0DDCF1-EB6F-CD4F-BAEA-B61C4B5CCE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a:solidFill>
                  <a:schemeClr val="accent1"/>
                </a:solidFill>
                <a:latin typeface="+mj-lt"/>
                <a:ea typeface="Verdana" panose="020B0604030504040204" pitchFamily="34" charset="0"/>
                <a:cs typeface="Verdana" panose="020B0604030504040204" pitchFamily="34" charset="0"/>
              </a:defRPr>
            </a:lvl1pPr>
          </a:lstStyle>
          <a:p>
            <a:r>
              <a:rPr lang="en-GB" noProof="0" dirty="0"/>
              <a:t>Click and Modify </a:t>
            </a:r>
            <a:br>
              <a:rPr lang="en-GB" noProof="0" dirty="0"/>
            </a:br>
            <a:r>
              <a:rPr lang="en-GB" noProof="0" dirty="0"/>
              <a:t>the text</a:t>
            </a:r>
          </a:p>
        </p:txBody>
      </p:sp>
      <p:sp>
        <p:nvSpPr>
          <p:cNvPr id="6"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422093919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pal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70C617B-67BA-5049-81F5-0FEDB19DE7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accent1"/>
                </a:solidFill>
                <a:latin typeface="+mj-lt"/>
                <a:ea typeface="PT Sans Narrow" charset="-52"/>
                <a:cs typeface="PT Sans Narrow" charset="-52"/>
              </a:defRPr>
            </a:lvl1pPr>
          </a:lstStyle>
          <a:p>
            <a:r>
              <a:rPr lang="en-GB" dirty="0"/>
              <a:t>Click and </a:t>
            </a:r>
            <a:r>
              <a:rPr lang="en-GB" noProof="0" dirty="0"/>
              <a:t>Modify</a:t>
            </a:r>
            <a:r>
              <a:rPr lang="en-GB" dirty="0"/>
              <a:t> the text</a:t>
            </a:r>
          </a:p>
        </p:txBody>
      </p:sp>
      <p:sp>
        <p:nvSpPr>
          <p:cNvPr id="6"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accent1"/>
                </a:solidFill>
                <a:latin typeface="+mj-lt"/>
              </a:defRPr>
            </a:lvl1pPr>
          </a:lstStyle>
          <a:p>
            <a:endParaRPr lang="en-GB"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41122787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Separator Pal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8C0DDCF1-EB6F-CD4F-BAEA-B61C4B5CCE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a:solidFill>
                  <a:schemeClr val="accent1"/>
                </a:solidFill>
                <a:latin typeface="+mj-lt"/>
                <a:ea typeface="Verdana" panose="020B0604030504040204" pitchFamily="34" charset="0"/>
                <a:cs typeface="Verdana" panose="020B0604030504040204" pitchFamily="34" charset="0"/>
              </a:defRPr>
            </a:lvl1pPr>
          </a:lstStyle>
          <a:p>
            <a:r>
              <a:rPr lang="en-GB" noProof="0" dirty="0"/>
              <a:t>Click and Modify </a:t>
            </a:r>
            <a:br>
              <a:rPr lang="en-GB" noProof="0" dirty="0"/>
            </a:br>
            <a:r>
              <a:rPr lang="en-GB" noProof="0" dirty="0"/>
              <a:t>the text</a:t>
            </a:r>
          </a:p>
        </p:txBody>
      </p:sp>
      <p:sp>
        <p:nvSpPr>
          <p:cNvPr id="6"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39829549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75154941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mj-lt"/>
                <a:ea typeface="Verdana" panose="020B0604030504040204" pitchFamily="34" charset="0"/>
              </a:defRPr>
            </a:lvl1pPr>
          </a:lstStyle>
          <a:p>
            <a:endParaRPr lang="en-GB" noProof="0" dirty="0"/>
          </a:p>
        </p:txBody>
      </p:sp>
      <p:sp>
        <p:nvSpPr>
          <p:cNvPr id="4"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85998471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mj-lt"/>
              </a:defRPr>
            </a:lvl1pPr>
            <a:lvl2pPr>
              <a:buClr>
                <a:schemeClr val="accent1"/>
              </a:buClr>
              <a:defRPr>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mj-lt"/>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9E1F142E-B950-0942-99EE-0BC1E830AAF7}"/>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2130122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Espace réservé du numéro de diapositive 6">
            <a:extLst>
              <a:ext uri="{FF2B5EF4-FFF2-40B4-BE49-F238E27FC236}">
                <a16:creationId xmlns:a16="http://schemas.microsoft.com/office/drawing/2014/main" id="{F046E0A4-E965-4C18-8444-05C49D8DD6B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7" name="Title 4">
            <a:extLst>
              <a:ext uri="{FF2B5EF4-FFF2-40B4-BE49-F238E27FC236}">
                <a16:creationId xmlns:a16="http://schemas.microsoft.com/office/drawing/2014/main" id="{DE0BFF55-A527-48E6-AAD6-78DF86EF1158}"/>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5" name="Content Placeholder 5">
            <a:extLst>
              <a:ext uri="{FF2B5EF4-FFF2-40B4-BE49-F238E27FC236}">
                <a16:creationId xmlns:a16="http://schemas.microsoft.com/office/drawing/2014/main" id="{7CE8F5EE-9619-B340-930E-DF2FBC740CD4}"/>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4157918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430386"/>
            <a:ext cx="10972800" cy="702470"/>
          </a:xfrm>
          <a:prstGeom prst="rect">
            <a:avLst/>
          </a:prstGeom>
        </p:spPr>
        <p:txBody>
          <a:bodyPr wrap="square" lIns="0" tIns="0" rIns="0" bIns="0" anchor="t"/>
          <a:lstStyle>
            <a:lvl1pPr marL="0" indent="0" algn="l">
              <a:buNone/>
              <a:defRPr sz="2000" b="1" i="0" cap="all" spc="100" baseline="0">
                <a:solidFill>
                  <a:schemeClr val="accent1"/>
                </a:solidFill>
                <a:latin typeface="+mj-lt"/>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3" name="Content Placeholder 2"/>
          <p:cNvSpPr>
            <a:spLocks noGrp="1"/>
          </p:cNvSpPr>
          <p:nvPr>
            <p:ph sz="quarter" idx="12"/>
          </p:nvPr>
        </p:nvSpPr>
        <p:spPr>
          <a:xfrm>
            <a:off x="620184" y="2132856"/>
            <a:ext cx="10963200" cy="3816424"/>
          </a:xfrm>
        </p:spPr>
        <p:txBody>
          <a:bodyPr>
            <a:noAutofit/>
          </a:bodyPr>
          <a:lstStyle>
            <a:lvl1pPr>
              <a:buClr>
                <a:schemeClr val="accent1"/>
              </a:buClr>
              <a:defRPr>
                <a:latin typeface="+mj-lt"/>
              </a:defRPr>
            </a:lvl1pPr>
            <a:lvl2pPr>
              <a:buClr>
                <a:schemeClr val="accent1"/>
              </a:buCl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E7BED270-F252-40E9-B649-31059F163421}"/>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2C97B588-8F7E-484F-9C45-CC6F089B2D5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BA5B9F14-4C65-F849-BD3F-29F1721A672E}"/>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511311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amp; legend">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normAutofit/>
          </a:bodyPr>
          <a:lstStyle>
            <a:lvl1pPr marL="0" indent="0">
              <a:buNone/>
              <a:defRPr sz="2800" baseline="0">
                <a:latin typeface="+mj-lt"/>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1800" b="0" i="0" baseline="0">
                <a:solidFill>
                  <a:srgbClr val="5D8298"/>
                </a:solidFill>
                <a:latin typeface="+mj-lt"/>
                <a:ea typeface="Verdana" panose="020B0604030504040204" pitchFamily="34" charset="0"/>
                <a:cs typeface="Verdan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9" name="Espace réservé du numéro de diapositive 6">
            <a:extLst>
              <a:ext uri="{FF2B5EF4-FFF2-40B4-BE49-F238E27FC236}">
                <a16:creationId xmlns:a16="http://schemas.microsoft.com/office/drawing/2014/main" id="{610BCDA3-369C-43C8-A135-679B9AC3D3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16D4B897-681C-DB40-9233-43F262BC8C1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30792608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Image text">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09600" y="1412876"/>
            <a:ext cx="5181600" cy="4472781"/>
          </a:xfrm>
          <a:prstGeom prst="rect">
            <a:avLst/>
          </a:prstGeom>
        </p:spPr>
        <p:txBody>
          <a:bodyPr>
            <a:normAutofit/>
          </a:bodyPr>
          <a:lstStyle>
            <a:lvl1pPr marL="0" indent="0">
              <a:buNone/>
              <a:defRPr sz="28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9" name="Content Placeholder 2">
            <a:extLst>
              <a:ext uri="{FF2B5EF4-FFF2-40B4-BE49-F238E27FC236}">
                <a16:creationId xmlns:a16="http://schemas.microsoft.com/office/drawing/2014/main" id="{7C4DDB2A-D091-4603-B954-F1F7415B5854}"/>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466B5AD6-CE67-4BBC-9EB2-93460D1CB785}"/>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0221FD13-185B-46DF-BA72-E12DA2E55F0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81279573-BFE8-6048-816E-574711076B0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82668102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AD0C9F4F-B9B1-48AF-B0EA-B2DC04A96707}"/>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4"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9" name="Content Placeholder 5">
            <a:extLst>
              <a:ext uri="{FF2B5EF4-FFF2-40B4-BE49-F238E27FC236}">
                <a16:creationId xmlns:a16="http://schemas.microsoft.com/office/drawing/2014/main" id="{9D56DFA9-9B30-7E49-A735-C2D4CCD39BFA}"/>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89421588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Espace réservé du texte 16">
            <a:extLst>
              <a:ext uri="{FF2B5EF4-FFF2-40B4-BE49-F238E27FC236}">
                <a16:creationId xmlns:a16="http://schemas.microsoft.com/office/drawing/2014/main" id="{AFEDB953-883A-4AA5-8CB4-3BCDFAC17C08}"/>
              </a:ext>
            </a:extLst>
          </p:cNvPr>
          <p:cNvSpPr>
            <a:spLocks noGrp="1"/>
          </p:cNvSpPr>
          <p:nvPr>
            <p:ph type="body" sz="quarter" idx="18" hasCustomPrompt="1"/>
          </p:nvPr>
        </p:nvSpPr>
        <p:spPr>
          <a:xfrm>
            <a:off x="6158414"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5" name="Espace réservé du texte 16">
            <a:extLst>
              <a:ext uri="{FF2B5EF4-FFF2-40B4-BE49-F238E27FC236}">
                <a16:creationId xmlns:a16="http://schemas.microsoft.com/office/drawing/2014/main" id="{9BDE935D-F794-436A-87C3-56818AEA0041}"/>
              </a:ext>
            </a:extLst>
          </p:cNvPr>
          <p:cNvSpPr>
            <a:spLocks noGrp="1"/>
          </p:cNvSpPr>
          <p:nvPr>
            <p:ph type="body" sz="quarter" idx="19" hasCustomPrompt="1"/>
          </p:nvPr>
        </p:nvSpPr>
        <p:spPr>
          <a:xfrm>
            <a:off x="624418"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4" name="Title 4">
            <a:extLst>
              <a:ext uri="{FF2B5EF4-FFF2-40B4-BE49-F238E27FC236}">
                <a16:creationId xmlns:a16="http://schemas.microsoft.com/office/drawing/2014/main" id="{B6B0310D-A0F1-4B76-98F1-54EC3C47F0DB}"/>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8" name="Espace réservé du numéro de diapositive 6">
            <a:extLst>
              <a:ext uri="{FF2B5EF4-FFF2-40B4-BE49-F238E27FC236}">
                <a16:creationId xmlns:a16="http://schemas.microsoft.com/office/drawing/2014/main" id="{444C8659-EDDD-4772-9C1F-9B4636FE34C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3" name="Content Placeholder 5">
            <a:extLst>
              <a:ext uri="{FF2B5EF4-FFF2-40B4-BE49-F238E27FC236}">
                <a16:creationId xmlns:a16="http://schemas.microsoft.com/office/drawing/2014/main" id="{8671D05C-308F-7B40-AEB9-9359F0B130F6}"/>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342371791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deck">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E503EAD8-224D-4544-94E1-D8C1DA2EDE11}"/>
              </a:ext>
            </a:extLst>
          </p:cNvPr>
          <p:cNvSpPr txBox="1">
            <a:spLocks/>
          </p:cNvSpPr>
          <p:nvPr userDrawn="1"/>
        </p:nvSpPr>
        <p:spPr>
          <a:xfrm>
            <a:off x="5087888" y="6322958"/>
            <a:ext cx="6959903" cy="1282506"/>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800" b="1" noProof="0" dirty="0">
                <a:solidFill>
                  <a:schemeClr val="accent1"/>
                </a:solidFill>
                <a:latin typeface="Calibri" charset="0"/>
                <a:ea typeface="Calibri" charset="0"/>
                <a:cs typeface="Calibri" charset="0"/>
              </a:rPr>
              <a:t>Heading to the heart of Independent Medical Education Since 2012</a:t>
            </a:r>
            <a:endParaRPr kumimoji="0" lang="en-GB" sz="1800" b="1"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pic>
        <p:nvPicPr>
          <p:cNvPr id="36" name="Picture 35">
            <a:extLst>
              <a:ext uri="{FF2B5EF4-FFF2-40B4-BE49-F238E27FC236}">
                <a16:creationId xmlns:a16="http://schemas.microsoft.com/office/drawing/2014/main" id="{DB28F144-6C04-6341-A04F-4943AF79BA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3528" y="589875"/>
            <a:ext cx="2578909" cy="1038925"/>
          </a:xfrm>
          <a:prstGeom prst="rect">
            <a:avLst/>
          </a:prstGeom>
        </p:spPr>
      </p:pic>
      <p:sp>
        <p:nvSpPr>
          <p:cNvPr id="39" name="Titre 1">
            <a:extLst>
              <a:ext uri="{FF2B5EF4-FFF2-40B4-BE49-F238E27FC236}">
                <a16:creationId xmlns:a16="http://schemas.microsoft.com/office/drawing/2014/main" id="{92638B48-67EC-1349-866D-ACC99BA74B68}"/>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chemeClr val="accent1"/>
                </a:solidFill>
                <a:latin typeface="Calibri" charset="0"/>
                <a:ea typeface="Calibri" charset="0"/>
                <a:cs typeface="Calibri" charset="0"/>
              </a:rPr>
              <a:t>Dr. Antoine Lacombe </a:t>
            </a:r>
            <a:r>
              <a:rPr lang="en-GB" sz="1100" b="1" noProof="0" dirty="0">
                <a:solidFill>
                  <a:schemeClr val="accent1"/>
                </a:solidFill>
                <a:latin typeface="Calibri" charset="0"/>
                <a:ea typeface="Calibri" charset="0"/>
                <a:cs typeface="Calibri" charset="0"/>
              </a:rPr>
              <a:t>Pharm D, MBA</a:t>
            </a:r>
            <a:endParaRPr kumimoji="0" lang="en-GB" sz="11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40" name="Titre 1">
            <a:extLst>
              <a:ext uri="{FF2B5EF4-FFF2-40B4-BE49-F238E27FC236}">
                <a16:creationId xmlns:a16="http://schemas.microsoft.com/office/drawing/2014/main" id="{4AC4CAE0-CF3F-2B48-BC34-4BA947CF6A4A}"/>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Calibri" charset="0"/>
                <a:ea typeface="Calibri" charset="0"/>
                <a:cs typeface="Calibri" charset="0"/>
              </a:rPr>
              <a:t>+41 79 529 42 79</a:t>
            </a:r>
            <a:endParaRPr kumimoji="0" lang="en-GB" sz="14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41" name="Titre 1">
            <a:extLst>
              <a:ext uri="{FF2B5EF4-FFF2-40B4-BE49-F238E27FC236}">
                <a16:creationId xmlns:a16="http://schemas.microsoft.com/office/drawing/2014/main" id="{7ABD5C06-C412-A249-BAC3-EA64D5A85725}"/>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NTRK CONNECT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SWITZERLAND</a:t>
            </a:r>
          </a:p>
        </p:txBody>
      </p:sp>
      <p:sp>
        <p:nvSpPr>
          <p:cNvPr id="42" name="Titre 1">
            <a:extLst>
              <a:ext uri="{FF2B5EF4-FFF2-40B4-BE49-F238E27FC236}">
                <a16:creationId xmlns:a16="http://schemas.microsoft.com/office/drawing/2014/main" id="{24BA3269-AAFA-F44E-AECC-4A680879E949}"/>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chemeClr val="accent1"/>
                </a:solidFill>
                <a:latin typeface="Calibri" charset="0"/>
                <a:ea typeface="Calibri" charset="0"/>
                <a:cs typeface="Calibri" charset="0"/>
              </a:rPr>
              <a:t>Dr. Froukje Sosef </a:t>
            </a:r>
            <a:r>
              <a:rPr lang="en-GB" sz="1100" b="1" noProof="0" dirty="0">
                <a:solidFill>
                  <a:schemeClr val="accent1"/>
                </a:solidFill>
                <a:latin typeface="Calibri" charset="0"/>
                <a:ea typeface="Calibri" charset="0"/>
                <a:cs typeface="Calibri" charset="0"/>
              </a:rPr>
              <a:t>MD</a:t>
            </a:r>
            <a:endParaRPr kumimoji="0" lang="en-GB" sz="11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43" name="Titre 1">
            <a:extLst>
              <a:ext uri="{FF2B5EF4-FFF2-40B4-BE49-F238E27FC236}">
                <a16:creationId xmlns:a16="http://schemas.microsoft.com/office/drawing/2014/main" id="{826C5879-9958-CD49-9BD5-4D633C9CB013}"/>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Calibri" charset="0"/>
                <a:ea typeface="Calibri" charset="0"/>
                <a:cs typeface="Calibri" charset="0"/>
              </a:rPr>
              <a:t>+31 6 2324 3636</a:t>
            </a:r>
            <a:endParaRPr kumimoji="0" lang="en-GB" sz="14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grpSp>
        <p:nvGrpSpPr>
          <p:cNvPr id="44" name="Group 43">
            <a:extLst>
              <a:ext uri="{FF2B5EF4-FFF2-40B4-BE49-F238E27FC236}">
                <a16:creationId xmlns:a16="http://schemas.microsoft.com/office/drawing/2014/main" id="{AB7B6981-CD9C-9841-BE39-5D759FDD6EF0}"/>
              </a:ext>
            </a:extLst>
          </p:cNvPr>
          <p:cNvGrpSpPr/>
          <p:nvPr userDrawn="1"/>
        </p:nvGrpSpPr>
        <p:grpSpPr>
          <a:xfrm>
            <a:off x="418902" y="3063588"/>
            <a:ext cx="356400" cy="356400"/>
            <a:chOff x="761970" y="3386221"/>
            <a:chExt cx="356400" cy="356400"/>
          </a:xfrm>
        </p:grpSpPr>
        <p:sp>
          <p:nvSpPr>
            <p:cNvPr id="45" name="Oval 44">
              <a:extLst>
                <a:ext uri="{FF2B5EF4-FFF2-40B4-BE49-F238E27FC236}">
                  <a16:creationId xmlns:a16="http://schemas.microsoft.com/office/drawing/2014/main" id="{D3C1D41E-BD47-854D-ABE3-DDE9451EEE2D}"/>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46" name="Graphic 45" descr="Speaker Phone">
              <a:extLst>
                <a:ext uri="{FF2B5EF4-FFF2-40B4-BE49-F238E27FC236}">
                  <a16:creationId xmlns:a16="http://schemas.microsoft.com/office/drawing/2014/main" id="{3242F7F9-B1C2-3542-92BB-89061AFF3A4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3725" y="3406712"/>
              <a:ext cx="310320" cy="310320"/>
            </a:xfrm>
            <a:prstGeom prst="rect">
              <a:avLst/>
            </a:prstGeom>
          </p:spPr>
        </p:pic>
      </p:grpSp>
      <p:sp>
        <p:nvSpPr>
          <p:cNvPr id="47" name="Oval 46">
            <a:extLst>
              <a:ext uri="{FF2B5EF4-FFF2-40B4-BE49-F238E27FC236}">
                <a16:creationId xmlns:a16="http://schemas.microsoft.com/office/drawing/2014/main" id="{2138BA72-12E5-484F-B416-AE5D0BC81B11}"/>
              </a:ext>
            </a:extLst>
          </p:cNvPr>
          <p:cNvSpPr/>
          <p:nvPr userDrawn="1"/>
        </p:nvSpPr>
        <p:spPr>
          <a:xfrm>
            <a:off x="417732" y="3496009"/>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48" name="Graphic 47" descr="Envelope">
            <a:extLst>
              <a:ext uri="{FF2B5EF4-FFF2-40B4-BE49-F238E27FC236}">
                <a16:creationId xmlns:a16="http://schemas.microsoft.com/office/drawing/2014/main" id="{26FEB94F-8060-3048-B7E6-DC6566EBCBD5}"/>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066" y="3552712"/>
            <a:ext cx="239704" cy="239704"/>
          </a:xfrm>
          <a:prstGeom prst="rect">
            <a:avLst/>
          </a:prstGeom>
        </p:spPr>
      </p:pic>
      <p:grpSp>
        <p:nvGrpSpPr>
          <p:cNvPr id="49" name="Group 48">
            <a:extLst>
              <a:ext uri="{FF2B5EF4-FFF2-40B4-BE49-F238E27FC236}">
                <a16:creationId xmlns:a16="http://schemas.microsoft.com/office/drawing/2014/main" id="{2DBF211E-CD24-2241-8A2F-C62EB3E81773}"/>
              </a:ext>
            </a:extLst>
          </p:cNvPr>
          <p:cNvGrpSpPr/>
          <p:nvPr userDrawn="1"/>
        </p:nvGrpSpPr>
        <p:grpSpPr>
          <a:xfrm>
            <a:off x="423995" y="4414481"/>
            <a:ext cx="356400" cy="356400"/>
            <a:chOff x="761970" y="3386221"/>
            <a:chExt cx="356400" cy="356400"/>
          </a:xfrm>
        </p:grpSpPr>
        <p:sp>
          <p:nvSpPr>
            <p:cNvPr id="50" name="Oval 49">
              <a:extLst>
                <a:ext uri="{FF2B5EF4-FFF2-40B4-BE49-F238E27FC236}">
                  <a16:creationId xmlns:a16="http://schemas.microsoft.com/office/drawing/2014/main" id="{F9A6739B-7271-104E-BA45-E1D5B95F6CB9}"/>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1" name="Graphic 50" descr="Speaker Phone">
              <a:extLst>
                <a:ext uri="{FF2B5EF4-FFF2-40B4-BE49-F238E27FC236}">
                  <a16:creationId xmlns:a16="http://schemas.microsoft.com/office/drawing/2014/main" id="{609B6D1F-B541-4F4F-903E-BFC7EC4A324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3725" y="3406712"/>
              <a:ext cx="310320" cy="310320"/>
            </a:xfrm>
            <a:prstGeom prst="rect">
              <a:avLst/>
            </a:prstGeom>
          </p:spPr>
        </p:pic>
      </p:grpSp>
      <p:sp>
        <p:nvSpPr>
          <p:cNvPr id="52" name="Oval 51">
            <a:extLst>
              <a:ext uri="{FF2B5EF4-FFF2-40B4-BE49-F238E27FC236}">
                <a16:creationId xmlns:a16="http://schemas.microsoft.com/office/drawing/2014/main" id="{52E680AF-26FB-0248-9196-E65A1A631CCC}"/>
              </a:ext>
            </a:extLst>
          </p:cNvPr>
          <p:cNvSpPr/>
          <p:nvPr userDrawn="1"/>
        </p:nvSpPr>
        <p:spPr>
          <a:xfrm>
            <a:off x="422825" y="4846902"/>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3" name="Graphic 52" descr="Envelope">
            <a:extLst>
              <a:ext uri="{FF2B5EF4-FFF2-40B4-BE49-F238E27FC236}">
                <a16:creationId xmlns:a16="http://schemas.microsoft.com/office/drawing/2014/main" id="{16CA4E1D-2EB5-DA4C-B653-1F9F92CAC1C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2343" y="4902641"/>
            <a:ext cx="239704" cy="239704"/>
          </a:xfrm>
          <a:prstGeom prst="rect">
            <a:avLst/>
          </a:prstGeom>
        </p:spPr>
      </p:pic>
      <p:sp>
        <p:nvSpPr>
          <p:cNvPr id="54" name="Titre 1">
            <a:extLst>
              <a:ext uri="{FF2B5EF4-FFF2-40B4-BE49-F238E27FC236}">
                <a16:creationId xmlns:a16="http://schemas.microsoft.com/office/drawing/2014/main" id="{BAF015F5-66F0-2743-9707-2388861E320B}"/>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Calibri" charset="0"/>
                <a:ea typeface="Calibri" charset="0"/>
                <a:cs typeface="Calibri" charset="0"/>
              </a:rPr>
              <a:t>antoine.lacombe@cor2ed.com</a:t>
            </a:r>
            <a:endParaRPr kumimoji="0" lang="en-GB" sz="14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55" name="Titre 1">
            <a:extLst>
              <a:ext uri="{FF2B5EF4-FFF2-40B4-BE49-F238E27FC236}">
                <a16:creationId xmlns:a16="http://schemas.microsoft.com/office/drawing/2014/main" id="{9BD57C04-36B3-5E4E-AA46-9BE5DB44FA0E}"/>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Calibri" charset="0"/>
                <a:ea typeface="Calibri" charset="0"/>
                <a:cs typeface="Calibri" charset="0"/>
              </a:rPr>
              <a:t>froukje.sosef@cor2ed.com</a:t>
            </a:r>
            <a:endParaRPr kumimoji="0" lang="en-GB" sz="14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57" name="Rounded Rectangle 56">
            <a:extLst>
              <a:ext uri="{FF2B5EF4-FFF2-40B4-BE49-F238E27FC236}">
                <a16:creationId xmlns:a16="http://schemas.microsoft.com/office/drawing/2014/main" id="{CBC4AA15-979D-2045-84B0-93743F2FA68B}"/>
              </a:ext>
            </a:extLst>
          </p:cNvPr>
          <p:cNvSpPr/>
          <p:nvPr userDrawn="1"/>
        </p:nvSpPr>
        <p:spPr>
          <a:xfrm>
            <a:off x="418160"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ounded Rectangle 57">
            <a:extLst>
              <a:ext uri="{FF2B5EF4-FFF2-40B4-BE49-F238E27FC236}">
                <a16:creationId xmlns:a16="http://schemas.microsoft.com/office/drawing/2014/main" id="{A5C50D0B-527A-CC46-B4AF-991C2BAC8A8E}"/>
              </a:ext>
            </a:extLst>
          </p:cNvPr>
          <p:cNvSpPr/>
          <p:nvPr userDrawn="1"/>
        </p:nvSpPr>
        <p:spPr>
          <a:xfrm>
            <a:off x="3008220" y="6036410"/>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8F093F6A-B561-3541-8656-82171E58477C}"/>
              </a:ext>
            </a:extLst>
          </p:cNvPr>
          <p:cNvSpPr txBox="1"/>
          <p:nvPr userDrawn="1"/>
        </p:nvSpPr>
        <p:spPr>
          <a:xfrm>
            <a:off x="787049" y="5497848"/>
            <a:ext cx="2634939" cy="424732"/>
          </a:xfrm>
          <a:prstGeom prst="rect">
            <a:avLst/>
          </a:prstGeom>
          <a:noFill/>
        </p:spPr>
        <p:txBody>
          <a:bodyPr wrap="square" rtlCol="0">
            <a:spAutoFit/>
          </a:bodyPr>
          <a:lstStyle/>
          <a:p>
            <a:pPr>
              <a:lnSpc>
                <a:spcPct val="90000"/>
              </a:lnSpc>
            </a:pPr>
            <a:r>
              <a:rPr lang="en-GB" sz="1000" b="1" dirty="0">
                <a:solidFill>
                  <a:schemeClr val="tx2"/>
                </a:solidFill>
                <a:ea typeface="Aileron" charset="0"/>
                <a:cs typeface="PT Sans Narrow"/>
              </a:rPr>
              <a:t>Connect on</a:t>
            </a:r>
          </a:p>
          <a:p>
            <a:pPr marL="0" marR="0" lvl="0" indent="0" algn="l" defTabSz="457200" rtl="0" eaLnBrk="1" fontAlgn="auto" latinLnBrk="0" hangingPunct="1">
              <a:lnSpc>
                <a:spcPct val="90000"/>
              </a:lnSpc>
              <a:spcBef>
                <a:spcPts val="0"/>
              </a:spcBef>
              <a:spcAft>
                <a:spcPts val="0"/>
              </a:spcAft>
              <a:buClrTx/>
              <a:buSzTx/>
              <a:buFontTx/>
              <a:buNone/>
              <a:tabLst/>
              <a:defRPr/>
            </a:pPr>
            <a:r>
              <a:rPr lang="en-GB" sz="1400" dirty="0">
                <a:solidFill>
                  <a:schemeClr val="tx2"/>
                </a:solidFill>
                <a:ea typeface="Aileron" charset="0"/>
                <a:cs typeface="PT Sans Narrow"/>
              </a:rPr>
              <a:t>LinkedIn @NTRK CONNECT</a:t>
            </a:r>
          </a:p>
        </p:txBody>
      </p:sp>
      <p:sp>
        <p:nvSpPr>
          <p:cNvPr id="60" name="TextBox 59">
            <a:extLst>
              <a:ext uri="{FF2B5EF4-FFF2-40B4-BE49-F238E27FC236}">
                <a16:creationId xmlns:a16="http://schemas.microsoft.com/office/drawing/2014/main" id="{695F53A7-1332-0A4F-94C1-A63CF0DBAA50}"/>
              </a:ext>
            </a:extLst>
          </p:cNvPr>
          <p:cNvSpPr txBox="1"/>
          <p:nvPr userDrawn="1"/>
        </p:nvSpPr>
        <p:spPr>
          <a:xfrm>
            <a:off x="3429194" y="5497848"/>
            <a:ext cx="2634939" cy="424732"/>
          </a:xfrm>
          <a:prstGeom prst="rect">
            <a:avLst/>
          </a:prstGeom>
          <a:noFill/>
        </p:spPr>
        <p:txBody>
          <a:bodyPr wrap="square" rtlCol="0">
            <a:spAutoFit/>
          </a:bodyPr>
          <a:lstStyle/>
          <a:p>
            <a:pPr>
              <a:lnSpc>
                <a:spcPct val="90000"/>
              </a:lnSpc>
            </a:pPr>
            <a:r>
              <a:rPr lang="en-GB" sz="1000" b="1" dirty="0">
                <a:solidFill>
                  <a:schemeClr val="tx2"/>
                </a:solidFill>
                <a:ea typeface="Aileron" charset="0"/>
                <a:cs typeface="PT Sans Narrow"/>
              </a:rPr>
              <a:t>Watch on</a:t>
            </a:r>
          </a:p>
          <a:p>
            <a:pPr marL="0" marR="0" lvl="0" indent="0" algn="l" defTabSz="457200" rtl="0" eaLnBrk="1" fontAlgn="auto" latinLnBrk="0" hangingPunct="1">
              <a:lnSpc>
                <a:spcPct val="90000"/>
              </a:lnSpc>
              <a:spcBef>
                <a:spcPts val="0"/>
              </a:spcBef>
              <a:spcAft>
                <a:spcPts val="0"/>
              </a:spcAft>
              <a:buClrTx/>
              <a:buSzTx/>
              <a:buFontTx/>
              <a:buNone/>
              <a:tabLst/>
              <a:defRPr/>
            </a:pPr>
            <a:r>
              <a:rPr lang="en-GB" sz="1400" dirty="0">
                <a:solidFill>
                  <a:schemeClr val="tx2"/>
                </a:solidFill>
                <a:ea typeface="Aileron" charset="0"/>
                <a:cs typeface="PT Sans Narrow"/>
              </a:rPr>
              <a:t>Vimeo @NTRK CONNECT</a:t>
            </a:r>
          </a:p>
        </p:txBody>
      </p:sp>
      <p:sp>
        <p:nvSpPr>
          <p:cNvPr id="61" name="Rectangle 60">
            <a:hlinkClick r:id="rId7"/>
            <a:extLst>
              <a:ext uri="{FF2B5EF4-FFF2-40B4-BE49-F238E27FC236}">
                <a16:creationId xmlns:a16="http://schemas.microsoft.com/office/drawing/2014/main" id="{9FFEE79A-ADCD-834F-AEDC-63B34BC06826}"/>
              </a:ext>
            </a:extLst>
          </p:cNvPr>
          <p:cNvSpPr/>
          <p:nvPr userDrawn="1"/>
        </p:nvSpPr>
        <p:spPr>
          <a:xfrm>
            <a:off x="787049" y="3551583"/>
            <a:ext cx="2141681"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2" name="Rectangle 61">
            <a:hlinkClick r:id="rId8"/>
            <a:extLst>
              <a:ext uri="{FF2B5EF4-FFF2-40B4-BE49-F238E27FC236}">
                <a16:creationId xmlns:a16="http://schemas.microsoft.com/office/drawing/2014/main" id="{751A18B5-7872-554A-A994-95FE691FB684}"/>
              </a:ext>
            </a:extLst>
          </p:cNvPr>
          <p:cNvSpPr/>
          <p:nvPr userDrawn="1"/>
        </p:nvSpPr>
        <p:spPr>
          <a:xfrm>
            <a:off x="832866" y="4884954"/>
            <a:ext cx="2360908"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3" name="Rectangle 62">
            <a:hlinkClick r:id="rId9"/>
            <a:extLst>
              <a:ext uri="{FF2B5EF4-FFF2-40B4-BE49-F238E27FC236}">
                <a16:creationId xmlns:a16="http://schemas.microsoft.com/office/drawing/2014/main" id="{13B522BC-AAC1-3741-8967-95458E2A9905}"/>
              </a:ext>
            </a:extLst>
          </p:cNvPr>
          <p:cNvSpPr/>
          <p:nvPr userDrawn="1"/>
        </p:nvSpPr>
        <p:spPr>
          <a:xfrm>
            <a:off x="403163" y="5500414"/>
            <a:ext cx="2473226"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4" name="Rounded Rectangle 63">
            <a:extLst>
              <a:ext uri="{FF2B5EF4-FFF2-40B4-BE49-F238E27FC236}">
                <a16:creationId xmlns:a16="http://schemas.microsoft.com/office/drawing/2014/main" id="{585308D7-A4CA-BA4E-8192-D79BE5D17C0A}"/>
              </a:ext>
            </a:extLst>
          </p:cNvPr>
          <p:cNvSpPr/>
          <p:nvPr userDrawn="1"/>
        </p:nvSpPr>
        <p:spPr>
          <a:xfrm>
            <a:off x="416331" y="6033094"/>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73E75D86-9A97-4B40-98C4-32A19837081C}"/>
              </a:ext>
            </a:extLst>
          </p:cNvPr>
          <p:cNvSpPr txBox="1"/>
          <p:nvPr userDrawn="1"/>
        </p:nvSpPr>
        <p:spPr>
          <a:xfrm>
            <a:off x="805458" y="6013567"/>
            <a:ext cx="1382329" cy="424732"/>
          </a:xfrm>
          <a:prstGeom prst="rect">
            <a:avLst/>
          </a:prstGeom>
          <a:noFill/>
        </p:spPr>
        <p:txBody>
          <a:bodyPr wrap="square" rtlCol="0">
            <a:spAutoFit/>
          </a:bodyPr>
          <a:lstStyle/>
          <a:p>
            <a:pPr>
              <a:lnSpc>
                <a:spcPct val="90000"/>
              </a:lnSpc>
            </a:pPr>
            <a:r>
              <a:rPr lang="en-GB" sz="1000" b="1" dirty="0">
                <a:solidFill>
                  <a:schemeClr val="tx2"/>
                </a:solidFill>
                <a:ea typeface="Aileron" charset="0"/>
                <a:cs typeface="PT Sans Narrow"/>
              </a:rPr>
              <a:t>Visit us at</a:t>
            </a:r>
          </a:p>
          <a:p>
            <a:pPr>
              <a:lnSpc>
                <a:spcPct val="90000"/>
              </a:lnSpc>
            </a:pPr>
            <a:r>
              <a:rPr lang="en-GB" sz="1400" dirty="0">
                <a:solidFill>
                  <a:schemeClr val="tx2"/>
                </a:solidFill>
                <a:ea typeface="Aileron" charset="0"/>
                <a:cs typeface="PT Sans Narrow"/>
              </a:rPr>
              <a:t>ntrkconnect.info</a:t>
            </a:r>
          </a:p>
        </p:txBody>
      </p:sp>
      <p:sp>
        <p:nvSpPr>
          <p:cNvPr id="66" name="Rectangle 65">
            <a:hlinkClick r:id="rId10"/>
            <a:extLst>
              <a:ext uri="{FF2B5EF4-FFF2-40B4-BE49-F238E27FC236}">
                <a16:creationId xmlns:a16="http://schemas.microsoft.com/office/drawing/2014/main" id="{E37D7CD7-F69C-7949-B29F-DBADB76CB1A1}"/>
              </a:ext>
            </a:extLst>
          </p:cNvPr>
          <p:cNvSpPr/>
          <p:nvPr userDrawn="1"/>
        </p:nvSpPr>
        <p:spPr>
          <a:xfrm>
            <a:off x="391317" y="6023566"/>
            <a:ext cx="1796470"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7" name="TextBox 66">
            <a:extLst>
              <a:ext uri="{FF2B5EF4-FFF2-40B4-BE49-F238E27FC236}">
                <a16:creationId xmlns:a16="http://schemas.microsoft.com/office/drawing/2014/main" id="{3A6491EB-AAC2-8041-B5B1-32C5CA2E97BD}"/>
              </a:ext>
            </a:extLst>
          </p:cNvPr>
          <p:cNvSpPr txBox="1"/>
          <p:nvPr userDrawn="1"/>
        </p:nvSpPr>
        <p:spPr>
          <a:xfrm>
            <a:off x="3429007" y="6013567"/>
            <a:ext cx="2634939" cy="424732"/>
          </a:xfrm>
          <a:prstGeom prst="rect">
            <a:avLst/>
          </a:prstGeom>
          <a:noFill/>
        </p:spPr>
        <p:txBody>
          <a:bodyPr wrap="square" rtlCol="0">
            <a:spAutoFit/>
          </a:bodyPr>
          <a:lstStyle/>
          <a:p>
            <a:pPr>
              <a:lnSpc>
                <a:spcPct val="90000"/>
              </a:lnSpc>
            </a:pPr>
            <a:r>
              <a:rPr lang="en-GB" sz="1000" b="1" dirty="0">
                <a:solidFill>
                  <a:schemeClr val="tx2"/>
                </a:solidFill>
                <a:ea typeface="Aileron" charset="0"/>
                <a:cs typeface="PT Sans Narrow"/>
              </a:rPr>
              <a:t>Follow us on</a:t>
            </a:r>
          </a:p>
          <a:p>
            <a:pPr marL="0" marR="0" indent="0" algn="l" defTabSz="457200" rtl="0" eaLnBrk="1" fontAlgn="auto" latinLnBrk="0" hangingPunct="1">
              <a:lnSpc>
                <a:spcPct val="90000"/>
              </a:lnSpc>
              <a:spcBef>
                <a:spcPts val="0"/>
              </a:spcBef>
              <a:spcAft>
                <a:spcPts val="0"/>
              </a:spcAft>
              <a:buClrTx/>
              <a:buSzTx/>
              <a:buFontTx/>
              <a:buNone/>
              <a:tabLst/>
              <a:defRPr/>
            </a:pPr>
            <a:r>
              <a:rPr lang="en-GB" sz="1400" dirty="0">
                <a:solidFill>
                  <a:schemeClr val="tx2"/>
                </a:solidFill>
                <a:ea typeface="Aileron" charset="0"/>
                <a:cs typeface="PT Sans Narrow"/>
              </a:rPr>
              <a:t>Twitter @ntrkconnectinfo</a:t>
            </a:r>
          </a:p>
        </p:txBody>
      </p:sp>
      <p:sp>
        <p:nvSpPr>
          <p:cNvPr id="68" name="Rectangle 67">
            <a:hlinkClick r:id="rId11"/>
            <a:extLst>
              <a:ext uri="{FF2B5EF4-FFF2-40B4-BE49-F238E27FC236}">
                <a16:creationId xmlns:a16="http://schemas.microsoft.com/office/drawing/2014/main" id="{148E0016-1B39-2741-BC34-EBEBE95F1EA2}"/>
              </a:ext>
            </a:extLst>
          </p:cNvPr>
          <p:cNvSpPr/>
          <p:nvPr userDrawn="1"/>
        </p:nvSpPr>
        <p:spPr>
          <a:xfrm>
            <a:off x="2988495" y="6033097"/>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9" name="Rounded Rectangle 68">
            <a:extLst>
              <a:ext uri="{FF2B5EF4-FFF2-40B4-BE49-F238E27FC236}">
                <a16:creationId xmlns:a16="http://schemas.microsoft.com/office/drawing/2014/main" id="{303941E7-B9CD-7E41-97BE-A394C2B65A6A}"/>
              </a:ext>
            </a:extLst>
          </p:cNvPr>
          <p:cNvSpPr/>
          <p:nvPr userDrawn="1"/>
        </p:nvSpPr>
        <p:spPr>
          <a:xfrm>
            <a:off x="3012650"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Rectangle 69">
            <a:hlinkClick r:id="rId12"/>
            <a:extLst>
              <a:ext uri="{FF2B5EF4-FFF2-40B4-BE49-F238E27FC236}">
                <a16:creationId xmlns:a16="http://schemas.microsoft.com/office/drawing/2014/main" id="{2E3E6C40-95D3-664E-847A-28BFB42BF7CA}"/>
              </a:ext>
            </a:extLst>
          </p:cNvPr>
          <p:cNvSpPr/>
          <p:nvPr userDrawn="1"/>
        </p:nvSpPr>
        <p:spPr>
          <a:xfrm>
            <a:off x="2968670" y="5507360"/>
            <a:ext cx="24956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1" name="Picture 2" descr="Linkedin logo logo website icon - Popular Social Media Flat">
            <a:extLst>
              <a:ext uri="{FF2B5EF4-FFF2-40B4-BE49-F238E27FC236}">
                <a16:creationId xmlns:a16="http://schemas.microsoft.com/office/drawing/2014/main" id="{82AAB2F5-8A16-F742-925C-B8F1C5103EC2}"/>
              </a:ext>
            </a:extLst>
          </p:cNvPr>
          <p:cNvPicPr>
            <a:picLocks noChangeAspect="1" noChangeArrowheads="1"/>
          </p:cNvPicPr>
          <p:nvPr userDrawn="1"/>
        </p:nvPicPr>
        <p:blipFill>
          <a:blip r:embed="rId13" cstate="email">
            <a:biLevel thresh="25000"/>
            <a:extLst>
              <a:ext uri="{28A0092B-C50C-407E-A947-70E740481C1C}">
                <a14:useLocalDpi xmlns:a14="http://schemas.microsoft.com/office/drawing/2010/main"/>
              </a:ext>
            </a:extLst>
          </a:blip>
          <a:srcRect/>
          <a:stretch>
            <a:fillRect/>
          </a:stretch>
        </p:blipFill>
        <p:spPr bwMode="auto">
          <a:xfrm>
            <a:off x="341784" y="5424935"/>
            <a:ext cx="526472" cy="526472"/>
          </a:xfrm>
          <a:prstGeom prst="rect">
            <a:avLst/>
          </a:prstGeom>
          <a:noFill/>
          <a:extLst>
            <a:ext uri="{909E8E84-426E-40DD-AFC4-6F175D3DCCD1}">
              <a14:hiddenFill xmlns:a14="http://schemas.microsoft.com/office/drawing/2010/main">
                <a:solidFill>
                  <a:srgbClr val="FFFFFF"/>
                </a:solidFill>
              </a14:hiddenFill>
            </a:ext>
          </a:extLst>
        </p:spPr>
      </p:pic>
      <p:pic>
        <p:nvPicPr>
          <p:cNvPr id="72" name="Graphic 71" descr="World">
            <a:extLst>
              <a:ext uri="{FF2B5EF4-FFF2-40B4-BE49-F238E27FC236}">
                <a16:creationId xmlns:a16="http://schemas.microsoft.com/office/drawing/2014/main" id="{AB34B0F4-D183-6C4D-8237-1A7ACA2993B9}"/>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47989" y="6070903"/>
            <a:ext cx="306593" cy="306593"/>
          </a:xfrm>
          <a:prstGeom prst="rect">
            <a:avLst/>
          </a:prstGeom>
        </p:spPr>
      </p:pic>
      <p:pic>
        <p:nvPicPr>
          <p:cNvPr id="73" name="Picture 4" descr="Vimeo Icon Logo - Free vector graphic on Pixabay">
            <a:extLst>
              <a:ext uri="{FF2B5EF4-FFF2-40B4-BE49-F238E27FC236}">
                <a16:creationId xmlns:a16="http://schemas.microsoft.com/office/drawing/2014/main" id="{2DAE40CF-388E-AF4C-8ED0-043087192951}"/>
              </a:ext>
            </a:extLst>
          </p:cNvPr>
          <p:cNvPicPr>
            <a:picLocks noChangeAspect="1" noChangeArrowheads="1"/>
          </p:cNvPicPr>
          <p:nvPr userDrawn="1"/>
        </p:nvPicPr>
        <p:blipFill>
          <a:blip r:embed="rId16" cstate="email">
            <a:biLevel thresh="25000"/>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915816" y="5424935"/>
            <a:ext cx="563578" cy="56357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Free White Twitter Icon - Download White Twitter Icon">
            <a:extLst>
              <a:ext uri="{FF2B5EF4-FFF2-40B4-BE49-F238E27FC236}">
                <a16:creationId xmlns:a16="http://schemas.microsoft.com/office/drawing/2014/main" id="{377B96CD-6E13-7E4B-A88D-0184D86F4E92}"/>
              </a:ext>
            </a:extLst>
          </p:cNvPr>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3050936" y="6086443"/>
            <a:ext cx="278977" cy="27897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8809F868-C8B9-4661-89BE-F52A9AD05EBC}"/>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6080149" y="0"/>
            <a:ext cx="6111851" cy="6858000"/>
          </a:xfrm>
          <a:prstGeom prst="rect">
            <a:avLst/>
          </a:prstGeom>
        </p:spPr>
      </p:pic>
    </p:spTree>
    <p:extLst>
      <p:ext uri="{BB962C8B-B14F-4D97-AF65-F5344CB8AC3E}">
        <p14:creationId xmlns:p14="http://schemas.microsoft.com/office/powerpoint/2010/main" val="13646286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sub separator pal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70C617B-67BA-5049-81F5-0FEDB19DE7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accent1"/>
                </a:solidFill>
                <a:latin typeface="+mj-lt"/>
                <a:ea typeface="PT Sans Narrow" charset="-52"/>
                <a:cs typeface="PT Sans Narrow" charset="-52"/>
              </a:defRPr>
            </a:lvl1pPr>
          </a:lstStyle>
          <a:p>
            <a:r>
              <a:rPr lang="en-GB" dirty="0"/>
              <a:t>Click and </a:t>
            </a:r>
            <a:r>
              <a:rPr lang="en-GB" noProof="0" dirty="0"/>
              <a:t>Modify</a:t>
            </a:r>
            <a:r>
              <a:rPr lang="en-GB" dirty="0"/>
              <a:t> the text</a:t>
            </a:r>
          </a:p>
        </p:txBody>
      </p:sp>
      <p:sp>
        <p:nvSpPr>
          <p:cNvPr id="6"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accent1"/>
                </a:solidFill>
                <a:latin typeface="+mj-lt"/>
              </a:defRPr>
            </a:lvl1pPr>
          </a:lstStyle>
          <a:p>
            <a:endParaRPr lang="en-GB"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3794990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204CC5D-EBA8-9944-954D-B5CDF12FB960}" type="slidenum">
              <a:rPr lang="en-US" smtClean="0"/>
              <a:t>‹#›</a:t>
            </a:fld>
            <a:endParaRPr lang="en-US" dirty="0"/>
          </a:p>
        </p:txBody>
      </p:sp>
    </p:spTree>
    <p:extLst>
      <p:ext uri="{BB962C8B-B14F-4D97-AF65-F5344CB8AC3E}">
        <p14:creationId xmlns:p14="http://schemas.microsoft.com/office/powerpoint/2010/main" val="1268015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30F2B-BBFF-481C-9D39-979FE9580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6320A-52D2-4539-B5D4-5E6760ACD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1149E8-B5A5-4511-BA36-5FC4EC34E96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3793C0C-A008-44E6-B797-86451636D2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FF3990-F6A7-4BE4-A176-7D4129AB8458}"/>
              </a:ext>
            </a:extLst>
          </p:cNvPr>
          <p:cNvSpPr>
            <a:spLocks noGrp="1"/>
          </p:cNvSpPr>
          <p:nvPr>
            <p:ph type="sldNum" sz="quarter" idx="12"/>
          </p:nvPr>
        </p:nvSpPr>
        <p:spPr/>
        <p:txBody>
          <a:bodyPr/>
          <a:lstStyle/>
          <a:p>
            <a:fld id="{D8991BA9-1A3F-471F-A489-B38E289BD55D}" type="slidenum">
              <a:rPr lang="en-US" smtClean="0"/>
              <a:t>‹#›</a:t>
            </a:fld>
            <a:endParaRPr lang="en-US" dirty="0"/>
          </a:p>
        </p:txBody>
      </p:sp>
    </p:spTree>
    <p:extLst>
      <p:ext uri="{BB962C8B-B14F-4D97-AF65-F5344CB8AC3E}">
        <p14:creationId xmlns:p14="http://schemas.microsoft.com/office/powerpoint/2010/main" val="4144547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0E7B-332F-4D97-B227-6F724D81B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6C5200-D10E-439E-8935-0B4F21C3D4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58FC2E-B956-48BC-96F0-7015AE39C7A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AC7898D-78D0-48CC-8885-F29424ED4A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98A7B0-6625-4A45-B95D-FF7C097A4D83}"/>
              </a:ext>
            </a:extLst>
          </p:cNvPr>
          <p:cNvSpPr>
            <a:spLocks noGrp="1"/>
          </p:cNvSpPr>
          <p:nvPr>
            <p:ph type="sldNum" sz="quarter" idx="12"/>
          </p:nvPr>
        </p:nvSpPr>
        <p:spPr/>
        <p:txBody>
          <a:bodyPr/>
          <a:lstStyle/>
          <a:p>
            <a:fld id="{D8991BA9-1A3F-471F-A489-B38E289BD55D}" type="slidenum">
              <a:rPr lang="en-US" smtClean="0"/>
              <a:t>‹#›</a:t>
            </a:fld>
            <a:endParaRPr lang="en-US" dirty="0"/>
          </a:p>
        </p:txBody>
      </p:sp>
    </p:spTree>
    <p:extLst>
      <p:ext uri="{BB962C8B-B14F-4D97-AF65-F5344CB8AC3E}">
        <p14:creationId xmlns:p14="http://schemas.microsoft.com/office/powerpoint/2010/main" val="2498785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07C0-422F-4ACC-86B2-2D0D8670EE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3C254C-39DB-4774-BAF9-5F3EEE5982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A106B5-2DB1-44D7-861F-F285F50C81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AD3F3E-C03B-442A-893C-ABC081AF4D7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2615A6E-6859-453A-95F5-0C25E8A35E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AF6EA3-89CB-4A31-A590-0990642FB4E5}"/>
              </a:ext>
            </a:extLst>
          </p:cNvPr>
          <p:cNvSpPr>
            <a:spLocks noGrp="1"/>
          </p:cNvSpPr>
          <p:nvPr>
            <p:ph type="sldNum" sz="quarter" idx="12"/>
          </p:nvPr>
        </p:nvSpPr>
        <p:spPr/>
        <p:txBody>
          <a:bodyPr/>
          <a:lstStyle/>
          <a:p>
            <a:fld id="{D8991BA9-1A3F-471F-A489-B38E289BD55D}" type="slidenum">
              <a:rPr lang="en-US" smtClean="0"/>
              <a:t>‹#›</a:t>
            </a:fld>
            <a:endParaRPr lang="en-US" dirty="0"/>
          </a:p>
        </p:txBody>
      </p:sp>
    </p:spTree>
    <p:extLst>
      <p:ext uri="{BB962C8B-B14F-4D97-AF65-F5344CB8AC3E}">
        <p14:creationId xmlns:p14="http://schemas.microsoft.com/office/powerpoint/2010/main" val="3113597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836" y="0"/>
            <a:ext cx="12387199" cy="6858000"/>
          </a:xfrm>
          <a:prstGeom prst="rect">
            <a:avLst/>
          </a:prstGeom>
        </p:spPr>
      </p:pic>
      <p:sp>
        <p:nvSpPr>
          <p:cNvPr id="2" name="Title 1"/>
          <p:cNvSpPr>
            <a:spLocks noGrp="1"/>
          </p:cNvSpPr>
          <p:nvPr>
            <p:ph type="ctrTitle"/>
          </p:nvPr>
        </p:nvSpPr>
        <p:spPr>
          <a:xfrm>
            <a:off x="914402" y="1435316"/>
            <a:ext cx="7702633" cy="2148635"/>
          </a:xfrm>
        </p:spPr>
        <p:txBody>
          <a:bodyPr anchor="t">
            <a:normAutofit/>
          </a:bodyPr>
          <a:lstStyle>
            <a:lvl1pPr algn="l">
              <a:lnSpc>
                <a:spcPts val="4800"/>
              </a:lnSpc>
              <a:defRPr sz="4500" b="1">
                <a:solidFill>
                  <a:srgbClr val="FFFFFF"/>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914400" y="3705735"/>
            <a:ext cx="6241333" cy="1791975"/>
          </a:xfrm>
        </p:spPr>
        <p:txBody>
          <a:bodyPr>
            <a:normAutofit/>
          </a:bodyPr>
          <a:lstStyle>
            <a:lvl1pPr marL="0" indent="0" algn="l">
              <a:lnSpc>
                <a:spcPts val="2700"/>
              </a:lnSpc>
              <a:buNone/>
              <a:defRPr sz="2300">
                <a:solidFill>
                  <a:srgbClr val="FFFFFF"/>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0CA13F30-7EC3-BC42-B0B5-4C8FED00189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00232" y="4997712"/>
            <a:ext cx="1153395" cy="1421032"/>
          </a:xfrm>
          <a:prstGeom prst="rect">
            <a:avLst/>
          </a:prstGeom>
        </p:spPr>
      </p:pic>
    </p:spTree>
    <p:extLst>
      <p:ext uri="{BB962C8B-B14F-4D97-AF65-F5344CB8AC3E}">
        <p14:creationId xmlns:p14="http://schemas.microsoft.com/office/powerpoint/2010/main" val="2797300413"/>
      </p:ext>
    </p:extLst>
  </p:cSld>
  <p:clrMapOvr>
    <a:masterClrMapping/>
  </p:clrMapOvr>
  <p:extLst>
    <p:ext uri="{DCECCB84-F9BA-43D5-87BE-67443E8EF086}">
      <p15:sldGuideLst xmlns:p15="http://schemas.microsoft.com/office/powerpoint/2012/main">
        <p15:guide id="1" orient="horz" pos="1620">
          <p15:clr>
            <a:srgbClr val="FBAE40"/>
          </p15:clr>
        </p15:guide>
        <p15:guide id="2" pos="453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005" cy="6858000"/>
          </a:xfrm>
          <a:prstGeom prst="rect">
            <a:avLst/>
          </a:prstGeom>
        </p:spPr>
      </p:pic>
      <p:sp>
        <p:nvSpPr>
          <p:cNvPr id="2" name="Title 1"/>
          <p:cNvSpPr>
            <a:spLocks noGrp="1"/>
          </p:cNvSpPr>
          <p:nvPr>
            <p:ph type="ctrTitle"/>
          </p:nvPr>
        </p:nvSpPr>
        <p:spPr>
          <a:xfrm>
            <a:off x="914402" y="1435316"/>
            <a:ext cx="7702633" cy="2148635"/>
          </a:xfrm>
        </p:spPr>
        <p:txBody>
          <a:bodyPr anchor="t">
            <a:normAutofit/>
          </a:bodyPr>
          <a:lstStyle>
            <a:lvl1pPr algn="l">
              <a:lnSpc>
                <a:spcPts val="4800"/>
              </a:lnSpc>
              <a:defRPr sz="4500" b="1">
                <a:solidFill>
                  <a:srgbClr val="FFFFFF"/>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914400" y="3705735"/>
            <a:ext cx="6241333" cy="1791975"/>
          </a:xfrm>
        </p:spPr>
        <p:txBody>
          <a:bodyPr>
            <a:normAutofit/>
          </a:bodyPr>
          <a:lstStyle>
            <a:lvl1pPr marL="0" indent="0" algn="l">
              <a:lnSpc>
                <a:spcPts val="2700"/>
              </a:lnSpc>
              <a:buNone/>
              <a:defRPr sz="2300">
                <a:solidFill>
                  <a:srgbClr val="FFFFFF"/>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0CA13F30-7EC3-BC42-B0B5-4C8FED00189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00232" y="4997712"/>
            <a:ext cx="1153395" cy="1421032"/>
          </a:xfrm>
          <a:prstGeom prst="rect">
            <a:avLst/>
          </a:prstGeom>
        </p:spPr>
      </p:pic>
    </p:spTree>
    <p:extLst>
      <p:ext uri="{BB962C8B-B14F-4D97-AF65-F5344CB8AC3E}">
        <p14:creationId xmlns:p14="http://schemas.microsoft.com/office/powerpoint/2010/main" val="1762421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005" cy="6858000"/>
          </a:xfrm>
          <a:prstGeom prst="rect">
            <a:avLst/>
          </a:prstGeom>
        </p:spPr>
      </p:pic>
      <p:sp>
        <p:nvSpPr>
          <p:cNvPr id="2" name="Title 1"/>
          <p:cNvSpPr>
            <a:spLocks noGrp="1"/>
          </p:cNvSpPr>
          <p:nvPr>
            <p:ph type="ctrTitle"/>
          </p:nvPr>
        </p:nvSpPr>
        <p:spPr>
          <a:xfrm>
            <a:off x="914402" y="1435316"/>
            <a:ext cx="7702633" cy="2148635"/>
          </a:xfrm>
        </p:spPr>
        <p:txBody>
          <a:bodyPr anchor="t">
            <a:normAutofit/>
          </a:bodyPr>
          <a:lstStyle>
            <a:lvl1pPr algn="l">
              <a:lnSpc>
                <a:spcPts val="4800"/>
              </a:lnSpc>
              <a:defRPr sz="4500" b="1">
                <a:solidFill>
                  <a:schemeClr val="accent1"/>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914400" y="3705735"/>
            <a:ext cx="6241333" cy="1791975"/>
          </a:xfrm>
        </p:spPr>
        <p:txBody>
          <a:bodyPr>
            <a:normAutofit/>
          </a:bodyPr>
          <a:lstStyle>
            <a:lvl1pPr marL="0" indent="0" algn="l">
              <a:lnSpc>
                <a:spcPts val="2700"/>
              </a:lnSpc>
              <a:buNone/>
              <a:defRPr sz="2300">
                <a:solidFill>
                  <a:schemeClr val="accent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0CA13F30-7EC3-BC42-B0B5-4C8FED00189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00232" y="4997712"/>
            <a:ext cx="1153395" cy="1421032"/>
          </a:xfrm>
          <a:prstGeom prst="rect">
            <a:avLst/>
          </a:prstGeom>
        </p:spPr>
      </p:pic>
    </p:spTree>
    <p:extLst>
      <p:ext uri="{BB962C8B-B14F-4D97-AF65-F5344CB8AC3E}">
        <p14:creationId xmlns:p14="http://schemas.microsoft.com/office/powerpoint/2010/main" val="195154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MS_Powerpoint_Opt1-5.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p:cNvSpPr>
            <a:spLocks noGrp="1"/>
          </p:cNvSpPr>
          <p:nvPr>
            <p:ph type="title" hasCustomPrompt="1"/>
          </p:nvPr>
        </p:nvSpPr>
        <p:spPr>
          <a:xfrm>
            <a:off x="963084" y="1684144"/>
            <a:ext cx="10363200" cy="2700107"/>
          </a:xfrm>
        </p:spPr>
        <p:txBody>
          <a:bodyPr anchor="t">
            <a:noAutofit/>
          </a:bodyPr>
          <a:lstStyle>
            <a:lvl1pPr algn="l">
              <a:lnSpc>
                <a:spcPts val="4800"/>
              </a:lnSpc>
              <a:defRPr sz="4500" b="1" cap="none">
                <a:solidFill>
                  <a:schemeClr val="bg1"/>
                </a:solidFill>
              </a:defRPr>
            </a:lvl1pPr>
          </a:lstStyle>
          <a:p>
            <a:r>
              <a:rPr lang="en-US" dirty="0"/>
              <a:t>Click to edit master title style</a:t>
            </a:r>
          </a:p>
        </p:txBody>
      </p:sp>
      <p:pic>
        <p:nvPicPr>
          <p:cNvPr id="5" name="Picture 4">
            <a:extLst>
              <a:ext uri="{FF2B5EF4-FFF2-40B4-BE49-F238E27FC236}">
                <a16:creationId xmlns:a16="http://schemas.microsoft.com/office/drawing/2014/main" id="{9B70A198-6888-F548-AC25-D27FE505FBA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21477"/>
            <a:ext cx="12192000" cy="143283"/>
          </a:xfrm>
          <a:prstGeom prst="rect">
            <a:avLst/>
          </a:prstGeom>
        </p:spPr>
      </p:pic>
    </p:spTree>
    <p:extLst>
      <p:ext uri="{BB962C8B-B14F-4D97-AF65-F5344CB8AC3E}">
        <p14:creationId xmlns:p14="http://schemas.microsoft.com/office/powerpoint/2010/main" val="1889192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3C53B5-8603-724C-84BF-A302DC9D17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963084" y="1684144"/>
            <a:ext cx="10363200" cy="2700107"/>
          </a:xfrm>
        </p:spPr>
        <p:txBody>
          <a:bodyPr anchor="t">
            <a:noAutofit/>
          </a:bodyPr>
          <a:lstStyle>
            <a:lvl1pPr algn="l">
              <a:lnSpc>
                <a:spcPts val="4800"/>
              </a:lnSpc>
              <a:defRPr sz="4500" b="1" cap="none">
                <a:solidFill>
                  <a:srgbClr val="00AEEF"/>
                </a:solidFill>
              </a:defRPr>
            </a:lvl1pPr>
          </a:lstStyle>
          <a:p>
            <a:r>
              <a:rPr lang="en-US" dirty="0"/>
              <a:t>Click to edit master title style</a:t>
            </a:r>
          </a:p>
        </p:txBody>
      </p:sp>
      <p:pic>
        <p:nvPicPr>
          <p:cNvPr id="4" name="Picture 3">
            <a:extLst>
              <a:ext uri="{FF2B5EF4-FFF2-40B4-BE49-F238E27FC236}">
                <a16:creationId xmlns:a16="http://schemas.microsoft.com/office/drawing/2014/main" id="{A959FABB-F72F-0448-87B6-3441F362A0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21477"/>
            <a:ext cx="12192000" cy="143283"/>
          </a:xfrm>
          <a:prstGeom prst="rect">
            <a:avLst/>
          </a:prstGeom>
        </p:spPr>
      </p:pic>
    </p:spTree>
    <p:extLst>
      <p:ext uri="{BB962C8B-B14F-4D97-AF65-F5344CB8AC3E}">
        <p14:creationId xmlns:p14="http://schemas.microsoft.com/office/powerpoint/2010/main" val="996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MS_Powerpoint_Opt1-5.jpg">
            <a:extLst>
              <a:ext uri="{FF2B5EF4-FFF2-40B4-BE49-F238E27FC236}">
                <a16:creationId xmlns:a16="http://schemas.microsoft.com/office/drawing/2014/main" id="{064A5FB4-15AF-D34E-B8F8-4F87E2C4894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51113" y="0"/>
            <a:ext cx="13643113" cy="6858000"/>
          </a:xfrm>
          <a:prstGeom prst="rect">
            <a:avLst/>
          </a:prstGeom>
        </p:spPr>
      </p:pic>
      <p:sp>
        <p:nvSpPr>
          <p:cNvPr id="6" name="Title 5"/>
          <p:cNvSpPr>
            <a:spLocks noGrp="1"/>
          </p:cNvSpPr>
          <p:nvPr>
            <p:ph type="title"/>
          </p:nvPr>
        </p:nvSpPr>
        <p:spPr/>
        <p:txBody>
          <a:bodyPr>
            <a:normAutofit/>
          </a:bodyPr>
          <a:lstStyle>
            <a:lvl1pPr>
              <a:defRPr sz="2900">
                <a:solidFill>
                  <a:srgbClr val="FFFFFF"/>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600" y="1493585"/>
            <a:ext cx="10972800" cy="4688267"/>
          </a:xfrm>
        </p:spPr>
        <p:txBody>
          <a:bodyPr>
            <a:normAutofit/>
          </a:bodyPr>
          <a:lstStyle>
            <a:lvl1pPr marL="457178" indent="-457178">
              <a:lnSpc>
                <a:spcPct val="150000"/>
              </a:lnSpc>
              <a:buSzPct val="100000"/>
              <a:buFont typeface="+mj-lt"/>
              <a:buAutoNum type="arabicPeriod"/>
              <a:defRPr sz="2300">
                <a:solidFill>
                  <a:schemeClr val="bg1"/>
                </a:solidFill>
              </a:defRPr>
            </a:lvl1pPr>
            <a:lvl2pPr marL="800060" indent="-342882">
              <a:buFont typeface="+mj-lt"/>
              <a:buAutoNum type="arabicPeriod"/>
              <a:defRPr>
                <a:solidFill>
                  <a:schemeClr val="bg1"/>
                </a:solidFill>
              </a:defRPr>
            </a:lvl2pPr>
            <a:lvl3pPr marL="1257238" indent="-342882">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Edit Master text styles</a:t>
            </a:r>
          </a:p>
        </p:txBody>
      </p:sp>
      <p:pic>
        <p:nvPicPr>
          <p:cNvPr id="7" name="Picture 6">
            <a:extLst>
              <a:ext uri="{FF2B5EF4-FFF2-40B4-BE49-F238E27FC236}">
                <a16:creationId xmlns:a16="http://schemas.microsoft.com/office/drawing/2014/main" id="{E8DD8C06-D9D6-174C-AD56-BDCF9953C7A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21477"/>
            <a:ext cx="12192000" cy="143283"/>
          </a:xfrm>
          <a:prstGeom prst="rect">
            <a:avLst/>
          </a:prstGeom>
        </p:spPr>
      </p:pic>
    </p:spTree>
    <p:extLst>
      <p:ext uri="{BB962C8B-B14F-4D97-AF65-F5344CB8AC3E}">
        <p14:creationId xmlns:p14="http://schemas.microsoft.com/office/powerpoint/2010/main" val="1326457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eparator dark">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3C53B5-8603-724C-84BF-A302DC9D17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5"/>
          <p:cNvSpPr>
            <a:spLocks noGrp="1"/>
          </p:cNvSpPr>
          <p:nvPr>
            <p:ph type="title"/>
          </p:nvPr>
        </p:nvSpPr>
        <p:spPr/>
        <p:txBody>
          <a:bodyPr>
            <a:normAutofit/>
          </a:bodyPr>
          <a:lstStyle>
            <a:lvl1pPr>
              <a:defRPr sz="2900">
                <a:solidFill>
                  <a:schemeClr val="accent1"/>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600" y="1493585"/>
            <a:ext cx="10972800" cy="4688267"/>
          </a:xfrm>
        </p:spPr>
        <p:txBody>
          <a:bodyPr>
            <a:normAutofit/>
          </a:bodyPr>
          <a:lstStyle>
            <a:lvl1pPr marL="457178" indent="-457178">
              <a:lnSpc>
                <a:spcPct val="150000"/>
              </a:lnSpc>
              <a:buSzPct val="100000"/>
              <a:buFont typeface="+mj-lt"/>
              <a:buAutoNum type="arabicPeriod"/>
              <a:defRPr sz="2300">
                <a:solidFill>
                  <a:schemeClr val="tx1">
                    <a:lumMod val="65000"/>
                    <a:lumOff val="35000"/>
                  </a:schemeClr>
                </a:solidFill>
              </a:defRPr>
            </a:lvl1pPr>
            <a:lvl2pPr marL="800060" indent="-342882">
              <a:buFont typeface="+mj-lt"/>
              <a:buAutoNum type="arabicPeriod"/>
              <a:defRPr>
                <a:solidFill>
                  <a:schemeClr val="bg1"/>
                </a:solidFill>
              </a:defRPr>
            </a:lvl2pPr>
            <a:lvl3pPr marL="1257238" indent="-342882">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dirty="0"/>
              <a:t>Edit Master text styles</a:t>
            </a:r>
          </a:p>
        </p:txBody>
      </p:sp>
      <p:pic>
        <p:nvPicPr>
          <p:cNvPr id="5" name="Picture 4">
            <a:extLst>
              <a:ext uri="{FF2B5EF4-FFF2-40B4-BE49-F238E27FC236}">
                <a16:creationId xmlns:a16="http://schemas.microsoft.com/office/drawing/2014/main" id="{622E92B5-FFED-094E-AC29-74204DB123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21477"/>
            <a:ext cx="12192000" cy="143283"/>
          </a:xfrm>
          <a:prstGeom prst="rect">
            <a:avLst/>
          </a:prstGeom>
        </p:spPr>
      </p:pic>
    </p:spTree>
    <p:extLst>
      <p:ext uri="{BB962C8B-B14F-4D97-AF65-F5344CB8AC3E}">
        <p14:creationId xmlns:p14="http://schemas.microsoft.com/office/powerpoint/2010/main" val="1443210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4" name="Footer Placeholder 3"/>
          <p:cNvSpPr>
            <a:spLocks noGrp="1"/>
          </p:cNvSpPr>
          <p:nvPr>
            <p:ph type="ftr" sz="quarter" idx="11"/>
          </p:nvPr>
        </p:nvSpPr>
        <p:spPr>
          <a:xfrm>
            <a:off x="609600" y="6356352"/>
            <a:ext cx="3860800" cy="365125"/>
          </a:xfrm>
          <a:prstGeom prst="rect">
            <a:avLst/>
          </a:prstGeom>
        </p:spPr>
        <p:txBody>
          <a:bodyPr/>
          <a:lstStyle/>
          <a:p>
            <a:r>
              <a:rPr lang="en-US" dirty="0"/>
              <a:t>Mount Sinai / Presentation Name / Date</a:t>
            </a:r>
          </a:p>
        </p:txBody>
      </p:sp>
      <p:sp>
        <p:nvSpPr>
          <p:cNvPr id="5" name="Slide Number Placeholder 4"/>
          <p:cNvSpPr>
            <a:spLocks noGrp="1"/>
          </p:cNvSpPr>
          <p:nvPr>
            <p:ph type="sldNum" sz="quarter" idx="12"/>
          </p:nvPr>
        </p:nvSpPr>
        <p:spPr/>
        <p:txBody>
          <a:bodyPr/>
          <a:lstStyle/>
          <a:p>
            <a:fld id="{9F8FBD0B-D5BA-AC4A-B182-CCF391B5588A}" type="slidenum">
              <a:rPr lang="en-US" smtClean="0"/>
              <a:pPr/>
              <a:t>‹#›</a:t>
            </a:fld>
            <a:endParaRPr lang="en-US" dirty="0"/>
          </a:p>
        </p:txBody>
      </p:sp>
      <p:sp>
        <p:nvSpPr>
          <p:cNvPr id="7" name="Text Placeholder 2"/>
          <p:cNvSpPr>
            <a:spLocks noGrp="1"/>
          </p:cNvSpPr>
          <p:nvPr>
            <p:ph type="body" idx="1"/>
          </p:nvPr>
        </p:nvSpPr>
        <p:spPr>
          <a:xfrm>
            <a:off x="609600" y="1739783"/>
            <a:ext cx="10972800" cy="4197252"/>
          </a:xfrm>
        </p:spPr>
        <p:txBody>
          <a:bodyPr anchor="t">
            <a:normAutofit/>
          </a:bodyPr>
          <a:lstStyle>
            <a:lvl1pPr marL="0" indent="0">
              <a:lnSpc>
                <a:spcPts val="5200"/>
              </a:lnSpc>
              <a:buNone/>
              <a:defRPr sz="5100" b="1">
                <a:solidFill>
                  <a:schemeClr val="accent1"/>
                </a:solidFill>
                <a:latin typeface="Times New Roman"/>
                <a:cs typeface="Times New Roman"/>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Edit Master text styles</a:t>
            </a:r>
          </a:p>
        </p:txBody>
      </p:sp>
      <p:pic>
        <p:nvPicPr>
          <p:cNvPr id="16" name="Picture 15">
            <a:extLst>
              <a:ext uri="{FF2B5EF4-FFF2-40B4-BE49-F238E27FC236}">
                <a16:creationId xmlns:a16="http://schemas.microsoft.com/office/drawing/2014/main" id="{42DAC288-6A69-694F-AEEF-A7FAC385D6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1477"/>
            <a:ext cx="12192000" cy="143283"/>
          </a:xfrm>
          <a:prstGeom prst="rect">
            <a:avLst/>
          </a:prstGeom>
        </p:spPr>
      </p:pic>
    </p:spTree>
    <p:extLst>
      <p:ext uri="{BB962C8B-B14F-4D97-AF65-F5344CB8AC3E}">
        <p14:creationId xmlns:p14="http://schemas.microsoft.com/office/powerpoint/2010/main" val="2585321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4" name="Footer Placeholder 3"/>
          <p:cNvSpPr>
            <a:spLocks noGrp="1"/>
          </p:cNvSpPr>
          <p:nvPr>
            <p:ph type="ftr" sz="quarter" idx="11"/>
          </p:nvPr>
        </p:nvSpPr>
        <p:spPr>
          <a:xfrm>
            <a:off x="609600" y="6356352"/>
            <a:ext cx="3860800" cy="365125"/>
          </a:xfrm>
          <a:prstGeom prst="rect">
            <a:avLst/>
          </a:prstGeom>
        </p:spPr>
        <p:txBody>
          <a:bodyPr/>
          <a:lstStyle/>
          <a:p>
            <a:r>
              <a:rPr lang="en-US" dirty="0"/>
              <a:t>Mount Sinai / Presentation Name / Date</a:t>
            </a:r>
          </a:p>
        </p:txBody>
      </p:sp>
      <p:sp>
        <p:nvSpPr>
          <p:cNvPr id="5" name="Slide Number Placeholder 4"/>
          <p:cNvSpPr>
            <a:spLocks noGrp="1"/>
          </p:cNvSpPr>
          <p:nvPr>
            <p:ph type="sldNum" sz="quarter" idx="12"/>
          </p:nvPr>
        </p:nvSpPr>
        <p:spPr/>
        <p:txBody>
          <a:bodyPr/>
          <a:lstStyle/>
          <a:p>
            <a:fld id="{9F8FBD0B-D5BA-AC4A-B182-CCF391B5588A}" type="slidenum">
              <a:rPr lang="en-US" smtClean="0"/>
              <a:pPr/>
              <a:t>‹#›</a:t>
            </a:fld>
            <a:endParaRPr lang="en-US" dirty="0"/>
          </a:p>
        </p:txBody>
      </p:sp>
      <p:sp>
        <p:nvSpPr>
          <p:cNvPr id="7" name="Text Placeholder 2"/>
          <p:cNvSpPr>
            <a:spLocks noGrp="1"/>
          </p:cNvSpPr>
          <p:nvPr>
            <p:ph type="body" idx="1"/>
          </p:nvPr>
        </p:nvSpPr>
        <p:spPr>
          <a:xfrm>
            <a:off x="609600" y="1739783"/>
            <a:ext cx="10972800" cy="4197252"/>
          </a:xfrm>
        </p:spPr>
        <p:txBody>
          <a:bodyPr anchor="t">
            <a:normAutofit/>
          </a:bodyPr>
          <a:lstStyle>
            <a:lvl1pPr marL="0" indent="0">
              <a:lnSpc>
                <a:spcPts val="4200"/>
              </a:lnSpc>
              <a:buNone/>
              <a:defRPr sz="3600" b="1">
                <a:solidFill>
                  <a:schemeClr val="accent1"/>
                </a:solidFill>
                <a:latin typeface="Times New Roman"/>
                <a:cs typeface="Times New Roman"/>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Edit Master text styles</a:t>
            </a:r>
          </a:p>
        </p:txBody>
      </p:sp>
      <p:pic>
        <p:nvPicPr>
          <p:cNvPr id="12" name="Picture 11">
            <a:extLst>
              <a:ext uri="{FF2B5EF4-FFF2-40B4-BE49-F238E27FC236}">
                <a16:creationId xmlns:a16="http://schemas.microsoft.com/office/drawing/2014/main" id="{EE9BAE22-E8EB-394C-9EEC-E96140120A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1477"/>
            <a:ext cx="12192000" cy="143283"/>
          </a:xfrm>
          <a:prstGeom prst="rect">
            <a:avLst/>
          </a:prstGeom>
        </p:spPr>
      </p:pic>
    </p:spTree>
    <p:extLst>
      <p:ext uri="{BB962C8B-B14F-4D97-AF65-F5344CB8AC3E}">
        <p14:creationId xmlns:p14="http://schemas.microsoft.com/office/powerpoint/2010/main" val="3031561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p:spPr>
        <p:txBody>
          <a:bodyPr/>
          <a:lstStyle>
            <a:lvl1pPr marL="347454" indent="-347454">
              <a:lnSpc>
                <a:spcPts val="2300"/>
              </a:lnSpc>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09600" y="6356352"/>
            <a:ext cx="3860800" cy="365125"/>
          </a:xfrm>
          <a:prstGeom prst="rect">
            <a:avLst/>
          </a:prstGeom>
        </p:spPr>
        <p:txBody>
          <a:bodyPr/>
          <a:lstStyle/>
          <a:p>
            <a:r>
              <a:rPr lang="en-US" dirty="0"/>
              <a:t>Mount Sinai / Presentation Name / Date</a:t>
            </a:r>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dirty="0"/>
          </a:p>
        </p:txBody>
      </p:sp>
      <p:pic>
        <p:nvPicPr>
          <p:cNvPr id="9" name="Picture 8">
            <a:extLst>
              <a:ext uri="{FF2B5EF4-FFF2-40B4-BE49-F238E27FC236}">
                <a16:creationId xmlns:a16="http://schemas.microsoft.com/office/drawing/2014/main" id="{244E928D-DE5F-6341-99DF-FD23827870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1477"/>
            <a:ext cx="12192000" cy="143283"/>
          </a:xfrm>
          <a:prstGeom prst="rect">
            <a:avLst/>
          </a:prstGeom>
        </p:spPr>
      </p:pic>
    </p:spTree>
    <p:extLst>
      <p:ext uri="{BB962C8B-B14F-4D97-AF65-F5344CB8AC3E}">
        <p14:creationId xmlns:p14="http://schemas.microsoft.com/office/powerpoint/2010/main" val="1779156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609600" y="1600201"/>
            <a:ext cx="4693920" cy="4525963"/>
          </a:xfrm>
        </p:spPr>
        <p:txBody>
          <a:bodyPr>
            <a:noAutofit/>
          </a:bodyPr>
          <a:lstStyle>
            <a:lvl1pPr marL="0" indent="0">
              <a:lnSpc>
                <a:spcPts val="2300"/>
              </a:lnSpc>
              <a:spcBef>
                <a:spcPts val="0"/>
              </a:spcBef>
              <a:buNone/>
              <a:defRPr sz="1700">
                <a:solidFill>
                  <a:schemeClr val="accent1"/>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defRPr>
            </a:lvl5pPr>
          </a:lstStyle>
          <a:p>
            <a:pPr lvl="0"/>
            <a:r>
              <a:rPr lang="en-US"/>
              <a:t>Edit Master text styles</a:t>
            </a:r>
          </a:p>
        </p:txBody>
      </p:sp>
      <p:sp>
        <p:nvSpPr>
          <p:cNvPr id="5" name="Footer Placeholder 4"/>
          <p:cNvSpPr>
            <a:spLocks noGrp="1"/>
          </p:cNvSpPr>
          <p:nvPr>
            <p:ph type="ftr" sz="quarter" idx="11"/>
          </p:nvPr>
        </p:nvSpPr>
        <p:spPr>
          <a:xfrm>
            <a:off x="609600" y="6356352"/>
            <a:ext cx="3860800" cy="365125"/>
          </a:xfrm>
          <a:prstGeom prst="rect">
            <a:avLst/>
          </a:prstGeom>
        </p:spPr>
        <p:txBody>
          <a:bodyPr/>
          <a:lstStyle/>
          <a:p>
            <a:r>
              <a:rPr lang="en-US" dirty="0"/>
              <a:t>Mount Sinai / Presentation Name / Date</a:t>
            </a:r>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dirty="0"/>
          </a:p>
        </p:txBody>
      </p:sp>
      <p:sp>
        <p:nvSpPr>
          <p:cNvPr id="8" name="Text Placeholder 7"/>
          <p:cNvSpPr>
            <a:spLocks noGrp="1"/>
          </p:cNvSpPr>
          <p:nvPr>
            <p:ph type="body" sz="quarter" idx="13"/>
          </p:nvPr>
        </p:nvSpPr>
        <p:spPr>
          <a:xfrm>
            <a:off x="6754368" y="1600201"/>
            <a:ext cx="4693920" cy="4525963"/>
          </a:xfrm>
        </p:spPr>
        <p:txBody>
          <a:bodyPr>
            <a:noAutofit/>
          </a:bodyPr>
          <a:lstStyle>
            <a:lvl1pPr marL="0" indent="0">
              <a:lnSpc>
                <a:spcPts val="1900"/>
              </a:lnSpc>
              <a:spcBef>
                <a:spcPts val="0"/>
              </a:spcBef>
              <a:buNone/>
              <a:defRPr sz="1400"/>
            </a:lvl1pPr>
            <a:lvl2pPr>
              <a:buNone/>
              <a:defRPr/>
            </a:lvl2pPr>
            <a:lvl3pPr>
              <a:buNone/>
              <a:defRPr/>
            </a:lvl3pPr>
            <a:lvl4pPr>
              <a:buNone/>
              <a:defRPr/>
            </a:lvl4pPr>
            <a:lvl5pPr>
              <a:buNone/>
              <a:defRPr/>
            </a:lvl5pPr>
          </a:lstStyle>
          <a:p>
            <a:pPr lvl="0"/>
            <a:r>
              <a:rPr lang="en-US"/>
              <a:t>Edit Master text styles</a:t>
            </a:r>
          </a:p>
        </p:txBody>
      </p:sp>
      <p:pic>
        <p:nvPicPr>
          <p:cNvPr id="11" name="Picture 10">
            <a:extLst>
              <a:ext uri="{FF2B5EF4-FFF2-40B4-BE49-F238E27FC236}">
                <a16:creationId xmlns:a16="http://schemas.microsoft.com/office/drawing/2014/main" id="{071E412D-61EC-A14F-B4D5-9D2D971C47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1477"/>
            <a:ext cx="12192000" cy="143283"/>
          </a:xfrm>
          <a:prstGeom prst="rect">
            <a:avLst/>
          </a:prstGeom>
        </p:spPr>
      </p:pic>
    </p:spTree>
    <p:extLst>
      <p:ext uri="{BB962C8B-B14F-4D97-AF65-F5344CB8AC3E}">
        <p14:creationId xmlns:p14="http://schemas.microsoft.com/office/powerpoint/2010/main" val="23548660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609600" y="1600201"/>
            <a:ext cx="4693920" cy="4525963"/>
          </a:xfrm>
        </p:spPr>
        <p:txBody>
          <a:bodyPr>
            <a:noAutofit/>
          </a:bodyPr>
          <a:lstStyle>
            <a:lvl1pPr marL="0" marR="0" indent="0" algn="l" defTabSz="457178" rtl="0" eaLnBrk="1" fontAlgn="auto" latinLnBrk="0" hangingPunct="1">
              <a:lnSpc>
                <a:spcPts val="1900"/>
              </a:lnSpc>
              <a:spcBef>
                <a:spcPts val="0"/>
              </a:spcBef>
              <a:spcAft>
                <a:spcPts val="0"/>
              </a:spcAft>
              <a:buClrTx/>
              <a:buSzPct val="70000"/>
              <a:buFont typeface="Lucida Grande"/>
              <a:buNone/>
              <a:tabLst/>
              <a:defRPr sz="1400">
                <a:solidFill>
                  <a:schemeClr val="accent1"/>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defRPr>
            </a:lvl5pPr>
          </a:lstStyle>
          <a:p>
            <a:pPr lvl="0"/>
            <a:r>
              <a:rPr lang="en-US"/>
              <a:t>Edit Master text styles</a:t>
            </a:r>
          </a:p>
        </p:txBody>
      </p:sp>
      <p:sp>
        <p:nvSpPr>
          <p:cNvPr id="5" name="Footer Placeholder 4"/>
          <p:cNvSpPr>
            <a:spLocks noGrp="1"/>
          </p:cNvSpPr>
          <p:nvPr>
            <p:ph type="ftr" sz="quarter" idx="11"/>
          </p:nvPr>
        </p:nvSpPr>
        <p:spPr>
          <a:xfrm>
            <a:off x="609600" y="6356352"/>
            <a:ext cx="3860800" cy="365125"/>
          </a:xfrm>
          <a:prstGeom prst="rect">
            <a:avLst/>
          </a:prstGeom>
        </p:spPr>
        <p:txBody>
          <a:bodyPr/>
          <a:lstStyle/>
          <a:p>
            <a:r>
              <a:rPr lang="en-US" dirty="0"/>
              <a:t>Mount Sinai / Presentation Name / Date</a:t>
            </a:r>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dirty="0"/>
          </a:p>
        </p:txBody>
      </p:sp>
      <p:sp>
        <p:nvSpPr>
          <p:cNvPr id="8" name="Text Placeholder 7"/>
          <p:cNvSpPr>
            <a:spLocks noGrp="1"/>
          </p:cNvSpPr>
          <p:nvPr>
            <p:ph type="body" sz="quarter" idx="13"/>
          </p:nvPr>
        </p:nvSpPr>
        <p:spPr>
          <a:xfrm>
            <a:off x="6754368" y="1600201"/>
            <a:ext cx="4693920" cy="4525963"/>
          </a:xfrm>
        </p:spPr>
        <p:txBody>
          <a:bodyPr>
            <a:noAutofit/>
          </a:bodyPr>
          <a:lstStyle>
            <a:lvl1pPr marL="0" indent="0">
              <a:lnSpc>
                <a:spcPts val="1900"/>
              </a:lnSpc>
              <a:spcBef>
                <a:spcPts val="0"/>
              </a:spcBef>
              <a:buNone/>
              <a:defRPr sz="1400">
                <a:solidFill>
                  <a:schemeClr val="accent1"/>
                </a:solidFill>
              </a:defRPr>
            </a:lvl1pPr>
            <a:lvl2pPr>
              <a:buNone/>
              <a:defRPr/>
            </a:lvl2pPr>
            <a:lvl3pPr>
              <a:buNone/>
              <a:defRPr/>
            </a:lvl3pPr>
            <a:lvl4pPr>
              <a:buNone/>
              <a:defRPr/>
            </a:lvl4pPr>
            <a:lvl5pPr>
              <a:buNone/>
              <a:defRPr/>
            </a:lvl5pPr>
          </a:lstStyle>
          <a:p>
            <a:pPr lvl="0"/>
            <a:r>
              <a:rPr lang="en-US"/>
              <a:t>Edit Master text styles</a:t>
            </a:r>
          </a:p>
        </p:txBody>
      </p:sp>
      <p:pic>
        <p:nvPicPr>
          <p:cNvPr id="10" name="Picture 9">
            <a:extLst>
              <a:ext uri="{FF2B5EF4-FFF2-40B4-BE49-F238E27FC236}">
                <a16:creationId xmlns:a16="http://schemas.microsoft.com/office/drawing/2014/main" id="{5CD134C4-CF8B-1B4E-868D-6852181A9A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1477"/>
            <a:ext cx="12192000" cy="143283"/>
          </a:xfrm>
          <a:prstGeom prst="rect">
            <a:avLst/>
          </a:prstGeom>
        </p:spPr>
      </p:pic>
    </p:spTree>
    <p:extLst>
      <p:ext uri="{BB962C8B-B14F-4D97-AF65-F5344CB8AC3E}">
        <p14:creationId xmlns:p14="http://schemas.microsoft.com/office/powerpoint/2010/main" val="19794399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356352"/>
            <a:ext cx="3860800" cy="365125"/>
          </a:xfrm>
          <a:prstGeom prst="rect">
            <a:avLst/>
          </a:prstGeom>
        </p:spPr>
        <p:txBody>
          <a:bodyPr/>
          <a:lstStyle/>
          <a:p>
            <a:r>
              <a:rPr lang="en-US" dirty="0"/>
              <a:t>Mount Sinai / Presentation Name / Date</a:t>
            </a:r>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dirty="0"/>
          </a:p>
        </p:txBody>
      </p:sp>
      <p:sp>
        <p:nvSpPr>
          <p:cNvPr id="9" name="Table Placeholder 8"/>
          <p:cNvSpPr>
            <a:spLocks noGrp="1"/>
          </p:cNvSpPr>
          <p:nvPr>
            <p:ph type="tbl" sz="quarter" idx="13"/>
          </p:nvPr>
        </p:nvSpPr>
        <p:spPr>
          <a:xfrm>
            <a:off x="609600" y="1371599"/>
            <a:ext cx="10972800" cy="4800600"/>
          </a:xfrm>
        </p:spPr>
        <p:txBody>
          <a:bodyPr/>
          <a:lstStyle/>
          <a:p>
            <a:r>
              <a:rPr lang="en-US" dirty="0"/>
              <a:t>Click icon to add table</a:t>
            </a:r>
          </a:p>
        </p:txBody>
      </p:sp>
      <p:pic>
        <p:nvPicPr>
          <p:cNvPr id="10" name="Picture 9">
            <a:extLst>
              <a:ext uri="{FF2B5EF4-FFF2-40B4-BE49-F238E27FC236}">
                <a16:creationId xmlns:a16="http://schemas.microsoft.com/office/drawing/2014/main" id="{781DD04F-A58E-0C46-BD0C-07A67AA79C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1477"/>
            <a:ext cx="12192000" cy="143283"/>
          </a:xfrm>
          <a:prstGeom prst="rect">
            <a:avLst/>
          </a:prstGeom>
        </p:spPr>
      </p:pic>
    </p:spTree>
    <p:extLst>
      <p:ext uri="{BB962C8B-B14F-4D97-AF65-F5344CB8AC3E}">
        <p14:creationId xmlns:p14="http://schemas.microsoft.com/office/powerpoint/2010/main" val="29565437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356352"/>
            <a:ext cx="3860800" cy="365125"/>
          </a:xfrm>
          <a:prstGeom prst="rect">
            <a:avLst/>
          </a:prstGeom>
        </p:spPr>
        <p:txBody>
          <a:bodyPr/>
          <a:lstStyle/>
          <a:p>
            <a:r>
              <a:rPr lang="en-US" dirty="0"/>
              <a:t>Mount Sinai / Presentation Name / Date</a:t>
            </a:r>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dirty="0"/>
          </a:p>
        </p:txBody>
      </p:sp>
      <p:sp>
        <p:nvSpPr>
          <p:cNvPr id="10" name="Chart Placeholder 7"/>
          <p:cNvSpPr>
            <a:spLocks noGrp="1"/>
          </p:cNvSpPr>
          <p:nvPr>
            <p:ph type="chart" sz="quarter" idx="14"/>
          </p:nvPr>
        </p:nvSpPr>
        <p:spPr>
          <a:xfrm>
            <a:off x="609600" y="1913469"/>
            <a:ext cx="10972800" cy="4258731"/>
          </a:xfrm>
        </p:spPr>
        <p:txBody>
          <a:bodyPr/>
          <a:lstStyle/>
          <a:p>
            <a:r>
              <a:rPr lang="en-US" dirty="0"/>
              <a:t>Click icon to add chart</a:t>
            </a:r>
          </a:p>
        </p:txBody>
      </p:sp>
      <p:sp>
        <p:nvSpPr>
          <p:cNvPr id="11" name="Text Placeholder 8"/>
          <p:cNvSpPr>
            <a:spLocks noGrp="1"/>
          </p:cNvSpPr>
          <p:nvPr>
            <p:ph type="body" sz="quarter" idx="15"/>
          </p:nvPr>
        </p:nvSpPr>
        <p:spPr>
          <a:xfrm>
            <a:off x="609600" y="1170433"/>
            <a:ext cx="10972800" cy="743035"/>
          </a:xfrm>
        </p:spPr>
        <p:txBody>
          <a:bodyPr>
            <a:noAutofit/>
          </a:bodyPr>
          <a:lstStyle>
            <a:lvl1pPr marL="0" indent="0">
              <a:lnSpc>
                <a:spcPts val="1900"/>
              </a:lnSpc>
              <a:buNone/>
              <a:defRPr sz="1400">
                <a:solidFill>
                  <a:schemeClr val="tx1"/>
                </a:solidFill>
              </a:defRPr>
            </a:lvl1pPr>
          </a:lstStyle>
          <a:p>
            <a:pPr lvl="0"/>
            <a:r>
              <a:rPr lang="en-US"/>
              <a:t>Edit Master text styles</a:t>
            </a:r>
          </a:p>
        </p:txBody>
      </p:sp>
      <p:pic>
        <p:nvPicPr>
          <p:cNvPr id="12" name="Picture 11">
            <a:extLst>
              <a:ext uri="{FF2B5EF4-FFF2-40B4-BE49-F238E27FC236}">
                <a16:creationId xmlns:a16="http://schemas.microsoft.com/office/drawing/2014/main" id="{D4D9162A-FBEB-A942-ADD9-344F2FA09A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1477"/>
            <a:ext cx="12192000" cy="143283"/>
          </a:xfrm>
          <a:prstGeom prst="rect">
            <a:avLst/>
          </a:prstGeom>
        </p:spPr>
      </p:pic>
    </p:spTree>
    <p:extLst>
      <p:ext uri="{BB962C8B-B14F-4D97-AF65-F5344CB8AC3E}">
        <p14:creationId xmlns:p14="http://schemas.microsoft.com/office/powerpoint/2010/main" val="1584638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356352"/>
            <a:ext cx="3860800" cy="365125"/>
          </a:xfrm>
          <a:prstGeom prst="rect">
            <a:avLst/>
          </a:prstGeom>
        </p:spPr>
        <p:txBody>
          <a:bodyPr/>
          <a:lstStyle/>
          <a:p>
            <a:r>
              <a:rPr lang="en-US" dirty="0"/>
              <a:t>Mount Sinai / Presentation Name / Date</a:t>
            </a:r>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dirty="0"/>
          </a:p>
        </p:txBody>
      </p:sp>
      <p:sp>
        <p:nvSpPr>
          <p:cNvPr id="8" name="Chart Placeholder 7"/>
          <p:cNvSpPr>
            <a:spLocks noGrp="1"/>
          </p:cNvSpPr>
          <p:nvPr>
            <p:ph type="chart" sz="quarter" idx="13"/>
          </p:nvPr>
        </p:nvSpPr>
        <p:spPr>
          <a:xfrm>
            <a:off x="609600" y="2651760"/>
            <a:ext cx="4693920" cy="3149600"/>
          </a:xfrm>
        </p:spPr>
        <p:txBody>
          <a:bodyPr/>
          <a:lstStyle/>
          <a:p>
            <a:r>
              <a:rPr lang="en-US" dirty="0"/>
              <a:t>Click icon to add chart</a:t>
            </a:r>
          </a:p>
        </p:txBody>
      </p:sp>
      <p:sp>
        <p:nvSpPr>
          <p:cNvPr id="9" name="Text Placeholder 8"/>
          <p:cNvSpPr>
            <a:spLocks noGrp="1"/>
          </p:cNvSpPr>
          <p:nvPr>
            <p:ph type="body" sz="quarter" idx="14"/>
          </p:nvPr>
        </p:nvSpPr>
        <p:spPr>
          <a:xfrm>
            <a:off x="609603" y="1170433"/>
            <a:ext cx="4694767" cy="1531939"/>
          </a:xfrm>
        </p:spPr>
        <p:txBody>
          <a:bodyPr>
            <a:noAutofit/>
          </a:bodyPr>
          <a:lstStyle>
            <a:lvl1pPr marL="0" indent="0">
              <a:buNone/>
              <a:defRPr sz="1400">
                <a:solidFill>
                  <a:schemeClr val="accent1"/>
                </a:solidFill>
              </a:defRPr>
            </a:lvl1pPr>
          </a:lstStyle>
          <a:p>
            <a:pPr lvl="0"/>
            <a:r>
              <a:rPr lang="en-US"/>
              <a:t>Edit Master text styles</a:t>
            </a:r>
          </a:p>
        </p:txBody>
      </p:sp>
      <p:sp>
        <p:nvSpPr>
          <p:cNvPr id="10" name="Chart Placeholder 7"/>
          <p:cNvSpPr>
            <a:spLocks noGrp="1"/>
          </p:cNvSpPr>
          <p:nvPr>
            <p:ph type="chart" sz="quarter" idx="15"/>
          </p:nvPr>
        </p:nvSpPr>
        <p:spPr>
          <a:xfrm>
            <a:off x="6754368" y="2651760"/>
            <a:ext cx="4693920" cy="3149600"/>
          </a:xfrm>
        </p:spPr>
        <p:txBody>
          <a:bodyPr/>
          <a:lstStyle/>
          <a:p>
            <a:r>
              <a:rPr lang="en-US" dirty="0"/>
              <a:t>Click icon to add chart</a:t>
            </a:r>
          </a:p>
        </p:txBody>
      </p:sp>
      <p:sp>
        <p:nvSpPr>
          <p:cNvPr id="11" name="Text Placeholder 8"/>
          <p:cNvSpPr>
            <a:spLocks noGrp="1"/>
          </p:cNvSpPr>
          <p:nvPr>
            <p:ph type="body" sz="quarter" idx="16"/>
          </p:nvPr>
        </p:nvSpPr>
        <p:spPr>
          <a:xfrm>
            <a:off x="6754371" y="1143001"/>
            <a:ext cx="4694767" cy="1531939"/>
          </a:xfrm>
        </p:spPr>
        <p:txBody>
          <a:bodyPr>
            <a:noAutofit/>
          </a:bodyPr>
          <a:lstStyle>
            <a:lvl1pPr marL="0" indent="0">
              <a:buNone/>
              <a:defRPr sz="1400">
                <a:solidFill>
                  <a:schemeClr val="accent1"/>
                </a:solidFill>
              </a:defRPr>
            </a:lvl1pPr>
          </a:lstStyle>
          <a:p>
            <a:pPr lvl="0"/>
            <a:r>
              <a:rPr lang="en-US"/>
              <a:t>Edit Master text styles</a:t>
            </a:r>
          </a:p>
        </p:txBody>
      </p:sp>
      <p:pic>
        <p:nvPicPr>
          <p:cNvPr id="14" name="Picture 13">
            <a:extLst>
              <a:ext uri="{FF2B5EF4-FFF2-40B4-BE49-F238E27FC236}">
                <a16:creationId xmlns:a16="http://schemas.microsoft.com/office/drawing/2014/main" id="{2B60EE92-59E1-274A-8C39-F98C614236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1477"/>
            <a:ext cx="12192000" cy="143283"/>
          </a:xfrm>
          <a:prstGeom prst="rect">
            <a:avLst/>
          </a:prstGeom>
        </p:spPr>
      </p:pic>
    </p:spTree>
    <p:extLst>
      <p:ext uri="{BB962C8B-B14F-4D97-AF65-F5344CB8AC3E}">
        <p14:creationId xmlns:p14="http://schemas.microsoft.com/office/powerpoint/2010/main" val="42102877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cstate="email">
            <a:extLst>
              <a:ext uri="{28A0092B-C50C-407E-A947-70E740481C1C}">
                <a14:useLocalDpi xmlns:a14="http://schemas.microsoft.com/office/drawing/2010/main"/>
              </a:ext>
            </a:extLst>
          </a:blip>
          <a:srcRect l="61179" b="81378"/>
          <a:stretch/>
        </p:blipFill>
        <p:spPr bwMode="auto">
          <a:xfrm>
            <a:off x="8642195" y="2"/>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1"/>
            <a:ext cx="8028000" cy="553999"/>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8400"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13" name="Text Placeholder 6"/>
          <p:cNvSpPr>
            <a:spLocks noGrp="1"/>
          </p:cNvSpPr>
          <p:nvPr>
            <p:ph type="body" sz="quarter" idx="12"/>
          </p:nvPr>
        </p:nvSpPr>
        <p:spPr>
          <a:xfrm>
            <a:off x="608400" y="2112963"/>
            <a:ext cx="10982400" cy="4020208"/>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dirty="0"/>
          </a:p>
        </p:txBody>
      </p:sp>
      <p:pic>
        <p:nvPicPr>
          <p:cNvPr id="8" name="Picture 4" descr="background-titl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1246005" y="6211229"/>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05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sub separator dark">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mj-lt"/>
                <a:ea typeface="Verdana" panose="020B0604030504040204" pitchFamily="34" charset="0"/>
              </a:defRPr>
            </a:lvl1pPr>
          </a:lstStyle>
          <a:p>
            <a:endParaRPr lang="en-GB" noProof="0" dirty="0"/>
          </a:p>
        </p:txBody>
      </p:sp>
      <p:sp>
        <p:nvSpPr>
          <p:cNvPr id="4"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75691566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82EFBA-1D4D-4714-9AD7-C4DD546E12A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61D58D0-554F-4195-9B1B-617C39F1E1DE}"/>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E0390D-436B-4D72-8222-7EB40E434240}"/>
              </a:ext>
            </a:extLst>
          </p:cNvPr>
          <p:cNvSpPr>
            <a:spLocks noGrp="1"/>
          </p:cNvSpPr>
          <p:nvPr>
            <p:ph type="dt" sz="half" idx="10"/>
          </p:nvPr>
        </p:nvSpPr>
        <p:spPr/>
        <p:txBody>
          <a:bodyPr/>
          <a:lstStyle/>
          <a:p>
            <a:endParaRPr lang="it-IT" dirty="0"/>
          </a:p>
        </p:txBody>
      </p:sp>
      <p:sp>
        <p:nvSpPr>
          <p:cNvPr id="5" name="Segnaposto piè di pagina 4">
            <a:extLst>
              <a:ext uri="{FF2B5EF4-FFF2-40B4-BE49-F238E27FC236}">
                <a16:creationId xmlns:a16="http://schemas.microsoft.com/office/drawing/2014/main" id="{5EB819A1-DAFE-417E-8AF5-080590EDC750}"/>
              </a:ext>
            </a:extLst>
          </p:cNvPr>
          <p:cNvSpPr>
            <a:spLocks noGrp="1"/>
          </p:cNvSpPr>
          <p:nvPr>
            <p:ph type="ftr" sz="quarter" idx="11"/>
          </p:nvPr>
        </p:nvSpPr>
        <p:spPr/>
        <p:txBody>
          <a:bodyPr/>
          <a:lstStyle/>
          <a:p>
            <a:r>
              <a:rPr lang="it-IT" dirty="0"/>
              <a:t>Mount Sinai / Presentation Name / Date</a:t>
            </a:r>
          </a:p>
        </p:txBody>
      </p:sp>
      <p:sp>
        <p:nvSpPr>
          <p:cNvPr id="6" name="Segnaposto numero diapositiva 5">
            <a:extLst>
              <a:ext uri="{FF2B5EF4-FFF2-40B4-BE49-F238E27FC236}">
                <a16:creationId xmlns:a16="http://schemas.microsoft.com/office/drawing/2014/main" id="{63533CC0-2055-4291-B26F-C997F46ED7BD}"/>
              </a:ext>
            </a:extLst>
          </p:cNvPr>
          <p:cNvSpPr>
            <a:spLocks noGrp="1"/>
          </p:cNvSpPr>
          <p:nvPr>
            <p:ph type="sldNum" sz="quarter" idx="12"/>
          </p:nvPr>
        </p:nvSpPr>
        <p:spPr/>
        <p:txBody>
          <a:bodyPr/>
          <a:lstStyle/>
          <a:p>
            <a:fld id="{A067A0E0-5821-42C0-9C04-5656F2BF0A28}" type="slidenum">
              <a:rPr lang="it-IT" smtClean="0"/>
              <a:t>‹#›</a:t>
            </a:fld>
            <a:endParaRPr lang="it-IT" dirty="0"/>
          </a:p>
        </p:txBody>
      </p:sp>
    </p:spTree>
    <p:extLst>
      <p:ext uri="{BB962C8B-B14F-4D97-AF65-F5344CB8AC3E}">
        <p14:creationId xmlns:p14="http://schemas.microsoft.com/office/powerpoint/2010/main" val="10351287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Large Image Slide">
    <p:spTree>
      <p:nvGrpSpPr>
        <p:cNvPr id="1" name=""/>
        <p:cNvGrpSpPr/>
        <p:nvPr/>
      </p:nvGrpSpPr>
      <p:grpSpPr>
        <a:xfrm>
          <a:off x="0" y="0"/>
          <a:ext cx="0" cy="0"/>
          <a:chOff x="0" y="0"/>
          <a:chExt cx="0" cy="0"/>
        </a:xfrm>
      </p:grpSpPr>
      <p:sp>
        <p:nvSpPr>
          <p:cNvPr id="2" name="shpPlaceholderTitle">
            <a:extLst>
              <a:ext uri="{FF2B5EF4-FFF2-40B4-BE49-F238E27FC236}">
                <a16:creationId xmlns:a16="http://schemas.microsoft.com/office/drawing/2014/main" id="{3F9E71BB-968D-491E-9134-AD3065BE4490}"/>
              </a:ext>
            </a:extLst>
          </p:cNvPr>
          <p:cNvSpPr>
            <a:spLocks noGrp="1" noChangeArrowheads="1"/>
          </p:cNvSpPr>
          <p:nvPr>
            <p:ph type="title"/>
          </p:nvPr>
        </p:nvSpPr>
        <p:spPr bwMode="auto">
          <a:xfrm>
            <a:off x="517525" y="422883"/>
            <a:ext cx="984163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de-DE"/>
              <a:t>Click to add title</a:t>
            </a:r>
          </a:p>
        </p:txBody>
      </p:sp>
      <p:sp>
        <p:nvSpPr>
          <p:cNvPr id="3" name="Fußzeilenplatzhalter 1">
            <a:extLst>
              <a:ext uri="{FF2B5EF4-FFF2-40B4-BE49-F238E27FC236}">
                <a16:creationId xmlns:a16="http://schemas.microsoft.com/office/drawing/2014/main" id="{FC5E9019-0D68-4B77-9E4B-1FA0A8967188}"/>
              </a:ext>
            </a:extLst>
          </p:cNvPr>
          <p:cNvSpPr>
            <a:spLocks noGrp="1"/>
          </p:cNvSpPr>
          <p:nvPr>
            <p:ph type="ftr" sz="quarter" idx="3"/>
          </p:nvPr>
        </p:nvSpPr>
        <p:spPr>
          <a:xfrm>
            <a:off x="517525" y="6296463"/>
            <a:ext cx="7746569" cy="476871"/>
          </a:xfrm>
          <a:prstGeom prst="rect">
            <a:avLst/>
          </a:prstGeom>
        </p:spPr>
        <p:txBody>
          <a:bodyPr vert="horz" lIns="0" tIns="0" rIns="0" bIns="0" rtlCol="0" anchor="t" anchorCtr="0"/>
          <a:lstStyle>
            <a:lvl1pPr algn="l">
              <a:defRPr sz="1067">
                <a:solidFill>
                  <a:schemeClr val="bg2"/>
                </a:solidFill>
                <a:latin typeface="Arial" panose="020B0604020202020204" pitchFamily="34" charset="0"/>
                <a:ea typeface="Arial" panose="020B0604020202020204" pitchFamily="34" charset="0"/>
                <a:cs typeface="Arial" panose="020B0604020202020204" pitchFamily="34" charset="0"/>
              </a:defRPr>
            </a:lvl1pPr>
          </a:lstStyle>
          <a:p>
            <a:r>
              <a:rPr lang="de-DE" dirty="0"/>
              <a:t>Mount Sinai / Presentation Name / Date</a:t>
            </a:r>
          </a:p>
        </p:txBody>
      </p:sp>
    </p:spTree>
    <p:extLst>
      <p:ext uri="{BB962C8B-B14F-4D97-AF65-F5344CB8AC3E}">
        <p14:creationId xmlns:p14="http://schemas.microsoft.com/office/powerpoint/2010/main" val="43224545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mj-lt"/>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9E1F142E-B950-0942-99EE-0BC1E830AAF7}"/>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Espace réservé du numéro de diapositive 6">
            <a:extLst>
              <a:ext uri="{FF2B5EF4-FFF2-40B4-BE49-F238E27FC236}">
                <a16:creationId xmlns:a16="http://schemas.microsoft.com/office/drawing/2014/main" id="{F046E0A4-E965-4C18-8444-05C49D8DD6B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7" name="Title 4">
            <a:extLst>
              <a:ext uri="{FF2B5EF4-FFF2-40B4-BE49-F238E27FC236}">
                <a16:creationId xmlns:a16="http://schemas.microsoft.com/office/drawing/2014/main" id="{DE0BFF55-A527-48E6-AAD6-78DF86EF1158}"/>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5" name="Content Placeholder 5">
            <a:extLst>
              <a:ext uri="{FF2B5EF4-FFF2-40B4-BE49-F238E27FC236}">
                <a16:creationId xmlns:a16="http://schemas.microsoft.com/office/drawing/2014/main" id="{7CE8F5EE-9619-B340-930E-DF2FBC740CD4}"/>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584859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430386"/>
            <a:ext cx="10972800" cy="702470"/>
          </a:xfrm>
          <a:prstGeom prst="rect">
            <a:avLst/>
          </a:prstGeom>
        </p:spPr>
        <p:txBody>
          <a:bodyPr wrap="square" lIns="0" tIns="0" rIns="0" bIns="0" anchor="t"/>
          <a:lstStyle>
            <a:lvl1pPr marL="0" indent="0" algn="l">
              <a:buNone/>
              <a:defRPr sz="2000" b="1" i="0" cap="all" spc="100" baseline="0">
                <a:solidFill>
                  <a:schemeClr val="accent1"/>
                </a:solidFill>
                <a:latin typeface="+mj-lt"/>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3" name="Content Placeholder 2"/>
          <p:cNvSpPr>
            <a:spLocks noGrp="1"/>
          </p:cNvSpPr>
          <p:nvPr>
            <p:ph sz="quarter" idx="12"/>
          </p:nvPr>
        </p:nvSpPr>
        <p:spPr>
          <a:xfrm>
            <a:off x="620184" y="2132856"/>
            <a:ext cx="10963200" cy="3816424"/>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E7BED270-F252-40E9-B649-31059F163421}"/>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2C97B588-8F7E-484F-9C45-CC6F089B2D5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BA5B9F14-4C65-F849-BD3F-29F1721A672E}"/>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145174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mp; legend">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normAutofit/>
          </a:bodyPr>
          <a:lstStyle>
            <a:lvl1pPr marL="0" indent="0">
              <a:buNone/>
              <a:defRPr sz="2800" baseline="0">
                <a:latin typeface="+mj-lt"/>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1800" b="0" i="0" baseline="0">
                <a:solidFill>
                  <a:srgbClr val="5D8298"/>
                </a:solidFill>
                <a:latin typeface="+mj-lt"/>
                <a:ea typeface="Verdana" panose="020B0604030504040204" pitchFamily="34" charset="0"/>
                <a:cs typeface="Verdan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9" name="Espace réservé du numéro de diapositive 6">
            <a:extLst>
              <a:ext uri="{FF2B5EF4-FFF2-40B4-BE49-F238E27FC236}">
                <a16:creationId xmlns:a16="http://schemas.microsoft.com/office/drawing/2014/main" id="{610BCDA3-369C-43C8-A135-679B9AC3D3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16D4B897-681C-DB40-9233-43F262BC8C1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 name="Connecteur droit 4"/>
          <p:cNvCxnSpPr/>
          <p:nvPr userDrawn="1"/>
        </p:nvCxnSpPr>
        <p:spPr>
          <a:xfrm>
            <a:off x="621215" y="6126163"/>
            <a:ext cx="109728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 name="Title Placeholder 3"/>
          <p:cNvSpPr>
            <a:spLocks noGrp="1"/>
          </p:cNvSpPr>
          <p:nvPr>
            <p:ph type="title"/>
          </p:nvPr>
        </p:nvSpPr>
        <p:spPr>
          <a:xfrm>
            <a:off x="619200" y="246566"/>
            <a:ext cx="8740800" cy="807285"/>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800523" y="6356351"/>
            <a:ext cx="781877" cy="365125"/>
          </a:xfrm>
          <a:prstGeom prst="rect">
            <a:avLst/>
          </a:prstGeom>
        </p:spPr>
        <p:txBody>
          <a:bodyPr vert="horz" lIns="0" tIns="0" rIns="0" bIns="0" rtlCol="0" anchor="ctr"/>
          <a:lstStyle>
            <a:lvl1pPr algn="r">
              <a:defRPr sz="1100">
                <a:solidFill>
                  <a:srgbClr val="5D8298"/>
                </a:solidFill>
                <a:latin typeface="+mn-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pic>
        <p:nvPicPr>
          <p:cNvPr id="8" name="Picture 7">
            <a:extLst>
              <a:ext uri="{FF2B5EF4-FFF2-40B4-BE49-F238E27FC236}">
                <a16:creationId xmlns:a16="http://schemas.microsoft.com/office/drawing/2014/main" id="{25AD7C88-A497-714F-9D3B-CF3E319E688F}"/>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9987702" y="269198"/>
            <a:ext cx="1793429" cy="7224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8" r:id="rId2"/>
    <p:sldLayoutId id="2147483662" r:id="rId3"/>
    <p:sldLayoutId id="2147483650" r:id="rId4"/>
    <p:sldLayoutId id="2147483661" r:id="rId5"/>
    <p:sldLayoutId id="2147483652" r:id="rId6"/>
    <p:sldLayoutId id="2147483677" r:id="rId7"/>
    <p:sldLayoutId id="2147483657" r:id="rId8"/>
    <p:sldLayoutId id="2147483654" r:id="rId9"/>
    <p:sldLayoutId id="2147483655" r:id="rId10"/>
    <p:sldLayoutId id="2147483675" r:id="rId11"/>
    <p:sldLayoutId id="2147483678" r:id="rId12"/>
    <p:sldLayoutId id="2147483656" r:id="rId13"/>
    <p:sldLayoutId id="2147483683" r:id="rId14"/>
    <p:sldLayoutId id="2147483692" r:id="rId15"/>
    <p:sldLayoutId id="2147483693" r:id="rId16"/>
  </p:sldLayoutIdLst>
  <p:hf hdr="0" ftr="0" dt="0"/>
  <p:txStyles>
    <p:titleStyle>
      <a:lvl1pPr algn="l" defTabSz="457200" rtl="0" eaLnBrk="1" latinLnBrk="0" hangingPunct="1">
        <a:spcBef>
          <a:spcPct val="0"/>
        </a:spcBef>
        <a:buNone/>
        <a:defRPr sz="2800" b="1" i="0" kern="1200" cap="all" spc="100" baseline="0">
          <a:solidFill>
            <a:srgbClr val="5D8298"/>
          </a:solidFill>
          <a:latin typeface="+mj-lt"/>
          <a:ea typeface="Verdana" panose="020B0604030504040204" pitchFamily="34" charset="0"/>
          <a:cs typeface="Verdana" panose="020B0604030504040204" pitchFamily="34" charset="0"/>
        </a:defRPr>
      </a:lvl1pPr>
    </p:titleStyle>
    <p:bodyStyle>
      <a:lvl1pPr marL="288000" indent="-288000" algn="l" defTabSz="457200" rtl="0" eaLnBrk="1" latinLnBrk="0" hangingPunct="1">
        <a:spcBef>
          <a:spcPts val="1200"/>
        </a:spcBef>
        <a:buClr>
          <a:schemeClr val="accent5"/>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5"/>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5"/>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393" userDrawn="1">
          <p15:clr>
            <a:srgbClr val="F26B43"/>
          </p15:clr>
        </p15:guide>
        <p15:guide id="3" pos="7287" userDrawn="1">
          <p15:clr>
            <a:srgbClr val="F26B43"/>
          </p15:clr>
        </p15:guide>
        <p15:guide id="4" orient="horz" pos="21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 name="Connecteur droit 4"/>
          <p:cNvCxnSpPr/>
          <p:nvPr userDrawn="1"/>
        </p:nvCxnSpPr>
        <p:spPr>
          <a:xfrm>
            <a:off x="621215" y="6126163"/>
            <a:ext cx="109728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 name="Title Placeholder 3"/>
          <p:cNvSpPr>
            <a:spLocks noGrp="1"/>
          </p:cNvSpPr>
          <p:nvPr>
            <p:ph type="title"/>
          </p:nvPr>
        </p:nvSpPr>
        <p:spPr>
          <a:xfrm>
            <a:off x="619200" y="246566"/>
            <a:ext cx="8740800" cy="807285"/>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800523" y="6356351"/>
            <a:ext cx="781877" cy="365125"/>
          </a:xfrm>
          <a:prstGeom prst="rect">
            <a:avLst/>
          </a:prstGeom>
        </p:spPr>
        <p:txBody>
          <a:bodyPr vert="horz" lIns="0" tIns="0" rIns="0" bIns="0" rtlCol="0" anchor="ctr"/>
          <a:lstStyle>
            <a:lvl1pPr algn="r">
              <a:defRPr sz="1100">
                <a:solidFill>
                  <a:srgbClr val="5D8298"/>
                </a:solidFill>
                <a:latin typeface="+mn-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pic>
        <p:nvPicPr>
          <p:cNvPr id="8" name="Picture 7">
            <a:extLst>
              <a:ext uri="{FF2B5EF4-FFF2-40B4-BE49-F238E27FC236}">
                <a16:creationId xmlns:a16="http://schemas.microsoft.com/office/drawing/2014/main" id="{25AD7C88-A497-714F-9D3B-CF3E319E688F}"/>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9987702" y="269198"/>
            <a:ext cx="1793429" cy="722491"/>
          </a:xfrm>
          <a:prstGeom prst="rect">
            <a:avLst/>
          </a:prstGeom>
        </p:spPr>
      </p:pic>
    </p:spTree>
    <p:extLst>
      <p:ext uri="{BB962C8B-B14F-4D97-AF65-F5344CB8AC3E}">
        <p14:creationId xmlns:p14="http://schemas.microsoft.com/office/powerpoint/2010/main" val="28266031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Lst>
  <p:hf hdr="0" ftr="0" dt="0"/>
  <p:txStyles>
    <p:titleStyle>
      <a:lvl1pPr algn="l" defTabSz="457200" rtl="0" eaLnBrk="1" latinLnBrk="0" hangingPunct="1">
        <a:spcBef>
          <a:spcPct val="0"/>
        </a:spcBef>
        <a:buNone/>
        <a:defRPr sz="2800" b="1" i="0" kern="1200" cap="all" spc="100" baseline="0">
          <a:solidFill>
            <a:srgbClr val="5D8298"/>
          </a:solidFill>
          <a:latin typeface="+mj-lt"/>
          <a:ea typeface="Verdana" panose="020B0604030504040204" pitchFamily="34" charset="0"/>
          <a:cs typeface="Verdana" panose="020B0604030504040204" pitchFamily="34" charset="0"/>
        </a:defRPr>
      </a:lvl1pPr>
    </p:titleStyle>
    <p:body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393">
          <p15:clr>
            <a:srgbClr val="F26B43"/>
          </p15:clr>
        </p15:guide>
        <p15:guide id="3" pos="7287">
          <p15:clr>
            <a:srgbClr val="F26B43"/>
          </p15:clr>
        </p15:guide>
        <p15:guide id="4" orient="horz" pos="21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097"/>
            <a:ext cx="10972800" cy="62517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820">
                <a:solidFill>
                  <a:schemeClr val="tx1">
                    <a:tint val="75000"/>
                  </a:schemeClr>
                </a:solidFill>
                <a:latin typeface="Arial"/>
                <a:cs typeface="Arial"/>
              </a:defRPr>
            </a:lvl1pPr>
          </a:lstStyle>
          <a:p>
            <a:fld id="{9F8FBD0B-D5BA-AC4A-B182-CCF391B5588A}" type="slidenum">
              <a:rPr lang="en-US" smtClean="0"/>
              <a:pPr/>
              <a:t>‹#›</a:t>
            </a:fld>
            <a:endParaRPr lang="en-US" dirty="0"/>
          </a:p>
        </p:txBody>
      </p:sp>
      <p:sp>
        <p:nvSpPr>
          <p:cNvPr id="7" name="Footer Placeholder 4"/>
          <p:cNvSpPr>
            <a:spLocks noGrp="1"/>
          </p:cNvSpPr>
          <p:nvPr>
            <p:ph type="ftr" sz="quarter" idx="3"/>
          </p:nvPr>
        </p:nvSpPr>
        <p:spPr>
          <a:xfrm>
            <a:off x="609600" y="6356352"/>
            <a:ext cx="3860800" cy="365125"/>
          </a:xfrm>
          <a:prstGeom prst="rect">
            <a:avLst/>
          </a:prstGeom>
        </p:spPr>
        <p:txBody>
          <a:bodyPr vert="horz" lIns="91440" tIns="45720" rIns="91440" bIns="45720" rtlCol="0" anchor="ctr"/>
          <a:lstStyle>
            <a:lvl1pPr algn="l">
              <a:defRPr sz="820">
                <a:solidFill>
                  <a:schemeClr val="tx1">
                    <a:tint val="75000"/>
                  </a:schemeClr>
                </a:solidFill>
                <a:latin typeface="Arial"/>
                <a:cs typeface="Arial"/>
              </a:defRPr>
            </a:lvl1pPr>
          </a:lstStyle>
          <a:p>
            <a:r>
              <a:rPr lang="en-US" dirty="0"/>
              <a:t>Mount Sinai / Presentation Name / Date</a:t>
            </a:r>
          </a:p>
        </p:txBody>
      </p:sp>
    </p:spTree>
    <p:extLst>
      <p:ext uri="{BB962C8B-B14F-4D97-AF65-F5344CB8AC3E}">
        <p14:creationId xmlns:p14="http://schemas.microsoft.com/office/powerpoint/2010/main" val="406683418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Lst>
  <p:hf hdr="0" ftr="0" dt="0"/>
  <p:txStyles>
    <p:titleStyle>
      <a:lvl1pPr algn="l" defTabSz="457178" rtl="0" eaLnBrk="1" latinLnBrk="0" hangingPunct="1">
        <a:spcBef>
          <a:spcPct val="0"/>
        </a:spcBef>
        <a:buNone/>
        <a:defRPr sz="2000" b="1" kern="1200">
          <a:solidFill>
            <a:schemeClr val="accent1"/>
          </a:solidFill>
          <a:latin typeface="Times New Roman"/>
          <a:ea typeface="+mj-ea"/>
          <a:cs typeface="Times New Roman"/>
        </a:defRPr>
      </a:lvl1pPr>
    </p:titleStyle>
    <p:bodyStyle>
      <a:lvl1pPr marL="256020" indent="-347454" algn="l" defTabSz="457178" rtl="0" eaLnBrk="1" latinLnBrk="0" hangingPunct="1">
        <a:spcBef>
          <a:spcPct val="20000"/>
        </a:spcBef>
        <a:buSzPct val="70000"/>
        <a:buFont typeface="Lucida Grande"/>
        <a:buChar char="▶"/>
        <a:defRPr sz="1800" kern="1200">
          <a:solidFill>
            <a:schemeClr val="tx1">
              <a:lumMod val="65000"/>
              <a:lumOff val="35000"/>
            </a:schemeClr>
          </a:solidFill>
          <a:latin typeface="Arial"/>
          <a:ea typeface="+mn-ea"/>
          <a:cs typeface="Arial"/>
        </a:defRPr>
      </a:lvl1pPr>
      <a:lvl2pPr marL="742913" indent="-285737" algn="l" defTabSz="457178"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2pPr>
      <a:lvl3pPr marL="1142942" indent="-228589" algn="l" defTabSz="457178"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3pPr>
      <a:lvl4pPr marL="1600120" indent="-228589" algn="l" defTabSz="457178" rtl="0" eaLnBrk="1" latinLnBrk="0" hangingPunct="1">
        <a:spcBef>
          <a:spcPct val="20000"/>
        </a:spcBef>
        <a:buFont typeface="Arial"/>
        <a:buChar char="–"/>
        <a:defRPr sz="1200" kern="1200">
          <a:solidFill>
            <a:schemeClr val="tx1">
              <a:lumMod val="65000"/>
              <a:lumOff val="35000"/>
            </a:schemeClr>
          </a:solidFill>
          <a:latin typeface="Arial"/>
          <a:ea typeface="+mn-ea"/>
          <a:cs typeface="Arial"/>
        </a:defRPr>
      </a:lvl4pPr>
      <a:lvl5pPr marL="2057298" indent="-228589" algn="l" defTabSz="457178" rtl="0" eaLnBrk="1" latinLnBrk="0" hangingPunct="1">
        <a:spcBef>
          <a:spcPct val="20000"/>
        </a:spcBef>
        <a:buFont typeface="Arial"/>
        <a:buChar char="»"/>
        <a:defRPr sz="1000" kern="1200">
          <a:solidFill>
            <a:schemeClr val="tx1">
              <a:lumMod val="65000"/>
              <a:lumOff val="35000"/>
            </a:schemeClr>
          </a:solidFill>
          <a:latin typeface="Arial"/>
          <a:ea typeface="+mn-ea"/>
          <a:cs typeface="Arial"/>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46.jpe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46.jpe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2.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9.jpeg"/><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3.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tiff"/><Relationship Id="rId1" Type="http://schemas.openxmlformats.org/officeDocument/2006/relationships/slideLayout" Target="../slideLayouts/slideLayout43.xml"/><Relationship Id="rId4" Type="http://schemas.openxmlformats.org/officeDocument/2006/relationships/image" Target="../media/image67.tiff"/></Relationships>
</file>

<file path=ppt/slides/_rels/slide63.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46.xml"/><Relationship Id="rId4" Type="http://schemas.openxmlformats.org/officeDocument/2006/relationships/image" Target="../media/image75.tiff"/></Relationships>
</file>

<file path=ppt/slides/_rels/slide69.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43.xml"/><Relationship Id="rId5" Type="http://schemas.openxmlformats.org/officeDocument/2006/relationships/image" Target="../media/image81.tiff"/><Relationship Id="rId4" Type="http://schemas.openxmlformats.org/officeDocument/2006/relationships/image" Target="../media/image80.tiff"/></Relationships>
</file>

<file path=ppt/slides/_rels/slide71.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43.xml"/><Relationship Id="rId4" Type="http://schemas.openxmlformats.org/officeDocument/2006/relationships/image" Target="../media/image84.tiff"/></Relationships>
</file>

<file path=ppt/slides/_rels/slide72.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image" Target="../media/image86.tiff"/><Relationship Id="rId1" Type="http://schemas.openxmlformats.org/officeDocument/2006/relationships/slideLayout" Target="../slideLayouts/slideLayout43.xml"/></Relationships>
</file>

<file path=ppt/slides/_rels/slide74.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88.tiff"/><Relationship Id="rId1" Type="http://schemas.openxmlformats.org/officeDocument/2006/relationships/slideLayout" Target="../slideLayouts/slideLayout43.xml"/><Relationship Id="rId4" Type="http://schemas.openxmlformats.org/officeDocument/2006/relationships/image" Target="../media/image90.tiff"/></Relationships>
</file>

<file path=ppt/slides/_rels/slide7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43.xml"/></Relationships>
</file>

<file path=ppt/slides/_rels/slide78.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3.xml"/><Relationship Id="rId4" Type="http://schemas.openxmlformats.org/officeDocument/2006/relationships/image" Target="../media/image9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101.tiff"/><Relationship Id="rId4" Type="http://schemas.openxmlformats.org/officeDocument/2006/relationships/image" Target="../media/image100.tiff"/></Relationships>
</file>

<file path=ppt/slides/_rels/slide83.x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hyperlink" Target="https://twitter.com/ntrkconnectinfo" TargetMode="External"/><Relationship Id="rId7" Type="http://schemas.openxmlformats.org/officeDocument/2006/relationships/hyperlink" Target="http://www.ntrkconnect.info/"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hyperlink" Target="https://vimeo.com/channels/1504488" TargetMode="External"/><Relationship Id="rId11" Type="http://schemas.openxmlformats.org/officeDocument/2006/relationships/image" Target="../media/image105.wmf"/><Relationship Id="rId5" Type="http://schemas.openxmlformats.org/officeDocument/2006/relationships/hyperlink" Target="mailto:froukje.sosef1@cor2ed.com" TargetMode="External"/><Relationship Id="rId10" Type="http://schemas.openxmlformats.org/officeDocument/2006/relationships/image" Target="../media/image104.wmf"/><Relationship Id="rId4" Type="http://schemas.openxmlformats.org/officeDocument/2006/relationships/hyperlink" Target="https://www.linkedin.com/company/28472044" TargetMode="External"/><Relationship Id="rId9" Type="http://schemas.openxmlformats.org/officeDocument/2006/relationships/image" Target="../media/image103.w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42.pn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198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846C6-5B7E-4D9B-A906-39C7A2FB97E9}"/>
              </a:ext>
            </a:extLst>
          </p:cNvPr>
          <p:cNvSpPr>
            <a:spLocks noGrp="1"/>
          </p:cNvSpPr>
          <p:nvPr>
            <p:ph type="title"/>
          </p:nvPr>
        </p:nvSpPr>
        <p:spPr/>
        <p:txBody>
          <a:bodyPr/>
          <a:lstStyle/>
          <a:p>
            <a:r>
              <a:rPr lang="en-GB" i="1" dirty="0"/>
              <a:t>NTRK</a:t>
            </a:r>
            <a:r>
              <a:rPr lang="en-GB" dirty="0"/>
              <a:t> fusions in sarcomas</a:t>
            </a:r>
          </a:p>
        </p:txBody>
      </p:sp>
      <p:sp>
        <p:nvSpPr>
          <p:cNvPr id="6" name="Slide Number Placeholder 5">
            <a:extLst>
              <a:ext uri="{FF2B5EF4-FFF2-40B4-BE49-F238E27FC236}">
                <a16:creationId xmlns:a16="http://schemas.microsoft.com/office/drawing/2014/main" id="{E5A05E89-4D58-814D-927B-1C598F24313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1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endParaRPr>
          </a:p>
        </p:txBody>
      </p:sp>
      <p:sp>
        <p:nvSpPr>
          <p:cNvPr id="7" name="Content Placeholder 6">
            <a:extLst>
              <a:ext uri="{FF2B5EF4-FFF2-40B4-BE49-F238E27FC236}">
                <a16:creationId xmlns:a16="http://schemas.microsoft.com/office/drawing/2014/main" id="{83B31E75-4B7C-43E5-9A6F-4E05500F6DA2}"/>
              </a:ext>
            </a:extLst>
          </p:cNvPr>
          <p:cNvSpPr txBox="1">
            <a:spLocks/>
          </p:cNvSpPr>
          <p:nvPr/>
        </p:nvSpPr>
        <p:spPr>
          <a:xfrm>
            <a:off x="620184" y="6356351"/>
            <a:ext cx="8116800" cy="365125"/>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
                <a:srgbClr val="56378D"/>
              </a:buClr>
              <a:buSzTx/>
              <a:buFont typeface="Arial"/>
              <a:buChar char="•"/>
              <a:tabLst/>
              <a:defRPr/>
            </a:pPr>
            <a:r>
              <a:rPr kumimoji="0" lang="en-GB" sz="1200" b="0" i="0" u="none" strike="noStrike" kern="1200" cap="none" spc="0" normalizeH="0" baseline="0" noProof="0" dirty="0">
                <a:ln>
                  <a:noFill/>
                </a:ln>
                <a:solidFill>
                  <a:srgbClr val="FFFFFF"/>
                </a:solidFill>
                <a:effectLst/>
                <a:uLnTx/>
                <a:uFillTx/>
                <a:latin typeface="Calibri" panose="020F0502020204030204"/>
                <a:ea typeface="+mn-ea"/>
              </a:rPr>
              <a:t>NTRK, neurotrophic tyrosine receptor kinase</a:t>
            </a:r>
          </a:p>
        </p:txBody>
      </p:sp>
    </p:spTree>
    <p:extLst>
      <p:ext uri="{BB962C8B-B14F-4D97-AF65-F5344CB8AC3E}">
        <p14:creationId xmlns:p14="http://schemas.microsoft.com/office/powerpoint/2010/main" val="426152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F6B362C-980A-AE4E-9D23-4BCBB7604140}"/>
              </a:ext>
            </a:extLst>
          </p:cNvPr>
          <p:cNvSpPr>
            <a:spLocks noGrp="1"/>
          </p:cNvSpPr>
          <p:nvPr>
            <p:ph type="body" idx="1"/>
          </p:nvPr>
        </p:nvSpPr>
        <p:spPr/>
        <p:txBody>
          <a:bodyPr/>
          <a:lstStyle/>
          <a:p>
            <a:r>
              <a:rPr lang="en-GB" dirty="0"/>
              <a:t>Varies in paediatric and adults tumours</a:t>
            </a:r>
          </a:p>
        </p:txBody>
      </p:sp>
      <p:sp>
        <p:nvSpPr>
          <p:cNvPr id="3" name="Content Placeholder 2">
            <a:extLst>
              <a:ext uri="{FF2B5EF4-FFF2-40B4-BE49-F238E27FC236}">
                <a16:creationId xmlns:a16="http://schemas.microsoft.com/office/drawing/2014/main" id="{8952A09D-3069-4F01-8AB3-36C8F44146A4}"/>
              </a:ext>
            </a:extLst>
          </p:cNvPr>
          <p:cNvSpPr>
            <a:spLocks noGrp="1"/>
          </p:cNvSpPr>
          <p:nvPr>
            <p:ph sz="quarter" idx="12"/>
          </p:nvPr>
        </p:nvSpPr>
        <p:spPr/>
        <p:txBody>
          <a:bodyPr/>
          <a:lstStyle/>
          <a:p>
            <a:pPr marL="0" indent="0">
              <a:buNone/>
            </a:pPr>
            <a:r>
              <a:rPr lang="en-GB" b="1" dirty="0">
                <a:solidFill>
                  <a:schemeClr val="accent1"/>
                </a:solidFill>
              </a:rPr>
              <a:t>Diagnosis</a:t>
            </a:r>
            <a:r>
              <a:rPr lang="en-GB" dirty="0"/>
              <a:t>									</a:t>
            </a:r>
            <a:r>
              <a:rPr lang="en-GB" b="1" dirty="0">
                <a:solidFill>
                  <a:schemeClr val="accent1"/>
                </a:solidFill>
              </a:rPr>
              <a:t>Frequency</a:t>
            </a:r>
          </a:p>
          <a:p>
            <a:pPr>
              <a:spcBef>
                <a:spcPts val="600"/>
              </a:spcBef>
            </a:pPr>
            <a:r>
              <a:rPr lang="en-GB" dirty="0"/>
              <a:t>Infantile fibrosarcoma 						91%</a:t>
            </a:r>
          </a:p>
          <a:p>
            <a:pPr>
              <a:spcBef>
                <a:spcPts val="600"/>
              </a:spcBef>
            </a:pPr>
            <a:r>
              <a:rPr lang="en-GB" dirty="0"/>
              <a:t>Inflammatory myofibroblastic tumour 		18%</a:t>
            </a:r>
          </a:p>
          <a:p>
            <a:pPr>
              <a:spcBef>
                <a:spcPts val="600"/>
              </a:spcBef>
            </a:pPr>
            <a:r>
              <a:rPr lang="en-GB" dirty="0">
                <a:solidFill>
                  <a:schemeClr val="tx2"/>
                </a:solidFill>
              </a:rPr>
              <a:t>Sarcoma (not otherwise specified)	</a:t>
            </a:r>
            <a:r>
              <a:rPr lang="en-GB" dirty="0"/>
              <a:t>		0.68-1.17%</a:t>
            </a:r>
          </a:p>
          <a:p>
            <a:pPr lvl="1"/>
            <a:endParaRPr lang="en-GB" dirty="0"/>
          </a:p>
        </p:txBody>
      </p:sp>
      <p:sp>
        <p:nvSpPr>
          <p:cNvPr id="2" name="Title 1">
            <a:extLst>
              <a:ext uri="{FF2B5EF4-FFF2-40B4-BE49-F238E27FC236}">
                <a16:creationId xmlns:a16="http://schemas.microsoft.com/office/drawing/2014/main" id="{C404B63C-04AF-4CC1-BFB3-71BBAC74B22A}"/>
              </a:ext>
            </a:extLst>
          </p:cNvPr>
          <p:cNvSpPr>
            <a:spLocks noGrp="1"/>
          </p:cNvSpPr>
          <p:nvPr>
            <p:ph type="title"/>
          </p:nvPr>
        </p:nvSpPr>
        <p:spPr/>
        <p:txBody>
          <a:bodyPr/>
          <a:lstStyle/>
          <a:p>
            <a:r>
              <a:rPr lang="en-GB" dirty="0"/>
              <a:t>Incidence of </a:t>
            </a:r>
            <a:r>
              <a:rPr lang="en-GB" i="1" dirty="0"/>
              <a:t>NTRK </a:t>
            </a:r>
            <a:r>
              <a:rPr lang="en-GB" dirty="0"/>
              <a:t>fusions in sarcomas</a:t>
            </a:r>
          </a:p>
        </p:txBody>
      </p:sp>
      <p:sp>
        <p:nvSpPr>
          <p:cNvPr id="5" name="Slide Number Placeholder 4">
            <a:extLst>
              <a:ext uri="{FF2B5EF4-FFF2-40B4-BE49-F238E27FC236}">
                <a16:creationId xmlns:a16="http://schemas.microsoft.com/office/drawing/2014/main" id="{567EF413-58E6-E04E-A52A-B297CF0FFFD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4" name="Content Placeholder 3">
            <a:extLst>
              <a:ext uri="{FF2B5EF4-FFF2-40B4-BE49-F238E27FC236}">
                <a16:creationId xmlns:a16="http://schemas.microsoft.com/office/drawing/2014/main" id="{4DE18759-E09D-9447-8D3F-D77CEFF409F3}"/>
              </a:ext>
            </a:extLst>
          </p:cNvPr>
          <p:cNvSpPr>
            <a:spLocks noGrp="1"/>
          </p:cNvSpPr>
          <p:nvPr>
            <p:ph sz="quarter" idx="15"/>
          </p:nvPr>
        </p:nvSpPr>
        <p:spPr/>
        <p:txBody>
          <a:bodyPr/>
          <a:lstStyle/>
          <a:p>
            <a:pPr>
              <a:spcBef>
                <a:spcPts val="0"/>
              </a:spcBef>
              <a:spcAft>
                <a:spcPts val="300"/>
              </a:spcAft>
            </a:pPr>
            <a:r>
              <a:rPr lang="en-GB" dirty="0">
                <a:solidFill>
                  <a:schemeClr val="tx2"/>
                </a:solidFill>
              </a:rPr>
              <a:t>NTRK, neurotrophic tyrosine receptor kinase</a:t>
            </a:r>
          </a:p>
          <a:p>
            <a:pPr>
              <a:spcBef>
                <a:spcPts val="0"/>
              </a:spcBef>
              <a:spcAft>
                <a:spcPts val="300"/>
              </a:spcAft>
            </a:pPr>
            <a:r>
              <a:rPr lang="en-GB" dirty="0">
                <a:solidFill>
                  <a:schemeClr val="tx2"/>
                </a:solidFill>
              </a:rPr>
              <a:t>Hechtman JF. Mod Pathol. 2021; doi: 10.1038/s41379-021-00913-8 (Online ahead of print)</a:t>
            </a:r>
          </a:p>
        </p:txBody>
      </p:sp>
    </p:spTree>
    <p:extLst>
      <p:ext uri="{BB962C8B-B14F-4D97-AF65-F5344CB8AC3E}">
        <p14:creationId xmlns:p14="http://schemas.microsoft.com/office/powerpoint/2010/main" val="178955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064876-F718-4C85-BB5F-F604D9E5ED62}"/>
              </a:ext>
            </a:extLst>
          </p:cNvPr>
          <p:cNvSpPr>
            <a:spLocks noGrp="1"/>
          </p:cNvSpPr>
          <p:nvPr>
            <p:ph sz="quarter" idx="12"/>
          </p:nvPr>
        </p:nvSpPr>
        <p:spPr>
          <a:xfrm>
            <a:off x="620184" y="1425600"/>
            <a:ext cx="4251680" cy="4525200"/>
          </a:xfrm>
        </p:spPr>
        <p:txBody>
          <a:bodyPr/>
          <a:lstStyle/>
          <a:p>
            <a:r>
              <a:rPr lang="en-GB" dirty="0"/>
              <a:t>Lipofibromatosis-like neural tumour</a:t>
            </a:r>
          </a:p>
          <a:p>
            <a:r>
              <a:rPr lang="en-GB" dirty="0"/>
              <a:t>Malignant peripheral nerve sheath tumour-like sarcomas</a:t>
            </a:r>
          </a:p>
          <a:p>
            <a:r>
              <a:rPr lang="en-GB" dirty="0"/>
              <a:t>Infantile fibrosarcoma-like</a:t>
            </a:r>
          </a:p>
          <a:p>
            <a:r>
              <a:rPr lang="en-GB" dirty="0"/>
              <a:t>Inflammatory myofibroblastic </a:t>
            </a:r>
            <a:br>
              <a:rPr lang="en-GB" dirty="0"/>
            </a:br>
            <a:r>
              <a:rPr lang="en-GB" dirty="0"/>
              <a:t>tumour-like</a:t>
            </a:r>
          </a:p>
        </p:txBody>
      </p:sp>
      <p:sp>
        <p:nvSpPr>
          <p:cNvPr id="2" name="Title 1">
            <a:extLst>
              <a:ext uri="{FF2B5EF4-FFF2-40B4-BE49-F238E27FC236}">
                <a16:creationId xmlns:a16="http://schemas.microsoft.com/office/drawing/2014/main" id="{66658E50-412F-4FA9-B6C6-4EF0A85DAC4B}"/>
              </a:ext>
            </a:extLst>
          </p:cNvPr>
          <p:cNvSpPr>
            <a:spLocks noGrp="1"/>
          </p:cNvSpPr>
          <p:nvPr>
            <p:ph type="title"/>
          </p:nvPr>
        </p:nvSpPr>
        <p:spPr/>
        <p:txBody>
          <a:bodyPr/>
          <a:lstStyle/>
          <a:p>
            <a:r>
              <a:rPr lang="en-GB" i="1" dirty="0"/>
              <a:t>NTRK</a:t>
            </a:r>
            <a:r>
              <a:rPr lang="en-GB" dirty="0"/>
              <a:t> fusion histology</a:t>
            </a:r>
          </a:p>
        </p:txBody>
      </p:sp>
      <p:sp>
        <p:nvSpPr>
          <p:cNvPr id="7" name="Slide Number Placeholder 6">
            <a:extLst>
              <a:ext uri="{FF2B5EF4-FFF2-40B4-BE49-F238E27FC236}">
                <a16:creationId xmlns:a16="http://schemas.microsoft.com/office/drawing/2014/main" id="{13B58205-5015-2C44-A29C-45B87DF1663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3" name="Content Placeholder 12">
            <a:extLst>
              <a:ext uri="{FF2B5EF4-FFF2-40B4-BE49-F238E27FC236}">
                <a16:creationId xmlns:a16="http://schemas.microsoft.com/office/drawing/2014/main" id="{3ADB42A5-0D1C-B44A-AA3E-9E57304D7E9B}"/>
              </a:ext>
            </a:extLst>
          </p:cNvPr>
          <p:cNvSpPr>
            <a:spLocks noGrp="1"/>
          </p:cNvSpPr>
          <p:nvPr>
            <p:ph sz="quarter" idx="15"/>
          </p:nvPr>
        </p:nvSpPr>
        <p:spPr/>
        <p:txBody>
          <a:bodyPr/>
          <a:lstStyle/>
          <a:p>
            <a:pPr>
              <a:spcBef>
                <a:spcPts val="0"/>
              </a:spcBef>
              <a:spcAft>
                <a:spcPts val="300"/>
              </a:spcAft>
            </a:pPr>
            <a:r>
              <a:rPr lang="en-GB" dirty="0">
                <a:solidFill>
                  <a:schemeClr val="tx2"/>
                </a:solidFill>
              </a:rPr>
              <a:t>NTRK, neurotrophic tyrosine receptor kinase</a:t>
            </a:r>
          </a:p>
          <a:p>
            <a:pPr>
              <a:spcBef>
                <a:spcPts val="0"/>
              </a:spcBef>
              <a:spcAft>
                <a:spcPts val="300"/>
              </a:spcAft>
            </a:pPr>
            <a:r>
              <a:rPr lang="en-GB" dirty="0">
                <a:solidFill>
                  <a:schemeClr val="tx2"/>
                </a:solidFill>
              </a:rPr>
              <a:t>Kao YC, et al. Genes Chromosomes Cancer. 2020; 59:575-83</a:t>
            </a:r>
          </a:p>
        </p:txBody>
      </p:sp>
      <p:pic>
        <p:nvPicPr>
          <p:cNvPr id="4" name="Picture 3">
            <a:extLst>
              <a:ext uri="{FF2B5EF4-FFF2-40B4-BE49-F238E27FC236}">
                <a16:creationId xmlns:a16="http://schemas.microsoft.com/office/drawing/2014/main" id="{F45B1354-4301-4823-B28C-10631407C31F}"/>
              </a:ext>
            </a:extLst>
          </p:cNvPr>
          <p:cNvPicPr>
            <a:picLocks noChangeAspect="1"/>
          </p:cNvPicPr>
          <p:nvPr/>
        </p:nvPicPr>
        <p:blipFill>
          <a:blip r:embed="rId2"/>
          <a:stretch>
            <a:fillRect/>
          </a:stretch>
        </p:blipFill>
        <p:spPr>
          <a:xfrm>
            <a:off x="5441629" y="1090212"/>
            <a:ext cx="6219068" cy="4913063"/>
          </a:xfrm>
          <a:prstGeom prst="rect">
            <a:avLst/>
          </a:prstGeom>
        </p:spPr>
      </p:pic>
    </p:spTree>
    <p:extLst>
      <p:ext uri="{BB962C8B-B14F-4D97-AF65-F5344CB8AC3E}">
        <p14:creationId xmlns:p14="http://schemas.microsoft.com/office/powerpoint/2010/main" val="258938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F6B362C-980A-AE4E-9D23-4BCBB7604140}"/>
              </a:ext>
            </a:extLst>
          </p:cNvPr>
          <p:cNvSpPr>
            <a:spLocks noGrp="1"/>
          </p:cNvSpPr>
          <p:nvPr>
            <p:ph type="body" idx="1"/>
          </p:nvPr>
        </p:nvSpPr>
        <p:spPr/>
        <p:txBody>
          <a:bodyPr/>
          <a:lstStyle/>
          <a:p>
            <a:r>
              <a:rPr lang="en-GB" dirty="0"/>
              <a:t>Varies in paediatric and adults tumours</a:t>
            </a:r>
          </a:p>
        </p:txBody>
      </p:sp>
      <p:sp>
        <p:nvSpPr>
          <p:cNvPr id="3" name="Content Placeholder 2">
            <a:extLst>
              <a:ext uri="{FF2B5EF4-FFF2-40B4-BE49-F238E27FC236}">
                <a16:creationId xmlns:a16="http://schemas.microsoft.com/office/drawing/2014/main" id="{8952A09D-3069-4F01-8AB3-36C8F44146A4}"/>
              </a:ext>
            </a:extLst>
          </p:cNvPr>
          <p:cNvSpPr>
            <a:spLocks noGrp="1"/>
          </p:cNvSpPr>
          <p:nvPr>
            <p:ph sz="quarter" idx="12"/>
          </p:nvPr>
        </p:nvSpPr>
        <p:spPr/>
        <p:txBody>
          <a:bodyPr/>
          <a:lstStyle/>
          <a:p>
            <a:pPr marL="287338" indent="-287338">
              <a:buNone/>
              <a:tabLst>
                <a:tab pos="4970463" algn="l"/>
              </a:tabLst>
            </a:pPr>
            <a:r>
              <a:rPr lang="en-GB" b="1" dirty="0">
                <a:solidFill>
                  <a:schemeClr val="accent1"/>
                </a:solidFill>
              </a:rPr>
              <a:t>Diagnosis</a:t>
            </a:r>
            <a:r>
              <a:rPr lang="en-GB" dirty="0"/>
              <a:t>		</a:t>
            </a:r>
            <a:r>
              <a:rPr lang="en-GB" b="1" dirty="0">
                <a:solidFill>
                  <a:schemeClr val="accent1"/>
                </a:solidFill>
              </a:rPr>
              <a:t>Frequency</a:t>
            </a:r>
          </a:p>
          <a:p>
            <a:pPr marL="287338" indent="-287338">
              <a:spcBef>
                <a:spcPts val="600"/>
              </a:spcBef>
              <a:tabLst>
                <a:tab pos="4970463" algn="l"/>
              </a:tabLst>
            </a:pPr>
            <a:r>
              <a:rPr lang="en-GB" dirty="0"/>
              <a:t>Infantile fibrosarcoma 		91%</a:t>
            </a:r>
          </a:p>
          <a:p>
            <a:pPr marL="287338" indent="-287338">
              <a:spcBef>
                <a:spcPts val="600"/>
              </a:spcBef>
              <a:tabLst>
                <a:tab pos="4970463" algn="l"/>
              </a:tabLst>
            </a:pPr>
            <a:r>
              <a:rPr lang="en-GB" dirty="0"/>
              <a:t>Inflammatory myofibroblastic tumour 		18%</a:t>
            </a:r>
          </a:p>
          <a:p>
            <a:pPr marL="287338" indent="-287338">
              <a:spcBef>
                <a:spcPts val="600"/>
              </a:spcBef>
              <a:tabLst>
                <a:tab pos="4970463" algn="l"/>
              </a:tabLst>
            </a:pPr>
            <a:r>
              <a:rPr lang="en-GB" dirty="0">
                <a:solidFill>
                  <a:schemeClr val="tx2"/>
                </a:solidFill>
              </a:rPr>
              <a:t>Sarcoma (not otherwise specified)</a:t>
            </a:r>
            <a:r>
              <a:rPr lang="en-GB" dirty="0">
                <a:solidFill>
                  <a:srgbClr val="0000FF"/>
                </a:solidFill>
              </a:rPr>
              <a:t>	</a:t>
            </a:r>
            <a:r>
              <a:rPr lang="en-GB" dirty="0"/>
              <a:t>	0.68-1.17%</a:t>
            </a:r>
          </a:p>
          <a:p>
            <a:pPr marL="287338" indent="-287338">
              <a:spcBef>
                <a:spcPts val="600"/>
              </a:spcBef>
              <a:tabLst>
                <a:tab pos="4970463" algn="l"/>
              </a:tabLst>
            </a:pPr>
            <a:endParaRPr lang="en-GB" dirty="0"/>
          </a:p>
          <a:p>
            <a:pPr marL="287338" indent="-287338">
              <a:spcBef>
                <a:spcPts val="600"/>
              </a:spcBef>
              <a:tabLst>
                <a:tab pos="4970463" algn="l"/>
              </a:tabLst>
            </a:pPr>
            <a:endParaRPr lang="en-GB" dirty="0"/>
          </a:p>
          <a:p>
            <a:pPr marL="287338" indent="-287338">
              <a:spcBef>
                <a:spcPts val="600"/>
              </a:spcBef>
              <a:tabLst>
                <a:tab pos="4970463" algn="l"/>
              </a:tabLst>
            </a:pPr>
            <a:r>
              <a:rPr lang="en-GB" dirty="0"/>
              <a:t>GIST		Anecdotal</a:t>
            </a:r>
          </a:p>
          <a:p>
            <a:pPr marL="287338" indent="-287338">
              <a:spcBef>
                <a:spcPts val="600"/>
              </a:spcBef>
              <a:tabLst>
                <a:tab pos="4970463" algn="l"/>
              </a:tabLst>
            </a:pPr>
            <a:r>
              <a:rPr lang="en-GB" dirty="0"/>
              <a:t>Bone sarcomas		Anecdotal</a:t>
            </a:r>
          </a:p>
          <a:p>
            <a:pPr lvl="1"/>
            <a:endParaRPr lang="en-GB" dirty="0"/>
          </a:p>
        </p:txBody>
      </p:sp>
      <p:sp>
        <p:nvSpPr>
          <p:cNvPr id="2" name="Title 1">
            <a:extLst>
              <a:ext uri="{FF2B5EF4-FFF2-40B4-BE49-F238E27FC236}">
                <a16:creationId xmlns:a16="http://schemas.microsoft.com/office/drawing/2014/main" id="{C404B63C-04AF-4CC1-BFB3-71BBAC74B22A}"/>
              </a:ext>
            </a:extLst>
          </p:cNvPr>
          <p:cNvSpPr>
            <a:spLocks noGrp="1"/>
          </p:cNvSpPr>
          <p:nvPr>
            <p:ph type="title"/>
          </p:nvPr>
        </p:nvSpPr>
        <p:spPr/>
        <p:txBody>
          <a:bodyPr/>
          <a:lstStyle/>
          <a:p>
            <a:r>
              <a:rPr lang="en-GB" dirty="0"/>
              <a:t>Incidence of </a:t>
            </a:r>
            <a:r>
              <a:rPr lang="en-GB" i="1" dirty="0"/>
              <a:t>NTRK </a:t>
            </a:r>
            <a:r>
              <a:rPr lang="en-GB" dirty="0"/>
              <a:t>fusions in sarcomas</a:t>
            </a:r>
          </a:p>
        </p:txBody>
      </p:sp>
      <p:sp>
        <p:nvSpPr>
          <p:cNvPr id="5" name="Slide Number Placeholder 4">
            <a:extLst>
              <a:ext uri="{FF2B5EF4-FFF2-40B4-BE49-F238E27FC236}">
                <a16:creationId xmlns:a16="http://schemas.microsoft.com/office/drawing/2014/main" id="{567EF413-58E6-E04E-A52A-B297CF0FFFD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4" name="Content Placeholder 3">
            <a:extLst>
              <a:ext uri="{FF2B5EF4-FFF2-40B4-BE49-F238E27FC236}">
                <a16:creationId xmlns:a16="http://schemas.microsoft.com/office/drawing/2014/main" id="{4DE18759-E09D-9447-8D3F-D77CEFF409F3}"/>
              </a:ext>
            </a:extLst>
          </p:cNvPr>
          <p:cNvSpPr>
            <a:spLocks noGrp="1"/>
          </p:cNvSpPr>
          <p:nvPr>
            <p:ph sz="quarter" idx="15"/>
          </p:nvPr>
        </p:nvSpPr>
        <p:spPr>
          <a:xfrm>
            <a:off x="620184" y="6299647"/>
            <a:ext cx="8116800" cy="365125"/>
          </a:xfrm>
        </p:spPr>
        <p:txBody>
          <a:bodyPr/>
          <a:lstStyle/>
          <a:p>
            <a:pPr>
              <a:spcBef>
                <a:spcPts val="300"/>
              </a:spcBef>
            </a:pPr>
            <a:r>
              <a:rPr lang="en-GB" dirty="0">
                <a:solidFill>
                  <a:schemeClr val="tx2"/>
                </a:solidFill>
              </a:rPr>
              <a:t>GIST, gastrointestinal stromal tumour; NTRK, neurotrophic tyrosine receptor kinase</a:t>
            </a:r>
          </a:p>
          <a:p>
            <a:pPr>
              <a:spcBef>
                <a:spcPts val="300"/>
              </a:spcBef>
            </a:pPr>
            <a:r>
              <a:rPr lang="en-GB" dirty="0">
                <a:solidFill>
                  <a:schemeClr val="tx2"/>
                </a:solidFill>
              </a:rPr>
              <a:t>Hechtman JF. Mod Pathol. 2021; doi: 10.1038/s41379-021-00913-8 (Online ahead of print)</a:t>
            </a:r>
          </a:p>
          <a:p>
            <a:pPr>
              <a:spcBef>
                <a:spcPts val="300"/>
              </a:spcBef>
            </a:pPr>
            <a:r>
              <a:rPr lang="en-GB" dirty="0">
                <a:solidFill>
                  <a:schemeClr val="tx2"/>
                </a:solidFill>
              </a:rPr>
              <a:t>Atiq MA, et al. Mod Pathol. 2021; 34:95-103; Lam SW, et al. Histopathology. 2021; </a:t>
            </a:r>
            <a:r>
              <a:rPr lang="en-GB" b="0" i="0" dirty="0">
                <a:solidFill>
                  <a:schemeClr val="tx2"/>
                </a:solidFill>
                <a:effectLst/>
                <a:latin typeface="BlinkMacSystemFont"/>
              </a:rPr>
              <a:t>doi: 10.1111/his.14432 (Online ahead of print)</a:t>
            </a:r>
            <a:endParaRPr lang="en-GB" dirty="0">
              <a:solidFill>
                <a:schemeClr val="tx2"/>
              </a:solidFill>
            </a:endParaRPr>
          </a:p>
        </p:txBody>
      </p:sp>
    </p:spTree>
    <p:extLst>
      <p:ext uri="{BB962C8B-B14F-4D97-AF65-F5344CB8AC3E}">
        <p14:creationId xmlns:p14="http://schemas.microsoft.com/office/powerpoint/2010/main" val="260715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B7BDD40-2943-7845-BCB5-489A4C922526}"/>
              </a:ext>
            </a:extLst>
          </p:cNvPr>
          <p:cNvSpPr>
            <a:spLocks noGrp="1"/>
          </p:cNvSpPr>
          <p:nvPr>
            <p:ph type="body" idx="1"/>
          </p:nvPr>
        </p:nvSpPr>
        <p:spPr/>
        <p:txBody>
          <a:bodyPr/>
          <a:lstStyle/>
          <a:p>
            <a:r>
              <a:rPr lang="en-GB" dirty="0"/>
              <a:t>Immunohistochemistry</a:t>
            </a:r>
          </a:p>
        </p:txBody>
      </p:sp>
      <p:sp>
        <p:nvSpPr>
          <p:cNvPr id="3" name="Content Placeholder 2">
            <a:extLst>
              <a:ext uri="{FF2B5EF4-FFF2-40B4-BE49-F238E27FC236}">
                <a16:creationId xmlns:a16="http://schemas.microsoft.com/office/drawing/2014/main" id="{E8793E0E-9A0A-4F91-808F-EDEE17BB90FE}"/>
              </a:ext>
            </a:extLst>
          </p:cNvPr>
          <p:cNvSpPr>
            <a:spLocks noGrp="1"/>
          </p:cNvSpPr>
          <p:nvPr>
            <p:ph sz="quarter" idx="12"/>
          </p:nvPr>
        </p:nvSpPr>
        <p:spPr/>
        <p:txBody>
          <a:bodyPr/>
          <a:lstStyle/>
          <a:p>
            <a:r>
              <a:rPr lang="en-GB" dirty="0"/>
              <a:t>panTRK – targets TRKA, TRKB and TRKC</a:t>
            </a:r>
          </a:p>
          <a:p>
            <a:r>
              <a:rPr lang="en-GB" dirty="0"/>
              <a:t>Good screening tool – </a:t>
            </a:r>
            <a:r>
              <a:rPr lang="en-GB" b="1" dirty="0">
                <a:solidFill>
                  <a:schemeClr val="accent1"/>
                </a:solidFill>
              </a:rPr>
              <a:t>fast</a:t>
            </a:r>
            <a:r>
              <a:rPr lang="en-GB" dirty="0"/>
              <a:t> and </a:t>
            </a:r>
            <a:r>
              <a:rPr lang="en-GB" b="1" dirty="0">
                <a:solidFill>
                  <a:schemeClr val="accent1"/>
                </a:solidFill>
              </a:rPr>
              <a:t>inexpensive</a:t>
            </a:r>
            <a:r>
              <a:rPr lang="en-GB" dirty="0"/>
              <a:t>, requires </a:t>
            </a:r>
            <a:r>
              <a:rPr lang="en-GB" b="1" dirty="0">
                <a:solidFill>
                  <a:schemeClr val="accent1"/>
                </a:solidFill>
              </a:rPr>
              <a:t>minimal tissue</a:t>
            </a:r>
          </a:p>
          <a:p>
            <a:pPr lvl="1"/>
            <a:r>
              <a:rPr lang="en-GB" dirty="0"/>
              <a:t>Sensitivity of 96-100% for </a:t>
            </a:r>
            <a:r>
              <a:rPr lang="en-GB" i="1" dirty="0"/>
              <a:t>NTRK1/2 </a:t>
            </a:r>
            <a:r>
              <a:rPr lang="en-GB" dirty="0"/>
              <a:t>fusions</a:t>
            </a:r>
          </a:p>
          <a:p>
            <a:pPr lvl="1"/>
            <a:r>
              <a:rPr lang="en-GB" dirty="0"/>
              <a:t>Sensitivity of 79% for </a:t>
            </a:r>
            <a:r>
              <a:rPr lang="en-GB" i="1" dirty="0"/>
              <a:t>NTRK3</a:t>
            </a:r>
            <a:r>
              <a:rPr lang="en-GB" dirty="0"/>
              <a:t> fusions</a:t>
            </a:r>
          </a:p>
          <a:p>
            <a:pPr lvl="1"/>
            <a:r>
              <a:rPr lang="en-GB" dirty="0"/>
              <a:t>Patterns of staining correspond to gene involved</a:t>
            </a:r>
          </a:p>
          <a:p>
            <a:pPr lvl="2"/>
            <a:r>
              <a:rPr lang="en-GB" dirty="0"/>
              <a:t>Cytoplasmic staining not specific for </a:t>
            </a:r>
            <a:r>
              <a:rPr lang="en-GB" i="1" dirty="0"/>
              <a:t>NTRK </a:t>
            </a:r>
            <a:r>
              <a:rPr lang="en-GB" dirty="0"/>
              <a:t>fusions</a:t>
            </a:r>
          </a:p>
          <a:p>
            <a:r>
              <a:rPr lang="en-GB" dirty="0"/>
              <a:t>Disadvantage is that it requires subsequent </a:t>
            </a:r>
            <a:r>
              <a:rPr lang="en-GB" b="1" dirty="0">
                <a:solidFill>
                  <a:schemeClr val="accent1"/>
                </a:solidFill>
              </a:rPr>
              <a:t>molecular verification</a:t>
            </a:r>
          </a:p>
        </p:txBody>
      </p:sp>
      <p:sp>
        <p:nvSpPr>
          <p:cNvPr id="2" name="Title 1">
            <a:extLst>
              <a:ext uri="{FF2B5EF4-FFF2-40B4-BE49-F238E27FC236}">
                <a16:creationId xmlns:a16="http://schemas.microsoft.com/office/drawing/2014/main" id="{CFEAE98F-F6D3-40A9-8167-CA5BF5563CDA}"/>
              </a:ext>
            </a:extLst>
          </p:cNvPr>
          <p:cNvSpPr>
            <a:spLocks noGrp="1"/>
          </p:cNvSpPr>
          <p:nvPr>
            <p:ph type="title"/>
          </p:nvPr>
        </p:nvSpPr>
        <p:spPr/>
        <p:txBody>
          <a:bodyPr/>
          <a:lstStyle/>
          <a:p>
            <a:r>
              <a:rPr lang="en-GB" dirty="0"/>
              <a:t>Testing approaches</a:t>
            </a:r>
          </a:p>
        </p:txBody>
      </p:sp>
      <p:sp>
        <p:nvSpPr>
          <p:cNvPr id="5" name="Slide Number Placeholder 4">
            <a:extLst>
              <a:ext uri="{FF2B5EF4-FFF2-40B4-BE49-F238E27FC236}">
                <a16:creationId xmlns:a16="http://schemas.microsoft.com/office/drawing/2014/main" id="{0D2C39C0-031F-2944-995F-92EAEC40177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3" name="Content Placeholder 12">
            <a:extLst>
              <a:ext uri="{FF2B5EF4-FFF2-40B4-BE49-F238E27FC236}">
                <a16:creationId xmlns:a16="http://schemas.microsoft.com/office/drawing/2014/main" id="{6355A299-3F95-B148-B396-E64CBC541B71}"/>
              </a:ext>
            </a:extLst>
          </p:cNvPr>
          <p:cNvSpPr>
            <a:spLocks noGrp="1"/>
          </p:cNvSpPr>
          <p:nvPr>
            <p:ph sz="quarter" idx="15"/>
          </p:nvPr>
        </p:nvSpPr>
        <p:spPr/>
        <p:txBody>
          <a:bodyPr/>
          <a:lstStyle/>
          <a:p>
            <a:pPr>
              <a:spcBef>
                <a:spcPts val="0"/>
              </a:spcBef>
              <a:spcAft>
                <a:spcPts val="300"/>
              </a:spcAft>
            </a:pPr>
            <a:r>
              <a:rPr lang="en-GB" dirty="0">
                <a:solidFill>
                  <a:schemeClr val="tx2"/>
                </a:solidFill>
              </a:rPr>
              <a:t>NTRK, neurotrophic tyrosine receptor kinase; TRK, tropomyosin receptor kinase</a:t>
            </a:r>
          </a:p>
          <a:p>
            <a:pPr>
              <a:spcBef>
                <a:spcPts val="0"/>
              </a:spcBef>
              <a:spcAft>
                <a:spcPts val="300"/>
              </a:spcAft>
            </a:pPr>
            <a:r>
              <a:rPr lang="en-GB" dirty="0">
                <a:solidFill>
                  <a:schemeClr val="tx2"/>
                </a:solidFill>
              </a:rPr>
              <a:t>Hechtman JF. Mod Pathol. 2021; doi: 10.1038/s41379-021-00913-8 (Online ahead of print)</a:t>
            </a:r>
          </a:p>
        </p:txBody>
      </p:sp>
    </p:spTree>
    <p:extLst>
      <p:ext uri="{BB962C8B-B14F-4D97-AF65-F5344CB8AC3E}">
        <p14:creationId xmlns:p14="http://schemas.microsoft.com/office/powerpoint/2010/main" val="405288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0D31C2A-1731-334B-8A6E-F99C3021702A}"/>
              </a:ext>
            </a:extLst>
          </p:cNvPr>
          <p:cNvSpPr>
            <a:spLocks noGrp="1"/>
          </p:cNvSpPr>
          <p:nvPr>
            <p:ph type="body" idx="1"/>
          </p:nvPr>
        </p:nvSpPr>
        <p:spPr/>
        <p:txBody>
          <a:bodyPr/>
          <a:lstStyle/>
          <a:p>
            <a:r>
              <a:rPr lang="en-GB" dirty="0"/>
              <a:t>Fluorescent in situ hybridisation (FISH)</a:t>
            </a:r>
          </a:p>
        </p:txBody>
      </p:sp>
      <p:sp>
        <p:nvSpPr>
          <p:cNvPr id="3" name="Content Placeholder 2">
            <a:extLst>
              <a:ext uri="{FF2B5EF4-FFF2-40B4-BE49-F238E27FC236}">
                <a16:creationId xmlns:a16="http://schemas.microsoft.com/office/drawing/2014/main" id="{E8793E0E-9A0A-4F91-808F-EDEE17BB90FE}"/>
              </a:ext>
            </a:extLst>
          </p:cNvPr>
          <p:cNvSpPr>
            <a:spLocks noGrp="1"/>
          </p:cNvSpPr>
          <p:nvPr>
            <p:ph sz="quarter" idx="12"/>
          </p:nvPr>
        </p:nvSpPr>
        <p:spPr/>
        <p:txBody>
          <a:bodyPr/>
          <a:lstStyle/>
          <a:p>
            <a:r>
              <a:rPr lang="en-GB" dirty="0"/>
              <a:t>ETV6</a:t>
            </a:r>
          </a:p>
          <a:p>
            <a:pPr lvl="1"/>
            <a:r>
              <a:rPr lang="en-GB" dirty="0"/>
              <a:t>Useful in tumours with </a:t>
            </a:r>
            <a:r>
              <a:rPr lang="en-GB" b="1" dirty="0">
                <a:solidFill>
                  <a:schemeClr val="accent1"/>
                </a:solidFill>
              </a:rPr>
              <a:t>high prevalence of </a:t>
            </a:r>
            <a:r>
              <a:rPr lang="en-GB" b="1" i="1" dirty="0">
                <a:solidFill>
                  <a:schemeClr val="accent1"/>
                </a:solidFill>
              </a:rPr>
              <a:t>ETV6-NTRK3</a:t>
            </a:r>
            <a:r>
              <a:rPr lang="en-GB" i="1" dirty="0"/>
              <a:t> </a:t>
            </a:r>
            <a:r>
              <a:rPr lang="en-GB" dirty="0"/>
              <a:t>fusions such as infantile fibrosarcoma, mammary analogue secretory carcinoma of salivary gland, secretory breast carcinoma</a:t>
            </a:r>
          </a:p>
          <a:p>
            <a:r>
              <a:rPr lang="en-GB" i="1" dirty="0"/>
              <a:t>NTRK1/2/3</a:t>
            </a:r>
            <a:endParaRPr lang="en-GB" dirty="0"/>
          </a:p>
          <a:p>
            <a:r>
              <a:rPr lang="en-GB" dirty="0"/>
              <a:t>Advantages are </a:t>
            </a:r>
            <a:r>
              <a:rPr lang="en-GB" b="1" dirty="0">
                <a:solidFill>
                  <a:schemeClr val="accent1"/>
                </a:solidFill>
              </a:rPr>
              <a:t>rapid</a:t>
            </a:r>
            <a:r>
              <a:rPr lang="en-GB" dirty="0"/>
              <a:t> turn around time (1-3 days), requires relatively </a:t>
            </a:r>
            <a:r>
              <a:rPr lang="en-GB" b="1" dirty="0">
                <a:solidFill>
                  <a:schemeClr val="accent1"/>
                </a:solidFill>
              </a:rPr>
              <a:t>little tissue</a:t>
            </a:r>
          </a:p>
          <a:p>
            <a:r>
              <a:rPr lang="en-GB" dirty="0"/>
              <a:t>Disadvantages are potential for false negatives, relatively few places offer </a:t>
            </a:r>
            <a:r>
              <a:rPr lang="en-GB" i="1" dirty="0"/>
              <a:t>NTRK1/2/3</a:t>
            </a:r>
          </a:p>
        </p:txBody>
      </p:sp>
      <p:sp>
        <p:nvSpPr>
          <p:cNvPr id="2" name="Title 1">
            <a:extLst>
              <a:ext uri="{FF2B5EF4-FFF2-40B4-BE49-F238E27FC236}">
                <a16:creationId xmlns:a16="http://schemas.microsoft.com/office/drawing/2014/main" id="{CFEAE98F-F6D3-40A9-8167-CA5BF5563CDA}"/>
              </a:ext>
            </a:extLst>
          </p:cNvPr>
          <p:cNvSpPr>
            <a:spLocks noGrp="1"/>
          </p:cNvSpPr>
          <p:nvPr>
            <p:ph type="title"/>
          </p:nvPr>
        </p:nvSpPr>
        <p:spPr/>
        <p:txBody>
          <a:bodyPr/>
          <a:lstStyle/>
          <a:p>
            <a:r>
              <a:rPr lang="en-GB" dirty="0"/>
              <a:t>Testing approaches</a:t>
            </a:r>
          </a:p>
        </p:txBody>
      </p:sp>
      <p:sp>
        <p:nvSpPr>
          <p:cNvPr id="5" name="Slide Number Placeholder 4">
            <a:extLst>
              <a:ext uri="{FF2B5EF4-FFF2-40B4-BE49-F238E27FC236}">
                <a16:creationId xmlns:a16="http://schemas.microsoft.com/office/drawing/2014/main" id="{CB987159-2DDA-2D41-9200-98800510292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3" name="Content Placeholder 12">
            <a:extLst>
              <a:ext uri="{FF2B5EF4-FFF2-40B4-BE49-F238E27FC236}">
                <a16:creationId xmlns:a16="http://schemas.microsoft.com/office/drawing/2014/main" id="{14A202EC-9C3A-934B-83BC-CC3373CDBD46}"/>
              </a:ext>
            </a:extLst>
          </p:cNvPr>
          <p:cNvSpPr>
            <a:spLocks noGrp="1"/>
          </p:cNvSpPr>
          <p:nvPr>
            <p:ph sz="quarter" idx="15"/>
          </p:nvPr>
        </p:nvSpPr>
        <p:spPr/>
        <p:txBody>
          <a:bodyPr/>
          <a:lstStyle/>
          <a:p>
            <a:pPr>
              <a:spcBef>
                <a:spcPts val="0"/>
              </a:spcBef>
              <a:spcAft>
                <a:spcPts val="300"/>
              </a:spcAft>
            </a:pPr>
            <a:r>
              <a:rPr lang="en-GB" dirty="0">
                <a:solidFill>
                  <a:schemeClr val="tx2"/>
                </a:solidFill>
              </a:rPr>
              <a:t>NTRK, neurotrophic tyrosine receptor kinase</a:t>
            </a:r>
          </a:p>
          <a:p>
            <a:pPr>
              <a:spcBef>
                <a:spcPts val="0"/>
              </a:spcBef>
              <a:spcAft>
                <a:spcPts val="300"/>
              </a:spcAft>
            </a:pPr>
            <a:r>
              <a:rPr lang="en-GB" dirty="0">
                <a:solidFill>
                  <a:schemeClr val="tx2"/>
                </a:solidFill>
              </a:rPr>
              <a:t>Hechtman JF. Mod Pathol. 2021; doi: 10.1038/s41379-021-00913-8 (Online ahead of print)</a:t>
            </a:r>
          </a:p>
        </p:txBody>
      </p:sp>
    </p:spTree>
    <p:extLst>
      <p:ext uri="{BB962C8B-B14F-4D97-AF65-F5344CB8AC3E}">
        <p14:creationId xmlns:p14="http://schemas.microsoft.com/office/powerpoint/2010/main" val="233936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97D329E-46F5-3342-B3A2-5068FC3A0588}"/>
              </a:ext>
            </a:extLst>
          </p:cNvPr>
          <p:cNvSpPr>
            <a:spLocks noGrp="1"/>
          </p:cNvSpPr>
          <p:nvPr>
            <p:ph type="body" idx="1"/>
          </p:nvPr>
        </p:nvSpPr>
        <p:spPr/>
        <p:txBody>
          <a:bodyPr/>
          <a:lstStyle/>
          <a:p>
            <a:r>
              <a:rPr lang="en-GB" dirty="0"/>
              <a:t>RT-PCR</a:t>
            </a:r>
          </a:p>
        </p:txBody>
      </p:sp>
      <p:sp>
        <p:nvSpPr>
          <p:cNvPr id="3" name="Content Placeholder 2">
            <a:extLst>
              <a:ext uri="{FF2B5EF4-FFF2-40B4-BE49-F238E27FC236}">
                <a16:creationId xmlns:a16="http://schemas.microsoft.com/office/drawing/2014/main" id="{E8793E0E-9A0A-4F91-808F-EDEE17BB90FE}"/>
              </a:ext>
            </a:extLst>
          </p:cNvPr>
          <p:cNvSpPr>
            <a:spLocks noGrp="1"/>
          </p:cNvSpPr>
          <p:nvPr>
            <p:ph sz="quarter" idx="12"/>
          </p:nvPr>
        </p:nvSpPr>
        <p:spPr/>
        <p:txBody>
          <a:bodyPr/>
          <a:lstStyle/>
          <a:p>
            <a:r>
              <a:rPr lang="en-GB" dirty="0"/>
              <a:t>Some common paediatric panels may include </a:t>
            </a:r>
            <a:r>
              <a:rPr lang="en-GB" i="1" dirty="0"/>
              <a:t>ETV6-NTRK3</a:t>
            </a:r>
          </a:p>
          <a:p>
            <a:r>
              <a:rPr lang="en-GB" dirty="0"/>
              <a:t>Advantages include </a:t>
            </a:r>
            <a:r>
              <a:rPr lang="en-GB" b="1" dirty="0">
                <a:solidFill>
                  <a:schemeClr val="accent1"/>
                </a:solidFill>
              </a:rPr>
              <a:t>cost</a:t>
            </a:r>
            <a:r>
              <a:rPr lang="en-GB" dirty="0"/>
              <a:t>, moderate </a:t>
            </a:r>
            <a:r>
              <a:rPr lang="en-GB" b="1" dirty="0">
                <a:solidFill>
                  <a:schemeClr val="accent1"/>
                </a:solidFill>
              </a:rPr>
              <a:t>turn around time</a:t>
            </a:r>
            <a:r>
              <a:rPr lang="en-GB" dirty="0"/>
              <a:t> (1 week), relatively </a:t>
            </a:r>
            <a:r>
              <a:rPr lang="en-GB" b="1" dirty="0">
                <a:solidFill>
                  <a:schemeClr val="accent1"/>
                </a:solidFill>
              </a:rPr>
              <a:t>little tissue </a:t>
            </a:r>
          </a:p>
          <a:p>
            <a:r>
              <a:rPr lang="en-GB" dirty="0"/>
              <a:t>Disadvantages include </a:t>
            </a:r>
            <a:r>
              <a:rPr lang="en-GB" b="1" dirty="0">
                <a:solidFill>
                  <a:schemeClr val="accent1"/>
                </a:solidFill>
              </a:rPr>
              <a:t>lack of detection of other fusion partners</a:t>
            </a:r>
          </a:p>
          <a:p>
            <a:endParaRPr lang="en-GB" dirty="0"/>
          </a:p>
        </p:txBody>
      </p:sp>
      <p:sp>
        <p:nvSpPr>
          <p:cNvPr id="2" name="Title 1">
            <a:extLst>
              <a:ext uri="{FF2B5EF4-FFF2-40B4-BE49-F238E27FC236}">
                <a16:creationId xmlns:a16="http://schemas.microsoft.com/office/drawing/2014/main" id="{CFEAE98F-F6D3-40A9-8167-CA5BF5563CDA}"/>
              </a:ext>
            </a:extLst>
          </p:cNvPr>
          <p:cNvSpPr>
            <a:spLocks noGrp="1"/>
          </p:cNvSpPr>
          <p:nvPr>
            <p:ph type="title"/>
          </p:nvPr>
        </p:nvSpPr>
        <p:spPr/>
        <p:txBody>
          <a:bodyPr/>
          <a:lstStyle/>
          <a:p>
            <a:r>
              <a:rPr lang="en-GB" dirty="0"/>
              <a:t>Testing approaches</a:t>
            </a:r>
          </a:p>
        </p:txBody>
      </p:sp>
      <p:sp>
        <p:nvSpPr>
          <p:cNvPr id="5" name="Slide Number Placeholder 4">
            <a:extLst>
              <a:ext uri="{FF2B5EF4-FFF2-40B4-BE49-F238E27FC236}">
                <a16:creationId xmlns:a16="http://schemas.microsoft.com/office/drawing/2014/main" id="{42EB94D9-425E-334F-B948-DA1A1FB105D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3" name="Content Placeholder 12">
            <a:extLst>
              <a:ext uri="{FF2B5EF4-FFF2-40B4-BE49-F238E27FC236}">
                <a16:creationId xmlns:a16="http://schemas.microsoft.com/office/drawing/2014/main" id="{E40E56C1-0C78-CE44-A75D-952DF9BA56B8}"/>
              </a:ext>
            </a:extLst>
          </p:cNvPr>
          <p:cNvSpPr>
            <a:spLocks noGrp="1"/>
          </p:cNvSpPr>
          <p:nvPr>
            <p:ph sz="quarter" idx="15"/>
          </p:nvPr>
        </p:nvSpPr>
        <p:spPr/>
        <p:txBody>
          <a:bodyPr/>
          <a:lstStyle/>
          <a:p>
            <a:pPr>
              <a:spcBef>
                <a:spcPts val="0"/>
              </a:spcBef>
              <a:spcAft>
                <a:spcPts val="300"/>
              </a:spcAft>
            </a:pPr>
            <a:r>
              <a:rPr lang="en-GB" dirty="0">
                <a:solidFill>
                  <a:schemeClr val="tx2"/>
                </a:solidFill>
              </a:rPr>
              <a:t>NTRK, neurotrophic tyrosine receptor kinase; RT-PCR, reverse transcription-polymerase chain reaction</a:t>
            </a:r>
          </a:p>
          <a:p>
            <a:pPr>
              <a:spcBef>
                <a:spcPts val="0"/>
              </a:spcBef>
              <a:spcAft>
                <a:spcPts val="300"/>
              </a:spcAft>
            </a:pPr>
            <a:r>
              <a:rPr lang="en-GB" dirty="0">
                <a:solidFill>
                  <a:schemeClr val="tx2"/>
                </a:solidFill>
              </a:rPr>
              <a:t>Hechtman JF. Mod Pathol. 2021; doi: 10.1038/s41379-021-00913-8 (Online ahead of print)</a:t>
            </a:r>
          </a:p>
        </p:txBody>
      </p:sp>
    </p:spTree>
    <p:extLst>
      <p:ext uri="{BB962C8B-B14F-4D97-AF65-F5344CB8AC3E}">
        <p14:creationId xmlns:p14="http://schemas.microsoft.com/office/powerpoint/2010/main" val="317075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B6443EA-9268-5F47-AD94-07C0143FB81B}"/>
              </a:ext>
            </a:extLst>
          </p:cNvPr>
          <p:cNvSpPr>
            <a:spLocks noGrp="1"/>
          </p:cNvSpPr>
          <p:nvPr>
            <p:ph type="body" idx="1"/>
          </p:nvPr>
        </p:nvSpPr>
        <p:spPr/>
        <p:txBody>
          <a:bodyPr/>
          <a:lstStyle/>
          <a:p>
            <a:r>
              <a:rPr lang="en-GB" dirty="0"/>
              <a:t>Next generation sequencing (DNA)</a:t>
            </a:r>
          </a:p>
        </p:txBody>
      </p:sp>
      <p:sp>
        <p:nvSpPr>
          <p:cNvPr id="3" name="Content Placeholder 2">
            <a:extLst>
              <a:ext uri="{FF2B5EF4-FFF2-40B4-BE49-F238E27FC236}">
                <a16:creationId xmlns:a16="http://schemas.microsoft.com/office/drawing/2014/main" id="{E8793E0E-9A0A-4F91-808F-EDEE17BB90FE}"/>
              </a:ext>
            </a:extLst>
          </p:cNvPr>
          <p:cNvSpPr>
            <a:spLocks noGrp="1"/>
          </p:cNvSpPr>
          <p:nvPr>
            <p:ph sz="quarter" idx="12"/>
          </p:nvPr>
        </p:nvSpPr>
        <p:spPr/>
        <p:txBody>
          <a:bodyPr/>
          <a:lstStyle/>
          <a:p>
            <a:r>
              <a:rPr lang="en-GB" dirty="0"/>
              <a:t>Advantages include detection of </a:t>
            </a:r>
            <a:r>
              <a:rPr lang="en-GB" b="1" dirty="0">
                <a:solidFill>
                  <a:schemeClr val="accent1"/>
                </a:solidFill>
              </a:rPr>
              <a:t>multiple fusion partners</a:t>
            </a:r>
            <a:r>
              <a:rPr lang="en-GB" dirty="0"/>
              <a:t>, analyse for other alterations simultaneously</a:t>
            </a:r>
          </a:p>
          <a:p>
            <a:r>
              <a:rPr lang="en-GB" dirty="0"/>
              <a:t>Disadvantages include requirement for moderate </a:t>
            </a:r>
            <a:r>
              <a:rPr lang="en-GB" b="1" dirty="0">
                <a:solidFill>
                  <a:schemeClr val="accent1"/>
                </a:solidFill>
              </a:rPr>
              <a:t>amount of tumour tissue, limited coverage of introns </a:t>
            </a:r>
            <a:r>
              <a:rPr lang="en-GB" dirty="0"/>
              <a:t>(81% sensitivity – best at </a:t>
            </a:r>
            <a:r>
              <a:rPr lang="en-GB" i="1" dirty="0"/>
              <a:t>NTRK1</a:t>
            </a:r>
            <a:r>
              <a:rPr lang="en-GB" dirty="0"/>
              <a:t>), longer </a:t>
            </a:r>
            <a:r>
              <a:rPr lang="en-GB" b="1" dirty="0">
                <a:solidFill>
                  <a:schemeClr val="accent1"/>
                </a:solidFill>
              </a:rPr>
              <a:t>turn around times </a:t>
            </a:r>
            <a:r>
              <a:rPr lang="en-GB" dirty="0"/>
              <a:t>(2-4 weeks), </a:t>
            </a:r>
            <a:r>
              <a:rPr lang="en-GB" b="1" dirty="0">
                <a:solidFill>
                  <a:schemeClr val="accent1"/>
                </a:solidFill>
              </a:rPr>
              <a:t>does not confirm gene </a:t>
            </a:r>
            <a:r>
              <a:rPr lang="en-GB" b="1">
                <a:solidFill>
                  <a:schemeClr val="accent1"/>
                </a:solidFill>
              </a:rPr>
              <a:t>fusion is </a:t>
            </a:r>
            <a:r>
              <a:rPr lang="en-GB" b="1" dirty="0">
                <a:solidFill>
                  <a:schemeClr val="accent1"/>
                </a:solidFill>
              </a:rPr>
              <a:t>functional</a:t>
            </a:r>
          </a:p>
        </p:txBody>
      </p:sp>
      <p:sp>
        <p:nvSpPr>
          <p:cNvPr id="2" name="Title 1">
            <a:extLst>
              <a:ext uri="{FF2B5EF4-FFF2-40B4-BE49-F238E27FC236}">
                <a16:creationId xmlns:a16="http://schemas.microsoft.com/office/drawing/2014/main" id="{CFEAE98F-F6D3-40A9-8167-CA5BF5563CDA}"/>
              </a:ext>
            </a:extLst>
          </p:cNvPr>
          <p:cNvSpPr>
            <a:spLocks noGrp="1"/>
          </p:cNvSpPr>
          <p:nvPr>
            <p:ph type="title"/>
          </p:nvPr>
        </p:nvSpPr>
        <p:spPr/>
        <p:txBody>
          <a:bodyPr/>
          <a:lstStyle/>
          <a:p>
            <a:r>
              <a:rPr lang="en-GB" dirty="0"/>
              <a:t>Testing approaches</a:t>
            </a:r>
          </a:p>
        </p:txBody>
      </p:sp>
      <p:sp>
        <p:nvSpPr>
          <p:cNvPr id="5" name="Slide Number Placeholder 4">
            <a:extLst>
              <a:ext uri="{FF2B5EF4-FFF2-40B4-BE49-F238E27FC236}">
                <a16:creationId xmlns:a16="http://schemas.microsoft.com/office/drawing/2014/main" id="{8250B4A1-B09B-FA40-B191-FE3863AA42F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4" name="Content Placeholder 13">
            <a:extLst>
              <a:ext uri="{FF2B5EF4-FFF2-40B4-BE49-F238E27FC236}">
                <a16:creationId xmlns:a16="http://schemas.microsoft.com/office/drawing/2014/main" id="{91B4FC99-5823-3E42-B3FC-2C3F46EE02F3}"/>
              </a:ext>
            </a:extLst>
          </p:cNvPr>
          <p:cNvSpPr>
            <a:spLocks noGrp="1"/>
          </p:cNvSpPr>
          <p:nvPr>
            <p:ph sz="quarter" idx="15"/>
          </p:nvPr>
        </p:nvSpPr>
        <p:spPr/>
        <p:txBody>
          <a:bodyPr/>
          <a:lstStyle/>
          <a:p>
            <a:pPr>
              <a:spcBef>
                <a:spcPts val="0"/>
              </a:spcBef>
              <a:spcAft>
                <a:spcPts val="300"/>
              </a:spcAft>
            </a:pPr>
            <a:r>
              <a:rPr lang="en-GB" dirty="0">
                <a:solidFill>
                  <a:schemeClr val="tx2"/>
                </a:solidFill>
              </a:rPr>
              <a:t>NTRK, neurotrophic tyrosine receptor kinase</a:t>
            </a:r>
          </a:p>
          <a:p>
            <a:pPr>
              <a:spcBef>
                <a:spcPts val="0"/>
              </a:spcBef>
              <a:spcAft>
                <a:spcPts val="300"/>
              </a:spcAft>
            </a:pPr>
            <a:r>
              <a:rPr lang="en-GB" dirty="0">
                <a:solidFill>
                  <a:schemeClr val="tx2"/>
                </a:solidFill>
              </a:rPr>
              <a:t>Hechtman JF. Mod Pathol. 2021; doi: 10.1038/s41379-021-00913-8 (Online ahead of print)</a:t>
            </a:r>
          </a:p>
        </p:txBody>
      </p:sp>
    </p:spTree>
    <p:extLst>
      <p:ext uri="{BB962C8B-B14F-4D97-AF65-F5344CB8AC3E}">
        <p14:creationId xmlns:p14="http://schemas.microsoft.com/office/powerpoint/2010/main" val="141530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369D69C-E791-AC4C-A33A-A8A9CEBF0AD0}"/>
              </a:ext>
            </a:extLst>
          </p:cNvPr>
          <p:cNvSpPr>
            <a:spLocks noGrp="1"/>
          </p:cNvSpPr>
          <p:nvPr>
            <p:ph type="body" idx="1"/>
          </p:nvPr>
        </p:nvSpPr>
        <p:spPr/>
        <p:txBody>
          <a:bodyPr/>
          <a:lstStyle/>
          <a:p>
            <a:r>
              <a:rPr lang="en-GB" dirty="0"/>
              <a:t>Next generation sequencing (RNA)</a:t>
            </a:r>
          </a:p>
        </p:txBody>
      </p:sp>
      <p:sp>
        <p:nvSpPr>
          <p:cNvPr id="3" name="Content Placeholder 2">
            <a:extLst>
              <a:ext uri="{FF2B5EF4-FFF2-40B4-BE49-F238E27FC236}">
                <a16:creationId xmlns:a16="http://schemas.microsoft.com/office/drawing/2014/main" id="{E8793E0E-9A0A-4F91-808F-EDEE17BB90FE}"/>
              </a:ext>
            </a:extLst>
          </p:cNvPr>
          <p:cNvSpPr>
            <a:spLocks noGrp="1"/>
          </p:cNvSpPr>
          <p:nvPr>
            <p:ph sz="quarter" idx="12"/>
          </p:nvPr>
        </p:nvSpPr>
        <p:spPr/>
        <p:txBody>
          <a:bodyPr/>
          <a:lstStyle/>
          <a:p>
            <a:r>
              <a:rPr lang="en-GB" dirty="0"/>
              <a:t>Advantages include detection of </a:t>
            </a:r>
            <a:r>
              <a:rPr lang="en-GB" b="1" dirty="0">
                <a:solidFill>
                  <a:schemeClr val="accent1"/>
                </a:solidFill>
              </a:rPr>
              <a:t>multiple fusion partners</a:t>
            </a:r>
            <a:r>
              <a:rPr lang="en-GB" dirty="0"/>
              <a:t>, detection is </a:t>
            </a:r>
            <a:r>
              <a:rPr lang="en-GB" b="1" dirty="0">
                <a:solidFill>
                  <a:schemeClr val="accent1"/>
                </a:solidFill>
              </a:rPr>
              <a:t>partner agnostic, confirmation that the fusion gene is transcribed, not limited by gene size</a:t>
            </a:r>
            <a:r>
              <a:rPr lang="en-GB" dirty="0"/>
              <a:t> (introns)</a:t>
            </a:r>
          </a:p>
          <a:p>
            <a:r>
              <a:rPr lang="en-GB" dirty="0"/>
              <a:t>Disadvantages include moderate </a:t>
            </a:r>
            <a:r>
              <a:rPr lang="en-GB" b="1" dirty="0">
                <a:solidFill>
                  <a:schemeClr val="accent1"/>
                </a:solidFill>
              </a:rPr>
              <a:t>amount of tumour tissue</a:t>
            </a:r>
            <a:r>
              <a:rPr lang="en-GB" dirty="0"/>
              <a:t>, subject to RNA </a:t>
            </a:r>
            <a:r>
              <a:rPr lang="en-GB" b="1" dirty="0">
                <a:solidFill>
                  <a:schemeClr val="accent1"/>
                </a:solidFill>
              </a:rPr>
              <a:t>degradation</a:t>
            </a:r>
            <a:r>
              <a:rPr lang="en-GB" dirty="0"/>
              <a:t> in older samples, longer </a:t>
            </a:r>
            <a:r>
              <a:rPr lang="en-GB" b="1" dirty="0">
                <a:solidFill>
                  <a:schemeClr val="accent1"/>
                </a:solidFill>
              </a:rPr>
              <a:t>turn around times </a:t>
            </a:r>
            <a:r>
              <a:rPr lang="en-GB" dirty="0"/>
              <a:t>(2-4 weeks) </a:t>
            </a:r>
          </a:p>
          <a:p>
            <a:pPr lvl="2"/>
            <a:endParaRPr lang="en-GB" dirty="0"/>
          </a:p>
          <a:p>
            <a:pPr lvl="1"/>
            <a:endParaRPr lang="en-GB" dirty="0"/>
          </a:p>
        </p:txBody>
      </p:sp>
      <p:sp>
        <p:nvSpPr>
          <p:cNvPr id="2" name="Title 1">
            <a:extLst>
              <a:ext uri="{FF2B5EF4-FFF2-40B4-BE49-F238E27FC236}">
                <a16:creationId xmlns:a16="http://schemas.microsoft.com/office/drawing/2014/main" id="{CFEAE98F-F6D3-40A9-8167-CA5BF5563CDA}"/>
              </a:ext>
            </a:extLst>
          </p:cNvPr>
          <p:cNvSpPr>
            <a:spLocks noGrp="1"/>
          </p:cNvSpPr>
          <p:nvPr>
            <p:ph type="title"/>
          </p:nvPr>
        </p:nvSpPr>
        <p:spPr/>
        <p:txBody>
          <a:bodyPr/>
          <a:lstStyle/>
          <a:p>
            <a:r>
              <a:rPr lang="en-GB" dirty="0"/>
              <a:t>Testing approaches</a:t>
            </a:r>
          </a:p>
        </p:txBody>
      </p:sp>
      <p:sp>
        <p:nvSpPr>
          <p:cNvPr id="5" name="Slide Number Placeholder 4">
            <a:extLst>
              <a:ext uri="{FF2B5EF4-FFF2-40B4-BE49-F238E27FC236}">
                <a16:creationId xmlns:a16="http://schemas.microsoft.com/office/drawing/2014/main" id="{95E66589-3521-4A4C-8976-0DCE2C1222D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4" name="Content Placeholder 13">
            <a:extLst>
              <a:ext uri="{FF2B5EF4-FFF2-40B4-BE49-F238E27FC236}">
                <a16:creationId xmlns:a16="http://schemas.microsoft.com/office/drawing/2014/main" id="{9EB455D5-B60E-6E43-A554-1D899833870A}"/>
              </a:ext>
            </a:extLst>
          </p:cNvPr>
          <p:cNvSpPr>
            <a:spLocks noGrp="1"/>
          </p:cNvSpPr>
          <p:nvPr>
            <p:ph sz="quarter" idx="15"/>
          </p:nvPr>
        </p:nvSpPr>
        <p:spPr/>
        <p:txBody>
          <a:bodyPr/>
          <a:lstStyle/>
          <a:p>
            <a:r>
              <a:rPr lang="en-GB" dirty="0">
                <a:solidFill>
                  <a:schemeClr val="tx2"/>
                </a:solidFill>
              </a:rPr>
              <a:t>Hechtman JF. Mod Pathol. 2021; doi: 10.1038/s41379-021-00913-8 (Online ahead of print)</a:t>
            </a:r>
          </a:p>
        </p:txBody>
      </p:sp>
    </p:spTree>
    <p:extLst>
      <p:ext uri="{BB962C8B-B14F-4D97-AF65-F5344CB8AC3E}">
        <p14:creationId xmlns:p14="http://schemas.microsoft.com/office/powerpoint/2010/main" val="198696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D83A191-AB30-7545-B4AF-63A514233988}"/>
              </a:ext>
            </a:extLst>
          </p:cNvPr>
          <p:cNvSpPr>
            <a:spLocks noGrp="1"/>
          </p:cNvSpPr>
          <p:nvPr>
            <p:ph type="body" idx="1"/>
          </p:nvPr>
        </p:nvSpPr>
        <p:spPr/>
        <p:txBody>
          <a:bodyPr/>
          <a:lstStyle/>
          <a:p>
            <a:r>
              <a:rPr lang="en-GB" dirty="0"/>
              <a:t>other</a:t>
            </a:r>
          </a:p>
        </p:txBody>
      </p:sp>
      <p:sp>
        <p:nvSpPr>
          <p:cNvPr id="3" name="Content Placeholder 2">
            <a:extLst>
              <a:ext uri="{FF2B5EF4-FFF2-40B4-BE49-F238E27FC236}">
                <a16:creationId xmlns:a16="http://schemas.microsoft.com/office/drawing/2014/main" id="{D3020F20-5A86-4075-B927-7D9AE449904D}"/>
              </a:ext>
            </a:extLst>
          </p:cNvPr>
          <p:cNvSpPr>
            <a:spLocks noGrp="1"/>
          </p:cNvSpPr>
          <p:nvPr>
            <p:ph sz="quarter" idx="12"/>
          </p:nvPr>
        </p:nvSpPr>
        <p:spPr/>
        <p:txBody>
          <a:bodyPr/>
          <a:lstStyle/>
          <a:p>
            <a:r>
              <a:rPr lang="en-GB" dirty="0"/>
              <a:t>Whole transcriptome</a:t>
            </a:r>
          </a:p>
          <a:p>
            <a:r>
              <a:rPr lang="en-GB" dirty="0"/>
              <a:t>Hybrid DNA/RNA panels</a:t>
            </a:r>
          </a:p>
          <a:p>
            <a:r>
              <a:rPr lang="en-GB" dirty="0"/>
              <a:t>Nanostring</a:t>
            </a:r>
          </a:p>
        </p:txBody>
      </p:sp>
      <p:sp>
        <p:nvSpPr>
          <p:cNvPr id="2" name="Title 1">
            <a:extLst>
              <a:ext uri="{FF2B5EF4-FFF2-40B4-BE49-F238E27FC236}">
                <a16:creationId xmlns:a16="http://schemas.microsoft.com/office/drawing/2014/main" id="{7A24EB6F-9025-4221-96E6-0C8D08C3FD60}"/>
              </a:ext>
            </a:extLst>
          </p:cNvPr>
          <p:cNvSpPr>
            <a:spLocks noGrp="1"/>
          </p:cNvSpPr>
          <p:nvPr>
            <p:ph type="title"/>
          </p:nvPr>
        </p:nvSpPr>
        <p:spPr/>
        <p:txBody>
          <a:bodyPr/>
          <a:lstStyle/>
          <a:p>
            <a:r>
              <a:rPr lang="en-GB" dirty="0"/>
              <a:t>Testing approaches</a:t>
            </a:r>
          </a:p>
        </p:txBody>
      </p:sp>
      <p:sp>
        <p:nvSpPr>
          <p:cNvPr id="5" name="Slide Number Placeholder 4">
            <a:extLst>
              <a:ext uri="{FF2B5EF4-FFF2-40B4-BE49-F238E27FC236}">
                <a16:creationId xmlns:a16="http://schemas.microsoft.com/office/drawing/2014/main" id="{64C0D4C7-591E-D04B-9C0B-D14DCAF3B29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4" name="Content Placeholder 13">
            <a:extLst>
              <a:ext uri="{FF2B5EF4-FFF2-40B4-BE49-F238E27FC236}">
                <a16:creationId xmlns:a16="http://schemas.microsoft.com/office/drawing/2014/main" id="{4BFA19B1-96EF-4B45-A2D8-62F9826CED28}"/>
              </a:ext>
            </a:extLst>
          </p:cNvPr>
          <p:cNvSpPr>
            <a:spLocks noGrp="1"/>
          </p:cNvSpPr>
          <p:nvPr>
            <p:ph sz="quarter" idx="15"/>
          </p:nvPr>
        </p:nvSpPr>
        <p:spPr>
          <a:xfrm>
            <a:off x="620184" y="6113188"/>
            <a:ext cx="8116800" cy="700188"/>
          </a:xfrm>
        </p:spPr>
        <p:txBody>
          <a:bodyPr/>
          <a:lstStyle/>
          <a:p>
            <a:r>
              <a:rPr lang="en-GB" dirty="0" err="1">
                <a:solidFill>
                  <a:schemeClr val="tx2"/>
                </a:solidFill>
              </a:rPr>
              <a:t>Marchiò</a:t>
            </a:r>
            <a:r>
              <a:rPr lang="en-GB" dirty="0">
                <a:solidFill>
                  <a:schemeClr val="tx2"/>
                </a:solidFill>
              </a:rPr>
              <a:t> C. Ann Oncol. 2019;30(9):1417-1427. </a:t>
            </a:r>
            <a:r>
              <a:rPr lang="en-GB" dirty="0" err="1">
                <a:solidFill>
                  <a:schemeClr val="tx2"/>
                </a:solidFill>
              </a:rPr>
              <a:t>doi</a:t>
            </a:r>
            <a:r>
              <a:rPr lang="en-GB" dirty="0">
                <a:solidFill>
                  <a:schemeClr val="tx2"/>
                </a:solidFill>
              </a:rPr>
              <a:t>: 10.1093/</a:t>
            </a:r>
            <a:r>
              <a:rPr lang="en-GB" dirty="0" err="1">
                <a:solidFill>
                  <a:schemeClr val="tx2"/>
                </a:solidFill>
              </a:rPr>
              <a:t>annonc</a:t>
            </a:r>
            <a:r>
              <a:rPr lang="en-GB" dirty="0">
                <a:solidFill>
                  <a:schemeClr val="tx2"/>
                </a:solidFill>
              </a:rPr>
              <a:t>/mdz204</a:t>
            </a:r>
          </a:p>
          <a:p>
            <a:r>
              <a:rPr lang="en-GB" dirty="0" err="1">
                <a:solidFill>
                  <a:schemeClr val="tx2"/>
                </a:solidFill>
              </a:rPr>
              <a:t>Hechtman</a:t>
            </a:r>
            <a:r>
              <a:rPr lang="en-GB" dirty="0">
                <a:solidFill>
                  <a:schemeClr val="tx2"/>
                </a:solidFill>
              </a:rPr>
              <a:t> JF. Mod Pathol. 2021; doi: 10.1038/s41379-021-00913-8 (Online ahead of print)</a:t>
            </a:r>
          </a:p>
        </p:txBody>
      </p:sp>
    </p:spTree>
    <p:extLst>
      <p:ext uri="{BB962C8B-B14F-4D97-AF65-F5344CB8AC3E}">
        <p14:creationId xmlns:p14="http://schemas.microsoft.com/office/powerpoint/2010/main" val="376494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5DCAF-418C-4BC6-8E1B-4C5E61FCE2AC}"/>
              </a:ext>
            </a:extLst>
          </p:cNvPr>
          <p:cNvSpPr>
            <a:spLocks noGrp="1"/>
          </p:cNvSpPr>
          <p:nvPr>
            <p:ph type="title"/>
          </p:nvPr>
        </p:nvSpPr>
        <p:spPr>
          <a:xfrm>
            <a:off x="609600" y="490662"/>
            <a:ext cx="10972800" cy="4162474"/>
          </a:xfrm>
        </p:spPr>
        <p:txBody>
          <a:bodyPr/>
          <a:lstStyle/>
          <a:p>
            <a:r>
              <a:rPr lang="en-GB" dirty="0"/>
              <a:t>Experts knowledge share</a:t>
            </a:r>
            <a:br>
              <a:rPr lang="en-GB" dirty="0"/>
            </a:br>
            <a:br>
              <a:rPr lang="en-GB" sz="3600" dirty="0"/>
            </a:br>
            <a:r>
              <a:rPr lang="en-GB" sz="3200" dirty="0"/>
              <a:t>TRK fusion-positive sarcomas and lung cancer</a:t>
            </a:r>
            <a:br>
              <a:rPr lang="fr-FR" sz="3600" b="1" dirty="0">
                <a:solidFill>
                  <a:schemeClr val="accent1"/>
                </a:solidFill>
                <a:ea typeface="Aileron" charset="0"/>
                <a:cs typeface="Aileron" charset="0"/>
              </a:rPr>
            </a:br>
            <a:endParaRPr lang="en-GB" dirty="0"/>
          </a:p>
        </p:txBody>
      </p:sp>
      <p:sp>
        <p:nvSpPr>
          <p:cNvPr id="3" name="Subtitle 2">
            <a:extLst>
              <a:ext uri="{FF2B5EF4-FFF2-40B4-BE49-F238E27FC236}">
                <a16:creationId xmlns:a16="http://schemas.microsoft.com/office/drawing/2014/main" id="{42C52E1A-D541-4E0F-AA89-45846A76ED88}"/>
              </a:ext>
            </a:extLst>
          </p:cNvPr>
          <p:cNvSpPr>
            <a:spLocks noGrp="1"/>
          </p:cNvSpPr>
          <p:nvPr>
            <p:ph type="subTitle" idx="1"/>
          </p:nvPr>
        </p:nvSpPr>
        <p:spPr>
          <a:xfrm>
            <a:off x="2625824" y="4293096"/>
            <a:ext cx="7430616" cy="1655762"/>
          </a:xfrm>
        </p:spPr>
        <p:txBody>
          <a:bodyPr>
            <a:normAutofit/>
          </a:bodyPr>
          <a:lstStyle/>
          <a:p>
            <a:r>
              <a:rPr lang="en-GB" sz="2800" dirty="0"/>
              <a:t>Prof. Robin Jones, Prof. Erin Rudzinski and</a:t>
            </a:r>
          </a:p>
          <a:p>
            <a:r>
              <a:rPr lang="en-GB" sz="2800" dirty="0"/>
              <a:t> Prof. Christian Rolfo</a:t>
            </a:r>
          </a:p>
          <a:p>
            <a:r>
              <a:rPr lang="en-GB" sz="1800" dirty="0"/>
              <a:t>19</a:t>
            </a:r>
            <a:r>
              <a:rPr lang="en-GB" sz="1800" baseline="30000" dirty="0"/>
              <a:t>th</a:t>
            </a:r>
            <a:r>
              <a:rPr lang="en-GB" sz="1800" dirty="0"/>
              <a:t> October 2021 </a:t>
            </a:r>
            <a:endParaRPr lang="en-GB" sz="1800" baseline="30000" dirty="0"/>
          </a:p>
        </p:txBody>
      </p:sp>
      <p:sp>
        <p:nvSpPr>
          <p:cNvPr id="4" name="Slide Number Placeholder 3">
            <a:extLst>
              <a:ext uri="{FF2B5EF4-FFF2-40B4-BE49-F238E27FC236}">
                <a16:creationId xmlns:a16="http://schemas.microsoft.com/office/drawing/2014/main" id="{16AFE348-9B1C-4BAD-BE5A-131A04D5E610}"/>
              </a:ext>
            </a:extLst>
          </p:cNvPr>
          <p:cNvSpPr>
            <a:spLocks noGrp="1"/>
          </p:cNvSpPr>
          <p:nvPr>
            <p:ph type="sldNum" sz="quarter" idx="4"/>
          </p:nvPr>
        </p:nvSpPr>
        <p:spPr/>
        <p:txBody>
          <a:bodyPr/>
          <a:lstStyle/>
          <a:p>
            <a:fld id="{FCE43C0F-8A7B-3A4B-9DB5-B3472E36E833}" type="slidenum">
              <a:rPr lang="en-GB" smtClean="0"/>
              <a:pPr/>
              <a:t>2</a:t>
            </a:fld>
            <a:endParaRPr lang="en-GB" dirty="0"/>
          </a:p>
        </p:txBody>
      </p:sp>
    </p:spTree>
    <p:extLst>
      <p:ext uri="{BB962C8B-B14F-4D97-AF65-F5344CB8AC3E}">
        <p14:creationId xmlns:p14="http://schemas.microsoft.com/office/powerpoint/2010/main" val="4206978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E28C73-1387-4AB6-B071-BAFAEEDCFE4F}"/>
              </a:ext>
            </a:extLst>
          </p:cNvPr>
          <p:cNvSpPr>
            <a:spLocks noGrp="1"/>
          </p:cNvSpPr>
          <p:nvPr>
            <p:ph sz="quarter" idx="12"/>
          </p:nvPr>
        </p:nvSpPr>
        <p:spPr/>
        <p:txBody>
          <a:bodyPr/>
          <a:lstStyle/>
          <a:p>
            <a:r>
              <a:rPr lang="en-GB" dirty="0"/>
              <a:t>panTRK immunohistochemistry</a:t>
            </a:r>
          </a:p>
          <a:p>
            <a:pPr lvl="1"/>
            <a:r>
              <a:rPr lang="en-GB" dirty="0"/>
              <a:t>Nuclear panTRK </a:t>
            </a:r>
          </a:p>
          <a:p>
            <a:pPr lvl="1"/>
            <a:r>
              <a:rPr lang="en-GB" dirty="0"/>
              <a:t>Proceed to </a:t>
            </a:r>
            <a:r>
              <a:rPr lang="en-GB" i="1" dirty="0"/>
              <a:t>ETV6</a:t>
            </a:r>
            <a:r>
              <a:rPr lang="en-GB" dirty="0"/>
              <a:t> FISH, RT-PCR</a:t>
            </a:r>
          </a:p>
          <a:p>
            <a:pPr lvl="1"/>
            <a:r>
              <a:rPr lang="en-GB" dirty="0"/>
              <a:t>NGS panel (RNA) for </a:t>
            </a:r>
            <a:r>
              <a:rPr lang="en-GB" i="1" dirty="0"/>
              <a:t>NTRK3</a:t>
            </a:r>
          </a:p>
          <a:p>
            <a:r>
              <a:rPr lang="en-GB" dirty="0"/>
              <a:t>panTRK immunohistochemistry</a:t>
            </a:r>
          </a:p>
          <a:p>
            <a:pPr lvl="1"/>
            <a:r>
              <a:rPr lang="en-GB" dirty="0"/>
              <a:t>Cytoplasmic panTRK</a:t>
            </a:r>
          </a:p>
          <a:p>
            <a:pPr lvl="1"/>
            <a:r>
              <a:rPr lang="en-GB" dirty="0"/>
              <a:t>Sequencing for </a:t>
            </a:r>
            <a:r>
              <a:rPr lang="en-GB" i="1" dirty="0"/>
              <a:t>NTRK1/2 </a:t>
            </a:r>
            <a:r>
              <a:rPr lang="en-GB" dirty="0"/>
              <a:t>by (DNA or RNA)</a:t>
            </a:r>
          </a:p>
          <a:p>
            <a:pPr lvl="2"/>
            <a:r>
              <a:rPr lang="en-GB" i="1" dirty="0"/>
              <a:t>NTRK2 </a:t>
            </a:r>
            <a:r>
              <a:rPr lang="en-GB" dirty="0"/>
              <a:t>not picked up well by DNA</a:t>
            </a:r>
          </a:p>
          <a:p>
            <a:pPr lvl="1"/>
            <a:r>
              <a:rPr lang="en-GB" dirty="0"/>
              <a:t>FISH, other </a:t>
            </a:r>
          </a:p>
          <a:p>
            <a:r>
              <a:rPr lang="en-GB" dirty="0"/>
              <a:t>Negative panTRK</a:t>
            </a:r>
          </a:p>
          <a:p>
            <a:pPr lvl="1"/>
            <a:r>
              <a:rPr lang="en-GB" dirty="0"/>
              <a:t>Sequencing for multiple tyrosine kinases (RNA)</a:t>
            </a:r>
          </a:p>
        </p:txBody>
      </p:sp>
      <p:sp>
        <p:nvSpPr>
          <p:cNvPr id="2" name="Title 1">
            <a:extLst>
              <a:ext uri="{FF2B5EF4-FFF2-40B4-BE49-F238E27FC236}">
                <a16:creationId xmlns:a16="http://schemas.microsoft.com/office/drawing/2014/main" id="{8423A264-15B8-414C-AC1D-6D27C986D55E}"/>
              </a:ext>
            </a:extLst>
          </p:cNvPr>
          <p:cNvSpPr>
            <a:spLocks noGrp="1"/>
          </p:cNvSpPr>
          <p:nvPr>
            <p:ph type="title"/>
          </p:nvPr>
        </p:nvSpPr>
        <p:spPr/>
        <p:txBody>
          <a:bodyPr/>
          <a:lstStyle/>
          <a:p>
            <a:r>
              <a:rPr lang="en-GB" dirty="0"/>
              <a:t>My approach…</a:t>
            </a:r>
          </a:p>
        </p:txBody>
      </p:sp>
      <p:sp>
        <p:nvSpPr>
          <p:cNvPr id="6" name="Slide Number Placeholder 5">
            <a:extLst>
              <a:ext uri="{FF2B5EF4-FFF2-40B4-BE49-F238E27FC236}">
                <a16:creationId xmlns:a16="http://schemas.microsoft.com/office/drawing/2014/main" id="{264E41FA-C632-3941-A449-3D77FA206C4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4" name="Content Placeholder 13">
            <a:extLst>
              <a:ext uri="{FF2B5EF4-FFF2-40B4-BE49-F238E27FC236}">
                <a16:creationId xmlns:a16="http://schemas.microsoft.com/office/drawing/2014/main" id="{9FA70EB8-7145-FD49-A129-9D1B9C1F318A}"/>
              </a:ext>
            </a:extLst>
          </p:cNvPr>
          <p:cNvSpPr>
            <a:spLocks noGrp="1"/>
          </p:cNvSpPr>
          <p:nvPr>
            <p:ph sz="quarter" idx="15"/>
          </p:nvPr>
        </p:nvSpPr>
        <p:spPr>
          <a:xfrm>
            <a:off x="620184" y="6356351"/>
            <a:ext cx="7420032" cy="365125"/>
          </a:xfrm>
        </p:spPr>
        <p:txBody>
          <a:bodyPr/>
          <a:lstStyle/>
          <a:p>
            <a:r>
              <a:rPr lang="en-GB" dirty="0">
                <a:solidFill>
                  <a:schemeClr val="tx2"/>
                </a:solidFill>
              </a:rPr>
              <a:t>FISH, fluorescent in situ hybridisation; NGS, next-generation sequencing; NTRK, neurotrophic tyrosine receptor kinase; RT-PCR, reverse transcription-polymerase chain reaction; TRK, tropomyosin receptor kinase</a:t>
            </a:r>
          </a:p>
        </p:txBody>
      </p:sp>
      <p:pic>
        <p:nvPicPr>
          <p:cNvPr id="4" name="Content Placeholder 4" descr="A picture containing text&#10;&#10;Description automatically generated">
            <a:extLst>
              <a:ext uri="{FF2B5EF4-FFF2-40B4-BE49-F238E27FC236}">
                <a16:creationId xmlns:a16="http://schemas.microsoft.com/office/drawing/2014/main" id="{6B24E586-7548-4A0D-8A02-4E541FD609B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7561720" y="1628492"/>
            <a:ext cx="4096512" cy="3941064"/>
          </a:xfrm>
          <a:prstGeom prst="rect">
            <a:avLst/>
          </a:prstGeom>
          <a:ln w="25400">
            <a:solidFill>
              <a:schemeClr val="accent1"/>
            </a:solidFill>
          </a:ln>
        </p:spPr>
      </p:pic>
    </p:spTree>
    <p:extLst>
      <p:ext uri="{BB962C8B-B14F-4D97-AF65-F5344CB8AC3E}">
        <p14:creationId xmlns:p14="http://schemas.microsoft.com/office/powerpoint/2010/main" val="187087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B219349-B3C2-784C-9A0E-40F1961FF40D}"/>
              </a:ext>
            </a:extLst>
          </p:cNvPr>
          <p:cNvSpPr>
            <a:spLocks noGrp="1"/>
          </p:cNvSpPr>
          <p:nvPr>
            <p:ph type="body" idx="1"/>
          </p:nvPr>
        </p:nvSpPr>
        <p:spPr/>
        <p:txBody>
          <a:bodyPr/>
          <a:lstStyle/>
          <a:p>
            <a:r>
              <a:rPr lang="en-GB" dirty="0"/>
              <a:t>Pearls from my practice</a:t>
            </a:r>
          </a:p>
        </p:txBody>
      </p:sp>
      <p:sp>
        <p:nvSpPr>
          <p:cNvPr id="3" name="Content Placeholder 2">
            <a:extLst>
              <a:ext uri="{FF2B5EF4-FFF2-40B4-BE49-F238E27FC236}">
                <a16:creationId xmlns:a16="http://schemas.microsoft.com/office/drawing/2014/main" id="{B7B3D32F-F0AB-4741-92DF-322C59E57FCC}"/>
              </a:ext>
            </a:extLst>
          </p:cNvPr>
          <p:cNvSpPr>
            <a:spLocks noGrp="1"/>
          </p:cNvSpPr>
          <p:nvPr>
            <p:ph sz="quarter" idx="12"/>
          </p:nvPr>
        </p:nvSpPr>
        <p:spPr/>
        <p:txBody>
          <a:bodyPr/>
          <a:lstStyle/>
          <a:p>
            <a:r>
              <a:rPr lang="en-GB" dirty="0"/>
              <a:t>I have only seen nuclear panTRK staining in </a:t>
            </a:r>
            <a:r>
              <a:rPr lang="en-GB" i="1" dirty="0"/>
              <a:t>NTRK3 </a:t>
            </a:r>
            <a:r>
              <a:rPr lang="en-GB" dirty="0"/>
              <a:t>fused cases</a:t>
            </a:r>
          </a:p>
          <a:p>
            <a:pPr lvl="1"/>
            <a:r>
              <a:rPr lang="en-GB" dirty="0"/>
              <a:t>True even for cases that have failed initial sequencing attempts</a:t>
            </a:r>
          </a:p>
          <a:p>
            <a:r>
              <a:rPr lang="en-GB" dirty="0"/>
              <a:t>Monomorphic spindle cell tumours (in children / young adults) frequently harbour gene rearrangements</a:t>
            </a:r>
          </a:p>
          <a:p>
            <a:pPr lvl="1"/>
            <a:r>
              <a:rPr lang="en-GB" dirty="0"/>
              <a:t>Infantile fibrosarcoma/lipofibromatosis-like neural tumour spectrum of tumours frequently harbour kinase gene alterations, including </a:t>
            </a:r>
            <a:r>
              <a:rPr lang="en-GB" i="1" dirty="0"/>
              <a:t>NTRK</a:t>
            </a:r>
            <a:r>
              <a:rPr lang="en-GB" dirty="0"/>
              <a:t>s</a:t>
            </a:r>
          </a:p>
          <a:p>
            <a:pPr lvl="1"/>
            <a:r>
              <a:rPr lang="en-GB" dirty="0"/>
              <a:t>Quick to pursue RNA sequencing panels</a:t>
            </a:r>
          </a:p>
          <a:p>
            <a:pPr lvl="2"/>
            <a:endParaRPr lang="en-GB" dirty="0"/>
          </a:p>
        </p:txBody>
      </p:sp>
      <p:sp>
        <p:nvSpPr>
          <p:cNvPr id="2" name="Title 1">
            <a:extLst>
              <a:ext uri="{FF2B5EF4-FFF2-40B4-BE49-F238E27FC236}">
                <a16:creationId xmlns:a16="http://schemas.microsoft.com/office/drawing/2014/main" id="{B15C8FBF-7399-4B40-A1B0-1D5758CEA6E7}"/>
              </a:ext>
            </a:extLst>
          </p:cNvPr>
          <p:cNvSpPr>
            <a:spLocks noGrp="1"/>
          </p:cNvSpPr>
          <p:nvPr>
            <p:ph type="title"/>
          </p:nvPr>
        </p:nvSpPr>
        <p:spPr/>
        <p:txBody>
          <a:bodyPr/>
          <a:lstStyle/>
          <a:p>
            <a:r>
              <a:rPr lang="en-GB" dirty="0"/>
              <a:t>Practical experience</a:t>
            </a:r>
          </a:p>
        </p:txBody>
      </p:sp>
      <p:sp>
        <p:nvSpPr>
          <p:cNvPr id="5" name="Slide Number Placeholder 4">
            <a:extLst>
              <a:ext uri="{FF2B5EF4-FFF2-40B4-BE49-F238E27FC236}">
                <a16:creationId xmlns:a16="http://schemas.microsoft.com/office/drawing/2014/main" id="{F584B180-14C9-8745-B564-8A312F84025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3" name="Content Placeholder 12">
            <a:extLst>
              <a:ext uri="{FF2B5EF4-FFF2-40B4-BE49-F238E27FC236}">
                <a16:creationId xmlns:a16="http://schemas.microsoft.com/office/drawing/2014/main" id="{DA58155B-809B-7A43-BE07-96BA1693984C}"/>
              </a:ext>
            </a:extLst>
          </p:cNvPr>
          <p:cNvSpPr>
            <a:spLocks noGrp="1"/>
          </p:cNvSpPr>
          <p:nvPr>
            <p:ph sz="quarter" idx="15"/>
          </p:nvPr>
        </p:nvSpPr>
        <p:spPr/>
        <p:txBody>
          <a:bodyPr/>
          <a:lstStyle/>
          <a:p>
            <a:r>
              <a:rPr lang="en-GB" dirty="0">
                <a:solidFill>
                  <a:schemeClr val="tx2"/>
                </a:solidFill>
              </a:rPr>
              <a:t>NTRK, neurotrophic tyrosine receptor kinase; TRK, tropomyosin receptor kinase</a:t>
            </a:r>
          </a:p>
        </p:txBody>
      </p:sp>
    </p:spTree>
    <p:extLst>
      <p:ext uri="{BB962C8B-B14F-4D97-AF65-F5344CB8AC3E}">
        <p14:creationId xmlns:p14="http://schemas.microsoft.com/office/powerpoint/2010/main" val="100651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C1D2D-671E-4286-B7EA-DBE3A0914A0B}"/>
              </a:ext>
            </a:extLst>
          </p:cNvPr>
          <p:cNvSpPr>
            <a:spLocks noGrp="1"/>
          </p:cNvSpPr>
          <p:nvPr>
            <p:ph type="title"/>
          </p:nvPr>
        </p:nvSpPr>
        <p:spPr>
          <a:xfrm>
            <a:off x="619200" y="246566"/>
            <a:ext cx="8740800" cy="807285"/>
          </a:xfrm>
        </p:spPr>
        <p:txBody>
          <a:bodyPr/>
          <a:lstStyle/>
          <a:p>
            <a:r>
              <a:rPr lang="en-GB" dirty="0"/>
              <a:t>4-month-old male with intradural/</a:t>
            </a:r>
            <a:br>
              <a:rPr lang="en-GB" dirty="0"/>
            </a:br>
            <a:r>
              <a:rPr lang="en-GB" dirty="0"/>
              <a:t>extra-axial mass</a:t>
            </a:r>
          </a:p>
        </p:txBody>
      </p:sp>
      <p:sp>
        <p:nvSpPr>
          <p:cNvPr id="3" name="Slide Number Placeholder 2">
            <a:extLst>
              <a:ext uri="{FF2B5EF4-FFF2-40B4-BE49-F238E27FC236}">
                <a16:creationId xmlns:a16="http://schemas.microsoft.com/office/drawing/2014/main" id="{EEB3C91F-0A6F-3343-9CD2-9EDA11765D3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7" name="Content Placeholder 16">
            <a:extLst>
              <a:ext uri="{FF2B5EF4-FFF2-40B4-BE49-F238E27FC236}">
                <a16:creationId xmlns:a16="http://schemas.microsoft.com/office/drawing/2014/main" id="{E8D95C3E-5F8C-7143-B7E3-484EC0D82F2F}"/>
              </a:ext>
            </a:extLst>
          </p:cNvPr>
          <p:cNvSpPr>
            <a:spLocks noGrp="1"/>
          </p:cNvSpPr>
          <p:nvPr>
            <p:ph sz="quarter" idx="15"/>
          </p:nvPr>
        </p:nvSpPr>
        <p:spPr/>
        <p:txBody>
          <a:bodyPr/>
          <a:lstStyle/>
          <a:p>
            <a:r>
              <a:rPr lang="en-GB" dirty="0">
                <a:solidFill>
                  <a:schemeClr val="tx2"/>
                </a:solidFill>
              </a:rPr>
              <a:t>NTRK, neurotrophic tyrosine receptor kinase</a:t>
            </a:r>
          </a:p>
        </p:txBody>
      </p:sp>
      <p:pic>
        <p:nvPicPr>
          <p:cNvPr id="12" name="Content Placeholder 7">
            <a:extLst>
              <a:ext uri="{FF2B5EF4-FFF2-40B4-BE49-F238E27FC236}">
                <a16:creationId xmlns:a16="http://schemas.microsoft.com/office/drawing/2014/main" id="{25AEE969-E338-3E41-A314-ABA3362E216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20184" y="1488504"/>
            <a:ext cx="5347034" cy="3019421"/>
          </a:xfrm>
          <a:prstGeom prst="rect">
            <a:avLst/>
          </a:prstGeom>
          <a:ln w="25400">
            <a:solidFill>
              <a:schemeClr val="accent1"/>
            </a:solidFill>
          </a:ln>
        </p:spPr>
      </p:pic>
      <p:pic>
        <p:nvPicPr>
          <p:cNvPr id="14" name="Content Placeholder 5">
            <a:extLst>
              <a:ext uri="{FF2B5EF4-FFF2-40B4-BE49-F238E27FC236}">
                <a16:creationId xmlns:a16="http://schemas.microsoft.com/office/drawing/2014/main" id="{EA3A6092-7627-1C4D-81EF-9A3D328F81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1533" y="1484784"/>
            <a:ext cx="5489860" cy="3019422"/>
          </a:xfrm>
          <a:prstGeom prst="rect">
            <a:avLst/>
          </a:prstGeom>
          <a:ln w="25400">
            <a:solidFill>
              <a:schemeClr val="accent1"/>
            </a:solidFill>
          </a:ln>
        </p:spPr>
      </p:pic>
      <p:sp>
        <p:nvSpPr>
          <p:cNvPr id="4" name="Rectangle 3">
            <a:extLst>
              <a:ext uri="{FF2B5EF4-FFF2-40B4-BE49-F238E27FC236}">
                <a16:creationId xmlns:a16="http://schemas.microsoft.com/office/drawing/2014/main" id="{F3108310-F3B4-174D-8A9F-7A8549536F9D}"/>
              </a:ext>
            </a:extLst>
          </p:cNvPr>
          <p:cNvSpPr/>
          <p:nvPr/>
        </p:nvSpPr>
        <p:spPr>
          <a:xfrm>
            <a:off x="540524" y="4725144"/>
            <a:ext cx="11102017" cy="1200329"/>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5D8298"/>
                </a:solidFill>
                <a:latin typeface="+mj-lt"/>
              </a:rPr>
              <a:t>Outside hospital sent for NTRK IHC – reported as equivocal </a:t>
            </a:r>
            <a:r>
              <a:rPr lang="en-US" sz="2000" dirty="0">
                <a:solidFill>
                  <a:srgbClr val="5D8298"/>
                </a:solidFill>
                <a:latin typeface="+mj-lt"/>
                <a:sym typeface="Wingdings" pitchFamily="2" charset="2"/>
              </a:rPr>
              <a:t> </a:t>
            </a:r>
            <a:r>
              <a:rPr lang="en-US" sz="2000" dirty="0">
                <a:solidFill>
                  <a:srgbClr val="5D8298"/>
                </a:solidFill>
                <a:latin typeface="+mj-lt"/>
              </a:rPr>
              <a:t> Sequencing eventually came back negative so sent for consultations. </a:t>
            </a:r>
            <a:endParaRPr lang="en-US" sz="1200" dirty="0">
              <a:solidFill>
                <a:srgbClr val="5D8298"/>
              </a:solidFill>
              <a:latin typeface="+mj-lt"/>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solidFill>
                <a:srgbClr val="5D8298"/>
              </a:solidFill>
              <a:latin typeface="+mj-lt"/>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5D8298"/>
                </a:solidFill>
                <a:latin typeface="+mj-lt"/>
              </a:rPr>
              <a:t>My repeat IHC showed diffuse nuclear </a:t>
            </a:r>
            <a:r>
              <a:rPr lang="en-US" sz="2000" dirty="0" err="1">
                <a:solidFill>
                  <a:srgbClr val="5D8298"/>
                </a:solidFill>
                <a:latin typeface="+mj-lt"/>
              </a:rPr>
              <a:t>panTRK</a:t>
            </a:r>
            <a:r>
              <a:rPr lang="en-US" sz="2000" dirty="0">
                <a:solidFill>
                  <a:srgbClr val="5D8298"/>
                </a:solidFill>
                <a:latin typeface="+mj-lt"/>
              </a:rPr>
              <a:t> staining </a:t>
            </a:r>
            <a:r>
              <a:rPr lang="en-US" sz="2000" dirty="0">
                <a:solidFill>
                  <a:srgbClr val="5D8298"/>
                </a:solidFill>
                <a:latin typeface="+mj-lt"/>
                <a:sym typeface="Wingdings" pitchFamily="2" charset="2"/>
              </a:rPr>
              <a:t> </a:t>
            </a:r>
            <a:r>
              <a:rPr lang="en-US" sz="2000" dirty="0">
                <a:solidFill>
                  <a:srgbClr val="5D8298"/>
                </a:solidFill>
                <a:latin typeface="+mj-lt"/>
              </a:rPr>
              <a:t>Sent for local RNA sequencing</a:t>
            </a:r>
          </a:p>
        </p:txBody>
      </p:sp>
    </p:spTree>
    <p:extLst>
      <p:ext uri="{BB962C8B-B14F-4D97-AF65-F5344CB8AC3E}">
        <p14:creationId xmlns:p14="http://schemas.microsoft.com/office/powerpoint/2010/main" val="256893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C1D2D-671E-4286-B7EA-DBE3A0914A0B}"/>
              </a:ext>
            </a:extLst>
          </p:cNvPr>
          <p:cNvSpPr>
            <a:spLocks noGrp="1"/>
          </p:cNvSpPr>
          <p:nvPr>
            <p:ph type="title"/>
          </p:nvPr>
        </p:nvSpPr>
        <p:spPr>
          <a:xfrm>
            <a:off x="619200" y="246566"/>
            <a:ext cx="8740800" cy="807285"/>
          </a:xfrm>
        </p:spPr>
        <p:txBody>
          <a:bodyPr/>
          <a:lstStyle/>
          <a:p>
            <a:r>
              <a:rPr lang="en-GB" dirty="0"/>
              <a:t>4-month-old male with intradural/</a:t>
            </a:r>
            <a:br>
              <a:rPr lang="en-GB" dirty="0"/>
            </a:br>
            <a:r>
              <a:rPr lang="en-GB" dirty="0"/>
              <a:t>extra-axial mass</a:t>
            </a:r>
          </a:p>
        </p:txBody>
      </p:sp>
      <p:sp>
        <p:nvSpPr>
          <p:cNvPr id="3" name="Slide Number Placeholder 2">
            <a:extLst>
              <a:ext uri="{FF2B5EF4-FFF2-40B4-BE49-F238E27FC236}">
                <a16:creationId xmlns:a16="http://schemas.microsoft.com/office/drawing/2014/main" id="{EEB3C91F-0A6F-3343-9CD2-9EDA11765D3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7" name="Content Placeholder 16">
            <a:extLst>
              <a:ext uri="{FF2B5EF4-FFF2-40B4-BE49-F238E27FC236}">
                <a16:creationId xmlns:a16="http://schemas.microsoft.com/office/drawing/2014/main" id="{E8D95C3E-5F8C-7143-B7E3-484EC0D82F2F}"/>
              </a:ext>
            </a:extLst>
          </p:cNvPr>
          <p:cNvSpPr>
            <a:spLocks noGrp="1"/>
          </p:cNvSpPr>
          <p:nvPr>
            <p:ph sz="quarter" idx="15"/>
          </p:nvPr>
        </p:nvSpPr>
        <p:spPr/>
        <p:txBody>
          <a:bodyPr/>
          <a:lstStyle/>
          <a:p>
            <a:r>
              <a:rPr lang="en-GB" dirty="0">
                <a:solidFill>
                  <a:schemeClr val="tx2"/>
                </a:solidFill>
              </a:rPr>
              <a:t>NTRK, neurotrophic tyrosine receptor kinase</a:t>
            </a:r>
          </a:p>
        </p:txBody>
      </p:sp>
      <p:pic>
        <p:nvPicPr>
          <p:cNvPr id="12" name="Content Placeholder 7">
            <a:extLst>
              <a:ext uri="{FF2B5EF4-FFF2-40B4-BE49-F238E27FC236}">
                <a16:creationId xmlns:a16="http://schemas.microsoft.com/office/drawing/2014/main" id="{25AEE969-E338-3E41-A314-ABA3362E216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19201" y="1484784"/>
            <a:ext cx="5347034" cy="3019421"/>
          </a:xfrm>
          <a:prstGeom prst="rect">
            <a:avLst/>
          </a:prstGeom>
          <a:ln w="25400">
            <a:solidFill>
              <a:schemeClr val="accent1"/>
            </a:solidFill>
          </a:ln>
        </p:spPr>
      </p:pic>
      <p:pic>
        <p:nvPicPr>
          <p:cNvPr id="14" name="Content Placeholder 5">
            <a:extLst>
              <a:ext uri="{FF2B5EF4-FFF2-40B4-BE49-F238E27FC236}">
                <a16:creationId xmlns:a16="http://schemas.microsoft.com/office/drawing/2014/main" id="{EA3A6092-7627-1C4D-81EF-9A3D328F81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1533" y="1484784"/>
            <a:ext cx="5489860" cy="3019422"/>
          </a:xfrm>
          <a:prstGeom prst="rect">
            <a:avLst/>
          </a:prstGeom>
          <a:ln w="25400">
            <a:solidFill>
              <a:schemeClr val="accent1"/>
            </a:solidFill>
          </a:ln>
        </p:spPr>
      </p:pic>
      <p:sp>
        <p:nvSpPr>
          <p:cNvPr id="7" name="Rectangle 6">
            <a:extLst>
              <a:ext uri="{FF2B5EF4-FFF2-40B4-BE49-F238E27FC236}">
                <a16:creationId xmlns:a16="http://schemas.microsoft.com/office/drawing/2014/main" id="{294BE1B2-80E7-064B-820F-D81F62D40188}"/>
              </a:ext>
            </a:extLst>
          </p:cNvPr>
          <p:cNvSpPr/>
          <p:nvPr/>
        </p:nvSpPr>
        <p:spPr>
          <a:xfrm>
            <a:off x="7390301" y="4887982"/>
            <a:ext cx="2693366"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6378D"/>
                </a:solidFill>
                <a:effectLst/>
                <a:uLnTx/>
                <a:uFillTx/>
                <a:latin typeface="Calibri" panose="020F0502020204030204"/>
                <a:ea typeface="+mn-ea"/>
                <a:cs typeface="+mn-cs"/>
              </a:rPr>
              <a:t>KHDRBS1-NTRK3</a:t>
            </a:r>
            <a:r>
              <a:rPr kumimoji="0" lang="en-GB" sz="2000" b="1" i="0" u="none" strike="noStrike" kern="1200" cap="none" spc="0" normalizeH="0" baseline="0" noProof="0" dirty="0">
                <a:ln>
                  <a:noFill/>
                </a:ln>
                <a:solidFill>
                  <a:srgbClr val="56378D"/>
                </a:solidFill>
                <a:effectLst/>
                <a:uLnTx/>
                <a:uFillTx/>
                <a:latin typeface="Calibri" panose="020F0502020204030204"/>
                <a:ea typeface="+mn-ea"/>
                <a:cs typeface="+mn-cs"/>
              </a:rPr>
              <a:t> fusion</a:t>
            </a:r>
          </a:p>
        </p:txBody>
      </p:sp>
    </p:spTree>
    <p:extLst>
      <p:ext uri="{BB962C8B-B14F-4D97-AF65-F5344CB8AC3E}">
        <p14:creationId xmlns:p14="http://schemas.microsoft.com/office/powerpoint/2010/main" val="416818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AB9340-44B0-487F-AA03-88E1E92A3A31}"/>
              </a:ext>
            </a:extLst>
          </p:cNvPr>
          <p:cNvSpPr>
            <a:spLocks noGrp="1"/>
          </p:cNvSpPr>
          <p:nvPr>
            <p:ph type="title"/>
          </p:nvPr>
        </p:nvSpPr>
        <p:spPr/>
        <p:txBody>
          <a:bodyPr/>
          <a:lstStyle/>
          <a:p>
            <a:r>
              <a:rPr lang="en-GB" noProof="0" dirty="0"/>
              <a:t>TRK fusion-positive sarcomas </a:t>
            </a:r>
            <a:br>
              <a:rPr lang="en-GB" noProof="0" dirty="0"/>
            </a:br>
            <a:r>
              <a:rPr lang="en-GB" noProof="0" dirty="0"/>
              <a:t>Clinical Data, Second Generation Therapies </a:t>
            </a:r>
          </a:p>
        </p:txBody>
      </p:sp>
      <p:sp>
        <p:nvSpPr>
          <p:cNvPr id="5" name="Subtitle 4">
            <a:extLst>
              <a:ext uri="{FF2B5EF4-FFF2-40B4-BE49-F238E27FC236}">
                <a16:creationId xmlns:a16="http://schemas.microsoft.com/office/drawing/2014/main" id="{2400BD03-F9B7-4AF9-A9FB-EDE78E841C79}"/>
              </a:ext>
            </a:extLst>
          </p:cNvPr>
          <p:cNvSpPr>
            <a:spLocks noGrp="1"/>
          </p:cNvSpPr>
          <p:nvPr>
            <p:ph type="subTitle" idx="1"/>
          </p:nvPr>
        </p:nvSpPr>
        <p:spPr/>
        <p:txBody>
          <a:bodyPr/>
          <a:lstStyle/>
          <a:p>
            <a:r>
              <a:rPr lang="en-GB" b="1" noProof="0" dirty="0"/>
              <a:t>Prof. Robin L Jones</a:t>
            </a:r>
          </a:p>
          <a:p>
            <a:r>
              <a:rPr lang="en-GB" sz="2200" b="1" noProof="0" dirty="0"/>
              <a:t>Royal Marsden Hospital</a:t>
            </a:r>
            <a:br>
              <a:rPr lang="en-GB" sz="2200" b="1" noProof="0" dirty="0"/>
            </a:br>
            <a:r>
              <a:rPr lang="en-GB" sz="2200" b="1" noProof="0" dirty="0"/>
              <a:t>Institute of Cancer Research, London, United Kingdom</a:t>
            </a:r>
          </a:p>
        </p:txBody>
      </p:sp>
      <p:sp>
        <p:nvSpPr>
          <p:cNvPr id="7" name="Slide Number Placeholder 6">
            <a:extLst>
              <a:ext uri="{FF2B5EF4-FFF2-40B4-BE49-F238E27FC236}">
                <a16:creationId xmlns:a16="http://schemas.microsoft.com/office/drawing/2014/main" id="{374EAF05-2DFD-D84B-9AA4-297C27CD2F6A}"/>
              </a:ext>
            </a:extLst>
          </p:cNvPr>
          <p:cNvSpPr>
            <a:spLocks noGrp="1"/>
          </p:cNvSpPr>
          <p:nvPr>
            <p:ph type="sldNum" sz="quarter" idx="4"/>
          </p:nvPr>
        </p:nvSpPr>
        <p:spPr/>
        <p:txBody>
          <a:bodyPr/>
          <a:lstStyle/>
          <a:p>
            <a:fld id="{FCE43C0F-8A7B-3A4B-9DB5-B3472E36E833}" type="slidenum">
              <a:rPr lang="en-GB" smtClean="0"/>
              <a:pPr/>
              <a:t>24</a:t>
            </a:fld>
            <a:endParaRPr lang="en-GB" dirty="0"/>
          </a:p>
        </p:txBody>
      </p:sp>
    </p:spTree>
    <p:extLst>
      <p:ext uri="{BB962C8B-B14F-4D97-AF65-F5344CB8AC3E}">
        <p14:creationId xmlns:p14="http://schemas.microsoft.com/office/powerpoint/2010/main" val="17401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DA6AF1-82E9-452D-ADA2-DB7FB9E95C13}"/>
              </a:ext>
            </a:extLst>
          </p:cNvPr>
          <p:cNvSpPr>
            <a:spLocks noGrp="1"/>
          </p:cNvSpPr>
          <p:nvPr>
            <p:ph sz="quarter" idx="12"/>
          </p:nvPr>
        </p:nvSpPr>
        <p:spPr/>
        <p:txBody>
          <a:bodyPr/>
          <a:lstStyle/>
          <a:p>
            <a:pPr lvl="0"/>
            <a:r>
              <a:rPr lang="en-GB" dirty="0"/>
              <a:t>Receipt of grants/research support:</a:t>
            </a:r>
          </a:p>
          <a:p>
            <a:pPr lvl="1"/>
            <a:r>
              <a:rPr lang="en-GB" dirty="0"/>
              <a:t>MSD </a:t>
            </a:r>
          </a:p>
          <a:p>
            <a:pPr lvl="1"/>
            <a:r>
              <a:rPr lang="en-GB" dirty="0"/>
              <a:t>GSK</a:t>
            </a:r>
          </a:p>
          <a:p>
            <a:pPr lvl="1"/>
            <a:endParaRPr lang="en-GB" dirty="0"/>
          </a:p>
          <a:p>
            <a:pPr lvl="0"/>
            <a:r>
              <a:rPr lang="en-GB" dirty="0"/>
              <a:t>Receipt of consultation fees:</a:t>
            </a:r>
          </a:p>
          <a:p>
            <a:pPr lvl="1"/>
            <a:r>
              <a:rPr lang="en-GB" dirty="0"/>
              <a:t>Adaptimmune, Astex, Athenex, Bayer, Boehringer Ingelheim, Blueprint, Clinigen, Eisai, Epizyme, Daichii, Deciphera, Immune Design, </a:t>
            </a:r>
            <a:r>
              <a:rPr lang="en-GB" dirty="0" err="1"/>
              <a:t>Immunicum</a:t>
            </a:r>
            <a:r>
              <a:rPr lang="en-GB" dirty="0"/>
              <a:t>, Karma Oncology, Lilly, Merck, </a:t>
            </a:r>
            <a:r>
              <a:rPr lang="en-GB" dirty="0" err="1"/>
              <a:t>Mundipharma</a:t>
            </a:r>
            <a:r>
              <a:rPr lang="en-GB" dirty="0"/>
              <a:t>, </a:t>
            </a:r>
            <a:r>
              <a:rPr lang="en-GB" dirty="0" err="1"/>
              <a:t>PharmaMar</a:t>
            </a:r>
            <a:r>
              <a:rPr lang="en-GB" dirty="0"/>
              <a:t>, </a:t>
            </a:r>
            <a:r>
              <a:rPr lang="en-GB" dirty="0" err="1"/>
              <a:t>Springworks</a:t>
            </a:r>
            <a:r>
              <a:rPr lang="en-GB" dirty="0"/>
              <a:t>, </a:t>
            </a:r>
            <a:r>
              <a:rPr lang="en-GB" dirty="0" err="1"/>
              <a:t>SynOx</a:t>
            </a:r>
            <a:r>
              <a:rPr lang="en-GB" dirty="0"/>
              <a:t>, </a:t>
            </a:r>
            <a:r>
              <a:rPr lang="en-GB" dirty="0" err="1"/>
              <a:t>Tracon</a:t>
            </a:r>
            <a:endParaRPr lang="en-GB" dirty="0"/>
          </a:p>
          <a:p>
            <a:pPr marL="0" indent="0">
              <a:buNone/>
            </a:pPr>
            <a:endParaRPr lang="en-GB" dirty="0"/>
          </a:p>
        </p:txBody>
      </p:sp>
      <p:sp>
        <p:nvSpPr>
          <p:cNvPr id="2" name="Title 1">
            <a:extLst>
              <a:ext uri="{FF2B5EF4-FFF2-40B4-BE49-F238E27FC236}">
                <a16:creationId xmlns:a16="http://schemas.microsoft.com/office/drawing/2014/main" id="{07561C34-E977-4C8A-BFD6-79A8E2894CBF}"/>
              </a:ext>
            </a:extLst>
          </p:cNvPr>
          <p:cNvSpPr>
            <a:spLocks noGrp="1"/>
          </p:cNvSpPr>
          <p:nvPr>
            <p:ph type="title"/>
          </p:nvPr>
        </p:nvSpPr>
        <p:spPr/>
        <p:txBody>
          <a:bodyPr/>
          <a:lstStyle/>
          <a:p>
            <a:r>
              <a:rPr lang="en-GB"/>
              <a:t>Disclosures</a:t>
            </a:r>
          </a:p>
        </p:txBody>
      </p:sp>
      <p:sp>
        <p:nvSpPr>
          <p:cNvPr id="7" name="Content Placeholder 6">
            <a:extLst>
              <a:ext uri="{FF2B5EF4-FFF2-40B4-BE49-F238E27FC236}">
                <a16:creationId xmlns:a16="http://schemas.microsoft.com/office/drawing/2014/main" id="{37F78601-BD78-8B45-92EC-BE7C303DFB2B}"/>
              </a:ext>
            </a:extLst>
          </p:cNvPr>
          <p:cNvSpPr>
            <a:spLocks noGrp="1"/>
          </p:cNvSpPr>
          <p:nvPr>
            <p:ph sz="quarter" idx="15"/>
          </p:nvPr>
        </p:nvSpPr>
        <p:spPr/>
        <p:txBody>
          <a:bodyPr/>
          <a:lstStyle/>
          <a:p>
            <a:endParaRPr lang="en-GB"/>
          </a:p>
        </p:txBody>
      </p:sp>
      <p:sp>
        <p:nvSpPr>
          <p:cNvPr id="8" name="Slide Number Placeholder 7">
            <a:extLst>
              <a:ext uri="{FF2B5EF4-FFF2-40B4-BE49-F238E27FC236}">
                <a16:creationId xmlns:a16="http://schemas.microsoft.com/office/drawing/2014/main" id="{494C7FA7-4A44-8544-BACD-3D86BBC9C3FF}"/>
              </a:ext>
            </a:extLst>
          </p:cNvPr>
          <p:cNvSpPr>
            <a:spLocks noGrp="1"/>
          </p:cNvSpPr>
          <p:nvPr>
            <p:ph type="sldNum" sz="quarter" idx="4"/>
          </p:nvPr>
        </p:nvSpPr>
        <p:spPr/>
        <p:txBody>
          <a:bodyPr/>
          <a:lstStyle/>
          <a:p>
            <a:fld id="{FCE43C0F-8A7B-3A4B-9DB5-B3472E36E833}" type="slidenum">
              <a:rPr lang="en-GB" smtClean="0"/>
              <a:pPr/>
              <a:t>25</a:t>
            </a:fld>
            <a:endParaRPr lang="en-GB"/>
          </a:p>
        </p:txBody>
      </p:sp>
    </p:spTree>
    <p:extLst>
      <p:ext uri="{BB962C8B-B14F-4D97-AF65-F5344CB8AC3E}">
        <p14:creationId xmlns:p14="http://schemas.microsoft.com/office/powerpoint/2010/main" val="292822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GB" dirty="0"/>
              <a:t>Tropomyosin receptor kinase (</a:t>
            </a:r>
            <a:r>
              <a:rPr lang="en-GB" dirty="0" err="1"/>
              <a:t>TrK</a:t>
            </a:r>
            <a:r>
              <a:rPr lang="en-GB" dirty="0"/>
              <a:t>)</a:t>
            </a:r>
          </a:p>
          <a:p>
            <a:pPr lvl="1"/>
            <a:r>
              <a:rPr lang="en-GB" dirty="0"/>
              <a:t>3 trans-membrane proteins (Trk A, B + C receptors)</a:t>
            </a:r>
          </a:p>
          <a:p>
            <a:pPr lvl="1"/>
            <a:r>
              <a:rPr lang="en-GB" dirty="0"/>
              <a:t>Encoded by the </a:t>
            </a:r>
            <a:r>
              <a:rPr lang="en-GB" i="1" dirty="0"/>
              <a:t>NTRK1</a:t>
            </a:r>
            <a:r>
              <a:rPr lang="en-GB" dirty="0"/>
              <a:t>, </a:t>
            </a:r>
            <a:r>
              <a:rPr lang="en-GB" i="1" dirty="0"/>
              <a:t>2</a:t>
            </a:r>
            <a:r>
              <a:rPr lang="en-GB" dirty="0"/>
              <a:t> + </a:t>
            </a:r>
            <a:r>
              <a:rPr lang="en-GB" i="1" dirty="0"/>
              <a:t>3</a:t>
            </a:r>
            <a:r>
              <a:rPr lang="en-GB" dirty="0"/>
              <a:t> genes</a:t>
            </a:r>
          </a:p>
          <a:p>
            <a:pPr lvl="1"/>
            <a:r>
              <a:rPr lang="en-GB" dirty="0">
                <a:solidFill>
                  <a:schemeClr val="tx2"/>
                </a:solidFill>
              </a:rPr>
              <a:t>Expressed in human </a:t>
            </a:r>
            <a:r>
              <a:rPr lang="en-GB" dirty="0"/>
              <a:t>neuronal tissue</a:t>
            </a:r>
          </a:p>
          <a:p>
            <a:pPr lvl="2"/>
            <a:r>
              <a:rPr lang="en-GB" dirty="0"/>
              <a:t>Function as high-affinity receptors for neurotrophins</a:t>
            </a:r>
          </a:p>
          <a:p>
            <a:endParaRPr lang="en-GB" dirty="0"/>
          </a:p>
          <a:p>
            <a:r>
              <a:rPr lang="en-GB" dirty="0"/>
              <a:t>Oncogenic</a:t>
            </a:r>
            <a:r>
              <a:rPr lang="en-GB" i="1" dirty="0"/>
              <a:t> NTRK </a:t>
            </a:r>
            <a:r>
              <a:rPr lang="en-GB" dirty="0"/>
              <a:t>gene fusions </a:t>
            </a:r>
          </a:p>
          <a:p>
            <a:pPr lvl="1"/>
            <a:r>
              <a:rPr lang="en-GB" dirty="0"/>
              <a:t>Induce cell proliferation</a:t>
            </a:r>
          </a:p>
          <a:p>
            <a:pPr lvl="1"/>
            <a:r>
              <a:rPr lang="en-GB" dirty="0"/>
              <a:t>Engage downstream signalling pathways</a:t>
            </a:r>
          </a:p>
          <a:p>
            <a:endParaRPr lang="en-GB" dirty="0"/>
          </a:p>
          <a:p>
            <a:r>
              <a:rPr lang="en-GB" dirty="0"/>
              <a:t>Rare – occur in diverse range of tumours</a:t>
            </a:r>
          </a:p>
          <a:p>
            <a:endParaRPr lang="en-GB" dirty="0"/>
          </a:p>
        </p:txBody>
      </p:sp>
      <p:sp>
        <p:nvSpPr>
          <p:cNvPr id="2" name="Title 1"/>
          <p:cNvSpPr>
            <a:spLocks noGrp="1"/>
          </p:cNvSpPr>
          <p:nvPr>
            <p:ph type="title"/>
          </p:nvPr>
        </p:nvSpPr>
        <p:spPr/>
        <p:txBody>
          <a:bodyPr/>
          <a:lstStyle/>
          <a:p>
            <a:r>
              <a:rPr lang="en-GB" i="1" dirty="0"/>
              <a:t>NTRK</a:t>
            </a:r>
            <a:r>
              <a:rPr lang="en-GB" dirty="0"/>
              <a:t> fusion-positive tumours </a:t>
            </a:r>
          </a:p>
        </p:txBody>
      </p:sp>
      <p:sp>
        <p:nvSpPr>
          <p:cNvPr id="5" name="Content Placeholder 4">
            <a:extLst>
              <a:ext uri="{FF2B5EF4-FFF2-40B4-BE49-F238E27FC236}">
                <a16:creationId xmlns:a16="http://schemas.microsoft.com/office/drawing/2014/main" id="{87E2B7AA-E5B3-EE43-80C8-ABF042BD5196}"/>
              </a:ext>
            </a:extLst>
          </p:cNvPr>
          <p:cNvSpPr>
            <a:spLocks noGrp="1"/>
          </p:cNvSpPr>
          <p:nvPr>
            <p:ph sz="quarter" idx="15"/>
          </p:nvPr>
        </p:nvSpPr>
        <p:spPr>
          <a:xfrm>
            <a:off x="620184" y="6376243"/>
            <a:ext cx="8116800" cy="365125"/>
          </a:xfrm>
        </p:spPr>
        <p:txBody>
          <a:bodyPr/>
          <a:lstStyle/>
          <a:p>
            <a:pPr>
              <a:spcBef>
                <a:spcPts val="0"/>
              </a:spcBef>
              <a:spcAft>
                <a:spcPts val="300"/>
              </a:spcAft>
            </a:pPr>
            <a:r>
              <a:rPr lang="en-GB" dirty="0">
                <a:solidFill>
                  <a:schemeClr val="tx2"/>
                </a:solidFill>
              </a:rPr>
              <a:t>NTRK, neurotrophic tyrosine receptor kinase; TRK, tropomyosin receptor kinase</a:t>
            </a:r>
          </a:p>
          <a:p>
            <a:pPr>
              <a:spcBef>
                <a:spcPts val="0"/>
              </a:spcBef>
              <a:spcAft>
                <a:spcPts val="300"/>
              </a:spcAft>
            </a:pPr>
            <a:r>
              <a:rPr lang="en-GB" dirty="0">
                <a:solidFill>
                  <a:schemeClr val="tx2"/>
                </a:solidFill>
              </a:rPr>
              <a:t>Doebele RC, et al. Cancer Discov. 2015;5(10):1049-57; Wilding CP, et al. Curr Opin Oncol 20</a:t>
            </a:r>
            <a:r>
              <a:rPr lang="en-GB" dirty="0"/>
              <a:t>20;32(4):307-13 </a:t>
            </a:r>
          </a:p>
        </p:txBody>
      </p:sp>
      <p:sp>
        <p:nvSpPr>
          <p:cNvPr id="6" name="Slide Number Placeholder 5">
            <a:extLst>
              <a:ext uri="{FF2B5EF4-FFF2-40B4-BE49-F238E27FC236}">
                <a16:creationId xmlns:a16="http://schemas.microsoft.com/office/drawing/2014/main" id="{2421887B-F494-0941-A2E2-C6D14E5BA6B1}"/>
              </a:ext>
            </a:extLst>
          </p:cNvPr>
          <p:cNvSpPr>
            <a:spLocks noGrp="1"/>
          </p:cNvSpPr>
          <p:nvPr>
            <p:ph type="sldNum" sz="quarter" idx="4"/>
          </p:nvPr>
        </p:nvSpPr>
        <p:spPr/>
        <p:txBody>
          <a:bodyPr/>
          <a:lstStyle/>
          <a:p>
            <a:fld id="{FCE43C0F-8A7B-3A4B-9DB5-B3472E36E833}" type="slidenum">
              <a:rPr lang="en-GB" smtClean="0"/>
              <a:pPr/>
              <a:t>26</a:t>
            </a:fld>
            <a:endParaRPr lang="en-GB" dirty="0"/>
          </a:p>
        </p:txBody>
      </p:sp>
    </p:spTree>
    <p:extLst>
      <p:ext uri="{BB962C8B-B14F-4D97-AF65-F5344CB8AC3E}">
        <p14:creationId xmlns:p14="http://schemas.microsoft.com/office/powerpoint/2010/main" val="65261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F6C1-1D69-4E0A-B5C7-FCE4258874C6}"/>
              </a:ext>
            </a:extLst>
          </p:cNvPr>
          <p:cNvSpPr>
            <a:spLocks noGrp="1"/>
          </p:cNvSpPr>
          <p:nvPr>
            <p:ph type="title"/>
          </p:nvPr>
        </p:nvSpPr>
        <p:spPr/>
        <p:txBody>
          <a:bodyPr/>
          <a:lstStyle/>
          <a:p>
            <a:r>
              <a:rPr lang="en-GB" dirty="0"/>
              <a:t>TRK receptor signalling </a:t>
            </a:r>
          </a:p>
        </p:txBody>
      </p:sp>
      <p:sp>
        <p:nvSpPr>
          <p:cNvPr id="8" name="Slide Number Placeholder 7">
            <a:extLst>
              <a:ext uri="{FF2B5EF4-FFF2-40B4-BE49-F238E27FC236}">
                <a16:creationId xmlns:a16="http://schemas.microsoft.com/office/drawing/2014/main" id="{4CF43863-9396-0143-93E2-7B57610B7772}"/>
              </a:ext>
            </a:extLst>
          </p:cNvPr>
          <p:cNvSpPr>
            <a:spLocks noGrp="1"/>
          </p:cNvSpPr>
          <p:nvPr>
            <p:ph type="sldNum" sz="quarter" idx="4"/>
          </p:nvPr>
        </p:nvSpPr>
        <p:spPr/>
        <p:txBody>
          <a:bodyPr/>
          <a:lstStyle/>
          <a:p>
            <a:fld id="{FCE43C0F-8A7B-3A4B-9DB5-B3472E36E833}" type="slidenum">
              <a:rPr lang="en-GB" smtClean="0"/>
              <a:pPr/>
              <a:t>27</a:t>
            </a:fld>
            <a:endParaRPr lang="en-GB" dirty="0"/>
          </a:p>
        </p:txBody>
      </p:sp>
      <p:sp>
        <p:nvSpPr>
          <p:cNvPr id="7" name="Content Placeholder 6">
            <a:extLst>
              <a:ext uri="{FF2B5EF4-FFF2-40B4-BE49-F238E27FC236}">
                <a16:creationId xmlns:a16="http://schemas.microsoft.com/office/drawing/2014/main" id="{8EE52928-9318-D448-AE66-DFBEB1D219B3}"/>
              </a:ext>
            </a:extLst>
          </p:cNvPr>
          <p:cNvSpPr>
            <a:spLocks noGrp="1"/>
          </p:cNvSpPr>
          <p:nvPr>
            <p:ph sz="quarter" idx="15"/>
          </p:nvPr>
        </p:nvSpPr>
        <p:spPr>
          <a:xfrm>
            <a:off x="620184" y="6309320"/>
            <a:ext cx="10300352" cy="365125"/>
          </a:xfrm>
        </p:spPr>
        <p:txBody>
          <a:bodyPr/>
          <a:lstStyle/>
          <a:p>
            <a:pPr>
              <a:lnSpc>
                <a:spcPct val="85000"/>
              </a:lnSpc>
              <a:spcBef>
                <a:spcPts val="0"/>
              </a:spcBef>
            </a:pPr>
            <a:r>
              <a:rPr lang="en-GB" sz="1000" dirty="0"/>
              <a:t>AKT, v-akt murine thymoma viral oncogene homologue; BDGF, </a:t>
            </a:r>
            <a:r>
              <a:rPr lang="en-GB" sz="1000" dirty="0">
                <a:solidFill>
                  <a:schemeClr val="tx2"/>
                </a:solidFill>
              </a:rPr>
              <a:t>brain-derived growth factor; DAG, diacyl-glycerol; ERK, extracellular signal-regulated kinase; GAB1, GRB2-associated-binding protein 1; </a:t>
            </a:r>
            <a:br>
              <a:rPr lang="en-GB" sz="1000" dirty="0">
                <a:solidFill>
                  <a:schemeClr val="tx2"/>
                </a:solidFill>
              </a:rPr>
            </a:br>
            <a:r>
              <a:rPr lang="en-GB" sz="1000" dirty="0">
                <a:solidFill>
                  <a:schemeClr val="tx2"/>
                </a:solidFill>
              </a:rPr>
              <a:t>GRB2, growth factor receptor-bound protein 2; IP3, inositol trisphosphate; IP3R, IP3 receptor; MEK, mitogen-activated protein kinase; NGF, nerve growth factor; NTF-3, </a:t>
            </a:r>
            <a:r>
              <a:rPr lang="en-GB" sz="1000" dirty="0" err="1">
                <a:solidFill>
                  <a:schemeClr val="tx2"/>
                </a:solidFill>
              </a:rPr>
              <a:t>neurotrophin</a:t>
            </a:r>
            <a:r>
              <a:rPr lang="en-GB" sz="1000" dirty="0">
                <a:solidFill>
                  <a:schemeClr val="tx2"/>
                </a:solidFill>
              </a:rPr>
              <a:t> -3; PI3K, phosphatidylinositol-4,5-biphosphate 3-kinase; PIP2, phosphatidylinositol 4,5-biphosphate; PKC, protein kinase C; PLC, phospholipase C; RAF, rapidly accelerated fibrosarcoma kinase; RAS, rat sarcoma kinase; SHC, Src homology 2 domain containing; Trk, tropomyosin receptor </a:t>
            </a:r>
            <a:r>
              <a:rPr lang="en-GB" sz="1000" dirty="0"/>
              <a:t>kinase</a:t>
            </a:r>
          </a:p>
          <a:p>
            <a:pPr>
              <a:lnSpc>
                <a:spcPct val="85000"/>
              </a:lnSpc>
              <a:spcBef>
                <a:spcPts val="0"/>
              </a:spcBef>
            </a:pPr>
            <a:r>
              <a:rPr lang="en-GB" sz="1000" dirty="0"/>
              <a:t>Amatu A, et al. ESMO Open 2016;1:e000023</a:t>
            </a:r>
          </a:p>
        </p:txBody>
      </p:sp>
      <p:pic>
        <p:nvPicPr>
          <p:cNvPr id="132" name="Picture 131">
            <a:extLst>
              <a:ext uri="{FF2B5EF4-FFF2-40B4-BE49-F238E27FC236}">
                <a16:creationId xmlns:a16="http://schemas.microsoft.com/office/drawing/2014/main" id="{EEA3EA72-93F3-DB4D-8049-9453AD2CD5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32024">
            <a:off x="5383665" y="3914005"/>
            <a:ext cx="4546600" cy="2102509"/>
          </a:xfrm>
          <a:prstGeom prst="rect">
            <a:avLst/>
          </a:prstGeom>
        </p:spPr>
      </p:pic>
      <p:grpSp>
        <p:nvGrpSpPr>
          <p:cNvPr id="137" name="Group 136">
            <a:extLst>
              <a:ext uri="{FF2B5EF4-FFF2-40B4-BE49-F238E27FC236}">
                <a16:creationId xmlns:a16="http://schemas.microsoft.com/office/drawing/2014/main" id="{485D21E5-2DA7-C343-B2EF-A5AEB4CBDF8B}"/>
              </a:ext>
            </a:extLst>
          </p:cNvPr>
          <p:cNvGrpSpPr/>
          <p:nvPr/>
        </p:nvGrpSpPr>
        <p:grpSpPr>
          <a:xfrm>
            <a:off x="1875692" y="974725"/>
            <a:ext cx="8440615" cy="4902200"/>
            <a:chOff x="1875692" y="974725"/>
            <a:chExt cx="8440615" cy="4902200"/>
          </a:xfrm>
        </p:grpSpPr>
        <p:pic>
          <p:nvPicPr>
            <p:cNvPr id="29" name="Picture 28">
              <a:extLst>
                <a:ext uri="{FF2B5EF4-FFF2-40B4-BE49-F238E27FC236}">
                  <a16:creationId xmlns:a16="http://schemas.microsoft.com/office/drawing/2014/main" id="{49DCBA8B-2EBF-9748-9D7F-7FE5848E64A3}"/>
                </a:ext>
              </a:extLst>
            </p:cNvPr>
            <p:cNvPicPr>
              <a:picLocks noChangeAspect="1"/>
            </p:cNvPicPr>
            <p:nvPr/>
          </p:nvPicPr>
          <p:blipFill rotWithShape="1">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875692" y="2038350"/>
              <a:ext cx="8440615" cy="369591"/>
            </a:xfrm>
            <a:prstGeom prst="rect">
              <a:avLst/>
            </a:prstGeom>
            <a:ln>
              <a:noFill/>
            </a:ln>
          </p:spPr>
        </p:pic>
        <p:sp>
          <p:nvSpPr>
            <p:cNvPr id="17" name="Rectangle: Rounded Corners 5">
              <a:extLst>
                <a:ext uri="{FF2B5EF4-FFF2-40B4-BE49-F238E27FC236}">
                  <a16:creationId xmlns:a16="http://schemas.microsoft.com/office/drawing/2014/main" id="{40850199-AD20-8647-AC43-2D00BCD2C2BB}"/>
                </a:ext>
              </a:extLst>
            </p:cNvPr>
            <p:cNvSpPr/>
            <p:nvPr/>
          </p:nvSpPr>
          <p:spPr>
            <a:xfrm>
              <a:off x="3690268" y="4045074"/>
              <a:ext cx="625971" cy="238646"/>
            </a:xfrm>
            <a:prstGeom prst="roundRect">
              <a:avLst>
                <a:gd name="adj" fmla="val 28641"/>
              </a:avLst>
            </a:prstGeom>
            <a:solidFill>
              <a:schemeClr val="accent2"/>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bg1"/>
                  </a:solidFill>
                  <a:latin typeface="Calibri" panose="020F0502020204030204" pitchFamily="34" charset="0"/>
                  <a:cs typeface="Calibri" panose="020F0502020204030204" pitchFamily="34" charset="0"/>
                </a:rPr>
                <a:t>PKC</a:t>
              </a:r>
              <a:endParaRPr lang="en-GB" sz="1000" dirty="0">
                <a:solidFill>
                  <a:schemeClr val="bg1"/>
                </a:solidFill>
                <a:latin typeface="Calibri" panose="020F0502020204030204" pitchFamily="34" charset="0"/>
                <a:cs typeface="Calibri" panose="020F0502020204030204" pitchFamily="34" charset="0"/>
              </a:endParaRPr>
            </a:p>
          </p:txBody>
        </p:sp>
        <p:sp>
          <p:nvSpPr>
            <p:cNvPr id="22" name="Rectangle: Rounded Corners 5">
              <a:extLst>
                <a:ext uri="{FF2B5EF4-FFF2-40B4-BE49-F238E27FC236}">
                  <a16:creationId xmlns:a16="http://schemas.microsoft.com/office/drawing/2014/main" id="{00DD4CA4-474E-AA49-BEC3-1423B1A9BAEA}"/>
                </a:ext>
              </a:extLst>
            </p:cNvPr>
            <p:cNvSpPr/>
            <p:nvPr/>
          </p:nvSpPr>
          <p:spPr>
            <a:xfrm>
              <a:off x="5715918" y="2889374"/>
              <a:ext cx="625971" cy="238646"/>
            </a:xfrm>
            <a:prstGeom prst="roundRect">
              <a:avLst>
                <a:gd name="adj" fmla="val 28641"/>
              </a:avLst>
            </a:prstGeom>
            <a:solidFill>
              <a:schemeClr val="accent2"/>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GB" sz="1000" b="1" dirty="0">
                  <a:solidFill>
                    <a:schemeClr val="bg1"/>
                  </a:solidFill>
                  <a:latin typeface="Calibri" panose="020F0502020204030204" pitchFamily="34" charset="0"/>
                  <a:cs typeface="Calibri" panose="020F0502020204030204" pitchFamily="34" charset="0"/>
                </a:rPr>
                <a:t>GRB2</a:t>
              </a:r>
              <a:endParaRPr lang="en-GB" sz="1000" dirty="0">
                <a:solidFill>
                  <a:schemeClr val="bg1"/>
                </a:solidFill>
                <a:latin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id="{943C92EB-3E56-B641-ACB9-4B224614CA6E}"/>
                </a:ext>
              </a:extLst>
            </p:cNvPr>
            <p:cNvSpPr/>
            <p:nvPr/>
          </p:nvSpPr>
          <p:spPr>
            <a:xfrm>
              <a:off x="4301331" y="2298041"/>
              <a:ext cx="711944" cy="273298"/>
            </a:xfrm>
            <a:prstGeom prst="ellipse">
              <a:avLst/>
            </a:prstGeom>
            <a:solidFill>
              <a:srgbClr val="FFC000"/>
            </a:solidFill>
            <a:ln w="1270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tx1"/>
                  </a:solidFill>
                  <a:latin typeface="Calibri" panose="020F0502020204030204" pitchFamily="34" charset="0"/>
                  <a:cs typeface="Calibri" panose="020F0502020204030204" pitchFamily="34" charset="0"/>
                </a:rPr>
                <a:t>PLC</a:t>
              </a:r>
              <a:endParaRPr lang="en-GB" sz="1000" dirty="0">
                <a:solidFill>
                  <a:schemeClr val="tx1"/>
                </a:solidFill>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0C4E288C-E6C0-9540-9191-15FBA2035D72}"/>
                </a:ext>
              </a:extLst>
            </p:cNvPr>
            <p:cNvSpPr/>
            <p:nvPr/>
          </p:nvSpPr>
          <p:spPr>
            <a:xfrm>
              <a:off x="5699125" y="3873500"/>
              <a:ext cx="307975" cy="200025"/>
            </a:xfrm>
            <a:custGeom>
              <a:avLst/>
              <a:gdLst>
                <a:gd name="connsiteX0" fmla="*/ 307975 w 307975"/>
                <a:gd name="connsiteY0" fmla="*/ 0 h 161925"/>
                <a:gd name="connsiteX1" fmla="*/ 0 w 307975"/>
                <a:gd name="connsiteY1" fmla="*/ 0 h 161925"/>
                <a:gd name="connsiteX2" fmla="*/ 0 w 307975"/>
                <a:gd name="connsiteY2" fmla="*/ 161925 h 161925"/>
              </a:gdLst>
              <a:ahLst/>
              <a:cxnLst>
                <a:cxn ang="0">
                  <a:pos x="connsiteX0" y="connsiteY0"/>
                </a:cxn>
                <a:cxn ang="0">
                  <a:pos x="connsiteX1" y="connsiteY1"/>
                </a:cxn>
                <a:cxn ang="0">
                  <a:pos x="connsiteX2" y="connsiteY2"/>
                </a:cxn>
              </a:cxnLst>
              <a:rect l="l" t="t" r="r" b="b"/>
              <a:pathLst>
                <a:path w="307975" h="161925">
                  <a:moveTo>
                    <a:pt x="307975" y="0"/>
                  </a:moveTo>
                  <a:lnTo>
                    <a:pt x="0" y="0"/>
                  </a:lnTo>
                  <a:lnTo>
                    <a:pt x="0" y="161925"/>
                  </a:lnTo>
                </a:path>
              </a:pathLst>
            </a:custGeom>
            <a:noFill/>
            <a:ln w="19050">
              <a:solidFill>
                <a:schemeClr val="tx1"/>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Rectangle: Rounded Corners 5">
              <a:extLst>
                <a:ext uri="{FF2B5EF4-FFF2-40B4-BE49-F238E27FC236}">
                  <a16:creationId xmlns:a16="http://schemas.microsoft.com/office/drawing/2014/main" id="{F6C548A9-2D33-DC48-A2DB-00CC7EF6B0ED}"/>
                </a:ext>
              </a:extLst>
            </p:cNvPr>
            <p:cNvSpPr/>
            <p:nvPr/>
          </p:nvSpPr>
          <p:spPr>
            <a:xfrm>
              <a:off x="5936581" y="3752974"/>
              <a:ext cx="625971" cy="238646"/>
            </a:xfrm>
            <a:prstGeom prst="roundRect">
              <a:avLst>
                <a:gd name="adj" fmla="val 28641"/>
              </a:avLst>
            </a:prstGeom>
            <a:solidFill>
              <a:schemeClr val="accent2"/>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bg1"/>
                  </a:solidFill>
                  <a:latin typeface="Calibri" panose="020F0502020204030204" pitchFamily="34" charset="0"/>
                  <a:cs typeface="Calibri" panose="020F0502020204030204" pitchFamily="34" charset="0"/>
                </a:rPr>
                <a:t>RAF</a:t>
              </a:r>
              <a:endParaRPr lang="en-GB" sz="1000" dirty="0">
                <a:solidFill>
                  <a:schemeClr val="bg1"/>
                </a:solidFill>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3C4EB7F7-52FE-3E41-B2DB-D962915A2230}"/>
                </a:ext>
              </a:extLst>
            </p:cNvPr>
            <p:cNvSpPr/>
            <p:nvPr/>
          </p:nvSpPr>
          <p:spPr>
            <a:xfrm>
              <a:off x="5203825" y="4181475"/>
              <a:ext cx="307975" cy="200025"/>
            </a:xfrm>
            <a:custGeom>
              <a:avLst/>
              <a:gdLst>
                <a:gd name="connsiteX0" fmla="*/ 307975 w 307975"/>
                <a:gd name="connsiteY0" fmla="*/ 0 h 161925"/>
                <a:gd name="connsiteX1" fmla="*/ 0 w 307975"/>
                <a:gd name="connsiteY1" fmla="*/ 0 h 161925"/>
                <a:gd name="connsiteX2" fmla="*/ 0 w 307975"/>
                <a:gd name="connsiteY2" fmla="*/ 161925 h 161925"/>
              </a:gdLst>
              <a:ahLst/>
              <a:cxnLst>
                <a:cxn ang="0">
                  <a:pos x="connsiteX0" y="connsiteY0"/>
                </a:cxn>
                <a:cxn ang="0">
                  <a:pos x="connsiteX1" y="connsiteY1"/>
                </a:cxn>
                <a:cxn ang="0">
                  <a:pos x="connsiteX2" y="connsiteY2"/>
                </a:cxn>
              </a:cxnLst>
              <a:rect l="l" t="t" r="r" b="b"/>
              <a:pathLst>
                <a:path w="307975" h="161925">
                  <a:moveTo>
                    <a:pt x="307975" y="0"/>
                  </a:moveTo>
                  <a:lnTo>
                    <a:pt x="0" y="0"/>
                  </a:lnTo>
                  <a:lnTo>
                    <a:pt x="0" y="161925"/>
                  </a:lnTo>
                </a:path>
              </a:pathLst>
            </a:custGeom>
            <a:noFill/>
            <a:ln w="19050">
              <a:solidFill>
                <a:schemeClr val="tx1"/>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Rectangle: Rounded Corners 5">
              <a:extLst>
                <a:ext uri="{FF2B5EF4-FFF2-40B4-BE49-F238E27FC236}">
                  <a16:creationId xmlns:a16="http://schemas.microsoft.com/office/drawing/2014/main" id="{699BD7C5-9369-1A42-926A-F19ED970721C}"/>
                </a:ext>
              </a:extLst>
            </p:cNvPr>
            <p:cNvSpPr/>
            <p:nvPr/>
          </p:nvSpPr>
          <p:spPr>
            <a:xfrm>
              <a:off x="5439693" y="4079999"/>
              <a:ext cx="625971" cy="238646"/>
            </a:xfrm>
            <a:prstGeom prst="roundRect">
              <a:avLst>
                <a:gd name="adj" fmla="val 28641"/>
              </a:avLst>
            </a:prstGeom>
            <a:solidFill>
              <a:schemeClr val="accent2"/>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bg1"/>
                  </a:solidFill>
                  <a:latin typeface="Calibri" panose="020F0502020204030204" pitchFamily="34" charset="0"/>
                  <a:cs typeface="Calibri" panose="020F0502020204030204" pitchFamily="34" charset="0"/>
                </a:rPr>
                <a:t>MEK</a:t>
              </a:r>
              <a:endParaRPr lang="en-GB" sz="1000" dirty="0">
                <a:solidFill>
                  <a:schemeClr val="bg1"/>
                </a:solidFill>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63E3EA4E-732B-8941-9EA3-67FB611B3124}"/>
                </a:ext>
              </a:extLst>
            </p:cNvPr>
            <p:cNvSpPr/>
            <p:nvPr/>
          </p:nvSpPr>
          <p:spPr>
            <a:xfrm rot="5400000" flipH="1">
              <a:off x="4041774" y="3540125"/>
              <a:ext cx="914400" cy="317500"/>
            </a:xfrm>
            <a:custGeom>
              <a:avLst/>
              <a:gdLst>
                <a:gd name="connsiteX0" fmla="*/ 307975 w 307975"/>
                <a:gd name="connsiteY0" fmla="*/ 0 h 161925"/>
                <a:gd name="connsiteX1" fmla="*/ 0 w 307975"/>
                <a:gd name="connsiteY1" fmla="*/ 0 h 161925"/>
                <a:gd name="connsiteX2" fmla="*/ 0 w 307975"/>
                <a:gd name="connsiteY2" fmla="*/ 161925 h 161925"/>
              </a:gdLst>
              <a:ahLst/>
              <a:cxnLst>
                <a:cxn ang="0">
                  <a:pos x="connsiteX0" y="connsiteY0"/>
                </a:cxn>
                <a:cxn ang="0">
                  <a:pos x="connsiteX1" y="connsiteY1"/>
                </a:cxn>
                <a:cxn ang="0">
                  <a:pos x="connsiteX2" y="connsiteY2"/>
                </a:cxn>
              </a:cxnLst>
              <a:rect l="l" t="t" r="r" b="b"/>
              <a:pathLst>
                <a:path w="307975" h="161925">
                  <a:moveTo>
                    <a:pt x="307975" y="0"/>
                  </a:moveTo>
                  <a:lnTo>
                    <a:pt x="0" y="0"/>
                  </a:lnTo>
                  <a:lnTo>
                    <a:pt x="0" y="161925"/>
                  </a:lnTo>
                </a:path>
              </a:pathLst>
            </a:custGeom>
            <a:noFill/>
            <a:ln w="19050">
              <a:solidFill>
                <a:schemeClr val="tx1"/>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0" name="Freeform 39">
              <a:extLst>
                <a:ext uri="{FF2B5EF4-FFF2-40B4-BE49-F238E27FC236}">
                  <a16:creationId xmlns:a16="http://schemas.microsoft.com/office/drawing/2014/main" id="{97813F7F-9AB7-AC45-8DAD-0E36A1E4488E}"/>
                </a:ext>
              </a:extLst>
            </p:cNvPr>
            <p:cNvSpPr/>
            <p:nvPr/>
          </p:nvSpPr>
          <p:spPr>
            <a:xfrm rot="16200000">
              <a:off x="5260977" y="4467223"/>
              <a:ext cx="209550" cy="330202"/>
            </a:xfrm>
            <a:custGeom>
              <a:avLst/>
              <a:gdLst>
                <a:gd name="connsiteX0" fmla="*/ 307975 w 307975"/>
                <a:gd name="connsiteY0" fmla="*/ 0 h 161925"/>
                <a:gd name="connsiteX1" fmla="*/ 0 w 307975"/>
                <a:gd name="connsiteY1" fmla="*/ 0 h 161925"/>
                <a:gd name="connsiteX2" fmla="*/ 0 w 307975"/>
                <a:gd name="connsiteY2" fmla="*/ 161925 h 161925"/>
              </a:gdLst>
              <a:ahLst/>
              <a:cxnLst>
                <a:cxn ang="0">
                  <a:pos x="connsiteX0" y="connsiteY0"/>
                </a:cxn>
                <a:cxn ang="0">
                  <a:pos x="connsiteX1" y="connsiteY1"/>
                </a:cxn>
                <a:cxn ang="0">
                  <a:pos x="connsiteX2" y="connsiteY2"/>
                </a:cxn>
              </a:cxnLst>
              <a:rect l="l" t="t" r="r" b="b"/>
              <a:pathLst>
                <a:path w="307975" h="161925">
                  <a:moveTo>
                    <a:pt x="307975" y="0"/>
                  </a:moveTo>
                  <a:lnTo>
                    <a:pt x="0" y="0"/>
                  </a:lnTo>
                  <a:lnTo>
                    <a:pt x="0" y="161925"/>
                  </a:lnTo>
                </a:path>
              </a:pathLst>
            </a:custGeom>
            <a:noFill/>
            <a:ln w="19050">
              <a:solidFill>
                <a:schemeClr val="tx1"/>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Rectangle: Rounded Corners 5">
              <a:extLst>
                <a:ext uri="{FF2B5EF4-FFF2-40B4-BE49-F238E27FC236}">
                  <a16:creationId xmlns:a16="http://schemas.microsoft.com/office/drawing/2014/main" id="{A1CC23CA-3C91-A84E-9137-4F777DAD94B7}"/>
                </a:ext>
              </a:extLst>
            </p:cNvPr>
            <p:cNvSpPr/>
            <p:nvPr/>
          </p:nvSpPr>
          <p:spPr>
            <a:xfrm>
              <a:off x="4880893" y="4375274"/>
              <a:ext cx="625971" cy="238646"/>
            </a:xfrm>
            <a:prstGeom prst="roundRect">
              <a:avLst>
                <a:gd name="adj" fmla="val 28641"/>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bg1"/>
                  </a:solidFill>
                  <a:latin typeface="Calibri" panose="020F0502020204030204" pitchFamily="34" charset="0"/>
                  <a:cs typeface="Calibri" panose="020F0502020204030204" pitchFamily="34" charset="0"/>
                </a:rPr>
                <a:t>ERK</a:t>
              </a:r>
              <a:endParaRPr lang="en-GB" sz="1000" dirty="0">
                <a:solidFill>
                  <a:schemeClr val="bg1"/>
                </a:solidFill>
                <a:latin typeface="Calibri" panose="020F0502020204030204" pitchFamily="34" charset="0"/>
                <a:cs typeface="Calibri" panose="020F0502020204030204" pitchFamily="34" charset="0"/>
              </a:endParaRPr>
            </a:p>
          </p:txBody>
        </p:sp>
        <p:sp>
          <p:nvSpPr>
            <p:cNvPr id="15" name="Rectangle: Rounded Corners 5">
              <a:extLst>
                <a:ext uri="{FF2B5EF4-FFF2-40B4-BE49-F238E27FC236}">
                  <a16:creationId xmlns:a16="http://schemas.microsoft.com/office/drawing/2014/main" id="{939E960B-7914-4B40-8140-5BFA99A1A3BF}"/>
                </a:ext>
              </a:extLst>
            </p:cNvPr>
            <p:cNvSpPr/>
            <p:nvPr/>
          </p:nvSpPr>
          <p:spPr>
            <a:xfrm>
              <a:off x="4353843" y="3070349"/>
              <a:ext cx="625971" cy="238646"/>
            </a:xfrm>
            <a:prstGeom prst="roundRect">
              <a:avLst>
                <a:gd name="adj" fmla="val 28641"/>
              </a:avLst>
            </a:prstGeom>
            <a:solidFill>
              <a:schemeClr val="accent2"/>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bg1"/>
                  </a:solidFill>
                  <a:latin typeface="Calibri" panose="020F0502020204030204" pitchFamily="34" charset="0"/>
                  <a:cs typeface="Calibri" panose="020F0502020204030204" pitchFamily="34" charset="0"/>
                </a:rPr>
                <a:t>DAG</a:t>
              </a:r>
              <a:endParaRPr lang="en-GB" sz="1000" dirty="0">
                <a:solidFill>
                  <a:schemeClr val="bg1"/>
                </a:solidFill>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2315CBE3-A0D5-B346-950A-B2BA9CE6678B}"/>
                </a:ext>
              </a:extLst>
            </p:cNvPr>
            <p:cNvSpPr/>
            <p:nvPr/>
          </p:nvSpPr>
          <p:spPr>
            <a:xfrm flipH="1">
              <a:off x="5714999" y="2714625"/>
              <a:ext cx="307975" cy="168275"/>
            </a:xfrm>
            <a:custGeom>
              <a:avLst/>
              <a:gdLst>
                <a:gd name="connsiteX0" fmla="*/ 307975 w 307975"/>
                <a:gd name="connsiteY0" fmla="*/ 0 h 161925"/>
                <a:gd name="connsiteX1" fmla="*/ 0 w 307975"/>
                <a:gd name="connsiteY1" fmla="*/ 0 h 161925"/>
                <a:gd name="connsiteX2" fmla="*/ 0 w 307975"/>
                <a:gd name="connsiteY2" fmla="*/ 161925 h 161925"/>
              </a:gdLst>
              <a:ahLst/>
              <a:cxnLst>
                <a:cxn ang="0">
                  <a:pos x="connsiteX0" y="connsiteY0"/>
                </a:cxn>
                <a:cxn ang="0">
                  <a:pos x="connsiteX1" y="connsiteY1"/>
                </a:cxn>
                <a:cxn ang="0">
                  <a:pos x="connsiteX2" y="connsiteY2"/>
                </a:cxn>
              </a:cxnLst>
              <a:rect l="l" t="t" r="r" b="b"/>
              <a:pathLst>
                <a:path w="307975" h="161925">
                  <a:moveTo>
                    <a:pt x="307975" y="0"/>
                  </a:moveTo>
                  <a:lnTo>
                    <a:pt x="0" y="0"/>
                  </a:lnTo>
                  <a:lnTo>
                    <a:pt x="0" y="161925"/>
                  </a:lnTo>
                </a:path>
              </a:pathLst>
            </a:custGeom>
            <a:noFill/>
            <a:ln w="19050">
              <a:solidFill>
                <a:schemeClr val="tx1"/>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46" name="Straight Connector 45">
              <a:extLst>
                <a:ext uri="{FF2B5EF4-FFF2-40B4-BE49-F238E27FC236}">
                  <a16:creationId xmlns:a16="http://schemas.microsoft.com/office/drawing/2014/main" id="{1CF9D23C-CB09-9A4E-B660-B13D609E7671}"/>
                </a:ext>
              </a:extLst>
            </p:cNvPr>
            <p:cNvCxnSpPr>
              <a:cxnSpLocks/>
            </p:cNvCxnSpPr>
            <p:nvPr/>
          </p:nvCxnSpPr>
          <p:spPr>
            <a:xfrm>
              <a:off x="6249566" y="3575050"/>
              <a:ext cx="0" cy="173138"/>
            </a:xfrm>
            <a:prstGeom prst="line">
              <a:avLst/>
            </a:prstGeom>
            <a:ln w="19050">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7CC98DF5-E287-7D48-9638-45C45BE4B365}"/>
                </a:ext>
              </a:extLst>
            </p:cNvPr>
            <p:cNvCxnSpPr>
              <a:cxnSpLocks/>
            </p:cNvCxnSpPr>
            <p:nvPr/>
          </p:nvCxnSpPr>
          <p:spPr>
            <a:xfrm>
              <a:off x="7364500" y="3130550"/>
              <a:ext cx="0" cy="266700"/>
            </a:xfrm>
            <a:prstGeom prst="line">
              <a:avLst/>
            </a:prstGeom>
            <a:ln w="19050">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3" name="Rectangle: Rounded Corners 5">
              <a:extLst>
                <a:ext uri="{FF2B5EF4-FFF2-40B4-BE49-F238E27FC236}">
                  <a16:creationId xmlns:a16="http://schemas.microsoft.com/office/drawing/2014/main" id="{7E1290B0-79C2-E841-BEF0-1C86CEFAD954}"/>
                </a:ext>
              </a:extLst>
            </p:cNvPr>
            <p:cNvSpPr/>
            <p:nvPr/>
          </p:nvSpPr>
          <p:spPr>
            <a:xfrm>
              <a:off x="5936581" y="3402136"/>
              <a:ext cx="625971" cy="238646"/>
            </a:xfrm>
            <a:prstGeom prst="roundRect">
              <a:avLst>
                <a:gd name="adj" fmla="val 28641"/>
              </a:avLst>
            </a:prstGeom>
            <a:solidFill>
              <a:schemeClr val="accent2"/>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bg1"/>
                  </a:solidFill>
                  <a:latin typeface="Calibri" panose="020F0502020204030204" pitchFamily="34" charset="0"/>
                  <a:cs typeface="Calibri" panose="020F0502020204030204" pitchFamily="34" charset="0"/>
                </a:rPr>
                <a:t>RAS</a:t>
              </a:r>
              <a:endParaRPr lang="en-GB" sz="1000" dirty="0">
                <a:solidFill>
                  <a:schemeClr val="bg1"/>
                </a:solidFill>
                <a:latin typeface="Calibri" panose="020F0502020204030204" pitchFamily="34" charset="0"/>
                <a:cs typeface="Calibri" panose="020F0502020204030204" pitchFamily="34" charset="0"/>
              </a:endParaRPr>
            </a:p>
          </p:txBody>
        </p:sp>
        <p:sp>
          <p:nvSpPr>
            <p:cNvPr id="52" name="Rectangle: Rounded Corners 5">
              <a:extLst>
                <a:ext uri="{FF2B5EF4-FFF2-40B4-BE49-F238E27FC236}">
                  <a16:creationId xmlns:a16="http://schemas.microsoft.com/office/drawing/2014/main" id="{D54DFBA6-40D4-A540-B856-69DF5FA82B9C}"/>
                </a:ext>
              </a:extLst>
            </p:cNvPr>
            <p:cNvSpPr/>
            <p:nvPr/>
          </p:nvSpPr>
          <p:spPr>
            <a:xfrm>
              <a:off x="7006556" y="2533774"/>
              <a:ext cx="625971" cy="238646"/>
            </a:xfrm>
            <a:prstGeom prst="roundRect">
              <a:avLst>
                <a:gd name="adj" fmla="val 28641"/>
              </a:avLst>
            </a:prstGeom>
            <a:solidFill>
              <a:schemeClr val="tx2"/>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GB" sz="1000" b="1" dirty="0">
                  <a:solidFill>
                    <a:schemeClr val="bg1"/>
                  </a:solidFill>
                  <a:latin typeface="Calibri" panose="020F0502020204030204" pitchFamily="34" charset="0"/>
                  <a:cs typeface="Calibri" panose="020F0502020204030204" pitchFamily="34" charset="0"/>
                </a:rPr>
                <a:t>P85</a:t>
              </a:r>
              <a:endParaRPr lang="en-GB" sz="1000" dirty="0">
                <a:solidFill>
                  <a:schemeClr val="bg1"/>
                </a:solidFill>
                <a:latin typeface="Calibri" panose="020F0502020204030204" pitchFamily="34" charset="0"/>
                <a:cs typeface="Calibri" panose="020F0502020204030204" pitchFamily="34" charset="0"/>
              </a:endParaRPr>
            </a:p>
          </p:txBody>
        </p:sp>
        <p:sp>
          <p:nvSpPr>
            <p:cNvPr id="32" name="Rectangle: Rounded Corners 5">
              <a:extLst>
                <a:ext uri="{FF2B5EF4-FFF2-40B4-BE49-F238E27FC236}">
                  <a16:creationId xmlns:a16="http://schemas.microsoft.com/office/drawing/2014/main" id="{9332D9BE-B2DE-5B49-A6A6-654A6920FBB5}"/>
                </a:ext>
              </a:extLst>
            </p:cNvPr>
            <p:cNvSpPr/>
            <p:nvPr/>
          </p:nvSpPr>
          <p:spPr>
            <a:xfrm>
              <a:off x="5811168" y="3051299"/>
              <a:ext cx="625971" cy="238646"/>
            </a:xfrm>
            <a:prstGeom prst="roundRect">
              <a:avLst>
                <a:gd name="adj" fmla="val 28641"/>
              </a:avLst>
            </a:prstGeom>
            <a:solidFill>
              <a:schemeClr val="accent2"/>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bg1"/>
                  </a:solidFill>
                  <a:latin typeface="Calibri" panose="020F0502020204030204" pitchFamily="34" charset="0"/>
                  <a:cs typeface="Calibri" panose="020F0502020204030204" pitchFamily="34" charset="0"/>
                </a:rPr>
                <a:t>SOS</a:t>
              </a:r>
              <a:endParaRPr lang="en-GB" sz="1000" dirty="0">
                <a:solidFill>
                  <a:schemeClr val="bg1"/>
                </a:solidFill>
                <a:latin typeface="Calibri" panose="020F0502020204030204" pitchFamily="34" charset="0"/>
                <a:cs typeface="Calibri" panose="020F0502020204030204" pitchFamily="34" charset="0"/>
              </a:endParaRPr>
            </a:p>
          </p:txBody>
        </p:sp>
        <p:cxnSp>
          <p:nvCxnSpPr>
            <p:cNvPr id="53" name="Straight Connector 52">
              <a:extLst>
                <a:ext uri="{FF2B5EF4-FFF2-40B4-BE49-F238E27FC236}">
                  <a16:creationId xmlns:a16="http://schemas.microsoft.com/office/drawing/2014/main" id="{922C1C84-7AAD-EE4D-846D-B63AAE2D4BF7}"/>
                </a:ext>
              </a:extLst>
            </p:cNvPr>
            <p:cNvCxnSpPr>
              <a:cxnSpLocks/>
            </p:cNvCxnSpPr>
            <p:nvPr/>
          </p:nvCxnSpPr>
          <p:spPr>
            <a:xfrm>
              <a:off x="6122566" y="3232150"/>
              <a:ext cx="0" cy="173138"/>
            </a:xfrm>
            <a:prstGeom prst="line">
              <a:avLst/>
            </a:prstGeom>
            <a:ln w="19050">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A854C1C4-FABF-D641-A3C0-0A81753F385F}"/>
                </a:ext>
              </a:extLst>
            </p:cNvPr>
            <p:cNvCxnSpPr>
              <a:cxnSpLocks/>
            </p:cNvCxnSpPr>
            <p:nvPr/>
          </p:nvCxnSpPr>
          <p:spPr>
            <a:xfrm>
              <a:off x="7364500" y="2765425"/>
              <a:ext cx="0" cy="266700"/>
            </a:xfrm>
            <a:prstGeom prst="line">
              <a:avLst/>
            </a:prstGeom>
            <a:ln w="19050">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9" name="Rectangle: Rounded Corners 5">
              <a:extLst>
                <a:ext uri="{FF2B5EF4-FFF2-40B4-BE49-F238E27FC236}">
                  <a16:creationId xmlns:a16="http://schemas.microsoft.com/office/drawing/2014/main" id="{4935C9C4-8AA1-8D4E-81E4-AED67DAF6135}"/>
                </a:ext>
              </a:extLst>
            </p:cNvPr>
            <p:cNvSpPr/>
            <p:nvPr/>
          </p:nvSpPr>
          <p:spPr>
            <a:xfrm>
              <a:off x="7051006" y="3032249"/>
              <a:ext cx="625971" cy="238646"/>
            </a:xfrm>
            <a:prstGeom prst="roundRect">
              <a:avLst>
                <a:gd name="adj" fmla="val 28641"/>
              </a:avLst>
            </a:prstGeom>
            <a:solidFill>
              <a:schemeClr val="tx2"/>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bg1"/>
                  </a:solidFill>
                  <a:latin typeface="Calibri" panose="020F0502020204030204" pitchFamily="34" charset="0"/>
                  <a:cs typeface="Calibri" panose="020F0502020204030204" pitchFamily="34" charset="0"/>
                </a:rPr>
                <a:t>P13K</a:t>
              </a:r>
              <a:endParaRPr lang="en-GB" sz="1000" dirty="0">
                <a:solidFill>
                  <a:schemeClr val="bg1"/>
                </a:solidFill>
                <a:latin typeface="Calibri" panose="020F0502020204030204" pitchFamily="34" charset="0"/>
                <a:cs typeface="Calibri" panose="020F0502020204030204" pitchFamily="34" charset="0"/>
              </a:endParaRPr>
            </a:p>
          </p:txBody>
        </p:sp>
        <p:sp>
          <p:nvSpPr>
            <p:cNvPr id="51" name="Rectangle: Rounded Corners 5">
              <a:extLst>
                <a:ext uri="{FF2B5EF4-FFF2-40B4-BE49-F238E27FC236}">
                  <a16:creationId xmlns:a16="http://schemas.microsoft.com/office/drawing/2014/main" id="{822345E9-7E85-A94D-8DFC-B13B46E0446E}"/>
                </a:ext>
              </a:extLst>
            </p:cNvPr>
            <p:cNvSpPr/>
            <p:nvPr/>
          </p:nvSpPr>
          <p:spPr>
            <a:xfrm>
              <a:off x="7193881" y="2682999"/>
              <a:ext cx="625971" cy="238646"/>
            </a:xfrm>
            <a:prstGeom prst="roundRect">
              <a:avLst>
                <a:gd name="adj" fmla="val 28641"/>
              </a:avLst>
            </a:prstGeom>
            <a:solidFill>
              <a:schemeClr val="tx2"/>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bg1"/>
                  </a:solidFill>
                  <a:latin typeface="Calibri" panose="020F0502020204030204" pitchFamily="34" charset="0"/>
                  <a:cs typeface="Calibri" panose="020F0502020204030204" pitchFamily="34" charset="0"/>
                </a:rPr>
                <a:t>P110</a:t>
              </a:r>
              <a:endParaRPr lang="en-GB" sz="1000" dirty="0">
                <a:solidFill>
                  <a:schemeClr val="bg1"/>
                </a:solidFill>
                <a:latin typeface="Calibri" panose="020F0502020204030204" pitchFamily="34" charset="0"/>
                <a:cs typeface="Calibri" panose="020F0502020204030204" pitchFamily="34" charset="0"/>
              </a:endParaRPr>
            </a:p>
          </p:txBody>
        </p:sp>
        <p:cxnSp>
          <p:nvCxnSpPr>
            <p:cNvPr id="55" name="Straight Connector 54">
              <a:extLst>
                <a:ext uri="{FF2B5EF4-FFF2-40B4-BE49-F238E27FC236}">
                  <a16:creationId xmlns:a16="http://schemas.microsoft.com/office/drawing/2014/main" id="{E526D309-2343-EE48-9A20-B2B180EDC28D}"/>
                </a:ext>
              </a:extLst>
            </p:cNvPr>
            <p:cNvCxnSpPr>
              <a:cxnSpLocks/>
            </p:cNvCxnSpPr>
            <p:nvPr/>
          </p:nvCxnSpPr>
          <p:spPr>
            <a:xfrm>
              <a:off x="7364500" y="3606800"/>
              <a:ext cx="0" cy="266700"/>
            </a:xfrm>
            <a:prstGeom prst="line">
              <a:avLst/>
            </a:prstGeom>
            <a:ln w="19050">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0" name="Rectangle: Rounded Corners 5">
              <a:extLst>
                <a:ext uri="{FF2B5EF4-FFF2-40B4-BE49-F238E27FC236}">
                  <a16:creationId xmlns:a16="http://schemas.microsoft.com/office/drawing/2014/main" id="{2ADD1A00-B384-7744-A759-679A22735333}"/>
                </a:ext>
              </a:extLst>
            </p:cNvPr>
            <p:cNvSpPr/>
            <p:nvPr/>
          </p:nvSpPr>
          <p:spPr>
            <a:xfrm>
              <a:off x="7051006" y="3400549"/>
              <a:ext cx="625971" cy="238646"/>
            </a:xfrm>
            <a:prstGeom prst="roundRect">
              <a:avLst>
                <a:gd name="adj" fmla="val 28641"/>
              </a:avLst>
            </a:prstGeom>
            <a:solidFill>
              <a:schemeClr val="tx2"/>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bg1"/>
                  </a:solidFill>
                  <a:latin typeface="Calibri" panose="020F0502020204030204" pitchFamily="34" charset="0"/>
                  <a:cs typeface="Calibri" panose="020F0502020204030204" pitchFamily="34" charset="0"/>
                </a:rPr>
                <a:t>AKT</a:t>
              </a:r>
              <a:endParaRPr lang="en-GB" sz="1000" dirty="0">
                <a:solidFill>
                  <a:schemeClr val="bg1"/>
                </a:solidFill>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6D343EE9-30F5-B441-8E26-391BA342C10C}"/>
                </a:ext>
              </a:extLst>
            </p:cNvPr>
            <p:cNvSpPr/>
            <p:nvPr/>
          </p:nvSpPr>
          <p:spPr>
            <a:xfrm flipH="1">
              <a:off x="6391273" y="2422525"/>
              <a:ext cx="973225" cy="111125"/>
            </a:xfrm>
            <a:custGeom>
              <a:avLst/>
              <a:gdLst>
                <a:gd name="connsiteX0" fmla="*/ 307975 w 307975"/>
                <a:gd name="connsiteY0" fmla="*/ 0 h 161925"/>
                <a:gd name="connsiteX1" fmla="*/ 0 w 307975"/>
                <a:gd name="connsiteY1" fmla="*/ 0 h 161925"/>
                <a:gd name="connsiteX2" fmla="*/ 0 w 307975"/>
                <a:gd name="connsiteY2" fmla="*/ 161925 h 161925"/>
              </a:gdLst>
              <a:ahLst/>
              <a:cxnLst>
                <a:cxn ang="0">
                  <a:pos x="connsiteX0" y="connsiteY0"/>
                </a:cxn>
                <a:cxn ang="0">
                  <a:pos x="connsiteX1" y="connsiteY1"/>
                </a:cxn>
                <a:cxn ang="0">
                  <a:pos x="connsiteX2" y="connsiteY2"/>
                </a:cxn>
              </a:cxnLst>
              <a:rect l="l" t="t" r="r" b="b"/>
              <a:pathLst>
                <a:path w="307975" h="161925">
                  <a:moveTo>
                    <a:pt x="307975" y="0"/>
                  </a:moveTo>
                  <a:lnTo>
                    <a:pt x="0" y="0"/>
                  </a:lnTo>
                  <a:lnTo>
                    <a:pt x="0" y="161925"/>
                  </a:lnTo>
                </a:path>
              </a:pathLst>
            </a:custGeom>
            <a:noFill/>
            <a:ln w="19050">
              <a:solidFill>
                <a:schemeClr val="tx1"/>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8" name="Freeform 57">
              <a:extLst>
                <a:ext uri="{FF2B5EF4-FFF2-40B4-BE49-F238E27FC236}">
                  <a16:creationId xmlns:a16="http://schemas.microsoft.com/office/drawing/2014/main" id="{74671783-A59A-4440-BC62-9EAAB5714FD5}"/>
                </a:ext>
              </a:extLst>
            </p:cNvPr>
            <p:cNvSpPr/>
            <p:nvPr/>
          </p:nvSpPr>
          <p:spPr>
            <a:xfrm flipH="1">
              <a:off x="3648075" y="2822575"/>
              <a:ext cx="998622" cy="244475"/>
            </a:xfrm>
            <a:custGeom>
              <a:avLst/>
              <a:gdLst>
                <a:gd name="connsiteX0" fmla="*/ 307975 w 307975"/>
                <a:gd name="connsiteY0" fmla="*/ 0 h 161925"/>
                <a:gd name="connsiteX1" fmla="*/ 0 w 307975"/>
                <a:gd name="connsiteY1" fmla="*/ 0 h 161925"/>
                <a:gd name="connsiteX2" fmla="*/ 0 w 307975"/>
                <a:gd name="connsiteY2" fmla="*/ 161925 h 161925"/>
              </a:gdLst>
              <a:ahLst/>
              <a:cxnLst>
                <a:cxn ang="0">
                  <a:pos x="connsiteX0" y="connsiteY0"/>
                </a:cxn>
                <a:cxn ang="0">
                  <a:pos x="connsiteX1" y="connsiteY1"/>
                </a:cxn>
                <a:cxn ang="0">
                  <a:pos x="connsiteX2" y="connsiteY2"/>
                </a:cxn>
              </a:cxnLst>
              <a:rect l="l" t="t" r="r" b="b"/>
              <a:pathLst>
                <a:path w="307975" h="161925">
                  <a:moveTo>
                    <a:pt x="307975" y="0"/>
                  </a:moveTo>
                  <a:lnTo>
                    <a:pt x="0" y="0"/>
                  </a:lnTo>
                  <a:lnTo>
                    <a:pt x="0" y="161925"/>
                  </a:lnTo>
                </a:path>
              </a:pathLst>
            </a:custGeom>
            <a:noFill/>
            <a:ln w="19050">
              <a:solidFill>
                <a:schemeClr val="tx1"/>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59" name="Straight Connector 58">
              <a:extLst>
                <a:ext uri="{FF2B5EF4-FFF2-40B4-BE49-F238E27FC236}">
                  <a16:creationId xmlns:a16="http://schemas.microsoft.com/office/drawing/2014/main" id="{0B79632D-B667-CC47-8BA7-8A9229C4A442}"/>
                </a:ext>
              </a:extLst>
            </p:cNvPr>
            <p:cNvCxnSpPr>
              <a:cxnSpLocks/>
            </p:cNvCxnSpPr>
            <p:nvPr/>
          </p:nvCxnSpPr>
          <p:spPr>
            <a:xfrm>
              <a:off x="3646575" y="2819400"/>
              <a:ext cx="0" cy="144000"/>
            </a:xfrm>
            <a:prstGeom prst="line">
              <a:avLst/>
            </a:prstGeom>
            <a:ln w="19050">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1" name="Freeform 60">
              <a:extLst>
                <a:ext uri="{FF2B5EF4-FFF2-40B4-BE49-F238E27FC236}">
                  <a16:creationId xmlns:a16="http://schemas.microsoft.com/office/drawing/2014/main" id="{587BA1AD-BEEE-BB41-87BC-60A411E95533}"/>
                </a:ext>
              </a:extLst>
            </p:cNvPr>
            <p:cNvSpPr/>
            <p:nvPr/>
          </p:nvSpPr>
          <p:spPr>
            <a:xfrm>
              <a:off x="3098800" y="3082924"/>
              <a:ext cx="307975" cy="434975"/>
            </a:xfrm>
            <a:custGeom>
              <a:avLst/>
              <a:gdLst>
                <a:gd name="connsiteX0" fmla="*/ 307975 w 307975"/>
                <a:gd name="connsiteY0" fmla="*/ 0 h 161925"/>
                <a:gd name="connsiteX1" fmla="*/ 0 w 307975"/>
                <a:gd name="connsiteY1" fmla="*/ 0 h 161925"/>
                <a:gd name="connsiteX2" fmla="*/ 0 w 307975"/>
                <a:gd name="connsiteY2" fmla="*/ 161925 h 161925"/>
              </a:gdLst>
              <a:ahLst/>
              <a:cxnLst>
                <a:cxn ang="0">
                  <a:pos x="connsiteX0" y="connsiteY0"/>
                </a:cxn>
                <a:cxn ang="0">
                  <a:pos x="connsiteX1" y="connsiteY1"/>
                </a:cxn>
                <a:cxn ang="0">
                  <a:pos x="connsiteX2" y="connsiteY2"/>
                </a:cxn>
              </a:cxnLst>
              <a:rect l="l" t="t" r="r" b="b"/>
              <a:pathLst>
                <a:path w="307975" h="161925">
                  <a:moveTo>
                    <a:pt x="307975" y="0"/>
                  </a:moveTo>
                  <a:lnTo>
                    <a:pt x="0" y="0"/>
                  </a:lnTo>
                  <a:lnTo>
                    <a:pt x="0" y="161925"/>
                  </a:lnTo>
                </a:path>
              </a:pathLst>
            </a:custGeom>
            <a:noFill/>
            <a:ln w="19050">
              <a:solidFill>
                <a:schemeClr val="tx1"/>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2" name="TextBox 61">
              <a:extLst>
                <a:ext uri="{FF2B5EF4-FFF2-40B4-BE49-F238E27FC236}">
                  <a16:creationId xmlns:a16="http://schemas.microsoft.com/office/drawing/2014/main" id="{0C82B4FD-731A-0943-AB92-838610D18FAA}"/>
                </a:ext>
              </a:extLst>
            </p:cNvPr>
            <p:cNvSpPr txBox="1"/>
            <p:nvPr/>
          </p:nvSpPr>
          <p:spPr>
            <a:xfrm>
              <a:off x="7854255" y="3816995"/>
              <a:ext cx="1090491" cy="307777"/>
            </a:xfrm>
            <a:prstGeom prst="rect">
              <a:avLst/>
            </a:prstGeom>
            <a:noFill/>
          </p:spPr>
          <p:txBody>
            <a:bodyPr wrap="none" rtlCol="0">
              <a:spAutoFit/>
            </a:bodyPr>
            <a:lstStyle/>
            <a:p>
              <a:r>
                <a:rPr lang="en-GB" sz="1400" dirty="0">
                  <a:latin typeface="Calibri" panose="020F0502020204030204" pitchFamily="34" charset="0"/>
                  <a:ea typeface="Aileron" charset="0"/>
                  <a:cs typeface="Calibri" panose="020F0502020204030204" pitchFamily="34" charset="0"/>
                </a:rPr>
                <a:t>Proliferation</a:t>
              </a:r>
            </a:p>
          </p:txBody>
        </p:sp>
        <p:sp>
          <p:nvSpPr>
            <p:cNvPr id="63" name="TextBox 62">
              <a:extLst>
                <a:ext uri="{FF2B5EF4-FFF2-40B4-BE49-F238E27FC236}">
                  <a16:creationId xmlns:a16="http://schemas.microsoft.com/office/drawing/2014/main" id="{BB2D02A1-A873-4840-BE9E-0EA0B71029F7}"/>
                </a:ext>
              </a:extLst>
            </p:cNvPr>
            <p:cNvSpPr txBox="1"/>
            <p:nvPr/>
          </p:nvSpPr>
          <p:spPr>
            <a:xfrm>
              <a:off x="6712810" y="4075014"/>
              <a:ext cx="1251561" cy="307777"/>
            </a:xfrm>
            <a:prstGeom prst="rect">
              <a:avLst/>
            </a:prstGeom>
            <a:noFill/>
          </p:spPr>
          <p:txBody>
            <a:bodyPr wrap="none" rtlCol="0">
              <a:spAutoFit/>
            </a:bodyPr>
            <a:lstStyle/>
            <a:p>
              <a:r>
                <a:rPr lang="en-GB" sz="1400" dirty="0">
                  <a:latin typeface="Calibri" panose="020F0502020204030204" pitchFamily="34" charset="0"/>
                  <a:ea typeface="Aileron" charset="0"/>
                  <a:cs typeface="Calibri" panose="020F0502020204030204" pitchFamily="34" charset="0"/>
                </a:rPr>
                <a:t>Differentiation</a:t>
              </a:r>
            </a:p>
          </p:txBody>
        </p:sp>
        <p:sp>
          <p:nvSpPr>
            <p:cNvPr id="64" name="TextBox 63">
              <a:extLst>
                <a:ext uri="{FF2B5EF4-FFF2-40B4-BE49-F238E27FC236}">
                  <a16:creationId xmlns:a16="http://schemas.microsoft.com/office/drawing/2014/main" id="{9BDDCC3D-7E71-084B-ADF4-7A64B881A7A4}"/>
                </a:ext>
              </a:extLst>
            </p:cNvPr>
            <p:cNvSpPr txBox="1"/>
            <p:nvPr/>
          </p:nvSpPr>
          <p:spPr>
            <a:xfrm>
              <a:off x="6007960" y="4398864"/>
              <a:ext cx="755976" cy="307777"/>
            </a:xfrm>
            <a:prstGeom prst="rect">
              <a:avLst/>
            </a:prstGeom>
            <a:noFill/>
          </p:spPr>
          <p:txBody>
            <a:bodyPr wrap="none" rtlCol="0">
              <a:spAutoFit/>
            </a:bodyPr>
            <a:lstStyle/>
            <a:p>
              <a:r>
                <a:rPr lang="en-GB" sz="1400" dirty="0">
                  <a:latin typeface="Calibri" panose="020F0502020204030204" pitchFamily="34" charset="0"/>
                  <a:ea typeface="Aileron" charset="0"/>
                  <a:cs typeface="Calibri" panose="020F0502020204030204" pitchFamily="34" charset="0"/>
                </a:rPr>
                <a:t>Survival</a:t>
              </a:r>
            </a:p>
          </p:txBody>
        </p:sp>
        <p:sp>
          <p:nvSpPr>
            <p:cNvPr id="65" name="Freeform 64">
              <a:extLst>
                <a:ext uri="{FF2B5EF4-FFF2-40B4-BE49-F238E27FC236}">
                  <a16:creationId xmlns:a16="http://schemas.microsoft.com/office/drawing/2014/main" id="{8559E9B3-C942-B944-93D5-A7DD864F50B5}"/>
                </a:ext>
              </a:extLst>
            </p:cNvPr>
            <p:cNvSpPr/>
            <p:nvPr/>
          </p:nvSpPr>
          <p:spPr>
            <a:xfrm>
              <a:off x="5143500" y="3781657"/>
              <a:ext cx="5162550" cy="2095268"/>
            </a:xfrm>
            <a:custGeom>
              <a:avLst/>
              <a:gdLst>
                <a:gd name="connsiteX0" fmla="*/ 0 w 5162550"/>
                <a:gd name="connsiteY0" fmla="*/ 2095268 h 2095268"/>
                <a:gd name="connsiteX1" fmla="*/ 104775 w 5162550"/>
                <a:gd name="connsiteY1" fmla="*/ 1485668 h 2095268"/>
                <a:gd name="connsiteX2" fmla="*/ 552450 w 5162550"/>
                <a:gd name="connsiteY2" fmla="*/ 895118 h 2095268"/>
                <a:gd name="connsiteX3" fmla="*/ 1485900 w 5162550"/>
                <a:gd name="connsiteY3" fmla="*/ 352193 h 2095268"/>
                <a:gd name="connsiteX4" fmla="*/ 2771775 w 5162550"/>
                <a:gd name="connsiteY4" fmla="*/ 47393 h 2095268"/>
                <a:gd name="connsiteX5" fmla="*/ 3867150 w 5162550"/>
                <a:gd name="connsiteY5" fmla="*/ 9293 h 2095268"/>
                <a:gd name="connsiteX6" fmla="*/ 4876800 w 5162550"/>
                <a:gd name="connsiteY6" fmla="*/ 133118 h 2095268"/>
                <a:gd name="connsiteX7" fmla="*/ 5162550 w 5162550"/>
                <a:gd name="connsiteY7" fmla="*/ 218843 h 209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2550" h="2095268">
                  <a:moveTo>
                    <a:pt x="0" y="2095268"/>
                  </a:moveTo>
                  <a:cubicBezTo>
                    <a:pt x="6350" y="1890480"/>
                    <a:pt x="12700" y="1685693"/>
                    <a:pt x="104775" y="1485668"/>
                  </a:cubicBezTo>
                  <a:cubicBezTo>
                    <a:pt x="196850" y="1285643"/>
                    <a:pt x="322263" y="1084030"/>
                    <a:pt x="552450" y="895118"/>
                  </a:cubicBezTo>
                  <a:cubicBezTo>
                    <a:pt x="782637" y="706206"/>
                    <a:pt x="1116012" y="493481"/>
                    <a:pt x="1485900" y="352193"/>
                  </a:cubicBezTo>
                  <a:cubicBezTo>
                    <a:pt x="1855788" y="210905"/>
                    <a:pt x="2374900" y="104543"/>
                    <a:pt x="2771775" y="47393"/>
                  </a:cubicBezTo>
                  <a:cubicBezTo>
                    <a:pt x="3168650" y="-9757"/>
                    <a:pt x="3516313" y="-4994"/>
                    <a:pt x="3867150" y="9293"/>
                  </a:cubicBezTo>
                  <a:cubicBezTo>
                    <a:pt x="4217987" y="23580"/>
                    <a:pt x="4660900" y="98193"/>
                    <a:pt x="4876800" y="133118"/>
                  </a:cubicBezTo>
                  <a:cubicBezTo>
                    <a:pt x="5092700" y="168043"/>
                    <a:pt x="5127625" y="193443"/>
                    <a:pt x="5162550" y="218843"/>
                  </a:cubicBezTo>
                </a:path>
              </a:pathLst>
            </a:custGeom>
            <a:noFill/>
            <a:ln w="53975" cap="rnd">
              <a:solidFill>
                <a:schemeClr val="accent1"/>
              </a:solidFill>
              <a:prstDash val="sysDot"/>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5">
              <a:extLst>
                <a:ext uri="{FF2B5EF4-FFF2-40B4-BE49-F238E27FC236}">
                  <a16:creationId xmlns:a16="http://schemas.microsoft.com/office/drawing/2014/main" id="{3464593B-F882-7D41-933D-F963DC1E07F8}"/>
                </a:ext>
              </a:extLst>
            </p:cNvPr>
            <p:cNvSpPr/>
            <p:nvPr/>
          </p:nvSpPr>
          <p:spPr>
            <a:xfrm>
              <a:off x="3382293" y="2968749"/>
              <a:ext cx="625971" cy="238646"/>
            </a:xfrm>
            <a:prstGeom prst="roundRect">
              <a:avLst>
                <a:gd name="adj" fmla="val 28641"/>
              </a:avLst>
            </a:prstGeom>
            <a:solidFill>
              <a:schemeClr val="accent2"/>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bg1"/>
                  </a:solidFill>
                  <a:latin typeface="Calibri" panose="020F0502020204030204" pitchFamily="34" charset="0"/>
                  <a:cs typeface="Calibri" panose="020F0502020204030204" pitchFamily="34" charset="0"/>
                </a:rPr>
                <a:t>IP3</a:t>
              </a:r>
              <a:endParaRPr lang="en-GB" sz="1000" dirty="0">
                <a:solidFill>
                  <a:schemeClr val="bg1"/>
                </a:solidFill>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540C8515-F643-FA41-AFB9-845320F6300B}"/>
                </a:ext>
              </a:extLst>
            </p:cNvPr>
            <p:cNvSpPr/>
            <p:nvPr/>
          </p:nvSpPr>
          <p:spPr>
            <a:xfrm>
              <a:off x="3987799" y="2333625"/>
              <a:ext cx="149225" cy="492125"/>
            </a:xfrm>
            <a:custGeom>
              <a:avLst/>
              <a:gdLst>
                <a:gd name="connsiteX0" fmla="*/ 0 w 158750"/>
                <a:gd name="connsiteY0" fmla="*/ 0 h 517525"/>
                <a:gd name="connsiteX1" fmla="*/ 158750 w 158750"/>
                <a:gd name="connsiteY1" fmla="*/ 0 h 517525"/>
                <a:gd name="connsiteX2" fmla="*/ 158750 w 158750"/>
                <a:gd name="connsiteY2" fmla="*/ 517525 h 517525"/>
              </a:gdLst>
              <a:ahLst/>
              <a:cxnLst>
                <a:cxn ang="0">
                  <a:pos x="connsiteX0" y="connsiteY0"/>
                </a:cxn>
                <a:cxn ang="0">
                  <a:pos x="connsiteX1" y="connsiteY1"/>
                </a:cxn>
                <a:cxn ang="0">
                  <a:pos x="connsiteX2" y="connsiteY2"/>
                </a:cxn>
              </a:cxnLst>
              <a:rect l="l" t="t" r="r" b="b"/>
              <a:pathLst>
                <a:path w="158750" h="517525">
                  <a:moveTo>
                    <a:pt x="0" y="0"/>
                  </a:moveTo>
                  <a:lnTo>
                    <a:pt x="158750" y="0"/>
                  </a:lnTo>
                  <a:lnTo>
                    <a:pt x="158750" y="517525"/>
                  </a:lnTo>
                </a:path>
              </a:pathLst>
            </a:custGeom>
            <a:noFill/>
            <a:ln w="190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0" name="TextBox 69">
              <a:extLst>
                <a:ext uri="{FF2B5EF4-FFF2-40B4-BE49-F238E27FC236}">
                  <a16:creationId xmlns:a16="http://schemas.microsoft.com/office/drawing/2014/main" id="{239C0D36-A15F-EA41-B90D-893A2C7C4618}"/>
                </a:ext>
              </a:extLst>
            </p:cNvPr>
            <p:cNvSpPr txBox="1"/>
            <p:nvPr/>
          </p:nvSpPr>
          <p:spPr>
            <a:xfrm>
              <a:off x="3858485" y="1677889"/>
              <a:ext cx="473271" cy="276999"/>
            </a:xfrm>
            <a:prstGeom prst="rect">
              <a:avLst/>
            </a:prstGeom>
            <a:noFill/>
          </p:spPr>
          <p:txBody>
            <a:bodyPr wrap="none" rtlCol="0">
              <a:spAutoFit/>
            </a:bodyPr>
            <a:lstStyle/>
            <a:p>
              <a:r>
                <a:rPr lang="en-GB" sz="1200" dirty="0">
                  <a:latin typeface="Calibri" panose="020F0502020204030204" pitchFamily="34" charset="0"/>
                  <a:ea typeface="Aileron" charset="0"/>
                  <a:cs typeface="Calibri" panose="020F0502020204030204" pitchFamily="34" charset="0"/>
                </a:rPr>
                <a:t>TrKA</a:t>
              </a:r>
            </a:p>
          </p:txBody>
        </p:sp>
        <p:sp>
          <p:nvSpPr>
            <p:cNvPr id="26" name="Oval 25">
              <a:extLst>
                <a:ext uri="{FF2B5EF4-FFF2-40B4-BE49-F238E27FC236}">
                  <a16:creationId xmlns:a16="http://schemas.microsoft.com/office/drawing/2014/main" id="{636D85C7-E305-F843-AA52-65BBC1E6299E}"/>
                </a:ext>
              </a:extLst>
            </p:cNvPr>
            <p:cNvSpPr/>
            <p:nvPr/>
          </p:nvSpPr>
          <p:spPr>
            <a:xfrm>
              <a:off x="5817233" y="2306067"/>
              <a:ext cx="711944" cy="273298"/>
            </a:xfrm>
            <a:prstGeom prst="ellipse">
              <a:avLst/>
            </a:prstGeom>
            <a:solidFill>
              <a:schemeClr val="tx2">
                <a:lumMod val="50000"/>
              </a:schemeClr>
            </a:solidFill>
            <a:ln w="1270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bg1"/>
                  </a:solidFill>
                  <a:latin typeface="Calibri" panose="020F0502020204030204" pitchFamily="34" charset="0"/>
                  <a:cs typeface="Calibri" panose="020F0502020204030204" pitchFamily="34" charset="0"/>
                </a:rPr>
                <a:t>GAB1</a:t>
              </a:r>
              <a:endParaRPr lang="en-GB" sz="1000" dirty="0">
                <a:solidFill>
                  <a:schemeClr val="bg1"/>
                </a:solidFill>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2F50606C-20B6-DD49-973E-304705455691}"/>
                </a:ext>
              </a:extLst>
            </p:cNvPr>
            <p:cNvSpPr/>
            <p:nvPr/>
          </p:nvSpPr>
          <p:spPr>
            <a:xfrm>
              <a:off x="5053844" y="2576897"/>
              <a:ext cx="711944" cy="273298"/>
            </a:xfrm>
            <a:prstGeom prst="ellipse">
              <a:avLst/>
            </a:prstGeom>
            <a:solidFill>
              <a:schemeClr val="accent2">
                <a:lumMod val="50000"/>
              </a:schemeClr>
            </a:solidFill>
            <a:ln w="1270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bg1"/>
                  </a:solidFill>
                  <a:latin typeface="Calibri" panose="020F0502020204030204" pitchFamily="34" charset="0"/>
                  <a:cs typeface="Calibri" panose="020F0502020204030204" pitchFamily="34" charset="0"/>
                </a:rPr>
                <a:t>SHC</a:t>
              </a:r>
              <a:endParaRPr lang="en-GB" sz="1000" dirty="0">
                <a:solidFill>
                  <a:schemeClr val="bg1"/>
                </a:solidFill>
                <a:latin typeface="Calibri" panose="020F0502020204030204" pitchFamily="34" charset="0"/>
                <a:cs typeface="Calibri" panose="020F0502020204030204" pitchFamily="34" charset="0"/>
              </a:endParaRPr>
            </a:p>
          </p:txBody>
        </p:sp>
        <p:sp>
          <p:nvSpPr>
            <p:cNvPr id="74" name="Rectangle: Rounded Corners 5">
              <a:extLst>
                <a:ext uri="{FF2B5EF4-FFF2-40B4-BE49-F238E27FC236}">
                  <a16:creationId xmlns:a16="http://schemas.microsoft.com/office/drawing/2014/main" id="{55F1BAD2-0D8A-5643-BD93-6F5E5EB441B0}"/>
                </a:ext>
              </a:extLst>
            </p:cNvPr>
            <p:cNvSpPr/>
            <p:nvPr/>
          </p:nvSpPr>
          <p:spPr>
            <a:xfrm>
              <a:off x="2172619" y="3479924"/>
              <a:ext cx="497556" cy="238646"/>
            </a:xfrm>
            <a:prstGeom prst="roundRect">
              <a:avLst>
                <a:gd name="adj" fmla="val 50000"/>
              </a:avLst>
            </a:prstGeom>
            <a:solidFill>
              <a:srgbClr val="FFC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000" b="1" dirty="0">
                  <a:solidFill>
                    <a:schemeClr val="tx1"/>
                  </a:solidFill>
                  <a:latin typeface="Calibri" panose="020F0502020204030204" pitchFamily="34" charset="0"/>
                  <a:cs typeface="Calibri" panose="020F0502020204030204" pitchFamily="34" charset="0"/>
                </a:rPr>
                <a:t>Ca</a:t>
              </a:r>
              <a:r>
                <a:rPr lang="en-GB" sz="1000" b="1" baseline="30000" dirty="0">
                  <a:solidFill>
                    <a:schemeClr val="tx1"/>
                  </a:solidFill>
                  <a:latin typeface="Calibri" panose="020F0502020204030204" pitchFamily="34" charset="0"/>
                  <a:cs typeface="Calibri" panose="020F0502020204030204" pitchFamily="34" charset="0"/>
                </a:rPr>
                <a:t>2a</a:t>
              </a:r>
              <a:endParaRPr lang="en-GB" sz="1000" baseline="30000" dirty="0">
                <a:solidFill>
                  <a:schemeClr val="tx1"/>
                </a:solidFill>
                <a:latin typeface="Calibri" panose="020F0502020204030204" pitchFamily="34" charset="0"/>
                <a:cs typeface="Calibri" panose="020F0502020204030204" pitchFamily="34" charset="0"/>
              </a:endParaRPr>
            </a:p>
          </p:txBody>
        </p:sp>
        <p:sp>
          <p:nvSpPr>
            <p:cNvPr id="78" name="Oval 77">
              <a:extLst>
                <a:ext uri="{FF2B5EF4-FFF2-40B4-BE49-F238E27FC236}">
                  <a16:creationId xmlns:a16="http://schemas.microsoft.com/office/drawing/2014/main" id="{9FFCF546-72B8-6A46-82B1-3F5328B7849E}"/>
                </a:ext>
              </a:extLst>
            </p:cNvPr>
            <p:cNvSpPr/>
            <p:nvPr/>
          </p:nvSpPr>
          <p:spPr>
            <a:xfrm>
              <a:off x="3117851" y="3273425"/>
              <a:ext cx="965200" cy="685800"/>
            </a:xfrm>
            <a:prstGeom prst="ellipse">
              <a:avLst/>
            </a:prstGeom>
            <a:solidFill>
              <a:schemeClr val="accent6">
                <a:lumMod val="40000"/>
                <a:lumOff val="60000"/>
              </a:schemeClr>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9" name="TextBox 68">
              <a:extLst>
                <a:ext uri="{FF2B5EF4-FFF2-40B4-BE49-F238E27FC236}">
                  <a16:creationId xmlns:a16="http://schemas.microsoft.com/office/drawing/2014/main" id="{C9E4ABF3-E4D7-CD47-AE60-4AD4FA4FF8A6}"/>
                </a:ext>
              </a:extLst>
            </p:cNvPr>
            <p:cNvSpPr txBox="1"/>
            <p:nvPr/>
          </p:nvSpPr>
          <p:spPr>
            <a:xfrm>
              <a:off x="3277460" y="3325714"/>
              <a:ext cx="417102" cy="246221"/>
            </a:xfrm>
            <a:prstGeom prst="rect">
              <a:avLst/>
            </a:prstGeom>
            <a:noFill/>
          </p:spPr>
          <p:txBody>
            <a:bodyPr wrap="none" rtlCol="0">
              <a:spAutoFit/>
            </a:bodyPr>
            <a:lstStyle/>
            <a:p>
              <a:r>
                <a:rPr lang="en-GB" sz="1000" dirty="0">
                  <a:latin typeface="Calibri" panose="020F0502020204030204" pitchFamily="34" charset="0"/>
                  <a:ea typeface="Aileron" charset="0"/>
                  <a:cs typeface="Calibri" panose="020F0502020204030204" pitchFamily="34" charset="0"/>
                </a:rPr>
                <a:t>IP3R</a:t>
              </a:r>
            </a:p>
          </p:txBody>
        </p:sp>
        <p:sp>
          <p:nvSpPr>
            <p:cNvPr id="76" name="Terminator 75">
              <a:extLst>
                <a:ext uri="{FF2B5EF4-FFF2-40B4-BE49-F238E27FC236}">
                  <a16:creationId xmlns:a16="http://schemas.microsoft.com/office/drawing/2014/main" id="{3564DB47-C7CB-8842-BE90-7590B13C2AE4}"/>
                </a:ext>
              </a:extLst>
            </p:cNvPr>
            <p:cNvSpPr/>
            <p:nvPr/>
          </p:nvSpPr>
          <p:spPr>
            <a:xfrm>
              <a:off x="2931182" y="3524250"/>
              <a:ext cx="360000" cy="66675"/>
            </a:xfrm>
            <a:prstGeom prst="flowChartTerminator">
              <a:avLst/>
            </a:prstGeom>
            <a:solidFill>
              <a:schemeClr val="accent6"/>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7" name="Terminator 76">
              <a:extLst>
                <a:ext uri="{FF2B5EF4-FFF2-40B4-BE49-F238E27FC236}">
                  <a16:creationId xmlns:a16="http://schemas.microsoft.com/office/drawing/2014/main" id="{587B4B21-F529-2240-94AE-A2827DADB92D}"/>
                </a:ext>
              </a:extLst>
            </p:cNvPr>
            <p:cNvSpPr/>
            <p:nvPr/>
          </p:nvSpPr>
          <p:spPr>
            <a:xfrm>
              <a:off x="2931182" y="3603625"/>
              <a:ext cx="360000" cy="66675"/>
            </a:xfrm>
            <a:prstGeom prst="flowChartTerminator">
              <a:avLst/>
            </a:prstGeom>
            <a:solidFill>
              <a:schemeClr val="accent6"/>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7" name="Freeform 66">
              <a:extLst>
                <a:ext uri="{FF2B5EF4-FFF2-40B4-BE49-F238E27FC236}">
                  <a16:creationId xmlns:a16="http://schemas.microsoft.com/office/drawing/2014/main" id="{B3BBD27E-0AAA-DA4F-A9D0-116E3C0DCF9B}"/>
                </a:ext>
              </a:extLst>
            </p:cNvPr>
            <p:cNvSpPr/>
            <p:nvPr/>
          </p:nvSpPr>
          <p:spPr>
            <a:xfrm>
              <a:off x="2705101" y="3594100"/>
              <a:ext cx="917574" cy="136525"/>
            </a:xfrm>
            <a:custGeom>
              <a:avLst/>
              <a:gdLst>
                <a:gd name="connsiteX0" fmla="*/ 869950 w 869950"/>
                <a:gd name="connsiteY0" fmla="*/ 174625 h 174625"/>
                <a:gd name="connsiteX1" fmla="*/ 663575 w 869950"/>
                <a:gd name="connsiteY1" fmla="*/ 174625 h 174625"/>
                <a:gd name="connsiteX2" fmla="*/ 663575 w 869950"/>
                <a:gd name="connsiteY2" fmla="*/ 38100 h 174625"/>
                <a:gd name="connsiteX3" fmla="*/ 0 w 869950"/>
                <a:gd name="connsiteY3" fmla="*/ 38100 h 174625"/>
                <a:gd name="connsiteX4" fmla="*/ 0 w 869950"/>
                <a:gd name="connsiteY4" fmla="*/ 0 h 174625"/>
                <a:gd name="connsiteX0" fmla="*/ 879475 w 879475"/>
                <a:gd name="connsiteY0" fmla="*/ 136525 h 136525"/>
                <a:gd name="connsiteX1" fmla="*/ 673100 w 879475"/>
                <a:gd name="connsiteY1" fmla="*/ 136525 h 136525"/>
                <a:gd name="connsiteX2" fmla="*/ 673100 w 879475"/>
                <a:gd name="connsiteY2" fmla="*/ 0 h 136525"/>
                <a:gd name="connsiteX3" fmla="*/ 9525 w 879475"/>
                <a:gd name="connsiteY3" fmla="*/ 0 h 136525"/>
                <a:gd name="connsiteX4" fmla="*/ 0 w 879475"/>
                <a:gd name="connsiteY4" fmla="*/ 0 h 13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475" h="136525">
                  <a:moveTo>
                    <a:pt x="879475" y="136525"/>
                  </a:moveTo>
                  <a:lnTo>
                    <a:pt x="673100" y="136525"/>
                  </a:lnTo>
                  <a:lnTo>
                    <a:pt x="673100" y="0"/>
                  </a:lnTo>
                  <a:lnTo>
                    <a:pt x="9525" y="0"/>
                  </a:lnTo>
                  <a:lnTo>
                    <a:pt x="0" y="0"/>
                  </a:lnTo>
                </a:path>
              </a:pathLst>
            </a:custGeom>
            <a:noFill/>
            <a:ln w="19050">
              <a:solidFill>
                <a:schemeClr val="tx1"/>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3" name="Rectangle: Rounded Corners 5">
              <a:extLst>
                <a:ext uri="{FF2B5EF4-FFF2-40B4-BE49-F238E27FC236}">
                  <a16:creationId xmlns:a16="http://schemas.microsoft.com/office/drawing/2014/main" id="{EC78EE55-D0B6-F649-8848-1AE581F3CA92}"/>
                </a:ext>
              </a:extLst>
            </p:cNvPr>
            <p:cNvSpPr/>
            <p:nvPr/>
          </p:nvSpPr>
          <p:spPr>
            <a:xfrm>
              <a:off x="3528344" y="3610099"/>
              <a:ext cx="497556" cy="238646"/>
            </a:xfrm>
            <a:prstGeom prst="roundRect">
              <a:avLst>
                <a:gd name="adj" fmla="val 50000"/>
              </a:avLst>
            </a:prstGeom>
            <a:solidFill>
              <a:srgbClr val="FFC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000" b="1" dirty="0">
                  <a:solidFill>
                    <a:schemeClr val="tx1"/>
                  </a:solidFill>
                  <a:latin typeface="Calibri" panose="020F0502020204030204" pitchFamily="34" charset="0"/>
                  <a:cs typeface="Calibri" panose="020F0502020204030204" pitchFamily="34" charset="0"/>
                </a:rPr>
                <a:t>Ca</a:t>
              </a:r>
              <a:r>
                <a:rPr lang="en-GB" sz="1000" b="1" baseline="30000" dirty="0">
                  <a:solidFill>
                    <a:schemeClr val="tx1"/>
                  </a:solidFill>
                  <a:latin typeface="Calibri" panose="020F0502020204030204" pitchFamily="34" charset="0"/>
                  <a:cs typeface="Calibri" panose="020F0502020204030204" pitchFamily="34" charset="0"/>
                </a:rPr>
                <a:t>2a</a:t>
              </a:r>
              <a:endParaRPr lang="en-GB" sz="1000" baseline="30000" dirty="0">
                <a:solidFill>
                  <a:schemeClr val="tx1"/>
                </a:solidFill>
                <a:latin typeface="Calibri" panose="020F0502020204030204" pitchFamily="34" charset="0"/>
                <a:cs typeface="Calibri" panose="020F0502020204030204" pitchFamily="34" charset="0"/>
              </a:endParaRPr>
            </a:p>
          </p:txBody>
        </p:sp>
        <p:sp>
          <p:nvSpPr>
            <p:cNvPr id="79" name="Oval 78">
              <a:extLst>
                <a:ext uri="{FF2B5EF4-FFF2-40B4-BE49-F238E27FC236}">
                  <a16:creationId xmlns:a16="http://schemas.microsoft.com/office/drawing/2014/main" id="{ACAB4548-68EB-FE46-9755-DE08A08B9CA5}"/>
                </a:ext>
              </a:extLst>
            </p:cNvPr>
            <p:cNvSpPr/>
            <p:nvPr/>
          </p:nvSpPr>
          <p:spPr>
            <a:xfrm>
              <a:off x="3602869" y="2160972"/>
              <a:ext cx="492882" cy="273298"/>
            </a:xfrm>
            <a:prstGeom prst="ellipse">
              <a:avLst/>
            </a:prstGeom>
            <a:solidFill>
              <a:schemeClr val="tx2"/>
            </a:solidFill>
            <a:ln w="1270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000" b="1" dirty="0">
                  <a:solidFill>
                    <a:schemeClr val="bg1"/>
                  </a:solidFill>
                  <a:latin typeface="Calibri" panose="020F0502020204030204" pitchFamily="34" charset="0"/>
                  <a:cs typeface="Calibri" panose="020F0502020204030204" pitchFamily="34" charset="0"/>
                </a:rPr>
                <a:t>PIP2</a:t>
              </a:r>
              <a:endParaRPr lang="en-GB" sz="1000" dirty="0">
                <a:solidFill>
                  <a:schemeClr val="bg1"/>
                </a:solidFill>
                <a:latin typeface="Calibri" panose="020F0502020204030204" pitchFamily="34" charset="0"/>
                <a:cs typeface="Calibri" panose="020F0502020204030204" pitchFamily="34" charset="0"/>
              </a:endParaRPr>
            </a:p>
          </p:txBody>
        </p:sp>
        <p:sp>
          <p:nvSpPr>
            <p:cNvPr id="93" name="TextBox 92">
              <a:extLst>
                <a:ext uri="{FF2B5EF4-FFF2-40B4-BE49-F238E27FC236}">
                  <a16:creationId xmlns:a16="http://schemas.microsoft.com/office/drawing/2014/main" id="{35CA1527-47AA-BE4B-AF75-2BA2BE0A358C}"/>
                </a:ext>
              </a:extLst>
            </p:cNvPr>
            <p:cNvSpPr txBox="1"/>
            <p:nvPr/>
          </p:nvSpPr>
          <p:spPr>
            <a:xfrm>
              <a:off x="4382360" y="1677889"/>
              <a:ext cx="466859" cy="276999"/>
            </a:xfrm>
            <a:prstGeom prst="rect">
              <a:avLst/>
            </a:prstGeom>
            <a:noFill/>
          </p:spPr>
          <p:txBody>
            <a:bodyPr wrap="none" rtlCol="0">
              <a:spAutoFit/>
            </a:bodyPr>
            <a:lstStyle/>
            <a:p>
              <a:r>
                <a:rPr lang="en-GB" sz="1200" dirty="0">
                  <a:latin typeface="Calibri" panose="020F0502020204030204" pitchFamily="34" charset="0"/>
                  <a:ea typeface="Aileron" charset="0"/>
                  <a:cs typeface="Calibri" panose="020F0502020204030204" pitchFamily="34" charset="0"/>
                </a:rPr>
                <a:t>TrKB</a:t>
              </a:r>
            </a:p>
          </p:txBody>
        </p:sp>
        <p:sp>
          <p:nvSpPr>
            <p:cNvPr id="94" name="TextBox 93">
              <a:extLst>
                <a:ext uri="{FF2B5EF4-FFF2-40B4-BE49-F238E27FC236}">
                  <a16:creationId xmlns:a16="http://schemas.microsoft.com/office/drawing/2014/main" id="{643EDEB5-74C0-9747-84A9-91D285DB1EDB}"/>
                </a:ext>
              </a:extLst>
            </p:cNvPr>
            <p:cNvSpPr txBox="1"/>
            <p:nvPr/>
          </p:nvSpPr>
          <p:spPr>
            <a:xfrm>
              <a:off x="5160235" y="1677889"/>
              <a:ext cx="466859" cy="276999"/>
            </a:xfrm>
            <a:prstGeom prst="rect">
              <a:avLst/>
            </a:prstGeom>
            <a:noFill/>
          </p:spPr>
          <p:txBody>
            <a:bodyPr wrap="none" rtlCol="0">
              <a:spAutoFit/>
            </a:bodyPr>
            <a:lstStyle/>
            <a:p>
              <a:r>
                <a:rPr lang="en-GB" sz="1200" dirty="0">
                  <a:latin typeface="Calibri" panose="020F0502020204030204" pitchFamily="34" charset="0"/>
                  <a:ea typeface="Aileron" charset="0"/>
                  <a:cs typeface="Calibri" panose="020F0502020204030204" pitchFamily="34" charset="0"/>
                </a:rPr>
                <a:t>TrKB</a:t>
              </a:r>
            </a:p>
          </p:txBody>
        </p:sp>
        <p:sp>
          <p:nvSpPr>
            <p:cNvPr id="95" name="TextBox 94">
              <a:extLst>
                <a:ext uri="{FF2B5EF4-FFF2-40B4-BE49-F238E27FC236}">
                  <a16:creationId xmlns:a16="http://schemas.microsoft.com/office/drawing/2014/main" id="{19197B29-74E6-0F4D-A3D9-11273621640F}"/>
                </a:ext>
              </a:extLst>
            </p:cNvPr>
            <p:cNvSpPr txBox="1"/>
            <p:nvPr/>
          </p:nvSpPr>
          <p:spPr>
            <a:xfrm>
              <a:off x="5769835" y="1677889"/>
              <a:ext cx="466859" cy="276999"/>
            </a:xfrm>
            <a:prstGeom prst="rect">
              <a:avLst/>
            </a:prstGeom>
            <a:noFill/>
          </p:spPr>
          <p:txBody>
            <a:bodyPr wrap="none" rtlCol="0">
              <a:spAutoFit/>
            </a:bodyPr>
            <a:lstStyle/>
            <a:p>
              <a:r>
                <a:rPr lang="en-GB" sz="1200" dirty="0">
                  <a:latin typeface="Calibri" panose="020F0502020204030204" pitchFamily="34" charset="0"/>
                  <a:ea typeface="Aileron" charset="0"/>
                  <a:cs typeface="Calibri" panose="020F0502020204030204" pitchFamily="34" charset="0"/>
                </a:rPr>
                <a:t>TrKC</a:t>
              </a:r>
            </a:p>
          </p:txBody>
        </p:sp>
        <p:sp>
          <p:nvSpPr>
            <p:cNvPr id="96" name="TextBox 95">
              <a:extLst>
                <a:ext uri="{FF2B5EF4-FFF2-40B4-BE49-F238E27FC236}">
                  <a16:creationId xmlns:a16="http://schemas.microsoft.com/office/drawing/2014/main" id="{DBE1D36D-1BDF-B749-BE58-7BB19D6F48F9}"/>
                </a:ext>
              </a:extLst>
            </p:cNvPr>
            <p:cNvSpPr txBox="1"/>
            <p:nvPr/>
          </p:nvSpPr>
          <p:spPr>
            <a:xfrm>
              <a:off x="6449285" y="1677889"/>
              <a:ext cx="466859" cy="276999"/>
            </a:xfrm>
            <a:prstGeom prst="rect">
              <a:avLst/>
            </a:prstGeom>
            <a:noFill/>
          </p:spPr>
          <p:txBody>
            <a:bodyPr wrap="none" rtlCol="0">
              <a:spAutoFit/>
            </a:bodyPr>
            <a:lstStyle/>
            <a:p>
              <a:r>
                <a:rPr lang="en-GB" sz="1200" dirty="0">
                  <a:latin typeface="Calibri" panose="020F0502020204030204" pitchFamily="34" charset="0"/>
                  <a:ea typeface="Aileron" charset="0"/>
                  <a:cs typeface="Calibri" panose="020F0502020204030204" pitchFamily="34" charset="0"/>
                </a:rPr>
                <a:t>TrKC</a:t>
              </a:r>
            </a:p>
          </p:txBody>
        </p:sp>
        <p:sp>
          <p:nvSpPr>
            <p:cNvPr id="99" name="Freeform 98">
              <a:extLst>
                <a:ext uri="{FF2B5EF4-FFF2-40B4-BE49-F238E27FC236}">
                  <a16:creationId xmlns:a16="http://schemas.microsoft.com/office/drawing/2014/main" id="{134C0EEA-E403-AD4D-938C-F897CE22A06C}"/>
                </a:ext>
              </a:extLst>
            </p:cNvPr>
            <p:cNvSpPr/>
            <p:nvPr/>
          </p:nvSpPr>
          <p:spPr>
            <a:xfrm>
              <a:off x="6292850" y="1158875"/>
              <a:ext cx="273050" cy="485775"/>
            </a:xfrm>
            <a:custGeom>
              <a:avLst/>
              <a:gdLst>
                <a:gd name="connsiteX0" fmla="*/ 0 w 273050"/>
                <a:gd name="connsiteY0" fmla="*/ 0 h 485775"/>
                <a:gd name="connsiteX1" fmla="*/ 0 w 273050"/>
                <a:gd name="connsiteY1" fmla="*/ 279400 h 485775"/>
                <a:gd name="connsiteX2" fmla="*/ 273050 w 273050"/>
                <a:gd name="connsiteY2" fmla="*/ 279400 h 485775"/>
                <a:gd name="connsiteX3" fmla="*/ 273050 w 273050"/>
                <a:gd name="connsiteY3" fmla="*/ 485775 h 485775"/>
              </a:gdLst>
              <a:ahLst/>
              <a:cxnLst>
                <a:cxn ang="0">
                  <a:pos x="connsiteX0" y="connsiteY0"/>
                </a:cxn>
                <a:cxn ang="0">
                  <a:pos x="connsiteX1" y="connsiteY1"/>
                </a:cxn>
                <a:cxn ang="0">
                  <a:pos x="connsiteX2" y="connsiteY2"/>
                </a:cxn>
                <a:cxn ang="0">
                  <a:pos x="connsiteX3" y="connsiteY3"/>
                </a:cxn>
              </a:cxnLst>
              <a:rect l="l" t="t" r="r" b="b"/>
              <a:pathLst>
                <a:path w="273050" h="485775">
                  <a:moveTo>
                    <a:pt x="0" y="0"/>
                  </a:moveTo>
                  <a:lnTo>
                    <a:pt x="0" y="279400"/>
                  </a:lnTo>
                  <a:lnTo>
                    <a:pt x="273050" y="279400"/>
                  </a:lnTo>
                  <a:lnTo>
                    <a:pt x="273050" y="485775"/>
                  </a:lnTo>
                </a:path>
              </a:pathLst>
            </a:custGeom>
            <a:noFill/>
            <a:ln w="130175">
              <a:solidFill>
                <a:srgbClr val="00206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0" name="Freeform 99">
              <a:extLst>
                <a:ext uri="{FF2B5EF4-FFF2-40B4-BE49-F238E27FC236}">
                  <a16:creationId xmlns:a16="http://schemas.microsoft.com/office/drawing/2014/main" id="{E242D0AC-5AAC-0542-944C-5C64AB74D921}"/>
                </a:ext>
              </a:extLst>
            </p:cNvPr>
            <p:cNvSpPr/>
            <p:nvPr/>
          </p:nvSpPr>
          <p:spPr>
            <a:xfrm flipH="1">
              <a:off x="6810375" y="1158875"/>
              <a:ext cx="273050" cy="485775"/>
            </a:xfrm>
            <a:custGeom>
              <a:avLst/>
              <a:gdLst>
                <a:gd name="connsiteX0" fmla="*/ 0 w 273050"/>
                <a:gd name="connsiteY0" fmla="*/ 0 h 485775"/>
                <a:gd name="connsiteX1" fmla="*/ 0 w 273050"/>
                <a:gd name="connsiteY1" fmla="*/ 279400 h 485775"/>
                <a:gd name="connsiteX2" fmla="*/ 273050 w 273050"/>
                <a:gd name="connsiteY2" fmla="*/ 279400 h 485775"/>
                <a:gd name="connsiteX3" fmla="*/ 273050 w 273050"/>
                <a:gd name="connsiteY3" fmla="*/ 485775 h 485775"/>
              </a:gdLst>
              <a:ahLst/>
              <a:cxnLst>
                <a:cxn ang="0">
                  <a:pos x="connsiteX0" y="connsiteY0"/>
                </a:cxn>
                <a:cxn ang="0">
                  <a:pos x="connsiteX1" y="connsiteY1"/>
                </a:cxn>
                <a:cxn ang="0">
                  <a:pos x="connsiteX2" y="connsiteY2"/>
                </a:cxn>
                <a:cxn ang="0">
                  <a:pos x="connsiteX3" y="connsiteY3"/>
                </a:cxn>
              </a:cxnLst>
              <a:rect l="l" t="t" r="r" b="b"/>
              <a:pathLst>
                <a:path w="273050" h="485775">
                  <a:moveTo>
                    <a:pt x="0" y="0"/>
                  </a:moveTo>
                  <a:lnTo>
                    <a:pt x="0" y="279400"/>
                  </a:lnTo>
                  <a:lnTo>
                    <a:pt x="273050" y="279400"/>
                  </a:lnTo>
                  <a:lnTo>
                    <a:pt x="273050" y="485775"/>
                  </a:lnTo>
                </a:path>
              </a:pathLst>
            </a:custGeom>
            <a:noFill/>
            <a:ln w="130175">
              <a:solidFill>
                <a:srgbClr val="00206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102" name="Straight Connector 101">
              <a:extLst>
                <a:ext uri="{FF2B5EF4-FFF2-40B4-BE49-F238E27FC236}">
                  <a16:creationId xmlns:a16="http://schemas.microsoft.com/office/drawing/2014/main" id="{AF89AABB-1DCC-4447-9C21-325418D142F2}"/>
                </a:ext>
              </a:extLst>
            </p:cNvPr>
            <p:cNvCxnSpPr>
              <a:cxnSpLocks/>
            </p:cNvCxnSpPr>
            <p:nvPr/>
          </p:nvCxnSpPr>
          <p:spPr>
            <a:xfrm>
              <a:off x="5279910" y="1961902"/>
              <a:ext cx="0" cy="547123"/>
            </a:xfrm>
            <a:prstGeom prst="line">
              <a:avLst/>
            </a:prstGeom>
            <a:ln w="130175">
              <a:solidFill>
                <a:srgbClr val="002060"/>
              </a:solidFill>
            </a:ln>
            <a:effectLst/>
          </p:spPr>
          <p:style>
            <a:lnRef idx="2">
              <a:schemeClr val="accent1"/>
            </a:lnRef>
            <a:fillRef idx="0">
              <a:schemeClr val="accent1"/>
            </a:fillRef>
            <a:effectRef idx="1">
              <a:schemeClr val="accent1"/>
            </a:effectRef>
            <a:fontRef idx="minor">
              <a:schemeClr val="tx1"/>
            </a:fontRef>
          </p:style>
        </p:cxnSp>
        <p:grpSp>
          <p:nvGrpSpPr>
            <p:cNvPr id="83" name="Group 82">
              <a:extLst>
                <a:ext uri="{FF2B5EF4-FFF2-40B4-BE49-F238E27FC236}">
                  <a16:creationId xmlns:a16="http://schemas.microsoft.com/office/drawing/2014/main" id="{0FAD8EE8-C5BC-BC4F-B20A-7FD05F980781}"/>
                </a:ext>
              </a:extLst>
            </p:cNvPr>
            <p:cNvGrpSpPr/>
            <p:nvPr/>
          </p:nvGrpSpPr>
          <p:grpSpPr>
            <a:xfrm>
              <a:off x="5143500" y="2385914"/>
              <a:ext cx="136525" cy="123111"/>
              <a:chOff x="5143500" y="2385914"/>
              <a:chExt cx="136525" cy="123111"/>
            </a:xfrm>
          </p:grpSpPr>
          <p:sp>
            <p:nvSpPr>
              <p:cNvPr id="81" name="Oval 80">
                <a:extLst>
                  <a:ext uri="{FF2B5EF4-FFF2-40B4-BE49-F238E27FC236}">
                    <a16:creationId xmlns:a16="http://schemas.microsoft.com/office/drawing/2014/main" id="{F83EA5E5-1813-CA49-BCF1-89DBDF604DEE}"/>
                  </a:ext>
                </a:extLst>
              </p:cNvPr>
              <p:cNvSpPr/>
              <p:nvPr/>
            </p:nvSpPr>
            <p:spPr>
              <a:xfrm>
                <a:off x="5143500" y="2403475"/>
                <a:ext cx="136525" cy="82550"/>
              </a:xfrm>
              <a:prstGeom prst="ellipse">
                <a:avLst/>
              </a:prstGeom>
              <a:solidFill>
                <a:srgbClr val="FFC000"/>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2" name="TextBox 81">
                <a:extLst>
                  <a:ext uri="{FF2B5EF4-FFF2-40B4-BE49-F238E27FC236}">
                    <a16:creationId xmlns:a16="http://schemas.microsoft.com/office/drawing/2014/main" id="{4C536598-9009-D649-8565-D74DB7CFCAEA}"/>
                  </a:ext>
                </a:extLst>
              </p:cNvPr>
              <p:cNvSpPr txBox="1"/>
              <p:nvPr/>
            </p:nvSpPr>
            <p:spPr>
              <a:xfrm>
                <a:off x="5191985" y="2385914"/>
                <a:ext cx="52900" cy="123111"/>
              </a:xfrm>
              <a:prstGeom prst="rect">
                <a:avLst/>
              </a:prstGeom>
              <a:noFill/>
            </p:spPr>
            <p:txBody>
              <a:bodyPr wrap="none" lIns="0" tIns="0" rIns="0" bIns="0" rtlCol="0">
                <a:spAutoFit/>
              </a:bodyPr>
              <a:lstStyle/>
              <a:p>
                <a:r>
                  <a:rPr lang="en-GB" sz="800" dirty="0">
                    <a:latin typeface="Calibri" panose="020F0502020204030204" pitchFamily="34" charset="0"/>
                    <a:ea typeface="Aileron" charset="0"/>
                    <a:cs typeface="Calibri" panose="020F0502020204030204" pitchFamily="34" charset="0"/>
                  </a:rPr>
                  <a:t>P</a:t>
                </a:r>
              </a:p>
            </p:txBody>
          </p:sp>
        </p:grpSp>
        <p:grpSp>
          <p:nvGrpSpPr>
            <p:cNvPr id="84" name="Group 83">
              <a:extLst>
                <a:ext uri="{FF2B5EF4-FFF2-40B4-BE49-F238E27FC236}">
                  <a16:creationId xmlns:a16="http://schemas.microsoft.com/office/drawing/2014/main" id="{B33370B9-1B96-5E46-B8A7-A7782248AA11}"/>
                </a:ext>
              </a:extLst>
            </p:cNvPr>
            <p:cNvGrpSpPr/>
            <p:nvPr/>
          </p:nvGrpSpPr>
          <p:grpSpPr>
            <a:xfrm>
              <a:off x="5143500" y="2306539"/>
              <a:ext cx="136525" cy="123111"/>
              <a:chOff x="5143500" y="2385914"/>
              <a:chExt cx="136525" cy="123111"/>
            </a:xfrm>
          </p:grpSpPr>
          <p:sp>
            <p:nvSpPr>
              <p:cNvPr id="85" name="Oval 84">
                <a:extLst>
                  <a:ext uri="{FF2B5EF4-FFF2-40B4-BE49-F238E27FC236}">
                    <a16:creationId xmlns:a16="http://schemas.microsoft.com/office/drawing/2014/main" id="{D61E9635-FCDB-0041-B2E4-AFE84B8FBAC2}"/>
                  </a:ext>
                </a:extLst>
              </p:cNvPr>
              <p:cNvSpPr/>
              <p:nvPr/>
            </p:nvSpPr>
            <p:spPr>
              <a:xfrm>
                <a:off x="5143500" y="2403475"/>
                <a:ext cx="136525" cy="82550"/>
              </a:xfrm>
              <a:prstGeom prst="ellipse">
                <a:avLst/>
              </a:prstGeom>
              <a:solidFill>
                <a:srgbClr val="FFC000"/>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6" name="TextBox 85">
                <a:extLst>
                  <a:ext uri="{FF2B5EF4-FFF2-40B4-BE49-F238E27FC236}">
                    <a16:creationId xmlns:a16="http://schemas.microsoft.com/office/drawing/2014/main" id="{F5EA14E8-8FC7-E847-91F1-7A897786009B}"/>
                  </a:ext>
                </a:extLst>
              </p:cNvPr>
              <p:cNvSpPr txBox="1"/>
              <p:nvPr/>
            </p:nvSpPr>
            <p:spPr>
              <a:xfrm>
                <a:off x="5191985" y="2385914"/>
                <a:ext cx="52900" cy="123111"/>
              </a:xfrm>
              <a:prstGeom prst="rect">
                <a:avLst/>
              </a:prstGeom>
              <a:noFill/>
            </p:spPr>
            <p:txBody>
              <a:bodyPr wrap="none" lIns="0" tIns="0" rIns="0" bIns="0" rtlCol="0">
                <a:spAutoFit/>
              </a:bodyPr>
              <a:lstStyle/>
              <a:p>
                <a:r>
                  <a:rPr lang="en-GB" sz="800" dirty="0">
                    <a:latin typeface="Calibri" panose="020F0502020204030204" pitchFamily="34" charset="0"/>
                    <a:ea typeface="Aileron" charset="0"/>
                    <a:cs typeface="Calibri" panose="020F0502020204030204" pitchFamily="34" charset="0"/>
                  </a:rPr>
                  <a:t>P</a:t>
                </a:r>
              </a:p>
            </p:txBody>
          </p:sp>
        </p:grpSp>
        <p:cxnSp>
          <p:nvCxnSpPr>
            <p:cNvPr id="105" name="Straight Connector 104">
              <a:extLst>
                <a:ext uri="{FF2B5EF4-FFF2-40B4-BE49-F238E27FC236}">
                  <a16:creationId xmlns:a16="http://schemas.microsoft.com/office/drawing/2014/main" id="{014420EE-28CB-A44B-AC12-F92A83228C5A}"/>
                </a:ext>
              </a:extLst>
            </p:cNvPr>
            <p:cNvCxnSpPr>
              <a:cxnSpLocks/>
            </p:cNvCxnSpPr>
            <p:nvPr/>
          </p:nvCxnSpPr>
          <p:spPr>
            <a:xfrm>
              <a:off x="6508477" y="1652587"/>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D21D9AA5-D629-EB43-A9E6-9C70C6F87EB1}"/>
                </a:ext>
              </a:extLst>
            </p:cNvPr>
            <p:cNvCxnSpPr>
              <a:cxnSpLocks/>
            </p:cNvCxnSpPr>
            <p:nvPr/>
          </p:nvCxnSpPr>
          <p:spPr>
            <a:xfrm>
              <a:off x="6641827" y="1652587"/>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EB9C7D77-20EA-2849-90B3-7A73B9A74A2D}"/>
                </a:ext>
              </a:extLst>
            </p:cNvPr>
            <p:cNvCxnSpPr>
              <a:cxnSpLocks/>
            </p:cNvCxnSpPr>
            <p:nvPr/>
          </p:nvCxnSpPr>
          <p:spPr>
            <a:xfrm>
              <a:off x="6733902" y="1652587"/>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BA428976-5C67-194C-A722-FB104C4A41F7}"/>
                </a:ext>
              </a:extLst>
            </p:cNvPr>
            <p:cNvCxnSpPr>
              <a:cxnSpLocks/>
            </p:cNvCxnSpPr>
            <p:nvPr/>
          </p:nvCxnSpPr>
          <p:spPr>
            <a:xfrm>
              <a:off x="6867252" y="1652587"/>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F34A2F2D-C621-704C-A4A2-0701268AEECE}"/>
                </a:ext>
              </a:extLst>
            </p:cNvPr>
            <p:cNvCxnSpPr>
              <a:cxnSpLocks/>
            </p:cNvCxnSpPr>
            <p:nvPr/>
          </p:nvCxnSpPr>
          <p:spPr>
            <a:xfrm>
              <a:off x="5206727" y="1652587"/>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65416159-DB5F-A34A-B115-993B75423943}"/>
                </a:ext>
              </a:extLst>
            </p:cNvPr>
            <p:cNvCxnSpPr>
              <a:cxnSpLocks/>
            </p:cNvCxnSpPr>
            <p:nvPr/>
          </p:nvCxnSpPr>
          <p:spPr>
            <a:xfrm>
              <a:off x="5343252" y="1652587"/>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B08BEE80-DAB9-6246-A1B6-8138D7799734}"/>
                </a:ext>
              </a:extLst>
            </p:cNvPr>
            <p:cNvCxnSpPr>
              <a:cxnSpLocks/>
            </p:cNvCxnSpPr>
            <p:nvPr/>
          </p:nvCxnSpPr>
          <p:spPr>
            <a:xfrm>
              <a:off x="5460727" y="1652587"/>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CD515DB5-82A7-2848-8ECE-291C7505A8B7}"/>
                </a:ext>
              </a:extLst>
            </p:cNvPr>
            <p:cNvCxnSpPr>
              <a:cxnSpLocks/>
            </p:cNvCxnSpPr>
            <p:nvPr/>
          </p:nvCxnSpPr>
          <p:spPr>
            <a:xfrm>
              <a:off x="5597252" y="1652587"/>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3033C02B-E0DC-DD40-A3E1-5332000F4115}"/>
                </a:ext>
              </a:extLst>
            </p:cNvPr>
            <p:cNvCxnSpPr>
              <a:cxnSpLocks/>
            </p:cNvCxnSpPr>
            <p:nvPr/>
          </p:nvCxnSpPr>
          <p:spPr>
            <a:xfrm>
              <a:off x="5219427" y="1878012"/>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5B733493-F24F-5340-B710-1DD52F55912C}"/>
                </a:ext>
              </a:extLst>
            </p:cNvPr>
            <p:cNvCxnSpPr>
              <a:cxnSpLocks/>
            </p:cNvCxnSpPr>
            <p:nvPr/>
          </p:nvCxnSpPr>
          <p:spPr>
            <a:xfrm>
              <a:off x="5343252" y="1878012"/>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C9684B62-E7CA-7442-B3FE-B3846F55D4A0}"/>
                </a:ext>
              </a:extLst>
            </p:cNvPr>
            <p:cNvCxnSpPr>
              <a:cxnSpLocks/>
            </p:cNvCxnSpPr>
            <p:nvPr/>
          </p:nvCxnSpPr>
          <p:spPr>
            <a:xfrm>
              <a:off x="5451202" y="1878012"/>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47360632-E65A-C94F-B780-5FFEB8F6CCE2}"/>
                </a:ext>
              </a:extLst>
            </p:cNvPr>
            <p:cNvCxnSpPr>
              <a:cxnSpLocks/>
            </p:cNvCxnSpPr>
            <p:nvPr/>
          </p:nvCxnSpPr>
          <p:spPr>
            <a:xfrm>
              <a:off x="5568677" y="1878012"/>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28" name="Oval 127">
              <a:extLst>
                <a:ext uri="{FF2B5EF4-FFF2-40B4-BE49-F238E27FC236}">
                  <a16:creationId xmlns:a16="http://schemas.microsoft.com/office/drawing/2014/main" id="{CDFE8FA3-DF88-8740-A851-F72F7CC4A048}"/>
                </a:ext>
              </a:extLst>
            </p:cNvPr>
            <p:cNvSpPr/>
            <p:nvPr/>
          </p:nvSpPr>
          <p:spPr>
            <a:xfrm>
              <a:off x="5158619" y="974725"/>
              <a:ext cx="492882" cy="358775"/>
            </a:xfrm>
            <a:prstGeom prst="ellipse">
              <a:avLst/>
            </a:prstGeom>
            <a:solidFill>
              <a:schemeClr val="accent1"/>
            </a:solidFill>
            <a:ln w="12700">
              <a:noFill/>
              <a:miter lim="800000"/>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GB" sz="1000" dirty="0">
                <a:solidFill>
                  <a:schemeClr val="bg1"/>
                </a:solidFill>
                <a:latin typeface="Calibri" panose="020F0502020204030204" pitchFamily="34" charset="0"/>
                <a:cs typeface="Calibri" panose="020F0502020204030204" pitchFamily="34" charset="0"/>
              </a:endParaRPr>
            </a:p>
          </p:txBody>
        </p:sp>
        <p:sp>
          <p:nvSpPr>
            <p:cNvPr id="97" name="TextBox 96">
              <a:extLst>
                <a:ext uri="{FF2B5EF4-FFF2-40B4-BE49-F238E27FC236}">
                  <a16:creationId xmlns:a16="http://schemas.microsoft.com/office/drawing/2014/main" id="{94CFE930-A943-C040-B354-013C81269E31}"/>
                </a:ext>
              </a:extLst>
            </p:cNvPr>
            <p:cNvSpPr txBox="1"/>
            <p:nvPr/>
          </p:nvSpPr>
          <p:spPr>
            <a:xfrm>
              <a:off x="5143786" y="1027143"/>
              <a:ext cx="530916" cy="276999"/>
            </a:xfrm>
            <a:prstGeom prst="rect">
              <a:avLst/>
            </a:prstGeom>
            <a:noFill/>
          </p:spPr>
          <p:txBody>
            <a:bodyPr wrap="none" rtlCol="0">
              <a:spAutoFit/>
            </a:bodyPr>
            <a:lstStyle/>
            <a:p>
              <a:pPr algn="ctr"/>
              <a:r>
                <a:rPr lang="en-GB" sz="1200" dirty="0">
                  <a:solidFill>
                    <a:schemeClr val="bg1"/>
                  </a:solidFill>
                  <a:latin typeface="Calibri" panose="020F0502020204030204" pitchFamily="34" charset="0"/>
                  <a:ea typeface="Aileron" charset="0"/>
                  <a:cs typeface="Calibri" panose="020F0502020204030204" pitchFamily="34" charset="0"/>
                </a:rPr>
                <a:t>BDGF</a:t>
              </a:r>
            </a:p>
          </p:txBody>
        </p:sp>
        <p:sp>
          <p:nvSpPr>
            <p:cNvPr id="129" name="Rectangle 128">
              <a:extLst>
                <a:ext uri="{FF2B5EF4-FFF2-40B4-BE49-F238E27FC236}">
                  <a16:creationId xmlns:a16="http://schemas.microsoft.com/office/drawing/2014/main" id="{8ACF3EF2-0B36-2B41-885E-D1BBE12F8885}"/>
                </a:ext>
              </a:extLst>
            </p:cNvPr>
            <p:cNvSpPr/>
            <p:nvPr/>
          </p:nvSpPr>
          <p:spPr>
            <a:xfrm>
              <a:off x="6446406" y="1025138"/>
              <a:ext cx="481444" cy="302012"/>
            </a:xfrm>
            <a:prstGeom prst="rect">
              <a:avLst/>
            </a:prstGeom>
            <a:solidFill>
              <a:schemeClr val="tx2">
                <a:lumMod val="60000"/>
                <a:lumOff val="40000"/>
              </a:schemeClr>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8" name="TextBox 97">
              <a:extLst>
                <a:ext uri="{FF2B5EF4-FFF2-40B4-BE49-F238E27FC236}">
                  <a16:creationId xmlns:a16="http://schemas.microsoft.com/office/drawing/2014/main" id="{C2D87997-A973-6A4E-A01D-E5D52B4D214D}"/>
                </a:ext>
              </a:extLst>
            </p:cNvPr>
            <p:cNvSpPr txBox="1"/>
            <p:nvPr/>
          </p:nvSpPr>
          <p:spPr>
            <a:xfrm>
              <a:off x="6404940" y="1046193"/>
              <a:ext cx="554960" cy="276999"/>
            </a:xfrm>
            <a:prstGeom prst="rect">
              <a:avLst/>
            </a:prstGeom>
            <a:noFill/>
          </p:spPr>
          <p:txBody>
            <a:bodyPr wrap="none" rtlCol="0">
              <a:spAutoFit/>
            </a:bodyPr>
            <a:lstStyle/>
            <a:p>
              <a:pPr algn="ctr"/>
              <a:r>
                <a:rPr lang="en-GB" sz="1200" dirty="0">
                  <a:latin typeface="Calibri" panose="020F0502020204030204" pitchFamily="34" charset="0"/>
                  <a:ea typeface="Aileron" charset="0"/>
                  <a:cs typeface="Calibri" panose="020F0502020204030204" pitchFamily="34" charset="0"/>
                </a:rPr>
                <a:t>NTF-3</a:t>
              </a:r>
            </a:p>
          </p:txBody>
        </p:sp>
        <p:pic>
          <p:nvPicPr>
            <p:cNvPr id="134" name="Picture 133">
              <a:extLst>
                <a:ext uri="{FF2B5EF4-FFF2-40B4-BE49-F238E27FC236}">
                  <a16:creationId xmlns:a16="http://schemas.microsoft.com/office/drawing/2014/main" id="{3EAC71F9-C6BE-1043-9167-7D45CF5C2E6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19650" y="1123950"/>
              <a:ext cx="1181100" cy="539750"/>
            </a:xfrm>
            <a:prstGeom prst="rect">
              <a:avLst/>
            </a:prstGeom>
          </p:spPr>
        </p:pic>
        <p:pic>
          <p:nvPicPr>
            <p:cNvPr id="135" name="Picture 134">
              <a:extLst>
                <a:ext uri="{FF2B5EF4-FFF2-40B4-BE49-F238E27FC236}">
                  <a16:creationId xmlns:a16="http://schemas.microsoft.com/office/drawing/2014/main" id="{55E64091-A3E2-AA4F-A87C-03A6710283F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6478"/>
            <a:stretch/>
          </p:blipFill>
          <p:spPr>
            <a:xfrm>
              <a:off x="3344441" y="1143000"/>
              <a:ext cx="1493887" cy="517525"/>
            </a:xfrm>
            <a:prstGeom prst="rect">
              <a:avLst/>
            </a:prstGeom>
          </p:spPr>
        </p:pic>
        <p:cxnSp>
          <p:nvCxnSpPr>
            <p:cNvPr id="120" name="Straight Connector 119">
              <a:extLst>
                <a:ext uri="{FF2B5EF4-FFF2-40B4-BE49-F238E27FC236}">
                  <a16:creationId xmlns:a16="http://schemas.microsoft.com/office/drawing/2014/main" id="{12C52D2F-66FC-154B-BA19-099FDA2E51E9}"/>
                </a:ext>
              </a:extLst>
            </p:cNvPr>
            <p:cNvCxnSpPr>
              <a:cxnSpLocks/>
            </p:cNvCxnSpPr>
            <p:nvPr/>
          </p:nvCxnSpPr>
          <p:spPr>
            <a:xfrm>
              <a:off x="3917677" y="1652587"/>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D96CFDB9-7ECE-8F41-A952-5D285DAAEE11}"/>
                </a:ext>
              </a:extLst>
            </p:cNvPr>
            <p:cNvCxnSpPr>
              <a:cxnSpLocks/>
            </p:cNvCxnSpPr>
            <p:nvPr/>
          </p:nvCxnSpPr>
          <p:spPr>
            <a:xfrm>
              <a:off x="4054202" y="1652587"/>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80434CD9-E744-3C43-A16C-BAABB026DD3E}"/>
                </a:ext>
              </a:extLst>
            </p:cNvPr>
            <p:cNvCxnSpPr>
              <a:cxnSpLocks/>
            </p:cNvCxnSpPr>
            <p:nvPr/>
          </p:nvCxnSpPr>
          <p:spPr>
            <a:xfrm>
              <a:off x="4305027" y="1652587"/>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E82D8560-007A-0C4B-BC15-2FBDFD24DE87}"/>
                </a:ext>
              </a:extLst>
            </p:cNvPr>
            <p:cNvCxnSpPr>
              <a:cxnSpLocks/>
            </p:cNvCxnSpPr>
            <p:nvPr/>
          </p:nvCxnSpPr>
          <p:spPr>
            <a:xfrm>
              <a:off x="4162152" y="1652587"/>
              <a:ext cx="0" cy="9000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30" name="Freeform 129">
              <a:extLst>
                <a:ext uri="{FF2B5EF4-FFF2-40B4-BE49-F238E27FC236}">
                  <a16:creationId xmlns:a16="http://schemas.microsoft.com/office/drawing/2014/main" id="{44F098A2-7B2F-F34D-891B-92B4D7CD9B1D}"/>
                </a:ext>
              </a:extLst>
            </p:cNvPr>
            <p:cNvSpPr/>
            <p:nvPr/>
          </p:nvSpPr>
          <p:spPr>
            <a:xfrm>
              <a:off x="3692525" y="1095375"/>
              <a:ext cx="815975" cy="247650"/>
            </a:xfrm>
            <a:custGeom>
              <a:avLst/>
              <a:gdLst>
                <a:gd name="connsiteX0" fmla="*/ 0 w 815975"/>
                <a:gd name="connsiteY0" fmla="*/ 0 h 247650"/>
                <a:gd name="connsiteX1" fmla="*/ 815975 w 815975"/>
                <a:gd name="connsiteY1" fmla="*/ 0 h 247650"/>
                <a:gd name="connsiteX2" fmla="*/ 485775 w 815975"/>
                <a:gd name="connsiteY2" fmla="*/ 247650 h 247650"/>
                <a:gd name="connsiteX3" fmla="*/ 333375 w 815975"/>
                <a:gd name="connsiteY3" fmla="*/ 247650 h 247650"/>
                <a:gd name="connsiteX4" fmla="*/ 0 w 815975"/>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975" h="247650">
                  <a:moveTo>
                    <a:pt x="0" y="0"/>
                  </a:moveTo>
                  <a:lnTo>
                    <a:pt x="815975" y="0"/>
                  </a:lnTo>
                  <a:lnTo>
                    <a:pt x="485775" y="247650"/>
                  </a:lnTo>
                  <a:lnTo>
                    <a:pt x="333375" y="247650"/>
                  </a:lnTo>
                  <a:lnTo>
                    <a:pt x="0" y="0"/>
                  </a:lnTo>
                  <a:close/>
                </a:path>
              </a:pathLst>
            </a:custGeom>
            <a:solidFill>
              <a:schemeClr val="accent2"/>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1" name="TextBox 70">
              <a:extLst>
                <a:ext uri="{FF2B5EF4-FFF2-40B4-BE49-F238E27FC236}">
                  <a16:creationId xmlns:a16="http://schemas.microsoft.com/office/drawing/2014/main" id="{3AF05A59-CBF5-3845-9026-E3AA51BC210A}"/>
                </a:ext>
              </a:extLst>
            </p:cNvPr>
            <p:cNvSpPr txBox="1"/>
            <p:nvPr/>
          </p:nvSpPr>
          <p:spPr>
            <a:xfrm>
              <a:off x="3874959" y="1068418"/>
              <a:ext cx="452368" cy="276999"/>
            </a:xfrm>
            <a:prstGeom prst="rect">
              <a:avLst/>
            </a:prstGeom>
            <a:noFill/>
          </p:spPr>
          <p:txBody>
            <a:bodyPr wrap="none" rtlCol="0">
              <a:spAutoFit/>
            </a:bodyPr>
            <a:lstStyle/>
            <a:p>
              <a:pPr algn="ctr"/>
              <a:r>
                <a:rPr lang="en-GB" sz="1200" dirty="0">
                  <a:solidFill>
                    <a:schemeClr val="bg1"/>
                  </a:solidFill>
                  <a:latin typeface="Calibri" panose="020F0502020204030204" pitchFamily="34" charset="0"/>
                  <a:ea typeface="Aileron" charset="0"/>
                  <a:cs typeface="Calibri" panose="020F0502020204030204" pitchFamily="34" charset="0"/>
                </a:rPr>
                <a:t>NGF</a:t>
              </a:r>
            </a:p>
          </p:txBody>
        </p:sp>
        <p:cxnSp>
          <p:nvCxnSpPr>
            <p:cNvPr id="136" name="Straight Connector 135">
              <a:extLst>
                <a:ext uri="{FF2B5EF4-FFF2-40B4-BE49-F238E27FC236}">
                  <a16:creationId xmlns:a16="http://schemas.microsoft.com/office/drawing/2014/main" id="{85651976-FDA2-AA40-99A0-23A5C6FA2086}"/>
                </a:ext>
              </a:extLst>
            </p:cNvPr>
            <p:cNvCxnSpPr>
              <a:cxnSpLocks/>
            </p:cNvCxnSpPr>
            <p:nvPr/>
          </p:nvCxnSpPr>
          <p:spPr>
            <a:xfrm>
              <a:off x="5505335" y="1961902"/>
              <a:ext cx="0" cy="547123"/>
            </a:xfrm>
            <a:prstGeom prst="line">
              <a:avLst/>
            </a:prstGeom>
            <a:ln w="130175">
              <a:solidFill>
                <a:srgbClr val="002060"/>
              </a:solidFill>
            </a:ln>
            <a:effectLst/>
          </p:spPr>
          <p:style>
            <a:lnRef idx="2">
              <a:schemeClr val="accent1"/>
            </a:lnRef>
            <a:fillRef idx="0">
              <a:schemeClr val="accent1"/>
            </a:fillRef>
            <a:effectRef idx="1">
              <a:schemeClr val="accent1"/>
            </a:effectRef>
            <a:fontRef idx="minor">
              <a:schemeClr val="tx1"/>
            </a:fontRef>
          </p:style>
        </p:cxnSp>
        <p:grpSp>
          <p:nvGrpSpPr>
            <p:cNvPr id="90" name="Group 89">
              <a:extLst>
                <a:ext uri="{FF2B5EF4-FFF2-40B4-BE49-F238E27FC236}">
                  <a16:creationId xmlns:a16="http://schemas.microsoft.com/office/drawing/2014/main" id="{97E910B7-2439-3249-A38A-AF8E3132493F}"/>
                </a:ext>
              </a:extLst>
            </p:cNvPr>
            <p:cNvGrpSpPr/>
            <p:nvPr/>
          </p:nvGrpSpPr>
          <p:grpSpPr>
            <a:xfrm>
              <a:off x="5514975" y="2303364"/>
              <a:ext cx="136525" cy="123111"/>
              <a:chOff x="5143500" y="2385914"/>
              <a:chExt cx="136525" cy="123111"/>
            </a:xfrm>
          </p:grpSpPr>
          <p:sp>
            <p:nvSpPr>
              <p:cNvPr id="91" name="Oval 90">
                <a:extLst>
                  <a:ext uri="{FF2B5EF4-FFF2-40B4-BE49-F238E27FC236}">
                    <a16:creationId xmlns:a16="http://schemas.microsoft.com/office/drawing/2014/main" id="{AA24D13D-D6A2-7548-9073-EDD9F3D8CF93}"/>
                  </a:ext>
                </a:extLst>
              </p:cNvPr>
              <p:cNvSpPr/>
              <p:nvPr/>
            </p:nvSpPr>
            <p:spPr>
              <a:xfrm>
                <a:off x="5143500" y="2403475"/>
                <a:ext cx="136525" cy="82550"/>
              </a:xfrm>
              <a:prstGeom prst="ellipse">
                <a:avLst/>
              </a:prstGeom>
              <a:solidFill>
                <a:srgbClr val="FFC000"/>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2" name="TextBox 91">
                <a:extLst>
                  <a:ext uri="{FF2B5EF4-FFF2-40B4-BE49-F238E27FC236}">
                    <a16:creationId xmlns:a16="http://schemas.microsoft.com/office/drawing/2014/main" id="{F50133C5-9673-E048-A17B-8C0310D3780E}"/>
                  </a:ext>
                </a:extLst>
              </p:cNvPr>
              <p:cNvSpPr txBox="1"/>
              <p:nvPr/>
            </p:nvSpPr>
            <p:spPr>
              <a:xfrm>
                <a:off x="5191985" y="2385914"/>
                <a:ext cx="52900" cy="123111"/>
              </a:xfrm>
              <a:prstGeom prst="rect">
                <a:avLst/>
              </a:prstGeom>
              <a:noFill/>
            </p:spPr>
            <p:txBody>
              <a:bodyPr wrap="none" lIns="0" tIns="0" rIns="0" bIns="0" rtlCol="0">
                <a:spAutoFit/>
              </a:bodyPr>
              <a:lstStyle/>
              <a:p>
                <a:r>
                  <a:rPr lang="en-GB" sz="800" dirty="0">
                    <a:latin typeface="Calibri" panose="020F0502020204030204" pitchFamily="34" charset="0"/>
                    <a:ea typeface="Aileron" charset="0"/>
                    <a:cs typeface="Calibri" panose="020F0502020204030204" pitchFamily="34" charset="0"/>
                  </a:rPr>
                  <a:t>P</a:t>
                </a:r>
              </a:p>
            </p:txBody>
          </p:sp>
        </p:grpSp>
        <p:grpSp>
          <p:nvGrpSpPr>
            <p:cNvPr id="87" name="Group 86">
              <a:extLst>
                <a:ext uri="{FF2B5EF4-FFF2-40B4-BE49-F238E27FC236}">
                  <a16:creationId xmlns:a16="http://schemas.microsoft.com/office/drawing/2014/main" id="{1AAEE302-A6A2-7447-A421-FE6B5D98380A}"/>
                </a:ext>
              </a:extLst>
            </p:cNvPr>
            <p:cNvGrpSpPr/>
            <p:nvPr/>
          </p:nvGrpSpPr>
          <p:grpSpPr>
            <a:xfrm>
              <a:off x="5514975" y="2385914"/>
              <a:ext cx="136525" cy="123111"/>
              <a:chOff x="5143500" y="2385914"/>
              <a:chExt cx="136525" cy="123111"/>
            </a:xfrm>
          </p:grpSpPr>
          <p:sp>
            <p:nvSpPr>
              <p:cNvPr id="88" name="Oval 87">
                <a:extLst>
                  <a:ext uri="{FF2B5EF4-FFF2-40B4-BE49-F238E27FC236}">
                    <a16:creationId xmlns:a16="http://schemas.microsoft.com/office/drawing/2014/main" id="{9BC87D0C-881B-C74F-BE92-0F708621EEAA}"/>
                  </a:ext>
                </a:extLst>
              </p:cNvPr>
              <p:cNvSpPr/>
              <p:nvPr/>
            </p:nvSpPr>
            <p:spPr>
              <a:xfrm>
                <a:off x="5143500" y="2403475"/>
                <a:ext cx="136525" cy="82550"/>
              </a:xfrm>
              <a:prstGeom prst="ellipse">
                <a:avLst/>
              </a:prstGeom>
              <a:solidFill>
                <a:srgbClr val="FFC000"/>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9" name="TextBox 88">
                <a:extLst>
                  <a:ext uri="{FF2B5EF4-FFF2-40B4-BE49-F238E27FC236}">
                    <a16:creationId xmlns:a16="http://schemas.microsoft.com/office/drawing/2014/main" id="{DE746A78-9BD6-4642-90B6-4AE1C528AE8D}"/>
                  </a:ext>
                </a:extLst>
              </p:cNvPr>
              <p:cNvSpPr txBox="1"/>
              <p:nvPr/>
            </p:nvSpPr>
            <p:spPr>
              <a:xfrm>
                <a:off x="5191985" y="2385914"/>
                <a:ext cx="52900" cy="123111"/>
              </a:xfrm>
              <a:prstGeom prst="rect">
                <a:avLst/>
              </a:prstGeom>
              <a:noFill/>
            </p:spPr>
            <p:txBody>
              <a:bodyPr wrap="none" lIns="0" tIns="0" rIns="0" bIns="0" rtlCol="0">
                <a:spAutoFit/>
              </a:bodyPr>
              <a:lstStyle/>
              <a:p>
                <a:r>
                  <a:rPr lang="en-GB" sz="800" dirty="0">
                    <a:latin typeface="Calibri" panose="020F0502020204030204" pitchFamily="34" charset="0"/>
                    <a:ea typeface="Aileron" charset="0"/>
                    <a:cs typeface="Calibri" panose="020F0502020204030204" pitchFamily="34" charset="0"/>
                  </a:rPr>
                  <a:t>P</a:t>
                </a:r>
              </a:p>
            </p:txBody>
          </p:sp>
        </p:grpSp>
      </p:grpSp>
    </p:spTree>
    <p:extLst>
      <p:ext uri="{BB962C8B-B14F-4D97-AF65-F5344CB8AC3E}">
        <p14:creationId xmlns:p14="http://schemas.microsoft.com/office/powerpoint/2010/main" val="93904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A832E5-3DF3-4E10-851F-BDA4472BE14D}"/>
              </a:ext>
            </a:extLst>
          </p:cNvPr>
          <p:cNvSpPr>
            <a:spLocks noGrp="1"/>
          </p:cNvSpPr>
          <p:nvPr>
            <p:ph sz="quarter" idx="12"/>
          </p:nvPr>
        </p:nvSpPr>
        <p:spPr/>
        <p:txBody>
          <a:bodyPr/>
          <a:lstStyle/>
          <a:p>
            <a:r>
              <a:rPr lang="en-GB" dirty="0"/>
              <a:t>Established role</a:t>
            </a:r>
          </a:p>
          <a:p>
            <a:pPr lvl="1">
              <a:spcBef>
                <a:spcPts val="300"/>
              </a:spcBef>
            </a:pPr>
            <a:r>
              <a:rPr lang="en-GB" dirty="0"/>
              <a:t>Infantile fibrosarcoma with </a:t>
            </a:r>
            <a:r>
              <a:rPr lang="en-GB" i="1" dirty="0"/>
              <a:t>ETV6‑NTRK3</a:t>
            </a:r>
            <a:r>
              <a:rPr lang="en-GB" dirty="0"/>
              <a:t> gene fusions</a:t>
            </a:r>
            <a:r>
              <a:rPr lang="en-GB" baseline="30000" dirty="0"/>
              <a:t>1</a:t>
            </a:r>
          </a:p>
          <a:p>
            <a:pPr lvl="1">
              <a:spcBef>
                <a:spcPts val="300"/>
              </a:spcBef>
            </a:pPr>
            <a:r>
              <a:rPr lang="en-GB" i="1" dirty="0"/>
              <a:t>KIT/PDGFRA w</a:t>
            </a:r>
            <a:r>
              <a:rPr lang="en-GB" dirty="0"/>
              <a:t>ild-type GIST</a:t>
            </a:r>
            <a:r>
              <a:rPr lang="en-GB" baseline="30000" dirty="0"/>
              <a:t>2</a:t>
            </a:r>
          </a:p>
          <a:p>
            <a:r>
              <a:rPr lang="en-GB" dirty="0"/>
              <a:t>Unclear which sarcoma subtypes are likely to harbour </a:t>
            </a:r>
            <a:r>
              <a:rPr lang="en-GB" i="1" dirty="0"/>
              <a:t>NTRK</a:t>
            </a:r>
            <a:r>
              <a:rPr lang="en-GB" dirty="0"/>
              <a:t> gene fusions</a:t>
            </a:r>
          </a:p>
          <a:p>
            <a:pPr lvl="1">
              <a:spcBef>
                <a:spcPts val="300"/>
              </a:spcBef>
            </a:pPr>
            <a:r>
              <a:rPr lang="en-GB" dirty="0"/>
              <a:t>Screening methods are expensive + must be targeted </a:t>
            </a:r>
          </a:p>
          <a:p>
            <a:r>
              <a:rPr lang="en-GB" dirty="0"/>
              <a:t>Tumours with translocations of </a:t>
            </a:r>
            <a:r>
              <a:rPr lang="en-GB" i="1" dirty="0"/>
              <a:t>EWSR1</a:t>
            </a:r>
            <a:r>
              <a:rPr lang="en-GB" dirty="0"/>
              <a:t> in Ewing sarcoma or KIT in GIST are unlikely to harbour </a:t>
            </a:r>
            <a:br>
              <a:rPr lang="en-GB" dirty="0"/>
            </a:br>
            <a:r>
              <a:rPr lang="en-GB" i="1" dirty="0"/>
              <a:t>NTRK</a:t>
            </a:r>
            <a:r>
              <a:rPr lang="en-GB" dirty="0"/>
              <a:t> gene fusions</a:t>
            </a:r>
          </a:p>
          <a:p>
            <a:pPr lvl="1">
              <a:spcBef>
                <a:spcPts val="300"/>
              </a:spcBef>
            </a:pPr>
            <a:r>
              <a:rPr lang="en-GB" dirty="0"/>
              <a:t>More research is required to confirm these observations</a:t>
            </a:r>
          </a:p>
          <a:p>
            <a:r>
              <a:rPr lang="en-GB" dirty="0"/>
              <a:t>Emerging tumours with </a:t>
            </a:r>
            <a:r>
              <a:rPr lang="en-GB" i="1" dirty="0"/>
              <a:t>NTRK</a:t>
            </a:r>
            <a:r>
              <a:rPr lang="en-GB" dirty="0"/>
              <a:t> fusions</a:t>
            </a:r>
          </a:p>
          <a:p>
            <a:pPr lvl="1">
              <a:spcBef>
                <a:spcPts val="300"/>
              </a:spcBef>
            </a:pPr>
            <a:r>
              <a:rPr lang="en-GB" dirty="0"/>
              <a:t>Spindle cell tumours with </a:t>
            </a:r>
            <a:r>
              <a:rPr lang="en-GB" i="1" dirty="0"/>
              <a:t>RAF1, BRAF </a:t>
            </a:r>
            <a:r>
              <a:rPr lang="en-GB" dirty="0"/>
              <a:t>&amp; </a:t>
            </a:r>
            <a:r>
              <a:rPr lang="en-GB" i="1" dirty="0"/>
              <a:t>NTRK1/2</a:t>
            </a:r>
            <a:r>
              <a:rPr lang="en-GB" dirty="0"/>
              <a:t> gene fusions</a:t>
            </a:r>
            <a:r>
              <a:rPr lang="en-GB" baseline="30000" dirty="0"/>
              <a:t>3</a:t>
            </a:r>
            <a:r>
              <a:rPr lang="en-GB" dirty="0"/>
              <a:t> </a:t>
            </a:r>
          </a:p>
          <a:p>
            <a:pPr lvl="1">
              <a:spcBef>
                <a:spcPts val="300"/>
              </a:spcBef>
            </a:pPr>
            <a:r>
              <a:rPr lang="en-GB" dirty="0"/>
              <a:t>Infantile fibrosarcoma-like with </a:t>
            </a:r>
            <a:r>
              <a:rPr lang="en-GB" i="1" dirty="0"/>
              <a:t>BRAF</a:t>
            </a:r>
            <a:r>
              <a:rPr lang="en-GB" dirty="0"/>
              <a:t> &amp; </a:t>
            </a:r>
            <a:r>
              <a:rPr lang="en-GB" i="1" dirty="0"/>
              <a:t>NTRK1</a:t>
            </a:r>
            <a:r>
              <a:rPr lang="en-GB" dirty="0"/>
              <a:t> gene fusions</a:t>
            </a:r>
            <a:r>
              <a:rPr lang="en-GB" baseline="30000" dirty="0"/>
              <a:t>4,5</a:t>
            </a:r>
          </a:p>
          <a:p>
            <a:pPr lvl="1">
              <a:spcBef>
                <a:spcPts val="300"/>
              </a:spcBef>
            </a:pPr>
            <a:r>
              <a:rPr lang="en-GB" dirty="0"/>
              <a:t>Lipofibromatosis-like neural tumours with </a:t>
            </a:r>
            <a:r>
              <a:rPr lang="en-GB" i="1" dirty="0"/>
              <a:t>NTRK1</a:t>
            </a:r>
            <a:r>
              <a:rPr lang="en-GB" dirty="0"/>
              <a:t> gene fusions</a:t>
            </a:r>
            <a:r>
              <a:rPr lang="en-GB" baseline="30000" dirty="0"/>
              <a:t>6</a:t>
            </a:r>
          </a:p>
          <a:p>
            <a:pPr lvl="1">
              <a:spcBef>
                <a:spcPts val="300"/>
              </a:spcBef>
            </a:pPr>
            <a:r>
              <a:rPr lang="en-GB" i="1" dirty="0"/>
              <a:t>NTRK3</a:t>
            </a:r>
            <a:r>
              <a:rPr lang="en-GB" dirty="0"/>
              <a:t> gene fusions positive sarcomas</a:t>
            </a:r>
            <a:r>
              <a:rPr lang="en-GB" baseline="30000" dirty="0"/>
              <a:t>6</a:t>
            </a:r>
          </a:p>
        </p:txBody>
      </p:sp>
      <p:sp>
        <p:nvSpPr>
          <p:cNvPr id="2" name="Title 1">
            <a:extLst>
              <a:ext uri="{FF2B5EF4-FFF2-40B4-BE49-F238E27FC236}">
                <a16:creationId xmlns:a16="http://schemas.microsoft.com/office/drawing/2014/main" id="{3709885B-FCFA-49EB-925B-CDC655AEE275}"/>
              </a:ext>
            </a:extLst>
          </p:cNvPr>
          <p:cNvSpPr>
            <a:spLocks noGrp="1"/>
          </p:cNvSpPr>
          <p:nvPr>
            <p:ph type="title"/>
          </p:nvPr>
        </p:nvSpPr>
        <p:spPr/>
        <p:txBody>
          <a:bodyPr/>
          <a:lstStyle/>
          <a:p>
            <a:r>
              <a:rPr lang="en-GB" i="1" dirty="0"/>
              <a:t>NTRK</a:t>
            </a:r>
            <a:r>
              <a:rPr lang="en-GB" dirty="0"/>
              <a:t> fusions in sarcomas</a:t>
            </a:r>
          </a:p>
        </p:txBody>
      </p:sp>
      <p:sp>
        <p:nvSpPr>
          <p:cNvPr id="5" name="Slide Number Placeholder 4">
            <a:extLst>
              <a:ext uri="{FF2B5EF4-FFF2-40B4-BE49-F238E27FC236}">
                <a16:creationId xmlns:a16="http://schemas.microsoft.com/office/drawing/2014/main" id="{88BFEF76-EAD3-9F42-BAEC-330E5948257F}"/>
              </a:ext>
            </a:extLst>
          </p:cNvPr>
          <p:cNvSpPr>
            <a:spLocks noGrp="1"/>
          </p:cNvSpPr>
          <p:nvPr>
            <p:ph type="sldNum" sz="quarter" idx="4"/>
          </p:nvPr>
        </p:nvSpPr>
        <p:spPr/>
        <p:txBody>
          <a:bodyPr/>
          <a:lstStyle/>
          <a:p>
            <a:fld id="{D8991BA9-1A3F-471F-A489-B38E289BD55D}" type="slidenum">
              <a:rPr lang="en-GB" smtClean="0"/>
              <a:pPr/>
              <a:t>28</a:t>
            </a:fld>
            <a:endParaRPr lang="en-GB" dirty="0"/>
          </a:p>
        </p:txBody>
      </p:sp>
      <p:sp>
        <p:nvSpPr>
          <p:cNvPr id="6" name="Content Placeholder 5">
            <a:extLst>
              <a:ext uri="{FF2B5EF4-FFF2-40B4-BE49-F238E27FC236}">
                <a16:creationId xmlns:a16="http://schemas.microsoft.com/office/drawing/2014/main" id="{0CCF85F0-5357-9841-9C36-B92418B5B33C}"/>
              </a:ext>
            </a:extLst>
          </p:cNvPr>
          <p:cNvSpPr>
            <a:spLocks noGrp="1"/>
          </p:cNvSpPr>
          <p:nvPr>
            <p:ph sz="quarter" idx="15"/>
          </p:nvPr>
        </p:nvSpPr>
        <p:spPr>
          <a:xfrm>
            <a:off x="620184" y="6365964"/>
            <a:ext cx="10660392" cy="365125"/>
          </a:xfrm>
        </p:spPr>
        <p:txBody>
          <a:bodyPr/>
          <a:lstStyle/>
          <a:p>
            <a:pPr>
              <a:lnSpc>
                <a:spcPct val="80000"/>
              </a:lnSpc>
              <a:spcBef>
                <a:spcPts val="0"/>
              </a:spcBef>
              <a:spcAft>
                <a:spcPts val="300"/>
              </a:spcAft>
            </a:pPr>
            <a:r>
              <a:rPr lang="en-GB" sz="1100" dirty="0">
                <a:solidFill>
                  <a:schemeClr val="tx2"/>
                </a:solidFill>
              </a:rPr>
              <a:t>GIST, gastrointestinal stromal tumour; NTRK, neurotrophic tyrosine receptor kinase; PDGFRA, platelet-derived growth factor receptor alpha</a:t>
            </a:r>
          </a:p>
          <a:p>
            <a:pPr>
              <a:lnSpc>
                <a:spcPct val="80000"/>
              </a:lnSpc>
              <a:spcBef>
                <a:spcPts val="0"/>
              </a:spcBef>
              <a:spcAft>
                <a:spcPts val="300"/>
              </a:spcAft>
            </a:pPr>
            <a:r>
              <a:rPr lang="en-GB" sz="1100" dirty="0">
                <a:solidFill>
                  <a:schemeClr val="tx2"/>
                </a:solidFill>
              </a:rPr>
              <a:t>1. Fletcher CDM et al. WHO Classiﬁcation of Tumours of Soft Tissue and Bone. 4th ed. Lyon, France: IARC Press; 2013;  2. Cocco E, et al. Nat Rev Clin Oncol. 2018;15:731-47;</a:t>
            </a:r>
            <a:br>
              <a:rPr lang="en-GB" sz="1100" dirty="0">
                <a:solidFill>
                  <a:schemeClr val="tx2"/>
                </a:solidFill>
              </a:rPr>
            </a:br>
            <a:r>
              <a:rPr lang="en-GB" sz="1100" dirty="0">
                <a:solidFill>
                  <a:schemeClr val="tx2"/>
                </a:solidFill>
              </a:rPr>
              <a:t>3. Suurmeijer AJH, et al. Genes Chromosomes Cancer. 2018;57:611-21;  4. Kao Y-C, et al. Am J Surg Pathol. 2018;42:28-38;</a:t>
            </a:r>
            <a:br>
              <a:rPr lang="en-GB" sz="1100" dirty="0">
                <a:solidFill>
                  <a:schemeClr val="tx2"/>
                </a:solidFill>
              </a:rPr>
            </a:br>
            <a:r>
              <a:rPr lang="en-GB" sz="1100" dirty="0">
                <a:solidFill>
                  <a:schemeClr val="tx2"/>
                </a:solidFill>
              </a:rPr>
              <a:t>5. Agaram NP, et al. Am J Surg Pathol. 2016;40:1407-16;  6. Suurmeijer AJH, et al. Genes Chromosomes Cancer. 2019;58:100-10</a:t>
            </a:r>
          </a:p>
        </p:txBody>
      </p:sp>
    </p:spTree>
    <p:extLst>
      <p:ext uri="{BB962C8B-B14F-4D97-AF65-F5344CB8AC3E}">
        <p14:creationId xmlns:p14="http://schemas.microsoft.com/office/powerpoint/2010/main" val="114339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B4DC1074-A0A1-E941-BE4B-425585EC9004}"/>
              </a:ext>
            </a:extLst>
          </p:cNvPr>
          <p:cNvGraphicFramePr>
            <a:graphicFrameLocks noGrp="1"/>
          </p:cNvGraphicFramePr>
          <p:nvPr>
            <p:ph sz="quarter" idx="12"/>
          </p:nvPr>
        </p:nvGraphicFramePr>
        <p:xfrm>
          <a:off x="620713" y="1053850"/>
          <a:ext cx="10963275" cy="4952653"/>
        </p:xfrm>
        <a:graphic>
          <a:graphicData uri="http://schemas.openxmlformats.org/drawingml/2006/table">
            <a:tbl>
              <a:tblPr firstRow="1" bandRow="1">
                <a:tableStyleId>{5C22544A-7EE6-4342-B048-85BDC9FD1C3A}</a:tableStyleId>
              </a:tblPr>
              <a:tblGrid>
                <a:gridCol w="1370831">
                  <a:extLst>
                    <a:ext uri="{9D8B030D-6E8A-4147-A177-3AD203B41FA5}">
                      <a16:colId xmlns:a16="http://schemas.microsoft.com/office/drawing/2014/main" val="800596307"/>
                    </a:ext>
                  </a:extLst>
                </a:gridCol>
                <a:gridCol w="1296144">
                  <a:extLst>
                    <a:ext uri="{9D8B030D-6E8A-4147-A177-3AD203B41FA5}">
                      <a16:colId xmlns:a16="http://schemas.microsoft.com/office/drawing/2014/main" val="2956300375"/>
                    </a:ext>
                  </a:extLst>
                </a:gridCol>
                <a:gridCol w="1728192">
                  <a:extLst>
                    <a:ext uri="{9D8B030D-6E8A-4147-A177-3AD203B41FA5}">
                      <a16:colId xmlns:a16="http://schemas.microsoft.com/office/drawing/2014/main" val="1274430827"/>
                    </a:ext>
                  </a:extLst>
                </a:gridCol>
                <a:gridCol w="4464496">
                  <a:extLst>
                    <a:ext uri="{9D8B030D-6E8A-4147-A177-3AD203B41FA5}">
                      <a16:colId xmlns:a16="http://schemas.microsoft.com/office/drawing/2014/main" val="373315286"/>
                    </a:ext>
                  </a:extLst>
                </a:gridCol>
                <a:gridCol w="2103612">
                  <a:extLst>
                    <a:ext uri="{9D8B030D-6E8A-4147-A177-3AD203B41FA5}">
                      <a16:colId xmlns:a16="http://schemas.microsoft.com/office/drawing/2014/main" val="62910643"/>
                    </a:ext>
                  </a:extLst>
                </a:gridCol>
              </a:tblGrid>
              <a:tr h="303347">
                <a:tc>
                  <a:txBody>
                    <a:bodyPr/>
                    <a:lstStyle/>
                    <a:p>
                      <a:pPr>
                        <a:lnSpc>
                          <a:spcPct val="80000"/>
                        </a:lnSpc>
                      </a:pPr>
                      <a:r>
                        <a:rPr lang="en-GB" sz="1000" noProof="0" dirty="0"/>
                        <a:t>Study</a:t>
                      </a:r>
                    </a:p>
                  </a:txBody>
                  <a:tcPr marL="55440" marR="55440" marT="36000" marB="18000"/>
                </a:tc>
                <a:tc>
                  <a:txBody>
                    <a:bodyPr/>
                    <a:lstStyle/>
                    <a:p>
                      <a:pPr>
                        <a:lnSpc>
                          <a:spcPct val="80000"/>
                        </a:lnSpc>
                      </a:pPr>
                      <a:r>
                        <a:rPr lang="en-GB" sz="1000" noProof="0" dirty="0"/>
                        <a:t>Testing method</a:t>
                      </a:r>
                    </a:p>
                  </a:txBody>
                  <a:tcPr marL="55440" marR="55440" marT="36000" marB="18000"/>
                </a:tc>
                <a:tc>
                  <a:txBody>
                    <a:bodyPr/>
                    <a:lstStyle/>
                    <a:p>
                      <a:pPr>
                        <a:lnSpc>
                          <a:spcPct val="80000"/>
                        </a:lnSpc>
                      </a:pPr>
                      <a:r>
                        <a:rPr lang="en-GB" sz="1000" noProof="0" dirty="0"/>
                        <a:t>Proportion of patients with </a:t>
                      </a:r>
                      <a:r>
                        <a:rPr lang="en-GB" sz="1000" i="1" noProof="0" dirty="0"/>
                        <a:t>NTRK </a:t>
                      </a:r>
                      <a:r>
                        <a:rPr lang="en-GB" sz="1000" noProof="0" dirty="0"/>
                        <a:t>fusions identified</a:t>
                      </a:r>
                    </a:p>
                  </a:txBody>
                  <a:tcPr marL="55440" marR="55440" marT="36000" marB="18000"/>
                </a:tc>
                <a:tc>
                  <a:txBody>
                    <a:bodyPr/>
                    <a:lstStyle/>
                    <a:p>
                      <a:pPr>
                        <a:lnSpc>
                          <a:spcPct val="80000"/>
                        </a:lnSpc>
                      </a:pPr>
                      <a:r>
                        <a:rPr lang="en-GB" sz="1000" i="1" noProof="0" dirty="0"/>
                        <a:t>NTRK </a:t>
                      </a:r>
                      <a:r>
                        <a:rPr lang="en-GB" sz="1000" noProof="0" dirty="0"/>
                        <a:t>fusion-positive sarcoma subtypes</a:t>
                      </a:r>
                    </a:p>
                  </a:txBody>
                  <a:tcPr marL="55440" marR="55440" marT="36000" marB="18000"/>
                </a:tc>
                <a:tc>
                  <a:txBody>
                    <a:bodyPr/>
                    <a:lstStyle/>
                    <a:p>
                      <a:pPr>
                        <a:lnSpc>
                          <a:spcPct val="80000"/>
                        </a:lnSpc>
                      </a:pPr>
                      <a:r>
                        <a:rPr lang="en-GB" sz="1000" i="1" noProof="0" dirty="0"/>
                        <a:t>NTRK</a:t>
                      </a:r>
                      <a:r>
                        <a:rPr lang="en-GB" sz="1000" noProof="0" dirty="0"/>
                        <a:t> genes and fusion partners involved</a:t>
                      </a:r>
                    </a:p>
                  </a:txBody>
                  <a:tcPr marL="55440" marR="55440" marT="36000" marB="18000"/>
                </a:tc>
                <a:extLst>
                  <a:ext uri="{0D108BD9-81ED-4DB2-BD59-A6C34878D82A}">
                    <a16:rowId xmlns:a16="http://schemas.microsoft.com/office/drawing/2014/main" val="62550442"/>
                  </a:ext>
                </a:extLst>
              </a:tr>
              <a:tr h="434085">
                <a:tc>
                  <a:txBody>
                    <a:bodyPr/>
                    <a:lstStyle/>
                    <a:p>
                      <a:pPr>
                        <a:lnSpc>
                          <a:spcPct val="80000"/>
                        </a:lnSpc>
                      </a:pPr>
                      <a:r>
                        <a:rPr lang="en-GB" sz="1000" noProof="0" dirty="0"/>
                        <a:t>Agaram et al.</a:t>
                      </a:r>
                    </a:p>
                  </a:txBody>
                  <a:tcPr marL="55440" marR="55440" marT="36000" marB="18000"/>
                </a:tc>
                <a:tc>
                  <a:txBody>
                    <a:bodyPr/>
                    <a:lstStyle/>
                    <a:p>
                      <a:pPr>
                        <a:lnSpc>
                          <a:spcPct val="80000"/>
                        </a:lnSpc>
                      </a:pPr>
                      <a:r>
                        <a:rPr lang="en-GB" sz="1000" noProof="0" dirty="0"/>
                        <a:t>FISH, RNA MPS</a:t>
                      </a:r>
                    </a:p>
                  </a:txBody>
                  <a:tcPr marL="55440" marR="55440" marT="36000" marB="18000"/>
                </a:tc>
                <a:tc>
                  <a:txBody>
                    <a:bodyPr/>
                    <a:lstStyle/>
                    <a:p>
                      <a:pPr>
                        <a:lnSpc>
                          <a:spcPct val="80000"/>
                        </a:lnSpc>
                      </a:pPr>
                      <a:r>
                        <a:rPr lang="en-GB" sz="1000" noProof="0" dirty="0"/>
                        <a:t>71% (10/14)</a:t>
                      </a:r>
                    </a:p>
                  </a:txBody>
                  <a:tcPr marL="55440" marR="55440" marT="36000" marB="18000"/>
                </a:tc>
                <a:tc>
                  <a:txBody>
                    <a:bodyPr/>
                    <a:lstStyle/>
                    <a:p>
                      <a:pPr>
                        <a:lnSpc>
                          <a:spcPct val="80000"/>
                        </a:lnSpc>
                      </a:pPr>
                      <a:r>
                        <a:rPr lang="en-GB" sz="1000" noProof="0" dirty="0"/>
                        <a:t>Lipofibromatosis-like tumour</a:t>
                      </a:r>
                    </a:p>
                  </a:txBody>
                  <a:tcPr marL="55440" marR="55440" marT="36000" marB="18000"/>
                </a:tc>
                <a:tc>
                  <a:txBody>
                    <a:bodyPr/>
                    <a:lstStyle/>
                    <a:p>
                      <a:pPr>
                        <a:lnSpc>
                          <a:spcPct val="80000"/>
                        </a:lnSpc>
                      </a:pPr>
                      <a:r>
                        <a:rPr lang="en-GB" sz="1000" noProof="0" dirty="0"/>
                        <a:t>1 </a:t>
                      </a:r>
                      <a:r>
                        <a:rPr lang="en-GB" sz="1000" i="1" noProof="0" dirty="0"/>
                        <a:t>TPR-NTRK1</a:t>
                      </a:r>
                      <a:br>
                        <a:rPr lang="en-GB" sz="1000" noProof="0" dirty="0"/>
                      </a:br>
                      <a:r>
                        <a:rPr lang="en-GB" sz="1000" noProof="0" dirty="0"/>
                        <a:t>1 </a:t>
                      </a:r>
                      <a:r>
                        <a:rPr lang="en-GB" sz="1000" i="1" noProof="0" dirty="0"/>
                        <a:t>TPM3-NTRK1</a:t>
                      </a:r>
                      <a:br>
                        <a:rPr lang="en-GB" sz="1000" noProof="0" dirty="0"/>
                      </a:br>
                      <a:r>
                        <a:rPr lang="en-GB" sz="1000" noProof="0" dirty="0"/>
                        <a:t>4 </a:t>
                      </a:r>
                      <a:r>
                        <a:rPr lang="en-GB" sz="1000" i="1" noProof="0" dirty="0"/>
                        <a:t>LMNA-NTRK1</a:t>
                      </a:r>
                    </a:p>
                  </a:txBody>
                  <a:tcPr marL="55440" marR="55440" marT="36000" marB="18000"/>
                </a:tc>
                <a:extLst>
                  <a:ext uri="{0D108BD9-81ED-4DB2-BD59-A6C34878D82A}">
                    <a16:rowId xmlns:a16="http://schemas.microsoft.com/office/drawing/2014/main" val="2472115165"/>
                  </a:ext>
                </a:extLst>
              </a:tr>
              <a:tr h="172610">
                <a:tc>
                  <a:txBody>
                    <a:bodyPr/>
                    <a:lstStyle/>
                    <a:p>
                      <a:pPr>
                        <a:lnSpc>
                          <a:spcPct val="80000"/>
                        </a:lnSpc>
                      </a:pPr>
                      <a:r>
                        <a:rPr lang="en-GB" sz="1000" noProof="0" dirty="0"/>
                        <a:t>Bourgeois et al.</a:t>
                      </a:r>
                    </a:p>
                  </a:txBody>
                  <a:tcPr marL="55440" marR="55440" marT="36000" marB="18000"/>
                </a:tc>
                <a:tc>
                  <a:txBody>
                    <a:bodyPr/>
                    <a:lstStyle/>
                    <a:p>
                      <a:pPr>
                        <a:lnSpc>
                          <a:spcPct val="80000"/>
                        </a:lnSpc>
                      </a:pPr>
                      <a:r>
                        <a:rPr lang="en-GB" sz="1000" noProof="0" dirty="0"/>
                        <a:t>RT-PCR</a:t>
                      </a:r>
                    </a:p>
                  </a:txBody>
                  <a:tcPr marL="55440" marR="55440" marT="36000" marB="18000"/>
                </a:tc>
                <a:tc>
                  <a:txBody>
                    <a:bodyPr/>
                    <a:lstStyle/>
                    <a:p>
                      <a:pPr>
                        <a:lnSpc>
                          <a:spcPct val="80000"/>
                        </a:lnSpc>
                      </a:pPr>
                      <a:r>
                        <a:rPr lang="en-GB" sz="1000" noProof="0" dirty="0"/>
                        <a:t>91% (10/11)</a:t>
                      </a:r>
                    </a:p>
                  </a:txBody>
                  <a:tcPr marL="55440" marR="55440" marT="36000" marB="18000"/>
                </a:tc>
                <a:tc>
                  <a:txBody>
                    <a:bodyPr/>
                    <a:lstStyle/>
                    <a:p>
                      <a:pPr>
                        <a:lnSpc>
                          <a:spcPct val="80000"/>
                        </a:lnSpc>
                      </a:pPr>
                      <a:r>
                        <a:rPr lang="en-GB" sz="1000" noProof="0" dirty="0"/>
                        <a:t>IFS</a:t>
                      </a:r>
                    </a:p>
                  </a:txBody>
                  <a:tcPr marL="55440" marR="55440" marT="36000" marB="18000"/>
                </a:tc>
                <a:tc>
                  <a:txBody>
                    <a:bodyPr/>
                    <a:lstStyle/>
                    <a:p>
                      <a:pPr>
                        <a:lnSpc>
                          <a:spcPct val="80000"/>
                        </a:lnSpc>
                      </a:pPr>
                      <a:r>
                        <a:rPr lang="en-GB" sz="1000" i="1" noProof="0" dirty="0"/>
                        <a:t>ETV6-NTRK3</a:t>
                      </a:r>
                    </a:p>
                  </a:txBody>
                  <a:tcPr marL="55440" marR="55440" marT="36000" marB="18000"/>
                </a:tc>
                <a:extLst>
                  <a:ext uri="{0D108BD9-81ED-4DB2-BD59-A6C34878D82A}">
                    <a16:rowId xmlns:a16="http://schemas.microsoft.com/office/drawing/2014/main" val="4277427393"/>
                  </a:ext>
                </a:extLst>
              </a:tr>
              <a:tr h="172610">
                <a:tc>
                  <a:txBody>
                    <a:bodyPr/>
                    <a:lstStyle/>
                    <a:p>
                      <a:pPr>
                        <a:lnSpc>
                          <a:spcPct val="80000"/>
                        </a:lnSpc>
                      </a:pPr>
                      <a:r>
                        <a:rPr lang="en-GB" sz="1000" noProof="0" dirty="0"/>
                        <a:t>Bui et al.</a:t>
                      </a:r>
                    </a:p>
                  </a:txBody>
                  <a:tcPr marL="55440" marR="55440" marT="36000" marB="18000"/>
                </a:tc>
                <a:tc>
                  <a:txBody>
                    <a:bodyPr/>
                    <a:lstStyle/>
                    <a:p>
                      <a:pPr>
                        <a:lnSpc>
                          <a:spcPct val="80000"/>
                        </a:lnSpc>
                      </a:pPr>
                      <a:r>
                        <a:rPr lang="en-GB" sz="1000" noProof="0" dirty="0"/>
                        <a:t>Targeted DNA MPS</a:t>
                      </a:r>
                    </a:p>
                  </a:txBody>
                  <a:tcPr marL="55440" marR="55440" marT="36000" marB="18000"/>
                </a:tc>
                <a:tc>
                  <a:txBody>
                    <a:bodyPr/>
                    <a:lstStyle/>
                    <a:p>
                      <a:pPr>
                        <a:lnSpc>
                          <a:spcPct val="80000"/>
                        </a:lnSpc>
                      </a:pPr>
                      <a:r>
                        <a:rPr lang="en-GB" sz="1000" noProof="0" dirty="0"/>
                        <a:t>0.7% (1/152)</a:t>
                      </a:r>
                    </a:p>
                  </a:txBody>
                  <a:tcPr marL="55440" marR="55440" marT="36000" marB="18000"/>
                </a:tc>
                <a:tc>
                  <a:txBody>
                    <a:bodyPr/>
                    <a:lstStyle/>
                    <a:p>
                      <a:pPr>
                        <a:lnSpc>
                          <a:spcPct val="80000"/>
                        </a:lnSpc>
                      </a:pPr>
                      <a:r>
                        <a:rPr lang="en-GB" sz="1000" noProof="0" dirty="0"/>
                        <a:t>Myopericytoma</a:t>
                      </a:r>
                    </a:p>
                  </a:txBody>
                  <a:tcPr marL="55440" marR="55440" marT="36000" marB="18000"/>
                </a:tc>
                <a:tc>
                  <a:txBody>
                    <a:bodyPr/>
                    <a:lstStyle/>
                    <a:p>
                      <a:pPr>
                        <a:lnSpc>
                          <a:spcPct val="80000"/>
                        </a:lnSpc>
                      </a:pPr>
                      <a:r>
                        <a:rPr lang="en-GB" sz="1000" noProof="0" dirty="0"/>
                        <a:t>NR</a:t>
                      </a:r>
                    </a:p>
                  </a:txBody>
                  <a:tcPr marL="55440" marR="55440" marT="36000" marB="18000"/>
                </a:tc>
                <a:extLst>
                  <a:ext uri="{0D108BD9-81ED-4DB2-BD59-A6C34878D82A}">
                    <a16:rowId xmlns:a16="http://schemas.microsoft.com/office/drawing/2014/main" val="873714317"/>
                  </a:ext>
                </a:extLst>
              </a:tr>
              <a:tr h="172610">
                <a:tc>
                  <a:txBody>
                    <a:bodyPr/>
                    <a:lstStyle/>
                    <a:p>
                      <a:pPr>
                        <a:lnSpc>
                          <a:spcPct val="80000"/>
                        </a:lnSpc>
                      </a:pPr>
                      <a:r>
                        <a:rPr lang="en-GB" sz="1000" noProof="0" dirty="0"/>
                        <a:t>Chang et al.</a:t>
                      </a:r>
                    </a:p>
                  </a:txBody>
                  <a:tcPr marL="55440" marR="55440" marT="36000" marB="18000"/>
                </a:tc>
                <a:tc>
                  <a:txBody>
                    <a:bodyPr/>
                    <a:lstStyle/>
                    <a:p>
                      <a:pPr>
                        <a:lnSpc>
                          <a:spcPct val="80000"/>
                        </a:lnSpc>
                      </a:pPr>
                      <a:r>
                        <a:rPr lang="en-GB" sz="1000" noProof="0" dirty="0"/>
                        <a:t>Targeted RNA MPS</a:t>
                      </a:r>
                    </a:p>
                  </a:txBody>
                  <a:tcPr marL="55440" marR="55440" marT="36000" marB="18000"/>
                </a:tc>
                <a:tc>
                  <a:txBody>
                    <a:bodyPr/>
                    <a:lstStyle/>
                    <a:p>
                      <a:pPr>
                        <a:lnSpc>
                          <a:spcPct val="80000"/>
                        </a:lnSpc>
                      </a:pPr>
                      <a:r>
                        <a:rPr lang="en-GB" sz="1000" noProof="0" dirty="0"/>
                        <a:t>33% (3/9)</a:t>
                      </a:r>
                    </a:p>
                  </a:txBody>
                  <a:tcPr marL="55440" marR="55440" marT="36000" marB="18000"/>
                </a:tc>
                <a:tc>
                  <a:txBody>
                    <a:bodyPr/>
                    <a:lstStyle/>
                    <a:p>
                      <a:pPr>
                        <a:lnSpc>
                          <a:spcPct val="80000"/>
                        </a:lnSpc>
                      </a:pPr>
                      <a:r>
                        <a:rPr lang="en-GB" sz="1000" noProof="0" dirty="0"/>
                        <a:t>IMT</a:t>
                      </a:r>
                    </a:p>
                  </a:txBody>
                  <a:tcPr marL="55440" marR="55440" marT="36000" marB="18000"/>
                </a:tc>
                <a:tc>
                  <a:txBody>
                    <a:bodyPr/>
                    <a:lstStyle/>
                    <a:p>
                      <a:pPr>
                        <a:lnSpc>
                          <a:spcPct val="80000"/>
                        </a:lnSpc>
                      </a:pPr>
                      <a:r>
                        <a:rPr lang="en-GB" sz="1000" i="1" noProof="0" dirty="0"/>
                        <a:t>ETV-NTRK3</a:t>
                      </a:r>
                    </a:p>
                  </a:txBody>
                  <a:tcPr marL="55440" marR="55440" marT="36000" marB="18000"/>
                </a:tc>
                <a:extLst>
                  <a:ext uri="{0D108BD9-81ED-4DB2-BD59-A6C34878D82A}">
                    <a16:rowId xmlns:a16="http://schemas.microsoft.com/office/drawing/2014/main" val="1618484285"/>
                  </a:ext>
                </a:extLst>
              </a:tr>
              <a:tr h="303347">
                <a:tc>
                  <a:txBody>
                    <a:bodyPr/>
                    <a:lstStyle/>
                    <a:p>
                      <a:pPr>
                        <a:lnSpc>
                          <a:spcPct val="80000"/>
                        </a:lnSpc>
                      </a:pPr>
                      <a:r>
                        <a:rPr lang="en-GB" sz="1000" noProof="0" dirty="0"/>
                        <a:t>Chmielecki et al.</a:t>
                      </a:r>
                    </a:p>
                  </a:txBody>
                  <a:tcPr marL="55440" marR="55440" marT="36000" marB="18000"/>
                </a:tc>
                <a:tc>
                  <a: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GB" sz="1000" noProof="0" dirty="0"/>
                        <a:t>Targeted RNA MPS</a:t>
                      </a:r>
                    </a:p>
                  </a:txBody>
                  <a:tcPr marL="55440" marR="55440" marT="36000" marB="18000"/>
                </a:tc>
                <a:tc>
                  <a:txBody>
                    <a:bodyPr/>
                    <a:lstStyle/>
                    <a:p>
                      <a:pPr>
                        <a:lnSpc>
                          <a:spcPct val="80000"/>
                        </a:lnSpc>
                      </a:pPr>
                      <a:r>
                        <a:rPr lang="en-GB" sz="1000" noProof="0" dirty="0"/>
                        <a:t>1% (4/324)</a:t>
                      </a:r>
                    </a:p>
                  </a:txBody>
                  <a:tcPr marL="55440" marR="55440" marT="36000" marB="18000"/>
                </a:tc>
                <a:tc>
                  <a:txBody>
                    <a:bodyPr/>
                    <a:lstStyle/>
                    <a:p>
                      <a:pPr>
                        <a:lnSpc>
                          <a:spcPct val="80000"/>
                        </a:lnSpc>
                      </a:pPr>
                      <a:r>
                        <a:rPr lang="en-GB" sz="1000" noProof="0" dirty="0"/>
                        <a:t>IFS (n=2), assorted soft tissue sarcoma (n=1), haemangioma (n=1), </a:t>
                      </a:r>
                      <a:br>
                        <a:rPr lang="en-GB" sz="1000" noProof="0" dirty="0"/>
                      </a:br>
                      <a:r>
                        <a:rPr lang="en-GB" sz="1000" noProof="0" dirty="0"/>
                        <a:t>bone sarcoma (n=1)</a:t>
                      </a:r>
                    </a:p>
                  </a:txBody>
                  <a:tcPr marL="55440" marR="55440" marT="36000" marB="18000"/>
                </a:tc>
                <a:tc>
                  <a:txBody>
                    <a:bodyPr/>
                    <a:lstStyle/>
                    <a:p>
                      <a:pPr>
                        <a:lnSpc>
                          <a:spcPct val="80000"/>
                        </a:lnSpc>
                      </a:pPr>
                      <a:r>
                        <a:rPr lang="en-GB" sz="1000" i="1" noProof="0" dirty="0"/>
                        <a:t>SQSTM1-NTRK1</a:t>
                      </a:r>
                      <a:r>
                        <a:rPr lang="en-GB" sz="1000" noProof="0" dirty="0"/>
                        <a:t> (n=1), other fusion partners NR</a:t>
                      </a:r>
                    </a:p>
                  </a:txBody>
                  <a:tcPr marL="55440" marR="55440" marT="36000" marB="18000"/>
                </a:tc>
                <a:extLst>
                  <a:ext uri="{0D108BD9-81ED-4DB2-BD59-A6C34878D82A}">
                    <a16:rowId xmlns:a16="http://schemas.microsoft.com/office/drawing/2014/main" val="1137378337"/>
                  </a:ext>
                </a:extLst>
              </a:tr>
              <a:tr h="172610">
                <a:tc>
                  <a:txBody>
                    <a:bodyPr/>
                    <a:lstStyle/>
                    <a:p>
                      <a:pPr>
                        <a:lnSpc>
                          <a:spcPct val="80000"/>
                        </a:lnSpc>
                      </a:pPr>
                      <a:r>
                        <a:rPr lang="en-GB" sz="1000" noProof="0" dirty="0"/>
                        <a:t>Church et al.</a:t>
                      </a:r>
                    </a:p>
                  </a:txBody>
                  <a:tcPr marL="55440" marR="55440" marT="36000" marB="18000"/>
                </a:tc>
                <a:tc>
                  <a: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GB" sz="1000" noProof="0" dirty="0"/>
                        <a:t>FISH</a:t>
                      </a:r>
                    </a:p>
                  </a:txBody>
                  <a:tcPr marL="55440" marR="55440" marT="36000" marB="18000"/>
                </a:tc>
                <a:tc>
                  <a:txBody>
                    <a:bodyPr/>
                    <a:lstStyle/>
                    <a:p>
                      <a:pPr>
                        <a:lnSpc>
                          <a:spcPct val="80000"/>
                        </a:lnSpc>
                      </a:pPr>
                      <a:r>
                        <a:rPr lang="en-GB" sz="1000" noProof="0" dirty="0"/>
                        <a:t>96% (25/26)</a:t>
                      </a:r>
                    </a:p>
                  </a:txBody>
                  <a:tcPr marL="55440" marR="55440" marT="36000" marB="18000"/>
                </a:tc>
                <a:tc>
                  <a:txBody>
                    <a:bodyPr/>
                    <a:lstStyle/>
                    <a:p>
                      <a:pPr>
                        <a:lnSpc>
                          <a:spcPct val="80000"/>
                        </a:lnSpc>
                      </a:pPr>
                      <a:r>
                        <a:rPr lang="en-GB" sz="1000" noProof="0" dirty="0"/>
                        <a:t>IFS</a:t>
                      </a:r>
                    </a:p>
                  </a:txBody>
                  <a:tcPr marL="55440" marR="55440" marT="36000" marB="18000"/>
                </a:tc>
                <a:tc>
                  <a:txBody>
                    <a:bodyPr/>
                    <a:lstStyle/>
                    <a:p>
                      <a:pPr>
                        <a:lnSpc>
                          <a:spcPct val="80000"/>
                        </a:lnSpc>
                      </a:pPr>
                      <a:r>
                        <a:rPr lang="en-GB" sz="1000" i="1" u="none" noProof="0" dirty="0"/>
                        <a:t>NTRK3</a:t>
                      </a:r>
                    </a:p>
                  </a:txBody>
                  <a:tcPr marL="55440" marR="55440" marT="36000" marB="18000"/>
                </a:tc>
                <a:extLst>
                  <a:ext uri="{0D108BD9-81ED-4DB2-BD59-A6C34878D82A}">
                    <a16:rowId xmlns:a16="http://schemas.microsoft.com/office/drawing/2014/main" val="74115252"/>
                  </a:ext>
                </a:extLst>
              </a:tr>
              <a:tr h="172610">
                <a:tc>
                  <a:txBody>
                    <a:bodyPr/>
                    <a:lstStyle/>
                    <a:p>
                      <a:pPr>
                        <a:lnSpc>
                          <a:spcPct val="80000"/>
                        </a:lnSpc>
                      </a:pPr>
                      <a:r>
                        <a:rPr lang="en-GB" sz="1000" noProof="0" dirty="0"/>
                        <a:t>Croce et al.</a:t>
                      </a:r>
                    </a:p>
                  </a:txBody>
                  <a:tcPr marL="55440" marR="55440" marT="36000" marB="18000"/>
                </a:tc>
                <a:tc>
                  <a: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GB" sz="1000" noProof="0" dirty="0"/>
                        <a:t>Targeted RNA MPS</a:t>
                      </a:r>
                    </a:p>
                  </a:txBody>
                  <a:tcPr marL="55440" marR="55440" marT="36000" marB="18000"/>
                </a:tc>
                <a:tc>
                  <a:txBody>
                    <a:bodyPr/>
                    <a:lstStyle/>
                    <a:p>
                      <a:pPr>
                        <a:lnSpc>
                          <a:spcPct val="80000"/>
                        </a:lnSpc>
                      </a:pPr>
                      <a:r>
                        <a:rPr lang="en-GB" sz="1000" noProof="0" dirty="0"/>
                        <a:t>54% (7/13)</a:t>
                      </a:r>
                    </a:p>
                  </a:txBody>
                  <a:tcPr marL="55440" marR="55440" marT="36000" marB="18000"/>
                </a:tc>
                <a:tc>
                  <a:txBody>
                    <a:bodyPr/>
                    <a:lstStyle/>
                    <a:p>
                      <a:pPr>
                        <a:lnSpc>
                          <a:spcPct val="80000"/>
                        </a:lnSpc>
                      </a:pPr>
                      <a:r>
                        <a:rPr lang="en-GB" sz="1000" noProof="0" dirty="0"/>
                        <a:t>Uterine and vaginal sarcomas resembling fibrosarcoma</a:t>
                      </a:r>
                    </a:p>
                  </a:txBody>
                  <a:tcPr marL="55440" marR="55440" marT="36000" marB="18000"/>
                </a:tc>
                <a:tc>
                  <a:txBody>
                    <a:bodyPr/>
                    <a:lstStyle/>
                    <a:p>
                      <a:pPr>
                        <a:lnSpc>
                          <a:spcPct val="80000"/>
                        </a:lnSpc>
                      </a:pPr>
                      <a:r>
                        <a:rPr lang="en-GB" sz="1000" noProof="0" dirty="0"/>
                        <a:t>6 </a:t>
                      </a:r>
                      <a:r>
                        <a:rPr lang="en-GB" sz="1000" i="1" noProof="0" dirty="0"/>
                        <a:t>TPM3-NTRK1</a:t>
                      </a:r>
                      <a:r>
                        <a:rPr lang="en-GB" sz="1000" noProof="0" dirty="0"/>
                        <a:t>, 1 </a:t>
                      </a:r>
                      <a:r>
                        <a:rPr lang="en-GB" sz="1000" i="1" noProof="0" dirty="0"/>
                        <a:t>EML4-NTRK3</a:t>
                      </a:r>
                    </a:p>
                  </a:txBody>
                  <a:tcPr marL="55440" marR="55440" marT="36000" marB="18000"/>
                </a:tc>
                <a:extLst>
                  <a:ext uri="{0D108BD9-81ED-4DB2-BD59-A6C34878D82A}">
                    <a16:rowId xmlns:a16="http://schemas.microsoft.com/office/drawing/2014/main" val="3119607324"/>
                  </a:ext>
                </a:extLst>
              </a:tr>
              <a:tr h="434085">
                <a:tc>
                  <a:txBody>
                    <a:bodyPr/>
                    <a:lstStyle/>
                    <a:p>
                      <a:pPr>
                        <a:lnSpc>
                          <a:spcPct val="80000"/>
                        </a:lnSpc>
                      </a:pPr>
                      <a:r>
                        <a:rPr lang="en-GB" sz="1000" noProof="0" dirty="0"/>
                        <a:t>Gatalica et al.</a:t>
                      </a:r>
                    </a:p>
                  </a:txBody>
                  <a:tcPr marL="55440" marR="55440" marT="36000" marB="18000"/>
                </a:tc>
                <a:tc>
                  <a: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GB" sz="1000" noProof="0" dirty="0"/>
                        <a:t>Targeted RNA MPS</a:t>
                      </a:r>
                    </a:p>
                  </a:txBody>
                  <a:tcPr marL="55440" marR="55440" marT="36000" marB="18000"/>
                </a:tc>
                <a:tc>
                  <a:txBody>
                    <a:bodyPr/>
                    <a:lstStyle/>
                    <a:p>
                      <a:pPr>
                        <a:lnSpc>
                          <a:spcPct val="80000"/>
                        </a:lnSpc>
                      </a:pPr>
                      <a:r>
                        <a:rPr lang="en-GB" sz="1000" noProof="0" dirty="0"/>
                        <a:t>0.4% (2/478)</a:t>
                      </a:r>
                    </a:p>
                  </a:txBody>
                  <a:tcPr marL="55440" marR="55440" marT="36000" marB="18000"/>
                </a:tc>
                <a:tc>
                  <a:txBody>
                    <a:bodyPr/>
                    <a:lstStyle/>
                    <a:p>
                      <a:pPr>
                        <a:lnSpc>
                          <a:spcPct val="80000"/>
                        </a:lnSpc>
                      </a:pPr>
                      <a:r>
                        <a:rPr lang="en-GB" sz="1000" noProof="0" dirty="0"/>
                        <a:t>1 STS (poorly differentiated sarcoma with possible myofibroblastic differentiation), </a:t>
                      </a:r>
                      <a:br>
                        <a:rPr lang="en-GB" sz="1000" noProof="0" dirty="0"/>
                      </a:br>
                      <a:r>
                        <a:rPr lang="en-GB" sz="1000" noProof="0" dirty="0"/>
                        <a:t>1 uterine sarcoma (intermediate to high-grade sarcoma of uterine origin, with myxoid stroma and no specific line of differentiation)</a:t>
                      </a:r>
                    </a:p>
                  </a:txBody>
                  <a:tcPr marL="55440" marR="55440" marT="36000" marB="18000"/>
                </a:tc>
                <a:tc>
                  <a:txBody>
                    <a:bodyPr/>
                    <a:lstStyle/>
                    <a:p>
                      <a:pPr>
                        <a:lnSpc>
                          <a:spcPct val="80000"/>
                        </a:lnSpc>
                      </a:pPr>
                      <a:r>
                        <a:rPr lang="en-GB" sz="1000" noProof="0" dirty="0"/>
                        <a:t>1 </a:t>
                      </a:r>
                      <a:r>
                        <a:rPr lang="en-GB" sz="1000" i="1" noProof="0" dirty="0"/>
                        <a:t>TPM3-NTRK1, </a:t>
                      </a:r>
                      <a:br>
                        <a:rPr lang="en-GB" sz="1000" noProof="0" dirty="0"/>
                      </a:br>
                      <a:r>
                        <a:rPr lang="en-GB" sz="1000" noProof="0" dirty="0"/>
                        <a:t>1 </a:t>
                      </a:r>
                      <a:r>
                        <a:rPr lang="en-GB" sz="1000" i="1" noProof="0" dirty="0"/>
                        <a:t>SPECC1L-NTRK3</a:t>
                      </a:r>
                    </a:p>
                  </a:txBody>
                  <a:tcPr marL="55440" marR="55440" marT="36000" marB="18000"/>
                </a:tc>
                <a:extLst>
                  <a:ext uri="{0D108BD9-81ED-4DB2-BD59-A6C34878D82A}">
                    <a16:rowId xmlns:a16="http://schemas.microsoft.com/office/drawing/2014/main" val="3679406500"/>
                  </a:ext>
                </a:extLst>
              </a:tr>
              <a:tr h="172610">
                <a:tc>
                  <a:txBody>
                    <a:bodyPr/>
                    <a:lstStyle/>
                    <a:p>
                      <a:pPr>
                        <a:lnSpc>
                          <a:spcPct val="80000"/>
                        </a:lnSpc>
                      </a:pPr>
                      <a:r>
                        <a:rPr lang="en-GB" sz="1000" noProof="0" dirty="0"/>
                        <a:t>Rosen et al.</a:t>
                      </a:r>
                    </a:p>
                  </a:txBody>
                  <a:tcPr marL="55440" marR="55440" marT="36000" marB="18000"/>
                </a:tc>
                <a:tc>
                  <a: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GB" sz="1000" noProof="0" dirty="0"/>
                        <a:t>Targeted RNA MPS</a:t>
                      </a:r>
                    </a:p>
                  </a:txBody>
                  <a:tcPr marL="55440" marR="55440" marT="36000" marB="18000"/>
                </a:tc>
                <a:tc>
                  <a:txBody>
                    <a:bodyPr/>
                    <a:lstStyle/>
                    <a:p>
                      <a:pPr>
                        <a:lnSpc>
                          <a:spcPct val="80000"/>
                        </a:lnSpc>
                      </a:pPr>
                      <a:r>
                        <a:rPr lang="en-GB" sz="1000" noProof="0" dirty="0"/>
                        <a:t>1% (11/944)</a:t>
                      </a:r>
                    </a:p>
                  </a:txBody>
                  <a:tcPr marL="55440" marR="55440" marT="36000" marB="18000"/>
                </a:tc>
                <a:tc>
                  <a:txBody>
                    <a:bodyPr/>
                    <a:lstStyle/>
                    <a:p>
                      <a:pPr>
                        <a:lnSpc>
                          <a:spcPct val="80000"/>
                        </a:lnSpc>
                      </a:pPr>
                      <a:r>
                        <a:rPr lang="en-GB" sz="1000" noProof="0" dirty="0"/>
                        <a:t>Sarcoma NOS [9/770 (1%)], uterine sarcoma [2/174 (1%)]</a:t>
                      </a:r>
                    </a:p>
                  </a:txBody>
                  <a:tcPr marL="55440" marR="55440" marT="36000" marB="18000"/>
                </a:tc>
                <a:tc>
                  <a:txBody>
                    <a:bodyPr/>
                    <a:lstStyle/>
                    <a:p>
                      <a:pPr>
                        <a:lnSpc>
                          <a:spcPct val="80000"/>
                        </a:lnSpc>
                      </a:pPr>
                      <a:r>
                        <a:rPr lang="en-GB" sz="1000" noProof="0" dirty="0"/>
                        <a:t>NR</a:t>
                      </a:r>
                    </a:p>
                  </a:txBody>
                  <a:tcPr marL="55440" marR="55440" marT="36000" marB="18000"/>
                </a:tc>
                <a:extLst>
                  <a:ext uri="{0D108BD9-81ED-4DB2-BD59-A6C34878D82A}">
                    <a16:rowId xmlns:a16="http://schemas.microsoft.com/office/drawing/2014/main" val="1555479277"/>
                  </a:ext>
                </a:extLst>
              </a:tr>
              <a:tr h="434085">
                <a:tc>
                  <a:txBody>
                    <a:bodyPr/>
                    <a:lstStyle/>
                    <a:p>
                      <a:pPr>
                        <a:lnSpc>
                          <a:spcPct val="80000"/>
                        </a:lnSpc>
                      </a:pPr>
                      <a:r>
                        <a:rPr lang="en-GB" sz="1000" noProof="0" dirty="0"/>
                        <a:t>Shi et al.</a:t>
                      </a:r>
                    </a:p>
                  </a:txBody>
                  <a:tcPr marL="55440" marR="55440" marT="36000" marB="18000"/>
                </a:tc>
                <a:tc>
                  <a: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GB" sz="1000" noProof="0" dirty="0"/>
                        <a:t>Targeted DNA MPS</a:t>
                      </a:r>
                    </a:p>
                  </a:txBody>
                  <a:tcPr marL="55440" marR="55440" marT="36000" marB="18000"/>
                </a:tc>
                <a:tc>
                  <a:txBody>
                    <a:bodyPr/>
                    <a:lstStyle/>
                    <a:p>
                      <a:pPr>
                        <a:lnSpc>
                          <a:spcPct val="80000"/>
                        </a:lnSpc>
                      </a:pPr>
                      <a:r>
                        <a:rPr lang="en-GB" sz="1000" noProof="0" dirty="0"/>
                        <a:t>0.5% (1/186) overall [4% (1/24) in quad-negative tumours]</a:t>
                      </a:r>
                    </a:p>
                  </a:txBody>
                  <a:tcPr marL="55440" marR="55440" marT="36000" marB="18000"/>
                </a:tc>
                <a:tc>
                  <a:txBody>
                    <a:bodyPr/>
                    <a:lstStyle/>
                    <a:p>
                      <a:pPr>
                        <a:lnSpc>
                          <a:spcPct val="80000"/>
                        </a:lnSpc>
                      </a:pPr>
                      <a:r>
                        <a:rPr lang="en-GB" sz="1000" noProof="0" dirty="0"/>
                        <a:t>GIST</a:t>
                      </a:r>
                    </a:p>
                  </a:txBody>
                  <a:tcPr marL="55440" marR="55440" marT="36000" marB="18000"/>
                </a:tc>
                <a:tc>
                  <a:txBody>
                    <a:bodyPr/>
                    <a:lstStyle/>
                    <a:p>
                      <a:pPr>
                        <a:lnSpc>
                          <a:spcPct val="80000"/>
                        </a:lnSpc>
                      </a:pPr>
                      <a:r>
                        <a:rPr lang="en-GB" sz="1000" i="1" noProof="0" dirty="0"/>
                        <a:t>ETV6-NTRK3</a:t>
                      </a:r>
                    </a:p>
                  </a:txBody>
                  <a:tcPr marL="55440" marR="55440" marT="36000" marB="18000"/>
                </a:tc>
                <a:extLst>
                  <a:ext uri="{0D108BD9-81ED-4DB2-BD59-A6C34878D82A}">
                    <a16:rowId xmlns:a16="http://schemas.microsoft.com/office/drawing/2014/main" val="411967605"/>
                  </a:ext>
                </a:extLst>
              </a:tr>
              <a:tr h="695560">
                <a:tc>
                  <a:txBody>
                    <a:bodyPr/>
                    <a:lstStyle/>
                    <a:p>
                      <a:pPr>
                        <a:lnSpc>
                          <a:spcPct val="80000"/>
                        </a:lnSpc>
                      </a:pPr>
                      <a:r>
                        <a:rPr lang="en-GB" sz="1000" noProof="0" dirty="0"/>
                        <a:t>Solomon et al.</a:t>
                      </a:r>
                    </a:p>
                  </a:txBody>
                  <a:tcPr marL="55440" marR="55440" marT="36000" marB="18000"/>
                </a:tc>
                <a:tc>
                  <a: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GB" sz="1000" noProof="0" dirty="0"/>
                        <a:t>Targeted DNA and/or RNA MPS</a:t>
                      </a:r>
                    </a:p>
                  </a:txBody>
                  <a:tcPr marL="55440" marR="55440" marT="36000" marB="18000"/>
                </a:tc>
                <a:tc>
                  <a:txBody>
                    <a:bodyPr/>
                    <a:lstStyle/>
                    <a:p>
                      <a:pPr>
                        <a:lnSpc>
                          <a:spcPct val="80000"/>
                        </a:lnSpc>
                      </a:pPr>
                      <a:r>
                        <a:rPr lang="en-GB" sz="1000" noProof="0" dirty="0"/>
                        <a:t>0.7% (13/1915)</a:t>
                      </a:r>
                      <a:br>
                        <a:rPr lang="en-GB" sz="1000" noProof="0" dirty="0"/>
                      </a:br>
                      <a:br>
                        <a:rPr lang="en-GB" sz="1000" noProof="0" dirty="0"/>
                      </a:br>
                      <a:br>
                        <a:rPr lang="en-GB" sz="1000" noProof="0" dirty="0"/>
                      </a:br>
                      <a:br>
                        <a:rPr lang="en-GB" sz="1000" noProof="0" dirty="0"/>
                      </a:br>
                      <a:r>
                        <a:rPr lang="en-GB" sz="1000" noProof="0" dirty="0"/>
                        <a:t>18% (3/17)</a:t>
                      </a:r>
                    </a:p>
                  </a:txBody>
                  <a:tcPr marL="55440" marR="55440" marT="36000" marB="18000"/>
                </a:tc>
                <a:tc>
                  <a:txBody>
                    <a:bodyPr/>
                    <a:lstStyle/>
                    <a:p>
                      <a:pPr>
                        <a:lnSpc>
                          <a:spcPct val="80000"/>
                        </a:lnSpc>
                      </a:pPr>
                      <a:r>
                        <a:rPr lang="en-GB" sz="1000" i="0" noProof="0" dirty="0"/>
                        <a:t>IFS (n=2), lipofibromatosis-like neural tumour (n=2), uterine sarcoma (n=2), uterine high-grade pleomorphic sarcoma, high-grade spindle cell sarcoma, malignant spindle cell sarcoma, spindle cell sarcoma, angiosarcoma, S-100 positive malignant spindle cell neoplasm, low grade sarcoma (all n=1)</a:t>
                      </a:r>
                      <a:br>
                        <a:rPr lang="en-GB" sz="1000" i="0" noProof="0" dirty="0"/>
                      </a:br>
                      <a:r>
                        <a:rPr lang="en-GB" sz="1000" i="0" noProof="0" dirty="0"/>
                        <a:t>IMT</a:t>
                      </a:r>
                    </a:p>
                  </a:txBody>
                  <a:tcPr marL="55440" marR="55440" marT="36000" marB="18000"/>
                </a:tc>
                <a:tc>
                  <a:txBody>
                    <a:bodyPr/>
                    <a:lstStyle/>
                    <a:p>
                      <a:pPr>
                        <a:lnSpc>
                          <a:spcPct val="80000"/>
                        </a:lnSpc>
                      </a:pPr>
                      <a:r>
                        <a:rPr lang="en-GB" sz="1000" i="1" noProof="0" dirty="0"/>
                        <a:t>LMNA-NTRK1</a:t>
                      </a:r>
                      <a:r>
                        <a:rPr lang="en-GB" sz="1000" i="0" noProof="0" dirty="0"/>
                        <a:t> (n=4), </a:t>
                      </a:r>
                      <a:r>
                        <a:rPr lang="en-GB" sz="1000" i="1" noProof="0" dirty="0"/>
                        <a:t>TPM3-NTRK1 </a:t>
                      </a:r>
                      <a:r>
                        <a:rPr lang="en-GB" sz="1000" i="0" noProof="0" dirty="0"/>
                        <a:t>(n=3), </a:t>
                      </a:r>
                      <a:r>
                        <a:rPr lang="en-GB" sz="1000" i="1" noProof="0" dirty="0"/>
                        <a:t>ETV6-NTRK3</a:t>
                      </a:r>
                      <a:r>
                        <a:rPr lang="en-GB" sz="1000" i="0" noProof="0" dirty="0"/>
                        <a:t> (n=2), </a:t>
                      </a:r>
                      <a:r>
                        <a:rPr lang="en-GB" sz="1000" i="1" noProof="0" dirty="0"/>
                        <a:t>TPR-NTRK1, TPM4-NTRK3, EEF1A1-NTRK3, PEAR1‑NTRK1 </a:t>
                      </a:r>
                      <a:r>
                        <a:rPr lang="en-GB" sz="1000" i="0" noProof="0" dirty="0"/>
                        <a:t>(all n=1)</a:t>
                      </a:r>
                      <a:br>
                        <a:rPr lang="en-GB" sz="1000" i="0" noProof="0" dirty="0"/>
                      </a:br>
                      <a:r>
                        <a:rPr lang="en-GB" sz="1000" i="1" noProof="0" dirty="0"/>
                        <a:t>ETV6-NTRK3</a:t>
                      </a:r>
                    </a:p>
                  </a:txBody>
                  <a:tcPr marL="55440" marR="55440" marT="36000" marB="18000"/>
                </a:tc>
                <a:extLst>
                  <a:ext uri="{0D108BD9-81ED-4DB2-BD59-A6C34878D82A}">
                    <a16:rowId xmlns:a16="http://schemas.microsoft.com/office/drawing/2014/main" val="3267612221"/>
                  </a:ext>
                </a:extLst>
              </a:tr>
              <a:tr h="172610">
                <a:tc>
                  <a:txBody>
                    <a:bodyPr/>
                    <a:lstStyle/>
                    <a:p>
                      <a:pPr>
                        <a:lnSpc>
                          <a:spcPct val="80000"/>
                        </a:lnSpc>
                      </a:pPr>
                      <a:r>
                        <a:rPr lang="en-GB" sz="1000" noProof="0" dirty="0"/>
                        <a:t>Stransky et al.</a:t>
                      </a:r>
                    </a:p>
                  </a:txBody>
                  <a:tcPr marL="55440" marR="55440" marT="36000" marB="18000"/>
                </a:tc>
                <a:tc>
                  <a: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GB" sz="1000" noProof="0" dirty="0"/>
                        <a:t>TCGA RNA-seq dataset</a:t>
                      </a:r>
                    </a:p>
                  </a:txBody>
                  <a:tcPr marL="55440" marR="55440" marT="36000" marB="18000"/>
                </a:tc>
                <a:tc>
                  <a:txBody>
                    <a:bodyPr/>
                    <a:lstStyle/>
                    <a:p>
                      <a:pPr>
                        <a:lnSpc>
                          <a:spcPct val="80000"/>
                        </a:lnSpc>
                      </a:pPr>
                      <a:r>
                        <a:rPr lang="en-GB" sz="1000" noProof="0" dirty="0"/>
                        <a:t>1% (1/103)</a:t>
                      </a:r>
                    </a:p>
                  </a:txBody>
                  <a:tcPr marL="55440" marR="55440" marT="36000" marB="18000"/>
                </a:tc>
                <a:tc>
                  <a:txBody>
                    <a:bodyPr/>
                    <a:lstStyle/>
                    <a:p>
                      <a:pPr>
                        <a:lnSpc>
                          <a:spcPct val="80000"/>
                        </a:lnSpc>
                      </a:pPr>
                      <a:r>
                        <a:rPr lang="en-GB" sz="1000" noProof="0" dirty="0"/>
                        <a:t>Sarcoma</a:t>
                      </a:r>
                    </a:p>
                  </a:txBody>
                  <a:tcPr marL="55440" marR="55440" marT="36000" marB="18000"/>
                </a:tc>
                <a:tc>
                  <a:txBody>
                    <a:bodyPr/>
                    <a:lstStyle/>
                    <a:p>
                      <a:pPr>
                        <a:lnSpc>
                          <a:spcPct val="80000"/>
                        </a:lnSpc>
                      </a:pPr>
                      <a:r>
                        <a:rPr lang="en-GB" sz="1000" i="1" noProof="0" dirty="0"/>
                        <a:t>TPM3-NTRK1</a:t>
                      </a:r>
                    </a:p>
                  </a:txBody>
                  <a:tcPr marL="55440" marR="55440" marT="36000" marB="18000"/>
                </a:tc>
                <a:extLst>
                  <a:ext uri="{0D108BD9-81ED-4DB2-BD59-A6C34878D82A}">
                    <a16:rowId xmlns:a16="http://schemas.microsoft.com/office/drawing/2014/main" val="3772609655"/>
                  </a:ext>
                </a:extLst>
              </a:tr>
              <a:tr h="172610">
                <a:tc>
                  <a:txBody>
                    <a:bodyPr/>
                    <a:lstStyle/>
                    <a:p>
                      <a:pPr>
                        <a:lnSpc>
                          <a:spcPct val="80000"/>
                        </a:lnSpc>
                      </a:pPr>
                      <a:r>
                        <a:rPr lang="en-GB" sz="1000" noProof="0" dirty="0"/>
                        <a:t>Surrey et al.</a:t>
                      </a:r>
                    </a:p>
                  </a:txBody>
                  <a:tcPr marL="55440" marR="55440" marT="36000" marB="18000"/>
                </a:tc>
                <a:tc>
                  <a: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GB" sz="1000" noProof="0" dirty="0"/>
                        <a:t>Targeted RNA MPS</a:t>
                      </a:r>
                    </a:p>
                  </a:txBody>
                  <a:tcPr marL="55440" marR="55440" marT="36000" marB="18000"/>
                </a:tc>
                <a:tc>
                  <a:txBody>
                    <a:bodyPr/>
                    <a:lstStyle/>
                    <a:p>
                      <a:pPr>
                        <a:lnSpc>
                          <a:spcPct val="80000"/>
                        </a:lnSpc>
                      </a:pPr>
                      <a:r>
                        <a:rPr lang="en-GB" sz="1000" noProof="0" dirty="0"/>
                        <a:t>4% (2/45)</a:t>
                      </a:r>
                    </a:p>
                  </a:txBody>
                  <a:tcPr marL="55440" marR="55440" marT="36000" marB="18000"/>
                </a:tc>
                <a:tc>
                  <a:txBody>
                    <a:bodyPr/>
                    <a:lstStyle/>
                    <a:p>
                      <a:pPr>
                        <a:lnSpc>
                          <a:spcPct val="80000"/>
                        </a:lnSpc>
                      </a:pPr>
                      <a:r>
                        <a:rPr lang="en-GB" sz="1000" noProof="0" dirty="0"/>
                        <a:t>Sarcomas (other)</a:t>
                      </a:r>
                    </a:p>
                  </a:txBody>
                  <a:tcPr marL="55440" marR="55440" marT="36000" marB="18000"/>
                </a:tc>
                <a:tc>
                  <a:txBody>
                    <a:bodyPr/>
                    <a:lstStyle/>
                    <a:p>
                      <a:pPr>
                        <a:lnSpc>
                          <a:spcPct val="80000"/>
                        </a:lnSpc>
                      </a:pPr>
                      <a:r>
                        <a:rPr lang="en-GB" sz="1000" noProof="0" dirty="0"/>
                        <a:t>1 </a:t>
                      </a:r>
                      <a:r>
                        <a:rPr lang="en-GB" sz="1000" i="1" noProof="0" dirty="0"/>
                        <a:t>TFG-NTRK3</a:t>
                      </a:r>
                      <a:r>
                        <a:rPr lang="en-GB" sz="1000" noProof="0" dirty="0"/>
                        <a:t>, 1 </a:t>
                      </a:r>
                      <a:r>
                        <a:rPr lang="en-GB" sz="1000" i="1" noProof="0" dirty="0"/>
                        <a:t>RBPMS-NTRK3</a:t>
                      </a:r>
                    </a:p>
                  </a:txBody>
                  <a:tcPr marL="55440" marR="55440" marT="36000" marB="18000"/>
                </a:tc>
                <a:extLst>
                  <a:ext uri="{0D108BD9-81ED-4DB2-BD59-A6C34878D82A}">
                    <a16:rowId xmlns:a16="http://schemas.microsoft.com/office/drawing/2014/main" val="1402156722"/>
                  </a:ext>
                </a:extLst>
              </a:tr>
              <a:tr h="434085">
                <a:tc>
                  <a:txBody>
                    <a:bodyPr/>
                    <a:lstStyle/>
                    <a:p>
                      <a:pPr>
                        <a:lnSpc>
                          <a:spcPct val="80000"/>
                        </a:lnSpc>
                      </a:pPr>
                      <a:r>
                        <a:rPr lang="en-GB" sz="1000" noProof="0" dirty="0"/>
                        <a:t>Suurmeijer et al.</a:t>
                      </a:r>
                    </a:p>
                  </a:txBody>
                  <a:tcPr marL="55440" marR="55440" marT="36000" marB="18000"/>
                </a:tc>
                <a:tc>
                  <a: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GB" sz="1000" noProof="0" dirty="0"/>
                        <a:t>FISH, targeted RNA MPS</a:t>
                      </a:r>
                    </a:p>
                  </a:txBody>
                  <a:tcPr marL="55440" marR="55440" marT="36000" marB="18000"/>
                </a:tc>
                <a:tc>
                  <a:txBody>
                    <a:bodyPr/>
                    <a:lstStyle/>
                    <a:p>
                      <a:pPr>
                        <a:lnSpc>
                          <a:spcPct val="80000"/>
                        </a:lnSpc>
                      </a:pPr>
                      <a:r>
                        <a:rPr lang="en-GB" sz="1000" noProof="0" dirty="0"/>
                        <a:t>60% (15/25)</a:t>
                      </a:r>
                    </a:p>
                  </a:txBody>
                  <a:tcPr marL="55440" marR="55440" marT="36000" marB="18000"/>
                </a:tc>
                <a:tc>
                  <a:txBody>
                    <a:bodyPr/>
                    <a:lstStyle/>
                    <a:p>
                      <a:pPr>
                        <a:lnSpc>
                          <a:spcPct val="80000"/>
                        </a:lnSpc>
                      </a:pPr>
                      <a:r>
                        <a:rPr lang="en-GB" sz="1000" noProof="0" dirty="0"/>
                        <a:t>Malignant peripheral nerve sheath tumour-like</a:t>
                      </a:r>
                    </a:p>
                  </a:txBody>
                  <a:tcPr marL="55440" marR="55440" marT="36000" marB="18000"/>
                </a:tc>
                <a:tc>
                  <a:txBody>
                    <a:bodyPr/>
                    <a:lstStyle/>
                    <a:p>
                      <a:pPr>
                        <a:lnSpc>
                          <a:spcPct val="80000"/>
                        </a:lnSpc>
                      </a:pPr>
                      <a:r>
                        <a:rPr lang="en-GB" sz="1000" noProof="0" dirty="0"/>
                        <a:t>8 </a:t>
                      </a:r>
                      <a:r>
                        <a:rPr lang="en-GB" sz="1000" i="1" noProof="0" dirty="0"/>
                        <a:t>LMNA-NTRK1</a:t>
                      </a:r>
                      <a:r>
                        <a:rPr lang="en-GB" sz="1000" noProof="0" dirty="0"/>
                        <a:t>, 3 </a:t>
                      </a:r>
                      <a:r>
                        <a:rPr lang="en-GB" sz="1000" i="1" noProof="0" dirty="0"/>
                        <a:t>TPM3-NTRK1</a:t>
                      </a:r>
                      <a:r>
                        <a:rPr lang="en-GB" sz="1000" noProof="0" dirty="0"/>
                        <a:t>, 1 </a:t>
                      </a:r>
                      <a:r>
                        <a:rPr lang="en-GB" sz="1000" i="1" noProof="0" dirty="0"/>
                        <a:t>SPECC1L-NTRK2</a:t>
                      </a:r>
                      <a:r>
                        <a:rPr lang="en-GB" sz="1000" noProof="0" dirty="0"/>
                        <a:t>, 1 </a:t>
                      </a:r>
                      <a:r>
                        <a:rPr lang="en-GB" sz="1000" i="1" noProof="0" dirty="0"/>
                        <a:t>TPR-NTRK1</a:t>
                      </a:r>
                      <a:r>
                        <a:rPr lang="en-GB" sz="1000" noProof="0" dirty="0"/>
                        <a:t>, 2 </a:t>
                      </a:r>
                      <a:r>
                        <a:rPr lang="en-GB" sz="1000" i="1" noProof="0" dirty="0"/>
                        <a:t>NTRK1</a:t>
                      </a:r>
                      <a:r>
                        <a:rPr lang="en-GB" sz="1000" noProof="0" dirty="0"/>
                        <a:t> with unknown fusion partners</a:t>
                      </a:r>
                    </a:p>
                  </a:txBody>
                  <a:tcPr marL="55440" marR="0" marT="36000" marB="18000"/>
                </a:tc>
                <a:extLst>
                  <a:ext uri="{0D108BD9-81ED-4DB2-BD59-A6C34878D82A}">
                    <a16:rowId xmlns:a16="http://schemas.microsoft.com/office/drawing/2014/main" val="1043277553"/>
                  </a:ext>
                </a:extLst>
              </a:tr>
              <a:tr h="172610">
                <a:tc>
                  <a:txBody>
                    <a:bodyPr/>
                    <a:lstStyle/>
                    <a:p>
                      <a:pPr>
                        <a:lnSpc>
                          <a:spcPct val="80000"/>
                        </a:lnSpc>
                      </a:pPr>
                      <a:r>
                        <a:rPr lang="en-GB" sz="1000" noProof="0" dirty="0"/>
                        <a:t>Yamamoto et al.</a:t>
                      </a:r>
                    </a:p>
                  </a:txBody>
                  <a:tcPr marL="55440" marR="55440" marT="36000" marB="18000"/>
                </a:tc>
                <a:tc>
                  <a: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GB" sz="1000" noProof="0" dirty="0"/>
                        <a:t>MPS (TBC), IHC</a:t>
                      </a:r>
                    </a:p>
                  </a:txBody>
                  <a:tcPr marL="55440" marR="55440" marT="36000" marB="18000"/>
                </a:tc>
                <a:tc>
                  <a:txBody>
                    <a:bodyPr/>
                    <a:lstStyle/>
                    <a:p>
                      <a:pPr>
                        <a:lnSpc>
                          <a:spcPct val="80000"/>
                        </a:lnSpc>
                      </a:pPr>
                      <a:r>
                        <a:rPr lang="en-GB" sz="1000" noProof="0" dirty="0"/>
                        <a:t>5% (2/40)</a:t>
                      </a:r>
                    </a:p>
                  </a:txBody>
                  <a:tcPr marL="55440" marR="55440" marT="36000" marB="18000"/>
                </a:tc>
                <a:tc>
                  <a:txBody>
                    <a:bodyPr/>
                    <a:lstStyle/>
                    <a:p>
                      <a:pPr>
                        <a:lnSpc>
                          <a:spcPct val="80000"/>
                        </a:lnSpc>
                      </a:pPr>
                      <a:r>
                        <a:rPr lang="en-GB" sz="1000" noProof="0" dirty="0"/>
                        <a:t>IMT</a:t>
                      </a:r>
                    </a:p>
                  </a:txBody>
                  <a:tcPr marL="55440" marR="55440" marT="36000" marB="18000"/>
                </a:tc>
                <a:tc>
                  <a:txBody>
                    <a:bodyPr/>
                    <a:lstStyle/>
                    <a:p>
                      <a:pPr>
                        <a:lnSpc>
                          <a:spcPct val="80000"/>
                        </a:lnSpc>
                      </a:pPr>
                      <a:r>
                        <a:rPr lang="en-GB" sz="1000" i="1" noProof="0" dirty="0"/>
                        <a:t>ETV6-NTRK3</a:t>
                      </a:r>
                    </a:p>
                  </a:txBody>
                  <a:tcPr marL="55440" marR="55440" marT="36000" marB="18000"/>
                </a:tc>
                <a:extLst>
                  <a:ext uri="{0D108BD9-81ED-4DB2-BD59-A6C34878D82A}">
                    <a16:rowId xmlns:a16="http://schemas.microsoft.com/office/drawing/2014/main" val="3571049356"/>
                  </a:ext>
                </a:extLst>
              </a:tr>
              <a:tr h="303347">
                <a:tc>
                  <a:txBody>
                    <a:bodyPr/>
                    <a:lstStyle/>
                    <a:p>
                      <a:pPr>
                        <a:lnSpc>
                          <a:spcPct val="80000"/>
                        </a:lnSpc>
                      </a:pPr>
                      <a:r>
                        <a:rPr lang="en-GB" sz="1000" noProof="0" dirty="0"/>
                        <a:t>Zhu et al.</a:t>
                      </a:r>
                    </a:p>
                  </a:txBody>
                  <a:tcPr marL="55440" marR="55440" marT="36000" marB="18000"/>
                </a:tc>
                <a:tc>
                  <a: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GB" sz="1000" noProof="0" dirty="0"/>
                        <a:t>Targeted RNA MPS</a:t>
                      </a:r>
                    </a:p>
                  </a:txBody>
                  <a:tcPr marL="55440" marR="55440" marT="36000" marB="18000"/>
                </a:tc>
                <a:tc>
                  <a:txBody>
                    <a:bodyPr/>
                    <a:lstStyle/>
                    <a:p>
                      <a:pPr>
                        <a:lnSpc>
                          <a:spcPct val="80000"/>
                        </a:lnSpc>
                      </a:pPr>
                      <a:r>
                        <a:rPr lang="en-GB" sz="1000" noProof="0" dirty="0"/>
                        <a:t>3% (5/184)</a:t>
                      </a:r>
                    </a:p>
                  </a:txBody>
                  <a:tcPr marL="55440" marR="55440" marT="36000" marB="18000"/>
                </a:tc>
                <a:tc>
                  <a:txBody>
                    <a:bodyPr/>
                    <a:lstStyle/>
                    <a:p>
                      <a:pPr>
                        <a:lnSpc>
                          <a:spcPct val="80000"/>
                        </a:lnSpc>
                      </a:pPr>
                      <a:r>
                        <a:rPr lang="en-GB" sz="1000" noProof="0" dirty="0"/>
                        <a:t>Lipofibromatosis-like neural tumour (n=2), IFS (n=1), IMT (n=1), sarcoma NOS (n=1)</a:t>
                      </a:r>
                    </a:p>
                  </a:txBody>
                  <a:tcPr marL="55440" marR="55440" marT="36000" marB="18000"/>
                </a:tc>
                <a:tc>
                  <a:txBody>
                    <a:bodyPr/>
                    <a:lstStyle/>
                    <a:p>
                      <a:pPr>
                        <a:lnSpc>
                          <a:spcPct val="80000"/>
                        </a:lnSpc>
                      </a:pPr>
                      <a:r>
                        <a:rPr lang="en-GB" sz="1000" noProof="0" dirty="0"/>
                        <a:t>2 </a:t>
                      </a:r>
                      <a:r>
                        <a:rPr lang="en-GB" sz="1000" i="1" noProof="0" dirty="0"/>
                        <a:t>ETV6-NTRK3</a:t>
                      </a:r>
                      <a:r>
                        <a:rPr lang="en-GB" sz="1000" noProof="0" dirty="0"/>
                        <a:t>, 2 </a:t>
                      </a:r>
                      <a:r>
                        <a:rPr lang="en-GB" sz="1000" i="1" noProof="0" dirty="0"/>
                        <a:t>TPM3-NTRK1</a:t>
                      </a:r>
                      <a:r>
                        <a:rPr lang="en-GB" sz="1000" noProof="0" dirty="0"/>
                        <a:t>, </a:t>
                      </a:r>
                      <a:br>
                        <a:rPr lang="en-GB" sz="1000" noProof="0" dirty="0"/>
                      </a:br>
                      <a:r>
                        <a:rPr lang="en-GB" sz="1000" noProof="0" dirty="0"/>
                        <a:t>1 </a:t>
                      </a:r>
                      <a:r>
                        <a:rPr lang="en-GB" sz="1000" i="1" noProof="0" dirty="0"/>
                        <a:t>LMNA-NTRK1</a:t>
                      </a:r>
                    </a:p>
                  </a:txBody>
                  <a:tcPr marL="55440" marR="55440" marT="36000" marB="18000"/>
                </a:tc>
                <a:extLst>
                  <a:ext uri="{0D108BD9-81ED-4DB2-BD59-A6C34878D82A}">
                    <a16:rowId xmlns:a16="http://schemas.microsoft.com/office/drawing/2014/main" val="2676350726"/>
                  </a:ext>
                </a:extLst>
              </a:tr>
            </a:tbl>
          </a:graphicData>
        </a:graphic>
      </p:graphicFrame>
      <p:sp>
        <p:nvSpPr>
          <p:cNvPr id="5" name="Title 4">
            <a:extLst>
              <a:ext uri="{FF2B5EF4-FFF2-40B4-BE49-F238E27FC236}">
                <a16:creationId xmlns:a16="http://schemas.microsoft.com/office/drawing/2014/main" id="{23EA4CCD-5D40-B043-B324-EA4C28BE5FAA}"/>
              </a:ext>
            </a:extLst>
          </p:cNvPr>
          <p:cNvSpPr>
            <a:spLocks noGrp="1"/>
          </p:cNvSpPr>
          <p:nvPr>
            <p:ph type="title"/>
          </p:nvPr>
        </p:nvSpPr>
        <p:spPr>
          <a:xfrm>
            <a:off x="619200" y="246566"/>
            <a:ext cx="7565032" cy="807285"/>
          </a:xfrm>
        </p:spPr>
        <p:txBody>
          <a:bodyPr/>
          <a:lstStyle/>
          <a:p>
            <a:r>
              <a:rPr lang="en-GB" dirty="0"/>
              <a:t>Frequency of </a:t>
            </a:r>
            <a:r>
              <a:rPr lang="en-GB" i="1" dirty="0"/>
              <a:t>NTRK</a:t>
            </a:r>
            <a:r>
              <a:rPr lang="en-GB" dirty="0"/>
              <a:t> gene fusions identified in sarcomas</a:t>
            </a:r>
          </a:p>
        </p:txBody>
      </p:sp>
      <p:sp>
        <p:nvSpPr>
          <p:cNvPr id="2" name="Slide Number Placeholder 1">
            <a:extLst>
              <a:ext uri="{FF2B5EF4-FFF2-40B4-BE49-F238E27FC236}">
                <a16:creationId xmlns:a16="http://schemas.microsoft.com/office/drawing/2014/main" id="{59857834-C948-8044-B418-04CE5BF4AF3C}"/>
              </a:ext>
            </a:extLst>
          </p:cNvPr>
          <p:cNvSpPr>
            <a:spLocks noGrp="1"/>
          </p:cNvSpPr>
          <p:nvPr>
            <p:ph type="sldNum" sz="quarter" idx="4"/>
          </p:nvPr>
        </p:nvSpPr>
        <p:spPr/>
        <p:txBody>
          <a:bodyPr/>
          <a:lstStyle/>
          <a:p>
            <a:fld id="{C204CC5D-EBA8-9944-954D-B5CDF12FB960}" type="slidenum">
              <a:rPr lang="en-GB" smtClean="0"/>
              <a:t>29</a:t>
            </a:fld>
            <a:endParaRPr lang="en-GB" dirty="0"/>
          </a:p>
        </p:txBody>
      </p:sp>
      <p:sp>
        <p:nvSpPr>
          <p:cNvPr id="7" name="Content Placeholder 6">
            <a:extLst>
              <a:ext uri="{FF2B5EF4-FFF2-40B4-BE49-F238E27FC236}">
                <a16:creationId xmlns:a16="http://schemas.microsoft.com/office/drawing/2014/main" id="{641B34BC-E6D0-484A-BC9A-DD4565DC35FB}"/>
              </a:ext>
            </a:extLst>
          </p:cNvPr>
          <p:cNvSpPr>
            <a:spLocks noGrp="1"/>
          </p:cNvSpPr>
          <p:nvPr>
            <p:ph sz="quarter" idx="15"/>
          </p:nvPr>
        </p:nvSpPr>
        <p:spPr>
          <a:xfrm>
            <a:off x="620184" y="6309320"/>
            <a:ext cx="10962216" cy="365125"/>
          </a:xfrm>
        </p:spPr>
        <p:txBody>
          <a:bodyPr/>
          <a:lstStyle/>
          <a:p>
            <a:pPr>
              <a:spcBef>
                <a:spcPts val="0"/>
              </a:spcBef>
            </a:pPr>
            <a:r>
              <a:rPr lang="en-GB" spc="-20" dirty="0">
                <a:solidFill>
                  <a:schemeClr val="tx2"/>
                </a:solidFill>
              </a:rPr>
              <a:t>FISH, fluorescent in situ hybridisation; GIST, gastrointestinal stromal tumour; IFS, infantile fibrosarcoma; IHC, immunohistochemistry; IMT, inflammatory </a:t>
            </a:r>
            <a:r>
              <a:rPr lang="en-GB" spc="-20" dirty="0" err="1">
                <a:solidFill>
                  <a:schemeClr val="tx2"/>
                </a:solidFill>
              </a:rPr>
              <a:t>myofibroblastic</a:t>
            </a:r>
            <a:r>
              <a:rPr lang="en-GB" spc="-20" dirty="0">
                <a:solidFill>
                  <a:schemeClr val="tx2"/>
                </a:solidFill>
              </a:rPr>
              <a:t> tumour; MPS, massive parallel sequencing; NOS, not otherwise specified; NR, not reported; </a:t>
            </a:r>
            <a:r>
              <a:rPr lang="en-GB" sz="1200" dirty="0">
                <a:solidFill>
                  <a:schemeClr val="tx2"/>
                </a:solidFill>
              </a:rPr>
              <a:t>NTRK, neurotrophic tyrosine receptor kinase; </a:t>
            </a:r>
            <a:r>
              <a:rPr lang="en-GB" spc="-20" dirty="0">
                <a:solidFill>
                  <a:schemeClr val="tx2"/>
                </a:solidFill>
              </a:rPr>
              <a:t>RT-PCR, reverse transcription polymerase chain reaction; STS, soft tissue sarcoma; TCGA, The Cancer Genome Atlas</a:t>
            </a:r>
          </a:p>
          <a:p>
            <a:pPr>
              <a:spcBef>
                <a:spcPts val="0"/>
              </a:spcBef>
            </a:pPr>
            <a:r>
              <a:rPr lang="en-GB" dirty="0">
                <a:solidFill>
                  <a:schemeClr val="tx2"/>
                </a:solidFill>
              </a:rPr>
              <a:t>Demetri GD, et al. Ann Oncol. 2020;31(11):1506-17</a:t>
            </a:r>
          </a:p>
        </p:txBody>
      </p:sp>
    </p:spTree>
    <p:extLst>
      <p:ext uri="{BB962C8B-B14F-4D97-AF65-F5344CB8AC3E}">
        <p14:creationId xmlns:p14="http://schemas.microsoft.com/office/powerpoint/2010/main" val="145502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6FCDF33-8E24-1B43-853F-5D7CBB198431}"/>
              </a:ext>
            </a:extLst>
          </p:cNvPr>
          <p:cNvSpPr>
            <a:spLocks noGrp="1"/>
          </p:cNvSpPr>
          <p:nvPr>
            <p:ph type="body" idx="1"/>
          </p:nvPr>
        </p:nvSpPr>
        <p:spPr>
          <a:xfrm>
            <a:off x="609600" y="1214362"/>
            <a:ext cx="10972800" cy="702470"/>
          </a:xfrm>
        </p:spPr>
        <p:txBody>
          <a:bodyPr wrap="square" anchor="t">
            <a:normAutofit/>
          </a:bodyPr>
          <a:lstStyle/>
          <a:p>
            <a:pPr algn="ctr"/>
            <a:r>
              <a:rPr lang="en-GB" dirty="0">
                <a:solidFill>
                  <a:schemeClr val="accent1"/>
                </a:solidFill>
              </a:rPr>
              <a:t>THE OBJECTIVE of this meeting is to share Current opinions on how to identify, test and treat TRK</a:t>
            </a:r>
            <a:r>
              <a:rPr lang="en-GB" i="1" dirty="0">
                <a:solidFill>
                  <a:schemeClr val="accent1"/>
                </a:solidFill>
              </a:rPr>
              <a:t> </a:t>
            </a:r>
            <a:r>
              <a:rPr lang="en-GB" dirty="0">
                <a:solidFill>
                  <a:schemeClr val="accent1"/>
                </a:solidFill>
              </a:rPr>
              <a:t>fusion-positive SARCOMAS AND Lung CANCER</a:t>
            </a:r>
          </a:p>
        </p:txBody>
      </p:sp>
      <p:sp>
        <p:nvSpPr>
          <p:cNvPr id="3" name="Title 2">
            <a:extLst>
              <a:ext uri="{FF2B5EF4-FFF2-40B4-BE49-F238E27FC236}">
                <a16:creationId xmlns:a16="http://schemas.microsoft.com/office/drawing/2014/main" id="{37BB7DEF-3DC8-8F41-8E24-2BB62A04CC72}"/>
              </a:ext>
            </a:extLst>
          </p:cNvPr>
          <p:cNvSpPr>
            <a:spLocks noGrp="1"/>
          </p:cNvSpPr>
          <p:nvPr>
            <p:ph type="title"/>
          </p:nvPr>
        </p:nvSpPr>
        <p:spPr>
          <a:xfrm>
            <a:off x="619201" y="259200"/>
            <a:ext cx="8740799" cy="864000"/>
          </a:xfrm>
        </p:spPr>
        <p:txBody>
          <a:bodyPr anchor="t">
            <a:normAutofit/>
          </a:bodyPr>
          <a:lstStyle/>
          <a:p>
            <a:r>
              <a:rPr lang="en-GB" dirty="0"/>
              <a:t>EXPERTS KNOWLEDGE SHARE</a:t>
            </a:r>
          </a:p>
        </p:txBody>
      </p:sp>
      <p:sp>
        <p:nvSpPr>
          <p:cNvPr id="5" name="Slide Number Placeholder 4">
            <a:extLst>
              <a:ext uri="{FF2B5EF4-FFF2-40B4-BE49-F238E27FC236}">
                <a16:creationId xmlns:a16="http://schemas.microsoft.com/office/drawing/2014/main" id="{584BAA7F-C780-5244-86D2-9EFFAB4167EB}"/>
              </a:ext>
            </a:extLst>
          </p:cNvPr>
          <p:cNvSpPr>
            <a:spLocks noGrp="1"/>
          </p:cNvSpPr>
          <p:nvPr>
            <p:ph type="sldNum" sz="quarter" idx="4"/>
          </p:nvPr>
        </p:nvSpPr>
        <p:spPr>
          <a:xfrm>
            <a:off x="10512491" y="6356351"/>
            <a:ext cx="1069909" cy="365125"/>
          </a:xfrm>
        </p:spPr>
        <p:txBody>
          <a:bodyPr anchor="ctr">
            <a:normAutofit/>
          </a:bodyPr>
          <a:lstStyle/>
          <a:p>
            <a:pPr>
              <a:spcAft>
                <a:spcPts val="600"/>
              </a:spcAft>
            </a:pPr>
            <a:fld id="{FCE43C0F-8A7B-3A4B-9DB5-B3472E36E833}" type="slidenum">
              <a:rPr lang="en-GB" smtClean="0"/>
              <a:pPr>
                <a:spcAft>
                  <a:spcPts val="600"/>
                </a:spcAft>
              </a:pPr>
              <a:t>3</a:t>
            </a:fld>
            <a:endParaRPr lang="en-GB"/>
          </a:p>
        </p:txBody>
      </p:sp>
      <p:graphicFrame>
        <p:nvGraphicFramePr>
          <p:cNvPr id="12" name="Content Placeholder 6">
            <a:extLst>
              <a:ext uri="{FF2B5EF4-FFF2-40B4-BE49-F238E27FC236}">
                <a16:creationId xmlns:a16="http://schemas.microsoft.com/office/drawing/2014/main" id="{57E8C65C-6063-4374-B5F8-B04B2987B9B0}"/>
              </a:ext>
            </a:extLst>
          </p:cNvPr>
          <p:cNvGraphicFramePr>
            <a:graphicFrameLocks noGrp="1"/>
          </p:cNvGraphicFramePr>
          <p:nvPr>
            <p:ph sz="quarter" idx="14"/>
            <p:extLst>
              <p:ext uri="{D42A27DB-BD31-4B8C-83A1-F6EECF244321}">
                <p14:modId xmlns:p14="http://schemas.microsoft.com/office/powerpoint/2010/main" val="3199051134"/>
              </p:ext>
            </p:extLst>
          </p:nvPr>
        </p:nvGraphicFramePr>
        <p:xfrm>
          <a:off x="619200" y="1987200"/>
          <a:ext cx="10963200" cy="39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jdelijke aanduiding voor inhoud 3">
            <a:extLst>
              <a:ext uri="{FF2B5EF4-FFF2-40B4-BE49-F238E27FC236}">
                <a16:creationId xmlns:a16="http://schemas.microsoft.com/office/drawing/2014/main" id="{5BBB8D2E-930F-BF40-8BDC-FD3F5D2B744C}"/>
              </a:ext>
            </a:extLst>
          </p:cNvPr>
          <p:cNvSpPr>
            <a:spLocks noGrp="1"/>
          </p:cNvSpPr>
          <p:nvPr>
            <p:ph sz="quarter" idx="15"/>
          </p:nvPr>
        </p:nvSpPr>
        <p:spPr/>
        <p:txBody>
          <a:bodyPr/>
          <a:lstStyle/>
          <a:p>
            <a:endParaRPr lang="nl-NL"/>
          </a:p>
        </p:txBody>
      </p:sp>
    </p:spTree>
    <p:extLst>
      <p:ext uri="{BB962C8B-B14F-4D97-AF65-F5344CB8AC3E}">
        <p14:creationId xmlns:p14="http://schemas.microsoft.com/office/powerpoint/2010/main" val="808330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B1175-CB6B-194C-AE79-DC06EFA8A9CB}"/>
              </a:ext>
            </a:extLst>
          </p:cNvPr>
          <p:cNvSpPr>
            <a:spLocks noGrp="1"/>
          </p:cNvSpPr>
          <p:nvPr>
            <p:ph type="title"/>
          </p:nvPr>
        </p:nvSpPr>
        <p:spPr/>
        <p:txBody>
          <a:bodyPr/>
          <a:lstStyle/>
          <a:p>
            <a:r>
              <a:rPr lang="en-GB" dirty="0"/>
              <a:t>Recommended algorithm for </a:t>
            </a:r>
            <a:r>
              <a:rPr lang="en-GB" i="1" dirty="0"/>
              <a:t>NTRK</a:t>
            </a:r>
            <a:r>
              <a:rPr lang="en-GB" dirty="0"/>
              <a:t> gene fusion testing in sarcomas</a:t>
            </a:r>
          </a:p>
        </p:txBody>
      </p:sp>
      <p:sp>
        <p:nvSpPr>
          <p:cNvPr id="2" name="Slide Number Placeholder 1">
            <a:extLst>
              <a:ext uri="{FF2B5EF4-FFF2-40B4-BE49-F238E27FC236}">
                <a16:creationId xmlns:a16="http://schemas.microsoft.com/office/drawing/2014/main" id="{44F36254-3900-174C-8A63-8A6A788378E9}"/>
              </a:ext>
            </a:extLst>
          </p:cNvPr>
          <p:cNvSpPr>
            <a:spLocks noGrp="1"/>
          </p:cNvSpPr>
          <p:nvPr>
            <p:ph type="sldNum" sz="quarter" idx="4"/>
          </p:nvPr>
        </p:nvSpPr>
        <p:spPr/>
        <p:txBody>
          <a:bodyPr/>
          <a:lstStyle/>
          <a:p>
            <a:fld id="{C204CC5D-EBA8-9944-954D-B5CDF12FB960}" type="slidenum">
              <a:rPr lang="en-GB" smtClean="0"/>
              <a:t>30</a:t>
            </a:fld>
            <a:endParaRPr lang="en-GB" dirty="0"/>
          </a:p>
        </p:txBody>
      </p:sp>
      <p:sp>
        <p:nvSpPr>
          <p:cNvPr id="7" name="Content Placeholder 6">
            <a:extLst>
              <a:ext uri="{FF2B5EF4-FFF2-40B4-BE49-F238E27FC236}">
                <a16:creationId xmlns:a16="http://schemas.microsoft.com/office/drawing/2014/main" id="{FEA5F2FF-7710-E747-A984-DF4A7CDC90D7}"/>
              </a:ext>
            </a:extLst>
          </p:cNvPr>
          <p:cNvSpPr>
            <a:spLocks noGrp="1"/>
          </p:cNvSpPr>
          <p:nvPr>
            <p:ph sz="quarter" idx="15"/>
          </p:nvPr>
        </p:nvSpPr>
        <p:spPr>
          <a:xfrm>
            <a:off x="620183" y="6326254"/>
            <a:ext cx="10943545" cy="365125"/>
          </a:xfrm>
        </p:spPr>
        <p:txBody>
          <a:bodyPr/>
          <a:lstStyle/>
          <a:p>
            <a:pPr>
              <a:lnSpc>
                <a:spcPct val="80000"/>
              </a:lnSpc>
              <a:spcBef>
                <a:spcPts val="0"/>
              </a:spcBef>
              <a:spcAft>
                <a:spcPts val="300"/>
              </a:spcAft>
            </a:pPr>
            <a:r>
              <a:rPr lang="en-GB" dirty="0">
                <a:solidFill>
                  <a:schemeClr val="tx2"/>
                </a:solidFill>
              </a:rPr>
              <a:t>FISH, fluorescent in situ hybridisation; GIST, gastrointestinal stromal tumour; IFS, infantile fibrosarcoma; IHC, immunohistochemistry; IMT, inflammatory myofibroblastic tumour; LPS, liposarcoma; MPS, massive parallel sequencing; NTRK, neurotrophic tyrosine receptor kinase; RT-PCR, reverse transcription polymerase chain reaction; TRK tropomyosin receptor kinase</a:t>
            </a:r>
          </a:p>
          <a:p>
            <a:pPr>
              <a:lnSpc>
                <a:spcPct val="80000"/>
              </a:lnSpc>
              <a:spcBef>
                <a:spcPts val="0"/>
              </a:spcBef>
              <a:spcAft>
                <a:spcPts val="300"/>
              </a:spcAft>
            </a:pPr>
            <a:r>
              <a:rPr lang="en-GB" dirty="0"/>
              <a:t>Demetri GD, et al. Ann Oncol. 2020;31(11):1506-17</a:t>
            </a:r>
          </a:p>
        </p:txBody>
      </p:sp>
      <p:sp>
        <p:nvSpPr>
          <p:cNvPr id="8" name="TextBox 7">
            <a:extLst>
              <a:ext uri="{FF2B5EF4-FFF2-40B4-BE49-F238E27FC236}">
                <a16:creationId xmlns:a16="http://schemas.microsoft.com/office/drawing/2014/main" id="{9C41D198-253F-5649-BD7F-5028C7604576}"/>
              </a:ext>
            </a:extLst>
          </p:cNvPr>
          <p:cNvSpPr txBox="1"/>
          <p:nvPr/>
        </p:nvSpPr>
        <p:spPr>
          <a:xfrm>
            <a:off x="2332044" y="4380569"/>
            <a:ext cx="456856" cy="110800"/>
          </a:xfrm>
          <a:prstGeom prst="rect">
            <a:avLst/>
          </a:prstGeom>
          <a:noFill/>
        </p:spPr>
        <p:txBody>
          <a:bodyPr wrap="none" lIns="0" tIns="0" rIns="0" bIns="0" rtlCol="0">
            <a:spAutoFit/>
          </a:bodyPr>
          <a:lstStyle/>
          <a:p>
            <a:pPr>
              <a:lnSpc>
                <a:spcPct val="90000"/>
              </a:lnSpc>
            </a:pPr>
            <a:r>
              <a:rPr lang="en-GB" sz="800" dirty="0">
                <a:latin typeface="Calibri" panose="020F0502020204030204" pitchFamily="34" charset="0"/>
                <a:ea typeface="Aileron" charset="0"/>
                <a:cs typeface="Calibri" panose="020F0502020204030204" pitchFamily="34" charset="0"/>
              </a:rPr>
              <a:t>NEGATIVE</a:t>
            </a:r>
            <a:r>
              <a:rPr lang="en-GB" sz="800" baseline="30000" dirty="0">
                <a:latin typeface="Calibri" panose="020F0502020204030204" pitchFamily="34" charset="0"/>
                <a:ea typeface="Aileron" charset="0"/>
                <a:cs typeface="Calibri" panose="020F0502020204030204" pitchFamily="34" charset="0"/>
              </a:rPr>
              <a:t>b</a:t>
            </a:r>
          </a:p>
        </p:txBody>
      </p:sp>
      <p:sp>
        <p:nvSpPr>
          <p:cNvPr id="19" name="TextBox 18">
            <a:extLst>
              <a:ext uri="{FF2B5EF4-FFF2-40B4-BE49-F238E27FC236}">
                <a16:creationId xmlns:a16="http://schemas.microsoft.com/office/drawing/2014/main" id="{BB766AEB-9CBF-764D-8C14-15C0A162DEB0}"/>
              </a:ext>
            </a:extLst>
          </p:cNvPr>
          <p:cNvSpPr txBox="1"/>
          <p:nvPr/>
        </p:nvSpPr>
        <p:spPr>
          <a:xfrm>
            <a:off x="3319045" y="4380569"/>
            <a:ext cx="410369" cy="110800"/>
          </a:xfrm>
          <a:prstGeom prst="rect">
            <a:avLst/>
          </a:prstGeom>
          <a:noFill/>
        </p:spPr>
        <p:txBody>
          <a:bodyPr wrap="none" lIns="0" tIns="0" rIns="0" bIns="0" rtlCol="0">
            <a:spAutoFit/>
          </a:bodyPr>
          <a:lstStyle/>
          <a:p>
            <a:pPr>
              <a:lnSpc>
                <a:spcPct val="90000"/>
              </a:lnSpc>
            </a:pPr>
            <a:r>
              <a:rPr lang="en-GB" sz="800" dirty="0">
                <a:latin typeface="Calibri" panose="020F0502020204030204" pitchFamily="34" charset="0"/>
                <a:ea typeface="Aileron" charset="0"/>
                <a:cs typeface="Calibri" panose="020F0502020204030204" pitchFamily="34" charset="0"/>
              </a:rPr>
              <a:t>POSITIVE</a:t>
            </a:r>
            <a:r>
              <a:rPr lang="en-GB" sz="800" baseline="30000" dirty="0">
                <a:latin typeface="Calibri" panose="020F0502020204030204" pitchFamily="34" charset="0"/>
                <a:ea typeface="Aileron" charset="0"/>
                <a:cs typeface="Calibri" panose="020F0502020204030204" pitchFamily="34" charset="0"/>
              </a:rPr>
              <a:t>c</a:t>
            </a:r>
          </a:p>
        </p:txBody>
      </p:sp>
      <p:sp>
        <p:nvSpPr>
          <p:cNvPr id="20" name="TextBox 19">
            <a:extLst>
              <a:ext uri="{FF2B5EF4-FFF2-40B4-BE49-F238E27FC236}">
                <a16:creationId xmlns:a16="http://schemas.microsoft.com/office/drawing/2014/main" id="{AECD23A5-BC7A-114A-9B0F-42E237FE2DF1}"/>
              </a:ext>
            </a:extLst>
          </p:cNvPr>
          <p:cNvSpPr txBox="1"/>
          <p:nvPr/>
        </p:nvSpPr>
        <p:spPr>
          <a:xfrm>
            <a:off x="2007559" y="5281422"/>
            <a:ext cx="421590" cy="110800"/>
          </a:xfrm>
          <a:prstGeom prst="rect">
            <a:avLst/>
          </a:prstGeom>
          <a:noFill/>
        </p:spPr>
        <p:txBody>
          <a:bodyPr wrap="none" lIns="0" tIns="0" rIns="0" bIns="0" rtlCol="0">
            <a:spAutoFit/>
          </a:bodyPr>
          <a:lstStyle/>
          <a:p>
            <a:pPr>
              <a:lnSpc>
                <a:spcPct val="90000"/>
              </a:lnSpc>
            </a:pPr>
            <a:r>
              <a:rPr lang="en-GB" sz="800" dirty="0">
                <a:latin typeface="Calibri" panose="020F0502020204030204" pitchFamily="34" charset="0"/>
                <a:ea typeface="Aileron" charset="0"/>
                <a:cs typeface="Calibri" panose="020F0502020204030204" pitchFamily="34" charset="0"/>
              </a:rPr>
              <a:t>NEGATIVE</a:t>
            </a:r>
            <a:endParaRPr lang="en-GB" sz="800" baseline="30000" dirty="0">
              <a:latin typeface="Calibri" panose="020F0502020204030204" pitchFamily="34" charset="0"/>
              <a:ea typeface="Aileron" charset="0"/>
              <a:cs typeface="Calibri" panose="020F0502020204030204" pitchFamily="34" charset="0"/>
            </a:endParaRPr>
          </a:p>
        </p:txBody>
      </p:sp>
      <p:sp>
        <p:nvSpPr>
          <p:cNvPr id="21" name="TextBox 20">
            <a:extLst>
              <a:ext uri="{FF2B5EF4-FFF2-40B4-BE49-F238E27FC236}">
                <a16:creationId xmlns:a16="http://schemas.microsoft.com/office/drawing/2014/main" id="{6B89D90B-E76E-3248-AFB4-0422CEBF2BF6}"/>
              </a:ext>
            </a:extLst>
          </p:cNvPr>
          <p:cNvSpPr txBox="1"/>
          <p:nvPr/>
        </p:nvSpPr>
        <p:spPr>
          <a:xfrm>
            <a:off x="4964754" y="5281422"/>
            <a:ext cx="421590" cy="110800"/>
          </a:xfrm>
          <a:prstGeom prst="rect">
            <a:avLst/>
          </a:prstGeom>
          <a:noFill/>
        </p:spPr>
        <p:txBody>
          <a:bodyPr wrap="none" lIns="0" tIns="0" rIns="0" bIns="0" rtlCol="0">
            <a:spAutoFit/>
          </a:bodyPr>
          <a:lstStyle/>
          <a:p>
            <a:pPr>
              <a:lnSpc>
                <a:spcPct val="90000"/>
              </a:lnSpc>
            </a:pPr>
            <a:r>
              <a:rPr lang="en-GB" sz="800" dirty="0">
                <a:latin typeface="Calibri" panose="020F0502020204030204" pitchFamily="34" charset="0"/>
                <a:ea typeface="Aileron" charset="0"/>
                <a:cs typeface="Calibri" panose="020F0502020204030204" pitchFamily="34" charset="0"/>
              </a:rPr>
              <a:t>NEGATIVE</a:t>
            </a:r>
            <a:endParaRPr lang="en-GB" sz="800" baseline="30000" dirty="0">
              <a:latin typeface="Calibri" panose="020F0502020204030204" pitchFamily="34" charset="0"/>
              <a:ea typeface="Aileron" charset="0"/>
              <a:cs typeface="Calibri" panose="020F0502020204030204" pitchFamily="34" charset="0"/>
            </a:endParaRPr>
          </a:p>
        </p:txBody>
      </p:sp>
      <p:sp>
        <p:nvSpPr>
          <p:cNvPr id="22" name="TextBox 21">
            <a:extLst>
              <a:ext uri="{FF2B5EF4-FFF2-40B4-BE49-F238E27FC236}">
                <a16:creationId xmlns:a16="http://schemas.microsoft.com/office/drawing/2014/main" id="{6B00092C-63C5-AE49-BCC8-B0F5725ADA20}"/>
              </a:ext>
            </a:extLst>
          </p:cNvPr>
          <p:cNvSpPr txBox="1"/>
          <p:nvPr/>
        </p:nvSpPr>
        <p:spPr>
          <a:xfrm>
            <a:off x="4722183" y="4367869"/>
            <a:ext cx="375103" cy="110800"/>
          </a:xfrm>
          <a:prstGeom prst="rect">
            <a:avLst/>
          </a:prstGeom>
          <a:noFill/>
        </p:spPr>
        <p:txBody>
          <a:bodyPr wrap="none" lIns="0" tIns="0" rIns="0" bIns="0" rtlCol="0">
            <a:spAutoFit/>
          </a:bodyPr>
          <a:lstStyle/>
          <a:p>
            <a:pPr>
              <a:lnSpc>
                <a:spcPct val="90000"/>
              </a:lnSpc>
            </a:pPr>
            <a:r>
              <a:rPr lang="en-GB" sz="800" dirty="0">
                <a:latin typeface="Calibri" panose="020F0502020204030204" pitchFamily="34" charset="0"/>
                <a:ea typeface="Aileron" charset="0"/>
                <a:cs typeface="Calibri" panose="020F0502020204030204" pitchFamily="34" charset="0"/>
              </a:rPr>
              <a:t>POSITIVE</a:t>
            </a:r>
            <a:endParaRPr lang="en-GB" sz="800" baseline="30000" dirty="0">
              <a:latin typeface="Calibri" panose="020F0502020204030204" pitchFamily="34" charset="0"/>
              <a:ea typeface="Aileron" charset="0"/>
              <a:cs typeface="Calibri" panose="020F0502020204030204" pitchFamily="34" charset="0"/>
            </a:endParaRPr>
          </a:p>
        </p:txBody>
      </p:sp>
      <p:sp>
        <p:nvSpPr>
          <p:cNvPr id="23" name="TextBox 22">
            <a:extLst>
              <a:ext uri="{FF2B5EF4-FFF2-40B4-BE49-F238E27FC236}">
                <a16:creationId xmlns:a16="http://schemas.microsoft.com/office/drawing/2014/main" id="{9B01C388-2CC4-1145-B0D1-015E4823A1CD}"/>
              </a:ext>
            </a:extLst>
          </p:cNvPr>
          <p:cNvSpPr txBox="1"/>
          <p:nvPr/>
        </p:nvSpPr>
        <p:spPr>
          <a:xfrm>
            <a:off x="5769722" y="4367869"/>
            <a:ext cx="421590" cy="110800"/>
          </a:xfrm>
          <a:prstGeom prst="rect">
            <a:avLst/>
          </a:prstGeom>
          <a:noFill/>
        </p:spPr>
        <p:txBody>
          <a:bodyPr wrap="none" lIns="0" tIns="0" rIns="0" bIns="0" rtlCol="0">
            <a:spAutoFit/>
          </a:bodyPr>
          <a:lstStyle/>
          <a:p>
            <a:pPr>
              <a:lnSpc>
                <a:spcPct val="90000"/>
              </a:lnSpc>
            </a:pPr>
            <a:r>
              <a:rPr lang="en-GB" sz="800" dirty="0">
                <a:latin typeface="Calibri" panose="020F0502020204030204" pitchFamily="34" charset="0"/>
                <a:ea typeface="Aileron" charset="0"/>
                <a:cs typeface="Calibri" panose="020F0502020204030204" pitchFamily="34" charset="0"/>
              </a:rPr>
              <a:t>NEGATIVE</a:t>
            </a:r>
            <a:endParaRPr lang="en-GB" sz="800" baseline="30000" dirty="0">
              <a:latin typeface="Calibri" panose="020F0502020204030204" pitchFamily="34" charset="0"/>
              <a:ea typeface="Aileron"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4BA97F52-ED94-704D-85FE-B8B2D3EE5448}"/>
              </a:ext>
            </a:extLst>
          </p:cNvPr>
          <p:cNvCxnSpPr>
            <a:cxnSpLocks/>
          </p:cNvCxnSpPr>
          <p:nvPr/>
        </p:nvCxnSpPr>
        <p:spPr>
          <a:xfrm flipV="1">
            <a:off x="1377071" y="3884507"/>
            <a:ext cx="0" cy="199393"/>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B5C37CC4-B718-D447-B9FE-90BB0B21CB16}"/>
              </a:ext>
            </a:extLst>
          </p:cNvPr>
          <p:cNvCxnSpPr>
            <a:cxnSpLocks/>
          </p:cNvCxnSpPr>
          <p:nvPr/>
        </p:nvCxnSpPr>
        <p:spPr>
          <a:xfrm flipV="1">
            <a:off x="3002671" y="3641725"/>
            <a:ext cx="0" cy="442176"/>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BBEB4612-8AD2-8F4A-807D-3D888276226D}"/>
              </a:ext>
            </a:extLst>
          </p:cNvPr>
          <p:cNvCxnSpPr>
            <a:cxnSpLocks/>
          </p:cNvCxnSpPr>
          <p:nvPr/>
        </p:nvCxnSpPr>
        <p:spPr>
          <a:xfrm flipV="1">
            <a:off x="4094871" y="3884508"/>
            <a:ext cx="0" cy="1395517"/>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8712C8BD-7030-0D4F-A3C2-2855A3F91CB6}"/>
              </a:ext>
            </a:extLst>
          </p:cNvPr>
          <p:cNvCxnSpPr>
            <a:cxnSpLocks/>
          </p:cNvCxnSpPr>
          <p:nvPr/>
        </p:nvCxnSpPr>
        <p:spPr>
          <a:xfrm flipV="1">
            <a:off x="2929646" y="3697183"/>
            <a:ext cx="0" cy="195367"/>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CFE0499E-C82B-F248-A883-A21C37E4F2FB}"/>
              </a:ext>
            </a:extLst>
          </p:cNvPr>
          <p:cNvCxnSpPr>
            <a:cxnSpLocks/>
          </p:cNvCxnSpPr>
          <p:nvPr/>
        </p:nvCxnSpPr>
        <p:spPr>
          <a:xfrm>
            <a:off x="1372624" y="3885780"/>
            <a:ext cx="1558407" cy="0"/>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sp>
        <p:nvSpPr>
          <p:cNvPr id="37" name="Rounded Rectangle 36">
            <a:extLst>
              <a:ext uri="{FF2B5EF4-FFF2-40B4-BE49-F238E27FC236}">
                <a16:creationId xmlns:a16="http://schemas.microsoft.com/office/drawing/2014/main" id="{E0D40F66-3A5D-4641-B019-7EEE825E4996}"/>
              </a:ext>
            </a:extLst>
          </p:cNvPr>
          <p:cNvSpPr/>
          <p:nvPr/>
        </p:nvSpPr>
        <p:spPr>
          <a:xfrm>
            <a:off x="6716208" y="4105778"/>
            <a:ext cx="2320348" cy="215609"/>
          </a:xfrm>
          <a:prstGeom prst="roundRect">
            <a:avLst/>
          </a:prstGeom>
          <a:solidFill>
            <a:schemeClr val="bg1"/>
          </a:solidFill>
          <a:ln w="15875">
            <a:solidFill>
              <a:schemeClr val="accent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spcAft>
                <a:spcPct val="0"/>
              </a:spcAft>
              <a:buClr>
                <a:srgbClr val="FFFFFF"/>
              </a:buClr>
              <a:buSzTx/>
            </a:pP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NTRK</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 testing for research only</a:t>
            </a:r>
          </a:p>
        </p:txBody>
      </p:sp>
      <p:cxnSp>
        <p:nvCxnSpPr>
          <p:cNvPr id="38" name="Straight Connector 37">
            <a:extLst>
              <a:ext uri="{FF2B5EF4-FFF2-40B4-BE49-F238E27FC236}">
                <a16:creationId xmlns:a16="http://schemas.microsoft.com/office/drawing/2014/main" id="{1BE4AB43-10F4-0142-8CDC-3E9423627B71}"/>
              </a:ext>
            </a:extLst>
          </p:cNvPr>
          <p:cNvCxnSpPr>
            <a:cxnSpLocks/>
          </p:cNvCxnSpPr>
          <p:nvPr/>
        </p:nvCxnSpPr>
        <p:spPr>
          <a:xfrm flipV="1">
            <a:off x="5434721" y="3641725"/>
            <a:ext cx="0" cy="442176"/>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288AA0DF-F185-2D42-B040-34133C7693D5}"/>
              </a:ext>
            </a:extLst>
          </p:cNvPr>
          <p:cNvCxnSpPr>
            <a:cxnSpLocks/>
          </p:cNvCxnSpPr>
          <p:nvPr/>
        </p:nvCxnSpPr>
        <p:spPr>
          <a:xfrm flipV="1">
            <a:off x="7876296" y="3641725"/>
            <a:ext cx="0" cy="442176"/>
          </a:xfrm>
          <a:prstGeom prst="line">
            <a:avLst/>
          </a:prstGeom>
          <a:ln w="15875">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6C8C6BDD-1E6D-A34F-AF1C-7946D15EBB01}"/>
              </a:ext>
            </a:extLst>
          </p:cNvPr>
          <p:cNvCxnSpPr>
            <a:cxnSpLocks/>
          </p:cNvCxnSpPr>
          <p:nvPr/>
        </p:nvCxnSpPr>
        <p:spPr>
          <a:xfrm flipV="1">
            <a:off x="4466346" y="4473575"/>
            <a:ext cx="0" cy="806451"/>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524249AA-FFB2-3041-BF71-91BE2B788523}"/>
              </a:ext>
            </a:extLst>
          </p:cNvPr>
          <p:cNvCxnSpPr>
            <a:cxnSpLocks/>
          </p:cNvCxnSpPr>
          <p:nvPr/>
        </p:nvCxnSpPr>
        <p:spPr>
          <a:xfrm>
            <a:off x="4465074" y="4479505"/>
            <a:ext cx="904357" cy="0"/>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909B90B9-2AE8-784B-A41B-17EAAB56A0DD}"/>
              </a:ext>
            </a:extLst>
          </p:cNvPr>
          <p:cNvCxnSpPr>
            <a:cxnSpLocks/>
          </p:cNvCxnSpPr>
          <p:nvPr/>
        </p:nvCxnSpPr>
        <p:spPr>
          <a:xfrm flipV="1">
            <a:off x="5361696" y="4290908"/>
            <a:ext cx="0" cy="195367"/>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5BE5FB2B-33E4-5644-A064-236BFD1C2457}"/>
              </a:ext>
            </a:extLst>
          </p:cNvPr>
          <p:cNvCxnSpPr>
            <a:cxnSpLocks/>
          </p:cNvCxnSpPr>
          <p:nvPr/>
        </p:nvCxnSpPr>
        <p:spPr>
          <a:xfrm flipV="1">
            <a:off x="5526796" y="4290908"/>
            <a:ext cx="0" cy="195367"/>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FA3FDCEB-D4F1-E24A-B1AC-F874D7294BE9}"/>
              </a:ext>
            </a:extLst>
          </p:cNvPr>
          <p:cNvCxnSpPr>
            <a:cxnSpLocks/>
          </p:cNvCxnSpPr>
          <p:nvPr/>
        </p:nvCxnSpPr>
        <p:spPr>
          <a:xfrm>
            <a:off x="5528699" y="4479505"/>
            <a:ext cx="888482" cy="0"/>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6709F0CC-B964-6E43-A8D2-EE19A1ECF46D}"/>
              </a:ext>
            </a:extLst>
          </p:cNvPr>
          <p:cNvCxnSpPr>
            <a:cxnSpLocks/>
          </p:cNvCxnSpPr>
          <p:nvPr/>
        </p:nvCxnSpPr>
        <p:spPr>
          <a:xfrm flipV="1">
            <a:off x="6412621" y="4476750"/>
            <a:ext cx="0" cy="803276"/>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sp>
        <p:nvSpPr>
          <p:cNvPr id="18" name="Rounded Rectangle 17">
            <a:extLst>
              <a:ext uri="{FF2B5EF4-FFF2-40B4-BE49-F238E27FC236}">
                <a16:creationId xmlns:a16="http://schemas.microsoft.com/office/drawing/2014/main" id="{063291F4-83CF-4D46-AD00-10BD67165CC0}"/>
              </a:ext>
            </a:extLst>
          </p:cNvPr>
          <p:cNvSpPr/>
          <p:nvPr/>
        </p:nvSpPr>
        <p:spPr>
          <a:xfrm>
            <a:off x="4271458" y="4105778"/>
            <a:ext cx="2326698" cy="215609"/>
          </a:xfrm>
          <a:prstGeom prst="roundRect">
            <a:avLst/>
          </a:prstGeom>
          <a:solidFill>
            <a:schemeClr val="bg1"/>
          </a:solidFill>
          <a:ln w="15875">
            <a:solidFill>
              <a:schemeClr val="accent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spcAft>
                <a:spcPct val="0"/>
              </a:spcAft>
              <a:buClr>
                <a:srgbClr val="FFFFFF"/>
              </a:buClr>
              <a:buSzTx/>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Pan-TRK IHC</a:t>
            </a:r>
            <a:r>
              <a:rPr lang="en-GB" altLang="zh-CN" sz="1000" baseline="30000" dirty="0">
                <a:solidFill>
                  <a:schemeClr val="tx1"/>
                </a:solidFill>
                <a:latin typeface="Calibri" panose="020F0502020204030204" pitchFamily="34" charset="0"/>
                <a:ea typeface="MS PGothic" panose="020B0600070205080204" pitchFamily="34" charset="-128"/>
                <a:cs typeface="Calibri" panose="020F0502020204030204" pitchFamily="34" charset="0"/>
              </a:rPr>
              <a:t>e</a:t>
            </a:r>
          </a:p>
        </p:txBody>
      </p:sp>
      <p:cxnSp>
        <p:nvCxnSpPr>
          <p:cNvPr id="50" name="Straight Connector 49">
            <a:extLst>
              <a:ext uri="{FF2B5EF4-FFF2-40B4-BE49-F238E27FC236}">
                <a16:creationId xmlns:a16="http://schemas.microsoft.com/office/drawing/2014/main" id="{55640B45-CC93-9C4A-B153-14485FD49F0F}"/>
              </a:ext>
            </a:extLst>
          </p:cNvPr>
          <p:cNvCxnSpPr>
            <a:cxnSpLocks/>
          </p:cNvCxnSpPr>
          <p:nvPr/>
        </p:nvCxnSpPr>
        <p:spPr>
          <a:xfrm flipV="1">
            <a:off x="3078871" y="3697183"/>
            <a:ext cx="0" cy="195367"/>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A29B3BF2-FBB3-174F-A779-0CFC1166C0E4}"/>
              </a:ext>
            </a:extLst>
          </p:cNvPr>
          <p:cNvCxnSpPr>
            <a:cxnSpLocks/>
          </p:cNvCxnSpPr>
          <p:nvPr/>
        </p:nvCxnSpPr>
        <p:spPr>
          <a:xfrm>
            <a:off x="3074424" y="3885780"/>
            <a:ext cx="1025007" cy="0"/>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53" name="Straight Connector 52">
            <a:extLst>
              <a:ext uri="{FF2B5EF4-FFF2-40B4-BE49-F238E27FC236}">
                <a16:creationId xmlns:a16="http://schemas.microsoft.com/office/drawing/2014/main" id="{7D19635D-120D-A34B-8C7F-2072F5904E54}"/>
              </a:ext>
            </a:extLst>
          </p:cNvPr>
          <p:cNvCxnSpPr>
            <a:cxnSpLocks/>
          </p:cNvCxnSpPr>
          <p:nvPr/>
        </p:nvCxnSpPr>
        <p:spPr>
          <a:xfrm flipV="1">
            <a:off x="2910683" y="4289425"/>
            <a:ext cx="0" cy="361950"/>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54" name="Straight Connector 53">
            <a:extLst>
              <a:ext uri="{FF2B5EF4-FFF2-40B4-BE49-F238E27FC236}">
                <a16:creationId xmlns:a16="http://schemas.microsoft.com/office/drawing/2014/main" id="{87E81A8D-B151-A14E-81A7-EF12EB451783}"/>
              </a:ext>
            </a:extLst>
          </p:cNvPr>
          <p:cNvCxnSpPr>
            <a:cxnSpLocks/>
          </p:cNvCxnSpPr>
          <p:nvPr/>
        </p:nvCxnSpPr>
        <p:spPr>
          <a:xfrm flipV="1">
            <a:off x="3075696" y="4290908"/>
            <a:ext cx="0" cy="195367"/>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90F6425C-9995-F047-90C3-DF8E34B914D8}"/>
              </a:ext>
            </a:extLst>
          </p:cNvPr>
          <p:cNvCxnSpPr>
            <a:cxnSpLocks/>
          </p:cNvCxnSpPr>
          <p:nvPr/>
        </p:nvCxnSpPr>
        <p:spPr>
          <a:xfrm>
            <a:off x="3077599" y="4479505"/>
            <a:ext cx="866257" cy="0"/>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7191A572-902B-8E47-AFBA-5EE3D486F5ED}"/>
              </a:ext>
            </a:extLst>
          </p:cNvPr>
          <p:cNvCxnSpPr>
            <a:cxnSpLocks/>
          </p:cNvCxnSpPr>
          <p:nvPr/>
        </p:nvCxnSpPr>
        <p:spPr>
          <a:xfrm flipV="1">
            <a:off x="3942471" y="4473575"/>
            <a:ext cx="0" cy="806451"/>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8246CA2C-EEA3-7148-B31A-228038E83FCB}"/>
              </a:ext>
            </a:extLst>
          </p:cNvPr>
          <p:cNvCxnSpPr>
            <a:cxnSpLocks/>
          </p:cNvCxnSpPr>
          <p:nvPr/>
        </p:nvCxnSpPr>
        <p:spPr>
          <a:xfrm flipV="1">
            <a:off x="3570996" y="4962525"/>
            <a:ext cx="0" cy="317502"/>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grpSp>
        <p:nvGrpSpPr>
          <p:cNvPr id="64" name="Group 63">
            <a:extLst>
              <a:ext uri="{FF2B5EF4-FFF2-40B4-BE49-F238E27FC236}">
                <a16:creationId xmlns:a16="http://schemas.microsoft.com/office/drawing/2014/main" id="{EF6520A4-81B8-B94B-88B8-E6F80752EDD8}"/>
              </a:ext>
            </a:extLst>
          </p:cNvPr>
          <p:cNvGrpSpPr/>
          <p:nvPr/>
        </p:nvGrpSpPr>
        <p:grpSpPr>
          <a:xfrm>
            <a:off x="1451481" y="4300434"/>
            <a:ext cx="1671320" cy="1109766"/>
            <a:chOff x="4229100" y="4300434"/>
            <a:chExt cx="1405141" cy="1109766"/>
          </a:xfrm>
        </p:grpSpPr>
        <p:cxnSp>
          <p:nvCxnSpPr>
            <p:cNvPr id="60" name="Straight Connector 59">
              <a:extLst>
                <a:ext uri="{FF2B5EF4-FFF2-40B4-BE49-F238E27FC236}">
                  <a16:creationId xmlns:a16="http://schemas.microsoft.com/office/drawing/2014/main" id="{D6DBA98D-F641-0743-9926-77E5C20F5E8F}"/>
                </a:ext>
              </a:extLst>
            </p:cNvPr>
            <p:cNvCxnSpPr>
              <a:cxnSpLocks/>
            </p:cNvCxnSpPr>
            <p:nvPr/>
          </p:nvCxnSpPr>
          <p:spPr>
            <a:xfrm flipH="1">
              <a:off x="4229100" y="5407026"/>
              <a:ext cx="1405141" cy="0"/>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09C8B416-0719-2A4A-BA11-57275D75FD19}"/>
                </a:ext>
              </a:extLst>
            </p:cNvPr>
            <p:cNvCxnSpPr>
              <a:cxnSpLocks/>
            </p:cNvCxnSpPr>
            <p:nvPr/>
          </p:nvCxnSpPr>
          <p:spPr>
            <a:xfrm flipV="1">
              <a:off x="4234065" y="4300434"/>
              <a:ext cx="0" cy="1109766"/>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grpSp>
      <p:sp>
        <p:nvSpPr>
          <p:cNvPr id="17" name="Rounded Rectangle 16">
            <a:extLst>
              <a:ext uri="{FF2B5EF4-FFF2-40B4-BE49-F238E27FC236}">
                <a16:creationId xmlns:a16="http://schemas.microsoft.com/office/drawing/2014/main" id="{D0616050-6E04-114B-BEB3-B76EDCD1D9EE}"/>
              </a:ext>
            </a:extLst>
          </p:cNvPr>
          <p:cNvSpPr/>
          <p:nvPr/>
        </p:nvSpPr>
        <p:spPr>
          <a:xfrm>
            <a:off x="2242056" y="4105778"/>
            <a:ext cx="1495425" cy="215609"/>
          </a:xfrm>
          <a:prstGeom prst="roundRect">
            <a:avLst/>
          </a:prstGeom>
          <a:solidFill>
            <a:schemeClr val="bg1"/>
          </a:solidFill>
          <a:ln w="15875">
            <a:solidFill>
              <a:schemeClr val="accent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spcAft>
                <a:spcPct val="0"/>
              </a:spcAft>
              <a:buClr>
                <a:srgbClr val="FFFFFF"/>
              </a:buClr>
              <a:buSzTx/>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Pan-TRK IHC</a:t>
            </a:r>
          </a:p>
        </p:txBody>
      </p:sp>
      <p:grpSp>
        <p:nvGrpSpPr>
          <p:cNvPr id="65" name="Group 64">
            <a:extLst>
              <a:ext uri="{FF2B5EF4-FFF2-40B4-BE49-F238E27FC236}">
                <a16:creationId xmlns:a16="http://schemas.microsoft.com/office/drawing/2014/main" id="{8376C934-D8B4-6841-9B44-2286C461CF4C}"/>
              </a:ext>
            </a:extLst>
          </p:cNvPr>
          <p:cNvGrpSpPr/>
          <p:nvPr/>
        </p:nvGrpSpPr>
        <p:grpSpPr>
          <a:xfrm>
            <a:off x="1286381" y="4300433"/>
            <a:ext cx="1835149" cy="1563791"/>
            <a:chOff x="4229100" y="4300434"/>
            <a:chExt cx="1405141" cy="1109766"/>
          </a:xfrm>
        </p:grpSpPr>
        <p:cxnSp>
          <p:nvCxnSpPr>
            <p:cNvPr id="66" name="Straight Connector 65">
              <a:extLst>
                <a:ext uri="{FF2B5EF4-FFF2-40B4-BE49-F238E27FC236}">
                  <a16:creationId xmlns:a16="http://schemas.microsoft.com/office/drawing/2014/main" id="{AB987311-F1EB-AD47-BC15-A60E0564F9C0}"/>
                </a:ext>
              </a:extLst>
            </p:cNvPr>
            <p:cNvCxnSpPr>
              <a:cxnSpLocks/>
            </p:cNvCxnSpPr>
            <p:nvPr/>
          </p:nvCxnSpPr>
          <p:spPr>
            <a:xfrm flipH="1">
              <a:off x="4229100" y="5407026"/>
              <a:ext cx="1405141" cy="0"/>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67" name="Straight Connector 66">
              <a:extLst>
                <a:ext uri="{FF2B5EF4-FFF2-40B4-BE49-F238E27FC236}">
                  <a16:creationId xmlns:a16="http://schemas.microsoft.com/office/drawing/2014/main" id="{4219E6A5-2BC1-0647-90F2-9914F38DE974}"/>
                </a:ext>
              </a:extLst>
            </p:cNvPr>
            <p:cNvCxnSpPr>
              <a:cxnSpLocks/>
            </p:cNvCxnSpPr>
            <p:nvPr/>
          </p:nvCxnSpPr>
          <p:spPr>
            <a:xfrm flipV="1">
              <a:off x="4234065" y="4300434"/>
              <a:ext cx="0" cy="1109766"/>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grpSp>
      <p:sp>
        <p:nvSpPr>
          <p:cNvPr id="69" name="TextBox 68">
            <a:extLst>
              <a:ext uri="{FF2B5EF4-FFF2-40B4-BE49-F238E27FC236}">
                <a16:creationId xmlns:a16="http://schemas.microsoft.com/office/drawing/2014/main" id="{70071D1B-0CD5-CF4D-986B-1E0C8233D5CC}"/>
              </a:ext>
            </a:extLst>
          </p:cNvPr>
          <p:cNvSpPr txBox="1"/>
          <p:nvPr/>
        </p:nvSpPr>
        <p:spPr>
          <a:xfrm>
            <a:off x="1934745" y="5736294"/>
            <a:ext cx="410369" cy="110800"/>
          </a:xfrm>
          <a:prstGeom prst="rect">
            <a:avLst/>
          </a:prstGeom>
          <a:noFill/>
        </p:spPr>
        <p:txBody>
          <a:bodyPr wrap="none" lIns="0" tIns="0" rIns="0" bIns="0" rtlCol="0">
            <a:spAutoFit/>
          </a:bodyPr>
          <a:lstStyle/>
          <a:p>
            <a:pPr>
              <a:lnSpc>
                <a:spcPct val="90000"/>
              </a:lnSpc>
            </a:pPr>
            <a:r>
              <a:rPr lang="en-GB" sz="800" dirty="0">
                <a:latin typeface="Calibri" panose="020F0502020204030204" pitchFamily="34" charset="0"/>
                <a:ea typeface="Aileron" charset="0"/>
                <a:cs typeface="Calibri" panose="020F0502020204030204" pitchFamily="34" charset="0"/>
              </a:rPr>
              <a:t>POSITIVE</a:t>
            </a:r>
            <a:r>
              <a:rPr lang="en-GB" sz="800" baseline="30000" dirty="0">
                <a:latin typeface="Calibri" panose="020F0502020204030204" pitchFamily="34" charset="0"/>
                <a:ea typeface="Aileron" charset="0"/>
                <a:cs typeface="Calibri" panose="020F0502020204030204" pitchFamily="34" charset="0"/>
              </a:rPr>
              <a:t>d</a:t>
            </a:r>
          </a:p>
        </p:txBody>
      </p:sp>
      <p:sp>
        <p:nvSpPr>
          <p:cNvPr id="16" name="Rounded Rectangle 15">
            <a:extLst>
              <a:ext uri="{FF2B5EF4-FFF2-40B4-BE49-F238E27FC236}">
                <a16:creationId xmlns:a16="http://schemas.microsoft.com/office/drawing/2014/main" id="{F4896659-DA56-B444-BDE7-FE3BCE3E1A22}"/>
              </a:ext>
            </a:extLst>
          </p:cNvPr>
          <p:cNvSpPr/>
          <p:nvPr/>
        </p:nvSpPr>
        <p:spPr>
          <a:xfrm>
            <a:off x="619572" y="4105778"/>
            <a:ext cx="1494000" cy="215609"/>
          </a:xfrm>
          <a:prstGeom prst="roundRect">
            <a:avLst/>
          </a:prstGeom>
          <a:solidFill>
            <a:schemeClr val="bg1"/>
          </a:solidFill>
          <a:ln w="15875">
            <a:solidFill>
              <a:schemeClr val="accent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spcAft>
                <a:spcPct val="0"/>
              </a:spcAft>
              <a:buClr>
                <a:srgbClr val="FFFFFF"/>
              </a:buClr>
              <a:buSzTx/>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FISH</a:t>
            </a:r>
          </a:p>
        </p:txBody>
      </p:sp>
      <p:sp>
        <p:nvSpPr>
          <p:cNvPr id="70" name="Rounded Rectangle 69">
            <a:extLst>
              <a:ext uri="{FF2B5EF4-FFF2-40B4-BE49-F238E27FC236}">
                <a16:creationId xmlns:a16="http://schemas.microsoft.com/office/drawing/2014/main" id="{50049B72-67F3-CF49-985B-8D0834E80FE2}"/>
              </a:ext>
            </a:extLst>
          </p:cNvPr>
          <p:cNvSpPr/>
          <p:nvPr/>
        </p:nvSpPr>
        <p:spPr>
          <a:xfrm>
            <a:off x="3143756" y="5747253"/>
            <a:ext cx="1735200" cy="215609"/>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spcAft>
                <a:spcPct val="0"/>
              </a:spcAft>
              <a:buClr>
                <a:srgbClr val="FFFFFF"/>
              </a:buClr>
              <a:buSzTx/>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Consider TRK inhibitor</a:t>
            </a:r>
          </a:p>
        </p:txBody>
      </p:sp>
      <p:sp>
        <p:nvSpPr>
          <p:cNvPr id="72" name="Rounded Rectangle 71">
            <a:extLst>
              <a:ext uri="{FF2B5EF4-FFF2-40B4-BE49-F238E27FC236}">
                <a16:creationId xmlns:a16="http://schemas.microsoft.com/office/drawing/2014/main" id="{0D0D637A-4F00-F743-9AD3-617C16DFBE82}"/>
              </a:ext>
            </a:extLst>
          </p:cNvPr>
          <p:cNvSpPr/>
          <p:nvPr/>
        </p:nvSpPr>
        <p:spPr>
          <a:xfrm>
            <a:off x="5517674" y="5296403"/>
            <a:ext cx="1766282" cy="215609"/>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spcAft>
                <a:spcPct val="0"/>
              </a:spcAft>
              <a:buClr>
                <a:srgbClr val="FFFFFF"/>
              </a:buClr>
              <a:buSzTx/>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No additional </a:t>
            </a: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NTRK</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 testing</a:t>
            </a:r>
          </a:p>
        </p:txBody>
      </p:sp>
      <p:cxnSp>
        <p:nvCxnSpPr>
          <p:cNvPr id="73" name="Straight Connector 72">
            <a:extLst>
              <a:ext uri="{FF2B5EF4-FFF2-40B4-BE49-F238E27FC236}">
                <a16:creationId xmlns:a16="http://schemas.microsoft.com/office/drawing/2014/main" id="{BD8CA3C8-4F12-584F-A869-2002A2E94336}"/>
              </a:ext>
            </a:extLst>
          </p:cNvPr>
          <p:cNvCxnSpPr>
            <a:cxnSpLocks/>
          </p:cNvCxnSpPr>
          <p:nvPr/>
        </p:nvCxnSpPr>
        <p:spPr>
          <a:xfrm flipH="1">
            <a:off x="4937631" y="5406604"/>
            <a:ext cx="552451" cy="0"/>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sp>
        <p:nvSpPr>
          <p:cNvPr id="76" name="TextBox 75">
            <a:extLst>
              <a:ext uri="{FF2B5EF4-FFF2-40B4-BE49-F238E27FC236}">
                <a16:creationId xmlns:a16="http://schemas.microsoft.com/office/drawing/2014/main" id="{C7CB0BF2-1365-DF4A-A7A4-B3AADBC89956}"/>
              </a:ext>
            </a:extLst>
          </p:cNvPr>
          <p:cNvSpPr txBox="1"/>
          <p:nvPr/>
        </p:nvSpPr>
        <p:spPr>
          <a:xfrm>
            <a:off x="4090358" y="5587069"/>
            <a:ext cx="375103" cy="110800"/>
          </a:xfrm>
          <a:prstGeom prst="rect">
            <a:avLst/>
          </a:prstGeom>
          <a:noFill/>
        </p:spPr>
        <p:txBody>
          <a:bodyPr wrap="none" lIns="0" tIns="0" rIns="0" bIns="0" rtlCol="0">
            <a:spAutoFit/>
          </a:bodyPr>
          <a:lstStyle/>
          <a:p>
            <a:pPr>
              <a:lnSpc>
                <a:spcPct val="90000"/>
              </a:lnSpc>
            </a:pPr>
            <a:r>
              <a:rPr lang="en-GB" sz="800" dirty="0">
                <a:latin typeface="Calibri" panose="020F0502020204030204" pitchFamily="34" charset="0"/>
                <a:ea typeface="Aileron" charset="0"/>
                <a:cs typeface="Calibri" panose="020F0502020204030204" pitchFamily="34" charset="0"/>
              </a:rPr>
              <a:t>POSITIVE</a:t>
            </a:r>
            <a:endParaRPr lang="en-GB" sz="800" baseline="30000" dirty="0">
              <a:latin typeface="Calibri" panose="020F0502020204030204" pitchFamily="34" charset="0"/>
              <a:ea typeface="Aileron" charset="0"/>
              <a:cs typeface="Calibri" panose="020F0502020204030204" pitchFamily="34" charset="0"/>
            </a:endParaRPr>
          </a:p>
        </p:txBody>
      </p:sp>
      <p:cxnSp>
        <p:nvCxnSpPr>
          <p:cNvPr id="77" name="Straight Connector 76">
            <a:extLst>
              <a:ext uri="{FF2B5EF4-FFF2-40B4-BE49-F238E27FC236}">
                <a16:creationId xmlns:a16="http://schemas.microsoft.com/office/drawing/2014/main" id="{99D40319-76D8-5146-83D9-243A8E01CE37}"/>
              </a:ext>
            </a:extLst>
          </p:cNvPr>
          <p:cNvCxnSpPr>
            <a:cxnSpLocks/>
          </p:cNvCxnSpPr>
          <p:nvPr/>
        </p:nvCxnSpPr>
        <p:spPr>
          <a:xfrm flipV="1">
            <a:off x="4018671" y="5410200"/>
            <a:ext cx="0" cy="317502"/>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sp>
        <p:nvSpPr>
          <p:cNvPr id="71" name="Rounded Rectangle 70">
            <a:extLst>
              <a:ext uri="{FF2B5EF4-FFF2-40B4-BE49-F238E27FC236}">
                <a16:creationId xmlns:a16="http://schemas.microsoft.com/office/drawing/2014/main" id="{F7ECD250-38B0-8949-B807-E55908F6E1D2}"/>
              </a:ext>
            </a:extLst>
          </p:cNvPr>
          <p:cNvSpPr/>
          <p:nvPr/>
        </p:nvSpPr>
        <p:spPr>
          <a:xfrm>
            <a:off x="3143756" y="5296403"/>
            <a:ext cx="1733550" cy="215609"/>
          </a:xfrm>
          <a:prstGeom prst="roundRect">
            <a:avLst/>
          </a:prstGeom>
          <a:solidFill>
            <a:schemeClr val="bg1"/>
          </a:solidFill>
          <a:ln w="15875">
            <a:solidFill>
              <a:schemeClr val="accent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spcAft>
                <a:spcPct val="0"/>
              </a:spcAft>
              <a:buClr>
                <a:srgbClr val="FFFFFF"/>
              </a:buClr>
              <a:buSzTx/>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MPS</a:t>
            </a:r>
          </a:p>
        </p:txBody>
      </p:sp>
      <p:sp>
        <p:nvSpPr>
          <p:cNvPr id="78" name="Rounded Rectangle 77">
            <a:extLst>
              <a:ext uri="{FF2B5EF4-FFF2-40B4-BE49-F238E27FC236}">
                <a16:creationId xmlns:a16="http://schemas.microsoft.com/office/drawing/2014/main" id="{F5F9F53C-DD66-D440-A7A9-2D3E9FD8A821}"/>
              </a:ext>
            </a:extLst>
          </p:cNvPr>
          <p:cNvSpPr/>
          <p:nvPr/>
        </p:nvSpPr>
        <p:spPr>
          <a:xfrm>
            <a:off x="2216657" y="4670426"/>
            <a:ext cx="1533478" cy="42566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spcAft>
                <a:spcPct val="0"/>
              </a:spcAft>
              <a:buClr>
                <a:srgbClr val="FFFFFF"/>
              </a:buClr>
              <a:buSzTx/>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Consider MPS panel including </a:t>
            </a: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NTRK</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 and non‑</a:t>
            </a: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NTRK </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alterations</a:t>
            </a:r>
          </a:p>
        </p:txBody>
      </p:sp>
      <p:cxnSp>
        <p:nvCxnSpPr>
          <p:cNvPr id="83" name="Straight Connector 82">
            <a:extLst>
              <a:ext uri="{FF2B5EF4-FFF2-40B4-BE49-F238E27FC236}">
                <a16:creationId xmlns:a16="http://schemas.microsoft.com/office/drawing/2014/main" id="{3CD8C09E-7D01-8F4D-89DC-9523DACAAD72}"/>
              </a:ext>
            </a:extLst>
          </p:cNvPr>
          <p:cNvCxnSpPr>
            <a:cxnSpLocks/>
          </p:cNvCxnSpPr>
          <p:nvPr/>
        </p:nvCxnSpPr>
        <p:spPr>
          <a:xfrm flipV="1">
            <a:off x="5434721" y="1420869"/>
            <a:ext cx="3367" cy="324000"/>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85" name="Straight Connector 84">
            <a:extLst>
              <a:ext uri="{FF2B5EF4-FFF2-40B4-BE49-F238E27FC236}">
                <a16:creationId xmlns:a16="http://schemas.microsoft.com/office/drawing/2014/main" id="{4018BB90-1EC8-704E-BCF6-10DE963B48D6}"/>
              </a:ext>
            </a:extLst>
          </p:cNvPr>
          <p:cNvCxnSpPr>
            <a:cxnSpLocks/>
          </p:cNvCxnSpPr>
          <p:nvPr/>
        </p:nvCxnSpPr>
        <p:spPr>
          <a:xfrm flipV="1">
            <a:off x="5434721" y="1912994"/>
            <a:ext cx="3367" cy="396000"/>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sp>
        <p:nvSpPr>
          <p:cNvPr id="80" name="Rounded Rectangle 79">
            <a:extLst>
              <a:ext uri="{FF2B5EF4-FFF2-40B4-BE49-F238E27FC236}">
                <a16:creationId xmlns:a16="http://schemas.microsoft.com/office/drawing/2014/main" id="{83FDAEB0-7AB1-BF48-8CAC-05B04DB6FE4D}"/>
              </a:ext>
            </a:extLst>
          </p:cNvPr>
          <p:cNvSpPr/>
          <p:nvPr/>
        </p:nvSpPr>
        <p:spPr>
          <a:xfrm>
            <a:off x="4271457" y="1297044"/>
            <a:ext cx="2304000" cy="215609"/>
          </a:xfrm>
          <a:prstGeom prst="roundRect">
            <a:avLst/>
          </a:prstGeom>
          <a:solidFill>
            <a:schemeClr val="bg1"/>
          </a:solid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spcAft>
                <a:spcPct val="0"/>
              </a:spcAft>
              <a:buClr>
                <a:srgbClr val="FFFFFF"/>
              </a:buClr>
              <a:buSzTx/>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Tumour sample</a:t>
            </a:r>
          </a:p>
        </p:txBody>
      </p:sp>
      <p:sp>
        <p:nvSpPr>
          <p:cNvPr id="81" name="Rounded Rectangle 80">
            <a:extLst>
              <a:ext uri="{FF2B5EF4-FFF2-40B4-BE49-F238E27FC236}">
                <a16:creationId xmlns:a16="http://schemas.microsoft.com/office/drawing/2014/main" id="{AB262FF5-BE43-BB44-B1B0-63AC735B7BD8}"/>
              </a:ext>
            </a:extLst>
          </p:cNvPr>
          <p:cNvSpPr/>
          <p:nvPr/>
        </p:nvSpPr>
        <p:spPr>
          <a:xfrm>
            <a:off x="4271457" y="1760594"/>
            <a:ext cx="2304000" cy="215609"/>
          </a:xfrm>
          <a:prstGeom prst="roundRect">
            <a:avLst/>
          </a:prstGeom>
          <a:solidFill>
            <a:schemeClr val="bg1"/>
          </a:solid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spcAft>
                <a:spcPct val="0"/>
              </a:spcAft>
              <a:buClr>
                <a:srgbClr val="FFFFFF"/>
              </a:buClr>
              <a:buSzTx/>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Histological diagnosis of sarcoma</a:t>
            </a:r>
          </a:p>
        </p:txBody>
      </p:sp>
      <p:cxnSp>
        <p:nvCxnSpPr>
          <p:cNvPr id="86" name="Straight Connector 85">
            <a:extLst>
              <a:ext uri="{FF2B5EF4-FFF2-40B4-BE49-F238E27FC236}">
                <a16:creationId xmlns:a16="http://schemas.microsoft.com/office/drawing/2014/main" id="{6CF69168-D913-8E45-B12C-AF0DD578C18C}"/>
              </a:ext>
            </a:extLst>
          </p:cNvPr>
          <p:cNvCxnSpPr>
            <a:cxnSpLocks/>
          </p:cNvCxnSpPr>
          <p:nvPr/>
        </p:nvCxnSpPr>
        <p:spPr>
          <a:xfrm flipV="1">
            <a:off x="9101846" y="2137916"/>
            <a:ext cx="0" cy="180000"/>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87" name="Straight Connector 86">
            <a:extLst>
              <a:ext uri="{FF2B5EF4-FFF2-40B4-BE49-F238E27FC236}">
                <a16:creationId xmlns:a16="http://schemas.microsoft.com/office/drawing/2014/main" id="{7E3AB27D-C78B-444D-A8AD-64969436F8E5}"/>
              </a:ext>
            </a:extLst>
          </p:cNvPr>
          <p:cNvCxnSpPr>
            <a:cxnSpLocks/>
          </p:cNvCxnSpPr>
          <p:nvPr/>
        </p:nvCxnSpPr>
        <p:spPr>
          <a:xfrm flipV="1">
            <a:off x="5446430" y="2528944"/>
            <a:ext cx="3367" cy="396000"/>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sp>
        <p:nvSpPr>
          <p:cNvPr id="88" name="Rounded Rectangle 87">
            <a:extLst>
              <a:ext uri="{FF2B5EF4-FFF2-40B4-BE49-F238E27FC236}">
                <a16:creationId xmlns:a16="http://schemas.microsoft.com/office/drawing/2014/main" id="{F54AAEB6-B5E3-DF48-83C7-03D2A1DFF57E}"/>
              </a:ext>
            </a:extLst>
          </p:cNvPr>
          <p:cNvSpPr/>
          <p:nvPr/>
        </p:nvSpPr>
        <p:spPr>
          <a:xfrm>
            <a:off x="4282131" y="2939907"/>
            <a:ext cx="2304000" cy="841053"/>
          </a:xfrm>
          <a:prstGeom prst="roundRect">
            <a:avLst>
              <a:gd name="adj" fmla="val 11004"/>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36000" tIns="0" rIns="0" bIns="0" rtlCol="0" anchor="ctr"/>
          <a:lstStyle/>
          <a:p>
            <a:pPr>
              <a:spcAft>
                <a:spcPts val="600"/>
              </a:spcAft>
              <a:buClr>
                <a:srgbClr val="FFFFFF"/>
              </a:buClr>
              <a:buSzTx/>
            </a:pP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NTRK</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 testing priority: ++</a:t>
            </a:r>
          </a:p>
          <a:p>
            <a:pPr>
              <a:lnSpc>
                <a:spcPct val="90000"/>
              </a:lnSpc>
              <a:spcAft>
                <a:spcPct val="0"/>
              </a:spcAft>
              <a:buClr>
                <a:srgbClr val="FFFFFF"/>
              </a:buClr>
              <a:buSzTx/>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Sarcomas with </a:t>
            </a:r>
            <a:r>
              <a:rPr lang="en-GB" altLang="zh-CN" sz="1000" b="1" dirty="0">
                <a:solidFill>
                  <a:schemeClr val="accent1"/>
                </a:solidFill>
                <a:latin typeface="Calibri" panose="020F0502020204030204" pitchFamily="34" charset="0"/>
                <a:ea typeface="MS PGothic" panose="020B0600070205080204" pitchFamily="34" charset="-128"/>
                <a:cs typeface="Calibri" panose="020F0502020204030204" pitchFamily="34" charset="0"/>
              </a:rPr>
              <a:t>low</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 frequency of </a:t>
            </a:r>
            <a:b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b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NTRK</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 fusions</a:t>
            </a:r>
          </a:p>
          <a:p>
            <a:pPr marL="141288" indent="-133350">
              <a:lnSpc>
                <a:spcPct val="90000"/>
              </a:lnSpc>
              <a:spcAft>
                <a:spcPct val="0"/>
              </a:spcAft>
              <a:buClr>
                <a:schemeClr val="accent1"/>
              </a:buClr>
              <a:buSzTx/>
              <a:buFont typeface="Arial" panose="020B0604020202020204" pitchFamily="34" charset="0"/>
              <a:buChar char="•"/>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Sarcomas with complex genomics</a:t>
            </a:r>
          </a:p>
          <a:p>
            <a:pPr marL="141288" indent="-133350">
              <a:lnSpc>
                <a:spcPct val="90000"/>
              </a:lnSpc>
              <a:spcAft>
                <a:spcPct val="0"/>
              </a:spcAft>
              <a:buClr>
                <a:schemeClr val="accent1"/>
              </a:buClr>
              <a:buSzTx/>
              <a:buFont typeface="Arial" panose="020B0604020202020204" pitchFamily="34" charset="0"/>
              <a:buChar char="•"/>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Wild-type GIST</a:t>
            </a:r>
          </a:p>
        </p:txBody>
      </p:sp>
      <p:sp>
        <p:nvSpPr>
          <p:cNvPr id="36" name="Rounded Rectangle 35">
            <a:extLst>
              <a:ext uri="{FF2B5EF4-FFF2-40B4-BE49-F238E27FC236}">
                <a16:creationId xmlns:a16="http://schemas.microsoft.com/office/drawing/2014/main" id="{1E682EEA-56FB-014C-B6AD-FD8DFD1B1F6F}"/>
              </a:ext>
            </a:extLst>
          </p:cNvPr>
          <p:cNvSpPr/>
          <p:nvPr/>
        </p:nvSpPr>
        <p:spPr>
          <a:xfrm>
            <a:off x="1848902" y="2939907"/>
            <a:ext cx="2304256" cy="841053"/>
          </a:xfrm>
          <a:prstGeom prst="roundRect">
            <a:avLst>
              <a:gd name="adj" fmla="val 11004"/>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36000" tIns="0" rIns="0" bIns="0" rtlCol="0" anchor="ctr"/>
          <a:lstStyle/>
          <a:p>
            <a:pPr>
              <a:spcAft>
                <a:spcPts val="600"/>
              </a:spcAft>
              <a:buClr>
                <a:srgbClr val="FFFFFF"/>
              </a:buClr>
              <a:buSzTx/>
            </a:pP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NTRK</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 testing priority: +++</a:t>
            </a:r>
          </a:p>
          <a:p>
            <a:pPr>
              <a:lnSpc>
                <a:spcPct val="90000"/>
              </a:lnSpc>
              <a:spcAft>
                <a:spcPct val="0"/>
              </a:spcAft>
              <a:buClr>
                <a:srgbClr val="FFFFFF"/>
              </a:buClr>
              <a:buSzTx/>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Sarcomas with </a:t>
            </a:r>
            <a:r>
              <a:rPr lang="en-GB" altLang="zh-CN" sz="1000" b="1" dirty="0">
                <a:solidFill>
                  <a:schemeClr val="accent1"/>
                </a:solidFill>
                <a:latin typeface="Calibri" panose="020F0502020204030204" pitchFamily="34" charset="0"/>
                <a:ea typeface="MS PGothic" panose="020B0600070205080204" pitchFamily="34" charset="-128"/>
                <a:cs typeface="Calibri" panose="020F0502020204030204" pitchFamily="34" charset="0"/>
              </a:rPr>
              <a:t>high</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 frequency of </a:t>
            </a: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NTRK </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fusions</a:t>
            </a:r>
          </a:p>
          <a:p>
            <a:pPr marL="141288" indent="-133350">
              <a:lnSpc>
                <a:spcPct val="90000"/>
              </a:lnSpc>
              <a:spcAft>
                <a:spcPct val="0"/>
              </a:spcAft>
              <a:buClr>
                <a:schemeClr val="accent1"/>
              </a:buClr>
              <a:buSzTx/>
              <a:buFont typeface="Arial" panose="020B0604020202020204" pitchFamily="34" charset="0"/>
              <a:buChar char="•"/>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IFS</a:t>
            </a:r>
          </a:p>
          <a:p>
            <a:pPr marL="141288" indent="-133350">
              <a:lnSpc>
                <a:spcPct val="90000"/>
              </a:lnSpc>
              <a:spcAft>
                <a:spcPct val="0"/>
              </a:spcAft>
              <a:buClr>
                <a:schemeClr val="accent1"/>
              </a:buClr>
              <a:buSzTx/>
              <a:buFont typeface="Arial" panose="020B0604020202020204" pitchFamily="34" charset="0"/>
              <a:buChar char="•"/>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IMT</a:t>
            </a:r>
          </a:p>
        </p:txBody>
      </p:sp>
      <p:sp>
        <p:nvSpPr>
          <p:cNvPr id="96" name="Rounded Rectangle 95">
            <a:extLst>
              <a:ext uri="{FF2B5EF4-FFF2-40B4-BE49-F238E27FC236}">
                <a16:creationId xmlns:a16="http://schemas.microsoft.com/office/drawing/2014/main" id="{87B575F4-28B1-F443-8D08-48CC311B76CA}"/>
              </a:ext>
            </a:extLst>
          </p:cNvPr>
          <p:cNvSpPr/>
          <p:nvPr/>
        </p:nvSpPr>
        <p:spPr>
          <a:xfrm>
            <a:off x="6722912" y="2939907"/>
            <a:ext cx="2304000" cy="841053"/>
          </a:xfrm>
          <a:prstGeom prst="roundRect">
            <a:avLst>
              <a:gd name="adj" fmla="val 11004"/>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36000" tIns="0" rIns="0" bIns="0" rtlCol="0" anchor="ctr"/>
          <a:lstStyle/>
          <a:p>
            <a:pPr>
              <a:spcAft>
                <a:spcPts val="600"/>
              </a:spcAft>
              <a:buClr>
                <a:srgbClr val="FFFFFF"/>
              </a:buClr>
              <a:buSzTx/>
            </a:pP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NTRK</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 testing priority: +</a:t>
            </a:r>
          </a:p>
          <a:p>
            <a:pPr marL="141288" indent="-133350">
              <a:lnSpc>
                <a:spcPct val="90000"/>
              </a:lnSpc>
              <a:spcAft>
                <a:spcPct val="0"/>
              </a:spcAft>
              <a:buClr>
                <a:schemeClr val="accent1"/>
              </a:buClr>
              <a:buSzTx/>
              <a:buFont typeface="Arial" panose="020B0604020202020204" pitchFamily="34" charset="0"/>
              <a:buChar char="•"/>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Sarcomas with recurrent gene fusions</a:t>
            </a:r>
          </a:p>
          <a:p>
            <a:pPr marL="141288" indent="-133350">
              <a:lnSpc>
                <a:spcPct val="90000"/>
              </a:lnSpc>
              <a:spcAft>
                <a:spcPct val="0"/>
              </a:spcAft>
              <a:buClr>
                <a:schemeClr val="accent1"/>
              </a:buClr>
              <a:buSzTx/>
              <a:buFont typeface="Arial" panose="020B0604020202020204" pitchFamily="34" charset="0"/>
              <a:buChar char="•"/>
            </a:pP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KIT</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 </a:t>
            </a: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PDGFR</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 </a:t>
            </a: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SDH</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 </a:t>
            </a: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NF1</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 or </a:t>
            </a: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BRAF</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‑altered GIST</a:t>
            </a:r>
          </a:p>
          <a:p>
            <a:pPr marL="141288" indent="-133350">
              <a:lnSpc>
                <a:spcPct val="90000"/>
              </a:lnSpc>
              <a:spcAft>
                <a:spcPct val="0"/>
              </a:spcAft>
              <a:buClr>
                <a:schemeClr val="accent1"/>
              </a:buClr>
              <a:buSzTx/>
              <a:buFont typeface="Arial" panose="020B0604020202020204" pitchFamily="34" charset="0"/>
              <a:buChar char="•"/>
            </a:pP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MDM2/CDK4</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-amplified LPS</a:t>
            </a:r>
          </a:p>
        </p:txBody>
      </p:sp>
      <p:cxnSp>
        <p:nvCxnSpPr>
          <p:cNvPr id="98" name="Straight Connector 97">
            <a:extLst>
              <a:ext uri="{FF2B5EF4-FFF2-40B4-BE49-F238E27FC236}">
                <a16:creationId xmlns:a16="http://schemas.microsoft.com/office/drawing/2014/main" id="{64E2A7A9-9E8B-EB4A-BD7B-E6E55032FAAA}"/>
              </a:ext>
            </a:extLst>
          </p:cNvPr>
          <p:cNvCxnSpPr>
            <a:cxnSpLocks/>
          </p:cNvCxnSpPr>
          <p:nvPr/>
        </p:nvCxnSpPr>
        <p:spPr>
          <a:xfrm>
            <a:off x="5436624" y="2143846"/>
            <a:ext cx="3663432" cy="0"/>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sp>
        <p:nvSpPr>
          <p:cNvPr id="100" name="Rounded Rectangle 99">
            <a:extLst>
              <a:ext uri="{FF2B5EF4-FFF2-40B4-BE49-F238E27FC236}">
                <a16:creationId xmlns:a16="http://schemas.microsoft.com/office/drawing/2014/main" id="{3B990BF6-E6D5-4845-ACDE-730DB266E471}"/>
              </a:ext>
            </a:extLst>
          </p:cNvPr>
          <p:cNvSpPr/>
          <p:nvPr/>
        </p:nvSpPr>
        <p:spPr>
          <a:xfrm>
            <a:off x="7923062" y="2323237"/>
            <a:ext cx="2304000" cy="459204"/>
          </a:xfrm>
          <a:prstGeom prst="roundRect">
            <a:avLst>
              <a:gd name="adj" fmla="val 11004"/>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36000" tIns="0" rIns="0" bIns="0" rtlCol="0" anchor="ctr"/>
          <a:lstStyle/>
          <a:p>
            <a:pPr>
              <a:spcAft>
                <a:spcPts val="600"/>
              </a:spcAft>
              <a:buClr>
                <a:srgbClr val="FFFFFF"/>
              </a:buClr>
              <a:buSzTx/>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Localised disease</a:t>
            </a:r>
          </a:p>
          <a:p>
            <a:pPr>
              <a:spcAft>
                <a:spcPts val="600"/>
              </a:spcAft>
              <a:buClr>
                <a:srgbClr val="FFFFFF"/>
              </a:buClr>
              <a:buSzTx/>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No routine </a:t>
            </a:r>
            <a:r>
              <a:rPr lang="en-GB" altLang="zh-CN" sz="1000" i="1" dirty="0">
                <a:solidFill>
                  <a:schemeClr val="tx1"/>
                </a:solidFill>
                <a:latin typeface="Calibri" panose="020F0502020204030204" pitchFamily="34" charset="0"/>
                <a:ea typeface="MS PGothic" panose="020B0600070205080204" pitchFamily="34" charset="-128"/>
                <a:cs typeface="Calibri" panose="020F0502020204030204" pitchFamily="34" charset="0"/>
              </a:rPr>
              <a:t>NTRK</a:t>
            </a: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 testing</a:t>
            </a:r>
          </a:p>
        </p:txBody>
      </p:sp>
      <p:cxnSp>
        <p:nvCxnSpPr>
          <p:cNvPr id="103" name="Straight Connector 102">
            <a:extLst>
              <a:ext uri="{FF2B5EF4-FFF2-40B4-BE49-F238E27FC236}">
                <a16:creationId xmlns:a16="http://schemas.microsoft.com/office/drawing/2014/main" id="{A073DA8B-4E0C-4143-B03D-FA4C16EC2B97}"/>
              </a:ext>
            </a:extLst>
          </p:cNvPr>
          <p:cNvCxnSpPr>
            <a:cxnSpLocks/>
          </p:cNvCxnSpPr>
          <p:nvPr/>
        </p:nvCxnSpPr>
        <p:spPr>
          <a:xfrm flipV="1">
            <a:off x="7873121" y="2744341"/>
            <a:ext cx="0" cy="180603"/>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104" name="Straight Connector 103">
            <a:extLst>
              <a:ext uri="{FF2B5EF4-FFF2-40B4-BE49-F238E27FC236}">
                <a16:creationId xmlns:a16="http://schemas.microsoft.com/office/drawing/2014/main" id="{74465DD8-A31C-5E42-9679-2D43763568FA}"/>
              </a:ext>
            </a:extLst>
          </p:cNvPr>
          <p:cNvCxnSpPr>
            <a:cxnSpLocks/>
          </p:cNvCxnSpPr>
          <p:nvPr/>
        </p:nvCxnSpPr>
        <p:spPr>
          <a:xfrm>
            <a:off x="5525006" y="2750271"/>
            <a:ext cx="2355850" cy="0"/>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108" name="Straight Connector 107">
            <a:extLst>
              <a:ext uri="{FF2B5EF4-FFF2-40B4-BE49-F238E27FC236}">
                <a16:creationId xmlns:a16="http://schemas.microsoft.com/office/drawing/2014/main" id="{133271E2-8B5B-4047-A462-75361E713E5C}"/>
              </a:ext>
            </a:extLst>
          </p:cNvPr>
          <p:cNvCxnSpPr>
            <a:cxnSpLocks/>
          </p:cNvCxnSpPr>
          <p:nvPr/>
        </p:nvCxnSpPr>
        <p:spPr>
          <a:xfrm flipV="1">
            <a:off x="5529971" y="2558499"/>
            <a:ext cx="0" cy="195367"/>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109" name="Straight Connector 108">
            <a:extLst>
              <a:ext uri="{FF2B5EF4-FFF2-40B4-BE49-F238E27FC236}">
                <a16:creationId xmlns:a16="http://schemas.microsoft.com/office/drawing/2014/main" id="{F031C0C5-598D-8249-8D53-9CD5DABD7921}"/>
              </a:ext>
            </a:extLst>
          </p:cNvPr>
          <p:cNvCxnSpPr>
            <a:cxnSpLocks/>
          </p:cNvCxnSpPr>
          <p:nvPr/>
        </p:nvCxnSpPr>
        <p:spPr>
          <a:xfrm flipV="1">
            <a:off x="5358521" y="2558499"/>
            <a:ext cx="0" cy="195367"/>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110" name="Straight Connector 109">
            <a:extLst>
              <a:ext uri="{FF2B5EF4-FFF2-40B4-BE49-F238E27FC236}">
                <a16:creationId xmlns:a16="http://schemas.microsoft.com/office/drawing/2014/main" id="{34A3340D-5532-7F41-95AA-31EDCFE50EEF}"/>
              </a:ext>
            </a:extLst>
          </p:cNvPr>
          <p:cNvCxnSpPr>
            <a:cxnSpLocks/>
          </p:cNvCxnSpPr>
          <p:nvPr/>
        </p:nvCxnSpPr>
        <p:spPr>
          <a:xfrm>
            <a:off x="2991356" y="2750271"/>
            <a:ext cx="2374900" cy="0"/>
          </a:xfrm>
          <a:prstGeom prst="line">
            <a:avLst/>
          </a:prstGeom>
          <a:ln w="12700">
            <a:prstDash val="solid"/>
            <a:headEnd type="non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112" name="Straight Connector 111">
            <a:extLst>
              <a:ext uri="{FF2B5EF4-FFF2-40B4-BE49-F238E27FC236}">
                <a16:creationId xmlns:a16="http://schemas.microsoft.com/office/drawing/2014/main" id="{8BB64DE5-0CE2-5943-B1EF-19236A959D45}"/>
              </a:ext>
            </a:extLst>
          </p:cNvPr>
          <p:cNvCxnSpPr>
            <a:cxnSpLocks/>
          </p:cNvCxnSpPr>
          <p:nvPr/>
        </p:nvCxnSpPr>
        <p:spPr>
          <a:xfrm flipV="1">
            <a:off x="2993146" y="2744341"/>
            <a:ext cx="0" cy="180603"/>
          </a:xfrm>
          <a:prstGeom prst="line">
            <a:avLst/>
          </a:prstGeom>
          <a:ln w="12700">
            <a:prstDash val="solid"/>
            <a:headEnd type="triangle" w="med" len="med"/>
            <a:tailEnd type="none" w="med" len="sm"/>
          </a:ln>
          <a:effectLst/>
        </p:spPr>
        <p:style>
          <a:lnRef idx="2">
            <a:schemeClr val="dk1"/>
          </a:lnRef>
          <a:fillRef idx="0">
            <a:schemeClr val="dk1"/>
          </a:fillRef>
          <a:effectRef idx="1">
            <a:schemeClr val="dk1"/>
          </a:effectRef>
          <a:fontRef idx="minor">
            <a:schemeClr val="tx1"/>
          </a:fontRef>
        </p:style>
      </p:cxnSp>
      <p:sp>
        <p:nvSpPr>
          <p:cNvPr id="82" name="Rounded Rectangle 81">
            <a:extLst>
              <a:ext uri="{FF2B5EF4-FFF2-40B4-BE49-F238E27FC236}">
                <a16:creationId xmlns:a16="http://schemas.microsoft.com/office/drawing/2014/main" id="{42962955-5411-5348-BA79-6625BB390288}"/>
              </a:ext>
            </a:extLst>
          </p:cNvPr>
          <p:cNvSpPr/>
          <p:nvPr/>
        </p:nvSpPr>
        <p:spPr>
          <a:xfrm>
            <a:off x="4271457" y="2322569"/>
            <a:ext cx="2304000" cy="343662"/>
          </a:xfrm>
          <a:prstGeom prst="roundRect">
            <a:avLst/>
          </a:prstGeom>
          <a:solidFill>
            <a:schemeClr val="bg1"/>
          </a:solid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spcAft>
                <a:spcPct val="0"/>
              </a:spcAft>
              <a:buClr>
                <a:srgbClr val="FFFFFF"/>
              </a:buClr>
              <a:buSzTx/>
            </a:pP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Locally advanced and unresectable</a:t>
            </a:r>
            <a:b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br>
            <a:r>
              <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rPr>
              <a:t>or metastatic disease</a:t>
            </a:r>
          </a:p>
        </p:txBody>
      </p:sp>
      <p:sp>
        <p:nvSpPr>
          <p:cNvPr id="118" name="Rounded Rectangle 117">
            <a:extLst>
              <a:ext uri="{FF2B5EF4-FFF2-40B4-BE49-F238E27FC236}">
                <a16:creationId xmlns:a16="http://schemas.microsoft.com/office/drawing/2014/main" id="{3FE603A3-85EF-3647-B112-4441C7300204}"/>
              </a:ext>
            </a:extLst>
          </p:cNvPr>
          <p:cNvSpPr/>
          <p:nvPr/>
        </p:nvSpPr>
        <p:spPr>
          <a:xfrm>
            <a:off x="1848902" y="3186168"/>
            <a:ext cx="2304000" cy="592081"/>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spcAft>
                <a:spcPct val="0"/>
              </a:spcAft>
              <a:buClr>
                <a:srgbClr val="FFFFFF"/>
              </a:buClr>
              <a:buSzTx/>
            </a:pPr>
            <a:endPar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p:txBody>
      </p:sp>
      <p:sp>
        <p:nvSpPr>
          <p:cNvPr id="119" name="Rounded Rectangle 118">
            <a:extLst>
              <a:ext uri="{FF2B5EF4-FFF2-40B4-BE49-F238E27FC236}">
                <a16:creationId xmlns:a16="http://schemas.microsoft.com/office/drawing/2014/main" id="{1C9A9657-DBD1-F14C-AC37-B523165A1EC3}"/>
              </a:ext>
            </a:extLst>
          </p:cNvPr>
          <p:cNvSpPr/>
          <p:nvPr/>
        </p:nvSpPr>
        <p:spPr>
          <a:xfrm>
            <a:off x="4282131" y="3186168"/>
            <a:ext cx="2304000" cy="592081"/>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spcAft>
                <a:spcPct val="0"/>
              </a:spcAft>
              <a:buClr>
                <a:srgbClr val="FFFFFF"/>
              </a:buClr>
              <a:buSzTx/>
            </a:pPr>
            <a:endPar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p:txBody>
      </p:sp>
      <p:sp>
        <p:nvSpPr>
          <p:cNvPr id="120" name="Rounded Rectangle 119">
            <a:extLst>
              <a:ext uri="{FF2B5EF4-FFF2-40B4-BE49-F238E27FC236}">
                <a16:creationId xmlns:a16="http://schemas.microsoft.com/office/drawing/2014/main" id="{55150B7A-0B57-D643-AD45-837C42C9F961}"/>
              </a:ext>
            </a:extLst>
          </p:cNvPr>
          <p:cNvSpPr/>
          <p:nvPr/>
        </p:nvSpPr>
        <p:spPr>
          <a:xfrm>
            <a:off x="6722912" y="3186168"/>
            <a:ext cx="2304000" cy="592081"/>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spcAft>
                <a:spcPct val="0"/>
              </a:spcAft>
              <a:buClr>
                <a:srgbClr val="FFFFFF"/>
              </a:buClr>
              <a:buSzTx/>
            </a:pPr>
            <a:endPar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p:txBody>
      </p:sp>
      <p:sp>
        <p:nvSpPr>
          <p:cNvPr id="121" name="Rounded Rectangle 120">
            <a:extLst>
              <a:ext uri="{FF2B5EF4-FFF2-40B4-BE49-F238E27FC236}">
                <a16:creationId xmlns:a16="http://schemas.microsoft.com/office/drawing/2014/main" id="{716E3178-862E-F541-8150-E8F0F631D1A3}"/>
              </a:ext>
            </a:extLst>
          </p:cNvPr>
          <p:cNvSpPr/>
          <p:nvPr/>
        </p:nvSpPr>
        <p:spPr>
          <a:xfrm>
            <a:off x="7923062" y="2324100"/>
            <a:ext cx="2304000" cy="231775"/>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spcAft>
                <a:spcPct val="0"/>
              </a:spcAft>
              <a:buClr>
                <a:srgbClr val="FFFFFF"/>
              </a:buClr>
              <a:buSzTx/>
            </a:pPr>
            <a:endParaRPr lang="en-GB" altLang="zh-CN" sz="100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p:txBody>
      </p:sp>
      <p:sp>
        <p:nvSpPr>
          <p:cNvPr id="122" name="TextBox 121">
            <a:extLst>
              <a:ext uri="{FF2B5EF4-FFF2-40B4-BE49-F238E27FC236}">
                <a16:creationId xmlns:a16="http://schemas.microsoft.com/office/drawing/2014/main" id="{E8C6112E-2D3E-6140-8F33-702CCDFD42B0}"/>
              </a:ext>
            </a:extLst>
          </p:cNvPr>
          <p:cNvSpPr txBox="1"/>
          <p:nvPr/>
        </p:nvSpPr>
        <p:spPr>
          <a:xfrm>
            <a:off x="7387760" y="4517819"/>
            <a:ext cx="4175969" cy="1277273"/>
          </a:xfrm>
          <a:prstGeom prst="rect">
            <a:avLst/>
          </a:prstGeom>
          <a:noFill/>
        </p:spPr>
        <p:txBody>
          <a:bodyPr wrap="square" lIns="0" tIns="0" rIns="0" bIns="0" rtlCol="0">
            <a:spAutoFit/>
          </a:bodyPr>
          <a:lstStyle/>
          <a:p>
            <a:pPr marL="44450" indent="-44450">
              <a:lnSpc>
                <a:spcPct val="90000"/>
              </a:lnSpc>
              <a:spcAft>
                <a:spcPts val="600"/>
              </a:spcAft>
            </a:pPr>
            <a:r>
              <a:rPr lang="en-GB" sz="1000" baseline="30000" dirty="0">
                <a:latin typeface="Calibri" panose="020F0502020204030204" pitchFamily="34" charset="0"/>
                <a:ea typeface="Aileron" charset="0"/>
                <a:cs typeface="Calibri" panose="020F0502020204030204" pitchFamily="34" charset="0"/>
              </a:rPr>
              <a:t>a </a:t>
            </a:r>
            <a:r>
              <a:rPr lang="en-GB" sz="1000" dirty="0">
                <a:latin typeface="Calibri" panose="020F0502020204030204" pitchFamily="34" charset="0"/>
                <a:ea typeface="Aileron" charset="0"/>
                <a:cs typeface="Calibri" panose="020F0502020204030204" pitchFamily="34" charset="0"/>
              </a:rPr>
              <a:t>For patients at high risk of relapse, </a:t>
            </a:r>
            <a:r>
              <a:rPr lang="en-GB" sz="1000" i="1" dirty="0">
                <a:latin typeface="Calibri" panose="020F0502020204030204" pitchFamily="34" charset="0"/>
                <a:ea typeface="Aileron" charset="0"/>
                <a:cs typeface="Calibri" panose="020F0502020204030204" pitchFamily="34" charset="0"/>
              </a:rPr>
              <a:t>NTRK</a:t>
            </a:r>
            <a:r>
              <a:rPr lang="en-GB" sz="1000" dirty="0">
                <a:latin typeface="Calibri" panose="020F0502020204030204" pitchFamily="34" charset="0"/>
                <a:ea typeface="Aileron" charset="0"/>
                <a:cs typeface="Calibri" panose="020F0502020204030204" pitchFamily="34" charset="0"/>
              </a:rPr>
              <a:t> gene fusion testing might provide clinically actionable information for later in the disease course</a:t>
            </a:r>
          </a:p>
          <a:p>
            <a:pPr marL="44450" indent="-44450">
              <a:lnSpc>
                <a:spcPct val="90000"/>
              </a:lnSpc>
              <a:spcAft>
                <a:spcPts val="600"/>
              </a:spcAft>
            </a:pPr>
            <a:r>
              <a:rPr lang="en-GB" sz="1000" baseline="30000" dirty="0">
                <a:latin typeface="Calibri" panose="020F0502020204030204" pitchFamily="34" charset="0"/>
                <a:ea typeface="Aileron" charset="0"/>
                <a:cs typeface="Calibri" panose="020F0502020204030204" pitchFamily="34" charset="0"/>
              </a:rPr>
              <a:t>b </a:t>
            </a:r>
            <a:r>
              <a:rPr lang="en-GB" sz="1000" dirty="0">
                <a:latin typeface="Calibri" panose="020F0502020204030204" pitchFamily="34" charset="0"/>
                <a:ea typeface="Aileron" charset="0"/>
                <a:cs typeface="Calibri" panose="020F0502020204030204" pitchFamily="34" charset="0"/>
              </a:rPr>
              <a:t>If histology is typical then confirmation by MPS is recommended</a:t>
            </a:r>
          </a:p>
          <a:p>
            <a:pPr marL="44450" indent="-44450">
              <a:lnSpc>
                <a:spcPct val="90000"/>
              </a:lnSpc>
              <a:spcAft>
                <a:spcPts val="600"/>
              </a:spcAft>
            </a:pPr>
            <a:r>
              <a:rPr lang="en-GB" sz="1000" baseline="30000" dirty="0">
                <a:latin typeface="Calibri" panose="020F0502020204030204" pitchFamily="34" charset="0"/>
                <a:ea typeface="Aileron" charset="0"/>
                <a:cs typeface="Calibri" panose="020F0502020204030204" pitchFamily="34" charset="0"/>
              </a:rPr>
              <a:t>c </a:t>
            </a:r>
            <a:r>
              <a:rPr lang="en-GB" sz="1000" dirty="0">
                <a:latin typeface="Calibri" panose="020F0502020204030204" pitchFamily="34" charset="0"/>
                <a:ea typeface="Aileron" charset="0"/>
                <a:cs typeface="Calibri" panose="020F0502020204030204" pitchFamily="34" charset="0"/>
              </a:rPr>
              <a:t>Treatment may be considered concurrently with confirmatory MPS</a:t>
            </a:r>
          </a:p>
          <a:p>
            <a:pPr marL="44450" indent="-44450">
              <a:lnSpc>
                <a:spcPct val="90000"/>
              </a:lnSpc>
              <a:spcAft>
                <a:spcPts val="600"/>
              </a:spcAft>
            </a:pPr>
            <a:r>
              <a:rPr lang="en-GB" sz="1000" baseline="30000" dirty="0">
                <a:latin typeface="Calibri" panose="020F0502020204030204" pitchFamily="34" charset="0"/>
                <a:ea typeface="Aileron" charset="0"/>
                <a:cs typeface="Calibri" panose="020F0502020204030204" pitchFamily="34" charset="0"/>
              </a:rPr>
              <a:t>d </a:t>
            </a:r>
            <a:r>
              <a:rPr lang="en-GB" sz="1000" dirty="0">
                <a:latin typeface="Calibri" panose="020F0502020204030204" pitchFamily="34" charset="0"/>
                <a:ea typeface="Aileron" charset="0"/>
                <a:cs typeface="Calibri" panose="020F0502020204030204" pitchFamily="34" charset="0"/>
              </a:rPr>
              <a:t>Consider parallel validation by MPS or RT-PCR to confirm that fusion is in-frame</a:t>
            </a:r>
          </a:p>
          <a:p>
            <a:pPr marL="44450" indent="-44450">
              <a:lnSpc>
                <a:spcPct val="90000"/>
              </a:lnSpc>
              <a:spcAft>
                <a:spcPts val="600"/>
              </a:spcAft>
            </a:pPr>
            <a:r>
              <a:rPr lang="en-GB" sz="1000" baseline="30000" dirty="0">
                <a:latin typeface="Calibri" panose="020F0502020204030204" pitchFamily="34" charset="0"/>
                <a:ea typeface="Aileron" charset="0"/>
                <a:cs typeface="Calibri" panose="020F0502020204030204" pitchFamily="34" charset="0"/>
              </a:rPr>
              <a:t>e </a:t>
            </a:r>
            <a:r>
              <a:rPr lang="en-GB" sz="1000" dirty="0">
                <a:latin typeface="Calibri" panose="020F0502020204030204" pitchFamily="34" charset="0"/>
                <a:ea typeface="Aileron" charset="0"/>
                <a:cs typeface="Calibri" panose="020F0502020204030204" pitchFamily="34" charset="0"/>
              </a:rPr>
              <a:t>Avoid IHC screening in cases with myogenic and neural differentiation due the high rate of false positivity</a:t>
            </a:r>
            <a:endParaRPr lang="en-GB" sz="1000" baseline="30000" dirty="0">
              <a:latin typeface="Calibri" panose="020F0502020204030204" pitchFamily="34" charset="0"/>
              <a:ea typeface="Aileron" charset="0"/>
              <a:cs typeface="Calibri" panose="020F0502020204030204" pitchFamily="34" charset="0"/>
            </a:endParaRPr>
          </a:p>
        </p:txBody>
      </p:sp>
    </p:spTree>
    <p:extLst>
      <p:ext uri="{BB962C8B-B14F-4D97-AF65-F5344CB8AC3E}">
        <p14:creationId xmlns:p14="http://schemas.microsoft.com/office/powerpoint/2010/main" val="286027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BABA8E-2D79-494F-93AF-8C0B7C36A149}"/>
              </a:ext>
            </a:extLst>
          </p:cNvPr>
          <p:cNvSpPr>
            <a:spLocks noGrp="1"/>
          </p:cNvSpPr>
          <p:nvPr>
            <p:ph type="title"/>
          </p:nvPr>
        </p:nvSpPr>
        <p:spPr/>
        <p:txBody>
          <a:bodyPr/>
          <a:lstStyle/>
          <a:p>
            <a:r>
              <a:rPr lang="en-GB" noProof="0" dirty="0"/>
              <a:t>Larotrectinib in sarcomas </a:t>
            </a:r>
          </a:p>
        </p:txBody>
      </p:sp>
      <p:sp>
        <p:nvSpPr>
          <p:cNvPr id="4" name="Slide Number Placeholder 3">
            <a:extLst>
              <a:ext uri="{FF2B5EF4-FFF2-40B4-BE49-F238E27FC236}">
                <a16:creationId xmlns:a16="http://schemas.microsoft.com/office/drawing/2014/main" id="{69A592E9-CCE5-2C43-AEDB-A5CE53CF23D0}"/>
              </a:ext>
            </a:extLst>
          </p:cNvPr>
          <p:cNvSpPr>
            <a:spLocks noGrp="1"/>
          </p:cNvSpPr>
          <p:nvPr>
            <p:ph type="sldNum" sz="quarter" idx="4"/>
          </p:nvPr>
        </p:nvSpPr>
        <p:spPr/>
        <p:txBody>
          <a:bodyPr/>
          <a:lstStyle/>
          <a:p>
            <a:fld id="{FCE43C0F-8A7B-3A4B-9DB5-B3472E36E833}" type="slidenum">
              <a:rPr lang="en-GB" smtClean="0"/>
              <a:pPr/>
              <a:t>31</a:t>
            </a:fld>
            <a:endParaRPr lang="en-GB" dirty="0"/>
          </a:p>
        </p:txBody>
      </p:sp>
    </p:spTree>
    <p:extLst>
      <p:ext uri="{BB962C8B-B14F-4D97-AF65-F5344CB8AC3E}">
        <p14:creationId xmlns:p14="http://schemas.microsoft.com/office/powerpoint/2010/main" val="74386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050CB5-15C3-8B40-A0A0-46D818CD73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09738" y="1609724"/>
            <a:ext cx="8772525" cy="4333875"/>
          </a:xfrm>
          <a:prstGeom prst="rect">
            <a:avLst/>
          </a:prstGeom>
        </p:spPr>
      </p:pic>
      <p:sp>
        <p:nvSpPr>
          <p:cNvPr id="2" name="Slide Number Placeholder 1">
            <a:extLst>
              <a:ext uri="{FF2B5EF4-FFF2-40B4-BE49-F238E27FC236}">
                <a16:creationId xmlns:a16="http://schemas.microsoft.com/office/drawing/2014/main" id="{D5E079DE-C0F9-3244-8A1B-0AEFDAE34D8A}"/>
              </a:ext>
            </a:extLst>
          </p:cNvPr>
          <p:cNvSpPr>
            <a:spLocks noGrp="1"/>
          </p:cNvSpPr>
          <p:nvPr>
            <p:ph type="sldNum" sz="quarter" idx="4"/>
          </p:nvPr>
        </p:nvSpPr>
        <p:spPr/>
        <p:txBody>
          <a:bodyPr/>
          <a:lstStyle/>
          <a:p>
            <a:fld id="{A63A1688-FA2D-4C21-B5AB-DDE9FA44DE7B}" type="slidenum">
              <a:rPr lang="en-GB" smtClean="0"/>
              <a:pPr/>
              <a:t>32</a:t>
            </a:fld>
            <a:endParaRPr lang="en-GB" dirty="0"/>
          </a:p>
        </p:txBody>
      </p:sp>
      <p:sp>
        <p:nvSpPr>
          <p:cNvPr id="5" name="Title 4">
            <a:extLst>
              <a:ext uri="{FF2B5EF4-FFF2-40B4-BE49-F238E27FC236}">
                <a16:creationId xmlns:a16="http://schemas.microsoft.com/office/drawing/2014/main" id="{9C096E7E-6609-3941-8352-2C28F15205C1}"/>
              </a:ext>
            </a:extLst>
          </p:cNvPr>
          <p:cNvSpPr>
            <a:spLocks noGrp="1"/>
          </p:cNvSpPr>
          <p:nvPr>
            <p:ph type="title"/>
          </p:nvPr>
        </p:nvSpPr>
        <p:spPr/>
        <p:txBody>
          <a:bodyPr/>
          <a:lstStyle/>
          <a:p>
            <a:r>
              <a:rPr lang="en-GB" dirty="0"/>
              <a:t>Response in sarcoma with </a:t>
            </a:r>
            <a:r>
              <a:rPr lang="en-GB" i="1" dirty="0"/>
              <a:t>LMNA-NTRK1 </a:t>
            </a:r>
            <a:r>
              <a:rPr lang="en-GB" dirty="0"/>
              <a:t>fusion to larotrectinib</a:t>
            </a:r>
          </a:p>
        </p:txBody>
      </p:sp>
      <p:sp>
        <p:nvSpPr>
          <p:cNvPr id="9" name="Content Placeholder 8">
            <a:extLst>
              <a:ext uri="{FF2B5EF4-FFF2-40B4-BE49-F238E27FC236}">
                <a16:creationId xmlns:a16="http://schemas.microsoft.com/office/drawing/2014/main" id="{B23BAC2C-DA97-EF4F-BA18-D21526DCCE0D}"/>
              </a:ext>
            </a:extLst>
          </p:cNvPr>
          <p:cNvSpPr>
            <a:spLocks noGrp="1"/>
          </p:cNvSpPr>
          <p:nvPr>
            <p:ph sz="quarter" idx="15"/>
          </p:nvPr>
        </p:nvSpPr>
        <p:spPr/>
        <p:txBody>
          <a:bodyPr/>
          <a:lstStyle/>
          <a:p>
            <a:pPr>
              <a:spcBef>
                <a:spcPts val="0"/>
              </a:spcBef>
              <a:spcAft>
                <a:spcPts val="300"/>
              </a:spcAft>
            </a:pPr>
            <a:r>
              <a:rPr lang="en-GB" dirty="0">
                <a:solidFill>
                  <a:schemeClr val="tx2"/>
                </a:solidFill>
              </a:rPr>
              <a:t>NTRK, neurotrophic tropomyosin receptor kinase</a:t>
            </a:r>
          </a:p>
          <a:p>
            <a:pPr>
              <a:spcBef>
                <a:spcPts val="0"/>
              </a:spcBef>
              <a:spcAft>
                <a:spcPts val="300"/>
              </a:spcAft>
            </a:pPr>
            <a:r>
              <a:rPr lang="en-GB" dirty="0"/>
              <a:t>Doebele RC, et al. Cancer Discov. 2015;5(10):1049-57 </a:t>
            </a:r>
          </a:p>
        </p:txBody>
      </p:sp>
      <p:sp>
        <p:nvSpPr>
          <p:cNvPr id="10" name="TextBox 9">
            <a:extLst>
              <a:ext uri="{FF2B5EF4-FFF2-40B4-BE49-F238E27FC236}">
                <a16:creationId xmlns:a16="http://schemas.microsoft.com/office/drawing/2014/main" id="{B80504EA-CFE6-7447-944D-87C1DE8011F0}"/>
              </a:ext>
            </a:extLst>
          </p:cNvPr>
          <p:cNvSpPr txBox="1"/>
          <p:nvPr/>
        </p:nvSpPr>
        <p:spPr>
          <a:xfrm>
            <a:off x="8498135" y="1301502"/>
            <a:ext cx="1802673" cy="276999"/>
          </a:xfrm>
          <a:prstGeom prst="rect">
            <a:avLst/>
          </a:prstGeom>
          <a:noFill/>
        </p:spPr>
        <p:txBody>
          <a:bodyPr wrap="none" lIns="0" tIns="0" rIns="0" bIns="0" rtlCol="0">
            <a:spAutoFit/>
          </a:bodyPr>
          <a:lstStyle/>
          <a:p>
            <a:pPr algn="ctr"/>
            <a:r>
              <a:rPr lang="en-GB" b="1" dirty="0">
                <a:solidFill>
                  <a:schemeClr val="accent1"/>
                </a:solidFill>
                <a:latin typeface="Calibri" panose="020F0502020204030204" pitchFamily="34" charset="0"/>
                <a:ea typeface="Aileron" charset="0"/>
                <a:cs typeface="Calibri" panose="020F0502020204030204" pitchFamily="34" charset="0"/>
              </a:rPr>
              <a:t>Study cycle 5 day 1</a:t>
            </a:r>
          </a:p>
        </p:txBody>
      </p:sp>
      <p:sp>
        <p:nvSpPr>
          <p:cNvPr id="11" name="TextBox 10">
            <a:extLst>
              <a:ext uri="{FF2B5EF4-FFF2-40B4-BE49-F238E27FC236}">
                <a16:creationId xmlns:a16="http://schemas.microsoft.com/office/drawing/2014/main" id="{A9DA6DBE-B6FD-2848-909E-BA0D6B44A7B8}"/>
              </a:ext>
            </a:extLst>
          </p:cNvPr>
          <p:cNvSpPr txBox="1"/>
          <p:nvPr/>
        </p:nvSpPr>
        <p:spPr>
          <a:xfrm>
            <a:off x="6345485" y="1301502"/>
            <a:ext cx="1802673" cy="276999"/>
          </a:xfrm>
          <a:prstGeom prst="rect">
            <a:avLst/>
          </a:prstGeom>
          <a:noFill/>
        </p:spPr>
        <p:txBody>
          <a:bodyPr wrap="none" lIns="0" tIns="0" rIns="0" bIns="0" rtlCol="0">
            <a:spAutoFit/>
          </a:bodyPr>
          <a:lstStyle/>
          <a:p>
            <a:pPr algn="ctr"/>
            <a:r>
              <a:rPr lang="en-GB" b="1" dirty="0">
                <a:solidFill>
                  <a:schemeClr val="accent1"/>
                </a:solidFill>
                <a:latin typeface="Calibri" panose="020F0502020204030204" pitchFamily="34" charset="0"/>
                <a:ea typeface="Aileron" charset="0"/>
                <a:cs typeface="Calibri" panose="020F0502020204030204" pitchFamily="34" charset="0"/>
              </a:rPr>
              <a:t>Study cycle 2 day 1</a:t>
            </a:r>
          </a:p>
        </p:txBody>
      </p:sp>
      <p:sp>
        <p:nvSpPr>
          <p:cNvPr id="12" name="TextBox 11">
            <a:extLst>
              <a:ext uri="{FF2B5EF4-FFF2-40B4-BE49-F238E27FC236}">
                <a16:creationId xmlns:a16="http://schemas.microsoft.com/office/drawing/2014/main" id="{A8F2EC27-0F27-FD48-A2B8-0D77869D0705}"/>
              </a:ext>
            </a:extLst>
          </p:cNvPr>
          <p:cNvSpPr txBox="1"/>
          <p:nvPr/>
        </p:nvSpPr>
        <p:spPr>
          <a:xfrm>
            <a:off x="4292893" y="1301502"/>
            <a:ext cx="1393010" cy="276999"/>
          </a:xfrm>
          <a:prstGeom prst="rect">
            <a:avLst/>
          </a:prstGeom>
          <a:noFill/>
        </p:spPr>
        <p:txBody>
          <a:bodyPr wrap="none" lIns="0" tIns="0" rIns="0" bIns="0" rtlCol="0">
            <a:spAutoFit/>
          </a:bodyPr>
          <a:lstStyle/>
          <a:p>
            <a:pPr algn="ctr"/>
            <a:r>
              <a:rPr lang="en-GB" b="1" dirty="0">
                <a:solidFill>
                  <a:schemeClr val="accent1"/>
                </a:solidFill>
                <a:latin typeface="Calibri" panose="020F0502020204030204" pitchFamily="34" charset="0"/>
                <a:ea typeface="Aileron" charset="0"/>
                <a:cs typeface="Calibri" panose="020F0502020204030204" pitchFamily="34" charset="0"/>
              </a:rPr>
              <a:t>Study baseline</a:t>
            </a:r>
          </a:p>
        </p:txBody>
      </p:sp>
      <p:sp>
        <p:nvSpPr>
          <p:cNvPr id="13" name="TextBox 12">
            <a:extLst>
              <a:ext uri="{FF2B5EF4-FFF2-40B4-BE49-F238E27FC236}">
                <a16:creationId xmlns:a16="http://schemas.microsoft.com/office/drawing/2014/main" id="{D023F9DF-B75C-2E4A-9435-95D17F58DFED}"/>
              </a:ext>
            </a:extLst>
          </p:cNvPr>
          <p:cNvSpPr txBox="1"/>
          <p:nvPr/>
        </p:nvSpPr>
        <p:spPr>
          <a:xfrm>
            <a:off x="2176961" y="1301502"/>
            <a:ext cx="1357679" cy="276999"/>
          </a:xfrm>
          <a:prstGeom prst="rect">
            <a:avLst/>
          </a:prstGeom>
          <a:noFill/>
        </p:spPr>
        <p:txBody>
          <a:bodyPr wrap="none" lIns="0" tIns="0" rIns="0" bIns="0" rtlCol="0">
            <a:spAutoFit/>
          </a:bodyPr>
          <a:lstStyle/>
          <a:p>
            <a:pPr algn="ctr"/>
            <a:r>
              <a:rPr lang="en-GB" b="1" dirty="0">
                <a:solidFill>
                  <a:schemeClr val="accent1"/>
                </a:solidFill>
                <a:latin typeface="Calibri" panose="020F0502020204030204" pitchFamily="34" charset="0"/>
                <a:ea typeface="Aileron" charset="0"/>
                <a:cs typeface="Calibri" panose="020F0502020204030204" pitchFamily="34" charset="0"/>
              </a:rPr>
              <a:t>Post-resection</a:t>
            </a:r>
          </a:p>
        </p:txBody>
      </p:sp>
    </p:spTree>
    <p:extLst>
      <p:ext uri="{BB962C8B-B14F-4D97-AF65-F5344CB8AC3E}">
        <p14:creationId xmlns:p14="http://schemas.microsoft.com/office/powerpoint/2010/main" val="178356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751CAE-A2F7-4B4A-8552-E536D2D43148}"/>
              </a:ext>
            </a:extLst>
          </p:cNvPr>
          <p:cNvSpPr>
            <a:spLocks noGrp="1"/>
          </p:cNvSpPr>
          <p:nvPr>
            <p:ph type="sldNum" sz="quarter" idx="4"/>
          </p:nvPr>
        </p:nvSpPr>
        <p:spPr/>
        <p:txBody>
          <a:bodyPr/>
          <a:lstStyle/>
          <a:p>
            <a:fld id="{A63A1688-FA2D-4C21-B5AB-DDE9FA44DE7B}" type="slidenum">
              <a:rPr lang="en-GB" smtClean="0"/>
              <a:pPr/>
              <a:t>33</a:t>
            </a:fld>
            <a:endParaRPr lang="en-GB" dirty="0"/>
          </a:p>
        </p:txBody>
      </p:sp>
      <p:sp>
        <p:nvSpPr>
          <p:cNvPr id="4" name="Title 3"/>
          <p:cNvSpPr>
            <a:spLocks noGrp="1"/>
          </p:cNvSpPr>
          <p:nvPr>
            <p:ph type="title"/>
          </p:nvPr>
        </p:nvSpPr>
        <p:spPr/>
        <p:txBody>
          <a:bodyPr/>
          <a:lstStyle/>
          <a:p>
            <a:r>
              <a:rPr lang="en-GB" dirty="0"/>
              <a:t>Larotrectinib in TRK fusion-positive sarcomas</a:t>
            </a:r>
          </a:p>
        </p:txBody>
      </p:sp>
      <p:sp>
        <p:nvSpPr>
          <p:cNvPr id="3" name="Content Placeholder 2">
            <a:extLst>
              <a:ext uri="{FF2B5EF4-FFF2-40B4-BE49-F238E27FC236}">
                <a16:creationId xmlns:a16="http://schemas.microsoft.com/office/drawing/2014/main" id="{2C08A3CF-31AB-6B48-BC45-4AAC334DB792}"/>
              </a:ext>
            </a:extLst>
          </p:cNvPr>
          <p:cNvSpPr>
            <a:spLocks noGrp="1"/>
          </p:cNvSpPr>
          <p:nvPr>
            <p:ph sz="quarter" idx="15"/>
          </p:nvPr>
        </p:nvSpPr>
        <p:spPr>
          <a:xfrm>
            <a:off x="620184" y="6309320"/>
            <a:ext cx="10516376" cy="365125"/>
          </a:xfrm>
        </p:spPr>
        <p:txBody>
          <a:bodyPr/>
          <a:lstStyle/>
          <a:p>
            <a:pPr>
              <a:lnSpc>
                <a:spcPct val="90000"/>
              </a:lnSpc>
              <a:spcBef>
                <a:spcPts val="0"/>
              </a:spcBef>
              <a:spcAft>
                <a:spcPts val="200"/>
              </a:spcAft>
            </a:pPr>
            <a:r>
              <a:rPr lang="en-GB" baseline="30000" dirty="0"/>
              <a:t>a</a:t>
            </a:r>
            <a:r>
              <a:rPr lang="en-GB" dirty="0"/>
              <a:t>n=</a:t>
            </a:r>
            <a:r>
              <a:rPr lang="en-GB" dirty="0">
                <a:solidFill>
                  <a:schemeClr val="tx2"/>
                </a:solidFill>
              </a:rPr>
              <a:t>46 patients; includes three unconfirmed PRs pending confirmation; does not include five patients continuing on study and awaiting initial response assessment</a:t>
            </a:r>
            <a:br>
              <a:rPr lang="en-GB" dirty="0">
                <a:solidFill>
                  <a:schemeClr val="tx2"/>
                </a:solidFill>
              </a:rPr>
            </a:br>
            <a:r>
              <a:rPr lang="en-GB" baseline="30000" dirty="0" err="1">
                <a:solidFill>
                  <a:schemeClr val="tx2"/>
                </a:solidFill>
              </a:rPr>
              <a:t>b</a:t>
            </a:r>
            <a:r>
              <a:rPr lang="en-GB" dirty="0" err="1">
                <a:solidFill>
                  <a:schemeClr val="tx2"/>
                </a:solidFill>
              </a:rPr>
              <a:t>Age</a:t>
            </a:r>
            <a:r>
              <a:rPr lang="en-GB" dirty="0">
                <a:solidFill>
                  <a:schemeClr val="tx2"/>
                </a:solidFill>
              </a:rPr>
              <a:t> &lt;21 years; </a:t>
            </a:r>
            <a:r>
              <a:rPr lang="en-GB" baseline="30000" dirty="0" err="1">
                <a:solidFill>
                  <a:schemeClr val="tx2"/>
                </a:solidFill>
              </a:rPr>
              <a:t>c</a:t>
            </a:r>
            <a:r>
              <a:rPr lang="en-GB" dirty="0" err="1">
                <a:solidFill>
                  <a:schemeClr val="tx2"/>
                </a:solidFill>
              </a:rPr>
              <a:t>sCR</a:t>
            </a:r>
            <a:endParaRPr lang="en-GB" dirty="0">
              <a:solidFill>
                <a:schemeClr val="tx2"/>
              </a:solidFill>
            </a:endParaRPr>
          </a:p>
          <a:p>
            <a:pPr>
              <a:lnSpc>
                <a:spcPct val="90000"/>
              </a:lnSpc>
              <a:spcBef>
                <a:spcPts val="0"/>
              </a:spcBef>
              <a:spcAft>
                <a:spcPts val="200"/>
              </a:spcAft>
            </a:pPr>
            <a:r>
              <a:rPr lang="en-GB" dirty="0">
                <a:solidFill>
                  <a:schemeClr val="tx2"/>
                </a:solidFill>
              </a:rPr>
              <a:t>CI, confidence interval; CR, complete response; ORR, objective response; PR, partial response; sCR, surgical complete response; TRK tropomyosin receptor kinase</a:t>
            </a:r>
          </a:p>
          <a:p>
            <a:pPr>
              <a:lnSpc>
                <a:spcPct val="90000"/>
              </a:lnSpc>
              <a:spcBef>
                <a:spcPts val="0"/>
              </a:spcBef>
              <a:spcAft>
                <a:spcPts val="200"/>
              </a:spcAft>
            </a:pPr>
            <a:r>
              <a:rPr lang="en-GB" dirty="0">
                <a:solidFill>
                  <a:schemeClr val="tx2"/>
                </a:solidFill>
              </a:rPr>
              <a:t>Federman N, et al. CTOS. 2018</a:t>
            </a:r>
          </a:p>
        </p:txBody>
      </p:sp>
      <p:sp>
        <p:nvSpPr>
          <p:cNvPr id="10" name="TextBox 9">
            <a:extLst>
              <a:ext uri="{FF2B5EF4-FFF2-40B4-BE49-F238E27FC236}">
                <a16:creationId xmlns:a16="http://schemas.microsoft.com/office/drawing/2014/main" id="{2CDA7293-C00D-DA43-888E-DDC349490278}"/>
              </a:ext>
            </a:extLst>
          </p:cNvPr>
          <p:cNvSpPr txBox="1"/>
          <p:nvPr/>
        </p:nvSpPr>
        <p:spPr>
          <a:xfrm>
            <a:off x="1928707" y="1829694"/>
            <a:ext cx="157094"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40</a:t>
            </a:r>
          </a:p>
        </p:txBody>
      </p:sp>
      <p:cxnSp>
        <p:nvCxnSpPr>
          <p:cNvPr id="11" name="Straight Connector 10">
            <a:extLst>
              <a:ext uri="{FF2B5EF4-FFF2-40B4-BE49-F238E27FC236}">
                <a16:creationId xmlns:a16="http://schemas.microsoft.com/office/drawing/2014/main" id="{69FA939E-C199-D44B-A740-2DD7F0ADB84D}"/>
              </a:ext>
            </a:extLst>
          </p:cNvPr>
          <p:cNvCxnSpPr>
            <a:cxnSpLocks/>
          </p:cNvCxnSpPr>
          <p:nvPr/>
        </p:nvCxnSpPr>
        <p:spPr>
          <a:xfrm rot="5400000">
            <a:off x="2147726" y="1866998"/>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13BB350-EE30-6F43-8423-C1139587BB27}"/>
              </a:ext>
            </a:extLst>
          </p:cNvPr>
          <p:cNvCxnSpPr>
            <a:cxnSpLocks/>
          </p:cNvCxnSpPr>
          <p:nvPr/>
        </p:nvCxnSpPr>
        <p:spPr>
          <a:xfrm>
            <a:off x="2169951" y="1660525"/>
            <a:ext cx="0" cy="340677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67A6E5A-D3F3-DB42-A801-A789A7012448}"/>
              </a:ext>
            </a:extLst>
          </p:cNvPr>
          <p:cNvSpPr txBox="1"/>
          <p:nvPr/>
        </p:nvSpPr>
        <p:spPr>
          <a:xfrm>
            <a:off x="1928707" y="2055119"/>
            <a:ext cx="157094"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30</a:t>
            </a:r>
          </a:p>
        </p:txBody>
      </p:sp>
      <p:cxnSp>
        <p:nvCxnSpPr>
          <p:cNvPr id="14" name="Straight Connector 13">
            <a:extLst>
              <a:ext uri="{FF2B5EF4-FFF2-40B4-BE49-F238E27FC236}">
                <a16:creationId xmlns:a16="http://schemas.microsoft.com/office/drawing/2014/main" id="{CDA947E0-BFB1-EB45-B7A2-E9798D2D7A5B}"/>
              </a:ext>
            </a:extLst>
          </p:cNvPr>
          <p:cNvCxnSpPr>
            <a:cxnSpLocks/>
          </p:cNvCxnSpPr>
          <p:nvPr/>
        </p:nvCxnSpPr>
        <p:spPr>
          <a:xfrm rot="5400000">
            <a:off x="2147726" y="2092423"/>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A21BDD7-9BBF-F74E-A6AC-DAEFA8D623E3}"/>
              </a:ext>
            </a:extLst>
          </p:cNvPr>
          <p:cNvSpPr txBox="1"/>
          <p:nvPr/>
        </p:nvSpPr>
        <p:spPr>
          <a:xfrm>
            <a:off x="1928707" y="2280544"/>
            <a:ext cx="157094"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20</a:t>
            </a:r>
          </a:p>
        </p:txBody>
      </p:sp>
      <p:cxnSp>
        <p:nvCxnSpPr>
          <p:cNvPr id="16" name="Straight Connector 15">
            <a:extLst>
              <a:ext uri="{FF2B5EF4-FFF2-40B4-BE49-F238E27FC236}">
                <a16:creationId xmlns:a16="http://schemas.microsoft.com/office/drawing/2014/main" id="{C07CD25D-A77E-B94A-BDCE-07AA1E715AE3}"/>
              </a:ext>
            </a:extLst>
          </p:cNvPr>
          <p:cNvCxnSpPr>
            <a:cxnSpLocks/>
          </p:cNvCxnSpPr>
          <p:nvPr/>
        </p:nvCxnSpPr>
        <p:spPr>
          <a:xfrm rot="5400000">
            <a:off x="2147726" y="2315766"/>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DFE3825-DE8B-454C-B17B-816DBE55841E}"/>
              </a:ext>
            </a:extLst>
          </p:cNvPr>
          <p:cNvSpPr txBox="1"/>
          <p:nvPr/>
        </p:nvSpPr>
        <p:spPr>
          <a:xfrm>
            <a:off x="1882219" y="2959994"/>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-10</a:t>
            </a:r>
          </a:p>
        </p:txBody>
      </p:sp>
      <p:cxnSp>
        <p:nvCxnSpPr>
          <p:cNvPr id="18" name="Straight Connector 17">
            <a:extLst>
              <a:ext uri="{FF2B5EF4-FFF2-40B4-BE49-F238E27FC236}">
                <a16:creationId xmlns:a16="http://schemas.microsoft.com/office/drawing/2014/main" id="{9AC3A373-0842-DD4C-B35D-2E6589855A92}"/>
              </a:ext>
            </a:extLst>
          </p:cNvPr>
          <p:cNvCxnSpPr>
            <a:cxnSpLocks/>
          </p:cNvCxnSpPr>
          <p:nvPr/>
        </p:nvCxnSpPr>
        <p:spPr>
          <a:xfrm rot="5400000">
            <a:off x="2147726" y="2997298"/>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A633274-3B11-F740-83B4-8831B2CBEE91}"/>
              </a:ext>
            </a:extLst>
          </p:cNvPr>
          <p:cNvSpPr txBox="1"/>
          <p:nvPr/>
        </p:nvSpPr>
        <p:spPr>
          <a:xfrm>
            <a:off x="2007255" y="2734569"/>
            <a:ext cx="78547"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0</a:t>
            </a:r>
          </a:p>
        </p:txBody>
      </p:sp>
      <p:cxnSp>
        <p:nvCxnSpPr>
          <p:cNvPr id="20" name="Straight Connector 19">
            <a:extLst>
              <a:ext uri="{FF2B5EF4-FFF2-40B4-BE49-F238E27FC236}">
                <a16:creationId xmlns:a16="http://schemas.microsoft.com/office/drawing/2014/main" id="{0382FFFC-9E19-1646-96BD-F3D9BCB36878}"/>
              </a:ext>
            </a:extLst>
          </p:cNvPr>
          <p:cNvCxnSpPr>
            <a:cxnSpLocks/>
          </p:cNvCxnSpPr>
          <p:nvPr/>
        </p:nvCxnSpPr>
        <p:spPr>
          <a:xfrm rot="5400000">
            <a:off x="2147726" y="2772966"/>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9F4BD15-A342-1548-8B56-F51BC59307F9}"/>
              </a:ext>
            </a:extLst>
          </p:cNvPr>
          <p:cNvSpPr txBox="1"/>
          <p:nvPr/>
        </p:nvSpPr>
        <p:spPr>
          <a:xfrm>
            <a:off x="1882219" y="3410844"/>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-30</a:t>
            </a:r>
          </a:p>
        </p:txBody>
      </p:sp>
      <p:cxnSp>
        <p:nvCxnSpPr>
          <p:cNvPr id="22" name="Straight Connector 21">
            <a:extLst>
              <a:ext uri="{FF2B5EF4-FFF2-40B4-BE49-F238E27FC236}">
                <a16:creationId xmlns:a16="http://schemas.microsoft.com/office/drawing/2014/main" id="{7C8E47D5-3C49-EA40-A9C5-FBFFC9937A86}"/>
              </a:ext>
            </a:extLst>
          </p:cNvPr>
          <p:cNvCxnSpPr>
            <a:cxnSpLocks/>
          </p:cNvCxnSpPr>
          <p:nvPr/>
        </p:nvCxnSpPr>
        <p:spPr>
          <a:xfrm rot="5400000">
            <a:off x="2147726" y="3448148"/>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A966438E-776A-8A49-8011-623EA151A5E2}"/>
              </a:ext>
            </a:extLst>
          </p:cNvPr>
          <p:cNvSpPr txBox="1"/>
          <p:nvPr/>
        </p:nvSpPr>
        <p:spPr>
          <a:xfrm>
            <a:off x="1882219" y="3188594"/>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-20</a:t>
            </a:r>
          </a:p>
        </p:txBody>
      </p:sp>
      <p:cxnSp>
        <p:nvCxnSpPr>
          <p:cNvPr id="24" name="Straight Connector 23">
            <a:extLst>
              <a:ext uri="{FF2B5EF4-FFF2-40B4-BE49-F238E27FC236}">
                <a16:creationId xmlns:a16="http://schemas.microsoft.com/office/drawing/2014/main" id="{FF1B512D-234D-2A46-9976-93C37D24D699}"/>
              </a:ext>
            </a:extLst>
          </p:cNvPr>
          <p:cNvCxnSpPr>
            <a:cxnSpLocks/>
          </p:cNvCxnSpPr>
          <p:nvPr/>
        </p:nvCxnSpPr>
        <p:spPr>
          <a:xfrm rot="5400000">
            <a:off x="2147726" y="3225898"/>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8B4D5E12-0623-A649-99BA-07CFC9F15AF5}"/>
              </a:ext>
            </a:extLst>
          </p:cNvPr>
          <p:cNvSpPr txBox="1"/>
          <p:nvPr/>
        </p:nvSpPr>
        <p:spPr>
          <a:xfrm>
            <a:off x="1882219" y="3639444"/>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-40</a:t>
            </a:r>
          </a:p>
        </p:txBody>
      </p:sp>
      <p:cxnSp>
        <p:nvCxnSpPr>
          <p:cNvPr id="26" name="Straight Connector 25">
            <a:extLst>
              <a:ext uri="{FF2B5EF4-FFF2-40B4-BE49-F238E27FC236}">
                <a16:creationId xmlns:a16="http://schemas.microsoft.com/office/drawing/2014/main" id="{49682A92-345B-6943-9E48-1676312CDBC4}"/>
              </a:ext>
            </a:extLst>
          </p:cNvPr>
          <p:cNvCxnSpPr>
            <a:cxnSpLocks/>
          </p:cNvCxnSpPr>
          <p:nvPr/>
        </p:nvCxnSpPr>
        <p:spPr>
          <a:xfrm rot="5400000">
            <a:off x="2147726" y="3676748"/>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58C1998-43B6-194C-9076-FD5D9B8C382C}"/>
              </a:ext>
            </a:extLst>
          </p:cNvPr>
          <p:cNvSpPr txBox="1"/>
          <p:nvPr/>
        </p:nvSpPr>
        <p:spPr>
          <a:xfrm>
            <a:off x="1882219" y="4322069"/>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-70</a:t>
            </a:r>
          </a:p>
        </p:txBody>
      </p:sp>
      <p:cxnSp>
        <p:nvCxnSpPr>
          <p:cNvPr id="28" name="Straight Connector 27">
            <a:extLst>
              <a:ext uri="{FF2B5EF4-FFF2-40B4-BE49-F238E27FC236}">
                <a16:creationId xmlns:a16="http://schemas.microsoft.com/office/drawing/2014/main" id="{11DA9185-C307-9648-845C-C800A35045BC}"/>
              </a:ext>
            </a:extLst>
          </p:cNvPr>
          <p:cNvCxnSpPr>
            <a:cxnSpLocks/>
          </p:cNvCxnSpPr>
          <p:nvPr/>
        </p:nvCxnSpPr>
        <p:spPr>
          <a:xfrm rot="5400000">
            <a:off x="2147726" y="4359373"/>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8215A486-3076-F247-AD55-AC4AF22441F7}"/>
              </a:ext>
            </a:extLst>
          </p:cNvPr>
          <p:cNvSpPr txBox="1"/>
          <p:nvPr/>
        </p:nvSpPr>
        <p:spPr>
          <a:xfrm>
            <a:off x="1882219" y="4093469"/>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-60</a:t>
            </a:r>
          </a:p>
        </p:txBody>
      </p:sp>
      <p:cxnSp>
        <p:nvCxnSpPr>
          <p:cNvPr id="32" name="Straight Connector 31">
            <a:extLst>
              <a:ext uri="{FF2B5EF4-FFF2-40B4-BE49-F238E27FC236}">
                <a16:creationId xmlns:a16="http://schemas.microsoft.com/office/drawing/2014/main" id="{4C225F1C-4961-CC40-B476-1A8CEEE24B2F}"/>
              </a:ext>
            </a:extLst>
          </p:cNvPr>
          <p:cNvCxnSpPr>
            <a:cxnSpLocks/>
          </p:cNvCxnSpPr>
          <p:nvPr/>
        </p:nvCxnSpPr>
        <p:spPr>
          <a:xfrm rot="5400000">
            <a:off x="2147726" y="4130773"/>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B2BEE6FC-5C28-5A45-BBC1-2AA0B11BF337}"/>
              </a:ext>
            </a:extLst>
          </p:cNvPr>
          <p:cNvSpPr txBox="1"/>
          <p:nvPr/>
        </p:nvSpPr>
        <p:spPr>
          <a:xfrm>
            <a:off x="1882219" y="4544319"/>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-80</a:t>
            </a:r>
          </a:p>
        </p:txBody>
      </p:sp>
      <p:cxnSp>
        <p:nvCxnSpPr>
          <p:cNvPr id="36" name="Straight Connector 35">
            <a:extLst>
              <a:ext uri="{FF2B5EF4-FFF2-40B4-BE49-F238E27FC236}">
                <a16:creationId xmlns:a16="http://schemas.microsoft.com/office/drawing/2014/main" id="{79EC457B-08F0-1D45-B4D8-964E02B7083C}"/>
              </a:ext>
            </a:extLst>
          </p:cNvPr>
          <p:cNvCxnSpPr>
            <a:cxnSpLocks/>
          </p:cNvCxnSpPr>
          <p:nvPr/>
        </p:nvCxnSpPr>
        <p:spPr>
          <a:xfrm rot="5400000">
            <a:off x="2147726" y="4581623"/>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A1924C55-0162-664F-8101-200043204D02}"/>
              </a:ext>
            </a:extLst>
          </p:cNvPr>
          <p:cNvSpPr txBox="1"/>
          <p:nvPr/>
        </p:nvSpPr>
        <p:spPr>
          <a:xfrm>
            <a:off x="1882219" y="4772919"/>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-90</a:t>
            </a:r>
          </a:p>
        </p:txBody>
      </p:sp>
      <p:cxnSp>
        <p:nvCxnSpPr>
          <p:cNvPr id="38" name="Straight Connector 37">
            <a:extLst>
              <a:ext uri="{FF2B5EF4-FFF2-40B4-BE49-F238E27FC236}">
                <a16:creationId xmlns:a16="http://schemas.microsoft.com/office/drawing/2014/main" id="{1E61A453-6483-1848-ACC4-1494D6650437}"/>
              </a:ext>
            </a:extLst>
          </p:cNvPr>
          <p:cNvCxnSpPr>
            <a:cxnSpLocks/>
          </p:cNvCxnSpPr>
          <p:nvPr/>
        </p:nvCxnSpPr>
        <p:spPr>
          <a:xfrm rot="5400000">
            <a:off x="2147726" y="4810223"/>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A00EC06F-1A28-3848-94A2-7645E48D538C}"/>
              </a:ext>
            </a:extLst>
          </p:cNvPr>
          <p:cNvSpPr txBox="1"/>
          <p:nvPr/>
        </p:nvSpPr>
        <p:spPr>
          <a:xfrm>
            <a:off x="1803673" y="4998344"/>
            <a:ext cx="282129"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-100</a:t>
            </a:r>
          </a:p>
        </p:txBody>
      </p:sp>
      <p:cxnSp>
        <p:nvCxnSpPr>
          <p:cNvPr id="40" name="Straight Connector 39">
            <a:extLst>
              <a:ext uri="{FF2B5EF4-FFF2-40B4-BE49-F238E27FC236}">
                <a16:creationId xmlns:a16="http://schemas.microsoft.com/office/drawing/2014/main" id="{B7ABFDDF-23EF-404C-A33A-3960C848D249}"/>
              </a:ext>
            </a:extLst>
          </p:cNvPr>
          <p:cNvCxnSpPr>
            <a:cxnSpLocks/>
          </p:cNvCxnSpPr>
          <p:nvPr/>
        </p:nvCxnSpPr>
        <p:spPr>
          <a:xfrm rot="5400000">
            <a:off x="2147726" y="5035648"/>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C263EA1E-C338-E146-8592-61864A76C673}"/>
              </a:ext>
            </a:extLst>
          </p:cNvPr>
          <p:cNvSpPr txBox="1"/>
          <p:nvPr/>
        </p:nvSpPr>
        <p:spPr>
          <a:xfrm>
            <a:off x="1928707" y="1601094"/>
            <a:ext cx="157094"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50</a:t>
            </a:r>
          </a:p>
        </p:txBody>
      </p:sp>
      <p:cxnSp>
        <p:nvCxnSpPr>
          <p:cNvPr id="42" name="Straight Connector 41">
            <a:extLst>
              <a:ext uri="{FF2B5EF4-FFF2-40B4-BE49-F238E27FC236}">
                <a16:creationId xmlns:a16="http://schemas.microsoft.com/office/drawing/2014/main" id="{FEEA4E64-7BC7-3D46-A352-CA234C8B3595}"/>
              </a:ext>
            </a:extLst>
          </p:cNvPr>
          <p:cNvCxnSpPr>
            <a:cxnSpLocks/>
          </p:cNvCxnSpPr>
          <p:nvPr/>
        </p:nvCxnSpPr>
        <p:spPr>
          <a:xfrm rot="5400000">
            <a:off x="2147726" y="1638398"/>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BDABCAE2-E0B8-A445-BB19-3030B75EEE47}"/>
              </a:ext>
            </a:extLst>
          </p:cNvPr>
          <p:cNvSpPr txBox="1"/>
          <p:nvPr/>
        </p:nvSpPr>
        <p:spPr>
          <a:xfrm rot="16200000">
            <a:off x="175217" y="3286853"/>
            <a:ext cx="3076676" cy="176587"/>
          </a:xfrm>
          <a:prstGeom prst="rect">
            <a:avLst/>
          </a:prstGeom>
          <a:noFill/>
        </p:spPr>
        <p:txBody>
          <a:bodyPr wrap="none" lIns="0" tIns="0" rIns="0" bIns="0" rtlCol="0">
            <a:spAutoFit/>
          </a:bodyPr>
          <a:lstStyle/>
          <a:p>
            <a:pPr algn="r" defTabSz="457200">
              <a:lnSpc>
                <a:spcPct val="80000"/>
              </a:lnSpc>
              <a:defRPr/>
            </a:pPr>
            <a:r>
              <a:rPr lang="en-GB" sz="1400" b="1" dirty="0">
                <a:latin typeface="Calibri" panose="020F0502020204030204" pitchFamily="34" charset="0"/>
                <a:ea typeface="Aileron" charset="0"/>
                <a:cs typeface="Calibri" panose="020F0502020204030204" pitchFamily="34" charset="0"/>
              </a:rPr>
              <a:t>Maximum change in target lesion size (%)</a:t>
            </a:r>
          </a:p>
        </p:txBody>
      </p:sp>
      <p:sp>
        <p:nvSpPr>
          <p:cNvPr id="44" name="TextBox 43">
            <a:extLst>
              <a:ext uri="{FF2B5EF4-FFF2-40B4-BE49-F238E27FC236}">
                <a16:creationId xmlns:a16="http://schemas.microsoft.com/office/drawing/2014/main" id="{4279692B-A7FA-3B42-B40B-E0BCB35E26C2}"/>
              </a:ext>
            </a:extLst>
          </p:cNvPr>
          <p:cNvSpPr txBox="1"/>
          <p:nvPr/>
        </p:nvSpPr>
        <p:spPr>
          <a:xfrm>
            <a:off x="2139288" y="1508147"/>
            <a:ext cx="293349" cy="151388"/>
          </a:xfrm>
          <a:prstGeom prst="rect">
            <a:avLst/>
          </a:prstGeom>
          <a:noFill/>
        </p:spPr>
        <p:txBody>
          <a:bodyPr wrap="squar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93.2</a:t>
            </a:r>
          </a:p>
        </p:txBody>
      </p:sp>
      <p:sp>
        <p:nvSpPr>
          <p:cNvPr id="45" name="Rectangle 44">
            <a:extLst>
              <a:ext uri="{FF2B5EF4-FFF2-40B4-BE49-F238E27FC236}">
                <a16:creationId xmlns:a16="http://schemas.microsoft.com/office/drawing/2014/main" id="{672962F3-B8B9-CA4F-9E19-79871E970181}"/>
              </a:ext>
            </a:extLst>
          </p:cNvPr>
          <p:cNvSpPr/>
          <p:nvPr/>
        </p:nvSpPr>
        <p:spPr>
          <a:xfrm>
            <a:off x="2200276" y="1666875"/>
            <a:ext cx="130174" cy="113309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49" name="TextBox 48">
            <a:extLst>
              <a:ext uri="{FF2B5EF4-FFF2-40B4-BE49-F238E27FC236}">
                <a16:creationId xmlns:a16="http://schemas.microsoft.com/office/drawing/2014/main" id="{CDA18DC0-0C85-6743-BE0E-E83431252DFA}"/>
              </a:ext>
            </a:extLst>
          </p:cNvPr>
          <p:cNvSpPr txBox="1"/>
          <p:nvPr/>
        </p:nvSpPr>
        <p:spPr>
          <a:xfrm>
            <a:off x="1882219" y="3868044"/>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-50</a:t>
            </a:r>
          </a:p>
        </p:txBody>
      </p:sp>
      <p:cxnSp>
        <p:nvCxnSpPr>
          <p:cNvPr id="50" name="Straight Connector 49">
            <a:extLst>
              <a:ext uri="{FF2B5EF4-FFF2-40B4-BE49-F238E27FC236}">
                <a16:creationId xmlns:a16="http://schemas.microsoft.com/office/drawing/2014/main" id="{76DACA6A-5E8A-8E45-8CCE-9CE7AA2488D7}"/>
              </a:ext>
            </a:extLst>
          </p:cNvPr>
          <p:cNvCxnSpPr>
            <a:cxnSpLocks/>
          </p:cNvCxnSpPr>
          <p:nvPr/>
        </p:nvCxnSpPr>
        <p:spPr>
          <a:xfrm rot="5400000">
            <a:off x="2147726" y="3905348"/>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459720E2-29BC-6149-BF41-E2E3E8C36CE0}"/>
              </a:ext>
            </a:extLst>
          </p:cNvPr>
          <p:cNvSpPr txBox="1"/>
          <p:nvPr/>
        </p:nvSpPr>
        <p:spPr>
          <a:xfrm>
            <a:off x="1928707" y="2505969"/>
            <a:ext cx="157094"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10</a:t>
            </a:r>
          </a:p>
        </p:txBody>
      </p:sp>
      <p:cxnSp>
        <p:nvCxnSpPr>
          <p:cNvPr id="52" name="Straight Connector 51">
            <a:extLst>
              <a:ext uri="{FF2B5EF4-FFF2-40B4-BE49-F238E27FC236}">
                <a16:creationId xmlns:a16="http://schemas.microsoft.com/office/drawing/2014/main" id="{8052E333-9BC5-9C47-85E4-AFADF9D353DB}"/>
              </a:ext>
            </a:extLst>
          </p:cNvPr>
          <p:cNvCxnSpPr>
            <a:cxnSpLocks/>
          </p:cNvCxnSpPr>
          <p:nvPr/>
        </p:nvCxnSpPr>
        <p:spPr>
          <a:xfrm rot="5400000">
            <a:off x="2147726" y="2543273"/>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934E0A40-061C-4240-8451-8ADC2145887A}"/>
              </a:ext>
            </a:extLst>
          </p:cNvPr>
          <p:cNvCxnSpPr>
            <a:cxnSpLocks/>
          </p:cNvCxnSpPr>
          <p:nvPr/>
        </p:nvCxnSpPr>
        <p:spPr>
          <a:xfrm flipH="1">
            <a:off x="2169408" y="2342766"/>
            <a:ext cx="8355717"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67374904-F99B-0E46-97E9-D5BEF4953EEB}"/>
              </a:ext>
            </a:extLst>
          </p:cNvPr>
          <p:cNvSpPr/>
          <p:nvPr/>
        </p:nvSpPr>
        <p:spPr>
          <a:xfrm>
            <a:off x="2381251" y="2644775"/>
            <a:ext cx="130174" cy="1551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57" name="Rectangle 56">
            <a:extLst>
              <a:ext uri="{FF2B5EF4-FFF2-40B4-BE49-F238E27FC236}">
                <a16:creationId xmlns:a16="http://schemas.microsoft.com/office/drawing/2014/main" id="{F7F820D4-C5AC-224C-8F4E-DD6B3E3A458C}"/>
              </a:ext>
            </a:extLst>
          </p:cNvPr>
          <p:cNvSpPr/>
          <p:nvPr/>
        </p:nvSpPr>
        <p:spPr>
          <a:xfrm>
            <a:off x="2562226" y="2803525"/>
            <a:ext cx="130174" cy="7048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58" name="Rectangle 57">
            <a:extLst>
              <a:ext uri="{FF2B5EF4-FFF2-40B4-BE49-F238E27FC236}">
                <a16:creationId xmlns:a16="http://schemas.microsoft.com/office/drawing/2014/main" id="{A5864596-E251-FC44-AA6E-82A64B415E3E}"/>
              </a:ext>
            </a:extLst>
          </p:cNvPr>
          <p:cNvSpPr/>
          <p:nvPr/>
        </p:nvSpPr>
        <p:spPr>
          <a:xfrm>
            <a:off x="2743201" y="2803525"/>
            <a:ext cx="130174" cy="7048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59" name="Rectangle 58">
            <a:extLst>
              <a:ext uri="{FF2B5EF4-FFF2-40B4-BE49-F238E27FC236}">
                <a16:creationId xmlns:a16="http://schemas.microsoft.com/office/drawing/2014/main" id="{BB8417A1-93CC-F44A-B4EF-0C2776DCC627}"/>
              </a:ext>
            </a:extLst>
          </p:cNvPr>
          <p:cNvSpPr/>
          <p:nvPr/>
        </p:nvSpPr>
        <p:spPr>
          <a:xfrm>
            <a:off x="2924176" y="2803525"/>
            <a:ext cx="130174" cy="9461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60" name="Rectangle 59">
            <a:extLst>
              <a:ext uri="{FF2B5EF4-FFF2-40B4-BE49-F238E27FC236}">
                <a16:creationId xmlns:a16="http://schemas.microsoft.com/office/drawing/2014/main" id="{B8A46495-E837-634E-866D-42696792AFA1}"/>
              </a:ext>
            </a:extLst>
          </p:cNvPr>
          <p:cNvSpPr/>
          <p:nvPr/>
        </p:nvSpPr>
        <p:spPr>
          <a:xfrm>
            <a:off x="3829051" y="2803524"/>
            <a:ext cx="130174" cy="11715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61" name="Rectangle 60">
            <a:extLst>
              <a:ext uri="{FF2B5EF4-FFF2-40B4-BE49-F238E27FC236}">
                <a16:creationId xmlns:a16="http://schemas.microsoft.com/office/drawing/2014/main" id="{4C9D7F0B-5697-6749-B306-F2C5654E427B}"/>
              </a:ext>
            </a:extLst>
          </p:cNvPr>
          <p:cNvSpPr/>
          <p:nvPr/>
        </p:nvSpPr>
        <p:spPr>
          <a:xfrm>
            <a:off x="4733926" y="2803524"/>
            <a:ext cx="130174" cy="12858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62" name="Rectangle 61">
            <a:extLst>
              <a:ext uri="{FF2B5EF4-FFF2-40B4-BE49-F238E27FC236}">
                <a16:creationId xmlns:a16="http://schemas.microsoft.com/office/drawing/2014/main" id="{144ABF06-AB34-7746-8E28-A0A1D50E2E5D}"/>
              </a:ext>
            </a:extLst>
          </p:cNvPr>
          <p:cNvSpPr/>
          <p:nvPr/>
        </p:nvSpPr>
        <p:spPr>
          <a:xfrm>
            <a:off x="5457826" y="2803524"/>
            <a:ext cx="130174" cy="16605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63" name="Rectangle 62">
            <a:extLst>
              <a:ext uri="{FF2B5EF4-FFF2-40B4-BE49-F238E27FC236}">
                <a16:creationId xmlns:a16="http://schemas.microsoft.com/office/drawing/2014/main" id="{A8A768D4-4DD7-ED4D-AF7A-BAC1C7DF49F0}"/>
              </a:ext>
            </a:extLst>
          </p:cNvPr>
          <p:cNvSpPr/>
          <p:nvPr/>
        </p:nvSpPr>
        <p:spPr>
          <a:xfrm>
            <a:off x="6181726" y="2803524"/>
            <a:ext cx="130174" cy="18319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64" name="Rectangle 63">
            <a:extLst>
              <a:ext uri="{FF2B5EF4-FFF2-40B4-BE49-F238E27FC236}">
                <a16:creationId xmlns:a16="http://schemas.microsoft.com/office/drawing/2014/main" id="{F0472CD8-3E59-F347-B5A0-11A64D8A8F21}"/>
              </a:ext>
            </a:extLst>
          </p:cNvPr>
          <p:cNvSpPr/>
          <p:nvPr/>
        </p:nvSpPr>
        <p:spPr>
          <a:xfrm>
            <a:off x="3105151" y="2803525"/>
            <a:ext cx="130174" cy="1079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65" name="Rectangle 64">
            <a:extLst>
              <a:ext uri="{FF2B5EF4-FFF2-40B4-BE49-F238E27FC236}">
                <a16:creationId xmlns:a16="http://schemas.microsoft.com/office/drawing/2014/main" id="{E5C167C1-4D00-534D-B30E-C0BBE2878FD2}"/>
              </a:ext>
            </a:extLst>
          </p:cNvPr>
          <p:cNvSpPr/>
          <p:nvPr/>
        </p:nvSpPr>
        <p:spPr>
          <a:xfrm>
            <a:off x="3286126" y="2803524"/>
            <a:ext cx="130174" cy="11271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66" name="Rectangle 65">
            <a:extLst>
              <a:ext uri="{FF2B5EF4-FFF2-40B4-BE49-F238E27FC236}">
                <a16:creationId xmlns:a16="http://schemas.microsoft.com/office/drawing/2014/main" id="{512D7753-2AF4-1E42-9091-FAA39D25AECC}"/>
              </a:ext>
            </a:extLst>
          </p:cNvPr>
          <p:cNvSpPr/>
          <p:nvPr/>
        </p:nvSpPr>
        <p:spPr>
          <a:xfrm>
            <a:off x="3467101" y="2803524"/>
            <a:ext cx="130174" cy="11271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67" name="Rectangle 66">
            <a:extLst>
              <a:ext uri="{FF2B5EF4-FFF2-40B4-BE49-F238E27FC236}">
                <a16:creationId xmlns:a16="http://schemas.microsoft.com/office/drawing/2014/main" id="{22C68DE3-7275-104E-9CF0-438A4A33BD34}"/>
              </a:ext>
            </a:extLst>
          </p:cNvPr>
          <p:cNvSpPr/>
          <p:nvPr/>
        </p:nvSpPr>
        <p:spPr>
          <a:xfrm>
            <a:off x="3648076" y="2803524"/>
            <a:ext cx="130174" cy="11715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68" name="Rectangle 67">
            <a:extLst>
              <a:ext uri="{FF2B5EF4-FFF2-40B4-BE49-F238E27FC236}">
                <a16:creationId xmlns:a16="http://schemas.microsoft.com/office/drawing/2014/main" id="{317E8268-DABD-DB4D-BB59-E41EFDFB43A9}"/>
              </a:ext>
            </a:extLst>
          </p:cNvPr>
          <p:cNvSpPr/>
          <p:nvPr/>
        </p:nvSpPr>
        <p:spPr>
          <a:xfrm>
            <a:off x="4010026" y="2803523"/>
            <a:ext cx="130174" cy="11811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69" name="Rectangle 68">
            <a:extLst>
              <a:ext uri="{FF2B5EF4-FFF2-40B4-BE49-F238E27FC236}">
                <a16:creationId xmlns:a16="http://schemas.microsoft.com/office/drawing/2014/main" id="{B2F6284B-BF2C-924E-8280-AF4A6CC19B3C}"/>
              </a:ext>
            </a:extLst>
          </p:cNvPr>
          <p:cNvSpPr/>
          <p:nvPr/>
        </p:nvSpPr>
        <p:spPr>
          <a:xfrm>
            <a:off x="4191001" y="2803523"/>
            <a:ext cx="130174" cy="11811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0" name="Rectangle 69">
            <a:extLst>
              <a:ext uri="{FF2B5EF4-FFF2-40B4-BE49-F238E27FC236}">
                <a16:creationId xmlns:a16="http://schemas.microsoft.com/office/drawing/2014/main" id="{4EF12CE0-54E1-F443-AEC6-AE9EC049D39D}"/>
              </a:ext>
            </a:extLst>
          </p:cNvPr>
          <p:cNvSpPr/>
          <p:nvPr/>
        </p:nvSpPr>
        <p:spPr>
          <a:xfrm>
            <a:off x="4371976" y="2803523"/>
            <a:ext cx="130174" cy="1282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1" name="Rectangle 70">
            <a:extLst>
              <a:ext uri="{FF2B5EF4-FFF2-40B4-BE49-F238E27FC236}">
                <a16:creationId xmlns:a16="http://schemas.microsoft.com/office/drawing/2014/main" id="{CDDC30C0-FC80-D749-A0F1-FEB093D8761F}"/>
              </a:ext>
            </a:extLst>
          </p:cNvPr>
          <p:cNvSpPr/>
          <p:nvPr/>
        </p:nvSpPr>
        <p:spPr>
          <a:xfrm>
            <a:off x="4552951" y="2803523"/>
            <a:ext cx="130174" cy="1282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2" name="Rectangle 71">
            <a:extLst>
              <a:ext uri="{FF2B5EF4-FFF2-40B4-BE49-F238E27FC236}">
                <a16:creationId xmlns:a16="http://schemas.microsoft.com/office/drawing/2014/main" id="{5C52E93F-8E28-2F4B-8C46-9F20AA6D1988}"/>
              </a:ext>
            </a:extLst>
          </p:cNvPr>
          <p:cNvSpPr/>
          <p:nvPr/>
        </p:nvSpPr>
        <p:spPr>
          <a:xfrm>
            <a:off x="4914901" y="2803522"/>
            <a:ext cx="130174" cy="14382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3" name="Rectangle 72">
            <a:extLst>
              <a:ext uri="{FF2B5EF4-FFF2-40B4-BE49-F238E27FC236}">
                <a16:creationId xmlns:a16="http://schemas.microsoft.com/office/drawing/2014/main" id="{C4EFE6BA-3F21-8B47-8A41-683C22669EBA}"/>
              </a:ext>
            </a:extLst>
          </p:cNvPr>
          <p:cNvSpPr/>
          <p:nvPr/>
        </p:nvSpPr>
        <p:spPr>
          <a:xfrm>
            <a:off x="5095876" y="2803522"/>
            <a:ext cx="130174" cy="15144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4" name="Rectangle 73">
            <a:extLst>
              <a:ext uri="{FF2B5EF4-FFF2-40B4-BE49-F238E27FC236}">
                <a16:creationId xmlns:a16="http://schemas.microsoft.com/office/drawing/2014/main" id="{812886F3-E3DD-2A42-A77B-5AF97837934D}"/>
              </a:ext>
            </a:extLst>
          </p:cNvPr>
          <p:cNvSpPr/>
          <p:nvPr/>
        </p:nvSpPr>
        <p:spPr>
          <a:xfrm>
            <a:off x="5276851" y="2803522"/>
            <a:ext cx="130174" cy="16478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5" name="Rectangle 74">
            <a:extLst>
              <a:ext uri="{FF2B5EF4-FFF2-40B4-BE49-F238E27FC236}">
                <a16:creationId xmlns:a16="http://schemas.microsoft.com/office/drawing/2014/main" id="{29CAC7E4-1E6F-5F45-BB6C-BAC1A916AEAE}"/>
              </a:ext>
            </a:extLst>
          </p:cNvPr>
          <p:cNvSpPr/>
          <p:nvPr/>
        </p:nvSpPr>
        <p:spPr>
          <a:xfrm>
            <a:off x="5638801" y="2803522"/>
            <a:ext cx="130174" cy="17240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6" name="Rectangle 75">
            <a:extLst>
              <a:ext uri="{FF2B5EF4-FFF2-40B4-BE49-F238E27FC236}">
                <a16:creationId xmlns:a16="http://schemas.microsoft.com/office/drawing/2014/main" id="{D0001B90-EE0C-2343-A554-7E47AFCE2253}"/>
              </a:ext>
            </a:extLst>
          </p:cNvPr>
          <p:cNvSpPr/>
          <p:nvPr/>
        </p:nvSpPr>
        <p:spPr>
          <a:xfrm>
            <a:off x="5819776" y="2803521"/>
            <a:ext cx="130174" cy="17399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7" name="Rectangle 76">
            <a:extLst>
              <a:ext uri="{FF2B5EF4-FFF2-40B4-BE49-F238E27FC236}">
                <a16:creationId xmlns:a16="http://schemas.microsoft.com/office/drawing/2014/main" id="{5D063C1E-96FC-614D-9FDB-93A47F0587EA}"/>
              </a:ext>
            </a:extLst>
          </p:cNvPr>
          <p:cNvSpPr/>
          <p:nvPr/>
        </p:nvSpPr>
        <p:spPr>
          <a:xfrm>
            <a:off x="6000751" y="2803521"/>
            <a:ext cx="130174" cy="18192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8" name="Rectangle 77">
            <a:extLst>
              <a:ext uri="{FF2B5EF4-FFF2-40B4-BE49-F238E27FC236}">
                <a16:creationId xmlns:a16="http://schemas.microsoft.com/office/drawing/2014/main" id="{DAAD923F-DB1A-F841-B6A4-B3CF23AE6C8C}"/>
              </a:ext>
            </a:extLst>
          </p:cNvPr>
          <p:cNvSpPr/>
          <p:nvPr/>
        </p:nvSpPr>
        <p:spPr>
          <a:xfrm>
            <a:off x="6362701" y="2803524"/>
            <a:ext cx="130174" cy="18764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9" name="Rectangle 78">
            <a:extLst>
              <a:ext uri="{FF2B5EF4-FFF2-40B4-BE49-F238E27FC236}">
                <a16:creationId xmlns:a16="http://schemas.microsoft.com/office/drawing/2014/main" id="{3A7A9554-E221-534D-BA15-AD33AE1BFD31}"/>
              </a:ext>
            </a:extLst>
          </p:cNvPr>
          <p:cNvSpPr/>
          <p:nvPr/>
        </p:nvSpPr>
        <p:spPr>
          <a:xfrm>
            <a:off x="6543676" y="2803524"/>
            <a:ext cx="130174" cy="18764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0" name="Rectangle 79">
            <a:extLst>
              <a:ext uri="{FF2B5EF4-FFF2-40B4-BE49-F238E27FC236}">
                <a16:creationId xmlns:a16="http://schemas.microsoft.com/office/drawing/2014/main" id="{56FBEDAC-B461-094E-A0BB-97BD2678D402}"/>
              </a:ext>
            </a:extLst>
          </p:cNvPr>
          <p:cNvSpPr/>
          <p:nvPr/>
        </p:nvSpPr>
        <p:spPr>
          <a:xfrm>
            <a:off x="6724651" y="2803524"/>
            <a:ext cx="130174" cy="19304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1" name="Rectangle 80">
            <a:extLst>
              <a:ext uri="{FF2B5EF4-FFF2-40B4-BE49-F238E27FC236}">
                <a16:creationId xmlns:a16="http://schemas.microsoft.com/office/drawing/2014/main" id="{567FEB79-340C-5749-A833-A021FA129682}"/>
              </a:ext>
            </a:extLst>
          </p:cNvPr>
          <p:cNvSpPr/>
          <p:nvPr/>
        </p:nvSpPr>
        <p:spPr>
          <a:xfrm>
            <a:off x="6905626" y="2803520"/>
            <a:ext cx="130174" cy="19907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2" name="Rectangle 81">
            <a:extLst>
              <a:ext uri="{FF2B5EF4-FFF2-40B4-BE49-F238E27FC236}">
                <a16:creationId xmlns:a16="http://schemas.microsoft.com/office/drawing/2014/main" id="{8B38B525-056B-B842-8009-1F6A5C599CBF}"/>
              </a:ext>
            </a:extLst>
          </p:cNvPr>
          <p:cNvSpPr/>
          <p:nvPr/>
        </p:nvSpPr>
        <p:spPr>
          <a:xfrm>
            <a:off x="7086601" y="2803520"/>
            <a:ext cx="130174" cy="20066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3" name="Rectangle 82">
            <a:extLst>
              <a:ext uri="{FF2B5EF4-FFF2-40B4-BE49-F238E27FC236}">
                <a16:creationId xmlns:a16="http://schemas.microsoft.com/office/drawing/2014/main" id="{956ABDA2-0F45-1A47-8EDD-152946905EB5}"/>
              </a:ext>
            </a:extLst>
          </p:cNvPr>
          <p:cNvSpPr/>
          <p:nvPr/>
        </p:nvSpPr>
        <p:spPr>
          <a:xfrm>
            <a:off x="7267576" y="2803524"/>
            <a:ext cx="130174" cy="2025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4" name="Rectangle 83">
            <a:extLst>
              <a:ext uri="{FF2B5EF4-FFF2-40B4-BE49-F238E27FC236}">
                <a16:creationId xmlns:a16="http://schemas.microsoft.com/office/drawing/2014/main" id="{FCD44804-23D7-1F40-8CF7-99EE77D4EBB7}"/>
              </a:ext>
            </a:extLst>
          </p:cNvPr>
          <p:cNvSpPr/>
          <p:nvPr/>
        </p:nvSpPr>
        <p:spPr>
          <a:xfrm>
            <a:off x="7448551" y="2803524"/>
            <a:ext cx="130174" cy="20605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5" name="Rectangle 84">
            <a:extLst>
              <a:ext uri="{FF2B5EF4-FFF2-40B4-BE49-F238E27FC236}">
                <a16:creationId xmlns:a16="http://schemas.microsoft.com/office/drawing/2014/main" id="{8B34BB2E-2129-E247-A46A-96E599E5138B}"/>
              </a:ext>
            </a:extLst>
          </p:cNvPr>
          <p:cNvSpPr/>
          <p:nvPr/>
        </p:nvSpPr>
        <p:spPr>
          <a:xfrm>
            <a:off x="7629526" y="2803520"/>
            <a:ext cx="130174" cy="20637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6" name="Rectangle 85">
            <a:extLst>
              <a:ext uri="{FF2B5EF4-FFF2-40B4-BE49-F238E27FC236}">
                <a16:creationId xmlns:a16="http://schemas.microsoft.com/office/drawing/2014/main" id="{9DEC52FB-CB63-5D43-9252-6AEBB3B22C37}"/>
              </a:ext>
            </a:extLst>
          </p:cNvPr>
          <p:cNvSpPr/>
          <p:nvPr/>
        </p:nvSpPr>
        <p:spPr>
          <a:xfrm>
            <a:off x="7991476" y="2803520"/>
            <a:ext cx="130174" cy="21240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7" name="Rectangle 86">
            <a:extLst>
              <a:ext uri="{FF2B5EF4-FFF2-40B4-BE49-F238E27FC236}">
                <a16:creationId xmlns:a16="http://schemas.microsoft.com/office/drawing/2014/main" id="{E2A4F6ED-159A-8248-AC15-A888A2547B46}"/>
              </a:ext>
            </a:extLst>
          </p:cNvPr>
          <p:cNvSpPr/>
          <p:nvPr/>
        </p:nvSpPr>
        <p:spPr>
          <a:xfrm>
            <a:off x="7810501" y="2803524"/>
            <a:ext cx="130174" cy="20796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8" name="Rectangle 87">
            <a:extLst>
              <a:ext uri="{FF2B5EF4-FFF2-40B4-BE49-F238E27FC236}">
                <a16:creationId xmlns:a16="http://schemas.microsoft.com/office/drawing/2014/main" id="{15804289-CC3E-394D-BA87-6FAD35F79E6F}"/>
              </a:ext>
            </a:extLst>
          </p:cNvPr>
          <p:cNvSpPr/>
          <p:nvPr/>
        </p:nvSpPr>
        <p:spPr>
          <a:xfrm>
            <a:off x="8172451" y="2803519"/>
            <a:ext cx="130174" cy="2266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9" name="Rectangle 88">
            <a:extLst>
              <a:ext uri="{FF2B5EF4-FFF2-40B4-BE49-F238E27FC236}">
                <a16:creationId xmlns:a16="http://schemas.microsoft.com/office/drawing/2014/main" id="{93E8E0BB-1A8B-5B44-A79A-5AD003179425}"/>
              </a:ext>
            </a:extLst>
          </p:cNvPr>
          <p:cNvSpPr/>
          <p:nvPr/>
        </p:nvSpPr>
        <p:spPr>
          <a:xfrm>
            <a:off x="8353426" y="2803519"/>
            <a:ext cx="130174" cy="2266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0" name="Rectangle 89">
            <a:extLst>
              <a:ext uri="{FF2B5EF4-FFF2-40B4-BE49-F238E27FC236}">
                <a16:creationId xmlns:a16="http://schemas.microsoft.com/office/drawing/2014/main" id="{3C62E665-5435-F144-BA32-A93ABB158624}"/>
              </a:ext>
            </a:extLst>
          </p:cNvPr>
          <p:cNvSpPr/>
          <p:nvPr/>
        </p:nvSpPr>
        <p:spPr>
          <a:xfrm>
            <a:off x="8534401" y="2803519"/>
            <a:ext cx="130174" cy="2266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1" name="Rectangle 90">
            <a:extLst>
              <a:ext uri="{FF2B5EF4-FFF2-40B4-BE49-F238E27FC236}">
                <a16:creationId xmlns:a16="http://schemas.microsoft.com/office/drawing/2014/main" id="{87681C2C-DB03-8840-8803-A8BD9FD4CFFC}"/>
              </a:ext>
            </a:extLst>
          </p:cNvPr>
          <p:cNvSpPr/>
          <p:nvPr/>
        </p:nvSpPr>
        <p:spPr>
          <a:xfrm>
            <a:off x="8715376" y="2803519"/>
            <a:ext cx="130174" cy="2266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2" name="Rectangle 91">
            <a:extLst>
              <a:ext uri="{FF2B5EF4-FFF2-40B4-BE49-F238E27FC236}">
                <a16:creationId xmlns:a16="http://schemas.microsoft.com/office/drawing/2014/main" id="{A9F4D773-9B55-944B-88F1-1012F7C9A4D9}"/>
              </a:ext>
            </a:extLst>
          </p:cNvPr>
          <p:cNvSpPr/>
          <p:nvPr/>
        </p:nvSpPr>
        <p:spPr>
          <a:xfrm>
            <a:off x="9077326" y="2803519"/>
            <a:ext cx="130174" cy="2266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3" name="Rectangle 92">
            <a:extLst>
              <a:ext uri="{FF2B5EF4-FFF2-40B4-BE49-F238E27FC236}">
                <a16:creationId xmlns:a16="http://schemas.microsoft.com/office/drawing/2014/main" id="{48DAA6E6-CC3B-AD48-8094-5E4FF357D0D4}"/>
              </a:ext>
            </a:extLst>
          </p:cNvPr>
          <p:cNvSpPr/>
          <p:nvPr/>
        </p:nvSpPr>
        <p:spPr>
          <a:xfrm>
            <a:off x="9258301" y="2803519"/>
            <a:ext cx="130174" cy="2266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4" name="Rectangle 93">
            <a:extLst>
              <a:ext uri="{FF2B5EF4-FFF2-40B4-BE49-F238E27FC236}">
                <a16:creationId xmlns:a16="http://schemas.microsoft.com/office/drawing/2014/main" id="{47D538A5-7F8A-6841-AD57-2761666E32BB}"/>
              </a:ext>
            </a:extLst>
          </p:cNvPr>
          <p:cNvSpPr/>
          <p:nvPr/>
        </p:nvSpPr>
        <p:spPr>
          <a:xfrm>
            <a:off x="9620251" y="2803519"/>
            <a:ext cx="130174" cy="2266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5" name="Rectangle 94">
            <a:extLst>
              <a:ext uri="{FF2B5EF4-FFF2-40B4-BE49-F238E27FC236}">
                <a16:creationId xmlns:a16="http://schemas.microsoft.com/office/drawing/2014/main" id="{1D307B9B-3CC2-A947-B70D-A6CFC2677B0A}"/>
              </a:ext>
            </a:extLst>
          </p:cNvPr>
          <p:cNvSpPr/>
          <p:nvPr/>
        </p:nvSpPr>
        <p:spPr>
          <a:xfrm>
            <a:off x="9801226" y="2803519"/>
            <a:ext cx="130174" cy="2266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6" name="Rectangle 95">
            <a:extLst>
              <a:ext uri="{FF2B5EF4-FFF2-40B4-BE49-F238E27FC236}">
                <a16:creationId xmlns:a16="http://schemas.microsoft.com/office/drawing/2014/main" id="{F750A62D-B123-0748-BAAB-F30E39FB7EFE}"/>
              </a:ext>
            </a:extLst>
          </p:cNvPr>
          <p:cNvSpPr/>
          <p:nvPr/>
        </p:nvSpPr>
        <p:spPr>
          <a:xfrm>
            <a:off x="9982201" y="2803519"/>
            <a:ext cx="130174" cy="2266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7" name="Rectangle 96">
            <a:extLst>
              <a:ext uri="{FF2B5EF4-FFF2-40B4-BE49-F238E27FC236}">
                <a16:creationId xmlns:a16="http://schemas.microsoft.com/office/drawing/2014/main" id="{A55A6818-AB9A-AE46-B61D-25C8043531F9}"/>
              </a:ext>
            </a:extLst>
          </p:cNvPr>
          <p:cNvSpPr/>
          <p:nvPr/>
        </p:nvSpPr>
        <p:spPr>
          <a:xfrm>
            <a:off x="10163176" y="2803519"/>
            <a:ext cx="130174" cy="2266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8" name="Rectangle 97">
            <a:extLst>
              <a:ext uri="{FF2B5EF4-FFF2-40B4-BE49-F238E27FC236}">
                <a16:creationId xmlns:a16="http://schemas.microsoft.com/office/drawing/2014/main" id="{514FF6B3-BB5E-0641-930B-D7A3D48E9A93}"/>
              </a:ext>
            </a:extLst>
          </p:cNvPr>
          <p:cNvSpPr/>
          <p:nvPr/>
        </p:nvSpPr>
        <p:spPr>
          <a:xfrm>
            <a:off x="8896351" y="2803519"/>
            <a:ext cx="130174" cy="22669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9" name="Rectangle 98">
            <a:extLst>
              <a:ext uri="{FF2B5EF4-FFF2-40B4-BE49-F238E27FC236}">
                <a16:creationId xmlns:a16="http://schemas.microsoft.com/office/drawing/2014/main" id="{4BF718B7-ED68-9048-AB3D-EB301B4B8EFC}"/>
              </a:ext>
            </a:extLst>
          </p:cNvPr>
          <p:cNvSpPr/>
          <p:nvPr/>
        </p:nvSpPr>
        <p:spPr>
          <a:xfrm>
            <a:off x="9439276" y="2803519"/>
            <a:ext cx="130174" cy="22669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00" name="Rectangle 99">
            <a:extLst>
              <a:ext uri="{FF2B5EF4-FFF2-40B4-BE49-F238E27FC236}">
                <a16:creationId xmlns:a16="http://schemas.microsoft.com/office/drawing/2014/main" id="{07A0BD2A-3013-524E-A70D-2F31C13D1638}"/>
              </a:ext>
            </a:extLst>
          </p:cNvPr>
          <p:cNvSpPr/>
          <p:nvPr/>
        </p:nvSpPr>
        <p:spPr>
          <a:xfrm>
            <a:off x="10344151" y="2803519"/>
            <a:ext cx="130174" cy="22669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cxnSp>
        <p:nvCxnSpPr>
          <p:cNvPr id="103" name="Straight Connector 102">
            <a:extLst>
              <a:ext uri="{FF2B5EF4-FFF2-40B4-BE49-F238E27FC236}">
                <a16:creationId xmlns:a16="http://schemas.microsoft.com/office/drawing/2014/main" id="{0EACAA66-E196-3246-A9CB-3DDABD730E46}"/>
              </a:ext>
            </a:extLst>
          </p:cNvPr>
          <p:cNvCxnSpPr>
            <a:cxnSpLocks/>
          </p:cNvCxnSpPr>
          <p:nvPr/>
        </p:nvCxnSpPr>
        <p:spPr>
          <a:xfrm flipH="1">
            <a:off x="2169408" y="3475148"/>
            <a:ext cx="8355717"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aphicFrame>
        <p:nvGraphicFramePr>
          <p:cNvPr id="104" name="Table 103">
            <a:extLst>
              <a:ext uri="{FF2B5EF4-FFF2-40B4-BE49-F238E27FC236}">
                <a16:creationId xmlns:a16="http://schemas.microsoft.com/office/drawing/2014/main" id="{72D6B67D-CF70-C540-88FD-60AFA1B527B6}"/>
              </a:ext>
            </a:extLst>
          </p:cNvPr>
          <p:cNvGraphicFramePr>
            <a:graphicFrameLocks noGrp="1"/>
          </p:cNvGraphicFramePr>
          <p:nvPr/>
        </p:nvGraphicFramePr>
        <p:xfrm>
          <a:off x="2443001" y="4538227"/>
          <a:ext cx="2575458" cy="1011600"/>
        </p:xfrm>
        <a:graphic>
          <a:graphicData uri="http://schemas.openxmlformats.org/drawingml/2006/table">
            <a:tbl>
              <a:tblPr firstRow="1" bandRow="1">
                <a:tableStyleId>{5C22544A-7EE6-4342-B048-85BDC9FD1C3A}</a:tableStyleId>
              </a:tblPr>
              <a:tblGrid>
                <a:gridCol w="1287729">
                  <a:extLst>
                    <a:ext uri="{9D8B030D-6E8A-4147-A177-3AD203B41FA5}">
                      <a16:colId xmlns:a16="http://schemas.microsoft.com/office/drawing/2014/main" val="4163362408"/>
                    </a:ext>
                  </a:extLst>
                </a:gridCol>
                <a:gridCol w="1287729">
                  <a:extLst>
                    <a:ext uri="{9D8B030D-6E8A-4147-A177-3AD203B41FA5}">
                      <a16:colId xmlns:a16="http://schemas.microsoft.com/office/drawing/2014/main" val="1347188608"/>
                    </a:ext>
                  </a:extLst>
                </a:gridCol>
              </a:tblGrid>
              <a:tr h="174371">
                <a:tc>
                  <a:txBody>
                    <a:bodyPr/>
                    <a:lstStyle/>
                    <a:p>
                      <a:pPr algn="ctr"/>
                      <a:r>
                        <a:rPr lang="en-US" sz="1200" dirty="0" err="1"/>
                        <a:t>ORR</a:t>
                      </a:r>
                      <a:r>
                        <a:rPr lang="en-US" sz="1200" baseline="30000" dirty="0" err="1"/>
                        <a:t>a</a:t>
                      </a:r>
                      <a:r>
                        <a:rPr lang="en-US" sz="1200" dirty="0"/>
                        <a:t> (95% CI), %</a:t>
                      </a:r>
                      <a:endParaRPr lang="en-US" sz="1200" baseline="0" dirty="0"/>
                    </a:p>
                  </a:txBody>
                  <a:tcPr marT="9720" marB="9720"/>
                </a:tc>
                <a:tc>
                  <a:txBody>
                    <a:bodyPr/>
                    <a:lstStyle/>
                    <a:p>
                      <a:pPr algn="ctr"/>
                      <a:r>
                        <a:rPr lang="en-US" sz="1200" dirty="0"/>
                        <a:t>93 (82-99)</a:t>
                      </a:r>
                    </a:p>
                  </a:txBody>
                  <a:tcPr marT="9720" marB="9720"/>
                </a:tc>
                <a:extLst>
                  <a:ext uri="{0D108BD9-81ED-4DB2-BD59-A6C34878D82A}">
                    <a16:rowId xmlns:a16="http://schemas.microsoft.com/office/drawing/2014/main" val="2775934135"/>
                  </a:ext>
                </a:extLst>
              </a:tr>
              <a:tr h="174371">
                <a:tc gridSpan="2">
                  <a:txBody>
                    <a:bodyPr/>
                    <a:lstStyle/>
                    <a:p>
                      <a:r>
                        <a:rPr lang="en-US" sz="1200" b="1" dirty="0"/>
                        <a:t>Best response</a:t>
                      </a:r>
                    </a:p>
                  </a:txBody>
                  <a:tcPr marT="9720" marB="9720"/>
                </a:tc>
                <a:tc hMerge="1">
                  <a:txBody>
                    <a:bodyPr/>
                    <a:lstStyle/>
                    <a:p>
                      <a:endParaRPr lang="en-US" sz="1200" dirty="0"/>
                    </a:p>
                  </a:txBody>
                  <a:tcPr marT="9720" marB="9720"/>
                </a:tc>
                <a:extLst>
                  <a:ext uri="{0D108BD9-81ED-4DB2-BD59-A6C34878D82A}">
                    <a16:rowId xmlns:a16="http://schemas.microsoft.com/office/drawing/2014/main" val="2158025583"/>
                  </a:ext>
                </a:extLst>
              </a:tr>
              <a:tr h="174371">
                <a:tc>
                  <a:txBody>
                    <a:bodyPr/>
                    <a:lstStyle/>
                    <a:p>
                      <a:r>
                        <a:rPr lang="en-US" sz="1200" b="1" dirty="0"/>
                        <a:t>CR</a:t>
                      </a:r>
                    </a:p>
                  </a:txBody>
                  <a:tcPr marT="9720" marB="9720"/>
                </a:tc>
                <a:tc>
                  <a:txBody>
                    <a:bodyPr/>
                    <a:lstStyle/>
                    <a:p>
                      <a:r>
                        <a:rPr lang="en-US" sz="1200" dirty="0"/>
                        <a:t>20</a:t>
                      </a:r>
                    </a:p>
                  </a:txBody>
                  <a:tcPr marT="9720" marB="9720"/>
                </a:tc>
                <a:extLst>
                  <a:ext uri="{0D108BD9-81ED-4DB2-BD59-A6C34878D82A}">
                    <a16:rowId xmlns:a16="http://schemas.microsoft.com/office/drawing/2014/main" val="734192785"/>
                  </a:ext>
                </a:extLst>
              </a:tr>
              <a:tr h="174371">
                <a:tc>
                  <a:txBody>
                    <a:bodyPr/>
                    <a:lstStyle/>
                    <a:p>
                      <a:r>
                        <a:rPr lang="en-US" sz="1200" b="1" dirty="0"/>
                        <a:t>PR</a:t>
                      </a:r>
                    </a:p>
                  </a:txBody>
                  <a:tcPr marT="9720" marB="9720"/>
                </a:tc>
                <a:tc>
                  <a:txBody>
                    <a:bodyPr/>
                    <a:lstStyle/>
                    <a:p>
                      <a:r>
                        <a:rPr lang="en-US" sz="1200" dirty="0"/>
                        <a:t>70</a:t>
                      </a:r>
                    </a:p>
                  </a:txBody>
                  <a:tcPr marT="9720" marB="9720"/>
                </a:tc>
                <a:extLst>
                  <a:ext uri="{0D108BD9-81ED-4DB2-BD59-A6C34878D82A}">
                    <a16:rowId xmlns:a16="http://schemas.microsoft.com/office/drawing/2014/main" val="3827442864"/>
                  </a:ext>
                </a:extLst>
              </a:tr>
              <a:tr h="174371">
                <a:tc>
                  <a:txBody>
                    <a:bodyPr/>
                    <a:lstStyle/>
                    <a:p>
                      <a:r>
                        <a:rPr lang="en-US" sz="1200" b="1" dirty="0"/>
                        <a:t>sCR</a:t>
                      </a:r>
                    </a:p>
                  </a:txBody>
                  <a:tcPr marT="9720" marB="9720"/>
                </a:tc>
                <a:tc>
                  <a:txBody>
                    <a:bodyPr/>
                    <a:lstStyle/>
                    <a:p>
                      <a:r>
                        <a:rPr lang="en-US" sz="1200" dirty="0"/>
                        <a:t>4</a:t>
                      </a:r>
                    </a:p>
                  </a:txBody>
                  <a:tcPr marT="9720" marB="9720"/>
                </a:tc>
                <a:extLst>
                  <a:ext uri="{0D108BD9-81ED-4DB2-BD59-A6C34878D82A}">
                    <a16:rowId xmlns:a16="http://schemas.microsoft.com/office/drawing/2014/main" val="1154246664"/>
                  </a:ext>
                </a:extLst>
              </a:tr>
            </a:tbl>
          </a:graphicData>
        </a:graphic>
      </p:graphicFrame>
      <p:sp>
        <p:nvSpPr>
          <p:cNvPr id="106" name="TextBox 105">
            <a:extLst>
              <a:ext uri="{FF2B5EF4-FFF2-40B4-BE49-F238E27FC236}">
                <a16:creationId xmlns:a16="http://schemas.microsoft.com/office/drawing/2014/main" id="{A766ED46-5002-F74F-B95E-5AC0030B2776}"/>
              </a:ext>
            </a:extLst>
          </p:cNvPr>
          <p:cNvSpPr txBox="1"/>
          <p:nvPr/>
        </p:nvSpPr>
        <p:spPr>
          <a:xfrm>
            <a:off x="9485255" y="1489108"/>
            <a:ext cx="1242776" cy="428451"/>
          </a:xfrm>
          <a:prstGeom prst="rect">
            <a:avLst/>
          </a:prstGeom>
          <a:noFill/>
        </p:spPr>
        <p:txBody>
          <a:bodyPr wrap="none" lIns="0" tIns="0" rIns="0" bIns="0" rtlCol="0">
            <a:spAutoFit/>
          </a:bodyPr>
          <a:lstStyle/>
          <a:p>
            <a:pPr defTabSz="457200">
              <a:lnSpc>
                <a:spcPct val="120000"/>
              </a:lnSpc>
              <a:defRPr/>
            </a:pPr>
            <a:r>
              <a:rPr lang="en-GB" sz="1200" dirty="0">
                <a:latin typeface="Calibri" panose="020F0502020204030204" pitchFamily="34" charset="0"/>
                <a:ea typeface="Aileron" charset="0"/>
                <a:cs typeface="Calibri" panose="020F0502020204030204" pitchFamily="34" charset="0"/>
              </a:rPr>
              <a:t>Paediatric </a:t>
            </a:r>
            <a:r>
              <a:rPr lang="en-GB" sz="1200" dirty="0" err="1">
                <a:latin typeface="Calibri" panose="020F0502020204030204" pitchFamily="34" charset="0"/>
                <a:ea typeface="Aileron" charset="0"/>
                <a:cs typeface="Calibri" panose="020F0502020204030204" pitchFamily="34" charset="0"/>
              </a:rPr>
              <a:t>patients</a:t>
            </a:r>
            <a:r>
              <a:rPr lang="en-GB" sz="1200" baseline="30000" dirty="0" err="1">
                <a:latin typeface="Calibri" panose="020F0502020204030204" pitchFamily="34" charset="0"/>
                <a:ea typeface="Aileron" charset="0"/>
                <a:cs typeface="Calibri" panose="020F0502020204030204" pitchFamily="34" charset="0"/>
              </a:rPr>
              <a:t>b</a:t>
            </a:r>
            <a:endParaRPr lang="en-GB" sz="1200" baseline="30000" dirty="0">
              <a:latin typeface="Calibri" panose="020F0502020204030204" pitchFamily="34" charset="0"/>
              <a:ea typeface="Aileron" charset="0"/>
              <a:cs typeface="Calibri" panose="020F0502020204030204" pitchFamily="34" charset="0"/>
            </a:endParaRPr>
          </a:p>
          <a:p>
            <a:pPr defTabSz="457200">
              <a:lnSpc>
                <a:spcPct val="120000"/>
              </a:lnSpc>
              <a:defRPr/>
            </a:pPr>
            <a:r>
              <a:rPr lang="en-GB" sz="1200" dirty="0">
                <a:latin typeface="Calibri" panose="020F0502020204030204" pitchFamily="34" charset="0"/>
                <a:ea typeface="Aileron" charset="0"/>
                <a:cs typeface="Calibri" panose="020F0502020204030204" pitchFamily="34" charset="0"/>
              </a:rPr>
              <a:t>Adult patients</a:t>
            </a:r>
          </a:p>
        </p:txBody>
      </p:sp>
      <p:sp>
        <p:nvSpPr>
          <p:cNvPr id="107" name="Rectangle 106">
            <a:extLst>
              <a:ext uri="{FF2B5EF4-FFF2-40B4-BE49-F238E27FC236}">
                <a16:creationId xmlns:a16="http://schemas.microsoft.com/office/drawing/2014/main" id="{DC0D6A06-B918-3843-9D48-AE11D14B0190}"/>
              </a:ext>
            </a:extLst>
          </p:cNvPr>
          <p:cNvSpPr/>
          <p:nvPr/>
        </p:nvSpPr>
        <p:spPr>
          <a:xfrm>
            <a:off x="9209459" y="1534899"/>
            <a:ext cx="200025" cy="149134"/>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8" name="Rectangle 107">
            <a:extLst>
              <a:ext uri="{FF2B5EF4-FFF2-40B4-BE49-F238E27FC236}">
                <a16:creationId xmlns:a16="http://schemas.microsoft.com/office/drawing/2014/main" id="{0DFCECAF-9924-4D4B-8848-F8BF9D5FF728}"/>
              </a:ext>
            </a:extLst>
          </p:cNvPr>
          <p:cNvSpPr/>
          <p:nvPr/>
        </p:nvSpPr>
        <p:spPr>
          <a:xfrm>
            <a:off x="9209459" y="1747624"/>
            <a:ext cx="200025" cy="149134"/>
          </a:xfrm>
          <a:prstGeom prst="rect">
            <a:avLst/>
          </a:prstGeom>
          <a:solidFill>
            <a:schemeClr val="tx2"/>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9" name="TextBox 108">
            <a:extLst>
              <a:ext uri="{FF2B5EF4-FFF2-40B4-BE49-F238E27FC236}">
                <a16:creationId xmlns:a16="http://schemas.microsoft.com/office/drawing/2014/main" id="{26A92BBC-AC20-CC44-8309-3BBE949C356E}"/>
              </a:ext>
            </a:extLst>
          </p:cNvPr>
          <p:cNvSpPr txBox="1"/>
          <p:nvPr/>
        </p:nvSpPr>
        <p:spPr>
          <a:xfrm>
            <a:off x="8386391" y="5025802"/>
            <a:ext cx="65724" cy="206851"/>
          </a:xfrm>
          <a:prstGeom prst="rect">
            <a:avLst/>
          </a:prstGeom>
          <a:noFill/>
        </p:spPr>
        <p:txBody>
          <a:bodyPr wrap="none" lIns="0" tIns="0" rIns="0" bIns="0" rtlCol="0">
            <a:spAutoFit/>
          </a:bodyPr>
          <a:lstStyle/>
          <a:p>
            <a:pPr defTabSz="457200">
              <a:lnSpc>
                <a:spcPct val="120000"/>
              </a:lnSpc>
              <a:defRPr/>
            </a:pPr>
            <a:r>
              <a:rPr lang="en-GB" sz="1200" dirty="0">
                <a:latin typeface="Calibri" panose="020F0502020204030204" pitchFamily="34" charset="0"/>
                <a:ea typeface="Aileron" charset="0"/>
                <a:cs typeface="Calibri" panose="020F0502020204030204" pitchFamily="34" charset="0"/>
              </a:rPr>
              <a:t>c</a:t>
            </a:r>
          </a:p>
        </p:txBody>
      </p:sp>
      <p:sp>
        <p:nvSpPr>
          <p:cNvPr id="110" name="TextBox 109">
            <a:extLst>
              <a:ext uri="{FF2B5EF4-FFF2-40B4-BE49-F238E27FC236}">
                <a16:creationId xmlns:a16="http://schemas.microsoft.com/office/drawing/2014/main" id="{C04BEAF1-A8D4-6A48-A863-536565145403}"/>
              </a:ext>
            </a:extLst>
          </p:cNvPr>
          <p:cNvSpPr txBox="1"/>
          <p:nvPr/>
        </p:nvSpPr>
        <p:spPr>
          <a:xfrm>
            <a:off x="8561016" y="5025802"/>
            <a:ext cx="65724" cy="206851"/>
          </a:xfrm>
          <a:prstGeom prst="rect">
            <a:avLst/>
          </a:prstGeom>
          <a:noFill/>
        </p:spPr>
        <p:txBody>
          <a:bodyPr wrap="none" lIns="0" tIns="0" rIns="0" bIns="0" rtlCol="0">
            <a:spAutoFit/>
          </a:bodyPr>
          <a:lstStyle/>
          <a:p>
            <a:pPr defTabSz="457200">
              <a:lnSpc>
                <a:spcPct val="120000"/>
              </a:lnSpc>
              <a:defRPr/>
            </a:pPr>
            <a:r>
              <a:rPr lang="en-GB" sz="1200" dirty="0">
                <a:latin typeface="Calibri" panose="020F0502020204030204" pitchFamily="34" charset="0"/>
                <a:ea typeface="Aileron" charset="0"/>
                <a:cs typeface="Calibri" panose="020F0502020204030204" pitchFamily="34" charset="0"/>
              </a:rPr>
              <a:t>c</a:t>
            </a:r>
          </a:p>
        </p:txBody>
      </p:sp>
      <p:cxnSp>
        <p:nvCxnSpPr>
          <p:cNvPr id="46" name="Straight Connector 45">
            <a:extLst>
              <a:ext uri="{FF2B5EF4-FFF2-40B4-BE49-F238E27FC236}">
                <a16:creationId xmlns:a16="http://schemas.microsoft.com/office/drawing/2014/main" id="{76951D33-7F23-6142-9CE1-BA74DDE98353}"/>
              </a:ext>
            </a:extLst>
          </p:cNvPr>
          <p:cNvCxnSpPr>
            <a:cxnSpLocks/>
          </p:cNvCxnSpPr>
          <p:nvPr/>
        </p:nvCxnSpPr>
        <p:spPr>
          <a:xfrm flipH="1">
            <a:off x="2169408" y="2799966"/>
            <a:ext cx="834619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2" name="TextBox 111">
            <a:extLst>
              <a:ext uri="{FF2B5EF4-FFF2-40B4-BE49-F238E27FC236}">
                <a16:creationId xmlns:a16="http://schemas.microsoft.com/office/drawing/2014/main" id="{1B2CC1A4-1EC8-5A4C-B6D6-51A102BB3FA9}"/>
              </a:ext>
            </a:extLst>
          </p:cNvPr>
          <p:cNvSpPr txBox="1"/>
          <p:nvPr/>
        </p:nvSpPr>
        <p:spPr>
          <a:xfrm>
            <a:off x="8242813" y="5783600"/>
            <a:ext cx="3340082" cy="184666"/>
          </a:xfrm>
          <a:prstGeom prst="rect">
            <a:avLst/>
          </a:prstGeom>
          <a:noFill/>
        </p:spPr>
        <p:txBody>
          <a:bodyPr wrap="none" lIns="0" tIns="0" rIns="0" bIns="0" rtlCol="0">
            <a:spAutoFit/>
          </a:bodyPr>
          <a:lstStyle/>
          <a:p>
            <a:pPr algn="r" defTabSz="457200">
              <a:defRPr/>
            </a:pPr>
            <a:r>
              <a:rPr lang="en-GB" sz="1200" dirty="0">
                <a:latin typeface="Calibri" panose="020F0502020204030204" pitchFamily="34" charset="0"/>
                <a:ea typeface="Aileron" charset="0"/>
                <a:cs typeface="Calibri" panose="020F0502020204030204" pitchFamily="34" charset="0"/>
              </a:rPr>
              <a:t>Investigator response assessments, as of 30 July 2018</a:t>
            </a:r>
          </a:p>
        </p:txBody>
      </p:sp>
      <p:sp>
        <p:nvSpPr>
          <p:cNvPr id="6" name="TextBox 5">
            <a:extLst>
              <a:ext uri="{FF2B5EF4-FFF2-40B4-BE49-F238E27FC236}">
                <a16:creationId xmlns:a16="http://schemas.microsoft.com/office/drawing/2014/main" id="{53492A6A-2E94-9F45-BD8B-B9C99A9E34F1}"/>
              </a:ext>
            </a:extLst>
          </p:cNvPr>
          <p:cNvSpPr txBox="1"/>
          <p:nvPr/>
        </p:nvSpPr>
        <p:spPr>
          <a:xfrm>
            <a:off x="599705" y="715736"/>
            <a:ext cx="9020546" cy="707886"/>
          </a:xfrm>
          <a:prstGeom prst="rect">
            <a:avLst/>
          </a:prstGeom>
          <a:noFill/>
        </p:spPr>
        <p:txBody>
          <a:bodyPr wrap="square" rtlCol="0">
            <a:spAutoFit/>
          </a:bodyPr>
          <a:lstStyle/>
          <a:p>
            <a:r>
              <a:rPr lang="en-GB" sz="2000" dirty="0">
                <a:solidFill>
                  <a:srgbClr val="5D8298"/>
                </a:solidFill>
                <a:latin typeface="+mj-lt"/>
              </a:rPr>
              <a:t>In this subset of patients with sarcoma: ORR = 93% across both adult and paediatric patients with ​</a:t>
            </a:r>
            <a:r>
              <a:rPr lang="en-GB" sz="2000" i="1" dirty="0">
                <a:solidFill>
                  <a:srgbClr val="5D8298"/>
                </a:solidFill>
                <a:latin typeface="+mj-lt"/>
              </a:rPr>
              <a:t>NTRK</a:t>
            </a:r>
            <a:r>
              <a:rPr lang="en-GB" sz="2000" dirty="0">
                <a:solidFill>
                  <a:srgbClr val="5D8298"/>
                </a:solidFill>
                <a:latin typeface="+mj-lt"/>
              </a:rPr>
              <a:t> gene fusions</a:t>
            </a:r>
            <a:endParaRPr lang="en-CH" sz="2000" dirty="0">
              <a:solidFill>
                <a:srgbClr val="5D8298"/>
              </a:solidFill>
              <a:latin typeface="+mj-lt"/>
            </a:endParaRPr>
          </a:p>
        </p:txBody>
      </p:sp>
    </p:spTree>
    <p:extLst>
      <p:ext uri="{BB962C8B-B14F-4D97-AF65-F5344CB8AC3E}">
        <p14:creationId xmlns:p14="http://schemas.microsoft.com/office/powerpoint/2010/main" val="300833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8B005B-C9C7-C247-A969-A0D3216CF5D2}"/>
              </a:ext>
            </a:extLst>
          </p:cNvPr>
          <p:cNvSpPr>
            <a:spLocks noGrp="1"/>
          </p:cNvSpPr>
          <p:nvPr>
            <p:ph type="sldNum" sz="quarter" idx="4"/>
          </p:nvPr>
        </p:nvSpPr>
        <p:spPr/>
        <p:txBody>
          <a:bodyPr/>
          <a:lstStyle/>
          <a:p>
            <a:fld id="{A63A1688-FA2D-4C21-B5AB-DDE9FA44DE7B}" type="slidenum">
              <a:rPr lang="en-GB" smtClean="0"/>
              <a:pPr/>
              <a:t>34</a:t>
            </a:fld>
            <a:endParaRPr lang="en-GB" dirty="0"/>
          </a:p>
        </p:txBody>
      </p:sp>
      <p:sp>
        <p:nvSpPr>
          <p:cNvPr id="2" name="Title 1"/>
          <p:cNvSpPr>
            <a:spLocks noGrp="1"/>
          </p:cNvSpPr>
          <p:nvPr>
            <p:ph type="title"/>
          </p:nvPr>
        </p:nvSpPr>
        <p:spPr/>
        <p:txBody>
          <a:bodyPr/>
          <a:lstStyle/>
          <a:p>
            <a:r>
              <a:rPr lang="en-GB" dirty="0"/>
              <a:t>Larotrectinib: Duration of treatment</a:t>
            </a:r>
          </a:p>
        </p:txBody>
      </p:sp>
      <p:sp>
        <p:nvSpPr>
          <p:cNvPr id="8" name="Content Placeholder 7">
            <a:extLst>
              <a:ext uri="{FF2B5EF4-FFF2-40B4-BE49-F238E27FC236}">
                <a16:creationId xmlns:a16="http://schemas.microsoft.com/office/drawing/2014/main" id="{84A2F7FC-895E-6C40-8579-DF4E9A7F776C}"/>
              </a:ext>
            </a:extLst>
          </p:cNvPr>
          <p:cNvSpPr>
            <a:spLocks noGrp="1"/>
          </p:cNvSpPr>
          <p:nvPr>
            <p:ph sz="quarter" idx="15"/>
          </p:nvPr>
        </p:nvSpPr>
        <p:spPr/>
        <p:txBody>
          <a:bodyPr/>
          <a:lstStyle/>
          <a:p>
            <a:r>
              <a:rPr lang="en-GB" dirty="0"/>
              <a:t>Federman N, et al. CTOS. 2018</a:t>
            </a:r>
          </a:p>
        </p:txBody>
      </p:sp>
      <p:sp>
        <p:nvSpPr>
          <p:cNvPr id="46" name="TextBox 45">
            <a:extLst>
              <a:ext uri="{FF2B5EF4-FFF2-40B4-BE49-F238E27FC236}">
                <a16:creationId xmlns:a16="http://schemas.microsoft.com/office/drawing/2014/main" id="{7AE8915E-E12B-8F43-8874-7314E319E4E4}"/>
              </a:ext>
            </a:extLst>
          </p:cNvPr>
          <p:cNvSpPr txBox="1"/>
          <p:nvPr/>
        </p:nvSpPr>
        <p:spPr>
          <a:xfrm rot="16200000">
            <a:off x="1599128" y="3066524"/>
            <a:ext cx="605487" cy="176587"/>
          </a:xfrm>
          <a:prstGeom prst="rect">
            <a:avLst/>
          </a:prstGeom>
          <a:noFill/>
        </p:spPr>
        <p:txBody>
          <a:bodyPr wrap="none" lIns="0" tIns="0" rIns="0" bIns="0" rtlCol="0">
            <a:spAutoFit/>
          </a:bodyPr>
          <a:lstStyle/>
          <a:p>
            <a:pPr algn="r" defTabSz="457200">
              <a:lnSpc>
                <a:spcPct val="80000"/>
              </a:lnSpc>
              <a:defRPr/>
            </a:pPr>
            <a:r>
              <a:rPr lang="en-GB" sz="1400" b="1" dirty="0">
                <a:latin typeface="Calibri" panose="020F0502020204030204" pitchFamily="34" charset="0"/>
                <a:ea typeface="Aileron" charset="0"/>
                <a:cs typeface="Calibri" panose="020F0502020204030204" pitchFamily="34" charset="0"/>
              </a:rPr>
              <a:t>Patients</a:t>
            </a:r>
          </a:p>
        </p:txBody>
      </p:sp>
      <p:cxnSp>
        <p:nvCxnSpPr>
          <p:cNvPr id="50" name="Straight Connector 49">
            <a:extLst>
              <a:ext uri="{FF2B5EF4-FFF2-40B4-BE49-F238E27FC236}">
                <a16:creationId xmlns:a16="http://schemas.microsoft.com/office/drawing/2014/main" id="{D8F191B0-22D6-6C4B-8DA5-647B79B1B475}"/>
              </a:ext>
            </a:extLst>
          </p:cNvPr>
          <p:cNvCxnSpPr>
            <a:cxnSpLocks/>
          </p:cNvCxnSpPr>
          <p:nvPr/>
        </p:nvCxnSpPr>
        <p:spPr>
          <a:xfrm flipH="1">
            <a:off x="2117732" y="5197441"/>
            <a:ext cx="800099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0C02C015-C1AA-A14E-B97E-C7E5176F4C35}"/>
              </a:ext>
            </a:extLst>
          </p:cNvPr>
          <p:cNvCxnSpPr>
            <a:cxnSpLocks/>
          </p:cNvCxnSpPr>
          <p:nvPr/>
        </p:nvCxnSpPr>
        <p:spPr>
          <a:xfrm>
            <a:off x="3005157" y="5195841"/>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6B0294FE-5A9D-3447-8DDD-84F53BC9E8E6}"/>
              </a:ext>
            </a:extLst>
          </p:cNvPr>
          <p:cNvSpPr txBox="1"/>
          <p:nvPr/>
        </p:nvSpPr>
        <p:spPr>
          <a:xfrm>
            <a:off x="2976792" y="5298237"/>
            <a:ext cx="78547"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5</a:t>
            </a:r>
          </a:p>
        </p:txBody>
      </p:sp>
      <p:cxnSp>
        <p:nvCxnSpPr>
          <p:cNvPr id="54" name="Straight Connector 53">
            <a:extLst>
              <a:ext uri="{FF2B5EF4-FFF2-40B4-BE49-F238E27FC236}">
                <a16:creationId xmlns:a16="http://schemas.microsoft.com/office/drawing/2014/main" id="{89463B3B-6186-454C-AAA5-30316E8E8AA0}"/>
              </a:ext>
            </a:extLst>
          </p:cNvPr>
          <p:cNvCxnSpPr>
            <a:cxnSpLocks/>
          </p:cNvCxnSpPr>
          <p:nvPr/>
        </p:nvCxnSpPr>
        <p:spPr>
          <a:xfrm>
            <a:off x="3900507" y="5195841"/>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EA486CF6-8C7F-B940-B88D-9C47E90B75FD}"/>
              </a:ext>
            </a:extLst>
          </p:cNvPr>
          <p:cNvSpPr txBox="1"/>
          <p:nvPr/>
        </p:nvSpPr>
        <p:spPr>
          <a:xfrm>
            <a:off x="3832869" y="5298237"/>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10</a:t>
            </a:r>
          </a:p>
        </p:txBody>
      </p:sp>
      <p:cxnSp>
        <p:nvCxnSpPr>
          <p:cNvPr id="58" name="Straight Connector 57">
            <a:extLst>
              <a:ext uri="{FF2B5EF4-FFF2-40B4-BE49-F238E27FC236}">
                <a16:creationId xmlns:a16="http://schemas.microsoft.com/office/drawing/2014/main" id="{B799607E-3D51-0044-A611-37DD9EF6ABED}"/>
              </a:ext>
            </a:extLst>
          </p:cNvPr>
          <p:cNvCxnSpPr>
            <a:cxnSpLocks/>
          </p:cNvCxnSpPr>
          <p:nvPr/>
        </p:nvCxnSpPr>
        <p:spPr>
          <a:xfrm>
            <a:off x="4789507" y="5195841"/>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EF9E3494-F370-6A41-BF04-249C61CA13CE}"/>
              </a:ext>
            </a:extLst>
          </p:cNvPr>
          <p:cNvSpPr txBox="1"/>
          <p:nvPr/>
        </p:nvSpPr>
        <p:spPr>
          <a:xfrm>
            <a:off x="4721869" y="5298237"/>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15</a:t>
            </a:r>
          </a:p>
        </p:txBody>
      </p:sp>
      <p:cxnSp>
        <p:nvCxnSpPr>
          <p:cNvPr id="60" name="Straight Connector 59">
            <a:extLst>
              <a:ext uri="{FF2B5EF4-FFF2-40B4-BE49-F238E27FC236}">
                <a16:creationId xmlns:a16="http://schemas.microsoft.com/office/drawing/2014/main" id="{6AFCC58C-38DC-9B4D-8E4C-CDE35373B5DC}"/>
              </a:ext>
            </a:extLst>
          </p:cNvPr>
          <p:cNvCxnSpPr>
            <a:cxnSpLocks/>
          </p:cNvCxnSpPr>
          <p:nvPr/>
        </p:nvCxnSpPr>
        <p:spPr>
          <a:xfrm>
            <a:off x="5678507" y="5195841"/>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7BC41D1F-58B2-5740-89E1-D75D9B1E2E59}"/>
              </a:ext>
            </a:extLst>
          </p:cNvPr>
          <p:cNvSpPr txBox="1"/>
          <p:nvPr/>
        </p:nvSpPr>
        <p:spPr>
          <a:xfrm>
            <a:off x="5610869" y="5298237"/>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20</a:t>
            </a:r>
          </a:p>
        </p:txBody>
      </p:sp>
      <p:cxnSp>
        <p:nvCxnSpPr>
          <p:cNvPr id="62" name="Straight Connector 61">
            <a:extLst>
              <a:ext uri="{FF2B5EF4-FFF2-40B4-BE49-F238E27FC236}">
                <a16:creationId xmlns:a16="http://schemas.microsoft.com/office/drawing/2014/main" id="{6BFE3786-F4DA-0547-B8C2-AF5CD41B454C}"/>
              </a:ext>
            </a:extLst>
          </p:cNvPr>
          <p:cNvCxnSpPr>
            <a:cxnSpLocks/>
          </p:cNvCxnSpPr>
          <p:nvPr/>
        </p:nvCxnSpPr>
        <p:spPr>
          <a:xfrm>
            <a:off x="6567507" y="5195841"/>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6EAAE92B-217C-3446-BFB7-5CE37D30A2F2}"/>
              </a:ext>
            </a:extLst>
          </p:cNvPr>
          <p:cNvSpPr txBox="1"/>
          <p:nvPr/>
        </p:nvSpPr>
        <p:spPr>
          <a:xfrm>
            <a:off x="6499869" y="5298237"/>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25</a:t>
            </a:r>
          </a:p>
        </p:txBody>
      </p:sp>
      <p:cxnSp>
        <p:nvCxnSpPr>
          <p:cNvPr id="66" name="Straight Connector 65">
            <a:extLst>
              <a:ext uri="{FF2B5EF4-FFF2-40B4-BE49-F238E27FC236}">
                <a16:creationId xmlns:a16="http://schemas.microsoft.com/office/drawing/2014/main" id="{D0076AD5-BA5E-4047-B4C6-192D4FB37A88}"/>
              </a:ext>
            </a:extLst>
          </p:cNvPr>
          <p:cNvCxnSpPr>
            <a:cxnSpLocks/>
          </p:cNvCxnSpPr>
          <p:nvPr/>
        </p:nvCxnSpPr>
        <p:spPr>
          <a:xfrm>
            <a:off x="7450157" y="5195841"/>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0A802F2A-846A-F743-B547-B3D1FDC5C63A}"/>
              </a:ext>
            </a:extLst>
          </p:cNvPr>
          <p:cNvSpPr txBox="1"/>
          <p:nvPr/>
        </p:nvSpPr>
        <p:spPr>
          <a:xfrm>
            <a:off x="7382519" y="5298237"/>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30</a:t>
            </a:r>
          </a:p>
        </p:txBody>
      </p:sp>
      <p:cxnSp>
        <p:nvCxnSpPr>
          <p:cNvPr id="68" name="Straight Connector 67">
            <a:extLst>
              <a:ext uri="{FF2B5EF4-FFF2-40B4-BE49-F238E27FC236}">
                <a16:creationId xmlns:a16="http://schemas.microsoft.com/office/drawing/2014/main" id="{6623889F-E2CE-6E4C-96D7-BD381C815ECC}"/>
              </a:ext>
            </a:extLst>
          </p:cNvPr>
          <p:cNvCxnSpPr>
            <a:cxnSpLocks/>
          </p:cNvCxnSpPr>
          <p:nvPr/>
        </p:nvCxnSpPr>
        <p:spPr>
          <a:xfrm>
            <a:off x="8339157" y="5195841"/>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4A5B96EA-27D9-6342-AFC0-B939FA2051ED}"/>
              </a:ext>
            </a:extLst>
          </p:cNvPr>
          <p:cNvSpPr txBox="1"/>
          <p:nvPr/>
        </p:nvSpPr>
        <p:spPr>
          <a:xfrm>
            <a:off x="8271519" y="5298237"/>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35</a:t>
            </a:r>
          </a:p>
        </p:txBody>
      </p:sp>
      <p:cxnSp>
        <p:nvCxnSpPr>
          <p:cNvPr id="70" name="Straight Connector 69">
            <a:extLst>
              <a:ext uri="{FF2B5EF4-FFF2-40B4-BE49-F238E27FC236}">
                <a16:creationId xmlns:a16="http://schemas.microsoft.com/office/drawing/2014/main" id="{C17F32BD-A6EB-9746-80D1-5FDDEAE2D519}"/>
              </a:ext>
            </a:extLst>
          </p:cNvPr>
          <p:cNvCxnSpPr>
            <a:cxnSpLocks/>
          </p:cNvCxnSpPr>
          <p:nvPr/>
        </p:nvCxnSpPr>
        <p:spPr>
          <a:xfrm>
            <a:off x="9228157" y="5195841"/>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B07ED18F-A6BB-F349-A0D6-4D7961AA5912}"/>
              </a:ext>
            </a:extLst>
          </p:cNvPr>
          <p:cNvSpPr txBox="1"/>
          <p:nvPr/>
        </p:nvSpPr>
        <p:spPr>
          <a:xfrm>
            <a:off x="9160519" y="5298237"/>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40</a:t>
            </a:r>
          </a:p>
        </p:txBody>
      </p:sp>
      <p:cxnSp>
        <p:nvCxnSpPr>
          <p:cNvPr id="72" name="Straight Connector 71">
            <a:extLst>
              <a:ext uri="{FF2B5EF4-FFF2-40B4-BE49-F238E27FC236}">
                <a16:creationId xmlns:a16="http://schemas.microsoft.com/office/drawing/2014/main" id="{7DC2F199-6604-B64F-8837-BB6B25A253B3}"/>
              </a:ext>
            </a:extLst>
          </p:cNvPr>
          <p:cNvCxnSpPr>
            <a:cxnSpLocks/>
          </p:cNvCxnSpPr>
          <p:nvPr/>
        </p:nvCxnSpPr>
        <p:spPr>
          <a:xfrm>
            <a:off x="10113982" y="5195841"/>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3F1EC7F8-D1A6-9448-83C0-2469CBE37F34}"/>
              </a:ext>
            </a:extLst>
          </p:cNvPr>
          <p:cNvSpPr txBox="1"/>
          <p:nvPr/>
        </p:nvSpPr>
        <p:spPr>
          <a:xfrm>
            <a:off x="10046344" y="5298237"/>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45</a:t>
            </a:r>
          </a:p>
        </p:txBody>
      </p:sp>
      <p:sp>
        <p:nvSpPr>
          <p:cNvPr id="75" name="TextBox 74">
            <a:extLst>
              <a:ext uri="{FF2B5EF4-FFF2-40B4-BE49-F238E27FC236}">
                <a16:creationId xmlns:a16="http://schemas.microsoft.com/office/drawing/2014/main" id="{2F0DFC67-E2AA-924E-9592-A62BC2F8998C}"/>
              </a:ext>
            </a:extLst>
          </p:cNvPr>
          <p:cNvSpPr txBox="1"/>
          <p:nvPr/>
        </p:nvSpPr>
        <p:spPr>
          <a:xfrm>
            <a:off x="4371546" y="5589820"/>
            <a:ext cx="2727670" cy="215444"/>
          </a:xfrm>
          <a:prstGeom prst="rect">
            <a:avLst/>
          </a:prstGeom>
          <a:noFill/>
        </p:spPr>
        <p:txBody>
          <a:bodyPr wrap="none" lIns="0" tIns="0" rIns="0" bIns="0" rtlCol="0">
            <a:spAutoFit/>
          </a:bodyPr>
          <a:lstStyle/>
          <a:p>
            <a:pPr algn="ctr" defTabSz="457200">
              <a:defRPr/>
            </a:pPr>
            <a:r>
              <a:rPr lang="en-GB" sz="1400" b="1" dirty="0">
                <a:latin typeface="Calibri" panose="020F0502020204030204" pitchFamily="34" charset="0"/>
                <a:ea typeface="Aileron" charset="0"/>
                <a:cs typeface="Calibri" panose="020F0502020204030204" pitchFamily="34" charset="0"/>
              </a:rPr>
              <a:t>Overall treatment duration (months)</a:t>
            </a:r>
          </a:p>
        </p:txBody>
      </p:sp>
      <p:sp>
        <p:nvSpPr>
          <p:cNvPr id="76" name="TextBox 75">
            <a:extLst>
              <a:ext uri="{FF2B5EF4-FFF2-40B4-BE49-F238E27FC236}">
                <a16:creationId xmlns:a16="http://schemas.microsoft.com/office/drawing/2014/main" id="{78C0B316-6394-0142-A13A-107C7D8A2239}"/>
              </a:ext>
            </a:extLst>
          </p:cNvPr>
          <p:cNvSpPr txBox="1"/>
          <p:nvPr/>
        </p:nvSpPr>
        <p:spPr>
          <a:xfrm>
            <a:off x="8242813" y="5783600"/>
            <a:ext cx="3340082" cy="184666"/>
          </a:xfrm>
          <a:prstGeom prst="rect">
            <a:avLst/>
          </a:prstGeom>
          <a:noFill/>
        </p:spPr>
        <p:txBody>
          <a:bodyPr wrap="none" lIns="0" tIns="0" rIns="0" bIns="0" rtlCol="0">
            <a:spAutoFit/>
          </a:bodyPr>
          <a:lstStyle/>
          <a:p>
            <a:pPr algn="r" defTabSz="457200">
              <a:defRPr/>
            </a:pPr>
            <a:r>
              <a:rPr lang="en-GB" sz="1200" dirty="0">
                <a:latin typeface="Calibri" panose="020F0502020204030204" pitchFamily="34" charset="0"/>
                <a:ea typeface="Aileron" charset="0"/>
                <a:cs typeface="Calibri" panose="020F0502020204030204" pitchFamily="34" charset="0"/>
              </a:rPr>
              <a:t>Investigator response assessments, as of 30 July 2018</a:t>
            </a:r>
          </a:p>
        </p:txBody>
      </p:sp>
      <p:cxnSp>
        <p:nvCxnSpPr>
          <p:cNvPr id="79" name="Straight Connector 78">
            <a:extLst>
              <a:ext uri="{FF2B5EF4-FFF2-40B4-BE49-F238E27FC236}">
                <a16:creationId xmlns:a16="http://schemas.microsoft.com/office/drawing/2014/main" id="{C85615C2-CA32-E748-BAE6-2320696D7351}"/>
              </a:ext>
            </a:extLst>
          </p:cNvPr>
          <p:cNvCxnSpPr>
            <a:cxnSpLocks/>
          </p:cNvCxnSpPr>
          <p:nvPr/>
        </p:nvCxnSpPr>
        <p:spPr>
          <a:xfrm flipH="1">
            <a:off x="2473928" y="3944968"/>
            <a:ext cx="3247422" cy="0"/>
          </a:xfrm>
          <a:prstGeom prst="line">
            <a:avLst/>
          </a:prstGeom>
          <a:ln w="12700">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B46922AC-5689-754F-B4E8-00EE7EB82A1C}"/>
              </a:ext>
            </a:extLst>
          </p:cNvPr>
          <p:cNvCxnSpPr>
            <a:cxnSpLocks/>
          </p:cNvCxnSpPr>
          <p:nvPr/>
        </p:nvCxnSpPr>
        <p:spPr>
          <a:xfrm flipH="1">
            <a:off x="2477103" y="4475193"/>
            <a:ext cx="3831622" cy="0"/>
          </a:xfrm>
          <a:prstGeom prst="line">
            <a:avLst/>
          </a:prstGeom>
          <a:ln w="12700">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cxnSp>
      <p:pic>
        <p:nvPicPr>
          <p:cNvPr id="2058" name="Picture 2057">
            <a:extLst>
              <a:ext uri="{FF2B5EF4-FFF2-40B4-BE49-F238E27FC236}">
                <a16:creationId xmlns:a16="http://schemas.microsoft.com/office/drawing/2014/main" id="{953C7F0A-4D2D-C94F-8BF7-5BC52EA730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13132" y="1345737"/>
            <a:ext cx="7226300" cy="3835399"/>
          </a:xfrm>
          <a:prstGeom prst="rect">
            <a:avLst/>
          </a:prstGeom>
        </p:spPr>
      </p:pic>
      <p:sp>
        <p:nvSpPr>
          <p:cNvPr id="2053" name="Triangle 2052">
            <a:extLst>
              <a:ext uri="{FF2B5EF4-FFF2-40B4-BE49-F238E27FC236}">
                <a16:creationId xmlns:a16="http://schemas.microsoft.com/office/drawing/2014/main" id="{7F056127-3F2A-9C40-A83B-4449F8E31959}"/>
              </a:ext>
            </a:extLst>
          </p:cNvPr>
          <p:cNvSpPr/>
          <p:nvPr/>
        </p:nvSpPr>
        <p:spPr>
          <a:xfrm rot="5400000">
            <a:off x="9400652" y="132632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4" name="Triangle 93">
            <a:extLst>
              <a:ext uri="{FF2B5EF4-FFF2-40B4-BE49-F238E27FC236}">
                <a16:creationId xmlns:a16="http://schemas.microsoft.com/office/drawing/2014/main" id="{34F75D22-AEC1-E442-B240-F266A770A0EF}"/>
              </a:ext>
            </a:extLst>
          </p:cNvPr>
          <p:cNvSpPr/>
          <p:nvPr/>
        </p:nvSpPr>
        <p:spPr>
          <a:xfrm rot="5400000">
            <a:off x="7736952" y="140252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5" name="Triangle 94">
            <a:extLst>
              <a:ext uri="{FF2B5EF4-FFF2-40B4-BE49-F238E27FC236}">
                <a16:creationId xmlns:a16="http://schemas.microsoft.com/office/drawing/2014/main" id="{8070C2A3-DD86-854F-940D-B88F85262D21}"/>
              </a:ext>
            </a:extLst>
          </p:cNvPr>
          <p:cNvSpPr/>
          <p:nvPr/>
        </p:nvSpPr>
        <p:spPr>
          <a:xfrm rot="5400000">
            <a:off x="7070202" y="154857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6" name="Triangle 95">
            <a:extLst>
              <a:ext uri="{FF2B5EF4-FFF2-40B4-BE49-F238E27FC236}">
                <a16:creationId xmlns:a16="http://schemas.microsoft.com/office/drawing/2014/main" id="{32F58E9D-6723-D843-A83D-0583177F673B}"/>
              </a:ext>
            </a:extLst>
          </p:cNvPr>
          <p:cNvSpPr/>
          <p:nvPr/>
        </p:nvSpPr>
        <p:spPr>
          <a:xfrm rot="5400000">
            <a:off x="6924152" y="1634295"/>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7" name="Triangle 96">
            <a:extLst>
              <a:ext uri="{FF2B5EF4-FFF2-40B4-BE49-F238E27FC236}">
                <a16:creationId xmlns:a16="http://schemas.microsoft.com/office/drawing/2014/main" id="{28959AE9-EA33-D34F-AC5C-BE5CF1987169}"/>
              </a:ext>
            </a:extLst>
          </p:cNvPr>
          <p:cNvSpPr/>
          <p:nvPr/>
        </p:nvSpPr>
        <p:spPr>
          <a:xfrm rot="5400000">
            <a:off x="6746352" y="170097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8" name="Triangle 97">
            <a:extLst>
              <a:ext uri="{FF2B5EF4-FFF2-40B4-BE49-F238E27FC236}">
                <a16:creationId xmlns:a16="http://schemas.microsoft.com/office/drawing/2014/main" id="{E9BF1244-C6F8-874B-BF3F-E1EFE6CD60F2}"/>
              </a:ext>
            </a:extLst>
          </p:cNvPr>
          <p:cNvSpPr/>
          <p:nvPr/>
        </p:nvSpPr>
        <p:spPr>
          <a:xfrm rot="5400000">
            <a:off x="6079602" y="1773995"/>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9" name="Triangle 98">
            <a:extLst>
              <a:ext uri="{FF2B5EF4-FFF2-40B4-BE49-F238E27FC236}">
                <a16:creationId xmlns:a16="http://schemas.microsoft.com/office/drawing/2014/main" id="{0C1162D1-EA2F-A940-B32D-28650DAA0F18}"/>
              </a:ext>
            </a:extLst>
          </p:cNvPr>
          <p:cNvSpPr/>
          <p:nvPr/>
        </p:nvSpPr>
        <p:spPr>
          <a:xfrm rot="5400000">
            <a:off x="6047852" y="184702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0" name="Triangle 99">
            <a:extLst>
              <a:ext uri="{FF2B5EF4-FFF2-40B4-BE49-F238E27FC236}">
                <a16:creationId xmlns:a16="http://schemas.microsoft.com/office/drawing/2014/main" id="{B76D2989-73F4-4C4A-9D4B-5FC7172427EF}"/>
              </a:ext>
            </a:extLst>
          </p:cNvPr>
          <p:cNvSpPr/>
          <p:nvPr/>
        </p:nvSpPr>
        <p:spPr>
          <a:xfrm rot="5400000">
            <a:off x="5987527" y="1926395"/>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1" name="Triangle 100">
            <a:extLst>
              <a:ext uri="{FF2B5EF4-FFF2-40B4-BE49-F238E27FC236}">
                <a16:creationId xmlns:a16="http://schemas.microsoft.com/office/drawing/2014/main" id="{E286337C-9B01-E448-9257-762955B241ED}"/>
              </a:ext>
            </a:extLst>
          </p:cNvPr>
          <p:cNvSpPr/>
          <p:nvPr/>
        </p:nvSpPr>
        <p:spPr>
          <a:xfrm rot="5400000">
            <a:off x="5965302" y="1996245"/>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2" name="Triangle 101">
            <a:extLst>
              <a:ext uri="{FF2B5EF4-FFF2-40B4-BE49-F238E27FC236}">
                <a16:creationId xmlns:a16="http://schemas.microsoft.com/office/drawing/2014/main" id="{633EAD49-A932-9B4A-9CB4-B1AF01B6331C}"/>
              </a:ext>
            </a:extLst>
          </p:cNvPr>
          <p:cNvSpPr/>
          <p:nvPr/>
        </p:nvSpPr>
        <p:spPr>
          <a:xfrm rot="5400000">
            <a:off x="5939902" y="2072445"/>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3" name="Triangle 102">
            <a:extLst>
              <a:ext uri="{FF2B5EF4-FFF2-40B4-BE49-F238E27FC236}">
                <a16:creationId xmlns:a16="http://schemas.microsoft.com/office/drawing/2014/main" id="{4E56C421-4BE8-B341-AABE-D4B3AA828169}"/>
              </a:ext>
            </a:extLst>
          </p:cNvPr>
          <p:cNvSpPr/>
          <p:nvPr/>
        </p:nvSpPr>
        <p:spPr>
          <a:xfrm rot="5400000">
            <a:off x="5609702" y="223437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4" name="Triangle 103">
            <a:extLst>
              <a:ext uri="{FF2B5EF4-FFF2-40B4-BE49-F238E27FC236}">
                <a16:creationId xmlns:a16="http://schemas.microsoft.com/office/drawing/2014/main" id="{24AB35AB-0779-1043-9227-EA7EF8804152}"/>
              </a:ext>
            </a:extLst>
          </p:cNvPr>
          <p:cNvSpPr/>
          <p:nvPr/>
        </p:nvSpPr>
        <p:spPr>
          <a:xfrm rot="5400000">
            <a:off x="5142977" y="2307395"/>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5" name="Triangle 104">
            <a:extLst>
              <a:ext uri="{FF2B5EF4-FFF2-40B4-BE49-F238E27FC236}">
                <a16:creationId xmlns:a16="http://schemas.microsoft.com/office/drawing/2014/main" id="{76D58DCB-9753-4746-AFDF-B853F763E861}"/>
              </a:ext>
            </a:extLst>
          </p:cNvPr>
          <p:cNvSpPr/>
          <p:nvPr/>
        </p:nvSpPr>
        <p:spPr>
          <a:xfrm rot="5400000">
            <a:off x="5133452" y="2383595"/>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6" name="Triangle 105">
            <a:extLst>
              <a:ext uri="{FF2B5EF4-FFF2-40B4-BE49-F238E27FC236}">
                <a16:creationId xmlns:a16="http://schemas.microsoft.com/office/drawing/2014/main" id="{A433FB81-07E6-8E44-8E5D-44B530B2F83F}"/>
              </a:ext>
            </a:extLst>
          </p:cNvPr>
          <p:cNvSpPr/>
          <p:nvPr/>
        </p:nvSpPr>
        <p:spPr>
          <a:xfrm rot="5400000">
            <a:off x="4790552" y="245662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7" name="Triangle 106">
            <a:extLst>
              <a:ext uri="{FF2B5EF4-FFF2-40B4-BE49-F238E27FC236}">
                <a16:creationId xmlns:a16="http://schemas.microsoft.com/office/drawing/2014/main" id="{71072866-88FD-B240-8C96-854C7DAC71DE}"/>
              </a:ext>
            </a:extLst>
          </p:cNvPr>
          <p:cNvSpPr/>
          <p:nvPr/>
        </p:nvSpPr>
        <p:spPr>
          <a:xfrm rot="5400000">
            <a:off x="4619102" y="2529645"/>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8" name="Triangle 107">
            <a:extLst>
              <a:ext uri="{FF2B5EF4-FFF2-40B4-BE49-F238E27FC236}">
                <a16:creationId xmlns:a16="http://schemas.microsoft.com/office/drawing/2014/main" id="{9341E22E-6D6F-5C47-BB90-58392D63B719}"/>
              </a:ext>
            </a:extLst>
          </p:cNvPr>
          <p:cNvSpPr/>
          <p:nvPr/>
        </p:nvSpPr>
        <p:spPr>
          <a:xfrm rot="5400000">
            <a:off x="4615927" y="260902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9" name="Triangle 108">
            <a:extLst>
              <a:ext uri="{FF2B5EF4-FFF2-40B4-BE49-F238E27FC236}">
                <a16:creationId xmlns:a16="http://schemas.microsoft.com/office/drawing/2014/main" id="{8DED6B96-CD06-3645-BD51-10C1126500B1}"/>
              </a:ext>
            </a:extLst>
          </p:cNvPr>
          <p:cNvSpPr/>
          <p:nvPr/>
        </p:nvSpPr>
        <p:spPr>
          <a:xfrm rot="5400000">
            <a:off x="4555602" y="267887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0" name="Triangle 109">
            <a:extLst>
              <a:ext uri="{FF2B5EF4-FFF2-40B4-BE49-F238E27FC236}">
                <a16:creationId xmlns:a16="http://schemas.microsoft.com/office/drawing/2014/main" id="{F3B5408E-C5E7-3F4A-AFC7-4C7BCF3DED45}"/>
              </a:ext>
            </a:extLst>
          </p:cNvPr>
          <p:cNvSpPr/>
          <p:nvPr/>
        </p:nvSpPr>
        <p:spPr>
          <a:xfrm rot="5400000">
            <a:off x="4463527" y="276142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1" name="Triangle 110">
            <a:extLst>
              <a:ext uri="{FF2B5EF4-FFF2-40B4-BE49-F238E27FC236}">
                <a16:creationId xmlns:a16="http://schemas.microsoft.com/office/drawing/2014/main" id="{309A7B9D-BA47-5F41-B328-9B3CBD7FCD63}"/>
              </a:ext>
            </a:extLst>
          </p:cNvPr>
          <p:cNvSpPr/>
          <p:nvPr/>
        </p:nvSpPr>
        <p:spPr>
          <a:xfrm rot="5400000">
            <a:off x="4463527" y="282492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2" name="Triangle 111">
            <a:extLst>
              <a:ext uri="{FF2B5EF4-FFF2-40B4-BE49-F238E27FC236}">
                <a16:creationId xmlns:a16="http://schemas.microsoft.com/office/drawing/2014/main" id="{A6D94117-DDC9-0449-9C44-8B409A3EBFCF}"/>
              </a:ext>
            </a:extLst>
          </p:cNvPr>
          <p:cNvSpPr/>
          <p:nvPr/>
        </p:nvSpPr>
        <p:spPr>
          <a:xfrm rot="5400000">
            <a:off x="4463527" y="2910645"/>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3" name="Triangle 112">
            <a:extLst>
              <a:ext uri="{FF2B5EF4-FFF2-40B4-BE49-F238E27FC236}">
                <a16:creationId xmlns:a16="http://schemas.microsoft.com/office/drawing/2014/main" id="{F10B5894-B1D3-4944-92EE-7F8742A78C70}"/>
              </a:ext>
            </a:extLst>
          </p:cNvPr>
          <p:cNvSpPr/>
          <p:nvPr/>
        </p:nvSpPr>
        <p:spPr>
          <a:xfrm rot="5400000">
            <a:off x="4323827" y="2986845"/>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4" name="Triangle 113">
            <a:extLst>
              <a:ext uri="{FF2B5EF4-FFF2-40B4-BE49-F238E27FC236}">
                <a16:creationId xmlns:a16="http://schemas.microsoft.com/office/drawing/2014/main" id="{67779BFF-67F9-334C-AA08-B05DF66AC4A7}"/>
              </a:ext>
            </a:extLst>
          </p:cNvPr>
          <p:cNvSpPr/>
          <p:nvPr/>
        </p:nvSpPr>
        <p:spPr>
          <a:xfrm rot="5400000">
            <a:off x="3834877" y="328847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5" name="Triangle 114">
            <a:extLst>
              <a:ext uri="{FF2B5EF4-FFF2-40B4-BE49-F238E27FC236}">
                <a16:creationId xmlns:a16="http://schemas.microsoft.com/office/drawing/2014/main" id="{D1598E05-4693-6C4E-BE52-0AB585937761}"/>
              </a:ext>
            </a:extLst>
          </p:cNvPr>
          <p:cNvSpPr/>
          <p:nvPr/>
        </p:nvSpPr>
        <p:spPr>
          <a:xfrm rot="5400000">
            <a:off x="3504677" y="3444045"/>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6" name="Triangle 115">
            <a:extLst>
              <a:ext uri="{FF2B5EF4-FFF2-40B4-BE49-F238E27FC236}">
                <a16:creationId xmlns:a16="http://schemas.microsoft.com/office/drawing/2014/main" id="{242AD896-AAC4-B74A-B47A-A8F37D7D1FD8}"/>
              </a:ext>
            </a:extLst>
          </p:cNvPr>
          <p:cNvSpPr/>
          <p:nvPr/>
        </p:nvSpPr>
        <p:spPr>
          <a:xfrm rot="5400000">
            <a:off x="3476102" y="366947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7" name="Triangle 116">
            <a:extLst>
              <a:ext uri="{FF2B5EF4-FFF2-40B4-BE49-F238E27FC236}">
                <a16:creationId xmlns:a16="http://schemas.microsoft.com/office/drawing/2014/main" id="{628B9F1C-E6B9-B741-BFA3-9F65FDF94C90}"/>
              </a:ext>
            </a:extLst>
          </p:cNvPr>
          <p:cNvSpPr/>
          <p:nvPr/>
        </p:nvSpPr>
        <p:spPr>
          <a:xfrm rot="5400000">
            <a:off x="3460227" y="374567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8" name="Triangle 117">
            <a:extLst>
              <a:ext uri="{FF2B5EF4-FFF2-40B4-BE49-F238E27FC236}">
                <a16:creationId xmlns:a16="http://schemas.microsoft.com/office/drawing/2014/main" id="{AD2B710E-5355-0746-9484-FEF8E277B76F}"/>
              </a:ext>
            </a:extLst>
          </p:cNvPr>
          <p:cNvSpPr/>
          <p:nvPr/>
        </p:nvSpPr>
        <p:spPr>
          <a:xfrm rot="5400000">
            <a:off x="3149077" y="382187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8" name="Triangle 127">
            <a:extLst>
              <a:ext uri="{FF2B5EF4-FFF2-40B4-BE49-F238E27FC236}">
                <a16:creationId xmlns:a16="http://schemas.microsoft.com/office/drawing/2014/main" id="{B108DED0-DBC1-A444-9317-E31D65160721}"/>
              </a:ext>
            </a:extLst>
          </p:cNvPr>
          <p:cNvSpPr/>
          <p:nvPr/>
        </p:nvSpPr>
        <p:spPr>
          <a:xfrm rot="5400000">
            <a:off x="2973374" y="4138866"/>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9" name="Triangle 128">
            <a:extLst>
              <a:ext uri="{FF2B5EF4-FFF2-40B4-BE49-F238E27FC236}">
                <a16:creationId xmlns:a16="http://schemas.microsoft.com/office/drawing/2014/main" id="{A2E3DD18-CE4B-6042-B621-8A7F0A49AFA4}"/>
              </a:ext>
            </a:extLst>
          </p:cNvPr>
          <p:cNvSpPr/>
          <p:nvPr/>
        </p:nvSpPr>
        <p:spPr>
          <a:xfrm rot="5400000">
            <a:off x="2986074" y="4056316"/>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59" name="5-Point Star 2058">
            <a:extLst>
              <a:ext uri="{FF2B5EF4-FFF2-40B4-BE49-F238E27FC236}">
                <a16:creationId xmlns:a16="http://schemas.microsoft.com/office/drawing/2014/main" id="{0C019A39-FAFC-9742-8D8C-DC1FD1357A5A}"/>
              </a:ext>
            </a:extLst>
          </p:cNvPr>
          <p:cNvSpPr/>
          <p:nvPr/>
        </p:nvSpPr>
        <p:spPr>
          <a:xfrm>
            <a:off x="3080692" y="3910871"/>
            <a:ext cx="145539" cy="124449"/>
          </a:xfrm>
          <a:prstGeom prst="star5">
            <a:avLst/>
          </a:prstGeom>
          <a:solidFill>
            <a:srgbClr val="FFC000"/>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2" name="5-Point Star 131">
            <a:extLst>
              <a:ext uri="{FF2B5EF4-FFF2-40B4-BE49-F238E27FC236}">
                <a16:creationId xmlns:a16="http://schemas.microsoft.com/office/drawing/2014/main" id="{FA0F34E2-FB56-AF4D-86C3-9CCBC00CC560}"/>
              </a:ext>
            </a:extLst>
          </p:cNvPr>
          <p:cNvSpPr/>
          <p:nvPr/>
        </p:nvSpPr>
        <p:spPr>
          <a:xfrm>
            <a:off x="2890192" y="4196621"/>
            <a:ext cx="145539" cy="124449"/>
          </a:xfrm>
          <a:prstGeom prst="star5">
            <a:avLst/>
          </a:prstGeom>
          <a:solidFill>
            <a:srgbClr val="FFC000"/>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56" name="Straight Connector 55">
            <a:extLst>
              <a:ext uri="{FF2B5EF4-FFF2-40B4-BE49-F238E27FC236}">
                <a16:creationId xmlns:a16="http://schemas.microsoft.com/office/drawing/2014/main" id="{D19E03D8-1940-7446-BDEC-CB7D03D26433}"/>
              </a:ext>
            </a:extLst>
          </p:cNvPr>
          <p:cNvCxnSpPr>
            <a:cxnSpLocks/>
          </p:cNvCxnSpPr>
          <p:nvPr/>
        </p:nvCxnSpPr>
        <p:spPr>
          <a:xfrm>
            <a:off x="2112982" y="1311170"/>
            <a:ext cx="0" cy="39291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FC5CEE0E-0A7D-D145-9EE2-BA7B6C1A0471}"/>
              </a:ext>
            </a:extLst>
          </p:cNvPr>
          <p:cNvSpPr txBox="1"/>
          <p:nvPr/>
        </p:nvSpPr>
        <p:spPr>
          <a:xfrm>
            <a:off x="2090967" y="5298237"/>
            <a:ext cx="78547"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0</a:t>
            </a:r>
          </a:p>
        </p:txBody>
      </p:sp>
      <p:cxnSp>
        <p:nvCxnSpPr>
          <p:cNvPr id="78" name="Straight Connector 77">
            <a:extLst>
              <a:ext uri="{FF2B5EF4-FFF2-40B4-BE49-F238E27FC236}">
                <a16:creationId xmlns:a16="http://schemas.microsoft.com/office/drawing/2014/main" id="{6AB656F1-284E-5140-AC82-9AF5D005E0DB}"/>
              </a:ext>
            </a:extLst>
          </p:cNvPr>
          <p:cNvCxnSpPr>
            <a:cxnSpLocks/>
          </p:cNvCxnSpPr>
          <p:nvPr/>
        </p:nvCxnSpPr>
        <p:spPr>
          <a:xfrm>
            <a:off x="2443182" y="1311170"/>
            <a:ext cx="0" cy="3876226"/>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20" name="Triangle 119">
            <a:extLst>
              <a:ext uri="{FF2B5EF4-FFF2-40B4-BE49-F238E27FC236}">
                <a16:creationId xmlns:a16="http://schemas.microsoft.com/office/drawing/2014/main" id="{713B3664-CBFB-DF4C-A547-E91DD4278F48}"/>
              </a:ext>
            </a:extLst>
          </p:cNvPr>
          <p:cNvSpPr/>
          <p:nvPr/>
        </p:nvSpPr>
        <p:spPr>
          <a:xfrm rot="5400000">
            <a:off x="2285477" y="5095045"/>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1" name="Triangle 120">
            <a:extLst>
              <a:ext uri="{FF2B5EF4-FFF2-40B4-BE49-F238E27FC236}">
                <a16:creationId xmlns:a16="http://schemas.microsoft.com/office/drawing/2014/main" id="{E3AB7878-DC23-0A4D-B3A3-3067D06B86AB}"/>
              </a:ext>
            </a:extLst>
          </p:cNvPr>
          <p:cNvSpPr/>
          <p:nvPr/>
        </p:nvSpPr>
        <p:spPr>
          <a:xfrm rot="5400000">
            <a:off x="2323577" y="495217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2" name="Triangle 121">
            <a:extLst>
              <a:ext uri="{FF2B5EF4-FFF2-40B4-BE49-F238E27FC236}">
                <a16:creationId xmlns:a16="http://schemas.microsoft.com/office/drawing/2014/main" id="{4D445E07-90EF-CD47-81CE-5007F80FBF9D}"/>
              </a:ext>
            </a:extLst>
          </p:cNvPr>
          <p:cNvSpPr/>
          <p:nvPr/>
        </p:nvSpPr>
        <p:spPr>
          <a:xfrm rot="5400000">
            <a:off x="2323577" y="487597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3" name="Triangle 122">
            <a:extLst>
              <a:ext uri="{FF2B5EF4-FFF2-40B4-BE49-F238E27FC236}">
                <a16:creationId xmlns:a16="http://schemas.microsoft.com/office/drawing/2014/main" id="{96EBCB2D-43F6-7D4E-9B5E-61D697F6A049}"/>
              </a:ext>
            </a:extLst>
          </p:cNvPr>
          <p:cNvSpPr/>
          <p:nvPr/>
        </p:nvSpPr>
        <p:spPr>
          <a:xfrm rot="5400000">
            <a:off x="2333102" y="4812470"/>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4" name="Triangle 123">
            <a:extLst>
              <a:ext uri="{FF2B5EF4-FFF2-40B4-BE49-F238E27FC236}">
                <a16:creationId xmlns:a16="http://schemas.microsoft.com/office/drawing/2014/main" id="{C0DAB23B-0C4D-DC47-B535-2F7F7DF10072}"/>
              </a:ext>
            </a:extLst>
          </p:cNvPr>
          <p:cNvSpPr/>
          <p:nvPr/>
        </p:nvSpPr>
        <p:spPr>
          <a:xfrm rot="5400000">
            <a:off x="2329927" y="4733095"/>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5" name="Triangle 124">
            <a:extLst>
              <a:ext uri="{FF2B5EF4-FFF2-40B4-BE49-F238E27FC236}">
                <a16:creationId xmlns:a16="http://schemas.microsoft.com/office/drawing/2014/main" id="{AFA32268-30A4-2C40-915A-841F318B441F}"/>
              </a:ext>
            </a:extLst>
          </p:cNvPr>
          <p:cNvSpPr/>
          <p:nvPr/>
        </p:nvSpPr>
        <p:spPr>
          <a:xfrm rot="5400000">
            <a:off x="2342627" y="4656895"/>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4" name="TextBox 73">
            <a:extLst>
              <a:ext uri="{FF2B5EF4-FFF2-40B4-BE49-F238E27FC236}">
                <a16:creationId xmlns:a16="http://schemas.microsoft.com/office/drawing/2014/main" id="{E7373CEC-C836-CD4A-81DB-FFBF2383C6AA}"/>
              </a:ext>
            </a:extLst>
          </p:cNvPr>
          <p:cNvSpPr txBox="1"/>
          <p:nvPr/>
        </p:nvSpPr>
        <p:spPr>
          <a:xfrm>
            <a:off x="8372046" y="3986554"/>
            <a:ext cx="1748171" cy="1093184"/>
          </a:xfrm>
          <a:prstGeom prst="rect">
            <a:avLst/>
          </a:prstGeom>
          <a:noFill/>
        </p:spPr>
        <p:txBody>
          <a:bodyPr wrap="none" lIns="0" tIns="0" rIns="0" bIns="0" rtlCol="0">
            <a:spAutoFit/>
          </a:bodyPr>
          <a:lstStyle/>
          <a:p>
            <a:pPr defTabSz="457200">
              <a:lnSpc>
                <a:spcPct val="120000"/>
              </a:lnSpc>
              <a:defRPr/>
            </a:pPr>
            <a:r>
              <a:rPr lang="en-GB" sz="1200" dirty="0">
                <a:latin typeface="Calibri" panose="020F0502020204030204" pitchFamily="34" charset="0"/>
                <a:ea typeface="Aileron" charset="0"/>
                <a:cs typeface="Calibri" panose="020F0502020204030204" pitchFamily="34" charset="0"/>
              </a:rPr>
              <a:t>Treatment after progression</a:t>
            </a:r>
          </a:p>
          <a:p>
            <a:pPr defTabSz="457200">
              <a:lnSpc>
                <a:spcPct val="120000"/>
              </a:lnSpc>
              <a:defRPr/>
            </a:pPr>
            <a:r>
              <a:rPr lang="en-GB" sz="1200" dirty="0">
                <a:latin typeface="Calibri" panose="020F0502020204030204" pitchFamily="34" charset="0"/>
                <a:ea typeface="Aileron" charset="0"/>
                <a:cs typeface="Calibri" panose="020F0502020204030204" pitchFamily="34" charset="0"/>
              </a:rPr>
              <a:t>Treatment after surgery</a:t>
            </a:r>
          </a:p>
          <a:p>
            <a:pPr defTabSz="457200">
              <a:lnSpc>
                <a:spcPct val="120000"/>
              </a:lnSpc>
              <a:defRPr/>
            </a:pPr>
            <a:r>
              <a:rPr lang="en-GB" sz="1200" dirty="0">
                <a:latin typeface="Calibri" panose="020F0502020204030204" pitchFamily="34" charset="0"/>
                <a:ea typeface="Aileron" charset="0"/>
                <a:cs typeface="Calibri" panose="020F0502020204030204" pitchFamily="34" charset="0"/>
              </a:rPr>
              <a:t>Treatment ongoing</a:t>
            </a:r>
          </a:p>
          <a:p>
            <a:pPr defTabSz="457200">
              <a:lnSpc>
                <a:spcPct val="120000"/>
              </a:lnSpc>
              <a:defRPr/>
            </a:pPr>
            <a:r>
              <a:rPr lang="en-GB" sz="1200" dirty="0">
                <a:latin typeface="Calibri" panose="020F0502020204030204" pitchFamily="34" charset="0"/>
                <a:ea typeface="Aileron" charset="0"/>
                <a:cs typeface="Calibri" panose="020F0502020204030204" pitchFamily="34" charset="0"/>
              </a:rPr>
              <a:t>Surgical complete response</a:t>
            </a:r>
          </a:p>
          <a:p>
            <a:pPr defTabSz="457200">
              <a:lnSpc>
                <a:spcPct val="120000"/>
              </a:lnSpc>
              <a:defRPr/>
            </a:pPr>
            <a:r>
              <a:rPr lang="en-GB" sz="1200" dirty="0">
                <a:latin typeface="Calibri" panose="020F0502020204030204" pitchFamily="34" charset="0"/>
                <a:ea typeface="Aileron" charset="0"/>
                <a:cs typeface="Calibri" panose="020F0502020204030204" pitchFamily="34" charset="0"/>
              </a:rPr>
              <a:t>Observation post-surgery</a:t>
            </a:r>
          </a:p>
        </p:txBody>
      </p:sp>
      <p:sp>
        <p:nvSpPr>
          <p:cNvPr id="2056" name="Rectangle 2055">
            <a:extLst>
              <a:ext uri="{FF2B5EF4-FFF2-40B4-BE49-F238E27FC236}">
                <a16:creationId xmlns:a16="http://schemas.microsoft.com/office/drawing/2014/main" id="{3C331BA8-2803-C448-BC55-E0D05A9D673C}"/>
              </a:ext>
            </a:extLst>
          </p:cNvPr>
          <p:cNvSpPr/>
          <p:nvPr/>
        </p:nvSpPr>
        <p:spPr>
          <a:xfrm>
            <a:off x="8096250" y="4032345"/>
            <a:ext cx="200025" cy="149134"/>
          </a:xfrm>
          <a:prstGeom prst="rect">
            <a:avLst/>
          </a:prstGeom>
          <a:solidFill>
            <a:schemeClr val="accent2"/>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1" name="Rectangle 90">
            <a:extLst>
              <a:ext uri="{FF2B5EF4-FFF2-40B4-BE49-F238E27FC236}">
                <a16:creationId xmlns:a16="http://schemas.microsoft.com/office/drawing/2014/main" id="{19FA144F-B11F-AA4B-AF1A-14618975F2C5}"/>
              </a:ext>
            </a:extLst>
          </p:cNvPr>
          <p:cNvSpPr/>
          <p:nvPr/>
        </p:nvSpPr>
        <p:spPr>
          <a:xfrm>
            <a:off x="8096250" y="4245070"/>
            <a:ext cx="200025" cy="149134"/>
          </a:xfrm>
          <a:prstGeom prst="rect">
            <a:avLst/>
          </a:prstGeom>
          <a:solidFill>
            <a:schemeClr val="tx2"/>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7" name="TextBox 76">
            <a:extLst>
              <a:ext uri="{FF2B5EF4-FFF2-40B4-BE49-F238E27FC236}">
                <a16:creationId xmlns:a16="http://schemas.microsoft.com/office/drawing/2014/main" id="{4A4A3E7F-16D5-EB4A-BC21-D6B6B1F39D47}"/>
              </a:ext>
            </a:extLst>
          </p:cNvPr>
          <p:cNvSpPr txBox="1"/>
          <p:nvPr/>
        </p:nvSpPr>
        <p:spPr>
          <a:xfrm>
            <a:off x="2580846" y="4865920"/>
            <a:ext cx="2425216" cy="184666"/>
          </a:xfrm>
          <a:prstGeom prst="rect">
            <a:avLst/>
          </a:prstGeom>
          <a:noFill/>
        </p:spPr>
        <p:txBody>
          <a:bodyPr wrap="none" lIns="0" tIns="0" rIns="0" bIns="0" rtlCol="0">
            <a:spAutoFit/>
          </a:bodyPr>
          <a:lstStyle/>
          <a:p>
            <a:pPr defTabSz="457200">
              <a:defRPr/>
            </a:pPr>
            <a:r>
              <a:rPr lang="en-GB" sz="1200" dirty="0">
                <a:latin typeface="Calibri" panose="020F0502020204030204" pitchFamily="34" charset="0"/>
                <a:ea typeface="Aileron" charset="0"/>
                <a:cs typeface="Calibri" panose="020F0502020204030204" pitchFamily="34" charset="0"/>
              </a:rPr>
              <a:t>Median time to response = 1.8 months</a:t>
            </a:r>
          </a:p>
        </p:txBody>
      </p:sp>
      <p:sp>
        <p:nvSpPr>
          <p:cNvPr id="119" name="Triangle 118">
            <a:extLst>
              <a:ext uri="{FF2B5EF4-FFF2-40B4-BE49-F238E27FC236}">
                <a16:creationId xmlns:a16="http://schemas.microsoft.com/office/drawing/2014/main" id="{3BB4B0C6-F02C-D74E-8CBC-16F1B07B0863}"/>
              </a:ext>
            </a:extLst>
          </p:cNvPr>
          <p:cNvSpPr/>
          <p:nvPr/>
        </p:nvSpPr>
        <p:spPr>
          <a:xfrm rot="5400000">
            <a:off x="2719356" y="4507416"/>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6" name="Triangle 125">
            <a:extLst>
              <a:ext uri="{FF2B5EF4-FFF2-40B4-BE49-F238E27FC236}">
                <a16:creationId xmlns:a16="http://schemas.microsoft.com/office/drawing/2014/main" id="{3C9B575F-D240-0646-B35F-7A8F74A033F8}"/>
              </a:ext>
            </a:extLst>
          </p:cNvPr>
          <p:cNvSpPr/>
          <p:nvPr/>
        </p:nvSpPr>
        <p:spPr>
          <a:xfrm rot="5400000">
            <a:off x="2656952" y="4587045"/>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7" name="Triangle 126">
            <a:extLst>
              <a:ext uri="{FF2B5EF4-FFF2-40B4-BE49-F238E27FC236}">
                <a16:creationId xmlns:a16="http://schemas.microsoft.com/office/drawing/2014/main" id="{BC140C51-8966-574B-A03D-198B58DFE298}"/>
              </a:ext>
            </a:extLst>
          </p:cNvPr>
          <p:cNvSpPr/>
          <p:nvPr/>
        </p:nvSpPr>
        <p:spPr>
          <a:xfrm rot="5400000">
            <a:off x="2830499" y="4348416"/>
            <a:ext cx="83797" cy="114503"/>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86" name="Straight Connector 85">
            <a:extLst>
              <a:ext uri="{FF2B5EF4-FFF2-40B4-BE49-F238E27FC236}">
                <a16:creationId xmlns:a16="http://schemas.microsoft.com/office/drawing/2014/main" id="{AE6E523F-A0E6-664B-B1E7-578729B88124}"/>
              </a:ext>
            </a:extLst>
          </p:cNvPr>
          <p:cNvCxnSpPr>
            <a:cxnSpLocks/>
          </p:cNvCxnSpPr>
          <p:nvPr/>
        </p:nvCxnSpPr>
        <p:spPr>
          <a:xfrm flipH="1">
            <a:off x="8087329" y="4992827"/>
            <a:ext cx="180371" cy="0"/>
          </a:xfrm>
          <a:prstGeom prst="line">
            <a:avLst/>
          </a:prstGeom>
          <a:ln w="19050">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cxnSp>
      <p:sp>
        <p:nvSpPr>
          <p:cNvPr id="89" name="Triangle 88">
            <a:extLst>
              <a:ext uri="{FF2B5EF4-FFF2-40B4-BE49-F238E27FC236}">
                <a16:creationId xmlns:a16="http://schemas.microsoft.com/office/drawing/2014/main" id="{EAC203A9-49AA-8245-AB2B-069FB114F8EA}"/>
              </a:ext>
            </a:extLst>
          </p:cNvPr>
          <p:cNvSpPr/>
          <p:nvPr/>
        </p:nvSpPr>
        <p:spPr>
          <a:xfrm rot="5400000">
            <a:off x="8132137" y="4452321"/>
            <a:ext cx="159997" cy="187326"/>
          </a:xfrm>
          <a:prstGeom prst="triangle">
            <a:avLst/>
          </a:prstGeom>
          <a:solidFill>
            <a:schemeClr val="tx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1" name="5-Point Star 130">
            <a:extLst>
              <a:ext uri="{FF2B5EF4-FFF2-40B4-BE49-F238E27FC236}">
                <a16:creationId xmlns:a16="http://schemas.microsoft.com/office/drawing/2014/main" id="{E4072558-D6FD-634D-9232-BE720D53A399}"/>
              </a:ext>
            </a:extLst>
          </p:cNvPr>
          <p:cNvSpPr/>
          <p:nvPr/>
        </p:nvSpPr>
        <p:spPr>
          <a:xfrm>
            <a:off x="8100367" y="4663346"/>
            <a:ext cx="186383" cy="159374"/>
          </a:xfrm>
          <a:prstGeom prst="star5">
            <a:avLst/>
          </a:prstGeom>
          <a:solidFill>
            <a:srgbClr val="FFC000"/>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aphicFrame>
        <p:nvGraphicFramePr>
          <p:cNvPr id="2062" name="Table 2061">
            <a:extLst>
              <a:ext uri="{FF2B5EF4-FFF2-40B4-BE49-F238E27FC236}">
                <a16:creationId xmlns:a16="http://schemas.microsoft.com/office/drawing/2014/main" id="{73A7E2C5-1F19-9845-8607-CC7813B99ABF}"/>
              </a:ext>
            </a:extLst>
          </p:cNvPr>
          <p:cNvGraphicFramePr>
            <a:graphicFrameLocks noGrp="1"/>
          </p:cNvGraphicFramePr>
          <p:nvPr/>
        </p:nvGraphicFramePr>
        <p:xfrm>
          <a:off x="7673106" y="2544972"/>
          <a:ext cx="3247421" cy="1280160"/>
        </p:xfrm>
        <a:graphic>
          <a:graphicData uri="http://schemas.openxmlformats.org/drawingml/2006/table">
            <a:tbl>
              <a:tblPr firstRow="1" bandRow="1">
                <a:tableStyleId>{5C22544A-7EE6-4342-B048-85BDC9FD1C3A}</a:tableStyleId>
              </a:tblPr>
              <a:tblGrid>
                <a:gridCol w="1663254">
                  <a:extLst>
                    <a:ext uri="{9D8B030D-6E8A-4147-A177-3AD203B41FA5}">
                      <a16:colId xmlns:a16="http://schemas.microsoft.com/office/drawing/2014/main" val="4163362408"/>
                    </a:ext>
                  </a:extLst>
                </a:gridCol>
                <a:gridCol w="1584167">
                  <a:extLst>
                    <a:ext uri="{9D8B030D-6E8A-4147-A177-3AD203B41FA5}">
                      <a16:colId xmlns:a16="http://schemas.microsoft.com/office/drawing/2014/main" val="2470357341"/>
                    </a:ext>
                  </a:extLst>
                </a:gridCol>
              </a:tblGrid>
              <a:tr h="0">
                <a:tc>
                  <a:txBody>
                    <a:bodyPr/>
                    <a:lstStyle/>
                    <a:p>
                      <a:r>
                        <a:rPr lang="en-US" sz="1200" b="1" dirty="0"/>
                        <a:t>Dataset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Median duration of treatment</a:t>
                      </a:r>
                    </a:p>
                  </a:txBody>
                  <a:tcPr/>
                </a:tc>
                <a:extLst>
                  <a:ext uri="{0D108BD9-81ED-4DB2-BD59-A6C34878D82A}">
                    <a16:rowId xmlns:a16="http://schemas.microsoft.com/office/drawing/2014/main" val="1584482168"/>
                  </a:ext>
                </a:extLst>
              </a:tr>
              <a:tr h="0">
                <a:tc>
                  <a:txBody>
                    <a:bodyPr/>
                    <a:lstStyle/>
                    <a:p>
                      <a:r>
                        <a:rPr lang="en-US" sz="1200" b="1" dirty="0"/>
                        <a:t>Primary (n=21)</a:t>
                      </a:r>
                    </a:p>
                  </a:txBody>
                  <a:tcPr/>
                </a:tc>
                <a:tc>
                  <a:txBody>
                    <a:bodyPr/>
                    <a:lstStyle/>
                    <a:p>
                      <a:r>
                        <a:rPr lang="en-US" sz="1200" dirty="0"/>
                        <a:t>21.2 months</a:t>
                      </a:r>
                    </a:p>
                  </a:txBody>
                  <a:tcPr/>
                </a:tc>
                <a:extLst>
                  <a:ext uri="{0D108BD9-81ED-4DB2-BD59-A6C34878D82A}">
                    <a16:rowId xmlns:a16="http://schemas.microsoft.com/office/drawing/2014/main" val="2158025583"/>
                  </a:ext>
                </a:extLst>
              </a:tr>
              <a:tr h="0">
                <a:tc>
                  <a:txBody>
                    <a:bodyPr/>
                    <a:lstStyle/>
                    <a:p>
                      <a:r>
                        <a:rPr lang="en-US" sz="1200" b="1" dirty="0"/>
                        <a:t>Supplementary (n=30)</a:t>
                      </a:r>
                    </a:p>
                  </a:txBody>
                  <a:tcPr/>
                </a:tc>
                <a:tc>
                  <a:txBody>
                    <a:bodyPr/>
                    <a:lstStyle/>
                    <a:p>
                      <a:r>
                        <a:rPr lang="en-US" sz="1200" dirty="0"/>
                        <a:t>6.4 months</a:t>
                      </a:r>
                    </a:p>
                  </a:txBody>
                  <a:tcPr/>
                </a:tc>
                <a:extLst>
                  <a:ext uri="{0D108BD9-81ED-4DB2-BD59-A6C34878D82A}">
                    <a16:rowId xmlns:a16="http://schemas.microsoft.com/office/drawing/2014/main" val="3827442864"/>
                  </a:ext>
                </a:extLst>
              </a:tr>
              <a:tr h="0">
                <a:tc>
                  <a:txBody>
                    <a:bodyPr/>
                    <a:lstStyle/>
                    <a:p>
                      <a:r>
                        <a:rPr lang="en-US" sz="1200" b="1" dirty="0"/>
                        <a:t>Integrated (n=51)</a:t>
                      </a:r>
                    </a:p>
                  </a:txBody>
                  <a:tcPr/>
                </a:tc>
                <a:tc>
                  <a:txBody>
                    <a:bodyPr/>
                    <a:lstStyle/>
                    <a:p>
                      <a:r>
                        <a:rPr lang="en-US" sz="1200" dirty="0"/>
                        <a:t>9.4 months</a:t>
                      </a:r>
                    </a:p>
                  </a:txBody>
                  <a:tcPr/>
                </a:tc>
                <a:extLst>
                  <a:ext uri="{0D108BD9-81ED-4DB2-BD59-A6C34878D82A}">
                    <a16:rowId xmlns:a16="http://schemas.microsoft.com/office/drawing/2014/main" val="4129578879"/>
                  </a:ext>
                </a:extLst>
              </a:tr>
            </a:tbl>
          </a:graphicData>
        </a:graphic>
      </p:graphicFrame>
    </p:spTree>
    <p:extLst>
      <p:ext uri="{BB962C8B-B14F-4D97-AF65-F5344CB8AC3E}">
        <p14:creationId xmlns:p14="http://schemas.microsoft.com/office/powerpoint/2010/main" val="3119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62BECC4-3C74-5A4C-B98B-FFD617066A61}"/>
              </a:ext>
            </a:extLst>
          </p:cNvPr>
          <p:cNvSpPr>
            <a:spLocks noGrp="1"/>
          </p:cNvSpPr>
          <p:nvPr>
            <p:ph type="body" idx="1"/>
          </p:nvPr>
        </p:nvSpPr>
        <p:spPr>
          <a:xfrm>
            <a:off x="609600" y="1116061"/>
            <a:ext cx="10972800" cy="702470"/>
          </a:xfrm>
        </p:spPr>
        <p:txBody>
          <a:bodyPr/>
          <a:lstStyle/>
          <a:p>
            <a:r>
              <a:rPr lang="en-GB" dirty="0"/>
              <a:t>EFFICACY OF LAROTRECTINIB IN SARCOMAS HARBOURING TRK FUSIONS: </a:t>
            </a:r>
            <a:br>
              <a:rPr lang="en-GB" dirty="0"/>
            </a:br>
            <a:r>
              <a:rPr lang="en-GB" dirty="0"/>
              <a:t>BEST CHANGE IN TARGET LESIONS</a:t>
            </a:r>
          </a:p>
        </p:txBody>
      </p:sp>
      <p:sp>
        <p:nvSpPr>
          <p:cNvPr id="136" name="Title 135">
            <a:extLst>
              <a:ext uri="{FF2B5EF4-FFF2-40B4-BE49-F238E27FC236}">
                <a16:creationId xmlns:a16="http://schemas.microsoft.com/office/drawing/2014/main" id="{F1727A30-AACC-EF47-9F49-652A118372B2}"/>
              </a:ext>
            </a:extLst>
          </p:cNvPr>
          <p:cNvSpPr>
            <a:spLocks noGrp="1"/>
          </p:cNvSpPr>
          <p:nvPr>
            <p:ph type="title"/>
          </p:nvPr>
        </p:nvSpPr>
        <p:spPr>
          <a:xfrm>
            <a:off x="619200" y="246566"/>
            <a:ext cx="9115216" cy="807285"/>
          </a:xfrm>
        </p:spPr>
        <p:txBody>
          <a:bodyPr/>
          <a:lstStyle/>
          <a:p>
            <a:r>
              <a:rPr lang="en-GB" dirty="0"/>
              <a:t>TRK-inhibition provides robust responses in patients with </a:t>
            </a:r>
            <a:r>
              <a:rPr lang="en-GB" i="1" dirty="0"/>
              <a:t>NTRK</a:t>
            </a:r>
            <a:r>
              <a:rPr lang="en-GB" dirty="0"/>
              <a:t> gene fusion-positive sarcoma</a:t>
            </a:r>
          </a:p>
        </p:txBody>
      </p:sp>
      <p:sp>
        <p:nvSpPr>
          <p:cNvPr id="2" name="Slide Number Placeholder 1">
            <a:extLst>
              <a:ext uri="{FF2B5EF4-FFF2-40B4-BE49-F238E27FC236}">
                <a16:creationId xmlns:a16="http://schemas.microsoft.com/office/drawing/2014/main" id="{3184058F-EC55-E948-82DF-DCC32A12EC24}"/>
              </a:ext>
            </a:extLst>
          </p:cNvPr>
          <p:cNvSpPr>
            <a:spLocks noGrp="1"/>
          </p:cNvSpPr>
          <p:nvPr>
            <p:ph type="sldNum" sz="quarter" idx="4"/>
          </p:nvPr>
        </p:nvSpPr>
        <p:spPr/>
        <p:txBody>
          <a:bodyPr/>
          <a:lstStyle/>
          <a:p>
            <a:fld id="{FCE43C0F-8A7B-3A4B-9DB5-B3472E36E833}" type="slidenum">
              <a:rPr lang="en-GB" smtClean="0"/>
              <a:pPr/>
              <a:t>35</a:t>
            </a:fld>
            <a:endParaRPr lang="en-GB" dirty="0"/>
          </a:p>
        </p:txBody>
      </p:sp>
      <p:sp>
        <p:nvSpPr>
          <p:cNvPr id="20" name="Content Placeholder 19">
            <a:extLst>
              <a:ext uri="{FF2B5EF4-FFF2-40B4-BE49-F238E27FC236}">
                <a16:creationId xmlns:a16="http://schemas.microsoft.com/office/drawing/2014/main" id="{F049D4D3-F585-CD44-9604-999C490A3026}"/>
              </a:ext>
            </a:extLst>
          </p:cNvPr>
          <p:cNvSpPr>
            <a:spLocks noGrp="1"/>
          </p:cNvSpPr>
          <p:nvPr>
            <p:ph sz="quarter" idx="15"/>
          </p:nvPr>
        </p:nvSpPr>
        <p:spPr>
          <a:xfrm>
            <a:off x="620184" y="6309320"/>
            <a:ext cx="8784640" cy="365125"/>
          </a:xfrm>
        </p:spPr>
        <p:txBody>
          <a:bodyPr/>
          <a:lstStyle/>
          <a:p>
            <a:pPr>
              <a:spcBef>
                <a:spcPts val="0"/>
              </a:spcBef>
            </a:pPr>
            <a:r>
              <a:rPr lang="en-GB" dirty="0"/>
              <a:t>GIST, </a:t>
            </a:r>
            <a:r>
              <a:rPr lang="en-GB" dirty="0">
                <a:solidFill>
                  <a:schemeClr val="tx2"/>
                </a:solidFill>
              </a:rPr>
              <a:t>gastrointestinal stromal tumour; IFS, infantile fibrosarcoma; NTRK, neurotrophic tropomyosin receptor kinase; STS, soft tissue sarcoma; TRK, tropomyosin receptor kinase</a:t>
            </a:r>
          </a:p>
          <a:p>
            <a:pPr>
              <a:spcBef>
                <a:spcPts val="0"/>
              </a:spcBef>
            </a:pPr>
            <a:r>
              <a:rPr lang="en-GB" dirty="0">
                <a:solidFill>
                  <a:schemeClr val="tx2"/>
                </a:solidFill>
              </a:rPr>
              <a:t>Demetri GD, et al. CTOS 2019. Abstract #3254588. Oral presentation</a:t>
            </a:r>
          </a:p>
        </p:txBody>
      </p:sp>
      <p:sp>
        <p:nvSpPr>
          <p:cNvPr id="8" name="TextBox 7">
            <a:extLst>
              <a:ext uri="{FF2B5EF4-FFF2-40B4-BE49-F238E27FC236}">
                <a16:creationId xmlns:a16="http://schemas.microsoft.com/office/drawing/2014/main" id="{5FC3BFB9-AB74-A349-B061-9818631AD7B7}"/>
              </a:ext>
            </a:extLst>
          </p:cNvPr>
          <p:cNvSpPr txBox="1"/>
          <p:nvPr/>
        </p:nvSpPr>
        <p:spPr>
          <a:xfrm>
            <a:off x="2328794" y="2242444"/>
            <a:ext cx="157094"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40</a:t>
            </a:r>
          </a:p>
        </p:txBody>
      </p:sp>
      <p:sp>
        <p:nvSpPr>
          <p:cNvPr id="13" name="Rectangle 12">
            <a:extLst>
              <a:ext uri="{FF2B5EF4-FFF2-40B4-BE49-F238E27FC236}">
                <a16:creationId xmlns:a16="http://schemas.microsoft.com/office/drawing/2014/main" id="{93A8FF56-80D7-3F4A-AF39-43F821E81378}"/>
              </a:ext>
            </a:extLst>
          </p:cNvPr>
          <p:cNvSpPr/>
          <p:nvPr/>
        </p:nvSpPr>
        <p:spPr>
          <a:xfrm>
            <a:off x="3032712" y="3284128"/>
            <a:ext cx="92794" cy="1746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cxnSp>
        <p:nvCxnSpPr>
          <p:cNvPr id="14" name="Straight Connector 13">
            <a:extLst>
              <a:ext uri="{FF2B5EF4-FFF2-40B4-BE49-F238E27FC236}">
                <a16:creationId xmlns:a16="http://schemas.microsoft.com/office/drawing/2014/main" id="{69754303-1B4C-E84A-9FDF-0EE6028C21A8}"/>
              </a:ext>
            </a:extLst>
          </p:cNvPr>
          <p:cNvCxnSpPr>
            <a:cxnSpLocks/>
          </p:cNvCxnSpPr>
          <p:nvPr/>
        </p:nvCxnSpPr>
        <p:spPr>
          <a:xfrm rot="5400000">
            <a:off x="2547813" y="2279748"/>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E99D2E5-77F2-7E44-A0C3-D129F0B47CD4}"/>
              </a:ext>
            </a:extLst>
          </p:cNvPr>
          <p:cNvCxnSpPr>
            <a:cxnSpLocks/>
          </p:cNvCxnSpPr>
          <p:nvPr/>
        </p:nvCxnSpPr>
        <p:spPr>
          <a:xfrm>
            <a:off x="2570038" y="2059744"/>
            <a:ext cx="0" cy="365960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92873A62-C4DF-E548-949E-0F8FD4DD048B}"/>
              </a:ext>
            </a:extLst>
          </p:cNvPr>
          <p:cNvSpPr txBox="1"/>
          <p:nvPr/>
        </p:nvSpPr>
        <p:spPr>
          <a:xfrm>
            <a:off x="2328794" y="2486919"/>
            <a:ext cx="157094"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30</a:t>
            </a:r>
          </a:p>
        </p:txBody>
      </p:sp>
      <p:cxnSp>
        <p:nvCxnSpPr>
          <p:cNvPr id="23" name="Straight Connector 22">
            <a:extLst>
              <a:ext uri="{FF2B5EF4-FFF2-40B4-BE49-F238E27FC236}">
                <a16:creationId xmlns:a16="http://schemas.microsoft.com/office/drawing/2014/main" id="{C2D64593-9C9A-6A4F-AEC7-69488E6442A9}"/>
              </a:ext>
            </a:extLst>
          </p:cNvPr>
          <p:cNvCxnSpPr>
            <a:cxnSpLocks/>
          </p:cNvCxnSpPr>
          <p:nvPr/>
        </p:nvCxnSpPr>
        <p:spPr>
          <a:xfrm rot="5400000">
            <a:off x="2547813" y="2524223"/>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18284A83-60F0-2C4D-8EAC-A3D586486847}"/>
              </a:ext>
            </a:extLst>
          </p:cNvPr>
          <p:cNvSpPr txBox="1"/>
          <p:nvPr/>
        </p:nvSpPr>
        <p:spPr>
          <a:xfrm>
            <a:off x="2328794" y="2725044"/>
            <a:ext cx="157094"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20</a:t>
            </a:r>
          </a:p>
        </p:txBody>
      </p:sp>
      <p:cxnSp>
        <p:nvCxnSpPr>
          <p:cNvPr id="25" name="Straight Connector 24">
            <a:extLst>
              <a:ext uri="{FF2B5EF4-FFF2-40B4-BE49-F238E27FC236}">
                <a16:creationId xmlns:a16="http://schemas.microsoft.com/office/drawing/2014/main" id="{CA787E54-DBC6-3E40-98F8-4792B73CB19F}"/>
              </a:ext>
            </a:extLst>
          </p:cNvPr>
          <p:cNvCxnSpPr>
            <a:cxnSpLocks/>
          </p:cNvCxnSpPr>
          <p:nvPr/>
        </p:nvCxnSpPr>
        <p:spPr>
          <a:xfrm rot="5400000">
            <a:off x="2547813" y="2762348"/>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428C3CC7-3E42-164E-A276-12C117CFD872}"/>
              </a:ext>
            </a:extLst>
          </p:cNvPr>
          <p:cNvSpPr txBox="1"/>
          <p:nvPr/>
        </p:nvSpPr>
        <p:spPr>
          <a:xfrm>
            <a:off x="2328794" y="2975869"/>
            <a:ext cx="157094"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10</a:t>
            </a:r>
          </a:p>
        </p:txBody>
      </p:sp>
      <p:cxnSp>
        <p:nvCxnSpPr>
          <p:cNvPr id="27" name="Straight Connector 26">
            <a:extLst>
              <a:ext uri="{FF2B5EF4-FFF2-40B4-BE49-F238E27FC236}">
                <a16:creationId xmlns:a16="http://schemas.microsoft.com/office/drawing/2014/main" id="{E209D0B7-E418-1948-9491-FF7C0D10DBFE}"/>
              </a:ext>
            </a:extLst>
          </p:cNvPr>
          <p:cNvCxnSpPr>
            <a:cxnSpLocks/>
          </p:cNvCxnSpPr>
          <p:nvPr/>
        </p:nvCxnSpPr>
        <p:spPr>
          <a:xfrm rot="5400000">
            <a:off x="2547813" y="3013173"/>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AEC3183F-D530-DE42-AF7B-68CD54548400}"/>
              </a:ext>
            </a:extLst>
          </p:cNvPr>
          <p:cNvSpPr txBox="1"/>
          <p:nvPr/>
        </p:nvSpPr>
        <p:spPr>
          <a:xfrm>
            <a:off x="2407342" y="3213994"/>
            <a:ext cx="78547"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0</a:t>
            </a:r>
          </a:p>
        </p:txBody>
      </p:sp>
      <p:cxnSp>
        <p:nvCxnSpPr>
          <p:cNvPr id="29" name="Straight Connector 28">
            <a:extLst>
              <a:ext uri="{FF2B5EF4-FFF2-40B4-BE49-F238E27FC236}">
                <a16:creationId xmlns:a16="http://schemas.microsoft.com/office/drawing/2014/main" id="{242179FA-7074-A844-9646-C201B7FDD26A}"/>
              </a:ext>
            </a:extLst>
          </p:cNvPr>
          <p:cNvCxnSpPr>
            <a:cxnSpLocks/>
          </p:cNvCxnSpPr>
          <p:nvPr/>
        </p:nvCxnSpPr>
        <p:spPr>
          <a:xfrm rot="5400000">
            <a:off x="2547813" y="3252391"/>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041A8EFC-260F-6F40-A62A-C11F50AB0DF3}"/>
              </a:ext>
            </a:extLst>
          </p:cNvPr>
          <p:cNvSpPr txBox="1"/>
          <p:nvPr/>
        </p:nvSpPr>
        <p:spPr>
          <a:xfrm>
            <a:off x="2282306" y="3461644"/>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-10</a:t>
            </a:r>
          </a:p>
        </p:txBody>
      </p:sp>
      <p:cxnSp>
        <p:nvCxnSpPr>
          <p:cNvPr id="32" name="Straight Connector 31">
            <a:extLst>
              <a:ext uri="{FF2B5EF4-FFF2-40B4-BE49-F238E27FC236}">
                <a16:creationId xmlns:a16="http://schemas.microsoft.com/office/drawing/2014/main" id="{ECC77805-ABF5-4F4B-A988-113857B5E36F}"/>
              </a:ext>
            </a:extLst>
          </p:cNvPr>
          <p:cNvCxnSpPr>
            <a:cxnSpLocks/>
          </p:cNvCxnSpPr>
          <p:nvPr/>
        </p:nvCxnSpPr>
        <p:spPr>
          <a:xfrm rot="5400000">
            <a:off x="2547813" y="3498948"/>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251F6FFD-A89F-4840-931E-E55DFC9BC1B6}"/>
              </a:ext>
            </a:extLst>
          </p:cNvPr>
          <p:cNvSpPr txBox="1"/>
          <p:nvPr/>
        </p:nvSpPr>
        <p:spPr>
          <a:xfrm>
            <a:off x="2282306" y="3699769"/>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-20</a:t>
            </a:r>
          </a:p>
        </p:txBody>
      </p:sp>
      <p:cxnSp>
        <p:nvCxnSpPr>
          <p:cNvPr id="34" name="Straight Connector 33">
            <a:extLst>
              <a:ext uri="{FF2B5EF4-FFF2-40B4-BE49-F238E27FC236}">
                <a16:creationId xmlns:a16="http://schemas.microsoft.com/office/drawing/2014/main" id="{4E2C68CD-91F7-6A4C-972E-F11E93555762}"/>
              </a:ext>
            </a:extLst>
          </p:cNvPr>
          <p:cNvCxnSpPr>
            <a:cxnSpLocks/>
          </p:cNvCxnSpPr>
          <p:nvPr/>
        </p:nvCxnSpPr>
        <p:spPr>
          <a:xfrm rot="5400000">
            <a:off x="2547813" y="3737073"/>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79706B37-5156-504D-A94E-22A5C7F554FA}"/>
              </a:ext>
            </a:extLst>
          </p:cNvPr>
          <p:cNvSpPr txBox="1"/>
          <p:nvPr/>
        </p:nvSpPr>
        <p:spPr>
          <a:xfrm>
            <a:off x="2282306" y="3947419"/>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-30</a:t>
            </a:r>
          </a:p>
        </p:txBody>
      </p:sp>
      <p:cxnSp>
        <p:nvCxnSpPr>
          <p:cNvPr id="36" name="Straight Connector 35">
            <a:extLst>
              <a:ext uri="{FF2B5EF4-FFF2-40B4-BE49-F238E27FC236}">
                <a16:creationId xmlns:a16="http://schemas.microsoft.com/office/drawing/2014/main" id="{148AA6C8-1D1F-F24B-9F64-C05709918F22}"/>
              </a:ext>
            </a:extLst>
          </p:cNvPr>
          <p:cNvCxnSpPr>
            <a:cxnSpLocks/>
          </p:cNvCxnSpPr>
          <p:nvPr/>
        </p:nvCxnSpPr>
        <p:spPr>
          <a:xfrm rot="5400000">
            <a:off x="2547813" y="3984723"/>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304F8625-C5C7-C940-9A64-F9DD8A307326}"/>
              </a:ext>
            </a:extLst>
          </p:cNvPr>
          <p:cNvSpPr txBox="1"/>
          <p:nvPr/>
        </p:nvSpPr>
        <p:spPr>
          <a:xfrm>
            <a:off x="2282306" y="4188719"/>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-40</a:t>
            </a:r>
          </a:p>
        </p:txBody>
      </p:sp>
      <p:cxnSp>
        <p:nvCxnSpPr>
          <p:cNvPr id="38" name="Straight Connector 37">
            <a:extLst>
              <a:ext uri="{FF2B5EF4-FFF2-40B4-BE49-F238E27FC236}">
                <a16:creationId xmlns:a16="http://schemas.microsoft.com/office/drawing/2014/main" id="{3922CC59-E535-244A-BE8C-A51BAA3195A4}"/>
              </a:ext>
            </a:extLst>
          </p:cNvPr>
          <p:cNvCxnSpPr>
            <a:cxnSpLocks/>
          </p:cNvCxnSpPr>
          <p:nvPr/>
        </p:nvCxnSpPr>
        <p:spPr>
          <a:xfrm rot="5400000">
            <a:off x="2547813" y="4226023"/>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A697D51C-93FB-0946-A203-70C3F9756353}"/>
              </a:ext>
            </a:extLst>
          </p:cNvPr>
          <p:cNvSpPr txBox="1"/>
          <p:nvPr/>
        </p:nvSpPr>
        <p:spPr>
          <a:xfrm>
            <a:off x="2282306" y="4430019"/>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-50</a:t>
            </a:r>
          </a:p>
        </p:txBody>
      </p:sp>
      <p:cxnSp>
        <p:nvCxnSpPr>
          <p:cNvPr id="40" name="Straight Connector 39">
            <a:extLst>
              <a:ext uri="{FF2B5EF4-FFF2-40B4-BE49-F238E27FC236}">
                <a16:creationId xmlns:a16="http://schemas.microsoft.com/office/drawing/2014/main" id="{1C0CD9D0-1B4B-3C46-A901-66B7F91FE38F}"/>
              </a:ext>
            </a:extLst>
          </p:cNvPr>
          <p:cNvCxnSpPr>
            <a:cxnSpLocks/>
          </p:cNvCxnSpPr>
          <p:nvPr/>
        </p:nvCxnSpPr>
        <p:spPr>
          <a:xfrm rot="5400000">
            <a:off x="2547813" y="4467323"/>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0944B496-0DF7-F748-9B4D-0CE8B1812644}"/>
              </a:ext>
            </a:extLst>
          </p:cNvPr>
          <p:cNvSpPr txBox="1"/>
          <p:nvPr/>
        </p:nvSpPr>
        <p:spPr>
          <a:xfrm>
            <a:off x="2282306" y="4680844"/>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-60</a:t>
            </a:r>
          </a:p>
        </p:txBody>
      </p:sp>
      <p:cxnSp>
        <p:nvCxnSpPr>
          <p:cNvPr id="42" name="Straight Connector 41">
            <a:extLst>
              <a:ext uri="{FF2B5EF4-FFF2-40B4-BE49-F238E27FC236}">
                <a16:creationId xmlns:a16="http://schemas.microsoft.com/office/drawing/2014/main" id="{0300B891-6E91-FD45-B08D-08B75663A27E}"/>
              </a:ext>
            </a:extLst>
          </p:cNvPr>
          <p:cNvCxnSpPr>
            <a:cxnSpLocks/>
          </p:cNvCxnSpPr>
          <p:nvPr/>
        </p:nvCxnSpPr>
        <p:spPr>
          <a:xfrm rot="5400000">
            <a:off x="2547813" y="4718148"/>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3E106DAF-9125-854C-8169-EC78473499F4}"/>
              </a:ext>
            </a:extLst>
          </p:cNvPr>
          <p:cNvSpPr txBox="1"/>
          <p:nvPr/>
        </p:nvSpPr>
        <p:spPr>
          <a:xfrm>
            <a:off x="2282306" y="4922144"/>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-70</a:t>
            </a:r>
          </a:p>
        </p:txBody>
      </p:sp>
      <p:cxnSp>
        <p:nvCxnSpPr>
          <p:cNvPr id="44" name="Straight Connector 43">
            <a:extLst>
              <a:ext uri="{FF2B5EF4-FFF2-40B4-BE49-F238E27FC236}">
                <a16:creationId xmlns:a16="http://schemas.microsoft.com/office/drawing/2014/main" id="{A7A67D5B-BE9B-194E-9282-A652164BF99E}"/>
              </a:ext>
            </a:extLst>
          </p:cNvPr>
          <p:cNvCxnSpPr>
            <a:cxnSpLocks/>
          </p:cNvCxnSpPr>
          <p:nvPr/>
        </p:nvCxnSpPr>
        <p:spPr>
          <a:xfrm rot="5400000">
            <a:off x="2547813" y="4959448"/>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66B109D8-C8AA-7945-B26B-D3AAAA7E59FE}"/>
              </a:ext>
            </a:extLst>
          </p:cNvPr>
          <p:cNvSpPr txBox="1"/>
          <p:nvPr/>
        </p:nvSpPr>
        <p:spPr>
          <a:xfrm>
            <a:off x="2282306" y="5163444"/>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-80</a:t>
            </a:r>
          </a:p>
        </p:txBody>
      </p:sp>
      <p:cxnSp>
        <p:nvCxnSpPr>
          <p:cNvPr id="46" name="Straight Connector 45">
            <a:extLst>
              <a:ext uri="{FF2B5EF4-FFF2-40B4-BE49-F238E27FC236}">
                <a16:creationId xmlns:a16="http://schemas.microsoft.com/office/drawing/2014/main" id="{70EE241F-06FB-E948-BE3E-E3977A0300C5}"/>
              </a:ext>
            </a:extLst>
          </p:cNvPr>
          <p:cNvCxnSpPr>
            <a:cxnSpLocks/>
          </p:cNvCxnSpPr>
          <p:nvPr/>
        </p:nvCxnSpPr>
        <p:spPr>
          <a:xfrm rot="5400000">
            <a:off x="2547813" y="5200748"/>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5F09C736-7832-5C4D-9EC4-C2F7A409300F}"/>
              </a:ext>
            </a:extLst>
          </p:cNvPr>
          <p:cNvSpPr txBox="1"/>
          <p:nvPr/>
        </p:nvSpPr>
        <p:spPr>
          <a:xfrm>
            <a:off x="2282306" y="5407919"/>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-90</a:t>
            </a:r>
          </a:p>
        </p:txBody>
      </p:sp>
      <p:cxnSp>
        <p:nvCxnSpPr>
          <p:cNvPr id="48" name="Straight Connector 47">
            <a:extLst>
              <a:ext uri="{FF2B5EF4-FFF2-40B4-BE49-F238E27FC236}">
                <a16:creationId xmlns:a16="http://schemas.microsoft.com/office/drawing/2014/main" id="{73023D86-6955-F541-ABB3-16EF9D0233FB}"/>
              </a:ext>
            </a:extLst>
          </p:cNvPr>
          <p:cNvCxnSpPr>
            <a:cxnSpLocks/>
          </p:cNvCxnSpPr>
          <p:nvPr/>
        </p:nvCxnSpPr>
        <p:spPr>
          <a:xfrm rot="5400000">
            <a:off x="2547813" y="5445223"/>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1CC9B3C2-DC0F-0744-94CC-93D270364FC4}"/>
              </a:ext>
            </a:extLst>
          </p:cNvPr>
          <p:cNvSpPr txBox="1"/>
          <p:nvPr/>
        </p:nvSpPr>
        <p:spPr>
          <a:xfrm>
            <a:off x="2203760" y="5649219"/>
            <a:ext cx="282129"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-100</a:t>
            </a:r>
          </a:p>
        </p:txBody>
      </p:sp>
      <p:cxnSp>
        <p:nvCxnSpPr>
          <p:cNvPr id="50" name="Straight Connector 49">
            <a:extLst>
              <a:ext uri="{FF2B5EF4-FFF2-40B4-BE49-F238E27FC236}">
                <a16:creationId xmlns:a16="http://schemas.microsoft.com/office/drawing/2014/main" id="{1B7501CF-D1D8-0F45-A9F8-D297E6DA65C8}"/>
              </a:ext>
            </a:extLst>
          </p:cNvPr>
          <p:cNvCxnSpPr>
            <a:cxnSpLocks/>
          </p:cNvCxnSpPr>
          <p:nvPr/>
        </p:nvCxnSpPr>
        <p:spPr>
          <a:xfrm rot="5400000">
            <a:off x="2547813" y="5686523"/>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1B4968EA-A784-5045-A154-D81B17360876}"/>
              </a:ext>
            </a:extLst>
          </p:cNvPr>
          <p:cNvSpPr txBox="1"/>
          <p:nvPr/>
        </p:nvSpPr>
        <p:spPr>
          <a:xfrm>
            <a:off x="2328794" y="1994794"/>
            <a:ext cx="157094"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50</a:t>
            </a:r>
          </a:p>
        </p:txBody>
      </p:sp>
      <p:cxnSp>
        <p:nvCxnSpPr>
          <p:cNvPr id="52" name="Straight Connector 51">
            <a:extLst>
              <a:ext uri="{FF2B5EF4-FFF2-40B4-BE49-F238E27FC236}">
                <a16:creationId xmlns:a16="http://schemas.microsoft.com/office/drawing/2014/main" id="{9620925F-B975-884D-A483-EA7C89E43C1F}"/>
              </a:ext>
            </a:extLst>
          </p:cNvPr>
          <p:cNvCxnSpPr>
            <a:cxnSpLocks/>
          </p:cNvCxnSpPr>
          <p:nvPr/>
        </p:nvCxnSpPr>
        <p:spPr>
          <a:xfrm rot="5400000">
            <a:off x="2547813" y="2032098"/>
            <a:ext cx="0" cy="540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ADEC18C2-6FAE-DA40-9153-527FFB6E27F5}"/>
              </a:ext>
            </a:extLst>
          </p:cNvPr>
          <p:cNvSpPr txBox="1"/>
          <p:nvPr/>
        </p:nvSpPr>
        <p:spPr>
          <a:xfrm rot="16200000">
            <a:off x="760170" y="3912806"/>
            <a:ext cx="2708562" cy="176587"/>
          </a:xfrm>
          <a:prstGeom prst="rect">
            <a:avLst/>
          </a:prstGeom>
          <a:noFill/>
        </p:spPr>
        <p:txBody>
          <a:bodyPr wrap="none" lIns="0" tIns="0" rIns="0" bIns="0" rtlCol="0">
            <a:spAutoFit/>
          </a:bodyPr>
          <a:lstStyle/>
          <a:p>
            <a:pPr algn="r" defTabSz="457200">
              <a:lnSpc>
                <a:spcPct val="80000"/>
              </a:lnSpc>
              <a:defRPr/>
            </a:pPr>
            <a:r>
              <a:rPr lang="en-GB" sz="1400" b="1" dirty="0">
                <a:latin typeface="Calibri" panose="020F0502020204030204" pitchFamily="34" charset="0"/>
                <a:ea typeface="Aileron" charset="0"/>
                <a:cs typeface="Calibri" panose="020F0502020204030204" pitchFamily="34" charset="0"/>
              </a:rPr>
              <a:t>Maximum change in tumour size (%)</a:t>
            </a:r>
          </a:p>
        </p:txBody>
      </p:sp>
      <p:sp>
        <p:nvSpPr>
          <p:cNvPr id="54" name="TextBox 53">
            <a:extLst>
              <a:ext uri="{FF2B5EF4-FFF2-40B4-BE49-F238E27FC236}">
                <a16:creationId xmlns:a16="http://schemas.microsoft.com/office/drawing/2014/main" id="{A70E93A3-7711-B84A-A725-F49053E05BEC}"/>
              </a:ext>
            </a:extLst>
          </p:cNvPr>
          <p:cNvSpPr txBox="1"/>
          <p:nvPr/>
        </p:nvSpPr>
        <p:spPr>
          <a:xfrm>
            <a:off x="2424379" y="1784188"/>
            <a:ext cx="293349" cy="249299"/>
          </a:xfrm>
          <a:prstGeom prst="rect">
            <a:avLst/>
          </a:prstGeom>
          <a:noFill/>
        </p:spPr>
        <p:txBody>
          <a:bodyPr wrap="square" lIns="0" tIns="0" rIns="0" bIns="0" rtlCol="0">
            <a:spAutoFit/>
          </a:bodyPr>
          <a:lstStyle/>
          <a:p>
            <a:pPr algn="ctr" defTabSz="457200">
              <a:lnSpc>
                <a:spcPct val="80000"/>
              </a:lnSpc>
              <a:defRPr/>
            </a:pPr>
            <a:r>
              <a:rPr lang="en-GB" sz="1000" dirty="0">
                <a:latin typeface="Calibri" panose="020F0502020204030204" pitchFamily="34" charset="0"/>
                <a:ea typeface="Aileron" charset="0"/>
                <a:cs typeface="Calibri" panose="020F0502020204030204" pitchFamily="34" charset="0"/>
              </a:rPr>
              <a:t>93.2</a:t>
            </a:r>
            <a:br>
              <a:rPr lang="en-GB" sz="1000" dirty="0">
                <a:latin typeface="Calibri" panose="020F0502020204030204" pitchFamily="34" charset="0"/>
                <a:ea typeface="Aileron" charset="0"/>
                <a:cs typeface="Calibri" panose="020F0502020204030204" pitchFamily="34" charset="0"/>
              </a:rPr>
            </a:br>
            <a:r>
              <a:rPr lang="en-GB" sz="1000" dirty="0">
                <a:latin typeface="Calibri" panose="020F0502020204030204" pitchFamily="34" charset="0"/>
                <a:ea typeface="Aileron" charset="0"/>
                <a:cs typeface="Calibri" panose="020F0502020204030204" pitchFamily="34" charset="0"/>
              </a:rPr>
              <a:t>%</a:t>
            </a:r>
          </a:p>
        </p:txBody>
      </p:sp>
      <p:sp>
        <p:nvSpPr>
          <p:cNvPr id="55" name="TextBox 54">
            <a:extLst>
              <a:ext uri="{FF2B5EF4-FFF2-40B4-BE49-F238E27FC236}">
                <a16:creationId xmlns:a16="http://schemas.microsoft.com/office/drawing/2014/main" id="{4B2368CE-D29C-5842-AA6B-DE3E967B5635}"/>
              </a:ext>
            </a:extLst>
          </p:cNvPr>
          <p:cNvSpPr txBox="1"/>
          <p:nvPr/>
        </p:nvSpPr>
        <p:spPr>
          <a:xfrm>
            <a:off x="1988400" y="5869900"/>
            <a:ext cx="1620124" cy="151388"/>
          </a:xfrm>
          <a:prstGeom prst="rect">
            <a:avLst/>
          </a:prstGeom>
          <a:noFill/>
        </p:spPr>
        <p:txBody>
          <a:bodyPr wrap="none" lIns="0" tIns="0" rIns="0" bIns="0" rtlCol="0">
            <a:spAutoFit/>
          </a:bodyPr>
          <a:lstStyle/>
          <a:p>
            <a:pPr defTabSz="457200">
              <a:lnSpc>
                <a:spcPct val="80000"/>
              </a:lnSpc>
              <a:defRPr/>
            </a:pPr>
            <a:r>
              <a:rPr lang="en-GB" sz="1200" dirty="0">
                <a:latin typeface="Calibri" panose="020F0502020204030204" pitchFamily="34" charset="0"/>
                <a:ea typeface="Aileron" charset="0"/>
                <a:cs typeface="Calibri" panose="020F0502020204030204" pitchFamily="34" charset="0"/>
              </a:rPr>
              <a:t>Data cut-off: Feb 19, 2019</a:t>
            </a:r>
          </a:p>
        </p:txBody>
      </p:sp>
      <p:sp>
        <p:nvSpPr>
          <p:cNvPr id="56" name="Rectangle 55">
            <a:extLst>
              <a:ext uri="{FF2B5EF4-FFF2-40B4-BE49-F238E27FC236}">
                <a16:creationId xmlns:a16="http://schemas.microsoft.com/office/drawing/2014/main" id="{9E43BEF2-733D-3A49-BEA3-72348416FE07}"/>
              </a:ext>
            </a:extLst>
          </p:cNvPr>
          <p:cNvSpPr/>
          <p:nvPr/>
        </p:nvSpPr>
        <p:spPr>
          <a:xfrm>
            <a:off x="3142576" y="3284127"/>
            <a:ext cx="92794" cy="330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57" name="Rectangle 56">
            <a:extLst>
              <a:ext uri="{FF2B5EF4-FFF2-40B4-BE49-F238E27FC236}">
                <a16:creationId xmlns:a16="http://schemas.microsoft.com/office/drawing/2014/main" id="{2A0E4275-B5AF-1447-9D74-A470E3932146}"/>
              </a:ext>
            </a:extLst>
          </p:cNvPr>
          <p:cNvSpPr/>
          <p:nvPr/>
        </p:nvSpPr>
        <p:spPr>
          <a:xfrm>
            <a:off x="2812984" y="3115853"/>
            <a:ext cx="92794" cy="1714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58" name="Rectangle 57">
            <a:extLst>
              <a:ext uri="{FF2B5EF4-FFF2-40B4-BE49-F238E27FC236}">
                <a16:creationId xmlns:a16="http://schemas.microsoft.com/office/drawing/2014/main" id="{A66EFC63-173A-B643-B547-5653E07962C7}"/>
              </a:ext>
            </a:extLst>
          </p:cNvPr>
          <p:cNvSpPr/>
          <p:nvPr/>
        </p:nvSpPr>
        <p:spPr>
          <a:xfrm>
            <a:off x="2703120" y="2598327"/>
            <a:ext cx="92794" cy="6889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59" name="Rectangle 58">
            <a:extLst>
              <a:ext uri="{FF2B5EF4-FFF2-40B4-BE49-F238E27FC236}">
                <a16:creationId xmlns:a16="http://schemas.microsoft.com/office/drawing/2014/main" id="{29E1D3A4-ACD7-0B46-A8E2-54E4A4293594}"/>
              </a:ext>
            </a:extLst>
          </p:cNvPr>
          <p:cNvSpPr/>
          <p:nvPr/>
        </p:nvSpPr>
        <p:spPr>
          <a:xfrm>
            <a:off x="2593256" y="2058577"/>
            <a:ext cx="92794" cy="12287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60" name="Rectangle 59">
            <a:extLst>
              <a:ext uri="{FF2B5EF4-FFF2-40B4-BE49-F238E27FC236}">
                <a16:creationId xmlns:a16="http://schemas.microsoft.com/office/drawing/2014/main" id="{569F189C-16E9-034B-8E77-619D65070A9C}"/>
              </a:ext>
            </a:extLst>
          </p:cNvPr>
          <p:cNvSpPr/>
          <p:nvPr/>
        </p:nvSpPr>
        <p:spPr>
          <a:xfrm>
            <a:off x="2922848" y="3251107"/>
            <a:ext cx="92794" cy="3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62" name="Rectangle 61">
            <a:extLst>
              <a:ext uri="{FF2B5EF4-FFF2-40B4-BE49-F238E27FC236}">
                <a16:creationId xmlns:a16="http://schemas.microsoft.com/office/drawing/2014/main" id="{36BE49BD-3A6A-3C41-8B5E-FA7E1569294C}"/>
              </a:ext>
            </a:extLst>
          </p:cNvPr>
          <p:cNvSpPr/>
          <p:nvPr/>
        </p:nvSpPr>
        <p:spPr>
          <a:xfrm>
            <a:off x="4131352" y="3284127"/>
            <a:ext cx="92794" cy="11779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65" name="TextBox 64">
            <a:extLst>
              <a:ext uri="{FF2B5EF4-FFF2-40B4-BE49-F238E27FC236}">
                <a16:creationId xmlns:a16="http://schemas.microsoft.com/office/drawing/2014/main" id="{052AFC19-8E6D-A745-9BAF-0FA2681CA936}"/>
              </a:ext>
            </a:extLst>
          </p:cNvPr>
          <p:cNvSpPr txBox="1"/>
          <p:nvPr/>
        </p:nvSpPr>
        <p:spPr>
          <a:xfrm>
            <a:off x="3054805" y="5465446"/>
            <a:ext cx="214611" cy="151388"/>
          </a:xfrm>
          <a:prstGeom prst="rect">
            <a:avLst/>
          </a:prstGeom>
          <a:noFill/>
        </p:spPr>
        <p:txBody>
          <a:bodyPr wrap="none" lIns="0" tIns="0" rIns="0" bIns="0" rtlCol="0">
            <a:spAutoFit/>
          </a:bodyPr>
          <a:lstStyle/>
          <a:p>
            <a:pPr defTabSz="457200">
              <a:lnSpc>
                <a:spcPct val="80000"/>
              </a:lnSpc>
              <a:defRPr/>
            </a:pPr>
            <a:r>
              <a:rPr lang="en-GB" sz="1200" dirty="0">
                <a:latin typeface="Calibri" panose="020F0502020204030204" pitchFamily="34" charset="0"/>
                <a:ea typeface="Aileron" charset="0"/>
                <a:cs typeface="Calibri" panose="020F0502020204030204" pitchFamily="34" charset="0"/>
              </a:rPr>
              <a:t>STS</a:t>
            </a:r>
          </a:p>
        </p:txBody>
      </p:sp>
      <p:sp>
        <p:nvSpPr>
          <p:cNvPr id="66" name="Rectangle 65">
            <a:extLst>
              <a:ext uri="{FF2B5EF4-FFF2-40B4-BE49-F238E27FC236}">
                <a16:creationId xmlns:a16="http://schemas.microsoft.com/office/drawing/2014/main" id="{417C3CC1-A5A4-B74B-835F-925593C12A27}"/>
              </a:ext>
            </a:extLst>
          </p:cNvPr>
          <p:cNvSpPr/>
          <p:nvPr/>
        </p:nvSpPr>
        <p:spPr>
          <a:xfrm>
            <a:off x="2888111" y="5466250"/>
            <a:ext cx="107950" cy="107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67" name="TextBox 66">
            <a:extLst>
              <a:ext uri="{FF2B5EF4-FFF2-40B4-BE49-F238E27FC236}">
                <a16:creationId xmlns:a16="http://schemas.microsoft.com/office/drawing/2014/main" id="{31EB0A79-D967-E048-A4E3-31C741809E21}"/>
              </a:ext>
            </a:extLst>
          </p:cNvPr>
          <p:cNvSpPr txBox="1"/>
          <p:nvPr/>
        </p:nvSpPr>
        <p:spPr>
          <a:xfrm>
            <a:off x="3588204" y="5465446"/>
            <a:ext cx="177356" cy="151388"/>
          </a:xfrm>
          <a:prstGeom prst="rect">
            <a:avLst/>
          </a:prstGeom>
          <a:noFill/>
        </p:spPr>
        <p:txBody>
          <a:bodyPr wrap="none" lIns="0" tIns="0" rIns="0" bIns="0" rtlCol="0">
            <a:spAutoFit/>
          </a:bodyPr>
          <a:lstStyle/>
          <a:p>
            <a:pPr defTabSz="457200">
              <a:lnSpc>
                <a:spcPct val="80000"/>
              </a:lnSpc>
              <a:defRPr/>
            </a:pPr>
            <a:r>
              <a:rPr lang="en-GB" sz="1200" dirty="0">
                <a:latin typeface="Calibri" panose="020F0502020204030204" pitchFamily="34" charset="0"/>
                <a:ea typeface="Aileron" charset="0"/>
                <a:cs typeface="Calibri" panose="020F0502020204030204" pitchFamily="34" charset="0"/>
              </a:rPr>
              <a:t>IFS</a:t>
            </a:r>
          </a:p>
        </p:txBody>
      </p:sp>
      <p:sp>
        <p:nvSpPr>
          <p:cNvPr id="68" name="Rectangle 67">
            <a:extLst>
              <a:ext uri="{FF2B5EF4-FFF2-40B4-BE49-F238E27FC236}">
                <a16:creationId xmlns:a16="http://schemas.microsoft.com/office/drawing/2014/main" id="{326647AC-DAD8-C943-A8DF-C9D4D56B4599}"/>
              </a:ext>
            </a:extLst>
          </p:cNvPr>
          <p:cNvSpPr/>
          <p:nvPr/>
        </p:nvSpPr>
        <p:spPr>
          <a:xfrm>
            <a:off x="3421511" y="5466250"/>
            <a:ext cx="107950" cy="1079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69" name="TextBox 68">
            <a:extLst>
              <a:ext uri="{FF2B5EF4-FFF2-40B4-BE49-F238E27FC236}">
                <a16:creationId xmlns:a16="http://schemas.microsoft.com/office/drawing/2014/main" id="{8C2F1399-1286-7A46-9E0E-022FBDFC2391}"/>
              </a:ext>
            </a:extLst>
          </p:cNvPr>
          <p:cNvSpPr txBox="1"/>
          <p:nvPr/>
        </p:nvSpPr>
        <p:spPr>
          <a:xfrm>
            <a:off x="4096205" y="5465446"/>
            <a:ext cx="281103" cy="151388"/>
          </a:xfrm>
          <a:prstGeom prst="rect">
            <a:avLst/>
          </a:prstGeom>
          <a:noFill/>
        </p:spPr>
        <p:txBody>
          <a:bodyPr wrap="none" lIns="0" tIns="0" rIns="0" bIns="0" rtlCol="0">
            <a:spAutoFit/>
          </a:bodyPr>
          <a:lstStyle/>
          <a:p>
            <a:pPr defTabSz="457200">
              <a:lnSpc>
                <a:spcPct val="80000"/>
              </a:lnSpc>
              <a:defRPr/>
            </a:pPr>
            <a:r>
              <a:rPr lang="en-GB" sz="1200" dirty="0">
                <a:latin typeface="Calibri" panose="020F0502020204030204" pitchFamily="34" charset="0"/>
                <a:ea typeface="Aileron" charset="0"/>
                <a:cs typeface="Calibri" panose="020F0502020204030204" pitchFamily="34" charset="0"/>
              </a:rPr>
              <a:t>GIST</a:t>
            </a:r>
          </a:p>
        </p:txBody>
      </p:sp>
      <p:sp>
        <p:nvSpPr>
          <p:cNvPr id="70" name="Rectangle 69">
            <a:extLst>
              <a:ext uri="{FF2B5EF4-FFF2-40B4-BE49-F238E27FC236}">
                <a16:creationId xmlns:a16="http://schemas.microsoft.com/office/drawing/2014/main" id="{41E96881-1867-7940-A880-366DF7DA29A3}"/>
              </a:ext>
            </a:extLst>
          </p:cNvPr>
          <p:cNvSpPr/>
          <p:nvPr/>
        </p:nvSpPr>
        <p:spPr>
          <a:xfrm>
            <a:off x="3929511" y="5466250"/>
            <a:ext cx="107950" cy="1079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1" name="TextBox 70">
            <a:extLst>
              <a:ext uri="{FF2B5EF4-FFF2-40B4-BE49-F238E27FC236}">
                <a16:creationId xmlns:a16="http://schemas.microsoft.com/office/drawing/2014/main" id="{D21781E7-5349-D149-9784-9008209D8A5B}"/>
              </a:ext>
            </a:extLst>
          </p:cNvPr>
          <p:cNvSpPr txBox="1"/>
          <p:nvPr/>
        </p:nvSpPr>
        <p:spPr>
          <a:xfrm>
            <a:off x="4705804" y="5465446"/>
            <a:ext cx="886140" cy="151388"/>
          </a:xfrm>
          <a:prstGeom prst="rect">
            <a:avLst/>
          </a:prstGeom>
          <a:noFill/>
        </p:spPr>
        <p:txBody>
          <a:bodyPr wrap="none" lIns="0" tIns="0" rIns="0" bIns="0" rtlCol="0">
            <a:spAutoFit/>
          </a:bodyPr>
          <a:lstStyle/>
          <a:p>
            <a:pPr defTabSz="457200">
              <a:lnSpc>
                <a:spcPct val="80000"/>
              </a:lnSpc>
              <a:defRPr/>
            </a:pPr>
            <a:r>
              <a:rPr lang="en-GB" sz="1200" dirty="0">
                <a:latin typeface="Calibri" panose="020F0502020204030204" pitchFamily="34" charset="0"/>
                <a:ea typeface="Aileron" charset="0"/>
                <a:cs typeface="Calibri" panose="020F0502020204030204" pitchFamily="34" charset="0"/>
              </a:rPr>
              <a:t>Bone sarcoma</a:t>
            </a:r>
          </a:p>
        </p:txBody>
      </p:sp>
      <p:sp>
        <p:nvSpPr>
          <p:cNvPr id="72" name="Rectangle 71">
            <a:extLst>
              <a:ext uri="{FF2B5EF4-FFF2-40B4-BE49-F238E27FC236}">
                <a16:creationId xmlns:a16="http://schemas.microsoft.com/office/drawing/2014/main" id="{CBE35170-0C92-0949-839C-DD0E2FC35A20}"/>
              </a:ext>
            </a:extLst>
          </p:cNvPr>
          <p:cNvSpPr/>
          <p:nvPr/>
        </p:nvSpPr>
        <p:spPr>
          <a:xfrm>
            <a:off x="4539111" y="5466250"/>
            <a:ext cx="107950" cy="1079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3" name="Rectangle 72">
            <a:extLst>
              <a:ext uri="{FF2B5EF4-FFF2-40B4-BE49-F238E27FC236}">
                <a16:creationId xmlns:a16="http://schemas.microsoft.com/office/drawing/2014/main" id="{8177947F-D148-7645-97AA-3521E82365A6}"/>
              </a:ext>
            </a:extLst>
          </p:cNvPr>
          <p:cNvSpPr/>
          <p:nvPr/>
        </p:nvSpPr>
        <p:spPr>
          <a:xfrm>
            <a:off x="3252440" y="3284127"/>
            <a:ext cx="92794" cy="6953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4" name="Rectangle 73">
            <a:extLst>
              <a:ext uri="{FF2B5EF4-FFF2-40B4-BE49-F238E27FC236}">
                <a16:creationId xmlns:a16="http://schemas.microsoft.com/office/drawing/2014/main" id="{5DA3766E-B82A-BF40-8BCF-DBD0984153DD}"/>
              </a:ext>
            </a:extLst>
          </p:cNvPr>
          <p:cNvSpPr/>
          <p:nvPr/>
        </p:nvSpPr>
        <p:spPr>
          <a:xfrm>
            <a:off x="3362304" y="3284127"/>
            <a:ext cx="92794" cy="7651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5" name="Rectangle 74">
            <a:extLst>
              <a:ext uri="{FF2B5EF4-FFF2-40B4-BE49-F238E27FC236}">
                <a16:creationId xmlns:a16="http://schemas.microsoft.com/office/drawing/2014/main" id="{F055A489-BE8D-634A-A84E-BAE2D532BBB3}"/>
              </a:ext>
            </a:extLst>
          </p:cNvPr>
          <p:cNvSpPr/>
          <p:nvPr/>
        </p:nvSpPr>
        <p:spPr>
          <a:xfrm>
            <a:off x="3472168" y="3284127"/>
            <a:ext cx="92794" cy="7810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6" name="Rectangle 75">
            <a:extLst>
              <a:ext uri="{FF2B5EF4-FFF2-40B4-BE49-F238E27FC236}">
                <a16:creationId xmlns:a16="http://schemas.microsoft.com/office/drawing/2014/main" id="{5BBA8DF9-7E55-204D-A937-B90B6B23077E}"/>
              </a:ext>
            </a:extLst>
          </p:cNvPr>
          <p:cNvSpPr/>
          <p:nvPr/>
        </p:nvSpPr>
        <p:spPr>
          <a:xfrm>
            <a:off x="3582032" y="3284127"/>
            <a:ext cx="92794" cy="8064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7" name="Rectangle 76">
            <a:extLst>
              <a:ext uri="{FF2B5EF4-FFF2-40B4-BE49-F238E27FC236}">
                <a16:creationId xmlns:a16="http://schemas.microsoft.com/office/drawing/2014/main" id="{812D31A3-D2C0-5C45-8D89-D2370C4FF6B9}"/>
              </a:ext>
            </a:extLst>
          </p:cNvPr>
          <p:cNvSpPr/>
          <p:nvPr/>
        </p:nvSpPr>
        <p:spPr>
          <a:xfrm>
            <a:off x="3691896" y="3284127"/>
            <a:ext cx="92794" cy="8128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8" name="Rectangle 77">
            <a:extLst>
              <a:ext uri="{FF2B5EF4-FFF2-40B4-BE49-F238E27FC236}">
                <a16:creationId xmlns:a16="http://schemas.microsoft.com/office/drawing/2014/main" id="{EA46F082-C41B-1B45-93D5-3D6BCE2113F0}"/>
              </a:ext>
            </a:extLst>
          </p:cNvPr>
          <p:cNvSpPr/>
          <p:nvPr/>
        </p:nvSpPr>
        <p:spPr>
          <a:xfrm>
            <a:off x="3801760" y="3284126"/>
            <a:ext cx="92794" cy="9366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79" name="Rectangle 78">
            <a:extLst>
              <a:ext uri="{FF2B5EF4-FFF2-40B4-BE49-F238E27FC236}">
                <a16:creationId xmlns:a16="http://schemas.microsoft.com/office/drawing/2014/main" id="{9B0B24EE-1124-654A-9A62-30CEC0E03AA3}"/>
              </a:ext>
            </a:extLst>
          </p:cNvPr>
          <p:cNvSpPr/>
          <p:nvPr/>
        </p:nvSpPr>
        <p:spPr>
          <a:xfrm>
            <a:off x="3911624" y="3284126"/>
            <a:ext cx="92794" cy="109537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0" name="Rectangle 79">
            <a:extLst>
              <a:ext uri="{FF2B5EF4-FFF2-40B4-BE49-F238E27FC236}">
                <a16:creationId xmlns:a16="http://schemas.microsoft.com/office/drawing/2014/main" id="{8756F3EF-5456-8041-926B-0F5078CCA05C}"/>
              </a:ext>
            </a:extLst>
          </p:cNvPr>
          <p:cNvSpPr/>
          <p:nvPr/>
        </p:nvSpPr>
        <p:spPr>
          <a:xfrm>
            <a:off x="4021488" y="3284127"/>
            <a:ext cx="92794" cy="11684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1" name="Rectangle 80">
            <a:extLst>
              <a:ext uri="{FF2B5EF4-FFF2-40B4-BE49-F238E27FC236}">
                <a16:creationId xmlns:a16="http://schemas.microsoft.com/office/drawing/2014/main" id="{B1EE0614-04E2-C745-8667-76AB54DC5645}"/>
              </a:ext>
            </a:extLst>
          </p:cNvPr>
          <p:cNvSpPr/>
          <p:nvPr/>
        </p:nvSpPr>
        <p:spPr>
          <a:xfrm>
            <a:off x="4241216" y="3284126"/>
            <a:ext cx="92794" cy="12160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2" name="Rectangle 81">
            <a:extLst>
              <a:ext uri="{FF2B5EF4-FFF2-40B4-BE49-F238E27FC236}">
                <a16:creationId xmlns:a16="http://schemas.microsoft.com/office/drawing/2014/main" id="{6BD63D03-BAF0-244B-B832-ECAAB2EB92A3}"/>
              </a:ext>
            </a:extLst>
          </p:cNvPr>
          <p:cNvSpPr/>
          <p:nvPr/>
        </p:nvSpPr>
        <p:spPr>
          <a:xfrm>
            <a:off x="4351080" y="3284126"/>
            <a:ext cx="92794" cy="124777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3" name="Rectangle 82">
            <a:extLst>
              <a:ext uri="{FF2B5EF4-FFF2-40B4-BE49-F238E27FC236}">
                <a16:creationId xmlns:a16="http://schemas.microsoft.com/office/drawing/2014/main" id="{C48222BD-C9C0-6642-AD1C-C690C528F902}"/>
              </a:ext>
            </a:extLst>
          </p:cNvPr>
          <p:cNvSpPr/>
          <p:nvPr/>
        </p:nvSpPr>
        <p:spPr>
          <a:xfrm>
            <a:off x="4460944" y="3284126"/>
            <a:ext cx="92794" cy="126047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4" name="Rectangle 83">
            <a:extLst>
              <a:ext uri="{FF2B5EF4-FFF2-40B4-BE49-F238E27FC236}">
                <a16:creationId xmlns:a16="http://schemas.microsoft.com/office/drawing/2014/main" id="{691C9299-2B53-C64A-AFE1-608753A44F6D}"/>
              </a:ext>
            </a:extLst>
          </p:cNvPr>
          <p:cNvSpPr/>
          <p:nvPr/>
        </p:nvSpPr>
        <p:spPr>
          <a:xfrm>
            <a:off x="4570808" y="3284126"/>
            <a:ext cx="92794" cy="12604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5" name="Rectangle 84">
            <a:extLst>
              <a:ext uri="{FF2B5EF4-FFF2-40B4-BE49-F238E27FC236}">
                <a16:creationId xmlns:a16="http://schemas.microsoft.com/office/drawing/2014/main" id="{630CE876-0E3B-2748-B278-981A1B24CB5F}"/>
              </a:ext>
            </a:extLst>
          </p:cNvPr>
          <p:cNvSpPr/>
          <p:nvPr/>
        </p:nvSpPr>
        <p:spPr>
          <a:xfrm>
            <a:off x="4680672" y="3284127"/>
            <a:ext cx="92794" cy="126365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6" name="Rectangle 85">
            <a:extLst>
              <a:ext uri="{FF2B5EF4-FFF2-40B4-BE49-F238E27FC236}">
                <a16:creationId xmlns:a16="http://schemas.microsoft.com/office/drawing/2014/main" id="{AB7D8AAE-8559-1E48-B2DA-A864B75A87CF}"/>
              </a:ext>
            </a:extLst>
          </p:cNvPr>
          <p:cNvSpPr/>
          <p:nvPr/>
        </p:nvSpPr>
        <p:spPr>
          <a:xfrm>
            <a:off x="4790536" y="3284127"/>
            <a:ext cx="92794" cy="12636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7" name="Rectangle 86">
            <a:extLst>
              <a:ext uri="{FF2B5EF4-FFF2-40B4-BE49-F238E27FC236}">
                <a16:creationId xmlns:a16="http://schemas.microsoft.com/office/drawing/2014/main" id="{705E21C5-167E-E440-815E-EA776CE5BD1C}"/>
              </a:ext>
            </a:extLst>
          </p:cNvPr>
          <p:cNvSpPr/>
          <p:nvPr/>
        </p:nvSpPr>
        <p:spPr>
          <a:xfrm>
            <a:off x="4900400" y="3284127"/>
            <a:ext cx="92794" cy="12763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8" name="Rectangle 87">
            <a:extLst>
              <a:ext uri="{FF2B5EF4-FFF2-40B4-BE49-F238E27FC236}">
                <a16:creationId xmlns:a16="http://schemas.microsoft.com/office/drawing/2014/main" id="{11397684-00F9-4B45-BCD0-FB50C8D74B4A}"/>
              </a:ext>
            </a:extLst>
          </p:cNvPr>
          <p:cNvSpPr/>
          <p:nvPr/>
        </p:nvSpPr>
        <p:spPr>
          <a:xfrm>
            <a:off x="5010264" y="3284127"/>
            <a:ext cx="92794" cy="13144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89" name="Rectangle 88">
            <a:extLst>
              <a:ext uri="{FF2B5EF4-FFF2-40B4-BE49-F238E27FC236}">
                <a16:creationId xmlns:a16="http://schemas.microsoft.com/office/drawing/2014/main" id="{D13EEEDB-FD3F-974D-9B86-7A3C7301F9A1}"/>
              </a:ext>
            </a:extLst>
          </p:cNvPr>
          <p:cNvSpPr/>
          <p:nvPr/>
        </p:nvSpPr>
        <p:spPr>
          <a:xfrm>
            <a:off x="5120128" y="3284126"/>
            <a:ext cx="92794" cy="13620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0" name="Rectangle 89">
            <a:extLst>
              <a:ext uri="{FF2B5EF4-FFF2-40B4-BE49-F238E27FC236}">
                <a16:creationId xmlns:a16="http://schemas.microsoft.com/office/drawing/2014/main" id="{CF08FD8C-8EC3-464E-9A50-96F274E41A0A}"/>
              </a:ext>
            </a:extLst>
          </p:cNvPr>
          <p:cNvSpPr/>
          <p:nvPr/>
        </p:nvSpPr>
        <p:spPr>
          <a:xfrm>
            <a:off x="5229992" y="3284126"/>
            <a:ext cx="92794" cy="13716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1" name="Rectangle 90">
            <a:extLst>
              <a:ext uri="{FF2B5EF4-FFF2-40B4-BE49-F238E27FC236}">
                <a16:creationId xmlns:a16="http://schemas.microsoft.com/office/drawing/2014/main" id="{DB4843E7-DE80-8F46-9E42-61F41A999D87}"/>
              </a:ext>
            </a:extLst>
          </p:cNvPr>
          <p:cNvSpPr/>
          <p:nvPr/>
        </p:nvSpPr>
        <p:spPr>
          <a:xfrm>
            <a:off x="5339856" y="3284126"/>
            <a:ext cx="92794" cy="138112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2" name="Rectangle 91">
            <a:extLst>
              <a:ext uri="{FF2B5EF4-FFF2-40B4-BE49-F238E27FC236}">
                <a16:creationId xmlns:a16="http://schemas.microsoft.com/office/drawing/2014/main" id="{6AD30A9B-9C59-3B47-96A6-C3BA08A13D59}"/>
              </a:ext>
            </a:extLst>
          </p:cNvPr>
          <p:cNvSpPr/>
          <p:nvPr/>
        </p:nvSpPr>
        <p:spPr>
          <a:xfrm>
            <a:off x="5449720" y="3284126"/>
            <a:ext cx="92794" cy="14255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3" name="Rectangle 92">
            <a:extLst>
              <a:ext uri="{FF2B5EF4-FFF2-40B4-BE49-F238E27FC236}">
                <a16:creationId xmlns:a16="http://schemas.microsoft.com/office/drawing/2014/main" id="{392BB8F1-A5F8-5542-8734-0ECF49F132C1}"/>
              </a:ext>
            </a:extLst>
          </p:cNvPr>
          <p:cNvSpPr/>
          <p:nvPr/>
        </p:nvSpPr>
        <p:spPr>
          <a:xfrm>
            <a:off x="5559584" y="3284126"/>
            <a:ext cx="92794" cy="14255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4" name="Rectangle 93">
            <a:extLst>
              <a:ext uri="{FF2B5EF4-FFF2-40B4-BE49-F238E27FC236}">
                <a16:creationId xmlns:a16="http://schemas.microsoft.com/office/drawing/2014/main" id="{A9C8C83C-94A1-9C4A-AE91-AE55FA612307}"/>
              </a:ext>
            </a:extLst>
          </p:cNvPr>
          <p:cNvSpPr/>
          <p:nvPr/>
        </p:nvSpPr>
        <p:spPr>
          <a:xfrm>
            <a:off x="5669448" y="3284126"/>
            <a:ext cx="92794" cy="14605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5" name="Rectangle 94">
            <a:extLst>
              <a:ext uri="{FF2B5EF4-FFF2-40B4-BE49-F238E27FC236}">
                <a16:creationId xmlns:a16="http://schemas.microsoft.com/office/drawing/2014/main" id="{870EF225-68C2-294A-8690-11339D75C875}"/>
              </a:ext>
            </a:extLst>
          </p:cNvPr>
          <p:cNvSpPr/>
          <p:nvPr/>
        </p:nvSpPr>
        <p:spPr>
          <a:xfrm>
            <a:off x="5779312" y="3284126"/>
            <a:ext cx="92794" cy="14700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6" name="Rectangle 95">
            <a:extLst>
              <a:ext uri="{FF2B5EF4-FFF2-40B4-BE49-F238E27FC236}">
                <a16:creationId xmlns:a16="http://schemas.microsoft.com/office/drawing/2014/main" id="{779B11EA-58A2-EF43-9968-CF71414A182B}"/>
              </a:ext>
            </a:extLst>
          </p:cNvPr>
          <p:cNvSpPr/>
          <p:nvPr/>
        </p:nvSpPr>
        <p:spPr>
          <a:xfrm>
            <a:off x="5889176" y="3284126"/>
            <a:ext cx="92794" cy="15017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7" name="Rectangle 96">
            <a:extLst>
              <a:ext uri="{FF2B5EF4-FFF2-40B4-BE49-F238E27FC236}">
                <a16:creationId xmlns:a16="http://schemas.microsoft.com/office/drawing/2014/main" id="{D23F2D34-7A59-3240-92C7-2892B5CC0AFE}"/>
              </a:ext>
            </a:extLst>
          </p:cNvPr>
          <p:cNvSpPr/>
          <p:nvPr/>
        </p:nvSpPr>
        <p:spPr>
          <a:xfrm>
            <a:off x="5999040" y="3284125"/>
            <a:ext cx="92794" cy="154305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8" name="Rectangle 97">
            <a:extLst>
              <a:ext uri="{FF2B5EF4-FFF2-40B4-BE49-F238E27FC236}">
                <a16:creationId xmlns:a16="http://schemas.microsoft.com/office/drawing/2014/main" id="{9B8A7C0D-0872-4846-AE97-AE748E34AED2}"/>
              </a:ext>
            </a:extLst>
          </p:cNvPr>
          <p:cNvSpPr/>
          <p:nvPr/>
        </p:nvSpPr>
        <p:spPr>
          <a:xfrm>
            <a:off x="6108904" y="3284126"/>
            <a:ext cx="92794" cy="16192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99" name="Rectangle 98">
            <a:extLst>
              <a:ext uri="{FF2B5EF4-FFF2-40B4-BE49-F238E27FC236}">
                <a16:creationId xmlns:a16="http://schemas.microsoft.com/office/drawing/2014/main" id="{CAD5E9A9-E03B-2940-A2D4-56D5A83B32CE}"/>
              </a:ext>
            </a:extLst>
          </p:cNvPr>
          <p:cNvSpPr/>
          <p:nvPr/>
        </p:nvSpPr>
        <p:spPr>
          <a:xfrm>
            <a:off x="6218768" y="3284126"/>
            <a:ext cx="92794" cy="16287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00" name="Rectangle 99">
            <a:extLst>
              <a:ext uri="{FF2B5EF4-FFF2-40B4-BE49-F238E27FC236}">
                <a16:creationId xmlns:a16="http://schemas.microsoft.com/office/drawing/2014/main" id="{68C86165-B2F3-F840-8716-360E595C58AE}"/>
              </a:ext>
            </a:extLst>
          </p:cNvPr>
          <p:cNvSpPr/>
          <p:nvPr/>
        </p:nvSpPr>
        <p:spPr>
          <a:xfrm>
            <a:off x="6328632" y="3284126"/>
            <a:ext cx="92794" cy="16605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01" name="Rectangle 100">
            <a:extLst>
              <a:ext uri="{FF2B5EF4-FFF2-40B4-BE49-F238E27FC236}">
                <a16:creationId xmlns:a16="http://schemas.microsoft.com/office/drawing/2014/main" id="{1F779057-6D22-8945-B26E-063CDE184EB6}"/>
              </a:ext>
            </a:extLst>
          </p:cNvPr>
          <p:cNvSpPr/>
          <p:nvPr/>
        </p:nvSpPr>
        <p:spPr>
          <a:xfrm>
            <a:off x="6438496" y="3284125"/>
            <a:ext cx="92794" cy="17145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02" name="Rectangle 101">
            <a:extLst>
              <a:ext uri="{FF2B5EF4-FFF2-40B4-BE49-F238E27FC236}">
                <a16:creationId xmlns:a16="http://schemas.microsoft.com/office/drawing/2014/main" id="{97F2D89E-ADBB-BC4D-89EA-25434C888E7E}"/>
              </a:ext>
            </a:extLst>
          </p:cNvPr>
          <p:cNvSpPr/>
          <p:nvPr/>
        </p:nvSpPr>
        <p:spPr>
          <a:xfrm>
            <a:off x="6548360" y="3284125"/>
            <a:ext cx="92794" cy="172085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03" name="Rectangle 102">
            <a:extLst>
              <a:ext uri="{FF2B5EF4-FFF2-40B4-BE49-F238E27FC236}">
                <a16:creationId xmlns:a16="http://schemas.microsoft.com/office/drawing/2014/main" id="{1804A445-9D75-D444-B777-FFFD86E869A6}"/>
              </a:ext>
            </a:extLst>
          </p:cNvPr>
          <p:cNvSpPr/>
          <p:nvPr/>
        </p:nvSpPr>
        <p:spPr>
          <a:xfrm>
            <a:off x="6658224" y="3284125"/>
            <a:ext cx="92794" cy="1781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04" name="Rectangle 103">
            <a:extLst>
              <a:ext uri="{FF2B5EF4-FFF2-40B4-BE49-F238E27FC236}">
                <a16:creationId xmlns:a16="http://schemas.microsoft.com/office/drawing/2014/main" id="{16699BB5-750A-C64F-AE5E-449C0D0EB334}"/>
              </a:ext>
            </a:extLst>
          </p:cNvPr>
          <p:cNvSpPr/>
          <p:nvPr/>
        </p:nvSpPr>
        <p:spPr>
          <a:xfrm>
            <a:off x="6768088" y="3284125"/>
            <a:ext cx="92794" cy="18700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05" name="Rectangle 104">
            <a:extLst>
              <a:ext uri="{FF2B5EF4-FFF2-40B4-BE49-F238E27FC236}">
                <a16:creationId xmlns:a16="http://schemas.microsoft.com/office/drawing/2014/main" id="{9F79247F-8775-AE4C-A946-DF7CC199C405}"/>
              </a:ext>
            </a:extLst>
          </p:cNvPr>
          <p:cNvSpPr/>
          <p:nvPr/>
        </p:nvSpPr>
        <p:spPr>
          <a:xfrm>
            <a:off x="6877952" y="3284125"/>
            <a:ext cx="92794" cy="19494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06" name="Rectangle 105">
            <a:extLst>
              <a:ext uri="{FF2B5EF4-FFF2-40B4-BE49-F238E27FC236}">
                <a16:creationId xmlns:a16="http://schemas.microsoft.com/office/drawing/2014/main" id="{1DAD7085-5E66-F243-A408-56E606D08C3E}"/>
              </a:ext>
            </a:extLst>
          </p:cNvPr>
          <p:cNvSpPr/>
          <p:nvPr/>
        </p:nvSpPr>
        <p:spPr>
          <a:xfrm>
            <a:off x="6987816" y="3284125"/>
            <a:ext cx="92794" cy="19653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07" name="Rectangle 106">
            <a:extLst>
              <a:ext uri="{FF2B5EF4-FFF2-40B4-BE49-F238E27FC236}">
                <a16:creationId xmlns:a16="http://schemas.microsoft.com/office/drawing/2014/main" id="{EA14E082-685C-3347-911B-67FC8D0ECA89}"/>
              </a:ext>
            </a:extLst>
          </p:cNvPr>
          <p:cNvSpPr/>
          <p:nvPr/>
        </p:nvSpPr>
        <p:spPr>
          <a:xfrm>
            <a:off x="7097680" y="3284125"/>
            <a:ext cx="92794" cy="2012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08" name="Rectangle 107">
            <a:extLst>
              <a:ext uri="{FF2B5EF4-FFF2-40B4-BE49-F238E27FC236}">
                <a16:creationId xmlns:a16="http://schemas.microsoft.com/office/drawing/2014/main" id="{5A795FE6-9F99-C649-82F0-BF4CCD3B94E4}"/>
              </a:ext>
            </a:extLst>
          </p:cNvPr>
          <p:cNvSpPr/>
          <p:nvPr/>
        </p:nvSpPr>
        <p:spPr>
          <a:xfrm>
            <a:off x="7207544" y="3284125"/>
            <a:ext cx="92794" cy="20510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09" name="Rectangle 108">
            <a:extLst>
              <a:ext uri="{FF2B5EF4-FFF2-40B4-BE49-F238E27FC236}">
                <a16:creationId xmlns:a16="http://schemas.microsoft.com/office/drawing/2014/main" id="{F00637AB-6F8A-9B4E-95E4-81AA7AE7F605}"/>
              </a:ext>
            </a:extLst>
          </p:cNvPr>
          <p:cNvSpPr/>
          <p:nvPr/>
        </p:nvSpPr>
        <p:spPr>
          <a:xfrm>
            <a:off x="7317408" y="3284124"/>
            <a:ext cx="92794" cy="21621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10" name="Rectangle 109">
            <a:extLst>
              <a:ext uri="{FF2B5EF4-FFF2-40B4-BE49-F238E27FC236}">
                <a16:creationId xmlns:a16="http://schemas.microsoft.com/office/drawing/2014/main" id="{9686D7C5-D276-6045-918E-B6A3DFE22884}"/>
              </a:ext>
            </a:extLst>
          </p:cNvPr>
          <p:cNvSpPr/>
          <p:nvPr/>
        </p:nvSpPr>
        <p:spPr>
          <a:xfrm>
            <a:off x="7427272" y="3284124"/>
            <a:ext cx="92794" cy="21685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11" name="Rectangle 110">
            <a:extLst>
              <a:ext uri="{FF2B5EF4-FFF2-40B4-BE49-F238E27FC236}">
                <a16:creationId xmlns:a16="http://schemas.microsoft.com/office/drawing/2014/main" id="{BBBDD43B-EFA7-9B43-AAC0-8C8DDC2123AE}"/>
              </a:ext>
            </a:extLst>
          </p:cNvPr>
          <p:cNvSpPr/>
          <p:nvPr/>
        </p:nvSpPr>
        <p:spPr>
          <a:xfrm>
            <a:off x="7537136" y="3284124"/>
            <a:ext cx="92794" cy="22129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12" name="Rectangle 111">
            <a:extLst>
              <a:ext uri="{FF2B5EF4-FFF2-40B4-BE49-F238E27FC236}">
                <a16:creationId xmlns:a16="http://schemas.microsoft.com/office/drawing/2014/main" id="{52024CFA-A500-774A-9F78-3FD8236D34AE}"/>
              </a:ext>
            </a:extLst>
          </p:cNvPr>
          <p:cNvSpPr/>
          <p:nvPr/>
        </p:nvSpPr>
        <p:spPr>
          <a:xfrm>
            <a:off x="7647000" y="3284124"/>
            <a:ext cx="92794" cy="22129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13" name="Rectangle 112">
            <a:extLst>
              <a:ext uri="{FF2B5EF4-FFF2-40B4-BE49-F238E27FC236}">
                <a16:creationId xmlns:a16="http://schemas.microsoft.com/office/drawing/2014/main" id="{940A3177-9C2B-294A-A586-7CAC663D2E38}"/>
              </a:ext>
            </a:extLst>
          </p:cNvPr>
          <p:cNvSpPr/>
          <p:nvPr/>
        </p:nvSpPr>
        <p:spPr>
          <a:xfrm>
            <a:off x="7756864" y="3284124"/>
            <a:ext cx="92794" cy="22796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14" name="Rectangle 113">
            <a:extLst>
              <a:ext uri="{FF2B5EF4-FFF2-40B4-BE49-F238E27FC236}">
                <a16:creationId xmlns:a16="http://schemas.microsoft.com/office/drawing/2014/main" id="{B9F547A6-ECE2-0E4C-A663-46E57402FB36}"/>
              </a:ext>
            </a:extLst>
          </p:cNvPr>
          <p:cNvSpPr/>
          <p:nvPr/>
        </p:nvSpPr>
        <p:spPr>
          <a:xfrm>
            <a:off x="7866728" y="3284126"/>
            <a:ext cx="92794" cy="242887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15" name="Rectangle 114">
            <a:extLst>
              <a:ext uri="{FF2B5EF4-FFF2-40B4-BE49-F238E27FC236}">
                <a16:creationId xmlns:a16="http://schemas.microsoft.com/office/drawing/2014/main" id="{1C1E4263-704E-2246-83B5-E11C3EC67A8B}"/>
              </a:ext>
            </a:extLst>
          </p:cNvPr>
          <p:cNvSpPr/>
          <p:nvPr/>
        </p:nvSpPr>
        <p:spPr>
          <a:xfrm>
            <a:off x="7976592" y="3284126"/>
            <a:ext cx="92794" cy="242887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16" name="Rectangle 115">
            <a:extLst>
              <a:ext uri="{FF2B5EF4-FFF2-40B4-BE49-F238E27FC236}">
                <a16:creationId xmlns:a16="http://schemas.microsoft.com/office/drawing/2014/main" id="{25425EA1-49E0-CD4D-B0CA-E987CCAC55A3}"/>
              </a:ext>
            </a:extLst>
          </p:cNvPr>
          <p:cNvSpPr/>
          <p:nvPr/>
        </p:nvSpPr>
        <p:spPr>
          <a:xfrm>
            <a:off x="8086456" y="3284126"/>
            <a:ext cx="92794" cy="242887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17" name="Rectangle 116">
            <a:extLst>
              <a:ext uri="{FF2B5EF4-FFF2-40B4-BE49-F238E27FC236}">
                <a16:creationId xmlns:a16="http://schemas.microsoft.com/office/drawing/2014/main" id="{13C6135E-766A-0548-AF77-BB5FF4166180}"/>
              </a:ext>
            </a:extLst>
          </p:cNvPr>
          <p:cNvSpPr/>
          <p:nvPr/>
        </p:nvSpPr>
        <p:spPr>
          <a:xfrm>
            <a:off x="8196320" y="3284126"/>
            <a:ext cx="92794" cy="242887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18" name="Rectangle 117">
            <a:extLst>
              <a:ext uri="{FF2B5EF4-FFF2-40B4-BE49-F238E27FC236}">
                <a16:creationId xmlns:a16="http://schemas.microsoft.com/office/drawing/2014/main" id="{2835E37B-B047-D74F-9F22-840A8FFD3865}"/>
              </a:ext>
            </a:extLst>
          </p:cNvPr>
          <p:cNvSpPr/>
          <p:nvPr/>
        </p:nvSpPr>
        <p:spPr>
          <a:xfrm>
            <a:off x="8306184" y="3284126"/>
            <a:ext cx="92794" cy="242887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19" name="Rectangle 118">
            <a:extLst>
              <a:ext uri="{FF2B5EF4-FFF2-40B4-BE49-F238E27FC236}">
                <a16:creationId xmlns:a16="http://schemas.microsoft.com/office/drawing/2014/main" id="{406AB8B5-903C-4F47-BDC2-2DE02F3094FA}"/>
              </a:ext>
            </a:extLst>
          </p:cNvPr>
          <p:cNvSpPr/>
          <p:nvPr/>
        </p:nvSpPr>
        <p:spPr>
          <a:xfrm>
            <a:off x="8416048" y="3284126"/>
            <a:ext cx="92794" cy="242887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20" name="Rectangle 119">
            <a:extLst>
              <a:ext uri="{FF2B5EF4-FFF2-40B4-BE49-F238E27FC236}">
                <a16:creationId xmlns:a16="http://schemas.microsoft.com/office/drawing/2014/main" id="{3E5BF1CF-8EF6-B148-BB5E-C03BD41B872C}"/>
              </a:ext>
            </a:extLst>
          </p:cNvPr>
          <p:cNvSpPr/>
          <p:nvPr/>
        </p:nvSpPr>
        <p:spPr>
          <a:xfrm>
            <a:off x="8525912" y="3284126"/>
            <a:ext cx="92794" cy="242887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21" name="Rectangle 120">
            <a:extLst>
              <a:ext uri="{FF2B5EF4-FFF2-40B4-BE49-F238E27FC236}">
                <a16:creationId xmlns:a16="http://schemas.microsoft.com/office/drawing/2014/main" id="{AAFC109B-C1FE-294F-9554-09C5D06D9559}"/>
              </a:ext>
            </a:extLst>
          </p:cNvPr>
          <p:cNvSpPr/>
          <p:nvPr/>
        </p:nvSpPr>
        <p:spPr>
          <a:xfrm>
            <a:off x="8635776" y="3284126"/>
            <a:ext cx="92794" cy="242887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22" name="Rectangle 121">
            <a:extLst>
              <a:ext uri="{FF2B5EF4-FFF2-40B4-BE49-F238E27FC236}">
                <a16:creationId xmlns:a16="http://schemas.microsoft.com/office/drawing/2014/main" id="{ABFC84A8-2AA0-0745-BD58-0B9E54BE2F7D}"/>
              </a:ext>
            </a:extLst>
          </p:cNvPr>
          <p:cNvSpPr/>
          <p:nvPr/>
        </p:nvSpPr>
        <p:spPr>
          <a:xfrm>
            <a:off x="8745640" y="3284126"/>
            <a:ext cx="92794" cy="242887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23" name="Rectangle 122">
            <a:extLst>
              <a:ext uri="{FF2B5EF4-FFF2-40B4-BE49-F238E27FC236}">
                <a16:creationId xmlns:a16="http://schemas.microsoft.com/office/drawing/2014/main" id="{AA6FCB8A-DAF7-104C-B2AB-A985701A33A9}"/>
              </a:ext>
            </a:extLst>
          </p:cNvPr>
          <p:cNvSpPr/>
          <p:nvPr/>
        </p:nvSpPr>
        <p:spPr>
          <a:xfrm>
            <a:off x="8855504" y="3284126"/>
            <a:ext cx="92794" cy="242887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24" name="Rectangle 123">
            <a:extLst>
              <a:ext uri="{FF2B5EF4-FFF2-40B4-BE49-F238E27FC236}">
                <a16:creationId xmlns:a16="http://schemas.microsoft.com/office/drawing/2014/main" id="{1D381A65-2281-BE48-A69D-3ABA064E0B97}"/>
              </a:ext>
            </a:extLst>
          </p:cNvPr>
          <p:cNvSpPr/>
          <p:nvPr/>
        </p:nvSpPr>
        <p:spPr>
          <a:xfrm>
            <a:off x="8965368" y="3284126"/>
            <a:ext cx="92794" cy="242887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25" name="Rectangle 124">
            <a:extLst>
              <a:ext uri="{FF2B5EF4-FFF2-40B4-BE49-F238E27FC236}">
                <a16:creationId xmlns:a16="http://schemas.microsoft.com/office/drawing/2014/main" id="{206E0C76-26EC-174D-817E-21032E249383}"/>
              </a:ext>
            </a:extLst>
          </p:cNvPr>
          <p:cNvSpPr/>
          <p:nvPr/>
        </p:nvSpPr>
        <p:spPr>
          <a:xfrm>
            <a:off x="9075232" y="3284126"/>
            <a:ext cx="92794" cy="242887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26" name="Rectangle 125">
            <a:extLst>
              <a:ext uri="{FF2B5EF4-FFF2-40B4-BE49-F238E27FC236}">
                <a16:creationId xmlns:a16="http://schemas.microsoft.com/office/drawing/2014/main" id="{02BFC146-EB88-F64F-8C67-7903E14B42A6}"/>
              </a:ext>
            </a:extLst>
          </p:cNvPr>
          <p:cNvSpPr/>
          <p:nvPr/>
        </p:nvSpPr>
        <p:spPr>
          <a:xfrm>
            <a:off x="10064031" y="3284126"/>
            <a:ext cx="92794" cy="24288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27" name="Rectangle 126">
            <a:extLst>
              <a:ext uri="{FF2B5EF4-FFF2-40B4-BE49-F238E27FC236}">
                <a16:creationId xmlns:a16="http://schemas.microsoft.com/office/drawing/2014/main" id="{74450EF9-8665-8B4F-AF97-DD2FBEBFF41D}"/>
              </a:ext>
            </a:extLst>
          </p:cNvPr>
          <p:cNvSpPr/>
          <p:nvPr/>
        </p:nvSpPr>
        <p:spPr>
          <a:xfrm>
            <a:off x="9954144" y="3284126"/>
            <a:ext cx="92794" cy="24288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28" name="Rectangle 127">
            <a:extLst>
              <a:ext uri="{FF2B5EF4-FFF2-40B4-BE49-F238E27FC236}">
                <a16:creationId xmlns:a16="http://schemas.microsoft.com/office/drawing/2014/main" id="{651DA8A9-5702-5B4E-A8AE-290155B1D122}"/>
              </a:ext>
            </a:extLst>
          </p:cNvPr>
          <p:cNvSpPr/>
          <p:nvPr/>
        </p:nvSpPr>
        <p:spPr>
          <a:xfrm>
            <a:off x="9844280" y="3284126"/>
            <a:ext cx="92794" cy="24288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29" name="Rectangle 128">
            <a:extLst>
              <a:ext uri="{FF2B5EF4-FFF2-40B4-BE49-F238E27FC236}">
                <a16:creationId xmlns:a16="http://schemas.microsoft.com/office/drawing/2014/main" id="{42381498-69FD-9E4B-9CFF-82C9D9808D8E}"/>
              </a:ext>
            </a:extLst>
          </p:cNvPr>
          <p:cNvSpPr/>
          <p:nvPr/>
        </p:nvSpPr>
        <p:spPr>
          <a:xfrm>
            <a:off x="9734416" y="3284126"/>
            <a:ext cx="92794" cy="24288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30" name="Rectangle 129">
            <a:extLst>
              <a:ext uri="{FF2B5EF4-FFF2-40B4-BE49-F238E27FC236}">
                <a16:creationId xmlns:a16="http://schemas.microsoft.com/office/drawing/2014/main" id="{BF9F74F6-1100-FD49-976D-3148B00CF062}"/>
              </a:ext>
            </a:extLst>
          </p:cNvPr>
          <p:cNvSpPr/>
          <p:nvPr/>
        </p:nvSpPr>
        <p:spPr>
          <a:xfrm>
            <a:off x="9624552" y="3284126"/>
            <a:ext cx="92794" cy="24288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31" name="Rectangle 130">
            <a:extLst>
              <a:ext uri="{FF2B5EF4-FFF2-40B4-BE49-F238E27FC236}">
                <a16:creationId xmlns:a16="http://schemas.microsoft.com/office/drawing/2014/main" id="{1F4330DF-6CCD-F849-9B48-3B18A03D05FE}"/>
              </a:ext>
            </a:extLst>
          </p:cNvPr>
          <p:cNvSpPr/>
          <p:nvPr/>
        </p:nvSpPr>
        <p:spPr>
          <a:xfrm>
            <a:off x="9514688" y="3284126"/>
            <a:ext cx="92794" cy="24288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32" name="Rectangle 131">
            <a:extLst>
              <a:ext uri="{FF2B5EF4-FFF2-40B4-BE49-F238E27FC236}">
                <a16:creationId xmlns:a16="http://schemas.microsoft.com/office/drawing/2014/main" id="{DC969434-1347-9643-A3B1-D72E2B052A10}"/>
              </a:ext>
            </a:extLst>
          </p:cNvPr>
          <p:cNvSpPr/>
          <p:nvPr/>
        </p:nvSpPr>
        <p:spPr>
          <a:xfrm>
            <a:off x="9404824" y="3284126"/>
            <a:ext cx="92794" cy="24288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33" name="Rectangle 132">
            <a:extLst>
              <a:ext uri="{FF2B5EF4-FFF2-40B4-BE49-F238E27FC236}">
                <a16:creationId xmlns:a16="http://schemas.microsoft.com/office/drawing/2014/main" id="{553519ED-DFE1-E841-B315-1F4AD3F6D621}"/>
              </a:ext>
            </a:extLst>
          </p:cNvPr>
          <p:cNvSpPr/>
          <p:nvPr/>
        </p:nvSpPr>
        <p:spPr>
          <a:xfrm>
            <a:off x="9294960" y="3284126"/>
            <a:ext cx="92794" cy="24288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sp>
        <p:nvSpPr>
          <p:cNvPr id="134" name="Rectangle 133">
            <a:extLst>
              <a:ext uri="{FF2B5EF4-FFF2-40B4-BE49-F238E27FC236}">
                <a16:creationId xmlns:a16="http://schemas.microsoft.com/office/drawing/2014/main" id="{9F4C0470-309F-D144-8FC5-CDE939ED4104}"/>
              </a:ext>
            </a:extLst>
          </p:cNvPr>
          <p:cNvSpPr/>
          <p:nvPr/>
        </p:nvSpPr>
        <p:spPr>
          <a:xfrm>
            <a:off x="9185096" y="3284126"/>
            <a:ext cx="92794" cy="24288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Calibri" panose="020F0502020204030204"/>
            </a:endParaRPr>
          </a:p>
        </p:txBody>
      </p:sp>
      <p:cxnSp>
        <p:nvCxnSpPr>
          <p:cNvPr id="18" name="Straight Connector 17">
            <a:extLst>
              <a:ext uri="{FF2B5EF4-FFF2-40B4-BE49-F238E27FC236}">
                <a16:creationId xmlns:a16="http://schemas.microsoft.com/office/drawing/2014/main" id="{D4F46FEE-ECEF-9E49-87D1-6628888C0C8F}"/>
              </a:ext>
            </a:extLst>
          </p:cNvPr>
          <p:cNvCxnSpPr>
            <a:cxnSpLocks/>
          </p:cNvCxnSpPr>
          <p:nvPr/>
        </p:nvCxnSpPr>
        <p:spPr>
          <a:xfrm flipH="1">
            <a:off x="2569494" y="3279391"/>
            <a:ext cx="7626559" cy="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737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99" y="246566"/>
            <a:ext cx="9154007" cy="807285"/>
          </a:xfrm>
        </p:spPr>
        <p:txBody>
          <a:bodyPr/>
          <a:lstStyle/>
          <a:p>
            <a:r>
              <a:rPr lang="en-GB" dirty="0"/>
              <a:t>TRK-inhibition provides durable responses in patients with </a:t>
            </a:r>
            <a:r>
              <a:rPr lang="en-GB" i="1" dirty="0"/>
              <a:t>NTRK </a:t>
            </a:r>
            <a:r>
              <a:rPr lang="en-GB" dirty="0"/>
              <a:t>gene fusion-positive sarcoma</a:t>
            </a:r>
          </a:p>
        </p:txBody>
      </p:sp>
      <p:sp>
        <p:nvSpPr>
          <p:cNvPr id="3" name="Slide Number Placeholder 2">
            <a:extLst>
              <a:ext uri="{FF2B5EF4-FFF2-40B4-BE49-F238E27FC236}">
                <a16:creationId xmlns:a16="http://schemas.microsoft.com/office/drawing/2014/main" id="{506AF836-9038-EB49-8544-7FCF78B69F04}"/>
              </a:ext>
            </a:extLst>
          </p:cNvPr>
          <p:cNvSpPr>
            <a:spLocks noGrp="1"/>
          </p:cNvSpPr>
          <p:nvPr>
            <p:ph type="sldNum" sz="quarter" idx="4"/>
          </p:nvPr>
        </p:nvSpPr>
        <p:spPr/>
        <p:txBody>
          <a:bodyPr/>
          <a:lstStyle/>
          <a:p>
            <a:fld id="{FCE43C0F-8A7B-3A4B-9DB5-B3472E36E833}" type="slidenum">
              <a:rPr lang="en-GB" smtClean="0"/>
              <a:pPr/>
              <a:t>36</a:t>
            </a:fld>
            <a:endParaRPr lang="en-GB" dirty="0"/>
          </a:p>
        </p:txBody>
      </p:sp>
      <p:sp>
        <p:nvSpPr>
          <p:cNvPr id="8" name="Content Placeholder 7">
            <a:extLst>
              <a:ext uri="{FF2B5EF4-FFF2-40B4-BE49-F238E27FC236}">
                <a16:creationId xmlns:a16="http://schemas.microsoft.com/office/drawing/2014/main" id="{2614ED71-EE9F-174B-AA3E-56D011597481}"/>
              </a:ext>
            </a:extLst>
          </p:cNvPr>
          <p:cNvSpPr>
            <a:spLocks noGrp="1"/>
          </p:cNvSpPr>
          <p:nvPr>
            <p:ph sz="quarter" idx="15"/>
          </p:nvPr>
        </p:nvSpPr>
        <p:spPr>
          <a:xfrm>
            <a:off x="620184" y="6309320"/>
            <a:ext cx="8116800" cy="365125"/>
          </a:xfrm>
        </p:spPr>
        <p:txBody>
          <a:bodyPr/>
          <a:lstStyle/>
          <a:p>
            <a:r>
              <a:rPr lang="en-GB" dirty="0">
                <a:solidFill>
                  <a:schemeClr val="tx2"/>
                </a:solidFill>
              </a:rPr>
              <a:t>CI, confidence interval; NE, not estimable; NTRK, neurotrophic tropomyosin receptor kinase; TRK, tropomyosin receptor kinase</a:t>
            </a:r>
          </a:p>
          <a:p>
            <a:pPr>
              <a:spcBef>
                <a:spcPts val="0"/>
              </a:spcBef>
            </a:pPr>
            <a:r>
              <a:rPr lang="en-GB" dirty="0">
                <a:solidFill>
                  <a:schemeClr val="tx2"/>
                </a:solidFill>
              </a:rPr>
              <a:t>Demetri GD, et al. CTOS 2019. Abstract #3254588. Oral presentation</a:t>
            </a:r>
          </a:p>
        </p:txBody>
      </p:sp>
      <p:sp>
        <p:nvSpPr>
          <p:cNvPr id="9" name="TextBox 8">
            <a:extLst>
              <a:ext uri="{FF2B5EF4-FFF2-40B4-BE49-F238E27FC236}">
                <a16:creationId xmlns:a16="http://schemas.microsoft.com/office/drawing/2014/main" id="{E2B2D495-99EE-3049-91B6-97FE9750B860}"/>
              </a:ext>
            </a:extLst>
          </p:cNvPr>
          <p:cNvSpPr txBox="1"/>
          <p:nvPr/>
        </p:nvSpPr>
        <p:spPr>
          <a:xfrm>
            <a:off x="1588923" y="5869900"/>
            <a:ext cx="1620124" cy="151388"/>
          </a:xfrm>
          <a:prstGeom prst="rect">
            <a:avLst/>
          </a:prstGeom>
          <a:noFill/>
        </p:spPr>
        <p:txBody>
          <a:bodyPr wrap="none" lIns="0" tIns="0" rIns="0" bIns="0" rtlCol="0">
            <a:spAutoFit/>
          </a:bodyPr>
          <a:lstStyle/>
          <a:p>
            <a:pPr defTabSz="457200">
              <a:lnSpc>
                <a:spcPct val="80000"/>
              </a:lnSpc>
              <a:defRPr/>
            </a:pPr>
            <a:r>
              <a:rPr lang="en-GB" sz="1200" dirty="0">
                <a:latin typeface="Calibri" panose="020F0502020204030204" pitchFamily="34" charset="0"/>
                <a:ea typeface="Aileron" charset="0"/>
                <a:cs typeface="Calibri" panose="020F0502020204030204" pitchFamily="34" charset="0"/>
              </a:rPr>
              <a:t>Data cut-off: Feb 19, 2019</a:t>
            </a:r>
          </a:p>
        </p:txBody>
      </p:sp>
      <p:cxnSp>
        <p:nvCxnSpPr>
          <p:cNvPr id="12" name="Straight Connector 11">
            <a:extLst>
              <a:ext uri="{FF2B5EF4-FFF2-40B4-BE49-F238E27FC236}">
                <a16:creationId xmlns:a16="http://schemas.microsoft.com/office/drawing/2014/main" id="{C431E4B8-DE00-E744-A4A7-E7EEA26AC25C}"/>
              </a:ext>
            </a:extLst>
          </p:cNvPr>
          <p:cNvCxnSpPr>
            <a:cxnSpLocks/>
          </p:cNvCxnSpPr>
          <p:nvPr/>
        </p:nvCxnSpPr>
        <p:spPr>
          <a:xfrm>
            <a:off x="1984415" y="2478198"/>
            <a:ext cx="0" cy="2373202"/>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7FF01D6-35CB-B34A-A811-E09C3FF39781}"/>
              </a:ext>
            </a:extLst>
          </p:cNvPr>
          <p:cNvSpPr txBox="1"/>
          <p:nvPr/>
        </p:nvSpPr>
        <p:spPr>
          <a:xfrm>
            <a:off x="1743171" y="3604519"/>
            <a:ext cx="157095"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50</a:t>
            </a:r>
          </a:p>
        </p:txBody>
      </p:sp>
      <p:cxnSp>
        <p:nvCxnSpPr>
          <p:cNvPr id="24" name="Straight Connector 23">
            <a:extLst>
              <a:ext uri="{FF2B5EF4-FFF2-40B4-BE49-F238E27FC236}">
                <a16:creationId xmlns:a16="http://schemas.microsoft.com/office/drawing/2014/main" id="{B7B1DC37-AAEB-1541-BBC6-1422DA46E576}"/>
              </a:ext>
            </a:extLst>
          </p:cNvPr>
          <p:cNvCxnSpPr>
            <a:cxnSpLocks/>
          </p:cNvCxnSpPr>
          <p:nvPr/>
        </p:nvCxnSpPr>
        <p:spPr>
          <a:xfrm rot="5400000">
            <a:off x="1955588" y="3641823"/>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0C766114-8AFA-344B-8A7E-12992BF28B2D}"/>
              </a:ext>
            </a:extLst>
          </p:cNvPr>
          <p:cNvSpPr txBox="1"/>
          <p:nvPr/>
        </p:nvSpPr>
        <p:spPr>
          <a:xfrm>
            <a:off x="1743171" y="4191894"/>
            <a:ext cx="157095"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25</a:t>
            </a:r>
          </a:p>
        </p:txBody>
      </p:sp>
      <p:cxnSp>
        <p:nvCxnSpPr>
          <p:cNvPr id="30" name="Straight Connector 29">
            <a:extLst>
              <a:ext uri="{FF2B5EF4-FFF2-40B4-BE49-F238E27FC236}">
                <a16:creationId xmlns:a16="http://schemas.microsoft.com/office/drawing/2014/main" id="{B640F3FF-A669-0A47-9AB0-244A5D0A34B0}"/>
              </a:ext>
            </a:extLst>
          </p:cNvPr>
          <p:cNvCxnSpPr>
            <a:cxnSpLocks/>
          </p:cNvCxnSpPr>
          <p:nvPr/>
        </p:nvCxnSpPr>
        <p:spPr>
          <a:xfrm rot="5400000">
            <a:off x="1955588" y="4229198"/>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EAA5C537-4CE6-434A-95B2-E090F1493A49}"/>
              </a:ext>
            </a:extLst>
          </p:cNvPr>
          <p:cNvSpPr txBox="1"/>
          <p:nvPr/>
        </p:nvSpPr>
        <p:spPr>
          <a:xfrm>
            <a:off x="1821719" y="4782444"/>
            <a:ext cx="78547"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0</a:t>
            </a:r>
          </a:p>
        </p:txBody>
      </p:sp>
      <p:cxnSp>
        <p:nvCxnSpPr>
          <p:cNvPr id="32" name="Straight Connector 31">
            <a:extLst>
              <a:ext uri="{FF2B5EF4-FFF2-40B4-BE49-F238E27FC236}">
                <a16:creationId xmlns:a16="http://schemas.microsoft.com/office/drawing/2014/main" id="{A4A162AA-563E-934F-A67C-96B705F8DC48}"/>
              </a:ext>
            </a:extLst>
          </p:cNvPr>
          <p:cNvCxnSpPr>
            <a:cxnSpLocks/>
          </p:cNvCxnSpPr>
          <p:nvPr/>
        </p:nvCxnSpPr>
        <p:spPr>
          <a:xfrm flipH="1">
            <a:off x="1935190" y="4846748"/>
            <a:ext cx="2196058" cy="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4D4513D5-CB39-9049-893E-30AD3632317C}"/>
              </a:ext>
            </a:extLst>
          </p:cNvPr>
          <p:cNvSpPr txBox="1"/>
          <p:nvPr/>
        </p:nvSpPr>
        <p:spPr>
          <a:xfrm>
            <a:off x="1950141" y="4927675"/>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0</a:t>
            </a:r>
          </a:p>
        </p:txBody>
      </p:sp>
      <p:cxnSp>
        <p:nvCxnSpPr>
          <p:cNvPr id="40" name="Straight Connector 39">
            <a:extLst>
              <a:ext uri="{FF2B5EF4-FFF2-40B4-BE49-F238E27FC236}">
                <a16:creationId xmlns:a16="http://schemas.microsoft.com/office/drawing/2014/main" id="{BFC1420C-BD82-1C4F-B625-FE6383D7200C}"/>
              </a:ext>
            </a:extLst>
          </p:cNvPr>
          <p:cNvCxnSpPr>
            <a:cxnSpLocks/>
          </p:cNvCxnSpPr>
          <p:nvPr/>
        </p:nvCxnSpPr>
        <p:spPr>
          <a:xfrm>
            <a:off x="1984415"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CA115FE3-3E85-E04D-80AC-677E39EEB268}"/>
              </a:ext>
            </a:extLst>
          </p:cNvPr>
          <p:cNvSpPr txBox="1"/>
          <p:nvPr/>
        </p:nvSpPr>
        <p:spPr>
          <a:xfrm rot="16200000">
            <a:off x="652259" y="3560383"/>
            <a:ext cx="1847045" cy="176587"/>
          </a:xfrm>
          <a:prstGeom prst="rect">
            <a:avLst/>
          </a:prstGeom>
          <a:noFill/>
        </p:spPr>
        <p:txBody>
          <a:bodyPr wrap="none" lIns="0" tIns="0" rIns="0" bIns="0" rtlCol="0">
            <a:spAutoFit/>
          </a:bodyPr>
          <a:lstStyle/>
          <a:p>
            <a:pPr algn="r" defTabSz="457200">
              <a:lnSpc>
                <a:spcPct val="80000"/>
              </a:lnSpc>
              <a:defRPr/>
            </a:pPr>
            <a:r>
              <a:rPr lang="en-GB" sz="1400" b="1" dirty="0">
                <a:latin typeface="Calibri" panose="020F0502020204030204" pitchFamily="34" charset="0"/>
                <a:ea typeface="Aileron" charset="0"/>
                <a:cs typeface="Calibri" panose="020F0502020204030204" pitchFamily="34" charset="0"/>
              </a:rPr>
              <a:t>Duration of response (%)</a:t>
            </a:r>
          </a:p>
        </p:txBody>
      </p:sp>
      <p:sp>
        <p:nvSpPr>
          <p:cNvPr id="49" name="TextBox 48">
            <a:extLst>
              <a:ext uri="{FF2B5EF4-FFF2-40B4-BE49-F238E27FC236}">
                <a16:creationId xmlns:a16="http://schemas.microsoft.com/office/drawing/2014/main" id="{87353D1E-2DF1-644D-BE43-CB50E74F8D85}"/>
              </a:ext>
            </a:extLst>
          </p:cNvPr>
          <p:cNvSpPr txBox="1"/>
          <p:nvPr/>
        </p:nvSpPr>
        <p:spPr>
          <a:xfrm>
            <a:off x="2209698" y="4927675"/>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6</a:t>
            </a:r>
          </a:p>
        </p:txBody>
      </p:sp>
      <p:cxnSp>
        <p:nvCxnSpPr>
          <p:cNvPr id="50" name="Straight Connector 49">
            <a:extLst>
              <a:ext uri="{FF2B5EF4-FFF2-40B4-BE49-F238E27FC236}">
                <a16:creationId xmlns:a16="http://schemas.microsoft.com/office/drawing/2014/main" id="{B86F7192-FDF3-A94D-8AF3-85656E024204}"/>
              </a:ext>
            </a:extLst>
          </p:cNvPr>
          <p:cNvCxnSpPr>
            <a:cxnSpLocks/>
          </p:cNvCxnSpPr>
          <p:nvPr/>
        </p:nvCxnSpPr>
        <p:spPr>
          <a:xfrm>
            <a:off x="2248972"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D59B7A67-FBB6-DC49-A53E-EFD294D025DD}"/>
              </a:ext>
            </a:extLst>
          </p:cNvPr>
          <p:cNvSpPr txBox="1"/>
          <p:nvPr/>
        </p:nvSpPr>
        <p:spPr>
          <a:xfrm>
            <a:off x="2437125"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12</a:t>
            </a:r>
          </a:p>
        </p:txBody>
      </p:sp>
      <p:cxnSp>
        <p:nvCxnSpPr>
          <p:cNvPr id="52" name="Straight Connector 51">
            <a:extLst>
              <a:ext uri="{FF2B5EF4-FFF2-40B4-BE49-F238E27FC236}">
                <a16:creationId xmlns:a16="http://schemas.microsoft.com/office/drawing/2014/main" id="{79D3D76F-3CB7-7F4A-BBBB-29E2FAB6E5B9}"/>
              </a:ext>
            </a:extLst>
          </p:cNvPr>
          <p:cNvCxnSpPr>
            <a:cxnSpLocks/>
          </p:cNvCxnSpPr>
          <p:nvPr/>
        </p:nvCxnSpPr>
        <p:spPr>
          <a:xfrm>
            <a:off x="2515672"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03948A65-1DAD-334B-868D-2AD09251081E}"/>
              </a:ext>
            </a:extLst>
          </p:cNvPr>
          <p:cNvSpPr txBox="1"/>
          <p:nvPr/>
        </p:nvSpPr>
        <p:spPr>
          <a:xfrm>
            <a:off x="2694300"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18</a:t>
            </a:r>
          </a:p>
        </p:txBody>
      </p:sp>
      <p:cxnSp>
        <p:nvCxnSpPr>
          <p:cNvPr id="54" name="Straight Connector 53">
            <a:extLst>
              <a:ext uri="{FF2B5EF4-FFF2-40B4-BE49-F238E27FC236}">
                <a16:creationId xmlns:a16="http://schemas.microsoft.com/office/drawing/2014/main" id="{3D4BC32F-BEA3-0C48-9157-054F6A180DC9}"/>
              </a:ext>
            </a:extLst>
          </p:cNvPr>
          <p:cNvCxnSpPr>
            <a:cxnSpLocks/>
          </p:cNvCxnSpPr>
          <p:nvPr/>
        </p:nvCxnSpPr>
        <p:spPr>
          <a:xfrm>
            <a:off x="2772847"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EE5E15B4-C7C7-C84A-B050-9E25D587F5F9}"/>
              </a:ext>
            </a:extLst>
          </p:cNvPr>
          <p:cNvSpPr txBox="1"/>
          <p:nvPr/>
        </p:nvSpPr>
        <p:spPr>
          <a:xfrm>
            <a:off x="4008750"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48</a:t>
            </a:r>
          </a:p>
        </p:txBody>
      </p:sp>
      <p:cxnSp>
        <p:nvCxnSpPr>
          <p:cNvPr id="56" name="Straight Connector 55">
            <a:extLst>
              <a:ext uri="{FF2B5EF4-FFF2-40B4-BE49-F238E27FC236}">
                <a16:creationId xmlns:a16="http://schemas.microsoft.com/office/drawing/2014/main" id="{16869B71-2407-244D-9703-1154D9879977}"/>
              </a:ext>
            </a:extLst>
          </p:cNvPr>
          <p:cNvCxnSpPr>
            <a:cxnSpLocks/>
          </p:cNvCxnSpPr>
          <p:nvPr/>
        </p:nvCxnSpPr>
        <p:spPr>
          <a:xfrm>
            <a:off x="4087297"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39594930-EDC8-434C-99C1-03C3A28CDE76}"/>
              </a:ext>
            </a:extLst>
          </p:cNvPr>
          <p:cNvSpPr txBox="1"/>
          <p:nvPr/>
        </p:nvSpPr>
        <p:spPr>
          <a:xfrm>
            <a:off x="3748400"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42</a:t>
            </a:r>
          </a:p>
        </p:txBody>
      </p:sp>
      <p:cxnSp>
        <p:nvCxnSpPr>
          <p:cNvPr id="58" name="Straight Connector 57">
            <a:extLst>
              <a:ext uri="{FF2B5EF4-FFF2-40B4-BE49-F238E27FC236}">
                <a16:creationId xmlns:a16="http://schemas.microsoft.com/office/drawing/2014/main" id="{52A41AC0-328F-CE4D-9DF5-5DD5DDEF37C9}"/>
              </a:ext>
            </a:extLst>
          </p:cNvPr>
          <p:cNvCxnSpPr>
            <a:cxnSpLocks/>
          </p:cNvCxnSpPr>
          <p:nvPr/>
        </p:nvCxnSpPr>
        <p:spPr>
          <a:xfrm>
            <a:off x="3826947"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0F8F32F5-72C6-A044-B294-D2D4ECB64325}"/>
              </a:ext>
            </a:extLst>
          </p:cNvPr>
          <p:cNvSpPr txBox="1"/>
          <p:nvPr/>
        </p:nvSpPr>
        <p:spPr>
          <a:xfrm>
            <a:off x="3481700"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36</a:t>
            </a:r>
          </a:p>
        </p:txBody>
      </p:sp>
      <p:cxnSp>
        <p:nvCxnSpPr>
          <p:cNvPr id="60" name="Straight Connector 59">
            <a:extLst>
              <a:ext uri="{FF2B5EF4-FFF2-40B4-BE49-F238E27FC236}">
                <a16:creationId xmlns:a16="http://schemas.microsoft.com/office/drawing/2014/main" id="{15FE3DE5-C3C8-6846-AEA5-8AA9D45F3857}"/>
              </a:ext>
            </a:extLst>
          </p:cNvPr>
          <p:cNvCxnSpPr>
            <a:cxnSpLocks/>
          </p:cNvCxnSpPr>
          <p:nvPr/>
        </p:nvCxnSpPr>
        <p:spPr>
          <a:xfrm>
            <a:off x="3560247"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E34674C0-9854-2043-BD22-932F90ABD08B}"/>
              </a:ext>
            </a:extLst>
          </p:cNvPr>
          <p:cNvSpPr txBox="1"/>
          <p:nvPr/>
        </p:nvSpPr>
        <p:spPr>
          <a:xfrm>
            <a:off x="3224525"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30</a:t>
            </a:r>
          </a:p>
        </p:txBody>
      </p:sp>
      <p:cxnSp>
        <p:nvCxnSpPr>
          <p:cNvPr id="63" name="Straight Connector 62">
            <a:extLst>
              <a:ext uri="{FF2B5EF4-FFF2-40B4-BE49-F238E27FC236}">
                <a16:creationId xmlns:a16="http://schemas.microsoft.com/office/drawing/2014/main" id="{8D392BD7-D69D-4F49-8BD4-8071D4A54303}"/>
              </a:ext>
            </a:extLst>
          </p:cNvPr>
          <p:cNvCxnSpPr>
            <a:cxnSpLocks/>
          </p:cNvCxnSpPr>
          <p:nvPr/>
        </p:nvCxnSpPr>
        <p:spPr>
          <a:xfrm>
            <a:off x="3303072"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F8AE5301-E113-8943-B02C-2D7B4A777DA5}"/>
              </a:ext>
            </a:extLst>
          </p:cNvPr>
          <p:cNvSpPr txBox="1"/>
          <p:nvPr/>
        </p:nvSpPr>
        <p:spPr>
          <a:xfrm>
            <a:off x="2961000"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24</a:t>
            </a:r>
          </a:p>
        </p:txBody>
      </p:sp>
      <p:cxnSp>
        <p:nvCxnSpPr>
          <p:cNvPr id="65" name="Straight Connector 64">
            <a:extLst>
              <a:ext uri="{FF2B5EF4-FFF2-40B4-BE49-F238E27FC236}">
                <a16:creationId xmlns:a16="http://schemas.microsoft.com/office/drawing/2014/main" id="{5C575AEB-D4CC-F642-94B2-0F88F2B082AB}"/>
              </a:ext>
            </a:extLst>
          </p:cNvPr>
          <p:cNvCxnSpPr>
            <a:cxnSpLocks/>
          </p:cNvCxnSpPr>
          <p:nvPr/>
        </p:nvCxnSpPr>
        <p:spPr>
          <a:xfrm>
            <a:off x="3039547"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8F5B3119-379A-5E47-B6B0-303C8110C0EA}"/>
              </a:ext>
            </a:extLst>
          </p:cNvPr>
          <p:cNvCxnSpPr>
            <a:cxnSpLocks/>
          </p:cNvCxnSpPr>
          <p:nvPr/>
        </p:nvCxnSpPr>
        <p:spPr>
          <a:xfrm>
            <a:off x="2248972" y="2478198"/>
            <a:ext cx="0" cy="2373202"/>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A2757AA9-FF6E-A244-BD0F-2CA5D229A5EE}"/>
              </a:ext>
            </a:extLst>
          </p:cNvPr>
          <p:cNvCxnSpPr>
            <a:cxnSpLocks/>
          </p:cNvCxnSpPr>
          <p:nvPr/>
        </p:nvCxnSpPr>
        <p:spPr>
          <a:xfrm>
            <a:off x="2515672" y="2478198"/>
            <a:ext cx="0" cy="2373202"/>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2E6BFF33-F656-2F4A-80A7-35B7A6DA2685}"/>
              </a:ext>
            </a:extLst>
          </p:cNvPr>
          <p:cNvSpPr txBox="1"/>
          <p:nvPr/>
        </p:nvSpPr>
        <p:spPr>
          <a:xfrm>
            <a:off x="2064219" y="5102300"/>
            <a:ext cx="1950663" cy="151388"/>
          </a:xfrm>
          <a:prstGeom prst="rect">
            <a:avLst/>
          </a:prstGeom>
          <a:noFill/>
        </p:spPr>
        <p:txBody>
          <a:bodyPr wrap="none" lIns="0" tIns="0" rIns="0" bIns="0" rtlCol="0">
            <a:spAutoFit/>
          </a:bodyPr>
          <a:lstStyle/>
          <a:p>
            <a:pPr algn="ctr" defTabSz="457200">
              <a:lnSpc>
                <a:spcPct val="80000"/>
              </a:lnSpc>
              <a:defRPr/>
            </a:pPr>
            <a:r>
              <a:rPr lang="en-GB" sz="1200" b="1" dirty="0">
                <a:latin typeface="Calibri" panose="020F0502020204030204" pitchFamily="34" charset="0"/>
                <a:ea typeface="Aileron" charset="0"/>
                <a:cs typeface="Calibri" panose="020F0502020204030204" pitchFamily="34" charset="0"/>
              </a:rPr>
              <a:t>Months from start of response</a:t>
            </a:r>
          </a:p>
        </p:txBody>
      </p:sp>
      <p:sp>
        <p:nvSpPr>
          <p:cNvPr id="69" name="TextBox 68">
            <a:extLst>
              <a:ext uri="{FF2B5EF4-FFF2-40B4-BE49-F238E27FC236}">
                <a16:creationId xmlns:a16="http://schemas.microsoft.com/office/drawing/2014/main" id="{D0AA86B8-3390-564C-A8EC-ACF02564F567}"/>
              </a:ext>
            </a:extLst>
          </p:cNvPr>
          <p:cNvSpPr txBox="1"/>
          <p:nvPr/>
        </p:nvSpPr>
        <p:spPr>
          <a:xfrm>
            <a:off x="1052481" y="5383634"/>
            <a:ext cx="792741" cy="151388"/>
          </a:xfrm>
          <a:prstGeom prst="rect">
            <a:avLst/>
          </a:prstGeom>
          <a:noFill/>
        </p:spPr>
        <p:txBody>
          <a:bodyPr wrap="square" lIns="0" tIns="0" rIns="0" bIns="0" rtlCol="0">
            <a:spAutoFit/>
          </a:bodyPr>
          <a:lstStyle/>
          <a:p>
            <a:pPr algn="ctr" defTabSz="457200">
              <a:lnSpc>
                <a:spcPct val="80000"/>
              </a:lnSpc>
              <a:defRPr/>
            </a:pPr>
            <a:r>
              <a:rPr lang="en-GB" sz="1200" b="1" dirty="0">
                <a:latin typeface="Calibri" panose="020F0502020204030204" pitchFamily="34" charset="0"/>
                <a:ea typeface="Aileron" charset="0"/>
                <a:cs typeface="Calibri" panose="020F0502020204030204" pitchFamily="34" charset="0"/>
              </a:rPr>
              <a:t>No. at risk</a:t>
            </a:r>
          </a:p>
        </p:txBody>
      </p:sp>
      <p:sp>
        <p:nvSpPr>
          <p:cNvPr id="70" name="TextBox 69">
            <a:extLst>
              <a:ext uri="{FF2B5EF4-FFF2-40B4-BE49-F238E27FC236}">
                <a16:creationId xmlns:a16="http://schemas.microsoft.com/office/drawing/2014/main" id="{9F2C8865-9C82-2043-97C3-A27E28D03EDB}"/>
              </a:ext>
            </a:extLst>
          </p:cNvPr>
          <p:cNvSpPr txBox="1"/>
          <p:nvPr/>
        </p:nvSpPr>
        <p:spPr>
          <a:xfrm>
            <a:off x="1910868" y="5383634"/>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54</a:t>
            </a:r>
          </a:p>
        </p:txBody>
      </p:sp>
      <p:sp>
        <p:nvSpPr>
          <p:cNvPr id="71" name="TextBox 70">
            <a:extLst>
              <a:ext uri="{FF2B5EF4-FFF2-40B4-BE49-F238E27FC236}">
                <a16:creationId xmlns:a16="http://schemas.microsoft.com/office/drawing/2014/main" id="{EB3A1705-1D8F-E54E-9E50-BAFC6E8685D5}"/>
              </a:ext>
            </a:extLst>
          </p:cNvPr>
          <p:cNvSpPr txBox="1"/>
          <p:nvPr/>
        </p:nvSpPr>
        <p:spPr>
          <a:xfrm>
            <a:off x="2170425" y="5383634"/>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37</a:t>
            </a:r>
          </a:p>
        </p:txBody>
      </p:sp>
      <p:sp>
        <p:nvSpPr>
          <p:cNvPr id="72" name="TextBox 71">
            <a:extLst>
              <a:ext uri="{FF2B5EF4-FFF2-40B4-BE49-F238E27FC236}">
                <a16:creationId xmlns:a16="http://schemas.microsoft.com/office/drawing/2014/main" id="{D57B8402-EA9B-8C4D-9604-53864CF057EF}"/>
              </a:ext>
            </a:extLst>
          </p:cNvPr>
          <p:cNvSpPr txBox="1"/>
          <p:nvPr/>
        </p:nvSpPr>
        <p:spPr>
          <a:xfrm>
            <a:off x="2437125" y="5383634"/>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22</a:t>
            </a:r>
          </a:p>
        </p:txBody>
      </p:sp>
      <p:sp>
        <p:nvSpPr>
          <p:cNvPr id="73" name="TextBox 72">
            <a:extLst>
              <a:ext uri="{FF2B5EF4-FFF2-40B4-BE49-F238E27FC236}">
                <a16:creationId xmlns:a16="http://schemas.microsoft.com/office/drawing/2014/main" id="{BE575BDE-CA7F-7F4D-A8B6-966D056628C1}"/>
              </a:ext>
            </a:extLst>
          </p:cNvPr>
          <p:cNvSpPr txBox="1"/>
          <p:nvPr/>
        </p:nvSpPr>
        <p:spPr>
          <a:xfrm>
            <a:off x="2694300" y="5383634"/>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14</a:t>
            </a:r>
          </a:p>
        </p:txBody>
      </p:sp>
      <p:sp>
        <p:nvSpPr>
          <p:cNvPr id="74" name="TextBox 73">
            <a:extLst>
              <a:ext uri="{FF2B5EF4-FFF2-40B4-BE49-F238E27FC236}">
                <a16:creationId xmlns:a16="http://schemas.microsoft.com/office/drawing/2014/main" id="{6A483B6C-1EBE-B242-BD0E-39B52A34AC1F}"/>
              </a:ext>
            </a:extLst>
          </p:cNvPr>
          <p:cNvSpPr txBox="1"/>
          <p:nvPr/>
        </p:nvSpPr>
        <p:spPr>
          <a:xfrm>
            <a:off x="4048023" y="5383634"/>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0</a:t>
            </a:r>
          </a:p>
        </p:txBody>
      </p:sp>
      <p:sp>
        <p:nvSpPr>
          <p:cNvPr id="75" name="TextBox 74">
            <a:extLst>
              <a:ext uri="{FF2B5EF4-FFF2-40B4-BE49-F238E27FC236}">
                <a16:creationId xmlns:a16="http://schemas.microsoft.com/office/drawing/2014/main" id="{B4E2F214-ACAA-9449-BD4E-0B21C801E0D6}"/>
              </a:ext>
            </a:extLst>
          </p:cNvPr>
          <p:cNvSpPr txBox="1"/>
          <p:nvPr/>
        </p:nvSpPr>
        <p:spPr>
          <a:xfrm>
            <a:off x="3787673" y="5383634"/>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1</a:t>
            </a:r>
          </a:p>
        </p:txBody>
      </p:sp>
      <p:sp>
        <p:nvSpPr>
          <p:cNvPr id="76" name="TextBox 75">
            <a:extLst>
              <a:ext uri="{FF2B5EF4-FFF2-40B4-BE49-F238E27FC236}">
                <a16:creationId xmlns:a16="http://schemas.microsoft.com/office/drawing/2014/main" id="{8D073BDC-7627-F240-A19A-0F87B7BCFE70}"/>
              </a:ext>
            </a:extLst>
          </p:cNvPr>
          <p:cNvSpPr txBox="1"/>
          <p:nvPr/>
        </p:nvSpPr>
        <p:spPr>
          <a:xfrm>
            <a:off x="3520973" y="5383634"/>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1</a:t>
            </a:r>
          </a:p>
        </p:txBody>
      </p:sp>
      <p:sp>
        <p:nvSpPr>
          <p:cNvPr id="77" name="TextBox 76">
            <a:extLst>
              <a:ext uri="{FF2B5EF4-FFF2-40B4-BE49-F238E27FC236}">
                <a16:creationId xmlns:a16="http://schemas.microsoft.com/office/drawing/2014/main" id="{2480D731-EED7-EB46-88AD-04E74E1A6CDA}"/>
              </a:ext>
            </a:extLst>
          </p:cNvPr>
          <p:cNvSpPr txBox="1"/>
          <p:nvPr/>
        </p:nvSpPr>
        <p:spPr>
          <a:xfrm>
            <a:off x="3263798" y="5383634"/>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2</a:t>
            </a:r>
          </a:p>
        </p:txBody>
      </p:sp>
      <p:sp>
        <p:nvSpPr>
          <p:cNvPr id="78" name="TextBox 77">
            <a:extLst>
              <a:ext uri="{FF2B5EF4-FFF2-40B4-BE49-F238E27FC236}">
                <a16:creationId xmlns:a16="http://schemas.microsoft.com/office/drawing/2014/main" id="{C432A02D-DEEB-D146-86A7-F0F32C83A277}"/>
              </a:ext>
            </a:extLst>
          </p:cNvPr>
          <p:cNvSpPr txBox="1"/>
          <p:nvPr/>
        </p:nvSpPr>
        <p:spPr>
          <a:xfrm>
            <a:off x="3000273" y="5383634"/>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9</a:t>
            </a:r>
          </a:p>
        </p:txBody>
      </p:sp>
      <p:sp>
        <p:nvSpPr>
          <p:cNvPr id="79" name="TextBox 78">
            <a:extLst>
              <a:ext uri="{FF2B5EF4-FFF2-40B4-BE49-F238E27FC236}">
                <a16:creationId xmlns:a16="http://schemas.microsoft.com/office/drawing/2014/main" id="{7A5D0136-D7F6-3245-88C4-B21900AF142B}"/>
              </a:ext>
            </a:extLst>
          </p:cNvPr>
          <p:cNvSpPr txBox="1"/>
          <p:nvPr/>
        </p:nvSpPr>
        <p:spPr>
          <a:xfrm>
            <a:off x="2554140" y="3983960"/>
            <a:ext cx="1639873" cy="372410"/>
          </a:xfrm>
          <a:prstGeom prst="rect">
            <a:avLst/>
          </a:prstGeom>
          <a:noFill/>
        </p:spPr>
        <p:txBody>
          <a:bodyPr wrap="none" lIns="0" tIns="0" rIns="0" bIns="0" rtlCol="0">
            <a:spAutoFit/>
          </a:bodyPr>
          <a:lstStyle/>
          <a:p>
            <a:pPr algn="ctr" defTabSz="457200">
              <a:lnSpc>
                <a:spcPct val="80000"/>
              </a:lnSpc>
              <a:defRPr/>
            </a:pPr>
            <a:r>
              <a:rPr lang="en-GB" sz="1000" b="1" dirty="0">
                <a:latin typeface="Calibri" panose="020F0502020204030204" pitchFamily="34" charset="0"/>
                <a:ea typeface="Aileron" charset="0"/>
                <a:cs typeface="Calibri" panose="020F0502020204030204" pitchFamily="34" charset="0"/>
              </a:rPr>
              <a:t>Median: NE</a:t>
            </a:r>
            <a:br>
              <a:rPr lang="en-GB" sz="1000" dirty="0">
                <a:latin typeface="Calibri" panose="020F0502020204030204" pitchFamily="34" charset="0"/>
                <a:ea typeface="Aileron" charset="0"/>
                <a:cs typeface="Calibri" panose="020F0502020204030204" pitchFamily="34" charset="0"/>
              </a:rPr>
            </a:br>
            <a:r>
              <a:rPr lang="en-GB" sz="1000" dirty="0">
                <a:latin typeface="Calibri" panose="020F0502020204030204" pitchFamily="34" charset="0"/>
                <a:ea typeface="Aileron" charset="0"/>
                <a:cs typeface="Calibri" panose="020F0502020204030204" pitchFamily="34" charset="0"/>
              </a:rPr>
              <a:t>(range 1.6+ to 44.2+ months)</a:t>
            </a:r>
            <a:br>
              <a:rPr lang="en-GB" sz="1000" dirty="0">
                <a:latin typeface="Calibri" panose="020F0502020204030204" pitchFamily="34" charset="0"/>
                <a:ea typeface="Aileron" charset="0"/>
                <a:cs typeface="Calibri" panose="020F0502020204030204" pitchFamily="34" charset="0"/>
              </a:rPr>
            </a:br>
            <a:r>
              <a:rPr lang="en-GB" sz="1000" dirty="0">
                <a:latin typeface="Calibri" panose="020F0502020204030204" pitchFamily="34" charset="0"/>
                <a:ea typeface="Aileron" charset="0"/>
                <a:cs typeface="Calibri" panose="020F0502020204030204" pitchFamily="34" charset="0"/>
              </a:rPr>
              <a:t>Median follow-up: 15.6 months</a:t>
            </a:r>
          </a:p>
        </p:txBody>
      </p:sp>
      <p:sp>
        <p:nvSpPr>
          <p:cNvPr id="80" name="TextBox 79">
            <a:extLst>
              <a:ext uri="{FF2B5EF4-FFF2-40B4-BE49-F238E27FC236}">
                <a16:creationId xmlns:a16="http://schemas.microsoft.com/office/drawing/2014/main" id="{AE8B9808-F24F-A843-84A0-6D8DF2EEC268}"/>
              </a:ext>
            </a:extLst>
          </p:cNvPr>
          <p:cNvSpPr txBox="1"/>
          <p:nvPr/>
        </p:nvSpPr>
        <p:spPr>
          <a:xfrm>
            <a:off x="1843106" y="1772817"/>
            <a:ext cx="2392899" cy="201915"/>
          </a:xfrm>
          <a:prstGeom prst="rect">
            <a:avLst/>
          </a:prstGeom>
          <a:noFill/>
        </p:spPr>
        <p:txBody>
          <a:bodyPr wrap="none" lIns="0" tIns="0" rIns="0" bIns="0" rtlCol="0">
            <a:spAutoFit/>
          </a:bodyPr>
          <a:lstStyle/>
          <a:p>
            <a:pPr algn="ctr" defTabSz="457200">
              <a:lnSpc>
                <a:spcPct val="80000"/>
              </a:lnSpc>
              <a:defRPr/>
            </a:pPr>
            <a:r>
              <a:rPr lang="en-GB" sz="1600" b="1" spc="100" dirty="0">
                <a:solidFill>
                  <a:schemeClr val="accent1"/>
                </a:solidFill>
                <a:latin typeface="Calibri" panose="020F0502020204030204" pitchFamily="34" charset="0"/>
                <a:ea typeface="Aileron" charset="0"/>
                <a:cs typeface="Calibri" panose="020F0502020204030204" pitchFamily="34" charset="0"/>
              </a:rPr>
              <a:t>DURATION OF RESPONSE</a:t>
            </a:r>
          </a:p>
        </p:txBody>
      </p:sp>
      <p:pic>
        <p:nvPicPr>
          <p:cNvPr id="86" name="Picture 85">
            <a:extLst>
              <a:ext uri="{FF2B5EF4-FFF2-40B4-BE49-F238E27FC236}">
                <a16:creationId xmlns:a16="http://schemas.microsoft.com/office/drawing/2014/main" id="{4F8E08F9-9342-8944-AAF8-2B3EB035CF7D}"/>
              </a:ext>
            </a:extLst>
          </p:cNvPr>
          <p:cNvPicPr>
            <a:picLocks noChangeAspect="1"/>
          </p:cNvPicPr>
          <p:nvPr/>
        </p:nvPicPr>
        <p:blipFill>
          <a:blip r:embed="rId2"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986243" y="2435472"/>
            <a:ext cx="1944980" cy="1193800"/>
          </a:xfrm>
          <a:prstGeom prst="rect">
            <a:avLst/>
          </a:prstGeom>
        </p:spPr>
      </p:pic>
      <p:sp>
        <p:nvSpPr>
          <p:cNvPr id="13" name="TextBox 12">
            <a:extLst>
              <a:ext uri="{FF2B5EF4-FFF2-40B4-BE49-F238E27FC236}">
                <a16:creationId xmlns:a16="http://schemas.microsoft.com/office/drawing/2014/main" id="{72A67F3A-11F4-C54D-B2AC-AB9F8D6C75E0}"/>
              </a:ext>
            </a:extLst>
          </p:cNvPr>
          <p:cNvSpPr txBox="1"/>
          <p:nvPr/>
        </p:nvSpPr>
        <p:spPr>
          <a:xfrm>
            <a:off x="1664623" y="2413894"/>
            <a:ext cx="23564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100</a:t>
            </a:r>
          </a:p>
        </p:txBody>
      </p:sp>
      <p:cxnSp>
        <p:nvCxnSpPr>
          <p:cNvPr id="14" name="Straight Connector 13">
            <a:extLst>
              <a:ext uri="{FF2B5EF4-FFF2-40B4-BE49-F238E27FC236}">
                <a16:creationId xmlns:a16="http://schemas.microsoft.com/office/drawing/2014/main" id="{EF8F9499-8461-F845-91EE-53FABF3D0A7E}"/>
              </a:ext>
            </a:extLst>
          </p:cNvPr>
          <p:cNvCxnSpPr>
            <a:cxnSpLocks/>
          </p:cNvCxnSpPr>
          <p:nvPr/>
        </p:nvCxnSpPr>
        <p:spPr>
          <a:xfrm rot="5400000">
            <a:off x="1955588" y="2451198"/>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599EDBA-83CC-5441-AADE-6876D195A5CE}"/>
              </a:ext>
            </a:extLst>
          </p:cNvPr>
          <p:cNvSpPr txBox="1"/>
          <p:nvPr/>
        </p:nvSpPr>
        <p:spPr>
          <a:xfrm>
            <a:off x="1743171" y="3013969"/>
            <a:ext cx="157095"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75</a:t>
            </a:r>
          </a:p>
        </p:txBody>
      </p:sp>
      <p:cxnSp>
        <p:nvCxnSpPr>
          <p:cNvPr id="18" name="Straight Connector 17">
            <a:extLst>
              <a:ext uri="{FF2B5EF4-FFF2-40B4-BE49-F238E27FC236}">
                <a16:creationId xmlns:a16="http://schemas.microsoft.com/office/drawing/2014/main" id="{9F752461-8E2F-884E-AFC3-97881027CC87}"/>
              </a:ext>
            </a:extLst>
          </p:cNvPr>
          <p:cNvCxnSpPr>
            <a:cxnSpLocks/>
          </p:cNvCxnSpPr>
          <p:nvPr/>
        </p:nvCxnSpPr>
        <p:spPr>
          <a:xfrm rot="5400000">
            <a:off x="1955588" y="3051273"/>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E6A8A007-724D-7943-B04C-42E8EA2C9DBB}"/>
              </a:ext>
            </a:extLst>
          </p:cNvPr>
          <p:cNvSpPr txBox="1"/>
          <p:nvPr/>
        </p:nvSpPr>
        <p:spPr>
          <a:xfrm>
            <a:off x="2544222" y="2937769"/>
            <a:ext cx="222818" cy="126188"/>
          </a:xfrm>
          <a:prstGeom prst="rect">
            <a:avLst/>
          </a:prstGeom>
          <a:noFill/>
        </p:spPr>
        <p:txBody>
          <a:bodyPr wrap="none" lIns="0" tIns="0" rIns="0" bIns="0" rtlCol="0">
            <a:spAutoFit/>
          </a:bodyPr>
          <a:lstStyle/>
          <a:p>
            <a:pPr algn="r" defTabSz="457200">
              <a:lnSpc>
                <a:spcPct val="80000"/>
              </a:lnSpc>
              <a:defRPr/>
            </a:pPr>
            <a:r>
              <a:rPr lang="en-GB" sz="1000" dirty="0">
                <a:latin typeface="Calibri" panose="020F0502020204030204" pitchFamily="34" charset="0"/>
                <a:ea typeface="Aileron" charset="0"/>
                <a:cs typeface="Calibri" panose="020F0502020204030204" pitchFamily="34" charset="0"/>
              </a:rPr>
              <a:t>75%</a:t>
            </a:r>
          </a:p>
        </p:txBody>
      </p:sp>
      <p:sp>
        <p:nvSpPr>
          <p:cNvPr id="83" name="TextBox 82">
            <a:extLst>
              <a:ext uri="{FF2B5EF4-FFF2-40B4-BE49-F238E27FC236}">
                <a16:creationId xmlns:a16="http://schemas.microsoft.com/office/drawing/2014/main" id="{69164F74-4A74-4F43-AD04-B5262A8D222E}"/>
              </a:ext>
            </a:extLst>
          </p:cNvPr>
          <p:cNvSpPr txBox="1"/>
          <p:nvPr/>
        </p:nvSpPr>
        <p:spPr>
          <a:xfrm>
            <a:off x="2267999" y="2566294"/>
            <a:ext cx="222817" cy="126188"/>
          </a:xfrm>
          <a:prstGeom prst="rect">
            <a:avLst/>
          </a:prstGeom>
          <a:noFill/>
        </p:spPr>
        <p:txBody>
          <a:bodyPr wrap="none" lIns="0" tIns="0" rIns="0" bIns="0" rtlCol="0">
            <a:spAutoFit/>
          </a:bodyPr>
          <a:lstStyle/>
          <a:p>
            <a:pPr algn="r" defTabSz="457200">
              <a:lnSpc>
                <a:spcPct val="80000"/>
              </a:lnSpc>
              <a:defRPr/>
            </a:pPr>
            <a:r>
              <a:rPr lang="en-GB" sz="1000" dirty="0">
                <a:latin typeface="Calibri" panose="020F0502020204030204" pitchFamily="34" charset="0"/>
                <a:ea typeface="Aileron" charset="0"/>
                <a:cs typeface="Calibri" panose="020F0502020204030204" pitchFamily="34" charset="0"/>
              </a:rPr>
              <a:t>91%</a:t>
            </a:r>
          </a:p>
        </p:txBody>
      </p:sp>
      <p:sp>
        <p:nvSpPr>
          <p:cNvPr id="88" name="TextBox 87">
            <a:extLst>
              <a:ext uri="{FF2B5EF4-FFF2-40B4-BE49-F238E27FC236}">
                <a16:creationId xmlns:a16="http://schemas.microsoft.com/office/drawing/2014/main" id="{37064168-951A-EC4A-8FFE-C9DA76E5FFCA}"/>
              </a:ext>
            </a:extLst>
          </p:cNvPr>
          <p:cNvSpPr txBox="1"/>
          <p:nvPr/>
        </p:nvSpPr>
        <p:spPr>
          <a:xfrm>
            <a:off x="4970612" y="3515619"/>
            <a:ext cx="157095"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50</a:t>
            </a:r>
          </a:p>
        </p:txBody>
      </p:sp>
      <p:cxnSp>
        <p:nvCxnSpPr>
          <p:cNvPr id="89" name="Straight Connector 88">
            <a:extLst>
              <a:ext uri="{FF2B5EF4-FFF2-40B4-BE49-F238E27FC236}">
                <a16:creationId xmlns:a16="http://schemas.microsoft.com/office/drawing/2014/main" id="{51C93117-D7F3-9A4D-9F70-016F2F613574}"/>
              </a:ext>
            </a:extLst>
          </p:cNvPr>
          <p:cNvCxnSpPr>
            <a:cxnSpLocks/>
          </p:cNvCxnSpPr>
          <p:nvPr/>
        </p:nvCxnSpPr>
        <p:spPr>
          <a:xfrm rot="5400000">
            <a:off x="5183029" y="3552923"/>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id="{F8FE7593-AA89-894C-90E5-65159D91E5EC}"/>
              </a:ext>
            </a:extLst>
          </p:cNvPr>
          <p:cNvSpPr txBox="1"/>
          <p:nvPr/>
        </p:nvSpPr>
        <p:spPr>
          <a:xfrm>
            <a:off x="4970612" y="4149031"/>
            <a:ext cx="157095"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25</a:t>
            </a:r>
          </a:p>
        </p:txBody>
      </p:sp>
      <p:cxnSp>
        <p:nvCxnSpPr>
          <p:cNvPr id="91" name="Straight Connector 90">
            <a:extLst>
              <a:ext uri="{FF2B5EF4-FFF2-40B4-BE49-F238E27FC236}">
                <a16:creationId xmlns:a16="http://schemas.microsoft.com/office/drawing/2014/main" id="{639E9646-3F25-2344-9E8E-6D18CB3C1001}"/>
              </a:ext>
            </a:extLst>
          </p:cNvPr>
          <p:cNvCxnSpPr>
            <a:cxnSpLocks/>
          </p:cNvCxnSpPr>
          <p:nvPr/>
        </p:nvCxnSpPr>
        <p:spPr>
          <a:xfrm rot="5400000">
            <a:off x="5183029" y="4186335"/>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607D7EC3-C357-6E4E-B697-8FAC1FDEC9EB}"/>
              </a:ext>
            </a:extLst>
          </p:cNvPr>
          <p:cNvSpPr txBox="1"/>
          <p:nvPr/>
        </p:nvSpPr>
        <p:spPr>
          <a:xfrm>
            <a:off x="5049160" y="4782444"/>
            <a:ext cx="78547"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0</a:t>
            </a:r>
          </a:p>
        </p:txBody>
      </p:sp>
      <p:cxnSp>
        <p:nvCxnSpPr>
          <p:cNvPr id="93" name="Straight Connector 92">
            <a:extLst>
              <a:ext uri="{FF2B5EF4-FFF2-40B4-BE49-F238E27FC236}">
                <a16:creationId xmlns:a16="http://schemas.microsoft.com/office/drawing/2014/main" id="{E25EA5F4-E154-E245-9614-80E8BBE323C6}"/>
              </a:ext>
            </a:extLst>
          </p:cNvPr>
          <p:cNvCxnSpPr>
            <a:cxnSpLocks/>
          </p:cNvCxnSpPr>
          <p:nvPr/>
        </p:nvCxnSpPr>
        <p:spPr>
          <a:xfrm flipH="1">
            <a:off x="5162631" y="4846748"/>
            <a:ext cx="2336270" cy="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id="{F0CB48F5-1F75-A34C-BE68-2C8C84D36563}"/>
              </a:ext>
            </a:extLst>
          </p:cNvPr>
          <p:cNvSpPr txBox="1"/>
          <p:nvPr/>
        </p:nvSpPr>
        <p:spPr>
          <a:xfrm>
            <a:off x="5177582" y="4927675"/>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0</a:t>
            </a:r>
          </a:p>
        </p:txBody>
      </p:sp>
      <p:cxnSp>
        <p:nvCxnSpPr>
          <p:cNvPr id="95" name="Straight Connector 94">
            <a:extLst>
              <a:ext uri="{FF2B5EF4-FFF2-40B4-BE49-F238E27FC236}">
                <a16:creationId xmlns:a16="http://schemas.microsoft.com/office/drawing/2014/main" id="{1D1C37A5-0281-7B4B-9504-89CA718DFEFE}"/>
              </a:ext>
            </a:extLst>
          </p:cNvPr>
          <p:cNvCxnSpPr>
            <a:cxnSpLocks/>
          </p:cNvCxnSpPr>
          <p:nvPr/>
        </p:nvCxnSpPr>
        <p:spPr>
          <a:xfrm>
            <a:off x="5211856"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266BFB64-1346-514D-8216-AEB339002949}"/>
              </a:ext>
            </a:extLst>
          </p:cNvPr>
          <p:cNvSpPr txBox="1"/>
          <p:nvPr/>
        </p:nvSpPr>
        <p:spPr>
          <a:xfrm rot="16200000">
            <a:off x="3739890" y="3496087"/>
            <a:ext cx="2126672" cy="176587"/>
          </a:xfrm>
          <a:prstGeom prst="rect">
            <a:avLst/>
          </a:prstGeom>
          <a:noFill/>
        </p:spPr>
        <p:txBody>
          <a:bodyPr wrap="none" lIns="0" tIns="0" rIns="0" bIns="0" rtlCol="0">
            <a:spAutoFit/>
          </a:bodyPr>
          <a:lstStyle/>
          <a:p>
            <a:pPr algn="r" defTabSz="457200">
              <a:lnSpc>
                <a:spcPct val="80000"/>
              </a:lnSpc>
              <a:defRPr/>
            </a:pPr>
            <a:r>
              <a:rPr lang="en-GB" sz="1400" b="1" dirty="0">
                <a:latin typeface="Calibri" panose="020F0502020204030204" pitchFamily="34" charset="0"/>
                <a:ea typeface="Aileron" charset="0"/>
                <a:cs typeface="Calibri" panose="020F0502020204030204" pitchFamily="34" charset="0"/>
              </a:rPr>
              <a:t>Progression-free survival (%)</a:t>
            </a:r>
          </a:p>
        </p:txBody>
      </p:sp>
      <p:sp>
        <p:nvSpPr>
          <p:cNvPr id="97" name="TextBox 96">
            <a:extLst>
              <a:ext uri="{FF2B5EF4-FFF2-40B4-BE49-F238E27FC236}">
                <a16:creationId xmlns:a16="http://schemas.microsoft.com/office/drawing/2014/main" id="{90168B00-9530-3540-BEA7-B3F175471EE5}"/>
              </a:ext>
            </a:extLst>
          </p:cNvPr>
          <p:cNvSpPr txBox="1"/>
          <p:nvPr/>
        </p:nvSpPr>
        <p:spPr>
          <a:xfrm>
            <a:off x="5448065" y="4927675"/>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6</a:t>
            </a:r>
          </a:p>
        </p:txBody>
      </p:sp>
      <p:cxnSp>
        <p:nvCxnSpPr>
          <p:cNvPr id="98" name="Straight Connector 97">
            <a:extLst>
              <a:ext uri="{FF2B5EF4-FFF2-40B4-BE49-F238E27FC236}">
                <a16:creationId xmlns:a16="http://schemas.microsoft.com/office/drawing/2014/main" id="{D267F839-048D-DC49-B8D8-D872F3D2C8D0}"/>
              </a:ext>
            </a:extLst>
          </p:cNvPr>
          <p:cNvCxnSpPr>
            <a:cxnSpLocks/>
          </p:cNvCxnSpPr>
          <p:nvPr/>
        </p:nvCxnSpPr>
        <p:spPr>
          <a:xfrm>
            <a:off x="5487339"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99" name="TextBox 98">
            <a:extLst>
              <a:ext uri="{FF2B5EF4-FFF2-40B4-BE49-F238E27FC236}">
                <a16:creationId xmlns:a16="http://schemas.microsoft.com/office/drawing/2014/main" id="{5037E73E-2CC8-3542-B8C4-D650A79B8681}"/>
              </a:ext>
            </a:extLst>
          </p:cNvPr>
          <p:cNvSpPr txBox="1"/>
          <p:nvPr/>
        </p:nvSpPr>
        <p:spPr>
          <a:xfrm>
            <a:off x="5691540"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12</a:t>
            </a:r>
          </a:p>
        </p:txBody>
      </p:sp>
      <p:cxnSp>
        <p:nvCxnSpPr>
          <p:cNvPr id="100" name="Straight Connector 99">
            <a:extLst>
              <a:ext uri="{FF2B5EF4-FFF2-40B4-BE49-F238E27FC236}">
                <a16:creationId xmlns:a16="http://schemas.microsoft.com/office/drawing/2014/main" id="{4E975601-D060-484C-A4C6-E19917DF37F6}"/>
              </a:ext>
            </a:extLst>
          </p:cNvPr>
          <p:cNvCxnSpPr>
            <a:cxnSpLocks/>
          </p:cNvCxnSpPr>
          <p:nvPr/>
        </p:nvCxnSpPr>
        <p:spPr>
          <a:xfrm>
            <a:off x="5770087"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01" name="TextBox 100">
            <a:extLst>
              <a:ext uri="{FF2B5EF4-FFF2-40B4-BE49-F238E27FC236}">
                <a16:creationId xmlns:a16="http://schemas.microsoft.com/office/drawing/2014/main" id="{95224675-233C-454C-8932-F383E78EC75C}"/>
              </a:ext>
            </a:extLst>
          </p:cNvPr>
          <p:cNvSpPr txBox="1"/>
          <p:nvPr/>
        </p:nvSpPr>
        <p:spPr>
          <a:xfrm>
            <a:off x="5970539"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18</a:t>
            </a:r>
          </a:p>
        </p:txBody>
      </p:sp>
      <p:cxnSp>
        <p:nvCxnSpPr>
          <p:cNvPr id="102" name="Straight Connector 101">
            <a:extLst>
              <a:ext uri="{FF2B5EF4-FFF2-40B4-BE49-F238E27FC236}">
                <a16:creationId xmlns:a16="http://schemas.microsoft.com/office/drawing/2014/main" id="{FF77CE7E-13E9-D349-9537-A37A5779DB86}"/>
              </a:ext>
            </a:extLst>
          </p:cNvPr>
          <p:cNvCxnSpPr>
            <a:cxnSpLocks/>
          </p:cNvCxnSpPr>
          <p:nvPr/>
        </p:nvCxnSpPr>
        <p:spPr>
          <a:xfrm>
            <a:off x="6049086"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20D1A47F-F034-F449-A79E-2A2F0BC50657}"/>
              </a:ext>
            </a:extLst>
          </p:cNvPr>
          <p:cNvSpPr txBox="1"/>
          <p:nvPr/>
        </p:nvSpPr>
        <p:spPr>
          <a:xfrm>
            <a:off x="7379066"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48</a:t>
            </a:r>
          </a:p>
        </p:txBody>
      </p:sp>
      <p:cxnSp>
        <p:nvCxnSpPr>
          <p:cNvPr id="104" name="Straight Connector 103">
            <a:extLst>
              <a:ext uri="{FF2B5EF4-FFF2-40B4-BE49-F238E27FC236}">
                <a16:creationId xmlns:a16="http://schemas.microsoft.com/office/drawing/2014/main" id="{CA510664-9609-4C4A-9A03-F54827F8C28D}"/>
              </a:ext>
            </a:extLst>
          </p:cNvPr>
          <p:cNvCxnSpPr>
            <a:cxnSpLocks/>
          </p:cNvCxnSpPr>
          <p:nvPr/>
        </p:nvCxnSpPr>
        <p:spPr>
          <a:xfrm>
            <a:off x="7457613"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id="{81476317-6DCF-FF4E-BDB9-890ACAF4A0DF}"/>
              </a:ext>
            </a:extLst>
          </p:cNvPr>
          <p:cNvSpPr txBox="1"/>
          <p:nvPr/>
        </p:nvSpPr>
        <p:spPr>
          <a:xfrm>
            <a:off x="6817789"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36</a:t>
            </a:r>
          </a:p>
        </p:txBody>
      </p:sp>
      <p:cxnSp>
        <p:nvCxnSpPr>
          <p:cNvPr id="108" name="Straight Connector 107">
            <a:extLst>
              <a:ext uri="{FF2B5EF4-FFF2-40B4-BE49-F238E27FC236}">
                <a16:creationId xmlns:a16="http://schemas.microsoft.com/office/drawing/2014/main" id="{7B360D98-C5BA-E04D-B216-4CCA7ED894B8}"/>
              </a:ext>
            </a:extLst>
          </p:cNvPr>
          <p:cNvCxnSpPr>
            <a:cxnSpLocks/>
          </p:cNvCxnSpPr>
          <p:nvPr/>
        </p:nvCxnSpPr>
        <p:spPr>
          <a:xfrm>
            <a:off x="6896336"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09" name="TextBox 108">
            <a:extLst>
              <a:ext uri="{FF2B5EF4-FFF2-40B4-BE49-F238E27FC236}">
                <a16:creationId xmlns:a16="http://schemas.microsoft.com/office/drawing/2014/main" id="{D07F2B50-540B-C144-997C-74592FB7753D}"/>
              </a:ext>
            </a:extLst>
          </p:cNvPr>
          <p:cNvSpPr txBox="1"/>
          <p:nvPr/>
        </p:nvSpPr>
        <p:spPr>
          <a:xfrm>
            <a:off x="6530513"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30</a:t>
            </a:r>
          </a:p>
        </p:txBody>
      </p:sp>
      <p:cxnSp>
        <p:nvCxnSpPr>
          <p:cNvPr id="110" name="Straight Connector 109">
            <a:extLst>
              <a:ext uri="{FF2B5EF4-FFF2-40B4-BE49-F238E27FC236}">
                <a16:creationId xmlns:a16="http://schemas.microsoft.com/office/drawing/2014/main" id="{38406B81-40D5-7D47-A361-A13A1B89A53B}"/>
              </a:ext>
            </a:extLst>
          </p:cNvPr>
          <p:cNvCxnSpPr>
            <a:cxnSpLocks/>
          </p:cNvCxnSpPr>
          <p:nvPr/>
        </p:nvCxnSpPr>
        <p:spPr>
          <a:xfrm>
            <a:off x="6609060"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11" name="TextBox 110">
            <a:extLst>
              <a:ext uri="{FF2B5EF4-FFF2-40B4-BE49-F238E27FC236}">
                <a16:creationId xmlns:a16="http://schemas.microsoft.com/office/drawing/2014/main" id="{1815A3DE-69AA-AD46-AAE1-DD24243282BC}"/>
              </a:ext>
            </a:extLst>
          </p:cNvPr>
          <p:cNvSpPr txBox="1"/>
          <p:nvPr/>
        </p:nvSpPr>
        <p:spPr>
          <a:xfrm>
            <a:off x="6251811"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24</a:t>
            </a:r>
          </a:p>
        </p:txBody>
      </p:sp>
      <p:cxnSp>
        <p:nvCxnSpPr>
          <p:cNvPr id="112" name="Straight Connector 111">
            <a:extLst>
              <a:ext uri="{FF2B5EF4-FFF2-40B4-BE49-F238E27FC236}">
                <a16:creationId xmlns:a16="http://schemas.microsoft.com/office/drawing/2014/main" id="{D986C428-FA3B-AF46-AD87-A0D03285A7CC}"/>
              </a:ext>
            </a:extLst>
          </p:cNvPr>
          <p:cNvCxnSpPr>
            <a:cxnSpLocks/>
          </p:cNvCxnSpPr>
          <p:nvPr/>
        </p:nvCxnSpPr>
        <p:spPr>
          <a:xfrm>
            <a:off x="6330358"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64C7885F-D80F-F840-B6E2-F70EABDC35D5}"/>
              </a:ext>
            </a:extLst>
          </p:cNvPr>
          <p:cNvCxnSpPr>
            <a:cxnSpLocks/>
          </p:cNvCxnSpPr>
          <p:nvPr/>
        </p:nvCxnSpPr>
        <p:spPr>
          <a:xfrm>
            <a:off x="5487339" y="2478198"/>
            <a:ext cx="0" cy="2373202"/>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149BAAE0-8B1D-384B-9E3A-21532A96FBD3}"/>
              </a:ext>
            </a:extLst>
          </p:cNvPr>
          <p:cNvCxnSpPr>
            <a:cxnSpLocks/>
          </p:cNvCxnSpPr>
          <p:nvPr/>
        </p:nvCxnSpPr>
        <p:spPr>
          <a:xfrm>
            <a:off x="5770087" y="2478198"/>
            <a:ext cx="0" cy="2373202"/>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15" name="TextBox 114">
            <a:extLst>
              <a:ext uri="{FF2B5EF4-FFF2-40B4-BE49-F238E27FC236}">
                <a16:creationId xmlns:a16="http://schemas.microsoft.com/office/drawing/2014/main" id="{1C96CDFA-0673-0545-8D45-C6C725B72B8F}"/>
              </a:ext>
            </a:extLst>
          </p:cNvPr>
          <p:cNvSpPr txBox="1"/>
          <p:nvPr/>
        </p:nvSpPr>
        <p:spPr>
          <a:xfrm>
            <a:off x="5321172" y="5102300"/>
            <a:ext cx="2018374" cy="151388"/>
          </a:xfrm>
          <a:prstGeom prst="rect">
            <a:avLst/>
          </a:prstGeom>
          <a:noFill/>
        </p:spPr>
        <p:txBody>
          <a:bodyPr wrap="none" lIns="0" tIns="0" rIns="0" bIns="0" rtlCol="0">
            <a:spAutoFit/>
          </a:bodyPr>
          <a:lstStyle/>
          <a:p>
            <a:pPr algn="ctr" defTabSz="457200">
              <a:lnSpc>
                <a:spcPct val="80000"/>
              </a:lnSpc>
              <a:defRPr/>
            </a:pPr>
            <a:r>
              <a:rPr lang="en-GB" sz="1200" b="1" dirty="0">
                <a:latin typeface="Calibri" panose="020F0502020204030204" pitchFamily="34" charset="0"/>
                <a:ea typeface="Aileron" charset="0"/>
                <a:cs typeface="Calibri" panose="020F0502020204030204" pitchFamily="34" charset="0"/>
              </a:rPr>
              <a:t>Months from start of treatment</a:t>
            </a:r>
          </a:p>
        </p:txBody>
      </p:sp>
      <p:sp>
        <p:nvSpPr>
          <p:cNvPr id="117" name="TextBox 116">
            <a:extLst>
              <a:ext uri="{FF2B5EF4-FFF2-40B4-BE49-F238E27FC236}">
                <a16:creationId xmlns:a16="http://schemas.microsoft.com/office/drawing/2014/main" id="{BC018019-01CA-B540-B3FC-AD4EFD34801E}"/>
              </a:ext>
            </a:extLst>
          </p:cNvPr>
          <p:cNvSpPr txBox="1"/>
          <p:nvPr/>
        </p:nvSpPr>
        <p:spPr>
          <a:xfrm>
            <a:off x="5138309" y="5383634"/>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71</a:t>
            </a:r>
          </a:p>
        </p:txBody>
      </p:sp>
      <p:sp>
        <p:nvSpPr>
          <p:cNvPr id="118" name="TextBox 117">
            <a:extLst>
              <a:ext uri="{FF2B5EF4-FFF2-40B4-BE49-F238E27FC236}">
                <a16:creationId xmlns:a16="http://schemas.microsoft.com/office/drawing/2014/main" id="{C0A6FF1F-A9BF-5844-ADC0-183B89BB8F62}"/>
              </a:ext>
            </a:extLst>
          </p:cNvPr>
          <p:cNvSpPr txBox="1"/>
          <p:nvPr/>
        </p:nvSpPr>
        <p:spPr>
          <a:xfrm>
            <a:off x="5417252" y="5383634"/>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41</a:t>
            </a:r>
          </a:p>
        </p:txBody>
      </p:sp>
      <p:sp>
        <p:nvSpPr>
          <p:cNvPr id="119" name="TextBox 118">
            <a:extLst>
              <a:ext uri="{FF2B5EF4-FFF2-40B4-BE49-F238E27FC236}">
                <a16:creationId xmlns:a16="http://schemas.microsoft.com/office/drawing/2014/main" id="{0579AD35-238D-F144-AD83-39FEB505AA3C}"/>
              </a:ext>
            </a:extLst>
          </p:cNvPr>
          <p:cNvSpPr txBox="1"/>
          <p:nvPr/>
        </p:nvSpPr>
        <p:spPr>
          <a:xfrm>
            <a:off x="5700350" y="5383634"/>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25</a:t>
            </a:r>
          </a:p>
        </p:txBody>
      </p:sp>
      <p:sp>
        <p:nvSpPr>
          <p:cNvPr id="120" name="TextBox 119">
            <a:extLst>
              <a:ext uri="{FF2B5EF4-FFF2-40B4-BE49-F238E27FC236}">
                <a16:creationId xmlns:a16="http://schemas.microsoft.com/office/drawing/2014/main" id="{5661E538-A9AC-4647-8B4D-0B8542561764}"/>
              </a:ext>
            </a:extLst>
          </p:cNvPr>
          <p:cNvSpPr txBox="1"/>
          <p:nvPr/>
        </p:nvSpPr>
        <p:spPr>
          <a:xfrm>
            <a:off x="5973621" y="5383634"/>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20</a:t>
            </a:r>
          </a:p>
        </p:txBody>
      </p:sp>
      <p:sp>
        <p:nvSpPr>
          <p:cNvPr id="121" name="TextBox 120">
            <a:extLst>
              <a:ext uri="{FF2B5EF4-FFF2-40B4-BE49-F238E27FC236}">
                <a16:creationId xmlns:a16="http://schemas.microsoft.com/office/drawing/2014/main" id="{1C7DCF32-49FC-9C41-B533-C488D56F7CC8}"/>
              </a:ext>
            </a:extLst>
          </p:cNvPr>
          <p:cNvSpPr txBox="1"/>
          <p:nvPr/>
        </p:nvSpPr>
        <p:spPr>
          <a:xfrm>
            <a:off x="7436799" y="5383634"/>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0</a:t>
            </a:r>
          </a:p>
        </p:txBody>
      </p:sp>
      <p:sp>
        <p:nvSpPr>
          <p:cNvPr id="122" name="TextBox 121">
            <a:extLst>
              <a:ext uri="{FF2B5EF4-FFF2-40B4-BE49-F238E27FC236}">
                <a16:creationId xmlns:a16="http://schemas.microsoft.com/office/drawing/2014/main" id="{2641CCDD-9014-C942-BE10-519BA67F3AF8}"/>
              </a:ext>
            </a:extLst>
          </p:cNvPr>
          <p:cNvSpPr txBox="1"/>
          <p:nvPr/>
        </p:nvSpPr>
        <p:spPr>
          <a:xfrm>
            <a:off x="7159479" y="5383634"/>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1</a:t>
            </a:r>
          </a:p>
        </p:txBody>
      </p:sp>
      <p:sp>
        <p:nvSpPr>
          <p:cNvPr id="123" name="TextBox 122">
            <a:extLst>
              <a:ext uri="{FF2B5EF4-FFF2-40B4-BE49-F238E27FC236}">
                <a16:creationId xmlns:a16="http://schemas.microsoft.com/office/drawing/2014/main" id="{3EA88C4F-8BEA-1543-9275-B4FCC1907B31}"/>
              </a:ext>
            </a:extLst>
          </p:cNvPr>
          <p:cNvSpPr txBox="1"/>
          <p:nvPr/>
        </p:nvSpPr>
        <p:spPr>
          <a:xfrm>
            <a:off x="6882159" y="5383634"/>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1</a:t>
            </a:r>
          </a:p>
        </p:txBody>
      </p:sp>
      <p:sp>
        <p:nvSpPr>
          <p:cNvPr id="124" name="TextBox 123">
            <a:extLst>
              <a:ext uri="{FF2B5EF4-FFF2-40B4-BE49-F238E27FC236}">
                <a16:creationId xmlns:a16="http://schemas.microsoft.com/office/drawing/2014/main" id="{2A1C8008-14F0-EE4F-8143-F6B298707D21}"/>
              </a:ext>
            </a:extLst>
          </p:cNvPr>
          <p:cNvSpPr txBox="1"/>
          <p:nvPr/>
        </p:nvSpPr>
        <p:spPr>
          <a:xfrm>
            <a:off x="6601516" y="5383634"/>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3</a:t>
            </a:r>
          </a:p>
        </p:txBody>
      </p:sp>
      <p:sp>
        <p:nvSpPr>
          <p:cNvPr id="125" name="TextBox 124">
            <a:extLst>
              <a:ext uri="{FF2B5EF4-FFF2-40B4-BE49-F238E27FC236}">
                <a16:creationId xmlns:a16="http://schemas.microsoft.com/office/drawing/2014/main" id="{D8118712-CE58-934F-84CF-C7F17C448C1C}"/>
              </a:ext>
            </a:extLst>
          </p:cNvPr>
          <p:cNvSpPr txBox="1"/>
          <p:nvPr/>
        </p:nvSpPr>
        <p:spPr>
          <a:xfrm>
            <a:off x="6251811" y="5383634"/>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10</a:t>
            </a:r>
          </a:p>
        </p:txBody>
      </p:sp>
      <p:sp>
        <p:nvSpPr>
          <p:cNvPr id="126" name="TextBox 125">
            <a:extLst>
              <a:ext uri="{FF2B5EF4-FFF2-40B4-BE49-F238E27FC236}">
                <a16:creationId xmlns:a16="http://schemas.microsoft.com/office/drawing/2014/main" id="{C5094DD6-1B35-544D-9F42-60A05BC92EC4}"/>
              </a:ext>
            </a:extLst>
          </p:cNvPr>
          <p:cNvSpPr txBox="1"/>
          <p:nvPr/>
        </p:nvSpPr>
        <p:spPr>
          <a:xfrm>
            <a:off x="5781582" y="3983960"/>
            <a:ext cx="1639873" cy="372410"/>
          </a:xfrm>
          <a:prstGeom prst="rect">
            <a:avLst/>
          </a:prstGeom>
          <a:noFill/>
        </p:spPr>
        <p:txBody>
          <a:bodyPr wrap="none" lIns="0" tIns="0" rIns="0" bIns="0" rtlCol="0">
            <a:spAutoFit/>
          </a:bodyPr>
          <a:lstStyle/>
          <a:p>
            <a:pPr algn="ctr" defTabSz="457200">
              <a:lnSpc>
                <a:spcPct val="80000"/>
              </a:lnSpc>
              <a:defRPr/>
            </a:pPr>
            <a:r>
              <a:rPr lang="en-GB" sz="1000" b="1" dirty="0">
                <a:latin typeface="Calibri" panose="020F0502020204030204" pitchFamily="34" charset="0"/>
                <a:ea typeface="Aileron" charset="0"/>
                <a:cs typeface="Calibri" panose="020F0502020204030204" pitchFamily="34" charset="0"/>
              </a:rPr>
              <a:t>Median: 28.3 months</a:t>
            </a:r>
            <a:br>
              <a:rPr lang="en-GB" sz="1000" dirty="0">
                <a:latin typeface="Calibri" panose="020F0502020204030204" pitchFamily="34" charset="0"/>
                <a:ea typeface="Aileron" charset="0"/>
                <a:cs typeface="Calibri" panose="020F0502020204030204" pitchFamily="34" charset="0"/>
              </a:rPr>
            </a:br>
            <a:r>
              <a:rPr lang="en-GB" sz="1000" dirty="0">
                <a:latin typeface="Calibri" panose="020F0502020204030204" pitchFamily="34" charset="0"/>
                <a:ea typeface="Aileron" charset="0"/>
                <a:cs typeface="Calibri" panose="020F0502020204030204" pitchFamily="34" charset="0"/>
              </a:rPr>
              <a:t>(95% CI 16.8-NE)</a:t>
            </a:r>
            <a:br>
              <a:rPr lang="en-GB" sz="1000" dirty="0">
                <a:latin typeface="Calibri" panose="020F0502020204030204" pitchFamily="34" charset="0"/>
                <a:ea typeface="Aileron" charset="0"/>
                <a:cs typeface="Calibri" panose="020F0502020204030204" pitchFamily="34" charset="0"/>
              </a:rPr>
            </a:br>
            <a:r>
              <a:rPr lang="en-GB" sz="1000" dirty="0">
                <a:latin typeface="Calibri" panose="020F0502020204030204" pitchFamily="34" charset="0"/>
                <a:ea typeface="Aileron" charset="0"/>
                <a:cs typeface="Calibri" panose="020F0502020204030204" pitchFamily="34" charset="0"/>
              </a:rPr>
              <a:t>Median follow-up: 13.0 months</a:t>
            </a:r>
          </a:p>
        </p:txBody>
      </p:sp>
      <p:sp>
        <p:nvSpPr>
          <p:cNvPr id="127" name="TextBox 126">
            <a:extLst>
              <a:ext uri="{FF2B5EF4-FFF2-40B4-BE49-F238E27FC236}">
                <a16:creationId xmlns:a16="http://schemas.microsoft.com/office/drawing/2014/main" id="{1BE2466D-B730-7E47-A0AE-779470E977A3}"/>
              </a:ext>
            </a:extLst>
          </p:cNvPr>
          <p:cNvSpPr txBox="1"/>
          <p:nvPr/>
        </p:nvSpPr>
        <p:spPr>
          <a:xfrm>
            <a:off x="5389796" y="1772816"/>
            <a:ext cx="1906805" cy="398892"/>
          </a:xfrm>
          <a:prstGeom prst="rect">
            <a:avLst/>
          </a:prstGeom>
          <a:noFill/>
        </p:spPr>
        <p:txBody>
          <a:bodyPr wrap="none" lIns="0" tIns="0" rIns="0" bIns="0" rtlCol="0">
            <a:spAutoFit/>
          </a:bodyPr>
          <a:lstStyle/>
          <a:p>
            <a:pPr algn="ctr" defTabSz="457200">
              <a:lnSpc>
                <a:spcPct val="80000"/>
              </a:lnSpc>
              <a:defRPr/>
            </a:pPr>
            <a:r>
              <a:rPr lang="en-GB" sz="1600" b="1" spc="100" dirty="0">
                <a:solidFill>
                  <a:schemeClr val="accent1"/>
                </a:solidFill>
                <a:latin typeface="Calibri" panose="020F0502020204030204" pitchFamily="34" charset="0"/>
                <a:ea typeface="Aileron" charset="0"/>
                <a:cs typeface="Calibri" panose="020F0502020204030204" pitchFamily="34" charset="0"/>
              </a:rPr>
              <a:t>PROGRESSION-FREE</a:t>
            </a:r>
            <a:br>
              <a:rPr lang="en-GB" sz="1600" b="1" spc="100" dirty="0">
                <a:solidFill>
                  <a:schemeClr val="accent1"/>
                </a:solidFill>
                <a:latin typeface="Calibri" panose="020F0502020204030204" pitchFamily="34" charset="0"/>
                <a:ea typeface="Aileron" charset="0"/>
                <a:cs typeface="Calibri" panose="020F0502020204030204" pitchFamily="34" charset="0"/>
              </a:rPr>
            </a:br>
            <a:r>
              <a:rPr lang="en-GB" sz="1600" b="1" spc="100" dirty="0">
                <a:solidFill>
                  <a:schemeClr val="accent1"/>
                </a:solidFill>
                <a:latin typeface="Calibri" panose="020F0502020204030204" pitchFamily="34" charset="0"/>
                <a:ea typeface="Aileron" charset="0"/>
                <a:cs typeface="Calibri" panose="020F0502020204030204" pitchFamily="34" charset="0"/>
              </a:rPr>
              <a:t>SURVIVAL</a:t>
            </a:r>
          </a:p>
        </p:txBody>
      </p:sp>
      <p:sp>
        <p:nvSpPr>
          <p:cNvPr id="129" name="TextBox 128">
            <a:extLst>
              <a:ext uri="{FF2B5EF4-FFF2-40B4-BE49-F238E27FC236}">
                <a16:creationId xmlns:a16="http://schemas.microsoft.com/office/drawing/2014/main" id="{424F504D-6F10-014A-A262-CCB0E4D0D698}"/>
              </a:ext>
            </a:extLst>
          </p:cNvPr>
          <p:cNvSpPr txBox="1"/>
          <p:nvPr/>
        </p:nvSpPr>
        <p:spPr>
          <a:xfrm>
            <a:off x="4892064" y="2238447"/>
            <a:ext cx="23564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100</a:t>
            </a:r>
          </a:p>
        </p:txBody>
      </p:sp>
      <p:cxnSp>
        <p:nvCxnSpPr>
          <p:cNvPr id="130" name="Straight Connector 129">
            <a:extLst>
              <a:ext uri="{FF2B5EF4-FFF2-40B4-BE49-F238E27FC236}">
                <a16:creationId xmlns:a16="http://schemas.microsoft.com/office/drawing/2014/main" id="{7356B7C2-44AF-E741-A0B0-EA2CABB73973}"/>
              </a:ext>
            </a:extLst>
          </p:cNvPr>
          <p:cNvCxnSpPr>
            <a:cxnSpLocks/>
          </p:cNvCxnSpPr>
          <p:nvPr/>
        </p:nvCxnSpPr>
        <p:spPr>
          <a:xfrm rot="5400000">
            <a:off x="5183029" y="2275751"/>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31" name="TextBox 130">
            <a:extLst>
              <a:ext uri="{FF2B5EF4-FFF2-40B4-BE49-F238E27FC236}">
                <a16:creationId xmlns:a16="http://schemas.microsoft.com/office/drawing/2014/main" id="{F06BBCA4-66E7-C645-ADF9-2AB848C83A97}"/>
              </a:ext>
            </a:extLst>
          </p:cNvPr>
          <p:cNvSpPr txBox="1"/>
          <p:nvPr/>
        </p:nvSpPr>
        <p:spPr>
          <a:xfrm>
            <a:off x="4970612" y="2883794"/>
            <a:ext cx="157095"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75</a:t>
            </a:r>
          </a:p>
        </p:txBody>
      </p:sp>
      <p:cxnSp>
        <p:nvCxnSpPr>
          <p:cNvPr id="132" name="Straight Connector 131">
            <a:extLst>
              <a:ext uri="{FF2B5EF4-FFF2-40B4-BE49-F238E27FC236}">
                <a16:creationId xmlns:a16="http://schemas.microsoft.com/office/drawing/2014/main" id="{ED8B6034-F730-1D4D-B937-60957A0A8435}"/>
              </a:ext>
            </a:extLst>
          </p:cNvPr>
          <p:cNvCxnSpPr>
            <a:cxnSpLocks/>
          </p:cNvCxnSpPr>
          <p:nvPr/>
        </p:nvCxnSpPr>
        <p:spPr>
          <a:xfrm rot="5400000">
            <a:off x="5183029" y="2921098"/>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453FC87F-CC05-9641-8893-55EB13DCEC91}"/>
              </a:ext>
            </a:extLst>
          </p:cNvPr>
          <p:cNvSpPr txBox="1"/>
          <p:nvPr/>
        </p:nvSpPr>
        <p:spPr>
          <a:xfrm>
            <a:off x="5792592" y="2971542"/>
            <a:ext cx="222818" cy="126188"/>
          </a:xfrm>
          <a:prstGeom prst="rect">
            <a:avLst/>
          </a:prstGeom>
          <a:noFill/>
        </p:spPr>
        <p:txBody>
          <a:bodyPr wrap="none" lIns="0" tIns="0" rIns="0" bIns="0" rtlCol="0">
            <a:spAutoFit/>
          </a:bodyPr>
          <a:lstStyle/>
          <a:p>
            <a:pPr algn="r" defTabSz="457200">
              <a:lnSpc>
                <a:spcPct val="80000"/>
              </a:lnSpc>
              <a:defRPr/>
            </a:pPr>
            <a:r>
              <a:rPr lang="en-GB" sz="1000" dirty="0">
                <a:latin typeface="Calibri" panose="020F0502020204030204" pitchFamily="34" charset="0"/>
                <a:ea typeface="Aileron" charset="0"/>
                <a:cs typeface="Calibri" panose="020F0502020204030204" pitchFamily="34" charset="0"/>
              </a:rPr>
              <a:t>67%</a:t>
            </a:r>
          </a:p>
        </p:txBody>
      </p:sp>
      <p:sp>
        <p:nvSpPr>
          <p:cNvPr id="134" name="TextBox 133">
            <a:extLst>
              <a:ext uri="{FF2B5EF4-FFF2-40B4-BE49-F238E27FC236}">
                <a16:creationId xmlns:a16="http://schemas.microsoft.com/office/drawing/2014/main" id="{FBF98D27-98E1-BB43-8A06-57164D6EA9DC}"/>
              </a:ext>
            </a:extLst>
          </p:cNvPr>
          <p:cNvSpPr txBox="1"/>
          <p:nvPr/>
        </p:nvSpPr>
        <p:spPr>
          <a:xfrm>
            <a:off x="5505726" y="2501134"/>
            <a:ext cx="222818" cy="126188"/>
          </a:xfrm>
          <a:prstGeom prst="rect">
            <a:avLst/>
          </a:prstGeom>
          <a:noFill/>
        </p:spPr>
        <p:txBody>
          <a:bodyPr wrap="none" lIns="0" tIns="0" rIns="0" bIns="0" rtlCol="0">
            <a:spAutoFit/>
          </a:bodyPr>
          <a:lstStyle/>
          <a:p>
            <a:pPr algn="r" defTabSz="457200">
              <a:lnSpc>
                <a:spcPct val="80000"/>
              </a:lnSpc>
              <a:defRPr/>
            </a:pPr>
            <a:r>
              <a:rPr lang="en-GB" sz="1000" dirty="0">
                <a:latin typeface="Calibri" panose="020F0502020204030204" pitchFamily="34" charset="0"/>
                <a:ea typeface="Aileron" charset="0"/>
                <a:cs typeface="Calibri" panose="020F0502020204030204" pitchFamily="34" charset="0"/>
              </a:rPr>
              <a:t>86%</a:t>
            </a:r>
          </a:p>
        </p:txBody>
      </p:sp>
      <p:sp>
        <p:nvSpPr>
          <p:cNvPr id="135" name="TextBox 134">
            <a:extLst>
              <a:ext uri="{FF2B5EF4-FFF2-40B4-BE49-F238E27FC236}">
                <a16:creationId xmlns:a16="http://schemas.microsoft.com/office/drawing/2014/main" id="{EE8128A9-00CD-C24E-B22C-265196741C65}"/>
              </a:ext>
            </a:extLst>
          </p:cNvPr>
          <p:cNvSpPr txBox="1"/>
          <p:nvPr/>
        </p:nvSpPr>
        <p:spPr>
          <a:xfrm>
            <a:off x="7096491"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42</a:t>
            </a:r>
          </a:p>
        </p:txBody>
      </p:sp>
      <p:cxnSp>
        <p:nvCxnSpPr>
          <p:cNvPr id="136" name="Straight Connector 135">
            <a:extLst>
              <a:ext uri="{FF2B5EF4-FFF2-40B4-BE49-F238E27FC236}">
                <a16:creationId xmlns:a16="http://schemas.microsoft.com/office/drawing/2014/main" id="{5205DC6F-5713-784E-95CC-1971A61059CB}"/>
              </a:ext>
            </a:extLst>
          </p:cNvPr>
          <p:cNvCxnSpPr>
            <a:cxnSpLocks/>
          </p:cNvCxnSpPr>
          <p:nvPr/>
        </p:nvCxnSpPr>
        <p:spPr>
          <a:xfrm>
            <a:off x="7175038"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39" name="Picture 138">
            <a:extLst>
              <a:ext uri="{FF2B5EF4-FFF2-40B4-BE49-F238E27FC236}">
                <a16:creationId xmlns:a16="http://schemas.microsoft.com/office/drawing/2014/main" id="{525940D8-F54E-E347-A681-585E844272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0221" y="2298100"/>
            <a:ext cx="2120900" cy="1308100"/>
          </a:xfrm>
          <a:prstGeom prst="rect">
            <a:avLst/>
          </a:prstGeom>
        </p:spPr>
      </p:pic>
      <p:sp>
        <p:nvSpPr>
          <p:cNvPr id="142" name="TextBox 141">
            <a:extLst>
              <a:ext uri="{FF2B5EF4-FFF2-40B4-BE49-F238E27FC236}">
                <a16:creationId xmlns:a16="http://schemas.microsoft.com/office/drawing/2014/main" id="{8494C7C2-0BCF-8547-821E-5E9B6161B0F8}"/>
              </a:ext>
            </a:extLst>
          </p:cNvPr>
          <p:cNvSpPr txBox="1"/>
          <p:nvPr/>
        </p:nvSpPr>
        <p:spPr>
          <a:xfrm>
            <a:off x="8248231" y="3563244"/>
            <a:ext cx="157095"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50</a:t>
            </a:r>
          </a:p>
        </p:txBody>
      </p:sp>
      <p:cxnSp>
        <p:nvCxnSpPr>
          <p:cNvPr id="143" name="Straight Connector 142">
            <a:extLst>
              <a:ext uri="{FF2B5EF4-FFF2-40B4-BE49-F238E27FC236}">
                <a16:creationId xmlns:a16="http://schemas.microsoft.com/office/drawing/2014/main" id="{74148E2A-0FFF-C14D-AD3C-8037ECA92E3D}"/>
              </a:ext>
            </a:extLst>
          </p:cNvPr>
          <p:cNvCxnSpPr>
            <a:cxnSpLocks/>
          </p:cNvCxnSpPr>
          <p:nvPr/>
        </p:nvCxnSpPr>
        <p:spPr>
          <a:xfrm rot="5400000">
            <a:off x="8460648" y="3600548"/>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44" name="TextBox 143">
            <a:extLst>
              <a:ext uri="{FF2B5EF4-FFF2-40B4-BE49-F238E27FC236}">
                <a16:creationId xmlns:a16="http://schemas.microsoft.com/office/drawing/2014/main" id="{ACC2E1A3-E2A5-B247-9D3E-57392206F917}"/>
              </a:ext>
            </a:extLst>
          </p:cNvPr>
          <p:cNvSpPr txBox="1"/>
          <p:nvPr/>
        </p:nvSpPr>
        <p:spPr>
          <a:xfrm>
            <a:off x="8248231" y="4174431"/>
            <a:ext cx="157095"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25</a:t>
            </a:r>
          </a:p>
        </p:txBody>
      </p:sp>
      <p:cxnSp>
        <p:nvCxnSpPr>
          <p:cNvPr id="145" name="Straight Connector 144">
            <a:extLst>
              <a:ext uri="{FF2B5EF4-FFF2-40B4-BE49-F238E27FC236}">
                <a16:creationId xmlns:a16="http://schemas.microsoft.com/office/drawing/2014/main" id="{A5177A58-EE60-F34F-97D4-0AFA64BC0D2E}"/>
              </a:ext>
            </a:extLst>
          </p:cNvPr>
          <p:cNvCxnSpPr>
            <a:cxnSpLocks/>
          </p:cNvCxnSpPr>
          <p:nvPr/>
        </p:nvCxnSpPr>
        <p:spPr>
          <a:xfrm rot="5400000">
            <a:off x="8460648" y="4211735"/>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46" name="TextBox 145">
            <a:extLst>
              <a:ext uri="{FF2B5EF4-FFF2-40B4-BE49-F238E27FC236}">
                <a16:creationId xmlns:a16="http://schemas.microsoft.com/office/drawing/2014/main" id="{428899D6-DFF8-D740-9E28-303700F7BF1F}"/>
              </a:ext>
            </a:extLst>
          </p:cNvPr>
          <p:cNvSpPr txBox="1"/>
          <p:nvPr/>
        </p:nvSpPr>
        <p:spPr>
          <a:xfrm>
            <a:off x="8326779" y="4782444"/>
            <a:ext cx="78547"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0</a:t>
            </a:r>
          </a:p>
        </p:txBody>
      </p:sp>
      <p:cxnSp>
        <p:nvCxnSpPr>
          <p:cNvPr id="147" name="Straight Connector 146">
            <a:extLst>
              <a:ext uri="{FF2B5EF4-FFF2-40B4-BE49-F238E27FC236}">
                <a16:creationId xmlns:a16="http://schemas.microsoft.com/office/drawing/2014/main" id="{64D18F55-35F0-0E4C-B48A-7443CD42E220}"/>
              </a:ext>
            </a:extLst>
          </p:cNvPr>
          <p:cNvCxnSpPr>
            <a:cxnSpLocks/>
          </p:cNvCxnSpPr>
          <p:nvPr/>
        </p:nvCxnSpPr>
        <p:spPr>
          <a:xfrm flipH="1">
            <a:off x="8440250" y="4846748"/>
            <a:ext cx="2336270" cy="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48" name="TextBox 147">
            <a:extLst>
              <a:ext uri="{FF2B5EF4-FFF2-40B4-BE49-F238E27FC236}">
                <a16:creationId xmlns:a16="http://schemas.microsoft.com/office/drawing/2014/main" id="{820B5E4B-806A-AD46-8916-96D562A03E36}"/>
              </a:ext>
            </a:extLst>
          </p:cNvPr>
          <p:cNvSpPr txBox="1"/>
          <p:nvPr/>
        </p:nvSpPr>
        <p:spPr>
          <a:xfrm>
            <a:off x="8455201" y="4927675"/>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0</a:t>
            </a:r>
          </a:p>
        </p:txBody>
      </p:sp>
      <p:cxnSp>
        <p:nvCxnSpPr>
          <p:cNvPr id="149" name="Straight Connector 148">
            <a:extLst>
              <a:ext uri="{FF2B5EF4-FFF2-40B4-BE49-F238E27FC236}">
                <a16:creationId xmlns:a16="http://schemas.microsoft.com/office/drawing/2014/main" id="{B92B1C0C-C18F-8042-91D1-5132B9E4B870}"/>
              </a:ext>
            </a:extLst>
          </p:cNvPr>
          <p:cNvCxnSpPr>
            <a:cxnSpLocks/>
          </p:cNvCxnSpPr>
          <p:nvPr/>
        </p:nvCxnSpPr>
        <p:spPr>
          <a:xfrm>
            <a:off x="8489475"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50" name="TextBox 149">
            <a:extLst>
              <a:ext uri="{FF2B5EF4-FFF2-40B4-BE49-F238E27FC236}">
                <a16:creationId xmlns:a16="http://schemas.microsoft.com/office/drawing/2014/main" id="{497D30F9-2FB1-F044-9521-0FFD447A59E8}"/>
              </a:ext>
            </a:extLst>
          </p:cNvPr>
          <p:cNvSpPr txBox="1"/>
          <p:nvPr/>
        </p:nvSpPr>
        <p:spPr>
          <a:xfrm rot="16200000">
            <a:off x="7362832" y="3530886"/>
            <a:ext cx="1436034" cy="176587"/>
          </a:xfrm>
          <a:prstGeom prst="rect">
            <a:avLst/>
          </a:prstGeom>
          <a:noFill/>
        </p:spPr>
        <p:txBody>
          <a:bodyPr wrap="none" lIns="0" tIns="0" rIns="0" bIns="0" rtlCol="0">
            <a:spAutoFit/>
          </a:bodyPr>
          <a:lstStyle/>
          <a:p>
            <a:pPr algn="r" defTabSz="457200">
              <a:lnSpc>
                <a:spcPct val="80000"/>
              </a:lnSpc>
              <a:defRPr/>
            </a:pPr>
            <a:r>
              <a:rPr lang="en-GB" sz="1400" b="1" dirty="0">
                <a:latin typeface="Calibri" panose="020F0502020204030204" pitchFamily="34" charset="0"/>
                <a:ea typeface="Aileron" charset="0"/>
                <a:cs typeface="Calibri" panose="020F0502020204030204" pitchFamily="34" charset="0"/>
              </a:rPr>
              <a:t>Overall survival (%)</a:t>
            </a:r>
          </a:p>
        </p:txBody>
      </p:sp>
      <p:sp>
        <p:nvSpPr>
          <p:cNvPr id="151" name="TextBox 150">
            <a:extLst>
              <a:ext uri="{FF2B5EF4-FFF2-40B4-BE49-F238E27FC236}">
                <a16:creationId xmlns:a16="http://schemas.microsoft.com/office/drawing/2014/main" id="{A6D03949-D234-8448-B6F1-BC370C7EB951}"/>
              </a:ext>
            </a:extLst>
          </p:cNvPr>
          <p:cNvSpPr txBox="1"/>
          <p:nvPr/>
        </p:nvSpPr>
        <p:spPr>
          <a:xfrm>
            <a:off x="8725684" y="4927675"/>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6</a:t>
            </a:r>
          </a:p>
        </p:txBody>
      </p:sp>
      <p:cxnSp>
        <p:nvCxnSpPr>
          <p:cNvPr id="152" name="Straight Connector 151">
            <a:extLst>
              <a:ext uri="{FF2B5EF4-FFF2-40B4-BE49-F238E27FC236}">
                <a16:creationId xmlns:a16="http://schemas.microsoft.com/office/drawing/2014/main" id="{5424B163-F3A0-494F-BABC-ED6FDC6BB888}"/>
              </a:ext>
            </a:extLst>
          </p:cNvPr>
          <p:cNvCxnSpPr>
            <a:cxnSpLocks/>
          </p:cNvCxnSpPr>
          <p:nvPr/>
        </p:nvCxnSpPr>
        <p:spPr>
          <a:xfrm>
            <a:off x="8764958"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53" name="TextBox 152">
            <a:extLst>
              <a:ext uri="{FF2B5EF4-FFF2-40B4-BE49-F238E27FC236}">
                <a16:creationId xmlns:a16="http://schemas.microsoft.com/office/drawing/2014/main" id="{8F99EAFA-137D-3B48-9AC0-041C735D4D55}"/>
              </a:ext>
            </a:extLst>
          </p:cNvPr>
          <p:cNvSpPr txBox="1"/>
          <p:nvPr/>
        </p:nvSpPr>
        <p:spPr>
          <a:xfrm>
            <a:off x="8956459"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12</a:t>
            </a:r>
          </a:p>
        </p:txBody>
      </p:sp>
      <p:cxnSp>
        <p:nvCxnSpPr>
          <p:cNvPr id="154" name="Straight Connector 153">
            <a:extLst>
              <a:ext uri="{FF2B5EF4-FFF2-40B4-BE49-F238E27FC236}">
                <a16:creationId xmlns:a16="http://schemas.microsoft.com/office/drawing/2014/main" id="{D42510B1-E319-494B-91D3-FFC0B0DCB4E0}"/>
              </a:ext>
            </a:extLst>
          </p:cNvPr>
          <p:cNvCxnSpPr>
            <a:cxnSpLocks/>
          </p:cNvCxnSpPr>
          <p:nvPr/>
        </p:nvCxnSpPr>
        <p:spPr>
          <a:xfrm>
            <a:off x="9035006"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55" name="TextBox 154">
            <a:extLst>
              <a:ext uri="{FF2B5EF4-FFF2-40B4-BE49-F238E27FC236}">
                <a16:creationId xmlns:a16="http://schemas.microsoft.com/office/drawing/2014/main" id="{628AF705-CEEC-2845-B1F7-C411FFE98D4D}"/>
              </a:ext>
            </a:extLst>
          </p:cNvPr>
          <p:cNvSpPr txBox="1"/>
          <p:nvPr/>
        </p:nvSpPr>
        <p:spPr>
          <a:xfrm>
            <a:off x="9229108"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18</a:t>
            </a:r>
          </a:p>
        </p:txBody>
      </p:sp>
      <p:cxnSp>
        <p:nvCxnSpPr>
          <p:cNvPr id="156" name="Straight Connector 155">
            <a:extLst>
              <a:ext uri="{FF2B5EF4-FFF2-40B4-BE49-F238E27FC236}">
                <a16:creationId xmlns:a16="http://schemas.microsoft.com/office/drawing/2014/main" id="{4DF3CD73-D7BE-8944-B3AA-3A3738203C8A}"/>
              </a:ext>
            </a:extLst>
          </p:cNvPr>
          <p:cNvCxnSpPr>
            <a:cxnSpLocks/>
          </p:cNvCxnSpPr>
          <p:nvPr/>
        </p:nvCxnSpPr>
        <p:spPr>
          <a:xfrm>
            <a:off x="9307655"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57" name="TextBox 156">
            <a:extLst>
              <a:ext uri="{FF2B5EF4-FFF2-40B4-BE49-F238E27FC236}">
                <a16:creationId xmlns:a16="http://schemas.microsoft.com/office/drawing/2014/main" id="{3F16D11B-4699-CA43-9741-D45F8748DFEE}"/>
              </a:ext>
            </a:extLst>
          </p:cNvPr>
          <p:cNvSpPr txBox="1"/>
          <p:nvPr/>
        </p:nvSpPr>
        <p:spPr>
          <a:xfrm>
            <a:off x="10593185"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48</a:t>
            </a:r>
          </a:p>
        </p:txBody>
      </p:sp>
      <p:cxnSp>
        <p:nvCxnSpPr>
          <p:cNvPr id="158" name="Straight Connector 157">
            <a:extLst>
              <a:ext uri="{FF2B5EF4-FFF2-40B4-BE49-F238E27FC236}">
                <a16:creationId xmlns:a16="http://schemas.microsoft.com/office/drawing/2014/main" id="{A335657F-7EB8-C546-B003-F165A7B70B76}"/>
              </a:ext>
            </a:extLst>
          </p:cNvPr>
          <p:cNvCxnSpPr>
            <a:cxnSpLocks/>
          </p:cNvCxnSpPr>
          <p:nvPr/>
        </p:nvCxnSpPr>
        <p:spPr>
          <a:xfrm>
            <a:off x="10671732"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59" name="TextBox 158">
            <a:extLst>
              <a:ext uri="{FF2B5EF4-FFF2-40B4-BE49-F238E27FC236}">
                <a16:creationId xmlns:a16="http://schemas.microsoft.com/office/drawing/2014/main" id="{5CC39ECE-834A-E049-841B-FC664EE6285E}"/>
              </a:ext>
            </a:extLst>
          </p:cNvPr>
          <p:cNvSpPr txBox="1"/>
          <p:nvPr/>
        </p:nvSpPr>
        <p:spPr>
          <a:xfrm>
            <a:off x="10041433"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36</a:t>
            </a:r>
          </a:p>
        </p:txBody>
      </p:sp>
      <p:cxnSp>
        <p:nvCxnSpPr>
          <p:cNvPr id="160" name="Straight Connector 159">
            <a:extLst>
              <a:ext uri="{FF2B5EF4-FFF2-40B4-BE49-F238E27FC236}">
                <a16:creationId xmlns:a16="http://schemas.microsoft.com/office/drawing/2014/main" id="{5555E82B-29B0-4747-925E-45BC11BC8959}"/>
              </a:ext>
            </a:extLst>
          </p:cNvPr>
          <p:cNvCxnSpPr>
            <a:cxnSpLocks/>
          </p:cNvCxnSpPr>
          <p:nvPr/>
        </p:nvCxnSpPr>
        <p:spPr>
          <a:xfrm>
            <a:off x="10119980"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61" name="TextBox 160">
            <a:extLst>
              <a:ext uri="{FF2B5EF4-FFF2-40B4-BE49-F238E27FC236}">
                <a16:creationId xmlns:a16="http://schemas.microsoft.com/office/drawing/2014/main" id="{F7B90982-638A-BE4A-9444-C199A7E85DA6}"/>
              </a:ext>
            </a:extLst>
          </p:cNvPr>
          <p:cNvSpPr txBox="1"/>
          <p:nvPr/>
        </p:nvSpPr>
        <p:spPr>
          <a:xfrm>
            <a:off x="9773207"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30</a:t>
            </a:r>
          </a:p>
        </p:txBody>
      </p:sp>
      <p:cxnSp>
        <p:nvCxnSpPr>
          <p:cNvPr id="162" name="Straight Connector 161">
            <a:extLst>
              <a:ext uri="{FF2B5EF4-FFF2-40B4-BE49-F238E27FC236}">
                <a16:creationId xmlns:a16="http://schemas.microsoft.com/office/drawing/2014/main" id="{C1C6FA2D-BAEB-5440-933B-60D165EFE570}"/>
              </a:ext>
            </a:extLst>
          </p:cNvPr>
          <p:cNvCxnSpPr>
            <a:cxnSpLocks/>
          </p:cNvCxnSpPr>
          <p:nvPr/>
        </p:nvCxnSpPr>
        <p:spPr>
          <a:xfrm>
            <a:off x="9851754"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63" name="TextBox 162">
            <a:extLst>
              <a:ext uri="{FF2B5EF4-FFF2-40B4-BE49-F238E27FC236}">
                <a16:creationId xmlns:a16="http://schemas.microsoft.com/office/drawing/2014/main" id="{6A68AB2B-A998-164B-9DB4-BC7E19C5447E}"/>
              </a:ext>
            </a:extLst>
          </p:cNvPr>
          <p:cNvSpPr txBox="1"/>
          <p:nvPr/>
        </p:nvSpPr>
        <p:spPr>
          <a:xfrm>
            <a:off x="9497680"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24</a:t>
            </a:r>
          </a:p>
        </p:txBody>
      </p:sp>
      <p:cxnSp>
        <p:nvCxnSpPr>
          <p:cNvPr id="164" name="Straight Connector 163">
            <a:extLst>
              <a:ext uri="{FF2B5EF4-FFF2-40B4-BE49-F238E27FC236}">
                <a16:creationId xmlns:a16="http://schemas.microsoft.com/office/drawing/2014/main" id="{4F2A849E-237A-554D-B00E-BE0F12C13E7A}"/>
              </a:ext>
            </a:extLst>
          </p:cNvPr>
          <p:cNvCxnSpPr>
            <a:cxnSpLocks/>
          </p:cNvCxnSpPr>
          <p:nvPr/>
        </p:nvCxnSpPr>
        <p:spPr>
          <a:xfrm>
            <a:off x="9576227"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FE1E00E8-6D6B-044A-8EB8-ED677E6E84D7}"/>
              </a:ext>
            </a:extLst>
          </p:cNvPr>
          <p:cNvCxnSpPr>
            <a:cxnSpLocks/>
          </p:cNvCxnSpPr>
          <p:nvPr/>
        </p:nvCxnSpPr>
        <p:spPr>
          <a:xfrm>
            <a:off x="8764958" y="2478198"/>
            <a:ext cx="0" cy="2373202"/>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D1B19153-3D1C-9A47-8172-526FBD556532}"/>
              </a:ext>
            </a:extLst>
          </p:cNvPr>
          <p:cNvCxnSpPr>
            <a:cxnSpLocks/>
          </p:cNvCxnSpPr>
          <p:nvPr/>
        </p:nvCxnSpPr>
        <p:spPr>
          <a:xfrm>
            <a:off x="9035006" y="2478198"/>
            <a:ext cx="0" cy="2373202"/>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67" name="TextBox 166">
            <a:extLst>
              <a:ext uri="{FF2B5EF4-FFF2-40B4-BE49-F238E27FC236}">
                <a16:creationId xmlns:a16="http://schemas.microsoft.com/office/drawing/2014/main" id="{B02FA4E5-E90D-0845-999E-CFEA77D09C63}"/>
              </a:ext>
            </a:extLst>
          </p:cNvPr>
          <p:cNvSpPr txBox="1"/>
          <p:nvPr/>
        </p:nvSpPr>
        <p:spPr>
          <a:xfrm>
            <a:off x="8598791" y="5102300"/>
            <a:ext cx="2018374" cy="151388"/>
          </a:xfrm>
          <a:prstGeom prst="rect">
            <a:avLst/>
          </a:prstGeom>
          <a:noFill/>
        </p:spPr>
        <p:txBody>
          <a:bodyPr wrap="none" lIns="0" tIns="0" rIns="0" bIns="0" rtlCol="0">
            <a:spAutoFit/>
          </a:bodyPr>
          <a:lstStyle/>
          <a:p>
            <a:pPr algn="ctr" defTabSz="457200">
              <a:lnSpc>
                <a:spcPct val="80000"/>
              </a:lnSpc>
              <a:defRPr/>
            </a:pPr>
            <a:r>
              <a:rPr lang="en-GB" sz="1200" b="1" dirty="0">
                <a:latin typeface="Calibri" panose="020F0502020204030204" pitchFamily="34" charset="0"/>
                <a:ea typeface="Aileron" charset="0"/>
                <a:cs typeface="Calibri" panose="020F0502020204030204" pitchFamily="34" charset="0"/>
              </a:rPr>
              <a:t>Months from start of treatment</a:t>
            </a:r>
          </a:p>
        </p:txBody>
      </p:sp>
      <p:sp>
        <p:nvSpPr>
          <p:cNvPr id="169" name="TextBox 168">
            <a:extLst>
              <a:ext uri="{FF2B5EF4-FFF2-40B4-BE49-F238E27FC236}">
                <a16:creationId xmlns:a16="http://schemas.microsoft.com/office/drawing/2014/main" id="{6C3C2F07-4427-FC4F-BC9C-467DFF179305}"/>
              </a:ext>
            </a:extLst>
          </p:cNvPr>
          <p:cNvSpPr txBox="1"/>
          <p:nvPr/>
        </p:nvSpPr>
        <p:spPr>
          <a:xfrm>
            <a:off x="8444503" y="5383634"/>
            <a:ext cx="157094" cy="151452"/>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71</a:t>
            </a:r>
          </a:p>
        </p:txBody>
      </p:sp>
      <p:sp>
        <p:nvSpPr>
          <p:cNvPr id="170" name="TextBox 169">
            <a:extLst>
              <a:ext uri="{FF2B5EF4-FFF2-40B4-BE49-F238E27FC236}">
                <a16:creationId xmlns:a16="http://schemas.microsoft.com/office/drawing/2014/main" id="{EC9E07CE-19D3-B242-9B64-5E8F0E26ABEF}"/>
              </a:ext>
            </a:extLst>
          </p:cNvPr>
          <p:cNvSpPr txBox="1"/>
          <p:nvPr/>
        </p:nvSpPr>
        <p:spPr>
          <a:xfrm>
            <a:off x="8694871" y="5383634"/>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53</a:t>
            </a:r>
          </a:p>
        </p:txBody>
      </p:sp>
      <p:sp>
        <p:nvSpPr>
          <p:cNvPr id="171" name="TextBox 170">
            <a:extLst>
              <a:ext uri="{FF2B5EF4-FFF2-40B4-BE49-F238E27FC236}">
                <a16:creationId xmlns:a16="http://schemas.microsoft.com/office/drawing/2014/main" id="{64C8054D-52DF-7149-A0BA-1E18CA908707}"/>
              </a:ext>
            </a:extLst>
          </p:cNvPr>
          <p:cNvSpPr txBox="1"/>
          <p:nvPr/>
        </p:nvSpPr>
        <p:spPr>
          <a:xfrm>
            <a:off x="8968444" y="5383634"/>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36</a:t>
            </a:r>
          </a:p>
        </p:txBody>
      </p:sp>
      <p:sp>
        <p:nvSpPr>
          <p:cNvPr id="172" name="TextBox 171">
            <a:extLst>
              <a:ext uri="{FF2B5EF4-FFF2-40B4-BE49-F238E27FC236}">
                <a16:creationId xmlns:a16="http://schemas.microsoft.com/office/drawing/2014/main" id="{CD693E4B-538C-F143-BC29-0ED590025D41}"/>
              </a:ext>
            </a:extLst>
          </p:cNvPr>
          <p:cNvSpPr txBox="1"/>
          <p:nvPr/>
        </p:nvSpPr>
        <p:spPr>
          <a:xfrm>
            <a:off x="9238540" y="5383634"/>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29</a:t>
            </a:r>
          </a:p>
        </p:txBody>
      </p:sp>
      <p:sp>
        <p:nvSpPr>
          <p:cNvPr id="173" name="TextBox 172">
            <a:extLst>
              <a:ext uri="{FF2B5EF4-FFF2-40B4-BE49-F238E27FC236}">
                <a16:creationId xmlns:a16="http://schemas.microsoft.com/office/drawing/2014/main" id="{E3127319-BEB1-DF42-97DF-B533BD4C18D1}"/>
              </a:ext>
            </a:extLst>
          </p:cNvPr>
          <p:cNvSpPr txBox="1"/>
          <p:nvPr/>
        </p:nvSpPr>
        <p:spPr>
          <a:xfrm>
            <a:off x="10654093" y="5383634"/>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0</a:t>
            </a:r>
          </a:p>
        </p:txBody>
      </p:sp>
      <p:sp>
        <p:nvSpPr>
          <p:cNvPr id="174" name="TextBox 173">
            <a:extLst>
              <a:ext uri="{FF2B5EF4-FFF2-40B4-BE49-F238E27FC236}">
                <a16:creationId xmlns:a16="http://schemas.microsoft.com/office/drawing/2014/main" id="{42A739B9-ABAC-1948-B3BC-D4DA7F6DB7AB}"/>
              </a:ext>
            </a:extLst>
          </p:cNvPr>
          <p:cNvSpPr txBox="1"/>
          <p:nvPr/>
        </p:nvSpPr>
        <p:spPr>
          <a:xfrm>
            <a:off x="10383123" y="5383634"/>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2</a:t>
            </a:r>
          </a:p>
        </p:txBody>
      </p:sp>
      <p:sp>
        <p:nvSpPr>
          <p:cNvPr id="175" name="TextBox 174">
            <a:extLst>
              <a:ext uri="{FF2B5EF4-FFF2-40B4-BE49-F238E27FC236}">
                <a16:creationId xmlns:a16="http://schemas.microsoft.com/office/drawing/2014/main" id="{B8B56A81-2C4A-9141-BCEF-96FD5BD86561}"/>
              </a:ext>
            </a:extLst>
          </p:cNvPr>
          <p:cNvSpPr txBox="1"/>
          <p:nvPr/>
        </p:nvSpPr>
        <p:spPr>
          <a:xfrm>
            <a:off x="10105803" y="5383634"/>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3</a:t>
            </a:r>
          </a:p>
        </p:txBody>
      </p:sp>
      <p:sp>
        <p:nvSpPr>
          <p:cNvPr id="176" name="TextBox 175">
            <a:extLst>
              <a:ext uri="{FF2B5EF4-FFF2-40B4-BE49-F238E27FC236}">
                <a16:creationId xmlns:a16="http://schemas.microsoft.com/office/drawing/2014/main" id="{637B9FFF-E7B8-9B4D-908F-7A9686413328}"/>
              </a:ext>
            </a:extLst>
          </p:cNvPr>
          <p:cNvSpPr txBox="1"/>
          <p:nvPr/>
        </p:nvSpPr>
        <p:spPr>
          <a:xfrm>
            <a:off x="9834685" y="5383634"/>
            <a:ext cx="78548"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8</a:t>
            </a:r>
          </a:p>
        </p:txBody>
      </p:sp>
      <p:sp>
        <p:nvSpPr>
          <p:cNvPr id="177" name="TextBox 176">
            <a:extLst>
              <a:ext uri="{FF2B5EF4-FFF2-40B4-BE49-F238E27FC236}">
                <a16:creationId xmlns:a16="http://schemas.microsoft.com/office/drawing/2014/main" id="{6AD6AA27-1529-FF4F-98BA-6458C4F41B96}"/>
              </a:ext>
            </a:extLst>
          </p:cNvPr>
          <p:cNvSpPr txBox="1"/>
          <p:nvPr/>
        </p:nvSpPr>
        <p:spPr>
          <a:xfrm>
            <a:off x="9510380" y="5383634"/>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17</a:t>
            </a:r>
          </a:p>
        </p:txBody>
      </p:sp>
      <p:sp>
        <p:nvSpPr>
          <p:cNvPr id="178" name="TextBox 177">
            <a:extLst>
              <a:ext uri="{FF2B5EF4-FFF2-40B4-BE49-F238E27FC236}">
                <a16:creationId xmlns:a16="http://schemas.microsoft.com/office/drawing/2014/main" id="{90E1AC48-8359-0F41-A15B-188F16C8E877}"/>
              </a:ext>
            </a:extLst>
          </p:cNvPr>
          <p:cNvSpPr txBox="1"/>
          <p:nvPr/>
        </p:nvSpPr>
        <p:spPr>
          <a:xfrm>
            <a:off x="9059202" y="3983960"/>
            <a:ext cx="1639873" cy="372410"/>
          </a:xfrm>
          <a:prstGeom prst="rect">
            <a:avLst/>
          </a:prstGeom>
          <a:noFill/>
        </p:spPr>
        <p:txBody>
          <a:bodyPr wrap="none" lIns="0" tIns="0" rIns="0" bIns="0" rtlCol="0">
            <a:spAutoFit/>
          </a:bodyPr>
          <a:lstStyle/>
          <a:p>
            <a:pPr algn="ctr" defTabSz="457200">
              <a:lnSpc>
                <a:spcPct val="80000"/>
              </a:lnSpc>
              <a:defRPr/>
            </a:pPr>
            <a:r>
              <a:rPr lang="en-GB" sz="1000" b="1" dirty="0">
                <a:latin typeface="Calibri" panose="020F0502020204030204" pitchFamily="34" charset="0"/>
                <a:ea typeface="Aileron" charset="0"/>
                <a:cs typeface="Calibri" panose="020F0502020204030204" pitchFamily="34" charset="0"/>
              </a:rPr>
              <a:t>Median: 44.4 months</a:t>
            </a:r>
            <a:br>
              <a:rPr lang="en-GB" sz="1000" dirty="0">
                <a:latin typeface="Calibri" panose="020F0502020204030204" pitchFamily="34" charset="0"/>
                <a:ea typeface="Aileron" charset="0"/>
                <a:cs typeface="Calibri" panose="020F0502020204030204" pitchFamily="34" charset="0"/>
              </a:rPr>
            </a:br>
            <a:r>
              <a:rPr lang="en-GB" sz="1000" dirty="0">
                <a:latin typeface="Calibri" panose="020F0502020204030204" pitchFamily="34" charset="0"/>
                <a:ea typeface="Aileron" charset="0"/>
                <a:cs typeface="Calibri" panose="020F0502020204030204" pitchFamily="34" charset="0"/>
              </a:rPr>
              <a:t>(95% CI 44.4-NE)</a:t>
            </a:r>
            <a:br>
              <a:rPr lang="en-GB" sz="1000" dirty="0">
                <a:latin typeface="Calibri" panose="020F0502020204030204" pitchFamily="34" charset="0"/>
                <a:ea typeface="Aileron" charset="0"/>
                <a:cs typeface="Calibri" panose="020F0502020204030204" pitchFamily="34" charset="0"/>
              </a:rPr>
            </a:br>
            <a:r>
              <a:rPr lang="en-GB" sz="1000" dirty="0">
                <a:latin typeface="Calibri" panose="020F0502020204030204" pitchFamily="34" charset="0"/>
                <a:ea typeface="Aileron" charset="0"/>
                <a:cs typeface="Calibri" panose="020F0502020204030204" pitchFamily="34" charset="0"/>
              </a:rPr>
              <a:t>Median follow-up: 14.1 months</a:t>
            </a:r>
          </a:p>
        </p:txBody>
      </p:sp>
      <p:sp>
        <p:nvSpPr>
          <p:cNvPr id="179" name="TextBox 178">
            <a:extLst>
              <a:ext uri="{FF2B5EF4-FFF2-40B4-BE49-F238E27FC236}">
                <a16:creationId xmlns:a16="http://schemas.microsoft.com/office/drawing/2014/main" id="{99DEC3BF-D8C0-484D-A035-044E64FFF12C}"/>
              </a:ext>
            </a:extLst>
          </p:cNvPr>
          <p:cNvSpPr txBox="1"/>
          <p:nvPr/>
        </p:nvSpPr>
        <p:spPr>
          <a:xfrm>
            <a:off x="8611317" y="1772817"/>
            <a:ext cx="1866601" cy="201915"/>
          </a:xfrm>
          <a:prstGeom prst="rect">
            <a:avLst/>
          </a:prstGeom>
          <a:noFill/>
        </p:spPr>
        <p:txBody>
          <a:bodyPr wrap="none" lIns="0" tIns="0" rIns="0" bIns="0" rtlCol="0">
            <a:spAutoFit/>
          </a:bodyPr>
          <a:lstStyle/>
          <a:p>
            <a:pPr algn="ctr" defTabSz="457200">
              <a:lnSpc>
                <a:spcPct val="80000"/>
              </a:lnSpc>
              <a:defRPr/>
            </a:pPr>
            <a:r>
              <a:rPr lang="en-GB" sz="1600" b="1" spc="100" dirty="0">
                <a:solidFill>
                  <a:schemeClr val="accent1"/>
                </a:solidFill>
                <a:latin typeface="Calibri" panose="020F0502020204030204" pitchFamily="34" charset="0"/>
                <a:ea typeface="Aileron" charset="0"/>
                <a:cs typeface="Calibri" panose="020F0502020204030204" pitchFamily="34" charset="0"/>
              </a:rPr>
              <a:t>OVERALL SURVIVAL</a:t>
            </a:r>
          </a:p>
        </p:txBody>
      </p:sp>
      <p:sp>
        <p:nvSpPr>
          <p:cNvPr id="180" name="TextBox 179">
            <a:extLst>
              <a:ext uri="{FF2B5EF4-FFF2-40B4-BE49-F238E27FC236}">
                <a16:creationId xmlns:a16="http://schemas.microsoft.com/office/drawing/2014/main" id="{F94147FD-FF78-7D41-83FD-B2D7436589A6}"/>
              </a:ext>
            </a:extLst>
          </p:cNvPr>
          <p:cNvSpPr txBox="1"/>
          <p:nvPr/>
        </p:nvSpPr>
        <p:spPr>
          <a:xfrm>
            <a:off x="8169683" y="2324172"/>
            <a:ext cx="23564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100</a:t>
            </a:r>
          </a:p>
        </p:txBody>
      </p:sp>
      <p:cxnSp>
        <p:nvCxnSpPr>
          <p:cNvPr id="181" name="Straight Connector 180">
            <a:extLst>
              <a:ext uri="{FF2B5EF4-FFF2-40B4-BE49-F238E27FC236}">
                <a16:creationId xmlns:a16="http://schemas.microsoft.com/office/drawing/2014/main" id="{6722215F-00A6-1147-8762-98D9C81BA80D}"/>
              </a:ext>
            </a:extLst>
          </p:cNvPr>
          <p:cNvCxnSpPr>
            <a:cxnSpLocks/>
          </p:cNvCxnSpPr>
          <p:nvPr/>
        </p:nvCxnSpPr>
        <p:spPr>
          <a:xfrm rot="5400000">
            <a:off x="8460648" y="2361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82" name="TextBox 181">
            <a:extLst>
              <a:ext uri="{FF2B5EF4-FFF2-40B4-BE49-F238E27FC236}">
                <a16:creationId xmlns:a16="http://schemas.microsoft.com/office/drawing/2014/main" id="{33E29224-0F4C-C54F-9390-8F46871FF376}"/>
              </a:ext>
            </a:extLst>
          </p:cNvPr>
          <p:cNvSpPr txBox="1"/>
          <p:nvPr/>
        </p:nvSpPr>
        <p:spPr>
          <a:xfrm>
            <a:off x="8248231" y="2940944"/>
            <a:ext cx="157095"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75</a:t>
            </a:r>
          </a:p>
        </p:txBody>
      </p:sp>
      <p:cxnSp>
        <p:nvCxnSpPr>
          <p:cNvPr id="183" name="Straight Connector 182">
            <a:extLst>
              <a:ext uri="{FF2B5EF4-FFF2-40B4-BE49-F238E27FC236}">
                <a16:creationId xmlns:a16="http://schemas.microsoft.com/office/drawing/2014/main" id="{12160B10-9092-1640-B1A7-5FDCAD7DF11A}"/>
              </a:ext>
            </a:extLst>
          </p:cNvPr>
          <p:cNvCxnSpPr>
            <a:cxnSpLocks/>
          </p:cNvCxnSpPr>
          <p:nvPr/>
        </p:nvCxnSpPr>
        <p:spPr>
          <a:xfrm rot="5400000">
            <a:off x="8460648" y="2978248"/>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85" name="TextBox 184">
            <a:extLst>
              <a:ext uri="{FF2B5EF4-FFF2-40B4-BE49-F238E27FC236}">
                <a16:creationId xmlns:a16="http://schemas.microsoft.com/office/drawing/2014/main" id="{16A1C317-439D-6040-A8F8-92BBA1DA641D}"/>
              </a:ext>
            </a:extLst>
          </p:cNvPr>
          <p:cNvSpPr txBox="1"/>
          <p:nvPr/>
        </p:nvSpPr>
        <p:spPr>
          <a:xfrm>
            <a:off x="8956459" y="2395402"/>
            <a:ext cx="222818" cy="126188"/>
          </a:xfrm>
          <a:prstGeom prst="rect">
            <a:avLst/>
          </a:prstGeom>
          <a:noFill/>
        </p:spPr>
        <p:txBody>
          <a:bodyPr wrap="none" lIns="0" tIns="0" rIns="0" bIns="0" rtlCol="0">
            <a:spAutoFit/>
          </a:bodyPr>
          <a:lstStyle/>
          <a:p>
            <a:pPr algn="r" defTabSz="457200">
              <a:lnSpc>
                <a:spcPct val="80000"/>
              </a:lnSpc>
              <a:defRPr/>
            </a:pPr>
            <a:r>
              <a:rPr lang="en-GB" sz="1000" dirty="0">
                <a:latin typeface="Calibri" panose="020F0502020204030204" pitchFamily="34" charset="0"/>
                <a:ea typeface="Aileron" charset="0"/>
                <a:cs typeface="Calibri" panose="020F0502020204030204" pitchFamily="34" charset="0"/>
              </a:rPr>
              <a:t>91%</a:t>
            </a:r>
          </a:p>
        </p:txBody>
      </p:sp>
      <p:sp>
        <p:nvSpPr>
          <p:cNvPr id="186" name="TextBox 185">
            <a:extLst>
              <a:ext uri="{FF2B5EF4-FFF2-40B4-BE49-F238E27FC236}">
                <a16:creationId xmlns:a16="http://schemas.microsoft.com/office/drawing/2014/main" id="{40C4AAE4-C418-2540-B0A1-0BE0F9FCB7EF}"/>
              </a:ext>
            </a:extLst>
          </p:cNvPr>
          <p:cNvSpPr txBox="1"/>
          <p:nvPr/>
        </p:nvSpPr>
        <p:spPr>
          <a:xfrm>
            <a:off x="10320135" y="4927675"/>
            <a:ext cx="157094" cy="151388"/>
          </a:xfrm>
          <a:prstGeom prst="rect">
            <a:avLst/>
          </a:prstGeom>
          <a:noFill/>
        </p:spPr>
        <p:txBody>
          <a:bodyPr wrap="none" lIns="0" tIns="0" rIns="0" bIns="0" rtlCol="0">
            <a:spAutoFit/>
          </a:bodyPr>
          <a:lstStyle/>
          <a:p>
            <a:pPr algn="ctr" defTabSz="457200">
              <a:lnSpc>
                <a:spcPct val="80000"/>
              </a:lnSpc>
              <a:defRPr/>
            </a:pPr>
            <a:r>
              <a:rPr lang="en-GB" sz="1200" dirty="0">
                <a:latin typeface="Calibri" panose="020F0502020204030204" pitchFamily="34" charset="0"/>
                <a:ea typeface="Aileron" charset="0"/>
                <a:cs typeface="Calibri" panose="020F0502020204030204" pitchFamily="34" charset="0"/>
              </a:rPr>
              <a:t>42</a:t>
            </a:r>
          </a:p>
        </p:txBody>
      </p:sp>
      <p:cxnSp>
        <p:nvCxnSpPr>
          <p:cNvPr id="187" name="Straight Connector 186">
            <a:extLst>
              <a:ext uri="{FF2B5EF4-FFF2-40B4-BE49-F238E27FC236}">
                <a16:creationId xmlns:a16="http://schemas.microsoft.com/office/drawing/2014/main" id="{F9C8DA38-AFBD-584E-B0CE-FE01F08761BE}"/>
              </a:ext>
            </a:extLst>
          </p:cNvPr>
          <p:cNvCxnSpPr>
            <a:cxnSpLocks/>
          </p:cNvCxnSpPr>
          <p:nvPr/>
        </p:nvCxnSpPr>
        <p:spPr>
          <a:xfrm>
            <a:off x="10398682" y="4846476"/>
            <a:ext cx="0" cy="540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91" name="Picture 190">
            <a:extLst>
              <a:ext uri="{FF2B5EF4-FFF2-40B4-BE49-F238E27FC236}">
                <a16:creationId xmlns:a16="http://schemas.microsoft.com/office/drawing/2014/main" id="{3AE350C6-EC86-E840-862D-FD36C2876F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89475" y="2333872"/>
            <a:ext cx="2146300" cy="1412628"/>
          </a:xfrm>
          <a:prstGeom prst="rect">
            <a:avLst/>
          </a:prstGeom>
        </p:spPr>
      </p:pic>
      <p:cxnSp>
        <p:nvCxnSpPr>
          <p:cNvPr id="87" name="Straight Connector 86">
            <a:extLst>
              <a:ext uri="{FF2B5EF4-FFF2-40B4-BE49-F238E27FC236}">
                <a16:creationId xmlns:a16="http://schemas.microsoft.com/office/drawing/2014/main" id="{31D9D517-2EE3-2E44-AD27-0C45B4845224}"/>
              </a:ext>
            </a:extLst>
          </p:cNvPr>
          <p:cNvCxnSpPr>
            <a:cxnSpLocks/>
          </p:cNvCxnSpPr>
          <p:nvPr/>
        </p:nvCxnSpPr>
        <p:spPr>
          <a:xfrm>
            <a:off x="5211856" y="2298700"/>
            <a:ext cx="0" cy="2552700"/>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B664798D-F406-8A49-9EBC-D9AFF44FF71E}"/>
              </a:ext>
            </a:extLst>
          </p:cNvPr>
          <p:cNvCxnSpPr>
            <a:cxnSpLocks/>
          </p:cNvCxnSpPr>
          <p:nvPr/>
        </p:nvCxnSpPr>
        <p:spPr>
          <a:xfrm>
            <a:off x="8489475" y="2378076"/>
            <a:ext cx="0" cy="2473325"/>
          </a:xfrm>
          <a:prstGeom prst="line">
            <a:avLst/>
          </a:prstGeom>
          <a:ln w="952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554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68BC42-388E-4610-BAD9-89796EECBF09}"/>
              </a:ext>
            </a:extLst>
          </p:cNvPr>
          <p:cNvSpPr>
            <a:spLocks noGrp="1"/>
          </p:cNvSpPr>
          <p:nvPr>
            <p:ph sz="quarter" idx="12"/>
          </p:nvPr>
        </p:nvSpPr>
        <p:spPr/>
        <p:txBody>
          <a:bodyPr>
            <a:normAutofit fontScale="92500" lnSpcReduction="10000"/>
          </a:bodyPr>
          <a:lstStyle/>
          <a:p>
            <a:r>
              <a:rPr lang="en-GB" dirty="0"/>
              <a:t>Assessed the efficacy and safety of larotrectinib in adult patients with TRK fusion-positive sarcomas</a:t>
            </a:r>
          </a:p>
          <a:p>
            <a:r>
              <a:rPr lang="en-GB" dirty="0"/>
              <a:t>Adult patients aged ≥18 years with sarcomas harbouring an </a:t>
            </a:r>
            <a:r>
              <a:rPr lang="en-GB" i="1" dirty="0"/>
              <a:t>NTRK</a:t>
            </a:r>
            <a:r>
              <a:rPr lang="en-GB" dirty="0"/>
              <a:t> gene fusion and treated with larotrectinib were identified from three clinical trials:</a:t>
            </a:r>
          </a:p>
          <a:p>
            <a:pPr lvl="1"/>
            <a:r>
              <a:rPr lang="en-GB" dirty="0"/>
              <a:t>NCT02122913</a:t>
            </a:r>
          </a:p>
          <a:p>
            <a:pPr lvl="1"/>
            <a:r>
              <a:rPr lang="en-GB" dirty="0"/>
              <a:t>NCT02576431</a:t>
            </a:r>
          </a:p>
          <a:p>
            <a:pPr lvl="1"/>
            <a:r>
              <a:rPr lang="en-GB" dirty="0"/>
              <a:t>NCT02637687</a:t>
            </a:r>
          </a:p>
          <a:p>
            <a:r>
              <a:rPr lang="en-GB" dirty="0"/>
              <a:t>Patients (N=25) </a:t>
            </a:r>
          </a:p>
          <a:p>
            <a:pPr lvl="1"/>
            <a:r>
              <a:rPr lang="en-GB" dirty="0"/>
              <a:t>Soft tissue sarcoma (n=19)</a:t>
            </a:r>
          </a:p>
          <a:p>
            <a:pPr lvl="1"/>
            <a:r>
              <a:rPr lang="en-GB" dirty="0"/>
              <a:t>Gastrointestinal stromal tumour (n=4)</a:t>
            </a:r>
          </a:p>
          <a:p>
            <a:pPr lvl="1"/>
            <a:r>
              <a:rPr lang="en-GB" dirty="0"/>
              <a:t>Bone sarcoma (n=2)</a:t>
            </a:r>
          </a:p>
          <a:p>
            <a:r>
              <a:rPr lang="en-GB" dirty="0"/>
              <a:t>larotrectinib was administered orally at 100 mg BID (one patient received 150 mg BID)</a:t>
            </a:r>
          </a:p>
          <a:p>
            <a:r>
              <a:rPr lang="en-GB" dirty="0"/>
              <a:t>The primary endpoint was ORR, as assessed by investigators using RECIST v1.1</a:t>
            </a:r>
          </a:p>
          <a:p>
            <a:r>
              <a:rPr lang="en-GB" dirty="0"/>
              <a:t>Data cut-off: 15 July 2019</a:t>
            </a:r>
          </a:p>
        </p:txBody>
      </p:sp>
      <p:sp>
        <p:nvSpPr>
          <p:cNvPr id="2" name="Title 1">
            <a:extLst>
              <a:ext uri="{FF2B5EF4-FFF2-40B4-BE49-F238E27FC236}">
                <a16:creationId xmlns:a16="http://schemas.microsoft.com/office/drawing/2014/main" id="{73264168-C90F-4117-BC53-111C82C62E21}"/>
              </a:ext>
            </a:extLst>
          </p:cNvPr>
          <p:cNvSpPr>
            <a:spLocks noGrp="1"/>
          </p:cNvSpPr>
          <p:nvPr>
            <p:ph type="title"/>
          </p:nvPr>
        </p:nvSpPr>
        <p:spPr/>
        <p:txBody>
          <a:bodyPr/>
          <a:lstStyle/>
          <a:p>
            <a:r>
              <a:rPr lang="en-GB" dirty="0"/>
              <a:t>Larotrectinib in TRK fusion-positive sarcomas - trial design</a:t>
            </a:r>
            <a:endParaRPr lang="en-GB" dirty="0">
              <a:highlight>
                <a:srgbClr val="00FFFF"/>
              </a:highlight>
            </a:endParaRPr>
          </a:p>
        </p:txBody>
      </p:sp>
      <p:sp>
        <p:nvSpPr>
          <p:cNvPr id="4" name="Slide Number Placeholder 3">
            <a:extLst>
              <a:ext uri="{FF2B5EF4-FFF2-40B4-BE49-F238E27FC236}">
                <a16:creationId xmlns:a16="http://schemas.microsoft.com/office/drawing/2014/main" id="{C7AF8563-1E43-0244-9130-5952D5CA752B}"/>
              </a:ext>
            </a:extLst>
          </p:cNvPr>
          <p:cNvSpPr>
            <a:spLocks noGrp="1"/>
          </p:cNvSpPr>
          <p:nvPr>
            <p:ph type="sldNum" sz="quarter" idx="4"/>
          </p:nvPr>
        </p:nvSpPr>
        <p:spPr/>
        <p:txBody>
          <a:bodyPr/>
          <a:lstStyle/>
          <a:p>
            <a:fld id="{D8991BA9-1A3F-471F-A489-B38E289BD55D}" type="slidenum">
              <a:rPr lang="en-GB" smtClean="0"/>
              <a:pPr/>
              <a:t>37</a:t>
            </a:fld>
            <a:endParaRPr lang="en-GB" dirty="0"/>
          </a:p>
        </p:txBody>
      </p:sp>
      <p:sp>
        <p:nvSpPr>
          <p:cNvPr id="7" name="Content Placeholder 6">
            <a:extLst>
              <a:ext uri="{FF2B5EF4-FFF2-40B4-BE49-F238E27FC236}">
                <a16:creationId xmlns:a16="http://schemas.microsoft.com/office/drawing/2014/main" id="{C12BCC50-2F7D-664B-A4B8-B1353BE9B395}"/>
              </a:ext>
            </a:extLst>
          </p:cNvPr>
          <p:cNvSpPr>
            <a:spLocks noGrp="1"/>
          </p:cNvSpPr>
          <p:nvPr>
            <p:ph sz="quarter" idx="15"/>
          </p:nvPr>
        </p:nvSpPr>
        <p:spPr>
          <a:xfrm>
            <a:off x="620184" y="6304235"/>
            <a:ext cx="9508264" cy="365125"/>
          </a:xfrm>
        </p:spPr>
        <p:txBody>
          <a:bodyPr/>
          <a:lstStyle/>
          <a:p>
            <a:pPr>
              <a:spcBef>
                <a:spcPts val="0"/>
              </a:spcBef>
              <a:spcAft>
                <a:spcPts val="300"/>
              </a:spcAft>
            </a:pPr>
            <a:r>
              <a:rPr lang="en-GB" dirty="0">
                <a:solidFill>
                  <a:schemeClr val="tx2"/>
                </a:solidFill>
              </a:rPr>
              <a:t>BID, twice a day; NTRK, neurotrophic tropomyosin receptor kinase; ORR, objective response rate; RECIST, Response Evaluation Criteria in Solid Tumors; TRK, tropomyosin receptor kinase </a:t>
            </a:r>
          </a:p>
          <a:p>
            <a:pPr>
              <a:spcBef>
                <a:spcPts val="0"/>
              </a:spcBef>
              <a:spcAft>
                <a:spcPts val="300"/>
              </a:spcAft>
            </a:pPr>
            <a:r>
              <a:rPr lang="en-GB" dirty="0">
                <a:solidFill>
                  <a:schemeClr val="tx2"/>
                </a:solidFill>
              </a:rPr>
              <a:t>Kummar S, et al. Connective Tissue Oncology Society (CTOS) Virtual Meeting Eposter 106: 2020</a:t>
            </a:r>
          </a:p>
        </p:txBody>
      </p:sp>
    </p:spTree>
    <p:extLst>
      <p:ext uri="{BB962C8B-B14F-4D97-AF65-F5344CB8AC3E}">
        <p14:creationId xmlns:p14="http://schemas.microsoft.com/office/powerpoint/2010/main" val="68353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4B35-1360-4D1F-8AAD-A577C3E70E8B}"/>
              </a:ext>
            </a:extLst>
          </p:cNvPr>
          <p:cNvSpPr>
            <a:spLocks noGrp="1"/>
          </p:cNvSpPr>
          <p:nvPr>
            <p:ph type="title"/>
          </p:nvPr>
        </p:nvSpPr>
        <p:spPr/>
        <p:txBody>
          <a:bodyPr/>
          <a:lstStyle/>
          <a:p>
            <a:r>
              <a:rPr lang="en-GB" dirty="0"/>
              <a:t>Larotrectinib in TRK fusion-positive sarcomas - Efficacy</a:t>
            </a:r>
          </a:p>
        </p:txBody>
      </p:sp>
      <p:sp>
        <p:nvSpPr>
          <p:cNvPr id="8" name="Slide Number Placeholder 7">
            <a:extLst>
              <a:ext uri="{FF2B5EF4-FFF2-40B4-BE49-F238E27FC236}">
                <a16:creationId xmlns:a16="http://schemas.microsoft.com/office/drawing/2014/main" id="{F774BC05-7733-D34E-BABB-C50599EEC3E6}"/>
              </a:ext>
            </a:extLst>
          </p:cNvPr>
          <p:cNvSpPr>
            <a:spLocks noGrp="1"/>
          </p:cNvSpPr>
          <p:nvPr>
            <p:ph type="sldNum" sz="quarter" idx="4"/>
          </p:nvPr>
        </p:nvSpPr>
        <p:spPr/>
        <p:txBody>
          <a:bodyPr/>
          <a:lstStyle/>
          <a:p>
            <a:fld id="{D8991BA9-1A3F-471F-A489-B38E289BD55D}" type="slidenum">
              <a:rPr lang="en-GB" smtClean="0"/>
              <a:t>38</a:t>
            </a:fld>
            <a:endParaRPr lang="en-GB" dirty="0"/>
          </a:p>
        </p:txBody>
      </p:sp>
      <p:sp>
        <p:nvSpPr>
          <p:cNvPr id="12" name="Content Placeholder 11">
            <a:extLst>
              <a:ext uri="{FF2B5EF4-FFF2-40B4-BE49-F238E27FC236}">
                <a16:creationId xmlns:a16="http://schemas.microsoft.com/office/drawing/2014/main" id="{B2DA3109-8B3C-EF40-A6A8-64851DBAA3FB}"/>
              </a:ext>
            </a:extLst>
          </p:cNvPr>
          <p:cNvSpPr>
            <a:spLocks noGrp="1"/>
          </p:cNvSpPr>
          <p:nvPr>
            <p:ph sz="quarter" idx="15"/>
          </p:nvPr>
        </p:nvSpPr>
        <p:spPr>
          <a:xfrm>
            <a:off x="620184" y="6304235"/>
            <a:ext cx="9436256" cy="365125"/>
          </a:xfrm>
        </p:spPr>
        <p:txBody>
          <a:bodyPr/>
          <a:lstStyle/>
          <a:p>
            <a:pPr>
              <a:spcBef>
                <a:spcPts val="0"/>
              </a:spcBef>
              <a:spcAft>
                <a:spcPts val="300"/>
              </a:spcAft>
            </a:pPr>
            <a:r>
              <a:rPr lang="en-GB" dirty="0">
                <a:solidFill>
                  <a:schemeClr val="tx2"/>
                </a:solidFill>
              </a:rPr>
              <a:t>CI, confidence interval; DoR, duration of response; FU, follow-up; GIST, gastrointestinal stromal tumour; mo, months; NE, not estimable; ORR, objective response rate; OS, overall survival; PFS, progression-free survival</a:t>
            </a:r>
          </a:p>
          <a:p>
            <a:pPr>
              <a:spcBef>
                <a:spcPts val="0"/>
              </a:spcBef>
              <a:spcAft>
                <a:spcPts val="300"/>
              </a:spcAft>
            </a:pPr>
            <a:r>
              <a:rPr lang="en-GB" dirty="0">
                <a:solidFill>
                  <a:schemeClr val="tx2"/>
                </a:solidFill>
              </a:rPr>
              <a:t>Kummar S, et al. Connective Tissue Oncology Society (CTOS) Virtual Meeting Eposter 106: 2020</a:t>
            </a:r>
          </a:p>
        </p:txBody>
      </p:sp>
      <p:graphicFrame>
        <p:nvGraphicFramePr>
          <p:cNvPr id="10" name="Inhaltsplatzhalter 7">
            <a:extLst>
              <a:ext uri="{FF2B5EF4-FFF2-40B4-BE49-F238E27FC236}">
                <a16:creationId xmlns:a16="http://schemas.microsoft.com/office/drawing/2014/main" id="{FEAF2735-094A-4D46-84F8-70C13556BF08}"/>
              </a:ext>
            </a:extLst>
          </p:cNvPr>
          <p:cNvGraphicFramePr>
            <a:graphicFrameLocks/>
          </p:cNvGraphicFramePr>
          <p:nvPr/>
        </p:nvGraphicFramePr>
        <p:xfrm>
          <a:off x="7320136" y="1224837"/>
          <a:ext cx="4213344" cy="4214914"/>
        </p:xfrm>
        <a:graphic>
          <a:graphicData uri="http://schemas.openxmlformats.org/drawingml/2006/table">
            <a:tbl>
              <a:tblPr firstRow="1" bandRow="1">
                <a:tableStyleId>{5C22544A-7EE6-4342-B048-85BDC9FD1C3A}</a:tableStyleId>
              </a:tblPr>
              <a:tblGrid>
                <a:gridCol w="1729344">
                  <a:extLst>
                    <a:ext uri="{9D8B030D-6E8A-4147-A177-3AD203B41FA5}">
                      <a16:colId xmlns:a16="http://schemas.microsoft.com/office/drawing/2014/main" val="20001"/>
                    </a:ext>
                  </a:extLst>
                </a:gridCol>
                <a:gridCol w="2484000">
                  <a:extLst>
                    <a:ext uri="{9D8B030D-6E8A-4147-A177-3AD203B41FA5}">
                      <a16:colId xmlns:a16="http://schemas.microsoft.com/office/drawing/2014/main" val="2567619772"/>
                    </a:ext>
                  </a:extLst>
                </a:gridCol>
              </a:tblGrid>
              <a:tr h="447497">
                <a:tc>
                  <a:txBody>
                    <a:bodyPr/>
                    <a:lstStyle/>
                    <a:p>
                      <a:pPr>
                        <a:lnSpc>
                          <a:spcPct val="90000"/>
                        </a:lnSpc>
                      </a:pPr>
                      <a:r>
                        <a:rPr lang="en-US" sz="1050" kern="1200" dirty="0"/>
                        <a:t>Endpoint</a:t>
                      </a:r>
                      <a:endParaRPr lang="en-US" sz="1050" b="1" kern="1200" dirty="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GB" sz="1050" kern="1200" noProof="0" dirty="0"/>
                        <a:t>larotrectinib (N=25)</a:t>
                      </a:r>
                      <a:endParaRPr lang="en-GB" sz="1050" b="1" kern="1200" noProof="0" dirty="0">
                        <a:solidFill>
                          <a:schemeClr val="bg1"/>
                        </a:solidFill>
                        <a:latin typeface="Arial" panose="020B0604020202020204" pitchFamily="34" charset="0"/>
                        <a:ea typeface="+mn-ea"/>
                        <a:cs typeface="Arial" panose="020B0604020202020204" pitchFamily="34" charset="0"/>
                      </a:endParaRPr>
                    </a:p>
                  </a:txBody>
                  <a:tcPr marL="72003" marR="72003" marT="34291" marB="34291" anchor="ctr"/>
                </a:tc>
                <a:extLst>
                  <a:ext uri="{0D108BD9-81ED-4DB2-BD59-A6C34878D82A}">
                    <a16:rowId xmlns:a16="http://schemas.microsoft.com/office/drawing/2014/main" val="10000"/>
                  </a:ext>
                </a:extLst>
              </a:tr>
              <a:tr h="305998">
                <a:tc gridSpan="2">
                  <a:txBody>
                    <a:bodyPr/>
                    <a:lstStyle/>
                    <a:p>
                      <a:pPr algn="l">
                        <a:lnSpc>
                          <a:spcPct val="90000"/>
                        </a:lnSpc>
                      </a:pPr>
                      <a:r>
                        <a:rPr lang="en-GB" sz="1050" b="1" kern="1200" noProof="0" dirty="0"/>
                        <a:t>Primary endpoint</a:t>
                      </a:r>
                      <a:endParaRPr lang="en-GB" sz="1050" b="1" kern="1200" noProof="0" dirty="0">
                        <a:solidFill>
                          <a:schemeClr val="tx1"/>
                        </a:solidFill>
                        <a:latin typeface="Arial" panose="020B0604020202020204" pitchFamily="34" charset="0"/>
                        <a:ea typeface="+mn-ea"/>
                        <a:cs typeface="Arial" panose="020B0604020202020204" pitchFamily="34" charset="0"/>
                      </a:endParaRPr>
                    </a:p>
                  </a:txBody>
                  <a:tcPr marL="72003" marR="72003" marT="34291" marB="34291" anchor="ctr"/>
                </a:tc>
                <a:tc hMerge="1">
                  <a:txBody>
                    <a:bodyPr/>
                    <a:lstStyle/>
                    <a:p>
                      <a:pPr algn="l">
                        <a:lnSpc>
                          <a:spcPct val="90000"/>
                        </a:lnSpc>
                      </a:pPr>
                      <a:endParaRPr lang="en-GB" sz="1050" b="1" kern="1200" noProof="0" dirty="0">
                        <a:solidFill>
                          <a:schemeClr val="tx1"/>
                        </a:solidFill>
                        <a:latin typeface="Arial" panose="020B0604020202020204" pitchFamily="34" charset="0"/>
                        <a:ea typeface="+mn-ea"/>
                        <a:cs typeface="Arial" panose="020B0604020202020204" pitchFamily="34" charset="0"/>
                      </a:endParaRPr>
                    </a:p>
                  </a:txBody>
                  <a:tcPr marL="72003" marR="72003" marT="34291" marB="34291" anchor="ctr"/>
                </a:tc>
                <a:extLst>
                  <a:ext uri="{0D108BD9-81ED-4DB2-BD59-A6C34878D82A}">
                    <a16:rowId xmlns:a16="http://schemas.microsoft.com/office/drawing/2014/main" val="4122726055"/>
                  </a:ext>
                </a:extLst>
              </a:tr>
              <a:tr h="4474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a:lnSpc>
                          <a:spcPct val="90000"/>
                        </a:lnSpc>
                      </a:pPr>
                      <a:r>
                        <a:rPr lang="en-GB" sz="1050" kern="1200" noProof="0" dirty="0"/>
                        <a:t>ORR, n (%)</a:t>
                      </a:r>
                      <a:endParaRPr lang="en-GB" sz="1050" b="0" kern="1200" noProof="0" dirty="0">
                        <a:solidFill>
                          <a:schemeClr val="tx1"/>
                        </a:solidFill>
                        <a:latin typeface="Arial" panose="020B0604020202020204" pitchFamily="34" charset="0"/>
                        <a:ea typeface="+mn-ea"/>
                        <a:cs typeface="Arial" panose="020B0604020202020204" pitchFamily="34" charset="0"/>
                      </a:endParaRPr>
                    </a:p>
                  </a:txBody>
                  <a:tcPr marL="72003" marR="72003" marT="34291" marB="34291" anchor="ctr"/>
                </a:tc>
                <a:tc>
                  <a:txBody>
                    <a:bodyPr/>
                    <a:lstStyle/>
                    <a:p>
                      <a:pPr marL="0" marR="0" lvl="1" indent="0" algn="ctr" defTabSz="914400" rtl="0" eaLnBrk="1" fontAlgn="base" latinLnBrk="0" hangingPunct="1">
                        <a:lnSpc>
                          <a:spcPct val="90000"/>
                        </a:lnSpc>
                        <a:spcBef>
                          <a:spcPts val="0"/>
                        </a:spcBef>
                        <a:spcAft>
                          <a:spcPct val="0"/>
                        </a:spcAft>
                        <a:buClr>
                          <a:srgbClr val="000000"/>
                        </a:buClr>
                        <a:buSzTx/>
                        <a:buFontTx/>
                        <a:buNone/>
                        <a:tabLst/>
                        <a:defRPr/>
                      </a:pPr>
                      <a:r>
                        <a:rPr lang="en-GB" sz="1050" kern="1200" baseline="0" noProof="0" dirty="0"/>
                        <a:t>18 (72) (95% CI 51-88)</a:t>
                      </a:r>
                      <a:endParaRPr lang="en-GB" sz="1050" b="0" kern="1200" baseline="0" noProof="0" dirty="0">
                        <a:solidFill>
                          <a:schemeClr val="tx1"/>
                        </a:solidFill>
                        <a:latin typeface="Arial" panose="020B0604020202020204" pitchFamily="34" charset="0"/>
                        <a:ea typeface=""/>
                        <a:cs typeface="Arial" panose="020B0604020202020204" pitchFamily="34" charset="0"/>
                      </a:endParaRPr>
                    </a:p>
                  </a:txBody>
                  <a:tcPr marL="72003" marR="72003" marT="34291" marB="34291" anchor="ctr"/>
                </a:tc>
                <a:extLst>
                  <a:ext uri="{0D108BD9-81ED-4DB2-BD59-A6C34878D82A}">
                    <a16:rowId xmlns:a16="http://schemas.microsoft.com/office/drawing/2014/main" val="10001"/>
                  </a:ext>
                </a:extLst>
              </a:tr>
              <a:tr h="305998">
                <a:tc gridSpan="2">
                  <a:txBody>
                    <a:bodyPr/>
                    <a:lstStyle/>
                    <a:p>
                      <a:pPr algn="l">
                        <a:lnSpc>
                          <a:spcPct val="90000"/>
                        </a:lnSpc>
                      </a:pPr>
                      <a:r>
                        <a:rPr lang="en-GB" sz="1050" b="1" noProof="0" dirty="0"/>
                        <a:t>Secondary endpoints</a:t>
                      </a:r>
                      <a:endParaRPr lang="en-GB" sz="1050" b="1" noProof="0" dirty="0">
                        <a:solidFill>
                          <a:schemeClr val="tx1"/>
                        </a:solidFill>
                        <a:latin typeface="Arial" panose="020B0604020202020204" pitchFamily="34" charset="0"/>
                        <a:cs typeface="Arial" panose="020B0604020202020204" pitchFamily="34" charset="0"/>
                      </a:endParaRPr>
                    </a:p>
                  </a:txBody>
                  <a:tcPr marL="72003" marR="72003" marT="34291" marB="34291" anchor="ctr"/>
                </a:tc>
                <a:tc hMerge="1">
                  <a:txBody>
                    <a:bodyPr/>
                    <a:lstStyle/>
                    <a:p>
                      <a:pPr algn="l">
                        <a:lnSpc>
                          <a:spcPct val="90000"/>
                        </a:lnSpc>
                      </a:pPr>
                      <a:endParaRPr lang="en-GB" sz="1050" b="1" noProof="0" dirty="0">
                        <a:solidFill>
                          <a:schemeClr val="tx1"/>
                        </a:solidFill>
                        <a:latin typeface="Arial" panose="020B0604020202020204" pitchFamily="34" charset="0"/>
                        <a:cs typeface="Arial" panose="020B0604020202020204" pitchFamily="34" charset="0"/>
                      </a:endParaRPr>
                    </a:p>
                  </a:txBody>
                  <a:tcPr marL="72003" marR="72003" marT="34291" marB="34291"/>
                </a:tc>
                <a:extLst>
                  <a:ext uri="{0D108BD9-81ED-4DB2-BD59-A6C34878D82A}">
                    <a16:rowId xmlns:a16="http://schemas.microsoft.com/office/drawing/2014/main" val="4013351310"/>
                  </a:ext>
                </a:extLst>
              </a:tr>
              <a:tr h="51328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90000"/>
                        </a:lnSpc>
                      </a:pPr>
                      <a:r>
                        <a:rPr lang="en-GB" sz="1050" kern="1200" baseline="0" noProof="0" dirty="0"/>
                        <a:t>Time to response, median (range), </a:t>
                      </a:r>
                      <a:r>
                        <a:rPr lang="en-GB" sz="1050" kern="1200" baseline="0" noProof="0" dirty="0" err="1"/>
                        <a:t>mo</a:t>
                      </a:r>
                      <a:endParaRPr lang="en-GB" sz="1050" b="1" noProof="0" dirty="0">
                        <a:latin typeface="Arial" panose="020B0604020202020204" pitchFamily="34" charset="0"/>
                        <a:cs typeface="Arial" panose="020B0604020202020204" pitchFamily="34" charset="0"/>
                      </a:endParaRPr>
                    </a:p>
                  </a:txBody>
                  <a:tcPr marL="72003" marR="72003" marT="34291" marB="34291" anchor="ctr"/>
                </a:tc>
                <a:tc>
                  <a:txBody>
                    <a:bodyPr/>
                    <a:lstStyle/>
                    <a:p>
                      <a:pPr marL="0" marR="0" lvl="1" indent="0" algn="ctr" defTabSz="914400" rtl="0" eaLnBrk="1" fontAlgn="base" latinLnBrk="0" hangingPunct="1">
                        <a:lnSpc>
                          <a:spcPct val="90000"/>
                        </a:lnSpc>
                        <a:spcBef>
                          <a:spcPts val="0"/>
                        </a:spcBef>
                        <a:spcAft>
                          <a:spcPct val="0"/>
                        </a:spcAft>
                        <a:buClr>
                          <a:srgbClr val="000000"/>
                        </a:buClr>
                        <a:buSzTx/>
                        <a:buFontTx/>
                        <a:buNone/>
                        <a:tabLst/>
                        <a:defRPr/>
                      </a:pPr>
                      <a:r>
                        <a:rPr lang="en-GB" sz="1050" kern="1200" baseline="0" noProof="0" dirty="0"/>
                        <a:t>1.8 (0.9-3.5)</a:t>
                      </a:r>
                      <a:endParaRPr lang="en-GB" sz="1050" b="0" kern="1200" baseline="0" noProof="0" dirty="0">
                        <a:solidFill>
                          <a:schemeClr val="tx1"/>
                        </a:solidFill>
                        <a:latin typeface="Arial" panose="020B0604020202020204" pitchFamily="34" charset="0"/>
                        <a:ea typeface=""/>
                        <a:cs typeface="Arial" panose="020B0604020202020204" pitchFamily="34" charset="0"/>
                      </a:endParaRPr>
                    </a:p>
                  </a:txBody>
                  <a:tcPr marL="72003" marR="72003" marT="34291" marB="34291" anchor="ctr"/>
                </a:tc>
                <a:extLst>
                  <a:ext uri="{0D108BD9-81ED-4DB2-BD59-A6C34878D82A}">
                    <a16:rowId xmlns:a16="http://schemas.microsoft.com/office/drawing/2014/main" val="10002"/>
                  </a:ext>
                </a:extLst>
              </a:tr>
              <a:tr h="7205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400" rtl="0" eaLnBrk="1" latinLnBrk="0" hangingPunct="1">
                        <a:lnSpc>
                          <a:spcPct val="90000"/>
                        </a:lnSpc>
                      </a:pPr>
                      <a:r>
                        <a:rPr lang="en-GB" sz="1050" kern="1200" noProof="0" dirty="0"/>
                        <a:t>Duration of treatment, mo</a:t>
                      </a:r>
                      <a:endParaRPr lang="en-GB" sz="1050" b="0" kern="1200" noProof="0" dirty="0">
                        <a:solidFill>
                          <a:schemeClr val="tx1"/>
                        </a:solidFill>
                        <a:latin typeface="Arial" panose="020B0604020202020204" pitchFamily="34" charset="0"/>
                        <a:ea typeface="+mn-ea"/>
                        <a:cs typeface="Arial" panose="020B0604020202020204" pitchFamily="34" charset="0"/>
                      </a:endParaRPr>
                    </a:p>
                  </a:txBody>
                  <a:tcPr marL="71997" marR="71997" marT="34292" marB="34292" anchor="ctr"/>
                </a:tc>
                <a:tc>
                  <a:txBody>
                    <a:bodyPr/>
                    <a:lstStyle/>
                    <a:p>
                      <a:pPr marL="0" lvl="0" indent="0" algn="ctr">
                        <a:lnSpc>
                          <a:spcPct val="90000"/>
                        </a:lnSpc>
                        <a:buFont typeface="Arial" pitchFamily="34" charset="0"/>
                        <a:buNone/>
                      </a:pPr>
                      <a:r>
                        <a:rPr lang="en-GB" sz="1050" kern="1200" noProof="0" dirty="0">
                          <a:solidFill>
                            <a:schemeClr val="tx1"/>
                          </a:solidFill>
                          <a:effectLst/>
                        </a:rPr>
                        <a:t>Range, 0.1-51.6</a:t>
                      </a:r>
                      <a:endParaRPr lang="en-GB" sz="1050" kern="1200" noProof="0" dirty="0">
                        <a:solidFill>
                          <a:schemeClr val="tx1"/>
                        </a:solidFill>
                        <a:effectLst/>
                        <a:highlight>
                          <a:srgbClr val="FFFF00"/>
                        </a:highlight>
                      </a:endParaRPr>
                    </a:p>
                    <a:p>
                      <a:pPr marL="0" lvl="0" indent="0" algn="ctr">
                        <a:lnSpc>
                          <a:spcPct val="90000"/>
                        </a:lnSpc>
                        <a:buFont typeface="Arial" pitchFamily="34" charset="0"/>
                        <a:buNone/>
                      </a:pPr>
                      <a:r>
                        <a:rPr lang="en-GB" sz="1050" kern="1200" noProof="0" dirty="0">
                          <a:solidFill>
                            <a:schemeClr val="tx1"/>
                          </a:solidFill>
                          <a:effectLst/>
                        </a:rPr>
                        <a:t>Treatment ongoing in 10 patients (40%) at data cut-off</a:t>
                      </a:r>
                      <a:endParaRPr lang="en-GB" sz="1050" kern="1200" noProof="0" dirty="0">
                        <a:solidFill>
                          <a:schemeClr val="tx1"/>
                        </a:solidFill>
                        <a:effectLst/>
                        <a:latin typeface="Arial" panose="020B0604020202020204" pitchFamily="34" charset="0"/>
                        <a:ea typeface=""/>
                        <a:cs typeface="Arial" panose="020B0604020202020204" pitchFamily="34" charset="0"/>
                      </a:endParaRPr>
                    </a:p>
                  </a:txBody>
                  <a:tcPr marL="72003" marR="72003" marT="34291" marB="34291" anchor="ctr"/>
                </a:tc>
                <a:extLst>
                  <a:ext uri="{0D108BD9-81ED-4DB2-BD59-A6C34878D82A}">
                    <a16:rowId xmlns:a16="http://schemas.microsoft.com/office/drawing/2014/main" val="1467802571"/>
                  </a:ext>
                </a:extLst>
              </a:tr>
              <a:tr h="51328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400" rtl="0" eaLnBrk="1" latinLnBrk="0" hangingPunct="1">
                        <a:lnSpc>
                          <a:spcPct val="90000"/>
                        </a:lnSpc>
                      </a:pPr>
                      <a:r>
                        <a:rPr lang="en-GB" sz="1050" kern="1200" noProof="0" dirty="0"/>
                        <a:t>Median DoR, %</a:t>
                      </a:r>
                      <a:endParaRPr lang="en-GB" sz="1050" b="1" kern="1200" noProof="0" dirty="0">
                        <a:solidFill>
                          <a:schemeClr val="tx1"/>
                        </a:solidFill>
                        <a:latin typeface="Arial" panose="020B0604020202020204" pitchFamily="34" charset="0"/>
                        <a:ea typeface="+mn-ea"/>
                        <a:cs typeface="Arial" panose="020B0604020202020204" pitchFamily="34" charset="0"/>
                      </a:endParaRPr>
                    </a:p>
                  </a:txBody>
                  <a:tcPr marL="71997" marR="71997" marT="34292" marB="34292" anchor="ctr"/>
                </a:tc>
                <a:tc>
                  <a:txBody>
                    <a:bodyPr/>
                    <a:lstStyle/>
                    <a:p>
                      <a:pPr marL="0" lvl="0" indent="0" algn="ctr">
                        <a:lnSpc>
                          <a:spcPct val="90000"/>
                        </a:lnSpc>
                        <a:buFont typeface="Arial" pitchFamily="34" charset="0"/>
                        <a:buNone/>
                      </a:pPr>
                      <a:r>
                        <a:rPr lang="en-GB" sz="1050" kern="1200" baseline="0" noProof="0" dirty="0">
                          <a:solidFill>
                            <a:schemeClr val="tx1"/>
                          </a:solidFill>
                        </a:rPr>
                        <a:t>NE (95% CI 7.2-NE) at 22.9 mo (median FU) </a:t>
                      </a:r>
                    </a:p>
                    <a:p>
                      <a:pPr marL="0" lvl="0" indent="0" algn="ctr">
                        <a:lnSpc>
                          <a:spcPct val="90000"/>
                        </a:lnSpc>
                        <a:buFont typeface="Arial" pitchFamily="34" charset="0"/>
                        <a:buNone/>
                      </a:pPr>
                      <a:r>
                        <a:rPr lang="en-GB" sz="1050" kern="1200" baseline="0" noProof="0" dirty="0">
                          <a:solidFill>
                            <a:schemeClr val="tx1"/>
                          </a:solidFill>
                        </a:rPr>
                        <a:t>64 (95% CI 41-87) at 24 mo </a:t>
                      </a:r>
                      <a:endParaRPr lang="en-GB" sz="1050" kern="1200" noProof="0" dirty="0">
                        <a:solidFill>
                          <a:schemeClr val="tx1"/>
                        </a:solidFill>
                        <a:effectLst/>
                        <a:latin typeface="Arial" panose="020B0604020202020204" pitchFamily="34" charset="0"/>
                        <a:ea typeface=""/>
                        <a:cs typeface="Arial" panose="020B0604020202020204" pitchFamily="34" charset="0"/>
                      </a:endParaRPr>
                    </a:p>
                  </a:txBody>
                  <a:tcPr marL="72003" marR="72003" marT="34291" marB="34291" anchor="ctr"/>
                </a:tc>
                <a:extLst>
                  <a:ext uri="{0D108BD9-81ED-4DB2-BD59-A6C34878D82A}">
                    <a16:rowId xmlns:a16="http://schemas.microsoft.com/office/drawing/2014/main" val="3922597889"/>
                  </a:ext>
                </a:extLst>
              </a:tr>
              <a:tr h="4474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400" rtl="0" eaLnBrk="1" latinLnBrk="0" hangingPunct="1">
                        <a:lnSpc>
                          <a:spcPct val="90000"/>
                        </a:lnSpc>
                      </a:pPr>
                      <a:r>
                        <a:rPr lang="en-GB" sz="1050" kern="1200" noProof="0" dirty="0"/>
                        <a:t>Median PFS, mo</a:t>
                      </a:r>
                      <a:endParaRPr lang="en-GB" sz="1050" b="1" kern="1200" noProof="0" dirty="0">
                        <a:solidFill>
                          <a:schemeClr val="tx1"/>
                        </a:solidFill>
                        <a:latin typeface="Arial" panose="020B0604020202020204" pitchFamily="34" charset="0"/>
                        <a:ea typeface="+mn-ea"/>
                        <a:cs typeface="Arial" panose="020B0604020202020204" pitchFamily="34" charset="0"/>
                      </a:endParaRPr>
                    </a:p>
                  </a:txBody>
                  <a:tcPr marL="71997" marR="71997" marT="34292" marB="34292" anchor="ctr"/>
                </a:tc>
                <a:tc>
                  <a:txBody>
                    <a:bodyPr/>
                    <a:lstStyle/>
                    <a:p>
                      <a:pPr marL="0" lvl="0" indent="0" algn="ctr">
                        <a:lnSpc>
                          <a:spcPct val="90000"/>
                        </a:lnSpc>
                        <a:buFont typeface="Arial" pitchFamily="34" charset="0"/>
                        <a:buNone/>
                      </a:pPr>
                      <a:r>
                        <a:rPr lang="en-GB" sz="1050" kern="1200" baseline="0" noProof="0" dirty="0">
                          <a:solidFill>
                            <a:schemeClr val="tx1"/>
                          </a:solidFill>
                          <a:effectLst/>
                        </a:rPr>
                        <a:t>28.3 (</a:t>
                      </a:r>
                      <a:r>
                        <a:rPr lang="en-GB" sz="1050" kern="1200" baseline="0" noProof="0" dirty="0">
                          <a:solidFill>
                            <a:schemeClr val="tx1"/>
                          </a:solidFill>
                        </a:rPr>
                        <a:t>95% CI 6.8-NE) at 22.1 mo</a:t>
                      </a:r>
                      <a:endParaRPr lang="en-GB" sz="1050" kern="1200" noProof="0" dirty="0">
                        <a:solidFill>
                          <a:schemeClr val="tx1"/>
                        </a:solidFill>
                        <a:effectLst/>
                        <a:latin typeface="Arial" panose="020B0604020202020204" pitchFamily="34" charset="0"/>
                        <a:ea typeface=""/>
                        <a:cs typeface="Arial" panose="020B0604020202020204" pitchFamily="34" charset="0"/>
                      </a:endParaRPr>
                    </a:p>
                  </a:txBody>
                  <a:tcPr marL="72003" marR="72003" marT="34291" marB="34291" anchor="ctr"/>
                </a:tc>
                <a:extLst>
                  <a:ext uri="{0D108BD9-81ED-4DB2-BD59-A6C34878D82A}">
                    <a16:rowId xmlns:a16="http://schemas.microsoft.com/office/drawing/2014/main" val="10003"/>
                  </a:ext>
                </a:extLst>
              </a:tr>
              <a:tr h="51328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400" rtl="0" eaLnBrk="1" latinLnBrk="0" hangingPunct="1">
                        <a:lnSpc>
                          <a:spcPct val="90000"/>
                        </a:lnSpc>
                      </a:pPr>
                      <a:r>
                        <a:rPr lang="en-GB" sz="1050" kern="1200" noProof="0" dirty="0"/>
                        <a:t>Median OS, %</a:t>
                      </a:r>
                      <a:endParaRPr lang="en-GB" sz="1050" b="1" kern="1200" noProof="0" dirty="0">
                        <a:solidFill>
                          <a:schemeClr val="tx1"/>
                        </a:solidFill>
                        <a:latin typeface="Arial" panose="020B0604020202020204" pitchFamily="34" charset="0"/>
                        <a:ea typeface="+mn-ea"/>
                        <a:cs typeface="Arial" panose="020B0604020202020204" pitchFamily="34" charset="0"/>
                      </a:endParaRPr>
                    </a:p>
                  </a:txBody>
                  <a:tcPr marL="71997" marR="71997" marT="34292" marB="34292" anchor="ctr"/>
                </a:tc>
                <a:tc>
                  <a:txBody>
                    <a:bodyPr/>
                    <a:lstStyle/>
                    <a:p>
                      <a:pPr marL="0" lvl="0" indent="0" algn="ctr">
                        <a:lnSpc>
                          <a:spcPct val="90000"/>
                        </a:lnSpc>
                        <a:buFont typeface="Arial" pitchFamily="34" charset="0"/>
                        <a:buNone/>
                      </a:pPr>
                      <a:r>
                        <a:rPr lang="en-GB" sz="1050" kern="1200" noProof="0" dirty="0">
                          <a:solidFill>
                            <a:schemeClr val="tx1"/>
                          </a:solidFill>
                          <a:effectLst/>
                        </a:rPr>
                        <a:t>44.4 </a:t>
                      </a:r>
                      <a:r>
                        <a:rPr lang="en-GB" sz="1050" kern="1200" baseline="0" noProof="0" dirty="0">
                          <a:solidFill>
                            <a:schemeClr val="tx1"/>
                          </a:solidFill>
                          <a:effectLst/>
                        </a:rPr>
                        <a:t>(</a:t>
                      </a:r>
                      <a:r>
                        <a:rPr lang="en-GB" sz="1050" kern="1200" baseline="0" noProof="0" dirty="0">
                          <a:solidFill>
                            <a:schemeClr val="tx1"/>
                          </a:solidFill>
                        </a:rPr>
                        <a:t>95% CI 44.4-NE) at 21.4 mo (median FU)</a:t>
                      </a:r>
                    </a:p>
                    <a:p>
                      <a:pPr marL="0" lvl="0" indent="0" algn="ctr">
                        <a:lnSpc>
                          <a:spcPct val="90000"/>
                        </a:lnSpc>
                        <a:buFont typeface="Arial" pitchFamily="34" charset="0"/>
                        <a:buNone/>
                      </a:pPr>
                      <a:r>
                        <a:rPr lang="en-GB" sz="1050" kern="1200" baseline="0" noProof="0" dirty="0">
                          <a:solidFill>
                            <a:schemeClr val="tx1"/>
                          </a:solidFill>
                          <a:effectLst/>
                        </a:rPr>
                        <a:t>91 (95% CI 80-100) at 24 mo</a:t>
                      </a:r>
                      <a:endParaRPr lang="en-GB" sz="1050" kern="1200" noProof="0" dirty="0">
                        <a:solidFill>
                          <a:schemeClr val="tx1"/>
                        </a:solidFill>
                        <a:effectLst/>
                        <a:latin typeface="Arial" panose="020B0604020202020204" pitchFamily="34" charset="0"/>
                        <a:ea typeface=""/>
                        <a:cs typeface="Arial" panose="020B0604020202020204" pitchFamily="34" charset="0"/>
                      </a:endParaRPr>
                    </a:p>
                  </a:txBody>
                  <a:tcPr marL="36000" marR="36000" marT="34291" marB="34291" anchor="ctr"/>
                </a:tc>
                <a:extLst>
                  <a:ext uri="{0D108BD9-81ED-4DB2-BD59-A6C34878D82A}">
                    <a16:rowId xmlns:a16="http://schemas.microsoft.com/office/drawing/2014/main" val="10007"/>
                  </a:ext>
                </a:extLst>
              </a:tr>
            </a:tbl>
          </a:graphicData>
        </a:graphic>
      </p:graphicFrame>
      <p:sp>
        <p:nvSpPr>
          <p:cNvPr id="14" name="Content Placeholder 13">
            <a:extLst>
              <a:ext uri="{FF2B5EF4-FFF2-40B4-BE49-F238E27FC236}">
                <a16:creationId xmlns:a16="http://schemas.microsoft.com/office/drawing/2014/main" id="{D3B5D993-6208-3A4F-B8FD-33305A9EDE05}"/>
              </a:ext>
            </a:extLst>
          </p:cNvPr>
          <p:cNvSpPr>
            <a:spLocks noGrp="1"/>
          </p:cNvSpPr>
          <p:nvPr>
            <p:ph sz="quarter" idx="12"/>
          </p:nvPr>
        </p:nvSpPr>
        <p:spPr>
          <a:xfrm>
            <a:off x="620184" y="5495924"/>
            <a:ext cx="10372360" cy="588225"/>
          </a:xfrm>
        </p:spPr>
        <p:txBody>
          <a:bodyPr/>
          <a:lstStyle/>
          <a:p>
            <a:pPr marL="0" indent="0">
              <a:lnSpc>
                <a:spcPct val="90000"/>
              </a:lnSpc>
              <a:buNone/>
            </a:pPr>
            <a:r>
              <a:rPr lang="en-GB" sz="1200" b="1" dirty="0">
                <a:solidFill>
                  <a:schemeClr val="tx2"/>
                </a:solidFill>
                <a:latin typeface="Calibri" panose="020F0502020204030204" pitchFamily="34" charset="0"/>
                <a:cs typeface="Calibri" panose="020F0502020204030204" pitchFamily="34" charset="0"/>
              </a:rPr>
              <a:t>Data cut-off: 15 July 2019.</a:t>
            </a:r>
            <a:br>
              <a:rPr lang="en-GB" sz="1200" dirty="0">
                <a:solidFill>
                  <a:schemeClr val="tx2"/>
                </a:solidFill>
                <a:latin typeface="Calibri" panose="020F0502020204030204" pitchFamily="34" charset="0"/>
                <a:cs typeface="Calibri" panose="020F0502020204030204" pitchFamily="34" charset="0"/>
              </a:rPr>
            </a:br>
            <a:r>
              <a:rPr lang="en-GB" sz="1200" dirty="0">
                <a:solidFill>
                  <a:schemeClr val="tx2"/>
                </a:solidFill>
                <a:latin typeface="Calibri" panose="020F0502020204030204" pitchFamily="34" charset="0"/>
                <a:cs typeface="Calibri" panose="020F0502020204030204" pitchFamily="34" charset="0"/>
              </a:rPr>
              <a:t>‡</a:t>
            </a:r>
            <a:r>
              <a:rPr lang="en-GB" sz="1200" baseline="30000" dirty="0">
                <a:solidFill>
                  <a:schemeClr val="tx2"/>
                </a:solidFill>
                <a:latin typeface="Calibri" panose="020F0502020204030204" pitchFamily="34" charset="0"/>
                <a:cs typeface="Calibri" panose="020F0502020204030204" pitchFamily="34" charset="0"/>
              </a:rPr>
              <a:t> </a:t>
            </a:r>
            <a:r>
              <a:rPr lang="en-GB" sz="1200" dirty="0">
                <a:solidFill>
                  <a:schemeClr val="tx2"/>
                </a:solidFill>
                <a:latin typeface="Calibri" panose="020F0502020204030204" pitchFamily="34" charset="0"/>
                <a:cs typeface="Calibri" panose="020F0502020204030204" pitchFamily="34" charset="0"/>
              </a:rPr>
              <a:t>Patient with malignant peripheral nerve sheath tumour who had progressive disease as best response; </a:t>
            </a:r>
            <a:r>
              <a:rPr lang="en-GB" sz="1200" baseline="30000" dirty="0">
                <a:solidFill>
                  <a:schemeClr val="tx2"/>
                </a:solidFill>
                <a:latin typeface="Calibri" panose="020F0502020204030204" pitchFamily="34" charset="0"/>
                <a:cs typeface="Calibri" panose="020F0502020204030204" pitchFamily="34" charset="0"/>
              </a:rPr>
              <a:t>§ </a:t>
            </a:r>
            <a:r>
              <a:rPr lang="en-GB" sz="1200" dirty="0">
                <a:solidFill>
                  <a:schemeClr val="tx2"/>
                </a:solidFill>
                <a:latin typeface="Calibri" panose="020F0502020204030204" pitchFamily="34" charset="0"/>
                <a:cs typeface="Calibri" panose="020F0502020204030204" pitchFamily="34" charset="0"/>
              </a:rPr>
              <a:t>Patient with synovial sarcoma who had progressive disease as best response; </a:t>
            </a:r>
            <a:r>
              <a:rPr lang="en-GB" sz="1200" baseline="30000" dirty="0">
                <a:solidFill>
                  <a:schemeClr val="tx2"/>
                </a:solidFill>
                <a:latin typeface="Calibri" panose="020F0502020204030204" pitchFamily="34" charset="0"/>
                <a:cs typeface="Calibri" panose="020F0502020204030204" pitchFamily="34" charset="0"/>
              </a:rPr>
              <a:t>¶ </a:t>
            </a:r>
            <a:r>
              <a:rPr lang="en-GB" sz="1200" dirty="0">
                <a:solidFill>
                  <a:schemeClr val="tx2"/>
                </a:solidFill>
                <a:latin typeface="Calibri" panose="020F0502020204030204" pitchFamily="34" charset="0"/>
                <a:cs typeface="Calibri" panose="020F0502020204030204" pitchFamily="34" charset="0"/>
              </a:rPr>
              <a:t>Patient with bone sarcoma with a maximum change in tumour size of 1.1%</a:t>
            </a:r>
          </a:p>
        </p:txBody>
      </p:sp>
      <p:graphicFrame>
        <p:nvGraphicFramePr>
          <p:cNvPr id="18" name="Table 17">
            <a:extLst>
              <a:ext uri="{FF2B5EF4-FFF2-40B4-BE49-F238E27FC236}">
                <a16:creationId xmlns:a16="http://schemas.microsoft.com/office/drawing/2014/main" id="{A71FC63F-2E7F-E04C-ACEE-9069EBA66F2E}"/>
              </a:ext>
            </a:extLst>
          </p:cNvPr>
          <p:cNvGraphicFramePr>
            <a:graphicFrameLocks noGrp="1"/>
          </p:cNvGraphicFramePr>
          <p:nvPr/>
        </p:nvGraphicFramePr>
        <p:xfrm>
          <a:off x="2222848" y="1224837"/>
          <a:ext cx="4878668" cy="1493964"/>
        </p:xfrm>
        <a:graphic>
          <a:graphicData uri="http://schemas.openxmlformats.org/drawingml/2006/table">
            <a:tbl>
              <a:tblPr firstRow="1" bandRow="1">
                <a:tableStyleId>{5C22544A-7EE6-4342-B048-85BDC9FD1C3A}</a:tableStyleId>
              </a:tblPr>
              <a:tblGrid>
                <a:gridCol w="1642308">
                  <a:extLst>
                    <a:ext uri="{9D8B030D-6E8A-4147-A177-3AD203B41FA5}">
                      <a16:colId xmlns:a16="http://schemas.microsoft.com/office/drawing/2014/main" val="3169623646"/>
                    </a:ext>
                  </a:extLst>
                </a:gridCol>
                <a:gridCol w="809090">
                  <a:extLst>
                    <a:ext uri="{9D8B030D-6E8A-4147-A177-3AD203B41FA5}">
                      <a16:colId xmlns:a16="http://schemas.microsoft.com/office/drawing/2014/main" val="3819140826"/>
                    </a:ext>
                  </a:extLst>
                </a:gridCol>
                <a:gridCol w="809090">
                  <a:extLst>
                    <a:ext uri="{9D8B030D-6E8A-4147-A177-3AD203B41FA5}">
                      <a16:colId xmlns:a16="http://schemas.microsoft.com/office/drawing/2014/main" val="4182640246"/>
                    </a:ext>
                  </a:extLst>
                </a:gridCol>
                <a:gridCol w="809090">
                  <a:extLst>
                    <a:ext uri="{9D8B030D-6E8A-4147-A177-3AD203B41FA5}">
                      <a16:colId xmlns:a16="http://schemas.microsoft.com/office/drawing/2014/main" val="2017184087"/>
                    </a:ext>
                  </a:extLst>
                </a:gridCol>
                <a:gridCol w="809090">
                  <a:extLst>
                    <a:ext uri="{9D8B030D-6E8A-4147-A177-3AD203B41FA5}">
                      <a16:colId xmlns:a16="http://schemas.microsoft.com/office/drawing/2014/main" val="40358971"/>
                    </a:ext>
                  </a:extLst>
                </a:gridCol>
              </a:tblGrid>
              <a:tr h="143459">
                <a:tc>
                  <a:txBody>
                    <a:bodyPr/>
                    <a:lstStyle/>
                    <a:p>
                      <a:pPr>
                        <a:lnSpc>
                          <a:spcPct val="90000"/>
                        </a:lnSpc>
                      </a:pPr>
                      <a:endParaRPr lang="en-US" sz="1100" dirty="0"/>
                    </a:p>
                  </a:txBody>
                  <a:tcPr marT="9720" marB="9720"/>
                </a:tc>
                <a:tc>
                  <a:txBody>
                    <a:bodyPr/>
                    <a:lstStyle/>
                    <a:p>
                      <a:pPr algn="ctr">
                        <a:lnSpc>
                          <a:spcPct val="90000"/>
                        </a:lnSpc>
                      </a:pPr>
                      <a:r>
                        <a:rPr lang="en-US" sz="1100" dirty="0"/>
                        <a:t>Soft tissue</a:t>
                      </a:r>
                      <a:br>
                        <a:rPr lang="en-US" sz="1100" dirty="0"/>
                      </a:br>
                      <a:r>
                        <a:rPr lang="en-US" sz="1100" dirty="0"/>
                        <a:t>sarcomas</a:t>
                      </a:r>
                      <a:br>
                        <a:rPr lang="en-US" sz="1100" dirty="0"/>
                      </a:br>
                      <a:r>
                        <a:rPr lang="en-US" sz="1100" dirty="0"/>
                        <a:t>(n=19)</a:t>
                      </a:r>
                    </a:p>
                  </a:txBody>
                  <a:tcPr marT="9720" marB="9720"/>
                </a:tc>
                <a:tc>
                  <a:txBody>
                    <a:bodyPr/>
                    <a:lstStyle/>
                    <a:p>
                      <a:pPr algn="ctr">
                        <a:lnSpc>
                          <a:spcPct val="90000"/>
                        </a:lnSpc>
                      </a:pPr>
                      <a:r>
                        <a:rPr lang="en-US" sz="1100" dirty="0"/>
                        <a:t>GISTs</a:t>
                      </a:r>
                      <a:br>
                        <a:rPr lang="en-US" sz="1100" dirty="0"/>
                      </a:br>
                      <a:br>
                        <a:rPr lang="en-US" sz="1100" dirty="0"/>
                      </a:br>
                      <a:r>
                        <a:rPr lang="en-US" sz="1100" dirty="0"/>
                        <a:t>(n=4)</a:t>
                      </a:r>
                    </a:p>
                  </a:txBody>
                  <a:tcPr marT="9720" marB="9720"/>
                </a:tc>
                <a:tc>
                  <a:txBody>
                    <a:bodyPr/>
                    <a:lstStyle/>
                    <a:p>
                      <a:pPr algn="ctr">
                        <a:lnSpc>
                          <a:spcPct val="90000"/>
                        </a:lnSpc>
                      </a:pPr>
                      <a:r>
                        <a:rPr lang="en-US" sz="1100" dirty="0"/>
                        <a:t>Bone</a:t>
                      </a:r>
                      <a:br>
                        <a:rPr lang="en-US" sz="1100" dirty="0"/>
                      </a:br>
                      <a:r>
                        <a:rPr lang="en-US" sz="1100" dirty="0"/>
                        <a:t>sarcomas</a:t>
                      </a:r>
                      <a:br>
                        <a:rPr lang="en-US" sz="1100" dirty="0"/>
                      </a:br>
                      <a:r>
                        <a:rPr lang="en-US" sz="1100" dirty="0"/>
                        <a:t>(n=2)</a:t>
                      </a:r>
                    </a:p>
                  </a:txBody>
                  <a:tcPr marT="9720" marB="9720"/>
                </a:tc>
                <a:tc>
                  <a:txBody>
                    <a:bodyPr/>
                    <a:lstStyle/>
                    <a:p>
                      <a:pPr algn="ctr">
                        <a:lnSpc>
                          <a:spcPct val="90000"/>
                        </a:lnSpc>
                      </a:pPr>
                      <a:r>
                        <a:rPr lang="en-US" sz="1100" dirty="0"/>
                        <a:t>All adult</a:t>
                      </a:r>
                      <a:br>
                        <a:rPr lang="en-US" sz="1100" dirty="0"/>
                      </a:br>
                      <a:r>
                        <a:rPr lang="en-US" sz="1100" dirty="0"/>
                        <a:t>sarcomas</a:t>
                      </a:r>
                      <a:br>
                        <a:rPr lang="en-US" sz="1100" dirty="0"/>
                      </a:br>
                      <a:r>
                        <a:rPr lang="en-US" sz="1100" dirty="0"/>
                        <a:t>(n=25)</a:t>
                      </a:r>
                    </a:p>
                  </a:txBody>
                  <a:tcPr marT="9720" marB="9720"/>
                </a:tc>
                <a:extLst>
                  <a:ext uri="{0D108BD9-81ED-4DB2-BD59-A6C34878D82A}">
                    <a16:rowId xmlns:a16="http://schemas.microsoft.com/office/drawing/2014/main" val="3094535745"/>
                  </a:ext>
                </a:extLst>
              </a:tr>
              <a:tr h="143459">
                <a:tc>
                  <a:txBody>
                    <a:bodyPr/>
                    <a:lstStyle/>
                    <a:p>
                      <a:pPr>
                        <a:lnSpc>
                          <a:spcPct val="90000"/>
                        </a:lnSpc>
                      </a:pPr>
                      <a:r>
                        <a:rPr lang="en-US" sz="1100" b="1" dirty="0"/>
                        <a:t>ORR, n (%)</a:t>
                      </a:r>
                    </a:p>
                  </a:txBody>
                  <a:tcPr marT="9720" marB="9720"/>
                </a:tc>
                <a:tc>
                  <a:txBody>
                    <a:bodyPr/>
                    <a:lstStyle/>
                    <a:p>
                      <a:pPr algn="ctr">
                        <a:lnSpc>
                          <a:spcPct val="90000"/>
                        </a:lnSpc>
                      </a:pPr>
                      <a:r>
                        <a:rPr lang="en-US" sz="1100" dirty="0"/>
                        <a:t>13 (68)</a:t>
                      </a:r>
                    </a:p>
                  </a:txBody>
                  <a:tcPr marT="9720" marB="9720"/>
                </a:tc>
                <a:tc>
                  <a:txBody>
                    <a:bodyPr/>
                    <a:lstStyle/>
                    <a:p>
                      <a:pPr algn="ctr">
                        <a:lnSpc>
                          <a:spcPct val="90000"/>
                        </a:lnSpc>
                      </a:pPr>
                      <a:r>
                        <a:rPr lang="en-US" sz="1100" dirty="0"/>
                        <a:t>4 (100)</a:t>
                      </a:r>
                    </a:p>
                  </a:txBody>
                  <a:tcPr marT="9720" marB="9720"/>
                </a:tc>
                <a:tc>
                  <a:txBody>
                    <a:bodyPr/>
                    <a:lstStyle/>
                    <a:p>
                      <a:pPr algn="ctr">
                        <a:lnSpc>
                          <a:spcPct val="90000"/>
                        </a:lnSpc>
                      </a:pPr>
                      <a:r>
                        <a:rPr lang="en-US" sz="1100" dirty="0"/>
                        <a:t>1 (50)</a:t>
                      </a:r>
                    </a:p>
                  </a:txBody>
                  <a:tcPr marT="9720" marB="9720"/>
                </a:tc>
                <a:tc>
                  <a:txBody>
                    <a:bodyPr/>
                    <a:lstStyle/>
                    <a:p>
                      <a:pPr algn="ctr">
                        <a:lnSpc>
                          <a:spcPct val="90000"/>
                        </a:lnSpc>
                      </a:pPr>
                      <a:r>
                        <a:rPr lang="en-US" sz="1100" dirty="0"/>
                        <a:t>18 (72)</a:t>
                      </a:r>
                    </a:p>
                  </a:txBody>
                  <a:tcPr marT="9720" marB="9720"/>
                </a:tc>
                <a:extLst>
                  <a:ext uri="{0D108BD9-81ED-4DB2-BD59-A6C34878D82A}">
                    <a16:rowId xmlns:a16="http://schemas.microsoft.com/office/drawing/2014/main" val="1470171235"/>
                  </a:ext>
                </a:extLst>
              </a:tr>
              <a:tr h="143459">
                <a:tc>
                  <a:txBody>
                    <a:bodyPr/>
                    <a:lstStyle/>
                    <a:p>
                      <a:pPr marL="7938" indent="219075">
                        <a:lnSpc>
                          <a:spcPct val="90000"/>
                        </a:lnSpc>
                        <a:tabLst/>
                      </a:pPr>
                      <a:r>
                        <a:rPr lang="en-US" sz="1100" dirty="0"/>
                        <a:t>Complete response</a:t>
                      </a:r>
                    </a:p>
                  </a:txBody>
                  <a:tcPr marT="9720" marB="9720"/>
                </a:tc>
                <a:tc>
                  <a:txBody>
                    <a:bodyPr/>
                    <a:lstStyle/>
                    <a:p>
                      <a:pPr algn="ctr">
                        <a:lnSpc>
                          <a:spcPct val="90000"/>
                        </a:lnSpc>
                      </a:pPr>
                      <a:r>
                        <a:rPr lang="en-US" sz="1100" dirty="0"/>
                        <a:t>3 (16)</a:t>
                      </a:r>
                    </a:p>
                  </a:txBody>
                  <a:tcPr marT="9720" marB="9720"/>
                </a:tc>
                <a:tc>
                  <a:txBody>
                    <a:bodyPr/>
                    <a:lstStyle/>
                    <a:p>
                      <a:pPr algn="ctr">
                        <a:lnSpc>
                          <a:spcPct val="90000"/>
                        </a:lnSpc>
                      </a:pPr>
                      <a:r>
                        <a:rPr lang="en-US" sz="1100" dirty="0"/>
                        <a:t>1 (25)</a:t>
                      </a:r>
                    </a:p>
                  </a:txBody>
                  <a:tcPr marT="9720" marB="9720"/>
                </a:tc>
                <a:tc>
                  <a:txBody>
                    <a:bodyPr/>
                    <a:lstStyle/>
                    <a:p>
                      <a:pPr algn="ctr">
                        <a:lnSpc>
                          <a:spcPct val="90000"/>
                        </a:lnSpc>
                      </a:pPr>
                      <a:r>
                        <a:rPr lang="en-US" sz="1100" dirty="0"/>
                        <a:t>0</a:t>
                      </a:r>
                    </a:p>
                  </a:txBody>
                  <a:tcPr marT="9720" marB="9720"/>
                </a:tc>
                <a:tc>
                  <a:txBody>
                    <a:bodyPr/>
                    <a:lstStyle/>
                    <a:p>
                      <a:pPr algn="ctr">
                        <a:lnSpc>
                          <a:spcPct val="90000"/>
                        </a:lnSpc>
                      </a:pPr>
                      <a:r>
                        <a:rPr lang="en-US" sz="1100" dirty="0"/>
                        <a:t>4 (16)</a:t>
                      </a:r>
                    </a:p>
                  </a:txBody>
                  <a:tcPr marT="9720" marB="9720"/>
                </a:tc>
                <a:extLst>
                  <a:ext uri="{0D108BD9-81ED-4DB2-BD59-A6C34878D82A}">
                    <a16:rowId xmlns:a16="http://schemas.microsoft.com/office/drawing/2014/main" val="1443685645"/>
                  </a:ext>
                </a:extLst>
              </a:tr>
              <a:tr h="143459">
                <a:tc>
                  <a:txBody>
                    <a:bodyPr/>
                    <a:lstStyle/>
                    <a:p>
                      <a:pPr marL="7938" indent="219075">
                        <a:lnSpc>
                          <a:spcPct val="90000"/>
                        </a:lnSpc>
                        <a:tabLst/>
                      </a:pPr>
                      <a:r>
                        <a:rPr lang="en-US" sz="1100" dirty="0"/>
                        <a:t>Partial response</a:t>
                      </a:r>
                    </a:p>
                  </a:txBody>
                  <a:tcPr marT="9720" marB="9720"/>
                </a:tc>
                <a:tc>
                  <a:txBody>
                    <a:bodyPr/>
                    <a:lstStyle/>
                    <a:p>
                      <a:pPr algn="ctr">
                        <a:lnSpc>
                          <a:spcPct val="90000"/>
                        </a:lnSpc>
                      </a:pPr>
                      <a:r>
                        <a:rPr lang="en-US" sz="1100" dirty="0"/>
                        <a:t>10 (53)</a:t>
                      </a:r>
                    </a:p>
                  </a:txBody>
                  <a:tcPr marT="9720" marB="9720"/>
                </a:tc>
                <a:tc>
                  <a:txBody>
                    <a:bodyPr/>
                    <a:lstStyle/>
                    <a:p>
                      <a:pPr algn="ctr">
                        <a:lnSpc>
                          <a:spcPct val="90000"/>
                        </a:lnSpc>
                      </a:pPr>
                      <a:r>
                        <a:rPr lang="en-US" sz="1100" dirty="0"/>
                        <a:t>3 (75)</a:t>
                      </a:r>
                    </a:p>
                  </a:txBody>
                  <a:tcPr marT="9720" marB="9720"/>
                </a:tc>
                <a:tc>
                  <a:txBody>
                    <a:bodyPr/>
                    <a:lstStyle/>
                    <a:p>
                      <a:pPr algn="ctr">
                        <a:lnSpc>
                          <a:spcPct val="90000"/>
                        </a:lnSpc>
                      </a:pPr>
                      <a:r>
                        <a:rPr lang="en-US" sz="1100" dirty="0"/>
                        <a:t>1 (50)</a:t>
                      </a:r>
                    </a:p>
                  </a:txBody>
                  <a:tcPr marT="9720" marB="9720"/>
                </a:tc>
                <a:tc>
                  <a:txBody>
                    <a:bodyPr/>
                    <a:lstStyle/>
                    <a:p>
                      <a:pPr algn="ctr">
                        <a:lnSpc>
                          <a:spcPct val="90000"/>
                        </a:lnSpc>
                      </a:pPr>
                      <a:r>
                        <a:rPr lang="en-US" sz="1100" dirty="0"/>
                        <a:t>14 (56)</a:t>
                      </a:r>
                    </a:p>
                  </a:txBody>
                  <a:tcPr marT="9720" marB="9720"/>
                </a:tc>
                <a:extLst>
                  <a:ext uri="{0D108BD9-81ED-4DB2-BD59-A6C34878D82A}">
                    <a16:rowId xmlns:a16="http://schemas.microsoft.com/office/drawing/2014/main" val="3021622390"/>
                  </a:ext>
                </a:extLst>
              </a:tr>
              <a:tr h="143459">
                <a:tc>
                  <a:txBody>
                    <a:bodyPr/>
                    <a:lstStyle/>
                    <a:p>
                      <a:pPr marL="7938" indent="0">
                        <a:lnSpc>
                          <a:spcPct val="90000"/>
                        </a:lnSpc>
                        <a:tabLst/>
                      </a:pPr>
                      <a:r>
                        <a:rPr lang="en-US" sz="1100" b="1" dirty="0"/>
                        <a:t>Stable disease</a:t>
                      </a:r>
                    </a:p>
                  </a:txBody>
                  <a:tcPr marT="9720" marB="9720"/>
                </a:tc>
                <a:tc>
                  <a:txBody>
                    <a:bodyPr/>
                    <a:lstStyle/>
                    <a:p>
                      <a:pPr algn="ctr">
                        <a:lnSpc>
                          <a:spcPct val="90000"/>
                        </a:lnSpc>
                      </a:pPr>
                      <a:r>
                        <a:rPr lang="en-US" sz="1100" dirty="0"/>
                        <a:t>3 (16)</a:t>
                      </a:r>
                    </a:p>
                  </a:txBody>
                  <a:tcPr marT="9720" marB="9720"/>
                </a:tc>
                <a:tc>
                  <a:txBody>
                    <a:bodyPr/>
                    <a:lstStyle/>
                    <a:p>
                      <a:pPr algn="ctr">
                        <a:lnSpc>
                          <a:spcPct val="90000"/>
                        </a:lnSpc>
                      </a:pPr>
                      <a:r>
                        <a:rPr lang="en-US" sz="1100" dirty="0"/>
                        <a:t>0</a:t>
                      </a:r>
                    </a:p>
                  </a:txBody>
                  <a:tcPr marT="9720" marB="9720"/>
                </a:tc>
                <a:tc>
                  <a:txBody>
                    <a:bodyPr/>
                    <a:lstStyle/>
                    <a:p>
                      <a:pPr algn="ctr">
                        <a:lnSpc>
                          <a:spcPct val="90000"/>
                        </a:lnSpc>
                      </a:pPr>
                      <a:r>
                        <a:rPr lang="en-US" sz="1100" dirty="0"/>
                        <a:t>1 (50)</a:t>
                      </a:r>
                    </a:p>
                  </a:txBody>
                  <a:tcPr marT="9720" marB="9720"/>
                </a:tc>
                <a:tc>
                  <a:txBody>
                    <a:bodyPr/>
                    <a:lstStyle/>
                    <a:p>
                      <a:pPr algn="ctr">
                        <a:lnSpc>
                          <a:spcPct val="90000"/>
                        </a:lnSpc>
                      </a:pPr>
                      <a:r>
                        <a:rPr lang="en-US" sz="1100" dirty="0"/>
                        <a:t>4 (16)</a:t>
                      </a:r>
                    </a:p>
                  </a:txBody>
                  <a:tcPr marT="9720" marB="9720"/>
                </a:tc>
                <a:extLst>
                  <a:ext uri="{0D108BD9-81ED-4DB2-BD59-A6C34878D82A}">
                    <a16:rowId xmlns:a16="http://schemas.microsoft.com/office/drawing/2014/main" val="675159221"/>
                  </a:ext>
                </a:extLst>
              </a:tr>
              <a:tr h="143459">
                <a:tc>
                  <a:txBody>
                    <a:bodyPr/>
                    <a:lstStyle/>
                    <a:p>
                      <a:pPr marL="7938" indent="0">
                        <a:lnSpc>
                          <a:spcPct val="90000"/>
                        </a:lnSpc>
                        <a:tabLst/>
                      </a:pPr>
                      <a:r>
                        <a:rPr lang="en-US" sz="1100" b="1" dirty="0"/>
                        <a:t>Progressive disease</a:t>
                      </a:r>
                    </a:p>
                  </a:txBody>
                  <a:tcPr marT="9720" marB="9720"/>
                </a:tc>
                <a:tc>
                  <a:txBody>
                    <a:bodyPr/>
                    <a:lstStyle/>
                    <a:p>
                      <a:pPr algn="ctr">
                        <a:lnSpc>
                          <a:spcPct val="90000"/>
                        </a:lnSpc>
                      </a:pPr>
                      <a:r>
                        <a:rPr lang="en-US" sz="1100" dirty="0"/>
                        <a:t>2 (11)</a:t>
                      </a:r>
                    </a:p>
                  </a:txBody>
                  <a:tcPr marT="9720" marB="9720"/>
                </a:tc>
                <a:tc>
                  <a:txBody>
                    <a:bodyPr/>
                    <a:lstStyle/>
                    <a:p>
                      <a:pPr algn="ctr">
                        <a:lnSpc>
                          <a:spcPct val="90000"/>
                        </a:lnSpc>
                      </a:pPr>
                      <a:r>
                        <a:rPr lang="en-US" sz="1100" dirty="0"/>
                        <a:t>0</a:t>
                      </a:r>
                    </a:p>
                  </a:txBody>
                  <a:tcPr marT="9720" marB="9720"/>
                </a:tc>
                <a:tc>
                  <a:txBody>
                    <a:bodyPr/>
                    <a:lstStyle/>
                    <a:p>
                      <a:pPr algn="ctr">
                        <a:lnSpc>
                          <a:spcPct val="90000"/>
                        </a:lnSpc>
                      </a:pPr>
                      <a:r>
                        <a:rPr lang="en-US" sz="1100" dirty="0"/>
                        <a:t>0</a:t>
                      </a:r>
                    </a:p>
                  </a:txBody>
                  <a:tcPr marT="9720" marB="9720"/>
                </a:tc>
                <a:tc>
                  <a:txBody>
                    <a:bodyPr/>
                    <a:lstStyle/>
                    <a:p>
                      <a:pPr algn="ctr">
                        <a:lnSpc>
                          <a:spcPct val="90000"/>
                        </a:lnSpc>
                      </a:pPr>
                      <a:r>
                        <a:rPr lang="en-US" sz="1100" dirty="0"/>
                        <a:t>2 (8)</a:t>
                      </a:r>
                    </a:p>
                  </a:txBody>
                  <a:tcPr marT="9720" marB="9720"/>
                </a:tc>
                <a:extLst>
                  <a:ext uri="{0D108BD9-81ED-4DB2-BD59-A6C34878D82A}">
                    <a16:rowId xmlns:a16="http://schemas.microsoft.com/office/drawing/2014/main" val="501120882"/>
                  </a:ext>
                </a:extLst>
              </a:tr>
              <a:tr h="143459">
                <a:tc>
                  <a:txBody>
                    <a:bodyPr/>
                    <a:lstStyle/>
                    <a:p>
                      <a:pPr marL="7938" indent="0">
                        <a:lnSpc>
                          <a:spcPct val="90000"/>
                        </a:lnSpc>
                        <a:tabLst/>
                      </a:pPr>
                      <a:r>
                        <a:rPr lang="en-US" sz="1100" b="1" dirty="0"/>
                        <a:t>Not determined</a:t>
                      </a:r>
                      <a:r>
                        <a:rPr lang="en-US" sz="1100" b="1" baseline="0" dirty="0"/>
                        <a:t>†</a:t>
                      </a:r>
                    </a:p>
                  </a:txBody>
                  <a:tcPr marT="9720" marB="9720"/>
                </a:tc>
                <a:tc>
                  <a:txBody>
                    <a:bodyPr/>
                    <a:lstStyle/>
                    <a:p>
                      <a:pPr algn="ctr">
                        <a:lnSpc>
                          <a:spcPct val="90000"/>
                        </a:lnSpc>
                      </a:pPr>
                      <a:r>
                        <a:rPr lang="en-US" sz="1100" dirty="0"/>
                        <a:t>1 (5)</a:t>
                      </a:r>
                    </a:p>
                  </a:txBody>
                  <a:tcPr marT="9720" marB="9720"/>
                </a:tc>
                <a:tc>
                  <a:txBody>
                    <a:bodyPr/>
                    <a:lstStyle/>
                    <a:p>
                      <a:pPr algn="ctr">
                        <a:lnSpc>
                          <a:spcPct val="90000"/>
                        </a:lnSpc>
                      </a:pPr>
                      <a:r>
                        <a:rPr lang="en-US" sz="1100" dirty="0"/>
                        <a:t>–</a:t>
                      </a:r>
                    </a:p>
                  </a:txBody>
                  <a:tcPr marT="9720" marB="9720"/>
                </a:tc>
                <a:tc>
                  <a:txBody>
                    <a:bodyPr/>
                    <a:lstStyle/>
                    <a:p>
                      <a:pPr algn="ctr">
                        <a:lnSpc>
                          <a:spcPct val="90000"/>
                        </a:lnSpc>
                      </a:pPr>
                      <a:r>
                        <a:rPr lang="en-US" sz="1100" dirty="0"/>
                        <a:t>–</a:t>
                      </a:r>
                    </a:p>
                  </a:txBody>
                  <a:tcPr marT="9720" marB="9720"/>
                </a:tc>
                <a:tc>
                  <a:txBody>
                    <a:bodyPr/>
                    <a:lstStyle/>
                    <a:p>
                      <a:pPr algn="ctr">
                        <a:lnSpc>
                          <a:spcPct val="90000"/>
                        </a:lnSpc>
                      </a:pPr>
                      <a:r>
                        <a:rPr lang="en-US" sz="1100" dirty="0"/>
                        <a:t>1 (4)</a:t>
                      </a:r>
                    </a:p>
                  </a:txBody>
                  <a:tcPr marT="9720" marB="9720"/>
                </a:tc>
                <a:extLst>
                  <a:ext uri="{0D108BD9-81ED-4DB2-BD59-A6C34878D82A}">
                    <a16:rowId xmlns:a16="http://schemas.microsoft.com/office/drawing/2014/main" val="2228483323"/>
                  </a:ext>
                </a:extLst>
              </a:tr>
            </a:tbl>
          </a:graphicData>
        </a:graphic>
      </p:graphicFrame>
      <p:sp>
        <p:nvSpPr>
          <p:cNvPr id="19" name="TextBox 18">
            <a:extLst>
              <a:ext uri="{FF2B5EF4-FFF2-40B4-BE49-F238E27FC236}">
                <a16:creationId xmlns:a16="http://schemas.microsoft.com/office/drawing/2014/main" id="{AB337B91-35C9-4547-AC47-ED0B6C7B6FD7}"/>
              </a:ext>
            </a:extLst>
          </p:cNvPr>
          <p:cNvSpPr txBox="1"/>
          <p:nvPr/>
        </p:nvSpPr>
        <p:spPr>
          <a:xfrm>
            <a:off x="2008997" y="4440397"/>
            <a:ext cx="1214756" cy="650050"/>
          </a:xfrm>
          <a:prstGeom prst="rect">
            <a:avLst/>
          </a:prstGeom>
          <a:noFill/>
        </p:spPr>
        <p:txBody>
          <a:bodyPr wrap="none" lIns="0" tIns="0" rIns="0" bIns="0" rtlCol="0">
            <a:spAutoFit/>
          </a:bodyPr>
          <a:lstStyle/>
          <a:p>
            <a:pPr>
              <a:lnSpc>
                <a:spcPct val="120000"/>
              </a:lnSpc>
              <a:defRPr/>
            </a:pPr>
            <a:r>
              <a:rPr lang="en-GB" sz="1200" dirty="0">
                <a:latin typeface="Calibri" panose="020F0502020204030204" pitchFamily="34" charset="0"/>
                <a:ea typeface="Aileron" charset="0"/>
                <a:cs typeface="Calibri" panose="020F0502020204030204" pitchFamily="34" charset="0"/>
              </a:rPr>
              <a:t>Soft tissue sarcoma</a:t>
            </a:r>
            <a:endParaRPr lang="en-GB" sz="1200" baseline="30000" dirty="0">
              <a:highlight>
                <a:srgbClr val="00FFFF"/>
              </a:highlight>
              <a:latin typeface="Calibri" panose="020F0502020204030204" pitchFamily="34" charset="0"/>
              <a:ea typeface="Aileron" charset="0"/>
              <a:cs typeface="Calibri" panose="020F0502020204030204" pitchFamily="34" charset="0"/>
            </a:endParaRPr>
          </a:p>
          <a:p>
            <a:pPr defTabSz="457200">
              <a:lnSpc>
                <a:spcPct val="120000"/>
              </a:lnSpc>
              <a:defRPr/>
            </a:pPr>
            <a:r>
              <a:rPr lang="en-GB" sz="1200" dirty="0">
                <a:latin typeface="Calibri" panose="020F0502020204030204" pitchFamily="34" charset="0"/>
                <a:ea typeface="Aileron" charset="0"/>
                <a:cs typeface="Calibri" panose="020F0502020204030204" pitchFamily="34" charset="0"/>
              </a:rPr>
              <a:t>GIST</a:t>
            </a:r>
          </a:p>
          <a:p>
            <a:pPr defTabSz="457200">
              <a:lnSpc>
                <a:spcPct val="120000"/>
              </a:lnSpc>
              <a:defRPr/>
            </a:pPr>
            <a:r>
              <a:rPr lang="en-GB" sz="1200" dirty="0">
                <a:latin typeface="Calibri" panose="020F0502020204030204" pitchFamily="34" charset="0"/>
                <a:ea typeface="Aileron" charset="0"/>
                <a:cs typeface="Calibri" panose="020F0502020204030204" pitchFamily="34" charset="0"/>
              </a:rPr>
              <a:t>Bone sarcoma</a:t>
            </a:r>
          </a:p>
        </p:txBody>
      </p:sp>
      <p:sp>
        <p:nvSpPr>
          <p:cNvPr id="20" name="Rectangle 19">
            <a:extLst>
              <a:ext uri="{FF2B5EF4-FFF2-40B4-BE49-F238E27FC236}">
                <a16:creationId xmlns:a16="http://schemas.microsoft.com/office/drawing/2014/main" id="{B58960DC-7263-7943-9F2B-3CDA15558492}"/>
              </a:ext>
            </a:extLst>
          </p:cNvPr>
          <p:cNvSpPr/>
          <p:nvPr/>
        </p:nvSpPr>
        <p:spPr>
          <a:xfrm>
            <a:off x="1733201" y="4486188"/>
            <a:ext cx="200025" cy="149134"/>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57036402-B9FC-AA49-8972-AAF4E22347E2}"/>
              </a:ext>
            </a:extLst>
          </p:cNvPr>
          <p:cNvSpPr/>
          <p:nvPr/>
        </p:nvSpPr>
        <p:spPr>
          <a:xfrm>
            <a:off x="1733201" y="4705263"/>
            <a:ext cx="200025" cy="149134"/>
          </a:xfrm>
          <a:prstGeom prst="rect">
            <a:avLst/>
          </a:prstGeom>
          <a:solidFill>
            <a:schemeClr val="tx2"/>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7C583C8B-3D22-3749-A988-FAB28A527603}"/>
              </a:ext>
            </a:extLst>
          </p:cNvPr>
          <p:cNvSpPr/>
          <p:nvPr/>
        </p:nvSpPr>
        <p:spPr>
          <a:xfrm>
            <a:off x="1733201" y="4924338"/>
            <a:ext cx="200025" cy="149134"/>
          </a:xfrm>
          <a:prstGeom prst="rect">
            <a:avLst/>
          </a:prstGeom>
          <a:solidFill>
            <a:schemeClr val="accent2"/>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25" name="Straight Connector 24">
            <a:extLst>
              <a:ext uri="{FF2B5EF4-FFF2-40B4-BE49-F238E27FC236}">
                <a16:creationId xmlns:a16="http://schemas.microsoft.com/office/drawing/2014/main" id="{A542C0DE-B3FF-4649-AFF9-05747D5E5FAF}"/>
              </a:ext>
            </a:extLst>
          </p:cNvPr>
          <p:cNvCxnSpPr>
            <a:cxnSpLocks/>
          </p:cNvCxnSpPr>
          <p:nvPr/>
        </p:nvCxnSpPr>
        <p:spPr>
          <a:xfrm>
            <a:off x="1477801" y="1514475"/>
            <a:ext cx="0" cy="308917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9E87C0DD-5AD0-6F46-965F-B8CEE6F1C9F0}"/>
              </a:ext>
            </a:extLst>
          </p:cNvPr>
          <p:cNvSpPr txBox="1"/>
          <p:nvPr/>
        </p:nvSpPr>
        <p:spPr>
          <a:xfrm>
            <a:off x="1158009" y="1454944"/>
            <a:ext cx="23564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100</a:t>
            </a:r>
          </a:p>
        </p:txBody>
      </p:sp>
      <p:cxnSp>
        <p:nvCxnSpPr>
          <p:cNvPr id="27" name="Straight Connector 26">
            <a:extLst>
              <a:ext uri="{FF2B5EF4-FFF2-40B4-BE49-F238E27FC236}">
                <a16:creationId xmlns:a16="http://schemas.microsoft.com/office/drawing/2014/main" id="{F10825DC-DEF9-F242-9F5F-8BA755936F21}"/>
              </a:ext>
            </a:extLst>
          </p:cNvPr>
          <p:cNvCxnSpPr>
            <a:cxnSpLocks/>
          </p:cNvCxnSpPr>
          <p:nvPr/>
        </p:nvCxnSpPr>
        <p:spPr>
          <a:xfrm rot="5400000">
            <a:off x="1455576" y="1492248"/>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DC6F8020-E184-934A-B22B-0536E15F1E6F}"/>
              </a:ext>
            </a:extLst>
          </p:cNvPr>
          <p:cNvSpPr txBox="1"/>
          <p:nvPr/>
        </p:nvSpPr>
        <p:spPr>
          <a:xfrm>
            <a:off x="1236557" y="1762919"/>
            <a:ext cx="157094"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80</a:t>
            </a:r>
          </a:p>
        </p:txBody>
      </p:sp>
      <p:cxnSp>
        <p:nvCxnSpPr>
          <p:cNvPr id="29" name="Straight Connector 28">
            <a:extLst>
              <a:ext uri="{FF2B5EF4-FFF2-40B4-BE49-F238E27FC236}">
                <a16:creationId xmlns:a16="http://schemas.microsoft.com/office/drawing/2014/main" id="{49585360-2BED-BD41-8247-E3BF0E757DC4}"/>
              </a:ext>
            </a:extLst>
          </p:cNvPr>
          <p:cNvCxnSpPr>
            <a:cxnSpLocks/>
          </p:cNvCxnSpPr>
          <p:nvPr/>
        </p:nvCxnSpPr>
        <p:spPr>
          <a:xfrm rot="5400000">
            <a:off x="1455576" y="1798141"/>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CDFF988B-926C-F246-BE21-5868F1120BB1}"/>
              </a:ext>
            </a:extLst>
          </p:cNvPr>
          <p:cNvSpPr txBox="1"/>
          <p:nvPr/>
        </p:nvSpPr>
        <p:spPr>
          <a:xfrm>
            <a:off x="1236557" y="2378869"/>
            <a:ext cx="157095"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40</a:t>
            </a:r>
          </a:p>
        </p:txBody>
      </p:sp>
      <p:cxnSp>
        <p:nvCxnSpPr>
          <p:cNvPr id="33" name="Straight Connector 32">
            <a:extLst>
              <a:ext uri="{FF2B5EF4-FFF2-40B4-BE49-F238E27FC236}">
                <a16:creationId xmlns:a16="http://schemas.microsoft.com/office/drawing/2014/main" id="{066D6736-EA0F-FB4A-855B-7DCD7A8EB26D}"/>
              </a:ext>
            </a:extLst>
          </p:cNvPr>
          <p:cNvCxnSpPr>
            <a:cxnSpLocks/>
          </p:cNvCxnSpPr>
          <p:nvPr/>
        </p:nvCxnSpPr>
        <p:spPr>
          <a:xfrm rot="5400000">
            <a:off x="1455576" y="2417266"/>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D623DD15-2E21-B54E-AD68-B5E8600F34CA}"/>
              </a:ext>
            </a:extLst>
          </p:cNvPr>
          <p:cNvSpPr txBox="1"/>
          <p:nvPr/>
        </p:nvSpPr>
        <p:spPr>
          <a:xfrm>
            <a:off x="1315104" y="2994819"/>
            <a:ext cx="78547"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0</a:t>
            </a:r>
          </a:p>
        </p:txBody>
      </p:sp>
      <p:sp>
        <p:nvSpPr>
          <p:cNvPr id="36" name="TextBox 35">
            <a:extLst>
              <a:ext uri="{FF2B5EF4-FFF2-40B4-BE49-F238E27FC236}">
                <a16:creationId xmlns:a16="http://schemas.microsoft.com/office/drawing/2014/main" id="{7C5E2887-FE7D-5F43-B90E-C09DAAEDAC82}"/>
              </a:ext>
            </a:extLst>
          </p:cNvPr>
          <p:cNvSpPr txBox="1"/>
          <p:nvPr/>
        </p:nvSpPr>
        <p:spPr>
          <a:xfrm>
            <a:off x="1236556" y="2683669"/>
            <a:ext cx="157095"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20</a:t>
            </a:r>
          </a:p>
        </p:txBody>
      </p:sp>
      <p:cxnSp>
        <p:nvCxnSpPr>
          <p:cNvPr id="37" name="Straight Connector 36">
            <a:extLst>
              <a:ext uri="{FF2B5EF4-FFF2-40B4-BE49-F238E27FC236}">
                <a16:creationId xmlns:a16="http://schemas.microsoft.com/office/drawing/2014/main" id="{1C455B66-D9CF-4848-8A8F-B30E63A7322A}"/>
              </a:ext>
            </a:extLst>
          </p:cNvPr>
          <p:cNvCxnSpPr>
            <a:cxnSpLocks/>
          </p:cNvCxnSpPr>
          <p:nvPr/>
        </p:nvCxnSpPr>
        <p:spPr>
          <a:xfrm rot="5400000">
            <a:off x="1455576" y="2720973"/>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7EF2F76D-D675-5341-B09B-978A88B21861}"/>
              </a:ext>
            </a:extLst>
          </p:cNvPr>
          <p:cNvSpPr txBox="1"/>
          <p:nvPr/>
        </p:nvSpPr>
        <p:spPr>
          <a:xfrm>
            <a:off x="1190069" y="3915569"/>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-60</a:t>
            </a:r>
          </a:p>
        </p:txBody>
      </p:sp>
      <p:cxnSp>
        <p:nvCxnSpPr>
          <p:cNvPr id="41" name="Straight Connector 40">
            <a:extLst>
              <a:ext uri="{FF2B5EF4-FFF2-40B4-BE49-F238E27FC236}">
                <a16:creationId xmlns:a16="http://schemas.microsoft.com/office/drawing/2014/main" id="{10170F2B-C488-B644-8EAC-767D109BD4D8}"/>
              </a:ext>
            </a:extLst>
          </p:cNvPr>
          <p:cNvCxnSpPr>
            <a:cxnSpLocks/>
          </p:cNvCxnSpPr>
          <p:nvPr/>
        </p:nvCxnSpPr>
        <p:spPr>
          <a:xfrm rot="5400000">
            <a:off x="1455576" y="3952873"/>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ED53332F-CCC9-E546-8FC9-FFFEC4226B0E}"/>
              </a:ext>
            </a:extLst>
          </p:cNvPr>
          <p:cNvSpPr txBox="1"/>
          <p:nvPr/>
        </p:nvSpPr>
        <p:spPr>
          <a:xfrm>
            <a:off x="1190069" y="3610769"/>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-40</a:t>
            </a:r>
          </a:p>
        </p:txBody>
      </p:sp>
      <p:cxnSp>
        <p:nvCxnSpPr>
          <p:cNvPr id="43" name="Straight Connector 42">
            <a:extLst>
              <a:ext uri="{FF2B5EF4-FFF2-40B4-BE49-F238E27FC236}">
                <a16:creationId xmlns:a16="http://schemas.microsoft.com/office/drawing/2014/main" id="{A35823CA-FE54-8A46-8BB5-DDD9E8DB631A}"/>
              </a:ext>
            </a:extLst>
          </p:cNvPr>
          <p:cNvCxnSpPr>
            <a:cxnSpLocks/>
          </p:cNvCxnSpPr>
          <p:nvPr/>
        </p:nvCxnSpPr>
        <p:spPr>
          <a:xfrm rot="5400000">
            <a:off x="1455576" y="3648073"/>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BDD546E9-D773-B449-80DF-DA72241EA0C9}"/>
              </a:ext>
            </a:extLst>
          </p:cNvPr>
          <p:cNvSpPr txBox="1"/>
          <p:nvPr/>
        </p:nvSpPr>
        <p:spPr>
          <a:xfrm>
            <a:off x="1190069" y="4220369"/>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-80</a:t>
            </a:r>
          </a:p>
        </p:txBody>
      </p:sp>
      <p:cxnSp>
        <p:nvCxnSpPr>
          <p:cNvPr id="47" name="Straight Connector 46">
            <a:extLst>
              <a:ext uri="{FF2B5EF4-FFF2-40B4-BE49-F238E27FC236}">
                <a16:creationId xmlns:a16="http://schemas.microsoft.com/office/drawing/2014/main" id="{7D4102A4-AE88-3448-9208-2047CBBA733F}"/>
              </a:ext>
            </a:extLst>
          </p:cNvPr>
          <p:cNvCxnSpPr>
            <a:cxnSpLocks/>
          </p:cNvCxnSpPr>
          <p:nvPr/>
        </p:nvCxnSpPr>
        <p:spPr>
          <a:xfrm rot="5400000">
            <a:off x="1455576" y="4257673"/>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4AB239E4-2273-444A-96BD-7D2E7E9DDF98}"/>
              </a:ext>
            </a:extLst>
          </p:cNvPr>
          <p:cNvSpPr txBox="1"/>
          <p:nvPr/>
        </p:nvSpPr>
        <p:spPr>
          <a:xfrm>
            <a:off x="1111523" y="4534694"/>
            <a:ext cx="282129"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-100</a:t>
            </a:r>
          </a:p>
        </p:txBody>
      </p:sp>
      <p:cxnSp>
        <p:nvCxnSpPr>
          <p:cNvPr id="49" name="Straight Connector 48">
            <a:extLst>
              <a:ext uri="{FF2B5EF4-FFF2-40B4-BE49-F238E27FC236}">
                <a16:creationId xmlns:a16="http://schemas.microsoft.com/office/drawing/2014/main" id="{90FEA593-CC5A-9F40-BA6C-38BCB6DFC372}"/>
              </a:ext>
            </a:extLst>
          </p:cNvPr>
          <p:cNvCxnSpPr>
            <a:cxnSpLocks/>
          </p:cNvCxnSpPr>
          <p:nvPr/>
        </p:nvCxnSpPr>
        <p:spPr>
          <a:xfrm rot="5400000">
            <a:off x="1455576" y="4571998"/>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8495857B-D17B-5F4E-B47A-294B11BEF055}"/>
              </a:ext>
            </a:extLst>
          </p:cNvPr>
          <p:cNvSpPr txBox="1"/>
          <p:nvPr/>
        </p:nvSpPr>
        <p:spPr>
          <a:xfrm rot="16200000">
            <a:off x="-332877" y="2991478"/>
            <a:ext cx="2708563" cy="176587"/>
          </a:xfrm>
          <a:prstGeom prst="rect">
            <a:avLst/>
          </a:prstGeom>
          <a:noFill/>
        </p:spPr>
        <p:txBody>
          <a:bodyPr wrap="none" lIns="0" tIns="0" rIns="0" bIns="0" rtlCol="0">
            <a:spAutoFit/>
          </a:bodyPr>
          <a:lstStyle/>
          <a:p>
            <a:pPr algn="r" defTabSz="457200">
              <a:lnSpc>
                <a:spcPct val="80000"/>
              </a:lnSpc>
              <a:defRPr/>
            </a:pPr>
            <a:r>
              <a:rPr lang="en-GB" sz="1400" b="1" dirty="0">
                <a:latin typeface="Calibri" panose="020F0502020204030204" pitchFamily="34" charset="0"/>
                <a:ea typeface="Aileron" charset="0"/>
                <a:cs typeface="Calibri" panose="020F0502020204030204" pitchFamily="34" charset="0"/>
              </a:rPr>
              <a:t>Maximum change in tumour size (%)</a:t>
            </a:r>
          </a:p>
        </p:txBody>
      </p:sp>
      <p:sp>
        <p:nvSpPr>
          <p:cNvPr id="53" name="TextBox 52">
            <a:extLst>
              <a:ext uri="{FF2B5EF4-FFF2-40B4-BE49-F238E27FC236}">
                <a16:creationId xmlns:a16="http://schemas.microsoft.com/office/drawing/2014/main" id="{C1ACE72B-C1C8-8041-8F5B-C6316E011D12}"/>
              </a:ext>
            </a:extLst>
          </p:cNvPr>
          <p:cNvSpPr txBox="1"/>
          <p:nvPr/>
        </p:nvSpPr>
        <p:spPr>
          <a:xfrm>
            <a:off x="1190069" y="3302794"/>
            <a:ext cx="203582"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-20</a:t>
            </a:r>
          </a:p>
        </p:txBody>
      </p:sp>
      <p:cxnSp>
        <p:nvCxnSpPr>
          <p:cNvPr id="54" name="Straight Connector 53">
            <a:extLst>
              <a:ext uri="{FF2B5EF4-FFF2-40B4-BE49-F238E27FC236}">
                <a16:creationId xmlns:a16="http://schemas.microsoft.com/office/drawing/2014/main" id="{6CBA1A00-2B7A-9A4E-820E-7353FD83AA92}"/>
              </a:ext>
            </a:extLst>
          </p:cNvPr>
          <p:cNvCxnSpPr>
            <a:cxnSpLocks/>
          </p:cNvCxnSpPr>
          <p:nvPr/>
        </p:nvCxnSpPr>
        <p:spPr>
          <a:xfrm rot="5400000">
            <a:off x="1455576" y="3340098"/>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72D0C7D1-6751-CA47-8486-934FE64397C2}"/>
              </a:ext>
            </a:extLst>
          </p:cNvPr>
          <p:cNvSpPr txBox="1"/>
          <p:nvPr/>
        </p:nvSpPr>
        <p:spPr>
          <a:xfrm>
            <a:off x="1236557" y="2074069"/>
            <a:ext cx="157094" cy="151388"/>
          </a:xfrm>
          <a:prstGeom prst="rect">
            <a:avLst/>
          </a:prstGeom>
          <a:noFill/>
        </p:spPr>
        <p:txBody>
          <a:bodyPr wrap="none" lIns="0" tIns="0" rIns="0" bIns="0" rtlCol="0">
            <a:spAutoFit/>
          </a:bodyPr>
          <a:lstStyle/>
          <a:p>
            <a:pPr algn="r" defTabSz="457200">
              <a:lnSpc>
                <a:spcPct val="80000"/>
              </a:lnSpc>
              <a:defRPr/>
            </a:pPr>
            <a:r>
              <a:rPr lang="en-GB" sz="1200" dirty="0">
                <a:latin typeface="Calibri" panose="020F0502020204030204" pitchFamily="34" charset="0"/>
                <a:ea typeface="Aileron" charset="0"/>
                <a:cs typeface="Calibri" panose="020F0502020204030204" pitchFamily="34" charset="0"/>
              </a:rPr>
              <a:t>60</a:t>
            </a:r>
          </a:p>
        </p:txBody>
      </p:sp>
      <p:cxnSp>
        <p:nvCxnSpPr>
          <p:cNvPr id="56" name="Straight Connector 55">
            <a:extLst>
              <a:ext uri="{FF2B5EF4-FFF2-40B4-BE49-F238E27FC236}">
                <a16:creationId xmlns:a16="http://schemas.microsoft.com/office/drawing/2014/main" id="{11ADDDCD-B25C-B948-B966-54ADCCE30984}"/>
              </a:ext>
            </a:extLst>
          </p:cNvPr>
          <p:cNvCxnSpPr>
            <a:cxnSpLocks/>
          </p:cNvCxnSpPr>
          <p:nvPr/>
        </p:nvCxnSpPr>
        <p:spPr>
          <a:xfrm rot="5400000">
            <a:off x="1455576" y="2111373"/>
            <a:ext cx="0" cy="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0C907CF0-331D-0844-9C49-A3077E316B0C}"/>
              </a:ext>
            </a:extLst>
          </p:cNvPr>
          <p:cNvSpPr/>
          <p:nvPr/>
        </p:nvSpPr>
        <p:spPr>
          <a:xfrm>
            <a:off x="1523652" y="1622424"/>
            <a:ext cx="168624" cy="1444625"/>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1" name="Rectangle 60">
            <a:extLst>
              <a:ext uri="{FF2B5EF4-FFF2-40B4-BE49-F238E27FC236}">
                <a16:creationId xmlns:a16="http://schemas.microsoft.com/office/drawing/2014/main" id="{676C31A3-5EC2-7C41-A83B-F14BA7618E56}"/>
              </a:ext>
            </a:extLst>
          </p:cNvPr>
          <p:cNvSpPr/>
          <p:nvPr/>
        </p:nvSpPr>
        <p:spPr>
          <a:xfrm>
            <a:off x="1742727" y="2625724"/>
            <a:ext cx="168624" cy="434975"/>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2" name="Rectangle 61">
            <a:extLst>
              <a:ext uri="{FF2B5EF4-FFF2-40B4-BE49-F238E27FC236}">
                <a16:creationId xmlns:a16="http://schemas.microsoft.com/office/drawing/2014/main" id="{9721EC19-2116-A14F-B117-867BF98E0EA0}"/>
              </a:ext>
            </a:extLst>
          </p:cNvPr>
          <p:cNvSpPr/>
          <p:nvPr/>
        </p:nvSpPr>
        <p:spPr>
          <a:xfrm>
            <a:off x="1971327" y="3060700"/>
            <a:ext cx="168624" cy="104775"/>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3" name="Rectangle 62">
            <a:extLst>
              <a:ext uri="{FF2B5EF4-FFF2-40B4-BE49-F238E27FC236}">
                <a16:creationId xmlns:a16="http://schemas.microsoft.com/office/drawing/2014/main" id="{6DD4BC08-D1D5-E841-8B1A-FB90A4713570}"/>
              </a:ext>
            </a:extLst>
          </p:cNvPr>
          <p:cNvSpPr/>
          <p:nvPr/>
        </p:nvSpPr>
        <p:spPr>
          <a:xfrm>
            <a:off x="2203102" y="3060700"/>
            <a:ext cx="168624" cy="212725"/>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4" name="Rectangle 63">
            <a:extLst>
              <a:ext uri="{FF2B5EF4-FFF2-40B4-BE49-F238E27FC236}">
                <a16:creationId xmlns:a16="http://schemas.microsoft.com/office/drawing/2014/main" id="{357232AF-99FF-7741-8DF7-1DE04ED69D08}"/>
              </a:ext>
            </a:extLst>
          </p:cNvPr>
          <p:cNvSpPr/>
          <p:nvPr/>
        </p:nvSpPr>
        <p:spPr>
          <a:xfrm>
            <a:off x="2431702" y="3060700"/>
            <a:ext cx="168624" cy="257175"/>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B10ED7A4-BE03-1B48-9D46-3D9B17F2BDF6}"/>
              </a:ext>
            </a:extLst>
          </p:cNvPr>
          <p:cNvSpPr/>
          <p:nvPr/>
        </p:nvSpPr>
        <p:spPr>
          <a:xfrm>
            <a:off x="2669827" y="3060700"/>
            <a:ext cx="168624" cy="908050"/>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6" name="Rectangle 65">
            <a:extLst>
              <a:ext uri="{FF2B5EF4-FFF2-40B4-BE49-F238E27FC236}">
                <a16:creationId xmlns:a16="http://schemas.microsoft.com/office/drawing/2014/main" id="{6585BC5A-62EF-AE44-86D8-F872150D1974}"/>
              </a:ext>
            </a:extLst>
          </p:cNvPr>
          <p:cNvSpPr/>
          <p:nvPr/>
        </p:nvSpPr>
        <p:spPr>
          <a:xfrm>
            <a:off x="2898427" y="3060699"/>
            <a:ext cx="168624" cy="949325"/>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7" name="Rectangle 66">
            <a:extLst>
              <a:ext uri="{FF2B5EF4-FFF2-40B4-BE49-F238E27FC236}">
                <a16:creationId xmlns:a16="http://schemas.microsoft.com/office/drawing/2014/main" id="{2DAE170F-F847-EA4D-95D8-A37B727FCF8D}"/>
              </a:ext>
            </a:extLst>
          </p:cNvPr>
          <p:cNvSpPr/>
          <p:nvPr/>
        </p:nvSpPr>
        <p:spPr>
          <a:xfrm>
            <a:off x="3127027" y="3060699"/>
            <a:ext cx="168624" cy="1120776"/>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8" name="Rectangle 67">
            <a:extLst>
              <a:ext uri="{FF2B5EF4-FFF2-40B4-BE49-F238E27FC236}">
                <a16:creationId xmlns:a16="http://schemas.microsoft.com/office/drawing/2014/main" id="{C9A241AA-6F65-024B-8D5F-802C3CCC5B9D}"/>
              </a:ext>
            </a:extLst>
          </p:cNvPr>
          <p:cNvSpPr/>
          <p:nvPr/>
        </p:nvSpPr>
        <p:spPr>
          <a:xfrm>
            <a:off x="3365152" y="3060698"/>
            <a:ext cx="168624" cy="1149351"/>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9" name="Rectangle 68">
            <a:extLst>
              <a:ext uri="{FF2B5EF4-FFF2-40B4-BE49-F238E27FC236}">
                <a16:creationId xmlns:a16="http://schemas.microsoft.com/office/drawing/2014/main" id="{F9789FD0-9029-394C-B1C0-9B32BF20D978}"/>
              </a:ext>
            </a:extLst>
          </p:cNvPr>
          <p:cNvSpPr/>
          <p:nvPr/>
        </p:nvSpPr>
        <p:spPr>
          <a:xfrm>
            <a:off x="3600102" y="3060698"/>
            <a:ext cx="168624" cy="1241427"/>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0" name="Rectangle 69">
            <a:extLst>
              <a:ext uri="{FF2B5EF4-FFF2-40B4-BE49-F238E27FC236}">
                <a16:creationId xmlns:a16="http://schemas.microsoft.com/office/drawing/2014/main" id="{81A6B3B1-51D3-E947-A798-810071390F95}"/>
              </a:ext>
            </a:extLst>
          </p:cNvPr>
          <p:cNvSpPr/>
          <p:nvPr/>
        </p:nvSpPr>
        <p:spPr>
          <a:xfrm>
            <a:off x="3831877" y="3060698"/>
            <a:ext cx="168624" cy="1368427"/>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1" name="Rectangle 70">
            <a:extLst>
              <a:ext uri="{FF2B5EF4-FFF2-40B4-BE49-F238E27FC236}">
                <a16:creationId xmlns:a16="http://schemas.microsoft.com/office/drawing/2014/main" id="{D81BDD0E-8491-6047-A358-F50B3C8C4336}"/>
              </a:ext>
            </a:extLst>
          </p:cNvPr>
          <p:cNvSpPr/>
          <p:nvPr/>
        </p:nvSpPr>
        <p:spPr>
          <a:xfrm>
            <a:off x="4060477" y="3060698"/>
            <a:ext cx="168624" cy="1377952"/>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2" name="Rectangle 71">
            <a:extLst>
              <a:ext uri="{FF2B5EF4-FFF2-40B4-BE49-F238E27FC236}">
                <a16:creationId xmlns:a16="http://schemas.microsoft.com/office/drawing/2014/main" id="{0D0A4A83-385C-A442-9E4D-3E98F55C6DB2}"/>
              </a:ext>
            </a:extLst>
          </p:cNvPr>
          <p:cNvSpPr/>
          <p:nvPr/>
        </p:nvSpPr>
        <p:spPr>
          <a:xfrm>
            <a:off x="4292252" y="3060697"/>
            <a:ext cx="168624" cy="1400177"/>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3" name="Rectangle 72">
            <a:extLst>
              <a:ext uri="{FF2B5EF4-FFF2-40B4-BE49-F238E27FC236}">
                <a16:creationId xmlns:a16="http://schemas.microsoft.com/office/drawing/2014/main" id="{1AAC3F2B-4297-1341-A473-DA8D41F5DCFF}"/>
              </a:ext>
            </a:extLst>
          </p:cNvPr>
          <p:cNvSpPr/>
          <p:nvPr/>
        </p:nvSpPr>
        <p:spPr>
          <a:xfrm>
            <a:off x="4524027" y="3060697"/>
            <a:ext cx="168624" cy="1536703"/>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4" name="Rectangle 73">
            <a:extLst>
              <a:ext uri="{FF2B5EF4-FFF2-40B4-BE49-F238E27FC236}">
                <a16:creationId xmlns:a16="http://schemas.microsoft.com/office/drawing/2014/main" id="{CD79E461-A3FF-4649-AB20-5E56EA817D8E}"/>
              </a:ext>
            </a:extLst>
          </p:cNvPr>
          <p:cNvSpPr/>
          <p:nvPr/>
        </p:nvSpPr>
        <p:spPr>
          <a:xfrm>
            <a:off x="4755802" y="3060697"/>
            <a:ext cx="168624" cy="1536703"/>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5" name="Rectangle 74">
            <a:extLst>
              <a:ext uri="{FF2B5EF4-FFF2-40B4-BE49-F238E27FC236}">
                <a16:creationId xmlns:a16="http://schemas.microsoft.com/office/drawing/2014/main" id="{544E3DDF-3DFC-7D4A-BD4C-740D7D5EB763}"/>
              </a:ext>
            </a:extLst>
          </p:cNvPr>
          <p:cNvSpPr/>
          <p:nvPr/>
        </p:nvSpPr>
        <p:spPr>
          <a:xfrm>
            <a:off x="4984402" y="3060697"/>
            <a:ext cx="168624" cy="1536703"/>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6" name="Rectangle 75">
            <a:extLst>
              <a:ext uri="{FF2B5EF4-FFF2-40B4-BE49-F238E27FC236}">
                <a16:creationId xmlns:a16="http://schemas.microsoft.com/office/drawing/2014/main" id="{F17C122D-0DF4-9243-ACC2-AE6BFB9D0D12}"/>
              </a:ext>
            </a:extLst>
          </p:cNvPr>
          <p:cNvSpPr/>
          <p:nvPr/>
        </p:nvSpPr>
        <p:spPr>
          <a:xfrm>
            <a:off x="5225702" y="3060697"/>
            <a:ext cx="168624" cy="1536703"/>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7" name="Rectangle 76">
            <a:extLst>
              <a:ext uri="{FF2B5EF4-FFF2-40B4-BE49-F238E27FC236}">
                <a16:creationId xmlns:a16="http://schemas.microsoft.com/office/drawing/2014/main" id="{D601463B-B34D-B549-A9FB-DDA3E92542F2}"/>
              </a:ext>
            </a:extLst>
          </p:cNvPr>
          <p:cNvSpPr/>
          <p:nvPr/>
        </p:nvSpPr>
        <p:spPr>
          <a:xfrm>
            <a:off x="5463827" y="3060697"/>
            <a:ext cx="168624" cy="1536703"/>
          </a:xfrm>
          <a:prstGeom prst="rect">
            <a:avLst/>
          </a:prstGeom>
          <a:solidFill>
            <a:schemeClr val="accent1"/>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8" name="Rectangle 77">
            <a:extLst>
              <a:ext uri="{FF2B5EF4-FFF2-40B4-BE49-F238E27FC236}">
                <a16:creationId xmlns:a16="http://schemas.microsoft.com/office/drawing/2014/main" id="{D8E82E9A-FEC3-4B47-ACFD-C739F9804E0F}"/>
              </a:ext>
            </a:extLst>
          </p:cNvPr>
          <p:cNvSpPr/>
          <p:nvPr/>
        </p:nvSpPr>
        <p:spPr>
          <a:xfrm>
            <a:off x="6848127" y="3060697"/>
            <a:ext cx="168624" cy="1536703"/>
          </a:xfrm>
          <a:prstGeom prst="rect">
            <a:avLst/>
          </a:prstGeom>
          <a:solidFill>
            <a:schemeClr val="tx2"/>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9" name="Rectangle 78">
            <a:extLst>
              <a:ext uri="{FF2B5EF4-FFF2-40B4-BE49-F238E27FC236}">
                <a16:creationId xmlns:a16="http://schemas.microsoft.com/office/drawing/2014/main" id="{EA5A1666-C9D0-854C-9FFC-F7F2DDA93599}"/>
              </a:ext>
            </a:extLst>
          </p:cNvPr>
          <p:cNvSpPr/>
          <p:nvPr/>
        </p:nvSpPr>
        <p:spPr>
          <a:xfrm>
            <a:off x="6616352" y="3060697"/>
            <a:ext cx="168624" cy="1536703"/>
          </a:xfrm>
          <a:prstGeom prst="rect">
            <a:avLst/>
          </a:prstGeom>
          <a:solidFill>
            <a:schemeClr val="tx2"/>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0" name="Rectangle 79">
            <a:extLst>
              <a:ext uri="{FF2B5EF4-FFF2-40B4-BE49-F238E27FC236}">
                <a16:creationId xmlns:a16="http://schemas.microsoft.com/office/drawing/2014/main" id="{6CFD9217-52C8-E54A-A40A-5F1775A23E0E}"/>
              </a:ext>
            </a:extLst>
          </p:cNvPr>
          <p:cNvSpPr/>
          <p:nvPr/>
        </p:nvSpPr>
        <p:spPr>
          <a:xfrm>
            <a:off x="6390927" y="3060698"/>
            <a:ext cx="168624" cy="879478"/>
          </a:xfrm>
          <a:prstGeom prst="rect">
            <a:avLst/>
          </a:prstGeom>
          <a:solidFill>
            <a:schemeClr val="tx2"/>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1" name="Rectangle 80">
            <a:extLst>
              <a:ext uri="{FF2B5EF4-FFF2-40B4-BE49-F238E27FC236}">
                <a16:creationId xmlns:a16="http://schemas.microsoft.com/office/drawing/2014/main" id="{70051A79-CE92-EC46-84AB-E65ED95D736C}"/>
              </a:ext>
            </a:extLst>
          </p:cNvPr>
          <p:cNvSpPr/>
          <p:nvPr/>
        </p:nvSpPr>
        <p:spPr>
          <a:xfrm>
            <a:off x="6152802" y="3060698"/>
            <a:ext cx="168624" cy="800102"/>
          </a:xfrm>
          <a:prstGeom prst="rect">
            <a:avLst/>
          </a:prstGeom>
          <a:solidFill>
            <a:schemeClr val="tx2"/>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2" name="Rectangle 81">
            <a:extLst>
              <a:ext uri="{FF2B5EF4-FFF2-40B4-BE49-F238E27FC236}">
                <a16:creationId xmlns:a16="http://schemas.microsoft.com/office/drawing/2014/main" id="{B28DB61B-C30D-4C4E-99C6-A7A8D41BF1DD}"/>
              </a:ext>
            </a:extLst>
          </p:cNvPr>
          <p:cNvSpPr/>
          <p:nvPr/>
        </p:nvSpPr>
        <p:spPr>
          <a:xfrm>
            <a:off x="5924202" y="3060698"/>
            <a:ext cx="168624" cy="800102"/>
          </a:xfrm>
          <a:prstGeom prst="rect">
            <a:avLst/>
          </a:prstGeom>
          <a:solidFill>
            <a:schemeClr val="accent2"/>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3" name="Rectangle 82">
            <a:extLst>
              <a:ext uri="{FF2B5EF4-FFF2-40B4-BE49-F238E27FC236}">
                <a16:creationId xmlns:a16="http://schemas.microsoft.com/office/drawing/2014/main" id="{80034A48-01A8-8E40-AF4F-AD440C26204E}"/>
              </a:ext>
            </a:extLst>
          </p:cNvPr>
          <p:cNvSpPr/>
          <p:nvPr/>
        </p:nvSpPr>
        <p:spPr>
          <a:xfrm>
            <a:off x="5689252" y="3041647"/>
            <a:ext cx="169200" cy="14400"/>
          </a:xfrm>
          <a:prstGeom prst="rect">
            <a:avLst/>
          </a:prstGeom>
          <a:solidFill>
            <a:schemeClr val="accent2"/>
          </a:solidFill>
          <a:ln w="190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35" name="Straight Connector 34">
            <a:extLst>
              <a:ext uri="{FF2B5EF4-FFF2-40B4-BE49-F238E27FC236}">
                <a16:creationId xmlns:a16="http://schemas.microsoft.com/office/drawing/2014/main" id="{111482F8-67FF-7B4F-8502-4A02D32DDFD4}"/>
              </a:ext>
            </a:extLst>
          </p:cNvPr>
          <p:cNvCxnSpPr>
            <a:cxnSpLocks/>
          </p:cNvCxnSpPr>
          <p:nvPr/>
        </p:nvCxnSpPr>
        <p:spPr>
          <a:xfrm flipH="1">
            <a:off x="1428577" y="3053611"/>
            <a:ext cx="5672940" cy="55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B0574F48-55E4-634D-B88C-097E56DAB3A4}"/>
              </a:ext>
            </a:extLst>
          </p:cNvPr>
          <p:cNvSpPr txBox="1"/>
          <p:nvPr/>
        </p:nvSpPr>
        <p:spPr>
          <a:xfrm>
            <a:off x="1574651" y="1405589"/>
            <a:ext cx="76944" cy="206788"/>
          </a:xfrm>
          <a:prstGeom prst="rect">
            <a:avLst/>
          </a:prstGeom>
          <a:noFill/>
        </p:spPr>
        <p:txBody>
          <a:bodyPr wrap="none" lIns="0" tIns="0" rIns="0" bIns="0" rtlCol="0">
            <a:spAutoFit/>
          </a:bodyPr>
          <a:lstStyle/>
          <a:p>
            <a:pPr>
              <a:lnSpc>
                <a:spcPct val="120000"/>
              </a:lnSpc>
              <a:defRPr/>
            </a:pPr>
            <a:r>
              <a:rPr lang="en-GB" sz="1200" dirty="0">
                <a:latin typeface="Calibri" panose="020F0502020204030204" pitchFamily="34" charset="0"/>
                <a:cs typeface="Calibri" panose="020F0502020204030204" pitchFamily="34" charset="0"/>
              </a:rPr>
              <a:t>‡</a:t>
            </a:r>
            <a:endParaRPr lang="en-GB" sz="1200" dirty="0">
              <a:latin typeface="Calibri" panose="020F0502020204030204" pitchFamily="34" charset="0"/>
              <a:ea typeface="Aileron" charset="0"/>
              <a:cs typeface="Calibri" panose="020F0502020204030204" pitchFamily="34" charset="0"/>
            </a:endParaRPr>
          </a:p>
        </p:txBody>
      </p:sp>
      <p:sp>
        <p:nvSpPr>
          <p:cNvPr id="85" name="TextBox 84">
            <a:extLst>
              <a:ext uri="{FF2B5EF4-FFF2-40B4-BE49-F238E27FC236}">
                <a16:creationId xmlns:a16="http://schemas.microsoft.com/office/drawing/2014/main" id="{5F60A5CF-2D69-E944-B204-029433E03652}"/>
              </a:ext>
            </a:extLst>
          </p:cNvPr>
          <p:cNvSpPr txBox="1"/>
          <p:nvPr/>
        </p:nvSpPr>
        <p:spPr>
          <a:xfrm>
            <a:off x="1796901" y="2412064"/>
            <a:ext cx="76944" cy="206788"/>
          </a:xfrm>
          <a:prstGeom prst="rect">
            <a:avLst/>
          </a:prstGeom>
          <a:noFill/>
        </p:spPr>
        <p:txBody>
          <a:bodyPr wrap="none" lIns="0" tIns="0" rIns="0" bIns="0" rtlCol="0">
            <a:spAutoFit/>
          </a:bodyPr>
          <a:lstStyle/>
          <a:p>
            <a:pPr>
              <a:lnSpc>
                <a:spcPct val="120000"/>
              </a:lnSpc>
              <a:defRPr/>
            </a:pPr>
            <a:r>
              <a:rPr lang="en-GB" sz="1200" dirty="0">
                <a:latin typeface="Calibri" panose="020F0502020204030204" pitchFamily="34" charset="0"/>
                <a:cs typeface="Calibri" panose="020F0502020204030204" pitchFamily="34" charset="0"/>
              </a:rPr>
              <a:t>§</a:t>
            </a:r>
            <a:endParaRPr lang="en-GB" sz="1200" dirty="0">
              <a:latin typeface="Calibri" panose="020F0502020204030204" pitchFamily="34" charset="0"/>
              <a:ea typeface="Aileron" charset="0"/>
              <a:cs typeface="Calibri" panose="020F0502020204030204" pitchFamily="34" charset="0"/>
            </a:endParaRPr>
          </a:p>
        </p:txBody>
      </p:sp>
      <p:sp>
        <p:nvSpPr>
          <p:cNvPr id="87" name="TextBox 86">
            <a:extLst>
              <a:ext uri="{FF2B5EF4-FFF2-40B4-BE49-F238E27FC236}">
                <a16:creationId xmlns:a16="http://schemas.microsoft.com/office/drawing/2014/main" id="{BB591AB8-BC96-1A4F-BE80-6EB92D2B4EEE}"/>
              </a:ext>
            </a:extLst>
          </p:cNvPr>
          <p:cNvSpPr txBox="1"/>
          <p:nvPr/>
        </p:nvSpPr>
        <p:spPr>
          <a:xfrm>
            <a:off x="5737076" y="2818464"/>
            <a:ext cx="89768" cy="206788"/>
          </a:xfrm>
          <a:prstGeom prst="rect">
            <a:avLst/>
          </a:prstGeom>
          <a:noFill/>
        </p:spPr>
        <p:txBody>
          <a:bodyPr wrap="none" lIns="0" tIns="0" rIns="0" bIns="0" rtlCol="0">
            <a:spAutoFit/>
          </a:bodyPr>
          <a:lstStyle/>
          <a:p>
            <a:pPr>
              <a:lnSpc>
                <a:spcPct val="120000"/>
              </a:lnSpc>
              <a:defRPr/>
            </a:pPr>
            <a:r>
              <a:rPr lang="en-GB" sz="1200" dirty="0">
                <a:latin typeface="Calibri" panose="020F0502020204030204" pitchFamily="34" charset="0"/>
                <a:cs typeface="Calibri" panose="020F0502020204030204" pitchFamily="34" charset="0"/>
              </a:rPr>
              <a:t>¶</a:t>
            </a:r>
            <a:endParaRPr lang="en-GB" sz="1200" dirty="0">
              <a:latin typeface="Calibri" panose="020F0502020204030204" pitchFamily="34" charset="0"/>
              <a:ea typeface="Aileron" charset="0"/>
              <a:cs typeface="Calibri" panose="020F0502020204030204" pitchFamily="34" charset="0"/>
            </a:endParaRPr>
          </a:p>
        </p:txBody>
      </p:sp>
    </p:spTree>
    <p:extLst>
      <p:ext uri="{BB962C8B-B14F-4D97-AF65-F5344CB8AC3E}">
        <p14:creationId xmlns:p14="http://schemas.microsoft.com/office/powerpoint/2010/main" val="58982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53E249-70B6-4175-B368-BCAC1F2ABB19}"/>
              </a:ext>
            </a:extLst>
          </p:cNvPr>
          <p:cNvSpPr>
            <a:spLocks noGrp="1"/>
          </p:cNvSpPr>
          <p:nvPr>
            <p:ph sz="quarter" idx="12"/>
          </p:nvPr>
        </p:nvSpPr>
        <p:spPr>
          <a:xfrm>
            <a:off x="620184" y="1425600"/>
            <a:ext cx="5259792" cy="4525200"/>
          </a:xfrm>
        </p:spPr>
        <p:txBody>
          <a:bodyPr/>
          <a:lstStyle/>
          <a:p>
            <a:r>
              <a:rPr lang="en-GB" sz="1800" dirty="0"/>
              <a:t>AEs were mostly grade 1 or 2, and with 6 months additional follow up compared with the previous analysis,</a:t>
            </a:r>
            <a:r>
              <a:rPr lang="en-GB" sz="1800" baseline="30000" dirty="0"/>
              <a:t>2</a:t>
            </a:r>
            <a:r>
              <a:rPr lang="en-GB" sz="1800" dirty="0"/>
              <a:t> there were no unexpected safety signals</a:t>
            </a:r>
          </a:p>
          <a:p>
            <a:r>
              <a:rPr lang="en-GB" sz="1800" dirty="0"/>
              <a:t>Grade 3 or 4 treatment-emergent AEs occurred in </a:t>
            </a:r>
            <a:br>
              <a:rPr lang="en-GB" sz="1800" dirty="0"/>
            </a:br>
            <a:r>
              <a:rPr lang="en-GB" sz="1800" dirty="0"/>
              <a:t>11 patients (44%), with none attributed to larotrectinib</a:t>
            </a:r>
          </a:p>
          <a:p>
            <a:r>
              <a:rPr lang="en-GB" sz="1800" dirty="0"/>
              <a:t>Two patients had grade 5 AEs (neurofibrosarcoma and malignant neoplasm progression) and neither were attributed to larotrectinib</a:t>
            </a:r>
          </a:p>
          <a:p>
            <a:r>
              <a:rPr lang="en-GB" sz="1800" dirty="0"/>
              <a:t>Three patients (12%) permanently discontinued treatment due to treatment-emergent AEs</a:t>
            </a:r>
          </a:p>
          <a:p>
            <a:pPr lvl="2"/>
            <a:r>
              <a:rPr lang="en-GB" dirty="0"/>
              <a:t>No patients permanently discontinued treatment due to a larotrectinib-related AE</a:t>
            </a:r>
          </a:p>
          <a:p>
            <a:endParaRPr lang="en-GB" dirty="0"/>
          </a:p>
        </p:txBody>
      </p:sp>
      <p:sp>
        <p:nvSpPr>
          <p:cNvPr id="2" name="Title 1">
            <a:extLst>
              <a:ext uri="{FF2B5EF4-FFF2-40B4-BE49-F238E27FC236}">
                <a16:creationId xmlns:a16="http://schemas.microsoft.com/office/drawing/2014/main" id="{AD6C502B-7870-41C9-8925-CE1B8C5BFFA2}"/>
              </a:ext>
            </a:extLst>
          </p:cNvPr>
          <p:cNvSpPr>
            <a:spLocks noGrp="1"/>
          </p:cNvSpPr>
          <p:nvPr>
            <p:ph type="title"/>
          </p:nvPr>
        </p:nvSpPr>
        <p:spPr/>
        <p:txBody>
          <a:bodyPr/>
          <a:lstStyle/>
          <a:p>
            <a:r>
              <a:rPr lang="en-GB" dirty="0"/>
              <a:t>Safety: Adverse Events occurring ≥15% patients</a:t>
            </a:r>
            <a:r>
              <a:rPr lang="en-GB" baseline="30000" dirty="0"/>
              <a:t>1</a:t>
            </a:r>
          </a:p>
        </p:txBody>
      </p:sp>
      <p:sp>
        <p:nvSpPr>
          <p:cNvPr id="4" name="Slide Number Placeholder 3">
            <a:extLst>
              <a:ext uri="{FF2B5EF4-FFF2-40B4-BE49-F238E27FC236}">
                <a16:creationId xmlns:a16="http://schemas.microsoft.com/office/drawing/2014/main" id="{A242CDF5-044A-A14A-B85E-4FD830272F20}"/>
              </a:ext>
            </a:extLst>
          </p:cNvPr>
          <p:cNvSpPr>
            <a:spLocks noGrp="1"/>
          </p:cNvSpPr>
          <p:nvPr>
            <p:ph type="sldNum" sz="quarter" idx="4"/>
          </p:nvPr>
        </p:nvSpPr>
        <p:spPr/>
        <p:txBody>
          <a:bodyPr/>
          <a:lstStyle/>
          <a:p>
            <a:fld id="{D8991BA9-1A3F-471F-A489-B38E289BD55D}" type="slidenum">
              <a:rPr lang="en-GB" smtClean="0"/>
              <a:pPr/>
              <a:t>39</a:t>
            </a:fld>
            <a:endParaRPr lang="en-GB" dirty="0"/>
          </a:p>
        </p:txBody>
      </p:sp>
      <p:sp>
        <p:nvSpPr>
          <p:cNvPr id="12" name="Content Placeholder 11">
            <a:extLst>
              <a:ext uri="{FF2B5EF4-FFF2-40B4-BE49-F238E27FC236}">
                <a16:creationId xmlns:a16="http://schemas.microsoft.com/office/drawing/2014/main" id="{D0912EDD-4A9B-9248-BBDA-D31821A5205A}"/>
              </a:ext>
            </a:extLst>
          </p:cNvPr>
          <p:cNvSpPr>
            <a:spLocks noGrp="1"/>
          </p:cNvSpPr>
          <p:nvPr>
            <p:ph sz="quarter" idx="15"/>
          </p:nvPr>
        </p:nvSpPr>
        <p:spPr>
          <a:xfrm>
            <a:off x="620184" y="6356351"/>
            <a:ext cx="10588384" cy="365125"/>
          </a:xfrm>
        </p:spPr>
        <p:txBody>
          <a:bodyPr/>
          <a:lstStyle/>
          <a:p>
            <a:pPr>
              <a:spcBef>
                <a:spcPts val="0"/>
              </a:spcBef>
            </a:pPr>
            <a:r>
              <a:rPr lang="en-GB" dirty="0">
                <a:solidFill>
                  <a:schemeClr val="tx2"/>
                </a:solidFill>
              </a:rPr>
              <a:t>AE, adverse event</a:t>
            </a:r>
          </a:p>
          <a:p>
            <a:pPr>
              <a:spcBef>
                <a:spcPts val="0"/>
              </a:spcBef>
            </a:pPr>
            <a:r>
              <a:rPr lang="en-GB" dirty="0">
                <a:solidFill>
                  <a:schemeClr val="tx2"/>
                </a:solidFill>
              </a:rPr>
              <a:t>1. Kummar S, et al. Connective Tissue Oncology Society (CTOS) Virtual Meeting Eposter 106: 2020; 2. Demetri GD, et al. CTOS Abstract #3254588: 2019</a:t>
            </a:r>
          </a:p>
        </p:txBody>
      </p:sp>
      <p:graphicFrame>
        <p:nvGraphicFramePr>
          <p:cNvPr id="7" name="Table 2">
            <a:extLst>
              <a:ext uri="{FF2B5EF4-FFF2-40B4-BE49-F238E27FC236}">
                <a16:creationId xmlns:a16="http://schemas.microsoft.com/office/drawing/2014/main" id="{D9A83781-0EE6-4795-AE7E-E9BB0D1CD338}"/>
              </a:ext>
            </a:extLst>
          </p:cNvPr>
          <p:cNvGraphicFramePr>
            <a:graphicFrameLocks/>
          </p:cNvGraphicFramePr>
          <p:nvPr/>
        </p:nvGraphicFramePr>
        <p:xfrm>
          <a:off x="5884995" y="1447803"/>
          <a:ext cx="5722572" cy="4194525"/>
        </p:xfrm>
        <a:graphic>
          <a:graphicData uri="http://schemas.openxmlformats.org/drawingml/2006/table">
            <a:tbl>
              <a:tblPr firstRow="1" bandRow="1">
                <a:tableStyleId>{5C22544A-7EE6-4342-B048-85BDC9FD1C3A}</a:tableStyleId>
              </a:tblPr>
              <a:tblGrid>
                <a:gridCol w="1836000">
                  <a:extLst>
                    <a:ext uri="{9D8B030D-6E8A-4147-A177-3AD203B41FA5}">
                      <a16:colId xmlns:a16="http://schemas.microsoft.com/office/drawing/2014/main" val="704209704"/>
                    </a:ext>
                  </a:extLst>
                </a:gridCol>
                <a:gridCol w="936104">
                  <a:extLst>
                    <a:ext uri="{9D8B030D-6E8A-4147-A177-3AD203B41FA5}">
                      <a16:colId xmlns:a16="http://schemas.microsoft.com/office/drawing/2014/main" val="3048008531"/>
                    </a:ext>
                  </a:extLst>
                </a:gridCol>
                <a:gridCol w="720080">
                  <a:extLst>
                    <a:ext uri="{9D8B030D-6E8A-4147-A177-3AD203B41FA5}">
                      <a16:colId xmlns:a16="http://schemas.microsoft.com/office/drawing/2014/main" val="2546153018"/>
                    </a:ext>
                  </a:extLst>
                </a:gridCol>
                <a:gridCol w="792088">
                  <a:extLst>
                    <a:ext uri="{9D8B030D-6E8A-4147-A177-3AD203B41FA5}">
                      <a16:colId xmlns:a16="http://schemas.microsoft.com/office/drawing/2014/main" val="3282185782"/>
                    </a:ext>
                  </a:extLst>
                </a:gridCol>
                <a:gridCol w="720080">
                  <a:extLst>
                    <a:ext uri="{9D8B030D-6E8A-4147-A177-3AD203B41FA5}">
                      <a16:colId xmlns:a16="http://schemas.microsoft.com/office/drawing/2014/main" val="2159941073"/>
                    </a:ext>
                  </a:extLst>
                </a:gridCol>
                <a:gridCol w="718220">
                  <a:extLst>
                    <a:ext uri="{9D8B030D-6E8A-4147-A177-3AD203B41FA5}">
                      <a16:colId xmlns:a16="http://schemas.microsoft.com/office/drawing/2014/main" val="2805704659"/>
                    </a:ext>
                  </a:extLst>
                </a:gridCol>
              </a:tblGrid>
              <a:tr h="239948">
                <a:tc rowSpan="2">
                  <a:txBody>
                    <a:bodyPr/>
                    <a:lstStyle/>
                    <a:p>
                      <a:r>
                        <a:rPr lang="en-GB" sz="1000" dirty="0"/>
                        <a:t>Preferred term</a:t>
                      </a:r>
                    </a:p>
                  </a:txBody>
                  <a:tcPr marL="91426" marR="91426"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algn="ctr"/>
                      <a:r>
                        <a:rPr lang="en-GB" sz="1000" dirty="0"/>
                        <a:t>Treatment-emergent AEs, n (%)</a:t>
                      </a:r>
                    </a:p>
                  </a:txBody>
                  <a:tcPr marL="91426" marR="9142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GB" sz="1100" dirty="0"/>
                    </a:p>
                  </a:txBody>
                  <a:tcPr marL="91426" marR="91426" anchor="ctr"/>
                </a:tc>
                <a:tc hMerge="1">
                  <a:txBody>
                    <a:bodyPr/>
                    <a:lstStyle/>
                    <a:p>
                      <a:pPr algn="ctr"/>
                      <a:endParaRPr lang="en-GB" sz="1100" dirty="0"/>
                    </a:p>
                  </a:txBody>
                  <a:tcPr marL="91426" marR="91426"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t>Treatment-related AEs, n (%)</a:t>
                      </a:r>
                    </a:p>
                  </a:txBody>
                  <a:tcPr marL="91426" marR="91426"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dirty="0"/>
                    </a:p>
                  </a:txBody>
                  <a:tcPr marL="91426" marR="91426" anchor="ctr"/>
                </a:tc>
                <a:extLst>
                  <a:ext uri="{0D108BD9-81ED-4DB2-BD59-A6C34878D82A}">
                    <a16:rowId xmlns:a16="http://schemas.microsoft.com/office/drawing/2014/main" val="366121084"/>
                  </a:ext>
                </a:extLst>
              </a:tr>
              <a:tr h="392642">
                <a:tc vMerge="1">
                  <a:txBody>
                    <a:bodyPr/>
                    <a:lstStyle/>
                    <a:p>
                      <a:endParaRPr lang="en-GB" sz="1100" dirty="0"/>
                    </a:p>
                  </a:txBody>
                  <a:tcPr marL="91426" marR="91426" anchor="ctr"/>
                </a:tc>
                <a:tc>
                  <a:txBody>
                    <a:bodyPr/>
                    <a:lstStyle/>
                    <a:p>
                      <a:pPr algn="ctr"/>
                      <a:r>
                        <a:rPr lang="en-GB" sz="1000" b="1" kern="1200" dirty="0">
                          <a:solidFill>
                            <a:schemeClr val="lt1"/>
                          </a:solidFill>
                          <a:latin typeface="+mn-lt"/>
                          <a:ea typeface="+mn-ea"/>
                          <a:cs typeface="+mn-cs"/>
                        </a:rPr>
                        <a:t>Grade 1 or 2</a:t>
                      </a:r>
                    </a:p>
                  </a:txBody>
                  <a:tcPr marL="91426" marR="9142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GB" sz="1000" b="1" kern="1200" dirty="0">
                          <a:solidFill>
                            <a:schemeClr val="lt1"/>
                          </a:solidFill>
                          <a:latin typeface="+mn-lt"/>
                          <a:ea typeface="+mn-ea"/>
                          <a:cs typeface="+mn-cs"/>
                        </a:rPr>
                        <a:t>Grade 3</a:t>
                      </a:r>
                    </a:p>
                  </a:txBody>
                  <a:tcPr marL="91426" marR="9142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GB" sz="1000" b="1" kern="1200" dirty="0">
                          <a:solidFill>
                            <a:schemeClr val="lt1"/>
                          </a:solidFill>
                          <a:latin typeface="+mn-lt"/>
                          <a:ea typeface="+mn-ea"/>
                          <a:cs typeface="+mn-cs"/>
                        </a:rPr>
                        <a:t>Any Grade</a:t>
                      </a:r>
                    </a:p>
                  </a:txBody>
                  <a:tcPr marL="91426" marR="9142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GB" sz="1000" b="1" kern="1200" dirty="0">
                          <a:solidFill>
                            <a:schemeClr val="lt1"/>
                          </a:solidFill>
                          <a:latin typeface="+mn-lt"/>
                          <a:ea typeface="+mn-ea"/>
                          <a:cs typeface="+mn-cs"/>
                        </a:rPr>
                        <a:t>Grade 3</a:t>
                      </a:r>
                    </a:p>
                  </a:txBody>
                  <a:tcPr marL="91426" marR="9142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GB" sz="1000" b="1" kern="1200" dirty="0">
                          <a:solidFill>
                            <a:schemeClr val="lt1"/>
                          </a:solidFill>
                          <a:latin typeface="+mn-lt"/>
                          <a:ea typeface="+mn-ea"/>
                          <a:cs typeface="+mn-cs"/>
                        </a:rPr>
                        <a:t>Any Grade</a:t>
                      </a:r>
                    </a:p>
                  </a:txBody>
                  <a:tcPr marL="91426" marR="91426"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4254594152"/>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Constipation</a:t>
                      </a:r>
                    </a:p>
                  </a:txBody>
                  <a:tcPr marL="141499" marR="141499" marT="0" marB="0" anchor="ctr">
                    <a:lnT w="12700" cap="flat" cmpd="sng" algn="ctr">
                      <a:noFill/>
                      <a:prstDash val="solid"/>
                      <a:round/>
                      <a:headEnd type="none" w="med" len="med"/>
                      <a:tailEnd type="none" w="med" len="med"/>
                    </a:lnT>
                  </a:tcP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12 (48)</a:t>
                      </a:r>
                    </a:p>
                  </a:txBody>
                  <a:tcPr marL="141499" marR="141499" marT="0" marB="0" anchor="ctr">
                    <a:lnT w="12700" cap="flat" cmpd="sng" algn="ctr">
                      <a:noFill/>
                      <a:prstDash val="solid"/>
                      <a:round/>
                      <a:headEnd type="none" w="med" len="med"/>
                      <a:tailEnd type="none" w="med" len="med"/>
                    </a:lnT>
                  </a:tcP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lnT w="12700" cap="flat" cmpd="sng" algn="ctr">
                      <a:noFill/>
                      <a:prstDash val="solid"/>
                      <a:round/>
                      <a:headEnd type="none" w="med" len="med"/>
                      <a:tailEnd type="none" w="med" len="med"/>
                    </a:lnT>
                  </a:tcP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12 (48)</a:t>
                      </a:r>
                    </a:p>
                  </a:txBody>
                  <a:tcPr marL="141499" marR="141499" marT="0" marB="0" anchor="ctr">
                    <a:lnT w="12700" cap="flat" cmpd="sng" algn="ctr">
                      <a:noFill/>
                      <a:prstDash val="solid"/>
                      <a:round/>
                      <a:headEnd type="none" w="med" len="med"/>
                      <a:tailEnd type="none" w="med" len="med"/>
                    </a:lnT>
                  </a:tcP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lnT w="12700" cap="flat" cmpd="sng" algn="ctr">
                      <a:noFill/>
                      <a:prstDash val="solid"/>
                      <a:round/>
                      <a:headEnd type="none" w="med" len="med"/>
                      <a:tailEnd type="none" w="med" len="med"/>
                    </a:lnT>
                  </a:tcP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5 (20)</a:t>
                      </a:r>
                    </a:p>
                  </a:txBody>
                  <a:tcPr marL="141499" marR="141499" marT="0" marB="0" anchor="ctr">
                    <a:lnT w="12700" cap="flat" cmpd="sng" algn="ctr">
                      <a:noFill/>
                      <a:prstDash val="solid"/>
                      <a:round/>
                      <a:headEnd type="none" w="med" len="med"/>
                      <a:tailEnd type="none" w="med" len="med"/>
                    </a:lnT>
                  </a:tcPr>
                </a:tc>
                <a:extLst>
                  <a:ext uri="{0D108BD9-81ED-4DB2-BD59-A6C34878D82A}">
                    <a16:rowId xmlns:a16="http://schemas.microsoft.com/office/drawing/2014/main" val="1450343340"/>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Dizziness</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9 (36)</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9 (36)</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6 (24)</a:t>
                      </a:r>
                    </a:p>
                  </a:txBody>
                  <a:tcPr marL="141499" marR="141499" marT="0" marB="0" anchor="ctr"/>
                </a:tc>
                <a:extLst>
                  <a:ext uri="{0D108BD9-81ED-4DB2-BD59-A6C34878D82A}">
                    <a16:rowId xmlns:a16="http://schemas.microsoft.com/office/drawing/2014/main" val="2647840481"/>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Abdominal pain</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7 (28)</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1 (4)</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8 (32)</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1 (4)</a:t>
                      </a:r>
                    </a:p>
                  </a:txBody>
                  <a:tcPr marL="141499" marR="141499" marT="0" marB="0" anchor="ctr"/>
                </a:tc>
                <a:extLst>
                  <a:ext uri="{0D108BD9-81ED-4DB2-BD59-A6C34878D82A}">
                    <a16:rowId xmlns:a16="http://schemas.microsoft.com/office/drawing/2014/main" val="4204481927"/>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Fatigue</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7 (28)</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1 (4)</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8 (32)</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3 (12) </a:t>
                      </a:r>
                    </a:p>
                  </a:txBody>
                  <a:tcPr marL="141499" marR="141499" marT="0" marB="0" anchor="ctr"/>
                </a:tc>
                <a:extLst>
                  <a:ext uri="{0D108BD9-81ED-4DB2-BD59-A6C34878D82A}">
                    <a16:rowId xmlns:a16="http://schemas.microsoft.com/office/drawing/2014/main" val="3069633804"/>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Nausea</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8 (32)</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8 (32)</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4 (16)</a:t>
                      </a:r>
                    </a:p>
                  </a:txBody>
                  <a:tcPr marL="141499" marR="141499" marT="0" marB="0" anchor="ctr"/>
                </a:tc>
                <a:extLst>
                  <a:ext uri="{0D108BD9-81ED-4DB2-BD59-A6C34878D82A}">
                    <a16:rowId xmlns:a16="http://schemas.microsoft.com/office/drawing/2014/main" val="1493512337"/>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ALT increased</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6 (24)</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6 (24)</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3 (12)</a:t>
                      </a:r>
                    </a:p>
                  </a:txBody>
                  <a:tcPr marL="141499" marR="141499" marT="0" marB="0" anchor="ctr"/>
                </a:tc>
                <a:extLst>
                  <a:ext uri="{0D108BD9-81ED-4DB2-BD59-A6C34878D82A}">
                    <a16:rowId xmlns:a16="http://schemas.microsoft.com/office/drawing/2014/main" val="3875449020"/>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Anaemia</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4 (16)</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2 (8)</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6 (24)</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1 (4)</a:t>
                      </a:r>
                    </a:p>
                  </a:txBody>
                  <a:tcPr marL="141499" marR="141499" marT="0" marB="0" anchor="ctr"/>
                </a:tc>
                <a:extLst>
                  <a:ext uri="{0D108BD9-81ED-4DB2-BD59-A6C34878D82A}">
                    <a16:rowId xmlns:a16="http://schemas.microsoft.com/office/drawing/2014/main" val="4052552934"/>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Back pain</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6 (24)</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6 (24)</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a:t>
                      </a:r>
                    </a:p>
                  </a:txBody>
                  <a:tcPr marL="141499" marR="141499" marT="0" marB="0" anchor="ctr"/>
                </a:tc>
                <a:extLst>
                  <a:ext uri="{0D108BD9-81ED-4DB2-BD59-A6C34878D82A}">
                    <a16:rowId xmlns:a16="http://schemas.microsoft.com/office/drawing/2014/main" val="2973889666"/>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Myalgia </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6 (24)</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6 (24)</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5 (20)</a:t>
                      </a:r>
                    </a:p>
                  </a:txBody>
                  <a:tcPr marL="141499" marR="141499" marT="0" marB="0" anchor="ctr"/>
                </a:tc>
                <a:extLst>
                  <a:ext uri="{0D108BD9-81ED-4DB2-BD59-A6C34878D82A}">
                    <a16:rowId xmlns:a16="http://schemas.microsoft.com/office/drawing/2014/main" val="2524141448"/>
                  </a:ext>
                </a:extLst>
              </a:tr>
              <a:tr h="179055">
                <a:tc>
                  <a:txBody>
                    <a:bodyPr/>
                    <a:lstStyle/>
                    <a:p>
                      <a:pPr>
                        <a:lnSpc>
                          <a:spcPct val="107000"/>
                        </a:lnSpc>
                        <a:spcAft>
                          <a:spcPts val="800"/>
                        </a:spcAft>
                      </a:pPr>
                      <a:r>
                        <a:rPr lang="en-GB" sz="1000" kern="100" dirty="0" err="1">
                          <a:effectLst/>
                          <a:latin typeface="Arial" panose="020B0604020202020204" pitchFamily="34" charset="0"/>
                          <a:ea typeface="MS Mincho" panose="02020609040205080304" pitchFamily="49" charset="-128"/>
                        </a:rPr>
                        <a:t>Edema</a:t>
                      </a:r>
                      <a:r>
                        <a:rPr lang="en-GB" sz="1000" kern="100" dirty="0">
                          <a:effectLst/>
                          <a:latin typeface="Arial" panose="020B0604020202020204" pitchFamily="34" charset="0"/>
                          <a:ea typeface="MS Mincho" panose="02020609040205080304" pitchFamily="49" charset="-128"/>
                        </a:rPr>
                        <a:t> peripheral </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6 (24)</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6 (24)</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2 (8)</a:t>
                      </a:r>
                    </a:p>
                  </a:txBody>
                  <a:tcPr marL="141499" marR="141499" marT="0" marB="0" anchor="ctr"/>
                </a:tc>
                <a:extLst>
                  <a:ext uri="{0D108BD9-81ED-4DB2-BD59-A6C34878D82A}">
                    <a16:rowId xmlns:a16="http://schemas.microsoft.com/office/drawing/2014/main" val="2610456246"/>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Abdominal distension</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5 (20)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5 (20)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1 (4)</a:t>
                      </a:r>
                    </a:p>
                  </a:txBody>
                  <a:tcPr marL="141499" marR="141499" marT="0" marB="0" anchor="ctr"/>
                </a:tc>
                <a:extLst>
                  <a:ext uri="{0D108BD9-81ED-4DB2-BD59-A6C34878D82A}">
                    <a16:rowId xmlns:a16="http://schemas.microsoft.com/office/drawing/2014/main" val="1783251574"/>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Diarrhoea </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5 (20)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5 (20)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1 (4)</a:t>
                      </a:r>
                    </a:p>
                  </a:txBody>
                  <a:tcPr marL="141499" marR="141499" marT="0" marB="0" anchor="ctr"/>
                </a:tc>
                <a:extLst>
                  <a:ext uri="{0D108BD9-81ED-4DB2-BD59-A6C34878D82A}">
                    <a16:rowId xmlns:a16="http://schemas.microsoft.com/office/drawing/2014/main" val="2618654976"/>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Headache</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5 (20)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5 (20)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3 (12)</a:t>
                      </a:r>
                    </a:p>
                  </a:txBody>
                  <a:tcPr marL="141499" marR="141499" marT="0" marB="0" anchor="ctr"/>
                </a:tc>
                <a:extLst>
                  <a:ext uri="{0D108BD9-81ED-4DB2-BD59-A6C34878D82A}">
                    <a16:rowId xmlns:a16="http://schemas.microsoft.com/office/drawing/2014/main" val="2528925385"/>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Pain in extremity </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5 (20)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5 (20)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1 (4) </a:t>
                      </a:r>
                    </a:p>
                  </a:txBody>
                  <a:tcPr marL="141499" marR="141499" marT="0" marB="0" anchor="ctr"/>
                </a:tc>
                <a:extLst>
                  <a:ext uri="{0D108BD9-81ED-4DB2-BD59-A6C34878D82A}">
                    <a16:rowId xmlns:a16="http://schemas.microsoft.com/office/drawing/2014/main" val="3191568348"/>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Anxiety</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3 (12)</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1 (4)</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4 (16)</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a:t>
                      </a:r>
                    </a:p>
                  </a:txBody>
                  <a:tcPr marL="141499" marR="141499" marT="0" marB="0" anchor="ctr"/>
                </a:tc>
                <a:extLst>
                  <a:ext uri="{0D108BD9-81ED-4DB2-BD59-A6C34878D82A}">
                    <a16:rowId xmlns:a16="http://schemas.microsoft.com/office/drawing/2014/main" val="1292543558"/>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Musculoskeletal chest pain</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4 (16)</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4 (16)</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a:t>
                      </a:r>
                    </a:p>
                  </a:txBody>
                  <a:tcPr marL="141499" marR="141499" marT="0" marB="0" anchor="ctr"/>
                </a:tc>
                <a:extLst>
                  <a:ext uri="{0D108BD9-81ED-4DB2-BD59-A6C34878D82A}">
                    <a16:rowId xmlns:a16="http://schemas.microsoft.com/office/drawing/2014/main" val="3019045229"/>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Urinary tract infection</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3 (12)</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1 (4)</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4 (16)</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a:t>
                      </a:r>
                    </a:p>
                  </a:txBody>
                  <a:tcPr marL="141499" marR="141499" marT="0" marB="0" anchor="ctr"/>
                </a:tc>
                <a:extLst>
                  <a:ext uri="{0D108BD9-81ED-4DB2-BD59-A6C34878D82A}">
                    <a16:rowId xmlns:a16="http://schemas.microsoft.com/office/drawing/2014/main" val="3051019757"/>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Vomiting </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4 (16)</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4 (16)</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2 (8)</a:t>
                      </a:r>
                    </a:p>
                  </a:txBody>
                  <a:tcPr marL="141499" marR="141499" marT="0" marB="0" anchor="ctr"/>
                </a:tc>
                <a:extLst>
                  <a:ext uri="{0D108BD9-81ED-4DB2-BD59-A6C34878D82A}">
                    <a16:rowId xmlns:a16="http://schemas.microsoft.com/office/drawing/2014/main" val="2028732240"/>
                  </a:ext>
                </a:extLst>
              </a:tr>
              <a:tr h="179055">
                <a:tc>
                  <a:txBody>
                    <a:bodyPr/>
                    <a:lstStyle/>
                    <a:p>
                      <a:pPr>
                        <a:lnSpc>
                          <a:spcPct val="107000"/>
                        </a:lnSpc>
                        <a:spcAft>
                          <a:spcPts val="800"/>
                        </a:spcAft>
                      </a:pPr>
                      <a:r>
                        <a:rPr lang="en-GB" sz="1000" kern="100" dirty="0">
                          <a:effectLst/>
                          <a:latin typeface="Arial" panose="020B0604020202020204" pitchFamily="34" charset="0"/>
                          <a:ea typeface="MS Mincho" panose="02020609040205080304" pitchFamily="49" charset="-128"/>
                        </a:rPr>
                        <a:t>Weight increased</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2 (8)</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2 (8)</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4 (16)</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0</a:t>
                      </a:r>
                    </a:p>
                  </a:txBody>
                  <a:tcPr marL="141499" marR="141499" marT="0" marB="0" anchor="ctr"/>
                </a:tc>
                <a:tc>
                  <a:txBody>
                    <a:bodyPr/>
                    <a:lstStyle/>
                    <a:p>
                      <a:pPr algn="ctr">
                        <a:lnSpc>
                          <a:spcPct val="107000"/>
                        </a:lnSpc>
                        <a:spcAft>
                          <a:spcPts val="800"/>
                        </a:spcAft>
                      </a:pPr>
                      <a:r>
                        <a:rPr lang="en-GB" sz="1000" kern="100" dirty="0">
                          <a:effectLst/>
                          <a:latin typeface="Arial" panose="020B0604020202020204" pitchFamily="34" charset="0"/>
                          <a:ea typeface="MS Mincho" panose="02020609040205080304" pitchFamily="49" charset="-128"/>
                        </a:rPr>
                        <a:t>2 (8)</a:t>
                      </a:r>
                    </a:p>
                  </a:txBody>
                  <a:tcPr marL="141499" marR="141499" marT="0" marB="0" anchor="ctr"/>
                </a:tc>
                <a:extLst>
                  <a:ext uri="{0D108BD9-81ED-4DB2-BD59-A6C34878D82A}">
                    <a16:rowId xmlns:a16="http://schemas.microsoft.com/office/drawing/2014/main" val="1998823833"/>
                  </a:ext>
                </a:extLst>
              </a:tr>
            </a:tbl>
          </a:graphicData>
        </a:graphic>
      </p:graphicFrame>
    </p:spTree>
    <p:extLst>
      <p:ext uri="{BB962C8B-B14F-4D97-AF65-F5344CB8AC3E}">
        <p14:creationId xmlns:p14="http://schemas.microsoft.com/office/powerpoint/2010/main" val="172909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7A1E4-94EA-48ED-844D-6F0729F6815B}"/>
              </a:ext>
            </a:extLst>
          </p:cNvPr>
          <p:cNvSpPr>
            <a:spLocks noGrp="1"/>
          </p:cNvSpPr>
          <p:nvPr>
            <p:ph type="title"/>
          </p:nvPr>
        </p:nvSpPr>
        <p:spPr/>
        <p:txBody>
          <a:bodyPr/>
          <a:lstStyle/>
          <a:p>
            <a:r>
              <a:rPr lang="en-GB" noProof="0" dirty="0"/>
              <a:t>Introducing the scientific committee</a:t>
            </a:r>
          </a:p>
        </p:txBody>
      </p:sp>
      <p:sp>
        <p:nvSpPr>
          <p:cNvPr id="7" name="Slide Number Placeholder 6"/>
          <p:cNvSpPr>
            <a:spLocks noGrp="1"/>
          </p:cNvSpPr>
          <p:nvPr>
            <p:ph type="sldNum" sz="quarter" idx="4"/>
          </p:nvPr>
        </p:nvSpPr>
        <p:spPr>
          <a:xfrm>
            <a:off x="10947843" y="6520259"/>
            <a:ext cx="781877" cy="365125"/>
          </a:xfrm>
        </p:spPr>
        <p:txBody>
          <a:bodyPr/>
          <a:lstStyle/>
          <a:p>
            <a:fld id="{FCE43C0F-8A7B-3A4B-9DB5-B3472E36E833}" type="slidenum">
              <a:rPr lang="en-GB" smtClean="0"/>
              <a:pPr/>
              <a:t>4</a:t>
            </a:fld>
            <a:endParaRPr lang="en-GB" dirty="0"/>
          </a:p>
        </p:txBody>
      </p:sp>
      <p:sp>
        <p:nvSpPr>
          <p:cNvPr id="11" name="Rechthoek 10">
            <a:extLst>
              <a:ext uri="{FF2B5EF4-FFF2-40B4-BE49-F238E27FC236}">
                <a16:creationId xmlns:a16="http://schemas.microsoft.com/office/drawing/2014/main" id="{E6D7DF15-2457-2D4E-911C-03DC98C9E643}"/>
              </a:ext>
            </a:extLst>
          </p:cNvPr>
          <p:cNvSpPr/>
          <p:nvPr/>
        </p:nvSpPr>
        <p:spPr>
          <a:xfrm>
            <a:off x="1127448" y="1936725"/>
            <a:ext cx="2667600" cy="2736000"/>
          </a:xfrm>
          <a:prstGeom prst="rect">
            <a:avLst/>
          </a:prstGeom>
          <a:ln w="19050" cmpd="sng">
            <a:solidFill>
              <a:schemeClr val="accent3"/>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3" name="Vrije vorm 12">
            <a:extLst>
              <a:ext uri="{FF2B5EF4-FFF2-40B4-BE49-F238E27FC236}">
                <a16:creationId xmlns:a16="http://schemas.microsoft.com/office/drawing/2014/main" id="{77BB6C3B-1AFC-1049-BB8A-F255CF868934}"/>
              </a:ext>
            </a:extLst>
          </p:cNvPr>
          <p:cNvSpPr/>
          <p:nvPr/>
        </p:nvSpPr>
        <p:spPr>
          <a:xfrm>
            <a:off x="1188648" y="4064493"/>
            <a:ext cx="2606400" cy="522540"/>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a:r>
              <a:rPr lang="en-US" sz="1000" b="1" dirty="0">
                <a:solidFill>
                  <a:schemeClr val="bg1"/>
                </a:solidFill>
                <a:latin typeface="Karla"/>
              </a:rPr>
              <a:t>The Royal Marsden Hospital NHS Foundation Trust &amp; Institute of Cancer Research, London, UK</a:t>
            </a:r>
            <a:endParaRPr lang="en-GB" sz="1000" b="1" dirty="0">
              <a:solidFill>
                <a:schemeClr val="bg1"/>
              </a:solidFill>
              <a:latin typeface="Karla"/>
            </a:endParaRPr>
          </a:p>
        </p:txBody>
      </p:sp>
      <p:sp>
        <p:nvSpPr>
          <p:cNvPr id="14" name="Vrije vorm 13">
            <a:extLst>
              <a:ext uri="{FF2B5EF4-FFF2-40B4-BE49-F238E27FC236}">
                <a16:creationId xmlns:a16="http://schemas.microsoft.com/office/drawing/2014/main" id="{E2EC4E45-D504-8044-9EF7-5F0F321D0CAD}"/>
              </a:ext>
            </a:extLst>
          </p:cNvPr>
          <p:cNvSpPr/>
          <p:nvPr/>
        </p:nvSpPr>
        <p:spPr>
          <a:xfrm>
            <a:off x="1264949" y="3795632"/>
            <a:ext cx="2474987" cy="281440"/>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n-GB" sz="1300" b="1" dirty="0">
                <a:solidFill>
                  <a:srgbClr val="000000">
                    <a:hueOff val="0"/>
                    <a:satOff val="0"/>
                    <a:lumOff val="0"/>
                    <a:alphaOff val="0"/>
                  </a:srgbClr>
                </a:solidFill>
                <a:latin typeface="Calibri" panose="020F0502020204030204" pitchFamily="34" charset="0"/>
                <a:cs typeface="Calibri" panose="020F0502020204030204" pitchFamily="34" charset="0"/>
              </a:rPr>
              <a:t>Prof. Robin Jones</a:t>
            </a:r>
            <a:endParaRPr lang="nl-NL" sz="1300" b="1" dirty="0">
              <a:solidFill>
                <a:srgbClr val="000000">
                  <a:hueOff val="0"/>
                  <a:satOff val="0"/>
                  <a:lumOff val="0"/>
                  <a:alphaOff val="0"/>
                </a:srgbClr>
              </a:solidFill>
              <a:latin typeface="Calibri" panose="020F0502020204030204" pitchFamily="34" charset="0"/>
              <a:cs typeface="Calibri" panose="020F0502020204030204" pitchFamily="34" charset="0"/>
            </a:endParaRPr>
          </a:p>
        </p:txBody>
      </p:sp>
      <p:sp>
        <p:nvSpPr>
          <p:cNvPr id="16" name="Rechthoek 15">
            <a:extLst>
              <a:ext uri="{FF2B5EF4-FFF2-40B4-BE49-F238E27FC236}">
                <a16:creationId xmlns:a16="http://schemas.microsoft.com/office/drawing/2014/main" id="{320DC41D-4E41-E84A-B58F-83CB07244DD5}"/>
              </a:ext>
            </a:extLst>
          </p:cNvPr>
          <p:cNvSpPr/>
          <p:nvPr/>
        </p:nvSpPr>
        <p:spPr>
          <a:xfrm>
            <a:off x="4511824" y="1936724"/>
            <a:ext cx="2667600" cy="2736000"/>
          </a:xfrm>
          <a:prstGeom prst="rect">
            <a:avLst/>
          </a:prstGeom>
          <a:ln w="19050" cmpd="sng">
            <a:solidFill>
              <a:schemeClr val="accent3"/>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8" name="Vrije vorm 17">
            <a:extLst>
              <a:ext uri="{FF2B5EF4-FFF2-40B4-BE49-F238E27FC236}">
                <a16:creationId xmlns:a16="http://schemas.microsoft.com/office/drawing/2014/main" id="{8AD596DA-DE68-E64B-B7E8-54FC1298ADBD}"/>
              </a:ext>
            </a:extLst>
          </p:cNvPr>
          <p:cNvSpPr/>
          <p:nvPr/>
        </p:nvSpPr>
        <p:spPr>
          <a:xfrm>
            <a:off x="4544628" y="4064493"/>
            <a:ext cx="2606400" cy="513076"/>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a:r>
              <a:rPr lang="en-GB" sz="1000" b="1" i="0" dirty="0">
                <a:solidFill>
                  <a:schemeClr val="bg1"/>
                </a:solidFill>
                <a:effectLst/>
                <a:latin typeface="Karla"/>
              </a:rPr>
              <a:t>Seattle Children’s Hospital, Seattle, USA   </a:t>
            </a:r>
          </a:p>
        </p:txBody>
      </p:sp>
      <p:sp>
        <p:nvSpPr>
          <p:cNvPr id="19" name="Vrije vorm 18">
            <a:extLst>
              <a:ext uri="{FF2B5EF4-FFF2-40B4-BE49-F238E27FC236}">
                <a16:creationId xmlns:a16="http://schemas.microsoft.com/office/drawing/2014/main" id="{84B62409-8AE9-3C4E-A19E-9FB46D5FA811}"/>
              </a:ext>
            </a:extLst>
          </p:cNvPr>
          <p:cNvSpPr/>
          <p:nvPr/>
        </p:nvSpPr>
        <p:spPr>
          <a:xfrm>
            <a:off x="4745750" y="3795632"/>
            <a:ext cx="2232712" cy="281440"/>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n-GB" sz="1300" b="1" dirty="0">
                <a:solidFill>
                  <a:srgbClr val="000000">
                    <a:hueOff val="0"/>
                    <a:satOff val="0"/>
                    <a:lumOff val="0"/>
                    <a:alphaOff val="0"/>
                  </a:srgbClr>
                </a:solidFill>
                <a:latin typeface="Calibri" panose="020F0502020204030204" pitchFamily="34" charset="0"/>
                <a:cs typeface="Calibri" panose="020F0502020204030204" pitchFamily="34" charset="0"/>
              </a:rPr>
              <a:t>Prof. Erin Rudzinski</a:t>
            </a:r>
            <a:endParaRPr lang="nl-NL" sz="1300" b="1" dirty="0">
              <a:solidFill>
                <a:srgbClr val="000000">
                  <a:hueOff val="0"/>
                  <a:satOff val="0"/>
                  <a:lumOff val="0"/>
                  <a:alphaOff val="0"/>
                </a:srgbClr>
              </a:solidFill>
              <a:latin typeface="Calibri" panose="020F0502020204030204" pitchFamily="34" charset="0"/>
              <a:cs typeface="Calibri" panose="020F0502020204030204" pitchFamily="34" charset="0"/>
            </a:endParaRPr>
          </a:p>
        </p:txBody>
      </p:sp>
      <p:sp>
        <p:nvSpPr>
          <p:cNvPr id="20" name="Rechthoek 19">
            <a:extLst>
              <a:ext uri="{FF2B5EF4-FFF2-40B4-BE49-F238E27FC236}">
                <a16:creationId xmlns:a16="http://schemas.microsoft.com/office/drawing/2014/main" id="{B4D56FEE-3B4C-A34B-921F-D6F5577F2AAE}"/>
              </a:ext>
            </a:extLst>
          </p:cNvPr>
          <p:cNvSpPr/>
          <p:nvPr/>
        </p:nvSpPr>
        <p:spPr>
          <a:xfrm>
            <a:off x="7969212" y="1936725"/>
            <a:ext cx="2666596" cy="2736000"/>
          </a:xfrm>
          <a:prstGeom prst="rect">
            <a:avLst/>
          </a:prstGeom>
          <a:ln w="19050" cmpd="sng">
            <a:solidFill>
              <a:schemeClr val="accent3"/>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4" name="Vrije vorm 23">
            <a:extLst>
              <a:ext uri="{FF2B5EF4-FFF2-40B4-BE49-F238E27FC236}">
                <a16:creationId xmlns:a16="http://schemas.microsoft.com/office/drawing/2014/main" id="{B84AA02E-8CD0-DB47-8FFA-655B00CF429A}"/>
              </a:ext>
            </a:extLst>
          </p:cNvPr>
          <p:cNvSpPr/>
          <p:nvPr/>
        </p:nvSpPr>
        <p:spPr>
          <a:xfrm>
            <a:off x="7999310" y="4064493"/>
            <a:ext cx="2606400" cy="531560"/>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a:r>
              <a:rPr lang="en-US" sz="1000" b="1" dirty="0">
                <a:solidFill>
                  <a:schemeClr val="bg1"/>
                </a:solidFill>
                <a:latin typeface="Karla"/>
              </a:rPr>
              <a:t>Centre of Thoracic Oncology</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000" b="1" dirty="0">
                <a:solidFill>
                  <a:schemeClr val="bg1"/>
                </a:solidFill>
                <a:latin typeface="Karla"/>
              </a:rPr>
              <a:t>Tisch Cancer Institute Icahn School of Medicine at Mount Sinai, New York, USA</a:t>
            </a:r>
            <a:endParaRPr lang="en-GB" sz="1000" b="1" dirty="0">
              <a:solidFill>
                <a:schemeClr val="bg1"/>
              </a:solidFill>
              <a:latin typeface="Karla"/>
            </a:endParaRPr>
          </a:p>
        </p:txBody>
      </p:sp>
      <p:sp>
        <p:nvSpPr>
          <p:cNvPr id="25" name="Vrije vorm 24">
            <a:extLst>
              <a:ext uri="{FF2B5EF4-FFF2-40B4-BE49-F238E27FC236}">
                <a16:creationId xmlns:a16="http://schemas.microsoft.com/office/drawing/2014/main" id="{023A4028-18DB-DB4C-8138-E27766C88197}"/>
              </a:ext>
            </a:extLst>
          </p:cNvPr>
          <p:cNvSpPr/>
          <p:nvPr/>
        </p:nvSpPr>
        <p:spPr>
          <a:xfrm>
            <a:off x="8067733" y="3795632"/>
            <a:ext cx="2399936" cy="281440"/>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n-GB" sz="1300" b="1" dirty="0">
                <a:solidFill>
                  <a:srgbClr val="000000">
                    <a:hueOff val="0"/>
                    <a:satOff val="0"/>
                    <a:lumOff val="0"/>
                    <a:alphaOff val="0"/>
                  </a:srgbClr>
                </a:solidFill>
                <a:latin typeface="Calibri" panose="020F0502020204030204" pitchFamily="34" charset="0"/>
                <a:cs typeface="Calibri" panose="020F0502020204030204" pitchFamily="34" charset="0"/>
              </a:rPr>
              <a:t>Prof. Christian Rolfo</a:t>
            </a:r>
            <a:endParaRPr lang="nl-NL" sz="1300" b="1" dirty="0">
              <a:solidFill>
                <a:srgbClr val="000000">
                  <a:hueOff val="0"/>
                  <a:satOff val="0"/>
                  <a:lumOff val="0"/>
                  <a:alphaOff val="0"/>
                </a:srgbClr>
              </a:solidFill>
              <a:latin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8ADB2DAA-5863-427E-B975-65A3C6952D9F}"/>
              </a:ext>
            </a:extLst>
          </p:cNvPr>
          <p:cNvPicPr>
            <a:picLocks noGrp="1" noChangeAspect="1"/>
          </p:cNvPicPr>
          <p:nvPr>
            <p:ph sz="quarter" idx="15"/>
          </p:nvPr>
        </p:nvPicPr>
        <p:blipFill>
          <a:blip r:embed="rId3" cstate="email">
            <a:extLst>
              <a:ext uri="{28A0092B-C50C-407E-A947-70E740481C1C}">
                <a14:useLocalDpi xmlns:a14="http://schemas.microsoft.com/office/drawing/2010/main"/>
              </a:ext>
            </a:extLst>
          </a:blip>
          <a:stretch>
            <a:fillRect/>
          </a:stretch>
        </p:blipFill>
        <p:spPr>
          <a:xfrm>
            <a:off x="1792963" y="2127047"/>
            <a:ext cx="1570998" cy="1570998"/>
          </a:xfrm>
        </p:spPr>
      </p:pic>
      <p:pic>
        <p:nvPicPr>
          <p:cNvPr id="17" name="Picture 16">
            <a:extLst>
              <a:ext uri="{FF2B5EF4-FFF2-40B4-BE49-F238E27FC236}">
                <a16:creationId xmlns:a16="http://schemas.microsoft.com/office/drawing/2014/main" id="{E7B71659-5EEF-4EFD-8268-67F607D1FA70}"/>
              </a:ext>
            </a:extLst>
          </p:cNvPr>
          <p:cNvPicPr>
            <a:picLocks noChangeAspect="1"/>
          </p:cNvPicPr>
          <p:nvPr/>
        </p:nvPicPr>
        <p:blipFill>
          <a:blip r:embed="rId4"/>
          <a:stretch>
            <a:fillRect/>
          </a:stretch>
        </p:blipFill>
        <p:spPr>
          <a:xfrm>
            <a:off x="5046546" y="2112572"/>
            <a:ext cx="1625518" cy="1599510"/>
          </a:xfrm>
          <a:prstGeom prst="rect">
            <a:avLst/>
          </a:prstGeom>
        </p:spPr>
      </p:pic>
      <p:pic>
        <p:nvPicPr>
          <p:cNvPr id="22" name="Picture 21">
            <a:extLst>
              <a:ext uri="{FF2B5EF4-FFF2-40B4-BE49-F238E27FC236}">
                <a16:creationId xmlns:a16="http://schemas.microsoft.com/office/drawing/2014/main" id="{909518A5-AED1-4763-AB32-5284240ACA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88270" y="2112573"/>
            <a:ext cx="1640178" cy="1619504"/>
          </a:xfrm>
          <a:prstGeom prst="rect">
            <a:avLst/>
          </a:prstGeom>
        </p:spPr>
      </p:pic>
    </p:spTree>
    <p:extLst>
      <p:ext uri="{BB962C8B-B14F-4D97-AF65-F5344CB8AC3E}">
        <p14:creationId xmlns:p14="http://schemas.microsoft.com/office/powerpoint/2010/main" val="406999416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BABA8E-2D79-494F-93AF-8C0B7C36A149}"/>
              </a:ext>
            </a:extLst>
          </p:cNvPr>
          <p:cNvSpPr>
            <a:spLocks noGrp="1"/>
          </p:cNvSpPr>
          <p:nvPr>
            <p:ph type="title"/>
          </p:nvPr>
        </p:nvSpPr>
        <p:spPr/>
        <p:txBody>
          <a:bodyPr/>
          <a:lstStyle/>
          <a:p>
            <a:r>
              <a:rPr lang="en-GB" noProof="0" dirty="0" err="1"/>
              <a:t>entrectinib</a:t>
            </a:r>
            <a:r>
              <a:rPr lang="en-GB" noProof="0" dirty="0"/>
              <a:t> in sarcomas </a:t>
            </a:r>
          </a:p>
        </p:txBody>
      </p:sp>
      <p:sp>
        <p:nvSpPr>
          <p:cNvPr id="4" name="Slide Number Placeholder 3">
            <a:extLst>
              <a:ext uri="{FF2B5EF4-FFF2-40B4-BE49-F238E27FC236}">
                <a16:creationId xmlns:a16="http://schemas.microsoft.com/office/drawing/2014/main" id="{69A592E9-CCE5-2C43-AEDB-A5CE53CF23D0}"/>
              </a:ext>
            </a:extLst>
          </p:cNvPr>
          <p:cNvSpPr>
            <a:spLocks noGrp="1"/>
          </p:cNvSpPr>
          <p:nvPr>
            <p:ph type="sldNum" sz="quarter" idx="4"/>
          </p:nvPr>
        </p:nvSpPr>
        <p:spPr/>
        <p:txBody>
          <a:bodyPr/>
          <a:lstStyle/>
          <a:p>
            <a:fld id="{FCE43C0F-8A7B-3A4B-9DB5-B3472E36E833}" type="slidenum">
              <a:rPr lang="en-GB" smtClean="0"/>
              <a:pPr/>
              <a:t>40</a:t>
            </a:fld>
            <a:endParaRPr lang="en-GB" dirty="0"/>
          </a:p>
        </p:txBody>
      </p:sp>
    </p:spTree>
    <p:extLst>
      <p:ext uri="{BB962C8B-B14F-4D97-AF65-F5344CB8AC3E}">
        <p14:creationId xmlns:p14="http://schemas.microsoft.com/office/powerpoint/2010/main" val="197462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5163B6A-6825-574A-9247-A85352DA0774}"/>
              </a:ext>
            </a:extLst>
          </p:cNvPr>
          <p:cNvGrpSpPr/>
          <p:nvPr/>
        </p:nvGrpSpPr>
        <p:grpSpPr>
          <a:xfrm>
            <a:off x="1487488" y="1712380"/>
            <a:ext cx="9217024" cy="4325516"/>
            <a:chOff x="1559496" y="1712380"/>
            <a:chExt cx="9217024" cy="4325516"/>
          </a:xfrm>
        </p:grpSpPr>
        <p:pic>
          <p:nvPicPr>
            <p:cNvPr id="45" name="Picture 44" descr="A picture containing object, photo, black, cellphone&#10;&#10;Description automatically generated">
              <a:extLst>
                <a:ext uri="{FF2B5EF4-FFF2-40B4-BE49-F238E27FC236}">
                  <a16:creationId xmlns:a16="http://schemas.microsoft.com/office/drawing/2014/main" id="{01260972-59E2-49C9-93D6-C192A2605AF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42651" y="1712380"/>
              <a:ext cx="3133869" cy="3661200"/>
            </a:xfrm>
            <a:prstGeom prst="rect">
              <a:avLst/>
            </a:prstGeom>
          </p:spPr>
        </p:pic>
        <p:pic>
          <p:nvPicPr>
            <p:cNvPr id="47" name="Picture 46" descr="A picture containing photo, black, car, sitting&#10;&#10;Description automatically generated">
              <a:extLst>
                <a:ext uri="{FF2B5EF4-FFF2-40B4-BE49-F238E27FC236}">
                  <a16:creationId xmlns:a16="http://schemas.microsoft.com/office/drawing/2014/main" id="{BA5B6F84-31C4-4C10-B457-5047F5E6EB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9496" y="1712380"/>
              <a:ext cx="2744630" cy="3659507"/>
            </a:xfrm>
            <a:prstGeom prst="rect">
              <a:avLst/>
            </a:prstGeom>
          </p:spPr>
        </p:pic>
        <p:pic>
          <p:nvPicPr>
            <p:cNvPr id="43" name="Picture 42" descr="A picture containing sitting, black, small, holding&#10;&#10;Description automatically generated">
              <a:extLst>
                <a:ext uri="{FF2B5EF4-FFF2-40B4-BE49-F238E27FC236}">
                  <a16:creationId xmlns:a16="http://schemas.microsoft.com/office/drawing/2014/main" id="{2EF69D67-1647-43BB-AA91-139EFFCAB4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57265" y="1712380"/>
              <a:ext cx="2987355" cy="3661200"/>
            </a:xfrm>
            <a:prstGeom prst="rect">
              <a:avLst/>
            </a:prstGeom>
          </p:spPr>
        </p:pic>
        <p:sp>
          <p:nvSpPr>
            <p:cNvPr id="49" name="TextBox 48">
              <a:extLst>
                <a:ext uri="{FF2B5EF4-FFF2-40B4-BE49-F238E27FC236}">
                  <a16:creationId xmlns:a16="http://schemas.microsoft.com/office/drawing/2014/main" id="{28839EBA-D160-4F52-92D5-FD71240A4C7C}"/>
                </a:ext>
              </a:extLst>
            </p:cNvPr>
            <p:cNvSpPr txBox="1"/>
            <p:nvPr/>
          </p:nvSpPr>
          <p:spPr>
            <a:xfrm>
              <a:off x="2350372" y="5446965"/>
              <a:ext cx="1162878" cy="341632"/>
            </a:xfrm>
            <a:prstGeom prst="rect">
              <a:avLst/>
            </a:prstGeom>
            <a:noFill/>
          </p:spPr>
          <p:txBody>
            <a:bodyPr wrap="square" rtlCol="0">
              <a:spAutoFit/>
            </a:bodyPr>
            <a:lstStyle/>
            <a:p>
              <a:pPr algn="ctr">
                <a:lnSpc>
                  <a:spcPct val="90000"/>
                </a:lnSpc>
              </a:pPr>
              <a:r>
                <a:rPr lang="en-GB" b="1" dirty="0">
                  <a:solidFill>
                    <a:schemeClr val="accent1"/>
                  </a:solidFill>
                </a:rPr>
                <a:t>Baseline</a:t>
              </a:r>
            </a:p>
          </p:txBody>
        </p:sp>
        <p:sp>
          <p:nvSpPr>
            <p:cNvPr id="53" name="TextBox 52">
              <a:extLst>
                <a:ext uri="{FF2B5EF4-FFF2-40B4-BE49-F238E27FC236}">
                  <a16:creationId xmlns:a16="http://schemas.microsoft.com/office/drawing/2014/main" id="{A14386EA-DC8B-45BA-B7AD-C8DBD7F8C5D4}"/>
                </a:ext>
              </a:extLst>
            </p:cNvPr>
            <p:cNvSpPr txBox="1"/>
            <p:nvPr/>
          </p:nvSpPr>
          <p:spPr>
            <a:xfrm>
              <a:off x="4457265" y="5446965"/>
              <a:ext cx="2987355" cy="341632"/>
            </a:xfrm>
            <a:prstGeom prst="rect">
              <a:avLst/>
            </a:prstGeom>
            <a:noFill/>
          </p:spPr>
          <p:txBody>
            <a:bodyPr wrap="square" rtlCol="0">
              <a:spAutoFit/>
            </a:bodyPr>
            <a:lstStyle/>
            <a:p>
              <a:pPr algn="ctr">
                <a:lnSpc>
                  <a:spcPct val="90000"/>
                </a:lnSpc>
              </a:pPr>
              <a:r>
                <a:rPr lang="en-GB" b="1" dirty="0">
                  <a:solidFill>
                    <a:schemeClr val="accent1"/>
                  </a:solidFill>
                </a:rPr>
                <a:t>~ 3 months after treatment</a:t>
              </a:r>
            </a:p>
          </p:txBody>
        </p:sp>
        <p:sp>
          <p:nvSpPr>
            <p:cNvPr id="55" name="TextBox 54">
              <a:extLst>
                <a:ext uri="{FF2B5EF4-FFF2-40B4-BE49-F238E27FC236}">
                  <a16:creationId xmlns:a16="http://schemas.microsoft.com/office/drawing/2014/main" id="{B1C2489F-5B94-4BD5-8878-9278415F0717}"/>
                </a:ext>
              </a:extLst>
            </p:cNvPr>
            <p:cNvSpPr txBox="1"/>
            <p:nvPr/>
          </p:nvSpPr>
          <p:spPr>
            <a:xfrm>
              <a:off x="7642652" y="5446965"/>
              <a:ext cx="3133868" cy="590931"/>
            </a:xfrm>
            <a:prstGeom prst="rect">
              <a:avLst/>
            </a:prstGeom>
            <a:noFill/>
          </p:spPr>
          <p:txBody>
            <a:bodyPr wrap="square" rtlCol="0">
              <a:spAutoFit/>
            </a:bodyPr>
            <a:lstStyle/>
            <a:p>
              <a:pPr algn="ctr">
                <a:lnSpc>
                  <a:spcPct val="90000"/>
                </a:lnSpc>
              </a:pPr>
              <a:r>
                <a:rPr lang="en-GB" b="1" dirty="0">
                  <a:solidFill>
                    <a:schemeClr val="accent1"/>
                  </a:solidFill>
                </a:rPr>
                <a:t>Nadir achieved at ~6 months after treatment</a:t>
              </a:r>
            </a:p>
          </p:txBody>
        </p:sp>
      </p:grpSp>
      <p:sp>
        <p:nvSpPr>
          <p:cNvPr id="2" name="Slide Number Placeholder 1">
            <a:extLst>
              <a:ext uri="{FF2B5EF4-FFF2-40B4-BE49-F238E27FC236}">
                <a16:creationId xmlns:a16="http://schemas.microsoft.com/office/drawing/2014/main" id="{19C34255-445E-D04A-A110-C2362E6CD37A}"/>
              </a:ext>
            </a:extLst>
          </p:cNvPr>
          <p:cNvSpPr>
            <a:spLocks noGrp="1"/>
          </p:cNvSpPr>
          <p:nvPr>
            <p:ph type="sldNum" sz="quarter" idx="4"/>
          </p:nvPr>
        </p:nvSpPr>
        <p:spPr/>
        <p:txBody>
          <a:bodyPr/>
          <a:lstStyle/>
          <a:p>
            <a:fld id="{C204CC5D-EBA8-9944-954D-B5CDF12FB960}" type="slidenum">
              <a:rPr lang="en-GB" smtClean="0"/>
              <a:pPr/>
              <a:t>41</a:t>
            </a:fld>
            <a:endParaRPr lang="en-GB" dirty="0"/>
          </a:p>
        </p:txBody>
      </p:sp>
      <p:sp>
        <p:nvSpPr>
          <p:cNvPr id="3" name="Title 2">
            <a:extLst>
              <a:ext uri="{FF2B5EF4-FFF2-40B4-BE49-F238E27FC236}">
                <a16:creationId xmlns:a16="http://schemas.microsoft.com/office/drawing/2014/main" id="{F17CEED4-9426-E14F-B7DA-8D980D216003}"/>
              </a:ext>
            </a:extLst>
          </p:cNvPr>
          <p:cNvSpPr>
            <a:spLocks noGrp="1"/>
          </p:cNvSpPr>
          <p:nvPr>
            <p:ph type="title"/>
          </p:nvPr>
        </p:nvSpPr>
        <p:spPr>
          <a:xfrm>
            <a:off x="619200" y="246566"/>
            <a:ext cx="9148352" cy="807285"/>
          </a:xfrm>
        </p:spPr>
        <p:txBody>
          <a:bodyPr/>
          <a:lstStyle/>
          <a:p>
            <a:r>
              <a:rPr lang="en-GB" sz="2600" dirty="0"/>
              <a:t>Radiological response in a patient with a high grade sarcoma with histiocytic differentiation (</a:t>
            </a:r>
            <a:r>
              <a:rPr lang="en-GB" sz="2600" i="1" dirty="0"/>
              <a:t>ETV6:NTRK3</a:t>
            </a:r>
            <a:r>
              <a:rPr lang="en-GB" sz="2600" dirty="0"/>
              <a:t> exon 14) treated with entrectinib (clinical trial)</a:t>
            </a:r>
          </a:p>
        </p:txBody>
      </p:sp>
      <p:sp>
        <p:nvSpPr>
          <p:cNvPr id="7" name="Content Placeholder 6">
            <a:extLst>
              <a:ext uri="{FF2B5EF4-FFF2-40B4-BE49-F238E27FC236}">
                <a16:creationId xmlns:a16="http://schemas.microsoft.com/office/drawing/2014/main" id="{DE3011AB-031C-3D46-B98F-C8440405D76B}"/>
              </a:ext>
            </a:extLst>
          </p:cNvPr>
          <p:cNvSpPr>
            <a:spLocks noGrp="1"/>
          </p:cNvSpPr>
          <p:nvPr>
            <p:ph sz="quarter" idx="15"/>
          </p:nvPr>
        </p:nvSpPr>
        <p:spPr/>
        <p:txBody>
          <a:bodyPr/>
          <a:lstStyle/>
          <a:p>
            <a:r>
              <a:rPr lang="en-GB" dirty="0">
                <a:solidFill>
                  <a:schemeClr val="tx2"/>
                </a:solidFill>
              </a:rPr>
              <a:t>NTRK, neurotrophic tropomyosin receptor kinase</a:t>
            </a:r>
          </a:p>
        </p:txBody>
      </p:sp>
    </p:spTree>
    <p:extLst>
      <p:ext uri="{BB962C8B-B14F-4D97-AF65-F5344CB8AC3E}">
        <p14:creationId xmlns:p14="http://schemas.microsoft.com/office/powerpoint/2010/main" val="365424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DFE558-C4C7-40DC-B54C-9778EF980DE0}"/>
              </a:ext>
            </a:extLst>
          </p:cNvPr>
          <p:cNvSpPr>
            <a:spLocks noGrp="1"/>
          </p:cNvSpPr>
          <p:nvPr>
            <p:ph sz="quarter" idx="12"/>
          </p:nvPr>
        </p:nvSpPr>
        <p:spPr/>
        <p:txBody>
          <a:bodyPr>
            <a:normAutofit/>
          </a:bodyPr>
          <a:lstStyle/>
          <a:p>
            <a:r>
              <a:rPr lang="en-GB" dirty="0"/>
              <a:t>Combined analysis of</a:t>
            </a:r>
          </a:p>
          <a:p>
            <a:pPr lvl="1"/>
            <a:r>
              <a:rPr lang="en-GB" dirty="0"/>
              <a:t>ALKA-372-001</a:t>
            </a:r>
          </a:p>
          <a:p>
            <a:pPr lvl="1"/>
            <a:r>
              <a:rPr lang="en-GB" dirty="0"/>
              <a:t>NCT02097810</a:t>
            </a:r>
            <a:r>
              <a:rPr lang="en-GB" baseline="30000" dirty="0"/>
              <a:t>1</a:t>
            </a:r>
          </a:p>
          <a:p>
            <a:pPr lvl="1"/>
            <a:r>
              <a:rPr lang="en-GB" dirty="0"/>
              <a:t>NCT02568267</a:t>
            </a:r>
            <a:r>
              <a:rPr lang="en-GB" baseline="30000" dirty="0"/>
              <a:t>2</a:t>
            </a:r>
          </a:p>
          <a:p>
            <a:pPr lvl="1"/>
            <a:endParaRPr lang="en-GB" baseline="30000" dirty="0"/>
          </a:p>
          <a:p>
            <a:pPr>
              <a:spcBef>
                <a:spcPts val="2400"/>
              </a:spcBef>
            </a:pPr>
            <a:r>
              <a:rPr lang="en-GB" dirty="0"/>
              <a:t>Sarcoma cohort</a:t>
            </a:r>
          </a:p>
          <a:p>
            <a:pPr lvl="1"/>
            <a:r>
              <a:rPr lang="en-GB" dirty="0"/>
              <a:t>RECIST response rate: 6/12 (50%)</a:t>
            </a:r>
          </a:p>
          <a:p>
            <a:pPr lvl="1"/>
            <a:r>
              <a:rPr lang="en-GB" dirty="0"/>
              <a:t>Six with stable disease </a:t>
            </a:r>
          </a:p>
          <a:p>
            <a:pPr>
              <a:spcBef>
                <a:spcPts val="2400"/>
              </a:spcBef>
            </a:pPr>
            <a:r>
              <a:rPr lang="en-GB" dirty="0"/>
              <a:t>Most treatment related adverse events Grade 1 or 2</a:t>
            </a:r>
          </a:p>
          <a:p>
            <a:pPr lvl="1"/>
            <a:r>
              <a:rPr lang="en-GB" dirty="0"/>
              <a:t>Serious treatment-related adverse events: 30/ 355 (9%) patients </a:t>
            </a:r>
          </a:p>
          <a:p>
            <a:endParaRPr lang="en-GB" dirty="0"/>
          </a:p>
        </p:txBody>
      </p:sp>
      <p:sp>
        <p:nvSpPr>
          <p:cNvPr id="2" name="Title 1">
            <a:extLst>
              <a:ext uri="{FF2B5EF4-FFF2-40B4-BE49-F238E27FC236}">
                <a16:creationId xmlns:a16="http://schemas.microsoft.com/office/drawing/2014/main" id="{2B221120-15A7-4545-907B-522FAEA335C5}"/>
              </a:ext>
            </a:extLst>
          </p:cNvPr>
          <p:cNvSpPr>
            <a:spLocks noGrp="1"/>
          </p:cNvSpPr>
          <p:nvPr>
            <p:ph type="title"/>
          </p:nvPr>
        </p:nvSpPr>
        <p:spPr/>
        <p:txBody>
          <a:bodyPr/>
          <a:lstStyle/>
          <a:p>
            <a:r>
              <a:rPr lang="en-GB" dirty="0" err="1"/>
              <a:t>Entrectinib</a:t>
            </a:r>
            <a:r>
              <a:rPr lang="en-GB" dirty="0"/>
              <a:t> in sarcomas – Trial design</a:t>
            </a:r>
            <a:endParaRPr lang="en-GB" dirty="0">
              <a:highlight>
                <a:srgbClr val="00FFFF"/>
              </a:highlight>
            </a:endParaRPr>
          </a:p>
        </p:txBody>
      </p:sp>
      <p:sp>
        <p:nvSpPr>
          <p:cNvPr id="4" name="Slide Number Placeholder 3">
            <a:extLst>
              <a:ext uri="{FF2B5EF4-FFF2-40B4-BE49-F238E27FC236}">
                <a16:creationId xmlns:a16="http://schemas.microsoft.com/office/drawing/2014/main" id="{C2F61E7B-F2A8-8B4C-ADF0-9D3AADCCD424}"/>
              </a:ext>
            </a:extLst>
          </p:cNvPr>
          <p:cNvSpPr>
            <a:spLocks noGrp="1"/>
          </p:cNvSpPr>
          <p:nvPr>
            <p:ph type="sldNum" sz="quarter" idx="4"/>
          </p:nvPr>
        </p:nvSpPr>
        <p:spPr/>
        <p:txBody>
          <a:bodyPr/>
          <a:lstStyle/>
          <a:p>
            <a:fld id="{D8991BA9-1A3F-471F-A489-B38E289BD55D}" type="slidenum">
              <a:rPr lang="en-GB" smtClean="0"/>
              <a:t>42</a:t>
            </a:fld>
            <a:endParaRPr lang="en-GB" dirty="0"/>
          </a:p>
        </p:txBody>
      </p:sp>
      <p:sp>
        <p:nvSpPr>
          <p:cNvPr id="5" name="Content Placeholder 4">
            <a:extLst>
              <a:ext uri="{FF2B5EF4-FFF2-40B4-BE49-F238E27FC236}">
                <a16:creationId xmlns:a16="http://schemas.microsoft.com/office/drawing/2014/main" id="{FCDEA2CC-AE27-0845-A331-B218048C3C0B}"/>
              </a:ext>
            </a:extLst>
          </p:cNvPr>
          <p:cNvSpPr>
            <a:spLocks noGrp="1"/>
          </p:cNvSpPr>
          <p:nvPr>
            <p:ph sz="quarter" idx="15"/>
          </p:nvPr>
        </p:nvSpPr>
        <p:spPr>
          <a:xfrm>
            <a:off x="620184" y="6268860"/>
            <a:ext cx="8116800" cy="365125"/>
          </a:xfrm>
        </p:spPr>
        <p:txBody>
          <a:bodyPr/>
          <a:lstStyle/>
          <a:p>
            <a:pPr>
              <a:spcBef>
                <a:spcPts val="0"/>
              </a:spcBef>
              <a:spcAft>
                <a:spcPts val="300"/>
              </a:spcAft>
            </a:pPr>
            <a:r>
              <a:rPr lang="en-GB" dirty="0">
                <a:solidFill>
                  <a:schemeClr val="tx2"/>
                </a:solidFill>
              </a:rPr>
              <a:t>RECIST, Response Evaluation Criteria in Solid Tumors</a:t>
            </a:r>
          </a:p>
          <a:p>
            <a:pPr>
              <a:spcBef>
                <a:spcPts val="0"/>
              </a:spcBef>
              <a:spcAft>
                <a:spcPts val="300"/>
              </a:spcAft>
            </a:pPr>
            <a:r>
              <a:rPr lang="en-GB" dirty="0">
                <a:solidFill>
                  <a:schemeClr val="tx2"/>
                </a:solidFill>
              </a:rPr>
              <a:t>1.ClinicalTrials.gov (NCT02097810); 2. ClinicalTrials.gov (NCT02568267)</a:t>
            </a:r>
          </a:p>
          <a:p>
            <a:pPr>
              <a:spcBef>
                <a:spcPts val="0"/>
              </a:spcBef>
              <a:spcAft>
                <a:spcPts val="300"/>
              </a:spcAft>
            </a:pPr>
            <a:r>
              <a:rPr lang="en-GB" dirty="0" err="1">
                <a:solidFill>
                  <a:schemeClr val="tx2"/>
                </a:solidFill>
              </a:rPr>
              <a:t>Doebele</a:t>
            </a:r>
            <a:r>
              <a:rPr lang="en-GB" dirty="0">
                <a:solidFill>
                  <a:schemeClr val="tx2"/>
                </a:solidFill>
              </a:rPr>
              <a:t> RC, et al. Lancet Oncol. 2020;21(2):271-282</a:t>
            </a:r>
          </a:p>
        </p:txBody>
      </p:sp>
    </p:spTree>
    <p:extLst>
      <p:ext uri="{BB962C8B-B14F-4D97-AF65-F5344CB8AC3E}">
        <p14:creationId xmlns:p14="http://schemas.microsoft.com/office/powerpoint/2010/main" val="356175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C644C-D4C7-4F03-847D-78FBF826B333}"/>
              </a:ext>
            </a:extLst>
          </p:cNvPr>
          <p:cNvSpPr>
            <a:spLocks noGrp="1"/>
          </p:cNvSpPr>
          <p:nvPr>
            <p:ph sz="quarter" idx="12"/>
          </p:nvPr>
        </p:nvSpPr>
        <p:spPr/>
        <p:txBody>
          <a:bodyPr/>
          <a:lstStyle/>
          <a:p>
            <a:r>
              <a:rPr lang="en-GB" dirty="0"/>
              <a:t>Phase 1/ 2 Loxo-195</a:t>
            </a:r>
          </a:p>
          <a:p>
            <a:pPr lvl="1"/>
            <a:r>
              <a:rPr lang="en-GB" dirty="0"/>
              <a:t>Previously treated with TRK inhibitors </a:t>
            </a:r>
          </a:p>
          <a:p>
            <a:pPr lvl="1"/>
            <a:r>
              <a:rPr lang="en-GB" dirty="0"/>
              <a:t>NCT03215511</a:t>
            </a:r>
            <a:r>
              <a:rPr lang="en-GB" baseline="30000" dirty="0"/>
              <a:t>1</a:t>
            </a:r>
          </a:p>
          <a:p>
            <a:pPr>
              <a:spcBef>
                <a:spcPts val="2400"/>
              </a:spcBef>
            </a:pPr>
            <a:r>
              <a:rPr lang="en-GB" dirty="0" err="1"/>
              <a:t>repotrectinib</a:t>
            </a:r>
            <a:r>
              <a:rPr lang="en-GB" dirty="0"/>
              <a:t> (TPX-0005)</a:t>
            </a:r>
          </a:p>
          <a:p>
            <a:pPr lvl="1"/>
            <a:r>
              <a:rPr lang="en-GB" dirty="0"/>
              <a:t>Next generation pan-TRK, ROS1 + ALK tyrosine kinase inhibitor</a:t>
            </a:r>
          </a:p>
          <a:p>
            <a:pPr lvl="1"/>
            <a:r>
              <a:rPr lang="en-GB" dirty="0"/>
              <a:t>Phase 1/ 2 in 6 cohorts (NCT03093116</a:t>
            </a:r>
            <a:r>
              <a:rPr lang="en-GB" baseline="30000" dirty="0"/>
              <a:t>2</a:t>
            </a:r>
            <a:r>
              <a:rPr lang="en-GB" dirty="0"/>
              <a:t>)</a:t>
            </a:r>
          </a:p>
          <a:p>
            <a:pPr lvl="1"/>
            <a:r>
              <a:rPr lang="en-GB" dirty="0"/>
              <a:t>One cohort = pre-treated TRK fusion positive solid tumours</a:t>
            </a:r>
          </a:p>
        </p:txBody>
      </p:sp>
      <p:sp>
        <p:nvSpPr>
          <p:cNvPr id="2" name="Title 1">
            <a:extLst>
              <a:ext uri="{FF2B5EF4-FFF2-40B4-BE49-F238E27FC236}">
                <a16:creationId xmlns:a16="http://schemas.microsoft.com/office/drawing/2014/main" id="{4EB2C371-C44B-4737-A423-E3ADDD3928A6}"/>
              </a:ext>
            </a:extLst>
          </p:cNvPr>
          <p:cNvSpPr>
            <a:spLocks noGrp="1"/>
          </p:cNvSpPr>
          <p:nvPr>
            <p:ph type="title"/>
          </p:nvPr>
        </p:nvSpPr>
        <p:spPr/>
        <p:txBody>
          <a:bodyPr/>
          <a:lstStyle/>
          <a:p>
            <a:r>
              <a:rPr lang="en-GB" dirty="0"/>
              <a:t>Second generation TRK inhibitors – </a:t>
            </a:r>
            <a:br>
              <a:rPr lang="en-GB" dirty="0"/>
            </a:br>
            <a:r>
              <a:rPr lang="en-GB" dirty="0"/>
              <a:t>ongoing clinical trials</a:t>
            </a:r>
            <a:endParaRPr lang="en-GB" dirty="0">
              <a:highlight>
                <a:srgbClr val="00FFFF"/>
              </a:highlight>
            </a:endParaRPr>
          </a:p>
        </p:txBody>
      </p:sp>
      <p:sp>
        <p:nvSpPr>
          <p:cNvPr id="4" name="Slide Number Placeholder 3">
            <a:extLst>
              <a:ext uri="{FF2B5EF4-FFF2-40B4-BE49-F238E27FC236}">
                <a16:creationId xmlns:a16="http://schemas.microsoft.com/office/drawing/2014/main" id="{2FE7D75B-BD17-1142-993E-05CF6BA553E0}"/>
              </a:ext>
            </a:extLst>
          </p:cNvPr>
          <p:cNvSpPr>
            <a:spLocks noGrp="1"/>
          </p:cNvSpPr>
          <p:nvPr>
            <p:ph type="sldNum" sz="quarter" idx="4"/>
          </p:nvPr>
        </p:nvSpPr>
        <p:spPr/>
        <p:txBody>
          <a:bodyPr/>
          <a:lstStyle/>
          <a:p>
            <a:fld id="{D8991BA9-1A3F-471F-A489-B38E289BD55D}" type="slidenum">
              <a:rPr lang="en-GB" smtClean="0"/>
              <a:t>43</a:t>
            </a:fld>
            <a:endParaRPr lang="en-GB" dirty="0"/>
          </a:p>
        </p:txBody>
      </p:sp>
      <p:sp>
        <p:nvSpPr>
          <p:cNvPr id="5" name="Content Placeholder 4">
            <a:extLst>
              <a:ext uri="{FF2B5EF4-FFF2-40B4-BE49-F238E27FC236}">
                <a16:creationId xmlns:a16="http://schemas.microsoft.com/office/drawing/2014/main" id="{96665B80-BD08-444B-BD7A-AB47B3049E02}"/>
              </a:ext>
            </a:extLst>
          </p:cNvPr>
          <p:cNvSpPr>
            <a:spLocks noGrp="1"/>
          </p:cNvSpPr>
          <p:nvPr>
            <p:ph sz="quarter" idx="15"/>
          </p:nvPr>
        </p:nvSpPr>
        <p:spPr/>
        <p:txBody>
          <a:bodyPr/>
          <a:lstStyle/>
          <a:p>
            <a:pPr>
              <a:spcBef>
                <a:spcPts val="0"/>
              </a:spcBef>
              <a:spcAft>
                <a:spcPts val="300"/>
              </a:spcAft>
            </a:pPr>
            <a:r>
              <a:rPr lang="en-GB" dirty="0">
                <a:solidFill>
                  <a:schemeClr val="tx2"/>
                </a:solidFill>
              </a:rPr>
              <a:t>TRK, tropomyosin receptor kinase</a:t>
            </a:r>
          </a:p>
          <a:p>
            <a:pPr>
              <a:spcBef>
                <a:spcPts val="0"/>
              </a:spcBef>
              <a:spcAft>
                <a:spcPts val="300"/>
              </a:spcAft>
            </a:pPr>
            <a:r>
              <a:rPr lang="en-GB" dirty="0">
                <a:solidFill>
                  <a:schemeClr val="tx2"/>
                </a:solidFill>
              </a:rPr>
              <a:t>1. ClinicalTrials.gov (NCT03215511); 2. ClinicalTrials.gov (NCT03093116)</a:t>
            </a:r>
          </a:p>
          <a:p>
            <a:pPr>
              <a:spcBef>
                <a:spcPts val="0"/>
              </a:spcBef>
              <a:spcAft>
                <a:spcPts val="300"/>
              </a:spcAft>
            </a:pPr>
            <a:endParaRPr lang="en-GB" dirty="0">
              <a:solidFill>
                <a:schemeClr val="tx2"/>
              </a:solidFill>
            </a:endParaRPr>
          </a:p>
        </p:txBody>
      </p:sp>
    </p:spTree>
    <p:extLst>
      <p:ext uri="{BB962C8B-B14F-4D97-AF65-F5344CB8AC3E}">
        <p14:creationId xmlns:p14="http://schemas.microsoft.com/office/powerpoint/2010/main" val="76177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980F86-87A1-4815-9FFB-1923A5DDF2AF}"/>
              </a:ext>
            </a:extLst>
          </p:cNvPr>
          <p:cNvSpPr>
            <a:spLocks noGrp="1"/>
          </p:cNvSpPr>
          <p:nvPr>
            <p:ph sz="quarter" idx="12"/>
          </p:nvPr>
        </p:nvSpPr>
        <p:spPr/>
        <p:txBody>
          <a:bodyPr/>
          <a:lstStyle/>
          <a:p>
            <a:r>
              <a:rPr lang="en-GB" dirty="0"/>
              <a:t>Acquired resistance</a:t>
            </a:r>
            <a:r>
              <a:rPr lang="en-GB" baseline="30000" dirty="0"/>
              <a:t>1,2,3</a:t>
            </a:r>
          </a:p>
          <a:p>
            <a:pPr>
              <a:spcBef>
                <a:spcPts val="2400"/>
              </a:spcBef>
            </a:pPr>
            <a:r>
              <a:rPr lang="en-GB" dirty="0"/>
              <a:t>More research needed</a:t>
            </a:r>
            <a:r>
              <a:rPr lang="en-GB" baseline="30000" dirty="0"/>
              <a:t>1</a:t>
            </a:r>
          </a:p>
          <a:p>
            <a:r>
              <a:rPr lang="en-GB" dirty="0"/>
              <a:t>Mutations leading to secondary resistance described</a:t>
            </a:r>
            <a:r>
              <a:rPr lang="en-GB" baseline="30000" dirty="0"/>
              <a:t>2,3</a:t>
            </a:r>
          </a:p>
          <a:p>
            <a:pPr>
              <a:spcBef>
                <a:spcPts val="2400"/>
              </a:spcBef>
            </a:pPr>
            <a:r>
              <a:rPr lang="en-GB" dirty="0"/>
              <a:t>On-target mutations involving </a:t>
            </a:r>
            <a:r>
              <a:rPr lang="en-GB" i="1" dirty="0"/>
              <a:t>NTRK</a:t>
            </a:r>
            <a:r>
              <a:rPr lang="en-GB" dirty="0"/>
              <a:t> kinase domain</a:t>
            </a:r>
            <a:r>
              <a:rPr lang="en-GB" baseline="30000" dirty="0"/>
              <a:t>2</a:t>
            </a:r>
          </a:p>
          <a:p>
            <a:r>
              <a:rPr lang="en-GB" dirty="0"/>
              <a:t>TRK xDFG mutations confer resistance to type I next-generation TRK inhibitors</a:t>
            </a:r>
            <a:r>
              <a:rPr lang="en-GB" baseline="30000" dirty="0"/>
              <a:t>2</a:t>
            </a:r>
          </a:p>
          <a:p>
            <a:pPr lvl="1"/>
            <a:r>
              <a:rPr lang="en-GB" dirty="0"/>
              <a:t>designed to maintain potency against several kinase domain mutations</a:t>
            </a:r>
          </a:p>
          <a:p>
            <a:pPr>
              <a:spcBef>
                <a:spcPts val="2400"/>
              </a:spcBef>
            </a:pPr>
            <a:r>
              <a:rPr lang="en-GB" dirty="0"/>
              <a:t>Off-target resistance</a:t>
            </a:r>
            <a:r>
              <a:rPr lang="en-GB" baseline="30000" dirty="0"/>
              <a:t>3</a:t>
            </a:r>
          </a:p>
          <a:p>
            <a:pPr lvl="1"/>
            <a:r>
              <a:rPr lang="en-GB" dirty="0"/>
              <a:t>Patients pre-treated TRK inhibitors + in patient-derived models</a:t>
            </a:r>
          </a:p>
          <a:p>
            <a:pPr lvl="1"/>
            <a:r>
              <a:rPr lang="en-GB" dirty="0"/>
              <a:t>Mediated by genomic alterations that converge to activate mitogen-activated protein kinase (MAPK) pathway</a:t>
            </a:r>
          </a:p>
        </p:txBody>
      </p:sp>
      <p:sp>
        <p:nvSpPr>
          <p:cNvPr id="2" name="Title 1">
            <a:extLst>
              <a:ext uri="{FF2B5EF4-FFF2-40B4-BE49-F238E27FC236}">
                <a16:creationId xmlns:a16="http://schemas.microsoft.com/office/drawing/2014/main" id="{C8788099-412E-45EA-96B6-514938A4CA1F}"/>
              </a:ext>
            </a:extLst>
          </p:cNvPr>
          <p:cNvSpPr>
            <a:spLocks noGrp="1"/>
          </p:cNvSpPr>
          <p:nvPr>
            <p:ph type="title"/>
          </p:nvPr>
        </p:nvSpPr>
        <p:spPr/>
        <p:txBody>
          <a:bodyPr/>
          <a:lstStyle/>
          <a:p>
            <a:r>
              <a:rPr lang="en-GB" dirty="0"/>
              <a:t>Mechanisms of Resistance </a:t>
            </a:r>
          </a:p>
        </p:txBody>
      </p:sp>
      <p:sp>
        <p:nvSpPr>
          <p:cNvPr id="5" name="Slide Number Placeholder 4">
            <a:extLst>
              <a:ext uri="{FF2B5EF4-FFF2-40B4-BE49-F238E27FC236}">
                <a16:creationId xmlns:a16="http://schemas.microsoft.com/office/drawing/2014/main" id="{49E2D8FA-017F-134E-80B4-CDB17CE4739F}"/>
              </a:ext>
            </a:extLst>
          </p:cNvPr>
          <p:cNvSpPr>
            <a:spLocks noGrp="1"/>
          </p:cNvSpPr>
          <p:nvPr>
            <p:ph type="sldNum" sz="quarter" idx="4"/>
          </p:nvPr>
        </p:nvSpPr>
        <p:spPr/>
        <p:txBody>
          <a:bodyPr/>
          <a:lstStyle/>
          <a:p>
            <a:fld id="{D8991BA9-1A3F-471F-A489-B38E289BD55D}" type="slidenum">
              <a:rPr lang="en-GB" smtClean="0"/>
              <a:pPr/>
              <a:t>44</a:t>
            </a:fld>
            <a:endParaRPr lang="en-GB" dirty="0"/>
          </a:p>
        </p:txBody>
      </p:sp>
      <p:sp>
        <p:nvSpPr>
          <p:cNvPr id="10" name="Content Placeholder 9">
            <a:extLst>
              <a:ext uri="{FF2B5EF4-FFF2-40B4-BE49-F238E27FC236}">
                <a16:creationId xmlns:a16="http://schemas.microsoft.com/office/drawing/2014/main" id="{0C55891A-4836-B943-9728-BF823BF9B475}"/>
              </a:ext>
            </a:extLst>
          </p:cNvPr>
          <p:cNvSpPr>
            <a:spLocks noGrp="1"/>
          </p:cNvSpPr>
          <p:nvPr>
            <p:ph sz="quarter" idx="15"/>
          </p:nvPr>
        </p:nvSpPr>
        <p:spPr>
          <a:xfrm>
            <a:off x="620183" y="6309320"/>
            <a:ext cx="10180339" cy="365125"/>
          </a:xfrm>
        </p:spPr>
        <p:txBody>
          <a:bodyPr/>
          <a:lstStyle/>
          <a:p>
            <a:pPr>
              <a:spcBef>
                <a:spcPts val="0"/>
              </a:spcBef>
              <a:spcAft>
                <a:spcPts val="300"/>
              </a:spcAft>
            </a:pPr>
            <a:r>
              <a:rPr lang="en-GB" dirty="0">
                <a:solidFill>
                  <a:schemeClr val="tx2"/>
                </a:solidFill>
              </a:rPr>
              <a:t>MAPK, mitogen-activated protein kinase; NTRK, neurotrophic tropomyosin receptor kinase; TRK, tropomyosin receptor kinase</a:t>
            </a:r>
          </a:p>
          <a:p>
            <a:pPr>
              <a:spcBef>
                <a:spcPts val="0"/>
              </a:spcBef>
              <a:spcAft>
                <a:spcPts val="300"/>
              </a:spcAft>
            </a:pPr>
            <a:r>
              <a:rPr lang="en-GB" dirty="0"/>
              <a:t>1. Russo M, et al. Cancer Discov. 2016;6(1):36-44; 2. </a:t>
            </a:r>
            <a:r>
              <a:rPr lang="en-GB" dirty="0" err="1"/>
              <a:t>Cocco</a:t>
            </a:r>
            <a:r>
              <a:rPr lang="en-GB" dirty="0"/>
              <a:t> E, et al. Cancer Discov. 2021;11(1):126-41; 3. </a:t>
            </a:r>
            <a:r>
              <a:rPr lang="en-GB" dirty="0" err="1"/>
              <a:t>Cocco</a:t>
            </a:r>
            <a:r>
              <a:rPr lang="en-GB" dirty="0"/>
              <a:t> E, et al. Nat Med. 2019;25(9):1422-7</a:t>
            </a:r>
          </a:p>
        </p:txBody>
      </p:sp>
    </p:spTree>
    <p:extLst>
      <p:ext uri="{BB962C8B-B14F-4D97-AF65-F5344CB8AC3E}">
        <p14:creationId xmlns:p14="http://schemas.microsoft.com/office/powerpoint/2010/main" val="326237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0422E2-073A-47D3-9617-2760B3599C0C}"/>
              </a:ext>
            </a:extLst>
          </p:cNvPr>
          <p:cNvSpPr>
            <a:spLocks noGrp="1"/>
          </p:cNvSpPr>
          <p:nvPr>
            <p:ph sz="quarter" idx="12"/>
          </p:nvPr>
        </p:nvSpPr>
        <p:spPr/>
        <p:txBody>
          <a:bodyPr/>
          <a:lstStyle/>
          <a:p>
            <a:pPr marL="0" indent="0">
              <a:spcBef>
                <a:spcPts val="2400"/>
              </a:spcBef>
              <a:buNone/>
            </a:pPr>
            <a:r>
              <a:rPr lang="en-GB" b="1" dirty="0"/>
              <a:t>TRK inhibitors</a:t>
            </a:r>
          </a:p>
          <a:p>
            <a:pPr>
              <a:spcBef>
                <a:spcPts val="2400"/>
              </a:spcBef>
            </a:pPr>
            <a:r>
              <a:rPr lang="en-GB" dirty="0"/>
              <a:t>High response rate with long durability in patients with TRK fusion sarcomas</a:t>
            </a:r>
          </a:p>
          <a:p>
            <a:pPr>
              <a:spcBef>
                <a:spcPts val="2400"/>
              </a:spcBef>
            </a:pPr>
            <a:r>
              <a:rPr lang="en-GB" dirty="0"/>
              <a:t>Favourable safety profile and well tolerated</a:t>
            </a:r>
          </a:p>
          <a:p>
            <a:pPr>
              <a:spcBef>
                <a:spcPts val="2400"/>
              </a:spcBef>
            </a:pPr>
            <a:endParaRPr lang="en-GB" dirty="0"/>
          </a:p>
          <a:p>
            <a:pPr marL="0" indent="0">
              <a:spcBef>
                <a:spcPts val="2400"/>
              </a:spcBef>
              <a:buNone/>
            </a:pPr>
            <a:r>
              <a:rPr lang="en-GB" b="1" dirty="0"/>
              <a:t>Importance of identifying </a:t>
            </a:r>
            <a:r>
              <a:rPr lang="en-GB" b="1" i="1" dirty="0"/>
              <a:t>NTRK </a:t>
            </a:r>
            <a:r>
              <a:rPr lang="en-GB" b="1" dirty="0"/>
              <a:t>gene fusions in patients with sarcomas</a:t>
            </a:r>
          </a:p>
          <a:p>
            <a:r>
              <a:rPr lang="en-GB" dirty="0"/>
              <a:t>To enable these patients to potentially benefit from TRK-targeted therapy</a:t>
            </a:r>
          </a:p>
        </p:txBody>
      </p:sp>
      <p:sp>
        <p:nvSpPr>
          <p:cNvPr id="2" name="Title 1">
            <a:extLst>
              <a:ext uri="{FF2B5EF4-FFF2-40B4-BE49-F238E27FC236}">
                <a16:creationId xmlns:a16="http://schemas.microsoft.com/office/drawing/2014/main" id="{DF56C870-530E-44FB-A9D0-771D7F98EEA5}"/>
              </a:ext>
            </a:extLst>
          </p:cNvPr>
          <p:cNvSpPr>
            <a:spLocks noGrp="1"/>
          </p:cNvSpPr>
          <p:nvPr>
            <p:ph type="title"/>
          </p:nvPr>
        </p:nvSpPr>
        <p:spPr/>
        <p:txBody>
          <a:bodyPr/>
          <a:lstStyle/>
          <a:p>
            <a:r>
              <a:rPr lang="en-GB" dirty="0"/>
              <a:t>Conclusions</a:t>
            </a:r>
          </a:p>
        </p:txBody>
      </p:sp>
      <p:sp>
        <p:nvSpPr>
          <p:cNvPr id="8" name="Slide Number Placeholder 7">
            <a:extLst>
              <a:ext uri="{FF2B5EF4-FFF2-40B4-BE49-F238E27FC236}">
                <a16:creationId xmlns:a16="http://schemas.microsoft.com/office/drawing/2014/main" id="{A9088284-BC37-F34D-B9ED-CB60D5519068}"/>
              </a:ext>
            </a:extLst>
          </p:cNvPr>
          <p:cNvSpPr>
            <a:spLocks noGrp="1"/>
          </p:cNvSpPr>
          <p:nvPr>
            <p:ph type="sldNum" sz="quarter" idx="4"/>
          </p:nvPr>
        </p:nvSpPr>
        <p:spPr/>
        <p:txBody>
          <a:bodyPr/>
          <a:lstStyle/>
          <a:p>
            <a:fld id="{FCE43C0F-8A7B-3A4B-9DB5-B3472E36E833}" type="slidenum">
              <a:rPr lang="en-GB" smtClean="0"/>
              <a:pPr/>
              <a:t>45</a:t>
            </a:fld>
            <a:endParaRPr lang="en-GB" dirty="0"/>
          </a:p>
        </p:txBody>
      </p:sp>
      <p:sp>
        <p:nvSpPr>
          <p:cNvPr id="5" name="Content Placeholder 9">
            <a:extLst>
              <a:ext uri="{FF2B5EF4-FFF2-40B4-BE49-F238E27FC236}">
                <a16:creationId xmlns:a16="http://schemas.microsoft.com/office/drawing/2014/main" id="{E0C890DD-0AF9-4FCE-B9DE-6DD28526BFE1}"/>
              </a:ext>
            </a:extLst>
          </p:cNvPr>
          <p:cNvSpPr>
            <a:spLocks noGrp="1"/>
          </p:cNvSpPr>
          <p:nvPr>
            <p:ph sz="quarter" idx="15"/>
          </p:nvPr>
        </p:nvSpPr>
        <p:spPr>
          <a:xfrm>
            <a:off x="620183" y="6309320"/>
            <a:ext cx="10180339" cy="365125"/>
          </a:xfrm>
        </p:spPr>
        <p:txBody>
          <a:bodyPr/>
          <a:lstStyle/>
          <a:p>
            <a:pPr>
              <a:spcBef>
                <a:spcPts val="0"/>
              </a:spcBef>
              <a:spcAft>
                <a:spcPts val="300"/>
              </a:spcAft>
            </a:pPr>
            <a:r>
              <a:rPr lang="en-GB" dirty="0">
                <a:solidFill>
                  <a:schemeClr val="tx2"/>
                </a:solidFill>
              </a:rPr>
              <a:t>NTRK, neurotrophic tropomyosin receptor kinase; TRK, tropomyosin receptor kinase</a:t>
            </a:r>
          </a:p>
        </p:txBody>
      </p:sp>
    </p:spTree>
    <p:extLst>
      <p:ext uri="{BB962C8B-B14F-4D97-AF65-F5344CB8AC3E}">
        <p14:creationId xmlns:p14="http://schemas.microsoft.com/office/powerpoint/2010/main" val="280300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br>
              <a:rPr lang="en-GB" dirty="0"/>
            </a:br>
            <a:r>
              <a:rPr lang="en-GB" sz="3200" dirty="0"/>
              <a:t>DETECTION OF </a:t>
            </a:r>
            <a:r>
              <a:rPr lang="en-GB" sz="3200" dirty="0" err="1"/>
              <a:t>trk</a:t>
            </a:r>
            <a:r>
              <a:rPr lang="en-GB" sz="3200" dirty="0"/>
              <a:t> Fusion-positive</a:t>
            </a:r>
            <a:br>
              <a:rPr lang="en-GB" sz="3200" dirty="0"/>
            </a:br>
            <a:r>
              <a:rPr lang="en-GB" sz="3200" dirty="0"/>
              <a:t> lung cancers</a:t>
            </a:r>
            <a:br>
              <a:rPr lang="en-GB" sz="3200" dirty="0"/>
            </a:br>
            <a:r>
              <a:rPr lang="en-GB" sz="3200" dirty="0"/>
              <a:t>	</a:t>
            </a:r>
            <a:br>
              <a:rPr lang="en-GB" sz="3200" dirty="0"/>
            </a:br>
            <a:br>
              <a:rPr lang="en-GB" sz="3200" dirty="0"/>
            </a:br>
            <a:br>
              <a:rPr lang="en-GB" sz="3200" dirty="0"/>
            </a:br>
            <a:endParaRPr lang="en-GB" sz="2200" b="0" dirty="0"/>
          </a:p>
        </p:txBody>
      </p:sp>
      <p:sp>
        <p:nvSpPr>
          <p:cNvPr id="3" name="Slide Number Placeholder 2">
            <a:extLst>
              <a:ext uri="{FF2B5EF4-FFF2-40B4-BE49-F238E27FC236}">
                <a16:creationId xmlns:a16="http://schemas.microsoft.com/office/drawing/2014/main" id="{BCB42A48-A655-AF4E-A39B-25F52C7B4677}"/>
              </a:ext>
            </a:extLst>
          </p:cNvPr>
          <p:cNvSpPr>
            <a:spLocks noGrp="1"/>
          </p:cNvSpPr>
          <p:nvPr>
            <p:ph type="sldNum" sz="quarter" idx="4294967295"/>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5" name="TextBox 4">
            <a:extLst>
              <a:ext uri="{FF2B5EF4-FFF2-40B4-BE49-F238E27FC236}">
                <a16:creationId xmlns:a16="http://schemas.microsoft.com/office/drawing/2014/main" id="{C7E23A95-25E7-4C87-A273-69791FCD32FC}"/>
              </a:ext>
            </a:extLst>
          </p:cNvPr>
          <p:cNvSpPr txBox="1"/>
          <p:nvPr/>
        </p:nvSpPr>
        <p:spPr>
          <a:xfrm>
            <a:off x="4223792" y="3789040"/>
            <a:ext cx="3830256" cy="1066959"/>
          </a:xfrm>
          <a:prstGeom prst="rect">
            <a:avLst/>
          </a:prstGeom>
          <a:noFill/>
        </p:spPr>
        <p:txBody>
          <a:bodyPr wrap="square" rtlCol="0">
            <a:spAutoFit/>
          </a:bodyPr>
          <a:lstStyle/>
          <a:p>
            <a:pPr algn="ctr">
              <a:spcAft>
                <a:spcPts val="400"/>
              </a:spcAft>
            </a:pPr>
            <a:r>
              <a:rPr lang="en-GB" sz="2400" b="1" dirty="0">
                <a:solidFill>
                  <a:schemeClr val="accent1"/>
                </a:solidFill>
                <a:ea typeface="Aileron" charset="0"/>
                <a:cs typeface="Aileron" charset="0"/>
              </a:rPr>
              <a:t>Prof. Erin Rudzinski, MD</a:t>
            </a:r>
          </a:p>
          <a:p>
            <a:pPr algn="ctr"/>
            <a:r>
              <a:rPr lang="en-GB" b="1" dirty="0">
                <a:solidFill>
                  <a:schemeClr val="accent1"/>
                </a:solidFill>
                <a:latin typeface="Karla"/>
              </a:rPr>
              <a:t>Seattle</a:t>
            </a:r>
            <a:r>
              <a:rPr lang="en-GB" sz="1800" b="1" i="0" dirty="0">
                <a:solidFill>
                  <a:schemeClr val="bg1"/>
                </a:solidFill>
                <a:effectLst/>
                <a:latin typeface="Karla"/>
              </a:rPr>
              <a:t> </a:t>
            </a:r>
            <a:r>
              <a:rPr lang="en-GB" b="1" dirty="0">
                <a:solidFill>
                  <a:schemeClr val="accent1"/>
                </a:solidFill>
                <a:latin typeface="Karla"/>
              </a:rPr>
              <a:t>Children’s Hospital, Seattle, USA   </a:t>
            </a:r>
          </a:p>
        </p:txBody>
      </p:sp>
    </p:spTree>
    <p:extLst>
      <p:ext uri="{BB962C8B-B14F-4D97-AF65-F5344CB8AC3E}">
        <p14:creationId xmlns:p14="http://schemas.microsoft.com/office/powerpoint/2010/main" val="1065938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AD4755D-7C90-4CCC-AF45-BCF511C0E5A9}"/>
              </a:ext>
            </a:extLst>
          </p:cNvPr>
          <p:cNvGraphicFramePr>
            <a:graphicFrameLocks noGrp="1"/>
          </p:cNvGraphicFramePr>
          <p:nvPr>
            <p:ph sz="quarter" idx="12"/>
          </p:nvPr>
        </p:nvGraphicFramePr>
        <p:xfrm>
          <a:off x="620713" y="1172077"/>
          <a:ext cx="10963272" cy="4804800"/>
        </p:xfrm>
        <a:graphic>
          <a:graphicData uri="http://schemas.openxmlformats.org/drawingml/2006/table">
            <a:tbl>
              <a:tblPr firstRow="1" bandRow="1">
                <a:tableStyleId>{5C22544A-7EE6-4342-B048-85BDC9FD1C3A}</a:tableStyleId>
              </a:tblPr>
              <a:tblGrid>
                <a:gridCol w="2297765">
                  <a:extLst>
                    <a:ext uri="{9D8B030D-6E8A-4147-A177-3AD203B41FA5}">
                      <a16:colId xmlns:a16="http://schemas.microsoft.com/office/drawing/2014/main" val="2944962516"/>
                    </a:ext>
                  </a:extLst>
                </a:gridCol>
                <a:gridCol w="5701637">
                  <a:extLst>
                    <a:ext uri="{9D8B030D-6E8A-4147-A177-3AD203B41FA5}">
                      <a16:colId xmlns:a16="http://schemas.microsoft.com/office/drawing/2014/main" val="1631614454"/>
                    </a:ext>
                  </a:extLst>
                </a:gridCol>
                <a:gridCol w="2963870">
                  <a:extLst>
                    <a:ext uri="{9D8B030D-6E8A-4147-A177-3AD203B41FA5}">
                      <a16:colId xmlns:a16="http://schemas.microsoft.com/office/drawing/2014/main" val="1381275869"/>
                    </a:ext>
                  </a:extLst>
                </a:gridCol>
              </a:tblGrid>
              <a:tr h="356399">
                <a:tc>
                  <a:txBody>
                    <a:bodyPr/>
                    <a:lstStyle/>
                    <a:p>
                      <a:r>
                        <a:rPr lang="en-US" sz="2000" dirty="0"/>
                        <a:t>Gene</a:t>
                      </a:r>
                    </a:p>
                  </a:txBody>
                  <a:tcPr marL="95333" marR="95333" marT="36000" marB="28800" anchor="ctr"/>
                </a:tc>
                <a:tc>
                  <a:txBody>
                    <a:bodyPr/>
                    <a:lstStyle/>
                    <a:p>
                      <a:r>
                        <a:rPr lang="en-US" sz="2000" dirty="0"/>
                        <a:t>Common alteration</a:t>
                      </a:r>
                    </a:p>
                  </a:txBody>
                  <a:tcPr marL="95333" marR="95333" marT="36000" marB="28800" anchor="ctr"/>
                </a:tc>
                <a:tc>
                  <a:txBody>
                    <a:bodyPr/>
                    <a:lstStyle/>
                    <a:p>
                      <a:r>
                        <a:rPr lang="en-US" sz="2000" dirty="0"/>
                        <a:t>Incidence</a:t>
                      </a:r>
                    </a:p>
                  </a:txBody>
                  <a:tcPr marL="95333" marR="95333" marT="36000" marB="28800" anchor="ctr"/>
                </a:tc>
                <a:extLst>
                  <a:ext uri="{0D108BD9-81ED-4DB2-BD59-A6C34878D82A}">
                    <a16:rowId xmlns:a16="http://schemas.microsoft.com/office/drawing/2014/main" val="3378228020"/>
                  </a:ext>
                </a:extLst>
              </a:tr>
              <a:tr h="356399">
                <a:tc>
                  <a:txBody>
                    <a:bodyPr/>
                    <a:lstStyle/>
                    <a:p>
                      <a:r>
                        <a:rPr lang="en-US" sz="2000" i="1" dirty="0"/>
                        <a:t>ROS1</a:t>
                      </a:r>
                    </a:p>
                  </a:txBody>
                  <a:tcPr marL="95333" marR="95333" marT="36000" marB="28800" anchor="ctr"/>
                </a:tc>
                <a:tc>
                  <a:txBody>
                    <a:bodyPr/>
                    <a:lstStyle/>
                    <a:p>
                      <a:r>
                        <a:rPr lang="en-US" sz="2000" dirty="0"/>
                        <a:t>Rearrangement</a:t>
                      </a:r>
                    </a:p>
                  </a:txBody>
                  <a:tcPr marL="95333" marR="95333" marT="36000" marB="28800" anchor="ctr"/>
                </a:tc>
                <a:tc>
                  <a:txBody>
                    <a:bodyPr/>
                    <a:lstStyle/>
                    <a:p>
                      <a:r>
                        <a:rPr lang="en-US" sz="2000" dirty="0"/>
                        <a:t>1-2%</a:t>
                      </a:r>
                    </a:p>
                  </a:txBody>
                  <a:tcPr marL="95333" marR="95333" marT="36000" marB="28800" anchor="ctr"/>
                </a:tc>
                <a:extLst>
                  <a:ext uri="{0D108BD9-81ED-4DB2-BD59-A6C34878D82A}">
                    <a16:rowId xmlns:a16="http://schemas.microsoft.com/office/drawing/2014/main" val="380171030"/>
                  </a:ext>
                </a:extLst>
              </a:tr>
              <a:tr h="356399">
                <a:tc>
                  <a:txBody>
                    <a:bodyPr/>
                    <a:lstStyle/>
                    <a:p>
                      <a:r>
                        <a:rPr lang="en-US" sz="2000" i="1" dirty="0"/>
                        <a:t>ALK</a:t>
                      </a:r>
                    </a:p>
                  </a:txBody>
                  <a:tcPr marL="95333" marR="95333" marT="36000" marB="28800" anchor="ctr"/>
                </a:tc>
                <a:tc>
                  <a:txBody>
                    <a:bodyPr/>
                    <a:lstStyle/>
                    <a:p>
                      <a:r>
                        <a:rPr lang="en-US" sz="2000" dirty="0"/>
                        <a:t>Rearrangement</a:t>
                      </a:r>
                    </a:p>
                  </a:txBody>
                  <a:tcPr marL="95333" marR="95333" marT="36000" marB="28800" anchor="ctr"/>
                </a:tc>
                <a:tc>
                  <a:txBody>
                    <a:bodyPr/>
                    <a:lstStyle/>
                    <a:p>
                      <a:r>
                        <a:rPr lang="en-US" sz="2000" dirty="0"/>
                        <a:t>2-7%</a:t>
                      </a:r>
                    </a:p>
                  </a:txBody>
                  <a:tcPr marL="95333" marR="95333" marT="36000" marB="28800" anchor="ctr"/>
                </a:tc>
                <a:extLst>
                  <a:ext uri="{0D108BD9-81ED-4DB2-BD59-A6C34878D82A}">
                    <a16:rowId xmlns:a16="http://schemas.microsoft.com/office/drawing/2014/main" val="4138126061"/>
                  </a:ext>
                </a:extLst>
              </a:tr>
              <a:tr h="356399">
                <a:tc>
                  <a:txBody>
                    <a:bodyPr/>
                    <a:lstStyle/>
                    <a:p>
                      <a:r>
                        <a:rPr lang="en-US" sz="2000" i="1" dirty="0"/>
                        <a:t>BRAF</a:t>
                      </a:r>
                    </a:p>
                  </a:txBody>
                  <a:tcPr marL="95333" marR="95333" marT="36000" marB="28800" anchor="ctr"/>
                </a:tc>
                <a:tc>
                  <a:txBody>
                    <a:bodyPr/>
                    <a:lstStyle/>
                    <a:p>
                      <a:r>
                        <a:rPr lang="en-US" sz="2000" dirty="0"/>
                        <a:t>V600E</a:t>
                      </a:r>
                    </a:p>
                  </a:txBody>
                  <a:tcPr marL="95333" marR="95333" marT="36000" marB="28800" anchor="ctr"/>
                </a:tc>
                <a:tc>
                  <a:txBody>
                    <a:bodyPr/>
                    <a:lstStyle/>
                    <a:p>
                      <a:r>
                        <a:rPr lang="en-US" sz="2000" dirty="0"/>
                        <a:t>1-2%</a:t>
                      </a:r>
                    </a:p>
                  </a:txBody>
                  <a:tcPr marL="95333" marR="95333" marT="36000" marB="28800" anchor="ctr"/>
                </a:tc>
                <a:extLst>
                  <a:ext uri="{0D108BD9-81ED-4DB2-BD59-A6C34878D82A}">
                    <a16:rowId xmlns:a16="http://schemas.microsoft.com/office/drawing/2014/main" val="1055423740"/>
                  </a:ext>
                </a:extLst>
              </a:tr>
              <a:tr h="356399">
                <a:tc>
                  <a:txBody>
                    <a:bodyPr/>
                    <a:lstStyle/>
                    <a:p>
                      <a:r>
                        <a:rPr lang="en-US" sz="2000" i="1" dirty="0"/>
                        <a:t>NTRK</a:t>
                      </a:r>
                    </a:p>
                  </a:txBody>
                  <a:tcPr marL="95333" marR="95333" marT="36000" marB="28800" anchor="ctr"/>
                </a:tc>
                <a:tc>
                  <a:txBody>
                    <a:bodyPr/>
                    <a:lstStyle/>
                    <a:p>
                      <a:r>
                        <a:rPr lang="en-US" sz="2000" dirty="0"/>
                        <a:t>Rearrangement</a:t>
                      </a:r>
                    </a:p>
                  </a:txBody>
                  <a:tcPr marL="95333" marR="95333" marT="36000" marB="28800" anchor="ctr"/>
                </a:tc>
                <a:tc>
                  <a:txBody>
                    <a:bodyPr/>
                    <a:lstStyle/>
                    <a:p>
                      <a:r>
                        <a:rPr lang="en-US" sz="2000" dirty="0"/>
                        <a:t>0.2%</a:t>
                      </a:r>
                    </a:p>
                  </a:txBody>
                  <a:tcPr marL="95333" marR="95333" marT="36000" marB="28800" anchor="ctr"/>
                </a:tc>
                <a:extLst>
                  <a:ext uri="{0D108BD9-81ED-4DB2-BD59-A6C34878D82A}">
                    <a16:rowId xmlns:a16="http://schemas.microsoft.com/office/drawing/2014/main" val="3146695079"/>
                  </a:ext>
                </a:extLst>
              </a:tr>
              <a:tr h="356399">
                <a:tc>
                  <a:txBody>
                    <a:bodyPr/>
                    <a:lstStyle/>
                    <a:p>
                      <a:r>
                        <a:rPr lang="en-US" sz="2000" i="1" dirty="0"/>
                        <a:t>MET</a:t>
                      </a:r>
                    </a:p>
                  </a:txBody>
                  <a:tcPr marL="95333" marR="95333" marT="36000" marB="28800" anchor="ctr"/>
                </a:tc>
                <a:tc>
                  <a:txBody>
                    <a:bodyPr/>
                    <a:lstStyle/>
                    <a:p>
                      <a:r>
                        <a:rPr lang="en-US" sz="2000" dirty="0"/>
                        <a:t>Amplification</a:t>
                      </a:r>
                    </a:p>
                  </a:txBody>
                  <a:tcPr marL="95333" marR="95333" marT="36000" marB="28800" anchor="ctr"/>
                </a:tc>
                <a:tc>
                  <a:txBody>
                    <a:bodyPr/>
                    <a:lstStyle/>
                    <a:p>
                      <a:r>
                        <a:rPr lang="en-US" sz="2000" dirty="0"/>
                        <a:t>0.34%</a:t>
                      </a:r>
                    </a:p>
                  </a:txBody>
                  <a:tcPr marL="95333" marR="95333" marT="36000" marB="28800" anchor="ctr"/>
                </a:tc>
                <a:extLst>
                  <a:ext uri="{0D108BD9-81ED-4DB2-BD59-A6C34878D82A}">
                    <a16:rowId xmlns:a16="http://schemas.microsoft.com/office/drawing/2014/main" val="2973978485"/>
                  </a:ext>
                </a:extLst>
              </a:tr>
              <a:tr h="356399">
                <a:tc>
                  <a:txBody>
                    <a:bodyPr/>
                    <a:lstStyle/>
                    <a:p>
                      <a:r>
                        <a:rPr lang="en-US" sz="2000" i="1" dirty="0"/>
                        <a:t>MET</a:t>
                      </a:r>
                    </a:p>
                  </a:txBody>
                  <a:tcPr marL="95333" marR="95333" marT="36000" marB="28800" anchor="ctr"/>
                </a:tc>
                <a:tc>
                  <a:txBody>
                    <a:bodyPr/>
                    <a:lstStyle/>
                    <a:p>
                      <a:r>
                        <a:rPr lang="en-US" sz="2000" dirty="0"/>
                        <a:t>Exon 14 skipping</a:t>
                      </a:r>
                    </a:p>
                  </a:txBody>
                  <a:tcPr marL="95333" marR="95333" marT="36000" marB="28800" anchor="ctr"/>
                </a:tc>
                <a:tc>
                  <a:txBody>
                    <a:bodyPr/>
                    <a:lstStyle/>
                    <a:p>
                      <a:r>
                        <a:rPr lang="en-US" sz="2000" dirty="0"/>
                        <a:t>2-3%</a:t>
                      </a:r>
                    </a:p>
                  </a:txBody>
                  <a:tcPr marL="95333" marR="95333" marT="36000" marB="28800" anchor="ctr"/>
                </a:tc>
                <a:extLst>
                  <a:ext uri="{0D108BD9-81ED-4DB2-BD59-A6C34878D82A}">
                    <a16:rowId xmlns:a16="http://schemas.microsoft.com/office/drawing/2014/main" val="2096436555"/>
                  </a:ext>
                </a:extLst>
              </a:tr>
              <a:tr h="356399">
                <a:tc>
                  <a:txBody>
                    <a:bodyPr/>
                    <a:lstStyle/>
                    <a:p>
                      <a:r>
                        <a:rPr lang="en-US" sz="2000" i="1" dirty="0"/>
                        <a:t>EGFR</a:t>
                      </a:r>
                    </a:p>
                  </a:txBody>
                  <a:tcPr marL="95333" marR="95333" marT="36000" marB="28800" anchor="ctr"/>
                </a:tc>
                <a:tc>
                  <a:txBody>
                    <a:bodyPr/>
                    <a:lstStyle/>
                    <a:p>
                      <a:r>
                        <a:rPr lang="en-US" sz="2000" dirty="0"/>
                        <a:t>Common (exon 19, 21)</a:t>
                      </a:r>
                    </a:p>
                  </a:txBody>
                  <a:tcPr marL="95333" marR="95333" marT="36000" marB="28800" anchor="ctr"/>
                </a:tc>
                <a:tc>
                  <a:txBody>
                    <a:bodyPr/>
                    <a:lstStyle/>
                    <a:p>
                      <a:r>
                        <a:rPr lang="en-US" sz="2000" dirty="0"/>
                        <a:t>30-50%</a:t>
                      </a:r>
                    </a:p>
                  </a:txBody>
                  <a:tcPr marL="95333" marR="95333" marT="36000" marB="28800" anchor="ctr"/>
                </a:tc>
                <a:extLst>
                  <a:ext uri="{0D108BD9-81ED-4DB2-BD59-A6C34878D82A}">
                    <a16:rowId xmlns:a16="http://schemas.microsoft.com/office/drawing/2014/main" val="240649309"/>
                  </a:ext>
                </a:extLst>
              </a:tr>
              <a:tr h="356399">
                <a:tc>
                  <a:txBody>
                    <a:bodyPr/>
                    <a:lstStyle/>
                    <a:p>
                      <a:r>
                        <a:rPr lang="en-US" sz="2000" i="1" dirty="0"/>
                        <a:t>EGFR</a:t>
                      </a:r>
                    </a:p>
                  </a:txBody>
                  <a:tcPr marL="95333" marR="95333" marT="36000" marB="28800" anchor="ctr"/>
                </a:tc>
                <a:tc>
                  <a:txBody>
                    <a:bodyPr/>
                    <a:lstStyle/>
                    <a:p>
                      <a:r>
                        <a:rPr lang="en-US" sz="2000" dirty="0"/>
                        <a:t>Uncommon (exon 20, G719X, L585R, other)</a:t>
                      </a:r>
                    </a:p>
                  </a:txBody>
                  <a:tcPr marL="95333" marR="95333" marT="36000" marB="28800" anchor="ctr"/>
                </a:tc>
                <a:tc>
                  <a:txBody>
                    <a:bodyPr/>
                    <a:lstStyle/>
                    <a:p>
                      <a:r>
                        <a:rPr lang="en-US" sz="2000" dirty="0"/>
                        <a:t>12%</a:t>
                      </a:r>
                    </a:p>
                  </a:txBody>
                  <a:tcPr marL="95333" marR="95333" marT="36000" marB="28800" anchor="ctr"/>
                </a:tc>
                <a:extLst>
                  <a:ext uri="{0D108BD9-81ED-4DB2-BD59-A6C34878D82A}">
                    <a16:rowId xmlns:a16="http://schemas.microsoft.com/office/drawing/2014/main" val="3452242189"/>
                  </a:ext>
                </a:extLst>
              </a:tr>
              <a:tr h="356399">
                <a:tc>
                  <a:txBody>
                    <a:bodyPr/>
                    <a:lstStyle/>
                    <a:p>
                      <a:r>
                        <a:rPr lang="en-US" sz="2000" i="1" dirty="0"/>
                        <a:t>RET</a:t>
                      </a:r>
                    </a:p>
                  </a:txBody>
                  <a:tcPr marL="95333" marR="95333" marT="36000" marB="28800" anchor="ctr"/>
                </a:tc>
                <a:tc>
                  <a:txBody>
                    <a:bodyPr/>
                    <a:lstStyle/>
                    <a:p>
                      <a:r>
                        <a:rPr lang="en-US" sz="2000" dirty="0"/>
                        <a:t>Rearrangement</a:t>
                      </a:r>
                    </a:p>
                  </a:txBody>
                  <a:tcPr marL="95333" marR="95333" marT="36000" marB="28800" anchor="ctr"/>
                </a:tc>
                <a:tc>
                  <a:txBody>
                    <a:bodyPr/>
                    <a:lstStyle/>
                    <a:p>
                      <a:r>
                        <a:rPr lang="en-US" sz="2000" dirty="0"/>
                        <a:t>1-2%</a:t>
                      </a:r>
                    </a:p>
                  </a:txBody>
                  <a:tcPr marL="95333" marR="95333" marT="36000" marB="28800" anchor="ctr"/>
                </a:tc>
                <a:extLst>
                  <a:ext uri="{0D108BD9-81ED-4DB2-BD59-A6C34878D82A}">
                    <a16:rowId xmlns:a16="http://schemas.microsoft.com/office/drawing/2014/main" val="3663590244"/>
                  </a:ext>
                </a:extLst>
              </a:tr>
              <a:tr h="356399">
                <a:tc>
                  <a:txBody>
                    <a:bodyPr/>
                    <a:lstStyle/>
                    <a:p>
                      <a:r>
                        <a:rPr lang="en-US" sz="2000" i="1" dirty="0"/>
                        <a:t>HER2</a:t>
                      </a:r>
                    </a:p>
                  </a:txBody>
                  <a:tcPr marL="95333" marR="95333" marT="36000" marB="28800" anchor="ctr"/>
                </a:tc>
                <a:tc>
                  <a:txBody>
                    <a:bodyPr/>
                    <a:lstStyle/>
                    <a:p>
                      <a:r>
                        <a:rPr lang="en-US" sz="2000" dirty="0"/>
                        <a:t>Mutations</a:t>
                      </a:r>
                    </a:p>
                  </a:txBody>
                  <a:tcPr marL="95333" marR="95333" marT="36000" marB="28800" anchor="ctr"/>
                </a:tc>
                <a:tc>
                  <a:txBody>
                    <a:bodyPr/>
                    <a:lstStyle/>
                    <a:p>
                      <a:r>
                        <a:rPr lang="en-US" sz="2000" dirty="0"/>
                        <a:t>2-4%</a:t>
                      </a:r>
                    </a:p>
                  </a:txBody>
                  <a:tcPr marL="95333" marR="95333" marT="36000" marB="28800" anchor="ctr"/>
                </a:tc>
                <a:extLst>
                  <a:ext uri="{0D108BD9-81ED-4DB2-BD59-A6C34878D82A}">
                    <a16:rowId xmlns:a16="http://schemas.microsoft.com/office/drawing/2014/main" val="3073168515"/>
                  </a:ext>
                </a:extLst>
              </a:tr>
              <a:tr h="356399">
                <a:tc>
                  <a:txBody>
                    <a:bodyPr/>
                    <a:lstStyle/>
                    <a:p>
                      <a:r>
                        <a:rPr lang="en-US" sz="2000" i="1" dirty="0"/>
                        <a:t>KRAS</a:t>
                      </a:r>
                    </a:p>
                  </a:txBody>
                  <a:tcPr marL="95333" marR="95333" marT="36000" marB="28800" anchor="ctr"/>
                </a:tc>
                <a:tc>
                  <a:txBody>
                    <a:bodyPr/>
                    <a:lstStyle/>
                    <a:p>
                      <a:r>
                        <a:rPr lang="en-US" sz="2000" dirty="0"/>
                        <a:t>Mutations</a:t>
                      </a:r>
                    </a:p>
                  </a:txBody>
                  <a:tcPr marL="95333" marR="95333" marT="36000" marB="28800" anchor="ctr"/>
                </a:tc>
                <a:tc>
                  <a:txBody>
                    <a:bodyPr/>
                    <a:lstStyle/>
                    <a:p>
                      <a:r>
                        <a:rPr lang="en-US" sz="2000" dirty="0"/>
                        <a:t>20-30%</a:t>
                      </a:r>
                    </a:p>
                  </a:txBody>
                  <a:tcPr marL="95333" marR="95333" marT="36000" marB="28800" anchor="ctr"/>
                </a:tc>
                <a:extLst>
                  <a:ext uri="{0D108BD9-81ED-4DB2-BD59-A6C34878D82A}">
                    <a16:rowId xmlns:a16="http://schemas.microsoft.com/office/drawing/2014/main" val="4045330480"/>
                  </a:ext>
                </a:extLst>
              </a:tr>
              <a:tr h="356399">
                <a:tc>
                  <a:txBody>
                    <a:bodyPr/>
                    <a:lstStyle/>
                    <a:p>
                      <a:r>
                        <a:rPr lang="en-US" sz="2000" i="1" dirty="0"/>
                        <a:t>NRG1</a:t>
                      </a:r>
                    </a:p>
                  </a:txBody>
                  <a:tcPr marL="95333" marR="95333" marT="36000" marB="28800" anchor="ctr"/>
                </a:tc>
                <a:tc>
                  <a:txBody>
                    <a:bodyPr/>
                    <a:lstStyle/>
                    <a:p>
                      <a:r>
                        <a:rPr lang="en-US" sz="2000" dirty="0"/>
                        <a:t>Rearrangement</a:t>
                      </a:r>
                    </a:p>
                  </a:txBody>
                  <a:tcPr marL="95333" marR="95333" marT="36000" marB="28800" anchor="ctr"/>
                </a:tc>
                <a:tc>
                  <a:txBody>
                    <a:bodyPr/>
                    <a:lstStyle/>
                    <a:p>
                      <a:r>
                        <a:rPr lang="en-US" sz="2000" dirty="0"/>
                        <a:t>0.2-0.8%</a:t>
                      </a:r>
                    </a:p>
                  </a:txBody>
                  <a:tcPr marL="95333" marR="95333" marT="36000" marB="28800" anchor="ctr"/>
                </a:tc>
                <a:extLst>
                  <a:ext uri="{0D108BD9-81ED-4DB2-BD59-A6C34878D82A}">
                    <a16:rowId xmlns:a16="http://schemas.microsoft.com/office/drawing/2014/main" val="2543682586"/>
                  </a:ext>
                </a:extLst>
              </a:tr>
            </a:tbl>
          </a:graphicData>
        </a:graphic>
      </p:graphicFrame>
      <p:sp>
        <p:nvSpPr>
          <p:cNvPr id="2" name="Title 1">
            <a:extLst>
              <a:ext uri="{FF2B5EF4-FFF2-40B4-BE49-F238E27FC236}">
                <a16:creationId xmlns:a16="http://schemas.microsoft.com/office/drawing/2014/main" id="{D2D6FA22-8A1A-4166-921E-143C5E27E8EF}"/>
              </a:ext>
            </a:extLst>
          </p:cNvPr>
          <p:cNvSpPr>
            <a:spLocks noGrp="1"/>
          </p:cNvSpPr>
          <p:nvPr>
            <p:ph type="title"/>
          </p:nvPr>
        </p:nvSpPr>
        <p:spPr/>
        <p:txBody>
          <a:bodyPr/>
          <a:lstStyle/>
          <a:p>
            <a:r>
              <a:rPr lang="en-GB" dirty="0"/>
              <a:t>Incidence of gene fusions in lung cancer</a:t>
            </a:r>
          </a:p>
        </p:txBody>
      </p:sp>
      <p:sp>
        <p:nvSpPr>
          <p:cNvPr id="5" name="Slide Number Placeholder 4">
            <a:extLst>
              <a:ext uri="{FF2B5EF4-FFF2-40B4-BE49-F238E27FC236}">
                <a16:creationId xmlns:a16="http://schemas.microsoft.com/office/drawing/2014/main" id="{7F4AA8EF-E739-A74E-9E3E-3E6BBF03209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0" name="Content Placeholder 9">
            <a:extLst>
              <a:ext uri="{FF2B5EF4-FFF2-40B4-BE49-F238E27FC236}">
                <a16:creationId xmlns:a16="http://schemas.microsoft.com/office/drawing/2014/main" id="{87774B28-D511-3E4E-8E45-704E3604502C}"/>
              </a:ext>
            </a:extLst>
          </p:cNvPr>
          <p:cNvSpPr>
            <a:spLocks noGrp="1"/>
          </p:cNvSpPr>
          <p:nvPr>
            <p:ph sz="quarter" idx="15"/>
          </p:nvPr>
        </p:nvSpPr>
        <p:spPr>
          <a:xfrm>
            <a:off x="620183" y="6226879"/>
            <a:ext cx="10963801" cy="365125"/>
          </a:xfrm>
        </p:spPr>
        <p:txBody>
          <a:bodyPr/>
          <a:lstStyle/>
          <a:p>
            <a:pPr>
              <a:lnSpc>
                <a:spcPct val="90000"/>
              </a:lnSpc>
              <a:spcBef>
                <a:spcPts val="0"/>
              </a:spcBef>
            </a:pPr>
            <a:endParaRPr lang="en-GB" dirty="0">
              <a:solidFill>
                <a:schemeClr val="tx2"/>
              </a:solidFill>
            </a:endParaRPr>
          </a:p>
          <a:p>
            <a:pPr>
              <a:lnSpc>
                <a:spcPct val="90000"/>
              </a:lnSpc>
              <a:spcBef>
                <a:spcPts val="0"/>
              </a:spcBef>
            </a:pPr>
            <a:r>
              <a:rPr lang="en-GB" dirty="0">
                <a:solidFill>
                  <a:schemeClr val="tx2"/>
                </a:solidFill>
              </a:rPr>
              <a:t>ALK, anaplastic lymphoma kinase; BRAF, v-raf murine sarcoma viral oncogene homolog B1; EGFR, epidermal growth factor receptor; HER2, human epidermal growth factor receptor 2; KRAS, Kirsten rat sarcoma viral oncogene homolog; MET, hepatocyte growth factor receptor gene; NRG1, neuregulin 1; NTRK, neurotrophic tyrosine receptor kinase; RET, rearranged during transfection; ROS1, c-ros oncogene 1</a:t>
            </a:r>
          </a:p>
          <a:p>
            <a:pPr>
              <a:lnSpc>
                <a:spcPct val="90000"/>
              </a:lnSpc>
              <a:spcBef>
                <a:spcPts val="0"/>
              </a:spcBef>
            </a:pPr>
            <a:r>
              <a:rPr lang="en-GB" dirty="0">
                <a:solidFill>
                  <a:schemeClr val="tx2"/>
                </a:solidFill>
              </a:rPr>
              <a:t>Melosky B, et al. Lung Cancer. 2021; 160:136-51 (modified)</a:t>
            </a:r>
          </a:p>
        </p:txBody>
      </p:sp>
    </p:spTree>
    <p:extLst>
      <p:ext uri="{BB962C8B-B14F-4D97-AF65-F5344CB8AC3E}">
        <p14:creationId xmlns:p14="http://schemas.microsoft.com/office/powerpoint/2010/main" val="411280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AD4755D-7C90-4CCC-AF45-BCF511C0E5A9}"/>
              </a:ext>
            </a:extLst>
          </p:cNvPr>
          <p:cNvGraphicFramePr>
            <a:graphicFrameLocks noGrp="1"/>
          </p:cNvGraphicFramePr>
          <p:nvPr>
            <p:ph sz="quarter" idx="12"/>
          </p:nvPr>
        </p:nvGraphicFramePr>
        <p:xfrm>
          <a:off x="620713" y="1172077"/>
          <a:ext cx="10963272" cy="4804800"/>
        </p:xfrm>
        <a:graphic>
          <a:graphicData uri="http://schemas.openxmlformats.org/drawingml/2006/table">
            <a:tbl>
              <a:tblPr firstRow="1" bandRow="1">
                <a:tableStyleId>{5C22544A-7EE6-4342-B048-85BDC9FD1C3A}</a:tableStyleId>
              </a:tblPr>
              <a:tblGrid>
                <a:gridCol w="2297765">
                  <a:extLst>
                    <a:ext uri="{9D8B030D-6E8A-4147-A177-3AD203B41FA5}">
                      <a16:colId xmlns:a16="http://schemas.microsoft.com/office/drawing/2014/main" val="2944962516"/>
                    </a:ext>
                  </a:extLst>
                </a:gridCol>
                <a:gridCol w="5701637">
                  <a:extLst>
                    <a:ext uri="{9D8B030D-6E8A-4147-A177-3AD203B41FA5}">
                      <a16:colId xmlns:a16="http://schemas.microsoft.com/office/drawing/2014/main" val="1631614454"/>
                    </a:ext>
                  </a:extLst>
                </a:gridCol>
                <a:gridCol w="2963870">
                  <a:extLst>
                    <a:ext uri="{9D8B030D-6E8A-4147-A177-3AD203B41FA5}">
                      <a16:colId xmlns:a16="http://schemas.microsoft.com/office/drawing/2014/main" val="1381275869"/>
                    </a:ext>
                  </a:extLst>
                </a:gridCol>
              </a:tblGrid>
              <a:tr h="356399">
                <a:tc>
                  <a:txBody>
                    <a:bodyPr/>
                    <a:lstStyle/>
                    <a:p>
                      <a:r>
                        <a:rPr lang="en-US" sz="2000" dirty="0"/>
                        <a:t>Gene</a:t>
                      </a:r>
                    </a:p>
                  </a:txBody>
                  <a:tcPr marL="95333" marR="95333" marT="36000" marB="28800" anchor="ctr"/>
                </a:tc>
                <a:tc>
                  <a:txBody>
                    <a:bodyPr/>
                    <a:lstStyle/>
                    <a:p>
                      <a:r>
                        <a:rPr lang="en-US" sz="2000" dirty="0"/>
                        <a:t>Common alteration</a:t>
                      </a:r>
                    </a:p>
                  </a:txBody>
                  <a:tcPr marL="95333" marR="95333" marT="36000" marB="28800" anchor="ctr"/>
                </a:tc>
                <a:tc>
                  <a:txBody>
                    <a:bodyPr/>
                    <a:lstStyle/>
                    <a:p>
                      <a:r>
                        <a:rPr lang="en-US" sz="2000" dirty="0"/>
                        <a:t>Incidence</a:t>
                      </a:r>
                    </a:p>
                  </a:txBody>
                  <a:tcPr marL="95333" marR="95333" marT="36000" marB="28800" anchor="ctr"/>
                </a:tc>
                <a:extLst>
                  <a:ext uri="{0D108BD9-81ED-4DB2-BD59-A6C34878D82A}">
                    <a16:rowId xmlns:a16="http://schemas.microsoft.com/office/drawing/2014/main" val="3378228020"/>
                  </a:ext>
                </a:extLst>
              </a:tr>
              <a:tr h="356399">
                <a:tc>
                  <a:txBody>
                    <a:bodyPr/>
                    <a:lstStyle/>
                    <a:p>
                      <a:r>
                        <a:rPr lang="en-US" sz="2000" i="1" dirty="0"/>
                        <a:t>ROS1</a:t>
                      </a:r>
                    </a:p>
                  </a:txBody>
                  <a:tcPr marL="95333" marR="95333" marT="36000" marB="28800" anchor="ctr"/>
                </a:tc>
                <a:tc>
                  <a:txBody>
                    <a:bodyPr/>
                    <a:lstStyle/>
                    <a:p>
                      <a:r>
                        <a:rPr lang="en-US" sz="2000" dirty="0"/>
                        <a:t>Rearrangement</a:t>
                      </a:r>
                    </a:p>
                  </a:txBody>
                  <a:tcPr marL="95333" marR="95333" marT="36000" marB="28800" anchor="ctr"/>
                </a:tc>
                <a:tc>
                  <a:txBody>
                    <a:bodyPr/>
                    <a:lstStyle/>
                    <a:p>
                      <a:r>
                        <a:rPr lang="en-US" sz="2000" dirty="0"/>
                        <a:t>1-2%</a:t>
                      </a:r>
                    </a:p>
                  </a:txBody>
                  <a:tcPr marL="95333" marR="95333" marT="36000" marB="28800" anchor="ctr"/>
                </a:tc>
                <a:extLst>
                  <a:ext uri="{0D108BD9-81ED-4DB2-BD59-A6C34878D82A}">
                    <a16:rowId xmlns:a16="http://schemas.microsoft.com/office/drawing/2014/main" val="380171030"/>
                  </a:ext>
                </a:extLst>
              </a:tr>
              <a:tr h="356399">
                <a:tc>
                  <a:txBody>
                    <a:bodyPr/>
                    <a:lstStyle/>
                    <a:p>
                      <a:r>
                        <a:rPr lang="en-US" sz="2000" i="1" dirty="0"/>
                        <a:t>ALK</a:t>
                      </a:r>
                    </a:p>
                  </a:txBody>
                  <a:tcPr marL="95333" marR="95333" marT="36000" marB="28800" anchor="ctr"/>
                </a:tc>
                <a:tc>
                  <a:txBody>
                    <a:bodyPr/>
                    <a:lstStyle/>
                    <a:p>
                      <a:r>
                        <a:rPr lang="en-US" sz="2000" dirty="0"/>
                        <a:t>Rearrangement</a:t>
                      </a:r>
                    </a:p>
                  </a:txBody>
                  <a:tcPr marL="95333" marR="95333" marT="36000" marB="28800" anchor="ctr"/>
                </a:tc>
                <a:tc>
                  <a:txBody>
                    <a:bodyPr/>
                    <a:lstStyle/>
                    <a:p>
                      <a:r>
                        <a:rPr lang="en-US" sz="2000" dirty="0"/>
                        <a:t>2-7%</a:t>
                      </a:r>
                    </a:p>
                  </a:txBody>
                  <a:tcPr marL="95333" marR="95333" marT="36000" marB="28800" anchor="ctr"/>
                </a:tc>
                <a:extLst>
                  <a:ext uri="{0D108BD9-81ED-4DB2-BD59-A6C34878D82A}">
                    <a16:rowId xmlns:a16="http://schemas.microsoft.com/office/drawing/2014/main" val="4138126061"/>
                  </a:ext>
                </a:extLst>
              </a:tr>
              <a:tr h="356399">
                <a:tc>
                  <a:txBody>
                    <a:bodyPr/>
                    <a:lstStyle/>
                    <a:p>
                      <a:r>
                        <a:rPr lang="en-US" sz="2000" i="1" dirty="0"/>
                        <a:t>BRAF</a:t>
                      </a:r>
                    </a:p>
                  </a:txBody>
                  <a:tcPr marL="95333" marR="95333" marT="36000" marB="28800" anchor="ctr"/>
                </a:tc>
                <a:tc>
                  <a:txBody>
                    <a:bodyPr/>
                    <a:lstStyle/>
                    <a:p>
                      <a:r>
                        <a:rPr lang="en-US" sz="2000" dirty="0"/>
                        <a:t>V600E</a:t>
                      </a:r>
                    </a:p>
                  </a:txBody>
                  <a:tcPr marL="95333" marR="95333" marT="36000" marB="28800" anchor="ctr"/>
                </a:tc>
                <a:tc>
                  <a:txBody>
                    <a:bodyPr/>
                    <a:lstStyle/>
                    <a:p>
                      <a:r>
                        <a:rPr lang="en-US" sz="2000" dirty="0"/>
                        <a:t>1-2%</a:t>
                      </a:r>
                    </a:p>
                  </a:txBody>
                  <a:tcPr marL="95333" marR="95333" marT="36000" marB="28800" anchor="ctr"/>
                </a:tc>
                <a:extLst>
                  <a:ext uri="{0D108BD9-81ED-4DB2-BD59-A6C34878D82A}">
                    <a16:rowId xmlns:a16="http://schemas.microsoft.com/office/drawing/2014/main" val="1055423740"/>
                  </a:ext>
                </a:extLst>
              </a:tr>
              <a:tr h="356399">
                <a:tc>
                  <a:txBody>
                    <a:bodyPr/>
                    <a:lstStyle/>
                    <a:p>
                      <a:r>
                        <a:rPr lang="en-US" sz="2000" i="1" dirty="0"/>
                        <a:t>NTRK</a:t>
                      </a:r>
                    </a:p>
                  </a:txBody>
                  <a:tcPr marL="95333" marR="95333" marT="36000" marB="28800" anchor="ctr"/>
                </a:tc>
                <a:tc>
                  <a:txBody>
                    <a:bodyPr/>
                    <a:lstStyle/>
                    <a:p>
                      <a:r>
                        <a:rPr lang="en-US" sz="2000" dirty="0"/>
                        <a:t>Rearrangement</a:t>
                      </a:r>
                    </a:p>
                  </a:txBody>
                  <a:tcPr marL="95333" marR="95333" marT="36000" marB="28800" anchor="ctr"/>
                </a:tc>
                <a:tc>
                  <a:txBody>
                    <a:bodyPr/>
                    <a:lstStyle/>
                    <a:p>
                      <a:r>
                        <a:rPr lang="en-US" sz="2000" dirty="0"/>
                        <a:t>0.2%</a:t>
                      </a:r>
                    </a:p>
                  </a:txBody>
                  <a:tcPr marL="95333" marR="95333" marT="36000" marB="28800" anchor="ctr"/>
                </a:tc>
                <a:extLst>
                  <a:ext uri="{0D108BD9-81ED-4DB2-BD59-A6C34878D82A}">
                    <a16:rowId xmlns:a16="http://schemas.microsoft.com/office/drawing/2014/main" val="3146695079"/>
                  </a:ext>
                </a:extLst>
              </a:tr>
              <a:tr h="356399">
                <a:tc>
                  <a:txBody>
                    <a:bodyPr/>
                    <a:lstStyle/>
                    <a:p>
                      <a:r>
                        <a:rPr lang="en-US" sz="2000" i="1" dirty="0"/>
                        <a:t>MET</a:t>
                      </a:r>
                    </a:p>
                  </a:txBody>
                  <a:tcPr marL="95333" marR="95333" marT="36000" marB="28800" anchor="ctr"/>
                </a:tc>
                <a:tc>
                  <a:txBody>
                    <a:bodyPr/>
                    <a:lstStyle/>
                    <a:p>
                      <a:r>
                        <a:rPr lang="en-US" sz="2000" dirty="0"/>
                        <a:t>Amplification</a:t>
                      </a:r>
                    </a:p>
                  </a:txBody>
                  <a:tcPr marL="95333" marR="95333" marT="36000" marB="28800" anchor="ctr"/>
                </a:tc>
                <a:tc>
                  <a:txBody>
                    <a:bodyPr/>
                    <a:lstStyle/>
                    <a:p>
                      <a:r>
                        <a:rPr lang="en-US" sz="2000" dirty="0"/>
                        <a:t>0.34%</a:t>
                      </a:r>
                    </a:p>
                  </a:txBody>
                  <a:tcPr marL="95333" marR="95333" marT="36000" marB="28800" anchor="ctr"/>
                </a:tc>
                <a:extLst>
                  <a:ext uri="{0D108BD9-81ED-4DB2-BD59-A6C34878D82A}">
                    <a16:rowId xmlns:a16="http://schemas.microsoft.com/office/drawing/2014/main" val="2973978485"/>
                  </a:ext>
                </a:extLst>
              </a:tr>
              <a:tr h="356399">
                <a:tc>
                  <a:txBody>
                    <a:bodyPr/>
                    <a:lstStyle/>
                    <a:p>
                      <a:r>
                        <a:rPr lang="en-US" sz="2000" i="1" dirty="0"/>
                        <a:t>MET</a:t>
                      </a:r>
                    </a:p>
                  </a:txBody>
                  <a:tcPr marL="95333" marR="95333" marT="36000" marB="28800" anchor="ctr"/>
                </a:tc>
                <a:tc>
                  <a:txBody>
                    <a:bodyPr/>
                    <a:lstStyle/>
                    <a:p>
                      <a:r>
                        <a:rPr lang="en-US" sz="2000" dirty="0"/>
                        <a:t>Exon 14 skipping</a:t>
                      </a:r>
                    </a:p>
                  </a:txBody>
                  <a:tcPr marL="95333" marR="95333" marT="36000" marB="28800" anchor="ctr"/>
                </a:tc>
                <a:tc>
                  <a:txBody>
                    <a:bodyPr/>
                    <a:lstStyle/>
                    <a:p>
                      <a:r>
                        <a:rPr lang="en-US" sz="2000" dirty="0"/>
                        <a:t>2-3%</a:t>
                      </a:r>
                    </a:p>
                  </a:txBody>
                  <a:tcPr marL="95333" marR="95333" marT="36000" marB="28800" anchor="ctr"/>
                </a:tc>
                <a:extLst>
                  <a:ext uri="{0D108BD9-81ED-4DB2-BD59-A6C34878D82A}">
                    <a16:rowId xmlns:a16="http://schemas.microsoft.com/office/drawing/2014/main" val="2096436555"/>
                  </a:ext>
                </a:extLst>
              </a:tr>
              <a:tr h="356399">
                <a:tc>
                  <a:txBody>
                    <a:bodyPr/>
                    <a:lstStyle/>
                    <a:p>
                      <a:r>
                        <a:rPr lang="en-US" sz="2000" i="1" dirty="0"/>
                        <a:t>EGFR</a:t>
                      </a:r>
                    </a:p>
                  </a:txBody>
                  <a:tcPr marL="95333" marR="95333" marT="36000" marB="28800" anchor="ctr"/>
                </a:tc>
                <a:tc>
                  <a:txBody>
                    <a:bodyPr/>
                    <a:lstStyle/>
                    <a:p>
                      <a:r>
                        <a:rPr lang="en-US" sz="2000" dirty="0"/>
                        <a:t>Common (exon 19, 21)</a:t>
                      </a:r>
                    </a:p>
                  </a:txBody>
                  <a:tcPr marL="95333" marR="95333" marT="36000" marB="28800" anchor="ctr"/>
                </a:tc>
                <a:tc>
                  <a:txBody>
                    <a:bodyPr/>
                    <a:lstStyle/>
                    <a:p>
                      <a:r>
                        <a:rPr lang="en-US" sz="2000" dirty="0"/>
                        <a:t>30-50%</a:t>
                      </a:r>
                    </a:p>
                  </a:txBody>
                  <a:tcPr marL="95333" marR="95333" marT="36000" marB="28800" anchor="ctr"/>
                </a:tc>
                <a:extLst>
                  <a:ext uri="{0D108BD9-81ED-4DB2-BD59-A6C34878D82A}">
                    <a16:rowId xmlns:a16="http://schemas.microsoft.com/office/drawing/2014/main" val="240649309"/>
                  </a:ext>
                </a:extLst>
              </a:tr>
              <a:tr h="356399">
                <a:tc>
                  <a:txBody>
                    <a:bodyPr/>
                    <a:lstStyle/>
                    <a:p>
                      <a:r>
                        <a:rPr lang="en-US" sz="2000" i="1" dirty="0"/>
                        <a:t>EGFR</a:t>
                      </a:r>
                    </a:p>
                  </a:txBody>
                  <a:tcPr marL="95333" marR="95333" marT="36000" marB="28800" anchor="ctr"/>
                </a:tc>
                <a:tc>
                  <a:txBody>
                    <a:bodyPr/>
                    <a:lstStyle/>
                    <a:p>
                      <a:r>
                        <a:rPr lang="en-US" sz="2000" dirty="0"/>
                        <a:t>Uncommon (exon 20, G719X, L585R, other)</a:t>
                      </a:r>
                    </a:p>
                  </a:txBody>
                  <a:tcPr marL="95333" marR="95333" marT="36000" marB="28800" anchor="ctr"/>
                </a:tc>
                <a:tc>
                  <a:txBody>
                    <a:bodyPr/>
                    <a:lstStyle/>
                    <a:p>
                      <a:r>
                        <a:rPr lang="en-US" sz="2000" dirty="0"/>
                        <a:t>12%</a:t>
                      </a:r>
                    </a:p>
                  </a:txBody>
                  <a:tcPr marL="95333" marR="95333" marT="36000" marB="28800" anchor="ctr"/>
                </a:tc>
                <a:extLst>
                  <a:ext uri="{0D108BD9-81ED-4DB2-BD59-A6C34878D82A}">
                    <a16:rowId xmlns:a16="http://schemas.microsoft.com/office/drawing/2014/main" val="3452242189"/>
                  </a:ext>
                </a:extLst>
              </a:tr>
              <a:tr h="356399">
                <a:tc>
                  <a:txBody>
                    <a:bodyPr/>
                    <a:lstStyle/>
                    <a:p>
                      <a:r>
                        <a:rPr lang="en-US" sz="2000" i="1" dirty="0"/>
                        <a:t>RET</a:t>
                      </a:r>
                    </a:p>
                  </a:txBody>
                  <a:tcPr marL="95333" marR="95333" marT="36000" marB="28800" anchor="ctr"/>
                </a:tc>
                <a:tc>
                  <a:txBody>
                    <a:bodyPr/>
                    <a:lstStyle/>
                    <a:p>
                      <a:r>
                        <a:rPr lang="en-US" sz="2000" dirty="0"/>
                        <a:t>Rearrangement</a:t>
                      </a:r>
                    </a:p>
                  </a:txBody>
                  <a:tcPr marL="95333" marR="95333" marT="36000" marB="28800" anchor="ctr"/>
                </a:tc>
                <a:tc>
                  <a:txBody>
                    <a:bodyPr/>
                    <a:lstStyle/>
                    <a:p>
                      <a:r>
                        <a:rPr lang="en-US" sz="2000" dirty="0"/>
                        <a:t>1-2%</a:t>
                      </a:r>
                    </a:p>
                  </a:txBody>
                  <a:tcPr marL="95333" marR="95333" marT="36000" marB="28800" anchor="ctr"/>
                </a:tc>
                <a:extLst>
                  <a:ext uri="{0D108BD9-81ED-4DB2-BD59-A6C34878D82A}">
                    <a16:rowId xmlns:a16="http://schemas.microsoft.com/office/drawing/2014/main" val="3663590244"/>
                  </a:ext>
                </a:extLst>
              </a:tr>
              <a:tr h="356399">
                <a:tc>
                  <a:txBody>
                    <a:bodyPr/>
                    <a:lstStyle/>
                    <a:p>
                      <a:r>
                        <a:rPr lang="en-US" sz="2000" i="1" dirty="0"/>
                        <a:t>HER2</a:t>
                      </a:r>
                    </a:p>
                  </a:txBody>
                  <a:tcPr marL="95333" marR="95333" marT="36000" marB="28800" anchor="ctr"/>
                </a:tc>
                <a:tc>
                  <a:txBody>
                    <a:bodyPr/>
                    <a:lstStyle/>
                    <a:p>
                      <a:r>
                        <a:rPr lang="en-US" sz="2000" dirty="0"/>
                        <a:t>Mutations</a:t>
                      </a:r>
                    </a:p>
                  </a:txBody>
                  <a:tcPr marL="95333" marR="95333" marT="36000" marB="28800" anchor="ctr"/>
                </a:tc>
                <a:tc>
                  <a:txBody>
                    <a:bodyPr/>
                    <a:lstStyle/>
                    <a:p>
                      <a:r>
                        <a:rPr lang="en-US" sz="2000" dirty="0"/>
                        <a:t>2-4%</a:t>
                      </a:r>
                    </a:p>
                  </a:txBody>
                  <a:tcPr marL="95333" marR="95333" marT="36000" marB="28800" anchor="ctr"/>
                </a:tc>
                <a:extLst>
                  <a:ext uri="{0D108BD9-81ED-4DB2-BD59-A6C34878D82A}">
                    <a16:rowId xmlns:a16="http://schemas.microsoft.com/office/drawing/2014/main" val="3073168515"/>
                  </a:ext>
                </a:extLst>
              </a:tr>
              <a:tr h="356399">
                <a:tc>
                  <a:txBody>
                    <a:bodyPr/>
                    <a:lstStyle/>
                    <a:p>
                      <a:r>
                        <a:rPr lang="en-US" sz="2000" i="1" dirty="0"/>
                        <a:t>KRAS</a:t>
                      </a:r>
                    </a:p>
                  </a:txBody>
                  <a:tcPr marL="95333" marR="95333" marT="36000" marB="28800" anchor="ctr"/>
                </a:tc>
                <a:tc>
                  <a:txBody>
                    <a:bodyPr/>
                    <a:lstStyle/>
                    <a:p>
                      <a:r>
                        <a:rPr lang="en-US" sz="2000" dirty="0"/>
                        <a:t>Mutations</a:t>
                      </a:r>
                    </a:p>
                  </a:txBody>
                  <a:tcPr marL="95333" marR="95333" marT="36000" marB="28800" anchor="ctr"/>
                </a:tc>
                <a:tc>
                  <a:txBody>
                    <a:bodyPr/>
                    <a:lstStyle/>
                    <a:p>
                      <a:r>
                        <a:rPr lang="en-US" sz="2000" dirty="0"/>
                        <a:t>20-30%</a:t>
                      </a:r>
                    </a:p>
                  </a:txBody>
                  <a:tcPr marL="95333" marR="95333" marT="36000" marB="28800" anchor="ctr"/>
                </a:tc>
                <a:extLst>
                  <a:ext uri="{0D108BD9-81ED-4DB2-BD59-A6C34878D82A}">
                    <a16:rowId xmlns:a16="http://schemas.microsoft.com/office/drawing/2014/main" val="4045330480"/>
                  </a:ext>
                </a:extLst>
              </a:tr>
              <a:tr h="356399">
                <a:tc>
                  <a:txBody>
                    <a:bodyPr/>
                    <a:lstStyle/>
                    <a:p>
                      <a:r>
                        <a:rPr lang="en-US" sz="2000" i="1" dirty="0"/>
                        <a:t>NRG1</a:t>
                      </a:r>
                    </a:p>
                  </a:txBody>
                  <a:tcPr marL="95333" marR="95333" marT="36000" marB="28800" anchor="ctr"/>
                </a:tc>
                <a:tc>
                  <a:txBody>
                    <a:bodyPr/>
                    <a:lstStyle/>
                    <a:p>
                      <a:r>
                        <a:rPr lang="en-US" sz="2000" dirty="0"/>
                        <a:t>Rearrangement</a:t>
                      </a:r>
                    </a:p>
                  </a:txBody>
                  <a:tcPr marL="95333" marR="95333" marT="36000" marB="28800" anchor="ctr"/>
                </a:tc>
                <a:tc>
                  <a:txBody>
                    <a:bodyPr/>
                    <a:lstStyle/>
                    <a:p>
                      <a:r>
                        <a:rPr lang="en-US" sz="2000" dirty="0"/>
                        <a:t>0.2-0.8%</a:t>
                      </a:r>
                    </a:p>
                  </a:txBody>
                  <a:tcPr marL="95333" marR="95333" marT="36000" marB="28800" anchor="ctr"/>
                </a:tc>
                <a:extLst>
                  <a:ext uri="{0D108BD9-81ED-4DB2-BD59-A6C34878D82A}">
                    <a16:rowId xmlns:a16="http://schemas.microsoft.com/office/drawing/2014/main" val="2543682586"/>
                  </a:ext>
                </a:extLst>
              </a:tr>
            </a:tbl>
          </a:graphicData>
        </a:graphic>
      </p:graphicFrame>
      <p:sp>
        <p:nvSpPr>
          <p:cNvPr id="2" name="Title 1">
            <a:extLst>
              <a:ext uri="{FF2B5EF4-FFF2-40B4-BE49-F238E27FC236}">
                <a16:creationId xmlns:a16="http://schemas.microsoft.com/office/drawing/2014/main" id="{D2D6FA22-8A1A-4166-921E-143C5E27E8EF}"/>
              </a:ext>
            </a:extLst>
          </p:cNvPr>
          <p:cNvSpPr>
            <a:spLocks noGrp="1"/>
          </p:cNvSpPr>
          <p:nvPr>
            <p:ph type="title"/>
          </p:nvPr>
        </p:nvSpPr>
        <p:spPr/>
        <p:txBody>
          <a:bodyPr/>
          <a:lstStyle/>
          <a:p>
            <a:r>
              <a:rPr lang="en-GB" dirty="0"/>
              <a:t>Incidence of gene fusions in lung cancer</a:t>
            </a:r>
          </a:p>
        </p:txBody>
      </p:sp>
      <p:sp>
        <p:nvSpPr>
          <p:cNvPr id="5" name="Slide Number Placeholder 4">
            <a:extLst>
              <a:ext uri="{FF2B5EF4-FFF2-40B4-BE49-F238E27FC236}">
                <a16:creationId xmlns:a16="http://schemas.microsoft.com/office/drawing/2014/main" id="{7F4AA8EF-E739-A74E-9E3E-3E6BBF03209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6" name="Rectangle 5">
            <a:extLst>
              <a:ext uri="{FF2B5EF4-FFF2-40B4-BE49-F238E27FC236}">
                <a16:creationId xmlns:a16="http://schemas.microsoft.com/office/drawing/2014/main" id="{29883DF7-BEAF-B543-8A09-B062E1FAF975}"/>
              </a:ext>
            </a:extLst>
          </p:cNvPr>
          <p:cNvSpPr/>
          <p:nvPr/>
        </p:nvSpPr>
        <p:spPr>
          <a:xfrm>
            <a:off x="629970" y="2650054"/>
            <a:ext cx="10940359" cy="37882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Content Placeholder 9">
            <a:extLst>
              <a:ext uri="{FF2B5EF4-FFF2-40B4-BE49-F238E27FC236}">
                <a16:creationId xmlns:a16="http://schemas.microsoft.com/office/drawing/2014/main" id="{99CEC7E9-5BD0-4696-ACBA-DADAD5C24B05}"/>
              </a:ext>
            </a:extLst>
          </p:cNvPr>
          <p:cNvSpPr>
            <a:spLocks noGrp="1"/>
          </p:cNvSpPr>
          <p:nvPr>
            <p:ph sz="quarter" idx="15"/>
          </p:nvPr>
        </p:nvSpPr>
        <p:spPr>
          <a:xfrm>
            <a:off x="620183" y="6226879"/>
            <a:ext cx="10947929" cy="365125"/>
          </a:xfrm>
        </p:spPr>
        <p:txBody>
          <a:bodyPr/>
          <a:lstStyle/>
          <a:p>
            <a:pPr>
              <a:lnSpc>
                <a:spcPct val="90000"/>
              </a:lnSpc>
              <a:spcBef>
                <a:spcPts val="0"/>
              </a:spcBef>
            </a:pPr>
            <a:endParaRPr lang="en-GB" dirty="0">
              <a:solidFill>
                <a:schemeClr val="tx2"/>
              </a:solidFill>
            </a:endParaRPr>
          </a:p>
          <a:p>
            <a:pPr>
              <a:lnSpc>
                <a:spcPct val="90000"/>
              </a:lnSpc>
              <a:spcBef>
                <a:spcPts val="0"/>
              </a:spcBef>
            </a:pPr>
            <a:r>
              <a:rPr lang="en-GB" dirty="0">
                <a:solidFill>
                  <a:schemeClr val="tx2"/>
                </a:solidFill>
              </a:rPr>
              <a:t>ALK, anaplastic lymphoma kinase; BRAF, v-raf murine sarcoma viral oncogene homolog B1; EGFR, epidermal growth factor receptor; HER2, human epidermal growth factor receptor 2; KRAS, Kirsten rat sarcoma viral oncogene homolog; MET, hepatocyte growth factor receptor gene; NRG1, neuregulin 1; NTRK, neurotrophic tyrosine receptor kinase; RET, rearranged during transfection; ROS1, c-ros oncogene 1</a:t>
            </a:r>
          </a:p>
          <a:p>
            <a:pPr>
              <a:lnSpc>
                <a:spcPct val="90000"/>
              </a:lnSpc>
              <a:spcBef>
                <a:spcPts val="0"/>
              </a:spcBef>
            </a:pPr>
            <a:r>
              <a:rPr lang="en-GB" dirty="0">
                <a:solidFill>
                  <a:schemeClr val="tx2"/>
                </a:solidFill>
              </a:rPr>
              <a:t>Melosky B, et al. Lung Cancer. 2021; 160:136-51 (modified)</a:t>
            </a:r>
          </a:p>
        </p:txBody>
      </p:sp>
    </p:spTree>
    <p:extLst>
      <p:ext uri="{BB962C8B-B14F-4D97-AF65-F5344CB8AC3E}">
        <p14:creationId xmlns:p14="http://schemas.microsoft.com/office/powerpoint/2010/main" val="343454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17318C-E201-4D0B-9882-BEB6D8559D09}"/>
              </a:ext>
            </a:extLst>
          </p:cNvPr>
          <p:cNvSpPr>
            <a:spLocks noGrp="1"/>
          </p:cNvSpPr>
          <p:nvPr>
            <p:ph sz="quarter" idx="12"/>
          </p:nvPr>
        </p:nvSpPr>
        <p:spPr>
          <a:xfrm>
            <a:off x="620184" y="1425600"/>
            <a:ext cx="10963200" cy="1996022"/>
          </a:xfrm>
        </p:spPr>
        <p:txBody>
          <a:bodyPr/>
          <a:lstStyle/>
          <a:p>
            <a:r>
              <a:rPr lang="en-GB" i="1" dirty="0"/>
              <a:t>NTRK</a:t>
            </a:r>
            <a:r>
              <a:rPr lang="en-GB" dirty="0"/>
              <a:t> fusions occur in NSCLC lung cancer at approximately 0.1-0.3%</a:t>
            </a:r>
          </a:p>
          <a:p>
            <a:pPr lvl="1"/>
            <a:r>
              <a:rPr lang="en-GB" dirty="0"/>
              <a:t>10× more common in tumours with no other oncogenic drivers</a:t>
            </a:r>
          </a:p>
          <a:p>
            <a:pPr lvl="1"/>
            <a:r>
              <a:rPr lang="en-GB" i="1" dirty="0"/>
              <a:t>NTRK1</a:t>
            </a:r>
            <a:r>
              <a:rPr lang="en-GB" dirty="0"/>
              <a:t> may be more common than </a:t>
            </a:r>
            <a:r>
              <a:rPr lang="en-GB" i="1" dirty="0"/>
              <a:t>NTRK2/3</a:t>
            </a:r>
          </a:p>
          <a:p>
            <a:r>
              <a:rPr lang="en-GB" i="1" dirty="0"/>
              <a:t>NTRK</a:t>
            </a:r>
            <a:r>
              <a:rPr lang="en-GB" dirty="0"/>
              <a:t> fusions mutually exclusive with other oncogenic drivers</a:t>
            </a:r>
          </a:p>
          <a:p>
            <a:pPr lvl="1"/>
            <a:r>
              <a:rPr lang="en-GB" dirty="0"/>
              <a:t>However, may occur as a resistance mechanism to other TKI therapies</a:t>
            </a:r>
          </a:p>
          <a:p>
            <a:pPr marL="0" indent="0">
              <a:buNone/>
            </a:pPr>
            <a:r>
              <a:rPr lang="en-GB" sz="1800" b="1" dirty="0">
                <a:solidFill>
                  <a:schemeClr val="accent1"/>
                </a:solidFill>
              </a:rPr>
              <a:t>Frequency of </a:t>
            </a:r>
            <a:r>
              <a:rPr lang="en-GB" sz="1800" b="1" i="1" dirty="0">
                <a:solidFill>
                  <a:schemeClr val="accent1"/>
                </a:solidFill>
              </a:rPr>
              <a:t>NTRK</a:t>
            </a:r>
            <a:r>
              <a:rPr lang="en-GB" sz="1800" b="1" dirty="0">
                <a:solidFill>
                  <a:schemeClr val="accent1"/>
                </a:solidFill>
              </a:rPr>
              <a:t> fusions among consecutively tested unique patients with NSCLC</a:t>
            </a:r>
          </a:p>
        </p:txBody>
      </p:sp>
      <p:sp>
        <p:nvSpPr>
          <p:cNvPr id="2" name="Title 1">
            <a:extLst>
              <a:ext uri="{FF2B5EF4-FFF2-40B4-BE49-F238E27FC236}">
                <a16:creationId xmlns:a16="http://schemas.microsoft.com/office/drawing/2014/main" id="{54D01649-AE48-46A6-8B81-FA254C8610D8}"/>
              </a:ext>
            </a:extLst>
          </p:cNvPr>
          <p:cNvSpPr>
            <a:spLocks noGrp="1"/>
          </p:cNvSpPr>
          <p:nvPr>
            <p:ph type="title"/>
          </p:nvPr>
        </p:nvSpPr>
        <p:spPr>
          <a:xfrm>
            <a:off x="619200" y="246566"/>
            <a:ext cx="8740800" cy="807285"/>
          </a:xfrm>
        </p:spPr>
        <p:txBody>
          <a:bodyPr/>
          <a:lstStyle/>
          <a:p>
            <a:r>
              <a:rPr lang="en-GB" dirty="0"/>
              <a:t>Incidence</a:t>
            </a:r>
          </a:p>
        </p:txBody>
      </p:sp>
      <p:sp>
        <p:nvSpPr>
          <p:cNvPr id="6" name="Slide Number Placeholder 5">
            <a:extLst>
              <a:ext uri="{FF2B5EF4-FFF2-40B4-BE49-F238E27FC236}">
                <a16:creationId xmlns:a16="http://schemas.microsoft.com/office/drawing/2014/main" id="{BD429F63-EA54-EB44-86F9-A20159D3C95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5" name="Content Placeholder 4">
            <a:extLst>
              <a:ext uri="{FF2B5EF4-FFF2-40B4-BE49-F238E27FC236}">
                <a16:creationId xmlns:a16="http://schemas.microsoft.com/office/drawing/2014/main" id="{7C6CF0E7-7798-E24A-8335-F5B159F0DDA9}"/>
              </a:ext>
            </a:extLst>
          </p:cNvPr>
          <p:cNvSpPr>
            <a:spLocks noGrp="1"/>
          </p:cNvSpPr>
          <p:nvPr>
            <p:ph sz="quarter" idx="15"/>
          </p:nvPr>
        </p:nvSpPr>
        <p:spPr>
          <a:xfrm>
            <a:off x="620184" y="6356351"/>
            <a:ext cx="9364248" cy="365125"/>
          </a:xfrm>
        </p:spPr>
        <p:txBody>
          <a:bodyPr/>
          <a:lstStyle/>
          <a:p>
            <a:pPr>
              <a:spcBef>
                <a:spcPts val="0"/>
              </a:spcBef>
              <a:spcAft>
                <a:spcPts val="300"/>
              </a:spcAft>
            </a:pPr>
            <a:r>
              <a:rPr lang="en-GB" dirty="0">
                <a:solidFill>
                  <a:schemeClr val="tx2"/>
                </a:solidFill>
              </a:rPr>
              <a:t>CI, confidence interval; MGH, Massachusetts General Hospital; MSKCC, Memorial Sloan Kettering Cancer Center; NSCLC, non-small cell lung cancer; NTRK, neurotrophic tyrosine receptor kinase; TKI, tyrosine kinase inhibitor</a:t>
            </a:r>
          </a:p>
          <a:p>
            <a:pPr>
              <a:spcBef>
                <a:spcPts val="0"/>
              </a:spcBef>
              <a:spcAft>
                <a:spcPts val="300"/>
              </a:spcAft>
            </a:pPr>
            <a:r>
              <a:rPr lang="en-GB" dirty="0">
                <a:solidFill>
                  <a:schemeClr val="tx2"/>
                </a:solidFill>
              </a:rPr>
              <a:t>Harada G, et al. Lung Cancer. 2021; 161:108-13; Farago AF, et al JCO Precis Oncol. 2018; </a:t>
            </a:r>
            <a:r>
              <a:rPr lang="en-GB" b="0" i="0" dirty="0">
                <a:solidFill>
                  <a:schemeClr val="tx2"/>
                </a:solidFill>
                <a:effectLst/>
                <a:latin typeface="BlinkMacSystemFont"/>
              </a:rPr>
              <a:t>2018:PO.18.00037</a:t>
            </a:r>
            <a:endParaRPr lang="en-GB" dirty="0">
              <a:solidFill>
                <a:schemeClr val="tx2"/>
              </a:solidFill>
            </a:endParaRPr>
          </a:p>
        </p:txBody>
      </p:sp>
      <p:graphicFrame>
        <p:nvGraphicFramePr>
          <p:cNvPr id="15" name="Table 14">
            <a:extLst>
              <a:ext uri="{FF2B5EF4-FFF2-40B4-BE49-F238E27FC236}">
                <a16:creationId xmlns:a16="http://schemas.microsoft.com/office/drawing/2014/main" id="{94613591-70EB-7248-BA7E-14211B1B3ECB}"/>
              </a:ext>
            </a:extLst>
          </p:cNvPr>
          <p:cNvGraphicFramePr>
            <a:graphicFrameLocks noGrp="1"/>
          </p:cNvGraphicFramePr>
          <p:nvPr/>
        </p:nvGraphicFramePr>
        <p:xfrm>
          <a:off x="619200" y="3723462"/>
          <a:ext cx="10963201" cy="2225040"/>
        </p:xfrm>
        <a:graphic>
          <a:graphicData uri="http://schemas.openxmlformats.org/drawingml/2006/table">
            <a:tbl>
              <a:tblPr firstRow="1" bandRow="1">
                <a:tableStyleId>{5C22544A-7EE6-4342-B048-85BDC9FD1C3A}</a:tableStyleId>
              </a:tblPr>
              <a:tblGrid>
                <a:gridCol w="3100536">
                  <a:extLst>
                    <a:ext uri="{9D8B030D-6E8A-4147-A177-3AD203B41FA5}">
                      <a16:colId xmlns:a16="http://schemas.microsoft.com/office/drawing/2014/main" val="2282487741"/>
                    </a:ext>
                  </a:extLst>
                </a:gridCol>
                <a:gridCol w="1680187">
                  <a:extLst>
                    <a:ext uri="{9D8B030D-6E8A-4147-A177-3AD203B41FA5}">
                      <a16:colId xmlns:a16="http://schemas.microsoft.com/office/drawing/2014/main" val="385159960"/>
                    </a:ext>
                  </a:extLst>
                </a:gridCol>
                <a:gridCol w="1680187">
                  <a:extLst>
                    <a:ext uri="{9D8B030D-6E8A-4147-A177-3AD203B41FA5}">
                      <a16:colId xmlns:a16="http://schemas.microsoft.com/office/drawing/2014/main" val="2213490015"/>
                    </a:ext>
                  </a:extLst>
                </a:gridCol>
                <a:gridCol w="1680187">
                  <a:extLst>
                    <a:ext uri="{9D8B030D-6E8A-4147-A177-3AD203B41FA5}">
                      <a16:colId xmlns:a16="http://schemas.microsoft.com/office/drawing/2014/main" val="3345758603"/>
                    </a:ext>
                  </a:extLst>
                </a:gridCol>
                <a:gridCol w="2822104">
                  <a:extLst>
                    <a:ext uri="{9D8B030D-6E8A-4147-A177-3AD203B41FA5}">
                      <a16:colId xmlns:a16="http://schemas.microsoft.com/office/drawing/2014/main" val="373674593"/>
                    </a:ext>
                  </a:extLst>
                </a:gridCol>
              </a:tblGrid>
              <a:tr h="370840">
                <a:tc>
                  <a:txBody>
                    <a:bodyPr/>
                    <a:lstStyle/>
                    <a:p>
                      <a:r>
                        <a:rPr lang="en-GB" dirty="0"/>
                        <a:t>Fusion</a:t>
                      </a:r>
                    </a:p>
                  </a:txBody>
                  <a:tcPr anchor="ctr"/>
                </a:tc>
                <a:tc>
                  <a:txBody>
                    <a:bodyPr/>
                    <a:lstStyle/>
                    <a:p>
                      <a:pPr algn="ctr"/>
                      <a:r>
                        <a:rPr lang="en-GB" dirty="0"/>
                        <a:t>MGH</a:t>
                      </a:r>
                    </a:p>
                  </a:txBody>
                  <a:tcPr anchor="ctr"/>
                </a:tc>
                <a:tc>
                  <a:txBody>
                    <a:bodyPr/>
                    <a:lstStyle/>
                    <a:p>
                      <a:pPr algn="ctr"/>
                      <a:r>
                        <a:rPr lang="en-GB" dirty="0"/>
                        <a:t>MSKCC</a:t>
                      </a:r>
                    </a:p>
                  </a:txBody>
                  <a:tcPr anchor="ctr"/>
                </a:tc>
                <a:tc>
                  <a:txBody>
                    <a:bodyPr/>
                    <a:lstStyle/>
                    <a:p>
                      <a:pPr algn="ctr"/>
                      <a:r>
                        <a:rPr lang="en-GB" dirty="0"/>
                        <a:t>Total</a:t>
                      </a:r>
                    </a:p>
                  </a:txBody>
                  <a:tcPr anchor="ctr"/>
                </a:tc>
                <a:tc>
                  <a:txBody>
                    <a:bodyPr/>
                    <a:lstStyle/>
                    <a:p>
                      <a:pPr algn="ctr"/>
                      <a:r>
                        <a:rPr lang="en-GB" dirty="0"/>
                        <a:t>Frequency, % (95% CI)</a:t>
                      </a:r>
                    </a:p>
                  </a:txBody>
                  <a:tcPr anchor="ctr"/>
                </a:tc>
                <a:extLst>
                  <a:ext uri="{0D108BD9-81ED-4DB2-BD59-A6C34878D82A}">
                    <a16:rowId xmlns:a16="http://schemas.microsoft.com/office/drawing/2014/main" val="1964261875"/>
                  </a:ext>
                </a:extLst>
              </a:tr>
              <a:tr h="370840">
                <a:tc>
                  <a:txBody>
                    <a:bodyPr/>
                    <a:lstStyle/>
                    <a:p>
                      <a:r>
                        <a:rPr lang="en-GB" dirty="0"/>
                        <a:t>No. of NSCLCs screened</a:t>
                      </a:r>
                    </a:p>
                  </a:txBody>
                  <a:tcPr anchor="ctr"/>
                </a:tc>
                <a:tc>
                  <a:txBody>
                    <a:bodyPr/>
                    <a:lstStyle/>
                    <a:p>
                      <a:pPr algn="r"/>
                      <a:r>
                        <a:rPr lang="en-GB" dirty="0"/>
                        <a:t>1,804</a:t>
                      </a:r>
                    </a:p>
                  </a:txBody>
                  <a:tcPr marR="595440" anchor="ctr"/>
                </a:tc>
                <a:tc>
                  <a:txBody>
                    <a:bodyPr/>
                    <a:lstStyle/>
                    <a:p>
                      <a:pPr algn="r"/>
                      <a:r>
                        <a:rPr lang="en-GB" dirty="0"/>
                        <a:t>3,608</a:t>
                      </a:r>
                    </a:p>
                  </a:txBody>
                  <a:tcPr marR="595440" anchor="ctr"/>
                </a:tc>
                <a:tc>
                  <a:txBody>
                    <a:bodyPr/>
                    <a:lstStyle/>
                    <a:p>
                      <a:pPr algn="r"/>
                      <a:r>
                        <a:rPr lang="en-GB" dirty="0"/>
                        <a:t>4,872</a:t>
                      </a:r>
                    </a:p>
                  </a:txBody>
                  <a:tcPr marR="595440" anchor="ctr"/>
                </a:tc>
                <a:tc>
                  <a:txBody>
                    <a:bodyPr/>
                    <a:lstStyle/>
                    <a:p>
                      <a:pPr algn="ctr"/>
                      <a:endParaRPr lang="en-GB" dirty="0"/>
                    </a:p>
                  </a:txBody>
                  <a:tcPr anchor="ctr"/>
                </a:tc>
                <a:extLst>
                  <a:ext uri="{0D108BD9-81ED-4DB2-BD59-A6C34878D82A}">
                    <a16:rowId xmlns:a16="http://schemas.microsoft.com/office/drawing/2014/main" val="2777875669"/>
                  </a:ext>
                </a:extLst>
              </a:tr>
              <a:tr h="370840">
                <a:tc>
                  <a:txBody>
                    <a:bodyPr/>
                    <a:lstStyle/>
                    <a:p>
                      <a:r>
                        <a:rPr lang="en-GB" i="1" dirty="0"/>
                        <a:t>NTRK1</a:t>
                      </a:r>
                    </a:p>
                  </a:txBody>
                  <a:tcPr anchor="ctr"/>
                </a:tc>
                <a:tc>
                  <a:txBody>
                    <a:bodyPr/>
                    <a:lstStyle/>
                    <a:p>
                      <a:pPr algn="r"/>
                      <a:r>
                        <a:rPr lang="en-GB" dirty="0"/>
                        <a:t>2</a:t>
                      </a:r>
                    </a:p>
                  </a:txBody>
                  <a:tcPr marR="595440" anchor="ctr"/>
                </a:tc>
                <a:tc>
                  <a:txBody>
                    <a:bodyPr/>
                    <a:lstStyle/>
                    <a:p>
                      <a:pPr algn="r"/>
                      <a:r>
                        <a:rPr lang="en-GB" dirty="0"/>
                        <a:t>4</a:t>
                      </a:r>
                    </a:p>
                  </a:txBody>
                  <a:tcPr marR="595440" anchor="ctr"/>
                </a:tc>
                <a:tc>
                  <a:txBody>
                    <a:bodyPr/>
                    <a:lstStyle/>
                    <a:p>
                      <a:pPr algn="r"/>
                      <a:r>
                        <a:rPr lang="en-GB" dirty="0"/>
                        <a:t>6</a:t>
                      </a:r>
                    </a:p>
                  </a:txBody>
                  <a:tcPr marR="595440" anchor="ctr"/>
                </a:tc>
                <a:tc>
                  <a:txBody>
                    <a:bodyPr/>
                    <a:lstStyle/>
                    <a:p>
                      <a:pPr algn="ctr"/>
                      <a:r>
                        <a:rPr lang="en-GB" dirty="0"/>
                        <a:t>0.12 (0.5 - 0.27)</a:t>
                      </a:r>
                    </a:p>
                  </a:txBody>
                  <a:tcPr anchor="ctr"/>
                </a:tc>
                <a:extLst>
                  <a:ext uri="{0D108BD9-81ED-4DB2-BD59-A6C34878D82A}">
                    <a16:rowId xmlns:a16="http://schemas.microsoft.com/office/drawing/2014/main" val="3863180644"/>
                  </a:ext>
                </a:extLst>
              </a:tr>
              <a:tr h="370840">
                <a:tc>
                  <a:txBody>
                    <a:bodyPr/>
                    <a:lstStyle/>
                    <a:p>
                      <a:r>
                        <a:rPr lang="en-GB" i="1" dirty="0"/>
                        <a:t>NTRK2</a:t>
                      </a:r>
                    </a:p>
                  </a:txBody>
                  <a:tcPr anchor="ctr"/>
                </a:tc>
                <a:tc>
                  <a:txBody>
                    <a:bodyPr/>
                    <a:lstStyle/>
                    <a:p>
                      <a:pPr algn="r"/>
                      <a:r>
                        <a:rPr lang="en-GB" dirty="0"/>
                        <a:t>0</a:t>
                      </a:r>
                    </a:p>
                  </a:txBody>
                  <a:tcPr marR="595440" anchor="ctr"/>
                </a:tc>
                <a:tc>
                  <a:txBody>
                    <a:bodyPr/>
                    <a:lstStyle/>
                    <a:p>
                      <a:pPr algn="r"/>
                      <a:r>
                        <a:rPr lang="en-GB" dirty="0"/>
                        <a:t>1</a:t>
                      </a:r>
                    </a:p>
                  </a:txBody>
                  <a:tcPr marR="595440" anchor="ctr"/>
                </a:tc>
                <a:tc>
                  <a:txBody>
                    <a:bodyPr/>
                    <a:lstStyle/>
                    <a:p>
                      <a:pPr algn="r"/>
                      <a:r>
                        <a:rPr lang="en-GB" dirty="0"/>
                        <a:t>1</a:t>
                      </a:r>
                    </a:p>
                  </a:txBody>
                  <a:tcPr marR="595440" anchor="ctr"/>
                </a:tc>
                <a:tc>
                  <a:txBody>
                    <a:bodyPr/>
                    <a:lstStyle/>
                    <a:p>
                      <a:pPr algn="ctr"/>
                      <a:r>
                        <a:rPr lang="en-GB" dirty="0"/>
                        <a:t>0.02 (0.00 - 0.11)</a:t>
                      </a:r>
                    </a:p>
                  </a:txBody>
                  <a:tcPr anchor="ctr"/>
                </a:tc>
                <a:extLst>
                  <a:ext uri="{0D108BD9-81ED-4DB2-BD59-A6C34878D82A}">
                    <a16:rowId xmlns:a16="http://schemas.microsoft.com/office/drawing/2014/main" val="548113110"/>
                  </a:ext>
                </a:extLst>
              </a:tr>
              <a:tr h="370840">
                <a:tc>
                  <a:txBody>
                    <a:bodyPr/>
                    <a:lstStyle/>
                    <a:p>
                      <a:r>
                        <a:rPr lang="en-GB" i="1" dirty="0"/>
                        <a:t>NTRK3</a:t>
                      </a:r>
                    </a:p>
                  </a:txBody>
                  <a:tcPr anchor="ctr"/>
                </a:tc>
                <a:tc>
                  <a:txBody>
                    <a:bodyPr/>
                    <a:lstStyle/>
                    <a:p>
                      <a:pPr algn="r"/>
                      <a:r>
                        <a:rPr lang="en-GB" dirty="0"/>
                        <a:t>2</a:t>
                      </a:r>
                    </a:p>
                  </a:txBody>
                  <a:tcPr marR="595440" anchor="ctr"/>
                </a:tc>
                <a:tc>
                  <a:txBody>
                    <a:bodyPr/>
                    <a:lstStyle/>
                    <a:p>
                      <a:pPr algn="r"/>
                      <a:r>
                        <a:rPr lang="en-GB" dirty="0"/>
                        <a:t>2</a:t>
                      </a:r>
                    </a:p>
                  </a:txBody>
                  <a:tcPr marR="595440" anchor="ctr"/>
                </a:tc>
                <a:tc>
                  <a:txBody>
                    <a:bodyPr/>
                    <a:lstStyle/>
                    <a:p>
                      <a:pPr algn="r"/>
                      <a:r>
                        <a:rPr lang="en-GB" dirty="0"/>
                        <a:t>4</a:t>
                      </a:r>
                    </a:p>
                  </a:txBody>
                  <a:tcPr marR="595440" anchor="ctr"/>
                </a:tc>
                <a:tc>
                  <a:txBody>
                    <a:bodyPr/>
                    <a:lstStyle/>
                    <a:p>
                      <a:pPr algn="ctr"/>
                      <a:r>
                        <a:rPr lang="en-GB" dirty="0"/>
                        <a:t>0.08 (0.02 - 0.21)</a:t>
                      </a:r>
                    </a:p>
                  </a:txBody>
                  <a:tcPr anchor="ctr"/>
                </a:tc>
                <a:extLst>
                  <a:ext uri="{0D108BD9-81ED-4DB2-BD59-A6C34878D82A}">
                    <a16:rowId xmlns:a16="http://schemas.microsoft.com/office/drawing/2014/main" val="1592274667"/>
                  </a:ext>
                </a:extLst>
              </a:tr>
              <a:tr h="370840">
                <a:tc>
                  <a:txBody>
                    <a:bodyPr/>
                    <a:lstStyle/>
                    <a:p>
                      <a:r>
                        <a:rPr lang="en-GB" i="0" dirty="0"/>
                        <a:t>All</a:t>
                      </a:r>
                      <a:r>
                        <a:rPr lang="en-GB" i="1" dirty="0"/>
                        <a:t> NTRK</a:t>
                      </a:r>
                    </a:p>
                  </a:txBody>
                  <a:tcPr anchor="ctr"/>
                </a:tc>
                <a:tc>
                  <a:txBody>
                    <a:bodyPr/>
                    <a:lstStyle/>
                    <a:p>
                      <a:pPr algn="r"/>
                      <a:r>
                        <a:rPr lang="en-GB" dirty="0"/>
                        <a:t>4</a:t>
                      </a:r>
                    </a:p>
                  </a:txBody>
                  <a:tcPr marR="595440" anchor="ctr"/>
                </a:tc>
                <a:tc>
                  <a:txBody>
                    <a:bodyPr/>
                    <a:lstStyle/>
                    <a:p>
                      <a:pPr algn="r"/>
                      <a:r>
                        <a:rPr lang="en-GB" dirty="0"/>
                        <a:t>7</a:t>
                      </a:r>
                    </a:p>
                  </a:txBody>
                  <a:tcPr marR="595440" anchor="ctr"/>
                </a:tc>
                <a:tc>
                  <a:txBody>
                    <a:bodyPr/>
                    <a:lstStyle/>
                    <a:p>
                      <a:pPr algn="r"/>
                      <a:r>
                        <a:rPr lang="en-GB" dirty="0"/>
                        <a:t>11</a:t>
                      </a:r>
                    </a:p>
                  </a:txBody>
                  <a:tcPr marR="595440" anchor="ctr"/>
                </a:tc>
                <a:tc>
                  <a:txBody>
                    <a:bodyPr/>
                    <a:lstStyle/>
                    <a:p>
                      <a:pPr algn="ctr"/>
                      <a:r>
                        <a:rPr lang="en-GB" dirty="0"/>
                        <a:t>0.23 (0.11 - 0.40)</a:t>
                      </a:r>
                    </a:p>
                  </a:txBody>
                  <a:tcPr anchor="ctr"/>
                </a:tc>
                <a:extLst>
                  <a:ext uri="{0D108BD9-81ED-4DB2-BD59-A6C34878D82A}">
                    <a16:rowId xmlns:a16="http://schemas.microsoft.com/office/drawing/2014/main" val="543960111"/>
                  </a:ext>
                </a:extLst>
              </a:tr>
            </a:tbl>
          </a:graphicData>
        </a:graphic>
      </p:graphicFrame>
    </p:spTree>
    <p:extLst>
      <p:ext uri="{BB962C8B-B14F-4D97-AF65-F5344CB8AC3E}">
        <p14:creationId xmlns:p14="http://schemas.microsoft.com/office/powerpoint/2010/main" val="341757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0B539B-2B35-41E4-A3FE-C1C75548FA1B}"/>
              </a:ext>
            </a:extLst>
          </p:cNvPr>
          <p:cNvSpPr>
            <a:spLocks noGrp="1"/>
          </p:cNvSpPr>
          <p:nvPr>
            <p:ph type="title"/>
          </p:nvPr>
        </p:nvSpPr>
        <p:spPr/>
        <p:txBody>
          <a:bodyPr/>
          <a:lstStyle/>
          <a:p>
            <a:r>
              <a:rPr lang="en-GB" dirty="0"/>
              <a:t>Disclaimer</a:t>
            </a:r>
          </a:p>
        </p:txBody>
      </p:sp>
      <p:sp>
        <p:nvSpPr>
          <p:cNvPr id="5" name="Content Placeholder 4">
            <a:extLst>
              <a:ext uri="{FF2B5EF4-FFF2-40B4-BE49-F238E27FC236}">
                <a16:creationId xmlns:a16="http://schemas.microsoft.com/office/drawing/2014/main" id="{A05318ED-F752-489F-A534-F81FF1CF5649}"/>
              </a:ext>
            </a:extLst>
          </p:cNvPr>
          <p:cNvSpPr>
            <a:spLocks noGrp="1"/>
          </p:cNvSpPr>
          <p:nvPr>
            <p:ph sz="quarter" idx="14"/>
          </p:nvPr>
        </p:nvSpPr>
        <p:spPr/>
        <p:txBody>
          <a:bodyPr>
            <a:normAutofit/>
          </a:bodyPr>
          <a:lstStyle/>
          <a:p>
            <a:pPr marL="0" indent="0">
              <a:buNone/>
            </a:pPr>
            <a:r>
              <a:rPr lang="en-GB" altLang="en-US" dirty="0"/>
              <a:t>This meeting is based on an independent medical educational grant from Bayer. The programme is therefore independent; the content is not influenced by Bayer and is the sole responsibility of the experts</a:t>
            </a:r>
          </a:p>
          <a:p>
            <a:endParaRPr lang="en-GB" dirty="0"/>
          </a:p>
          <a:p>
            <a:pPr marL="0" indent="0">
              <a:buNone/>
            </a:pPr>
            <a:endParaRPr lang="en-GB" dirty="0"/>
          </a:p>
          <a:p>
            <a:pPr marL="0" indent="0">
              <a:buNone/>
            </a:pPr>
            <a:r>
              <a:rPr lang="en-GB" dirty="0"/>
              <a:t>Please note: </a:t>
            </a:r>
          </a:p>
          <a:p>
            <a:pPr marL="0" indent="0">
              <a:buNone/>
            </a:pPr>
            <a:r>
              <a:rPr lang="en-GB" dirty="0"/>
              <a:t>The views expressed within this presentation are the personal opinions of the experts. They do not necessarily represent the views of the experts’ academic institutions or the rest of the faculty</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p:txBody>
          <a:bodyPr/>
          <a:lstStyle/>
          <a:p>
            <a:fld id="{FCE43C0F-8A7B-3A4B-9DB5-B3472E36E833}" type="slidenum">
              <a:rPr lang="en-GB" noProof="0" smtClean="0"/>
              <a:pPr/>
              <a:t>5</a:t>
            </a:fld>
            <a:endParaRPr lang="en-GB" noProof="0" dirty="0"/>
          </a:p>
        </p:txBody>
      </p:sp>
      <p:sp>
        <p:nvSpPr>
          <p:cNvPr id="8" name="Tijdelijke aanduiding voor inhoud 7">
            <a:extLst>
              <a:ext uri="{FF2B5EF4-FFF2-40B4-BE49-F238E27FC236}">
                <a16:creationId xmlns:a16="http://schemas.microsoft.com/office/drawing/2014/main" id="{92243262-EE60-D34A-913A-DD739E165E67}"/>
              </a:ext>
            </a:extLst>
          </p:cNvPr>
          <p:cNvSpPr>
            <a:spLocks noGrp="1"/>
          </p:cNvSpPr>
          <p:nvPr>
            <p:ph sz="quarter" idx="15"/>
          </p:nvPr>
        </p:nvSpPr>
        <p:spPr/>
        <p:txBody>
          <a:bodyPr/>
          <a:lstStyle/>
          <a:p>
            <a:endParaRPr lang="nl-NL"/>
          </a:p>
        </p:txBody>
      </p:sp>
    </p:spTree>
    <p:extLst>
      <p:ext uri="{BB962C8B-B14F-4D97-AF65-F5344CB8AC3E}">
        <p14:creationId xmlns:p14="http://schemas.microsoft.com/office/powerpoint/2010/main" val="1168033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17318C-E201-4D0B-9882-BEB6D8559D09}"/>
              </a:ext>
            </a:extLst>
          </p:cNvPr>
          <p:cNvSpPr>
            <a:spLocks noGrp="1"/>
          </p:cNvSpPr>
          <p:nvPr>
            <p:ph sz="quarter" idx="12"/>
          </p:nvPr>
        </p:nvSpPr>
        <p:spPr>
          <a:xfrm>
            <a:off x="407368" y="2132856"/>
            <a:ext cx="3816424" cy="1643360"/>
          </a:xfrm>
        </p:spPr>
        <p:txBody>
          <a:bodyPr/>
          <a:lstStyle/>
          <a:p>
            <a:r>
              <a:rPr lang="en-GB" dirty="0"/>
              <a:t>Described across a variety </a:t>
            </a:r>
            <a:br>
              <a:rPr lang="en-GB" dirty="0"/>
            </a:br>
            <a:r>
              <a:rPr lang="en-GB" dirty="0"/>
              <a:t>of patient ages (median age range= 48y (range from 25-86) and tumour types/</a:t>
            </a:r>
            <a:r>
              <a:rPr lang="en-GB" dirty="0" err="1"/>
              <a:t>histologies</a:t>
            </a:r>
            <a:endParaRPr lang="en-GB" dirty="0"/>
          </a:p>
        </p:txBody>
      </p:sp>
      <p:sp>
        <p:nvSpPr>
          <p:cNvPr id="2" name="Title 1">
            <a:extLst>
              <a:ext uri="{FF2B5EF4-FFF2-40B4-BE49-F238E27FC236}">
                <a16:creationId xmlns:a16="http://schemas.microsoft.com/office/drawing/2014/main" id="{54D01649-AE48-46A6-8B81-FA254C8610D8}"/>
              </a:ext>
            </a:extLst>
          </p:cNvPr>
          <p:cNvSpPr>
            <a:spLocks noGrp="1"/>
          </p:cNvSpPr>
          <p:nvPr>
            <p:ph type="title"/>
          </p:nvPr>
        </p:nvSpPr>
        <p:spPr>
          <a:xfrm>
            <a:off x="407368" y="183555"/>
            <a:ext cx="4674391" cy="807285"/>
          </a:xfrm>
        </p:spPr>
        <p:txBody>
          <a:bodyPr/>
          <a:lstStyle/>
          <a:p>
            <a:r>
              <a:rPr lang="en-GB" i="1" dirty="0"/>
              <a:t>NTRK</a:t>
            </a:r>
            <a:r>
              <a:rPr lang="en-GB" dirty="0"/>
              <a:t> fusions across </a:t>
            </a:r>
            <a:br>
              <a:rPr lang="en-GB" dirty="0"/>
            </a:br>
            <a:r>
              <a:rPr lang="en-GB" dirty="0"/>
              <a:t>tumour types/</a:t>
            </a:r>
            <a:r>
              <a:rPr lang="en-GB" dirty="0" err="1"/>
              <a:t>histologies</a:t>
            </a:r>
            <a:endParaRPr lang="en-GB" dirty="0"/>
          </a:p>
        </p:txBody>
      </p:sp>
      <p:sp>
        <p:nvSpPr>
          <p:cNvPr id="5" name="Slide Number Placeholder 4">
            <a:extLst>
              <a:ext uri="{FF2B5EF4-FFF2-40B4-BE49-F238E27FC236}">
                <a16:creationId xmlns:a16="http://schemas.microsoft.com/office/drawing/2014/main" id="{864443B0-A644-984D-90ED-56D64D8DE26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4" name="Content Placeholder 13">
            <a:extLst>
              <a:ext uri="{FF2B5EF4-FFF2-40B4-BE49-F238E27FC236}">
                <a16:creationId xmlns:a16="http://schemas.microsoft.com/office/drawing/2014/main" id="{5A12178A-5BFB-2541-9387-D5F498E5B561}"/>
              </a:ext>
            </a:extLst>
          </p:cNvPr>
          <p:cNvSpPr>
            <a:spLocks noGrp="1"/>
          </p:cNvSpPr>
          <p:nvPr>
            <p:ph sz="quarter" idx="15"/>
          </p:nvPr>
        </p:nvSpPr>
        <p:spPr>
          <a:xfrm>
            <a:off x="620184" y="6309320"/>
            <a:ext cx="10962216" cy="365125"/>
          </a:xfrm>
        </p:spPr>
        <p:txBody>
          <a:bodyPr/>
          <a:lstStyle/>
          <a:p>
            <a:pPr>
              <a:spcBef>
                <a:spcPts val="0"/>
              </a:spcBef>
            </a:pPr>
            <a:r>
              <a:rPr lang="en-GB" dirty="0">
                <a:solidFill>
                  <a:schemeClr val="tx2"/>
                </a:solidFill>
              </a:rPr>
              <a:t>A: Adenocarcinoma (solid growth pattern, diffuse neuroendocrine differentiation, signet ring cells); B: Adenocarcinoma (poorly-differentiated, solid and single-cell growth patterns); C: Mucinous adenocarcinoma; D: Squamous cell carcinoma; E: Neuroendocrine carcinoma (well-differentiated morphology, increased mitotic activity) </a:t>
            </a:r>
          </a:p>
          <a:p>
            <a:pPr>
              <a:spcBef>
                <a:spcPts val="0"/>
              </a:spcBef>
            </a:pPr>
            <a:r>
              <a:rPr lang="en-GB" dirty="0">
                <a:solidFill>
                  <a:schemeClr val="tx2"/>
                </a:solidFill>
              </a:rPr>
              <a:t>NTRK, neurotrophic tyrosine receptor kinase</a:t>
            </a:r>
          </a:p>
          <a:p>
            <a:pPr>
              <a:spcBef>
                <a:spcPts val="0"/>
              </a:spcBef>
            </a:pPr>
            <a:r>
              <a:rPr lang="en-GB" dirty="0">
                <a:solidFill>
                  <a:schemeClr val="tx2"/>
                </a:solidFill>
              </a:rPr>
              <a:t>Farago AF, et al JCO Precis Oncol. 2018; </a:t>
            </a:r>
            <a:r>
              <a:rPr lang="en-GB" b="0" i="0" dirty="0">
                <a:solidFill>
                  <a:schemeClr val="tx2"/>
                </a:solidFill>
                <a:effectLst/>
                <a:latin typeface="BlinkMacSystemFont"/>
              </a:rPr>
              <a:t>2018:PO.18.00037</a:t>
            </a:r>
            <a:endParaRPr lang="en-GB" dirty="0">
              <a:solidFill>
                <a:schemeClr val="tx2"/>
              </a:solidFill>
            </a:endParaRPr>
          </a:p>
        </p:txBody>
      </p:sp>
      <p:pic>
        <p:nvPicPr>
          <p:cNvPr id="9" name="Content Placeholder 3">
            <a:extLst>
              <a:ext uri="{FF2B5EF4-FFF2-40B4-BE49-F238E27FC236}">
                <a16:creationId xmlns:a16="http://schemas.microsoft.com/office/drawing/2014/main" id="{DF5D770B-2F19-4710-AAE7-E50F8D9723F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07802" y="126748"/>
            <a:ext cx="4988459" cy="5884753"/>
          </a:xfrm>
          <a:prstGeom prst="rect">
            <a:avLst/>
          </a:prstGeom>
        </p:spPr>
      </p:pic>
    </p:spTree>
    <p:extLst>
      <p:ext uri="{BB962C8B-B14F-4D97-AF65-F5344CB8AC3E}">
        <p14:creationId xmlns:p14="http://schemas.microsoft.com/office/powerpoint/2010/main" val="290392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2FF853A-D664-2A41-B26A-A1DB03275263}"/>
              </a:ext>
            </a:extLst>
          </p:cNvPr>
          <p:cNvSpPr>
            <a:spLocks noGrp="1"/>
          </p:cNvSpPr>
          <p:nvPr>
            <p:ph type="body" idx="1"/>
          </p:nvPr>
        </p:nvSpPr>
        <p:spPr/>
        <p:txBody>
          <a:bodyPr/>
          <a:lstStyle/>
          <a:p>
            <a:r>
              <a:rPr lang="en-GB" dirty="0"/>
              <a:t>Single gene-testing</a:t>
            </a:r>
          </a:p>
        </p:txBody>
      </p:sp>
      <p:sp>
        <p:nvSpPr>
          <p:cNvPr id="3" name="Content Placeholder 2">
            <a:extLst>
              <a:ext uri="{FF2B5EF4-FFF2-40B4-BE49-F238E27FC236}">
                <a16:creationId xmlns:a16="http://schemas.microsoft.com/office/drawing/2014/main" id="{44DFDCFA-B744-4BEC-BEC0-458E1E07C278}"/>
              </a:ext>
            </a:extLst>
          </p:cNvPr>
          <p:cNvSpPr>
            <a:spLocks noGrp="1"/>
          </p:cNvSpPr>
          <p:nvPr>
            <p:ph sz="quarter" idx="12"/>
          </p:nvPr>
        </p:nvSpPr>
        <p:spPr/>
        <p:txBody>
          <a:bodyPr/>
          <a:lstStyle/>
          <a:p>
            <a:r>
              <a:rPr lang="en-GB" dirty="0"/>
              <a:t>FISH for </a:t>
            </a:r>
            <a:r>
              <a:rPr lang="en-GB" i="1" dirty="0"/>
              <a:t>NTRK1/2/3</a:t>
            </a:r>
          </a:p>
          <a:p>
            <a:pPr lvl="1"/>
            <a:r>
              <a:rPr lang="en-GB" dirty="0"/>
              <a:t>Advantages are rapid turn around time (1-3 days), requires relatively little tissue</a:t>
            </a:r>
          </a:p>
          <a:p>
            <a:pPr lvl="1"/>
            <a:r>
              <a:rPr lang="en-GB" dirty="0"/>
              <a:t>Disadvantages are potential for false negatives, relatively few places offer </a:t>
            </a:r>
            <a:r>
              <a:rPr lang="en-GB" i="1" dirty="0"/>
              <a:t>NTRK1/2/3</a:t>
            </a:r>
          </a:p>
          <a:p>
            <a:pPr lvl="1"/>
            <a:endParaRPr lang="en-GB" dirty="0"/>
          </a:p>
          <a:p>
            <a:r>
              <a:rPr lang="en-GB" dirty="0"/>
              <a:t>RT-PCR</a:t>
            </a:r>
          </a:p>
          <a:p>
            <a:pPr lvl="1"/>
            <a:r>
              <a:rPr lang="en-GB" dirty="0"/>
              <a:t>Advantages include cost, moderate turn around time (1 week), relatively little tissue </a:t>
            </a:r>
          </a:p>
          <a:p>
            <a:pPr lvl="1"/>
            <a:r>
              <a:rPr lang="en-GB" dirty="0"/>
              <a:t>Disadvantages include lack of detection of other fusion partners</a:t>
            </a:r>
          </a:p>
        </p:txBody>
      </p:sp>
      <p:sp>
        <p:nvSpPr>
          <p:cNvPr id="2" name="Title 1">
            <a:extLst>
              <a:ext uri="{FF2B5EF4-FFF2-40B4-BE49-F238E27FC236}">
                <a16:creationId xmlns:a16="http://schemas.microsoft.com/office/drawing/2014/main" id="{6C675A75-7F8B-437C-8340-E847D84CC421}"/>
              </a:ext>
            </a:extLst>
          </p:cNvPr>
          <p:cNvSpPr>
            <a:spLocks noGrp="1"/>
          </p:cNvSpPr>
          <p:nvPr>
            <p:ph type="title"/>
          </p:nvPr>
        </p:nvSpPr>
        <p:spPr/>
        <p:txBody>
          <a:bodyPr/>
          <a:lstStyle/>
          <a:p>
            <a:r>
              <a:rPr lang="en-GB" dirty="0"/>
              <a:t>Testing approaches</a:t>
            </a:r>
          </a:p>
        </p:txBody>
      </p:sp>
      <p:sp>
        <p:nvSpPr>
          <p:cNvPr id="5" name="Slide Number Placeholder 4">
            <a:extLst>
              <a:ext uri="{FF2B5EF4-FFF2-40B4-BE49-F238E27FC236}">
                <a16:creationId xmlns:a16="http://schemas.microsoft.com/office/drawing/2014/main" id="{8D540394-B119-FF49-A929-16FCDBF743B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3" name="Content Placeholder 12">
            <a:extLst>
              <a:ext uri="{FF2B5EF4-FFF2-40B4-BE49-F238E27FC236}">
                <a16:creationId xmlns:a16="http://schemas.microsoft.com/office/drawing/2014/main" id="{003CF31D-E64C-1F47-899E-27A4364D181B}"/>
              </a:ext>
            </a:extLst>
          </p:cNvPr>
          <p:cNvSpPr>
            <a:spLocks noGrp="1"/>
          </p:cNvSpPr>
          <p:nvPr>
            <p:ph sz="quarter" idx="15"/>
          </p:nvPr>
        </p:nvSpPr>
        <p:spPr>
          <a:xfrm>
            <a:off x="620184" y="6356351"/>
            <a:ext cx="10084328" cy="365125"/>
          </a:xfrm>
        </p:spPr>
        <p:txBody>
          <a:bodyPr/>
          <a:lstStyle/>
          <a:p>
            <a:pPr>
              <a:spcBef>
                <a:spcPts val="0"/>
              </a:spcBef>
              <a:spcAft>
                <a:spcPts val="300"/>
              </a:spcAft>
            </a:pPr>
            <a:r>
              <a:rPr lang="en-GB" dirty="0">
                <a:solidFill>
                  <a:schemeClr val="tx2"/>
                </a:solidFill>
              </a:rPr>
              <a:t>FISH, fluorescent in situ hybridisation; NTRK, neurotrophic tyrosine receptor kinase; RT-PCR, reverse transcription-polymerase chain reaction</a:t>
            </a:r>
          </a:p>
          <a:p>
            <a:pPr>
              <a:spcBef>
                <a:spcPts val="0"/>
              </a:spcBef>
              <a:spcAft>
                <a:spcPts val="300"/>
              </a:spcAft>
            </a:pPr>
            <a:r>
              <a:rPr lang="en-GB" dirty="0">
                <a:solidFill>
                  <a:schemeClr val="tx2"/>
                </a:solidFill>
              </a:rPr>
              <a:t>Hechtman JF. Mod Pathol. 2021; doi: 10.1038/s41379-021-00913-8 (Online ahead of print)</a:t>
            </a:r>
          </a:p>
        </p:txBody>
      </p:sp>
    </p:spTree>
    <p:extLst>
      <p:ext uri="{BB962C8B-B14F-4D97-AF65-F5344CB8AC3E}">
        <p14:creationId xmlns:p14="http://schemas.microsoft.com/office/powerpoint/2010/main" val="108022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4F95DE7-893E-7A4E-87D8-EC22DB748493}"/>
              </a:ext>
            </a:extLst>
          </p:cNvPr>
          <p:cNvSpPr>
            <a:spLocks noGrp="1"/>
          </p:cNvSpPr>
          <p:nvPr>
            <p:ph type="body" idx="1"/>
          </p:nvPr>
        </p:nvSpPr>
        <p:spPr/>
        <p:txBody>
          <a:bodyPr/>
          <a:lstStyle/>
          <a:p>
            <a:r>
              <a:rPr lang="en-GB" dirty="0"/>
              <a:t>Next generation sequencing </a:t>
            </a:r>
          </a:p>
        </p:txBody>
      </p:sp>
      <p:sp>
        <p:nvSpPr>
          <p:cNvPr id="3" name="Content Placeholder 2">
            <a:extLst>
              <a:ext uri="{FF2B5EF4-FFF2-40B4-BE49-F238E27FC236}">
                <a16:creationId xmlns:a16="http://schemas.microsoft.com/office/drawing/2014/main" id="{39C351A4-AA4D-4CF0-9530-89BE26FD27E2}"/>
              </a:ext>
            </a:extLst>
          </p:cNvPr>
          <p:cNvSpPr>
            <a:spLocks noGrp="1"/>
          </p:cNvSpPr>
          <p:nvPr>
            <p:ph sz="quarter" idx="12"/>
          </p:nvPr>
        </p:nvSpPr>
        <p:spPr/>
        <p:txBody>
          <a:bodyPr/>
          <a:lstStyle/>
          <a:p>
            <a:r>
              <a:rPr lang="en-GB" dirty="0"/>
              <a:t>DNA-based</a:t>
            </a:r>
          </a:p>
          <a:p>
            <a:pPr lvl="1"/>
            <a:r>
              <a:rPr lang="en-GB" dirty="0"/>
              <a:t>Advantages include analyse variety of gene groups frequently altered in lung cancer including point mutations, amplifications and tumour mutational burden</a:t>
            </a:r>
          </a:p>
          <a:p>
            <a:pPr lvl="1"/>
            <a:r>
              <a:rPr lang="en-GB" dirty="0"/>
              <a:t>Disadvantages include requires moderate amounts of tumour tissue, limited coverage of introns (81% sensitivity – best at </a:t>
            </a:r>
            <a:r>
              <a:rPr lang="en-GB" i="1" dirty="0"/>
              <a:t>NTRK1</a:t>
            </a:r>
            <a:r>
              <a:rPr lang="en-GB" dirty="0"/>
              <a:t>) and turn around times (2-4 weeks)</a:t>
            </a:r>
          </a:p>
          <a:p>
            <a:r>
              <a:rPr lang="en-GB" dirty="0"/>
              <a:t>RNA-based</a:t>
            </a:r>
          </a:p>
          <a:p>
            <a:pPr lvl="1"/>
            <a:r>
              <a:rPr lang="en-GB" dirty="0"/>
              <a:t>Advantages include confirmation that the fusion gene is transcribed, not limited by gene size (introns), and detection is partner agnostic</a:t>
            </a:r>
          </a:p>
          <a:p>
            <a:pPr lvl="1"/>
            <a:r>
              <a:rPr lang="en-GB" dirty="0"/>
              <a:t>Disadvantages include moderate amounts of tumour tissue, subject to RNA degradation in older samples, turn around times (2-4 weeks) </a:t>
            </a:r>
          </a:p>
          <a:p>
            <a:pPr lvl="1"/>
            <a:endParaRPr lang="en-GB" dirty="0"/>
          </a:p>
        </p:txBody>
      </p:sp>
      <p:sp>
        <p:nvSpPr>
          <p:cNvPr id="2" name="Title 1">
            <a:extLst>
              <a:ext uri="{FF2B5EF4-FFF2-40B4-BE49-F238E27FC236}">
                <a16:creationId xmlns:a16="http://schemas.microsoft.com/office/drawing/2014/main" id="{01377FE5-A221-4E5E-9700-968192E01A52}"/>
              </a:ext>
            </a:extLst>
          </p:cNvPr>
          <p:cNvSpPr>
            <a:spLocks noGrp="1"/>
          </p:cNvSpPr>
          <p:nvPr>
            <p:ph type="title"/>
          </p:nvPr>
        </p:nvSpPr>
        <p:spPr/>
        <p:txBody>
          <a:bodyPr/>
          <a:lstStyle/>
          <a:p>
            <a:r>
              <a:rPr lang="en-GB" dirty="0"/>
              <a:t>Testing approaches	</a:t>
            </a:r>
          </a:p>
        </p:txBody>
      </p:sp>
      <p:sp>
        <p:nvSpPr>
          <p:cNvPr id="5" name="Slide Number Placeholder 4">
            <a:extLst>
              <a:ext uri="{FF2B5EF4-FFF2-40B4-BE49-F238E27FC236}">
                <a16:creationId xmlns:a16="http://schemas.microsoft.com/office/drawing/2014/main" id="{219007D0-CD1F-3F4F-A58B-6A0D538B02E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3" name="Content Placeholder 12">
            <a:extLst>
              <a:ext uri="{FF2B5EF4-FFF2-40B4-BE49-F238E27FC236}">
                <a16:creationId xmlns:a16="http://schemas.microsoft.com/office/drawing/2014/main" id="{42D6B836-81FF-804B-B4A0-EC3EE06B1434}"/>
              </a:ext>
            </a:extLst>
          </p:cNvPr>
          <p:cNvSpPr>
            <a:spLocks noGrp="1"/>
          </p:cNvSpPr>
          <p:nvPr>
            <p:ph sz="quarter" idx="15"/>
          </p:nvPr>
        </p:nvSpPr>
        <p:spPr/>
        <p:txBody>
          <a:bodyPr/>
          <a:lstStyle/>
          <a:p>
            <a:pPr>
              <a:spcBef>
                <a:spcPts val="0"/>
              </a:spcBef>
              <a:spcAft>
                <a:spcPts val="300"/>
              </a:spcAft>
            </a:pPr>
            <a:r>
              <a:rPr lang="en-GB" dirty="0">
                <a:solidFill>
                  <a:schemeClr val="tx2"/>
                </a:solidFill>
              </a:rPr>
              <a:t>NTRK, neurotrophic tyrosine receptor kinase</a:t>
            </a:r>
          </a:p>
          <a:p>
            <a:pPr>
              <a:spcBef>
                <a:spcPts val="0"/>
              </a:spcBef>
              <a:spcAft>
                <a:spcPts val="300"/>
              </a:spcAft>
            </a:pPr>
            <a:r>
              <a:rPr lang="en-GB" dirty="0">
                <a:solidFill>
                  <a:schemeClr val="tx2"/>
                </a:solidFill>
              </a:rPr>
              <a:t>Hechtman JF. Mod Pathol. 2021; doi: 10.1038/s41379-021-00913-8 (Online ahead of print)</a:t>
            </a:r>
          </a:p>
          <a:p>
            <a:pPr>
              <a:spcBef>
                <a:spcPts val="0"/>
              </a:spcBef>
              <a:spcAft>
                <a:spcPts val="300"/>
              </a:spcAft>
            </a:pPr>
            <a:endParaRPr lang="en-GB" dirty="0">
              <a:solidFill>
                <a:schemeClr val="tx2"/>
              </a:solidFill>
            </a:endParaRPr>
          </a:p>
        </p:txBody>
      </p:sp>
    </p:spTree>
    <p:extLst>
      <p:ext uri="{BB962C8B-B14F-4D97-AF65-F5344CB8AC3E}">
        <p14:creationId xmlns:p14="http://schemas.microsoft.com/office/powerpoint/2010/main" val="66886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C0AF6FA3-CCED-2F42-8622-BFA77D87124A}"/>
              </a:ext>
            </a:extLst>
          </p:cNvPr>
          <p:cNvSpPr>
            <a:spLocks noGrp="1"/>
          </p:cNvSpPr>
          <p:nvPr>
            <p:ph sz="quarter" idx="12"/>
          </p:nvPr>
        </p:nvSpPr>
        <p:spPr>
          <a:xfrm>
            <a:off x="620184" y="1425600"/>
            <a:ext cx="10963200" cy="994380"/>
          </a:xfrm>
        </p:spPr>
        <p:txBody>
          <a:bodyPr/>
          <a:lstStyle/>
          <a:p>
            <a:r>
              <a:rPr lang="en-GB" dirty="0"/>
              <a:t>Multiple published approaches</a:t>
            </a:r>
          </a:p>
          <a:p>
            <a:r>
              <a:rPr lang="en-GB" dirty="0"/>
              <a:t>Depend on institutional resources</a:t>
            </a:r>
          </a:p>
        </p:txBody>
      </p:sp>
      <p:sp>
        <p:nvSpPr>
          <p:cNvPr id="2" name="Title 1">
            <a:extLst>
              <a:ext uri="{FF2B5EF4-FFF2-40B4-BE49-F238E27FC236}">
                <a16:creationId xmlns:a16="http://schemas.microsoft.com/office/drawing/2014/main" id="{E5FE9A2B-58E6-4999-84F3-375C9F076AB4}"/>
              </a:ext>
            </a:extLst>
          </p:cNvPr>
          <p:cNvSpPr>
            <a:spLocks noGrp="1"/>
          </p:cNvSpPr>
          <p:nvPr>
            <p:ph type="title"/>
          </p:nvPr>
        </p:nvSpPr>
        <p:spPr/>
        <p:txBody>
          <a:bodyPr/>
          <a:lstStyle/>
          <a:p>
            <a:r>
              <a:rPr lang="en-GB" dirty="0"/>
              <a:t>Workflows</a:t>
            </a:r>
          </a:p>
        </p:txBody>
      </p:sp>
      <p:sp>
        <p:nvSpPr>
          <p:cNvPr id="5" name="Slide Number Placeholder 4">
            <a:extLst>
              <a:ext uri="{FF2B5EF4-FFF2-40B4-BE49-F238E27FC236}">
                <a16:creationId xmlns:a16="http://schemas.microsoft.com/office/drawing/2014/main" id="{494E179D-D4A4-0144-A246-24AE470DA5F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3" name="Content Placeholder 2">
            <a:extLst>
              <a:ext uri="{FF2B5EF4-FFF2-40B4-BE49-F238E27FC236}">
                <a16:creationId xmlns:a16="http://schemas.microsoft.com/office/drawing/2014/main" id="{D0B1EF1E-A753-1541-935A-0121B9413D2C}"/>
              </a:ext>
            </a:extLst>
          </p:cNvPr>
          <p:cNvSpPr>
            <a:spLocks noGrp="1"/>
          </p:cNvSpPr>
          <p:nvPr>
            <p:ph sz="quarter" idx="15"/>
          </p:nvPr>
        </p:nvSpPr>
        <p:spPr>
          <a:xfrm>
            <a:off x="620183" y="6323983"/>
            <a:ext cx="11092441" cy="365125"/>
          </a:xfrm>
        </p:spPr>
        <p:txBody>
          <a:bodyPr/>
          <a:lstStyle/>
          <a:p>
            <a:pPr>
              <a:lnSpc>
                <a:spcPct val="85000"/>
              </a:lnSpc>
              <a:spcBef>
                <a:spcPts val="0"/>
              </a:spcBef>
              <a:spcAft>
                <a:spcPts val="300"/>
              </a:spcAft>
            </a:pPr>
            <a:r>
              <a:rPr lang="en-GB" sz="1100" dirty="0">
                <a:solidFill>
                  <a:schemeClr val="tx2"/>
                </a:solidFill>
              </a:rPr>
              <a:t>ALK, anaplastic lymphoma kinase; BRAF, v-raf murine sarcoma viral oncogene homolog B1; EGFR, epidermal growth factor receptor; FISH, fluorescent in situ hybridisation; HER2, human epidermal growth factor receptor 2; IHC, immunohistochemistry; KRAS, Kirsten rat sarcoma viral oncogene homolog; MET, hepatocyte growth factor receptor gene; NGS, next-generation sequencing; NSCLC, non-small cell lung cancer; NTRK, neurotrophic tyrosine receptor kinase; qPCR, quantitative polymerase chain reaction; RET, rearranged during transfection; ROS1, c-ros oncogene 1</a:t>
            </a:r>
          </a:p>
          <a:p>
            <a:pPr>
              <a:lnSpc>
                <a:spcPct val="85000"/>
              </a:lnSpc>
              <a:spcBef>
                <a:spcPts val="0"/>
              </a:spcBef>
              <a:spcAft>
                <a:spcPts val="300"/>
              </a:spcAft>
            </a:pPr>
            <a:r>
              <a:rPr lang="en-GB" sz="1100" dirty="0">
                <a:solidFill>
                  <a:schemeClr val="tx2"/>
                </a:solidFill>
              </a:rPr>
              <a:t>Moore DA, et al. Lung Cancer. 2021; 161:55-9</a:t>
            </a:r>
          </a:p>
        </p:txBody>
      </p:sp>
      <p:sp>
        <p:nvSpPr>
          <p:cNvPr id="44" name="TextBox 43">
            <a:extLst>
              <a:ext uri="{FF2B5EF4-FFF2-40B4-BE49-F238E27FC236}">
                <a16:creationId xmlns:a16="http://schemas.microsoft.com/office/drawing/2014/main" id="{A5CFB435-9DE3-E248-90D7-FDF6EA2AF014}"/>
              </a:ext>
            </a:extLst>
          </p:cNvPr>
          <p:cNvSpPr txBox="1"/>
          <p:nvPr/>
        </p:nvSpPr>
        <p:spPr>
          <a:xfrm>
            <a:off x="5159842" y="3222976"/>
            <a:ext cx="2226700" cy="166199"/>
          </a:xfrm>
          <a:prstGeom prst="rect">
            <a:avLst/>
          </a:prstGeom>
          <a:solidFill>
            <a:schemeClr val="bg1"/>
          </a:solidFill>
        </p:spPr>
        <p:txBody>
          <a:bodyPr wrap="none" lIns="0" tIns="0" rIns="0" bIns="0"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If DNA poor yield or clinical urgency</a:t>
            </a:r>
          </a:p>
        </p:txBody>
      </p:sp>
      <p:sp>
        <p:nvSpPr>
          <p:cNvPr id="26" name="Rounded Rectangle 25">
            <a:extLst>
              <a:ext uri="{FF2B5EF4-FFF2-40B4-BE49-F238E27FC236}">
                <a16:creationId xmlns:a16="http://schemas.microsoft.com/office/drawing/2014/main" id="{721D2BA5-2FCF-6F41-AAD8-C416587B2F2E}"/>
              </a:ext>
            </a:extLst>
          </p:cNvPr>
          <p:cNvSpPr/>
          <p:nvPr/>
        </p:nvSpPr>
        <p:spPr>
          <a:xfrm>
            <a:off x="6339749" y="4300558"/>
            <a:ext cx="2232000" cy="612000"/>
          </a:xfrm>
          <a:prstGeom prst="roundRect">
            <a:avLst/>
          </a:prstGeom>
          <a:solidFill>
            <a:schemeClr val="accent1">
              <a:lumMod val="20000"/>
              <a:lumOff val="8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90000"/>
              </a:lnSpc>
              <a:spcBef>
                <a:spcPts val="0"/>
              </a:spcBef>
              <a:spcAft>
                <a:spcPct val="0"/>
              </a:spcAft>
              <a:buClr>
                <a:srgbClr val="FFFFFF"/>
              </a:buClr>
              <a:buSzTx/>
              <a:buFontTx/>
              <a:buNone/>
              <a:tabLst/>
              <a:defRPr/>
            </a:pPr>
            <a:r>
              <a:rPr kumimoji="0" lang="en-GB" altLang="zh-CN"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RNA-based NGS analysis:</a:t>
            </a:r>
            <a:br>
              <a:rPr kumimoji="0" lang="en-GB" altLang="zh-CN"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br>
            <a:r>
              <a:rPr kumimoji="0" lang="en-GB" altLang="zh-CN" sz="1200" b="0" i="1"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ALK/BRAF/MET/ROS1/RET/</a:t>
            </a:r>
            <a:br>
              <a:rPr kumimoji="0" lang="en-GB" altLang="zh-CN" sz="1200" b="0" i="1"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br>
            <a:r>
              <a:rPr kumimoji="0" lang="en-GB" altLang="zh-CN" sz="1200" b="0" i="1"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NTRK1/NTRK3</a:t>
            </a:r>
          </a:p>
        </p:txBody>
      </p:sp>
      <p:cxnSp>
        <p:nvCxnSpPr>
          <p:cNvPr id="31" name="Straight Connector 30">
            <a:extLst>
              <a:ext uri="{FF2B5EF4-FFF2-40B4-BE49-F238E27FC236}">
                <a16:creationId xmlns:a16="http://schemas.microsoft.com/office/drawing/2014/main" id="{49578B1F-BE32-2546-AE08-9B23B788BA63}"/>
              </a:ext>
            </a:extLst>
          </p:cNvPr>
          <p:cNvCxnSpPr>
            <a:cxnSpLocks/>
          </p:cNvCxnSpPr>
          <p:nvPr/>
        </p:nvCxnSpPr>
        <p:spPr>
          <a:xfrm flipH="1">
            <a:off x="4040778" y="3830361"/>
            <a:ext cx="172438" cy="0"/>
          </a:xfrm>
          <a:prstGeom prst="line">
            <a:avLst/>
          </a:prstGeom>
          <a:ln w="19050">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4CDDB6A3-CE23-F140-B105-C9FE3C242CE6}"/>
              </a:ext>
            </a:extLst>
          </p:cNvPr>
          <p:cNvCxnSpPr>
            <a:cxnSpLocks/>
          </p:cNvCxnSpPr>
          <p:nvPr/>
        </p:nvCxnSpPr>
        <p:spPr>
          <a:xfrm>
            <a:off x="4043751" y="3828732"/>
            <a:ext cx="0" cy="15621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AA80AEBD-3702-DE4F-A662-4F1D0EF2EF0A}"/>
              </a:ext>
            </a:extLst>
          </p:cNvPr>
          <p:cNvCxnSpPr>
            <a:cxnSpLocks/>
          </p:cNvCxnSpPr>
          <p:nvPr/>
        </p:nvCxnSpPr>
        <p:spPr>
          <a:xfrm flipH="1">
            <a:off x="4034427" y="5389352"/>
            <a:ext cx="1344989" cy="0"/>
          </a:xfrm>
          <a:prstGeom prst="line">
            <a:avLst/>
          </a:prstGeom>
          <a:ln w="19050">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1CCAC13D-FC38-694F-943C-D560761BFDA7}"/>
              </a:ext>
            </a:extLst>
          </p:cNvPr>
          <p:cNvCxnSpPr>
            <a:cxnSpLocks/>
          </p:cNvCxnSpPr>
          <p:nvPr/>
        </p:nvCxnSpPr>
        <p:spPr>
          <a:xfrm flipH="1">
            <a:off x="3759434" y="4590332"/>
            <a:ext cx="283517" cy="0"/>
          </a:xfrm>
          <a:prstGeom prst="line">
            <a:avLst/>
          </a:prstGeom>
          <a:ln w="19050">
            <a:headEnd type="none" w="med" len="med"/>
            <a:tailEnd type="none" w="med" len="med"/>
          </a:ln>
          <a:effectLst/>
        </p:spPr>
        <p:style>
          <a:lnRef idx="2">
            <a:schemeClr val="dk1"/>
          </a:lnRef>
          <a:fillRef idx="0">
            <a:schemeClr val="dk1"/>
          </a:fillRef>
          <a:effectRef idx="1">
            <a:schemeClr val="dk1"/>
          </a:effectRef>
          <a:fontRef idx="minor">
            <a:schemeClr val="tx1"/>
          </a:fontRef>
        </p:style>
      </p:cxnSp>
      <p:sp>
        <p:nvSpPr>
          <p:cNvPr id="29" name="Rounded Rectangle 28">
            <a:extLst>
              <a:ext uri="{FF2B5EF4-FFF2-40B4-BE49-F238E27FC236}">
                <a16:creationId xmlns:a16="http://schemas.microsoft.com/office/drawing/2014/main" id="{78E72EC7-8AC4-6848-A3D7-BAAE80A99AAE}"/>
              </a:ext>
            </a:extLst>
          </p:cNvPr>
          <p:cNvSpPr/>
          <p:nvPr/>
        </p:nvSpPr>
        <p:spPr>
          <a:xfrm>
            <a:off x="2343525" y="4361864"/>
            <a:ext cx="1583394" cy="432000"/>
          </a:xfrm>
          <a:prstGeom prst="roundRect">
            <a:avLst/>
          </a:prstGeom>
          <a:solidFill>
            <a:schemeClr val="bg2">
              <a:lumMod val="9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90000"/>
              </a:lnSpc>
              <a:spcBef>
                <a:spcPts val="0"/>
              </a:spcBef>
              <a:spcAft>
                <a:spcPct val="0"/>
              </a:spcAft>
              <a:buClr>
                <a:srgbClr val="FFFFFF"/>
              </a:buClr>
              <a:buSzTx/>
              <a:buFontTx/>
              <a:buNone/>
              <a:tabLst/>
              <a:defRPr/>
            </a:pPr>
            <a:r>
              <a:rPr kumimoji="0" lang="en-GB" altLang="zh-CN"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All non-squamous</a:t>
            </a:r>
            <a:br>
              <a:rPr kumimoji="0" lang="en-GB" altLang="zh-CN"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br>
            <a:r>
              <a:rPr kumimoji="0" lang="en-GB" altLang="zh-CN"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NSCLC tumours</a:t>
            </a:r>
          </a:p>
        </p:txBody>
      </p:sp>
      <p:sp>
        <p:nvSpPr>
          <p:cNvPr id="45" name="TextBox 44">
            <a:extLst>
              <a:ext uri="{FF2B5EF4-FFF2-40B4-BE49-F238E27FC236}">
                <a16:creationId xmlns:a16="http://schemas.microsoft.com/office/drawing/2014/main" id="{3F4044FB-5F11-2340-BC45-51CCD7A8FA61}"/>
              </a:ext>
            </a:extLst>
          </p:cNvPr>
          <p:cNvSpPr txBox="1"/>
          <p:nvPr/>
        </p:nvSpPr>
        <p:spPr>
          <a:xfrm>
            <a:off x="8687038" y="4197201"/>
            <a:ext cx="1198598" cy="830997"/>
          </a:xfrm>
          <a:prstGeom prst="rect">
            <a:avLst/>
          </a:prstGeom>
          <a:noFill/>
        </p:spPr>
        <p:txBody>
          <a:bodyPr wrap="none" lIns="0" tIns="0" rIns="0" bIns="0"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Excluded if</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inadequate</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remaining tissue or</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quantity of </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extracted RNA</a:t>
            </a:r>
          </a:p>
        </p:txBody>
      </p:sp>
      <p:cxnSp>
        <p:nvCxnSpPr>
          <p:cNvPr id="50" name="Straight Connector 49">
            <a:extLst>
              <a:ext uri="{FF2B5EF4-FFF2-40B4-BE49-F238E27FC236}">
                <a16:creationId xmlns:a16="http://schemas.microsoft.com/office/drawing/2014/main" id="{160A3A28-551C-0247-910A-C0C0D201D326}"/>
              </a:ext>
            </a:extLst>
          </p:cNvPr>
          <p:cNvCxnSpPr>
            <a:cxnSpLocks/>
          </p:cNvCxnSpPr>
          <p:nvPr/>
        </p:nvCxnSpPr>
        <p:spPr>
          <a:xfrm flipH="1">
            <a:off x="6792686" y="3814223"/>
            <a:ext cx="774977" cy="0"/>
          </a:xfrm>
          <a:prstGeom prst="line">
            <a:avLst/>
          </a:prstGeom>
          <a:ln w="1905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B4AFA5FE-A814-D940-9AF3-B1B83DBD107C}"/>
              </a:ext>
            </a:extLst>
          </p:cNvPr>
          <p:cNvCxnSpPr>
            <a:cxnSpLocks/>
          </p:cNvCxnSpPr>
          <p:nvPr/>
        </p:nvCxnSpPr>
        <p:spPr>
          <a:xfrm flipV="1">
            <a:off x="8328248" y="3821258"/>
            <a:ext cx="0" cy="471024"/>
          </a:xfrm>
          <a:prstGeom prst="line">
            <a:avLst/>
          </a:prstGeom>
          <a:ln w="19050">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52" name="Straight Connector 51">
            <a:extLst>
              <a:ext uri="{FF2B5EF4-FFF2-40B4-BE49-F238E27FC236}">
                <a16:creationId xmlns:a16="http://schemas.microsoft.com/office/drawing/2014/main" id="{CDCC4F91-779E-C844-B152-BF2FEF2C340E}"/>
              </a:ext>
            </a:extLst>
          </p:cNvPr>
          <p:cNvCxnSpPr>
            <a:cxnSpLocks/>
          </p:cNvCxnSpPr>
          <p:nvPr/>
        </p:nvCxnSpPr>
        <p:spPr>
          <a:xfrm>
            <a:off x="8328248" y="4933530"/>
            <a:ext cx="0" cy="451526"/>
          </a:xfrm>
          <a:prstGeom prst="line">
            <a:avLst/>
          </a:prstGeom>
          <a:ln w="19050">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53" name="Straight Connector 52">
            <a:extLst>
              <a:ext uri="{FF2B5EF4-FFF2-40B4-BE49-F238E27FC236}">
                <a16:creationId xmlns:a16="http://schemas.microsoft.com/office/drawing/2014/main" id="{73167E40-EE06-B340-B4C6-3974F877FCDF}"/>
              </a:ext>
            </a:extLst>
          </p:cNvPr>
          <p:cNvCxnSpPr>
            <a:cxnSpLocks/>
          </p:cNvCxnSpPr>
          <p:nvPr/>
        </p:nvCxnSpPr>
        <p:spPr>
          <a:xfrm flipH="1">
            <a:off x="6412958" y="5376652"/>
            <a:ext cx="1915067" cy="0"/>
          </a:xfrm>
          <a:prstGeom prst="line">
            <a:avLst/>
          </a:prstGeom>
          <a:ln w="19050">
            <a:headEnd type="none" w="med" len="med"/>
            <a:tailEnd type="none" w="med" len="med"/>
          </a:ln>
          <a:effectLst/>
        </p:spPr>
        <p:style>
          <a:lnRef idx="2">
            <a:schemeClr val="dk1"/>
          </a:lnRef>
          <a:fillRef idx="0">
            <a:schemeClr val="dk1"/>
          </a:fillRef>
          <a:effectRef idx="1">
            <a:schemeClr val="dk1"/>
          </a:effectRef>
          <a:fontRef idx="minor">
            <a:schemeClr val="tx1"/>
          </a:fontRef>
        </p:style>
      </p:cxnSp>
      <p:sp>
        <p:nvSpPr>
          <p:cNvPr id="24" name="Rounded Rectangle 23">
            <a:extLst>
              <a:ext uri="{FF2B5EF4-FFF2-40B4-BE49-F238E27FC236}">
                <a16:creationId xmlns:a16="http://schemas.microsoft.com/office/drawing/2014/main" id="{D545006D-E7D5-0C4E-8B60-8DF9D05659C1}"/>
              </a:ext>
            </a:extLst>
          </p:cNvPr>
          <p:cNvSpPr/>
          <p:nvPr/>
        </p:nvSpPr>
        <p:spPr>
          <a:xfrm>
            <a:off x="5385256" y="5166755"/>
            <a:ext cx="1584000" cy="432000"/>
          </a:xfrm>
          <a:prstGeom prst="roundRect">
            <a:avLst/>
          </a:prstGeom>
          <a:solidFill>
            <a:schemeClr val="tx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90000"/>
              </a:lnSpc>
              <a:spcBef>
                <a:spcPts val="0"/>
              </a:spcBef>
              <a:spcAft>
                <a:spcPct val="0"/>
              </a:spcAft>
              <a:buClr>
                <a:srgbClr val="FFFFFF"/>
              </a:buClr>
              <a:buSzTx/>
              <a:buFontTx/>
              <a:buNone/>
              <a:tabLst/>
              <a:defRPr/>
            </a:pPr>
            <a:r>
              <a:rPr kumimoji="0" lang="en-GB" altLang="zh-CN"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IHC +/- FISH:</a:t>
            </a:r>
            <a:br>
              <a:rPr kumimoji="0" lang="en-GB" altLang="zh-CN"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br>
            <a:r>
              <a:rPr kumimoji="0" lang="en-GB" altLang="zh-CN" sz="1200" b="0" i="1"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ALK/ROS1</a:t>
            </a:r>
          </a:p>
        </p:txBody>
      </p:sp>
      <p:cxnSp>
        <p:nvCxnSpPr>
          <p:cNvPr id="54" name="Straight Connector 53">
            <a:extLst>
              <a:ext uri="{FF2B5EF4-FFF2-40B4-BE49-F238E27FC236}">
                <a16:creationId xmlns:a16="http://schemas.microsoft.com/office/drawing/2014/main" id="{C30C195E-ABAB-6A4E-BC98-1D84C345BAD0}"/>
              </a:ext>
            </a:extLst>
          </p:cNvPr>
          <p:cNvCxnSpPr>
            <a:cxnSpLocks/>
          </p:cNvCxnSpPr>
          <p:nvPr/>
        </p:nvCxnSpPr>
        <p:spPr>
          <a:xfrm flipH="1">
            <a:off x="8338034" y="3927434"/>
            <a:ext cx="936000" cy="0"/>
          </a:xfrm>
          <a:prstGeom prst="line">
            <a:avLst/>
          </a:prstGeom>
          <a:ln w="19050">
            <a:prstDash val="sysDash"/>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601ECD5B-62A9-B34E-9E44-42AB38667666}"/>
              </a:ext>
            </a:extLst>
          </p:cNvPr>
          <p:cNvCxnSpPr>
            <a:cxnSpLocks/>
            <a:stCxn id="45" idx="0"/>
          </p:cNvCxnSpPr>
          <p:nvPr/>
        </p:nvCxnSpPr>
        <p:spPr>
          <a:xfrm flipV="1">
            <a:off x="9286337" y="3908107"/>
            <a:ext cx="0" cy="289094"/>
          </a:xfrm>
          <a:prstGeom prst="line">
            <a:avLst/>
          </a:prstGeom>
          <a:ln w="19050">
            <a:prstDash val="sysDash"/>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F8A76DF6-2A99-2845-A300-1AF177C92EC4}"/>
              </a:ext>
            </a:extLst>
          </p:cNvPr>
          <p:cNvCxnSpPr>
            <a:cxnSpLocks/>
          </p:cNvCxnSpPr>
          <p:nvPr/>
        </p:nvCxnSpPr>
        <p:spPr>
          <a:xfrm flipH="1">
            <a:off x="8338034" y="5284081"/>
            <a:ext cx="936000" cy="0"/>
          </a:xfrm>
          <a:prstGeom prst="line">
            <a:avLst/>
          </a:prstGeom>
          <a:ln w="19050">
            <a:prstDash val="sysDash"/>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27FAFCFE-11E1-0846-8093-15F217BDE423}"/>
              </a:ext>
            </a:extLst>
          </p:cNvPr>
          <p:cNvCxnSpPr>
            <a:cxnSpLocks/>
          </p:cNvCxnSpPr>
          <p:nvPr/>
        </p:nvCxnSpPr>
        <p:spPr>
          <a:xfrm flipH="1">
            <a:off x="5434149" y="3830361"/>
            <a:ext cx="903958" cy="0"/>
          </a:xfrm>
          <a:prstGeom prst="line">
            <a:avLst/>
          </a:prstGeom>
          <a:ln w="19050">
            <a:headEnd type="triangle" w="med" len="med"/>
            <a:tailEnd type="none" w="med" len="sm"/>
          </a:ln>
          <a:effectLst/>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6A94EAD9-3E3D-EC43-B21A-B2C0AAE24EA2}"/>
              </a:ext>
            </a:extLst>
          </p:cNvPr>
          <p:cNvCxnSpPr>
            <a:cxnSpLocks/>
          </p:cNvCxnSpPr>
          <p:nvPr/>
        </p:nvCxnSpPr>
        <p:spPr>
          <a:xfrm flipV="1">
            <a:off x="5103572" y="3006407"/>
            <a:ext cx="0" cy="506346"/>
          </a:xfrm>
          <a:prstGeom prst="line">
            <a:avLst/>
          </a:prstGeom>
          <a:ln w="19050">
            <a:prstDash val="sysDash"/>
            <a:headEnd type="triangle" w="med" len="med"/>
            <a:tailEnd type="none" w="med" len="sm"/>
          </a:ln>
          <a:effectLst/>
        </p:spPr>
        <p:style>
          <a:lnRef idx="2">
            <a:schemeClr val="dk1"/>
          </a:lnRef>
          <a:fillRef idx="0">
            <a:schemeClr val="dk1"/>
          </a:fillRef>
          <a:effectRef idx="1">
            <a:schemeClr val="dk1"/>
          </a:effectRef>
          <a:fontRef idx="minor">
            <a:schemeClr val="tx1"/>
          </a:fontRef>
        </p:style>
      </p:cxnSp>
      <p:sp>
        <p:nvSpPr>
          <p:cNvPr id="47" name="Rounded Rectangle 46">
            <a:extLst>
              <a:ext uri="{FF2B5EF4-FFF2-40B4-BE49-F238E27FC236}">
                <a16:creationId xmlns:a16="http://schemas.microsoft.com/office/drawing/2014/main" id="{53767790-F085-3B4B-B2A9-A74137C7C91B}"/>
              </a:ext>
            </a:extLst>
          </p:cNvPr>
          <p:cNvSpPr/>
          <p:nvPr/>
        </p:nvSpPr>
        <p:spPr>
          <a:xfrm>
            <a:off x="4221572" y="2636912"/>
            <a:ext cx="1764000" cy="432000"/>
          </a:xfrm>
          <a:prstGeom prst="roundRect">
            <a:avLst/>
          </a:prstGeom>
          <a:solidFill>
            <a:schemeClr val="accent2">
              <a:lumMod val="20000"/>
              <a:lumOff val="8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90000"/>
              </a:lnSpc>
              <a:spcBef>
                <a:spcPts val="0"/>
              </a:spcBef>
              <a:spcAft>
                <a:spcPct val="0"/>
              </a:spcAft>
              <a:buClr>
                <a:srgbClr val="FFFFFF"/>
              </a:buClr>
              <a:buSzTx/>
              <a:buFontTx/>
              <a:buNone/>
              <a:tabLst/>
              <a:defRPr/>
            </a:pPr>
            <a:r>
              <a:rPr kumimoji="0" lang="en-GB" altLang="zh-CN"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qPCR-based analysis:</a:t>
            </a:r>
            <a:br>
              <a:rPr kumimoji="0" lang="en-GB" altLang="zh-CN"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br>
            <a:r>
              <a:rPr kumimoji="0" lang="en-GB" altLang="zh-CN" sz="1200" b="0" i="1"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EGFR</a:t>
            </a:r>
            <a:r>
              <a:rPr kumimoji="0" lang="en-GB" altLang="zh-CN"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only</a:t>
            </a:r>
          </a:p>
        </p:txBody>
      </p:sp>
      <p:sp>
        <p:nvSpPr>
          <p:cNvPr id="48" name="Rounded Rectangle 47">
            <a:extLst>
              <a:ext uri="{FF2B5EF4-FFF2-40B4-BE49-F238E27FC236}">
                <a16:creationId xmlns:a16="http://schemas.microsoft.com/office/drawing/2014/main" id="{A197C825-6B16-284C-A0BA-8BD689B5F635}"/>
              </a:ext>
            </a:extLst>
          </p:cNvPr>
          <p:cNvSpPr/>
          <p:nvPr/>
        </p:nvSpPr>
        <p:spPr>
          <a:xfrm>
            <a:off x="4221572" y="3524361"/>
            <a:ext cx="1764000" cy="612000"/>
          </a:xfrm>
          <a:prstGeom prst="roundRect">
            <a:avLst/>
          </a:prstGeom>
          <a:solidFill>
            <a:schemeClr val="accent1">
              <a:lumMod val="20000"/>
              <a:lumOff val="8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90000"/>
              </a:lnSpc>
              <a:spcBef>
                <a:spcPts val="0"/>
              </a:spcBef>
              <a:spcAft>
                <a:spcPct val="0"/>
              </a:spcAft>
              <a:buClr>
                <a:srgbClr val="FFFFFF"/>
              </a:buClr>
              <a:buSzTx/>
              <a:buFontTx/>
              <a:buNone/>
              <a:tabLst/>
              <a:defRPr/>
            </a:pPr>
            <a:r>
              <a:rPr kumimoji="0" lang="en-GB" altLang="zh-CN"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DNA-based NGS analysis:</a:t>
            </a:r>
            <a:br>
              <a:rPr kumimoji="0" lang="en-GB" altLang="zh-CN"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br>
            <a:r>
              <a:rPr kumimoji="0" lang="en-GB" altLang="zh-CN" sz="1200" b="0" i="1"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EGFR/KRAS/BRAF/</a:t>
            </a:r>
            <a:br>
              <a:rPr kumimoji="0" lang="en-GB" altLang="zh-CN" sz="1200" b="0" i="1"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br>
            <a:r>
              <a:rPr kumimoji="0" lang="en-GB" altLang="zh-CN" sz="1200" b="0" i="1"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NRAS/HER2 </a:t>
            </a:r>
            <a:r>
              <a:rPr kumimoji="0" lang="en-GB" altLang="zh-CN"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etc.</a:t>
            </a:r>
          </a:p>
        </p:txBody>
      </p:sp>
      <p:cxnSp>
        <p:nvCxnSpPr>
          <p:cNvPr id="62" name="Straight Connector 61">
            <a:extLst>
              <a:ext uri="{FF2B5EF4-FFF2-40B4-BE49-F238E27FC236}">
                <a16:creationId xmlns:a16="http://schemas.microsoft.com/office/drawing/2014/main" id="{B6ED9E02-4C3D-2B46-B096-5A7096D1C39B}"/>
              </a:ext>
            </a:extLst>
          </p:cNvPr>
          <p:cNvCxnSpPr>
            <a:cxnSpLocks/>
          </p:cNvCxnSpPr>
          <p:nvPr/>
        </p:nvCxnSpPr>
        <p:spPr>
          <a:xfrm flipH="1">
            <a:off x="7416347" y="3830361"/>
            <a:ext cx="903958" cy="0"/>
          </a:xfrm>
          <a:prstGeom prst="line">
            <a:avLst/>
          </a:prstGeom>
          <a:ln w="19050">
            <a:headEnd type="none" w="med" len="med"/>
            <a:tailEnd type="none" w="med" len="sm"/>
          </a:ln>
          <a:effectLst/>
        </p:spPr>
        <p:style>
          <a:lnRef idx="2">
            <a:schemeClr val="dk1"/>
          </a:lnRef>
          <a:fillRef idx="0">
            <a:schemeClr val="dk1"/>
          </a:fillRef>
          <a:effectRef idx="1">
            <a:schemeClr val="dk1"/>
          </a:effectRef>
          <a:fontRef idx="minor">
            <a:schemeClr val="tx1"/>
          </a:fontRef>
        </p:style>
      </p:cxnSp>
      <p:sp>
        <p:nvSpPr>
          <p:cNvPr id="23" name="Rounded Rectangle 22">
            <a:extLst>
              <a:ext uri="{FF2B5EF4-FFF2-40B4-BE49-F238E27FC236}">
                <a16:creationId xmlns:a16="http://schemas.microsoft.com/office/drawing/2014/main" id="{FB6AE5EB-ABA3-854E-9CCA-D37938BA9761}"/>
              </a:ext>
            </a:extLst>
          </p:cNvPr>
          <p:cNvSpPr/>
          <p:nvPr/>
        </p:nvSpPr>
        <p:spPr>
          <a:xfrm>
            <a:off x="6339752" y="3614361"/>
            <a:ext cx="1584000" cy="432000"/>
          </a:xfrm>
          <a:prstGeom prst="roundRect">
            <a:avLst/>
          </a:prstGeom>
          <a:solidFill>
            <a:schemeClr val="bg2">
              <a:lumMod val="9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90000"/>
              </a:lnSpc>
              <a:spcBef>
                <a:spcPts val="0"/>
              </a:spcBef>
              <a:spcAft>
                <a:spcPct val="0"/>
              </a:spcAft>
              <a:buClr>
                <a:srgbClr val="FFFFFF"/>
              </a:buClr>
              <a:buSzTx/>
              <a:buFontTx/>
              <a:buNone/>
              <a:tabLst/>
              <a:defRPr/>
            </a:pPr>
            <a:r>
              <a:rPr kumimoji="0" lang="en-GB" altLang="zh-CN"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All ‘driver negative’ </a:t>
            </a:r>
            <a:br>
              <a:rPr kumimoji="0" lang="en-GB" altLang="zh-CN"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br>
            <a:r>
              <a:rPr kumimoji="0" lang="en-GB" altLang="zh-CN"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cases by DNA NGS</a:t>
            </a:r>
          </a:p>
        </p:txBody>
      </p:sp>
      <p:cxnSp>
        <p:nvCxnSpPr>
          <p:cNvPr id="68" name="Straight Connector 67">
            <a:extLst>
              <a:ext uri="{FF2B5EF4-FFF2-40B4-BE49-F238E27FC236}">
                <a16:creationId xmlns:a16="http://schemas.microsoft.com/office/drawing/2014/main" id="{08AD5398-03BC-AC4E-A7E6-98BD5D7417BE}"/>
              </a:ext>
            </a:extLst>
          </p:cNvPr>
          <p:cNvCxnSpPr>
            <a:cxnSpLocks/>
            <a:stCxn id="45" idx="2"/>
          </p:cNvCxnSpPr>
          <p:nvPr/>
        </p:nvCxnSpPr>
        <p:spPr>
          <a:xfrm>
            <a:off x="9286337" y="5028198"/>
            <a:ext cx="0" cy="262646"/>
          </a:xfrm>
          <a:prstGeom prst="line">
            <a:avLst/>
          </a:prstGeom>
          <a:ln w="19050">
            <a:prstDash val="sysDash"/>
            <a:headEnd type="triangle" w="med" len="med"/>
            <a:tailEnd type="none" w="med" len="sm"/>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0411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3AAFA768-AC9B-334B-BA8A-C88CF4CB1636}"/>
              </a:ext>
            </a:extLst>
          </p:cNvPr>
          <p:cNvSpPr>
            <a:spLocks noGrp="1"/>
          </p:cNvSpPr>
          <p:nvPr>
            <p:ph type="body" idx="1"/>
          </p:nvPr>
        </p:nvSpPr>
        <p:spPr/>
        <p:txBody>
          <a:bodyPr/>
          <a:lstStyle/>
          <a:p>
            <a:r>
              <a:rPr lang="en-GB" dirty="0"/>
              <a:t>other</a:t>
            </a:r>
          </a:p>
        </p:txBody>
      </p:sp>
      <p:sp>
        <p:nvSpPr>
          <p:cNvPr id="3" name="Content Placeholder 2">
            <a:extLst>
              <a:ext uri="{FF2B5EF4-FFF2-40B4-BE49-F238E27FC236}">
                <a16:creationId xmlns:a16="http://schemas.microsoft.com/office/drawing/2014/main" id="{2F525F6B-50A5-40B5-B2EB-DE4BA7858618}"/>
              </a:ext>
            </a:extLst>
          </p:cNvPr>
          <p:cNvSpPr>
            <a:spLocks noGrp="1"/>
          </p:cNvSpPr>
          <p:nvPr>
            <p:ph sz="quarter" idx="12"/>
          </p:nvPr>
        </p:nvSpPr>
        <p:spPr/>
        <p:txBody>
          <a:bodyPr/>
          <a:lstStyle/>
          <a:p>
            <a:r>
              <a:rPr lang="en-GB" dirty="0"/>
              <a:t>Immunohistochemistry</a:t>
            </a:r>
          </a:p>
          <a:p>
            <a:r>
              <a:rPr lang="en-GB" dirty="0"/>
              <a:t>Nanostring</a:t>
            </a:r>
          </a:p>
        </p:txBody>
      </p:sp>
      <p:sp>
        <p:nvSpPr>
          <p:cNvPr id="2" name="Title 1">
            <a:extLst>
              <a:ext uri="{FF2B5EF4-FFF2-40B4-BE49-F238E27FC236}">
                <a16:creationId xmlns:a16="http://schemas.microsoft.com/office/drawing/2014/main" id="{DEACFBA1-10B2-4B65-A770-E1C6BF3B935F}"/>
              </a:ext>
            </a:extLst>
          </p:cNvPr>
          <p:cNvSpPr>
            <a:spLocks noGrp="1"/>
          </p:cNvSpPr>
          <p:nvPr>
            <p:ph type="title"/>
          </p:nvPr>
        </p:nvSpPr>
        <p:spPr/>
        <p:txBody>
          <a:bodyPr/>
          <a:lstStyle/>
          <a:p>
            <a:r>
              <a:rPr lang="en-GB" dirty="0"/>
              <a:t>Testing approaches</a:t>
            </a:r>
          </a:p>
        </p:txBody>
      </p:sp>
      <p:sp>
        <p:nvSpPr>
          <p:cNvPr id="5" name="Slide Number Placeholder 4">
            <a:extLst>
              <a:ext uri="{FF2B5EF4-FFF2-40B4-BE49-F238E27FC236}">
                <a16:creationId xmlns:a16="http://schemas.microsoft.com/office/drawing/2014/main" id="{5C717A7F-FD0C-6E4D-A25F-A82CE302497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7" name="Content Placeholder 16">
            <a:extLst>
              <a:ext uri="{FF2B5EF4-FFF2-40B4-BE49-F238E27FC236}">
                <a16:creationId xmlns:a16="http://schemas.microsoft.com/office/drawing/2014/main" id="{F31408AF-4D7F-2C47-B033-95DDD0F7C2EB}"/>
              </a:ext>
            </a:extLst>
          </p:cNvPr>
          <p:cNvSpPr>
            <a:spLocks noGrp="1"/>
          </p:cNvSpPr>
          <p:nvPr>
            <p:ph sz="quarter" idx="15"/>
          </p:nvPr>
        </p:nvSpPr>
        <p:spPr/>
        <p:txBody>
          <a:bodyPr/>
          <a:lstStyle/>
          <a:p>
            <a:endParaRPr lang="en-GB" dirty="0"/>
          </a:p>
        </p:txBody>
      </p:sp>
    </p:spTree>
    <p:extLst>
      <p:ext uri="{BB962C8B-B14F-4D97-AF65-F5344CB8AC3E}">
        <p14:creationId xmlns:p14="http://schemas.microsoft.com/office/powerpoint/2010/main" val="359586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br>
              <a:rPr lang="en-GB" dirty="0"/>
            </a:br>
            <a:r>
              <a:rPr lang="en-GB" sz="3200" dirty="0"/>
              <a:t>TREATMENT OF </a:t>
            </a:r>
            <a:r>
              <a:rPr lang="en-GB" sz="3200" dirty="0" err="1"/>
              <a:t>trk</a:t>
            </a:r>
            <a:r>
              <a:rPr lang="en-GB" sz="3200" dirty="0"/>
              <a:t> Fusion-positive</a:t>
            </a:r>
            <a:br>
              <a:rPr lang="en-GB" sz="3200" dirty="0"/>
            </a:br>
            <a:r>
              <a:rPr lang="en-GB" sz="3200" dirty="0"/>
              <a:t> lung cancers</a:t>
            </a:r>
            <a:br>
              <a:rPr lang="en-GB" sz="3200" dirty="0"/>
            </a:br>
            <a:r>
              <a:rPr lang="en-GB" sz="3200" dirty="0"/>
              <a:t>	</a:t>
            </a:r>
            <a:br>
              <a:rPr lang="en-GB" sz="3200" dirty="0"/>
            </a:br>
            <a:br>
              <a:rPr lang="en-GB" sz="3200" dirty="0"/>
            </a:br>
            <a:br>
              <a:rPr lang="en-GB" sz="3200" dirty="0"/>
            </a:br>
            <a:endParaRPr lang="en-GB" sz="2200" b="0" dirty="0"/>
          </a:p>
        </p:txBody>
      </p:sp>
      <p:sp>
        <p:nvSpPr>
          <p:cNvPr id="3" name="Slide Number Placeholder 2">
            <a:extLst>
              <a:ext uri="{FF2B5EF4-FFF2-40B4-BE49-F238E27FC236}">
                <a16:creationId xmlns:a16="http://schemas.microsoft.com/office/drawing/2014/main" id="{BCB42A48-A655-AF4E-A39B-25F52C7B4677}"/>
              </a:ext>
            </a:extLst>
          </p:cNvPr>
          <p:cNvSpPr>
            <a:spLocks noGrp="1"/>
          </p:cNvSpPr>
          <p:nvPr>
            <p:ph type="sldNum" sz="quarter" idx="4294967295"/>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6" name="TextBox 5">
            <a:extLst>
              <a:ext uri="{FF2B5EF4-FFF2-40B4-BE49-F238E27FC236}">
                <a16:creationId xmlns:a16="http://schemas.microsoft.com/office/drawing/2014/main" id="{30500964-9E47-4566-B2CB-02E55DA4A1ED}"/>
              </a:ext>
            </a:extLst>
          </p:cNvPr>
          <p:cNvSpPr txBox="1"/>
          <p:nvPr/>
        </p:nvSpPr>
        <p:spPr>
          <a:xfrm>
            <a:off x="2927648" y="4246243"/>
            <a:ext cx="6096000" cy="1405513"/>
          </a:xfrm>
          <a:prstGeom prst="rect">
            <a:avLst/>
          </a:prstGeom>
          <a:noFill/>
        </p:spPr>
        <p:txBody>
          <a:bodyPr wrap="square">
            <a:spAutoFit/>
          </a:bodyPr>
          <a:lstStyle/>
          <a:p>
            <a:pPr algn="ctr">
              <a:spcAft>
                <a:spcPts val="400"/>
              </a:spcAft>
            </a:pPr>
            <a:r>
              <a:rPr lang="en-GB" sz="2800" b="1" dirty="0">
                <a:solidFill>
                  <a:schemeClr val="accent1"/>
                </a:solidFill>
                <a:latin typeface="+mj-lt"/>
                <a:ea typeface="Aileron" charset="0"/>
                <a:cs typeface="Aileron" charset="0"/>
              </a:rPr>
              <a:t>Prof. Christian Rolfo, MD</a:t>
            </a:r>
          </a:p>
          <a:p>
            <a:pPr algn="ctr"/>
            <a:r>
              <a:rPr lang="en-US" b="1" dirty="0">
                <a:solidFill>
                  <a:schemeClr val="accent1"/>
                </a:solidFill>
                <a:latin typeface="+mj-lt"/>
              </a:rPr>
              <a:t>Centre of Thoracic Oncology</a:t>
            </a:r>
            <a:br>
              <a:rPr lang="en-US" b="1" dirty="0">
                <a:solidFill>
                  <a:schemeClr val="accent1"/>
                </a:solidFill>
                <a:latin typeface="+mj-lt"/>
              </a:rPr>
            </a:br>
            <a:r>
              <a:rPr lang="en-US" b="1" dirty="0">
                <a:solidFill>
                  <a:schemeClr val="accent1"/>
                </a:solidFill>
                <a:latin typeface="+mj-lt"/>
              </a:rPr>
              <a:t>Tisch Cancer Institute Icahn School of Medicine at Mount Sinai, New York, USA</a:t>
            </a:r>
            <a:endParaRPr lang="en-GB" b="1" dirty="0">
              <a:solidFill>
                <a:schemeClr val="accent1"/>
              </a:solidFill>
              <a:latin typeface="+mj-lt"/>
            </a:endParaRPr>
          </a:p>
        </p:txBody>
      </p:sp>
    </p:spTree>
    <p:extLst>
      <p:ext uri="{BB962C8B-B14F-4D97-AF65-F5344CB8AC3E}">
        <p14:creationId xmlns:p14="http://schemas.microsoft.com/office/powerpoint/2010/main" val="2995495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573" y="975187"/>
            <a:ext cx="7185439" cy="4310875"/>
          </a:xfrm>
        </p:spPr>
        <p:txBody>
          <a:bodyPr>
            <a:noAutofit/>
          </a:bodyPr>
          <a:lstStyle/>
          <a:p>
            <a:pPr>
              <a:lnSpc>
                <a:spcPct val="100000"/>
              </a:lnSpc>
            </a:pPr>
            <a:r>
              <a:rPr lang="en-US" sz="3733" dirty="0">
                <a:latin typeface="Calibri" panose="020F0502020204030204" pitchFamily="34" charset="0"/>
                <a:cs typeface="Calibri" panose="020F0502020204030204" pitchFamily="34" charset="0"/>
              </a:rPr>
              <a:t>Clinical data with larotrectinib and entrectinib in NSCLC, 2</a:t>
            </a:r>
            <a:r>
              <a:rPr lang="en-US" sz="3733" baseline="30000" dirty="0">
                <a:latin typeface="Calibri" panose="020F0502020204030204" pitchFamily="34" charset="0"/>
                <a:cs typeface="Calibri" panose="020F0502020204030204" pitchFamily="34" charset="0"/>
              </a:rPr>
              <a:t>nd</a:t>
            </a:r>
            <a:r>
              <a:rPr lang="en-US" sz="3733" dirty="0">
                <a:latin typeface="Calibri" panose="020F0502020204030204" pitchFamily="34" charset="0"/>
                <a:cs typeface="Calibri" panose="020F0502020204030204" pitchFamily="34" charset="0"/>
              </a:rPr>
              <a:t> gen TKIs and mechanisms of resistance</a:t>
            </a:r>
            <a:br>
              <a:rPr lang="en-US" sz="3733" dirty="0">
                <a:latin typeface="Calibri" panose="020F0502020204030204" pitchFamily="34" charset="0"/>
                <a:cs typeface="Calibri" panose="020F0502020204030204" pitchFamily="34" charset="0"/>
              </a:rPr>
            </a:br>
            <a:br>
              <a:rPr lang="en-US" sz="3733" dirty="0">
                <a:solidFill>
                  <a:schemeClr val="accent3"/>
                </a:solidFill>
                <a:latin typeface="Calibri" panose="020F0502020204030204" pitchFamily="34" charset="0"/>
                <a:cs typeface="Calibri" panose="020F0502020204030204" pitchFamily="34" charset="0"/>
              </a:rPr>
            </a:br>
            <a:r>
              <a:rPr lang="en-US" sz="2133" dirty="0">
                <a:solidFill>
                  <a:schemeClr val="bg1"/>
                </a:solidFill>
                <a:latin typeface="Calibri" panose="020F0502020204030204" pitchFamily="34" charset="0"/>
                <a:cs typeface="Calibri" panose="020F0502020204030204" pitchFamily="34" charset="0"/>
              </a:rPr>
              <a:t>Christian Rolfo, MD, PhD, MBA, Dr.hc</a:t>
            </a:r>
            <a:br>
              <a:rPr lang="en-US" sz="2133" b="0" dirty="0">
                <a:solidFill>
                  <a:schemeClr val="bg1"/>
                </a:solidFill>
                <a:latin typeface="Calibri" panose="020F0502020204030204" pitchFamily="34" charset="0"/>
                <a:cs typeface="Calibri" panose="020F0502020204030204" pitchFamily="34" charset="0"/>
              </a:rPr>
            </a:br>
            <a:r>
              <a:rPr lang="en-US" sz="1600" b="0" dirty="0">
                <a:solidFill>
                  <a:schemeClr val="bg1"/>
                </a:solidFill>
                <a:latin typeface="Calibri" panose="020F0502020204030204" pitchFamily="34" charset="0"/>
                <a:cs typeface="Calibri" panose="020F0502020204030204" pitchFamily="34" charset="0"/>
              </a:rPr>
              <a:t>Professor in Medicine</a:t>
            </a:r>
            <a:br>
              <a:rPr lang="en-US" sz="1600" b="0" dirty="0">
                <a:solidFill>
                  <a:schemeClr val="bg1"/>
                </a:solidFill>
                <a:latin typeface="Calibri" panose="020F0502020204030204" pitchFamily="34" charset="0"/>
                <a:cs typeface="Calibri" panose="020F0502020204030204" pitchFamily="34" charset="0"/>
              </a:rPr>
            </a:br>
            <a:r>
              <a:rPr lang="en-US" sz="1600" b="0" dirty="0">
                <a:solidFill>
                  <a:schemeClr val="bg1"/>
                </a:solidFill>
                <a:latin typeface="Calibri" panose="020F0502020204030204" pitchFamily="34" charset="0"/>
                <a:cs typeface="Calibri" panose="020F0502020204030204" pitchFamily="34" charset="0"/>
              </a:rPr>
              <a:t>Icahn School of Medicine, Mount Sinai </a:t>
            </a:r>
            <a:br>
              <a:rPr lang="en-US" sz="1600" b="0" dirty="0">
                <a:solidFill>
                  <a:schemeClr val="bg1"/>
                </a:solidFill>
                <a:latin typeface="Calibri" panose="020F0502020204030204" pitchFamily="34" charset="0"/>
                <a:cs typeface="Calibri" panose="020F0502020204030204" pitchFamily="34" charset="0"/>
              </a:rPr>
            </a:br>
            <a:r>
              <a:rPr lang="en-US" sz="1600" b="0" dirty="0">
                <a:solidFill>
                  <a:schemeClr val="bg1"/>
                </a:solidFill>
                <a:latin typeface="Calibri" panose="020F0502020204030204" pitchFamily="34" charset="0"/>
                <a:cs typeface="Calibri" panose="020F0502020204030204" pitchFamily="34" charset="0"/>
              </a:rPr>
              <a:t>Associate Director of Clinical Research</a:t>
            </a:r>
            <a:br>
              <a:rPr lang="en-US" sz="1600" b="0" dirty="0">
                <a:solidFill>
                  <a:schemeClr val="bg1"/>
                </a:solidFill>
                <a:latin typeface="Calibri" panose="020F0502020204030204" pitchFamily="34" charset="0"/>
                <a:cs typeface="Calibri" panose="020F0502020204030204" pitchFamily="34" charset="0"/>
              </a:rPr>
            </a:br>
            <a:r>
              <a:rPr lang="en-US" sz="1600" b="0" dirty="0">
                <a:solidFill>
                  <a:schemeClr val="bg1"/>
                </a:solidFill>
                <a:latin typeface="Calibri" panose="020F0502020204030204" pitchFamily="34" charset="0"/>
                <a:cs typeface="Calibri" panose="020F0502020204030204" pitchFamily="34" charset="0"/>
              </a:rPr>
              <a:t>Center for Thoracic Oncology</a:t>
            </a:r>
            <a:br>
              <a:rPr lang="en-US" sz="1600" b="0" dirty="0">
                <a:solidFill>
                  <a:schemeClr val="bg1"/>
                </a:solidFill>
                <a:latin typeface="Calibri" panose="020F0502020204030204" pitchFamily="34" charset="0"/>
                <a:cs typeface="Calibri" panose="020F0502020204030204" pitchFamily="34" charset="0"/>
              </a:rPr>
            </a:br>
            <a:r>
              <a:rPr lang="en-US" sz="1600" b="0" dirty="0">
                <a:solidFill>
                  <a:schemeClr val="bg1"/>
                </a:solidFill>
                <a:latin typeface="Calibri" panose="020F0502020204030204" pitchFamily="34" charset="0"/>
                <a:cs typeface="Calibri" panose="020F0502020204030204" pitchFamily="34" charset="0"/>
              </a:rPr>
              <a:t>The Tisch Cancer Institute</a:t>
            </a:r>
            <a:br>
              <a:rPr lang="en-US" sz="1600" b="0" dirty="0">
                <a:solidFill>
                  <a:schemeClr val="bg1"/>
                </a:solidFill>
                <a:latin typeface="Calibri" panose="020F0502020204030204" pitchFamily="34" charset="0"/>
                <a:cs typeface="Calibri" panose="020F0502020204030204" pitchFamily="34" charset="0"/>
              </a:rPr>
            </a:br>
            <a:r>
              <a:rPr lang="en-US" sz="1600" b="0" dirty="0">
                <a:solidFill>
                  <a:schemeClr val="bg1"/>
                </a:solidFill>
                <a:latin typeface="Calibri" panose="020F0502020204030204" pitchFamily="34" charset="0"/>
                <a:cs typeface="Calibri" panose="020F0502020204030204" pitchFamily="34" charset="0"/>
              </a:rPr>
              <a:t>Mount Sinai, New York, NY, US</a:t>
            </a:r>
            <a:br>
              <a:rPr lang="en-US" sz="1600" dirty="0">
                <a:solidFill>
                  <a:schemeClr val="accent3"/>
                </a:solidFill>
                <a:latin typeface="Calibri" panose="020F0502020204030204" pitchFamily="34" charset="0"/>
                <a:cs typeface="Calibri" panose="020F0502020204030204" pitchFamily="34" charset="0"/>
              </a:rPr>
            </a:br>
            <a:br>
              <a:rPr lang="en-US" sz="1600" dirty="0">
                <a:solidFill>
                  <a:schemeClr val="accent3"/>
                </a:solidFill>
                <a:latin typeface="Calibri" panose="020F0502020204030204" pitchFamily="34" charset="0"/>
                <a:cs typeface="Calibri" panose="020F0502020204030204" pitchFamily="34" charset="0"/>
              </a:rPr>
            </a:br>
            <a:br>
              <a:rPr lang="en-US" sz="2667" dirty="0">
                <a:solidFill>
                  <a:schemeClr val="accent3"/>
                </a:solidFill>
                <a:latin typeface="Calibri" panose="020F0502020204030204" pitchFamily="34" charset="0"/>
                <a:cs typeface="Calibri" panose="020F0502020204030204" pitchFamily="34" charset="0"/>
              </a:rPr>
            </a:br>
            <a:br>
              <a:rPr lang="en-US" sz="2667" dirty="0">
                <a:solidFill>
                  <a:schemeClr val="accent3"/>
                </a:solidFill>
                <a:latin typeface="Calibri" panose="020F0502020204030204" pitchFamily="34" charset="0"/>
                <a:cs typeface="Calibri" panose="020F0502020204030204" pitchFamily="34" charset="0"/>
              </a:rPr>
            </a:br>
            <a:br>
              <a:rPr lang="en-US" sz="2667" dirty="0">
                <a:solidFill>
                  <a:schemeClr val="accent3"/>
                </a:solidFill>
                <a:latin typeface="Calibri" panose="020F0502020204030204" pitchFamily="34" charset="0"/>
                <a:cs typeface="Calibri" panose="020F0502020204030204" pitchFamily="34" charset="0"/>
              </a:rPr>
            </a:br>
            <a:br>
              <a:rPr lang="en-US" sz="3733" dirty="0">
                <a:solidFill>
                  <a:schemeClr val="accent3"/>
                </a:solidFill>
                <a:latin typeface="Calibri" panose="020F0502020204030204" pitchFamily="34" charset="0"/>
                <a:cs typeface="Calibri" panose="020F0502020204030204" pitchFamily="34" charset="0"/>
              </a:rPr>
            </a:br>
            <a:br>
              <a:rPr lang="en-US" sz="3733" dirty="0">
                <a:latin typeface="Calibri" panose="020F0502020204030204" pitchFamily="34" charset="0"/>
                <a:cs typeface="Calibri" panose="020F0502020204030204" pitchFamily="34" charset="0"/>
              </a:rPr>
            </a:br>
            <a:br>
              <a:rPr lang="en-US" sz="3733" dirty="0">
                <a:latin typeface="Calibri" panose="020F0502020204030204" pitchFamily="34" charset="0"/>
                <a:cs typeface="Calibri" panose="020F0502020204030204" pitchFamily="34" charset="0"/>
              </a:rPr>
            </a:br>
            <a:br>
              <a:rPr lang="en-US" sz="3733" dirty="0">
                <a:latin typeface="Calibri" panose="020F0502020204030204" pitchFamily="34" charset="0"/>
                <a:cs typeface="Calibri" panose="020F0502020204030204" pitchFamily="34" charset="0"/>
              </a:rPr>
            </a:br>
            <a:br>
              <a:rPr lang="en-US" sz="3733" dirty="0">
                <a:latin typeface="Calibri" panose="020F0502020204030204" pitchFamily="34" charset="0"/>
                <a:cs typeface="Calibri" panose="020F0502020204030204" pitchFamily="34" charset="0"/>
              </a:rPr>
            </a:br>
            <a:br>
              <a:rPr lang="en-US" sz="3733" dirty="0">
                <a:latin typeface="Calibri" panose="020F0502020204030204" pitchFamily="34" charset="0"/>
                <a:cs typeface="Calibri" panose="020F0502020204030204" pitchFamily="34" charset="0"/>
              </a:rPr>
            </a:br>
            <a:br>
              <a:rPr lang="en-US" sz="3733" dirty="0">
                <a:latin typeface="Calibri" panose="020F0502020204030204" pitchFamily="34" charset="0"/>
                <a:cs typeface="Calibri" panose="020F0502020204030204" pitchFamily="34" charset="0"/>
              </a:rPr>
            </a:br>
            <a:br>
              <a:rPr lang="en-US" sz="3733" dirty="0">
                <a:latin typeface="Calibri" panose="020F0502020204030204" pitchFamily="34" charset="0"/>
                <a:cs typeface="Calibri" panose="020F0502020204030204" pitchFamily="34" charset="0"/>
              </a:rPr>
            </a:br>
            <a:br>
              <a:rPr lang="en-US" sz="3733" dirty="0">
                <a:latin typeface="Calibri" panose="020F0502020204030204" pitchFamily="34" charset="0"/>
                <a:cs typeface="Calibri" panose="020F0502020204030204" pitchFamily="34" charset="0"/>
              </a:rPr>
            </a:br>
            <a:br>
              <a:rPr lang="en-US" sz="3733" dirty="0">
                <a:latin typeface="Calibri" panose="020F0502020204030204" pitchFamily="34" charset="0"/>
                <a:cs typeface="Calibri" panose="020F0502020204030204" pitchFamily="34" charset="0"/>
              </a:rPr>
            </a:br>
            <a:endParaRPr lang="en-US" sz="3733"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78812A3-8AA9-0D43-AEC2-0445796904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47" y="5644789"/>
            <a:ext cx="1129613" cy="1146664"/>
          </a:xfrm>
          <a:prstGeom prst="rect">
            <a:avLst/>
          </a:prstGeom>
        </p:spPr>
      </p:pic>
      <p:sp>
        <p:nvSpPr>
          <p:cNvPr id="10" name="TextBox 9">
            <a:extLst>
              <a:ext uri="{FF2B5EF4-FFF2-40B4-BE49-F238E27FC236}">
                <a16:creationId xmlns:a16="http://schemas.microsoft.com/office/drawing/2014/main" id="{5020B4EA-7F31-484F-A106-AA09BA5BF5C2}"/>
              </a:ext>
            </a:extLst>
          </p:cNvPr>
          <p:cNvSpPr txBox="1"/>
          <p:nvPr/>
        </p:nvSpPr>
        <p:spPr>
          <a:xfrm>
            <a:off x="1029735" y="6365558"/>
            <a:ext cx="6966611" cy="461665"/>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pitchFamily="2" charset="0"/>
                <a:ea typeface="+mn-ea"/>
                <a:cs typeface="Big Caslon Medium" panose="02000603090000020003" pitchFamily="2" charset="-79"/>
                <a:sym typeface="Helvetica"/>
              </a:rPr>
              <a:t>   Center for  Thoracic Oncology</a:t>
            </a:r>
          </a:p>
        </p:txBody>
      </p:sp>
      <p:sp>
        <p:nvSpPr>
          <p:cNvPr id="3" name="TextBox 2">
            <a:extLst>
              <a:ext uri="{FF2B5EF4-FFF2-40B4-BE49-F238E27FC236}">
                <a16:creationId xmlns:a16="http://schemas.microsoft.com/office/drawing/2014/main" id="{DBCBE3DA-F844-477D-98E8-6139590EF4BB}"/>
              </a:ext>
            </a:extLst>
          </p:cNvPr>
          <p:cNvSpPr txBox="1"/>
          <p:nvPr/>
        </p:nvSpPr>
        <p:spPr>
          <a:xfrm>
            <a:off x="7996345" y="6406595"/>
            <a:ext cx="3075842" cy="420564"/>
          </a:xfrm>
          <a:prstGeom prst="rect">
            <a:avLst/>
          </a:prstGeom>
          <a:noFill/>
        </p:spPr>
        <p:txBody>
          <a:bodyPr wrap="non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dirty="0">
                <a:ln>
                  <a:noFill/>
                </a:ln>
                <a:solidFill>
                  <a:srgbClr val="000000"/>
                </a:solidFill>
                <a:effectLst/>
                <a:uLnTx/>
                <a:uFillTx/>
                <a:latin typeface="Times New Roman"/>
                <a:ea typeface="+mn-ea"/>
                <a:cs typeface="+mn-cs"/>
                <a:sym typeface="Helvetica"/>
              </a:rPr>
              <a:t>The Tisch Cancer Institute</a:t>
            </a:r>
          </a:p>
        </p:txBody>
      </p:sp>
    </p:spTree>
    <p:extLst>
      <p:ext uri="{BB962C8B-B14F-4D97-AF65-F5344CB8AC3E}">
        <p14:creationId xmlns:p14="http://schemas.microsoft.com/office/powerpoint/2010/main" val="860742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EB5B-EFEA-4B77-8CB9-FD2E74B0D924}"/>
              </a:ext>
            </a:extLst>
          </p:cNvPr>
          <p:cNvSpPr>
            <a:spLocks noGrp="1"/>
          </p:cNvSpPr>
          <p:nvPr>
            <p:ph type="title"/>
          </p:nvPr>
        </p:nvSpPr>
        <p:spPr/>
        <p:txBody>
          <a:bodyPr>
            <a:noAutofit/>
          </a:bodyPr>
          <a:lstStyle/>
          <a:p>
            <a:r>
              <a:rPr lang="en-US" sz="3733" dirty="0">
                <a:latin typeface="Calibri" panose="020F0502020204030204" pitchFamily="34" charset="0"/>
                <a:cs typeface="Calibri" panose="020F0502020204030204" pitchFamily="34" charset="0"/>
              </a:rPr>
              <a:t>Disclosures</a:t>
            </a:r>
          </a:p>
        </p:txBody>
      </p:sp>
      <p:sp>
        <p:nvSpPr>
          <p:cNvPr id="6" name="TextBox 5">
            <a:extLst>
              <a:ext uri="{FF2B5EF4-FFF2-40B4-BE49-F238E27FC236}">
                <a16:creationId xmlns:a16="http://schemas.microsoft.com/office/drawing/2014/main" id="{8836DFA1-E755-C744-991C-E2D09E5CDDD1}"/>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3" name="TextBox 2">
            <a:extLst>
              <a:ext uri="{FF2B5EF4-FFF2-40B4-BE49-F238E27FC236}">
                <a16:creationId xmlns:a16="http://schemas.microsoft.com/office/drawing/2014/main" id="{1113E00D-F8AD-4D59-82F4-C83FCC40B922}"/>
              </a:ext>
            </a:extLst>
          </p:cNvPr>
          <p:cNvSpPr txBox="1"/>
          <p:nvPr/>
        </p:nvSpPr>
        <p:spPr>
          <a:xfrm>
            <a:off x="550382" y="6228371"/>
            <a:ext cx="6364243" cy="256545"/>
          </a:xfrm>
          <a:prstGeom prst="rect">
            <a:avLst/>
          </a:prstGeom>
          <a:no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FF"/>
                </a:solidFill>
                <a:effectLst/>
                <a:uLnTx/>
                <a:uFillTx/>
                <a:latin typeface="Arial"/>
                <a:ea typeface="+mn-ea"/>
                <a:cs typeface="+mn-cs"/>
                <a:sym typeface="Helvetica"/>
              </a:rPr>
              <a:t>IALSC, International Society for the Study of Lung Cancer; ISLB, International Society of Liquid Biopsy</a:t>
            </a:r>
          </a:p>
        </p:txBody>
      </p:sp>
      <p:sp>
        <p:nvSpPr>
          <p:cNvPr id="4" name="Slide Number Placeholder 3">
            <a:extLst>
              <a:ext uri="{FF2B5EF4-FFF2-40B4-BE49-F238E27FC236}">
                <a16:creationId xmlns:a16="http://schemas.microsoft.com/office/drawing/2014/main" id="{05DEEC96-067C-4175-B089-1CE45A9A58E4}"/>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57</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graphicFrame>
        <p:nvGraphicFramePr>
          <p:cNvPr id="7" name="Table 4">
            <a:extLst>
              <a:ext uri="{FF2B5EF4-FFF2-40B4-BE49-F238E27FC236}">
                <a16:creationId xmlns:a16="http://schemas.microsoft.com/office/drawing/2014/main" id="{751BBCE3-FB73-D140-A5FB-B47ABFA8BE4E}"/>
              </a:ext>
            </a:extLst>
          </p:cNvPr>
          <p:cNvGraphicFramePr>
            <a:graphicFrameLocks noGrp="1"/>
          </p:cNvGraphicFramePr>
          <p:nvPr/>
        </p:nvGraphicFramePr>
        <p:xfrm>
          <a:off x="1095828" y="1599280"/>
          <a:ext cx="10000343" cy="3659440"/>
        </p:xfrm>
        <a:graphic>
          <a:graphicData uri="http://schemas.openxmlformats.org/drawingml/2006/table">
            <a:tbl>
              <a:tblPr firstRow="1">
                <a:tableStyleId>{5940675A-B579-460E-94D1-54222C63F5DA}</a:tableStyleId>
              </a:tblPr>
              <a:tblGrid>
                <a:gridCol w="3331947">
                  <a:extLst>
                    <a:ext uri="{9D8B030D-6E8A-4147-A177-3AD203B41FA5}">
                      <a16:colId xmlns:a16="http://schemas.microsoft.com/office/drawing/2014/main" val="338393163"/>
                    </a:ext>
                  </a:extLst>
                </a:gridCol>
                <a:gridCol w="6668396">
                  <a:extLst>
                    <a:ext uri="{9D8B030D-6E8A-4147-A177-3AD203B41FA5}">
                      <a16:colId xmlns:a16="http://schemas.microsoft.com/office/drawing/2014/main" val="2668642815"/>
                    </a:ext>
                  </a:extLst>
                </a:gridCol>
              </a:tblGrid>
              <a:tr h="538445">
                <a:tc>
                  <a:txBody>
                    <a:bodyPr/>
                    <a:lstStyle/>
                    <a:p>
                      <a:pPr algn="l"/>
                      <a:r>
                        <a:rPr lang="es-ES" sz="1600" b="0" err="1">
                          <a:latin typeface="Calibri" panose="020F0502020204030204" pitchFamily="34" charset="0"/>
                          <a:cs typeface="Calibri" panose="020F0502020204030204" pitchFamily="34" charset="0"/>
                        </a:rPr>
                        <a:t>Research</a:t>
                      </a:r>
                      <a:r>
                        <a:rPr lang="es-ES" sz="1600" b="0">
                          <a:latin typeface="Calibri" panose="020F0502020204030204" pitchFamily="34" charset="0"/>
                          <a:cs typeface="Calibri" panose="020F0502020204030204" pitchFamily="34" charset="0"/>
                        </a:rPr>
                        <a:t> grants</a:t>
                      </a:r>
                    </a:p>
                  </a:txBody>
                  <a:tcPr/>
                </a:tc>
                <a:tc>
                  <a:txBody>
                    <a:bodyPr/>
                    <a:lstStyle/>
                    <a:p>
                      <a:pPr algn="l"/>
                      <a:r>
                        <a:rPr lang="es-ES" sz="1600" b="0" dirty="0" err="1">
                          <a:latin typeface="Calibri" panose="020F0502020204030204" pitchFamily="34" charset="0"/>
                          <a:cs typeface="Calibri" panose="020F0502020204030204" pitchFamily="34" charset="0"/>
                        </a:rPr>
                        <a:t>Lung</a:t>
                      </a:r>
                      <a:r>
                        <a:rPr lang="es-ES" sz="1600" b="0" dirty="0">
                          <a:latin typeface="Calibri" panose="020F0502020204030204" pitchFamily="34" charset="0"/>
                          <a:cs typeface="Calibri" panose="020F0502020204030204" pitchFamily="34" charset="0"/>
                        </a:rPr>
                        <a:t> </a:t>
                      </a:r>
                      <a:r>
                        <a:rPr lang="es-ES" sz="1600" b="0" dirty="0" err="1">
                          <a:latin typeface="Calibri" panose="020F0502020204030204" pitchFamily="34" charset="0"/>
                          <a:cs typeface="Calibri" panose="020F0502020204030204" pitchFamily="34" charset="0"/>
                        </a:rPr>
                        <a:t>Cancer</a:t>
                      </a:r>
                      <a:r>
                        <a:rPr lang="es-ES" sz="1600" b="0" dirty="0">
                          <a:latin typeface="Calibri" panose="020F0502020204030204" pitchFamily="34" charset="0"/>
                          <a:cs typeface="Calibri" panose="020F0502020204030204" pitchFamily="34" charset="0"/>
                        </a:rPr>
                        <a:t> </a:t>
                      </a:r>
                      <a:r>
                        <a:rPr lang="es-ES" sz="1600" b="0" dirty="0" err="1">
                          <a:latin typeface="Calibri" panose="020F0502020204030204" pitchFamily="34" charset="0"/>
                          <a:cs typeface="Calibri" panose="020F0502020204030204" pitchFamily="34" charset="0"/>
                        </a:rPr>
                        <a:t>Research</a:t>
                      </a:r>
                      <a:r>
                        <a:rPr lang="es-ES" sz="1600" b="0" dirty="0">
                          <a:latin typeface="Calibri" panose="020F0502020204030204" pitchFamily="34" charset="0"/>
                          <a:cs typeface="Calibri" panose="020F0502020204030204" pitchFamily="34" charset="0"/>
                        </a:rPr>
                        <a:t> </a:t>
                      </a:r>
                      <a:r>
                        <a:rPr lang="es-ES" sz="1600" b="0" dirty="0" err="1">
                          <a:latin typeface="Calibri" panose="020F0502020204030204" pitchFamily="34" charset="0"/>
                          <a:cs typeface="Calibri" panose="020F0502020204030204" pitchFamily="34" charset="0"/>
                        </a:rPr>
                        <a:t>Foundation</a:t>
                      </a:r>
                      <a:r>
                        <a:rPr lang="es-ES" sz="1600" b="0" dirty="0">
                          <a:latin typeface="Calibri" panose="020F0502020204030204" pitchFamily="34" charset="0"/>
                          <a:cs typeface="Calibri" panose="020F0502020204030204" pitchFamily="34" charset="0"/>
                        </a:rPr>
                        <a:t>-Pfizer </a:t>
                      </a:r>
                      <a:r>
                        <a:rPr lang="es-ES" sz="1600" b="0" dirty="0" err="1">
                          <a:latin typeface="Calibri" panose="020F0502020204030204" pitchFamily="34" charset="0"/>
                          <a:cs typeface="Calibri" panose="020F0502020204030204" pitchFamily="34" charset="0"/>
                        </a:rPr>
                        <a:t>Grant</a:t>
                      </a:r>
                      <a:r>
                        <a:rPr lang="es-ES" sz="1600" b="0" dirty="0">
                          <a:latin typeface="Calibri" panose="020F0502020204030204" pitchFamily="34" charset="0"/>
                          <a:cs typeface="Calibri" panose="020F0502020204030204" pitchFamily="34" charset="0"/>
                        </a:rPr>
                        <a:t> 2019</a:t>
                      </a:r>
                    </a:p>
                    <a:p>
                      <a:pPr algn="l"/>
                      <a:r>
                        <a:rPr lang="es-ES" sz="1600" b="0" dirty="0">
                          <a:latin typeface="Calibri" panose="020F0502020204030204" pitchFamily="34" charset="0"/>
                          <a:cs typeface="Calibri" panose="020F0502020204030204" pitchFamily="34" charset="0"/>
                        </a:rPr>
                        <a:t>NIH U54 </a:t>
                      </a:r>
                      <a:r>
                        <a:rPr lang="es-ES" sz="1600" b="0" dirty="0" err="1">
                          <a:latin typeface="Calibri" panose="020F0502020204030204" pitchFamily="34" charset="0"/>
                          <a:cs typeface="Calibri" panose="020F0502020204030204" pitchFamily="34" charset="0"/>
                        </a:rPr>
                        <a:t>grant</a:t>
                      </a:r>
                      <a:endParaRPr lang="es-ES" sz="16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9543470"/>
                  </a:ext>
                </a:extLst>
              </a:tr>
              <a:tr h="753822">
                <a:tc>
                  <a:txBody>
                    <a:bodyPr/>
                    <a:lstStyle/>
                    <a:p>
                      <a:pPr algn="l"/>
                      <a:r>
                        <a:rPr lang="en-US" sz="1600" b="0" dirty="0">
                          <a:latin typeface="Calibri" panose="020F0502020204030204" pitchFamily="34" charset="0"/>
                          <a:cs typeface="Calibri" panose="020F0502020204030204" pitchFamily="34" charset="0"/>
                        </a:rPr>
                        <a:t>Personal financial interests</a:t>
                      </a:r>
                    </a:p>
                  </a:txBody>
                  <a:tcPr/>
                </a:tc>
                <a:tc>
                  <a:txBody>
                    <a:bodyPr/>
                    <a:lstStyle/>
                    <a:p>
                      <a:pPr algn="l"/>
                      <a:r>
                        <a:rPr lang="en-US" sz="1600" b="0" dirty="0">
                          <a:latin typeface="Calibri" panose="020F0502020204030204" pitchFamily="34" charset="0"/>
                          <a:cs typeface="Calibri" panose="020F0502020204030204" pitchFamily="34" charset="0"/>
                        </a:rPr>
                        <a:t>Speaker: MSD, Roche, Astra Zeneca</a:t>
                      </a:r>
                    </a:p>
                  </a:txBody>
                  <a:tcPr/>
                </a:tc>
                <a:extLst>
                  <a:ext uri="{0D108BD9-81ED-4DB2-BD59-A6C34878D82A}">
                    <a16:rowId xmlns:a16="http://schemas.microsoft.com/office/drawing/2014/main" val="1185460520"/>
                  </a:ext>
                </a:extLst>
              </a:tr>
              <a:tr h="436738">
                <a:tc>
                  <a:txBody>
                    <a:bodyPr/>
                    <a:lstStyle/>
                    <a:p>
                      <a:pPr algn="l"/>
                      <a:endParaRPr lang="en-US" sz="1600" b="0" dirty="0">
                        <a:latin typeface="Calibri" panose="020F0502020204030204" pitchFamily="34" charset="0"/>
                        <a:cs typeface="Calibri" panose="020F050202020403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latin typeface="Calibri" panose="020F0502020204030204" pitchFamily="34" charset="0"/>
                          <a:cs typeface="Calibri" panose="020F0502020204030204" pitchFamily="34" charset="0"/>
                        </a:rPr>
                        <a:t>Advisory board: </a:t>
                      </a:r>
                      <a:r>
                        <a:rPr lang="en-US" sz="1600" b="0" dirty="0" err="1">
                          <a:latin typeface="Calibri" panose="020F0502020204030204" pitchFamily="34" charset="0"/>
                          <a:cs typeface="Calibri" panose="020F0502020204030204" pitchFamily="34" charset="0"/>
                        </a:rPr>
                        <a:t>Inivata</a:t>
                      </a:r>
                      <a:r>
                        <a:rPr lang="en-US" sz="1600" b="0" dirty="0">
                          <a:latin typeface="Calibri" panose="020F0502020204030204" pitchFamily="34" charset="0"/>
                          <a:cs typeface="Calibri" panose="020F0502020204030204" pitchFamily="34" charset="0"/>
                        </a:rPr>
                        <a:t>, </a:t>
                      </a:r>
                      <a:r>
                        <a:rPr lang="en-US" sz="1600" b="0" dirty="0" err="1">
                          <a:latin typeface="Calibri" panose="020F0502020204030204" pitchFamily="34" charset="0"/>
                          <a:cs typeface="Calibri" panose="020F0502020204030204" pitchFamily="34" charset="0"/>
                        </a:rPr>
                        <a:t>ArcherDx</a:t>
                      </a:r>
                      <a:r>
                        <a:rPr lang="en-US" sz="1600" b="0" dirty="0">
                          <a:latin typeface="Calibri" panose="020F0502020204030204" pitchFamily="34" charset="0"/>
                          <a:cs typeface="Calibri" panose="020F0502020204030204" pitchFamily="34" charset="0"/>
                        </a:rPr>
                        <a:t>, EMD Serono, Novartis, Boston Pharmaceuticals, Pfizer, Eisai, Blueprint, </a:t>
                      </a:r>
                      <a:r>
                        <a:rPr lang="en-US" sz="1600" b="0" dirty="0" err="1">
                          <a:latin typeface="Calibri" panose="020F0502020204030204" pitchFamily="34" charset="0"/>
                          <a:cs typeface="Calibri" panose="020F0502020204030204" pitchFamily="34" charset="0"/>
                        </a:rPr>
                        <a:t>Mirati</a:t>
                      </a:r>
                      <a:r>
                        <a:rPr lang="en-US" sz="1600" b="0" dirty="0">
                          <a:latin typeface="Calibri" panose="020F0502020204030204" pitchFamily="34" charset="0"/>
                          <a:cs typeface="Calibri" panose="020F0502020204030204" pitchFamily="34" charset="0"/>
                        </a:rPr>
                        <a:t>, COR2ED, Daiichi Sankyo</a:t>
                      </a:r>
                    </a:p>
                    <a:p>
                      <a:pPr algn="l"/>
                      <a:endParaRPr lang="en-US" sz="16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70677347"/>
                  </a:ext>
                </a:extLst>
              </a:tr>
              <a:tr h="4367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latin typeface="Calibri" panose="020F0502020204030204" pitchFamily="34" charset="0"/>
                          <a:cs typeface="Calibri" panose="020F0502020204030204" pitchFamily="34" charset="0"/>
                        </a:rPr>
                        <a:t>Non-financial interests</a:t>
                      </a:r>
                    </a:p>
                  </a:txBody>
                  <a:tcPr/>
                </a:tc>
                <a:tc>
                  <a:txBody>
                    <a:bodyPr/>
                    <a:lstStyle/>
                    <a:p>
                      <a:pPr algn="l">
                        <a:spcBef>
                          <a:spcPts val="0"/>
                        </a:spcBef>
                      </a:pPr>
                      <a:r>
                        <a:rPr lang="en-GB" sz="1600" b="0" dirty="0">
                          <a:latin typeface="Calibri" panose="020F0502020204030204" pitchFamily="34" charset="0"/>
                          <a:cs typeface="Calibri" panose="020F0502020204030204" pitchFamily="34" charset="0"/>
                        </a:rPr>
                        <a:t>Research Collaboration: </a:t>
                      </a:r>
                      <a:r>
                        <a:rPr lang="en-GB" sz="1600" b="0" dirty="0" err="1">
                          <a:latin typeface="Calibri" panose="020F0502020204030204" pitchFamily="34" charset="0"/>
                          <a:cs typeface="Calibri" panose="020F0502020204030204" pitchFamily="34" charset="0"/>
                        </a:rPr>
                        <a:t>GuardantHealth</a:t>
                      </a:r>
                      <a:endParaRPr lang="en-GB" sz="16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43617329"/>
                  </a:ext>
                </a:extLst>
              </a:tr>
              <a:tr h="969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latin typeface="Calibri" panose="020F0502020204030204" pitchFamily="34" charset="0"/>
                          <a:cs typeface="Calibri" panose="020F0502020204030204" pitchFamily="34" charset="0"/>
                        </a:rPr>
                        <a:t>Leadership roles</a:t>
                      </a:r>
                    </a:p>
                  </a:txBody>
                  <a:tcPr/>
                </a:tc>
                <a:tc>
                  <a:txBody>
                    <a:bodyPr/>
                    <a:lstStyle/>
                    <a:p>
                      <a:pPr marL="0" indent="0" algn="l">
                        <a:spcBef>
                          <a:spcPts val="0"/>
                        </a:spcBef>
                        <a:buNone/>
                      </a:pPr>
                      <a:r>
                        <a:rPr lang="en-GB" sz="1600" b="0" dirty="0">
                          <a:latin typeface="Calibri" panose="020F0502020204030204" pitchFamily="34" charset="0"/>
                          <a:cs typeface="Calibri" panose="020F0502020204030204" pitchFamily="34" charset="0"/>
                        </a:rPr>
                        <a:t>Deputy chair Educational Committee IALSC  - President ISLB (International Society of Liquid Biopsy)  -  Educational Chair: OLA Oncology Latin American Association  </a:t>
                      </a:r>
                    </a:p>
                    <a:p>
                      <a:pPr marL="0" indent="0" algn="l">
                        <a:spcBef>
                          <a:spcPts val="0"/>
                        </a:spcBef>
                        <a:buNone/>
                      </a:pPr>
                      <a:r>
                        <a:rPr lang="en-GB" sz="1600" b="0" dirty="0">
                          <a:latin typeface="Calibri" panose="020F0502020204030204" pitchFamily="34" charset="0"/>
                          <a:cs typeface="Calibri" panose="020F0502020204030204" pitchFamily="34" charset="0"/>
                        </a:rPr>
                        <a:t>Scientific Committee Member at ESO (European School of Oncology).</a:t>
                      </a:r>
                      <a:endParaRPr lang="en-US" sz="16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3988729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0AB07EA-93FF-4344-AB43-A109AE02B4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4077" y="821000"/>
            <a:ext cx="11711287" cy="5215999"/>
          </a:xfrm>
          <a:prstGeom prst="rect">
            <a:avLst/>
          </a:prstGeom>
        </p:spPr>
      </p:pic>
      <p:sp>
        <p:nvSpPr>
          <p:cNvPr id="6" name="Rounded Rectangle 5">
            <a:extLst>
              <a:ext uri="{FF2B5EF4-FFF2-40B4-BE49-F238E27FC236}">
                <a16:creationId xmlns:a16="http://schemas.microsoft.com/office/drawing/2014/main" id="{F500CD7E-FE01-6C4C-8DE0-932C6502D90E}"/>
              </a:ext>
            </a:extLst>
          </p:cNvPr>
          <p:cNvSpPr/>
          <p:nvPr/>
        </p:nvSpPr>
        <p:spPr>
          <a:xfrm>
            <a:off x="4384893" y="2057775"/>
            <a:ext cx="1869969" cy="584968"/>
          </a:xfrm>
          <a:prstGeom prst="round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s-ES" sz="1200" b="0" i="0" u="none" strike="noStrike" kern="0" cap="none" spc="0" normalizeH="0" baseline="0" noProof="0" dirty="0">
              <a:ln>
                <a:noFill/>
              </a:ln>
              <a:solidFill>
                <a:srgbClr val="FFFFFF"/>
              </a:solidFill>
              <a:effectLst/>
              <a:uLnTx/>
              <a:uFillTx/>
              <a:latin typeface="Times New Roman"/>
              <a:ea typeface="+mn-ea"/>
              <a:cs typeface="+mn-cs"/>
              <a:sym typeface="Helvetica"/>
            </a:endParaRPr>
          </a:p>
        </p:txBody>
      </p:sp>
      <p:sp>
        <p:nvSpPr>
          <p:cNvPr id="7" name="TextBox 13">
            <a:extLst>
              <a:ext uri="{FF2B5EF4-FFF2-40B4-BE49-F238E27FC236}">
                <a16:creationId xmlns:a16="http://schemas.microsoft.com/office/drawing/2014/main" id="{76454EC9-0D03-8F4C-B5E8-767327C12C4B}"/>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8" name="TextBox 7">
            <a:extLst>
              <a:ext uri="{FF2B5EF4-FFF2-40B4-BE49-F238E27FC236}">
                <a16:creationId xmlns:a16="http://schemas.microsoft.com/office/drawing/2014/main" id="{5442BFA0-33E2-4F90-9F31-791C625B06E1}"/>
              </a:ext>
            </a:extLst>
          </p:cNvPr>
          <p:cNvSpPr txBox="1"/>
          <p:nvPr/>
        </p:nvSpPr>
        <p:spPr>
          <a:xfrm>
            <a:off x="137888" y="1939314"/>
            <a:ext cx="1330960" cy="691661"/>
          </a:xfrm>
          <a:prstGeom prst="rect">
            <a:avLst/>
          </a:prstGeom>
          <a:solidFill>
            <a:schemeClr val="bg1"/>
          </a:solidFill>
        </p:spPr>
        <p:txBody>
          <a:bodyPr wrap="square" lIns="0" rIns="0" rtlCol="0" anchor="b">
            <a:no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GB" sz="1067" b="1" i="0" u="none" strike="noStrike" kern="0" cap="none" spc="0" normalizeH="0" baseline="0" noProof="0" dirty="0">
                <a:ln>
                  <a:noFill/>
                </a:ln>
                <a:solidFill>
                  <a:srgbClr val="0070C0"/>
                </a:solidFill>
                <a:effectLst/>
                <a:uLnTx/>
                <a:uFillTx/>
                <a:latin typeface="Arial"/>
                <a:ea typeface="+mn-ea"/>
                <a:cs typeface="+mn-cs"/>
                <a:sym typeface="Helvetica"/>
              </a:rPr>
              <a:t>Identification of BRAF mutations in solid </a:t>
            </a:r>
            <a:r>
              <a:rPr kumimoji="0" lang="en-US" sz="1067" b="1" i="0" u="none" strike="noStrike" kern="0" cap="none" spc="0" normalizeH="0" baseline="0" noProof="0" dirty="0">
                <a:ln>
                  <a:noFill/>
                </a:ln>
                <a:solidFill>
                  <a:srgbClr val="0070C0"/>
                </a:solidFill>
                <a:effectLst/>
                <a:uLnTx/>
                <a:uFillTx/>
                <a:latin typeface="Arial"/>
                <a:ea typeface="+mn-ea"/>
                <a:cs typeface="+mn-cs"/>
                <a:sym typeface="Helvetica"/>
              </a:rPr>
              <a:t>tumors</a:t>
            </a:r>
            <a:r>
              <a:rPr kumimoji="0" lang="en-GB" sz="1067" b="1" i="0" u="none" strike="noStrike" kern="0" cap="none" spc="0" normalizeH="0" baseline="0" noProof="0" dirty="0">
                <a:ln>
                  <a:noFill/>
                </a:ln>
                <a:solidFill>
                  <a:srgbClr val="0070C0"/>
                </a:solidFill>
                <a:effectLst/>
                <a:uLnTx/>
                <a:uFillTx/>
                <a:latin typeface="Arial"/>
                <a:ea typeface="+mn-ea"/>
                <a:cs typeface="+mn-cs"/>
                <a:sym typeface="Helvetica"/>
              </a:rPr>
              <a:t> </a:t>
            </a:r>
          </a:p>
        </p:txBody>
      </p:sp>
      <p:sp>
        <p:nvSpPr>
          <p:cNvPr id="9" name="TextBox 8">
            <a:extLst>
              <a:ext uri="{FF2B5EF4-FFF2-40B4-BE49-F238E27FC236}">
                <a16:creationId xmlns:a16="http://schemas.microsoft.com/office/drawing/2014/main" id="{406538D4-547E-4B24-9C27-DFBB692FC472}"/>
              </a:ext>
            </a:extLst>
          </p:cNvPr>
          <p:cNvSpPr txBox="1"/>
          <p:nvPr/>
        </p:nvSpPr>
        <p:spPr>
          <a:xfrm>
            <a:off x="2099368" y="1847120"/>
            <a:ext cx="1869969" cy="943176"/>
          </a:xfrm>
          <a:prstGeom prst="rect">
            <a:avLst/>
          </a:prstGeom>
          <a:solidFill>
            <a:schemeClr val="bg1"/>
          </a:solidFill>
        </p:spPr>
        <p:txBody>
          <a:bodyPr wrap="square" lIns="0" rIns="0" rtlCol="0" anchor="b">
            <a:no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GB" sz="1067" b="1" i="0" u="none" strike="noStrike" kern="0" cap="none" spc="0" normalizeH="0" baseline="0" noProof="0" dirty="0">
                <a:ln>
                  <a:noFill/>
                </a:ln>
                <a:solidFill>
                  <a:srgbClr val="C64B32"/>
                </a:solidFill>
                <a:effectLst/>
                <a:uLnTx/>
                <a:uFillTx/>
                <a:latin typeface="Arial"/>
                <a:ea typeface="+mn-ea"/>
                <a:cs typeface="+mn-cs"/>
                <a:sym typeface="Helvetica"/>
              </a:rPr>
              <a:t>First report of anti-HER2 blockage efficacy in HER2‑mutated NSCLCs</a:t>
            </a:r>
          </a:p>
        </p:txBody>
      </p:sp>
      <p:sp>
        <p:nvSpPr>
          <p:cNvPr id="10" name="TextBox 9">
            <a:extLst>
              <a:ext uri="{FF2B5EF4-FFF2-40B4-BE49-F238E27FC236}">
                <a16:creationId xmlns:a16="http://schemas.microsoft.com/office/drawing/2014/main" id="{1E184E24-8C78-464B-994A-C4BD0E66CE61}"/>
              </a:ext>
            </a:extLst>
          </p:cNvPr>
          <p:cNvSpPr txBox="1"/>
          <p:nvPr/>
        </p:nvSpPr>
        <p:spPr>
          <a:xfrm>
            <a:off x="4427081" y="2132760"/>
            <a:ext cx="1809144" cy="470211"/>
          </a:xfrm>
          <a:prstGeom prst="rect">
            <a:avLst/>
          </a:prstGeom>
          <a:solidFill>
            <a:schemeClr val="bg1"/>
          </a:solidFill>
        </p:spPr>
        <p:txBody>
          <a:bodyPr wrap="square" lIns="0" rIns="0" rtlCol="0" anchor="b">
            <a:no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GB" sz="1067" b="1" i="0" u="none" strike="noStrike" kern="0" cap="none" spc="0" normalizeH="0" baseline="0" noProof="0" dirty="0">
                <a:ln>
                  <a:noFill/>
                </a:ln>
                <a:solidFill>
                  <a:srgbClr val="0070C0"/>
                </a:solidFill>
                <a:effectLst/>
                <a:uLnTx/>
                <a:uFillTx/>
                <a:latin typeface="Arial"/>
                <a:ea typeface="+mn-ea"/>
                <a:cs typeface="+mn-cs"/>
                <a:sym typeface="Helvetica"/>
              </a:rPr>
              <a:t>NTRK rearrangements reported in NSCLC</a:t>
            </a:r>
          </a:p>
        </p:txBody>
      </p:sp>
      <p:sp>
        <p:nvSpPr>
          <p:cNvPr id="11" name="TextBox 10">
            <a:extLst>
              <a:ext uri="{FF2B5EF4-FFF2-40B4-BE49-F238E27FC236}">
                <a16:creationId xmlns:a16="http://schemas.microsoft.com/office/drawing/2014/main" id="{BD766536-01F2-4A91-953A-3E8558377A98}"/>
              </a:ext>
            </a:extLst>
          </p:cNvPr>
          <p:cNvSpPr txBox="1"/>
          <p:nvPr/>
        </p:nvSpPr>
        <p:spPr>
          <a:xfrm>
            <a:off x="6693969" y="1828520"/>
            <a:ext cx="1869969" cy="943176"/>
          </a:xfrm>
          <a:prstGeom prst="rect">
            <a:avLst/>
          </a:prstGeom>
          <a:solidFill>
            <a:schemeClr val="bg1"/>
          </a:solidFill>
        </p:spPr>
        <p:txBody>
          <a:bodyPr wrap="square" lIns="0" rIns="0" rtlCol="0" anchor="b">
            <a:no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GB" sz="1067" b="1" i="0" u="none" strike="noStrike" kern="0" cap="none" spc="0" normalizeH="0" baseline="0" noProof="0" dirty="0">
                <a:ln>
                  <a:noFill/>
                </a:ln>
                <a:solidFill>
                  <a:srgbClr val="D80B8C"/>
                </a:solidFill>
                <a:effectLst/>
                <a:uLnTx/>
                <a:uFillTx/>
                <a:latin typeface="Arial"/>
                <a:ea typeface="+mn-ea"/>
                <a:cs typeface="+mn-cs"/>
                <a:sym typeface="Helvetica"/>
              </a:rPr>
              <a:t>MET exon 14 skipping (MET</a:t>
            </a:r>
            <a:r>
              <a:rPr kumimoji="0" lang="el-GR" sz="1067" b="1" i="0" u="none" strike="noStrike" kern="0" cap="none" spc="0" normalizeH="0" baseline="0" noProof="0" dirty="0">
                <a:ln>
                  <a:noFill/>
                </a:ln>
                <a:solidFill>
                  <a:srgbClr val="D80B8C"/>
                </a:solidFill>
                <a:effectLst/>
                <a:uLnTx/>
                <a:uFillTx/>
                <a:latin typeface="Arial"/>
                <a:ea typeface="+mn-ea"/>
                <a:cs typeface="+mn-cs"/>
                <a:sym typeface="Helvetica"/>
              </a:rPr>
              <a:t>Δ</a:t>
            </a:r>
            <a:r>
              <a:rPr kumimoji="0" lang="en-GB" sz="1067" b="1" i="0" u="none" strike="noStrike" kern="0" cap="none" spc="0" normalizeH="0" baseline="0" noProof="0" dirty="0">
                <a:ln>
                  <a:noFill/>
                </a:ln>
                <a:solidFill>
                  <a:srgbClr val="D80B8C"/>
                </a:solidFill>
                <a:effectLst/>
                <a:uLnTx/>
                <a:uFillTx/>
                <a:latin typeface="Arial"/>
                <a:ea typeface="+mn-ea"/>
                <a:cs typeface="+mn-cs"/>
                <a:sym typeface="Helvetica"/>
              </a:rPr>
              <a:t>ex14) mutations reported in NSCLC</a:t>
            </a:r>
          </a:p>
        </p:txBody>
      </p:sp>
      <p:sp>
        <p:nvSpPr>
          <p:cNvPr id="14" name="TextBox 13">
            <a:extLst>
              <a:ext uri="{FF2B5EF4-FFF2-40B4-BE49-F238E27FC236}">
                <a16:creationId xmlns:a16="http://schemas.microsoft.com/office/drawing/2014/main" id="{C796B79C-7CFE-4246-940C-B15B5AC35AFF}"/>
              </a:ext>
            </a:extLst>
          </p:cNvPr>
          <p:cNvSpPr txBox="1"/>
          <p:nvPr/>
        </p:nvSpPr>
        <p:spPr>
          <a:xfrm>
            <a:off x="10222174" y="1561992"/>
            <a:ext cx="1685925" cy="876153"/>
          </a:xfrm>
          <a:prstGeom prst="rect">
            <a:avLst/>
          </a:prstGeom>
          <a:solidFill>
            <a:schemeClr val="bg1"/>
          </a:solidFill>
        </p:spPr>
        <p:txBody>
          <a:bodyPr wrap="square" lIns="0" rIns="0" rtlCol="0" anchor="b">
            <a:no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GB" sz="1067" b="1" i="0" u="none" strike="noStrike" kern="0" cap="none" spc="0" normalizeH="0" baseline="0" noProof="0" dirty="0">
                <a:ln>
                  <a:noFill/>
                </a:ln>
                <a:solidFill>
                  <a:srgbClr val="C64B32"/>
                </a:solidFill>
                <a:effectLst/>
                <a:uLnTx/>
                <a:uFillTx/>
                <a:latin typeface="Arial"/>
                <a:ea typeface="+mn-ea"/>
                <a:cs typeface="+mn-cs"/>
                <a:sym typeface="Helvetica"/>
              </a:rPr>
              <a:t>Novel irreversible HER2 TKIs pyrotinib and poziotinib show promising activity in HER2‑mutated NSCLC</a:t>
            </a:r>
          </a:p>
        </p:txBody>
      </p:sp>
      <p:sp>
        <p:nvSpPr>
          <p:cNvPr id="15" name="TextBox 14">
            <a:extLst>
              <a:ext uri="{FF2B5EF4-FFF2-40B4-BE49-F238E27FC236}">
                <a16:creationId xmlns:a16="http://schemas.microsoft.com/office/drawing/2014/main" id="{64246E1B-D53B-4248-B75B-44C62DFA5AC0}"/>
              </a:ext>
            </a:extLst>
          </p:cNvPr>
          <p:cNvSpPr txBox="1"/>
          <p:nvPr/>
        </p:nvSpPr>
        <p:spPr>
          <a:xfrm>
            <a:off x="10150711" y="2354797"/>
            <a:ext cx="1985555" cy="778704"/>
          </a:xfrm>
          <a:prstGeom prst="rect">
            <a:avLst/>
          </a:prstGeom>
          <a:solidFill>
            <a:schemeClr val="bg1"/>
          </a:solidFill>
        </p:spPr>
        <p:txBody>
          <a:bodyPr wrap="square" lIns="0" rIns="0" rtlCol="0" anchor="b">
            <a:no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GB" sz="1067" b="1" i="0" u="none" strike="noStrike" kern="0" cap="none" spc="0" normalizeH="0" baseline="0" noProof="0" dirty="0">
                <a:ln>
                  <a:noFill/>
                </a:ln>
                <a:solidFill>
                  <a:srgbClr val="FF9900"/>
                </a:solidFill>
                <a:effectLst/>
                <a:uLnTx/>
                <a:uFillTx/>
                <a:latin typeface="Arial"/>
                <a:ea typeface="+mn-ea"/>
                <a:cs typeface="+mn-cs"/>
                <a:sym typeface="Helvetica"/>
              </a:rPr>
              <a:t>LOXO-292 and BLU-667 demonstrate impressive activity in RET-rearranged NSCLC</a:t>
            </a:r>
          </a:p>
        </p:txBody>
      </p:sp>
      <p:sp>
        <p:nvSpPr>
          <p:cNvPr id="16" name="TextBox 15">
            <a:extLst>
              <a:ext uri="{FF2B5EF4-FFF2-40B4-BE49-F238E27FC236}">
                <a16:creationId xmlns:a16="http://schemas.microsoft.com/office/drawing/2014/main" id="{B6D566E3-4044-4E7A-83B0-44F00AC0E2B7}"/>
              </a:ext>
            </a:extLst>
          </p:cNvPr>
          <p:cNvSpPr txBox="1"/>
          <p:nvPr/>
        </p:nvSpPr>
        <p:spPr>
          <a:xfrm>
            <a:off x="1093858" y="4601121"/>
            <a:ext cx="1748681" cy="751929"/>
          </a:xfrm>
          <a:prstGeom prst="rect">
            <a:avLst/>
          </a:prstGeom>
          <a:solidFill>
            <a:schemeClr val="bg1"/>
          </a:solidFill>
        </p:spPr>
        <p:txBody>
          <a:bodyPr wrap="square" lIns="0" rIns="0" rtlCol="0">
            <a:no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GB" sz="1067" b="1" i="0" u="none" strike="noStrike" kern="0" cap="none" spc="0" normalizeH="0" baseline="0" noProof="0" dirty="0">
                <a:ln>
                  <a:noFill/>
                </a:ln>
                <a:solidFill>
                  <a:srgbClr val="C64B32"/>
                </a:solidFill>
                <a:effectLst/>
                <a:uLnTx/>
                <a:uFillTx/>
                <a:latin typeface="Arial"/>
                <a:ea typeface="+mn-ea"/>
                <a:cs typeface="+mn-cs"/>
                <a:sym typeface="Helvetica"/>
              </a:rPr>
              <a:t>Discovery of HER2 mutations in solid </a:t>
            </a:r>
            <a:r>
              <a:rPr kumimoji="0" lang="en-US" sz="1067" b="1" i="0" u="none" strike="noStrike" kern="0" cap="none" spc="0" normalizeH="0" baseline="0" noProof="0" dirty="0">
                <a:ln>
                  <a:noFill/>
                </a:ln>
                <a:solidFill>
                  <a:srgbClr val="C64B32"/>
                </a:solidFill>
                <a:effectLst/>
                <a:uLnTx/>
                <a:uFillTx/>
                <a:latin typeface="Arial"/>
                <a:ea typeface="+mn-ea"/>
                <a:cs typeface="+mn-cs"/>
                <a:sym typeface="Helvetica"/>
              </a:rPr>
              <a:t>tumors</a:t>
            </a:r>
          </a:p>
        </p:txBody>
      </p:sp>
      <p:sp>
        <p:nvSpPr>
          <p:cNvPr id="17" name="TextBox 16">
            <a:extLst>
              <a:ext uri="{FF2B5EF4-FFF2-40B4-BE49-F238E27FC236}">
                <a16:creationId xmlns:a16="http://schemas.microsoft.com/office/drawing/2014/main" id="{560B2910-71C4-45A4-BFDB-9DBA68719CF0}"/>
              </a:ext>
            </a:extLst>
          </p:cNvPr>
          <p:cNvSpPr txBox="1"/>
          <p:nvPr/>
        </p:nvSpPr>
        <p:spPr>
          <a:xfrm>
            <a:off x="3236901" y="4658018"/>
            <a:ext cx="1748681" cy="824817"/>
          </a:xfrm>
          <a:prstGeom prst="rect">
            <a:avLst/>
          </a:prstGeom>
          <a:solidFill>
            <a:schemeClr val="bg1"/>
          </a:solidFill>
        </p:spPr>
        <p:txBody>
          <a:bodyPr wrap="square" lIns="0" rIns="0" rtlCol="0">
            <a:no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GB" sz="1067" b="1" i="0" u="none" strike="noStrike" kern="0" cap="none" spc="0" normalizeH="0" baseline="0" noProof="0" dirty="0">
                <a:ln>
                  <a:noFill/>
                </a:ln>
                <a:solidFill>
                  <a:srgbClr val="FF9900"/>
                </a:solidFill>
                <a:effectLst/>
                <a:uLnTx/>
                <a:uFillTx/>
                <a:latin typeface="Arial"/>
                <a:ea typeface="+mn-ea"/>
                <a:cs typeface="+mn-cs"/>
                <a:sym typeface="Helvetica"/>
              </a:rPr>
              <a:t>Four independent groups report the presence of RET gene fusions in NSCLC</a:t>
            </a:r>
          </a:p>
        </p:txBody>
      </p:sp>
      <p:sp>
        <p:nvSpPr>
          <p:cNvPr id="18" name="TextBox 17">
            <a:extLst>
              <a:ext uri="{FF2B5EF4-FFF2-40B4-BE49-F238E27FC236}">
                <a16:creationId xmlns:a16="http://schemas.microsoft.com/office/drawing/2014/main" id="{0201D703-CF51-4B5F-AEAC-738181835EE0}"/>
              </a:ext>
            </a:extLst>
          </p:cNvPr>
          <p:cNvSpPr txBox="1"/>
          <p:nvPr/>
        </p:nvSpPr>
        <p:spPr>
          <a:xfrm>
            <a:off x="5491250" y="4703588"/>
            <a:ext cx="1748681" cy="451405"/>
          </a:xfrm>
          <a:prstGeom prst="rect">
            <a:avLst/>
          </a:prstGeom>
          <a:solidFill>
            <a:schemeClr val="bg1"/>
          </a:solidFill>
        </p:spPr>
        <p:txBody>
          <a:bodyPr wrap="square" lIns="0" rIns="0" rtlCol="0">
            <a:no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GB" sz="1067" b="1" i="0" u="none" strike="noStrike" kern="0" cap="none" spc="0" normalizeH="0" baseline="0" noProof="0" dirty="0">
                <a:ln>
                  <a:noFill/>
                </a:ln>
                <a:solidFill>
                  <a:srgbClr val="33CC33"/>
                </a:solidFill>
                <a:effectLst/>
                <a:uLnTx/>
                <a:uFillTx/>
                <a:latin typeface="Arial"/>
                <a:ea typeface="+mn-ea"/>
                <a:cs typeface="+mn-cs"/>
                <a:sym typeface="Helvetica"/>
              </a:rPr>
              <a:t>Discovery of NRG1 translocations</a:t>
            </a:r>
          </a:p>
        </p:txBody>
      </p:sp>
      <p:sp>
        <p:nvSpPr>
          <p:cNvPr id="19" name="TextBox 18">
            <a:extLst>
              <a:ext uri="{FF2B5EF4-FFF2-40B4-BE49-F238E27FC236}">
                <a16:creationId xmlns:a16="http://schemas.microsoft.com/office/drawing/2014/main" id="{07F6C8BF-3980-4C33-A832-D551C55BE08D}"/>
              </a:ext>
            </a:extLst>
          </p:cNvPr>
          <p:cNvSpPr txBox="1"/>
          <p:nvPr/>
        </p:nvSpPr>
        <p:spPr>
          <a:xfrm>
            <a:off x="7208254" y="4646732"/>
            <a:ext cx="2089037" cy="615553"/>
          </a:xfrm>
          <a:prstGeom prst="rect">
            <a:avLst/>
          </a:prstGeom>
          <a:solidFill>
            <a:schemeClr val="bg1"/>
          </a:solidFill>
        </p:spPr>
        <p:txBody>
          <a:bodyPr wrap="square" lIns="0" rIns="0" rtlCol="0">
            <a:no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GB" sz="1067" b="1" i="0" u="none" strike="noStrike" kern="0" cap="none" spc="0" normalizeH="0" baseline="0" noProof="0" dirty="0">
                <a:ln>
                  <a:noFill/>
                </a:ln>
                <a:solidFill>
                  <a:srgbClr val="0070C0"/>
                </a:solidFill>
                <a:effectLst/>
                <a:uLnTx/>
                <a:uFillTx/>
                <a:latin typeface="Arial"/>
                <a:ea typeface="+mn-ea"/>
                <a:cs typeface="+mn-cs"/>
                <a:sym typeface="Helvetica"/>
              </a:rPr>
              <a:t>FDA approves dabrafenib-trametinib for </a:t>
            </a:r>
            <a:r>
              <a:rPr kumimoji="0" lang="en-GB" sz="1067" b="1" i="1" u="none" strike="noStrike" kern="0" cap="none" spc="0" normalizeH="0" baseline="0" noProof="0" dirty="0">
                <a:ln>
                  <a:noFill/>
                </a:ln>
                <a:solidFill>
                  <a:srgbClr val="0070C0"/>
                </a:solidFill>
                <a:effectLst/>
                <a:uLnTx/>
                <a:uFillTx/>
                <a:latin typeface="Arial"/>
                <a:ea typeface="+mn-ea"/>
                <a:cs typeface="+mn-cs"/>
                <a:sym typeface="Helvetica"/>
              </a:rPr>
              <a:t>BRAF V600E </a:t>
            </a:r>
            <a:r>
              <a:rPr kumimoji="0" lang="en-GB" sz="1067" b="1" i="0" u="none" strike="noStrike" kern="0" cap="none" spc="0" normalizeH="0" baseline="0" noProof="0" dirty="0">
                <a:ln>
                  <a:noFill/>
                </a:ln>
                <a:solidFill>
                  <a:srgbClr val="0070C0"/>
                </a:solidFill>
                <a:effectLst/>
                <a:uLnTx/>
                <a:uFillTx/>
                <a:latin typeface="Arial"/>
                <a:ea typeface="+mn-ea"/>
                <a:cs typeface="+mn-cs"/>
                <a:sym typeface="Helvetica"/>
              </a:rPr>
              <a:t>mutated NSCLC</a:t>
            </a:r>
          </a:p>
        </p:txBody>
      </p:sp>
      <p:sp>
        <p:nvSpPr>
          <p:cNvPr id="20" name="TextBox 19">
            <a:extLst>
              <a:ext uri="{FF2B5EF4-FFF2-40B4-BE49-F238E27FC236}">
                <a16:creationId xmlns:a16="http://schemas.microsoft.com/office/drawing/2014/main" id="{D3BCD829-B114-433B-876A-8179D1AD68AF}"/>
              </a:ext>
            </a:extLst>
          </p:cNvPr>
          <p:cNvSpPr txBox="1"/>
          <p:nvPr/>
        </p:nvSpPr>
        <p:spPr>
          <a:xfrm>
            <a:off x="9739340" y="4557610"/>
            <a:ext cx="2288675" cy="615553"/>
          </a:xfrm>
          <a:prstGeom prst="rect">
            <a:avLst/>
          </a:prstGeom>
          <a:solidFill>
            <a:schemeClr val="bg1"/>
          </a:solidFill>
        </p:spPr>
        <p:txBody>
          <a:bodyPr wrap="square" lIns="0" rIns="0" rtlCol="0">
            <a:no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GB" sz="1067" b="1" i="0" u="none" strike="noStrike" kern="0" cap="none" spc="0" normalizeH="0" baseline="0" noProof="0" dirty="0">
                <a:ln>
                  <a:noFill/>
                </a:ln>
                <a:solidFill>
                  <a:srgbClr val="00AEEF">
                    <a:lumMod val="50000"/>
                  </a:srgbClr>
                </a:solidFill>
                <a:effectLst/>
                <a:uLnTx/>
                <a:uFillTx/>
                <a:latin typeface="Arial"/>
                <a:ea typeface="+mn-ea"/>
                <a:cs typeface="+mn-cs"/>
                <a:sym typeface="Helvetica"/>
              </a:rPr>
              <a:t>FDA approves entrectinib for NTRK fusion-positive solid </a:t>
            </a:r>
            <a:r>
              <a:rPr kumimoji="0" lang="en-US" sz="1067" b="1" i="0" u="none" strike="noStrike" kern="0" cap="none" spc="0" normalizeH="0" baseline="0" noProof="0" dirty="0">
                <a:ln>
                  <a:noFill/>
                </a:ln>
                <a:solidFill>
                  <a:srgbClr val="00AEEF">
                    <a:lumMod val="50000"/>
                  </a:srgbClr>
                </a:solidFill>
                <a:effectLst/>
                <a:uLnTx/>
                <a:uFillTx/>
                <a:latin typeface="Arial"/>
                <a:ea typeface="+mn-ea"/>
                <a:cs typeface="+mn-cs"/>
                <a:sym typeface="Helvetica"/>
              </a:rPr>
              <a:t>tumors</a:t>
            </a:r>
            <a:r>
              <a:rPr kumimoji="0" lang="en-GB" sz="1067" b="1" i="0" u="none" strike="noStrike" kern="0" cap="none" spc="0" normalizeH="0" baseline="0" noProof="0" dirty="0">
                <a:ln>
                  <a:noFill/>
                </a:ln>
                <a:solidFill>
                  <a:srgbClr val="00AEEF">
                    <a:lumMod val="50000"/>
                  </a:srgbClr>
                </a:solidFill>
                <a:effectLst/>
                <a:uLnTx/>
                <a:uFillTx/>
                <a:latin typeface="Arial"/>
                <a:ea typeface="+mn-ea"/>
                <a:cs typeface="+mn-cs"/>
                <a:sym typeface="Helvetica"/>
              </a:rPr>
              <a:t>, including NSCLC</a:t>
            </a:r>
          </a:p>
        </p:txBody>
      </p:sp>
      <p:sp>
        <p:nvSpPr>
          <p:cNvPr id="21" name="TextBox 20">
            <a:extLst>
              <a:ext uri="{FF2B5EF4-FFF2-40B4-BE49-F238E27FC236}">
                <a16:creationId xmlns:a16="http://schemas.microsoft.com/office/drawing/2014/main" id="{1382100D-6636-4833-95AE-6AA85BB776F7}"/>
              </a:ext>
            </a:extLst>
          </p:cNvPr>
          <p:cNvSpPr txBox="1"/>
          <p:nvPr/>
        </p:nvSpPr>
        <p:spPr>
          <a:xfrm>
            <a:off x="9653783" y="5188599"/>
            <a:ext cx="2424140" cy="779700"/>
          </a:xfrm>
          <a:prstGeom prst="rect">
            <a:avLst/>
          </a:prstGeom>
          <a:solidFill>
            <a:schemeClr val="bg1"/>
          </a:solidFill>
        </p:spPr>
        <p:txBody>
          <a:bodyPr wrap="square" lIns="0" rIns="0" rtlCol="0">
            <a:no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GB" sz="1067" b="1" i="0" u="none" strike="noStrike" kern="0" cap="none" spc="0" normalizeH="0" baseline="0" noProof="0" dirty="0">
                <a:ln>
                  <a:noFill/>
                </a:ln>
                <a:solidFill>
                  <a:srgbClr val="D80B8C"/>
                </a:solidFill>
                <a:effectLst/>
                <a:uLnTx/>
                <a:uFillTx/>
                <a:latin typeface="Arial"/>
                <a:ea typeface="+mn-ea"/>
                <a:cs typeface="+mn-cs"/>
                <a:sym typeface="Helvetica"/>
              </a:rPr>
              <a:t>At the 2019 ASCO capmatinib and tepotinib shows impressive activity in MET </a:t>
            </a:r>
            <a:r>
              <a:rPr kumimoji="0" lang="el-GR" sz="1067" b="1" i="0" u="none" strike="noStrike" kern="0" cap="none" spc="0" normalizeH="0" baseline="0" noProof="0" dirty="0">
                <a:ln>
                  <a:noFill/>
                </a:ln>
                <a:solidFill>
                  <a:srgbClr val="D80B8C"/>
                </a:solidFill>
                <a:effectLst/>
                <a:uLnTx/>
                <a:uFillTx/>
                <a:latin typeface="Arial"/>
                <a:ea typeface="+mn-ea"/>
                <a:cs typeface="+mn-cs"/>
                <a:sym typeface="Helvetica"/>
              </a:rPr>
              <a:t>Δ</a:t>
            </a:r>
            <a:r>
              <a:rPr kumimoji="0" lang="en-GB" sz="1067" b="1" i="0" u="none" strike="noStrike" kern="0" cap="none" spc="0" normalizeH="0" baseline="0" noProof="0" dirty="0">
                <a:ln>
                  <a:noFill/>
                </a:ln>
                <a:solidFill>
                  <a:srgbClr val="D80B8C"/>
                </a:solidFill>
                <a:effectLst/>
                <a:uLnTx/>
                <a:uFillTx/>
                <a:latin typeface="Arial"/>
                <a:ea typeface="+mn-ea"/>
                <a:cs typeface="+mn-cs"/>
                <a:sym typeface="Helvetica"/>
              </a:rPr>
              <a:t>ex14 mutations</a:t>
            </a:r>
          </a:p>
        </p:txBody>
      </p:sp>
      <p:sp>
        <p:nvSpPr>
          <p:cNvPr id="13" name="TextBox 12">
            <a:extLst>
              <a:ext uri="{FF2B5EF4-FFF2-40B4-BE49-F238E27FC236}">
                <a16:creationId xmlns:a16="http://schemas.microsoft.com/office/drawing/2014/main" id="{C835FBCA-AF3C-44A3-B886-4EEE0B7A8B54}"/>
              </a:ext>
            </a:extLst>
          </p:cNvPr>
          <p:cNvSpPr txBox="1"/>
          <p:nvPr/>
        </p:nvSpPr>
        <p:spPr>
          <a:xfrm>
            <a:off x="8807085" y="1644766"/>
            <a:ext cx="1386344" cy="1446201"/>
          </a:xfrm>
          <a:prstGeom prst="rect">
            <a:avLst/>
          </a:prstGeom>
          <a:solidFill>
            <a:schemeClr val="bg1"/>
          </a:solidFill>
        </p:spPr>
        <p:txBody>
          <a:bodyPr wrap="square" lIns="0" rIns="0" rtlCol="0" anchor="b">
            <a:no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GB" sz="1067" b="1" i="0" u="none" strike="noStrike" kern="0" cap="none" spc="0" normalizeH="0" baseline="0" noProof="0" dirty="0">
                <a:ln>
                  <a:noFill/>
                </a:ln>
                <a:solidFill>
                  <a:srgbClr val="0070C0"/>
                </a:solidFill>
                <a:effectLst/>
                <a:uLnTx/>
                <a:uFillTx/>
                <a:latin typeface="Arial"/>
                <a:ea typeface="+mn-ea"/>
                <a:cs typeface="+mn-cs"/>
                <a:sym typeface="Helvetica"/>
              </a:rPr>
              <a:t>FDA approve larotrectinib for NTRK fusion‑positive solid </a:t>
            </a:r>
            <a:r>
              <a:rPr kumimoji="0" lang="en-US" sz="1067" b="1" i="0" u="none" strike="noStrike" kern="0" cap="none" spc="0" normalizeH="0" baseline="0" noProof="0" dirty="0">
                <a:ln>
                  <a:noFill/>
                </a:ln>
                <a:solidFill>
                  <a:srgbClr val="0070C0"/>
                </a:solidFill>
                <a:effectLst/>
                <a:uLnTx/>
                <a:uFillTx/>
                <a:latin typeface="Arial"/>
                <a:ea typeface="+mn-ea"/>
                <a:cs typeface="+mn-cs"/>
                <a:sym typeface="Helvetica"/>
              </a:rPr>
              <a:t>tumors</a:t>
            </a:r>
          </a:p>
        </p:txBody>
      </p:sp>
      <p:sp>
        <p:nvSpPr>
          <p:cNvPr id="22" name="TextBox 21">
            <a:extLst>
              <a:ext uri="{FF2B5EF4-FFF2-40B4-BE49-F238E27FC236}">
                <a16:creationId xmlns:a16="http://schemas.microsoft.com/office/drawing/2014/main" id="{7B2C1AD6-1C4E-4BF1-A914-B814C1EACDA4}"/>
              </a:ext>
            </a:extLst>
          </p:cNvPr>
          <p:cNvSpPr txBox="1"/>
          <p:nvPr/>
        </p:nvSpPr>
        <p:spPr>
          <a:xfrm>
            <a:off x="550381" y="6094809"/>
            <a:ext cx="7572976" cy="584968"/>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FF"/>
                </a:solidFill>
                <a:effectLst/>
                <a:uLnTx/>
                <a:uFillTx/>
                <a:latin typeface="Arial"/>
                <a:ea typeface="+mn-ea"/>
                <a:cs typeface="+mn-cs"/>
                <a:sym typeface="Helvetica"/>
              </a:rPr>
              <a:t>ASCO, American Society of Clinical Oncology; FDA, Food and Drug Administration; NSCLC, non-small cell lung cancer; NTRK, neurotrophic tyrosine receptor kinase; TKI, tyrosine kinase inhibitor</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mn-ea"/>
                <a:cs typeface="+mn-cs"/>
                <a:sym typeface="Helvetica"/>
              </a:rPr>
              <a:t>Adapted from Russo A (Rolfo C), et al. Curr Oncol Rep. 2020;22(5):48</a:t>
            </a:r>
          </a:p>
        </p:txBody>
      </p:sp>
      <p:sp>
        <p:nvSpPr>
          <p:cNvPr id="23" name="Slide Number Placeholder 22">
            <a:extLst>
              <a:ext uri="{FF2B5EF4-FFF2-40B4-BE49-F238E27FC236}">
                <a16:creationId xmlns:a16="http://schemas.microsoft.com/office/drawing/2014/main" id="{5F443071-683C-4EF5-A4F4-3A2F9D36EB83}"/>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58</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
        <p:nvSpPr>
          <p:cNvPr id="24" name="Rounded Rectangle 23">
            <a:extLst>
              <a:ext uri="{FF2B5EF4-FFF2-40B4-BE49-F238E27FC236}">
                <a16:creationId xmlns:a16="http://schemas.microsoft.com/office/drawing/2014/main" id="{1316E47B-B821-234E-8216-74E9B8DEBB9B}"/>
              </a:ext>
            </a:extLst>
          </p:cNvPr>
          <p:cNvSpPr/>
          <p:nvPr/>
        </p:nvSpPr>
        <p:spPr>
          <a:xfrm>
            <a:off x="8737600" y="2358219"/>
            <a:ext cx="1484574" cy="732747"/>
          </a:xfrm>
          <a:prstGeom prst="round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s-ES" sz="1200" b="0" i="0" u="none" strike="noStrike" kern="0" cap="none" spc="0" normalizeH="0" baseline="0" noProof="0" dirty="0">
              <a:ln>
                <a:noFill/>
              </a:ln>
              <a:solidFill>
                <a:srgbClr val="FFFFFF"/>
              </a:solidFill>
              <a:effectLst/>
              <a:uLnTx/>
              <a:uFillTx/>
              <a:latin typeface="Times New Roman"/>
              <a:ea typeface="+mn-ea"/>
              <a:cs typeface="+mn-cs"/>
              <a:sym typeface="Helvetica"/>
            </a:endParaRPr>
          </a:p>
        </p:txBody>
      </p:sp>
      <p:sp>
        <p:nvSpPr>
          <p:cNvPr id="25" name="Rounded Rectangle 24">
            <a:extLst>
              <a:ext uri="{FF2B5EF4-FFF2-40B4-BE49-F238E27FC236}">
                <a16:creationId xmlns:a16="http://schemas.microsoft.com/office/drawing/2014/main" id="{FEE04BA5-8BDA-5C48-8939-B9B8BEE9DC4E}"/>
              </a:ext>
            </a:extLst>
          </p:cNvPr>
          <p:cNvSpPr/>
          <p:nvPr/>
        </p:nvSpPr>
        <p:spPr>
          <a:xfrm>
            <a:off x="9676959" y="4557428"/>
            <a:ext cx="2400964" cy="588636"/>
          </a:xfrm>
          <a:prstGeom prst="round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s-ES" sz="1200" b="0" i="0" u="none" strike="noStrike" kern="0" cap="none" spc="0" normalizeH="0" baseline="0" noProof="0" dirty="0">
              <a:ln>
                <a:noFill/>
              </a:ln>
              <a:solidFill>
                <a:srgbClr val="FFFFFF"/>
              </a:solidFill>
              <a:effectLst/>
              <a:uLnTx/>
              <a:uFillTx/>
              <a:latin typeface="Times New Roman"/>
              <a:ea typeface="+mn-ea"/>
              <a:cs typeface="+mn-cs"/>
              <a:sym typeface="Helvetica"/>
            </a:endParaRPr>
          </a:p>
        </p:txBody>
      </p:sp>
    </p:spTree>
    <p:extLst>
      <p:ext uri="{BB962C8B-B14F-4D97-AF65-F5344CB8AC3E}">
        <p14:creationId xmlns:p14="http://schemas.microsoft.com/office/powerpoint/2010/main" val="313414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130" y="2514602"/>
            <a:ext cx="7805737" cy="344487"/>
          </a:xfrm>
        </p:spPr>
        <p:txBody>
          <a:bodyPr/>
          <a:lstStyle/>
          <a:p>
            <a:r>
              <a:rPr lang="en-US" sz="700" dirty="0">
                <a:solidFill>
                  <a:schemeClr val="tx1"/>
                </a:solidFill>
                <a:latin typeface="Arial" charset="0"/>
                <a:ea typeface="+mn-ea"/>
                <a:cs typeface="+mn-cs"/>
              </a:rPr>
              <a:t>Clinical activity of larotrectinib in patients with TRK fusion cancers</a:t>
            </a: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2199" y="1322780"/>
            <a:ext cx="11064239" cy="429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581933" y="5931608"/>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609585" rtl="0" eaLnBrk="1" fontAlgn="base" latinLnBrk="0" hangingPunct="0">
              <a:lnSpc>
                <a:spcPct val="112000"/>
              </a:lnSpc>
              <a:spcBef>
                <a:spcPct val="0"/>
              </a:spcBef>
              <a:spcAft>
                <a:spcPct val="0"/>
              </a:spcAft>
              <a:buClr>
                <a:srgbClr val="000000"/>
              </a:buClr>
              <a:buSzPct val="45000"/>
              <a:buFont typeface="StarSymbol" charset="0"/>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j-ea"/>
              <a:cs typeface="+mj-cs"/>
              <a:sym typeface="Helvetica"/>
            </a:endParaRPr>
          </a:p>
        </p:txBody>
      </p:sp>
      <p:sp>
        <p:nvSpPr>
          <p:cNvPr id="5" name="TextBox 13">
            <a:extLst>
              <a:ext uri="{FF2B5EF4-FFF2-40B4-BE49-F238E27FC236}">
                <a16:creationId xmlns:a16="http://schemas.microsoft.com/office/drawing/2014/main" id="{40FBDD09-F90F-7846-98CC-153742EE4FDF}"/>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6" name="TextBox 5">
            <a:extLst>
              <a:ext uri="{FF2B5EF4-FFF2-40B4-BE49-F238E27FC236}">
                <a16:creationId xmlns:a16="http://schemas.microsoft.com/office/drawing/2014/main" id="{98D630D6-4301-4FA7-9DAA-BE3AB84885CC}"/>
              </a:ext>
            </a:extLst>
          </p:cNvPr>
          <p:cNvSpPr txBox="1"/>
          <p:nvPr/>
        </p:nvSpPr>
        <p:spPr>
          <a:xfrm>
            <a:off x="550381" y="6259020"/>
            <a:ext cx="10708060" cy="420756"/>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FF"/>
                </a:solidFill>
                <a:effectLst/>
                <a:uLnTx/>
                <a:uFillTx/>
                <a:latin typeface="Arial"/>
                <a:ea typeface="+mn-ea"/>
                <a:cs typeface="+mn-cs"/>
                <a:sym typeface="Helvetica"/>
              </a:rPr>
              <a:t>CI, confidence interval; CR, complete response; PR, partial response; TRK, tropomyosin receptor kinase</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mn-ea"/>
                <a:cs typeface="+mn-cs"/>
                <a:sym typeface="Helvetica"/>
              </a:rPr>
              <a:t>Presented By David Hyman at 2017 ASCO Annual Meeting</a:t>
            </a:r>
          </a:p>
        </p:txBody>
      </p:sp>
      <p:sp>
        <p:nvSpPr>
          <p:cNvPr id="8" name="Titolo 1">
            <a:extLst>
              <a:ext uri="{FF2B5EF4-FFF2-40B4-BE49-F238E27FC236}">
                <a16:creationId xmlns:a16="http://schemas.microsoft.com/office/drawing/2014/main" id="{248B8ADC-698C-4FF5-8A75-8822BAC83A31}"/>
              </a:ext>
            </a:extLst>
          </p:cNvPr>
          <p:cNvSpPr txBox="1">
            <a:spLocks/>
          </p:cNvSpPr>
          <p:nvPr/>
        </p:nvSpPr>
        <p:spPr>
          <a:xfrm>
            <a:off x="119336" y="353171"/>
            <a:ext cx="10972800" cy="625171"/>
          </a:xfrm>
          <a:prstGeom prst="rect">
            <a:avLst/>
          </a:prstGeom>
        </p:spPr>
        <p:txBody>
          <a:bodyPr vert="horz" lIns="121920" tIns="60960" rIns="121920" bIns="60960" rtlCol="0" anchor="t">
            <a:noAutofit/>
          </a:bodyPr>
          <a:lstStyle>
            <a:lvl1pPr algn="l" defTabSz="342892" rtl="0" eaLnBrk="1" latinLnBrk="0" hangingPunct="1">
              <a:spcBef>
                <a:spcPct val="0"/>
              </a:spcBef>
              <a:buNone/>
              <a:defRPr sz="1500" b="1" kern="1200">
                <a:solidFill>
                  <a:schemeClr val="accent1"/>
                </a:solidFill>
                <a:latin typeface="Times New Roman"/>
                <a:ea typeface="+mj-ea"/>
                <a:cs typeface="Times New Roman"/>
              </a:defRPr>
            </a:lvl1pPr>
          </a:lstStyle>
          <a:p>
            <a:pPr marL="0" marR="0" lvl="0" indent="0" algn="l" defTabSz="457178"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AEEF"/>
                </a:solidFill>
                <a:effectLst/>
                <a:uLnTx/>
                <a:uFillTx/>
                <a:latin typeface="Calibri" panose="020F0502020204030204" pitchFamily="34" charset="0"/>
                <a:ea typeface="+mj-ea"/>
                <a:cs typeface="Calibri" panose="020F0502020204030204" pitchFamily="34" charset="0"/>
                <a:sym typeface="Helvetica"/>
              </a:rPr>
              <a:t>Clinical activity of </a:t>
            </a:r>
            <a:r>
              <a:rPr kumimoji="0" lang="en-US" sz="2800" b="1" i="0" u="none" strike="noStrike" kern="1200" cap="none" spc="0" normalizeH="0" baseline="0" noProof="0" dirty="0">
                <a:ln>
                  <a:noFill/>
                </a:ln>
                <a:solidFill>
                  <a:srgbClr val="D80B8C">
                    <a:lumMod val="75000"/>
                  </a:srgbClr>
                </a:solidFill>
                <a:effectLst/>
                <a:uLnTx/>
                <a:uFillTx/>
                <a:latin typeface="Calibri" panose="020F0502020204030204" pitchFamily="34" charset="0"/>
                <a:ea typeface="+mj-ea"/>
                <a:cs typeface="Calibri" panose="020F0502020204030204" pitchFamily="34" charset="0"/>
                <a:sym typeface="Helvetica"/>
              </a:rPr>
              <a:t>larotrectinib</a:t>
            </a:r>
            <a:r>
              <a:rPr kumimoji="0" lang="en-US" sz="2800" b="1" i="0" u="none" strike="noStrike" kern="1200" cap="none" spc="0" normalizeH="0" baseline="0" noProof="0" dirty="0">
                <a:ln>
                  <a:noFill/>
                </a:ln>
                <a:solidFill>
                  <a:srgbClr val="00AEEF"/>
                </a:solidFill>
                <a:effectLst/>
                <a:uLnTx/>
                <a:uFillTx/>
                <a:latin typeface="Calibri" panose="020F0502020204030204" pitchFamily="34" charset="0"/>
                <a:ea typeface="+mj-ea"/>
                <a:cs typeface="Calibri" panose="020F0502020204030204" pitchFamily="34" charset="0"/>
                <a:sym typeface="Helvetica"/>
              </a:rPr>
              <a:t> in patients with TRK fusion cancers</a:t>
            </a:r>
          </a:p>
        </p:txBody>
      </p:sp>
      <p:sp>
        <p:nvSpPr>
          <p:cNvPr id="3" name="Slide Number Placeholder 2">
            <a:extLst>
              <a:ext uri="{FF2B5EF4-FFF2-40B4-BE49-F238E27FC236}">
                <a16:creationId xmlns:a16="http://schemas.microsoft.com/office/drawing/2014/main" id="{8B71F9F0-95D0-4ECB-B652-8D12FB7EB846}"/>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59</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Tree>
    <p:extLst>
      <p:ext uri="{BB962C8B-B14F-4D97-AF65-F5344CB8AC3E}">
        <p14:creationId xmlns:p14="http://schemas.microsoft.com/office/powerpoint/2010/main" val="23413415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br>
              <a:rPr lang="en-GB" dirty="0"/>
            </a:br>
            <a:r>
              <a:rPr lang="en-GB" sz="3200" dirty="0"/>
              <a:t>DETECTION OF </a:t>
            </a:r>
            <a:r>
              <a:rPr lang="en-GB" sz="3200" dirty="0" err="1"/>
              <a:t>trk</a:t>
            </a:r>
            <a:r>
              <a:rPr lang="en-GB" sz="3200" dirty="0"/>
              <a:t> Fusion-positive sarcomas</a:t>
            </a:r>
            <a:br>
              <a:rPr lang="en-GB" sz="3200" dirty="0"/>
            </a:br>
            <a:r>
              <a:rPr lang="en-GB" sz="3200" dirty="0"/>
              <a:t>	</a:t>
            </a:r>
            <a:br>
              <a:rPr lang="en-GB" sz="3200" dirty="0"/>
            </a:br>
            <a:br>
              <a:rPr lang="en-GB" sz="3200" dirty="0"/>
            </a:br>
            <a:br>
              <a:rPr lang="en-GB" sz="3200" dirty="0"/>
            </a:br>
            <a:endParaRPr lang="en-GB" sz="2200" b="0" dirty="0"/>
          </a:p>
        </p:txBody>
      </p:sp>
      <p:sp>
        <p:nvSpPr>
          <p:cNvPr id="3" name="Slide Number Placeholder 2">
            <a:extLst>
              <a:ext uri="{FF2B5EF4-FFF2-40B4-BE49-F238E27FC236}">
                <a16:creationId xmlns:a16="http://schemas.microsoft.com/office/drawing/2014/main" id="{BCB42A48-A655-AF4E-A39B-25F52C7B4677}"/>
              </a:ext>
            </a:extLst>
          </p:cNvPr>
          <p:cNvSpPr>
            <a:spLocks noGrp="1"/>
          </p:cNvSpPr>
          <p:nvPr>
            <p:ph type="sldNum" sz="quarter" idx="4294967295"/>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5" name="TextBox 4">
            <a:extLst>
              <a:ext uri="{FF2B5EF4-FFF2-40B4-BE49-F238E27FC236}">
                <a16:creationId xmlns:a16="http://schemas.microsoft.com/office/drawing/2014/main" id="{C7E23A95-25E7-4C87-A273-69791FCD32FC}"/>
              </a:ext>
            </a:extLst>
          </p:cNvPr>
          <p:cNvSpPr txBox="1"/>
          <p:nvPr/>
        </p:nvSpPr>
        <p:spPr>
          <a:xfrm>
            <a:off x="4223792" y="3789040"/>
            <a:ext cx="3830256" cy="1066959"/>
          </a:xfrm>
          <a:prstGeom prst="rect">
            <a:avLst/>
          </a:prstGeom>
          <a:noFill/>
        </p:spPr>
        <p:txBody>
          <a:bodyPr wrap="square" rtlCol="0">
            <a:spAutoFit/>
          </a:bodyPr>
          <a:lstStyle/>
          <a:p>
            <a:pPr algn="ctr">
              <a:spcAft>
                <a:spcPts val="400"/>
              </a:spcAft>
            </a:pPr>
            <a:r>
              <a:rPr lang="en-GB" sz="2400" b="1" dirty="0">
                <a:solidFill>
                  <a:schemeClr val="accent1"/>
                </a:solidFill>
                <a:ea typeface="Aileron" charset="0"/>
                <a:cs typeface="Aileron" charset="0"/>
              </a:rPr>
              <a:t>Prof. Erin Rudzinski, MD</a:t>
            </a:r>
          </a:p>
          <a:p>
            <a:pPr algn="ctr"/>
            <a:r>
              <a:rPr lang="en-GB" b="1" dirty="0">
                <a:solidFill>
                  <a:schemeClr val="accent1"/>
                </a:solidFill>
                <a:latin typeface="Karla"/>
              </a:rPr>
              <a:t>Seattle</a:t>
            </a:r>
            <a:r>
              <a:rPr lang="en-GB" sz="1800" b="1" i="0" dirty="0">
                <a:solidFill>
                  <a:schemeClr val="bg1"/>
                </a:solidFill>
                <a:effectLst/>
                <a:latin typeface="Karla"/>
              </a:rPr>
              <a:t> </a:t>
            </a:r>
            <a:r>
              <a:rPr lang="en-GB" b="1" dirty="0">
                <a:solidFill>
                  <a:schemeClr val="accent1"/>
                </a:solidFill>
                <a:latin typeface="Karla"/>
              </a:rPr>
              <a:t>Children’s Hospital, Seattle, USA   </a:t>
            </a:r>
          </a:p>
        </p:txBody>
      </p:sp>
    </p:spTree>
    <p:extLst>
      <p:ext uri="{BB962C8B-B14F-4D97-AF65-F5344CB8AC3E}">
        <p14:creationId xmlns:p14="http://schemas.microsoft.com/office/powerpoint/2010/main" val="2083778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130" y="2514602"/>
            <a:ext cx="7805737" cy="344487"/>
          </a:xfrm>
        </p:spPr>
        <p:txBody>
          <a:bodyPr/>
          <a:lstStyle/>
          <a:p>
            <a:r>
              <a:rPr lang="en-US" sz="700" dirty="0">
                <a:solidFill>
                  <a:schemeClr val="tx1"/>
                </a:solidFill>
                <a:latin typeface="Arial" charset="0"/>
                <a:ea typeface="+mn-ea"/>
                <a:cs typeface="+mn-cs"/>
              </a:rPr>
              <a:t>Efficacy regardless of tumor type</a:t>
            </a: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669" y="902526"/>
            <a:ext cx="12170663" cy="524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3">
            <a:extLst>
              <a:ext uri="{FF2B5EF4-FFF2-40B4-BE49-F238E27FC236}">
                <a16:creationId xmlns:a16="http://schemas.microsoft.com/office/drawing/2014/main" id="{DD756989-3E78-C246-BD1C-5DC006A9EEAE}"/>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3" name="Rounded Rectangle 2">
            <a:extLst>
              <a:ext uri="{FF2B5EF4-FFF2-40B4-BE49-F238E27FC236}">
                <a16:creationId xmlns:a16="http://schemas.microsoft.com/office/drawing/2014/main" id="{21212758-023F-AF44-8506-219DC7D0E154}"/>
              </a:ext>
            </a:extLst>
          </p:cNvPr>
          <p:cNvSpPr/>
          <p:nvPr/>
        </p:nvSpPr>
        <p:spPr>
          <a:xfrm>
            <a:off x="1668485" y="4978401"/>
            <a:ext cx="1450636" cy="25400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Times New Roman"/>
              <a:ea typeface="+mn-ea"/>
              <a:cs typeface="+mn-cs"/>
              <a:sym typeface="Helvetica"/>
            </a:endParaRPr>
          </a:p>
        </p:txBody>
      </p:sp>
      <p:sp>
        <p:nvSpPr>
          <p:cNvPr id="8" name="TextBox 7">
            <a:extLst>
              <a:ext uri="{FF2B5EF4-FFF2-40B4-BE49-F238E27FC236}">
                <a16:creationId xmlns:a16="http://schemas.microsoft.com/office/drawing/2014/main" id="{2DEA6B96-95A7-4C10-A491-EFC11E3712A3}"/>
              </a:ext>
            </a:extLst>
          </p:cNvPr>
          <p:cNvSpPr txBox="1"/>
          <p:nvPr/>
        </p:nvSpPr>
        <p:spPr>
          <a:xfrm>
            <a:off x="550381" y="6259020"/>
            <a:ext cx="10708060" cy="420756"/>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FF"/>
                </a:solidFill>
                <a:effectLst/>
                <a:uLnTx/>
                <a:uFillTx/>
                <a:latin typeface="Arial"/>
                <a:ea typeface="+mn-ea"/>
                <a:cs typeface="+mn-cs"/>
                <a:sym typeface="Helvetica"/>
              </a:rPr>
              <a:t>GIST, Gastrointestinal stromal </a:t>
            </a:r>
            <a:r>
              <a:rPr kumimoji="0" lang="en-US" sz="1067" b="0" i="0" u="none" strike="noStrike" kern="0" cap="none" spc="0" normalizeH="0" baseline="0" noProof="0" dirty="0">
                <a:ln>
                  <a:noFill/>
                </a:ln>
                <a:solidFill>
                  <a:srgbClr val="0000FF"/>
                </a:solidFill>
                <a:effectLst/>
                <a:uLnTx/>
                <a:uFillTx/>
                <a:latin typeface="Arial"/>
                <a:ea typeface="+mn-ea"/>
                <a:cs typeface="+mn-cs"/>
                <a:sym typeface="Helvetica"/>
              </a:rPr>
              <a:t>tumor</a:t>
            </a:r>
            <a:r>
              <a:rPr kumimoji="0" lang="en-GB" sz="1067" b="0" i="0" u="none" strike="noStrike" kern="0" cap="none" spc="0" normalizeH="0" baseline="0" noProof="0" dirty="0">
                <a:ln>
                  <a:noFill/>
                </a:ln>
                <a:solidFill>
                  <a:srgbClr val="0000FF"/>
                </a:solidFill>
                <a:effectLst/>
                <a:uLnTx/>
                <a:uFillTx/>
                <a:latin typeface="Arial"/>
                <a:ea typeface="+mn-ea"/>
                <a:cs typeface="+mn-cs"/>
                <a:sym typeface="Helvetica"/>
              </a:rPr>
              <a:t>; IFS, infantile fibrosarcoma</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mn-ea"/>
                <a:cs typeface="+mn-cs"/>
                <a:sym typeface="Helvetica"/>
              </a:rPr>
              <a:t>Presented By David Hyman at 2017 ASCO Annual Meeting</a:t>
            </a:r>
          </a:p>
        </p:txBody>
      </p:sp>
      <p:sp>
        <p:nvSpPr>
          <p:cNvPr id="9" name="Titolo 1">
            <a:extLst>
              <a:ext uri="{FF2B5EF4-FFF2-40B4-BE49-F238E27FC236}">
                <a16:creationId xmlns:a16="http://schemas.microsoft.com/office/drawing/2014/main" id="{7EF9D6C0-8D55-427A-B590-55ABC6D850F5}"/>
              </a:ext>
            </a:extLst>
          </p:cNvPr>
          <p:cNvSpPr txBox="1">
            <a:spLocks/>
          </p:cNvSpPr>
          <p:nvPr/>
        </p:nvSpPr>
        <p:spPr>
          <a:xfrm>
            <a:off x="107584" y="202616"/>
            <a:ext cx="10972800" cy="625171"/>
          </a:xfrm>
          <a:prstGeom prst="rect">
            <a:avLst/>
          </a:prstGeom>
        </p:spPr>
        <p:txBody>
          <a:bodyPr vert="horz" lIns="121920" tIns="60960" rIns="121920" bIns="60960" rtlCol="0" anchor="t">
            <a:normAutofit/>
          </a:bodyPr>
          <a:lstStyle>
            <a:lvl1pPr algn="l" defTabSz="342892" rtl="0" eaLnBrk="1" latinLnBrk="0" hangingPunct="1">
              <a:spcBef>
                <a:spcPct val="0"/>
              </a:spcBef>
              <a:buNone/>
              <a:defRPr sz="1500" b="1" kern="1200">
                <a:solidFill>
                  <a:schemeClr val="accent1"/>
                </a:solidFill>
                <a:latin typeface="Times New Roman"/>
                <a:ea typeface="+mj-ea"/>
                <a:cs typeface="Times New Roman"/>
              </a:defRPr>
            </a:lvl1pPr>
          </a:lstStyle>
          <a:p>
            <a:pPr marL="0" marR="0" lvl="0" indent="0" algn="l" defTabSz="457178"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D80B8C">
                    <a:lumMod val="75000"/>
                  </a:srgbClr>
                </a:solidFill>
                <a:effectLst/>
                <a:uLnTx/>
                <a:uFillTx/>
                <a:latin typeface="Calibri" panose="020F0502020204030204" pitchFamily="34" charset="0"/>
                <a:ea typeface="+mj-ea"/>
                <a:cs typeface="Calibri" panose="020F0502020204030204" pitchFamily="34" charset="0"/>
                <a:sym typeface="Helvetica"/>
              </a:rPr>
              <a:t>Larotrectinib</a:t>
            </a:r>
            <a:r>
              <a:rPr kumimoji="0" lang="en-US" sz="2400" b="1" i="0" u="none" strike="noStrike" kern="1200" cap="none" spc="0" normalizeH="0" baseline="0" noProof="0" dirty="0">
                <a:ln>
                  <a:noFill/>
                </a:ln>
                <a:solidFill>
                  <a:srgbClr val="00AEEF"/>
                </a:solidFill>
                <a:effectLst/>
                <a:uLnTx/>
                <a:uFillTx/>
                <a:latin typeface="Calibri" panose="020F0502020204030204" pitchFamily="34" charset="0"/>
                <a:ea typeface="+mj-ea"/>
                <a:cs typeface="Calibri" panose="020F0502020204030204" pitchFamily="34" charset="0"/>
                <a:sym typeface="Helvetica"/>
              </a:rPr>
              <a:t> Efficacy regardless of tumor type</a:t>
            </a:r>
          </a:p>
        </p:txBody>
      </p:sp>
      <p:sp>
        <p:nvSpPr>
          <p:cNvPr id="4" name="Slide Number Placeholder 3">
            <a:extLst>
              <a:ext uri="{FF2B5EF4-FFF2-40B4-BE49-F238E27FC236}">
                <a16:creationId xmlns:a16="http://schemas.microsoft.com/office/drawing/2014/main" id="{D5961BE0-B876-4DE4-BBF8-638BAD2F2B53}"/>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60</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Tree>
    <p:extLst>
      <p:ext uri="{BB962C8B-B14F-4D97-AF65-F5344CB8AC3E}">
        <p14:creationId xmlns:p14="http://schemas.microsoft.com/office/powerpoint/2010/main" val="38142973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130" y="2514602"/>
            <a:ext cx="7805737" cy="344487"/>
          </a:xfrm>
        </p:spPr>
        <p:txBody>
          <a:bodyPr/>
          <a:lstStyle/>
          <a:p>
            <a:r>
              <a:rPr lang="en-US" sz="700" dirty="0">
                <a:solidFill>
                  <a:schemeClr val="tx1"/>
                </a:solidFill>
                <a:latin typeface="Arial" charset="0"/>
                <a:ea typeface="+mn-ea"/>
                <a:cs typeface="+mn-cs"/>
              </a:rPr>
              <a:t>Duration of larotrectinib therapy</a:t>
            </a: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669" y="918359"/>
            <a:ext cx="12170663" cy="5212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3">
            <a:extLst>
              <a:ext uri="{FF2B5EF4-FFF2-40B4-BE49-F238E27FC236}">
                <a16:creationId xmlns:a16="http://schemas.microsoft.com/office/drawing/2014/main" id="{C6401F4C-5BB8-EB4F-98DC-EFDEA3616DDC}"/>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6" name="TextBox 5">
            <a:extLst>
              <a:ext uri="{FF2B5EF4-FFF2-40B4-BE49-F238E27FC236}">
                <a16:creationId xmlns:a16="http://schemas.microsoft.com/office/drawing/2014/main" id="{6725CE8A-C5B2-4D49-B802-E48BCCA122E7}"/>
              </a:ext>
            </a:extLst>
          </p:cNvPr>
          <p:cNvSpPr txBox="1"/>
          <p:nvPr/>
        </p:nvSpPr>
        <p:spPr>
          <a:xfrm>
            <a:off x="550381" y="6259020"/>
            <a:ext cx="10708060" cy="420756"/>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FF"/>
                </a:solidFill>
                <a:effectLst/>
                <a:uLnTx/>
                <a:uFillTx/>
                <a:latin typeface="Arial"/>
                <a:ea typeface="+mn-ea"/>
                <a:cs typeface="+mn-cs"/>
                <a:sym typeface="Helvetica"/>
              </a:rPr>
              <a:t>CR, complete response</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charset="0"/>
                <a:ea typeface="+mn-ea"/>
                <a:cs typeface="+mn-cs"/>
                <a:sym typeface="Helvetica"/>
              </a:rPr>
              <a:t>Presented By David Hyman at 2017 ASCO Annual Meeting</a:t>
            </a:r>
          </a:p>
        </p:txBody>
      </p:sp>
      <p:sp>
        <p:nvSpPr>
          <p:cNvPr id="8" name="Titolo 1">
            <a:extLst>
              <a:ext uri="{FF2B5EF4-FFF2-40B4-BE49-F238E27FC236}">
                <a16:creationId xmlns:a16="http://schemas.microsoft.com/office/drawing/2014/main" id="{8F412AE7-E051-4B63-915B-796D4DE925CA}"/>
              </a:ext>
            </a:extLst>
          </p:cNvPr>
          <p:cNvSpPr txBox="1">
            <a:spLocks/>
          </p:cNvSpPr>
          <p:nvPr/>
        </p:nvSpPr>
        <p:spPr>
          <a:xfrm>
            <a:off x="107584" y="202616"/>
            <a:ext cx="10972800" cy="625171"/>
          </a:xfrm>
          <a:prstGeom prst="rect">
            <a:avLst/>
          </a:prstGeom>
        </p:spPr>
        <p:txBody>
          <a:bodyPr vert="horz" lIns="121920" tIns="60960" rIns="121920" bIns="60960" rtlCol="0" anchor="t">
            <a:noAutofit/>
          </a:bodyPr>
          <a:lstStyle>
            <a:lvl1pPr algn="l" defTabSz="342892" rtl="0" eaLnBrk="1" latinLnBrk="0" hangingPunct="1">
              <a:spcBef>
                <a:spcPct val="0"/>
              </a:spcBef>
              <a:buNone/>
              <a:defRPr sz="1500" b="1" kern="1200">
                <a:solidFill>
                  <a:schemeClr val="accent1"/>
                </a:solidFill>
                <a:latin typeface="Times New Roman"/>
                <a:ea typeface="+mj-ea"/>
                <a:cs typeface="Times New Roman"/>
              </a:defRPr>
            </a:lvl1pPr>
          </a:lstStyle>
          <a:p>
            <a:pPr marL="0" marR="0" lvl="0" indent="0" algn="l" defTabSz="457178"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AEEF"/>
                </a:solidFill>
                <a:effectLst/>
                <a:uLnTx/>
                <a:uFillTx/>
                <a:latin typeface="Calibri" panose="020F0502020204030204" pitchFamily="34" charset="0"/>
                <a:ea typeface="+mj-ea"/>
                <a:cs typeface="Calibri" panose="020F0502020204030204" pitchFamily="34" charset="0"/>
                <a:sym typeface="Helvetica"/>
              </a:rPr>
              <a:t>Duration of </a:t>
            </a:r>
            <a:r>
              <a:rPr kumimoji="0" lang="en-US" sz="2400" b="1" i="0" u="none" strike="noStrike" kern="1200" cap="none" spc="0" normalizeH="0" baseline="0" noProof="0" dirty="0">
                <a:ln>
                  <a:noFill/>
                </a:ln>
                <a:solidFill>
                  <a:srgbClr val="D80B8C">
                    <a:lumMod val="75000"/>
                  </a:srgbClr>
                </a:solidFill>
                <a:effectLst/>
                <a:uLnTx/>
                <a:uFillTx/>
                <a:latin typeface="Calibri" panose="020F0502020204030204" pitchFamily="34" charset="0"/>
                <a:ea typeface="+mj-ea"/>
                <a:cs typeface="Calibri" panose="020F0502020204030204" pitchFamily="34" charset="0"/>
                <a:sym typeface="Helvetica"/>
              </a:rPr>
              <a:t>larotrectinib</a:t>
            </a:r>
            <a:r>
              <a:rPr kumimoji="0" lang="en-US" sz="2400" b="1" i="0" u="none" strike="noStrike" kern="1200" cap="none" spc="0" normalizeH="0" baseline="0" noProof="0" dirty="0">
                <a:ln>
                  <a:noFill/>
                </a:ln>
                <a:solidFill>
                  <a:srgbClr val="00AEEF"/>
                </a:solidFill>
                <a:effectLst/>
                <a:uLnTx/>
                <a:uFillTx/>
                <a:latin typeface="Calibri" panose="020F0502020204030204" pitchFamily="34" charset="0"/>
                <a:ea typeface="+mj-ea"/>
                <a:cs typeface="Calibri" panose="020F0502020204030204" pitchFamily="34" charset="0"/>
                <a:sym typeface="Helvetica"/>
              </a:rPr>
              <a:t> therapy</a:t>
            </a:r>
          </a:p>
        </p:txBody>
      </p:sp>
      <p:sp>
        <p:nvSpPr>
          <p:cNvPr id="3" name="Slide Number Placeholder 2">
            <a:extLst>
              <a:ext uri="{FF2B5EF4-FFF2-40B4-BE49-F238E27FC236}">
                <a16:creationId xmlns:a16="http://schemas.microsoft.com/office/drawing/2014/main" id="{A27AFFC4-B66C-4C4C-9B38-348BB3B1E916}"/>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61</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Tree>
    <p:extLst>
      <p:ext uri="{BB962C8B-B14F-4D97-AF65-F5344CB8AC3E}">
        <p14:creationId xmlns:p14="http://schemas.microsoft.com/office/powerpoint/2010/main" val="584533046"/>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A57378-54F2-3741-AB93-A800D198F0F2}"/>
              </a:ext>
            </a:extLst>
          </p:cNvPr>
          <p:cNvSpPr>
            <a:spLocks noGrp="1"/>
          </p:cNvSpPr>
          <p:nvPr>
            <p:ph type="title"/>
          </p:nvPr>
        </p:nvSpPr>
        <p:spPr>
          <a:xfrm>
            <a:off x="107584" y="202616"/>
            <a:ext cx="11435232" cy="625171"/>
          </a:xfrm>
        </p:spPr>
        <p:txBody>
          <a:bodyPr>
            <a:noAutofit/>
          </a:bodyPr>
          <a:lstStyle/>
          <a:p>
            <a:r>
              <a:rPr lang="en-US" sz="2400" dirty="0">
                <a:latin typeface="Calibri" panose="020F0502020204030204" pitchFamily="34" charset="0"/>
                <a:cs typeface="Calibri" panose="020F0502020204030204" pitchFamily="34" charset="0"/>
              </a:rPr>
              <a:t>Efficacy and safety of </a:t>
            </a:r>
            <a:r>
              <a:rPr lang="en-US" sz="2400" dirty="0">
                <a:solidFill>
                  <a:schemeClr val="accent2">
                    <a:lumMod val="75000"/>
                  </a:schemeClr>
                </a:solidFill>
                <a:latin typeface="Calibri" panose="020F0502020204030204" pitchFamily="34" charset="0"/>
                <a:cs typeface="Calibri" panose="020F0502020204030204" pitchFamily="34" charset="0"/>
              </a:rPr>
              <a:t>larotrectinib</a:t>
            </a:r>
            <a:r>
              <a:rPr lang="en-US" sz="2400" dirty="0">
                <a:latin typeface="Calibri" panose="020F0502020204030204" pitchFamily="34" charset="0"/>
                <a:cs typeface="Calibri" panose="020F0502020204030204" pitchFamily="34" charset="0"/>
              </a:rPr>
              <a:t> in patients with </a:t>
            </a:r>
            <a:r>
              <a:rPr lang="en-US" sz="2400" i="1" dirty="0">
                <a:latin typeface="Calibri" panose="020F0502020204030204" pitchFamily="34" charset="0"/>
                <a:cs typeface="Calibri" panose="020F0502020204030204" pitchFamily="34" charset="0"/>
              </a:rPr>
              <a:t>NTRK</a:t>
            </a:r>
            <a:r>
              <a:rPr lang="en-US" sz="2400" dirty="0">
                <a:latin typeface="Calibri" panose="020F0502020204030204" pitchFamily="34" charset="0"/>
                <a:cs typeface="Calibri" panose="020F0502020204030204" pitchFamily="34" charset="0"/>
              </a:rPr>
              <a:t> fusion-positive lung cancer </a:t>
            </a:r>
          </a:p>
        </p:txBody>
      </p:sp>
      <p:pic>
        <p:nvPicPr>
          <p:cNvPr id="7" name="Immagine 6">
            <a:extLst>
              <a:ext uri="{FF2B5EF4-FFF2-40B4-BE49-F238E27FC236}">
                <a16:creationId xmlns:a16="http://schemas.microsoft.com/office/drawing/2014/main" id="{2320B03D-EB88-354F-A6E0-3F906F38A8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85" y="923907"/>
            <a:ext cx="7920881" cy="2784903"/>
          </a:xfrm>
          <a:prstGeom prst="rect">
            <a:avLst/>
          </a:prstGeom>
        </p:spPr>
      </p:pic>
      <p:pic>
        <p:nvPicPr>
          <p:cNvPr id="8" name="Immagine 7">
            <a:extLst>
              <a:ext uri="{FF2B5EF4-FFF2-40B4-BE49-F238E27FC236}">
                <a16:creationId xmlns:a16="http://schemas.microsoft.com/office/drawing/2014/main" id="{5889116C-E5C7-2946-8521-FF866FE219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8934" y="1061268"/>
            <a:ext cx="3522133" cy="3098800"/>
          </a:xfrm>
          <a:prstGeom prst="rect">
            <a:avLst/>
          </a:prstGeom>
        </p:spPr>
      </p:pic>
      <p:pic>
        <p:nvPicPr>
          <p:cNvPr id="9" name="Immagine 8">
            <a:extLst>
              <a:ext uri="{FF2B5EF4-FFF2-40B4-BE49-F238E27FC236}">
                <a16:creationId xmlns:a16="http://schemas.microsoft.com/office/drawing/2014/main" id="{6CB960EF-8594-FE42-98B0-6C0DE726A9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43908" y="3719467"/>
            <a:ext cx="4521200" cy="2184400"/>
          </a:xfrm>
          <a:prstGeom prst="rect">
            <a:avLst/>
          </a:prstGeom>
        </p:spPr>
      </p:pic>
      <p:sp>
        <p:nvSpPr>
          <p:cNvPr id="10" name="TextBox 13">
            <a:extLst>
              <a:ext uri="{FF2B5EF4-FFF2-40B4-BE49-F238E27FC236}">
                <a16:creationId xmlns:a16="http://schemas.microsoft.com/office/drawing/2014/main" id="{ED25F06E-E213-7D46-87D3-A2A528046B1C}"/>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11" name="TextBox 10">
            <a:extLst>
              <a:ext uri="{FF2B5EF4-FFF2-40B4-BE49-F238E27FC236}">
                <a16:creationId xmlns:a16="http://schemas.microsoft.com/office/drawing/2014/main" id="{85954E6B-AB2F-44B4-A160-7C9083B44B5C}"/>
              </a:ext>
            </a:extLst>
          </p:cNvPr>
          <p:cNvSpPr txBox="1"/>
          <p:nvPr/>
        </p:nvSpPr>
        <p:spPr>
          <a:xfrm>
            <a:off x="0" y="6259734"/>
            <a:ext cx="7268206" cy="461665"/>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FF"/>
                </a:solidFill>
                <a:effectLst/>
                <a:uLnTx/>
                <a:uFillTx/>
                <a:latin typeface="Arial"/>
                <a:ea typeface="+mn-ea"/>
                <a:cs typeface="+mn-cs"/>
                <a:sym typeface="Helvetica"/>
              </a:rPr>
              <a:t>BID, twice daily; CLIA, clinical laboratory improvement amendments; CNS, central nervous system; ECOG, Eastern Cooperative Oncology Group; INV, investigator-assessed; IRC, independent review committee; NTRK, neurotrophic tyrosine receptor kinase; ORR, objective response rate; RECIST, Response Evaluation Criteria in Solid </a:t>
            </a:r>
            <a:r>
              <a:rPr kumimoji="0" lang="en-US" sz="800" b="0" i="0" u="none" strike="noStrike" kern="0" cap="none" spc="0" normalizeH="0" baseline="0" noProof="0" dirty="0">
                <a:ln>
                  <a:noFill/>
                </a:ln>
                <a:solidFill>
                  <a:srgbClr val="0000FF"/>
                </a:solidFill>
                <a:effectLst/>
                <a:uLnTx/>
                <a:uFillTx/>
                <a:latin typeface="Arial"/>
                <a:ea typeface="+mn-ea"/>
                <a:cs typeface="+mn-cs"/>
                <a:sym typeface="Helvetica"/>
              </a:rPr>
              <a:t>Tumors</a:t>
            </a:r>
            <a:r>
              <a:rPr kumimoji="0" lang="en-GB" sz="800" b="0" i="0" u="none" strike="noStrike" kern="0" cap="none" spc="0" normalizeH="0" baseline="0" noProof="0" dirty="0">
                <a:ln>
                  <a:noFill/>
                </a:ln>
                <a:solidFill>
                  <a:srgbClr val="0000FF"/>
                </a:solidFill>
                <a:effectLst/>
                <a:uLnTx/>
                <a:uFillTx/>
                <a:latin typeface="Arial"/>
                <a:ea typeface="+mn-ea"/>
                <a:cs typeface="+mn-cs"/>
                <a:sym typeface="Helvetica"/>
              </a:rPr>
              <a:t>; TRK, tropomyosin receptor kinase </a:t>
            </a:r>
          </a:p>
        </p:txBody>
      </p:sp>
      <p:sp>
        <p:nvSpPr>
          <p:cNvPr id="3" name="Slide Number Placeholder 2">
            <a:extLst>
              <a:ext uri="{FF2B5EF4-FFF2-40B4-BE49-F238E27FC236}">
                <a16:creationId xmlns:a16="http://schemas.microsoft.com/office/drawing/2014/main" id="{BD56AF99-5D1D-4A4A-BA93-9D9D34D14E73}"/>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62</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
        <p:nvSpPr>
          <p:cNvPr id="4" name="TextBox 3">
            <a:extLst>
              <a:ext uri="{FF2B5EF4-FFF2-40B4-BE49-F238E27FC236}">
                <a16:creationId xmlns:a16="http://schemas.microsoft.com/office/drawing/2014/main" id="{198582C7-8C38-484A-AC4A-A53090037152}"/>
              </a:ext>
            </a:extLst>
          </p:cNvPr>
          <p:cNvSpPr txBox="1"/>
          <p:nvPr/>
        </p:nvSpPr>
        <p:spPr>
          <a:xfrm>
            <a:off x="270933" y="728583"/>
            <a:ext cx="1369286" cy="338554"/>
          </a:xfrm>
          <a:prstGeom prst="rect">
            <a:avLst/>
          </a:prstGeom>
          <a:no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H" sz="1600" b="0" i="0" u="none" strike="noStrike" kern="0" cap="none" spc="0" normalizeH="0" baseline="0" noProof="0" dirty="0">
                <a:ln>
                  <a:noFill/>
                </a:ln>
                <a:solidFill>
                  <a:srgbClr val="000000"/>
                </a:solidFill>
                <a:effectLst/>
                <a:uLnTx/>
                <a:uFillTx/>
                <a:latin typeface="Arial"/>
                <a:ea typeface="+mn-ea"/>
                <a:cs typeface="+mn-cs"/>
                <a:sym typeface="Helvetica"/>
              </a:rPr>
              <a:t>S</a:t>
            </a:r>
            <a:r>
              <a:rPr kumimoji="0" lang="en-GB" sz="1600" b="0" i="0" u="none" strike="noStrike" kern="0" cap="none" spc="0" normalizeH="0" baseline="0" noProof="0" dirty="0">
                <a:ln>
                  <a:noFill/>
                </a:ln>
                <a:solidFill>
                  <a:srgbClr val="000000"/>
                </a:solidFill>
                <a:effectLst/>
                <a:uLnTx/>
                <a:uFillTx/>
                <a:latin typeface="Arial"/>
                <a:ea typeface="+mn-ea"/>
                <a:cs typeface="+mn-cs"/>
                <a:sym typeface="Helvetica"/>
              </a:rPr>
              <a:t>t</a:t>
            </a:r>
            <a:r>
              <a:rPr kumimoji="0" lang="en-CH" sz="1600" b="0" i="0" u="none" strike="noStrike" kern="0" cap="none" spc="0" normalizeH="0" baseline="0" noProof="0" dirty="0">
                <a:ln>
                  <a:noFill/>
                </a:ln>
                <a:solidFill>
                  <a:srgbClr val="000000"/>
                </a:solidFill>
                <a:effectLst/>
                <a:uLnTx/>
                <a:uFillTx/>
                <a:latin typeface="Arial"/>
                <a:ea typeface="+mn-ea"/>
                <a:cs typeface="+mn-cs"/>
                <a:sym typeface="Helvetica"/>
              </a:rPr>
              <a:t>udy design</a:t>
            </a:r>
          </a:p>
        </p:txBody>
      </p:sp>
      <p:sp>
        <p:nvSpPr>
          <p:cNvPr id="5" name="Rectangle 4">
            <a:extLst>
              <a:ext uri="{FF2B5EF4-FFF2-40B4-BE49-F238E27FC236}">
                <a16:creationId xmlns:a16="http://schemas.microsoft.com/office/drawing/2014/main" id="{5639EB7B-CFCE-2148-9D8C-79C94D478592}"/>
              </a:ext>
            </a:extLst>
          </p:cNvPr>
          <p:cNvSpPr/>
          <p:nvPr/>
        </p:nvSpPr>
        <p:spPr>
          <a:xfrm>
            <a:off x="8398934" y="691182"/>
            <a:ext cx="2313454" cy="338554"/>
          </a:xfrm>
          <a:prstGeom prst="rect">
            <a:avLst/>
          </a:prstGeom>
        </p:spPr>
        <p:txBody>
          <a:bodyPr wrap="non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H" sz="1600" b="0" i="0" u="none" strike="noStrike" kern="0" cap="none" spc="0" normalizeH="0" baseline="0" noProof="0" dirty="0">
                <a:ln>
                  <a:noFill/>
                </a:ln>
                <a:solidFill>
                  <a:srgbClr val="000000"/>
                </a:solidFill>
                <a:effectLst/>
                <a:uLnTx/>
                <a:uFillTx/>
                <a:latin typeface="Arial"/>
                <a:ea typeface="+mn-ea"/>
                <a:cs typeface="+mn-cs"/>
                <a:sym typeface="Helvetica"/>
              </a:rPr>
              <a:t>Baseline demographics</a:t>
            </a:r>
          </a:p>
        </p:txBody>
      </p:sp>
      <p:sp>
        <p:nvSpPr>
          <p:cNvPr id="12" name="Rectangle 11">
            <a:extLst>
              <a:ext uri="{FF2B5EF4-FFF2-40B4-BE49-F238E27FC236}">
                <a16:creationId xmlns:a16="http://schemas.microsoft.com/office/drawing/2014/main" id="{F8DEA3E8-D635-8247-A747-737546BE520F}"/>
              </a:ext>
            </a:extLst>
          </p:cNvPr>
          <p:cNvSpPr/>
          <p:nvPr/>
        </p:nvSpPr>
        <p:spPr>
          <a:xfrm>
            <a:off x="3135911" y="3429000"/>
            <a:ext cx="2313454" cy="338554"/>
          </a:xfrm>
          <a:prstGeom prst="rect">
            <a:avLst/>
          </a:prstGeom>
        </p:spPr>
        <p:txBody>
          <a:bodyPr wrap="non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H" sz="1600" b="0" i="0" u="none" strike="noStrike" kern="0" cap="none" spc="0" normalizeH="0" baseline="0" noProof="0" dirty="0">
                <a:ln>
                  <a:noFill/>
                </a:ln>
                <a:solidFill>
                  <a:srgbClr val="000000"/>
                </a:solidFill>
                <a:effectLst/>
                <a:uLnTx/>
                <a:uFillTx/>
                <a:latin typeface="Arial"/>
                <a:ea typeface="+mn-ea"/>
                <a:cs typeface="+mn-cs"/>
                <a:sym typeface="Helvetica"/>
              </a:rPr>
              <a:t>Baseline demographics</a:t>
            </a:r>
          </a:p>
        </p:txBody>
      </p:sp>
      <p:sp>
        <p:nvSpPr>
          <p:cNvPr id="6" name="Rectangle 5">
            <a:extLst>
              <a:ext uri="{FF2B5EF4-FFF2-40B4-BE49-F238E27FC236}">
                <a16:creationId xmlns:a16="http://schemas.microsoft.com/office/drawing/2014/main" id="{0FE94E47-6582-0748-872B-093AE12AE625}"/>
              </a:ext>
            </a:extLst>
          </p:cNvPr>
          <p:cNvSpPr/>
          <p:nvPr/>
        </p:nvSpPr>
        <p:spPr>
          <a:xfrm>
            <a:off x="6096000" y="6522885"/>
            <a:ext cx="6096000" cy="246221"/>
          </a:xfrm>
          <a:prstGeom prst="rect">
            <a:avLst/>
          </a:prstGeom>
        </p:spPr>
        <p:txBody>
          <a:bodyPr>
            <a:spAutoFit/>
          </a:bodyPr>
          <a:lstStyle/>
          <a:p>
            <a:pPr marL="0" marR="0" lvl="0" indent="0" algn="r" defTabSz="1219170" rtl="0" eaLnBrk="1" fontAlgn="auto" latinLnBrk="0" hangingPunct="0">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srgbClr val="000000"/>
                </a:solidFill>
                <a:effectLst/>
                <a:uLnTx/>
                <a:uFillTx/>
                <a:latin typeface="Arial" charset="0"/>
                <a:ea typeface="+mn-ea"/>
                <a:cs typeface="+mn-cs"/>
                <a:sym typeface="Helvetica"/>
              </a:rPr>
              <a:t>Drilon</a:t>
            </a:r>
            <a:r>
              <a:rPr kumimoji="0" lang="fr-FR" sz="1000" b="0" i="0" u="none" strike="noStrike" kern="1200" cap="none" spc="0" normalizeH="0" baseline="0" noProof="0" dirty="0">
                <a:ln>
                  <a:noFill/>
                </a:ln>
                <a:solidFill>
                  <a:srgbClr val="000000"/>
                </a:solidFill>
                <a:effectLst/>
                <a:uLnTx/>
                <a:uFillTx/>
                <a:latin typeface="Arial" charset="0"/>
                <a:ea typeface="+mn-ea"/>
                <a:cs typeface="+mn-cs"/>
                <a:sym typeface="Helvetica"/>
              </a:rPr>
              <a:t> A, et al. WCLC 2021. Abstract P53.02. Poster </a:t>
            </a:r>
            <a:r>
              <a:rPr kumimoji="0" lang="fr-FR" sz="1000" b="0" i="0" u="none" strike="noStrike" kern="1200" cap="none" spc="0" normalizeH="0" baseline="0" noProof="0" dirty="0" err="1">
                <a:ln>
                  <a:noFill/>
                </a:ln>
                <a:solidFill>
                  <a:srgbClr val="000000"/>
                </a:solidFill>
                <a:effectLst/>
                <a:uLnTx/>
                <a:uFillTx/>
                <a:latin typeface="Arial" charset="0"/>
                <a:ea typeface="+mn-ea"/>
                <a:cs typeface="+mn-cs"/>
                <a:sym typeface="Helvetica"/>
              </a:rPr>
              <a:t>presentation</a:t>
            </a:r>
            <a:r>
              <a:rPr kumimoji="0" lang="fr-FR" sz="1000" b="0" i="0" u="none" strike="noStrike" kern="1200" cap="none" spc="0" normalizeH="0" baseline="0" noProof="0" dirty="0">
                <a:ln>
                  <a:noFill/>
                </a:ln>
                <a:solidFill>
                  <a:srgbClr val="000000"/>
                </a:solidFill>
                <a:effectLst/>
                <a:uLnTx/>
                <a:uFillTx/>
                <a:latin typeface="Arial" charset="0"/>
                <a:ea typeface="+mn-ea"/>
                <a:cs typeface="+mn-cs"/>
                <a:sym typeface="Helvetica"/>
              </a:rPr>
              <a:t>.</a:t>
            </a:r>
          </a:p>
        </p:txBody>
      </p:sp>
      <p:sp>
        <p:nvSpPr>
          <p:cNvPr id="13" name="Rounded Rectangle 12">
            <a:extLst>
              <a:ext uri="{FF2B5EF4-FFF2-40B4-BE49-F238E27FC236}">
                <a16:creationId xmlns:a16="http://schemas.microsoft.com/office/drawing/2014/main" id="{4BC92067-C61E-E140-91F6-2E9D7910F982}"/>
              </a:ext>
            </a:extLst>
          </p:cNvPr>
          <p:cNvSpPr/>
          <p:nvPr/>
        </p:nvSpPr>
        <p:spPr>
          <a:xfrm>
            <a:off x="2855640" y="2640455"/>
            <a:ext cx="2154724" cy="472285"/>
          </a:xfrm>
          <a:prstGeom prst="roundRect">
            <a:avLst/>
          </a:prstGeom>
          <a:noFill/>
          <a:ln w="285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25893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31E3321-F607-594B-887A-813A3C8616B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1032" y="1525822"/>
            <a:ext cx="11127504" cy="4303995"/>
          </a:xfrm>
          <a:prstGeom prst="rect">
            <a:avLst/>
          </a:prstGeom>
        </p:spPr>
      </p:pic>
      <p:sp>
        <p:nvSpPr>
          <p:cNvPr id="8" name="Titolo 1">
            <a:extLst>
              <a:ext uri="{FF2B5EF4-FFF2-40B4-BE49-F238E27FC236}">
                <a16:creationId xmlns:a16="http://schemas.microsoft.com/office/drawing/2014/main" id="{0CAD9659-72C0-4F0C-A1CE-213A8E2982CC}"/>
              </a:ext>
            </a:extLst>
          </p:cNvPr>
          <p:cNvSpPr txBox="1">
            <a:spLocks/>
          </p:cNvSpPr>
          <p:nvPr/>
        </p:nvSpPr>
        <p:spPr>
          <a:xfrm>
            <a:off x="147168" y="207584"/>
            <a:ext cx="11435232" cy="625171"/>
          </a:xfrm>
          <a:prstGeom prst="rect">
            <a:avLst/>
          </a:prstGeom>
        </p:spPr>
        <p:txBody>
          <a:bodyPr vert="horz" lIns="121920" tIns="60960" rIns="121920" bIns="60960" rtlCol="0" anchor="t">
            <a:noAutofit/>
          </a:bodyPr>
          <a:lstStyle>
            <a:lvl1pPr algn="l" defTabSz="342892" rtl="0" eaLnBrk="1" latinLnBrk="0" hangingPunct="1">
              <a:spcBef>
                <a:spcPct val="0"/>
              </a:spcBef>
              <a:buNone/>
              <a:defRPr sz="1500" b="1" kern="1200">
                <a:solidFill>
                  <a:schemeClr val="accent1"/>
                </a:solidFill>
                <a:latin typeface="Times New Roman"/>
                <a:ea typeface="+mj-ea"/>
                <a:cs typeface="Times New Roman"/>
              </a:defRPr>
            </a:lvl1pPr>
          </a:lstStyle>
          <a:p>
            <a:pPr marL="0" marR="0" lvl="0" indent="0" algn="l" defTabSz="457178"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AEEF"/>
                </a:solidFill>
                <a:effectLst/>
                <a:uLnTx/>
                <a:uFillTx/>
                <a:latin typeface="Calibri" panose="020F0502020204030204" pitchFamily="34" charset="0"/>
                <a:ea typeface="+mj-ea"/>
                <a:cs typeface="Calibri" panose="020F0502020204030204" pitchFamily="34" charset="0"/>
                <a:sym typeface="Helvetica"/>
              </a:rPr>
              <a:t>Best response to </a:t>
            </a:r>
            <a:r>
              <a:rPr kumimoji="0" lang="en-US" sz="3200" b="1" i="0" u="none" strike="noStrike" kern="1200" cap="none" spc="0" normalizeH="0" baseline="0" noProof="0" dirty="0">
                <a:ln>
                  <a:noFill/>
                </a:ln>
                <a:solidFill>
                  <a:srgbClr val="D80B8C">
                    <a:lumMod val="75000"/>
                  </a:srgbClr>
                </a:solidFill>
                <a:effectLst/>
                <a:uLnTx/>
                <a:uFillTx/>
                <a:latin typeface="Calibri" panose="020F0502020204030204" pitchFamily="34" charset="0"/>
                <a:ea typeface="+mj-ea"/>
                <a:cs typeface="Calibri" panose="020F0502020204030204" pitchFamily="34" charset="0"/>
                <a:sym typeface="Helvetica"/>
              </a:rPr>
              <a:t>larotrectinib</a:t>
            </a:r>
            <a:r>
              <a:rPr kumimoji="0" lang="en-US" sz="3200" b="1" i="0" u="none" strike="noStrike" kern="1200" cap="none" spc="0" normalizeH="0" baseline="0" noProof="0" dirty="0">
                <a:ln>
                  <a:noFill/>
                </a:ln>
                <a:solidFill>
                  <a:srgbClr val="00AEEF"/>
                </a:solidFill>
                <a:effectLst/>
                <a:uLnTx/>
                <a:uFillTx/>
                <a:latin typeface="Calibri" panose="020F0502020204030204" pitchFamily="34" charset="0"/>
                <a:ea typeface="+mj-ea"/>
                <a:cs typeface="Calibri" panose="020F0502020204030204" pitchFamily="34" charset="0"/>
                <a:sym typeface="Helvetica"/>
              </a:rPr>
              <a:t> per IRC in patients with </a:t>
            </a:r>
            <a:r>
              <a:rPr kumimoji="0" lang="en-US" sz="3200" b="1" i="1" u="none" strike="noStrike" kern="1200" cap="none" spc="0" normalizeH="0" baseline="0" noProof="0" dirty="0">
                <a:ln>
                  <a:noFill/>
                </a:ln>
                <a:solidFill>
                  <a:srgbClr val="00AEEF"/>
                </a:solidFill>
                <a:effectLst/>
                <a:uLnTx/>
                <a:uFillTx/>
                <a:latin typeface="Calibri" panose="020F0502020204030204" pitchFamily="34" charset="0"/>
                <a:ea typeface="+mj-ea"/>
                <a:cs typeface="Calibri" panose="020F0502020204030204" pitchFamily="34" charset="0"/>
                <a:sym typeface="Helvetica"/>
              </a:rPr>
              <a:t>NTRK</a:t>
            </a:r>
            <a:r>
              <a:rPr kumimoji="0" lang="en-US" sz="3200" b="1" i="0" u="none" strike="noStrike" kern="1200" cap="none" spc="0" normalizeH="0" baseline="0" noProof="0" dirty="0">
                <a:ln>
                  <a:noFill/>
                </a:ln>
                <a:solidFill>
                  <a:srgbClr val="00AEEF"/>
                </a:solidFill>
                <a:effectLst/>
                <a:uLnTx/>
                <a:uFillTx/>
                <a:latin typeface="Calibri" panose="020F0502020204030204" pitchFamily="34" charset="0"/>
                <a:ea typeface="+mj-ea"/>
                <a:cs typeface="Calibri" panose="020F0502020204030204" pitchFamily="34" charset="0"/>
                <a:sym typeface="Helvetica"/>
              </a:rPr>
              <a:t> fusion-positive lung cancer </a:t>
            </a:r>
          </a:p>
        </p:txBody>
      </p:sp>
      <p:sp>
        <p:nvSpPr>
          <p:cNvPr id="2" name="Right Arrow 1">
            <a:extLst>
              <a:ext uri="{FF2B5EF4-FFF2-40B4-BE49-F238E27FC236}">
                <a16:creationId xmlns:a16="http://schemas.microsoft.com/office/drawing/2014/main" id="{93EB1EA7-9C89-204E-A270-C67E37AAC95C}"/>
              </a:ext>
            </a:extLst>
          </p:cNvPr>
          <p:cNvSpPr/>
          <p:nvPr/>
        </p:nvSpPr>
        <p:spPr>
          <a:xfrm>
            <a:off x="5447928" y="2173879"/>
            <a:ext cx="504056" cy="288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ight Arrow 8">
            <a:extLst>
              <a:ext uri="{FF2B5EF4-FFF2-40B4-BE49-F238E27FC236}">
                <a16:creationId xmlns:a16="http://schemas.microsoft.com/office/drawing/2014/main" id="{B14E9779-941F-374C-A298-29846E189804}"/>
              </a:ext>
            </a:extLst>
          </p:cNvPr>
          <p:cNvSpPr/>
          <p:nvPr/>
        </p:nvSpPr>
        <p:spPr>
          <a:xfrm>
            <a:off x="5447928" y="2461911"/>
            <a:ext cx="504056"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Slide Number Placeholder 2">
            <a:extLst>
              <a:ext uri="{FF2B5EF4-FFF2-40B4-BE49-F238E27FC236}">
                <a16:creationId xmlns:a16="http://schemas.microsoft.com/office/drawing/2014/main" id="{1048F18D-733E-2946-9F93-8D5843454A16}"/>
              </a:ext>
            </a:extLst>
          </p:cNvPr>
          <p:cNvSpPr>
            <a:spLocks noGrp="1"/>
          </p:cNvSpPr>
          <p:nvPr>
            <p:ph type="sldNum" sz="quarter" idx="12"/>
          </p:nvPr>
        </p:nvSpPr>
        <p:spPr>
          <a:xfrm>
            <a:off x="8737600" y="6356352"/>
            <a:ext cx="2844800" cy="365125"/>
          </a:xfrm>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63</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
        <p:nvSpPr>
          <p:cNvPr id="12" name="Rectangle 11">
            <a:extLst>
              <a:ext uri="{FF2B5EF4-FFF2-40B4-BE49-F238E27FC236}">
                <a16:creationId xmlns:a16="http://schemas.microsoft.com/office/drawing/2014/main" id="{D2A6723C-BBE9-A445-89EF-D1CA6454CD3B}"/>
              </a:ext>
            </a:extLst>
          </p:cNvPr>
          <p:cNvSpPr/>
          <p:nvPr/>
        </p:nvSpPr>
        <p:spPr>
          <a:xfrm>
            <a:off x="6096000" y="6522885"/>
            <a:ext cx="6096000" cy="246221"/>
          </a:xfrm>
          <a:prstGeom prst="rect">
            <a:avLst/>
          </a:prstGeom>
        </p:spPr>
        <p:txBody>
          <a:bodyPr>
            <a:spAutoFit/>
          </a:bodyPr>
          <a:lstStyle/>
          <a:p>
            <a:pPr marL="0" marR="0" lvl="0" indent="0" algn="r" defTabSz="1219170" rtl="0" eaLnBrk="1" fontAlgn="auto" latinLnBrk="0" hangingPunct="0">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srgbClr val="000000"/>
                </a:solidFill>
                <a:effectLst/>
                <a:uLnTx/>
                <a:uFillTx/>
                <a:latin typeface="Arial" charset="0"/>
                <a:ea typeface="+mn-ea"/>
                <a:cs typeface="+mn-cs"/>
                <a:sym typeface="Helvetica"/>
              </a:rPr>
              <a:t>Drilon</a:t>
            </a:r>
            <a:r>
              <a:rPr kumimoji="0" lang="fr-FR" sz="1000" b="0" i="0" u="none" strike="noStrike" kern="1200" cap="none" spc="0" normalizeH="0" baseline="0" noProof="0" dirty="0">
                <a:ln>
                  <a:noFill/>
                </a:ln>
                <a:solidFill>
                  <a:srgbClr val="000000"/>
                </a:solidFill>
                <a:effectLst/>
                <a:uLnTx/>
                <a:uFillTx/>
                <a:latin typeface="Arial" charset="0"/>
                <a:ea typeface="+mn-ea"/>
                <a:cs typeface="+mn-cs"/>
                <a:sym typeface="Helvetica"/>
              </a:rPr>
              <a:t> A, et al. WCLC 2021. Abstract P53.02. Poster </a:t>
            </a:r>
            <a:r>
              <a:rPr kumimoji="0" lang="fr-FR" sz="1000" b="0" i="0" u="none" strike="noStrike" kern="1200" cap="none" spc="0" normalizeH="0" baseline="0" noProof="0" dirty="0" err="1">
                <a:ln>
                  <a:noFill/>
                </a:ln>
                <a:solidFill>
                  <a:srgbClr val="000000"/>
                </a:solidFill>
                <a:effectLst/>
                <a:uLnTx/>
                <a:uFillTx/>
                <a:latin typeface="Arial" charset="0"/>
                <a:ea typeface="+mn-ea"/>
                <a:cs typeface="+mn-cs"/>
                <a:sym typeface="Helvetica"/>
              </a:rPr>
              <a:t>presentation</a:t>
            </a:r>
            <a:r>
              <a:rPr kumimoji="0" lang="fr-FR" sz="1000" b="0" i="0" u="none" strike="noStrike" kern="1200" cap="none" spc="0" normalizeH="0" baseline="0" noProof="0" dirty="0">
                <a:ln>
                  <a:noFill/>
                </a:ln>
                <a:solidFill>
                  <a:srgbClr val="000000"/>
                </a:solidFill>
                <a:effectLst/>
                <a:uLnTx/>
                <a:uFillTx/>
                <a:latin typeface="Arial" charset="0"/>
                <a:ea typeface="+mn-ea"/>
                <a:cs typeface="+mn-cs"/>
                <a:sym typeface="Helvetica"/>
              </a:rPr>
              <a:t>.</a:t>
            </a:r>
          </a:p>
        </p:txBody>
      </p:sp>
      <p:sp>
        <p:nvSpPr>
          <p:cNvPr id="13" name="TextBox 12">
            <a:extLst>
              <a:ext uri="{FF2B5EF4-FFF2-40B4-BE49-F238E27FC236}">
                <a16:creationId xmlns:a16="http://schemas.microsoft.com/office/drawing/2014/main" id="{8B71A557-8170-9D47-9904-38E9F0EE3672}"/>
              </a:ext>
            </a:extLst>
          </p:cNvPr>
          <p:cNvSpPr txBox="1"/>
          <p:nvPr/>
        </p:nvSpPr>
        <p:spPr>
          <a:xfrm>
            <a:off x="0" y="6259734"/>
            <a:ext cx="7268206" cy="461665"/>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FF"/>
                </a:solidFill>
                <a:effectLst/>
                <a:uLnTx/>
                <a:uFillTx/>
                <a:latin typeface="Arial"/>
                <a:ea typeface="+mn-ea"/>
                <a:cs typeface="+mn-cs"/>
                <a:sym typeface="Helvetica"/>
              </a:rPr>
              <a:t>BID, twice daily; CLIA, clinical laboratory improvement amendments; CNS, central nervous system; ECOG, Eastern Cooperative Oncology Group; INV, investigator-assessed; IRC, independent review committee; NTRK, neurotrophic tyrosine receptor kinase; ORR, objective response rate; RECIST, Response Evaluation Criteria in Solid </a:t>
            </a:r>
            <a:r>
              <a:rPr kumimoji="0" lang="en-US" sz="800" b="0" i="0" u="none" strike="noStrike" kern="0" cap="none" spc="0" normalizeH="0" baseline="0" noProof="0" dirty="0">
                <a:ln>
                  <a:noFill/>
                </a:ln>
                <a:solidFill>
                  <a:srgbClr val="0000FF"/>
                </a:solidFill>
                <a:effectLst/>
                <a:uLnTx/>
                <a:uFillTx/>
                <a:latin typeface="Arial"/>
                <a:ea typeface="+mn-ea"/>
                <a:cs typeface="+mn-cs"/>
                <a:sym typeface="Helvetica"/>
              </a:rPr>
              <a:t>Tumors</a:t>
            </a:r>
            <a:r>
              <a:rPr kumimoji="0" lang="en-GB" sz="800" b="0" i="0" u="none" strike="noStrike" kern="0" cap="none" spc="0" normalizeH="0" baseline="0" noProof="0" dirty="0">
                <a:ln>
                  <a:noFill/>
                </a:ln>
                <a:solidFill>
                  <a:srgbClr val="0000FF"/>
                </a:solidFill>
                <a:effectLst/>
                <a:uLnTx/>
                <a:uFillTx/>
                <a:latin typeface="Arial"/>
                <a:ea typeface="+mn-ea"/>
                <a:cs typeface="+mn-cs"/>
                <a:sym typeface="Helvetica"/>
              </a:rPr>
              <a:t>; TRK, tropomyosin receptor kinase </a:t>
            </a:r>
          </a:p>
        </p:txBody>
      </p:sp>
    </p:spTree>
    <p:extLst>
      <p:ext uri="{BB962C8B-B14F-4D97-AF65-F5344CB8AC3E}">
        <p14:creationId xmlns:p14="http://schemas.microsoft.com/office/powerpoint/2010/main" val="243658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5C18953-40DE-594E-9B2C-11FB51EE516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1384" y="1245549"/>
            <a:ext cx="10851776" cy="4366902"/>
          </a:xfrm>
          <a:prstGeom prst="rect">
            <a:avLst/>
          </a:prstGeom>
        </p:spPr>
      </p:pic>
      <p:sp>
        <p:nvSpPr>
          <p:cNvPr id="7" name="Titolo 1">
            <a:extLst>
              <a:ext uri="{FF2B5EF4-FFF2-40B4-BE49-F238E27FC236}">
                <a16:creationId xmlns:a16="http://schemas.microsoft.com/office/drawing/2014/main" id="{23D45C65-FF5C-1B40-A825-DE14EE5DEE82}"/>
              </a:ext>
            </a:extLst>
          </p:cNvPr>
          <p:cNvSpPr>
            <a:spLocks noGrp="1"/>
          </p:cNvSpPr>
          <p:nvPr>
            <p:ph type="title"/>
          </p:nvPr>
        </p:nvSpPr>
        <p:spPr>
          <a:xfrm>
            <a:off x="105600" y="201600"/>
            <a:ext cx="11602720" cy="625171"/>
          </a:xfrm>
        </p:spPr>
        <p:txBody>
          <a:bodyPr>
            <a:noAutofit/>
          </a:bodyPr>
          <a:lstStyle/>
          <a:p>
            <a:r>
              <a:rPr lang="en-US" sz="2800" dirty="0">
                <a:latin typeface="Calibri" panose="020F0502020204030204" pitchFamily="34" charset="0"/>
                <a:cs typeface="Calibri" panose="020F0502020204030204" pitchFamily="34" charset="0"/>
              </a:rPr>
              <a:t>Treatment duration with </a:t>
            </a:r>
            <a:r>
              <a:rPr lang="en-US" sz="2800" dirty="0">
                <a:solidFill>
                  <a:schemeClr val="accent2">
                    <a:lumMod val="75000"/>
                  </a:schemeClr>
                </a:solidFill>
                <a:latin typeface="Calibri" panose="020F0502020204030204" pitchFamily="34" charset="0"/>
                <a:cs typeface="Calibri" panose="020F0502020204030204" pitchFamily="34" charset="0"/>
              </a:rPr>
              <a:t>larotrectinib </a:t>
            </a:r>
            <a:r>
              <a:rPr lang="en-US" sz="2800" dirty="0">
                <a:latin typeface="Calibri" panose="020F0502020204030204" pitchFamily="34" charset="0"/>
                <a:cs typeface="Calibri" panose="020F0502020204030204" pitchFamily="34" charset="0"/>
              </a:rPr>
              <a:t>in patients with </a:t>
            </a:r>
            <a:r>
              <a:rPr lang="en-US" sz="2800" i="1" dirty="0">
                <a:latin typeface="Calibri" panose="020F0502020204030204" pitchFamily="34" charset="0"/>
                <a:cs typeface="Calibri" panose="020F0502020204030204" pitchFamily="34" charset="0"/>
              </a:rPr>
              <a:t>NTRK</a:t>
            </a:r>
            <a:r>
              <a:rPr lang="en-US" sz="2800" dirty="0">
                <a:latin typeface="Calibri" panose="020F0502020204030204" pitchFamily="34" charset="0"/>
                <a:cs typeface="Calibri" panose="020F0502020204030204" pitchFamily="34" charset="0"/>
              </a:rPr>
              <a:t> fusion-positive lung cancer </a:t>
            </a:r>
          </a:p>
        </p:txBody>
      </p:sp>
      <p:sp>
        <p:nvSpPr>
          <p:cNvPr id="9" name="TextBox 13">
            <a:extLst>
              <a:ext uri="{FF2B5EF4-FFF2-40B4-BE49-F238E27FC236}">
                <a16:creationId xmlns:a16="http://schemas.microsoft.com/office/drawing/2014/main" id="{AF3E739A-23E9-EF4B-AA90-8000DE506A3B}"/>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10" name="TextBox 9">
            <a:extLst>
              <a:ext uri="{FF2B5EF4-FFF2-40B4-BE49-F238E27FC236}">
                <a16:creationId xmlns:a16="http://schemas.microsoft.com/office/drawing/2014/main" id="{1A7FEFD1-361D-4112-AF3A-0DF3254A1951}"/>
              </a:ext>
            </a:extLst>
          </p:cNvPr>
          <p:cNvSpPr txBox="1"/>
          <p:nvPr/>
        </p:nvSpPr>
        <p:spPr>
          <a:xfrm>
            <a:off x="1098546" y="6160601"/>
            <a:ext cx="9994907" cy="584968"/>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FF"/>
                </a:solidFill>
                <a:effectLst/>
                <a:uLnTx/>
                <a:uFillTx/>
                <a:latin typeface="Arial"/>
                <a:ea typeface="+mn-ea"/>
                <a:cs typeface="+mn-cs"/>
                <a:sym typeface="Helvetica"/>
              </a:rPr>
              <a:t>CNS, central nervous system; CR, complete response; IRC, independent review committee; </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FF"/>
                </a:solidFill>
                <a:effectLst/>
                <a:uLnTx/>
                <a:uFillTx/>
                <a:latin typeface="Arial"/>
                <a:ea typeface="+mn-ea"/>
                <a:cs typeface="+mn-cs"/>
                <a:sym typeface="Helvetica"/>
              </a:rPr>
              <a:t>NTRK, neurotrophic tyrosine receptor kinase; PR, partial response; SD, stable disease</a:t>
            </a:r>
          </a:p>
          <a:p>
            <a:pPr marL="3657600" marR="0" lvl="8" indent="0" algn="r" defTabSz="1219170" rtl="0" eaLnBrk="1" fontAlgn="auto" latinLnBrk="0" hangingPunct="0">
              <a:lnSpc>
                <a:spcPct val="100000"/>
              </a:lnSpc>
              <a:spcBef>
                <a:spcPts val="0"/>
              </a:spcBef>
              <a:spcAft>
                <a:spcPts val="0"/>
              </a:spcAft>
              <a:buClrTx/>
              <a:buSzTx/>
              <a:buFontTx/>
              <a:buNone/>
              <a:tabLst/>
              <a:defRPr/>
            </a:pPr>
            <a:r>
              <a:rPr kumimoji="0" lang="fr-FR" sz="1067" b="0" i="0" u="none" strike="noStrike" kern="1200" cap="none" spc="0" normalizeH="0" baseline="0" noProof="0" dirty="0" err="1">
                <a:ln>
                  <a:noFill/>
                </a:ln>
                <a:solidFill>
                  <a:srgbClr val="000000"/>
                </a:solidFill>
                <a:effectLst/>
                <a:uLnTx/>
                <a:uFillTx/>
                <a:latin typeface="Arial" charset="0"/>
                <a:ea typeface="+mn-ea"/>
                <a:cs typeface="+mn-cs"/>
                <a:sym typeface="Helvetica"/>
              </a:rPr>
              <a:t>Drilon</a:t>
            </a:r>
            <a:r>
              <a:rPr kumimoji="0" lang="fr-FR" sz="1067" b="0" i="0" u="none" strike="noStrike" kern="1200" cap="none" spc="0" normalizeH="0" baseline="0" noProof="0" dirty="0">
                <a:ln>
                  <a:noFill/>
                </a:ln>
                <a:solidFill>
                  <a:srgbClr val="000000"/>
                </a:solidFill>
                <a:effectLst/>
                <a:uLnTx/>
                <a:uFillTx/>
                <a:latin typeface="Arial" charset="0"/>
                <a:ea typeface="+mn-ea"/>
                <a:cs typeface="+mn-cs"/>
                <a:sym typeface="Helvetica"/>
              </a:rPr>
              <a:t> A, et al. WCLC 2021. Abstract P53.02. Poster </a:t>
            </a:r>
            <a:r>
              <a:rPr kumimoji="0" lang="fr-FR" sz="1067" b="0" i="0" u="none" strike="noStrike" kern="1200" cap="none" spc="0" normalizeH="0" baseline="0" noProof="0" dirty="0" err="1">
                <a:ln>
                  <a:noFill/>
                </a:ln>
                <a:solidFill>
                  <a:srgbClr val="000000"/>
                </a:solidFill>
                <a:effectLst/>
                <a:uLnTx/>
                <a:uFillTx/>
                <a:latin typeface="Arial" charset="0"/>
                <a:ea typeface="+mn-ea"/>
                <a:cs typeface="+mn-cs"/>
                <a:sym typeface="Helvetica"/>
              </a:rPr>
              <a:t>presentation</a:t>
            </a:r>
            <a:r>
              <a:rPr kumimoji="0" lang="fr-FR" sz="1067" b="0" i="0" u="none" strike="noStrike" kern="1200" cap="none" spc="0" normalizeH="0" baseline="0" noProof="0" dirty="0">
                <a:ln>
                  <a:noFill/>
                </a:ln>
                <a:solidFill>
                  <a:srgbClr val="000000"/>
                </a:solidFill>
                <a:effectLst/>
                <a:uLnTx/>
                <a:uFillTx/>
                <a:latin typeface="Arial" charset="0"/>
                <a:ea typeface="+mn-ea"/>
                <a:cs typeface="+mn-cs"/>
                <a:sym typeface="Helvetica"/>
              </a:rPr>
              <a:t>.</a:t>
            </a:r>
            <a:endParaRPr kumimoji="0" lang="fr-FR" sz="1067" b="0" i="0" u="none" strike="noStrike" kern="1200" cap="none" spc="0" normalizeH="0" baseline="0" noProof="0" dirty="0">
              <a:ln>
                <a:noFill/>
              </a:ln>
              <a:solidFill>
                <a:srgbClr val="000000"/>
              </a:solidFill>
              <a:effectLst/>
              <a:highlight>
                <a:srgbClr val="FFFF00"/>
              </a:highlight>
              <a:uLnTx/>
              <a:uFillTx/>
              <a:latin typeface="Arial" charset="0"/>
              <a:ea typeface="+mn-ea"/>
              <a:cs typeface="+mn-cs"/>
              <a:sym typeface="Helvetica"/>
            </a:endParaRPr>
          </a:p>
        </p:txBody>
      </p:sp>
      <p:sp>
        <p:nvSpPr>
          <p:cNvPr id="2" name="Slide Number Placeholder 1">
            <a:extLst>
              <a:ext uri="{FF2B5EF4-FFF2-40B4-BE49-F238E27FC236}">
                <a16:creationId xmlns:a16="http://schemas.microsoft.com/office/drawing/2014/main" id="{2B0B5935-E5FE-42D9-BAA8-C8296C3DE320}"/>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64</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
        <p:nvSpPr>
          <p:cNvPr id="8" name="Right Arrow 7">
            <a:extLst>
              <a:ext uri="{FF2B5EF4-FFF2-40B4-BE49-F238E27FC236}">
                <a16:creationId xmlns:a16="http://schemas.microsoft.com/office/drawing/2014/main" id="{AD4F52BF-2C85-2745-B476-560BF3308A2D}"/>
              </a:ext>
            </a:extLst>
          </p:cNvPr>
          <p:cNvSpPr/>
          <p:nvPr/>
        </p:nvSpPr>
        <p:spPr>
          <a:xfrm>
            <a:off x="6888088" y="2060848"/>
            <a:ext cx="504056"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ight Arrow 10">
            <a:extLst>
              <a:ext uri="{FF2B5EF4-FFF2-40B4-BE49-F238E27FC236}">
                <a16:creationId xmlns:a16="http://schemas.microsoft.com/office/drawing/2014/main" id="{6EA080E3-297C-7740-9E68-BD5E3C26ECA7}"/>
              </a:ext>
            </a:extLst>
          </p:cNvPr>
          <p:cNvSpPr/>
          <p:nvPr/>
        </p:nvSpPr>
        <p:spPr>
          <a:xfrm>
            <a:off x="6925689" y="3692633"/>
            <a:ext cx="504056"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ight Arrow 11">
            <a:extLst>
              <a:ext uri="{FF2B5EF4-FFF2-40B4-BE49-F238E27FC236}">
                <a16:creationId xmlns:a16="http://schemas.microsoft.com/office/drawing/2014/main" id="{866261B1-985D-E547-9395-9A3217CE715C}"/>
              </a:ext>
            </a:extLst>
          </p:cNvPr>
          <p:cNvSpPr/>
          <p:nvPr/>
        </p:nvSpPr>
        <p:spPr>
          <a:xfrm>
            <a:off x="6960096" y="4423784"/>
            <a:ext cx="504056"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856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E49F231-4583-F24F-95F3-4B6CCEAC8CA5}"/>
              </a:ext>
            </a:extLst>
          </p:cNvPr>
          <p:cNvPicPr>
            <a:picLocks noChangeAspect="1"/>
          </p:cNvPicPr>
          <p:nvPr/>
        </p:nvPicPr>
        <p:blipFill>
          <a:blip r:embed="rId2"/>
          <a:stretch>
            <a:fillRect/>
          </a:stretch>
        </p:blipFill>
        <p:spPr>
          <a:xfrm>
            <a:off x="192051" y="1394107"/>
            <a:ext cx="11807899" cy="4601299"/>
          </a:xfrm>
          <a:prstGeom prst="rect">
            <a:avLst/>
          </a:prstGeom>
        </p:spPr>
      </p:pic>
      <p:sp>
        <p:nvSpPr>
          <p:cNvPr id="7" name="Titolo 1">
            <a:extLst>
              <a:ext uri="{FF2B5EF4-FFF2-40B4-BE49-F238E27FC236}">
                <a16:creationId xmlns:a16="http://schemas.microsoft.com/office/drawing/2014/main" id="{E08B7993-D008-5B4C-958F-5E154F6341B3}"/>
              </a:ext>
            </a:extLst>
          </p:cNvPr>
          <p:cNvSpPr>
            <a:spLocks noGrp="1"/>
          </p:cNvSpPr>
          <p:nvPr>
            <p:ph type="title"/>
          </p:nvPr>
        </p:nvSpPr>
        <p:spPr>
          <a:xfrm>
            <a:off x="105600" y="201600"/>
            <a:ext cx="11480800" cy="625171"/>
          </a:xfrm>
        </p:spPr>
        <p:txBody>
          <a:bodyPr>
            <a:noAutofit/>
          </a:bodyPr>
          <a:lstStyle/>
          <a:p>
            <a:r>
              <a:rPr lang="en-US" sz="2800" dirty="0">
                <a:latin typeface="Calibri" panose="020F0502020204030204" pitchFamily="34" charset="0"/>
                <a:cs typeface="Calibri" panose="020F0502020204030204" pitchFamily="34" charset="0"/>
              </a:rPr>
              <a:t>DoR, PFS, and OS with </a:t>
            </a:r>
            <a:r>
              <a:rPr lang="en-US" sz="2800" dirty="0">
                <a:solidFill>
                  <a:schemeClr val="accent2">
                    <a:lumMod val="75000"/>
                  </a:schemeClr>
                </a:solidFill>
                <a:latin typeface="Calibri" panose="020F0502020204030204" pitchFamily="34" charset="0"/>
                <a:cs typeface="Calibri" panose="020F0502020204030204" pitchFamily="34" charset="0"/>
              </a:rPr>
              <a:t>larotrectinib</a:t>
            </a:r>
            <a:r>
              <a:rPr lang="en-US" sz="2800" dirty="0">
                <a:latin typeface="Calibri" panose="020F0502020204030204" pitchFamily="34" charset="0"/>
                <a:cs typeface="Calibri" panose="020F0502020204030204" pitchFamily="34" charset="0"/>
              </a:rPr>
              <a:t> in patients with </a:t>
            </a:r>
            <a:r>
              <a:rPr lang="en-US" sz="2800" i="1" dirty="0">
                <a:latin typeface="Calibri" panose="020F0502020204030204" pitchFamily="34" charset="0"/>
                <a:cs typeface="Calibri" panose="020F0502020204030204" pitchFamily="34" charset="0"/>
              </a:rPr>
              <a:t>NTRK</a:t>
            </a:r>
            <a:r>
              <a:rPr lang="en-US" sz="2800" dirty="0">
                <a:latin typeface="Calibri" panose="020F0502020204030204" pitchFamily="34" charset="0"/>
                <a:cs typeface="Calibri" panose="020F0502020204030204" pitchFamily="34" charset="0"/>
              </a:rPr>
              <a:t> fusion-positive lung cancer (per IRC) </a:t>
            </a:r>
          </a:p>
        </p:txBody>
      </p:sp>
      <p:sp>
        <p:nvSpPr>
          <p:cNvPr id="9" name="TextBox 13">
            <a:extLst>
              <a:ext uri="{FF2B5EF4-FFF2-40B4-BE49-F238E27FC236}">
                <a16:creationId xmlns:a16="http://schemas.microsoft.com/office/drawing/2014/main" id="{2A714418-15A9-E745-9D28-BF5CBEFCB60D}"/>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10" name="TextBox 9">
            <a:extLst>
              <a:ext uri="{FF2B5EF4-FFF2-40B4-BE49-F238E27FC236}">
                <a16:creationId xmlns:a16="http://schemas.microsoft.com/office/drawing/2014/main" id="{68DAEA2B-49F0-49F3-9793-9A99E7F5DA98}"/>
              </a:ext>
            </a:extLst>
          </p:cNvPr>
          <p:cNvSpPr txBox="1"/>
          <p:nvPr/>
        </p:nvSpPr>
        <p:spPr>
          <a:xfrm>
            <a:off x="550381" y="6094808"/>
            <a:ext cx="10447819" cy="584968"/>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FF"/>
                </a:solidFill>
                <a:effectLst/>
                <a:uLnTx/>
                <a:uFillTx/>
                <a:latin typeface="Arial"/>
                <a:ea typeface="+mn-ea"/>
                <a:cs typeface="+mn-cs"/>
                <a:sym typeface="Helvetica"/>
              </a:rPr>
              <a:t>CI, confidence interval; DoR, duration of response; IRC, independent review committee; NE, not estimable; NTRK, neurotrophic tyrosine receptor kinase; OS, overall survival; PFS, progression-free survival</a:t>
            </a:r>
          </a:p>
          <a:p>
            <a:pPr marL="457200" marR="0" lvl="1" indent="0" algn="r" defTabSz="1219170" rtl="0" eaLnBrk="1" fontAlgn="auto" latinLnBrk="0" hangingPunct="0">
              <a:lnSpc>
                <a:spcPct val="100000"/>
              </a:lnSpc>
              <a:spcBef>
                <a:spcPts val="0"/>
              </a:spcBef>
              <a:spcAft>
                <a:spcPts val="0"/>
              </a:spcAft>
              <a:buClrTx/>
              <a:buSzTx/>
              <a:buFontTx/>
              <a:buNone/>
              <a:tabLst/>
              <a:defRPr/>
            </a:pPr>
            <a:r>
              <a:rPr kumimoji="0" lang="fr-FR" sz="1067" b="0" i="0" u="none" strike="noStrike" kern="1200" cap="none" spc="0" normalizeH="0" baseline="0" noProof="0" dirty="0" err="1">
                <a:ln>
                  <a:noFill/>
                </a:ln>
                <a:solidFill>
                  <a:srgbClr val="000000"/>
                </a:solidFill>
                <a:effectLst/>
                <a:uLnTx/>
                <a:uFillTx/>
                <a:latin typeface="Arial" charset="0"/>
                <a:ea typeface="+mn-ea"/>
                <a:cs typeface="+mn-cs"/>
                <a:sym typeface="Helvetica"/>
              </a:rPr>
              <a:t>Drilon</a:t>
            </a:r>
            <a:r>
              <a:rPr kumimoji="0" lang="fr-FR" sz="1067" b="0" i="0" u="none" strike="noStrike" kern="1200" cap="none" spc="0" normalizeH="0" baseline="0" noProof="0" dirty="0">
                <a:ln>
                  <a:noFill/>
                </a:ln>
                <a:solidFill>
                  <a:srgbClr val="000000"/>
                </a:solidFill>
                <a:effectLst/>
                <a:uLnTx/>
                <a:uFillTx/>
                <a:latin typeface="Arial" charset="0"/>
                <a:ea typeface="+mn-ea"/>
                <a:cs typeface="+mn-cs"/>
                <a:sym typeface="Helvetica"/>
              </a:rPr>
              <a:t> A, et al. WCLC 2021. Abstract P53.02. Poster </a:t>
            </a:r>
            <a:r>
              <a:rPr kumimoji="0" lang="fr-FR" sz="1067" b="0" i="0" u="none" strike="noStrike" kern="1200" cap="none" spc="0" normalizeH="0" baseline="0" noProof="0" dirty="0" err="1">
                <a:ln>
                  <a:noFill/>
                </a:ln>
                <a:solidFill>
                  <a:srgbClr val="000000"/>
                </a:solidFill>
                <a:effectLst/>
                <a:uLnTx/>
                <a:uFillTx/>
                <a:latin typeface="Arial" charset="0"/>
                <a:ea typeface="+mn-ea"/>
                <a:cs typeface="+mn-cs"/>
                <a:sym typeface="Helvetica"/>
              </a:rPr>
              <a:t>presentation</a:t>
            </a:r>
            <a:r>
              <a:rPr kumimoji="0" lang="fr-FR" sz="1067" b="0" i="0" u="none" strike="noStrike" kern="1200" cap="none" spc="0" normalizeH="0" baseline="0" noProof="0" dirty="0">
                <a:ln>
                  <a:noFill/>
                </a:ln>
                <a:solidFill>
                  <a:srgbClr val="000000"/>
                </a:solidFill>
                <a:effectLst/>
                <a:uLnTx/>
                <a:uFillTx/>
                <a:latin typeface="Arial" charset="0"/>
                <a:ea typeface="+mn-ea"/>
                <a:cs typeface="+mn-cs"/>
                <a:sym typeface="Helvetica"/>
              </a:rPr>
              <a:t>.</a:t>
            </a:r>
            <a:endParaRPr kumimoji="0" lang="fr-FR" sz="1067" b="0" i="0" u="none" strike="noStrike" kern="1200" cap="none" spc="0" normalizeH="0" baseline="0" noProof="0" dirty="0">
              <a:ln>
                <a:noFill/>
              </a:ln>
              <a:solidFill>
                <a:srgbClr val="000000"/>
              </a:solidFill>
              <a:effectLst/>
              <a:highlight>
                <a:srgbClr val="FFFF00"/>
              </a:highlight>
              <a:uLnTx/>
              <a:uFillTx/>
              <a:latin typeface="Arial" charset="0"/>
              <a:ea typeface="+mn-ea"/>
              <a:cs typeface="+mn-cs"/>
              <a:sym typeface="Helvetica"/>
            </a:endParaRPr>
          </a:p>
        </p:txBody>
      </p:sp>
      <p:sp>
        <p:nvSpPr>
          <p:cNvPr id="2" name="Slide Number Placeholder 1">
            <a:extLst>
              <a:ext uri="{FF2B5EF4-FFF2-40B4-BE49-F238E27FC236}">
                <a16:creationId xmlns:a16="http://schemas.microsoft.com/office/drawing/2014/main" id="{063003AC-2081-4D4E-B2EE-141433ADF478}"/>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65</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
        <p:nvSpPr>
          <p:cNvPr id="3" name="TextBox 2">
            <a:extLst>
              <a:ext uri="{FF2B5EF4-FFF2-40B4-BE49-F238E27FC236}">
                <a16:creationId xmlns:a16="http://schemas.microsoft.com/office/drawing/2014/main" id="{293C7D4A-D6EA-B842-8533-96B255A2AB79}"/>
              </a:ext>
            </a:extLst>
          </p:cNvPr>
          <p:cNvSpPr txBox="1"/>
          <p:nvPr/>
        </p:nvSpPr>
        <p:spPr>
          <a:xfrm>
            <a:off x="1942089" y="1209440"/>
            <a:ext cx="604653" cy="338554"/>
          </a:xfrm>
          <a:prstGeom prst="rect">
            <a:avLst/>
          </a:prstGeom>
          <a:no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3473CA"/>
                </a:solidFill>
                <a:effectLst/>
                <a:uLnTx/>
                <a:uFillTx/>
                <a:latin typeface="Arial"/>
                <a:ea typeface="+mn-ea"/>
                <a:cs typeface="+mn-cs"/>
                <a:sym typeface="Helvetica"/>
              </a:rPr>
              <a:t>DoR</a:t>
            </a:r>
          </a:p>
        </p:txBody>
      </p:sp>
      <p:sp>
        <p:nvSpPr>
          <p:cNvPr id="8" name="TextBox 7">
            <a:extLst>
              <a:ext uri="{FF2B5EF4-FFF2-40B4-BE49-F238E27FC236}">
                <a16:creationId xmlns:a16="http://schemas.microsoft.com/office/drawing/2014/main" id="{053CBDBE-BA89-8A47-9163-0F8018448A92}"/>
              </a:ext>
            </a:extLst>
          </p:cNvPr>
          <p:cNvSpPr txBox="1"/>
          <p:nvPr/>
        </p:nvSpPr>
        <p:spPr>
          <a:xfrm>
            <a:off x="6018677" y="1209440"/>
            <a:ext cx="582211" cy="338554"/>
          </a:xfrm>
          <a:prstGeom prst="rect">
            <a:avLst/>
          </a:prstGeom>
          <a:no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FF7B0D"/>
                </a:solidFill>
                <a:effectLst/>
                <a:uLnTx/>
                <a:uFillTx/>
                <a:latin typeface="Arial"/>
                <a:ea typeface="+mn-ea"/>
                <a:cs typeface="+mn-cs"/>
                <a:sym typeface="Helvetica"/>
              </a:rPr>
              <a:t>PFS</a:t>
            </a:r>
          </a:p>
        </p:txBody>
      </p:sp>
      <p:sp>
        <p:nvSpPr>
          <p:cNvPr id="11" name="TextBox 10">
            <a:extLst>
              <a:ext uri="{FF2B5EF4-FFF2-40B4-BE49-F238E27FC236}">
                <a16:creationId xmlns:a16="http://schemas.microsoft.com/office/drawing/2014/main" id="{56AA1149-4A48-554B-A634-8A6B95069EF3}"/>
              </a:ext>
            </a:extLst>
          </p:cNvPr>
          <p:cNvSpPr txBox="1"/>
          <p:nvPr/>
        </p:nvSpPr>
        <p:spPr>
          <a:xfrm>
            <a:off x="9837048" y="1209440"/>
            <a:ext cx="481222" cy="338554"/>
          </a:xfrm>
          <a:prstGeom prst="rect">
            <a:avLst/>
          </a:prstGeom>
          <a:no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76BC54"/>
                </a:solidFill>
                <a:effectLst/>
                <a:uLnTx/>
                <a:uFillTx/>
                <a:latin typeface="Arial"/>
                <a:ea typeface="+mn-ea"/>
                <a:cs typeface="+mn-cs"/>
                <a:sym typeface="Helvetica"/>
              </a:rPr>
              <a:t>OS</a:t>
            </a:r>
          </a:p>
        </p:txBody>
      </p:sp>
      <p:sp>
        <p:nvSpPr>
          <p:cNvPr id="12" name="Right Arrow 11">
            <a:extLst>
              <a:ext uri="{FF2B5EF4-FFF2-40B4-BE49-F238E27FC236}">
                <a16:creationId xmlns:a16="http://schemas.microsoft.com/office/drawing/2014/main" id="{756ECB5D-FD22-204F-90E5-DDE17FF5B473}"/>
              </a:ext>
            </a:extLst>
          </p:cNvPr>
          <p:cNvSpPr/>
          <p:nvPr/>
        </p:nvSpPr>
        <p:spPr>
          <a:xfrm>
            <a:off x="2135560" y="5607255"/>
            <a:ext cx="504056"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ight Arrow 12">
            <a:extLst>
              <a:ext uri="{FF2B5EF4-FFF2-40B4-BE49-F238E27FC236}">
                <a16:creationId xmlns:a16="http://schemas.microsoft.com/office/drawing/2014/main" id="{CAB30A04-18FC-1141-92D9-B2F70E613932}"/>
              </a:ext>
            </a:extLst>
          </p:cNvPr>
          <p:cNvSpPr/>
          <p:nvPr/>
        </p:nvSpPr>
        <p:spPr>
          <a:xfrm>
            <a:off x="6168008" y="5109338"/>
            <a:ext cx="504056"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Right Arrow 13">
            <a:extLst>
              <a:ext uri="{FF2B5EF4-FFF2-40B4-BE49-F238E27FC236}">
                <a16:creationId xmlns:a16="http://schemas.microsoft.com/office/drawing/2014/main" id="{0D72A894-916D-6C44-93AB-9A0D0E6B0374}"/>
              </a:ext>
            </a:extLst>
          </p:cNvPr>
          <p:cNvSpPr/>
          <p:nvPr/>
        </p:nvSpPr>
        <p:spPr>
          <a:xfrm>
            <a:off x="10114752" y="5085184"/>
            <a:ext cx="504056"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7027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8FF31CB-2A74-9740-B328-58F91F50C36C}"/>
              </a:ext>
            </a:extLst>
          </p:cNvPr>
          <p:cNvPicPr>
            <a:picLocks noChangeAspect="1"/>
          </p:cNvPicPr>
          <p:nvPr/>
        </p:nvPicPr>
        <p:blipFill>
          <a:blip r:embed="rId2"/>
          <a:stretch>
            <a:fillRect/>
          </a:stretch>
        </p:blipFill>
        <p:spPr>
          <a:xfrm>
            <a:off x="338498" y="1434493"/>
            <a:ext cx="11515005" cy="4548632"/>
          </a:xfrm>
          <a:prstGeom prst="rect">
            <a:avLst/>
          </a:prstGeom>
        </p:spPr>
      </p:pic>
      <p:sp>
        <p:nvSpPr>
          <p:cNvPr id="10" name="Titolo 1">
            <a:extLst>
              <a:ext uri="{FF2B5EF4-FFF2-40B4-BE49-F238E27FC236}">
                <a16:creationId xmlns:a16="http://schemas.microsoft.com/office/drawing/2014/main" id="{07CEC5E7-FA50-C745-8D0F-D612E3E29038}"/>
              </a:ext>
            </a:extLst>
          </p:cNvPr>
          <p:cNvSpPr>
            <a:spLocks noGrp="1"/>
          </p:cNvSpPr>
          <p:nvPr>
            <p:ph type="title"/>
          </p:nvPr>
        </p:nvSpPr>
        <p:spPr>
          <a:xfrm>
            <a:off x="105600" y="201600"/>
            <a:ext cx="12086400" cy="859667"/>
          </a:xfrm>
        </p:spPr>
        <p:txBody>
          <a:bodyPr>
            <a:normAutofit/>
          </a:bodyPr>
          <a:lstStyle/>
          <a:p>
            <a:r>
              <a:rPr lang="en-US" sz="2400" dirty="0" err="1">
                <a:solidFill>
                  <a:schemeClr val="accent2">
                    <a:lumMod val="75000"/>
                  </a:schemeClr>
                </a:solidFill>
                <a:latin typeface="Calibri" panose="020F0502020204030204" pitchFamily="34" charset="0"/>
                <a:cs typeface="Calibri" panose="020F0502020204030204" pitchFamily="34" charset="0"/>
              </a:rPr>
              <a:t>larotrectinib</a:t>
            </a:r>
            <a:r>
              <a:rPr lang="en-US" sz="2400" dirty="0">
                <a:latin typeface="Calibri" panose="020F0502020204030204" pitchFamily="34" charset="0"/>
                <a:cs typeface="Calibri" panose="020F0502020204030204" pitchFamily="34" charset="0"/>
              </a:rPr>
              <a:t> activity in patients with </a:t>
            </a:r>
            <a:r>
              <a:rPr lang="en-US" sz="2400" i="1" dirty="0">
                <a:latin typeface="Calibri" panose="020F0502020204030204" pitchFamily="34" charset="0"/>
                <a:cs typeface="Calibri" panose="020F0502020204030204" pitchFamily="34" charset="0"/>
              </a:rPr>
              <a:t>NTRK</a:t>
            </a:r>
            <a:r>
              <a:rPr lang="en-US" sz="2400" dirty="0">
                <a:latin typeface="Calibri" panose="020F0502020204030204" pitchFamily="34" charset="0"/>
                <a:cs typeface="Calibri" panose="020F0502020204030204" pitchFamily="34" charset="0"/>
              </a:rPr>
              <a:t> fusion-positive lung cancer with </a:t>
            </a:r>
            <a:r>
              <a:rPr lang="en-US" sz="2400" dirty="0">
                <a:solidFill>
                  <a:schemeClr val="accent2">
                    <a:lumMod val="75000"/>
                  </a:schemeClr>
                </a:solidFill>
                <a:latin typeface="Calibri" panose="020F0502020204030204" pitchFamily="34" charset="0"/>
                <a:cs typeface="Calibri" panose="020F0502020204030204" pitchFamily="34" charset="0"/>
              </a:rPr>
              <a:t>CNS metastases</a:t>
            </a:r>
            <a:endParaRPr lang="en-US" sz="2400" dirty="0">
              <a:solidFill>
                <a:schemeClr val="accent2">
                  <a:lumMod val="75000"/>
                </a:schemeClr>
              </a:solidFill>
              <a:highlight>
                <a:srgbClr val="00FFFF"/>
              </a:highlight>
              <a:latin typeface="Calibri" panose="020F0502020204030204" pitchFamily="34" charset="0"/>
              <a:cs typeface="Calibri" panose="020F0502020204030204" pitchFamily="34" charset="0"/>
            </a:endParaRPr>
          </a:p>
        </p:txBody>
      </p:sp>
      <p:sp>
        <p:nvSpPr>
          <p:cNvPr id="12" name="TextBox 13">
            <a:extLst>
              <a:ext uri="{FF2B5EF4-FFF2-40B4-BE49-F238E27FC236}">
                <a16:creationId xmlns:a16="http://schemas.microsoft.com/office/drawing/2014/main" id="{F4CC68E7-C5B9-014C-A6DA-89BA6ADCA085}"/>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7" name="TextBox 6">
            <a:extLst>
              <a:ext uri="{FF2B5EF4-FFF2-40B4-BE49-F238E27FC236}">
                <a16:creationId xmlns:a16="http://schemas.microsoft.com/office/drawing/2014/main" id="{9E72C1EB-6898-482D-BF41-3D0AF8CB0B19}"/>
              </a:ext>
            </a:extLst>
          </p:cNvPr>
          <p:cNvSpPr txBox="1"/>
          <p:nvPr/>
        </p:nvSpPr>
        <p:spPr>
          <a:xfrm>
            <a:off x="550381" y="6094808"/>
            <a:ext cx="10447819" cy="584968"/>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FF"/>
                </a:solidFill>
                <a:effectLst/>
                <a:uLnTx/>
                <a:uFillTx/>
                <a:latin typeface="Arial"/>
                <a:ea typeface="+mn-ea"/>
                <a:cs typeface="+mn-cs"/>
                <a:sym typeface="Helvetica"/>
              </a:rPr>
              <a:t>CI, confidence interval; CNS, central nervous system; DoR, duration of response; NE, not estimable; NTRK, neurotrophic tyrosine receptor kinase; OS, overall survival; PFS, progression-free survival</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fr-FR" sz="1067" b="0" i="0" u="none" strike="noStrike" kern="1200" cap="none" spc="0" normalizeH="0" baseline="0" noProof="0" dirty="0" err="1">
                <a:ln>
                  <a:noFill/>
                </a:ln>
                <a:solidFill>
                  <a:srgbClr val="000000"/>
                </a:solidFill>
                <a:effectLst/>
                <a:uLnTx/>
                <a:uFillTx/>
                <a:latin typeface="Arial" charset="0"/>
                <a:ea typeface="+mn-ea"/>
                <a:cs typeface="+mn-cs"/>
                <a:sym typeface="Helvetica"/>
              </a:rPr>
              <a:t>Drilon</a:t>
            </a:r>
            <a:r>
              <a:rPr kumimoji="0" lang="fr-FR" sz="1067" b="0" i="0" u="none" strike="noStrike" kern="1200" cap="none" spc="0" normalizeH="0" baseline="0" noProof="0" dirty="0">
                <a:ln>
                  <a:noFill/>
                </a:ln>
                <a:solidFill>
                  <a:srgbClr val="000000"/>
                </a:solidFill>
                <a:effectLst/>
                <a:uLnTx/>
                <a:uFillTx/>
                <a:latin typeface="Arial" charset="0"/>
                <a:ea typeface="+mn-ea"/>
                <a:cs typeface="+mn-cs"/>
                <a:sym typeface="Helvetica"/>
              </a:rPr>
              <a:t> A, et al. WCLC 2021. Abstract P53.02. Poster </a:t>
            </a:r>
            <a:r>
              <a:rPr kumimoji="0" lang="fr-FR" sz="1067" b="0" i="0" u="none" strike="noStrike" kern="1200" cap="none" spc="0" normalizeH="0" baseline="0" noProof="0" dirty="0" err="1">
                <a:ln>
                  <a:noFill/>
                </a:ln>
                <a:solidFill>
                  <a:srgbClr val="000000"/>
                </a:solidFill>
                <a:effectLst/>
                <a:uLnTx/>
                <a:uFillTx/>
                <a:latin typeface="Arial" charset="0"/>
                <a:ea typeface="+mn-ea"/>
                <a:cs typeface="+mn-cs"/>
                <a:sym typeface="Helvetica"/>
              </a:rPr>
              <a:t>presentation</a:t>
            </a:r>
            <a:r>
              <a:rPr kumimoji="0" lang="fr-FR" sz="1067" b="0" i="0" u="none" strike="noStrike" kern="1200" cap="none" spc="0" normalizeH="0" baseline="0" noProof="0" dirty="0">
                <a:ln>
                  <a:noFill/>
                </a:ln>
                <a:solidFill>
                  <a:srgbClr val="000000"/>
                </a:solidFill>
                <a:effectLst/>
                <a:uLnTx/>
                <a:uFillTx/>
                <a:latin typeface="Arial" charset="0"/>
                <a:ea typeface="+mn-ea"/>
                <a:cs typeface="+mn-cs"/>
                <a:sym typeface="Helvetica"/>
              </a:rPr>
              <a:t>.</a:t>
            </a:r>
          </a:p>
        </p:txBody>
      </p:sp>
      <p:sp>
        <p:nvSpPr>
          <p:cNvPr id="2" name="Slide Number Placeholder 1">
            <a:extLst>
              <a:ext uri="{FF2B5EF4-FFF2-40B4-BE49-F238E27FC236}">
                <a16:creationId xmlns:a16="http://schemas.microsoft.com/office/drawing/2014/main" id="{3B2AE58A-9FAE-4DEC-AC56-8AF5C30FEBFC}"/>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66</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
        <p:nvSpPr>
          <p:cNvPr id="8" name="TextBox 7">
            <a:extLst>
              <a:ext uri="{FF2B5EF4-FFF2-40B4-BE49-F238E27FC236}">
                <a16:creationId xmlns:a16="http://schemas.microsoft.com/office/drawing/2014/main" id="{BCF5F656-9E76-B549-A724-6AA0D0AD30DD}"/>
              </a:ext>
            </a:extLst>
          </p:cNvPr>
          <p:cNvSpPr txBox="1"/>
          <p:nvPr/>
        </p:nvSpPr>
        <p:spPr>
          <a:xfrm>
            <a:off x="1942089" y="1209440"/>
            <a:ext cx="604653" cy="338554"/>
          </a:xfrm>
          <a:prstGeom prst="rect">
            <a:avLst/>
          </a:prstGeom>
          <a:no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3473CA"/>
                </a:solidFill>
                <a:effectLst/>
                <a:uLnTx/>
                <a:uFillTx/>
                <a:latin typeface="Arial"/>
                <a:ea typeface="+mn-ea"/>
                <a:cs typeface="+mn-cs"/>
                <a:sym typeface="Helvetica"/>
              </a:rPr>
              <a:t>DoR</a:t>
            </a:r>
          </a:p>
        </p:txBody>
      </p:sp>
      <p:sp>
        <p:nvSpPr>
          <p:cNvPr id="9" name="TextBox 8">
            <a:extLst>
              <a:ext uri="{FF2B5EF4-FFF2-40B4-BE49-F238E27FC236}">
                <a16:creationId xmlns:a16="http://schemas.microsoft.com/office/drawing/2014/main" id="{0F6B3982-0757-CA4E-B1C5-89FA0BC7F096}"/>
              </a:ext>
            </a:extLst>
          </p:cNvPr>
          <p:cNvSpPr txBox="1"/>
          <p:nvPr/>
        </p:nvSpPr>
        <p:spPr>
          <a:xfrm>
            <a:off x="6018677" y="1209440"/>
            <a:ext cx="582211" cy="338554"/>
          </a:xfrm>
          <a:prstGeom prst="rect">
            <a:avLst/>
          </a:prstGeom>
          <a:no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FF7B0D"/>
                </a:solidFill>
                <a:effectLst/>
                <a:uLnTx/>
                <a:uFillTx/>
                <a:latin typeface="Arial"/>
                <a:ea typeface="+mn-ea"/>
                <a:cs typeface="+mn-cs"/>
                <a:sym typeface="Helvetica"/>
              </a:rPr>
              <a:t>PFS</a:t>
            </a:r>
          </a:p>
        </p:txBody>
      </p:sp>
      <p:sp>
        <p:nvSpPr>
          <p:cNvPr id="11" name="TextBox 10">
            <a:extLst>
              <a:ext uri="{FF2B5EF4-FFF2-40B4-BE49-F238E27FC236}">
                <a16:creationId xmlns:a16="http://schemas.microsoft.com/office/drawing/2014/main" id="{0950B18A-1C37-D244-BCBD-BC9EF216C3F5}"/>
              </a:ext>
            </a:extLst>
          </p:cNvPr>
          <p:cNvSpPr txBox="1"/>
          <p:nvPr/>
        </p:nvSpPr>
        <p:spPr>
          <a:xfrm>
            <a:off x="9837048" y="1209440"/>
            <a:ext cx="481222" cy="338554"/>
          </a:xfrm>
          <a:prstGeom prst="rect">
            <a:avLst/>
          </a:prstGeom>
          <a:no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76BC54"/>
                </a:solidFill>
                <a:effectLst/>
                <a:uLnTx/>
                <a:uFillTx/>
                <a:latin typeface="Arial"/>
                <a:ea typeface="+mn-ea"/>
                <a:cs typeface="+mn-cs"/>
                <a:sym typeface="Helvetica"/>
              </a:rPr>
              <a:t>OS</a:t>
            </a:r>
          </a:p>
        </p:txBody>
      </p:sp>
      <p:sp>
        <p:nvSpPr>
          <p:cNvPr id="13" name="Right Arrow 12">
            <a:extLst>
              <a:ext uri="{FF2B5EF4-FFF2-40B4-BE49-F238E27FC236}">
                <a16:creationId xmlns:a16="http://schemas.microsoft.com/office/drawing/2014/main" id="{C8593C1C-CF7B-9343-A267-7E9974E6B4F7}"/>
              </a:ext>
            </a:extLst>
          </p:cNvPr>
          <p:cNvSpPr/>
          <p:nvPr/>
        </p:nvSpPr>
        <p:spPr>
          <a:xfrm>
            <a:off x="2234636" y="5606919"/>
            <a:ext cx="504056"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Right Arrow 13">
            <a:extLst>
              <a:ext uri="{FF2B5EF4-FFF2-40B4-BE49-F238E27FC236}">
                <a16:creationId xmlns:a16="http://schemas.microsoft.com/office/drawing/2014/main" id="{ED61D3BB-530E-2A45-A13B-470F66838674}"/>
              </a:ext>
            </a:extLst>
          </p:cNvPr>
          <p:cNvSpPr/>
          <p:nvPr/>
        </p:nvSpPr>
        <p:spPr>
          <a:xfrm>
            <a:off x="6128084" y="5085184"/>
            <a:ext cx="504056"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Right Arrow 14">
            <a:extLst>
              <a:ext uri="{FF2B5EF4-FFF2-40B4-BE49-F238E27FC236}">
                <a16:creationId xmlns:a16="http://schemas.microsoft.com/office/drawing/2014/main" id="{1C489F5D-3CC7-6742-B3D5-381DE540FFD2}"/>
              </a:ext>
            </a:extLst>
          </p:cNvPr>
          <p:cNvSpPr/>
          <p:nvPr/>
        </p:nvSpPr>
        <p:spPr>
          <a:xfrm>
            <a:off x="9907972" y="5085184"/>
            <a:ext cx="504056"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30772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504EA8D2-3AB4-1A4D-925B-445286BBB783}"/>
              </a:ext>
            </a:extLst>
          </p:cNvPr>
          <p:cNvPicPr>
            <a:picLocks noChangeAspect="1"/>
          </p:cNvPicPr>
          <p:nvPr/>
        </p:nvPicPr>
        <p:blipFill>
          <a:blip r:embed="rId2"/>
          <a:stretch>
            <a:fillRect/>
          </a:stretch>
        </p:blipFill>
        <p:spPr>
          <a:xfrm>
            <a:off x="169335" y="1394020"/>
            <a:ext cx="12020268" cy="4584000"/>
          </a:xfrm>
          <a:prstGeom prst="rect">
            <a:avLst/>
          </a:prstGeom>
        </p:spPr>
      </p:pic>
      <p:sp>
        <p:nvSpPr>
          <p:cNvPr id="8" name="TextBox 13">
            <a:extLst>
              <a:ext uri="{FF2B5EF4-FFF2-40B4-BE49-F238E27FC236}">
                <a16:creationId xmlns:a16="http://schemas.microsoft.com/office/drawing/2014/main" id="{E34CDA1A-AE87-0744-8B1F-317E1D004ADF}"/>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9" name="Titolo 1">
            <a:extLst>
              <a:ext uri="{FF2B5EF4-FFF2-40B4-BE49-F238E27FC236}">
                <a16:creationId xmlns:a16="http://schemas.microsoft.com/office/drawing/2014/main" id="{1E2D4BF1-13FE-A547-813E-6843BCD2582D}"/>
              </a:ext>
            </a:extLst>
          </p:cNvPr>
          <p:cNvSpPr txBox="1">
            <a:spLocks/>
          </p:cNvSpPr>
          <p:nvPr/>
        </p:nvSpPr>
        <p:spPr>
          <a:xfrm>
            <a:off x="105600" y="201600"/>
            <a:ext cx="10972800" cy="625171"/>
          </a:xfrm>
          <a:prstGeom prst="rect">
            <a:avLst/>
          </a:prstGeom>
        </p:spPr>
        <p:txBody>
          <a:bodyPr vert="horz" lIns="121920" tIns="60960" rIns="121920" bIns="60960" rtlCol="0" anchor="t">
            <a:normAutofit/>
          </a:bodyPr>
          <a:lstStyle>
            <a:lvl1pPr algn="l" defTabSz="342892" rtl="0" eaLnBrk="1" latinLnBrk="0" hangingPunct="1">
              <a:spcBef>
                <a:spcPct val="0"/>
              </a:spcBef>
              <a:buNone/>
              <a:defRPr sz="1500" b="1" kern="1200">
                <a:solidFill>
                  <a:schemeClr val="accent1"/>
                </a:solidFill>
                <a:latin typeface="Times New Roman"/>
                <a:ea typeface="+mj-ea"/>
                <a:cs typeface="Times New Roman"/>
              </a:defRPr>
            </a:lvl1pPr>
          </a:lstStyle>
          <a:p>
            <a:pPr marL="0" marR="0" lvl="0" indent="0" algn="l" defTabSz="457178"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AEEF"/>
                </a:solidFill>
                <a:effectLst/>
                <a:uLnTx/>
                <a:uFillTx/>
                <a:latin typeface="Calibri" panose="020F0502020204030204" pitchFamily="34" charset="0"/>
                <a:ea typeface="+mj-ea"/>
                <a:cs typeface="Calibri" panose="020F0502020204030204" pitchFamily="34" charset="0"/>
                <a:sym typeface="Helvetica"/>
              </a:rPr>
              <a:t>Safety of </a:t>
            </a:r>
            <a:r>
              <a:rPr kumimoji="0" lang="en-US" sz="2400" b="1" i="0" u="none" strike="noStrike" kern="1200" cap="none" spc="0" normalizeH="0" baseline="0" noProof="0" dirty="0" err="1">
                <a:ln>
                  <a:noFill/>
                </a:ln>
                <a:solidFill>
                  <a:srgbClr val="D80B8C">
                    <a:lumMod val="75000"/>
                  </a:srgbClr>
                </a:solidFill>
                <a:effectLst/>
                <a:uLnTx/>
                <a:uFillTx/>
                <a:latin typeface="Calibri" panose="020F0502020204030204" pitchFamily="34" charset="0"/>
                <a:ea typeface="+mj-ea"/>
                <a:cs typeface="Calibri" panose="020F0502020204030204" pitchFamily="34" charset="0"/>
                <a:sym typeface="Helvetica"/>
              </a:rPr>
              <a:t>larotrectinib</a:t>
            </a:r>
            <a:r>
              <a:rPr kumimoji="0" lang="en-US" sz="2400" b="1" i="0" u="none" strike="noStrike" kern="1200" cap="none" spc="0" normalizeH="0" baseline="0" noProof="0" dirty="0">
                <a:ln>
                  <a:noFill/>
                </a:ln>
                <a:solidFill>
                  <a:srgbClr val="D80B8C">
                    <a:lumMod val="75000"/>
                  </a:srgbClr>
                </a:solidFill>
                <a:effectLst/>
                <a:uLnTx/>
                <a:uFillTx/>
                <a:latin typeface="Calibri" panose="020F0502020204030204" pitchFamily="34" charset="0"/>
                <a:ea typeface="+mj-ea"/>
                <a:cs typeface="Calibri" panose="020F0502020204030204" pitchFamily="34" charset="0"/>
                <a:sym typeface="Helvetica"/>
              </a:rPr>
              <a:t> </a:t>
            </a:r>
            <a:r>
              <a:rPr kumimoji="0" lang="en-US" sz="2400" b="1" i="0" u="none" strike="noStrike" kern="1200" cap="none" spc="0" normalizeH="0" baseline="0" noProof="0" dirty="0">
                <a:ln>
                  <a:noFill/>
                </a:ln>
                <a:solidFill>
                  <a:srgbClr val="00AEEF"/>
                </a:solidFill>
                <a:effectLst/>
                <a:uLnTx/>
                <a:uFillTx/>
                <a:latin typeface="Calibri" panose="020F0502020204030204" pitchFamily="34" charset="0"/>
                <a:ea typeface="+mj-ea"/>
                <a:cs typeface="Calibri" panose="020F0502020204030204" pitchFamily="34" charset="0"/>
                <a:sym typeface="Helvetica"/>
              </a:rPr>
              <a:t>in patients with </a:t>
            </a:r>
            <a:r>
              <a:rPr kumimoji="0" lang="en-US" sz="2400" b="1" i="1" u="none" strike="noStrike" kern="1200" cap="none" spc="0" normalizeH="0" baseline="0" noProof="0" dirty="0">
                <a:ln>
                  <a:noFill/>
                </a:ln>
                <a:solidFill>
                  <a:srgbClr val="00AEEF"/>
                </a:solidFill>
                <a:effectLst/>
                <a:uLnTx/>
                <a:uFillTx/>
                <a:latin typeface="Calibri" panose="020F0502020204030204" pitchFamily="34" charset="0"/>
                <a:ea typeface="+mj-ea"/>
                <a:cs typeface="Calibri" panose="020F0502020204030204" pitchFamily="34" charset="0"/>
                <a:sym typeface="Helvetica"/>
              </a:rPr>
              <a:t>NTRK</a:t>
            </a:r>
            <a:r>
              <a:rPr kumimoji="0" lang="en-US" sz="2400" b="1" i="0" u="none" strike="noStrike" kern="1200" cap="none" spc="0" normalizeH="0" baseline="0" noProof="0" dirty="0">
                <a:ln>
                  <a:noFill/>
                </a:ln>
                <a:solidFill>
                  <a:srgbClr val="00AEEF"/>
                </a:solidFill>
                <a:effectLst/>
                <a:uLnTx/>
                <a:uFillTx/>
                <a:latin typeface="Calibri" panose="020F0502020204030204" pitchFamily="34" charset="0"/>
                <a:ea typeface="+mj-ea"/>
                <a:cs typeface="Calibri" panose="020F0502020204030204" pitchFamily="34" charset="0"/>
                <a:sym typeface="Helvetica"/>
              </a:rPr>
              <a:t> fusion-positive lung cancer </a:t>
            </a:r>
          </a:p>
        </p:txBody>
      </p:sp>
      <p:sp>
        <p:nvSpPr>
          <p:cNvPr id="10" name="TextBox 9">
            <a:extLst>
              <a:ext uri="{FF2B5EF4-FFF2-40B4-BE49-F238E27FC236}">
                <a16:creationId xmlns:a16="http://schemas.microsoft.com/office/drawing/2014/main" id="{D98FD386-3420-48A5-AEBE-B45323E925EC}"/>
              </a:ext>
            </a:extLst>
          </p:cNvPr>
          <p:cNvSpPr txBox="1"/>
          <p:nvPr/>
        </p:nvSpPr>
        <p:spPr>
          <a:xfrm>
            <a:off x="550381" y="6094809"/>
            <a:ext cx="8308611" cy="584968"/>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FF"/>
                </a:solidFill>
                <a:effectLst/>
                <a:uLnTx/>
                <a:uFillTx/>
                <a:latin typeface="Arial"/>
                <a:ea typeface="+mn-ea"/>
                <a:cs typeface="+mn-cs"/>
                <a:sym typeface="Helvetica"/>
              </a:rPr>
              <a:t>AE, adverse event; ALT, alanine aminotransferase; AST, aspartate aminotransferase; NTRK, neurotrophic tyrosine receptor kinase; TEAE, treatment-emergent adverse event; TRAE, treatment-related adverse event; </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fr-FR" sz="1067" b="0" i="0" u="none" strike="noStrike" kern="1200" cap="none" spc="0" normalizeH="0" baseline="0" noProof="0" dirty="0" err="1">
                <a:ln>
                  <a:noFill/>
                </a:ln>
                <a:solidFill>
                  <a:srgbClr val="000000"/>
                </a:solidFill>
                <a:effectLst/>
                <a:uLnTx/>
                <a:uFillTx/>
                <a:latin typeface="Arial" charset="0"/>
                <a:ea typeface="+mn-ea"/>
                <a:cs typeface="+mn-cs"/>
                <a:sym typeface="Helvetica"/>
              </a:rPr>
              <a:t>Drilon</a:t>
            </a:r>
            <a:r>
              <a:rPr kumimoji="0" lang="fr-FR" sz="1067" b="0" i="0" u="none" strike="noStrike" kern="1200" cap="none" spc="0" normalizeH="0" baseline="0" noProof="0" dirty="0">
                <a:ln>
                  <a:noFill/>
                </a:ln>
                <a:solidFill>
                  <a:srgbClr val="000000"/>
                </a:solidFill>
                <a:effectLst/>
                <a:uLnTx/>
                <a:uFillTx/>
                <a:latin typeface="Arial" charset="0"/>
                <a:ea typeface="+mn-ea"/>
                <a:cs typeface="+mn-cs"/>
                <a:sym typeface="Helvetica"/>
              </a:rPr>
              <a:t> A, et al. WCLC 2021. Abstract P53.02. Poster </a:t>
            </a:r>
            <a:r>
              <a:rPr kumimoji="0" lang="fr-FR" sz="1067" b="0" i="0" u="none" strike="noStrike" kern="1200" cap="none" spc="0" normalizeH="0" baseline="0" noProof="0" dirty="0" err="1">
                <a:ln>
                  <a:noFill/>
                </a:ln>
                <a:solidFill>
                  <a:srgbClr val="000000"/>
                </a:solidFill>
                <a:effectLst/>
                <a:uLnTx/>
                <a:uFillTx/>
                <a:latin typeface="Arial" charset="0"/>
                <a:ea typeface="+mn-ea"/>
                <a:cs typeface="+mn-cs"/>
                <a:sym typeface="Helvetica"/>
              </a:rPr>
              <a:t>presentation</a:t>
            </a:r>
            <a:r>
              <a:rPr kumimoji="0" lang="fr-FR" sz="1067" b="0" i="0" u="none" strike="noStrike" kern="1200" cap="none" spc="0" normalizeH="0" baseline="0" noProof="0" dirty="0">
                <a:ln>
                  <a:noFill/>
                </a:ln>
                <a:solidFill>
                  <a:srgbClr val="000000"/>
                </a:solidFill>
                <a:effectLst/>
                <a:uLnTx/>
                <a:uFillTx/>
                <a:latin typeface="Arial" charset="0"/>
                <a:ea typeface="+mn-ea"/>
                <a:cs typeface="+mn-cs"/>
                <a:sym typeface="Helvetica"/>
              </a:rPr>
              <a:t>.</a:t>
            </a:r>
          </a:p>
        </p:txBody>
      </p:sp>
      <p:sp>
        <p:nvSpPr>
          <p:cNvPr id="2" name="Slide Number Placeholder 1">
            <a:extLst>
              <a:ext uri="{FF2B5EF4-FFF2-40B4-BE49-F238E27FC236}">
                <a16:creationId xmlns:a16="http://schemas.microsoft.com/office/drawing/2014/main" id="{34FA4052-F4D9-4372-8096-AA95288AF0DB}"/>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67</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
        <p:nvSpPr>
          <p:cNvPr id="7" name="Right Arrow 6">
            <a:extLst>
              <a:ext uri="{FF2B5EF4-FFF2-40B4-BE49-F238E27FC236}">
                <a16:creationId xmlns:a16="http://schemas.microsoft.com/office/drawing/2014/main" id="{E7CEBFE8-FE94-6C43-9AB9-BB4B2F066D5C}"/>
              </a:ext>
            </a:extLst>
          </p:cNvPr>
          <p:cNvSpPr/>
          <p:nvPr/>
        </p:nvSpPr>
        <p:spPr>
          <a:xfrm>
            <a:off x="7464152" y="2276872"/>
            <a:ext cx="504056"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ight Arrow 10">
            <a:extLst>
              <a:ext uri="{FF2B5EF4-FFF2-40B4-BE49-F238E27FC236}">
                <a16:creationId xmlns:a16="http://schemas.microsoft.com/office/drawing/2014/main" id="{7D885BB0-7947-B54D-858A-58C3D8B82A0C}"/>
              </a:ext>
            </a:extLst>
          </p:cNvPr>
          <p:cNvSpPr/>
          <p:nvPr/>
        </p:nvSpPr>
        <p:spPr>
          <a:xfrm>
            <a:off x="7476140" y="3132153"/>
            <a:ext cx="504056"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ight Arrow 11">
            <a:extLst>
              <a:ext uri="{FF2B5EF4-FFF2-40B4-BE49-F238E27FC236}">
                <a16:creationId xmlns:a16="http://schemas.microsoft.com/office/drawing/2014/main" id="{57DE6023-BE82-3E4B-BB95-614EB04C84AE}"/>
              </a:ext>
            </a:extLst>
          </p:cNvPr>
          <p:cNvSpPr/>
          <p:nvPr/>
        </p:nvSpPr>
        <p:spPr>
          <a:xfrm>
            <a:off x="7476140" y="4127446"/>
            <a:ext cx="504056"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ounded Rectangle 2">
            <a:extLst>
              <a:ext uri="{FF2B5EF4-FFF2-40B4-BE49-F238E27FC236}">
                <a16:creationId xmlns:a16="http://schemas.microsoft.com/office/drawing/2014/main" id="{874513FA-6BC0-724D-97C1-1B99D9370998}"/>
              </a:ext>
            </a:extLst>
          </p:cNvPr>
          <p:cNvSpPr/>
          <p:nvPr/>
        </p:nvSpPr>
        <p:spPr>
          <a:xfrm>
            <a:off x="8148996" y="4945795"/>
            <a:ext cx="4067684" cy="518185"/>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41979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3ED19940-B9A5-1D40-809B-63E3D6CFDF37}"/>
              </a:ext>
            </a:extLst>
          </p:cNvPr>
          <p:cNvSpPr/>
          <p:nvPr/>
        </p:nvSpPr>
        <p:spPr>
          <a:xfrm>
            <a:off x="5928111" y="6337009"/>
            <a:ext cx="6901789" cy="646331"/>
          </a:xfrm>
          <a:prstGeom prst="rect">
            <a:avLst/>
          </a:prstGeom>
        </p:spPr>
        <p:txBody>
          <a:bodyPr wrap="squar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br>
              <a:rPr kumimoji="0" lang="en-US" sz="12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Helvetica"/>
              </a:rPr>
            </a:br>
            <a:endParaRPr kumimoji="0" lang="en-US" sz="12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Helvetica"/>
            </a:endParaRP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Helvetica"/>
              </a:rPr>
              <a:t> </a:t>
            </a:r>
          </a:p>
        </p:txBody>
      </p:sp>
      <p:pic>
        <p:nvPicPr>
          <p:cNvPr id="6" name="Immagine 5">
            <a:extLst>
              <a:ext uri="{FF2B5EF4-FFF2-40B4-BE49-F238E27FC236}">
                <a16:creationId xmlns:a16="http://schemas.microsoft.com/office/drawing/2014/main" id="{DBAF9720-F3CD-664E-B128-4CD9A49283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721" y="2462269"/>
            <a:ext cx="5242595" cy="1836239"/>
          </a:xfrm>
          <a:prstGeom prst="rect">
            <a:avLst/>
          </a:prstGeom>
        </p:spPr>
      </p:pic>
      <p:pic>
        <p:nvPicPr>
          <p:cNvPr id="7" name="Immagine 6">
            <a:extLst>
              <a:ext uri="{FF2B5EF4-FFF2-40B4-BE49-F238E27FC236}">
                <a16:creationId xmlns:a16="http://schemas.microsoft.com/office/drawing/2014/main" id="{EE9525DA-F0A7-EB42-B2C6-31B6F54BB3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6319" y="1859529"/>
            <a:ext cx="5113629" cy="2556815"/>
          </a:xfrm>
          <a:prstGeom prst="rect">
            <a:avLst/>
          </a:prstGeom>
        </p:spPr>
      </p:pic>
      <p:sp>
        <p:nvSpPr>
          <p:cNvPr id="8" name="Rettangolo 7">
            <a:extLst>
              <a:ext uri="{FF2B5EF4-FFF2-40B4-BE49-F238E27FC236}">
                <a16:creationId xmlns:a16="http://schemas.microsoft.com/office/drawing/2014/main" id="{6528B97F-650C-FC4E-840E-BB0731D003E0}"/>
              </a:ext>
            </a:extLst>
          </p:cNvPr>
          <p:cNvSpPr/>
          <p:nvPr/>
        </p:nvSpPr>
        <p:spPr>
          <a:xfrm>
            <a:off x="414618" y="4284204"/>
            <a:ext cx="5513493" cy="461665"/>
          </a:xfrm>
          <a:prstGeom prst="rect">
            <a:avLst/>
          </a:prstGeom>
        </p:spPr>
        <p:txBody>
          <a:bodyPr wrap="square">
            <a:spAutoFit/>
          </a:bodyPr>
          <a:lstStyle/>
          <a:p>
            <a:pPr marL="228594" marR="0" lvl="0" indent="-228594"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200" b="1" i="0" u="none" strike="noStrike" kern="0" cap="none" spc="0" normalizeH="0" baseline="0" noProof="0" dirty="0">
                <a:ln>
                  <a:noFill/>
                </a:ln>
                <a:solidFill>
                  <a:srgbClr val="00AEEF"/>
                </a:solidFill>
                <a:effectLst/>
                <a:uLnTx/>
                <a:uFillTx/>
                <a:latin typeface="Arial"/>
                <a:ea typeface="+mn-ea"/>
                <a:cs typeface="+mn-cs"/>
                <a:sym typeface="Helvetica"/>
              </a:rPr>
              <a:t>31 of 54 patients had an objective response (57%; 95% CI 43.2-70.8) </a:t>
            </a:r>
          </a:p>
          <a:p>
            <a:pPr marL="228594" marR="0" lvl="0" indent="-228594"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it-IT" sz="1200" b="1" i="0" u="none" strike="noStrike" kern="0" cap="none" spc="0" normalizeH="0" baseline="0" noProof="0" dirty="0">
                <a:ln>
                  <a:noFill/>
                </a:ln>
                <a:solidFill>
                  <a:srgbClr val="00AEEF"/>
                </a:solidFill>
                <a:effectLst/>
                <a:uLnTx/>
                <a:uFillTx/>
                <a:latin typeface="Arial"/>
                <a:ea typeface="+mn-ea"/>
                <a:cs typeface="+mn-cs"/>
                <a:sym typeface="Helvetica"/>
              </a:rPr>
              <a:t>7% CR and 50% PR</a:t>
            </a:r>
          </a:p>
        </p:txBody>
      </p:sp>
      <p:sp>
        <p:nvSpPr>
          <p:cNvPr id="9" name="Rettangolo 8">
            <a:extLst>
              <a:ext uri="{FF2B5EF4-FFF2-40B4-BE49-F238E27FC236}">
                <a16:creationId xmlns:a16="http://schemas.microsoft.com/office/drawing/2014/main" id="{97ECC5C1-D138-E649-950C-F31987E208FB}"/>
              </a:ext>
            </a:extLst>
          </p:cNvPr>
          <p:cNvSpPr/>
          <p:nvPr/>
        </p:nvSpPr>
        <p:spPr>
          <a:xfrm>
            <a:off x="6998332" y="4678207"/>
            <a:ext cx="4572000" cy="461665"/>
          </a:xfrm>
          <a:prstGeom prst="rect">
            <a:avLst/>
          </a:prstGeom>
        </p:spPr>
        <p:txBody>
          <a:bodyPr>
            <a:sp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Helvetica"/>
              </a:rPr>
              <a:t>Median duration of response:</a:t>
            </a:r>
          </a:p>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Helvetica"/>
              </a:rPr>
              <a:t>10 months (95% CI 7.1 to NE)</a:t>
            </a:r>
          </a:p>
        </p:txBody>
      </p:sp>
      <p:sp>
        <p:nvSpPr>
          <p:cNvPr id="10" name="TextBox 13">
            <a:extLst>
              <a:ext uri="{FF2B5EF4-FFF2-40B4-BE49-F238E27FC236}">
                <a16:creationId xmlns:a16="http://schemas.microsoft.com/office/drawing/2014/main" id="{D24D1C87-61BB-8346-B553-001302D89167}"/>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17" name="TextBox 16">
            <a:extLst>
              <a:ext uri="{FF2B5EF4-FFF2-40B4-BE49-F238E27FC236}">
                <a16:creationId xmlns:a16="http://schemas.microsoft.com/office/drawing/2014/main" id="{4417B82D-9BF6-4256-AED6-D089F85F0424}"/>
              </a:ext>
            </a:extLst>
          </p:cNvPr>
          <p:cNvSpPr txBox="1"/>
          <p:nvPr/>
        </p:nvSpPr>
        <p:spPr>
          <a:xfrm>
            <a:off x="1098724" y="2438169"/>
            <a:ext cx="4924213" cy="420756"/>
          </a:xfrm>
          <a:prstGeom prst="rect">
            <a:avLst/>
          </a:prstGeom>
          <a:noFill/>
        </p:spPr>
        <p:txBody>
          <a:bodyPr wrap="squar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067" b="0" i="1" u="none" strike="noStrike" kern="0" cap="none" spc="0" normalizeH="0" baseline="0" noProof="0" dirty="0">
                <a:ln>
                  <a:noFill/>
                </a:ln>
                <a:solidFill>
                  <a:srgbClr val="000000"/>
                </a:solidFill>
                <a:effectLst/>
                <a:uLnTx/>
                <a:uFillTx/>
                <a:latin typeface="Arial"/>
                <a:ea typeface="+mn-ea"/>
                <a:cs typeface="+mn-cs"/>
                <a:sym typeface="Helvetica"/>
              </a:rPr>
              <a:t>Responses in 48 patients with NTRK fusion-positive solid </a:t>
            </a:r>
            <a:r>
              <a:rPr kumimoji="0" lang="en-US" sz="1067" b="0" i="1" u="none" strike="noStrike" kern="0" cap="none" spc="0" normalizeH="0" baseline="0" noProof="0" dirty="0">
                <a:ln>
                  <a:noFill/>
                </a:ln>
                <a:solidFill>
                  <a:srgbClr val="000000"/>
                </a:solidFill>
                <a:effectLst/>
                <a:uLnTx/>
                <a:uFillTx/>
                <a:latin typeface="Arial"/>
                <a:ea typeface="+mn-ea"/>
                <a:cs typeface="+mn-cs"/>
                <a:sym typeface="Helvetica"/>
              </a:rPr>
              <a:t>tumors</a:t>
            </a:r>
            <a:r>
              <a:rPr kumimoji="0" lang="en-GB" sz="1067" b="0" i="1" u="none" strike="noStrike" kern="0" cap="none" spc="0" normalizeH="0" baseline="0" noProof="0" dirty="0">
                <a:ln>
                  <a:noFill/>
                </a:ln>
                <a:solidFill>
                  <a:srgbClr val="000000"/>
                </a:solidFill>
                <a:effectLst/>
                <a:uLnTx/>
                <a:uFillTx/>
                <a:latin typeface="Arial"/>
                <a:ea typeface="+mn-ea"/>
                <a:cs typeface="+mn-cs"/>
                <a:sym typeface="Helvetica"/>
              </a:rPr>
              <a:t> (six patients without matched pre-therapy or post-therapy scans excluded) </a:t>
            </a:r>
          </a:p>
        </p:txBody>
      </p:sp>
      <p:pic>
        <p:nvPicPr>
          <p:cNvPr id="18" name="Immagine 3">
            <a:extLst>
              <a:ext uri="{FF2B5EF4-FFF2-40B4-BE49-F238E27FC236}">
                <a16:creationId xmlns:a16="http://schemas.microsoft.com/office/drawing/2014/main" id="{F422D2C6-A056-4661-A6F6-F61C1607D3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479" y="1515534"/>
            <a:ext cx="4893663" cy="810896"/>
          </a:xfrm>
          <a:prstGeom prst="rect">
            <a:avLst/>
          </a:prstGeom>
        </p:spPr>
      </p:pic>
      <p:sp>
        <p:nvSpPr>
          <p:cNvPr id="20" name="TextBox 19">
            <a:extLst>
              <a:ext uri="{FF2B5EF4-FFF2-40B4-BE49-F238E27FC236}">
                <a16:creationId xmlns:a16="http://schemas.microsoft.com/office/drawing/2014/main" id="{DD0679E3-C01A-438A-A7A6-D4C29D91ADF3}"/>
              </a:ext>
            </a:extLst>
          </p:cNvPr>
          <p:cNvSpPr txBox="1"/>
          <p:nvPr/>
        </p:nvSpPr>
        <p:spPr>
          <a:xfrm>
            <a:off x="550379" y="6053900"/>
            <a:ext cx="11396196" cy="625877"/>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FF"/>
                </a:solidFill>
                <a:effectLst/>
                <a:uLnTx/>
                <a:uFillTx/>
                <a:latin typeface="Arial"/>
                <a:ea typeface="+mn-ea"/>
                <a:cs typeface="+mn-cs"/>
                <a:sym typeface="Helvetica"/>
              </a:rPr>
              <a:t>CNS, central nervous system; CR, complete response; CRC, colorectal carcinoma; CUP, cancer of unknown primary; GI, gastrointestinal; MASC, mammary analogue secretory carcinoma; mets, metastases; ND, not determined; NE, not estimable; NSCLC, non-small cell lung cancer; NTRK, neurotrophic tyrosine receptor kinase; ORR, objective response rate; OS, overall survival; PD, progressive disease; PFS, progression-free survival; PR, partial response; SD, stable disease; SLD, sum of longest diameters</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Helvetica"/>
              </a:rPr>
              <a:t>Rolfo C. ASCO 2020, Doebele RC, et al. Lancet Oncol. 2020;21:271-82; </a:t>
            </a:r>
            <a:r>
              <a:rPr kumimoji="0" lang="en-US" sz="1067" b="0" i="0" u="none" strike="noStrike" kern="0" cap="none" spc="0" normalizeH="0" baseline="0" noProof="0" dirty="0" err="1">
                <a:ln>
                  <a:noFill/>
                </a:ln>
                <a:solidFill>
                  <a:srgbClr val="000000"/>
                </a:solidFill>
                <a:effectLst/>
                <a:uLnTx/>
                <a:uFillTx/>
                <a:latin typeface="Arial"/>
                <a:ea typeface="+mn-ea"/>
                <a:cs typeface="Calibri" panose="020F0502020204030204" pitchFamily="34" charset="0"/>
                <a:sym typeface="Helvetica"/>
              </a:rPr>
              <a:t>Bazhenova</a:t>
            </a:r>
            <a:r>
              <a:rPr kumimoji="0" lang="en-US" sz="1067"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Helvetica"/>
              </a:rPr>
              <a:t> L, et al. Ann Oncol. 2021;32(suppl_5): S583-S620 (ESMO 2021 poster presentation)</a:t>
            </a:r>
            <a:endParaRPr kumimoji="0" lang="en-US" sz="1067" b="0" i="0" u="none" strike="noStrike" kern="0" cap="none" spc="0" normalizeH="0" baseline="0" noProof="0" dirty="0">
              <a:ln>
                <a:noFill/>
              </a:ln>
              <a:solidFill>
                <a:srgbClr val="000000"/>
              </a:solidFill>
              <a:effectLst/>
              <a:highlight>
                <a:srgbClr val="FFFF00"/>
              </a:highlight>
              <a:uLnTx/>
              <a:uFillTx/>
              <a:latin typeface="Arial"/>
              <a:ea typeface="+mn-ea"/>
              <a:cs typeface="+mn-cs"/>
              <a:sym typeface="Helvetica"/>
            </a:endParaRPr>
          </a:p>
        </p:txBody>
      </p:sp>
      <p:sp>
        <p:nvSpPr>
          <p:cNvPr id="3" name="Title 2">
            <a:extLst>
              <a:ext uri="{FF2B5EF4-FFF2-40B4-BE49-F238E27FC236}">
                <a16:creationId xmlns:a16="http://schemas.microsoft.com/office/drawing/2014/main" id="{D6D857BA-CA32-9046-961A-D73F2DC7721D}"/>
              </a:ext>
            </a:extLst>
          </p:cNvPr>
          <p:cNvSpPr>
            <a:spLocks noGrp="1"/>
          </p:cNvSpPr>
          <p:nvPr>
            <p:ph type="title"/>
          </p:nvPr>
        </p:nvSpPr>
        <p:spPr/>
        <p:txBody>
          <a:bodyPr>
            <a:normAutofit/>
          </a:bodyPr>
          <a:lstStyle/>
          <a:p>
            <a:r>
              <a:rPr lang="en-US" sz="2800" dirty="0" err="1">
                <a:latin typeface="Calibri" panose="020F0502020204030204" pitchFamily="34" charset="0"/>
                <a:cs typeface="Calibri" panose="020F0502020204030204" pitchFamily="34" charset="0"/>
              </a:rPr>
              <a:t>Entrectinib</a:t>
            </a:r>
            <a:endParaRPr lang="en-US" sz="2800" dirty="0">
              <a:latin typeface="Calibri" panose="020F0502020204030204" pitchFamily="34" charset="0"/>
              <a:cs typeface="Calibri" panose="020F0502020204030204" pitchFamily="34" charset="0"/>
            </a:endParaRPr>
          </a:p>
        </p:txBody>
      </p:sp>
      <p:sp>
        <p:nvSpPr>
          <p:cNvPr id="21" name="Slide Number Placeholder 20">
            <a:extLst>
              <a:ext uri="{FF2B5EF4-FFF2-40B4-BE49-F238E27FC236}">
                <a16:creationId xmlns:a16="http://schemas.microsoft.com/office/drawing/2014/main" id="{7CF9CCA2-87CE-49E5-B602-56EB3F9A95B5}"/>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68</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Tree>
    <p:extLst>
      <p:ext uri="{BB962C8B-B14F-4D97-AF65-F5344CB8AC3E}">
        <p14:creationId xmlns:p14="http://schemas.microsoft.com/office/powerpoint/2010/main" val="31772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1D12AFF-84CF-8243-84FD-6240F773DF2B}"/>
              </a:ext>
            </a:extLst>
          </p:cNvPr>
          <p:cNvPicPr>
            <a:picLocks noChangeAspect="1"/>
          </p:cNvPicPr>
          <p:nvPr/>
        </p:nvPicPr>
        <p:blipFill>
          <a:blip r:embed="rId2"/>
          <a:stretch>
            <a:fillRect/>
          </a:stretch>
        </p:blipFill>
        <p:spPr>
          <a:xfrm>
            <a:off x="2677920" y="279391"/>
            <a:ext cx="7177125" cy="2796604"/>
          </a:xfrm>
          <a:prstGeom prst="rect">
            <a:avLst/>
          </a:prstGeom>
        </p:spPr>
      </p:pic>
      <p:pic>
        <p:nvPicPr>
          <p:cNvPr id="5" name="Immagine 4">
            <a:extLst>
              <a:ext uri="{FF2B5EF4-FFF2-40B4-BE49-F238E27FC236}">
                <a16:creationId xmlns:a16="http://schemas.microsoft.com/office/drawing/2014/main" id="{FA8F5639-7050-FD4D-957B-E89440D173A1}"/>
              </a:ext>
            </a:extLst>
          </p:cNvPr>
          <p:cNvPicPr>
            <a:picLocks noChangeAspect="1"/>
          </p:cNvPicPr>
          <p:nvPr/>
        </p:nvPicPr>
        <p:blipFill>
          <a:blip r:embed="rId3"/>
          <a:stretch>
            <a:fillRect/>
          </a:stretch>
        </p:blipFill>
        <p:spPr>
          <a:xfrm>
            <a:off x="2677919" y="3159825"/>
            <a:ext cx="7202475" cy="2940803"/>
          </a:xfrm>
          <a:prstGeom prst="rect">
            <a:avLst/>
          </a:prstGeom>
        </p:spPr>
      </p:pic>
      <p:sp>
        <p:nvSpPr>
          <p:cNvPr id="7" name="Rettangolo 6">
            <a:extLst>
              <a:ext uri="{FF2B5EF4-FFF2-40B4-BE49-F238E27FC236}">
                <a16:creationId xmlns:a16="http://schemas.microsoft.com/office/drawing/2014/main" id="{21B5FAD3-5D86-9C46-909E-816489BB8231}"/>
              </a:ext>
            </a:extLst>
          </p:cNvPr>
          <p:cNvSpPr/>
          <p:nvPr/>
        </p:nvSpPr>
        <p:spPr>
          <a:xfrm>
            <a:off x="3814928" y="488199"/>
            <a:ext cx="6300061" cy="276999"/>
          </a:xfrm>
          <a:prstGeom prst="rect">
            <a:avLst/>
          </a:prstGeom>
        </p:spPr>
        <p:txBody>
          <a:bodyPr wrap="square">
            <a:sp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Arial"/>
                <a:ea typeface="+mn-ea"/>
                <a:cs typeface="+mn-cs"/>
                <a:sym typeface="Helvetica"/>
              </a:rPr>
              <a:t>Response by CNS tumor involvement at baseline</a:t>
            </a:r>
          </a:p>
        </p:txBody>
      </p:sp>
      <p:sp>
        <p:nvSpPr>
          <p:cNvPr id="8" name="Rettangolo 7">
            <a:extLst>
              <a:ext uri="{FF2B5EF4-FFF2-40B4-BE49-F238E27FC236}">
                <a16:creationId xmlns:a16="http://schemas.microsoft.com/office/drawing/2014/main" id="{93AED9AA-57E4-2646-9C77-1DB397CBBBA5}"/>
              </a:ext>
            </a:extLst>
          </p:cNvPr>
          <p:cNvSpPr/>
          <p:nvPr/>
        </p:nvSpPr>
        <p:spPr>
          <a:xfrm>
            <a:off x="4243952" y="3284804"/>
            <a:ext cx="5478651" cy="461665"/>
          </a:xfrm>
          <a:prstGeom prst="rect">
            <a:avLst/>
          </a:prstGeom>
        </p:spPr>
        <p:txBody>
          <a:bodyPr wrap="square">
            <a:sp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Arial"/>
                <a:ea typeface="+mn-ea"/>
                <a:cs typeface="+mn-cs"/>
                <a:sym typeface="Helvetica"/>
              </a:rPr>
              <a:t>Intracranial responses in six patients with measurable CNS metastases at baseline</a:t>
            </a:r>
          </a:p>
        </p:txBody>
      </p:sp>
      <p:sp>
        <p:nvSpPr>
          <p:cNvPr id="10" name="TextBox 13">
            <a:extLst>
              <a:ext uri="{FF2B5EF4-FFF2-40B4-BE49-F238E27FC236}">
                <a16:creationId xmlns:a16="http://schemas.microsoft.com/office/drawing/2014/main" id="{A81CCE69-22B6-954C-BFA2-72A6B9CE22C5}"/>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11" name="TextBox 10">
            <a:extLst>
              <a:ext uri="{FF2B5EF4-FFF2-40B4-BE49-F238E27FC236}">
                <a16:creationId xmlns:a16="http://schemas.microsoft.com/office/drawing/2014/main" id="{D495463C-48F3-464C-93B3-374C08926472}"/>
              </a:ext>
            </a:extLst>
          </p:cNvPr>
          <p:cNvSpPr txBox="1"/>
          <p:nvPr/>
        </p:nvSpPr>
        <p:spPr>
          <a:xfrm>
            <a:off x="0" y="6300721"/>
            <a:ext cx="11396196" cy="420756"/>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FF"/>
                </a:solidFill>
                <a:effectLst/>
                <a:uLnTx/>
                <a:uFillTx/>
                <a:latin typeface="Arial"/>
                <a:ea typeface="+mn-ea"/>
                <a:cs typeface="+mn-cs"/>
                <a:sym typeface="Helvetica"/>
              </a:rPr>
              <a:t>CNS, central nervous system</a:t>
            </a:r>
          </a:p>
          <a:p>
            <a:pPr marL="0" marR="0" lvl="0" indent="0" algn="r" defTabSz="1219170" rtl="0" eaLnBrk="1" fontAlgn="auto" latinLnBrk="0" hangingPunct="0">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Helvetica"/>
              </a:rPr>
              <a:t>Rolfo C. ASCO 2020, Doebele RC, et al. Lancet Oncol. 2020;21:271-82</a:t>
            </a:r>
            <a:endParaRPr kumimoji="0" lang="en-US" sz="1067" b="0" i="0" u="none" strike="noStrike" kern="0" cap="none" spc="0" normalizeH="0" baseline="0" noProof="0" dirty="0">
              <a:ln>
                <a:noFill/>
              </a:ln>
              <a:solidFill>
                <a:srgbClr val="000000"/>
              </a:solidFill>
              <a:effectLst/>
              <a:uLnTx/>
              <a:uFillTx/>
              <a:latin typeface="Arial"/>
              <a:ea typeface="+mn-ea"/>
              <a:cs typeface="+mn-cs"/>
              <a:sym typeface="Helvetica"/>
            </a:endParaRPr>
          </a:p>
        </p:txBody>
      </p:sp>
      <p:sp>
        <p:nvSpPr>
          <p:cNvPr id="2" name="Slide Number Placeholder 1">
            <a:extLst>
              <a:ext uri="{FF2B5EF4-FFF2-40B4-BE49-F238E27FC236}">
                <a16:creationId xmlns:a16="http://schemas.microsoft.com/office/drawing/2014/main" id="{C9E3D5E3-B62D-4F9B-B8F7-C0EF1110F968}"/>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69</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Tree>
    <p:extLst>
      <p:ext uri="{BB962C8B-B14F-4D97-AF65-F5344CB8AC3E}">
        <p14:creationId xmlns:p14="http://schemas.microsoft.com/office/powerpoint/2010/main" val="25840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C96D1-EE60-45B7-B2CA-F22CEFD19C70}"/>
              </a:ext>
            </a:extLst>
          </p:cNvPr>
          <p:cNvSpPr>
            <a:spLocks noGrp="1"/>
          </p:cNvSpPr>
          <p:nvPr>
            <p:ph type="title"/>
          </p:nvPr>
        </p:nvSpPr>
        <p:spPr/>
        <p:txBody>
          <a:bodyPr/>
          <a:lstStyle/>
          <a:p>
            <a:r>
              <a:rPr lang="en-GB" dirty="0"/>
              <a:t>Disclosures</a:t>
            </a:r>
          </a:p>
        </p:txBody>
      </p:sp>
      <p:sp>
        <p:nvSpPr>
          <p:cNvPr id="8" name="Slide Number Placeholder 7">
            <a:extLst>
              <a:ext uri="{FF2B5EF4-FFF2-40B4-BE49-F238E27FC236}">
                <a16:creationId xmlns:a16="http://schemas.microsoft.com/office/drawing/2014/main" id="{E5139655-1C34-0B4A-98F5-C982679FCCC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6" name="Content Placeholder 5">
            <a:extLst>
              <a:ext uri="{FF2B5EF4-FFF2-40B4-BE49-F238E27FC236}">
                <a16:creationId xmlns:a16="http://schemas.microsoft.com/office/drawing/2014/main" id="{173BFE75-D9DB-45DD-9F80-F60F900E3489}"/>
              </a:ext>
            </a:extLst>
          </p:cNvPr>
          <p:cNvSpPr>
            <a:spLocks noGrp="1"/>
          </p:cNvSpPr>
          <p:nvPr>
            <p:ph sz="quarter" idx="12"/>
          </p:nvPr>
        </p:nvSpPr>
        <p:spPr>
          <a:xfrm>
            <a:off x="653760" y="1166400"/>
            <a:ext cx="10963200" cy="4525200"/>
          </a:xfrm>
        </p:spPr>
        <p:txBody>
          <a:bodyPr/>
          <a:lstStyle/>
          <a:p>
            <a:pPr>
              <a:buClr>
                <a:schemeClr val="accent1"/>
              </a:buClr>
            </a:pPr>
            <a:r>
              <a:rPr lang="en-GB" dirty="0"/>
              <a:t>Prof Rudzinski has nothing to disclose.</a:t>
            </a:r>
          </a:p>
        </p:txBody>
      </p:sp>
    </p:spTree>
    <p:extLst>
      <p:ext uri="{BB962C8B-B14F-4D97-AF65-F5344CB8AC3E}">
        <p14:creationId xmlns:p14="http://schemas.microsoft.com/office/powerpoint/2010/main" val="862976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509D16E2-3B4C-C14C-8A85-45C5A694EF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3240542"/>
            <a:ext cx="6111393" cy="2709333"/>
          </a:xfrm>
          <a:prstGeom prst="rect">
            <a:avLst/>
          </a:prstGeom>
        </p:spPr>
      </p:pic>
      <p:pic>
        <p:nvPicPr>
          <p:cNvPr id="6" name="Immagine 5">
            <a:extLst>
              <a:ext uri="{FF2B5EF4-FFF2-40B4-BE49-F238E27FC236}">
                <a16:creationId xmlns:a16="http://schemas.microsoft.com/office/drawing/2014/main" id="{95E76CCC-B22C-C64A-9FF7-763F864F08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107" y="490157"/>
            <a:ext cx="4072396" cy="2938843"/>
          </a:xfrm>
          <a:prstGeom prst="rect">
            <a:avLst/>
          </a:prstGeom>
        </p:spPr>
      </p:pic>
      <p:sp>
        <p:nvSpPr>
          <p:cNvPr id="7" name="TextBox 13">
            <a:extLst>
              <a:ext uri="{FF2B5EF4-FFF2-40B4-BE49-F238E27FC236}">
                <a16:creationId xmlns:a16="http://schemas.microsoft.com/office/drawing/2014/main" id="{5F5EEAC9-A4FE-F146-8C45-FFD858B9B27B}"/>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pic>
        <p:nvPicPr>
          <p:cNvPr id="8" name="Immagine 7">
            <a:extLst>
              <a:ext uri="{FF2B5EF4-FFF2-40B4-BE49-F238E27FC236}">
                <a16:creationId xmlns:a16="http://schemas.microsoft.com/office/drawing/2014/main" id="{6346BD71-09E6-FC4C-8E19-FFD233F2FC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63112" y="1423433"/>
            <a:ext cx="6111393" cy="3694545"/>
          </a:xfrm>
          <a:prstGeom prst="rect">
            <a:avLst/>
          </a:prstGeom>
        </p:spPr>
      </p:pic>
      <p:pic>
        <p:nvPicPr>
          <p:cNvPr id="9" name="Immagine 8">
            <a:extLst>
              <a:ext uri="{FF2B5EF4-FFF2-40B4-BE49-F238E27FC236}">
                <a16:creationId xmlns:a16="http://schemas.microsoft.com/office/drawing/2014/main" id="{E7153537-787E-DC4B-B2D5-37BE7660BE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4193" y="5208809"/>
            <a:ext cx="6064623" cy="473560"/>
          </a:xfrm>
          <a:prstGeom prst="rect">
            <a:avLst/>
          </a:prstGeom>
        </p:spPr>
      </p:pic>
      <p:sp>
        <p:nvSpPr>
          <p:cNvPr id="11" name="Ovale 10">
            <a:extLst>
              <a:ext uri="{FF2B5EF4-FFF2-40B4-BE49-F238E27FC236}">
                <a16:creationId xmlns:a16="http://schemas.microsoft.com/office/drawing/2014/main" id="{49B5C19E-6E6A-9C4A-8CFC-0985F7DB7D56}"/>
              </a:ext>
            </a:extLst>
          </p:cNvPr>
          <p:cNvSpPr/>
          <p:nvPr/>
        </p:nvSpPr>
        <p:spPr>
          <a:xfrm>
            <a:off x="2063552" y="2628352"/>
            <a:ext cx="736349" cy="447392"/>
          </a:xfrm>
          <a:prstGeom prst="ellipse">
            <a:avLst/>
          </a:prstGeom>
          <a:noFill/>
          <a:ln w="28575">
            <a:solidFill>
              <a:schemeClr val="accent2"/>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Times New Roman"/>
              <a:ea typeface="+mn-ea"/>
              <a:cs typeface="+mn-cs"/>
              <a:sym typeface="Helvetica"/>
            </a:endParaRPr>
          </a:p>
        </p:txBody>
      </p:sp>
      <p:sp>
        <p:nvSpPr>
          <p:cNvPr id="13" name="TextBox 12">
            <a:extLst>
              <a:ext uri="{FF2B5EF4-FFF2-40B4-BE49-F238E27FC236}">
                <a16:creationId xmlns:a16="http://schemas.microsoft.com/office/drawing/2014/main" id="{63101481-4AB3-41C3-8BEB-E0A231DA9B4B}"/>
              </a:ext>
            </a:extLst>
          </p:cNvPr>
          <p:cNvSpPr txBox="1"/>
          <p:nvPr/>
        </p:nvSpPr>
        <p:spPr>
          <a:xfrm>
            <a:off x="-96688" y="6181031"/>
            <a:ext cx="7201803" cy="615553"/>
          </a:xfrm>
          <a:prstGeom prst="rect">
            <a:avLst/>
          </a:prstGeom>
          <a:noFill/>
        </p:spPr>
        <p:txBody>
          <a:bodyPr wrap="square" rtlCol="0" anchor="b">
            <a:spAutoFit/>
          </a:bodyPr>
          <a:lstStyle/>
          <a:p>
            <a:pPr marL="0" marR="0" lvl="0" indent="0" algn="l" defTabSz="1219170" rtl="0" eaLnBrk="1" fontAlgn="auto" latinLnBrk="0" hangingPunct="0">
              <a:lnSpc>
                <a:spcPct val="85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FF"/>
                </a:solidFill>
                <a:effectLst/>
                <a:uLnTx/>
                <a:uFillTx/>
                <a:latin typeface="Arial"/>
                <a:ea typeface="+mn-ea"/>
                <a:cs typeface="+mn-cs"/>
                <a:sym typeface="Helvetica"/>
              </a:rPr>
              <a:t>CI, confidence interval; CNS, central nervous system; CR, complete response; CRC, colorectal carcinoma; CUP, cancer of unknown primary; DoR, duration of response; ESMO, European Society for Medical Oncology; GI, gastrointestinal; MASC, mammary analogue secretory carcinoma; ND, not determined; NE, not estimable; NSCLC, non-small cell lung cancer; NTRK, neurotrophic tyrosine receptor kinase; PD, progressive disease; PFS, progression-free survival; PR, primary response; ORR, objective response rate; OS, overall survival; SD, stable disease</a:t>
            </a:r>
          </a:p>
          <a:p>
            <a:pPr marL="3200400" marR="0" lvl="7" indent="0" algn="r" defTabSz="1219170" rtl="0" eaLnBrk="1" fontAlgn="auto" latinLnBrk="0" hangingPunct="0">
              <a:lnSpc>
                <a:spcPct val="85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000000"/>
                </a:solidFill>
                <a:effectLst/>
                <a:uLnTx/>
                <a:uFillTx/>
                <a:latin typeface="Arial" charset="0"/>
                <a:ea typeface="+mn-ea"/>
                <a:cs typeface="+mn-cs"/>
                <a:sym typeface="Helvetica"/>
              </a:rPr>
              <a:t>.</a:t>
            </a:r>
            <a:endParaRPr kumimoji="0" lang="fr-FR" sz="800" b="0" i="0" u="none" strike="noStrike" kern="1200" cap="none" spc="0" normalizeH="0" baseline="0" noProof="0" dirty="0">
              <a:ln>
                <a:noFill/>
              </a:ln>
              <a:solidFill>
                <a:srgbClr val="000000"/>
              </a:solidFill>
              <a:effectLst/>
              <a:highlight>
                <a:srgbClr val="FFFF00"/>
              </a:highlight>
              <a:uLnTx/>
              <a:uFillTx/>
              <a:latin typeface="Arial" charset="0"/>
              <a:ea typeface="+mn-ea"/>
              <a:cs typeface="+mn-cs"/>
              <a:sym typeface="Helvetica"/>
            </a:endParaRPr>
          </a:p>
        </p:txBody>
      </p:sp>
      <p:sp>
        <p:nvSpPr>
          <p:cNvPr id="2" name="Titolo 1">
            <a:extLst>
              <a:ext uri="{FF2B5EF4-FFF2-40B4-BE49-F238E27FC236}">
                <a16:creationId xmlns:a16="http://schemas.microsoft.com/office/drawing/2014/main" id="{191A42C1-D38E-854C-933D-6EA39D779ACD}"/>
              </a:ext>
            </a:extLst>
          </p:cNvPr>
          <p:cNvSpPr>
            <a:spLocks noGrp="1"/>
          </p:cNvSpPr>
          <p:nvPr>
            <p:ph type="title"/>
          </p:nvPr>
        </p:nvSpPr>
        <p:spPr>
          <a:xfrm>
            <a:off x="105600" y="201600"/>
            <a:ext cx="10972800" cy="625171"/>
          </a:xfrm>
        </p:spPr>
        <p:txBody>
          <a:bodyPr>
            <a:noAutofit/>
          </a:bodyPr>
          <a:lstStyle/>
          <a:p>
            <a:r>
              <a:rPr lang="en-US" sz="2400" dirty="0">
                <a:solidFill>
                  <a:schemeClr val="accent2">
                    <a:lumMod val="75000"/>
                  </a:schemeClr>
                </a:solidFill>
                <a:latin typeface="Calibri" panose="020F0502020204030204" pitchFamily="34" charset="0"/>
                <a:cs typeface="Calibri" panose="020F0502020204030204" pitchFamily="34" charset="0"/>
              </a:rPr>
              <a:t>entrectinib</a:t>
            </a:r>
            <a:r>
              <a:rPr lang="en-US" sz="2400" dirty="0">
                <a:latin typeface="Calibri" panose="020F0502020204030204" pitchFamily="34" charset="0"/>
                <a:cs typeface="Calibri" panose="020F0502020204030204" pitchFamily="34" charset="0"/>
              </a:rPr>
              <a:t> in </a:t>
            </a:r>
            <a:r>
              <a:rPr lang="en-US" sz="2400" i="1" dirty="0">
                <a:latin typeface="Calibri" panose="020F0502020204030204" pitchFamily="34" charset="0"/>
                <a:cs typeface="Calibri" panose="020F0502020204030204" pitchFamily="34" charset="0"/>
              </a:rPr>
              <a:t>NTRK</a:t>
            </a:r>
            <a:r>
              <a:rPr lang="en-US" sz="2400" dirty="0">
                <a:latin typeface="Calibri" panose="020F0502020204030204" pitchFamily="34" charset="0"/>
                <a:cs typeface="Calibri" panose="020F0502020204030204" pitchFamily="34" charset="0"/>
              </a:rPr>
              <a:t> fusion-positive solid tumors: ESMO 2021 updated analysis</a:t>
            </a:r>
          </a:p>
        </p:txBody>
      </p:sp>
      <p:sp>
        <p:nvSpPr>
          <p:cNvPr id="4" name="Rectangle 3">
            <a:extLst>
              <a:ext uri="{FF2B5EF4-FFF2-40B4-BE49-F238E27FC236}">
                <a16:creationId xmlns:a16="http://schemas.microsoft.com/office/drawing/2014/main" id="{2B8E8F06-7B14-614E-956B-78548821B57A}"/>
              </a:ext>
            </a:extLst>
          </p:cNvPr>
          <p:cNvSpPr/>
          <p:nvPr/>
        </p:nvSpPr>
        <p:spPr>
          <a:xfrm>
            <a:off x="6131906" y="6488808"/>
            <a:ext cx="6096000" cy="230832"/>
          </a:xfrm>
          <a:prstGeom prst="rect">
            <a:avLst/>
          </a:prstGeom>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srgbClr val="000000"/>
                </a:solidFill>
                <a:effectLst/>
                <a:uLnTx/>
                <a:uFillTx/>
                <a:latin typeface="Arial" charset="0"/>
                <a:ea typeface="+mn-ea"/>
                <a:cs typeface="+mn-cs"/>
                <a:sym typeface="Helvetica"/>
              </a:rPr>
              <a:t>Bazhenova</a:t>
            </a:r>
            <a:r>
              <a:rPr kumimoji="0" lang="fr-FR" sz="900" b="0" i="0" u="none" strike="noStrike" kern="1200" cap="none" spc="0" normalizeH="0" baseline="0" noProof="0" dirty="0">
                <a:ln>
                  <a:noFill/>
                </a:ln>
                <a:solidFill>
                  <a:srgbClr val="000000"/>
                </a:solidFill>
                <a:effectLst/>
                <a:uLnTx/>
                <a:uFillTx/>
                <a:latin typeface="Arial" charset="0"/>
                <a:ea typeface="+mn-ea"/>
                <a:cs typeface="+mn-cs"/>
                <a:sym typeface="Helvetica"/>
              </a:rPr>
              <a:t> L, et al. Ann </a:t>
            </a:r>
            <a:r>
              <a:rPr kumimoji="0" lang="fr-FR" sz="900" b="0" i="0" u="none" strike="noStrike" kern="1200" cap="none" spc="0" normalizeH="0" baseline="0" noProof="0" dirty="0" err="1">
                <a:ln>
                  <a:noFill/>
                </a:ln>
                <a:solidFill>
                  <a:srgbClr val="000000"/>
                </a:solidFill>
                <a:effectLst/>
                <a:uLnTx/>
                <a:uFillTx/>
                <a:latin typeface="Arial" charset="0"/>
                <a:ea typeface="+mn-ea"/>
                <a:cs typeface="+mn-cs"/>
                <a:sym typeface="Helvetica"/>
              </a:rPr>
              <a:t>Oncol</a:t>
            </a:r>
            <a:r>
              <a:rPr kumimoji="0" lang="fr-FR" sz="900" b="0" i="0" u="none" strike="noStrike" kern="1200" cap="none" spc="0" normalizeH="0" baseline="0" noProof="0" dirty="0">
                <a:ln>
                  <a:noFill/>
                </a:ln>
                <a:solidFill>
                  <a:srgbClr val="000000"/>
                </a:solidFill>
                <a:effectLst/>
                <a:uLnTx/>
                <a:uFillTx/>
                <a:latin typeface="Arial" charset="0"/>
                <a:ea typeface="+mn-ea"/>
                <a:cs typeface="+mn-cs"/>
                <a:sym typeface="Helvetica"/>
              </a:rPr>
              <a:t>. 2021;32(suppl_5): S583-S620 (ESMO 2021 poster </a:t>
            </a:r>
            <a:r>
              <a:rPr kumimoji="0" lang="fr-FR" sz="900" b="0" i="0" u="none" strike="noStrike" kern="1200" cap="none" spc="0" normalizeH="0" baseline="0" noProof="0" dirty="0" err="1">
                <a:ln>
                  <a:noFill/>
                </a:ln>
                <a:solidFill>
                  <a:srgbClr val="000000"/>
                </a:solidFill>
                <a:effectLst/>
                <a:uLnTx/>
                <a:uFillTx/>
                <a:latin typeface="Arial" charset="0"/>
                <a:ea typeface="+mn-ea"/>
                <a:cs typeface="+mn-cs"/>
                <a:sym typeface="Helvetica"/>
              </a:rPr>
              <a:t>presentation</a:t>
            </a:r>
            <a:r>
              <a:rPr kumimoji="0" lang="fr-FR" sz="900" b="0" i="0" u="none" strike="noStrike" kern="1200" cap="none" spc="0" normalizeH="0" baseline="0" noProof="0" dirty="0">
                <a:ln>
                  <a:noFill/>
                </a:ln>
                <a:solidFill>
                  <a:srgbClr val="000000"/>
                </a:solidFill>
                <a:effectLst/>
                <a:uLnTx/>
                <a:uFillTx/>
                <a:latin typeface="Arial" charset="0"/>
                <a:ea typeface="+mn-ea"/>
                <a:cs typeface="+mn-cs"/>
                <a:sym typeface="Helvetica"/>
              </a:rPr>
              <a:t>)</a:t>
            </a:r>
            <a:endParaRPr kumimoji="0" lang="en-US" sz="9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Ovale 10">
            <a:extLst>
              <a:ext uri="{FF2B5EF4-FFF2-40B4-BE49-F238E27FC236}">
                <a16:creationId xmlns:a16="http://schemas.microsoft.com/office/drawing/2014/main" id="{845B7B32-97CE-DD48-A529-EF475BA3B4A8}"/>
              </a:ext>
            </a:extLst>
          </p:cNvPr>
          <p:cNvSpPr/>
          <p:nvPr/>
        </p:nvSpPr>
        <p:spPr>
          <a:xfrm>
            <a:off x="3994366" y="3528247"/>
            <a:ext cx="949506" cy="260793"/>
          </a:xfrm>
          <a:prstGeom prst="ellipse">
            <a:avLst/>
          </a:prstGeom>
          <a:noFill/>
          <a:ln w="28575">
            <a:solidFill>
              <a:schemeClr val="accent2"/>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Times New Roman"/>
              <a:ea typeface="+mn-ea"/>
              <a:cs typeface="+mn-cs"/>
              <a:sym typeface="Helvetica"/>
            </a:endParaRPr>
          </a:p>
        </p:txBody>
      </p:sp>
    </p:spTree>
    <p:extLst>
      <p:ext uri="{BB962C8B-B14F-4D97-AF65-F5344CB8AC3E}">
        <p14:creationId xmlns:p14="http://schemas.microsoft.com/office/powerpoint/2010/main" val="37417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EFD98E-8CC4-6F4F-8846-F08C6CAB666E}"/>
              </a:ext>
            </a:extLst>
          </p:cNvPr>
          <p:cNvSpPr>
            <a:spLocks noGrp="1"/>
          </p:cNvSpPr>
          <p:nvPr>
            <p:ph type="title"/>
          </p:nvPr>
        </p:nvSpPr>
        <p:spPr>
          <a:xfrm>
            <a:off x="105600" y="201600"/>
            <a:ext cx="10972800" cy="625171"/>
          </a:xfrm>
        </p:spPr>
        <p:txBody>
          <a:bodyPr>
            <a:normAutofit/>
          </a:bodyPr>
          <a:lstStyle/>
          <a:p>
            <a:r>
              <a:rPr lang="en-US" sz="2400" dirty="0">
                <a:latin typeface="Calibri" panose="020F0502020204030204" pitchFamily="34" charset="0"/>
                <a:cs typeface="Calibri" panose="020F0502020204030204" pitchFamily="34" charset="0"/>
              </a:rPr>
              <a:t>CNS activity of </a:t>
            </a:r>
            <a:r>
              <a:rPr lang="en-US" sz="2400" dirty="0" err="1">
                <a:solidFill>
                  <a:schemeClr val="accent2">
                    <a:lumMod val="75000"/>
                  </a:schemeClr>
                </a:solidFill>
                <a:latin typeface="Calibri" panose="020F0502020204030204" pitchFamily="34" charset="0"/>
                <a:cs typeface="Calibri" panose="020F0502020204030204" pitchFamily="34" charset="0"/>
              </a:rPr>
              <a:t>entrectinib</a:t>
            </a:r>
            <a:r>
              <a:rPr lang="en-US" sz="2400" dirty="0">
                <a:latin typeface="Calibri" panose="020F0502020204030204" pitchFamily="34" charset="0"/>
                <a:cs typeface="Calibri" panose="020F0502020204030204" pitchFamily="34" charset="0"/>
              </a:rPr>
              <a:t> in </a:t>
            </a:r>
            <a:r>
              <a:rPr lang="en-US" sz="2400" i="1" dirty="0">
                <a:latin typeface="Calibri" panose="020F0502020204030204" pitchFamily="34" charset="0"/>
                <a:cs typeface="Calibri" panose="020F0502020204030204" pitchFamily="34" charset="0"/>
              </a:rPr>
              <a:t>NTRK</a:t>
            </a:r>
            <a:r>
              <a:rPr lang="en-US" sz="2400" dirty="0">
                <a:latin typeface="Calibri" panose="020F0502020204030204" pitchFamily="34" charset="0"/>
                <a:cs typeface="Calibri" panose="020F0502020204030204" pitchFamily="34" charset="0"/>
              </a:rPr>
              <a:t> fusion-positive solid tumors</a:t>
            </a:r>
          </a:p>
        </p:txBody>
      </p:sp>
      <p:sp>
        <p:nvSpPr>
          <p:cNvPr id="5" name="Segnaposto numero diapositiva 4">
            <a:extLst>
              <a:ext uri="{FF2B5EF4-FFF2-40B4-BE49-F238E27FC236}">
                <a16:creationId xmlns:a16="http://schemas.microsoft.com/office/drawing/2014/main" id="{0C5BC1DB-CE39-CF4B-AA56-F911E7FC13AC}"/>
              </a:ext>
            </a:extLst>
          </p:cNvPr>
          <p:cNvSpPr>
            <a:spLocks noGrp="1"/>
          </p:cNvSpPr>
          <p:nvPr>
            <p:ph type="sldNum" sz="quarter" idx="12"/>
          </p:nvPr>
        </p:nvSpPr>
        <p:spPr>
          <a:xfrm>
            <a:off x="8737600" y="5306486"/>
            <a:ext cx="2844800" cy="365125"/>
          </a:xfrm>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71</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
        <p:nvSpPr>
          <p:cNvPr id="6" name="TextBox 13">
            <a:extLst>
              <a:ext uri="{FF2B5EF4-FFF2-40B4-BE49-F238E27FC236}">
                <a16:creationId xmlns:a16="http://schemas.microsoft.com/office/drawing/2014/main" id="{E0644D6C-CE6E-4F4E-B57B-8ADD6AEC8AD4}"/>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pic>
        <p:nvPicPr>
          <p:cNvPr id="8" name="Immagine 7">
            <a:extLst>
              <a:ext uri="{FF2B5EF4-FFF2-40B4-BE49-F238E27FC236}">
                <a16:creationId xmlns:a16="http://schemas.microsoft.com/office/drawing/2014/main" id="{4F311BB6-6A74-E447-A180-F86314BFB9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635" y="1061268"/>
            <a:ext cx="6807200" cy="2302933"/>
          </a:xfrm>
          <a:prstGeom prst="rect">
            <a:avLst/>
          </a:prstGeom>
        </p:spPr>
      </p:pic>
      <p:pic>
        <p:nvPicPr>
          <p:cNvPr id="9" name="Immagine 8">
            <a:extLst>
              <a:ext uri="{FF2B5EF4-FFF2-40B4-BE49-F238E27FC236}">
                <a16:creationId xmlns:a16="http://schemas.microsoft.com/office/drawing/2014/main" id="{7B2C9AE9-825F-5541-89B3-38DD1D0D41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6122" y="2282922"/>
            <a:ext cx="5895879" cy="3525212"/>
          </a:xfrm>
          <a:prstGeom prst="rect">
            <a:avLst/>
          </a:prstGeom>
        </p:spPr>
      </p:pic>
      <p:sp>
        <p:nvSpPr>
          <p:cNvPr id="10" name="CasellaDiTesto 9">
            <a:extLst>
              <a:ext uri="{FF2B5EF4-FFF2-40B4-BE49-F238E27FC236}">
                <a16:creationId xmlns:a16="http://schemas.microsoft.com/office/drawing/2014/main" id="{003845FD-2358-044B-A6A1-A31B71E214BB}"/>
              </a:ext>
            </a:extLst>
          </p:cNvPr>
          <p:cNvSpPr txBox="1"/>
          <p:nvPr/>
        </p:nvSpPr>
        <p:spPr>
          <a:xfrm>
            <a:off x="8160191" y="1837421"/>
            <a:ext cx="310232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sym typeface="Helvetica"/>
              </a:rPr>
              <a:t>Time to CNS Progression</a:t>
            </a:r>
          </a:p>
        </p:txBody>
      </p:sp>
      <p:pic>
        <p:nvPicPr>
          <p:cNvPr id="11" name="Immagine 10">
            <a:extLst>
              <a:ext uri="{FF2B5EF4-FFF2-40B4-BE49-F238E27FC236}">
                <a16:creationId xmlns:a16="http://schemas.microsoft.com/office/drawing/2014/main" id="{77D21043-7847-C04F-984B-7517408769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816" y="3930580"/>
            <a:ext cx="5802963" cy="1830166"/>
          </a:xfrm>
          <a:prstGeom prst="rect">
            <a:avLst/>
          </a:prstGeom>
        </p:spPr>
      </p:pic>
      <p:sp>
        <p:nvSpPr>
          <p:cNvPr id="12" name="TextBox 11">
            <a:extLst>
              <a:ext uri="{FF2B5EF4-FFF2-40B4-BE49-F238E27FC236}">
                <a16:creationId xmlns:a16="http://schemas.microsoft.com/office/drawing/2014/main" id="{2E988DAF-038D-4EFA-8AD7-240341959E40}"/>
              </a:ext>
            </a:extLst>
          </p:cNvPr>
          <p:cNvSpPr txBox="1"/>
          <p:nvPr/>
        </p:nvSpPr>
        <p:spPr>
          <a:xfrm>
            <a:off x="23628" y="6271643"/>
            <a:ext cx="8713972" cy="338554"/>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FF"/>
                </a:solidFill>
                <a:effectLst/>
                <a:uLnTx/>
                <a:uFillTx/>
                <a:latin typeface="Arial"/>
                <a:ea typeface="+mn-ea"/>
                <a:cs typeface="+mn-cs"/>
                <a:sym typeface="Helvetica"/>
              </a:rPr>
              <a:t>BICR, blinded independent central review; CI, confidence interval; CNS, central nervous system; CR, complete response; DoR, duration of response; mets, metastases; NE, not estimable; NTRK, neurotrophic tyrosine receptor kinase; ORR, objective response rate; PFS, progression-free survival</a:t>
            </a:r>
          </a:p>
        </p:txBody>
      </p:sp>
      <p:sp>
        <p:nvSpPr>
          <p:cNvPr id="13" name="Slide Number Placeholder 2">
            <a:extLst>
              <a:ext uri="{FF2B5EF4-FFF2-40B4-BE49-F238E27FC236}">
                <a16:creationId xmlns:a16="http://schemas.microsoft.com/office/drawing/2014/main" id="{5B33D745-940F-49DA-84A0-F270FE513387}"/>
              </a:ext>
            </a:extLst>
          </p:cNvPr>
          <p:cNvSpPr txBox="1">
            <a:spLocks/>
          </p:cNvSpPr>
          <p:nvPr/>
        </p:nvSpPr>
        <p:spPr>
          <a:xfrm>
            <a:off x="9164770" y="6231200"/>
            <a:ext cx="2844800" cy="365125"/>
          </a:xfrm>
          <a:prstGeom prst="rect">
            <a:avLst/>
          </a:prstGeom>
        </p:spPr>
        <p:txBody>
          <a:bodyPr vert="horz" lIns="121920" tIns="60960" rIns="121920" bIns="6096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615" b="0" i="0" u="none" strike="noStrike" cap="none" spc="0" normalizeH="0" baseline="0">
                <a:ln>
                  <a:noFill/>
                </a:ln>
                <a:solidFill>
                  <a:schemeClr val="tx1">
                    <a:tint val="75000"/>
                  </a:schemeClr>
                </a:solidFill>
                <a:effectLst/>
                <a:uFillTx/>
                <a:latin typeface="Arial"/>
                <a:ea typeface="+mj-ea"/>
                <a:cs typeface="Arial"/>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j-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71</a:t>
            </a:fld>
            <a:endParaRPr kumimoji="0" lang="en-US" sz="820" b="0" i="0" u="none" strike="noStrike" kern="0" cap="none" spc="0" normalizeH="0" baseline="0" noProof="0" dirty="0">
              <a:ln>
                <a:noFill/>
              </a:ln>
              <a:solidFill>
                <a:srgbClr val="000000">
                  <a:tint val="75000"/>
                </a:srgbClr>
              </a:solidFill>
              <a:effectLst/>
              <a:uLnTx/>
              <a:uFillTx/>
              <a:latin typeface="Arial"/>
              <a:ea typeface="+mj-ea"/>
              <a:cs typeface="Arial"/>
              <a:sym typeface="Helvetica"/>
            </a:endParaRPr>
          </a:p>
        </p:txBody>
      </p:sp>
      <p:sp>
        <p:nvSpPr>
          <p:cNvPr id="14" name="Rectangle 13">
            <a:extLst>
              <a:ext uri="{FF2B5EF4-FFF2-40B4-BE49-F238E27FC236}">
                <a16:creationId xmlns:a16="http://schemas.microsoft.com/office/drawing/2014/main" id="{DB45EE0B-1B25-7A4E-82B6-D55D365EB39A}"/>
              </a:ext>
            </a:extLst>
          </p:cNvPr>
          <p:cNvSpPr/>
          <p:nvPr/>
        </p:nvSpPr>
        <p:spPr>
          <a:xfrm>
            <a:off x="6116770" y="6494781"/>
            <a:ext cx="6096000" cy="230832"/>
          </a:xfrm>
          <a:prstGeom prst="rect">
            <a:avLst/>
          </a:prstGeom>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srgbClr val="000000"/>
                </a:solidFill>
                <a:effectLst/>
                <a:uLnTx/>
                <a:uFillTx/>
                <a:latin typeface="Arial" charset="0"/>
                <a:ea typeface="+mn-ea"/>
                <a:cs typeface="+mn-cs"/>
                <a:sym typeface="Helvetica"/>
              </a:rPr>
              <a:t>Bazhenova</a:t>
            </a:r>
            <a:r>
              <a:rPr kumimoji="0" lang="fr-FR" sz="900" b="0" i="0" u="none" strike="noStrike" kern="1200" cap="none" spc="0" normalizeH="0" baseline="0" noProof="0" dirty="0">
                <a:ln>
                  <a:noFill/>
                </a:ln>
                <a:solidFill>
                  <a:srgbClr val="000000"/>
                </a:solidFill>
                <a:effectLst/>
                <a:uLnTx/>
                <a:uFillTx/>
                <a:latin typeface="Arial" charset="0"/>
                <a:ea typeface="+mn-ea"/>
                <a:cs typeface="+mn-cs"/>
                <a:sym typeface="Helvetica"/>
              </a:rPr>
              <a:t> L, et al. Ann </a:t>
            </a:r>
            <a:r>
              <a:rPr kumimoji="0" lang="fr-FR" sz="900" b="0" i="0" u="none" strike="noStrike" kern="1200" cap="none" spc="0" normalizeH="0" baseline="0" noProof="0" dirty="0" err="1">
                <a:ln>
                  <a:noFill/>
                </a:ln>
                <a:solidFill>
                  <a:srgbClr val="000000"/>
                </a:solidFill>
                <a:effectLst/>
                <a:uLnTx/>
                <a:uFillTx/>
                <a:latin typeface="Arial" charset="0"/>
                <a:ea typeface="+mn-ea"/>
                <a:cs typeface="+mn-cs"/>
                <a:sym typeface="Helvetica"/>
              </a:rPr>
              <a:t>Oncol</a:t>
            </a:r>
            <a:r>
              <a:rPr kumimoji="0" lang="fr-FR" sz="900" b="0" i="0" u="none" strike="noStrike" kern="1200" cap="none" spc="0" normalizeH="0" baseline="0" noProof="0" dirty="0">
                <a:ln>
                  <a:noFill/>
                </a:ln>
                <a:solidFill>
                  <a:srgbClr val="000000"/>
                </a:solidFill>
                <a:effectLst/>
                <a:uLnTx/>
                <a:uFillTx/>
                <a:latin typeface="Arial" charset="0"/>
                <a:ea typeface="+mn-ea"/>
                <a:cs typeface="+mn-cs"/>
                <a:sym typeface="Helvetica"/>
              </a:rPr>
              <a:t>. 2021;32(suppl_5): S583-S620 (ESMO 2021 poster </a:t>
            </a:r>
            <a:r>
              <a:rPr kumimoji="0" lang="fr-FR" sz="900" b="0" i="0" u="none" strike="noStrike" kern="1200" cap="none" spc="0" normalizeH="0" baseline="0" noProof="0" dirty="0" err="1">
                <a:ln>
                  <a:noFill/>
                </a:ln>
                <a:solidFill>
                  <a:srgbClr val="000000"/>
                </a:solidFill>
                <a:effectLst/>
                <a:uLnTx/>
                <a:uFillTx/>
                <a:latin typeface="Arial" charset="0"/>
                <a:ea typeface="+mn-ea"/>
                <a:cs typeface="+mn-cs"/>
                <a:sym typeface="Helvetica"/>
              </a:rPr>
              <a:t>presentation</a:t>
            </a:r>
            <a:r>
              <a:rPr kumimoji="0" lang="fr-FR" sz="900" b="0" i="0" u="none" strike="noStrike" kern="1200" cap="none" spc="0" normalizeH="0" baseline="0" noProof="0" dirty="0">
                <a:ln>
                  <a:noFill/>
                </a:ln>
                <a:solidFill>
                  <a:srgbClr val="000000"/>
                </a:solidFill>
                <a:effectLst/>
                <a:uLnTx/>
                <a:uFillTx/>
                <a:latin typeface="Arial" charset="0"/>
                <a:ea typeface="+mn-ea"/>
                <a:cs typeface="+mn-cs"/>
                <a:sym typeface="Helvetica"/>
              </a:rPr>
              <a:t>)</a:t>
            </a:r>
            <a:endParaRPr kumimoji="0" lang="en-US" sz="9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5" name="Ovale 10">
            <a:extLst>
              <a:ext uri="{FF2B5EF4-FFF2-40B4-BE49-F238E27FC236}">
                <a16:creationId xmlns:a16="http://schemas.microsoft.com/office/drawing/2014/main" id="{F32609FF-5E54-9849-934A-7FCF3A2514AB}"/>
              </a:ext>
            </a:extLst>
          </p:cNvPr>
          <p:cNvSpPr/>
          <p:nvPr/>
        </p:nvSpPr>
        <p:spPr>
          <a:xfrm>
            <a:off x="3719736" y="4725144"/>
            <a:ext cx="1397227" cy="447392"/>
          </a:xfrm>
          <a:prstGeom prst="ellipse">
            <a:avLst/>
          </a:prstGeom>
          <a:noFill/>
          <a:ln w="28575">
            <a:solidFill>
              <a:schemeClr val="accent2"/>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Times New Roman"/>
              <a:ea typeface="+mn-ea"/>
              <a:cs typeface="+mn-cs"/>
              <a:sym typeface="Helvetica"/>
            </a:endParaRPr>
          </a:p>
        </p:txBody>
      </p:sp>
      <p:sp>
        <p:nvSpPr>
          <p:cNvPr id="16" name="Ovale 10">
            <a:extLst>
              <a:ext uri="{FF2B5EF4-FFF2-40B4-BE49-F238E27FC236}">
                <a16:creationId xmlns:a16="http://schemas.microsoft.com/office/drawing/2014/main" id="{5F376687-F033-F542-B375-9B1FAC6CFE98}"/>
              </a:ext>
            </a:extLst>
          </p:cNvPr>
          <p:cNvSpPr/>
          <p:nvPr/>
        </p:nvSpPr>
        <p:spPr>
          <a:xfrm>
            <a:off x="609600" y="4948840"/>
            <a:ext cx="1886000" cy="447392"/>
          </a:xfrm>
          <a:prstGeom prst="ellipse">
            <a:avLst/>
          </a:prstGeom>
          <a:noFill/>
          <a:ln w="28575">
            <a:solidFill>
              <a:schemeClr val="accent2"/>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Times New Roman"/>
              <a:ea typeface="+mn-ea"/>
              <a:cs typeface="+mn-cs"/>
              <a:sym typeface="Helvetica"/>
            </a:endParaRPr>
          </a:p>
        </p:txBody>
      </p:sp>
    </p:spTree>
    <p:extLst>
      <p:ext uri="{BB962C8B-B14F-4D97-AF65-F5344CB8AC3E}">
        <p14:creationId xmlns:p14="http://schemas.microsoft.com/office/powerpoint/2010/main" val="243004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5" grpId="0" animBg="1"/>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D7E14E-7A73-934A-852F-AC1EEAF6A367}"/>
              </a:ext>
            </a:extLst>
          </p:cNvPr>
          <p:cNvSpPr>
            <a:spLocks noGrp="1"/>
          </p:cNvSpPr>
          <p:nvPr>
            <p:ph type="title"/>
          </p:nvPr>
        </p:nvSpPr>
        <p:spPr>
          <a:xfrm>
            <a:off x="201600" y="105600"/>
            <a:ext cx="10972800" cy="625171"/>
          </a:xfrm>
        </p:spPr>
        <p:txBody>
          <a:bodyPr>
            <a:noAutofit/>
          </a:bodyPr>
          <a:lstStyle/>
          <a:p>
            <a:r>
              <a:rPr lang="en-US" sz="2400" dirty="0">
                <a:latin typeface="Calibri" panose="020F0502020204030204" pitchFamily="34" charset="0"/>
                <a:cs typeface="Calibri" panose="020F0502020204030204" pitchFamily="34" charset="0"/>
              </a:rPr>
              <a:t>Safety of </a:t>
            </a:r>
            <a:r>
              <a:rPr lang="en-US" sz="2400" dirty="0">
                <a:solidFill>
                  <a:schemeClr val="accent2">
                    <a:lumMod val="75000"/>
                  </a:schemeClr>
                </a:solidFill>
                <a:latin typeface="Calibri" panose="020F0502020204030204" pitchFamily="34" charset="0"/>
                <a:cs typeface="Calibri" panose="020F0502020204030204" pitchFamily="34" charset="0"/>
              </a:rPr>
              <a:t>entrectinib</a:t>
            </a:r>
            <a:r>
              <a:rPr lang="en-US" sz="2400" dirty="0">
                <a:latin typeface="Calibri" panose="020F0502020204030204" pitchFamily="34" charset="0"/>
                <a:cs typeface="Calibri" panose="020F0502020204030204" pitchFamily="34" charset="0"/>
              </a:rPr>
              <a:t> in </a:t>
            </a:r>
            <a:r>
              <a:rPr lang="en-US" sz="2400" i="1" dirty="0">
                <a:latin typeface="Calibri" panose="020F0502020204030204" pitchFamily="34" charset="0"/>
                <a:cs typeface="Calibri" panose="020F0502020204030204" pitchFamily="34" charset="0"/>
              </a:rPr>
              <a:t>NTRK</a:t>
            </a:r>
            <a:r>
              <a:rPr lang="en-US" sz="2400" dirty="0">
                <a:latin typeface="Calibri" panose="020F0502020204030204" pitchFamily="34" charset="0"/>
                <a:cs typeface="Calibri" panose="020F0502020204030204" pitchFamily="34" charset="0"/>
              </a:rPr>
              <a:t> fusion-positive solid tumors: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ESMO 2021 updated analysis</a:t>
            </a:r>
          </a:p>
        </p:txBody>
      </p:sp>
      <p:sp>
        <p:nvSpPr>
          <p:cNvPr id="6" name="TextBox 13">
            <a:extLst>
              <a:ext uri="{FF2B5EF4-FFF2-40B4-BE49-F238E27FC236}">
                <a16:creationId xmlns:a16="http://schemas.microsoft.com/office/drawing/2014/main" id="{21B2201A-85DC-AE47-968E-08A91A43021C}"/>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pic>
        <p:nvPicPr>
          <p:cNvPr id="8" name="Immagine 7">
            <a:extLst>
              <a:ext uri="{FF2B5EF4-FFF2-40B4-BE49-F238E27FC236}">
                <a16:creationId xmlns:a16="http://schemas.microsoft.com/office/drawing/2014/main" id="{71640246-373E-3B4E-BF00-C3A2F3E389A8}"/>
              </a:ext>
            </a:extLst>
          </p:cNvPr>
          <p:cNvPicPr>
            <a:picLocks noChangeAspect="1"/>
          </p:cNvPicPr>
          <p:nvPr/>
        </p:nvPicPr>
        <p:blipFill>
          <a:blip r:embed="rId2"/>
          <a:stretch>
            <a:fillRect/>
          </a:stretch>
        </p:blipFill>
        <p:spPr>
          <a:xfrm>
            <a:off x="1234267" y="1256409"/>
            <a:ext cx="9545391" cy="4736447"/>
          </a:xfrm>
          <a:prstGeom prst="rect">
            <a:avLst/>
          </a:prstGeom>
        </p:spPr>
      </p:pic>
      <p:sp>
        <p:nvSpPr>
          <p:cNvPr id="9" name="TextBox 8">
            <a:extLst>
              <a:ext uri="{FF2B5EF4-FFF2-40B4-BE49-F238E27FC236}">
                <a16:creationId xmlns:a16="http://schemas.microsoft.com/office/drawing/2014/main" id="{C3820CC4-8E97-42D0-B39F-2CC3C47BCA2B}"/>
              </a:ext>
            </a:extLst>
          </p:cNvPr>
          <p:cNvSpPr txBox="1"/>
          <p:nvPr/>
        </p:nvSpPr>
        <p:spPr>
          <a:xfrm>
            <a:off x="550381" y="6185153"/>
            <a:ext cx="10193819" cy="494623"/>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FF"/>
                </a:solidFill>
                <a:effectLst/>
                <a:uLnTx/>
                <a:uFillTx/>
                <a:latin typeface="Arial"/>
                <a:ea typeface="+mn-ea"/>
                <a:cs typeface="+mn-cs"/>
                <a:sym typeface="Helvetica"/>
              </a:rPr>
              <a:t>ALT, alanine aminotransferase; AST, aspartate aminotransferase; ESMO, European Society for Medical Oncology; NTRK, neurotrophic tyrosine receptor kinase; TRAE, treatment-related adverse event</a:t>
            </a:r>
          </a:p>
          <a:p>
            <a:pPr marL="0" marR="0" lvl="0" indent="0" algn="r" defTabSz="1219170" rtl="0" eaLnBrk="1" fontAlgn="auto" latinLnBrk="0" hangingPunct="0">
              <a:lnSpc>
                <a:spcPct val="85000"/>
              </a:lnSpc>
              <a:spcBef>
                <a:spcPts val="0"/>
              </a:spcBef>
              <a:spcAft>
                <a:spcPts val="0"/>
              </a:spcAft>
              <a:buClrTx/>
              <a:buSzTx/>
              <a:buFontTx/>
              <a:buNone/>
              <a:tabLst/>
              <a:defRPr/>
            </a:pPr>
            <a:endParaRPr kumimoji="0" lang="fr-FR" sz="1067" b="0" i="0" u="none" strike="noStrike" kern="1200" cap="none" spc="0" normalizeH="0" baseline="0" noProof="0" dirty="0">
              <a:ln>
                <a:noFill/>
              </a:ln>
              <a:solidFill>
                <a:srgbClr val="000000"/>
              </a:solidFill>
              <a:effectLst/>
              <a:uLnTx/>
              <a:uFillTx/>
              <a:latin typeface="Arial" charset="0"/>
              <a:ea typeface="+mn-ea"/>
              <a:cs typeface="+mn-cs"/>
              <a:sym typeface="Helvetica"/>
            </a:endParaRPr>
          </a:p>
          <a:p>
            <a:pPr marL="0" marR="0" lvl="0" indent="0" algn="r" defTabSz="1219170" rtl="0" eaLnBrk="1" fontAlgn="auto" latinLnBrk="0" hangingPunct="0">
              <a:lnSpc>
                <a:spcPct val="85000"/>
              </a:lnSpc>
              <a:spcBef>
                <a:spcPts val="0"/>
              </a:spcBef>
              <a:spcAft>
                <a:spcPts val="0"/>
              </a:spcAft>
              <a:buClrTx/>
              <a:buSzTx/>
              <a:buFontTx/>
              <a:buNone/>
              <a:tabLst/>
              <a:defRPr/>
            </a:pPr>
            <a:r>
              <a:rPr kumimoji="0" lang="fr-FR" sz="1067" b="0" i="0" u="none" strike="noStrike" kern="1200" cap="none" spc="0" normalizeH="0" baseline="0" noProof="0" dirty="0" err="1">
                <a:ln>
                  <a:noFill/>
                </a:ln>
                <a:solidFill>
                  <a:srgbClr val="000000"/>
                </a:solidFill>
                <a:effectLst/>
                <a:uLnTx/>
                <a:uFillTx/>
                <a:latin typeface="Arial" charset="0"/>
                <a:ea typeface="+mn-ea"/>
                <a:cs typeface="+mn-cs"/>
                <a:sym typeface="Helvetica"/>
              </a:rPr>
              <a:t>Bazhenova</a:t>
            </a:r>
            <a:r>
              <a:rPr kumimoji="0" lang="fr-FR" sz="1067" b="0" i="0" u="none" strike="noStrike" kern="1200" cap="none" spc="0" normalizeH="0" baseline="0" noProof="0" dirty="0">
                <a:ln>
                  <a:noFill/>
                </a:ln>
                <a:solidFill>
                  <a:srgbClr val="000000"/>
                </a:solidFill>
                <a:effectLst/>
                <a:uLnTx/>
                <a:uFillTx/>
                <a:latin typeface="Arial" charset="0"/>
                <a:ea typeface="+mn-ea"/>
                <a:cs typeface="+mn-cs"/>
                <a:sym typeface="Helvetica"/>
              </a:rPr>
              <a:t> L, et al. Ann </a:t>
            </a:r>
            <a:r>
              <a:rPr kumimoji="0" lang="fr-FR" sz="1067" b="0" i="0" u="none" strike="noStrike" kern="1200" cap="none" spc="0" normalizeH="0" baseline="0" noProof="0" dirty="0" err="1">
                <a:ln>
                  <a:noFill/>
                </a:ln>
                <a:solidFill>
                  <a:srgbClr val="000000"/>
                </a:solidFill>
                <a:effectLst/>
                <a:uLnTx/>
                <a:uFillTx/>
                <a:latin typeface="Arial" charset="0"/>
                <a:ea typeface="+mn-ea"/>
                <a:cs typeface="+mn-cs"/>
                <a:sym typeface="Helvetica"/>
              </a:rPr>
              <a:t>Oncol</a:t>
            </a:r>
            <a:r>
              <a:rPr kumimoji="0" lang="fr-FR" sz="1067" b="0" i="0" u="none" strike="noStrike" kern="1200" cap="none" spc="0" normalizeH="0" baseline="0" noProof="0" dirty="0">
                <a:ln>
                  <a:noFill/>
                </a:ln>
                <a:solidFill>
                  <a:srgbClr val="000000"/>
                </a:solidFill>
                <a:effectLst/>
                <a:uLnTx/>
                <a:uFillTx/>
                <a:latin typeface="Arial" charset="0"/>
                <a:ea typeface="+mn-ea"/>
                <a:cs typeface="+mn-cs"/>
                <a:sym typeface="Helvetica"/>
              </a:rPr>
              <a:t>. 2021;32(suppl_5): S583-S620 (ESMO 2021 poster </a:t>
            </a:r>
            <a:r>
              <a:rPr kumimoji="0" lang="fr-FR" sz="1067" b="0" i="0" u="none" strike="noStrike" kern="1200" cap="none" spc="0" normalizeH="0" baseline="0" noProof="0" dirty="0" err="1">
                <a:ln>
                  <a:noFill/>
                </a:ln>
                <a:solidFill>
                  <a:srgbClr val="000000"/>
                </a:solidFill>
                <a:effectLst/>
                <a:uLnTx/>
                <a:uFillTx/>
                <a:latin typeface="Arial" charset="0"/>
                <a:ea typeface="+mn-ea"/>
                <a:cs typeface="+mn-cs"/>
                <a:sym typeface="Helvetica"/>
              </a:rPr>
              <a:t>presentation</a:t>
            </a:r>
            <a:r>
              <a:rPr kumimoji="0" lang="fr-FR" sz="1067" b="0" i="0" u="none" strike="noStrike" kern="1200" cap="none" spc="0" normalizeH="0" baseline="0" noProof="0" dirty="0">
                <a:ln>
                  <a:noFill/>
                </a:ln>
                <a:solidFill>
                  <a:srgbClr val="000000"/>
                </a:solidFill>
                <a:effectLst/>
                <a:uLnTx/>
                <a:uFillTx/>
                <a:latin typeface="Arial" charset="0"/>
                <a:ea typeface="+mn-ea"/>
                <a:cs typeface="+mn-cs"/>
                <a:sym typeface="Helvetica"/>
              </a:rPr>
              <a:t>).</a:t>
            </a:r>
          </a:p>
        </p:txBody>
      </p:sp>
      <p:sp>
        <p:nvSpPr>
          <p:cNvPr id="3" name="Slide Number Placeholder 2">
            <a:extLst>
              <a:ext uri="{FF2B5EF4-FFF2-40B4-BE49-F238E27FC236}">
                <a16:creationId xmlns:a16="http://schemas.microsoft.com/office/drawing/2014/main" id="{6F1DF2F1-9238-4B47-920E-D363E54565C4}"/>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72</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Tree>
    <p:extLst>
      <p:ext uri="{BB962C8B-B14F-4D97-AF65-F5344CB8AC3E}">
        <p14:creationId xmlns:p14="http://schemas.microsoft.com/office/powerpoint/2010/main" val="33468516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018672-38BF-FA42-A037-92C21ACAA673}"/>
              </a:ext>
            </a:extLst>
          </p:cNvPr>
          <p:cNvSpPr>
            <a:spLocks noGrp="1"/>
          </p:cNvSpPr>
          <p:nvPr>
            <p:ph type="title"/>
          </p:nvPr>
        </p:nvSpPr>
        <p:spPr>
          <a:xfrm>
            <a:off x="105600" y="201600"/>
            <a:ext cx="10972800" cy="625171"/>
          </a:xfrm>
        </p:spPr>
        <p:txBody>
          <a:bodyPr>
            <a:normAutofit/>
          </a:bodyPr>
          <a:lstStyle/>
          <a:p>
            <a:r>
              <a:rPr lang="en-US" sz="2400" dirty="0">
                <a:latin typeface="Calibri" panose="020F0502020204030204" pitchFamily="34" charset="0"/>
                <a:cs typeface="Calibri" panose="020F0502020204030204" pitchFamily="34" charset="0"/>
              </a:rPr>
              <a:t>Summary of </a:t>
            </a:r>
            <a:r>
              <a:rPr lang="en-US" sz="2400" dirty="0">
                <a:solidFill>
                  <a:schemeClr val="accent2">
                    <a:lumMod val="75000"/>
                  </a:schemeClr>
                </a:solidFill>
                <a:latin typeface="Calibri" panose="020F0502020204030204" pitchFamily="34" charset="0"/>
                <a:cs typeface="Calibri" panose="020F0502020204030204" pitchFamily="34" charset="0"/>
              </a:rPr>
              <a:t>larotrectinib and entrectinib </a:t>
            </a:r>
            <a:r>
              <a:rPr lang="en-US" sz="2400" dirty="0">
                <a:latin typeface="Calibri" panose="020F0502020204030204" pitchFamily="34" charset="0"/>
                <a:cs typeface="Calibri" panose="020F0502020204030204" pitchFamily="34" charset="0"/>
              </a:rPr>
              <a:t>activity in </a:t>
            </a:r>
            <a:r>
              <a:rPr lang="en-US" sz="2400" i="1" dirty="0">
                <a:latin typeface="Calibri" panose="020F0502020204030204" pitchFamily="34" charset="0"/>
                <a:cs typeface="Calibri" panose="020F0502020204030204" pitchFamily="34" charset="0"/>
              </a:rPr>
              <a:t>NTRK</a:t>
            </a:r>
            <a:r>
              <a:rPr lang="en-US" sz="2400" dirty="0">
                <a:latin typeface="Calibri" panose="020F0502020204030204" pitchFamily="34" charset="0"/>
                <a:cs typeface="Calibri" panose="020F0502020204030204" pitchFamily="34" charset="0"/>
              </a:rPr>
              <a:t> fusion-positive NSCLC</a:t>
            </a:r>
          </a:p>
        </p:txBody>
      </p:sp>
      <p:sp>
        <p:nvSpPr>
          <p:cNvPr id="7" name="TextBox 13">
            <a:extLst>
              <a:ext uri="{FF2B5EF4-FFF2-40B4-BE49-F238E27FC236}">
                <a16:creationId xmlns:a16="http://schemas.microsoft.com/office/drawing/2014/main" id="{1CA9A64B-58E8-E242-BEFB-BF39953DD737}"/>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pic>
        <p:nvPicPr>
          <p:cNvPr id="8" name="Immagine 7">
            <a:extLst>
              <a:ext uri="{FF2B5EF4-FFF2-40B4-BE49-F238E27FC236}">
                <a16:creationId xmlns:a16="http://schemas.microsoft.com/office/drawing/2014/main" id="{E70D421A-1AD3-4347-A8EC-2CB9FA9B39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9171" y="4114344"/>
            <a:ext cx="6240296" cy="2036651"/>
          </a:xfrm>
          <a:prstGeom prst="rect">
            <a:avLst/>
          </a:prstGeom>
        </p:spPr>
      </p:pic>
      <p:pic>
        <p:nvPicPr>
          <p:cNvPr id="9" name="Immagine 8">
            <a:extLst>
              <a:ext uri="{FF2B5EF4-FFF2-40B4-BE49-F238E27FC236}">
                <a16:creationId xmlns:a16="http://schemas.microsoft.com/office/drawing/2014/main" id="{5E338E89-7D20-414A-B459-929C60ECF0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0933" y="618385"/>
            <a:ext cx="5926667" cy="3432848"/>
          </a:xfrm>
          <a:prstGeom prst="rect">
            <a:avLst/>
          </a:prstGeom>
        </p:spPr>
      </p:pic>
      <p:sp>
        <p:nvSpPr>
          <p:cNvPr id="10" name="Rettangolo 9">
            <a:extLst>
              <a:ext uri="{FF2B5EF4-FFF2-40B4-BE49-F238E27FC236}">
                <a16:creationId xmlns:a16="http://schemas.microsoft.com/office/drawing/2014/main" id="{9AFB5EED-ADD7-2F4E-AC81-237CC0DCFB2A}"/>
              </a:ext>
            </a:extLst>
          </p:cNvPr>
          <p:cNvSpPr/>
          <p:nvPr/>
        </p:nvSpPr>
        <p:spPr>
          <a:xfrm>
            <a:off x="5774267" y="642527"/>
            <a:ext cx="2842956" cy="467629"/>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Times New Roman"/>
              <a:ea typeface="+mn-ea"/>
              <a:cs typeface="+mn-cs"/>
              <a:sym typeface="Helvetica"/>
            </a:endParaRPr>
          </a:p>
        </p:txBody>
      </p:sp>
      <p:sp>
        <p:nvSpPr>
          <p:cNvPr id="11" name="Rettangolo 10">
            <a:extLst>
              <a:ext uri="{FF2B5EF4-FFF2-40B4-BE49-F238E27FC236}">
                <a16:creationId xmlns:a16="http://schemas.microsoft.com/office/drawing/2014/main" id="{08113C8A-EF5E-2C4E-B2BD-B99C376EA1D6}"/>
              </a:ext>
            </a:extLst>
          </p:cNvPr>
          <p:cNvSpPr/>
          <p:nvPr/>
        </p:nvSpPr>
        <p:spPr>
          <a:xfrm>
            <a:off x="2931311" y="1371252"/>
            <a:ext cx="4997848" cy="608037"/>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Times New Roman"/>
              <a:ea typeface="+mn-ea"/>
              <a:cs typeface="+mn-cs"/>
              <a:sym typeface="Helvetica"/>
            </a:endParaRPr>
          </a:p>
        </p:txBody>
      </p:sp>
      <p:sp>
        <p:nvSpPr>
          <p:cNvPr id="12" name="Rettangolo 11">
            <a:extLst>
              <a:ext uri="{FF2B5EF4-FFF2-40B4-BE49-F238E27FC236}">
                <a16:creationId xmlns:a16="http://schemas.microsoft.com/office/drawing/2014/main" id="{E6F63445-535E-5C4E-96E6-121F15CD9F22}"/>
              </a:ext>
            </a:extLst>
          </p:cNvPr>
          <p:cNvSpPr/>
          <p:nvPr/>
        </p:nvSpPr>
        <p:spPr>
          <a:xfrm>
            <a:off x="2931311" y="2944499"/>
            <a:ext cx="4997848" cy="1089661"/>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Times New Roman"/>
              <a:ea typeface="+mn-ea"/>
              <a:cs typeface="+mn-cs"/>
              <a:sym typeface="Helvetica"/>
            </a:endParaRPr>
          </a:p>
        </p:txBody>
      </p:sp>
      <p:sp>
        <p:nvSpPr>
          <p:cNvPr id="14" name="TextBox 13">
            <a:extLst>
              <a:ext uri="{FF2B5EF4-FFF2-40B4-BE49-F238E27FC236}">
                <a16:creationId xmlns:a16="http://schemas.microsoft.com/office/drawing/2014/main" id="{FBFE1005-BD34-42AA-AE8F-CD18706A3FA7}"/>
              </a:ext>
            </a:extLst>
          </p:cNvPr>
          <p:cNvSpPr txBox="1"/>
          <p:nvPr/>
        </p:nvSpPr>
        <p:spPr>
          <a:xfrm>
            <a:off x="550381" y="6177011"/>
            <a:ext cx="10947352" cy="502766"/>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FF"/>
                </a:solidFill>
                <a:effectLst/>
                <a:uLnTx/>
                <a:uFillTx/>
                <a:latin typeface="Arial"/>
                <a:ea typeface="+mn-ea"/>
                <a:cs typeface="+mn-cs"/>
                <a:sym typeface="Helvetica"/>
              </a:rPr>
              <a:t>CI, confidence interval; CNS, central nervous system; CR, complete response; DoR, duration of response; NE, not estimable; NOS, not otherwise specified; NSCLC, non-small cell lung cancer; NTRK, neurotrophic tyrosine receptor kinase; ORR, objective response rate; OS, overall survival; PFS, progression-free survival; PR, partial response</a:t>
            </a:r>
          </a:p>
          <a:p>
            <a:pPr marL="0" marR="0" lvl="0" indent="0" algn="r" defTabSz="1219170" rtl="0" eaLnBrk="1" fontAlgn="auto" latinLnBrk="0" hangingPunct="0">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mn-ea"/>
                <a:cs typeface="+mn-cs"/>
                <a:sym typeface="Helvetica"/>
              </a:rPr>
              <a:t>Harada G (Drilon A), et al. Lung Cancer. 2021;161:108-113</a:t>
            </a:r>
          </a:p>
        </p:txBody>
      </p:sp>
      <p:sp>
        <p:nvSpPr>
          <p:cNvPr id="3" name="Slide Number Placeholder 2">
            <a:extLst>
              <a:ext uri="{FF2B5EF4-FFF2-40B4-BE49-F238E27FC236}">
                <a16:creationId xmlns:a16="http://schemas.microsoft.com/office/drawing/2014/main" id="{B7A57DD8-FA12-453E-B839-32F89B900A22}"/>
              </a:ext>
            </a:extLst>
          </p:cNvPr>
          <p:cNvSpPr>
            <a:spLocks noGrp="1"/>
          </p:cNvSpPr>
          <p:nvPr>
            <p:ph type="sldNum" sz="quarter" idx="12"/>
          </p:nvPr>
        </p:nvSpPr>
        <p:spPr>
          <a:xfrm>
            <a:off x="9656000" y="4135213"/>
            <a:ext cx="2844800" cy="365125"/>
          </a:xfrm>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73</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Tree>
    <p:extLst>
      <p:ext uri="{BB962C8B-B14F-4D97-AF65-F5344CB8AC3E}">
        <p14:creationId xmlns:p14="http://schemas.microsoft.com/office/powerpoint/2010/main" val="46845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322C3A-048C-8A48-82CD-0F7995F47D35}"/>
              </a:ext>
            </a:extLst>
          </p:cNvPr>
          <p:cNvSpPr>
            <a:spLocks noGrp="1"/>
          </p:cNvSpPr>
          <p:nvPr>
            <p:ph type="title"/>
          </p:nvPr>
        </p:nvSpPr>
        <p:spPr>
          <a:xfrm>
            <a:off x="105600" y="201600"/>
            <a:ext cx="10972800" cy="625171"/>
          </a:xfrm>
        </p:spPr>
        <p:txBody>
          <a:bodyPr>
            <a:noAutofit/>
          </a:bodyPr>
          <a:lstStyle/>
          <a:p>
            <a:r>
              <a:rPr lang="en-US" sz="2400" dirty="0">
                <a:latin typeface="Calibri" panose="020F0502020204030204" pitchFamily="34" charset="0"/>
                <a:cs typeface="Calibri" panose="020F0502020204030204" pitchFamily="34" charset="0"/>
              </a:rPr>
              <a:t>Matching-adjusted indirect comparison for treatment of TRK fusion cancer with </a:t>
            </a:r>
            <a:r>
              <a:rPr lang="en-US" sz="2400" dirty="0">
                <a:solidFill>
                  <a:schemeClr val="accent2">
                    <a:lumMod val="75000"/>
                  </a:schemeClr>
                </a:solidFill>
                <a:latin typeface="Calibri" panose="020F0502020204030204" pitchFamily="34" charset="0"/>
                <a:cs typeface="Calibri" panose="020F0502020204030204" pitchFamily="34" charset="0"/>
              </a:rPr>
              <a:t>larotrectinib versus entrectinib</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sp>
        <p:nvSpPr>
          <p:cNvPr id="6" name="TextBox 13">
            <a:extLst>
              <a:ext uri="{FF2B5EF4-FFF2-40B4-BE49-F238E27FC236}">
                <a16:creationId xmlns:a16="http://schemas.microsoft.com/office/drawing/2014/main" id="{28C576D2-29C0-4449-9150-C494A64C9D39}"/>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pic>
        <p:nvPicPr>
          <p:cNvPr id="7" name="Immagine 6">
            <a:extLst>
              <a:ext uri="{FF2B5EF4-FFF2-40B4-BE49-F238E27FC236}">
                <a16:creationId xmlns:a16="http://schemas.microsoft.com/office/drawing/2014/main" id="{ABB1B36C-F737-7144-991C-8644555904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46991" y="993251"/>
            <a:ext cx="7670800" cy="2523067"/>
          </a:xfrm>
          <a:prstGeom prst="rect">
            <a:avLst/>
          </a:prstGeom>
        </p:spPr>
      </p:pic>
      <p:pic>
        <p:nvPicPr>
          <p:cNvPr id="8" name="Immagine 7">
            <a:extLst>
              <a:ext uri="{FF2B5EF4-FFF2-40B4-BE49-F238E27FC236}">
                <a16:creationId xmlns:a16="http://schemas.microsoft.com/office/drawing/2014/main" id="{544D0110-F82D-B24F-B3F8-0BAE0BBBAD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6991" y="3631370"/>
            <a:ext cx="7670800" cy="2458812"/>
          </a:xfrm>
          <a:prstGeom prst="rect">
            <a:avLst/>
          </a:prstGeom>
        </p:spPr>
      </p:pic>
      <p:sp>
        <p:nvSpPr>
          <p:cNvPr id="9" name="CasellaDiTesto 8">
            <a:extLst>
              <a:ext uri="{FF2B5EF4-FFF2-40B4-BE49-F238E27FC236}">
                <a16:creationId xmlns:a16="http://schemas.microsoft.com/office/drawing/2014/main" id="{A7D2C6DC-BE6D-EA48-800E-23DA8D3DAE31}"/>
              </a:ext>
            </a:extLst>
          </p:cNvPr>
          <p:cNvSpPr txBox="1"/>
          <p:nvPr/>
        </p:nvSpPr>
        <p:spPr>
          <a:xfrm>
            <a:off x="440601" y="1876297"/>
            <a:ext cx="312646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sym typeface="Helvetica"/>
              </a:rPr>
              <a:t>Comparison of OS Kaplan Meier curves before and after matching</a:t>
            </a:r>
          </a:p>
        </p:txBody>
      </p:sp>
      <p:sp>
        <p:nvSpPr>
          <p:cNvPr id="10" name="CasellaDiTesto 9">
            <a:extLst>
              <a:ext uri="{FF2B5EF4-FFF2-40B4-BE49-F238E27FC236}">
                <a16:creationId xmlns:a16="http://schemas.microsoft.com/office/drawing/2014/main" id="{28FAA694-0DA0-6D42-B86C-C67B97BEC16C}"/>
              </a:ext>
            </a:extLst>
          </p:cNvPr>
          <p:cNvSpPr txBox="1"/>
          <p:nvPr/>
        </p:nvSpPr>
        <p:spPr>
          <a:xfrm>
            <a:off x="374209" y="5001731"/>
            <a:ext cx="325924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sym typeface="Helvetica"/>
              </a:rPr>
              <a:t>Comparison of PFS Kaplan Meier curves before and after matching</a:t>
            </a:r>
          </a:p>
        </p:txBody>
      </p:sp>
      <p:pic>
        <p:nvPicPr>
          <p:cNvPr id="12" name="Immagine 11">
            <a:extLst>
              <a:ext uri="{FF2B5EF4-FFF2-40B4-BE49-F238E27FC236}">
                <a16:creationId xmlns:a16="http://schemas.microsoft.com/office/drawing/2014/main" id="{8E0C5FC6-DC67-2040-B69A-7EA246F286EA}"/>
              </a:ext>
            </a:extLst>
          </p:cNvPr>
          <p:cNvPicPr>
            <a:picLocks noChangeAspect="1"/>
          </p:cNvPicPr>
          <p:nvPr/>
        </p:nvPicPr>
        <p:blipFill>
          <a:blip r:embed="rId4"/>
          <a:stretch>
            <a:fillRect/>
          </a:stretch>
        </p:blipFill>
        <p:spPr>
          <a:xfrm>
            <a:off x="623980" y="2910782"/>
            <a:ext cx="2943085" cy="1836959"/>
          </a:xfrm>
          <a:prstGeom prst="rect">
            <a:avLst/>
          </a:prstGeom>
        </p:spPr>
      </p:pic>
      <p:sp>
        <p:nvSpPr>
          <p:cNvPr id="13" name="TextBox 12">
            <a:extLst>
              <a:ext uri="{FF2B5EF4-FFF2-40B4-BE49-F238E27FC236}">
                <a16:creationId xmlns:a16="http://schemas.microsoft.com/office/drawing/2014/main" id="{FA7E4621-D374-47E2-830D-C66F8FD29D43}"/>
              </a:ext>
            </a:extLst>
          </p:cNvPr>
          <p:cNvSpPr txBox="1"/>
          <p:nvPr/>
        </p:nvSpPr>
        <p:spPr>
          <a:xfrm>
            <a:off x="550381" y="6094809"/>
            <a:ext cx="9963240" cy="584968"/>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srgbClr val="0000FF"/>
                </a:solidFill>
                <a:effectLst/>
                <a:uLnTx/>
                <a:uFillTx/>
                <a:latin typeface="Arial"/>
                <a:ea typeface="+mn-ea"/>
                <a:cs typeface="+mn-cs"/>
                <a:sym typeface="Helvetica"/>
              </a:rPr>
              <a:t>CI, confidence interval; CR, complete response; DoR, duration of response; MAIC, matching-adjusted indirect comparison; NE, not estimable; NR, not reached; ORR, objective response rate; OS, overall survival; PFS, progression-free survival; TRK, tropomyosin receptor kinase</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mn-ea"/>
                <a:cs typeface="+mn-cs"/>
                <a:sym typeface="Helvetica"/>
              </a:rPr>
              <a:t>Garcia-</a:t>
            </a:r>
            <a:r>
              <a:rPr kumimoji="0" lang="en-US" sz="1067" b="0" i="0" u="none" strike="noStrike" kern="0" cap="none" spc="0" normalizeH="0" baseline="0" noProof="0" dirty="0" err="1">
                <a:ln>
                  <a:noFill/>
                </a:ln>
                <a:solidFill>
                  <a:srgbClr val="000000"/>
                </a:solidFill>
                <a:effectLst/>
                <a:uLnTx/>
                <a:uFillTx/>
                <a:latin typeface="Arial"/>
                <a:ea typeface="+mn-ea"/>
                <a:cs typeface="+mn-cs"/>
                <a:sym typeface="Helvetica"/>
              </a:rPr>
              <a:t>Foncillas</a:t>
            </a:r>
            <a:r>
              <a:rPr kumimoji="0" lang="en-US" sz="1067" b="0" i="0" u="none" strike="noStrike" kern="0" cap="none" spc="0" normalizeH="0" baseline="0" noProof="0" dirty="0">
                <a:ln>
                  <a:noFill/>
                </a:ln>
                <a:solidFill>
                  <a:srgbClr val="000000"/>
                </a:solidFill>
                <a:effectLst/>
                <a:uLnTx/>
                <a:uFillTx/>
                <a:latin typeface="Arial"/>
                <a:ea typeface="+mn-ea"/>
                <a:cs typeface="+mn-cs"/>
                <a:sym typeface="Helvetica"/>
              </a:rPr>
              <a:t> J, et al. Ann Oncol. 2021;32(suppl_5): S382-S406 (ESMO 2021 poster presentation).</a:t>
            </a:r>
            <a:endParaRPr kumimoji="0" lang="en-US" sz="1067" b="0" i="0" u="none" strike="noStrike" kern="0" cap="none" spc="0" normalizeH="0" baseline="0" noProof="0" dirty="0">
              <a:ln>
                <a:noFill/>
              </a:ln>
              <a:solidFill>
                <a:srgbClr val="000000"/>
              </a:solidFill>
              <a:effectLst/>
              <a:highlight>
                <a:srgbClr val="FFFF00"/>
              </a:highlight>
              <a:uLnTx/>
              <a:uFillTx/>
              <a:latin typeface="Arial"/>
              <a:ea typeface="+mn-ea"/>
              <a:cs typeface="+mn-cs"/>
              <a:sym typeface="Helvetica"/>
            </a:endParaRPr>
          </a:p>
        </p:txBody>
      </p:sp>
      <p:sp>
        <p:nvSpPr>
          <p:cNvPr id="3" name="Slide Number Placeholder 2">
            <a:extLst>
              <a:ext uri="{FF2B5EF4-FFF2-40B4-BE49-F238E27FC236}">
                <a16:creationId xmlns:a16="http://schemas.microsoft.com/office/drawing/2014/main" id="{9381BE76-A476-41C0-BBE2-F569182FBDF2}"/>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74</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Tree>
    <p:extLst>
      <p:ext uri="{BB962C8B-B14F-4D97-AF65-F5344CB8AC3E}">
        <p14:creationId xmlns:p14="http://schemas.microsoft.com/office/powerpoint/2010/main" val="312779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130" y="2514602"/>
            <a:ext cx="7805737" cy="344487"/>
          </a:xfrm>
        </p:spPr>
        <p:txBody>
          <a:bodyPr/>
          <a:lstStyle/>
          <a:p>
            <a:r>
              <a:rPr lang="en-US" sz="700" dirty="0">
                <a:solidFill>
                  <a:schemeClr val="tx1"/>
                </a:solidFill>
                <a:latin typeface="Arial" charset="0"/>
                <a:ea typeface="+mn-ea"/>
                <a:cs typeface="+mn-cs"/>
              </a:rPr>
              <a:t>SQSTM1-NTRK1 lung cancer patient</a:t>
            </a: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669" y="945661"/>
            <a:ext cx="12170663" cy="517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3">
            <a:extLst>
              <a:ext uri="{FF2B5EF4-FFF2-40B4-BE49-F238E27FC236}">
                <a16:creationId xmlns:a16="http://schemas.microsoft.com/office/drawing/2014/main" id="{386144F3-47B4-834B-8BA3-5C0370194281}"/>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6" name="TextBox 5">
            <a:extLst>
              <a:ext uri="{FF2B5EF4-FFF2-40B4-BE49-F238E27FC236}">
                <a16:creationId xmlns:a16="http://schemas.microsoft.com/office/drawing/2014/main" id="{7315723D-689C-4441-955E-86AE6417D200}"/>
              </a:ext>
            </a:extLst>
          </p:cNvPr>
          <p:cNvSpPr txBox="1"/>
          <p:nvPr/>
        </p:nvSpPr>
        <p:spPr>
          <a:xfrm>
            <a:off x="550381" y="6259020"/>
            <a:ext cx="10708060" cy="420756"/>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FF"/>
                </a:solidFill>
                <a:effectLst/>
                <a:uLnTx/>
                <a:uFillTx/>
                <a:latin typeface="Arial" charset="0"/>
                <a:ea typeface="+mn-ea"/>
                <a:cs typeface="+mn-cs"/>
                <a:sym typeface="Helvetica"/>
              </a:rPr>
              <a:t>NSCLC, non-small cell lung cancer; </a:t>
            </a:r>
            <a:r>
              <a:rPr kumimoji="0" lang="en-GB" sz="1067" b="0" i="0" u="none" strike="noStrike" kern="0" cap="none" spc="0" normalizeH="0" baseline="0" noProof="0" dirty="0">
                <a:ln>
                  <a:noFill/>
                </a:ln>
                <a:solidFill>
                  <a:srgbClr val="0000FF"/>
                </a:solidFill>
                <a:effectLst/>
                <a:uLnTx/>
                <a:uFillTx/>
                <a:latin typeface="Arial"/>
                <a:ea typeface="+mn-ea"/>
                <a:cs typeface="+mn-cs"/>
                <a:sym typeface="Helvetica"/>
              </a:rPr>
              <a:t>NTRK, neurotrophic tyrosine receptor kinase</a:t>
            </a:r>
            <a:r>
              <a:rPr kumimoji="0" lang="en-US" sz="1067" b="0" i="0" u="none" strike="noStrike" kern="1200" cap="none" spc="0" normalizeH="0" baseline="0" noProof="0" dirty="0">
                <a:ln>
                  <a:noFill/>
                </a:ln>
                <a:solidFill>
                  <a:srgbClr val="0000FF"/>
                </a:solidFill>
                <a:effectLst/>
                <a:uLnTx/>
                <a:uFillTx/>
                <a:latin typeface="Arial" charset="0"/>
                <a:ea typeface="+mn-ea"/>
                <a:cs typeface="+mn-cs"/>
                <a:sym typeface="Helvetica"/>
              </a:rPr>
              <a:t> </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charset="0"/>
                <a:ea typeface="+mn-ea"/>
                <a:cs typeface="+mn-cs"/>
                <a:sym typeface="Helvetica"/>
              </a:rPr>
              <a:t>Presented By David Hyman at 2017 ASCO Annual Meeting</a:t>
            </a:r>
          </a:p>
        </p:txBody>
      </p:sp>
      <p:sp>
        <p:nvSpPr>
          <p:cNvPr id="8" name="Titolo 1">
            <a:extLst>
              <a:ext uri="{FF2B5EF4-FFF2-40B4-BE49-F238E27FC236}">
                <a16:creationId xmlns:a16="http://schemas.microsoft.com/office/drawing/2014/main" id="{E216025A-D1A4-4268-BFC1-0FC7446796E5}"/>
              </a:ext>
            </a:extLst>
          </p:cNvPr>
          <p:cNvSpPr txBox="1">
            <a:spLocks/>
          </p:cNvSpPr>
          <p:nvPr/>
        </p:nvSpPr>
        <p:spPr>
          <a:xfrm>
            <a:off x="105600" y="201600"/>
            <a:ext cx="10972800" cy="625171"/>
          </a:xfrm>
          <a:prstGeom prst="rect">
            <a:avLst/>
          </a:prstGeom>
        </p:spPr>
        <p:txBody>
          <a:bodyPr vert="horz" lIns="121920" tIns="60960" rIns="121920" bIns="60960" rtlCol="0" anchor="t">
            <a:noAutofit/>
          </a:bodyPr>
          <a:lstStyle>
            <a:lvl1pPr algn="l" defTabSz="342892" rtl="0" eaLnBrk="1" latinLnBrk="0" hangingPunct="1">
              <a:spcBef>
                <a:spcPct val="0"/>
              </a:spcBef>
              <a:buNone/>
              <a:defRPr sz="1500" b="1" kern="1200">
                <a:solidFill>
                  <a:schemeClr val="accent1"/>
                </a:solidFill>
                <a:latin typeface="Times New Roman"/>
                <a:ea typeface="+mj-ea"/>
                <a:cs typeface="Times New Roman"/>
              </a:defRPr>
            </a:lvl1pPr>
          </a:lstStyle>
          <a:p>
            <a:pPr marL="0" marR="0" lvl="0" indent="0" algn="l" defTabSz="457178" rtl="0" eaLnBrk="1" fontAlgn="auto" latinLnBrk="0" hangingPunct="1">
              <a:lnSpc>
                <a:spcPct val="10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D80B8C">
                    <a:lumMod val="75000"/>
                  </a:srgbClr>
                </a:solidFill>
                <a:effectLst/>
                <a:uLnTx/>
                <a:uFillTx/>
                <a:latin typeface="Calibri" panose="020F0502020204030204" pitchFamily="34" charset="0"/>
                <a:ea typeface="+mj-ea"/>
                <a:cs typeface="Calibri" panose="020F0502020204030204" pitchFamily="34" charset="0"/>
                <a:sym typeface="Helvetica"/>
              </a:rPr>
              <a:t>SQSTM1-NTRK1</a:t>
            </a:r>
            <a:r>
              <a:rPr kumimoji="0" lang="en-US" sz="2400" b="1" i="0" u="none" strike="noStrike" kern="1200" cap="none" spc="0" normalizeH="0" baseline="0" noProof="0" dirty="0">
                <a:ln>
                  <a:noFill/>
                </a:ln>
                <a:solidFill>
                  <a:srgbClr val="00AEEF"/>
                </a:solidFill>
                <a:effectLst/>
                <a:uLnTx/>
                <a:uFillTx/>
                <a:latin typeface="Calibri" panose="020F0502020204030204" pitchFamily="34" charset="0"/>
                <a:ea typeface="+mj-ea"/>
                <a:cs typeface="Calibri" panose="020F0502020204030204" pitchFamily="34" charset="0"/>
                <a:sym typeface="Helvetica"/>
              </a:rPr>
              <a:t> lung cancer patient case</a:t>
            </a:r>
          </a:p>
        </p:txBody>
      </p:sp>
      <p:sp>
        <p:nvSpPr>
          <p:cNvPr id="3" name="Slide Number Placeholder 2">
            <a:extLst>
              <a:ext uri="{FF2B5EF4-FFF2-40B4-BE49-F238E27FC236}">
                <a16:creationId xmlns:a16="http://schemas.microsoft.com/office/drawing/2014/main" id="{4E848BBE-9D81-4A1F-96FA-030786056C39}"/>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75</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Tree>
    <p:extLst>
      <p:ext uri="{BB962C8B-B14F-4D97-AF65-F5344CB8AC3E}">
        <p14:creationId xmlns:p14="http://schemas.microsoft.com/office/powerpoint/2010/main" val="2298014343"/>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A0A182B-A7F2-46ED-85AA-7D8FF05F7EE6}"/>
              </a:ext>
            </a:extLst>
          </p:cNvPr>
          <p:cNvSpPr txBox="1"/>
          <p:nvPr/>
        </p:nvSpPr>
        <p:spPr>
          <a:xfrm>
            <a:off x="-240704" y="6423232"/>
            <a:ext cx="11396196" cy="256545"/>
          </a:xfrm>
          <a:prstGeom prst="rect">
            <a:avLst/>
          </a:prstGeom>
          <a:noFill/>
        </p:spPr>
        <p:txBody>
          <a:bodyPr wrap="square" rtlCol="0" anchor="b">
            <a:spAutoFit/>
          </a:bodyPr>
          <a:lstStyle/>
          <a:p>
            <a:pPr marL="0" marR="0" lvl="0" indent="0" algn="r" defTabSz="1219170" rtl="0" eaLnBrk="1" fontAlgn="auto" latinLnBrk="0" hangingPunct="0">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mn-ea"/>
                <a:cs typeface="+mn-cs"/>
                <a:sym typeface="Helvetica"/>
              </a:rPr>
              <a:t>Rolfo C. Lancet Oncol. 2020;21;472-4</a:t>
            </a:r>
          </a:p>
        </p:txBody>
      </p:sp>
      <p:pic>
        <p:nvPicPr>
          <p:cNvPr id="4" name="Immagine 3">
            <a:extLst>
              <a:ext uri="{FF2B5EF4-FFF2-40B4-BE49-F238E27FC236}">
                <a16:creationId xmlns:a16="http://schemas.microsoft.com/office/drawing/2014/main" id="{F9EC61DB-2FC1-2847-ADE9-E9A42813B236}"/>
              </a:ext>
            </a:extLst>
          </p:cNvPr>
          <p:cNvPicPr>
            <a:picLocks noChangeAspect="1"/>
          </p:cNvPicPr>
          <p:nvPr/>
        </p:nvPicPr>
        <p:blipFill>
          <a:blip r:embed="rId2"/>
          <a:stretch>
            <a:fillRect/>
          </a:stretch>
        </p:blipFill>
        <p:spPr>
          <a:xfrm>
            <a:off x="253484" y="1913425"/>
            <a:ext cx="11677011" cy="3678735"/>
          </a:xfrm>
          <a:prstGeom prst="rect">
            <a:avLst/>
          </a:prstGeom>
        </p:spPr>
      </p:pic>
      <p:sp>
        <p:nvSpPr>
          <p:cNvPr id="6" name="Rettangolo 5">
            <a:extLst>
              <a:ext uri="{FF2B5EF4-FFF2-40B4-BE49-F238E27FC236}">
                <a16:creationId xmlns:a16="http://schemas.microsoft.com/office/drawing/2014/main" id="{74AFB47E-D4ED-B347-94E4-5BBD7DC19D65}"/>
              </a:ext>
            </a:extLst>
          </p:cNvPr>
          <p:cNvSpPr/>
          <p:nvPr/>
        </p:nvSpPr>
        <p:spPr>
          <a:xfrm>
            <a:off x="253484" y="620688"/>
            <a:ext cx="11417056" cy="461665"/>
          </a:xfrm>
          <a:prstGeom prst="rect">
            <a:avLst/>
          </a:prstGeom>
        </p:spPr>
        <p:txBody>
          <a:bodyPr wrap="squar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B9F2"/>
                </a:solidFill>
                <a:effectLst/>
                <a:uLnTx/>
                <a:uFillTx/>
                <a:latin typeface="Calibri" panose="020F0502020204030204" pitchFamily="34" charset="0"/>
                <a:ea typeface="+mn-ea"/>
                <a:cs typeface="Calibri" panose="020F0502020204030204" pitchFamily="34" charset="0"/>
                <a:sym typeface="Helvetica"/>
              </a:rPr>
              <a:t>Comparison of </a:t>
            </a:r>
            <a:r>
              <a:rPr kumimoji="0" lang="en-US" sz="2400" b="1" i="0" u="none" strike="noStrike" kern="0" cap="none" spc="0" normalizeH="0" baseline="0" noProof="0" dirty="0">
                <a:ln>
                  <a:noFill/>
                </a:ln>
                <a:solidFill>
                  <a:srgbClr val="D80B8C">
                    <a:lumMod val="75000"/>
                  </a:srgbClr>
                </a:solidFill>
                <a:effectLst/>
                <a:uLnTx/>
                <a:uFillTx/>
                <a:latin typeface="Calibri" panose="020F0502020204030204" pitchFamily="34" charset="0"/>
                <a:ea typeface="+mn-ea"/>
                <a:cs typeface="Calibri" panose="020F0502020204030204" pitchFamily="34" charset="0"/>
                <a:sym typeface="Helvetica"/>
              </a:rPr>
              <a:t>selected FDA-approved or under clinical development </a:t>
            </a:r>
            <a:r>
              <a:rPr kumimoji="0" lang="en-US" sz="2400" b="1" i="0" u="none" strike="noStrike" kern="0" cap="none" spc="0" normalizeH="0" baseline="0" noProof="0" dirty="0">
                <a:ln>
                  <a:noFill/>
                </a:ln>
                <a:solidFill>
                  <a:srgbClr val="00B9F2"/>
                </a:solidFill>
                <a:effectLst/>
                <a:uLnTx/>
                <a:uFillTx/>
                <a:latin typeface="Calibri" panose="020F0502020204030204" pitchFamily="34" charset="0"/>
                <a:ea typeface="+mn-ea"/>
                <a:cs typeface="Calibri" panose="020F0502020204030204" pitchFamily="34" charset="0"/>
                <a:sym typeface="Helvetica"/>
              </a:rPr>
              <a:t>TRK inhibitors</a:t>
            </a:r>
          </a:p>
        </p:txBody>
      </p:sp>
      <p:sp>
        <p:nvSpPr>
          <p:cNvPr id="7" name="TextBox 13">
            <a:extLst>
              <a:ext uri="{FF2B5EF4-FFF2-40B4-BE49-F238E27FC236}">
                <a16:creationId xmlns:a16="http://schemas.microsoft.com/office/drawing/2014/main" id="{3BB03522-A11C-4945-B986-0B286174F52D}"/>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2" name="Slide Number Placeholder 1">
            <a:extLst>
              <a:ext uri="{FF2B5EF4-FFF2-40B4-BE49-F238E27FC236}">
                <a16:creationId xmlns:a16="http://schemas.microsoft.com/office/drawing/2014/main" id="{42A8D443-C515-48D3-93F3-B4D1DB62053C}"/>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76</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Tree>
    <p:extLst>
      <p:ext uri="{BB962C8B-B14F-4D97-AF65-F5344CB8AC3E}">
        <p14:creationId xmlns:p14="http://schemas.microsoft.com/office/powerpoint/2010/main" val="21273489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BDA9-D496-384E-9289-D40E16C22451}"/>
              </a:ext>
            </a:extLst>
          </p:cNvPr>
          <p:cNvSpPr>
            <a:spLocks noGrp="1"/>
          </p:cNvSpPr>
          <p:nvPr>
            <p:ph type="title"/>
          </p:nvPr>
        </p:nvSpPr>
        <p:spPr>
          <a:xfrm>
            <a:off x="407368" y="260648"/>
            <a:ext cx="10972800" cy="625171"/>
          </a:xfrm>
        </p:spPr>
        <p:txBody>
          <a:bodyPr>
            <a:normAutofit/>
          </a:bodyPr>
          <a:lstStyle/>
          <a:p>
            <a:r>
              <a:rPr lang="en-US" sz="2800" dirty="0" err="1">
                <a:solidFill>
                  <a:schemeClr val="accent2">
                    <a:lumMod val="75000"/>
                  </a:schemeClr>
                </a:solidFill>
                <a:latin typeface="+mj-lt"/>
              </a:rPr>
              <a:t>Repotrectinib</a:t>
            </a:r>
            <a:r>
              <a:rPr lang="en-US" sz="2800" dirty="0">
                <a:solidFill>
                  <a:schemeClr val="accent2">
                    <a:lumMod val="75000"/>
                  </a:schemeClr>
                </a:solidFill>
                <a:latin typeface="+mj-lt"/>
              </a:rPr>
              <a:t> </a:t>
            </a:r>
            <a:r>
              <a:rPr lang="en-US" sz="2800" dirty="0">
                <a:latin typeface="+mj-lt"/>
              </a:rPr>
              <a:t>Preliminary Efficacy</a:t>
            </a:r>
          </a:p>
        </p:txBody>
      </p:sp>
      <p:pic>
        <p:nvPicPr>
          <p:cNvPr id="5" name="Content Placeholder 4">
            <a:extLst>
              <a:ext uri="{FF2B5EF4-FFF2-40B4-BE49-F238E27FC236}">
                <a16:creationId xmlns:a16="http://schemas.microsoft.com/office/drawing/2014/main" id="{4FE6A8F4-59B5-D441-8182-B65CEE7486D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43472" y="1124744"/>
            <a:ext cx="9073008" cy="5103567"/>
          </a:xfrm>
        </p:spPr>
      </p:pic>
      <p:sp>
        <p:nvSpPr>
          <p:cNvPr id="4" name="Slide Number Placeholder 3">
            <a:extLst>
              <a:ext uri="{FF2B5EF4-FFF2-40B4-BE49-F238E27FC236}">
                <a16:creationId xmlns:a16="http://schemas.microsoft.com/office/drawing/2014/main" id="{C1B4E10E-BBF3-D54F-A822-2281932374C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8FBD0B-D5BA-AC4A-B182-CCF391B5588A}" type="slidenum">
              <a:rPr kumimoji="0" lang="en-US" sz="820" b="0" i="0" u="none" strike="noStrike" kern="1200" cap="none" spc="0" normalizeH="0" baseline="0" noProof="0" smtClean="0">
                <a:ln>
                  <a:noFill/>
                </a:ln>
                <a:solidFill>
                  <a:srgbClr val="000000">
                    <a:tint val="75000"/>
                  </a:srgb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820" b="0" i="0" u="none" strike="noStrike" kern="1200" cap="none" spc="0" normalizeH="0" baseline="0" noProof="0" dirty="0">
              <a:ln>
                <a:noFill/>
              </a:ln>
              <a:solidFill>
                <a:srgbClr val="000000">
                  <a:tint val="75000"/>
                </a:srgbClr>
              </a:solidFill>
              <a:effectLst/>
              <a:uLnTx/>
              <a:uFillTx/>
              <a:latin typeface="Arial"/>
              <a:ea typeface="+mn-ea"/>
              <a:cs typeface="Arial"/>
            </a:endParaRPr>
          </a:p>
        </p:txBody>
      </p:sp>
      <p:sp>
        <p:nvSpPr>
          <p:cNvPr id="6" name="Right Arrow 5">
            <a:extLst>
              <a:ext uri="{FF2B5EF4-FFF2-40B4-BE49-F238E27FC236}">
                <a16:creationId xmlns:a16="http://schemas.microsoft.com/office/drawing/2014/main" id="{B1293B43-853F-7446-88EA-0DEE199F6EC6}"/>
              </a:ext>
            </a:extLst>
          </p:cNvPr>
          <p:cNvSpPr/>
          <p:nvPr/>
        </p:nvSpPr>
        <p:spPr>
          <a:xfrm>
            <a:off x="1919536" y="3695164"/>
            <a:ext cx="504056"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98856DA1-7A7C-E749-BFFB-F0629CB74224}"/>
              </a:ext>
            </a:extLst>
          </p:cNvPr>
          <p:cNvSpPr txBox="1"/>
          <p:nvPr/>
        </p:nvSpPr>
        <p:spPr>
          <a:xfrm>
            <a:off x="9264352" y="6455612"/>
            <a:ext cx="143821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Besse</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 et al, OCT 2021</a:t>
            </a:r>
          </a:p>
        </p:txBody>
      </p:sp>
    </p:spTree>
    <p:extLst>
      <p:ext uri="{BB962C8B-B14F-4D97-AF65-F5344CB8AC3E}">
        <p14:creationId xmlns:p14="http://schemas.microsoft.com/office/powerpoint/2010/main" val="271601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9747D00-8927-A442-8A91-9F74AC0B6ED3}"/>
              </a:ext>
            </a:extLst>
          </p:cNvPr>
          <p:cNvPicPr>
            <a:picLocks noGrp="1" noChangeAspect="1"/>
          </p:cNvPicPr>
          <p:nvPr>
            <p:ph idx="1"/>
          </p:nvPr>
        </p:nvPicPr>
        <p:blipFill>
          <a:blip r:embed="rId2"/>
          <a:stretch>
            <a:fillRect/>
          </a:stretch>
        </p:blipFill>
        <p:spPr>
          <a:xfrm>
            <a:off x="1127448" y="1129714"/>
            <a:ext cx="9433048" cy="5306090"/>
          </a:xfrm>
        </p:spPr>
      </p:pic>
      <p:sp>
        <p:nvSpPr>
          <p:cNvPr id="4" name="Slide Number Placeholder 3">
            <a:extLst>
              <a:ext uri="{FF2B5EF4-FFF2-40B4-BE49-F238E27FC236}">
                <a16:creationId xmlns:a16="http://schemas.microsoft.com/office/drawing/2014/main" id="{2E0F4C23-2E77-6040-BB0A-76C0D6E111C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8FBD0B-D5BA-AC4A-B182-CCF391B5588A}" type="slidenum">
              <a:rPr kumimoji="0" lang="en-US" sz="820" b="0" i="0" u="none" strike="noStrike" kern="1200" cap="none" spc="0" normalizeH="0" baseline="0" noProof="0" smtClean="0">
                <a:ln>
                  <a:noFill/>
                </a:ln>
                <a:solidFill>
                  <a:srgbClr val="000000">
                    <a:tint val="75000"/>
                  </a:srgb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820" b="0" i="0" u="none" strike="noStrike" kern="1200" cap="none" spc="0" normalizeH="0" baseline="0" noProof="0" dirty="0">
              <a:ln>
                <a:noFill/>
              </a:ln>
              <a:solidFill>
                <a:srgbClr val="000000">
                  <a:tint val="75000"/>
                </a:srgbClr>
              </a:solidFill>
              <a:effectLst/>
              <a:uLnTx/>
              <a:uFillTx/>
              <a:latin typeface="Arial"/>
              <a:ea typeface="+mn-ea"/>
              <a:cs typeface="Arial"/>
            </a:endParaRPr>
          </a:p>
        </p:txBody>
      </p:sp>
      <p:sp>
        <p:nvSpPr>
          <p:cNvPr id="6" name="Title 1">
            <a:extLst>
              <a:ext uri="{FF2B5EF4-FFF2-40B4-BE49-F238E27FC236}">
                <a16:creationId xmlns:a16="http://schemas.microsoft.com/office/drawing/2014/main" id="{DD5B73C8-6083-4049-A9A4-3154B3D14B81}"/>
              </a:ext>
            </a:extLst>
          </p:cNvPr>
          <p:cNvSpPr>
            <a:spLocks noGrp="1"/>
          </p:cNvSpPr>
          <p:nvPr>
            <p:ph type="title"/>
          </p:nvPr>
        </p:nvSpPr>
        <p:spPr/>
        <p:txBody>
          <a:bodyPr>
            <a:normAutofit/>
          </a:bodyPr>
          <a:lstStyle/>
          <a:p>
            <a:r>
              <a:rPr lang="en-US" sz="2800" dirty="0" err="1">
                <a:solidFill>
                  <a:schemeClr val="accent2">
                    <a:lumMod val="75000"/>
                  </a:schemeClr>
                </a:solidFill>
                <a:latin typeface="+mj-lt"/>
              </a:rPr>
              <a:t>Repotrectinib</a:t>
            </a:r>
            <a:r>
              <a:rPr lang="en-US" sz="2800" dirty="0">
                <a:solidFill>
                  <a:schemeClr val="accent2">
                    <a:lumMod val="75000"/>
                  </a:schemeClr>
                </a:solidFill>
                <a:latin typeface="+mj-lt"/>
              </a:rPr>
              <a:t> </a:t>
            </a:r>
            <a:r>
              <a:rPr lang="en-US" sz="2800" dirty="0">
                <a:latin typeface="+mj-lt"/>
              </a:rPr>
              <a:t>Preliminary Efficacy</a:t>
            </a:r>
          </a:p>
        </p:txBody>
      </p:sp>
      <p:sp>
        <p:nvSpPr>
          <p:cNvPr id="7" name="Right Arrow 6">
            <a:extLst>
              <a:ext uri="{FF2B5EF4-FFF2-40B4-BE49-F238E27FC236}">
                <a16:creationId xmlns:a16="http://schemas.microsoft.com/office/drawing/2014/main" id="{FE21D071-6D86-DD4A-B109-C09B72293324}"/>
              </a:ext>
            </a:extLst>
          </p:cNvPr>
          <p:cNvSpPr/>
          <p:nvPr/>
        </p:nvSpPr>
        <p:spPr>
          <a:xfrm>
            <a:off x="3719736" y="4509120"/>
            <a:ext cx="504056"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AA9C4043-6D62-3147-B306-B25A18485202}"/>
              </a:ext>
            </a:extLst>
          </p:cNvPr>
          <p:cNvSpPr txBox="1"/>
          <p:nvPr/>
        </p:nvSpPr>
        <p:spPr>
          <a:xfrm>
            <a:off x="9264352" y="6455612"/>
            <a:ext cx="143821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Besse</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 et al, OCT 2021</a:t>
            </a:r>
          </a:p>
        </p:txBody>
      </p:sp>
    </p:spTree>
    <p:extLst>
      <p:ext uri="{BB962C8B-B14F-4D97-AF65-F5344CB8AC3E}">
        <p14:creationId xmlns:p14="http://schemas.microsoft.com/office/powerpoint/2010/main" val="319918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F0E16E-C58A-CA4A-A462-2ED1967B1729}"/>
              </a:ext>
            </a:extLst>
          </p:cNvPr>
          <p:cNvPicPr>
            <a:picLocks noGrp="1" noChangeAspect="1"/>
          </p:cNvPicPr>
          <p:nvPr>
            <p:ph idx="1"/>
          </p:nvPr>
        </p:nvPicPr>
        <p:blipFill>
          <a:blip r:embed="rId2"/>
          <a:stretch>
            <a:fillRect/>
          </a:stretch>
        </p:blipFill>
        <p:spPr>
          <a:xfrm>
            <a:off x="1055440" y="912204"/>
            <a:ext cx="9684679" cy="5447632"/>
          </a:xfrm>
        </p:spPr>
      </p:pic>
      <p:sp>
        <p:nvSpPr>
          <p:cNvPr id="4" name="Slide Number Placeholder 3">
            <a:extLst>
              <a:ext uri="{FF2B5EF4-FFF2-40B4-BE49-F238E27FC236}">
                <a16:creationId xmlns:a16="http://schemas.microsoft.com/office/drawing/2014/main" id="{121BEEDD-48E0-834A-8BDF-E9809A57E9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8FBD0B-D5BA-AC4A-B182-CCF391B5588A}" type="slidenum">
              <a:rPr kumimoji="0" lang="en-US" sz="820" b="0" i="0" u="none" strike="noStrike" kern="1200" cap="none" spc="0" normalizeH="0" baseline="0" noProof="0" smtClean="0">
                <a:ln>
                  <a:noFill/>
                </a:ln>
                <a:solidFill>
                  <a:srgbClr val="000000">
                    <a:tint val="75000"/>
                  </a:srgb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820" b="0" i="0" u="none" strike="noStrike" kern="1200" cap="none" spc="0" normalizeH="0" baseline="0" noProof="0" dirty="0">
              <a:ln>
                <a:noFill/>
              </a:ln>
              <a:solidFill>
                <a:srgbClr val="000000">
                  <a:tint val="75000"/>
                </a:srgbClr>
              </a:solidFill>
              <a:effectLst/>
              <a:uLnTx/>
              <a:uFillTx/>
              <a:latin typeface="Arial"/>
              <a:ea typeface="+mn-ea"/>
              <a:cs typeface="Arial"/>
            </a:endParaRPr>
          </a:p>
        </p:txBody>
      </p:sp>
      <p:sp>
        <p:nvSpPr>
          <p:cNvPr id="7" name="Title 1">
            <a:extLst>
              <a:ext uri="{FF2B5EF4-FFF2-40B4-BE49-F238E27FC236}">
                <a16:creationId xmlns:a16="http://schemas.microsoft.com/office/drawing/2014/main" id="{E3A15498-BAA5-924D-9902-6AD2B4A84B96}"/>
              </a:ext>
            </a:extLst>
          </p:cNvPr>
          <p:cNvSpPr>
            <a:spLocks noGrp="1"/>
          </p:cNvSpPr>
          <p:nvPr>
            <p:ph type="title"/>
          </p:nvPr>
        </p:nvSpPr>
        <p:spPr>
          <a:xfrm>
            <a:off x="411379" y="237977"/>
            <a:ext cx="10972800" cy="625171"/>
          </a:xfrm>
        </p:spPr>
        <p:txBody>
          <a:bodyPr>
            <a:normAutofit/>
          </a:bodyPr>
          <a:lstStyle/>
          <a:p>
            <a:r>
              <a:rPr lang="en-US" sz="2800" dirty="0" err="1">
                <a:solidFill>
                  <a:schemeClr val="accent2">
                    <a:lumMod val="75000"/>
                  </a:schemeClr>
                </a:solidFill>
                <a:latin typeface="+mj-lt"/>
              </a:rPr>
              <a:t>Repotrectinib</a:t>
            </a:r>
            <a:r>
              <a:rPr lang="en-US" sz="2800" dirty="0">
                <a:solidFill>
                  <a:schemeClr val="accent2">
                    <a:lumMod val="75000"/>
                  </a:schemeClr>
                </a:solidFill>
                <a:latin typeface="+mj-lt"/>
              </a:rPr>
              <a:t> </a:t>
            </a:r>
            <a:r>
              <a:rPr lang="en-US" sz="2800" dirty="0">
                <a:latin typeface="+mj-lt"/>
              </a:rPr>
              <a:t>Preliminary Efficacy</a:t>
            </a:r>
          </a:p>
        </p:txBody>
      </p:sp>
    </p:spTree>
    <p:extLst>
      <p:ext uri="{BB962C8B-B14F-4D97-AF65-F5344CB8AC3E}">
        <p14:creationId xmlns:p14="http://schemas.microsoft.com/office/powerpoint/2010/main" val="3349458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FB9D64-57F5-455A-8846-DA6C2A9BB458}"/>
              </a:ext>
            </a:extLst>
          </p:cNvPr>
          <p:cNvSpPr>
            <a:spLocks noGrp="1"/>
          </p:cNvSpPr>
          <p:nvPr>
            <p:ph sz="quarter" idx="12"/>
          </p:nvPr>
        </p:nvSpPr>
        <p:spPr/>
        <p:txBody>
          <a:bodyPr/>
          <a:lstStyle/>
          <a:p>
            <a:r>
              <a:rPr lang="en-GB" dirty="0"/>
              <a:t>Neurotrophic tropomyosin-receptor kinase genes (</a:t>
            </a:r>
            <a:r>
              <a:rPr lang="en-GB" i="1" dirty="0"/>
              <a:t>NTRK1, NTRK2, NTRK3</a:t>
            </a:r>
            <a:r>
              <a:rPr lang="en-GB" dirty="0"/>
              <a:t>)</a:t>
            </a:r>
          </a:p>
          <a:p>
            <a:r>
              <a:rPr lang="en-GB" dirty="0"/>
              <a:t>Encode tropomyosin receptor kinase proteins (TRKA, TRKB, TRKC)</a:t>
            </a:r>
          </a:p>
          <a:p>
            <a:r>
              <a:rPr lang="en-GB" dirty="0"/>
              <a:t>Normally expressed in peripheral and central nervous systems in embryonic development </a:t>
            </a:r>
            <a:br>
              <a:rPr lang="en-GB" dirty="0"/>
            </a:br>
            <a:r>
              <a:rPr lang="en-GB" dirty="0"/>
              <a:t>and in adult tissues</a:t>
            </a:r>
          </a:p>
          <a:p>
            <a:r>
              <a:rPr lang="en-GB" dirty="0"/>
              <a:t>Kinase domain activation leads to activation of downstream signalling of MAPK, PI3K and PKC pathways to promote neuron growth, differentiation and survival</a:t>
            </a:r>
          </a:p>
        </p:txBody>
      </p:sp>
      <p:sp>
        <p:nvSpPr>
          <p:cNvPr id="2" name="Title 1">
            <a:extLst>
              <a:ext uri="{FF2B5EF4-FFF2-40B4-BE49-F238E27FC236}">
                <a16:creationId xmlns:a16="http://schemas.microsoft.com/office/drawing/2014/main" id="{FB74656D-7B78-41C3-A222-29AD5F1EA92E}"/>
              </a:ext>
            </a:extLst>
          </p:cNvPr>
          <p:cNvSpPr>
            <a:spLocks noGrp="1"/>
          </p:cNvSpPr>
          <p:nvPr>
            <p:ph type="title"/>
          </p:nvPr>
        </p:nvSpPr>
        <p:spPr/>
        <p:txBody>
          <a:bodyPr/>
          <a:lstStyle/>
          <a:p>
            <a:r>
              <a:rPr lang="en-GB" i="1" dirty="0"/>
              <a:t>NTRK</a:t>
            </a:r>
            <a:r>
              <a:rPr lang="en-GB" dirty="0"/>
              <a:t> genes</a:t>
            </a:r>
          </a:p>
        </p:txBody>
      </p:sp>
      <p:sp>
        <p:nvSpPr>
          <p:cNvPr id="13" name="Slide Number Placeholder 12">
            <a:extLst>
              <a:ext uri="{FF2B5EF4-FFF2-40B4-BE49-F238E27FC236}">
                <a16:creationId xmlns:a16="http://schemas.microsoft.com/office/drawing/2014/main" id="{7C5D8C1D-C13D-1549-BB5C-AE718D51A38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7" name="Content Placeholder 6">
            <a:extLst>
              <a:ext uri="{FF2B5EF4-FFF2-40B4-BE49-F238E27FC236}">
                <a16:creationId xmlns:a16="http://schemas.microsoft.com/office/drawing/2014/main" id="{0D7FCF50-5F89-4E7C-984B-B3A72BFFA0EC}"/>
              </a:ext>
            </a:extLst>
          </p:cNvPr>
          <p:cNvSpPr>
            <a:spLocks noGrp="1"/>
          </p:cNvSpPr>
          <p:nvPr>
            <p:ph sz="quarter" idx="15"/>
          </p:nvPr>
        </p:nvSpPr>
        <p:spPr>
          <a:xfrm>
            <a:off x="620183" y="6327999"/>
            <a:ext cx="9076217" cy="365125"/>
          </a:xfrm>
        </p:spPr>
        <p:txBody>
          <a:bodyPr/>
          <a:lstStyle/>
          <a:p>
            <a:pPr>
              <a:spcBef>
                <a:spcPts val="0"/>
              </a:spcBef>
              <a:spcAft>
                <a:spcPts val="300"/>
              </a:spcAft>
            </a:pPr>
            <a:r>
              <a:rPr lang="en-GB" dirty="0">
                <a:solidFill>
                  <a:schemeClr val="tx2"/>
                </a:solidFill>
              </a:rPr>
              <a:t>MAPK, mitogen-activated protein kinase; NTRK, neurotrophic tyrosine receptor kinase; PI3K, phosphoinositide 3-kinase; PKC, protein kinase Cl; TRK, tropomyosin receptor kinase</a:t>
            </a:r>
          </a:p>
          <a:p>
            <a:pPr>
              <a:spcBef>
                <a:spcPts val="0"/>
              </a:spcBef>
              <a:spcAft>
                <a:spcPts val="300"/>
              </a:spcAft>
            </a:pPr>
            <a:r>
              <a:rPr lang="en-GB" dirty="0">
                <a:solidFill>
                  <a:schemeClr val="tx2"/>
                </a:solidFill>
              </a:rPr>
              <a:t>Hechtman JF. Mod Pathol. 2021; doi: 10.1038/s41379-021-00913-8 (Online ahead of print)</a:t>
            </a:r>
          </a:p>
        </p:txBody>
      </p:sp>
    </p:spTree>
    <p:extLst>
      <p:ext uri="{BB962C8B-B14F-4D97-AF65-F5344CB8AC3E}">
        <p14:creationId xmlns:p14="http://schemas.microsoft.com/office/powerpoint/2010/main" val="159812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0D8AF1-AA7E-DB43-B8CE-0E9F2F5A8AC7}"/>
              </a:ext>
            </a:extLst>
          </p:cNvPr>
          <p:cNvSpPr>
            <a:spLocks noGrp="1"/>
          </p:cNvSpPr>
          <p:nvPr>
            <p:ph type="title"/>
          </p:nvPr>
        </p:nvSpPr>
        <p:spPr>
          <a:xfrm>
            <a:off x="105600" y="201600"/>
            <a:ext cx="10972800" cy="625171"/>
          </a:xfrm>
        </p:spPr>
        <p:txBody>
          <a:bodyPr>
            <a:normAutofit/>
          </a:bodyPr>
          <a:lstStyle/>
          <a:p>
            <a:r>
              <a:rPr lang="en-US" sz="2400" dirty="0">
                <a:latin typeface="Calibri" panose="020F0502020204030204" pitchFamily="34" charset="0"/>
                <a:cs typeface="Calibri" panose="020F0502020204030204" pitchFamily="34" charset="0"/>
              </a:rPr>
              <a:t>Mechanisms of </a:t>
            </a:r>
            <a:r>
              <a:rPr lang="en-US" sz="2400" dirty="0">
                <a:solidFill>
                  <a:schemeClr val="accent2">
                    <a:lumMod val="75000"/>
                  </a:schemeClr>
                </a:solidFill>
                <a:latin typeface="Calibri" panose="020F0502020204030204" pitchFamily="34" charset="0"/>
                <a:cs typeface="Calibri" panose="020F0502020204030204" pitchFamily="34" charset="0"/>
              </a:rPr>
              <a:t>resistance</a:t>
            </a:r>
            <a:r>
              <a:rPr lang="en-US" sz="2400" dirty="0">
                <a:latin typeface="Calibri" panose="020F0502020204030204" pitchFamily="34" charset="0"/>
                <a:cs typeface="Calibri" panose="020F0502020204030204" pitchFamily="34" charset="0"/>
              </a:rPr>
              <a:t> to TRK inhibitors</a:t>
            </a:r>
          </a:p>
        </p:txBody>
      </p:sp>
      <p:pic>
        <p:nvPicPr>
          <p:cNvPr id="7" name="Immagine 6">
            <a:extLst>
              <a:ext uri="{FF2B5EF4-FFF2-40B4-BE49-F238E27FC236}">
                <a16:creationId xmlns:a16="http://schemas.microsoft.com/office/drawing/2014/main" id="{D07179DA-0334-A24B-9F0B-FFA524C821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4655" y="1061269"/>
            <a:ext cx="9453579" cy="5149183"/>
          </a:xfrm>
          <a:prstGeom prst="rect">
            <a:avLst/>
          </a:prstGeom>
        </p:spPr>
      </p:pic>
      <p:pic>
        <p:nvPicPr>
          <p:cNvPr id="9" name="Immagine 8">
            <a:extLst>
              <a:ext uri="{FF2B5EF4-FFF2-40B4-BE49-F238E27FC236}">
                <a16:creationId xmlns:a16="http://schemas.microsoft.com/office/drawing/2014/main" id="{FEBFF9EC-EC02-AE40-BC2E-EF449C0F30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4655" y="1061269"/>
            <a:ext cx="9453579" cy="5149183"/>
          </a:xfrm>
          <a:prstGeom prst="rect">
            <a:avLst/>
          </a:prstGeom>
        </p:spPr>
      </p:pic>
      <p:pic>
        <p:nvPicPr>
          <p:cNvPr id="12" name="Immagine 11">
            <a:extLst>
              <a:ext uri="{FF2B5EF4-FFF2-40B4-BE49-F238E27FC236}">
                <a16:creationId xmlns:a16="http://schemas.microsoft.com/office/drawing/2014/main" id="{4D0A0AC1-CC9E-9A4E-A38B-D8DC513EDBF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4655" y="1061269"/>
            <a:ext cx="9453579" cy="5149183"/>
          </a:xfrm>
          <a:prstGeom prst="rect">
            <a:avLst/>
          </a:prstGeom>
        </p:spPr>
      </p:pic>
      <p:sp>
        <p:nvSpPr>
          <p:cNvPr id="13" name="TextBox 13">
            <a:extLst>
              <a:ext uri="{FF2B5EF4-FFF2-40B4-BE49-F238E27FC236}">
                <a16:creationId xmlns:a16="http://schemas.microsoft.com/office/drawing/2014/main" id="{F04F9DC4-D816-C94F-A3C3-37B0EE7A062C}"/>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8" name="TextBox 7">
            <a:extLst>
              <a:ext uri="{FF2B5EF4-FFF2-40B4-BE49-F238E27FC236}">
                <a16:creationId xmlns:a16="http://schemas.microsoft.com/office/drawing/2014/main" id="{13C787EA-F0E5-450E-8DAB-22C348397245}"/>
              </a:ext>
            </a:extLst>
          </p:cNvPr>
          <p:cNvSpPr txBox="1"/>
          <p:nvPr/>
        </p:nvSpPr>
        <p:spPr>
          <a:xfrm>
            <a:off x="550379" y="6259020"/>
            <a:ext cx="11396196" cy="420756"/>
          </a:xfrm>
          <a:prstGeom prst="rect">
            <a:avLst/>
          </a:prstGeom>
          <a:noFill/>
        </p:spPr>
        <p:txBody>
          <a:bodyPr wrap="square" rtlCol="0" anchor="b">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067" b="0" i="0" u="none" strike="noStrike" kern="0" cap="none" spc="0" normalizeH="0" baseline="0" noProof="0" dirty="0">
                <a:ln>
                  <a:noFill/>
                </a:ln>
                <a:solidFill>
                  <a:srgbClr val="0000FF"/>
                </a:solidFill>
                <a:effectLst/>
                <a:uLnTx/>
                <a:uFillTx/>
                <a:latin typeface="Arial"/>
                <a:ea typeface="+mn-ea"/>
                <a:cs typeface="+mn-cs"/>
                <a:sym typeface="Helvetica"/>
              </a:rPr>
              <a:t>IGF-1R act., insulin-like growth factor 1 receptor activation; TRK, tropomyosin receptor kinase</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Helvetica"/>
              </a:rPr>
              <a:t>Ekman S. Transl Lung Cancer Res. 2020;9:2535-44</a:t>
            </a:r>
          </a:p>
        </p:txBody>
      </p:sp>
      <p:sp>
        <p:nvSpPr>
          <p:cNvPr id="3" name="Slide Number Placeholder 2">
            <a:extLst>
              <a:ext uri="{FF2B5EF4-FFF2-40B4-BE49-F238E27FC236}">
                <a16:creationId xmlns:a16="http://schemas.microsoft.com/office/drawing/2014/main" id="{87875C38-3F13-4131-A405-34BF98B1CDC1}"/>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80</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Tree>
    <p:extLst>
      <p:ext uri="{BB962C8B-B14F-4D97-AF65-F5344CB8AC3E}">
        <p14:creationId xmlns:p14="http://schemas.microsoft.com/office/powerpoint/2010/main" val="155653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51C1DB9-AD85-204C-9C8C-8F958816E245}"/>
              </a:ext>
            </a:extLst>
          </p:cNvPr>
          <p:cNvSpPr/>
          <p:nvPr/>
        </p:nvSpPr>
        <p:spPr>
          <a:xfrm>
            <a:off x="1676420" y="1813871"/>
            <a:ext cx="9388132" cy="33410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4400" b="1" i="0" u="none" strike="noStrike" kern="0" cap="none" spc="0" normalizeH="0" baseline="0" noProof="0" dirty="0">
              <a:ln>
                <a:noFill/>
              </a:ln>
              <a:solidFill>
                <a:srgbClr val="FFFFFF"/>
              </a:solidFill>
              <a:effectLst/>
              <a:uLnTx/>
              <a:uFillTx/>
              <a:latin typeface="Times New Roman"/>
              <a:ea typeface="+mn-ea"/>
              <a:cs typeface="+mn-cs"/>
              <a:sym typeface="Helvetica"/>
            </a:endParaRPr>
          </a:p>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sym typeface="Helvetica"/>
              </a:rPr>
              <a:t>at least to determine those who will not have a benefit of Immunotherapy!</a:t>
            </a:r>
          </a:p>
        </p:txBody>
      </p:sp>
      <p:sp>
        <p:nvSpPr>
          <p:cNvPr id="2" name="Rectangle 1">
            <a:extLst>
              <a:ext uri="{FF2B5EF4-FFF2-40B4-BE49-F238E27FC236}">
                <a16:creationId xmlns:a16="http://schemas.microsoft.com/office/drawing/2014/main" id="{91AFFF1D-A64B-F245-A98F-1C4A4DCCAE8D}"/>
              </a:ext>
            </a:extLst>
          </p:cNvPr>
          <p:cNvSpPr/>
          <p:nvPr/>
        </p:nvSpPr>
        <p:spPr>
          <a:xfrm>
            <a:off x="2858146" y="1916832"/>
            <a:ext cx="7024680" cy="769441"/>
          </a:xfrm>
          <a:prstGeom prst="rect">
            <a:avLst/>
          </a:prstGeom>
        </p:spPr>
        <p:txBody>
          <a:bodyPr wrap="non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D80B8C">
                    <a:lumMod val="75000"/>
                  </a:srgbClr>
                </a:solidFill>
                <a:effectLst/>
                <a:uLnTx/>
                <a:uFillTx/>
                <a:latin typeface="Arial"/>
                <a:ea typeface="+mn-ea"/>
                <a:cs typeface="+mn-cs"/>
                <a:sym typeface="Helvetica"/>
              </a:rPr>
              <a:t>Please</a:t>
            </a:r>
            <a:r>
              <a:rPr kumimoji="0" lang="es-ES" sz="4400" b="1" i="0" u="none" strike="noStrike" kern="0" cap="none" spc="0" normalizeH="0" baseline="0" noProof="0" dirty="0">
                <a:ln>
                  <a:noFill/>
                </a:ln>
                <a:solidFill>
                  <a:srgbClr val="D80B8C">
                    <a:lumMod val="75000"/>
                  </a:srgbClr>
                </a:solidFill>
                <a:effectLst/>
                <a:uLnTx/>
                <a:uFillTx/>
                <a:latin typeface="Arial"/>
                <a:ea typeface="+mn-ea"/>
                <a:cs typeface="+mn-cs"/>
                <a:sym typeface="Helvetica"/>
              </a:rPr>
              <a:t> test </a:t>
            </a:r>
            <a:r>
              <a:rPr kumimoji="0" lang="en-US" sz="4400" b="1" i="0" u="none" strike="noStrike" kern="0" cap="none" spc="0" normalizeH="0" baseline="0" noProof="0" dirty="0">
                <a:ln>
                  <a:noFill/>
                </a:ln>
                <a:solidFill>
                  <a:srgbClr val="D80B8C">
                    <a:lumMod val="75000"/>
                  </a:srgbClr>
                </a:solidFill>
                <a:effectLst/>
                <a:uLnTx/>
                <a:uFillTx/>
                <a:latin typeface="Arial"/>
                <a:ea typeface="+mn-ea"/>
                <a:cs typeface="+mn-cs"/>
                <a:sym typeface="Helvetica"/>
              </a:rPr>
              <a:t>your patients!</a:t>
            </a:r>
            <a:endParaRPr kumimoji="0" lang="en-US" sz="4400" b="0" i="0" u="none" strike="noStrike" kern="0" cap="none" spc="0" normalizeH="0" baseline="0" noProof="0" dirty="0">
              <a:ln>
                <a:noFill/>
              </a:ln>
              <a:solidFill>
                <a:srgbClr val="D80B8C">
                  <a:lumMod val="75000"/>
                </a:srgbClr>
              </a:solidFill>
              <a:effectLst/>
              <a:uLnTx/>
              <a:uFillTx/>
              <a:latin typeface="Arial"/>
              <a:ea typeface="+mn-ea"/>
              <a:cs typeface="+mn-cs"/>
              <a:sym typeface="Helvetica"/>
            </a:endParaRPr>
          </a:p>
        </p:txBody>
      </p:sp>
      <p:sp>
        <p:nvSpPr>
          <p:cNvPr id="5" name="TextBox 13">
            <a:extLst>
              <a:ext uri="{FF2B5EF4-FFF2-40B4-BE49-F238E27FC236}">
                <a16:creationId xmlns:a16="http://schemas.microsoft.com/office/drawing/2014/main" id="{F9CF19B4-172B-A245-9603-82996FDAA46B}"/>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sp>
        <p:nvSpPr>
          <p:cNvPr id="3" name="Slide Number Placeholder 2">
            <a:extLst>
              <a:ext uri="{FF2B5EF4-FFF2-40B4-BE49-F238E27FC236}">
                <a16:creationId xmlns:a16="http://schemas.microsoft.com/office/drawing/2014/main" id="{8D93DE4D-E64F-4BAA-9119-B1921ED14892}"/>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81</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Tree>
    <p:extLst>
      <p:ext uri="{BB962C8B-B14F-4D97-AF65-F5344CB8AC3E}">
        <p14:creationId xmlns:p14="http://schemas.microsoft.com/office/powerpoint/2010/main" val="22758825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414097" y="5807210"/>
            <a:ext cx="1346844" cy="461665"/>
          </a:xfrm>
          <a:prstGeom prst="rect">
            <a:avLst/>
          </a:prstGeom>
        </p:spPr>
        <p:txBody>
          <a:bodyPr wrap="non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21F72">
                    <a:lumMod val="60000"/>
                    <a:lumOff val="40000"/>
                  </a:srgbClr>
                </a:solidFill>
                <a:effectLst/>
                <a:uLnTx/>
                <a:uFillTx/>
                <a:latin typeface="Arial"/>
                <a:ea typeface="+mn-ea"/>
                <a:cs typeface="+mn-cs"/>
                <a:sym typeface="Helvetica"/>
              </a:rPr>
              <a:t> Thanks</a:t>
            </a:r>
          </a:p>
        </p:txBody>
      </p:sp>
      <p:pic>
        <p:nvPicPr>
          <p:cNvPr id="8" name="Picture 7">
            <a:extLst>
              <a:ext uri="{FF2B5EF4-FFF2-40B4-BE49-F238E27FC236}">
                <a16:creationId xmlns:a16="http://schemas.microsoft.com/office/drawing/2014/main" id="{AC6A78E6-3BA3-3B46-A87E-18850F1E1F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3406" y="558348"/>
            <a:ext cx="9205188" cy="4602595"/>
          </a:xfrm>
          <a:prstGeom prst="rect">
            <a:avLst/>
          </a:prstGeom>
        </p:spPr>
      </p:pic>
      <p:sp>
        <p:nvSpPr>
          <p:cNvPr id="14" name="TextBox 13">
            <a:extLst>
              <a:ext uri="{FF2B5EF4-FFF2-40B4-BE49-F238E27FC236}">
                <a16:creationId xmlns:a16="http://schemas.microsoft.com/office/drawing/2014/main" id="{B6E1889F-869A-3742-9234-535EDDFBDEE0}"/>
              </a:ext>
            </a:extLst>
          </p:cNvPr>
          <p:cNvSpPr txBox="1"/>
          <p:nvPr/>
        </p:nvSpPr>
        <p:spPr>
          <a:xfrm>
            <a:off x="848659" y="6668172"/>
            <a:ext cx="742368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CA"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rPr>
              <a:t>Christian Rolfo,  Center of Thoracic Oncology, The Tisch Cancer Institute, Mount Sinai</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a:endParaRPr>
          </a:p>
        </p:txBody>
      </p:sp>
      <p:pic>
        <p:nvPicPr>
          <p:cNvPr id="5" name="Picture 4">
            <a:extLst>
              <a:ext uri="{FF2B5EF4-FFF2-40B4-BE49-F238E27FC236}">
                <a16:creationId xmlns:a16="http://schemas.microsoft.com/office/drawing/2014/main" id="{F967CD1E-AA19-DD47-B6C6-831F01A330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93405" y="5942457"/>
            <a:ext cx="456587" cy="464459"/>
          </a:xfrm>
          <a:prstGeom prst="rect">
            <a:avLst/>
          </a:prstGeom>
        </p:spPr>
      </p:pic>
      <p:pic>
        <p:nvPicPr>
          <p:cNvPr id="6" name="Picture 5">
            <a:extLst>
              <a:ext uri="{FF2B5EF4-FFF2-40B4-BE49-F238E27FC236}">
                <a16:creationId xmlns:a16="http://schemas.microsoft.com/office/drawing/2014/main" id="{F2727656-7F87-2E44-860E-18950F94E0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1855" y="5488576"/>
            <a:ext cx="359688" cy="359688"/>
          </a:xfrm>
          <a:prstGeom prst="rect">
            <a:avLst/>
          </a:prstGeom>
        </p:spPr>
      </p:pic>
      <p:sp>
        <p:nvSpPr>
          <p:cNvPr id="7" name="TextBox 6">
            <a:extLst>
              <a:ext uri="{FF2B5EF4-FFF2-40B4-BE49-F238E27FC236}">
                <a16:creationId xmlns:a16="http://schemas.microsoft.com/office/drawing/2014/main" id="{055A0251-858B-AD45-AE6C-E6F004B888A5}"/>
              </a:ext>
            </a:extLst>
          </p:cNvPr>
          <p:cNvSpPr txBox="1"/>
          <p:nvPr/>
        </p:nvSpPr>
        <p:spPr>
          <a:xfrm>
            <a:off x="1949992" y="5422199"/>
            <a:ext cx="2683748" cy="338554"/>
          </a:xfrm>
          <a:prstGeom prst="rect">
            <a:avLst/>
          </a:prstGeom>
          <a:no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srgbClr val="000000"/>
                </a:solidFill>
                <a:effectLst/>
                <a:uLnTx/>
                <a:uFillTx/>
                <a:latin typeface="Arial"/>
                <a:ea typeface="+mn-ea"/>
                <a:cs typeface="+mn-cs"/>
                <a:sym typeface="Helvetica"/>
              </a:rPr>
              <a:t>Christian.Rolfo@mssm.edu</a:t>
            </a:r>
          </a:p>
        </p:txBody>
      </p:sp>
      <p:sp>
        <p:nvSpPr>
          <p:cNvPr id="10" name="TextBox 9">
            <a:extLst>
              <a:ext uri="{FF2B5EF4-FFF2-40B4-BE49-F238E27FC236}">
                <a16:creationId xmlns:a16="http://schemas.microsoft.com/office/drawing/2014/main" id="{D385A64E-1C62-F44E-808C-468EE9F4140E}"/>
              </a:ext>
            </a:extLst>
          </p:cNvPr>
          <p:cNvSpPr txBox="1"/>
          <p:nvPr/>
        </p:nvSpPr>
        <p:spPr>
          <a:xfrm>
            <a:off x="1949993" y="5880902"/>
            <a:ext cx="1678665" cy="338554"/>
          </a:xfrm>
          <a:prstGeom prst="rect">
            <a:avLst/>
          </a:prstGeom>
          <a:no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srgbClr val="000000"/>
                </a:solidFill>
                <a:effectLst/>
                <a:uLnTx/>
                <a:uFillTx/>
                <a:latin typeface="Arial"/>
                <a:ea typeface="+mn-ea"/>
                <a:cs typeface="+mn-cs"/>
                <a:sym typeface="Helvetica"/>
              </a:rPr>
              <a:t>@ChristianRolfo</a:t>
            </a:r>
          </a:p>
        </p:txBody>
      </p:sp>
      <p:sp>
        <p:nvSpPr>
          <p:cNvPr id="2" name="Slide Number Placeholder 1">
            <a:extLst>
              <a:ext uri="{FF2B5EF4-FFF2-40B4-BE49-F238E27FC236}">
                <a16:creationId xmlns:a16="http://schemas.microsoft.com/office/drawing/2014/main" id="{83D76F40-E8A9-43DA-B2E7-BD598203D6DC}"/>
              </a:ext>
            </a:extLst>
          </p:cNvPr>
          <p:cNvSpPr>
            <a:spLocks noGrp="1"/>
          </p:cNvSpPr>
          <p:nvPr>
            <p:ph type="sldNum" sz="quarter" idx="12"/>
          </p:nvPr>
        </p:nvSpPr>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9F8FBD0B-D5BA-AC4A-B182-CCF391B5588A}" type="slidenum">
              <a:rPr kumimoji="0" lang="en-US" sz="820" b="0" i="0" u="none" strike="noStrike" kern="0" cap="none" spc="0" normalizeH="0" baseline="0" noProof="0">
                <a:ln>
                  <a:noFill/>
                </a:ln>
                <a:solidFill>
                  <a:srgbClr val="000000">
                    <a:tint val="75000"/>
                  </a:srgbClr>
                </a:solidFill>
                <a:effectLst/>
                <a:uLnTx/>
                <a:uFillTx/>
                <a:latin typeface="Arial"/>
                <a:ea typeface="+mn-ea"/>
                <a:cs typeface="Arial"/>
                <a:sym typeface="Helvetica"/>
              </a:rPr>
              <a:pPr marL="0" marR="0" lvl="0" indent="0" algn="r" defTabSz="1219170" rtl="0" eaLnBrk="1" fontAlgn="auto" latinLnBrk="0" hangingPunct="0">
                <a:lnSpc>
                  <a:spcPct val="100000"/>
                </a:lnSpc>
                <a:spcBef>
                  <a:spcPts val="0"/>
                </a:spcBef>
                <a:spcAft>
                  <a:spcPts val="0"/>
                </a:spcAft>
                <a:buClrTx/>
                <a:buSzTx/>
                <a:buFontTx/>
                <a:buNone/>
                <a:tabLst/>
                <a:defRPr/>
              </a:pPr>
              <a:t>82</a:t>
            </a:fld>
            <a:endParaRPr kumimoji="0" lang="en-US" sz="820" b="0" i="0" u="none" strike="noStrike" kern="0" cap="none" spc="0" normalizeH="0" baseline="0" noProof="0" dirty="0">
              <a:ln>
                <a:noFill/>
              </a:ln>
              <a:solidFill>
                <a:srgbClr val="000000">
                  <a:tint val="75000"/>
                </a:srgbClr>
              </a:solidFill>
              <a:effectLst/>
              <a:uLnTx/>
              <a:uFillTx/>
              <a:latin typeface="Arial"/>
              <a:ea typeface="+mn-ea"/>
              <a:cs typeface="Arial"/>
              <a:sym typeface="Helvetica"/>
            </a:endParaRPr>
          </a:p>
        </p:txBody>
      </p:sp>
    </p:spTree>
    <p:extLst>
      <p:ext uri="{BB962C8B-B14F-4D97-AF65-F5344CB8AC3E}">
        <p14:creationId xmlns:p14="http://schemas.microsoft.com/office/powerpoint/2010/main" val="30854382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063552" y="5336166"/>
            <a:ext cx="1724768" cy="5539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t>Follow us on Twitter </a:t>
            </a:r>
            <a:br>
              <a:rPr kumimoji="0" lang="en-GB" sz="16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br>
            <a:r>
              <a:rPr kumimoji="0" lang="en-GB" sz="1600" b="1" i="0" u="sng" strike="noStrike" kern="1200" cap="none" spc="0" normalizeH="0" baseline="0" noProof="0" dirty="0">
                <a:ln>
                  <a:noFill/>
                </a:ln>
                <a:solidFill>
                  <a:srgbClr val="56378D"/>
                </a:solidFill>
                <a:effectLst/>
                <a:uLnTx/>
                <a:uFillTx/>
                <a:latin typeface="Calibri" panose="020F0502020204030204"/>
                <a:ea typeface="Aileron" charset="0"/>
                <a:cs typeface="PT Sans Narrow"/>
                <a:hlinkClick r:id="rId3">
                  <a:extLst>
                    <a:ext uri="{A12FA001-AC4F-418D-AE19-62706E023703}">
                      <ahyp:hlinkClr xmlns:ahyp="http://schemas.microsoft.com/office/drawing/2018/hyperlinkcolor" val="tx"/>
                    </a:ext>
                  </a:extLst>
                </a:hlinkClick>
              </a:rPr>
              <a:t>@ntrkconnectinfo</a:t>
            </a:r>
            <a:endParaRPr kumimoji="0" lang="en-GB" sz="1600" b="1" i="0" u="sng" strike="noStrike" kern="1200" cap="none" spc="0" normalizeH="0" baseline="0" noProof="0" dirty="0">
              <a:ln>
                <a:noFill/>
              </a:ln>
              <a:solidFill>
                <a:srgbClr val="56378D"/>
              </a:solidFill>
              <a:effectLst/>
              <a:uLnTx/>
              <a:uFillTx/>
              <a:latin typeface="Calibri" panose="020F0502020204030204"/>
              <a:ea typeface="Aileron" charset="0"/>
              <a:cs typeface="PT Sans Narrow"/>
            </a:endParaRPr>
          </a:p>
        </p:txBody>
      </p:sp>
      <p:sp>
        <p:nvSpPr>
          <p:cNvPr id="17" name="TextBox 16"/>
          <p:cNvSpPr txBox="1"/>
          <p:nvPr/>
        </p:nvSpPr>
        <p:spPr>
          <a:xfrm>
            <a:off x="4002039" y="5336167"/>
            <a:ext cx="2084815" cy="701731"/>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t>Follow the </a:t>
            </a:r>
            <a:br>
              <a:rPr kumimoji="0" lang="en-GB" sz="16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br>
            <a:r>
              <a:rPr kumimoji="0" lang="en-GB" sz="1600" b="1" i="0" u="sng" strike="noStrike" kern="1200" cap="none" spc="0" normalizeH="0" baseline="0" noProof="0" dirty="0">
                <a:ln>
                  <a:noFill/>
                </a:ln>
                <a:solidFill>
                  <a:srgbClr val="56378D"/>
                </a:solidFill>
                <a:effectLst/>
                <a:uLnTx/>
                <a:uFillTx/>
                <a:latin typeface="Calibri" panose="020F0502020204030204"/>
                <a:ea typeface="Aileron" charset="0"/>
                <a:cs typeface="PT Sans Narrow"/>
                <a:hlinkClick r:id="rId4">
                  <a:extLst>
                    <a:ext uri="{A12FA001-AC4F-418D-AE19-62706E023703}">
                      <ahyp:hlinkClr xmlns:ahyp="http://schemas.microsoft.com/office/drawing/2018/hyperlinkcolor" val="tx"/>
                    </a:ext>
                  </a:extLst>
                </a:hlinkClick>
              </a:rPr>
              <a:t>NTRK CONNECT</a:t>
            </a:r>
            <a:br>
              <a:rPr kumimoji="0" lang="en-GB" sz="1600" b="1" i="0" u="none" strike="noStrike" kern="1200" cap="none" spc="0" normalizeH="0" baseline="0" noProof="0" dirty="0">
                <a:ln>
                  <a:noFill/>
                </a:ln>
                <a:solidFill>
                  <a:srgbClr val="ECE6ED"/>
                </a:solidFill>
                <a:effectLst/>
                <a:uLnTx/>
                <a:uFillTx/>
                <a:latin typeface="Calibri" panose="020F0502020204030204"/>
                <a:ea typeface="Aileron" charset="0"/>
                <a:cs typeface="PT Sans Narrow"/>
              </a:rPr>
            </a:br>
            <a:r>
              <a:rPr kumimoji="0" lang="en-GB" sz="14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t>group on LinkedIn</a:t>
            </a:r>
            <a:endParaRPr kumimoji="0" lang="en-GB" sz="16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endParaRPr>
          </a:p>
        </p:txBody>
      </p:sp>
      <p:sp>
        <p:nvSpPr>
          <p:cNvPr id="18" name="TextBox 17"/>
          <p:cNvSpPr txBox="1"/>
          <p:nvPr/>
        </p:nvSpPr>
        <p:spPr>
          <a:xfrm>
            <a:off x="7779549" y="5336166"/>
            <a:ext cx="2843808" cy="7294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378D"/>
                </a:solidFill>
                <a:effectLst/>
                <a:uLnTx/>
                <a:uFillTx/>
                <a:latin typeface="Calibri" panose="020F0502020204030204"/>
                <a:ea typeface="+mn-ea"/>
                <a:cs typeface="PT Sans Narrow"/>
              </a:rPr>
              <a:t>Email</a:t>
            </a:r>
            <a:br>
              <a:rPr kumimoji="0" lang="en-US" sz="1600" b="0" i="0" u="none" strike="noStrike" kern="1200" cap="none" spc="0" normalizeH="0" baseline="0" noProof="0" dirty="0">
                <a:ln>
                  <a:noFill/>
                </a:ln>
                <a:solidFill>
                  <a:srgbClr val="56378D"/>
                </a:solidFill>
                <a:effectLst/>
                <a:uLnTx/>
                <a:uFillTx/>
                <a:latin typeface="Calibri" panose="020F0502020204030204"/>
                <a:ea typeface="+mn-ea"/>
                <a:cs typeface="PT Sans Narrow"/>
              </a:rPr>
            </a:br>
            <a:r>
              <a:rPr kumimoji="0" lang="en-GB" sz="1600" b="1" i="0" u="none" strike="noStrike" kern="1200" cap="none" spc="0" normalizeH="0" baseline="0" noProof="0" dirty="0">
                <a:ln>
                  <a:noFill/>
                </a:ln>
                <a:solidFill>
                  <a:srgbClr val="56378D"/>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froukje.sosef</a:t>
            </a:r>
            <a:br>
              <a:rPr kumimoji="0" lang="en-GB" sz="1600" b="1" i="0" u="none" strike="noStrike" kern="1200" cap="none" spc="0" normalizeH="0" baseline="0" noProof="0" dirty="0">
                <a:ln>
                  <a:noFill/>
                </a:ln>
                <a:solidFill>
                  <a:srgbClr val="56378D"/>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br>
            <a:r>
              <a:rPr kumimoji="0" lang="en-GB" sz="1600" b="1" i="0" u="none" strike="noStrike" kern="1200" cap="none" spc="0" normalizeH="0" baseline="0" noProof="0" dirty="0">
                <a:ln>
                  <a:noFill/>
                </a:ln>
                <a:solidFill>
                  <a:srgbClr val="56378D"/>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@cor2ed.com</a:t>
            </a:r>
            <a:endParaRPr kumimoji="0" lang="en-GB" sz="1600" b="1" i="0" u="none" strike="noStrike" kern="1200" cap="none" spc="0" normalizeH="0" baseline="0" noProof="0" dirty="0">
              <a:ln>
                <a:noFill/>
              </a:ln>
              <a:solidFill>
                <a:srgbClr val="56378D"/>
              </a:solidFill>
              <a:effectLst/>
              <a:uLnTx/>
              <a:uFillTx/>
              <a:latin typeface="Calibri" panose="020F0502020204030204"/>
              <a:ea typeface="+mn-ea"/>
              <a:cs typeface="+mn-cs"/>
            </a:endParaRPr>
          </a:p>
        </p:txBody>
      </p:sp>
      <p:sp>
        <p:nvSpPr>
          <p:cNvPr id="19" name="TextBox 18"/>
          <p:cNvSpPr txBox="1"/>
          <p:nvPr/>
        </p:nvSpPr>
        <p:spPr>
          <a:xfrm>
            <a:off x="6014846" y="5336166"/>
            <a:ext cx="2084815" cy="7571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t>Watch us on the</a:t>
            </a:r>
            <a:br>
              <a:rPr kumimoji="0" lang="en-GB" sz="14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br>
            <a:r>
              <a:rPr kumimoji="0" lang="en-GB" sz="14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t>Vimeo Channe</a:t>
            </a:r>
            <a:r>
              <a:rPr kumimoji="0" lang="en-GB" sz="16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t>l</a:t>
            </a:r>
            <a:br>
              <a:rPr kumimoji="0" lang="en-GB" sz="1600" b="0" i="0" u="none" strike="noStrike" kern="1200" cap="none" spc="0" normalizeH="0" baseline="0" noProof="0" dirty="0">
                <a:ln>
                  <a:noFill/>
                </a:ln>
                <a:solidFill>
                  <a:srgbClr val="56378D"/>
                </a:solidFill>
                <a:effectLst/>
                <a:uLnTx/>
                <a:uFillTx/>
                <a:latin typeface="Calibri" panose="020F0502020204030204"/>
                <a:ea typeface="Aileron" charset="0"/>
                <a:cs typeface="PT Sans Narrow"/>
              </a:rPr>
            </a:br>
            <a:r>
              <a:rPr kumimoji="0" lang="en-GB" sz="1600" b="1" i="0" u="none" strike="noStrike" kern="1200" cap="none" spc="0" normalizeH="0" baseline="0" noProof="0" dirty="0">
                <a:ln>
                  <a:noFill/>
                </a:ln>
                <a:solidFill>
                  <a:srgbClr val="56378D"/>
                </a:solidFill>
                <a:effectLst/>
                <a:uLnTx/>
                <a:uFillTx/>
                <a:latin typeface="Calibri" panose="020F0502020204030204"/>
                <a:ea typeface="Aileron" charset="0"/>
                <a:cs typeface="PT Sans Narrow"/>
                <a:hlinkClick r:id="rId6">
                  <a:extLst>
                    <a:ext uri="{A12FA001-AC4F-418D-AE19-62706E023703}">
                      <ahyp:hlinkClr xmlns:ahyp="http://schemas.microsoft.com/office/drawing/2018/hyperlinkcolor" val="tx"/>
                    </a:ext>
                  </a:extLst>
                </a:hlinkClick>
              </a:rPr>
              <a:t>NTRK CONNECT</a:t>
            </a:r>
            <a:endParaRPr kumimoji="0" lang="en-GB" sz="1600" b="1" i="0" u="none" strike="noStrike" kern="1200" cap="none" spc="0" normalizeH="0" baseline="0" noProof="0" dirty="0">
              <a:ln>
                <a:noFill/>
              </a:ln>
              <a:solidFill>
                <a:srgbClr val="56378D"/>
              </a:solidFill>
              <a:effectLst/>
              <a:uLnTx/>
              <a:uFillTx/>
              <a:latin typeface="Calibri" panose="020F0502020204030204"/>
              <a:ea typeface="Aileron" charset="0"/>
              <a:cs typeface="PT Sans Narrow"/>
            </a:endParaRPr>
          </a:p>
        </p:txBody>
      </p:sp>
      <p:sp>
        <p:nvSpPr>
          <p:cNvPr id="15" name="Title 8">
            <a:extLst>
              <a:ext uri="{FF2B5EF4-FFF2-40B4-BE49-F238E27FC236}">
                <a16:creationId xmlns:a16="http://schemas.microsoft.com/office/drawing/2014/main" id="{071CF435-729F-403B-B87A-421B2706800D}"/>
              </a:ext>
            </a:extLst>
          </p:cNvPr>
          <p:cNvSpPr>
            <a:spLocks noGrp="1"/>
          </p:cNvSpPr>
          <p:nvPr>
            <p:ph type="title"/>
          </p:nvPr>
        </p:nvSpPr>
        <p:spPr>
          <a:xfrm>
            <a:off x="1635656" y="274638"/>
            <a:ext cx="8924840" cy="3586410"/>
          </a:xfrm>
        </p:spPr>
        <p:txBody>
          <a:bodyPr>
            <a:normAutofit/>
          </a:bodyPr>
          <a:lstStyle/>
          <a:p>
            <a:pPr>
              <a:lnSpc>
                <a:spcPts val="3800"/>
              </a:lnSpc>
              <a:spcBef>
                <a:spcPts val="800"/>
              </a:spcBef>
            </a:pPr>
            <a:r>
              <a:rPr lang="en-GB" sz="3600" cap="none" noProof="0" dirty="0"/>
              <a:t>REACH NTRK CONNECT VIA </a:t>
            </a:r>
            <a:br>
              <a:rPr lang="en-GB" sz="3600" cap="none" noProof="0" dirty="0"/>
            </a:br>
            <a:r>
              <a:rPr lang="en-GB" sz="3600" cap="none" spc="-50" noProof="0" dirty="0"/>
              <a:t>TWITTER, LINKEDIN, VIMEO &amp; EMAIL</a:t>
            </a:r>
            <a:br>
              <a:rPr lang="en-GB" sz="3600" cap="none" noProof="0" dirty="0"/>
            </a:br>
            <a:r>
              <a:rPr lang="en-GB" sz="3600" cap="none" noProof="0" dirty="0"/>
              <a:t>OR VISIT THE GROUP’S WEBSITE</a:t>
            </a:r>
            <a:br>
              <a:rPr lang="en-GB" sz="3600" noProof="0" dirty="0">
                <a:solidFill>
                  <a:schemeClr val="tx2"/>
                </a:solidFill>
              </a:rPr>
            </a:br>
            <a:r>
              <a:rPr lang="en-GB" sz="3600" u="sng" cap="none" noProof="0" dirty="0">
                <a:hlinkClick r:id="rId7">
                  <a:extLst>
                    <a:ext uri="{A12FA001-AC4F-418D-AE19-62706E023703}">
                      <ahyp:hlinkClr xmlns:ahyp="http://schemas.microsoft.com/office/drawing/2018/hyperlinkcolor" val="tx"/>
                    </a:ext>
                  </a:extLst>
                </a:hlinkClick>
              </a:rPr>
              <a:t>http://www.ntrkconnect.info</a:t>
            </a:r>
            <a:endParaRPr lang="en-GB" sz="3600" cap="none" noProof="0" dirty="0"/>
          </a:p>
        </p:txBody>
      </p:sp>
      <p:pic>
        <p:nvPicPr>
          <p:cNvPr id="3" name="Picture 2">
            <a:hlinkClick r:id="rId6"/>
            <a:extLst>
              <a:ext uri="{FF2B5EF4-FFF2-40B4-BE49-F238E27FC236}">
                <a16:creationId xmlns:a16="http://schemas.microsoft.com/office/drawing/2014/main" id="{E10C5C84-EC62-432B-80C7-ECCD3CBF66A7}"/>
              </a:ext>
            </a:extLst>
          </p:cNvPr>
          <p:cNvPicPr>
            <a:picLocks noChangeAspect="1"/>
          </p:cNvPicPr>
          <p:nvPr/>
        </p:nvPicPr>
        <p:blipFill>
          <a:blip r:embed="rId8"/>
          <a:stretch>
            <a:fillRect/>
          </a:stretch>
        </p:blipFill>
        <p:spPr>
          <a:xfrm>
            <a:off x="6435393" y="4050497"/>
            <a:ext cx="1259268" cy="1260000"/>
          </a:xfrm>
          <a:prstGeom prst="rect">
            <a:avLst/>
          </a:prstGeom>
        </p:spPr>
      </p:pic>
      <p:pic>
        <p:nvPicPr>
          <p:cNvPr id="5" name="Picture 4">
            <a:hlinkClick r:id="rId5"/>
            <a:extLst>
              <a:ext uri="{FF2B5EF4-FFF2-40B4-BE49-F238E27FC236}">
                <a16:creationId xmlns:a16="http://schemas.microsoft.com/office/drawing/2014/main" id="{C82D04D1-4906-42DD-907A-F5AF75FDBB47}"/>
              </a:ext>
            </a:extLst>
          </p:cNvPr>
          <p:cNvPicPr>
            <a:picLocks noChangeAspect="1"/>
          </p:cNvPicPr>
          <p:nvPr/>
        </p:nvPicPr>
        <p:blipFill>
          <a:blip r:embed="rId9"/>
          <a:stretch>
            <a:fillRect/>
          </a:stretch>
        </p:blipFill>
        <p:spPr>
          <a:xfrm>
            <a:off x="8526954" y="4050497"/>
            <a:ext cx="1259268" cy="1260000"/>
          </a:xfrm>
          <a:prstGeom prst="rect">
            <a:avLst/>
          </a:prstGeom>
        </p:spPr>
      </p:pic>
      <p:pic>
        <p:nvPicPr>
          <p:cNvPr id="7" name="Picture 6">
            <a:hlinkClick r:id="rId4"/>
            <a:extLst>
              <a:ext uri="{FF2B5EF4-FFF2-40B4-BE49-F238E27FC236}">
                <a16:creationId xmlns:a16="http://schemas.microsoft.com/office/drawing/2014/main" id="{318C0DBA-C408-4E45-A02E-87489D4F89A0}"/>
              </a:ext>
            </a:extLst>
          </p:cNvPr>
          <p:cNvPicPr>
            <a:picLocks noChangeAspect="1"/>
          </p:cNvPicPr>
          <p:nvPr/>
        </p:nvPicPr>
        <p:blipFill>
          <a:blip r:embed="rId10"/>
          <a:stretch>
            <a:fillRect/>
          </a:stretch>
        </p:blipFill>
        <p:spPr>
          <a:xfrm>
            <a:off x="4365847" y="4050497"/>
            <a:ext cx="1259268" cy="1260000"/>
          </a:xfrm>
          <a:prstGeom prst="rect">
            <a:avLst/>
          </a:prstGeom>
        </p:spPr>
      </p:pic>
      <p:pic>
        <p:nvPicPr>
          <p:cNvPr id="9" name="Picture 8">
            <a:hlinkClick r:id="rId3"/>
            <a:extLst>
              <a:ext uri="{FF2B5EF4-FFF2-40B4-BE49-F238E27FC236}">
                <a16:creationId xmlns:a16="http://schemas.microsoft.com/office/drawing/2014/main" id="{D6A72BC0-F82A-42A8-A07E-FEF293DC6029}"/>
              </a:ext>
            </a:extLst>
          </p:cNvPr>
          <p:cNvPicPr>
            <a:picLocks noChangeAspect="1"/>
          </p:cNvPicPr>
          <p:nvPr/>
        </p:nvPicPr>
        <p:blipFill>
          <a:blip r:embed="rId11"/>
          <a:stretch>
            <a:fillRect/>
          </a:stretch>
        </p:blipFill>
        <p:spPr>
          <a:xfrm>
            <a:off x="2296302" y="4050497"/>
            <a:ext cx="1259268" cy="1260000"/>
          </a:xfrm>
          <a:prstGeom prst="rect">
            <a:avLst/>
          </a:prstGeom>
        </p:spPr>
      </p:pic>
      <p:sp>
        <p:nvSpPr>
          <p:cNvPr id="2" name="Slide Number Placeholder 1"/>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146845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0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FB9D64-57F5-455A-8846-DA6C2A9BB458}"/>
              </a:ext>
            </a:extLst>
          </p:cNvPr>
          <p:cNvSpPr>
            <a:spLocks noGrp="1"/>
          </p:cNvSpPr>
          <p:nvPr>
            <p:ph sz="quarter" idx="12"/>
          </p:nvPr>
        </p:nvSpPr>
        <p:spPr>
          <a:xfrm>
            <a:off x="335360" y="1124744"/>
            <a:ext cx="4814921" cy="4896544"/>
          </a:xfrm>
        </p:spPr>
        <p:txBody>
          <a:bodyPr/>
          <a:lstStyle/>
          <a:p>
            <a:r>
              <a:rPr lang="en-GB" b="1" dirty="0"/>
              <a:t>Intra- or inter-chromosomal gene rearrangements lead to the </a:t>
            </a:r>
            <a:r>
              <a:rPr lang="en-GB" b="1" i="1" dirty="0"/>
              <a:t>NTRK</a:t>
            </a:r>
            <a:r>
              <a:rPr lang="en-GB" b="1" dirty="0"/>
              <a:t> gene joining with a fusion partner gene </a:t>
            </a:r>
          </a:p>
          <a:p>
            <a:r>
              <a:rPr lang="en-GB" dirty="0"/>
              <a:t>Over 80 different fusion partners identified </a:t>
            </a:r>
          </a:p>
          <a:p>
            <a:r>
              <a:rPr lang="en-GB" dirty="0"/>
              <a:t>This triggers constitutive activation of the TRK protein </a:t>
            </a:r>
          </a:p>
          <a:p>
            <a:r>
              <a:rPr lang="en-GB" dirty="0"/>
              <a:t>This promotes, through MAPK and/or PI3K pathways:</a:t>
            </a:r>
          </a:p>
          <a:p>
            <a:pPr marL="0" indent="0">
              <a:buNone/>
            </a:pPr>
            <a:r>
              <a:rPr lang="en-GB" dirty="0"/>
              <a:t>	↑ tumour proliferation</a:t>
            </a:r>
          </a:p>
          <a:p>
            <a:pPr marL="0" indent="0">
              <a:buNone/>
            </a:pPr>
            <a:r>
              <a:rPr lang="en-GB" dirty="0"/>
              <a:t>	 ↑ survival</a:t>
            </a:r>
          </a:p>
          <a:p>
            <a:pPr marL="0" indent="0">
              <a:buNone/>
            </a:pPr>
            <a:r>
              <a:rPr lang="en-GB" dirty="0"/>
              <a:t>	 ↑ invasion</a:t>
            </a:r>
          </a:p>
          <a:p>
            <a:pPr marL="0" indent="0">
              <a:buNone/>
            </a:pPr>
            <a:r>
              <a:rPr lang="en-GB" dirty="0"/>
              <a:t>	 ↑ angiogenesis</a:t>
            </a:r>
          </a:p>
        </p:txBody>
      </p:sp>
      <p:sp>
        <p:nvSpPr>
          <p:cNvPr id="2" name="Title 1">
            <a:extLst>
              <a:ext uri="{FF2B5EF4-FFF2-40B4-BE49-F238E27FC236}">
                <a16:creationId xmlns:a16="http://schemas.microsoft.com/office/drawing/2014/main" id="{FB74656D-7B78-41C3-A222-29AD5F1EA92E}"/>
              </a:ext>
            </a:extLst>
          </p:cNvPr>
          <p:cNvSpPr>
            <a:spLocks noGrp="1"/>
          </p:cNvSpPr>
          <p:nvPr>
            <p:ph type="title"/>
          </p:nvPr>
        </p:nvSpPr>
        <p:spPr/>
        <p:txBody>
          <a:bodyPr/>
          <a:lstStyle/>
          <a:p>
            <a:r>
              <a:rPr lang="en-GB" i="1" dirty="0"/>
              <a:t>NTRK</a:t>
            </a:r>
            <a:r>
              <a:rPr lang="en-GB" dirty="0"/>
              <a:t> fusions</a:t>
            </a:r>
          </a:p>
        </p:txBody>
      </p:sp>
      <p:sp>
        <p:nvSpPr>
          <p:cNvPr id="8" name="Slide Number Placeholder 7">
            <a:extLst>
              <a:ext uri="{FF2B5EF4-FFF2-40B4-BE49-F238E27FC236}">
                <a16:creationId xmlns:a16="http://schemas.microsoft.com/office/drawing/2014/main" id="{56ACC9F8-DCA1-914E-8A44-3C0DA60B1BD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7" name="Content Placeholder 6">
            <a:extLst>
              <a:ext uri="{FF2B5EF4-FFF2-40B4-BE49-F238E27FC236}">
                <a16:creationId xmlns:a16="http://schemas.microsoft.com/office/drawing/2014/main" id="{72612260-E8B8-8D4E-874A-0B66C6713DFD}"/>
              </a:ext>
            </a:extLst>
          </p:cNvPr>
          <p:cNvSpPr>
            <a:spLocks noGrp="1"/>
          </p:cNvSpPr>
          <p:nvPr>
            <p:ph sz="quarter" idx="15"/>
          </p:nvPr>
        </p:nvSpPr>
        <p:spPr>
          <a:xfrm>
            <a:off x="620183" y="6356351"/>
            <a:ext cx="10180339" cy="365125"/>
          </a:xfrm>
        </p:spPr>
        <p:txBody>
          <a:bodyPr/>
          <a:lstStyle/>
          <a:p>
            <a:pPr>
              <a:spcBef>
                <a:spcPts val="0"/>
              </a:spcBef>
              <a:spcAft>
                <a:spcPts val="300"/>
              </a:spcAft>
            </a:pPr>
            <a:r>
              <a:rPr lang="en-GB" dirty="0">
                <a:solidFill>
                  <a:schemeClr val="tx2"/>
                </a:solidFill>
              </a:rPr>
              <a:t>MAPK, mitogen-activated protein kinase; NTRK, neurotrophic tyrosine receptor kinase; PI3K, phosphoinositide 3-kinase; TRK, tropomyosin receptor kinase</a:t>
            </a:r>
          </a:p>
          <a:p>
            <a:pPr>
              <a:spcBef>
                <a:spcPts val="0"/>
              </a:spcBef>
              <a:spcAft>
                <a:spcPts val="300"/>
              </a:spcAft>
            </a:pPr>
            <a:r>
              <a:rPr lang="en-GB" dirty="0">
                <a:solidFill>
                  <a:schemeClr val="tx2"/>
                </a:solidFill>
              </a:rPr>
              <a:t>Hechtman JF. Mod Pathol. 2021; doi: 10.1038/s41379-021-00913-8 (Online ahead of print)</a:t>
            </a:r>
          </a:p>
        </p:txBody>
      </p:sp>
      <p:sp>
        <p:nvSpPr>
          <p:cNvPr id="15" name="Rectangle 14">
            <a:extLst>
              <a:ext uri="{FF2B5EF4-FFF2-40B4-BE49-F238E27FC236}">
                <a16:creationId xmlns:a16="http://schemas.microsoft.com/office/drawing/2014/main" id="{F6F4AF31-6172-CB42-98E8-D71EC0C24E21}"/>
              </a:ext>
            </a:extLst>
          </p:cNvPr>
          <p:cNvSpPr/>
          <p:nvPr/>
        </p:nvSpPr>
        <p:spPr>
          <a:xfrm>
            <a:off x="5303912" y="1208834"/>
            <a:ext cx="6278488" cy="4679405"/>
          </a:xfrm>
          <a:prstGeom prst="rect">
            <a:avLst/>
          </a:prstGeom>
          <a:noFill/>
          <a:ln w="28575">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EBAA190-29B4-D24B-BD16-E77700BD1D54}"/>
              </a:ext>
            </a:extLst>
          </p:cNvPr>
          <p:cNvSpPr txBox="1"/>
          <p:nvPr/>
        </p:nvSpPr>
        <p:spPr>
          <a:xfrm>
            <a:off x="7611591" y="3252739"/>
            <a:ext cx="370359" cy="128636"/>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IRF2BP2</a:t>
            </a:r>
          </a:p>
        </p:txBody>
      </p:sp>
      <p:sp>
        <p:nvSpPr>
          <p:cNvPr id="19" name="TextBox 18">
            <a:extLst>
              <a:ext uri="{FF2B5EF4-FFF2-40B4-BE49-F238E27FC236}">
                <a16:creationId xmlns:a16="http://schemas.microsoft.com/office/drawing/2014/main" id="{0BF7A584-C1CB-194B-82ED-F5EE98B4D47D}"/>
              </a:ext>
            </a:extLst>
          </p:cNvPr>
          <p:cNvSpPr txBox="1"/>
          <p:nvPr/>
        </p:nvSpPr>
        <p:spPr>
          <a:xfrm>
            <a:off x="7611591" y="3392439"/>
            <a:ext cx="370359" cy="128636"/>
          </a:xfrm>
          <a:prstGeom prst="rect">
            <a:avLst/>
          </a:prstGeom>
          <a:solidFill>
            <a:schemeClr val="accent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TRAF2</a:t>
            </a:r>
          </a:p>
        </p:txBody>
      </p:sp>
      <p:sp>
        <p:nvSpPr>
          <p:cNvPr id="20" name="TextBox 19">
            <a:extLst>
              <a:ext uri="{FF2B5EF4-FFF2-40B4-BE49-F238E27FC236}">
                <a16:creationId xmlns:a16="http://schemas.microsoft.com/office/drawing/2014/main" id="{83D56099-BD58-BD45-94A6-6E41BC34B5B3}"/>
              </a:ext>
            </a:extLst>
          </p:cNvPr>
          <p:cNvSpPr txBox="1"/>
          <p:nvPr/>
        </p:nvSpPr>
        <p:spPr>
          <a:xfrm>
            <a:off x="7611591" y="3611514"/>
            <a:ext cx="370359" cy="128636"/>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RFWD2</a:t>
            </a:r>
          </a:p>
        </p:txBody>
      </p:sp>
      <p:sp>
        <p:nvSpPr>
          <p:cNvPr id="21" name="TextBox 20">
            <a:extLst>
              <a:ext uri="{FF2B5EF4-FFF2-40B4-BE49-F238E27FC236}">
                <a16:creationId xmlns:a16="http://schemas.microsoft.com/office/drawing/2014/main" id="{A8DA40D0-5BED-CF45-B1A0-E5ABAF2BD0EE}"/>
              </a:ext>
            </a:extLst>
          </p:cNvPr>
          <p:cNvSpPr txBox="1"/>
          <p:nvPr/>
        </p:nvSpPr>
        <p:spPr>
          <a:xfrm>
            <a:off x="7611591" y="3751214"/>
            <a:ext cx="370359" cy="128636"/>
          </a:xfrm>
          <a:prstGeom prst="rect">
            <a:avLst/>
          </a:prstGeom>
          <a:solidFill>
            <a:schemeClr val="accent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STRN</a:t>
            </a:r>
          </a:p>
        </p:txBody>
      </p:sp>
      <p:sp>
        <p:nvSpPr>
          <p:cNvPr id="23" name="TextBox 22">
            <a:extLst>
              <a:ext uri="{FF2B5EF4-FFF2-40B4-BE49-F238E27FC236}">
                <a16:creationId xmlns:a16="http://schemas.microsoft.com/office/drawing/2014/main" id="{6E2E6F5F-16C1-074E-ABD4-F7BAB53B51DB}"/>
              </a:ext>
            </a:extLst>
          </p:cNvPr>
          <p:cNvSpPr txBox="1"/>
          <p:nvPr/>
        </p:nvSpPr>
        <p:spPr>
          <a:xfrm>
            <a:off x="7611591" y="3890914"/>
            <a:ext cx="370359" cy="128636"/>
          </a:xfrm>
          <a:prstGeom prst="rect">
            <a:avLst/>
          </a:prstGeom>
          <a:solidFill>
            <a:schemeClr val="bg2">
              <a:lumMod val="9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EML4</a:t>
            </a:r>
          </a:p>
        </p:txBody>
      </p:sp>
      <p:sp>
        <p:nvSpPr>
          <p:cNvPr id="24" name="TextBox 23">
            <a:extLst>
              <a:ext uri="{FF2B5EF4-FFF2-40B4-BE49-F238E27FC236}">
                <a16:creationId xmlns:a16="http://schemas.microsoft.com/office/drawing/2014/main" id="{5E1D34C2-FC14-4B4C-9D1A-17C33FED02C3}"/>
              </a:ext>
            </a:extLst>
          </p:cNvPr>
          <p:cNvSpPr txBox="1"/>
          <p:nvPr/>
        </p:nvSpPr>
        <p:spPr>
          <a:xfrm>
            <a:off x="7611591" y="2503439"/>
            <a:ext cx="370359" cy="128636"/>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MPRIP</a:t>
            </a:r>
          </a:p>
        </p:txBody>
      </p:sp>
      <p:sp>
        <p:nvSpPr>
          <p:cNvPr id="25" name="TextBox 24">
            <a:extLst>
              <a:ext uri="{FF2B5EF4-FFF2-40B4-BE49-F238E27FC236}">
                <a16:creationId xmlns:a16="http://schemas.microsoft.com/office/drawing/2014/main" id="{002FEA41-37FA-A543-B3A1-19F52AAF494C}"/>
              </a:ext>
            </a:extLst>
          </p:cNvPr>
          <p:cNvSpPr txBox="1"/>
          <p:nvPr/>
        </p:nvSpPr>
        <p:spPr>
          <a:xfrm>
            <a:off x="7611591" y="2643139"/>
            <a:ext cx="370359" cy="128636"/>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TFG</a:t>
            </a:r>
          </a:p>
        </p:txBody>
      </p:sp>
      <p:sp>
        <p:nvSpPr>
          <p:cNvPr id="26" name="TextBox 25">
            <a:extLst>
              <a:ext uri="{FF2B5EF4-FFF2-40B4-BE49-F238E27FC236}">
                <a16:creationId xmlns:a16="http://schemas.microsoft.com/office/drawing/2014/main" id="{96073953-F051-9448-ACD9-AB61E8484B6A}"/>
              </a:ext>
            </a:extLst>
          </p:cNvPr>
          <p:cNvSpPr txBox="1"/>
          <p:nvPr/>
        </p:nvSpPr>
        <p:spPr>
          <a:xfrm>
            <a:off x="7611591" y="2782839"/>
            <a:ext cx="370359" cy="128636"/>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SQSTM1</a:t>
            </a:r>
          </a:p>
        </p:txBody>
      </p:sp>
      <p:sp>
        <p:nvSpPr>
          <p:cNvPr id="27" name="TextBox 26">
            <a:extLst>
              <a:ext uri="{FF2B5EF4-FFF2-40B4-BE49-F238E27FC236}">
                <a16:creationId xmlns:a16="http://schemas.microsoft.com/office/drawing/2014/main" id="{5245C7FB-88C8-FB46-8B39-B8E6562BB307}"/>
              </a:ext>
            </a:extLst>
          </p:cNvPr>
          <p:cNvSpPr txBox="1"/>
          <p:nvPr/>
        </p:nvSpPr>
        <p:spPr>
          <a:xfrm>
            <a:off x="7611591" y="2922539"/>
            <a:ext cx="370359" cy="128636"/>
          </a:xfrm>
          <a:prstGeom prst="rect">
            <a:avLst/>
          </a:prstGeom>
          <a:solidFill>
            <a:schemeClr val="accent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TRIM24</a:t>
            </a:r>
          </a:p>
        </p:txBody>
      </p:sp>
      <p:sp>
        <p:nvSpPr>
          <p:cNvPr id="28" name="TextBox 27">
            <a:extLst>
              <a:ext uri="{FF2B5EF4-FFF2-40B4-BE49-F238E27FC236}">
                <a16:creationId xmlns:a16="http://schemas.microsoft.com/office/drawing/2014/main" id="{DD4A7AAC-77E0-A949-88DD-34A7405F869C}"/>
              </a:ext>
            </a:extLst>
          </p:cNvPr>
          <p:cNvSpPr txBox="1"/>
          <p:nvPr/>
        </p:nvSpPr>
        <p:spPr>
          <a:xfrm>
            <a:off x="7611591" y="3062239"/>
            <a:ext cx="370359" cy="128636"/>
          </a:xfrm>
          <a:prstGeom prst="rect">
            <a:avLst/>
          </a:prstGeom>
          <a:solidFill>
            <a:schemeClr val="bg2">
              <a:lumMod val="9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TPM4</a:t>
            </a:r>
          </a:p>
        </p:txBody>
      </p:sp>
      <p:sp>
        <p:nvSpPr>
          <p:cNvPr id="29" name="TextBox 28">
            <a:extLst>
              <a:ext uri="{FF2B5EF4-FFF2-40B4-BE49-F238E27FC236}">
                <a16:creationId xmlns:a16="http://schemas.microsoft.com/office/drawing/2014/main" id="{2F23EC94-F1D5-7E4E-8ED5-7ABFD76FAA25}"/>
              </a:ext>
            </a:extLst>
          </p:cNvPr>
          <p:cNvSpPr txBox="1"/>
          <p:nvPr/>
        </p:nvSpPr>
        <p:spPr>
          <a:xfrm>
            <a:off x="7992591" y="2503439"/>
            <a:ext cx="370359" cy="128636"/>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TPM3</a:t>
            </a:r>
          </a:p>
        </p:txBody>
      </p:sp>
      <p:sp>
        <p:nvSpPr>
          <p:cNvPr id="30" name="TextBox 29">
            <a:extLst>
              <a:ext uri="{FF2B5EF4-FFF2-40B4-BE49-F238E27FC236}">
                <a16:creationId xmlns:a16="http://schemas.microsoft.com/office/drawing/2014/main" id="{2E1EE2FD-F7F3-0349-B3B8-EA59303CFCF8}"/>
              </a:ext>
            </a:extLst>
          </p:cNvPr>
          <p:cNvSpPr txBox="1"/>
          <p:nvPr/>
        </p:nvSpPr>
        <p:spPr>
          <a:xfrm>
            <a:off x="7992591" y="2643139"/>
            <a:ext cx="370359" cy="128636"/>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ARHGEF2</a:t>
            </a:r>
          </a:p>
        </p:txBody>
      </p:sp>
      <p:sp>
        <p:nvSpPr>
          <p:cNvPr id="31" name="TextBox 30">
            <a:extLst>
              <a:ext uri="{FF2B5EF4-FFF2-40B4-BE49-F238E27FC236}">
                <a16:creationId xmlns:a16="http://schemas.microsoft.com/office/drawing/2014/main" id="{38F835B7-63BC-1440-8E05-BF9C2E27BF23}"/>
              </a:ext>
            </a:extLst>
          </p:cNvPr>
          <p:cNvSpPr txBox="1"/>
          <p:nvPr/>
        </p:nvSpPr>
        <p:spPr>
          <a:xfrm>
            <a:off x="7992591" y="2782839"/>
            <a:ext cx="370359" cy="128636"/>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TRIM463</a:t>
            </a:r>
          </a:p>
        </p:txBody>
      </p:sp>
      <p:sp>
        <p:nvSpPr>
          <p:cNvPr id="32" name="TextBox 31">
            <a:extLst>
              <a:ext uri="{FF2B5EF4-FFF2-40B4-BE49-F238E27FC236}">
                <a16:creationId xmlns:a16="http://schemas.microsoft.com/office/drawing/2014/main" id="{539A5BD1-F493-9948-A050-2039598F9628}"/>
              </a:ext>
            </a:extLst>
          </p:cNvPr>
          <p:cNvSpPr txBox="1"/>
          <p:nvPr/>
        </p:nvSpPr>
        <p:spPr>
          <a:xfrm>
            <a:off x="7992591" y="2922539"/>
            <a:ext cx="370359" cy="128636"/>
          </a:xfrm>
          <a:prstGeom prst="rect">
            <a:avLst/>
          </a:prstGeom>
          <a:solidFill>
            <a:schemeClr val="accent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PAN3</a:t>
            </a:r>
          </a:p>
        </p:txBody>
      </p:sp>
      <p:sp>
        <p:nvSpPr>
          <p:cNvPr id="33" name="TextBox 32">
            <a:extLst>
              <a:ext uri="{FF2B5EF4-FFF2-40B4-BE49-F238E27FC236}">
                <a16:creationId xmlns:a16="http://schemas.microsoft.com/office/drawing/2014/main" id="{24B76D48-3065-BE40-8A4F-9CDC6089A3F8}"/>
              </a:ext>
            </a:extLst>
          </p:cNvPr>
          <p:cNvSpPr txBox="1"/>
          <p:nvPr/>
        </p:nvSpPr>
        <p:spPr>
          <a:xfrm>
            <a:off x="7992591" y="3062239"/>
            <a:ext cx="370359" cy="128636"/>
          </a:xfrm>
          <a:prstGeom prst="rect">
            <a:avLst/>
          </a:prstGeom>
          <a:solidFill>
            <a:schemeClr val="bg2">
              <a:lumMod val="9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TFG</a:t>
            </a:r>
          </a:p>
        </p:txBody>
      </p:sp>
      <p:sp>
        <p:nvSpPr>
          <p:cNvPr id="34" name="TextBox 33">
            <a:extLst>
              <a:ext uri="{FF2B5EF4-FFF2-40B4-BE49-F238E27FC236}">
                <a16:creationId xmlns:a16="http://schemas.microsoft.com/office/drawing/2014/main" id="{74B8EAAC-FE95-C546-8C2B-D06706B73BB6}"/>
              </a:ext>
            </a:extLst>
          </p:cNvPr>
          <p:cNvSpPr txBox="1"/>
          <p:nvPr/>
        </p:nvSpPr>
        <p:spPr>
          <a:xfrm>
            <a:off x="8373591" y="2503439"/>
            <a:ext cx="370359" cy="128636"/>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TPR</a:t>
            </a:r>
          </a:p>
        </p:txBody>
      </p:sp>
      <p:sp>
        <p:nvSpPr>
          <p:cNvPr id="35" name="TextBox 34">
            <a:extLst>
              <a:ext uri="{FF2B5EF4-FFF2-40B4-BE49-F238E27FC236}">
                <a16:creationId xmlns:a16="http://schemas.microsoft.com/office/drawing/2014/main" id="{21667AB2-0D24-8B4F-844F-BF3E6F73CC16}"/>
              </a:ext>
            </a:extLst>
          </p:cNvPr>
          <p:cNvSpPr txBox="1"/>
          <p:nvPr/>
        </p:nvSpPr>
        <p:spPr>
          <a:xfrm>
            <a:off x="8373591" y="2643139"/>
            <a:ext cx="370359" cy="128636"/>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LMNA</a:t>
            </a:r>
          </a:p>
        </p:txBody>
      </p:sp>
      <p:sp>
        <p:nvSpPr>
          <p:cNvPr id="36" name="TextBox 35">
            <a:extLst>
              <a:ext uri="{FF2B5EF4-FFF2-40B4-BE49-F238E27FC236}">
                <a16:creationId xmlns:a16="http://schemas.microsoft.com/office/drawing/2014/main" id="{6CFF18F3-5680-2F43-82BE-E1B4230FC3AA}"/>
              </a:ext>
            </a:extLst>
          </p:cNvPr>
          <p:cNvSpPr txBox="1"/>
          <p:nvPr/>
        </p:nvSpPr>
        <p:spPr>
          <a:xfrm>
            <a:off x="8373591" y="2782839"/>
            <a:ext cx="370359" cy="128636"/>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PPL</a:t>
            </a:r>
          </a:p>
        </p:txBody>
      </p:sp>
      <p:sp>
        <p:nvSpPr>
          <p:cNvPr id="37" name="TextBox 36">
            <a:extLst>
              <a:ext uri="{FF2B5EF4-FFF2-40B4-BE49-F238E27FC236}">
                <a16:creationId xmlns:a16="http://schemas.microsoft.com/office/drawing/2014/main" id="{15C5D6A8-E3E1-D24D-A4A0-AFEC3925E3E6}"/>
              </a:ext>
            </a:extLst>
          </p:cNvPr>
          <p:cNvSpPr txBox="1"/>
          <p:nvPr/>
        </p:nvSpPr>
        <p:spPr>
          <a:xfrm>
            <a:off x="8373591" y="2922539"/>
            <a:ext cx="370359" cy="128636"/>
          </a:xfrm>
          <a:prstGeom prst="rect">
            <a:avLst/>
          </a:prstGeom>
          <a:solidFill>
            <a:schemeClr val="accent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SQSTM1</a:t>
            </a:r>
          </a:p>
        </p:txBody>
      </p:sp>
      <p:sp>
        <p:nvSpPr>
          <p:cNvPr id="38" name="TextBox 37">
            <a:extLst>
              <a:ext uri="{FF2B5EF4-FFF2-40B4-BE49-F238E27FC236}">
                <a16:creationId xmlns:a16="http://schemas.microsoft.com/office/drawing/2014/main" id="{FE7CB4FC-C91C-D744-852A-B855A4A6BC68}"/>
              </a:ext>
            </a:extLst>
          </p:cNvPr>
          <p:cNvSpPr txBox="1"/>
          <p:nvPr/>
        </p:nvSpPr>
        <p:spPr>
          <a:xfrm>
            <a:off x="8373591" y="3062239"/>
            <a:ext cx="370359" cy="128636"/>
          </a:xfrm>
          <a:prstGeom prst="rect">
            <a:avLst/>
          </a:prstGeom>
          <a:solidFill>
            <a:schemeClr val="bg2">
              <a:lumMod val="9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MYO5A</a:t>
            </a:r>
          </a:p>
        </p:txBody>
      </p:sp>
      <p:sp>
        <p:nvSpPr>
          <p:cNvPr id="39" name="TextBox 38">
            <a:extLst>
              <a:ext uri="{FF2B5EF4-FFF2-40B4-BE49-F238E27FC236}">
                <a16:creationId xmlns:a16="http://schemas.microsoft.com/office/drawing/2014/main" id="{51E2CD75-CB38-D546-97BF-DEDB4CEDC56E}"/>
              </a:ext>
            </a:extLst>
          </p:cNvPr>
          <p:cNvSpPr txBox="1"/>
          <p:nvPr/>
        </p:nvSpPr>
        <p:spPr>
          <a:xfrm>
            <a:off x="5745609" y="1988716"/>
            <a:ext cx="1203856" cy="12311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Known dimerization domain</a:t>
            </a:r>
          </a:p>
        </p:txBody>
      </p:sp>
      <p:sp>
        <p:nvSpPr>
          <p:cNvPr id="40" name="TextBox 39">
            <a:extLst>
              <a:ext uri="{FF2B5EF4-FFF2-40B4-BE49-F238E27FC236}">
                <a16:creationId xmlns:a16="http://schemas.microsoft.com/office/drawing/2014/main" id="{06476070-ACB6-614E-9F5C-885B42271CFC}"/>
              </a:ext>
            </a:extLst>
          </p:cNvPr>
          <p:cNvSpPr txBox="1"/>
          <p:nvPr/>
        </p:nvSpPr>
        <p:spPr>
          <a:xfrm>
            <a:off x="7815709" y="1928391"/>
            <a:ext cx="1077218" cy="12311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5</a:t>
            </a:r>
            <a:r>
              <a:rPr kumimoji="0" lang="en-GB" sz="800" b="1" i="0" u="none" strike="noStrike" kern="1200" cap="none" spc="0" normalizeH="0" baseline="0" noProof="0" dirty="0">
                <a:ln>
                  <a:noFill/>
                </a:ln>
                <a:solidFill>
                  <a:srgbClr val="FF0000"/>
                </a:solidFill>
                <a:effectLst/>
                <a:uLnTx/>
                <a:uFillTx/>
                <a:latin typeface="Calibri" panose="020F0502020204030204" pitchFamily="34" charset="0"/>
                <a:ea typeface="Aileron" charset="0"/>
                <a:cs typeface="Calibri" panose="020F0502020204030204" pitchFamily="34" charset="0"/>
              </a:rPr>
              <a:t>’</a:t>
            </a:r>
            <a:r>
              <a:rPr kumimoji="0" lang="en-GB" sz="800" b="1"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 upstream gene partner</a:t>
            </a:r>
          </a:p>
        </p:txBody>
      </p:sp>
      <p:sp>
        <p:nvSpPr>
          <p:cNvPr id="44" name="TextBox 43">
            <a:extLst>
              <a:ext uri="{FF2B5EF4-FFF2-40B4-BE49-F238E27FC236}">
                <a16:creationId xmlns:a16="http://schemas.microsoft.com/office/drawing/2014/main" id="{6EA143C3-5F87-084E-B283-6463F84250F3}"/>
              </a:ext>
            </a:extLst>
          </p:cNvPr>
          <p:cNvSpPr txBox="1"/>
          <p:nvPr/>
        </p:nvSpPr>
        <p:spPr>
          <a:xfrm>
            <a:off x="5797028" y="2273784"/>
            <a:ext cx="144270" cy="96950"/>
          </a:xfrm>
          <a:prstGeom prst="rect">
            <a:avLst/>
          </a:prstGeom>
          <a:noFill/>
        </p:spPr>
        <p:txBody>
          <a:bodyPr wrap="none" lIns="0" tIns="0" rIns="0" bIns="0"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NH</a:t>
            </a:r>
            <a:r>
              <a:rPr kumimoji="0" lang="en-GB" sz="700" b="0" i="0" u="none" strike="noStrike" kern="1200" cap="none" spc="0" normalizeH="0" baseline="-2500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2</a:t>
            </a:r>
          </a:p>
        </p:txBody>
      </p:sp>
      <p:sp>
        <p:nvSpPr>
          <p:cNvPr id="45" name="TextBox 44">
            <a:extLst>
              <a:ext uri="{FF2B5EF4-FFF2-40B4-BE49-F238E27FC236}">
                <a16:creationId xmlns:a16="http://schemas.microsoft.com/office/drawing/2014/main" id="{A0ABC04D-F783-544F-95D4-4262614D43A0}"/>
              </a:ext>
            </a:extLst>
          </p:cNvPr>
          <p:cNvSpPr txBox="1"/>
          <p:nvPr/>
        </p:nvSpPr>
        <p:spPr>
          <a:xfrm>
            <a:off x="5745609" y="4174355"/>
            <a:ext cx="1476366" cy="12311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Alternate dimerization mechanism</a:t>
            </a:r>
          </a:p>
        </p:txBody>
      </p:sp>
      <p:sp>
        <p:nvSpPr>
          <p:cNvPr id="46" name="TextBox 45">
            <a:extLst>
              <a:ext uri="{FF2B5EF4-FFF2-40B4-BE49-F238E27FC236}">
                <a16:creationId xmlns:a16="http://schemas.microsoft.com/office/drawing/2014/main" id="{419EA0E1-0301-674F-BF80-D902BBB62530}"/>
              </a:ext>
            </a:extLst>
          </p:cNvPr>
          <p:cNvSpPr txBox="1"/>
          <p:nvPr/>
        </p:nvSpPr>
        <p:spPr>
          <a:xfrm>
            <a:off x="5745609" y="4950479"/>
            <a:ext cx="923330" cy="12311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Unknown mechanism</a:t>
            </a:r>
          </a:p>
        </p:txBody>
      </p:sp>
      <p:sp>
        <p:nvSpPr>
          <p:cNvPr id="49" name="Rounded Rectangle 48">
            <a:extLst>
              <a:ext uri="{FF2B5EF4-FFF2-40B4-BE49-F238E27FC236}">
                <a16:creationId xmlns:a16="http://schemas.microsoft.com/office/drawing/2014/main" id="{D4892ED7-E709-AE42-A089-5523B14DDA0F}"/>
              </a:ext>
            </a:extLst>
          </p:cNvPr>
          <p:cNvSpPr/>
          <p:nvPr/>
        </p:nvSpPr>
        <p:spPr>
          <a:xfrm>
            <a:off x="5994313" y="2277771"/>
            <a:ext cx="156698" cy="84749"/>
          </a:xfrm>
          <a:prstGeom prst="roundRect">
            <a:avLst/>
          </a:prstGeom>
          <a:solidFill>
            <a:schemeClr val="tx2">
              <a:lumMod val="50000"/>
            </a:schemeClr>
          </a:solidFill>
          <a:ln w="9525">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05CF05D7-1DCF-C74D-B9B7-51838130A928}"/>
              </a:ext>
            </a:extLst>
          </p:cNvPr>
          <p:cNvSpPr txBox="1"/>
          <p:nvPr/>
        </p:nvSpPr>
        <p:spPr>
          <a:xfrm>
            <a:off x="5797028" y="4437121"/>
            <a:ext cx="144270" cy="96950"/>
          </a:xfrm>
          <a:prstGeom prst="rect">
            <a:avLst/>
          </a:prstGeom>
          <a:noFill/>
        </p:spPr>
        <p:txBody>
          <a:bodyPr wrap="none" lIns="0" tIns="0" rIns="0" bIns="0"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NH</a:t>
            </a:r>
            <a:r>
              <a:rPr kumimoji="0" lang="en-GB" sz="700" b="0" i="0" u="none" strike="noStrike" kern="1200" cap="none" spc="0" normalizeH="0" baseline="-2500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2</a:t>
            </a:r>
          </a:p>
        </p:txBody>
      </p:sp>
      <p:sp>
        <p:nvSpPr>
          <p:cNvPr id="51" name="Rounded Rectangle 50">
            <a:extLst>
              <a:ext uri="{FF2B5EF4-FFF2-40B4-BE49-F238E27FC236}">
                <a16:creationId xmlns:a16="http://schemas.microsoft.com/office/drawing/2014/main" id="{506FD164-3176-CC4C-81FF-2C5861B4F520}"/>
              </a:ext>
            </a:extLst>
          </p:cNvPr>
          <p:cNvSpPr/>
          <p:nvPr/>
        </p:nvSpPr>
        <p:spPr>
          <a:xfrm>
            <a:off x="5994313" y="4441108"/>
            <a:ext cx="156698" cy="84749"/>
          </a:xfrm>
          <a:prstGeom prst="roundRect">
            <a:avLst/>
          </a:prstGeom>
          <a:solidFill>
            <a:schemeClr val="tx2">
              <a:lumMod val="50000"/>
            </a:schemeClr>
          </a:solidFill>
          <a:ln w="9525">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Rounded Rectangle 51">
            <a:extLst>
              <a:ext uri="{FF2B5EF4-FFF2-40B4-BE49-F238E27FC236}">
                <a16:creationId xmlns:a16="http://schemas.microsoft.com/office/drawing/2014/main" id="{C681A7FA-B49F-7E46-9EC7-CA9178C00A51}"/>
              </a:ext>
            </a:extLst>
          </p:cNvPr>
          <p:cNvSpPr/>
          <p:nvPr/>
        </p:nvSpPr>
        <p:spPr>
          <a:xfrm>
            <a:off x="6070143" y="4363740"/>
            <a:ext cx="1089195" cy="239484"/>
          </a:xfrm>
          <a:prstGeom prst="roundRect">
            <a:avLst/>
          </a:prstGeom>
          <a:solidFill>
            <a:schemeClr val="tx2"/>
          </a:solidFill>
          <a:ln w="9525">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Rounded Rectangle 52">
            <a:extLst>
              <a:ext uri="{FF2B5EF4-FFF2-40B4-BE49-F238E27FC236}">
                <a16:creationId xmlns:a16="http://schemas.microsoft.com/office/drawing/2014/main" id="{DD4202B1-FD7C-114E-9DE8-57FB55DE4C09}"/>
              </a:ext>
            </a:extLst>
          </p:cNvPr>
          <p:cNvSpPr/>
          <p:nvPr/>
        </p:nvSpPr>
        <p:spPr>
          <a:xfrm>
            <a:off x="6293167" y="4363740"/>
            <a:ext cx="156698" cy="239484"/>
          </a:xfrm>
          <a:prstGeom prst="roundRect">
            <a:avLst/>
          </a:prstGeom>
          <a:solidFill>
            <a:schemeClr val="accent5">
              <a:lumMod val="75000"/>
            </a:schemeClr>
          </a:solidFill>
          <a:ln w="9525">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2CE738D8-73A9-614F-B7EA-88CA26D847C0}"/>
              </a:ext>
            </a:extLst>
          </p:cNvPr>
          <p:cNvSpPr txBox="1"/>
          <p:nvPr/>
        </p:nvSpPr>
        <p:spPr>
          <a:xfrm>
            <a:off x="5797028" y="5204325"/>
            <a:ext cx="144270" cy="96950"/>
          </a:xfrm>
          <a:prstGeom prst="rect">
            <a:avLst/>
          </a:prstGeom>
          <a:noFill/>
        </p:spPr>
        <p:txBody>
          <a:bodyPr wrap="none" lIns="0" tIns="0" rIns="0" bIns="0"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NH</a:t>
            </a:r>
            <a:r>
              <a:rPr kumimoji="0" lang="en-GB" sz="700" b="0" i="0" u="none" strike="noStrike" kern="1200" cap="none" spc="0" normalizeH="0" baseline="-2500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2</a:t>
            </a:r>
          </a:p>
        </p:txBody>
      </p:sp>
      <p:sp>
        <p:nvSpPr>
          <p:cNvPr id="55" name="Rounded Rectangle 54">
            <a:extLst>
              <a:ext uri="{FF2B5EF4-FFF2-40B4-BE49-F238E27FC236}">
                <a16:creationId xmlns:a16="http://schemas.microsoft.com/office/drawing/2014/main" id="{613AC29C-D6E9-0143-95A8-4E5E6ED4C803}"/>
              </a:ext>
            </a:extLst>
          </p:cNvPr>
          <p:cNvSpPr/>
          <p:nvPr/>
        </p:nvSpPr>
        <p:spPr>
          <a:xfrm>
            <a:off x="5994313" y="5208312"/>
            <a:ext cx="156698" cy="84749"/>
          </a:xfrm>
          <a:prstGeom prst="roundRect">
            <a:avLst/>
          </a:prstGeom>
          <a:solidFill>
            <a:schemeClr val="tx2">
              <a:lumMod val="50000"/>
            </a:schemeClr>
          </a:solidFill>
          <a:ln w="9525">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Rounded Rectangle 55">
            <a:extLst>
              <a:ext uri="{FF2B5EF4-FFF2-40B4-BE49-F238E27FC236}">
                <a16:creationId xmlns:a16="http://schemas.microsoft.com/office/drawing/2014/main" id="{93C81D44-2CD3-BA47-9C7B-DE9C5EE61380}"/>
              </a:ext>
            </a:extLst>
          </p:cNvPr>
          <p:cNvSpPr/>
          <p:nvPr/>
        </p:nvSpPr>
        <p:spPr>
          <a:xfrm>
            <a:off x="6070143" y="5130944"/>
            <a:ext cx="1089195" cy="239484"/>
          </a:xfrm>
          <a:prstGeom prst="roundRect">
            <a:avLst/>
          </a:prstGeom>
          <a:solidFill>
            <a:schemeClr val="tx2"/>
          </a:solidFill>
          <a:ln w="9525">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07F29327-AACF-8C48-ABB3-2C82568D57C3}"/>
              </a:ext>
            </a:extLst>
          </p:cNvPr>
          <p:cNvCxnSpPr/>
          <p:nvPr/>
        </p:nvCxnSpPr>
        <p:spPr>
          <a:xfrm>
            <a:off x="6358816" y="2346603"/>
            <a:ext cx="0" cy="147599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Rounded Rectangle 46">
            <a:extLst>
              <a:ext uri="{FF2B5EF4-FFF2-40B4-BE49-F238E27FC236}">
                <a16:creationId xmlns:a16="http://schemas.microsoft.com/office/drawing/2014/main" id="{3846D260-8FCF-1F40-B4CE-4E1E1ED9C680}"/>
              </a:ext>
            </a:extLst>
          </p:cNvPr>
          <p:cNvSpPr/>
          <p:nvPr/>
        </p:nvSpPr>
        <p:spPr>
          <a:xfrm>
            <a:off x="6070143" y="2200403"/>
            <a:ext cx="1089195" cy="239484"/>
          </a:xfrm>
          <a:prstGeom prst="roundRect">
            <a:avLst/>
          </a:prstGeom>
          <a:solidFill>
            <a:schemeClr val="tx2"/>
          </a:solidFill>
          <a:ln w="9525">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8" name="Rounded Rectangle 47">
            <a:extLst>
              <a:ext uri="{FF2B5EF4-FFF2-40B4-BE49-F238E27FC236}">
                <a16:creationId xmlns:a16="http://schemas.microsoft.com/office/drawing/2014/main" id="{6988B90A-96C2-824E-A0A7-23EBE2023D18}"/>
              </a:ext>
            </a:extLst>
          </p:cNvPr>
          <p:cNvSpPr/>
          <p:nvPr/>
        </p:nvSpPr>
        <p:spPr>
          <a:xfrm>
            <a:off x="6293167" y="2200403"/>
            <a:ext cx="156698" cy="239484"/>
          </a:xfrm>
          <a:prstGeom prst="roundRect">
            <a:avLst/>
          </a:prstGeom>
          <a:solidFill>
            <a:schemeClr val="accent5">
              <a:lumMod val="75000"/>
            </a:schemeClr>
          </a:solidFill>
          <a:ln w="9525">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59" name="Straight Connector 58">
            <a:extLst>
              <a:ext uri="{FF2B5EF4-FFF2-40B4-BE49-F238E27FC236}">
                <a16:creationId xmlns:a16="http://schemas.microsoft.com/office/drawing/2014/main" id="{CC0C2AA9-C200-9047-B44C-1046875D2AE6}"/>
              </a:ext>
            </a:extLst>
          </p:cNvPr>
          <p:cNvCxnSpPr>
            <a:cxnSpLocks/>
          </p:cNvCxnSpPr>
          <p:nvPr/>
        </p:nvCxnSpPr>
        <p:spPr>
          <a:xfrm flipH="1">
            <a:off x="6360576" y="2852659"/>
            <a:ext cx="18296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125DE377-9CC4-3E43-B285-332ECD2ADEBE}"/>
              </a:ext>
            </a:extLst>
          </p:cNvPr>
          <p:cNvCxnSpPr>
            <a:cxnSpLocks/>
          </p:cNvCxnSpPr>
          <p:nvPr/>
        </p:nvCxnSpPr>
        <p:spPr>
          <a:xfrm flipH="1">
            <a:off x="6360576" y="3352234"/>
            <a:ext cx="18296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6B2613CD-2CDD-FD4A-A3CC-9202D03429B4}"/>
              </a:ext>
            </a:extLst>
          </p:cNvPr>
          <p:cNvCxnSpPr>
            <a:cxnSpLocks/>
          </p:cNvCxnSpPr>
          <p:nvPr/>
        </p:nvCxnSpPr>
        <p:spPr>
          <a:xfrm flipH="1">
            <a:off x="6360576" y="3816125"/>
            <a:ext cx="18296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AA64C241-A530-D141-AA59-CC0B3D796C99}"/>
              </a:ext>
            </a:extLst>
          </p:cNvPr>
          <p:cNvSpPr txBox="1"/>
          <p:nvPr/>
        </p:nvSpPr>
        <p:spPr>
          <a:xfrm>
            <a:off x="7611591" y="4141864"/>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CD74</a:t>
            </a:r>
          </a:p>
        </p:txBody>
      </p:sp>
      <p:sp>
        <p:nvSpPr>
          <p:cNvPr id="64" name="TextBox 63">
            <a:extLst>
              <a:ext uri="{FF2B5EF4-FFF2-40B4-BE49-F238E27FC236}">
                <a16:creationId xmlns:a16="http://schemas.microsoft.com/office/drawing/2014/main" id="{5B7288FB-0C2B-ED44-80C9-D409754CC8A9}"/>
              </a:ext>
            </a:extLst>
          </p:cNvPr>
          <p:cNvSpPr txBox="1"/>
          <p:nvPr/>
        </p:nvSpPr>
        <p:spPr>
          <a:xfrm>
            <a:off x="7611591" y="4273448"/>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NFASC</a:t>
            </a:r>
          </a:p>
        </p:txBody>
      </p:sp>
      <p:sp>
        <p:nvSpPr>
          <p:cNvPr id="65" name="TextBox 64">
            <a:extLst>
              <a:ext uri="{FF2B5EF4-FFF2-40B4-BE49-F238E27FC236}">
                <a16:creationId xmlns:a16="http://schemas.microsoft.com/office/drawing/2014/main" id="{74F51BAB-5005-E543-B99F-158BB0D95F05}"/>
              </a:ext>
            </a:extLst>
          </p:cNvPr>
          <p:cNvSpPr txBox="1"/>
          <p:nvPr/>
        </p:nvSpPr>
        <p:spPr>
          <a:xfrm>
            <a:off x="7611591" y="4405032"/>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BCAN</a:t>
            </a:r>
          </a:p>
        </p:txBody>
      </p:sp>
      <p:sp>
        <p:nvSpPr>
          <p:cNvPr id="66" name="TextBox 65">
            <a:extLst>
              <a:ext uri="{FF2B5EF4-FFF2-40B4-BE49-F238E27FC236}">
                <a16:creationId xmlns:a16="http://schemas.microsoft.com/office/drawing/2014/main" id="{7A16DA64-F062-0D44-8AD4-F01F71E566C2}"/>
              </a:ext>
            </a:extLst>
          </p:cNvPr>
          <p:cNvSpPr txBox="1"/>
          <p:nvPr/>
        </p:nvSpPr>
        <p:spPr>
          <a:xfrm>
            <a:off x="7611591" y="4536616"/>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TP53</a:t>
            </a:r>
          </a:p>
        </p:txBody>
      </p:sp>
      <p:sp>
        <p:nvSpPr>
          <p:cNvPr id="67" name="TextBox 66">
            <a:extLst>
              <a:ext uri="{FF2B5EF4-FFF2-40B4-BE49-F238E27FC236}">
                <a16:creationId xmlns:a16="http://schemas.microsoft.com/office/drawing/2014/main" id="{E2EDB9D1-D508-5140-8184-2C3631EE3425}"/>
              </a:ext>
            </a:extLst>
          </p:cNvPr>
          <p:cNvSpPr txBox="1"/>
          <p:nvPr/>
        </p:nvSpPr>
        <p:spPr>
          <a:xfrm>
            <a:off x="7611591" y="4668200"/>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CTRC</a:t>
            </a:r>
          </a:p>
        </p:txBody>
      </p:sp>
      <p:sp>
        <p:nvSpPr>
          <p:cNvPr id="68" name="TextBox 67">
            <a:extLst>
              <a:ext uri="{FF2B5EF4-FFF2-40B4-BE49-F238E27FC236}">
                <a16:creationId xmlns:a16="http://schemas.microsoft.com/office/drawing/2014/main" id="{AEECECD7-75C1-6747-B9E7-A0F658656867}"/>
              </a:ext>
            </a:extLst>
          </p:cNvPr>
          <p:cNvSpPr txBox="1"/>
          <p:nvPr/>
        </p:nvSpPr>
        <p:spPr>
          <a:xfrm>
            <a:off x="7992591" y="4141864"/>
            <a:ext cx="370359" cy="118800"/>
          </a:xfrm>
          <a:prstGeom prst="rect">
            <a:avLst/>
          </a:prstGeom>
          <a:solidFill>
            <a:schemeClr val="accent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QKI</a:t>
            </a:r>
          </a:p>
        </p:txBody>
      </p:sp>
      <p:sp>
        <p:nvSpPr>
          <p:cNvPr id="69" name="TextBox 68">
            <a:extLst>
              <a:ext uri="{FF2B5EF4-FFF2-40B4-BE49-F238E27FC236}">
                <a16:creationId xmlns:a16="http://schemas.microsoft.com/office/drawing/2014/main" id="{55FA46EE-5303-624D-B452-E289473FD035}"/>
              </a:ext>
            </a:extLst>
          </p:cNvPr>
          <p:cNvSpPr txBox="1"/>
          <p:nvPr/>
        </p:nvSpPr>
        <p:spPr>
          <a:xfrm>
            <a:off x="7992591" y="4273448"/>
            <a:ext cx="370359" cy="118800"/>
          </a:xfrm>
          <a:prstGeom prst="rect">
            <a:avLst/>
          </a:prstGeom>
          <a:solidFill>
            <a:schemeClr val="accent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ETV6</a:t>
            </a:r>
          </a:p>
        </p:txBody>
      </p:sp>
      <p:sp>
        <p:nvSpPr>
          <p:cNvPr id="70" name="TextBox 69">
            <a:extLst>
              <a:ext uri="{FF2B5EF4-FFF2-40B4-BE49-F238E27FC236}">
                <a16:creationId xmlns:a16="http://schemas.microsoft.com/office/drawing/2014/main" id="{0BC7D5F2-95F6-474C-8C75-E160CC8D78C8}"/>
              </a:ext>
            </a:extLst>
          </p:cNvPr>
          <p:cNvSpPr txBox="1"/>
          <p:nvPr/>
        </p:nvSpPr>
        <p:spPr>
          <a:xfrm>
            <a:off x="7992591" y="4405032"/>
            <a:ext cx="370359" cy="118800"/>
          </a:xfrm>
          <a:prstGeom prst="rect">
            <a:avLst/>
          </a:prstGeom>
          <a:solidFill>
            <a:schemeClr val="accent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NACC2</a:t>
            </a:r>
          </a:p>
        </p:txBody>
      </p:sp>
      <p:sp>
        <p:nvSpPr>
          <p:cNvPr id="71" name="TextBox 70">
            <a:extLst>
              <a:ext uri="{FF2B5EF4-FFF2-40B4-BE49-F238E27FC236}">
                <a16:creationId xmlns:a16="http://schemas.microsoft.com/office/drawing/2014/main" id="{AC8B831A-6D3E-9542-A753-FF46B3C3A85F}"/>
              </a:ext>
            </a:extLst>
          </p:cNvPr>
          <p:cNvSpPr txBox="1"/>
          <p:nvPr/>
        </p:nvSpPr>
        <p:spPr>
          <a:xfrm>
            <a:off x="7992591" y="4536616"/>
            <a:ext cx="370359" cy="118800"/>
          </a:xfrm>
          <a:prstGeom prst="rect">
            <a:avLst/>
          </a:prstGeom>
          <a:solidFill>
            <a:schemeClr val="accent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BCR</a:t>
            </a:r>
          </a:p>
        </p:txBody>
      </p:sp>
      <p:sp>
        <p:nvSpPr>
          <p:cNvPr id="72" name="TextBox 71">
            <a:extLst>
              <a:ext uri="{FF2B5EF4-FFF2-40B4-BE49-F238E27FC236}">
                <a16:creationId xmlns:a16="http://schemas.microsoft.com/office/drawing/2014/main" id="{0418A505-8FC9-3242-9F85-E0C70B6291FD}"/>
              </a:ext>
            </a:extLst>
          </p:cNvPr>
          <p:cNvSpPr txBox="1"/>
          <p:nvPr/>
        </p:nvSpPr>
        <p:spPr>
          <a:xfrm>
            <a:off x="7992591" y="4668200"/>
            <a:ext cx="370359" cy="118800"/>
          </a:xfrm>
          <a:prstGeom prst="rect">
            <a:avLst/>
          </a:prstGeom>
          <a:solidFill>
            <a:schemeClr val="accent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TLE4</a:t>
            </a:r>
          </a:p>
        </p:txBody>
      </p:sp>
      <p:sp>
        <p:nvSpPr>
          <p:cNvPr id="73" name="TextBox 72">
            <a:extLst>
              <a:ext uri="{FF2B5EF4-FFF2-40B4-BE49-F238E27FC236}">
                <a16:creationId xmlns:a16="http://schemas.microsoft.com/office/drawing/2014/main" id="{8BFFF02D-73F7-394A-8E38-B895EC02C14C}"/>
              </a:ext>
            </a:extLst>
          </p:cNvPr>
          <p:cNvSpPr txBox="1"/>
          <p:nvPr/>
        </p:nvSpPr>
        <p:spPr>
          <a:xfrm>
            <a:off x="8373591" y="4141864"/>
            <a:ext cx="370359" cy="118800"/>
          </a:xfrm>
          <a:prstGeom prst="rect">
            <a:avLst/>
          </a:prstGeom>
          <a:solidFill>
            <a:schemeClr val="bg2">
              <a:lumMod val="9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ETV6</a:t>
            </a:r>
          </a:p>
        </p:txBody>
      </p:sp>
      <p:sp>
        <p:nvSpPr>
          <p:cNvPr id="74" name="TextBox 73">
            <a:extLst>
              <a:ext uri="{FF2B5EF4-FFF2-40B4-BE49-F238E27FC236}">
                <a16:creationId xmlns:a16="http://schemas.microsoft.com/office/drawing/2014/main" id="{2B4A489E-1042-3448-A9F9-9BD5586F638C}"/>
              </a:ext>
            </a:extLst>
          </p:cNvPr>
          <p:cNvSpPr txBox="1"/>
          <p:nvPr/>
        </p:nvSpPr>
        <p:spPr>
          <a:xfrm>
            <a:off x="8373591" y="4273448"/>
            <a:ext cx="370359" cy="118800"/>
          </a:xfrm>
          <a:prstGeom prst="rect">
            <a:avLst/>
          </a:prstGeom>
          <a:solidFill>
            <a:schemeClr val="bg2">
              <a:lumMod val="9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BTBD1</a:t>
            </a:r>
          </a:p>
        </p:txBody>
      </p:sp>
      <p:sp>
        <p:nvSpPr>
          <p:cNvPr id="75" name="TextBox 74">
            <a:extLst>
              <a:ext uri="{FF2B5EF4-FFF2-40B4-BE49-F238E27FC236}">
                <a16:creationId xmlns:a16="http://schemas.microsoft.com/office/drawing/2014/main" id="{51A462FA-18E7-ED4B-915F-71A95F65AC1B}"/>
              </a:ext>
            </a:extLst>
          </p:cNvPr>
          <p:cNvSpPr txBox="1"/>
          <p:nvPr/>
        </p:nvSpPr>
        <p:spPr>
          <a:xfrm>
            <a:off x="7611591" y="4917989"/>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RABGAP1L</a:t>
            </a:r>
          </a:p>
        </p:txBody>
      </p:sp>
      <p:sp>
        <p:nvSpPr>
          <p:cNvPr id="76" name="TextBox 75">
            <a:extLst>
              <a:ext uri="{FF2B5EF4-FFF2-40B4-BE49-F238E27FC236}">
                <a16:creationId xmlns:a16="http://schemas.microsoft.com/office/drawing/2014/main" id="{ECEE362E-8562-3049-B594-B1804A0A3400}"/>
              </a:ext>
            </a:extLst>
          </p:cNvPr>
          <p:cNvSpPr txBox="1"/>
          <p:nvPr/>
        </p:nvSpPr>
        <p:spPr>
          <a:xfrm>
            <a:off x="7611591" y="5049573"/>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GRIPA1</a:t>
            </a:r>
          </a:p>
        </p:txBody>
      </p:sp>
      <p:sp>
        <p:nvSpPr>
          <p:cNvPr id="77" name="TextBox 76">
            <a:extLst>
              <a:ext uri="{FF2B5EF4-FFF2-40B4-BE49-F238E27FC236}">
                <a16:creationId xmlns:a16="http://schemas.microsoft.com/office/drawing/2014/main" id="{ABFF373E-CD4E-B045-8483-0676C4B9E0A5}"/>
              </a:ext>
            </a:extLst>
          </p:cNvPr>
          <p:cNvSpPr txBox="1"/>
          <p:nvPr/>
        </p:nvSpPr>
        <p:spPr>
          <a:xfrm>
            <a:off x="7611591" y="5181157"/>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PLEKHA6</a:t>
            </a:r>
          </a:p>
        </p:txBody>
      </p:sp>
      <p:sp>
        <p:nvSpPr>
          <p:cNvPr id="78" name="TextBox 77">
            <a:extLst>
              <a:ext uri="{FF2B5EF4-FFF2-40B4-BE49-F238E27FC236}">
                <a16:creationId xmlns:a16="http://schemas.microsoft.com/office/drawing/2014/main" id="{219EA828-775E-4445-B778-27D8C885B2E1}"/>
              </a:ext>
            </a:extLst>
          </p:cNvPr>
          <p:cNvSpPr txBox="1"/>
          <p:nvPr/>
        </p:nvSpPr>
        <p:spPr>
          <a:xfrm>
            <a:off x="7611591" y="5312741"/>
            <a:ext cx="370359" cy="118800"/>
          </a:xfrm>
          <a:prstGeom prst="rect">
            <a:avLst/>
          </a:prstGeom>
          <a:solidFill>
            <a:schemeClr val="accent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DAB21P</a:t>
            </a:r>
          </a:p>
        </p:txBody>
      </p:sp>
      <p:sp>
        <p:nvSpPr>
          <p:cNvPr id="79" name="TextBox 78">
            <a:extLst>
              <a:ext uri="{FF2B5EF4-FFF2-40B4-BE49-F238E27FC236}">
                <a16:creationId xmlns:a16="http://schemas.microsoft.com/office/drawing/2014/main" id="{40F1F6F5-CD6A-8D49-9A81-5924419E1C39}"/>
              </a:ext>
            </a:extLst>
          </p:cNvPr>
          <p:cNvSpPr txBox="1"/>
          <p:nvPr/>
        </p:nvSpPr>
        <p:spPr>
          <a:xfrm>
            <a:off x="7611591" y="5444325"/>
            <a:ext cx="370359" cy="118800"/>
          </a:xfrm>
          <a:prstGeom prst="rect">
            <a:avLst/>
          </a:prstGeom>
          <a:solidFill>
            <a:schemeClr val="bg2">
              <a:lumMod val="9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LYN</a:t>
            </a:r>
          </a:p>
        </p:txBody>
      </p:sp>
      <p:sp>
        <p:nvSpPr>
          <p:cNvPr id="80" name="TextBox 79">
            <a:extLst>
              <a:ext uri="{FF2B5EF4-FFF2-40B4-BE49-F238E27FC236}">
                <a16:creationId xmlns:a16="http://schemas.microsoft.com/office/drawing/2014/main" id="{94911B39-3AEE-C143-A5FA-438E2AC056A5}"/>
              </a:ext>
            </a:extLst>
          </p:cNvPr>
          <p:cNvSpPr txBox="1"/>
          <p:nvPr/>
        </p:nvSpPr>
        <p:spPr>
          <a:xfrm>
            <a:off x="7992591" y="4917989"/>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CHTOP</a:t>
            </a:r>
          </a:p>
        </p:txBody>
      </p:sp>
      <p:sp>
        <p:nvSpPr>
          <p:cNvPr id="81" name="TextBox 80">
            <a:extLst>
              <a:ext uri="{FF2B5EF4-FFF2-40B4-BE49-F238E27FC236}">
                <a16:creationId xmlns:a16="http://schemas.microsoft.com/office/drawing/2014/main" id="{46442F83-3D25-6843-B408-4E9D2716D6DC}"/>
              </a:ext>
            </a:extLst>
          </p:cNvPr>
          <p:cNvSpPr txBox="1"/>
          <p:nvPr/>
        </p:nvSpPr>
        <p:spPr>
          <a:xfrm>
            <a:off x="7992591" y="5049573"/>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LRRC71</a:t>
            </a:r>
          </a:p>
        </p:txBody>
      </p:sp>
      <p:sp>
        <p:nvSpPr>
          <p:cNvPr id="82" name="TextBox 81">
            <a:extLst>
              <a:ext uri="{FF2B5EF4-FFF2-40B4-BE49-F238E27FC236}">
                <a16:creationId xmlns:a16="http://schemas.microsoft.com/office/drawing/2014/main" id="{C6F83636-B5ED-C84D-856A-D57D0AFF44F1}"/>
              </a:ext>
            </a:extLst>
          </p:cNvPr>
          <p:cNvSpPr txBox="1"/>
          <p:nvPr/>
        </p:nvSpPr>
        <p:spPr>
          <a:xfrm>
            <a:off x="7992591" y="5181157"/>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PDE4DIP</a:t>
            </a:r>
          </a:p>
        </p:txBody>
      </p:sp>
      <p:sp>
        <p:nvSpPr>
          <p:cNvPr id="83" name="TextBox 82">
            <a:extLst>
              <a:ext uri="{FF2B5EF4-FFF2-40B4-BE49-F238E27FC236}">
                <a16:creationId xmlns:a16="http://schemas.microsoft.com/office/drawing/2014/main" id="{222E18A0-F240-F543-8061-2D1E20A2C80F}"/>
              </a:ext>
            </a:extLst>
          </p:cNvPr>
          <p:cNvSpPr txBox="1"/>
          <p:nvPr/>
        </p:nvSpPr>
        <p:spPr>
          <a:xfrm>
            <a:off x="7992591" y="5312741"/>
            <a:ext cx="370359" cy="118800"/>
          </a:xfrm>
          <a:prstGeom prst="rect">
            <a:avLst/>
          </a:prstGeom>
          <a:solidFill>
            <a:schemeClr val="accent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VCL</a:t>
            </a:r>
          </a:p>
        </p:txBody>
      </p:sp>
      <p:sp>
        <p:nvSpPr>
          <p:cNvPr id="84" name="TextBox 83">
            <a:extLst>
              <a:ext uri="{FF2B5EF4-FFF2-40B4-BE49-F238E27FC236}">
                <a16:creationId xmlns:a16="http://schemas.microsoft.com/office/drawing/2014/main" id="{2300663D-CFA9-9E4B-B303-1B1676BDD6CD}"/>
              </a:ext>
            </a:extLst>
          </p:cNvPr>
          <p:cNvSpPr txBox="1"/>
          <p:nvPr/>
        </p:nvSpPr>
        <p:spPr>
          <a:xfrm>
            <a:off x="7992591" y="5444325"/>
            <a:ext cx="370359" cy="118800"/>
          </a:xfrm>
          <a:prstGeom prst="rect">
            <a:avLst/>
          </a:prstGeom>
          <a:solidFill>
            <a:schemeClr val="bg2">
              <a:lumMod val="9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RBPMS</a:t>
            </a:r>
          </a:p>
        </p:txBody>
      </p:sp>
      <p:sp>
        <p:nvSpPr>
          <p:cNvPr id="85" name="TextBox 84">
            <a:extLst>
              <a:ext uri="{FF2B5EF4-FFF2-40B4-BE49-F238E27FC236}">
                <a16:creationId xmlns:a16="http://schemas.microsoft.com/office/drawing/2014/main" id="{B12D1818-D947-D944-A191-FE5DF9DCE24D}"/>
              </a:ext>
            </a:extLst>
          </p:cNvPr>
          <p:cNvSpPr txBox="1"/>
          <p:nvPr/>
        </p:nvSpPr>
        <p:spPr>
          <a:xfrm>
            <a:off x="8373591" y="4917989"/>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AFAP1</a:t>
            </a:r>
          </a:p>
        </p:txBody>
      </p:sp>
      <p:sp>
        <p:nvSpPr>
          <p:cNvPr id="86" name="TextBox 85">
            <a:extLst>
              <a:ext uri="{FF2B5EF4-FFF2-40B4-BE49-F238E27FC236}">
                <a16:creationId xmlns:a16="http://schemas.microsoft.com/office/drawing/2014/main" id="{1A1382E3-CBEB-D04C-AE05-D3059F0FF3E3}"/>
              </a:ext>
            </a:extLst>
          </p:cNvPr>
          <p:cNvSpPr txBox="1"/>
          <p:nvPr/>
        </p:nvSpPr>
        <p:spPr>
          <a:xfrm>
            <a:off x="8373591" y="5049573"/>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SSBP2</a:t>
            </a:r>
          </a:p>
        </p:txBody>
      </p:sp>
      <p:sp>
        <p:nvSpPr>
          <p:cNvPr id="87" name="TextBox 86">
            <a:extLst>
              <a:ext uri="{FF2B5EF4-FFF2-40B4-BE49-F238E27FC236}">
                <a16:creationId xmlns:a16="http://schemas.microsoft.com/office/drawing/2014/main" id="{4D283C21-91D9-FE47-9ED7-B4B59F3931B0}"/>
              </a:ext>
            </a:extLst>
          </p:cNvPr>
          <p:cNvSpPr txBox="1"/>
          <p:nvPr/>
        </p:nvSpPr>
        <p:spPr>
          <a:xfrm>
            <a:off x="8373591" y="5181157"/>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MIR548F1</a:t>
            </a:r>
          </a:p>
        </p:txBody>
      </p:sp>
      <p:sp>
        <p:nvSpPr>
          <p:cNvPr id="88" name="TextBox 87">
            <a:extLst>
              <a:ext uri="{FF2B5EF4-FFF2-40B4-BE49-F238E27FC236}">
                <a16:creationId xmlns:a16="http://schemas.microsoft.com/office/drawing/2014/main" id="{627A3B11-CEA3-904A-B024-F30CC258E912}"/>
              </a:ext>
            </a:extLst>
          </p:cNvPr>
          <p:cNvSpPr txBox="1"/>
          <p:nvPr/>
        </p:nvSpPr>
        <p:spPr>
          <a:xfrm>
            <a:off x="8373591" y="5312741"/>
            <a:ext cx="370359" cy="118800"/>
          </a:xfrm>
          <a:prstGeom prst="rect">
            <a:avLst/>
          </a:prstGeom>
          <a:solidFill>
            <a:schemeClr val="accent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AGBL4</a:t>
            </a:r>
          </a:p>
        </p:txBody>
      </p:sp>
      <p:sp>
        <p:nvSpPr>
          <p:cNvPr id="89" name="TextBox 88">
            <a:extLst>
              <a:ext uri="{FF2B5EF4-FFF2-40B4-BE49-F238E27FC236}">
                <a16:creationId xmlns:a16="http://schemas.microsoft.com/office/drawing/2014/main" id="{87730C4E-EC6F-934C-B070-E2770E8E384D}"/>
              </a:ext>
            </a:extLst>
          </p:cNvPr>
          <p:cNvSpPr txBox="1"/>
          <p:nvPr/>
        </p:nvSpPr>
        <p:spPr>
          <a:xfrm>
            <a:off x="8373591" y="5444325"/>
            <a:ext cx="370359" cy="118800"/>
          </a:xfrm>
          <a:prstGeom prst="rect">
            <a:avLst/>
          </a:prstGeom>
          <a:solidFill>
            <a:schemeClr val="bg2">
              <a:lumMod val="9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UBE2R2</a:t>
            </a:r>
          </a:p>
        </p:txBody>
      </p:sp>
      <p:sp>
        <p:nvSpPr>
          <p:cNvPr id="90" name="TextBox 89">
            <a:extLst>
              <a:ext uri="{FF2B5EF4-FFF2-40B4-BE49-F238E27FC236}">
                <a16:creationId xmlns:a16="http://schemas.microsoft.com/office/drawing/2014/main" id="{9E1DF7EF-C5E6-C149-BC18-758277748CD8}"/>
              </a:ext>
            </a:extLst>
          </p:cNvPr>
          <p:cNvSpPr txBox="1"/>
          <p:nvPr/>
        </p:nvSpPr>
        <p:spPr>
          <a:xfrm>
            <a:off x="8753135" y="4917989"/>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IGFBP7</a:t>
            </a:r>
          </a:p>
        </p:txBody>
      </p:sp>
      <p:sp>
        <p:nvSpPr>
          <p:cNvPr id="91" name="TextBox 90">
            <a:extLst>
              <a:ext uri="{FF2B5EF4-FFF2-40B4-BE49-F238E27FC236}">
                <a16:creationId xmlns:a16="http://schemas.microsoft.com/office/drawing/2014/main" id="{916D4ABD-7BF5-1D41-A2AD-4CA982A118EA}"/>
              </a:ext>
            </a:extLst>
          </p:cNvPr>
          <p:cNvSpPr txBox="1"/>
          <p:nvPr/>
        </p:nvSpPr>
        <p:spPr>
          <a:xfrm>
            <a:off x="8753135" y="5049573"/>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MRPL24</a:t>
            </a:r>
          </a:p>
        </p:txBody>
      </p:sp>
      <p:sp>
        <p:nvSpPr>
          <p:cNvPr id="92" name="TextBox 91">
            <a:extLst>
              <a:ext uri="{FF2B5EF4-FFF2-40B4-BE49-F238E27FC236}">
                <a16:creationId xmlns:a16="http://schemas.microsoft.com/office/drawing/2014/main" id="{B944A757-FD2E-774C-81B7-A0DAE232D324}"/>
              </a:ext>
            </a:extLst>
          </p:cNvPr>
          <p:cNvSpPr txBox="1"/>
          <p:nvPr/>
        </p:nvSpPr>
        <p:spPr>
          <a:xfrm>
            <a:off x="8753135" y="5181157"/>
            <a:ext cx="370359" cy="118800"/>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SCYL3</a:t>
            </a:r>
          </a:p>
        </p:txBody>
      </p:sp>
      <p:sp>
        <p:nvSpPr>
          <p:cNvPr id="93" name="TextBox 92">
            <a:extLst>
              <a:ext uri="{FF2B5EF4-FFF2-40B4-BE49-F238E27FC236}">
                <a16:creationId xmlns:a16="http://schemas.microsoft.com/office/drawing/2014/main" id="{7B0D1E42-1DC6-684C-9C8F-1F316E81B010}"/>
              </a:ext>
            </a:extLst>
          </p:cNvPr>
          <p:cNvSpPr txBox="1"/>
          <p:nvPr/>
        </p:nvSpPr>
        <p:spPr>
          <a:xfrm>
            <a:off x="8753135" y="5312741"/>
            <a:ext cx="370359" cy="118800"/>
          </a:xfrm>
          <a:prstGeom prst="rect">
            <a:avLst/>
          </a:prstGeom>
          <a:solidFill>
            <a:schemeClr val="accent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AFAP1</a:t>
            </a:r>
          </a:p>
        </p:txBody>
      </p:sp>
      <p:sp>
        <p:nvSpPr>
          <p:cNvPr id="94" name="TextBox 93">
            <a:extLst>
              <a:ext uri="{FF2B5EF4-FFF2-40B4-BE49-F238E27FC236}">
                <a16:creationId xmlns:a16="http://schemas.microsoft.com/office/drawing/2014/main" id="{694DE823-4C95-634B-9DB9-3C8FEEBA0296}"/>
              </a:ext>
            </a:extLst>
          </p:cNvPr>
          <p:cNvSpPr txBox="1"/>
          <p:nvPr/>
        </p:nvSpPr>
        <p:spPr>
          <a:xfrm>
            <a:off x="8753135" y="5444325"/>
            <a:ext cx="370359" cy="118800"/>
          </a:xfrm>
          <a:prstGeom prst="rect">
            <a:avLst/>
          </a:prstGeom>
          <a:solidFill>
            <a:schemeClr val="bg2">
              <a:lumMod val="9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HNRNPA2B1</a:t>
            </a:r>
          </a:p>
        </p:txBody>
      </p:sp>
      <p:sp>
        <p:nvSpPr>
          <p:cNvPr id="95" name="TextBox 94">
            <a:extLst>
              <a:ext uri="{FF2B5EF4-FFF2-40B4-BE49-F238E27FC236}">
                <a16:creationId xmlns:a16="http://schemas.microsoft.com/office/drawing/2014/main" id="{3F45364D-8A75-B743-A7B6-2B30F19899E1}"/>
              </a:ext>
            </a:extLst>
          </p:cNvPr>
          <p:cNvSpPr txBox="1"/>
          <p:nvPr/>
        </p:nvSpPr>
        <p:spPr>
          <a:xfrm>
            <a:off x="9481300" y="3305141"/>
            <a:ext cx="602729" cy="193899"/>
          </a:xfrm>
          <a:prstGeom prst="rect">
            <a:avLst/>
          </a:prstGeom>
          <a:noFill/>
        </p:spPr>
        <p:txBody>
          <a:bodyPr wrap="none" lIns="0" tIns="0" rIns="0" bIns="0"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Transmembrane</a:t>
            </a:r>
            <a:b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b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domain</a:t>
            </a:r>
            <a:endParaRPr kumimoji="0" lang="en-GB" sz="700" b="0" i="0" u="none" strike="noStrike" kern="1200" cap="none" spc="0" normalizeH="0" baseline="-25000" noProof="0" dirty="0">
              <a:ln>
                <a:noFill/>
              </a:ln>
              <a:solidFill>
                <a:srgbClr val="000000"/>
              </a:solidFill>
              <a:effectLst/>
              <a:uLnTx/>
              <a:uFillTx/>
              <a:latin typeface="Calibri" panose="020F0502020204030204" pitchFamily="34" charset="0"/>
              <a:ea typeface="Aileron" charset="0"/>
              <a:cs typeface="Calibri" panose="020F0502020204030204" pitchFamily="34" charset="0"/>
            </a:endParaRPr>
          </a:p>
        </p:txBody>
      </p:sp>
      <p:sp>
        <p:nvSpPr>
          <p:cNvPr id="96" name="Rounded Rectangle 95">
            <a:extLst>
              <a:ext uri="{FF2B5EF4-FFF2-40B4-BE49-F238E27FC236}">
                <a16:creationId xmlns:a16="http://schemas.microsoft.com/office/drawing/2014/main" id="{E7BBF229-625C-7F47-9231-D6AB9A96EEF1}"/>
              </a:ext>
            </a:extLst>
          </p:cNvPr>
          <p:cNvSpPr/>
          <p:nvPr/>
        </p:nvSpPr>
        <p:spPr>
          <a:xfrm>
            <a:off x="9857095" y="3673905"/>
            <a:ext cx="1224000" cy="84749"/>
          </a:xfrm>
          <a:prstGeom prst="roundRect">
            <a:avLst/>
          </a:prstGeom>
          <a:solidFill>
            <a:schemeClr val="tx2">
              <a:lumMod val="50000"/>
            </a:schemeClr>
          </a:solidFill>
          <a:ln w="9525">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7" name="Rounded Rectangle 96">
            <a:extLst>
              <a:ext uri="{FF2B5EF4-FFF2-40B4-BE49-F238E27FC236}">
                <a16:creationId xmlns:a16="http://schemas.microsoft.com/office/drawing/2014/main" id="{AE47DAE7-57FD-6841-9429-7C1C3DA98903}"/>
              </a:ext>
            </a:extLst>
          </p:cNvPr>
          <p:cNvSpPr/>
          <p:nvPr/>
        </p:nvSpPr>
        <p:spPr>
          <a:xfrm>
            <a:off x="10281424" y="3596537"/>
            <a:ext cx="727315" cy="239484"/>
          </a:xfrm>
          <a:prstGeom prst="roundRect">
            <a:avLst/>
          </a:prstGeom>
          <a:solidFill>
            <a:schemeClr val="accent6">
              <a:lumMod val="40000"/>
              <a:lumOff val="60000"/>
            </a:schemeClr>
          </a:solidFill>
          <a:ln w="9525">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8" name="Rounded Rectangle 97">
            <a:extLst>
              <a:ext uri="{FF2B5EF4-FFF2-40B4-BE49-F238E27FC236}">
                <a16:creationId xmlns:a16="http://schemas.microsoft.com/office/drawing/2014/main" id="{3B5D2021-1929-AA4D-8022-38ACC784DE86}"/>
              </a:ext>
            </a:extLst>
          </p:cNvPr>
          <p:cNvSpPr/>
          <p:nvPr/>
        </p:nvSpPr>
        <p:spPr>
          <a:xfrm>
            <a:off x="9705441" y="3596537"/>
            <a:ext cx="156698" cy="239484"/>
          </a:xfrm>
          <a:prstGeom prst="roundRect">
            <a:avLst/>
          </a:prstGeom>
          <a:solidFill>
            <a:srgbClr val="00B050"/>
          </a:solidFill>
          <a:ln w="9525">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53FD470E-A095-2246-A638-B5B796FCB640}"/>
              </a:ext>
            </a:extLst>
          </p:cNvPr>
          <p:cNvSpPr txBox="1"/>
          <p:nvPr/>
        </p:nvSpPr>
        <p:spPr>
          <a:xfrm>
            <a:off x="11127310" y="3669918"/>
            <a:ext cx="222818" cy="96950"/>
          </a:xfrm>
          <a:prstGeom prst="rect">
            <a:avLst/>
          </a:prstGeom>
          <a:noFill/>
        </p:spPr>
        <p:txBody>
          <a:bodyPr wrap="none" lIns="0" tIns="0" rIns="0" bIns="0"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COOH</a:t>
            </a:r>
            <a:endParaRPr kumimoji="0" lang="en-GB" sz="700" b="0" i="0" u="none" strike="noStrike" kern="1200" cap="none" spc="0" normalizeH="0" baseline="-25000" noProof="0" dirty="0">
              <a:ln>
                <a:noFill/>
              </a:ln>
              <a:solidFill>
                <a:srgbClr val="000000"/>
              </a:solidFill>
              <a:effectLst/>
              <a:uLnTx/>
              <a:uFillTx/>
              <a:latin typeface="Calibri" panose="020F0502020204030204" pitchFamily="34" charset="0"/>
              <a:ea typeface="Aileron" charset="0"/>
              <a:cs typeface="Calibri" panose="020F0502020204030204" pitchFamily="34" charset="0"/>
            </a:endParaRPr>
          </a:p>
        </p:txBody>
      </p:sp>
      <p:cxnSp>
        <p:nvCxnSpPr>
          <p:cNvPr id="100" name="Straight Connector 99">
            <a:extLst>
              <a:ext uri="{FF2B5EF4-FFF2-40B4-BE49-F238E27FC236}">
                <a16:creationId xmlns:a16="http://schemas.microsoft.com/office/drawing/2014/main" id="{66DD85ED-4A74-5747-8582-79A5277272FC}"/>
              </a:ext>
            </a:extLst>
          </p:cNvPr>
          <p:cNvCxnSpPr>
            <a:cxnSpLocks/>
          </p:cNvCxnSpPr>
          <p:nvPr/>
        </p:nvCxnSpPr>
        <p:spPr>
          <a:xfrm>
            <a:off x="9783790" y="3510404"/>
            <a:ext cx="0" cy="133777"/>
          </a:xfrm>
          <a:prstGeom prst="line">
            <a:avLst/>
          </a:prstGeom>
          <a:ln w="12700">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FC176341-DBD1-3D41-BC99-1BE482F1FF8A}"/>
              </a:ext>
            </a:extLst>
          </p:cNvPr>
          <p:cNvSpPr txBox="1"/>
          <p:nvPr/>
        </p:nvSpPr>
        <p:spPr>
          <a:xfrm>
            <a:off x="10383991" y="2533926"/>
            <a:ext cx="562654" cy="193899"/>
          </a:xfrm>
          <a:prstGeom prst="rect">
            <a:avLst/>
          </a:prstGeom>
          <a:noFill/>
        </p:spPr>
        <p:txBody>
          <a:bodyPr wrap="none" lIns="0" tIns="0" rIns="0" bIns="0"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Tyrosine kinase</a:t>
            </a:r>
            <a:b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b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domain</a:t>
            </a:r>
            <a:endParaRPr kumimoji="0" lang="en-GB" sz="700" b="0" i="0" u="none" strike="noStrike" kern="1200" cap="none" spc="0" normalizeH="0" baseline="-25000" noProof="0" dirty="0">
              <a:ln>
                <a:noFill/>
              </a:ln>
              <a:solidFill>
                <a:srgbClr val="000000"/>
              </a:solidFill>
              <a:effectLst/>
              <a:uLnTx/>
              <a:uFillTx/>
              <a:latin typeface="Calibri" panose="020F0502020204030204" pitchFamily="34" charset="0"/>
              <a:ea typeface="Aileron" charset="0"/>
              <a:cs typeface="Calibri" panose="020F0502020204030204" pitchFamily="34" charset="0"/>
            </a:endParaRPr>
          </a:p>
        </p:txBody>
      </p:sp>
      <p:sp>
        <p:nvSpPr>
          <p:cNvPr id="104" name="Rounded Rectangle 103">
            <a:extLst>
              <a:ext uri="{FF2B5EF4-FFF2-40B4-BE49-F238E27FC236}">
                <a16:creationId xmlns:a16="http://schemas.microsoft.com/office/drawing/2014/main" id="{5E50A82C-9202-7E42-B5BD-21728419BCE1}"/>
              </a:ext>
            </a:extLst>
          </p:cNvPr>
          <p:cNvSpPr/>
          <p:nvPr/>
        </p:nvSpPr>
        <p:spPr>
          <a:xfrm>
            <a:off x="10416479" y="2848715"/>
            <a:ext cx="664615" cy="84749"/>
          </a:xfrm>
          <a:prstGeom prst="roundRect">
            <a:avLst/>
          </a:prstGeom>
          <a:solidFill>
            <a:schemeClr val="tx2">
              <a:lumMod val="50000"/>
            </a:schemeClr>
          </a:solidFill>
          <a:ln w="9525">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5" name="Rounded Rectangle 104">
            <a:extLst>
              <a:ext uri="{FF2B5EF4-FFF2-40B4-BE49-F238E27FC236}">
                <a16:creationId xmlns:a16="http://schemas.microsoft.com/office/drawing/2014/main" id="{8A1C0A12-D1E6-884B-ACB7-D7CE9CD522F6}"/>
              </a:ext>
            </a:extLst>
          </p:cNvPr>
          <p:cNvSpPr/>
          <p:nvPr/>
        </p:nvSpPr>
        <p:spPr>
          <a:xfrm>
            <a:off x="10281424" y="2771347"/>
            <a:ext cx="727315" cy="239484"/>
          </a:xfrm>
          <a:prstGeom prst="roundRect">
            <a:avLst/>
          </a:prstGeom>
          <a:solidFill>
            <a:schemeClr val="accent6">
              <a:lumMod val="40000"/>
              <a:lumOff val="60000"/>
            </a:schemeClr>
          </a:solidFill>
          <a:ln w="9525">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38DEF729-0DB4-474E-9DB7-0FAC6D5DFC2D}"/>
              </a:ext>
            </a:extLst>
          </p:cNvPr>
          <p:cNvSpPr txBox="1"/>
          <p:nvPr/>
        </p:nvSpPr>
        <p:spPr>
          <a:xfrm>
            <a:off x="11127310" y="2844728"/>
            <a:ext cx="222818" cy="96950"/>
          </a:xfrm>
          <a:prstGeom prst="rect">
            <a:avLst/>
          </a:prstGeom>
          <a:noFill/>
        </p:spPr>
        <p:txBody>
          <a:bodyPr wrap="none" lIns="0" tIns="0" rIns="0" bIns="0"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COOH</a:t>
            </a:r>
            <a:endParaRPr kumimoji="0" lang="en-GB" sz="700" b="0" i="0" u="none" strike="noStrike" kern="1200" cap="none" spc="0" normalizeH="0" baseline="-25000" noProof="0" dirty="0">
              <a:ln>
                <a:noFill/>
              </a:ln>
              <a:solidFill>
                <a:srgbClr val="000000"/>
              </a:solidFill>
              <a:effectLst/>
              <a:uLnTx/>
              <a:uFillTx/>
              <a:latin typeface="Calibri" panose="020F0502020204030204" pitchFamily="34" charset="0"/>
              <a:ea typeface="Aileron" charset="0"/>
              <a:cs typeface="Calibri" panose="020F0502020204030204" pitchFamily="34" charset="0"/>
            </a:endParaRPr>
          </a:p>
        </p:txBody>
      </p:sp>
      <p:sp>
        <p:nvSpPr>
          <p:cNvPr id="107" name="TextBox 106">
            <a:extLst>
              <a:ext uri="{FF2B5EF4-FFF2-40B4-BE49-F238E27FC236}">
                <a16:creationId xmlns:a16="http://schemas.microsoft.com/office/drawing/2014/main" id="{592C1123-9EB1-D340-B2B4-6049EF9E4DBD}"/>
              </a:ext>
            </a:extLst>
          </p:cNvPr>
          <p:cNvSpPr txBox="1"/>
          <p:nvPr/>
        </p:nvSpPr>
        <p:spPr>
          <a:xfrm>
            <a:off x="9494366" y="1938289"/>
            <a:ext cx="392584" cy="128636"/>
          </a:xfrm>
          <a:prstGeom prst="rect">
            <a:avLst/>
          </a:prstGeom>
          <a:solidFill>
            <a:schemeClr val="tx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NTRK1</a:t>
            </a:r>
          </a:p>
        </p:txBody>
      </p:sp>
      <p:sp>
        <p:nvSpPr>
          <p:cNvPr id="108" name="TextBox 107">
            <a:extLst>
              <a:ext uri="{FF2B5EF4-FFF2-40B4-BE49-F238E27FC236}">
                <a16:creationId xmlns:a16="http://schemas.microsoft.com/office/drawing/2014/main" id="{4FECB552-0864-D24C-AE24-64AD70C0E019}"/>
              </a:ext>
            </a:extLst>
          </p:cNvPr>
          <p:cNvSpPr txBox="1"/>
          <p:nvPr/>
        </p:nvSpPr>
        <p:spPr>
          <a:xfrm>
            <a:off x="10418291" y="1938289"/>
            <a:ext cx="392584" cy="128636"/>
          </a:xfrm>
          <a:prstGeom prst="rect">
            <a:avLst/>
          </a:prstGeom>
          <a:solidFill>
            <a:schemeClr val="bg2">
              <a:lumMod val="9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NTRK3</a:t>
            </a:r>
          </a:p>
        </p:txBody>
      </p:sp>
      <p:sp>
        <p:nvSpPr>
          <p:cNvPr id="109" name="TextBox 108">
            <a:extLst>
              <a:ext uri="{FF2B5EF4-FFF2-40B4-BE49-F238E27FC236}">
                <a16:creationId xmlns:a16="http://schemas.microsoft.com/office/drawing/2014/main" id="{2935A3BA-9496-DD45-BD6E-A13FB7993B63}"/>
              </a:ext>
            </a:extLst>
          </p:cNvPr>
          <p:cNvSpPr txBox="1"/>
          <p:nvPr/>
        </p:nvSpPr>
        <p:spPr>
          <a:xfrm>
            <a:off x="9907116" y="1938289"/>
            <a:ext cx="392584" cy="128636"/>
          </a:xfrm>
          <a:prstGeom prst="rect">
            <a:avLst/>
          </a:prstGeom>
          <a:solidFill>
            <a:schemeClr val="accent2">
              <a:lumMod val="20000"/>
              <a:lumOff val="80000"/>
            </a:schemeClr>
          </a:solidFill>
        </p:spPr>
        <p:txBody>
          <a:bodyPr wrap="non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NTRK2</a:t>
            </a:r>
          </a:p>
        </p:txBody>
      </p:sp>
      <p:sp>
        <p:nvSpPr>
          <p:cNvPr id="110" name="TextBox 109">
            <a:extLst>
              <a:ext uri="{FF2B5EF4-FFF2-40B4-BE49-F238E27FC236}">
                <a16:creationId xmlns:a16="http://schemas.microsoft.com/office/drawing/2014/main" id="{726125E7-3EBC-1F45-A634-E0FD7CA91422}"/>
              </a:ext>
            </a:extLst>
          </p:cNvPr>
          <p:cNvSpPr txBox="1"/>
          <p:nvPr/>
        </p:nvSpPr>
        <p:spPr>
          <a:xfrm>
            <a:off x="9365508" y="1954373"/>
            <a:ext cx="91372" cy="96950"/>
          </a:xfrm>
          <a:prstGeom prst="rect">
            <a:avLst/>
          </a:prstGeom>
          <a:noFill/>
        </p:spPr>
        <p:txBody>
          <a:bodyPr wrap="none" lIns="0" tIns="0" rIns="0" bIns="0"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3’:</a:t>
            </a:r>
            <a:endParaRPr kumimoji="0" lang="en-GB" sz="700" b="0" i="0" u="none" strike="noStrike" kern="1200" cap="none" spc="0" normalizeH="0" baseline="-25000" noProof="0" dirty="0">
              <a:ln>
                <a:noFill/>
              </a:ln>
              <a:solidFill>
                <a:srgbClr val="000000"/>
              </a:solidFill>
              <a:effectLst/>
              <a:uLnTx/>
              <a:uFillTx/>
              <a:latin typeface="Calibri" panose="020F0502020204030204" pitchFamily="34" charset="0"/>
              <a:ea typeface="Aileron" charset="0"/>
              <a:cs typeface="Calibri" panose="020F0502020204030204" pitchFamily="34" charset="0"/>
            </a:endParaRPr>
          </a:p>
        </p:txBody>
      </p:sp>
      <p:sp>
        <p:nvSpPr>
          <p:cNvPr id="111" name="TextBox 110">
            <a:extLst>
              <a:ext uri="{FF2B5EF4-FFF2-40B4-BE49-F238E27FC236}">
                <a16:creationId xmlns:a16="http://schemas.microsoft.com/office/drawing/2014/main" id="{2A84204C-141B-4142-8B78-28866486FF2B}"/>
              </a:ext>
            </a:extLst>
          </p:cNvPr>
          <p:cNvSpPr txBox="1"/>
          <p:nvPr/>
        </p:nvSpPr>
        <p:spPr>
          <a:xfrm>
            <a:off x="10317269" y="1954373"/>
            <a:ext cx="80150" cy="96950"/>
          </a:xfrm>
          <a:prstGeom prst="rect">
            <a:avLst/>
          </a:prstGeom>
          <a:noFill/>
        </p:spPr>
        <p:txBody>
          <a:bodyPr wrap="none" lIns="0" tIns="0" rIns="0" bIns="0"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or</a:t>
            </a:r>
            <a:endParaRPr kumimoji="0" lang="en-GB" sz="700" b="0" i="0" u="none" strike="noStrike" kern="1200" cap="none" spc="0" normalizeH="0" baseline="-25000" noProof="0" dirty="0">
              <a:ln>
                <a:noFill/>
              </a:ln>
              <a:solidFill>
                <a:srgbClr val="000000"/>
              </a:solidFill>
              <a:effectLst/>
              <a:uLnTx/>
              <a:uFillTx/>
              <a:latin typeface="Calibri" panose="020F0502020204030204" pitchFamily="34" charset="0"/>
              <a:ea typeface="Aileron" charset="0"/>
              <a:cs typeface="Calibri" panose="020F0502020204030204" pitchFamily="34" charset="0"/>
            </a:endParaRPr>
          </a:p>
        </p:txBody>
      </p:sp>
      <p:sp>
        <p:nvSpPr>
          <p:cNvPr id="113" name="TextBox 112">
            <a:extLst>
              <a:ext uri="{FF2B5EF4-FFF2-40B4-BE49-F238E27FC236}">
                <a16:creationId xmlns:a16="http://schemas.microsoft.com/office/drawing/2014/main" id="{CC75F481-4CC7-9E45-B3A6-12DB559BAE50}"/>
              </a:ext>
            </a:extLst>
          </p:cNvPr>
          <p:cNvSpPr txBox="1"/>
          <p:nvPr/>
        </p:nvSpPr>
        <p:spPr>
          <a:xfrm>
            <a:off x="9005425" y="1342798"/>
            <a:ext cx="650819"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NTRK</a:t>
            </a:r>
            <a:r>
              <a:rPr kumimoji="0" lang="en-GB" sz="1000" b="1"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 fusion</a:t>
            </a:r>
          </a:p>
        </p:txBody>
      </p:sp>
      <p:pic>
        <p:nvPicPr>
          <p:cNvPr id="117" name="Picture 116">
            <a:extLst>
              <a:ext uri="{FF2B5EF4-FFF2-40B4-BE49-F238E27FC236}">
                <a16:creationId xmlns:a16="http://schemas.microsoft.com/office/drawing/2014/main" id="{A223A5C4-4361-BC40-9EA4-C5756C133D24}"/>
              </a:ext>
            </a:extLst>
          </p:cNvPr>
          <p:cNvPicPr>
            <a:picLocks noChangeAspect="1"/>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509302" y="1540153"/>
            <a:ext cx="3517819" cy="342968"/>
          </a:xfrm>
          <a:prstGeom prst="rect">
            <a:avLst/>
          </a:prstGeom>
          <a:effectLst/>
        </p:spPr>
      </p:pic>
      <p:pic>
        <p:nvPicPr>
          <p:cNvPr id="118" name="Picture 117">
            <a:extLst>
              <a:ext uri="{FF2B5EF4-FFF2-40B4-BE49-F238E27FC236}">
                <a16:creationId xmlns:a16="http://schemas.microsoft.com/office/drawing/2014/main" id="{C268E6D1-334A-7949-83AF-A86B9BF0EF4A}"/>
              </a:ext>
            </a:extLst>
          </p:cNvPr>
          <p:cNvPicPr>
            <a:picLocks noChangeAspect="1"/>
          </p:cNvPicPr>
          <p:nvPr/>
        </p:nvPicPr>
        <p:blipFill rotWithShape="1">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6599977" y="3188146"/>
            <a:ext cx="579421" cy="953718"/>
          </a:xfrm>
          <a:prstGeom prst="rect">
            <a:avLst/>
          </a:prstGeom>
          <a:effectLst/>
        </p:spPr>
      </p:pic>
      <p:sp>
        <p:nvSpPr>
          <p:cNvPr id="42" name="TextBox 41">
            <a:extLst>
              <a:ext uri="{FF2B5EF4-FFF2-40B4-BE49-F238E27FC236}">
                <a16:creationId xmlns:a16="http://schemas.microsoft.com/office/drawing/2014/main" id="{2995109F-F688-AE4C-9E84-301C7C9931A4}"/>
              </a:ext>
            </a:extLst>
          </p:cNvPr>
          <p:cNvSpPr txBox="1"/>
          <p:nvPr/>
        </p:nvSpPr>
        <p:spPr>
          <a:xfrm>
            <a:off x="7090570" y="3286315"/>
            <a:ext cx="381515" cy="193899"/>
          </a:xfrm>
          <a:prstGeom prst="rect">
            <a:avLst/>
          </a:prstGeom>
          <a:solidFill>
            <a:schemeClr val="bg1"/>
          </a:solidFill>
        </p:spPr>
        <p:txBody>
          <a:bodyPr wrap="none" lIns="0" tIns="0" rIns="0" bIns="0"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Zinc finger</a:t>
            </a:r>
            <a:b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b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domain</a:t>
            </a:r>
          </a:p>
        </p:txBody>
      </p:sp>
      <p:sp>
        <p:nvSpPr>
          <p:cNvPr id="43" name="TextBox 42">
            <a:extLst>
              <a:ext uri="{FF2B5EF4-FFF2-40B4-BE49-F238E27FC236}">
                <a16:creationId xmlns:a16="http://schemas.microsoft.com/office/drawing/2014/main" id="{3CA64319-4804-8D49-9A90-8C090BB75D1A}"/>
              </a:ext>
            </a:extLst>
          </p:cNvPr>
          <p:cNvSpPr txBox="1"/>
          <p:nvPr/>
        </p:nvSpPr>
        <p:spPr>
          <a:xfrm>
            <a:off x="7170859" y="3727903"/>
            <a:ext cx="277320" cy="193899"/>
          </a:xfrm>
          <a:prstGeom prst="rect">
            <a:avLst/>
          </a:prstGeom>
          <a:solidFill>
            <a:schemeClr val="bg1"/>
          </a:solidFill>
        </p:spPr>
        <p:txBody>
          <a:bodyPr wrap="none" lIns="0" tIns="0" rIns="0" bIns="0"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WD</a:t>
            </a:r>
            <a:b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b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domain</a:t>
            </a:r>
          </a:p>
        </p:txBody>
      </p:sp>
      <p:pic>
        <p:nvPicPr>
          <p:cNvPr id="119" name="Picture 118">
            <a:extLst>
              <a:ext uri="{FF2B5EF4-FFF2-40B4-BE49-F238E27FC236}">
                <a16:creationId xmlns:a16="http://schemas.microsoft.com/office/drawing/2014/main" id="{D6695283-4F3F-154B-A8A9-745C05D89952}"/>
              </a:ext>
            </a:extLst>
          </p:cNvPr>
          <p:cNvPicPr>
            <a:picLocks noChangeAspect="1"/>
          </p:cNvPicPr>
          <p:nvPr/>
        </p:nvPicPr>
        <p:blipFill rotWithShape="1">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6613023" y="2643140"/>
            <a:ext cx="579421" cy="420736"/>
          </a:xfrm>
          <a:prstGeom prst="rect">
            <a:avLst/>
          </a:prstGeom>
          <a:effectLst/>
        </p:spPr>
      </p:pic>
      <p:cxnSp>
        <p:nvCxnSpPr>
          <p:cNvPr id="114" name="Straight Connector 113">
            <a:extLst>
              <a:ext uri="{FF2B5EF4-FFF2-40B4-BE49-F238E27FC236}">
                <a16:creationId xmlns:a16="http://schemas.microsoft.com/office/drawing/2014/main" id="{959ECF43-F10B-C342-9FEC-BF75199AA42D}"/>
              </a:ext>
            </a:extLst>
          </p:cNvPr>
          <p:cNvCxnSpPr>
            <a:cxnSpLocks/>
          </p:cNvCxnSpPr>
          <p:nvPr/>
        </p:nvCxnSpPr>
        <p:spPr>
          <a:xfrm>
            <a:off x="9305216" y="1540153"/>
            <a:ext cx="0" cy="4028797"/>
          </a:xfrm>
          <a:prstGeom prst="line">
            <a:avLst/>
          </a:prstGeom>
          <a:ln w="9525">
            <a:solidFill>
              <a:schemeClr val="accent6">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20" name="TextBox 119">
            <a:extLst>
              <a:ext uri="{FF2B5EF4-FFF2-40B4-BE49-F238E27FC236}">
                <a16:creationId xmlns:a16="http://schemas.microsoft.com/office/drawing/2014/main" id="{0530581F-E7B6-634A-83A1-3A2ACD188C69}"/>
              </a:ext>
            </a:extLst>
          </p:cNvPr>
          <p:cNvSpPr txBox="1"/>
          <p:nvPr/>
        </p:nvSpPr>
        <p:spPr>
          <a:xfrm>
            <a:off x="5564540" y="5655370"/>
            <a:ext cx="2802049" cy="12311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1"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NTRK</a:t>
            </a:r>
            <a:r>
              <a:rPr kumimoji="0" lang="en-GB" sz="800" b="1"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 fusions.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Reprinted by permission from Springer Nature 2018</a:t>
            </a:r>
          </a:p>
        </p:txBody>
      </p:sp>
      <p:sp>
        <p:nvSpPr>
          <p:cNvPr id="41" name="TextBox 40">
            <a:extLst>
              <a:ext uri="{FF2B5EF4-FFF2-40B4-BE49-F238E27FC236}">
                <a16:creationId xmlns:a16="http://schemas.microsoft.com/office/drawing/2014/main" id="{A5A23D7B-7224-0849-B825-0B0650305019}"/>
              </a:ext>
            </a:extLst>
          </p:cNvPr>
          <p:cNvSpPr txBox="1"/>
          <p:nvPr/>
        </p:nvSpPr>
        <p:spPr>
          <a:xfrm>
            <a:off x="7090570" y="2742136"/>
            <a:ext cx="378309" cy="193899"/>
          </a:xfrm>
          <a:prstGeom prst="rect">
            <a:avLst/>
          </a:prstGeom>
          <a:solidFill>
            <a:schemeClr val="bg1"/>
          </a:solidFill>
        </p:spPr>
        <p:txBody>
          <a:bodyPr wrap="none" lIns="0" tIns="0" rIns="0" bIns="0"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Coiled coil</a:t>
            </a:r>
            <a:b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b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Aileron" charset="0"/>
                <a:cs typeface="Calibri" panose="020F0502020204030204" pitchFamily="34" charset="0"/>
              </a:rPr>
              <a:t>domain</a:t>
            </a:r>
          </a:p>
        </p:txBody>
      </p:sp>
    </p:spTree>
    <p:extLst>
      <p:ext uri="{BB962C8B-B14F-4D97-AF65-F5344CB8AC3E}">
        <p14:creationId xmlns:p14="http://schemas.microsoft.com/office/powerpoint/2010/main" val="189701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Cor2Ed - NTRK Connect Colour Palette">
      <a:dk1>
        <a:srgbClr val="000000"/>
      </a:dk1>
      <a:lt1>
        <a:srgbClr val="FFFFFF"/>
      </a:lt1>
      <a:dk2>
        <a:srgbClr val="5D8298"/>
      </a:dk2>
      <a:lt2>
        <a:srgbClr val="EEECE1"/>
      </a:lt2>
      <a:accent1>
        <a:srgbClr val="56378D"/>
      </a:accent1>
      <a:accent2>
        <a:srgbClr val="C0504D"/>
      </a:accent2>
      <a:accent3>
        <a:srgbClr val="E9D0CD"/>
      </a:accent3>
      <a:accent4>
        <a:srgbClr val="F3EAE7"/>
      </a:accent4>
      <a:accent5>
        <a:srgbClr val="ECE6ED"/>
      </a:accent5>
      <a:accent6>
        <a:srgbClr val="8B878B"/>
      </a:accent6>
      <a:hlink>
        <a:srgbClr val="56378D"/>
      </a:hlink>
      <a:folHlink>
        <a:srgbClr val="5637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2_Thème Office">
  <a:themeElements>
    <a:clrScheme name="Cor2Ed - NTRK Connect Colour Palette">
      <a:dk1>
        <a:srgbClr val="000000"/>
      </a:dk1>
      <a:lt1>
        <a:srgbClr val="FFFFFF"/>
      </a:lt1>
      <a:dk2>
        <a:srgbClr val="5D8298"/>
      </a:dk2>
      <a:lt2>
        <a:srgbClr val="EEECE1"/>
      </a:lt2>
      <a:accent1>
        <a:srgbClr val="56378D"/>
      </a:accent1>
      <a:accent2>
        <a:srgbClr val="C0504D"/>
      </a:accent2>
      <a:accent3>
        <a:srgbClr val="E9D0CD"/>
      </a:accent3>
      <a:accent4>
        <a:srgbClr val="F3EAE7"/>
      </a:accent4>
      <a:accent5>
        <a:srgbClr val="ECE6ED"/>
      </a:accent5>
      <a:accent6>
        <a:srgbClr val="8B878B"/>
      </a:accent6>
      <a:hlink>
        <a:srgbClr val="56378D"/>
      </a:hlink>
      <a:folHlink>
        <a:srgbClr val="5637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rgbClr val="FF0000"/>
          </a:solidFill>
          <a:miter lim="800000"/>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3.xml><?xml version="1.0" encoding="utf-8"?>
<a:theme xmlns:a="http://schemas.openxmlformats.org/drawingml/2006/main" name="MountSinai">
  <a:themeElements>
    <a:clrScheme name="Moun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GUCONNECT_template_v2-good</Template>
  <TotalTime>5961</TotalTime>
  <Words>8450</Words>
  <Application>Microsoft Office PowerPoint</Application>
  <PresentationFormat>Widescreen</PresentationFormat>
  <Paragraphs>1310</Paragraphs>
  <Slides>84</Slides>
  <Notes>14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84</vt:i4>
      </vt:variant>
    </vt:vector>
  </HeadingPairs>
  <TitlesOfParts>
    <vt:vector size="97" baseType="lpstr">
      <vt:lpstr>Arial</vt:lpstr>
      <vt:lpstr>BlinkMacSystemFont</vt:lpstr>
      <vt:lpstr>Calibri</vt:lpstr>
      <vt:lpstr>Helvetica</vt:lpstr>
      <vt:lpstr>Karla</vt:lpstr>
      <vt:lpstr>Lucida Grande</vt:lpstr>
      <vt:lpstr>PT Sans Narrow</vt:lpstr>
      <vt:lpstr>StarSymbol</vt:lpstr>
      <vt:lpstr>Times</vt:lpstr>
      <vt:lpstr>Times New Roman</vt:lpstr>
      <vt:lpstr>Thème Office</vt:lpstr>
      <vt:lpstr>2_Thème Office</vt:lpstr>
      <vt:lpstr>MountSinai</vt:lpstr>
      <vt:lpstr>PowerPoint Presentation</vt:lpstr>
      <vt:lpstr>Experts knowledge share  TRK fusion-positive sarcomas and lung cancer </vt:lpstr>
      <vt:lpstr>EXPERTS KNOWLEDGE SHARE</vt:lpstr>
      <vt:lpstr>Introducing the scientific committee</vt:lpstr>
      <vt:lpstr>Disclaimer</vt:lpstr>
      <vt:lpstr> DETECTION OF trk Fusion-positive sarcomas     </vt:lpstr>
      <vt:lpstr>Disclosures</vt:lpstr>
      <vt:lpstr>NTRK genes</vt:lpstr>
      <vt:lpstr>NTRK fusions</vt:lpstr>
      <vt:lpstr>NTRK fusions in sarcomas</vt:lpstr>
      <vt:lpstr>Incidence of NTRK fusions in sarcomas</vt:lpstr>
      <vt:lpstr>NTRK fusion histology</vt:lpstr>
      <vt:lpstr>Incidence of NTRK fusions in sarcomas</vt:lpstr>
      <vt:lpstr>Testing approaches</vt:lpstr>
      <vt:lpstr>Testing approaches</vt:lpstr>
      <vt:lpstr>Testing approaches</vt:lpstr>
      <vt:lpstr>Testing approaches</vt:lpstr>
      <vt:lpstr>Testing approaches</vt:lpstr>
      <vt:lpstr>Testing approaches</vt:lpstr>
      <vt:lpstr>My approach…</vt:lpstr>
      <vt:lpstr>Practical experience</vt:lpstr>
      <vt:lpstr>4-month-old male with intradural/ extra-axial mass</vt:lpstr>
      <vt:lpstr>4-month-old male with intradural/ extra-axial mass</vt:lpstr>
      <vt:lpstr>TRK fusion-positive sarcomas  Clinical Data, Second Generation Therapies </vt:lpstr>
      <vt:lpstr>Disclosures</vt:lpstr>
      <vt:lpstr>NTRK fusion-positive tumours </vt:lpstr>
      <vt:lpstr>TRK receptor signalling </vt:lpstr>
      <vt:lpstr>NTRK fusions in sarcomas</vt:lpstr>
      <vt:lpstr>Frequency of NTRK gene fusions identified in sarcomas</vt:lpstr>
      <vt:lpstr>Recommended algorithm for NTRK gene fusion testing in sarcomas</vt:lpstr>
      <vt:lpstr>Larotrectinib in sarcomas </vt:lpstr>
      <vt:lpstr>Response in sarcoma with LMNA-NTRK1 fusion to larotrectinib</vt:lpstr>
      <vt:lpstr>Larotrectinib in TRK fusion-positive sarcomas</vt:lpstr>
      <vt:lpstr>Larotrectinib: Duration of treatment</vt:lpstr>
      <vt:lpstr>TRK-inhibition provides robust responses in patients with NTRK gene fusion-positive sarcoma</vt:lpstr>
      <vt:lpstr>TRK-inhibition provides durable responses in patients with NTRK gene fusion-positive sarcoma</vt:lpstr>
      <vt:lpstr>Larotrectinib in TRK fusion-positive sarcomas - trial design</vt:lpstr>
      <vt:lpstr>Larotrectinib in TRK fusion-positive sarcomas - Efficacy</vt:lpstr>
      <vt:lpstr>Safety: Adverse Events occurring ≥15% patients1</vt:lpstr>
      <vt:lpstr>entrectinib in sarcomas </vt:lpstr>
      <vt:lpstr>Radiological response in a patient with a high grade sarcoma with histiocytic differentiation (ETV6:NTRK3 exon 14) treated with entrectinib (clinical trial)</vt:lpstr>
      <vt:lpstr>Entrectinib in sarcomas – Trial design</vt:lpstr>
      <vt:lpstr>Second generation TRK inhibitors –  ongoing clinical trials</vt:lpstr>
      <vt:lpstr>Mechanisms of Resistance </vt:lpstr>
      <vt:lpstr>Conclusions</vt:lpstr>
      <vt:lpstr> DETECTION OF trk Fusion-positive  lung cancers     </vt:lpstr>
      <vt:lpstr>Incidence of gene fusions in lung cancer</vt:lpstr>
      <vt:lpstr>Incidence of gene fusions in lung cancer</vt:lpstr>
      <vt:lpstr>Incidence</vt:lpstr>
      <vt:lpstr>NTRK fusions across  tumour types/histologies</vt:lpstr>
      <vt:lpstr>Testing approaches</vt:lpstr>
      <vt:lpstr>Testing approaches </vt:lpstr>
      <vt:lpstr>Workflows</vt:lpstr>
      <vt:lpstr>Testing approaches</vt:lpstr>
      <vt:lpstr> TREATMENT OF trk Fusion-positive  lung cancers     </vt:lpstr>
      <vt:lpstr>Clinical data with larotrectinib and entrectinib in NSCLC, 2nd gen TKIs and mechanisms of resistance  Christian Rolfo, MD, PhD, MBA, Dr.hc Professor in Medicine Icahn School of Medicine, Mount Sinai  Associate Director of Clinical Research Center for Thoracic Oncology The Tisch Cancer Institute Mount Sinai, New York, NY, US               </vt:lpstr>
      <vt:lpstr>Disclosures</vt:lpstr>
      <vt:lpstr>PowerPoint Presentation</vt:lpstr>
      <vt:lpstr>Clinical activity of larotrectinib in patients with TRK fusion cancers</vt:lpstr>
      <vt:lpstr>Efficacy regardless of tumor type</vt:lpstr>
      <vt:lpstr>Duration of larotrectinib therapy</vt:lpstr>
      <vt:lpstr>Efficacy and safety of larotrectinib in patients with NTRK fusion-positive lung cancer </vt:lpstr>
      <vt:lpstr>PowerPoint Presentation</vt:lpstr>
      <vt:lpstr>Treatment duration with larotrectinib in patients with NTRK fusion-positive lung cancer </vt:lpstr>
      <vt:lpstr>DoR, PFS, and OS with larotrectinib in patients with NTRK fusion-positive lung cancer (per IRC) </vt:lpstr>
      <vt:lpstr>larotrectinib activity in patients with NTRK fusion-positive lung cancer with CNS metastases</vt:lpstr>
      <vt:lpstr>PowerPoint Presentation</vt:lpstr>
      <vt:lpstr>Entrectinib</vt:lpstr>
      <vt:lpstr>PowerPoint Presentation</vt:lpstr>
      <vt:lpstr>entrectinib in NTRK fusion-positive solid tumors: ESMO 2021 updated analysis</vt:lpstr>
      <vt:lpstr>CNS activity of entrectinib in NTRK fusion-positive solid tumors</vt:lpstr>
      <vt:lpstr>Safety of entrectinib in NTRK fusion-positive solid tumors:  ESMO 2021 updated analysis</vt:lpstr>
      <vt:lpstr>Summary of larotrectinib and entrectinib activity in NTRK fusion-positive NSCLC</vt:lpstr>
      <vt:lpstr>Matching-adjusted indirect comparison for treatment of TRK fusion cancer with larotrectinib versus entrectinib </vt:lpstr>
      <vt:lpstr>SQSTM1-NTRK1 lung cancer patient</vt:lpstr>
      <vt:lpstr>PowerPoint Presentation</vt:lpstr>
      <vt:lpstr>Repotrectinib Preliminary Efficacy</vt:lpstr>
      <vt:lpstr>Repotrectinib Preliminary Efficacy</vt:lpstr>
      <vt:lpstr>Repotrectinib Preliminary Efficacy</vt:lpstr>
      <vt:lpstr>Mechanisms of resistance to TRK inhibitors</vt:lpstr>
      <vt:lpstr>PowerPoint Presentation</vt:lpstr>
      <vt:lpstr>PowerPoint Presentation</vt:lpstr>
      <vt:lpstr>REACH NTRK CONNECT VIA  TWITTER, LINKEDIN, VIMEO &amp; EMAIL OR VISIT THE GROUP’S WEBSITE http://www.ntrkconnect.info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Iain Murdoch</cp:lastModifiedBy>
  <cp:revision>458</cp:revision>
  <cp:lastPrinted>2021-10-18T10:14:25Z</cp:lastPrinted>
  <dcterms:created xsi:type="dcterms:W3CDTF">2016-10-14T09:38:18Z</dcterms:created>
  <dcterms:modified xsi:type="dcterms:W3CDTF">2021-11-29T13:30:52Z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c76c141-ac86-40e5-abf2-c6f60e474cee_Enabled">
    <vt:lpwstr>True</vt:lpwstr>
  </property>
  <property fmtid="{D5CDD505-2E9C-101B-9397-08002B2CF9AE}" pid="3" name="MSIP_Label_2c76c141-ac86-40e5-abf2-c6f60e474cee_SiteId">
    <vt:lpwstr>fcb2b37b-5da0-466b-9b83-0014b67a7c78</vt:lpwstr>
  </property>
  <property fmtid="{D5CDD505-2E9C-101B-9397-08002B2CF9AE}" pid="4" name="MSIP_Label_2c76c141-ac86-40e5-abf2-c6f60e474cee_Owner">
    <vt:lpwstr>kristina.bundra@bayer.com</vt:lpwstr>
  </property>
  <property fmtid="{D5CDD505-2E9C-101B-9397-08002B2CF9AE}" pid="5" name="MSIP_Label_2c76c141-ac86-40e5-abf2-c6f60e474cee_SetDate">
    <vt:lpwstr>2021-01-20T00:49:13.5048455Z</vt:lpwstr>
  </property>
  <property fmtid="{D5CDD505-2E9C-101B-9397-08002B2CF9AE}" pid="6" name="MSIP_Label_2c76c141-ac86-40e5-abf2-c6f60e474cee_Name">
    <vt:lpwstr>RESTRICTED</vt:lpwstr>
  </property>
  <property fmtid="{D5CDD505-2E9C-101B-9397-08002B2CF9AE}" pid="7" name="MSIP_Label_2c76c141-ac86-40e5-abf2-c6f60e474cee_Application">
    <vt:lpwstr>Microsoft Azure Information Protection</vt:lpwstr>
  </property>
  <property fmtid="{D5CDD505-2E9C-101B-9397-08002B2CF9AE}" pid="8" name="MSIP_Label_2c76c141-ac86-40e5-abf2-c6f60e474cee_Extended_MSFT_Method">
    <vt:lpwstr>Automatic</vt:lpwstr>
  </property>
  <property fmtid="{D5CDD505-2E9C-101B-9397-08002B2CF9AE}" pid="9" name="Sensitivity">
    <vt:lpwstr>RESTRICTED</vt:lpwstr>
  </property>
</Properties>
</file>