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6" r:id="rId3"/>
    <p:sldId id="287" r:id="rId4"/>
    <p:sldId id="290" r:id="rId5"/>
    <p:sldId id="292" r:id="rId6"/>
    <p:sldId id="293" r:id="rId7"/>
    <p:sldId id="294" r:id="rId8"/>
    <p:sldId id="308" r:id="rId9"/>
    <p:sldId id="309" r:id="rId10"/>
    <p:sldId id="310" r:id="rId11"/>
    <p:sldId id="312" r:id="rId12"/>
    <p:sldId id="311" r:id="rId13"/>
    <p:sldId id="317" r:id="rId14"/>
    <p:sldId id="318" r:id="rId15"/>
    <p:sldId id="319" r:id="rId16"/>
    <p:sldId id="307" r:id="rId17"/>
    <p:sldId id="320" r:id="rId18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5" userDrawn="1">
          <p15:clr>
            <a:srgbClr val="A4A3A4"/>
          </p15:clr>
        </p15:guide>
        <p15:guide id="3" pos="5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t Davies" initials="JD" lastIdx="14" clrIdx="0">
    <p:extLst>
      <p:ext uri="{19B8F6BF-5375-455C-9EA6-DF929625EA0E}">
        <p15:presenceInfo xmlns:p15="http://schemas.microsoft.com/office/powerpoint/2012/main" userId="bd82dc67ad9089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402"/>
    <a:srgbClr val="F5EAE8"/>
    <a:srgbClr val="EAD1CE"/>
    <a:srgbClr val="E7F5E9"/>
    <a:srgbClr val="CBEBD0"/>
    <a:srgbClr val="2E7B8E"/>
    <a:srgbClr val="03C750"/>
    <a:srgbClr val="C7573C"/>
    <a:srgbClr val="5D8298"/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C40819-A6F9-B949-B961-291F3EF622AF}" v="44" dt="2020-09-25T13:32:11.0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6327" autoAdjust="0"/>
  </p:normalViewPr>
  <p:slideViewPr>
    <p:cSldViewPr snapToGrid="0" snapToObjects="1">
      <p:cViewPr varScale="1">
        <p:scale>
          <a:sx n="85" d="100"/>
          <a:sy n="85" d="100"/>
        </p:scale>
        <p:origin x="1013" y="72"/>
      </p:cViewPr>
      <p:guideLst>
        <p:guide orient="horz" pos="2160"/>
        <p:guide pos="4565"/>
        <p:guide pos="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5" d="100"/>
          <a:sy n="65" d="100"/>
        </p:scale>
        <p:origin x="3082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Davies" userId="bd82dc67ad9089fb" providerId="LiveId" clId="{3EC40819-A6F9-B949-B961-291F3EF622AF}"/>
    <pc:docChg chg="undo custSel modSld">
      <pc:chgData name="Janet Davies" userId="bd82dc67ad9089fb" providerId="LiveId" clId="{3EC40819-A6F9-B949-B961-291F3EF622AF}" dt="2020-09-25T14:44:21.674" v="1166" actId="13926"/>
      <pc:docMkLst>
        <pc:docMk/>
      </pc:docMkLst>
      <pc:sldChg chg="addSp modSp mod">
        <pc:chgData name="Janet Davies" userId="bd82dc67ad9089fb" providerId="LiveId" clId="{3EC40819-A6F9-B949-B961-291F3EF622AF}" dt="2020-09-25T11:03:50.781" v="81" actId="947"/>
        <pc:sldMkLst>
          <pc:docMk/>
          <pc:sldMk cId="1385987482" sldId="290"/>
        </pc:sldMkLst>
        <pc:spChg chg="mod">
          <ac:chgData name="Janet Davies" userId="bd82dc67ad9089fb" providerId="LiveId" clId="{3EC40819-A6F9-B949-B961-291F3EF622AF}" dt="2020-09-25T11:03:50.781" v="81" actId="947"/>
          <ac:spMkLst>
            <pc:docMk/>
            <pc:sldMk cId="1385987482" sldId="290"/>
            <ac:spMk id="2" creationId="{AFA115B0-02AF-44C8-9360-8F645029861D}"/>
          </ac:spMkLst>
        </pc:spChg>
        <pc:spChg chg="mod">
          <ac:chgData name="Janet Davies" userId="bd82dc67ad9089fb" providerId="LiveId" clId="{3EC40819-A6F9-B949-B961-291F3EF622AF}" dt="2020-09-25T11:00:48.436" v="7" actId="14100"/>
          <ac:spMkLst>
            <pc:docMk/>
            <pc:sldMk cId="1385987482" sldId="290"/>
            <ac:spMk id="4" creationId="{0FAF77FE-9520-B548-9A99-A652CAF62F08}"/>
          </ac:spMkLst>
        </pc:spChg>
        <pc:spChg chg="add mod">
          <ac:chgData name="Janet Davies" userId="bd82dc67ad9089fb" providerId="LiveId" clId="{3EC40819-A6F9-B949-B961-291F3EF622AF}" dt="2020-09-25T11:02:39.329" v="80" actId="20577"/>
          <ac:spMkLst>
            <pc:docMk/>
            <pc:sldMk cId="1385987482" sldId="290"/>
            <ac:spMk id="5" creationId="{195CFBDB-7B5D-CA43-ADD6-AF558F87631C}"/>
          </ac:spMkLst>
        </pc:spChg>
      </pc:sldChg>
      <pc:sldChg chg="modSp mod">
        <pc:chgData name="Janet Davies" userId="bd82dc67ad9089fb" providerId="LiveId" clId="{3EC40819-A6F9-B949-B961-291F3EF622AF}" dt="2020-09-25T14:40:39.043" v="1156" actId="20577"/>
        <pc:sldMkLst>
          <pc:docMk/>
          <pc:sldMk cId="4049114916" sldId="292"/>
        </pc:sldMkLst>
        <pc:spChg chg="mod">
          <ac:chgData name="Janet Davies" userId="bd82dc67ad9089fb" providerId="LiveId" clId="{3EC40819-A6F9-B949-B961-291F3EF622AF}" dt="2020-09-25T14:40:39.043" v="1156" actId="20577"/>
          <ac:spMkLst>
            <pc:docMk/>
            <pc:sldMk cId="4049114916" sldId="292"/>
            <ac:spMk id="2" creationId="{A09C7235-1601-4110-B808-BD18FA347F55}"/>
          </ac:spMkLst>
        </pc:spChg>
        <pc:spChg chg="mod">
          <ac:chgData name="Janet Davies" userId="bd82dc67ad9089fb" providerId="LiveId" clId="{3EC40819-A6F9-B949-B961-291F3EF622AF}" dt="2020-09-25T12:03:48.587" v="317" actId="14100"/>
          <ac:spMkLst>
            <pc:docMk/>
            <pc:sldMk cId="4049114916" sldId="292"/>
            <ac:spMk id="8" creationId="{6BC9D99A-17F9-0E4A-8664-610BB1A1C197}"/>
          </ac:spMkLst>
        </pc:spChg>
      </pc:sldChg>
      <pc:sldChg chg="modSp mod addCm modCm">
        <pc:chgData name="Janet Davies" userId="bd82dc67ad9089fb" providerId="LiveId" clId="{3EC40819-A6F9-B949-B961-291F3EF622AF}" dt="2020-09-25T14:42:42.908" v="1165" actId="20577"/>
        <pc:sldMkLst>
          <pc:docMk/>
          <pc:sldMk cId="93060513" sldId="293"/>
        </pc:sldMkLst>
        <pc:spChg chg="mod">
          <ac:chgData name="Janet Davies" userId="bd82dc67ad9089fb" providerId="LiveId" clId="{3EC40819-A6F9-B949-B961-291F3EF622AF}" dt="2020-09-25T12:10:21.063" v="401" actId="20577"/>
          <ac:spMkLst>
            <pc:docMk/>
            <pc:sldMk cId="93060513" sldId="293"/>
            <ac:spMk id="2" creationId="{00000000-0000-0000-0000-000000000000}"/>
          </ac:spMkLst>
        </pc:spChg>
        <pc:spChg chg="mod">
          <ac:chgData name="Janet Davies" userId="bd82dc67ad9089fb" providerId="LiveId" clId="{3EC40819-A6F9-B949-B961-291F3EF622AF}" dt="2020-09-25T14:42:42.908" v="1165" actId="20577"/>
          <ac:spMkLst>
            <pc:docMk/>
            <pc:sldMk cId="93060513" sldId="293"/>
            <ac:spMk id="6" creationId="{E9DD17BC-2664-4EBB-94C8-269D69889DAC}"/>
          </ac:spMkLst>
        </pc:spChg>
        <pc:spChg chg="mod">
          <ac:chgData name="Janet Davies" userId="bd82dc67ad9089fb" providerId="LiveId" clId="{3EC40819-A6F9-B949-B961-291F3EF622AF}" dt="2020-09-25T11:15:30.081" v="156" actId="948"/>
          <ac:spMkLst>
            <pc:docMk/>
            <pc:sldMk cId="93060513" sldId="293"/>
            <ac:spMk id="9" creationId="{00000000-0000-0000-0000-000000000000}"/>
          </ac:spMkLst>
        </pc:spChg>
        <pc:graphicFrameChg chg="mod">
          <ac:chgData name="Janet Davies" userId="bd82dc67ad9089fb" providerId="LiveId" clId="{3EC40819-A6F9-B949-B961-291F3EF622AF}" dt="2020-09-25T13:27:28.242" v="1147" actId="404"/>
          <ac:graphicFrameMkLst>
            <pc:docMk/>
            <pc:sldMk cId="93060513" sldId="293"/>
            <ac:graphicFrameMk id="16" creationId="{00000000-0000-0000-0000-000000000000}"/>
          </ac:graphicFrameMkLst>
        </pc:graphicFrameChg>
      </pc:sldChg>
      <pc:sldChg chg="addSp modSp mod addCm modCm">
        <pc:chgData name="Janet Davies" userId="bd82dc67ad9089fb" providerId="LiveId" clId="{3EC40819-A6F9-B949-B961-291F3EF622AF}" dt="2020-09-25T12:27:31.624" v="554" actId="5900"/>
        <pc:sldMkLst>
          <pc:docMk/>
          <pc:sldMk cId="1454018627" sldId="294"/>
        </pc:sldMkLst>
        <pc:spChg chg="mod">
          <ac:chgData name="Janet Davies" userId="bd82dc67ad9089fb" providerId="LiveId" clId="{3EC40819-A6F9-B949-B961-291F3EF622AF}" dt="2020-09-25T12:17:44.860" v="510" actId="20577"/>
          <ac:spMkLst>
            <pc:docMk/>
            <pc:sldMk cId="1454018627" sldId="294"/>
            <ac:spMk id="3" creationId="{00000000-0000-0000-0000-000000000000}"/>
          </ac:spMkLst>
        </pc:spChg>
        <pc:spChg chg="mod">
          <ac:chgData name="Janet Davies" userId="bd82dc67ad9089fb" providerId="LiveId" clId="{3EC40819-A6F9-B949-B961-291F3EF622AF}" dt="2020-09-25T12:26:20.047" v="536" actId="1035"/>
          <ac:spMkLst>
            <pc:docMk/>
            <pc:sldMk cId="1454018627" sldId="294"/>
            <ac:spMk id="7" creationId="{00000000-0000-0000-0000-000000000000}"/>
          </ac:spMkLst>
        </pc:spChg>
        <pc:spChg chg="add mod">
          <ac:chgData name="Janet Davies" userId="bd82dc67ad9089fb" providerId="LiveId" clId="{3EC40819-A6F9-B949-B961-291F3EF622AF}" dt="2020-09-25T12:26:35.141" v="550" actId="1037"/>
          <ac:spMkLst>
            <pc:docMk/>
            <pc:sldMk cId="1454018627" sldId="294"/>
            <ac:spMk id="11" creationId="{94267BD8-F4FB-A744-B3AB-0C5F6FCCEFC8}"/>
          </ac:spMkLst>
        </pc:spChg>
        <pc:spChg chg="mod">
          <ac:chgData name="Janet Davies" userId="bd82dc67ad9089fb" providerId="LiveId" clId="{3EC40819-A6F9-B949-B961-291F3EF622AF}" dt="2020-09-25T12:26:28.023" v="540" actId="1036"/>
          <ac:spMkLst>
            <pc:docMk/>
            <pc:sldMk cId="1454018627" sldId="294"/>
            <ac:spMk id="16" creationId="{095E1462-2C2B-194D-BEB8-EE9774BBC140}"/>
          </ac:spMkLst>
        </pc:spChg>
        <pc:spChg chg="mod">
          <ac:chgData name="Janet Davies" userId="bd82dc67ad9089fb" providerId="LiveId" clId="{3EC40819-A6F9-B949-B961-291F3EF622AF}" dt="2020-09-25T12:26:28.023" v="540" actId="1036"/>
          <ac:spMkLst>
            <pc:docMk/>
            <pc:sldMk cId="1454018627" sldId="294"/>
            <ac:spMk id="17" creationId="{E866396B-803F-DC46-8153-D4773A2937FC}"/>
          </ac:spMkLst>
        </pc:spChg>
        <pc:graphicFrameChg chg="mod">
          <ac:chgData name="Janet Davies" userId="bd82dc67ad9089fb" providerId="LiveId" clId="{3EC40819-A6F9-B949-B961-291F3EF622AF}" dt="2020-09-25T12:26:28.023" v="540" actId="1036"/>
          <ac:graphicFrameMkLst>
            <pc:docMk/>
            <pc:sldMk cId="1454018627" sldId="294"/>
            <ac:graphicFrameMk id="8" creationId="{00000000-0000-0000-0000-000000000000}"/>
          </ac:graphicFrameMkLst>
        </pc:graphicFrameChg>
        <pc:graphicFrameChg chg="mod">
          <ac:chgData name="Janet Davies" userId="bd82dc67ad9089fb" providerId="LiveId" clId="{3EC40819-A6F9-B949-B961-291F3EF622AF}" dt="2020-09-25T12:26:20.047" v="536" actId="1035"/>
          <ac:graphicFrameMkLst>
            <pc:docMk/>
            <pc:sldMk cId="1454018627" sldId="294"/>
            <ac:graphicFrameMk id="18" creationId="{DA1FAC28-FBC6-6B40-94B5-76E9BCA29D84}"/>
          </ac:graphicFrameMkLst>
        </pc:graphicFrameChg>
      </pc:sldChg>
      <pc:sldChg chg="modSp mod">
        <pc:chgData name="Janet Davies" userId="bd82dc67ad9089fb" providerId="LiveId" clId="{3EC40819-A6F9-B949-B961-291F3EF622AF}" dt="2020-09-25T11:04:06.213" v="84" actId="20577"/>
        <pc:sldMkLst>
          <pc:docMk/>
          <pc:sldMk cId="1368785240" sldId="308"/>
        </pc:sldMkLst>
        <pc:spChg chg="mod">
          <ac:chgData name="Janet Davies" userId="bd82dc67ad9089fb" providerId="LiveId" clId="{3EC40819-A6F9-B949-B961-291F3EF622AF}" dt="2020-09-25T11:04:06.213" v="84" actId="20577"/>
          <ac:spMkLst>
            <pc:docMk/>
            <pc:sldMk cId="1368785240" sldId="308"/>
            <ac:spMk id="2" creationId="{AFA115B0-02AF-44C8-9360-8F645029861D}"/>
          </ac:spMkLst>
        </pc:spChg>
      </pc:sldChg>
      <pc:sldChg chg="modSp mod addCm modCm">
        <pc:chgData name="Janet Davies" userId="bd82dc67ad9089fb" providerId="LiveId" clId="{3EC40819-A6F9-B949-B961-291F3EF622AF}" dt="2020-09-25T14:44:21.674" v="1166" actId="13926"/>
        <pc:sldMkLst>
          <pc:docMk/>
          <pc:sldMk cId="2480261054" sldId="309"/>
        </pc:sldMkLst>
        <pc:spChg chg="mod">
          <ac:chgData name="Janet Davies" userId="bd82dc67ad9089fb" providerId="LiveId" clId="{3EC40819-A6F9-B949-B961-291F3EF622AF}" dt="2020-09-25T12:39:16.729" v="671" actId="20577"/>
          <ac:spMkLst>
            <pc:docMk/>
            <pc:sldMk cId="2480261054" sldId="309"/>
            <ac:spMk id="2" creationId="{A09C7235-1601-4110-B808-BD18FA347F55}"/>
          </ac:spMkLst>
        </pc:spChg>
        <pc:spChg chg="mod">
          <ac:chgData name="Janet Davies" userId="bd82dc67ad9089fb" providerId="LiveId" clId="{3EC40819-A6F9-B949-B961-291F3EF622AF}" dt="2020-09-25T14:44:21.674" v="1166" actId="13926"/>
          <ac:spMkLst>
            <pc:docMk/>
            <pc:sldMk cId="2480261054" sldId="309"/>
            <ac:spMk id="8" creationId="{6BC9D99A-17F9-0E4A-8664-610BB1A1C197}"/>
          </ac:spMkLst>
        </pc:spChg>
      </pc:sldChg>
      <pc:sldChg chg="modSp mod addCm modCm">
        <pc:chgData name="Janet Davies" userId="bd82dc67ad9089fb" providerId="LiveId" clId="{3EC40819-A6F9-B949-B961-291F3EF622AF}" dt="2020-09-25T12:56:24.125" v="840"/>
        <pc:sldMkLst>
          <pc:docMk/>
          <pc:sldMk cId="1503286654" sldId="310"/>
        </pc:sldMkLst>
        <pc:spChg chg="mod">
          <ac:chgData name="Janet Davies" userId="bd82dc67ad9089fb" providerId="LiveId" clId="{3EC40819-A6F9-B949-B961-291F3EF622AF}" dt="2020-09-25T12:40:48.276" v="674" actId="20577"/>
          <ac:spMkLst>
            <pc:docMk/>
            <pc:sldMk cId="1503286654" sldId="310"/>
            <ac:spMk id="6" creationId="{E9DD17BC-2664-4EBB-94C8-269D69889DAC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2" creationId="{8B3B7F3B-D70D-424D-A8C8-54FBECE6A6B9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3" creationId="{FE0CCE6F-05C6-604E-83AB-66577CD1EA4F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4" creationId="{5707C1BD-2213-5D4A-AFF1-4BB9136BED8D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5" creationId="{0F34C6E6-8412-E348-9AE4-F685E87BC31B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7" creationId="{4CDE3298-5529-2C47-826E-8DD049AD1A2B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8" creationId="{66F9213B-5AD9-5B41-B237-68D56AC2775A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19" creationId="{715A2695-0E22-A04A-8D68-59284298CFBB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0" creationId="{14606E80-CE69-2A44-970D-CC53A0F799A0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1" creationId="{2F83A2DA-78A4-2649-9944-1CE7F584E716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2" creationId="{5382FC46-B1E6-C343-A6C8-E246D34CEA58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3" creationId="{A815955A-56BC-4846-9983-F30FEE77FAEB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4" creationId="{A844CF59-F73F-0A4E-9252-5D6E58D4DB18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5" creationId="{357A8944-F100-C840-B0D8-094DEF504257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26" creationId="{F2BC23C4-C504-C74B-9E26-B6629A9E61A6}"/>
          </ac:spMkLst>
        </pc:spChg>
        <pc:spChg chg="mod">
          <ac:chgData name="Janet Davies" userId="bd82dc67ad9089fb" providerId="LiveId" clId="{3EC40819-A6F9-B949-B961-291F3EF622AF}" dt="2020-09-25T11:17:24.426" v="168" actId="948"/>
          <ac:spMkLst>
            <pc:docMk/>
            <pc:sldMk cId="1503286654" sldId="310"/>
            <ac:spMk id="42" creationId="{469898CA-35D7-0248-9AB8-32176BDB9068}"/>
          </ac:spMkLst>
        </pc:spChg>
        <pc:spChg chg="mod">
          <ac:chgData name="Janet Davies" userId="bd82dc67ad9089fb" providerId="LiveId" clId="{3EC40819-A6F9-B949-B961-291F3EF622AF}" dt="2020-09-25T12:54:39.997" v="826" actId="1038"/>
          <ac:spMkLst>
            <pc:docMk/>
            <pc:sldMk cId="1503286654" sldId="310"/>
            <ac:spMk id="50" creationId="{344E3CDD-83BF-BA46-B466-06826AA2ACB7}"/>
          </ac:spMkLst>
        </pc:spChg>
        <pc:spChg chg="mod">
          <ac:chgData name="Janet Davies" userId="bd82dc67ad9089fb" providerId="LiveId" clId="{3EC40819-A6F9-B949-B961-291F3EF622AF}" dt="2020-09-25T12:55:13.791" v="836" actId="1037"/>
          <ac:spMkLst>
            <pc:docMk/>
            <pc:sldMk cId="1503286654" sldId="310"/>
            <ac:spMk id="51" creationId="{200358D6-9B1D-9B4A-8D33-937FBFFD9488}"/>
          </ac:spMkLst>
        </pc:sp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29" creationId="{553A54D5-9F20-1E4F-B46E-F4932C52302D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0" creationId="{97141E0B-0945-1440-B42A-CCDB04A21A2B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1" creationId="{EC3431F2-3E4D-CF40-A675-04189C94BC71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2" creationId="{B8D6D7E6-A353-BC4E-B075-5F1FBA5A9E7E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3" creationId="{12F664BB-BAF3-144C-91F2-36A7FBEC0BA7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5" creationId="{805BC093-A5B4-2243-80B7-0D0DC102C1C3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8" creationId="{F771E66B-ABE0-5C49-8B6A-C3473AD79E60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39" creationId="{C464FE85-917A-EF40-ACC2-A524EC3941B4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0" creationId="{31228748-D9C6-724C-8018-2CCB6FA09B89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1" creationId="{E74C8892-CB7D-064E-9DE6-7F45D31BC566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3" creationId="{6FACDDA7-9E9E-7F4D-8FF7-36EF6BD8C1D9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4" creationId="{965305B1-CFDC-EE4D-A14E-2B284CFA0B0D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5" creationId="{BF394E10-238C-0547-B4D3-F5DE010AB73E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7" creationId="{4AE609A1-0B7B-7F45-AED5-D3E4437DD029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8" creationId="{64FA5D52-D7E6-3046-8EFA-7B6B8A0CD6F0}"/>
          </ac:cxnSpMkLst>
        </pc:cxnChg>
        <pc:cxnChg chg="mod">
          <ac:chgData name="Janet Davies" userId="bd82dc67ad9089fb" providerId="LiveId" clId="{3EC40819-A6F9-B949-B961-291F3EF622AF}" dt="2020-09-25T12:54:39.997" v="826" actId="1038"/>
          <ac:cxnSpMkLst>
            <pc:docMk/>
            <pc:sldMk cId="1503286654" sldId="310"/>
            <ac:cxnSpMk id="49" creationId="{A4051292-C9B5-A044-B098-AC2FBFE8B70D}"/>
          </ac:cxnSpMkLst>
        </pc:cxnChg>
      </pc:sldChg>
      <pc:sldChg chg="modSp mod">
        <pc:chgData name="Janet Davies" userId="bd82dc67ad9089fb" providerId="LiveId" clId="{3EC40819-A6F9-B949-B961-291F3EF622AF}" dt="2020-09-25T13:13:15.933" v="1069" actId="20577"/>
        <pc:sldMkLst>
          <pc:docMk/>
          <pc:sldMk cId="520568240" sldId="311"/>
        </pc:sldMkLst>
        <pc:spChg chg="mod">
          <ac:chgData name="Janet Davies" userId="bd82dc67ad9089fb" providerId="LiveId" clId="{3EC40819-A6F9-B949-B961-291F3EF622AF}" dt="2020-09-25T13:13:15.933" v="1069" actId="20577"/>
          <ac:spMkLst>
            <pc:docMk/>
            <pc:sldMk cId="520568240" sldId="311"/>
            <ac:spMk id="3" creationId="{00000000-0000-0000-0000-000000000000}"/>
          </ac:spMkLst>
        </pc:spChg>
      </pc:sldChg>
      <pc:sldChg chg="modSp mod addCm modCm">
        <pc:chgData name="Janet Davies" userId="bd82dc67ad9089fb" providerId="LiveId" clId="{3EC40819-A6F9-B949-B961-291F3EF622AF}" dt="2020-09-25T13:09:18.058" v="1024" actId="5900"/>
        <pc:sldMkLst>
          <pc:docMk/>
          <pc:sldMk cId="3494021997" sldId="312"/>
        </pc:sldMkLst>
        <pc:spChg chg="mod">
          <ac:chgData name="Janet Davies" userId="bd82dc67ad9089fb" providerId="LiveId" clId="{3EC40819-A6F9-B949-B961-291F3EF622AF}" dt="2020-09-25T12:56:50.238" v="849" actId="20577"/>
          <ac:spMkLst>
            <pc:docMk/>
            <pc:sldMk cId="3494021997" sldId="312"/>
            <ac:spMk id="13" creationId="{A1DF2910-FC88-FA44-A0A8-525622D90398}"/>
          </ac:spMkLst>
        </pc:spChg>
        <pc:spChg chg="mod">
          <ac:chgData name="Janet Davies" userId="bd82dc67ad9089fb" providerId="LiveId" clId="{3EC40819-A6F9-B949-B961-291F3EF622AF}" dt="2020-09-25T12:57:23.441" v="863" actId="122"/>
          <ac:spMkLst>
            <pc:docMk/>
            <pc:sldMk cId="3494021997" sldId="312"/>
            <ac:spMk id="21" creationId="{F2E9C834-BBEC-2045-974B-9C87A180607B}"/>
          </ac:spMkLst>
        </pc:spChg>
        <pc:spChg chg="mod">
          <ac:chgData name="Janet Davies" userId="bd82dc67ad9089fb" providerId="LiveId" clId="{3EC40819-A6F9-B949-B961-291F3EF622AF}" dt="2020-09-25T12:57:29.726" v="867" actId="20577"/>
          <ac:spMkLst>
            <pc:docMk/>
            <pc:sldMk cId="3494021997" sldId="312"/>
            <ac:spMk id="22" creationId="{3AC3B60E-E5E9-1749-A38A-6D7671C24A8D}"/>
          </ac:spMkLst>
        </pc:spChg>
        <pc:spChg chg="mod">
          <ac:chgData name="Janet Davies" userId="bd82dc67ad9089fb" providerId="LiveId" clId="{3EC40819-A6F9-B949-B961-291F3EF622AF}" dt="2020-09-25T12:58:04.816" v="879" actId="14100"/>
          <ac:spMkLst>
            <pc:docMk/>
            <pc:sldMk cId="3494021997" sldId="312"/>
            <ac:spMk id="23" creationId="{A1702DE7-7741-4C49-9BF5-EC3812513156}"/>
          </ac:spMkLst>
        </pc:spChg>
        <pc:spChg chg="mod">
          <ac:chgData name="Janet Davies" userId="bd82dc67ad9089fb" providerId="LiveId" clId="{3EC40819-A6F9-B949-B961-291F3EF622AF}" dt="2020-09-25T12:57:40.549" v="872" actId="20577"/>
          <ac:spMkLst>
            <pc:docMk/>
            <pc:sldMk cId="3494021997" sldId="312"/>
            <ac:spMk id="24" creationId="{A56E1682-D764-3C4B-AB38-724409675588}"/>
          </ac:spMkLst>
        </pc:spChg>
        <pc:spChg chg="mod">
          <ac:chgData name="Janet Davies" userId="bd82dc67ad9089fb" providerId="LiveId" clId="{3EC40819-A6F9-B949-B961-291F3EF622AF}" dt="2020-09-25T12:59:28.595" v="901" actId="20577"/>
          <ac:spMkLst>
            <pc:docMk/>
            <pc:sldMk cId="3494021997" sldId="312"/>
            <ac:spMk id="25" creationId="{DD194889-0DBE-7B44-9C74-0008112A69E0}"/>
          </ac:spMkLst>
        </pc:spChg>
        <pc:spChg chg="mod">
          <ac:chgData name="Janet Davies" userId="bd82dc67ad9089fb" providerId="LiveId" clId="{3EC40819-A6F9-B949-B961-291F3EF622AF}" dt="2020-09-25T12:58:46.092" v="890" actId="20577"/>
          <ac:spMkLst>
            <pc:docMk/>
            <pc:sldMk cId="3494021997" sldId="312"/>
            <ac:spMk id="28" creationId="{2410040D-96CF-7F43-B256-74ABAAC4EE47}"/>
          </ac:spMkLst>
        </pc:spChg>
        <pc:spChg chg="mod">
          <ac:chgData name="Janet Davies" userId="bd82dc67ad9089fb" providerId="LiveId" clId="{3EC40819-A6F9-B949-B961-291F3EF622AF}" dt="2020-09-25T12:59:39.485" v="903" actId="20577"/>
          <ac:spMkLst>
            <pc:docMk/>
            <pc:sldMk cId="3494021997" sldId="312"/>
            <ac:spMk id="29" creationId="{2EE129CE-822D-554A-A0ED-9C39F06B7301}"/>
          </ac:spMkLst>
        </pc:spChg>
        <pc:spChg chg="mod">
          <ac:chgData name="Janet Davies" userId="bd82dc67ad9089fb" providerId="LiveId" clId="{3EC40819-A6F9-B949-B961-291F3EF622AF}" dt="2020-09-25T12:58:55.915" v="891" actId="13926"/>
          <ac:spMkLst>
            <pc:docMk/>
            <pc:sldMk cId="3494021997" sldId="312"/>
            <ac:spMk id="37" creationId="{469898CA-35D7-0248-9AB8-32176BDB9068}"/>
          </ac:spMkLst>
        </pc:spChg>
        <pc:spChg chg="mod">
          <ac:chgData name="Janet Davies" userId="bd82dc67ad9089fb" providerId="LiveId" clId="{3EC40819-A6F9-B949-B961-291F3EF622AF}" dt="2020-09-25T13:07:33.083" v="1017" actId="20577"/>
          <ac:spMkLst>
            <pc:docMk/>
            <pc:sldMk cId="3494021997" sldId="312"/>
            <ac:spMk id="41" creationId="{3B6E86EB-14D1-7048-A184-034EC29143E9}"/>
          </ac:spMkLst>
        </pc:spChg>
        <pc:spChg chg="mod">
          <ac:chgData name="Janet Davies" userId="bd82dc67ad9089fb" providerId="LiveId" clId="{3EC40819-A6F9-B949-B961-291F3EF622AF}" dt="2020-09-25T13:07:35.716" v="1018" actId="20577"/>
          <ac:spMkLst>
            <pc:docMk/>
            <pc:sldMk cId="3494021997" sldId="312"/>
            <ac:spMk id="45" creationId="{5912CCC2-096D-E44A-9FD2-BBF2D3DF886C}"/>
          </ac:spMkLst>
        </pc:spChg>
        <pc:spChg chg="mod">
          <ac:chgData name="Janet Davies" userId="bd82dc67ad9089fb" providerId="LiveId" clId="{3EC40819-A6F9-B949-B961-291F3EF622AF}" dt="2020-09-25T13:08:01.017" v="1021" actId="20577"/>
          <ac:spMkLst>
            <pc:docMk/>
            <pc:sldMk cId="3494021997" sldId="312"/>
            <ac:spMk id="46" creationId="{0E3585FD-9E7E-0441-B40C-C6BA5C7C7E9E}"/>
          </ac:spMkLst>
        </pc:spChg>
        <pc:spChg chg="mod">
          <ac:chgData name="Janet Davies" userId="bd82dc67ad9089fb" providerId="LiveId" clId="{3EC40819-A6F9-B949-B961-291F3EF622AF}" dt="2020-09-25T13:07:52.456" v="1020" actId="20577"/>
          <ac:spMkLst>
            <pc:docMk/>
            <pc:sldMk cId="3494021997" sldId="312"/>
            <ac:spMk id="51" creationId="{6FEEB72C-74A1-F94A-989F-1B58BAC0C346}"/>
          </ac:spMkLst>
        </pc:spChg>
      </pc:sldChg>
      <pc:sldChg chg="modSp mod">
        <pc:chgData name="Janet Davies" userId="bd82dc67ad9089fb" providerId="LiveId" clId="{3EC40819-A6F9-B949-B961-291F3EF622AF}" dt="2020-09-25T13:14:37.393" v="1076" actId="20577"/>
        <pc:sldMkLst>
          <pc:docMk/>
          <pc:sldMk cId="903096918" sldId="317"/>
        </pc:sldMkLst>
        <pc:spChg chg="mod">
          <ac:chgData name="Janet Davies" userId="bd82dc67ad9089fb" providerId="LiveId" clId="{3EC40819-A6F9-B949-B961-291F3EF622AF}" dt="2020-09-25T11:05:09.102" v="86" actId="404"/>
          <ac:spMkLst>
            <pc:docMk/>
            <pc:sldMk cId="903096918" sldId="317"/>
            <ac:spMk id="2" creationId="{AFA115B0-02AF-44C8-9360-8F645029861D}"/>
          </ac:spMkLst>
        </pc:spChg>
        <pc:spChg chg="mod">
          <ac:chgData name="Janet Davies" userId="bd82dc67ad9089fb" providerId="LiveId" clId="{3EC40819-A6F9-B949-B961-291F3EF622AF}" dt="2020-09-25T13:14:37.393" v="1076" actId="20577"/>
          <ac:spMkLst>
            <pc:docMk/>
            <pc:sldMk cId="903096918" sldId="317"/>
            <ac:spMk id="4" creationId="{76816147-86D7-5347-9272-221BD1E1487C}"/>
          </ac:spMkLst>
        </pc:spChg>
      </pc:sldChg>
      <pc:sldChg chg="modSp mod">
        <pc:chgData name="Janet Davies" userId="bd82dc67ad9089fb" providerId="LiveId" clId="{3EC40819-A6F9-B949-B961-291F3EF622AF}" dt="2020-09-25T13:19:51.793" v="1115" actId="20577"/>
        <pc:sldMkLst>
          <pc:docMk/>
          <pc:sldMk cId="2495010708" sldId="318"/>
        </pc:sldMkLst>
        <pc:spChg chg="mod">
          <ac:chgData name="Janet Davies" userId="bd82dc67ad9089fb" providerId="LiveId" clId="{3EC40819-A6F9-B949-B961-291F3EF622AF}" dt="2020-09-25T13:19:51.793" v="1115" actId="20577"/>
          <ac:spMkLst>
            <pc:docMk/>
            <pc:sldMk cId="2495010708" sldId="318"/>
            <ac:spMk id="2" creationId="{A09C7235-1601-4110-B808-BD18FA347F55}"/>
          </ac:spMkLst>
        </pc:spChg>
        <pc:spChg chg="mod">
          <ac:chgData name="Janet Davies" userId="bd82dc67ad9089fb" providerId="LiveId" clId="{3EC40819-A6F9-B949-B961-291F3EF622AF}" dt="2020-09-25T13:14:29.574" v="1072" actId="20577"/>
          <ac:spMkLst>
            <pc:docMk/>
            <pc:sldMk cId="2495010708" sldId="318"/>
            <ac:spMk id="8" creationId="{6BC9D99A-17F9-0E4A-8664-610BB1A1C197}"/>
          </ac:spMkLst>
        </pc:spChg>
      </pc:sldChg>
      <pc:sldChg chg="modSp mod">
        <pc:chgData name="Janet Davies" userId="bd82dc67ad9089fb" providerId="LiveId" clId="{3EC40819-A6F9-B949-B961-291F3EF622AF}" dt="2020-09-25T13:32:11.016" v="1148" actId="404"/>
        <pc:sldMkLst>
          <pc:docMk/>
          <pc:sldMk cId="2490599669" sldId="319"/>
        </pc:sldMkLst>
        <pc:spChg chg="mod">
          <ac:chgData name="Janet Davies" userId="bd82dc67ad9089fb" providerId="LiveId" clId="{3EC40819-A6F9-B949-B961-291F3EF622AF}" dt="2020-09-25T13:22:10.111" v="1125" actId="20577"/>
          <ac:spMkLst>
            <pc:docMk/>
            <pc:sldMk cId="2490599669" sldId="319"/>
            <ac:spMk id="3" creationId="{00000000-0000-0000-0000-000000000000}"/>
          </ac:spMkLst>
        </pc:spChg>
        <pc:spChg chg="mod">
          <ac:chgData name="Janet Davies" userId="bd82dc67ad9089fb" providerId="LiveId" clId="{3EC40819-A6F9-B949-B961-291F3EF622AF}" dt="2020-09-25T13:14:57.206" v="1079" actId="20577"/>
          <ac:spMkLst>
            <pc:docMk/>
            <pc:sldMk cId="2490599669" sldId="319"/>
            <ac:spMk id="6" creationId="{00000000-0000-0000-0000-000000000000}"/>
          </ac:spMkLst>
        </pc:spChg>
        <pc:graphicFrameChg chg="mod">
          <ac:chgData name="Janet Davies" userId="bd82dc67ad9089fb" providerId="LiveId" clId="{3EC40819-A6F9-B949-B961-291F3EF622AF}" dt="2020-09-25T13:32:11.016" v="1148" actId="404"/>
          <ac:graphicFrameMkLst>
            <pc:docMk/>
            <pc:sldMk cId="2490599669" sldId="319"/>
            <ac:graphicFrameMk id="15" creationId="{A765B387-EDD0-F744-80E4-94D4327DA30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Figure 1: Infection</a:t>
            </a:r>
            <a:r>
              <a:rPr lang="en-US" sz="1400" b="1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control measures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Hand washing</c:v>
                </c:pt>
                <c:pt idx="1">
                  <c:v>Social distancing</c:v>
                </c:pt>
                <c:pt idx="2">
                  <c:v>Face mask</c:v>
                </c:pt>
                <c:pt idx="3">
                  <c:v>Gloves</c:v>
                </c:pt>
                <c:pt idx="4">
                  <c:v>Over-the-counter supplements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95.2</c:v>
                </c:pt>
                <c:pt idx="1">
                  <c:v>81.5</c:v>
                </c:pt>
                <c:pt idx="2">
                  <c:v>96.3</c:v>
                </c:pt>
                <c:pt idx="3">
                  <c:v>55.6</c:v>
                </c:pt>
                <c:pt idx="4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E3-407C-BA91-14CF402C40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6"/>
        <c:axId val="376136304"/>
        <c:axId val="376137088"/>
      </c:barChart>
      <c:catAx>
        <c:axId val="376136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137088"/>
        <c:crosses val="autoZero"/>
        <c:auto val="1"/>
        <c:lblAlgn val="ctr"/>
        <c:lblOffset val="100"/>
        <c:noMultiLvlLbl val="0"/>
      </c:catAx>
      <c:valAx>
        <c:axId val="376137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Patients</a:t>
                </a:r>
                <a:r>
                  <a:rPr lang="en-US" sz="1200" b="1" baseline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613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3C-3744-837A-2E932034E0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3C-3744-837A-2E932034E0E7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3C-3744-837A-2E932034E0E7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3C-3744-837A-2E932034E0E7}"/>
              </c:ext>
            </c:extLst>
          </c:dPt>
          <c:dLbls>
            <c:dLbl>
              <c:idx val="0"/>
              <c:layout>
                <c:manualLayout>
                  <c:x val="-0.10326955892771102"/>
                  <c:y val="7.7846393957494361E-2"/>
                </c:manualLayout>
              </c:layout>
              <c:tx>
                <c:rich>
                  <a:bodyPr/>
                  <a:lstStyle/>
                  <a:p>
                    <a:fld id="{C8C44A03-799C-294F-B51B-2680D4507B6D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A3C-3744-837A-2E932034E0E7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7631713775492881E-3"/>
                  <c:y val="-0.20595435364843254"/>
                </c:manualLayout>
              </c:layout>
              <c:tx>
                <c:rich>
                  <a:bodyPr/>
                  <a:lstStyle/>
                  <a:p>
                    <a:fld id="{E154F2FF-748F-BC4D-9901-F6A2FBB2BD52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A3C-3744-837A-2E932034E0E7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0907456726145447"/>
                  <c:y val="7.6088171255708201E-2"/>
                </c:manualLayout>
              </c:layout>
              <c:tx>
                <c:rich>
                  <a:bodyPr/>
                  <a:lstStyle/>
                  <a:p>
                    <a:fld id="{3AF3F7FF-F4D6-8049-B6B5-FF60C62DB913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A3C-3744-837A-2E932034E0E7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12A85D3-EB8E-8944-83A6-18D4C881B186}" type="VALUE">
                      <a:rPr lang="en-US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pPr>
                        <a:defRPr b="1"/>
                      </a:pPr>
                      <a:t>[VALUE]</a:t>
                    </a:fld>
                    <a:r>
                      <a: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A3C-3744-837A-2E932034E0E7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No visits</c:v>
                </c:pt>
                <c:pt idx="1">
                  <c:v>Reduced frequency</c:v>
                </c:pt>
                <c:pt idx="2">
                  <c:v>Same frequency as usual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</c:v>
                </c:pt>
                <c:pt idx="1">
                  <c:v>24</c:v>
                </c:pt>
                <c:pt idx="2">
                  <c:v>35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3C-3744-837A-2E932034E0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420513889243005"/>
          <c:y val="0.20319672009388134"/>
          <c:w val="0.37367175811429842"/>
          <c:h val="0.573848528512144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7064320964321"/>
          <c:y val="6.631820787720831E-2"/>
          <c:w val="0.87660152211678799"/>
          <c:h val="0.71846178700456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Isolation-related suffering</c:v>
                </c:pt>
                <c:pt idx="1">
                  <c:v>Problems with others</c:v>
                </c:pt>
                <c:pt idx="2">
                  <c:v>Problems with self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2.64</c:v>
                </c:pt>
                <c:pt idx="1">
                  <c:v>3.31</c:v>
                </c:pt>
                <c:pt idx="2">
                  <c:v>3.14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9A-4420-88F4-9DCDD71DE4D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7"/>
        <c:axId val="291574272"/>
        <c:axId val="291573488"/>
      </c:barChart>
      <c:catAx>
        <c:axId val="29157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73488"/>
        <c:crosses val="autoZero"/>
        <c:auto val="1"/>
        <c:lblAlgn val="ctr"/>
        <c:lblOffset val="100"/>
        <c:noMultiLvlLbl val="0"/>
      </c:catAx>
      <c:valAx>
        <c:axId val="2915734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7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Completely</c:v>
                </c:pt>
                <c:pt idx="1">
                  <c:v>Very much</c:v>
                </c:pt>
                <c:pt idx="2">
                  <c:v>Quite a bit</c:v>
                </c:pt>
                <c:pt idx="3">
                  <c:v>A little</c:v>
                </c:pt>
                <c:pt idx="4">
                  <c:v>Not at all 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26.2</c:v>
                </c:pt>
                <c:pt idx="1">
                  <c:v>24.6</c:v>
                </c:pt>
                <c:pt idx="2">
                  <c:v>23.6</c:v>
                </c:pt>
                <c:pt idx="3">
                  <c:v>21.5</c:v>
                </c:pt>
                <c:pt idx="4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B3-7046-9877-A0E146334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291567216"/>
        <c:axId val="291569960"/>
      </c:barChart>
      <c:catAx>
        <c:axId val="291567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69960"/>
        <c:crosses val="autoZero"/>
        <c:auto val="1"/>
        <c:lblAlgn val="ctr"/>
        <c:lblOffset val="100"/>
        <c:noMultiLvlLbl val="0"/>
      </c:catAx>
      <c:valAx>
        <c:axId val="291569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56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Factors</a:t>
            </a:r>
            <a:r>
              <a:rPr lang="en-US" sz="1400" b="1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influencing gender differences in cancer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24461653383969389"/>
          <c:y val="2.94663573085846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Hormonal factors</c:v>
                </c:pt>
                <c:pt idx="1">
                  <c:v>Side-effects</c:v>
                </c:pt>
                <c:pt idx="2">
                  <c:v>Risk factors</c:v>
                </c:pt>
                <c:pt idx="3">
                  <c:v>Lifestyle</c:v>
                </c:pt>
                <c:pt idx="4">
                  <c:v>Clinical trials</c:v>
                </c:pt>
                <c:pt idx="5">
                  <c:v>Molecular and genetic mechanisms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67-3B49-A01A-8129F07634C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6"/>
        <c:axId val="380430088"/>
        <c:axId val="380429696"/>
      </c:barChart>
      <c:catAx>
        <c:axId val="380430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29696"/>
        <c:crosses val="autoZero"/>
        <c:auto val="1"/>
        <c:lblAlgn val="ctr"/>
        <c:lblOffset val="100"/>
        <c:noMultiLvlLbl val="0"/>
      </c:catAx>
      <c:valAx>
        <c:axId val="3804296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Number of studies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6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43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04895-A7AF-EB49-BC80-D77792D61F32}" type="datetime1">
              <a:rPr lang="en-US" smtClean="0"/>
              <a:pPr/>
              <a:t>9/27/2020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80E35-D53F-A543-ACCF-E1BBCCF01F3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2D364-CD50-1942-A8D0-558BD1BC24CC}" type="datetime1">
              <a:rPr lang="en-US" smtClean="0"/>
              <a:pPr/>
              <a:t>9/27/2020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626E-BC0F-674C-9570-A9D62C09EB5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270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27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945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49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931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880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556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550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33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334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355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763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016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633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498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646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51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food, drawing&#10;&#10;Description automatically generated">
            <a:extLst>
              <a:ext uri="{FF2B5EF4-FFF2-40B4-BE49-F238E27FC236}">
                <a16:creationId xmlns="" xmlns:a16="http://schemas.microsoft.com/office/drawing/2014/main" id="{7669D3BC-FC2E-214E-90EA-2273253C68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7166" y="2072205"/>
            <a:ext cx="6897667" cy="271358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09600" y="1412876"/>
            <a:ext cx="5181600" cy="44727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Drop an image or click on the icon to add one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7C4DDB2A-D091-4603-B954-F1F7415B585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1412876"/>
            <a:ext cx="5186755" cy="447312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466B5AD6-CE67-4BBC-9EB2-93460D1CB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="" xmlns:a16="http://schemas.microsoft.com/office/drawing/2014/main" id="{0221FD13-185B-46DF-BA72-E12DA2E55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="" xmlns:a16="http://schemas.microsoft.com/office/drawing/2014/main" id="{3B47DB74-212D-5541-AC00-976E544E69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162B263-5EE9-4AEE-8654-DD3CA21ACE8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0184" y="1412876"/>
            <a:ext cx="5186755" cy="447312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E81C97C1-EB70-41CB-8E10-ED8420DF6B3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1412876"/>
            <a:ext cx="5186755" cy="4473125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AD0C9F4F-B9B1-48AF-B0EA-B2DC04A9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4" name="Espace réservé du numéro de diapositive 6">
            <a:extLst>
              <a:ext uri="{FF2B5EF4-FFF2-40B4-BE49-F238E27FC236}">
                <a16:creationId xmlns="" xmlns:a16="http://schemas.microsoft.com/office/drawing/2014/main" id="{D4634937-A53D-4397-98D3-B9CB08300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="" xmlns:a16="http://schemas.microsoft.com/office/drawing/2014/main" id="{96FD9B80-D146-1044-B338-AD9EF87ACAC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5413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2 column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162B263-5EE9-4AEE-8654-DD3CA21ACE8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0184" y="2276872"/>
            <a:ext cx="5186755" cy="3609128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E81C97C1-EB70-41CB-8E10-ED8420DF6B3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61452" y="2276872"/>
            <a:ext cx="5186755" cy="3609128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Espace réservé du texte 16">
            <a:extLst>
              <a:ext uri="{FF2B5EF4-FFF2-40B4-BE49-F238E27FC236}">
                <a16:creationId xmlns="" xmlns:a16="http://schemas.microsoft.com/office/drawing/2014/main" id="{AFEDB953-883A-4AA5-8CB4-3BCDFAC17C0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58414" y="1412776"/>
            <a:ext cx="5189793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5" name="Espace réservé du texte 16">
            <a:extLst>
              <a:ext uri="{FF2B5EF4-FFF2-40B4-BE49-F238E27FC236}">
                <a16:creationId xmlns="" xmlns:a16="http://schemas.microsoft.com/office/drawing/2014/main" id="{9BDE935D-F794-436A-87C3-56818AEA00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4418" y="1412776"/>
            <a:ext cx="5189793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4" name="Title 4">
            <a:extLst>
              <a:ext uri="{FF2B5EF4-FFF2-40B4-BE49-F238E27FC236}">
                <a16:creationId xmlns="" xmlns:a16="http://schemas.microsoft.com/office/drawing/2014/main" id="{B6B0310D-A0F1-4B76-98F1-54EC3C47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="" xmlns:a16="http://schemas.microsoft.com/office/drawing/2014/main" id="{444C8659-EDDD-4772-9C1F-9B4636FE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="" xmlns:a16="http://schemas.microsoft.com/office/drawing/2014/main" id="{8A7C5AF8-98A0-B048-A4E8-0123416983D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59151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necklace with a black background&#10;&#10;Description automatically generated">
            <a:extLst>
              <a:ext uri="{FF2B5EF4-FFF2-40B4-BE49-F238E27FC236}">
                <a16:creationId xmlns="" xmlns:a16="http://schemas.microsoft.com/office/drawing/2014/main" id="{9A404C06-C984-6B48-8A32-3D1EF73FE1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823" b="3914"/>
          <a:stretch/>
        </p:blipFill>
        <p:spPr>
          <a:xfrm>
            <a:off x="3587552" y="0"/>
            <a:ext cx="8604448" cy="6858000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="" xmlns:a16="http://schemas.microsoft.com/office/drawing/2014/main" id="{95492E46-D8E6-EE44-8A18-13C113372587}"/>
              </a:ext>
            </a:extLst>
          </p:cNvPr>
          <p:cNvSpPr txBox="1">
            <a:spLocks/>
          </p:cNvSpPr>
          <p:nvPr userDrawn="1"/>
        </p:nvSpPr>
        <p:spPr>
          <a:xfrm>
            <a:off x="323528" y="4587992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 err="1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</a:t>
            </a: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Antoine Lacombe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Pharm D, MBA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Titre 1">
            <a:extLst>
              <a:ext uri="{FF2B5EF4-FFF2-40B4-BE49-F238E27FC236}">
                <a16:creationId xmlns="" xmlns:a16="http://schemas.microsoft.com/office/drawing/2014/main" id="{EAE98A40-CACB-1346-A9E0-742A11F320C7}"/>
              </a:ext>
            </a:extLst>
          </p:cNvPr>
          <p:cNvSpPr txBox="1">
            <a:spLocks/>
          </p:cNvSpPr>
          <p:nvPr userDrawn="1"/>
        </p:nvSpPr>
        <p:spPr>
          <a:xfrm>
            <a:off x="787828" y="499767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+41 79 529 42 79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Titre 1">
            <a:extLst>
              <a:ext uri="{FF2B5EF4-FFF2-40B4-BE49-F238E27FC236}">
                <a16:creationId xmlns="" xmlns:a16="http://schemas.microsoft.com/office/drawing/2014/main" id="{11D1648E-1A8A-0D43-8E9D-91FBC957F070}"/>
              </a:ext>
            </a:extLst>
          </p:cNvPr>
          <p:cNvSpPr txBox="1">
            <a:spLocks/>
          </p:cNvSpPr>
          <p:nvPr userDrawn="1"/>
        </p:nvSpPr>
        <p:spPr>
          <a:xfrm>
            <a:off x="787828" y="5440904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antoine.lacombe@cor2ed.com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itre 1">
            <a:extLst>
              <a:ext uri="{FF2B5EF4-FFF2-40B4-BE49-F238E27FC236}">
                <a16:creationId xmlns="" xmlns:a16="http://schemas.microsoft.com/office/drawing/2014/main" id="{7A337419-42CE-244E-80A0-1BC2FB832F4F}"/>
              </a:ext>
            </a:extLst>
          </p:cNvPr>
          <p:cNvSpPr txBox="1">
            <a:spLocks/>
          </p:cNvSpPr>
          <p:nvPr userDrawn="1"/>
        </p:nvSpPr>
        <p:spPr>
          <a:xfrm>
            <a:off x="348739" y="1758502"/>
            <a:ext cx="4797678" cy="1030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GI NURSES CONNECT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Bodenackerstrasse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 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4103 Bottmingen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SWITZERLAND</a:t>
            </a:r>
          </a:p>
        </p:txBody>
      </p:sp>
      <p:sp>
        <p:nvSpPr>
          <p:cNvPr id="19" name="Titre 1">
            <a:extLst>
              <a:ext uri="{FF2B5EF4-FFF2-40B4-BE49-F238E27FC236}">
                <a16:creationId xmlns="" xmlns:a16="http://schemas.microsoft.com/office/drawing/2014/main" id="{370BE3AE-CB05-DE49-9E69-9747D702A490}"/>
              </a:ext>
            </a:extLst>
          </p:cNvPr>
          <p:cNvSpPr txBox="1">
            <a:spLocks/>
          </p:cNvSpPr>
          <p:nvPr userDrawn="1"/>
        </p:nvSpPr>
        <p:spPr>
          <a:xfrm>
            <a:off x="5087888" y="6322958"/>
            <a:ext cx="6959903" cy="12825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Heading to the heart of Independent Medical Education Since 2012</a:t>
            </a:r>
            <a:endParaRPr kumimoji="0" lang="en-GB" sz="18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itre 1">
            <a:extLst>
              <a:ext uri="{FF2B5EF4-FFF2-40B4-BE49-F238E27FC236}">
                <a16:creationId xmlns="" xmlns:a16="http://schemas.microsoft.com/office/drawing/2014/main" id="{B8ED188B-5FA9-5940-8A9A-C829B6FBB24E}"/>
              </a:ext>
            </a:extLst>
          </p:cNvPr>
          <p:cNvSpPr txBox="1">
            <a:spLocks/>
          </p:cNvSpPr>
          <p:nvPr userDrawn="1"/>
        </p:nvSpPr>
        <p:spPr>
          <a:xfrm>
            <a:off x="323528" y="2942991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noProof="0" dirty="0" err="1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</a:t>
            </a: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1800" b="1" noProof="0" dirty="0" err="1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Froukje</a:t>
            </a: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1800" b="1" noProof="0" dirty="0" err="1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Sosef</a:t>
            </a:r>
            <a:r>
              <a:rPr lang="en-GB" sz="18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MD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itre 1">
            <a:extLst>
              <a:ext uri="{FF2B5EF4-FFF2-40B4-BE49-F238E27FC236}">
                <a16:creationId xmlns="" xmlns:a16="http://schemas.microsoft.com/office/drawing/2014/main" id="{AEFDA82C-B0C0-A943-826E-1969E485C8A0}"/>
              </a:ext>
            </a:extLst>
          </p:cNvPr>
          <p:cNvSpPr txBox="1">
            <a:spLocks/>
          </p:cNvSpPr>
          <p:nvPr userDrawn="1"/>
        </p:nvSpPr>
        <p:spPr>
          <a:xfrm>
            <a:off x="787828" y="3352672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+31 6 2324 3636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2" name="Titre 1">
            <a:extLst>
              <a:ext uri="{FF2B5EF4-FFF2-40B4-BE49-F238E27FC236}">
                <a16:creationId xmlns="" xmlns:a16="http://schemas.microsoft.com/office/drawing/2014/main" id="{378674F8-DFA6-BF4F-A74E-77BCBA42D9AD}"/>
              </a:ext>
            </a:extLst>
          </p:cNvPr>
          <p:cNvSpPr txBox="1">
            <a:spLocks/>
          </p:cNvSpPr>
          <p:nvPr userDrawn="1"/>
        </p:nvSpPr>
        <p:spPr>
          <a:xfrm>
            <a:off x="787828" y="379590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froukje.sosef@cor2ed.com</a:t>
            </a:r>
            <a:endParaRPr kumimoji="0" lang="en-GB" sz="18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="" xmlns:a16="http://schemas.microsoft.com/office/drawing/2014/main" id="{04390A62-EBAE-F841-A623-0C94E1A8C72A}"/>
              </a:ext>
            </a:extLst>
          </p:cNvPr>
          <p:cNvGrpSpPr/>
          <p:nvPr userDrawn="1"/>
        </p:nvGrpSpPr>
        <p:grpSpPr>
          <a:xfrm>
            <a:off x="418902" y="3378306"/>
            <a:ext cx="356400" cy="356400"/>
            <a:chOff x="761970" y="3386221"/>
            <a:chExt cx="356400" cy="356400"/>
          </a:xfrm>
        </p:grpSpPr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A032EEAA-3C7A-3344-87F5-CE5CBB6CB8D7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Graphic 25" descr="Speaker Phone">
              <a:extLst>
                <a:ext uri="{FF2B5EF4-FFF2-40B4-BE49-F238E27FC236}">
                  <a16:creationId xmlns="" xmlns:a16="http://schemas.microsoft.com/office/drawing/2014/main" id="{A75E2A31-5C19-2D4F-BD72-570978A09E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75E52B73-88A0-A343-8EE8-2D11DC4C01E8}"/>
              </a:ext>
            </a:extLst>
          </p:cNvPr>
          <p:cNvGrpSpPr/>
          <p:nvPr userDrawn="1"/>
        </p:nvGrpSpPr>
        <p:grpSpPr>
          <a:xfrm>
            <a:off x="417732" y="3810727"/>
            <a:ext cx="356400" cy="356400"/>
            <a:chOff x="417732" y="3810727"/>
            <a:chExt cx="356400" cy="356400"/>
          </a:xfrm>
        </p:grpSpPr>
        <p:sp>
          <p:nvSpPr>
            <p:cNvPr id="28" name="Oval 27">
              <a:extLst>
                <a:ext uri="{FF2B5EF4-FFF2-40B4-BE49-F238E27FC236}">
                  <a16:creationId xmlns="" xmlns:a16="http://schemas.microsoft.com/office/drawing/2014/main" id="{D2B842AB-C66E-7C43-A1C4-FC4A89E066A7}"/>
                </a:ext>
              </a:extLst>
            </p:cNvPr>
            <p:cNvSpPr/>
            <p:nvPr userDrawn="1"/>
          </p:nvSpPr>
          <p:spPr>
            <a:xfrm>
              <a:off x="417732" y="3810727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Graphic 28" descr="Envelope">
              <a:extLst>
                <a:ext uri="{FF2B5EF4-FFF2-40B4-BE49-F238E27FC236}">
                  <a16:creationId xmlns="" xmlns:a16="http://schemas.microsoft.com/office/drawing/2014/main" id="{50B8C3AC-2691-1C44-B8F3-60C60995FA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475066" y="3867430"/>
              <a:ext cx="239704" cy="239704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D1110BDB-96F0-074C-8939-16A22E48F7A1}"/>
              </a:ext>
            </a:extLst>
          </p:cNvPr>
          <p:cNvGrpSpPr/>
          <p:nvPr userDrawn="1"/>
        </p:nvGrpSpPr>
        <p:grpSpPr>
          <a:xfrm>
            <a:off x="423995" y="5024095"/>
            <a:ext cx="356400" cy="356400"/>
            <a:chOff x="761970" y="3386221"/>
            <a:chExt cx="356400" cy="356400"/>
          </a:xfrm>
        </p:grpSpPr>
        <p:sp>
          <p:nvSpPr>
            <p:cNvPr id="31" name="Oval 30">
              <a:extLst>
                <a:ext uri="{FF2B5EF4-FFF2-40B4-BE49-F238E27FC236}">
                  <a16:creationId xmlns="" xmlns:a16="http://schemas.microsoft.com/office/drawing/2014/main" id="{F895C776-444C-EB47-9279-F688666FB73E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Graphic 31" descr="Speaker Phone">
              <a:extLst>
                <a:ext uri="{FF2B5EF4-FFF2-40B4-BE49-F238E27FC236}">
                  <a16:creationId xmlns="" xmlns:a16="http://schemas.microsoft.com/office/drawing/2014/main" id="{0168DFDC-C88B-774A-BAA1-C9188EEF7D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7C084058-E9C1-7B4C-9FEF-B8A5D55D5139}"/>
              </a:ext>
            </a:extLst>
          </p:cNvPr>
          <p:cNvGrpSpPr/>
          <p:nvPr userDrawn="1"/>
        </p:nvGrpSpPr>
        <p:grpSpPr>
          <a:xfrm>
            <a:off x="422825" y="5456516"/>
            <a:ext cx="356400" cy="356400"/>
            <a:chOff x="422825" y="5456516"/>
            <a:chExt cx="356400" cy="356400"/>
          </a:xfrm>
        </p:grpSpPr>
        <p:sp>
          <p:nvSpPr>
            <p:cNvPr id="34" name="Oval 33">
              <a:extLst>
                <a:ext uri="{FF2B5EF4-FFF2-40B4-BE49-F238E27FC236}">
                  <a16:creationId xmlns="" xmlns:a16="http://schemas.microsoft.com/office/drawing/2014/main" id="{5072D9CE-8BF6-AC47-B2BB-042AE9779331}"/>
                </a:ext>
              </a:extLst>
            </p:cNvPr>
            <p:cNvSpPr/>
            <p:nvPr userDrawn="1"/>
          </p:nvSpPr>
          <p:spPr>
            <a:xfrm>
              <a:off x="422825" y="5456516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Graphic 34" descr="Envelope">
              <a:extLst>
                <a:ext uri="{FF2B5EF4-FFF2-40B4-BE49-F238E27FC236}">
                  <a16:creationId xmlns="" xmlns:a16="http://schemas.microsoft.com/office/drawing/2014/main" id="{B5C40147-8532-A546-810E-0530BA7840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482343" y="5512255"/>
              <a:ext cx="239704" cy="239704"/>
            </a:xfrm>
            <a:prstGeom prst="rect">
              <a:avLst/>
            </a:prstGeom>
          </p:spPr>
        </p:pic>
      </p:grpSp>
      <p:pic>
        <p:nvPicPr>
          <p:cNvPr id="37" name="Picture 36" descr="A picture containing food, drawing&#10;&#10;Description automatically generated">
            <a:extLst>
              <a:ext uri="{FF2B5EF4-FFF2-40B4-BE49-F238E27FC236}">
                <a16:creationId xmlns="" xmlns:a16="http://schemas.microsoft.com/office/drawing/2014/main" id="{83DD779C-330B-5E4B-9D3C-EDE7BFF249F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33788" y="598565"/>
            <a:ext cx="2572260" cy="1011944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Separator Pale"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mirror&#10;&#10;Description automatically generated">
            <a:extLst>
              <a:ext uri="{FF2B5EF4-FFF2-40B4-BE49-F238E27FC236}">
                <a16:creationId xmlns="" xmlns:a16="http://schemas.microsoft.com/office/drawing/2014/main" id="{A441A577-F02E-804B-AE1F-4BB3753C4D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 i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</a:t>
            </a:r>
            <a:br>
              <a:rPr lang="en-GB" noProof="0" dirty="0"/>
            </a:br>
            <a:r>
              <a:rPr lang="en-GB" noProof="0" dirty="0"/>
              <a:t>the text</a:t>
            </a:r>
          </a:p>
        </p:txBody>
      </p:sp>
      <p:sp>
        <p:nvSpPr>
          <p:cNvPr id="5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separator 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mirror&#10;&#10;Description automatically generated">
            <a:extLst>
              <a:ext uri="{FF2B5EF4-FFF2-40B4-BE49-F238E27FC236}">
                <a16:creationId xmlns="" xmlns:a16="http://schemas.microsoft.com/office/drawing/2014/main" id="{64A998A1-DD78-A545-BC03-4816EF8945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accent1"/>
                </a:solidFill>
                <a:latin typeface="+mj-lt"/>
                <a:ea typeface="PT Sans Narrow" charset="-52"/>
                <a:cs typeface="PT Sans Narrow" charset="-52"/>
              </a:defRPr>
            </a:lvl1pPr>
          </a:lstStyle>
          <a:p>
            <a:r>
              <a:rPr lang="en-GB" dirty="0"/>
              <a:t>Click and </a:t>
            </a:r>
            <a:r>
              <a:rPr lang="en-GB" noProof="0" dirty="0"/>
              <a:t>Modify</a:t>
            </a:r>
            <a:r>
              <a:rPr lang="en-GB" dirty="0"/>
              <a:t> the text</a:t>
            </a:r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499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eparator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separator dar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4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10963200" cy="45252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Espace réservé du numéro de diapositive 6">
            <a:extLst>
              <a:ext uri="{FF2B5EF4-FFF2-40B4-BE49-F238E27FC236}">
                <a16:creationId xmlns="" xmlns:a16="http://schemas.microsoft.com/office/drawing/2014/main" id="{85DA814E-187E-4E86-9496-B67EBCAD2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8823E33-A8A5-6D44-A677-BCC2C15CE83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6">
            <a:extLst>
              <a:ext uri="{FF2B5EF4-FFF2-40B4-BE49-F238E27FC236}">
                <a16:creationId xmlns="" xmlns:a16="http://schemas.microsoft.com/office/drawing/2014/main" id="{F046E0A4-E965-4C18-8444-05C49D8DD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DE0BFF55-A527-48E6-AAD6-78DF86EF1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="" xmlns:a16="http://schemas.microsoft.com/office/drawing/2014/main" id="{483783C9-4323-6747-8FD8-E56C757F490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485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430386"/>
            <a:ext cx="10972800" cy="702470"/>
          </a:xfrm>
          <a:prstGeom prst="rect">
            <a:avLst/>
          </a:prstGeom>
        </p:spPr>
        <p:txBody>
          <a:bodyPr wrap="square" lIns="0" tIns="0" rIns="0" bIns="0" anchor="t"/>
          <a:lstStyle>
            <a:lvl1pPr marL="0" indent="0" algn="l">
              <a:buNone/>
              <a:defRPr sz="2000" b="1" i="0" cap="all" spc="100" baseline="0">
                <a:solidFill>
                  <a:schemeClr val="accent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2132856"/>
            <a:ext cx="10963200" cy="3816424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Title 4">
            <a:extLst>
              <a:ext uri="{FF2B5EF4-FFF2-40B4-BE49-F238E27FC236}">
                <a16:creationId xmlns="" xmlns:a16="http://schemas.microsoft.com/office/drawing/2014/main" id="{E7BED270-F252-40E9-B649-31059F163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</p:spPr>
        <p:txBody>
          <a:bodyPr anchor="t"/>
          <a:lstStyle>
            <a:lvl1pPr>
              <a:lnSpc>
                <a:spcPts val="3000"/>
              </a:lnSpc>
              <a:defRPr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3" name="Espace réservé du numéro de diapositive 6">
            <a:extLst>
              <a:ext uri="{FF2B5EF4-FFF2-40B4-BE49-F238E27FC236}">
                <a16:creationId xmlns="" xmlns:a16="http://schemas.microsoft.com/office/drawing/2014/main" id="{2C97B588-8F7E-484F-9C45-CC6F089B2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="" xmlns:a16="http://schemas.microsoft.com/office/drawing/2014/main" id="{47C00BCC-CDB0-1747-9839-2B0BC92369C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21216" y="239346"/>
            <a:ext cx="8931169" cy="44657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Drop an image or click on the </a:t>
            </a:r>
            <a:r>
              <a:rPr lang="en-GB" noProof="0" dirty="0"/>
              <a:t>icon</a:t>
            </a:r>
            <a:r>
              <a:rPr lang="en-GB" dirty="0"/>
              <a:t> to add one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5013176"/>
            <a:ext cx="8942784" cy="8048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b="0" i="0" baseline="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9" name="Espace réservé du numéro de diapositive 6">
            <a:extLst>
              <a:ext uri="{FF2B5EF4-FFF2-40B4-BE49-F238E27FC236}">
                <a16:creationId xmlns="" xmlns:a16="http://schemas.microsoft.com/office/drawing/2014/main" id="{610BCDA3-369C-43C8-A135-679B9AC3D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0523" y="6428359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38D6C52-376B-EC4D-A102-C2D5ACBD778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4"/>
          <p:cNvCxnSpPr/>
          <p:nvPr userDrawn="1"/>
        </p:nvCxnSpPr>
        <p:spPr>
          <a:xfrm>
            <a:off x="621215" y="6126163"/>
            <a:ext cx="109728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619200" y="246566"/>
            <a:ext cx="8740800" cy="807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19200" y="1425600"/>
            <a:ext cx="10963200" cy="452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800523" y="6356351"/>
            <a:ext cx="78187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>
                <a:solidFill>
                  <a:srgbClr val="5D8298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A picture containing food, drawing&#10;&#10;Description automatically generated">
            <a:extLst>
              <a:ext uri="{FF2B5EF4-FFF2-40B4-BE49-F238E27FC236}">
                <a16:creationId xmlns="" xmlns:a16="http://schemas.microsoft.com/office/drawing/2014/main" id="{B0C83B19-8F0D-F04D-919E-16F6D4BD03B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006389" y="285321"/>
            <a:ext cx="1754005" cy="6900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62" r:id="rId3"/>
    <p:sldLayoutId id="2147483650" r:id="rId4"/>
    <p:sldLayoutId id="2147483661" r:id="rId5"/>
    <p:sldLayoutId id="2147483652" r:id="rId6"/>
    <p:sldLayoutId id="2147483677" r:id="rId7"/>
    <p:sldLayoutId id="2147483657" r:id="rId8"/>
    <p:sldLayoutId id="2147483654" r:id="rId9"/>
    <p:sldLayoutId id="2147483655" r:id="rId10"/>
    <p:sldLayoutId id="2147483675" r:id="rId11"/>
    <p:sldLayoutId id="2147483678" r:id="rId12"/>
    <p:sldLayoutId id="2147483656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 cap="all" spc="100" baseline="0">
          <a:solidFill>
            <a:srgbClr val="5D8298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88000" indent="-288000" algn="l" defTabSz="457200" rtl="0" eaLnBrk="1" latinLnBrk="0" hangingPunct="1">
        <a:spcBef>
          <a:spcPts val="1200"/>
        </a:spcBef>
        <a:buClr>
          <a:schemeClr val="accent1"/>
        </a:buClr>
        <a:buFont typeface="Arial"/>
        <a:buChar char="•"/>
        <a:defRPr sz="2000" b="0" i="0" kern="1200">
          <a:solidFill>
            <a:srgbClr val="5D8298"/>
          </a:solidFill>
          <a:latin typeface="+mj-lt"/>
          <a:ea typeface="+mn-ea"/>
          <a:cs typeface="PT Sans"/>
        </a:defRPr>
      </a:lvl1pPr>
      <a:lvl2pPr marL="576000" indent="-288000" algn="l" defTabSz="457200" rtl="0" eaLnBrk="1" latinLnBrk="0" hangingPunct="1">
        <a:spcBef>
          <a:spcPts val="600"/>
        </a:spcBef>
        <a:buClr>
          <a:schemeClr val="accent1"/>
        </a:buClr>
        <a:buFont typeface="Lucida Grande"/>
        <a:buChar char="–"/>
        <a:defRPr sz="1800" b="0" i="0" kern="1200">
          <a:solidFill>
            <a:srgbClr val="5D8298"/>
          </a:solidFill>
          <a:latin typeface="+mj-lt"/>
          <a:ea typeface="+mn-ea"/>
          <a:cs typeface="PT Sans"/>
        </a:defRPr>
      </a:lvl2pPr>
      <a:lvl3pPr marL="864000" indent="-288000" algn="l" defTabSz="457200" rtl="0" eaLnBrk="1" latinLnBrk="0" hangingPunct="1">
        <a:spcBef>
          <a:spcPts val="40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3pPr>
      <a:lvl4pPr marL="1152000" indent="-288000" algn="l" defTabSz="457200" rtl="0" eaLnBrk="1" latinLnBrk="0" hangingPunct="1">
        <a:spcBef>
          <a:spcPts val="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4pPr>
      <a:lvl5pPr marL="1440000" indent="-288000" algn="l" defTabSz="457200" rtl="0" eaLnBrk="1" latinLnBrk="0" hangingPunct="1">
        <a:spcBef>
          <a:spcPts val="0"/>
        </a:spcBef>
        <a:buClr>
          <a:schemeClr val="accent1"/>
        </a:buClr>
        <a:buFont typeface="Arial"/>
        <a:buChar char="•"/>
        <a:defRPr sz="1600" b="0" i="0" kern="1200">
          <a:solidFill>
            <a:srgbClr val="5D8298"/>
          </a:solidFill>
          <a:latin typeface="+mj-lt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90" userDrawn="1">
          <p15:clr>
            <a:srgbClr val="F26B43"/>
          </p15:clr>
        </p15:guide>
        <p15:guide id="2" pos="393" userDrawn="1">
          <p15:clr>
            <a:srgbClr val="F26B43"/>
          </p15:clr>
        </p15:guide>
        <p15:guide id="3" pos="7287" userDrawn="1">
          <p15:clr>
            <a:srgbClr val="F26B43"/>
          </p15:clr>
        </p15:guide>
        <p15:guide id="4" orient="horz" pos="2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hyperlink" Target="https://vimeo.com/channels/nursesconnect" TargetMode="External"/><Relationship Id="rId3" Type="http://schemas.openxmlformats.org/officeDocument/2006/relationships/hyperlink" Target="https://twitter.com/ginursesconnect" TargetMode="External"/><Relationship Id="rId7" Type="http://schemas.openxmlformats.org/officeDocument/2006/relationships/hyperlink" Target="http://www.nursesconnect.info/" TargetMode="External"/><Relationship Id="rId12" Type="http://schemas.openxmlformats.org/officeDocument/2006/relationships/image" Target="../media/image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meo.com/channels/ginursesconnect" TargetMode="External"/><Relationship Id="rId11" Type="http://schemas.openxmlformats.org/officeDocument/2006/relationships/hyperlink" Target="https://twitter.com/nursesconnect" TargetMode="External"/><Relationship Id="rId5" Type="http://schemas.openxmlformats.org/officeDocument/2006/relationships/hyperlink" Target="mailto:antoine.lacombe@cor2ed.com" TargetMode="External"/><Relationship Id="rId10" Type="http://schemas.openxmlformats.org/officeDocument/2006/relationships/image" Target="../media/image7.wmf"/><Relationship Id="rId4" Type="http://schemas.openxmlformats.org/officeDocument/2006/relationships/hyperlink" Target="https://www.linkedin.com/company/gi-nurses-connect/" TargetMode="External"/><Relationship Id="rId9" Type="http://schemas.openxmlformats.org/officeDocument/2006/relationships/hyperlink" Target="https://www.linkedin.com/company/40845750" TargetMode="External"/><Relationship Id="rId1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9DD17BC-2664-4EBB-94C8-269D69889DA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10963200" cy="1492018"/>
          </a:xfrm>
        </p:spPr>
        <p:txBody>
          <a:bodyPr/>
          <a:lstStyle/>
          <a:p>
            <a:r>
              <a:rPr lang="en-GB" dirty="0"/>
              <a:t>The interdisciplinary team created an </a:t>
            </a:r>
            <a:r>
              <a:rPr lang="en-GB" b="1" dirty="0">
                <a:solidFill>
                  <a:schemeClr val="accent1"/>
                </a:solidFill>
              </a:rPr>
              <a:t>algorithm for each category of toxicity</a:t>
            </a:r>
          </a:p>
          <a:p>
            <a:pPr lvl="1"/>
            <a:r>
              <a:rPr lang="en-GB" dirty="0"/>
              <a:t>The algorithm can </a:t>
            </a:r>
            <a:r>
              <a:rPr lang="en-GB" b="1" dirty="0">
                <a:solidFill>
                  <a:schemeClr val="accent1"/>
                </a:solidFill>
              </a:rPr>
              <a:t>guide nurses in prescribing and management</a:t>
            </a:r>
          </a:p>
          <a:p>
            <a:r>
              <a:rPr lang="en-GB" dirty="0"/>
              <a:t>Support in </a:t>
            </a:r>
            <a:r>
              <a:rPr lang="en-GB" b="1" dirty="0">
                <a:solidFill>
                  <a:schemeClr val="accent1"/>
                </a:solidFill>
              </a:rPr>
              <a:t>grading the condition </a:t>
            </a:r>
            <a:r>
              <a:rPr lang="en-GB" dirty="0"/>
              <a:t>is followed by </a:t>
            </a:r>
            <a:r>
              <a:rPr lang="en-GB" b="1" dirty="0">
                <a:solidFill>
                  <a:schemeClr val="accent1"/>
                </a:solidFill>
              </a:rPr>
              <a:t>well defined management procedures </a:t>
            </a:r>
            <a:r>
              <a:rPr lang="en-GB" dirty="0"/>
              <a:t>supporting </a:t>
            </a:r>
            <a:r>
              <a:rPr lang="en-GB" b="1" dirty="0">
                <a:solidFill>
                  <a:schemeClr val="accent1"/>
                </a:solidFill>
              </a:rPr>
              <a:t>independent care by nurses</a:t>
            </a:r>
            <a:r>
              <a:rPr lang="en-GB" dirty="0">
                <a:solidFill>
                  <a:schemeClr val="accent1"/>
                </a:solidFill>
              </a:rPr>
              <a:t>,</a:t>
            </a:r>
            <a:r>
              <a:rPr lang="en-GB" dirty="0"/>
              <a:t> as appropriate</a:t>
            </a: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3D4A09B-8521-459A-90F5-7AFEEE8D3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Results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noProof="0" smtClean="0"/>
              <a:pPr/>
              <a:t>10</a:t>
            </a:fld>
            <a:endParaRPr lang="en-GB" noProof="0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="" xmlns:a16="http://schemas.microsoft.com/office/drawing/2014/main" id="{5707C1BD-2213-5D4A-AFF1-4BB9136BED8D}"/>
              </a:ext>
            </a:extLst>
          </p:cNvPr>
          <p:cNvSpPr/>
          <p:nvPr/>
        </p:nvSpPr>
        <p:spPr>
          <a:xfrm>
            <a:off x="8674421" y="3498759"/>
            <a:ext cx="2172198" cy="278596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 err="1"/>
              <a:t>Diarrhoea</a:t>
            </a:r>
            <a:r>
              <a:rPr lang="en-US" sz="1100" b="1" dirty="0"/>
              <a:t> grade 3 or 4</a:t>
            </a:r>
            <a:endParaRPr lang="en-US" sz="1100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="" xmlns:a16="http://schemas.microsoft.com/office/drawing/2014/main" id="{0F34C6E6-8412-E348-9AE4-F685E87BC31B}"/>
              </a:ext>
            </a:extLst>
          </p:cNvPr>
          <p:cNvSpPr/>
          <p:nvPr/>
        </p:nvSpPr>
        <p:spPr>
          <a:xfrm>
            <a:off x="2937775" y="3498759"/>
            <a:ext cx="2605335" cy="278596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Uncomplicated </a:t>
            </a:r>
            <a:r>
              <a:rPr lang="en-US" sz="1100" b="1" dirty="0" err="1"/>
              <a:t>diarrhoea</a:t>
            </a:r>
            <a:r>
              <a:rPr lang="en-US" sz="1100" b="1" dirty="0"/>
              <a:t>: </a:t>
            </a:r>
            <a:r>
              <a:rPr lang="en-US" sz="1100" dirty="0"/>
              <a:t>grade 1 or 2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="" xmlns:a16="http://schemas.microsoft.com/office/drawing/2014/main" id="{4CDE3298-5529-2C47-826E-8DD049AD1A2B}"/>
              </a:ext>
            </a:extLst>
          </p:cNvPr>
          <p:cNvSpPr/>
          <p:nvPr/>
        </p:nvSpPr>
        <p:spPr>
          <a:xfrm>
            <a:off x="8061497" y="4137682"/>
            <a:ext cx="1668579" cy="495726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Grade 3: </a:t>
            </a:r>
            <a:r>
              <a:rPr lang="en-US" sz="1100" dirty="0"/>
              <a:t>&gt;7 bowel </a:t>
            </a:r>
            <a:br>
              <a:rPr lang="en-US" sz="1100" dirty="0"/>
            </a:br>
            <a:r>
              <a:rPr lang="en-US" sz="1100" dirty="0"/>
              <a:t>movements per day</a:t>
            </a:r>
            <a:br>
              <a:rPr lang="en-US" sz="1100" dirty="0"/>
            </a:br>
            <a:r>
              <a:rPr lang="en-US" sz="1100" dirty="0"/>
              <a:t>Severe increase in ostomy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="" xmlns:a16="http://schemas.microsoft.com/office/drawing/2014/main" id="{66F9213B-5AD9-5B41-B237-68D56AC2775A}"/>
              </a:ext>
            </a:extLst>
          </p:cNvPr>
          <p:cNvSpPr/>
          <p:nvPr/>
        </p:nvSpPr>
        <p:spPr>
          <a:xfrm>
            <a:off x="9813296" y="4137682"/>
            <a:ext cx="1668579" cy="495726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Grade 4: </a:t>
            </a:r>
            <a:r>
              <a:rPr lang="en-US" sz="1100" dirty="0"/>
              <a:t>perforation,</a:t>
            </a:r>
            <a:br>
              <a:rPr lang="en-US" sz="1100" dirty="0"/>
            </a:br>
            <a:r>
              <a:rPr lang="en-US" sz="1100" dirty="0"/>
              <a:t>bleeding, </a:t>
            </a:r>
            <a:r>
              <a:rPr lang="en-US" sz="1100" dirty="0" err="1"/>
              <a:t>ischaemic</a:t>
            </a:r>
            <a:r>
              <a:rPr lang="en-US" sz="1100" dirty="0"/>
              <a:t> necrosis, toxic megacolon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="" xmlns:a16="http://schemas.microsoft.com/office/drawing/2014/main" id="{5382FC46-B1E6-C343-A6C8-E246D34CEA58}"/>
              </a:ext>
            </a:extLst>
          </p:cNvPr>
          <p:cNvSpPr/>
          <p:nvPr/>
        </p:nvSpPr>
        <p:spPr>
          <a:xfrm>
            <a:off x="2709205" y="5619972"/>
            <a:ext cx="3187668" cy="376568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ctr" anchorCtr="0"/>
          <a:lstStyle/>
          <a:p>
            <a:pPr>
              <a:lnSpc>
                <a:spcPct val="85000"/>
              </a:lnSpc>
            </a:pPr>
            <a:r>
              <a:rPr lang="en-US" sz="1100" b="1" dirty="0"/>
              <a:t>With improvement: </a:t>
            </a:r>
            <a:r>
              <a:rPr lang="en-US" sz="1100" dirty="0"/>
              <a:t>stringent diet progression</a:t>
            </a:r>
          </a:p>
          <a:p>
            <a:pPr>
              <a:lnSpc>
                <a:spcPct val="85000"/>
              </a:lnSpc>
            </a:pPr>
            <a:r>
              <a:rPr lang="en-US" sz="1100" dirty="0"/>
              <a:t>STOP loperamide after 24 hours without </a:t>
            </a:r>
            <a:r>
              <a:rPr lang="en-US" sz="1100" dirty="0" err="1"/>
              <a:t>diarrhoea</a:t>
            </a:r>
            <a:endParaRPr lang="en-US" sz="1100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="" xmlns:a16="http://schemas.microsoft.com/office/drawing/2014/main" id="{357A8944-F100-C840-B0D8-094DEF504257}"/>
              </a:ext>
            </a:extLst>
          </p:cNvPr>
          <p:cNvSpPr/>
          <p:nvPr/>
        </p:nvSpPr>
        <p:spPr>
          <a:xfrm>
            <a:off x="8061496" y="4946102"/>
            <a:ext cx="3420379" cy="27859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>
                <a:solidFill>
                  <a:srgbClr val="C00000"/>
                </a:solidFill>
              </a:rPr>
              <a:t>EMERGENCY DEPARTMENT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="" xmlns:a16="http://schemas.microsoft.com/office/drawing/2014/main" id="{F2BC23C4-C504-C74B-9E26-B6629A9E61A6}"/>
              </a:ext>
            </a:extLst>
          </p:cNvPr>
          <p:cNvSpPr/>
          <p:nvPr/>
        </p:nvSpPr>
        <p:spPr>
          <a:xfrm>
            <a:off x="8768898" y="5537393"/>
            <a:ext cx="2005574" cy="27720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Worsening or no improvement</a:t>
            </a:r>
            <a:endParaRPr lang="en-US" sz="11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553A54D5-9F20-1E4F-B46E-F4932C52302D}"/>
              </a:ext>
            </a:extLst>
          </p:cNvPr>
          <p:cNvCxnSpPr/>
          <p:nvPr/>
        </p:nvCxnSpPr>
        <p:spPr>
          <a:xfrm>
            <a:off x="5181045" y="4497973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="" xmlns:a16="http://schemas.microsoft.com/office/drawing/2014/main" id="{14606E80-CE69-2A44-970D-CC53A0F799A0}"/>
              </a:ext>
            </a:extLst>
          </p:cNvPr>
          <p:cNvSpPr/>
          <p:nvPr/>
        </p:nvSpPr>
        <p:spPr>
          <a:xfrm>
            <a:off x="4266629" y="4137682"/>
            <a:ext cx="1828833" cy="495726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Grade 2: </a:t>
            </a:r>
            <a:r>
              <a:rPr lang="en-US" sz="1100" dirty="0"/>
              <a:t>4-6 bowel </a:t>
            </a:r>
            <a:br>
              <a:rPr lang="en-US" sz="1100" dirty="0"/>
            </a:br>
            <a:r>
              <a:rPr lang="en-US" sz="1100" dirty="0"/>
              <a:t>movements per day</a:t>
            </a:r>
            <a:br>
              <a:rPr lang="en-US" sz="1100" dirty="0"/>
            </a:br>
            <a:r>
              <a:rPr lang="en-US" sz="1100" dirty="0"/>
              <a:t>Moderate increase in ostomy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97141E0B-0945-1440-B42A-CCDB04A21A2B}"/>
              </a:ext>
            </a:extLst>
          </p:cNvPr>
          <p:cNvCxnSpPr/>
          <p:nvPr/>
        </p:nvCxnSpPr>
        <p:spPr>
          <a:xfrm>
            <a:off x="3344906" y="4497973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>
            <a:extLst>
              <a:ext uri="{FF2B5EF4-FFF2-40B4-BE49-F238E27FC236}">
                <a16:creationId xmlns="" xmlns:a16="http://schemas.microsoft.com/office/drawing/2014/main" id="{715A2695-0E22-A04A-8D68-59284298CFBB}"/>
              </a:ext>
            </a:extLst>
          </p:cNvPr>
          <p:cNvSpPr/>
          <p:nvPr/>
        </p:nvSpPr>
        <p:spPr>
          <a:xfrm>
            <a:off x="2510617" y="4137682"/>
            <a:ext cx="1668579" cy="495726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Grade 1: </a:t>
            </a:r>
            <a:r>
              <a:rPr lang="en-US" sz="1100" dirty="0"/>
              <a:t>&gt;4 bowel </a:t>
            </a:r>
            <a:br>
              <a:rPr lang="en-US" sz="1100" dirty="0"/>
            </a:br>
            <a:r>
              <a:rPr lang="en-US" sz="1100" dirty="0"/>
              <a:t>movements per day</a:t>
            </a:r>
            <a:br>
              <a:rPr lang="en-US" sz="1100" dirty="0"/>
            </a:br>
            <a:r>
              <a:rPr lang="en-US" sz="1100" dirty="0"/>
              <a:t>Mild increase in ostomy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EC3431F2-3E4D-CF40-A675-04189C94BC71}"/>
              </a:ext>
            </a:extLst>
          </p:cNvPr>
          <p:cNvCxnSpPr/>
          <p:nvPr/>
        </p:nvCxnSpPr>
        <p:spPr>
          <a:xfrm>
            <a:off x="5181045" y="4911859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B8D6D7E6-A353-BC4E-B075-5F1FBA5A9E7E}"/>
              </a:ext>
            </a:extLst>
          </p:cNvPr>
          <p:cNvCxnSpPr/>
          <p:nvPr/>
        </p:nvCxnSpPr>
        <p:spPr>
          <a:xfrm>
            <a:off x="3344906" y="4911859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12F664BB-BAF3-144C-91F2-36A7FBEC0BA7}"/>
              </a:ext>
            </a:extLst>
          </p:cNvPr>
          <p:cNvCxnSpPr/>
          <p:nvPr/>
        </p:nvCxnSpPr>
        <p:spPr>
          <a:xfrm>
            <a:off x="4303039" y="5335370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="" xmlns:a16="http://schemas.microsoft.com/office/drawing/2014/main" id="{2F83A2DA-78A4-2649-9944-1CE7F584E716}"/>
              </a:ext>
            </a:extLst>
          </p:cNvPr>
          <p:cNvSpPr/>
          <p:nvPr/>
        </p:nvSpPr>
        <p:spPr>
          <a:xfrm>
            <a:off x="2510617" y="5197786"/>
            <a:ext cx="3584845" cy="27859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Telephone re-evaluation after 24 hours</a:t>
            </a:r>
            <a:endParaRPr lang="en-US" sz="1100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="" xmlns:a16="http://schemas.microsoft.com/office/drawing/2014/main" id="{A815955A-56BC-4846-9983-F30FEE77FAEB}"/>
              </a:ext>
            </a:extLst>
          </p:cNvPr>
          <p:cNvSpPr/>
          <p:nvPr/>
        </p:nvSpPr>
        <p:spPr>
          <a:xfrm>
            <a:off x="2510617" y="4776997"/>
            <a:ext cx="1668579" cy="27720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Day unit/CAI/nurse visit</a:t>
            </a:r>
            <a:endParaRPr lang="en-US" sz="1100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="" xmlns:a16="http://schemas.microsoft.com/office/drawing/2014/main" id="{A844CF59-F73F-0A4E-9252-5D6E58D4DB18}"/>
              </a:ext>
            </a:extLst>
          </p:cNvPr>
          <p:cNvSpPr/>
          <p:nvPr/>
        </p:nvSpPr>
        <p:spPr>
          <a:xfrm>
            <a:off x="4689890" y="4776997"/>
            <a:ext cx="982311" cy="27720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 smtClean="0"/>
              <a:t>AOS</a:t>
            </a:r>
            <a:endParaRPr lang="en-US" sz="1100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="" xmlns:a16="http://schemas.microsoft.com/office/drawing/2014/main" id="{805BC093-A5B4-2243-80B7-0D0DC102C1C3}"/>
              </a:ext>
            </a:extLst>
          </p:cNvPr>
          <p:cNvCxnSpPr>
            <a:cxnSpLocks/>
            <a:stCxn id="21" idx="3"/>
            <a:endCxn id="26" idx="1"/>
          </p:cNvCxnSpPr>
          <p:nvPr/>
        </p:nvCxnSpPr>
        <p:spPr>
          <a:xfrm>
            <a:off x="6095462" y="5337084"/>
            <a:ext cx="2673436" cy="338909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F771E66B-ABE0-5C49-8B6A-C3473AD79E60}"/>
              </a:ext>
            </a:extLst>
          </p:cNvPr>
          <p:cNvCxnSpPr>
            <a:cxnSpLocks/>
          </p:cNvCxnSpPr>
          <p:nvPr/>
        </p:nvCxnSpPr>
        <p:spPr>
          <a:xfrm flipV="1">
            <a:off x="9771685" y="5236143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C464FE85-917A-EF40-ACC2-A524EC3941B4}"/>
              </a:ext>
            </a:extLst>
          </p:cNvPr>
          <p:cNvCxnSpPr/>
          <p:nvPr/>
        </p:nvCxnSpPr>
        <p:spPr>
          <a:xfrm>
            <a:off x="10647585" y="4651977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31228748-D9C6-724C-8018-2CCB6FA09B89}"/>
              </a:ext>
            </a:extLst>
          </p:cNvPr>
          <p:cNvCxnSpPr/>
          <p:nvPr/>
        </p:nvCxnSpPr>
        <p:spPr>
          <a:xfrm>
            <a:off x="8895786" y="4651977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E74C8892-CB7D-064E-9DE6-7F45D31BC566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8895787" y="3777355"/>
            <a:ext cx="347797" cy="360327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6FACDDA7-9E9E-7F4D-8FF7-36EF6BD8C1D9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0248519" y="3777355"/>
            <a:ext cx="399067" cy="360327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965305B1-CFDC-EE4D-A14E-2B284CFA0B0D}"/>
              </a:ext>
            </a:extLst>
          </p:cNvPr>
          <p:cNvCxnSpPr/>
          <p:nvPr/>
        </p:nvCxnSpPr>
        <p:spPr>
          <a:xfrm>
            <a:off x="7103947" y="3237063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="" xmlns:a16="http://schemas.microsoft.com/office/drawing/2014/main" id="{BF394E10-238C-0547-B4D3-F5DE010AB73E}"/>
              </a:ext>
            </a:extLst>
          </p:cNvPr>
          <p:cNvCxnSpPr>
            <a:cxnSpLocks/>
          </p:cNvCxnSpPr>
          <p:nvPr/>
        </p:nvCxnSpPr>
        <p:spPr>
          <a:xfrm flipH="1">
            <a:off x="5543110" y="3326800"/>
            <a:ext cx="552353" cy="171959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="" xmlns:a16="http://schemas.microsoft.com/office/drawing/2014/main" id="{4AE609A1-0B7B-7F45-AED5-D3E4437DD029}"/>
              </a:ext>
            </a:extLst>
          </p:cNvPr>
          <p:cNvCxnSpPr>
            <a:cxnSpLocks/>
          </p:cNvCxnSpPr>
          <p:nvPr/>
        </p:nvCxnSpPr>
        <p:spPr>
          <a:xfrm>
            <a:off x="8134235" y="3316025"/>
            <a:ext cx="540186" cy="182734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8B3B7F3B-D70D-424D-A8C8-54FBECE6A6B9}"/>
              </a:ext>
            </a:extLst>
          </p:cNvPr>
          <p:cNvSpPr/>
          <p:nvPr/>
        </p:nvSpPr>
        <p:spPr>
          <a:xfrm>
            <a:off x="6073660" y="2906829"/>
            <a:ext cx="2060575" cy="419971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 err="1"/>
              <a:t>Diarrhoea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>Frequency, consistency, aspect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="" xmlns:a16="http://schemas.microsoft.com/office/drawing/2014/main" id="{64FA5D52-D7E6-3046-8EFA-7B6B8A0CD6F0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3344907" y="3777355"/>
            <a:ext cx="394170" cy="360327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="" xmlns:a16="http://schemas.microsoft.com/office/drawing/2014/main" id="{A4051292-C9B5-A044-B098-AC2FBFE8B70D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4815654" y="3777355"/>
            <a:ext cx="365392" cy="360327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Freeform 49">
            <a:extLst>
              <a:ext uri="{FF2B5EF4-FFF2-40B4-BE49-F238E27FC236}">
                <a16:creationId xmlns="" xmlns:a16="http://schemas.microsoft.com/office/drawing/2014/main" id="{344E3CDD-83BF-BA46-B466-06826AA2ACB7}"/>
              </a:ext>
            </a:extLst>
          </p:cNvPr>
          <p:cNvSpPr/>
          <p:nvPr/>
        </p:nvSpPr>
        <p:spPr>
          <a:xfrm>
            <a:off x="7092767" y="3638349"/>
            <a:ext cx="933650" cy="1472666"/>
          </a:xfrm>
          <a:custGeom>
            <a:avLst/>
            <a:gdLst>
              <a:gd name="connsiteX0" fmla="*/ 0 w 933650"/>
              <a:gd name="connsiteY0" fmla="*/ 0 h 1472666"/>
              <a:gd name="connsiteX1" fmla="*/ 0 w 933650"/>
              <a:gd name="connsiteY1" fmla="*/ 1472666 h 1472666"/>
              <a:gd name="connsiteX2" fmla="*/ 933650 w 933650"/>
              <a:gd name="connsiteY2" fmla="*/ 1472666 h 1472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650" h="1472666">
                <a:moveTo>
                  <a:pt x="0" y="0"/>
                </a:moveTo>
                <a:lnTo>
                  <a:pt x="0" y="1472666"/>
                </a:lnTo>
                <a:lnTo>
                  <a:pt x="933650" y="1472666"/>
                </a:lnTo>
              </a:path>
            </a:pathLst>
          </a:custGeom>
          <a:noFill/>
          <a:ln w="25400">
            <a:solidFill>
              <a:schemeClr val="tx1"/>
            </a:solidFill>
            <a:tailEnd type="triangle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="" xmlns:a16="http://schemas.microsoft.com/office/drawing/2014/main" id="{FE0CCE6F-05C6-604E-83AB-66577CD1EA4F}"/>
              </a:ext>
            </a:extLst>
          </p:cNvPr>
          <p:cNvSpPr/>
          <p:nvPr/>
        </p:nvSpPr>
        <p:spPr>
          <a:xfrm>
            <a:off x="5798020" y="3498759"/>
            <a:ext cx="2611855" cy="496799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100" b="1" dirty="0"/>
              <a:t>Complicated </a:t>
            </a:r>
            <a:r>
              <a:rPr lang="en-US" sz="1100" b="1" dirty="0" err="1"/>
              <a:t>diarrhoea</a:t>
            </a:r>
            <a:r>
              <a:rPr lang="en-US" sz="1100" b="1" dirty="0"/>
              <a:t>: </a:t>
            </a:r>
            <a:r>
              <a:rPr lang="en-US" sz="1100" dirty="0"/>
              <a:t>grade 1 or 2 plus &gt;1 warning sign (abdominal pain, nausea or vomiting, asthenia, fever, etc.)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200358D6-9B1D-9B4A-8D33-937FBFFD9488}"/>
              </a:ext>
            </a:extLst>
          </p:cNvPr>
          <p:cNvSpPr txBox="1"/>
          <p:nvPr/>
        </p:nvSpPr>
        <p:spPr>
          <a:xfrm>
            <a:off x="815987" y="2884172"/>
            <a:ext cx="2483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  <a:t>Immune-related gastrointestinal toxicity</a:t>
            </a:r>
            <a:endParaRPr lang="en-US" sz="1400" b="1" dirty="0">
              <a:solidFill>
                <a:srgbClr val="505050"/>
              </a:solidFill>
              <a:ea typeface="Aileron" charset="0"/>
              <a:cs typeface="Aileron" charset="0"/>
            </a:endParaRPr>
          </a:p>
        </p:txBody>
      </p:sp>
      <p:sp>
        <p:nvSpPr>
          <p:cNvPr id="42" name="Content Placeholder 9">
            <a:extLst>
              <a:ext uri="{FF2B5EF4-FFF2-40B4-BE49-F238E27FC236}">
                <a16:creationId xmlns="" xmlns:a16="http://schemas.microsoft.com/office/drawing/2014/main" id="{469898CA-35D7-0248-9AB8-32176BDB9068}"/>
              </a:ext>
            </a:extLst>
          </p:cNvPr>
          <p:cNvSpPr txBox="1">
            <a:spLocks/>
          </p:cNvSpPr>
          <p:nvPr/>
        </p:nvSpPr>
        <p:spPr>
          <a:xfrm>
            <a:off x="465138" y="6325200"/>
            <a:ext cx="7617228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Lucida Grande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2pPr>
            <a:lvl3pPr marL="914400" indent="0" algn="l" defTabSz="457200" rtl="0" eaLnBrk="1" latinLnBrk="0" hangingPunct="1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 smtClean="0"/>
              <a:t>AOS, acute oncology service.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 err="1" smtClean="0"/>
              <a:t>Bascuñana</a:t>
            </a:r>
            <a:r>
              <a:rPr lang="en-GB" dirty="0" smtClean="0"/>
              <a:t> </a:t>
            </a:r>
            <a:r>
              <a:rPr lang="en-GB" dirty="0"/>
              <a:t>Sanchez L,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CN34.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8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="" xmlns:a16="http://schemas.microsoft.com/office/drawing/2014/main" id="{A1DF2910-FC88-FA44-A0A8-525622D9039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10963200" cy="550437"/>
          </a:xfrm>
        </p:spPr>
        <p:txBody>
          <a:bodyPr/>
          <a:lstStyle/>
          <a:p>
            <a:r>
              <a:rPr lang="en-GB" dirty="0"/>
              <a:t>The algorithms support </a:t>
            </a:r>
            <a:r>
              <a:rPr lang="en-GB" b="1" dirty="0">
                <a:solidFill>
                  <a:schemeClr val="accent1"/>
                </a:solidFill>
              </a:rPr>
              <a:t>nurse-led care of grade 1 or 2 toxicity</a:t>
            </a:r>
            <a:endParaRPr lang="en-GB" dirty="0">
              <a:solidFill>
                <a:schemeClr val="accent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64F1B2B0-6CB5-0841-B2CD-9F11754BDD4F}"/>
              </a:ext>
            </a:extLst>
          </p:cNvPr>
          <p:cNvCxnSpPr/>
          <p:nvPr/>
        </p:nvCxnSpPr>
        <p:spPr>
          <a:xfrm>
            <a:off x="7355808" y="3188938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CD19FB17-4AA6-3847-9D4D-877EC2E778A1}"/>
              </a:ext>
            </a:extLst>
          </p:cNvPr>
          <p:cNvCxnSpPr>
            <a:cxnSpLocks/>
          </p:cNvCxnSpPr>
          <p:nvPr/>
        </p:nvCxnSpPr>
        <p:spPr>
          <a:xfrm>
            <a:off x="2401719" y="2435192"/>
            <a:ext cx="0" cy="176228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EA29D8F4-A9E9-3C4E-A25F-CCFF0D109FBF}"/>
              </a:ext>
            </a:extLst>
          </p:cNvPr>
          <p:cNvCxnSpPr/>
          <p:nvPr/>
        </p:nvCxnSpPr>
        <p:spPr>
          <a:xfrm>
            <a:off x="6118239" y="2146533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="" xmlns:a16="http://schemas.microsoft.com/office/drawing/2014/main" id="{3FD11351-6B3E-6C40-8BF3-E1E0EA499882}"/>
              </a:ext>
            </a:extLst>
          </p:cNvPr>
          <p:cNvSpPr/>
          <p:nvPr/>
        </p:nvSpPr>
        <p:spPr>
          <a:xfrm>
            <a:off x="3939503" y="1923950"/>
            <a:ext cx="4357473" cy="419971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/>
              <a:t>Skin toxicity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Rash maculopapular, rash </a:t>
            </a:r>
            <a:r>
              <a:rPr lang="en-US" sz="1200" dirty="0" err="1"/>
              <a:t>acneiforme</a:t>
            </a:r>
            <a:r>
              <a:rPr lang="en-US" sz="1200" dirty="0"/>
              <a:t>, dermatitis, </a:t>
            </a:r>
            <a:r>
              <a:rPr lang="en-US" sz="1200" dirty="0" err="1"/>
              <a:t>xerosis</a:t>
            </a:r>
            <a:r>
              <a:rPr lang="en-US" sz="1200" dirty="0"/>
              <a:t>, itching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74B3FC59-60EB-4C49-9A4D-65C65D47556D}"/>
              </a:ext>
            </a:extLst>
          </p:cNvPr>
          <p:cNvCxnSpPr>
            <a:cxnSpLocks/>
          </p:cNvCxnSpPr>
          <p:nvPr/>
        </p:nvCxnSpPr>
        <p:spPr>
          <a:xfrm>
            <a:off x="4878332" y="2435192"/>
            <a:ext cx="0" cy="176228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64052958-8420-1A40-B937-8D40887A1111}"/>
              </a:ext>
            </a:extLst>
          </p:cNvPr>
          <p:cNvCxnSpPr>
            <a:cxnSpLocks/>
          </p:cNvCxnSpPr>
          <p:nvPr/>
        </p:nvCxnSpPr>
        <p:spPr>
          <a:xfrm>
            <a:off x="7355808" y="2435192"/>
            <a:ext cx="0" cy="176228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="" xmlns:a16="http://schemas.microsoft.com/office/drawing/2014/main" id="{A9A7F540-F5B6-2C4D-9996-EDB357FBB781}"/>
              </a:ext>
            </a:extLst>
          </p:cNvPr>
          <p:cNvCxnSpPr>
            <a:cxnSpLocks/>
          </p:cNvCxnSpPr>
          <p:nvPr/>
        </p:nvCxnSpPr>
        <p:spPr>
          <a:xfrm>
            <a:off x="9833285" y="2435192"/>
            <a:ext cx="0" cy="176228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00A27FA3-F0AE-2146-BE9A-C8EFA8602329}"/>
              </a:ext>
            </a:extLst>
          </p:cNvPr>
          <p:cNvCxnSpPr>
            <a:cxnSpLocks/>
          </p:cNvCxnSpPr>
          <p:nvPr/>
        </p:nvCxnSpPr>
        <p:spPr>
          <a:xfrm flipH="1">
            <a:off x="2398075" y="2433353"/>
            <a:ext cx="7448572" cy="1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FBE94121-853A-D64C-A5E1-04FF617C69A8}"/>
              </a:ext>
            </a:extLst>
          </p:cNvPr>
          <p:cNvCxnSpPr/>
          <p:nvPr/>
        </p:nvCxnSpPr>
        <p:spPr>
          <a:xfrm>
            <a:off x="9833285" y="3188938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6C97A172-30BD-8343-9D0F-7F50A699F0A7}"/>
              </a:ext>
            </a:extLst>
          </p:cNvPr>
          <p:cNvCxnSpPr>
            <a:cxnSpLocks/>
          </p:cNvCxnSpPr>
          <p:nvPr/>
        </p:nvCxnSpPr>
        <p:spPr>
          <a:xfrm>
            <a:off x="4878332" y="3188938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20459873-18CB-4944-BE51-34E937466C8A}"/>
              </a:ext>
            </a:extLst>
          </p:cNvPr>
          <p:cNvCxnSpPr>
            <a:cxnSpLocks/>
          </p:cNvCxnSpPr>
          <p:nvPr/>
        </p:nvCxnSpPr>
        <p:spPr>
          <a:xfrm>
            <a:off x="2401719" y="3188938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>
            <a:extLst>
              <a:ext uri="{FF2B5EF4-FFF2-40B4-BE49-F238E27FC236}">
                <a16:creationId xmlns="" xmlns:a16="http://schemas.microsoft.com/office/drawing/2014/main" id="{3B6E86EB-14D1-7048-A184-034EC29143E9}"/>
              </a:ext>
            </a:extLst>
          </p:cNvPr>
          <p:cNvSpPr/>
          <p:nvPr/>
        </p:nvSpPr>
        <p:spPr>
          <a:xfrm>
            <a:off x="1240719" y="4159249"/>
            <a:ext cx="2322000" cy="153538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t" anchorCtr="0"/>
          <a:lstStyle/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Topical </a:t>
            </a:r>
            <a:r>
              <a:rPr lang="en-GB" sz="1100" dirty="0">
                <a:solidFill>
                  <a:schemeClr val="bg1"/>
                </a:solidFill>
              </a:rPr>
              <a:t>moisturising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cream or ointment </a:t>
            </a: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Oral or topical antihistamine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for itching (if present)</a:t>
            </a: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Topical corticosteroid cream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(gentle action)</a:t>
            </a:r>
          </a:p>
          <a:p>
            <a:pPr algn="ctr">
              <a:lnSpc>
                <a:spcPct val="85000"/>
              </a:lnSpc>
            </a:pPr>
            <a:endParaRPr lang="en-US" sz="1100" dirty="0">
              <a:solidFill>
                <a:schemeClr val="bg1"/>
              </a:solidFill>
            </a:endParaRP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Immunotherapy can continue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="" xmlns:a16="http://schemas.microsoft.com/office/drawing/2014/main" id="{5912CCC2-096D-E44A-9FD2-BBF2D3DF886C}"/>
              </a:ext>
            </a:extLst>
          </p:cNvPr>
          <p:cNvSpPr/>
          <p:nvPr/>
        </p:nvSpPr>
        <p:spPr>
          <a:xfrm>
            <a:off x="3716469" y="4159249"/>
            <a:ext cx="2322000" cy="153538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t" anchorCtr="0"/>
          <a:lstStyle/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Topical </a:t>
            </a:r>
            <a:r>
              <a:rPr lang="en-GB" sz="1100" dirty="0">
                <a:solidFill>
                  <a:schemeClr val="bg1"/>
                </a:solidFill>
              </a:rPr>
              <a:t>moisturising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cream or ointment</a:t>
            </a: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Oral or topical antihistamine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for itching (if present)</a:t>
            </a: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Topical corticosteroid cream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(gentle action)</a:t>
            </a:r>
          </a:p>
          <a:p>
            <a:pPr algn="ctr">
              <a:lnSpc>
                <a:spcPct val="85000"/>
              </a:lnSpc>
            </a:pPr>
            <a:endParaRPr lang="en-US" sz="1100" dirty="0">
              <a:solidFill>
                <a:schemeClr val="bg1"/>
              </a:solidFill>
            </a:endParaRP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Immunotherapy can continue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="" xmlns:a16="http://schemas.microsoft.com/office/drawing/2014/main" id="{0E3585FD-9E7E-0441-B40C-C6BA5C7C7E9E}"/>
              </a:ext>
            </a:extLst>
          </p:cNvPr>
          <p:cNvSpPr/>
          <p:nvPr/>
        </p:nvSpPr>
        <p:spPr>
          <a:xfrm>
            <a:off x="8671419" y="4159249"/>
            <a:ext cx="2391911" cy="153538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t" anchorCtr="0"/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en-GB" sz="1100" dirty="0">
                <a:solidFill>
                  <a:schemeClr val="bg1"/>
                </a:solidFill>
              </a:rPr>
              <a:t>IV </a:t>
            </a:r>
            <a:r>
              <a:rPr lang="en-US" sz="1100" dirty="0">
                <a:solidFill>
                  <a:schemeClr val="bg1"/>
                </a:solidFill>
              </a:rPr>
              <a:t>corticosteroid and immediate assessment by specialist</a:t>
            </a:r>
          </a:p>
          <a:p>
            <a:pPr algn="ctr">
              <a:lnSpc>
                <a:spcPct val="85000"/>
              </a:lnSpc>
              <a:spcAft>
                <a:spcPts val="40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en-US" sz="1100" dirty="0">
                <a:solidFill>
                  <a:schemeClr val="bg1"/>
                </a:solidFill>
              </a:rPr>
              <a:t>STOP immunotherapy permanently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="" xmlns:a16="http://schemas.microsoft.com/office/drawing/2014/main" id="{F2E9C834-BBEC-2045-974B-9C87A180607B}"/>
              </a:ext>
            </a:extLst>
          </p:cNvPr>
          <p:cNvSpPr/>
          <p:nvPr/>
        </p:nvSpPr>
        <p:spPr>
          <a:xfrm>
            <a:off x="1240719" y="2611406"/>
            <a:ext cx="2322000" cy="625658"/>
          </a:xfrm>
          <a:prstGeom prst="roundRect">
            <a:avLst>
              <a:gd name="adj" fmla="val 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Grade 1</a:t>
            </a:r>
          </a:p>
          <a:p>
            <a:pPr algn="ctr">
              <a:lnSpc>
                <a:spcPct val="85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Rash over &lt;10% of body surface with or without symptoms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="" xmlns:a16="http://schemas.microsoft.com/office/drawing/2014/main" id="{3AC3B60E-E5E9-1749-A38A-6D7671C24A8D}"/>
              </a:ext>
            </a:extLst>
          </p:cNvPr>
          <p:cNvSpPr/>
          <p:nvPr/>
        </p:nvSpPr>
        <p:spPr>
          <a:xfrm>
            <a:off x="3716469" y="2611406"/>
            <a:ext cx="2323726" cy="625658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Grade 2</a:t>
            </a:r>
          </a:p>
          <a:p>
            <a:pPr algn="ctr">
              <a:lnSpc>
                <a:spcPct val="85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Rash over 10% to 30% of body surface with or without symptoms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="" xmlns:a16="http://schemas.microsoft.com/office/drawing/2014/main" id="{A1702DE7-7741-4C49-9BF5-EC3812513156}"/>
              </a:ext>
            </a:extLst>
          </p:cNvPr>
          <p:cNvSpPr/>
          <p:nvPr/>
        </p:nvSpPr>
        <p:spPr>
          <a:xfrm>
            <a:off x="8671421" y="2611406"/>
            <a:ext cx="2391911" cy="625658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/>
              <a:t>Grade 4</a:t>
            </a:r>
          </a:p>
          <a:p>
            <a:pPr algn="ctr">
              <a:lnSpc>
                <a:spcPct val="85000"/>
              </a:lnSpc>
            </a:pPr>
            <a:r>
              <a:rPr lang="en-US" sz="1200" dirty="0"/>
              <a:t>Rash over &gt;30% of body surface with infection or other complication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="" xmlns:a16="http://schemas.microsoft.com/office/drawing/2014/main" id="{A56E1682-D764-3C4B-AB38-724409675588}"/>
              </a:ext>
            </a:extLst>
          </p:cNvPr>
          <p:cNvSpPr/>
          <p:nvPr/>
        </p:nvSpPr>
        <p:spPr>
          <a:xfrm>
            <a:off x="6193945" y="2611406"/>
            <a:ext cx="2323726" cy="625658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Grade 3</a:t>
            </a:r>
          </a:p>
          <a:p>
            <a:pPr algn="ctr">
              <a:lnSpc>
                <a:spcPct val="85000"/>
              </a:lnSpc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Rash over &gt;30% of body surface with or without symptoms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="" xmlns:a16="http://schemas.microsoft.com/office/drawing/2014/main" id="{6043249B-0092-4446-A710-56BD41B10B7F}"/>
              </a:ext>
            </a:extLst>
          </p:cNvPr>
          <p:cNvCxnSpPr>
            <a:cxnSpLocks/>
          </p:cNvCxnSpPr>
          <p:nvPr/>
        </p:nvCxnSpPr>
        <p:spPr>
          <a:xfrm>
            <a:off x="4878332" y="3881957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41648EBE-58BC-F247-A874-1CB3393AF553}"/>
              </a:ext>
            </a:extLst>
          </p:cNvPr>
          <p:cNvCxnSpPr>
            <a:cxnSpLocks/>
          </p:cNvCxnSpPr>
          <p:nvPr/>
        </p:nvCxnSpPr>
        <p:spPr>
          <a:xfrm>
            <a:off x="2401719" y="3881957"/>
            <a:ext cx="0" cy="279133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="" xmlns:a16="http://schemas.microsoft.com/office/drawing/2014/main" id="{DD194889-0DBE-7B44-9C74-0008112A69E0}"/>
              </a:ext>
            </a:extLst>
          </p:cNvPr>
          <p:cNvSpPr/>
          <p:nvPr/>
        </p:nvSpPr>
        <p:spPr>
          <a:xfrm>
            <a:off x="1240719" y="3483246"/>
            <a:ext cx="2322000" cy="419971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/>
              <a:t>Nurse visit, day unit, or</a:t>
            </a:r>
            <a:br>
              <a:rPr lang="en-US" sz="1200" b="1" dirty="0"/>
            </a:br>
            <a:r>
              <a:rPr lang="en-US" sz="1200" b="1" dirty="0"/>
              <a:t>telephone solution</a:t>
            </a:r>
            <a:endParaRPr lang="en-US" sz="12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="" xmlns:a16="http://schemas.microsoft.com/office/drawing/2014/main" id="{2410040D-96CF-7F43-B256-74ABAAC4EE47}"/>
              </a:ext>
            </a:extLst>
          </p:cNvPr>
          <p:cNvSpPr/>
          <p:nvPr/>
        </p:nvSpPr>
        <p:spPr>
          <a:xfrm>
            <a:off x="3716469" y="3483246"/>
            <a:ext cx="2322000" cy="419971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/>
              <a:t>Nurse visit or acute oncology </a:t>
            </a:r>
            <a:br>
              <a:rPr lang="en-US" sz="1200" b="1" dirty="0"/>
            </a:br>
            <a:r>
              <a:rPr lang="en-US" sz="1200" b="1" dirty="0"/>
              <a:t>service </a:t>
            </a:r>
            <a:r>
              <a:rPr lang="en-US" sz="1200" b="1" dirty="0" smtClean="0"/>
              <a:t>(AOS)</a:t>
            </a:r>
            <a:endParaRPr lang="en-US" sz="1200" dirty="0"/>
          </a:p>
        </p:txBody>
      </p:sp>
      <p:sp>
        <p:nvSpPr>
          <p:cNvPr id="51" name="Rounded Rectangle 50">
            <a:extLst>
              <a:ext uri="{FF2B5EF4-FFF2-40B4-BE49-F238E27FC236}">
                <a16:creationId xmlns="" xmlns:a16="http://schemas.microsoft.com/office/drawing/2014/main" id="{6FEEB72C-74A1-F94A-989F-1B58BAC0C346}"/>
              </a:ext>
            </a:extLst>
          </p:cNvPr>
          <p:cNvSpPr/>
          <p:nvPr/>
        </p:nvSpPr>
        <p:spPr>
          <a:xfrm>
            <a:off x="6195671" y="4159249"/>
            <a:ext cx="2322000" cy="1535380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36000" rtlCol="0" anchor="t" anchorCtr="0"/>
          <a:lstStyle/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Topical </a:t>
            </a:r>
            <a:r>
              <a:rPr lang="en-GB" sz="1100" dirty="0">
                <a:solidFill>
                  <a:schemeClr val="bg1"/>
                </a:solidFill>
              </a:rPr>
              <a:t>moisturising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cream or ointment</a:t>
            </a: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Oral or topical antihistamine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for itching (if present)</a:t>
            </a: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Topical corticosteroid cream (strong action) plus IV corticosteroid</a:t>
            </a:r>
          </a:p>
          <a:p>
            <a:pPr algn="ctr">
              <a:lnSpc>
                <a:spcPct val="85000"/>
              </a:lnSpc>
            </a:pPr>
            <a:endParaRPr lang="en-US" sz="1100" dirty="0">
              <a:solidFill>
                <a:schemeClr val="bg1"/>
              </a:solidFill>
            </a:endParaRPr>
          </a:p>
          <a:p>
            <a:pPr algn="ctr">
              <a:lnSpc>
                <a:spcPct val="85000"/>
              </a:lnSpc>
            </a:pPr>
            <a:r>
              <a:rPr lang="en-US" sz="1100" dirty="0">
                <a:solidFill>
                  <a:schemeClr val="bg1"/>
                </a:solidFill>
              </a:rPr>
              <a:t>STOP immunotherapy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(may resume if symptoms reduce to 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grade 1 or mild grade 2)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="" xmlns:a16="http://schemas.microsoft.com/office/drawing/2014/main" id="{7A251FEE-C5A7-E041-946C-8B0B641FD3AC}"/>
              </a:ext>
            </a:extLst>
          </p:cNvPr>
          <p:cNvCxnSpPr>
            <a:cxnSpLocks/>
          </p:cNvCxnSpPr>
          <p:nvPr/>
        </p:nvCxnSpPr>
        <p:spPr>
          <a:xfrm>
            <a:off x="7355808" y="3968750"/>
            <a:ext cx="0" cy="19234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="" xmlns:a16="http://schemas.microsoft.com/office/drawing/2014/main" id="{257E0BC0-0B96-4148-9DE6-4FA08B40AF8F}"/>
              </a:ext>
            </a:extLst>
          </p:cNvPr>
          <p:cNvCxnSpPr>
            <a:cxnSpLocks/>
          </p:cNvCxnSpPr>
          <p:nvPr/>
        </p:nvCxnSpPr>
        <p:spPr>
          <a:xfrm>
            <a:off x="9833285" y="3968750"/>
            <a:ext cx="0" cy="19234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="" xmlns:a16="http://schemas.microsoft.com/office/drawing/2014/main" id="{BDC45A2E-11BE-2E40-B2C2-B2708610B3F9}"/>
              </a:ext>
            </a:extLst>
          </p:cNvPr>
          <p:cNvCxnSpPr>
            <a:cxnSpLocks/>
          </p:cNvCxnSpPr>
          <p:nvPr/>
        </p:nvCxnSpPr>
        <p:spPr>
          <a:xfrm flipH="1">
            <a:off x="7345561" y="3983021"/>
            <a:ext cx="2491558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="" xmlns:a16="http://schemas.microsoft.com/office/drawing/2014/main" id="{BC468E0A-A9F4-904A-8B51-C617C99D254F}"/>
              </a:ext>
            </a:extLst>
          </p:cNvPr>
          <p:cNvCxnSpPr>
            <a:cxnSpLocks/>
          </p:cNvCxnSpPr>
          <p:nvPr/>
        </p:nvCxnSpPr>
        <p:spPr>
          <a:xfrm>
            <a:off x="8598210" y="3784600"/>
            <a:ext cx="0" cy="19234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>
            <a:extLst>
              <a:ext uri="{FF2B5EF4-FFF2-40B4-BE49-F238E27FC236}">
                <a16:creationId xmlns="" xmlns:a16="http://schemas.microsoft.com/office/drawing/2014/main" id="{2EE129CE-822D-554A-A0ED-9C39F06B7301}"/>
              </a:ext>
            </a:extLst>
          </p:cNvPr>
          <p:cNvSpPr/>
          <p:nvPr/>
        </p:nvSpPr>
        <p:spPr>
          <a:xfrm>
            <a:off x="6893236" y="3483246"/>
            <a:ext cx="3402621" cy="419971"/>
          </a:xfrm>
          <a:prstGeom prst="roundRect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>
              <a:lnSpc>
                <a:spcPct val="85000"/>
              </a:lnSpc>
            </a:pPr>
            <a:r>
              <a:rPr lang="en-US" sz="1200" b="1" dirty="0"/>
              <a:t>Oncologist or referral to dermatologist</a:t>
            </a:r>
            <a:endParaRPr lang="en-US" sz="1200" dirty="0"/>
          </a:p>
        </p:txBody>
      </p:sp>
      <p:sp>
        <p:nvSpPr>
          <p:cNvPr id="37" name="Content Placeholder 9">
            <a:extLst>
              <a:ext uri="{FF2B5EF4-FFF2-40B4-BE49-F238E27FC236}">
                <a16:creationId xmlns="" xmlns:a16="http://schemas.microsoft.com/office/drawing/2014/main" id="{469898CA-35D7-0248-9AB8-32176BDB9068}"/>
              </a:ext>
            </a:extLst>
          </p:cNvPr>
          <p:cNvSpPr txBox="1">
            <a:spLocks/>
          </p:cNvSpPr>
          <p:nvPr/>
        </p:nvSpPr>
        <p:spPr>
          <a:xfrm>
            <a:off x="465138" y="6325200"/>
            <a:ext cx="7617228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Lucida Grande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2pPr>
            <a:lvl3pPr marL="914400" indent="0" algn="l" defTabSz="457200" rtl="0" eaLnBrk="1" latinLnBrk="0" hangingPunct="1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 smtClean="0"/>
              <a:t>IV</a:t>
            </a:r>
            <a:r>
              <a:rPr lang="en-GB" dirty="0"/>
              <a:t>, intravenous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 err="1"/>
              <a:t>Bascuñana</a:t>
            </a:r>
            <a:r>
              <a:rPr lang="en-GB" dirty="0"/>
              <a:t> Sanchez L,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CN34.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2199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</a:rPr>
              <a:t>Multidisciplinary action algorithms </a:t>
            </a:r>
            <a:r>
              <a:rPr lang="en-GB" dirty="0"/>
              <a:t>can </a:t>
            </a:r>
            <a:r>
              <a:rPr lang="en-GB" b="1" dirty="0">
                <a:solidFill>
                  <a:schemeClr val="accent1"/>
                </a:solidFill>
              </a:rPr>
              <a:t>improve</a:t>
            </a:r>
            <a:r>
              <a:rPr lang="en-GB" dirty="0"/>
              <a:t> the treatment approach at </a:t>
            </a:r>
            <a:r>
              <a:rPr lang="en-GB" b="1" dirty="0">
                <a:solidFill>
                  <a:schemeClr val="accent1"/>
                </a:solidFill>
              </a:rPr>
              <a:t>different stages of the 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oncological process</a:t>
            </a:r>
          </a:p>
          <a:p>
            <a:r>
              <a:rPr lang="en-GB" dirty="0"/>
              <a:t>Toxicity algorithms have the potential to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Improve the assessment, detection, and treatment of toxicity </a:t>
            </a:r>
            <a:r>
              <a:rPr lang="en-GB" dirty="0"/>
              <a:t>according to defined criteria	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Optimise time and resources </a:t>
            </a:r>
            <a:r>
              <a:rPr lang="en-GB" dirty="0"/>
              <a:t>and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dirty="0"/>
              <a:t>improve quality of care, patient satisfaction, and safety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Promote independent, nurse-led treatment </a:t>
            </a:r>
            <a:r>
              <a:rPr lang="en-GB" dirty="0"/>
              <a:t>and its value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="" xmlns:a16="http://schemas.microsoft.com/office/drawing/2014/main" id="{469898CA-35D7-0248-9AB8-32176BDB9068}"/>
              </a:ext>
            </a:extLst>
          </p:cNvPr>
          <p:cNvSpPr txBox="1">
            <a:spLocks/>
          </p:cNvSpPr>
          <p:nvPr/>
        </p:nvSpPr>
        <p:spPr>
          <a:xfrm>
            <a:off x="465138" y="6325200"/>
            <a:ext cx="7617228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Lucida Grande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2pPr>
            <a:lvl3pPr marL="914400" indent="0" algn="l" defTabSz="457200" rtl="0" eaLnBrk="1" latinLnBrk="0" hangingPunct="1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/>
              <a:t>Bascuñana</a:t>
            </a:r>
            <a:r>
              <a:rPr lang="en-GB" dirty="0"/>
              <a:t> Sanchez L,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CN34.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6824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A115B0-02AF-44C8-9360-8F6450298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Gender differences in cancer care</a:t>
            </a:r>
            <a:endParaRPr lang="en-GB" sz="1800" dirty="0"/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76816147-86D7-5347-9272-221BD1E14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Domenech-</a:t>
            </a:r>
            <a:r>
              <a:rPr lang="en-GB" b="1" dirty="0" err="1"/>
              <a:t>Climent</a:t>
            </a:r>
            <a:r>
              <a:rPr lang="en-GB" b="1" dirty="0"/>
              <a:t> N</a:t>
            </a:r>
            <a:br>
              <a:rPr lang="en-GB" b="1" dirty="0"/>
            </a:br>
            <a:r>
              <a:rPr lang="en-GB" b="1" dirty="0"/>
              <a:t>ESMO 2020. Abstract </a:t>
            </a:r>
            <a:r>
              <a:rPr lang="en-US" b="1" dirty="0"/>
              <a:t>#</a:t>
            </a:r>
            <a:r>
              <a:rPr lang="en-GB" b="1" dirty="0"/>
              <a:t>CN47. Poster presentation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09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Background</a:t>
            </a:r>
          </a:p>
          <a:p>
            <a:r>
              <a:rPr lang="en-GB" b="1" dirty="0">
                <a:solidFill>
                  <a:schemeClr val="accent1"/>
                </a:solidFill>
              </a:rPr>
              <a:t>Gender has an influence on epidemiology, gene expression, treatment response, side-effects, and </a:t>
            </a:r>
            <a:r>
              <a:rPr lang="en-GB" dirty="0"/>
              <a:t>even </a:t>
            </a:r>
            <a:r>
              <a:rPr lang="en-GB" b="1" dirty="0">
                <a:solidFill>
                  <a:schemeClr val="accent1"/>
                </a:solidFill>
              </a:rPr>
              <a:t>survival</a:t>
            </a:r>
            <a:r>
              <a:rPr lang="en-GB" dirty="0"/>
              <a:t> in some types of cancer</a:t>
            </a:r>
            <a:r>
              <a:rPr lang="en-GB" baseline="30000" dirty="0"/>
              <a:t>1,2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Methods</a:t>
            </a:r>
            <a:r>
              <a:rPr lang="en-GB" b="1" baseline="30000" dirty="0">
                <a:solidFill>
                  <a:schemeClr val="accent1"/>
                </a:solidFill>
              </a:rPr>
              <a:t>3</a:t>
            </a:r>
          </a:p>
          <a:p>
            <a:r>
              <a:rPr lang="en-GB" b="1" dirty="0">
                <a:solidFill>
                  <a:schemeClr val="accent1"/>
                </a:solidFill>
              </a:rPr>
              <a:t>Literature search </a:t>
            </a:r>
            <a:r>
              <a:rPr lang="en-GB" dirty="0"/>
              <a:t>of English-language systematic reviews that included an </a:t>
            </a:r>
            <a:r>
              <a:rPr lang="en-GB" b="1" dirty="0">
                <a:solidFill>
                  <a:schemeClr val="accent1"/>
                </a:solidFill>
              </a:rPr>
              <a:t>analysis of 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gender differences</a:t>
            </a:r>
          </a:p>
          <a:p>
            <a:r>
              <a:rPr lang="en-GB" dirty="0"/>
              <a:t>This study was carried out using PubMed and Scopus and the following key words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Gender bias, gender differences, gender roles, sex differences, and cancer or neoplasm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and methods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6BC9D99A-17F9-0E4A-8664-610BB1A1C19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3" y="6318000"/>
            <a:ext cx="10180339" cy="3651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dirty="0"/>
              <a:t>1. </a:t>
            </a:r>
            <a:r>
              <a:rPr lang="en-GB" dirty="0" err="1"/>
              <a:t>Dobruch</a:t>
            </a:r>
            <a:r>
              <a:rPr lang="en-GB" dirty="0"/>
              <a:t> J, et al. Eur Urol. 2016;69:300-10; 2. Kim S-E, et al. World J Gastroenterol. 2015;21:5167-75; 3. Domenech-</a:t>
            </a:r>
            <a:r>
              <a:rPr lang="en-GB" dirty="0" err="1"/>
              <a:t>Climent</a:t>
            </a:r>
            <a:r>
              <a:rPr lang="en-GB" dirty="0"/>
              <a:t> N.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1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RESULTS</a:t>
            </a:r>
          </a:p>
          <a:p>
            <a:r>
              <a:rPr lang="en-GB" b="1" dirty="0">
                <a:solidFill>
                  <a:schemeClr val="accent1"/>
                </a:solidFill>
              </a:rPr>
              <a:t>24 articles analysed gender </a:t>
            </a:r>
            <a:r>
              <a:rPr lang="en-GB" dirty="0"/>
              <a:t>as a variable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9 considered sex hormones (Figure)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Only 1 article </a:t>
            </a:r>
            <a:r>
              <a:rPr lang="en-GB" dirty="0"/>
              <a:t>took into account </a:t>
            </a:r>
            <a:r>
              <a:rPr lang="en-GB" b="1" dirty="0">
                <a:solidFill>
                  <a:schemeClr val="accent1"/>
                </a:solidFill>
              </a:rPr>
              <a:t>lifestyle and sociocultural factors (Figure)</a:t>
            </a:r>
          </a:p>
          <a:p>
            <a:r>
              <a:rPr lang="en-GB" b="1" dirty="0">
                <a:solidFill>
                  <a:schemeClr val="accent1"/>
                </a:solidFill>
              </a:rPr>
              <a:t>Fewer women than men were included in clinical trials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CONCLUSIONS</a:t>
            </a:r>
          </a:p>
          <a:p>
            <a:r>
              <a:rPr lang="en-GB" dirty="0"/>
              <a:t>There is a </a:t>
            </a:r>
            <a:r>
              <a:rPr lang="en-GB" b="1" dirty="0">
                <a:solidFill>
                  <a:schemeClr val="accent1"/>
                </a:solidFill>
              </a:rPr>
              <a:t>bias towards biological 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vs lifestyle or social drivers </a:t>
            </a:r>
            <a:r>
              <a:rPr lang="en-GB" dirty="0"/>
              <a:t>of</a:t>
            </a:r>
            <a:r>
              <a:rPr lang="en-GB" b="1" dirty="0">
                <a:solidFill>
                  <a:schemeClr val="accent1"/>
                </a:solidFill>
              </a:rPr>
              <a:t> </a:t>
            </a:r>
            <a:r>
              <a:rPr lang="en-GB" dirty="0"/>
              <a:t>gender </a:t>
            </a:r>
            <a:br>
              <a:rPr lang="en-GB" dirty="0"/>
            </a:br>
            <a:r>
              <a:rPr lang="en-GB" dirty="0"/>
              <a:t>differences</a:t>
            </a:r>
          </a:p>
          <a:p>
            <a:r>
              <a:rPr lang="en-GB" b="1" dirty="0">
                <a:solidFill>
                  <a:schemeClr val="accent1"/>
                </a:solidFill>
              </a:rPr>
              <a:t>Gender bias </a:t>
            </a:r>
            <a:r>
              <a:rPr lang="en-GB" dirty="0"/>
              <a:t>remains an issue </a:t>
            </a:r>
            <a:br>
              <a:rPr lang="en-GB" dirty="0"/>
            </a:br>
            <a:r>
              <a:rPr lang="en-GB" dirty="0"/>
              <a:t>in </a:t>
            </a:r>
            <a:r>
              <a:rPr lang="en-GB" b="1" dirty="0">
                <a:solidFill>
                  <a:schemeClr val="accent1"/>
                </a:solidFill>
              </a:rPr>
              <a:t>clinical trial recruitment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Results and 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>
          <a:xfrm>
            <a:off x="620184" y="6318000"/>
            <a:ext cx="8116800" cy="365125"/>
          </a:xfrm>
        </p:spPr>
        <p:txBody>
          <a:bodyPr/>
          <a:lstStyle/>
          <a:p>
            <a:r>
              <a:rPr lang="en-GB" dirty="0"/>
              <a:t>Domenech-</a:t>
            </a:r>
            <a:r>
              <a:rPr lang="en-GB" dirty="0" err="1"/>
              <a:t>Climent</a:t>
            </a:r>
            <a:r>
              <a:rPr lang="en-GB" dirty="0"/>
              <a:t> N. ESMO 2020. Abstract </a:t>
            </a:r>
            <a:r>
              <a:rPr lang="en-US" dirty="0"/>
              <a:t>#</a:t>
            </a:r>
            <a:r>
              <a:rPr lang="en-GB" dirty="0"/>
              <a:t>CN47.</a:t>
            </a:r>
            <a:endParaRPr lang="en-US" dirty="0"/>
          </a:p>
        </p:txBody>
      </p:sp>
      <p:graphicFrame>
        <p:nvGraphicFramePr>
          <p:cNvPr id="15" name="Chart 14">
            <a:extLst>
              <a:ext uri="{FF2B5EF4-FFF2-40B4-BE49-F238E27FC236}">
                <a16:creationId xmlns="" xmlns:a16="http://schemas.microsoft.com/office/drawing/2014/main" id="{A765B387-EDD0-F744-80E4-94D4327DA3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320995"/>
              </p:ext>
            </p:extLst>
          </p:nvPr>
        </p:nvGraphicFramePr>
        <p:xfrm>
          <a:off x="6089317" y="3483523"/>
          <a:ext cx="5611812" cy="25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059966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125344" y="5336166"/>
            <a:ext cx="17634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2"/>
                </a:solidFill>
                <a:ea typeface="Aileron" charset="0"/>
                <a:cs typeface="PT Sans Narrow"/>
              </a:rPr>
              <a:t>Follow us on Twitter </a:t>
            </a:r>
            <a: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  <a:t/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3"/>
              </a:rPr>
              <a:t>@</a:t>
            </a:r>
            <a:r>
              <a:rPr lang="en-GB" sz="1600" b="1" u="sng" dirty="0" err="1">
                <a:solidFill>
                  <a:schemeClr val="accent1"/>
                </a:solidFill>
                <a:ea typeface="Aileron" charset="0"/>
                <a:cs typeface="PT Sans Narrow"/>
                <a:hlinkClick r:id="rId3"/>
              </a:rPr>
              <a:t>ginursesconnect</a:t>
            </a:r>
            <a:endParaRPr lang="en-GB" sz="1600" b="1" u="sng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83194" y="5336167"/>
            <a:ext cx="208481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dirty="0">
                <a:solidFill>
                  <a:schemeClr val="tx2"/>
                </a:solidFill>
                <a:ea typeface="Aileron" charset="0"/>
                <a:cs typeface="PT Sans Narrow"/>
              </a:rPr>
              <a:t>Follow the </a:t>
            </a:r>
            <a: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</a:rPr>
              <a:t/>
            </a:r>
            <a:b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  <a:hlinkClick r:id="rId4"/>
              </a:rPr>
              <a:t>GINURSES</a:t>
            </a:r>
            <a:r>
              <a:rPr lang="en-GB" sz="16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4"/>
              </a:rPr>
              <a:t>CONNECT</a:t>
            </a:r>
            <a:endParaRPr lang="en-GB" sz="1600" b="1" u="sng" dirty="0">
              <a:solidFill>
                <a:schemeClr val="accent1"/>
              </a:solidFill>
              <a:ea typeface="Aileron" charset="0"/>
              <a:cs typeface="PT Sans Narrow"/>
            </a:endParaRPr>
          </a:p>
          <a:p>
            <a:pPr algn="ctr">
              <a:lnSpc>
                <a:spcPct val="90000"/>
              </a:lnSpc>
            </a:pPr>
            <a:r>
              <a:rPr lang="en-GB" sz="1400" b="1" dirty="0">
                <a:solidFill>
                  <a:schemeClr val="tx2"/>
                </a:solidFill>
                <a:ea typeface="Aileron" charset="0"/>
                <a:cs typeface="PT Sans Narrow"/>
              </a:rPr>
              <a:t>Group on LinkedIn</a:t>
            </a:r>
            <a:endParaRPr lang="en-GB" sz="1600" b="1" dirty="0">
              <a:solidFill>
                <a:schemeClr val="tx2"/>
              </a:solidFill>
              <a:ea typeface="Aileron" charset="0"/>
              <a:cs typeface="PT Sans Narro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60704" y="5336166"/>
            <a:ext cx="2843808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tx2"/>
                </a:solidFill>
                <a:cs typeface="PT Sans Narrow"/>
              </a:rPr>
              <a:t>Email</a:t>
            </a:r>
            <a:r>
              <a:rPr lang="en-US" sz="1600" dirty="0">
                <a:solidFill>
                  <a:schemeClr val="tx2"/>
                </a:solidFill>
                <a:cs typeface="PT Sans Narrow"/>
              </a:rPr>
              <a:t/>
            </a:r>
            <a:br>
              <a:rPr lang="en-US" sz="1600" dirty="0">
                <a:solidFill>
                  <a:schemeClr val="tx2"/>
                </a:solidFill>
                <a:cs typeface="PT Sans Narrow"/>
              </a:rPr>
            </a:br>
            <a:r>
              <a:rPr lang="en-US" sz="1600" b="1" dirty="0">
                <a:solidFill>
                  <a:schemeClr val="accent1"/>
                </a:solidFill>
                <a:cs typeface="PT Sans Narrow"/>
                <a:hlinkClick r:id="rId5"/>
              </a:rPr>
              <a:t>antoine.lacombe</a:t>
            </a:r>
            <a:br>
              <a:rPr lang="en-US" sz="1600" b="1" dirty="0">
                <a:solidFill>
                  <a:schemeClr val="accent1"/>
                </a:solidFill>
                <a:cs typeface="PT Sans Narrow"/>
                <a:hlinkClick r:id="rId5"/>
              </a:rPr>
            </a:br>
            <a:r>
              <a:rPr lang="en-US" sz="1600" b="1" dirty="0">
                <a:solidFill>
                  <a:schemeClr val="accent1"/>
                </a:solidFill>
                <a:cs typeface="PT Sans Narrow"/>
                <a:hlinkClick r:id="rId5"/>
              </a:rPr>
              <a:t>@cor2ed.com</a:t>
            </a:r>
            <a:endParaRPr lang="en-GB" sz="1600" b="1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71426" y="5336166"/>
            <a:ext cx="2084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400" b="1" dirty="0">
                <a:solidFill>
                  <a:schemeClr val="tx2"/>
                </a:solidFill>
                <a:ea typeface="Aileron" charset="0"/>
                <a:cs typeface="PT Sans Narrow"/>
              </a:rPr>
              <a:t>Watch us on the</a:t>
            </a:r>
            <a:br>
              <a:rPr lang="en-GB" sz="1400" b="1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r>
              <a:rPr lang="en-GB" sz="1400" b="1" u="sng" dirty="0">
                <a:solidFill>
                  <a:schemeClr val="accent1"/>
                </a:solidFill>
                <a:ea typeface="Aileron" charset="0"/>
                <a:cs typeface="PT Sans Narrow"/>
              </a:rPr>
              <a:t>GIN</a:t>
            </a:r>
            <a:r>
              <a:rPr lang="en-GB" sz="1400" b="1" u="sng" dirty="0">
                <a:solidFill>
                  <a:schemeClr val="accent1"/>
                </a:solidFill>
                <a:ea typeface="Aileron" charset="0"/>
                <a:cs typeface="PT Sans Narrow"/>
                <a:hlinkClick r:id="rId6"/>
              </a:rPr>
              <a:t>URSES CONNECT</a:t>
            </a:r>
            <a:endParaRPr lang="en-GB" sz="1400" b="1" u="sng" dirty="0">
              <a:solidFill>
                <a:schemeClr val="accent1"/>
              </a:solidFill>
              <a:ea typeface="Aileron" charset="0"/>
              <a:cs typeface="PT Sans Narrow"/>
            </a:endParaRPr>
          </a:p>
          <a:p>
            <a:pPr algn="ctr">
              <a:lnSpc>
                <a:spcPct val="90000"/>
              </a:lnSpc>
            </a:pPr>
            <a:r>
              <a:rPr lang="en-GB" sz="1400" b="1" dirty="0">
                <a:solidFill>
                  <a:schemeClr val="tx2"/>
                </a:solidFill>
                <a:ea typeface="Aileron" charset="0"/>
                <a:cs typeface="PT Sans Narrow"/>
              </a:rPr>
              <a:t>Vimeo Channe</a:t>
            </a:r>
            <a:r>
              <a:rPr lang="en-GB" sz="1600" b="1" dirty="0">
                <a:solidFill>
                  <a:schemeClr val="tx2"/>
                </a:solidFill>
                <a:ea typeface="Aileron" charset="0"/>
                <a:cs typeface="PT Sans Narrow"/>
              </a:rPr>
              <a:t>l</a:t>
            </a:r>
            <a: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  <a:t/>
            </a:r>
            <a:br>
              <a:rPr lang="en-GB" sz="1600" dirty="0">
                <a:solidFill>
                  <a:schemeClr val="tx2"/>
                </a:solidFill>
                <a:ea typeface="Aileron" charset="0"/>
                <a:cs typeface="PT Sans Narrow"/>
              </a:rPr>
            </a:br>
            <a:endParaRPr lang="en-GB" sz="1600" b="1" dirty="0">
              <a:solidFill>
                <a:schemeClr val="accent1"/>
              </a:solidFill>
              <a:ea typeface="Aileron" charset="0"/>
              <a:cs typeface="PT Sans Narrow"/>
            </a:endParaRPr>
          </a:p>
        </p:txBody>
      </p:sp>
      <p:sp>
        <p:nvSpPr>
          <p:cNvPr id="15" name="Title 8">
            <a:extLst>
              <a:ext uri="{FF2B5EF4-FFF2-40B4-BE49-F238E27FC236}">
                <a16:creationId xmlns="" xmlns:a16="http://schemas.microsoft.com/office/drawing/2014/main" id="{071CF435-729F-403B-B87A-421B2706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656" y="274638"/>
            <a:ext cx="8924840" cy="358641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  <a:spcBef>
                <a:spcPts val="800"/>
              </a:spcBef>
            </a:pPr>
            <a:r>
              <a:rPr lang="en-US" sz="3600" cap="none" dirty="0">
                <a:solidFill>
                  <a:schemeClr val="tx2"/>
                </a:solidFill>
              </a:rPr>
              <a:t>REACH </a:t>
            </a:r>
            <a:r>
              <a:rPr lang="en-US" sz="3600" cap="none" dirty="0"/>
              <a:t>GI NURSES CONNECT </a:t>
            </a:r>
            <a:r>
              <a:rPr lang="en-US" sz="3600" cap="none" dirty="0">
                <a:solidFill>
                  <a:schemeClr val="tx2"/>
                </a:solidFill>
              </a:rPr>
              <a:t>VIA </a:t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cap="none" spc="-50" dirty="0">
                <a:solidFill>
                  <a:schemeClr val="tx2"/>
                </a:solidFill>
              </a:rPr>
              <a:t>TWITTER, LINKEDIN, VIMEO &amp; EMAIL</a:t>
            </a:r>
            <a:r>
              <a:rPr lang="en-US" sz="3600" cap="none" dirty="0">
                <a:solidFill>
                  <a:schemeClr val="tx2"/>
                </a:solidFill>
              </a:rPr>
              <a:t/>
            </a:r>
            <a:br>
              <a:rPr lang="en-US" sz="3600" cap="none" dirty="0">
                <a:solidFill>
                  <a:schemeClr val="tx2"/>
                </a:solidFill>
              </a:rPr>
            </a:br>
            <a:r>
              <a:rPr lang="en-US" sz="3600" cap="none" dirty="0">
                <a:solidFill>
                  <a:schemeClr val="tx2"/>
                </a:solidFill>
              </a:rPr>
              <a:t>OR VISIT THE GROUP’S WEBSITE</a:t>
            </a:r>
            <a:r>
              <a:rPr lang="en-US" sz="3600" dirty="0">
                <a:solidFill>
                  <a:schemeClr val="tx2"/>
                </a:solidFill>
              </a:rPr>
              <a:t/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u="sng" cap="none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http://www.ginursesconnect.info</a:t>
            </a:r>
            <a:endParaRPr lang="en-US" sz="3600" cap="none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D2A3513-1FCF-4B44-AAF0-2ECFC0760E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39512" y="3933056"/>
            <a:ext cx="1259267" cy="1260000"/>
          </a:xfrm>
          <a:prstGeom prst="rect">
            <a:avLst/>
          </a:prstGeom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="" xmlns:a16="http://schemas.microsoft.com/office/drawing/2014/main" id="{FD80E573-9BF7-4053-9C1F-CAEC7DDBBEC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07980" y="3933056"/>
            <a:ext cx="1259267" cy="1260000"/>
          </a:xfrm>
          <a:prstGeom prst="rect">
            <a:avLst/>
          </a:prstGeom>
        </p:spPr>
      </p:pic>
      <p:pic>
        <p:nvPicPr>
          <p:cNvPr id="14" name="Picture 13">
            <a:hlinkClick r:id="rId11"/>
            <a:extLst>
              <a:ext uri="{FF2B5EF4-FFF2-40B4-BE49-F238E27FC236}">
                <a16:creationId xmlns="" xmlns:a16="http://schemas.microsoft.com/office/drawing/2014/main" id="{0BFB8670-DDEF-432A-912A-52486C1596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11433" y="3933056"/>
            <a:ext cx="1259267" cy="1260000"/>
          </a:xfrm>
          <a:prstGeom prst="rect">
            <a:avLst/>
          </a:prstGeom>
        </p:spPr>
      </p:pic>
      <p:pic>
        <p:nvPicPr>
          <p:cNvPr id="21" name="Picture 20">
            <a:hlinkClick r:id="rId13"/>
            <a:extLst>
              <a:ext uri="{FF2B5EF4-FFF2-40B4-BE49-F238E27FC236}">
                <a16:creationId xmlns="" xmlns:a16="http://schemas.microsoft.com/office/drawing/2014/main" id="{72D9A25E-A647-4968-A3CC-028D206DB56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73746" y="3933056"/>
            <a:ext cx="1259267" cy="12600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86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20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FFDFC1-14C9-46EB-AAE1-4ED58FD7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Meeting summary</a:t>
            </a:r>
            <a:br>
              <a:rPr lang="en-GB" sz="3200" dirty="0"/>
            </a:br>
            <a:r>
              <a:rPr lang="en-GB" sz="3200" dirty="0" err="1"/>
              <a:t>ESMO</a:t>
            </a:r>
            <a:r>
              <a:rPr lang="en-GB" sz="3200" dirty="0"/>
              <a:t> 2020, virtual meeting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US" sz="3200" cap="none" dirty="0"/>
              <a:t>Paola </a:t>
            </a:r>
            <a:r>
              <a:rPr lang="en-US" sz="3200" cap="none" dirty="0" err="1"/>
              <a:t>Belardi</a:t>
            </a:r>
            <a:r>
              <a:rPr lang="en-US" sz="3200" cap="none" dirty="0"/>
              <a:t>, </a:t>
            </a:r>
            <a:r>
              <a:rPr lang="en-US" sz="3200" dirty="0"/>
              <a:t>RN</a:t>
            </a:r>
            <a:r>
              <a:rPr lang="en-US" cap="none" dirty="0"/>
              <a:t/>
            </a:r>
            <a:br>
              <a:rPr lang="en-US" cap="none" dirty="0"/>
            </a:br>
            <a:r>
              <a:rPr lang="it-IT" sz="2200" cap="none" dirty="0"/>
              <a:t>San Donato Hospital, Arezzo, Italy</a:t>
            </a:r>
            <a:r>
              <a:rPr lang="en-GB" sz="2200" cap="none" dirty="0"/>
              <a:t/>
            </a:r>
            <a:br>
              <a:rPr lang="en-GB" sz="2200" cap="none" dirty="0"/>
            </a:br>
            <a:r>
              <a:rPr lang="en-GB" sz="3200" cap="none" dirty="0"/>
              <a:t/>
            </a:r>
            <a:br>
              <a:rPr lang="en-GB" sz="3200" cap="none" dirty="0"/>
            </a:br>
            <a:r>
              <a:rPr lang="en-GB" sz="2400" cap="none" dirty="0"/>
              <a:t>HIGHLIGHTS FROM GI NURSES CONNECT</a:t>
            </a:r>
            <a:br>
              <a:rPr lang="en-GB" sz="2400" cap="none" dirty="0"/>
            </a:br>
            <a:r>
              <a:rPr lang="en-GB" sz="2400" cap="none" dirty="0"/>
              <a:t>SEPTEMBER 2020</a:t>
            </a: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29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Please note: </a:t>
            </a:r>
            <a:r>
              <a:rPr lang="en-GB" dirty="0"/>
              <a:t>Views expressed within this presentation are the personal opinions of the author. </a:t>
            </a:r>
            <a:br>
              <a:rPr lang="en-GB" dirty="0"/>
            </a:br>
            <a:r>
              <a:rPr lang="en-GB" dirty="0"/>
              <a:t>They do not necessarily represent the views of the author’s academic institution or the rest of the </a:t>
            </a:r>
            <a:br>
              <a:rPr lang="en-GB" dirty="0"/>
            </a:br>
            <a:r>
              <a:rPr lang="en-GB" dirty="0"/>
              <a:t>GI Nurses CONNECT group.</a:t>
            </a:r>
          </a:p>
          <a:p>
            <a:pPr marL="0" indent="0" algn="just">
              <a:buNone/>
            </a:pPr>
            <a:r>
              <a:rPr lang="en-GB" dirty="0"/>
              <a:t>This content is supported by an Independent Educational Grant from Bayer.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Disclosures: </a:t>
            </a:r>
            <a:r>
              <a:rPr lang="en-GB" dirty="0"/>
              <a:t>Paola </a:t>
            </a:r>
            <a:r>
              <a:rPr lang="en-GB" dirty="0" err="1"/>
              <a:t>Belardi</a:t>
            </a:r>
            <a:r>
              <a:rPr lang="en-GB" dirty="0"/>
              <a:t> does not have any </a:t>
            </a:r>
            <a:r>
              <a:rPr lang="en-GB" dirty="0" smtClean="0"/>
              <a:t>relevant financial disclosures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Disclaimer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25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A115B0-02AF-44C8-9360-8F6450298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SARS-C</a:t>
            </a:r>
            <a:r>
              <a:rPr lang="en-GB" sz="3200" cap="small" dirty="0"/>
              <a:t>o</a:t>
            </a:r>
            <a:r>
              <a:rPr lang="en-GB" sz="3200" dirty="0"/>
              <a:t>V-2 and the perspectives of</a:t>
            </a:r>
            <a:br>
              <a:rPr lang="en-GB" sz="3200" dirty="0"/>
            </a:br>
            <a:r>
              <a:rPr lang="en-GB" sz="3200" dirty="0"/>
              <a:t>people living with cancer: </a:t>
            </a:r>
            <a:br>
              <a:rPr lang="en-GB" sz="3200" dirty="0"/>
            </a:br>
            <a:r>
              <a:rPr lang="en-GB" sz="3200" dirty="0"/>
              <a:t>The AIIAO survey on the Italian lockdown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0FAF77FE-9520-B548-9A99-A652CAF62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032961"/>
          </a:xfrm>
        </p:spPr>
        <p:txBody>
          <a:bodyPr/>
          <a:lstStyle/>
          <a:p>
            <a:r>
              <a:rPr lang="en-GB" b="1" dirty="0" err="1"/>
              <a:t>Biagioli</a:t>
            </a:r>
            <a:r>
              <a:rPr lang="en-GB" b="1" dirty="0"/>
              <a:t> V, et al. </a:t>
            </a:r>
            <a:br>
              <a:rPr lang="en-GB" b="1" dirty="0"/>
            </a:br>
            <a:r>
              <a:rPr lang="en-GB" b="1" dirty="0"/>
              <a:t>ESMO 2020. Abstract </a:t>
            </a:r>
            <a:r>
              <a:rPr lang="en-US" b="1" dirty="0"/>
              <a:t>#</a:t>
            </a:r>
            <a:r>
              <a:rPr lang="en-GB" b="1" dirty="0"/>
              <a:t>CN29. Oral presentation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95CFBDB-7B5D-CA43-ADD6-AF558F87631C}"/>
              </a:ext>
            </a:extLst>
          </p:cNvPr>
          <p:cNvSpPr/>
          <p:nvPr/>
        </p:nvSpPr>
        <p:spPr>
          <a:xfrm>
            <a:off x="609600" y="6428359"/>
            <a:ext cx="8148320" cy="2769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pPr defTabSz="457189">
              <a:spcBef>
                <a:spcPts val="1200"/>
              </a:spcBef>
              <a:buClr>
                <a:schemeClr val="accent1"/>
              </a:buClr>
            </a:pP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AIIAO, </a:t>
            </a:r>
            <a:r>
              <a:rPr lang="en-GB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Associazione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Italiana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degli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Infermieri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Area </a:t>
            </a:r>
            <a:r>
              <a:rPr lang="en-GB" sz="12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Oncologica</a:t>
            </a:r>
            <a:r>
              <a:rPr lang="en-GB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SARS-CoV-2, severe acute respiratory syndrome coronavirus 2</a:t>
            </a:r>
          </a:p>
        </p:txBody>
      </p:sp>
    </p:spTree>
    <p:extLst>
      <p:ext uri="{BB962C8B-B14F-4D97-AF65-F5344CB8AC3E}">
        <p14:creationId xmlns:p14="http://schemas.microsoft.com/office/powerpoint/2010/main" val="138598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425599"/>
            <a:ext cx="10963200" cy="46945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chemeClr val="accent1"/>
                </a:solidFill>
              </a:rPr>
              <a:t>Background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The </a:t>
            </a:r>
            <a:r>
              <a:rPr lang="en-GB" sz="1800" b="1" dirty="0">
                <a:solidFill>
                  <a:schemeClr val="accent1"/>
                </a:solidFill>
              </a:rPr>
              <a:t>Italian lockdown </a:t>
            </a:r>
            <a:r>
              <a:rPr lang="en-GB" sz="1800" dirty="0"/>
              <a:t>against SARS-CoV-2, which began on 9 March 2020, was </a:t>
            </a:r>
            <a:r>
              <a:rPr lang="en-GB" sz="1800" b="1" dirty="0">
                <a:solidFill>
                  <a:schemeClr val="accent1"/>
                </a:solidFill>
              </a:rPr>
              <a:t>particularly relevant to cancer patients, </a:t>
            </a:r>
            <a:r>
              <a:rPr lang="en-GB" sz="1800" dirty="0"/>
              <a:t>who were considered </a:t>
            </a:r>
            <a:r>
              <a:rPr lang="en-GB" sz="1800" b="1" dirty="0">
                <a:solidFill>
                  <a:schemeClr val="accent1"/>
                </a:solidFill>
              </a:rPr>
              <a:t>at higher risk of infection</a:t>
            </a:r>
            <a:r>
              <a:rPr lang="en-GB" sz="1800" b="1" baseline="30000" dirty="0">
                <a:solidFill>
                  <a:schemeClr val="accent1"/>
                </a:solidFill>
              </a:rPr>
              <a:t>1</a:t>
            </a:r>
          </a:p>
          <a:p>
            <a:pPr>
              <a:spcBef>
                <a:spcPts val="600"/>
              </a:spcBef>
            </a:pPr>
            <a:r>
              <a:rPr lang="en-GB" sz="1800" b="1" dirty="0">
                <a:solidFill>
                  <a:schemeClr val="accent1"/>
                </a:solidFill>
              </a:rPr>
              <a:t>Patients faced </a:t>
            </a:r>
            <a:r>
              <a:rPr lang="en-GB" sz="1800" dirty="0"/>
              <a:t>the combined </a:t>
            </a:r>
            <a:r>
              <a:rPr lang="en-GB" sz="1800" b="1" dirty="0">
                <a:solidFill>
                  <a:schemeClr val="accent1"/>
                </a:solidFill>
              </a:rPr>
              <a:t>psychosocial burden </a:t>
            </a:r>
            <a:r>
              <a:rPr lang="en-GB" sz="1800" dirty="0"/>
              <a:t>of mass quarantine</a:t>
            </a:r>
            <a:r>
              <a:rPr lang="en-GB" sz="1800" baseline="30000" dirty="0"/>
              <a:t>2</a:t>
            </a:r>
            <a:r>
              <a:rPr lang="en-GB" sz="1800" dirty="0"/>
              <a:t> </a:t>
            </a:r>
            <a:r>
              <a:rPr lang="en-GB" sz="1800" b="1" dirty="0">
                <a:solidFill>
                  <a:schemeClr val="accent1"/>
                </a:solidFill>
              </a:rPr>
              <a:t>and the challenges of </a:t>
            </a:r>
            <a:r>
              <a:rPr lang="en-GB" sz="1800" dirty="0"/>
              <a:t>receiving </a:t>
            </a:r>
            <a:r>
              <a:rPr lang="en-GB" sz="1800" b="1" dirty="0">
                <a:solidFill>
                  <a:schemeClr val="accent1"/>
                </a:solidFill>
              </a:rPr>
              <a:t>safe</a:t>
            </a:r>
            <a:r>
              <a:rPr lang="en-GB" sz="1800" dirty="0"/>
              <a:t> </a:t>
            </a:r>
            <a:br>
              <a:rPr lang="en-GB" sz="1800" dirty="0"/>
            </a:br>
            <a:r>
              <a:rPr lang="en-GB" sz="1800" b="1" dirty="0">
                <a:solidFill>
                  <a:schemeClr val="accent1"/>
                </a:solidFill>
              </a:rPr>
              <a:t>cancer care</a:t>
            </a:r>
            <a:r>
              <a:rPr lang="en-GB" sz="1800" b="1" baseline="30000" dirty="0">
                <a:solidFill>
                  <a:schemeClr val="accent1"/>
                </a:solidFill>
              </a:rPr>
              <a:t>1</a:t>
            </a:r>
            <a:r>
              <a:rPr lang="en-GB" sz="1800" b="1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GB" sz="1800" b="1" dirty="0">
                <a:solidFill>
                  <a:schemeClr val="accent1"/>
                </a:solidFill>
              </a:rPr>
              <a:t>Methods</a:t>
            </a:r>
            <a:r>
              <a:rPr lang="en-GB" sz="1800" b="1" baseline="30000" dirty="0">
                <a:solidFill>
                  <a:schemeClr val="accent1"/>
                </a:solidFill>
              </a:rPr>
              <a:t>3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The </a:t>
            </a:r>
            <a:r>
              <a:rPr lang="en-GB" sz="1800" b="1" dirty="0">
                <a:solidFill>
                  <a:schemeClr val="accent1"/>
                </a:solidFill>
              </a:rPr>
              <a:t>Italian Association of Cancer Nurses, AIIAO, </a:t>
            </a:r>
            <a:r>
              <a:rPr lang="en-GB" sz="1800" dirty="0"/>
              <a:t>conducted an </a:t>
            </a:r>
            <a:r>
              <a:rPr lang="en-GB" sz="1800" b="1" dirty="0">
                <a:solidFill>
                  <a:schemeClr val="accent1"/>
                </a:solidFill>
              </a:rPr>
              <a:t>online survey </a:t>
            </a:r>
            <a:r>
              <a:rPr lang="en-GB" sz="1800" dirty="0"/>
              <a:t>between 29 March and 3 May 2020 </a:t>
            </a:r>
            <a:r>
              <a:rPr lang="en-GB" sz="1800" b="1" dirty="0">
                <a:solidFill>
                  <a:schemeClr val="accent1"/>
                </a:solidFill>
              </a:rPr>
              <a:t>(“Phase One” of the Italian COVID-19 emergency plan)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Self-isolated people living with cancer were invited to complete the survey, which covered</a:t>
            </a:r>
          </a:p>
          <a:p>
            <a:pPr lvl="1">
              <a:spcBef>
                <a:spcPts val="300"/>
              </a:spcBef>
            </a:pPr>
            <a:r>
              <a:rPr lang="en-GB" sz="1600" dirty="0"/>
              <a:t>Socio-demographic and clinical characteristics</a:t>
            </a:r>
          </a:p>
          <a:p>
            <a:pPr lvl="1">
              <a:spcBef>
                <a:spcPts val="300"/>
              </a:spcBef>
            </a:pPr>
            <a:r>
              <a:rPr lang="en-GB" sz="1600" dirty="0"/>
              <a:t>Opinion on the impact of SARS-CoV-2</a:t>
            </a:r>
          </a:p>
          <a:p>
            <a:pPr lvl="1">
              <a:spcBef>
                <a:spcPts val="300"/>
              </a:spcBef>
            </a:pPr>
            <a:r>
              <a:rPr lang="en-GB" sz="1600" dirty="0"/>
              <a:t>Access to cancer care</a:t>
            </a:r>
          </a:p>
          <a:p>
            <a:pPr lvl="1">
              <a:spcBef>
                <a:spcPts val="300"/>
              </a:spcBef>
            </a:pPr>
            <a:r>
              <a:rPr lang="en-GB" sz="1600" dirty="0"/>
              <a:t>Behavioural measures implemented</a:t>
            </a:r>
          </a:p>
          <a:p>
            <a:pPr lvl="1">
              <a:spcBef>
                <a:spcPts val="300"/>
              </a:spcBef>
            </a:pPr>
            <a:r>
              <a:rPr lang="en-GB" sz="1600" dirty="0"/>
              <a:t>Perception of being isolated (ISOLA scale, 1-5, in which 5 indicates greater effect or agreement)</a:t>
            </a:r>
            <a:r>
              <a:rPr lang="en-GB" sz="1600" baseline="30000" dirty="0"/>
              <a:t>4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and methods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6BC9D99A-17F9-0E4A-8664-610BB1A1C19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17851"/>
            <a:ext cx="10962216" cy="3651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AIIAO, </a:t>
            </a:r>
            <a:r>
              <a:rPr lang="en-GB" dirty="0" err="1">
                <a:solidFill>
                  <a:schemeClr val="tx2"/>
                </a:solidFill>
              </a:rPr>
              <a:t>Associazione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Italiana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degli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Infermieri</a:t>
            </a:r>
            <a:r>
              <a:rPr lang="en-GB" dirty="0">
                <a:solidFill>
                  <a:schemeClr val="tx2"/>
                </a:solidFill>
              </a:rPr>
              <a:t> di Area </a:t>
            </a:r>
            <a:r>
              <a:rPr lang="en-GB" dirty="0" err="1">
                <a:solidFill>
                  <a:schemeClr val="tx2"/>
                </a:solidFill>
              </a:rPr>
              <a:t>Oncologica</a:t>
            </a:r>
            <a:r>
              <a:rPr lang="en-GB" dirty="0">
                <a:solidFill>
                  <a:schemeClr val="tx2"/>
                </a:solidFill>
              </a:rPr>
              <a:t>; COVID-19, coronavirus disease 2019; SARS-CoV-2, severe acute respiratory syndrome coronavirus 2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solidFill>
                  <a:schemeClr val="tx2"/>
                </a:solidFill>
              </a:rPr>
              <a:t>1. Yu J, et al.</a:t>
            </a:r>
            <a:r>
              <a:rPr lang="en-GB" i="1" dirty="0">
                <a:solidFill>
                  <a:schemeClr val="tx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J</a:t>
            </a:r>
            <a:r>
              <a:rPr lang="en-US" dirty="0"/>
              <a:t>AMA Oncol. 2020;6:1108-10; 2. </a:t>
            </a:r>
            <a:r>
              <a:rPr lang="en-GB" dirty="0">
                <a:solidFill>
                  <a:schemeClr val="tx2"/>
                </a:solidFill>
              </a:rPr>
              <a:t>Casagrande M, et al. Sleep Med. 2020;75:12-20;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3. </a:t>
            </a:r>
            <a:r>
              <a:rPr lang="en-GB" dirty="0" err="1"/>
              <a:t>Biagioli</a:t>
            </a:r>
            <a:r>
              <a:rPr lang="en-GB" dirty="0"/>
              <a:t> V,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CN29; 4. </a:t>
            </a:r>
            <a:r>
              <a:rPr lang="en-GB" dirty="0" err="1"/>
              <a:t>Biagioli</a:t>
            </a:r>
            <a:r>
              <a:rPr lang="en-GB" dirty="0"/>
              <a:t> V, et al. </a:t>
            </a:r>
            <a:r>
              <a:rPr lang="pt-BR" dirty="0"/>
              <a:t>Eur J </a:t>
            </a:r>
            <a:r>
              <a:rPr lang="pt-BR" dirty="0" err="1"/>
              <a:t>Cancer</a:t>
            </a:r>
            <a:r>
              <a:rPr lang="pt-BR" dirty="0"/>
              <a:t> </a:t>
            </a:r>
            <a:r>
              <a:rPr lang="pt-BR" dirty="0" err="1"/>
              <a:t>Care</a:t>
            </a:r>
            <a:r>
              <a:rPr lang="pt-BR" dirty="0"/>
              <a:t>. 2019;28:e12955.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1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9DD17BC-2664-4EBB-94C8-269D69889DA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5520734" cy="2473748"/>
          </a:xfrm>
        </p:spPr>
        <p:txBody>
          <a:bodyPr/>
          <a:lstStyle/>
          <a:p>
            <a:r>
              <a:rPr lang="en-GB" sz="1800" b="1" dirty="0">
                <a:solidFill>
                  <a:schemeClr val="accent1"/>
                </a:solidFill>
              </a:rPr>
              <a:t>The survey was completed by 195 adults living with cancer </a:t>
            </a:r>
          </a:p>
          <a:p>
            <a:pPr lvl="1"/>
            <a:r>
              <a:rPr lang="en-GB" sz="1600" dirty="0"/>
              <a:t>Female, 76%; mean age 50.3 ± 11.2 years; and self isolating  &gt;4 weeks, 70.8%</a:t>
            </a:r>
            <a:endParaRPr lang="en-GB" sz="1600" b="1" dirty="0">
              <a:solidFill>
                <a:schemeClr val="accent1"/>
              </a:solidFill>
            </a:endParaRPr>
          </a:p>
          <a:p>
            <a:pPr lvl="1"/>
            <a:r>
              <a:rPr lang="en-GB" sz="1600" dirty="0"/>
              <a:t>Haematological malignancy, 51.3%</a:t>
            </a:r>
          </a:p>
          <a:p>
            <a:r>
              <a:rPr lang="en-GB" sz="1800" b="1" dirty="0">
                <a:solidFill>
                  <a:schemeClr val="accent1"/>
                </a:solidFill>
              </a:rPr>
              <a:t>Most respondents implemented infection control measures (Figure 1)</a:t>
            </a:r>
          </a:p>
          <a:p>
            <a:r>
              <a:rPr lang="en-GB" sz="1800" spc="-20" dirty="0"/>
              <a:t>Around </a:t>
            </a:r>
            <a:r>
              <a:rPr lang="en-GB" sz="1800" b="1" spc="-20" dirty="0">
                <a:solidFill>
                  <a:schemeClr val="accent1"/>
                </a:solidFill>
              </a:rPr>
              <a:t>half believed themselves to be at higher risk </a:t>
            </a:r>
            <a:r>
              <a:rPr lang="en-GB" sz="1800" spc="-20" dirty="0"/>
              <a:t>of </a:t>
            </a:r>
            <a:r>
              <a:rPr lang="en-GB" sz="1800" spc="-20" dirty="0">
                <a:solidFill>
                  <a:schemeClr val="tx2"/>
                </a:solidFill>
              </a:rPr>
              <a:t>SARS-CoV-2</a:t>
            </a:r>
            <a:r>
              <a:rPr lang="en-GB" sz="1800" b="1" spc="-20" dirty="0">
                <a:solidFill>
                  <a:schemeClr val="accent1"/>
                </a:solidFill>
              </a:rPr>
              <a:t> infection (54%) or severe complications (51%)</a:t>
            </a:r>
          </a:p>
          <a:p>
            <a:r>
              <a:rPr lang="en-GB" sz="1800" b="1" dirty="0">
                <a:solidFill>
                  <a:schemeClr val="accent1"/>
                </a:solidFill>
              </a:rPr>
              <a:t>Most (62%) reported having reduced access or no access to cancer care (Figure 2)</a:t>
            </a:r>
          </a:p>
          <a:p>
            <a:pPr lvl="1"/>
            <a:r>
              <a:rPr lang="en-GB" sz="1600" b="1" dirty="0">
                <a:solidFill>
                  <a:schemeClr val="accent1"/>
                </a:solidFill>
              </a:rPr>
              <a:t>29% were afraid that their cancer was not under control </a:t>
            </a: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3D4A09B-8521-459A-90F5-7AFEEE8D3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Results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989138" y="6261026"/>
            <a:ext cx="7593980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Lucida Grande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2pPr>
            <a:lvl3pPr marL="914400" indent="0" algn="l" defTabSz="457200" rtl="0" eaLnBrk="1" latinLnBrk="0" hangingPunct="1">
              <a:spcBef>
                <a:spcPts val="40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3pPr>
            <a:lvl4pPr marL="13716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4pPr>
            <a:lvl5pPr marL="1828800" indent="0" algn="l" defTabSz="457200" rtl="0" eaLnBrk="1" latinLnBrk="0" hangingPunct="1">
              <a:spcBef>
                <a:spcPts val="0"/>
              </a:spcBef>
              <a:buClr>
                <a:schemeClr val="accent1"/>
              </a:buClr>
              <a:buFont typeface="Arial"/>
              <a:buNone/>
              <a:defRPr sz="1200" b="0" i="0" kern="1200">
                <a:solidFill>
                  <a:srgbClr val="5D8298"/>
                </a:solidFill>
                <a:latin typeface="PT Sans Narrow"/>
                <a:ea typeface="+mn-ea"/>
                <a:cs typeface="PT Sans Narrow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246051476"/>
              </p:ext>
            </p:extLst>
          </p:nvPr>
        </p:nvGraphicFramePr>
        <p:xfrm>
          <a:off x="6089317" y="1409757"/>
          <a:ext cx="5611812" cy="2166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7537252" y="3704699"/>
            <a:ext cx="28912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Figure 2: Frequency of hospital visits</a:t>
            </a:r>
            <a:endParaRPr lang="en-US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="" xmlns:a16="http://schemas.microsoft.com/office/drawing/2014/main" id="{FEDF8690-52A3-1A47-BAF5-4EC6741B3A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5053945"/>
              </p:ext>
            </p:extLst>
          </p:nvPr>
        </p:nvGraphicFramePr>
        <p:xfrm>
          <a:off x="6150546" y="3956489"/>
          <a:ext cx="5412606" cy="2221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ontent Placeholder 16"/>
          <p:cNvSpPr>
            <a:spLocks noGrp="1"/>
          </p:cNvSpPr>
          <p:nvPr>
            <p:ph sz="quarter" idx="15"/>
          </p:nvPr>
        </p:nvSpPr>
        <p:spPr>
          <a:xfrm>
            <a:off x="465138" y="6356350"/>
            <a:ext cx="6087600" cy="3651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SARS-CoV-2, severe acute respiratory syndrome coronavirus 2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 err="1"/>
              <a:t>Biagioli</a:t>
            </a:r>
            <a:r>
              <a:rPr lang="en-GB" dirty="0"/>
              <a:t> V,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CN29.</a:t>
            </a:r>
            <a:r>
              <a:rPr lang="en-GB" dirty="0">
                <a:solidFill>
                  <a:schemeClr val="tx2"/>
                </a:solidFill>
              </a:rPr>
              <a:t>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620184" y="1425600"/>
            <a:ext cx="5905744" cy="4525200"/>
          </a:xfrm>
        </p:spPr>
        <p:txBody>
          <a:bodyPr/>
          <a:lstStyle/>
          <a:p>
            <a:pPr marL="0" indent="0">
              <a:buNone/>
            </a:pPr>
            <a:r>
              <a:rPr lang="en-GB" b="1" spc="100" dirty="0">
                <a:solidFill>
                  <a:schemeClr val="accent1"/>
                </a:solidFill>
              </a:rPr>
              <a:t>RESULTS</a:t>
            </a:r>
          </a:p>
          <a:p>
            <a:r>
              <a:rPr lang="en-GB" sz="1800" dirty="0"/>
              <a:t>Respondents had </a:t>
            </a:r>
            <a:r>
              <a:rPr lang="en-GB" sz="1800" b="1" dirty="0">
                <a:solidFill>
                  <a:schemeClr val="accent1"/>
                </a:solidFill>
              </a:rPr>
              <a:t>significant concerns </a:t>
            </a:r>
            <a:r>
              <a:rPr lang="en-GB" sz="1800" dirty="0"/>
              <a:t>about</a:t>
            </a:r>
            <a:r>
              <a:rPr lang="en-GB" sz="1800" b="1" dirty="0">
                <a:solidFill>
                  <a:schemeClr val="accent1"/>
                </a:solidFill>
              </a:rPr>
              <a:t> </a:t>
            </a:r>
            <a:r>
              <a:rPr lang="en-GB" sz="1800" dirty="0"/>
              <a:t>the effects of </a:t>
            </a:r>
            <a:r>
              <a:rPr lang="en-GB" sz="1800" b="1" dirty="0">
                <a:solidFill>
                  <a:schemeClr val="accent1"/>
                </a:solidFill>
              </a:rPr>
              <a:t>infection (Figure 1)</a:t>
            </a:r>
          </a:p>
          <a:p>
            <a:r>
              <a:rPr lang="en-GB" sz="1800" dirty="0"/>
              <a:t>Isolation-related</a:t>
            </a:r>
            <a:r>
              <a:rPr lang="en-GB" sz="1800" b="1" dirty="0"/>
              <a:t> </a:t>
            </a:r>
            <a:r>
              <a:rPr lang="en-GB" sz="1800" b="1" dirty="0">
                <a:solidFill>
                  <a:schemeClr val="accent1"/>
                </a:solidFill>
              </a:rPr>
              <a:t>suffering was at high levels (Figure 2)</a:t>
            </a:r>
          </a:p>
          <a:p>
            <a:pPr lvl="1"/>
            <a:r>
              <a:rPr lang="en-GB" sz="1600" dirty="0"/>
              <a:t>Perceived </a:t>
            </a:r>
            <a:r>
              <a:rPr lang="en-GB" sz="1600" b="1" dirty="0">
                <a:solidFill>
                  <a:schemeClr val="accent1"/>
                </a:solidFill>
              </a:rPr>
              <a:t>suffering,</a:t>
            </a:r>
            <a:r>
              <a:rPr lang="en-GB" sz="1600" dirty="0">
                <a:solidFill>
                  <a:schemeClr val="accent1"/>
                </a:solidFill>
              </a:rPr>
              <a:t> </a:t>
            </a:r>
            <a:r>
              <a:rPr lang="en-GB" sz="1600" dirty="0"/>
              <a:t>on many measures,</a:t>
            </a:r>
            <a:r>
              <a:rPr lang="en-GB" sz="1600" b="1" dirty="0">
                <a:solidFill>
                  <a:schemeClr val="accent1"/>
                </a:solidFill>
              </a:rPr>
              <a:t> was greater</a:t>
            </a:r>
            <a:r>
              <a:rPr lang="en-GB" sz="1600" dirty="0">
                <a:solidFill>
                  <a:schemeClr val="accent1"/>
                </a:solidFill>
              </a:rPr>
              <a:t> </a:t>
            </a:r>
            <a:r>
              <a:rPr lang="en-GB" sz="1600" dirty="0"/>
              <a:t>than that of patients in hospital-based </a:t>
            </a:r>
            <a:r>
              <a:rPr lang="en-GB" sz="1600" b="1" dirty="0">
                <a:solidFill>
                  <a:schemeClr val="accent1"/>
                </a:solidFill>
              </a:rPr>
              <a:t>isolation for transplantation</a:t>
            </a:r>
            <a:endParaRPr lang="en-GB" sz="1600" dirty="0"/>
          </a:p>
          <a:p>
            <a:r>
              <a:rPr lang="en-GB" sz="1800" b="1" dirty="0">
                <a:solidFill>
                  <a:schemeClr val="accent1"/>
                </a:solidFill>
              </a:rPr>
              <a:t>Greater social isolation</a:t>
            </a:r>
            <a:r>
              <a:rPr lang="en-GB" sz="1800" dirty="0">
                <a:solidFill>
                  <a:schemeClr val="accent1"/>
                </a:solidFill>
              </a:rPr>
              <a:t> </a:t>
            </a:r>
            <a:r>
              <a:rPr lang="en-GB" sz="1800" dirty="0"/>
              <a:t>was reported by </a:t>
            </a:r>
            <a:r>
              <a:rPr lang="en-GB" sz="1800" b="1" dirty="0">
                <a:solidFill>
                  <a:schemeClr val="accent1"/>
                </a:solidFill>
              </a:rPr>
              <a:t>older patients, </a:t>
            </a:r>
            <a:r>
              <a:rPr lang="en-GB" sz="1800" dirty="0"/>
              <a:t>those with a </a:t>
            </a:r>
            <a:r>
              <a:rPr lang="en-GB" sz="1800" b="1" dirty="0">
                <a:solidFill>
                  <a:schemeClr val="accent1"/>
                </a:solidFill>
              </a:rPr>
              <a:t>lower education level, </a:t>
            </a:r>
            <a:r>
              <a:rPr lang="en-GB" sz="1800" dirty="0"/>
              <a:t>and those </a:t>
            </a:r>
            <a:r>
              <a:rPr lang="en-GB" sz="1800" b="1" dirty="0">
                <a:solidFill>
                  <a:schemeClr val="accent1"/>
                </a:solidFill>
              </a:rPr>
              <a:t>living without children</a:t>
            </a:r>
            <a:br>
              <a:rPr lang="en-GB" sz="1800" b="1" dirty="0">
                <a:solidFill>
                  <a:schemeClr val="accent1"/>
                </a:solidFill>
              </a:rPr>
            </a:br>
            <a:endParaRPr lang="en-GB" sz="1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b="1" spc="100" dirty="0">
                <a:solidFill>
                  <a:schemeClr val="accent1"/>
                </a:solidFill>
              </a:rPr>
              <a:t>CONCLUSIONS</a:t>
            </a:r>
          </a:p>
          <a:p>
            <a:r>
              <a:rPr lang="en-GB" sz="1800" b="1" dirty="0">
                <a:solidFill>
                  <a:schemeClr val="accent1"/>
                </a:solidFill>
              </a:rPr>
              <a:t>Nurses</a:t>
            </a:r>
            <a:r>
              <a:rPr lang="en-GB" sz="1800" b="1" dirty="0"/>
              <a:t> </a:t>
            </a:r>
            <a:r>
              <a:rPr lang="en-GB" sz="1800" dirty="0"/>
              <a:t>should help </a:t>
            </a:r>
            <a:r>
              <a:rPr lang="en-GB" sz="1800" b="1" dirty="0">
                <a:solidFill>
                  <a:schemeClr val="accent1"/>
                </a:solidFill>
              </a:rPr>
              <a:t>prioritise patients’ cancer care</a:t>
            </a:r>
            <a:r>
              <a:rPr lang="en-GB" sz="1800" dirty="0">
                <a:solidFill>
                  <a:schemeClr val="accent1"/>
                </a:solidFill>
              </a:rPr>
              <a:t> </a:t>
            </a:r>
            <a:r>
              <a:rPr lang="en-GB" sz="1800" dirty="0"/>
              <a:t>and </a:t>
            </a:r>
            <a:br>
              <a:rPr lang="en-GB" sz="1800" dirty="0"/>
            </a:br>
            <a:r>
              <a:rPr lang="en-GB" sz="1800" dirty="0"/>
              <a:t>take on an </a:t>
            </a:r>
            <a:r>
              <a:rPr lang="en-GB" sz="1800" b="1" dirty="0">
                <a:solidFill>
                  <a:schemeClr val="accent1"/>
                </a:solidFill>
              </a:rPr>
              <a:t>increased support </a:t>
            </a:r>
            <a:r>
              <a:rPr lang="en-GB" sz="1800" dirty="0"/>
              <a:t>role through </a:t>
            </a:r>
            <a:r>
              <a:rPr lang="en-GB" sz="1800" b="1" dirty="0">
                <a:solidFill>
                  <a:schemeClr val="accent1"/>
                </a:solidFill>
              </a:rPr>
              <a:t>remote communication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and </a:t>
            </a:r>
            <a:r>
              <a:rPr lang="en-GB" cap="none" dirty="0"/>
              <a:t>CONCLUSIONS</a:t>
            </a:r>
            <a:endParaRPr lang="en-US" cap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13394992"/>
              </p:ext>
            </p:extLst>
          </p:nvPr>
        </p:nvGraphicFramePr>
        <p:xfrm>
          <a:off x="6978316" y="3773423"/>
          <a:ext cx="4719588" cy="2314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14014" y="1006248"/>
            <a:ext cx="4433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  <a:t>Figure 1: </a:t>
            </a:r>
            <a:r>
              <a:rPr lang="en-GB" sz="1400" b="1" dirty="0" smtClean="0">
                <a:solidFill>
                  <a:srgbClr val="505050"/>
                </a:solidFill>
                <a:ea typeface="Aileron" charset="0"/>
                <a:cs typeface="Aileron" charset="0"/>
              </a:rPr>
              <a:t>I believe because </a:t>
            </a:r>
            <a: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  <a:t>of my </a:t>
            </a:r>
            <a:r>
              <a:rPr lang="en-GB" sz="1400" b="1" dirty="0" smtClean="0">
                <a:solidFill>
                  <a:srgbClr val="505050"/>
                </a:solidFill>
                <a:ea typeface="Aileron" charset="0"/>
                <a:cs typeface="Aileron" charset="0"/>
              </a:rPr>
              <a:t>cancer, </a:t>
            </a:r>
            <a: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  <a:t>I will suffer from </a:t>
            </a:r>
            <a:b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</a:br>
            <a: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  <a:t>severe consequences in case of infection</a:t>
            </a:r>
            <a:endParaRPr lang="en-US" sz="1400" b="1" dirty="0">
              <a:solidFill>
                <a:srgbClr val="505050"/>
              </a:solidFill>
              <a:ea typeface="Aileron" charset="0"/>
              <a:cs typeface="Aileron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95E1462-2C2B-194D-BEB8-EE9774BBC140}"/>
              </a:ext>
            </a:extLst>
          </p:cNvPr>
          <p:cNvSpPr/>
          <p:nvPr/>
        </p:nvSpPr>
        <p:spPr>
          <a:xfrm>
            <a:off x="8200063" y="3503104"/>
            <a:ext cx="25472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505050"/>
                </a:solidFill>
                <a:ea typeface="Aileron" charset="0"/>
                <a:cs typeface="Aileron" charset="0"/>
              </a:rPr>
              <a:t>Figure 2: Perception of isolation</a:t>
            </a:r>
            <a:endParaRPr lang="en-US" sz="1400" b="1" dirty="0">
              <a:solidFill>
                <a:srgbClr val="505050"/>
              </a:solidFill>
              <a:ea typeface="Aileron" charset="0"/>
              <a:cs typeface="Aileron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E866396B-803F-DC46-8153-D4773A2937FC}"/>
              </a:ext>
            </a:extLst>
          </p:cNvPr>
          <p:cNvSpPr/>
          <p:nvPr/>
        </p:nvSpPr>
        <p:spPr>
          <a:xfrm rot="16200000">
            <a:off x="6196569" y="4484883"/>
            <a:ext cx="1529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330" b="1" i="0" u="none" strike="noStrike" kern="120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dirty="0"/>
              <a:t>Mean ISOLA score</a:t>
            </a:r>
            <a:endParaRPr lang="en-US" sz="1400" b="1" dirty="0"/>
          </a:p>
        </p:txBody>
      </p:sp>
      <p:graphicFrame>
        <p:nvGraphicFramePr>
          <p:cNvPr id="18" name="Chart 17">
            <a:extLst>
              <a:ext uri="{FF2B5EF4-FFF2-40B4-BE49-F238E27FC236}">
                <a16:creationId xmlns="" xmlns:a16="http://schemas.microsoft.com/office/drawing/2014/main" id="{DA1FAC28-FBC6-6B40-94B5-76E9BCA29D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1884013"/>
              </p:ext>
            </p:extLst>
          </p:nvPr>
        </p:nvGraphicFramePr>
        <p:xfrm>
          <a:off x="6807633" y="1364039"/>
          <a:ext cx="4838936" cy="2027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ontent Placeholder 16"/>
          <p:cNvSpPr>
            <a:spLocks noGrp="1"/>
          </p:cNvSpPr>
          <p:nvPr>
            <p:ph sz="quarter" idx="15"/>
          </p:nvPr>
        </p:nvSpPr>
        <p:spPr>
          <a:xfrm>
            <a:off x="465138" y="6356350"/>
            <a:ext cx="6087600" cy="365125"/>
          </a:xfrm>
        </p:spPr>
        <p:txBody>
          <a:bodyPr/>
          <a:lstStyle/>
          <a:p>
            <a:r>
              <a:rPr lang="en-GB" dirty="0" err="1"/>
              <a:t>Biagioli</a:t>
            </a:r>
            <a:r>
              <a:rPr lang="en-GB" dirty="0"/>
              <a:t> V,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CN29.</a:t>
            </a:r>
            <a:r>
              <a:rPr lang="en-GB" dirty="0">
                <a:solidFill>
                  <a:schemeClr val="tx2"/>
                </a:solidFill>
              </a:rPr>
              <a:t>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4267BD8-F4FB-A744-B3AB-0C5F6FCCEFC8}"/>
              </a:ext>
            </a:extLst>
          </p:cNvPr>
          <p:cNvSpPr/>
          <p:nvPr/>
        </p:nvSpPr>
        <p:spPr>
          <a:xfrm>
            <a:off x="9125501" y="3249504"/>
            <a:ext cx="9450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>
                <a:solidFill>
                  <a:srgbClr val="505050"/>
                </a:solidFill>
                <a:ea typeface="Aileron" charset="0"/>
                <a:cs typeface="Aileron" charset="0"/>
              </a:rPr>
              <a:t>Patients (%)</a:t>
            </a:r>
            <a:endParaRPr lang="en-US" sz="1200" b="1" dirty="0">
              <a:solidFill>
                <a:srgbClr val="505050"/>
              </a:solidFill>
              <a:ea typeface="Aileron" charset="0"/>
              <a:cs typeface="Ailero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186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A115B0-02AF-44C8-9360-8F6450298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Management of immunotherapy toxicities: </a:t>
            </a:r>
            <a:br>
              <a:rPr lang="en-GB" sz="3200" dirty="0"/>
            </a:br>
            <a:r>
              <a:rPr lang="en-GB" sz="3200" dirty="0"/>
              <a:t>A new challenge</a:t>
            </a:r>
            <a:endParaRPr lang="en-GB" sz="1800" dirty="0"/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29F711B5-AE50-274D-81E2-20E950042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err="1"/>
              <a:t>Bascuñana</a:t>
            </a:r>
            <a:r>
              <a:rPr lang="en-GB" b="1" dirty="0"/>
              <a:t> Sanchez L, et al. </a:t>
            </a:r>
            <a:br>
              <a:rPr lang="en-GB" b="1" dirty="0"/>
            </a:br>
            <a:r>
              <a:rPr lang="en-GB" b="1" dirty="0"/>
              <a:t>ESMO 2020. Abstract </a:t>
            </a:r>
            <a:r>
              <a:rPr lang="en-US" b="1" dirty="0"/>
              <a:t>#</a:t>
            </a:r>
            <a:r>
              <a:rPr lang="en-GB" b="1" dirty="0"/>
              <a:t>CN34. Oral presentation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78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A09C7235-1601-4110-B808-BD18FA347F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Background</a:t>
            </a:r>
          </a:p>
          <a:p>
            <a:r>
              <a:rPr lang="en-GB" b="1" dirty="0">
                <a:solidFill>
                  <a:schemeClr val="accent1"/>
                </a:solidFill>
              </a:rPr>
              <a:t>Immunotherapy </a:t>
            </a:r>
            <a:r>
              <a:rPr lang="en-GB" dirty="0"/>
              <a:t>is now a </a:t>
            </a:r>
            <a:r>
              <a:rPr lang="en-GB" b="1" dirty="0">
                <a:solidFill>
                  <a:schemeClr val="accent1"/>
                </a:solidFill>
              </a:rPr>
              <a:t>main treatment option </a:t>
            </a:r>
            <a:r>
              <a:rPr lang="en-GB" dirty="0"/>
              <a:t>for many tumours</a:t>
            </a:r>
            <a:r>
              <a:rPr lang="en-GB" baseline="30000" dirty="0"/>
              <a:t>1</a:t>
            </a:r>
          </a:p>
          <a:p>
            <a:pPr lvl="1"/>
            <a:r>
              <a:rPr lang="en-GB" b="1" dirty="0">
                <a:solidFill>
                  <a:schemeClr val="accent1"/>
                </a:solidFill>
              </a:rPr>
              <a:t>AEs</a:t>
            </a:r>
            <a:r>
              <a:rPr lang="en-GB" dirty="0"/>
              <a:t> differ from those of cytotoxic chemotherapy and are </a:t>
            </a:r>
            <a:r>
              <a:rPr lang="en-GB" b="1" dirty="0">
                <a:solidFill>
                  <a:schemeClr val="accent1"/>
                </a:solidFill>
              </a:rPr>
              <a:t>driven by immune-system </a:t>
            </a:r>
            <a:r>
              <a:rPr lang="en-GB" b="1" dirty="0" smtClean="0">
                <a:solidFill>
                  <a:schemeClr val="accent1"/>
                </a:solidFill>
              </a:rPr>
              <a:t>activity</a:t>
            </a:r>
            <a:r>
              <a:rPr lang="en-GB" b="1" baseline="30000" dirty="0" smtClean="0">
                <a:solidFill>
                  <a:schemeClr val="accent1"/>
                </a:solidFill>
              </a:rPr>
              <a:t>1</a:t>
            </a:r>
            <a:endParaRPr lang="en-GB" b="1" baseline="30000" dirty="0">
              <a:solidFill>
                <a:schemeClr val="accent1"/>
              </a:solidFill>
            </a:endParaRPr>
          </a:p>
          <a:p>
            <a:r>
              <a:rPr lang="en-GB" dirty="0"/>
              <a:t>As part of an interdisciplinary team </a:t>
            </a:r>
            <a:r>
              <a:rPr lang="en-GB" b="1" dirty="0">
                <a:solidFill>
                  <a:schemeClr val="accent1"/>
                </a:solidFill>
              </a:rPr>
              <a:t>expert nurses can provide </a:t>
            </a:r>
            <a:r>
              <a:rPr lang="en-GB" dirty="0"/>
              <a:t>specific care for the </a:t>
            </a:r>
            <a:r>
              <a:rPr lang="en-GB" b="1" dirty="0">
                <a:solidFill>
                  <a:schemeClr val="accent1"/>
                </a:solidFill>
              </a:rPr>
              <a:t>control and management of AE symptoms</a:t>
            </a:r>
            <a:r>
              <a:rPr lang="en-GB" dirty="0"/>
              <a:t> and provide thorough </a:t>
            </a:r>
            <a:r>
              <a:rPr lang="en-GB" b="1" dirty="0">
                <a:solidFill>
                  <a:schemeClr val="accent1"/>
                </a:solidFill>
              </a:rPr>
              <a:t>follow-up</a:t>
            </a:r>
            <a:r>
              <a:rPr lang="en-GB" b="1" baseline="30000" dirty="0">
                <a:solidFill>
                  <a:schemeClr val="accent1"/>
                </a:solidFill>
              </a:rPr>
              <a:t>3</a:t>
            </a:r>
            <a:r>
              <a:rPr lang="en-GB" b="1" dirty="0">
                <a:solidFill>
                  <a:schemeClr val="accent1"/>
                </a:solidFill>
              </a:rPr>
              <a:t/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Methods</a:t>
            </a:r>
            <a:r>
              <a:rPr lang="en-GB" b="1" baseline="30000" dirty="0">
                <a:solidFill>
                  <a:schemeClr val="accent1"/>
                </a:solidFill>
              </a:rPr>
              <a:t>3</a:t>
            </a:r>
          </a:p>
          <a:p>
            <a:r>
              <a:rPr lang="en-GB" dirty="0"/>
              <a:t>Literature review: PubMed, CINAHL, Cochrane Library, JBI EBP database, and Scopus  </a:t>
            </a:r>
          </a:p>
          <a:p>
            <a:pPr lvl="1"/>
            <a:r>
              <a:rPr lang="en-GB" dirty="0"/>
              <a:t>Key words: cancer treatment, immunotherapy, oncology, nursing care, immunotherapy-related adverse </a:t>
            </a:r>
            <a:br>
              <a:rPr lang="en-GB" dirty="0"/>
            </a:br>
            <a:r>
              <a:rPr lang="en-GB" dirty="0"/>
              <a:t>events, toxicities</a:t>
            </a:r>
          </a:p>
          <a:p>
            <a:r>
              <a:rPr lang="en-GB" dirty="0"/>
              <a:t>Results discussed by an </a:t>
            </a:r>
            <a:r>
              <a:rPr lang="en-GB" b="1" dirty="0">
                <a:solidFill>
                  <a:schemeClr val="accent1"/>
                </a:solidFill>
              </a:rPr>
              <a:t>interdisciplinary working group </a:t>
            </a:r>
            <a:r>
              <a:rPr lang="en-GB" dirty="0"/>
              <a:t>of </a:t>
            </a:r>
            <a:r>
              <a:rPr lang="en-GB" b="1" dirty="0">
                <a:solidFill>
                  <a:schemeClr val="accent1"/>
                </a:solidFill>
              </a:rPr>
              <a:t>oncologists, internists, and nurses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75F1A2E3-911C-4E12-831B-42FF62660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 and methods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EF3EC2-6381-4222-8910-80A90730C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6BC9D99A-17F9-0E4A-8664-610BB1A1C19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27476"/>
            <a:ext cx="9682056" cy="36512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AE, adverse event; CINAHL, </a:t>
            </a:r>
            <a:r>
              <a:rPr lang="en-GB" dirty="0"/>
              <a:t>Cumulated Index to Nursing and Allied Health Literature; JBI EBP, Joanna Briggs Institute’s evidence-based practice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1</a:t>
            </a:r>
            <a:r>
              <a:rPr lang="en-GB" dirty="0" smtClean="0"/>
              <a:t>. </a:t>
            </a:r>
            <a:r>
              <a:rPr lang="en-GB" dirty="0"/>
              <a:t>Jamal S, et al. </a:t>
            </a:r>
            <a:r>
              <a:rPr lang="fi-FI" dirty="0"/>
              <a:t>J Rheumatol. 2020;47:166-75; 3. </a:t>
            </a:r>
            <a:r>
              <a:rPr lang="en-GB" dirty="0" err="1"/>
              <a:t>Bascuñana</a:t>
            </a:r>
            <a:r>
              <a:rPr lang="en-GB" dirty="0"/>
              <a:t> Sanchez L, et al. </a:t>
            </a:r>
            <a:r>
              <a:rPr lang="en-GB" dirty="0" err="1"/>
              <a:t>ESMO</a:t>
            </a:r>
            <a:r>
              <a:rPr lang="en-GB" dirty="0"/>
              <a:t> 2020. Abstract </a:t>
            </a:r>
            <a:r>
              <a:rPr lang="en-US" dirty="0"/>
              <a:t>#</a:t>
            </a:r>
            <a:r>
              <a:rPr lang="en-GB" dirty="0"/>
              <a:t>CN34.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6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Cor2Ed - Nurses Connect Colour Palette">
      <a:dk1>
        <a:srgbClr val="000000"/>
      </a:dk1>
      <a:lt1>
        <a:srgbClr val="FFFFFF"/>
      </a:lt1>
      <a:dk2>
        <a:srgbClr val="5D8298"/>
      </a:dk2>
      <a:lt2>
        <a:srgbClr val="EEECE1"/>
      </a:lt2>
      <a:accent1>
        <a:srgbClr val="C30C1E"/>
      </a:accent1>
      <a:accent2>
        <a:srgbClr val="C0504D"/>
      </a:accent2>
      <a:accent3>
        <a:srgbClr val="E9D0CD"/>
      </a:accent3>
      <a:accent4>
        <a:srgbClr val="F4EAE7"/>
      </a:accent4>
      <a:accent5>
        <a:srgbClr val="ECE6ED"/>
      </a:accent5>
      <a:accent6>
        <a:srgbClr val="8B878B"/>
      </a:accent6>
      <a:hlink>
        <a:srgbClr val="C30C1E"/>
      </a:hlink>
      <a:folHlink>
        <a:srgbClr val="C30C1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rgbClr val="505050"/>
            </a:solidFill>
            <a:latin typeface="Aileron" charset="0"/>
            <a:ea typeface="Aileron" charset="0"/>
            <a:cs typeface="Aileron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st1" id="{6EE5619C-8EAA-A44B-80F2-E23E4FCA5203}" vid="{AB7894ED-5683-8E4A-9ED0-7D17E9D41A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GUCONNECT_template_v2-good</Template>
  <TotalTime>2698</TotalTime>
  <Words>981</Words>
  <Application>Microsoft Office PowerPoint</Application>
  <PresentationFormat>Widescreen</PresentationFormat>
  <Paragraphs>192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Aileron</vt:lpstr>
      <vt:lpstr>Arial</vt:lpstr>
      <vt:lpstr>Calibri</vt:lpstr>
      <vt:lpstr>Lucida Grande</vt:lpstr>
      <vt:lpstr>PT Sans</vt:lpstr>
      <vt:lpstr>PT Sans Narrow</vt:lpstr>
      <vt:lpstr>Verdana</vt:lpstr>
      <vt:lpstr>Thème Office</vt:lpstr>
      <vt:lpstr>PowerPoint Presentation</vt:lpstr>
      <vt:lpstr>Meeting summary ESMO 2020, virtual meeting  Paola Belardi, RN San Donato Hospital, Arezzo, Italy  HIGHLIGHTS FROM GI NURSES CONNECT SEPTEMBER 2020</vt:lpstr>
      <vt:lpstr>Disclaimer</vt:lpstr>
      <vt:lpstr>SARS-CoV-2 and the perspectives of people living with cancer:  The AIIAO survey on the Italian lockdown</vt:lpstr>
      <vt:lpstr>Background and methods</vt:lpstr>
      <vt:lpstr>Results</vt:lpstr>
      <vt:lpstr>Results and CONCLUSIONS</vt:lpstr>
      <vt:lpstr>Management of immunotherapy toxicities:  A new challenge</vt:lpstr>
      <vt:lpstr>Background and methods</vt:lpstr>
      <vt:lpstr>Results</vt:lpstr>
      <vt:lpstr>Results</vt:lpstr>
      <vt:lpstr>Conclusions</vt:lpstr>
      <vt:lpstr>Gender differences in cancer care</vt:lpstr>
      <vt:lpstr>Background and methods</vt:lpstr>
      <vt:lpstr>Results and CONCLUSIONS</vt:lpstr>
      <vt:lpstr>REACH GI NURSES CONNECT VIA  TWITTER, LINKEDIN, VIMEO &amp; EMAIL OR VISIT THE GROUP’S WEBSITE http://www.ginursesconnect.info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Louise Handbury</cp:lastModifiedBy>
  <cp:revision>265</cp:revision>
  <cp:lastPrinted>2017-02-15T09:54:46Z</cp:lastPrinted>
  <dcterms:created xsi:type="dcterms:W3CDTF">2016-10-14T09:38:18Z</dcterms:created>
  <dcterms:modified xsi:type="dcterms:W3CDTF">2020-09-27T14:15:24Z</dcterms:modified>
</cp:coreProperties>
</file>