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1" r:id="rId1"/>
    <p:sldMasterId id="2147483723" r:id="rId2"/>
  </p:sldMasterIdLst>
  <p:notesMasterIdLst>
    <p:notesMasterId r:id="rId16"/>
  </p:notesMasterIdLst>
  <p:handoutMasterIdLst>
    <p:handoutMasterId r:id="rId17"/>
  </p:handoutMasterIdLst>
  <p:sldIdLst>
    <p:sldId id="12294" r:id="rId3"/>
    <p:sldId id="12295" r:id="rId4"/>
    <p:sldId id="12293" r:id="rId5"/>
    <p:sldId id="12315" r:id="rId6"/>
    <p:sldId id="12311" r:id="rId7"/>
    <p:sldId id="257" r:id="rId8"/>
    <p:sldId id="12319" r:id="rId9"/>
    <p:sldId id="12316" r:id="rId10"/>
    <p:sldId id="12312" r:id="rId11"/>
    <p:sldId id="12321" r:id="rId12"/>
    <p:sldId id="12317" r:id="rId13"/>
    <p:sldId id="12318" r:id="rId14"/>
    <p:sldId id="1309" r:id="rId15"/>
  </p:sldIdLst>
  <p:sldSz cx="12192000" cy="6858000"/>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Donohue" initials="U" lastIdx="31" clrIdx="0">
    <p:extLst>
      <p:ext uri="{19B8F6BF-5375-455C-9EA6-DF929625EA0E}">
        <p15:presenceInfo xmlns:p15="http://schemas.microsoft.com/office/powerpoint/2012/main" userId="Howard Donohu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F"/>
    <a:srgbClr val="5D8298"/>
    <a:srgbClr val="0000FF"/>
    <a:srgbClr val="C7573C"/>
    <a:srgbClr val="03C750"/>
    <a:srgbClr val="FFA402"/>
    <a:srgbClr val="505050"/>
    <a:srgbClr val="FF3F0D"/>
    <a:srgbClr val="34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p:restoredTop sz="95574" autoAdjust="0"/>
  </p:normalViewPr>
  <p:slideViewPr>
    <p:cSldViewPr snapToObjects="1">
      <p:cViewPr varScale="1">
        <p:scale>
          <a:sx n="96" d="100"/>
          <a:sy n="96" d="100"/>
        </p:scale>
        <p:origin x="984" y="160"/>
      </p:cViewPr>
      <p:guideLst>
        <p:guide orient="horz" pos="225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Objects="1" showGuides="1">
      <p:cViewPr varScale="1">
        <p:scale>
          <a:sx n="120" d="100"/>
          <a:sy n="120" d="100"/>
        </p:scale>
        <p:origin x="3896"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5.xml.rels><?xml version="1.0" encoding="UTF-8" standalone="yes"?>
<Relationships xmlns="http://schemas.openxmlformats.org/package/2006/relationships"><Relationship Id="rId3" Type="http://schemas.openxmlformats.org/officeDocument/2006/relationships/hyperlink" Target="https://pubmed.ncbi.nlm.nih.gov/24264714/" TargetMode="External"/><Relationship Id="rId2" Type="http://schemas.openxmlformats.org/officeDocument/2006/relationships/hyperlink" Target="https://pubmed.ncbi.nlm.nih.gov/33913917/" TargetMode="External"/><Relationship Id="rId1" Type="http://schemas.openxmlformats.org/officeDocument/2006/relationships/hyperlink" Target="https://ashpublications.org/hematology/article/2019/1/604/422564/Perioperative-management-of-patients-with-von" TargetMode="External"/><Relationship Id="rId5" Type="http://schemas.openxmlformats.org/officeDocument/2006/relationships/hyperlink" Target="https://ashpublications.org/bloodadvances/article/5/1/301/474884/ASH-ISTH-NHF-WFH-2021-guidelines-on-the-management" TargetMode="External"/><Relationship Id="rId4" Type="http://schemas.openxmlformats.org/officeDocument/2006/relationships/hyperlink" Target="https://pubmed.ncbi.nlm.nih.gov/15670029/"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5.xml.rels><?xml version="1.0" encoding="UTF-8" standalone="yes"?>
<Relationships xmlns="http://schemas.openxmlformats.org/package/2006/relationships"><Relationship Id="rId3" Type="http://schemas.openxmlformats.org/officeDocument/2006/relationships/hyperlink" Target="https://pubmed.ncbi.nlm.nih.gov/33913917/" TargetMode="External"/><Relationship Id="rId2" Type="http://schemas.openxmlformats.org/officeDocument/2006/relationships/hyperlink" Target="https://ashpublications.org/hematology/article/2019/1/604/422564/Perioperative-management-of-patients-with-von" TargetMode="External"/><Relationship Id="rId1" Type="http://schemas.openxmlformats.org/officeDocument/2006/relationships/hyperlink" Target="https://ashpublications.org/bloodadvances/article/5/1/301/474884/ASH-ISTH-NHF-WFH-2021-guidelines-on-the-management" TargetMode="External"/><Relationship Id="rId5" Type="http://schemas.openxmlformats.org/officeDocument/2006/relationships/hyperlink" Target="https://pubmed.ncbi.nlm.nih.gov/15670029/" TargetMode="External"/><Relationship Id="rId4" Type="http://schemas.openxmlformats.org/officeDocument/2006/relationships/hyperlink" Target="https://pubmed.ncbi.nlm.nih.gov/24264714/"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50D72A-9659-3D4B-969A-633835A778E5}" type="doc">
      <dgm:prSet loTypeId="urn:microsoft.com/office/officeart/2008/layout/PictureAccentList" loCatId="process" qsTypeId="urn:microsoft.com/office/officeart/2005/8/quickstyle/simple1" qsCatId="simple" csTypeId="urn:microsoft.com/office/officeart/2005/8/colors/accent1_1" csCatId="accent1" phldr="1"/>
      <dgm:spPr/>
      <dgm:t>
        <a:bodyPr/>
        <a:lstStyle/>
        <a:p>
          <a:endParaRPr lang="nl-NL"/>
        </a:p>
      </dgm:t>
    </dgm:pt>
    <dgm:pt modelId="{8A0666D4-24AB-8440-A274-6B21E031EBE8}">
      <dgm:prSet/>
      <dgm:spPr>
        <a:solidFill>
          <a:schemeClr val="accent1"/>
        </a:solidFill>
      </dgm:spPr>
      <dgm:t>
        <a:bodyPr/>
        <a:lstStyle/>
        <a:p>
          <a:r>
            <a:rPr lang="en-GB" dirty="0">
              <a:solidFill>
                <a:schemeClr val="bg1"/>
              </a:solidFill>
            </a:rPr>
            <a:t>42-year-old obese man presents for </a:t>
          </a:r>
          <a:br>
            <a:rPr lang="en-GB" dirty="0">
              <a:solidFill>
                <a:schemeClr val="bg1"/>
              </a:solidFill>
            </a:rPr>
          </a:br>
          <a:r>
            <a:rPr lang="en-GB" dirty="0">
              <a:solidFill>
                <a:schemeClr val="bg1"/>
              </a:solidFill>
            </a:rPr>
            <a:t>two-level lumbar laminectomy surgery</a:t>
          </a:r>
          <a:endParaRPr lang="nl-NL" dirty="0">
            <a:solidFill>
              <a:schemeClr val="bg1"/>
            </a:solidFill>
          </a:endParaRPr>
        </a:p>
      </dgm:t>
    </dgm:pt>
    <dgm:pt modelId="{B900C014-5703-8841-89A4-5B994F3E31BF}" type="parTrans" cxnId="{5428D445-20CE-7743-9E5D-CBDA566F3B6A}">
      <dgm:prSet/>
      <dgm:spPr/>
      <dgm:t>
        <a:bodyPr/>
        <a:lstStyle/>
        <a:p>
          <a:endParaRPr lang="nl-NL"/>
        </a:p>
      </dgm:t>
    </dgm:pt>
    <dgm:pt modelId="{22F30C9C-C522-A846-B1AF-3F380109D3B3}" type="sibTrans" cxnId="{5428D445-20CE-7743-9E5D-CBDA566F3B6A}">
      <dgm:prSet/>
      <dgm:spPr/>
      <dgm:t>
        <a:bodyPr/>
        <a:lstStyle/>
        <a:p>
          <a:endParaRPr lang="nl-NL"/>
        </a:p>
      </dgm:t>
    </dgm:pt>
    <dgm:pt modelId="{1D7BD212-FC2A-6744-AC30-7998F6FDA4B6}">
      <dgm:prSet/>
      <dgm:spPr/>
      <dgm:t>
        <a:bodyPr/>
        <a:lstStyle/>
        <a:p>
          <a:r>
            <a:rPr lang="en-GB" sz="1600" b="1" dirty="0">
              <a:solidFill>
                <a:schemeClr val="tx2"/>
              </a:solidFill>
            </a:rPr>
            <a:t>History</a:t>
          </a:r>
          <a:endParaRPr lang="nl-NL" sz="1600" b="1" dirty="0">
            <a:solidFill>
              <a:schemeClr val="tx2"/>
            </a:solidFill>
          </a:endParaRPr>
        </a:p>
      </dgm:t>
    </dgm:pt>
    <dgm:pt modelId="{53836276-C932-F24D-A9C9-B1E6F471C0EE}" type="parTrans" cxnId="{A129CAC7-08DF-9E42-BD11-F3C8D9D87A81}">
      <dgm:prSet/>
      <dgm:spPr/>
      <dgm:t>
        <a:bodyPr/>
        <a:lstStyle/>
        <a:p>
          <a:endParaRPr lang="nl-NL"/>
        </a:p>
      </dgm:t>
    </dgm:pt>
    <dgm:pt modelId="{30AB116E-6B7C-4D44-B92B-A9B86D664E66}" type="sibTrans" cxnId="{A129CAC7-08DF-9E42-BD11-F3C8D9D87A81}">
      <dgm:prSet/>
      <dgm:spPr/>
      <dgm:t>
        <a:bodyPr/>
        <a:lstStyle/>
        <a:p>
          <a:endParaRPr lang="nl-NL"/>
        </a:p>
      </dgm:t>
    </dgm:pt>
    <dgm:pt modelId="{4224C332-3581-4A40-A22A-97E8048CCBAF}">
      <dgm:prSet custT="1"/>
      <dgm:spPr/>
      <dgm:t>
        <a:bodyPr/>
        <a:lstStyle/>
        <a:p>
          <a:r>
            <a:rPr lang="en-GB" sz="1400" dirty="0">
              <a:solidFill>
                <a:schemeClr val="tx2"/>
              </a:solidFill>
            </a:rPr>
            <a:t>Type 2a von Willebrand disease</a:t>
          </a:r>
          <a:endParaRPr lang="nl-NL" sz="1400" dirty="0">
            <a:solidFill>
              <a:schemeClr val="tx2"/>
            </a:solidFill>
          </a:endParaRPr>
        </a:p>
      </dgm:t>
    </dgm:pt>
    <dgm:pt modelId="{8F5E9233-7527-0444-89A4-8FDC525F0E56}" type="parTrans" cxnId="{92369A43-090E-A84F-A35B-025565953125}">
      <dgm:prSet/>
      <dgm:spPr/>
      <dgm:t>
        <a:bodyPr/>
        <a:lstStyle/>
        <a:p>
          <a:endParaRPr lang="nl-NL"/>
        </a:p>
      </dgm:t>
    </dgm:pt>
    <dgm:pt modelId="{0B51DE28-5EEA-2A4A-B864-6994E8BDBE30}" type="sibTrans" cxnId="{92369A43-090E-A84F-A35B-025565953125}">
      <dgm:prSet/>
      <dgm:spPr/>
      <dgm:t>
        <a:bodyPr/>
        <a:lstStyle/>
        <a:p>
          <a:endParaRPr lang="nl-NL"/>
        </a:p>
      </dgm:t>
    </dgm:pt>
    <dgm:pt modelId="{BA2E0BB8-B058-B54F-B867-19628A4EED71}">
      <dgm:prSet custT="1"/>
      <dgm:spPr/>
      <dgm:t>
        <a:bodyPr/>
        <a:lstStyle/>
        <a:p>
          <a:r>
            <a:rPr lang="en-GB" sz="1400" dirty="0">
              <a:solidFill>
                <a:schemeClr val="tx2"/>
              </a:solidFill>
            </a:rPr>
            <a:t>Had some excessive bleeding with a prior dental extraction</a:t>
          </a:r>
          <a:endParaRPr lang="nl-NL" sz="1400" dirty="0">
            <a:solidFill>
              <a:schemeClr val="tx2"/>
            </a:solidFill>
          </a:endParaRPr>
        </a:p>
      </dgm:t>
    </dgm:pt>
    <dgm:pt modelId="{D9D52E9F-304D-414D-8300-BBF05F3DDA61}" type="parTrans" cxnId="{E184A124-D58D-6744-A304-AD38AAA0B7C0}">
      <dgm:prSet/>
      <dgm:spPr/>
      <dgm:t>
        <a:bodyPr/>
        <a:lstStyle/>
        <a:p>
          <a:endParaRPr lang="nl-NL"/>
        </a:p>
      </dgm:t>
    </dgm:pt>
    <dgm:pt modelId="{E72D9A52-0F3B-EF4C-A1DD-F8F0E973476F}" type="sibTrans" cxnId="{E184A124-D58D-6744-A304-AD38AAA0B7C0}">
      <dgm:prSet/>
      <dgm:spPr/>
      <dgm:t>
        <a:bodyPr/>
        <a:lstStyle/>
        <a:p>
          <a:endParaRPr lang="nl-NL"/>
        </a:p>
      </dgm:t>
    </dgm:pt>
    <dgm:pt modelId="{524CA08B-8B48-3748-8357-4AFCC7143B5A}">
      <dgm:prSet/>
      <dgm:spPr/>
      <dgm:t>
        <a:bodyPr/>
        <a:lstStyle/>
        <a:p>
          <a:r>
            <a:rPr lang="en-GB" sz="1600" b="1" dirty="0">
              <a:solidFill>
                <a:schemeClr val="tx2"/>
              </a:solidFill>
            </a:rPr>
            <a:t>Preoperative laboratory values</a:t>
          </a:r>
          <a:endParaRPr lang="nl-NL" sz="1600" b="1" dirty="0">
            <a:solidFill>
              <a:schemeClr val="tx2"/>
            </a:solidFill>
          </a:endParaRPr>
        </a:p>
      </dgm:t>
    </dgm:pt>
    <dgm:pt modelId="{E51CCE47-4514-5047-9F01-7B3E292E5AA3}" type="parTrans" cxnId="{C23253B9-3E3B-CB40-9F20-842959486C97}">
      <dgm:prSet/>
      <dgm:spPr/>
      <dgm:t>
        <a:bodyPr/>
        <a:lstStyle/>
        <a:p>
          <a:endParaRPr lang="nl-NL"/>
        </a:p>
      </dgm:t>
    </dgm:pt>
    <dgm:pt modelId="{DA7FB9FD-CF6C-E942-AA29-D804477A6CE1}" type="sibTrans" cxnId="{C23253B9-3E3B-CB40-9F20-842959486C97}">
      <dgm:prSet/>
      <dgm:spPr/>
      <dgm:t>
        <a:bodyPr/>
        <a:lstStyle/>
        <a:p>
          <a:endParaRPr lang="nl-NL"/>
        </a:p>
      </dgm:t>
    </dgm:pt>
    <dgm:pt modelId="{D32509F9-9AD3-6541-8A2D-85364B61D58E}">
      <dgm:prSet custT="1"/>
      <dgm:spPr/>
      <dgm:t>
        <a:bodyPr/>
        <a:lstStyle/>
        <a:p>
          <a:r>
            <a:rPr lang="en-GB" sz="1400" dirty="0">
              <a:solidFill>
                <a:schemeClr val="tx2"/>
              </a:solidFill>
            </a:rPr>
            <a:t>Haemoglobin 12 g/dL</a:t>
          </a:r>
          <a:endParaRPr lang="nl-NL" sz="1400" dirty="0">
            <a:solidFill>
              <a:schemeClr val="tx2"/>
            </a:solidFill>
          </a:endParaRPr>
        </a:p>
      </dgm:t>
    </dgm:pt>
    <dgm:pt modelId="{B9C9E783-0003-EC4C-9764-59F49E825024}" type="parTrans" cxnId="{1CAB904C-167F-6243-8464-66253790097A}">
      <dgm:prSet/>
      <dgm:spPr/>
      <dgm:t>
        <a:bodyPr/>
        <a:lstStyle/>
        <a:p>
          <a:endParaRPr lang="nl-NL"/>
        </a:p>
      </dgm:t>
    </dgm:pt>
    <dgm:pt modelId="{21332269-B9CC-294B-8D24-17304C3E79C5}" type="sibTrans" cxnId="{1CAB904C-167F-6243-8464-66253790097A}">
      <dgm:prSet/>
      <dgm:spPr/>
      <dgm:t>
        <a:bodyPr/>
        <a:lstStyle/>
        <a:p>
          <a:endParaRPr lang="nl-NL"/>
        </a:p>
      </dgm:t>
    </dgm:pt>
    <dgm:pt modelId="{AB97CF18-1E50-204E-87D0-DF3765389B3E}">
      <dgm:prSet custT="1"/>
      <dgm:spPr/>
      <dgm:t>
        <a:bodyPr/>
        <a:lstStyle/>
        <a:p>
          <a:r>
            <a:rPr lang="en-GB" sz="1400" dirty="0">
              <a:solidFill>
                <a:schemeClr val="tx2"/>
              </a:solidFill>
            </a:rPr>
            <a:t>Platelet count 180 x 10</a:t>
          </a:r>
          <a:r>
            <a:rPr lang="en-GB" sz="1400" baseline="30000" dirty="0">
              <a:solidFill>
                <a:schemeClr val="tx2"/>
              </a:solidFill>
            </a:rPr>
            <a:t>9</a:t>
          </a:r>
          <a:r>
            <a:rPr lang="en-GB" sz="1400" dirty="0">
              <a:solidFill>
                <a:schemeClr val="tx2"/>
              </a:solidFill>
            </a:rPr>
            <a:t>/L</a:t>
          </a:r>
          <a:endParaRPr lang="nl-NL" sz="1400" dirty="0">
            <a:solidFill>
              <a:schemeClr val="tx2"/>
            </a:solidFill>
          </a:endParaRPr>
        </a:p>
      </dgm:t>
    </dgm:pt>
    <dgm:pt modelId="{D9316BB9-AFA4-2F41-9B26-E52B2FC43ED0}" type="parTrans" cxnId="{D9B8FC71-1589-0645-A021-25F976091EE0}">
      <dgm:prSet/>
      <dgm:spPr/>
      <dgm:t>
        <a:bodyPr/>
        <a:lstStyle/>
        <a:p>
          <a:endParaRPr lang="nl-NL"/>
        </a:p>
      </dgm:t>
    </dgm:pt>
    <dgm:pt modelId="{8BF64FE8-B8D4-F14D-82DD-7E5AE63D743B}" type="sibTrans" cxnId="{D9B8FC71-1589-0645-A021-25F976091EE0}">
      <dgm:prSet/>
      <dgm:spPr/>
      <dgm:t>
        <a:bodyPr/>
        <a:lstStyle/>
        <a:p>
          <a:endParaRPr lang="nl-NL"/>
        </a:p>
      </dgm:t>
    </dgm:pt>
    <dgm:pt modelId="{9EFC68FB-BE33-0347-9AD9-9DA641C4D039}">
      <dgm:prSet custT="1"/>
      <dgm:spPr/>
      <dgm:t>
        <a:bodyPr/>
        <a:lstStyle/>
        <a:p>
          <a:pPr algn="l"/>
          <a:r>
            <a:rPr lang="en-GB" sz="1600" dirty="0">
              <a:solidFill>
                <a:schemeClr val="tx2"/>
              </a:solidFill>
            </a:rPr>
            <a:t>He is seen in the </a:t>
          </a:r>
          <a:r>
            <a:rPr lang="en-GB" sz="1600" b="1" dirty="0">
              <a:solidFill>
                <a:schemeClr val="tx2"/>
              </a:solidFill>
            </a:rPr>
            <a:t>preoperative clinic 1 week before surgery </a:t>
          </a:r>
          <a:r>
            <a:rPr lang="en-GB" sz="1600" dirty="0">
              <a:solidFill>
                <a:schemeClr val="tx2"/>
              </a:solidFill>
            </a:rPr>
            <a:t>for appropriate operative planning</a:t>
          </a:r>
          <a:endParaRPr lang="nl-NL" sz="1600" dirty="0">
            <a:solidFill>
              <a:schemeClr val="tx2"/>
            </a:solidFill>
          </a:endParaRPr>
        </a:p>
      </dgm:t>
    </dgm:pt>
    <dgm:pt modelId="{08ECDCD1-B7E1-1E45-8043-4E4FAD35F531}" type="parTrans" cxnId="{744EDCB9-36C0-F047-A3F8-2E70DFEE71C7}">
      <dgm:prSet/>
      <dgm:spPr/>
      <dgm:t>
        <a:bodyPr/>
        <a:lstStyle/>
        <a:p>
          <a:endParaRPr lang="nl-NL"/>
        </a:p>
      </dgm:t>
    </dgm:pt>
    <dgm:pt modelId="{3A05CEF7-D42D-4449-A5BD-AB4723672178}" type="sibTrans" cxnId="{744EDCB9-36C0-F047-A3F8-2E70DFEE71C7}">
      <dgm:prSet/>
      <dgm:spPr/>
      <dgm:t>
        <a:bodyPr/>
        <a:lstStyle/>
        <a:p>
          <a:endParaRPr lang="nl-NL"/>
        </a:p>
      </dgm:t>
    </dgm:pt>
    <dgm:pt modelId="{BCF08DF6-9584-B645-BF25-4B3A935C38E3}" type="pres">
      <dgm:prSet presAssocID="{FE50D72A-9659-3D4B-969A-633835A778E5}" presName="layout" presStyleCnt="0">
        <dgm:presLayoutVars>
          <dgm:chMax/>
          <dgm:chPref/>
          <dgm:dir/>
          <dgm:animOne val="branch"/>
          <dgm:animLvl val="lvl"/>
          <dgm:resizeHandles/>
        </dgm:presLayoutVars>
      </dgm:prSet>
      <dgm:spPr/>
    </dgm:pt>
    <dgm:pt modelId="{4BEA5C97-B9EB-5F4C-A942-B890ADD85EB4}" type="pres">
      <dgm:prSet presAssocID="{8A0666D4-24AB-8440-A274-6B21E031EBE8}" presName="root" presStyleCnt="0">
        <dgm:presLayoutVars>
          <dgm:chMax/>
          <dgm:chPref val="4"/>
        </dgm:presLayoutVars>
      </dgm:prSet>
      <dgm:spPr/>
    </dgm:pt>
    <dgm:pt modelId="{D10D0FE3-8A8D-6C4B-804A-A3B6D6AB36F1}" type="pres">
      <dgm:prSet presAssocID="{8A0666D4-24AB-8440-A274-6B21E031EBE8}" presName="rootComposite" presStyleCnt="0">
        <dgm:presLayoutVars/>
      </dgm:prSet>
      <dgm:spPr/>
    </dgm:pt>
    <dgm:pt modelId="{71B52F31-7B07-D847-A831-4959B552C263}" type="pres">
      <dgm:prSet presAssocID="{8A0666D4-24AB-8440-A274-6B21E031EBE8}" presName="rootText" presStyleLbl="node0" presStyleIdx="0" presStyleCnt="1">
        <dgm:presLayoutVars>
          <dgm:chMax/>
          <dgm:chPref val="4"/>
        </dgm:presLayoutVars>
      </dgm:prSet>
      <dgm:spPr/>
    </dgm:pt>
    <dgm:pt modelId="{48429D25-571D-AB4C-A3F2-B47CCE4D9AA7}" type="pres">
      <dgm:prSet presAssocID="{8A0666D4-24AB-8440-A274-6B21E031EBE8}" presName="childShape" presStyleCnt="0">
        <dgm:presLayoutVars>
          <dgm:chMax val="0"/>
          <dgm:chPref val="0"/>
        </dgm:presLayoutVars>
      </dgm:prSet>
      <dgm:spPr/>
    </dgm:pt>
    <dgm:pt modelId="{8DA2E42C-5466-1540-9425-900D8F92E7DE}" type="pres">
      <dgm:prSet presAssocID="{1D7BD212-FC2A-6744-AC30-7998F6FDA4B6}" presName="childComposite" presStyleCnt="0">
        <dgm:presLayoutVars>
          <dgm:chMax val="0"/>
          <dgm:chPref val="0"/>
        </dgm:presLayoutVars>
      </dgm:prSet>
      <dgm:spPr/>
    </dgm:pt>
    <dgm:pt modelId="{993CC6A7-EE12-0D40-BA66-9FCDD53C5251}" type="pres">
      <dgm:prSet presAssocID="{1D7BD212-FC2A-6744-AC30-7998F6FDA4B6}" presName="Image" presStyleLbl="node1" presStyleIdx="0"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pt>
    <dgm:pt modelId="{FA0BFDC7-E365-5445-95BC-2527EAF8B57E}" type="pres">
      <dgm:prSet presAssocID="{1D7BD212-FC2A-6744-AC30-7998F6FDA4B6}" presName="childText" presStyleLbl="lnNode1" presStyleIdx="0" presStyleCnt="3">
        <dgm:presLayoutVars>
          <dgm:chMax val="0"/>
          <dgm:chPref val="0"/>
          <dgm:bulletEnabled val="1"/>
        </dgm:presLayoutVars>
      </dgm:prSet>
      <dgm:spPr/>
    </dgm:pt>
    <dgm:pt modelId="{9D27E9E0-8F21-454E-95DD-304145020CA9}" type="pres">
      <dgm:prSet presAssocID="{524CA08B-8B48-3748-8357-4AFCC7143B5A}" presName="childComposite" presStyleCnt="0">
        <dgm:presLayoutVars>
          <dgm:chMax val="0"/>
          <dgm:chPref val="0"/>
        </dgm:presLayoutVars>
      </dgm:prSet>
      <dgm:spPr/>
    </dgm:pt>
    <dgm:pt modelId="{7384EBB8-69A4-624D-A1A9-D2BC27F74AE6}" type="pres">
      <dgm:prSet presAssocID="{524CA08B-8B48-3748-8357-4AFCC7143B5A}" presName="Image" presStyleLbl="node1" presStyleIdx="1" presStyleCnt="3"/>
      <dgm:spPr>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pt>
    <dgm:pt modelId="{CC9D6374-9FCE-5D41-BDDE-48F6AABFB779}" type="pres">
      <dgm:prSet presAssocID="{524CA08B-8B48-3748-8357-4AFCC7143B5A}" presName="childText" presStyleLbl="lnNode1" presStyleIdx="1" presStyleCnt="3">
        <dgm:presLayoutVars>
          <dgm:chMax val="0"/>
          <dgm:chPref val="0"/>
          <dgm:bulletEnabled val="1"/>
        </dgm:presLayoutVars>
      </dgm:prSet>
      <dgm:spPr/>
    </dgm:pt>
    <dgm:pt modelId="{4F67D2FB-9273-AB41-95BD-63BFA470CAB8}" type="pres">
      <dgm:prSet presAssocID="{9EFC68FB-BE33-0347-9AD9-9DA641C4D039}" presName="childComposite" presStyleCnt="0">
        <dgm:presLayoutVars>
          <dgm:chMax val="0"/>
          <dgm:chPref val="0"/>
        </dgm:presLayoutVars>
      </dgm:prSet>
      <dgm:spPr/>
    </dgm:pt>
    <dgm:pt modelId="{5F215264-7189-7A4D-ADCC-09051B6544B2}" type="pres">
      <dgm:prSet presAssocID="{9EFC68FB-BE33-0347-9AD9-9DA641C4D039}" presName="Image" presStyleLbl="node1" presStyleIdx="2" presStyleCnt="3"/>
      <dgm:spPr>
        <a:blipFill rotWithShape="1">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pt>
    <dgm:pt modelId="{2631FB25-F97E-444F-8203-8D9FCEE90758}" type="pres">
      <dgm:prSet presAssocID="{9EFC68FB-BE33-0347-9AD9-9DA641C4D039}" presName="childText" presStyleLbl="lnNode1" presStyleIdx="2" presStyleCnt="3">
        <dgm:presLayoutVars>
          <dgm:chMax val="0"/>
          <dgm:chPref val="0"/>
          <dgm:bulletEnabled val="1"/>
        </dgm:presLayoutVars>
      </dgm:prSet>
      <dgm:spPr/>
    </dgm:pt>
  </dgm:ptLst>
  <dgm:cxnLst>
    <dgm:cxn modelId="{38EAA505-DC0A-534D-9521-425F30E3505E}" type="presOf" srcId="{8A0666D4-24AB-8440-A274-6B21E031EBE8}" destId="{71B52F31-7B07-D847-A831-4959B552C263}" srcOrd="0" destOrd="0" presId="urn:microsoft.com/office/officeart/2008/layout/PictureAccentList"/>
    <dgm:cxn modelId="{DF3EBB1C-38CA-4C4D-9233-945A097DB462}" type="presOf" srcId="{BA2E0BB8-B058-B54F-B867-19628A4EED71}" destId="{FA0BFDC7-E365-5445-95BC-2527EAF8B57E}" srcOrd="0" destOrd="2" presId="urn:microsoft.com/office/officeart/2008/layout/PictureAccentList"/>
    <dgm:cxn modelId="{B6E4A51F-6B17-AD4C-885F-6325F1202A3F}" type="presOf" srcId="{524CA08B-8B48-3748-8357-4AFCC7143B5A}" destId="{CC9D6374-9FCE-5D41-BDDE-48F6AABFB779}" srcOrd="0" destOrd="0" presId="urn:microsoft.com/office/officeart/2008/layout/PictureAccentList"/>
    <dgm:cxn modelId="{E184A124-D58D-6744-A304-AD38AAA0B7C0}" srcId="{1D7BD212-FC2A-6744-AC30-7998F6FDA4B6}" destId="{BA2E0BB8-B058-B54F-B867-19628A4EED71}" srcOrd="1" destOrd="0" parTransId="{D9D52E9F-304D-414D-8300-BBF05F3DDA61}" sibTransId="{E72D9A52-0F3B-EF4C-A1DD-F8F0E973476F}"/>
    <dgm:cxn modelId="{92369A43-090E-A84F-A35B-025565953125}" srcId="{1D7BD212-FC2A-6744-AC30-7998F6FDA4B6}" destId="{4224C332-3581-4A40-A22A-97E8048CCBAF}" srcOrd="0" destOrd="0" parTransId="{8F5E9233-7527-0444-89A4-8FDC525F0E56}" sibTransId="{0B51DE28-5EEA-2A4A-B864-6994E8BDBE30}"/>
    <dgm:cxn modelId="{5428D445-20CE-7743-9E5D-CBDA566F3B6A}" srcId="{FE50D72A-9659-3D4B-969A-633835A778E5}" destId="{8A0666D4-24AB-8440-A274-6B21E031EBE8}" srcOrd="0" destOrd="0" parTransId="{B900C014-5703-8841-89A4-5B994F3E31BF}" sibTransId="{22F30C9C-C522-A846-B1AF-3F380109D3B3}"/>
    <dgm:cxn modelId="{C6C93148-78B5-3E47-93B7-E1612369C7DE}" type="presOf" srcId="{FE50D72A-9659-3D4B-969A-633835A778E5}" destId="{BCF08DF6-9584-B645-BF25-4B3A935C38E3}" srcOrd="0" destOrd="0" presId="urn:microsoft.com/office/officeart/2008/layout/PictureAccentList"/>
    <dgm:cxn modelId="{1CAB904C-167F-6243-8464-66253790097A}" srcId="{524CA08B-8B48-3748-8357-4AFCC7143B5A}" destId="{D32509F9-9AD3-6541-8A2D-85364B61D58E}" srcOrd="0" destOrd="0" parTransId="{B9C9E783-0003-EC4C-9764-59F49E825024}" sibTransId="{21332269-B9CC-294B-8D24-17304C3E79C5}"/>
    <dgm:cxn modelId="{30C41C65-2EEB-734D-B3C6-4B2599B94F2A}" type="presOf" srcId="{4224C332-3581-4A40-A22A-97E8048CCBAF}" destId="{FA0BFDC7-E365-5445-95BC-2527EAF8B57E}" srcOrd="0" destOrd="1" presId="urn:microsoft.com/office/officeart/2008/layout/PictureAccentList"/>
    <dgm:cxn modelId="{D9B8FC71-1589-0645-A021-25F976091EE0}" srcId="{524CA08B-8B48-3748-8357-4AFCC7143B5A}" destId="{AB97CF18-1E50-204E-87D0-DF3765389B3E}" srcOrd="1" destOrd="0" parTransId="{D9316BB9-AFA4-2F41-9B26-E52B2FC43ED0}" sibTransId="{8BF64FE8-B8D4-F14D-82DD-7E5AE63D743B}"/>
    <dgm:cxn modelId="{C6A1379C-2158-3C40-BE2B-C3981DC55CBC}" type="presOf" srcId="{9EFC68FB-BE33-0347-9AD9-9DA641C4D039}" destId="{2631FB25-F97E-444F-8203-8D9FCEE90758}" srcOrd="0" destOrd="0" presId="urn:microsoft.com/office/officeart/2008/layout/PictureAccentList"/>
    <dgm:cxn modelId="{9A8F4FB9-401F-F849-AA44-62291B2426E9}" type="presOf" srcId="{D32509F9-9AD3-6541-8A2D-85364B61D58E}" destId="{CC9D6374-9FCE-5D41-BDDE-48F6AABFB779}" srcOrd="0" destOrd="1" presId="urn:microsoft.com/office/officeart/2008/layout/PictureAccentList"/>
    <dgm:cxn modelId="{C23253B9-3E3B-CB40-9F20-842959486C97}" srcId="{8A0666D4-24AB-8440-A274-6B21E031EBE8}" destId="{524CA08B-8B48-3748-8357-4AFCC7143B5A}" srcOrd="1" destOrd="0" parTransId="{E51CCE47-4514-5047-9F01-7B3E292E5AA3}" sibTransId="{DA7FB9FD-CF6C-E942-AA29-D804477A6CE1}"/>
    <dgm:cxn modelId="{744EDCB9-36C0-F047-A3F8-2E70DFEE71C7}" srcId="{8A0666D4-24AB-8440-A274-6B21E031EBE8}" destId="{9EFC68FB-BE33-0347-9AD9-9DA641C4D039}" srcOrd="2" destOrd="0" parTransId="{08ECDCD1-B7E1-1E45-8043-4E4FAD35F531}" sibTransId="{3A05CEF7-D42D-4449-A5BD-AB4723672178}"/>
    <dgm:cxn modelId="{A129CAC7-08DF-9E42-BD11-F3C8D9D87A81}" srcId="{8A0666D4-24AB-8440-A274-6B21E031EBE8}" destId="{1D7BD212-FC2A-6744-AC30-7998F6FDA4B6}" srcOrd="0" destOrd="0" parTransId="{53836276-C932-F24D-A9C9-B1E6F471C0EE}" sibTransId="{30AB116E-6B7C-4D44-B92B-A9B86D664E66}"/>
    <dgm:cxn modelId="{DAF0A4CB-21F8-0C4D-9FD5-BDBE535CBBF4}" type="presOf" srcId="{AB97CF18-1E50-204E-87D0-DF3765389B3E}" destId="{CC9D6374-9FCE-5D41-BDDE-48F6AABFB779}" srcOrd="0" destOrd="2" presId="urn:microsoft.com/office/officeart/2008/layout/PictureAccentList"/>
    <dgm:cxn modelId="{A02036F1-040B-F045-B5CE-EB058BF7F02B}" type="presOf" srcId="{1D7BD212-FC2A-6744-AC30-7998F6FDA4B6}" destId="{FA0BFDC7-E365-5445-95BC-2527EAF8B57E}" srcOrd="0" destOrd="0" presId="urn:microsoft.com/office/officeart/2008/layout/PictureAccentList"/>
    <dgm:cxn modelId="{C78F8EB0-63FD-D847-B824-4CC368A123D8}" type="presParOf" srcId="{BCF08DF6-9584-B645-BF25-4B3A935C38E3}" destId="{4BEA5C97-B9EB-5F4C-A942-B890ADD85EB4}" srcOrd="0" destOrd="0" presId="urn:microsoft.com/office/officeart/2008/layout/PictureAccentList"/>
    <dgm:cxn modelId="{F9F94CF5-9B8A-314D-9DD7-08DB54E8D7C0}" type="presParOf" srcId="{4BEA5C97-B9EB-5F4C-A942-B890ADD85EB4}" destId="{D10D0FE3-8A8D-6C4B-804A-A3B6D6AB36F1}" srcOrd="0" destOrd="0" presId="urn:microsoft.com/office/officeart/2008/layout/PictureAccentList"/>
    <dgm:cxn modelId="{DB4DBBF2-4AF2-BD4D-BDBB-BD44CA84ADA1}" type="presParOf" srcId="{D10D0FE3-8A8D-6C4B-804A-A3B6D6AB36F1}" destId="{71B52F31-7B07-D847-A831-4959B552C263}" srcOrd="0" destOrd="0" presId="urn:microsoft.com/office/officeart/2008/layout/PictureAccentList"/>
    <dgm:cxn modelId="{D886E697-35D9-AC4A-BBDB-031D94CD95EF}" type="presParOf" srcId="{4BEA5C97-B9EB-5F4C-A942-B890ADD85EB4}" destId="{48429D25-571D-AB4C-A3F2-B47CCE4D9AA7}" srcOrd="1" destOrd="0" presId="urn:microsoft.com/office/officeart/2008/layout/PictureAccentList"/>
    <dgm:cxn modelId="{0A9A3B0C-9941-3942-88CE-A4696EAF52E5}" type="presParOf" srcId="{48429D25-571D-AB4C-A3F2-B47CCE4D9AA7}" destId="{8DA2E42C-5466-1540-9425-900D8F92E7DE}" srcOrd="0" destOrd="0" presId="urn:microsoft.com/office/officeart/2008/layout/PictureAccentList"/>
    <dgm:cxn modelId="{8EA8A175-9896-9341-BF65-44415D63D5D7}" type="presParOf" srcId="{8DA2E42C-5466-1540-9425-900D8F92E7DE}" destId="{993CC6A7-EE12-0D40-BA66-9FCDD53C5251}" srcOrd="0" destOrd="0" presId="urn:microsoft.com/office/officeart/2008/layout/PictureAccentList"/>
    <dgm:cxn modelId="{394C5B12-0059-A44E-8B2D-965B34B93E67}" type="presParOf" srcId="{8DA2E42C-5466-1540-9425-900D8F92E7DE}" destId="{FA0BFDC7-E365-5445-95BC-2527EAF8B57E}" srcOrd="1" destOrd="0" presId="urn:microsoft.com/office/officeart/2008/layout/PictureAccentList"/>
    <dgm:cxn modelId="{05BDD0F3-ED60-D34C-ACA5-2D786D4414CA}" type="presParOf" srcId="{48429D25-571D-AB4C-A3F2-B47CCE4D9AA7}" destId="{9D27E9E0-8F21-454E-95DD-304145020CA9}" srcOrd="1" destOrd="0" presId="urn:microsoft.com/office/officeart/2008/layout/PictureAccentList"/>
    <dgm:cxn modelId="{6F92F655-A0AE-A543-90AC-619F4071CC7D}" type="presParOf" srcId="{9D27E9E0-8F21-454E-95DD-304145020CA9}" destId="{7384EBB8-69A4-624D-A1A9-D2BC27F74AE6}" srcOrd="0" destOrd="0" presId="urn:microsoft.com/office/officeart/2008/layout/PictureAccentList"/>
    <dgm:cxn modelId="{DAF1EA19-3EF2-BD4F-A28E-1C6AF5E23088}" type="presParOf" srcId="{9D27E9E0-8F21-454E-95DD-304145020CA9}" destId="{CC9D6374-9FCE-5D41-BDDE-48F6AABFB779}" srcOrd="1" destOrd="0" presId="urn:microsoft.com/office/officeart/2008/layout/PictureAccentList"/>
    <dgm:cxn modelId="{5467C1A5-0821-164F-AA11-0F7E9AC238D4}" type="presParOf" srcId="{48429D25-571D-AB4C-A3F2-B47CCE4D9AA7}" destId="{4F67D2FB-9273-AB41-95BD-63BFA470CAB8}" srcOrd="2" destOrd="0" presId="urn:microsoft.com/office/officeart/2008/layout/PictureAccentList"/>
    <dgm:cxn modelId="{16FEAB6B-93A1-4C40-9D8D-F3F387E65780}" type="presParOf" srcId="{4F67D2FB-9273-AB41-95BD-63BFA470CAB8}" destId="{5F215264-7189-7A4D-ADCC-09051B6544B2}" srcOrd="0" destOrd="0" presId="urn:microsoft.com/office/officeart/2008/layout/PictureAccentList"/>
    <dgm:cxn modelId="{60257EAD-6AC6-4649-9363-65FF13CBB7D6}" type="presParOf" srcId="{4F67D2FB-9273-AB41-95BD-63BFA470CAB8}" destId="{2631FB25-F97E-444F-8203-8D9FCEE90758}"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45977A-18F9-964F-B9E1-8CA5D86D8094}" type="doc">
      <dgm:prSet loTypeId="urn:microsoft.com/office/officeart/2005/8/layout/vList2" loCatId="relationship" qsTypeId="urn:microsoft.com/office/officeart/2005/8/quickstyle/simple1" qsCatId="simple" csTypeId="urn:microsoft.com/office/officeart/2005/8/colors/accent1_2" csCatId="accent1" phldr="1"/>
      <dgm:spPr/>
      <dgm:t>
        <a:bodyPr/>
        <a:lstStyle/>
        <a:p>
          <a:endParaRPr lang="nl-NL"/>
        </a:p>
      </dgm:t>
    </dgm:pt>
    <dgm:pt modelId="{D35B9BE8-AF00-FB43-972B-603A80059A81}">
      <dgm:prSet/>
      <dgm:spPr/>
      <dgm:t>
        <a:bodyPr/>
        <a:lstStyle/>
        <a:p>
          <a:r>
            <a:rPr lang="en-US" b="0" i="0" dirty="0"/>
            <a:t>Are critical structures at risk if a bleeding complication occurs?</a:t>
          </a:r>
          <a:br>
            <a:rPr lang="en-US" b="0" i="0" dirty="0"/>
          </a:br>
          <a:r>
            <a:rPr lang="en-US" b="0" i="0" dirty="0"/>
            <a:t>(e.g. spine surgery, neurosurgery, cardiac surgery)</a:t>
          </a:r>
          <a:endParaRPr lang="nl-NL" dirty="0"/>
        </a:p>
      </dgm:t>
    </dgm:pt>
    <dgm:pt modelId="{DB89CC1F-D236-8C41-8CA8-A8BC4E523301}" type="parTrans" cxnId="{807EBCA7-D49E-B947-9472-5234CD73DE42}">
      <dgm:prSet/>
      <dgm:spPr/>
      <dgm:t>
        <a:bodyPr/>
        <a:lstStyle/>
        <a:p>
          <a:endParaRPr lang="nl-NL"/>
        </a:p>
      </dgm:t>
    </dgm:pt>
    <dgm:pt modelId="{D43635B9-ED65-F64A-8C4F-095812D42CD7}" type="sibTrans" cxnId="{807EBCA7-D49E-B947-9472-5234CD73DE42}">
      <dgm:prSet/>
      <dgm:spPr/>
      <dgm:t>
        <a:bodyPr/>
        <a:lstStyle/>
        <a:p>
          <a:endParaRPr lang="nl-NL"/>
        </a:p>
      </dgm:t>
    </dgm:pt>
    <dgm:pt modelId="{E0FB0A81-3919-C14F-94B5-42EF1DD56210}">
      <dgm:prSet/>
      <dgm:spPr/>
      <dgm:t>
        <a:bodyPr/>
        <a:lstStyle/>
        <a:p>
          <a:r>
            <a:rPr lang="en-US" b="0" i="0" dirty="0"/>
            <a:t>Type of von Willebrand disease</a:t>
          </a:r>
          <a:endParaRPr lang="nl-NL" dirty="0"/>
        </a:p>
      </dgm:t>
    </dgm:pt>
    <dgm:pt modelId="{BD9C3E89-B086-BA4A-ABEE-4365E703D486}" type="parTrans" cxnId="{40082C54-F627-1246-AF39-A1F28955476E}">
      <dgm:prSet/>
      <dgm:spPr/>
      <dgm:t>
        <a:bodyPr/>
        <a:lstStyle/>
        <a:p>
          <a:endParaRPr lang="nl-NL"/>
        </a:p>
      </dgm:t>
    </dgm:pt>
    <dgm:pt modelId="{43C4329B-B562-CE4C-84A1-2C3A6138AA9A}" type="sibTrans" cxnId="{40082C54-F627-1246-AF39-A1F28955476E}">
      <dgm:prSet/>
      <dgm:spPr/>
      <dgm:t>
        <a:bodyPr/>
        <a:lstStyle/>
        <a:p>
          <a:endParaRPr lang="nl-NL"/>
        </a:p>
      </dgm:t>
    </dgm:pt>
    <dgm:pt modelId="{81CC69C6-4C13-6349-B4C9-ED485475943B}">
      <dgm:prSet/>
      <dgm:spPr/>
      <dgm:t>
        <a:bodyPr/>
        <a:lstStyle/>
        <a:p>
          <a:r>
            <a:rPr lang="en-US" b="0" i="0" dirty="0"/>
            <a:t>Prior bleeding history</a:t>
          </a:r>
          <a:endParaRPr lang="nl-NL" dirty="0"/>
        </a:p>
      </dgm:t>
    </dgm:pt>
    <dgm:pt modelId="{EDA79469-D346-C94E-887F-F8CEC89F06B0}" type="parTrans" cxnId="{FDA590D9-6608-4843-88EA-737D507A7C61}">
      <dgm:prSet/>
      <dgm:spPr/>
      <dgm:t>
        <a:bodyPr/>
        <a:lstStyle/>
        <a:p>
          <a:endParaRPr lang="nl-NL"/>
        </a:p>
      </dgm:t>
    </dgm:pt>
    <dgm:pt modelId="{DEE9E2B8-4132-574C-A9E4-047EDAB7B534}" type="sibTrans" cxnId="{FDA590D9-6608-4843-88EA-737D507A7C61}">
      <dgm:prSet/>
      <dgm:spPr/>
      <dgm:t>
        <a:bodyPr/>
        <a:lstStyle/>
        <a:p>
          <a:endParaRPr lang="nl-NL"/>
        </a:p>
      </dgm:t>
    </dgm:pt>
    <dgm:pt modelId="{85552F1A-CD19-B34F-B55C-2CB0571CDEE2}">
      <dgm:prSet/>
      <dgm:spPr/>
      <dgm:t>
        <a:bodyPr/>
        <a:lstStyle/>
        <a:p>
          <a:r>
            <a:rPr lang="en-US" b="0" i="0" dirty="0"/>
            <a:t>Baseline </a:t>
          </a:r>
          <a:r>
            <a:rPr lang="en-US" b="0" i="0" dirty="0" err="1"/>
            <a:t>VWF:Ag</a:t>
          </a:r>
          <a:r>
            <a:rPr lang="en-US" b="0" i="0" dirty="0"/>
            <a:t> level, </a:t>
          </a:r>
          <a:r>
            <a:rPr lang="en-US" b="0" i="0" dirty="0" err="1"/>
            <a:t>VWF:Rco</a:t>
          </a:r>
          <a:r>
            <a:rPr lang="en-US" b="0" i="0" dirty="0"/>
            <a:t> and FVIII:C</a:t>
          </a:r>
          <a:endParaRPr lang="nl-NL" dirty="0"/>
        </a:p>
      </dgm:t>
    </dgm:pt>
    <dgm:pt modelId="{21BC27A6-6713-A242-AD5C-3B460F1DA8B2}" type="parTrans" cxnId="{696615D3-1365-8849-B7FD-3F66B5D8B1C9}">
      <dgm:prSet/>
      <dgm:spPr/>
      <dgm:t>
        <a:bodyPr/>
        <a:lstStyle/>
        <a:p>
          <a:endParaRPr lang="nl-NL"/>
        </a:p>
      </dgm:t>
    </dgm:pt>
    <dgm:pt modelId="{5767AD9A-2687-EB4C-8527-C8AD70C5E592}" type="sibTrans" cxnId="{696615D3-1365-8849-B7FD-3F66B5D8B1C9}">
      <dgm:prSet/>
      <dgm:spPr/>
      <dgm:t>
        <a:bodyPr/>
        <a:lstStyle/>
        <a:p>
          <a:endParaRPr lang="nl-NL"/>
        </a:p>
      </dgm:t>
    </dgm:pt>
    <dgm:pt modelId="{A35C4618-5CB0-5A48-9CCA-66C675E1278C}">
      <dgm:prSet/>
      <dgm:spPr/>
      <dgm:t>
        <a:bodyPr/>
        <a:lstStyle/>
        <a:p>
          <a:r>
            <a:rPr lang="en-US" b="0" i="0" dirty="0"/>
            <a:t>Is it major or minor surgery?</a:t>
          </a:r>
          <a:endParaRPr lang="nl-NL" dirty="0"/>
        </a:p>
      </dgm:t>
    </dgm:pt>
    <dgm:pt modelId="{377F9038-62D4-1149-940E-42D55D67B2CE}" type="parTrans" cxnId="{3AE59D36-CAD0-8B42-9071-FC1C8221AFA3}">
      <dgm:prSet/>
      <dgm:spPr/>
      <dgm:t>
        <a:bodyPr/>
        <a:lstStyle/>
        <a:p>
          <a:endParaRPr lang="nl-NL"/>
        </a:p>
      </dgm:t>
    </dgm:pt>
    <dgm:pt modelId="{415C20C6-2FE3-EF4F-A4A7-1DDAC8158B74}" type="sibTrans" cxnId="{3AE59D36-CAD0-8B42-9071-FC1C8221AFA3}">
      <dgm:prSet/>
      <dgm:spPr/>
      <dgm:t>
        <a:bodyPr/>
        <a:lstStyle/>
        <a:p>
          <a:endParaRPr lang="nl-NL"/>
        </a:p>
      </dgm:t>
    </dgm:pt>
    <dgm:pt modelId="{4163A30A-7EF5-9244-B944-D915C534014D}" type="pres">
      <dgm:prSet presAssocID="{3845977A-18F9-964F-B9E1-8CA5D86D8094}" presName="linear" presStyleCnt="0">
        <dgm:presLayoutVars>
          <dgm:animLvl val="lvl"/>
          <dgm:resizeHandles val="exact"/>
        </dgm:presLayoutVars>
      </dgm:prSet>
      <dgm:spPr/>
    </dgm:pt>
    <dgm:pt modelId="{B7558206-2A90-E44D-92DB-543819B34799}" type="pres">
      <dgm:prSet presAssocID="{A35C4618-5CB0-5A48-9CCA-66C675E1278C}" presName="parentText" presStyleLbl="node1" presStyleIdx="0" presStyleCnt="5">
        <dgm:presLayoutVars>
          <dgm:chMax val="0"/>
          <dgm:bulletEnabled val="1"/>
        </dgm:presLayoutVars>
      </dgm:prSet>
      <dgm:spPr/>
    </dgm:pt>
    <dgm:pt modelId="{AA637521-DBEA-8344-8B95-CA08A10F2814}" type="pres">
      <dgm:prSet presAssocID="{415C20C6-2FE3-EF4F-A4A7-1DDAC8158B74}" presName="spacer" presStyleCnt="0"/>
      <dgm:spPr/>
    </dgm:pt>
    <dgm:pt modelId="{E5350861-90AF-1B43-BE37-AEE473B17029}" type="pres">
      <dgm:prSet presAssocID="{D35B9BE8-AF00-FB43-972B-603A80059A81}" presName="parentText" presStyleLbl="node1" presStyleIdx="1" presStyleCnt="5">
        <dgm:presLayoutVars>
          <dgm:chMax val="0"/>
          <dgm:bulletEnabled val="1"/>
        </dgm:presLayoutVars>
      </dgm:prSet>
      <dgm:spPr/>
    </dgm:pt>
    <dgm:pt modelId="{C45A5F0A-B9EF-4D4C-851D-3A02F51618DA}" type="pres">
      <dgm:prSet presAssocID="{D43635B9-ED65-F64A-8C4F-095812D42CD7}" presName="spacer" presStyleCnt="0"/>
      <dgm:spPr/>
    </dgm:pt>
    <dgm:pt modelId="{5DF6FAF8-8816-B54F-948B-141156880E79}" type="pres">
      <dgm:prSet presAssocID="{E0FB0A81-3919-C14F-94B5-42EF1DD56210}" presName="parentText" presStyleLbl="node1" presStyleIdx="2" presStyleCnt="5">
        <dgm:presLayoutVars>
          <dgm:chMax val="0"/>
          <dgm:bulletEnabled val="1"/>
        </dgm:presLayoutVars>
      </dgm:prSet>
      <dgm:spPr/>
    </dgm:pt>
    <dgm:pt modelId="{9D841EB6-1E7F-394F-92FD-8924ED2F295A}" type="pres">
      <dgm:prSet presAssocID="{43C4329B-B562-CE4C-84A1-2C3A6138AA9A}" presName="spacer" presStyleCnt="0"/>
      <dgm:spPr/>
    </dgm:pt>
    <dgm:pt modelId="{B5463E28-F708-E744-9652-BBEF5B42A913}" type="pres">
      <dgm:prSet presAssocID="{81CC69C6-4C13-6349-B4C9-ED485475943B}" presName="parentText" presStyleLbl="node1" presStyleIdx="3" presStyleCnt="5">
        <dgm:presLayoutVars>
          <dgm:chMax val="0"/>
          <dgm:bulletEnabled val="1"/>
        </dgm:presLayoutVars>
      </dgm:prSet>
      <dgm:spPr/>
    </dgm:pt>
    <dgm:pt modelId="{47AE1073-B2DB-A545-B6C3-369D5C52E773}" type="pres">
      <dgm:prSet presAssocID="{DEE9E2B8-4132-574C-A9E4-047EDAB7B534}" presName="spacer" presStyleCnt="0"/>
      <dgm:spPr/>
    </dgm:pt>
    <dgm:pt modelId="{C9230E16-4CDB-FB4C-8037-98275DF6FFAC}" type="pres">
      <dgm:prSet presAssocID="{85552F1A-CD19-B34F-B55C-2CB0571CDEE2}" presName="parentText" presStyleLbl="node1" presStyleIdx="4" presStyleCnt="5">
        <dgm:presLayoutVars>
          <dgm:chMax val="0"/>
          <dgm:bulletEnabled val="1"/>
        </dgm:presLayoutVars>
      </dgm:prSet>
      <dgm:spPr/>
    </dgm:pt>
  </dgm:ptLst>
  <dgm:cxnLst>
    <dgm:cxn modelId="{1D4B5A08-81F2-A94D-9CC4-6ABC6361C521}" type="presOf" srcId="{81CC69C6-4C13-6349-B4C9-ED485475943B}" destId="{B5463E28-F708-E744-9652-BBEF5B42A913}" srcOrd="0" destOrd="0" presId="urn:microsoft.com/office/officeart/2005/8/layout/vList2"/>
    <dgm:cxn modelId="{3AE59D36-CAD0-8B42-9071-FC1C8221AFA3}" srcId="{3845977A-18F9-964F-B9E1-8CA5D86D8094}" destId="{A35C4618-5CB0-5A48-9CCA-66C675E1278C}" srcOrd="0" destOrd="0" parTransId="{377F9038-62D4-1149-940E-42D55D67B2CE}" sibTransId="{415C20C6-2FE3-EF4F-A4A7-1DDAC8158B74}"/>
    <dgm:cxn modelId="{40082C54-F627-1246-AF39-A1F28955476E}" srcId="{3845977A-18F9-964F-B9E1-8CA5D86D8094}" destId="{E0FB0A81-3919-C14F-94B5-42EF1DD56210}" srcOrd="2" destOrd="0" parTransId="{BD9C3E89-B086-BA4A-ABEE-4365E703D486}" sibTransId="{43C4329B-B562-CE4C-84A1-2C3A6138AA9A}"/>
    <dgm:cxn modelId="{8463AF8F-1F6A-524D-86CD-623589260239}" type="presOf" srcId="{85552F1A-CD19-B34F-B55C-2CB0571CDEE2}" destId="{C9230E16-4CDB-FB4C-8037-98275DF6FFAC}" srcOrd="0" destOrd="0" presId="urn:microsoft.com/office/officeart/2005/8/layout/vList2"/>
    <dgm:cxn modelId="{6DD17293-6834-8D49-92A1-3D0E684DC94C}" type="presOf" srcId="{A35C4618-5CB0-5A48-9CCA-66C675E1278C}" destId="{B7558206-2A90-E44D-92DB-543819B34799}" srcOrd="0" destOrd="0" presId="urn:microsoft.com/office/officeart/2005/8/layout/vList2"/>
    <dgm:cxn modelId="{807EBCA7-D49E-B947-9472-5234CD73DE42}" srcId="{3845977A-18F9-964F-B9E1-8CA5D86D8094}" destId="{D35B9BE8-AF00-FB43-972B-603A80059A81}" srcOrd="1" destOrd="0" parTransId="{DB89CC1F-D236-8C41-8CA8-A8BC4E523301}" sibTransId="{D43635B9-ED65-F64A-8C4F-095812D42CD7}"/>
    <dgm:cxn modelId="{CF6915A9-1AB9-C544-A0DA-42B81E53B976}" type="presOf" srcId="{D35B9BE8-AF00-FB43-972B-603A80059A81}" destId="{E5350861-90AF-1B43-BE37-AEE473B17029}" srcOrd="0" destOrd="0" presId="urn:microsoft.com/office/officeart/2005/8/layout/vList2"/>
    <dgm:cxn modelId="{C75CA7B4-317E-3840-8E57-398C08A22015}" type="presOf" srcId="{E0FB0A81-3919-C14F-94B5-42EF1DD56210}" destId="{5DF6FAF8-8816-B54F-948B-141156880E79}" srcOrd="0" destOrd="0" presId="urn:microsoft.com/office/officeart/2005/8/layout/vList2"/>
    <dgm:cxn modelId="{696615D3-1365-8849-B7FD-3F66B5D8B1C9}" srcId="{3845977A-18F9-964F-B9E1-8CA5D86D8094}" destId="{85552F1A-CD19-B34F-B55C-2CB0571CDEE2}" srcOrd="4" destOrd="0" parTransId="{21BC27A6-6713-A242-AD5C-3B460F1DA8B2}" sibTransId="{5767AD9A-2687-EB4C-8527-C8AD70C5E592}"/>
    <dgm:cxn modelId="{FDA590D9-6608-4843-88EA-737D507A7C61}" srcId="{3845977A-18F9-964F-B9E1-8CA5D86D8094}" destId="{81CC69C6-4C13-6349-B4C9-ED485475943B}" srcOrd="3" destOrd="0" parTransId="{EDA79469-D346-C94E-887F-F8CEC89F06B0}" sibTransId="{DEE9E2B8-4132-574C-A9E4-047EDAB7B534}"/>
    <dgm:cxn modelId="{DEF62AE5-8F90-CA4E-8BED-185329D372CF}" type="presOf" srcId="{3845977A-18F9-964F-B9E1-8CA5D86D8094}" destId="{4163A30A-7EF5-9244-B944-D915C534014D}" srcOrd="0" destOrd="0" presId="urn:microsoft.com/office/officeart/2005/8/layout/vList2"/>
    <dgm:cxn modelId="{64BBFB9D-8BAC-5544-A5F4-D5205E4C038C}" type="presParOf" srcId="{4163A30A-7EF5-9244-B944-D915C534014D}" destId="{B7558206-2A90-E44D-92DB-543819B34799}" srcOrd="0" destOrd="0" presId="urn:microsoft.com/office/officeart/2005/8/layout/vList2"/>
    <dgm:cxn modelId="{59417733-1C15-B54B-A788-8758BA4C3643}" type="presParOf" srcId="{4163A30A-7EF5-9244-B944-D915C534014D}" destId="{AA637521-DBEA-8344-8B95-CA08A10F2814}" srcOrd="1" destOrd="0" presId="urn:microsoft.com/office/officeart/2005/8/layout/vList2"/>
    <dgm:cxn modelId="{8026D524-A4FC-8B40-B6A1-9C15CB4F7A52}" type="presParOf" srcId="{4163A30A-7EF5-9244-B944-D915C534014D}" destId="{E5350861-90AF-1B43-BE37-AEE473B17029}" srcOrd="2" destOrd="0" presId="urn:microsoft.com/office/officeart/2005/8/layout/vList2"/>
    <dgm:cxn modelId="{6385CFD3-D6AA-DE4D-BEF0-0B5A363E0EF4}" type="presParOf" srcId="{4163A30A-7EF5-9244-B944-D915C534014D}" destId="{C45A5F0A-B9EF-4D4C-851D-3A02F51618DA}" srcOrd="3" destOrd="0" presId="urn:microsoft.com/office/officeart/2005/8/layout/vList2"/>
    <dgm:cxn modelId="{20CFE15A-3251-624E-878C-7A0FC72AD351}" type="presParOf" srcId="{4163A30A-7EF5-9244-B944-D915C534014D}" destId="{5DF6FAF8-8816-B54F-948B-141156880E79}" srcOrd="4" destOrd="0" presId="urn:microsoft.com/office/officeart/2005/8/layout/vList2"/>
    <dgm:cxn modelId="{BDC5450B-877B-7E41-95C5-A6389E6C03B2}" type="presParOf" srcId="{4163A30A-7EF5-9244-B944-D915C534014D}" destId="{9D841EB6-1E7F-394F-92FD-8924ED2F295A}" srcOrd="5" destOrd="0" presId="urn:microsoft.com/office/officeart/2005/8/layout/vList2"/>
    <dgm:cxn modelId="{6BEC22E0-7D29-5F49-AB86-9C9AA341E383}" type="presParOf" srcId="{4163A30A-7EF5-9244-B944-D915C534014D}" destId="{B5463E28-F708-E744-9652-BBEF5B42A913}" srcOrd="6" destOrd="0" presId="urn:microsoft.com/office/officeart/2005/8/layout/vList2"/>
    <dgm:cxn modelId="{DBF1E0E9-0733-7045-AF8A-1F235299A0DD}" type="presParOf" srcId="{4163A30A-7EF5-9244-B944-D915C534014D}" destId="{47AE1073-B2DB-A545-B6C3-369D5C52E773}" srcOrd="7" destOrd="0" presId="urn:microsoft.com/office/officeart/2005/8/layout/vList2"/>
    <dgm:cxn modelId="{D9A89568-0478-5A41-BBA7-51B679C5F1B8}" type="presParOf" srcId="{4163A30A-7EF5-9244-B944-D915C534014D}" destId="{C9230E16-4CDB-FB4C-8037-98275DF6FFA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50D72A-9659-3D4B-969A-633835A778E5}" type="doc">
      <dgm:prSet loTypeId="urn:microsoft.com/office/officeart/2008/layout/PictureAccentList" loCatId="process" qsTypeId="urn:microsoft.com/office/officeart/2005/8/quickstyle/simple1" qsCatId="simple" csTypeId="urn:microsoft.com/office/officeart/2005/8/colors/accent1_1" csCatId="accent1" phldr="1"/>
      <dgm:spPr/>
      <dgm:t>
        <a:bodyPr/>
        <a:lstStyle/>
        <a:p>
          <a:endParaRPr lang="nl-NL"/>
        </a:p>
      </dgm:t>
    </dgm:pt>
    <dgm:pt modelId="{8A0666D4-24AB-8440-A274-6B21E031EBE8}">
      <dgm:prSet/>
      <dgm:spPr>
        <a:solidFill>
          <a:schemeClr val="accent1"/>
        </a:solidFill>
      </dgm:spPr>
      <dgm:t>
        <a:bodyPr/>
        <a:lstStyle/>
        <a:p>
          <a:r>
            <a:rPr lang="en-GB" noProof="0" dirty="0">
              <a:solidFill>
                <a:schemeClr val="bg1"/>
              </a:solidFill>
              <a:latin typeface="Calibri" panose="020F0502020204030204" pitchFamily="34" charset="0"/>
            </a:rPr>
            <a:t>22-year-old woman presenting to the gynaecology department at the 32</a:t>
          </a:r>
          <a:r>
            <a:rPr lang="en-GB" baseline="30000" noProof="0" dirty="0">
              <a:solidFill>
                <a:schemeClr val="bg1"/>
              </a:solidFill>
              <a:latin typeface="Calibri" panose="020F0502020204030204" pitchFamily="34" charset="0"/>
            </a:rPr>
            <a:t>nd</a:t>
          </a:r>
          <a:r>
            <a:rPr lang="en-GB" noProof="0" dirty="0">
              <a:solidFill>
                <a:schemeClr val="bg1"/>
              </a:solidFill>
              <a:latin typeface="Calibri" panose="020F0502020204030204" pitchFamily="34" charset="0"/>
            </a:rPr>
            <a:t> week of first pregnancy</a:t>
          </a:r>
          <a:endParaRPr lang="en-GB" noProof="0" dirty="0">
            <a:solidFill>
              <a:schemeClr val="bg1"/>
            </a:solidFill>
          </a:endParaRPr>
        </a:p>
      </dgm:t>
    </dgm:pt>
    <dgm:pt modelId="{B900C014-5703-8841-89A4-5B994F3E31BF}" type="parTrans" cxnId="{5428D445-20CE-7743-9E5D-CBDA566F3B6A}">
      <dgm:prSet/>
      <dgm:spPr/>
      <dgm:t>
        <a:bodyPr/>
        <a:lstStyle/>
        <a:p>
          <a:endParaRPr lang="en-GB" noProof="0" dirty="0"/>
        </a:p>
      </dgm:t>
    </dgm:pt>
    <dgm:pt modelId="{22F30C9C-C522-A846-B1AF-3F380109D3B3}" type="sibTrans" cxnId="{5428D445-20CE-7743-9E5D-CBDA566F3B6A}">
      <dgm:prSet/>
      <dgm:spPr/>
      <dgm:t>
        <a:bodyPr/>
        <a:lstStyle/>
        <a:p>
          <a:endParaRPr lang="en-GB" noProof="0" dirty="0"/>
        </a:p>
      </dgm:t>
    </dgm:pt>
    <dgm:pt modelId="{1D7BD212-FC2A-6744-AC30-7998F6FDA4B6}">
      <dgm:prSet custT="1"/>
      <dgm:spPr/>
      <dgm:t>
        <a:bodyPr tIns="0" bIns="36000"/>
        <a:lstStyle/>
        <a:p>
          <a:pPr>
            <a:lnSpc>
              <a:spcPct val="100000"/>
            </a:lnSpc>
            <a:spcAft>
              <a:spcPts val="200"/>
            </a:spcAft>
          </a:pPr>
          <a:r>
            <a:rPr lang="en-GB" sz="1400" b="1" noProof="0" dirty="0">
              <a:solidFill>
                <a:schemeClr val="tx2"/>
              </a:solidFill>
            </a:rPr>
            <a:t>History</a:t>
          </a:r>
        </a:p>
      </dgm:t>
    </dgm:pt>
    <dgm:pt modelId="{53836276-C932-F24D-A9C9-B1E6F471C0EE}" type="parTrans" cxnId="{A129CAC7-08DF-9E42-BD11-F3C8D9D87A81}">
      <dgm:prSet/>
      <dgm:spPr/>
      <dgm:t>
        <a:bodyPr/>
        <a:lstStyle/>
        <a:p>
          <a:endParaRPr lang="en-GB" noProof="0" dirty="0"/>
        </a:p>
      </dgm:t>
    </dgm:pt>
    <dgm:pt modelId="{30AB116E-6B7C-4D44-B92B-A9B86D664E66}" type="sibTrans" cxnId="{A129CAC7-08DF-9E42-BD11-F3C8D9D87A81}">
      <dgm:prSet/>
      <dgm:spPr/>
      <dgm:t>
        <a:bodyPr/>
        <a:lstStyle/>
        <a:p>
          <a:endParaRPr lang="en-GB" noProof="0" dirty="0"/>
        </a:p>
      </dgm:t>
    </dgm:pt>
    <dgm:pt modelId="{4224C332-3581-4A40-A22A-97E8048CCBAF}">
      <dgm:prSet custT="1"/>
      <dgm:spPr/>
      <dgm:t>
        <a:bodyPr tIns="0" bIns="36000"/>
        <a:lstStyle/>
        <a:p>
          <a:pPr>
            <a:lnSpc>
              <a:spcPct val="100000"/>
            </a:lnSpc>
            <a:spcAft>
              <a:spcPts val="200"/>
            </a:spcAft>
          </a:pPr>
          <a:r>
            <a:rPr lang="en-GB" sz="1400" noProof="0" dirty="0">
              <a:solidFill>
                <a:schemeClr val="tx2"/>
              </a:solidFill>
            </a:rPr>
            <a:t>von Willebrand disease type 1</a:t>
          </a:r>
        </a:p>
      </dgm:t>
    </dgm:pt>
    <dgm:pt modelId="{8F5E9233-7527-0444-89A4-8FDC525F0E56}" type="parTrans" cxnId="{92369A43-090E-A84F-A35B-025565953125}">
      <dgm:prSet/>
      <dgm:spPr/>
      <dgm:t>
        <a:bodyPr/>
        <a:lstStyle/>
        <a:p>
          <a:endParaRPr lang="en-GB" noProof="0" dirty="0"/>
        </a:p>
      </dgm:t>
    </dgm:pt>
    <dgm:pt modelId="{0B51DE28-5EEA-2A4A-B864-6994E8BDBE30}" type="sibTrans" cxnId="{92369A43-090E-A84F-A35B-025565953125}">
      <dgm:prSet/>
      <dgm:spPr/>
      <dgm:t>
        <a:bodyPr/>
        <a:lstStyle/>
        <a:p>
          <a:endParaRPr lang="en-GB" noProof="0" dirty="0"/>
        </a:p>
      </dgm:t>
    </dgm:pt>
    <dgm:pt modelId="{BA2E0BB8-B058-B54F-B867-19628A4EED71}">
      <dgm:prSet custT="1"/>
      <dgm:spPr/>
      <dgm:t>
        <a:bodyPr tIns="0" bIns="36000"/>
        <a:lstStyle/>
        <a:p>
          <a:pPr>
            <a:lnSpc>
              <a:spcPct val="100000"/>
            </a:lnSpc>
            <a:spcAft>
              <a:spcPts val="200"/>
            </a:spcAft>
          </a:pPr>
          <a:r>
            <a:rPr lang="en-GB" sz="1400" strike="noStrike" baseline="0" noProof="0" dirty="0">
              <a:solidFill>
                <a:schemeClr val="tx2"/>
              </a:solidFill>
              <a:latin typeface="Calibri" panose="020F0502020204030204" pitchFamily="34" charset="0"/>
            </a:rPr>
            <a:t>Bleeding symptoms include </a:t>
          </a:r>
          <a:r>
            <a:rPr lang="en-GB" sz="1400" strike="noStrike" noProof="0" dirty="0">
              <a:solidFill>
                <a:schemeClr val="tx2"/>
              </a:solidFill>
              <a:latin typeface="Calibri" panose="020F0502020204030204" pitchFamily="34" charset="0"/>
            </a:rPr>
            <a:t>severe </a:t>
          </a:r>
          <a:r>
            <a:rPr lang="en-GB" sz="1400" noProof="0" dirty="0">
              <a:solidFill>
                <a:schemeClr val="tx2"/>
              </a:solidFill>
              <a:latin typeface="Calibri" panose="020F0502020204030204" pitchFamily="34" charset="0"/>
            </a:rPr>
            <a:t>menstrual bleeding and bleeding following trauma in early childhood</a:t>
          </a:r>
          <a:endParaRPr lang="en-GB" sz="1400" noProof="0" dirty="0">
            <a:solidFill>
              <a:schemeClr val="tx2"/>
            </a:solidFill>
          </a:endParaRPr>
        </a:p>
      </dgm:t>
    </dgm:pt>
    <dgm:pt modelId="{D9D52E9F-304D-414D-8300-BBF05F3DDA61}" type="parTrans" cxnId="{E184A124-D58D-6744-A304-AD38AAA0B7C0}">
      <dgm:prSet/>
      <dgm:spPr/>
      <dgm:t>
        <a:bodyPr/>
        <a:lstStyle/>
        <a:p>
          <a:endParaRPr lang="en-GB" noProof="0" dirty="0"/>
        </a:p>
      </dgm:t>
    </dgm:pt>
    <dgm:pt modelId="{E72D9A52-0F3B-EF4C-A1DD-F8F0E973476F}" type="sibTrans" cxnId="{E184A124-D58D-6744-A304-AD38AAA0B7C0}">
      <dgm:prSet/>
      <dgm:spPr/>
      <dgm:t>
        <a:bodyPr/>
        <a:lstStyle/>
        <a:p>
          <a:endParaRPr lang="en-GB" noProof="0" dirty="0"/>
        </a:p>
      </dgm:t>
    </dgm:pt>
    <dgm:pt modelId="{524CA08B-8B48-3748-8357-4AFCC7143B5A}">
      <dgm:prSet custT="1"/>
      <dgm:spPr/>
      <dgm:t>
        <a:bodyPr tIns="0" bIns="36000"/>
        <a:lstStyle/>
        <a:p>
          <a:pPr>
            <a:lnSpc>
              <a:spcPct val="100000"/>
            </a:lnSpc>
            <a:spcAft>
              <a:spcPts val="200"/>
            </a:spcAft>
          </a:pPr>
          <a:r>
            <a:rPr lang="en-GB" sz="1400" b="1" kern="1200" noProof="0" dirty="0">
              <a:solidFill>
                <a:schemeClr val="tx2"/>
              </a:solidFill>
            </a:rPr>
            <a:t>Laboratory values</a:t>
          </a:r>
        </a:p>
      </dgm:t>
    </dgm:pt>
    <dgm:pt modelId="{E51CCE47-4514-5047-9F01-7B3E292E5AA3}" type="parTrans" cxnId="{C23253B9-3E3B-CB40-9F20-842959486C97}">
      <dgm:prSet/>
      <dgm:spPr/>
      <dgm:t>
        <a:bodyPr/>
        <a:lstStyle/>
        <a:p>
          <a:endParaRPr lang="en-GB" noProof="0" dirty="0"/>
        </a:p>
      </dgm:t>
    </dgm:pt>
    <dgm:pt modelId="{DA7FB9FD-CF6C-E942-AA29-D804477A6CE1}" type="sibTrans" cxnId="{C23253B9-3E3B-CB40-9F20-842959486C97}">
      <dgm:prSet/>
      <dgm:spPr/>
      <dgm:t>
        <a:bodyPr/>
        <a:lstStyle/>
        <a:p>
          <a:endParaRPr lang="en-GB" noProof="0" dirty="0"/>
        </a:p>
      </dgm:t>
    </dgm:pt>
    <dgm:pt modelId="{D32509F9-9AD3-6541-8A2D-85364B61D58E}">
      <dgm:prSet custT="1"/>
      <dgm:spPr/>
      <dgm:t>
        <a:bodyPr tIns="0" bIns="36000"/>
        <a:lstStyle/>
        <a:p>
          <a:pPr>
            <a:lnSpc>
              <a:spcPct val="100000"/>
            </a:lnSpc>
            <a:spcAft>
              <a:spcPts val="200"/>
            </a:spcAft>
          </a:pPr>
          <a:r>
            <a:rPr lang="en-GB" sz="1400" kern="1200" noProof="0" dirty="0">
              <a:solidFill>
                <a:srgbClr val="5D8298"/>
              </a:solidFill>
              <a:latin typeface="Calibri" panose="020F0502020204030204"/>
              <a:ea typeface="+mn-ea"/>
              <a:cs typeface="+mn-cs"/>
            </a:rPr>
            <a:t>Haemoglobin 12.2 g/dL</a:t>
          </a:r>
        </a:p>
      </dgm:t>
    </dgm:pt>
    <dgm:pt modelId="{B9C9E783-0003-EC4C-9764-59F49E825024}" type="parTrans" cxnId="{1CAB904C-167F-6243-8464-66253790097A}">
      <dgm:prSet/>
      <dgm:spPr/>
      <dgm:t>
        <a:bodyPr/>
        <a:lstStyle/>
        <a:p>
          <a:endParaRPr lang="en-GB" noProof="0" dirty="0"/>
        </a:p>
      </dgm:t>
    </dgm:pt>
    <dgm:pt modelId="{21332269-B9CC-294B-8D24-17304C3E79C5}" type="sibTrans" cxnId="{1CAB904C-167F-6243-8464-66253790097A}">
      <dgm:prSet/>
      <dgm:spPr/>
      <dgm:t>
        <a:bodyPr/>
        <a:lstStyle/>
        <a:p>
          <a:endParaRPr lang="en-GB" noProof="0" dirty="0"/>
        </a:p>
      </dgm:t>
    </dgm:pt>
    <dgm:pt modelId="{AB97CF18-1E50-204E-87D0-DF3765389B3E}">
      <dgm:prSet custT="1"/>
      <dgm:spPr/>
      <dgm:t>
        <a:bodyPr tIns="0" bIns="36000"/>
        <a:lstStyle/>
        <a:p>
          <a:pPr>
            <a:lnSpc>
              <a:spcPct val="100000"/>
            </a:lnSpc>
            <a:spcAft>
              <a:spcPts val="200"/>
            </a:spcAft>
          </a:pPr>
          <a:r>
            <a:rPr lang="en-GB" sz="1400" kern="1200" noProof="0" dirty="0">
              <a:solidFill>
                <a:srgbClr val="5D8298"/>
              </a:solidFill>
              <a:latin typeface="Calibri" panose="020F0502020204030204"/>
              <a:ea typeface="+mn-ea"/>
              <a:cs typeface="+mn-cs"/>
            </a:rPr>
            <a:t>Platelet count 187 x 10</a:t>
          </a:r>
          <a:r>
            <a:rPr lang="en-GB" sz="1400" kern="1200" baseline="30000" noProof="0" dirty="0">
              <a:solidFill>
                <a:srgbClr val="5D8298"/>
              </a:solidFill>
              <a:latin typeface="Calibri" panose="020F0502020204030204"/>
              <a:ea typeface="+mn-ea"/>
              <a:cs typeface="+mn-cs"/>
            </a:rPr>
            <a:t>9</a:t>
          </a:r>
          <a:r>
            <a:rPr lang="en-GB" sz="1400" kern="1200" noProof="0" dirty="0">
              <a:solidFill>
                <a:srgbClr val="5D8298"/>
              </a:solidFill>
              <a:latin typeface="Calibri" panose="020F0502020204030204"/>
              <a:ea typeface="+mn-ea"/>
              <a:cs typeface="+mn-cs"/>
            </a:rPr>
            <a:t>/L</a:t>
          </a:r>
        </a:p>
      </dgm:t>
    </dgm:pt>
    <dgm:pt modelId="{D9316BB9-AFA4-2F41-9B26-E52B2FC43ED0}" type="parTrans" cxnId="{D9B8FC71-1589-0645-A021-25F976091EE0}">
      <dgm:prSet/>
      <dgm:spPr/>
      <dgm:t>
        <a:bodyPr/>
        <a:lstStyle/>
        <a:p>
          <a:endParaRPr lang="en-GB" noProof="0" dirty="0"/>
        </a:p>
      </dgm:t>
    </dgm:pt>
    <dgm:pt modelId="{8BF64FE8-B8D4-F14D-82DD-7E5AE63D743B}" type="sibTrans" cxnId="{D9B8FC71-1589-0645-A021-25F976091EE0}">
      <dgm:prSet/>
      <dgm:spPr/>
      <dgm:t>
        <a:bodyPr/>
        <a:lstStyle/>
        <a:p>
          <a:endParaRPr lang="en-GB" noProof="0" dirty="0"/>
        </a:p>
      </dgm:t>
    </dgm:pt>
    <dgm:pt modelId="{9EFC68FB-BE33-0347-9AD9-9DA641C4D039}">
      <dgm:prSet custT="1"/>
      <dgm:spPr/>
      <dgm:t>
        <a:bodyPr/>
        <a:lstStyle/>
        <a:p>
          <a:pPr algn="l">
            <a:lnSpc>
              <a:spcPct val="100000"/>
            </a:lnSpc>
            <a:spcAft>
              <a:spcPts val="200"/>
            </a:spcAft>
          </a:pPr>
          <a:r>
            <a:rPr lang="en-GB" sz="1400" noProof="0" dirty="0">
              <a:solidFill>
                <a:schemeClr val="tx2"/>
              </a:solidFill>
              <a:latin typeface="Calibri" panose="020F0502020204030204" pitchFamily="34" charset="0"/>
            </a:rPr>
            <a:t>The pregnancy has been uneventful so far</a:t>
          </a:r>
        </a:p>
        <a:p>
          <a:pPr algn="l">
            <a:lnSpc>
              <a:spcPct val="100000"/>
            </a:lnSpc>
            <a:spcAft>
              <a:spcPts val="200"/>
            </a:spcAft>
          </a:pPr>
          <a:r>
            <a:rPr lang="en-GB" sz="1400" noProof="0" dirty="0">
              <a:solidFill>
                <a:schemeClr val="tx2"/>
              </a:solidFill>
              <a:latin typeface="Calibri" panose="020F0502020204030204" pitchFamily="34" charset="0"/>
            </a:rPr>
            <a:t>She has </a:t>
          </a:r>
          <a:r>
            <a:rPr lang="en-GB" sz="1400" b="1" noProof="0" dirty="0">
              <a:solidFill>
                <a:schemeClr val="tx2"/>
              </a:solidFill>
              <a:latin typeface="Calibri" panose="020F0502020204030204" pitchFamily="34" charset="0"/>
            </a:rPr>
            <a:t>questions about type of birth and epidural anaesthesia</a:t>
          </a:r>
          <a:endParaRPr lang="en-GB" sz="1400" b="1" noProof="0" dirty="0">
            <a:solidFill>
              <a:schemeClr val="tx2"/>
            </a:solidFill>
          </a:endParaRPr>
        </a:p>
      </dgm:t>
    </dgm:pt>
    <dgm:pt modelId="{08ECDCD1-B7E1-1E45-8043-4E4FAD35F531}" type="parTrans" cxnId="{744EDCB9-36C0-F047-A3F8-2E70DFEE71C7}">
      <dgm:prSet/>
      <dgm:spPr/>
      <dgm:t>
        <a:bodyPr/>
        <a:lstStyle/>
        <a:p>
          <a:endParaRPr lang="en-GB" noProof="0" dirty="0"/>
        </a:p>
      </dgm:t>
    </dgm:pt>
    <dgm:pt modelId="{3A05CEF7-D42D-4449-A5BD-AB4723672178}" type="sibTrans" cxnId="{744EDCB9-36C0-F047-A3F8-2E70DFEE71C7}">
      <dgm:prSet/>
      <dgm:spPr/>
      <dgm:t>
        <a:bodyPr/>
        <a:lstStyle/>
        <a:p>
          <a:endParaRPr lang="en-GB" noProof="0" dirty="0"/>
        </a:p>
      </dgm:t>
    </dgm:pt>
    <dgm:pt modelId="{73AE0145-EBA2-A94C-A160-1E04EF68E2A0}">
      <dgm:prSet custT="1"/>
      <dgm:spPr/>
      <dgm:t>
        <a:bodyPr tIns="0" bIns="36000"/>
        <a:lstStyle/>
        <a:p>
          <a:pPr>
            <a:lnSpc>
              <a:spcPct val="100000"/>
            </a:lnSpc>
            <a:spcAft>
              <a:spcPts val="200"/>
            </a:spcAft>
          </a:pPr>
          <a:r>
            <a:rPr lang="en-GB" sz="1400" noProof="0" dirty="0">
              <a:solidFill>
                <a:schemeClr val="tx2"/>
              </a:solidFill>
              <a:latin typeface="Calibri" panose="020F0502020204030204" pitchFamily="34" charset="0"/>
            </a:rPr>
            <a:t>Treated with tranexamic acid and VWF-FVIII concentrate</a:t>
          </a:r>
          <a:endParaRPr lang="en-GB" sz="1400" noProof="0" dirty="0">
            <a:solidFill>
              <a:schemeClr val="tx2"/>
            </a:solidFill>
          </a:endParaRPr>
        </a:p>
      </dgm:t>
    </dgm:pt>
    <dgm:pt modelId="{007E6BC9-610D-F945-B3C5-9852F5D464E2}" type="parTrans" cxnId="{C3C790A3-D0F3-2A47-93E8-BEC915D93FF2}">
      <dgm:prSet/>
      <dgm:spPr/>
      <dgm:t>
        <a:bodyPr/>
        <a:lstStyle/>
        <a:p>
          <a:endParaRPr lang="en-GB" noProof="0" dirty="0"/>
        </a:p>
      </dgm:t>
    </dgm:pt>
    <dgm:pt modelId="{49C5F919-3762-AA47-8FB0-2670637CDC84}" type="sibTrans" cxnId="{C3C790A3-D0F3-2A47-93E8-BEC915D93FF2}">
      <dgm:prSet/>
      <dgm:spPr/>
      <dgm:t>
        <a:bodyPr/>
        <a:lstStyle/>
        <a:p>
          <a:endParaRPr lang="en-GB" noProof="0" dirty="0"/>
        </a:p>
      </dgm:t>
    </dgm:pt>
    <dgm:pt modelId="{AE1D557A-FA47-0842-A743-72AE4AC4E2FC}">
      <dgm:prSet custT="1"/>
      <dgm:spPr/>
      <dgm:t>
        <a:bodyPr tIns="0" bIns="36000"/>
        <a:lstStyle/>
        <a:p>
          <a:pPr>
            <a:lnSpc>
              <a:spcPct val="100000"/>
            </a:lnSpc>
            <a:spcAft>
              <a:spcPts val="200"/>
            </a:spcAft>
          </a:pPr>
          <a:r>
            <a:rPr lang="en-GB" sz="1400" kern="1200" noProof="0" dirty="0">
              <a:solidFill>
                <a:srgbClr val="5D8298"/>
              </a:solidFill>
              <a:latin typeface="Calibri" panose="020F0502020204030204"/>
              <a:ea typeface="+mn-ea"/>
              <a:cs typeface="+mn-cs"/>
            </a:rPr>
            <a:t>WBC 7.1</a:t>
          </a:r>
        </a:p>
      </dgm:t>
    </dgm:pt>
    <dgm:pt modelId="{7A92D85C-C1D3-D445-BCD8-EE8F84163F83}" type="sibTrans" cxnId="{E9F014A5-2098-8E4B-A45E-A4BDCFF4A480}">
      <dgm:prSet/>
      <dgm:spPr/>
      <dgm:t>
        <a:bodyPr/>
        <a:lstStyle/>
        <a:p>
          <a:endParaRPr lang="en-GB" noProof="0" dirty="0"/>
        </a:p>
      </dgm:t>
    </dgm:pt>
    <dgm:pt modelId="{2D6B0D05-9CD4-074A-A7E3-C865F04DD59E}" type="parTrans" cxnId="{E9F014A5-2098-8E4B-A45E-A4BDCFF4A480}">
      <dgm:prSet/>
      <dgm:spPr/>
      <dgm:t>
        <a:bodyPr/>
        <a:lstStyle/>
        <a:p>
          <a:endParaRPr lang="en-GB" noProof="0" dirty="0"/>
        </a:p>
      </dgm:t>
    </dgm:pt>
    <dgm:pt modelId="{BCF08DF6-9584-B645-BF25-4B3A935C38E3}" type="pres">
      <dgm:prSet presAssocID="{FE50D72A-9659-3D4B-969A-633835A778E5}" presName="layout" presStyleCnt="0">
        <dgm:presLayoutVars>
          <dgm:chMax/>
          <dgm:chPref/>
          <dgm:dir/>
          <dgm:animOne val="branch"/>
          <dgm:animLvl val="lvl"/>
          <dgm:resizeHandles/>
        </dgm:presLayoutVars>
      </dgm:prSet>
      <dgm:spPr/>
    </dgm:pt>
    <dgm:pt modelId="{4BEA5C97-B9EB-5F4C-A942-B890ADD85EB4}" type="pres">
      <dgm:prSet presAssocID="{8A0666D4-24AB-8440-A274-6B21E031EBE8}" presName="root" presStyleCnt="0">
        <dgm:presLayoutVars>
          <dgm:chMax/>
          <dgm:chPref val="4"/>
        </dgm:presLayoutVars>
      </dgm:prSet>
      <dgm:spPr/>
    </dgm:pt>
    <dgm:pt modelId="{D10D0FE3-8A8D-6C4B-804A-A3B6D6AB36F1}" type="pres">
      <dgm:prSet presAssocID="{8A0666D4-24AB-8440-A274-6B21E031EBE8}" presName="rootComposite" presStyleCnt="0">
        <dgm:presLayoutVars/>
      </dgm:prSet>
      <dgm:spPr/>
    </dgm:pt>
    <dgm:pt modelId="{71B52F31-7B07-D847-A831-4959B552C263}" type="pres">
      <dgm:prSet presAssocID="{8A0666D4-24AB-8440-A274-6B21E031EBE8}" presName="rootText" presStyleLbl="node0" presStyleIdx="0" presStyleCnt="1">
        <dgm:presLayoutVars>
          <dgm:chMax/>
          <dgm:chPref val="4"/>
        </dgm:presLayoutVars>
      </dgm:prSet>
      <dgm:spPr/>
    </dgm:pt>
    <dgm:pt modelId="{48429D25-571D-AB4C-A3F2-B47CCE4D9AA7}" type="pres">
      <dgm:prSet presAssocID="{8A0666D4-24AB-8440-A274-6B21E031EBE8}" presName="childShape" presStyleCnt="0">
        <dgm:presLayoutVars>
          <dgm:chMax val="0"/>
          <dgm:chPref val="0"/>
        </dgm:presLayoutVars>
      </dgm:prSet>
      <dgm:spPr/>
    </dgm:pt>
    <dgm:pt modelId="{8DA2E42C-5466-1540-9425-900D8F92E7DE}" type="pres">
      <dgm:prSet presAssocID="{1D7BD212-FC2A-6744-AC30-7998F6FDA4B6}" presName="childComposite" presStyleCnt="0">
        <dgm:presLayoutVars>
          <dgm:chMax val="0"/>
          <dgm:chPref val="0"/>
        </dgm:presLayoutVars>
      </dgm:prSet>
      <dgm:spPr/>
    </dgm:pt>
    <dgm:pt modelId="{993CC6A7-EE12-0D40-BA66-9FCDD53C5251}" type="pres">
      <dgm:prSet presAssocID="{1D7BD212-FC2A-6744-AC30-7998F6FDA4B6}" presName="Image" presStyleLbl="node1" presStyleIdx="0" presStyleCnt="3"/>
      <dgm:spPr>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pt>
    <dgm:pt modelId="{FA0BFDC7-E365-5445-95BC-2527EAF8B57E}" type="pres">
      <dgm:prSet presAssocID="{1D7BD212-FC2A-6744-AC30-7998F6FDA4B6}" presName="childText" presStyleLbl="lnNode1" presStyleIdx="0" presStyleCnt="3">
        <dgm:presLayoutVars>
          <dgm:chMax val="0"/>
          <dgm:chPref val="0"/>
          <dgm:bulletEnabled val="1"/>
        </dgm:presLayoutVars>
      </dgm:prSet>
      <dgm:spPr/>
    </dgm:pt>
    <dgm:pt modelId="{9D27E9E0-8F21-454E-95DD-304145020CA9}" type="pres">
      <dgm:prSet presAssocID="{524CA08B-8B48-3748-8357-4AFCC7143B5A}" presName="childComposite" presStyleCnt="0">
        <dgm:presLayoutVars>
          <dgm:chMax val="0"/>
          <dgm:chPref val="0"/>
        </dgm:presLayoutVars>
      </dgm:prSet>
      <dgm:spPr/>
    </dgm:pt>
    <dgm:pt modelId="{7384EBB8-69A4-624D-A1A9-D2BC27F74AE6}" type="pres">
      <dgm:prSet presAssocID="{524CA08B-8B48-3748-8357-4AFCC7143B5A}" presName="Image" presStyleLbl="node1" presStyleIdx="1" presStyleCnt="3"/>
      <dgm:spPr>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pt>
    <dgm:pt modelId="{CC9D6374-9FCE-5D41-BDDE-48F6AABFB779}" type="pres">
      <dgm:prSet presAssocID="{524CA08B-8B48-3748-8357-4AFCC7143B5A}" presName="childText" presStyleLbl="lnNode1" presStyleIdx="1" presStyleCnt="3">
        <dgm:presLayoutVars>
          <dgm:chMax val="0"/>
          <dgm:chPref val="0"/>
          <dgm:bulletEnabled val="1"/>
        </dgm:presLayoutVars>
      </dgm:prSet>
      <dgm:spPr/>
    </dgm:pt>
    <dgm:pt modelId="{4F67D2FB-9273-AB41-95BD-63BFA470CAB8}" type="pres">
      <dgm:prSet presAssocID="{9EFC68FB-BE33-0347-9AD9-9DA641C4D039}" presName="childComposite" presStyleCnt="0">
        <dgm:presLayoutVars>
          <dgm:chMax val="0"/>
          <dgm:chPref val="0"/>
        </dgm:presLayoutVars>
      </dgm:prSet>
      <dgm:spPr/>
    </dgm:pt>
    <dgm:pt modelId="{5F215264-7189-7A4D-ADCC-09051B6544B2}" type="pres">
      <dgm:prSet presAssocID="{9EFC68FB-BE33-0347-9AD9-9DA641C4D039}" presName="Image" presStyleLbl="node1" presStyleIdx="2" presStyleCnt="3"/>
      <dgm:spPr>
        <a:blipFill rotWithShape="1">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pt>
    <dgm:pt modelId="{2631FB25-F97E-444F-8203-8D9FCEE90758}" type="pres">
      <dgm:prSet presAssocID="{9EFC68FB-BE33-0347-9AD9-9DA641C4D039}" presName="childText" presStyleLbl="lnNode1" presStyleIdx="2" presStyleCnt="3">
        <dgm:presLayoutVars>
          <dgm:chMax val="0"/>
          <dgm:chPref val="0"/>
          <dgm:bulletEnabled val="1"/>
        </dgm:presLayoutVars>
      </dgm:prSet>
      <dgm:spPr/>
    </dgm:pt>
  </dgm:ptLst>
  <dgm:cxnLst>
    <dgm:cxn modelId="{38EAA505-DC0A-534D-9521-425F30E3505E}" type="presOf" srcId="{8A0666D4-24AB-8440-A274-6B21E031EBE8}" destId="{71B52F31-7B07-D847-A831-4959B552C263}" srcOrd="0" destOrd="0" presId="urn:microsoft.com/office/officeart/2008/layout/PictureAccentList"/>
    <dgm:cxn modelId="{DF3EBB1C-38CA-4C4D-9233-945A097DB462}" type="presOf" srcId="{BA2E0BB8-B058-B54F-B867-19628A4EED71}" destId="{FA0BFDC7-E365-5445-95BC-2527EAF8B57E}" srcOrd="0" destOrd="2" presId="urn:microsoft.com/office/officeart/2008/layout/PictureAccentList"/>
    <dgm:cxn modelId="{B523021F-7EA1-7245-B354-CF3CB2ACB264}" type="presOf" srcId="{73AE0145-EBA2-A94C-A160-1E04EF68E2A0}" destId="{FA0BFDC7-E365-5445-95BC-2527EAF8B57E}" srcOrd="0" destOrd="3" presId="urn:microsoft.com/office/officeart/2008/layout/PictureAccentList"/>
    <dgm:cxn modelId="{B6E4A51F-6B17-AD4C-885F-6325F1202A3F}" type="presOf" srcId="{524CA08B-8B48-3748-8357-4AFCC7143B5A}" destId="{CC9D6374-9FCE-5D41-BDDE-48F6AABFB779}" srcOrd="0" destOrd="0" presId="urn:microsoft.com/office/officeart/2008/layout/PictureAccentList"/>
    <dgm:cxn modelId="{E184A124-D58D-6744-A304-AD38AAA0B7C0}" srcId="{1D7BD212-FC2A-6744-AC30-7998F6FDA4B6}" destId="{BA2E0BB8-B058-B54F-B867-19628A4EED71}" srcOrd="1" destOrd="0" parTransId="{D9D52E9F-304D-414D-8300-BBF05F3DDA61}" sibTransId="{E72D9A52-0F3B-EF4C-A1DD-F8F0E973476F}"/>
    <dgm:cxn modelId="{92369A43-090E-A84F-A35B-025565953125}" srcId="{1D7BD212-FC2A-6744-AC30-7998F6FDA4B6}" destId="{4224C332-3581-4A40-A22A-97E8048CCBAF}" srcOrd="0" destOrd="0" parTransId="{8F5E9233-7527-0444-89A4-8FDC525F0E56}" sibTransId="{0B51DE28-5EEA-2A4A-B864-6994E8BDBE30}"/>
    <dgm:cxn modelId="{5428D445-20CE-7743-9E5D-CBDA566F3B6A}" srcId="{FE50D72A-9659-3D4B-969A-633835A778E5}" destId="{8A0666D4-24AB-8440-A274-6B21E031EBE8}" srcOrd="0" destOrd="0" parTransId="{B900C014-5703-8841-89A4-5B994F3E31BF}" sibTransId="{22F30C9C-C522-A846-B1AF-3F380109D3B3}"/>
    <dgm:cxn modelId="{C6C93148-78B5-3E47-93B7-E1612369C7DE}" type="presOf" srcId="{FE50D72A-9659-3D4B-969A-633835A778E5}" destId="{BCF08DF6-9584-B645-BF25-4B3A935C38E3}" srcOrd="0" destOrd="0" presId="urn:microsoft.com/office/officeart/2008/layout/PictureAccentList"/>
    <dgm:cxn modelId="{1CAB904C-167F-6243-8464-66253790097A}" srcId="{524CA08B-8B48-3748-8357-4AFCC7143B5A}" destId="{D32509F9-9AD3-6541-8A2D-85364B61D58E}" srcOrd="0" destOrd="0" parTransId="{B9C9E783-0003-EC4C-9764-59F49E825024}" sibTransId="{21332269-B9CC-294B-8D24-17304C3E79C5}"/>
    <dgm:cxn modelId="{30C41C65-2EEB-734D-B3C6-4B2599B94F2A}" type="presOf" srcId="{4224C332-3581-4A40-A22A-97E8048CCBAF}" destId="{FA0BFDC7-E365-5445-95BC-2527EAF8B57E}" srcOrd="0" destOrd="1" presId="urn:microsoft.com/office/officeart/2008/layout/PictureAccentList"/>
    <dgm:cxn modelId="{D9B8FC71-1589-0645-A021-25F976091EE0}" srcId="{524CA08B-8B48-3748-8357-4AFCC7143B5A}" destId="{AB97CF18-1E50-204E-87D0-DF3765389B3E}" srcOrd="1" destOrd="0" parTransId="{D9316BB9-AFA4-2F41-9B26-E52B2FC43ED0}" sibTransId="{8BF64FE8-B8D4-F14D-82DD-7E5AE63D743B}"/>
    <dgm:cxn modelId="{C6A1379C-2158-3C40-BE2B-C3981DC55CBC}" type="presOf" srcId="{9EFC68FB-BE33-0347-9AD9-9DA641C4D039}" destId="{2631FB25-F97E-444F-8203-8D9FCEE90758}" srcOrd="0" destOrd="0" presId="urn:microsoft.com/office/officeart/2008/layout/PictureAccentList"/>
    <dgm:cxn modelId="{C3C790A3-D0F3-2A47-93E8-BEC915D93FF2}" srcId="{1D7BD212-FC2A-6744-AC30-7998F6FDA4B6}" destId="{73AE0145-EBA2-A94C-A160-1E04EF68E2A0}" srcOrd="2" destOrd="0" parTransId="{007E6BC9-610D-F945-B3C5-9852F5D464E2}" sibTransId="{49C5F919-3762-AA47-8FB0-2670637CDC84}"/>
    <dgm:cxn modelId="{E9F014A5-2098-8E4B-A45E-A4BDCFF4A480}" srcId="{524CA08B-8B48-3748-8357-4AFCC7143B5A}" destId="{AE1D557A-FA47-0842-A743-72AE4AC4E2FC}" srcOrd="2" destOrd="0" parTransId="{2D6B0D05-9CD4-074A-A7E3-C865F04DD59E}" sibTransId="{7A92D85C-C1D3-D445-BCD8-EE8F84163F83}"/>
    <dgm:cxn modelId="{9A8F4FB9-401F-F849-AA44-62291B2426E9}" type="presOf" srcId="{D32509F9-9AD3-6541-8A2D-85364B61D58E}" destId="{CC9D6374-9FCE-5D41-BDDE-48F6AABFB779}" srcOrd="0" destOrd="1" presId="urn:microsoft.com/office/officeart/2008/layout/PictureAccentList"/>
    <dgm:cxn modelId="{C23253B9-3E3B-CB40-9F20-842959486C97}" srcId="{8A0666D4-24AB-8440-A274-6B21E031EBE8}" destId="{524CA08B-8B48-3748-8357-4AFCC7143B5A}" srcOrd="1" destOrd="0" parTransId="{E51CCE47-4514-5047-9F01-7B3E292E5AA3}" sibTransId="{DA7FB9FD-CF6C-E942-AA29-D804477A6CE1}"/>
    <dgm:cxn modelId="{744EDCB9-36C0-F047-A3F8-2E70DFEE71C7}" srcId="{8A0666D4-24AB-8440-A274-6B21E031EBE8}" destId="{9EFC68FB-BE33-0347-9AD9-9DA641C4D039}" srcOrd="2" destOrd="0" parTransId="{08ECDCD1-B7E1-1E45-8043-4E4FAD35F531}" sibTransId="{3A05CEF7-D42D-4449-A5BD-AB4723672178}"/>
    <dgm:cxn modelId="{A129CAC7-08DF-9E42-BD11-F3C8D9D87A81}" srcId="{8A0666D4-24AB-8440-A274-6B21E031EBE8}" destId="{1D7BD212-FC2A-6744-AC30-7998F6FDA4B6}" srcOrd="0" destOrd="0" parTransId="{53836276-C932-F24D-A9C9-B1E6F471C0EE}" sibTransId="{30AB116E-6B7C-4D44-B92B-A9B86D664E66}"/>
    <dgm:cxn modelId="{DAF0A4CB-21F8-0C4D-9FD5-BDBE535CBBF4}" type="presOf" srcId="{AB97CF18-1E50-204E-87D0-DF3765389B3E}" destId="{CC9D6374-9FCE-5D41-BDDE-48F6AABFB779}" srcOrd="0" destOrd="2" presId="urn:microsoft.com/office/officeart/2008/layout/PictureAccentList"/>
    <dgm:cxn modelId="{F72B30E2-9C5B-E149-911D-6DEDC9ADC1A8}" type="presOf" srcId="{AE1D557A-FA47-0842-A743-72AE4AC4E2FC}" destId="{CC9D6374-9FCE-5D41-BDDE-48F6AABFB779}" srcOrd="0" destOrd="3" presId="urn:microsoft.com/office/officeart/2008/layout/PictureAccentList"/>
    <dgm:cxn modelId="{A02036F1-040B-F045-B5CE-EB058BF7F02B}" type="presOf" srcId="{1D7BD212-FC2A-6744-AC30-7998F6FDA4B6}" destId="{FA0BFDC7-E365-5445-95BC-2527EAF8B57E}" srcOrd="0" destOrd="0" presId="urn:microsoft.com/office/officeart/2008/layout/PictureAccentList"/>
    <dgm:cxn modelId="{C78F8EB0-63FD-D847-B824-4CC368A123D8}" type="presParOf" srcId="{BCF08DF6-9584-B645-BF25-4B3A935C38E3}" destId="{4BEA5C97-B9EB-5F4C-A942-B890ADD85EB4}" srcOrd="0" destOrd="0" presId="urn:microsoft.com/office/officeart/2008/layout/PictureAccentList"/>
    <dgm:cxn modelId="{F9F94CF5-9B8A-314D-9DD7-08DB54E8D7C0}" type="presParOf" srcId="{4BEA5C97-B9EB-5F4C-A942-B890ADD85EB4}" destId="{D10D0FE3-8A8D-6C4B-804A-A3B6D6AB36F1}" srcOrd="0" destOrd="0" presId="urn:microsoft.com/office/officeart/2008/layout/PictureAccentList"/>
    <dgm:cxn modelId="{DB4DBBF2-4AF2-BD4D-BDBB-BD44CA84ADA1}" type="presParOf" srcId="{D10D0FE3-8A8D-6C4B-804A-A3B6D6AB36F1}" destId="{71B52F31-7B07-D847-A831-4959B552C263}" srcOrd="0" destOrd="0" presId="urn:microsoft.com/office/officeart/2008/layout/PictureAccentList"/>
    <dgm:cxn modelId="{D886E697-35D9-AC4A-BBDB-031D94CD95EF}" type="presParOf" srcId="{4BEA5C97-B9EB-5F4C-A942-B890ADD85EB4}" destId="{48429D25-571D-AB4C-A3F2-B47CCE4D9AA7}" srcOrd="1" destOrd="0" presId="urn:microsoft.com/office/officeart/2008/layout/PictureAccentList"/>
    <dgm:cxn modelId="{0A9A3B0C-9941-3942-88CE-A4696EAF52E5}" type="presParOf" srcId="{48429D25-571D-AB4C-A3F2-B47CCE4D9AA7}" destId="{8DA2E42C-5466-1540-9425-900D8F92E7DE}" srcOrd="0" destOrd="0" presId="urn:microsoft.com/office/officeart/2008/layout/PictureAccentList"/>
    <dgm:cxn modelId="{8EA8A175-9896-9341-BF65-44415D63D5D7}" type="presParOf" srcId="{8DA2E42C-5466-1540-9425-900D8F92E7DE}" destId="{993CC6A7-EE12-0D40-BA66-9FCDD53C5251}" srcOrd="0" destOrd="0" presId="urn:microsoft.com/office/officeart/2008/layout/PictureAccentList"/>
    <dgm:cxn modelId="{394C5B12-0059-A44E-8B2D-965B34B93E67}" type="presParOf" srcId="{8DA2E42C-5466-1540-9425-900D8F92E7DE}" destId="{FA0BFDC7-E365-5445-95BC-2527EAF8B57E}" srcOrd="1" destOrd="0" presId="urn:microsoft.com/office/officeart/2008/layout/PictureAccentList"/>
    <dgm:cxn modelId="{05BDD0F3-ED60-D34C-ACA5-2D786D4414CA}" type="presParOf" srcId="{48429D25-571D-AB4C-A3F2-B47CCE4D9AA7}" destId="{9D27E9E0-8F21-454E-95DD-304145020CA9}" srcOrd="1" destOrd="0" presId="urn:microsoft.com/office/officeart/2008/layout/PictureAccentList"/>
    <dgm:cxn modelId="{6F92F655-A0AE-A543-90AC-619F4071CC7D}" type="presParOf" srcId="{9D27E9E0-8F21-454E-95DD-304145020CA9}" destId="{7384EBB8-69A4-624D-A1A9-D2BC27F74AE6}" srcOrd="0" destOrd="0" presId="urn:microsoft.com/office/officeart/2008/layout/PictureAccentList"/>
    <dgm:cxn modelId="{DAF1EA19-3EF2-BD4F-A28E-1C6AF5E23088}" type="presParOf" srcId="{9D27E9E0-8F21-454E-95DD-304145020CA9}" destId="{CC9D6374-9FCE-5D41-BDDE-48F6AABFB779}" srcOrd="1" destOrd="0" presId="urn:microsoft.com/office/officeart/2008/layout/PictureAccentList"/>
    <dgm:cxn modelId="{5467C1A5-0821-164F-AA11-0F7E9AC238D4}" type="presParOf" srcId="{48429D25-571D-AB4C-A3F2-B47CCE4D9AA7}" destId="{4F67D2FB-9273-AB41-95BD-63BFA470CAB8}" srcOrd="2" destOrd="0" presId="urn:microsoft.com/office/officeart/2008/layout/PictureAccentList"/>
    <dgm:cxn modelId="{16FEAB6B-93A1-4C40-9D8D-F3F387E65780}" type="presParOf" srcId="{4F67D2FB-9273-AB41-95BD-63BFA470CAB8}" destId="{5F215264-7189-7A4D-ADCC-09051B6544B2}" srcOrd="0" destOrd="0" presId="urn:microsoft.com/office/officeart/2008/layout/PictureAccentList"/>
    <dgm:cxn modelId="{60257EAD-6AC6-4649-9363-65FF13CBB7D6}" type="presParOf" srcId="{4F67D2FB-9273-AB41-95BD-63BFA470CAB8}" destId="{2631FB25-F97E-444F-8203-8D9FCEE90758}"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A89A19-1085-6046-A26E-BC1343AF3F0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nl-NL"/>
        </a:p>
      </dgm:t>
    </dgm:pt>
    <dgm:pt modelId="{8DD9CF88-F8D2-DD40-A26E-DB039FCF92EB}">
      <dgm:prSet/>
      <dgm:spPr/>
      <dgm:t>
        <a:bodyPr/>
        <a:lstStyle/>
        <a:p>
          <a:r>
            <a:rPr lang="en-GB" noProof="0" dirty="0"/>
            <a:t>Planning</a:t>
          </a:r>
        </a:p>
      </dgm:t>
    </dgm:pt>
    <dgm:pt modelId="{A5B9FBD7-DECC-E546-815E-6E896CC2F9E5}" type="parTrans" cxnId="{A15116E9-277E-C04A-B91F-2721405094DD}">
      <dgm:prSet/>
      <dgm:spPr/>
      <dgm:t>
        <a:bodyPr/>
        <a:lstStyle/>
        <a:p>
          <a:endParaRPr lang="nl-NL"/>
        </a:p>
      </dgm:t>
    </dgm:pt>
    <dgm:pt modelId="{90953698-67C3-AF40-921E-E80103C39086}" type="sibTrans" cxnId="{A15116E9-277E-C04A-B91F-2721405094DD}">
      <dgm:prSet/>
      <dgm:spPr/>
      <dgm:t>
        <a:bodyPr/>
        <a:lstStyle/>
        <a:p>
          <a:endParaRPr lang="nl-NL"/>
        </a:p>
      </dgm:t>
    </dgm:pt>
    <dgm:pt modelId="{4AC0D894-2537-1F43-AACC-E8B99C3FEFB7}">
      <dgm:prSet/>
      <dgm:spPr/>
      <dgm:t>
        <a:bodyPr/>
        <a:lstStyle/>
        <a:p>
          <a:r>
            <a:rPr lang="en-GB" noProof="0" dirty="0"/>
            <a:t>Multidisciplinary approach</a:t>
          </a:r>
        </a:p>
      </dgm:t>
    </dgm:pt>
    <dgm:pt modelId="{5E4C3506-F64B-7E44-B263-9C2BD8B95C83}" type="parTrans" cxnId="{1EF0B257-4EDD-C046-808B-80DCCF66725F}">
      <dgm:prSet/>
      <dgm:spPr/>
      <dgm:t>
        <a:bodyPr/>
        <a:lstStyle/>
        <a:p>
          <a:endParaRPr lang="nl-NL"/>
        </a:p>
      </dgm:t>
    </dgm:pt>
    <dgm:pt modelId="{0921833D-983D-8E49-805D-918805C609A8}" type="sibTrans" cxnId="{1EF0B257-4EDD-C046-808B-80DCCF66725F}">
      <dgm:prSet/>
      <dgm:spPr/>
      <dgm:t>
        <a:bodyPr/>
        <a:lstStyle/>
        <a:p>
          <a:endParaRPr lang="nl-NL"/>
        </a:p>
      </dgm:t>
    </dgm:pt>
    <dgm:pt modelId="{7B59BD25-6264-EF4C-A560-98CD3BE6842E}">
      <dgm:prSet/>
      <dgm:spPr/>
      <dgm:t>
        <a:bodyPr/>
        <a:lstStyle/>
        <a:p>
          <a:r>
            <a:rPr lang="en-GB" noProof="0" dirty="0"/>
            <a:t>Adequate haemostasis support</a:t>
          </a:r>
        </a:p>
      </dgm:t>
    </dgm:pt>
    <dgm:pt modelId="{84CC18D0-10A4-C84B-8CDE-291A80D1C826}" type="parTrans" cxnId="{8B703924-20B1-E941-B460-4AA6ECD693E3}">
      <dgm:prSet/>
      <dgm:spPr/>
      <dgm:t>
        <a:bodyPr/>
        <a:lstStyle/>
        <a:p>
          <a:endParaRPr lang="nl-NL"/>
        </a:p>
      </dgm:t>
    </dgm:pt>
    <dgm:pt modelId="{1A9C21FA-ADCE-9D44-B98B-481C1CC8C58D}" type="sibTrans" cxnId="{8B703924-20B1-E941-B460-4AA6ECD693E3}">
      <dgm:prSet/>
      <dgm:spPr/>
      <dgm:t>
        <a:bodyPr/>
        <a:lstStyle/>
        <a:p>
          <a:endParaRPr lang="nl-NL"/>
        </a:p>
      </dgm:t>
    </dgm:pt>
    <dgm:pt modelId="{35332E05-6A15-CC4E-956E-9FEBCB92699D}">
      <dgm:prSet/>
      <dgm:spPr/>
      <dgm:t>
        <a:bodyPr/>
        <a:lstStyle/>
        <a:p>
          <a:r>
            <a:rPr lang="en-GB" b="0" i="0" noProof="0" dirty="0"/>
            <a:t>Advance planning is very important in patients with von Willebrand disease requiring surgery and/or anaesthesia</a:t>
          </a:r>
          <a:endParaRPr lang="en-GB" noProof="0" dirty="0"/>
        </a:p>
      </dgm:t>
    </dgm:pt>
    <dgm:pt modelId="{D8911693-1902-A545-A6D7-EEE113824A76}" type="parTrans" cxnId="{BA9B5E7B-5F4C-7641-8E20-82CBBABF7F9E}">
      <dgm:prSet/>
      <dgm:spPr/>
      <dgm:t>
        <a:bodyPr/>
        <a:lstStyle/>
        <a:p>
          <a:endParaRPr lang="nl-NL"/>
        </a:p>
      </dgm:t>
    </dgm:pt>
    <dgm:pt modelId="{BA73AB75-8D65-7849-8293-307F06097ADD}" type="sibTrans" cxnId="{BA9B5E7B-5F4C-7641-8E20-82CBBABF7F9E}">
      <dgm:prSet/>
      <dgm:spPr/>
      <dgm:t>
        <a:bodyPr/>
        <a:lstStyle/>
        <a:p>
          <a:endParaRPr lang="nl-NL"/>
        </a:p>
      </dgm:t>
    </dgm:pt>
    <dgm:pt modelId="{837BFAB7-5FA0-B647-969A-880A46BB51D9}">
      <dgm:prSet/>
      <dgm:spPr/>
      <dgm:t>
        <a:bodyPr/>
        <a:lstStyle/>
        <a:p>
          <a:r>
            <a:rPr lang="en-GB" b="0" i="0" noProof="0" dirty="0"/>
            <a:t>A collaborative, multidisciplinary approach with open lines of communication before, during and after surgery or delivery between surgeon, gynaecologist, anaesthesiologist and haematologist is crucial to mitigate the risk and prevent excessive bleeding</a:t>
          </a:r>
          <a:endParaRPr lang="en-GB" noProof="0" dirty="0"/>
        </a:p>
      </dgm:t>
    </dgm:pt>
    <dgm:pt modelId="{C5E2EF92-2F0E-EC41-BAD1-7F05595D7126}" type="parTrans" cxnId="{78D4529D-3C46-3F44-971B-41C3074FD73E}">
      <dgm:prSet/>
      <dgm:spPr/>
      <dgm:t>
        <a:bodyPr/>
        <a:lstStyle/>
        <a:p>
          <a:endParaRPr lang="nl-NL"/>
        </a:p>
      </dgm:t>
    </dgm:pt>
    <dgm:pt modelId="{0D443E77-7CC7-BE4B-9BF3-9E6BB95DEDFB}" type="sibTrans" cxnId="{78D4529D-3C46-3F44-971B-41C3074FD73E}">
      <dgm:prSet/>
      <dgm:spPr/>
      <dgm:t>
        <a:bodyPr/>
        <a:lstStyle/>
        <a:p>
          <a:endParaRPr lang="nl-NL"/>
        </a:p>
      </dgm:t>
    </dgm:pt>
    <dgm:pt modelId="{A00E4C7B-FD98-3D44-B065-3BE8B2DD41F3}">
      <dgm:prSet/>
      <dgm:spPr/>
      <dgm:t>
        <a:bodyPr/>
        <a:lstStyle/>
        <a:p>
          <a:r>
            <a:rPr lang="en-GB" b="0" i="0" noProof="0" dirty="0"/>
            <a:t>Patients with von Willebrand disease should have surgical procedures performed in a facility where adequate haemostasis support is available, including access to a coagulation laboratory</a:t>
          </a:r>
          <a:endParaRPr lang="en-GB" noProof="0" dirty="0"/>
        </a:p>
      </dgm:t>
    </dgm:pt>
    <dgm:pt modelId="{516E298D-CAF2-C248-8FF5-551E38648D93}" type="parTrans" cxnId="{02095061-078B-D946-A168-EFD18D7FD3F5}">
      <dgm:prSet/>
      <dgm:spPr/>
      <dgm:t>
        <a:bodyPr/>
        <a:lstStyle/>
        <a:p>
          <a:endParaRPr lang="nl-NL"/>
        </a:p>
      </dgm:t>
    </dgm:pt>
    <dgm:pt modelId="{C00DBCC5-7FFC-1942-8B6B-E708F12D206E}" type="sibTrans" cxnId="{02095061-078B-D946-A168-EFD18D7FD3F5}">
      <dgm:prSet/>
      <dgm:spPr/>
      <dgm:t>
        <a:bodyPr/>
        <a:lstStyle/>
        <a:p>
          <a:endParaRPr lang="nl-NL"/>
        </a:p>
      </dgm:t>
    </dgm:pt>
    <dgm:pt modelId="{CDD7282F-5129-7D41-BDD4-39B436FC30F3}" type="pres">
      <dgm:prSet presAssocID="{56A89A19-1085-6046-A26E-BC1343AF3F0F}" presName="linear" presStyleCnt="0">
        <dgm:presLayoutVars>
          <dgm:dir/>
          <dgm:animLvl val="lvl"/>
          <dgm:resizeHandles val="exact"/>
        </dgm:presLayoutVars>
      </dgm:prSet>
      <dgm:spPr/>
    </dgm:pt>
    <dgm:pt modelId="{8B0C4267-3F4B-3A48-91A7-BC1186FF7227}" type="pres">
      <dgm:prSet presAssocID="{8DD9CF88-F8D2-DD40-A26E-DB039FCF92EB}" presName="parentLin" presStyleCnt="0"/>
      <dgm:spPr/>
    </dgm:pt>
    <dgm:pt modelId="{BF439B9E-673D-B24E-B3FB-5BA511D0BF6E}" type="pres">
      <dgm:prSet presAssocID="{8DD9CF88-F8D2-DD40-A26E-DB039FCF92EB}" presName="parentLeftMargin" presStyleLbl="node1" presStyleIdx="0" presStyleCnt="3"/>
      <dgm:spPr/>
    </dgm:pt>
    <dgm:pt modelId="{AA4319C8-0883-0D41-AB82-02D62AF0A444}" type="pres">
      <dgm:prSet presAssocID="{8DD9CF88-F8D2-DD40-A26E-DB039FCF92EB}" presName="parentText" presStyleLbl="node1" presStyleIdx="0" presStyleCnt="3">
        <dgm:presLayoutVars>
          <dgm:chMax val="0"/>
          <dgm:bulletEnabled val="1"/>
        </dgm:presLayoutVars>
      </dgm:prSet>
      <dgm:spPr/>
    </dgm:pt>
    <dgm:pt modelId="{68BD6E11-37E9-E945-8F9B-879A010798F7}" type="pres">
      <dgm:prSet presAssocID="{8DD9CF88-F8D2-DD40-A26E-DB039FCF92EB}" presName="negativeSpace" presStyleCnt="0"/>
      <dgm:spPr/>
    </dgm:pt>
    <dgm:pt modelId="{15434160-F324-8A45-8814-B6D9C0EFA47C}" type="pres">
      <dgm:prSet presAssocID="{8DD9CF88-F8D2-DD40-A26E-DB039FCF92EB}" presName="childText" presStyleLbl="conFgAcc1" presStyleIdx="0" presStyleCnt="3">
        <dgm:presLayoutVars>
          <dgm:bulletEnabled val="1"/>
        </dgm:presLayoutVars>
      </dgm:prSet>
      <dgm:spPr/>
    </dgm:pt>
    <dgm:pt modelId="{6544CA2C-57FE-0448-913A-341A74E8C048}" type="pres">
      <dgm:prSet presAssocID="{90953698-67C3-AF40-921E-E80103C39086}" presName="spaceBetweenRectangles" presStyleCnt="0"/>
      <dgm:spPr/>
    </dgm:pt>
    <dgm:pt modelId="{E44E2996-2A0D-1940-A03F-6169EA9CB287}" type="pres">
      <dgm:prSet presAssocID="{4AC0D894-2537-1F43-AACC-E8B99C3FEFB7}" presName="parentLin" presStyleCnt="0"/>
      <dgm:spPr/>
    </dgm:pt>
    <dgm:pt modelId="{E2CEEFD8-D814-C143-9257-7E55E081677D}" type="pres">
      <dgm:prSet presAssocID="{4AC0D894-2537-1F43-AACC-E8B99C3FEFB7}" presName="parentLeftMargin" presStyleLbl="node1" presStyleIdx="0" presStyleCnt="3"/>
      <dgm:spPr/>
    </dgm:pt>
    <dgm:pt modelId="{4D5EF425-F217-B849-91BD-7ADB80C3A64C}" type="pres">
      <dgm:prSet presAssocID="{4AC0D894-2537-1F43-AACC-E8B99C3FEFB7}" presName="parentText" presStyleLbl="node1" presStyleIdx="1" presStyleCnt="3">
        <dgm:presLayoutVars>
          <dgm:chMax val="0"/>
          <dgm:bulletEnabled val="1"/>
        </dgm:presLayoutVars>
      </dgm:prSet>
      <dgm:spPr/>
    </dgm:pt>
    <dgm:pt modelId="{2B8A62C1-16DE-7249-851A-FEDA39BEEFB0}" type="pres">
      <dgm:prSet presAssocID="{4AC0D894-2537-1F43-AACC-E8B99C3FEFB7}" presName="negativeSpace" presStyleCnt="0"/>
      <dgm:spPr/>
    </dgm:pt>
    <dgm:pt modelId="{F7FF41C2-15EE-1340-BCE8-86BDD07259EB}" type="pres">
      <dgm:prSet presAssocID="{4AC0D894-2537-1F43-AACC-E8B99C3FEFB7}" presName="childText" presStyleLbl="conFgAcc1" presStyleIdx="1" presStyleCnt="3">
        <dgm:presLayoutVars>
          <dgm:bulletEnabled val="1"/>
        </dgm:presLayoutVars>
      </dgm:prSet>
      <dgm:spPr/>
    </dgm:pt>
    <dgm:pt modelId="{EE414E66-8745-B84E-BBC6-D9D5D541BD52}" type="pres">
      <dgm:prSet presAssocID="{0921833D-983D-8E49-805D-918805C609A8}" presName="spaceBetweenRectangles" presStyleCnt="0"/>
      <dgm:spPr/>
    </dgm:pt>
    <dgm:pt modelId="{761112C4-4FAE-584E-8C21-ABFCCBFF8285}" type="pres">
      <dgm:prSet presAssocID="{7B59BD25-6264-EF4C-A560-98CD3BE6842E}" presName="parentLin" presStyleCnt="0"/>
      <dgm:spPr/>
    </dgm:pt>
    <dgm:pt modelId="{06BC921F-5AFB-B844-92FB-F173CFEB01B4}" type="pres">
      <dgm:prSet presAssocID="{7B59BD25-6264-EF4C-A560-98CD3BE6842E}" presName="parentLeftMargin" presStyleLbl="node1" presStyleIdx="1" presStyleCnt="3"/>
      <dgm:spPr/>
    </dgm:pt>
    <dgm:pt modelId="{7536B535-2C23-6B4F-9760-5F7CDB0331DB}" type="pres">
      <dgm:prSet presAssocID="{7B59BD25-6264-EF4C-A560-98CD3BE6842E}" presName="parentText" presStyleLbl="node1" presStyleIdx="2" presStyleCnt="3">
        <dgm:presLayoutVars>
          <dgm:chMax val="0"/>
          <dgm:bulletEnabled val="1"/>
        </dgm:presLayoutVars>
      </dgm:prSet>
      <dgm:spPr/>
    </dgm:pt>
    <dgm:pt modelId="{4BF2CD08-2FE4-6946-818F-9A6A332AB8D0}" type="pres">
      <dgm:prSet presAssocID="{7B59BD25-6264-EF4C-A560-98CD3BE6842E}" presName="negativeSpace" presStyleCnt="0"/>
      <dgm:spPr/>
    </dgm:pt>
    <dgm:pt modelId="{CBBE85A1-B964-AB42-B400-0456CCD40343}" type="pres">
      <dgm:prSet presAssocID="{7B59BD25-6264-EF4C-A560-98CD3BE6842E}" presName="childText" presStyleLbl="conFgAcc1" presStyleIdx="2" presStyleCnt="3">
        <dgm:presLayoutVars>
          <dgm:bulletEnabled val="1"/>
        </dgm:presLayoutVars>
      </dgm:prSet>
      <dgm:spPr/>
    </dgm:pt>
  </dgm:ptLst>
  <dgm:cxnLst>
    <dgm:cxn modelId="{5C8FD102-4356-7147-B208-356B72029221}" type="presOf" srcId="{8DD9CF88-F8D2-DD40-A26E-DB039FCF92EB}" destId="{BF439B9E-673D-B24E-B3FB-5BA511D0BF6E}" srcOrd="0" destOrd="0" presId="urn:microsoft.com/office/officeart/2005/8/layout/list1"/>
    <dgm:cxn modelId="{8B703924-20B1-E941-B460-4AA6ECD693E3}" srcId="{56A89A19-1085-6046-A26E-BC1343AF3F0F}" destId="{7B59BD25-6264-EF4C-A560-98CD3BE6842E}" srcOrd="2" destOrd="0" parTransId="{84CC18D0-10A4-C84B-8CDE-291A80D1C826}" sibTransId="{1A9C21FA-ADCE-9D44-B98B-481C1CC8C58D}"/>
    <dgm:cxn modelId="{17018E24-8F6F-934A-BCFF-D2B50994225C}" type="presOf" srcId="{8DD9CF88-F8D2-DD40-A26E-DB039FCF92EB}" destId="{AA4319C8-0883-0D41-AB82-02D62AF0A444}" srcOrd="1" destOrd="0" presId="urn:microsoft.com/office/officeart/2005/8/layout/list1"/>
    <dgm:cxn modelId="{682FB631-ACAF-9A46-96CE-ACA0AB2537BD}" type="presOf" srcId="{4AC0D894-2537-1F43-AACC-E8B99C3FEFB7}" destId="{4D5EF425-F217-B849-91BD-7ADB80C3A64C}" srcOrd="1" destOrd="0" presId="urn:microsoft.com/office/officeart/2005/8/layout/list1"/>
    <dgm:cxn modelId="{1EF0B257-4EDD-C046-808B-80DCCF66725F}" srcId="{56A89A19-1085-6046-A26E-BC1343AF3F0F}" destId="{4AC0D894-2537-1F43-AACC-E8B99C3FEFB7}" srcOrd="1" destOrd="0" parTransId="{5E4C3506-F64B-7E44-B263-9C2BD8B95C83}" sibTransId="{0921833D-983D-8E49-805D-918805C609A8}"/>
    <dgm:cxn modelId="{02095061-078B-D946-A168-EFD18D7FD3F5}" srcId="{7B59BD25-6264-EF4C-A560-98CD3BE6842E}" destId="{A00E4C7B-FD98-3D44-B065-3BE8B2DD41F3}" srcOrd="0" destOrd="0" parTransId="{516E298D-CAF2-C248-8FF5-551E38648D93}" sibTransId="{C00DBCC5-7FFC-1942-8B6B-E708F12D206E}"/>
    <dgm:cxn modelId="{B01FA16D-9AA0-0146-9E47-D35549C242E1}" type="presOf" srcId="{56A89A19-1085-6046-A26E-BC1343AF3F0F}" destId="{CDD7282F-5129-7D41-BDD4-39B436FC30F3}" srcOrd="0" destOrd="0" presId="urn:microsoft.com/office/officeart/2005/8/layout/list1"/>
    <dgm:cxn modelId="{BA9B5E7B-5F4C-7641-8E20-82CBBABF7F9E}" srcId="{8DD9CF88-F8D2-DD40-A26E-DB039FCF92EB}" destId="{35332E05-6A15-CC4E-956E-9FEBCB92699D}" srcOrd="0" destOrd="0" parTransId="{D8911693-1902-A545-A6D7-EEE113824A76}" sibTransId="{BA73AB75-8D65-7849-8293-307F06097ADD}"/>
    <dgm:cxn modelId="{24C9F495-6E2D-7344-AFC9-4DDCFB670E7D}" type="presOf" srcId="{7B59BD25-6264-EF4C-A560-98CD3BE6842E}" destId="{06BC921F-5AFB-B844-92FB-F173CFEB01B4}" srcOrd="0" destOrd="0" presId="urn:microsoft.com/office/officeart/2005/8/layout/list1"/>
    <dgm:cxn modelId="{78D4529D-3C46-3F44-971B-41C3074FD73E}" srcId="{4AC0D894-2537-1F43-AACC-E8B99C3FEFB7}" destId="{837BFAB7-5FA0-B647-969A-880A46BB51D9}" srcOrd="0" destOrd="0" parTransId="{C5E2EF92-2F0E-EC41-BAD1-7F05595D7126}" sibTransId="{0D443E77-7CC7-BE4B-9BF3-9E6BB95DEDFB}"/>
    <dgm:cxn modelId="{2F8E4CBF-35EE-CF4E-80C6-57C1FF347A8D}" type="presOf" srcId="{4AC0D894-2537-1F43-AACC-E8B99C3FEFB7}" destId="{E2CEEFD8-D814-C143-9257-7E55E081677D}" srcOrd="0" destOrd="0" presId="urn:microsoft.com/office/officeart/2005/8/layout/list1"/>
    <dgm:cxn modelId="{B18BCBDB-7E5C-CE4D-AB39-2E225C8501F1}" type="presOf" srcId="{35332E05-6A15-CC4E-956E-9FEBCB92699D}" destId="{15434160-F324-8A45-8814-B6D9C0EFA47C}" srcOrd="0" destOrd="0" presId="urn:microsoft.com/office/officeart/2005/8/layout/list1"/>
    <dgm:cxn modelId="{BD05EBE8-AFBE-D342-8897-58A5A2BC1E42}" type="presOf" srcId="{A00E4C7B-FD98-3D44-B065-3BE8B2DD41F3}" destId="{CBBE85A1-B964-AB42-B400-0456CCD40343}" srcOrd="0" destOrd="0" presId="urn:microsoft.com/office/officeart/2005/8/layout/list1"/>
    <dgm:cxn modelId="{A15116E9-277E-C04A-B91F-2721405094DD}" srcId="{56A89A19-1085-6046-A26E-BC1343AF3F0F}" destId="{8DD9CF88-F8D2-DD40-A26E-DB039FCF92EB}" srcOrd="0" destOrd="0" parTransId="{A5B9FBD7-DECC-E546-815E-6E896CC2F9E5}" sibTransId="{90953698-67C3-AF40-921E-E80103C39086}"/>
    <dgm:cxn modelId="{8E713DEA-05D2-D547-8920-78291E6BD618}" type="presOf" srcId="{7B59BD25-6264-EF4C-A560-98CD3BE6842E}" destId="{7536B535-2C23-6B4F-9760-5F7CDB0331DB}" srcOrd="1" destOrd="0" presId="urn:microsoft.com/office/officeart/2005/8/layout/list1"/>
    <dgm:cxn modelId="{3FA3C1ED-17C0-364E-B9B4-941A7EFDFB72}" type="presOf" srcId="{837BFAB7-5FA0-B647-969A-880A46BB51D9}" destId="{F7FF41C2-15EE-1340-BCE8-86BDD07259EB}" srcOrd="0" destOrd="0" presId="urn:microsoft.com/office/officeart/2005/8/layout/list1"/>
    <dgm:cxn modelId="{062F3814-0551-034A-B037-80BBE58BADF8}" type="presParOf" srcId="{CDD7282F-5129-7D41-BDD4-39B436FC30F3}" destId="{8B0C4267-3F4B-3A48-91A7-BC1186FF7227}" srcOrd="0" destOrd="0" presId="urn:microsoft.com/office/officeart/2005/8/layout/list1"/>
    <dgm:cxn modelId="{7E9DE658-67F7-3542-AAD4-1AC5B87634C1}" type="presParOf" srcId="{8B0C4267-3F4B-3A48-91A7-BC1186FF7227}" destId="{BF439B9E-673D-B24E-B3FB-5BA511D0BF6E}" srcOrd="0" destOrd="0" presId="urn:microsoft.com/office/officeart/2005/8/layout/list1"/>
    <dgm:cxn modelId="{0ABBCB65-343F-4C4D-B389-4F052D44663A}" type="presParOf" srcId="{8B0C4267-3F4B-3A48-91A7-BC1186FF7227}" destId="{AA4319C8-0883-0D41-AB82-02D62AF0A444}" srcOrd="1" destOrd="0" presId="urn:microsoft.com/office/officeart/2005/8/layout/list1"/>
    <dgm:cxn modelId="{3EFFC248-60AC-D84A-BDC9-547011EAEF42}" type="presParOf" srcId="{CDD7282F-5129-7D41-BDD4-39B436FC30F3}" destId="{68BD6E11-37E9-E945-8F9B-879A010798F7}" srcOrd="1" destOrd="0" presId="urn:microsoft.com/office/officeart/2005/8/layout/list1"/>
    <dgm:cxn modelId="{3EB7CA2A-5CED-DD44-9557-9815133AFE8D}" type="presParOf" srcId="{CDD7282F-5129-7D41-BDD4-39B436FC30F3}" destId="{15434160-F324-8A45-8814-B6D9C0EFA47C}" srcOrd="2" destOrd="0" presId="urn:microsoft.com/office/officeart/2005/8/layout/list1"/>
    <dgm:cxn modelId="{7EE7A8EF-2913-4D45-8B08-C142CE722959}" type="presParOf" srcId="{CDD7282F-5129-7D41-BDD4-39B436FC30F3}" destId="{6544CA2C-57FE-0448-913A-341A74E8C048}" srcOrd="3" destOrd="0" presId="urn:microsoft.com/office/officeart/2005/8/layout/list1"/>
    <dgm:cxn modelId="{492D98F5-4562-9147-9799-45C0EB187BAF}" type="presParOf" srcId="{CDD7282F-5129-7D41-BDD4-39B436FC30F3}" destId="{E44E2996-2A0D-1940-A03F-6169EA9CB287}" srcOrd="4" destOrd="0" presId="urn:microsoft.com/office/officeart/2005/8/layout/list1"/>
    <dgm:cxn modelId="{E1EC972F-BC46-254E-8F47-E7901D4242DB}" type="presParOf" srcId="{E44E2996-2A0D-1940-A03F-6169EA9CB287}" destId="{E2CEEFD8-D814-C143-9257-7E55E081677D}" srcOrd="0" destOrd="0" presId="urn:microsoft.com/office/officeart/2005/8/layout/list1"/>
    <dgm:cxn modelId="{806819E1-9FAC-D043-9704-E1329FF6A7CD}" type="presParOf" srcId="{E44E2996-2A0D-1940-A03F-6169EA9CB287}" destId="{4D5EF425-F217-B849-91BD-7ADB80C3A64C}" srcOrd="1" destOrd="0" presId="urn:microsoft.com/office/officeart/2005/8/layout/list1"/>
    <dgm:cxn modelId="{DCE1CF7A-A54E-D540-B447-D0A562835DB4}" type="presParOf" srcId="{CDD7282F-5129-7D41-BDD4-39B436FC30F3}" destId="{2B8A62C1-16DE-7249-851A-FEDA39BEEFB0}" srcOrd="5" destOrd="0" presId="urn:microsoft.com/office/officeart/2005/8/layout/list1"/>
    <dgm:cxn modelId="{895D61D1-5DE9-B249-ADC4-521B1D0449D4}" type="presParOf" srcId="{CDD7282F-5129-7D41-BDD4-39B436FC30F3}" destId="{F7FF41C2-15EE-1340-BCE8-86BDD07259EB}" srcOrd="6" destOrd="0" presId="urn:microsoft.com/office/officeart/2005/8/layout/list1"/>
    <dgm:cxn modelId="{2CD38D39-332E-7C48-8515-77BC93585F0E}" type="presParOf" srcId="{CDD7282F-5129-7D41-BDD4-39B436FC30F3}" destId="{EE414E66-8745-B84E-BBC6-D9D5D541BD52}" srcOrd="7" destOrd="0" presId="urn:microsoft.com/office/officeart/2005/8/layout/list1"/>
    <dgm:cxn modelId="{1D899859-9145-E24D-B33A-58B83C5168BE}" type="presParOf" srcId="{CDD7282F-5129-7D41-BDD4-39B436FC30F3}" destId="{761112C4-4FAE-584E-8C21-ABFCCBFF8285}" srcOrd="8" destOrd="0" presId="urn:microsoft.com/office/officeart/2005/8/layout/list1"/>
    <dgm:cxn modelId="{A24BEA9D-1887-8C4B-9861-7784BB3F5126}" type="presParOf" srcId="{761112C4-4FAE-584E-8C21-ABFCCBFF8285}" destId="{06BC921F-5AFB-B844-92FB-F173CFEB01B4}" srcOrd="0" destOrd="0" presId="urn:microsoft.com/office/officeart/2005/8/layout/list1"/>
    <dgm:cxn modelId="{0BD1654B-9AB7-CF4C-97E3-06EE37A797F8}" type="presParOf" srcId="{761112C4-4FAE-584E-8C21-ABFCCBFF8285}" destId="{7536B535-2C23-6B4F-9760-5F7CDB0331DB}" srcOrd="1" destOrd="0" presId="urn:microsoft.com/office/officeart/2005/8/layout/list1"/>
    <dgm:cxn modelId="{16B8002E-932E-DB48-AA55-4B2B87FEA4AE}" type="presParOf" srcId="{CDD7282F-5129-7D41-BDD4-39B436FC30F3}" destId="{4BF2CD08-2FE4-6946-818F-9A6A332AB8D0}" srcOrd="9" destOrd="0" presId="urn:microsoft.com/office/officeart/2005/8/layout/list1"/>
    <dgm:cxn modelId="{98F5B1AB-61DE-C24B-8CE5-A9705D1559F2}" type="presParOf" srcId="{CDD7282F-5129-7D41-BDD4-39B436FC30F3}" destId="{CBBE85A1-B964-AB42-B400-0456CCD4034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EEC56A-B025-2B47-B2EC-577C7CC32D47}" type="doc">
      <dgm:prSet loTypeId="urn:microsoft.com/office/officeart/2008/layout/LinedList" loCatId="relationship" qsTypeId="urn:microsoft.com/office/officeart/2005/8/quickstyle/simple1" qsCatId="simple" csTypeId="urn:microsoft.com/office/officeart/2005/8/colors/accent1_2" csCatId="accent1" phldr="1"/>
      <dgm:spPr/>
      <dgm:t>
        <a:bodyPr/>
        <a:lstStyle/>
        <a:p>
          <a:endParaRPr lang="nl-NL"/>
        </a:p>
      </dgm:t>
    </dgm:pt>
    <dgm:pt modelId="{07C14924-A7C8-AA4D-A103-6343C2F13BD7}">
      <dgm:prSet/>
      <dgm:spPr/>
      <dgm:t>
        <a:bodyPr/>
        <a:lstStyle/>
        <a:p>
          <a:r>
            <a:rPr lang="en-GB" b="1" noProof="0" dirty="0">
              <a:solidFill>
                <a:schemeClr val="accent1"/>
              </a:solidFill>
            </a:rPr>
            <a:t>Contemporary review on management of surgical patients with VWD</a:t>
          </a:r>
        </a:p>
      </dgm:t>
    </dgm:pt>
    <dgm:pt modelId="{4F484E8F-56C0-A64F-ABDB-5BF3977886BD}" type="parTrans" cxnId="{5FC47A6D-E024-064D-85E9-242F73ECB0EE}">
      <dgm:prSet/>
      <dgm:spPr/>
      <dgm:t>
        <a:bodyPr/>
        <a:lstStyle/>
        <a:p>
          <a:endParaRPr lang="nl-NL">
            <a:solidFill>
              <a:schemeClr val="tx2"/>
            </a:solidFill>
          </a:endParaRPr>
        </a:p>
      </dgm:t>
    </dgm:pt>
    <dgm:pt modelId="{32ADC24B-C24E-B44B-861D-7A9F875F0F69}" type="sibTrans" cxnId="{5FC47A6D-E024-064D-85E9-242F73ECB0EE}">
      <dgm:prSet/>
      <dgm:spPr/>
      <dgm:t>
        <a:bodyPr/>
        <a:lstStyle/>
        <a:p>
          <a:endParaRPr lang="nl-NL">
            <a:solidFill>
              <a:schemeClr val="tx2"/>
            </a:solidFill>
          </a:endParaRPr>
        </a:p>
      </dgm:t>
    </dgm:pt>
    <dgm:pt modelId="{B14871C1-BB08-A04F-905F-D2B6E4CDAE3D}">
      <dgm:prSet custT="1"/>
      <dgm:spPr/>
      <dgm:t>
        <a:bodyPr/>
        <a:lstStyle/>
        <a:p>
          <a:r>
            <a:rPr lang="en-GB" sz="1400" noProof="0" dirty="0">
              <a:solidFill>
                <a:schemeClr val="tx2"/>
              </a:solidFill>
            </a:rPr>
            <a:t>O'Donnell JS, Lavin M. </a:t>
          </a:r>
          <a:r>
            <a:rPr lang="en-GB" sz="1400" noProof="0" dirty="0">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Perioperative management of patients with von Willebrand disease</a:t>
          </a:r>
          <a:r>
            <a:rPr lang="en-GB" sz="1400" noProof="0" dirty="0">
              <a:solidFill>
                <a:schemeClr val="tx2"/>
              </a:solidFill>
            </a:rPr>
            <a:t>. </a:t>
          </a:r>
          <a:r>
            <a:rPr lang="en-GB" sz="1400" noProof="0" dirty="0" err="1">
              <a:solidFill>
                <a:schemeClr val="tx2"/>
              </a:solidFill>
            </a:rPr>
            <a:t>Hematology</a:t>
          </a:r>
          <a:r>
            <a:rPr lang="en-GB" sz="1400" noProof="0" dirty="0">
              <a:solidFill>
                <a:schemeClr val="tx2"/>
              </a:solidFill>
            </a:rPr>
            <a:t> Am Soc </a:t>
          </a:r>
          <a:r>
            <a:rPr lang="en-GB" sz="1400" noProof="0" dirty="0" err="1">
              <a:solidFill>
                <a:schemeClr val="tx2"/>
              </a:solidFill>
            </a:rPr>
            <a:t>Hematol</a:t>
          </a:r>
          <a:r>
            <a:rPr lang="en-GB" sz="1400" noProof="0" dirty="0">
              <a:solidFill>
                <a:schemeClr val="tx2"/>
              </a:solidFill>
            </a:rPr>
            <a:t> </a:t>
          </a:r>
          <a:r>
            <a:rPr lang="en-GB" sz="1400" noProof="0" dirty="0" err="1">
              <a:solidFill>
                <a:schemeClr val="tx2"/>
              </a:solidFill>
            </a:rPr>
            <a:t>Educ</a:t>
          </a:r>
          <a:r>
            <a:rPr lang="en-GB" sz="1400" noProof="0" dirty="0">
              <a:solidFill>
                <a:schemeClr val="tx2"/>
              </a:solidFill>
            </a:rPr>
            <a:t> Program. 2019;2019(1):604-9</a:t>
          </a:r>
        </a:p>
      </dgm:t>
    </dgm:pt>
    <dgm:pt modelId="{1030B241-CD14-7841-BF77-CD0BA4BD079D}" type="parTrans" cxnId="{B86A1528-1000-3E4F-ABE0-2FAC6BEEEDDF}">
      <dgm:prSet/>
      <dgm:spPr/>
      <dgm:t>
        <a:bodyPr/>
        <a:lstStyle/>
        <a:p>
          <a:endParaRPr lang="nl-NL">
            <a:solidFill>
              <a:schemeClr val="tx2"/>
            </a:solidFill>
          </a:endParaRPr>
        </a:p>
      </dgm:t>
    </dgm:pt>
    <dgm:pt modelId="{4053E4BE-A7B5-B64E-B859-F0A13DCE328E}" type="sibTrans" cxnId="{B86A1528-1000-3E4F-ABE0-2FAC6BEEEDDF}">
      <dgm:prSet/>
      <dgm:spPr/>
      <dgm:t>
        <a:bodyPr/>
        <a:lstStyle/>
        <a:p>
          <a:endParaRPr lang="nl-NL">
            <a:solidFill>
              <a:schemeClr val="tx2"/>
            </a:solidFill>
          </a:endParaRPr>
        </a:p>
      </dgm:t>
    </dgm:pt>
    <dgm:pt modelId="{E4F93775-EA2E-EF48-88E7-D7732D32D284}">
      <dgm:prSet/>
      <dgm:spPr/>
      <dgm:t>
        <a:bodyPr/>
        <a:lstStyle/>
        <a:p>
          <a:r>
            <a:rPr lang="en-GB" b="1" noProof="0" dirty="0">
              <a:solidFill>
                <a:schemeClr val="accent1"/>
              </a:solidFill>
            </a:rPr>
            <a:t>Recent retrospective analysis of anaesthesia around delivery in patients with VWD</a:t>
          </a:r>
        </a:p>
      </dgm:t>
    </dgm:pt>
    <dgm:pt modelId="{9B524AA5-89EB-B147-9303-C102B39CFE5E}" type="parTrans" cxnId="{BA37808C-0A1C-C24C-9221-DB3842132EB7}">
      <dgm:prSet/>
      <dgm:spPr/>
      <dgm:t>
        <a:bodyPr/>
        <a:lstStyle/>
        <a:p>
          <a:endParaRPr lang="nl-NL">
            <a:solidFill>
              <a:schemeClr val="tx2"/>
            </a:solidFill>
          </a:endParaRPr>
        </a:p>
      </dgm:t>
    </dgm:pt>
    <dgm:pt modelId="{ACF5D3A2-0D9D-CB40-93DA-104D5EA1DCE5}" type="sibTrans" cxnId="{BA37808C-0A1C-C24C-9221-DB3842132EB7}">
      <dgm:prSet/>
      <dgm:spPr/>
      <dgm:t>
        <a:bodyPr/>
        <a:lstStyle/>
        <a:p>
          <a:endParaRPr lang="nl-NL">
            <a:solidFill>
              <a:schemeClr val="tx2"/>
            </a:solidFill>
          </a:endParaRPr>
        </a:p>
      </dgm:t>
    </dgm:pt>
    <dgm:pt modelId="{36D17369-6D87-F748-95FF-45C1CD29549C}">
      <dgm:prSet custT="1"/>
      <dgm:spPr/>
      <dgm:t>
        <a:bodyPr/>
        <a:lstStyle/>
        <a:p>
          <a:r>
            <a:rPr lang="en-GB" sz="1400" noProof="0" dirty="0">
              <a:solidFill>
                <a:schemeClr val="tx2"/>
              </a:solidFill>
            </a:rPr>
            <a:t>Most patients (N=71, 106 deliveries) received neuraxial anaesthesia for labour and delivery; no adverse events</a:t>
          </a:r>
        </a:p>
      </dgm:t>
    </dgm:pt>
    <dgm:pt modelId="{4564D2CA-D842-C24D-A2F0-37A09F34B531}" type="parTrans" cxnId="{97DFE978-5DB0-644B-8E72-83A9A412FE29}">
      <dgm:prSet/>
      <dgm:spPr/>
      <dgm:t>
        <a:bodyPr/>
        <a:lstStyle/>
        <a:p>
          <a:endParaRPr lang="nl-NL">
            <a:solidFill>
              <a:schemeClr val="tx2"/>
            </a:solidFill>
          </a:endParaRPr>
        </a:p>
      </dgm:t>
    </dgm:pt>
    <dgm:pt modelId="{03F63BB9-BBEF-A844-BB6C-BC7FC2A35814}" type="sibTrans" cxnId="{97DFE978-5DB0-644B-8E72-83A9A412FE29}">
      <dgm:prSet/>
      <dgm:spPr/>
      <dgm:t>
        <a:bodyPr/>
        <a:lstStyle/>
        <a:p>
          <a:endParaRPr lang="nl-NL">
            <a:solidFill>
              <a:schemeClr val="tx2"/>
            </a:solidFill>
          </a:endParaRPr>
        </a:p>
      </dgm:t>
    </dgm:pt>
    <dgm:pt modelId="{BA7E7F7A-B17E-774A-98C8-C7D3C831E79E}">
      <dgm:prSet custT="1"/>
      <dgm:spPr/>
      <dgm:t>
        <a:bodyPr/>
        <a:lstStyle/>
        <a:p>
          <a:r>
            <a:rPr lang="en-GB" sz="1400" noProof="0" dirty="0" err="1">
              <a:solidFill>
                <a:schemeClr val="tx2"/>
              </a:solidFill>
            </a:rPr>
            <a:t>Reale</a:t>
          </a:r>
          <a:r>
            <a:rPr lang="en-GB" sz="1400" noProof="0" dirty="0">
              <a:solidFill>
                <a:schemeClr val="tx2"/>
              </a:solidFill>
            </a:rPr>
            <a:t> SC, et al. </a:t>
          </a:r>
          <a:r>
            <a:rPr lang="en-GB" sz="1400" noProof="0" dirty="0">
              <a:solidFill>
                <a:schemeClr val="tx2"/>
              </a:solidFill>
              <a:hlinkClick xmlns:r="http://schemas.openxmlformats.org/officeDocument/2006/relationships" r:id="rId2">
                <a:extLst>
                  <a:ext uri="{A12FA001-AC4F-418D-AE19-62706E023703}">
                    <ahyp:hlinkClr xmlns:ahyp="http://schemas.microsoft.com/office/drawing/2018/hyperlinkcolor" val="tx"/>
                  </a:ext>
                </a:extLst>
              </a:hlinkClick>
            </a:rPr>
            <a:t>Anesthetic Management of von Willebrand Disease in Pregnancy: A Retrospective Analysis of a Large Case Series. </a:t>
          </a:r>
          <a:r>
            <a:rPr lang="en-GB" sz="1400" noProof="0" dirty="0" err="1">
              <a:solidFill>
                <a:schemeClr val="tx2"/>
              </a:solidFill>
            </a:rPr>
            <a:t>Anesth</a:t>
          </a:r>
          <a:r>
            <a:rPr lang="en-GB" sz="1400" noProof="0" dirty="0">
              <a:solidFill>
                <a:schemeClr val="tx2"/>
              </a:solidFill>
            </a:rPr>
            <a:t> </a:t>
          </a:r>
          <a:r>
            <a:rPr lang="en-GB" sz="1400" noProof="0" dirty="0" err="1">
              <a:solidFill>
                <a:schemeClr val="tx2"/>
              </a:solidFill>
            </a:rPr>
            <a:t>Analg</a:t>
          </a:r>
          <a:r>
            <a:rPr lang="en-GB" sz="1400" noProof="0" dirty="0">
              <a:solidFill>
                <a:schemeClr val="tx2"/>
              </a:solidFill>
            </a:rPr>
            <a:t>. Online ahead of print 29 April 2021</a:t>
          </a:r>
        </a:p>
      </dgm:t>
    </dgm:pt>
    <dgm:pt modelId="{4B7F254D-0269-F94A-A3E5-57680A941DED}" type="parTrans" cxnId="{B70A1641-3318-7B42-AABB-722FF28360DD}">
      <dgm:prSet/>
      <dgm:spPr/>
      <dgm:t>
        <a:bodyPr/>
        <a:lstStyle/>
        <a:p>
          <a:endParaRPr lang="nl-NL">
            <a:solidFill>
              <a:schemeClr val="tx2"/>
            </a:solidFill>
          </a:endParaRPr>
        </a:p>
      </dgm:t>
    </dgm:pt>
    <dgm:pt modelId="{D756AD43-BCDF-9948-8327-60D84D5307CC}" type="sibTrans" cxnId="{B70A1641-3318-7B42-AABB-722FF28360DD}">
      <dgm:prSet/>
      <dgm:spPr/>
      <dgm:t>
        <a:bodyPr/>
        <a:lstStyle/>
        <a:p>
          <a:endParaRPr lang="nl-NL">
            <a:solidFill>
              <a:schemeClr val="tx2"/>
            </a:solidFill>
          </a:endParaRPr>
        </a:p>
      </dgm:t>
    </dgm:pt>
    <dgm:pt modelId="{F9B1B31A-2515-4348-A0C6-456E3FADA645}">
      <dgm:prSet/>
      <dgm:spPr/>
      <dgm:t>
        <a:bodyPr/>
        <a:lstStyle/>
        <a:p>
          <a:r>
            <a:rPr lang="en-GB" b="1" noProof="0" dirty="0">
              <a:solidFill>
                <a:schemeClr val="accent1"/>
              </a:solidFill>
            </a:rPr>
            <a:t>Comprehensive overview by the ACOG on VWD in women</a:t>
          </a:r>
        </a:p>
      </dgm:t>
    </dgm:pt>
    <dgm:pt modelId="{6D59C7B0-9104-5840-8808-0DCB53E48413}" type="parTrans" cxnId="{A2A6D12A-17F1-1C44-B4A2-B6C293349B58}">
      <dgm:prSet/>
      <dgm:spPr/>
      <dgm:t>
        <a:bodyPr/>
        <a:lstStyle/>
        <a:p>
          <a:endParaRPr lang="nl-NL">
            <a:solidFill>
              <a:schemeClr val="tx2"/>
            </a:solidFill>
          </a:endParaRPr>
        </a:p>
      </dgm:t>
    </dgm:pt>
    <dgm:pt modelId="{15DDDFE0-C8E0-A742-8F38-E448CB1F3756}" type="sibTrans" cxnId="{A2A6D12A-17F1-1C44-B4A2-B6C293349B58}">
      <dgm:prSet/>
      <dgm:spPr/>
      <dgm:t>
        <a:bodyPr/>
        <a:lstStyle/>
        <a:p>
          <a:endParaRPr lang="nl-NL">
            <a:solidFill>
              <a:schemeClr val="tx2"/>
            </a:solidFill>
          </a:endParaRPr>
        </a:p>
      </dgm:t>
    </dgm:pt>
    <dgm:pt modelId="{EAC31268-125D-6C45-A3DA-826525DFEA2C}">
      <dgm:prSet custT="1"/>
      <dgm:spPr/>
      <dgm:t>
        <a:bodyPr/>
        <a:lstStyle/>
        <a:p>
          <a:r>
            <a:rPr lang="en-GB" sz="1400" noProof="0" dirty="0">
              <a:solidFill>
                <a:schemeClr val="tx2"/>
              </a:solidFill>
            </a:rPr>
            <a:t>Signs and symptoms; evaluation, screening and diagnosis; and specific considerations for gynaecology, obstetrics and adolescent care</a:t>
          </a:r>
        </a:p>
      </dgm:t>
    </dgm:pt>
    <dgm:pt modelId="{8ECA4B6F-3A4F-754C-96E9-8DC12517E5B6}" type="parTrans" cxnId="{2AE12481-A4E3-4544-89FE-05820F6B0C35}">
      <dgm:prSet/>
      <dgm:spPr/>
      <dgm:t>
        <a:bodyPr/>
        <a:lstStyle/>
        <a:p>
          <a:endParaRPr lang="nl-NL">
            <a:solidFill>
              <a:schemeClr val="tx2"/>
            </a:solidFill>
          </a:endParaRPr>
        </a:p>
      </dgm:t>
    </dgm:pt>
    <dgm:pt modelId="{80B671AB-6A1D-0744-8AED-8E7523FD7F9F}" type="sibTrans" cxnId="{2AE12481-A4E3-4544-89FE-05820F6B0C35}">
      <dgm:prSet/>
      <dgm:spPr/>
      <dgm:t>
        <a:bodyPr/>
        <a:lstStyle/>
        <a:p>
          <a:endParaRPr lang="nl-NL">
            <a:solidFill>
              <a:schemeClr val="tx2"/>
            </a:solidFill>
          </a:endParaRPr>
        </a:p>
      </dgm:t>
    </dgm:pt>
    <dgm:pt modelId="{5D446887-82D1-3F4A-94B5-849270448236}">
      <dgm:prSet custT="1"/>
      <dgm:spPr/>
      <dgm:t>
        <a:bodyPr/>
        <a:lstStyle/>
        <a:p>
          <a:r>
            <a:rPr lang="en-GB" sz="1400" noProof="0" dirty="0">
              <a:solidFill>
                <a:schemeClr val="tx2"/>
              </a:solidFill>
            </a:rPr>
            <a:t>Committee on Adolescent Health Care; Committee on </a:t>
          </a:r>
          <a:r>
            <a:rPr lang="en-GB" sz="1400" noProof="0" dirty="0" err="1">
              <a:solidFill>
                <a:schemeClr val="tx2"/>
              </a:solidFill>
            </a:rPr>
            <a:t>Gynecologic</a:t>
          </a:r>
          <a:r>
            <a:rPr lang="en-GB" sz="1400" noProof="0" dirty="0">
              <a:solidFill>
                <a:schemeClr val="tx2"/>
              </a:solidFill>
            </a:rPr>
            <a:t> Practice. </a:t>
          </a:r>
          <a:r>
            <a:rPr lang="en-GB" sz="1400" noProof="0" dirty="0">
              <a:solidFill>
                <a:schemeClr val="tx2"/>
              </a:solidFill>
              <a:hlinkClick xmlns:r="http://schemas.openxmlformats.org/officeDocument/2006/relationships" r:id="rId3">
                <a:extLst>
                  <a:ext uri="{A12FA001-AC4F-418D-AE19-62706E023703}">
                    <ahyp:hlinkClr xmlns:ahyp="http://schemas.microsoft.com/office/drawing/2018/hyperlinkcolor" val="tx"/>
                  </a:ext>
                </a:extLst>
              </a:hlinkClick>
            </a:rPr>
            <a:t>Committee Opinion No.580: von Willebrand disease in women.</a:t>
          </a:r>
          <a:r>
            <a:rPr lang="en-GB" sz="1400" noProof="0" dirty="0">
              <a:solidFill>
                <a:schemeClr val="tx2"/>
              </a:solidFill>
            </a:rPr>
            <a:t> </a:t>
          </a:r>
          <a:r>
            <a:rPr lang="en-GB" sz="1400" noProof="0" dirty="0" err="1">
              <a:solidFill>
                <a:schemeClr val="tx2"/>
              </a:solidFill>
            </a:rPr>
            <a:t>Obstet</a:t>
          </a:r>
          <a:r>
            <a:rPr lang="en-GB" sz="1400" noProof="0" dirty="0">
              <a:solidFill>
                <a:schemeClr val="tx2"/>
              </a:solidFill>
            </a:rPr>
            <a:t> Gynecol. 2013;122:1368-73</a:t>
          </a:r>
        </a:p>
      </dgm:t>
    </dgm:pt>
    <dgm:pt modelId="{640BE40F-3E7D-F44D-91EF-C85F415A2C14}" type="parTrans" cxnId="{08D9FE65-3193-3B4C-B053-46E3E89FCEFD}">
      <dgm:prSet/>
      <dgm:spPr/>
      <dgm:t>
        <a:bodyPr/>
        <a:lstStyle/>
        <a:p>
          <a:endParaRPr lang="nl-NL">
            <a:solidFill>
              <a:schemeClr val="tx2"/>
            </a:solidFill>
          </a:endParaRPr>
        </a:p>
      </dgm:t>
    </dgm:pt>
    <dgm:pt modelId="{167CB390-80CF-3A49-A2DF-A0FBCE4FADC6}" type="sibTrans" cxnId="{08D9FE65-3193-3B4C-B053-46E3E89FCEFD}">
      <dgm:prSet/>
      <dgm:spPr/>
      <dgm:t>
        <a:bodyPr/>
        <a:lstStyle/>
        <a:p>
          <a:endParaRPr lang="nl-NL">
            <a:solidFill>
              <a:schemeClr val="tx2"/>
            </a:solidFill>
          </a:endParaRPr>
        </a:p>
      </dgm:t>
    </dgm:pt>
    <dgm:pt modelId="{7E305BBF-D210-6F4A-8786-C61AE6408DC8}">
      <dgm:prSet/>
      <dgm:spPr/>
      <dgm:t>
        <a:bodyPr/>
        <a:lstStyle/>
        <a:p>
          <a:r>
            <a:rPr lang="en-GB" b="1" noProof="0" dirty="0">
              <a:solidFill>
                <a:schemeClr val="accent1"/>
              </a:solidFill>
            </a:rPr>
            <a:t>Review on VWD and pregnancy</a:t>
          </a:r>
        </a:p>
      </dgm:t>
    </dgm:pt>
    <dgm:pt modelId="{6E20221C-4CCB-4F40-BF40-28D5B40567F3}" type="parTrans" cxnId="{44E2B60C-A0A6-714D-9075-7934CB423898}">
      <dgm:prSet/>
      <dgm:spPr/>
      <dgm:t>
        <a:bodyPr/>
        <a:lstStyle/>
        <a:p>
          <a:endParaRPr lang="nl-NL">
            <a:solidFill>
              <a:schemeClr val="tx2"/>
            </a:solidFill>
          </a:endParaRPr>
        </a:p>
      </dgm:t>
    </dgm:pt>
    <dgm:pt modelId="{7B1BDDFE-7939-6442-9BAF-38AE60208634}" type="sibTrans" cxnId="{44E2B60C-A0A6-714D-9075-7934CB423898}">
      <dgm:prSet/>
      <dgm:spPr/>
      <dgm:t>
        <a:bodyPr/>
        <a:lstStyle/>
        <a:p>
          <a:endParaRPr lang="nl-NL">
            <a:solidFill>
              <a:schemeClr val="tx2"/>
            </a:solidFill>
          </a:endParaRPr>
        </a:p>
      </dgm:t>
    </dgm:pt>
    <dgm:pt modelId="{62638E04-5B91-0B4E-8B7D-EF6D499BF5D9}">
      <dgm:prSet custT="1"/>
      <dgm:spPr/>
      <dgm:t>
        <a:bodyPr/>
        <a:lstStyle/>
        <a:p>
          <a:r>
            <a:rPr lang="en-GB" sz="1400" noProof="0" dirty="0">
              <a:solidFill>
                <a:schemeClr val="tx2"/>
              </a:solidFill>
            </a:rPr>
            <a:t>Factor VIII, VWF levels and bleeding during pregnancy, labour and postpartum; epidural/spinal anaesthesia; complications with type 2 VWD; neonatal complications; miscarriage; genetic counselling and treatment </a:t>
          </a:r>
        </a:p>
      </dgm:t>
    </dgm:pt>
    <dgm:pt modelId="{673CE61A-C401-D14D-8B9D-97FFB4802A8E}" type="parTrans" cxnId="{C3CAE582-A86D-C545-82EA-9D564AF76AF7}">
      <dgm:prSet/>
      <dgm:spPr/>
      <dgm:t>
        <a:bodyPr/>
        <a:lstStyle/>
        <a:p>
          <a:endParaRPr lang="nl-NL">
            <a:solidFill>
              <a:schemeClr val="tx2"/>
            </a:solidFill>
          </a:endParaRPr>
        </a:p>
      </dgm:t>
    </dgm:pt>
    <dgm:pt modelId="{DF8EDD50-B4D7-E448-B7D9-DFF9235FB32A}" type="sibTrans" cxnId="{C3CAE582-A86D-C545-82EA-9D564AF76AF7}">
      <dgm:prSet/>
      <dgm:spPr/>
      <dgm:t>
        <a:bodyPr/>
        <a:lstStyle/>
        <a:p>
          <a:endParaRPr lang="nl-NL">
            <a:solidFill>
              <a:schemeClr val="tx2"/>
            </a:solidFill>
          </a:endParaRPr>
        </a:p>
      </dgm:t>
    </dgm:pt>
    <dgm:pt modelId="{FE961C58-CA39-F544-A4E9-F03747AB4A7B}">
      <dgm:prSet custT="1"/>
      <dgm:spPr/>
      <dgm:t>
        <a:bodyPr/>
        <a:lstStyle/>
        <a:p>
          <a:r>
            <a:rPr lang="en-GB" sz="1400" noProof="0" dirty="0" err="1">
              <a:solidFill>
                <a:schemeClr val="tx2"/>
              </a:solidFill>
            </a:rPr>
            <a:t>Kujovich</a:t>
          </a:r>
          <a:r>
            <a:rPr lang="en-GB" sz="1400" noProof="0" dirty="0">
              <a:solidFill>
                <a:schemeClr val="tx2"/>
              </a:solidFill>
            </a:rPr>
            <a:t> JL. </a:t>
          </a:r>
          <a:r>
            <a:rPr lang="en-GB" sz="1400" noProof="0" dirty="0">
              <a:solidFill>
                <a:schemeClr val="tx2"/>
              </a:solidFill>
              <a:hlinkClick xmlns:r="http://schemas.openxmlformats.org/officeDocument/2006/relationships" r:id="rId4">
                <a:extLst>
                  <a:ext uri="{A12FA001-AC4F-418D-AE19-62706E023703}">
                    <ahyp:hlinkClr xmlns:ahyp="http://schemas.microsoft.com/office/drawing/2018/hyperlinkcolor" val="tx"/>
                  </a:ext>
                </a:extLst>
              </a:hlinkClick>
            </a:rPr>
            <a:t>von Willebrand disease and pregnancy. </a:t>
          </a:r>
          <a:r>
            <a:rPr lang="en-GB" sz="1400" noProof="0" dirty="0">
              <a:solidFill>
                <a:schemeClr val="tx2"/>
              </a:solidFill>
            </a:rPr>
            <a:t>J </a:t>
          </a:r>
          <a:r>
            <a:rPr lang="en-GB" sz="1400" noProof="0" dirty="0" err="1">
              <a:solidFill>
                <a:schemeClr val="tx2"/>
              </a:solidFill>
            </a:rPr>
            <a:t>Thromb</a:t>
          </a:r>
          <a:r>
            <a:rPr lang="en-GB" sz="1400" noProof="0" dirty="0">
              <a:solidFill>
                <a:schemeClr val="tx2"/>
              </a:solidFill>
            </a:rPr>
            <a:t> </a:t>
          </a:r>
          <a:r>
            <a:rPr lang="en-GB" sz="1400" noProof="0" dirty="0" err="1">
              <a:solidFill>
                <a:schemeClr val="tx2"/>
              </a:solidFill>
            </a:rPr>
            <a:t>Haemost</a:t>
          </a:r>
          <a:r>
            <a:rPr lang="en-GB" sz="1400" noProof="0" dirty="0">
              <a:solidFill>
                <a:schemeClr val="tx2"/>
              </a:solidFill>
            </a:rPr>
            <a:t>. 2005;3:246-53</a:t>
          </a:r>
        </a:p>
      </dgm:t>
    </dgm:pt>
    <dgm:pt modelId="{6E8E9D4B-94B1-6E4D-A887-0FD015E0B4DB}" type="parTrans" cxnId="{C91FAB64-50B0-214F-93D7-7DA4BE6DAA11}">
      <dgm:prSet/>
      <dgm:spPr/>
      <dgm:t>
        <a:bodyPr/>
        <a:lstStyle/>
        <a:p>
          <a:endParaRPr lang="nl-NL">
            <a:solidFill>
              <a:schemeClr val="tx2"/>
            </a:solidFill>
          </a:endParaRPr>
        </a:p>
      </dgm:t>
    </dgm:pt>
    <dgm:pt modelId="{D45A53A7-F6C3-EA4C-89DA-41318D6521FA}" type="sibTrans" cxnId="{C91FAB64-50B0-214F-93D7-7DA4BE6DAA11}">
      <dgm:prSet/>
      <dgm:spPr/>
      <dgm:t>
        <a:bodyPr/>
        <a:lstStyle/>
        <a:p>
          <a:endParaRPr lang="nl-NL">
            <a:solidFill>
              <a:schemeClr val="tx2"/>
            </a:solidFill>
          </a:endParaRPr>
        </a:p>
      </dgm:t>
    </dgm:pt>
    <dgm:pt modelId="{82D0CD66-BF62-4846-9118-FF103605F89D}">
      <dgm:prSet/>
      <dgm:spPr/>
      <dgm:t>
        <a:bodyPr/>
        <a:lstStyle/>
        <a:p>
          <a:r>
            <a:rPr lang="en-GB" b="1" noProof="0" dirty="0">
              <a:solidFill>
                <a:schemeClr val="accent1"/>
              </a:solidFill>
            </a:rPr>
            <a:t>2021 guidelines on the management of VWD, by </a:t>
          </a:r>
          <a:br>
            <a:rPr lang="en-GB" b="1" noProof="0" dirty="0">
              <a:solidFill>
                <a:schemeClr val="accent1"/>
              </a:solidFill>
            </a:rPr>
          </a:br>
          <a:r>
            <a:rPr lang="en-GB" b="1" noProof="0" dirty="0">
              <a:solidFill>
                <a:schemeClr val="accent1"/>
              </a:solidFill>
            </a:rPr>
            <a:t>ASH, ISTH, NHF, WFH</a:t>
          </a:r>
        </a:p>
      </dgm:t>
    </dgm:pt>
    <dgm:pt modelId="{B7B4F9EE-5A3E-A545-B5AE-7500EB7E1DBC}" type="parTrans" cxnId="{B1807767-D350-074E-B305-B2E0FA49F357}">
      <dgm:prSet/>
      <dgm:spPr/>
      <dgm:t>
        <a:bodyPr/>
        <a:lstStyle/>
        <a:p>
          <a:endParaRPr lang="nl-NL">
            <a:solidFill>
              <a:schemeClr val="tx2"/>
            </a:solidFill>
          </a:endParaRPr>
        </a:p>
      </dgm:t>
    </dgm:pt>
    <dgm:pt modelId="{9646E230-1775-3E4D-99D9-9193C9E864D1}" type="sibTrans" cxnId="{B1807767-D350-074E-B305-B2E0FA49F357}">
      <dgm:prSet/>
      <dgm:spPr/>
      <dgm:t>
        <a:bodyPr/>
        <a:lstStyle/>
        <a:p>
          <a:endParaRPr lang="nl-NL">
            <a:solidFill>
              <a:schemeClr val="tx2"/>
            </a:solidFill>
          </a:endParaRPr>
        </a:p>
      </dgm:t>
    </dgm:pt>
    <dgm:pt modelId="{16920FDC-F517-0947-BE46-6ADF301CB0EF}">
      <dgm:prSet custT="1"/>
      <dgm:spPr/>
      <dgm:t>
        <a:bodyPr/>
        <a:lstStyle/>
        <a:p>
          <a:r>
            <a:rPr lang="en-GB" sz="1400" noProof="0" dirty="0">
              <a:solidFill>
                <a:schemeClr val="tx2"/>
              </a:solidFill>
            </a:rPr>
            <a:t>Includes guidance on surgery, delivery and the post partum period</a:t>
          </a:r>
        </a:p>
      </dgm:t>
    </dgm:pt>
    <dgm:pt modelId="{74BCD766-07EF-C44C-9BFC-89F87A34D657}" type="parTrans" cxnId="{9DBC3D4B-7E59-B648-A6D8-79EFE6FAF044}">
      <dgm:prSet/>
      <dgm:spPr/>
      <dgm:t>
        <a:bodyPr/>
        <a:lstStyle/>
        <a:p>
          <a:endParaRPr lang="nl-NL">
            <a:solidFill>
              <a:schemeClr val="tx2"/>
            </a:solidFill>
          </a:endParaRPr>
        </a:p>
      </dgm:t>
    </dgm:pt>
    <dgm:pt modelId="{9D845170-F5D9-604E-ADB1-FCD94203AA18}" type="sibTrans" cxnId="{9DBC3D4B-7E59-B648-A6D8-79EFE6FAF044}">
      <dgm:prSet/>
      <dgm:spPr/>
      <dgm:t>
        <a:bodyPr/>
        <a:lstStyle/>
        <a:p>
          <a:endParaRPr lang="nl-NL">
            <a:solidFill>
              <a:schemeClr val="tx2"/>
            </a:solidFill>
          </a:endParaRPr>
        </a:p>
      </dgm:t>
    </dgm:pt>
    <dgm:pt modelId="{B021BBE9-AC3E-3C4C-9507-25984B08784C}">
      <dgm:prSet custT="1"/>
      <dgm:spPr/>
      <dgm:t>
        <a:bodyPr/>
        <a:lstStyle/>
        <a:p>
          <a:r>
            <a:rPr lang="nl-NL" sz="1400" dirty="0" err="1">
              <a:solidFill>
                <a:schemeClr val="tx2"/>
              </a:solidFill>
            </a:rPr>
            <a:t>Connell</a:t>
          </a:r>
          <a:r>
            <a:rPr lang="nl-NL" sz="1400" dirty="0">
              <a:solidFill>
                <a:schemeClr val="tx2"/>
              </a:solidFill>
            </a:rPr>
            <a:t> NT, et al. </a:t>
          </a:r>
          <a:r>
            <a:rPr lang="nl-NL" sz="1400" dirty="0">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ASH ISTH NHF WFH 2021 </a:t>
          </a:r>
          <a:r>
            <a:rPr lang="nl-NL" sz="1400" dirty="0" err="1">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guidelines</a:t>
          </a:r>
          <a:r>
            <a:rPr lang="nl-NL" sz="1400" dirty="0">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 on </a:t>
          </a:r>
          <a:r>
            <a:rPr lang="nl-NL" sz="1400" dirty="0" err="1">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the</a:t>
          </a:r>
          <a:r>
            <a:rPr lang="nl-NL" sz="1400" dirty="0">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 management of </a:t>
          </a:r>
          <a:r>
            <a:rPr lang="nl-NL" sz="1400" dirty="0" err="1">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von</a:t>
          </a:r>
          <a:r>
            <a:rPr lang="nl-NL" sz="1400" dirty="0">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 Willebrand </a:t>
          </a:r>
          <a:r>
            <a:rPr lang="nl-NL" sz="1400" dirty="0" err="1">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disease</a:t>
          </a:r>
          <a:r>
            <a:rPr lang="nl-NL" sz="1400" dirty="0">
              <a:solidFill>
                <a:schemeClr val="tx2"/>
              </a:solidFill>
            </a:rPr>
            <a:t>. Blood Adv. 2021;5:301-325</a:t>
          </a:r>
          <a:endParaRPr lang="en-GB" sz="1400" noProof="0" dirty="0">
            <a:solidFill>
              <a:schemeClr val="tx2"/>
            </a:solidFill>
          </a:endParaRPr>
        </a:p>
      </dgm:t>
    </dgm:pt>
    <dgm:pt modelId="{5B9DE6CA-41EC-1D41-87BC-7046520648C9}" type="parTrans" cxnId="{FFABBF95-1F49-9444-9AEC-369DA4F9B217}">
      <dgm:prSet/>
      <dgm:spPr/>
      <dgm:t>
        <a:bodyPr/>
        <a:lstStyle/>
        <a:p>
          <a:endParaRPr lang="nl-NL">
            <a:solidFill>
              <a:schemeClr val="tx2"/>
            </a:solidFill>
          </a:endParaRPr>
        </a:p>
      </dgm:t>
    </dgm:pt>
    <dgm:pt modelId="{AAD85B04-EBA2-6149-922B-5DD2A312163D}" type="sibTrans" cxnId="{FFABBF95-1F49-9444-9AEC-369DA4F9B217}">
      <dgm:prSet/>
      <dgm:spPr/>
      <dgm:t>
        <a:bodyPr/>
        <a:lstStyle/>
        <a:p>
          <a:endParaRPr lang="nl-NL">
            <a:solidFill>
              <a:schemeClr val="tx2"/>
            </a:solidFill>
          </a:endParaRPr>
        </a:p>
      </dgm:t>
    </dgm:pt>
    <dgm:pt modelId="{AAD7E3D3-7CCB-AE4A-BC2F-82AF064FF86D}" type="pres">
      <dgm:prSet presAssocID="{34EEC56A-B025-2B47-B2EC-577C7CC32D47}" presName="vert0" presStyleCnt="0">
        <dgm:presLayoutVars>
          <dgm:dir/>
          <dgm:animOne val="branch"/>
          <dgm:animLvl val="lvl"/>
        </dgm:presLayoutVars>
      </dgm:prSet>
      <dgm:spPr/>
    </dgm:pt>
    <dgm:pt modelId="{2B71CB3A-5B53-664B-A5B2-D091090A46AB}" type="pres">
      <dgm:prSet presAssocID="{82D0CD66-BF62-4846-9118-FF103605F89D}" presName="thickLine" presStyleLbl="alignNode1" presStyleIdx="0" presStyleCnt="5"/>
      <dgm:spPr/>
    </dgm:pt>
    <dgm:pt modelId="{EE3EA5CF-4A41-1E43-A10C-D07C03C2230B}" type="pres">
      <dgm:prSet presAssocID="{82D0CD66-BF62-4846-9118-FF103605F89D}" presName="horz1" presStyleCnt="0"/>
      <dgm:spPr/>
    </dgm:pt>
    <dgm:pt modelId="{E33FBC65-76C9-184E-9FA9-E5FCF94480B3}" type="pres">
      <dgm:prSet presAssocID="{82D0CD66-BF62-4846-9118-FF103605F89D}" presName="tx1" presStyleLbl="revTx" presStyleIdx="0" presStyleCnt="14"/>
      <dgm:spPr/>
    </dgm:pt>
    <dgm:pt modelId="{4BB9AE3F-546B-3A44-9398-0F169E673F9E}" type="pres">
      <dgm:prSet presAssocID="{82D0CD66-BF62-4846-9118-FF103605F89D}" presName="vert1" presStyleCnt="0"/>
      <dgm:spPr/>
    </dgm:pt>
    <dgm:pt modelId="{939B1AD9-BB65-AD44-A19B-1AB3D7031619}" type="pres">
      <dgm:prSet presAssocID="{16920FDC-F517-0947-BE46-6ADF301CB0EF}" presName="vertSpace2a" presStyleCnt="0"/>
      <dgm:spPr/>
    </dgm:pt>
    <dgm:pt modelId="{73EB780C-EFA8-FD4B-BDCD-7CC208282A2C}" type="pres">
      <dgm:prSet presAssocID="{16920FDC-F517-0947-BE46-6ADF301CB0EF}" presName="horz2" presStyleCnt="0"/>
      <dgm:spPr/>
    </dgm:pt>
    <dgm:pt modelId="{0542D1A2-C2DE-BA45-8176-22BC98CA607C}" type="pres">
      <dgm:prSet presAssocID="{16920FDC-F517-0947-BE46-6ADF301CB0EF}" presName="horzSpace2" presStyleCnt="0"/>
      <dgm:spPr/>
    </dgm:pt>
    <dgm:pt modelId="{351C4A14-EDDA-CA46-91E6-5ECFBB5AE1B5}" type="pres">
      <dgm:prSet presAssocID="{16920FDC-F517-0947-BE46-6ADF301CB0EF}" presName="tx2" presStyleLbl="revTx" presStyleIdx="1" presStyleCnt="14"/>
      <dgm:spPr/>
    </dgm:pt>
    <dgm:pt modelId="{9D610D20-A502-1E4B-B174-FE066F10F06F}" type="pres">
      <dgm:prSet presAssocID="{16920FDC-F517-0947-BE46-6ADF301CB0EF}" presName="vert2" presStyleCnt="0"/>
      <dgm:spPr/>
    </dgm:pt>
    <dgm:pt modelId="{0F94F825-DE08-D54A-8B6F-B7B444FFA2F2}" type="pres">
      <dgm:prSet presAssocID="{16920FDC-F517-0947-BE46-6ADF301CB0EF}" presName="thinLine2b" presStyleLbl="callout" presStyleIdx="0" presStyleCnt="9"/>
      <dgm:spPr/>
    </dgm:pt>
    <dgm:pt modelId="{99D3BB25-E34B-E142-8014-3A99F64E31CA}" type="pres">
      <dgm:prSet presAssocID="{16920FDC-F517-0947-BE46-6ADF301CB0EF}" presName="vertSpace2b" presStyleCnt="0"/>
      <dgm:spPr/>
    </dgm:pt>
    <dgm:pt modelId="{F09922FD-D236-7E49-9B69-CA806C05EFB1}" type="pres">
      <dgm:prSet presAssocID="{B021BBE9-AC3E-3C4C-9507-25984B08784C}" presName="horz2" presStyleCnt="0"/>
      <dgm:spPr/>
    </dgm:pt>
    <dgm:pt modelId="{24AFC7F3-90D2-524B-9EF8-A61D92621A30}" type="pres">
      <dgm:prSet presAssocID="{B021BBE9-AC3E-3C4C-9507-25984B08784C}" presName="horzSpace2" presStyleCnt="0"/>
      <dgm:spPr/>
    </dgm:pt>
    <dgm:pt modelId="{11811889-812D-DA4E-9825-9A7FCC5E56F0}" type="pres">
      <dgm:prSet presAssocID="{B021BBE9-AC3E-3C4C-9507-25984B08784C}" presName="tx2" presStyleLbl="revTx" presStyleIdx="2" presStyleCnt="14"/>
      <dgm:spPr/>
    </dgm:pt>
    <dgm:pt modelId="{1473BBBA-03E3-0C4A-9BAA-DCF378143336}" type="pres">
      <dgm:prSet presAssocID="{B021BBE9-AC3E-3C4C-9507-25984B08784C}" presName="vert2" presStyleCnt="0"/>
      <dgm:spPr/>
    </dgm:pt>
    <dgm:pt modelId="{2692937B-155E-BC49-8206-EE55C232F75C}" type="pres">
      <dgm:prSet presAssocID="{B021BBE9-AC3E-3C4C-9507-25984B08784C}" presName="thinLine2b" presStyleLbl="callout" presStyleIdx="1" presStyleCnt="9"/>
      <dgm:spPr/>
    </dgm:pt>
    <dgm:pt modelId="{D11539BD-C766-264E-B6F7-030ACAFDCF57}" type="pres">
      <dgm:prSet presAssocID="{B021BBE9-AC3E-3C4C-9507-25984B08784C}" presName="vertSpace2b" presStyleCnt="0"/>
      <dgm:spPr/>
    </dgm:pt>
    <dgm:pt modelId="{60ADE1FA-0950-154F-A186-D272481F105E}" type="pres">
      <dgm:prSet presAssocID="{07C14924-A7C8-AA4D-A103-6343C2F13BD7}" presName="thickLine" presStyleLbl="alignNode1" presStyleIdx="1" presStyleCnt="5"/>
      <dgm:spPr/>
    </dgm:pt>
    <dgm:pt modelId="{4573003B-E8A9-9D4C-8AC8-51BF8CF2F959}" type="pres">
      <dgm:prSet presAssocID="{07C14924-A7C8-AA4D-A103-6343C2F13BD7}" presName="horz1" presStyleCnt="0"/>
      <dgm:spPr/>
    </dgm:pt>
    <dgm:pt modelId="{AD306103-1488-6440-A34C-1CA2E3E3934E}" type="pres">
      <dgm:prSet presAssocID="{07C14924-A7C8-AA4D-A103-6343C2F13BD7}" presName="tx1" presStyleLbl="revTx" presStyleIdx="3" presStyleCnt="14"/>
      <dgm:spPr/>
    </dgm:pt>
    <dgm:pt modelId="{B9F5A8A5-EA7D-5947-9AC4-561471A51B76}" type="pres">
      <dgm:prSet presAssocID="{07C14924-A7C8-AA4D-A103-6343C2F13BD7}" presName="vert1" presStyleCnt="0"/>
      <dgm:spPr/>
    </dgm:pt>
    <dgm:pt modelId="{CF37A38F-780C-4648-B48D-84EAE6C3F624}" type="pres">
      <dgm:prSet presAssocID="{B14871C1-BB08-A04F-905F-D2B6E4CDAE3D}" presName="vertSpace2a" presStyleCnt="0"/>
      <dgm:spPr/>
    </dgm:pt>
    <dgm:pt modelId="{06D6207C-DD22-8E41-A691-7B04EFB6FA6E}" type="pres">
      <dgm:prSet presAssocID="{B14871C1-BB08-A04F-905F-D2B6E4CDAE3D}" presName="horz2" presStyleCnt="0"/>
      <dgm:spPr/>
    </dgm:pt>
    <dgm:pt modelId="{B64D0CB9-369F-CD40-AA89-4E9C99D73CDE}" type="pres">
      <dgm:prSet presAssocID="{B14871C1-BB08-A04F-905F-D2B6E4CDAE3D}" presName="horzSpace2" presStyleCnt="0"/>
      <dgm:spPr/>
    </dgm:pt>
    <dgm:pt modelId="{B5096691-5EB4-0E4A-8748-289F611CC043}" type="pres">
      <dgm:prSet presAssocID="{B14871C1-BB08-A04F-905F-D2B6E4CDAE3D}" presName="tx2" presStyleLbl="revTx" presStyleIdx="4" presStyleCnt="14"/>
      <dgm:spPr/>
    </dgm:pt>
    <dgm:pt modelId="{FEDE3CBA-F302-9742-9DD8-EE0D77DE6809}" type="pres">
      <dgm:prSet presAssocID="{B14871C1-BB08-A04F-905F-D2B6E4CDAE3D}" presName="vert2" presStyleCnt="0"/>
      <dgm:spPr/>
    </dgm:pt>
    <dgm:pt modelId="{EF1793B5-0719-6F4A-9165-CCCDCB994068}" type="pres">
      <dgm:prSet presAssocID="{B14871C1-BB08-A04F-905F-D2B6E4CDAE3D}" presName="thinLine2b" presStyleLbl="callout" presStyleIdx="2" presStyleCnt="9"/>
      <dgm:spPr/>
    </dgm:pt>
    <dgm:pt modelId="{E5D17C84-7AF5-A24B-AAB6-E2D57F368EB1}" type="pres">
      <dgm:prSet presAssocID="{B14871C1-BB08-A04F-905F-D2B6E4CDAE3D}" presName="vertSpace2b" presStyleCnt="0"/>
      <dgm:spPr/>
    </dgm:pt>
    <dgm:pt modelId="{8ED9A38F-A7A3-924B-8603-9D800DD3A4C5}" type="pres">
      <dgm:prSet presAssocID="{E4F93775-EA2E-EF48-88E7-D7732D32D284}" presName="thickLine" presStyleLbl="alignNode1" presStyleIdx="2" presStyleCnt="5"/>
      <dgm:spPr/>
    </dgm:pt>
    <dgm:pt modelId="{E261FB42-6CED-5742-A547-9E28EFFD3E6B}" type="pres">
      <dgm:prSet presAssocID="{E4F93775-EA2E-EF48-88E7-D7732D32D284}" presName="horz1" presStyleCnt="0"/>
      <dgm:spPr/>
    </dgm:pt>
    <dgm:pt modelId="{1D59040E-5F79-874D-AC22-4F924B91983B}" type="pres">
      <dgm:prSet presAssocID="{E4F93775-EA2E-EF48-88E7-D7732D32D284}" presName="tx1" presStyleLbl="revTx" presStyleIdx="5" presStyleCnt="14"/>
      <dgm:spPr/>
    </dgm:pt>
    <dgm:pt modelId="{4184C592-A755-2A4D-AACD-59989789A15B}" type="pres">
      <dgm:prSet presAssocID="{E4F93775-EA2E-EF48-88E7-D7732D32D284}" presName="vert1" presStyleCnt="0"/>
      <dgm:spPr/>
    </dgm:pt>
    <dgm:pt modelId="{7A6133FC-9056-8C45-B76F-3046053B5DE3}" type="pres">
      <dgm:prSet presAssocID="{36D17369-6D87-F748-95FF-45C1CD29549C}" presName="vertSpace2a" presStyleCnt="0"/>
      <dgm:spPr/>
    </dgm:pt>
    <dgm:pt modelId="{C5F4E760-62B8-E44D-966A-40E1A6B0D72F}" type="pres">
      <dgm:prSet presAssocID="{36D17369-6D87-F748-95FF-45C1CD29549C}" presName="horz2" presStyleCnt="0"/>
      <dgm:spPr/>
    </dgm:pt>
    <dgm:pt modelId="{E7BC2413-4A09-9D46-97D9-56637580B659}" type="pres">
      <dgm:prSet presAssocID="{36D17369-6D87-F748-95FF-45C1CD29549C}" presName="horzSpace2" presStyleCnt="0"/>
      <dgm:spPr/>
    </dgm:pt>
    <dgm:pt modelId="{D4F7FA2D-526B-1E44-BCB5-B07660C8C3F6}" type="pres">
      <dgm:prSet presAssocID="{36D17369-6D87-F748-95FF-45C1CD29549C}" presName="tx2" presStyleLbl="revTx" presStyleIdx="6" presStyleCnt="14"/>
      <dgm:spPr/>
    </dgm:pt>
    <dgm:pt modelId="{E7E2B05E-1D7D-2A4F-94D5-D6F8A6167E93}" type="pres">
      <dgm:prSet presAssocID="{36D17369-6D87-F748-95FF-45C1CD29549C}" presName="vert2" presStyleCnt="0"/>
      <dgm:spPr/>
    </dgm:pt>
    <dgm:pt modelId="{2E6FE484-2700-E74F-B3FF-F715BE540826}" type="pres">
      <dgm:prSet presAssocID="{36D17369-6D87-F748-95FF-45C1CD29549C}" presName="thinLine2b" presStyleLbl="callout" presStyleIdx="3" presStyleCnt="9"/>
      <dgm:spPr/>
    </dgm:pt>
    <dgm:pt modelId="{1C5E4184-608B-224E-A00A-1C95E4C1F50C}" type="pres">
      <dgm:prSet presAssocID="{36D17369-6D87-F748-95FF-45C1CD29549C}" presName="vertSpace2b" presStyleCnt="0"/>
      <dgm:spPr/>
    </dgm:pt>
    <dgm:pt modelId="{5E290D09-61C3-1B43-996D-9EACB7F1E764}" type="pres">
      <dgm:prSet presAssocID="{BA7E7F7A-B17E-774A-98C8-C7D3C831E79E}" presName="horz2" presStyleCnt="0"/>
      <dgm:spPr/>
    </dgm:pt>
    <dgm:pt modelId="{7E54EF14-4A34-3743-BAF5-ED1DB98177FE}" type="pres">
      <dgm:prSet presAssocID="{BA7E7F7A-B17E-774A-98C8-C7D3C831E79E}" presName="horzSpace2" presStyleCnt="0"/>
      <dgm:spPr/>
    </dgm:pt>
    <dgm:pt modelId="{3E7EC989-A06C-2C43-B82D-F2F62F33007F}" type="pres">
      <dgm:prSet presAssocID="{BA7E7F7A-B17E-774A-98C8-C7D3C831E79E}" presName="tx2" presStyleLbl="revTx" presStyleIdx="7" presStyleCnt="14"/>
      <dgm:spPr/>
    </dgm:pt>
    <dgm:pt modelId="{62DA7756-FBCE-AC4C-B58E-39632A03A818}" type="pres">
      <dgm:prSet presAssocID="{BA7E7F7A-B17E-774A-98C8-C7D3C831E79E}" presName="vert2" presStyleCnt="0"/>
      <dgm:spPr/>
    </dgm:pt>
    <dgm:pt modelId="{BF6915F6-48E6-ED48-B200-FDB0869F4571}" type="pres">
      <dgm:prSet presAssocID="{BA7E7F7A-B17E-774A-98C8-C7D3C831E79E}" presName="thinLine2b" presStyleLbl="callout" presStyleIdx="4" presStyleCnt="9"/>
      <dgm:spPr/>
    </dgm:pt>
    <dgm:pt modelId="{6B267E91-EB50-B94F-A6F2-789B00EF3F7F}" type="pres">
      <dgm:prSet presAssocID="{BA7E7F7A-B17E-774A-98C8-C7D3C831E79E}" presName="vertSpace2b" presStyleCnt="0"/>
      <dgm:spPr/>
    </dgm:pt>
    <dgm:pt modelId="{69A8C8E8-03E7-1049-8D86-5FC5D07E0D3B}" type="pres">
      <dgm:prSet presAssocID="{F9B1B31A-2515-4348-A0C6-456E3FADA645}" presName="thickLine" presStyleLbl="alignNode1" presStyleIdx="3" presStyleCnt="5"/>
      <dgm:spPr/>
    </dgm:pt>
    <dgm:pt modelId="{8FD8329F-8C5A-824C-AAE4-E3B8C038C1A7}" type="pres">
      <dgm:prSet presAssocID="{F9B1B31A-2515-4348-A0C6-456E3FADA645}" presName="horz1" presStyleCnt="0"/>
      <dgm:spPr/>
    </dgm:pt>
    <dgm:pt modelId="{9DD5EB15-1CA6-464D-A9AA-BA03E4E79F9A}" type="pres">
      <dgm:prSet presAssocID="{F9B1B31A-2515-4348-A0C6-456E3FADA645}" presName="tx1" presStyleLbl="revTx" presStyleIdx="8" presStyleCnt="14"/>
      <dgm:spPr/>
    </dgm:pt>
    <dgm:pt modelId="{1D0110B6-E366-3140-A91C-F9E911E1FD21}" type="pres">
      <dgm:prSet presAssocID="{F9B1B31A-2515-4348-A0C6-456E3FADA645}" presName="vert1" presStyleCnt="0"/>
      <dgm:spPr/>
    </dgm:pt>
    <dgm:pt modelId="{922211D5-1DC7-BD41-8097-691683192C8F}" type="pres">
      <dgm:prSet presAssocID="{EAC31268-125D-6C45-A3DA-826525DFEA2C}" presName="vertSpace2a" presStyleCnt="0"/>
      <dgm:spPr/>
    </dgm:pt>
    <dgm:pt modelId="{4D7A05DE-7945-6947-B391-327E59AFD0F0}" type="pres">
      <dgm:prSet presAssocID="{EAC31268-125D-6C45-A3DA-826525DFEA2C}" presName="horz2" presStyleCnt="0"/>
      <dgm:spPr/>
    </dgm:pt>
    <dgm:pt modelId="{9168A27B-F373-E247-A6A9-CC2395EFF80F}" type="pres">
      <dgm:prSet presAssocID="{EAC31268-125D-6C45-A3DA-826525DFEA2C}" presName="horzSpace2" presStyleCnt="0"/>
      <dgm:spPr/>
    </dgm:pt>
    <dgm:pt modelId="{9CB83EFB-439E-AC41-B2EB-8AB70F2732F1}" type="pres">
      <dgm:prSet presAssocID="{EAC31268-125D-6C45-A3DA-826525DFEA2C}" presName="tx2" presStyleLbl="revTx" presStyleIdx="9" presStyleCnt="14"/>
      <dgm:spPr/>
    </dgm:pt>
    <dgm:pt modelId="{24EB211A-5D19-CA41-9286-D818B47F78F5}" type="pres">
      <dgm:prSet presAssocID="{EAC31268-125D-6C45-A3DA-826525DFEA2C}" presName="vert2" presStyleCnt="0"/>
      <dgm:spPr/>
    </dgm:pt>
    <dgm:pt modelId="{5076126C-D46B-D64B-8EA3-BB040FD36AE2}" type="pres">
      <dgm:prSet presAssocID="{EAC31268-125D-6C45-A3DA-826525DFEA2C}" presName="thinLine2b" presStyleLbl="callout" presStyleIdx="5" presStyleCnt="9"/>
      <dgm:spPr/>
    </dgm:pt>
    <dgm:pt modelId="{67F5864E-CC65-2B46-9DAA-A944BAC19743}" type="pres">
      <dgm:prSet presAssocID="{EAC31268-125D-6C45-A3DA-826525DFEA2C}" presName="vertSpace2b" presStyleCnt="0"/>
      <dgm:spPr/>
    </dgm:pt>
    <dgm:pt modelId="{AF31FA90-F05C-F74A-85A8-2EFB3674EC40}" type="pres">
      <dgm:prSet presAssocID="{5D446887-82D1-3F4A-94B5-849270448236}" presName="horz2" presStyleCnt="0"/>
      <dgm:spPr/>
    </dgm:pt>
    <dgm:pt modelId="{BED8914E-0E28-2D41-90FA-A98833E79F39}" type="pres">
      <dgm:prSet presAssocID="{5D446887-82D1-3F4A-94B5-849270448236}" presName="horzSpace2" presStyleCnt="0"/>
      <dgm:spPr/>
    </dgm:pt>
    <dgm:pt modelId="{6768EF32-7578-FB49-9BB3-3F3D0432928E}" type="pres">
      <dgm:prSet presAssocID="{5D446887-82D1-3F4A-94B5-849270448236}" presName="tx2" presStyleLbl="revTx" presStyleIdx="10" presStyleCnt="14"/>
      <dgm:spPr/>
    </dgm:pt>
    <dgm:pt modelId="{EDD6C304-B0CC-8F4B-AD24-223FA972ED1C}" type="pres">
      <dgm:prSet presAssocID="{5D446887-82D1-3F4A-94B5-849270448236}" presName="vert2" presStyleCnt="0"/>
      <dgm:spPr/>
    </dgm:pt>
    <dgm:pt modelId="{FFE44A28-CBBA-CD46-9F59-D625A30ED287}" type="pres">
      <dgm:prSet presAssocID="{5D446887-82D1-3F4A-94B5-849270448236}" presName="thinLine2b" presStyleLbl="callout" presStyleIdx="6" presStyleCnt="9"/>
      <dgm:spPr/>
    </dgm:pt>
    <dgm:pt modelId="{93C93E90-B772-F546-9CFC-0A66DCF26D22}" type="pres">
      <dgm:prSet presAssocID="{5D446887-82D1-3F4A-94B5-849270448236}" presName="vertSpace2b" presStyleCnt="0"/>
      <dgm:spPr/>
    </dgm:pt>
    <dgm:pt modelId="{B4D46653-5ACD-C844-A1F7-6EFD20989A0D}" type="pres">
      <dgm:prSet presAssocID="{7E305BBF-D210-6F4A-8786-C61AE6408DC8}" presName="thickLine" presStyleLbl="alignNode1" presStyleIdx="4" presStyleCnt="5"/>
      <dgm:spPr/>
    </dgm:pt>
    <dgm:pt modelId="{D22D4995-96DD-8B45-92D7-737D4BA0473F}" type="pres">
      <dgm:prSet presAssocID="{7E305BBF-D210-6F4A-8786-C61AE6408DC8}" presName="horz1" presStyleCnt="0"/>
      <dgm:spPr/>
    </dgm:pt>
    <dgm:pt modelId="{C2E6B4D0-D90B-8E4E-A16E-7EEB5A393C74}" type="pres">
      <dgm:prSet presAssocID="{7E305BBF-D210-6F4A-8786-C61AE6408DC8}" presName="tx1" presStyleLbl="revTx" presStyleIdx="11" presStyleCnt="14"/>
      <dgm:spPr/>
    </dgm:pt>
    <dgm:pt modelId="{CE52DBEC-5B3E-144B-A363-88110B185FB4}" type="pres">
      <dgm:prSet presAssocID="{7E305BBF-D210-6F4A-8786-C61AE6408DC8}" presName="vert1" presStyleCnt="0"/>
      <dgm:spPr/>
    </dgm:pt>
    <dgm:pt modelId="{51A49E33-34FF-E24A-941F-166A80512167}" type="pres">
      <dgm:prSet presAssocID="{62638E04-5B91-0B4E-8B7D-EF6D499BF5D9}" presName="vertSpace2a" presStyleCnt="0"/>
      <dgm:spPr/>
    </dgm:pt>
    <dgm:pt modelId="{DEE8B066-85D2-4443-AAAC-09FE937DF03F}" type="pres">
      <dgm:prSet presAssocID="{62638E04-5B91-0B4E-8B7D-EF6D499BF5D9}" presName="horz2" presStyleCnt="0"/>
      <dgm:spPr/>
    </dgm:pt>
    <dgm:pt modelId="{9B1102E2-47A3-1442-BBD9-798244BFA85E}" type="pres">
      <dgm:prSet presAssocID="{62638E04-5B91-0B4E-8B7D-EF6D499BF5D9}" presName="horzSpace2" presStyleCnt="0"/>
      <dgm:spPr/>
    </dgm:pt>
    <dgm:pt modelId="{0EA8C3D6-A512-F846-A129-70505EFF95CD}" type="pres">
      <dgm:prSet presAssocID="{62638E04-5B91-0B4E-8B7D-EF6D499BF5D9}" presName="tx2" presStyleLbl="revTx" presStyleIdx="12" presStyleCnt="14"/>
      <dgm:spPr/>
    </dgm:pt>
    <dgm:pt modelId="{2699C78D-7513-3749-9ACA-5A8A41D6745F}" type="pres">
      <dgm:prSet presAssocID="{62638E04-5B91-0B4E-8B7D-EF6D499BF5D9}" presName="vert2" presStyleCnt="0"/>
      <dgm:spPr/>
    </dgm:pt>
    <dgm:pt modelId="{7D7017BC-F036-444A-BF70-EA6DE7059E5A}" type="pres">
      <dgm:prSet presAssocID="{62638E04-5B91-0B4E-8B7D-EF6D499BF5D9}" presName="thinLine2b" presStyleLbl="callout" presStyleIdx="7" presStyleCnt="9"/>
      <dgm:spPr/>
    </dgm:pt>
    <dgm:pt modelId="{06EEF5B3-EB4D-024F-8EE2-CA53E477B14B}" type="pres">
      <dgm:prSet presAssocID="{62638E04-5B91-0B4E-8B7D-EF6D499BF5D9}" presName="vertSpace2b" presStyleCnt="0"/>
      <dgm:spPr/>
    </dgm:pt>
    <dgm:pt modelId="{4E931E8C-B2FF-2D4D-A4A9-B0E570A337B8}" type="pres">
      <dgm:prSet presAssocID="{FE961C58-CA39-F544-A4E9-F03747AB4A7B}" presName="horz2" presStyleCnt="0"/>
      <dgm:spPr/>
    </dgm:pt>
    <dgm:pt modelId="{738003DD-20B2-E947-A8F2-395B7346715D}" type="pres">
      <dgm:prSet presAssocID="{FE961C58-CA39-F544-A4E9-F03747AB4A7B}" presName="horzSpace2" presStyleCnt="0"/>
      <dgm:spPr/>
    </dgm:pt>
    <dgm:pt modelId="{99D20AF1-4023-454B-B796-C82340736965}" type="pres">
      <dgm:prSet presAssocID="{FE961C58-CA39-F544-A4E9-F03747AB4A7B}" presName="tx2" presStyleLbl="revTx" presStyleIdx="13" presStyleCnt="14"/>
      <dgm:spPr/>
    </dgm:pt>
    <dgm:pt modelId="{2F6F9E39-BF92-F743-BC3D-67C3F68AE875}" type="pres">
      <dgm:prSet presAssocID="{FE961C58-CA39-F544-A4E9-F03747AB4A7B}" presName="vert2" presStyleCnt="0"/>
      <dgm:spPr/>
    </dgm:pt>
    <dgm:pt modelId="{18EA1F89-8F42-6A47-A1FB-22448F8EB1CB}" type="pres">
      <dgm:prSet presAssocID="{FE961C58-CA39-F544-A4E9-F03747AB4A7B}" presName="thinLine2b" presStyleLbl="callout" presStyleIdx="8" presStyleCnt="9"/>
      <dgm:spPr/>
    </dgm:pt>
    <dgm:pt modelId="{F684C820-3389-614D-919C-0405D63919AC}" type="pres">
      <dgm:prSet presAssocID="{FE961C58-CA39-F544-A4E9-F03747AB4A7B}" presName="vertSpace2b" presStyleCnt="0"/>
      <dgm:spPr/>
    </dgm:pt>
  </dgm:ptLst>
  <dgm:cxnLst>
    <dgm:cxn modelId="{8DD24105-D563-264F-9217-4B4EED34F74F}" type="presOf" srcId="{FE961C58-CA39-F544-A4E9-F03747AB4A7B}" destId="{99D20AF1-4023-454B-B796-C82340736965}" srcOrd="0" destOrd="0" presId="urn:microsoft.com/office/officeart/2008/layout/LinedList"/>
    <dgm:cxn modelId="{44E2B60C-A0A6-714D-9075-7934CB423898}" srcId="{34EEC56A-B025-2B47-B2EC-577C7CC32D47}" destId="{7E305BBF-D210-6F4A-8786-C61AE6408DC8}" srcOrd="4" destOrd="0" parTransId="{6E20221C-4CCB-4F40-BF40-28D5B40567F3}" sibTransId="{7B1BDDFE-7939-6442-9BAF-38AE60208634}"/>
    <dgm:cxn modelId="{B86A1528-1000-3E4F-ABE0-2FAC6BEEEDDF}" srcId="{07C14924-A7C8-AA4D-A103-6343C2F13BD7}" destId="{B14871C1-BB08-A04F-905F-D2B6E4CDAE3D}" srcOrd="0" destOrd="0" parTransId="{1030B241-CD14-7841-BF77-CD0BA4BD079D}" sibTransId="{4053E4BE-A7B5-B64E-B859-F0A13DCE328E}"/>
    <dgm:cxn modelId="{A2A6D12A-17F1-1C44-B4A2-B6C293349B58}" srcId="{34EEC56A-B025-2B47-B2EC-577C7CC32D47}" destId="{F9B1B31A-2515-4348-A0C6-456E3FADA645}" srcOrd="3" destOrd="0" parTransId="{6D59C7B0-9104-5840-8808-0DCB53E48413}" sibTransId="{15DDDFE0-C8E0-A742-8F38-E448CB1F3756}"/>
    <dgm:cxn modelId="{01C84A3F-547D-A348-BB6B-18E634CC5F2E}" type="presOf" srcId="{62638E04-5B91-0B4E-8B7D-EF6D499BF5D9}" destId="{0EA8C3D6-A512-F846-A129-70505EFF95CD}" srcOrd="0" destOrd="0" presId="urn:microsoft.com/office/officeart/2008/layout/LinedList"/>
    <dgm:cxn modelId="{B70A1641-3318-7B42-AABB-722FF28360DD}" srcId="{E4F93775-EA2E-EF48-88E7-D7732D32D284}" destId="{BA7E7F7A-B17E-774A-98C8-C7D3C831E79E}" srcOrd="1" destOrd="0" parTransId="{4B7F254D-0269-F94A-A3E5-57680A941DED}" sibTransId="{D756AD43-BCDF-9948-8327-60D84D5307CC}"/>
    <dgm:cxn modelId="{9DBC3D4B-7E59-B648-A6D8-79EFE6FAF044}" srcId="{82D0CD66-BF62-4846-9118-FF103605F89D}" destId="{16920FDC-F517-0947-BE46-6ADF301CB0EF}" srcOrd="0" destOrd="0" parTransId="{74BCD766-07EF-C44C-9BFC-89F87A34D657}" sibTransId="{9D845170-F5D9-604E-ADB1-FCD94203AA18}"/>
    <dgm:cxn modelId="{B5ED7556-8DED-4E41-B80F-2CDEEFEBAA66}" type="presOf" srcId="{B14871C1-BB08-A04F-905F-D2B6E4CDAE3D}" destId="{B5096691-5EB4-0E4A-8748-289F611CC043}" srcOrd="0" destOrd="0" presId="urn:microsoft.com/office/officeart/2008/layout/LinedList"/>
    <dgm:cxn modelId="{4652535D-89EC-0A4C-863D-BA177F7CE92A}" type="presOf" srcId="{36D17369-6D87-F748-95FF-45C1CD29549C}" destId="{D4F7FA2D-526B-1E44-BCB5-B07660C8C3F6}" srcOrd="0" destOrd="0" presId="urn:microsoft.com/office/officeart/2008/layout/LinedList"/>
    <dgm:cxn modelId="{C91FAB64-50B0-214F-93D7-7DA4BE6DAA11}" srcId="{7E305BBF-D210-6F4A-8786-C61AE6408DC8}" destId="{FE961C58-CA39-F544-A4E9-F03747AB4A7B}" srcOrd="1" destOrd="0" parTransId="{6E8E9D4B-94B1-6E4D-A887-0FD015E0B4DB}" sibTransId="{D45A53A7-F6C3-EA4C-89DA-41318D6521FA}"/>
    <dgm:cxn modelId="{08D9FE65-3193-3B4C-B053-46E3E89FCEFD}" srcId="{F9B1B31A-2515-4348-A0C6-456E3FADA645}" destId="{5D446887-82D1-3F4A-94B5-849270448236}" srcOrd="1" destOrd="0" parTransId="{640BE40F-3E7D-F44D-91EF-C85F415A2C14}" sibTransId="{167CB390-80CF-3A49-A2DF-A0FBCE4FADC6}"/>
    <dgm:cxn modelId="{B1807767-D350-074E-B305-B2E0FA49F357}" srcId="{34EEC56A-B025-2B47-B2EC-577C7CC32D47}" destId="{82D0CD66-BF62-4846-9118-FF103605F89D}" srcOrd="0" destOrd="0" parTransId="{B7B4F9EE-5A3E-A545-B5AE-7500EB7E1DBC}" sibTransId="{9646E230-1775-3E4D-99D9-9193C9E864D1}"/>
    <dgm:cxn modelId="{A393B269-E2FE-EF46-8DD9-AF4F537B6247}" type="presOf" srcId="{5D446887-82D1-3F4A-94B5-849270448236}" destId="{6768EF32-7578-FB49-9BB3-3F3D0432928E}" srcOrd="0" destOrd="0" presId="urn:microsoft.com/office/officeart/2008/layout/LinedList"/>
    <dgm:cxn modelId="{5FC47A6D-E024-064D-85E9-242F73ECB0EE}" srcId="{34EEC56A-B025-2B47-B2EC-577C7CC32D47}" destId="{07C14924-A7C8-AA4D-A103-6343C2F13BD7}" srcOrd="1" destOrd="0" parTransId="{4F484E8F-56C0-A64F-ABDB-5BF3977886BD}" sibTransId="{32ADC24B-C24E-B44B-861D-7A9F875F0F69}"/>
    <dgm:cxn modelId="{97DFE978-5DB0-644B-8E72-83A9A412FE29}" srcId="{E4F93775-EA2E-EF48-88E7-D7732D32D284}" destId="{36D17369-6D87-F748-95FF-45C1CD29549C}" srcOrd="0" destOrd="0" parTransId="{4564D2CA-D842-C24D-A2F0-37A09F34B531}" sibTransId="{03F63BB9-BBEF-A844-BB6C-BC7FC2A35814}"/>
    <dgm:cxn modelId="{F6C1577D-053E-CC4B-A4D4-FCFB71D4E69C}" type="presOf" srcId="{07C14924-A7C8-AA4D-A103-6343C2F13BD7}" destId="{AD306103-1488-6440-A34C-1CA2E3E3934E}" srcOrd="0" destOrd="0" presId="urn:microsoft.com/office/officeart/2008/layout/LinedList"/>
    <dgm:cxn modelId="{2AE12481-A4E3-4544-89FE-05820F6B0C35}" srcId="{F9B1B31A-2515-4348-A0C6-456E3FADA645}" destId="{EAC31268-125D-6C45-A3DA-826525DFEA2C}" srcOrd="0" destOrd="0" parTransId="{8ECA4B6F-3A4F-754C-96E9-8DC12517E5B6}" sibTransId="{80B671AB-6A1D-0744-8AED-8E7523FD7F9F}"/>
    <dgm:cxn modelId="{C3CAE582-A86D-C545-82EA-9D564AF76AF7}" srcId="{7E305BBF-D210-6F4A-8786-C61AE6408DC8}" destId="{62638E04-5B91-0B4E-8B7D-EF6D499BF5D9}" srcOrd="0" destOrd="0" parTransId="{673CE61A-C401-D14D-8B9D-97FFB4802A8E}" sibTransId="{DF8EDD50-B4D7-E448-B7D9-DFF9235FB32A}"/>
    <dgm:cxn modelId="{BA37808C-0A1C-C24C-9221-DB3842132EB7}" srcId="{34EEC56A-B025-2B47-B2EC-577C7CC32D47}" destId="{E4F93775-EA2E-EF48-88E7-D7732D32D284}" srcOrd="2" destOrd="0" parTransId="{9B524AA5-89EB-B147-9303-C102B39CFE5E}" sibTransId="{ACF5D3A2-0D9D-CB40-93DA-104D5EA1DCE5}"/>
    <dgm:cxn modelId="{FFABBF95-1F49-9444-9AEC-369DA4F9B217}" srcId="{82D0CD66-BF62-4846-9118-FF103605F89D}" destId="{B021BBE9-AC3E-3C4C-9507-25984B08784C}" srcOrd="1" destOrd="0" parTransId="{5B9DE6CA-41EC-1D41-87BC-7046520648C9}" sibTransId="{AAD85B04-EBA2-6149-922B-5DD2A312163D}"/>
    <dgm:cxn modelId="{78A4C196-093E-F84D-93B6-0B5F2C3C3550}" type="presOf" srcId="{34EEC56A-B025-2B47-B2EC-577C7CC32D47}" destId="{AAD7E3D3-7CCB-AE4A-BC2F-82AF064FF86D}" srcOrd="0" destOrd="0" presId="urn:microsoft.com/office/officeart/2008/layout/LinedList"/>
    <dgm:cxn modelId="{614122C3-5F2D-904E-AEEF-9C1539085D9A}" type="presOf" srcId="{82D0CD66-BF62-4846-9118-FF103605F89D}" destId="{E33FBC65-76C9-184E-9FA9-E5FCF94480B3}" srcOrd="0" destOrd="0" presId="urn:microsoft.com/office/officeart/2008/layout/LinedList"/>
    <dgm:cxn modelId="{6AA8DCDA-87AC-7C41-994D-6BAC001D9A97}" type="presOf" srcId="{EAC31268-125D-6C45-A3DA-826525DFEA2C}" destId="{9CB83EFB-439E-AC41-B2EB-8AB70F2732F1}" srcOrd="0" destOrd="0" presId="urn:microsoft.com/office/officeart/2008/layout/LinedList"/>
    <dgm:cxn modelId="{DD0EB3F5-1373-9F43-9AD4-D4193119F590}" type="presOf" srcId="{16920FDC-F517-0947-BE46-6ADF301CB0EF}" destId="{351C4A14-EDDA-CA46-91E6-5ECFBB5AE1B5}" srcOrd="0" destOrd="0" presId="urn:microsoft.com/office/officeart/2008/layout/LinedList"/>
    <dgm:cxn modelId="{9CB8A2F9-083F-7B47-8177-241ED1D87D2D}" type="presOf" srcId="{E4F93775-EA2E-EF48-88E7-D7732D32D284}" destId="{1D59040E-5F79-874D-AC22-4F924B91983B}" srcOrd="0" destOrd="0" presId="urn:microsoft.com/office/officeart/2008/layout/LinedList"/>
    <dgm:cxn modelId="{7A0C3DFD-02BC-ED49-BCA3-062C72A0B61A}" type="presOf" srcId="{F9B1B31A-2515-4348-A0C6-456E3FADA645}" destId="{9DD5EB15-1CA6-464D-A9AA-BA03E4E79F9A}" srcOrd="0" destOrd="0" presId="urn:microsoft.com/office/officeart/2008/layout/LinedList"/>
    <dgm:cxn modelId="{59D430FE-BD7D-B244-A159-1D0A3925828F}" type="presOf" srcId="{BA7E7F7A-B17E-774A-98C8-C7D3C831E79E}" destId="{3E7EC989-A06C-2C43-B82D-F2F62F33007F}" srcOrd="0" destOrd="0" presId="urn:microsoft.com/office/officeart/2008/layout/LinedList"/>
    <dgm:cxn modelId="{38C268FE-0E67-C444-A721-67379646F7FE}" type="presOf" srcId="{7E305BBF-D210-6F4A-8786-C61AE6408DC8}" destId="{C2E6B4D0-D90B-8E4E-A16E-7EEB5A393C74}" srcOrd="0" destOrd="0" presId="urn:microsoft.com/office/officeart/2008/layout/LinedList"/>
    <dgm:cxn modelId="{B7BD17FF-2B04-6B4E-ABF7-D1282832A1A5}" type="presOf" srcId="{B021BBE9-AC3E-3C4C-9507-25984B08784C}" destId="{11811889-812D-DA4E-9825-9A7FCC5E56F0}" srcOrd="0" destOrd="0" presId="urn:microsoft.com/office/officeart/2008/layout/LinedList"/>
    <dgm:cxn modelId="{14E79DAD-75DA-FB42-A585-BBFB72BA43B7}" type="presParOf" srcId="{AAD7E3D3-7CCB-AE4A-BC2F-82AF064FF86D}" destId="{2B71CB3A-5B53-664B-A5B2-D091090A46AB}" srcOrd="0" destOrd="0" presId="urn:microsoft.com/office/officeart/2008/layout/LinedList"/>
    <dgm:cxn modelId="{5F022E3F-27B2-A148-B767-0806F4E7F8D6}" type="presParOf" srcId="{AAD7E3D3-7CCB-AE4A-BC2F-82AF064FF86D}" destId="{EE3EA5CF-4A41-1E43-A10C-D07C03C2230B}" srcOrd="1" destOrd="0" presId="urn:microsoft.com/office/officeart/2008/layout/LinedList"/>
    <dgm:cxn modelId="{AD96C8D1-A11D-944A-B4C4-01E0F38949FE}" type="presParOf" srcId="{EE3EA5CF-4A41-1E43-A10C-D07C03C2230B}" destId="{E33FBC65-76C9-184E-9FA9-E5FCF94480B3}" srcOrd="0" destOrd="0" presId="urn:microsoft.com/office/officeart/2008/layout/LinedList"/>
    <dgm:cxn modelId="{E65DF88B-35D7-5E4E-90A7-8C1036D9AD03}" type="presParOf" srcId="{EE3EA5CF-4A41-1E43-A10C-D07C03C2230B}" destId="{4BB9AE3F-546B-3A44-9398-0F169E673F9E}" srcOrd="1" destOrd="0" presId="urn:microsoft.com/office/officeart/2008/layout/LinedList"/>
    <dgm:cxn modelId="{7F5CAF53-0274-E74C-AA7D-C4A59FCB6D43}" type="presParOf" srcId="{4BB9AE3F-546B-3A44-9398-0F169E673F9E}" destId="{939B1AD9-BB65-AD44-A19B-1AB3D7031619}" srcOrd="0" destOrd="0" presId="urn:microsoft.com/office/officeart/2008/layout/LinedList"/>
    <dgm:cxn modelId="{50326B1B-BF01-8D49-87A3-3BFBAC81F578}" type="presParOf" srcId="{4BB9AE3F-546B-3A44-9398-0F169E673F9E}" destId="{73EB780C-EFA8-FD4B-BDCD-7CC208282A2C}" srcOrd="1" destOrd="0" presId="urn:microsoft.com/office/officeart/2008/layout/LinedList"/>
    <dgm:cxn modelId="{9C439936-E9B5-064B-B6C5-89E1F5B4E2F0}" type="presParOf" srcId="{73EB780C-EFA8-FD4B-BDCD-7CC208282A2C}" destId="{0542D1A2-C2DE-BA45-8176-22BC98CA607C}" srcOrd="0" destOrd="0" presId="urn:microsoft.com/office/officeart/2008/layout/LinedList"/>
    <dgm:cxn modelId="{267E3E0A-7DBC-9A4A-AD37-B7EB9C4822C3}" type="presParOf" srcId="{73EB780C-EFA8-FD4B-BDCD-7CC208282A2C}" destId="{351C4A14-EDDA-CA46-91E6-5ECFBB5AE1B5}" srcOrd="1" destOrd="0" presId="urn:microsoft.com/office/officeart/2008/layout/LinedList"/>
    <dgm:cxn modelId="{CC48F17A-0BE3-BB44-9843-75ACA7F22B5A}" type="presParOf" srcId="{73EB780C-EFA8-FD4B-BDCD-7CC208282A2C}" destId="{9D610D20-A502-1E4B-B174-FE066F10F06F}" srcOrd="2" destOrd="0" presId="urn:microsoft.com/office/officeart/2008/layout/LinedList"/>
    <dgm:cxn modelId="{E49D43E8-3E5C-A042-AED7-3599B507B777}" type="presParOf" srcId="{4BB9AE3F-546B-3A44-9398-0F169E673F9E}" destId="{0F94F825-DE08-D54A-8B6F-B7B444FFA2F2}" srcOrd="2" destOrd="0" presId="urn:microsoft.com/office/officeart/2008/layout/LinedList"/>
    <dgm:cxn modelId="{AD842DBF-30E7-7949-91EE-16D398D13338}" type="presParOf" srcId="{4BB9AE3F-546B-3A44-9398-0F169E673F9E}" destId="{99D3BB25-E34B-E142-8014-3A99F64E31CA}" srcOrd="3" destOrd="0" presId="urn:microsoft.com/office/officeart/2008/layout/LinedList"/>
    <dgm:cxn modelId="{3B664872-36E1-5C44-9E20-0F6A8B39257E}" type="presParOf" srcId="{4BB9AE3F-546B-3A44-9398-0F169E673F9E}" destId="{F09922FD-D236-7E49-9B69-CA806C05EFB1}" srcOrd="4" destOrd="0" presId="urn:microsoft.com/office/officeart/2008/layout/LinedList"/>
    <dgm:cxn modelId="{F13AB1B4-9E49-A044-8718-53C928F4E96C}" type="presParOf" srcId="{F09922FD-D236-7E49-9B69-CA806C05EFB1}" destId="{24AFC7F3-90D2-524B-9EF8-A61D92621A30}" srcOrd="0" destOrd="0" presId="urn:microsoft.com/office/officeart/2008/layout/LinedList"/>
    <dgm:cxn modelId="{3C90BA79-7E57-5648-8E6E-0723ADD29E1B}" type="presParOf" srcId="{F09922FD-D236-7E49-9B69-CA806C05EFB1}" destId="{11811889-812D-DA4E-9825-9A7FCC5E56F0}" srcOrd="1" destOrd="0" presId="urn:microsoft.com/office/officeart/2008/layout/LinedList"/>
    <dgm:cxn modelId="{83CA7B41-83F7-824D-896A-A7A2B2CED9D2}" type="presParOf" srcId="{F09922FD-D236-7E49-9B69-CA806C05EFB1}" destId="{1473BBBA-03E3-0C4A-9BAA-DCF378143336}" srcOrd="2" destOrd="0" presId="urn:microsoft.com/office/officeart/2008/layout/LinedList"/>
    <dgm:cxn modelId="{EFD4FBBA-440D-594A-9555-E95228C8CB79}" type="presParOf" srcId="{4BB9AE3F-546B-3A44-9398-0F169E673F9E}" destId="{2692937B-155E-BC49-8206-EE55C232F75C}" srcOrd="5" destOrd="0" presId="urn:microsoft.com/office/officeart/2008/layout/LinedList"/>
    <dgm:cxn modelId="{00805F13-59D7-DB4A-A74F-9B0FF57DA418}" type="presParOf" srcId="{4BB9AE3F-546B-3A44-9398-0F169E673F9E}" destId="{D11539BD-C766-264E-B6F7-030ACAFDCF57}" srcOrd="6" destOrd="0" presId="urn:microsoft.com/office/officeart/2008/layout/LinedList"/>
    <dgm:cxn modelId="{714F7609-812F-FC49-8CD7-A9B53024380E}" type="presParOf" srcId="{AAD7E3D3-7CCB-AE4A-BC2F-82AF064FF86D}" destId="{60ADE1FA-0950-154F-A186-D272481F105E}" srcOrd="2" destOrd="0" presId="urn:microsoft.com/office/officeart/2008/layout/LinedList"/>
    <dgm:cxn modelId="{8CC29823-95F9-B842-8772-653DBA83AA2A}" type="presParOf" srcId="{AAD7E3D3-7CCB-AE4A-BC2F-82AF064FF86D}" destId="{4573003B-E8A9-9D4C-8AC8-51BF8CF2F959}" srcOrd="3" destOrd="0" presId="urn:microsoft.com/office/officeart/2008/layout/LinedList"/>
    <dgm:cxn modelId="{F9AE37E7-E9B1-2A48-A985-ABFC658EFAEA}" type="presParOf" srcId="{4573003B-E8A9-9D4C-8AC8-51BF8CF2F959}" destId="{AD306103-1488-6440-A34C-1CA2E3E3934E}" srcOrd="0" destOrd="0" presId="urn:microsoft.com/office/officeart/2008/layout/LinedList"/>
    <dgm:cxn modelId="{11F85080-DDCB-D34A-ACF1-ECE5D527D489}" type="presParOf" srcId="{4573003B-E8A9-9D4C-8AC8-51BF8CF2F959}" destId="{B9F5A8A5-EA7D-5947-9AC4-561471A51B76}" srcOrd="1" destOrd="0" presId="urn:microsoft.com/office/officeart/2008/layout/LinedList"/>
    <dgm:cxn modelId="{0E37460D-E32C-644E-BBAA-C09387454572}" type="presParOf" srcId="{B9F5A8A5-EA7D-5947-9AC4-561471A51B76}" destId="{CF37A38F-780C-4648-B48D-84EAE6C3F624}" srcOrd="0" destOrd="0" presId="urn:microsoft.com/office/officeart/2008/layout/LinedList"/>
    <dgm:cxn modelId="{B2E4BF4E-EA08-2341-B8E1-C6EE66AAD6D1}" type="presParOf" srcId="{B9F5A8A5-EA7D-5947-9AC4-561471A51B76}" destId="{06D6207C-DD22-8E41-A691-7B04EFB6FA6E}" srcOrd="1" destOrd="0" presId="urn:microsoft.com/office/officeart/2008/layout/LinedList"/>
    <dgm:cxn modelId="{1742C085-E012-C343-985D-795DBC97DBE3}" type="presParOf" srcId="{06D6207C-DD22-8E41-A691-7B04EFB6FA6E}" destId="{B64D0CB9-369F-CD40-AA89-4E9C99D73CDE}" srcOrd="0" destOrd="0" presId="urn:microsoft.com/office/officeart/2008/layout/LinedList"/>
    <dgm:cxn modelId="{928DAEF9-BF5F-A640-B0FD-33AB165AECD7}" type="presParOf" srcId="{06D6207C-DD22-8E41-A691-7B04EFB6FA6E}" destId="{B5096691-5EB4-0E4A-8748-289F611CC043}" srcOrd="1" destOrd="0" presId="urn:microsoft.com/office/officeart/2008/layout/LinedList"/>
    <dgm:cxn modelId="{156AE268-886F-A745-93E9-EB24AE4AEADC}" type="presParOf" srcId="{06D6207C-DD22-8E41-A691-7B04EFB6FA6E}" destId="{FEDE3CBA-F302-9742-9DD8-EE0D77DE6809}" srcOrd="2" destOrd="0" presId="urn:microsoft.com/office/officeart/2008/layout/LinedList"/>
    <dgm:cxn modelId="{6D0DB567-1C05-D34D-B497-73C8CCA58059}" type="presParOf" srcId="{B9F5A8A5-EA7D-5947-9AC4-561471A51B76}" destId="{EF1793B5-0719-6F4A-9165-CCCDCB994068}" srcOrd="2" destOrd="0" presId="urn:microsoft.com/office/officeart/2008/layout/LinedList"/>
    <dgm:cxn modelId="{CD98B16D-2C2A-DE4A-A6D5-67AD504A5675}" type="presParOf" srcId="{B9F5A8A5-EA7D-5947-9AC4-561471A51B76}" destId="{E5D17C84-7AF5-A24B-AAB6-E2D57F368EB1}" srcOrd="3" destOrd="0" presId="urn:microsoft.com/office/officeart/2008/layout/LinedList"/>
    <dgm:cxn modelId="{A2F5D864-4677-2440-A985-D6905C2AE030}" type="presParOf" srcId="{AAD7E3D3-7CCB-AE4A-BC2F-82AF064FF86D}" destId="{8ED9A38F-A7A3-924B-8603-9D800DD3A4C5}" srcOrd="4" destOrd="0" presId="urn:microsoft.com/office/officeart/2008/layout/LinedList"/>
    <dgm:cxn modelId="{7B788F17-6ACC-324D-B782-18977133CD16}" type="presParOf" srcId="{AAD7E3D3-7CCB-AE4A-BC2F-82AF064FF86D}" destId="{E261FB42-6CED-5742-A547-9E28EFFD3E6B}" srcOrd="5" destOrd="0" presId="urn:microsoft.com/office/officeart/2008/layout/LinedList"/>
    <dgm:cxn modelId="{81B069DD-D4D3-9340-9B06-765801C50DED}" type="presParOf" srcId="{E261FB42-6CED-5742-A547-9E28EFFD3E6B}" destId="{1D59040E-5F79-874D-AC22-4F924B91983B}" srcOrd="0" destOrd="0" presId="urn:microsoft.com/office/officeart/2008/layout/LinedList"/>
    <dgm:cxn modelId="{44FDC534-3DA9-C445-98BE-D3E3729A2F9B}" type="presParOf" srcId="{E261FB42-6CED-5742-A547-9E28EFFD3E6B}" destId="{4184C592-A755-2A4D-AACD-59989789A15B}" srcOrd="1" destOrd="0" presId="urn:microsoft.com/office/officeart/2008/layout/LinedList"/>
    <dgm:cxn modelId="{7538C199-A892-8D48-861F-8D55FB914271}" type="presParOf" srcId="{4184C592-A755-2A4D-AACD-59989789A15B}" destId="{7A6133FC-9056-8C45-B76F-3046053B5DE3}" srcOrd="0" destOrd="0" presId="urn:microsoft.com/office/officeart/2008/layout/LinedList"/>
    <dgm:cxn modelId="{2FF776C1-7C74-134F-8CAD-80307ED65EB1}" type="presParOf" srcId="{4184C592-A755-2A4D-AACD-59989789A15B}" destId="{C5F4E760-62B8-E44D-966A-40E1A6B0D72F}" srcOrd="1" destOrd="0" presId="urn:microsoft.com/office/officeart/2008/layout/LinedList"/>
    <dgm:cxn modelId="{9ABB2B3F-5C7D-FB42-80C9-3A4CC5FD7217}" type="presParOf" srcId="{C5F4E760-62B8-E44D-966A-40E1A6B0D72F}" destId="{E7BC2413-4A09-9D46-97D9-56637580B659}" srcOrd="0" destOrd="0" presId="urn:microsoft.com/office/officeart/2008/layout/LinedList"/>
    <dgm:cxn modelId="{F58A9163-26A2-A142-B01C-B4D485B686E8}" type="presParOf" srcId="{C5F4E760-62B8-E44D-966A-40E1A6B0D72F}" destId="{D4F7FA2D-526B-1E44-BCB5-B07660C8C3F6}" srcOrd="1" destOrd="0" presId="urn:microsoft.com/office/officeart/2008/layout/LinedList"/>
    <dgm:cxn modelId="{29A1B664-ECCD-6C49-A157-1885095C4798}" type="presParOf" srcId="{C5F4E760-62B8-E44D-966A-40E1A6B0D72F}" destId="{E7E2B05E-1D7D-2A4F-94D5-D6F8A6167E93}" srcOrd="2" destOrd="0" presId="urn:microsoft.com/office/officeart/2008/layout/LinedList"/>
    <dgm:cxn modelId="{B6375D1A-70EF-184A-84E5-C55DAFA635B0}" type="presParOf" srcId="{4184C592-A755-2A4D-AACD-59989789A15B}" destId="{2E6FE484-2700-E74F-B3FF-F715BE540826}" srcOrd="2" destOrd="0" presId="urn:microsoft.com/office/officeart/2008/layout/LinedList"/>
    <dgm:cxn modelId="{D96D1A54-C500-9B4E-A957-AF3096E08987}" type="presParOf" srcId="{4184C592-A755-2A4D-AACD-59989789A15B}" destId="{1C5E4184-608B-224E-A00A-1C95E4C1F50C}" srcOrd="3" destOrd="0" presId="urn:microsoft.com/office/officeart/2008/layout/LinedList"/>
    <dgm:cxn modelId="{0B3451BB-3FA3-8C4C-A21E-019A7B2BB298}" type="presParOf" srcId="{4184C592-A755-2A4D-AACD-59989789A15B}" destId="{5E290D09-61C3-1B43-996D-9EACB7F1E764}" srcOrd="4" destOrd="0" presId="urn:microsoft.com/office/officeart/2008/layout/LinedList"/>
    <dgm:cxn modelId="{C4FE2116-AA3E-0845-BACC-F0A00FD5DF9A}" type="presParOf" srcId="{5E290D09-61C3-1B43-996D-9EACB7F1E764}" destId="{7E54EF14-4A34-3743-BAF5-ED1DB98177FE}" srcOrd="0" destOrd="0" presId="urn:microsoft.com/office/officeart/2008/layout/LinedList"/>
    <dgm:cxn modelId="{B7A64CE1-8B1B-E947-AB83-A8A8909E1D8A}" type="presParOf" srcId="{5E290D09-61C3-1B43-996D-9EACB7F1E764}" destId="{3E7EC989-A06C-2C43-B82D-F2F62F33007F}" srcOrd="1" destOrd="0" presId="urn:microsoft.com/office/officeart/2008/layout/LinedList"/>
    <dgm:cxn modelId="{F7330E8E-0EB3-F64C-9007-C482FAB05522}" type="presParOf" srcId="{5E290D09-61C3-1B43-996D-9EACB7F1E764}" destId="{62DA7756-FBCE-AC4C-B58E-39632A03A818}" srcOrd="2" destOrd="0" presId="urn:microsoft.com/office/officeart/2008/layout/LinedList"/>
    <dgm:cxn modelId="{5ED77927-F485-904C-A297-C96DBD5E70A3}" type="presParOf" srcId="{4184C592-A755-2A4D-AACD-59989789A15B}" destId="{BF6915F6-48E6-ED48-B200-FDB0869F4571}" srcOrd="5" destOrd="0" presId="urn:microsoft.com/office/officeart/2008/layout/LinedList"/>
    <dgm:cxn modelId="{01256BE3-8DA3-AA49-8BF6-3345F57780FE}" type="presParOf" srcId="{4184C592-A755-2A4D-AACD-59989789A15B}" destId="{6B267E91-EB50-B94F-A6F2-789B00EF3F7F}" srcOrd="6" destOrd="0" presId="urn:microsoft.com/office/officeart/2008/layout/LinedList"/>
    <dgm:cxn modelId="{0F5E59A3-7425-3D40-8B93-B4C3618ED9F0}" type="presParOf" srcId="{AAD7E3D3-7CCB-AE4A-BC2F-82AF064FF86D}" destId="{69A8C8E8-03E7-1049-8D86-5FC5D07E0D3B}" srcOrd="6" destOrd="0" presId="urn:microsoft.com/office/officeart/2008/layout/LinedList"/>
    <dgm:cxn modelId="{EB5F860D-F226-9A45-B1A6-362E765311B6}" type="presParOf" srcId="{AAD7E3D3-7CCB-AE4A-BC2F-82AF064FF86D}" destId="{8FD8329F-8C5A-824C-AAE4-E3B8C038C1A7}" srcOrd="7" destOrd="0" presId="urn:microsoft.com/office/officeart/2008/layout/LinedList"/>
    <dgm:cxn modelId="{9A9B61BE-B55D-F94F-A969-C6E93B602FE9}" type="presParOf" srcId="{8FD8329F-8C5A-824C-AAE4-E3B8C038C1A7}" destId="{9DD5EB15-1CA6-464D-A9AA-BA03E4E79F9A}" srcOrd="0" destOrd="0" presId="urn:microsoft.com/office/officeart/2008/layout/LinedList"/>
    <dgm:cxn modelId="{91966937-6598-394B-8F28-A0C5D5458462}" type="presParOf" srcId="{8FD8329F-8C5A-824C-AAE4-E3B8C038C1A7}" destId="{1D0110B6-E366-3140-A91C-F9E911E1FD21}" srcOrd="1" destOrd="0" presId="urn:microsoft.com/office/officeart/2008/layout/LinedList"/>
    <dgm:cxn modelId="{E37FE424-737D-D646-93CF-157CC793797F}" type="presParOf" srcId="{1D0110B6-E366-3140-A91C-F9E911E1FD21}" destId="{922211D5-1DC7-BD41-8097-691683192C8F}" srcOrd="0" destOrd="0" presId="urn:microsoft.com/office/officeart/2008/layout/LinedList"/>
    <dgm:cxn modelId="{9BDF51CB-20E9-A342-B2B8-30CCCDC306FB}" type="presParOf" srcId="{1D0110B6-E366-3140-A91C-F9E911E1FD21}" destId="{4D7A05DE-7945-6947-B391-327E59AFD0F0}" srcOrd="1" destOrd="0" presId="urn:microsoft.com/office/officeart/2008/layout/LinedList"/>
    <dgm:cxn modelId="{610A22DE-DF95-8A41-92C7-4D7674F47C8D}" type="presParOf" srcId="{4D7A05DE-7945-6947-B391-327E59AFD0F0}" destId="{9168A27B-F373-E247-A6A9-CC2395EFF80F}" srcOrd="0" destOrd="0" presId="urn:microsoft.com/office/officeart/2008/layout/LinedList"/>
    <dgm:cxn modelId="{5AF136E4-59C1-0042-ADF3-3BFBAB4124BF}" type="presParOf" srcId="{4D7A05DE-7945-6947-B391-327E59AFD0F0}" destId="{9CB83EFB-439E-AC41-B2EB-8AB70F2732F1}" srcOrd="1" destOrd="0" presId="urn:microsoft.com/office/officeart/2008/layout/LinedList"/>
    <dgm:cxn modelId="{C65AAFE1-769B-ED4C-B986-155C735B501A}" type="presParOf" srcId="{4D7A05DE-7945-6947-B391-327E59AFD0F0}" destId="{24EB211A-5D19-CA41-9286-D818B47F78F5}" srcOrd="2" destOrd="0" presId="urn:microsoft.com/office/officeart/2008/layout/LinedList"/>
    <dgm:cxn modelId="{AB34970D-3C3E-CF43-8737-DB8D9A9CA22F}" type="presParOf" srcId="{1D0110B6-E366-3140-A91C-F9E911E1FD21}" destId="{5076126C-D46B-D64B-8EA3-BB040FD36AE2}" srcOrd="2" destOrd="0" presId="urn:microsoft.com/office/officeart/2008/layout/LinedList"/>
    <dgm:cxn modelId="{A9E0C92C-2C13-574B-B940-8D2BA0122BC9}" type="presParOf" srcId="{1D0110B6-E366-3140-A91C-F9E911E1FD21}" destId="{67F5864E-CC65-2B46-9DAA-A944BAC19743}" srcOrd="3" destOrd="0" presId="urn:microsoft.com/office/officeart/2008/layout/LinedList"/>
    <dgm:cxn modelId="{D53113E8-4BC6-8740-B2C4-76A07F585338}" type="presParOf" srcId="{1D0110B6-E366-3140-A91C-F9E911E1FD21}" destId="{AF31FA90-F05C-F74A-85A8-2EFB3674EC40}" srcOrd="4" destOrd="0" presId="urn:microsoft.com/office/officeart/2008/layout/LinedList"/>
    <dgm:cxn modelId="{FB3F5374-3098-F84E-B753-4CB14502E86A}" type="presParOf" srcId="{AF31FA90-F05C-F74A-85A8-2EFB3674EC40}" destId="{BED8914E-0E28-2D41-90FA-A98833E79F39}" srcOrd="0" destOrd="0" presId="urn:microsoft.com/office/officeart/2008/layout/LinedList"/>
    <dgm:cxn modelId="{BB178917-7EF4-3547-9E96-165C1F9B12D5}" type="presParOf" srcId="{AF31FA90-F05C-F74A-85A8-2EFB3674EC40}" destId="{6768EF32-7578-FB49-9BB3-3F3D0432928E}" srcOrd="1" destOrd="0" presId="urn:microsoft.com/office/officeart/2008/layout/LinedList"/>
    <dgm:cxn modelId="{3CE83E62-4D21-D74D-BAAE-6EE0BC95E5F7}" type="presParOf" srcId="{AF31FA90-F05C-F74A-85A8-2EFB3674EC40}" destId="{EDD6C304-B0CC-8F4B-AD24-223FA972ED1C}" srcOrd="2" destOrd="0" presId="urn:microsoft.com/office/officeart/2008/layout/LinedList"/>
    <dgm:cxn modelId="{D99D61E2-0D90-E149-8756-07A7347CF0BA}" type="presParOf" srcId="{1D0110B6-E366-3140-A91C-F9E911E1FD21}" destId="{FFE44A28-CBBA-CD46-9F59-D625A30ED287}" srcOrd="5" destOrd="0" presId="urn:microsoft.com/office/officeart/2008/layout/LinedList"/>
    <dgm:cxn modelId="{01AE4B53-2875-5346-BD2C-B5A16C7F4098}" type="presParOf" srcId="{1D0110B6-E366-3140-A91C-F9E911E1FD21}" destId="{93C93E90-B772-F546-9CFC-0A66DCF26D22}" srcOrd="6" destOrd="0" presId="urn:microsoft.com/office/officeart/2008/layout/LinedList"/>
    <dgm:cxn modelId="{B32281E6-EC25-1C4E-81B1-B350D4399D84}" type="presParOf" srcId="{AAD7E3D3-7CCB-AE4A-BC2F-82AF064FF86D}" destId="{B4D46653-5ACD-C844-A1F7-6EFD20989A0D}" srcOrd="8" destOrd="0" presId="urn:microsoft.com/office/officeart/2008/layout/LinedList"/>
    <dgm:cxn modelId="{CB598A0F-6FD6-2B41-A349-C12F1781E08D}" type="presParOf" srcId="{AAD7E3D3-7CCB-AE4A-BC2F-82AF064FF86D}" destId="{D22D4995-96DD-8B45-92D7-737D4BA0473F}" srcOrd="9" destOrd="0" presId="urn:microsoft.com/office/officeart/2008/layout/LinedList"/>
    <dgm:cxn modelId="{22D56787-8E1D-7343-A12C-3551A17972BF}" type="presParOf" srcId="{D22D4995-96DD-8B45-92D7-737D4BA0473F}" destId="{C2E6B4D0-D90B-8E4E-A16E-7EEB5A393C74}" srcOrd="0" destOrd="0" presId="urn:microsoft.com/office/officeart/2008/layout/LinedList"/>
    <dgm:cxn modelId="{1EDEB3F4-93EC-5E4D-BF76-2CEE7337201F}" type="presParOf" srcId="{D22D4995-96DD-8B45-92D7-737D4BA0473F}" destId="{CE52DBEC-5B3E-144B-A363-88110B185FB4}" srcOrd="1" destOrd="0" presId="urn:microsoft.com/office/officeart/2008/layout/LinedList"/>
    <dgm:cxn modelId="{0139C33B-1596-8D41-B8E1-B670F5757FCD}" type="presParOf" srcId="{CE52DBEC-5B3E-144B-A363-88110B185FB4}" destId="{51A49E33-34FF-E24A-941F-166A80512167}" srcOrd="0" destOrd="0" presId="urn:microsoft.com/office/officeart/2008/layout/LinedList"/>
    <dgm:cxn modelId="{EB84B93D-14B4-1141-998E-6E477CFF5E54}" type="presParOf" srcId="{CE52DBEC-5B3E-144B-A363-88110B185FB4}" destId="{DEE8B066-85D2-4443-AAAC-09FE937DF03F}" srcOrd="1" destOrd="0" presId="urn:microsoft.com/office/officeart/2008/layout/LinedList"/>
    <dgm:cxn modelId="{B03F661E-8734-2843-B5BC-C8E07A735348}" type="presParOf" srcId="{DEE8B066-85D2-4443-AAAC-09FE937DF03F}" destId="{9B1102E2-47A3-1442-BBD9-798244BFA85E}" srcOrd="0" destOrd="0" presId="urn:microsoft.com/office/officeart/2008/layout/LinedList"/>
    <dgm:cxn modelId="{90F13F91-5E74-F748-BFBF-52140868B183}" type="presParOf" srcId="{DEE8B066-85D2-4443-AAAC-09FE937DF03F}" destId="{0EA8C3D6-A512-F846-A129-70505EFF95CD}" srcOrd="1" destOrd="0" presId="urn:microsoft.com/office/officeart/2008/layout/LinedList"/>
    <dgm:cxn modelId="{0A00C0C1-C1AC-AC49-9B2A-EA5FCCABC813}" type="presParOf" srcId="{DEE8B066-85D2-4443-AAAC-09FE937DF03F}" destId="{2699C78D-7513-3749-9ACA-5A8A41D6745F}" srcOrd="2" destOrd="0" presId="urn:microsoft.com/office/officeart/2008/layout/LinedList"/>
    <dgm:cxn modelId="{572F34FA-808F-6343-98F2-4BA9E9C726CA}" type="presParOf" srcId="{CE52DBEC-5B3E-144B-A363-88110B185FB4}" destId="{7D7017BC-F036-444A-BF70-EA6DE7059E5A}" srcOrd="2" destOrd="0" presId="urn:microsoft.com/office/officeart/2008/layout/LinedList"/>
    <dgm:cxn modelId="{369526AC-AAA5-1B4F-8F79-DA1A8D4602B9}" type="presParOf" srcId="{CE52DBEC-5B3E-144B-A363-88110B185FB4}" destId="{06EEF5B3-EB4D-024F-8EE2-CA53E477B14B}" srcOrd="3" destOrd="0" presId="urn:microsoft.com/office/officeart/2008/layout/LinedList"/>
    <dgm:cxn modelId="{B0EE06F1-54D2-FC4D-8766-AE8768B9C113}" type="presParOf" srcId="{CE52DBEC-5B3E-144B-A363-88110B185FB4}" destId="{4E931E8C-B2FF-2D4D-A4A9-B0E570A337B8}" srcOrd="4" destOrd="0" presId="urn:microsoft.com/office/officeart/2008/layout/LinedList"/>
    <dgm:cxn modelId="{827E05AE-DA19-F94D-9F6C-F9402EAE03B0}" type="presParOf" srcId="{4E931E8C-B2FF-2D4D-A4A9-B0E570A337B8}" destId="{738003DD-20B2-E947-A8F2-395B7346715D}" srcOrd="0" destOrd="0" presId="urn:microsoft.com/office/officeart/2008/layout/LinedList"/>
    <dgm:cxn modelId="{4020006C-0FE3-F44C-A438-42DE60D6F179}" type="presParOf" srcId="{4E931E8C-B2FF-2D4D-A4A9-B0E570A337B8}" destId="{99D20AF1-4023-454B-B796-C82340736965}" srcOrd="1" destOrd="0" presId="urn:microsoft.com/office/officeart/2008/layout/LinedList"/>
    <dgm:cxn modelId="{9F4E974B-8722-EA46-8546-533937281BBE}" type="presParOf" srcId="{4E931E8C-B2FF-2D4D-A4A9-B0E570A337B8}" destId="{2F6F9E39-BF92-F743-BC3D-67C3F68AE875}" srcOrd="2" destOrd="0" presId="urn:microsoft.com/office/officeart/2008/layout/LinedList"/>
    <dgm:cxn modelId="{340A516A-9ADF-A64F-8727-2BB25C9F1E4F}" type="presParOf" srcId="{CE52DBEC-5B3E-144B-A363-88110B185FB4}" destId="{18EA1F89-8F42-6A47-A1FB-22448F8EB1CB}" srcOrd="5" destOrd="0" presId="urn:microsoft.com/office/officeart/2008/layout/LinedList"/>
    <dgm:cxn modelId="{0AB6FD6D-7BDB-094F-9852-0978645BD761}" type="presParOf" srcId="{CE52DBEC-5B3E-144B-A363-88110B185FB4}" destId="{F684C820-3389-614D-919C-0405D63919AC}"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52F31-7B07-D847-A831-4959B552C263}">
      <dsp:nvSpPr>
        <dsp:cNvPr id="0" name=""/>
        <dsp:cNvSpPr/>
      </dsp:nvSpPr>
      <dsp:spPr>
        <a:xfrm>
          <a:off x="524606" y="1701"/>
          <a:ext cx="9913987" cy="1023031"/>
        </a:xfrm>
        <a:prstGeom prst="roundRect">
          <a:avLst>
            <a:gd name="adj" fmla="val 10000"/>
          </a:avLst>
        </a:prstGeom>
        <a:solidFill>
          <a:schemeClr val="accent1"/>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GB" sz="3100" kern="1200" dirty="0">
              <a:solidFill>
                <a:schemeClr val="bg1"/>
              </a:solidFill>
            </a:rPr>
            <a:t>42-year-old obese man presents for </a:t>
          </a:r>
          <a:br>
            <a:rPr lang="en-GB" sz="3100" kern="1200" dirty="0">
              <a:solidFill>
                <a:schemeClr val="bg1"/>
              </a:solidFill>
            </a:rPr>
          </a:br>
          <a:r>
            <a:rPr lang="en-GB" sz="3100" kern="1200" dirty="0">
              <a:solidFill>
                <a:schemeClr val="bg1"/>
              </a:solidFill>
            </a:rPr>
            <a:t>two-level lumbar laminectomy surgery</a:t>
          </a:r>
          <a:endParaRPr lang="nl-NL" sz="3100" kern="1200" dirty="0">
            <a:solidFill>
              <a:schemeClr val="bg1"/>
            </a:solidFill>
          </a:endParaRPr>
        </a:p>
      </dsp:txBody>
      <dsp:txXfrm>
        <a:off x="554570" y="31665"/>
        <a:ext cx="9854059" cy="963103"/>
      </dsp:txXfrm>
    </dsp:sp>
    <dsp:sp modelId="{993CC6A7-EE12-0D40-BA66-9FCDD53C5251}">
      <dsp:nvSpPr>
        <dsp:cNvPr id="0" name=""/>
        <dsp:cNvSpPr/>
      </dsp:nvSpPr>
      <dsp:spPr>
        <a:xfrm>
          <a:off x="524606" y="1208878"/>
          <a:ext cx="1023031" cy="1023031"/>
        </a:xfrm>
        <a:prstGeom prst="roundRect">
          <a:avLst>
            <a:gd name="adj" fmla="val 1667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0BFDC7-E365-5445-95BC-2527EAF8B57E}">
      <dsp:nvSpPr>
        <dsp:cNvPr id="0" name=""/>
        <dsp:cNvSpPr/>
      </dsp:nvSpPr>
      <dsp:spPr>
        <a:xfrm>
          <a:off x="1609019" y="1208878"/>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711200">
            <a:lnSpc>
              <a:spcPct val="90000"/>
            </a:lnSpc>
            <a:spcBef>
              <a:spcPct val="0"/>
            </a:spcBef>
            <a:spcAft>
              <a:spcPct val="35000"/>
            </a:spcAft>
            <a:buNone/>
          </a:pPr>
          <a:r>
            <a:rPr lang="en-GB" sz="1600" b="1" kern="1200" dirty="0">
              <a:solidFill>
                <a:schemeClr val="tx2"/>
              </a:solidFill>
            </a:rPr>
            <a:t>History</a:t>
          </a:r>
          <a:endParaRPr lang="nl-NL" sz="1600" b="1" kern="1200" dirty="0">
            <a:solidFill>
              <a:schemeClr val="tx2"/>
            </a:solidFill>
          </a:endParaRPr>
        </a:p>
        <a:p>
          <a:pPr marL="114300" lvl="1" indent="-114300" algn="l" defTabSz="622300">
            <a:lnSpc>
              <a:spcPct val="90000"/>
            </a:lnSpc>
            <a:spcBef>
              <a:spcPct val="0"/>
            </a:spcBef>
            <a:spcAft>
              <a:spcPct val="15000"/>
            </a:spcAft>
            <a:buChar char="•"/>
          </a:pPr>
          <a:r>
            <a:rPr lang="en-GB" sz="1400" kern="1200" dirty="0">
              <a:solidFill>
                <a:schemeClr val="tx2"/>
              </a:solidFill>
            </a:rPr>
            <a:t>Type 2a von Willebrand disease</a:t>
          </a:r>
          <a:endParaRPr lang="nl-NL" sz="1400" kern="1200" dirty="0">
            <a:solidFill>
              <a:schemeClr val="tx2"/>
            </a:solidFill>
          </a:endParaRPr>
        </a:p>
        <a:p>
          <a:pPr marL="114300" lvl="1" indent="-114300" algn="l" defTabSz="622300">
            <a:lnSpc>
              <a:spcPct val="90000"/>
            </a:lnSpc>
            <a:spcBef>
              <a:spcPct val="0"/>
            </a:spcBef>
            <a:spcAft>
              <a:spcPct val="15000"/>
            </a:spcAft>
            <a:buChar char="•"/>
          </a:pPr>
          <a:r>
            <a:rPr lang="en-GB" sz="1400" kern="1200" dirty="0">
              <a:solidFill>
                <a:schemeClr val="tx2"/>
              </a:solidFill>
            </a:rPr>
            <a:t>Had some excessive bleeding with a prior dental extraction</a:t>
          </a:r>
          <a:endParaRPr lang="nl-NL" sz="1400" kern="1200" dirty="0">
            <a:solidFill>
              <a:schemeClr val="tx2"/>
            </a:solidFill>
          </a:endParaRPr>
        </a:p>
      </dsp:txBody>
      <dsp:txXfrm>
        <a:off x="1658968" y="1258827"/>
        <a:ext cx="8729676" cy="923133"/>
      </dsp:txXfrm>
    </dsp:sp>
    <dsp:sp modelId="{7384EBB8-69A4-624D-A1A9-D2BC27F74AE6}">
      <dsp:nvSpPr>
        <dsp:cNvPr id="0" name=""/>
        <dsp:cNvSpPr/>
      </dsp:nvSpPr>
      <dsp:spPr>
        <a:xfrm>
          <a:off x="524606" y="2354672"/>
          <a:ext cx="1023031" cy="1023031"/>
        </a:xfrm>
        <a:prstGeom prst="roundRect">
          <a:avLst>
            <a:gd name="adj" fmla="val 16670"/>
          </a:avLst>
        </a:prstGeom>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9D6374-9FCE-5D41-BDDE-48F6AABFB779}">
      <dsp:nvSpPr>
        <dsp:cNvPr id="0" name=""/>
        <dsp:cNvSpPr/>
      </dsp:nvSpPr>
      <dsp:spPr>
        <a:xfrm>
          <a:off x="1609019" y="2354672"/>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711200">
            <a:lnSpc>
              <a:spcPct val="90000"/>
            </a:lnSpc>
            <a:spcBef>
              <a:spcPct val="0"/>
            </a:spcBef>
            <a:spcAft>
              <a:spcPct val="35000"/>
            </a:spcAft>
            <a:buNone/>
          </a:pPr>
          <a:r>
            <a:rPr lang="en-GB" sz="1600" b="1" kern="1200" dirty="0">
              <a:solidFill>
                <a:schemeClr val="tx2"/>
              </a:solidFill>
            </a:rPr>
            <a:t>Preoperative laboratory values</a:t>
          </a:r>
          <a:endParaRPr lang="nl-NL" sz="1600" b="1" kern="1200" dirty="0">
            <a:solidFill>
              <a:schemeClr val="tx2"/>
            </a:solidFill>
          </a:endParaRPr>
        </a:p>
        <a:p>
          <a:pPr marL="114300" lvl="1" indent="-114300" algn="l" defTabSz="622300">
            <a:lnSpc>
              <a:spcPct val="90000"/>
            </a:lnSpc>
            <a:spcBef>
              <a:spcPct val="0"/>
            </a:spcBef>
            <a:spcAft>
              <a:spcPct val="15000"/>
            </a:spcAft>
            <a:buChar char="•"/>
          </a:pPr>
          <a:r>
            <a:rPr lang="en-GB" sz="1400" kern="1200" dirty="0">
              <a:solidFill>
                <a:schemeClr val="tx2"/>
              </a:solidFill>
            </a:rPr>
            <a:t>Haemoglobin 12 g/dL</a:t>
          </a:r>
          <a:endParaRPr lang="nl-NL" sz="1400" kern="1200" dirty="0">
            <a:solidFill>
              <a:schemeClr val="tx2"/>
            </a:solidFill>
          </a:endParaRPr>
        </a:p>
        <a:p>
          <a:pPr marL="114300" lvl="1" indent="-114300" algn="l" defTabSz="622300">
            <a:lnSpc>
              <a:spcPct val="90000"/>
            </a:lnSpc>
            <a:spcBef>
              <a:spcPct val="0"/>
            </a:spcBef>
            <a:spcAft>
              <a:spcPct val="15000"/>
            </a:spcAft>
            <a:buChar char="•"/>
          </a:pPr>
          <a:r>
            <a:rPr lang="en-GB" sz="1400" kern="1200" dirty="0">
              <a:solidFill>
                <a:schemeClr val="tx2"/>
              </a:solidFill>
            </a:rPr>
            <a:t>Platelet count 180 x 10</a:t>
          </a:r>
          <a:r>
            <a:rPr lang="en-GB" sz="1400" kern="1200" baseline="30000" dirty="0">
              <a:solidFill>
                <a:schemeClr val="tx2"/>
              </a:solidFill>
            </a:rPr>
            <a:t>9</a:t>
          </a:r>
          <a:r>
            <a:rPr lang="en-GB" sz="1400" kern="1200" dirty="0">
              <a:solidFill>
                <a:schemeClr val="tx2"/>
              </a:solidFill>
            </a:rPr>
            <a:t>/L</a:t>
          </a:r>
          <a:endParaRPr lang="nl-NL" sz="1400" kern="1200" dirty="0">
            <a:solidFill>
              <a:schemeClr val="tx2"/>
            </a:solidFill>
          </a:endParaRPr>
        </a:p>
      </dsp:txBody>
      <dsp:txXfrm>
        <a:off x="1658968" y="2404621"/>
        <a:ext cx="8729676" cy="923133"/>
      </dsp:txXfrm>
    </dsp:sp>
    <dsp:sp modelId="{5F215264-7189-7A4D-ADCC-09051B6544B2}">
      <dsp:nvSpPr>
        <dsp:cNvPr id="0" name=""/>
        <dsp:cNvSpPr/>
      </dsp:nvSpPr>
      <dsp:spPr>
        <a:xfrm>
          <a:off x="524606" y="3500467"/>
          <a:ext cx="1023031" cy="1023031"/>
        </a:xfrm>
        <a:prstGeom prst="roundRect">
          <a:avLst>
            <a:gd name="adj" fmla="val 16670"/>
          </a:avLst>
        </a:prstGeom>
        <a:blipFill rotWithShape="1">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31FB25-F97E-444F-8203-8D9FCEE90758}">
      <dsp:nvSpPr>
        <dsp:cNvPr id="0" name=""/>
        <dsp:cNvSpPr/>
      </dsp:nvSpPr>
      <dsp:spPr>
        <a:xfrm>
          <a:off x="1609019" y="3500467"/>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2"/>
              </a:solidFill>
            </a:rPr>
            <a:t>He is seen in the </a:t>
          </a:r>
          <a:r>
            <a:rPr lang="en-GB" sz="1600" b="1" kern="1200" dirty="0">
              <a:solidFill>
                <a:schemeClr val="tx2"/>
              </a:solidFill>
            </a:rPr>
            <a:t>preoperative clinic 1 week before surgery </a:t>
          </a:r>
          <a:r>
            <a:rPr lang="en-GB" sz="1600" kern="1200" dirty="0">
              <a:solidFill>
                <a:schemeClr val="tx2"/>
              </a:solidFill>
            </a:rPr>
            <a:t>for appropriate operative planning</a:t>
          </a:r>
          <a:endParaRPr lang="nl-NL" sz="1600" kern="1200" dirty="0">
            <a:solidFill>
              <a:schemeClr val="tx2"/>
            </a:solidFill>
          </a:endParaRPr>
        </a:p>
      </dsp:txBody>
      <dsp:txXfrm>
        <a:off x="1658968" y="3550416"/>
        <a:ext cx="8729676" cy="923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58206-2A90-E44D-92DB-543819B34799}">
      <dsp:nvSpPr>
        <dsp:cNvPr id="0" name=""/>
        <dsp:cNvSpPr/>
      </dsp:nvSpPr>
      <dsp:spPr>
        <a:xfrm>
          <a:off x="0" y="56069"/>
          <a:ext cx="1096320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Is it major or minor surgery?</a:t>
          </a:r>
          <a:endParaRPr lang="nl-NL" sz="2100" kern="1200" dirty="0"/>
        </a:p>
      </dsp:txBody>
      <dsp:txXfrm>
        <a:off x="40724" y="96793"/>
        <a:ext cx="10881752" cy="752780"/>
      </dsp:txXfrm>
    </dsp:sp>
    <dsp:sp modelId="{E5350861-90AF-1B43-BE37-AEE473B17029}">
      <dsp:nvSpPr>
        <dsp:cNvPr id="0" name=""/>
        <dsp:cNvSpPr/>
      </dsp:nvSpPr>
      <dsp:spPr>
        <a:xfrm>
          <a:off x="0" y="950777"/>
          <a:ext cx="1096320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Are critical structures at risk if a bleeding complication occurs?</a:t>
          </a:r>
          <a:br>
            <a:rPr lang="en-US" sz="2100" b="0" i="0" kern="1200" dirty="0"/>
          </a:br>
          <a:r>
            <a:rPr lang="en-US" sz="2100" b="0" i="0" kern="1200" dirty="0"/>
            <a:t>(e.g. spine surgery, neurosurgery, cardiac surgery)</a:t>
          </a:r>
          <a:endParaRPr lang="nl-NL" sz="2100" kern="1200" dirty="0"/>
        </a:p>
      </dsp:txBody>
      <dsp:txXfrm>
        <a:off x="40724" y="991501"/>
        <a:ext cx="10881752" cy="752780"/>
      </dsp:txXfrm>
    </dsp:sp>
    <dsp:sp modelId="{5DF6FAF8-8816-B54F-948B-141156880E79}">
      <dsp:nvSpPr>
        <dsp:cNvPr id="0" name=""/>
        <dsp:cNvSpPr/>
      </dsp:nvSpPr>
      <dsp:spPr>
        <a:xfrm>
          <a:off x="0" y="1845485"/>
          <a:ext cx="1096320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Type of von Willebrand disease</a:t>
          </a:r>
          <a:endParaRPr lang="nl-NL" sz="2100" kern="1200" dirty="0"/>
        </a:p>
      </dsp:txBody>
      <dsp:txXfrm>
        <a:off x="40724" y="1886209"/>
        <a:ext cx="10881752" cy="752780"/>
      </dsp:txXfrm>
    </dsp:sp>
    <dsp:sp modelId="{B5463E28-F708-E744-9652-BBEF5B42A913}">
      <dsp:nvSpPr>
        <dsp:cNvPr id="0" name=""/>
        <dsp:cNvSpPr/>
      </dsp:nvSpPr>
      <dsp:spPr>
        <a:xfrm>
          <a:off x="0" y="2740194"/>
          <a:ext cx="1096320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Prior bleeding history</a:t>
          </a:r>
          <a:endParaRPr lang="nl-NL" sz="2100" kern="1200" dirty="0"/>
        </a:p>
      </dsp:txBody>
      <dsp:txXfrm>
        <a:off x="40724" y="2780918"/>
        <a:ext cx="10881752" cy="752780"/>
      </dsp:txXfrm>
    </dsp:sp>
    <dsp:sp modelId="{C9230E16-4CDB-FB4C-8037-98275DF6FFAC}">
      <dsp:nvSpPr>
        <dsp:cNvPr id="0" name=""/>
        <dsp:cNvSpPr/>
      </dsp:nvSpPr>
      <dsp:spPr>
        <a:xfrm>
          <a:off x="0" y="3634902"/>
          <a:ext cx="10963200" cy="8342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Baseline </a:t>
          </a:r>
          <a:r>
            <a:rPr lang="en-US" sz="2100" b="0" i="0" kern="1200" dirty="0" err="1"/>
            <a:t>VWF:Ag</a:t>
          </a:r>
          <a:r>
            <a:rPr lang="en-US" sz="2100" b="0" i="0" kern="1200" dirty="0"/>
            <a:t> level, </a:t>
          </a:r>
          <a:r>
            <a:rPr lang="en-US" sz="2100" b="0" i="0" kern="1200" dirty="0" err="1"/>
            <a:t>VWF:Rco</a:t>
          </a:r>
          <a:r>
            <a:rPr lang="en-US" sz="2100" b="0" i="0" kern="1200" dirty="0"/>
            <a:t> and FVIII:C</a:t>
          </a:r>
          <a:endParaRPr lang="nl-NL" sz="2100" kern="1200" dirty="0"/>
        </a:p>
      </dsp:txBody>
      <dsp:txXfrm>
        <a:off x="40724" y="3675626"/>
        <a:ext cx="10881752" cy="752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52F31-7B07-D847-A831-4959B552C263}">
      <dsp:nvSpPr>
        <dsp:cNvPr id="0" name=""/>
        <dsp:cNvSpPr/>
      </dsp:nvSpPr>
      <dsp:spPr>
        <a:xfrm>
          <a:off x="524606" y="1701"/>
          <a:ext cx="9913987" cy="1023031"/>
        </a:xfrm>
        <a:prstGeom prst="roundRect">
          <a:avLst>
            <a:gd name="adj" fmla="val 10000"/>
          </a:avLst>
        </a:prstGeom>
        <a:solidFill>
          <a:schemeClr val="accent1"/>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GB" sz="3100" kern="1200" noProof="0" dirty="0">
              <a:solidFill>
                <a:schemeClr val="bg1"/>
              </a:solidFill>
              <a:latin typeface="Calibri" panose="020F0502020204030204" pitchFamily="34" charset="0"/>
            </a:rPr>
            <a:t>22-year-old woman presenting to the gynaecology department at the 32</a:t>
          </a:r>
          <a:r>
            <a:rPr lang="en-GB" sz="3100" kern="1200" baseline="30000" noProof="0" dirty="0">
              <a:solidFill>
                <a:schemeClr val="bg1"/>
              </a:solidFill>
              <a:latin typeface="Calibri" panose="020F0502020204030204" pitchFamily="34" charset="0"/>
            </a:rPr>
            <a:t>nd</a:t>
          </a:r>
          <a:r>
            <a:rPr lang="en-GB" sz="3100" kern="1200" noProof="0" dirty="0">
              <a:solidFill>
                <a:schemeClr val="bg1"/>
              </a:solidFill>
              <a:latin typeface="Calibri" panose="020F0502020204030204" pitchFamily="34" charset="0"/>
            </a:rPr>
            <a:t> week of first pregnancy</a:t>
          </a:r>
          <a:endParaRPr lang="en-GB" sz="3100" kern="1200" noProof="0" dirty="0">
            <a:solidFill>
              <a:schemeClr val="bg1"/>
            </a:solidFill>
          </a:endParaRPr>
        </a:p>
      </dsp:txBody>
      <dsp:txXfrm>
        <a:off x="554570" y="31665"/>
        <a:ext cx="9854059" cy="963103"/>
      </dsp:txXfrm>
    </dsp:sp>
    <dsp:sp modelId="{993CC6A7-EE12-0D40-BA66-9FCDD53C5251}">
      <dsp:nvSpPr>
        <dsp:cNvPr id="0" name=""/>
        <dsp:cNvSpPr/>
      </dsp:nvSpPr>
      <dsp:spPr>
        <a:xfrm>
          <a:off x="524606" y="1208878"/>
          <a:ext cx="1023031" cy="1023031"/>
        </a:xfrm>
        <a:prstGeom prst="roundRect">
          <a:avLst>
            <a:gd name="adj" fmla="val 16670"/>
          </a:avLst>
        </a:prstGeom>
        <a:blipFill rotWithShape="1">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0BFDC7-E365-5445-95BC-2527EAF8B57E}">
      <dsp:nvSpPr>
        <dsp:cNvPr id="0" name=""/>
        <dsp:cNvSpPr/>
      </dsp:nvSpPr>
      <dsp:spPr>
        <a:xfrm>
          <a:off x="1609019" y="1208878"/>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0" rIns="99568" bIns="36000" numCol="1" spcCol="1270" anchor="t" anchorCtr="0">
          <a:noAutofit/>
        </a:bodyPr>
        <a:lstStyle/>
        <a:p>
          <a:pPr marL="0" lvl="0" indent="0" algn="l" defTabSz="622300">
            <a:lnSpc>
              <a:spcPct val="100000"/>
            </a:lnSpc>
            <a:spcBef>
              <a:spcPct val="0"/>
            </a:spcBef>
            <a:spcAft>
              <a:spcPts val="200"/>
            </a:spcAft>
            <a:buNone/>
          </a:pPr>
          <a:r>
            <a:rPr lang="en-GB" sz="1400" b="1" kern="1200" noProof="0" dirty="0">
              <a:solidFill>
                <a:schemeClr val="tx2"/>
              </a:solidFill>
            </a:rPr>
            <a:t>History</a:t>
          </a:r>
        </a:p>
        <a:p>
          <a:pPr marL="114300" lvl="1" indent="-114300" algn="l" defTabSz="622300">
            <a:lnSpc>
              <a:spcPct val="100000"/>
            </a:lnSpc>
            <a:spcBef>
              <a:spcPct val="0"/>
            </a:spcBef>
            <a:spcAft>
              <a:spcPts val="200"/>
            </a:spcAft>
            <a:buChar char="•"/>
          </a:pPr>
          <a:r>
            <a:rPr lang="en-GB" sz="1400" kern="1200" noProof="0" dirty="0">
              <a:solidFill>
                <a:schemeClr val="tx2"/>
              </a:solidFill>
            </a:rPr>
            <a:t>von Willebrand disease type 1</a:t>
          </a:r>
        </a:p>
        <a:p>
          <a:pPr marL="114300" lvl="1" indent="-114300" algn="l" defTabSz="622300">
            <a:lnSpc>
              <a:spcPct val="100000"/>
            </a:lnSpc>
            <a:spcBef>
              <a:spcPct val="0"/>
            </a:spcBef>
            <a:spcAft>
              <a:spcPts val="200"/>
            </a:spcAft>
            <a:buChar char="•"/>
          </a:pPr>
          <a:r>
            <a:rPr lang="en-GB" sz="1400" strike="noStrike" kern="1200" baseline="0" noProof="0" dirty="0">
              <a:solidFill>
                <a:schemeClr val="tx2"/>
              </a:solidFill>
              <a:latin typeface="Calibri" panose="020F0502020204030204" pitchFamily="34" charset="0"/>
            </a:rPr>
            <a:t>Bleeding symptoms include </a:t>
          </a:r>
          <a:r>
            <a:rPr lang="en-GB" sz="1400" strike="noStrike" kern="1200" noProof="0" dirty="0">
              <a:solidFill>
                <a:schemeClr val="tx2"/>
              </a:solidFill>
              <a:latin typeface="Calibri" panose="020F0502020204030204" pitchFamily="34" charset="0"/>
            </a:rPr>
            <a:t>severe </a:t>
          </a:r>
          <a:r>
            <a:rPr lang="en-GB" sz="1400" kern="1200" noProof="0" dirty="0">
              <a:solidFill>
                <a:schemeClr val="tx2"/>
              </a:solidFill>
              <a:latin typeface="Calibri" panose="020F0502020204030204" pitchFamily="34" charset="0"/>
            </a:rPr>
            <a:t>menstrual bleeding and bleeding following trauma in early childhood</a:t>
          </a:r>
          <a:endParaRPr lang="en-GB" sz="1400" kern="1200" noProof="0" dirty="0">
            <a:solidFill>
              <a:schemeClr val="tx2"/>
            </a:solidFill>
          </a:endParaRPr>
        </a:p>
        <a:p>
          <a:pPr marL="114300" lvl="1" indent="-114300" algn="l" defTabSz="622300">
            <a:lnSpc>
              <a:spcPct val="100000"/>
            </a:lnSpc>
            <a:spcBef>
              <a:spcPct val="0"/>
            </a:spcBef>
            <a:spcAft>
              <a:spcPts val="200"/>
            </a:spcAft>
            <a:buChar char="•"/>
          </a:pPr>
          <a:r>
            <a:rPr lang="en-GB" sz="1400" kern="1200" noProof="0" dirty="0">
              <a:solidFill>
                <a:schemeClr val="tx2"/>
              </a:solidFill>
              <a:latin typeface="Calibri" panose="020F0502020204030204" pitchFamily="34" charset="0"/>
            </a:rPr>
            <a:t>Treated with tranexamic acid and VWF-FVIII concentrate</a:t>
          </a:r>
          <a:endParaRPr lang="en-GB" sz="1400" kern="1200" noProof="0" dirty="0">
            <a:solidFill>
              <a:schemeClr val="tx2"/>
            </a:solidFill>
          </a:endParaRPr>
        </a:p>
      </dsp:txBody>
      <dsp:txXfrm>
        <a:off x="1658968" y="1258827"/>
        <a:ext cx="8729676" cy="923133"/>
      </dsp:txXfrm>
    </dsp:sp>
    <dsp:sp modelId="{7384EBB8-69A4-624D-A1A9-D2BC27F74AE6}">
      <dsp:nvSpPr>
        <dsp:cNvPr id="0" name=""/>
        <dsp:cNvSpPr/>
      </dsp:nvSpPr>
      <dsp:spPr>
        <a:xfrm>
          <a:off x="524606" y="2354672"/>
          <a:ext cx="1023031" cy="1023031"/>
        </a:xfrm>
        <a:prstGeom prst="roundRect">
          <a:avLst>
            <a:gd name="adj" fmla="val 16670"/>
          </a:avLst>
        </a:prstGeom>
        <a:blipFill rotWithShape="1">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9D6374-9FCE-5D41-BDDE-48F6AABFB779}">
      <dsp:nvSpPr>
        <dsp:cNvPr id="0" name=""/>
        <dsp:cNvSpPr/>
      </dsp:nvSpPr>
      <dsp:spPr>
        <a:xfrm>
          <a:off x="1609019" y="2354672"/>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0" rIns="99568" bIns="36000" numCol="1" spcCol="1270" anchor="t" anchorCtr="0">
          <a:noAutofit/>
        </a:bodyPr>
        <a:lstStyle/>
        <a:p>
          <a:pPr marL="0" lvl="0" indent="0" algn="l" defTabSz="622300">
            <a:lnSpc>
              <a:spcPct val="100000"/>
            </a:lnSpc>
            <a:spcBef>
              <a:spcPct val="0"/>
            </a:spcBef>
            <a:spcAft>
              <a:spcPts val="200"/>
            </a:spcAft>
            <a:buNone/>
          </a:pPr>
          <a:r>
            <a:rPr lang="en-GB" sz="1400" b="1" kern="1200" noProof="0" dirty="0">
              <a:solidFill>
                <a:schemeClr val="tx2"/>
              </a:solidFill>
            </a:rPr>
            <a:t>Laboratory values</a:t>
          </a:r>
        </a:p>
        <a:p>
          <a:pPr marL="114300" lvl="1" indent="-114300" algn="l" defTabSz="622300">
            <a:lnSpc>
              <a:spcPct val="100000"/>
            </a:lnSpc>
            <a:spcBef>
              <a:spcPct val="0"/>
            </a:spcBef>
            <a:spcAft>
              <a:spcPts val="200"/>
            </a:spcAft>
            <a:buChar char="•"/>
          </a:pPr>
          <a:r>
            <a:rPr lang="en-GB" sz="1400" kern="1200" noProof="0" dirty="0">
              <a:solidFill>
                <a:srgbClr val="5D8298"/>
              </a:solidFill>
              <a:latin typeface="Calibri" panose="020F0502020204030204"/>
              <a:ea typeface="+mn-ea"/>
              <a:cs typeface="+mn-cs"/>
            </a:rPr>
            <a:t>Haemoglobin 12.2 g/dL</a:t>
          </a:r>
        </a:p>
        <a:p>
          <a:pPr marL="114300" lvl="1" indent="-114300" algn="l" defTabSz="622300">
            <a:lnSpc>
              <a:spcPct val="100000"/>
            </a:lnSpc>
            <a:spcBef>
              <a:spcPct val="0"/>
            </a:spcBef>
            <a:spcAft>
              <a:spcPts val="200"/>
            </a:spcAft>
            <a:buChar char="•"/>
          </a:pPr>
          <a:r>
            <a:rPr lang="en-GB" sz="1400" kern="1200" noProof="0" dirty="0">
              <a:solidFill>
                <a:srgbClr val="5D8298"/>
              </a:solidFill>
              <a:latin typeface="Calibri" panose="020F0502020204030204"/>
              <a:ea typeface="+mn-ea"/>
              <a:cs typeface="+mn-cs"/>
            </a:rPr>
            <a:t>Platelet count 187 x 10</a:t>
          </a:r>
          <a:r>
            <a:rPr lang="en-GB" sz="1400" kern="1200" baseline="30000" noProof="0" dirty="0">
              <a:solidFill>
                <a:srgbClr val="5D8298"/>
              </a:solidFill>
              <a:latin typeface="Calibri" panose="020F0502020204030204"/>
              <a:ea typeface="+mn-ea"/>
              <a:cs typeface="+mn-cs"/>
            </a:rPr>
            <a:t>9</a:t>
          </a:r>
          <a:r>
            <a:rPr lang="en-GB" sz="1400" kern="1200" noProof="0" dirty="0">
              <a:solidFill>
                <a:srgbClr val="5D8298"/>
              </a:solidFill>
              <a:latin typeface="Calibri" panose="020F0502020204030204"/>
              <a:ea typeface="+mn-ea"/>
              <a:cs typeface="+mn-cs"/>
            </a:rPr>
            <a:t>/L</a:t>
          </a:r>
        </a:p>
        <a:p>
          <a:pPr marL="114300" lvl="1" indent="-114300" algn="l" defTabSz="622300">
            <a:lnSpc>
              <a:spcPct val="100000"/>
            </a:lnSpc>
            <a:spcBef>
              <a:spcPct val="0"/>
            </a:spcBef>
            <a:spcAft>
              <a:spcPts val="200"/>
            </a:spcAft>
            <a:buChar char="•"/>
          </a:pPr>
          <a:r>
            <a:rPr lang="en-GB" sz="1400" kern="1200" noProof="0" dirty="0">
              <a:solidFill>
                <a:srgbClr val="5D8298"/>
              </a:solidFill>
              <a:latin typeface="Calibri" panose="020F0502020204030204"/>
              <a:ea typeface="+mn-ea"/>
              <a:cs typeface="+mn-cs"/>
            </a:rPr>
            <a:t>WBC 7.1</a:t>
          </a:r>
        </a:p>
      </dsp:txBody>
      <dsp:txXfrm>
        <a:off x="1658968" y="2404621"/>
        <a:ext cx="8729676" cy="923133"/>
      </dsp:txXfrm>
    </dsp:sp>
    <dsp:sp modelId="{5F215264-7189-7A4D-ADCC-09051B6544B2}">
      <dsp:nvSpPr>
        <dsp:cNvPr id="0" name=""/>
        <dsp:cNvSpPr/>
      </dsp:nvSpPr>
      <dsp:spPr>
        <a:xfrm>
          <a:off x="524606" y="3500467"/>
          <a:ext cx="1023031" cy="1023031"/>
        </a:xfrm>
        <a:prstGeom prst="roundRect">
          <a:avLst>
            <a:gd name="adj" fmla="val 16670"/>
          </a:avLst>
        </a:prstGeom>
        <a:blipFill rotWithShape="1">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31FB25-F97E-444F-8203-8D9FCEE90758}">
      <dsp:nvSpPr>
        <dsp:cNvPr id="0" name=""/>
        <dsp:cNvSpPr/>
      </dsp:nvSpPr>
      <dsp:spPr>
        <a:xfrm>
          <a:off x="1609019" y="3500467"/>
          <a:ext cx="8829574" cy="1023031"/>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l" defTabSz="622300">
            <a:lnSpc>
              <a:spcPct val="100000"/>
            </a:lnSpc>
            <a:spcBef>
              <a:spcPct val="0"/>
            </a:spcBef>
            <a:spcAft>
              <a:spcPts val="200"/>
            </a:spcAft>
            <a:buNone/>
          </a:pPr>
          <a:r>
            <a:rPr lang="en-GB" sz="1400" kern="1200" noProof="0" dirty="0">
              <a:solidFill>
                <a:schemeClr val="tx2"/>
              </a:solidFill>
              <a:latin typeface="Calibri" panose="020F0502020204030204" pitchFamily="34" charset="0"/>
            </a:rPr>
            <a:t>The pregnancy has been uneventful so far</a:t>
          </a:r>
        </a:p>
        <a:p>
          <a:pPr marL="0" lvl="0" indent="0" algn="l" defTabSz="622300">
            <a:lnSpc>
              <a:spcPct val="100000"/>
            </a:lnSpc>
            <a:spcBef>
              <a:spcPct val="0"/>
            </a:spcBef>
            <a:spcAft>
              <a:spcPts val="200"/>
            </a:spcAft>
            <a:buNone/>
          </a:pPr>
          <a:r>
            <a:rPr lang="en-GB" sz="1400" kern="1200" noProof="0" dirty="0">
              <a:solidFill>
                <a:schemeClr val="tx2"/>
              </a:solidFill>
              <a:latin typeface="Calibri" panose="020F0502020204030204" pitchFamily="34" charset="0"/>
            </a:rPr>
            <a:t>She has </a:t>
          </a:r>
          <a:r>
            <a:rPr lang="en-GB" sz="1400" b="1" kern="1200" noProof="0" dirty="0">
              <a:solidFill>
                <a:schemeClr val="tx2"/>
              </a:solidFill>
              <a:latin typeface="Calibri" panose="020F0502020204030204" pitchFamily="34" charset="0"/>
            </a:rPr>
            <a:t>questions about type of birth and epidural anaesthesia</a:t>
          </a:r>
          <a:endParaRPr lang="en-GB" sz="1400" b="1" kern="1200" noProof="0" dirty="0">
            <a:solidFill>
              <a:schemeClr val="tx2"/>
            </a:solidFill>
          </a:endParaRPr>
        </a:p>
      </dsp:txBody>
      <dsp:txXfrm>
        <a:off x="1658968" y="3550416"/>
        <a:ext cx="8729676" cy="9231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34160-F324-8A45-8814-B6D9C0EFA47C}">
      <dsp:nvSpPr>
        <dsp:cNvPr id="0" name=""/>
        <dsp:cNvSpPr/>
      </dsp:nvSpPr>
      <dsp:spPr>
        <a:xfrm>
          <a:off x="0" y="374084"/>
          <a:ext cx="10963200" cy="1020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0866" tIns="374904" rIns="850866" bIns="128016" numCol="1" spcCol="1270" anchor="t" anchorCtr="0">
          <a:noAutofit/>
        </a:bodyPr>
        <a:lstStyle/>
        <a:p>
          <a:pPr marL="171450" lvl="1" indent="-171450" algn="l" defTabSz="800100">
            <a:lnSpc>
              <a:spcPct val="90000"/>
            </a:lnSpc>
            <a:spcBef>
              <a:spcPct val="0"/>
            </a:spcBef>
            <a:spcAft>
              <a:spcPct val="15000"/>
            </a:spcAft>
            <a:buChar char="•"/>
          </a:pPr>
          <a:r>
            <a:rPr lang="en-GB" sz="1800" b="0" i="0" kern="1200" noProof="0" dirty="0"/>
            <a:t>Advance planning is very important in patients with von Willebrand disease requiring surgery and/or anaesthesia</a:t>
          </a:r>
          <a:endParaRPr lang="en-GB" sz="1800" kern="1200" noProof="0" dirty="0"/>
        </a:p>
      </dsp:txBody>
      <dsp:txXfrm>
        <a:off x="0" y="374084"/>
        <a:ext cx="10963200" cy="1020600"/>
      </dsp:txXfrm>
    </dsp:sp>
    <dsp:sp modelId="{AA4319C8-0883-0D41-AB82-02D62AF0A444}">
      <dsp:nvSpPr>
        <dsp:cNvPr id="0" name=""/>
        <dsp:cNvSpPr/>
      </dsp:nvSpPr>
      <dsp:spPr>
        <a:xfrm>
          <a:off x="548160" y="108404"/>
          <a:ext cx="76742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068" tIns="0" rIns="290068"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Planning</a:t>
          </a:r>
        </a:p>
      </dsp:txBody>
      <dsp:txXfrm>
        <a:off x="574099" y="134343"/>
        <a:ext cx="7622362" cy="479482"/>
      </dsp:txXfrm>
    </dsp:sp>
    <dsp:sp modelId="{F7FF41C2-15EE-1340-BCE8-86BDD07259EB}">
      <dsp:nvSpPr>
        <dsp:cNvPr id="0" name=""/>
        <dsp:cNvSpPr/>
      </dsp:nvSpPr>
      <dsp:spPr>
        <a:xfrm>
          <a:off x="0" y="1757564"/>
          <a:ext cx="10963200" cy="1275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0866" tIns="374904" rIns="850866" bIns="128016" numCol="1" spcCol="1270" anchor="t" anchorCtr="0">
          <a:noAutofit/>
        </a:bodyPr>
        <a:lstStyle/>
        <a:p>
          <a:pPr marL="171450" lvl="1" indent="-171450" algn="l" defTabSz="800100">
            <a:lnSpc>
              <a:spcPct val="90000"/>
            </a:lnSpc>
            <a:spcBef>
              <a:spcPct val="0"/>
            </a:spcBef>
            <a:spcAft>
              <a:spcPct val="15000"/>
            </a:spcAft>
            <a:buChar char="•"/>
          </a:pPr>
          <a:r>
            <a:rPr lang="en-GB" sz="1800" b="0" i="0" kern="1200" noProof="0" dirty="0"/>
            <a:t>A collaborative, multidisciplinary approach with open lines of communication before, during and after surgery or delivery between surgeon, gynaecologist, anaesthesiologist and haematologist is crucial to mitigate the risk and prevent excessive bleeding</a:t>
          </a:r>
          <a:endParaRPr lang="en-GB" sz="1800" kern="1200" noProof="0" dirty="0"/>
        </a:p>
      </dsp:txBody>
      <dsp:txXfrm>
        <a:off x="0" y="1757564"/>
        <a:ext cx="10963200" cy="1275750"/>
      </dsp:txXfrm>
    </dsp:sp>
    <dsp:sp modelId="{4D5EF425-F217-B849-91BD-7ADB80C3A64C}">
      <dsp:nvSpPr>
        <dsp:cNvPr id="0" name=""/>
        <dsp:cNvSpPr/>
      </dsp:nvSpPr>
      <dsp:spPr>
        <a:xfrm>
          <a:off x="548160" y="1491884"/>
          <a:ext cx="76742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068" tIns="0" rIns="290068"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Multidisciplinary approach</a:t>
          </a:r>
        </a:p>
      </dsp:txBody>
      <dsp:txXfrm>
        <a:off x="574099" y="1517823"/>
        <a:ext cx="7622362" cy="479482"/>
      </dsp:txXfrm>
    </dsp:sp>
    <dsp:sp modelId="{CBBE85A1-B964-AB42-B400-0456CCD40343}">
      <dsp:nvSpPr>
        <dsp:cNvPr id="0" name=""/>
        <dsp:cNvSpPr/>
      </dsp:nvSpPr>
      <dsp:spPr>
        <a:xfrm>
          <a:off x="0" y="3396195"/>
          <a:ext cx="10963200" cy="1020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0866" tIns="374904" rIns="850866" bIns="128016" numCol="1" spcCol="1270" anchor="t" anchorCtr="0">
          <a:noAutofit/>
        </a:bodyPr>
        <a:lstStyle/>
        <a:p>
          <a:pPr marL="171450" lvl="1" indent="-171450" algn="l" defTabSz="800100">
            <a:lnSpc>
              <a:spcPct val="90000"/>
            </a:lnSpc>
            <a:spcBef>
              <a:spcPct val="0"/>
            </a:spcBef>
            <a:spcAft>
              <a:spcPct val="15000"/>
            </a:spcAft>
            <a:buChar char="•"/>
          </a:pPr>
          <a:r>
            <a:rPr lang="en-GB" sz="1800" b="0" i="0" kern="1200" noProof="0" dirty="0"/>
            <a:t>Patients with von Willebrand disease should have surgical procedures performed in a facility where adequate haemostasis support is available, including access to a coagulation laboratory</a:t>
          </a:r>
          <a:endParaRPr lang="en-GB" sz="1800" kern="1200" noProof="0" dirty="0"/>
        </a:p>
      </dsp:txBody>
      <dsp:txXfrm>
        <a:off x="0" y="3396195"/>
        <a:ext cx="10963200" cy="1020600"/>
      </dsp:txXfrm>
    </dsp:sp>
    <dsp:sp modelId="{7536B535-2C23-6B4F-9760-5F7CDB0331DB}">
      <dsp:nvSpPr>
        <dsp:cNvPr id="0" name=""/>
        <dsp:cNvSpPr/>
      </dsp:nvSpPr>
      <dsp:spPr>
        <a:xfrm>
          <a:off x="548160" y="3130515"/>
          <a:ext cx="767424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0068" tIns="0" rIns="290068"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Adequate haemostasis support</a:t>
          </a:r>
        </a:p>
      </dsp:txBody>
      <dsp:txXfrm>
        <a:off x="574099" y="3156454"/>
        <a:ext cx="7622362"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1CB3A-5B53-664B-A5B2-D091090A46AB}">
      <dsp:nvSpPr>
        <dsp:cNvPr id="0" name=""/>
        <dsp:cNvSpPr/>
      </dsp:nvSpPr>
      <dsp:spPr>
        <a:xfrm>
          <a:off x="0" y="597"/>
          <a:ext cx="1096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FBC65-76C9-184E-9FA9-E5FCF94480B3}">
      <dsp:nvSpPr>
        <dsp:cNvPr id="0" name=""/>
        <dsp:cNvSpPr/>
      </dsp:nvSpPr>
      <dsp:spPr>
        <a:xfrm>
          <a:off x="0" y="597"/>
          <a:ext cx="2192640" cy="9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noProof="0" dirty="0">
              <a:solidFill>
                <a:schemeClr val="accent1"/>
              </a:solidFill>
            </a:rPr>
            <a:t>2021 guidelines on the management of VWD, by </a:t>
          </a:r>
          <a:br>
            <a:rPr lang="en-GB" sz="1500" b="1" kern="1200" noProof="0" dirty="0">
              <a:solidFill>
                <a:schemeClr val="accent1"/>
              </a:solidFill>
            </a:rPr>
          </a:br>
          <a:r>
            <a:rPr lang="en-GB" sz="1500" b="1" kern="1200" noProof="0" dirty="0">
              <a:solidFill>
                <a:schemeClr val="accent1"/>
              </a:solidFill>
            </a:rPr>
            <a:t>ASH, ISTH, NHF, WFH</a:t>
          </a:r>
        </a:p>
      </dsp:txBody>
      <dsp:txXfrm>
        <a:off x="0" y="597"/>
        <a:ext cx="2192640" cy="979150"/>
      </dsp:txXfrm>
    </dsp:sp>
    <dsp:sp modelId="{351C4A14-EDDA-CA46-91E6-5ECFBB5AE1B5}">
      <dsp:nvSpPr>
        <dsp:cNvPr id="0" name=""/>
        <dsp:cNvSpPr/>
      </dsp:nvSpPr>
      <dsp:spPr>
        <a:xfrm>
          <a:off x="2357087" y="23355"/>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Includes guidance on surgery, delivery and the post partum period</a:t>
          </a:r>
        </a:p>
      </dsp:txBody>
      <dsp:txXfrm>
        <a:off x="2357087" y="23355"/>
        <a:ext cx="8606112" cy="455152"/>
      </dsp:txXfrm>
    </dsp:sp>
    <dsp:sp modelId="{0F94F825-DE08-D54A-8B6F-B7B444FFA2F2}">
      <dsp:nvSpPr>
        <dsp:cNvPr id="0" name=""/>
        <dsp:cNvSpPr/>
      </dsp:nvSpPr>
      <dsp:spPr>
        <a:xfrm>
          <a:off x="2192639" y="478507"/>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811889-812D-DA4E-9825-9A7FCC5E56F0}">
      <dsp:nvSpPr>
        <dsp:cNvPr id="0" name=""/>
        <dsp:cNvSpPr/>
      </dsp:nvSpPr>
      <dsp:spPr>
        <a:xfrm>
          <a:off x="2357087" y="501265"/>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nl-NL" sz="1400" kern="1200" dirty="0" err="1">
              <a:solidFill>
                <a:schemeClr val="tx2"/>
              </a:solidFill>
            </a:rPr>
            <a:t>Connell</a:t>
          </a:r>
          <a:r>
            <a:rPr lang="nl-NL" sz="1400" kern="1200" dirty="0">
              <a:solidFill>
                <a:schemeClr val="tx2"/>
              </a:solidFill>
            </a:rPr>
            <a:t> NT, et al. </a:t>
          </a:r>
          <a:r>
            <a:rPr lang="nl-NL" sz="1400" kern="1200" dirty="0">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ASH ISTH NHF WFH 2021 </a:t>
          </a:r>
          <a:r>
            <a:rPr lang="nl-NL" sz="1400" kern="1200" dirty="0" err="1">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guidelines</a:t>
          </a:r>
          <a:r>
            <a:rPr lang="nl-NL" sz="1400" kern="1200" dirty="0">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 on </a:t>
          </a:r>
          <a:r>
            <a:rPr lang="nl-NL" sz="1400" kern="1200" dirty="0" err="1">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the</a:t>
          </a:r>
          <a:r>
            <a:rPr lang="nl-NL" sz="1400" kern="1200" dirty="0">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 management of </a:t>
          </a:r>
          <a:r>
            <a:rPr lang="nl-NL" sz="1400" kern="1200" dirty="0" err="1">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von</a:t>
          </a:r>
          <a:r>
            <a:rPr lang="nl-NL" sz="1400" kern="1200" dirty="0">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 Willebrand </a:t>
          </a:r>
          <a:r>
            <a:rPr lang="nl-NL" sz="1400" kern="1200" dirty="0" err="1">
              <a:solidFill>
                <a:schemeClr val="tx2"/>
              </a:solidFill>
              <a:hlinkClick xmlns:r="http://schemas.openxmlformats.org/officeDocument/2006/relationships" r:id="rId1">
                <a:extLst>
                  <a:ext uri="{A12FA001-AC4F-418D-AE19-62706E023703}">
                    <ahyp:hlinkClr xmlns:ahyp="http://schemas.microsoft.com/office/drawing/2018/hyperlinkcolor" val="tx"/>
                  </a:ext>
                </a:extLst>
              </a:hlinkClick>
            </a:rPr>
            <a:t>disease</a:t>
          </a:r>
          <a:r>
            <a:rPr lang="nl-NL" sz="1400" kern="1200" dirty="0">
              <a:solidFill>
                <a:schemeClr val="tx2"/>
              </a:solidFill>
            </a:rPr>
            <a:t>. Blood Adv. 2021;5:301-325</a:t>
          </a:r>
          <a:endParaRPr lang="en-GB" sz="1400" kern="1200" noProof="0" dirty="0">
            <a:solidFill>
              <a:schemeClr val="tx2"/>
            </a:solidFill>
          </a:endParaRPr>
        </a:p>
      </dsp:txBody>
      <dsp:txXfrm>
        <a:off x="2357087" y="501265"/>
        <a:ext cx="8606112" cy="455152"/>
      </dsp:txXfrm>
    </dsp:sp>
    <dsp:sp modelId="{2692937B-155E-BC49-8206-EE55C232F75C}">
      <dsp:nvSpPr>
        <dsp:cNvPr id="0" name=""/>
        <dsp:cNvSpPr/>
      </dsp:nvSpPr>
      <dsp:spPr>
        <a:xfrm>
          <a:off x="2192639" y="956417"/>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ADE1FA-0950-154F-A186-D272481F105E}">
      <dsp:nvSpPr>
        <dsp:cNvPr id="0" name=""/>
        <dsp:cNvSpPr/>
      </dsp:nvSpPr>
      <dsp:spPr>
        <a:xfrm>
          <a:off x="0" y="979748"/>
          <a:ext cx="1096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306103-1488-6440-A34C-1CA2E3E3934E}">
      <dsp:nvSpPr>
        <dsp:cNvPr id="0" name=""/>
        <dsp:cNvSpPr/>
      </dsp:nvSpPr>
      <dsp:spPr>
        <a:xfrm>
          <a:off x="0" y="979748"/>
          <a:ext cx="2192640" cy="9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noProof="0" dirty="0">
              <a:solidFill>
                <a:schemeClr val="accent1"/>
              </a:solidFill>
            </a:rPr>
            <a:t>Contemporary review on management of surgical patients with VWD</a:t>
          </a:r>
        </a:p>
      </dsp:txBody>
      <dsp:txXfrm>
        <a:off x="0" y="979748"/>
        <a:ext cx="2192640" cy="979150"/>
      </dsp:txXfrm>
    </dsp:sp>
    <dsp:sp modelId="{B5096691-5EB4-0E4A-8748-289F611CC043}">
      <dsp:nvSpPr>
        <dsp:cNvPr id="0" name=""/>
        <dsp:cNvSpPr/>
      </dsp:nvSpPr>
      <dsp:spPr>
        <a:xfrm>
          <a:off x="2357087" y="1024211"/>
          <a:ext cx="8606112" cy="889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O'Donnell JS, Lavin M. </a:t>
          </a:r>
          <a:r>
            <a:rPr lang="en-GB" sz="1400" kern="1200" noProof="0" dirty="0">
              <a:solidFill>
                <a:schemeClr val="tx2"/>
              </a:solidFill>
              <a:hlinkClick xmlns:r="http://schemas.openxmlformats.org/officeDocument/2006/relationships" r:id="rId2">
                <a:extLst>
                  <a:ext uri="{A12FA001-AC4F-418D-AE19-62706E023703}">
                    <ahyp:hlinkClr xmlns:ahyp="http://schemas.microsoft.com/office/drawing/2018/hyperlinkcolor" val="tx"/>
                  </a:ext>
                </a:extLst>
              </a:hlinkClick>
            </a:rPr>
            <a:t>Perioperative management of patients with von Willebrand disease</a:t>
          </a:r>
          <a:r>
            <a:rPr lang="en-GB" sz="1400" kern="1200" noProof="0" dirty="0">
              <a:solidFill>
                <a:schemeClr val="tx2"/>
              </a:solidFill>
            </a:rPr>
            <a:t>. </a:t>
          </a:r>
          <a:r>
            <a:rPr lang="en-GB" sz="1400" kern="1200" noProof="0" dirty="0" err="1">
              <a:solidFill>
                <a:schemeClr val="tx2"/>
              </a:solidFill>
            </a:rPr>
            <a:t>Hematology</a:t>
          </a:r>
          <a:r>
            <a:rPr lang="en-GB" sz="1400" kern="1200" noProof="0" dirty="0">
              <a:solidFill>
                <a:schemeClr val="tx2"/>
              </a:solidFill>
            </a:rPr>
            <a:t> Am Soc </a:t>
          </a:r>
          <a:r>
            <a:rPr lang="en-GB" sz="1400" kern="1200" noProof="0" dirty="0" err="1">
              <a:solidFill>
                <a:schemeClr val="tx2"/>
              </a:solidFill>
            </a:rPr>
            <a:t>Hematol</a:t>
          </a:r>
          <a:r>
            <a:rPr lang="en-GB" sz="1400" kern="1200" noProof="0" dirty="0">
              <a:solidFill>
                <a:schemeClr val="tx2"/>
              </a:solidFill>
            </a:rPr>
            <a:t> </a:t>
          </a:r>
          <a:r>
            <a:rPr lang="en-GB" sz="1400" kern="1200" noProof="0" dirty="0" err="1">
              <a:solidFill>
                <a:schemeClr val="tx2"/>
              </a:solidFill>
            </a:rPr>
            <a:t>Educ</a:t>
          </a:r>
          <a:r>
            <a:rPr lang="en-GB" sz="1400" kern="1200" noProof="0" dirty="0">
              <a:solidFill>
                <a:schemeClr val="tx2"/>
              </a:solidFill>
            </a:rPr>
            <a:t> Program. 2019;2019(1):604-9</a:t>
          </a:r>
        </a:p>
      </dsp:txBody>
      <dsp:txXfrm>
        <a:off x="2357087" y="1024211"/>
        <a:ext cx="8606112" cy="889267"/>
      </dsp:txXfrm>
    </dsp:sp>
    <dsp:sp modelId="{EF1793B5-0719-6F4A-9165-CCCDCB994068}">
      <dsp:nvSpPr>
        <dsp:cNvPr id="0" name=""/>
        <dsp:cNvSpPr/>
      </dsp:nvSpPr>
      <dsp:spPr>
        <a:xfrm>
          <a:off x="2192639" y="1913479"/>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D9A38F-A7A3-924B-8603-9D800DD3A4C5}">
      <dsp:nvSpPr>
        <dsp:cNvPr id="0" name=""/>
        <dsp:cNvSpPr/>
      </dsp:nvSpPr>
      <dsp:spPr>
        <a:xfrm>
          <a:off x="0" y="1958899"/>
          <a:ext cx="1096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59040E-5F79-874D-AC22-4F924B91983B}">
      <dsp:nvSpPr>
        <dsp:cNvPr id="0" name=""/>
        <dsp:cNvSpPr/>
      </dsp:nvSpPr>
      <dsp:spPr>
        <a:xfrm>
          <a:off x="0" y="1958899"/>
          <a:ext cx="2192640" cy="9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noProof="0" dirty="0">
              <a:solidFill>
                <a:schemeClr val="accent1"/>
              </a:solidFill>
            </a:rPr>
            <a:t>Recent retrospective analysis of anaesthesia around delivery in patients with VWD</a:t>
          </a:r>
        </a:p>
      </dsp:txBody>
      <dsp:txXfrm>
        <a:off x="0" y="1958899"/>
        <a:ext cx="2192640" cy="979150"/>
      </dsp:txXfrm>
    </dsp:sp>
    <dsp:sp modelId="{D4F7FA2D-526B-1E44-BCB5-B07660C8C3F6}">
      <dsp:nvSpPr>
        <dsp:cNvPr id="0" name=""/>
        <dsp:cNvSpPr/>
      </dsp:nvSpPr>
      <dsp:spPr>
        <a:xfrm>
          <a:off x="2357087" y="1981656"/>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Most patients (N=71, 106 deliveries) received neuraxial anaesthesia for labour and delivery; no adverse events</a:t>
          </a:r>
        </a:p>
      </dsp:txBody>
      <dsp:txXfrm>
        <a:off x="2357087" y="1981656"/>
        <a:ext cx="8606112" cy="455152"/>
      </dsp:txXfrm>
    </dsp:sp>
    <dsp:sp modelId="{2E6FE484-2700-E74F-B3FF-F715BE540826}">
      <dsp:nvSpPr>
        <dsp:cNvPr id="0" name=""/>
        <dsp:cNvSpPr/>
      </dsp:nvSpPr>
      <dsp:spPr>
        <a:xfrm>
          <a:off x="2192639" y="2436808"/>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7EC989-A06C-2C43-B82D-F2F62F33007F}">
      <dsp:nvSpPr>
        <dsp:cNvPr id="0" name=""/>
        <dsp:cNvSpPr/>
      </dsp:nvSpPr>
      <dsp:spPr>
        <a:xfrm>
          <a:off x="2357087" y="2459566"/>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err="1">
              <a:solidFill>
                <a:schemeClr val="tx2"/>
              </a:solidFill>
            </a:rPr>
            <a:t>Reale</a:t>
          </a:r>
          <a:r>
            <a:rPr lang="en-GB" sz="1400" kern="1200" noProof="0" dirty="0">
              <a:solidFill>
                <a:schemeClr val="tx2"/>
              </a:solidFill>
            </a:rPr>
            <a:t> SC, et al. </a:t>
          </a:r>
          <a:r>
            <a:rPr lang="en-GB" sz="1400" kern="1200" noProof="0" dirty="0">
              <a:solidFill>
                <a:schemeClr val="tx2"/>
              </a:solidFill>
              <a:hlinkClick xmlns:r="http://schemas.openxmlformats.org/officeDocument/2006/relationships" r:id="rId3">
                <a:extLst>
                  <a:ext uri="{A12FA001-AC4F-418D-AE19-62706E023703}">
                    <ahyp:hlinkClr xmlns:ahyp="http://schemas.microsoft.com/office/drawing/2018/hyperlinkcolor" val="tx"/>
                  </a:ext>
                </a:extLst>
              </a:hlinkClick>
            </a:rPr>
            <a:t>Anesthetic Management of von Willebrand Disease in Pregnancy: A Retrospective Analysis of a Large Case Series. </a:t>
          </a:r>
          <a:r>
            <a:rPr lang="en-GB" sz="1400" kern="1200" noProof="0" dirty="0" err="1">
              <a:solidFill>
                <a:schemeClr val="tx2"/>
              </a:solidFill>
            </a:rPr>
            <a:t>Anesth</a:t>
          </a:r>
          <a:r>
            <a:rPr lang="en-GB" sz="1400" kern="1200" noProof="0" dirty="0">
              <a:solidFill>
                <a:schemeClr val="tx2"/>
              </a:solidFill>
            </a:rPr>
            <a:t> </a:t>
          </a:r>
          <a:r>
            <a:rPr lang="en-GB" sz="1400" kern="1200" noProof="0" dirty="0" err="1">
              <a:solidFill>
                <a:schemeClr val="tx2"/>
              </a:solidFill>
            </a:rPr>
            <a:t>Analg</a:t>
          </a:r>
          <a:r>
            <a:rPr lang="en-GB" sz="1400" kern="1200" noProof="0" dirty="0">
              <a:solidFill>
                <a:schemeClr val="tx2"/>
              </a:solidFill>
            </a:rPr>
            <a:t>. Online ahead of print 29 April 2021</a:t>
          </a:r>
        </a:p>
      </dsp:txBody>
      <dsp:txXfrm>
        <a:off x="2357087" y="2459566"/>
        <a:ext cx="8606112" cy="455152"/>
      </dsp:txXfrm>
    </dsp:sp>
    <dsp:sp modelId="{BF6915F6-48E6-ED48-B200-FDB0869F4571}">
      <dsp:nvSpPr>
        <dsp:cNvPr id="0" name=""/>
        <dsp:cNvSpPr/>
      </dsp:nvSpPr>
      <dsp:spPr>
        <a:xfrm>
          <a:off x="2192639" y="2914718"/>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A8C8E8-03E7-1049-8D86-5FC5D07E0D3B}">
      <dsp:nvSpPr>
        <dsp:cNvPr id="0" name=""/>
        <dsp:cNvSpPr/>
      </dsp:nvSpPr>
      <dsp:spPr>
        <a:xfrm>
          <a:off x="0" y="2938049"/>
          <a:ext cx="1096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D5EB15-1CA6-464D-A9AA-BA03E4E79F9A}">
      <dsp:nvSpPr>
        <dsp:cNvPr id="0" name=""/>
        <dsp:cNvSpPr/>
      </dsp:nvSpPr>
      <dsp:spPr>
        <a:xfrm>
          <a:off x="0" y="2938049"/>
          <a:ext cx="2192640" cy="9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noProof="0" dirty="0">
              <a:solidFill>
                <a:schemeClr val="accent1"/>
              </a:solidFill>
            </a:rPr>
            <a:t>Comprehensive overview by the ACOG on VWD in women</a:t>
          </a:r>
        </a:p>
      </dsp:txBody>
      <dsp:txXfrm>
        <a:off x="0" y="2938049"/>
        <a:ext cx="2192640" cy="979150"/>
      </dsp:txXfrm>
    </dsp:sp>
    <dsp:sp modelId="{9CB83EFB-439E-AC41-B2EB-8AB70F2732F1}">
      <dsp:nvSpPr>
        <dsp:cNvPr id="0" name=""/>
        <dsp:cNvSpPr/>
      </dsp:nvSpPr>
      <dsp:spPr>
        <a:xfrm>
          <a:off x="2357087" y="2960807"/>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Signs and symptoms; evaluation, screening and diagnosis; and specific considerations for gynaecology, obstetrics and adolescent care</a:t>
          </a:r>
        </a:p>
      </dsp:txBody>
      <dsp:txXfrm>
        <a:off x="2357087" y="2960807"/>
        <a:ext cx="8606112" cy="455152"/>
      </dsp:txXfrm>
    </dsp:sp>
    <dsp:sp modelId="{5076126C-D46B-D64B-8EA3-BB040FD36AE2}">
      <dsp:nvSpPr>
        <dsp:cNvPr id="0" name=""/>
        <dsp:cNvSpPr/>
      </dsp:nvSpPr>
      <dsp:spPr>
        <a:xfrm>
          <a:off x="2192639" y="3415959"/>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68EF32-7578-FB49-9BB3-3F3D0432928E}">
      <dsp:nvSpPr>
        <dsp:cNvPr id="0" name=""/>
        <dsp:cNvSpPr/>
      </dsp:nvSpPr>
      <dsp:spPr>
        <a:xfrm>
          <a:off x="2357087" y="3438717"/>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Committee on Adolescent Health Care; Committee on </a:t>
          </a:r>
          <a:r>
            <a:rPr lang="en-GB" sz="1400" kern="1200" noProof="0" dirty="0" err="1">
              <a:solidFill>
                <a:schemeClr val="tx2"/>
              </a:solidFill>
            </a:rPr>
            <a:t>Gynecologic</a:t>
          </a:r>
          <a:r>
            <a:rPr lang="en-GB" sz="1400" kern="1200" noProof="0" dirty="0">
              <a:solidFill>
                <a:schemeClr val="tx2"/>
              </a:solidFill>
            </a:rPr>
            <a:t> Practice. </a:t>
          </a:r>
          <a:r>
            <a:rPr lang="en-GB" sz="1400" kern="1200" noProof="0" dirty="0">
              <a:solidFill>
                <a:schemeClr val="tx2"/>
              </a:solidFill>
              <a:hlinkClick xmlns:r="http://schemas.openxmlformats.org/officeDocument/2006/relationships" r:id="rId4">
                <a:extLst>
                  <a:ext uri="{A12FA001-AC4F-418D-AE19-62706E023703}">
                    <ahyp:hlinkClr xmlns:ahyp="http://schemas.microsoft.com/office/drawing/2018/hyperlinkcolor" val="tx"/>
                  </a:ext>
                </a:extLst>
              </a:hlinkClick>
            </a:rPr>
            <a:t>Committee Opinion No.580: von Willebrand disease in women.</a:t>
          </a:r>
          <a:r>
            <a:rPr lang="en-GB" sz="1400" kern="1200" noProof="0" dirty="0">
              <a:solidFill>
                <a:schemeClr val="tx2"/>
              </a:solidFill>
            </a:rPr>
            <a:t> </a:t>
          </a:r>
          <a:r>
            <a:rPr lang="en-GB" sz="1400" kern="1200" noProof="0" dirty="0" err="1">
              <a:solidFill>
                <a:schemeClr val="tx2"/>
              </a:solidFill>
            </a:rPr>
            <a:t>Obstet</a:t>
          </a:r>
          <a:r>
            <a:rPr lang="en-GB" sz="1400" kern="1200" noProof="0" dirty="0">
              <a:solidFill>
                <a:schemeClr val="tx2"/>
              </a:solidFill>
            </a:rPr>
            <a:t> Gynecol. 2013;122:1368-73</a:t>
          </a:r>
        </a:p>
      </dsp:txBody>
      <dsp:txXfrm>
        <a:off x="2357087" y="3438717"/>
        <a:ext cx="8606112" cy="455152"/>
      </dsp:txXfrm>
    </dsp:sp>
    <dsp:sp modelId="{FFE44A28-CBBA-CD46-9F59-D625A30ED287}">
      <dsp:nvSpPr>
        <dsp:cNvPr id="0" name=""/>
        <dsp:cNvSpPr/>
      </dsp:nvSpPr>
      <dsp:spPr>
        <a:xfrm>
          <a:off x="2192639" y="3893869"/>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D46653-5ACD-C844-A1F7-6EFD20989A0D}">
      <dsp:nvSpPr>
        <dsp:cNvPr id="0" name=""/>
        <dsp:cNvSpPr/>
      </dsp:nvSpPr>
      <dsp:spPr>
        <a:xfrm>
          <a:off x="0" y="3917200"/>
          <a:ext cx="10963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6B4D0-D90B-8E4E-A16E-7EEB5A393C74}">
      <dsp:nvSpPr>
        <dsp:cNvPr id="0" name=""/>
        <dsp:cNvSpPr/>
      </dsp:nvSpPr>
      <dsp:spPr>
        <a:xfrm>
          <a:off x="0" y="3917200"/>
          <a:ext cx="2192640" cy="97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noProof="0" dirty="0">
              <a:solidFill>
                <a:schemeClr val="accent1"/>
              </a:solidFill>
            </a:rPr>
            <a:t>Review on VWD and pregnancy</a:t>
          </a:r>
        </a:p>
      </dsp:txBody>
      <dsp:txXfrm>
        <a:off x="0" y="3917200"/>
        <a:ext cx="2192640" cy="979150"/>
      </dsp:txXfrm>
    </dsp:sp>
    <dsp:sp modelId="{0EA8C3D6-A512-F846-A129-70505EFF95CD}">
      <dsp:nvSpPr>
        <dsp:cNvPr id="0" name=""/>
        <dsp:cNvSpPr/>
      </dsp:nvSpPr>
      <dsp:spPr>
        <a:xfrm>
          <a:off x="2357087" y="3939958"/>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a:solidFill>
                <a:schemeClr val="tx2"/>
              </a:solidFill>
            </a:rPr>
            <a:t>Factor VIII, VWF levels and bleeding during pregnancy, labour and postpartum; epidural/spinal anaesthesia; complications with type 2 VWD; neonatal complications; miscarriage; genetic counselling and treatment </a:t>
          </a:r>
        </a:p>
      </dsp:txBody>
      <dsp:txXfrm>
        <a:off x="2357087" y="3939958"/>
        <a:ext cx="8606112" cy="455152"/>
      </dsp:txXfrm>
    </dsp:sp>
    <dsp:sp modelId="{7D7017BC-F036-444A-BF70-EA6DE7059E5A}">
      <dsp:nvSpPr>
        <dsp:cNvPr id="0" name=""/>
        <dsp:cNvSpPr/>
      </dsp:nvSpPr>
      <dsp:spPr>
        <a:xfrm>
          <a:off x="2192639" y="4395110"/>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D20AF1-4023-454B-B796-C82340736965}">
      <dsp:nvSpPr>
        <dsp:cNvPr id="0" name=""/>
        <dsp:cNvSpPr/>
      </dsp:nvSpPr>
      <dsp:spPr>
        <a:xfrm>
          <a:off x="2357087" y="4417867"/>
          <a:ext cx="8606112" cy="455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GB" sz="1400" kern="1200" noProof="0" dirty="0" err="1">
              <a:solidFill>
                <a:schemeClr val="tx2"/>
              </a:solidFill>
            </a:rPr>
            <a:t>Kujovich</a:t>
          </a:r>
          <a:r>
            <a:rPr lang="en-GB" sz="1400" kern="1200" noProof="0" dirty="0">
              <a:solidFill>
                <a:schemeClr val="tx2"/>
              </a:solidFill>
            </a:rPr>
            <a:t> JL. </a:t>
          </a:r>
          <a:r>
            <a:rPr lang="en-GB" sz="1400" kern="1200" noProof="0" dirty="0">
              <a:solidFill>
                <a:schemeClr val="tx2"/>
              </a:solidFill>
              <a:hlinkClick xmlns:r="http://schemas.openxmlformats.org/officeDocument/2006/relationships" r:id="rId5">
                <a:extLst>
                  <a:ext uri="{A12FA001-AC4F-418D-AE19-62706E023703}">
                    <ahyp:hlinkClr xmlns:ahyp="http://schemas.microsoft.com/office/drawing/2018/hyperlinkcolor" val="tx"/>
                  </a:ext>
                </a:extLst>
              </a:hlinkClick>
            </a:rPr>
            <a:t>von Willebrand disease and pregnancy. </a:t>
          </a:r>
          <a:r>
            <a:rPr lang="en-GB" sz="1400" kern="1200" noProof="0" dirty="0">
              <a:solidFill>
                <a:schemeClr val="tx2"/>
              </a:solidFill>
            </a:rPr>
            <a:t>J </a:t>
          </a:r>
          <a:r>
            <a:rPr lang="en-GB" sz="1400" kern="1200" noProof="0" dirty="0" err="1">
              <a:solidFill>
                <a:schemeClr val="tx2"/>
              </a:solidFill>
            </a:rPr>
            <a:t>Thromb</a:t>
          </a:r>
          <a:r>
            <a:rPr lang="en-GB" sz="1400" kern="1200" noProof="0" dirty="0">
              <a:solidFill>
                <a:schemeClr val="tx2"/>
              </a:solidFill>
            </a:rPr>
            <a:t> </a:t>
          </a:r>
          <a:r>
            <a:rPr lang="en-GB" sz="1400" kern="1200" noProof="0" dirty="0" err="1">
              <a:solidFill>
                <a:schemeClr val="tx2"/>
              </a:solidFill>
            </a:rPr>
            <a:t>Haemost</a:t>
          </a:r>
          <a:r>
            <a:rPr lang="en-GB" sz="1400" kern="1200" noProof="0" dirty="0">
              <a:solidFill>
                <a:schemeClr val="tx2"/>
              </a:solidFill>
            </a:rPr>
            <a:t>. 2005;3:246-53</a:t>
          </a:r>
        </a:p>
      </dsp:txBody>
      <dsp:txXfrm>
        <a:off x="2357087" y="4417867"/>
        <a:ext cx="8606112" cy="455152"/>
      </dsp:txXfrm>
    </dsp:sp>
    <dsp:sp modelId="{18EA1F89-8F42-6A47-A1FB-22448F8EB1CB}">
      <dsp:nvSpPr>
        <dsp:cNvPr id="0" name=""/>
        <dsp:cNvSpPr/>
      </dsp:nvSpPr>
      <dsp:spPr>
        <a:xfrm>
          <a:off x="2192639" y="4873019"/>
          <a:ext cx="877056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7/6/21</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‹nr.›</a:t>
            </a:fld>
            <a:endParaRPr lang="fr-FR" dirty="0"/>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7/6/21</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‹nr.›</a:t>
            </a:fld>
            <a:endParaRPr lang="fr-FR" dirty="0"/>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png"/><Relationship Id="rId18" Type="http://schemas.openxmlformats.org/officeDocument/2006/relationships/hyperlink" Target="https://www.hemostasisconnect.info/" TargetMode="External"/><Relationship Id="rId3" Type="http://schemas.openxmlformats.org/officeDocument/2006/relationships/image" Target="../media/image5.svg"/><Relationship Id="rId7" Type="http://schemas.openxmlformats.org/officeDocument/2006/relationships/hyperlink" Target="mailto:antoine.lacombe@cor2ed.com" TargetMode="External"/><Relationship Id="rId12" Type="http://schemas.microsoft.com/office/2007/relationships/hdphoto" Target="../media/hdphoto1.wdp"/><Relationship Id="rId17" Type="http://schemas.openxmlformats.org/officeDocument/2006/relationships/hyperlink" Target="https://twitter.com/HemeConnect" TargetMode="External"/><Relationship Id="rId2" Type="http://schemas.openxmlformats.org/officeDocument/2006/relationships/image" Target="../media/image4.png"/><Relationship Id="rId16" Type="http://schemas.openxmlformats.org/officeDocument/2006/relationships/hyperlink" Target="https://vimeo.com/channels/haemostasisconnect" TargetMode="External"/><Relationship Id="rId1" Type="http://schemas.openxmlformats.org/officeDocument/2006/relationships/slideMaster" Target="../slideMasters/slideMaster2.xml"/><Relationship Id="rId6" Type="http://schemas.openxmlformats.org/officeDocument/2006/relationships/hyperlink" Target="mailto:froukje.sosef@cor2ed.com" TargetMode="External"/><Relationship Id="rId11" Type="http://schemas.openxmlformats.org/officeDocument/2006/relationships/image" Target="../media/image11.png"/><Relationship Id="rId5" Type="http://schemas.openxmlformats.org/officeDocument/2006/relationships/image" Target="../media/image7.svg"/><Relationship Id="rId15" Type="http://schemas.openxmlformats.org/officeDocument/2006/relationships/image" Target="../media/image14.png"/><Relationship Id="rId10" Type="http://schemas.openxmlformats.org/officeDocument/2006/relationships/image" Target="../media/image10.svg"/><Relationship Id="rId19" Type="http://schemas.openxmlformats.org/officeDocument/2006/relationships/hyperlink" Target="https://www.linkedin.com/company/haemostasis-connect/" TargetMode="External"/><Relationship Id="rId4" Type="http://schemas.openxmlformats.org/officeDocument/2006/relationships/image" Target="../media/image6.png"/><Relationship Id="rId9" Type="http://schemas.openxmlformats.org/officeDocument/2006/relationships/image" Target="../media/image9.png"/><Relationship Id="rId14" Type="http://schemas.openxmlformats.org/officeDocument/2006/relationships/image" Target="../media/image1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6F24CB-C353-4E40-8E1D-D884456A54B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0EC58E5-24DC-8D4E-BEFE-E76ADB43CAA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40983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0D1647-6A48-9547-92D6-819C8341BABC}"/>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748219A-B53E-0B4E-AF24-6B4CE9870B1F}"/>
              </a:ext>
            </a:extLst>
          </p:cNvPr>
          <p:cNvSpPr>
            <a:spLocks noGrp="1"/>
          </p:cNvSpPr>
          <p:nvPr>
            <p:ph type="body" orient="vert" idx="1"/>
          </p:nvPr>
        </p:nvSpPr>
        <p:spPr>
          <a:xfrm>
            <a:off x="838200" y="1825625"/>
            <a:ext cx="10515600" cy="43513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2460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9F06A43-2E21-8845-A8C9-71B6819781B9}"/>
              </a:ext>
            </a:extLst>
          </p:cNvPr>
          <p:cNvSpPr>
            <a:spLocks noGrp="1"/>
          </p:cNvSpPr>
          <p:nvPr>
            <p:ph type="title" orient="vert"/>
          </p:nvPr>
        </p:nvSpPr>
        <p:spPr>
          <a:xfrm>
            <a:off x="8724900" y="365125"/>
            <a:ext cx="2628900" cy="5811838"/>
          </a:xfrm>
          <a:prstGeom prst="rect">
            <a:avLst/>
          </a:prstGeo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5006BCF-C6AC-6F4E-A00A-319C45DD1E5A}"/>
              </a:ext>
            </a:extLst>
          </p:cNvPr>
          <p:cNvSpPr>
            <a:spLocks noGrp="1"/>
          </p:cNvSpPr>
          <p:nvPr>
            <p:ph type="body" orient="vert" idx="1"/>
          </p:nvPr>
        </p:nvSpPr>
        <p:spPr>
          <a:xfrm>
            <a:off x="838200" y="365125"/>
            <a:ext cx="7734300" cy="58118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2900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0D468B4-B97C-9F46-BE9D-1B2E85B0242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422358" y="2308058"/>
            <a:ext cx="6884737" cy="2271963"/>
          </a:xfrm>
          <a:prstGeom prst="rect">
            <a:avLst/>
          </a:prstGeom>
        </p:spPr>
      </p:pic>
    </p:spTree>
    <p:extLst>
      <p:ext uri="{BB962C8B-B14F-4D97-AF65-F5344CB8AC3E}">
        <p14:creationId xmlns:p14="http://schemas.microsoft.com/office/powerpoint/2010/main" val="5572458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bg>
      <p:bgPr>
        <a:solidFill>
          <a:schemeClr val="bg1">
            <a:alpha val="15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BDDA6B4-2DB0-2D4B-B8DA-1EF74FC8B2F8}"/>
              </a:ext>
            </a:extLst>
          </p:cNvPr>
          <p:cNvSpPr/>
          <p:nvPr userDrawn="1"/>
        </p:nvSpPr>
        <p:spPr>
          <a:xfrm>
            <a:off x="0" y="0"/>
            <a:ext cx="12195952" cy="6858262"/>
          </a:xfrm>
          <a:prstGeom prst="rect">
            <a:avLst/>
          </a:prstGeom>
          <a:solidFill>
            <a:schemeClr val="accent1">
              <a:alpha val="1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E235821E-E2E1-5940-8DC9-F01B89B3261F}"/>
              </a:ext>
            </a:extLst>
          </p:cNvPr>
          <p:cNvPicPr>
            <a:picLocks noChangeAspect="1"/>
          </p:cNvPicPr>
          <p:nvPr userDrawn="1"/>
        </p:nvPicPr>
        <p:blipFill rotWithShape="1">
          <a:blip r:embed="rId2" cstate="email">
            <a:alphaModFix amt="9000"/>
            <a:extLst>
              <a:ext uri="{28A0092B-C50C-407E-A947-70E740481C1C}">
                <a14:useLocalDpi xmlns:a14="http://schemas.microsoft.com/office/drawing/2010/main"/>
              </a:ext>
            </a:extLst>
          </a:blip>
          <a:srcRect l="-1359"/>
          <a:stretch/>
        </p:blipFill>
        <p:spPr>
          <a:xfrm>
            <a:off x="3049604" y="1150785"/>
            <a:ext cx="6092792" cy="5277574"/>
          </a:xfrm>
          <a:prstGeom prst="rect">
            <a:avLst/>
          </a:prstGeom>
        </p:spPr>
      </p:pic>
      <p:sp>
        <p:nvSpPr>
          <p:cNvPr id="8" name="Titre 1"/>
          <p:cNvSpPr>
            <a:spLocks noGrp="1"/>
          </p:cNvSpPr>
          <p:nvPr>
            <p:ph type="title" hasCustomPrompt="1"/>
          </p:nvPr>
        </p:nvSpPr>
        <p:spPr>
          <a:xfrm>
            <a:off x="609600" y="274638"/>
            <a:ext cx="109728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5"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Tree>
    <p:extLst>
      <p:ext uri="{BB962C8B-B14F-4D97-AF65-F5344CB8AC3E}">
        <p14:creationId xmlns:p14="http://schemas.microsoft.com/office/powerpoint/2010/main" val="80200781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D8D625-9A09-7A46-99F0-F6A70125FEC5}"/>
              </a:ext>
            </a:extLst>
          </p:cNvPr>
          <p:cNvSpPr/>
          <p:nvPr userDrawn="1"/>
        </p:nvSpPr>
        <p:spPr>
          <a:xfrm>
            <a:off x="0" y="0"/>
            <a:ext cx="12195952" cy="6858262"/>
          </a:xfrm>
          <a:prstGeom prst="rect">
            <a:avLst/>
          </a:prstGeom>
          <a:solidFill>
            <a:schemeClr val="accent1">
              <a:alpha val="1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 name="Picture 9">
            <a:extLst>
              <a:ext uri="{FF2B5EF4-FFF2-40B4-BE49-F238E27FC236}">
                <a16:creationId xmlns:a16="http://schemas.microsoft.com/office/drawing/2014/main" id="{E5BF2DBA-FEEE-524B-8C6E-FBC0313A54E0}"/>
              </a:ext>
            </a:extLst>
          </p:cNvPr>
          <p:cNvPicPr>
            <a:picLocks noChangeAspect="1"/>
          </p:cNvPicPr>
          <p:nvPr userDrawn="1"/>
        </p:nvPicPr>
        <p:blipFill rotWithShape="1">
          <a:blip r:embed="rId2" cstate="email">
            <a:alphaModFix amt="9000"/>
            <a:extLst>
              <a:ext uri="{28A0092B-C50C-407E-A947-70E740481C1C}">
                <a14:useLocalDpi xmlns:a14="http://schemas.microsoft.com/office/drawing/2010/main"/>
              </a:ext>
            </a:extLst>
          </a:blip>
          <a:srcRect l="-1359"/>
          <a:stretch/>
        </p:blipFill>
        <p:spPr>
          <a:xfrm>
            <a:off x="3049604" y="1150785"/>
            <a:ext cx="6092792" cy="5277574"/>
          </a:xfrm>
          <a:prstGeom prst="rect">
            <a:avLst/>
          </a:prstGeom>
        </p:spPr>
      </p:pic>
      <p:sp>
        <p:nvSpPr>
          <p:cNvPr id="5" name="Titre 1"/>
          <p:cNvSpPr>
            <a:spLocks noGrp="1"/>
          </p:cNvSpPr>
          <p:nvPr>
            <p:ph type="title" hasCustomPrompt="1"/>
          </p:nvPr>
        </p:nvSpPr>
        <p:spPr>
          <a:xfrm>
            <a:off x="609600" y="274638"/>
            <a:ext cx="109728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609600" y="4653136"/>
            <a:ext cx="109728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7"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Tree>
    <p:extLst>
      <p:ext uri="{BB962C8B-B14F-4D97-AF65-F5344CB8AC3E}">
        <p14:creationId xmlns:p14="http://schemas.microsoft.com/office/powerpoint/2010/main" val="99684906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rgbClr val="E4262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9600" y="274638"/>
            <a:ext cx="109728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Tree>
    <p:extLst>
      <p:ext uri="{BB962C8B-B14F-4D97-AF65-F5344CB8AC3E}">
        <p14:creationId xmlns:p14="http://schemas.microsoft.com/office/powerpoint/2010/main" val="300807683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9600" y="274638"/>
            <a:ext cx="109728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609600" y="4653136"/>
            <a:ext cx="109728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Tree>
    <p:extLst>
      <p:ext uri="{BB962C8B-B14F-4D97-AF65-F5344CB8AC3E}">
        <p14:creationId xmlns:p14="http://schemas.microsoft.com/office/powerpoint/2010/main" val="100048041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620184" y="1425600"/>
            <a:ext cx="109632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6" name="Content Placeholder 5">
            <a:extLst>
              <a:ext uri="{FF2B5EF4-FFF2-40B4-BE49-F238E27FC236}">
                <a16:creationId xmlns:a16="http://schemas.microsoft.com/office/drawing/2014/main" id="{58823E33-A8A5-6D44-A677-BCC2C15CE83E}"/>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75586637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619200" y="246566"/>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id="{483783C9-4323-6747-8FD8-E56C757F4905}"/>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177003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609600" y="1430386"/>
            <a:ext cx="109728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620184" y="2132856"/>
            <a:ext cx="109632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619200" y="246566"/>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10" name="Content Placeholder 5">
            <a:extLst>
              <a:ext uri="{FF2B5EF4-FFF2-40B4-BE49-F238E27FC236}">
                <a16:creationId xmlns:a16="http://schemas.microsoft.com/office/drawing/2014/main" id="{47C00BCC-CDB0-1747-9839-2B0BC92369CE}"/>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40029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5A37ED-B4D9-3340-A1DB-C55667812E25}"/>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2A26194-F57A-0A49-BF5D-412AD144C993}"/>
              </a:ext>
            </a:extLst>
          </p:cNvPr>
          <p:cNvSpPr>
            <a:spLocks noGrp="1"/>
          </p:cNvSpPr>
          <p:nvPr>
            <p:ph idx="1"/>
          </p:nvPr>
        </p:nvSpPr>
        <p:spPr>
          <a:xfrm>
            <a:off x="838200" y="1825625"/>
            <a:ext cx="10515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8063755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621216" y="239346"/>
            <a:ext cx="8931169"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609600" y="5013176"/>
            <a:ext cx="8942784"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6" name="Content Placeholder 5">
            <a:extLst>
              <a:ext uri="{FF2B5EF4-FFF2-40B4-BE49-F238E27FC236}">
                <a16:creationId xmlns:a16="http://schemas.microsoft.com/office/drawing/2014/main" id="{638D6C52-376B-EC4D-A102-C2D5ACBD778F}"/>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326149962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609600" y="1412876"/>
            <a:ext cx="51816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6161452" y="1412876"/>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619200" y="246566"/>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10" name="Content Placeholder 5">
            <a:extLst>
              <a:ext uri="{FF2B5EF4-FFF2-40B4-BE49-F238E27FC236}">
                <a16:creationId xmlns:a16="http://schemas.microsoft.com/office/drawing/2014/main" id="{3B47DB74-212D-5541-AC00-976E544E69F3}"/>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64679858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620184" y="1412876"/>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6161452" y="1412876"/>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619200" y="246566"/>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9" name="Content Placeholder 5">
            <a:extLst>
              <a:ext uri="{FF2B5EF4-FFF2-40B4-BE49-F238E27FC236}">
                <a16:creationId xmlns:a16="http://schemas.microsoft.com/office/drawing/2014/main" id="{96FD9B80-D146-1044-B338-AD9EF87ACAC9}"/>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65517795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620184" y="2276872"/>
            <a:ext cx="5186755"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6161452" y="2276872"/>
            <a:ext cx="5186755"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6158414" y="1412776"/>
            <a:ext cx="5189793"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624418" y="1412776"/>
            <a:ext cx="5189793"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619200" y="246566"/>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10800523" y="6428359"/>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
        <p:nvSpPr>
          <p:cNvPr id="13" name="Content Placeholder 5">
            <a:extLst>
              <a:ext uri="{FF2B5EF4-FFF2-40B4-BE49-F238E27FC236}">
                <a16:creationId xmlns:a16="http://schemas.microsoft.com/office/drawing/2014/main" id="{8A7C5AF8-98A0-B048-A4E8-0123416983D3}"/>
              </a:ext>
            </a:extLst>
          </p:cNvPr>
          <p:cNvSpPr>
            <a:spLocks noGrp="1"/>
          </p:cNvSpPr>
          <p:nvPr>
            <p:ph sz="quarter" idx="15"/>
          </p:nvPr>
        </p:nvSpPr>
        <p:spPr>
          <a:xfrm>
            <a:off x="620184" y="6356351"/>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5508821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sp>
        <p:nvSpPr>
          <p:cNvPr id="19" name="Titre 1">
            <a:extLst>
              <a:ext uri="{FF2B5EF4-FFF2-40B4-BE49-F238E27FC236}">
                <a16:creationId xmlns:a16="http://schemas.microsoft.com/office/drawing/2014/main" id="{370BE3AE-CB05-DE49-9E69-9747D702A490}"/>
              </a:ext>
            </a:extLst>
          </p:cNvPr>
          <p:cNvSpPr txBox="1">
            <a:spLocks/>
          </p:cNvSpPr>
          <p:nvPr userDrawn="1"/>
        </p:nvSpPr>
        <p:spPr>
          <a:xfrm>
            <a:off x="5087888"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39" name="Titre 1">
            <a:extLst>
              <a:ext uri="{FF2B5EF4-FFF2-40B4-BE49-F238E27FC236}">
                <a16:creationId xmlns:a16="http://schemas.microsoft.com/office/drawing/2014/main" id="{3CECC874-C1FD-C047-941E-69779D73974D}"/>
              </a:ext>
            </a:extLst>
          </p:cNvPr>
          <p:cNvSpPr txBox="1">
            <a:spLocks/>
          </p:cNvSpPr>
          <p:nvPr userDrawn="1"/>
        </p:nvSpPr>
        <p:spPr>
          <a:xfrm>
            <a:off x="323528" y="3978378"/>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1" noProof="0" dirty="0">
                <a:solidFill>
                  <a:schemeClr val="accent1"/>
                </a:solidFill>
                <a:latin typeface="Calibri" charset="0"/>
                <a:ea typeface="Calibri" charset="0"/>
                <a:cs typeface="Calibri" charset="0"/>
              </a:rPr>
              <a:t>Dr. Antoine Lacombe </a:t>
            </a:r>
            <a:r>
              <a:rPr lang="en-GB" sz="1100" b="1" noProof="0" dirty="0">
                <a:solidFill>
                  <a:schemeClr val="accent1"/>
                </a:solidFill>
                <a:latin typeface="Calibri" charset="0"/>
                <a:ea typeface="Calibri" charset="0"/>
                <a:cs typeface="Calibri" charset="0"/>
              </a:rPr>
              <a:t>Pharm D, MBA</a:t>
            </a:r>
            <a:endParaRPr kumimoji="0" lang="en-GB" sz="11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40" name="Titre 1">
            <a:extLst>
              <a:ext uri="{FF2B5EF4-FFF2-40B4-BE49-F238E27FC236}">
                <a16:creationId xmlns:a16="http://schemas.microsoft.com/office/drawing/2014/main" id="{931BAECF-5C6A-6540-9DCC-581D10D505B1}"/>
              </a:ext>
            </a:extLst>
          </p:cNvPr>
          <p:cNvSpPr txBox="1">
            <a:spLocks/>
          </p:cNvSpPr>
          <p:nvPr userDrawn="1"/>
        </p:nvSpPr>
        <p:spPr>
          <a:xfrm>
            <a:off x="787828" y="4475570"/>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0" noProof="0" dirty="0">
                <a:solidFill>
                  <a:srgbClr val="5D8298"/>
                </a:solidFill>
                <a:latin typeface="Calibri" charset="0"/>
                <a:ea typeface="Calibri" charset="0"/>
                <a:cs typeface="Calibri" charset="0"/>
              </a:rPr>
              <a:t>+41 79 529 42 79</a:t>
            </a:r>
            <a:endParaRPr kumimoji="0" lang="en-GB" sz="14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41" name="Titre 1">
            <a:extLst>
              <a:ext uri="{FF2B5EF4-FFF2-40B4-BE49-F238E27FC236}">
                <a16:creationId xmlns:a16="http://schemas.microsoft.com/office/drawing/2014/main" id="{1024FDC4-71B6-5D44-81C3-7D2B7161A594}"/>
              </a:ext>
            </a:extLst>
          </p:cNvPr>
          <p:cNvSpPr txBox="1">
            <a:spLocks/>
          </p:cNvSpPr>
          <p:nvPr userDrawn="1"/>
        </p:nvSpPr>
        <p:spPr>
          <a:xfrm>
            <a:off x="339214" y="155679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Hemostasis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Bodenackerstrasse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43" name="Titre 1">
            <a:extLst>
              <a:ext uri="{FF2B5EF4-FFF2-40B4-BE49-F238E27FC236}">
                <a16:creationId xmlns:a16="http://schemas.microsoft.com/office/drawing/2014/main" id="{CDEC929E-1DBB-A54E-97C1-5300352A4B7A}"/>
              </a:ext>
            </a:extLst>
          </p:cNvPr>
          <p:cNvSpPr txBox="1">
            <a:spLocks/>
          </p:cNvSpPr>
          <p:nvPr userDrawn="1"/>
        </p:nvSpPr>
        <p:spPr>
          <a:xfrm>
            <a:off x="323528" y="2628273"/>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1" noProof="0" dirty="0">
                <a:solidFill>
                  <a:schemeClr val="accent1"/>
                </a:solidFill>
                <a:latin typeface="Calibri" charset="0"/>
                <a:ea typeface="Calibri" charset="0"/>
                <a:cs typeface="Calibri" charset="0"/>
              </a:rPr>
              <a:t>Dr. Froukje Sosef </a:t>
            </a:r>
            <a:r>
              <a:rPr lang="en-GB" sz="1100" b="1" noProof="0" dirty="0">
                <a:solidFill>
                  <a:schemeClr val="accent1"/>
                </a:solidFill>
                <a:latin typeface="Calibri" charset="0"/>
                <a:ea typeface="Calibri" charset="0"/>
                <a:cs typeface="Calibri" charset="0"/>
              </a:rPr>
              <a:t>MD</a:t>
            </a:r>
            <a:endParaRPr kumimoji="0" lang="en-GB" sz="11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44" name="Titre 1">
            <a:extLst>
              <a:ext uri="{FF2B5EF4-FFF2-40B4-BE49-F238E27FC236}">
                <a16:creationId xmlns:a16="http://schemas.microsoft.com/office/drawing/2014/main" id="{B5502941-9E55-3244-B5AD-41BFE6F743F7}"/>
              </a:ext>
            </a:extLst>
          </p:cNvPr>
          <p:cNvSpPr txBox="1">
            <a:spLocks/>
          </p:cNvSpPr>
          <p:nvPr userDrawn="1"/>
        </p:nvSpPr>
        <p:spPr>
          <a:xfrm>
            <a:off x="787828" y="311428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0" noProof="0" dirty="0">
                <a:solidFill>
                  <a:srgbClr val="5D8298"/>
                </a:solidFill>
                <a:latin typeface="Calibri" charset="0"/>
                <a:ea typeface="Calibri" charset="0"/>
                <a:cs typeface="Calibri" charset="0"/>
              </a:rPr>
              <a:t>+31 6 2324 3636</a:t>
            </a:r>
            <a:endParaRPr kumimoji="0" lang="en-GB" sz="14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grpSp>
        <p:nvGrpSpPr>
          <p:cNvPr id="45" name="Group 44">
            <a:extLst>
              <a:ext uri="{FF2B5EF4-FFF2-40B4-BE49-F238E27FC236}">
                <a16:creationId xmlns:a16="http://schemas.microsoft.com/office/drawing/2014/main" id="{D5CC7BA7-1885-4542-8F69-EA8EAB2263AC}"/>
              </a:ext>
            </a:extLst>
          </p:cNvPr>
          <p:cNvGrpSpPr/>
          <p:nvPr userDrawn="1"/>
        </p:nvGrpSpPr>
        <p:grpSpPr>
          <a:xfrm>
            <a:off x="418902" y="3063588"/>
            <a:ext cx="356400" cy="356400"/>
            <a:chOff x="761970" y="3386221"/>
            <a:chExt cx="356400" cy="356400"/>
          </a:xfrm>
        </p:grpSpPr>
        <p:sp>
          <p:nvSpPr>
            <p:cNvPr id="46" name="Oval 45">
              <a:extLst>
                <a:ext uri="{FF2B5EF4-FFF2-40B4-BE49-F238E27FC236}">
                  <a16:creationId xmlns:a16="http://schemas.microsoft.com/office/drawing/2014/main" id="{C53D9E52-F7E7-194C-8C2E-3E1B2223717C}"/>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p>
          </p:txBody>
        </p:sp>
        <p:pic>
          <p:nvPicPr>
            <p:cNvPr id="47" name="Graphic 46" descr="Speaker Phone">
              <a:extLst>
                <a:ext uri="{FF2B5EF4-FFF2-40B4-BE49-F238E27FC236}">
                  <a16:creationId xmlns:a16="http://schemas.microsoft.com/office/drawing/2014/main" id="{7832FD37-1032-CA48-A55F-831A2C723101}"/>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783725" y="3406712"/>
              <a:ext cx="310320" cy="310320"/>
            </a:xfrm>
            <a:prstGeom prst="rect">
              <a:avLst/>
            </a:prstGeom>
          </p:spPr>
        </p:pic>
      </p:grpSp>
      <p:sp>
        <p:nvSpPr>
          <p:cNvPr id="48" name="Oval 47">
            <a:extLst>
              <a:ext uri="{FF2B5EF4-FFF2-40B4-BE49-F238E27FC236}">
                <a16:creationId xmlns:a16="http://schemas.microsoft.com/office/drawing/2014/main" id="{8D7EBF26-3C28-FA45-8045-FDAAFFAFFC6E}"/>
              </a:ext>
            </a:extLst>
          </p:cNvPr>
          <p:cNvSpPr/>
          <p:nvPr userDrawn="1"/>
        </p:nvSpPr>
        <p:spPr>
          <a:xfrm>
            <a:off x="417732" y="3496009"/>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p>
        </p:txBody>
      </p:sp>
      <p:pic>
        <p:nvPicPr>
          <p:cNvPr id="49" name="Graphic 48" descr="Envelope">
            <a:extLst>
              <a:ext uri="{FF2B5EF4-FFF2-40B4-BE49-F238E27FC236}">
                <a16:creationId xmlns:a16="http://schemas.microsoft.com/office/drawing/2014/main" id="{1C963714-1D45-474A-9721-5C8FF4E89DDC}"/>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75066" y="3552712"/>
            <a:ext cx="239704" cy="239704"/>
          </a:xfrm>
          <a:prstGeom prst="rect">
            <a:avLst/>
          </a:prstGeom>
        </p:spPr>
      </p:pic>
      <p:grpSp>
        <p:nvGrpSpPr>
          <p:cNvPr id="50" name="Group 49">
            <a:extLst>
              <a:ext uri="{FF2B5EF4-FFF2-40B4-BE49-F238E27FC236}">
                <a16:creationId xmlns:a16="http://schemas.microsoft.com/office/drawing/2014/main" id="{A13BDF42-1B47-7341-A447-C60906D54B98}"/>
              </a:ext>
            </a:extLst>
          </p:cNvPr>
          <p:cNvGrpSpPr/>
          <p:nvPr userDrawn="1"/>
        </p:nvGrpSpPr>
        <p:grpSpPr>
          <a:xfrm>
            <a:off x="423995" y="4414481"/>
            <a:ext cx="356400" cy="356400"/>
            <a:chOff x="761970" y="3386221"/>
            <a:chExt cx="356400" cy="356400"/>
          </a:xfrm>
        </p:grpSpPr>
        <p:sp>
          <p:nvSpPr>
            <p:cNvPr id="51" name="Oval 50">
              <a:extLst>
                <a:ext uri="{FF2B5EF4-FFF2-40B4-BE49-F238E27FC236}">
                  <a16:creationId xmlns:a16="http://schemas.microsoft.com/office/drawing/2014/main" id="{D35189AD-EBA0-164E-9904-71B746C3CF5B}"/>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p>
          </p:txBody>
        </p:sp>
        <p:pic>
          <p:nvPicPr>
            <p:cNvPr id="52" name="Graphic 51" descr="Speaker Phone">
              <a:extLst>
                <a:ext uri="{FF2B5EF4-FFF2-40B4-BE49-F238E27FC236}">
                  <a16:creationId xmlns:a16="http://schemas.microsoft.com/office/drawing/2014/main" id="{D19A1BA0-E1B0-B545-B4D1-2199A0873557}"/>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783725" y="3406712"/>
              <a:ext cx="310320" cy="310320"/>
            </a:xfrm>
            <a:prstGeom prst="rect">
              <a:avLst/>
            </a:prstGeom>
          </p:spPr>
        </p:pic>
      </p:grpSp>
      <p:sp>
        <p:nvSpPr>
          <p:cNvPr id="53" name="Oval 52">
            <a:extLst>
              <a:ext uri="{FF2B5EF4-FFF2-40B4-BE49-F238E27FC236}">
                <a16:creationId xmlns:a16="http://schemas.microsoft.com/office/drawing/2014/main" id="{4A74C4CA-CAA6-8540-90BA-61B5CCDA4CAA}"/>
              </a:ext>
            </a:extLst>
          </p:cNvPr>
          <p:cNvSpPr/>
          <p:nvPr userDrawn="1"/>
        </p:nvSpPr>
        <p:spPr>
          <a:xfrm>
            <a:off x="422825" y="4846902"/>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p>
        </p:txBody>
      </p:sp>
      <p:pic>
        <p:nvPicPr>
          <p:cNvPr id="54" name="Graphic 53" descr="Envelope">
            <a:extLst>
              <a:ext uri="{FF2B5EF4-FFF2-40B4-BE49-F238E27FC236}">
                <a16:creationId xmlns:a16="http://schemas.microsoft.com/office/drawing/2014/main" id="{C307629A-49FB-9644-97CB-0206A8400620}"/>
              </a:ext>
            </a:extLst>
          </p:cNvPr>
          <p:cNvPicPr>
            <a:picLocks noChangeAspect="1"/>
          </p:cNvPicPr>
          <p:nvPr userDrawn="1"/>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82343" y="4902641"/>
            <a:ext cx="239704" cy="239704"/>
          </a:xfrm>
          <a:prstGeom prst="rect">
            <a:avLst/>
          </a:prstGeom>
        </p:spPr>
      </p:pic>
      <p:sp>
        <p:nvSpPr>
          <p:cNvPr id="55" name="Titre 1">
            <a:extLst>
              <a:ext uri="{FF2B5EF4-FFF2-40B4-BE49-F238E27FC236}">
                <a16:creationId xmlns:a16="http://schemas.microsoft.com/office/drawing/2014/main" id="{C09FB5C7-5C7A-394E-A310-D6FAA8F11945}"/>
              </a:ext>
            </a:extLst>
          </p:cNvPr>
          <p:cNvSpPr txBox="1">
            <a:spLocks/>
          </p:cNvSpPr>
          <p:nvPr userDrawn="1"/>
        </p:nvSpPr>
        <p:spPr>
          <a:xfrm>
            <a:off x="787828" y="4885348"/>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0" noProof="0" dirty="0">
                <a:solidFill>
                  <a:srgbClr val="5D8298"/>
                </a:solidFill>
                <a:latin typeface="Calibri" charset="0"/>
                <a:ea typeface="Calibri" charset="0"/>
                <a:cs typeface="Calibri" charset="0"/>
              </a:rPr>
              <a:t>antoine.lacombe@cor2ed.com</a:t>
            </a:r>
            <a:endParaRPr kumimoji="0" lang="en-GB" sz="14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56" name="Titre 1">
            <a:extLst>
              <a:ext uri="{FF2B5EF4-FFF2-40B4-BE49-F238E27FC236}">
                <a16:creationId xmlns:a16="http://schemas.microsoft.com/office/drawing/2014/main" id="{876D8797-79B4-0742-B2E8-C3C0784D08A0}"/>
              </a:ext>
            </a:extLst>
          </p:cNvPr>
          <p:cNvSpPr txBox="1">
            <a:spLocks/>
          </p:cNvSpPr>
          <p:nvPr userDrawn="1"/>
        </p:nvSpPr>
        <p:spPr>
          <a:xfrm>
            <a:off x="787828" y="355751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400" b="0" noProof="0" dirty="0">
                <a:solidFill>
                  <a:srgbClr val="5D8298"/>
                </a:solidFill>
                <a:latin typeface="Calibri" charset="0"/>
                <a:ea typeface="Calibri" charset="0"/>
                <a:cs typeface="Calibri" charset="0"/>
              </a:rPr>
              <a:t>froukje.sosef@cor2ed.com</a:t>
            </a:r>
            <a:endParaRPr kumimoji="0" lang="en-GB" sz="14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58" name="Rounded Rectangle 57">
            <a:extLst>
              <a:ext uri="{FF2B5EF4-FFF2-40B4-BE49-F238E27FC236}">
                <a16:creationId xmlns:a16="http://schemas.microsoft.com/office/drawing/2014/main" id="{5AEAE8CF-9176-FE41-9912-7A634F16E756}"/>
              </a:ext>
            </a:extLst>
          </p:cNvPr>
          <p:cNvSpPr/>
          <p:nvPr userDrawn="1"/>
        </p:nvSpPr>
        <p:spPr>
          <a:xfrm>
            <a:off x="418160" y="5510895"/>
            <a:ext cx="369911" cy="369769"/>
          </a:xfrm>
          <a:prstGeom prst="roundRect">
            <a:avLst>
              <a:gd name="adj" fmla="val 11151"/>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9" name="Rounded Rectangle 58">
            <a:extLst>
              <a:ext uri="{FF2B5EF4-FFF2-40B4-BE49-F238E27FC236}">
                <a16:creationId xmlns:a16="http://schemas.microsoft.com/office/drawing/2014/main" id="{7D6EB52B-EEE6-D449-92AF-ED0557C7FEBB}"/>
              </a:ext>
            </a:extLst>
          </p:cNvPr>
          <p:cNvSpPr/>
          <p:nvPr userDrawn="1"/>
        </p:nvSpPr>
        <p:spPr>
          <a:xfrm>
            <a:off x="3490869" y="6036410"/>
            <a:ext cx="369911" cy="369769"/>
          </a:xfrm>
          <a:prstGeom prst="roundRect">
            <a:avLst>
              <a:gd name="adj" fmla="val 11151"/>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AD0EBA67-CE3B-5644-8574-69328BF7ABB3}"/>
              </a:ext>
            </a:extLst>
          </p:cNvPr>
          <p:cNvSpPr txBox="1"/>
          <p:nvPr userDrawn="1"/>
        </p:nvSpPr>
        <p:spPr>
          <a:xfrm>
            <a:off x="787049" y="5497848"/>
            <a:ext cx="2726172" cy="424732"/>
          </a:xfrm>
          <a:prstGeom prst="rect">
            <a:avLst/>
          </a:prstGeom>
          <a:noFill/>
        </p:spPr>
        <p:txBody>
          <a:bodyPr wrap="square" rtlCol="0">
            <a:spAutoFit/>
          </a:bodyPr>
          <a:lstStyle/>
          <a:p>
            <a:pPr>
              <a:lnSpc>
                <a:spcPct val="90000"/>
              </a:lnSpc>
            </a:pPr>
            <a:r>
              <a:rPr lang="en-GB" sz="1000" b="1" dirty="0">
                <a:solidFill>
                  <a:schemeClr val="tx2"/>
                </a:solidFill>
                <a:ea typeface="Aileron" charset="0"/>
                <a:cs typeface="PT Sans Narrow"/>
              </a:rPr>
              <a:t>Connect on</a:t>
            </a:r>
          </a:p>
          <a:p>
            <a:pPr marL="0" marR="0" indent="0" algn="l" defTabSz="457200" rtl="0" eaLnBrk="1" fontAlgn="auto" latinLnBrk="0" hangingPunct="1">
              <a:lnSpc>
                <a:spcPct val="90000"/>
              </a:lnSpc>
              <a:spcBef>
                <a:spcPts val="0"/>
              </a:spcBef>
              <a:spcAft>
                <a:spcPts val="0"/>
              </a:spcAft>
              <a:buClrTx/>
              <a:buSzTx/>
              <a:buFontTx/>
              <a:buNone/>
              <a:tabLst/>
              <a:defRPr/>
            </a:pPr>
            <a:r>
              <a:rPr lang="en-GB" sz="1400" dirty="0">
                <a:solidFill>
                  <a:schemeClr val="tx2"/>
                </a:solidFill>
                <a:ea typeface="Aileron" charset="0"/>
                <a:cs typeface="PT Sans Narrow"/>
              </a:rPr>
              <a:t>LinkedIn @Hemostasis CONNECT</a:t>
            </a:r>
          </a:p>
        </p:txBody>
      </p:sp>
      <p:sp>
        <p:nvSpPr>
          <p:cNvPr id="61" name="TextBox 60">
            <a:extLst>
              <a:ext uri="{FF2B5EF4-FFF2-40B4-BE49-F238E27FC236}">
                <a16:creationId xmlns:a16="http://schemas.microsoft.com/office/drawing/2014/main" id="{31919725-0A7A-7A4B-BABA-7FA78AF78954}"/>
              </a:ext>
            </a:extLst>
          </p:cNvPr>
          <p:cNvSpPr txBox="1"/>
          <p:nvPr userDrawn="1"/>
        </p:nvSpPr>
        <p:spPr>
          <a:xfrm>
            <a:off x="3911843" y="5497848"/>
            <a:ext cx="2634939" cy="431657"/>
          </a:xfrm>
          <a:prstGeom prst="rect">
            <a:avLst/>
          </a:prstGeom>
          <a:noFill/>
        </p:spPr>
        <p:txBody>
          <a:bodyPr wrap="square" rtlCol="0">
            <a:spAutoFit/>
          </a:bodyPr>
          <a:lstStyle/>
          <a:p>
            <a:pPr>
              <a:lnSpc>
                <a:spcPct val="90000"/>
              </a:lnSpc>
            </a:pPr>
            <a:r>
              <a:rPr lang="en-GB" sz="1000" b="1" dirty="0">
                <a:solidFill>
                  <a:schemeClr val="tx2"/>
                </a:solidFill>
                <a:ea typeface="Aileron" charset="0"/>
                <a:cs typeface="PT Sans Narrow"/>
              </a:rPr>
              <a:t>Watch on</a:t>
            </a:r>
          </a:p>
          <a:p>
            <a:pPr>
              <a:lnSpc>
                <a:spcPct val="90000"/>
              </a:lnSpc>
            </a:pPr>
            <a:r>
              <a:rPr lang="en-GB" sz="1400" dirty="0">
                <a:solidFill>
                  <a:schemeClr val="tx2"/>
                </a:solidFill>
                <a:ea typeface="Aileron" charset="0"/>
                <a:cs typeface="PT Sans Narrow"/>
              </a:rPr>
              <a:t>Vimeo @Hemostasis CONNECT</a:t>
            </a:r>
          </a:p>
        </p:txBody>
      </p:sp>
      <p:sp>
        <p:nvSpPr>
          <p:cNvPr id="62" name="Rectangle 61">
            <a:hlinkClick r:id="rId6"/>
            <a:extLst>
              <a:ext uri="{FF2B5EF4-FFF2-40B4-BE49-F238E27FC236}">
                <a16:creationId xmlns:a16="http://schemas.microsoft.com/office/drawing/2014/main" id="{43F7E47A-D47B-BC4A-B029-653377FE8702}"/>
              </a:ext>
            </a:extLst>
          </p:cNvPr>
          <p:cNvSpPr/>
          <p:nvPr userDrawn="1"/>
        </p:nvSpPr>
        <p:spPr>
          <a:xfrm>
            <a:off x="787049" y="3551583"/>
            <a:ext cx="2141681" cy="33130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3" name="Rectangle 62">
            <a:hlinkClick r:id="rId7"/>
            <a:extLst>
              <a:ext uri="{FF2B5EF4-FFF2-40B4-BE49-F238E27FC236}">
                <a16:creationId xmlns:a16="http://schemas.microsoft.com/office/drawing/2014/main" id="{D9DEC445-59E6-9244-9303-D70174E56B63}"/>
              </a:ext>
            </a:extLst>
          </p:cNvPr>
          <p:cNvSpPr/>
          <p:nvPr userDrawn="1"/>
        </p:nvSpPr>
        <p:spPr>
          <a:xfrm>
            <a:off x="832866" y="4884954"/>
            <a:ext cx="2360908" cy="33130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65" name="Rounded Rectangle 64">
            <a:extLst>
              <a:ext uri="{FF2B5EF4-FFF2-40B4-BE49-F238E27FC236}">
                <a16:creationId xmlns:a16="http://schemas.microsoft.com/office/drawing/2014/main" id="{38CA3669-CA62-D14B-8AE8-86FE39C01030}"/>
              </a:ext>
            </a:extLst>
          </p:cNvPr>
          <p:cNvSpPr/>
          <p:nvPr userDrawn="1"/>
        </p:nvSpPr>
        <p:spPr>
          <a:xfrm>
            <a:off x="416331" y="6033094"/>
            <a:ext cx="369911" cy="369769"/>
          </a:xfrm>
          <a:prstGeom prst="roundRect">
            <a:avLst>
              <a:gd name="adj" fmla="val 11151"/>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548F850E-C93A-6243-944D-22D074CAA6C1}"/>
              </a:ext>
            </a:extLst>
          </p:cNvPr>
          <p:cNvSpPr txBox="1"/>
          <p:nvPr userDrawn="1"/>
        </p:nvSpPr>
        <p:spPr>
          <a:xfrm>
            <a:off x="805458" y="6013567"/>
            <a:ext cx="2506966" cy="424732"/>
          </a:xfrm>
          <a:prstGeom prst="rect">
            <a:avLst/>
          </a:prstGeom>
          <a:noFill/>
        </p:spPr>
        <p:txBody>
          <a:bodyPr wrap="square" rtlCol="0">
            <a:spAutoFit/>
          </a:bodyPr>
          <a:lstStyle/>
          <a:p>
            <a:pPr>
              <a:lnSpc>
                <a:spcPct val="90000"/>
              </a:lnSpc>
            </a:pPr>
            <a:r>
              <a:rPr lang="en-GB" sz="1000" b="1" dirty="0">
                <a:solidFill>
                  <a:schemeClr val="tx2"/>
                </a:solidFill>
                <a:ea typeface="Aileron" charset="0"/>
                <a:cs typeface="PT Sans Narrow"/>
              </a:rPr>
              <a:t>Visit us at</a:t>
            </a:r>
          </a:p>
          <a:p>
            <a:pPr>
              <a:lnSpc>
                <a:spcPct val="90000"/>
              </a:lnSpc>
            </a:pPr>
            <a:r>
              <a:rPr lang="en-GB" sz="1400" dirty="0">
                <a:solidFill>
                  <a:schemeClr val="tx2"/>
                </a:solidFill>
                <a:ea typeface="Aileron" charset="0"/>
                <a:cs typeface="PT Sans Narrow"/>
              </a:rPr>
              <a:t>hemostasisconnect.info</a:t>
            </a:r>
          </a:p>
        </p:txBody>
      </p:sp>
      <p:sp>
        <p:nvSpPr>
          <p:cNvPr id="68" name="TextBox 67">
            <a:extLst>
              <a:ext uri="{FF2B5EF4-FFF2-40B4-BE49-F238E27FC236}">
                <a16:creationId xmlns:a16="http://schemas.microsoft.com/office/drawing/2014/main" id="{63EB8680-4D45-E444-BB31-DD7001E3B7E3}"/>
              </a:ext>
            </a:extLst>
          </p:cNvPr>
          <p:cNvSpPr txBox="1"/>
          <p:nvPr userDrawn="1"/>
        </p:nvSpPr>
        <p:spPr>
          <a:xfrm>
            <a:off x="3911656" y="6013567"/>
            <a:ext cx="2634939" cy="424732"/>
          </a:xfrm>
          <a:prstGeom prst="rect">
            <a:avLst/>
          </a:prstGeom>
          <a:noFill/>
        </p:spPr>
        <p:txBody>
          <a:bodyPr wrap="square" rtlCol="0">
            <a:spAutoFit/>
          </a:bodyPr>
          <a:lstStyle/>
          <a:p>
            <a:pPr>
              <a:lnSpc>
                <a:spcPct val="90000"/>
              </a:lnSpc>
            </a:pPr>
            <a:r>
              <a:rPr lang="en-GB" sz="1000" b="1" dirty="0">
                <a:solidFill>
                  <a:schemeClr val="tx2"/>
                </a:solidFill>
                <a:ea typeface="Aileron" charset="0"/>
                <a:cs typeface="PT Sans Narrow"/>
              </a:rPr>
              <a:t>Follow us on</a:t>
            </a:r>
          </a:p>
          <a:p>
            <a:pPr marL="0" marR="0" indent="0" algn="l" defTabSz="457200" rtl="0" eaLnBrk="1" fontAlgn="auto" latinLnBrk="0" hangingPunct="1">
              <a:lnSpc>
                <a:spcPct val="90000"/>
              </a:lnSpc>
              <a:spcBef>
                <a:spcPts val="0"/>
              </a:spcBef>
              <a:spcAft>
                <a:spcPts val="0"/>
              </a:spcAft>
              <a:buClrTx/>
              <a:buSzTx/>
              <a:buFontTx/>
              <a:buNone/>
              <a:tabLst/>
              <a:defRPr/>
            </a:pPr>
            <a:r>
              <a:rPr lang="en-GB" sz="1400" dirty="0">
                <a:solidFill>
                  <a:schemeClr val="tx2"/>
                </a:solidFill>
                <a:ea typeface="Aileron" charset="0"/>
                <a:cs typeface="PT Sans Narrow"/>
              </a:rPr>
              <a:t>Twitter @HemeConnect</a:t>
            </a:r>
          </a:p>
        </p:txBody>
      </p:sp>
      <p:sp>
        <p:nvSpPr>
          <p:cNvPr id="70" name="Rounded Rectangle 69">
            <a:extLst>
              <a:ext uri="{FF2B5EF4-FFF2-40B4-BE49-F238E27FC236}">
                <a16:creationId xmlns:a16="http://schemas.microsoft.com/office/drawing/2014/main" id="{3DFA1173-E1D5-FE47-B572-D0E809022B8A}"/>
              </a:ext>
            </a:extLst>
          </p:cNvPr>
          <p:cNvSpPr/>
          <p:nvPr userDrawn="1"/>
        </p:nvSpPr>
        <p:spPr>
          <a:xfrm>
            <a:off x="3495299" y="5510895"/>
            <a:ext cx="369911" cy="369769"/>
          </a:xfrm>
          <a:prstGeom prst="roundRect">
            <a:avLst>
              <a:gd name="adj" fmla="val 11151"/>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2" name="Picture 2" descr="Linkedin logo logo website icon - Popular Social Media Flat">
            <a:extLst>
              <a:ext uri="{FF2B5EF4-FFF2-40B4-BE49-F238E27FC236}">
                <a16:creationId xmlns:a16="http://schemas.microsoft.com/office/drawing/2014/main" id="{F53216B2-53AE-5F4C-9E1E-7640A709C45B}"/>
              </a:ext>
            </a:extLst>
          </p:cNvPr>
          <p:cNvPicPr>
            <a:picLocks noChangeAspect="1" noChangeArrowheads="1"/>
          </p:cNvPicPr>
          <p:nvPr userDrawn="1"/>
        </p:nvPicPr>
        <p:blipFill>
          <a:blip r:embed="rId8" cstate="email">
            <a:biLevel thresh="25000"/>
            <a:extLst>
              <a:ext uri="{28A0092B-C50C-407E-A947-70E740481C1C}">
                <a14:useLocalDpi xmlns:a14="http://schemas.microsoft.com/office/drawing/2010/main"/>
              </a:ext>
            </a:extLst>
          </a:blip>
          <a:srcRect/>
          <a:stretch>
            <a:fillRect/>
          </a:stretch>
        </p:blipFill>
        <p:spPr bwMode="auto">
          <a:xfrm>
            <a:off x="341784" y="5424935"/>
            <a:ext cx="526472" cy="526472"/>
          </a:xfrm>
          <a:prstGeom prst="rect">
            <a:avLst/>
          </a:prstGeom>
          <a:noFill/>
          <a:extLst>
            <a:ext uri="{909E8E84-426E-40DD-AFC4-6F175D3DCCD1}">
              <a14:hiddenFill xmlns:a14="http://schemas.microsoft.com/office/drawing/2010/main">
                <a:solidFill>
                  <a:srgbClr val="FFFFFF"/>
                </a:solidFill>
              </a14:hiddenFill>
            </a:ext>
          </a:extLst>
        </p:spPr>
      </p:pic>
      <p:pic>
        <p:nvPicPr>
          <p:cNvPr id="73" name="Graphic 72" descr="World">
            <a:extLst>
              <a:ext uri="{FF2B5EF4-FFF2-40B4-BE49-F238E27FC236}">
                <a16:creationId xmlns:a16="http://schemas.microsoft.com/office/drawing/2014/main" id="{D614C8A5-B8C6-4642-8FB6-F1F29318D764}"/>
              </a:ext>
            </a:extLst>
          </p:cNvPr>
          <p:cNvPicPr>
            <a:picLocks noChangeAspect="1"/>
          </p:cNvPicPr>
          <p:nvPr userDrawn="1"/>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447989" y="6070903"/>
            <a:ext cx="306593" cy="306593"/>
          </a:xfrm>
          <a:prstGeom prst="rect">
            <a:avLst/>
          </a:prstGeom>
        </p:spPr>
      </p:pic>
      <p:pic>
        <p:nvPicPr>
          <p:cNvPr id="74" name="Picture 4" descr="Vimeo Icon Logo - Free vector graphic on Pixabay">
            <a:extLst>
              <a:ext uri="{FF2B5EF4-FFF2-40B4-BE49-F238E27FC236}">
                <a16:creationId xmlns:a16="http://schemas.microsoft.com/office/drawing/2014/main" id="{30918E0E-33B7-AE4B-BB0D-2C7A1F5DCF28}"/>
              </a:ext>
            </a:extLst>
          </p:cNvPr>
          <p:cNvPicPr>
            <a:picLocks noChangeAspect="1" noChangeArrowheads="1"/>
          </p:cNvPicPr>
          <p:nvPr userDrawn="1"/>
        </p:nvPicPr>
        <p:blipFill>
          <a:blip r:embed="rId11" cstate="email">
            <a:biLevel thresh="25000"/>
            <a:extLst>
              <a:ext uri="{BEBA8EAE-BF5A-486C-A8C5-ECC9F3942E4B}">
                <a14:imgProps xmlns:a14="http://schemas.microsoft.com/office/drawing/2010/main">
                  <a14:imgLayer r:embed="rId12">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3398465" y="5424935"/>
            <a:ext cx="563578" cy="563578"/>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 descr="Free White Twitter Icon - Download White Twitter Icon">
            <a:extLst>
              <a:ext uri="{FF2B5EF4-FFF2-40B4-BE49-F238E27FC236}">
                <a16:creationId xmlns:a16="http://schemas.microsoft.com/office/drawing/2014/main" id="{E4CDF6BE-6762-F344-A07B-B9565295CA6B}"/>
              </a:ext>
            </a:extLst>
          </p:cNvPr>
          <p:cNvPicPr>
            <a:picLocks noChangeAspect="1" noChangeArrowheads="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3533585" y="6086443"/>
            <a:ext cx="278977" cy="27897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6DD08106-CC12-1943-ADF1-EFB0D316A3D9}"/>
              </a:ext>
            </a:extLst>
          </p:cNvPr>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422228" y="689764"/>
            <a:ext cx="2576597" cy="850277"/>
          </a:xfrm>
          <a:prstGeom prst="rect">
            <a:avLst/>
          </a:prstGeom>
        </p:spPr>
      </p:pic>
      <p:pic>
        <p:nvPicPr>
          <p:cNvPr id="37" name="Picture 36">
            <a:extLst>
              <a:ext uri="{FF2B5EF4-FFF2-40B4-BE49-F238E27FC236}">
                <a16:creationId xmlns:a16="http://schemas.microsoft.com/office/drawing/2014/main" id="{F87FC68C-4507-2D4C-97F8-CE2D8CA67384}"/>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a:stretch/>
        </p:blipFill>
        <p:spPr>
          <a:xfrm>
            <a:off x="6034025" y="1"/>
            <a:ext cx="6157975" cy="6858000"/>
          </a:xfrm>
          <a:prstGeom prst="rect">
            <a:avLst/>
          </a:prstGeom>
        </p:spPr>
      </p:pic>
      <p:sp>
        <p:nvSpPr>
          <p:cNvPr id="4" name="Rectangle 3">
            <a:hlinkClick r:id="rId16"/>
            <a:extLst>
              <a:ext uri="{FF2B5EF4-FFF2-40B4-BE49-F238E27FC236}">
                <a16:creationId xmlns:a16="http://schemas.microsoft.com/office/drawing/2014/main" id="{487AE092-AA5E-2343-A15C-F59AA6A9F3D2}"/>
              </a:ext>
            </a:extLst>
          </p:cNvPr>
          <p:cNvSpPr/>
          <p:nvPr userDrawn="1"/>
        </p:nvSpPr>
        <p:spPr>
          <a:xfrm>
            <a:off x="3456478" y="5482903"/>
            <a:ext cx="2893889" cy="40564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Rectangle 56">
            <a:hlinkClick r:id="rId17"/>
            <a:extLst>
              <a:ext uri="{FF2B5EF4-FFF2-40B4-BE49-F238E27FC236}">
                <a16:creationId xmlns:a16="http://schemas.microsoft.com/office/drawing/2014/main" id="{701F434C-0624-7E4F-BDF1-8233FEAC8F4D}"/>
              </a:ext>
            </a:extLst>
          </p:cNvPr>
          <p:cNvSpPr/>
          <p:nvPr userDrawn="1"/>
        </p:nvSpPr>
        <p:spPr>
          <a:xfrm>
            <a:off x="3467599" y="6027960"/>
            <a:ext cx="2893889" cy="40564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4" name="Rectangle 63">
            <a:hlinkClick r:id="rId18"/>
            <a:extLst>
              <a:ext uri="{FF2B5EF4-FFF2-40B4-BE49-F238E27FC236}">
                <a16:creationId xmlns:a16="http://schemas.microsoft.com/office/drawing/2014/main" id="{790E015A-A132-BB41-9517-E5504F5AF82D}"/>
              </a:ext>
            </a:extLst>
          </p:cNvPr>
          <p:cNvSpPr/>
          <p:nvPr userDrawn="1"/>
        </p:nvSpPr>
        <p:spPr>
          <a:xfrm>
            <a:off x="392208" y="6013128"/>
            <a:ext cx="2893889" cy="40564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7" name="Rectangle 66">
            <a:hlinkClick r:id="rId19"/>
            <a:extLst>
              <a:ext uri="{FF2B5EF4-FFF2-40B4-BE49-F238E27FC236}">
                <a16:creationId xmlns:a16="http://schemas.microsoft.com/office/drawing/2014/main" id="{54BAE320-2191-4C4A-B891-7E8B8D678E6C}"/>
              </a:ext>
            </a:extLst>
          </p:cNvPr>
          <p:cNvSpPr/>
          <p:nvPr userDrawn="1"/>
        </p:nvSpPr>
        <p:spPr>
          <a:xfrm>
            <a:off x="388427" y="5513335"/>
            <a:ext cx="2893889" cy="40564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4360542"/>
      </p:ext>
    </p:extLst>
  </p:cSld>
  <p:clrMapOvr>
    <a:masterClrMapping/>
  </p:clrMapOvr>
  <p:transition>
    <p:fade/>
  </p:transition>
  <p:extLst>
    <p:ext uri="{DCECCB84-F9BA-43D5-87BE-67443E8EF086}">
      <p15:sldGuideLst xmlns:p15="http://schemas.microsoft.com/office/powerpoint/2012/main">
        <p15:guide id="1" pos="26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180198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EA5416-66CD-3E41-A962-F7F21104A0A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98E4B63-53D3-E249-8CD0-C3AE0EC1200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106198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BB94C1-88CD-504F-A7B8-724689E52F85}"/>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715D86-B74F-CE49-B9F5-5DF2C31E43EB}"/>
              </a:ext>
            </a:extLst>
          </p:cNvPr>
          <p:cNvSpPr>
            <a:spLocks noGrp="1"/>
          </p:cNvSpPr>
          <p:nvPr>
            <p:ph sz="half" idx="1"/>
          </p:nvPr>
        </p:nvSpPr>
        <p:spPr>
          <a:xfrm>
            <a:off x="838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A2B26BB-C996-324A-BCE6-814CE03DB6DD}"/>
              </a:ext>
            </a:extLst>
          </p:cNvPr>
          <p:cNvSpPr>
            <a:spLocks noGrp="1"/>
          </p:cNvSpPr>
          <p:nvPr>
            <p:ph sz="half" idx="2"/>
          </p:nvPr>
        </p:nvSpPr>
        <p:spPr>
          <a:xfrm>
            <a:off x="6172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7894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BBF9A2-BB9C-ED4E-A7A5-5308DECF1B27}"/>
              </a:ext>
            </a:extLst>
          </p:cNvPr>
          <p:cNvSpPr>
            <a:spLocks noGrp="1"/>
          </p:cNvSpPr>
          <p:nvPr>
            <p:ph type="title"/>
          </p:nvPr>
        </p:nvSpPr>
        <p:spPr>
          <a:xfrm>
            <a:off x="839788" y="365125"/>
            <a:ext cx="10515600" cy="1325563"/>
          </a:xfrm>
          <a:prstGeom prst="rect">
            <a:avLst/>
          </a:prstGeo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845BCEF-987F-0A4B-BD6A-7A1B27D6243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96A7A6D-F702-0840-962F-E810EE20012A}"/>
              </a:ext>
            </a:extLst>
          </p:cNvPr>
          <p:cNvSpPr>
            <a:spLocks noGrp="1"/>
          </p:cNvSpPr>
          <p:nvPr>
            <p:ph sz="half" idx="2"/>
          </p:nvPr>
        </p:nvSpPr>
        <p:spPr>
          <a:xfrm>
            <a:off x="839788" y="2505075"/>
            <a:ext cx="5157787"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28A57A2-19E2-AB45-9598-794C16F565B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87EA9D4-05CA-944B-B5BB-96846C6FACC5}"/>
              </a:ext>
            </a:extLst>
          </p:cNvPr>
          <p:cNvSpPr>
            <a:spLocks noGrp="1"/>
          </p:cNvSpPr>
          <p:nvPr>
            <p:ph sz="quarter" idx="4"/>
          </p:nvPr>
        </p:nvSpPr>
        <p:spPr>
          <a:xfrm>
            <a:off x="6172200" y="2505075"/>
            <a:ext cx="5183188"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15288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9A6D21-DC84-D340-9CAA-F5EF7B031150}"/>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Tree>
    <p:extLst>
      <p:ext uri="{BB962C8B-B14F-4D97-AF65-F5344CB8AC3E}">
        <p14:creationId xmlns:p14="http://schemas.microsoft.com/office/powerpoint/2010/main" val="286877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351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E9BF24-A071-F147-8CC1-9AF537FDC3A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B65FA8F-DD87-E24C-B0E1-93C8FA80F17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8230B27-9C41-0D44-9EFD-C813B47014A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204375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50CA8C-A650-9049-8E96-BC526D72BC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6B78496-A064-3D44-AE9A-9956000BDB1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0026A8F-449E-8249-AD91-B8C9C70EA21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60681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850730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73C32C3-A4E4-0F4A-9A94-4BF845C98632}"/>
              </a:ext>
            </a:extLst>
          </p:cNvPr>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9971679" y="354643"/>
            <a:ext cx="1725093" cy="569281"/>
          </a:xfrm>
          <a:prstGeom prst="rect">
            <a:avLst/>
          </a:prstGeom>
        </p:spPr>
      </p:pic>
      <p:cxnSp>
        <p:nvCxnSpPr>
          <p:cNvPr id="3" name="Connecteur droit 4"/>
          <p:cNvCxnSpPr/>
          <p:nvPr userDrawn="1"/>
        </p:nvCxnSpPr>
        <p:spPr>
          <a:xfrm>
            <a:off x="621215" y="6126163"/>
            <a:ext cx="109728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619200" y="246566"/>
            <a:ext cx="87408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619200" y="1425600"/>
            <a:ext cx="109632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10800523" y="6356351"/>
            <a:ext cx="781877"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‹nr.›</a:t>
            </a:fld>
            <a:endParaRPr lang="en-GB" dirty="0"/>
          </a:p>
        </p:txBody>
      </p:sp>
    </p:spTree>
    <p:extLst>
      <p:ext uri="{BB962C8B-B14F-4D97-AF65-F5344CB8AC3E}">
        <p14:creationId xmlns:p14="http://schemas.microsoft.com/office/powerpoint/2010/main" val="101161061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p15:clr>
            <a:srgbClr val="F26B43"/>
          </p15:clr>
        </p15:guide>
        <p15:guide id="2" pos="393">
          <p15:clr>
            <a:srgbClr val="F26B43"/>
          </p15:clr>
        </p15:guide>
        <p15:guide id="3" pos="7287">
          <p15:clr>
            <a:srgbClr val="F26B43"/>
          </p15:clr>
        </p15:guide>
        <p15:guide id="4" orient="horz" pos="21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hyperlink" Target="mailto:antoine.lacombe@cor2ed.com" TargetMode="External"/><Relationship Id="rId2" Type="http://schemas.openxmlformats.org/officeDocument/2006/relationships/hyperlink" Target="mailto:froukje.sosef@cor2ed.com" TargetMode="Externa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424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inhoud 7">
            <a:extLst>
              <a:ext uri="{FF2B5EF4-FFF2-40B4-BE49-F238E27FC236}">
                <a16:creationId xmlns:a16="http://schemas.microsoft.com/office/drawing/2014/main" id="{84B200AA-BB33-0A40-A5BB-FA9640E0F6E3}"/>
              </a:ext>
            </a:extLst>
          </p:cNvPr>
          <p:cNvSpPr>
            <a:spLocks noGrp="1"/>
          </p:cNvSpPr>
          <p:nvPr>
            <p:ph sz="quarter" idx="12"/>
          </p:nvPr>
        </p:nvSpPr>
        <p:spPr>
          <a:xfrm>
            <a:off x="620714" y="1210558"/>
            <a:ext cx="4971230" cy="4770888"/>
          </a:xfrm>
          <a:prstGeom prst="roundRect">
            <a:avLst/>
          </a:prstGeom>
          <a:ln w="28575">
            <a:solidFill>
              <a:schemeClr val="tx2"/>
            </a:solidFill>
          </a:ln>
        </p:spPr>
        <p:txBody>
          <a:bodyPr anchor="ctr">
            <a:normAutofit lnSpcReduction="10000"/>
          </a:bodyPr>
          <a:lstStyle/>
          <a:p>
            <a:r>
              <a:rPr lang="en-GB" sz="1400" b="1" dirty="0"/>
              <a:t>Pregnancy is well-tolerated </a:t>
            </a:r>
            <a:r>
              <a:rPr lang="en-GB" sz="1400" dirty="0"/>
              <a:t>in women with VWD</a:t>
            </a:r>
          </a:p>
          <a:p>
            <a:pPr lvl="1"/>
            <a:r>
              <a:rPr lang="en-GB" sz="1200" dirty="0"/>
              <a:t>Many women reach normal levels of VWF and FVIII at term</a:t>
            </a:r>
            <a:r>
              <a:rPr lang="en-GB" sz="1200" dirty="0">
                <a:solidFill>
                  <a:schemeClr val="tx2"/>
                </a:solidFill>
              </a:rPr>
              <a:t>, but the increase may not be as significant in severe VWD</a:t>
            </a:r>
          </a:p>
          <a:p>
            <a:pPr lvl="1"/>
            <a:r>
              <a:rPr lang="en-GB" sz="1200" dirty="0"/>
              <a:t>Most women do not need additional treatment</a:t>
            </a:r>
          </a:p>
          <a:p>
            <a:pPr lvl="1"/>
            <a:r>
              <a:rPr lang="en-GB" sz="1200" dirty="0">
                <a:solidFill>
                  <a:schemeClr val="tx2"/>
                </a:solidFill>
              </a:rPr>
              <a:t>Thrombocytopenia may worsen in type 2b VWD</a:t>
            </a:r>
          </a:p>
          <a:p>
            <a:r>
              <a:rPr lang="en-GB" sz="1400" dirty="0"/>
              <a:t>The centre for delivery should be able to monitor VWF and FVIII levels and administer VWF concentrates</a:t>
            </a:r>
          </a:p>
          <a:p>
            <a:r>
              <a:rPr lang="en-GB" sz="1400" b="1" dirty="0"/>
              <a:t>Anaesthesia consultation </a:t>
            </a:r>
            <a:r>
              <a:rPr lang="en-GB" sz="1400" dirty="0"/>
              <a:t>should be obtained prior to the onset of labour</a:t>
            </a:r>
          </a:p>
          <a:p>
            <a:pPr lvl="1"/>
            <a:r>
              <a:rPr lang="en-GB" sz="1200" dirty="0"/>
              <a:t>Recommended VWF target range for neuraxial anaesthesia is 50-150 IU/dL </a:t>
            </a:r>
          </a:p>
          <a:p>
            <a:r>
              <a:rPr lang="en-GB" sz="1400" b="1" dirty="0"/>
              <a:t>VWF levels start to decline hours after delivery</a:t>
            </a:r>
            <a:r>
              <a:rPr lang="en-GB" sz="1400" dirty="0"/>
              <a:t>, reaching basal values within 1 week</a:t>
            </a:r>
          </a:p>
          <a:p>
            <a:r>
              <a:rPr lang="en-GB" sz="1400" b="1" dirty="0"/>
              <a:t>Postpartum bleeding </a:t>
            </a:r>
            <a:r>
              <a:rPr lang="en-GB" sz="1400" dirty="0"/>
              <a:t>is increased in women with VWD, shortly after delivery and up to 3 weeks postpartum</a:t>
            </a:r>
          </a:p>
          <a:p>
            <a:pPr lvl="1"/>
            <a:r>
              <a:rPr lang="en-GB" sz="1200" dirty="0"/>
              <a:t>VWF and FVIII should be maintained &gt;50 IU/dL for 3‑5 days postpartum</a:t>
            </a:r>
            <a:endParaRPr lang="nl-NL" sz="1200" dirty="0"/>
          </a:p>
        </p:txBody>
      </p:sp>
      <p:sp>
        <p:nvSpPr>
          <p:cNvPr id="6" name="Title 2"/>
          <p:cNvSpPr>
            <a:spLocks noGrp="1"/>
          </p:cNvSpPr>
          <p:nvPr>
            <p:ph type="title"/>
          </p:nvPr>
        </p:nvSpPr>
        <p:spPr>
          <a:xfrm>
            <a:off x="619200" y="246566"/>
            <a:ext cx="8740800" cy="807285"/>
          </a:xfrm>
        </p:spPr>
        <p:txBody>
          <a:bodyPr/>
          <a:lstStyle/>
          <a:p>
            <a:r>
              <a:rPr lang="en-GB" dirty="0"/>
              <a:t>Pregnancy and delivery in women with </a:t>
            </a:r>
            <a:br>
              <a:rPr lang="en-GB" dirty="0"/>
            </a:br>
            <a:r>
              <a:rPr lang="en-GB" dirty="0"/>
              <a:t>von </a:t>
            </a:r>
            <a:r>
              <a:rPr lang="en-GB" dirty="0" err="1"/>
              <a:t>willebrand</a:t>
            </a:r>
            <a:r>
              <a:rPr lang="en-GB" dirty="0"/>
              <a:t> disease</a:t>
            </a:r>
          </a:p>
        </p:txBody>
      </p:sp>
      <p:sp>
        <p:nvSpPr>
          <p:cNvPr id="4" name="Slide Number Placeholder 3"/>
          <p:cNvSpPr>
            <a:spLocks noGrp="1"/>
          </p:cNvSpPr>
          <p:nvPr>
            <p:ph type="sldNum" sz="quarter" idx="4"/>
          </p:nvPr>
        </p:nvSpPr>
        <p:spPr>
          <a:xfrm>
            <a:off x="10800523" y="6428359"/>
            <a:ext cx="781877" cy="365125"/>
          </a:xfrm>
        </p:spPr>
        <p:txBody>
          <a:bodyPr/>
          <a:lstStyle/>
          <a:p>
            <a:fld id="{FCE43C0F-8A7B-3A4B-9DB5-B3472E36E833}" type="slidenum">
              <a:rPr lang="en-GB" smtClean="0"/>
              <a:pPr/>
              <a:t>10</a:t>
            </a:fld>
            <a:endParaRPr lang="en-GB"/>
          </a:p>
        </p:txBody>
      </p:sp>
      <p:sp>
        <p:nvSpPr>
          <p:cNvPr id="29" name="Tijdelijke aanduiding voor inhoud 28">
            <a:extLst>
              <a:ext uri="{FF2B5EF4-FFF2-40B4-BE49-F238E27FC236}">
                <a16:creationId xmlns:a16="http://schemas.microsoft.com/office/drawing/2014/main" id="{DC3EB0A3-E12F-DB43-BD96-F68B8C6371C6}"/>
              </a:ext>
            </a:extLst>
          </p:cNvPr>
          <p:cNvSpPr>
            <a:spLocks noGrp="1"/>
          </p:cNvSpPr>
          <p:nvPr>
            <p:ph sz="quarter" idx="15"/>
          </p:nvPr>
        </p:nvSpPr>
        <p:spPr>
          <a:xfrm>
            <a:off x="620184" y="6356351"/>
            <a:ext cx="8116800" cy="365125"/>
          </a:xfrm>
        </p:spPr>
        <p:txBody>
          <a:bodyPr/>
          <a:lstStyle/>
          <a:p>
            <a:r>
              <a:rPr lang="en-GB" dirty="0"/>
              <a:t>FVIII, factor VIII; VWD, von Willebrand disease; </a:t>
            </a:r>
            <a:r>
              <a:rPr lang="nl-NL" dirty="0"/>
              <a:t>VWF, </a:t>
            </a:r>
            <a:r>
              <a:rPr lang="nl-NL" dirty="0" err="1"/>
              <a:t>von</a:t>
            </a:r>
            <a:r>
              <a:rPr lang="nl-NL" dirty="0"/>
              <a:t> Willebrand factor</a:t>
            </a:r>
          </a:p>
        </p:txBody>
      </p:sp>
      <p:grpSp>
        <p:nvGrpSpPr>
          <p:cNvPr id="2" name="Group 1">
            <a:extLst>
              <a:ext uri="{FF2B5EF4-FFF2-40B4-BE49-F238E27FC236}">
                <a16:creationId xmlns:a16="http://schemas.microsoft.com/office/drawing/2014/main" id="{F6A0E0EA-31E7-436A-B32E-2AEFBAB3483A}"/>
              </a:ext>
            </a:extLst>
          </p:cNvPr>
          <p:cNvGrpSpPr/>
          <p:nvPr/>
        </p:nvGrpSpPr>
        <p:grpSpPr>
          <a:xfrm>
            <a:off x="4910765" y="1196752"/>
            <a:ext cx="7449931" cy="4600470"/>
            <a:chOff x="2130058" y="850015"/>
            <a:chExt cx="10673004" cy="4600470"/>
          </a:xfrm>
        </p:grpSpPr>
        <p:sp>
          <p:nvSpPr>
            <p:cNvPr id="10" name="Arc 9"/>
            <p:cNvSpPr/>
            <p:nvPr/>
          </p:nvSpPr>
          <p:spPr>
            <a:xfrm rot="4782092">
              <a:off x="4535074" y="-1231842"/>
              <a:ext cx="2657596" cy="7467627"/>
            </a:xfrm>
            <a:prstGeom prst="arc">
              <a:avLst>
                <a:gd name="adj1" fmla="val 16604247"/>
                <a:gd name="adj2" fmla="val 3769476"/>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1" name="Arc 10"/>
            <p:cNvSpPr/>
            <p:nvPr/>
          </p:nvSpPr>
          <p:spPr>
            <a:xfrm rot="10800000">
              <a:off x="9490694" y="850015"/>
              <a:ext cx="3312368" cy="3312368"/>
            </a:xfrm>
            <a:prstGeom prst="arc">
              <a:avLst>
                <a:gd name="adj1" fmla="val 16200000"/>
                <a:gd name="adj2" fmla="val 492181"/>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7" name="Content Placeholder 1"/>
            <p:cNvSpPr txBox="1">
              <a:spLocks/>
            </p:cNvSpPr>
            <p:nvPr/>
          </p:nvSpPr>
          <p:spPr>
            <a:xfrm>
              <a:off x="3793326" y="1206659"/>
              <a:ext cx="7276485" cy="213980"/>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Clr>
                  <a:schemeClr val="tx2"/>
                </a:buClr>
                <a:buNone/>
              </a:pPr>
              <a:r>
                <a:rPr lang="en-GB" sz="1700" b="1" dirty="0">
                  <a:solidFill>
                    <a:schemeClr val="accent1"/>
                  </a:solidFill>
                  <a:latin typeface="+mj-lt"/>
                  <a:cs typeface="PT Sans"/>
                </a:rPr>
                <a:t>VWF levels during pregnancy</a:t>
              </a:r>
            </a:p>
          </p:txBody>
        </p:sp>
        <p:cxnSp>
          <p:nvCxnSpPr>
            <p:cNvPr id="37" name="Rechte verbindingslijn met pijl 36">
              <a:extLst>
                <a:ext uri="{FF2B5EF4-FFF2-40B4-BE49-F238E27FC236}">
                  <a16:creationId xmlns:a16="http://schemas.microsoft.com/office/drawing/2014/main" id="{48402EBF-1E28-2749-BB24-E7B841857019}"/>
                </a:ext>
              </a:extLst>
            </p:cNvPr>
            <p:cNvCxnSpPr>
              <a:cxnSpLocks/>
            </p:cNvCxnSpPr>
            <p:nvPr/>
          </p:nvCxnSpPr>
          <p:spPr>
            <a:xfrm>
              <a:off x="3586038" y="4318841"/>
              <a:ext cx="7609536" cy="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38" name="TextBox 19">
              <a:extLst>
                <a:ext uri="{FF2B5EF4-FFF2-40B4-BE49-F238E27FC236}">
                  <a16:creationId xmlns:a16="http://schemas.microsoft.com/office/drawing/2014/main" id="{CFDD9828-BF78-3E45-A496-DB8536FAFF82}"/>
                </a:ext>
              </a:extLst>
            </p:cNvPr>
            <p:cNvSpPr txBox="1"/>
            <p:nvPr/>
          </p:nvSpPr>
          <p:spPr>
            <a:xfrm>
              <a:off x="3586038" y="4012966"/>
              <a:ext cx="7560840" cy="276999"/>
            </a:xfrm>
            <a:prstGeom prst="rect">
              <a:avLst/>
            </a:prstGeom>
            <a:noFill/>
          </p:spPr>
          <p:txBody>
            <a:bodyPr wrap="square" rtlCol="0">
              <a:spAutoFit/>
            </a:bodyPr>
            <a:lstStyle/>
            <a:p>
              <a:pPr algn="ctr"/>
              <a:r>
                <a:rPr lang="en-GB" sz="1200" b="1" dirty="0">
                  <a:solidFill>
                    <a:schemeClr val="tx2"/>
                  </a:solidFill>
                  <a:latin typeface="+mj-lt"/>
                  <a:cs typeface="PT Sans"/>
                </a:rPr>
                <a:t>Time</a:t>
              </a:r>
            </a:p>
          </p:txBody>
        </p:sp>
        <p:sp>
          <p:nvSpPr>
            <p:cNvPr id="39" name="TextBox 19">
              <a:extLst>
                <a:ext uri="{FF2B5EF4-FFF2-40B4-BE49-F238E27FC236}">
                  <a16:creationId xmlns:a16="http://schemas.microsoft.com/office/drawing/2014/main" id="{22A3D7CC-EC88-6F45-BE71-6AE4E3603F15}"/>
                </a:ext>
              </a:extLst>
            </p:cNvPr>
            <p:cNvSpPr txBox="1"/>
            <p:nvPr/>
          </p:nvSpPr>
          <p:spPr>
            <a:xfrm>
              <a:off x="3724902" y="3556513"/>
              <a:ext cx="1391945" cy="276999"/>
            </a:xfrm>
            <a:prstGeom prst="rect">
              <a:avLst/>
            </a:prstGeom>
            <a:noFill/>
          </p:spPr>
          <p:txBody>
            <a:bodyPr wrap="square" rtlCol="0">
              <a:spAutoFit/>
            </a:bodyPr>
            <a:lstStyle/>
            <a:p>
              <a:r>
                <a:rPr lang="en-GB" sz="1200" b="1" dirty="0">
                  <a:solidFill>
                    <a:schemeClr val="accent1"/>
                  </a:solidFill>
                  <a:latin typeface="+mj-lt"/>
                  <a:cs typeface="PT Sans"/>
                </a:rPr>
                <a:t>VWF levels</a:t>
              </a:r>
            </a:p>
          </p:txBody>
        </p:sp>
        <p:sp>
          <p:nvSpPr>
            <p:cNvPr id="34" name="TextBox 33">
              <a:extLst>
                <a:ext uri="{FF2B5EF4-FFF2-40B4-BE49-F238E27FC236}">
                  <a16:creationId xmlns:a16="http://schemas.microsoft.com/office/drawing/2014/main" id="{998C629C-2DE6-4F75-BFC8-8DA41A5031A1}"/>
                </a:ext>
              </a:extLst>
            </p:cNvPr>
            <p:cNvSpPr txBox="1"/>
            <p:nvPr/>
          </p:nvSpPr>
          <p:spPr>
            <a:xfrm>
              <a:off x="3626801" y="4374118"/>
              <a:ext cx="7609536" cy="1076367"/>
            </a:xfrm>
            <a:prstGeom prst="rightArrow">
              <a:avLst/>
            </a:prstGeom>
            <a:noFill/>
            <a:ln w="28575">
              <a:solidFill>
                <a:schemeClr val="tx2"/>
              </a:solidFill>
            </a:ln>
          </p:spPr>
          <p:txBody>
            <a:bodyPr wrap="square">
              <a:noAutofit/>
            </a:bodyPr>
            <a:lstStyle/>
            <a:p>
              <a:pPr algn="ctr">
                <a:spcBef>
                  <a:spcPts val="0"/>
                </a:spcBef>
                <a:spcAft>
                  <a:spcPts val="600"/>
                </a:spcAft>
                <a:buClr>
                  <a:schemeClr val="tx2"/>
                </a:buClr>
              </a:pPr>
              <a:r>
                <a:rPr lang="en-GB" sz="1600" b="1" dirty="0">
                  <a:solidFill>
                    <a:schemeClr val="tx2"/>
                  </a:solidFill>
                </a:rPr>
                <a:t>Regular follow-up and monitoring throughout pregnancy</a:t>
              </a:r>
              <a:br>
                <a:rPr lang="en-GB" sz="1600" b="1" dirty="0">
                  <a:solidFill>
                    <a:schemeClr val="tx2"/>
                  </a:solidFill>
                </a:rPr>
              </a:br>
              <a:r>
                <a:rPr lang="en-GB" sz="1600" b="1" dirty="0">
                  <a:solidFill>
                    <a:schemeClr val="accent1"/>
                  </a:solidFill>
                </a:rPr>
                <a:t>Plan delivery ahead!</a:t>
              </a:r>
            </a:p>
          </p:txBody>
        </p:sp>
        <p:sp>
          <p:nvSpPr>
            <p:cNvPr id="15" name="TextBox 19">
              <a:extLst>
                <a:ext uri="{FF2B5EF4-FFF2-40B4-BE49-F238E27FC236}">
                  <a16:creationId xmlns:a16="http://schemas.microsoft.com/office/drawing/2014/main" id="{B6D70BE3-FDAC-413F-B750-649AA0A7D132}"/>
                </a:ext>
              </a:extLst>
            </p:cNvPr>
            <p:cNvSpPr txBox="1"/>
            <p:nvPr/>
          </p:nvSpPr>
          <p:spPr>
            <a:xfrm>
              <a:off x="8004877" y="1647461"/>
              <a:ext cx="2965495" cy="553998"/>
            </a:xfrm>
            <a:prstGeom prst="rect">
              <a:avLst/>
            </a:prstGeom>
            <a:noFill/>
          </p:spPr>
          <p:txBody>
            <a:bodyPr wrap="square" rtlCol="0">
              <a:spAutoFit/>
            </a:bodyPr>
            <a:lstStyle/>
            <a:p>
              <a:pPr algn="ctr"/>
              <a:r>
                <a:rPr lang="en-GB" sz="1600" b="1" dirty="0">
                  <a:solidFill>
                    <a:schemeClr val="tx2"/>
                  </a:solidFill>
                  <a:latin typeface="+mj-lt"/>
                  <a:cs typeface="PT Sans"/>
                </a:rPr>
                <a:t>Delivery</a:t>
              </a:r>
            </a:p>
            <a:p>
              <a:pPr algn="ctr"/>
              <a:r>
                <a:rPr lang="en-GB" sz="1400" b="1" dirty="0">
                  <a:solidFill>
                    <a:schemeClr val="tx2"/>
                  </a:solidFill>
                  <a:latin typeface="+mj-lt"/>
                  <a:cs typeface="PT Sans"/>
                </a:rPr>
                <a:t>(vaginal or caesarean)</a:t>
              </a:r>
            </a:p>
          </p:txBody>
        </p:sp>
        <p:sp>
          <p:nvSpPr>
            <p:cNvPr id="20" name="TextBox 19">
              <a:extLst>
                <a:ext uri="{FF2B5EF4-FFF2-40B4-BE49-F238E27FC236}">
                  <a16:creationId xmlns:a16="http://schemas.microsoft.com/office/drawing/2014/main" id="{ABBC76B6-7866-48AB-874F-0D3F2FA238D2}"/>
                </a:ext>
              </a:extLst>
            </p:cNvPr>
            <p:cNvSpPr txBox="1"/>
            <p:nvPr/>
          </p:nvSpPr>
          <p:spPr>
            <a:xfrm>
              <a:off x="10073448" y="2727583"/>
              <a:ext cx="2475862" cy="1584174"/>
            </a:xfrm>
            <a:prstGeom prst="rect">
              <a:avLst/>
            </a:prstGeom>
            <a:noFill/>
          </p:spPr>
          <p:txBody>
            <a:bodyPr wrap="square" rtlCol="0">
              <a:noAutofit/>
            </a:bodyPr>
            <a:lstStyle/>
            <a:p>
              <a:pPr algn="ctr">
                <a:spcAft>
                  <a:spcPts val="600"/>
                </a:spcAft>
              </a:pPr>
              <a:r>
                <a:rPr lang="en-GB" sz="1600" b="1" dirty="0">
                  <a:solidFill>
                    <a:schemeClr val="tx2"/>
                  </a:solidFill>
                  <a:latin typeface="+mj-lt"/>
                  <a:cs typeface="PT Sans"/>
                </a:rPr>
                <a:t>Postpartum</a:t>
              </a:r>
            </a:p>
            <a:p>
              <a:pPr algn="ctr">
                <a:spcAft>
                  <a:spcPts val="600"/>
                </a:spcAft>
              </a:pPr>
              <a:r>
                <a:rPr lang="en-GB" sz="1400" b="1" dirty="0">
                  <a:solidFill>
                    <a:schemeClr val="tx2"/>
                  </a:solidFill>
                  <a:latin typeface="+mj-lt"/>
                  <a:cs typeface="PT Sans"/>
                </a:rPr>
                <a:t>↓VWF levels</a:t>
              </a:r>
              <a:r>
                <a:rPr lang="en-GB" sz="1400" dirty="0">
                  <a:solidFill>
                    <a:schemeClr val="tx2"/>
                  </a:solidFill>
                  <a:latin typeface="+mj-lt"/>
                  <a:cs typeface="PT Sans"/>
                </a:rPr>
                <a:t> </a:t>
              </a:r>
            </a:p>
            <a:p>
              <a:pPr algn="ctr">
                <a:spcAft>
                  <a:spcPts val="600"/>
                </a:spcAft>
              </a:pPr>
              <a:r>
                <a:rPr lang="en-GB" sz="1400" b="1" dirty="0">
                  <a:solidFill>
                    <a:schemeClr val="tx2"/>
                  </a:solidFill>
                  <a:latin typeface="+mj-lt"/>
                  <a:cs typeface="PT Sans"/>
                </a:rPr>
                <a:t>↑Risk of serious bleeding</a:t>
              </a:r>
              <a:endParaRPr lang="en-GB" sz="1400" dirty="0">
                <a:solidFill>
                  <a:schemeClr val="tx2"/>
                </a:solidFill>
                <a:latin typeface="+mj-lt"/>
                <a:cs typeface="PT Sans"/>
              </a:endParaRPr>
            </a:p>
          </p:txBody>
        </p:sp>
      </p:grpSp>
    </p:spTree>
    <p:extLst>
      <p:ext uri="{BB962C8B-B14F-4D97-AF65-F5344CB8AC3E}">
        <p14:creationId xmlns:p14="http://schemas.microsoft.com/office/powerpoint/2010/main" val="184611726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4201BFD-FF9D-0A40-B95A-5C2DC2ED450F}"/>
              </a:ext>
            </a:extLst>
          </p:cNvPr>
          <p:cNvSpPr>
            <a:spLocks noGrp="1"/>
          </p:cNvSpPr>
          <p:nvPr>
            <p:ph type="title"/>
          </p:nvPr>
        </p:nvSpPr>
        <p:spPr>
          <a:xfrm>
            <a:off x="619200" y="246566"/>
            <a:ext cx="8740800" cy="807285"/>
          </a:xfrm>
        </p:spPr>
        <p:txBody>
          <a:bodyPr anchor="t">
            <a:normAutofit/>
          </a:bodyPr>
          <a:lstStyle/>
          <a:p>
            <a:r>
              <a:rPr lang="en-GB" dirty="0"/>
              <a:t>Key take-aways</a:t>
            </a:r>
          </a:p>
        </p:txBody>
      </p:sp>
      <p:sp>
        <p:nvSpPr>
          <p:cNvPr id="4" name="Tijdelijke aanduiding voor dianummer 3">
            <a:extLst>
              <a:ext uri="{FF2B5EF4-FFF2-40B4-BE49-F238E27FC236}">
                <a16:creationId xmlns:a16="http://schemas.microsoft.com/office/drawing/2014/main" id="{D5D2054A-0275-6E40-9974-4456B05346B8}"/>
              </a:ext>
            </a:extLst>
          </p:cNvPr>
          <p:cNvSpPr>
            <a:spLocks noGrp="1"/>
          </p:cNvSpPr>
          <p:nvPr>
            <p:ph type="sldNum" sz="quarter" idx="4"/>
          </p:nvPr>
        </p:nvSpPr>
        <p:spPr>
          <a:xfrm>
            <a:off x="10800523" y="6428359"/>
            <a:ext cx="781877" cy="365125"/>
          </a:xfrm>
        </p:spPr>
        <p:txBody>
          <a:bodyPr anchor="ctr">
            <a:normAutofit/>
          </a:bodyPr>
          <a:lstStyle/>
          <a:p>
            <a:pPr>
              <a:spcAft>
                <a:spcPts val="600"/>
              </a:spcAft>
            </a:pPr>
            <a:fld id="{FCE43C0F-8A7B-3A4B-9DB5-B3472E36E833}" type="slidenum">
              <a:rPr lang="en-GB" smtClean="0"/>
              <a:pPr>
                <a:spcAft>
                  <a:spcPts val="600"/>
                </a:spcAft>
              </a:pPr>
              <a:t>11</a:t>
            </a:fld>
            <a:endParaRPr lang="en-GB" dirty="0"/>
          </a:p>
        </p:txBody>
      </p:sp>
      <p:sp>
        <p:nvSpPr>
          <p:cNvPr id="11" name="Content Placeholder 4">
            <a:extLst>
              <a:ext uri="{FF2B5EF4-FFF2-40B4-BE49-F238E27FC236}">
                <a16:creationId xmlns:a16="http://schemas.microsoft.com/office/drawing/2014/main" id="{6B861B0C-44CA-48EE-95D4-9B61E340746C}"/>
              </a:ext>
            </a:extLst>
          </p:cNvPr>
          <p:cNvSpPr>
            <a:spLocks noGrp="1"/>
          </p:cNvSpPr>
          <p:nvPr>
            <p:ph sz="quarter" idx="15"/>
          </p:nvPr>
        </p:nvSpPr>
        <p:spPr>
          <a:xfrm>
            <a:off x="620184" y="6356351"/>
            <a:ext cx="8116800" cy="365125"/>
          </a:xfrm>
        </p:spPr>
        <p:txBody>
          <a:bodyPr/>
          <a:lstStyle/>
          <a:p>
            <a:endParaRPr lang="en-GB" dirty="0"/>
          </a:p>
        </p:txBody>
      </p:sp>
      <p:graphicFrame>
        <p:nvGraphicFramePr>
          <p:cNvPr id="6" name="Tijdelijke aanduiding voor inhoud 5">
            <a:extLst>
              <a:ext uri="{FF2B5EF4-FFF2-40B4-BE49-F238E27FC236}">
                <a16:creationId xmlns:a16="http://schemas.microsoft.com/office/drawing/2014/main" id="{56129FA3-59AD-F94D-824A-C65F1674341F}"/>
              </a:ext>
            </a:extLst>
          </p:cNvPr>
          <p:cNvGraphicFramePr>
            <a:graphicFrameLocks noGrp="1"/>
          </p:cNvGraphicFramePr>
          <p:nvPr>
            <p:ph sz="quarter" idx="12"/>
            <p:extLst>
              <p:ext uri="{D42A27DB-BD31-4B8C-83A1-F6EECF244321}">
                <p14:modId xmlns:p14="http://schemas.microsoft.com/office/powerpoint/2010/main" val="623442361"/>
              </p:ext>
            </p:extLst>
          </p:nvPr>
        </p:nvGraphicFramePr>
        <p:xfrm>
          <a:off x="620184" y="1425600"/>
          <a:ext cx="109632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26609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9ACB32BB-D877-3340-AA78-711BE92EB959}"/>
              </a:ext>
            </a:extLst>
          </p:cNvPr>
          <p:cNvGraphicFramePr>
            <a:graphicFrameLocks noGrp="1"/>
          </p:cNvGraphicFramePr>
          <p:nvPr>
            <p:ph sz="quarter" idx="12"/>
            <p:extLst>
              <p:ext uri="{D42A27DB-BD31-4B8C-83A1-F6EECF244321}">
                <p14:modId xmlns:p14="http://schemas.microsoft.com/office/powerpoint/2010/main" val="3267108535"/>
              </p:ext>
            </p:extLst>
          </p:nvPr>
        </p:nvGraphicFramePr>
        <p:xfrm>
          <a:off x="620184" y="1053851"/>
          <a:ext cx="10963200" cy="4896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2">
            <a:extLst>
              <a:ext uri="{FF2B5EF4-FFF2-40B4-BE49-F238E27FC236}">
                <a16:creationId xmlns:a16="http://schemas.microsoft.com/office/drawing/2014/main" id="{99216F41-6710-384B-8B4B-08CD3AC4FBF8}"/>
              </a:ext>
            </a:extLst>
          </p:cNvPr>
          <p:cNvSpPr>
            <a:spLocks noGrp="1"/>
          </p:cNvSpPr>
          <p:nvPr>
            <p:ph type="title"/>
          </p:nvPr>
        </p:nvSpPr>
        <p:spPr/>
        <p:txBody>
          <a:bodyPr/>
          <a:lstStyle/>
          <a:p>
            <a:r>
              <a:rPr lang="en-GB" dirty="0"/>
              <a:t>Recommended Further reading</a:t>
            </a:r>
          </a:p>
        </p:txBody>
      </p:sp>
      <p:sp>
        <p:nvSpPr>
          <p:cNvPr id="4" name="Tijdelijke aanduiding voor dianummer 3">
            <a:extLst>
              <a:ext uri="{FF2B5EF4-FFF2-40B4-BE49-F238E27FC236}">
                <a16:creationId xmlns:a16="http://schemas.microsoft.com/office/drawing/2014/main" id="{118A7794-0656-C348-A2EF-8B0B4EC3BAC7}"/>
              </a:ext>
            </a:extLst>
          </p:cNvPr>
          <p:cNvSpPr>
            <a:spLocks noGrp="1"/>
          </p:cNvSpPr>
          <p:nvPr>
            <p:ph type="sldNum" sz="quarter" idx="4"/>
          </p:nvPr>
        </p:nvSpPr>
        <p:spPr/>
        <p:txBody>
          <a:bodyPr/>
          <a:lstStyle/>
          <a:p>
            <a:fld id="{FCE43C0F-8A7B-3A4B-9DB5-B3472E36E833}" type="slidenum">
              <a:rPr lang="en-GB" smtClean="0"/>
              <a:pPr/>
              <a:t>12</a:t>
            </a:fld>
            <a:endParaRPr lang="en-GB" dirty="0"/>
          </a:p>
        </p:txBody>
      </p:sp>
      <p:sp>
        <p:nvSpPr>
          <p:cNvPr id="5" name="Tijdelijke aanduiding voor inhoud 4">
            <a:extLst>
              <a:ext uri="{FF2B5EF4-FFF2-40B4-BE49-F238E27FC236}">
                <a16:creationId xmlns:a16="http://schemas.microsoft.com/office/drawing/2014/main" id="{9F3D66E5-CFE5-854A-B107-7D9DFF3C7582}"/>
              </a:ext>
            </a:extLst>
          </p:cNvPr>
          <p:cNvSpPr>
            <a:spLocks noGrp="1"/>
          </p:cNvSpPr>
          <p:nvPr>
            <p:ph sz="quarter" idx="15"/>
          </p:nvPr>
        </p:nvSpPr>
        <p:spPr>
          <a:xfrm>
            <a:off x="620184" y="6356351"/>
            <a:ext cx="9796296" cy="365125"/>
          </a:xfrm>
        </p:spPr>
        <p:txBody>
          <a:bodyPr/>
          <a:lstStyle/>
          <a:p>
            <a:r>
              <a:rPr lang="en-GB" dirty="0"/>
              <a:t>ACOG, </a:t>
            </a:r>
            <a:r>
              <a:rPr lang="en-GB" dirty="0">
                <a:solidFill>
                  <a:schemeClr val="tx2"/>
                </a:solidFill>
              </a:rPr>
              <a:t>American College of Obstetricians and Gynecologists; ASH, </a:t>
            </a:r>
            <a:r>
              <a:rPr lang="en-GB" dirty="0"/>
              <a:t>American Society of </a:t>
            </a:r>
            <a:r>
              <a:rPr lang="en-GB" dirty="0" err="1"/>
              <a:t>Hematology</a:t>
            </a:r>
            <a:r>
              <a:rPr lang="en-GB" dirty="0"/>
              <a:t>; </a:t>
            </a:r>
            <a:r>
              <a:rPr lang="en-GB" dirty="0" err="1"/>
              <a:t>iSTH</a:t>
            </a:r>
            <a:r>
              <a:rPr lang="en-GB" dirty="0"/>
              <a:t>, International Society on Thrombosis and Haemostasis; NHF, National </a:t>
            </a:r>
            <a:r>
              <a:rPr lang="en-GB" dirty="0" err="1"/>
              <a:t>Hemophilia</a:t>
            </a:r>
            <a:r>
              <a:rPr lang="en-GB" dirty="0"/>
              <a:t> Foundation; VWD, von Willebrand disease; WFH, World Federation of </a:t>
            </a:r>
            <a:r>
              <a:rPr lang="en-GB" dirty="0" err="1"/>
              <a:t>Hemophilia</a:t>
            </a:r>
            <a:endParaRPr lang="en-GB" dirty="0"/>
          </a:p>
        </p:txBody>
      </p:sp>
    </p:spTree>
    <p:extLst>
      <p:ext uri="{BB962C8B-B14F-4D97-AF65-F5344CB8AC3E}">
        <p14:creationId xmlns:p14="http://schemas.microsoft.com/office/powerpoint/2010/main" val="98657147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hlinkClick r:id="rId2"/>
            <a:extLst>
              <a:ext uri="{FF2B5EF4-FFF2-40B4-BE49-F238E27FC236}">
                <a16:creationId xmlns:a16="http://schemas.microsoft.com/office/drawing/2014/main" id="{A835E5BB-C4BE-BB46-AA07-94B93E4A4341}"/>
              </a:ext>
            </a:extLst>
          </p:cNvPr>
          <p:cNvSpPr/>
          <p:nvPr/>
        </p:nvSpPr>
        <p:spPr>
          <a:xfrm>
            <a:off x="787049" y="3551583"/>
            <a:ext cx="2141681" cy="33130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Rectangle 6">
            <a:hlinkClick r:id="rId3"/>
            <a:extLst>
              <a:ext uri="{FF2B5EF4-FFF2-40B4-BE49-F238E27FC236}">
                <a16:creationId xmlns:a16="http://schemas.microsoft.com/office/drawing/2014/main" id="{2FFC7E9C-0A1B-054D-8DC7-B541E23E7080}"/>
              </a:ext>
            </a:extLst>
          </p:cNvPr>
          <p:cNvSpPr/>
          <p:nvPr/>
        </p:nvSpPr>
        <p:spPr>
          <a:xfrm>
            <a:off x="832866" y="4884954"/>
            <a:ext cx="2360908" cy="33130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062443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AC40-60D9-4613-959C-AAC2523B0D7C}"/>
              </a:ext>
            </a:extLst>
          </p:cNvPr>
          <p:cNvSpPr>
            <a:spLocks noGrp="1"/>
          </p:cNvSpPr>
          <p:nvPr>
            <p:ph type="title"/>
          </p:nvPr>
        </p:nvSpPr>
        <p:spPr/>
        <p:txBody>
          <a:bodyPr/>
          <a:lstStyle/>
          <a:p>
            <a:r>
              <a:rPr lang="en-GB" dirty="0"/>
              <a:t>Surgery in patients with </a:t>
            </a:r>
            <a:br>
              <a:rPr lang="en-GB" dirty="0"/>
            </a:br>
            <a:r>
              <a:rPr lang="en-GB" dirty="0"/>
              <a:t>von Willebrand disease</a:t>
            </a:r>
          </a:p>
        </p:txBody>
      </p:sp>
      <p:sp>
        <p:nvSpPr>
          <p:cNvPr id="5" name="Subtitle 4">
            <a:extLst>
              <a:ext uri="{FF2B5EF4-FFF2-40B4-BE49-F238E27FC236}">
                <a16:creationId xmlns:a16="http://schemas.microsoft.com/office/drawing/2014/main" id="{53EF9748-CD6B-3F43-B39F-91DE8A598771}"/>
              </a:ext>
            </a:extLst>
          </p:cNvPr>
          <p:cNvSpPr>
            <a:spLocks noGrp="1"/>
          </p:cNvSpPr>
          <p:nvPr>
            <p:ph type="subTitle" idx="1"/>
          </p:nvPr>
        </p:nvSpPr>
        <p:spPr/>
        <p:txBody>
          <a:bodyPr/>
          <a:lstStyle/>
          <a:p>
            <a:r>
              <a:rPr lang="en-GB" dirty="0"/>
              <a:t>Ana Boban, MD, PhD</a:t>
            </a:r>
            <a:br>
              <a:rPr lang="en-GB" dirty="0"/>
            </a:br>
            <a:r>
              <a:rPr lang="en-GB" dirty="0"/>
              <a:t>Michael </a:t>
            </a:r>
            <a:r>
              <a:rPr lang="en-GB" dirty="0" err="1"/>
              <a:t>Mazzeffi</a:t>
            </a:r>
            <a:r>
              <a:rPr lang="en-GB" dirty="0"/>
              <a:t>, MD MPH MSc</a:t>
            </a:r>
          </a:p>
          <a:p>
            <a:r>
              <a:rPr lang="en-GB" sz="2400" dirty="0"/>
              <a:t>June 2021</a:t>
            </a:r>
          </a:p>
        </p:txBody>
      </p:sp>
      <p:sp>
        <p:nvSpPr>
          <p:cNvPr id="3" name="Slide Number Placeholder 2">
            <a:extLst>
              <a:ext uri="{FF2B5EF4-FFF2-40B4-BE49-F238E27FC236}">
                <a16:creationId xmlns:a16="http://schemas.microsoft.com/office/drawing/2014/main" id="{27A46C8B-0964-48B5-A79E-5EA7FBB72D0F}"/>
              </a:ext>
            </a:extLst>
          </p:cNvPr>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30091415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jdelijke aanduiding voor inhoud 10">
            <a:extLst>
              <a:ext uri="{FF2B5EF4-FFF2-40B4-BE49-F238E27FC236}">
                <a16:creationId xmlns:a16="http://schemas.microsoft.com/office/drawing/2014/main" id="{50A8DF8F-A965-254A-A13D-3C88670E2FBF}"/>
              </a:ext>
            </a:extLst>
          </p:cNvPr>
          <p:cNvSpPr>
            <a:spLocks noGrp="1"/>
          </p:cNvSpPr>
          <p:nvPr>
            <p:ph sz="quarter" idx="12"/>
          </p:nvPr>
        </p:nvSpPr>
        <p:spPr>
          <a:xfrm>
            <a:off x="620184" y="1425600"/>
            <a:ext cx="10963200" cy="4667696"/>
          </a:xfrm>
        </p:spPr>
        <p:txBody>
          <a:bodyPr/>
          <a:lstStyle/>
          <a:p>
            <a:pPr marL="0" indent="0">
              <a:lnSpc>
                <a:spcPct val="120000"/>
              </a:lnSpc>
              <a:spcBef>
                <a:spcPts val="0"/>
              </a:spcBef>
              <a:buNone/>
            </a:pPr>
            <a:r>
              <a:rPr lang="en-GB" altLang="en-US" dirty="0">
                <a:cs typeface="PT Sans" panose="020B0503020203020204" pitchFamily="34" charset="0"/>
              </a:rPr>
              <a:t>This</a:t>
            </a:r>
            <a:r>
              <a:rPr lang="en-GB" altLang="en-US" b="1" dirty="0">
                <a:cs typeface="PT Sans" panose="020B0503020203020204" pitchFamily="34" charset="0"/>
              </a:rPr>
              <a:t> </a:t>
            </a:r>
            <a:r>
              <a:rPr lang="en-GB" altLang="en-US" b="1" dirty="0">
                <a:solidFill>
                  <a:schemeClr val="accent1"/>
                </a:solidFill>
                <a:cs typeface="PT Sans" panose="020B0503020203020204" pitchFamily="34" charset="0"/>
              </a:rPr>
              <a:t>HEMOSTASIS CONNECT </a:t>
            </a:r>
            <a:r>
              <a:rPr lang="en-GB" altLang="en-US" dirty="0">
                <a:cs typeface="PT Sans" panose="020B0503020203020204" pitchFamily="34" charset="0"/>
              </a:rPr>
              <a:t>programme</a:t>
            </a:r>
            <a:r>
              <a:rPr lang="en-GB" altLang="en-US" b="1" dirty="0">
                <a:cs typeface="PT Sans" panose="020B0503020203020204" pitchFamily="34" charset="0"/>
              </a:rPr>
              <a:t> </a:t>
            </a:r>
            <a:r>
              <a:rPr lang="en-GB" altLang="en-US" dirty="0">
                <a:cs typeface="PT Sans" panose="020B0503020203020204" pitchFamily="34" charset="0"/>
              </a:rPr>
              <a:t>is supported through independent educational grant from Takeda. The programme is therefore independent, the content is not influenced by the supporters and is under the sole responsibility of the experts.</a:t>
            </a:r>
          </a:p>
          <a:p>
            <a:pPr marL="0" indent="0">
              <a:lnSpc>
                <a:spcPct val="120000"/>
              </a:lnSpc>
              <a:spcBef>
                <a:spcPts val="0"/>
              </a:spcBef>
              <a:buNone/>
            </a:pPr>
            <a:endParaRPr lang="en-GB" dirty="0"/>
          </a:p>
          <a:p>
            <a:pPr marL="0" indent="0">
              <a:lnSpc>
                <a:spcPct val="120000"/>
              </a:lnSpc>
              <a:spcBef>
                <a:spcPts val="0"/>
              </a:spcBef>
              <a:buNone/>
            </a:pPr>
            <a:r>
              <a:rPr lang="en-GB" b="1" dirty="0">
                <a:solidFill>
                  <a:schemeClr val="accent1"/>
                </a:solidFill>
              </a:rPr>
              <a:t>Please note: </a:t>
            </a:r>
            <a:r>
              <a:rPr lang="en-GB" dirty="0"/>
              <a:t>The views expressed within this presentation are the personal opinions of the authors. They do not necessarily represent the views of the author’s academic institution, or the rest of the HEMOSTASIS CONNECT group.</a:t>
            </a:r>
          </a:p>
          <a:p>
            <a:pPr marL="0" indent="0">
              <a:lnSpc>
                <a:spcPct val="120000"/>
              </a:lnSpc>
              <a:spcBef>
                <a:spcPts val="0"/>
              </a:spcBef>
              <a:buNone/>
            </a:pPr>
            <a:endParaRPr lang="en-GB" b="1" dirty="0"/>
          </a:p>
          <a:p>
            <a:pPr marL="0" indent="0">
              <a:spcBef>
                <a:spcPts val="0"/>
              </a:spcBef>
              <a:buNone/>
            </a:pPr>
            <a:r>
              <a:rPr lang="en-GB" b="1" dirty="0" err="1">
                <a:solidFill>
                  <a:schemeClr val="accent1"/>
                </a:solidFill>
              </a:rPr>
              <a:t>Dr.</a:t>
            </a:r>
            <a:r>
              <a:rPr lang="en-GB" b="1" dirty="0">
                <a:solidFill>
                  <a:schemeClr val="accent1"/>
                </a:solidFill>
              </a:rPr>
              <a:t> Ana Boban </a:t>
            </a:r>
            <a:r>
              <a:rPr lang="en-GB" dirty="0"/>
              <a:t>has received financial support/sponsorship for research support, consultation, or speaker fees from the following companies: </a:t>
            </a:r>
          </a:p>
          <a:p>
            <a:pPr>
              <a:spcBef>
                <a:spcPts val="0"/>
              </a:spcBef>
            </a:pPr>
            <a:r>
              <a:rPr lang="en-GB" dirty="0"/>
              <a:t>Alexion, Novartis, Takeda, </a:t>
            </a:r>
            <a:r>
              <a:rPr lang="en-GB" dirty="0" err="1"/>
              <a:t>Octapharma</a:t>
            </a:r>
            <a:r>
              <a:rPr lang="en-GB" dirty="0"/>
              <a:t>, Pfizer, </a:t>
            </a:r>
            <a:r>
              <a:rPr lang="en-GB" dirty="0" err="1"/>
              <a:t>Sobi</a:t>
            </a:r>
            <a:r>
              <a:rPr lang="en-GB" dirty="0"/>
              <a:t>, Roche, Bayer, Novo Nordisk, CSL Behring</a:t>
            </a:r>
          </a:p>
          <a:p>
            <a:pPr>
              <a:spcBef>
                <a:spcPts val="0"/>
              </a:spcBef>
            </a:pPr>
            <a:endParaRPr lang="en-GB" dirty="0"/>
          </a:p>
          <a:p>
            <a:pPr marL="0" indent="0">
              <a:spcBef>
                <a:spcPts val="0"/>
              </a:spcBef>
              <a:buNone/>
            </a:pPr>
            <a:r>
              <a:rPr lang="en-GB" b="1" dirty="0" err="1">
                <a:solidFill>
                  <a:schemeClr val="accent1"/>
                </a:solidFill>
              </a:rPr>
              <a:t>Dr.</a:t>
            </a:r>
            <a:r>
              <a:rPr lang="en-GB" b="1" dirty="0">
                <a:solidFill>
                  <a:schemeClr val="accent1"/>
                </a:solidFill>
              </a:rPr>
              <a:t> Michael </a:t>
            </a:r>
            <a:r>
              <a:rPr lang="en-GB" b="1" dirty="0" err="1">
                <a:solidFill>
                  <a:schemeClr val="accent1"/>
                </a:solidFill>
              </a:rPr>
              <a:t>Mazzeffi</a:t>
            </a:r>
            <a:r>
              <a:rPr lang="en-GB" b="1" dirty="0">
                <a:solidFill>
                  <a:schemeClr val="accent1"/>
                </a:solidFill>
              </a:rPr>
              <a:t> </a:t>
            </a:r>
            <a:r>
              <a:rPr lang="en-GB" dirty="0"/>
              <a:t>has no conflicts of interest to declare</a:t>
            </a:r>
          </a:p>
          <a:p>
            <a:pPr marL="0" indent="0">
              <a:buNone/>
            </a:pPr>
            <a:endParaRPr lang="nl-NL" dirty="0"/>
          </a:p>
        </p:txBody>
      </p:sp>
      <p:sp>
        <p:nvSpPr>
          <p:cNvPr id="4" name="Title 3">
            <a:extLst>
              <a:ext uri="{FF2B5EF4-FFF2-40B4-BE49-F238E27FC236}">
                <a16:creationId xmlns:a16="http://schemas.microsoft.com/office/drawing/2014/main" id="{0B0B539B-2B35-41E4-A3FE-C1C75548FA1B}"/>
              </a:ext>
            </a:extLst>
          </p:cNvPr>
          <p:cNvSpPr>
            <a:spLocks noGrp="1"/>
          </p:cNvSpPr>
          <p:nvPr>
            <p:ph type="title"/>
          </p:nvPr>
        </p:nvSpPr>
        <p:spPr/>
        <p:txBody>
          <a:bodyPr/>
          <a:lstStyle/>
          <a:p>
            <a:r>
              <a:rPr lang="en-GB" dirty="0"/>
              <a:t>Conflict of interest and funding</a:t>
            </a:r>
          </a:p>
        </p:txBody>
      </p:sp>
      <p:sp>
        <p:nvSpPr>
          <p:cNvPr id="3" name="Slide Number Placeholder 2">
            <a:extLst>
              <a:ext uri="{FF2B5EF4-FFF2-40B4-BE49-F238E27FC236}">
                <a16:creationId xmlns:a16="http://schemas.microsoft.com/office/drawing/2014/main" id="{5D7A189A-0A44-4320-923C-33730346FA73}"/>
              </a:ext>
            </a:extLst>
          </p:cNvPr>
          <p:cNvSpPr>
            <a:spLocks noGrp="1"/>
          </p:cNvSpPr>
          <p:nvPr>
            <p:ph type="sldNum" sz="quarter" idx="4"/>
          </p:nvPr>
        </p:nvSpPr>
        <p:spPr/>
        <p:txBody>
          <a:bodyPr/>
          <a:lstStyle/>
          <a:p>
            <a:fld id="{FCE43C0F-8A7B-3A4B-9DB5-B3472E36E833}" type="slidenum">
              <a:rPr lang="en-GB" noProof="0" smtClean="0"/>
              <a:pPr/>
              <a:t>3</a:t>
            </a:fld>
            <a:endParaRPr lang="en-GB" noProof="0" dirty="0"/>
          </a:p>
        </p:txBody>
      </p:sp>
      <p:sp>
        <p:nvSpPr>
          <p:cNvPr id="5" name="Content Placeholder 4">
            <a:extLst>
              <a:ext uri="{FF2B5EF4-FFF2-40B4-BE49-F238E27FC236}">
                <a16:creationId xmlns:a16="http://schemas.microsoft.com/office/drawing/2014/main" id="{A05318ED-F752-489F-A534-F81FF1CF5649}"/>
              </a:ext>
            </a:extLst>
          </p:cNvPr>
          <p:cNvSpPr>
            <a:spLocks noGrp="1"/>
          </p:cNvSpPr>
          <p:nvPr>
            <p:ph sz="quarter" idx="15"/>
          </p:nvPr>
        </p:nvSpPr>
        <p:spPr/>
        <p:txBody>
          <a:bodyPr>
            <a:normAutofit/>
          </a:bodyPr>
          <a:lstStyle/>
          <a:p>
            <a:endParaRPr lang="en-GB" dirty="0">
              <a:latin typeface="+mj-lt"/>
            </a:endParaRPr>
          </a:p>
        </p:txBody>
      </p:sp>
    </p:spTree>
    <p:extLst>
      <p:ext uri="{BB962C8B-B14F-4D97-AF65-F5344CB8AC3E}">
        <p14:creationId xmlns:p14="http://schemas.microsoft.com/office/powerpoint/2010/main" val="143538297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88D5F-599B-5642-B45D-AB8A5BD47FDB}"/>
              </a:ext>
            </a:extLst>
          </p:cNvPr>
          <p:cNvSpPr>
            <a:spLocks noGrp="1"/>
          </p:cNvSpPr>
          <p:nvPr>
            <p:ph type="title"/>
          </p:nvPr>
        </p:nvSpPr>
        <p:spPr/>
        <p:txBody>
          <a:bodyPr/>
          <a:lstStyle/>
          <a:p>
            <a:r>
              <a:rPr lang="en-GB" dirty="0"/>
              <a:t>Considerations for surgical patients </a:t>
            </a:r>
            <a:br>
              <a:rPr lang="en-GB" dirty="0"/>
            </a:br>
            <a:r>
              <a:rPr lang="en-GB" dirty="0"/>
              <a:t>with von Willebrand disease</a:t>
            </a:r>
          </a:p>
        </p:txBody>
      </p:sp>
      <p:sp>
        <p:nvSpPr>
          <p:cNvPr id="4" name="Tijdelijke aanduiding voor dianummer 3">
            <a:extLst>
              <a:ext uri="{FF2B5EF4-FFF2-40B4-BE49-F238E27FC236}">
                <a16:creationId xmlns:a16="http://schemas.microsoft.com/office/drawing/2014/main" id="{593BF3DD-A6E2-6A4F-B926-16AFB0C45623}"/>
              </a:ext>
            </a:extLst>
          </p:cNvPr>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202884799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5B39C429-A6F4-3F40-AC2E-00827E175C95}"/>
              </a:ext>
            </a:extLst>
          </p:cNvPr>
          <p:cNvGraphicFramePr>
            <a:graphicFrameLocks noGrp="1"/>
          </p:cNvGraphicFramePr>
          <p:nvPr>
            <p:ph sz="quarter" idx="12"/>
            <p:extLst>
              <p:ext uri="{D42A27DB-BD31-4B8C-83A1-F6EECF244321}">
                <p14:modId xmlns:p14="http://schemas.microsoft.com/office/powerpoint/2010/main" val="81044597"/>
              </p:ext>
            </p:extLst>
          </p:nvPr>
        </p:nvGraphicFramePr>
        <p:xfrm>
          <a:off x="620184" y="1425600"/>
          <a:ext cx="109632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2">
            <a:extLst>
              <a:ext uri="{FF2B5EF4-FFF2-40B4-BE49-F238E27FC236}">
                <a16:creationId xmlns:a16="http://schemas.microsoft.com/office/drawing/2014/main" id="{00AF17D8-0D14-AF4E-8320-F6D34F8E2B4E}"/>
              </a:ext>
            </a:extLst>
          </p:cNvPr>
          <p:cNvSpPr>
            <a:spLocks noGrp="1"/>
          </p:cNvSpPr>
          <p:nvPr>
            <p:ph type="title"/>
          </p:nvPr>
        </p:nvSpPr>
        <p:spPr/>
        <p:txBody>
          <a:bodyPr/>
          <a:lstStyle/>
          <a:p>
            <a:r>
              <a:rPr lang="en-GB" dirty="0"/>
              <a:t>Case 1</a:t>
            </a:r>
          </a:p>
        </p:txBody>
      </p:sp>
      <p:sp>
        <p:nvSpPr>
          <p:cNvPr id="4" name="Tijdelijke aanduiding voor dianummer 3">
            <a:extLst>
              <a:ext uri="{FF2B5EF4-FFF2-40B4-BE49-F238E27FC236}">
                <a16:creationId xmlns:a16="http://schemas.microsoft.com/office/drawing/2014/main" id="{9788BFEE-FD89-2F47-99C5-7ABA0145B1A1}"/>
              </a:ext>
            </a:extLst>
          </p:cNvPr>
          <p:cNvSpPr>
            <a:spLocks noGrp="1"/>
          </p:cNvSpPr>
          <p:nvPr>
            <p:ph type="sldNum" sz="quarter" idx="4"/>
          </p:nvPr>
        </p:nvSpPr>
        <p:spPr/>
        <p:txBody>
          <a:bodyPr/>
          <a:lstStyle/>
          <a:p>
            <a:fld id="{FCE43C0F-8A7B-3A4B-9DB5-B3472E36E833}" type="slidenum">
              <a:rPr lang="en-GB" smtClean="0"/>
              <a:pPr/>
              <a:t>5</a:t>
            </a:fld>
            <a:endParaRPr lang="en-GB" dirty="0"/>
          </a:p>
        </p:txBody>
      </p:sp>
      <p:sp>
        <p:nvSpPr>
          <p:cNvPr id="20" name="Tijdelijke aanduiding voor inhoud 19">
            <a:extLst>
              <a:ext uri="{FF2B5EF4-FFF2-40B4-BE49-F238E27FC236}">
                <a16:creationId xmlns:a16="http://schemas.microsoft.com/office/drawing/2014/main" id="{DD2B45E1-5474-D745-98EF-061494DE727F}"/>
              </a:ext>
            </a:extLst>
          </p:cNvPr>
          <p:cNvSpPr>
            <a:spLocks noGrp="1"/>
          </p:cNvSpPr>
          <p:nvPr>
            <p:ph sz="quarter" idx="15"/>
          </p:nvPr>
        </p:nvSpPr>
        <p:spPr/>
        <p:txBody>
          <a:bodyPr/>
          <a:lstStyle/>
          <a:p>
            <a:r>
              <a:rPr lang="en-GB" dirty="0"/>
              <a:t>INR, international normalised ratio; </a:t>
            </a:r>
            <a:r>
              <a:rPr lang="en-GB" dirty="0" err="1"/>
              <a:t>VWF:Ag</a:t>
            </a:r>
            <a:r>
              <a:rPr lang="en-GB" dirty="0"/>
              <a:t>, von Willebrand factor antigen; VWF:RCo, von Willebrand ristocetin cofactor</a:t>
            </a:r>
          </a:p>
        </p:txBody>
      </p:sp>
      <p:sp>
        <p:nvSpPr>
          <p:cNvPr id="21" name="Rechthoek 20">
            <a:extLst>
              <a:ext uri="{FF2B5EF4-FFF2-40B4-BE49-F238E27FC236}">
                <a16:creationId xmlns:a16="http://schemas.microsoft.com/office/drawing/2014/main" id="{767FFFEF-789C-6A45-91DB-7C32137CD80D}"/>
              </a:ext>
            </a:extLst>
          </p:cNvPr>
          <p:cNvSpPr/>
          <p:nvPr/>
        </p:nvSpPr>
        <p:spPr>
          <a:xfrm>
            <a:off x="4583832" y="4191471"/>
            <a:ext cx="3168352" cy="523220"/>
          </a:xfrm>
          <a:prstGeom prst="rect">
            <a:avLst/>
          </a:prstGeom>
        </p:spPr>
        <p:txBody>
          <a:bodyPr wrap="square">
            <a:spAutoFit/>
          </a:bodyPr>
          <a:lstStyle/>
          <a:p>
            <a:pPr marL="108000" lvl="0" indent="-108000">
              <a:buSzPct val="115000"/>
              <a:buFont typeface="Arial" panose="020B0604020202020204" pitchFamily="34" charset="0"/>
              <a:buChar char="•"/>
            </a:pPr>
            <a:r>
              <a:rPr lang="en-GB" sz="1400" dirty="0">
                <a:solidFill>
                  <a:schemeClr val="tx2"/>
                </a:solidFill>
              </a:rPr>
              <a:t>INR 1.1</a:t>
            </a:r>
          </a:p>
          <a:p>
            <a:pPr marL="108000" lvl="0" indent="-108000">
              <a:buSzPct val="115000"/>
              <a:buFont typeface="Arial" panose="020B0604020202020204" pitchFamily="34" charset="0"/>
              <a:buChar char="•"/>
            </a:pPr>
            <a:r>
              <a:rPr lang="en-GB" sz="1400" dirty="0">
                <a:solidFill>
                  <a:schemeClr val="tx2"/>
                </a:solidFill>
              </a:rPr>
              <a:t>VWF:RCo 25 IU/dL, </a:t>
            </a:r>
            <a:r>
              <a:rPr lang="en-GB" sz="1400" dirty="0" err="1">
                <a:solidFill>
                  <a:schemeClr val="tx2"/>
                </a:solidFill>
              </a:rPr>
              <a:t>VWF:Ag</a:t>
            </a:r>
            <a:r>
              <a:rPr lang="en-GB" sz="1400" dirty="0">
                <a:solidFill>
                  <a:schemeClr val="tx2"/>
                </a:solidFill>
              </a:rPr>
              <a:t> 60 IU/dL</a:t>
            </a:r>
          </a:p>
        </p:txBody>
      </p:sp>
    </p:spTree>
    <p:extLst>
      <p:ext uri="{BB962C8B-B14F-4D97-AF65-F5344CB8AC3E}">
        <p14:creationId xmlns:p14="http://schemas.microsoft.com/office/powerpoint/2010/main" val="164392467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a:extLst>
              <a:ext uri="{FF2B5EF4-FFF2-40B4-BE49-F238E27FC236}">
                <a16:creationId xmlns:a16="http://schemas.microsoft.com/office/drawing/2014/main" id="{DDF7AD51-5FA0-2848-9FA2-C0231339105D}"/>
              </a:ext>
            </a:extLst>
          </p:cNvPr>
          <p:cNvGraphicFramePr>
            <a:graphicFrameLocks noGrp="1"/>
          </p:cNvGraphicFramePr>
          <p:nvPr>
            <p:ph sz="quarter" idx="12"/>
            <p:extLst>
              <p:ext uri="{D42A27DB-BD31-4B8C-83A1-F6EECF244321}">
                <p14:modId xmlns:p14="http://schemas.microsoft.com/office/powerpoint/2010/main" val="1537640051"/>
              </p:ext>
            </p:extLst>
          </p:nvPr>
        </p:nvGraphicFramePr>
        <p:xfrm>
          <a:off x="620184" y="1425600"/>
          <a:ext cx="109632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AF9C63AA-4E5D-7740-9B01-3D3AADB8B86B}"/>
              </a:ext>
            </a:extLst>
          </p:cNvPr>
          <p:cNvSpPr>
            <a:spLocks noGrp="1"/>
          </p:cNvSpPr>
          <p:nvPr>
            <p:ph type="title"/>
          </p:nvPr>
        </p:nvSpPr>
        <p:spPr/>
        <p:txBody>
          <a:bodyPr/>
          <a:lstStyle/>
          <a:p>
            <a:r>
              <a:rPr lang="en-GB" dirty="0"/>
              <a:t>Considerations for treatment of surgical patients with von Willebrand disease</a:t>
            </a:r>
          </a:p>
        </p:txBody>
      </p:sp>
      <p:sp>
        <p:nvSpPr>
          <p:cNvPr id="4" name="Tijdelijke aanduiding voor inhoud 3">
            <a:extLst>
              <a:ext uri="{FF2B5EF4-FFF2-40B4-BE49-F238E27FC236}">
                <a16:creationId xmlns:a16="http://schemas.microsoft.com/office/drawing/2014/main" id="{C9A57755-9DC8-9B42-B097-BCE6CE3A9FCE}"/>
              </a:ext>
            </a:extLst>
          </p:cNvPr>
          <p:cNvSpPr>
            <a:spLocks noGrp="1"/>
          </p:cNvSpPr>
          <p:nvPr>
            <p:ph sz="quarter" idx="15"/>
          </p:nvPr>
        </p:nvSpPr>
        <p:spPr/>
        <p:txBody>
          <a:bodyPr/>
          <a:lstStyle/>
          <a:p>
            <a:r>
              <a:rPr lang="en-GB" dirty="0"/>
              <a:t>FVIII:C, factor VIII coagulant activity; </a:t>
            </a:r>
            <a:r>
              <a:rPr lang="en-GB" dirty="0" err="1"/>
              <a:t>VWF:Ag</a:t>
            </a:r>
            <a:r>
              <a:rPr lang="en-GB" dirty="0"/>
              <a:t>, von Willebrand factor antigen; VWF:RCo, von Willebrand ristocetin cofactor</a:t>
            </a:r>
          </a:p>
        </p:txBody>
      </p:sp>
      <p:sp>
        <p:nvSpPr>
          <p:cNvPr id="3" name="Slide Number Placeholder 2">
            <a:extLst>
              <a:ext uri="{FF2B5EF4-FFF2-40B4-BE49-F238E27FC236}">
                <a16:creationId xmlns:a16="http://schemas.microsoft.com/office/drawing/2014/main" id="{54107175-9F67-4811-BECD-BCE26EB23F8B}"/>
              </a:ext>
            </a:extLst>
          </p:cNvPr>
          <p:cNvSpPr>
            <a:spLocks noGrp="1"/>
          </p:cNvSpPr>
          <p:nvPr>
            <p:ph type="sldNum" sz="quarter" idx="4"/>
          </p:nvPr>
        </p:nvSpPr>
        <p:spPr/>
        <p:txBody>
          <a:bodyPr/>
          <a:lstStyle/>
          <a:p>
            <a:fld id="{FCE43C0F-8A7B-3A4B-9DB5-B3472E36E833}" type="slidenum">
              <a:rPr lang="en-GB" smtClean="0"/>
              <a:pPr/>
              <a:t>6</a:t>
            </a:fld>
            <a:endParaRPr lang="en-GB" dirty="0"/>
          </a:p>
        </p:txBody>
      </p:sp>
    </p:spTree>
    <p:extLst>
      <p:ext uri="{BB962C8B-B14F-4D97-AF65-F5344CB8AC3E}">
        <p14:creationId xmlns:p14="http://schemas.microsoft.com/office/powerpoint/2010/main" val="39513459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999F-C7DF-9D4A-8F7C-AE1476D3E83B}"/>
              </a:ext>
            </a:extLst>
          </p:cNvPr>
          <p:cNvSpPr>
            <a:spLocks noGrp="1"/>
          </p:cNvSpPr>
          <p:nvPr>
            <p:ph type="title"/>
          </p:nvPr>
        </p:nvSpPr>
        <p:spPr/>
        <p:txBody>
          <a:bodyPr/>
          <a:lstStyle/>
          <a:p>
            <a:r>
              <a:rPr lang="en-GB" dirty="0"/>
              <a:t>Therapy basics</a:t>
            </a:r>
          </a:p>
        </p:txBody>
      </p:sp>
      <p:grpSp>
        <p:nvGrpSpPr>
          <p:cNvPr id="20" name="Group 19">
            <a:extLst>
              <a:ext uri="{FF2B5EF4-FFF2-40B4-BE49-F238E27FC236}">
                <a16:creationId xmlns:a16="http://schemas.microsoft.com/office/drawing/2014/main" id="{3B2A1544-11DE-4E44-86B4-955B9B245635}"/>
              </a:ext>
            </a:extLst>
          </p:cNvPr>
          <p:cNvGrpSpPr/>
          <p:nvPr/>
        </p:nvGrpSpPr>
        <p:grpSpPr>
          <a:xfrm>
            <a:off x="636560" y="1412875"/>
            <a:ext cx="7259639" cy="4176365"/>
            <a:chOff x="1127446" y="1412875"/>
            <a:chExt cx="6985081" cy="4176365"/>
          </a:xfrm>
        </p:grpSpPr>
        <p:sp>
          <p:nvSpPr>
            <p:cNvPr id="7" name="Freeform: Shape 6">
              <a:extLst>
                <a:ext uri="{FF2B5EF4-FFF2-40B4-BE49-F238E27FC236}">
                  <a16:creationId xmlns:a16="http://schemas.microsoft.com/office/drawing/2014/main" id="{4FF4F00E-16C3-4BD5-92B7-3A4A18118005}"/>
                </a:ext>
              </a:extLst>
            </p:cNvPr>
            <p:cNvSpPr/>
            <p:nvPr/>
          </p:nvSpPr>
          <p:spPr>
            <a:xfrm>
              <a:off x="1127447" y="2471026"/>
              <a:ext cx="3226727" cy="824386"/>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438" tIns="79438" rIns="79438" bIns="79438" numCol="1" spcCol="1270" anchor="ctr" anchorCtr="0">
              <a:noAutofit/>
            </a:bodyPr>
            <a:lstStyle/>
            <a:p>
              <a:pPr marL="0" lvl="0" indent="0" algn="ctr" defTabSz="666750">
                <a:lnSpc>
                  <a:spcPct val="90000"/>
                </a:lnSpc>
                <a:spcBef>
                  <a:spcPct val="0"/>
                </a:spcBef>
                <a:spcAft>
                  <a:spcPct val="35000"/>
                </a:spcAft>
                <a:buNone/>
              </a:pPr>
              <a:r>
                <a:rPr lang="en-GB" sz="1600" dirty="0">
                  <a:solidFill>
                    <a:schemeClr val="tx2"/>
                  </a:solidFill>
                </a:rPr>
                <a:t>C</a:t>
              </a:r>
              <a:r>
                <a:rPr lang="en-GB" sz="1600" i="0" kern="1200" dirty="0">
                  <a:solidFill>
                    <a:schemeClr val="tx2"/>
                  </a:solidFill>
                </a:rPr>
                <a:t>an</a:t>
              </a:r>
              <a:r>
                <a:rPr lang="en-GB" sz="1600" b="0" i="0" kern="1200" dirty="0">
                  <a:solidFill>
                    <a:schemeClr val="tx2"/>
                  </a:solidFill>
                </a:rPr>
                <a:t> often be treated with </a:t>
              </a:r>
              <a:r>
                <a:rPr lang="en-GB" sz="1600" b="1" i="0" kern="1200" dirty="0">
                  <a:solidFill>
                    <a:schemeClr val="tx2"/>
                  </a:solidFill>
                </a:rPr>
                <a:t>desmopressin</a:t>
              </a:r>
              <a:endParaRPr lang="en-GB" sz="1600" b="1" kern="1200" dirty="0">
                <a:solidFill>
                  <a:schemeClr val="tx2"/>
                </a:solidFill>
              </a:endParaRPr>
            </a:p>
          </p:txBody>
        </p:sp>
        <p:sp>
          <p:nvSpPr>
            <p:cNvPr id="8" name="Freeform: Shape 7">
              <a:extLst>
                <a:ext uri="{FF2B5EF4-FFF2-40B4-BE49-F238E27FC236}">
                  <a16:creationId xmlns:a16="http://schemas.microsoft.com/office/drawing/2014/main" id="{93E2DE4A-7047-4BB2-AC4C-19ACD1586AD3}"/>
                </a:ext>
              </a:extLst>
            </p:cNvPr>
            <p:cNvSpPr/>
            <p:nvPr/>
          </p:nvSpPr>
          <p:spPr>
            <a:xfrm>
              <a:off x="1127446" y="3424658"/>
              <a:ext cx="3226368" cy="824386"/>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 tIns="75628" rIns="75628" bIns="75628" numCol="1" spcCol="1270" anchor="ctr" anchorCtr="0">
              <a:noAutofit/>
            </a:bodyPr>
            <a:lstStyle/>
            <a:p>
              <a:pPr marL="0" lvl="0" indent="0" algn="ctr" defTabSz="622300">
                <a:lnSpc>
                  <a:spcPct val="90000"/>
                </a:lnSpc>
                <a:spcBef>
                  <a:spcPct val="0"/>
                </a:spcBef>
                <a:spcAft>
                  <a:spcPct val="35000"/>
                </a:spcAft>
                <a:buNone/>
              </a:pPr>
              <a:r>
                <a:rPr lang="en-GB" sz="1600" b="0" i="0" kern="1200" dirty="0">
                  <a:solidFill>
                    <a:schemeClr val="tx2"/>
                  </a:solidFill>
                </a:rPr>
                <a:t>Desmopressin should be tested for response before needed</a:t>
              </a:r>
              <a:endParaRPr lang="en-GB" sz="1600" kern="1200" dirty="0">
                <a:solidFill>
                  <a:schemeClr val="tx2"/>
                </a:solidFill>
              </a:endParaRPr>
            </a:p>
          </p:txBody>
        </p:sp>
        <p:sp>
          <p:nvSpPr>
            <p:cNvPr id="9" name="Freeform: Shape 8">
              <a:extLst>
                <a:ext uri="{FF2B5EF4-FFF2-40B4-BE49-F238E27FC236}">
                  <a16:creationId xmlns:a16="http://schemas.microsoft.com/office/drawing/2014/main" id="{C58AE09D-FBE7-4AA2-A197-D1BCB2C5A984}"/>
                </a:ext>
              </a:extLst>
            </p:cNvPr>
            <p:cNvSpPr/>
            <p:nvPr/>
          </p:nvSpPr>
          <p:spPr>
            <a:xfrm>
              <a:off x="4499696" y="2471026"/>
              <a:ext cx="3612526" cy="824386"/>
            </a:xfrm>
            <a:custGeom>
              <a:avLst/>
              <a:gdLst>
                <a:gd name="connsiteX0" fmla="*/ 0 w 4610747"/>
                <a:gd name="connsiteY0" fmla="*/ 76097 h 760972"/>
                <a:gd name="connsiteX1" fmla="*/ 76097 w 4610747"/>
                <a:gd name="connsiteY1" fmla="*/ 0 h 760972"/>
                <a:gd name="connsiteX2" fmla="*/ 4534650 w 4610747"/>
                <a:gd name="connsiteY2" fmla="*/ 0 h 760972"/>
                <a:gd name="connsiteX3" fmla="*/ 4610747 w 4610747"/>
                <a:gd name="connsiteY3" fmla="*/ 76097 h 760972"/>
                <a:gd name="connsiteX4" fmla="*/ 4610747 w 4610747"/>
                <a:gd name="connsiteY4" fmla="*/ 684875 h 760972"/>
                <a:gd name="connsiteX5" fmla="*/ 4534650 w 4610747"/>
                <a:gd name="connsiteY5" fmla="*/ 760972 h 760972"/>
                <a:gd name="connsiteX6" fmla="*/ 76097 w 4610747"/>
                <a:gd name="connsiteY6" fmla="*/ 760972 h 760972"/>
                <a:gd name="connsiteX7" fmla="*/ 0 w 4610747"/>
                <a:gd name="connsiteY7" fmla="*/ 684875 h 760972"/>
                <a:gd name="connsiteX8" fmla="*/ 0 w 4610747"/>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0747" h="760972">
                  <a:moveTo>
                    <a:pt x="0" y="76097"/>
                  </a:moveTo>
                  <a:cubicBezTo>
                    <a:pt x="0" y="34070"/>
                    <a:pt x="34070" y="0"/>
                    <a:pt x="76097" y="0"/>
                  </a:cubicBezTo>
                  <a:lnTo>
                    <a:pt x="4534650" y="0"/>
                  </a:lnTo>
                  <a:cubicBezTo>
                    <a:pt x="4576677" y="0"/>
                    <a:pt x="4610747" y="34070"/>
                    <a:pt x="4610747" y="76097"/>
                  </a:cubicBezTo>
                  <a:lnTo>
                    <a:pt x="4610747" y="684875"/>
                  </a:lnTo>
                  <a:cubicBezTo>
                    <a:pt x="4610747" y="726902"/>
                    <a:pt x="4576677" y="760972"/>
                    <a:pt x="4534650"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438" tIns="79438" rIns="79438" bIns="79438" numCol="1" spcCol="1270" anchor="ctr" anchorCtr="0">
              <a:noAutofit/>
            </a:bodyPr>
            <a:lstStyle/>
            <a:p>
              <a:pPr marL="0" lvl="0" indent="0" algn="ctr" defTabSz="666750">
                <a:lnSpc>
                  <a:spcPct val="90000"/>
                </a:lnSpc>
                <a:spcBef>
                  <a:spcPct val="0"/>
                </a:spcBef>
                <a:spcAft>
                  <a:spcPct val="35000"/>
                </a:spcAft>
                <a:buNone/>
              </a:pPr>
              <a:r>
                <a:rPr lang="en-GB" sz="1600" i="0" kern="1200" dirty="0">
                  <a:solidFill>
                    <a:schemeClr val="tx2"/>
                  </a:solidFill>
                </a:rPr>
                <a:t>Typically treated </a:t>
              </a:r>
              <a:r>
                <a:rPr lang="en-GB" sz="1600" b="0" i="0" kern="1200" dirty="0">
                  <a:solidFill>
                    <a:schemeClr val="tx2"/>
                  </a:solidFill>
                </a:rPr>
                <a:t>with </a:t>
              </a:r>
              <a:r>
                <a:rPr lang="en-GB" sz="1600" b="1" i="0" kern="1200" dirty="0">
                  <a:solidFill>
                    <a:schemeClr val="tx2"/>
                  </a:solidFill>
                </a:rPr>
                <a:t>VWF concentrates</a:t>
              </a:r>
              <a:endParaRPr lang="en-GB" sz="1600" b="1" kern="1200" dirty="0">
                <a:solidFill>
                  <a:schemeClr val="tx2"/>
                </a:solidFill>
              </a:endParaRPr>
            </a:p>
          </p:txBody>
        </p:sp>
        <p:sp>
          <p:nvSpPr>
            <p:cNvPr id="10" name="Freeform: Shape 9">
              <a:extLst>
                <a:ext uri="{FF2B5EF4-FFF2-40B4-BE49-F238E27FC236}">
                  <a16:creationId xmlns:a16="http://schemas.microsoft.com/office/drawing/2014/main" id="{AC105F26-5F98-4FEF-8850-AE08F135B8BC}"/>
                </a:ext>
              </a:extLst>
            </p:cNvPr>
            <p:cNvSpPr/>
            <p:nvPr/>
          </p:nvSpPr>
          <p:spPr>
            <a:xfrm>
              <a:off x="4499731" y="3424658"/>
              <a:ext cx="3612796" cy="824386"/>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5628" tIns="75628" rIns="75628" bIns="75628" numCol="1" spcCol="1270" anchor="ctr" anchorCtr="0">
              <a:noAutofit/>
            </a:bodyPr>
            <a:lstStyle/>
            <a:p>
              <a:pPr algn="ctr" defTabSz="622300">
                <a:lnSpc>
                  <a:spcPct val="90000"/>
                </a:lnSpc>
                <a:spcBef>
                  <a:spcPct val="0"/>
                </a:spcBef>
                <a:spcAft>
                  <a:spcPct val="35000"/>
                </a:spcAft>
              </a:pPr>
              <a:r>
                <a:rPr lang="en-GB" sz="1600" i="0" kern="1200" dirty="0">
                  <a:solidFill>
                    <a:schemeClr val="tx2"/>
                  </a:solidFill>
                </a:rPr>
                <a:t>Plasma-derived VWF +/- FVIII or recombinant VWF</a:t>
              </a:r>
              <a:br>
                <a:rPr lang="en-GB" sz="1600" i="0" kern="1200" dirty="0">
                  <a:solidFill>
                    <a:schemeClr val="tx2"/>
                  </a:solidFill>
                </a:rPr>
              </a:br>
              <a:r>
                <a:rPr lang="en-GB" sz="1600" b="0" i="0" kern="1200" dirty="0">
                  <a:solidFill>
                    <a:schemeClr val="tx2"/>
                  </a:solidFill>
                </a:rPr>
                <a:t>40-80 IU/kg </a:t>
              </a:r>
              <a:r>
                <a:rPr lang="en-GB" sz="1600" dirty="0" err="1">
                  <a:solidFill>
                    <a:schemeClr val="tx2"/>
                  </a:solidFill>
                </a:rPr>
                <a:t>VWF</a:t>
              </a:r>
              <a:r>
                <a:rPr lang="en-GB" sz="1600" baseline="30000" dirty="0" err="1">
                  <a:solidFill>
                    <a:schemeClr val="tx2"/>
                  </a:solidFill>
                </a:rPr>
                <a:t>a</a:t>
              </a:r>
              <a:endParaRPr lang="en-GB" sz="1600" kern="1200" baseline="30000" dirty="0">
                <a:solidFill>
                  <a:schemeClr val="tx2"/>
                </a:solidFill>
              </a:endParaRPr>
            </a:p>
          </p:txBody>
        </p:sp>
        <p:sp>
          <p:nvSpPr>
            <p:cNvPr id="13" name="Freeform: Shape 12">
              <a:extLst>
                <a:ext uri="{FF2B5EF4-FFF2-40B4-BE49-F238E27FC236}">
                  <a16:creationId xmlns:a16="http://schemas.microsoft.com/office/drawing/2014/main" id="{E5C1C970-2FD2-437F-8A3B-E0C8FCD55A57}"/>
                </a:ext>
              </a:extLst>
            </p:cNvPr>
            <p:cNvSpPr/>
            <p:nvPr/>
          </p:nvSpPr>
          <p:spPr>
            <a:xfrm>
              <a:off x="1127447" y="4419111"/>
              <a:ext cx="6984775" cy="1170129"/>
            </a:xfrm>
            <a:custGeom>
              <a:avLst/>
              <a:gdLst>
                <a:gd name="connsiteX0" fmla="*/ 0 w 4610747"/>
                <a:gd name="connsiteY0" fmla="*/ 76097 h 760972"/>
                <a:gd name="connsiteX1" fmla="*/ 76097 w 4610747"/>
                <a:gd name="connsiteY1" fmla="*/ 0 h 760972"/>
                <a:gd name="connsiteX2" fmla="*/ 4534650 w 4610747"/>
                <a:gd name="connsiteY2" fmla="*/ 0 h 760972"/>
                <a:gd name="connsiteX3" fmla="*/ 4610747 w 4610747"/>
                <a:gd name="connsiteY3" fmla="*/ 76097 h 760972"/>
                <a:gd name="connsiteX4" fmla="*/ 4610747 w 4610747"/>
                <a:gd name="connsiteY4" fmla="*/ 684875 h 760972"/>
                <a:gd name="connsiteX5" fmla="*/ 4534650 w 4610747"/>
                <a:gd name="connsiteY5" fmla="*/ 760972 h 760972"/>
                <a:gd name="connsiteX6" fmla="*/ 76097 w 4610747"/>
                <a:gd name="connsiteY6" fmla="*/ 760972 h 760972"/>
                <a:gd name="connsiteX7" fmla="*/ 0 w 4610747"/>
                <a:gd name="connsiteY7" fmla="*/ 684875 h 760972"/>
                <a:gd name="connsiteX8" fmla="*/ 0 w 4610747"/>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0747" h="760972">
                  <a:moveTo>
                    <a:pt x="0" y="76097"/>
                  </a:moveTo>
                  <a:cubicBezTo>
                    <a:pt x="0" y="34070"/>
                    <a:pt x="34070" y="0"/>
                    <a:pt x="76097" y="0"/>
                  </a:cubicBezTo>
                  <a:lnTo>
                    <a:pt x="4534650" y="0"/>
                  </a:lnTo>
                  <a:cubicBezTo>
                    <a:pt x="4576677" y="0"/>
                    <a:pt x="4610747" y="34070"/>
                    <a:pt x="4610747" y="76097"/>
                  </a:cubicBezTo>
                  <a:lnTo>
                    <a:pt x="4610747" y="684875"/>
                  </a:lnTo>
                  <a:cubicBezTo>
                    <a:pt x="4610747" y="726902"/>
                    <a:pt x="4576677" y="760972"/>
                    <a:pt x="4534650"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4000" tIns="79438" rIns="79438" bIns="79438" numCol="1" spcCol="1270" anchor="ctr" anchorCtr="0">
              <a:noAutofit/>
            </a:bodyPr>
            <a:lstStyle/>
            <a:p>
              <a:pPr lvl="0">
                <a:spcAft>
                  <a:spcPts val="600"/>
                </a:spcAft>
              </a:pPr>
              <a:r>
                <a:rPr lang="en-GB" b="1" i="0" dirty="0">
                  <a:solidFill>
                    <a:schemeClr val="tx2"/>
                  </a:solidFill>
                </a:rPr>
                <a:t>Antifibrinolytics</a:t>
              </a:r>
              <a:endParaRPr lang="en-GB" b="1" dirty="0">
                <a:solidFill>
                  <a:schemeClr val="tx2"/>
                </a:solidFill>
              </a:endParaRPr>
            </a:p>
            <a:p>
              <a:pPr marL="285750" lvl="0" indent="-285750">
                <a:spcAft>
                  <a:spcPts val="600"/>
                </a:spcAft>
                <a:buFont typeface="Arial" panose="020B0604020202020204" pitchFamily="34" charset="0"/>
                <a:buChar char="•"/>
              </a:pPr>
              <a:r>
                <a:rPr lang="en-GB" sz="1600" b="0" i="0" dirty="0">
                  <a:solidFill>
                    <a:schemeClr val="tx2"/>
                  </a:solidFill>
                </a:rPr>
                <a:t>Added to desmopressin or VWF concentrates</a:t>
              </a:r>
              <a:endParaRPr lang="en-GB" sz="1600" dirty="0">
                <a:solidFill>
                  <a:schemeClr val="tx2"/>
                </a:solidFill>
              </a:endParaRPr>
            </a:p>
            <a:p>
              <a:pPr marL="285750" lvl="0" indent="-285750">
                <a:spcAft>
                  <a:spcPts val="600"/>
                </a:spcAft>
                <a:buFont typeface="Arial" panose="020B0604020202020204" pitchFamily="34" charset="0"/>
                <a:buChar char="•"/>
              </a:pPr>
              <a:r>
                <a:rPr lang="en-GB" sz="1600" b="0" i="0" dirty="0">
                  <a:solidFill>
                    <a:schemeClr val="tx2"/>
                  </a:solidFill>
                </a:rPr>
                <a:t>Alone in minimally invasive procedures</a:t>
              </a:r>
              <a:endParaRPr lang="en-GB" sz="1600" dirty="0"/>
            </a:p>
          </p:txBody>
        </p:sp>
        <p:sp>
          <p:nvSpPr>
            <p:cNvPr id="16" name="Freeform: Shape 15">
              <a:extLst>
                <a:ext uri="{FF2B5EF4-FFF2-40B4-BE49-F238E27FC236}">
                  <a16:creationId xmlns:a16="http://schemas.microsoft.com/office/drawing/2014/main" id="{BE424953-1497-4AD8-A2F7-6DA922D6446E}"/>
                </a:ext>
              </a:extLst>
            </p:cNvPr>
            <p:cNvSpPr/>
            <p:nvPr/>
          </p:nvSpPr>
          <p:spPr>
            <a:xfrm>
              <a:off x="1127447" y="1988840"/>
              <a:ext cx="3226727" cy="313564"/>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438" tIns="79438" rIns="79438" bIns="79438" numCol="1" spcCol="1270" anchor="ctr" anchorCtr="0">
              <a:noAutofit/>
            </a:bodyPr>
            <a:lstStyle/>
            <a:p>
              <a:pPr marL="0" lvl="0" indent="0" algn="ctr" defTabSz="666750">
                <a:lnSpc>
                  <a:spcPct val="90000"/>
                </a:lnSpc>
                <a:spcBef>
                  <a:spcPct val="0"/>
                </a:spcBef>
                <a:spcAft>
                  <a:spcPct val="35000"/>
                </a:spcAft>
                <a:buNone/>
              </a:pPr>
              <a:r>
                <a:rPr lang="en-GB" b="1" dirty="0">
                  <a:solidFill>
                    <a:schemeClr val="accent1"/>
                  </a:solidFill>
                </a:rPr>
                <a:t>Type 1</a:t>
              </a:r>
              <a:endParaRPr lang="en-GB" b="1" kern="1200" dirty="0">
                <a:solidFill>
                  <a:schemeClr val="accent1"/>
                </a:solidFill>
              </a:endParaRPr>
            </a:p>
          </p:txBody>
        </p:sp>
        <p:sp>
          <p:nvSpPr>
            <p:cNvPr id="17" name="Freeform: Shape 16">
              <a:extLst>
                <a:ext uri="{FF2B5EF4-FFF2-40B4-BE49-F238E27FC236}">
                  <a16:creationId xmlns:a16="http://schemas.microsoft.com/office/drawing/2014/main" id="{ED89518D-DB1E-4CA4-B7FC-4BEE7CFE244B}"/>
                </a:ext>
              </a:extLst>
            </p:cNvPr>
            <p:cNvSpPr/>
            <p:nvPr/>
          </p:nvSpPr>
          <p:spPr>
            <a:xfrm>
              <a:off x="4499731" y="1988840"/>
              <a:ext cx="3612796" cy="313564"/>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438" tIns="79438" rIns="79438" bIns="79438" numCol="1" spcCol="1270" anchor="ctr" anchorCtr="0">
              <a:noAutofit/>
            </a:bodyPr>
            <a:lstStyle/>
            <a:p>
              <a:pPr marL="0" lvl="0" indent="0" algn="ctr" defTabSz="666750">
                <a:lnSpc>
                  <a:spcPct val="90000"/>
                </a:lnSpc>
                <a:spcBef>
                  <a:spcPct val="0"/>
                </a:spcBef>
                <a:spcAft>
                  <a:spcPct val="35000"/>
                </a:spcAft>
                <a:buNone/>
              </a:pPr>
              <a:r>
                <a:rPr lang="en-GB" b="1" dirty="0">
                  <a:solidFill>
                    <a:schemeClr val="accent1"/>
                  </a:solidFill>
                </a:rPr>
                <a:t>Types 2 and 3</a:t>
              </a:r>
              <a:endParaRPr lang="en-GB" b="1" kern="1200" dirty="0">
                <a:solidFill>
                  <a:schemeClr val="accent1"/>
                </a:solidFill>
              </a:endParaRPr>
            </a:p>
          </p:txBody>
        </p:sp>
        <p:sp>
          <p:nvSpPr>
            <p:cNvPr id="18" name="Freeform: Shape 17">
              <a:extLst>
                <a:ext uri="{FF2B5EF4-FFF2-40B4-BE49-F238E27FC236}">
                  <a16:creationId xmlns:a16="http://schemas.microsoft.com/office/drawing/2014/main" id="{52AD0284-8257-477B-B348-069A2B58A805}"/>
                </a:ext>
              </a:extLst>
            </p:cNvPr>
            <p:cNvSpPr/>
            <p:nvPr/>
          </p:nvSpPr>
          <p:spPr>
            <a:xfrm>
              <a:off x="1127447" y="1412875"/>
              <a:ext cx="6984000" cy="385473"/>
            </a:xfrm>
            <a:custGeom>
              <a:avLst/>
              <a:gdLst>
                <a:gd name="connsiteX0" fmla="*/ 0 w 2257956"/>
                <a:gd name="connsiteY0" fmla="*/ 76097 h 760972"/>
                <a:gd name="connsiteX1" fmla="*/ 76097 w 2257956"/>
                <a:gd name="connsiteY1" fmla="*/ 0 h 760972"/>
                <a:gd name="connsiteX2" fmla="*/ 2181859 w 2257956"/>
                <a:gd name="connsiteY2" fmla="*/ 0 h 760972"/>
                <a:gd name="connsiteX3" fmla="*/ 2257956 w 2257956"/>
                <a:gd name="connsiteY3" fmla="*/ 76097 h 760972"/>
                <a:gd name="connsiteX4" fmla="*/ 2257956 w 2257956"/>
                <a:gd name="connsiteY4" fmla="*/ 684875 h 760972"/>
                <a:gd name="connsiteX5" fmla="*/ 2181859 w 2257956"/>
                <a:gd name="connsiteY5" fmla="*/ 760972 h 760972"/>
                <a:gd name="connsiteX6" fmla="*/ 76097 w 2257956"/>
                <a:gd name="connsiteY6" fmla="*/ 760972 h 760972"/>
                <a:gd name="connsiteX7" fmla="*/ 0 w 2257956"/>
                <a:gd name="connsiteY7" fmla="*/ 684875 h 760972"/>
                <a:gd name="connsiteX8" fmla="*/ 0 w 2257956"/>
                <a:gd name="connsiteY8" fmla="*/ 76097 h 7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7956" h="760972">
                  <a:moveTo>
                    <a:pt x="0" y="76097"/>
                  </a:moveTo>
                  <a:cubicBezTo>
                    <a:pt x="0" y="34070"/>
                    <a:pt x="34070" y="0"/>
                    <a:pt x="76097" y="0"/>
                  </a:cubicBezTo>
                  <a:lnTo>
                    <a:pt x="2181859" y="0"/>
                  </a:lnTo>
                  <a:cubicBezTo>
                    <a:pt x="2223886" y="0"/>
                    <a:pt x="2257956" y="34070"/>
                    <a:pt x="2257956" y="76097"/>
                  </a:cubicBezTo>
                  <a:lnTo>
                    <a:pt x="2257956" y="684875"/>
                  </a:lnTo>
                  <a:cubicBezTo>
                    <a:pt x="2257956" y="726902"/>
                    <a:pt x="2223886" y="760972"/>
                    <a:pt x="2181859" y="760972"/>
                  </a:cubicBezTo>
                  <a:lnTo>
                    <a:pt x="76097" y="760972"/>
                  </a:lnTo>
                  <a:cubicBezTo>
                    <a:pt x="34070" y="760972"/>
                    <a:pt x="0" y="726902"/>
                    <a:pt x="0" y="684875"/>
                  </a:cubicBezTo>
                  <a:lnTo>
                    <a:pt x="0" y="76097"/>
                  </a:lnTo>
                  <a:close/>
                </a:path>
              </a:pathLst>
            </a:custGeom>
            <a:solidFill>
              <a:schemeClr val="accent1"/>
            </a:solidFill>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79438" tIns="79438" rIns="79438" bIns="79438" numCol="1" spcCol="1270" anchor="ctr" anchorCtr="0">
              <a:noAutofit/>
            </a:bodyPr>
            <a:lstStyle/>
            <a:p>
              <a:pPr marL="0" lvl="0" indent="0" algn="ctr" defTabSz="666750">
                <a:lnSpc>
                  <a:spcPct val="90000"/>
                </a:lnSpc>
                <a:spcBef>
                  <a:spcPct val="0"/>
                </a:spcBef>
                <a:spcAft>
                  <a:spcPct val="35000"/>
                </a:spcAft>
                <a:buNone/>
              </a:pPr>
              <a:r>
                <a:rPr lang="en-GB" sz="2000" b="1" dirty="0">
                  <a:solidFill>
                    <a:schemeClr val="bg1"/>
                  </a:solidFill>
                </a:rPr>
                <a:t>Treatment options – impact of disease type</a:t>
              </a:r>
              <a:endParaRPr lang="en-GB" sz="2000" b="1" kern="1200" dirty="0">
                <a:solidFill>
                  <a:schemeClr val="bg1"/>
                </a:solidFill>
              </a:endParaRPr>
            </a:p>
          </p:txBody>
        </p:sp>
      </p:grpSp>
      <p:sp>
        <p:nvSpPr>
          <p:cNvPr id="19" name="Rectangle: Rounded Corners 18">
            <a:extLst>
              <a:ext uri="{FF2B5EF4-FFF2-40B4-BE49-F238E27FC236}">
                <a16:creationId xmlns:a16="http://schemas.microsoft.com/office/drawing/2014/main" id="{2EDF792B-E0CB-4D7B-83A4-09806B867BDA}"/>
              </a:ext>
            </a:extLst>
          </p:cNvPr>
          <p:cNvSpPr/>
          <p:nvPr/>
        </p:nvSpPr>
        <p:spPr>
          <a:xfrm>
            <a:off x="8112224" y="2471026"/>
            <a:ext cx="3455889" cy="3118214"/>
          </a:xfrm>
          <a:prstGeom prst="roundRect">
            <a:avLst/>
          </a:pr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0" tIns="79438" rIns="0" bIns="79438" numCol="1" spcCol="1270" anchor="ctr" anchorCtr="0">
            <a:noAutofit/>
          </a:bodyPr>
          <a:lstStyle/>
          <a:p>
            <a:pPr marL="144000" lvl="0" indent="-144000"/>
            <a:r>
              <a:rPr lang="en-GB" b="1" i="0" dirty="0">
                <a:solidFill>
                  <a:schemeClr val="accent1"/>
                </a:solidFill>
              </a:rPr>
              <a:t>Target levels and monitoring</a:t>
            </a:r>
            <a:endParaRPr lang="en-GB" b="1" dirty="0">
              <a:solidFill>
                <a:schemeClr val="accent1"/>
              </a:solidFill>
            </a:endParaRPr>
          </a:p>
          <a:p>
            <a:pPr marL="144000" lvl="0" indent="-144000">
              <a:buFont typeface="Arial" panose="020B0604020202020204" pitchFamily="34" charset="0"/>
              <a:buChar char="•"/>
            </a:pPr>
            <a:endParaRPr lang="en-GB" sz="1600" b="1" i="0" dirty="0">
              <a:solidFill>
                <a:schemeClr val="tx2"/>
              </a:solidFill>
            </a:endParaRPr>
          </a:p>
          <a:p>
            <a:pPr marL="144000" lvl="0" indent="-144000">
              <a:buFont typeface="Arial" panose="020B0604020202020204" pitchFamily="34" charset="0"/>
              <a:buChar char="•"/>
            </a:pPr>
            <a:r>
              <a:rPr lang="en-GB" sz="1600" dirty="0">
                <a:solidFill>
                  <a:schemeClr val="tx2"/>
                </a:solidFill>
              </a:rPr>
              <a:t>Maintain</a:t>
            </a:r>
            <a:r>
              <a:rPr lang="en-GB" sz="1600" b="1" dirty="0">
                <a:solidFill>
                  <a:schemeClr val="tx2"/>
                </a:solidFill>
              </a:rPr>
              <a:t> FVIII and VWF activity </a:t>
            </a:r>
            <a:r>
              <a:rPr lang="en-GB" sz="1600" dirty="0">
                <a:solidFill>
                  <a:schemeClr val="tx2"/>
                </a:solidFill>
              </a:rPr>
              <a:t>levels</a:t>
            </a:r>
            <a:r>
              <a:rPr lang="en-GB" sz="1600" b="1" dirty="0">
                <a:solidFill>
                  <a:schemeClr val="tx2"/>
                </a:solidFill>
              </a:rPr>
              <a:t> </a:t>
            </a:r>
            <a:r>
              <a:rPr lang="en-GB" sz="1600" dirty="0">
                <a:solidFill>
                  <a:schemeClr val="tx2"/>
                </a:solidFill>
              </a:rPr>
              <a:t>of </a:t>
            </a:r>
            <a:r>
              <a:rPr lang="en-GB" sz="1600" b="1" dirty="0">
                <a:solidFill>
                  <a:schemeClr val="tx2"/>
                </a:solidFill>
              </a:rPr>
              <a:t>≥ 0.5 IU/mL for ≥ 3 days </a:t>
            </a:r>
            <a:r>
              <a:rPr lang="en-GB" sz="1600" dirty="0">
                <a:solidFill>
                  <a:schemeClr val="tx2"/>
                </a:solidFill>
              </a:rPr>
              <a:t>after surgery</a:t>
            </a:r>
          </a:p>
          <a:p>
            <a:pPr marL="144000" lvl="0" indent="-144000">
              <a:buFont typeface="Arial" panose="020B0604020202020204" pitchFamily="34" charset="0"/>
              <a:buChar char="•"/>
            </a:pPr>
            <a:endParaRPr lang="en-GB" sz="1600" dirty="0">
              <a:solidFill>
                <a:schemeClr val="tx2"/>
              </a:solidFill>
            </a:endParaRPr>
          </a:p>
          <a:p>
            <a:pPr marL="144000" lvl="0" indent="-144000">
              <a:buFont typeface="Arial" panose="020B0604020202020204" pitchFamily="34" charset="0"/>
              <a:buChar char="•"/>
            </a:pPr>
            <a:r>
              <a:rPr lang="en-GB" sz="1600" dirty="0">
                <a:solidFill>
                  <a:schemeClr val="tx2"/>
                </a:solidFill>
              </a:rPr>
              <a:t>The</a:t>
            </a:r>
            <a:r>
              <a:rPr lang="en-GB" sz="1600" b="1" dirty="0">
                <a:solidFill>
                  <a:schemeClr val="tx2"/>
                </a:solidFill>
              </a:rPr>
              <a:t> specific target levels should be individualised</a:t>
            </a:r>
            <a:r>
              <a:rPr lang="en-GB" sz="1600" dirty="0">
                <a:solidFill>
                  <a:schemeClr val="tx2"/>
                </a:solidFill>
              </a:rPr>
              <a:t>, based on the type of disease, bleeding phenotype and type of the procedure</a:t>
            </a:r>
          </a:p>
        </p:txBody>
      </p:sp>
      <p:sp>
        <p:nvSpPr>
          <p:cNvPr id="3" name="Slide Number Placeholder 2">
            <a:extLst>
              <a:ext uri="{FF2B5EF4-FFF2-40B4-BE49-F238E27FC236}">
                <a16:creationId xmlns:a16="http://schemas.microsoft.com/office/drawing/2014/main" id="{69A43D32-3995-4E96-9195-A8EA8447DE92}"/>
              </a:ext>
            </a:extLst>
          </p:cNvPr>
          <p:cNvSpPr>
            <a:spLocks noGrp="1"/>
          </p:cNvSpPr>
          <p:nvPr>
            <p:ph type="sldNum" sz="quarter" idx="4"/>
          </p:nvPr>
        </p:nvSpPr>
        <p:spPr/>
        <p:txBody>
          <a:bodyPr/>
          <a:lstStyle/>
          <a:p>
            <a:fld id="{FCE43C0F-8A7B-3A4B-9DB5-B3472E36E833}" type="slidenum">
              <a:rPr lang="en-GB" smtClean="0"/>
              <a:pPr/>
              <a:t>7</a:t>
            </a:fld>
            <a:endParaRPr lang="en-GB" dirty="0"/>
          </a:p>
        </p:txBody>
      </p:sp>
      <p:sp>
        <p:nvSpPr>
          <p:cNvPr id="21" name="Tijdelijke aanduiding voor inhoud 3">
            <a:extLst>
              <a:ext uri="{FF2B5EF4-FFF2-40B4-BE49-F238E27FC236}">
                <a16:creationId xmlns:a16="http://schemas.microsoft.com/office/drawing/2014/main" id="{157F632B-4C35-48AE-9828-30AB65794542}"/>
              </a:ext>
            </a:extLst>
          </p:cNvPr>
          <p:cNvSpPr txBox="1">
            <a:spLocks/>
          </p:cNvSpPr>
          <p:nvPr/>
        </p:nvSpPr>
        <p:spPr>
          <a:xfrm>
            <a:off x="620184" y="6109745"/>
            <a:ext cx="8116800" cy="683739"/>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baseline="30000" dirty="0">
                <a:solidFill>
                  <a:schemeClr val="tx2"/>
                </a:solidFill>
              </a:rPr>
              <a:t>a</a:t>
            </a:r>
            <a:r>
              <a:rPr lang="en-GB" dirty="0">
                <a:solidFill>
                  <a:schemeClr val="tx2"/>
                </a:solidFill>
              </a:rPr>
              <a:t>In case of pure VWF concentrate, consider additional FVIII concentrate with the initial infusion</a:t>
            </a:r>
            <a:br>
              <a:rPr lang="nl-NL" dirty="0">
                <a:solidFill>
                  <a:schemeClr val="tx2"/>
                </a:solidFill>
              </a:rPr>
            </a:br>
            <a:r>
              <a:rPr lang="nl-NL" dirty="0" err="1">
                <a:solidFill>
                  <a:schemeClr val="tx2"/>
                </a:solidFill>
              </a:rPr>
              <a:t>Connell</a:t>
            </a:r>
            <a:r>
              <a:rPr lang="nl-NL" dirty="0">
                <a:solidFill>
                  <a:schemeClr val="tx2"/>
                </a:solidFill>
              </a:rPr>
              <a:t> NT, et al. </a:t>
            </a:r>
            <a:r>
              <a:rPr lang="nl-NL" i="1" dirty="0">
                <a:solidFill>
                  <a:schemeClr val="tx2"/>
                </a:solidFill>
              </a:rPr>
              <a:t>Blood Adv</a:t>
            </a:r>
            <a:r>
              <a:rPr lang="nl-NL" dirty="0">
                <a:solidFill>
                  <a:schemeClr val="tx2"/>
                </a:solidFill>
              </a:rPr>
              <a:t>. 2021;5:301-325</a:t>
            </a:r>
            <a:br>
              <a:rPr lang="en-GB" dirty="0"/>
            </a:br>
            <a:r>
              <a:rPr lang="en-GB" dirty="0"/>
              <a:t>FVIII, factor VIII; VWF, von Willebrand factor; </a:t>
            </a:r>
            <a:r>
              <a:rPr lang="en-GB" dirty="0" err="1"/>
              <a:t>VWF:Ag</a:t>
            </a:r>
            <a:r>
              <a:rPr lang="en-GB" dirty="0"/>
              <a:t>, von Willebrand factor antigen; VWF:RCo, von Willebrand ristocetin cofactor</a:t>
            </a:r>
          </a:p>
        </p:txBody>
      </p:sp>
    </p:spTree>
    <p:extLst>
      <p:ext uri="{BB962C8B-B14F-4D97-AF65-F5344CB8AC3E}">
        <p14:creationId xmlns:p14="http://schemas.microsoft.com/office/powerpoint/2010/main" val="401224865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988D5F-599B-5642-B45D-AB8A5BD47FDB}"/>
              </a:ext>
            </a:extLst>
          </p:cNvPr>
          <p:cNvSpPr>
            <a:spLocks noGrp="1"/>
          </p:cNvSpPr>
          <p:nvPr>
            <p:ph type="title"/>
          </p:nvPr>
        </p:nvSpPr>
        <p:spPr/>
        <p:txBody>
          <a:bodyPr/>
          <a:lstStyle/>
          <a:p>
            <a:r>
              <a:rPr lang="en-GB" dirty="0"/>
              <a:t>surgical and anaesthetic Considerations for pregnant patients with </a:t>
            </a:r>
            <a:br>
              <a:rPr lang="en-GB" dirty="0"/>
            </a:br>
            <a:r>
              <a:rPr lang="en-GB" dirty="0"/>
              <a:t>von Willebrand disease</a:t>
            </a:r>
          </a:p>
        </p:txBody>
      </p:sp>
      <p:sp>
        <p:nvSpPr>
          <p:cNvPr id="4" name="Tijdelijke aanduiding voor dianummer 3">
            <a:extLst>
              <a:ext uri="{FF2B5EF4-FFF2-40B4-BE49-F238E27FC236}">
                <a16:creationId xmlns:a16="http://schemas.microsoft.com/office/drawing/2014/main" id="{593BF3DD-A6E2-6A4F-B926-16AFB0C45623}"/>
              </a:ext>
            </a:extLst>
          </p:cNvPr>
          <p:cNvSpPr>
            <a:spLocks noGrp="1"/>
          </p:cNvSpPr>
          <p:nvPr>
            <p:ph type="sldNum" sz="quarter" idx="4"/>
          </p:nvPr>
        </p:nvSpPr>
        <p:spPr/>
        <p:txBody>
          <a:bodyPr/>
          <a:lstStyle/>
          <a:p>
            <a:fld id="{FCE43C0F-8A7B-3A4B-9DB5-B3472E36E833}" type="slidenum">
              <a:rPr lang="en-GB" smtClean="0"/>
              <a:pPr/>
              <a:t>8</a:t>
            </a:fld>
            <a:endParaRPr lang="en-GB" dirty="0"/>
          </a:p>
        </p:txBody>
      </p:sp>
    </p:spTree>
    <p:extLst>
      <p:ext uri="{BB962C8B-B14F-4D97-AF65-F5344CB8AC3E}">
        <p14:creationId xmlns:p14="http://schemas.microsoft.com/office/powerpoint/2010/main" val="236979690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ijdelijke aanduiding voor inhoud 5">
            <a:extLst>
              <a:ext uri="{FF2B5EF4-FFF2-40B4-BE49-F238E27FC236}">
                <a16:creationId xmlns:a16="http://schemas.microsoft.com/office/drawing/2014/main" id="{5B39C429-A6F4-3F40-AC2E-00827E175C95}"/>
              </a:ext>
            </a:extLst>
          </p:cNvPr>
          <p:cNvGraphicFramePr>
            <a:graphicFrameLocks noGrp="1"/>
          </p:cNvGraphicFramePr>
          <p:nvPr>
            <p:ph sz="quarter" idx="12"/>
            <p:extLst>
              <p:ext uri="{D42A27DB-BD31-4B8C-83A1-F6EECF244321}">
                <p14:modId xmlns:p14="http://schemas.microsoft.com/office/powerpoint/2010/main" val="3457573994"/>
              </p:ext>
            </p:extLst>
          </p:nvPr>
        </p:nvGraphicFramePr>
        <p:xfrm>
          <a:off x="620184" y="1425600"/>
          <a:ext cx="109632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2">
            <a:extLst>
              <a:ext uri="{FF2B5EF4-FFF2-40B4-BE49-F238E27FC236}">
                <a16:creationId xmlns:a16="http://schemas.microsoft.com/office/drawing/2014/main" id="{00AF17D8-0D14-AF4E-8320-F6D34F8E2B4E}"/>
              </a:ext>
            </a:extLst>
          </p:cNvPr>
          <p:cNvSpPr>
            <a:spLocks noGrp="1"/>
          </p:cNvSpPr>
          <p:nvPr>
            <p:ph type="title"/>
          </p:nvPr>
        </p:nvSpPr>
        <p:spPr/>
        <p:txBody>
          <a:bodyPr/>
          <a:lstStyle/>
          <a:p>
            <a:r>
              <a:rPr lang="en-GB" dirty="0"/>
              <a:t>Case 2</a:t>
            </a:r>
          </a:p>
        </p:txBody>
      </p:sp>
      <p:sp>
        <p:nvSpPr>
          <p:cNvPr id="4" name="Tijdelijke aanduiding voor dianummer 3">
            <a:extLst>
              <a:ext uri="{FF2B5EF4-FFF2-40B4-BE49-F238E27FC236}">
                <a16:creationId xmlns:a16="http://schemas.microsoft.com/office/drawing/2014/main" id="{9788BFEE-FD89-2F47-99C5-7ABA0145B1A1}"/>
              </a:ext>
            </a:extLst>
          </p:cNvPr>
          <p:cNvSpPr>
            <a:spLocks noGrp="1"/>
          </p:cNvSpPr>
          <p:nvPr>
            <p:ph type="sldNum" sz="quarter" idx="4"/>
          </p:nvPr>
        </p:nvSpPr>
        <p:spPr/>
        <p:txBody>
          <a:bodyPr/>
          <a:lstStyle/>
          <a:p>
            <a:fld id="{FCE43C0F-8A7B-3A4B-9DB5-B3472E36E833}" type="slidenum">
              <a:rPr lang="en-GB" smtClean="0"/>
              <a:pPr/>
              <a:t>9</a:t>
            </a:fld>
            <a:endParaRPr lang="en-GB" dirty="0"/>
          </a:p>
        </p:txBody>
      </p:sp>
      <p:sp>
        <p:nvSpPr>
          <p:cNvPr id="20" name="Tijdelijke aanduiding voor inhoud 19">
            <a:extLst>
              <a:ext uri="{FF2B5EF4-FFF2-40B4-BE49-F238E27FC236}">
                <a16:creationId xmlns:a16="http://schemas.microsoft.com/office/drawing/2014/main" id="{DD2B45E1-5474-D745-98EF-061494DE727F}"/>
              </a:ext>
            </a:extLst>
          </p:cNvPr>
          <p:cNvSpPr>
            <a:spLocks noGrp="1"/>
          </p:cNvSpPr>
          <p:nvPr>
            <p:ph sz="quarter" idx="15"/>
          </p:nvPr>
        </p:nvSpPr>
        <p:spPr>
          <a:xfrm>
            <a:off x="620184" y="6356351"/>
            <a:ext cx="10012320" cy="437133"/>
          </a:xfrm>
        </p:spPr>
        <p:txBody>
          <a:bodyPr/>
          <a:lstStyle/>
          <a:p>
            <a:r>
              <a:rPr lang="en-GB" dirty="0"/>
              <a:t>APTT, activated partial thromboplastin </a:t>
            </a:r>
            <a:r>
              <a:rPr lang="en-GB" dirty="0">
                <a:solidFill>
                  <a:schemeClr val="tx2"/>
                </a:solidFill>
              </a:rPr>
              <a:t>time; FVIII, factor VIII; PT, prothrombin time; VWF, von Willebrand factor; VWF Ag, von Willebrand factor antigen; VWF:RCo, von Willebrand ristocetin cofactor; WBC, white blood cell count</a:t>
            </a:r>
          </a:p>
        </p:txBody>
      </p:sp>
      <p:sp>
        <p:nvSpPr>
          <p:cNvPr id="21" name="Rechthoek 20">
            <a:extLst>
              <a:ext uri="{FF2B5EF4-FFF2-40B4-BE49-F238E27FC236}">
                <a16:creationId xmlns:a16="http://schemas.microsoft.com/office/drawing/2014/main" id="{767FFFEF-789C-6A45-91DB-7C32137CD80D}"/>
              </a:ext>
            </a:extLst>
          </p:cNvPr>
          <p:cNvSpPr/>
          <p:nvPr/>
        </p:nvSpPr>
        <p:spPr>
          <a:xfrm>
            <a:off x="4820818" y="3994528"/>
            <a:ext cx="2880320" cy="789960"/>
          </a:xfrm>
          <a:prstGeom prst="rect">
            <a:avLst/>
          </a:prstGeom>
        </p:spPr>
        <p:txBody>
          <a:bodyPr wrap="square">
            <a:spAutoFit/>
          </a:bodyPr>
          <a:lstStyle/>
          <a:p>
            <a:pPr marL="108000" lvl="0" indent="-72000">
              <a:spcAft>
                <a:spcPts val="200"/>
              </a:spcAft>
              <a:buSzPct val="110000"/>
              <a:buFont typeface="Calibri" panose="020F0502020204030204" pitchFamily="34" charset="0"/>
              <a:buChar char="•"/>
            </a:pPr>
            <a:r>
              <a:rPr lang="en-GB" sz="1400" dirty="0">
                <a:solidFill>
                  <a:srgbClr val="5D8298"/>
                </a:solidFill>
              </a:rPr>
              <a:t>PT 1.22 sec</a:t>
            </a:r>
          </a:p>
          <a:p>
            <a:pPr marL="108000" lvl="0" indent="-72000">
              <a:spcAft>
                <a:spcPts val="200"/>
              </a:spcAft>
              <a:buSzPct val="110000"/>
              <a:buFont typeface="Calibri" panose="020F0502020204030204" pitchFamily="34" charset="0"/>
              <a:buChar char="•"/>
            </a:pPr>
            <a:r>
              <a:rPr lang="en-GB" sz="1400" dirty="0">
                <a:solidFill>
                  <a:srgbClr val="5D8298"/>
                </a:solidFill>
              </a:rPr>
              <a:t>APTT 30.9 sec</a:t>
            </a:r>
          </a:p>
          <a:p>
            <a:pPr marL="108000" indent="-72000">
              <a:spcAft>
                <a:spcPts val="200"/>
              </a:spcAft>
              <a:buSzPct val="110000"/>
              <a:buFont typeface="Calibri" panose="020F0502020204030204" pitchFamily="34" charset="0"/>
              <a:buChar char="•"/>
            </a:pPr>
            <a:r>
              <a:rPr lang="en-GB" sz="1400" dirty="0">
                <a:solidFill>
                  <a:srgbClr val="5D8298"/>
                </a:solidFill>
              </a:rPr>
              <a:t>Fibrinogen 4.0 g/L</a:t>
            </a:r>
          </a:p>
        </p:txBody>
      </p:sp>
      <p:sp>
        <p:nvSpPr>
          <p:cNvPr id="8" name="Rechthoek 7">
            <a:extLst>
              <a:ext uri="{FF2B5EF4-FFF2-40B4-BE49-F238E27FC236}">
                <a16:creationId xmlns:a16="http://schemas.microsoft.com/office/drawing/2014/main" id="{63EEF064-6830-664A-A718-204820DC0158}"/>
              </a:ext>
            </a:extLst>
          </p:cNvPr>
          <p:cNvSpPr/>
          <p:nvPr/>
        </p:nvSpPr>
        <p:spPr>
          <a:xfrm>
            <a:off x="7104112" y="3994528"/>
            <a:ext cx="2880320" cy="548868"/>
          </a:xfrm>
          <a:prstGeom prst="rect">
            <a:avLst/>
          </a:prstGeom>
        </p:spPr>
        <p:txBody>
          <a:bodyPr wrap="square">
            <a:spAutoFit/>
          </a:bodyPr>
          <a:lstStyle/>
          <a:p>
            <a:pPr marL="108000" lvl="0" indent="-108000">
              <a:spcAft>
                <a:spcPts val="200"/>
              </a:spcAft>
              <a:buSzPct val="110000"/>
              <a:buFont typeface="Calibri" panose="020F0502020204030204" pitchFamily="34" charset="0"/>
              <a:buChar char="•"/>
            </a:pPr>
            <a:r>
              <a:rPr lang="en-GB" sz="1400" dirty="0">
                <a:solidFill>
                  <a:srgbClr val="5D8298"/>
                </a:solidFill>
              </a:rPr>
              <a:t>VWF:RCo 17.2 IU/dL</a:t>
            </a:r>
          </a:p>
          <a:p>
            <a:pPr marL="108000" lvl="0" indent="-108000">
              <a:spcAft>
                <a:spcPts val="200"/>
              </a:spcAft>
              <a:buSzPct val="110000"/>
              <a:buFont typeface="Calibri" panose="020F0502020204030204" pitchFamily="34" charset="0"/>
              <a:buChar char="•"/>
            </a:pPr>
            <a:r>
              <a:rPr lang="en-GB" sz="1400" dirty="0">
                <a:solidFill>
                  <a:srgbClr val="5D8298"/>
                </a:solidFill>
              </a:rPr>
              <a:t>VWF:Ag 18.0 IU/dL</a:t>
            </a:r>
            <a:endParaRPr lang="en-GB" sz="1400" dirty="0"/>
          </a:p>
        </p:txBody>
      </p:sp>
    </p:spTree>
    <p:extLst>
      <p:ext uri="{BB962C8B-B14F-4D97-AF65-F5344CB8AC3E}">
        <p14:creationId xmlns:p14="http://schemas.microsoft.com/office/powerpoint/2010/main" val="1374503043"/>
      </p:ext>
    </p:extLst>
  </p:cSld>
  <p:clrMapOvr>
    <a:masterClrMapping/>
  </p:clrMapOvr>
  <p:transition>
    <p:fade/>
  </p:transition>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Custom 68">
      <a:dk1>
        <a:srgbClr val="000000"/>
      </a:dk1>
      <a:lt1>
        <a:srgbClr val="FFFFFF"/>
      </a:lt1>
      <a:dk2>
        <a:srgbClr val="5D8298"/>
      </a:dk2>
      <a:lt2>
        <a:srgbClr val="EEECE1"/>
      </a:lt2>
      <a:accent1>
        <a:srgbClr val="E32620"/>
      </a:accent1>
      <a:accent2>
        <a:srgbClr val="C0504D"/>
      </a:accent2>
      <a:accent3>
        <a:srgbClr val="E9D0CD"/>
      </a:accent3>
      <a:accent4>
        <a:srgbClr val="F4EAE7"/>
      </a:accent4>
      <a:accent5>
        <a:srgbClr val="ECE6ED"/>
      </a:accent5>
      <a:accent6>
        <a:srgbClr val="8B878B"/>
      </a:accent6>
      <a:hlink>
        <a:srgbClr val="E32620"/>
      </a:hlink>
      <a:folHlink>
        <a:srgbClr val="C30C1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4910</TotalTime>
  <Words>1268</Words>
  <Application>Microsoft Macintosh PowerPoint</Application>
  <PresentationFormat>Breedbeeld</PresentationFormat>
  <Paragraphs>123</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13</vt:i4>
      </vt:variant>
    </vt:vector>
  </HeadingPairs>
  <TitlesOfParts>
    <vt:vector size="20" baseType="lpstr">
      <vt:lpstr>Arial</vt:lpstr>
      <vt:lpstr>Calibri</vt:lpstr>
      <vt:lpstr>Calibri Light</vt:lpstr>
      <vt:lpstr>Lucida Grande</vt:lpstr>
      <vt:lpstr>PT Sans Narrow</vt:lpstr>
      <vt:lpstr>Kantoorthema</vt:lpstr>
      <vt:lpstr>Thème Office</vt:lpstr>
      <vt:lpstr>PowerPoint-presentatie</vt:lpstr>
      <vt:lpstr>Surgery in patients with  von Willebrand disease</vt:lpstr>
      <vt:lpstr>Conflict of interest and funding</vt:lpstr>
      <vt:lpstr>Considerations for surgical patients  with von Willebrand disease</vt:lpstr>
      <vt:lpstr>Case 1</vt:lpstr>
      <vt:lpstr>Considerations for treatment of surgical patients with von Willebrand disease</vt:lpstr>
      <vt:lpstr>Therapy basics</vt:lpstr>
      <vt:lpstr>surgical and anaesthetic Considerations for pregnant patients with  von Willebrand disease</vt:lpstr>
      <vt:lpstr>Case 2</vt:lpstr>
      <vt:lpstr>Pregnancy and delivery in women with  von willebrand disease</vt:lpstr>
      <vt:lpstr>Key take-aways</vt:lpstr>
      <vt:lpstr>Recommended Further reading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Kim Grootscholten</cp:lastModifiedBy>
  <cp:revision>361</cp:revision>
  <cp:lastPrinted>2017-02-15T09:54:46Z</cp:lastPrinted>
  <dcterms:created xsi:type="dcterms:W3CDTF">2016-10-14T09:38:18Z</dcterms:created>
  <dcterms:modified xsi:type="dcterms:W3CDTF">2021-07-06T10:40:39Z</dcterms:modified>
</cp:coreProperties>
</file>