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12537" r:id="rId2"/>
    <p:sldId id="12538" r:id="rId3"/>
    <p:sldId id="2311" r:id="rId4"/>
    <p:sldId id="12574" r:id="rId5"/>
    <p:sldId id="12566" r:id="rId6"/>
    <p:sldId id="12572" r:id="rId7"/>
    <p:sldId id="12567" r:id="rId8"/>
    <p:sldId id="12557" r:id="rId9"/>
    <p:sldId id="12568" r:id="rId10"/>
    <p:sldId id="12573" r:id="rId11"/>
    <p:sldId id="12565" r:id="rId12"/>
    <p:sldId id="12575" r:id="rId13"/>
    <p:sldId id="12569" r:id="rId14"/>
    <p:sldId id="12576" r:id="rId15"/>
    <p:sldId id="333" r:id="rId1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391" userDrawn="1">
          <p15:clr>
            <a:srgbClr val="A4A3A4"/>
          </p15:clr>
        </p15:guide>
        <p15:guide id="4" pos="7292" userDrawn="1">
          <p15:clr>
            <a:srgbClr val="A4A3A4"/>
          </p15:clr>
        </p15:guide>
        <p15:guide id="5" orient="horz" pos="4211" userDrawn="1">
          <p15:clr>
            <a:srgbClr val="A4A3A4"/>
          </p15:clr>
        </p15:guide>
        <p15:guide id="6" orient="horz" pos="304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ês Alves" initials="IA" lastIdx="1" clrIdx="0">
    <p:extLst>
      <p:ext uri="{19B8F6BF-5375-455C-9EA6-DF929625EA0E}">
        <p15:presenceInfo xmlns:p15="http://schemas.microsoft.com/office/powerpoint/2012/main" userId="d35f55b10eafbc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F3F0D"/>
    <a:srgbClr val="C6573B"/>
    <a:srgbClr val="C7573C"/>
    <a:srgbClr val="03C750"/>
    <a:srgbClr val="FFA402"/>
    <a:srgbClr val="505050"/>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D274C-7EE2-4A7E-B969-BE56C8D984BA}" v="3" dt="2021-10-09T21:20:10.22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5394" autoAdjust="0"/>
  </p:normalViewPr>
  <p:slideViewPr>
    <p:cSldViewPr snapToObjects="1">
      <p:cViewPr varScale="1">
        <p:scale>
          <a:sx n="125" d="100"/>
          <a:sy n="125" d="100"/>
        </p:scale>
        <p:origin x="398" y="120"/>
      </p:cViewPr>
      <p:guideLst>
        <p:guide pos="3840"/>
        <p:guide pos="391"/>
        <p:guide pos="7292"/>
        <p:guide orient="horz" pos="4211"/>
        <p:guide orient="horz" pos="304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10/10/2021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10/10/2021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336689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110110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15</a:t>
            </a:fld>
            <a:endParaRPr lang="fr-FR" altLang="en-US" sz="1200"/>
          </a:p>
        </p:txBody>
      </p:sp>
    </p:spTree>
    <p:extLst>
      <p:ext uri="{BB962C8B-B14F-4D97-AF65-F5344CB8AC3E}">
        <p14:creationId xmlns:p14="http://schemas.microsoft.com/office/powerpoint/2010/main" val="3189396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Picture 4">
            <a:extLst>
              <a:ext uri="{FF2B5EF4-FFF2-40B4-BE49-F238E27FC236}">
                <a16:creationId xmlns:a16="http://schemas.microsoft.com/office/drawing/2014/main" id="{434C6DBA-B6B1-E74A-9DF9-0500287FC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9696" y="2332676"/>
            <a:ext cx="5472608" cy="219264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n-lt"/>
                <a:ea typeface="Calibri" charset="0"/>
                <a:cs typeface="Calibri"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mj-lt"/>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7ED6E646-CB45-B545-92A3-D9ADE1851C8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487AFD-397A-1841-8030-0026BE483513}"/>
              </a:ext>
            </a:extLst>
          </p:cNvPr>
          <p:cNvPicPr>
            <a:picLocks noChangeAspect="1"/>
          </p:cNvPicPr>
          <p:nvPr userDrawn="1"/>
        </p:nvPicPr>
        <p:blipFill rotWithShape="1">
          <a:blip r:embed="rId2"/>
          <a:srcRect t="14145" r="9848" b="7550"/>
          <a:stretch/>
        </p:blipFill>
        <p:spPr>
          <a:xfrm>
            <a:off x="6080149" y="-1"/>
            <a:ext cx="6111851" cy="6858001"/>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Antoine Lacombe </a:t>
            </a:r>
            <a:r>
              <a:rPr lang="en-GB" sz="1100" b="1" noProof="0" dirty="0">
                <a:solidFill>
                  <a:srgbClr val="C6573B"/>
                </a:solidFill>
                <a:latin typeface="Calibri" charset="0"/>
                <a:ea typeface="Calibri" charset="0"/>
                <a:cs typeface="Calibri" charset="0"/>
              </a:rPr>
              <a:t>Pharm D, MBA</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pic>
        <p:nvPicPr>
          <p:cNvPr id="42" name="Picture 41">
            <a:extLst>
              <a:ext uri="{FF2B5EF4-FFF2-40B4-BE49-F238E27FC236}">
                <a16:creationId xmlns:a16="http://schemas.microsoft.com/office/drawing/2014/main" id="{8D483240-64A1-0141-A68F-ED7CA01E19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764704"/>
            <a:ext cx="2062050" cy="826176"/>
          </a:xfrm>
          <a:prstGeom prst="rect">
            <a:avLst/>
          </a:prstGeom>
        </p:spPr>
      </p:pic>
      <p:sp>
        <p:nvSpPr>
          <p:cNvPr id="43" name="Titre 1">
            <a:extLst>
              <a:ext uri="{FF2B5EF4-FFF2-40B4-BE49-F238E27FC236}">
                <a16:creationId xmlns:a16="http://schemas.microsoft.com/office/drawing/2014/main" id="{64D12537-8C01-A042-98FF-A67A845EC702}"/>
              </a:ext>
            </a:extLst>
          </p:cNvPr>
          <p:cNvSpPr txBox="1">
            <a:spLocks/>
          </p:cNvSpPr>
          <p:nvPr userDrawn="1"/>
        </p:nvSpPr>
        <p:spPr>
          <a:xfrm>
            <a:off x="5176866" y="6525344"/>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Calibri" charset="0"/>
                <a:ea typeface="Calibri" charset="0"/>
                <a:cs typeface="Calibri" charset="0"/>
              </a:rPr>
              <a:t>Heading to the heart of Independent Medical Education Since 2012</a:t>
            </a:r>
            <a:endParaRPr kumimoji="0" lang="en-GB" sz="1400" b="1"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Froukje</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Sosef</a:t>
            </a:r>
            <a:r>
              <a:rPr lang="en-GB" sz="1400" b="1" noProof="0" dirty="0">
                <a:solidFill>
                  <a:srgbClr val="C6573B"/>
                </a:solidFill>
                <a:latin typeface="Calibri" charset="0"/>
                <a:ea typeface="Calibri" charset="0"/>
                <a:cs typeface="Calibri" charset="0"/>
              </a:rPr>
              <a:t> </a:t>
            </a:r>
            <a:r>
              <a:rPr lang="en-GB" sz="1100" b="1" noProof="0" dirty="0">
                <a:solidFill>
                  <a:srgbClr val="C6573B"/>
                </a:solidFill>
                <a:latin typeface="Calibri" charset="0"/>
                <a:ea typeface="Calibri" charset="0"/>
                <a:cs typeface="Calibri" charset="0"/>
              </a:rPr>
              <a:t>MD</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0194379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Calibri" charset="0"/>
                <a:ea typeface="Calibri" charset="0"/>
                <a:cs typeface="Calibri"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Calibri" charset="0"/>
                <a:ea typeface="Calibri" charset="0"/>
                <a:cs typeface="Calibri"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vl1pPr>
            <a:lvl2pPr marL="457200" indent="0">
              <a:buNone/>
              <a:defRPr/>
            </a:lvl2pPr>
          </a:lstStyle>
          <a:p>
            <a:pPr lvl="0"/>
            <a:r>
              <a:rPr lang="en-GB" dirty="0"/>
              <a:t>CLICK AND MODIFY THE TEXT</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23881D09-4309-8C44-91E5-50A70571A00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Calibri" charset="0"/>
                <a:ea typeface="Calibri" charset="0"/>
                <a:cs typeface="Calibri"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Calibri" charset="0"/>
                <a:ea typeface="Calibri" charset="0"/>
                <a:cs typeface="Calibri"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C08F71FF-151F-2D48-81C5-8F8DB46A9D7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j-lt"/>
                <a:ea typeface="Calibri" charset="0"/>
                <a:cs typeface="Calibri"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38096E7-3C23-084C-98B8-6312BCA122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2" name="Title Placeholder 1"/>
          <p:cNvSpPr>
            <a:spLocks noGrp="1"/>
          </p:cNvSpPr>
          <p:nvPr>
            <p:ph type="title"/>
          </p:nvPr>
        </p:nvSpPr>
        <p:spPr>
          <a:xfrm>
            <a:off x="619201" y="259200"/>
            <a:ext cx="87407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A332B0E8-5037-6B4D-B9B4-0A16C3C15D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80760" y="291983"/>
            <a:ext cx="1503872" cy="6025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7" r:id="rId13"/>
  </p:sldLayoutIdLst>
  <p:hf hdr="0" ftr="0" dt="0"/>
  <p:txStyles>
    <p:titleStyle>
      <a:lvl1pPr algn="l" defTabSz="457200" rtl="0" eaLnBrk="1" latinLnBrk="0" hangingPunct="1">
        <a:spcBef>
          <a:spcPct val="0"/>
        </a:spcBef>
        <a:buNone/>
        <a:defRPr sz="2800" b="1" i="0" kern="1200" cap="all" spc="0" baseline="0">
          <a:solidFill>
            <a:srgbClr val="5D8298"/>
          </a:solidFill>
          <a:latin typeface="Calibri" charset="0"/>
          <a:ea typeface="Calibri" charset="0"/>
          <a:cs typeface="Calibri"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rarediseases.info.nih.gov/diseases/6444/fibrous-dysplasia" TargetMode="External"/><Relationship Id="rId2" Type="http://schemas.openxmlformats.org/officeDocument/2006/relationships/hyperlink" Target="mailto:info@fibrousdyplasia.or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hyperlink" Target="mailto:info@fibrousdyplasia.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rarebone.org/" TargetMode="External"/><Relationship Id="rId2" Type="http://schemas.openxmlformats.org/officeDocument/2006/relationships/hyperlink" Target="https://rbdalliance.org/" TargetMode="Externa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hyperlink" Target="https://twitter.com/COR2EDMedEd" TargetMode="External"/><Relationship Id="rId3" Type="http://schemas.openxmlformats.org/officeDocument/2006/relationships/image" Target="../media/image10.png"/><Relationship Id="rId7" Type="http://schemas.openxmlformats.org/officeDocument/2006/relationships/image" Target="../media/image12.svg"/><Relationship Id="rId12" Type="http://schemas.openxmlformats.org/officeDocument/2006/relationships/hyperlink" Target="https://vimeo.com/cor2ed"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hyperlink" Target="http://cor2ed.com/" TargetMode="External"/><Relationship Id="rId10" Type="http://schemas.openxmlformats.org/officeDocument/2006/relationships/image" Target="../media/image14.png"/><Relationship Id="rId4" Type="http://schemas.openxmlformats.org/officeDocument/2006/relationships/hyperlink" Target="https://www.linkedin.com/company/cor2ed/" TargetMode="Externa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arediseases.info.nih.gov/diseases/12943/x-linked-hypophosphatemia" TargetMode="External"/><Relationship Id="rId2" Type="http://schemas.openxmlformats.org/officeDocument/2006/relationships/hyperlink" Target="http://www.xlhnetwork.or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r2ed.com/podcast-rare-bone-disease-highlights-at-asbmr-2021/" TargetMode="External"/><Relationship Id="rId2" Type="http://schemas.openxmlformats.org/officeDocument/2006/relationships/hyperlink" Target="https://clinicaltrials.gov/ct2/show/NCT03651505"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cor2ed.com/podcast-rare-bone-disease-highlights-at-asbmr-202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oif.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E4C1-945E-4144-9732-811F42AF78BD}"/>
              </a:ext>
            </a:extLst>
          </p:cNvPr>
          <p:cNvSpPr>
            <a:spLocks noGrp="1"/>
          </p:cNvSpPr>
          <p:nvPr>
            <p:ph type="title"/>
          </p:nvPr>
        </p:nvSpPr>
        <p:spPr>
          <a:xfrm>
            <a:off x="609601" y="1124744"/>
            <a:ext cx="5186755" cy="865187"/>
          </a:xfrm>
        </p:spPr>
        <p:txBody>
          <a:bodyPr>
            <a:normAutofit fontScale="90000"/>
          </a:bodyPr>
          <a:lstStyle/>
          <a:p>
            <a:r>
              <a:rPr lang="en-GB" sz="2000" dirty="0">
                <a:solidFill>
                  <a:schemeClr val="tx2">
                    <a:lumMod val="60000"/>
                    <a:lumOff val="40000"/>
                  </a:schemeClr>
                </a:solidFill>
              </a:rPr>
              <a:t>Poster</a:t>
            </a:r>
            <a:br>
              <a:rPr lang="en-GB" sz="2000" dirty="0">
                <a:solidFill>
                  <a:schemeClr val="tx2">
                    <a:lumMod val="60000"/>
                    <a:lumOff val="40000"/>
                  </a:schemeClr>
                </a:solidFill>
              </a:rPr>
            </a:br>
            <a:r>
              <a:rPr lang="en-US" dirty="0">
                <a:latin typeface="+mn-lt"/>
                <a:ea typeface="Times New Roman" panose="02020603050405020304" pitchFamily="18" charset="0"/>
              </a:rPr>
              <a:t>Baseline Patient Demographics and Disease Characteristics in Adults with Osteogenesis Imperfecta (OI) in the Phase 2b ASTEROID Study</a:t>
            </a:r>
            <a:br>
              <a:rPr lang="en-GB" dirty="0"/>
            </a:br>
            <a:endParaRPr lang="en-GB" dirty="0"/>
          </a:p>
        </p:txBody>
      </p:sp>
      <p:sp>
        <p:nvSpPr>
          <p:cNvPr id="10" name="Text Placeholder 9">
            <a:extLst>
              <a:ext uri="{FF2B5EF4-FFF2-40B4-BE49-F238E27FC236}">
                <a16:creationId xmlns:a16="http://schemas.microsoft.com/office/drawing/2014/main" id="{1BB3372C-D4E8-4121-8430-2AB9CD55C759}"/>
              </a:ext>
            </a:extLst>
          </p:cNvPr>
          <p:cNvSpPr>
            <a:spLocks noGrp="1"/>
          </p:cNvSpPr>
          <p:nvPr>
            <p:ph type="body" sz="half" idx="12"/>
          </p:nvPr>
        </p:nvSpPr>
        <p:spPr>
          <a:xfrm>
            <a:off x="6158414" y="2269080"/>
            <a:ext cx="5423985" cy="3801550"/>
          </a:xfrm>
          <a:solidFill>
            <a:schemeClr val="accent1">
              <a:lumMod val="20000"/>
              <a:lumOff val="80000"/>
            </a:schemeClr>
          </a:solidFill>
          <a:ln w="25400">
            <a:solidFill>
              <a:schemeClr val="accent1"/>
            </a:solidFill>
          </a:ln>
        </p:spPr>
        <p:txBody>
          <a:bodyPr lIns="108000" tIns="72000" rIns="108000">
            <a:normAutofit/>
          </a:bodyPr>
          <a:lstStyle/>
          <a:p>
            <a:pPr marL="182563" indent="-182563"/>
            <a:r>
              <a:rPr lang="en-US" sz="1600" b="1" i="0" dirty="0">
                <a:solidFill>
                  <a:schemeClr val="accent1"/>
                </a:solidFill>
                <a:effectLst/>
                <a:latin typeface="+mn-lt"/>
              </a:rPr>
              <a:t>Design: </a:t>
            </a:r>
          </a:p>
          <a:p>
            <a:pPr marL="536575" lvl="1" indent="-171450">
              <a:buFont typeface="System Font Regular"/>
              <a:buChar char="–"/>
            </a:pPr>
            <a:r>
              <a:rPr lang="en-US" sz="1400" dirty="0"/>
              <a:t>A review </a:t>
            </a:r>
            <a:r>
              <a:rPr lang="en-US" sz="1400" dirty="0">
                <a:solidFill>
                  <a:schemeClr val="tx2"/>
                </a:solidFill>
              </a:rPr>
              <a:t>of OI-related </a:t>
            </a:r>
            <a:r>
              <a:rPr lang="en-US" sz="1400" dirty="0"/>
              <a:t>publications from Jan 1995-Dec 2020</a:t>
            </a:r>
          </a:p>
          <a:p>
            <a:pPr marL="182563" indent="-182563"/>
            <a:r>
              <a:rPr lang="en-US" sz="1600" b="1" dirty="0">
                <a:solidFill>
                  <a:schemeClr val="accent1"/>
                </a:solidFill>
                <a:latin typeface="+mn-lt"/>
              </a:rPr>
              <a:t>Key results:</a:t>
            </a:r>
            <a:r>
              <a:rPr lang="en-US" sz="1600" dirty="0">
                <a:solidFill>
                  <a:schemeClr val="tx2"/>
                </a:solidFill>
                <a:latin typeface="+mn-lt"/>
              </a:rPr>
              <a:t> </a:t>
            </a:r>
            <a:r>
              <a:rPr lang="en-US" sz="1600" dirty="0"/>
              <a:t>Few studies reported on:</a:t>
            </a:r>
          </a:p>
          <a:p>
            <a:pPr marL="536575" lvl="1" indent="-171450">
              <a:buFont typeface="System Font Regular"/>
              <a:buChar char="–"/>
            </a:pPr>
            <a:r>
              <a:rPr lang="en-US" sz="1400" dirty="0"/>
              <a:t>Standard of OI care, diagnosis and monitoring, interactions with the healthcare system and transition of care from child to adult services or, the social and economic impact of OI on patients and caregivers</a:t>
            </a:r>
          </a:p>
          <a:p>
            <a:pPr marL="182563" indent="-182563"/>
            <a:r>
              <a:rPr lang="en-GB" sz="1600" b="1" dirty="0">
                <a:solidFill>
                  <a:schemeClr val="accent1"/>
                </a:solidFill>
                <a:latin typeface="+mn-lt"/>
              </a:rPr>
              <a:t>Patient perspective: </a:t>
            </a:r>
          </a:p>
          <a:p>
            <a:pPr marL="536575" lvl="1" indent="-171450">
              <a:buFont typeface="System Font Regular"/>
              <a:buChar char="–"/>
            </a:pPr>
            <a:r>
              <a:rPr lang="en-GB" sz="1400" dirty="0">
                <a:solidFill>
                  <a:schemeClr val="tx2"/>
                </a:solidFill>
                <a:latin typeface="+mn-lt"/>
              </a:rPr>
              <a:t>Ongoing monitoring of patients through their lifetime of OI is critical </a:t>
            </a:r>
          </a:p>
          <a:p>
            <a:pPr marL="536575" lvl="1" indent="-171450">
              <a:buFont typeface="System Font Regular"/>
              <a:buChar char="–"/>
            </a:pPr>
            <a:r>
              <a:rPr lang="en-GB" sz="1400" dirty="0">
                <a:solidFill>
                  <a:schemeClr val="tx2"/>
                </a:solidFill>
                <a:latin typeface="+mn-lt"/>
              </a:rPr>
              <a:t>Adult patients often don’t receive appropriate follow-up because they were diagnosed with OI as a child and they haven’t been transitioned to adult services, which is a transversal issue among other rare bone diseases</a:t>
            </a:r>
          </a:p>
          <a:p>
            <a:endParaRPr lang="en-GB" sz="1600" dirty="0">
              <a:solidFill>
                <a:schemeClr val="tx2"/>
              </a:solidFill>
              <a:latin typeface="+mn-lt"/>
            </a:endParaRPr>
          </a:p>
        </p:txBody>
      </p:sp>
      <p:sp>
        <p:nvSpPr>
          <p:cNvPr id="11" name="Text Placeholder 10">
            <a:extLst>
              <a:ext uri="{FF2B5EF4-FFF2-40B4-BE49-F238E27FC236}">
                <a16:creationId xmlns:a16="http://schemas.microsoft.com/office/drawing/2014/main" id="{0BAC1C62-C165-4920-811B-A07D87067CBD}"/>
              </a:ext>
            </a:extLst>
          </p:cNvPr>
          <p:cNvSpPr>
            <a:spLocks noGrp="1"/>
          </p:cNvSpPr>
          <p:nvPr>
            <p:ph type="body" sz="half" idx="13"/>
          </p:nvPr>
        </p:nvSpPr>
        <p:spPr>
          <a:xfrm>
            <a:off x="621213" y="2269080"/>
            <a:ext cx="5186755" cy="3801549"/>
          </a:xfrm>
          <a:solidFill>
            <a:schemeClr val="tx2">
              <a:lumMod val="20000"/>
              <a:lumOff val="80000"/>
            </a:schemeClr>
          </a:solidFill>
          <a:ln w="25400">
            <a:solidFill>
              <a:schemeClr val="tx2"/>
            </a:solidFill>
          </a:ln>
        </p:spPr>
        <p:txBody>
          <a:bodyPr lIns="108000" tIns="72000" rIns="36000">
            <a:noAutofit/>
          </a:bodyPr>
          <a:lstStyle/>
          <a:p>
            <a:pPr marL="182563" indent="-182563"/>
            <a:r>
              <a:rPr lang="en-US" sz="1600" b="1" i="0" dirty="0">
                <a:solidFill>
                  <a:schemeClr val="accent1"/>
                </a:solidFill>
                <a:effectLst/>
                <a:latin typeface="+mn-lt"/>
              </a:rPr>
              <a:t>Design: </a:t>
            </a:r>
          </a:p>
          <a:p>
            <a:pPr marL="536575" lvl="1" indent="-171450">
              <a:buFont typeface="System Font Regular"/>
              <a:buChar char="–"/>
            </a:pPr>
            <a:r>
              <a:rPr lang="en-US" sz="1400" dirty="0"/>
              <a:t>ASTEROID was a 12-month study of </a:t>
            </a:r>
            <a:r>
              <a:rPr lang="en-US" sz="1400" dirty="0" err="1"/>
              <a:t>setrusumab</a:t>
            </a:r>
            <a:r>
              <a:rPr lang="en-US" sz="1400" dirty="0"/>
              <a:t> (monoclonal antibody) in a</a:t>
            </a:r>
            <a:r>
              <a:rPr lang="en-GB" sz="1400" dirty="0" err="1">
                <a:latin typeface="Calibri" panose="020F0502020204030204" pitchFamily="34" charset="0"/>
                <a:cs typeface="Calibri" panose="020F0502020204030204" pitchFamily="34" charset="0"/>
              </a:rPr>
              <a:t>dults</a:t>
            </a:r>
            <a:r>
              <a:rPr lang="en-GB" sz="1400" dirty="0">
                <a:latin typeface="Calibri" panose="020F0502020204030204" pitchFamily="34" charset="0"/>
                <a:cs typeface="Calibri" panose="020F0502020204030204" pitchFamily="34" charset="0"/>
              </a:rPr>
              <a:t> with type I, III or IV OI who had at least </a:t>
            </a: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1 fracture in the past </a:t>
            </a:r>
            <a:r>
              <a:rPr lang="en-GB" sz="1400" dirty="0">
                <a:solidFill>
                  <a:schemeClr val="tx2"/>
                </a:solidFill>
                <a:latin typeface="Calibri" panose="020F0502020204030204" pitchFamily="34" charset="0"/>
                <a:cs typeface="Calibri" panose="020F0502020204030204" pitchFamily="34" charset="0"/>
              </a:rPr>
              <a:t>5 years</a:t>
            </a:r>
          </a:p>
          <a:p>
            <a:pPr marL="536575" lvl="1" indent="-171450">
              <a:buFont typeface="System Font Regular"/>
              <a:buChar char="–"/>
            </a:pPr>
            <a:r>
              <a:rPr lang="en-GB" sz="1400" dirty="0">
                <a:solidFill>
                  <a:schemeClr val="tx2"/>
                </a:solidFill>
                <a:latin typeface="Calibri" panose="020F0502020204030204" pitchFamily="34" charset="0"/>
                <a:cs typeface="Calibri" panose="020F0502020204030204" pitchFamily="34" charset="0"/>
              </a:rPr>
              <a:t>This data looked at the characteristics in the patients enrolled in the study</a:t>
            </a:r>
          </a:p>
          <a:p>
            <a:pPr marL="182563" indent="-182563"/>
            <a:r>
              <a:rPr lang="en-US" sz="1600" b="1" dirty="0">
                <a:solidFill>
                  <a:schemeClr val="accent1"/>
                </a:solidFill>
                <a:latin typeface="+mn-lt"/>
              </a:rPr>
              <a:t>Key results: </a:t>
            </a:r>
            <a:r>
              <a:rPr lang="en-US" sz="1600" dirty="0">
                <a:solidFill>
                  <a:schemeClr val="tx2"/>
                </a:solidFill>
                <a:latin typeface="Calibri" panose="020F0502020204030204" pitchFamily="34" charset="0"/>
                <a:cs typeface="Calibri" panose="020F0502020204030204" pitchFamily="34" charset="0"/>
              </a:rPr>
              <a:t>The study reinforced the diverse characteristics of patients with OI </a:t>
            </a:r>
          </a:p>
          <a:p>
            <a:pPr marL="182563" indent="-182563"/>
            <a:r>
              <a:rPr lang="en-GB" sz="1600" b="1" dirty="0">
                <a:solidFill>
                  <a:schemeClr val="accent1"/>
                </a:solidFill>
                <a:latin typeface="+mn-lt"/>
              </a:rPr>
              <a:t>Patient perspective: </a:t>
            </a:r>
          </a:p>
          <a:p>
            <a:pPr marL="536575" lvl="1" indent="-171450">
              <a:buFont typeface="System Font Regular"/>
              <a:buChar char="–"/>
            </a:pPr>
            <a:r>
              <a:rPr lang="en-GB" sz="1400" dirty="0">
                <a:solidFill>
                  <a:schemeClr val="tx2"/>
                </a:solidFill>
                <a:latin typeface="+mn-lt"/>
              </a:rPr>
              <a:t>The results reinforced the high fracture risk in adult OI patients and therefore the need for ongoing monitoring and treatment</a:t>
            </a:r>
          </a:p>
          <a:p>
            <a:pPr marL="536575" lvl="1" indent="-171450">
              <a:buFont typeface="System Font Regular"/>
              <a:buChar char="–"/>
            </a:pPr>
            <a:r>
              <a:rPr lang="en-GB" sz="1400" dirty="0">
                <a:solidFill>
                  <a:schemeClr val="tx2"/>
                </a:solidFill>
                <a:latin typeface="+mn-lt"/>
              </a:rPr>
              <a:t>Due to the diverse nature of the different types of OI, it would be relevant to see types studied separately</a:t>
            </a:r>
            <a:endParaRPr lang="en-US" sz="1600" b="0" i="0" dirty="0">
              <a:solidFill>
                <a:schemeClr val="tx2"/>
              </a:solidFill>
              <a:effectLst/>
              <a:latin typeface="+mn-lt"/>
            </a:endParaRPr>
          </a:p>
        </p:txBody>
      </p:sp>
      <p:sp>
        <p:nvSpPr>
          <p:cNvPr id="9" name="Text Placeholder 8">
            <a:extLst>
              <a:ext uri="{FF2B5EF4-FFF2-40B4-BE49-F238E27FC236}">
                <a16:creationId xmlns:a16="http://schemas.microsoft.com/office/drawing/2014/main" id="{A8CB69C8-56A9-4E99-B5D8-39DD501A942F}"/>
              </a:ext>
            </a:extLst>
          </p:cNvPr>
          <p:cNvSpPr>
            <a:spLocks noGrp="1"/>
          </p:cNvSpPr>
          <p:nvPr>
            <p:ph type="body" sz="quarter" idx="11"/>
          </p:nvPr>
        </p:nvSpPr>
        <p:spPr/>
        <p:txBody>
          <a:bodyPr>
            <a:normAutofit/>
          </a:bodyPr>
          <a:lstStyle/>
          <a:p>
            <a:r>
              <a:rPr lang="en-GB" sz="2800" dirty="0">
                <a:solidFill>
                  <a:schemeClr val="tx2"/>
                </a:solidFill>
                <a:latin typeface="+mj-lt"/>
              </a:rPr>
              <a:t>KEY OI DATA AT ASBMR 2021 </a:t>
            </a:r>
            <a:endParaRPr lang="en-GB" sz="2800" dirty="0">
              <a:latin typeface="+mj-lt"/>
            </a:endParaRPr>
          </a:p>
        </p:txBody>
      </p:sp>
      <p:sp>
        <p:nvSpPr>
          <p:cNvPr id="12" name="Text Placeholder 11">
            <a:extLst>
              <a:ext uri="{FF2B5EF4-FFF2-40B4-BE49-F238E27FC236}">
                <a16:creationId xmlns:a16="http://schemas.microsoft.com/office/drawing/2014/main" id="{E6F60167-271C-48FB-861D-7F6425865F69}"/>
              </a:ext>
            </a:extLst>
          </p:cNvPr>
          <p:cNvSpPr>
            <a:spLocks noGrp="1"/>
          </p:cNvSpPr>
          <p:nvPr>
            <p:ph type="body" sz="quarter" idx="14"/>
          </p:nvPr>
        </p:nvSpPr>
        <p:spPr>
          <a:xfrm>
            <a:off x="6158415" y="1124744"/>
            <a:ext cx="5423985" cy="1144336"/>
          </a:xfrm>
        </p:spPr>
        <p:txBody>
          <a:bodyPr>
            <a:normAutofit lnSpcReduction="10000"/>
          </a:bodyPr>
          <a:lstStyle/>
          <a:p>
            <a:r>
              <a:rPr lang="en-GB" sz="1800" dirty="0">
                <a:solidFill>
                  <a:schemeClr val="tx2">
                    <a:lumMod val="60000"/>
                    <a:lumOff val="40000"/>
                  </a:schemeClr>
                </a:solidFill>
              </a:rPr>
              <a:t>Poster</a:t>
            </a:r>
          </a:p>
          <a:p>
            <a:r>
              <a:rPr lang="en-US" sz="1800" dirty="0"/>
              <a:t>The Patient Clinical Journey and Socioeconomic Impact of Osteogenesis Imperfecta: A Systematic Review</a:t>
            </a:r>
            <a:endParaRPr lang="en-GB" sz="1800" baseline="30000" dirty="0"/>
          </a:p>
        </p:txBody>
      </p:sp>
      <p:sp>
        <p:nvSpPr>
          <p:cNvPr id="4" name="Slide Number Placeholder 3">
            <a:extLst>
              <a:ext uri="{FF2B5EF4-FFF2-40B4-BE49-F238E27FC236}">
                <a16:creationId xmlns:a16="http://schemas.microsoft.com/office/drawing/2014/main" id="{369C0A8F-0B3A-4526-9933-44B74BBCCADA}"/>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3" name="Content Placeholder 12">
            <a:extLst>
              <a:ext uri="{FF2B5EF4-FFF2-40B4-BE49-F238E27FC236}">
                <a16:creationId xmlns:a16="http://schemas.microsoft.com/office/drawing/2014/main" id="{90349D2F-7BFF-4DB3-8C3C-A2ABD1C5160A}"/>
              </a:ext>
            </a:extLst>
          </p:cNvPr>
          <p:cNvSpPr>
            <a:spLocks noGrp="1"/>
          </p:cNvSpPr>
          <p:nvPr>
            <p:ph sz="quarter" idx="15"/>
          </p:nvPr>
        </p:nvSpPr>
        <p:spPr>
          <a:xfrm>
            <a:off x="609601" y="6237312"/>
            <a:ext cx="10958441" cy="371697"/>
          </a:xfrm>
        </p:spPr>
        <p:txBody>
          <a:bodyPr/>
          <a:lstStyle/>
          <a:p>
            <a:pPr>
              <a:spcBef>
                <a:spcPts val="0"/>
              </a:spcBef>
            </a:pPr>
            <a:r>
              <a:rPr lang="en-GB" sz="1200" dirty="0">
                <a:solidFill>
                  <a:schemeClr val="tx2"/>
                </a:solidFill>
              </a:rPr>
              <a:t>OI, osteogenesis imperfecta</a:t>
            </a:r>
          </a:p>
          <a:p>
            <a:pPr>
              <a:spcBef>
                <a:spcPts val="0"/>
              </a:spcBef>
            </a:pPr>
            <a:r>
              <a:rPr lang="en-GB" sz="1200" dirty="0">
                <a:solidFill>
                  <a:schemeClr val="tx2"/>
                </a:solidFill>
              </a:rPr>
              <a:t>Javaid M, et al. ASBMR 2021, Abstract #VPP-688;</a:t>
            </a:r>
            <a:r>
              <a:rPr lang="en-GB" sz="1200" dirty="0">
                <a:solidFill>
                  <a:schemeClr val="tx2"/>
                </a:solidFill>
                <a:latin typeface="+mn-lt"/>
              </a:rPr>
              <a:t> </a:t>
            </a:r>
            <a:r>
              <a:rPr lang="en-US" dirty="0" err="1">
                <a:solidFill>
                  <a:schemeClr val="tx2"/>
                </a:solidFill>
              </a:rPr>
              <a:t>Javaid</a:t>
            </a:r>
            <a:r>
              <a:rPr lang="en-US" dirty="0">
                <a:solidFill>
                  <a:schemeClr val="tx2"/>
                </a:solidFill>
              </a:rPr>
              <a:t> K</a:t>
            </a:r>
            <a:r>
              <a:rPr lang="en-GB" sz="1200" dirty="0">
                <a:solidFill>
                  <a:schemeClr val="tx2"/>
                </a:solidFill>
              </a:rPr>
              <a:t>, et al. ASBMR 2021, Abstract #1016; </a:t>
            </a:r>
            <a:r>
              <a:rPr lang="en-US" dirty="0">
                <a:solidFill>
                  <a:schemeClr val="tx2"/>
                </a:solidFill>
              </a:rPr>
              <a:t>Rauch</a:t>
            </a:r>
            <a:r>
              <a:rPr lang="en-GB" dirty="0">
                <a:solidFill>
                  <a:schemeClr val="tx2"/>
                </a:solidFill>
                <a:latin typeface="+mn-lt"/>
              </a:rPr>
              <a:t> F</a:t>
            </a:r>
            <a:r>
              <a:rPr lang="en-GB" sz="1200" dirty="0">
                <a:solidFill>
                  <a:schemeClr val="tx2"/>
                </a:solidFill>
                <a:latin typeface="+mn-lt"/>
              </a:rPr>
              <a:t>, et al. </a:t>
            </a:r>
            <a:r>
              <a:rPr lang="en-GB" sz="1200" dirty="0">
                <a:solidFill>
                  <a:schemeClr val="tx2"/>
                </a:solidFill>
              </a:rPr>
              <a:t>ASBMR 2021, Abstract #SUN-280; </a:t>
            </a:r>
            <a:r>
              <a:rPr lang="en-GB" sz="1200" dirty="0">
                <a:solidFill>
                  <a:schemeClr val="tx2"/>
                </a:solidFill>
                <a:latin typeface="+mn-lt"/>
              </a:rPr>
              <a:t> </a:t>
            </a:r>
            <a:br>
              <a:rPr lang="en-GB" sz="1200" dirty="0">
                <a:solidFill>
                  <a:schemeClr val="tx2"/>
                </a:solidFill>
                <a:latin typeface="+mn-lt"/>
              </a:rPr>
            </a:br>
            <a:r>
              <a:rPr lang="en-GB" dirty="0">
                <a:solidFill>
                  <a:schemeClr val="tx2"/>
                </a:solidFill>
                <a:hlinkClick r:id="rId2">
                  <a:extLst>
                    <a:ext uri="{A12FA001-AC4F-418D-AE19-62706E023703}">
                      <ahyp:hlinkClr xmlns:ahyp="http://schemas.microsoft.com/office/drawing/2018/hyperlinkcolor" val="tx"/>
                    </a:ext>
                  </a:extLst>
                </a:hlinkClick>
              </a:rPr>
              <a:t>https://cor2ed.com/podcast-rare-bone-disease-highlights-at-asbmr-2021/</a:t>
            </a:r>
            <a:endParaRPr lang="en-GB" dirty="0">
              <a:solidFill>
                <a:schemeClr val="tx2"/>
              </a:solidFill>
            </a:endParaRPr>
          </a:p>
        </p:txBody>
      </p:sp>
    </p:spTree>
    <p:extLst>
      <p:ext uri="{BB962C8B-B14F-4D97-AF65-F5344CB8AC3E}">
        <p14:creationId xmlns:p14="http://schemas.microsoft.com/office/powerpoint/2010/main" val="30435711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0DE9-C5AC-4A16-A402-6D7169062C96}"/>
              </a:ext>
            </a:extLst>
          </p:cNvPr>
          <p:cNvSpPr>
            <a:spLocks noGrp="1"/>
          </p:cNvSpPr>
          <p:nvPr>
            <p:ph type="title"/>
          </p:nvPr>
        </p:nvSpPr>
        <p:spPr/>
        <p:txBody>
          <a:bodyPr>
            <a:normAutofit/>
          </a:bodyPr>
          <a:lstStyle/>
          <a:p>
            <a:r>
              <a:rPr lang="en-GB" b="1" i="0" u="none" strike="noStrike" baseline="0" dirty="0">
                <a:solidFill>
                  <a:schemeClr val="tx2"/>
                </a:solidFill>
                <a:latin typeface="Calibri" panose="020F0502020204030204" pitchFamily="34" charset="0"/>
              </a:rPr>
              <a:t>Fibrous Dysplasia (FD) and McCune-Albright syndrome (MAS) </a:t>
            </a:r>
            <a:endParaRPr lang="en-GB" dirty="0">
              <a:solidFill>
                <a:schemeClr val="tx2"/>
              </a:solidFill>
            </a:endParaRPr>
          </a:p>
        </p:txBody>
      </p:sp>
      <p:sp>
        <p:nvSpPr>
          <p:cNvPr id="3" name="Content Placeholder 2">
            <a:extLst>
              <a:ext uri="{FF2B5EF4-FFF2-40B4-BE49-F238E27FC236}">
                <a16:creationId xmlns:a16="http://schemas.microsoft.com/office/drawing/2014/main" id="{11EB7BA6-12ED-48E3-9037-95DB9994E981}"/>
              </a:ext>
            </a:extLst>
          </p:cNvPr>
          <p:cNvSpPr>
            <a:spLocks noGrp="1"/>
          </p:cNvSpPr>
          <p:nvPr>
            <p:ph sz="quarter" idx="14"/>
          </p:nvPr>
        </p:nvSpPr>
        <p:spPr>
          <a:xfrm>
            <a:off x="614892" y="1310416"/>
            <a:ext cx="10962216" cy="5070912"/>
          </a:xfrm>
        </p:spPr>
        <p:txBody>
          <a:bodyPr>
            <a:noAutofit/>
          </a:bodyPr>
          <a:lstStyle/>
          <a:p>
            <a:r>
              <a:rPr lang="en-GB" sz="1800" b="1" i="0" u="none" strike="noStrike" baseline="0" dirty="0">
                <a:solidFill>
                  <a:schemeClr val="accent1"/>
                </a:solidFill>
                <a:latin typeface="+mn-lt"/>
              </a:rPr>
              <a:t>Fibrous dysplasia (FD) and McCune-Albright syndrome (MAS) </a:t>
            </a:r>
            <a:r>
              <a:rPr lang="en-GB" sz="1800" i="0" u="none" strike="noStrike" baseline="0" dirty="0">
                <a:solidFill>
                  <a:schemeClr val="tx2"/>
                </a:solidFill>
                <a:latin typeface="+mn-lt"/>
              </a:rPr>
              <a:t>are</a:t>
            </a:r>
            <a:r>
              <a:rPr lang="en-US" sz="1800" i="0" u="none" strike="noStrike" baseline="0" dirty="0">
                <a:solidFill>
                  <a:schemeClr val="tx2"/>
                </a:solidFill>
                <a:latin typeface="+mn-lt"/>
              </a:rPr>
              <a:t> </a:t>
            </a:r>
            <a:r>
              <a:rPr lang="en-US" sz="1800" b="1" i="0" u="none" strike="noStrike" baseline="0" dirty="0">
                <a:solidFill>
                  <a:schemeClr val="accent1"/>
                </a:solidFill>
                <a:latin typeface="+mn-lt"/>
              </a:rPr>
              <a:t>not inherited </a:t>
            </a:r>
            <a:r>
              <a:rPr lang="en-US" sz="1800" b="1" dirty="0">
                <a:solidFill>
                  <a:schemeClr val="accent1"/>
                </a:solidFill>
                <a:latin typeface="+mn-lt"/>
              </a:rPr>
              <a:t>conditions </a:t>
            </a:r>
            <a:r>
              <a:rPr lang="en-US" sz="1800" dirty="0">
                <a:solidFill>
                  <a:schemeClr val="tx2"/>
                </a:solidFill>
                <a:latin typeface="+mn-lt"/>
              </a:rPr>
              <a:t>but are </a:t>
            </a:r>
            <a:r>
              <a:rPr lang="en-US" sz="1800" b="1" i="0" u="none" strike="noStrike" baseline="0" dirty="0">
                <a:solidFill>
                  <a:schemeClr val="accent1"/>
                </a:solidFill>
                <a:latin typeface="+mn-lt"/>
              </a:rPr>
              <a:t>caused by a mutation of the </a:t>
            </a:r>
            <a:r>
              <a:rPr lang="en-US" sz="1800" b="1" i="1" u="none" strike="noStrike" baseline="0" dirty="0">
                <a:solidFill>
                  <a:schemeClr val="accent1"/>
                </a:solidFill>
                <a:latin typeface="+mn-lt"/>
              </a:rPr>
              <a:t>GNAS1</a:t>
            </a:r>
            <a:r>
              <a:rPr lang="en-US" sz="1800" b="1" i="0" u="none" strike="noStrike" baseline="0" dirty="0">
                <a:solidFill>
                  <a:schemeClr val="accent1"/>
                </a:solidFill>
                <a:latin typeface="+mn-lt"/>
              </a:rPr>
              <a:t> gene</a:t>
            </a:r>
            <a:r>
              <a:rPr lang="en-US" sz="1800" b="0" i="0" u="none" strike="noStrike" baseline="0" dirty="0">
                <a:solidFill>
                  <a:schemeClr val="tx2"/>
                </a:solidFill>
                <a:latin typeface="+mn-lt"/>
              </a:rPr>
              <a:t> </a:t>
            </a:r>
          </a:p>
          <a:p>
            <a:r>
              <a:rPr lang="en-US" sz="1800" b="1" dirty="0">
                <a:solidFill>
                  <a:schemeClr val="accent1"/>
                </a:solidFill>
                <a:latin typeface="+mn-lt"/>
              </a:rPr>
              <a:t>Fibrous dysplasia is a skeletal disorder</a:t>
            </a:r>
            <a:r>
              <a:rPr lang="en-US" sz="1800" dirty="0">
                <a:solidFill>
                  <a:schemeClr val="tx2"/>
                </a:solidFill>
                <a:latin typeface="+mn-lt"/>
              </a:rPr>
              <a:t>, </a:t>
            </a:r>
            <a:r>
              <a:rPr lang="en-US" sz="1800" dirty="0" err="1">
                <a:solidFill>
                  <a:schemeClr val="tx2"/>
                </a:solidFill>
                <a:latin typeface="+mn-lt"/>
              </a:rPr>
              <a:t>characterised</a:t>
            </a:r>
            <a:r>
              <a:rPr lang="en-US" sz="1800" dirty="0">
                <a:solidFill>
                  <a:schemeClr val="tx2"/>
                </a:solidFill>
                <a:latin typeface="+mn-lt"/>
              </a:rPr>
              <a:t> by the </a:t>
            </a:r>
            <a:r>
              <a:rPr lang="en-US" sz="1800" b="1" dirty="0">
                <a:solidFill>
                  <a:schemeClr val="accent1"/>
                </a:solidFill>
                <a:latin typeface="+mn-lt"/>
              </a:rPr>
              <a:t>replacement of normal bone with fibrous bone tissue</a:t>
            </a:r>
            <a:r>
              <a:rPr lang="en-US" sz="1800" dirty="0">
                <a:solidFill>
                  <a:schemeClr val="tx2"/>
                </a:solidFill>
                <a:latin typeface="+mn-lt"/>
              </a:rPr>
              <a:t>. It presents as soft bones susceptible to fracture, chronic bone pain, and deformity </a:t>
            </a:r>
          </a:p>
          <a:p>
            <a:r>
              <a:rPr lang="en-US" sz="1800" b="1" dirty="0">
                <a:solidFill>
                  <a:schemeClr val="accent1"/>
                </a:solidFill>
                <a:latin typeface="+mn-lt"/>
              </a:rPr>
              <a:t>FD may involve one or multiple bones </a:t>
            </a:r>
            <a:r>
              <a:rPr lang="en-US" sz="1800" dirty="0">
                <a:solidFill>
                  <a:schemeClr val="tx2"/>
                </a:solidFill>
                <a:latin typeface="+mn-lt"/>
              </a:rPr>
              <a:t>and can affect any bone in the body. The most common sites are the bones in the skull and face, the long bones in the arms and legs, the pelvis, and the ribs </a:t>
            </a:r>
          </a:p>
          <a:p>
            <a:r>
              <a:rPr lang="en-US" sz="1800" b="0" i="0" u="none" strike="noStrike" baseline="0" dirty="0">
                <a:solidFill>
                  <a:schemeClr val="tx2"/>
                </a:solidFill>
                <a:latin typeface="+mn-lt"/>
              </a:rPr>
              <a:t>Patients can experience </a:t>
            </a:r>
            <a:r>
              <a:rPr lang="en-US" sz="1800" b="1" i="0" u="none" strike="noStrike" baseline="0" dirty="0">
                <a:solidFill>
                  <a:schemeClr val="accent1"/>
                </a:solidFill>
                <a:latin typeface="+mn-lt"/>
              </a:rPr>
              <a:t>symptoms such as chronic pain, hormonal abnormalities, and restricted mobility, vision, and hearing </a:t>
            </a:r>
          </a:p>
          <a:p>
            <a:r>
              <a:rPr lang="en-GB" sz="1800" b="1" i="0" u="none" strike="noStrike" baseline="0" dirty="0">
                <a:solidFill>
                  <a:schemeClr val="accent1"/>
                </a:solidFill>
                <a:latin typeface="+mn-lt"/>
              </a:rPr>
              <a:t>McCune-Albright syndrome </a:t>
            </a:r>
            <a:r>
              <a:rPr lang="en-US" sz="1800" b="1" dirty="0">
                <a:solidFill>
                  <a:schemeClr val="accent1"/>
                </a:solidFill>
                <a:latin typeface="+mn-lt"/>
              </a:rPr>
              <a:t>is the combination of FD and abnormal hormone levels</a:t>
            </a:r>
            <a:r>
              <a:rPr lang="en-US" sz="1800" dirty="0">
                <a:solidFill>
                  <a:schemeClr val="tx2"/>
                </a:solidFill>
                <a:latin typeface="+mn-lt"/>
              </a:rPr>
              <a:t>, rare benign </a:t>
            </a:r>
            <a:r>
              <a:rPr lang="en-US" sz="1800" dirty="0" err="1">
                <a:solidFill>
                  <a:schemeClr val="tx2"/>
                </a:solidFill>
                <a:latin typeface="+mn-lt"/>
              </a:rPr>
              <a:t>tumour</a:t>
            </a:r>
            <a:r>
              <a:rPr lang="en-US" sz="1800" dirty="0">
                <a:solidFill>
                  <a:schemeClr val="tx2"/>
                </a:solidFill>
                <a:latin typeface="+mn-lt"/>
              </a:rPr>
              <a:t> of the musculoskeletal system and/or cafe-au-lait birthmarks. </a:t>
            </a:r>
            <a:r>
              <a:rPr lang="en-US" sz="1800" b="0" i="0" dirty="0">
                <a:solidFill>
                  <a:schemeClr val="tx2"/>
                </a:solidFill>
                <a:effectLst/>
                <a:latin typeface="+mn-lt"/>
              </a:rPr>
              <a:t>Features resulting fro</a:t>
            </a:r>
            <a:r>
              <a:rPr lang="en-US" sz="1800" dirty="0">
                <a:solidFill>
                  <a:schemeClr val="tx2"/>
                </a:solidFill>
                <a:latin typeface="+mn-lt"/>
              </a:rPr>
              <a:t>m abnormal hormone levels </a:t>
            </a:r>
            <a:r>
              <a:rPr lang="en-US" sz="1800" b="0" i="0" dirty="0">
                <a:solidFill>
                  <a:schemeClr val="tx2"/>
                </a:solidFill>
                <a:effectLst/>
                <a:latin typeface="+mn-lt"/>
              </a:rPr>
              <a:t>may include </a:t>
            </a:r>
            <a:r>
              <a:rPr lang="en-US" sz="1800" b="0" i="0" u="none" strike="noStrike" dirty="0">
                <a:solidFill>
                  <a:schemeClr val="tx2"/>
                </a:solidFill>
                <a:effectLst/>
                <a:latin typeface="+mn-lt"/>
              </a:rPr>
              <a:t>precocious puberty</a:t>
            </a:r>
            <a:r>
              <a:rPr lang="en-US" sz="1800" b="0" i="0" dirty="0">
                <a:solidFill>
                  <a:schemeClr val="tx2"/>
                </a:solidFill>
                <a:effectLst/>
                <a:latin typeface="+mn-lt"/>
              </a:rPr>
              <a:t> especially in girls,</a:t>
            </a:r>
            <a:r>
              <a:rPr lang="en-US" sz="1800" dirty="0">
                <a:solidFill>
                  <a:schemeClr val="tx2"/>
                </a:solidFill>
                <a:latin typeface="+mn-lt"/>
              </a:rPr>
              <a:t> </a:t>
            </a:r>
            <a:r>
              <a:rPr lang="en-US" sz="1800" b="0" i="0" dirty="0">
                <a:solidFill>
                  <a:schemeClr val="tx2"/>
                </a:solidFill>
                <a:effectLst/>
                <a:latin typeface="+mn-lt"/>
              </a:rPr>
              <a:t>excess </a:t>
            </a:r>
            <a:r>
              <a:rPr lang="en-US" sz="1800" b="0" i="0" u="none" strike="noStrike" dirty="0">
                <a:solidFill>
                  <a:schemeClr val="tx2"/>
                </a:solidFill>
                <a:effectLst/>
                <a:latin typeface="+mn-lt"/>
              </a:rPr>
              <a:t>growth hormone</a:t>
            </a:r>
            <a:r>
              <a:rPr lang="en-US" sz="1800" b="0" i="0" dirty="0">
                <a:solidFill>
                  <a:schemeClr val="tx2"/>
                </a:solidFill>
                <a:effectLst/>
                <a:latin typeface="+mn-lt"/>
              </a:rPr>
              <a:t>; thyroid lesions with possible </a:t>
            </a:r>
            <a:r>
              <a:rPr lang="en-US" sz="1800" b="0" i="0" u="none" strike="noStrike" dirty="0">
                <a:solidFill>
                  <a:schemeClr val="tx2"/>
                </a:solidFill>
                <a:effectLst/>
                <a:latin typeface="+mn-lt"/>
              </a:rPr>
              <a:t>hyperthyroidism</a:t>
            </a:r>
            <a:r>
              <a:rPr lang="en-US" sz="1800" b="0" i="0" dirty="0">
                <a:solidFill>
                  <a:schemeClr val="tx2"/>
                </a:solidFill>
                <a:effectLst/>
                <a:latin typeface="+mn-lt"/>
              </a:rPr>
              <a:t>; renal phosphate wasting, and, rarely, </a:t>
            </a:r>
            <a:r>
              <a:rPr lang="en-US" sz="1800" b="0" i="0" u="none" strike="noStrike" dirty="0">
                <a:solidFill>
                  <a:schemeClr val="tx2"/>
                </a:solidFill>
                <a:effectLst/>
                <a:latin typeface="+mn-lt"/>
              </a:rPr>
              <a:t>Cushing syndrome</a:t>
            </a:r>
            <a:r>
              <a:rPr lang="en-US" sz="1800" b="0" i="0" dirty="0">
                <a:solidFill>
                  <a:schemeClr val="tx2"/>
                </a:solidFill>
                <a:effectLst/>
                <a:latin typeface="+mn-lt"/>
              </a:rPr>
              <a:t> caused by an excess of the hormone cortisol produced by the adrenal glands of the kidney</a:t>
            </a:r>
            <a:endParaRPr lang="en-US" sz="1800" b="0" i="0" u="none" strike="noStrike" baseline="0" dirty="0">
              <a:solidFill>
                <a:schemeClr val="tx2"/>
              </a:solidFill>
              <a:latin typeface="+mn-lt"/>
            </a:endParaRPr>
          </a:p>
          <a:p>
            <a:r>
              <a:rPr lang="en-US" sz="1800" b="1" i="0" dirty="0">
                <a:solidFill>
                  <a:schemeClr val="accent1"/>
                </a:solidFill>
                <a:effectLst/>
                <a:latin typeface="+mn-lt"/>
              </a:rPr>
              <a:t>There is no known cure for FD</a:t>
            </a:r>
            <a:r>
              <a:rPr lang="en-US" sz="1800" b="0" i="0" dirty="0">
                <a:solidFill>
                  <a:schemeClr val="tx2"/>
                </a:solidFill>
                <a:effectLst/>
                <a:latin typeface="+mn-lt"/>
              </a:rPr>
              <a:t>. Medications known as bisphosphonates can help reduce pain and surgery may be used to treat fractures or to correct misshapen bones </a:t>
            </a:r>
            <a:br>
              <a:rPr lang="en-US" sz="1800" dirty="0">
                <a:solidFill>
                  <a:schemeClr val="tx2"/>
                </a:solidFill>
                <a:latin typeface="+mn-lt"/>
              </a:rPr>
            </a:br>
            <a:endParaRPr lang="en-GB" sz="1800" dirty="0">
              <a:solidFill>
                <a:schemeClr val="tx2"/>
              </a:solidFill>
              <a:latin typeface="+mn-lt"/>
            </a:endParaRPr>
          </a:p>
        </p:txBody>
      </p:sp>
      <p:sp>
        <p:nvSpPr>
          <p:cNvPr id="4" name="Slide Number Placeholder 3">
            <a:extLst>
              <a:ext uri="{FF2B5EF4-FFF2-40B4-BE49-F238E27FC236}">
                <a16:creationId xmlns:a16="http://schemas.microsoft.com/office/drawing/2014/main" id="{E8436AD3-0185-47F6-9570-A6F18152D7EC}"/>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5" name="Content Placeholder 4">
            <a:extLst>
              <a:ext uri="{FF2B5EF4-FFF2-40B4-BE49-F238E27FC236}">
                <a16:creationId xmlns:a16="http://schemas.microsoft.com/office/drawing/2014/main" id="{F6383760-EEC9-40E5-BC18-D58F976C8A1C}"/>
              </a:ext>
            </a:extLst>
          </p:cNvPr>
          <p:cNvSpPr>
            <a:spLocks noGrp="1"/>
          </p:cNvSpPr>
          <p:nvPr>
            <p:ph sz="quarter" idx="15"/>
          </p:nvPr>
        </p:nvSpPr>
        <p:spPr>
          <a:xfrm>
            <a:off x="620184" y="6356351"/>
            <a:ext cx="9796296" cy="313009"/>
          </a:xfrm>
        </p:spPr>
        <p:txBody>
          <a:bodyPr/>
          <a:lstStyle/>
          <a:p>
            <a:r>
              <a:rPr lang="en-US" dirty="0">
                <a:solidFill>
                  <a:schemeClr val="tx2"/>
                </a:solidFill>
                <a:latin typeface="+mn-lt"/>
              </a:rPr>
              <a:t>FD, fibrous dysplasia; GNAS1, guanine nucleotide-binding protein, alpha-stimulating activity polypeptide 1; MAS, McCune-Albright syndrome </a:t>
            </a:r>
            <a:endParaRPr lang="en-GB" b="0" i="0" u="none" strike="noStrike" baseline="0" dirty="0">
              <a:solidFill>
                <a:schemeClr val="tx2"/>
              </a:solidFill>
              <a:latin typeface="+mn-lt"/>
              <a:hlinkClick r:id="rId2">
                <a:extLst>
                  <a:ext uri="{A12FA001-AC4F-418D-AE19-62706E023703}">
                    <ahyp:hlinkClr xmlns:ahyp="http://schemas.microsoft.com/office/drawing/2018/hyperlinkcolor" val="tx"/>
                  </a:ext>
                </a:extLst>
              </a:hlinkClick>
            </a:endParaRPr>
          </a:p>
          <a:p>
            <a:pPr>
              <a:spcBef>
                <a:spcPts val="0"/>
              </a:spcBef>
            </a:pPr>
            <a:r>
              <a:rPr lang="en-GB" b="0" i="0" u="none" strike="noStrike" baseline="0" dirty="0">
                <a:solidFill>
                  <a:schemeClr val="tx2"/>
                </a:solidFill>
                <a:latin typeface="+mn-lt"/>
                <a:hlinkClick r:id="rId2">
                  <a:extLst>
                    <a:ext uri="{A12FA001-AC4F-418D-AE19-62706E023703}">
                      <ahyp:hlinkClr xmlns:ahyp="http://schemas.microsoft.com/office/drawing/2018/hyperlinkcolor" val="tx"/>
                    </a:ext>
                  </a:extLst>
                </a:hlinkClick>
              </a:rPr>
              <a:t>info@fibrousdyplasia.org</a:t>
            </a:r>
            <a:r>
              <a:rPr lang="en-GB" b="0" i="0" u="none" strike="noStrike" baseline="0" dirty="0">
                <a:solidFill>
                  <a:schemeClr val="tx2"/>
                </a:solidFill>
                <a:latin typeface="+mn-lt"/>
              </a:rPr>
              <a:t>; </a:t>
            </a:r>
            <a:r>
              <a:rPr lang="en-US" sz="1200" dirty="0">
                <a:solidFill>
                  <a:schemeClr val="tx2"/>
                </a:solidFill>
                <a:latin typeface="+mn-lt"/>
                <a:ea typeface="Aileron" charset="0"/>
                <a:cs typeface="Aileron" charset="0"/>
                <a:hlinkClick r:id="rId3">
                  <a:extLst>
                    <a:ext uri="{A12FA001-AC4F-418D-AE19-62706E023703}">
                      <ahyp:hlinkClr xmlns:ahyp="http://schemas.microsoft.com/office/drawing/2018/hyperlinkcolor" val="tx"/>
                    </a:ext>
                  </a:extLst>
                </a:hlinkClick>
              </a:rPr>
              <a:t>https://rarediseases.info.nih.gov/diseases/6444/fibrous-dysplasia</a:t>
            </a:r>
            <a:r>
              <a:rPr lang="en-US" sz="1200" dirty="0">
                <a:solidFill>
                  <a:schemeClr val="tx2"/>
                </a:solidFill>
                <a:latin typeface="+mn-lt"/>
                <a:ea typeface="Aileron" charset="0"/>
                <a:cs typeface="Aileron" charset="0"/>
              </a:rPr>
              <a:t>. </a:t>
            </a:r>
            <a:r>
              <a:rPr lang="en-US" dirty="0">
                <a:solidFill>
                  <a:schemeClr val="tx2"/>
                </a:solidFill>
                <a:latin typeface="+mn-lt"/>
              </a:rPr>
              <a:t>Accessed 06-Oct-21</a:t>
            </a:r>
            <a:r>
              <a:rPr lang="en-GB" b="0" i="0" u="none" strike="noStrike" baseline="0" dirty="0">
                <a:solidFill>
                  <a:schemeClr val="tx2"/>
                </a:solidFill>
                <a:latin typeface="+mn-lt"/>
              </a:rPr>
              <a:t> </a:t>
            </a:r>
            <a:endParaRPr lang="en-GB" dirty="0">
              <a:solidFill>
                <a:schemeClr val="tx2"/>
              </a:solidFill>
              <a:latin typeface="+mn-lt"/>
            </a:endParaRPr>
          </a:p>
        </p:txBody>
      </p:sp>
    </p:spTree>
    <p:extLst>
      <p:ext uri="{BB962C8B-B14F-4D97-AF65-F5344CB8AC3E}">
        <p14:creationId xmlns:p14="http://schemas.microsoft.com/office/powerpoint/2010/main" val="37268664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70D822-CE7A-468E-AB11-819867E1F118}"/>
              </a:ext>
            </a:extLst>
          </p:cNvPr>
          <p:cNvSpPr>
            <a:spLocks noGrp="1"/>
          </p:cNvSpPr>
          <p:nvPr>
            <p:ph type="body" idx="1"/>
          </p:nvPr>
        </p:nvSpPr>
        <p:spPr>
          <a:xfrm>
            <a:off x="619200" y="850021"/>
            <a:ext cx="10972800" cy="864096"/>
          </a:xfrm>
        </p:spPr>
        <p:txBody>
          <a:bodyPr>
            <a:noAutofit/>
          </a:bodyPr>
          <a:lstStyle/>
          <a:p>
            <a:r>
              <a:rPr lang="en-GB" sz="1800" dirty="0">
                <a:solidFill>
                  <a:schemeClr val="tx2">
                    <a:lumMod val="60000"/>
                    <a:lumOff val="40000"/>
                  </a:schemeClr>
                </a:solidFill>
              </a:rPr>
              <a:t>Poster</a:t>
            </a:r>
          </a:p>
          <a:p>
            <a:r>
              <a:rPr lang="en-US" sz="1800" dirty="0">
                <a:solidFill>
                  <a:schemeClr val="accent1"/>
                </a:solidFill>
                <a:latin typeface="+mj-lt"/>
                <a:ea typeface="Aileron" charset="0"/>
                <a:cs typeface="Aileron" charset="0"/>
              </a:rPr>
              <a:t>EFFECT OF A MULTIDISCIPLINARY CARE PATHWAY ON QUALITY OF LIFE AND PAIN FOR PATIENTS WITH FD/MAS: A PROSPECTIVE OBSERVATIONAL STUDY</a:t>
            </a:r>
            <a:endParaRPr lang="en-GB" sz="1800" dirty="0">
              <a:solidFill>
                <a:schemeClr val="accent1"/>
              </a:solidFill>
            </a:endParaRP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noAutofit/>
          </a:bodyPr>
          <a:lstStyle/>
          <a:p>
            <a:r>
              <a:rPr lang="en-GB" dirty="0"/>
              <a:t>Key FD/MAS Data at </a:t>
            </a:r>
            <a:r>
              <a:rPr lang="en-GB" dirty="0" err="1"/>
              <a:t>asbmr</a:t>
            </a:r>
            <a:r>
              <a:rPr lang="en-GB" dirty="0"/>
              <a:t> 2021</a:t>
            </a:r>
          </a:p>
        </p:txBody>
      </p:sp>
      <p:sp>
        <p:nvSpPr>
          <p:cNvPr id="9" name="Content Placeholder 8">
            <a:extLst>
              <a:ext uri="{FF2B5EF4-FFF2-40B4-BE49-F238E27FC236}">
                <a16:creationId xmlns:a16="http://schemas.microsoft.com/office/drawing/2014/main" id="{86CDEC66-08D7-478C-A132-931B4C33862E}"/>
              </a:ext>
            </a:extLst>
          </p:cNvPr>
          <p:cNvSpPr>
            <a:spLocks noGrp="1"/>
          </p:cNvSpPr>
          <p:nvPr>
            <p:ph sz="quarter" idx="14"/>
          </p:nvPr>
        </p:nvSpPr>
        <p:spPr>
          <a:xfrm>
            <a:off x="619200" y="1844824"/>
            <a:ext cx="10963200" cy="4250112"/>
          </a:xfrm>
          <a:solidFill>
            <a:schemeClr val="tx2">
              <a:lumMod val="20000"/>
              <a:lumOff val="80000"/>
            </a:schemeClr>
          </a:solidFill>
          <a:ln w="25400">
            <a:solidFill>
              <a:schemeClr val="tx2"/>
            </a:solidFill>
          </a:ln>
        </p:spPr>
        <p:txBody>
          <a:bodyPr lIns="144000" tIns="108000" rIns="108000">
            <a:noAutofit/>
          </a:bodyPr>
          <a:lstStyle/>
          <a:p>
            <a:pPr marL="0" indent="0">
              <a:buNone/>
            </a:pPr>
            <a:r>
              <a:rPr lang="en-GB" sz="1800" b="1" dirty="0">
                <a:solidFill>
                  <a:schemeClr val="accent1"/>
                </a:solidFill>
              </a:rPr>
              <a:t>Design: </a:t>
            </a:r>
          </a:p>
          <a:p>
            <a:r>
              <a:rPr lang="en-GB" sz="1800" dirty="0">
                <a:solidFill>
                  <a:schemeClr val="tx2"/>
                </a:solidFill>
              </a:rPr>
              <a:t>This study assessed the effect of extensive counselling and</a:t>
            </a:r>
            <a:r>
              <a:rPr lang="en-GB" sz="1800" dirty="0">
                <a:solidFill>
                  <a:srgbClr val="FF0000"/>
                </a:solidFill>
              </a:rPr>
              <a:t> </a:t>
            </a:r>
            <a:r>
              <a:rPr lang="en-GB" sz="1800" dirty="0">
                <a:solidFill>
                  <a:schemeClr val="tx2"/>
                </a:solidFill>
              </a:rPr>
              <a:t>multi-disciplinary care on quality of life and pain using diverse patients' questionnaires</a:t>
            </a:r>
          </a:p>
          <a:p>
            <a:pPr marL="0" indent="0">
              <a:buNone/>
            </a:pPr>
            <a:r>
              <a:rPr lang="en-US" sz="1800" b="1" dirty="0">
                <a:solidFill>
                  <a:schemeClr val="accent1"/>
                </a:solidFill>
                <a:latin typeface="+mn-lt"/>
              </a:rPr>
              <a:t>Key results:</a:t>
            </a:r>
          </a:p>
          <a:p>
            <a:r>
              <a:rPr lang="en-US" sz="1800" dirty="0">
                <a:solidFill>
                  <a:schemeClr val="tx2"/>
                </a:solidFill>
                <a:latin typeface="+mn-lt"/>
              </a:rPr>
              <a:t>Additional patient information and a multidisciplinary care adds to treatment success for patients with FD/MAS</a:t>
            </a:r>
          </a:p>
          <a:p>
            <a:r>
              <a:rPr lang="en-US" sz="1800" dirty="0">
                <a:solidFill>
                  <a:schemeClr val="tx2"/>
                </a:solidFill>
                <a:latin typeface="+mn-lt"/>
              </a:rPr>
              <a:t>Patients treated with bisphosphonates had a significant reduction in pain and an improvement in physical function</a:t>
            </a:r>
          </a:p>
          <a:p>
            <a:pPr marL="0" indent="0">
              <a:buNone/>
            </a:pPr>
            <a:r>
              <a:rPr lang="en-US" sz="1800" b="1" dirty="0">
                <a:solidFill>
                  <a:schemeClr val="accent1"/>
                </a:solidFill>
                <a:latin typeface="+mn-lt"/>
              </a:rPr>
              <a:t>Patient perspective: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Counselling and follow-up of patients affected by FD/MAS led to a significant improvement in quality of life </a:t>
            </a:r>
          </a:p>
          <a:p>
            <a:r>
              <a:rPr lang="en-GB" sz="1800" dirty="0">
                <a:latin typeface="Calibri" panose="020F0502020204030204" pitchFamily="34" charset="0"/>
                <a:ea typeface="Calibri" panose="020F0502020204030204" pitchFamily="34" charset="0"/>
                <a:cs typeface="Times New Roman" panose="02020603050405020304" pitchFamily="18" charset="0"/>
              </a:rPr>
              <a:t>Multidisciplinary care is </a:t>
            </a:r>
            <a:r>
              <a:rPr lang="en-GB" sz="1800" dirty="0">
                <a:effectLst/>
                <a:latin typeface="Calibri" panose="020F0502020204030204" pitchFamily="34" charset="0"/>
                <a:ea typeface="Calibri" panose="020F0502020204030204" pitchFamily="34" charset="0"/>
                <a:cs typeface="Times New Roman" panose="02020603050405020304" pitchFamily="18" charset="0"/>
              </a:rPr>
              <a:t>absolutely key for FD/MAS as for all rare bone conditions</a:t>
            </a:r>
            <a:endParaRPr lang="en-US" sz="1800" b="1" dirty="0">
              <a:solidFill>
                <a:schemeClr val="accent1"/>
              </a:solidFill>
              <a:latin typeface="+mn-lt"/>
            </a:endParaRP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pPr>
              <a:spcBef>
                <a:spcPts val="0"/>
              </a:spcBef>
            </a:pPr>
            <a:r>
              <a:rPr lang="en-US" dirty="0"/>
              <a:t>FD, fibrous dysplasia; MAS, McCune-Albright syndrome </a:t>
            </a:r>
            <a:endParaRPr lang="en-GB" dirty="0">
              <a:solidFill>
                <a:schemeClr val="tx2"/>
              </a:solidFill>
              <a:hlinkClick r:id="rId2">
                <a:extLst>
                  <a:ext uri="{A12FA001-AC4F-418D-AE19-62706E023703}">
                    <ahyp:hlinkClr xmlns:ahyp="http://schemas.microsoft.com/office/drawing/2018/hyperlinkcolor" val="tx"/>
                  </a:ext>
                </a:extLst>
              </a:hlinkClick>
            </a:endParaRPr>
          </a:p>
          <a:p>
            <a:pPr>
              <a:spcBef>
                <a:spcPts val="0"/>
              </a:spcBef>
            </a:pPr>
            <a:r>
              <a:rPr lang="en-GB" dirty="0"/>
              <a:t>Meier M, et al. ASBMR 2021, Abstract #VPL-407; </a:t>
            </a:r>
            <a:r>
              <a:rPr lang="en-GB" dirty="0">
                <a:hlinkClick r:id="rId3">
                  <a:extLst>
                    <a:ext uri="{A12FA001-AC4F-418D-AE19-62706E023703}">
                      <ahyp:hlinkClr xmlns:ahyp="http://schemas.microsoft.com/office/drawing/2018/hyperlinkcolor" val="tx"/>
                    </a:ext>
                  </a:extLst>
                </a:hlinkClick>
              </a:rPr>
              <a:t>https://cor2ed.com/podcast-rare-bone-disease-highlights-at-asbmr-2021/</a:t>
            </a:r>
            <a:r>
              <a:rPr lang="en-GB" dirty="0"/>
              <a:t> </a:t>
            </a:r>
          </a:p>
        </p:txBody>
      </p:sp>
    </p:spTree>
    <p:extLst>
      <p:ext uri="{BB962C8B-B14F-4D97-AF65-F5344CB8AC3E}">
        <p14:creationId xmlns:p14="http://schemas.microsoft.com/office/powerpoint/2010/main" val="281478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C0E369-D1A9-4658-A8F3-4788957190BA}"/>
              </a:ext>
            </a:extLst>
          </p:cNvPr>
          <p:cNvSpPr>
            <a:spLocks noGrp="1"/>
          </p:cNvSpPr>
          <p:nvPr>
            <p:ph type="body" idx="1"/>
          </p:nvPr>
        </p:nvSpPr>
        <p:spPr/>
        <p:txBody>
          <a:bodyPr/>
          <a:lstStyle/>
          <a:p>
            <a:r>
              <a:rPr lang="en-GB"/>
              <a:t>From: Charlene Waldman and InÊs Alves</a:t>
            </a:r>
          </a:p>
          <a:p>
            <a:endParaRPr lang="en-GB" dirty="0"/>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TAKE HOME MESSAGES</a:t>
            </a:r>
            <a:endParaRPr lang="en-GB" dirty="0"/>
          </a:p>
        </p:txBody>
      </p:sp>
      <p:sp>
        <p:nvSpPr>
          <p:cNvPr id="7" name="Content Placeholder 6">
            <a:extLst>
              <a:ext uri="{FF2B5EF4-FFF2-40B4-BE49-F238E27FC236}">
                <a16:creationId xmlns:a16="http://schemas.microsoft.com/office/drawing/2014/main" id="{56A69514-D900-474D-84D3-E03CEBCD536B}"/>
              </a:ext>
            </a:extLst>
          </p:cNvPr>
          <p:cNvSpPr>
            <a:spLocks noGrp="1"/>
          </p:cNvSpPr>
          <p:nvPr>
            <p:ph sz="quarter" idx="14"/>
          </p:nvPr>
        </p:nvSpPr>
        <p:spPr/>
        <p:txBody>
          <a:bodyPr/>
          <a:lstStyle/>
          <a:p>
            <a:r>
              <a:rPr lang="en-GB" dirty="0"/>
              <a:t>There were a large number of abstracts related to rare bone disease presented at the ASMBR 2021</a:t>
            </a:r>
          </a:p>
          <a:p>
            <a:r>
              <a:rPr lang="en-GB" dirty="0"/>
              <a:t>It is very encouraging that the scientific community are researching these rare and ultra-rare conditions</a:t>
            </a:r>
          </a:p>
          <a:p>
            <a:r>
              <a:rPr lang="en-GB" dirty="0"/>
              <a:t>There are many stakeholders involved in managing patients with </a:t>
            </a:r>
            <a:r>
              <a:rPr lang="en-GB" dirty="0">
                <a:solidFill>
                  <a:schemeClr val="tx2"/>
                </a:solidFill>
              </a:rPr>
              <a:t>rare bone disease </a:t>
            </a:r>
            <a:r>
              <a:rPr lang="en-GB" dirty="0"/>
              <a:t>and it is key that all stakeholders continue to collaborate</a:t>
            </a:r>
          </a:p>
          <a:p>
            <a:r>
              <a:rPr lang="en-GB" dirty="0"/>
              <a:t>Patient experts and patient organisations play a key role in raising awareness of these </a:t>
            </a:r>
            <a:r>
              <a:rPr lang="en-GB" dirty="0">
                <a:solidFill>
                  <a:schemeClr val="tx2"/>
                </a:solidFill>
              </a:rPr>
              <a:t>diseases and </a:t>
            </a:r>
            <a:r>
              <a:rPr lang="en-GB" dirty="0"/>
              <a:t>ensuring that research into them remains high on the agenda and focused of unmet needs</a:t>
            </a:r>
          </a:p>
          <a:p>
            <a:endParaRPr lang="en-GB" dirty="0"/>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p:txBody>
          <a:bodyPr/>
          <a:lstStyle/>
          <a:p>
            <a:r>
              <a:rPr lang="en-GB">
                <a:hlinkClick r:id="rId2">
                  <a:extLst>
                    <a:ext uri="{A12FA001-AC4F-418D-AE19-62706E023703}">
                      <ahyp:hlinkClr xmlns:ahyp="http://schemas.microsoft.com/office/drawing/2018/hyperlinkcolor" val="tx"/>
                    </a:ext>
                  </a:extLst>
                </a:hlinkClick>
              </a:rPr>
              <a:t>https://cor2ed.com/podcast-rare-bone-disease-highlights-at-asbmr-2021/</a:t>
            </a:r>
            <a:endParaRPr lang="en-GB" dirty="0"/>
          </a:p>
        </p:txBody>
      </p:sp>
    </p:spTree>
    <p:extLst>
      <p:ext uri="{BB962C8B-B14F-4D97-AF65-F5344CB8AC3E}">
        <p14:creationId xmlns:p14="http://schemas.microsoft.com/office/powerpoint/2010/main" val="366554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13195-CCD3-4423-BFCA-E9DD29C68C89}"/>
              </a:ext>
            </a:extLst>
          </p:cNvPr>
          <p:cNvSpPr>
            <a:spLocks noGrp="1"/>
          </p:cNvSpPr>
          <p:nvPr>
            <p:ph type="title"/>
          </p:nvPr>
        </p:nvSpPr>
        <p:spPr>
          <a:xfrm>
            <a:off x="619201" y="412376"/>
            <a:ext cx="8740799" cy="864000"/>
          </a:xfrm>
        </p:spPr>
        <p:txBody>
          <a:bodyPr/>
          <a:lstStyle/>
          <a:p>
            <a:r>
              <a:rPr lang="en-GB" dirty="0"/>
              <a:t>Rare Bone Disease Organizations</a:t>
            </a:r>
            <a:br>
              <a:rPr lang="en-GB" dirty="0"/>
            </a:br>
            <a:r>
              <a:rPr lang="en-GB" sz="2000" dirty="0"/>
              <a:t>represented </a:t>
            </a:r>
            <a:r>
              <a:rPr lang="en-GB" sz="2000"/>
              <a:t>by Charlene Waldman &amp; </a:t>
            </a:r>
            <a:r>
              <a:rPr lang="en-GB" sz="2000" dirty="0"/>
              <a:t>Inês Alves</a:t>
            </a:r>
            <a:endParaRPr lang="en-GB" dirty="0"/>
          </a:p>
        </p:txBody>
      </p:sp>
      <p:sp>
        <p:nvSpPr>
          <p:cNvPr id="5" name="Slide Number Placeholder 4">
            <a:extLst>
              <a:ext uri="{FF2B5EF4-FFF2-40B4-BE49-F238E27FC236}">
                <a16:creationId xmlns:a16="http://schemas.microsoft.com/office/drawing/2014/main" id="{A0F4D111-383C-477B-BD80-7B871F69BAB8}"/>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2" name="TextBox 1">
            <a:extLst>
              <a:ext uri="{FF2B5EF4-FFF2-40B4-BE49-F238E27FC236}">
                <a16:creationId xmlns:a16="http://schemas.microsoft.com/office/drawing/2014/main" id="{7E768576-6E0F-4124-A2A3-42CC2C91915E}"/>
              </a:ext>
            </a:extLst>
          </p:cNvPr>
          <p:cNvSpPr txBox="1"/>
          <p:nvPr/>
        </p:nvSpPr>
        <p:spPr>
          <a:xfrm>
            <a:off x="1398683" y="1715543"/>
            <a:ext cx="3775457" cy="400110"/>
          </a:xfrm>
          <a:prstGeom prst="rect">
            <a:avLst/>
          </a:prstGeom>
          <a:noFill/>
        </p:spPr>
        <p:txBody>
          <a:bodyPr wrap="none" rtlCol="0">
            <a:spAutoFit/>
          </a:bodyPr>
          <a:lstStyle/>
          <a:p>
            <a:r>
              <a:rPr lang="en-GB" sz="2000" b="1" spc="100" dirty="0">
                <a:solidFill>
                  <a:schemeClr val="accent1"/>
                </a:solidFill>
                <a:ea typeface="Aileron" charset="0"/>
                <a:cs typeface="Aileron" charset="0"/>
              </a:rPr>
              <a:t>RARE BONE DISEASE ALLIANCE</a:t>
            </a:r>
          </a:p>
        </p:txBody>
      </p:sp>
      <p:sp>
        <p:nvSpPr>
          <p:cNvPr id="10" name="TextBox 9">
            <a:extLst>
              <a:ext uri="{FF2B5EF4-FFF2-40B4-BE49-F238E27FC236}">
                <a16:creationId xmlns:a16="http://schemas.microsoft.com/office/drawing/2014/main" id="{3F41AFA7-A013-4A38-B069-AF47B3B18B85}"/>
              </a:ext>
            </a:extLst>
          </p:cNvPr>
          <p:cNvSpPr txBox="1"/>
          <p:nvPr/>
        </p:nvSpPr>
        <p:spPr>
          <a:xfrm>
            <a:off x="6846853" y="1715543"/>
            <a:ext cx="3857659" cy="400110"/>
          </a:xfrm>
          <a:prstGeom prst="rect">
            <a:avLst/>
          </a:prstGeom>
          <a:noFill/>
        </p:spPr>
        <p:txBody>
          <a:bodyPr wrap="none" rtlCol="0">
            <a:spAutoFit/>
          </a:bodyPr>
          <a:lstStyle/>
          <a:p>
            <a:r>
              <a:rPr lang="en-GB" sz="2000" b="1" spc="100" dirty="0">
                <a:solidFill>
                  <a:schemeClr val="accent1"/>
                </a:solidFill>
                <a:ea typeface="Aileron" charset="0"/>
                <a:cs typeface="Aileron" charset="0"/>
              </a:rPr>
              <a:t>EUROPEAN RARE BONE FORUM</a:t>
            </a:r>
          </a:p>
        </p:txBody>
      </p:sp>
      <p:sp>
        <p:nvSpPr>
          <p:cNvPr id="3" name="TextBox 2">
            <a:extLst>
              <a:ext uri="{FF2B5EF4-FFF2-40B4-BE49-F238E27FC236}">
                <a16:creationId xmlns:a16="http://schemas.microsoft.com/office/drawing/2014/main" id="{017E2B07-ADD2-49CE-AB59-60EBFD9414E3}"/>
              </a:ext>
            </a:extLst>
          </p:cNvPr>
          <p:cNvSpPr txBox="1"/>
          <p:nvPr/>
        </p:nvSpPr>
        <p:spPr>
          <a:xfrm>
            <a:off x="1957394" y="4357553"/>
            <a:ext cx="2658035" cy="1015663"/>
          </a:xfrm>
          <a:prstGeom prst="rect">
            <a:avLst/>
          </a:prstGeom>
          <a:noFill/>
        </p:spPr>
        <p:txBody>
          <a:bodyPr wrap="none" rtlCol="0">
            <a:spAutoFit/>
          </a:bodyPr>
          <a:lstStyle/>
          <a:p>
            <a:r>
              <a:rPr lang="en-GB" sz="2000" dirty="0">
                <a:solidFill>
                  <a:schemeClr val="tx2"/>
                </a:solidFill>
                <a:latin typeface="Aileron" charset="0"/>
                <a:ea typeface="Aileron" charset="0"/>
                <a:cs typeface="Aileron" charset="0"/>
              </a:rPr>
              <a:t>For more information:</a:t>
            </a:r>
          </a:p>
          <a:p>
            <a:r>
              <a:rPr lang="en-GB" sz="2000" dirty="0">
                <a:solidFill>
                  <a:schemeClr val="tx2"/>
                </a:solidFill>
                <a:latin typeface="Aileron" charset="0"/>
                <a:ea typeface="Aileron" charset="0"/>
                <a:cs typeface="Aileron" charset="0"/>
                <a:hlinkClick r:id="rId2">
                  <a:extLst>
                    <a:ext uri="{A12FA001-AC4F-418D-AE19-62706E023703}">
                      <ahyp:hlinkClr xmlns:ahyp="http://schemas.microsoft.com/office/drawing/2018/hyperlinkcolor" val="tx"/>
                    </a:ext>
                  </a:extLst>
                </a:hlinkClick>
              </a:rPr>
              <a:t>https://rbdalliance.org/</a:t>
            </a:r>
            <a:endParaRPr lang="en-GB" sz="2000" dirty="0">
              <a:solidFill>
                <a:schemeClr val="tx2"/>
              </a:solidFill>
              <a:latin typeface="Aileron" charset="0"/>
              <a:ea typeface="Aileron" charset="0"/>
              <a:cs typeface="Aileron" charset="0"/>
            </a:endParaRPr>
          </a:p>
          <a:p>
            <a:endParaRPr lang="en-GB" sz="2000" dirty="0">
              <a:solidFill>
                <a:schemeClr val="tx2"/>
              </a:solidFill>
              <a:latin typeface="Aileron" charset="0"/>
              <a:ea typeface="Aileron" charset="0"/>
              <a:cs typeface="Aileron" charset="0"/>
            </a:endParaRPr>
          </a:p>
        </p:txBody>
      </p:sp>
      <p:sp>
        <p:nvSpPr>
          <p:cNvPr id="12" name="TextBox 11">
            <a:extLst>
              <a:ext uri="{FF2B5EF4-FFF2-40B4-BE49-F238E27FC236}">
                <a16:creationId xmlns:a16="http://schemas.microsoft.com/office/drawing/2014/main" id="{5F8D180A-7E10-43A6-90D1-274319B8309E}"/>
              </a:ext>
            </a:extLst>
          </p:cNvPr>
          <p:cNvSpPr txBox="1"/>
          <p:nvPr/>
        </p:nvSpPr>
        <p:spPr>
          <a:xfrm>
            <a:off x="7528450" y="4357553"/>
            <a:ext cx="2494465" cy="1015663"/>
          </a:xfrm>
          <a:prstGeom prst="rect">
            <a:avLst/>
          </a:prstGeom>
          <a:noFill/>
        </p:spPr>
        <p:txBody>
          <a:bodyPr wrap="none" rtlCol="0">
            <a:spAutoFit/>
          </a:bodyPr>
          <a:lstStyle/>
          <a:p>
            <a:r>
              <a:rPr lang="en-GB" sz="2000" dirty="0">
                <a:solidFill>
                  <a:schemeClr val="tx2"/>
                </a:solidFill>
                <a:latin typeface="Aileron" charset="0"/>
                <a:ea typeface="Aileron" charset="0"/>
                <a:cs typeface="Aileron" charset="0"/>
              </a:rPr>
              <a:t>For more information:</a:t>
            </a:r>
          </a:p>
          <a:p>
            <a:r>
              <a:rPr lang="en-GB" sz="2000" dirty="0">
                <a:solidFill>
                  <a:schemeClr val="tx2"/>
                </a:solidFill>
                <a:latin typeface="Aileron" charset="0"/>
                <a:ea typeface="Aileron" charset="0"/>
                <a:cs typeface="Aileron" charset="0"/>
                <a:hlinkClick r:id="rId3">
                  <a:extLst>
                    <a:ext uri="{A12FA001-AC4F-418D-AE19-62706E023703}">
                      <ahyp:hlinkClr xmlns:ahyp="http://schemas.microsoft.com/office/drawing/2018/hyperlinkcolor" val="tx"/>
                    </a:ext>
                  </a:extLst>
                </a:hlinkClick>
              </a:rPr>
              <a:t>https://rarebone.org/</a:t>
            </a:r>
            <a:endParaRPr lang="en-GB" sz="2000" dirty="0">
              <a:solidFill>
                <a:schemeClr val="tx2"/>
              </a:solidFill>
              <a:latin typeface="Aileron" charset="0"/>
              <a:ea typeface="Aileron" charset="0"/>
              <a:cs typeface="Aileron" charset="0"/>
            </a:endParaRPr>
          </a:p>
          <a:p>
            <a:endParaRPr lang="en-GB" sz="2000" dirty="0">
              <a:solidFill>
                <a:schemeClr val="tx2"/>
              </a:solidFill>
              <a:latin typeface="Aileron" charset="0"/>
              <a:ea typeface="Aileron" charset="0"/>
              <a:cs typeface="Aileron" charset="0"/>
            </a:endParaRPr>
          </a:p>
        </p:txBody>
      </p:sp>
      <p:pic>
        <p:nvPicPr>
          <p:cNvPr id="28" name="Picture 27">
            <a:extLst>
              <a:ext uri="{FF2B5EF4-FFF2-40B4-BE49-F238E27FC236}">
                <a16:creationId xmlns:a16="http://schemas.microsoft.com/office/drawing/2014/main" id="{5AC0B35E-C1AA-684B-9AB2-D3B7E78867EE}"/>
              </a:ext>
            </a:extLst>
          </p:cNvPr>
          <p:cNvPicPr>
            <a:picLocks noChangeAspect="1"/>
          </p:cNvPicPr>
          <p:nvPr/>
        </p:nvPicPr>
        <p:blipFill>
          <a:blip r:embed="rId4"/>
          <a:stretch>
            <a:fillRect/>
          </a:stretch>
        </p:blipFill>
        <p:spPr>
          <a:xfrm>
            <a:off x="2686746" y="2397326"/>
            <a:ext cx="1199331" cy="1782788"/>
          </a:xfrm>
          <a:prstGeom prst="rect">
            <a:avLst/>
          </a:prstGeom>
        </p:spPr>
      </p:pic>
      <p:pic>
        <p:nvPicPr>
          <p:cNvPr id="6" name="Picture 5" descr="Logo&#10;&#10;Description automatically generated">
            <a:extLst>
              <a:ext uri="{FF2B5EF4-FFF2-40B4-BE49-F238E27FC236}">
                <a16:creationId xmlns:a16="http://schemas.microsoft.com/office/drawing/2014/main" id="{0216B9AD-9B36-42F6-8318-4C679330D067}"/>
              </a:ext>
            </a:extLst>
          </p:cNvPr>
          <p:cNvPicPr>
            <a:picLocks noChangeAspect="1"/>
          </p:cNvPicPr>
          <p:nvPr/>
        </p:nvPicPr>
        <p:blipFill>
          <a:blip r:embed="rId5"/>
          <a:stretch>
            <a:fillRect/>
          </a:stretch>
        </p:blipFill>
        <p:spPr>
          <a:xfrm>
            <a:off x="7248128" y="2636912"/>
            <a:ext cx="2690764" cy="1312384"/>
          </a:xfrm>
          <a:prstGeom prst="rect">
            <a:avLst/>
          </a:prstGeom>
        </p:spPr>
      </p:pic>
    </p:spTree>
    <p:extLst>
      <p:ext uri="{BB962C8B-B14F-4D97-AF65-F5344CB8AC3E}">
        <p14:creationId xmlns:p14="http://schemas.microsoft.com/office/powerpoint/2010/main" val="26134432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241D0A4-2573-9C4A-B850-84762EF02033}"/>
              </a:ext>
            </a:extLst>
          </p:cNvPr>
          <p:cNvSpPr/>
          <p:nvPr/>
        </p:nvSpPr>
        <p:spPr>
          <a:xfrm>
            <a:off x="418160"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EF478AA6-46CF-A644-95BD-D770BD287547}"/>
              </a:ext>
            </a:extLst>
          </p:cNvPr>
          <p:cNvSpPr/>
          <p:nvPr/>
        </p:nvSpPr>
        <p:spPr>
          <a:xfrm>
            <a:off x="2519435" y="6036410"/>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descr="Free White Twitter Icon - Download White Twitter Icon">
            <a:extLst>
              <a:ext uri="{FF2B5EF4-FFF2-40B4-BE49-F238E27FC236}">
                <a16:creationId xmlns:a16="http://schemas.microsoft.com/office/drawing/2014/main" id="{4DAF9AFE-9E90-5E42-8F96-8EC2C512D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151" y="6086443"/>
            <a:ext cx="278977" cy="278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2E35D7-F71F-AA47-A6F8-E595B92E6788}"/>
              </a:ext>
            </a:extLst>
          </p:cNvPr>
          <p:cNvSpPr txBox="1"/>
          <p:nvPr/>
        </p:nvSpPr>
        <p:spPr>
          <a:xfrm>
            <a:off x="787049"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a:lnSpc>
                <a:spcPct val="90000"/>
              </a:lnSpc>
            </a:pPr>
            <a:r>
              <a:rPr lang="en-GB" sz="1400" dirty="0">
                <a:solidFill>
                  <a:schemeClr val="tx2"/>
                </a:solidFill>
                <a:ea typeface="Aileron" charset="0"/>
                <a:cs typeface="PT Sans Narrow"/>
              </a:rPr>
              <a:t>LinkedIn @COR2ED</a:t>
            </a:r>
          </a:p>
        </p:txBody>
      </p:sp>
      <p:sp>
        <p:nvSpPr>
          <p:cNvPr id="6" name="TextBox 5">
            <a:extLst>
              <a:ext uri="{FF2B5EF4-FFF2-40B4-BE49-F238E27FC236}">
                <a16:creationId xmlns:a16="http://schemas.microsoft.com/office/drawing/2014/main" id="{12941E24-437D-3C4E-93BD-E4EACEC66210}"/>
              </a:ext>
            </a:extLst>
          </p:cNvPr>
          <p:cNvSpPr txBox="1"/>
          <p:nvPr/>
        </p:nvSpPr>
        <p:spPr>
          <a:xfrm>
            <a:off x="2940409"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a:lnSpc>
                <a:spcPct val="90000"/>
              </a:lnSpc>
            </a:pPr>
            <a:r>
              <a:rPr lang="en-GB" sz="1400" dirty="0">
                <a:solidFill>
                  <a:schemeClr val="tx2"/>
                </a:solidFill>
                <a:ea typeface="Aileron" charset="0"/>
                <a:cs typeface="PT Sans Narrow"/>
              </a:rPr>
              <a:t>Vimeo @COR2ED</a:t>
            </a:r>
          </a:p>
        </p:txBody>
      </p:sp>
      <p:sp>
        <p:nvSpPr>
          <p:cNvPr id="7" name="Rectangle 6">
            <a:hlinkClick r:id="rId4"/>
            <a:extLst>
              <a:ext uri="{FF2B5EF4-FFF2-40B4-BE49-F238E27FC236}">
                <a16:creationId xmlns:a16="http://schemas.microsoft.com/office/drawing/2014/main" id="{EFDAD454-421F-9840-8663-E19A8D9CE2A7}"/>
              </a:ext>
            </a:extLst>
          </p:cNvPr>
          <p:cNvSpPr/>
          <p:nvPr/>
        </p:nvSpPr>
        <p:spPr>
          <a:xfrm>
            <a:off x="393420" y="5485659"/>
            <a:ext cx="206172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93FBDD6B-1B44-4646-AECB-7BA500ABECAE}"/>
              </a:ext>
            </a:extLst>
          </p:cNvPr>
          <p:cNvSpPr/>
          <p:nvPr/>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0608E3-C69E-7247-9DE8-BF459A0DFF0D}"/>
              </a:ext>
            </a:extLst>
          </p:cNvPr>
          <p:cNvSpPr txBox="1"/>
          <p:nvPr/>
        </p:nvSpPr>
        <p:spPr>
          <a:xfrm>
            <a:off x="805458" y="6013567"/>
            <a:ext cx="138232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cor2ed.com</a:t>
            </a:r>
          </a:p>
        </p:txBody>
      </p:sp>
      <p:sp>
        <p:nvSpPr>
          <p:cNvPr id="10" name="Rectangle 9">
            <a:hlinkClick r:id="rId5"/>
            <a:extLst>
              <a:ext uri="{FF2B5EF4-FFF2-40B4-BE49-F238E27FC236}">
                <a16:creationId xmlns:a16="http://schemas.microsoft.com/office/drawing/2014/main" id="{48E23367-3C0C-794E-BF40-C1EE31847E2B}"/>
              </a:ext>
            </a:extLst>
          </p:cNvPr>
          <p:cNvSpPr/>
          <p:nvPr/>
        </p:nvSpPr>
        <p:spPr>
          <a:xfrm>
            <a:off x="391317" y="6007858"/>
            <a:ext cx="161924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 name="Graphic 10" descr="World">
            <a:extLst>
              <a:ext uri="{FF2B5EF4-FFF2-40B4-BE49-F238E27FC236}">
                <a16:creationId xmlns:a16="http://schemas.microsoft.com/office/drawing/2014/main" id="{96C1F2A7-27F8-9147-A45A-0A97F26D50A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7989" y="6070903"/>
            <a:ext cx="306593" cy="306593"/>
          </a:xfrm>
          <a:prstGeom prst="rect">
            <a:avLst/>
          </a:prstGeom>
        </p:spPr>
      </p:pic>
      <p:sp>
        <p:nvSpPr>
          <p:cNvPr id="12" name="TextBox 11">
            <a:extLst>
              <a:ext uri="{FF2B5EF4-FFF2-40B4-BE49-F238E27FC236}">
                <a16:creationId xmlns:a16="http://schemas.microsoft.com/office/drawing/2014/main" id="{24EA834B-3F0B-0E46-A5BD-4E009E50E83B}"/>
              </a:ext>
            </a:extLst>
          </p:cNvPr>
          <p:cNvSpPr txBox="1"/>
          <p:nvPr/>
        </p:nvSpPr>
        <p:spPr>
          <a:xfrm>
            <a:off x="2940222"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a:lnSpc>
                <a:spcPct val="90000"/>
              </a:lnSpc>
            </a:pPr>
            <a:r>
              <a:rPr lang="en-GB" sz="1400" dirty="0">
                <a:solidFill>
                  <a:schemeClr val="tx2"/>
                </a:solidFill>
                <a:ea typeface="Aileron" charset="0"/>
                <a:cs typeface="PT Sans Narrow"/>
              </a:rPr>
              <a:t>Twitter @COR2EDMedEd</a:t>
            </a:r>
          </a:p>
        </p:txBody>
      </p:sp>
      <p:sp>
        <p:nvSpPr>
          <p:cNvPr id="13" name="Rectangle 12">
            <a:hlinkClick r:id="rId8"/>
            <a:extLst>
              <a:ext uri="{FF2B5EF4-FFF2-40B4-BE49-F238E27FC236}">
                <a16:creationId xmlns:a16="http://schemas.microsoft.com/office/drawing/2014/main" id="{C4948153-6EC9-FC47-B716-CF4863901A7B}"/>
              </a:ext>
            </a:extLst>
          </p:cNvPr>
          <p:cNvSpPr/>
          <p:nvPr/>
        </p:nvSpPr>
        <p:spPr>
          <a:xfrm>
            <a:off x="2499710" y="601738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2" descr="Linkedin logo logo website icon - Popular Social Media Flat">
            <a:extLst>
              <a:ext uri="{FF2B5EF4-FFF2-40B4-BE49-F238E27FC236}">
                <a16:creationId xmlns:a16="http://schemas.microsoft.com/office/drawing/2014/main" id="{60FFEC9E-7ECF-024F-8797-5680F4ABF326}"/>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12AD455C-62E7-A346-BC83-407D32A8E0BD}"/>
              </a:ext>
            </a:extLst>
          </p:cNvPr>
          <p:cNvSpPr/>
          <p:nvPr/>
        </p:nvSpPr>
        <p:spPr>
          <a:xfrm>
            <a:off x="2523865"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4" descr="Vimeo Icon Logo - Free vector graphic on Pixabay">
            <a:extLst>
              <a:ext uri="{FF2B5EF4-FFF2-40B4-BE49-F238E27FC236}">
                <a16:creationId xmlns:a16="http://schemas.microsoft.com/office/drawing/2014/main" id="{F6EB709E-9F70-5F4F-9CC7-A91AACFC98DF}"/>
              </a:ext>
            </a:extLst>
          </p:cNvPr>
          <p:cNvPicPr>
            <a:picLocks noChangeAspect="1" noChangeArrowheads="1"/>
          </p:cNvPicPr>
          <p:nvPr/>
        </p:nvPicPr>
        <p:blipFill>
          <a:blip r:embed="rId10">
            <a:biLevel thresh="2500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27031" y="5424935"/>
            <a:ext cx="563578" cy="5635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hlinkClick r:id="rId12"/>
            <a:extLst>
              <a:ext uri="{FF2B5EF4-FFF2-40B4-BE49-F238E27FC236}">
                <a16:creationId xmlns:a16="http://schemas.microsoft.com/office/drawing/2014/main" id="{9DCD1D43-E33E-B541-8415-2D1F49E9C974}"/>
              </a:ext>
            </a:extLst>
          </p:cNvPr>
          <p:cNvSpPr/>
          <p:nvPr/>
        </p:nvSpPr>
        <p:spPr>
          <a:xfrm>
            <a:off x="2479885" y="5491652"/>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784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FC00-DC02-42AA-BBFC-0015BC22B922}"/>
              </a:ext>
            </a:extLst>
          </p:cNvPr>
          <p:cNvSpPr>
            <a:spLocks noGrp="1"/>
          </p:cNvSpPr>
          <p:nvPr>
            <p:ph type="title"/>
          </p:nvPr>
        </p:nvSpPr>
        <p:spPr>
          <a:xfrm>
            <a:off x="609600" y="58614"/>
            <a:ext cx="10972800" cy="2812236"/>
          </a:xfrm>
        </p:spPr>
        <p:txBody>
          <a:bodyPr/>
          <a:lstStyle/>
          <a:p>
            <a:r>
              <a:rPr lang="en-GB" dirty="0"/>
              <a:t>MEETING SUMMARY</a:t>
            </a:r>
            <a:br>
              <a:rPr lang="en-GB" dirty="0"/>
            </a:br>
            <a:r>
              <a:rPr lang="en-GB" dirty="0" err="1"/>
              <a:t>asbmr</a:t>
            </a:r>
            <a:r>
              <a:rPr lang="en-GB" dirty="0"/>
              <a:t> 2021, hybrid MEETING</a:t>
            </a:r>
          </a:p>
        </p:txBody>
      </p:sp>
      <p:sp>
        <p:nvSpPr>
          <p:cNvPr id="3" name="Slide Number Placeholder 2">
            <a:extLst>
              <a:ext uri="{FF2B5EF4-FFF2-40B4-BE49-F238E27FC236}">
                <a16:creationId xmlns:a16="http://schemas.microsoft.com/office/drawing/2014/main" id="{0CF9FF95-939B-4DE3-844F-53B13ED75696}"/>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Subtitle 2">
            <a:extLst>
              <a:ext uri="{FF2B5EF4-FFF2-40B4-BE49-F238E27FC236}">
                <a16:creationId xmlns:a16="http://schemas.microsoft.com/office/drawing/2014/main" id="{B6C8CF72-7223-464A-BB77-B15CEEA6472C}"/>
              </a:ext>
            </a:extLst>
          </p:cNvPr>
          <p:cNvSpPr txBox="1">
            <a:spLocks/>
          </p:cNvSpPr>
          <p:nvPr/>
        </p:nvSpPr>
        <p:spPr>
          <a:xfrm>
            <a:off x="839416" y="2780928"/>
            <a:ext cx="10972800" cy="3672408"/>
          </a:xfrm>
          <a:prstGeom prst="rect">
            <a:avLst/>
          </a:prstGeom>
        </p:spPr>
        <p:txBody>
          <a:bodyPr>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b="1" dirty="0">
                <a:solidFill>
                  <a:schemeClr val="bg1"/>
                </a:solidFill>
              </a:rPr>
              <a:t>Charlene Waldman</a:t>
            </a:r>
            <a:br>
              <a:rPr lang="en-US" sz="3200" b="1" dirty="0">
                <a:solidFill>
                  <a:schemeClr val="bg1"/>
                </a:solidFill>
              </a:rPr>
            </a:br>
            <a:r>
              <a:rPr lang="en-US" sz="2200" b="1" i="0" dirty="0">
                <a:solidFill>
                  <a:schemeClr val="bg1"/>
                </a:solidFill>
                <a:effectLst/>
                <a:latin typeface="+mn-lt"/>
              </a:rPr>
              <a:t>Rare Bone Disease Alliance, United States</a:t>
            </a:r>
            <a:endParaRPr lang="en-US" sz="2200" b="1" dirty="0">
              <a:solidFill>
                <a:schemeClr val="bg1"/>
              </a:solidFill>
              <a:latin typeface="+mn-lt"/>
            </a:endParaRPr>
          </a:p>
          <a:p>
            <a:pPr marL="0" indent="0" algn="ctr">
              <a:spcBef>
                <a:spcPts val="500"/>
              </a:spcBef>
              <a:buNone/>
            </a:pPr>
            <a:endParaRPr lang="en-US" sz="1400" b="1" dirty="0">
              <a:solidFill>
                <a:schemeClr val="bg1"/>
              </a:solidFill>
            </a:endParaRPr>
          </a:p>
          <a:p>
            <a:pPr marL="0" indent="0" algn="ctr">
              <a:spcBef>
                <a:spcPts val="0"/>
              </a:spcBef>
              <a:buNone/>
            </a:pPr>
            <a:r>
              <a:rPr lang="en-US" sz="3200" b="1" dirty="0">
                <a:solidFill>
                  <a:schemeClr val="bg1"/>
                </a:solidFill>
              </a:rPr>
              <a:t>In</a:t>
            </a:r>
            <a:r>
              <a:rPr lang="en-GB" sz="3200" b="1" dirty="0">
                <a:solidFill>
                  <a:schemeClr val="bg1"/>
                </a:solidFill>
                <a:effectLst/>
                <a:latin typeface="+mn-lt"/>
                <a:ea typeface="Times New Roman" panose="02020603050405020304" pitchFamily="18" charset="0"/>
              </a:rPr>
              <a:t>ê</a:t>
            </a:r>
            <a:r>
              <a:rPr lang="en-US" sz="3200" b="1" dirty="0">
                <a:solidFill>
                  <a:schemeClr val="bg1"/>
                </a:solidFill>
              </a:rPr>
              <a:t>s Alves</a:t>
            </a:r>
            <a:br>
              <a:rPr lang="en-US" sz="3200" dirty="0">
                <a:solidFill>
                  <a:schemeClr val="bg1"/>
                </a:solidFill>
              </a:rPr>
            </a:br>
            <a:r>
              <a:rPr lang="en-US" sz="2200" b="1" dirty="0">
                <a:solidFill>
                  <a:schemeClr val="bg1"/>
                </a:solidFill>
              </a:rPr>
              <a:t>European Rare Bone Forum, Portugal</a:t>
            </a:r>
          </a:p>
          <a:p>
            <a:pPr marL="0" indent="0" algn="ctr">
              <a:buNone/>
            </a:pPr>
            <a:endParaRPr lang="es-ES" sz="2200" b="1" dirty="0">
              <a:solidFill>
                <a:schemeClr val="bg1"/>
              </a:solidFill>
            </a:endParaRPr>
          </a:p>
          <a:p>
            <a:pPr marL="0" indent="0" algn="ctr">
              <a:spcBef>
                <a:spcPts val="0"/>
              </a:spcBef>
              <a:buNone/>
            </a:pPr>
            <a:r>
              <a:rPr lang="es-ES" sz="2400" b="1" dirty="0">
                <a:solidFill>
                  <a:schemeClr val="bg1"/>
                </a:solidFill>
              </a:rPr>
              <a:t>RARE BONE DISEASE – THE PATIENT'S PERSPECTIVE</a:t>
            </a:r>
          </a:p>
          <a:p>
            <a:pPr marL="0" indent="0" algn="ctr">
              <a:buNone/>
            </a:pPr>
            <a:r>
              <a:rPr lang="en-US" sz="2400" b="1" cap="all" dirty="0">
                <a:solidFill>
                  <a:schemeClr val="bg1"/>
                </a:solidFill>
              </a:rPr>
              <a:t>OCTOBER</a:t>
            </a:r>
            <a:r>
              <a:rPr lang="es-ES" sz="2400" b="1" dirty="0">
                <a:solidFill>
                  <a:schemeClr val="bg1"/>
                </a:solidFill>
              </a:rPr>
              <a:t> 2021</a:t>
            </a:r>
          </a:p>
        </p:txBody>
      </p:sp>
    </p:spTree>
    <p:extLst>
      <p:ext uri="{BB962C8B-B14F-4D97-AF65-F5344CB8AC3E}">
        <p14:creationId xmlns:p14="http://schemas.microsoft.com/office/powerpoint/2010/main" val="19108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noProof="0" dirty="0"/>
              <a:t>Disclaimer and disclosures</a:t>
            </a:r>
          </a:p>
        </p:txBody>
      </p:sp>
      <p:sp>
        <p:nvSpPr>
          <p:cNvPr id="5" name="Content Placeholder 4"/>
          <p:cNvSpPr>
            <a:spLocks noGrp="1"/>
          </p:cNvSpPr>
          <p:nvPr>
            <p:ph sz="quarter" idx="14"/>
          </p:nvPr>
        </p:nvSpPr>
        <p:spPr/>
        <p:txBody>
          <a:bodyPr/>
          <a:lstStyle/>
          <a:p>
            <a:pPr marL="0" indent="0">
              <a:buNone/>
            </a:pPr>
            <a:r>
              <a:rPr lang="en-GB" b="1" noProof="0" dirty="0"/>
              <a:t>Please note: </a:t>
            </a:r>
            <a:r>
              <a:rPr lang="en-GB" noProof="0" dirty="0"/>
              <a:t>The views expressed within this presentation are the personal opinions of the authors.</a:t>
            </a:r>
            <a:r>
              <a:rPr lang="en-GB" dirty="0"/>
              <a:t> </a:t>
            </a:r>
            <a:endParaRPr lang="en-GB" noProof="0" dirty="0"/>
          </a:p>
          <a:p>
            <a:pPr marL="0" indent="0">
              <a:spcBef>
                <a:spcPts val="0"/>
              </a:spcBef>
              <a:buNone/>
            </a:pPr>
            <a:endParaRPr lang="en-GB" noProof="0" dirty="0"/>
          </a:p>
          <a:p>
            <a:pPr marL="0" indent="0">
              <a:buNone/>
            </a:pPr>
            <a:r>
              <a:rPr lang="en-GB" noProof="0" dirty="0"/>
              <a:t>This content is supported by an independent educational grant from </a:t>
            </a:r>
            <a:r>
              <a:rPr lang="nl-NL" dirty="0"/>
              <a:t>Ipsen, </a:t>
            </a:r>
            <a:r>
              <a:rPr lang="en-GB" dirty="0"/>
              <a:t>Kyowa Kirin and </a:t>
            </a:r>
            <a:r>
              <a:rPr lang="en-GB" dirty="0" err="1"/>
              <a:t>Ultragenyx</a:t>
            </a:r>
            <a:r>
              <a:rPr lang="en-GB" noProof="0" dirty="0"/>
              <a:t>.</a:t>
            </a:r>
            <a:br>
              <a:rPr lang="en-GB" noProof="0" dirty="0"/>
            </a:br>
            <a:endParaRPr lang="en-GB" noProof="0" dirty="0"/>
          </a:p>
          <a:p>
            <a:pPr marL="0" indent="0">
              <a:buNone/>
            </a:pPr>
            <a:endParaRPr lang="en-GB" noProof="0" dirty="0"/>
          </a:p>
        </p:txBody>
      </p:sp>
      <p:sp>
        <p:nvSpPr>
          <p:cNvPr id="2" name="Slide Number Placeholder 1"/>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8274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92A94D-2916-4A6A-B99C-C1119F2FE3CF}"/>
              </a:ext>
            </a:extLst>
          </p:cNvPr>
          <p:cNvSpPr>
            <a:spLocks noGrp="1"/>
          </p:cNvSpPr>
          <p:nvPr>
            <p:ph type="title"/>
          </p:nvPr>
        </p:nvSpPr>
        <p:spPr/>
        <p:txBody>
          <a:bodyPr/>
          <a:lstStyle/>
          <a:p>
            <a:r>
              <a:rPr lang="en-GB" dirty="0">
                <a:latin typeface="+mn-lt"/>
                <a:cs typeface="Segoe UI" panose="020B0502040204020203" pitchFamily="34" charset="0"/>
              </a:rPr>
              <a:t>Se</a:t>
            </a:r>
            <a:r>
              <a:rPr lang="en-US" dirty="0" err="1">
                <a:effectLst/>
                <a:latin typeface="+mn-lt"/>
                <a:cs typeface="Segoe UI" panose="020B0502040204020203" pitchFamily="34" charset="0"/>
              </a:rPr>
              <a:t>lected</a:t>
            </a:r>
            <a:r>
              <a:rPr lang="en-US" dirty="0">
                <a:effectLst/>
                <a:latin typeface="+mn-lt"/>
                <a:cs typeface="Segoe UI" panose="020B0502040204020203" pitchFamily="34" charset="0"/>
              </a:rPr>
              <a:t> abstracts:</a:t>
            </a:r>
            <a:br>
              <a:rPr lang="en-US" dirty="0">
                <a:effectLst/>
                <a:latin typeface="+mn-lt"/>
                <a:cs typeface="Segoe UI" panose="020B0502040204020203" pitchFamily="34" charset="0"/>
              </a:rPr>
            </a:br>
            <a:r>
              <a:rPr lang="en-US" dirty="0">
                <a:effectLst/>
                <a:latin typeface="+mn-lt"/>
                <a:cs typeface="Segoe UI" panose="020B0502040204020203" pitchFamily="34" charset="0"/>
              </a:rPr>
              <a:t>Summary of rare bone diseases</a:t>
            </a:r>
            <a:br>
              <a:rPr lang="en-US" dirty="0">
                <a:effectLst/>
                <a:latin typeface="+mn-lt"/>
                <a:cs typeface="Segoe UI" panose="020B0502040204020203" pitchFamily="34" charset="0"/>
              </a:rPr>
            </a:br>
            <a:r>
              <a:rPr lang="en-US" dirty="0">
                <a:effectLst/>
                <a:latin typeface="+mn-lt"/>
                <a:cs typeface="Segoe UI" panose="020B0502040204020203" pitchFamily="34" charset="0"/>
              </a:rPr>
              <a:t> and key data</a:t>
            </a:r>
            <a:br>
              <a:rPr lang="en-US" dirty="0">
                <a:effectLst/>
                <a:latin typeface="+mn-lt"/>
              </a:rPr>
            </a:br>
            <a:r>
              <a:rPr lang="en-GB" dirty="0"/>
              <a:t> </a:t>
            </a:r>
          </a:p>
        </p:txBody>
      </p:sp>
      <p:sp>
        <p:nvSpPr>
          <p:cNvPr id="4" name="Slide Number Placeholder 3">
            <a:extLst>
              <a:ext uri="{FF2B5EF4-FFF2-40B4-BE49-F238E27FC236}">
                <a16:creationId xmlns:a16="http://schemas.microsoft.com/office/drawing/2014/main" id="{7FA79299-F98E-4232-A0F0-E00B3707BAE0}"/>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5064283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3FF3-80CD-4831-B81C-AB6FC5F33B8C}"/>
              </a:ext>
            </a:extLst>
          </p:cNvPr>
          <p:cNvSpPr>
            <a:spLocks noGrp="1"/>
          </p:cNvSpPr>
          <p:nvPr>
            <p:ph type="title"/>
          </p:nvPr>
        </p:nvSpPr>
        <p:spPr/>
        <p:txBody>
          <a:bodyPr/>
          <a:lstStyle/>
          <a:p>
            <a:r>
              <a:rPr lang="en-GB" dirty="0"/>
              <a:t>X-LINKED HYPOPHOSPHATAEMIA (</a:t>
            </a:r>
            <a:r>
              <a:rPr lang="en-GB" dirty="0" err="1"/>
              <a:t>xlh</a:t>
            </a:r>
            <a:r>
              <a:rPr lang="en-GB" dirty="0"/>
              <a:t>)</a:t>
            </a:r>
          </a:p>
        </p:txBody>
      </p:sp>
      <p:sp>
        <p:nvSpPr>
          <p:cNvPr id="3" name="Content Placeholder 2">
            <a:extLst>
              <a:ext uri="{FF2B5EF4-FFF2-40B4-BE49-F238E27FC236}">
                <a16:creationId xmlns:a16="http://schemas.microsoft.com/office/drawing/2014/main" id="{9F10FD9F-010B-47CC-9A6B-A1F38F6CFCD4}"/>
              </a:ext>
            </a:extLst>
          </p:cNvPr>
          <p:cNvSpPr>
            <a:spLocks noGrp="1"/>
          </p:cNvSpPr>
          <p:nvPr>
            <p:ph sz="quarter" idx="14"/>
          </p:nvPr>
        </p:nvSpPr>
        <p:spPr>
          <a:xfrm>
            <a:off x="606855" y="1268760"/>
            <a:ext cx="11164448" cy="4883720"/>
          </a:xfrm>
        </p:spPr>
        <p:txBody>
          <a:bodyPr>
            <a:noAutofit/>
          </a:bodyPr>
          <a:lstStyle/>
          <a:p>
            <a:r>
              <a:rPr lang="en-GB" sz="1600" b="1" i="0" u="none" strike="noStrike" baseline="0" dirty="0">
                <a:solidFill>
                  <a:schemeClr val="accent1"/>
                </a:solidFill>
                <a:latin typeface="+mn-lt"/>
              </a:rPr>
              <a:t>X-linked </a:t>
            </a:r>
            <a:r>
              <a:rPr lang="en-GB" sz="1600" b="1" i="0" u="none" strike="noStrike" baseline="0" dirty="0" err="1">
                <a:solidFill>
                  <a:schemeClr val="accent1"/>
                </a:solidFill>
                <a:latin typeface="+mn-lt"/>
              </a:rPr>
              <a:t>hypophosphataemia</a:t>
            </a:r>
            <a:r>
              <a:rPr lang="en-GB" sz="1600" b="1" i="0" u="none" strike="noStrike" baseline="0" dirty="0">
                <a:solidFill>
                  <a:schemeClr val="accent1"/>
                </a:solidFill>
                <a:latin typeface="+mn-lt"/>
              </a:rPr>
              <a:t> (</a:t>
            </a:r>
            <a:r>
              <a:rPr lang="en-GB" sz="1600" b="1" dirty="0">
                <a:solidFill>
                  <a:schemeClr val="accent1"/>
                </a:solidFill>
                <a:latin typeface="+mn-lt"/>
              </a:rPr>
              <a:t>XLH) </a:t>
            </a:r>
            <a:r>
              <a:rPr lang="en-GB" sz="1600" b="0" i="0" u="none" strike="noStrike" baseline="0" dirty="0">
                <a:solidFill>
                  <a:schemeClr val="tx2"/>
                </a:solidFill>
                <a:latin typeface="+mn-lt"/>
              </a:rPr>
              <a:t>is a </a:t>
            </a:r>
            <a:r>
              <a:rPr lang="en-GB" sz="1600" b="1" i="0" u="none" strike="noStrike" baseline="0" dirty="0">
                <a:solidFill>
                  <a:schemeClr val="accent1"/>
                </a:solidFill>
                <a:latin typeface="+mn-lt"/>
              </a:rPr>
              <a:t>rare inherited bone disorder </a:t>
            </a:r>
            <a:r>
              <a:rPr lang="en-GB" sz="1600" b="0" i="0" u="none" strike="noStrike" baseline="0" dirty="0">
                <a:solidFill>
                  <a:schemeClr val="tx2"/>
                </a:solidFill>
                <a:latin typeface="+mn-lt"/>
              </a:rPr>
              <a:t>characterised by </a:t>
            </a:r>
            <a:r>
              <a:rPr lang="en-GB" sz="1600" b="1" i="0" u="none" strike="noStrike" baseline="0" dirty="0">
                <a:solidFill>
                  <a:schemeClr val="accent1"/>
                </a:solidFill>
                <a:latin typeface="+mn-lt"/>
              </a:rPr>
              <a:t>low levels of phosphate in the blood</a:t>
            </a:r>
          </a:p>
          <a:p>
            <a:pPr lvl="1"/>
            <a:r>
              <a:rPr lang="en-US" sz="1400" b="0" i="0" dirty="0">
                <a:solidFill>
                  <a:schemeClr val="tx2"/>
                </a:solidFill>
                <a:effectLst/>
                <a:latin typeface="+mn-lt"/>
              </a:rPr>
              <a:t>Phosphate is abnormally processed in the kidneys, which causes a loss of phosphate in the urine and leads to rickets (soft, weak bones)</a:t>
            </a:r>
          </a:p>
          <a:p>
            <a:r>
              <a:rPr lang="en-US" sz="1600" dirty="0">
                <a:solidFill>
                  <a:schemeClr val="tx2"/>
                </a:solidFill>
                <a:latin typeface="+mn-lt"/>
              </a:rPr>
              <a:t>XLH is </a:t>
            </a:r>
            <a:r>
              <a:rPr lang="en-US" sz="1600" b="1" dirty="0">
                <a:solidFill>
                  <a:schemeClr val="accent1"/>
                </a:solidFill>
                <a:latin typeface="+mn-lt"/>
              </a:rPr>
              <a:t>caused by mutations in the </a:t>
            </a:r>
            <a:r>
              <a:rPr lang="en-US" sz="1600" b="1" i="1" dirty="0">
                <a:solidFill>
                  <a:schemeClr val="accent1"/>
                </a:solidFill>
                <a:latin typeface="+mn-lt"/>
              </a:rPr>
              <a:t>PHEX </a:t>
            </a:r>
            <a:r>
              <a:rPr lang="en-US" sz="1600" dirty="0">
                <a:solidFill>
                  <a:schemeClr val="tx2"/>
                </a:solidFill>
                <a:latin typeface="+mn-lt"/>
              </a:rPr>
              <a:t>gene on the X chromosome, and inheritance is</a:t>
            </a:r>
            <a:r>
              <a:rPr lang="en-US" sz="1600" b="1" dirty="0">
                <a:solidFill>
                  <a:schemeClr val="accent1"/>
                </a:solidFill>
                <a:latin typeface="+mn-lt"/>
              </a:rPr>
              <a:t> X-linked dominant</a:t>
            </a:r>
            <a:r>
              <a:rPr lang="en-US" sz="1600" dirty="0">
                <a:solidFill>
                  <a:schemeClr val="tx2"/>
                </a:solidFill>
                <a:latin typeface="+mn-lt"/>
              </a:rPr>
              <a:t> </a:t>
            </a:r>
          </a:p>
          <a:p>
            <a:r>
              <a:rPr lang="en-US" sz="1600" b="0" i="0" dirty="0">
                <a:solidFill>
                  <a:schemeClr val="tx2"/>
                </a:solidFill>
                <a:effectLst/>
                <a:latin typeface="+mn-lt"/>
              </a:rPr>
              <a:t>XLH is </a:t>
            </a:r>
            <a:r>
              <a:rPr lang="en-US" sz="1600" b="1" i="0" dirty="0">
                <a:solidFill>
                  <a:schemeClr val="accent1"/>
                </a:solidFill>
                <a:effectLst/>
                <a:latin typeface="+mn-lt"/>
              </a:rPr>
              <a:t>usually diagnosed in childhood</a:t>
            </a:r>
            <a:r>
              <a:rPr lang="en-US" sz="1600" b="0" i="0" dirty="0">
                <a:solidFill>
                  <a:schemeClr val="tx2"/>
                </a:solidFill>
                <a:effectLst/>
                <a:latin typeface="+mn-lt"/>
              </a:rPr>
              <a:t>, with s</a:t>
            </a:r>
            <a:r>
              <a:rPr lang="en-US" sz="1600" dirty="0">
                <a:solidFill>
                  <a:schemeClr val="tx2"/>
                </a:solidFill>
                <a:latin typeface="+mn-lt"/>
              </a:rPr>
              <a:t>ymptoms becoming apparent within the first 18 months of life, when a child begins to bear weight on the legs </a:t>
            </a:r>
          </a:p>
          <a:p>
            <a:r>
              <a:rPr lang="en-US" sz="1600" b="1" dirty="0">
                <a:solidFill>
                  <a:schemeClr val="accent1"/>
                </a:solidFill>
                <a:latin typeface="+mn-lt"/>
              </a:rPr>
              <a:t>Early signs and symptoms </a:t>
            </a:r>
            <a:r>
              <a:rPr lang="en-US" sz="1600" dirty="0">
                <a:solidFill>
                  <a:schemeClr val="tx2"/>
                </a:solidFill>
                <a:latin typeface="+mn-lt"/>
              </a:rPr>
              <a:t>include </a:t>
            </a:r>
            <a:r>
              <a:rPr lang="en-US" sz="1600" b="1" dirty="0">
                <a:solidFill>
                  <a:schemeClr val="accent1"/>
                </a:solidFill>
                <a:latin typeface="+mn-lt"/>
              </a:rPr>
              <a:t>abnormal bone development </a:t>
            </a:r>
            <a:r>
              <a:rPr lang="en-US" sz="1600" dirty="0">
                <a:solidFill>
                  <a:schemeClr val="tx2"/>
                </a:solidFill>
                <a:latin typeface="+mn-lt"/>
              </a:rPr>
              <a:t>(leading to bowing or twisting of the lower legs) and </a:t>
            </a:r>
            <a:r>
              <a:rPr lang="en-US" sz="1600" b="1" dirty="0">
                <a:solidFill>
                  <a:schemeClr val="accent1"/>
                </a:solidFill>
                <a:latin typeface="+mn-lt"/>
              </a:rPr>
              <a:t>short stature or a slowing growth</a:t>
            </a:r>
            <a:r>
              <a:rPr lang="en-US" sz="1600" dirty="0">
                <a:solidFill>
                  <a:schemeClr val="tx2"/>
                </a:solidFill>
                <a:latin typeface="+mn-lt"/>
              </a:rPr>
              <a:t>. Other symptoms that may be present early or may develop include: </a:t>
            </a:r>
            <a:r>
              <a:rPr lang="en-GB" sz="1600" dirty="0">
                <a:solidFill>
                  <a:schemeClr val="tx2"/>
                </a:solidFill>
                <a:latin typeface="+mn-lt"/>
              </a:rPr>
              <a:t>altered gait, spontaneous tooth abscesses, bone and muscle pain, arthritis, bone spurs, and tinnitus or hearing loss </a:t>
            </a:r>
          </a:p>
          <a:p>
            <a:r>
              <a:rPr lang="en-US" sz="1600" dirty="0">
                <a:solidFill>
                  <a:schemeClr val="tx2"/>
                </a:solidFill>
                <a:latin typeface="+mn-lt"/>
              </a:rPr>
              <a:t>The </a:t>
            </a:r>
            <a:r>
              <a:rPr lang="en-US" sz="1600" b="1" dirty="0">
                <a:solidFill>
                  <a:schemeClr val="accent1"/>
                </a:solidFill>
                <a:latin typeface="+mn-lt"/>
              </a:rPr>
              <a:t>symptoms of XLH can vary in severity </a:t>
            </a:r>
            <a:r>
              <a:rPr lang="en-US" sz="1600" dirty="0">
                <a:solidFill>
                  <a:schemeClr val="tx2"/>
                </a:solidFill>
                <a:latin typeface="+mn-lt"/>
              </a:rPr>
              <a:t>and some people with XLH have no apparent bone-related symptoms and only </a:t>
            </a:r>
            <a:r>
              <a:rPr lang="en-US" sz="1600" dirty="0" err="1">
                <a:solidFill>
                  <a:schemeClr val="tx2"/>
                </a:solidFill>
                <a:latin typeface="+mn-lt"/>
              </a:rPr>
              <a:t>hypophosphataemia</a:t>
            </a:r>
            <a:r>
              <a:rPr lang="en-US" sz="1600" dirty="0">
                <a:solidFill>
                  <a:schemeClr val="tx2"/>
                </a:solidFill>
                <a:latin typeface="+mn-lt"/>
              </a:rPr>
              <a:t>, while others have severe symptoms</a:t>
            </a:r>
            <a:endParaRPr lang="en-GB" sz="1600" dirty="0">
              <a:solidFill>
                <a:schemeClr val="tx2"/>
              </a:solidFill>
              <a:latin typeface="+mn-lt"/>
            </a:endParaRPr>
          </a:p>
          <a:p>
            <a:r>
              <a:rPr lang="en-US" sz="1600" b="1" i="0" dirty="0">
                <a:solidFill>
                  <a:schemeClr val="accent1"/>
                </a:solidFill>
                <a:effectLst/>
                <a:latin typeface="+mn-lt"/>
              </a:rPr>
              <a:t>Treatment generally involves supplements of </a:t>
            </a:r>
            <a:r>
              <a:rPr lang="en-US" sz="1600" b="1" i="0" u="none" strike="noStrike" dirty="0">
                <a:solidFill>
                  <a:schemeClr val="accent1"/>
                </a:solidFill>
                <a:effectLst/>
                <a:latin typeface="+mn-lt"/>
              </a:rPr>
              <a:t>phosphate</a:t>
            </a:r>
            <a:r>
              <a:rPr lang="en-US" sz="1600" b="1" i="0" dirty="0">
                <a:solidFill>
                  <a:schemeClr val="accent1"/>
                </a:solidFill>
                <a:effectLst/>
                <a:latin typeface="+mn-lt"/>
              </a:rPr>
              <a:t> and high-dose vitamin D</a:t>
            </a:r>
            <a:r>
              <a:rPr lang="en-US" sz="1600" b="0" i="0" dirty="0">
                <a:solidFill>
                  <a:schemeClr val="tx2"/>
                </a:solidFill>
                <a:effectLst/>
                <a:latin typeface="+mn-lt"/>
              </a:rPr>
              <a:t>, and may also include growth </a:t>
            </a:r>
            <a:r>
              <a:rPr lang="en-US" sz="1600" dirty="0">
                <a:solidFill>
                  <a:schemeClr val="tx2"/>
                </a:solidFill>
                <a:latin typeface="+mn-lt"/>
              </a:rPr>
              <a:t>hormones</a:t>
            </a:r>
            <a:r>
              <a:rPr lang="en-US" sz="1600" b="0" i="0" dirty="0">
                <a:solidFill>
                  <a:schemeClr val="tx2"/>
                </a:solidFill>
                <a:effectLst/>
                <a:latin typeface="+mn-lt"/>
              </a:rPr>
              <a:t>, corrective surgery, and dental treatment</a:t>
            </a:r>
          </a:p>
          <a:p>
            <a:r>
              <a:rPr lang="en-US" sz="1600" b="1" i="0" dirty="0">
                <a:solidFill>
                  <a:schemeClr val="accent1"/>
                </a:solidFill>
                <a:effectLst/>
                <a:latin typeface="+mn-lt"/>
              </a:rPr>
              <a:t>The long-term outlook varies depending on severity </a:t>
            </a:r>
            <a:r>
              <a:rPr lang="en-US" sz="1600" b="0" i="0" dirty="0">
                <a:solidFill>
                  <a:schemeClr val="tx2"/>
                </a:solidFill>
                <a:effectLst/>
                <a:latin typeface="+mn-lt"/>
              </a:rPr>
              <a:t>and whether complications arise. While some adults with XLH may have minimal medical problems, others may experience persistent discomfort or complications</a:t>
            </a:r>
            <a:endParaRPr lang="en-GB" sz="1600" b="0" i="0" u="none" strike="noStrike" baseline="0" dirty="0">
              <a:solidFill>
                <a:schemeClr val="tx2"/>
              </a:solidFill>
              <a:latin typeface="+mn-lt"/>
            </a:endParaRPr>
          </a:p>
        </p:txBody>
      </p:sp>
      <p:sp>
        <p:nvSpPr>
          <p:cNvPr id="4" name="Slide Number Placeholder 3">
            <a:extLst>
              <a:ext uri="{FF2B5EF4-FFF2-40B4-BE49-F238E27FC236}">
                <a16:creationId xmlns:a16="http://schemas.microsoft.com/office/drawing/2014/main" id="{B8AA71DF-5A9E-4581-A868-F2BDBF0D3043}"/>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0F3C8B5C-E466-4CCE-9FA9-8D0B9A8469F5}"/>
              </a:ext>
            </a:extLst>
          </p:cNvPr>
          <p:cNvSpPr>
            <a:spLocks noGrp="1"/>
          </p:cNvSpPr>
          <p:nvPr>
            <p:ph sz="quarter" idx="15"/>
          </p:nvPr>
        </p:nvSpPr>
        <p:spPr>
          <a:xfrm>
            <a:off x="620184" y="6356351"/>
            <a:ext cx="10732400" cy="365125"/>
          </a:xfrm>
        </p:spPr>
        <p:txBody>
          <a:bodyPr/>
          <a:lstStyle/>
          <a:p>
            <a:r>
              <a:rPr lang="en-GB" dirty="0">
                <a:solidFill>
                  <a:schemeClr val="tx2"/>
                </a:solidFill>
                <a:latin typeface="+mn-lt"/>
              </a:rPr>
              <a:t>PHEX, </a:t>
            </a:r>
            <a:r>
              <a:rPr lang="en-US" dirty="0">
                <a:solidFill>
                  <a:schemeClr val="tx2"/>
                </a:solidFill>
                <a:latin typeface="+mn-lt"/>
              </a:rPr>
              <a:t>phosphate regulating endopeptidase homolog; </a:t>
            </a:r>
            <a:r>
              <a:rPr lang="en-GB" dirty="0">
                <a:solidFill>
                  <a:schemeClr val="tx2"/>
                </a:solidFill>
                <a:latin typeface="+mn-lt"/>
              </a:rPr>
              <a:t>XLH, x-linked </a:t>
            </a:r>
            <a:r>
              <a:rPr lang="en-GB" dirty="0" err="1">
                <a:solidFill>
                  <a:schemeClr val="tx2"/>
                </a:solidFill>
                <a:latin typeface="+mn-lt"/>
              </a:rPr>
              <a:t>hypophosphataemia</a:t>
            </a:r>
            <a:endParaRPr lang="en-GB" b="0" i="0" u="none" strike="noStrike" baseline="0" dirty="0">
              <a:solidFill>
                <a:schemeClr val="tx2"/>
              </a:solidFill>
              <a:latin typeface="+mn-lt"/>
              <a:hlinkClick r:id="rId2">
                <a:extLst>
                  <a:ext uri="{A12FA001-AC4F-418D-AE19-62706E023703}">
                    <ahyp:hlinkClr xmlns:ahyp="http://schemas.microsoft.com/office/drawing/2018/hyperlinkcolor" val="tx"/>
                  </a:ext>
                </a:extLst>
              </a:hlinkClick>
            </a:endParaRPr>
          </a:p>
          <a:p>
            <a:pPr>
              <a:spcBef>
                <a:spcPts val="0"/>
              </a:spcBef>
            </a:pPr>
            <a:r>
              <a:rPr lang="en-GB" b="0" i="0" u="none" strike="noStrike" baseline="0" dirty="0">
                <a:solidFill>
                  <a:schemeClr val="tx2"/>
                </a:solidFill>
                <a:latin typeface="+mn-lt"/>
                <a:hlinkClick r:id="rId2">
                  <a:extLst>
                    <a:ext uri="{A12FA001-AC4F-418D-AE19-62706E023703}">
                      <ahyp:hlinkClr xmlns:ahyp="http://schemas.microsoft.com/office/drawing/2018/hyperlinkcolor" val="tx"/>
                    </a:ext>
                  </a:extLst>
                </a:hlinkClick>
              </a:rPr>
              <a:t>www.XLHNetwork.org</a:t>
            </a:r>
            <a:r>
              <a:rPr lang="en-GB" b="0" i="0" u="none" strike="noStrike" baseline="0" dirty="0">
                <a:solidFill>
                  <a:schemeClr val="tx2"/>
                </a:solidFill>
                <a:latin typeface="+mn-lt"/>
              </a:rPr>
              <a:t>; </a:t>
            </a:r>
            <a:r>
              <a:rPr lang="en-US" sz="1200" dirty="0">
                <a:solidFill>
                  <a:schemeClr val="tx2"/>
                </a:solidFill>
                <a:latin typeface="+mn-lt"/>
                <a:ea typeface="Aileron" charset="0"/>
                <a:cs typeface="Aileron" charset="0"/>
                <a:hlinkClick r:id="rId3">
                  <a:extLst>
                    <a:ext uri="{A12FA001-AC4F-418D-AE19-62706E023703}">
                      <ahyp:hlinkClr xmlns:ahyp="http://schemas.microsoft.com/office/drawing/2018/hyperlinkcolor" val="tx"/>
                    </a:ext>
                  </a:extLst>
                </a:hlinkClick>
              </a:rPr>
              <a:t>https://rarediseases.info.nih.gov/diseases/12943/x-linked-hypophosphatemia</a:t>
            </a:r>
            <a:r>
              <a:rPr lang="en-US" sz="1200" dirty="0">
                <a:solidFill>
                  <a:schemeClr val="tx2"/>
                </a:solidFill>
                <a:latin typeface="+mn-lt"/>
                <a:ea typeface="Aileron" charset="0"/>
                <a:cs typeface="Aileron" charset="0"/>
              </a:rPr>
              <a:t>. </a:t>
            </a:r>
            <a:r>
              <a:rPr lang="en-GB" dirty="0">
                <a:solidFill>
                  <a:schemeClr val="tx2"/>
                </a:solidFill>
                <a:latin typeface="+mn-lt"/>
              </a:rPr>
              <a:t>Accessed 06-Oct-21</a:t>
            </a:r>
            <a:r>
              <a:rPr lang="en-GB" b="0" i="0" u="none" strike="noStrike" baseline="0" dirty="0">
                <a:solidFill>
                  <a:schemeClr val="tx2"/>
                </a:solidFill>
                <a:latin typeface="+mn-lt"/>
              </a:rPr>
              <a:t> </a:t>
            </a:r>
            <a:endParaRPr lang="en-GB" dirty="0">
              <a:solidFill>
                <a:schemeClr val="tx2"/>
              </a:solidFill>
              <a:latin typeface="+mn-lt"/>
            </a:endParaRPr>
          </a:p>
        </p:txBody>
      </p:sp>
    </p:spTree>
    <p:extLst>
      <p:ext uri="{BB962C8B-B14F-4D97-AF65-F5344CB8AC3E}">
        <p14:creationId xmlns:p14="http://schemas.microsoft.com/office/powerpoint/2010/main" val="33156954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E4C1-945E-4144-9732-811F42AF78BD}"/>
              </a:ext>
            </a:extLst>
          </p:cNvPr>
          <p:cNvSpPr>
            <a:spLocks noGrp="1"/>
          </p:cNvSpPr>
          <p:nvPr>
            <p:ph type="title"/>
          </p:nvPr>
        </p:nvSpPr>
        <p:spPr>
          <a:xfrm>
            <a:off x="609600" y="1080935"/>
            <a:ext cx="5186755" cy="865187"/>
          </a:xfrm>
        </p:spPr>
        <p:txBody>
          <a:bodyPr>
            <a:normAutofit fontScale="90000"/>
          </a:bodyPr>
          <a:lstStyle/>
          <a:p>
            <a:r>
              <a:rPr lang="en-GB" dirty="0">
                <a:solidFill>
                  <a:schemeClr val="tx2">
                    <a:lumMod val="60000"/>
                    <a:lumOff val="40000"/>
                  </a:schemeClr>
                </a:solidFill>
                <a:latin typeface="+mn-lt"/>
                <a:ea typeface="Times New Roman" panose="02020603050405020304" pitchFamily="18" charset="0"/>
              </a:rPr>
              <a:t>Oral presentation</a:t>
            </a:r>
            <a:br>
              <a:rPr lang="en-GB" dirty="0">
                <a:latin typeface="+mn-lt"/>
                <a:ea typeface="Times New Roman" panose="02020603050405020304" pitchFamily="18" charset="0"/>
              </a:rPr>
            </a:br>
            <a:r>
              <a:rPr lang="en-GB" dirty="0">
                <a:latin typeface="+mn-lt"/>
                <a:ea typeface="Times New Roman" panose="02020603050405020304" pitchFamily="18" charset="0"/>
              </a:rPr>
              <a:t>Neurological and Psychiatric Manifestations of XLH in a Longitudinal Cohort Study: XLH-DMP</a:t>
            </a:r>
            <a:br>
              <a:rPr lang="en-GB" dirty="0"/>
            </a:br>
            <a:endParaRPr lang="en-GB" dirty="0"/>
          </a:p>
        </p:txBody>
      </p:sp>
      <p:sp>
        <p:nvSpPr>
          <p:cNvPr id="10" name="Text Placeholder 9">
            <a:extLst>
              <a:ext uri="{FF2B5EF4-FFF2-40B4-BE49-F238E27FC236}">
                <a16:creationId xmlns:a16="http://schemas.microsoft.com/office/drawing/2014/main" id="{1BB3372C-D4E8-4121-8430-2AB9CD55C759}"/>
              </a:ext>
            </a:extLst>
          </p:cNvPr>
          <p:cNvSpPr>
            <a:spLocks noGrp="1"/>
          </p:cNvSpPr>
          <p:nvPr>
            <p:ph type="body" sz="half" idx="12"/>
          </p:nvPr>
        </p:nvSpPr>
        <p:spPr>
          <a:xfrm>
            <a:off x="6158414" y="2240022"/>
            <a:ext cx="5423985" cy="3671999"/>
          </a:xfrm>
          <a:solidFill>
            <a:schemeClr val="accent1">
              <a:lumMod val="20000"/>
              <a:lumOff val="80000"/>
            </a:schemeClr>
          </a:solidFill>
          <a:ln w="25400">
            <a:solidFill>
              <a:schemeClr val="accent1"/>
            </a:solidFill>
          </a:ln>
        </p:spPr>
        <p:txBody>
          <a:bodyPr lIns="108000" tIns="72000" rIns="72000">
            <a:noAutofit/>
          </a:bodyPr>
          <a:lstStyle/>
          <a:p>
            <a:pPr marL="182563" indent="-182563">
              <a:lnSpc>
                <a:spcPct val="85000"/>
              </a:lnSpc>
            </a:pPr>
            <a:r>
              <a:rPr lang="en-US" sz="1600" b="1" i="0" dirty="0">
                <a:solidFill>
                  <a:schemeClr val="accent1"/>
                </a:solidFill>
                <a:effectLst/>
                <a:latin typeface="+mn-lt"/>
              </a:rPr>
              <a:t>Design: </a:t>
            </a:r>
            <a:r>
              <a:rPr lang="en-US" sz="1600" dirty="0">
                <a:solidFill>
                  <a:schemeClr val="tx2"/>
                </a:solidFill>
                <a:latin typeface="+mn-lt"/>
              </a:rPr>
              <a:t>open, unstructured discussions with adult patients, caregivers, a representative of the XLH network and an HCP</a:t>
            </a:r>
          </a:p>
          <a:p>
            <a:pPr marL="182563" indent="-182563">
              <a:lnSpc>
                <a:spcPct val="85000"/>
              </a:lnSpc>
              <a:spcBef>
                <a:spcPts val="900"/>
              </a:spcBef>
            </a:pPr>
            <a:r>
              <a:rPr lang="en-US" sz="1600" b="1" dirty="0">
                <a:solidFill>
                  <a:schemeClr val="accent1"/>
                </a:solidFill>
                <a:latin typeface="+mn-lt"/>
              </a:rPr>
              <a:t>Key results:</a:t>
            </a:r>
            <a:r>
              <a:rPr lang="en-US" sz="1600" dirty="0">
                <a:solidFill>
                  <a:schemeClr val="tx2"/>
                </a:solidFill>
                <a:latin typeface="+mn-lt"/>
              </a:rPr>
              <a:t> </a:t>
            </a:r>
          </a:p>
          <a:p>
            <a:pPr marL="536575" lvl="1" indent="-171450">
              <a:lnSpc>
                <a:spcPct val="85000"/>
              </a:lnSpc>
              <a:buFont typeface="System Font Regular"/>
              <a:buChar char="–"/>
            </a:pPr>
            <a:r>
              <a:rPr lang="en-US" sz="1400" dirty="0">
                <a:solidFill>
                  <a:schemeClr val="tx2"/>
                </a:solidFill>
                <a:latin typeface="+mn-lt"/>
              </a:rPr>
              <a:t>Education of HCP on rare disease such as XLH is critical for correct diagnosis and treatment</a:t>
            </a:r>
          </a:p>
          <a:p>
            <a:pPr marL="536575" lvl="1" indent="-171450">
              <a:lnSpc>
                <a:spcPct val="85000"/>
              </a:lnSpc>
              <a:buFont typeface="System Font Regular"/>
              <a:buChar char="–"/>
            </a:pPr>
            <a:r>
              <a:rPr lang="en-US" sz="1400" spc="-20" dirty="0">
                <a:solidFill>
                  <a:schemeClr val="tx2"/>
                </a:solidFill>
                <a:latin typeface="+mn-lt"/>
              </a:rPr>
              <a:t>A coordinated multidisciplinary approach to treatment is necessary</a:t>
            </a:r>
          </a:p>
          <a:p>
            <a:pPr marL="536575" lvl="1" indent="-171450">
              <a:lnSpc>
                <a:spcPct val="85000"/>
              </a:lnSpc>
              <a:buFont typeface="System Font Regular"/>
              <a:buChar char="–"/>
            </a:pPr>
            <a:r>
              <a:rPr lang="en-US" sz="1400" dirty="0">
                <a:solidFill>
                  <a:schemeClr val="tx2"/>
                </a:solidFill>
                <a:latin typeface="+mn-lt"/>
              </a:rPr>
              <a:t>HCPs should ensure appropriate transition of children to adult services</a:t>
            </a:r>
          </a:p>
          <a:p>
            <a:pPr marL="536575" lvl="1" indent="-171450">
              <a:lnSpc>
                <a:spcPct val="85000"/>
              </a:lnSpc>
              <a:buFont typeface="System Font Regular"/>
              <a:buChar char="–"/>
            </a:pPr>
            <a:r>
              <a:rPr lang="en-US" sz="1400" dirty="0">
                <a:solidFill>
                  <a:schemeClr val="tx2"/>
                </a:solidFill>
                <a:latin typeface="+mn-lt"/>
              </a:rPr>
              <a:t>Support networks should be offered to patients and families.</a:t>
            </a:r>
          </a:p>
          <a:p>
            <a:pPr marL="536575" lvl="1" indent="-171450">
              <a:lnSpc>
                <a:spcPct val="85000"/>
              </a:lnSpc>
              <a:buFont typeface="System Font Regular"/>
              <a:buChar char="–"/>
            </a:pPr>
            <a:r>
              <a:rPr lang="en-US" sz="1400" dirty="0">
                <a:solidFill>
                  <a:schemeClr val="tx2"/>
                </a:solidFill>
                <a:latin typeface="+mn-lt"/>
              </a:rPr>
              <a:t>Open communication between HCPs and patient will help tailor treatment to patient’s needs</a:t>
            </a:r>
          </a:p>
          <a:p>
            <a:pPr marL="182563" indent="-182563">
              <a:lnSpc>
                <a:spcPct val="85000"/>
              </a:lnSpc>
              <a:spcBef>
                <a:spcPts val="900"/>
              </a:spcBef>
            </a:pPr>
            <a:r>
              <a:rPr lang="en-GB" sz="1600" b="1" dirty="0">
                <a:solidFill>
                  <a:schemeClr val="accent1"/>
                </a:solidFill>
                <a:latin typeface="+mn-lt"/>
              </a:rPr>
              <a:t>Patient perspective: </a:t>
            </a:r>
          </a:p>
          <a:p>
            <a:pPr marL="536575" lvl="1" indent="-171450">
              <a:lnSpc>
                <a:spcPct val="85000"/>
              </a:lnSpc>
              <a:buFont typeface="System Font Regular"/>
              <a:buChar char="–"/>
            </a:pPr>
            <a:r>
              <a:rPr lang="en-GB" sz="1400" dirty="0">
                <a:latin typeface="+mn-lt"/>
                <a:cs typeface="Times New Roman" panose="02020603050405020304" pitchFamily="18" charset="0"/>
              </a:rPr>
              <a:t>It is critical that HCPs understand that XLH is a whole-body, whole-life and whole-family disorder and referrals to other resources (i.e., pain management, occupational therapy, counselling) is key</a:t>
            </a:r>
          </a:p>
        </p:txBody>
      </p:sp>
      <p:sp>
        <p:nvSpPr>
          <p:cNvPr id="11" name="Text Placeholder 10">
            <a:extLst>
              <a:ext uri="{FF2B5EF4-FFF2-40B4-BE49-F238E27FC236}">
                <a16:creationId xmlns:a16="http://schemas.microsoft.com/office/drawing/2014/main" id="{0BAC1C62-C165-4920-811B-A07D87067CBD}"/>
              </a:ext>
            </a:extLst>
          </p:cNvPr>
          <p:cNvSpPr>
            <a:spLocks noGrp="1"/>
          </p:cNvSpPr>
          <p:nvPr>
            <p:ph type="body" sz="half" idx="13"/>
          </p:nvPr>
        </p:nvSpPr>
        <p:spPr>
          <a:xfrm>
            <a:off x="621213" y="2240023"/>
            <a:ext cx="5186755" cy="3672408"/>
          </a:xfrm>
          <a:solidFill>
            <a:schemeClr val="tx2">
              <a:lumMod val="20000"/>
              <a:lumOff val="80000"/>
            </a:schemeClr>
          </a:solidFill>
          <a:ln w="25400">
            <a:solidFill>
              <a:schemeClr val="tx2"/>
            </a:solidFill>
          </a:ln>
        </p:spPr>
        <p:txBody>
          <a:bodyPr lIns="108000" tIns="72000" rIns="108000" bIns="36000">
            <a:noAutofit/>
          </a:bodyPr>
          <a:lstStyle/>
          <a:p>
            <a:pPr marL="182563" indent="-182563"/>
            <a:r>
              <a:rPr lang="en-US" sz="1600" b="1" i="0" dirty="0">
                <a:solidFill>
                  <a:schemeClr val="accent1"/>
                </a:solidFill>
                <a:effectLst/>
                <a:latin typeface="+mn-lt"/>
              </a:rPr>
              <a:t>Design: XLH-DMP</a:t>
            </a:r>
            <a:r>
              <a:rPr lang="en-US" sz="1600" b="0" i="0" dirty="0">
                <a:solidFill>
                  <a:schemeClr val="tx2"/>
                </a:solidFill>
                <a:effectLst/>
                <a:latin typeface="+mn-lt"/>
              </a:rPr>
              <a:t> is a global, prospective, multi-</a:t>
            </a:r>
            <a:r>
              <a:rPr lang="en-US" sz="1600" b="0" i="0" dirty="0" err="1">
                <a:solidFill>
                  <a:schemeClr val="tx2"/>
                </a:solidFill>
                <a:effectLst/>
                <a:latin typeface="+mn-lt"/>
              </a:rPr>
              <a:t>centre</a:t>
            </a:r>
            <a:r>
              <a:rPr lang="en-US" sz="1600" b="0" i="0" dirty="0">
                <a:solidFill>
                  <a:schemeClr val="tx2"/>
                </a:solidFill>
                <a:effectLst/>
                <a:latin typeface="+mn-lt"/>
              </a:rPr>
              <a:t>, observational study for subjects on or off any treatment </a:t>
            </a:r>
          </a:p>
          <a:p>
            <a:pPr marL="182563" indent="-182563"/>
            <a:r>
              <a:rPr lang="en-US" sz="1600" b="1" dirty="0">
                <a:solidFill>
                  <a:schemeClr val="accent1"/>
                </a:solidFill>
                <a:latin typeface="+mn-lt"/>
              </a:rPr>
              <a:t>Key results: </a:t>
            </a:r>
            <a:r>
              <a:rPr lang="en-US" sz="1600" dirty="0">
                <a:solidFill>
                  <a:schemeClr val="tx2"/>
                </a:solidFill>
                <a:latin typeface="+mn-lt"/>
              </a:rPr>
              <a:t>compared with general population, XLH patients had:</a:t>
            </a:r>
          </a:p>
          <a:p>
            <a:pPr marL="666750" lvl="1" indent="-301625">
              <a:buFont typeface="System Font Regular"/>
              <a:buChar char="–"/>
            </a:pPr>
            <a:r>
              <a:rPr lang="en-GB" sz="1400" dirty="0">
                <a:latin typeface="+mn-lt"/>
              </a:rPr>
              <a:t>Higher prevalence of common neurological conditions</a:t>
            </a:r>
          </a:p>
          <a:p>
            <a:pPr marL="666750" lvl="1" indent="-301625">
              <a:buFont typeface="System Font Regular"/>
              <a:buChar char="–"/>
            </a:pPr>
            <a:r>
              <a:rPr lang="en-GB" sz="1400" dirty="0">
                <a:latin typeface="+mn-lt"/>
              </a:rPr>
              <a:t>Higher prevalence of depression and anxiety</a:t>
            </a:r>
          </a:p>
          <a:p>
            <a:pPr marL="666750" lvl="1" indent="-301625">
              <a:buFont typeface="System Font Regular"/>
              <a:buChar char="–"/>
            </a:pPr>
            <a:r>
              <a:rPr lang="en-GB" sz="1400" dirty="0">
                <a:latin typeface="+mn-lt"/>
              </a:rPr>
              <a:t>Much higher use of pain medication</a:t>
            </a:r>
          </a:p>
          <a:p>
            <a:pPr marL="182563" indent="-182563"/>
            <a:r>
              <a:rPr lang="en-GB" sz="1600" b="1" dirty="0">
                <a:solidFill>
                  <a:schemeClr val="accent1"/>
                </a:solidFill>
                <a:latin typeface="+mn-lt"/>
              </a:rPr>
              <a:t>Patient perspective: </a:t>
            </a:r>
          </a:p>
          <a:p>
            <a:pPr marL="666750" lvl="1" indent="-301625">
              <a:buFont typeface="System Font Regular"/>
              <a:buChar char="–"/>
            </a:pPr>
            <a:r>
              <a:rPr lang="en-GB" sz="1400" dirty="0">
                <a:effectLst/>
                <a:latin typeface="+mn-lt"/>
                <a:ea typeface="Calibri" panose="020F0502020204030204" pitchFamily="34" charset="0"/>
                <a:cs typeface="Times New Roman" panose="02020603050405020304" pitchFamily="18" charset="0"/>
              </a:rPr>
              <a:t>Pain management in rare bone conditions is critical and </a:t>
            </a:r>
            <a:br>
              <a:rPr lang="en-GB" sz="1400" dirty="0">
                <a:effectLst/>
                <a:latin typeface="+mn-lt"/>
                <a:ea typeface="Calibri" panose="020F0502020204030204" pitchFamily="34" charset="0"/>
                <a:cs typeface="Times New Roman" panose="02020603050405020304" pitchFamily="18" charset="0"/>
              </a:rPr>
            </a:br>
            <a:r>
              <a:rPr lang="en-GB" sz="1400" dirty="0">
                <a:effectLst/>
                <a:latin typeface="+mn-lt"/>
                <a:ea typeface="Calibri" panose="020F0502020204030204" pitchFamily="34" charset="0"/>
                <a:cs typeface="Times New Roman" panose="02020603050405020304" pitchFamily="18" charset="0"/>
              </a:rPr>
              <a:t>not properly cared for </a:t>
            </a:r>
          </a:p>
          <a:p>
            <a:pPr marL="666750" lvl="1" indent="-301625">
              <a:buFont typeface="System Font Regular"/>
              <a:buChar char="–"/>
            </a:pPr>
            <a:r>
              <a:rPr lang="en-GB" sz="1400" dirty="0">
                <a:effectLst/>
                <a:latin typeface="+mn-lt"/>
                <a:ea typeface="Calibri" panose="020F0502020204030204" pitchFamily="34" charset="0"/>
                <a:cs typeface="Times New Roman" panose="02020603050405020304" pitchFamily="18" charset="0"/>
              </a:rPr>
              <a:t>Identification of neurological and psychological burden is key in these patients as are strategies to reduce or minimise these</a:t>
            </a:r>
            <a:endParaRPr lang="en-GB" sz="1400" dirty="0">
              <a:latin typeface="+mn-lt"/>
            </a:endParaRPr>
          </a:p>
        </p:txBody>
      </p:sp>
      <p:sp>
        <p:nvSpPr>
          <p:cNvPr id="9" name="Text Placeholder 8">
            <a:extLst>
              <a:ext uri="{FF2B5EF4-FFF2-40B4-BE49-F238E27FC236}">
                <a16:creationId xmlns:a16="http://schemas.microsoft.com/office/drawing/2014/main" id="{A8CB69C8-56A9-4E99-B5D8-39DD501A942F}"/>
              </a:ext>
            </a:extLst>
          </p:cNvPr>
          <p:cNvSpPr>
            <a:spLocks noGrp="1"/>
          </p:cNvSpPr>
          <p:nvPr>
            <p:ph type="body" sz="quarter" idx="11"/>
          </p:nvPr>
        </p:nvSpPr>
        <p:spPr/>
        <p:txBody>
          <a:bodyPr>
            <a:normAutofit/>
          </a:bodyPr>
          <a:lstStyle/>
          <a:p>
            <a:r>
              <a:rPr lang="en-GB" sz="2800" dirty="0">
                <a:solidFill>
                  <a:schemeClr val="tx2"/>
                </a:solidFill>
                <a:latin typeface="+mj-lt"/>
              </a:rPr>
              <a:t>KEY XLH DATA AT ASBMR 2021 </a:t>
            </a:r>
            <a:endParaRPr lang="en-GB" sz="2800" dirty="0">
              <a:latin typeface="+mj-lt"/>
            </a:endParaRPr>
          </a:p>
        </p:txBody>
      </p:sp>
      <p:sp>
        <p:nvSpPr>
          <p:cNvPr id="12" name="Text Placeholder 11">
            <a:extLst>
              <a:ext uri="{FF2B5EF4-FFF2-40B4-BE49-F238E27FC236}">
                <a16:creationId xmlns:a16="http://schemas.microsoft.com/office/drawing/2014/main" id="{E6F60167-271C-48FB-861D-7F6425865F69}"/>
              </a:ext>
            </a:extLst>
          </p:cNvPr>
          <p:cNvSpPr>
            <a:spLocks noGrp="1"/>
          </p:cNvSpPr>
          <p:nvPr>
            <p:ph type="body" sz="quarter" idx="14"/>
          </p:nvPr>
        </p:nvSpPr>
        <p:spPr>
          <a:xfrm>
            <a:off x="6158415" y="1126970"/>
            <a:ext cx="5423985" cy="969406"/>
          </a:xfrm>
        </p:spPr>
        <p:txBody>
          <a:bodyPr>
            <a:normAutofit fontScale="92500" lnSpcReduction="10000"/>
          </a:bodyPr>
          <a:lstStyle/>
          <a:p>
            <a:r>
              <a:rPr lang="en-GB" sz="1900" dirty="0">
                <a:solidFill>
                  <a:schemeClr val="tx2">
                    <a:lumMod val="60000"/>
                    <a:lumOff val="40000"/>
                  </a:schemeClr>
                </a:solidFill>
              </a:rPr>
              <a:t>Poster</a:t>
            </a:r>
          </a:p>
          <a:p>
            <a:r>
              <a:rPr lang="en-GB" sz="1900" dirty="0"/>
              <a:t>Patient perspective: </a:t>
            </a:r>
            <a:r>
              <a:rPr lang="en-GB" sz="1900" dirty="0" err="1"/>
              <a:t>xlh</a:t>
            </a:r>
            <a:r>
              <a:rPr lang="en-GB" sz="1900" dirty="0"/>
              <a:t> requires whole-body, whole-life, who</a:t>
            </a:r>
            <a:r>
              <a:rPr lang="en-GB" sz="1900" dirty="0">
                <a:solidFill>
                  <a:schemeClr val="accent1"/>
                </a:solidFill>
              </a:rPr>
              <a:t>le-fam</a:t>
            </a:r>
            <a:r>
              <a:rPr lang="en-GB" sz="1900" dirty="0"/>
              <a:t>ily care</a:t>
            </a:r>
            <a:endParaRPr lang="en-GB" sz="1900" strike="sngStrike" baseline="30000" dirty="0">
              <a:solidFill>
                <a:srgbClr val="FF0000"/>
              </a:solidFill>
            </a:endParaRPr>
          </a:p>
        </p:txBody>
      </p:sp>
      <p:sp>
        <p:nvSpPr>
          <p:cNvPr id="4" name="Slide Number Placeholder 3">
            <a:extLst>
              <a:ext uri="{FF2B5EF4-FFF2-40B4-BE49-F238E27FC236}">
                <a16:creationId xmlns:a16="http://schemas.microsoft.com/office/drawing/2014/main" id="{369C0A8F-0B3A-4526-9933-44B74BBCCADA}"/>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13" name="Content Placeholder 12">
            <a:extLst>
              <a:ext uri="{FF2B5EF4-FFF2-40B4-BE49-F238E27FC236}">
                <a16:creationId xmlns:a16="http://schemas.microsoft.com/office/drawing/2014/main" id="{90349D2F-7BFF-4DB3-8C3C-A2ABD1C5160A}"/>
              </a:ext>
            </a:extLst>
          </p:cNvPr>
          <p:cNvSpPr>
            <a:spLocks noGrp="1"/>
          </p:cNvSpPr>
          <p:nvPr>
            <p:ph sz="quarter" idx="15"/>
          </p:nvPr>
        </p:nvSpPr>
        <p:spPr>
          <a:xfrm>
            <a:off x="619200" y="6219151"/>
            <a:ext cx="10958441" cy="371697"/>
          </a:xfrm>
        </p:spPr>
        <p:txBody>
          <a:bodyPr/>
          <a:lstStyle/>
          <a:p>
            <a:pPr>
              <a:spcBef>
                <a:spcPts val="0"/>
              </a:spcBef>
            </a:pPr>
            <a:r>
              <a:rPr lang="en-GB" sz="1200" dirty="0">
                <a:solidFill>
                  <a:schemeClr val="tx2"/>
                </a:solidFill>
                <a:latin typeface="+mn-lt"/>
              </a:rPr>
              <a:t>DMP, disease monitoring program; HCP, health care professional; XLH, x-linked </a:t>
            </a:r>
            <a:r>
              <a:rPr lang="en-GB" sz="1200" dirty="0" err="1">
                <a:solidFill>
                  <a:schemeClr val="tx2"/>
                </a:solidFill>
                <a:latin typeface="+mn-lt"/>
              </a:rPr>
              <a:t>hypophosphataemia</a:t>
            </a:r>
            <a:endParaRPr lang="en-GB" sz="1200" dirty="0">
              <a:solidFill>
                <a:schemeClr val="tx2"/>
              </a:solidFill>
              <a:latin typeface="+mn-lt"/>
            </a:endParaRPr>
          </a:p>
          <a:p>
            <a:pPr>
              <a:spcBef>
                <a:spcPts val="0"/>
              </a:spcBef>
            </a:pPr>
            <a:r>
              <a:rPr lang="en-GB" sz="1200" dirty="0">
                <a:solidFill>
                  <a:schemeClr val="tx2"/>
                </a:solidFill>
                <a:latin typeface="+mn-lt"/>
              </a:rPr>
              <a:t>Jan de </a:t>
            </a:r>
            <a:r>
              <a:rPr lang="en-GB" sz="1200" dirty="0" err="1">
                <a:solidFill>
                  <a:schemeClr val="tx2"/>
                </a:solidFill>
                <a:latin typeface="+mn-lt"/>
              </a:rPr>
              <a:t>Beur</a:t>
            </a:r>
            <a:r>
              <a:rPr lang="en-GB" sz="1200" dirty="0">
                <a:solidFill>
                  <a:schemeClr val="tx2"/>
                </a:solidFill>
                <a:latin typeface="+mn-lt"/>
              </a:rPr>
              <a:t> S, et al. ASBMR 2021, Abstract #1019 (oral presentation); </a:t>
            </a:r>
            <a:r>
              <a:rPr lang="en-US" sz="1200" dirty="0">
                <a:solidFill>
                  <a:schemeClr val="tx2"/>
                </a:solidFill>
                <a:latin typeface="+mn-lt"/>
                <a:ea typeface="Aileron" charset="0"/>
                <a:cs typeface="Aileron" charset="0"/>
                <a:hlinkClick r:id="rId2">
                  <a:extLst>
                    <a:ext uri="{A12FA001-AC4F-418D-AE19-62706E023703}">
                      <ahyp:hlinkClr xmlns:ahyp="http://schemas.microsoft.com/office/drawing/2018/hyperlinkcolor" val="tx"/>
                    </a:ext>
                  </a:extLst>
                </a:hlinkClick>
              </a:rPr>
              <a:t>https://clinicaltrials.gov/ct2/show/NCT03651505 </a:t>
            </a:r>
            <a:r>
              <a:rPr lang="en-US" dirty="0">
                <a:solidFill>
                  <a:schemeClr val="tx2"/>
                </a:solidFill>
                <a:latin typeface="+mn-lt"/>
                <a:ea typeface="Aileron" charset="0"/>
                <a:cs typeface="Aileron" charset="0"/>
              </a:rPr>
              <a:t>; </a:t>
            </a:r>
            <a:r>
              <a:rPr lang="en-GB" sz="1200" dirty="0">
                <a:solidFill>
                  <a:schemeClr val="tx2"/>
                </a:solidFill>
                <a:latin typeface="+mn-lt"/>
              </a:rPr>
              <a:t>Hamilton A, et al. ASBMR 2021, Abstract #SAT-268 (poster presentation). </a:t>
            </a:r>
            <a:br>
              <a:rPr lang="en-GB" sz="1200" dirty="0">
                <a:solidFill>
                  <a:schemeClr val="tx2"/>
                </a:solidFill>
                <a:latin typeface="+mn-lt"/>
              </a:rPr>
            </a:br>
            <a:r>
              <a:rPr lang="en-GB" dirty="0">
                <a:solidFill>
                  <a:schemeClr val="tx2"/>
                </a:solidFill>
                <a:latin typeface="+mn-lt"/>
                <a:hlinkClick r:id="rId3">
                  <a:extLst>
                    <a:ext uri="{A12FA001-AC4F-418D-AE19-62706E023703}">
                      <ahyp:hlinkClr xmlns:ahyp="http://schemas.microsoft.com/office/drawing/2018/hyperlinkcolor" val="tx"/>
                    </a:ext>
                  </a:extLst>
                </a:hlinkClick>
              </a:rPr>
              <a:t>https://cor2ed.com/podcast-rare-bone-disease-highlights-at-asbmr-2021/</a:t>
            </a:r>
            <a:endParaRPr lang="en-GB" dirty="0">
              <a:solidFill>
                <a:schemeClr val="tx2"/>
              </a:solidFill>
              <a:latin typeface="+mn-lt"/>
            </a:endParaRPr>
          </a:p>
        </p:txBody>
      </p:sp>
    </p:spTree>
    <p:extLst>
      <p:ext uri="{BB962C8B-B14F-4D97-AF65-F5344CB8AC3E}">
        <p14:creationId xmlns:p14="http://schemas.microsoft.com/office/powerpoint/2010/main" val="21546111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3B7D-ED4B-462E-A54C-173FC4568047}"/>
              </a:ext>
            </a:extLst>
          </p:cNvPr>
          <p:cNvSpPr>
            <a:spLocks noGrp="1"/>
          </p:cNvSpPr>
          <p:nvPr>
            <p:ph type="title"/>
          </p:nvPr>
        </p:nvSpPr>
        <p:spPr/>
        <p:txBody>
          <a:bodyPr/>
          <a:lstStyle/>
          <a:p>
            <a:r>
              <a:rPr lang="en-GB" dirty="0"/>
              <a:t>FIBRODYSPLASIA OSSIFICANS PROGRESSIVA (FOP)</a:t>
            </a:r>
          </a:p>
        </p:txBody>
      </p:sp>
      <p:sp>
        <p:nvSpPr>
          <p:cNvPr id="3" name="Content Placeholder 2">
            <a:extLst>
              <a:ext uri="{FF2B5EF4-FFF2-40B4-BE49-F238E27FC236}">
                <a16:creationId xmlns:a16="http://schemas.microsoft.com/office/drawing/2014/main" id="{C578871C-E1ED-468A-AAB2-B254D84C998A}"/>
              </a:ext>
            </a:extLst>
          </p:cNvPr>
          <p:cNvSpPr>
            <a:spLocks noGrp="1"/>
          </p:cNvSpPr>
          <p:nvPr>
            <p:ph sz="quarter" idx="14"/>
          </p:nvPr>
        </p:nvSpPr>
        <p:spPr>
          <a:xfrm>
            <a:off x="625120" y="1166400"/>
            <a:ext cx="10962216" cy="4998904"/>
          </a:xfrm>
        </p:spPr>
        <p:txBody>
          <a:bodyPr>
            <a:noAutofit/>
          </a:bodyPr>
          <a:lstStyle/>
          <a:p>
            <a:r>
              <a:rPr lang="en-US" sz="1800" b="1" dirty="0" err="1">
                <a:solidFill>
                  <a:schemeClr val="accent1"/>
                </a:solidFill>
                <a:latin typeface="+mn-lt"/>
              </a:rPr>
              <a:t>Fibrodysplasia</a:t>
            </a:r>
            <a:r>
              <a:rPr lang="en-US" sz="1800" b="1" dirty="0">
                <a:solidFill>
                  <a:schemeClr val="accent1"/>
                </a:solidFill>
                <a:latin typeface="+mn-lt"/>
              </a:rPr>
              <a:t> ossificans </a:t>
            </a:r>
            <a:r>
              <a:rPr lang="en-US" sz="1800" b="1" dirty="0" err="1">
                <a:solidFill>
                  <a:schemeClr val="accent1"/>
                </a:solidFill>
                <a:latin typeface="+mn-lt"/>
              </a:rPr>
              <a:t>progressiva</a:t>
            </a:r>
            <a:r>
              <a:rPr lang="en-US" sz="1800" b="1" dirty="0">
                <a:solidFill>
                  <a:schemeClr val="accent1"/>
                </a:solidFill>
                <a:latin typeface="+mn-lt"/>
              </a:rPr>
              <a:t> (FOP) </a:t>
            </a:r>
            <a:r>
              <a:rPr lang="en-US" sz="1800" b="0" i="0" u="none" strike="noStrike" baseline="0" dirty="0">
                <a:solidFill>
                  <a:schemeClr val="tx2"/>
                </a:solidFill>
                <a:latin typeface="+mn-lt"/>
              </a:rPr>
              <a:t>is one of the rarest, most disabling, genetic conditions known to medicine; </a:t>
            </a:r>
            <a:r>
              <a:rPr lang="en-US" sz="1800" dirty="0">
                <a:solidFill>
                  <a:schemeClr val="tx2"/>
                </a:solidFill>
                <a:latin typeface="+mn-lt"/>
              </a:rPr>
              <a:t>in which </a:t>
            </a:r>
            <a:r>
              <a:rPr lang="en-US" sz="1800" b="1" dirty="0">
                <a:solidFill>
                  <a:schemeClr val="accent1"/>
                </a:solidFill>
                <a:latin typeface="+mn-lt"/>
              </a:rPr>
              <a:t>skeletal muscle and connective tissue</a:t>
            </a:r>
            <a:r>
              <a:rPr lang="en-US" sz="1800" dirty="0">
                <a:solidFill>
                  <a:schemeClr val="tx2"/>
                </a:solidFill>
                <a:latin typeface="+mn-lt"/>
              </a:rPr>
              <a:t>, such as tendons and ligaments, </a:t>
            </a:r>
            <a:r>
              <a:rPr lang="en-US" sz="1800" b="1" dirty="0">
                <a:solidFill>
                  <a:schemeClr val="accent1"/>
                </a:solidFill>
                <a:latin typeface="+mn-lt"/>
              </a:rPr>
              <a:t>are gradually replaced by bone </a:t>
            </a:r>
            <a:r>
              <a:rPr lang="en-US" sz="1800" dirty="0">
                <a:solidFill>
                  <a:schemeClr val="tx2"/>
                </a:solidFill>
                <a:latin typeface="+mn-lt"/>
              </a:rPr>
              <a:t>(ossified). This condition leads to bone formation outside the skeleton (extra-skeletal or heterotopic bone) that restricts movement</a:t>
            </a:r>
          </a:p>
          <a:p>
            <a:r>
              <a:rPr lang="en-US" sz="1800" b="0" i="0" dirty="0">
                <a:solidFill>
                  <a:schemeClr val="tx2"/>
                </a:solidFill>
                <a:effectLst/>
                <a:latin typeface="+mn-lt"/>
              </a:rPr>
              <a:t>This process </a:t>
            </a:r>
            <a:r>
              <a:rPr lang="en-US" sz="1800" b="1" i="0" dirty="0">
                <a:solidFill>
                  <a:schemeClr val="accent1"/>
                </a:solidFill>
                <a:effectLst/>
                <a:latin typeface="+mn-lt"/>
              </a:rPr>
              <a:t>generally becomes noticeable in early childhood</a:t>
            </a:r>
            <a:r>
              <a:rPr lang="en-US" sz="1800" b="0" i="0" dirty="0">
                <a:solidFill>
                  <a:schemeClr val="tx2"/>
                </a:solidFill>
                <a:effectLst/>
                <a:latin typeface="+mn-lt"/>
              </a:rPr>
              <a:t>, starting with the neck and shoulders and moving down the body and into the limbs </a:t>
            </a:r>
          </a:p>
          <a:p>
            <a:r>
              <a:rPr lang="en-US" sz="1800" b="1" i="0" dirty="0">
                <a:solidFill>
                  <a:schemeClr val="accent1"/>
                </a:solidFill>
                <a:effectLst/>
                <a:latin typeface="+mn-lt"/>
              </a:rPr>
              <a:t>People with FOP are born with abnormal big toes </a:t>
            </a:r>
            <a:r>
              <a:rPr lang="en-US" sz="1800" b="0" i="0" dirty="0">
                <a:solidFill>
                  <a:schemeClr val="tx2"/>
                </a:solidFill>
                <a:effectLst/>
                <a:latin typeface="+mn-lt"/>
              </a:rPr>
              <a:t>(hallux valgus) which can be helpful in making the diagnosis </a:t>
            </a:r>
          </a:p>
          <a:p>
            <a:r>
              <a:rPr lang="en-US" sz="1800" b="1" i="0" dirty="0">
                <a:solidFill>
                  <a:schemeClr val="accent1"/>
                </a:solidFill>
                <a:effectLst/>
                <a:latin typeface="+mn-lt"/>
              </a:rPr>
              <a:t>Trauma, such as a fall or invasive medical procedure</a:t>
            </a:r>
            <a:r>
              <a:rPr lang="en-US" sz="1800" b="0" i="0" dirty="0">
                <a:solidFill>
                  <a:schemeClr val="tx2"/>
                </a:solidFill>
                <a:effectLst/>
                <a:latin typeface="+mn-lt"/>
              </a:rPr>
              <a:t>, or a viral illness </a:t>
            </a:r>
            <a:r>
              <a:rPr lang="en-US" sz="1800" b="1" i="0" dirty="0">
                <a:solidFill>
                  <a:schemeClr val="accent1"/>
                </a:solidFill>
                <a:effectLst/>
                <a:latin typeface="+mn-lt"/>
              </a:rPr>
              <a:t>may trigger episodes of muscle swelling and inflammation</a:t>
            </a:r>
            <a:r>
              <a:rPr lang="en-US" sz="1800" b="0" i="0" dirty="0">
                <a:solidFill>
                  <a:schemeClr val="tx2"/>
                </a:solidFill>
                <a:effectLst/>
                <a:latin typeface="+mn-lt"/>
              </a:rPr>
              <a:t> (myositis). These flare-ups lasts for several days to months and often result in permanent bone growth in the injured area</a:t>
            </a:r>
          </a:p>
          <a:p>
            <a:r>
              <a:rPr lang="en-US" sz="1800" b="1" i="0" dirty="0">
                <a:solidFill>
                  <a:schemeClr val="accent1"/>
                </a:solidFill>
                <a:effectLst/>
                <a:latin typeface="+mn-lt"/>
              </a:rPr>
              <a:t>FOP is almost always caused by a </a:t>
            </a:r>
            <a:r>
              <a:rPr lang="en-US" sz="1800" b="1" dirty="0">
                <a:solidFill>
                  <a:schemeClr val="accent1"/>
                </a:solidFill>
                <a:latin typeface="+mn-lt"/>
              </a:rPr>
              <a:t>mutation</a:t>
            </a:r>
            <a:r>
              <a:rPr lang="en-US" sz="1800" b="1" i="0" dirty="0">
                <a:solidFill>
                  <a:schemeClr val="accent1"/>
                </a:solidFill>
                <a:effectLst/>
                <a:latin typeface="+mn-lt"/>
              </a:rPr>
              <a:t> at the same place in the </a:t>
            </a:r>
            <a:r>
              <a:rPr lang="en-US" sz="1800" b="1" i="1" u="none" strike="noStrike" dirty="0">
                <a:solidFill>
                  <a:schemeClr val="accent1"/>
                </a:solidFill>
                <a:effectLst/>
                <a:latin typeface="+mn-lt"/>
              </a:rPr>
              <a:t>ACVR1</a:t>
            </a:r>
            <a:r>
              <a:rPr lang="en-US" sz="1800" b="1" i="0" dirty="0">
                <a:solidFill>
                  <a:schemeClr val="accent1"/>
                </a:solidFill>
                <a:effectLst/>
                <a:latin typeface="+mn-lt"/>
              </a:rPr>
              <a:t> </a:t>
            </a:r>
            <a:r>
              <a:rPr lang="en-US" sz="1800" b="1" dirty="0">
                <a:solidFill>
                  <a:schemeClr val="accent1"/>
                </a:solidFill>
                <a:latin typeface="+mn-lt"/>
              </a:rPr>
              <a:t>gene</a:t>
            </a:r>
            <a:r>
              <a:rPr lang="en-US" sz="1800" b="1" i="0" dirty="0">
                <a:solidFill>
                  <a:schemeClr val="accent1"/>
                </a:solidFill>
                <a:effectLst/>
                <a:latin typeface="+mn-lt"/>
              </a:rPr>
              <a:t> </a:t>
            </a:r>
            <a:r>
              <a:rPr lang="en-US" sz="1800" b="0" i="0" dirty="0">
                <a:solidFill>
                  <a:schemeClr val="tx2"/>
                </a:solidFill>
                <a:effectLst/>
                <a:latin typeface="+mn-lt"/>
              </a:rPr>
              <a:t>and is </a:t>
            </a:r>
            <a:r>
              <a:rPr lang="en-US" sz="1800" dirty="0">
                <a:solidFill>
                  <a:schemeClr val="tx2"/>
                </a:solidFill>
                <a:latin typeface="+mn-lt"/>
              </a:rPr>
              <a:t>inherited</a:t>
            </a:r>
            <a:r>
              <a:rPr lang="en-US" sz="1800" b="0" i="0" dirty="0">
                <a:solidFill>
                  <a:schemeClr val="tx2"/>
                </a:solidFill>
                <a:effectLst/>
                <a:latin typeface="+mn-lt"/>
              </a:rPr>
              <a:t> in an </a:t>
            </a:r>
            <a:r>
              <a:rPr lang="en-US" sz="1800" dirty="0">
                <a:solidFill>
                  <a:schemeClr val="tx2"/>
                </a:solidFill>
                <a:latin typeface="+mn-lt"/>
              </a:rPr>
              <a:t>autosomal dominant</a:t>
            </a:r>
            <a:r>
              <a:rPr lang="en-US" sz="1800" b="0" i="0" dirty="0">
                <a:solidFill>
                  <a:schemeClr val="tx2"/>
                </a:solidFill>
                <a:effectLst/>
                <a:latin typeface="+mn-lt"/>
              </a:rPr>
              <a:t> manner. </a:t>
            </a:r>
            <a:r>
              <a:rPr lang="en-US" sz="1800" b="1" i="0" dirty="0">
                <a:solidFill>
                  <a:schemeClr val="accent1"/>
                </a:solidFill>
                <a:effectLst/>
                <a:latin typeface="+mn-lt"/>
              </a:rPr>
              <a:t>This condition occurs in about 1 in 1,600,000 newborns and about 800 people worldwide are known to have FOP</a:t>
            </a:r>
          </a:p>
          <a:p>
            <a:r>
              <a:rPr lang="en-US" sz="1800" b="1" dirty="0">
                <a:solidFill>
                  <a:schemeClr val="accent1"/>
                </a:solidFill>
                <a:latin typeface="+mn-lt"/>
              </a:rPr>
              <a:t>There is currently no treatment for FOP. Flare-ups are treated with high-dose corticosteroids to reduce the inflammation and swelling</a:t>
            </a:r>
            <a:br>
              <a:rPr lang="en-US" sz="1800" dirty="0">
                <a:solidFill>
                  <a:schemeClr val="tx2"/>
                </a:solidFill>
                <a:latin typeface="+mn-lt"/>
              </a:rPr>
            </a:br>
            <a:endParaRPr lang="en-GB" sz="1800" dirty="0">
              <a:solidFill>
                <a:schemeClr val="tx2"/>
              </a:solidFill>
              <a:latin typeface="+mn-lt"/>
            </a:endParaRPr>
          </a:p>
        </p:txBody>
      </p:sp>
      <p:sp>
        <p:nvSpPr>
          <p:cNvPr id="4" name="Slide Number Placeholder 3">
            <a:extLst>
              <a:ext uri="{FF2B5EF4-FFF2-40B4-BE49-F238E27FC236}">
                <a16:creationId xmlns:a16="http://schemas.microsoft.com/office/drawing/2014/main" id="{2967380B-84A2-47AF-B667-4DC6991FD3C7}"/>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0607DD2E-03DF-4080-9C25-F1A1A03B78BE}"/>
              </a:ext>
            </a:extLst>
          </p:cNvPr>
          <p:cNvSpPr>
            <a:spLocks noGrp="1"/>
          </p:cNvSpPr>
          <p:nvPr>
            <p:ph sz="quarter" idx="15"/>
          </p:nvPr>
        </p:nvSpPr>
        <p:spPr>
          <a:xfrm>
            <a:off x="620184" y="6356351"/>
            <a:ext cx="10516376" cy="365125"/>
          </a:xfrm>
        </p:spPr>
        <p:txBody>
          <a:bodyPr/>
          <a:lstStyle/>
          <a:p>
            <a:r>
              <a:rPr lang="en-GB" dirty="0">
                <a:solidFill>
                  <a:schemeClr val="tx2"/>
                </a:solidFill>
              </a:rPr>
              <a:t>ACVR1, </a:t>
            </a:r>
            <a:r>
              <a:rPr lang="en-GB" dirty="0" err="1">
                <a:solidFill>
                  <a:schemeClr val="tx2"/>
                </a:solidFill>
              </a:rPr>
              <a:t>activin</a:t>
            </a:r>
            <a:r>
              <a:rPr lang="en-GB" dirty="0">
                <a:solidFill>
                  <a:schemeClr val="tx2"/>
                </a:solidFill>
              </a:rPr>
              <a:t> A receptor type 1; </a:t>
            </a:r>
            <a:r>
              <a:rPr lang="en-GB" dirty="0">
                <a:solidFill>
                  <a:schemeClr val="tx2"/>
                </a:solidFill>
                <a:latin typeface="+mn-lt"/>
              </a:rPr>
              <a:t>FOP, </a:t>
            </a:r>
            <a:r>
              <a:rPr lang="en-GB" dirty="0" err="1">
                <a:solidFill>
                  <a:schemeClr val="tx2"/>
                </a:solidFill>
                <a:latin typeface="+mn-lt"/>
              </a:rPr>
              <a:t>fibrodysplasia</a:t>
            </a:r>
            <a:r>
              <a:rPr lang="en-GB" dirty="0">
                <a:solidFill>
                  <a:schemeClr val="tx2"/>
                </a:solidFill>
                <a:latin typeface="+mn-lt"/>
              </a:rPr>
              <a:t> </a:t>
            </a:r>
            <a:r>
              <a:rPr lang="en-GB" dirty="0" err="1">
                <a:solidFill>
                  <a:schemeClr val="tx2"/>
                </a:solidFill>
                <a:latin typeface="+mn-lt"/>
              </a:rPr>
              <a:t>ossificans</a:t>
            </a:r>
            <a:r>
              <a:rPr lang="en-GB" dirty="0">
                <a:solidFill>
                  <a:schemeClr val="tx2"/>
                </a:solidFill>
                <a:latin typeface="+mn-lt"/>
              </a:rPr>
              <a:t> </a:t>
            </a:r>
            <a:r>
              <a:rPr lang="en-GB" dirty="0" err="1">
                <a:solidFill>
                  <a:schemeClr val="tx2"/>
                </a:solidFill>
                <a:latin typeface="+mn-lt"/>
              </a:rPr>
              <a:t>progressiva</a:t>
            </a:r>
            <a:r>
              <a:rPr lang="en-GB" dirty="0">
                <a:solidFill>
                  <a:schemeClr val="tx2"/>
                </a:solidFill>
                <a:latin typeface="+mn-lt"/>
              </a:rPr>
              <a:t> </a:t>
            </a:r>
          </a:p>
          <a:p>
            <a:pPr>
              <a:spcBef>
                <a:spcPts val="0"/>
              </a:spcBef>
            </a:pPr>
            <a:r>
              <a:rPr lang="en-GB" b="0" i="0" u="none" strike="noStrike" baseline="0" dirty="0">
                <a:solidFill>
                  <a:schemeClr val="tx2"/>
                </a:solidFill>
                <a:latin typeface="+mn-lt"/>
              </a:rPr>
              <a:t>ifopa.org; </a:t>
            </a:r>
            <a:r>
              <a:rPr lang="en-US" sz="1200" dirty="0">
                <a:solidFill>
                  <a:schemeClr val="tx2"/>
                </a:solidFill>
                <a:latin typeface="+mj-lt"/>
                <a:ea typeface="Aileron" charset="0"/>
                <a:cs typeface="Aileron" charset="0"/>
              </a:rPr>
              <a:t>https://rarediseases.info.nih.gov/diseases/6445/fibrodysplasia-ossificans-progressiva</a:t>
            </a:r>
            <a:r>
              <a:rPr lang="en-GB" dirty="0">
                <a:solidFill>
                  <a:schemeClr val="tx2"/>
                </a:solidFill>
              </a:rPr>
              <a:t>. Accessed 06-Oct-21 </a:t>
            </a:r>
            <a:r>
              <a:rPr lang="en-GB" b="0" i="0" u="none" strike="noStrike" baseline="0" dirty="0">
                <a:solidFill>
                  <a:schemeClr val="tx2"/>
                </a:solidFill>
                <a:latin typeface="+mn-lt"/>
              </a:rPr>
              <a:t> </a:t>
            </a:r>
            <a:endParaRPr lang="en-GB" dirty="0">
              <a:solidFill>
                <a:schemeClr val="tx2"/>
              </a:solidFill>
              <a:latin typeface="+mn-lt"/>
            </a:endParaRPr>
          </a:p>
        </p:txBody>
      </p:sp>
    </p:spTree>
    <p:extLst>
      <p:ext uri="{BB962C8B-B14F-4D97-AF65-F5344CB8AC3E}">
        <p14:creationId xmlns:p14="http://schemas.microsoft.com/office/powerpoint/2010/main" val="13302834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70B23-B36C-481E-9428-251A9E399F48}"/>
              </a:ext>
            </a:extLst>
          </p:cNvPr>
          <p:cNvSpPr>
            <a:spLocks noGrp="1"/>
          </p:cNvSpPr>
          <p:nvPr>
            <p:ph type="body" idx="1"/>
          </p:nvPr>
        </p:nvSpPr>
        <p:spPr>
          <a:xfrm>
            <a:off x="609600" y="980728"/>
            <a:ext cx="10972800" cy="936104"/>
          </a:xfrm>
        </p:spPr>
        <p:txBody>
          <a:bodyPr>
            <a:normAutofit lnSpcReduction="10000"/>
          </a:bodyPr>
          <a:lstStyle/>
          <a:p>
            <a:r>
              <a:rPr lang="en-GB" sz="1800" dirty="0">
                <a:solidFill>
                  <a:schemeClr val="tx2">
                    <a:lumMod val="60000"/>
                    <a:lumOff val="40000"/>
                  </a:schemeClr>
                </a:solidFill>
              </a:rPr>
              <a:t>Poster</a:t>
            </a:r>
          </a:p>
          <a:p>
            <a:r>
              <a:rPr lang="en-GB" sz="1800" dirty="0"/>
              <a:t>Efficacy of Palovarotene in patients who transferred from a </a:t>
            </a:r>
            <a:r>
              <a:rPr lang="en-GB" sz="1800" dirty="0" err="1"/>
              <a:t>fOP</a:t>
            </a:r>
            <a:r>
              <a:rPr lang="en-GB" sz="1800" dirty="0"/>
              <a:t> natural history study to the phase 3 move trial</a:t>
            </a:r>
          </a:p>
        </p:txBody>
      </p:sp>
      <p:sp>
        <p:nvSpPr>
          <p:cNvPr id="2" name="Title 1">
            <a:extLst>
              <a:ext uri="{FF2B5EF4-FFF2-40B4-BE49-F238E27FC236}">
                <a16:creationId xmlns:a16="http://schemas.microsoft.com/office/drawing/2014/main" id="{64D35A20-2205-4A74-BC1B-3E820031815E}"/>
              </a:ext>
            </a:extLst>
          </p:cNvPr>
          <p:cNvSpPr>
            <a:spLocks noGrp="1"/>
          </p:cNvSpPr>
          <p:nvPr>
            <p:ph type="title"/>
          </p:nvPr>
        </p:nvSpPr>
        <p:spPr/>
        <p:txBody>
          <a:bodyPr/>
          <a:lstStyle/>
          <a:p>
            <a:r>
              <a:rPr lang="en-GB"/>
              <a:t>Key FOP Data at asbmr 2021</a:t>
            </a:r>
            <a:endParaRPr lang="en-GB" dirty="0"/>
          </a:p>
        </p:txBody>
      </p:sp>
      <p:sp>
        <p:nvSpPr>
          <p:cNvPr id="9" name="Content Placeholder 8">
            <a:extLst>
              <a:ext uri="{FF2B5EF4-FFF2-40B4-BE49-F238E27FC236}">
                <a16:creationId xmlns:a16="http://schemas.microsoft.com/office/drawing/2014/main" id="{86CDEC66-08D7-478C-A132-931B4C33862E}"/>
              </a:ext>
            </a:extLst>
          </p:cNvPr>
          <p:cNvSpPr>
            <a:spLocks noGrp="1"/>
          </p:cNvSpPr>
          <p:nvPr>
            <p:ph sz="quarter" idx="14"/>
          </p:nvPr>
        </p:nvSpPr>
        <p:spPr>
          <a:xfrm>
            <a:off x="619200" y="1987200"/>
            <a:ext cx="10963200" cy="4250112"/>
          </a:xfrm>
          <a:solidFill>
            <a:schemeClr val="tx2">
              <a:lumMod val="20000"/>
              <a:lumOff val="80000"/>
            </a:schemeClr>
          </a:solidFill>
          <a:ln w="25400">
            <a:solidFill>
              <a:schemeClr val="tx2"/>
            </a:solidFill>
          </a:ln>
        </p:spPr>
        <p:txBody>
          <a:bodyPr lIns="144000" tIns="108000" rIns="108000">
            <a:noAutofit/>
          </a:bodyPr>
          <a:lstStyle/>
          <a:p>
            <a:pPr marL="0" indent="0">
              <a:buNone/>
            </a:pPr>
            <a:r>
              <a:rPr lang="en-GB" sz="1600" b="1" dirty="0">
                <a:solidFill>
                  <a:schemeClr val="accent1"/>
                </a:solidFill>
              </a:rPr>
              <a:t>Design: </a:t>
            </a:r>
          </a:p>
          <a:p>
            <a:pPr>
              <a:spcBef>
                <a:spcPts val="600"/>
              </a:spcBef>
            </a:pPr>
            <a:r>
              <a:rPr lang="en-GB" sz="1600" dirty="0">
                <a:solidFill>
                  <a:schemeClr val="tx2"/>
                </a:solidFill>
              </a:rPr>
              <a:t>MOVE trial (NCT03312634) is a single-arm, phase 3 study, investigating efficacy and safety of </a:t>
            </a:r>
            <a:r>
              <a:rPr lang="en-GB" sz="1600" dirty="0" err="1">
                <a:solidFill>
                  <a:schemeClr val="tx2"/>
                </a:solidFill>
              </a:rPr>
              <a:t>palovarotene</a:t>
            </a:r>
            <a:r>
              <a:rPr lang="en-GB" sz="1600" dirty="0">
                <a:solidFill>
                  <a:schemeClr val="tx2"/>
                </a:solidFill>
              </a:rPr>
              <a:t> for the treatment of FOP</a:t>
            </a:r>
          </a:p>
          <a:p>
            <a:pPr>
              <a:spcBef>
                <a:spcPts val="600"/>
              </a:spcBef>
            </a:pPr>
            <a:r>
              <a:rPr lang="en-US" sz="1600" dirty="0">
                <a:solidFill>
                  <a:schemeClr val="tx2"/>
                </a:solidFill>
              </a:rPr>
              <a:t>Reported on FOP patients ≥4 years of age with </a:t>
            </a:r>
            <a:r>
              <a:rPr lang="en-US" sz="1600" i="1" dirty="0">
                <a:solidFill>
                  <a:schemeClr val="tx2"/>
                </a:solidFill>
              </a:rPr>
              <a:t>R206H ACVR1 </a:t>
            </a:r>
            <a:r>
              <a:rPr lang="en-US" sz="1600" dirty="0">
                <a:solidFill>
                  <a:schemeClr val="tx2"/>
                </a:solidFill>
              </a:rPr>
              <a:t>mutation who were transferred from the natural history study to MOVE trial without </a:t>
            </a:r>
            <a:r>
              <a:rPr lang="en-US" sz="1600" dirty="0" err="1">
                <a:solidFill>
                  <a:schemeClr val="tx2"/>
                </a:solidFill>
              </a:rPr>
              <a:t>randomisation</a:t>
            </a:r>
            <a:endParaRPr lang="en-US" sz="1600" dirty="0">
              <a:solidFill>
                <a:schemeClr val="tx2"/>
              </a:solidFill>
            </a:endParaRPr>
          </a:p>
          <a:p>
            <a:pPr>
              <a:spcBef>
                <a:spcPts val="600"/>
              </a:spcBef>
            </a:pPr>
            <a:r>
              <a:rPr lang="en-US" sz="1600" dirty="0">
                <a:solidFill>
                  <a:schemeClr val="tx2"/>
                </a:solidFill>
              </a:rPr>
              <a:t>18-month post-hoc data was presented</a:t>
            </a:r>
          </a:p>
          <a:p>
            <a:pPr marL="0" indent="0">
              <a:buNone/>
            </a:pPr>
            <a:r>
              <a:rPr lang="en-US" sz="1600" b="1" dirty="0">
                <a:solidFill>
                  <a:schemeClr val="accent1"/>
                </a:solidFill>
              </a:rPr>
              <a:t>Key results:</a:t>
            </a:r>
          </a:p>
          <a:p>
            <a:pPr>
              <a:spcBef>
                <a:spcPts val="600"/>
              </a:spcBef>
            </a:pPr>
            <a:r>
              <a:rPr lang="en-US" sz="1600" dirty="0"/>
              <a:t>61% lower mean volume </a:t>
            </a:r>
            <a:r>
              <a:rPr lang="en-US" sz="1600" dirty="0">
                <a:solidFill>
                  <a:schemeClr val="tx2"/>
                </a:solidFill>
              </a:rPr>
              <a:t>of </a:t>
            </a:r>
            <a:r>
              <a:rPr lang="en-US" sz="1600" dirty="0" err="1">
                <a:solidFill>
                  <a:schemeClr val="tx2"/>
                </a:solidFill>
              </a:rPr>
              <a:t>annualised</a:t>
            </a:r>
            <a:r>
              <a:rPr lang="en-US" sz="1600" dirty="0">
                <a:solidFill>
                  <a:schemeClr val="tx2"/>
                </a:solidFill>
              </a:rPr>
              <a:t> heterotopic </a:t>
            </a:r>
            <a:r>
              <a:rPr lang="en-US" sz="1600" dirty="0"/>
              <a:t>ossifications with palovarotene treatment in the MOVE trial versus no treatment in the NHS</a:t>
            </a:r>
          </a:p>
          <a:p>
            <a:pPr marL="0" indent="0">
              <a:buNone/>
            </a:pPr>
            <a:r>
              <a:rPr lang="en-US" sz="1600" b="1" dirty="0">
                <a:solidFill>
                  <a:schemeClr val="accent1"/>
                </a:solidFill>
              </a:rPr>
              <a:t>Patient perspective: </a:t>
            </a:r>
          </a:p>
          <a:p>
            <a:pPr>
              <a:spcBef>
                <a:spcPts val="600"/>
              </a:spcBef>
            </a:pPr>
            <a:r>
              <a:rPr lang="en-US" sz="1600" dirty="0"/>
              <a:t>A reduction in heterotopic ossification is very promising</a:t>
            </a:r>
          </a:p>
          <a:p>
            <a:pPr>
              <a:spcBef>
                <a:spcPts val="600"/>
              </a:spcBef>
            </a:pPr>
            <a:r>
              <a:rPr lang="en-US" sz="1600" dirty="0"/>
              <a:t>A new approved drug is sometime away therefore is important to focus on patient’s quality of life, early referral and management of flares</a:t>
            </a:r>
          </a:p>
        </p:txBody>
      </p:sp>
      <p:sp>
        <p:nvSpPr>
          <p:cNvPr id="4" name="Slide Number Placeholder 3">
            <a:extLst>
              <a:ext uri="{FF2B5EF4-FFF2-40B4-BE49-F238E27FC236}">
                <a16:creationId xmlns:a16="http://schemas.microsoft.com/office/drawing/2014/main" id="{7BADF7BF-77EE-4660-9214-D37A7AF9BDEB}"/>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Content Placeholder 4">
            <a:extLst>
              <a:ext uri="{FF2B5EF4-FFF2-40B4-BE49-F238E27FC236}">
                <a16:creationId xmlns:a16="http://schemas.microsoft.com/office/drawing/2014/main" id="{77BA40D0-837B-4855-82C8-8470D8A10EE6}"/>
              </a:ext>
            </a:extLst>
          </p:cNvPr>
          <p:cNvSpPr>
            <a:spLocks noGrp="1"/>
          </p:cNvSpPr>
          <p:nvPr>
            <p:ph sz="quarter" idx="15"/>
          </p:nvPr>
        </p:nvSpPr>
        <p:spPr>
          <a:xfrm>
            <a:off x="620184" y="6356351"/>
            <a:ext cx="10660392" cy="365125"/>
          </a:xfrm>
        </p:spPr>
        <p:txBody>
          <a:bodyPr/>
          <a:lstStyle/>
          <a:p>
            <a:pPr>
              <a:spcBef>
                <a:spcPts val="0"/>
              </a:spcBef>
            </a:pPr>
            <a:r>
              <a:rPr lang="en-GB" dirty="0"/>
              <a:t>ACVR1, </a:t>
            </a:r>
            <a:r>
              <a:rPr lang="en-US" dirty="0"/>
              <a:t>activin A receptor type 1; </a:t>
            </a:r>
            <a:r>
              <a:rPr lang="en-GB" dirty="0"/>
              <a:t>FOP, </a:t>
            </a:r>
            <a:r>
              <a:rPr lang="en-GB" dirty="0" err="1"/>
              <a:t>fibrodysplasia</a:t>
            </a:r>
            <a:r>
              <a:rPr lang="en-GB" dirty="0"/>
              <a:t> ossificans progressive </a:t>
            </a:r>
            <a:r>
              <a:rPr lang="en-US" strike="sngStrike" dirty="0">
                <a:solidFill>
                  <a:srgbClr val="FF0000"/>
                </a:solidFill>
              </a:rPr>
              <a:t> </a:t>
            </a:r>
            <a:endParaRPr lang="en-GB" strike="sngStrike" dirty="0">
              <a:solidFill>
                <a:srgbClr val="FF0000"/>
              </a:solidFill>
            </a:endParaRPr>
          </a:p>
          <a:p>
            <a:pPr>
              <a:spcBef>
                <a:spcPts val="0"/>
              </a:spcBef>
            </a:pPr>
            <a:r>
              <a:rPr lang="en-GB" dirty="0"/>
              <a:t>Al </a:t>
            </a:r>
            <a:r>
              <a:rPr lang="en-GB" dirty="0" err="1"/>
              <a:t>Mukaddam</a:t>
            </a:r>
            <a:r>
              <a:rPr lang="en-GB" dirty="0"/>
              <a:t> M, et al. ASBMR 2021, Abstract #VPL-403; </a:t>
            </a:r>
            <a:r>
              <a:rPr lang="en-GB" dirty="0">
                <a:hlinkClick r:id="rId2">
                  <a:extLst>
                    <a:ext uri="{A12FA001-AC4F-418D-AE19-62706E023703}">
                      <ahyp:hlinkClr xmlns:ahyp="http://schemas.microsoft.com/office/drawing/2018/hyperlinkcolor" val="tx"/>
                    </a:ext>
                  </a:extLst>
                </a:hlinkClick>
              </a:rPr>
              <a:t>https://cor2ed.com/podcast-rare-bone-disease-highlights-at-asbmr-2021/</a:t>
            </a:r>
            <a:r>
              <a:rPr lang="en-GB" dirty="0"/>
              <a:t> </a:t>
            </a:r>
          </a:p>
        </p:txBody>
      </p:sp>
    </p:spTree>
    <p:extLst>
      <p:ext uri="{BB962C8B-B14F-4D97-AF65-F5344CB8AC3E}">
        <p14:creationId xmlns:p14="http://schemas.microsoft.com/office/powerpoint/2010/main" val="33550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907D-0B09-4CFC-A034-C8CA85C0E117}"/>
              </a:ext>
            </a:extLst>
          </p:cNvPr>
          <p:cNvSpPr>
            <a:spLocks noGrp="1"/>
          </p:cNvSpPr>
          <p:nvPr>
            <p:ph type="title"/>
          </p:nvPr>
        </p:nvSpPr>
        <p:spPr/>
        <p:txBody>
          <a:bodyPr/>
          <a:lstStyle/>
          <a:p>
            <a:r>
              <a:rPr lang="en-GB" dirty="0"/>
              <a:t>OSTEOGENESIS IMPERFECTA (oi)</a:t>
            </a:r>
          </a:p>
        </p:txBody>
      </p:sp>
      <p:sp>
        <p:nvSpPr>
          <p:cNvPr id="3" name="Content Placeholder 2">
            <a:extLst>
              <a:ext uri="{FF2B5EF4-FFF2-40B4-BE49-F238E27FC236}">
                <a16:creationId xmlns:a16="http://schemas.microsoft.com/office/drawing/2014/main" id="{C24D8443-EA40-453E-B145-3CAF68EB39E9}"/>
              </a:ext>
            </a:extLst>
          </p:cNvPr>
          <p:cNvSpPr>
            <a:spLocks noGrp="1"/>
          </p:cNvSpPr>
          <p:nvPr>
            <p:ph sz="quarter" idx="14"/>
          </p:nvPr>
        </p:nvSpPr>
        <p:spPr/>
        <p:txBody>
          <a:bodyPr>
            <a:normAutofit fontScale="92500" lnSpcReduction="10000"/>
          </a:bodyPr>
          <a:lstStyle/>
          <a:p>
            <a:r>
              <a:rPr lang="en-US" b="1" dirty="0">
                <a:solidFill>
                  <a:schemeClr val="accent1"/>
                </a:solidFill>
              </a:rPr>
              <a:t>Osteogenesis imperfecta </a:t>
            </a:r>
            <a:r>
              <a:rPr lang="en-US" dirty="0"/>
              <a:t>(OI), </a:t>
            </a:r>
            <a:r>
              <a:rPr lang="en-US" b="1" dirty="0">
                <a:solidFill>
                  <a:schemeClr val="accent1"/>
                </a:solidFill>
              </a:rPr>
              <a:t>also referred to as brittle bone disease</a:t>
            </a:r>
            <a:r>
              <a:rPr lang="en-US" dirty="0"/>
              <a:t>, is a rare and variable genetic disorder that is </a:t>
            </a:r>
            <a:r>
              <a:rPr lang="en-US" b="1" dirty="0" err="1">
                <a:solidFill>
                  <a:schemeClr val="accent1"/>
                </a:solidFill>
              </a:rPr>
              <a:t>characterised</a:t>
            </a:r>
            <a:r>
              <a:rPr lang="en-US" b="1" dirty="0">
                <a:solidFill>
                  <a:schemeClr val="accent1"/>
                </a:solidFill>
              </a:rPr>
              <a:t> by fragile bones</a:t>
            </a:r>
            <a:r>
              <a:rPr lang="en-US" dirty="0"/>
              <a:t>. People with this condition have bones that break easily, often from little or no trauma. However, the severity is different from person to person</a:t>
            </a:r>
          </a:p>
          <a:p>
            <a:r>
              <a:rPr lang="en-US" dirty="0"/>
              <a:t>OI is </a:t>
            </a:r>
            <a:r>
              <a:rPr lang="en-US" b="1" dirty="0">
                <a:solidFill>
                  <a:schemeClr val="accent1"/>
                </a:solidFill>
              </a:rPr>
              <a:t>caused by a mutation in a gene that affects bone formation</a:t>
            </a:r>
            <a:r>
              <a:rPr lang="en-US" dirty="0"/>
              <a:t>, bone strength, and the structure of other tissues. The incidence of OI is approximately 1 in 15-20,000 live births </a:t>
            </a:r>
          </a:p>
          <a:p>
            <a:r>
              <a:rPr lang="en-US" dirty="0"/>
              <a:t>There are various forms of OI which are distinguished by their features and genetic causes. OI may be inherited in an autosomal dominant (more commonly) or autosomal recessive pattern depending on the gene involved</a:t>
            </a:r>
          </a:p>
          <a:p>
            <a:r>
              <a:rPr lang="en-US" dirty="0"/>
              <a:t>People with </a:t>
            </a:r>
            <a:r>
              <a:rPr lang="en-US" b="1" dirty="0">
                <a:solidFill>
                  <a:schemeClr val="accent1"/>
                </a:solidFill>
              </a:rPr>
              <a:t>OI experience broken bones from infancy through puberty </a:t>
            </a:r>
            <a:r>
              <a:rPr lang="en-US" dirty="0"/>
              <a:t>with the frequency decreasing in adolescents but potentially increasing again in later life </a:t>
            </a:r>
          </a:p>
          <a:p>
            <a:r>
              <a:rPr lang="en-US" b="1" dirty="0">
                <a:solidFill>
                  <a:schemeClr val="accent1"/>
                </a:solidFill>
              </a:rPr>
              <a:t>Other medical issues </a:t>
            </a:r>
            <a:r>
              <a:rPr lang="en-US" dirty="0"/>
              <a:t>associated with OI include: </a:t>
            </a:r>
            <a:r>
              <a:rPr lang="en-US" b="1" dirty="0">
                <a:solidFill>
                  <a:schemeClr val="accent1"/>
                </a:solidFill>
              </a:rPr>
              <a:t>respiratory issues </a:t>
            </a:r>
            <a:r>
              <a:rPr lang="en-US" dirty="0"/>
              <a:t>such as asthma, </a:t>
            </a:r>
            <a:r>
              <a:rPr lang="en-US" b="1" dirty="0">
                <a:solidFill>
                  <a:schemeClr val="accent1"/>
                </a:solidFill>
              </a:rPr>
              <a:t>hearing loss, brittle teeth, loose joints, cardiac issues, and basilar invagination </a:t>
            </a:r>
          </a:p>
          <a:p>
            <a:r>
              <a:rPr lang="en-US" dirty="0"/>
              <a:t>Treatment is focused on managing the symptoms and aims to decrease the number of fractures </a:t>
            </a:r>
            <a:br>
              <a:rPr lang="en-US" dirty="0"/>
            </a:br>
            <a:r>
              <a:rPr lang="en-US" dirty="0"/>
              <a:t>and disabilities</a:t>
            </a:r>
            <a:endParaRPr lang="en-GB" dirty="0"/>
          </a:p>
        </p:txBody>
      </p:sp>
      <p:sp>
        <p:nvSpPr>
          <p:cNvPr id="4" name="Slide Number Placeholder 3">
            <a:extLst>
              <a:ext uri="{FF2B5EF4-FFF2-40B4-BE49-F238E27FC236}">
                <a16:creationId xmlns:a16="http://schemas.microsoft.com/office/drawing/2014/main" id="{C71F0BE1-CECB-4A70-B720-9673F9E060DB}"/>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5" name="Content Placeholder 4">
            <a:extLst>
              <a:ext uri="{FF2B5EF4-FFF2-40B4-BE49-F238E27FC236}">
                <a16:creationId xmlns:a16="http://schemas.microsoft.com/office/drawing/2014/main" id="{99938FBF-4E52-4CD0-9F3F-13F9920D2148}"/>
              </a:ext>
            </a:extLst>
          </p:cNvPr>
          <p:cNvSpPr>
            <a:spLocks noGrp="1"/>
          </p:cNvSpPr>
          <p:nvPr>
            <p:ph sz="quarter" idx="15"/>
          </p:nvPr>
        </p:nvSpPr>
        <p:spPr>
          <a:xfrm>
            <a:off x="620184" y="6356351"/>
            <a:ext cx="10012320" cy="365125"/>
          </a:xfrm>
        </p:spPr>
        <p:txBody>
          <a:bodyPr/>
          <a:lstStyle/>
          <a:p>
            <a:r>
              <a:rPr lang="en-GB" dirty="0">
                <a:solidFill>
                  <a:schemeClr val="tx2"/>
                </a:solidFill>
              </a:rPr>
              <a:t>OI, osteogenesis imperfecta</a:t>
            </a:r>
            <a:endParaRPr lang="en-GB" dirty="0">
              <a:solidFill>
                <a:schemeClr val="tx2"/>
              </a:solidFill>
              <a:hlinkClick r:id="rId2">
                <a:extLst>
                  <a:ext uri="{A12FA001-AC4F-418D-AE19-62706E023703}">
                    <ahyp:hlinkClr xmlns:ahyp="http://schemas.microsoft.com/office/drawing/2018/hyperlinkcolor" val="tx"/>
                  </a:ext>
                </a:extLst>
              </a:hlinkClick>
            </a:endParaRPr>
          </a:p>
          <a:p>
            <a:pPr>
              <a:spcBef>
                <a:spcPts val="0"/>
              </a:spcBef>
            </a:pPr>
            <a:r>
              <a:rPr lang="en-US" sz="1200" dirty="0">
                <a:solidFill>
                  <a:schemeClr val="tx2"/>
                </a:solidFill>
                <a:latin typeface="+mj-lt"/>
                <a:ea typeface="Aileron" charset="0"/>
                <a:cs typeface="Aileron" charset="0"/>
              </a:rPr>
              <a:t>https://rarediseases.info.nih.gov/diseases/1017/osteogenesis-imperfecta.</a:t>
            </a:r>
            <a:r>
              <a:rPr lang="en-US" dirty="0">
                <a:solidFill>
                  <a:schemeClr val="tx2"/>
                </a:solidFill>
              </a:rPr>
              <a:t> </a:t>
            </a:r>
            <a:r>
              <a:rPr lang="en-GB" dirty="0">
                <a:solidFill>
                  <a:schemeClr val="tx2"/>
                </a:solidFill>
              </a:rPr>
              <a:t>Accessed 06-Oct-21 </a:t>
            </a:r>
          </a:p>
        </p:txBody>
      </p:sp>
    </p:spTree>
    <p:extLst>
      <p:ext uri="{BB962C8B-B14F-4D97-AF65-F5344CB8AC3E}">
        <p14:creationId xmlns:p14="http://schemas.microsoft.com/office/powerpoint/2010/main" val="2982802244"/>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6136</TotalTime>
  <Words>2269</Words>
  <Application>Microsoft Office PowerPoint</Application>
  <PresentationFormat>Widescreen</PresentationFormat>
  <Paragraphs>158</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Aileron</vt:lpstr>
      <vt:lpstr>Arial</vt:lpstr>
      <vt:lpstr>Calibri</vt:lpstr>
      <vt:lpstr>Lucida Grande</vt:lpstr>
      <vt:lpstr>PT Sans Narrow</vt:lpstr>
      <vt:lpstr>System Font Regular</vt:lpstr>
      <vt:lpstr>Thème Office</vt:lpstr>
      <vt:lpstr>PowerPoint Presentation</vt:lpstr>
      <vt:lpstr>MEETING SUMMARY asbmr 2021, hybrid MEETING</vt:lpstr>
      <vt:lpstr>Disclaimer and disclosures</vt:lpstr>
      <vt:lpstr>Selected abstracts: Summary of rare bone diseases  and key data  </vt:lpstr>
      <vt:lpstr>X-LINKED HYPOPHOSPHATAEMIA (xlh)</vt:lpstr>
      <vt:lpstr>Oral presentation Neurological and Psychiatric Manifestations of XLH in a Longitudinal Cohort Study: XLH-DMP </vt:lpstr>
      <vt:lpstr>FIBRODYSPLASIA OSSIFICANS PROGRESSIVA (FOP)</vt:lpstr>
      <vt:lpstr>Key FOP Data at asbmr 2021</vt:lpstr>
      <vt:lpstr>OSTEOGENESIS IMPERFECTA (oi)</vt:lpstr>
      <vt:lpstr>Poster Baseline Patient Demographics and Disease Characteristics in Adults with Osteogenesis Imperfecta (OI) in the Phase 2b ASTEROID Study </vt:lpstr>
      <vt:lpstr>Fibrous Dysplasia (FD) and McCune-Albright syndrome (MAS) </vt:lpstr>
      <vt:lpstr>Key FD/MAS Data at asbmr 2021</vt:lpstr>
      <vt:lpstr>TAKE HOME MESSAGES</vt:lpstr>
      <vt:lpstr>Rare Bone Disease Organizations represented by Charlene Waldman &amp; Inês Alves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303</cp:revision>
  <cp:lastPrinted>2017-02-15T09:54:46Z</cp:lastPrinted>
  <dcterms:created xsi:type="dcterms:W3CDTF">2016-10-14T09:38:18Z</dcterms:created>
  <dcterms:modified xsi:type="dcterms:W3CDTF">2021-10-10T21:41:33Z</dcterms:modified>
</cp:coreProperties>
</file>