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2537" r:id="rId2"/>
    <p:sldId id="12538" r:id="rId3"/>
    <p:sldId id="2311" r:id="rId4"/>
    <p:sldId id="12548" r:id="rId5"/>
    <p:sldId id="12549" r:id="rId6"/>
    <p:sldId id="12550" r:id="rId7"/>
    <p:sldId id="12551" r:id="rId8"/>
    <p:sldId id="12561" r:id="rId9"/>
    <p:sldId id="12545" r:id="rId10"/>
    <p:sldId id="12546" r:id="rId11"/>
    <p:sldId id="12556" r:id="rId12"/>
    <p:sldId id="12562" r:id="rId13"/>
    <p:sldId id="12539" r:id="rId14"/>
    <p:sldId id="12542" r:id="rId15"/>
    <p:sldId id="12543" r:id="rId16"/>
    <p:sldId id="12557" r:id="rId17"/>
    <p:sldId id="12558" r:id="rId18"/>
    <p:sldId id="12559" r:id="rId19"/>
    <p:sldId id="12560" r:id="rId20"/>
    <p:sldId id="12552" r:id="rId21"/>
    <p:sldId id="12553" r:id="rId22"/>
    <p:sldId id="12554" r:id="rId23"/>
    <p:sldId id="12555" r:id="rId24"/>
    <p:sldId id="333" r:id="rId25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391" userDrawn="1">
          <p15:clr>
            <a:srgbClr val="A4A3A4"/>
          </p15:clr>
        </p15:guide>
        <p15:guide id="4" pos="7292" userDrawn="1">
          <p15:clr>
            <a:srgbClr val="A4A3A4"/>
          </p15:clr>
        </p15:guide>
        <p15:guide id="5" orient="horz" pos="4211" userDrawn="1">
          <p15:clr>
            <a:srgbClr val="A4A3A4"/>
          </p15:clr>
        </p15:guide>
        <p15:guide id="6" orient="horz" pos="30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8298"/>
    <a:srgbClr val="FF3F0D"/>
    <a:srgbClr val="C6573B"/>
    <a:srgbClr val="C7573C"/>
    <a:srgbClr val="03C750"/>
    <a:srgbClr val="FFA402"/>
    <a:srgbClr val="505050"/>
    <a:srgbClr val="34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4660" autoAdjust="0"/>
    <p:restoredTop sz="95394" autoAdjust="0"/>
  </p:normalViewPr>
  <p:slideViewPr>
    <p:cSldViewPr snapToObjects="1">
      <p:cViewPr varScale="1">
        <p:scale>
          <a:sx n="117" d="100"/>
          <a:sy n="117" d="100"/>
        </p:scale>
        <p:origin x="86" y="254"/>
      </p:cViewPr>
      <p:guideLst>
        <p:guide pos="3840"/>
        <p:guide pos="391"/>
        <p:guide pos="7292"/>
        <p:guide orient="horz" pos="4211"/>
        <p:guide orient="horz" pos="30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120" d="100"/>
          <a:sy n="120" d="100"/>
        </p:scale>
        <p:origin x="3896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10/8/2021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10/8/2021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89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109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047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328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839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753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63CDFBB4-5FEF-3B47-9ED7-4017F3E180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D317C09D-DCEC-144D-8A18-2039C1DB8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67587" name="Footer Placeholder 3">
            <a:extLst>
              <a:ext uri="{FF2B5EF4-FFF2-40B4-BE49-F238E27FC236}">
                <a16:creationId xmlns:a16="http://schemas.microsoft.com/office/drawing/2014/main" id="{110BC07E-7F54-0145-8965-1F344066FA5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GB" altLang="en-US" sz="1200"/>
          </a:p>
        </p:txBody>
      </p:sp>
      <p:sp>
        <p:nvSpPr>
          <p:cNvPr id="67588" name="Slide Number Placeholder 4">
            <a:extLst>
              <a:ext uri="{FF2B5EF4-FFF2-40B4-BE49-F238E27FC236}">
                <a16:creationId xmlns:a16="http://schemas.microsoft.com/office/drawing/2014/main" id="{CC97B9F2-7B6A-B442-8581-6E3644EA9D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597EBF8-C25E-5747-B608-611B37692F4F}" type="slidenum">
              <a:rPr lang="fr-FR" altLang="en-US" sz="1200"/>
              <a:pPr/>
              <a:t>24</a:t>
            </a:fld>
            <a:endParaRPr lang="fr-FR" altLang="en-US" sz="1200"/>
          </a:p>
        </p:txBody>
      </p:sp>
    </p:spTree>
    <p:extLst>
      <p:ext uri="{BB962C8B-B14F-4D97-AF65-F5344CB8AC3E}">
        <p14:creationId xmlns:p14="http://schemas.microsoft.com/office/powerpoint/2010/main" val="3189396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4C6DBA-B6B1-E74A-9DF9-0500287FCA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696" y="2332676"/>
            <a:ext cx="5472608" cy="219264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6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n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n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1270565"/>
            <a:ext cx="518675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8835160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7ED6E646-CB45-B545-92A3-D9ADE1851C8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4" y="1403491"/>
            <a:ext cx="5186755" cy="71520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2348880"/>
            <a:ext cx="542398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  <a:p>
            <a:endParaRPr lang="en-GB" noProof="0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2348880"/>
            <a:ext cx="518675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</a:defRPr>
            </a:lvl3pPr>
            <a:lvl4pPr marL="1714500" indent="-342900">
              <a:buFont typeface="Arial" charset="0"/>
              <a:buChar char="•"/>
              <a:defRPr sz="2000"/>
            </a:lvl4pPr>
            <a:lvl5pPr marL="2171700" indent="-342900">
              <a:buFont typeface="Arial" charset="0"/>
              <a:buChar char="•"/>
              <a:defRPr/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2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621215" y="260350"/>
            <a:ext cx="8739148" cy="865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 spc="100" baseline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4" hasCustomPrompt="1"/>
          </p:nvPr>
        </p:nvSpPr>
        <p:spPr>
          <a:xfrm>
            <a:off x="6158414" y="1408029"/>
            <a:ext cx="542398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rgbClr val="C7573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96DA9CEA-CBD8-504B-8C89-4288BAFE7B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935662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487AFD-397A-1841-8030-0026BE4835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145" r="9848" b="7550"/>
          <a:stretch/>
        </p:blipFill>
        <p:spPr>
          <a:xfrm>
            <a:off x="6080149" y="-1"/>
            <a:ext cx="6111851" cy="6858001"/>
          </a:xfrm>
          <a:prstGeom prst="rect">
            <a:avLst/>
          </a:prstGeom>
        </p:spPr>
      </p:pic>
      <p:sp>
        <p:nvSpPr>
          <p:cNvPr id="39" name="Titre 1">
            <a:extLst>
              <a:ext uri="{FF2B5EF4-FFF2-40B4-BE49-F238E27FC236}">
                <a16:creationId xmlns:a16="http://schemas.microsoft.com/office/drawing/2014/main" id="{F09C896A-B4EB-0F4C-96F4-8F31B99B4C0A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 err="1">
                <a:solidFill>
                  <a:srgbClr val="C6573B"/>
                </a:solidFill>
                <a:latin typeface="Calibri" charset="0"/>
                <a:ea typeface="Calibri" charset="0"/>
                <a:cs typeface="Calibri" charset="0"/>
              </a:rPr>
              <a:t>Dr.</a:t>
            </a:r>
            <a:r>
              <a:rPr lang="en-GB" sz="1400" b="1" noProof="0" dirty="0">
                <a:solidFill>
                  <a:srgbClr val="C6573B"/>
                </a:solidFill>
                <a:latin typeface="Calibri" charset="0"/>
                <a:ea typeface="Calibri" charset="0"/>
                <a:cs typeface="Calibri" charset="0"/>
              </a:rPr>
              <a:t> Antoine Lacombe </a:t>
            </a:r>
            <a:r>
              <a:rPr lang="en-GB" sz="1100" b="1" noProof="0" dirty="0">
                <a:solidFill>
                  <a:srgbClr val="C6573B"/>
                </a:solidFill>
                <a:latin typeface="Calibri" charset="0"/>
                <a:ea typeface="Calibri" charset="0"/>
                <a:cs typeface="Calibri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A8E7D5AF-6FD1-7040-B008-F83A2A24EA4D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id="{73745878-0F7C-304D-845D-4B21028F25EB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COR2ED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Bodenackerstrasse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SWITZERLAND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D483240-64A1-0141-A68F-ED7CA01E19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764704"/>
            <a:ext cx="2062050" cy="826176"/>
          </a:xfrm>
          <a:prstGeom prst="rect">
            <a:avLst/>
          </a:prstGeom>
        </p:spPr>
      </p:pic>
      <p:sp>
        <p:nvSpPr>
          <p:cNvPr id="43" name="Titre 1">
            <a:extLst>
              <a:ext uri="{FF2B5EF4-FFF2-40B4-BE49-F238E27FC236}">
                <a16:creationId xmlns:a16="http://schemas.microsoft.com/office/drawing/2014/main" id="{64D12537-8C01-A042-98FF-A67A845EC702}"/>
              </a:ext>
            </a:extLst>
          </p:cNvPr>
          <p:cNvSpPr txBox="1">
            <a:spLocks/>
          </p:cNvSpPr>
          <p:nvPr userDrawn="1"/>
        </p:nvSpPr>
        <p:spPr>
          <a:xfrm>
            <a:off x="5176866" y="6525344"/>
            <a:ext cx="6959903" cy="1282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C6573B"/>
                </a:solidFill>
                <a:latin typeface="Calibri" charset="0"/>
                <a:ea typeface="Calibri" charset="0"/>
                <a:cs typeface="Calibri" charset="0"/>
              </a:rPr>
              <a:t>Heading to the heart of Independent Medical Education Since 2012</a:t>
            </a:r>
            <a:endParaRPr kumimoji="0" lang="en-GB" sz="1400" b="1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F7C54033-9E09-284F-8683-746A9AA872EC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 err="1">
                <a:solidFill>
                  <a:srgbClr val="C6573B"/>
                </a:solidFill>
                <a:latin typeface="Calibri" charset="0"/>
                <a:ea typeface="Calibri" charset="0"/>
                <a:cs typeface="Calibri" charset="0"/>
              </a:rPr>
              <a:t>Dr.</a:t>
            </a:r>
            <a:r>
              <a:rPr lang="en-GB" sz="1400" b="1" noProof="0" dirty="0">
                <a:solidFill>
                  <a:srgbClr val="C6573B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400" b="1" noProof="0" dirty="0" err="1">
                <a:solidFill>
                  <a:srgbClr val="C6573B"/>
                </a:solidFill>
                <a:latin typeface="Calibri" charset="0"/>
                <a:ea typeface="Calibri" charset="0"/>
                <a:cs typeface="Calibri" charset="0"/>
              </a:rPr>
              <a:t>Froukje</a:t>
            </a:r>
            <a:r>
              <a:rPr lang="en-GB" sz="1400" b="1" noProof="0" dirty="0">
                <a:solidFill>
                  <a:srgbClr val="C6573B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400" b="1" noProof="0" dirty="0" err="1">
                <a:solidFill>
                  <a:srgbClr val="C6573B"/>
                </a:solidFill>
                <a:latin typeface="Calibri" charset="0"/>
                <a:ea typeface="Calibri" charset="0"/>
                <a:cs typeface="Calibri" charset="0"/>
              </a:rPr>
              <a:t>Sosef</a:t>
            </a:r>
            <a:r>
              <a:rPr lang="en-GB" sz="1400" b="1" noProof="0" dirty="0">
                <a:solidFill>
                  <a:srgbClr val="C6573B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100" b="1" noProof="0" dirty="0">
                <a:solidFill>
                  <a:srgbClr val="C6573B"/>
                </a:solidFill>
                <a:latin typeface="Calibri" charset="0"/>
                <a:ea typeface="Calibri" charset="0"/>
                <a:cs typeface="Calibri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84FD7633-899B-3848-83B9-1E3BDDF4FDEE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79F12A3-F14C-5840-B136-EC73E318C109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E4F17C8-19D7-C040-A304-FDDCE818C189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48" name="Graphic 47" descr="Speaker Phone">
              <a:extLst>
                <a:ext uri="{FF2B5EF4-FFF2-40B4-BE49-F238E27FC236}">
                  <a16:creationId xmlns:a16="http://schemas.microsoft.com/office/drawing/2014/main" id="{751B5200-FBC9-5C4E-8A34-90C2075D5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FE71A723-9BA9-F044-A53D-ADF05AFC5AA2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50" name="Graphic 49" descr="Envelope">
            <a:extLst>
              <a:ext uri="{FF2B5EF4-FFF2-40B4-BE49-F238E27FC236}">
                <a16:creationId xmlns:a16="http://schemas.microsoft.com/office/drawing/2014/main" id="{F8C200D7-7974-0049-910F-515EB075DE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3A2C2405-5B2D-6F40-8BBF-34FEF76A5D69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89D4FEE-DF12-7C4D-B567-B229BFAFD4AE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53" name="Graphic 52" descr="Speaker Phone">
              <a:extLst>
                <a:ext uri="{FF2B5EF4-FFF2-40B4-BE49-F238E27FC236}">
                  <a16:creationId xmlns:a16="http://schemas.microsoft.com/office/drawing/2014/main" id="{650C6CBF-1D07-FD40-84AC-64417780D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64B298E5-A30A-CC47-9E10-2137C71F83BA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55" name="Graphic 54" descr="Envelope">
            <a:extLst>
              <a:ext uri="{FF2B5EF4-FFF2-40B4-BE49-F238E27FC236}">
                <a16:creationId xmlns:a16="http://schemas.microsoft.com/office/drawing/2014/main" id="{DBF0C6DA-DD89-E246-9F87-ECB01B87D4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56" name="Titre 1">
            <a:extLst>
              <a:ext uri="{FF2B5EF4-FFF2-40B4-BE49-F238E27FC236}">
                <a16:creationId xmlns:a16="http://schemas.microsoft.com/office/drawing/2014/main" id="{C9664B77-FEC8-A64D-9402-16DF0F5288C1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7" name="Titre 1">
            <a:extLst>
              <a:ext uri="{FF2B5EF4-FFF2-40B4-BE49-F238E27FC236}">
                <a16:creationId xmlns:a16="http://schemas.microsoft.com/office/drawing/2014/main" id="{C72A4E22-E601-2041-8DFB-7B91BDD401EB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88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D972486-CB4A-8C43-B144-BABC948315A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943795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 spc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dirty="0"/>
              <a:t>Click and </a:t>
            </a:r>
            <a:r>
              <a:rPr lang="fr-FR" dirty="0" err="1"/>
              <a:t>Modify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noProof="0" dirty="0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86629B-70FD-5844-A852-AA84E9AB0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52832"/>
            <a:ext cx="11247039" cy="647976"/>
          </a:xfrm>
        </p:spPr>
        <p:txBody>
          <a:bodyPr>
            <a:noAutofit/>
          </a:bodyPr>
          <a:lstStyle>
            <a:lvl1pPr algn="ctr">
              <a:defRPr sz="4000" spc="0"/>
            </a:lvl1pPr>
          </a:lstStyle>
          <a:p>
            <a:r>
              <a:rPr lang="en-GB" dirty="0"/>
              <a:t>Click AND MODIFY THE TEXT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9E1BEE5-34CE-E34C-BCFB-D7083C34B8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8499" y="2580900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E89AE6E-09E9-A04C-9CFE-768FC41305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542" y="3877044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EC0F67F-0294-3044-9A92-E4F9BE8451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7542" y="5125192"/>
            <a:ext cx="8255959" cy="536057"/>
          </a:xfrm>
        </p:spPr>
        <p:txBody>
          <a:bodyPr>
            <a:noAutofit/>
          </a:bodyPr>
          <a:lstStyle>
            <a:lvl1pPr marL="0" indent="0" algn="ctr">
              <a:buNone/>
              <a:defRPr sz="32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43BA0C2-FE63-FF4A-B29E-AE523B14F50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4362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rgbClr val="C7573C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9200" y="1987200"/>
            <a:ext cx="10963200" cy="396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23881D09-4309-8C44-91E5-50A70571A00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i="0" baseline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08F71FF-151F-2D48-81C5-8F8DB46A9D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8835160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228609"/>
            <a:ext cx="5181600" cy="4657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7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838096E7-3C23-084C-98B8-6312BCA1226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201" y="259200"/>
            <a:ext cx="8740799" cy="86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32B0E8-5037-6B4D-B9B4-0A16C3C15DF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760" y="291983"/>
            <a:ext cx="1503872" cy="6025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58" r:id="rId5"/>
    <p:sldLayoutId id="2147483652" r:id="rId6"/>
    <p:sldLayoutId id="2147483657" r:id="rId7"/>
    <p:sldLayoutId id="2147483654" r:id="rId8"/>
    <p:sldLayoutId id="2147483655" r:id="rId9"/>
    <p:sldLayoutId id="2147483675" r:id="rId10"/>
    <p:sldLayoutId id="2147483676" r:id="rId11"/>
    <p:sldLayoutId id="2147483656" r:id="rId12"/>
    <p:sldLayoutId id="2147483677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0" baseline="0">
          <a:solidFill>
            <a:srgbClr val="5D8298"/>
          </a:solidFill>
          <a:latin typeface="Calibri" charset="0"/>
          <a:ea typeface="Calibri" charset="0"/>
          <a:cs typeface="Calibri" charset="0"/>
        </a:defRPr>
      </a:lvl1pPr>
    </p:titleStyle>
    <p:bodyStyle>
      <a:lvl1pPr marL="357188" indent="-357188" algn="l" defTabSz="457200" rtl="0" eaLnBrk="1" latinLnBrk="0" hangingPunct="1">
        <a:spcBef>
          <a:spcPts val="1200"/>
        </a:spcBef>
        <a:buClr>
          <a:schemeClr val="accent2"/>
        </a:buClr>
        <a:buFont typeface="Arial"/>
        <a:buChar char="•"/>
        <a:defRPr sz="2000" b="0" i="0" kern="1200">
          <a:solidFill>
            <a:srgbClr val="5D8298"/>
          </a:solidFill>
          <a:latin typeface="Calibri" charset="0"/>
          <a:ea typeface="Calibri" charset="0"/>
          <a:cs typeface="Calibri" charset="0"/>
        </a:defRPr>
      </a:lvl1pPr>
      <a:lvl2pPr marL="714375" indent="-257175" algn="l" defTabSz="457200" rtl="0" eaLnBrk="1" latinLnBrk="0" hangingPunct="1">
        <a:spcBef>
          <a:spcPts val="400"/>
        </a:spcBef>
        <a:buClr>
          <a:schemeClr val="accent2"/>
        </a:buClr>
        <a:buFont typeface="Lucida Grande"/>
        <a:buChar char="–"/>
        <a:defRPr sz="1800" b="0" i="0" kern="1200">
          <a:solidFill>
            <a:srgbClr val="5D8298"/>
          </a:solidFill>
          <a:latin typeface="Calibri" charset="0"/>
          <a:ea typeface="Calibri" charset="0"/>
          <a:cs typeface="Calibri" charset="0"/>
        </a:defRPr>
      </a:lvl2pPr>
      <a:lvl3pPr marL="12573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Calibri" charset="0"/>
          <a:ea typeface="Calibri" charset="0"/>
          <a:cs typeface="Calibri" charset="0"/>
        </a:defRPr>
      </a:lvl3pPr>
      <a:lvl4pPr marL="17145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Calibri" charset="0"/>
          <a:ea typeface="Calibri" charset="0"/>
          <a:cs typeface="Calibri" charset="0"/>
        </a:defRPr>
      </a:lvl4pPr>
      <a:lvl5pPr marL="21717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Calibri" charset="0"/>
          <a:ea typeface="Calibri" charset="0"/>
          <a:cs typeface="Calibri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or2ed.com/podcast-rare-bone-disease-highlights-at-asbmr-2021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or2ed.com/podcast-rare-bone-disease-highlights-at-asbmr-2021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r2ed.com/podcast-rare-bone-disease-highlights-at-asbmr-2021/" TargetMode="External"/><Relationship Id="rId2" Type="http://schemas.openxmlformats.org/officeDocument/2006/relationships/hyperlink" Target="https://www.ncbi.nlm.nih.gov/books/NBK536957/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or2ed.com/podcast-rare-bone-disease-highlights-at-asbmr-2021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cor2ed.com/podcast-rare-bone-disease-highlights-at-asbmr-2021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r2ed.com/podcast-rare-bone-disease-highlights-at-asbmr-2021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or2ed.com/podcast-rare-bone-disease-highlights-at-asbmr-2021/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cor2ed.com/podcast-rare-bone-disease-highlights-at-asbmr-2021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cor2ed.com/podcast-rare-bone-disease-highlights-at-asbmr-2021/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cor2ed.com/podcast-rare-bone-disease-highlights-at-asbmr-2021/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cor2ed.com/podcast-rare-bone-disease-highlights-at-asbmr-2021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COR2EDMedEd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1.svg"/><Relationship Id="rId12" Type="http://schemas.openxmlformats.org/officeDocument/2006/relationships/hyperlink" Target="https://vimeo.com/cor2e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microsoft.com/office/2007/relationships/hdphoto" Target="../media/hdphoto1.wdp"/><Relationship Id="rId5" Type="http://schemas.openxmlformats.org/officeDocument/2006/relationships/hyperlink" Target="http://cor2ed.com/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s://www.linkedin.com/company/cor2ed/" TargetMode="External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or2ed.com/podcast-rare-bone-disease-highlights-at-asbmr-2021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or2ed.com/podcast-rare-bone-disease-highlights-at-asbmr-2021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or2ed.com/podcast-rare-bone-disease-highlights-at-asbmr-2021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or2ed.com/podcast-rare-bone-disease-highlights-at-asbmr-2021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6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35A20-2205-4A74-BC1B-3E8200318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findings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BADB9-DE04-40C5-8C35-C22F47E21BF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13 subjects with 9 different </a:t>
            </a:r>
            <a:r>
              <a:rPr lang="en-GB" i="1" dirty="0">
                <a:solidFill>
                  <a:schemeClr val="tx2"/>
                </a:solidFill>
              </a:rPr>
              <a:t>CASR</a:t>
            </a:r>
            <a:r>
              <a:rPr lang="en-GB" dirty="0">
                <a:solidFill>
                  <a:schemeClr val="tx2"/>
                </a:solidFill>
              </a:rPr>
              <a:t> variants were included in the study</a:t>
            </a:r>
          </a:p>
          <a:p>
            <a:r>
              <a:rPr lang="en-GB" dirty="0"/>
              <a:t>At the end of period one (n=6), treatment with </a:t>
            </a:r>
            <a:r>
              <a:rPr lang="en-GB" dirty="0" err="1"/>
              <a:t>encaleret</a:t>
            </a:r>
            <a:r>
              <a:rPr lang="en-GB" dirty="0"/>
              <a:t> resulted in:</a:t>
            </a:r>
          </a:p>
          <a:p>
            <a:pPr lvl="1"/>
            <a:r>
              <a:rPr lang="en-GB" dirty="0"/>
              <a:t>Normalisation of blood and urine calcium excretion</a:t>
            </a:r>
          </a:p>
          <a:p>
            <a:pPr lvl="2"/>
            <a:r>
              <a:rPr lang="en-GB" dirty="0"/>
              <a:t>3 subjects the 24-hr urine calcium levels normalised</a:t>
            </a:r>
          </a:p>
          <a:p>
            <a:pPr lvl="2"/>
            <a:r>
              <a:rPr lang="en-GB" dirty="0"/>
              <a:t>3 subjects the urine calcium level was undetectable</a:t>
            </a:r>
          </a:p>
          <a:p>
            <a:pPr lvl="1"/>
            <a:r>
              <a:rPr lang="en-GB" dirty="0"/>
              <a:t>Increases in PTH</a:t>
            </a:r>
          </a:p>
          <a:p>
            <a:r>
              <a:rPr lang="en-GB" dirty="0">
                <a:solidFill>
                  <a:schemeClr val="tx2"/>
                </a:solidFill>
              </a:rPr>
              <a:t>At the end of period two (n=13), treatment with </a:t>
            </a:r>
            <a:r>
              <a:rPr lang="en-GB" dirty="0" err="1">
                <a:solidFill>
                  <a:schemeClr val="tx2"/>
                </a:solidFill>
              </a:rPr>
              <a:t>encaleret</a:t>
            </a:r>
            <a:r>
              <a:rPr lang="en-GB" dirty="0">
                <a:solidFill>
                  <a:schemeClr val="tx2"/>
                </a:solidFill>
              </a:rPr>
              <a:t> twice daily normalised blood 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and urine calcium</a:t>
            </a:r>
          </a:p>
          <a:p>
            <a:r>
              <a:rPr lang="en-GB" dirty="0"/>
              <a:t>Treatment was well tolerated with no serious adverse events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DF7BF-77EE-4660-9214-D37A7AF9B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BA40D0-837B-4855-82C8-8470D8A10EE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9436256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PTH, parathyroid hormone</a:t>
            </a:r>
          </a:p>
          <a:p>
            <a:pPr>
              <a:spcBef>
                <a:spcPts val="0"/>
              </a:spcBef>
            </a:pPr>
            <a:r>
              <a:rPr lang="en-GB" dirty="0" err="1"/>
              <a:t>Gafni</a:t>
            </a:r>
            <a:r>
              <a:rPr lang="en-GB" dirty="0"/>
              <a:t> R, et al. ASBMR 2021, Abstract #1018; </a:t>
            </a:r>
            <a:r>
              <a:rPr lang="en-GB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https://cor2ed.com/podcast-rare-bone-disease-highlights-at-asbmr-2021/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14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20C606-BE30-4F71-9F4C-2431922A7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From: Dr. Kassim Javaid and Dr. zulf mughal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D35A20-2205-4A74-BC1B-3E8200318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Clinical perspectives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BADB9-DE04-40C5-8C35-C22F47E21BF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2"/>
                </a:solidFill>
              </a:rPr>
              <a:t>Encaleret</a:t>
            </a:r>
            <a:r>
              <a:rPr lang="en-GB" dirty="0">
                <a:solidFill>
                  <a:schemeClr val="tx2"/>
                </a:solidFill>
              </a:rPr>
              <a:t> i</a:t>
            </a:r>
            <a:r>
              <a:rPr lang="en-GB" dirty="0"/>
              <a:t>s a unique and physiological way of treating ADH1 which can restore normal calcium </a:t>
            </a:r>
            <a:br>
              <a:rPr lang="en-GB" dirty="0"/>
            </a:br>
            <a:r>
              <a:rPr lang="en-GB" dirty="0"/>
              <a:t>and avoid symptoms associated with hypercalcaemia, whilst not putting kidneys at risk</a:t>
            </a:r>
          </a:p>
          <a:p>
            <a:r>
              <a:rPr lang="en-GB" dirty="0"/>
              <a:t>If results are confirmed at the end of the trial, then this is an important advance in the </a:t>
            </a:r>
            <a:br>
              <a:rPr lang="en-GB" dirty="0"/>
            </a:br>
            <a:r>
              <a:rPr lang="en-GB" dirty="0"/>
              <a:t>treatment of ADH1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DF7BF-77EE-4660-9214-D37A7AF9B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BA40D0-837B-4855-82C8-8470D8A10EE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ADH1, autosomal dominant hypocalcaemia type 1</a:t>
            </a:r>
            <a:endParaRPr lang="en-GB" dirty="0"/>
          </a:p>
          <a:p>
            <a:pPr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https://cor2ed.com/podcast-rare-bone-disease-highlights-at-asbmr-2021/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30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7858B7-470B-40D6-9633-0596A0A5D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EC4D4-EEA6-48A8-9191-7FEBAD47B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Setrusumab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for the Treatment of Osteogenesis Imperfecta: Results from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Phase 2b ASTEROID Study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137B03A3-92F3-8B49-9CFB-C2F1DE63AF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200" b="1" dirty="0"/>
              <a:t>Glorieux F, et al. ASBMR 2021, Abstract #1016</a:t>
            </a:r>
          </a:p>
        </p:txBody>
      </p:sp>
    </p:spTree>
    <p:extLst>
      <p:ext uri="{BB962C8B-B14F-4D97-AF65-F5344CB8AC3E}">
        <p14:creationId xmlns:p14="http://schemas.microsoft.com/office/powerpoint/2010/main" val="60237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35A20-2205-4A74-BC1B-3E8200318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Background and study design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BADB9-DE04-40C5-8C35-C22F47E21BF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0184" y="1032310"/>
            <a:ext cx="10962216" cy="4525200"/>
          </a:xfrm>
        </p:spPr>
        <p:txBody>
          <a:bodyPr>
            <a:normAutofit/>
          </a:bodyPr>
          <a:lstStyle/>
          <a:p>
            <a:r>
              <a:rPr lang="en-US" sz="1800" dirty="0"/>
              <a:t>Osteogenesis imperfecta (OI) is a rare genetic disorder of connective tissues caused by an abnormality in the synthesis or processing of type I collagen. Also known as brittle bone disease, it is </a:t>
            </a:r>
            <a:r>
              <a:rPr lang="en-US" sz="1800" dirty="0" err="1"/>
              <a:t>character</a:t>
            </a:r>
            <a:r>
              <a:rPr lang="en-US" sz="1800" dirty="0" err="1">
                <a:solidFill>
                  <a:schemeClr val="tx2"/>
                </a:solidFill>
              </a:rPr>
              <a:t>is</a:t>
            </a:r>
            <a:r>
              <a:rPr lang="en-US" sz="1800" dirty="0" err="1"/>
              <a:t>ed</a:t>
            </a:r>
            <a:r>
              <a:rPr lang="en-US" sz="1800" dirty="0"/>
              <a:t> by an increased susceptibility to bone fractures and decreased bone density</a:t>
            </a:r>
          </a:p>
          <a:p>
            <a:r>
              <a:rPr lang="en-US" sz="1800" dirty="0">
                <a:solidFill>
                  <a:schemeClr val="tx2"/>
                </a:solidFill>
              </a:rPr>
              <a:t>Management of patients </a:t>
            </a:r>
            <a:r>
              <a:rPr lang="en-US" sz="1800" dirty="0"/>
              <a:t>with OI currently involves medical treatment with bisphosphonates to inhibit bone resorption and facilitate bone formation</a:t>
            </a:r>
          </a:p>
          <a:p>
            <a:r>
              <a:rPr lang="en-US" sz="1800" dirty="0" err="1"/>
              <a:t>Setrusumab</a:t>
            </a:r>
            <a:r>
              <a:rPr lang="en-US" sz="1800" dirty="0"/>
              <a:t> is a fully human monoclonal antibody that inhibits sclerostin and alleviates the inhibitory effect of sclerostin on bone formation, leading to the production of new bone</a:t>
            </a:r>
          </a:p>
          <a:p>
            <a:r>
              <a:rPr lang="en-US" sz="1800" dirty="0"/>
              <a:t>ASTEROID was a 12-month double-blind, phase 2b dose-finding study with a 12-month extension period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DF7BF-77EE-4660-9214-D37A7AF9B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BA40D0-837B-4855-82C8-8470D8A10EE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165304"/>
            <a:ext cx="10228344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FEA, finite element analysis; HR-</a:t>
            </a:r>
            <a:r>
              <a:rPr lang="en-GB" dirty="0" err="1"/>
              <a:t>pQCT</a:t>
            </a:r>
            <a:r>
              <a:rPr lang="en-GB" dirty="0"/>
              <a:t>, high-resolution peripheral quantitative computed tomography; OI, osteogenesis imperfecta; (v)BMD, (volumetric) bone mineral density </a:t>
            </a:r>
          </a:p>
          <a:p>
            <a:pPr>
              <a:spcBef>
                <a:spcPts val="0"/>
              </a:spcBef>
            </a:pPr>
            <a:r>
              <a:rPr lang="en-GB" dirty="0" err="1">
                <a:solidFill>
                  <a:schemeClr val="tx2"/>
                </a:solidFill>
                <a:latin typeface="+mn-lt"/>
              </a:rPr>
              <a:t>Etich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 J, et al. Mol Cell </a:t>
            </a:r>
            <a:r>
              <a:rPr lang="en-GB" dirty="0" err="1">
                <a:solidFill>
                  <a:schemeClr val="tx2"/>
                </a:solidFill>
                <a:latin typeface="+mn-lt"/>
              </a:rPr>
              <a:t>Pediatr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. 2020;7:9; </a:t>
            </a:r>
            <a:r>
              <a:rPr lang="en-US" sz="1200" dirty="0">
                <a:solidFill>
                  <a:schemeClr val="tx2"/>
                </a:solidFill>
                <a:latin typeface="+mn-lt"/>
                <a:ea typeface="Aileron" charset="0"/>
                <a:cs typeface="Aileron" charset="0"/>
              </a:rPr>
              <a:t>Subramanian S, et al. </a:t>
            </a:r>
            <a:r>
              <a:rPr lang="en-US" sz="1200" dirty="0">
                <a:solidFill>
                  <a:schemeClr val="tx2"/>
                </a:solidFill>
                <a:latin typeface="+mn-lt"/>
                <a:ea typeface="Aileron" charset="0"/>
                <a:cs typeface="Aileron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https://www.ncbi.nlm.nih.gov/books/NBK536957/</a:t>
            </a:r>
            <a:r>
              <a:rPr lang="en-US" sz="1200" dirty="0">
                <a:solidFill>
                  <a:schemeClr val="tx2"/>
                </a:solidFill>
                <a:latin typeface="+mn-lt"/>
                <a:ea typeface="Aileron" charset="0"/>
                <a:cs typeface="Aileron" charset="0"/>
              </a:rPr>
              <a:t>; </a:t>
            </a:r>
            <a:r>
              <a:rPr lang="en-GB" dirty="0"/>
              <a:t>www.clinicaltrials.gov (NCT03118570): accessed 02-Oct-2021; </a:t>
            </a:r>
            <a:r>
              <a:rPr lang="en-GB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https://cor2ed.com/podcast-rare-bone-disease-highlights-at-asbmr-2021/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5BE48EB-3E5E-46C3-9A9A-B84CFBCB1FA8}"/>
              </a:ext>
            </a:extLst>
          </p:cNvPr>
          <p:cNvSpPr/>
          <p:nvPr/>
        </p:nvSpPr>
        <p:spPr>
          <a:xfrm>
            <a:off x="623171" y="4201440"/>
            <a:ext cx="1933215" cy="1260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Study population</a:t>
            </a:r>
          </a:p>
          <a:p>
            <a:pPr algn="ctr"/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Adults with type I, III or IV OI with ≥1 fracture in the </a:t>
            </a:r>
            <a:b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past </a:t>
            </a: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years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2DA387-CEA7-45D4-8783-DE084A8E4A47}"/>
              </a:ext>
            </a:extLst>
          </p:cNvPr>
          <p:cNvSpPr/>
          <p:nvPr/>
        </p:nvSpPr>
        <p:spPr>
          <a:xfrm>
            <a:off x="3469597" y="3832637"/>
            <a:ext cx="4536504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Setrusumab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2 mg/kg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6BCAE6-9147-4B3F-A274-0E142F03F8BC}"/>
              </a:ext>
            </a:extLst>
          </p:cNvPr>
          <p:cNvSpPr/>
          <p:nvPr/>
        </p:nvSpPr>
        <p:spPr>
          <a:xfrm>
            <a:off x="3469597" y="4355190"/>
            <a:ext cx="4536504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Setrusumab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8 mg/kg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7A4AE8-E56F-44D6-8ED7-E9A0747E97E4}"/>
              </a:ext>
            </a:extLst>
          </p:cNvPr>
          <p:cNvSpPr/>
          <p:nvPr/>
        </p:nvSpPr>
        <p:spPr>
          <a:xfrm>
            <a:off x="3469597" y="4877743"/>
            <a:ext cx="4536504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Setrusumab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20 mg/kg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8563DE-E8E5-4D76-A814-9E1DBB47D939}"/>
              </a:ext>
            </a:extLst>
          </p:cNvPr>
          <p:cNvSpPr/>
          <p:nvPr/>
        </p:nvSpPr>
        <p:spPr>
          <a:xfrm>
            <a:off x="3452294" y="5400296"/>
            <a:ext cx="4536504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Placebo/open-label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setrusumab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20 mg/kg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F57A55-8382-4706-BAF8-A7011A5C984B}"/>
              </a:ext>
            </a:extLst>
          </p:cNvPr>
          <p:cNvCxnSpPr>
            <a:cxnSpLocks/>
          </p:cNvCxnSpPr>
          <p:nvPr/>
        </p:nvCxnSpPr>
        <p:spPr>
          <a:xfrm>
            <a:off x="2953237" y="4042176"/>
            <a:ext cx="0" cy="159170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24332B1-518D-4B51-BE4D-D3847B0CE76F}"/>
              </a:ext>
            </a:extLst>
          </p:cNvPr>
          <p:cNvSpPr txBox="1"/>
          <p:nvPr/>
        </p:nvSpPr>
        <p:spPr>
          <a:xfrm>
            <a:off x="1257796" y="5477796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N=112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8E710D-F72D-45CA-A7D1-B384A761D47C}"/>
              </a:ext>
            </a:extLst>
          </p:cNvPr>
          <p:cNvSpPr txBox="1"/>
          <p:nvPr/>
        </p:nvSpPr>
        <p:spPr>
          <a:xfrm rot="16200000">
            <a:off x="2208683" y="4535229"/>
            <a:ext cx="1044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1:1:1:1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300F902-0F2C-49DD-A76E-E8E33F6FF47A}"/>
              </a:ext>
            </a:extLst>
          </p:cNvPr>
          <p:cNvSpPr/>
          <p:nvPr/>
        </p:nvSpPr>
        <p:spPr>
          <a:xfrm>
            <a:off x="8307858" y="4088277"/>
            <a:ext cx="3240360" cy="147710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endpoints: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Radial trabecular </a:t>
            </a:r>
            <a:r>
              <a:rPr lang="en-GB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vBMD</a:t>
            </a: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HR-</a:t>
            </a:r>
            <a:r>
              <a:rPr lang="en-GB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pQCT</a:t>
            </a:r>
            <a:endParaRPr lang="en-GB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Radial</a:t>
            </a:r>
            <a:r>
              <a:rPr lang="en-GB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bone strength by </a:t>
            </a:r>
            <a:r>
              <a:rPr lang="en-GB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microFEA</a:t>
            </a:r>
            <a:endParaRPr lang="en-GB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Tibia bone strength by </a:t>
            </a:r>
            <a:r>
              <a:rPr lang="en-GB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microFEA</a:t>
            </a:r>
            <a:endParaRPr lang="en-GB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Areal BMD by DXA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5D97FE-27AB-A04A-B1DD-DB03F28124FC}"/>
              </a:ext>
            </a:extLst>
          </p:cNvPr>
          <p:cNvCxnSpPr/>
          <p:nvPr/>
        </p:nvCxnSpPr>
        <p:spPr>
          <a:xfrm>
            <a:off x="2963756" y="4048637"/>
            <a:ext cx="504056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62FD27C-917A-5743-A9A8-A33B5486AFB4}"/>
              </a:ext>
            </a:extLst>
          </p:cNvPr>
          <p:cNvCxnSpPr/>
          <p:nvPr/>
        </p:nvCxnSpPr>
        <p:spPr>
          <a:xfrm>
            <a:off x="2963756" y="5616296"/>
            <a:ext cx="504056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73A6B8F-15F6-7C4B-80BF-3AF819E5F620}"/>
              </a:ext>
            </a:extLst>
          </p:cNvPr>
          <p:cNvCxnSpPr/>
          <p:nvPr/>
        </p:nvCxnSpPr>
        <p:spPr>
          <a:xfrm>
            <a:off x="2963756" y="4571190"/>
            <a:ext cx="504056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2CD0CE4-6A34-414D-97C9-15B0A0615AF8}"/>
              </a:ext>
            </a:extLst>
          </p:cNvPr>
          <p:cNvCxnSpPr/>
          <p:nvPr/>
        </p:nvCxnSpPr>
        <p:spPr>
          <a:xfrm>
            <a:off x="2963756" y="5093743"/>
            <a:ext cx="504056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15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35A20-2205-4A74-BC1B-3E8200318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findings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BADB9-DE04-40C5-8C35-C22F47E21BF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Primary endpoint was not met</a:t>
            </a:r>
          </a:p>
          <a:p>
            <a:pPr lvl="1"/>
            <a:r>
              <a:rPr lang="en-GB" dirty="0" err="1"/>
              <a:t>setrusumab</a:t>
            </a:r>
            <a:r>
              <a:rPr lang="en-GB" dirty="0"/>
              <a:t> did not significantly improve radial trabecular </a:t>
            </a:r>
            <a:r>
              <a:rPr lang="en-GB" dirty="0" err="1"/>
              <a:t>vBMD</a:t>
            </a:r>
            <a:r>
              <a:rPr lang="en-GB" dirty="0"/>
              <a:t> by HR-</a:t>
            </a:r>
            <a:r>
              <a:rPr lang="en-GB" dirty="0" err="1"/>
              <a:t>pQCT</a:t>
            </a:r>
            <a:endParaRPr lang="en-GB" dirty="0"/>
          </a:p>
          <a:p>
            <a:r>
              <a:rPr lang="en-GB" dirty="0"/>
              <a:t>Met co-primary endpoint: </a:t>
            </a:r>
          </a:p>
          <a:p>
            <a:pPr lvl="1"/>
            <a:r>
              <a:rPr lang="en-GB" dirty="0" err="1"/>
              <a:t>setrusumab</a:t>
            </a:r>
            <a:r>
              <a:rPr lang="en-GB" dirty="0"/>
              <a:t> treatment resulted in statistically significant, dose-dependent, improvements in radial </a:t>
            </a:r>
            <a:br>
              <a:rPr lang="en-GB" dirty="0"/>
            </a:br>
            <a:r>
              <a:rPr lang="en-GB" dirty="0"/>
              <a:t>bone strength by </a:t>
            </a:r>
            <a:r>
              <a:rPr lang="en-GB" dirty="0" err="1"/>
              <a:t>microFEA</a:t>
            </a:r>
            <a:endParaRPr lang="en-GB" dirty="0"/>
          </a:p>
          <a:p>
            <a:r>
              <a:rPr lang="en-GB" dirty="0"/>
              <a:t>Other endpoints:</a:t>
            </a:r>
          </a:p>
          <a:p>
            <a:r>
              <a:rPr lang="en-GB" dirty="0"/>
              <a:t>Dose-dependent increases in total </a:t>
            </a:r>
            <a:r>
              <a:rPr lang="en-GB" dirty="0" err="1"/>
              <a:t>vBMD</a:t>
            </a:r>
            <a:r>
              <a:rPr lang="en-GB" dirty="0"/>
              <a:t> as measured by HR-</a:t>
            </a:r>
            <a:r>
              <a:rPr lang="en-GB" dirty="0" err="1"/>
              <a:t>pQCT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Both radius and tibia total </a:t>
            </a:r>
            <a:r>
              <a:rPr lang="en-GB" dirty="0" err="1"/>
              <a:t>vBMD</a:t>
            </a:r>
            <a:r>
              <a:rPr lang="en-GB" dirty="0"/>
              <a:t> achieved statistical significance at the </a:t>
            </a:r>
            <a:r>
              <a:rPr lang="en-GB" dirty="0" err="1"/>
              <a:t>setrusumab</a:t>
            </a:r>
            <a:r>
              <a:rPr lang="en-GB" dirty="0"/>
              <a:t> 20 mg/kg dose</a:t>
            </a:r>
          </a:p>
          <a:p>
            <a:r>
              <a:rPr lang="en-GB" dirty="0"/>
              <a:t>Positive improvements in tibia bone strength by </a:t>
            </a:r>
            <a:r>
              <a:rPr lang="en-GB" dirty="0" err="1">
                <a:solidFill>
                  <a:schemeClr val="tx2"/>
                </a:solidFill>
              </a:rPr>
              <a:t>microFE</a:t>
            </a:r>
            <a:r>
              <a:rPr lang="en-GB" dirty="0" err="1"/>
              <a:t>A</a:t>
            </a:r>
            <a:endParaRPr lang="en-GB" dirty="0"/>
          </a:p>
          <a:p>
            <a:pPr lvl="1"/>
            <a:r>
              <a:rPr lang="en-GB" dirty="0"/>
              <a:t>Tibia stiffness significant at </a:t>
            </a:r>
            <a:r>
              <a:rPr lang="en-GB" dirty="0" err="1"/>
              <a:t>setrusumab</a:t>
            </a:r>
            <a:r>
              <a:rPr lang="en-GB" dirty="0"/>
              <a:t> 20 mg/kg dose</a:t>
            </a:r>
          </a:p>
          <a:p>
            <a:pPr lvl="1"/>
            <a:r>
              <a:rPr lang="en-GB" dirty="0"/>
              <a:t>Tibia failure load, P=NS</a:t>
            </a:r>
          </a:p>
          <a:p>
            <a:r>
              <a:rPr lang="en-GB" dirty="0"/>
              <a:t>Dose-dependent increases by usual bone density measurements of DXA</a:t>
            </a:r>
          </a:p>
          <a:p>
            <a:pPr lvl="1"/>
            <a:r>
              <a:rPr lang="en-GB" dirty="0"/>
              <a:t>Effect was seen not only in type I but also in the </a:t>
            </a:r>
            <a:r>
              <a:rPr lang="en-GB" dirty="0">
                <a:solidFill>
                  <a:schemeClr val="tx2"/>
                </a:solidFill>
              </a:rPr>
              <a:t>more severe (types III and IV) types </a:t>
            </a:r>
            <a:r>
              <a:rPr lang="en-GB" dirty="0"/>
              <a:t>of OI</a:t>
            </a:r>
          </a:p>
          <a:p>
            <a:r>
              <a:rPr lang="en-GB" dirty="0"/>
              <a:t>Fracture rates appeared to be lower at higher dose than lower dose but not statistically significant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DF7BF-77EE-4660-9214-D37A7AF9B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BA40D0-837B-4855-82C8-8470D8A10EE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0670" y="6285791"/>
            <a:ext cx="10156336" cy="31300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  <a:latin typeface="+mn-lt"/>
              </a:rPr>
              <a:t>DXA, dual-energy x-ray absorptiometry; FEA, finite element analysis; HR-</a:t>
            </a:r>
            <a:r>
              <a:rPr lang="en-GB" dirty="0" err="1">
                <a:solidFill>
                  <a:schemeClr val="tx2"/>
                </a:solidFill>
                <a:latin typeface="+mn-lt"/>
              </a:rPr>
              <a:t>pQCT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, high-resolution peripheral quantitative computed tomography; </a:t>
            </a:r>
            <a:br>
              <a:rPr lang="en-GB" dirty="0">
                <a:solidFill>
                  <a:schemeClr val="tx2"/>
                </a:solidFill>
                <a:latin typeface="+mn-lt"/>
              </a:rPr>
            </a:br>
            <a:r>
              <a:rPr lang="en-GB" dirty="0">
                <a:solidFill>
                  <a:schemeClr val="tx2"/>
                </a:solidFill>
                <a:latin typeface="+mn-lt"/>
              </a:rPr>
              <a:t>NS, non-significant; OI, osteogenesis imperfecta; </a:t>
            </a:r>
            <a:r>
              <a:rPr lang="en-GB" dirty="0" err="1">
                <a:solidFill>
                  <a:schemeClr val="tx2"/>
                </a:solidFill>
                <a:latin typeface="+mn-lt"/>
              </a:rPr>
              <a:t>vBMD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, volumetric bone mineral density </a:t>
            </a:r>
          </a:p>
          <a:p>
            <a:pPr>
              <a:spcBef>
                <a:spcPts val="0"/>
              </a:spcBef>
            </a:pPr>
            <a:r>
              <a:rPr lang="en-GB" sz="1200" dirty="0">
                <a:solidFill>
                  <a:schemeClr val="tx2"/>
                </a:solidFill>
              </a:rPr>
              <a:t>Glorieux F, et al. ASBMR 2021, Abstract #1016</a:t>
            </a:r>
            <a:r>
              <a:rPr lang="en-GB" dirty="0">
                <a:solidFill>
                  <a:schemeClr val="tx2"/>
                </a:solidFill>
              </a:rPr>
              <a:t>; </a:t>
            </a:r>
            <a:r>
              <a:rPr lang="en-GB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https://cor2ed.com/podcast-rare-bone-disease-highlights-at-asbmr-2021/</a:t>
            </a:r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8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813A358-7ABE-4239-A922-764DCDECF3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From: Dr. Kassim Javaid and Dr. zulf mughal</a:t>
            </a:r>
          </a:p>
          <a:p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71446DD-2CF1-4721-881B-7FF6F5B86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Clinical perspectives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F6B0649-CECD-42E8-8A01-C6139FD99FD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Encouraging results from the adult ASTEROID study</a:t>
            </a:r>
          </a:p>
          <a:p>
            <a:pPr lvl="1"/>
            <a:r>
              <a:rPr lang="en-GB" dirty="0"/>
              <a:t>Result may have been different if alternative surrogate endpoints were chosen</a:t>
            </a:r>
          </a:p>
          <a:p>
            <a:r>
              <a:rPr lang="en-GB" dirty="0"/>
              <a:t>Surrogate endpoint studies are useful but a fracture endpoint study in OI would add great value to the field of research</a:t>
            </a:r>
          </a:p>
          <a:p>
            <a:r>
              <a:rPr lang="en-GB" dirty="0"/>
              <a:t>It would also be interesting to look at the effects of </a:t>
            </a:r>
            <a:r>
              <a:rPr lang="en-GB" dirty="0" err="1"/>
              <a:t>setrusumab</a:t>
            </a:r>
            <a:r>
              <a:rPr lang="en-GB" dirty="0"/>
              <a:t> in children</a:t>
            </a:r>
          </a:p>
          <a:p>
            <a:pPr lvl="1"/>
            <a:r>
              <a:rPr lang="en-GB" dirty="0"/>
              <a:t>In OI more fractures occur pre-puberty, after puberty the number of </a:t>
            </a:r>
            <a:r>
              <a:rPr lang="en-GB" dirty="0">
                <a:solidFill>
                  <a:schemeClr val="tx2"/>
                </a:solidFill>
              </a:rPr>
              <a:t>fracture tends to reduce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DF7BF-77EE-4660-9214-D37A7AF9B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BA40D0-837B-4855-82C8-8470D8A10EE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OI, osteogenesis imperfecta</a:t>
            </a:r>
            <a:endParaRPr lang="en-GB" dirty="0">
              <a:solidFill>
                <a:schemeClr val="tx2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https://cor2ed.com/podcast-rare-bone-disease-highlights-at-asbmr-2021/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385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EC4D4-EEA6-48A8-9191-7FEBAD47B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4704"/>
            <a:ext cx="10972800" cy="3658418"/>
          </a:xfrm>
        </p:spPr>
        <p:txBody>
          <a:bodyPr>
            <a:normAutofit/>
          </a:bodyPr>
          <a:lstStyle/>
          <a:p>
            <a:r>
              <a:rPr lang="en-GB" b="1" dirty="0">
                <a:effectLst/>
                <a:latin typeface="+mn-lt"/>
                <a:ea typeface="Times New Roman" panose="02020603050405020304" pitchFamily="18" charset="0"/>
              </a:rPr>
              <a:t>Targeting transforming growth factor-</a:t>
            </a:r>
            <a:r>
              <a:rPr lang="el-GR" dirty="0">
                <a:latin typeface="+mn-lt"/>
                <a:ea typeface="Times New Roman" panose="02020603050405020304" pitchFamily="18" charset="0"/>
              </a:rPr>
              <a:t>β</a:t>
            </a:r>
            <a:r>
              <a:rPr lang="en-GB" b="1" dirty="0">
                <a:effectLst/>
                <a:latin typeface="+mn-lt"/>
                <a:ea typeface="Times New Roman" panose="02020603050405020304" pitchFamily="18" charset="0"/>
              </a:rPr>
              <a:t> for treatment of osteogenesis Imperfecta</a:t>
            </a:r>
            <a:endParaRPr lang="en-GB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7858B7-470B-40D6-9633-0596A0A5D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4D33C35-EEED-46C1-94D4-D436DA3C27A1}"/>
              </a:ext>
            </a:extLst>
          </p:cNvPr>
          <p:cNvSpPr txBox="1">
            <a:spLocks/>
          </p:cNvSpPr>
          <p:nvPr/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357188" indent="-357188" algn="l" defTabSz="457200" rtl="0" eaLnBrk="1" latinLnBrk="0" hangingPunct="1">
              <a:spcBef>
                <a:spcPts val="1200"/>
              </a:spcBef>
              <a:buClr>
                <a:schemeClr val="accent2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4375" indent="-25717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573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145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717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200" b="1" dirty="0" err="1">
                <a:solidFill>
                  <a:schemeClr val="bg1"/>
                </a:solidFill>
              </a:rPr>
              <a:t>Nagamani</a:t>
            </a:r>
            <a:r>
              <a:rPr lang="en-GB" sz="2200" b="1" dirty="0">
                <a:solidFill>
                  <a:schemeClr val="bg1"/>
                </a:solidFill>
              </a:rPr>
              <a:t> S, et al. ASBMR 2021, Abstract #1017</a:t>
            </a:r>
          </a:p>
        </p:txBody>
      </p:sp>
    </p:spTree>
    <p:extLst>
      <p:ext uri="{BB962C8B-B14F-4D97-AF65-F5344CB8AC3E}">
        <p14:creationId xmlns:p14="http://schemas.microsoft.com/office/powerpoint/2010/main" val="392301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35A20-2205-4A74-BC1B-3E8200318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Background and study design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BADB9-DE04-40C5-8C35-C22F47E21BF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1696983"/>
          </a:xfrm>
        </p:spPr>
        <p:txBody>
          <a:bodyPr/>
          <a:lstStyle/>
          <a:p>
            <a:r>
              <a:rPr lang="en-US" dirty="0"/>
              <a:t>TGF-β is a protein important in bone formation </a:t>
            </a:r>
          </a:p>
          <a:p>
            <a:r>
              <a:rPr lang="en-US" dirty="0"/>
              <a:t>In studies with mice with OI, it has been shown that silencing TGF-β can lead to higher bone mass, quality and strength</a:t>
            </a:r>
            <a:endParaRPr lang="en-GB" dirty="0"/>
          </a:p>
          <a:p>
            <a:r>
              <a:rPr lang="en-GB" dirty="0" err="1"/>
              <a:t>Fresolimumab</a:t>
            </a:r>
            <a:r>
              <a:rPr lang="en-GB" dirty="0"/>
              <a:t> is a pan–anti-TGF-</a:t>
            </a:r>
            <a:r>
              <a:rPr lang="el-GR" dirty="0"/>
              <a:t>β</a:t>
            </a:r>
            <a:r>
              <a:rPr lang="en-GB" dirty="0"/>
              <a:t> antibody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DF7BF-77EE-4660-9214-D37A7AF9B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BA40D0-837B-4855-82C8-8470D8A10EE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264000"/>
            <a:ext cx="10300352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OI, osteogenesis imperfecta; TGF, tumour growth factor</a:t>
            </a:r>
          </a:p>
          <a:p>
            <a:pPr>
              <a:spcBef>
                <a:spcPts val="0"/>
              </a:spcBef>
            </a:pPr>
            <a:r>
              <a:rPr lang="en-GB" dirty="0" err="1"/>
              <a:t>Nagamani</a:t>
            </a:r>
            <a:r>
              <a:rPr lang="en-GB" dirty="0"/>
              <a:t> S, et al. ASBMR 2021, Abstract #1017; www.clinicaltrials.gov (NCT03064074): accessed 02-Oct-2021; </a:t>
            </a:r>
            <a:r>
              <a:rPr lang="en-GB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https://cor2ed.com/podcast-rare-bone-disease-highlights-at-asbmr-2021/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FCB9167-2AD2-4357-8402-B71DB98F7D0E}"/>
              </a:ext>
            </a:extLst>
          </p:cNvPr>
          <p:cNvSpPr/>
          <p:nvPr/>
        </p:nvSpPr>
        <p:spPr>
          <a:xfrm>
            <a:off x="620184" y="3305545"/>
            <a:ext cx="4464496" cy="64800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1200" b="1" dirty="0"/>
              <a:t>Part 1</a:t>
            </a:r>
          </a:p>
          <a:p>
            <a:pPr algn="ctr">
              <a:lnSpc>
                <a:spcPct val="90000"/>
              </a:lnSpc>
            </a:pPr>
            <a:r>
              <a:rPr lang="en-GB" sz="1200" dirty="0"/>
              <a:t>Evaluated whether increased TGF-</a:t>
            </a:r>
            <a:r>
              <a:rPr lang="el-GR" sz="1200" dirty="0"/>
              <a:t>β</a:t>
            </a:r>
            <a:r>
              <a:rPr lang="en-GB" sz="1200" dirty="0"/>
              <a:t> signalling is observed in bones from children with OI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B48AFE-6975-4D6F-BD83-EB47AA34E924}"/>
              </a:ext>
            </a:extLst>
          </p:cNvPr>
          <p:cNvSpPr/>
          <p:nvPr/>
        </p:nvSpPr>
        <p:spPr>
          <a:xfrm>
            <a:off x="5624342" y="3305545"/>
            <a:ext cx="5845617" cy="64800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1200" b="1" dirty="0"/>
              <a:t>Part 2</a:t>
            </a:r>
          </a:p>
          <a:p>
            <a:pPr algn="ctr">
              <a:lnSpc>
                <a:spcPct val="90000"/>
              </a:lnSpc>
            </a:pPr>
            <a:r>
              <a:rPr lang="en-GB" sz="1200" dirty="0"/>
              <a:t>Phase 1 clinical trial of TGF-</a:t>
            </a:r>
            <a:r>
              <a:rPr lang="el-GR" sz="1200" dirty="0"/>
              <a:t>β</a:t>
            </a:r>
            <a:r>
              <a:rPr lang="en-GB" sz="1200" dirty="0"/>
              <a:t> inhibition through treatment with </a:t>
            </a:r>
            <a:r>
              <a:rPr lang="en-GB" sz="1200" dirty="0" err="1"/>
              <a:t>fresolimumab</a:t>
            </a:r>
            <a:r>
              <a:rPr lang="en-GB" sz="1200" dirty="0"/>
              <a:t> </a:t>
            </a:r>
            <a:br>
              <a:rPr lang="en-GB" sz="1200" dirty="0"/>
            </a:br>
            <a:r>
              <a:rPr lang="en-GB" sz="1200" dirty="0"/>
              <a:t>in patients with OI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BA10996-4126-4B8D-837C-2941FD858DBD}"/>
              </a:ext>
            </a:extLst>
          </p:cNvPr>
          <p:cNvSpPr/>
          <p:nvPr/>
        </p:nvSpPr>
        <p:spPr>
          <a:xfrm>
            <a:off x="6466863" y="4073538"/>
            <a:ext cx="1776374" cy="715265"/>
          </a:xfrm>
          <a:prstGeom prst="rightArrow">
            <a:avLst>
              <a:gd name="adj1" fmla="val 50000"/>
              <a:gd name="adj2" fmla="val 34908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1050" dirty="0">
                <a:solidFill>
                  <a:schemeClr val="bg1"/>
                </a:solidFill>
              </a:rPr>
              <a:t>1 dose of </a:t>
            </a:r>
            <a:r>
              <a:rPr lang="en-GB" sz="1050" dirty="0" err="1">
                <a:solidFill>
                  <a:schemeClr val="bg1"/>
                </a:solidFill>
              </a:rPr>
              <a:t>fresolimumab</a:t>
            </a:r>
            <a:endParaRPr lang="en-GB" sz="105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GB" sz="1050" dirty="0">
                <a:solidFill>
                  <a:schemeClr val="bg1"/>
                </a:solidFill>
              </a:rPr>
              <a:t>1 mg/kg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99CD04-70AA-4893-9F2A-041ED9706555}"/>
              </a:ext>
            </a:extLst>
          </p:cNvPr>
          <p:cNvSpPr txBox="1"/>
          <p:nvPr/>
        </p:nvSpPr>
        <p:spPr>
          <a:xfrm>
            <a:off x="5624342" y="4219276"/>
            <a:ext cx="6809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400" dirty="0">
                <a:latin typeface="Aileron" charset="0"/>
                <a:ea typeface="Aileron" charset="0"/>
                <a:cs typeface="Aileron" charset="0"/>
              </a:rPr>
              <a:t>Group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CB428C-D0E3-4806-BE23-46DD1BD789D3}"/>
              </a:ext>
            </a:extLst>
          </p:cNvPr>
          <p:cNvSpPr txBox="1"/>
          <p:nvPr/>
        </p:nvSpPr>
        <p:spPr>
          <a:xfrm>
            <a:off x="5624342" y="5082643"/>
            <a:ext cx="6809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400" dirty="0">
                <a:latin typeface="Aileron" charset="0"/>
                <a:ea typeface="Aileron" charset="0"/>
                <a:cs typeface="Aileron" charset="0"/>
              </a:rPr>
              <a:t>Group 2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F13EB2DD-C858-466A-A521-769B35BBF8C6}"/>
              </a:ext>
            </a:extLst>
          </p:cNvPr>
          <p:cNvSpPr/>
          <p:nvPr/>
        </p:nvSpPr>
        <p:spPr>
          <a:xfrm rot="5400000">
            <a:off x="7151063" y="4870521"/>
            <a:ext cx="260631" cy="1623507"/>
          </a:xfrm>
          <a:prstGeom prst="rightBrace">
            <a:avLst>
              <a:gd name="adj1" fmla="val 46057"/>
              <a:gd name="adj2" fmla="val 50000"/>
            </a:avLst>
          </a:prstGeom>
          <a:ln w="190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0B1193-77F6-43EF-8147-23D122D94164}"/>
              </a:ext>
            </a:extLst>
          </p:cNvPr>
          <p:cNvSpPr txBox="1"/>
          <p:nvPr/>
        </p:nvSpPr>
        <p:spPr>
          <a:xfrm>
            <a:off x="6840246" y="5773261"/>
            <a:ext cx="872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ileron" charset="0"/>
                <a:ea typeface="Aileron" charset="0"/>
                <a:cs typeface="Aileron" charset="0"/>
              </a:rPr>
              <a:t>6 months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F01947-AD58-4102-B662-3BBEF6B4A9D4}"/>
              </a:ext>
            </a:extLst>
          </p:cNvPr>
          <p:cNvSpPr txBox="1"/>
          <p:nvPr/>
        </p:nvSpPr>
        <p:spPr>
          <a:xfrm>
            <a:off x="9408368" y="5773261"/>
            <a:ext cx="963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ileron" charset="0"/>
                <a:ea typeface="Aileron" charset="0"/>
                <a:cs typeface="Aileron" charset="0"/>
              </a:rPr>
              <a:t>12 months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65BCF2-2F6E-43A0-87BE-FFD3DFD895EB}"/>
              </a:ext>
            </a:extLst>
          </p:cNvPr>
          <p:cNvSpPr txBox="1"/>
          <p:nvPr/>
        </p:nvSpPr>
        <p:spPr>
          <a:xfrm>
            <a:off x="7046736" y="4572497"/>
            <a:ext cx="478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ileron" charset="0"/>
                <a:ea typeface="Aileron" charset="0"/>
                <a:cs typeface="Aileron" charset="0"/>
              </a:rPr>
              <a:t>N=4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B45285-1704-4CAA-9073-15A37B6E83E4}"/>
              </a:ext>
            </a:extLst>
          </p:cNvPr>
          <p:cNvSpPr txBox="1"/>
          <p:nvPr/>
        </p:nvSpPr>
        <p:spPr>
          <a:xfrm>
            <a:off x="7046736" y="5355816"/>
            <a:ext cx="478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ileron" charset="0"/>
                <a:ea typeface="Aileron" charset="0"/>
                <a:cs typeface="Aileron" charset="0"/>
              </a:rPr>
              <a:t>N=4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FB325F-D87D-49F1-B5C8-5F7776D44503}"/>
              </a:ext>
            </a:extLst>
          </p:cNvPr>
          <p:cNvSpPr txBox="1"/>
          <p:nvPr/>
        </p:nvSpPr>
        <p:spPr>
          <a:xfrm>
            <a:off x="9623923" y="4572497"/>
            <a:ext cx="478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ileron" charset="0"/>
                <a:ea typeface="Aileron" charset="0"/>
                <a:cs typeface="Aileron" charset="0"/>
              </a:rPr>
              <a:t>N=4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E7C21D-B9C3-457E-B8AB-26267C7FF5D7}"/>
              </a:ext>
            </a:extLst>
          </p:cNvPr>
          <p:cNvSpPr txBox="1"/>
          <p:nvPr/>
        </p:nvSpPr>
        <p:spPr>
          <a:xfrm>
            <a:off x="9636468" y="5355816"/>
            <a:ext cx="478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ileron" charset="0"/>
                <a:ea typeface="Aileron" charset="0"/>
                <a:cs typeface="Aileron" charset="0"/>
              </a:rPr>
              <a:t>N=4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42F410D-BE92-473B-852F-D6CDBA99F2AB}"/>
              </a:ext>
            </a:extLst>
          </p:cNvPr>
          <p:cNvSpPr/>
          <p:nvPr/>
        </p:nvSpPr>
        <p:spPr>
          <a:xfrm>
            <a:off x="620184" y="4216942"/>
            <a:ext cx="1549566" cy="133295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Bone samples from children:</a:t>
            </a:r>
          </a:p>
          <a:p>
            <a:pPr algn="ctr"/>
            <a:r>
              <a:rPr lang="en-GB" sz="1200" dirty="0"/>
              <a:t>N=10 with OI</a:t>
            </a:r>
          </a:p>
          <a:p>
            <a:pPr algn="ctr"/>
            <a:r>
              <a:rPr lang="en-GB" sz="1200" dirty="0"/>
              <a:t>N=4 without OI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DDD8A39-94F5-47D3-804A-EC2A74A45586}"/>
              </a:ext>
            </a:extLst>
          </p:cNvPr>
          <p:cNvSpPr/>
          <p:nvPr/>
        </p:nvSpPr>
        <p:spPr>
          <a:xfrm>
            <a:off x="3436576" y="4219276"/>
            <a:ext cx="1648104" cy="133736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Assessed signalling abnormalities using a multi-</a:t>
            </a:r>
            <a:r>
              <a:rPr lang="en-GB" sz="1200" dirty="0" err="1"/>
              <a:t>omic</a:t>
            </a:r>
            <a:r>
              <a:rPr lang="en-GB" sz="1200" dirty="0"/>
              <a:t> approach</a:t>
            </a:r>
          </a:p>
        </p:txBody>
      </p:sp>
      <p:sp>
        <p:nvSpPr>
          <p:cNvPr id="32" name="Arrow: Right 6">
            <a:extLst>
              <a:ext uri="{FF2B5EF4-FFF2-40B4-BE49-F238E27FC236}">
                <a16:creationId xmlns:a16="http://schemas.microsoft.com/office/drawing/2014/main" id="{611DCC2F-7A42-724C-8DB5-B6E00545C41C}"/>
              </a:ext>
            </a:extLst>
          </p:cNvPr>
          <p:cNvSpPr/>
          <p:nvPr/>
        </p:nvSpPr>
        <p:spPr>
          <a:xfrm>
            <a:off x="6466863" y="4850287"/>
            <a:ext cx="1776374" cy="715265"/>
          </a:xfrm>
          <a:prstGeom prst="rightArrow">
            <a:avLst>
              <a:gd name="adj1" fmla="val 50000"/>
              <a:gd name="adj2" fmla="val 34908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1050" dirty="0">
                <a:solidFill>
                  <a:schemeClr val="bg1"/>
                </a:solidFill>
              </a:rPr>
              <a:t>1 dose of </a:t>
            </a:r>
            <a:r>
              <a:rPr lang="en-GB" sz="1050" dirty="0" err="1">
                <a:solidFill>
                  <a:schemeClr val="bg1"/>
                </a:solidFill>
              </a:rPr>
              <a:t>fresolimumab</a:t>
            </a:r>
            <a:endParaRPr lang="en-GB" sz="105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GB" sz="1050" dirty="0">
                <a:solidFill>
                  <a:schemeClr val="bg1"/>
                </a:solidFill>
              </a:rPr>
              <a:t>4 mg/kg</a:t>
            </a: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A9AD26CC-4E40-B841-95C3-6763F7EB2EBB}"/>
              </a:ext>
            </a:extLst>
          </p:cNvPr>
          <p:cNvSpPr/>
          <p:nvPr/>
        </p:nvSpPr>
        <p:spPr>
          <a:xfrm rot="5400000">
            <a:off x="9760935" y="4276261"/>
            <a:ext cx="260631" cy="2812027"/>
          </a:xfrm>
          <a:prstGeom prst="rightBrace">
            <a:avLst>
              <a:gd name="adj1" fmla="val 46057"/>
              <a:gd name="adj2" fmla="val 50000"/>
            </a:avLst>
          </a:prstGeom>
          <a:ln w="190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row: Right 6">
            <a:extLst>
              <a:ext uri="{FF2B5EF4-FFF2-40B4-BE49-F238E27FC236}">
                <a16:creationId xmlns:a16="http://schemas.microsoft.com/office/drawing/2014/main" id="{F4DFADD4-4CA7-634F-B5DF-D7A3EBA27C49}"/>
              </a:ext>
            </a:extLst>
          </p:cNvPr>
          <p:cNvSpPr/>
          <p:nvPr/>
        </p:nvSpPr>
        <p:spPr>
          <a:xfrm>
            <a:off x="8495261" y="4073538"/>
            <a:ext cx="2974697" cy="715265"/>
          </a:xfrm>
          <a:prstGeom prst="rightArrow">
            <a:avLst>
              <a:gd name="adj1" fmla="val 50000"/>
              <a:gd name="adj2" fmla="val 34908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1050" dirty="0" err="1">
                <a:solidFill>
                  <a:schemeClr val="bg1"/>
                </a:solidFill>
              </a:rPr>
              <a:t>fresolimumab</a:t>
            </a:r>
            <a:endParaRPr lang="en-GB" sz="1050" dirty="0">
              <a:solidFill>
                <a:schemeClr val="bg1"/>
              </a:solidFill>
            </a:endParaRPr>
          </a:p>
          <a:p>
            <a:pPr algn="ctr"/>
            <a:r>
              <a:rPr lang="en-GB" sz="1050" dirty="0">
                <a:solidFill>
                  <a:schemeClr val="bg1"/>
                </a:solidFill>
              </a:rPr>
              <a:t>1 mg/kg every 3 months, up to 12 months</a:t>
            </a:r>
          </a:p>
        </p:txBody>
      </p:sp>
      <p:sp>
        <p:nvSpPr>
          <p:cNvPr id="35" name="Arrow: Right 6">
            <a:extLst>
              <a:ext uri="{FF2B5EF4-FFF2-40B4-BE49-F238E27FC236}">
                <a16:creationId xmlns:a16="http://schemas.microsoft.com/office/drawing/2014/main" id="{29DBC8E2-7C4C-1548-8AE1-1B3F08F9A1A3}"/>
              </a:ext>
            </a:extLst>
          </p:cNvPr>
          <p:cNvSpPr/>
          <p:nvPr/>
        </p:nvSpPr>
        <p:spPr>
          <a:xfrm>
            <a:off x="8495261" y="4850287"/>
            <a:ext cx="2974697" cy="715265"/>
          </a:xfrm>
          <a:prstGeom prst="rightArrow">
            <a:avLst>
              <a:gd name="adj1" fmla="val 50000"/>
              <a:gd name="adj2" fmla="val 34908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1050" dirty="0" err="1">
                <a:solidFill>
                  <a:schemeClr val="bg1"/>
                </a:solidFill>
              </a:rPr>
              <a:t>fresolimumab</a:t>
            </a:r>
            <a:endParaRPr lang="en-GB" sz="1050" dirty="0">
              <a:solidFill>
                <a:schemeClr val="bg1"/>
              </a:solidFill>
            </a:endParaRPr>
          </a:p>
          <a:p>
            <a:pPr algn="ctr"/>
            <a:r>
              <a:rPr lang="en-GB" sz="1050" dirty="0">
                <a:solidFill>
                  <a:schemeClr val="bg1"/>
                </a:solidFill>
              </a:rPr>
              <a:t>4 mg/kg every 6 months, up to 12 months</a:t>
            </a:r>
          </a:p>
        </p:txBody>
      </p:sp>
      <p:sp>
        <p:nvSpPr>
          <p:cNvPr id="37" name="Graphic 28" descr="Bone">
            <a:extLst>
              <a:ext uri="{FF2B5EF4-FFF2-40B4-BE49-F238E27FC236}">
                <a16:creationId xmlns:a16="http://schemas.microsoft.com/office/drawing/2014/main" id="{38F5168E-51D1-9847-A73D-5531C2BD44DF}"/>
              </a:ext>
            </a:extLst>
          </p:cNvPr>
          <p:cNvSpPr/>
          <p:nvPr/>
        </p:nvSpPr>
        <p:spPr>
          <a:xfrm>
            <a:off x="2599602" y="5117274"/>
            <a:ext cx="389405" cy="384413"/>
          </a:xfrm>
          <a:custGeom>
            <a:avLst/>
            <a:gdLst>
              <a:gd name="connsiteX0" fmla="*/ 640641 w 742950"/>
              <a:gd name="connsiteY0" fmla="*/ 111704 h 733425"/>
              <a:gd name="connsiteX1" fmla="*/ 630545 w 742950"/>
              <a:gd name="connsiteY1" fmla="*/ 112276 h 733425"/>
              <a:gd name="connsiteX2" fmla="*/ 631116 w 742950"/>
              <a:gd name="connsiteY2" fmla="*/ 102179 h 733425"/>
              <a:gd name="connsiteX3" fmla="*/ 535652 w 742950"/>
              <a:gd name="connsiteY3" fmla="*/ 7144 h 733425"/>
              <a:gd name="connsiteX4" fmla="*/ 440616 w 742950"/>
              <a:gd name="connsiteY4" fmla="*/ 102609 h 733425"/>
              <a:gd name="connsiteX5" fmla="*/ 466810 w 742950"/>
              <a:gd name="connsiteY5" fmla="*/ 167997 h 733425"/>
              <a:gd name="connsiteX6" fmla="*/ 168297 w 742950"/>
              <a:gd name="connsiteY6" fmla="*/ 466510 h 733425"/>
              <a:gd name="connsiteX7" fmla="*/ 33624 w 742950"/>
              <a:gd name="connsiteY7" fmla="*/ 469378 h 733425"/>
              <a:gd name="connsiteX8" fmla="*/ 36491 w 742950"/>
              <a:gd name="connsiteY8" fmla="*/ 604051 h 733425"/>
              <a:gd name="connsiteX9" fmla="*/ 102479 w 742950"/>
              <a:gd name="connsiteY9" fmla="*/ 630531 h 733425"/>
              <a:gd name="connsiteX10" fmla="*/ 112575 w 742950"/>
              <a:gd name="connsiteY10" fmla="*/ 629959 h 733425"/>
              <a:gd name="connsiteX11" fmla="*/ 112004 w 742950"/>
              <a:gd name="connsiteY11" fmla="*/ 640056 h 733425"/>
              <a:gd name="connsiteX12" fmla="*/ 207182 w 742950"/>
              <a:gd name="connsiteY12" fmla="*/ 735377 h 733425"/>
              <a:gd name="connsiteX13" fmla="*/ 302504 w 742950"/>
              <a:gd name="connsiteY13" fmla="*/ 640199 h 733425"/>
              <a:gd name="connsiteX14" fmla="*/ 276310 w 742950"/>
              <a:gd name="connsiteY14" fmla="*/ 574524 h 733425"/>
              <a:gd name="connsiteX15" fmla="*/ 574824 w 742950"/>
              <a:gd name="connsiteY15" fmla="*/ 276010 h 733425"/>
              <a:gd name="connsiteX16" fmla="*/ 709497 w 742950"/>
              <a:gd name="connsiteY16" fmla="*/ 273142 h 733425"/>
              <a:gd name="connsiteX17" fmla="*/ 706629 w 742950"/>
              <a:gd name="connsiteY17" fmla="*/ 138469 h 733425"/>
              <a:gd name="connsiteX18" fmla="*/ 640641 w 742950"/>
              <a:gd name="connsiteY18" fmla="*/ 11199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42950" h="733425">
                <a:moveTo>
                  <a:pt x="640641" y="111704"/>
                </a:moveTo>
                <a:cubicBezTo>
                  <a:pt x="637268" y="111702"/>
                  <a:pt x="633897" y="111893"/>
                  <a:pt x="630545" y="112276"/>
                </a:cubicBezTo>
                <a:cubicBezTo>
                  <a:pt x="630928" y="108924"/>
                  <a:pt x="631118" y="105553"/>
                  <a:pt x="631116" y="102179"/>
                </a:cubicBezTo>
                <a:cubicBezTo>
                  <a:pt x="630997" y="49574"/>
                  <a:pt x="588257" y="7026"/>
                  <a:pt x="535652" y="7144"/>
                </a:cubicBezTo>
                <a:cubicBezTo>
                  <a:pt x="483047" y="7263"/>
                  <a:pt x="440498" y="50003"/>
                  <a:pt x="440616" y="102609"/>
                </a:cubicBezTo>
                <a:cubicBezTo>
                  <a:pt x="440672" y="126951"/>
                  <a:pt x="450044" y="150349"/>
                  <a:pt x="466810" y="167997"/>
                </a:cubicBezTo>
                <a:lnTo>
                  <a:pt x="168297" y="466510"/>
                </a:lnTo>
                <a:cubicBezTo>
                  <a:pt x="130316" y="430113"/>
                  <a:pt x="70021" y="431397"/>
                  <a:pt x="33624" y="469378"/>
                </a:cubicBezTo>
                <a:cubicBezTo>
                  <a:pt x="-2774" y="507359"/>
                  <a:pt x="-1490" y="567654"/>
                  <a:pt x="36491" y="604051"/>
                </a:cubicBezTo>
                <a:cubicBezTo>
                  <a:pt x="54244" y="621065"/>
                  <a:pt x="77889" y="630553"/>
                  <a:pt x="102479" y="630531"/>
                </a:cubicBezTo>
                <a:cubicBezTo>
                  <a:pt x="105853" y="630533"/>
                  <a:pt x="109224" y="630342"/>
                  <a:pt x="112575" y="629959"/>
                </a:cubicBezTo>
                <a:cubicBezTo>
                  <a:pt x="112193" y="633311"/>
                  <a:pt x="112002" y="636682"/>
                  <a:pt x="112004" y="640056"/>
                </a:cubicBezTo>
                <a:cubicBezTo>
                  <a:pt x="111965" y="692661"/>
                  <a:pt x="154578" y="735338"/>
                  <a:pt x="207182" y="735377"/>
                </a:cubicBezTo>
                <a:cubicBezTo>
                  <a:pt x="259788" y="735416"/>
                  <a:pt x="302465" y="692803"/>
                  <a:pt x="302504" y="640199"/>
                </a:cubicBezTo>
                <a:cubicBezTo>
                  <a:pt x="302522" y="615758"/>
                  <a:pt x="293144" y="592244"/>
                  <a:pt x="276310" y="574524"/>
                </a:cubicBezTo>
                <a:lnTo>
                  <a:pt x="574824" y="276010"/>
                </a:lnTo>
                <a:cubicBezTo>
                  <a:pt x="612805" y="312407"/>
                  <a:pt x="673100" y="311123"/>
                  <a:pt x="709497" y="273142"/>
                </a:cubicBezTo>
                <a:cubicBezTo>
                  <a:pt x="745894" y="235161"/>
                  <a:pt x="744611" y="174866"/>
                  <a:pt x="706629" y="138469"/>
                </a:cubicBezTo>
                <a:cubicBezTo>
                  <a:pt x="688876" y="121456"/>
                  <a:pt x="665230" y="111968"/>
                  <a:pt x="640641" y="111990"/>
                </a:cubicBezTo>
                <a:close/>
              </a:path>
            </a:pathLst>
          </a:custGeom>
          <a:solidFill>
            <a:schemeClr val="bg1"/>
          </a:solidFill>
          <a:ln w="1905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A634C09-A26C-C042-9EF1-C6591DB5D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551" y="4373164"/>
            <a:ext cx="750143" cy="69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0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35A20-2205-4A74-BC1B-3E8200318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findings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BADB9-DE04-40C5-8C35-C22F47E21BF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Pre-clinical and human data suggest that inhibiting TGF-</a:t>
            </a:r>
            <a:r>
              <a:rPr lang="el-GR" dirty="0"/>
              <a:t>β</a:t>
            </a:r>
            <a:r>
              <a:rPr lang="en-GB" dirty="0"/>
              <a:t> may be beneficial in OI</a:t>
            </a:r>
          </a:p>
          <a:p>
            <a:r>
              <a:rPr lang="en-GB" dirty="0"/>
              <a:t>In the phase 1 study:</a:t>
            </a:r>
          </a:p>
          <a:p>
            <a:pPr lvl="1"/>
            <a:r>
              <a:rPr lang="en-GB" dirty="0" err="1"/>
              <a:t>Fresolimumab</a:t>
            </a:r>
            <a:r>
              <a:rPr lang="en-GB" dirty="0"/>
              <a:t> was well tolerated in adults with OI</a:t>
            </a:r>
          </a:p>
          <a:p>
            <a:pPr lvl="1"/>
            <a:r>
              <a:rPr lang="en-GB" dirty="0"/>
              <a:t>Higher dose of </a:t>
            </a:r>
            <a:r>
              <a:rPr lang="en-GB" dirty="0" err="1"/>
              <a:t>fresolimumab</a:t>
            </a:r>
            <a:r>
              <a:rPr lang="en-GB" dirty="0"/>
              <a:t> was associated with a decrease in bone turnover</a:t>
            </a:r>
          </a:p>
          <a:p>
            <a:pPr lvl="1"/>
            <a:r>
              <a:rPr lang="en-GB" dirty="0" err="1"/>
              <a:t>Fresolimumab</a:t>
            </a:r>
            <a:r>
              <a:rPr lang="en-GB" dirty="0"/>
              <a:t> increased LS areal BMD in moderate but not severe OI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DF7BF-77EE-4660-9214-D37A7AF9B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BA40D0-837B-4855-82C8-8470D8A10EE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415345"/>
            <a:ext cx="10228344" cy="24244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1200" dirty="0">
                <a:solidFill>
                  <a:schemeClr val="tx2"/>
                </a:solidFill>
              </a:rPr>
              <a:t>BMD, </a:t>
            </a:r>
            <a:r>
              <a:rPr lang="en-GB" dirty="0"/>
              <a:t>bone mineral density; </a:t>
            </a:r>
            <a:r>
              <a:rPr lang="en-GB" sz="1200" dirty="0">
                <a:solidFill>
                  <a:schemeClr val="tx2"/>
                </a:solidFill>
              </a:rPr>
              <a:t>OI, osteogenesis imperfecta; TGF, tumour growth factor</a:t>
            </a:r>
          </a:p>
          <a:p>
            <a:pPr>
              <a:spcBef>
                <a:spcPts val="0"/>
              </a:spcBef>
            </a:pPr>
            <a:r>
              <a:rPr lang="en-GB" sz="1200" dirty="0" err="1">
                <a:solidFill>
                  <a:schemeClr val="tx2"/>
                </a:solidFill>
              </a:rPr>
              <a:t>Nagamani</a:t>
            </a:r>
            <a:r>
              <a:rPr lang="en-GB" sz="1200" dirty="0">
                <a:solidFill>
                  <a:schemeClr val="tx2"/>
                </a:solidFill>
              </a:rPr>
              <a:t> S, et al. ASBMR 2021, Abstract #1017; </a:t>
            </a:r>
            <a:r>
              <a:rPr lang="en-GB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https://cor2ed.com/podcast-rare-bone-disease-highlights-at-asbmr-2021/</a:t>
            </a:r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24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C0E369-D1A9-4658-A8F3-478895719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From: Dr. Kassim Javaid and Dr. zulf mughal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D35A20-2205-4A74-BC1B-3E8200318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Clinical perspectives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A69514-D900-474D-84D3-E03CEBCD536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/>
              <a:t>Very early stage investigations but promising pre-clinical and in-vitro data</a:t>
            </a:r>
          </a:p>
          <a:p>
            <a:r>
              <a:rPr lang="en-GB"/>
              <a:t>Potentially an important way of targeting the pathway involved in bone mass and fracture risk in OI</a:t>
            </a:r>
          </a:p>
          <a:p>
            <a:r>
              <a:rPr lang="en-GB"/>
              <a:t>Warrants further investigation</a:t>
            </a:r>
          </a:p>
          <a:p>
            <a:r>
              <a:rPr lang="en-GB"/>
              <a:t>Limitations: very small numbers of patients studied at this stage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DF7BF-77EE-4660-9214-D37A7AF9B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BA40D0-837B-4855-82C8-8470D8A10EE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OI, osteogenesis imperfecta</a:t>
            </a:r>
            <a:endParaRPr lang="en-GB" dirty="0">
              <a:solidFill>
                <a:schemeClr val="tx2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https://cor2ed.com/podcast-rare-bone-disease-highlights-at-asbmr-2021/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70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BFC00-DC02-42AA-BBFC-0015BC22B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8614"/>
            <a:ext cx="10972800" cy="2812236"/>
          </a:xfrm>
        </p:spPr>
        <p:txBody>
          <a:bodyPr/>
          <a:lstStyle/>
          <a:p>
            <a:r>
              <a:rPr lang="en-GB" dirty="0"/>
              <a:t>Meeting summary</a:t>
            </a:r>
            <a:br>
              <a:rPr lang="en-GB" dirty="0"/>
            </a:br>
            <a:r>
              <a:rPr lang="en-GB" dirty="0" err="1"/>
              <a:t>asbmr</a:t>
            </a:r>
            <a:r>
              <a:rPr lang="en-GB" dirty="0"/>
              <a:t> 2021, hybrid MEETING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F9FF95-939B-4DE3-844F-53B13ED75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6C8CF72-7223-464A-BB77-B15CEEA6472C}"/>
              </a:ext>
            </a:extLst>
          </p:cNvPr>
          <p:cNvSpPr txBox="1">
            <a:spLocks/>
          </p:cNvSpPr>
          <p:nvPr/>
        </p:nvSpPr>
        <p:spPr>
          <a:xfrm>
            <a:off x="839416" y="2780928"/>
            <a:ext cx="10972800" cy="3672408"/>
          </a:xfrm>
          <a:prstGeom prst="rect">
            <a:avLst/>
          </a:prstGeom>
        </p:spPr>
        <p:txBody>
          <a:bodyPr>
            <a:noAutofit/>
          </a:bodyPr>
          <a:lstStyle>
            <a:lvl1pPr marL="357188" indent="-357188" algn="l" defTabSz="457200" rtl="0" eaLnBrk="1" latinLnBrk="0" hangingPunct="1">
              <a:spcBef>
                <a:spcPts val="1200"/>
              </a:spcBef>
              <a:buClr>
                <a:schemeClr val="accent2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4375" indent="-25717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573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145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717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Dr. Kassim Javaid, </a:t>
            </a:r>
            <a:r>
              <a:rPr lang="en-GB" sz="3200" b="1" dirty="0">
                <a:solidFill>
                  <a:schemeClr val="bg1"/>
                </a:solidFill>
              </a:rPr>
              <a:t>MBBS, BMedSci, MRCP, PhD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200" b="1" i="0" dirty="0">
                <a:solidFill>
                  <a:schemeClr val="bg1"/>
                </a:solidFill>
                <a:effectLst/>
                <a:latin typeface="+mn-lt"/>
              </a:rPr>
              <a:t>Nuffield Centre of </a:t>
            </a:r>
            <a:r>
              <a:rPr lang="en-US" sz="2200" b="1" i="0" dirty="0" err="1">
                <a:solidFill>
                  <a:schemeClr val="bg1"/>
                </a:solidFill>
                <a:effectLst/>
                <a:latin typeface="+mn-lt"/>
              </a:rPr>
              <a:t>Orthopaedics</a:t>
            </a:r>
            <a:r>
              <a:rPr lang="en-US" sz="2200" b="1" i="0" dirty="0">
                <a:solidFill>
                  <a:schemeClr val="bg1"/>
                </a:solidFill>
                <a:effectLst/>
                <a:latin typeface="+mn-lt"/>
              </a:rPr>
              <a:t>, University of Oxford, Oxford, UK</a:t>
            </a:r>
            <a:endParaRPr lang="en-US" sz="2200" b="1" dirty="0">
              <a:solidFill>
                <a:schemeClr val="bg1"/>
              </a:solidFill>
              <a:latin typeface="+mn-lt"/>
            </a:endParaRPr>
          </a:p>
          <a:p>
            <a:pPr marL="0" indent="0" algn="ctr">
              <a:spcBef>
                <a:spcPts val="500"/>
              </a:spcBef>
              <a:buNone/>
            </a:pPr>
            <a:endParaRPr lang="en-US" sz="1400" b="1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bg1"/>
                </a:solidFill>
              </a:rPr>
              <a:t>Dr. Zulf Mughal, </a:t>
            </a:r>
            <a:r>
              <a:rPr lang="en-GB" sz="3200" b="1" dirty="0" err="1">
                <a:solidFill>
                  <a:schemeClr val="bg1"/>
                </a:solidFill>
              </a:rPr>
              <a:t>MB,ChB</a:t>
            </a:r>
            <a:r>
              <a:rPr lang="en-GB" sz="3200" b="1" dirty="0">
                <a:solidFill>
                  <a:schemeClr val="bg1"/>
                </a:solidFill>
              </a:rPr>
              <a:t>, FRCPCH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200" b="1" dirty="0">
                <a:solidFill>
                  <a:schemeClr val="bg1"/>
                </a:solidFill>
              </a:rPr>
              <a:t>Hospital Manchester University NHS Foundation Trust, Manchester, UK</a:t>
            </a:r>
          </a:p>
          <a:p>
            <a:pPr marL="0" indent="0" algn="ctr">
              <a:buNone/>
            </a:pPr>
            <a:endParaRPr lang="es-ES" sz="2200" b="1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s-ES" sz="2400" b="1" dirty="0">
                <a:solidFill>
                  <a:schemeClr val="bg1"/>
                </a:solidFill>
              </a:rPr>
              <a:t>RARE BONE DISEASE HIGHLIGHTS FROM DAY 1</a:t>
            </a:r>
          </a:p>
          <a:p>
            <a:pPr marL="0" indent="0" algn="ctr">
              <a:buNone/>
            </a:pPr>
            <a:r>
              <a:rPr lang="en-US" sz="2400" b="1" cap="all" dirty="0">
                <a:solidFill>
                  <a:schemeClr val="bg1"/>
                </a:solidFill>
              </a:rPr>
              <a:t>OCTOBER</a:t>
            </a:r>
            <a:r>
              <a:rPr lang="es-ES" sz="2400" b="1" dirty="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91088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EC4D4-EEA6-48A8-9191-7FEBAD47B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4704"/>
            <a:ext cx="11582400" cy="3658418"/>
          </a:xfrm>
        </p:spPr>
        <p:txBody>
          <a:bodyPr>
            <a:normAutofit/>
          </a:bodyPr>
          <a:lstStyle/>
          <a:p>
            <a:r>
              <a:rPr lang="en-GB" b="1" dirty="0">
                <a:effectLst/>
                <a:latin typeface="+mn-lt"/>
                <a:ea typeface="Times New Roman" panose="02020603050405020304" pitchFamily="18" charset="0"/>
              </a:rPr>
              <a:t>Neurological and Psychiatric Manifestations of X-linked Hypophosphatemia in a Longitudinal Cohort Study: </a:t>
            </a:r>
            <a:br>
              <a:rPr lang="en-GB" b="1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en-GB" b="1" dirty="0">
                <a:effectLst/>
                <a:latin typeface="+mn-lt"/>
                <a:ea typeface="Times New Roman" panose="02020603050405020304" pitchFamily="18" charset="0"/>
              </a:rPr>
              <a:t>XLH Disease Monitoring Program (XLH-DMP)</a:t>
            </a:r>
            <a:endParaRPr lang="en-GB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7858B7-470B-40D6-9633-0596A0A5D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4D33C35-EEED-46C1-94D4-D436DA3C27A1}"/>
              </a:ext>
            </a:extLst>
          </p:cNvPr>
          <p:cNvSpPr txBox="1">
            <a:spLocks/>
          </p:cNvSpPr>
          <p:nvPr/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357188" indent="-357188" algn="l" defTabSz="457200" rtl="0" eaLnBrk="1" latinLnBrk="0" hangingPunct="1">
              <a:spcBef>
                <a:spcPts val="1200"/>
              </a:spcBef>
              <a:buClr>
                <a:schemeClr val="accent2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4375" indent="-25717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573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145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717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200" b="1" dirty="0">
                <a:solidFill>
                  <a:schemeClr val="bg1"/>
                </a:solidFill>
              </a:rPr>
              <a:t>Jan de </a:t>
            </a:r>
            <a:r>
              <a:rPr lang="en-GB" sz="2200" b="1" dirty="0" err="1">
                <a:solidFill>
                  <a:schemeClr val="bg1"/>
                </a:solidFill>
              </a:rPr>
              <a:t>Beur</a:t>
            </a:r>
            <a:r>
              <a:rPr lang="en-GB" sz="2200" b="1" dirty="0">
                <a:solidFill>
                  <a:schemeClr val="bg1"/>
                </a:solidFill>
              </a:rPr>
              <a:t> S, et al. ASBMR 2021, Abstract #1019</a:t>
            </a:r>
          </a:p>
        </p:txBody>
      </p:sp>
    </p:spTree>
    <p:extLst>
      <p:ext uri="{BB962C8B-B14F-4D97-AF65-F5344CB8AC3E}">
        <p14:creationId xmlns:p14="http://schemas.microsoft.com/office/powerpoint/2010/main" val="47169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35A20-2205-4A74-BC1B-3E8200318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8740799" cy="864000"/>
          </a:xfrm>
        </p:spPr>
        <p:txBody>
          <a:bodyPr/>
          <a:lstStyle/>
          <a:p>
            <a:r>
              <a:rPr lang="en-GB"/>
              <a:t>Background and study design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BADB9-DE04-40C5-8C35-C22F47E21BF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201" y="1052736"/>
            <a:ext cx="10801200" cy="3769391"/>
          </a:xfrm>
        </p:spPr>
        <p:txBody>
          <a:bodyPr>
            <a:noAutofit/>
          </a:bodyPr>
          <a:lstStyle/>
          <a:p>
            <a:r>
              <a:rPr lang="en-US" b="1" i="0" dirty="0">
                <a:solidFill>
                  <a:schemeClr val="accent1"/>
                </a:solidFill>
                <a:effectLst/>
                <a:latin typeface="+mn-lt"/>
              </a:rPr>
              <a:t>X-linked </a:t>
            </a:r>
            <a:r>
              <a:rPr lang="en-US" b="1" i="0" dirty="0" err="1">
                <a:solidFill>
                  <a:schemeClr val="accent1"/>
                </a:solidFill>
                <a:effectLst/>
                <a:latin typeface="+mn-lt"/>
              </a:rPr>
              <a:t>hypophosphataemia</a:t>
            </a:r>
            <a:r>
              <a:rPr lang="en-US" b="1" i="0" dirty="0">
                <a:solidFill>
                  <a:schemeClr val="accent1"/>
                </a:solidFill>
                <a:effectLst/>
                <a:latin typeface="+mn-lt"/>
              </a:rPr>
              <a:t> </a:t>
            </a:r>
            <a:r>
              <a:rPr lang="en-US" b="0" i="0" dirty="0">
                <a:solidFill>
                  <a:schemeClr val="tx2"/>
                </a:solidFill>
                <a:effectLst/>
                <a:latin typeface="+mn-lt"/>
              </a:rPr>
              <a:t>(XLH) is the prototypic </a:t>
            </a:r>
            <a:r>
              <a:rPr lang="en-US" b="1" i="0" dirty="0">
                <a:solidFill>
                  <a:schemeClr val="accent1"/>
                </a:solidFill>
                <a:effectLst/>
                <a:latin typeface="+mn-lt"/>
              </a:rPr>
              <a:t>disorder of renal phosphate wasting</a:t>
            </a:r>
            <a:r>
              <a:rPr lang="en-US" b="0" i="0" dirty="0">
                <a:solidFill>
                  <a:schemeClr val="tx2"/>
                </a:solidFill>
                <a:effectLst/>
                <a:latin typeface="+mn-lt"/>
              </a:rPr>
              <a:t>, and the </a:t>
            </a:r>
            <a:r>
              <a:rPr lang="en-US" b="1" i="0" dirty="0">
                <a:solidFill>
                  <a:schemeClr val="accent1"/>
                </a:solidFill>
                <a:effectLst/>
                <a:latin typeface="+mn-lt"/>
              </a:rPr>
              <a:t>most common form of heritable rickets</a:t>
            </a:r>
          </a:p>
          <a:p>
            <a:pPr lvl="1"/>
            <a:r>
              <a:rPr lang="en-US" b="0" i="0" dirty="0">
                <a:solidFill>
                  <a:schemeClr val="tx2"/>
                </a:solidFill>
                <a:effectLst/>
                <a:latin typeface="+mn-lt"/>
              </a:rPr>
              <a:t>Dental abscesses, arthritis, and calcification of tendons and ligaments (enthesopathy) often develop in later life</a:t>
            </a:r>
          </a:p>
          <a:p>
            <a:r>
              <a:rPr lang="en-US" b="1" i="0" dirty="0">
                <a:solidFill>
                  <a:schemeClr val="accent1"/>
                </a:solidFill>
                <a:effectLst/>
                <a:latin typeface="+mn-lt"/>
              </a:rPr>
              <a:t>XLH-DMP</a:t>
            </a:r>
            <a:r>
              <a:rPr lang="en-US" b="0" i="0" dirty="0">
                <a:solidFill>
                  <a:schemeClr val="tx2"/>
                </a:solidFill>
                <a:effectLst/>
                <a:latin typeface="+mn-lt"/>
              </a:rPr>
              <a:t> is a global, prospective, multicenter, </a:t>
            </a:r>
            <a:r>
              <a:rPr lang="en-US" b="1" i="0" dirty="0">
                <a:solidFill>
                  <a:schemeClr val="accent1"/>
                </a:solidFill>
                <a:effectLst/>
                <a:latin typeface="+mn-lt"/>
              </a:rPr>
              <a:t>longitudinal, long-term outcomes program </a:t>
            </a:r>
            <a:r>
              <a:rPr lang="en-US" b="0" i="0" dirty="0">
                <a:solidFill>
                  <a:schemeClr val="tx2"/>
                </a:solidFill>
                <a:effectLst/>
                <a:latin typeface="+mn-lt"/>
              </a:rPr>
              <a:t>for subjects on or off any treatment </a:t>
            </a:r>
          </a:p>
          <a:p>
            <a:pPr lvl="1"/>
            <a:r>
              <a:rPr lang="en-US" b="0" i="0" dirty="0">
                <a:solidFill>
                  <a:schemeClr val="tx2"/>
                </a:solidFill>
                <a:effectLst/>
                <a:latin typeface="+mn-lt"/>
              </a:rPr>
              <a:t>Aims are to </a:t>
            </a:r>
            <a:r>
              <a:rPr lang="en-US" b="0" i="0" dirty="0" err="1">
                <a:solidFill>
                  <a:schemeClr val="tx2"/>
                </a:solidFill>
                <a:effectLst/>
                <a:latin typeface="+mn-lt"/>
              </a:rPr>
              <a:t>characterise</a:t>
            </a:r>
            <a:r>
              <a:rPr lang="en-US" b="0" i="0" dirty="0">
                <a:solidFill>
                  <a:schemeClr val="tx2"/>
                </a:solidFill>
                <a:effectLst/>
                <a:latin typeface="+mn-lt"/>
              </a:rPr>
              <a:t> XLH disease presentation and progression</a:t>
            </a:r>
          </a:p>
          <a:p>
            <a:pPr lvl="2"/>
            <a:r>
              <a:rPr lang="en-US" b="0" i="0" dirty="0">
                <a:solidFill>
                  <a:schemeClr val="tx2"/>
                </a:solidFill>
                <a:effectLst/>
                <a:latin typeface="+mn-lt"/>
              </a:rPr>
              <a:t>assess long-term safety and effectiveness of </a:t>
            </a:r>
            <a:r>
              <a:rPr lang="en-US" b="0" i="0" dirty="0" err="1">
                <a:solidFill>
                  <a:schemeClr val="tx2"/>
                </a:solidFill>
                <a:effectLst/>
                <a:latin typeface="+mn-lt"/>
              </a:rPr>
              <a:t>burosumab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pPr lvl="2"/>
            <a:r>
              <a:rPr lang="en-US" b="0" i="0" dirty="0">
                <a:solidFill>
                  <a:schemeClr val="tx2"/>
                </a:solidFill>
                <a:effectLst/>
                <a:latin typeface="+mn-lt"/>
              </a:rPr>
              <a:t>investigate change over time across biomarker(s), clinical assessments, and patient/caregiver-reported outcome measures </a:t>
            </a:r>
          </a:p>
          <a:p>
            <a:r>
              <a:rPr lang="en-US" dirty="0">
                <a:solidFill>
                  <a:schemeClr val="tx2"/>
                </a:solidFill>
                <a:latin typeface="+mn-lt"/>
              </a:rPr>
              <a:t>This analysis 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reports neurological and psychological symptoms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in this population</a:t>
            </a:r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DF7BF-77EE-4660-9214-D37A7AF9B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BA40D0-837B-4855-82C8-8470D8A10EE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10444368" cy="365125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  <a:latin typeface="+mn-lt"/>
              </a:rPr>
              <a:t>XLH, X‑linked hypophosphatemia</a:t>
            </a:r>
            <a:endParaRPr lang="en-GB" sz="1200" dirty="0">
              <a:solidFill>
                <a:schemeClr val="tx2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GB" sz="1200" dirty="0">
                <a:solidFill>
                  <a:schemeClr val="tx2"/>
                </a:solidFill>
                <a:latin typeface="+mn-lt"/>
              </a:rPr>
              <a:t>Carpenter T, et al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. J Bone Miner Res. 2011;26:1381-8; </a:t>
            </a:r>
            <a:r>
              <a:rPr lang="en-GB" sz="1200" dirty="0">
                <a:solidFill>
                  <a:schemeClr val="tx2"/>
                </a:solidFill>
                <a:latin typeface="+mn-lt"/>
              </a:rPr>
              <a:t>www.clinicaltrials.gov (NCT03651505): accessed 02-Oct-2021; </a:t>
            </a:r>
            <a:r>
              <a:rPr lang="en-GB" sz="1200" dirty="0">
                <a:solidFill>
                  <a:schemeClr val="tx2"/>
                </a:solidFill>
              </a:rPr>
              <a:t>Jan de </a:t>
            </a:r>
            <a:r>
              <a:rPr lang="en-GB" sz="1200" dirty="0" err="1">
                <a:solidFill>
                  <a:schemeClr val="tx2"/>
                </a:solidFill>
              </a:rPr>
              <a:t>Beur</a:t>
            </a:r>
            <a:r>
              <a:rPr lang="en-GB" sz="1200" dirty="0">
                <a:solidFill>
                  <a:schemeClr val="tx2"/>
                </a:solidFill>
              </a:rPr>
              <a:t> S, et al. ASBMR 2021, Abstract #1019;</a:t>
            </a:r>
            <a:r>
              <a:rPr lang="en-GB" sz="12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https://cor2ed.com/podcast-rare-bone-disease-highlights-at-asbmr-2021/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60A51ED-CA13-4EE5-BF48-44EED8E06A95}"/>
              </a:ext>
            </a:extLst>
          </p:cNvPr>
          <p:cNvSpPr/>
          <p:nvPr/>
        </p:nvSpPr>
        <p:spPr>
          <a:xfrm>
            <a:off x="1529999" y="4813349"/>
            <a:ext cx="2088232" cy="129614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Patients of any age with XLH who are either on or off treatment currently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FFB1706-2E78-446B-9827-84B4BA5EC9E6}"/>
              </a:ext>
            </a:extLst>
          </p:cNvPr>
          <p:cNvSpPr/>
          <p:nvPr/>
        </p:nvSpPr>
        <p:spPr>
          <a:xfrm>
            <a:off x="3834255" y="4813921"/>
            <a:ext cx="2160240" cy="129557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Data collection started 27 June 2018</a:t>
            </a:r>
          </a:p>
          <a:p>
            <a:pPr algn="ctr"/>
            <a:r>
              <a:rPr lang="en-GB" sz="1400" dirty="0"/>
              <a:t>Data cut-off* for this analysis 01 March 2021 (*N=651)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939D366-E51A-426B-AC10-85D2C869942D}"/>
              </a:ext>
            </a:extLst>
          </p:cNvPr>
          <p:cNvSpPr/>
          <p:nvPr/>
        </p:nvSpPr>
        <p:spPr>
          <a:xfrm>
            <a:off x="8586783" y="4822726"/>
            <a:ext cx="2088232" cy="128676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Data collected through patient/caregiver interviews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96E944F-964A-4942-8A6A-65BADA73087E}"/>
              </a:ext>
            </a:extLst>
          </p:cNvPr>
          <p:cNvSpPr/>
          <p:nvPr/>
        </p:nvSpPr>
        <p:spPr>
          <a:xfrm>
            <a:off x="6210519" y="4822727"/>
            <a:ext cx="2160240" cy="129557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35 study locations globally</a:t>
            </a:r>
          </a:p>
        </p:txBody>
      </p:sp>
    </p:spTree>
    <p:extLst>
      <p:ext uri="{BB962C8B-B14F-4D97-AF65-F5344CB8AC3E}">
        <p14:creationId xmlns:p14="http://schemas.microsoft.com/office/powerpoint/2010/main" val="66065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35A20-2205-4A74-BC1B-3E8200318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BADB9-DE04-40C5-8C35-C22F47E21BF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Psychological burden of XLH disease increases in adolescents and adulthood</a:t>
            </a:r>
          </a:p>
          <a:p>
            <a:pPr lvl="1"/>
            <a:r>
              <a:rPr lang="en-GB" dirty="0"/>
              <a:t>Higher prevalence of depression (14.8% vs 0.7%) and anxiety (12.1% vs 4.5%) in adults with XLH than in children</a:t>
            </a:r>
          </a:p>
          <a:p>
            <a:r>
              <a:rPr lang="en-GB" dirty="0"/>
              <a:t>Frequent use of pain medication in adults with XLH (68.7% of adults vs 30.3% of children)</a:t>
            </a:r>
          </a:p>
          <a:p>
            <a:r>
              <a:rPr lang="en-GB" dirty="0"/>
              <a:t>Severe headaches commonly reported (19.8% adults vs 6.3% children)</a:t>
            </a:r>
          </a:p>
          <a:p>
            <a:r>
              <a:rPr lang="en-GB" dirty="0"/>
              <a:t>Other commonly reported problems by adults:</a:t>
            </a:r>
          </a:p>
          <a:p>
            <a:pPr lvl="1"/>
            <a:r>
              <a:rPr lang="en-GB" dirty="0"/>
              <a:t>Tinnitus (34.6%)</a:t>
            </a:r>
          </a:p>
          <a:p>
            <a:pPr lvl="1"/>
            <a:r>
              <a:rPr lang="en-GB" dirty="0"/>
              <a:t>Hearing loss (29.1%)</a:t>
            </a:r>
          </a:p>
          <a:p>
            <a:pPr lvl="1"/>
            <a:r>
              <a:rPr lang="en-GB" dirty="0"/>
              <a:t>Spinal stenosis (18.4%)</a:t>
            </a:r>
          </a:p>
          <a:p>
            <a:pPr lvl="1"/>
            <a:r>
              <a:rPr lang="en-GB" dirty="0"/>
              <a:t>Spinal compression (10.2%)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DF7BF-77EE-4660-9214-D37A7AF9B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BA40D0-837B-4855-82C8-8470D8A10EE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9580272" cy="365125"/>
          </a:xfrm>
        </p:spPr>
        <p:txBody>
          <a:bodyPr/>
          <a:lstStyle/>
          <a:p>
            <a:r>
              <a:rPr lang="en-GB" sz="1200" dirty="0">
                <a:solidFill>
                  <a:schemeClr val="tx2"/>
                </a:solidFill>
              </a:rPr>
              <a:t>Jan de </a:t>
            </a:r>
            <a:r>
              <a:rPr lang="en-GB" sz="1200" dirty="0" err="1">
                <a:solidFill>
                  <a:schemeClr val="tx2"/>
                </a:solidFill>
              </a:rPr>
              <a:t>Beur</a:t>
            </a:r>
            <a:r>
              <a:rPr lang="en-GB" sz="1200" dirty="0">
                <a:solidFill>
                  <a:schemeClr val="tx2"/>
                </a:solidFill>
              </a:rPr>
              <a:t> S, et al. ASBMR 2021, Abstract #1019; </a:t>
            </a:r>
            <a:r>
              <a:rPr lang="en-GB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https://cor2ed.com/podcast-rare-bone-disease-highlights-at-asbmr-2021/</a:t>
            </a:r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7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C0E369-D1A9-4658-A8F3-478895719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From: </a:t>
            </a:r>
            <a:r>
              <a:rPr lang="en-GB" dirty="0" err="1"/>
              <a:t>Dr.</a:t>
            </a:r>
            <a:r>
              <a:rPr lang="en-GB" dirty="0"/>
              <a:t> Kassim Javaid and </a:t>
            </a:r>
            <a:r>
              <a:rPr lang="en-GB" dirty="0" err="1"/>
              <a:t>Dr.</a:t>
            </a:r>
            <a:r>
              <a:rPr lang="en-GB" dirty="0"/>
              <a:t> </a:t>
            </a:r>
            <a:r>
              <a:rPr lang="en-GB" dirty="0" err="1"/>
              <a:t>zulf</a:t>
            </a:r>
            <a:r>
              <a:rPr lang="en-GB" dirty="0"/>
              <a:t> </a:t>
            </a:r>
            <a:r>
              <a:rPr lang="en-GB" dirty="0" err="1"/>
              <a:t>mughal</a:t>
            </a:r>
            <a:endParaRPr lang="en-GB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D35A20-2205-4A74-BC1B-3E8200318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perspectives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A69514-D900-474D-84D3-E03CEBCD536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Headache must be taken serious in XLH patients – could be an indicator for craniosynostosis or Chiari type 1 malformation</a:t>
            </a:r>
          </a:p>
          <a:p>
            <a:r>
              <a:rPr lang="en-GB" dirty="0"/>
              <a:t>XLH patients are currently not systematically screened for these neurological complications</a:t>
            </a:r>
          </a:p>
          <a:p>
            <a:pPr lvl="1"/>
            <a:r>
              <a:rPr lang="en-GB" dirty="0"/>
              <a:t>should we be now be doing CT/MRI if they have neuro/psychiatry problems?</a:t>
            </a:r>
          </a:p>
          <a:p>
            <a:r>
              <a:rPr lang="en-GB" dirty="0"/>
              <a:t>Highlights the value of routine assessment for neurological features and not just musculoskeletal evaluations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DF7BF-77EE-4660-9214-D37A7AF9B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BA40D0-837B-4855-82C8-8470D8A10EE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CT, computed tomography; MRI, magnetic resonance imaging; XLH, X‑linked </a:t>
            </a:r>
            <a:r>
              <a:rPr lang="en-GB" dirty="0" err="1">
                <a:solidFill>
                  <a:schemeClr val="tx2"/>
                </a:solidFill>
              </a:rPr>
              <a:t>hypophosphataemia</a:t>
            </a:r>
            <a:endParaRPr lang="en-GB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https://cor2ed.com/podcast-rare-bone-disease-highlights-at-asbmr-2021/</a:t>
            </a:r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2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241D0A4-2573-9C4A-B850-84762EF02033}"/>
              </a:ext>
            </a:extLst>
          </p:cNvPr>
          <p:cNvSpPr/>
          <p:nvPr/>
        </p:nvSpPr>
        <p:spPr>
          <a:xfrm>
            <a:off x="418160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F478AA6-46CF-A644-95BD-D770BD287547}"/>
              </a:ext>
            </a:extLst>
          </p:cNvPr>
          <p:cNvSpPr/>
          <p:nvPr/>
        </p:nvSpPr>
        <p:spPr>
          <a:xfrm>
            <a:off x="2519435" y="6036410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Free White Twitter Icon - Download White Twitter Icon">
            <a:extLst>
              <a:ext uri="{FF2B5EF4-FFF2-40B4-BE49-F238E27FC236}">
                <a16:creationId xmlns:a16="http://schemas.microsoft.com/office/drawing/2014/main" id="{4DAF9AFE-9E90-5E42-8F96-8EC2C512D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151" y="6086443"/>
            <a:ext cx="278977" cy="2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2E35D7-F71F-AA47-A6F8-E595B92E6788}"/>
              </a:ext>
            </a:extLst>
          </p:cNvPr>
          <p:cNvSpPr txBox="1"/>
          <p:nvPr/>
        </p:nvSpPr>
        <p:spPr>
          <a:xfrm>
            <a:off x="787049" y="5497848"/>
            <a:ext cx="263493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Connect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LinkedIn @COR2ED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941E24-437D-3C4E-93BD-E4EACEC66210}"/>
              </a:ext>
            </a:extLst>
          </p:cNvPr>
          <p:cNvSpPr txBox="1"/>
          <p:nvPr/>
        </p:nvSpPr>
        <p:spPr>
          <a:xfrm>
            <a:off x="2940409" y="5497848"/>
            <a:ext cx="263493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Watch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Vimeo @COR2ED</a:t>
            </a:r>
          </a:p>
        </p:txBody>
      </p:sp>
      <p:sp>
        <p:nvSpPr>
          <p:cNvPr id="7" name="Rectangle 6">
            <a:hlinkClick r:id="rId4"/>
            <a:extLst>
              <a:ext uri="{FF2B5EF4-FFF2-40B4-BE49-F238E27FC236}">
                <a16:creationId xmlns:a16="http://schemas.microsoft.com/office/drawing/2014/main" id="{EFDAD454-421F-9840-8663-E19A8D9CE2A7}"/>
              </a:ext>
            </a:extLst>
          </p:cNvPr>
          <p:cNvSpPr/>
          <p:nvPr/>
        </p:nvSpPr>
        <p:spPr>
          <a:xfrm>
            <a:off x="393420" y="5485659"/>
            <a:ext cx="2061725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3FBDD6B-1B44-4646-AECB-7BA500ABECAE}"/>
              </a:ext>
            </a:extLst>
          </p:cNvPr>
          <p:cNvSpPr/>
          <p:nvPr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0608E3-C69E-7247-9DE8-BF459A0DFF0D}"/>
              </a:ext>
            </a:extLst>
          </p:cNvPr>
          <p:cNvSpPr txBox="1"/>
          <p:nvPr/>
        </p:nvSpPr>
        <p:spPr>
          <a:xfrm>
            <a:off x="805458" y="6013567"/>
            <a:ext cx="138232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Visit us at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cor2ed.com</a:t>
            </a:r>
          </a:p>
        </p:txBody>
      </p:sp>
      <p:sp>
        <p:nvSpPr>
          <p:cNvPr id="10" name="Rectangle 9">
            <a:hlinkClick r:id="rId5"/>
            <a:extLst>
              <a:ext uri="{FF2B5EF4-FFF2-40B4-BE49-F238E27FC236}">
                <a16:creationId xmlns:a16="http://schemas.microsoft.com/office/drawing/2014/main" id="{48E23367-3C0C-794E-BF40-C1EE31847E2B}"/>
              </a:ext>
            </a:extLst>
          </p:cNvPr>
          <p:cNvSpPr/>
          <p:nvPr/>
        </p:nvSpPr>
        <p:spPr>
          <a:xfrm>
            <a:off x="391317" y="6007858"/>
            <a:ext cx="1619246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 descr="World">
            <a:extLst>
              <a:ext uri="{FF2B5EF4-FFF2-40B4-BE49-F238E27FC236}">
                <a16:creationId xmlns:a16="http://schemas.microsoft.com/office/drawing/2014/main" id="{96C1F2A7-27F8-9147-A45A-0A97F26D50A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EA834B-3F0B-0E46-A5BD-4E009E50E83B}"/>
              </a:ext>
            </a:extLst>
          </p:cNvPr>
          <p:cNvSpPr txBox="1"/>
          <p:nvPr/>
        </p:nvSpPr>
        <p:spPr>
          <a:xfrm>
            <a:off x="2940222" y="6013567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Follow us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Twitter @COR2EDMedEd</a:t>
            </a:r>
          </a:p>
        </p:txBody>
      </p:sp>
      <p:sp>
        <p:nvSpPr>
          <p:cNvPr id="13" name="Rectangle 12">
            <a:hlinkClick r:id="rId8"/>
            <a:extLst>
              <a:ext uri="{FF2B5EF4-FFF2-40B4-BE49-F238E27FC236}">
                <a16:creationId xmlns:a16="http://schemas.microsoft.com/office/drawing/2014/main" id="{C4948153-6EC9-FC47-B716-CF4863901A7B}"/>
              </a:ext>
            </a:extLst>
          </p:cNvPr>
          <p:cNvSpPr/>
          <p:nvPr/>
        </p:nvSpPr>
        <p:spPr>
          <a:xfrm>
            <a:off x="2499710" y="6017389"/>
            <a:ext cx="2475809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Linkedin logo logo website icon - Popular Social Media Flat">
            <a:extLst>
              <a:ext uri="{FF2B5EF4-FFF2-40B4-BE49-F238E27FC236}">
                <a16:creationId xmlns:a16="http://schemas.microsoft.com/office/drawing/2014/main" id="{60FFEC9E-7ECF-024F-8797-5680F4ABF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5424935"/>
            <a:ext cx="526472" cy="52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2AD455C-62E7-A346-BC83-407D32A8E0BD}"/>
              </a:ext>
            </a:extLst>
          </p:cNvPr>
          <p:cNvSpPr/>
          <p:nvPr/>
        </p:nvSpPr>
        <p:spPr>
          <a:xfrm>
            <a:off x="2523865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Vimeo Icon Logo - Free vector graphic on Pixabay">
            <a:extLst>
              <a:ext uri="{FF2B5EF4-FFF2-40B4-BE49-F238E27FC236}">
                <a16:creationId xmlns:a16="http://schemas.microsoft.com/office/drawing/2014/main" id="{F6EB709E-9F70-5F4F-9CC7-A91AACFC9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031" y="5424935"/>
            <a:ext cx="563578" cy="5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hlinkClick r:id="rId12"/>
            <a:extLst>
              <a:ext uri="{FF2B5EF4-FFF2-40B4-BE49-F238E27FC236}">
                <a16:creationId xmlns:a16="http://schemas.microsoft.com/office/drawing/2014/main" id="{9DCD1D43-E33E-B541-8415-2D1F49E9C974}"/>
              </a:ext>
            </a:extLst>
          </p:cNvPr>
          <p:cNvSpPr/>
          <p:nvPr/>
        </p:nvSpPr>
        <p:spPr>
          <a:xfrm>
            <a:off x="2479885" y="5491652"/>
            <a:ext cx="2061726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7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Disclaimer and disclosures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noProof="0" dirty="0"/>
              <a:t>Please note: </a:t>
            </a:r>
            <a:r>
              <a:rPr lang="en-GB" noProof="0" dirty="0"/>
              <a:t>The views expressed within this presentation are the personal opinions of the authors</a:t>
            </a:r>
            <a:r>
              <a:rPr lang="en-GB" dirty="0"/>
              <a:t> and </a:t>
            </a:r>
            <a:r>
              <a:rPr lang="en-GB" noProof="0" dirty="0"/>
              <a:t>do not necessarily represent the views of the author’s academic institution.</a:t>
            </a:r>
          </a:p>
          <a:p>
            <a:pPr marL="0" indent="0">
              <a:spcBef>
                <a:spcPts val="0"/>
              </a:spcBef>
              <a:buNone/>
            </a:pPr>
            <a:endParaRPr lang="en-GB" noProof="0" dirty="0"/>
          </a:p>
          <a:p>
            <a:pPr marL="0" indent="0">
              <a:buNone/>
            </a:pPr>
            <a:r>
              <a:rPr lang="en-GB" noProof="0" dirty="0"/>
              <a:t>This content is supported by an independent educational grant from </a:t>
            </a:r>
            <a:r>
              <a:rPr lang="nl-NL" dirty="0"/>
              <a:t>Ipsen, </a:t>
            </a:r>
            <a:r>
              <a:rPr lang="en-GB" dirty="0"/>
              <a:t>Kyowa Kirin and </a:t>
            </a:r>
            <a:r>
              <a:rPr lang="en-GB" dirty="0" err="1"/>
              <a:t>Ultragenyx</a:t>
            </a:r>
            <a:r>
              <a:rPr lang="en-GB" noProof="0" dirty="0"/>
              <a:t>.</a:t>
            </a:r>
            <a:br>
              <a:rPr lang="en-GB" noProof="0" dirty="0"/>
            </a:br>
            <a:endParaRPr lang="en-GB" noProof="0" dirty="0"/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Dr Kassim Javaid, </a:t>
            </a:r>
            <a:r>
              <a:rPr lang="en-GB" b="1" dirty="0">
                <a:solidFill>
                  <a:schemeClr val="accent1"/>
                </a:solidFill>
              </a:rPr>
              <a:t>MBBS, BMedSci, MRCP, PhD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has received financial support/sponsorship for g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rants and consultation fees </a:t>
            </a:r>
            <a:r>
              <a:rPr lang="en-US" dirty="0"/>
              <a:t>from the following companies: </a:t>
            </a:r>
          </a:p>
          <a:p>
            <a:pPr>
              <a:spcBef>
                <a:spcPts val="600"/>
              </a:spcBef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Kyowa Kirin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Dr Zulf Mughal, </a:t>
            </a:r>
            <a:r>
              <a:rPr lang="en-GB" sz="2000" b="1" dirty="0" err="1">
                <a:solidFill>
                  <a:schemeClr val="accent1"/>
                </a:solidFill>
              </a:rPr>
              <a:t>MB,ChB</a:t>
            </a:r>
            <a:r>
              <a:rPr lang="en-GB" sz="2000" b="1" dirty="0">
                <a:solidFill>
                  <a:schemeClr val="accent1"/>
                </a:solidFill>
              </a:rPr>
              <a:t>, FRCPCH </a:t>
            </a:r>
            <a:r>
              <a:rPr lang="en-US" dirty="0"/>
              <a:t>has received financial support/sponsorship for </a:t>
            </a:r>
            <a:r>
              <a:rPr lang="en-GB" dirty="0">
                <a:latin typeface="Calibri" panose="020F0502020204030204" pitchFamily="34" charset="0"/>
              </a:rPr>
              <a:t>g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rants, research support and honoraria </a:t>
            </a:r>
            <a:r>
              <a:rPr lang="en-US" dirty="0"/>
              <a:t>from the following companies: </a:t>
            </a:r>
          </a:p>
          <a:p>
            <a:pPr>
              <a:spcBef>
                <a:spcPts val="600"/>
              </a:spcBef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Ipsen,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</a:rPr>
              <a:t>Inozyme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 Pharma, Kyowa 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Kirin and Thornton &amp; Ross</a:t>
            </a:r>
            <a:endParaRPr lang="en-GB" noProof="0" dirty="0"/>
          </a:p>
          <a:p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4E22A9-EF79-5440-943C-87E2B3087BB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4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7858B7-470B-40D6-9633-0596A0A5D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EC4D4-EEA6-48A8-9191-7FEBAD47B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Burosumab</a:t>
            </a:r>
            <a:r>
              <a:rPr lang="en-US" dirty="0"/>
              <a:t> Improves Lower Limb </a:t>
            </a:r>
            <a:br>
              <a:rPr lang="en-US" dirty="0"/>
            </a:br>
            <a:r>
              <a:rPr lang="en-US" dirty="0"/>
              <a:t>Alignment in Children with XLH</a:t>
            </a:r>
            <a:endParaRPr lang="en-GB" sz="220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137B03A3-92F3-8B49-9CFB-C2F1DE63AF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200" b="1" dirty="0" err="1"/>
              <a:t>Frumberg</a:t>
            </a:r>
            <a:r>
              <a:rPr lang="en-GB" sz="2200" b="1" dirty="0"/>
              <a:t> D, et al. ASBMR 2021, Abstract #1020</a:t>
            </a:r>
            <a:endParaRPr lang="en-US" sz="2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97A091-70BB-433C-BEE7-C0F0C1E8B5D7}"/>
              </a:ext>
            </a:extLst>
          </p:cNvPr>
          <p:cNvSpPr txBox="1"/>
          <p:nvPr/>
        </p:nvSpPr>
        <p:spPr>
          <a:xfrm>
            <a:off x="619198" y="6416467"/>
            <a:ext cx="2125710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ea typeface="Aileron" charset="0"/>
                <a:cs typeface="Aileron" charset="0"/>
              </a:rPr>
              <a:t>XLH, </a:t>
            </a:r>
            <a:r>
              <a:rPr lang="en-US" sz="1200" i="0" u="none" strike="noStrike" dirty="0">
                <a:solidFill>
                  <a:schemeClr val="bg1"/>
                </a:solidFill>
                <a:effectLst/>
              </a:rPr>
              <a:t>X‑linked </a:t>
            </a:r>
            <a:r>
              <a:rPr lang="en-US" sz="1200" dirty="0" err="1">
                <a:solidFill>
                  <a:schemeClr val="bg1"/>
                </a:solidFill>
              </a:rPr>
              <a:t>h</a:t>
            </a:r>
            <a:r>
              <a:rPr lang="en-US" sz="1200" i="0" u="none" strike="noStrike" dirty="0" err="1">
                <a:solidFill>
                  <a:schemeClr val="bg1"/>
                </a:solidFill>
                <a:effectLst/>
              </a:rPr>
              <a:t>ypophosphataemia</a:t>
            </a:r>
            <a:endParaRPr lang="en-GB" sz="1200" dirty="0">
              <a:solidFill>
                <a:schemeClr val="bg1"/>
              </a:solidFill>
              <a:ea typeface="Aileron" charset="0"/>
              <a:cs typeface="Ailero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13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35A20-2205-4A74-BC1B-3E8200318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Background and study design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BADB9-DE04-40C5-8C35-C22F47E21BF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0184" y="1348549"/>
            <a:ext cx="10962216" cy="2939504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X-linked </a:t>
            </a:r>
            <a:r>
              <a:rPr lang="en-US" b="1" dirty="0" err="1">
                <a:solidFill>
                  <a:schemeClr val="accent1"/>
                </a:solidFill>
                <a:latin typeface="+mn-lt"/>
              </a:rPr>
              <a:t>hypophosphataemia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 (XLH)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is an inherited disease of phosphate metabolism in which inactivating mutations of the </a:t>
            </a:r>
            <a:r>
              <a:rPr lang="en-US" i="1" dirty="0">
                <a:solidFill>
                  <a:schemeClr val="tx2"/>
                </a:solidFill>
                <a:latin typeface="+mn-lt"/>
              </a:rPr>
              <a:t>PHEX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gene lead to abnormalities including 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impaired growth, rickets, </a:t>
            </a:r>
            <a:r>
              <a:rPr lang="en-US" b="1" dirty="0" err="1">
                <a:solidFill>
                  <a:schemeClr val="accent1"/>
                </a:solidFill>
                <a:latin typeface="+mn-lt"/>
              </a:rPr>
              <a:t>osteomalacia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, bone abnormalities, bone pain, spontaneous dental abscesses, hearing difficulties, enthesopathy, osteoarthritis, and muscular dysfunction </a:t>
            </a:r>
          </a:p>
          <a:p>
            <a:r>
              <a:rPr lang="en-US" dirty="0">
                <a:solidFill>
                  <a:schemeClr val="tx2"/>
                </a:solidFill>
                <a:latin typeface="+mn-lt"/>
              </a:rPr>
              <a:t>XLH patients present with 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elevated levels of fibroblast growth factor 23 (FGF23)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, which is thought to mediate many of the abnormalities associated with the disease</a:t>
            </a:r>
          </a:p>
          <a:p>
            <a:r>
              <a:rPr lang="en-US" b="1" dirty="0" err="1">
                <a:solidFill>
                  <a:schemeClr val="accent1"/>
                </a:solidFill>
                <a:latin typeface="+mn-lt"/>
              </a:rPr>
              <a:t>Burosumab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is a recombinant fully human 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monoclonal antibody against FGF23</a:t>
            </a:r>
          </a:p>
          <a:p>
            <a:r>
              <a:rPr lang="en-US" dirty="0">
                <a:solidFill>
                  <a:schemeClr val="tx2"/>
                </a:solidFill>
                <a:latin typeface="+mn-lt"/>
              </a:rPr>
              <a:t>Here we present a retrospective analysis of the phase 2 open-label trial (NCT02750618) of children ages 1-4 with XLH treated with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burosumab</a:t>
            </a:r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DF7BF-77EE-4660-9214-D37A7AF9B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BA40D0-837B-4855-82C8-8470D8A10EE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244666"/>
            <a:ext cx="10659600" cy="424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1200" dirty="0">
                <a:solidFill>
                  <a:schemeClr val="tx2"/>
                </a:solidFill>
                <a:latin typeface="+mn-lt"/>
              </a:rPr>
              <a:t>FGF23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, fibroblast growth factor 23; PHEX</a:t>
            </a:r>
            <a:r>
              <a:rPr lang="en-GB" sz="1200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US" dirty="0"/>
              <a:t>phosphate regulating endopeptidase homolog, X-linked; 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S.C., subcutaneous; XLH, X‑linked hypophosphatemia</a:t>
            </a:r>
          </a:p>
          <a:p>
            <a:pPr>
              <a:spcBef>
                <a:spcPts val="0"/>
              </a:spcBef>
            </a:pPr>
            <a:r>
              <a:rPr lang="en-GB" sz="1200" dirty="0">
                <a:solidFill>
                  <a:schemeClr val="tx2"/>
                </a:solidFill>
                <a:latin typeface="+mn-lt"/>
              </a:rPr>
              <a:t>Beck-Nielsen S, et al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. </a:t>
            </a:r>
            <a:r>
              <a:rPr lang="en-GB" dirty="0" err="1">
                <a:solidFill>
                  <a:schemeClr val="tx2"/>
                </a:solidFill>
                <a:latin typeface="+mn-lt"/>
              </a:rPr>
              <a:t>Orphanet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 J Rare Dis. 2019;14(1):58; </a:t>
            </a:r>
            <a:r>
              <a:rPr lang="en-US" sz="1200" dirty="0">
                <a:solidFill>
                  <a:schemeClr val="tx2"/>
                </a:solidFill>
                <a:latin typeface="Aileron" charset="0"/>
                <a:ea typeface="Aileron" charset="0"/>
                <a:cs typeface="Aileron" charset="0"/>
              </a:rPr>
              <a:t>Whyte M, et al. </a:t>
            </a:r>
            <a:r>
              <a:rPr lang="pt-BR" sz="1200" dirty="0">
                <a:solidFill>
                  <a:schemeClr val="tx2"/>
                </a:solidFill>
                <a:latin typeface="Aileron" charset="0"/>
                <a:ea typeface="Aileron" charset="0"/>
                <a:cs typeface="Aileron" charset="0"/>
              </a:rPr>
              <a:t>Lancet Diabetes Endocrinol. 2019;7(3):189-99; </a:t>
            </a:r>
            <a:r>
              <a:rPr lang="en-GB" sz="1200" dirty="0">
                <a:solidFill>
                  <a:schemeClr val="tx2"/>
                </a:solidFill>
                <a:latin typeface="+mn-lt"/>
              </a:rPr>
              <a:t>www.clinicaltrials.gov (NCT02750618): accessed 02-Oct-2021; </a:t>
            </a:r>
            <a:r>
              <a:rPr lang="en-GB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https://cor2ed.com/podcast-rare-bone-disease-highlights-at-asbmr-2021/</a:t>
            </a:r>
            <a:endParaRPr lang="en-GB" sz="1200" dirty="0">
              <a:solidFill>
                <a:schemeClr val="tx2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415A8B-2D9E-4E91-92D3-0F6F9496891F}"/>
              </a:ext>
            </a:extLst>
          </p:cNvPr>
          <p:cNvSpPr/>
          <p:nvPr/>
        </p:nvSpPr>
        <p:spPr>
          <a:xfrm>
            <a:off x="8729982" y="4498417"/>
            <a:ext cx="2828744" cy="15398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r>
              <a:rPr lang="en-GB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 of retrospective </a:t>
            </a:r>
            <a:br>
              <a:rPr lang="en-GB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analysis: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assess radiographic changes from baseline for mechanical axis deviation, limb proportions and joint line angles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012F3C-4FD9-4DC6-904F-DDA0C64074E7}"/>
              </a:ext>
            </a:extLst>
          </p:cNvPr>
          <p:cNvSpPr/>
          <p:nvPr/>
        </p:nvSpPr>
        <p:spPr>
          <a:xfrm>
            <a:off x="7141643" y="4823415"/>
            <a:ext cx="1395724" cy="889841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Study continued to 160 weeks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D8244-DBC2-42C5-BA6D-1D7DF4575678}"/>
              </a:ext>
            </a:extLst>
          </p:cNvPr>
          <p:cNvSpPr/>
          <p:nvPr/>
        </p:nvSpPr>
        <p:spPr>
          <a:xfrm>
            <a:off x="3196837" y="4836287"/>
            <a:ext cx="3528392" cy="864096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burosumab</a:t>
            </a:r>
            <a:r>
              <a:rPr lang="en-US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(0.8 mg/kg)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S.C.</a:t>
            </a:r>
          </a:p>
          <a:p>
            <a:pPr algn="ctr"/>
            <a:r>
              <a:rPr lang="en-US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every 2 weeks for 64 weeks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1212997-5A81-47E2-82E8-993C090A0998}"/>
              </a:ext>
            </a:extLst>
          </p:cNvPr>
          <p:cNvSpPr/>
          <p:nvPr/>
        </p:nvSpPr>
        <p:spPr>
          <a:xfrm>
            <a:off x="620184" y="4483431"/>
            <a:ext cx="2160240" cy="1569808"/>
          </a:xfrm>
          <a:prstGeom prst="roundRect">
            <a:avLst/>
          </a:prstGeom>
          <a:solidFill>
            <a:srgbClr val="5D82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Children with XLH, 1-4 years of age</a:t>
            </a:r>
          </a:p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N=13</a:t>
            </a:r>
          </a:p>
        </p:txBody>
      </p:sp>
      <p:sp>
        <p:nvSpPr>
          <p:cNvPr id="18" name="Arrow: Right 8">
            <a:extLst>
              <a:ext uri="{FF2B5EF4-FFF2-40B4-BE49-F238E27FC236}">
                <a16:creationId xmlns:a16="http://schemas.microsoft.com/office/drawing/2014/main" id="{B70A47CD-5E3F-6544-9FFD-AC766C7CB9A7}"/>
              </a:ext>
            </a:extLst>
          </p:cNvPr>
          <p:cNvSpPr/>
          <p:nvPr/>
        </p:nvSpPr>
        <p:spPr>
          <a:xfrm>
            <a:off x="2801898" y="5146627"/>
            <a:ext cx="373465" cy="2434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9" name="Arrow: Right 8">
            <a:extLst>
              <a:ext uri="{FF2B5EF4-FFF2-40B4-BE49-F238E27FC236}">
                <a16:creationId xmlns:a16="http://schemas.microsoft.com/office/drawing/2014/main" id="{D8956699-2152-B94F-BE56-BE835B2CF89F}"/>
              </a:ext>
            </a:extLst>
          </p:cNvPr>
          <p:cNvSpPr/>
          <p:nvPr/>
        </p:nvSpPr>
        <p:spPr>
          <a:xfrm>
            <a:off x="6744634" y="5146627"/>
            <a:ext cx="373465" cy="2434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9784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35A20-2205-4A74-BC1B-3E8200318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findings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BADB9-DE04-40C5-8C35-C22F47E21BF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Marked improvement </a:t>
            </a:r>
            <a:r>
              <a:rPr lang="en-GB" dirty="0"/>
              <a:t>in the alignment of the children's limbs, leaning towards </a:t>
            </a:r>
            <a:br>
              <a:rPr lang="en-GB" dirty="0"/>
            </a:br>
            <a:r>
              <a:rPr lang="en-GB" dirty="0"/>
              <a:t>correction of the normal mechanical axis</a:t>
            </a:r>
          </a:p>
          <a:p>
            <a:r>
              <a:rPr lang="en-GB" dirty="0"/>
              <a:t>Change from baseline to week 64:</a:t>
            </a:r>
          </a:p>
          <a:p>
            <a:pPr lvl="1"/>
            <a:r>
              <a:rPr lang="en-GB" dirty="0"/>
              <a:t>Mechanical </a:t>
            </a:r>
            <a:r>
              <a:rPr lang="en-GB" dirty="0">
                <a:solidFill>
                  <a:schemeClr val="tx2"/>
                </a:solidFill>
              </a:rPr>
              <a:t>lateral</a:t>
            </a:r>
            <a:r>
              <a:rPr lang="en-GB" dirty="0"/>
              <a:t> distal femoral angle: −5°</a:t>
            </a:r>
          </a:p>
          <a:p>
            <a:pPr lvl="1"/>
            <a:r>
              <a:rPr lang="en-GB" dirty="0"/>
              <a:t>Medial </a:t>
            </a:r>
            <a:r>
              <a:rPr lang="en-GB" dirty="0">
                <a:solidFill>
                  <a:schemeClr val="tx2"/>
                </a:solidFill>
              </a:rPr>
              <a:t>proximal</a:t>
            </a:r>
            <a:r>
              <a:rPr lang="en-GB" dirty="0"/>
              <a:t> tibial angle: 3.7°</a:t>
            </a:r>
          </a:p>
          <a:p>
            <a:pPr lvl="1"/>
            <a:r>
              <a:rPr lang="en-GB" dirty="0"/>
              <a:t>Femoral tibial angle</a:t>
            </a:r>
            <a:r>
              <a:rPr lang="en-GB" dirty="0">
                <a:solidFill>
                  <a:schemeClr val="tx2"/>
                </a:solidFill>
              </a:rPr>
              <a:t>: −7.3°</a:t>
            </a:r>
          </a:p>
          <a:p>
            <a:r>
              <a:rPr lang="en-GB" dirty="0"/>
              <a:t>Improvements in alignment at week 64 </a:t>
            </a:r>
            <a:r>
              <a:rPr lang="en-GB" dirty="0">
                <a:solidFill>
                  <a:schemeClr val="tx2"/>
                </a:solidFill>
              </a:rPr>
              <a:t>continued at week 160</a:t>
            </a:r>
          </a:p>
          <a:p>
            <a:r>
              <a:rPr lang="en-GB" dirty="0">
                <a:solidFill>
                  <a:schemeClr val="tx2"/>
                </a:solidFill>
              </a:rPr>
              <a:t>Longitudinal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growth was proportional with no significant change in ratio of tibia to femur length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DF7BF-77EE-4660-9214-D37A7AF9B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BA40D0-837B-4855-82C8-8470D8A10EE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9580272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err="1"/>
              <a:t>Frumberg</a:t>
            </a:r>
            <a:r>
              <a:rPr lang="en-GB" dirty="0"/>
              <a:t> D, et al. ASBMR 2021, Abstract #1020; </a:t>
            </a:r>
            <a:r>
              <a:rPr lang="en-GB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https://cor2ed.com/podcast-rare-bone-disease-highlights-at-asbmr-2021/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891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20C606-BE30-4F71-9F4C-2431922A7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From: Dr. Kassim Javaid and Dr. zulf mughal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D35A20-2205-4A74-BC1B-3E8200318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Clinical perspectives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BADB9-DE04-40C5-8C35-C22F47E21BF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Early treatment of toddlers and young children with XLH may:</a:t>
            </a:r>
          </a:p>
          <a:p>
            <a:pPr lvl="1"/>
            <a:r>
              <a:rPr lang="en-GB" dirty="0"/>
              <a:t>Prevent the bone deformities developing</a:t>
            </a:r>
          </a:p>
          <a:p>
            <a:pPr lvl="1"/>
            <a:r>
              <a:rPr lang="en-GB" dirty="0"/>
              <a:t>May lead to less need for surgery</a:t>
            </a:r>
          </a:p>
          <a:p>
            <a:pPr lvl="1"/>
            <a:r>
              <a:rPr lang="en-GB" dirty="0"/>
              <a:t>May translate into less osteoarthritis in adulthood</a:t>
            </a:r>
          </a:p>
          <a:p>
            <a:pPr>
              <a:spcBef>
                <a:spcPts val="2400"/>
              </a:spcBef>
            </a:pPr>
            <a:r>
              <a:rPr lang="en-GB" dirty="0"/>
              <a:t>Study underlies the importance of early diagnosis and referral to specialist centres </a:t>
            </a:r>
            <a:br>
              <a:rPr lang="en-GB" dirty="0"/>
            </a:br>
            <a:r>
              <a:rPr lang="en-GB" dirty="0"/>
              <a:t>to maximise access to treatments</a:t>
            </a:r>
          </a:p>
          <a:p>
            <a:pPr>
              <a:spcBef>
                <a:spcPts val="2400"/>
              </a:spcBef>
            </a:pPr>
            <a:r>
              <a:rPr lang="en-GB" dirty="0"/>
              <a:t>Data reinforces the positioning of anti-FGF23 antibodies early in the treatment of </a:t>
            </a:r>
            <a:br>
              <a:rPr lang="en-GB" dirty="0"/>
            </a:br>
            <a:r>
              <a:rPr lang="en-GB" dirty="0"/>
              <a:t>XLH to reduce the incidence of lower limb deformities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DF7BF-77EE-4660-9214-D37A7AF9B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BA40D0-837B-4855-82C8-8470D8A10EE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FGF23, fibroblast growth factor 23; </a:t>
            </a:r>
            <a:r>
              <a:rPr lang="en-GB" dirty="0"/>
              <a:t>XLH, </a:t>
            </a:r>
            <a:r>
              <a:rPr lang="en-US" dirty="0"/>
              <a:t>X-linked </a:t>
            </a:r>
            <a:r>
              <a:rPr lang="en-US" dirty="0" err="1"/>
              <a:t>hypophosphataemia</a:t>
            </a:r>
            <a:r>
              <a:rPr lang="en-US" dirty="0"/>
              <a:t> </a:t>
            </a:r>
            <a:endParaRPr lang="en-GB" dirty="0"/>
          </a:p>
          <a:p>
            <a:pPr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https://cor2ed.com/podcast-rare-bone-disease-highlights-at-asbmr-2021/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40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7858B7-470B-40D6-9633-0596A0A5D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EC4D4-EEA6-48A8-9191-7FEBAD47B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Effects of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Encaleret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on Mineral Physiology in ADH1 Demonstrate Proof-of-Concept: Early Results from an Ongoing Phase 2B, Open-Label, Dose-Ranging Study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137B03A3-92F3-8B49-9CFB-C2F1DE63AF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200" b="1" dirty="0" err="1"/>
              <a:t>Gafni</a:t>
            </a:r>
            <a:r>
              <a:rPr lang="en-GB" sz="2200" b="1" dirty="0"/>
              <a:t> R, et al. ASBMR 2021, Abstract #1018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97A091-70BB-433C-BEE7-C0F0C1E8B5D7}"/>
              </a:ext>
            </a:extLst>
          </p:cNvPr>
          <p:cNvSpPr txBox="1"/>
          <p:nvPr/>
        </p:nvSpPr>
        <p:spPr>
          <a:xfrm>
            <a:off x="619198" y="6416467"/>
            <a:ext cx="315919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ea typeface="Aileron" charset="0"/>
                <a:cs typeface="Aileron" charset="0"/>
              </a:rPr>
              <a:t>ADH1, </a:t>
            </a:r>
            <a:r>
              <a:rPr lang="en-US" sz="1200" dirty="0">
                <a:solidFill>
                  <a:schemeClr val="bg1"/>
                </a:solidFill>
              </a:rPr>
              <a:t>autosomal dominant hypocalcaemia type 1</a:t>
            </a:r>
            <a:r>
              <a:rPr lang="en-GB" sz="1200" dirty="0">
                <a:solidFill>
                  <a:schemeClr val="bg1"/>
                </a:solidFill>
                <a:ea typeface="Aileron" charset="0"/>
                <a:cs typeface="Aileron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694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35A20-2205-4A74-BC1B-3E8200318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Background and study design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BADB9-DE04-40C5-8C35-C22F47E21BF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3083520"/>
          </a:xfrm>
        </p:spPr>
        <p:txBody>
          <a:bodyPr>
            <a:normAutofit fontScale="92500" lnSpcReduction="10000"/>
          </a:bodyPr>
          <a:lstStyle/>
          <a:p>
            <a:r>
              <a:rPr lang="en-US" b="1" i="0" dirty="0">
                <a:solidFill>
                  <a:schemeClr val="accent1"/>
                </a:solidFill>
                <a:effectLst/>
                <a:latin typeface="+mn-lt"/>
              </a:rPr>
              <a:t>Autosomal dominant </a:t>
            </a:r>
            <a:r>
              <a:rPr lang="en-US" b="1" i="0" dirty="0" err="1">
                <a:solidFill>
                  <a:schemeClr val="accent1"/>
                </a:solidFill>
                <a:effectLst/>
                <a:latin typeface="+mn-lt"/>
              </a:rPr>
              <a:t>hypocalcaemia</a:t>
            </a:r>
            <a:r>
              <a:rPr lang="en-US" b="1" i="0" dirty="0">
                <a:solidFill>
                  <a:schemeClr val="accent1"/>
                </a:solidFill>
                <a:effectLst/>
                <a:latin typeface="+mn-lt"/>
              </a:rPr>
              <a:t> type 1</a:t>
            </a:r>
            <a:r>
              <a:rPr lang="en-US" b="0" i="0" dirty="0">
                <a:solidFill>
                  <a:schemeClr val="tx2"/>
                </a:solidFill>
                <a:effectLst/>
                <a:latin typeface="+mn-lt"/>
              </a:rPr>
              <a:t> (ADH1) is a</a:t>
            </a:r>
            <a:r>
              <a:rPr lang="en-US" b="1" i="0" dirty="0">
                <a:solidFill>
                  <a:schemeClr val="tx2"/>
                </a:solidFill>
                <a:effectLst/>
                <a:latin typeface="+mn-lt"/>
              </a:rPr>
              <a:t> </a:t>
            </a:r>
            <a:r>
              <a:rPr lang="en-US" i="0" dirty="0">
                <a:solidFill>
                  <a:schemeClr val="tx2"/>
                </a:solidFill>
                <a:effectLst/>
                <a:latin typeface="+mn-lt"/>
              </a:rPr>
              <a:t>rare familial disorder </a:t>
            </a:r>
            <a:r>
              <a:rPr lang="en-US" b="0" i="0" dirty="0" err="1">
                <a:solidFill>
                  <a:schemeClr val="tx2"/>
                </a:solidFill>
                <a:effectLst/>
                <a:latin typeface="+mn-lt"/>
              </a:rPr>
              <a:t>characterised</a:t>
            </a:r>
            <a:r>
              <a:rPr lang="en-US" b="0" i="0" dirty="0">
                <a:solidFill>
                  <a:schemeClr val="tx2"/>
                </a:solidFill>
                <a:effectLst/>
                <a:latin typeface="+mn-lt"/>
              </a:rPr>
              <a:t> by </a:t>
            </a:r>
            <a:br>
              <a:rPr lang="en-US" b="0" i="0" dirty="0">
                <a:solidFill>
                  <a:schemeClr val="tx2"/>
                </a:solidFill>
                <a:effectLst/>
                <a:latin typeface="+mn-lt"/>
              </a:rPr>
            </a:br>
            <a:r>
              <a:rPr lang="en-US" b="1" i="0" dirty="0">
                <a:solidFill>
                  <a:schemeClr val="accent1"/>
                </a:solidFill>
                <a:effectLst/>
                <a:latin typeface="+mn-lt"/>
              </a:rPr>
              <a:t>low serum calcium and low or inappropriately normal serum parathyroid hormone</a:t>
            </a:r>
            <a:r>
              <a:rPr lang="en-US" b="0" i="0" dirty="0">
                <a:solidFill>
                  <a:schemeClr val="tx2"/>
                </a:solidFill>
                <a:effectLst/>
                <a:latin typeface="+mn-lt"/>
              </a:rPr>
              <a:t> (PTH). It is caused </a:t>
            </a:r>
            <a:br>
              <a:rPr lang="en-US" b="0" i="0" dirty="0">
                <a:solidFill>
                  <a:schemeClr val="tx2"/>
                </a:solidFill>
                <a:effectLst/>
                <a:latin typeface="+mn-lt"/>
              </a:rPr>
            </a:br>
            <a:r>
              <a:rPr lang="en-US" b="0" i="0" dirty="0">
                <a:solidFill>
                  <a:schemeClr val="tx2"/>
                </a:solidFill>
                <a:effectLst/>
                <a:latin typeface="+mn-lt"/>
              </a:rPr>
              <a:t>by activating </a:t>
            </a:r>
            <a:r>
              <a:rPr lang="en-US" i="1" dirty="0">
                <a:solidFill>
                  <a:schemeClr val="tx2"/>
                </a:solidFill>
                <a:latin typeface="+mn-lt"/>
              </a:rPr>
              <a:t>calcium sensing receptor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(</a:t>
            </a:r>
            <a:r>
              <a:rPr lang="en-US" i="1" dirty="0" err="1">
                <a:solidFill>
                  <a:schemeClr val="tx2"/>
                </a:solidFill>
                <a:latin typeface="+mn-lt"/>
              </a:rPr>
              <a:t>CaSR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) </a:t>
            </a:r>
            <a:r>
              <a:rPr lang="en-US" b="0" i="0" dirty="0">
                <a:solidFill>
                  <a:schemeClr val="tx2"/>
                </a:solidFill>
                <a:effectLst/>
                <a:latin typeface="+mn-lt"/>
              </a:rPr>
              <a:t>mutations, which produces a left-shift in the set point for extracellular calcium</a:t>
            </a:r>
          </a:p>
          <a:p>
            <a:r>
              <a:rPr lang="en-US" b="0" i="0" dirty="0">
                <a:solidFill>
                  <a:schemeClr val="tx2"/>
                </a:solidFill>
                <a:effectLst/>
                <a:latin typeface="+mn-lt"/>
              </a:rPr>
              <a:t>Treatment with activated </a:t>
            </a:r>
            <a:r>
              <a:rPr lang="en-US" b="1" i="0" dirty="0">
                <a:solidFill>
                  <a:schemeClr val="accent1"/>
                </a:solidFill>
                <a:effectLst/>
                <a:latin typeface="+mn-lt"/>
              </a:rPr>
              <a:t>vitamin D analogues and calcium should be reserved for symptomatic patients</a:t>
            </a:r>
            <a:r>
              <a:rPr lang="en-US" b="0" i="0" dirty="0">
                <a:solidFill>
                  <a:schemeClr val="tx2"/>
                </a:solidFill>
                <a:effectLst/>
                <a:latin typeface="+mn-lt"/>
              </a:rPr>
              <a:t>, due to the </a:t>
            </a:r>
            <a:r>
              <a:rPr lang="en-US" b="1" i="0" dirty="0">
                <a:solidFill>
                  <a:schemeClr val="accent1"/>
                </a:solidFill>
                <a:effectLst/>
                <a:latin typeface="+mn-lt"/>
              </a:rPr>
              <a:t>risk of hypercalciuria and severe complications </a:t>
            </a:r>
            <a:r>
              <a:rPr lang="en-US" b="0" i="0" dirty="0">
                <a:solidFill>
                  <a:schemeClr val="tx2"/>
                </a:solidFill>
                <a:effectLst/>
                <a:latin typeface="+mn-lt"/>
              </a:rPr>
              <a:t>such as </a:t>
            </a:r>
            <a:r>
              <a:rPr lang="en-US" b="0" i="0" dirty="0" err="1">
                <a:solidFill>
                  <a:schemeClr val="tx2"/>
                </a:solidFill>
                <a:effectLst/>
                <a:latin typeface="+mn-lt"/>
              </a:rPr>
              <a:t>nephrocalcinosis</a:t>
            </a:r>
            <a:r>
              <a:rPr lang="en-US" b="0" i="0" dirty="0">
                <a:solidFill>
                  <a:schemeClr val="tx2"/>
                </a:solidFill>
                <a:effectLst/>
                <a:latin typeface="+mn-lt"/>
              </a:rPr>
              <a:t>, nephrolithiasis and renal impairment </a:t>
            </a:r>
          </a:p>
          <a:p>
            <a:r>
              <a:rPr lang="en-US" b="1" dirty="0" err="1">
                <a:solidFill>
                  <a:schemeClr val="accent1"/>
                </a:solidFill>
                <a:latin typeface="+mn-lt"/>
              </a:rPr>
              <a:t>Encaleret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is an investigational small molecule 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antagonist of </a:t>
            </a:r>
            <a:r>
              <a:rPr lang="en-US" b="1" dirty="0" err="1">
                <a:solidFill>
                  <a:schemeClr val="accent1"/>
                </a:solidFill>
                <a:latin typeface="+mn-lt"/>
              </a:rPr>
              <a:t>CaSR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being studied as a potential </a:t>
            </a:r>
            <a:br>
              <a:rPr lang="en-US" dirty="0">
                <a:solidFill>
                  <a:schemeClr val="tx2"/>
                </a:solidFill>
                <a:latin typeface="+mn-lt"/>
              </a:rPr>
            </a:br>
            <a:r>
              <a:rPr lang="en-US" dirty="0">
                <a:solidFill>
                  <a:schemeClr val="tx2"/>
                </a:solidFill>
                <a:latin typeface="+mn-lt"/>
              </a:rPr>
              <a:t>treatment for ADH1</a:t>
            </a:r>
          </a:p>
          <a:p>
            <a:r>
              <a:rPr lang="en-US" dirty="0">
                <a:solidFill>
                  <a:schemeClr val="tx2"/>
                </a:solidFill>
                <a:latin typeface="+mn-lt"/>
              </a:rPr>
              <a:t>Early results of an ongoing open-label, phase 2b, dose ranging study are reported</a:t>
            </a:r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DF7BF-77EE-4660-9214-D37A7AF9B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BA40D0-837B-4855-82C8-8470D8A10EE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200" y="6357600"/>
            <a:ext cx="10661376" cy="324430"/>
          </a:xfrm>
        </p:spPr>
        <p:txBody>
          <a:bodyPr/>
          <a:lstStyle/>
          <a:p>
            <a:r>
              <a:rPr lang="pt-BR" dirty="0">
                <a:solidFill>
                  <a:schemeClr val="tx2"/>
                </a:solidFill>
              </a:rPr>
              <a:t>ADH1, autosomal dominant hypocalcaemia type 1; </a:t>
            </a:r>
            <a:r>
              <a:rPr lang="en-GB" sz="1200" dirty="0" err="1">
                <a:solidFill>
                  <a:schemeClr val="tx2"/>
                </a:solidFill>
              </a:rPr>
              <a:t>CaSR</a:t>
            </a:r>
            <a:r>
              <a:rPr lang="en-GB" dirty="0">
                <a:solidFill>
                  <a:schemeClr val="tx2"/>
                </a:solidFill>
              </a:rPr>
              <a:t>, calcium sensing receptor; PTH, parathyroid hormone  </a:t>
            </a:r>
            <a:endParaRPr lang="en-GB" sz="12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en-GB" sz="1200" dirty="0">
                <a:solidFill>
                  <a:schemeClr val="tx2"/>
                </a:solidFill>
              </a:rPr>
              <a:t>Kwan B, et al. Endocrinol Diabetes </a:t>
            </a:r>
            <a:r>
              <a:rPr lang="en-GB" sz="1200" dirty="0" err="1">
                <a:solidFill>
                  <a:schemeClr val="tx2"/>
                </a:solidFill>
              </a:rPr>
              <a:t>Metab</a:t>
            </a:r>
            <a:r>
              <a:rPr lang="en-GB" sz="1200" dirty="0">
                <a:solidFill>
                  <a:schemeClr val="tx2"/>
                </a:solidFill>
              </a:rPr>
              <a:t> Case Rep. 2018:</a:t>
            </a:r>
            <a:r>
              <a:rPr lang="en-GB" dirty="0">
                <a:solidFill>
                  <a:schemeClr val="tx2"/>
                </a:solidFill>
              </a:rPr>
              <a:t>18-0107;</a:t>
            </a:r>
            <a:r>
              <a:rPr lang="en-GB" sz="1200" dirty="0">
                <a:solidFill>
                  <a:schemeClr val="tx2"/>
                </a:solidFill>
              </a:rPr>
              <a:t> </a:t>
            </a:r>
            <a:r>
              <a:rPr lang="en-GB" sz="1200" dirty="0">
                <a:solidFill>
                  <a:schemeClr val="tx2"/>
                </a:solidFill>
                <a:latin typeface="+mn-lt"/>
              </a:rPr>
              <a:t>www.clinicaltrials.gov (NCT04581629): accessed 02-Oct-2021; </a:t>
            </a:r>
            <a:r>
              <a:rPr lang="en-GB" sz="1200" dirty="0" err="1">
                <a:solidFill>
                  <a:schemeClr val="tx2"/>
                </a:solidFill>
              </a:rPr>
              <a:t>Gafni</a:t>
            </a:r>
            <a:r>
              <a:rPr lang="en-GB" sz="1200" dirty="0">
                <a:solidFill>
                  <a:schemeClr val="tx2"/>
                </a:solidFill>
              </a:rPr>
              <a:t> R, et al. ASBMR 2021, Abstract #1018; </a:t>
            </a:r>
            <a:r>
              <a:rPr lang="en-GB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https://cor2ed.com/podcast-rare-bone-disease-highlights-at-asbmr-2021/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5FF384-10F0-43E3-A5CB-5B87B1067DB2}"/>
              </a:ext>
            </a:extLst>
          </p:cNvPr>
          <p:cNvSpPr/>
          <p:nvPr/>
        </p:nvSpPr>
        <p:spPr>
          <a:xfrm>
            <a:off x="7050793" y="4811520"/>
            <a:ext cx="2178547" cy="122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Period three</a:t>
            </a:r>
          </a:p>
          <a:p>
            <a:pPr algn="ctr"/>
            <a:r>
              <a:rPr lang="en-GB" sz="1400" dirty="0"/>
              <a:t>Patients receive </a:t>
            </a:r>
            <a:r>
              <a:rPr lang="en-GB" sz="1400" dirty="0" err="1"/>
              <a:t>encaleret</a:t>
            </a:r>
            <a:r>
              <a:rPr lang="en-GB" sz="1400" dirty="0"/>
              <a:t> at home (individualised dose titration) </a:t>
            </a:r>
            <a:r>
              <a:rPr lang="en-GB" sz="1400" dirty="0">
                <a:solidFill>
                  <a:schemeClr val="bg1"/>
                </a:solidFill>
              </a:rPr>
              <a:t>up to 24 </a:t>
            </a:r>
            <a:r>
              <a:rPr lang="en-GB" sz="1400" dirty="0"/>
              <a:t>weeks</a:t>
            </a:r>
          </a:p>
          <a:p>
            <a:pPr algn="ctr"/>
            <a:r>
              <a:rPr lang="en-GB" sz="1400" dirty="0"/>
              <a:t>(n=13)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40F6C9D-2502-42C7-BCD3-27BB6BB58015}"/>
              </a:ext>
            </a:extLst>
          </p:cNvPr>
          <p:cNvSpPr/>
          <p:nvPr/>
        </p:nvSpPr>
        <p:spPr>
          <a:xfrm>
            <a:off x="4511077" y="5303612"/>
            <a:ext cx="373465" cy="2434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6620CE9-B00F-467D-9CFB-AFD38C249F69}"/>
              </a:ext>
            </a:extLst>
          </p:cNvPr>
          <p:cNvSpPr/>
          <p:nvPr/>
        </p:nvSpPr>
        <p:spPr>
          <a:xfrm>
            <a:off x="6659967" y="5303612"/>
            <a:ext cx="373465" cy="2434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9741907-ABAF-4DBC-AD20-71D1E66A12ED}"/>
              </a:ext>
            </a:extLst>
          </p:cNvPr>
          <p:cNvSpPr/>
          <p:nvPr/>
        </p:nvSpPr>
        <p:spPr>
          <a:xfrm>
            <a:off x="620184" y="4811520"/>
            <a:ext cx="1944000" cy="122760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Study population</a:t>
            </a:r>
          </a:p>
          <a:p>
            <a:pPr algn="ctr"/>
            <a:r>
              <a:rPr lang="en-GB" sz="1400" dirty="0"/>
              <a:t>Patients ≥16 year age with an activating mutation of </a:t>
            </a:r>
            <a:br>
              <a:rPr lang="en-GB" sz="1400" dirty="0"/>
            </a:br>
            <a:r>
              <a:rPr lang="en-GB" sz="1400" dirty="0" err="1"/>
              <a:t>CaSR</a:t>
            </a:r>
            <a:r>
              <a:rPr lang="en-GB" sz="1400" dirty="0"/>
              <a:t> gene</a:t>
            </a:r>
          </a:p>
        </p:txBody>
      </p:sp>
      <p:sp>
        <p:nvSpPr>
          <p:cNvPr id="14" name="Rectangle: Rounded Corners 9">
            <a:extLst>
              <a:ext uri="{FF2B5EF4-FFF2-40B4-BE49-F238E27FC236}">
                <a16:creationId xmlns:a16="http://schemas.microsoft.com/office/drawing/2014/main" id="{4AE680E2-F11F-2D48-A6AA-61A61E1ABC1A}"/>
              </a:ext>
            </a:extLst>
          </p:cNvPr>
          <p:cNvSpPr/>
          <p:nvPr/>
        </p:nvSpPr>
        <p:spPr>
          <a:xfrm>
            <a:off x="9360000" y="4811520"/>
            <a:ext cx="2198726" cy="122673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r>
              <a:rPr lang="en-GB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endpoints:</a:t>
            </a:r>
          </a:p>
          <a:p>
            <a:pPr algn="ctr">
              <a:buClr>
                <a:schemeClr val="accent1"/>
              </a:buClr>
            </a:pPr>
            <a:r>
              <a:rPr lang="en-GB" sz="1400" dirty="0">
                <a:solidFill>
                  <a:schemeClr val="tx1"/>
                </a:solidFill>
              </a:rPr>
              <a:t>Adverse events, change from baseline in albumin-corrected blood calcium concentrations</a:t>
            </a:r>
            <a:endParaRPr lang="en-GB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C7EE79-801F-4CB2-B363-774436F90A4B}"/>
              </a:ext>
            </a:extLst>
          </p:cNvPr>
          <p:cNvSpPr/>
          <p:nvPr/>
        </p:nvSpPr>
        <p:spPr>
          <a:xfrm>
            <a:off x="2685011" y="4811520"/>
            <a:ext cx="1908000" cy="122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Period one</a:t>
            </a:r>
          </a:p>
          <a:p>
            <a:pPr algn="ctr"/>
            <a:r>
              <a:rPr lang="en-GB" sz="1400" dirty="0" err="1"/>
              <a:t>encaleret</a:t>
            </a:r>
            <a:r>
              <a:rPr lang="en-GB" sz="1400" dirty="0"/>
              <a:t> once or twice daily for 5 days</a:t>
            </a:r>
          </a:p>
          <a:p>
            <a:pPr algn="ctr"/>
            <a:r>
              <a:rPr lang="en-GB" sz="1400" dirty="0"/>
              <a:t>(n=6)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06C63C-070B-405F-854B-ABB0DA2D2E92}"/>
              </a:ext>
            </a:extLst>
          </p:cNvPr>
          <p:cNvSpPr/>
          <p:nvPr/>
        </p:nvSpPr>
        <p:spPr>
          <a:xfrm>
            <a:off x="4890818" y="4811520"/>
            <a:ext cx="1872000" cy="122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Period two</a:t>
            </a:r>
          </a:p>
          <a:p>
            <a:pPr algn="ctr"/>
            <a:r>
              <a:rPr lang="en-GB" sz="1400" dirty="0" err="1"/>
              <a:t>encaleret</a:t>
            </a:r>
            <a:r>
              <a:rPr lang="en-GB" sz="1400" dirty="0"/>
              <a:t> twice daily </a:t>
            </a:r>
            <a:br>
              <a:rPr lang="en-GB" sz="1400" dirty="0"/>
            </a:br>
            <a:r>
              <a:rPr lang="en-GB" sz="1400" dirty="0"/>
              <a:t>for 5 days</a:t>
            </a:r>
          </a:p>
          <a:p>
            <a:pPr algn="ctr"/>
            <a:r>
              <a:rPr lang="en-GB" sz="1400" dirty="0"/>
              <a:t>(n=13)</a:t>
            </a:r>
          </a:p>
        </p:txBody>
      </p:sp>
    </p:spTree>
    <p:extLst>
      <p:ext uri="{BB962C8B-B14F-4D97-AF65-F5344CB8AC3E}">
        <p14:creationId xmlns:p14="http://schemas.microsoft.com/office/powerpoint/2010/main" val="190747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Custom 4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C6573B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C6573B"/>
      </a:hlink>
      <a:folHlink>
        <a:srgbClr val="C6573B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3920</TotalTime>
  <Words>2644</Words>
  <Application>Microsoft Office PowerPoint</Application>
  <PresentationFormat>Widescreen</PresentationFormat>
  <Paragraphs>259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Aileron</vt:lpstr>
      <vt:lpstr>Arial</vt:lpstr>
      <vt:lpstr>Calibri</vt:lpstr>
      <vt:lpstr>Lucida Grande</vt:lpstr>
      <vt:lpstr>PT Sans Narrow</vt:lpstr>
      <vt:lpstr>Thème Office</vt:lpstr>
      <vt:lpstr>PowerPoint Presentation</vt:lpstr>
      <vt:lpstr>Meeting summary asbmr 2021, hybrid MEETING</vt:lpstr>
      <vt:lpstr>Disclaimer and disclosures</vt:lpstr>
      <vt:lpstr>Burosumab Improves Lower Limb  Alignment in Children with XLH</vt:lpstr>
      <vt:lpstr>Background and study design</vt:lpstr>
      <vt:lpstr>Key findings</vt:lpstr>
      <vt:lpstr>Clinical perspectives</vt:lpstr>
      <vt:lpstr>The Effects of Encaleret on Mineral Physiology in ADH1 Demonstrate Proof-of-Concept: Early Results from an Ongoing Phase 2B, Open-Label, Dose-Ranging Study</vt:lpstr>
      <vt:lpstr>Background and study design</vt:lpstr>
      <vt:lpstr>Key findings</vt:lpstr>
      <vt:lpstr>Clinical perspectives</vt:lpstr>
      <vt:lpstr>Setrusumab for the Treatment of Osteogenesis Imperfecta: Results from  the Phase 2b ASTEROID Study</vt:lpstr>
      <vt:lpstr>Background and study design</vt:lpstr>
      <vt:lpstr>Key findings</vt:lpstr>
      <vt:lpstr>Clinical perspectives</vt:lpstr>
      <vt:lpstr>Targeting transforming growth factor-β for treatment of osteogenesis Imperfecta</vt:lpstr>
      <vt:lpstr>Background and study design</vt:lpstr>
      <vt:lpstr>Key findings</vt:lpstr>
      <vt:lpstr>Clinical perspectives</vt:lpstr>
      <vt:lpstr>Neurological and Psychiatric Manifestations of X-linked Hypophosphatemia in a Longitudinal Cohort Study:  XLH Disease Monitoring Program (XLH-DMP)</vt:lpstr>
      <vt:lpstr>Background and study design</vt:lpstr>
      <vt:lpstr>Key findings</vt:lpstr>
      <vt:lpstr>Clinical perspectives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Tracey Gashi</cp:lastModifiedBy>
  <cp:revision>265</cp:revision>
  <cp:lastPrinted>2017-02-15T09:54:46Z</cp:lastPrinted>
  <dcterms:created xsi:type="dcterms:W3CDTF">2016-10-14T09:38:18Z</dcterms:created>
  <dcterms:modified xsi:type="dcterms:W3CDTF">2021-10-08T09:41:37Z</dcterms:modified>
</cp:coreProperties>
</file>