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1"/>
  </p:notesMasterIdLst>
  <p:handoutMasterIdLst>
    <p:handoutMasterId r:id="rId22"/>
  </p:handoutMasterIdLst>
  <p:sldIdLst>
    <p:sldId id="256" r:id="rId2"/>
    <p:sldId id="1225" r:id="rId3"/>
    <p:sldId id="285" r:id="rId4"/>
    <p:sldId id="308" r:id="rId5"/>
    <p:sldId id="1248" r:id="rId6"/>
    <p:sldId id="1278" r:id="rId7"/>
    <p:sldId id="1276" r:id="rId8"/>
    <p:sldId id="1277" r:id="rId9"/>
    <p:sldId id="1263" r:id="rId10"/>
    <p:sldId id="1280" r:id="rId11"/>
    <p:sldId id="1279" r:id="rId12"/>
    <p:sldId id="1282" r:id="rId13"/>
    <p:sldId id="1264" r:id="rId14"/>
    <p:sldId id="1281" r:id="rId15"/>
    <p:sldId id="1268" r:id="rId16"/>
    <p:sldId id="1262" r:id="rId17"/>
    <p:sldId id="1275" r:id="rId18"/>
    <p:sldId id="278" r:id="rId19"/>
    <p:sldId id="280" r:id="rId20"/>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424" userDrawn="1">
          <p15:clr>
            <a:srgbClr val="A4A3A4"/>
          </p15:clr>
        </p15:guide>
        <p15:guide id="3" pos="38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 Horne" initials="NH" lastIdx="5" clrIdx="0">
    <p:extLst>
      <p:ext uri="{19B8F6BF-5375-455C-9EA6-DF929625EA0E}">
        <p15:presenceInfo xmlns:p15="http://schemas.microsoft.com/office/powerpoint/2012/main" userId="7dada63c566ad9fd" providerId="Windows Live"/>
      </p:ext>
    </p:extLst>
  </p:cmAuthor>
  <p:cmAuthor id="2" name="Ewen Legg" initials="EL" lastIdx="5" clrIdx="1">
    <p:extLst>
      <p:ext uri="{19B8F6BF-5375-455C-9EA6-DF929625EA0E}">
        <p15:presenceInfo xmlns:p15="http://schemas.microsoft.com/office/powerpoint/2012/main" userId="1434743ce587f91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a:srgbClr val="5D8298"/>
    <a:srgbClr val="03C750"/>
    <a:srgbClr val="FFA402"/>
    <a:srgbClr val="C7573C"/>
    <a:srgbClr val="F5EAE8"/>
    <a:srgbClr val="EAD1CE"/>
    <a:srgbClr val="E7F5E9"/>
    <a:srgbClr val="CBEBD0"/>
    <a:srgbClr val="2E7B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5332" autoAdjust="0"/>
  </p:normalViewPr>
  <p:slideViewPr>
    <p:cSldViewPr snapToGrid="0" snapToObjects="1">
      <p:cViewPr varScale="1">
        <p:scale>
          <a:sx n="101" d="100"/>
          <a:sy n="101" d="100"/>
        </p:scale>
        <p:origin x="114" y="1200"/>
      </p:cViewPr>
      <p:guideLst>
        <p:guide orient="horz" pos="2205"/>
        <p:guide pos="3424"/>
        <p:guide pos="385"/>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2/12/2020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2/12/2020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a:t>
            </a:fld>
            <a:endParaRPr lang="fr-FR"/>
          </a:p>
        </p:txBody>
      </p:sp>
    </p:spTree>
    <p:extLst>
      <p:ext uri="{BB962C8B-B14F-4D97-AF65-F5344CB8AC3E}">
        <p14:creationId xmlns:p14="http://schemas.microsoft.com/office/powerpoint/2010/main" val="423101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11</a:t>
            </a:fld>
            <a:endParaRPr lang="fr-FR"/>
          </a:p>
        </p:txBody>
      </p:sp>
    </p:spTree>
    <p:extLst>
      <p:ext uri="{BB962C8B-B14F-4D97-AF65-F5344CB8AC3E}">
        <p14:creationId xmlns:p14="http://schemas.microsoft.com/office/powerpoint/2010/main" val="766151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descr="A picture containing drawing&#10;&#10;Description automatically generated">
            <a:extLst>
              <a:ext uri="{FF2B5EF4-FFF2-40B4-BE49-F238E27FC236}">
                <a16:creationId xmlns:a16="http://schemas.microsoft.com/office/drawing/2014/main" id="{187CCCAD-0098-4BDA-9A84-8188BDDA00D4}"/>
              </a:ext>
            </a:extLst>
          </p:cNvPr>
          <p:cNvPicPr>
            <a:picLocks noChangeAspect="1"/>
          </p:cNvPicPr>
          <p:nvPr userDrawn="1"/>
        </p:nvPicPr>
        <p:blipFill>
          <a:blip r:embed="rId2"/>
          <a:stretch>
            <a:fillRect/>
          </a:stretch>
        </p:blipFill>
        <p:spPr>
          <a:xfrm>
            <a:off x="971600" y="1590623"/>
            <a:ext cx="7200800" cy="3422553"/>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9" name="Image 12">
            <a:extLst>
              <a:ext uri="{FF2B5EF4-FFF2-40B4-BE49-F238E27FC236}">
                <a16:creationId xmlns:a16="http://schemas.microsoft.com/office/drawing/2014/main" id="{75CD0780-8B78-4C31-A652-AC13A83EEB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0890" y="18749"/>
            <a:ext cx="5657756" cy="6858000"/>
          </a:xfrm>
          <a:prstGeom prst="rect">
            <a:avLst/>
          </a:prstGeom>
        </p:spPr>
      </p:pic>
      <p:sp>
        <p:nvSpPr>
          <p:cNvPr id="8" name="Titre 1"/>
          <p:cNvSpPr txBox="1">
            <a:spLocks/>
          </p:cNvSpPr>
          <p:nvPr userDrawn="1"/>
        </p:nvSpPr>
        <p:spPr>
          <a:xfrm>
            <a:off x="3121588" y="455574"/>
            <a:ext cx="2656490" cy="1101218"/>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err="1">
                <a:ln>
                  <a:noFill/>
                </a:ln>
                <a:solidFill>
                  <a:srgbClr val="5D8298"/>
                </a:solidFill>
                <a:effectLst/>
                <a:uLnTx/>
                <a:uFillTx/>
                <a:latin typeface="+mj-lt"/>
                <a:ea typeface="Verdana" panose="020B0604030504040204" pitchFamily="34" charset="0"/>
                <a:cs typeface="PT Sans" charset="-52"/>
              </a:rPr>
              <a:t>Sarcoma</a:t>
            </a: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err="1">
                <a:ln>
                  <a:noFill/>
                </a:ln>
                <a:solidFill>
                  <a:srgbClr val="5D8298"/>
                </a:solidFill>
                <a:effectLst/>
                <a:uLnTx/>
                <a:uFillTx/>
                <a:latin typeface="+mj-lt"/>
                <a:ea typeface="Verdana" panose="020B0604030504040204" pitchFamily="34" charset="0"/>
                <a:cs typeface="PT Sans" charset="-52"/>
              </a:rPr>
              <a:t>Bodenackerstrasse</a:t>
            </a: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600" b="0" i="0" u="none" strike="noStrike" kern="1200" cap="none" spc="0" normalizeH="0" baseline="0" noProof="0" dirty="0">
                <a:ln>
                  <a:noFill/>
                </a:ln>
                <a:solidFill>
                  <a:srgbClr val="5D8298"/>
                </a:solidFill>
                <a:effectLst/>
                <a:uLnTx/>
                <a:uFillTx/>
                <a:latin typeface="+mj-lt"/>
                <a:ea typeface="Verdana" panose="020B0604030504040204" pitchFamily="34" charset="0"/>
                <a:cs typeface="PT Sans" charset="-52"/>
              </a:rPr>
              <a:t>SWITZERLAND</a:t>
            </a:r>
          </a:p>
        </p:txBody>
      </p:sp>
      <p:pic>
        <p:nvPicPr>
          <p:cNvPr id="5" name="Picture 4" descr="A picture containing drawing&#10;&#10;Description automatically generated">
            <a:extLst>
              <a:ext uri="{FF2B5EF4-FFF2-40B4-BE49-F238E27FC236}">
                <a16:creationId xmlns:a16="http://schemas.microsoft.com/office/drawing/2014/main" id="{BCD234D1-0648-4BED-ABE2-D1125E6FEAFC}"/>
              </a:ext>
            </a:extLst>
          </p:cNvPr>
          <p:cNvPicPr>
            <a:picLocks noChangeAspect="1"/>
          </p:cNvPicPr>
          <p:nvPr userDrawn="1"/>
        </p:nvPicPr>
        <p:blipFill>
          <a:blip r:embed="rId3"/>
          <a:stretch>
            <a:fillRect/>
          </a:stretch>
        </p:blipFill>
        <p:spPr>
          <a:xfrm>
            <a:off x="539552" y="669477"/>
            <a:ext cx="1839040" cy="874099"/>
          </a:xfrm>
          <a:prstGeom prst="rect">
            <a:avLst/>
          </a:prstGeom>
        </p:spPr>
      </p:pic>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9"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panose="020B0506020203020204" charset="-52"/>
                <a:ea typeface="PT Sans Narrow" panose="020B0506020203020204" charset="-52"/>
                <a:cs typeface="PT Sans Narrow" panose="020B0506020203020204" charset="-52"/>
              </a:defRPr>
            </a:lvl1pPr>
          </a:lstStyle>
          <a:p>
            <a:fld id="{FCE43C0F-8A7B-3A4B-9DB5-B3472E36E833}" type="slidenum">
              <a:rPr lang="en-GB" noProof="0" smtClean="0"/>
              <a:t>‹#›</a:t>
            </a:fld>
            <a:endParaRPr lang="en-GB" noProof="0" dirty="0"/>
          </a:p>
        </p:txBody>
      </p:sp>
      <p:sp>
        <p:nvSpPr>
          <p:cNvPr id="12"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panose="020B0506020203020204"/>
                <a:cs typeface="PT Sans Narrow" panose="020B0506020203020204"/>
              </a:defRPr>
            </a:lvl1pPr>
            <a:lvl2pPr marL="457200" indent="0">
              <a:buNone/>
              <a:defRPr sz="1200">
                <a:latin typeface="PT Sans Narrow" panose="020B0506020203020204"/>
                <a:cs typeface="PT Sans Narrow" panose="020B0506020203020204"/>
              </a:defRPr>
            </a:lvl2pPr>
            <a:lvl3pPr marL="914400" indent="0">
              <a:buNone/>
              <a:defRPr sz="1200">
                <a:latin typeface="PT Sans Narrow" panose="020B0506020203020204"/>
                <a:cs typeface="PT Sans Narrow" panose="020B0506020203020204"/>
              </a:defRPr>
            </a:lvl3pPr>
            <a:lvl4pPr marL="1371600" indent="0">
              <a:buNone/>
              <a:defRPr sz="1200">
                <a:latin typeface="PT Sans Narrow" panose="020B0506020203020204"/>
                <a:cs typeface="PT Sans Narrow" panose="020B0506020203020204"/>
              </a:defRPr>
            </a:lvl4pPr>
            <a:lvl5pPr marL="1828800" indent="0">
              <a:buNone/>
              <a:defRPr sz="1200">
                <a:latin typeface="PT Sans Narrow" panose="020B0506020203020204"/>
                <a:cs typeface="PT Sans Narrow" panose="020B0506020203020204"/>
              </a:defRPr>
            </a:lvl5pPr>
          </a:lstStyle>
          <a:p>
            <a:pPr lvl="0"/>
            <a:r>
              <a:rPr lang="en-GB"/>
              <a:t>Click to edit Master text styles</a:t>
            </a:r>
          </a:p>
        </p:txBody>
      </p:sp>
      <p:sp>
        <p:nvSpPr>
          <p:cNvPr id="3" name="Content Placeholder 2"/>
          <p:cNvSpPr>
            <a:spLocks noGrp="1"/>
          </p:cNvSpPr>
          <p:nvPr>
            <p:ph sz="quarter" idx="14"/>
          </p:nvPr>
        </p:nvSpPr>
        <p:spPr>
          <a:xfrm>
            <a:off x="465138" y="1425600"/>
            <a:ext cx="8221662" cy="4460400"/>
          </a:xfrm>
        </p:spPr>
        <p:txBody>
          <a:bodyPr/>
          <a:lstStyle>
            <a:lvl1pPr>
              <a:buClr>
                <a:srgbClr val="F78E56"/>
              </a:buClr>
              <a:buChar char="•"/>
              <a:defRPr/>
            </a:lvl1pPr>
            <a:lvl2pPr marL="808355" indent="-351155">
              <a:buClr>
                <a:srgbClr val="F78E56"/>
              </a:buClr>
              <a:buFont typeface="Lucida Grande"/>
              <a:buChar char="–"/>
              <a:defRPr/>
            </a:lvl2pPr>
            <a:lvl3pPr>
              <a:buClr>
                <a:srgbClr val="F78E56"/>
              </a:buClr>
              <a:buChar char="•"/>
              <a:defRPr/>
            </a:lvl3pPr>
            <a:lvl4pPr>
              <a:buClr>
                <a:srgbClr val="F78E56"/>
              </a:buClr>
              <a:buChar char="•"/>
              <a:defRPr/>
            </a:lvl4pPr>
            <a:lvl5pPr>
              <a:buClr>
                <a:srgbClr val="F78E56"/>
              </a:buClr>
              <a:buChar char="•"/>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le 3"/>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1639784534"/>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Disposition personnalisée">
    <p:spTree>
      <p:nvGrpSpPr>
        <p:cNvPr id="1" name=""/>
        <p:cNvGrpSpPr/>
        <p:nvPr/>
      </p:nvGrpSpPr>
      <p:grpSpPr>
        <a:xfrm>
          <a:off x="0" y="0"/>
          <a:ext cx="0" cy="0"/>
          <a:chOff x="0" y="0"/>
          <a:chExt cx="0" cy="0"/>
        </a:xfrm>
      </p:grpSpPr>
      <p:sp>
        <p:nvSpPr>
          <p:cNvPr id="11" name="Rectangle 10"/>
          <p:cNvSpPr/>
          <p:nvPr userDrawn="1"/>
        </p:nvSpPr>
        <p:spPr>
          <a:xfrm>
            <a:off x="0" y="635"/>
            <a:ext cx="9144000" cy="6867525"/>
          </a:xfrm>
          <a:prstGeom prst="rect">
            <a:avLst/>
          </a:prstGeom>
          <a:solidFill>
            <a:srgbClr val="F78E56">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ltLang="en-US">
              <a:latin typeface="PT Sans" panose="020B0503020203020204" charset="0"/>
              <a:cs typeface="PT Sans" panose="020B0503020203020204" charset="0"/>
            </a:endParaRPr>
          </a:p>
        </p:txBody>
      </p:sp>
      <p:pic>
        <p:nvPicPr>
          <p:cNvPr id="16" name="Picture 15" descr="Senza titolo-4"/>
          <p:cNvPicPr>
            <a:picLocks noChangeAspect="1"/>
          </p:cNvPicPr>
          <p:nvPr userDrawn="1"/>
        </p:nvPicPr>
        <p:blipFill>
          <a:blip r:embed="rId2"/>
          <a:stretch>
            <a:fillRect/>
          </a:stretch>
        </p:blipFill>
        <p:spPr>
          <a:xfrm>
            <a:off x="3159125" y="1647825"/>
            <a:ext cx="2889250" cy="3369945"/>
          </a:xfrm>
          <a:prstGeom prst="rect">
            <a:avLst/>
          </a:pr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rgbClr val="F78E56"/>
                </a:solidFill>
                <a:latin typeface="PT Sans Narrow" panose="020B0506020203020204" charset="-52"/>
                <a:ea typeface="PT Sans Narrow" panose="020B0506020203020204" charset="-52"/>
                <a:cs typeface="PT Sans Narrow" panose="020B0506020203020204" charset="-52"/>
              </a:defRPr>
            </a:lvl1pPr>
          </a:lstStyle>
          <a:p>
            <a:r>
              <a:rPr lang="en-GB" noProof="0" dirty="0"/>
              <a:t>Click and Modify </a:t>
            </a:r>
            <a:br>
              <a:rPr lang="en-GB" noProof="0" dirty="0"/>
            </a:br>
            <a:r>
              <a:rPr lang="en-GB" noProof="0" dirty="0"/>
              <a:t>the text</a:t>
            </a:r>
          </a:p>
        </p:txBody>
      </p:sp>
    </p:spTree>
    <p:extLst>
      <p:ext uri="{BB962C8B-B14F-4D97-AF65-F5344CB8AC3E}">
        <p14:creationId xmlns:p14="http://schemas.microsoft.com/office/powerpoint/2010/main" val="1703263707"/>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C8FEEFE-5C60-4023-B5E3-2C575058C1BC}"/>
              </a:ext>
            </a:extLst>
          </p:cNvPr>
          <p:cNvGrpSpPr/>
          <p:nvPr userDrawn="1"/>
        </p:nvGrpSpPr>
        <p:grpSpPr>
          <a:xfrm>
            <a:off x="0" y="635"/>
            <a:ext cx="9144000" cy="6867525"/>
            <a:chOff x="0" y="635"/>
            <a:chExt cx="9144000" cy="6867525"/>
          </a:xfrm>
        </p:grpSpPr>
        <p:sp>
          <p:nvSpPr>
            <p:cNvPr id="4" name="Rectangle 3">
              <a:extLst>
                <a:ext uri="{FF2B5EF4-FFF2-40B4-BE49-F238E27FC236}">
                  <a16:creationId xmlns:a16="http://schemas.microsoft.com/office/drawing/2014/main" id="{E9AC8953-88E8-4DB3-988E-6C2799591C34}"/>
                </a:ext>
              </a:extLst>
            </p:cNvPr>
            <p:cNvSpPr/>
            <p:nvPr userDrawn="1"/>
          </p:nvSpPr>
          <p:spPr>
            <a:xfrm>
              <a:off x="0" y="635"/>
              <a:ext cx="9144000" cy="6867525"/>
            </a:xfrm>
            <a:prstGeom prst="rect">
              <a:avLst/>
            </a:prstGeom>
            <a:solidFill>
              <a:srgbClr val="F78E56">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ltLang="en-US">
                <a:latin typeface="PT Sans" panose="020B0503020203020204" charset="0"/>
                <a:cs typeface="PT Sans" panose="020B0503020203020204" charset="0"/>
              </a:endParaRPr>
            </a:p>
          </p:txBody>
        </p:sp>
        <p:pic>
          <p:nvPicPr>
            <p:cNvPr id="5" name="Picture 4" descr="Senza titolo-4">
              <a:extLst>
                <a:ext uri="{FF2B5EF4-FFF2-40B4-BE49-F238E27FC236}">
                  <a16:creationId xmlns:a16="http://schemas.microsoft.com/office/drawing/2014/main" id="{A571C882-BF05-48F1-9A66-6C2DBBCA5F6E}"/>
                </a:ext>
              </a:extLst>
            </p:cNvPr>
            <p:cNvPicPr>
              <a:picLocks noChangeAspect="1"/>
            </p:cNvPicPr>
            <p:nvPr userDrawn="1"/>
          </p:nvPicPr>
          <p:blipFill>
            <a:blip r:embed="rId2"/>
            <a:stretch>
              <a:fillRect/>
            </a:stretch>
          </p:blipFill>
          <p:spPr>
            <a:xfrm>
              <a:off x="3159125" y="1647825"/>
              <a:ext cx="2889250" cy="3369945"/>
            </a:xfrm>
            <a:prstGeom prst="rect">
              <a:avLst/>
            </a:prstGeom>
          </p:spPr>
        </p:pic>
      </p:grpSp>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6"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DE2DE6A1-059D-4C7D-BA0B-6377575E14FC}"/>
              </a:ext>
            </a:extLst>
          </p:cNvPr>
          <p:cNvGrpSpPr/>
          <p:nvPr userDrawn="1"/>
        </p:nvGrpSpPr>
        <p:grpSpPr>
          <a:xfrm>
            <a:off x="0" y="635"/>
            <a:ext cx="9144000" cy="6867525"/>
            <a:chOff x="0" y="635"/>
            <a:chExt cx="9144000" cy="6867525"/>
          </a:xfrm>
        </p:grpSpPr>
        <p:sp>
          <p:nvSpPr>
            <p:cNvPr id="10" name="Rectangle 9">
              <a:extLst>
                <a:ext uri="{FF2B5EF4-FFF2-40B4-BE49-F238E27FC236}">
                  <a16:creationId xmlns:a16="http://schemas.microsoft.com/office/drawing/2014/main" id="{C812130E-93EA-44CB-AA1E-AB10D1623091}"/>
                </a:ext>
              </a:extLst>
            </p:cNvPr>
            <p:cNvSpPr/>
            <p:nvPr userDrawn="1"/>
          </p:nvSpPr>
          <p:spPr>
            <a:xfrm>
              <a:off x="0" y="635"/>
              <a:ext cx="9144000" cy="6867525"/>
            </a:xfrm>
            <a:prstGeom prst="rect">
              <a:avLst/>
            </a:prstGeom>
            <a:solidFill>
              <a:srgbClr val="F78E56">
                <a:alpha val="22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ltLang="en-US">
                <a:latin typeface="PT Sans" panose="020B0503020203020204" charset="0"/>
                <a:cs typeface="PT Sans" panose="020B0503020203020204" charset="0"/>
              </a:endParaRPr>
            </a:p>
          </p:txBody>
        </p:sp>
        <p:pic>
          <p:nvPicPr>
            <p:cNvPr id="11" name="Picture 10" descr="Senza titolo-4">
              <a:extLst>
                <a:ext uri="{FF2B5EF4-FFF2-40B4-BE49-F238E27FC236}">
                  <a16:creationId xmlns:a16="http://schemas.microsoft.com/office/drawing/2014/main" id="{29E8965F-5C23-4855-97F6-0C02EABAEFEF}"/>
                </a:ext>
              </a:extLst>
            </p:cNvPr>
            <p:cNvPicPr>
              <a:picLocks noChangeAspect="1"/>
            </p:cNvPicPr>
            <p:nvPr userDrawn="1"/>
          </p:nvPicPr>
          <p:blipFill>
            <a:blip r:embed="rId2"/>
            <a:stretch>
              <a:fillRect/>
            </a:stretch>
          </p:blipFill>
          <p:spPr>
            <a:xfrm>
              <a:off x="3159125" y="1647825"/>
              <a:ext cx="2889250" cy="3369945"/>
            </a:xfrm>
            <a:prstGeom prst="rect">
              <a:avLst/>
            </a:prstGeom>
          </p:spPr>
        </p:pic>
      </p:grpSp>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7"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8"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Content Placeholder 5">
            <a:extLst>
              <a:ext uri="{FF2B5EF4-FFF2-40B4-BE49-F238E27FC236}">
                <a16:creationId xmlns:a16="http://schemas.microsoft.com/office/drawing/2014/main" id="{FB25C0F8-B2D6-4923-9B44-5570EA28A56D}"/>
              </a:ext>
            </a:extLst>
          </p:cNvPr>
          <p:cNvSpPr>
            <a:spLocks noGrp="1"/>
          </p:cNvSpPr>
          <p:nvPr>
            <p:ph sz="quarter" idx="13"/>
          </p:nvPr>
        </p:nvSpPr>
        <p:spPr>
          <a:xfrm>
            <a:off x="465138" y="6217200"/>
            <a:ext cx="7635254" cy="556171"/>
          </a:xfrm>
        </p:spPr>
        <p:txBody>
          <a:bodyPr anchor="ctr" anchorCtr="0">
            <a:noAutofit/>
          </a:bodyPr>
          <a:lstStyle>
            <a:lvl1pPr marL="0" indent="0">
              <a:spcBef>
                <a:spcPts val="300"/>
              </a:spcBef>
              <a:buNone/>
              <a:defRPr sz="1000" spc="-20" baseline="0">
                <a:latin typeface="+mj-lt"/>
                <a:ea typeface="Verdana" panose="020B0604030504040204" pitchFamily="34" charset="0"/>
                <a:cs typeface="Verdana" panose="020B060403050404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dirty="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A picture containing drawing&#10;&#10;Description automatically generated">
            <a:extLst>
              <a:ext uri="{FF2B5EF4-FFF2-40B4-BE49-F238E27FC236}">
                <a16:creationId xmlns:a16="http://schemas.microsoft.com/office/drawing/2014/main" id="{8FCF9C32-1D33-4594-B037-174CEC44EF35}"/>
              </a:ext>
            </a:extLst>
          </p:cNvPr>
          <p:cNvPicPr>
            <a:picLocks noChangeAspect="1"/>
          </p:cNvPicPr>
          <p:nvPr userDrawn="1"/>
        </p:nvPicPr>
        <p:blipFill>
          <a:blip r:embed="rId17"/>
          <a:stretch>
            <a:fillRect/>
          </a:stretch>
        </p:blipFill>
        <p:spPr>
          <a:xfrm>
            <a:off x="7072758" y="281570"/>
            <a:ext cx="1698472" cy="807287"/>
          </a:xfrm>
          <a:prstGeom prst="rect">
            <a:avLst/>
          </a:prstGeom>
        </p:spPr>
      </p:pic>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 id="2147483679" r:id="rId14"/>
    <p:sldLayoutId id="2147483680" r:id="rId15"/>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hyperlink" Target="https://www.linkedin.com/company/23701925" TargetMode="External"/><Relationship Id="rId7" Type="http://schemas.openxmlformats.org/officeDocument/2006/relationships/hyperlink" Target="mailto:froukje.sosef@cor2ed.com" TargetMode="External"/><Relationship Id="rId12" Type="http://schemas.openxmlformats.org/officeDocument/2006/relationships/image" Target="../media/image13.wmf"/><Relationship Id="rId2" Type="http://schemas.openxmlformats.org/officeDocument/2006/relationships/hyperlink" Target="https://twitter.com/sarcomaconnect" TargetMode="External"/><Relationship Id="rId1" Type="http://schemas.openxmlformats.org/officeDocument/2006/relationships/slideLayout" Target="../slideLayouts/slideLayout2.xml"/><Relationship Id="rId6" Type="http://schemas.openxmlformats.org/officeDocument/2006/relationships/hyperlink" Target="http://www.sarcomaconnect.info/" TargetMode="External"/><Relationship Id="rId11" Type="http://schemas.openxmlformats.org/officeDocument/2006/relationships/image" Target="../media/image12.wmf"/><Relationship Id="rId5" Type="http://schemas.openxmlformats.org/officeDocument/2006/relationships/hyperlink" Target="https://vimeo.com/channels/sarcomaconnect" TargetMode="External"/><Relationship Id="rId10" Type="http://schemas.openxmlformats.org/officeDocument/2006/relationships/image" Target="../media/image11.wmf"/><Relationship Id="rId4" Type="http://schemas.openxmlformats.org/officeDocument/2006/relationships/hyperlink" Target="mailto:Froukje.sosef1@cor2ed.com" TargetMode="External"/><Relationship Id="rId9" Type="http://schemas.openxmlformats.org/officeDocument/2006/relationships/hyperlink" Target="https://www.linkedin.com/company/sarcoma-connec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mailto:antoine.lacombe@cor2ed.com" TargetMode="External"/><Relationship Id="rId2" Type="http://schemas.openxmlformats.org/officeDocument/2006/relationships/hyperlink" Target="mailto:froukje.sosef@cor2ed.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FF6A6174-0D42-4FDF-AC9A-D05D1AB17ABE}"/>
              </a:ext>
            </a:extLst>
          </p:cNvPr>
          <p:cNvSpPr/>
          <p:nvPr/>
        </p:nvSpPr>
        <p:spPr>
          <a:xfrm>
            <a:off x="464399" y="1543110"/>
            <a:ext cx="1031026" cy="360847"/>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10</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p:txBody>
          <a:bodyPr/>
          <a:lstStyle/>
          <a:p>
            <a:r>
              <a:rPr lang="en-GB" dirty="0"/>
              <a:t>CD, cluster of differentiation; IFN, interferon; NK, natural killer.</a:t>
            </a:r>
          </a:p>
          <a:p>
            <a:r>
              <a:rPr lang="en-GB" dirty="0"/>
              <a:t>Chen LL, et al. Cancer Immunol </a:t>
            </a:r>
            <a:r>
              <a:rPr lang="en-GB" dirty="0" err="1"/>
              <a:t>Immunother</a:t>
            </a:r>
            <a:r>
              <a:rPr lang="en-GB" dirty="0"/>
              <a:t>. 2012;61:1113-24.</a:t>
            </a:r>
            <a:endParaRPr lang="en-US" dirty="0"/>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Priming of the immune system may improve efficacy of checkpoint inhibitors</a:t>
            </a:r>
            <a:endParaRPr lang="en-US" dirty="0"/>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464399" y="1951835"/>
            <a:ext cx="8085191" cy="931266"/>
          </a:xfrm>
        </p:spPr>
        <p:txBody>
          <a:bodyPr/>
          <a:lstStyle/>
          <a:p>
            <a:pPr lvl="1"/>
            <a:r>
              <a:rPr lang="en-GB" dirty="0"/>
              <a:t>Promotes CD4+ T-cell response</a:t>
            </a:r>
          </a:p>
          <a:p>
            <a:pPr lvl="1"/>
            <a:r>
              <a:rPr lang="en-GB" dirty="0"/>
              <a:t>Leads to increase in NK cells, NKT cells, CD8+ T-cells; CD4+ T-cells</a:t>
            </a:r>
          </a:p>
          <a:p>
            <a:pPr lvl="2"/>
            <a:r>
              <a:rPr lang="en-GB" dirty="0"/>
              <a:t>Lineages which promote anti-tumour IFN-</a:t>
            </a:r>
            <a:r>
              <a:rPr lang="el-GR" dirty="0"/>
              <a:t>ϒ</a:t>
            </a:r>
            <a:r>
              <a:rPr lang="en-GB" dirty="0"/>
              <a:t> </a:t>
            </a:r>
          </a:p>
          <a:p>
            <a:pPr marL="0" indent="0">
              <a:buNone/>
            </a:pPr>
            <a:endParaRPr lang="en-US" dirty="0"/>
          </a:p>
        </p:txBody>
      </p:sp>
      <p:sp>
        <p:nvSpPr>
          <p:cNvPr id="10" name="Content Placeholder 3">
            <a:extLst>
              <a:ext uri="{FF2B5EF4-FFF2-40B4-BE49-F238E27FC236}">
                <a16:creationId xmlns:a16="http://schemas.microsoft.com/office/drawing/2014/main" id="{5AB2B484-B2A8-4700-81F1-42932248DA4A}"/>
              </a:ext>
            </a:extLst>
          </p:cNvPr>
          <p:cNvSpPr txBox="1">
            <a:spLocks/>
          </p:cNvSpPr>
          <p:nvPr/>
        </p:nvSpPr>
        <p:spPr>
          <a:xfrm>
            <a:off x="467544" y="5733256"/>
            <a:ext cx="7635254" cy="556171"/>
          </a:xfrm>
          <a:prstGeom prst="rect">
            <a:avLst/>
          </a:prstGeom>
        </p:spPr>
        <p:txBody>
          <a:bodyPr vert="horz" lIns="0" tIns="0" rIns="0" bIns="0" rtlCol="0" anchor="ctr" anchorCtr="0">
            <a:noAutofit/>
          </a:bodyPr>
          <a:lstStyle>
            <a:lvl1pPr marL="0" indent="0" algn="l" defTabSz="457200" rtl="0" eaLnBrk="1" latinLnBrk="0" hangingPunct="1">
              <a:spcBef>
                <a:spcPts val="300"/>
              </a:spcBef>
              <a:buClr>
                <a:schemeClr val="accent1"/>
              </a:buClr>
              <a:buFont typeface="Arial"/>
              <a:buNone/>
              <a:defRPr sz="1000" b="0" i="0" kern="1200" spc="-20" baseline="0">
                <a:solidFill>
                  <a:srgbClr val="5D8298"/>
                </a:solidFill>
                <a:latin typeface="+mj-lt"/>
                <a:ea typeface="Verdana" panose="020B0604030504040204" pitchFamily="34" charset="0"/>
                <a:cs typeface="Verdana" panose="020B060403050404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t>Adapted with permission from </a:t>
            </a:r>
            <a:r>
              <a:rPr lang="en-GB" dirty="0" err="1"/>
              <a:t>Prof.</a:t>
            </a:r>
            <a:r>
              <a:rPr lang="en-GB" dirty="0"/>
              <a:t> Jon Trent.</a:t>
            </a:r>
            <a:endParaRPr lang="en-US" dirty="0"/>
          </a:p>
        </p:txBody>
      </p:sp>
      <p:pic>
        <p:nvPicPr>
          <p:cNvPr id="175" name="Picture 174">
            <a:extLst>
              <a:ext uri="{FF2B5EF4-FFF2-40B4-BE49-F238E27FC236}">
                <a16:creationId xmlns:a16="http://schemas.microsoft.com/office/drawing/2014/main" id="{7A97910C-67AA-40FE-99FC-78D2F2A3F0CE}"/>
              </a:ext>
            </a:extLst>
          </p:cNvPr>
          <p:cNvPicPr>
            <a:picLocks noChangeAspect="1"/>
          </p:cNvPicPr>
          <p:nvPr/>
        </p:nvPicPr>
        <p:blipFill>
          <a:blip r:embed="rId2"/>
          <a:stretch>
            <a:fillRect/>
          </a:stretch>
        </p:blipFill>
        <p:spPr>
          <a:xfrm>
            <a:off x="2980386" y="3367044"/>
            <a:ext cx="4484688" cy="2564212"/>
          </a:xfrm>
          <a:prstGeom prst="rect">
            <a:avLst/>
          </a:prstGeom>
        </p:spPr>
      </p:pic>
      <p:sp>
        <p:nvSpPr>
          <p:cNvPr id="9" name="Content Placeholder 9">
            <a:extLst>
              <a:ext uri="{FF2B5EF4-FFF2-40B4-BE49-F238E27FC236}">
                <a16:creationId xmlns:a16="http://schemas.microsoft.com/office/drawing/2014/main" id="{76867172-DEEF-4590-958C-4B216D2AE3BC}"/>
              </a:ext>
            </a:extLst>
          </p:cNvPr>
          <p:cNvSpPr txBox="1">
            <a:spLocks/>
          </p:cNvSpPr>
          <p:nvPr/>
        </p:nvSpPr>
        <p:spPr>
          <a:xfrm>
            <a:off x="489799" y="3099135"/>
            <a:ext cx="4850551" cy="454987"/>
          </a:xfrm>
          <a:prstGeom prst="roundRect">
            <a:avLst/>
          </a:prstGeom>
          <a:solidFill>
            <a:schemeClr val="accent1"/>
          </a:solidFill>
        </p:spPr>
        <p:txBody>
          <a:bodyPr vert="horz" lIns="0" tIns="0" rIns="0" bIns="0" rtlCol="0" anchor="ctr">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b="1" dirty="0">
                <a:solidFill>
                  <a:schemeClr val="bg1"/>
                </a:solidFill>
              </a:rPr>
              <a:t>Pegylated IFN-</a:t>
            </a:r>
            <a:r>
              <a:rPr lang="el-GR" b="1" dirty="0">
                <a:solidFill>
                  <a:schemeClr val="bg1"/>
                </a:solidFill>
              </a:rPr>
              <a:t>α</a:t>
            </a:r>
            <a:r>
              <a:rPr lang="en-GB" b="1" dirty="0">
                <a:solidFill>
                  <a:schemeClr val="bg1"/>
                </a:solidFill>
              </a:rPr>
              <a:t> is available therapeutically</a:t>
            </a:r>
          </a:p>
        </p:txBody>
      </p:sp>
      <p:sp>
        <p:nvSpPr>
          <p:cNvPr id="3" name="Rectangle: Rounded Corners 2">
            <a:extLst>
              <a:ext uri="{FF2B5EF4-FFF2-40B4-BE49-F238E27FC236}">
                <a16:creationId xmlns:a16="http://schemas.microsoft.com/office/drawing/2014/main" id="{AF108FA2-BF50-45D2-924F-C359635463DF}"/>
              </a:ext>
            </a:extLst>
          </p:cNvPr>
          <p:cNvSpPr/>
          <p:nvPr/>
        </p:nvSpPr>
        <p:spPr>
          <a:xfrm>
            <a:off x="464399" y="1884907"/>
            <a:ext cx="8211289" cy="1025512"/>
          </a:xfrm>
          <a:prstGeom prst="roundRect">
            <a:avLst>
              <a:gd name="adj" fmla="val 12952"/>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6D1E8111-3DC5-486C-BD8D-D46E76F352CB}"/>
              </a:ext>
            </a:extLst>
          </p:cNvPr>
          <p:cNvSpPr/>
          <p:nvPr/>
        </p:nvSpPr>
        <p:spPr>
          <a:xfrm>
            <a:off x="527899" y="1551330"/>
            <a:ext cx="774571" cy="369332"/>
          </a:xfrm>
          <a:prstGeom prst="rect">
            <a:avLst/>
          </a:prstGeom>
        </p:spPr>
        <p:txBody>
          <a:bodyPr wrap="none">
            <a:spAutoFit/>
          </a:bodyPr>
          <a:lstStyle/>
          <a:p>
            <a:r>
              <a:rPr lang="en-GB" b="1" dirty="0">
                <a:solidFill>
                  <a:schemeClr val="bg1"/>
                </a:solidFill>
              </a:rPr>
              <a:t>IFN-</a:t>
            </a:r>
            <a:r>
              <a:rPr lang="el-GR" b="1" dirty="0">
                <a:solidFill>
                  <a:schemeClr val="bg1"/>
                </a:solidFill>
              </a:rPr>
              <a:t>α</a:t>
            </a:r>
            <a:r>
              <a:rPr lang="en-GB" b="1" dirty="0">
                <a:solidFill>
                  <a:schemeClr val="bg1"/>
                </a:solidFill>
              </a:rPr>
              <a:t>:</a:t>
            </a:r>
          </a:p>
        </p:txBody>
      </p:sp>
    </p:spTree>
    <p:extLst>
      <p:ext uri="{BB962C8B-B14F-4D97-AF65-F5344CB8AC3E}">
        <p14:creationId xmlns:p14="http://schemas.microsoft.com/office/powerpoint/2010/main" val="362641091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5200FEDC-FBBC-4F0E-B5B9-48253DE9FB28}"/>
              </a:ext>
            </a:extLst>
          </p:cNvPr>
          <p:cNvSpPr/>
          <p:nvPr/>
        </p:nvSpPr>
        <p:spPr>
          <a:xfrm>
            <a:off x="1419497" y="4278104"/>
            <a:ext cx="6805876" cy="1637507"/>
          </a:xfrm>
          <a:prstGeom prst="rect">
            <a:avLst/>
          </a:prstGeom>
          <a:solidFill>
            <a:schemeClr val="tx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 name="Title 2"/>
          <p:cNvSpPr>
            <a:spLocks noGrp="1"/>
          </p:cNvSpPr>
          <p:nvPr>
            <p:ph type="title"/>
          </p:nvPr>
        </p:nvSpPr>
        <p:spPr/>
        <p:txBody>
          <a:bodyPr/>
          <a:lstStyle/>
          <a:p>
            <a:r>
              <a:rPr lang="en-GB" dirty="0"/>
              <a:t>Anti-angiogenic and PD-1 combinations</a:t>
            </a:r>
            <a:br>
              <a:rPr lang="en-GB" dirty="0"/>
            </a:br>
            <a:r>
              <a:rPr lang="en-GB" dirty="0" err="1">
                <a:solidFill>
                  <a:schemeClr val="accent1"/>
                </a:solidFill>
              </a:rPr>
              <a:t>Sunitinib</a:t>
            </a:r>
            <a:r>
              <a:rPr lang="en-GB" dirty="0">
                <a:solidFill>
                  <a:schemeClr val="accent1"/>
                </a:solidFill>
              </a:rPr>
              <a:t> + </a:t>
            </a:r>
            <a:r>
              <a:rPr lang="en-GB" dirty="0" err="1">
                <a:solidFill>
                  <a:schemeClr val="accent1"/>
                </a:solidFill>
              </a:rPr>
              <a:t>Nivolumab</a:t>
            </a:r>
            <a:r>
              <a:rPr lang="en-GB" dirty="0">
                <a:solidFill>
                  <a:schemeClr val="accent1"/>
                </a:solidFill>
              </a:rPr>
              <a:t>: </a:t>
            </a:r>
            <a:r>
              <a:rPr lang="en-GB" dirty="0" err="1">
                <a:solidFill>
                  <a:schemeClr val="accent1"/>
                </a:solidFill>
              </a:rPr>
              <a:t>Immunosarc</a:t>
            </a:r>
            <a:r>
              <a:rPr lang="en-GB" dirty="0">
                <a:solidFill>
                  <a:schemeClr val="accent1"/>
                </a:solidFill>
              </a:rPr>
              <a:t> study design</a:t>
            </a:r>
            <a:br>
              <a:rPr lang="en-US" dirty="0"/>
            </a:br>
            <a:endParaRPr lang="en-US"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11</a:t>
            </a:fld>
            <a:endParaRPr lang="en-GB" dirty="0"/>
          </a:p>
        </p:txBody>
      </p:sp>
      <p:sp>
        <p:nvSpPr>
          <p:cNvPr id="5" name="Content Placeholder 4"/>
          <p:cNvSpPr>
            <a:spLocks noGrp="1"/>
          </p:cNvSpPr>
          <p:nvPr>
            <p:ph sz="quarter" idx="13"/>
          </p:nvPr>
        </p:nvSpPr>
        <p:spPr/>
        <p:txBody>
          <a:bodyPr/>
          <a:lstStyle/>
          <a:p>
            <a:r>
              <a:rPr lang="en-GB" dirty="0"/>
              <a:t>DC, dendritic cell; PD-1, </a:t>
            </a:r>
            <a:r>
              <a:rPr lang="en-US" dirty="0"/>
              <a:t>programmed cell death protein 1; </a:t>
            </a:r>
            <a:r>
              <a:rPr lang="en-GB" dirty="0"/>
              <a:t>VEGF, vascular endothelial growth factor.</a:t>
            </a:r>
          </a:p>
          <a:p>
            <a:r>
              <a:rPr lang="en-GB" dirty="0"/>
              <a:t>1. Yang J, et al. </a:t>
            </a:r>
            <a:r>
              <a:rPr lang="fr-FR" dirty="0"/>
              <a:t>Front </a:t>
            </a:r>
            <a:r>
              <a:rPr lang="fr-FR" dirty="0" err="1"/>
              <a:t>Immunol</a:t>
            </a:r>
            <a:r>
              <a:rPr lang="fr-FR" dirty="0"/>
              <a:t>. 2018;9:978; 2. Martin </a:t>
            </a:r>
            <a:r>
              <a:rPr lang="fr-FR" dirty="0" err="1"/>
              <a:t>Broto</a:t>
            </a:r>
            <a:r>
              <a:rPr lang="fr-FR" dirty="0"/>
              <a:t> J, et al. </a:t>
            </a:r>
            <a:r>
              <a:rPr lang="en-GB" dirty="0"/>
              <a:t>Annals of Oncology 2019;30 (suppl_5):v683-v709.</a:t>
            </a:r>
            <a:r>
              <a:rPr lang="fr-FR" dirty="0"/>
              <a:t> </a:t>
            </a:r>
            <a:endParaRPr lang="en-US" dirty="0"/>
          </a:p>
        </p:txBody>
      </p:sp>
      <p:sp>
        <p:nvSpPr>
          <p:cNvPr id="8" name="Content Placeholder 9">
            <a:extLst>
              <a:ext uri="{FF2B5EF4-FFF2-40B4-BE49-F238E27FC236}">
                <a16:creationId xmlns:a16="http://schemas.microsoft.com/office/drawing/2014/main" id="{0EF501A9-D4E9-416C-AFC8-AD60FEBED9E4}"/>
              </a:ext>
            </a:extLst>
          </p:cNvPr>
          <p:cNvSpPr txBox="1">
            <a:spLocks/>
          </p:cNvSpPr>
          <p:nvPr/>
        </p:nvSpPr>
        <p:spPr>
          <a:xfrm>
            <a:off x="1266825" y="1907308"/>
            <a:ext cx="7419976" cy="1008112"/>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sz="1800" spc="-30" dirty="0"/>
              <a:t>VEGF promotes growth of tumour blood vessels and is also immunosuppressive</a:t>
            </a:r>
            <a:r>
              <a:rPr lang="en-GB" sz="1800" spc="-30" baseline="30000" dirty="0"/>
              <a:t>1</a:t>
            </a:r>
          </a:p>
          <a:p>
            <a:pPr marL="0" indent="0">
              <a:buNone/>
            </a:pPr>
            <a:r>
              <a:rPr lang="en-GB" sz="1800" dirty="0"/>
              <a:t>Anti-VEGF </a:t>
            </a:r>
            <a:r>
              <a:rPr lang="en-GB" sz="1800" dirty="0" err="1"/>
              <a:t>sunitinib</a:t>
            </a:r>
            <a:r>
              <a:rPr lang="en-GB" sz="1800" dirty="0"/>
              <a:t> may allow maturation of DCs which promote T-cell activation in parallel with check-point inhibition</a:t>
            </a:r>
            <a:r>
              <a:rPr lang="en-GB" sz="1800" baseline="30000" dirty="0"/>
              <a:t>1</a:t>
            </a:r>
            <a:endParaRPr lang="en-US" sz="1800" baseline="30000" dirty="0"/>
          </a:p>
        </p:txBody>
      </p:sp>
      <p:grpSp>
        <p:nvGrpSpPr>
          <p:cNvPr id="71" name="Group 70">
            <a:extLst>
              <a:ext uri="{FF2B5EF4-FFF2-40B4-BE49-F238E27FC236}">
                <a16:creationId xmlns:a16="http://schemas.microsoft.com/office/drawing/2014/main" id="{FD325EBD-0942-4E7C-86E5-7C234DCBC72D}"/>
              </a:ext>
            </a:extLst>
          </p:cNvPr>
          <p:cNvGrpSpPr/>
          <p:nvPr/>
        </p:nvGrpSpPr>
        <p:grpSpPr>
          <a:xfrm>
            <a:off x="456462" y="3146776"/>
            <a:ext cx="8218690" cy="2849988"/>
            <a:chOff x="456462" y="3146776"/>
            <a:chExt cx="8218690" cy="2849988"/>
          </a:xfrm>
        </p:grpSpPr>
        <p:sp>
          <p:nvSpPr>
            <p:cNvPr id="9" name="Rectangle 8">
              <a:extLst>
                <a:ext uri="{FF2B5EF4-FFF2-40B4-BE49-F238E27FC236}">
                  <a16:creationId xmlns:a16="http://schemas.microsoft.com/office/drawing/2014/main" id="{C627BC5A-4A4D-4C2A-9677-AA193EE088ED}"/>
                </a:ext>
              </a:extLst>
            </p:cNvPr>
            <p:cNvSpPr/>
            <p:nvPr/>
          </p:nvSpPr>
          <p:spPr>
            <a:xfrm>
              <a:off x="468312" y="3151361"/>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11" name="Group 10">
              <a:extLst>
                <a:ext uri="{FF2B5EF4-FFF2-40B4-BE49-F238E27FC236}">
                  <a16:creationId xmlns:a16="http://schemas.microsoft.com/office/drawing/2014/main" id="{C6B938B9-4C37-43D4-B0A7-1DFD39F65B28}"/>
                </a:ext>
              </a:extLst>
            </p:cNvPr>
            <p:cNvGrpSpPr/>
            <p:nvPr/>
          </p:nvGrpSpPr>
          <p:grpSpPr>
            <a:xfrm>
              <a:off x="456462" y="3146776"/>
              <a:ext cx="8218690" cy="2849988"/>
              <a:chOff x="456462" y="2593883"/>
              <a:chExt cx="8218690" cy="3293339"/>
            </a:xfrm>
          </p:grpSpPr>
          <p:sp>
            <p:nvSpPr>
              <p:cNvPr id="13" name="Rectangle 12">
                <a:extLst>
                  <a:ext uri="{FF2B5EF4-FFF2-40B4-BE49-F238E27FC236}">
                    <a16:creationId xmlns:a16="http://schemas.microsoft.com/office/drawing/2014/main" id="{EFB52F25-2EB4-4CDA-8406-1A750A7233A3}"/>
                  </a:ext>
                </a:extLst>
              </p:cNvPr>
              <p:cNvSpPr/>
              <p:nvPr/>
            </p:nvSpPr>
            <p:spPr>
              <a:xfrm>
                <a:off x="468313" y="2988995"/>
                <a:ext cx="8206839" cy="2898227"/>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4" name="Rectangle 13">
                <a:extLst>
                  <a:ext uri="{FF2B5EF4-FFF2-40B4-BE49-F238E27FC236}">
                    <a16:creationId xmlns:a16="http://schemas.microsoft.com/office/drawing/2014/main" id="{C05735AD-BF47-4088-820E-913822767713}"/>
                  </a:ext>
                </a:extLst>
              </p:cNvPr>
              <p:cNvSpPr/>
              <p:nvPr/>
            </p:nvSpPr>
            <p:spPr>
              <a:xfrm>
                <a:off x="456462" y="2593883"/>
                <a:ext cx="4115538" cy="369332"/>
              </a:xfrm>
              <a:prstGeom prst="rect">
                <a:avLst/>
              </a:prstGeom>
            </p:spPr>
            <p:txBody>
              <a:bodyPr wrap="square">
                <a:spAutoFit/>
              </a:bodyPr>
              <a:lstStyle/>
              <a:p>
                <a:r>
                  <a:rPr lang="en-US" b="1" dirty="0">
                    <a:solidFill>
                      <a:schemeClr val="bg1"/>
                    </a:solidFill>
                  </a:rPr>
                  <a:t>IMMUNOSARC study design</a:t>
                </a:r>
                <a:r>
                  <a:rPr lang="en-US" b="1" baseline="30000" dirty="0">
                    <a:solidFill>
                      <a:schemeClr val="bg1"/>
                    </a:solidFill>
                  </a:rPr>
                  <a:t>2</a:t>
                </a:r>
              </a:p>
            </p:txBody>
          </p:sp>
        </p:grpSp>
      </p:grpSp>
      <p:sp>
        <p:nvSpPr>
          <p:cNvPr id="25" name="TextBox 24">
            <a:extLst>
              <a:ext uri="{FF2B5EF4-FFF2-40B4-BE49-F238E27FC236}">
                <a16:creationId xmlns:a16="http://schemas.microsoft.com/office/drawing/2014/main" id="{A6500848-7804-4611-BF49-AFA15B61786E}"/>
              </a:ext>
            </a:extLst>
          </p:cNvPr>
          <p:cNvSpPr txBox="1"/>
          <p:nvPr/>
        </p:nvSpPr>
        <p:spPr>
          <a:xfrm>
            <a:off x="1199970" y="4726559"/>
            <a:ext cx="812980" cy="276999"/>
          </a:xfrm>
          <a:prstGeom prst="rect">
            <a:avLst/>
          </a:prstGeom>
          <a:noFill/>
        </p:spPr>
        <p:txBody>
          <a:bodyPr wrap="square" rtlCol="0">
            <a:spAutoFit/>
          </a:bodyPr>
          <a:lstStyle/>
          <a:p>
            <a:pPr algn="ctr"/>
            <a:r>
              <a:rPr lang="en-US" sz="1200" dirty="0"/>
              <a:t>Day 1</a:t>
            </a:r>
          </a:p>
        </p:txBody>
      </p:sp>
      <p:sp>
        <p:nvSpPr>
          <p:cNvPr id="26" name="TextBox 25">
            <a:extLst>
              <a:ext uri="{FF2B5EF4-FFF2-40B4-BE49-F238E27FC236}">
                <a16:creationId xmlns:a16="http://schemas.microsoft.com/office/drawing/2014/main" id="{F0C92D0F-BA68-48D5-9CAC-22CC00B1CCEB}"/>
              </a:ext>
            </a:extLst>
          </p:cNvPr>
          <p:cNvSpPr txBox="1"/>
          <p:nvPr/>
        </p:nvSpPr>
        <p:spPr>
          <a:xfrm>
            <a:off x="2719895" y="4726559"/>
            <a:ext cx="812980" cy="276999"/>
          </a:xfrm>
          <a:prstGeom prst="rect">
            <a:avLst/>
          </a:prstGeom>
          <a:noFill/>
        </p:spPr>
        <p:txBody>
          <a:bodyPr wrap="square" rtlCol="0">
            <a:spAutoFit/>
          </a:bodyPr>
          <a:lstStyle/>
          <a:p>
            <a:pPr algn="ctr"/>
            <a:r>
              <a:rPr lang="en-US" sz="1200" dirty="0"/>
              <a:t>Day 14</a:t>
            </a:r>
          </a:p>
        </p:txBody>
      </p:sp>
      <p:sp>
        <p:nvSpPr>
          <p:cNvPr id="27" name="TextBox 26">
            <a:extLst>
              <a:ext uri="{FF2B5EF4-FFF2-40B4-BE49-F238E27FC236}">
                <a16:creationId xmlns:a16="http://schemas.microsoft.com/office/drawing/2014/main" id="{C14757FA-D1E0-4586-ADA6-582BEA938C4F}"/>
              </a:ext>
            </a:extLst>
          </p:cNvPr>
          <p:cNvSpPr txBox="1"/>
          <p:nvPr/>
        </p:nvSpPr>
        <p:spPr>
          <a:xfrm>
            <a:off x="3462423" y="4726559"/>
            <a:ext cx="812980" cy="276999"/>
          </a:xfrm>
          <a:prstGeom prst="rect">
            <a:avLst/>
          </a:prstGeom>
          <a:noFill/>
        </p:spPr>
        <p:txBody>
          <a:bodyPr wrap="square" rtlCol="0">
            <a:spAutoFit/>
          </a:bodyPr>
          <a:lstStyle/>
          <a:p>
            <a:pPr algn="ctr"/>
            <a:r>
              <a:rPr lang="en-US" sz="1200" dirty="0"/>
              <a:t>Day 15</a:t>
            </a:r>
          </a:p>
        </p:txBody>
      </p:sp>
      <p:sp>
        <p:nvSpPr>
          <p:cNvPr id="28" name="TextBox 27">
            <a:extLst>
              <a:ext uri="{FF2B5EF4-FFF2-40B4-BE49-F238E27FC236}">
                <a16:creationId xmlns:a16="http://schemas.microsoft.com/office/drawing/2014/main" id="{3892DC16-94EF-4335-A3F4-7AEA62A7BCC6}"/>
              </a:ext>
            </a:extLst>
          </p:cNvPr>
          <p:cNvSpPr txBox="1"/>
          <p:nvPr/>
        </p:nvSpPr>
        <p:spPr>
          <a:xfrm>
            <a:off x="4930531" y="4726559"/>
            <a:ext cx="812980" cy="276999"/>
          </a:xfrm>
          <a:prstGeom prst="rect">
            <a:avLst/>
          </a:prstGeom>
          <a:noFill/>
        </p:spPr>
        <p:txBody>
          <a:bodyPr wrap="square" rtlCol="0">
            <a:spAutoFit/>
          </a:bodyPr>
          <a:lstStyle/>
          <a:p>
            <a:pPr algn="ctr"/>
            <a:r>
              <a:rPr lang="en-US" sz="1200" dirty="0"/>
              <a:t>Day 42</a:t>
            </a:r>
          </a:p>
        </p:txBody>
      </p:sp>
      <p:sp>
        <p:nvSpPr>
          <p:cNvPr id="2" name="Arrow: Right 1">
            <a:extLst>
              <a:ext uri="{FF2B5EF4-FFF2-40B4-BE49-F238E27FC236}">
                <a16:creationId xmlns:a16="http://schemas.microsoft.com/office/drawing/2014/main" id="{1ECEC613-43AF-47F6-B9BD-E5DE6720C6F5}"/>
              </a:ext>
            </a:extLst>
          </p:cNvPr>
          <p:cNvSpPr/>
          <p:nvPr/>
        </p:nvSpPr>
        <p:spPr>
          <a:xfrm>
            <a:off x="1549400" y="4257232"/>
            <a:ext cx="1931138" cy="475024"/>
          </a:xfrm>
          <a:prstGeom prst="rightArrow">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6CD17BBC-B3C4-4E7E-9B48-4FB9C001C8E9}"/>
              </a:ext>
            </a:extLst>
          </p:cNvPr>
          <p:cNvSpPr txBox="1"/>
          <p:nvPr/>
        </p:nvSpPr>
        <p:spPr>
          <a:xfrm>
            <a:off x="1659151" y="4356245"/>
            <a:ext cx="1545175" cy="276999"/>
          </a:xfrm>
          <a:prstGeom prst="rect">
            <a:avLst/>
          </a:prstGeom>
          <a:noFill/>
        </p:spPr>
        <p:txBody>
          <a:bodyPr wrap="square" rtlCol="0">
            <a:spAutoFit/>
          </a:bodyPr>
          <a:lstStyle/>
          <a:p>
            <a:pPr algn="ctr"/>
            <a:r>
              <a:rPr lang="en-US" sz="1200" b="1" dirty="0">
                <a:solidFill>
                  <a:schemeClr val="bg1"/>
                </a:solidFill>
              </a:rPr>
              <a:t>Induction phase</a:t>
            </a:r>
          </a:p>
        </p:txBody>
      </p:sp>
      <p:sp>
        <p:nvSpPr>
          <p:cNvPr id="30" name="Arrow: Right 29">
            <a:extLst>
              <a:ext uri="{FF2B5EF4-FFF2-40B4-BE49-F238E27FC236}">
                <a16:creationId xmlns:a16="http://schemas.microsoft.com/office/drawing/2014/main" id="{EE63F759-F452-4872-B9B8-6A47F7A9573F}"/>
              </a:ext>
            </a:extLst>
          </p:cNvPr>
          <p:cNvSpPr/>
          <p:nvPr/>
        </p:nvSpPr>
        <p:spPr>
          <a:xfrm>
            <a:off x="3726609" y="4257232"/>
            <a:ext cx="4316757" cy="475024"/>
          </a:xfrm>
          <a:prstGeom prst="rightArrow">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F05D50AE-C7FD-4F2A-A7CE-7A13F8495575}"/>
              </a:ext>
            </a:extLst>
          </p:cNvPr>
          <p:cNvSpPr txBox="1"/>
          <p:nvPr/>
        </p:nvSpPr>
        <p:spPr>
          <a:xfrm>
            <a:off x="5124615" y="4356245"/>
            <a:ext cx="1545175" cy="276999"/>
          </a:xfrm>
          <a:prstGeom prst="rect">
            <a:avLst/>
          </a:prstGeom>
          <a:noFill/>
        </p:spPr>
        <p:txBody>
          <a:bodyPr wrap="square" rtlCol="0">
            <a:spAutoFit/>
          </a:bodyPr>
          <a:lstStyle/>
          <a:p>
            <a:pPr algn="ctr"/>
            <a:r>
              <a:rPr lang="en-US" sz="1200" b="1" dirty="0">
                <a:solidFill>
                  <a:schemeClr val="bg1"/>
                </a:solidFill>
              </a:rPr>
              <a:t>Maintenance phase</a:t>
            </a:r>
          </a:p>
        </p:txBody>
      </p:sp>
      <p:grpSp>
        <p:nvGrpSpPr>
          <p:cNvPr id="70" name="Group 69">
            <a:extLst>
              <a:ext uri="{FF2B5EF4-FFF2-40B4-BE49-F238E27FC236}">
                <a16:creationId xmlns:a16="http://schemas.microsoft.com/office/drawing/2014/main" id="{F9CC293A-A3E0-4740-8A60-9E930EAC5BEB}"/>
              </a:ext>
            </a:extLst>
          </p:cNvPr>
          <p:cNvGrpSpPr/>
          <p:nvPr/>
        </p:nvGrpSpPr>
        <p:grpSpPr>
          <a:xfrm>
            <a:off x="675420" y="4009225"/>
            <a:ext cx="7659696" cy="324000"/>
            <a:chOff x="675420" y="3935485"/>
            <a:chExt cx="7659696" cy="324000"/>
          </a:xfrm>
        </p:grpSpPr>
        <p:grpSp>
          <p:nvGrpSpPr>
            <p:cNvPr id="18" name="Group 17">
              <a:extLst>
                <a:ext uri="{FF2B5EF4-FFF2-40B4-BE49-F238E27FC236}">
                  <a16:creationId xmlns:a16="http://schemas.microsoft.com/office/drawing/2014/main" id="{19036DC3-12D1-490B-872E-8525CBA0451E}"/>
                </a:ext>
              </a:extLst>
            </p:cNvPr>
            <p:cNvGrpSpPr>
              <a:grpSpLocks noChangeAspect="1"/>
            </p:cNvGrpSpPr>
            <p:nvPr/>
          </p:nvGrpSpPr>
          <p:grpSpPr>
            <a:xfrm>
              <a:off x="1738482" y="3935485"/>
              <a:ext cx="109743" cy="324000"/>
              <a:chOff x="7211400" y="3959916"/>
              <a:chExt cx="108223" cy="319515"/>
            </a:xfrm>
            <a:solidFill>
              <a:schemeClr val="accent2"/>
            </a:solidFill>
          </p:grpSpPr>
          <p:sp>
            <p:nvSpPr>
              <p:cNvPr id="19" name="Freeform 118">
                <a:extLst>
                  <a:ext uri="{FF2B5EF4-FFF2-40B4-BE49-F238E27FC236}">
                    <a16:creationId xmlns:a16="http://schemas.microsoft.com/office/drawing/2014/main" id="{E3E5F8B2-A185-43D5-90C3-5CCF90AF09FC}"/>
                  </a:ext>
                </a:extLst>
              </p:cNvPr>
              <p:cNvSpPr>
                <a:spLocks noEditPoints="1"/>
              </p:cNvSpPr>
              <p:nvPr/>
            </p:nvSpPr>
            <p:spPr bwMode="auto">
              <a:xfrm>
                <a:off x="7211400" y="3959916"/>
                <a:ext cx="108223" cy="319515"/>
              </a:xfrm>
              <a:custGeom>
                <a:avLst/>
                <a:gdLst>
                  <a:gd name="T0" fmla="*/ 15 w 18"/>
                  <a:gd name="T1" fmla="*/ 0 h 52"/>
                  <a:gd name="T2" fmla="*/ 2 w 18"/>
                  <a:gd name="T3" fmla="*/ 0 h 52"/>
                  <a:gd name="T4" fmla="*/ 0 w 18"/>
                  <a:gd name="T5" fmla="*/ 2 h 52"/>
                  <a:gd name="T6" fmla="*/ 1 w 18"/>
                  <a:gd name="T7" fmla="*/ 4 h 52"/>
                  <a:gd name="T8" fmla="*/ 2 w 18"/>
                  <a:gd name="T9" fmla="*/ 6 h 52"/>
                  <a:gd name="T10" fmla="*/ 2 w 18"/>
                  <a:gd name="T11" fmla="*/ 45 h 52"/>
                  <a:gd name="T12" fmla="*/ 8 w 18"/>
                  <a:gd name="T13" fmla="*/ 52 h 52"/>
                  <a:gd name="T14" fmla="*/ 9 w 18"/>
                  <a:gd name="T15" fmla="*/ 52 h 52"/>
                  <a:gd name="T16" fmla="*/ 16 w 18"/>
                  <a:gd name="T17" fmla="*/ 45 h 52"/>
                  <a:gd name="T18" fmla="*/ 16 w 18"/>
                  <a:gd name="T19" fmla="*/ 6 h 52"/>
                  <a:gd name="T20" fmla="*/ 17 w 18"/>
                  <a:gd name="T21" fmla="*/ 4 h 52"/>
                  <a:gd name="T22" fmla="*/ 18 w 18"/>
                  <a:gd name="T23" fmla="*/ 2 h 52"/>
                  <a:gd name="T24" fmla="*/ 15 w 18"/>
                  <a:gd name="T25" fmla="*/ 0 h 52"/>
                  <a:gd name="T26" fmla="*/ 16 w 18"/>
                  <a:gd name="T27" fmla="*/ 2 h 52"/>
                  <a:gd name="T28" fmla="*/ 14 w 18"/>
                  <a:gd name="T29" fmla="*/ 6 h 52"/>
                  <a:gd name="T30" fmla="*/ 14 w 18"/>
                  <a:gd name="T31" fmla="*/ 45 h 52"/>
                  <a:gd name="T32" fmla="*/ 9 w 18"/>
                  <a:gd name="T33" fmla="*/ 50 h 52"/>
                  <a:gd name="T34" fmla="*/ 8 w 18"/>
                  <a:gd name="T35" fmla="*/ 50 h 52"/>
                  <a:gd name="T36" fmla="*/ 4 w 18"/>
                  <a:gd name="T37" fmla="*/ 45 h 52"/>
                  <a:gd name="T38" fmla="*/ 4 w 18"/>
                  <a:gd name="T39" fmla="*/ 6 h 52"/>
                  <a:gd name="T40" fmla="*/ 2 w 18"/>
                  <a:gd name="T41" fmla="*/ 2 h 52"/>
                  <a:gd name="T42" fmla="*/ 2 w 18"/>
                  <a:gd name="T43" fmla="*/ 2 h 52"/>
                  <a:gd name="T44" fmla="*/ 2 w 18"/>
                  <a:gd name="T45" fmla="*/ 2 h 52"/>
                  <a:gd name="T46" fmla="*/ 15 w 18"/>
                  <a:gd name="T47" fmla="*/ 2 h 52"/>
                  <a:gd name="T48" fmla="*/ 16 w 18"/>
                  <a:gd name="T49" fmla="*/ 2 h 52"/>
                  <a:gd name="T50" fmla="*/ 16 w 18"/>
                  <a:gd name="T5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 h="52">
                    <a:moveTo>
                      <a:pt x="15" y="0"/>
                    </a:moveTo>
                    <a:cubicBezTo>
                      <a:pt x="2" y="0"/>
                      <a:pt x="2" y="0"/>
                      <a:pt x="2" y="0"/>
                    </a:cubicBezTo>
                    <a:cubicBezTo>
                      <a:pt x="1" y="0"/>
                      <a:pt x="0" y="1"/>
                      <a:pt x="0" y="2"/>
                    </a:cubicBezTo>
                    <a:cubicBezTo>
                      <a:pt x="0" y="3"/>
                      <a:pt x="0" y="4"/>
                      <a:pt x="1" y="4"/>
                    </a:cubicBezTo>
                    <a:cubicBezTo>
                      <a:pt x="1" y="4"/>
                      <a:pt x="2" y="5"/>
                      <a:pt x="2" y="6"/>
                    </a:cubicBezTo>
                    <a:cubicBezTo>
                      <a:pt x="2" y="45"/>
                      <a:pt x="2" y="45"/>
                      <a:pt x="2" y="45"/>
                    </a:cubicBezTo>
                    <a:cubicBezTo>
                      <a:pt x="2" y="49"/>
                      <a:pt x="5" y="52"/>
                      <a:pt x="8" y="52"/>
                    </a:cubicBezTo>
                    <a:cubicBezTo>
                      <a:pt x="9" y="52"/>
                      <a:pt x="9" y="52"/>
                      <a:pt x="9" y="52"/>
                    </a:cubicBezTo>
                    <a:cubicBezTo>
                      <a:pt x="13" y="52"/>
                      <a:pt x="16" y="49"/>
                      <a:pt x="16" y="45"/>
                    </a:cubicBezTo>
                    <a:cubicBezTo>
                      <a:pt x="16" y="6"/>
                      <a:pt x="16" y="6"/>
                      <a:pt x="16" y="6"/>
                    </a:cubicBezTo>
                    <a:cubicBezTo>
                      <a:pt x="16" y="5"/>
                      <a:pt x="16" y="4"/>
                      <a:pt x="17" y="4"/>
                    </a:cubicBezTo>
                    <a:cubicBezTo>
                      <a:pt x="17" y="4"/>
                      <a:pt x="18" y="3"/>
                      <a:pt x="18" y="2"/>
                    </a:cubicBezTo>
                    <a:cubicBezTo>
                      <a:pt x="18" y="1"/>
                      <a:pt x="17" y="0"/>
                      <a:pt x="15" y="0"/>
                    </a:cubicBezTo>
                    <a:close/>
                    <a:moveTo>
                      <a:pt x="16" y="2"/>
                    </a:moveTo>
                    <a:cubicBezTo>
                      <a:pt x="14" y="3"/>
                      <a:pt x="14" y="4"/>
                      <a:pt x="14" y="6"/>
                    </a:cubicBezTo>
                    <a:cubicBezTo>
                      <a:pt x="14" y="45"/>
                      <a:pt x="14" y="45"/>
                      <a:pt x="14" y="45"/>
                    </a:cubicBezTo>
                    <a:cubicBezTo>
                      <a:pt x="14" y="48"/>
                      <a:pt x="12" y="50"/>
                      <a:pt x="9" y="50"/>
                    </a:cubicBezTo>
                    <a:cubicBezTo>
                      <a:pt x="8" y="50"/>
                      <a:pt x="8" y="50"/>
                      <a:pt x="8" y="50"/>
                    </a:cubicBezTo>
                    <a:cubicBezTo>
                      <a:pt x="6" y="50"/>
                      <a:pt x="4" y="48"/>
                      <a:pt x="4" y="45"/>
                    </a:cubicBezTo>
                    <a:cubicBezTo>
                      <a:pt x="4" y="6"/>
                      <a:pt x="4" y="6"/>
                      <a:pt x="4" y="6"/>
                    </a:cubicBezTo>
                    <a:cubicBezTo>
                      <a:pt x="4" y="4"/>
                      <a:pt x="3" y="3"/>
                      <a:pt x="2" y="2"/>
                    </a:cubicBezTo>
                    <a:cubicBezTo>
                      <a:pt x="2" y="2"/>
                      <a:pt x="2" y="2"/>
                      <a:pt x="2" y="2"/>
                    </a:cubicBezTo>
                    <a:cubicBezTo>
                      <a:pt x="2" y="2"/>
                      <a:pt x="2" y="2"/>
                      <a:pt x="2" y="2"/>
                    </a:cubicBezTo>
                    <a:cubicBezTo>
                      <a:pt x="15" y="2"/>
                      <a:pt x="15" y="2"/>
                      <a:pt x="15" y="2"/>
                    </a:cubicBezTo>
                    <a:cubicBezTo>
                      <a:pt x="16" y="2"/>
                      <a:pt x="16" y="2"/>
                      <a:pt x="16" y="2"/>
                    </a:cubicBezTo>
                    <a:cubicBezTo>
                      <a:pt x="16" y="2"/>
                      <a:pt x="16" y="2"/>
                      <a:pt x="16"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20" name="Freeform 119">
                <a:extLst>
                  <a:ext uri="{FF2B5EF4-FFF2-40B4-BE49-F238E27FC236}">
                    <a16:creationId xmlns:a16="http://schemas.microsoft.com/office/drawing/2014/main" id="{B8019946-96C5-48AB-B4FD-CB57EB7FDBAD}"/>
                  </a:ext>
                </a:extLst>
              </p:cNvPr>
              <p:cNvSpPr>
                <a:spLocks/>
              </p:cNvSpPr>
              <p:nvPr/>
            </p:nvSpPr>
            <p:spPr bwMode="auto">
              <a:xfrm>
                <a:off x="7242321" y="4016604"/>
                <a:ext cx="41228" cy="237059"/>
              </a:xfrm>
              <a:custGeom>
                <a:avLst/>
                <a:gdLst>
                  <a:gd name="T0" fmla="*/ 0 w 7"/>
                  <a:gd name="T1" fmla="*/ 36 h 39"/>
                  <a:gd name="T2" fmla="*/ 3 w 7"/>
                  <a:gd name="T3" fmla="*/ 39 h 39"/>
                  <a:gd name="T4" fmla="*/ 4 w 7"/>
                  <a:gd name="T5" fmla="*/ 39 h 39"/>
                  <a:gd name="T6" fmla="*/ 7 w 7"/>
                  <a:gd name="T7" fmla="*/ 36 h 39"/>
                  <a:gd name="T8" fmla="*/ 7 w 7"/>
                  <a:gd name="T9" fmla="*/ 0 h 39"/>
                  <a:gd name="T10" fmla="*/ 0 w 7"/>
                  <a:gd name="T11" fmla="*/ 0 h 39"/>
                  <a:gd name="T12" fmla="*/ 0 w 7"/>
                  <a:gd name="T13" fmla="*/ 36 h 39"/>
                </a:gdLst>
                <a:ahLst/>
                <a:cxnLst>
                  <a:cxn ang="0">
                    <a:pos x="T0" y="T1"/>
                  </a:cxn>
                  <a:cxn ang="0">
                    <a:pos x="T2" y="T3"/>
                  </a:cxn>
                  <a:cxn ang="0">
                    <a:pos x="T4" y="T5"/>
                  </a:cxn>
                  <a:cxn ang="0">
                    <a:pos x="T6" y="T7"/>
                  </a:cxn>
                  <a:cxn ang="0">
                    <a:pos x="T8" y="T9"/>
                  </a:cxn>
                  <a:cxn ang="0">
                    <a:pos x="T10" y="T11"/>
                  </a:cxn>
                  <a:cxn ang="0">
                    <a:pos x="T12" y="T13"/>
                  </a:cxn>
                </a:cxnLst>
                <a:rect l="0" t="0" r="r" b="b"/>
                <a:pathLst>
                  <a:path w="7" h="39">
                    <a:moveTo>
                      <a:pt x="0" y="36"/>
                    </a:moveTo>
                    <a:cubicBezTo>
                      <a:pt x="0" y="38"/>
                      <a:pt x="2" y="39"/>
                      <a:pt x="3" y="39"/>
                    </a:cubicBezTo>
                    <a:cubicBezTo>
                      <a:pt x="4" y="39"/>
                      <a:pt x="4" y="39"/>
                      <a:pt x="4" y="39"/>
                    </a:cubicBezTo>
                    <a:cubicBezTo>
                      <a:pt x="6" y="39"/>
                      <a:pt x="7" y="38"/>
                      <a:pt x="7" y="36"/>
                    </a:cubicBezTo>
                    <a:cubicBezTo>
                      <a:pt x="7" y="0"/>
                      <a:pt x="7" y="0"/>
                      <a:pt x="7" y="0"/>
                    </a:cubicBezTo>
                    <a:cubicBezTo>
                      <a:pt x="0" y="0"/>
                      <a:pt x="0" y="0"/>
                      <a:pt x="0" y="0"/>
                    </a:cubicBezTo>
                    <a:lnTo>
                      <a:pt x="0" y="3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sp>
          <p:nvSpPr>
            <p:cNvPr id="21" name="TextBox 20">
              <a:extLst>
                <a:ext uri="{FF2B5EF4-FFF2-40B4-BE49-F238E27FC236}">
                  <a16:creationId xmlns:a16="http://schemas.microsoft.com/office/drawing/2014/main" id="{DF00D273-F56F-4879-8E3C-5F024D73A410}"/>
                </a:ext>
              </a:extLst>
            </p:cNvPr>
            <p:cNvSpPr txBox="1"/>
            <p:nvPr/>
          </p:nvSpPr>
          <p:spPr>
            <a:xfrm>
              <a:off x="675420" y="3935485"/>
              <a:ext cx="1156380" cy="276999"/>
            </a:xfrm>
            <a:prstGeom prst="rect">
              <a:avLst/>
            </a:prstGeom>
            <a:noFill/>
          </p:spPr>
          <p:txBody>
            <a:bodyPr wrap="square" rtlCol="0">
              <a:spAutoFit/>
            </a:bodyPr>
            <a:lstStyle/>
            <a:p>
              <a:r>
                <a:rPr lang="en-US" sz="1200" b="1" dirty="0">
                  <a:solidFill>
                    <a:schemeClr val="accent2"/>
                  </a:solidFill>
                </a:rPr>
                <a:t>Blood sample</a:t>
              </a:r>
            </a:p>
          </p:txBody>
        </p:sp>
        <p:sp>
          <p:nvSpPr>
            <p:cNvPr id="22" name="TextBox 21">
              <a:extLst>
                <a:ext uri="{FF2B5EF4-FFF2-40B4-BE49-F238E27FC236}">
                  <a16:creationId xmlns:a16="http://schemas.microsoft.com/office/drawing/2014/main" id="{C0F608A6-34D4-43D3-97E3-5F815DD18D85}"/>
                </a:ext>
              </a:extLst>
            </p:cNvPr>
            <p:cNvSpPr txBox="1"/>
            <p:nvPr/>
          </p:nvSpPr>
          <p:spPr>
            <a:xfrm>
              <a:off x="2669185" y="3935485"/>
              <a:ext cx="1156380" cy="276999"/>
            </a:xfrm>
            <a:prstGeom prst="rect">
              <a:avLst/>
            </a:prstGeom>
            <a:noFill/>
          </p:spPr>
          <p:txBody>
            <a:bodyPr wrap="square" rtlCol="0">
              <a:spAutoFit/>
            </a:bodyPr>
            <a:lstStyle/>
            <a:p>
              <a:pPr algn="ctr"/>
              <a:r>
                <a:rPr lang="en-US" sz="1200" b="1" dirty="0">
                  <a:solidFill>
                    <a:schemeClr val="accent2"/>
                  </a:solidFill>
                </a:rPr>
                <a:t>Blood sample</a:t>
              </a:r>
            </a:p>
          </p:txBody>
        </p:sp>
        <p:sp>
          <p:nvSpPr>
            <p:cNvPr id="23" name="TextBox 22">
              <a:extLst>
                <a:ext uri="{FF2B5EF4-FFF2-40B4-BE49-F238E27FC236}">
                  <a16:creationId xmlns:a16="http://schemas.microsoft.com/office/drawing/2014/main" id="{B32ED569-F18E-4B87-B7A6-A79639EA54A2}"/>
                </a:ext>
              </a:extLst>
            </p:cNvPr>
            <p:cNvSpPr txBox="1"/>
            <p:nvPr/>
          </p:nvSpPr>
          <p:spPr>
            <a:xfrm>
              <a:off x="5190636" y="3935485"/>
              <a:ext cx="1156380" cy="276999"/>
            </a:xfrm>
            <a:prstGeom prst="rect">
              <a:avLst/>
            </a:prstGeom>
            <a:noFill/>
          </p:spPr>
          <p:txBody>
            <a:bodyPr wrap="square" rtlCol="0">
              <a:spAutoFit/>
            </a:bodyPr>
            <a:lstStyle/>
            <a:p>
              <a:pPr algn="ctr"/>
              <a:r>
                <a:rPr lang="en-US" sz="1200" b="1" dirty="0">
                  <a:solidFill>
                    <a:schemeClr val="accent2"/>
                  </a:solidFill>
                </a:rPr>
                <a:t>Blood sample</a:t>
              </a:r>
            </a:p>
          </p:txBody>
        </p:sp>
        <p:sp>
          <p:nvSpPr>
            <p:cNvPr id="24" name="TextBox 23">
              <a:extLst>
                <a:ext uri="{FF2B5EF4-FFF2-40B4-BE49-F238E27FC236}">
                  <a16:creationId xmlns:a16="http://schemas.microsoft.com/office/drawing/2014/main" id="{1A4DDFDA-E405-4DFF-A722-675D5D180E18}"/>
                </a:ext>
              </a:extLst>
            </p:cNvPr>
            <p:cNvSpPr txBox="1"/>
            <p:nvPr/>
          </p:nvSpPr>
          <p:spPr>
            <a:xfrm>
              <a:off x="7120267" y="3935485"/>
              <a:ext cx="1156380" cy="276999"/>
            </a:xfrm>
            <a:prstGeom prst="rect">
              <a:avLst/>
            </a:prstGeom>
            <a:noFill/>
          </p:spPr>
          <p:txBody>
            <a:bodyPr wrap="square" rtlCol="0">
              <a:spAutoFit/>
            </a:bodyPr>
            <a:lstStyle/>
            <a:p>
              <a:pPr algn="ctr"/>
              <a:r>
                <a:rPr lang="en-US" sz="1200" b="1" dirty="0">
                  <a:solidFill>
                    <a:schemeClr val="accent2"/>
                  </a:solidFill>
                </a:rPr>
                <a:t>Blood sample</a:t>
              </a:r>
            </a:p>
          </p:txBody>
        </p:sp>
        <p:grpSp>
          <p:nvGrpSpPr>
            <p:cNvPr id="32" name="Group 31">
              <a:extLst>
                <a:ext uri="{FF2B5EF4-FFF2-40B4-BE49-F238E27FC236}">
                  <a16:creationId xmlns:a16="http://schemas.microsoft.com/office/drawing/2014/main" id="{14B51120-053A-4F09-91AD-CE6A3B3122C1}"/>
                </a:ext>
              </a:extLst>
            </p:cNvPr>
            <p:cNvGrpSpPr>
              <a:grpSpLocks noChangeAspect="1"/>
            </p:cNvGrpSpPr>
            <p:nvPr/>
          </p:nvGrpSpPr>
          <p:grpSpPr>
            <a:xfrm>
              <a:off x="3777979" y="3935485"/>
              <a:ext cx="109743" cy="324000"/>
              <a:chOff x="6760591" y="3959916"/>
              <a:chExt cx="108224" cy="319515"/>
            </a:xfrm>
            <a:solidFill>
              <a:schemeClr val="accent2"/>
            </a:solidFill>
          </p:grpSpPr>
          <p:sp>
            <p:nvSpPr>
              <p:cNvPr id="33" name="Freeform 118">
                <a:extLst>
                  <a:ext uri="{FF2B5EF4-FFF2-40B4-BE49-F238E27FC236}">
                    <a16:creationId xmlns:a16="http://schemas.microsoft.com/office/drawing/2014/main" id="{D880558E-C40B-45BF-8A1A-09F98716DE19}"/>
                  </a:ext>
                </a:extLst>
              </p:cNvPr>
              <p:cNvSpPr>
                <a:spLocks noEditPoints="1"/>
              </p:cNvSpPr>
              <p:nvPr/>
            </p:nvSpPr>
            <p:spPr bwMode="auto">
              <a:xfrm>
                <a:off x="6760591" y="3959916"/>
                <a:ext cx="108224" cy="319515"/>
              </a:xfrm>
              <a:custGeom>
                <a:avLst/>
                <a:gdLst>
                  <a:gd name="T0" fmla="*/ 15 w 18"/>
                  <a:gd name="T1" fmla="*/ 0 h 52"/>
                  <a:gd name="T2" fmla="*/ 2 w 18"/>
                  <a:gd name="T3" fmla="*/ 0 h 52"/>
                  <a:gd name="T4" fmla="*/ 0 w 18"/>
                  <a:gd name="T5" fmla="*/ 2 h 52"/>
                  <a:gd name="T6" fmla="*/ 1 w 18"/>
                  <a:gd name="T7" fmla="*/ 4 h 52"/>
                  <a:gd name="T8" fmla="*/ 2 w 18"/>
                  <a:gd name="T9" fmla="*/ 6 h 52"/>
                  <a:gd name="T10" fmla="*/ 2 w 18"/>
                  <a:gd name="T11" fmla="*/ 45 h 52"/>
                  <a:gd name="T12" fmla="*/ 8 w 18"/>
                  <a:gd name="T13" fmla="*/ 52 h 52"/>
                  <a:gd name="T14" fmla="*/ 9 w 18"/>
                  <a:gd name="T15" fmla="*/ 52 h 52"/>
                  <a:gd name="T16" fmla="*/ 16 w 18"/>
                  <a:gd name="T17" fmla="*/ 45 h 52"/>
                  <a:gd name="T18" fmla="*/ 16 w 18"/>
                  <a:gd name="T19" fmla="*/ 6 h 52"/>
                  <a:gd name="T20" fmla="*/ 17 w 18"/>
                  <a:gd name="T21" fmla="*/ 4 h 52"/>
                  <a:gd name="T22" fmla="*/ 18 w 18"/>
                  <a:gd name="T23" fmla="*/ 2 h 52"/>
                  <a:gd name="T24" fmla="*/ 15 w 18"/>
                  <a:gd name="T25" fmla="*/ 0 h 52"/>
                  <a:gd name="T26" fmla="*/ 16 w 18"/>
                  <a:gd name="T27" fmla="*/ 2 h 52"/>
                  <a:gd name="T28" fmla="*/ 14 w 18"/>
                  <a:gd name="T29" fmla="*/ 6 h 52"/>
                  <a:gd name="T30" fmla="*/ 14 w 18"/>
                  <a:gd name="T31" fmla="*/ 45 h 52"/>
                  <a:gd name="T32" fmla="*/ 9 w 18"/>
                  <a:gd name="T33" fmla="*/ 50 h 52"/>
                  <a:gd name="T34" fmla="*/ 8 w 18"/>
                  <a:gd name="T35" fmla="*/ 50 h 52"/>
                  <a:gd name="T36" fmla="*/ 4 w 18"/>
                  <a:gd name="T37" fmla="*/ 45 h 52"/>
                  <a:gd name="T38" fmla="*/ 4 w 18"/>
                  <a:gd name="T39" fmla="*/ 6 h 52"/>
                  <a:gd name="T40" fmla="*/ 2 w 18"/>
                  <a:gd name="T41" fmla="*/ 2 h 52"/>
                  <a:gd name="T42" fmla="*/ 2 w 18"/>
                  <a:gd name="T43" fmla="*/ 2 h 52"/>
                  <a:gd name="T44" fmla="*/ 2 w 18"/>
                  <a:gd name="T45" fmla="*/ 2 h 52"/>
                  <a:gd name="T46" fmla="*/ 15 w 18"/>
                  <a:gd name="T47" fmla="*/ 2 h 52"/>
                  <a:gd name="T48" fmla="*/ 16 w 18"/>
                  <a:gd name="T49" fmla="*/ 2 h 52"/>
                  <a:gd name="T50" fmla="*/ 16 w 18"/>
                  <a:gd name="T5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 h="52">
                    <a:moveTo>
                      <a:pt x="15" y="0"/>
                    </a:moveTo>
                    <a:cubicBezTo>
                      <a:pt x="2" y="0"/>
                      <a:pt x="2" y="0"/>
                      <a:pt x="2" y="0"/>
                    </a:cubicBezTo>
                    <a:cubicBezTo>
                      <a:pt x="1" y="0"/>
                      <a:pt x="0" y="1"/>
                      <a:pt x="0" y="2"/>
                    </a:cubicBezTo>
                    <a:cubicBezTo>
                      <a:pt x="0" y="3"/>
                      <a:pt x="0" y="4"/>
                      <a:pt x="1" y="4"/>
                    </a:cubicBezTo>
                    <a:cubicBezTo>
                      <a:pt x="1" y="4"/>
                      <a:pt x="2" y="5"/>
                      <a:pt x="2" y="6"/>
                    </a:cubicBezTo>
                    <a:cubicBezTo>
                      <a:pt x="2" y="45"/>
                      <a:pt x="2" y="45"/>
                      <a:pt x="2" y="45"/>
                    </a:cubicBezTo>
                    <a:cubicBezTo>
                      <a:pt x="2" y="49"/>
                      <a:pt x="5" y="52"/>
                      <a:pt x="8" y="52"/>
                    </a:cubicBezTo>
                    <a:cubicBezTo>
                      <a:pt x="9" y="52"/>
                      <a:pt x="9" y="52"/>
                      <a:pt x="9" y="52"/>
                    </a:cubicBezTo>
                    <a:cubicBezTo>
                      <a:pt x="13" y="52"/>
                      <a:pt x="16" y="49"/>
                      <a:pt x="16" y="45"/>
                    </a:cubicBezTo>
                    <a:cubicBezTo>
                      <a:pt x="16" y="6"/>
                      <a:pt x="16" y="6"/>
                      <a:pt x="16" y="6"/>
                    </a:cubicBezTo>
                    <a:cubicBezTo>
                      <a:pt x="16" y="5"/>
                      <a:pt x="16" y="4"/>
                      <a:pt x="17" y="4"/>
                    </a:cubicBezTo>
                    <a:cubicBezTo>
                      <a:pt x="17" y="4"/>
                      <a:pt x="18" y="3"/>
                      <a:pt x="18" y="2"/>
                    </a:cubicBezTo>
                    <a:cubicBezTo>
                      <a:pt x="18" y="1"/>
                      <a:pt x="17" y="0"/>
                      <a:pt x="15" y="0"/>
                    </a:cubicBezTo>
                    <a:close/>
                    <a:moveTo>
                      <a:pt x="16" y="2"/>
                    </a:moveTo>
                    <a:cubicBezTo>
                      <a:pt x="14" y="3"/>
                      <a:pt x="14" y="4"/>
                      <a:pt x="14" y="6"/>
                    </a:cubicBezTo>
                    <a:cubicBezTo>
                      <a:pt x="14" y="45"/>
                      <a:pt x="14" y="45"/>
                      <a:pt x="14" y="45"/>
                    </a:cubicBezTo>
                    <a:cubicBezTo>
                      <a:pt x="14" y="48"/>
                      <a:pt x="12" y="50"/>
                      <a:pt x="9" y="50"/>
                    </a:cubicBezTo>
                    <a:cubicBezTo>
                      <a:pt x="8" y="50"/>
                      <a:pt x="8" y="50"/>
                      <a:pt x="8" y="50"/>
                    </a:cubicBezTo>
                    <a:cubicBezTo>
                      <a:pt x="6" y="50"/>
                      <a:pt x="4" y="48"/>
                      <a:pt x="4" y="45"/>
                    </a:cubicBezTo>
                    <a:cubicBezTo>
                      <a:pt x="4" y="6"/>
                      <a:pt x="4" y="6"/>
                      <a:pt x="4" y="6"/>
                    </a:cubicBezTo>
                    <a:cubicBezTo>
                      <a:pt x="4" y="4"/>
                      <a:pt x="3" y="3"/>
                      <a:pt x="2" y="2"/>
                    </a:cubicBezTo>
                    <a:cubicBezTo>
                      <a:pt x="2" y="2"/>
                      <a:pt x="2" y="2"/>
                      <a:pt x="2" y="2"/>
                    </a:cubicBezTo>
                    <a:cubicBezTo>
                      <a:pt x="2" y="2"/>
                      <a:pt x="2" y="2"/>
                      <a:pt x="2" y="2"/>
                    </a:cubicBezTo>
                    <a:cubicBezTo>
                      <a:pt x="15" y="2"/>
                      <a:pt x="15" y="2"/>
                      <a:pt x="15" y="2"/>
                    </a:cubicBezTo>
                    <a:cubicBezTo>
                      <a:pt x="16" y="2"/>
                      <a:pt x="16" y="2"/>
                      <a:pt x="16" y="2"/>
                    </a:cubicBezTo>
                    <a:cubicBezTo>
                      <a:pt x="16" y="2"/>
                      <a:pt x="16" y="2"/>
                      <a:pt x="16"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4" name="Freeform 119">
                <a:extLst>
                  <a:ext uri="{FF2B5EF4-FFF2-40B4-BE49-F238E27FC236}">
                    <a16:creationId xmlns:a16="http://schemas.microsoft.com/office/drawing/2014/main" id="{37289D29-F117-4170-B846-5F4A9F13FC3B}"/>
                  </a:ext>
                </a:extLst>
              </p:cNvPr>
              <p:cNvSpPr>
                <a:spLocks/>
              </p:cNvSpPr>
              <p:nvPr/>
            </p:nvSpPr>
            <p:spPr bwMode="auto">
              <a:xfrm>
                <a:off x="6791446" y="4016604"/>
                <a:ext cx="41228" cy="237059"/>
              </a:xfrm>
              <a:custGeom>
                <a:avLst/>
                <a:gdLst>
                  <a:gd name="T0" fmla="*/ 0 w 7"/>
                  <a:gd name="T1" fmla="*/ 36 h 39"/>
                  <a:gd name="T2" fmla="*/ 3 w 7"/>
                  <a:gd name="T3" fmla="*/ 39 h 39"/>
                  <a:gd name="T4" fmla="*/ 4 w 7"/>
                  <a:gd name="T5" fmla="*/ 39 h 39"/>
                  <a:gd name="T6" fmla="*/ 7 w 7"/>
                  <a:gd name="T7" fmla="*/ 36 h 39"/>
                  <a:gd name="T8" fmla="*/ 7 w 7"/>
                  <a:gd name="T9" fmla="*/ 0 h 39"/>
                  <a:gd name="T10" fmla="*/ 0 w 7"/>
                  <a:gd name="T11" fmla="*/ 0 h 39"/>
                  <a:gd name="T12" fmla="*/ 0 w 7"/>
                  <a:gd name="T13" fmla="*/ 36 h 39"/>
                </a:gdLst>
                <a:ahLst/>
                <a:cxnLst>
                  <a:cxn ang="0">
                    <a:pos x="T0" y="T1"/>
                  </a:cxn>
                  <a:cxn ang="0">
                    <a:pos x="T2" y="T3"/>
                  </a:cxn>
                  <a:cxn ang="0">
                    <a:pos x="T4" y="T5"/>
                  </a:cxn>
                  <a:cxn ang="0">
                    <a:pos x="T6" y="T7"/>
                  </a:cxn>
                  <a:cxn ang="0">
                    <a:pos x="T8" y="T9"/>
                  </a:cxn>
                  <a:cxn ang="0">
                    <a:pos x="T10" y="T11"/>
                  </a:cxn>
                  <a:cxn ang="0">
                    <a:pos x="T12" y="T13"/>
                  </a:cxn>
                </a:cxnLst>
                <a:rect l="0" t="0" r="r" b="b"/>
                <a:pathLst>
                  <a:path w="7" h="39">
                    <a:moveTo>
                      <a:pt x="0" y="36"/>
                    </a:moveTo>
                    <a:cubicBezTo>
                      <a:pt x="0" y="38"/>
                      <a:pt x="2" y="39"/>
                      <a:pt x="3" y="39"/>
                    </a:cubicBezTo>
                    <a:cubicBezTo>
                      <a:pt x="4" y="39"/>
                      <a:pt x="4" y="39"/>
                      <a:pt x="4" y="39"/>
                    </a:cubicBezTo>
                    <a:cubicBezTo>
                      <a:pt x="6" y="39"/>
                      <a:pt x="7" y="38"/>
                      <a:pt x="7" y="36"/>
                    </a:cubicBezTo>
                    <a:cubicBezTo>
                      <a:pt x="7" y="0"/>
                      <a:pt x="7" y="0"/>
                      <a:pt x="7" y="0"/>
                    </a:cubicBezTo>
                    <a:cubicBezTo>
                      <a:pt x="0" y="0"/>
                      <a:pt x="0" y="0"/>
                      <a:pt x="0" y="0"/>
                    </a:cubicBezTo>
                    <a:lnTo>
                      <a:pt x="0" y="3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35" name="Group 34">
              <a:extLst>
                <a:ext uri="{FF2B5EF4-FFF2-40B4-BE49-F238E27FC236}">
                  <a16:creationId xmlns:a16="http://schemas.microsoft.com/office/drawing/2014/main" id="{EB651A0B-2718-4617-8309-71A4D15CE084}"/>
                </a:ext>
              </a:extLst>
            </p:cNvPr>
            <p:cNvGrpSpPr>
              <a:grpSpLocks noChangeAspect="1"/>
            </p:cNvGrpSpPr>
            <p:nvPr/>
          </p:nvGrpSpPr>
          <p:grpSpPr>
            <a:xfrm>
              <a:off x="6259433" y="3935485"/>
              <a:ext cx="109743" cy="324000"/>
              <a:chOff x="6745500" y="3959916"/>
              <a:chExt cx="108223" cy="319515"/>
            </a:xfrm>
            <a:solidFill>
              <a:schemeClr val="accent2"/>
            </a:solidFill>
          </p:grpSpPr>
          <p:sp>
            <p:nvSpPr>
              <p:cNvPr id="36" name="Freeform 118">
                <a:extLst>
                  <a:ext uri="{FF2B5EF4-FFF2-40B4-BE49-F238E27FC236}">
                    <a16:creationId xmlns:a16="http://schemas.microsoft.com/office/drawing/2014/main" id="{6C99AC29-7486-48E6-8E52-F06B46CF7383}"/>
                  </a:ext>
                </a:extLst>
              </p:cNvPr>
              <p:cNvSpPr>
                <a:spLocks noEditPoints="1"/>
              </p:cNvSpPr>
              <p:nvPr/>
            </p:nvSpPr>
            <p:spPr bwMode="auto">
              <a:xfrm>
                <a:off x="6745500" y="3959916"/>
                <a:ext cx="108223" cy="319515"/>
              </a:xfrm>
              <a:custGeom>
                <a:avLst/>
                <a:gdLst>
                  <a:gd name="T0" fmla="*/ 15 w 18"/>
                  <a:gd name="T1" fmla="*/ 0 h 52"/>
                  <a:gd name="T2" fmla="*/ 2 w 18"/>
                  <a:gd name="T3" fmla="*/ 0 h 52"/>
                  <a:gd name="T4" fmla="*/ 0 w 18"/>
                  <a:gd name="T5" fmla="*/ 2 h 52"/>
                  <a:gd name="T6" fmla="*/ 1 w 18"/>
                  <a:gd name="T7" fmla="*/ 4 h 52"/>
                  <a:gd name="T8" fmla="*/ 2 w 18"/>
                  <a:gd name="T9" fmla="*/ 6 h 52"/>
                  <a:gd name="T10" fmla="*/ 2 w 18"/>
                  <a:gd name="T11" fmla="*/ 45 h 52"/>
                  <a:gd name="T12" fmla="*/ 8 w 18"/>
                  <a:gd name="T13" fmla="*/ 52 h 52"/>
                  <a:gd name="T14" fmla="*/ 9 w 18"/>
                  <a:gd name="T15" fmla="*/ 52 h 52"/>
                  <a:gd name="T16" fmla="*/ 16 w 18"/>
                  <a:gd name="T17" fmla="*/ 45 h 52"/>
                  <a:gd name="T18" fmla="*/ 16 w 18"/>
                  <a:gd name="T19" fmla="*/ 6 h 52"/>
                  <a:gd name="T20" fmla="*/ 17 w 18"/>
                  <a:gd name="T21" fmla="*/ 4 h 52"/>
                  <a:gd name="T22" fmla="*/ 18 w 18"/>
                  <a:gd name="T23" fmla="*/ 2 h 52"/>
                  <a:gd name="T24" fmla="*/ 15 w 18"/>
                  <a:gd name="T25" fmla="*/ 0 h 52"/>
                  <a:gd name="T26" fmla="*/ 16 w 18"/>
                  <a:gd name="T27" fmla="*/ 2 h 52"/>
                  <a:gd name="T28" fmla="*/ 14 w 18"/>
                  <a:gd name="T29" fmla="*/ 6 h 52"/>
                  <a:gd name="T30" fmla="*/ 14 w 18"/>
                  <a:gd name="T31" fmla="*/ 45 h 52"/>
                  <a:gd name="T32" fmla="*/ 9 w 18"/>
                  <a:gd name="T33" fmla="*/ 50 h 52"/>
                  <a:gd name="T34" fmla="*/ 8 w 18"/>
                  <a:gd name="T35" fmla="*/ 50 h 52"/>
                  <a:gd name="T36" fmla="*/ 4 w 18"/>
                  <a:gd name="T37" fmla="*/ 45 h 52"/>
                  <a:gd name="T38" fmla="*/ 4 w 18"/>
                  <a:gd name="T39" fmla="*/ 6 h 52"/>
                  <a:gd name="T40" fmla="*/ 2 w 18"/>
                  <a:gd name="T41" fmla="*/ 2 h 52"/>
                  <a:gd name="T42" fmla="*/ 2 w 18"/>
                  <a:gd name="T43" fmla="*/ 2 h 52"/>
                  <a:gd name="T44" fmla="*/ 2 w 18"/>
                  <a:gd name="T45" fmla="*/ 2 h 52"/>
                  <a:gd name="T46" fmla="*/ 15 w 18"/>
                  <a:gd name="T47" fmla="*/ 2 h 52"/>
                  <a:gd name="T48" fmla="*/ 16 w 18"/>
                  <a:gd name="T49" fmla="*/ 2 h 52"/>
                  <a:gd name="T50" fmla="*/ 16 w 18"/>
                  <a:gd name="T5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 h="52">
                    <a:moveTo>
                      <a:pt x="15" y="0"/>
                    </a:moveTo>
                    <a:cubicBezTo>
                      <a:pt x="2" y="0"/>
                      <a:pt x="2" y="0"/>
                      <a:pt x="2" y="0"/>
                    </a:cubicBezTo>
                    <a:cubicBezTo>
                      <a:pt x="1" y="0"/>
                      <a:pt x="0" y="1"/>
                      <a:pt x="0" y="2"/>
                    </a:cubicBezTo>
                    <a:cubicBezTo>
                      <a:pt x="0" y="3"/>
                      <a:pt x="0" y="4"/>
                      <a:pt x="1" y="4"/>
                    </a:cubicBezTo>
                    <a:cubicBezTo>
                      <a:pt x="1" y="4"/>
                      <a:pt x="2" y="5"/>
                      <a:pt x="2" y="6"/>
                    </a:cubicBezTo>
                    <a:cubicBezTo>
                      <a:pt x="2" y="45"/>
                      <a:pt x="2" y="45"/>
                      <a:pt x="2" y="45"/>
                    </a:cubicBezTo>
                    <a:cubicBezTo>
                      <a:pt x="2" y="49"/>
                      <a:pt x="5" y="52"/>
                      <a:pt x="8" y="52"/>
                    </a:cubicBezTo>
                    <a:cubicBezTo>
                      <a:pt x="9" y="52"/>
                      <a:pt x="9" y="52"/>
                      <a:pt x="9" y="52"/>
                    </a:cubicBezTo>
                    <a:cubicBezTo>
                      <a:pt x="13" y="52"/>
                      <a:pt x="16" y="49"/>
                      <a:pt x="16" y="45"/>
                    </a:cubicBezTo>
                    <a:cubicBezTo>
                      <a:pt x="16" y="6"/>
                      <a:pt x="16" y="6"/>
                      <a:pt x="16" y="6"/>
                    </a:cubicBezTo>
                    <a:cubicBezTo>
                      <a:pt x="16" y="5"/>
                      <a:pt x="16" y="4"/>
                      <a:pt x="17" y="4"/>
                    </a:cubicBezTo>
                    <a:cubicBezTo>
                      <a:pt x="17" y="4"/>
                      <a:pt x="18" y="3"/>
                      <a:pt x="18" y="2"/>
                    </a:cubicBezTo>
                    <a:cubicBezTo>
                      <a:pt x="18" y="1"/>
                      <a:pt x="17" y="0"/>
                      <a:pt x="15" y="0"/>
                    </a:cubicBezTo>
                    <a:close/>
                    <a:moveTo>
                      <a:pt x="16" y="2"/>
                    </a:moveTo>
                    <a:cubicBezTo>
                      <a:pt x="14" y="3"/>
                      <a:pt x="14" y="4"/>
                      <a:pt x="14" y="6"/>
                    </a:cubicBezTo>
                    <a:cubicBezTo>
                      <a:pt x="14" y="45"/>
                      <a:pt x="14" y="45"/>
                      <a:pt x="14" y="45"/>
                    </a:cubicBezTo>
                    <a:cubicBezTo>
                      <a:pt x="14" y="48"/>
                      <a:pt x="12" y="50"/>
                      <a:pt x="9" y="50"/>
                    </a:cubicBezTo>
                    <a:cubicBezTo>
                      <a:pt x="8" y="50"/>
                      <a:pt x="8" y="50"/>
                      <a:pt x="8" y="50"/>
                    </a:cubicBezTo>
                    <a:cubicBezTo>
                      <a:pt x="6" y="50"/>
                      <a:pt x="4" y="48"/>
                      <a:pt x="4" y="45"/>
                    </a:cubicBezTo>
                    <a:cubicBezTo>
                      <a:pt x="4" y="6"/>
                      <a:pt x="4" y="6"/>
                      <a:pt x="4" y="6"/>
                    </a:cubicBezTo>
                    <a:cubicBezTo>
                      <a:pt x="4" y="4"/>
                      <a:pt x="3" y="3"/>
                      <a:pt x="2" y="2"/>
                    </a:cubicBezTo>
                    <a:cubicBezTo>
                      <a:pt x="2" y="2"/>
                      <a:pt x="2" y="2"/>
                      <a:pt x="2" y="2"/>
                    </a:cubicBezTo>
                    <a:cubicBezTo>
                      <a:pt x="2" y="2"/>
                      <a:pt x="2" y="2"/>
                      <a:pt x="2" y="2"/>
                    </a:cubicBezTo>
                    <a:cubicBezTo>
                      <a:pt x="15" y="2"/>
                      <a:pt x="15" y="2"/>
                      <a:pt x="15" y="2"/>
                    </a:cubicBezTo>
                    <a:cubicBezTo>
                      <a:pt x="16" y="2"/>
                      <a:pt x="16" y="2"/>
                      <a:pt x="16" y="2"/>
                    </a:cubicBezTo>
                    <a:cubicBezTo>
                      <a:pt x="16" y="2"/>
                      <a:pt x="16" y="2"/>
                      <a:pt x="16"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37" name="Freeform 119">
                <a:extLst>
                  <a:ext uri="{FF2B5EF4-FFF2-40B4-BE49-F238E27FC236}">
                    <a16:creationId xmlns:a16="http://schemas.microsoft.com/office/drawing/2014/main" id="{A3CA19A1-5A3B-40E6-AF11-ECB369714986}"/>
                  </a:ext>
                </a:extLst>
              </p:cNvPr>
              <p:cNvSpPr>
                <a:spLocks/>
              </p:cNvSpPr>
              <p:nvPr/>
            </p:nvSpPr>
            <p:spPr bwMode="auto">
              <a:xfrm>
                <a:off x="6776418" y="4016604"/>
                <a:ext cx="41228" cy="237059"/>
              </a:xfrm>
              <a:custGeom>
                <a:avLst/>
                <a:gdLst>
                  <a:gd name="T0" fmla="*/ 0 w 7"/>
                  <a:gd name="T1" fmla="*/ 36 h 39"/>
                  <a:gd name="T2" fmla="*/ 3 w 7"/>
                  <a:gd name="T3" fmla="*/ 39 h 39"/>
                  <a:gd name="T4" fmla="*/ 4 w 7"/>
                  <a:gd name="T5" fmla="*/ 39 h 39"/>
                  <a:gd name="T6" fmla="*/ 7 w 7"/>
                  <a:gd name="T7" fmla="*/ 36 h 39"/>
                  <a:gd name="T8" fmla="*/ 7 w 7"/>
                  <a:gd name="T9" fmla="*/ 0 h 39"/>
                  <a:gd name="T10" fmla="*/ 0 w 7"/>
                  <a:gd name="T11" fmla="*/ 0 h 39"/>
                  <a:gd name="T12" fmla="*/ 0 w 7"/>
                  <a:gd name="T13" fmla="*/ 36 h 39"/>
                </a:gdLst>
                <a:ahLst/>
                <a:cxnLst>
                  <a:cxn ang="0">
                    <a:pos x="T0" y="T1"/>
                  </a:cxn>
                  <a:cxn ang="0">
                    <a:pos x="T2" y="T3"/>
                  </a:cxn>
                  <a:cxn ang="0">
                    <a:pos x="T4" y="T5"/>
                  </a:cxn>
                  <a:cxn ang="0">
                    <a:pos x="T6" y="T7"/>
                  </a:cxn>
                  <a:cxn ang="0">
                    <a:pos x="T8" y="T9"/>
                  </a:cxn>
                  <a:cxn ang="0">
                    <a:pos x="T10" y="T11"/>
                  </a:cxn>
                  <a:cxn ang="0">
                    <a:pos x="T12" y="T13"/>
                  </a:cxn>
                </a:cxnLst>
                <a:rect l="0" t="0" r="r" b="b"/>
                <a:pathLst>
                  <a:path w="7" h="39">
                    <a:moveTo>
                      <a:pt x="0" y="36"/>
                    </a:moveTo>
                    <a:cubicBezTo>
                      <a:pt x="0" y="38"/>
                      <a:pt x="2" y="39"/>
                      <a:pt x="3" y="39"/>
                    </a:cubicBezTo>
                    <a:cubicBezTo>
                      <a:pt x="4" y="39"/>
                      <a:pt x="4" y="39"/>
                      <a:pt x="4" y="39"/>
                    </a:cubicBezTo>
                    <a:cubicBezTo>
                      <a:pt x="6" y="39"/>
                      <a:pt x="7" y="38"/>
                      <a:pt x="7" y="36"/>
                    </a:cubicBezTo>
                    <a:cubicBezTo>
                      <a:pt x="7" y="0"/>
                      <a:pt x="7" y="0"/>
                      <a:pt x="7" y="0"/>
                    </a:cubicBezTo>
                    <a:cubicBezTo>
                      <a:pt x="0" y="0"/>
                      <a:pt x="0" y="0"/>
                      <a:pt x="0" y="0"/>
                    </a:cubicBezTo>
                    <a:lnTo>
                      <a:pt x="0" y="3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grpSp>
          <p:nvGrpSpPr>
            <p:cNvPr id="38" name="Group 37">
              <a:extLst>
                <a:ext uri="{FF2B5EF4-FFF2-40B4-BE49-F238E27FC236}">
                  <a16:creationId xmlns:a16="http://schemas.microsoft.com/office/drawing/2014/main" id="{A36ACB01-8C99-4179-98D6-8FFB0169D9BE}"/>
                </a:ext>
              </a:extLst>
            </p:cNvPr>
            <p:cNvGrpSpPr>
              <a:grpSpLocks noChangeAspect="1"/>
            </p:cNvGrpSpPr>
            <p:nvPr/>
          </p:nvGrpSpPr>
          <p:grpSpPr>
            <a:xfrm>
              <a:off x="8225373" y="3935485"/>
              <a:ext cx="109743" cy="324000"/>
              <a:chOff x="7211400" y="3959916"/>
              <a:chExt cx="108223" cy="319515"/>
            </a:xfrm>
            <a:solidFill>
              <a:schemeClr val="accent2"/>
            </a:solidFill>
          </p:grpSpPr>
          <p:sp>
            <p:nvSpPr>
              <p:cNvPr id="39" name="Freeform 118">
                <a:extLst>
                  <a:ext uri="{FF2B5EF4-FFF2-40B4-BE49-F238E27FC236}">
                    <a16:creationId xmlns:a16="http://schemas.microsoft.com/office/drawing/2014/main" id="{D2EBD232-DF33-41E3-AFBE-B51BDE59B2DA}"/>
                  </a:ext>
                </a:extLst>
              </p:cNvPr>
              <p:cNvSpPr>
                <a:spLocks noEditPoints="1"/>
              </p:cNvSpPr>
              <p:nvPr/>
            </p:nvSpPr>
            <p:spPr bwMode="auto">
              <a:xfrm>
                <a:off x="7211400" y="3959916"/>
                <a:ext cx="108223" cy="319515"/>
              </a:xfrm>
              <a:custGeom>
                <a:avLst/>
                <a:gdLst>
                  <a:gd name="T0" fmla="*/ 15 w 18"/>
                  <a:gd name="T1" fmla="*/ 0 h 52"/>
                  <a:gd name="T2" fmla="*/ 2 w 18"/>
                  <a:gd name="T3" fmla="*/ 0 h 52"/>
                  <a:gd name="T4" fmla="*/ 0 w 18"/>
                  <a:gd name="T5" fmla="*/ 2 h 52"/>
                  <a:gd name="T6" fmla="*/ 1 w 18"/>
                  <a:gd name="T7" fmla="*/ 4 h 52"/>
                  <a:gd name="T8" fmla="*/ 2 w 18"/>
                  <a:gd name="T9" fmla="*/ 6 h 52"/>
                  <a:gd name="T10" fmla="*/ 2 w 18"/>
                  <a:gd name="T11" fmla="*/ 45 h 52"/>
                  <a:gd name="T12" fmla="*/ 8 w 18"/>
                  <a:gd name="T13" fmla="*/ 52 h 52"/>
                  <a:gd name="T14" fmla="*/ 9 w 18"/>
                  <a:gd name="T15" fmla="*/ 52 h 52"/>
                  <a:gd name="T16" fmla="*/ 16 w 18"/>
                  <a:gd name="T17" fmla="*/ 45 h 52"/>
                  <a:gd name="T18" fmla="*/ 16 w 18"/>
                  <a:gd name="T19" fmla="*/ 6 h 52"/>
                  <a:gd name="T20" fmla="*/ 17 w 18"/>
                  <a:gd name="T21" fmla="*/ 4 h 52"/>
                  <a:gd name="T22" fmla="*/ 18 w 18"/>
                  <a:gd name="T23" fmla="*/ 2 h 52"/>
                  <a:gd name="T24" fmla="*/ 15 w 18"/>
                  <a:gd name="T25" fmla="*/ 0 h 52"/>
                  <a:gd name="T26" fmla="*/ 16 w 18"/>
                  <a:gd name="T27" fmla="*/ 2 h 52"/>
                  <a:gd name="T28" fmla="*/ 14 w 18"/>
                  <a:gd name="T29" fmla="*/ 6 h 52"/>
                  <a:gd name="T30" fmla="*/ 14 w 18"/>
                  <a:gd name="T31" fmla="*/ 45 h 52"/>
                  <a:gd name="T32" fmla="*/ 9 w 18"/>
                  <a:gd name="T33" fmla="*/ 50 h 52"/>
                  <a:gd name="T34" fmla="*/ 8 w 18"/>
                  <a:gd name="T35" fmla="*/ 50 h 52"/>
                  <a:gd name="T36" fmla="*/ 4 w 18"/>
                  <a:gd name="T37" fmla="*/ 45 h 52"/>
                  <a:gd name="T38" fmla="*/ 4 w 18"/>
                  <a:gd name="T39" fmla="*/ 6 h 52"/>
                  <a:gd name="T40" fmla="*/ 2 w 18"/>
                  <a:gd name="T41" fmla="*/ 2 h 52"/>
                  <a:gd name="T42" fmla="*/ 2 w 18"/>
                  <a:gd name="T43" fmla="*/ 2 h 52"/>
                  <a:gd name="T44" fmla="*/ 2 w 18"/>
                  <a:gd name="T45" fmla="*/ 2 h 52"/>
                  <a:gd name="T46" fmla="*/ 15 w 18"/>
                  <a:gd name="T47" fmla="*/ 2 h 52"/>
                  <a:gd name="T48" fmla="*/ 16 w 18"/>
                  <a:gd name="T49" fmla="*/ 2 h 52"/>
                  <a:gd name="T50" fmla="*/ 16 w 18"/>
                  <a:gd name="T51" fmla="*/ 2 h 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8" h="52">
                    <a:moveTo>
                      <a:pt x="15" y="0"/>
                    </a:moveTo>
                    <a:cubicBezTo>
                      <a:pt x="2" y="0"/>
                      <a:pt x="2" y="0"/>
                      <a:pt x="2" y="0"/>
                    </a:cubicBezTo>
                    <a:cubicBezTo>
                      <a:pt x="1" y="0"/>
                      <a:pt x="0" y="1"/>
                      <a:pt x="0" y="2"/>
                    </a:cubicBezTo>
                    <a:cubicBezTo>
                      <a:pt x="0" y="3"/>
                      <a:pt x="0" y="4"/>
                      <a:pt x="1" y="4"/>
                    </a:cubicBezTo>
                    <a:cubicBezTo>
                      <a:pt x="1" y="4"/>
                      <a:pt x="2" y="5"/>
                      <a:pt x="2" y="6"/>
                    </a:cubicBezTo>
                    <a:cubicBezTo>
                      <a:pt x="2" y="45"/>
                      <a:pt x="2" y="45"/>
                      <a:pt x="2" y="45"/>
                    </a:cubicBezTo>
                    <a:cubicBezTo>
                      <a:pt x="2" y="49"/>
                      <a:pt x="5" y="52"/>
                      <a:pt x="8" y="52"/>
                    </a:cubicBezTo>
                    <a:cubicBezTo>
                      <a:pt x="9" y="52"/>
                      <a:pt x="9" y="52"/>
                      <a:pt x="9" y="52"/>
                    </a:cubicBezTo>
                    <a:cubicBezTo>
                      <a:pt x="13" y="52"/>
                      <a:pt x="16" y="49"/>
                      <a:pt x="16" y="45"/>
                    </a:cubicBezTo>
                    <a:cubicBezTo>
                      <a:pt x="16" y="6"/>
                      <a:pt x="16" y="6"/>
                      <a:pt x="16" y="6"/>
                    </a:cubicBezTo>
                    <a:cubicBezTo>
                      <a:pt x="16" y="5"/>
                      <a:pt x="16" y="4"/>
                      <a:pt x="17" y="4"/>
                    </a:cubicBezTo>
                    <a:cubicBezTo>
                      <a:pt x="17" y="4"/>
                      <a:pt x="18" y="3"/>
                      <a:pt x="18" y="2"/>
                    </a:cubicBezTo>
                    <a:cubicBezTo>
                      <a:pt x="18" y="1"/>
                      <a:pt x="17" y="0"/>
                      <a:pt x="15" y="0"/>
                    </a:cubicBezTo>
                    <a:close/>
                    <a:moveTo>
                      <a:pt x="16" y="2"/>
                    </a:moveTo>
                    <a:cubicBezTo>
                      <a:pt x="14" y="3"/>
                      <a:pt x="14" y="4"/>
                      <a:pt x="14" y="6"/>
                    </a:cubicBezTo>
                    <a:cubicBezTo>
                      <a:pt x="14" y="45"/>
                      <a:pt x="14" y="45"/>
                      <a:pt x="14" y="45"/>
                    </a:cubicBezTo>
                    <a:cubicBezTo>
                      <a:pt x="14" y="48"/>
                      <a:pt x="12" y="50"/>
                      <a:pt x="9" y="50"/>
                    </a:cubicBezTo>
                    <a:cubicBezTo>
                      <a:pt x="8" y="50"/>
                      <a:pt x="8" y="50"/>
                      <a:pt x="8" y="50"/>
                    </a:cubicBezTo>
                    <a:cubicBezTo>
                      <a:pt x="6" y="50"/>
                      <a:pt x="4" y="48"/>
                      <a:pt x="4" y="45"/>
                    </a:cubicBezTo>
                    <a:cubicBezTo>
                      <a:pt x="4" y="6"/>
                      <a:pt x="4" y="6"/>
                      <a:pt x="4" y="6"/>
                    </a:cubicBezTo>
                    <a:cubicBezTo>
                      <a:pt x="4" y="4"/>
                      <a:pt x="3" y="3"/>
                      <a:pt x="2" y="2"/>
                    </a:cubicBezTo>
                    <a:cubicBezTo>
                      <a:pt x="2" y="2"/>
                      <a:pt x="2" y="2"/>
                      <a:pt x="2" y="2"/>
                    </a:cubicBezTo>
                    <a:cubicBezTo>
                      <a:pt x="2" y="2"/>
                      <a:pt x="2" y="2"/>
                      <a:pt x="2" y="2"/>
                    </a:cubicBezTo>
                    <a:cubicBezTo>
                      <a:pt x="15" y="2"/>
                      <a:pt x="15" y="2"/>
                      <a:pt x="15" y="2"/>
                    </a:cubicBezTo>
                    <a:cubicBezTo>
                      <a:pt x="16" y="2"/>
                      <a:pt x="16" y="2"/>
                      <a:pt x="16" y="2"/>
                    </a:cubicBezTo>
                    <a:cubicBezTo>
                      <a:pt x="16" y="2"/>
                      <a:pt x="16" y="2"/>
                      <a:pt x="16" y="2"/>
                    </a:cubicBez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sp>
            <p:nvSpPr>
              <p:cNvPr id="40" name="Freeform 119">
                <a:extLst>
                  <a:ext uri="{FF2B5EF4-FFF2-40B4-BE49-F238E27FC236}">
                    <a16:creationId xmlns:a16="http://schemas.microsoft.com/office/drawing/2014/main" id="{A0376189-0368-4601-9B74-3D747D8B06B6}"/>
                  </a:ext>
                </a:extLst>
              </p:cNvPr>
              <p:cNvSpPr>
                <a:spLocks/>
              </p:cNvSpPr>
              <p:nvPr/>
            </p:nvSpPr>
            <p:spPr bwMode="auto">
              <a:xfrm>
                <a:off x="7242321" y="4016604"/>
                <a:ext cx="41228" cy="237059"/>
              </a:xfrm>
              <a:custGeom>
                <a:avLst/>
                <a:gdLst>
                  <a:gd name="T0" fmla="*/ 0 w 7"/>
                  <a:gd name="T1" fmla="*/ 36 h 39"/>
                  <a:gd name="T2" fmla="*/ 3 w 7"/>
                  <a:gd name="T3" fmla="*/ 39 h 39"/>
                  <a:gd name="T4" fmla="*/ 4 w 7"/>
                  <a:gd name="T5" fmla="*/ 39 h 39"/>
                  <a:gd name="T6" fmla="*/ 7 w 7"/>
                  <a:gd name="T7" fmla="*/ 36 h 39"/>
                  <a:gd name="T8" fmla="*/ 7 w 7"/>
                  <a:gd name="T9" fmla="*/ 0 h 39"/>
                  <a:gd name="T10" fmla="*/ 0 w 7"/>
                  <a:gd name="T11" fmla="*/ 0 h 39"/>
                  <a:gd name="T12" fmla="*/ 0 w 7"/>
                  <a:gd name="T13" fmla="*/ 36 h 39"/>
                </a:gdLst>
                <a:ahLst/>
                <a:cxnLst>
                  <a:cxn ang="0">
                    <a:pos x="T0" y="T1"/>
                  </a:cxn>
                  <a:cxn ang="0">
                    <a:pos x="T2" y="T3"/>
                  </a:cxn>
                  <a:cxn ang="0">
                    <a:pos x="T4" y="T5"/>
                  </a:cxn>
                  <a:cxn ang="0">
                    <a:pos x="T6" y="T7"/>
                  </a:cxn>
                  <a:cxn ang="0">
                    <a:pos x="T8" y="T9"/>
                  </a:cxn>
                  <a:cxn ang="0">
                    <a:pos x="T10" y="T11"/>
                  </a:cxn>
                  <a:cxn ang="0">
                    <a:pos x="T12" y="T13"/>
                  </a:cxn>
                </a:cxnLst>
                <a:rect l="0" t="0" r="r" b="b"/>
                <a:pathLst>
                  <a:path w="7" h="39">
                    <a:moveTo>
                      <a:pt x="0" y="36"/>
                    </a:moveTo>
                    <a:cubicBezTo>
                      <a:pt x="0" y="38"/>
                      <a:pt x="2" y="39"/>
                      <a:pt x="3" y="39"/>
                    </a:cubicBezTo>
                    <a:cubicBezTo>
                      <a:pt x="4" y="39"/>
                      <a:pt x="4" y="39"/>
                      <a:pt x="4" y="39"/>
                    </a:cubicBezTo>
                    <a:cubicBezTo>
                      <a:pt x="6" y="39"/>
                      <a:pt x="7" y="38"/>
                      <a:pt x="7" y="36"/>
                    </a:cubicBezTo>
                    <a:cubicBezTo>
                      <a:pt x="7" y="0"/>
                      <a:pt x="7" y="0"/>
                      <a:pt x="7" y="0"/>
                    </a:cubicBezTo>
                    <a:cubicBezTo>
                      <a:pt x="0" y="0"/>
                      <a:pt x="0" y="0"/>
                      <a:pt x="0" y="0"/>
                    </a:cubicBezTo>
                    <a:lnTo>
                      <a:pt x="0" y="36"/>
                    </a:lnTo>
                    <a:close/>
                  </a:path>
                </a:pathLst>
              </a:custGeom>
              <a:grpFill/>
              <a:ln>
                <a:noFill/>
              </a:ln>
            </p:spPr>
            <p:txBody>
              <a:bodyPr vert="horz" wrap="square" lIns="91440" tIns="45720" rIns="91440" bIns="45720" numCol="1" anchor="t" anchorCtr="0" compatLnSpc="1">
                <a:prstTxWarp prst="textNoShape">
                  <a:avLst/>
                </a:prstTxWarp>
              </a:bodyPr>
              <a:lstStyle/>
              <a:p>
                <a:endParaRPr lang="en-GB"/>
              </a:p>
            </p:txBody>
          </p:sp>
        </p:grpSp>
      </p:grpSp>
      <p:sp>
        <p:nvSpPr>
          <p:cNvPr id="7" name="Arrow: Chevron 6">
            <a:extLst>
              <a:ext uri="{FF2B5EF4-FFF2-40B4-BE49-F238E27FC236}">
                <a16:creationId xmlns:a16="http://schemas.microsoft.com/office/drawing/2014/main" id="{78FB6D51-C901-40B5-B5DE-8074CE75B5FB}"/>
              </a:ext>
            </a:extLst>
          </p:cNvPr>
          <p:cNvSpPr/>
          <p:nvPr/>
        </p:nvSpPr>
        <p:spPr>
          <a:xfrm>
            <a:off x="1504629" y="5126706"/>
            <a:ext cx="2221980" cy="731370"/>
          </a:xfrm>
          <a:prstGeom prst="chevron">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41" name="TextBox 40">
            <a:extLst>
              <a:ext uri="{FF2B5EF4-FFF2-40B4-BE49-F238E27FC236}">
                <a16:creationId xmlns:a16="http://schemas.microsoft.com/office/drawing/2014/main" id="{431287E9-0239-4B4A-97D2-343B274522EB}"/>
              </a:ext>
            </a:extLst>
          </p:cNvPr>
          <p:cNvSpPr txBox="1"/>
          <p:nvPr/>
        </p:nvSpPr>
        <p:spPr>
          <a:xfrm>
            <a:off x="1831638" y="5353892"/>
            <a:ext cx="1822450" cy="276999"/>
          </a:xfrm>
          <a:prstGeom prst="rect">
            <a:avLst/>
          </a:prstGeom>
          <a:noFill/>
        </p:spPr>
        <p:txBody>
          <a:bodyPr wrap="square" rtlCol="0">
            <a:spAutoFit/>
          </a:bodyPr>
          <a:lstStyle/>
          <a:p>
            <a:pPr algn="ctr"/>
            <a:r>
              <a:rPr lang="en-US" sz="1200" b="1" dirty="0">
                <a:solidFill>
                  <a:schemeClr val="bg1"/>
                </a:solidFill>
              </a:rPr>
              <a:t>Sunitinib 37.5 mg/d</a:t>
            </a:r>
          </a:p>
        </p:txBody>
      </p:sp>
      <p:sp>
        <p:nvSpPr>
          <p:cNvPr id="44" name="Rectangle: Rounded Corners 43">
            <a:extLst>
              <a:ext uri="{FF2B5EF4-FFF2-40B4-BE49-F238E27FC236}">
                <a16:creationId xmlns:a16="http://schemas.microsoft.com/office/drawing/2014/main" id="{9467F215-2CB5-493C-BBC0-6C6E8D443015}"/>
              </a:ext>
            </a:extLst>
          </p:cNvPr>
          <p:cNvSpPr/>
          <p:nvPr/>
        </p:nvSpPr>
        <p:spPr>
          <a:xfrm>
            <a:off x="6457950" y="5126706"/>
            <a:ext cx="1658356" cy="731370"/>
          </a:xfrm>
          <a:prstGeom prst="roundRect">
            <a:avLst/>
          </a:prstGeom>
          <a:solidFill>
            <a:schemeClr val="accent1"/>
          </a:solidFill>
          <a:ln w="1905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5" name="TextBox 44">
            <a:extLst>
              <a:ext uri="{FF2B5EF4-FFF2-40B4-BE49-F238E27FC236}">
                <a16:creationId xmlns:a16="http://schemas.microsoft.com/office/drawing/2014/main" id="{71328057-51A2-456C-82D6-E2E20892DB0F}"/>
              </a:ext>
            </a:extLst>
          </p:cNvPr>
          <p:cNvSpPr txBox="1"/>
          <p:nvPr/>
        </p:nvSpPr>
        <p:spPr>
          <a:xfrm>
            <a:off x="6583320" y="5169226"/>
            <a:ext cx="1407616" cy="646331"/>
          </a:xfrm>
          <a:prstGeom prst="rect">
            <a:avLst/>
          </a:prstGeom>
          <a:noFill/>
        </p:spPr>
        <p:txBody>
          <a:bodyPr wrap="square" rtlCol="0">
            <a:spAutoFit/>
          </a:bodyPr>
          <a:lstStyle/>
          <a:p>
            <a:pPr algn="ctr"/>
            <a:r>
              <a:rPr lang="en-US" sz="1200" b="1" dirty="0">
                <a:solidFill>
                  <a:schemeClr val="bg1"/>
                </a:solidFill>
              </a:rPr>
              <a:t>Until progression or </a:t>
            </a:r>
          </a:p>
          <a:p>
            <a:pPr algn="ctr"/>
            <a:r>
              <a:rPr lang="en-US" sz="1200" b="1" dirty="0">
                <a:solidFill>
                  <a:schemeClr val="bg1"/>
                </a:solidFill>
              </a:rPr>
              <a:t>intolerance</a:t>
            </a:r>
          </a:p>
        </p:txBody>
      </p:sp>
      <p:grpSp>
        <p:nvGrpSpPr>
          <p:cNvPr id="49" name="Group 48">
            <a:extLst>
              <a:ext uri="{FF2B5EF4-FFF2-40B4-BE49-F238E27FC236}">
                <a16:creationId xmlns:a16="http://schemas.microsoft.com/office/drawing/2014/main" id="{26B92816-A840-4055-B83C-2660A58E681A}"/>
              </a:ext>
            </a:extLst>
          </p:cNvPr>
          <p:cNvGrpSpPr/>
          <p:nvPr/>
        </p:nvGrpSpPr>
        <p:grpSpPr>
          <a:xfrm>
            <a:off x="3768326" y="5126706"/>
            <a:ext cx="2229124" cy="738512"/>
            <a:chOff x="3768326" y="5126706"/>
            <a:chExt cx="2229124" cy="738512"/>
          </a:xfrm>
        </p:grpSpPr>
        <p:sp>
          <p:nvSpPr>
            <p:cNvPr id="42" name="Arrow: Chevron 41">
              <a:extLst>
                <a:ext uri="{FF2B5EF4-FFF2-40B4-BE49-F238E27FC236}">
                  <a16:creationId xmlns:a16="http://schemas.microsoft.com/office/drawing/2014/main" id="{6B9C5EE8-911F-4069-9493-5176638C2407}"/>
                </a:ext>
              </a:extLst>
            </p:cNvPr>
            <p:cNvSpPr/>
            <p:nvPr/>
          </p:nvSpPr>
          <p:spPr>
            <a:xfrm>
              <a:off x="3775469" y="5126706"/>
              <a:ext cx="2221980" cy="731370"/>
            </a:xfrm>
            <a:prstGeom prst="chevron">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chemeClr val="tx1"/>
                </a:solidFill>
              </a:endParaRPr>
            </a:p>
          </p:txBody>
        </p:sp>
        <p:sp>
          <p:nvSpPr>
            <p:cNvPr id="48" name="Rectangle 47">
              <a:extLst>
                <a:ext uri="{FF2B5EF4-FFF2-40B4-BE49-F238E27FC236}">
                  <a16:creationId xmlns:a16="http://schemas.microsoft.com/office/drawing/2014/main" id="{C50BD369-6E00-4B4B-9931-8357F1A83DC4}"/>
                </a:ext>
              </a:extLst>
            </p:cNvPr>
            <p:cNvSpPr/>
            <p:nvPr/>
          </p:nvSpPr>
          <p:spPr>
            <a:xfrm>
              <a:off x="3768326" y="5498305"/>
              <a:ext cx="2229124" cy="366913"/>
            </a:xfrm>
            <a:custGeom>
              <a:avLst/>
              <a:gdLst>
                <a:gd name="connsiteX0" fmla="*/ 0 w 2057354"/>
                <a:gd name="connsiteY0" fmla="*/ 0 h 371676"/>
                <a:gd name="connsiteX1" fmla="*/ 2057354 w 2057354"/>
                <a:gd name="connsiteY1" fmla="*/ 0 h 371676"/>
                <a:gd name="connsiteX2" fmla="*/ 2057354 w 2057354"/>
                <a:gd name="connsiteY2" fmla="*/ 371676 h 371676"/>
                <a:gd name="connsiteX3" fmla="*/ 0 w 2057354"/>
                <a:gd name="connsiteY3" fmla="*/ 371676 h 371676"/>
                <a:gd name="connsiteX4" fmla="*/ 0 w 2057354"/>
                <a:gd name="connsiteY4" fmla="*/ 0 h 371676"/>
                <a:gd name="connsiteX0" fmla="*/ 0 w 2147841"/>
                <a:gd name="connsiteY0" fmla="*/ 0 h 371676"/>
                <a:gd name="connsiteX1" fmla="*/ 2147841 w 2147841"/>
                <a:gd name="connsiteY1" fmla="*/ 4763 h 371676"/>
                <a:gd name="connsiteX2" fmla="*/ 2057354 w 2147841"/>
                <a:gd name="connsiteY2" fmla="*/ 371676 h 371676"/>
                <a:gd name="connsiteX3" fmla="*/ 0 w 2147841"/>
                <a:gd name="connsiteY3" fmla="*/ 371676 h 371676"/>
                <a:gd name="connsiteX4" fmla="*/ 0 w 2147841"/>
                <a:gd name="connsiteY4" fmla="*/ 0 h 371676"/>
                <a:gd name="connsiteX0" fmla="*/ 0 w 2147841"/>
                <a:gd name="connsiteY0" fmla="*/ 0 h 371676"/>
                <a:gd name="connsiteX1" fmla="*/ 2147841 w 2147841"/>
                <a:gd name="connsiteY1" fmla="*/ 4763 h 371676"/>
                <a:gd name="connsiteX2" fmla="*/ 1454898 w 2147841"/>
                <a:gd name="connsiteY2" fmla="*/ 338338 h 371676"/>
                <a:gd name="connsiteX3" fmla="*/ 0 w 2147841"/>
                <a:gd name="connsiteY3" fmla="*/ 371676 h 371676"/>
                <a:gd name="connsiteX4" fmla="*/ 0 w 2147841"/>
                <a:gd name="connsiteY4" fmla="*/ 0 h 371676"/>
                <a:gd name="connsiteX0" fmla="*/ 0 w 2147841"/>
                <a:gd name="connsiteY0" fmla="*/ 0 h 371676"/>
                <a:gd name="connsiteX1" fmla="*/ 2147841 w 2147841"/>
                <a:gd name="connsiteY1" fmla="*/ 4763 h 371676"/>
                <a:gd name="connsiteX2" fmla="*/ 1793036 w 2147841"/>
                <a:gd name="connsiteY2" fmla="*/ 364532 h 371676"/>
                <a:gd name="connsiteX3" fmla="*/ 0 w 2147841"/>
                <a:gd name="connsiteY3" fmla="*/ 371676 h 371676"/>
                <a:gd name="connsiteX4" fmla="*/ 0 w 2147841"/>
                <a:gd name="connsiteY4" fmla="*/ 0 h 371676"/>
                <a:gd name="connsiteX0" fmla="*/ 492918 w 2147841"/>
                <a:gd name="connsiteY0" fmla="*/ 16668 h 366913"/>
                <a:gd name="connsiteX1" fmla="*/ 2147841 w 2147841"/>
                <a:gd name="connsiteY1" fmla="*/ 0 h 366913"/>
                <a:gd name="connsiteX2" fmla="*/ 1793036 w 2147841"/>
                <a:gd name="connsiteY2" fmla="*/ 359769 h 366913"/>
                <a:gd name="connsiteX3" fmla="*/ 0 w 2147841"/>
                <a:gd name="connsiteY3" fmla="*/ 366913 h 366913"/>
                <a:gd name="connsiteX4" fmla="*/ 492918 w 2147841"/>
                <a:gd name="connsiteY4" fmla="*/ 16668 h 366913"/>
                <a:gd name="connsiteX0" fmla="*/ 297656 w 2147841"/>
                <a:gd name="connsiteY0" fmla="*/ 2380 h 366913"/>
                <a:gd name="connsiteX1" fmla="*/ 2147841 w 2147841"/>
                <a:gd name="connsiteY1" fmla="*/ 0 h 366913"/>
                <a:gd name="connsiteX2" fmla="*/ 1793036 w 2147841"/>
                <a:gd name="connsiteY2" fmla="*/ 359769 h 366913"/>
                <a:gd name="connsiteX3" fmla="*/ 0 w 2147841"/>
                <a:gd name="connsiteY3" fmla="*/ 366913 h 366913"/>
                <a:gd name="connsiteX4" fmla="*/ 297656 w 2147841"/>
                <a:gd name="connsiteY4" fmla="*/ 2380 h 366913"/>
                <a:gd name="connsiteX0" fmla="*/ 359568 w 2209753"/>
                <a:gd name="connsiteY0" fmla="*/ 2380 h 364532"/>
                <a:gd name="connsiteX1" fmla="*/ 2209753 w 2209753"/>
                <a:gd name="connsiteY1" fmla="*/ 0 h 364532"/>
                <a:gd name="connsiteX2" fmla="*/ 1854948 w 2209753"/>
                <a:gd name="connsiteY2" fmla="*/ 359769 h 364532"/>
                <a:gd name="connsiteX3" fmla="*/ 0 w 2209753"/>
                <a:gd name="connsiteY3" fmla="*/ 364532 h 364532"/>
                <a:gd name="connsiteX4" fmla="*/ 359568 w 2209753"/>
                <a:gd name="connsiteY4" fmla="*/ 2380 h 364532"/>
                <a:gd name="connsiteX0" fmla="*/ 359568 w 2209753"/>
                <a:gd name="connsiteY0" fmla="*/ 14 h 364532"/>
                <a:gd name="connsiteX1" fmla="*/ 2209753 w 2209753"/>
                <a:gd name="connsiteY1" fmla="*/ 0 h 364532"/>
                <a:gd name="connsiteX2" fmla="*/ 1854948 w 2209753"/>
                <a:gd name="connsiteY2" fmla="*/ 359769 h 364532"/>
                <a:gd name="connsiteX3" fmla="*/ 0 w 2209753"/>
                <a:gd name="connsiteY3" fmla="*/ 364532 h 364532"/>
                <a:gd name="connsiteX4" fmla="*/ 359568 w 2209753"/>
                <a:gd name="connsiteY4" fmla="*/ 14 h 364532"/>
                <a:gd name="connsiteX0" fmla="*/ 366673 w 2216858"/>
                <a:gd name="connsiteY0" fmla="*/ 14 h 364532"/>
                <a:gd name="connsiteX1" fmla="*/ 2216858 w 2216858"/>
                <a:gd name="connsiteY1" fmla="*/ 0 h 364532"/>
                <a:gd name="connsiteX2" fmla="*/ 1862053 w 2216858"/>
                <a:gd name="connsiteY2" fmla="*/ 359769 h 364532"/>
                <a:gd name="connsiteX3" fmla="*/ 0 w 2216858"/>
                <a:gd name="connsiteY3" fmla="*/ 364532 h 364532"/>
                <a:gd name="connsiteX4" fmla="*/ 366673 w 2216858"/>
                <a:gd name="connsiteY4" fmla="*/ 14 h 3645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6858" h="364532">
                  <a:moveTo>
                    <a:pt x="366673" y="14"/>
                  </a:moveTo>
                  <a:lnTo>
                    <a:pt x="2216858" y="0"/>
                  </a:lnTo>
                  <a:lnTo>
                    <a:pt x="1862053" y="359769"/>
                  </a:lnTo>
                  <a:lnTo>
                    <a:pt x="0" y="364532"/>
                  </a:lnTo>
                  <a:lnTo>
                    <a:pt x="366673" y="14"/>
                  </a:lnTo>
                  <a:close/>
                </a:path>
              </a:pathLst>
            </a:cu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43" name="TextBox 42">
              <a:extLst>
                <a:ext uri="{FF2B5EF4-FFF2-40B4-BE49-F238E27FC236}">
                  <a16:creationId xmlns:a16="http://schemas.microsoft.com/office/drawing/2014/main" id="{72BE4943-6C64-483F-B6B0-E897C979378A}"/>
                </a:ext>
              </a:extLst>
            </p:cNvPr>
            <p:cNvSpPr txBox="1"/>
            <p:nvPr/>
          </p:nvSpPr>
          <p:spPr>
            <a:xfrm>
              <a:off x="3967444" y="5169226"/>
              <a:ext cx="1822450" cy="646331"/>
            </a:xfrm>
            <a:prstGeom prst="rect">
              <a:avLst/>
            </a:prstGeom>
            <a:noFill/>
          </p:spPr>
          <p:txBody>
            <a:bodyPr wrap="square" rtlCol="0">
              <a:spAutoFit/>
            </a:bodyPr>
            <a:lstStyle/>
            <a:p>
              <a:pPr algn="ctr"/>
              <a:r>
                <a:rPr lang="en-US" sz="1200" b="1" dirty="0">
                  <a:solidFill>
                    <a:schemeClr val="bg1"/>
                  </a:solidFill>
                </a:rPr>
                <a:t>Sunitinib 25 mg/d</a:t>
              </a:r>
            </a:p>
            <a:p>
              <a:pPr algn="ctr"/>
              <a:r>
                <a:rPr lang="en-US" sz="1200" b="1" dirty="0">
                  <a:solidFill>
                    <a:schemeClr val="bg1"/>
                  </a:solidFill>
                </a:rPr>
                <a:t>+</a:t>
              </a:r>
            </a:p>
            <a:p>
              <a:pPr algn="ctr"/>
              <a:r>
                <a:rPr lang="en-US" sz="1200" b="1" dirty="0">
                  <a:solidFill>
                    <a:schemeClr val="bg1"/>
                  </a:solidFill>
                </a:rPr>
                <a:t>Nivolumab 3 mg/kg/2w</a:t>
              </a:r>
            </a:p>
          </p:txBody>
        </p:sp>
      </p:grpSp>
      <p:grpSp>
        <p:nvGrpSpPr>
          <p:cNvPr id="55" name="Group 54">
            <a:extLst>
              <a:ext uri="{FF2B5EF4-FFF2-40B4-BE49-F238E27FC236}">
                <a16:creationId xmlns:a16="http://schemas.microsoft.com/office/drawing/2014/main" id="{316878E6-7279-4B6D-AA82-CCAAA9C8CFBF}"/>
              </a:ext>
            </a:extLst>
          </p:cNvPr>
          <p:cNvGrpSpPr/>
          <p:nvPr/>
        </p:nvGrpSpPr>
        <p:grpSpPr>
          <a:xfrm>
            <a:off x="1423577" y="4717530"/>
            <a:ext cx="6804000" cy="72000"/>
            <a:chOff x="1423577" y="4717530"/>
            <a:chExt cx="6804000" cy="72000"/>
          </a:xfrm>
        </p:grpSpPr>
        <p:cxnSp>
          <p:nvCxnSpPr>
            <p:cNvPr id="47" name="Straight Connector 46">
              <a:extLst>
                <a:ext uri="{FF2B5EF4-FFF2-40B4-BE49-F238E27FC236}">
                  <a16:creationId xmlns:a16="http://schemas.microsoft.com/office/drawing/2014/main" id="{F138CEB6-AA97-40C9-B8AA-4DE7D71E2AC9}"/>
                </a:ext>
              </a:extLst>
            </p:cNvPr>
            <p:cNvCxnSpPr>
              <a:cxnSpLocks/>
            </p:cNvCxnSpPr>
            <p:nvPr/>
          </p:nvCxnSpPr>
          <p:spPr>
            <a:xfrm>
              <a:off x="1423577" y="4717530"/>
              <a:ext cx="6804000"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A41A9834-619C-4630-897E-4C77BEC917A6}"/>
                </a:ext>
              </a:extLst>
            </p:cNvPr>
            <p:cNvCxnSpPr>
              <a:cxnSpLocks/>
            </p:cNvCxnSpPr>
            <p:nvPr/>
          </p:nvCxnSpPr>
          <p:spPr>
            <a:xfrm>
              <a:off x="1608841" y="4717530"/>
              <a:ext cx="0" cy="72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FFB15564-771C-4069-B57A-BF81EE0D9040}"/>
                </a:ext>
              </a:extLst>
            </p:cNvPr>
            <p:cNvCxnSpPr>
              <a:cxnSpLocks/>
            </p:cNvCxnSpPr>
            <p:nvPr/>
          </p:nvCxnSpPr>
          <p:spPr>
            <a:xfrm>
              <a:off x="3125698" y="4717530"/>
              <a:ext cx="0" cy="72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7D6C1352-B312-415D-9B4A-D473C81B4763}"/>
                </a:ext>
              </a:extLst>
            </p:cNvPr>
            <p:cNvCxnSpPr>
              <a:cxnSpLocks/>
            </p:cNvCxnSpPr>
            <p:nvPr/>
          </p:nvCxnSpPr>
          <p:spPr>
            <a:xfrm>
              <a:off x="3866256" y="4717530"/>
              <a:ext cx="0" cy="72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9E8A874D-805E-47F7-9DC4-5A18130A6F26}"/>
                </a:ext>
              </a:extLst>
            </p:cNvPr>
            <p:cNvCxnSpPr>
              <a:cxnSpLocks/>
            </p:cNvCxnSpPr>
            <p:nvPr/>
          </p:nvCxnSpPr>
          <p:spPr>
            <a:xfrm>
              <a:off x="5345012" y="4717530"/>
              <a:ext cx="0" cy="7200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69" name="Group 68">
            <a:extLst>
              <a:ext uri="{FF2B5EF4-FFF2-40B4-BE49-F238E27FC236}">
                <a16:creationId xmlns:a16="http://schemas.microsoft.com/office/drawing/2014/main" id="{ADB043B1-036E-4C35-87B2-6A82175E8445}"/>
              </a:ext>
            </a:extLst>
          </p:cNvPr>
          <p:cNvGrpSpPr/>
          <p:nvPr/>
        </p:nvGrpSpPr>
        <p:grpSpPr>
          <a:xfrm>
            <a:off x="520960" y="3606178"/>
            <a:ext cx="8154190" cy="310118"/>
            <a:chOff x="520960" y="3567973"/>
            <a:chExt cx="8154190" cy="310118"/>
          </a:xfrm>
        </p:grpSpPr>
        <p:sp>
          <p:nvSpPr>
            <p:cNvPr id="60" name="Rectangle: Rounded Corners 59">
              <a:extLst>
                <a:ext uri="{FF2B5EF4-FFF2-40B4-BE49-F238E27FC236}">
                  <a16:creationId xmlns:a16="http://schemas.microsoft.com/office/drawing/2014/main" id="{38D2DAE8-9D79-4D31-9742-3D037FF9788B}"/>
                </a:ext>
              </a:extLst>
            </p:cNvPr>
            <p:cNvSpPr/>
            <p:nvPr/>
          </p:nvSpPr>
          <p:spPr>
            <a:xfrm>
              <a:off x="520960" y="3567973"/>
              <a:ext cx="1967338"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64" name="Rectangle: Rounded Corners 63">
              <a:extLst>
                <a:ext uri="{FF2B5EF4-FFF2-40B4-BE49-F238E27FC236}">
                  <a16:creationId xmlns:a16="http://schemas.microsoft.com/office/drawing/2014/main" id="{4BA3CF71-5B70-4042-92F2-1E5C14752486}"/>
                </a:ext>
              </a:extLst>
            </p:cNvPr>
            <p:cNvSpPr/>
            <p:nvPr/>
          </p:nvSpPr>
          <p:spPr>
            <a:xfrm>
              <a:off x="3356664" y="3567973"/>
              <a:ext cx="3170758"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68" name="Rectangle: Rounded Corners 67">
              <a:extLst>
                <a:ext uri="{FF2B5EF4-FFF2-40B4-BE49-F238E27FC236}">
                  <a16:creationId xmlns:a16="http://schemas.microsoft.com/office/drawing/2014/main" id="{8D54C665-1144-45FC-9430-7F5BF7E96FEB}"/>
                </a:ext>
              </a:extLst>
            </p:cNvPr>
            <p:cNvSpPr/>
            <p:nvPr/>
          </p:nvSpPr>
          <p:spPr>
            <a:xfrm>
              <a:off x="6819456" y="3567973"/>
              <a:ext cx="1771236"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 name="TextBox 15">
              <a:extLst>
                <a:ext uri="{FF2B5EF4-FFF2-40B4-BE49-F238E27FC236}">
                  <a16:creationId xmlns:a16="http://schemas.microsoft.com/office/drawing/2014/main" id="{B1B3A572-FECB-4EA7-A153-961DD9A5EC3B}"/>
                </a:ext>
              </a:extLst>
            </p:cNvPr>
            <p:cNvSpPr txBox="1"/>
            <p:nvPr/>
          </p:nvSpPr>
          <p:spPr>
            <a:xfrm>
              <a:off x="3570750" y="3584533"/>
              <a:ext cx="3065000" cy="276999"/>
            </a:xfrm>
            <a:prstGeom prst="rect">
              <a:avLst/>
            </a:prstGeom>
            <a:noFill/>
          </p:spPr>
          <p:txBody>
            <a:bodyPr wrap="square" rtlCol="0">
              <a:spAutoFit/>
            </a:bodyPr>
            <a:lstStyle/>
            <a:p>
              <a:pPr algn="ctr"/>
              <a:r>
                <a:rPr lang="en-US" sz="1200" b="1" dirty="0">
                  <a:solidFill>
                    <a:schemeClr val="bg1"/>
                  </a:solidFill>
                </a:rPr>
                <a:t>2</a:t>
              </a:r>
              <a:r>
                <a:rPr lang="en-US" sz="1200" b="1" baseline="30000" dirty="0">
                  <a:solidFill>
                    <a:schemeClr val="bg1"/>
                  </a:solidFill>
                </a:rPr>
                <a:t>nd </a:t>
              </a:r>
              <a:r>
                <a:rPr lang="en-US" sz="1200" b="1" dirty="0">
                  <a:solidFill>
                    <a:schemeClr val="bg1"/>
                  </a:solidFill>
                </a:rPr>
                <a:t>Biopsy (mandatory) (W13 D01 or earlier)</a:t>
              </a:r>
            </a:p>
          </p:txBody>
        </p:sp>
        <p:sp>
          <p:nvSpPr>
            <p:cNvPr id="15" name="TextBox 14">
              <a:extLst>
                <a:ext uri="{FF2B5EF4-FFF2-40B4-BE49-F238E27FC236}">
                  <a16:creationId xmlns:a16="http://schemas.microsoft.com/office/drawing/2014/main" id="{DAFF4DA0-E47E-4643-96DA-D347CAA2F12F}"/>
                </a:ext>
              </a:extLst>
            </p:cNvPr>
            <p:cNvSpPr txBox="1"/>
            <p:nvPr/>
          </p:nvSpPr>
          <p:spPr>
            <a:xfrm>
              <a:off x="771247" y="3584533"/>
              <a:ext cx="1931138" cy="276999"/>
            </a:xfrm>
            <a:prstGeom prst="rect">
              <a:avLst/>
            </a:prstGeom>
            <a:noFill/>
          </p:spPr>
          <p:txBody>
            <a:bodyPr wrap="square" rtlCol="0">
              <a:spAutoFit/>
            </a:bodyPr>
            <a:lstStyle/>
            <a:p>
              <a:r>
                <a:rPr lang="en-US" sz="1200" b="1" dirty="0">
                  <a:solidFill>
                    <a:schemeClr val="bg1"/>
                  </a:solidFill>
                </a:rPr>
                <a:t>1</a:t>
              </a:r>
              <a:r>
                <a:rPr lang="en-US" sz="1200" b="1" baseline="30000" dirty="0">
                  <a:solidFill>
                    <a:schemeClr val="bg1"/>
                  </a:solidFill>
                </a:rPr>
                <a:t>st</a:t>
              </a:r>
              <a:r>
                <a:rPr lang="en-US" sz="1200" b="1" dirty="0">
                  <a:solidFill>
                    <a:schemeClr val="bg1"/>
                  </a:solidFill>
                </a:rPr>
                <a:t> Biopsy (mandatory)</a:t>
              </a:r>
            </a:p>
          </p:txBody>
        </p:sp>
        <p:sp>
          <p:nvSpPr>
            <p:cNvPr id="17" name="TextBox 16">
              <a:extLst>
                <a:ext uri="{FF2B5EF4-FFF2-40B4-BE49-F238E27FC236}">
                  <a16:creationId xmlns:a16="http://schemas.microsoft.com/office/drawing/2014/main" id="{7378DF34-2C6A-4C94-B19B-7C2444C09DEA}"/>
                </a:ext>
              </a:extLst>
            </p:cNvPr>
            <p:cNvSpPr txBox="1"/>
            <p:nvPr/>
          </p:nvSpPr>
          <p:spPr>
            <a:xfrm>
              <a:off x="7046296" y="3584533"/>
              <a:ext cx="1628854" cy="276999"/>
            </a:xfrm>
            <a:prstGeom prst="rect">
              <a:avLst/>
            </a:prstGeom>
            <a:noFill/>
          </p:spPr>
          <p:txBody>
            <a:bodyPr wrap="square" rtlCol="0">
              <a:spAutoFit/>
            </a:bodyPr>
            <a:lstStyle/>
            <a:p>
              <a:pPr algn="ctr"/>
              <a:r>
                <a:rPr lang="en-US" sz="1200" b="1" dirty="0">
                  <a:solidFill>
                    <a:schemeClr val="bg1"/>
                  </a:solidFill>
                </a:rPr>
                <a:t>3</a:t>
              </a:r>
              <a:r>
                <a:rPr lang="en-US" sz="1200" b="1" baseline="30000" dirty="0">
                  <a:solidFill>
                    <a:schemeClr val="bg1"/>
                  </a:solidFill>
                </a:rPr>
                <a:t>rd </a:t>
              </a:r>
              <a:r>
                <a:rPr lang="en-US" sz="1200" b="1" dirty="0">
                  <a:solidFill>
                    <a:schemeClr val="bg1"/>
                  </a:solidFill>
                </a:rPr>
                <a:t>Biopsy (optional)</a:t>
              </a:r>
            </a:p>
          </p:txBody>
        </p:sp>
        <p:grpSp>
          <p:nvGrpSpPr>
            <p:cNvPr id="57" name="Group 56">
              <a:extLst>
                <a:ext uri="{FF2B5EF4-FFF2-40B4-BE49-F238E27FC236}">
                  <a16:creationId xmlns:a16="http://schemas.microsoft.com/office/drawing/2014/main" id="{F9779443-F260-4D17-95CD-3B1A0B643CA9}"/>
                </a:ext>
              </a:extLst>
            </p:cNvPr>
            <p:cNvGrpSpPr>
              <a:grpSpLocks noChangeAspect="1"/>
            </p:cNvGrpSpPr>
            <p:nvPr/>
          </p:nvGrpSpPr>
          <p:grpSpPr>
            <a:xfrm>
              <a:off x="594552" y="3597032"/>
              <a:ext cx="232964" cy="252000"/>
              <a:chOff x="2843212" y="1214438"/>
              <a:chExt cx="407988" cy="441325"/>
            </a:xfrm>
            <a:solidFill>
              <a:schemeClr val="bg1"/>
            </a:solidFill>
          </p:grpSpPr>
          <p:sp>
            <p:nvSpPr>
              <p:cNvPr id="58" name="Freeform 98">
                <a:extLst>
                  <a:ext uri="{FF2B5EF4-FFF2-40B4-BE49-F238E27FC236}">
                    <a16:creationId xmlns:a16="http://schemas.microsoft.com/office/drawing/2014/main" id="{08160AF5-6385-4E99-919A-B2D8F23BF702}"/>
                  </a:ext>
                </a:extLst>
              </p:cNvPr>
              <p:cNvSpPr>
                <a:spLocks/>
              </p:cNvSpPr>
              <p:nvPr/>
            </p:nvSpPr>
            <p:spPr bwMode="auto">
              <a:xfrm>
                <a:off x="2843212" y="1328738"/>
                <a:ext cx="330200" cy="327025"/>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59" name="Freeform 99">
                <a:extLst>
                  <a:ext uri="{FF2B5EF4-FFF2-40B4-BE49-F238E27FC236}">
                    <a16:creationId xmlns:a16="http://schemas.microsoft.com/office/drawing/2014/main" id="{A1999D37-A73E-43D4-BB79-94BBB0AE2A47}"/>
                  </a:ext>
                </a:extLst>
              </p:cNvPr>
              <p:cNvSpPr>
                <a:spLocks/>
              </p:cNvSpPr>
              <p:nvPr/>
            </p:nvSpPr>
            <p:spPr bwMode="auto">
              <a:xfrm>
                <a:off x="3136900" y="1214438"/>
                <a:ext cx="114300" cy="147638"/>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61" name="Group 60">
              <a:extLst>
                <a:ext uri="{FF2B5EF4-FFF2-40B4-BE49-F238E27FC236}">
                  <a16:creationId xmlns:a16="http://schemas.microsoft.com/office/drawing/2014/main" id="{55FF4F5A-EB0C-4E77-B1CD-BF01260B5BBE}"/>
                </a:ext>
              </a:extLst>
            </p:cNvPr>
            <p:cNvGrpSpPr>
              <a:grpSpLocks noChangeAspect="1"/>
            </p:cNvGrpSpPr>
            <p:nvPr/>
          </p:nvGrpSpPr>
          <p:grpSpPr>
            <a:xfrm>
              <a:off x="3457634" y="3597032"/>
              <a:ext cx="232964" cy="252000"/>
              <a:chOff x="2843212" y="1214438"/>
              <a:chExt cx="407988" cy="441325"/>
            </a:xfrm>
            <a:solidFill>
              <a:schemeClr val="bg1"/>
            </a:solidFill>
          </p:grpSpPr>
          <p:sp>
            <p:nvSpPr>
              <p:cNvPr id="62" name="Freeform 98">
                <a:extLst>
                  <a:ext uri="{FF2B5EF4-FFF2-40B4-BE49-F238E27FC236}">
                    <a16:creationId xmlns:a16="http://schemas.microsoft.com/office/drawing/2014/main" id="{40C64BBA-E484-4708-BE43-56207191968A}"/>
                  </a:ext>
                </a:extLst>
              </p:cNvPr>
              <p:cNvSpPr>
                <a:spLocks/>
              </p:cNvSpPr>
              <p:nvPr/>
            </p:nvSpPr>
            <p:spPr bwMode="auto">
              <a:xfrm>
                <a:off x="2843212" y="1328738"/>
                <a:ext cx="330200" cy="327025"/>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3" name="Freeform 99">
                <a:extLst>
                  <a:ext uri="{FF2B5EF4-FFF2-40B4-BE49-F238E27FC236}">
                    <a16:creationId xmlns:a16="http://schemas.microsoft.com/office/drawing/2014/main" id="{04E65CA2-C8E4-4251-BD2D-23B7C5ABE169}"/>
                  </a:ext>
                </a:extLst>
              </p:cNvPr>
              <p:cNvSpPr>
                <a:spLocks/>
              </p:cNvSpPr>
              <p:nvPr/>
            </p:nvSpPr>
            <p:spPr bwMode="auto">
              <a:xfrm>
                <a:off x="3136900" y="1214438"/>
                <a:ext cx="114300" cy="147638"/>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nvGrpSpPr>
            <p:cNvPr id="65" name="Group 64">
              <a:extLst>
                <a:ext uri="{FF2B5EF4-FFF2-40B4-BE49-F238E27FC236}">
                  <a16:creationId xmlns:a16="http://schemas.microsoft.com/office/drawing/2014/main" id="{C0F80B8E-55AD-4AD7-B04B-FC9E869C88D8}"/>
                </a:ext>
              </a:extLst>
            </p:cNvPr>
            <p:cNvGrpSpPr>
              <a:grpSpLocks noChangeAspect="1"/>
            </p:cNvGrpSpPr>
            <p:nvPr/>
          </p:nvGrpSpPr>
          <p:grpSpPr>
            <a:xfrm>
              <a:off x="6932081" y="3597032"/>
              <a:ext cx="232964" cy="252000"/>
              <a:chOff x="2843212" y="1214438"/>
              <a:chExt cx="407988" cy="441325"/>
            </a:xfrm>
            <a:solidFill>
              <a:schemeClr val="bg1"/>
            </a:solidFill>
          </p:grpSpPr>
          <p:sp>
            <p:nvSpPr>
              <p:cNvPr id="66" name="Freeform 98">
                <a:extLst>
                  <a:ext uri="{FF2B5EF4-FFF2-40B4-BE49-F238E27FC236}">
                    <a16:creationId xmlns:a16="http://schemas.microsoft.com/office/drawing/2014/main" id="{B61A0B8F-AF52-40E2-AE41-99BED1290DD5}"/>
                  </a:ext>
                </a:extLst>
              </p:cNvPr>
              <p:cNvSpPr>
                <a:spLocks/>
              </p:cNvSpPr>
              <p:nvPr/>
            </p:nvSpPr>
            <p:spPr bwMode="auto">
              <a:xfrm>
                <a:off x="2843212" y="1328738"/>
                <a:ext cx="330200" cy="327025"/>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67" name="Freeform 99">
                <a:extLst>
                  <a:ext uri="{FF2B5EF4-FFF2-40B4-BE49-F238E27FC236}">
                    <a16:creationId xmlns:a16="http://schemas.microsoft.com/office/drawing/2014/main" id="{EE183D4D-3CEB-48F4-817D-E60BA585B651}"/>
                  </a:ext>
                </a:extLst>
              </p:cNvPr>
              <p:cNvSpPr>
                <a:spLocks/>
              </p:cNvSpPr>
              <p:nvPr/>
            </p:nvSpPr>
            <p:spPr bwMode="auto">
              <a:xfrm>
                <a:off x="3136900" y="1214438"/>
                <a:ext cx="114300" cy="147638"/>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sp>
        <p:nvSpPr>
          <p:cNvPr id="73" name="Rectangle: Rounded Corners 72">
            <a:extLst>
              <a:ext uri="{FF2B5EF4-FFF2-40B4-BE49-F238E27FC236}">
                <a16:creationId xmlns:a16="http://schemas.microsoft.com/office/drawing/2014/main" id="{4E7CB50C-AD57-4582-A6FF-2897A8A54DEB}"/>
              </a:ext>
            </a:extLst>
          </p:cNvPr>
          <p:cNvSpPr/>
          <p:nvPr/>
        </p:nvSpPr>
        <p:spPr>
          <a:xfrm>
            <a:off x="465943" y="1845286"/>
            <a:ext cx="8220858" cy="1070134"/>
          </a:xfrm>
          <a:prstGeom prst="roundRect">
            <a:avLst>
              <a:gd name="adj" fmla="val 50000"/>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12" name="Picture 11">
            <a:extLst>
              <a:ext uri="{FF2B5EF4-FFF2-40B4-BE49-F238E27FC236}">
                <a16:creationId xmlns:a16="http://schemas.microsoft.com/office/drawing/2014/main" id="{940B7BAA-8009-43B0-BF04-7A4192D28769}"/>
              </a:ext>
            </a:extLst>
          </p:cNvPr>
          <p:cNvPicPr>
            <a:picLocks noChangeAspect="1"/>
          </p:cNvPicPr>
          <p:nvPr/>
        </p:nvPicPr>
        <p:blipFill>
          <a:blip r:embed="rId3"/>
          <a:stretch>
            <a:fillRect/>
          </a:stretch>
        </p:blipFill>
        <p:spPr>
          <a:xfrm>
            <a:off x="446937" y="2016853"/>
            <a:ext cx="676715" cy="676715"/>
          </a:xfrm>
          <a:prstGeom prst="rect">
            <a:avLst/>
          </a:prstGeom>
        </p:spPr>
      </p:pic>
    </p:spTree>
    <p:extLst>
      <p:ext uri="{BB962C8B-B14F-4D97-AF65-F5344CB8AC3E}">
        <p14:creationId xmlns:p14="http://schemas.microsoft.com/office/powerpoint/2010/main" val="342756644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1900AC7-D217-4AC8-8551-32926DBFF091}"/>
              </a:ext>
            </a:extLst>
          </p:cNvPr>
          <p:cNvSpPr/>
          <p:nvPr/>
        </p:nvSpPr>
        <p:spPr>
          <a:xfrm>
            <a:off x="468312" y="2885489"/>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5" name="Rectangle 14">
            <a:extLst>
              <a:ext uri="{FF2B5EF4-FFF2-40B4-BE49-F238E27FC236}">
                <a16:creationId xmlns:a16="http://schemas.microsoft.com/office/drawing/2014/main" id="{5DDFA6E5-5E1B-4463-B4DA-AABD93D955BA}"/>
              </a:ext>
            </a:extLst>
          </p:cNvPr>
          <p:cNvSpPr/>
          <p:nvPr/>
        </p:nvSpPr>
        <p:spPr>
          <a:xfrm>
            <a:off x="468313" y="3125134"/>
            <a:ext cx="4012487" cy="2801404"/>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8C0C47E6-F161-4A4D-86F5-079D52B55B66}"/>
              </a:ext>
            </a:extLst>
          </p:cNvPr>
          <p:cNvSpPr/>
          <p:nvPr/>
        </p:nvSpPr>
        <p:spPr>
          <a:xfrm>
            <a:off x="4663968" y="2886973"/>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7" name="Rectangle 16">
            <a:extLst>
              <a:ext uri="{FF2B5EF4-FFF2-40B4-BE49-F238E27FC236}">
                <a16:creationId xmlns:a16="http://schemas.microsoft.com/office/drawing/2014/main" id="{1BA18A4F-90DD-425A-81D8-EA15F560843F}"/>
              </a:ext>
            </a:extLst>
          </p:cNvPr>
          <p:cNvSpPr/>
          <p:nvPr/>
        </p:nvSpPr>
        <p:spPr>
          <a:xfrm>
            <a:off x="4663969" y="3126618"/>
            <a:ext cx="4012487" cy="2801404"/>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Title 2"/>
          <p:cNvSpPr>
            <a:spLocks noGrp="1"/>
          </p:cNvSpPr>
          <p:nvPr>
            <p:ph type="title"/>
          </p:nvPr>
        </p:nvSpPr>
        <p:spPr/>
        <p:txBody>
          <a:bodyPr/>
          <a:lstStyle/>
          <a:p>
            <a:r>
              <a:rPr lang="en-GB" dirty="0"/>
              <a:t>Anti-angiogenic and PD-1 combinations</a:t>
            </a:r>
            <a:br>
              <a:rPr lang="en-GB" dirty="0"/>
            </a:br>
            <a:r>
              <a:rPr lang="en-GB" dirty="0" err="1">
                <a:solidFill>
                  <a:schemeClr val="accent1"/>
                </a:solidFill>
              </a:rPr>
              <a:t>Sunitinib</a:t>
            </a:r>
            <a:r>
              <a:rPr lang="en-GB" dirty="0">
                <a:solidFill>
                  <a:schemeClr val="accent1"/>
                </a:solidFill>
              </a:rPr>
              <a:t> + </a:t>
            </a:r>
            <a:r>
              <a:rPr lang="en-GB" dirty="0" err="1">
                <a:solidFill>
                  <a:schemeClr val="accent1"/>
                </a:solidFill>
              </a:rPr>
              <a:t>Nivolumab</a:t>
            </a:r>
            <a:r>
              <a:rPr lang="en-GB" dirty="0">
                <a:solidFill>
                  <a:schemeClr val="accent1"/>
                </a:solidFill>
              </a:rPr>
              <a:t>: </a:t>
            </a:r>
            <a:r>
              <a:rPr lang="en-GB" dirty="0" err="1">
                <a:solidFill>
                  <a:schemeClr val="accent1"/>
                </a:solidFill>
              </a:rPr>
              <a:t>immunosarc</a:t>
            </a:r>
            <a:r>
              <a:rPr lang="en-GB" dirty="0">
                <a:solidFill>
                  <a:schemeClr val="accent1"/>
                </a:solidFill>
              </a:rPr>
              <a:t> efficacy </a:t>
            </a:r>
            <a:endParaRPr lang="en-US"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12</a:t>
            </a:fld>
            <a:endParaRPr lang="en-GB" dirty="0"/>
          </a:p>
        </p:txBody>
      </p:sp>
      <p:sp>
        <p:nvSpPr>
          <p:cNvPr id="5" name="Content Placeholder 4"/>
          <p:cNvSpPr>
            <a:spLocks noGrp="1"/>
          </p:cNvSpPr>
          <p:nvPr>
            <p:ph sz="quarter" idx="13"/>
          </p:nvPr>
        </p:nvSpPr>
        <p:spPr>
          <a:xfrm>
            <a:off x="465138" y="6236250"/>
            <a:ext cx="7635254" cy="556171"/>
          </a:xfrm>
        </p:spPr>
        <p:txBody>
          <a:bodyPr/>
          <a:lstStyle/>
          <a:p>
            <a:r>
              <a:rPr lang="en-GB" dirty="0"/>
              <a:t>CI, confidence </a:t>
            </a:r>
            <a:r>
              <a:rPr lang="en-GB" dirty="0" err="1"/>
              <a:t>intervalCR</a:t>
            </a:r>
            <a:r>
              <a:rPr lang="en-GB" dirty="0"/>
              <a:t>, complete response; </a:t>
            </a:r>
            <a:r>
              <a:rPr lang="en-GB" dirty="0" err="1"/>
              <a:t>mo</a:t>
            </a:r>
            <a:r>
              <a:rPr lang="en-GB" dirty="0"/>
              <a:t>, month; OS, overall survival; PD, progressive disease; PD-1, </a:t>
            </a:r>
            <a:r>
              <a:rPr lang="en-US" dirty="0"/>
              <a:t>programmed cell death protein 1; </a:t>
            </a:r>
            <a:r>
              <a:rPr lang="en-GB" dirty="0"/>
              <a:t>PFS, progression-free survival; PFSR, progression-free survival rate; PR, partial response; </a:t>
            </a:r>
            <a:r>
              <a:rPr lang="en-GB" dirty="0" err="1"/>
              <a:t>RECIST</a:t>
            </a:r>
            <a:r>
              <a:rPr lang="en-GB" dirty="0"/>
              <a:t>, response evaluation criteria in solid </a:t>
            </a:r>
            <a:r>
              <a:rPr lang="en-GB" dirty="0" err="1"/>
              <a:t>tumors</a:t>
            </a:r>
            <a:r>
              <a:rPr lang="en-GB" dirty="0"/>
              <a:t>, SD, stable disease.</a:t>
            </a:r>
          </a:p>
          <a:p>
            <a:r>
              <a:rPr lang="fr-FR" dirty="0"/>
              <a:t>Martin </a:t>
            </a:r>
            <a:r>
              <a:rPr lang="fr-FR" dirty="0" err="1"/>
              <a:t>Broto</a:t>
            </a:r>
            <a:r>
              <a:rPr lang="fr-FR" dirty="0"/>
              <a:t> J, et al. </a:t>
            </a:r>
            <a:r>
              <a:rPr lang="en-GB" dirty="0"/>
              <a:t>Annals of Oncology 2019;30 (suppl_5):v683-v709.</a:t>
            </a:r>
          </a:p>
          <a:p>
            <a:endParaRPr lang="en-US" dirty="0"/>
          </a:p>
        </p:txBody>
      </p:sp>
      <p:graphicFrame>
        <p:nvGraphicFramePr>
          <p:cNvPr id="10" name="Table 9">
            <a:extLst>
              <a:ext uri="{FF2B5EF4-FFF2-40B4-BE49-F238E27FC236}">
                <a16:creationId xmlns:a16="http://schemas.microsoft.com/office/drawing/2014/main" id="{FE6A8666-347E-4F69-B641-9128A6547B6C}"/>
              </a:ext>
            </a:extLst>
          </p:cNvPr>
          <p:cNvGraphicFramePr>
            <a:graphicFrameLocks noGrp="1"/>
          </p:cNvGraphicFramePr>
          <p:nvPr/>
        </p:nvGraphicFramePr>
        <p:xfrm>
          <a:off x="5616813" y="1512613"/>
          <a:ext cx="2454723" cy="1335360"/>
        </p:xfrm>
        <a:graphic>
          <a:graphicData uri="http://schemas.openxmlformats.org/drawingml/2006/table">
            <a:tbl>
              <a:tblPr firstRow="1" bandRow="1">
                <a:tableStyleId>{5C22544A-7EE6-4342-B048-85BDC9FD1C3A}</a:tableStyleId>
              </a:tblPr>
              <a:tblGrid>
                <a:gridCol w="1136688">
                  <a:extLst>
                    <a:ext uri="{9D8B030D-6E8A-4147-A177-3AD203B41FA5}">
                      <a16:colId xmlns:a16="http://schemas.microsoft.com/office/drawing/2014/main" val="1425056306"/>
                    </a:ext>
                  </a:extLst>
                </a:gridCol>
                <a:gridCol w="1318035">
                  <a:extLst>
                    <a:ext uri="{9D8B030D-6E8A-4147-A177-3AD203B41FA5}">
                      <a16:colId xmlns:a16="http://schemas.microsoft.com/office/drawing/2014/main" val="3135752550"/>
                    </a:ext>
                  </a:extLst>
                </a:gridCol>
              </a:tblGrid>
              <a:tr h="279993">
                <a:tc>
                  <a:txBody>
                    <a:bodyPr/>
                    <a:lstStyle/>
                    <a:p>
                      <a:pPr algn="l"/>
                      <a:r>
                        <a:rPr lang="en-GB" sz="1600" dirty="0">
                          <a:latin typeface="+mj-lt"/>
                        </a:rPr>
                        <a:t>Response*</a:t>
                      </a:r>
                    </a:p>
                  </a:txBody>
                  <a:tcPr marL="144000" marR="0" marT="36000" marB="36000" anchor="ctr">
                    <a:solidFill>
                      <a:schemeClr val="accent1"/>
                    </a:solidFill>
                  </a:tcPr>
                </a:tc>
                <a:tc>
                  <a:txBody>
                    <a:bodyPr/>
                    <a:lstStyle/>
                    <a:p>
                      <a:pPr marL="0" algn="ctr" defTabSz="457200" rtl="0" eaLnBrk="1" latinLnBrk="0" hangingPunct="1"/>
                      <a:r>
                        <a:rPr lang="en-GB" sz="1600" b="1" kern="1200" dirty="0">
                          <a:solidFill>
                            <a:schemeClr val="lt1"/>
                          </a:solidFill>
                          <a:latin typeface="+mj-lt"/>
                          <a:ea typeface="+mn-ea"/>
                          <a:cs typeface="+mn-cs"/>
                        </a:rPr>
                        <a:t>N = 46</a:t>
                      </a:r>
                      <a:endParaRPr lang="en-US" sz="1600" b="1" kern="1200" dirty="0">
                        <a:solidFill>
                          <a:schemeClr val="lt1"/>
                        </a:solidFill>
                        <a:latin typeface="+mj-lt"/>
                        <a:ea typeface="+mn-ea"/>
                        <a:cs typeface="+mn-cs"/>
                      </a:endParaRPr>
                    </a:p>
                  </a:txBody>
                  <a:tcPr marL="0" marR="0" marT="36000" marB="36000" anchor="ctr">
                    <a:solidFill>
                      <a:schemeClr val="accent1"/>
                    </a:solidFill>
                  </a:tcPr>
                </a:tc>
                <a:extLst>
                  <a:ext uri="{0D108BD9-81ED-4DB2-BD59-A6C34878D82A}">
                    <a16:rowId xmlns:a16="http://schemas.microsoft.com/office/drawing/2014/main" val="10000"/>
                  </a:ext>
                </a:extLst>
              </a:tr>
              <a:tr h="225952">
                <a:tc>
                  <a:txBody>
                    <a:bodyPr/>
                    <a:lstStyle/>
                    <a:p>
                      <a:pPr algn="l"/>
                      <a:r>
                        <a:rPr lang="en-GB" sz="1200" b="1" kern="1200" dirty="0">
                          <a:solidFill>
                            <a:schemeClr val="dk1"/>
                          </a:solidFill>
                          <a:latin typeface="+mn-lt"/>
                          <a:ea typeface="+mn-ea"/>
                        </a:rPr>
                        <a:t>CR</a:t>
                      </a:r>
                    </a:p>
                  </a:txBody>
                  <a:tcPr marL="144000" marR="0" marT="36000" marB="36000" anchor="ctr">
                    <a:solidFill>
                      <a:schemeClr val="bg1"/>
                    </a:solidFill>
                  </a:tcPr>
                </a:tc>
                <a:tc>
                  <a:txBody>
                    <a:bodyPr/>
                    <a:lstStyle/>
                    <a:p>
                      <a:pPr algn="ctr"/>
                      <a:r>
                        <a:rPr lang="en-GB" sz="1200" b="0" dirty="0">
                          <a:latin typeface="+mn-lt"/>
                        </a:rPr>
                        <a:t> 1 (2%)</a:t>
                      </a:r>
                      <a:endParaRPr lang="en-US" sz="1200" b="0" dirty="0">
                        <a:latin typeface="+mn-lt"/>
                      </a:endParaRPr>
                    </a:p>
                  </a:txBody>
                  <a:tcPr marL="0" marR="0" marT="36000" marB="36000" anchor="ctr">
                    <a:solidFill>
                      <a:schemeClr val="bg1"/>
                    </a:solidFill>
                  </a:tcPr>
                </a:tc>
                <a:extLst>
                  <a:ext uri="{0D108BD9-81ED-4DB2-BD59-A6C34878D82A}">
                    <a16:rowId xmlns:a16="http://schemas.microsoft.com/office/drawing/2014/main" val="10003"/>
                  </a:ext>
                </a:extLst>
              </a:tr>
              <a:tr h="225952">
                <a:tc>
                  <a:txBody>
                    <a:bodyPr/>
                    <a:lstStyle/>
                    <a:p>
                      <a:pPr marL="0" algn="l" defTabSz="457200" rtl="0" eaLnBrk="1" latinLnBrk="0" hangingPunct="1"/>
                      <a:r>
                        <a:rPr lang="en-GB" sz="1200" b="1" kern="1200" dirty="0">
                          <a:solidFill>
                            <a:schemeClr val="dk1"/>
                          </a:solidFill>
                          <a:latin typeface="+mn-lt"/>
                          <a:ea typeface="+mn-ea"/>
                          <a:cs typeface="+mn-cs"/>
                        </a:rPr>
                        <a:t>PR</a:t>
                      </a:r>
                    </a:p>
                  </a:txBody>
                  <a:tcPr marL="144000" marR="0" marT="36000" marB="36000" anchor="ctr">
                    <a:solidFill>
                      <a:schemeClr val="accent1">
                        <a:lumMod val="20000"/>
                        <a:lumOff val="80000"/>
                      </a:schemeClr>
                    </a:solidFill>
                  </a:tcPr>
                </a:tc>
                <a:tc>
                  <a:txBody>
                    <a:bodyPr/>
                    <a:lstStyle/>
                    <a:p>
                      <a:pPr algn="ctr"/>
                      <a:r>
                        <a:rPr lang="en-GB" sz="1200" b="0" dirty="0">
                          <a:latin typeface="+mn-lt"/>
                        </a:rPr>
                        <a:t>4 (9%)</a:t>
                      </a:r>
                      <a:endParaRPr lang="en-US" sz="1200" b="0" dirty="0">
                        <a:latin typeface="+mn-lt"/>
                      </a:endParaRPr>
                    </a:p>
                  </a:txBody>
                  <a:tcPr marL="0" marR="0" marT="36000" marB="36000" anchor="ctr">
                    <a:solidFill>
                      <a:schemeClr val="accent1">
                        <a:lumMod val="20000"/>
                        <a:lumOff val="80000"/>
                      </a:schemeClr>
                    </a:solidFill>
                  </a:tcPr>
                </a:tc>
                <a:extLst>
                  <a:ext uri="{0D108BD9-81ED-4DB2-BD59-A6C34878D82A}">
                    <a16:rowId xmlns:a16="http://schemas.microsoft.com/office/drawing/2014/main" val="10004"/>
                  </a:ext>
                </a:extLst>
              </a:tr>
              <a:tr h="225952">
                <a:tc>
                  <a:txBody>
                    <a:bodyPr/>
                    <a:lstStyle/>
                    <a:p>
                      <a:pPr algn="l"/>
                      <a:r>
                        <a:rPr lang="en-GB" sz="1200" b="1" kern="1200" dirty="0">
                          <a:solidFill>
                            <a:schemeClr val="dk1"/>
                          </a:solidFill>
                          <a:latin typeface="+mn-lt"/>
                          <a:ea typeface="+mn-ea"/>
                        </a:rPr>
                        <a:t>SD</a:t>
                      </a:r>
                    </a:p>
                  </a:txBody>
                  <a:tcPr marL="144000" marR="0" marT="36000" marB="36000" anchor="ctr">
                    <a:solidFill>
                      <a:schemeClr val="bg1"/>
                    </a:solidFill>
                  </a:tcPr>
                </a:tc>
                <a:tc>
                  <a:txBody>
                    <a:bodyPr/>
                    <a:lstStyle/>
                    <a:p>
                      <a:pPr algn="ctr"/>
                      <a:r>
                        <a:rPr lang="en-GB" sz="1200" b="0" dirty="0">
                          <a:latin typeface="+mn-lt"/>
                        </a:rPr>
                        <a:t>28 (61%)</a:t>
                      </a:r>
                      <a:endParaRPr lang="en-US" sz="1200" b="0" dirty="0">
                        <a:latin typeface="+mn-lt"/>
                      </a:endParaRPr>
                    </a:p>
                  </a:txBody>
                  <a:tcPr marL="0" marR="0" marT="36000" marB="36000" anchor="ctr">
                    <a:solidFill>
                      <a:schemeClr val="bg1"/>
                    </a:solidFill>
                  </a:tcPr>
                </a:tc>
                <a:extLst>
                  <a:ext uri="{0D108BD9-81ED-4DB2-BD59-A6C34878D82A}">
                    <a16:rowId xmlns:a16="http://schemas.microsoft.com/office/drawing/2014/main" val="10005"/>
                  </a:ext>
                </a:extLst>
              </a:tr>
              <a:tr h="225952">
                <a:tc>
                  <a:txBody>
                    <a:bodyPr/>
                    <a:lstStyle/>
                    <a:p>
                      <a:pPr algn="l"/>
                      <a:r>
                        <a:rPr lang="en-GB" sz="1200" b="1" kern="1200" dirty="0">
                          <a:solidFill>
                            <a:schemeClr val="dk1"/>
                          </a:solidFill>
                          <a:latin typeface="+mn-lt"/>
                          <a:ea typeface="+mn-ea"/>
                        </a:rPr>
                        <a:t>PD</a:t>
                      </a:r>
                    </a:p>
                  </a:txBody>
                  <a:tcPr marL="144000" marR="0" marT="36000" marB="36000" anchor="ctr">
                    <a:solidFill>
                      <a:schemeClr val="accent1">
                        <a:lumMod val="20000"/>
                        <a:lumOff val="80000"/>
                      </a:schemeClr>
                    </a:solidFill>
                  </a:tcPr>
                </a:tc>
                <a:tc>
                  <a:txBody>
                    <a:bodyPr/>
                    <a:lstStyle/>
                    <a:p>
                      <a:pPr algn="ctr"/>
                      <a:r>
                        <a:rPr lang="en-GB" sz="1200" b="0" dirty="0">
                          <a:latin typeface="+mn-lt"/>
                          <a:cs typeface="PT Sans Narrow"/>
                        </a:rPr>
                        <a:t>13 (28%)</a:t>
                      </a:r>
                      <a:endParaRPr lang="en-US" sz="1200" b="0" dirty="0">
                        <a:latin typeface="+mn-lt"/>
                        <a:cs typeface="PT Sans Narrow"/>
                      </a:endParaRPr>
                    </a:p>
                  </a:txBody>
                  <a:tcPr marL="0" marR="0" marT="36000" marB="36000" anchor="ctr">
                    <a:solidFill>
                      <a:schemeClr val="accent1">
                        <a:lumMod val="20000"/>
                        <a:lumOff val="80000"/>
                      </a:schemeClr>
                    </a:solidFill>
                  </a:tcPr>
                </a:tc>
                <a:extLst>
                  <a:ext uri="{0D108BD9-81ED-4DB2-BD59-A6C34878D82A}">
                    <a16:rowId xmlns:a16="http://schemas.microsoft.com/office/drawing/2014/main" val="1170852777"/>
                  </a:ext>
                </a:extLst>
              </a:tr>
            </a:tbl>
          </a:graphicData>
        </a:graphic>
      </p:graphicFrame>
      <p:sp>
        <p:nvSpPr>
          <p:cNvPr id="2" name="Content Placeholder 1"/>
          <p:cNvSpPr>
            <a:spLocks noGrp="1"/>
          </p:cNvSpPr>
          <p:nvPr>
            <p:ph sz="quarter" idx="12"/>
          </p:nvPr>
        </p:nvSpPr>
        <p:spPr>
          <a:xfrm>
            <a:off x="1446076" y="1805128"/>
            <a:ext cx="3805193" cy="995288"/>
          </a:xfrm>
        </p:spPr>
        <p:txBody>
          <a:bodyPr/>
          <a:lstStyle/>
          <a:p>
            <a:pPr marL="0" indent="0">
              <a:buNone/>
            </a:pPr>
            <a:r>
              <a:rPr lang="en-US" sz="1800" dirty="0"/>
              <a:t>IMMUNOSARC efficacy showed impressive activity in patients with </a:t>
            </a:r>
            <a:br>
              <a:rPr lang="en-US" sz="1800" dirty="0"/>
            </a:br>
            <a:r>
              <a:rPr lang="en-US" sz="1800" dirty="0"/>
              <a:t>pre-treated progressing sarcoma</a:t>
            </a:r>
          </a:p>
        </p:txBody>
      </p:sp>
      <p:sp>
        <p:nvSpPr>
          <p:cNvPr id="11" name="Rectangle 10"/>
          <p:cNvSpPr/>
          <p:nvPr/>
        </p:nvSpPr>
        <p:spPr>
          <a:xfrm>
            <a:off x="467544" y="2877719"/>
            <a:ext cx="3743806" cy="369332"/>
          </a:xfrm>
          <a:prstGeom prst="rect">
            <a:avLst/>
          </a:prstGeom>
        </p:spPr>
        <p:txBody>
          <a:bodyPr wrap="square">
            <a:spAutoFit/>
          </a:bodyPr>
          <a:lstStyle/>
          <a:p>
            <a:r>
              <a:rPr lang="en-GB" b="1" dirty="0">
                <a:solidFill>
                  <a:schemeClr val="bg1"/>
                </a:solidFill>
              </a:rPr>
              <a:t>Progression-free survival</a:t>
            </a:r>
            <a:endParaRPr lang="en-US" b="1" dirty="0">
              <a:solidFill>
                <a:schemeClr val="bg1"/>
              </a:solidFill>
            </a:endParaRPr>
          </a:p>
        </p:txBody>
      </p:sp>
      <p:sp>
        <p:nvSpPr>
          <p:cNvPr id="12" name="Rectangle 11"/>
          <p:cNvSpPr/>
          <p:nvPr/>
        </p:nvSpPr>
        <p:spPr>
          <a:xfrm>
            <a:off x="4703544" y="2888115"/>
            <a:ext cx="2983395" cy="369332"/>
          </a:xfrm>
          <a:prstGeom prst="rect">
            <a:avLst/>
          </a:prstGeom>
        </p:spPr>
        <p:txBody>
          <a:bodyPr wrap="square">
            <a:spAutoFit/>
          </a:bodyPr>
          <a:lstStyle/>
          <a:p>
            <a:r>
              <a:rPr lang="en-GB" b="1" dirty="0">
                <a:solidFill>
                  <a:schemeClr val="bg1"/>
                </a:solidFill>
              </a:rPr>
              <a:t>Overall survival</a:t>
            </a:r>
            <a:endParaRPr lang="en-US" b="1" dirty="0">
              <a:solidFill>
                <a:schemeClr val="bg1"/>
              </a:solidFill>
            </a:endParaRPr>
          </a:p>
        </p:txBody>
      </p:sp>
      <p:cxnSp>
        <p:nvCxnSpPr>
          <p:cNvPr id="9" name="Straight Connector 8">
            <a:extLst>
              <a:ext uri="{FF2B5EF4-FFF2-40B4-BE49-F238E27FC236}">
                <a16:creationId xmlns:a16="http://schemas.microsoft.com/office/drawing/2014/main" id="{DB778C1F-049B-4D58-9153-0C072ECE4C6C}"/>
              </a:ext>
            </a:extLst>
          </p:cNvPr>
          <p:cNvCxnSpPr/>
          <p:nvPr/>
        </p:nvCxnSpPr>
        <p:spPr>
          <a:xfrm>
            <a:off x="5633744" y="533047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grpSp>
        <p:nvGrpSpPr>
          <p:cNvPr id="124" name="Group 123">
            <a:extLst>
              <a:ext uri="{FF2B5EF4-FFF2-40B4-BE49-F238E27FC236}">
                <a16:creationId xmlns:a16="http://schemas.microsoft.com/office/drawing/2014/main" id="{36ECD7CE-DB6E-434A-B041-15D24354E6F4}"/>
              </a:ext>
            </a:extLst>
          </p:cNvPr>
          <p:cNvGrpSpPr/>
          <p:nvPr/>
        </p:nvGrpSpPr>
        <p:grpSpPr>
          <a:xfrm>
            <a:off x="5455150" y="3619909"/>
            <a:ext cx="2823791" cy="507373"/>
            <a:chOff x="5455150" y="3715159"/>
            <a:chExt cx="2823791" cy="507373"/>
          </a:xfrm>
        </p:grpSpPr>
        <p:cxnSp>
          <p:nvCxnSpPr>
            <p:cNvPr id="95" name="Straight Connector 94">
              <a:extLst>
                <a:ext uri="{FF2B5EF4-FFF2-40B4-BE49-F238E27FC236}">
                  <a16:creationId xmlns:a16="http://schemas.microsoft.com/office/drawing/2014/main" id="{BDA6F100-1E77-4B53-A2C7-FC1DFC2B6B43}"/>
                </a:ext>
              </a:extLst>
            </p:cNvPr>
            <p:cNvCxnSpPr/>
            <p:nvPr/>
          </p:nvCxnSpPr>
          <p:spPr>
            <a:xfrm>
              <a:off x="5455150" y="371515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a:extLst>
                <a:ext uri="{FF2B5EF4-FFF2-40B4-BE49-F238E27FC236}">
                  <a16:creationId xmlns:a16="http://schemas.microsoft.com/office/drawing/2014/main" id="{B6FE90A3-FF13-430F-9ACA-056CDC18E64B}"/>
                </a:ext>
              </a:extLst>
            </p:cNvPr>
            <p:cNvCxnSpPr/>
            <p:nvPr/>
          </p:nvCxnSpPr>
          <p:spPr>
            <a:xfrm>
              <a:off x="5520940" y="371515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a:extLst>
                <a:ext uri="{FF2B5EF4-FFF2-40B4-BE49-F238E27FC236}">
                  <a16:creationId xmlns:a16="http://schemas.microsoft.com/office/drawing/2014/main" id="{71464E46-51C3-4D0E-9F47-FCDDDADFC886}"/>
                </a:ext>
              </a:extLst>
            </p:cNvPr>
            <p:cNvCxnSpPr/>
            <p:nvPr/>
          </p:nvCxnSpPr>
          <p:spPr>
            <a:xfrm>
              <a:off x="6029643" y="397193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a:extLst>
                <a:ext uri="{FF2B5EF4-FFF2-40B4-BE49-F238E27FC236}">
                  <a16:creationId xmlns:a16="http://schemas.microsoft.com/office/drawing/2014/main" id="{93090E18-7FD6-46A3-BF58-41BC2531D6ED}"/>
                </a:ext>
              </a:extLst>
            </p:cNvPr>
            <p:cNvCxnSpPr/>
            <p:nvPr/>
          </p:nvCxnSpPr>
          <p:spPr>
            <a:xfrm>
              <a:off x="6121627" y="397193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a:extLst>
                <a:ext uri="{FF2B5EF4-FFF2-40B4-BE49-F238E27FC236}">
                  <a16:creationId xmlns:a16="http://schemas.microsoft.com/office/drawing/2014/main" id="{E669DE1F-3E13-4464-B853-C7CA363EB9A7}"/>
                </a:ext>
              </a:extLst>
            </p:cNvPr>
            <p:cNvCxnSpPr/>
            <p:nvPr/>
          </p:nvCxnSpPr>
          <p:spPr>
            <a:xfrm>
              <a:off x="6221684" y="397193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a:extLst>
                <a:ext uri="{FF2B5EF4-FFF2-40B4-BE49-F238E27FC236}">
                  <a16:creationId xmlns:a16="http://schemas.microsoft.com/office/drawing/2014/main" id="{18E579BA-D846-4EF8-BE7D-9229A41EAEA2}"/>
                </a:ext>
              </a:extLst>
            </p:cNvPr>
            <p:cNvCxnSpPr/>
            <p:nvPr/>
          </p:nvCxnSpPr>
          <p:spPr>
            <a:xfrm>
              <a:off x="6282697" y="3973521"/>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a:extLst>
                <a:ext uri="{FF2B5EF4-FFF2-40B4-BE49-F238E27FC236}">
                  <a16:creationId xmlns:a16="http://schemas.microsoft.com/office/drawing/2014/main" id="{DCF20BCF-883E-4369-AB84-F9112160F274}"/>
                </a:ext>
              </a:extLst>
            </p:cNvPr>
            <p:cNvCxnSpPr/>
            <p:nvPr/>
          </p:nvCxnSpPr>
          <p:spPr>
            <a:xfrm>
              <a:off x="6334186" y="3973521"/>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a:extLst>
                <a:ext uri="{FF2B5EF4-FFF2-40B4-BE49-F238E27FC236}">
                  <a16:creationId xmlns:a16="http://schemas.microsoft.com/office/drawing/2014/main" id="{B94DFCDC-FFB5-4B87-B839-05CF7AB13FD2}"/>
                </a:ext>
              </a:extLst>
            </p:cNvPr>
            <p:cNvCxnSpPr/>
            <p:nvPr/>
          </p:nvCxnSpPr>
          <p:spPr>
            <a:xfrm>
              <a:off x="6385675" y="3973521"/>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a:extLst>
                <a:ext uri="{FF2B5EF4-FFF2-40B4-BE49-F238E27FC236}">
                  <a16:creationId xmlns:a16="http://schemas.microsoft.com/office/drawing/2014/main" id="{0A7296A3-BA3B-40B9-A158-A66002996B15}"/>
                </a:ext>
              </a:extLst>
            </p:cNvPr>
            <p:cNvCxnSpPr/>
            <p:nvPr/>
          </p:nvCxnSpPr>
          <p:spPr>
            <a:xfrm>
              <a:off x="6430021" y="4030672"/>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a:extLst>
                <a:ext uri="{FF2B5EF4-FFF2-40B4-BE49-F238E27FC236}">
                  <a16:creationId xmlns:a16="http://schemas.microsoft.com/office/drawing/2014/main" id="{A1839F8F-5635-4F42-AC52-94A086C90EC6}"/>
                </a:ext>
              </a:extLst>
            </p:cNvPr>
            <p:cNvCxnSpPr/>
            <p:nvPr/>
          </p:nvCxnSpPr>
          <p:spPr>
            <a:xfrm>
              <a:off x="6526755" y="4083061"/>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a:extLst>
                <a:ext uri="{FF2B5EF4-FFF2-40B4-BE49-F238E27FC236}">
                  <a16:creationId xmlns:a16="http://schemas.microsoft.com/office/drawing/2014/main" id="{BC137F26-1BA0-4B00-BC60-447C4A0A8EB6}"/>
                </a:ext>
              </a:extLst>
            </p:cNvPr>
            <p:cNvCxnSpPr/>
            <p:nvPr/>
          </p:nvCxnSpPr>
          <p:spPr>
            <a:xfrm>
              <a:off x="6580624" y="4085445"/>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a:extLst>
                <a:ext uri="{FF2B5EF4-FFF2-40B4-BE49-F238E27FC236}">
                  <a16:creationId xmlns:a16="http://schemas.microsoft.com/office/drawing/2014/main" id="{D9B2BF0C-2179-4F58-8BDF-C90E01D6E561}"/>
                </a:ext>
              </a:extLst>
            </p:cNvPr>
            <p:cNvCxnSpPr>
              <a:cxnSpLocks/>
            </p:cNvCxnSpPr>
            <p:nvPr/>
          </p:nvCxnSpPr>
          <p:spPr>
            <a:xfrm>
              <a:off x="6674973"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23DCE290-964A-4C9F-AD58-0ECF237DCA82}"/>
                </a:ext>
              </a:extLst>
            </p:cNvPr>
            <p:cNvCxnSpPr>
              <a:cxnSpLocks/>
            </p:cNvCxnSpPr>
            <p:nvPr/>
          </p:nvCxnSpPr>
          <p:spPr>
            <a:xfrm>
              <a:off x="6731220"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a:extLst>
                <a:ext uri="{FF2B5EF4-FFF2-40B4-BE49-F238E27FC236}">
                  <a16:creationId xmlns:a16="http://schemas.microsoft.com/office/drawing/2014/main" id="{292A267C-660C-4AFC-BF88-548AAB1D0D09}"/>
                </a:ext>
              </a:extLst>
            </p:cNvPr>
            <p:cNvCxnSpPr>
              <a:cxnSpLocks/>
            </p:cNvCxnSpPr>
            <p:nvPr/>
          </p:nvCxnSpPr>
          <p:spPr>
            <a:xfrm>
              <a:off x="6768419"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a:extLst>
                <a:ext uri="{FF2B5EF4-FFF2-40B4-BE49-F238E27FC236}">
                  <a16:creationId xmlns:a16="http://schemas.microsoft.com/office/drawing/2014/main" id="{347A254B-4BC1-4157-8AE8-1438FF06AF4B}"/>
                </a:ext>
              </a:extLst>
            </p:cNvPr>
            <p:cNvCxnSpPr>
              <a:cxnSpLocks/>
            </p:cNvCxnSpPr>
            <p:nvPr/>
          </p:nvCxnSpPr>
          <p:spPr>
            <a:xfrm>
              <a:off x="6817523"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a:extLst>
                <a:ext uri="{FF2B5EF4-FFF2-40B4-BE49-F238E27FC236}">
                  <a16:creationId xmlns:a16="http://schemas.microsoft.com/office/drawing/2014/main" id="{9EE0DD33-5D6D-4E79-88F8-47F2E7B7160F}"/>
                </a:ext>
              </a:extLst>
            </p:cNvPr>
            <p:cNvCxnSpPr>
              <a:cxnSpLocks/>
            </p:cNvCxnSpPr>
            <p:nvPr/>
          </p:nvCxnSpPr>
          <p:spPr>
            <a:xfrm>
              <a:off x="6926159"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a:extLst>
                <a:ext uri="{FF2B5EF4-FFF2-40B4-BE49-F238E27FC236}">
                  <a16:creationId xmlns:a16="http://schemas.microsoft.com/office/drawing/2014/main" id="{5C9CC8A1-4B48-4B9B-A090-8BEE62086E0B}"/>
                </a:ext>
              </a:extLst>
            </p:cNvPr>
            <p:cNvCxnSpPr>
              <a:cxnSpLocks/>
            </p:cNvCxnSpPr>
            <p:nvPr/>
          </p:nvCxnSpPr>
          <p:spPr>
            <a:xfrm>
              <a:off x="6984791"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a:extLst>
                <a:ext uri="{FF2B5EF4-FFF2-40B4-BE49-F238E27FC236}">
                  <a16:creationId xmlns:a16="http://schemas.microsoft.com/office/drawing/2014/main" id="{7F2A0401-8291-4380-83A0-3BB4D196764C}"/>
                </a:ext>
              </a:extLst>
            </p:cNvPr>
            <p:cNvCxnSpPr>
              <a:cxnSpLocks/>
            </p:cNvCxnSpPr>
            <p:nvPr/>
          </p:nvCxnSpPr>
          <p:spPr>
            <a:xfrm>
              <a:off x="7031518"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a:extLst>
                <a:ext uri="{FF2B5EF4-FFF2-40B4-BE49-F238E27FC236}">
                  <a16:creationId xmlns:a16="http://schemas.microsoft.com/office/drawing/2014/main" id="{A59C84C1-32F1-4B32-97DC-4466186915A4}"/>
                </a:ext>
              </a:extLst>
            </p:cNvPr>
            <p:cNvCxnSpPr>
              <a:cxnSpLocks/>
            </p:cNvCxnSpPr>
            <p:nvPr/>
          </p:nvCxnSpPr>
          <p:spPr>
            <a:xfrm>
              <a:off x="7228264"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7DF6C0D3-3912-4A55-AADB-66F304FB0FF4}"/>
                </a:ext>
              </a:extLst>
            </p:cNvPr>
            <p:cNvCxnSpPr>
              <a:cxnSpLocks/>
            </p:cNvCxnSpPr>
            <p:nvPr/>
          </p:nvCxnSpPr>
          <p:spPr>
            <a:xfrm>
              <a:off x="7332142"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a:extLst>
                <a:ext uri="{FF2B5EF4-FFF2-40B4-BE49-F238E27FC236}">
                  <a16:creationId xmlns:a16="http://schemas.microsoft.com/office/drawing/2014/main" id="{80D8B2A6-7D56-4FBA-BFB9-6F1AF485843B}"/>
                </a:ext>
              </a:extLst>
            </p:cNvPr>
            <p:cNvCxnSpPr>
              <a:cxnSpLocks/>
            </p:cNvCxnSpPr>
            <p:nvPr/>
          </p:nvCxnSpPr>
          <p:spPr>
            <a:xfrm>
              <a:off x="7409827"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a:extLst>
                <a:ext uri="{FF2B5EF4-FFF2-40B4-BE49-F238E27FC236}">
                  <a16:creationId xmlns:a16="http://schemas.microsoft.com/office/drawing/2014/main" id="{0ED51551-A5B1-4CAB-AB7C-24143F533630}"/>
                </a:ext>
              </a:extLst>
            </p:cNvPr>
            <p:cNvCxnSpPr>
              <a:cxnSpLocks/>
            </p:cNvCxnSpPr>
            <p:nvPr/>
          </p:nvCxnSpPr>
          <p:spPr>
            <a:xfrm>
              <a:off x="7449410"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a:extLst>
                <a:ext uri="{FF2B5EF4-FFF2-40B4-BE49-F238E27FC236}">
                  <a16:creationId xmlns:a16="http://schemas.microsoft.com/office/drawing/2014/main" id="{C0095E7D-A04D-4F32-B0C5-CA101C223ECD}"/>
                </a:ext>
              </a:extLst>
            </p:cNvPr>
            <p:cNvCxnSpPr>
              <a:cxnSpLocks/>
            </p:cNvCxnSpPr>
            <p:nvPr/>
          </p:nvCxnSpPr>
          <p:spPr>
            <a:xfrm>
              <a:off x="7617582"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991F3770-D957-4BD2-A96F-191E5D0DF97E}"/>
                </a:ext>
              </a:extLst>
            </p:cNvPr>
            <p:cNvCxnSpPr>
              <a:cxnSpLocks/>
            </p:cNvCxnSpPr>
            <p:nvPr/>
          </p:nvCxnSpPr>
          <p:spPr>
            <a:xfrm>
              <a:off x="7802421"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EBE4949D-6974-4843-AD7D-73117D076831}"/>
                </a:ext>
              </a:extLst>
            </p:cNvPr>
            <p:cNvCxnSpPr>
              <a:cxnSpLocks/>
            </p:cNvCxnSpPr>
            <p:nvPr/>
          </p:nvCxnSpPr>
          <p:spPr>
            <a:xfrm>
              <a:off x="7849147"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CCA14ED4-5CD4-4285-AF77-58B6A5309116}"/>
                </a:ext>
              </a:extLst>
            </p:cNvPr>
            <p:cNvCxnSpPr>
              <a:cxnSpLocks/>
            </p:cNvCxnSpPr>
            <p:nvPr/>
          </p:nvCxnSpPr>
          <p:spPr>
            <a:xfrm>
              <a:off x="7917304"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E507C811-B676-4E22-A666-493D3C72D301}"/>
                </a:ext>
              </a:extLst>
            </p:cNvPr>
            <p:cNvCxnSpPr>
              <a:cxnSpLocks/>
            </p:cNvCxnSpPr>
            <p:nvPr/>
          </p:nvCxnSpPr>
          <p:spPr>
            <a:xfrm>
              <a:off x="8016418"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a:extLst>
                <a:ext uri="{FF2B5EF4-FFF2-40B4-BE49-F238E27FC236}">
                  <a16:creationId xmlns:a16="http://schemas.microsoft.com/office/drawing/2014/main" id="{47805230-B473-4BDC-9CE3-BE9E1BBBAF1F}"/>
                </a:ext>
              </a:extLst>
            </p:cNvPr>
            <p:cNvCxnSpPr>
              <a:cxnSpLocks/>
            </p:cNvCxnSpPr>
            <p:nvPr/>
          </p:nvCxnSpPr>
          <p:spPr>
            <a:xfrm>
              <a:off x="8115532"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a:extLst>
                <a:ext uri="{FF2B5EF4-FFF2-40B4-BE49-F238E27FC236}">
                  <a16:creationId xmlns:a16="http://schemas.microsoft.com/office/drawing/2014/main" id="{C3D63A1F-BA33-4F9B-87A4-C5324856A922}"/>
                </a:ext>
              </a:extLst>
            </p:cNvPr>
            <p:cNvCxnSpPr>
              <a:cxnSpLocks/>
            </p:cNvCxnSpPr>
            <p:nvPr/>
          </p:nvCxnSpPr>
          <p:spPr>
            <a:xfrm>
              <a:off x="8278941" y="4144526"/>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176" name="Straight Connector 175">
            <a:extLst>
              <a:ext uri="{FF2B5EF4-FFF2-40B4-BE49-F238E27FC236}">
                <a16:creationId xmlns:a16="http://schemas.microsoft.com/office/drawing/2014/main" id="{67C5F7E5-1D80-4EA3-A482-94C8DA8EA5A3}"/>
              </a:ext>
            </a:extLst>
          </p:cNvPr>
          <p:cNvCxnSpPr/>
          <p:nvPr/>
        </p:nvCxnSpPr>
        <p:spPr>
          <a:xfrm>
            <a:off x="1371221" y="532579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grpSp>
        <p:nvGrpSpPr>
          <p:cNvPr id="199" name="Group 198">
            <a:extLst>
              <a:ext uri="{FF2B5EF4-FFF2-40B4-BE49-F238E27FC236}">
                <a16:creationId xmlns:a16="http://schemas.microsoft.com/office/drawing/2014/main" id="{F5BB0177-D679-4F05-9CCF-2B62C5792B6B}"/>
              </a:ext>
            </a:extLst>
          </p:cNvPr>
          <p:cNvGrpSpPr/>
          <p:nvPr/>
        </p:nvGrpSpPr>
        <p:grpSpPr>
          <a:xfrm>
            <a:off x="1764844" y="4093317"/>
            <a:ext cx="2245814" cy="696918"/>
            <a:chOff x="1764844" y="4182217"/>
            <a:chExt cx="2245814" cy="696918"/>
          </a:xfrm>
        </p:grpSpPr>
        <p:cxnSp>
          <p:nvCxnSpPr>
            <p:cNvPr id="177" name="Straight Connector 176">
              <a:extLst>
                <a:ext uri="{FF2B5EF4-FFF2-40B4-BE49-F238E27FC236}">
                  <a16:creationId xmlns:a16="http://schemas.microsoft.com/office/drawing/2014/main" id="{43BFB890-FAAB-4EEF-8A2B-FC09658A5BE1}"/>
                </a:ext>
              </a:extLst>
            </p:cNvPr>
            <p:cNvCxnSpPr/>
            <p:nvPr/>
          </p:nvCxnSpPr>
          <p:spPr>
            <a:xfrm>
              <a:off x="1764844" y="4182217"/>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8" name="Straight Connector 177">
              <a:extLst>
                <a:ext uri="{FF2B5EF4-FFF2-40B4-BE49-F238E27FC236}">
                  <a16:creationId xmlns:a16="http://schemas.microsoft.com/office/drawing/2014/main" id="{BF4D3216-D177-421F-B208-70E4E5277A8B}"/>
                </a:ext>
              </a:extLst>
            </p:cNvPr>
            <p:cNvCxnSpPr/>
            <p:nvPr/>
          </p:nvCxnSpPr>
          <p:spPr>
            <a:xfrm>
              <a:off x="1849926" y="4233641"/>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79" name="Straight Connector 178">
              <a:extLst>
                <a:ext uri="{FF2B5EF4-FFF2-40B4-BE49-F238E27FC236}">
                  <a16:creationId xmlns:a16="http://schemas.microsoft.com/office/drawing/2014/main" id="{D0C61778-663F-4892-9C1F-537044CC0EA8}"/>
                </a:ext>
              </a:extLst>
            </p:cNvPr>
            <p:cNvCxnSpPr/>
            <p:nvPr/>
          </p:nvCxnSpPr>
          <p:spPr>
            <a:xfrm>
              <a:off x="2310867" y="4498238"/>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0" name="Straight Connector 179">
              <a:extLst>
                <a:ext uri="{FF2B5EF4-FFF2-40B4-BE49-F238E27FC236}">
                  <a16:creationId xmlns:a16="http://schemas.microsoft.com/office/drawing/2014/main" id="{AB5B37EE-B0EE-4039-BA87-CA6B30424A6C}"/>
                </a:ext>
              </a:extLst>
            </p:cNvPr>
            <p:cNvCxnSpPr/>
            <p:nvPr/>
          </p:nvCxnSpPr>
          <p:spPr>
            <a:xfrm>
              <a:off x="2412780" y="4532831"/>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1" name="Straight Connector 180">
              <a:extLst>
                <a:ext uri="{FF2B5EF4-FFF2-40B4-BE49-F238E27FC236}">
                  <a16:creationId xmlns:a16="http://schemas.microsoft.com/office/drawing/2014/main" id="{C3FC6713-1574-4C6E-80D6-FA4BCF448DF9}"/>
                </a:ext>
              </a:extLst>
            </p:cNvPr>
            <p:cNvCxnSpPr/>
            <p:nvPr/>
          </p:nvCxnSpPr>
          <p:spPr>
            <a:xfrm>
              <a:off x="2475423" y="4606694"/>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2" name="Straight Connector 181">
              <a:extLst>
                <a:ext uri="{FF2B5EF4-FFF2-40B4-BE49-F238E27FC236}">
                  <a16:creationId xmlns:a16="http://schemas.microsoft.com/office/drawing/2014/main" id="{4978AB43-314E-40A2-8CA2-BDE7A04A0405}"/>
                </a:ext>
              </a:extLst>
            </p:cNvPr>
            <p:cNvCxnSpPr/>
            <p:nvPr/>
          </p:nvCxnSpPr>
          <p:spPr>
            <a:xfrm>
              <a:off x="2571726" y="4607627"/>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3" name="Straight Connector 182">
              <a:extLst>
                <a:ext uri="{FF2B5EF4-FFF2-40B4-BE49-F238E27FC236}">
                  <a16:creationId xmlns:a16="http://schemas.microsoft.com/office/drawing/2014/main" id="{CB873F9D-D6B5-48E7-AA99-871BD252B2D2}"/>
                </a:ext>
              </a:extLst>
            </p:cNvPr>
            <p:cNvCxnSpPr/>
            <p:nvPr/>
          </p:nvCxnSpPr>
          <p:spPr>
            <a:xfrm>
              <a:off x="2662419" y="46085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4" name="Straight Connector 183">
              <a:extLst>
                <a:ext uri="{FF2B5EF4-FFF2-40B4-BE49-F238E27FC236}">
                  <a16:creationId xmlns:a16="http://schemas.microsoft.com/office/drawing/2014/main" id="{65591607-3B42-410B-A9D4-551748F34954}"/>
                </a:ext>
              </a:extLst>
            </p:cNvPr>
            <p:cNvCxnSpPr/>
            <p:nvPr/>
          </p:nvCxnSpPr>
          <p:spPr>
            <a:xfrm>
              <a:off x="2971895" y="469925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5" name="Straight Connector 184">
              <a:extLst>
                <a:ext uri="{FF2B5EF4-FFF2-40B4-BE49-F238E27FC236}">
                  <a16:creationId xmlns:a16="http://schemas.microsoft.com/office/drawing/2014/main" id="{36F4BEFC-1C04-41D7-9759-760AC3AE5B3D}"/>
                </a:ext>
              </a:extLst>
            </p:cNvPr>
            <p:cNvCxnSpPr/>
            <p:nvPr/>
          </p:nvCxnSpPr>
          <p:spPr>
            <a:xfrm>
              <a:off x="3068198" y="470579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6" name="Straight Connector 185">
              <a:extLst>
                <a:ext uri="{FF2B5EF4-FFF2-40B4-BE49-F238E27FC236}">
                  <a16:creationId xmlns:a16="http://schemas.microsoft.com/office/drawing/2014/main" id="{A6B97C37-AE53-4A46-AE0F-D1828A04C46A}"/>
                </a:ext>
              </a:extLst>
            </p:cNvPr>
            <p:cNvCxnSpPr/>
            <p:nvPr/>
          </p:nvCxnSpPr>
          <p:spPr>
            <a:xfrm>
              <a:off x="3579628" y="479647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7" name="Straight Connector 186">
              <a:extLst>
                <a:ext uri="{FF2B5EF4-FFF2-40B4-BE49-F238E27FC236}">
                  <a16:creationId xmlns:a16="http://schemas.microsoft.com/office/drawing/2014/main" id="{63C84414-DD09-4F19-98EB-8FD1D1E43913}"/>
                </a:ext>
              </a:extLst>
            </p:cNvPr>
            <p:cNvCxnSpPr/>
            <p:nvPr/>
          </p:nvCxnSpPr>
          <p:spPr>
            <a:xfrm>
              <a:off x="3608612" y="479740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8" name="Straight Connector 187">
              <a:extLst>
                <a:ext uri="{FF2B5EF4-FFF2-40B4-BE49-F238E27FC236}">
                  <a16:creationId xmlns:a16="http://schemas.microsoft.com/office/drawing/2014/main" id="{DFD6088E-0E6A-4A25-A8BC-CB09FB6139AC}"/>
                </a:ext>
              </a:extLst>
            </p:cNvPr>
            <p:cNvCxnSpPr/>
            <p:nvPr/>
          </p:nvCxnSpPr>
          <p:spPr>
            <a:xfrm>
              <a:off x="3671256" y="479833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89" name="Straight Connector 188">
              <a:extLst>
                <a:ext uri="{FF2B5EF4-FFF2-40B4-BE49-F238E27FC236}">
                  <a16:creationId xmlns:a16="http://schemas.microsoft.com/office/drawing/2014/main" id="{A3316D74-76D4-4B7D-B976-76857CED8759}"/>
                </a:ext>
              </a:extLst>
            </p:cNvPr>
            <p:cNvCxnSpPr/>
            <p:nvPr/>
          </p:nvCxnSpPr>
          <p:spPr>
            <a:xfrm>
              <a:off x="3761950" y="479926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0" name="Straight Connector 189">
              <a:extLst>
                <a:ext uri="{FF2B5EF4-FFF2-40B4-BE49-F238E27FC236}">
                  <a16:creationId xmlns:a16="http://schemas.microsoft.com/office/drawing/2014/main" id="{DF24DC93-5BC3-4D31-AEF3-CC4BC12798C7}"/>
                </a:ext>
              </a:extLst>
            </p:cNvPr>
            <p:cNvCxnSpPr/>
            <p:nvPr/>
          </p:nvCxnSpPr>
          <p:spPr>
            <a:xfrm>
              <a:off x="3863864" y="480019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91" name="Straight Connector 190">
              <a:extLst>
                <a:ext uri="{FF2B5EF4-FFF2-40B4-BE49-F238E27FC236}">
                  <a16:creationId xmlns:a16="http://schemas.microsoft.com/office/drawing/2014/main" id="{421F6E1F-1872-47D7-9DB0-2BBE0F48ED56}"/>
                </a:ext>
              </a:extLst>
            </p:cNvPr>
            <p:cNvCxnSpPr/>
            <p:nvPr/>
          </p:nvCxnSpPr>
          <p:spPr>
            <a:xfrm>
              <a:off x="4010658" y="4801129"/>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197" name="Freeform 5">
            <a:extLst>
              <a:ext uri="{FF2B5EF4-FFF2-40B4-BE49-F238E27FC236}">
                <a16:creationId xmlns:a16="http://schemas.microsoft.com/office/drawing/2014/main" id="{11D3D7AA-87FA-4911-8020-83A017A9E06A}"/>
              </a:ext>
            </a:extLst>
          </p:cNvPr>
          <p:cNvSpPr>
            <a:spLocks/>
          </p:cNvSpPr>
          <p:nvPr/>
        </p:nvSpPr>
        <p:spPr bwMode="auto">
          <a:xfrm>
            <a:off x="1148895" y="3646849"/>
            <a:ext cx="2887239" cy="1112261"/>
          </a:xfrm>
          <a:custGeom>
            <a:avLst/>
            <a:gdLst>
              <a:gd name="T0" fmla="*/ 0 w 1368"/>
              <a:gd name="T1" fmla="*/ 0 h 527"/>
              <a:gd name="T2" fmla="*/ 48 w 1368"/>
              <a:gd name="T3" fmla="*/ 0 h 527"/>
              <a:gd name="T4" fmla="*/ 48 w 1368"/>
              <a:gd name="T5" fmla="*/ 18 h 527"/>
              <a:gd name="T6" fmla="*/ 108 w 1368"/>
              <a:gd name="T7" fmla="*/ 18 h 527"/>
              <a:gd name="T8" fmla="*/ 108 w 1368"/>
              <a:gd name="T9" fmla="*/ 34 h 527"/>
              <a:gd name="T10" fmla="*/ 116 w 1368"/>
              <a:gd name="T11" fmla="*/ 34 h 527"/>
              <a:gd name="T12" fmla="*/ 116 w 1368"/>
              <a:gd name="T13" fmla="*/ 56 h 527"/>
              <a:gd name="T14" fmla="*/ 120 w 1368"/>
              <a:gd name="T15" fmla="*/ 56 h 527"/>
              <a:gd name="T16" fmla="*/ 120 w 1368"/>
              <a:gd name="T17" fmla="*/ 74 h 527"/>
              <a:gd name="T18" fmla="*/ 132 w 1368"/>
              <a:gd name="T19" fmla="*/ 74 h 527"/>
              <a:gd name="T20" fmla="*/ 132 w 1368"/>
              <a:gd name="T21" fmla="*/ 90 h 527"/>
              <a:gd name="T22" fmla="*/ 142 w 1368"/>
              <a:gd name="T23" fmla="*/ 90 h 527"/>
              <a:gd name="T24" fmla="*/ 142 w 1368"/>
              <a:gd name="T25" fmla="*/ 96 h 527"/>
              <a:gd name="T26" fmla="*/ 150 w 1368"/>
              <a:gd name="T27" fmla="*/ 96 h 527"/>
              <a:gd name="T28" fmla="*/ 150 w 1368"/>
              <a:gd name="T29" fmla="*/ 114 h 527"/>
              <a:gd name="T30" fmla="*/ 168 w 1368"/>
              <a:gd name="T31" fmla="*/ 114 h 527"/>
              <a:gd name="T32" fmla="*/ 168 w 1368"/>
              <a:gd name="T33" fmla="*/ 134 h 527"/>
              <a:gd name="T34" fmla="*/ 174 w 1368"/>
              <a:gd name="T35" fmla="*/ 134 h 527"/>
              <a:gd name="T36" fmla="*/ 174 w 1368"/>
              <a:gd name="T37" fmla="*/ 184 h 527"/>
              <a:gd name="T38" fmla="*/ 226 w 1368"/>
              <a:gd name="T39" fmla="*/ 184 h 527"/>
              <a:gd name="T40" fmla="*/ 226 w 1368"/>
              <a:gd name="T41" fmla="*/ 231 h 527"/>
              <a:gd name="T42" fmla="*/ 302 w 1368"/>
              <a:gd name="T43" fmla="*/ 231 h 527"/>
              <a:gd name="T44" fmla="*/ 302 w 1368"/>
              <a:gd name="T45" fmla="*/ 239 h 527"/>
              <a:gd name="T46" fmla="*/ 306 w 1368"/>
              <a:gd name="T47" fmla="*/ 239 h 527"/>
              <a:gd name="T48" fmla="*/ 306 w 1368"/>
              <a:gd name="T49" fmla="*/ 251 h 527"/>
              <a:gd name="T50" fmla="*/ 340 w 1368"/>
              <a:gd name="T51" fmla="*/ 251 h 527"/>
              <a:gd name="T52" fmla="*/ 340 w 1368"/>
              <a:gd name="T53" fmla="*/ 275 h 527"/>
              <a:gd name="T54" fmla="*/ 404 w 1368"/>
              <a:gd name="T55" fmla="*/ 275 h 527"/>
              <a:gd name="T56" fmla="*/ 404 w 1368"/>
              <a:gd name="T57" fmla="*/ 315 h 527"/>
              <a:gd name="T58" fmla="*/ 540 w 1368"/>
              <a:gd name="T59" fmla="*/ 315 h 527"/>
              <a:gd name="T60" fmla="*/ 540 w 1368"/>
              <a:gd name="T61" fmla="*/ 385 h 527"/>
              <a:gd name="T62" fmla="*/ 606 w 1368"/>
              <a:gd name="T63" fmla="*/ 385 h 527"/>
              <a:gd name="T64" fmla="*/ 606 w 1368"/>
              <a:gd name="T65" fmla="*/ 411 h 527"/>
              <a:gd name="T66" fmla="*/ 618 w 1368"/>
              <a:gd name="T67" fmla="*/ 411 h 527"/>
              <a:gd name="T68" fmla="*/ 618 w 1368"/>
              <a:gd name="T69" fmla="*/ 417 h 527"/>
              <a:gd name="T70" fmla="*/ 624 w 1368"/>
              <a:gd name="T71" fmla="*/ 417 h 527"/>
              <a:gd name="T72" fmla="*/ 624 w 1368"/>
              <a:gd name="T73" fmla="*/ 439 h 527"/>
              <a:gd name="T74" fmla="*/ 768 w 1368"/>
              <a:gd name="T75" fmla="*/ 439 h 527"/>
              <a:gd name="T76" fmla="*/ 768 w 1368"/>
              <a:gd name="T77" fmla="*/ 477 h 527"/>
              <a:gd name="T78" fmla="*/ 1118 w 1368"/>
              <a:gd name="T79" fmla="*/ 477 h 527"/>
              <a:gd name="T80" fmla="*/ 1118 w 1368"/>
              <a:gd name="T81" fmla="*/ 527 h 527"/>
              <a:gd name="T82" fmla="*/ 1368 w 1368"/>
              <a:gd name="T83"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368" h="527">
                <a:moveTo>
                  <a:pt x="0" y="0"/>
                </a:moveTo>
                <a:lnTo>
                  <a:pt x="48" y="0"/>
                </a:lnTo>
                <a:lnTo>
                  <a:pt x="48" y="18"/>
                </a:lnTo>
                <a:lnTo>
                  <a:pt x="108" y="18"/>
                </a:lnTo>
                <a:lnTo>
                  <a:pt x="108" y="34"/>
                </a:lnTo>
                <a:lnTo>
                  <a:pt x="116" y="34"/>
                </a:lnTo>
                <a:lnTo>
                  <a:pt x="116" y="56"/>
                </a:lnTo>
                <a:lnTo>
                  <a:pt x="120" y="56"/>
                </a:lnTo>
                <a:lnTo>
                  <a:pt x="120" y="74"/>
                </a:lnTo>
                <a:lnTo>
                  <a:pt x="132" y="74"/>
                </a:lnTo>
                <a:lnTo>
                  <a:pt x="132" y="90"/>
                </a:lnTo>
                <a:lnTo>
                  <a:pt x="142" y="90"/>
                </a:lnTo>
                <a:lnTo>
                  <a:pt x="142" y="96"/>
                </a:lnTo>
                <a:lnTo>
                  <a:pt x="150" y="96"/>
                </a:lnTo>
                <a:lnTo>
                  <a:pt x="150" y="114"/>
                </a:lnTo>
                <a:lnTo>
                  <a:pt x="168" y="114"/>
                </a:lnTo>
                <a:lnTo>
                  <a:pt x="168" y="134"/>
                </a:lnTo>
                <a:lnTo>
                  <a:pt x="174" y="134"/>
                </a:lnTo>
                <a:lnTo>
                  <a:pt x="174" y="184"/>
                </a:lnTo>
                <a:lnTo>
                  <a:pt x="226" y="184"/>
                </a:lnTo>
                <a:lnTo>
                  <a:pt x="226" y="231"/>
                </a:lnTo>
                <a:lnTo>
                  <a:pt x="302" y="231"/>
                </a:lnTo>
                <a:lnTo>
                  <a:pt x="302" y="239"/>
                </a:lnTo>
                <a:lnTo>
                  <a:pt x="306" y="239"/>
                </a:lnTo>
                <a:lnTo>
                  <a:pt x="306" y="251"/>
                </a:lnTo>
                <a:lnTo>
                  <a:pt x="340" y="251"/>
                </a:lnTo>
                <a:lnTo>
                  <a:pt x="340" y="275"/>
                </a:lnTo>
                <a:lnTo>
                  <a:pt x="404" y="275"/>
                </a:lnTo>
                <a:lnTo>
                  <a:pt x="404" y="315"/>
                </a:lnTo>
                <a:lnTo>
                  <a:pt x="540" y="315"/>
                </a:lnTo>
                <a:lnTo>
                  <a:pt x="540" y="385"/>
                </a:lnTo>
                <a:lnTo>
                  <a:pt x="606" y="385"/>
                </a:lnTo>
                <a:lnTo>
                  <a:pt x="606" y="411"/>
                </a:lnTo>
                <a:lnTo>
                  <a:pt x="618" y="411"/>
                </a:lnTo>
                <a:lnTo>
                  <a:pt x="618" y="417"/>
                </a:lnTo>
                <a:lnTo>
                  <a:pt x="624" y="417"/>
                </a:lnTo>
                <a:lnTo>
                  <a:pt x="624" y="439"/>
                </a:lnTo>
                <a:lnTo>
                  <a:pt x="768" y="439"/>
                </a:lnTo>
                <a:lnTo>
                  <a:pt x="768" y="477"/>
                </a:lnTo>
                <a:lnTo>
                  <a:pt x="1118" y="477"/>
                </a:lnTo>
                <a:lnTo>
                  <a:pt x="1118" y="527"/>
                </a:lnTo>
                <a:lnTo>
                  <a:pt x="1368" y="527"/>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8" name="Freeform 6">
            <a:extLst>
              <a:ext uri="{FF2B5EF4-FFF2-40B4-BE49-F238E27FC236}">
                <a16:creationId xmlns:a16="http://schemas.microsoft.com/office/drawing/2014/main" id="{F1709417-75D3-4D5E-86A0-8EE465EE9E7A}"/>
              </a:ext>
            </a:extLst>
          </p:cNvPr>
          <p:cNvSpPr>
            <a:spLocks/>
          </p:cNvSpPr>
          <p:nvPr/>
        </p:nvSpPr>
        <p:spPr bwMode="auto">
          <a:xfrm>
            <a:off x="5424384" y="3650576"/>
            <a:ext cx="2866133" cy="430553"/>
          </a:xfrm>
          <a:custGeom>
            <a:avLst/>
            <a:gdLst>
              <a:gd name="T0" fmla="*/ 0 w 1358"/>
              <a:gd name="T1" fmla="*/ 0 h 204"/>
              <a:gd name="T2" fmla="*/ 108 w 1358"/>
              <a:gd name="T3" fmla="*/ 0 h 204"/>
              <a:gd name="T4" fmla="*/ 108 w 1358"/>
              <a:gd name="T5" fmla="*/ 70 h 204"/>
              <a:gd name="T6" fmla="*/ 214 w 1358"/>
              <a:gd name="T7" fmla="*/ 70 h 204"/>
              <a:gd name="T8" fmla="*/ 214 w 1358"/>
              <a:gd name="T9" fmla="*/ 96 h 204"/>
              <a:gd name="T10" fmla="*/ 226 w 1358"/>
              <a:gd name="T11" fmla="*/ 96 h 204"/>
              <a:gd name="T12" fmla="*/ 226 w 1358"/>
              <a:gd name="T13" fmla="*/ 102 h 204"/>
              <a:gd name="T14" fmla="*/ 236 w 1358"/>
              <a:gd name="T15" fmla="*/ 102 h 204"/>
              <a:gd name="T16" fmla="*/ 236 w 1358"/>
              <a:gd name="T17" fmla="*/ 122 h 204"/>
              <a:gd name="T18" fmla="*/ 460 w 1358"/>
              <a:gd name="T19" fmla="*/ 122 h 204"/>
              <a:gd name="T20" fmla="*/ 460 w 1358"/>
              <a:gd name="T21" fmla="*/ 132 h 204"/>
              <a:gd name="T22" fmla="*/ 468 w 1358"/>
              <a:gd name="T23" fmla="*/ 132 h 204"/>
              <a:gd name="T24" fmla="*/ 468 w 1358"/>
              <a:gd name="T25" fmla="*/ 152 h 204"/>
              <a:gd name="T26" fmla="*/ 498 w 1358"/>
              <a:gd name="T27" fmla="*/ 152 h 204"/>
              <a:gd name="T28" fmla="*/ 498 w 1358"/>
              <a:gd name="T29" fmla="*/ 176 h 204"/>
              <a:gd name="T30" fmla="*/ 554 w 1358"/>
              <a:gd name="T31" fmla="*/ 176 h 204"/>
              <a:gd name="T32" fmla="*/ 554 w 1358"/>
              <a:gd name="T33" fmla="*/ 204 h 204"/>
              <a:gd name="T34" fmla="*/ 1358 w 1358"/>
              <a:gd name="T35" fmla="*/ 204 h 2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8" h="204">
                <a:moveTo>
                  <a:pt x="0" y="0"/>
                </a:moveTo>
                <a:lnTo>
                  <a:pt x="108" y="0"/>
                </a:lnTo>
                <a:lnTo>
                  <a:pt x="108" y="70"/>
                </a:lnTo>
                <a:lnTo>
                  <a:pt x="214" y="70"/>
                </a:lnTo>
                <a:lnTo>
                  <a:pt x="214" y="96"/>
                </a:lnTo>
                <a:lnTo>
                  <a:pt x="226" y="96"/>
                </a:lnTo>
                <a:lnTo>
                  <a:pt x="226" y="102"/>
                </a:lnTo>
                <a:lnTo>
                  <a:pt x="236" y="102"/>
                </a:lnTo>
                <a:lnTo>
                  <a:pt x="236" y="122"/>
                </a:lnTo>
                <a:lnTo>
                  <a:pt x="460" y="122"/>
                </a:lnTo>
                <a:lnTo>
                  <a:pt x="460" y="132"/>
                </a:lnTo>
                <a:lnTo>
                  <a:pt x="468" y="132"/>
                </a:lnTo>
                <a:lnTo>
                  <a:pt x="468" y="152"/>
                </a:lnTo>
                <a:lnTo>
                  <a:pt x="498" y="152"/>
                </a:lnTo>
                <a:lnTo>
                  <a:pt x="498" y="176"/>
                </a:lnTo>
                <a:lnTo>
                  <a:pt x="554" y="176"/>
                </a:lnTo>
                <a:lnTo>
                  <a:pt x="554" y="204"/>
                </a:lnTo>
                <a:lnTo>
                  <a:pt x="1358" y="20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grpSp>
        <p:nvGrpSpPr>
          <p:cNvPr id="126" name="Group 125">
            <a:extLst>
              <a:ext uri="{FF2B5EF4-FFF2-40B4-BE49-F238E27FC236}">
                <a16:creationId xmlns:a16="http://schemas.microsoft.com/office/drawing/2014/main" id="{ABF03CAD-4C20-4773-976D-7C2518965860}"/>
              </a:ext>
            </a:extLst>
          </p:cNvPr>
          <p:cNvGrpSpPr/>
          <p:nvPr/>
        </p:nvGrpSpPr>
        <p:grpSpPr>
          <a:xfrm>
            <a:off x="560363" y="3385271"/>
            <a:ext cx="3766666" cy="2563974"/>
            <a:chOff x="4831075" y="3161650"/>
            <a:chExt cx="3766666" cy="2563974"/>
          </a:xfrm>
        </p:grpSpPr>
        <p:cxnSp>
          <p:nvCxnSpPr>
            <p:cNvPr id="192" name="Straight Connector 191">
              <a:extLst>
                <a:ext uri="{FF2B5EF4-FFF2-40B4-BE49-F238E27FC236}">
                  <a16:creationId xmlns:a16="http://schemas.microsoft.com/office/drawing/2014/main" id="{AA108BB7-0F20-4920-9C95-C25BB44080E4}"/>
                </a:ext>
              </a:extLst>
            </p:cNvPr>
            <p:cNvCxnSpPr>
              <a:cxnSpLocks/>
            </p:cNvCxnSpPr>
            <p:nvPr/>
          </p:nvCxnSpPr>
          <p:spPr>
            <a:xfrm rot="16200000">
              <a:off x="6215391" y="4782283"/>
              <a:ext cx="1008000" cy="0"/>
            </a:xfrm>
            <a:prstGeom prst="line">
              <a:avLst/>
            </a:prstGeom>
            <a:ln w="19050" cmpd="sng">
              <a:solidFill>
                <a:schemeClr val="bg1">
                  <a:lumMod val="65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a:extLst>
                <a:ext uri="{FF2B5EF4-FFF2-40B4-BE49-F238E27FC236}">
                  <a16:creationId xmlns:a16="http://schemas.microsoft.com/office/drawing/2014/main" id="{3960A9C0-A473-4164-A75F-68EC7CB3CC4B}"/>
                </a:ext>
              </a:extLst>
            </p:cNvPr>
            <p:cNvCxnSpPr>
              <a:cxnSpLocks/>
            </p:cNvCxnSpPr>
            <p:nvPr/>
          </p:nvCxnSpPr>
          <p:spPr>
            <a:xfrm flipH="1" flipV="1">
              <a:off x="5410429" y="3422057"/>
              <a:ext cx="6298" cy="1856572"/>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a:extLst>
                <a:ext uri="{FF2B5EF4-FFF2-40B4-BE49-F238E27FC236}">
                  <a16:creationId xmlns:a16="http://schemas.microsoft.com/office/drawing/2014/main" id="{C44B1FA8-2CC7-4B84-B2B5-990F7BDD4A22}"/>
                </a:ext>
              </a:extLst>
            </p:cNvPr>
            <p:cNvCxnSpPr>
              <a:cxnSpLocks/>
            </p:cNvCxnSpPr>
            <p:nvPr/>
          </p:nvCxnSpPr>
          <p:spPr>
            <a:xfrm>
              <a:off x="5410429" y="5282783"/>
              <a:ext cx="3024043"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129" name="Group 128">
              <a:extLst>
                <a:ext uri="{FF2B5EF4-FFF2-40B4-BE49-F238E27FC236}">
                  <a16:creationId xmlns:a16="http://schemas.microsoft.com/office/drawing/2014/main" id="{0ADE2020-F388-41F1-8B58-8CEE7A345542}"/>
                </a:ext>
              </a:extLst>
            </p:cNvPr>
            <p:cNvGrpSpPr/>
            <p:nvPr/>
          </p:nvGrpSpPr>
          <p:grpSpPr>
            <a:xfrm>
              <a:off x="5016675" y="3294284"/>
              <a:ext cx="380954" cy="2006604"/>
              <a:chOff x="1121001" y="2196202"/>
              <a:chExt cx="682804" cy="2725544"/>
            </a:xfrm>
          </p:grpSpPr>
          <p:sp>
            <p:nvSpPr>
              <p:cNvPr id="162" name="TextBox 161">
                <a:extLst>
                  <a:ext uri="{FF2B5EF4-FFF2-40B4-BE49-F238E27FC236}">
                    <a16:creationId xmlns:a16="http://schemas.microsoft.com/office/drawing/2014/main" id="{8A3D2DFE-8F37-4EDD-A1FB-914CE52623A1}"/>
                  </a:ext>
                </a:extLst>
              </p:cNvPr>
              <p:cNvSpPr txBox="1"/>
              <p:nvPr/>
            </p:nvSpPr>
            <p:spPr>
              <a:xfrm>
                <a:off x="1121001" y="4545502"/>
                <a:ext cx="681510" cy="376244"/>
              </a:xfrm>
              <a:prstGeom prst="rect">
                <a:avLst/>
              </a:prstGeom>
              <a:noFill/>
            </p:spPr>
            <p:txBody>
              <a:bodyPr wrap="none" rtlCol="0">
                <a:spAutoFit/>
              </a:bodyPr>
              <a:lstStyle/>
              <a:p>
                <a:pPr algn="r"/>
                <a:r>
                  <a:rPr lang="en-US" sz="1200" dirty="0"/>
                  <a:t>0.0</a:t>
                </a:r>
              </a:p>
            </p:txBody>
          </p:sp>
          <p:sp>
            <p:nvSpPr>
              <p:cNvPr id="163" name="TextBox 162">
                <a:extLst>
                  <a:ext uri="{FF2B5EF4-FFF2-40B4-BE49-F238E27FC236}">
                    <a16:creationId xmlns:a16="http://schemas.microsoft.com/office/drawing/2014/main" id="{A9AF01E5-47F4-4FA6-8C6F-9780AC0CFFB4}"/>
                  </a:ext>
                </a:extLst>
              </p:cNvPr>
              <p:cNvSpPr txBox="1"/>
              <p:nvPr/>
            </p:nvSpPr>
            <p:spPr>
              <a:xfrm>
                <a:off x="1121001" y="4057294"/>
                <a:ext cx="681510" cy="376244"/>
              </a:xfrm>
              <a:prstGeom prst="rect">
                <a:avLst/>
              </a:prstGeom>
              <a:noFill/>
            </p:spPr>
            <p:txBody>
              <a:bodyPr wrap="none" rtlCol="0">
                <a:spAutoFit/>
              </a:bodyPr>
              <a:lstStyle/>
              <a:p>
                <a:pPr algn="r"/>
                <a:r>
                  <a:rPr lang="en-US" sz="1200" dirty="0"/>
                  <a:t>0.2</a:t>
                </a:r>
              </a:p>
            </p:txBody>
          </p:sp>
          <p:sp>
            <p:nvSpPr>
              <p:cNvPr id="164" name="TextBox 163">
                <a:extLst>
                  <a:ext uri="{FF2B5EF4-FFF2-40B4-BE49-F238E27FC236}">
                    <a16:creationId xmlns:a16="http://schemas.microsoft.com/office/drawing/2014/main" id="{CED9522A-1359-47F7-8282-4024034F413E}"/>
                  </a:ext>
                </a:extLst>
              </p:cNvPr>
              <p:cNvSpPr txBox="1"/>
              <p:nvPr/>
            </p:nvSpPr>
            <p:spPr>
              <a:xfrm>
                <a:off x="1121001" y="3113537"/>
                <a:ext cx="681510" cy="376244"/>
              </a:xfrm>
              <a:prstGeom prst="rect">
                <a:avLst/>
              </a:prstGeom>
              <a:noFill/>
            </p:spPr>
            <p:txBody>
              <a:bodyPr wrap="none" rtlCol="0">
                <a:spAutoFit/>
              </a:bodyPr>
              <a:lstStyle/>
              <a:p>
                <a:pPr algn="r"/>
                <a:r>
                  <a:rPr lang="en-US" sz="1200" dirty="0"/>
                  <a:t>0.6</a:t>
                </a:r>
              </a:p>
            </p:txBody>
          </p:sp>
          <p:sp>
            <p:nvSpPr>
              <p:cNvPr id="165" name="TextBox 164">
                <a:extLst>
                  <a:ext uri="{FF2B5EF4-FFF2-40B4-BE49-F238E27FC236}">
                    <a16:creationId xmlns:a16="http://schemas.microsoft.com/office/drawing/2014/main" id="{FA24838A-E743-4FF3-A33D-3A448BF95817}"/>
                  </a:ext>
                </a:extLst>
              </p:cNvPr>
              <p:cNvSpPr txBox="1"/>
              <p:nvPr/>
            </p:nvSpPr>
            <p:spPr>
              <a:xfrm>
                <a:off x="1121001" y="2662461"/>
                <a:ext cx="681510" cy="376244"/>
              </a:xfrm>
              <a:prstGeom prst="rect">
                <a:avLst/>
              </a:prstGeom>
              <a:noFill/>
            </p:spPr>
            <p:txBody>
              <a:bodyPr wrap="none" rtlCol="0">
                <a:spAutoFit/>
              </a:bodyPr>
              <a:lstStyle/>
              <a:p>
                <a:pPr algn="r"/>
                <a:r>
                  <a:rPr lang="en-US" sz="1200" dirty="0"/>
                  <a:t>0.8</a:t>
                </a:r>
              </a:p>
            </p:txBody>
          </p:sp>
          <p:sp>
            <p:nvSpPr>
              <p:cNvPr id="166" name="TextBox 165">
                <a:extLst>
                  <a:ext uri="{FF2B5EF4-FFF2-40B4-BE49-F238E27FC236}">
                    <a16:creationId xmlns:a16="http://schemas.microsoft.com/office/drawing/2014/main" id="{00ACA8C2-7DF6-491A-8D00-5D1CF34AB736}"/>
                  </a:ext>
                </a:extLst>
              </p:cNvPr>
              <p:cNvSpPr txBox="1"/>
              <p:nvPr/>
            </p:nvSpPr>
            <p:spPr>
              <a:xfrm>
                <a:off x="1121001" y="2196202"/>
                <a:ext cx="681510" cy="376244"/>
              </a:xfrm>
              <a:prstGeom prst="rect">
                <a:avLst/>
              </a:prstGeom>
              <a:noFill/>
            </p:spPr>
            <p:txBody>
              <a:bodyPr wrap="none" rtlCol="0">
                <a:spAutoFit/>
              </a:bodyPr>
              <a:lstStyle/>
              <a:p>
                <a:pPr algn="r"/>
                <a:r>
                  <a:rPr lang="en-US" sz="1200" dirty="0"/>
                  <a:t>1.0</a:t>
                </a:r>
              </a:p>
            </p:txBody>
          </p:sp>
          <p:sp>
            <p:nvSpPr>
              <p:cNvPr id="167" name="TextBox 166">
                <a:extLst>
                  <a:ext uri="{FF2B5EF4-FFF2-40B4-BE49-F238E27FC236}">
                    <a16:creationId xmlns:a16="http://schemas.microsoft.com/office/drawing/2014/main" id="{4450DE53-05B6-45A0-87DC-CAC06814C169}"/>
                  </a:ext>
                </a:extLst>
              </p:cNvPr>
              <p:cNvSpPr txBox="1"/>
              <p:nvPr/>
            </p:nvSpPr>
            <p:spPr>
              <a:xfrm>
                <a:off x="1122295" y="3579541"/>
                <a:ext cx="681510" cy="376244"/>
              </a:xfrm>
              <a:prstGeom prst="rect">
                <a:avLst/>
              </a:prstGeom>
              <a:noFill/>
            </p:spPr>
            <p:txBody>
              <a:bodyPr wrap="none" rtlCol="0">
                <a:spAutoFit/>
              </a:bodyPr>
              <a:lstStyle/>
              <a:p>
                <a:pPr algn="r"/>
                <a:r>
                  <a:rPr lang="en-US" sz="1200" dirty="0"/>
                  <a:t>0.4</a:t>
                </a:r>
              </a:p>
            </p:txBody>
          </p:sp>
        </p:grpSp>
        <p:grpSp>
          <p:nvGrpSpPr>
            <p:cNvPr id="130" name="Group 129">
              <a:extLst>
                <a:ext uri="{FF2B5EF4-FFF2-40B4-BE49-F238E27FC236}">
                  <a16:creationId xmlns:a16="http://schemas.microsoft.com/office/drawing/2014/main" id="{90E09DA0-DBD3-4E3A-90E3-CA50C19358DC}"/>
                </a:ext>
              </a:extLst>
            </p:cNvPr>
            <p:cNvGrpSpPr/>
            <p:nvPr/>
          </p:nvGrpSpPr>
          <p:grpSpPr>
            <a:xfrm>
              <a:off x="5278693" y="5303869"/>
              <a:ext cx="3319048" cy="279176"/>
              <a:chOff x="1563472" y="4860470"/>
              <a:chExt cx="5948903" cy="379200"/>
            </a:xfrm>
          </p:grpSpPr>
          <p:sp>
            <p:nvSpPr>
              <p:cNvPr id="154" name="TextBox 153">
                <a:extLst>
                  <a:ext uri="{FF2B5EF4-FFF2-40B4-BE49-F238E27FC236}">
                    <a16:creationId xmlns:a16="http://schemas.microsoft.com/office/drawing/2014/main" id="{C7F73214-3A4B-4CAA-8A6D-B28CF5A09A01}"/>
                  </a:ext>
                </a:extLst>
              </p:cNvPr>
              <p:cNvSpPr txBox="1"/>
              <p:nvPr/>
            </p:nvSpPr>
            <p:spPr>
              <a:xfrm>
                <a:off x="1563472" y="4860470"/>
                <a:ext cx="471772" cy="376244"/>
              </a:xfrm>
              <a:prstGeom prst="rect">
                <a:avLst/>
              </a:prstGeom>
              <a:noFill/>
              <a:effectLst/>
            </p:spPr>
            <p:txBody>
              <a:bodyPr wrap="none" rtlCol="0">
                <a:spAutoFit/>
              </a:bodyPr>
              <a:lstStyle/>
              <a:p>
                <a:pPr algn="ctr"/>
                <a:r>
                  <a:rPr lang="en-US" sz="1200" dirty="0"/>
                  <a:t>0</a:t>
                </a:r>
              </a:p>
            </p:txBody>
          </p:sp>
          <p:sp>
            <p:nvSpPr>
              <p:cNvPr id="155" name="TextBox 154">
                <a:extLst>
                  <a:ext uri="{FF2B5EF4-FFF2-40B4-BE49-F238E27FC236}">
                    <a16:creationId xmlns:a16="http://schemas.microsoft.com/office/drawing/2014/main" id="{08BAFBDF-24B8-4692-A914-002827649214}"/>
                  </a:ext>
                </a:extLst>
              </p:cNvPr>
              <p:cNvSpPr txBox="1"/>
              <p:nvPr/>
            </p:nvSpPr>
            <p:spPr>
              <a:xfrm>
                <a:off x="2348693" y="4860470"/>
                <a:ext cx="471770" cy="376244"/>
              </a:xfrm>
              <a:prstGeom prst="rect">
                <a:avLst/>
              </a:prstGeom>
              <a:noFill/>
              <a:effectLst/>
            </p:spPr>
            <p:txBody>
              <a:bodyPr wrap="none" rtlCol="0">
                <a:spAutoFit/>
              </a:bodyPr>
              <a:lstStyle/>
              <a:p>
                <a:pPr algn="ctr"/>
                <a:r>
                  <a:rPr lang="en-US" sz="1200" dirty="0"/>
                  <a:t>2</a:t>
                </a:r>
              </a:p>
            </p:txBody>
          </p:sp>
          <p:sp>
            <p:nvSpPr>
              <p:cNvPr id="156" name="TextBox 155">
                <a:extLst>
                  <a:ext uri="{FF2B5EF4-FFF2-40B4-BE49-F238E27FC236}">
                    <a16:creationId xmlns:a16="http://schemas.microsoft.com/office/drawing/2014/main" id="{BE8F6BB3-E56A-49DD-AA10-F11EA6EA18DA}"/>
                  </a:ext>
                </a:extLst>
              </p:cNvPr>
              <p:cNvSpPr txBox="1"/>
              <p:nvPr/>
            </p:nvSpPr>
            <p:spPr>
              <a:xfrm>
                <a:off x="3108800" y="4860470"/>
                <a:ext cx="471770" cy="376244"/>
              </a:xfrm>
              <a:prstGeom prst="rect">
                <a:avLst/>
              </a:prstGeom>
              <a:noFill/>
              <a:effectLst/>
            </p:spPr>
            <p:txBody>
              <a:bodyPr wrap="none" rtlCol="0">
                <a:spAutoFit/>
              </a:bodyPr>
              <a:lstStyle/>
              <a:p>
                <a:pPr algn="ctr"/>
                <a:r>
                  <a:rPr lang="en-US" sz="1200" dirty="0"/>
                  <a:t>4</a:t>
                </a:r>
              </a:p>
            </p:txBody>
          </p:sp>
          <p:sp>
            <p:nvSpPr>
              <p:cNvPr id="157" name="TextBox 156">
                <a:extLst>
                  <a:ext uri="{FF2B5EF4-FFF2-40B4-BE49-F238E27FC236}">
                    <a16:creationId xmlns:a16="http://schemas.microsoft.com/office/drawing/2014/main" id="{3ED6C714-7775-4857-8846-28770A85FC83}"/>
                  </a:ext>
                </a:extLst>
              </p:cNvPr>
              <p:cNvSpPr txBox="1"/>
              <p:nvPr/>
            </p:nvSpPr>
            <p:spPr>
              <a:xfrm>
                <a:off x="3897597" y="4860470"/>
                <a:ext cx="471770" cy="376244"/>
              </a:xfrm>
              <a:prstGeom prst="rect">
                <a:avLst/>
              </a:prstGeom>
              <a:noFill/>
              <a:effectLst/>
            </p:spPr>
            <p:txBody>
              <a:bodyPr wrap="none" rtlCol="0">
                <a:spAutoFit/>
              </a:bodyPr>
              <a:lstStyle/>
              <a:p>
                <a:pPr algn="ctr"/>
                <a:r>
                  <a:rPr lang="en-US" sz="1200" dirty="0"/>
                  <a:t>6</a:t>
                </a:r>
              </a:p>
            </p:txBody>
          </p:sp>
          <p:sp>
            <p:nvSpPr>
              <p:cNvPr id="158" name="TextBox 157">
                <a:extLst>
                  <a:ext uri="{FF2B5EF4-FFF2-40B4-BE49-F238E27FC236}">
                    <a16:creationId xmlns:a16="http://schemas.microsoft.com/office/drawing/2014/main" id="{DE9F86C5-67D5-45B4-A096-82C9036EB33A}"/>
                  </a:ext>
                </a:extLst>
              </p:cNvPr>
              <p:cNvSpPr txBox="1"/>
              <p:nvPr/>
            </p:nvSpPr>
            <p:spPr>
              <a:xfrm>
                <a:off x="6899821" y="4860470"/>
                <a:ext cx="612554" cy="376244"/>
              </a:xfrm>
              <a:prstGeom prst="rect">
                <a:avLst/>
              </a:prstGeom>
              <a:noFill/>
              <a:effectLst/>
            </p:spPr>
            <p:txBody>
              <a:bodyPr wrap="none" rtlCol="0">
                <a:spAutoFit/>
              </a:bodyPr>
              <a:lstStyle/>
              <a:p>
                <a:pPr algn="ctr"/>
                <a:r>
                  <a:rPr lang="en-US" sz="1200" dirty="0"/>
                  <a:t>14</a:t>
                </a:r>
              </a:p>
            </p:txBody>
          </p:sp>
          <p:sp>
            <p:nvSpPr>
              <p:cNvPr id="159" name="TextBox 158">
                <a:extLst>
                  <a:ext uri="{FF2B5EF4-FFF2-40B4-BE49-F238E27FC236}">
                    <a16:creationId xmlns:a16="http://schemas.microsoft.com/office/drawing/2014/main" id="{E0815715-72DF-44E5-B365-B6538047CF56}"/>
                  </a:ext>
                </a:extLst>
              </p:cNvPr>
              <p:cNvSpPr txBox="1"/>
              <p:nvPr/>
            </p:nvSpPr>
            <p:spPr>
              <a:xfrm>
                <a:off x="4667862" y="4861447"/>
                <a:ext cx="471772" cy="376243"/>
              </a:xfrm>
              <a:prstGeom prst="rect">
                <a:avLst/>
              </a:prstGeom>
              <a:noFill/>
              <a:effectLst/>
            </p:spPr>
            <p:txBody>
              <a:bodyPr wrap="none" rtlCol="0">
                <a:spAutoFit/>
              </a:bodyPr>
              <a:lstStyle/>
              <a:p>
                <a:pPr algn="ctr"/>
                <a:r>
                  <a:rPr lang="en-US" sz="1200" dirty="0"/>
                  <a:t>8</a:t>
                </a:r>
              </a:p>
            </p:txBody>
          </p:sp>
          <p:sp>
            <p:nvSpPr>
              <p:cNvPr id="160" name="TextBox 159">
                <a:extLst>
                  <a:ext uri="{FF2B5EF4-FFF2-40B4-BE49-F238E27FC236}">
                    <a16:creationId xmlns:a16="http://schemas.microsoft.com/office/drawing/2014/main" id="{9D3D2C69-A297-449E-B99C-6F89B3E1059A}"/>
                  </a:ext>
                </a:extLst>
              </p:cNvPr>
              <p:cNvSpPr txBox="1"/>
              <p:nvPr/>
            </p:nvSpPr>
            <p:spPr>
              <a:xfrm>
                <a:off x="5367738" y="4862434"/>
                <a:ext cx="612554" cy="376243"/>
              </a:xfrm>
              <a:prstGeom prst="rect">
                <a:avLst/>
              </a:prstGeom>
              <a:noFill/>
              <a:effectLst/>
            </p:spPr>
            <p:txBody>
              <a:bodyPr wrap="none" rtlCol="0">
                <a:spAutoFit/>
              </a:bodyPr>
              <a:lstStyle/>
              <a:p>
                <a:pPr algn="ctr"/>
                <a:r>
                  <a:rPr lang="en-US" sz="1200" dirty="0"/>
                  <a:t>10</a:t>
                </a:r>
              </a:p>
            </p:txBody>
          </p:sp>
          <p:sp>
            <p:nvSpPr>
              <p:cNvPr id="161" name="TextBox 160">
                <a:extLst>
                  <a:ext uri="{FF2B5EF4-FFF2-40B4-BE49-F238E27FC236}">
                    <a16:creationId xmlns:a16="http://schemas.microsoft.com/office/drawing/2014/main" id="{A567BBFE-3709-4780-8204-AD1BEBEC0B15}"/>
                  </a:ext>
                </a:extLst>
              </p:cNvPr>
              <p:cNvSpPr txBox="1"/>
              <p:nvPr/>
            </p:nvSpPr>
            <p:spPr>
              <a:xfrm>
                <a:off x="6138005" y="4863427"/>
                <a:ext cx="612554" cy="376243"/>
              </a:xfrm>
              <a:prstGeom prst="rect">
                <a:avLst/>
              </a:prstGeom>
              <a:noFill/>
              <a:effectLst/>
            </p:spPr>
            <p:txBody>
              <a:bodyPr wrap="none" rtlCol="0">
                <a:spAutoFit/>
              </a:bodyPr>
              <a:lstStyle/>
              <a:p>
                <a:pPr algn="ctr"/>
                <a:r>
                  <a:rPr lang="en-US" sz="1200" dirty="0"/>
                  <a:t>12</a:t>
                </a:r>
              </a:p>
            </p:txBody>
          </p:sp>
        </p:grpSp>
        <p:sp>
          <p:nvSpPr>
            <p:cNvPr id="131" name="TextBox 130">
              <a:extLst>
                <a:ext uri="{FF2B5EF4-FFF2-40B4-BE49-F238E27FC236}">
                  <a16:creationId xmlns:a16="http://schemas.microsoft.com/office/drawing/2014/main" id="{9F65B2AA-3BB8-4F31-A63A-F06F1E766042}"/>
                </a:ext>
              </a:extLst>
            </p:cNvPr>
            <p:cNvSpPr txBox="1"/>
            <p:nvPr/>
          </p:nvSpPr>
          <p:spPr>
            <a:xfrm>
              <a:off x="5416728" y="5448625"/>
              <a:ext cx="3014394" cy="276999"/>
            </a:xfrm>
            <a:prstGeom prst="rect">
              <a:avLst/>
            </a:prstGeom>
            <a:noFill/>
          </p:spPr>
          <p:txBody>
            <a:bodyPr wrap="square" rtlCol="0">
              <a:spAutoFit/>
            </a:bodyPr>
            <a:lstStyle/>
            <a:p>
              <a:pPr algn="ctr"/>
              <a:r>
                <a:rPr lang="en-US" sz="1200" b="1" dirty="0"/>
                <a:t>Time (months)</a:t>
              </a:r>
            </a:p>
          </p:txBody>
        </p:sp>
        <p:sp>
          <p:nvSpPr>
            <p:cNvPr id="132" name="TextBox 131">
              <a:extLst>
                <a:ext uri="{FF2B5EF4-FFF2-40B4-BE49-F238E27FC236}">
                  <a16:creationId xmlns:a16="http://schemas.microsoft.com/office/drawing/2014/main" id="{FF44F978-3737-48C3-BAF2-6D8520F23870}"/>
                </a:ext>
              </a:extLst>
            </p:cNvPr>
            <p:cNvSpPr txBox="1"/>
            <p:nvPr/>
          </p:nvSpPr>
          <p:spPr>
            <a:xfrm rot="16200000">
              <a:off x="3914220" y="4078505"/>
              <a:ext cx="2110710" cy="276999"/>
            </a:xfrm>
            <a:prstGeom prst="rect">
              <a:avLst/>
            </a:prstGeom>
            <a:noFill/>
          </p:spPr>
          <p:txBody>
            <a:bodyPr wrap="square" rtlCol="0">
              <a:spAutoFit/>
            </a:bodyPr>
            <a:lstStyle/>
            <a:p>
              <a:r>
                <a:rPr lang="en-GB" sz="1200" b="1" dirty="0"/>
                <a:t>Probability of survival </a:t>
              </a:r>
              <a:endParaRPr lang="en-US" sz="1200" b="1" dirty="0"/>
            </a:p>
          </p:txBody>
        </p:sp>
        <p:grpSp>
          <p:nvGrpSpPr>
            <p:cNvPr id="133" name="Group 132">
              <a:extLst>
                <a:ext uri="{FF2B5EF4-FFF2-40B4-BE49-F238E27FC236}">
                  <a16:creationId xmlns:a16="http://schemas.microsoft.com/office/drawing/2014/main" id="{FD0B39E8-9659-453E-963D-B85491EF5762}"/>
                </a:ext>
              </a:extLst>
            </p:cNvPr>
            <p:cNvGrpSpPr/>
            <p:nvPr/>
          </p:nvGrpSpPr>
          <p:grpSpPr>
            <a:xfrm>
              <a:off x="5418266" y="5272351"/>
              <a:ext cx="3004584" cy="65182"/>
              <a:chOff x="1813636" y="4891507"/>
              <a:chExt cx="5385272" cy="93110"/>
            </a:xfrm>
          </p:grpSpPr>
          <p:cxnSp>
            <p:nvCxnSpPr>
              <p:cNvPr id="146" name="Straight Connector 145">
                <a:extLst>
                  <a:ext uri="{FF2B5EF4-FFF2-40B4-BE49-F238E27FC236}">
                    <a16:creationId xmlns:a16="http://schemas.microsoft.com/office/drawing/2014/main" id="{3DE2CB17-46BB-4B71-9D19-80770360FA36}"/>
                  </a:ext>
                </a:extLst>
              </p:cNvPr>
              <p:cNvCxnSpPr/>
              <p:nvPr/>
            </p:nvCxnSpPr>
            <p:spPr>
              <a:xfrm>
                <a:off x="2590872"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7" name="Straight Connector 146">
                <a:extLst>
                  <a:ext uri="{FF2B5EF4-FFF2-40B4-BE49-F238E27FC236}">
                    <a16:creationId xmlns:a16="http://schemas.microsoft.com/office/drawing/2014/main" id="{1A25270A-0F0A-407F-9ABA-FC0902EEDE0C}"/>
                  </a:ext>
                </a:extLst>
              </p:cNvPr>
              <p:cNvCxnSpPr/>
              <p:nvPr/>
            </p:nvCxnSpPr>
            <p:spPr>
              <a:xfrm>
                <a:off x="3355320"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8" name="Straight Connector 147">
                <a:extLst>
                  <a:ext uri="{FF2B5EF4-FFF2-40B4-BE49-F238E27FC236}">
                    <a16:creationId xmlns:a16="http://schemas.microsoft.com/office/drawing/2014/main" id="{ECB6B1B9-1522-4622-8089-3E63343C407B}"/>
                  </a:ext>
                </a:extLst>
              </p:cNvPr>
              <p:cNvCxnSpPr/>
              <p:nvPr/>
            </p:nvCxnSpPr>
            <p:spPr>
              <a:xfrm>
                <a:off x="4143265"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a:extLst>
                  <a:ext uri="{FF2B5EF4-FFF2-40B4-BE49-F238E27FC236}">
                    <a16:creationId xmlns:a16="http://schemas.microsoft.com/office/drawing/2014/main" id="{979529F2-F32F-4E7C-A307-3B4936CA55D7}"/>
                  </a:ext>
                </a:extLst>
              </p:cNvPr>
              <p:cNvCxnSpPr/>
              <p:nvPr/>
            </p:nvCxnSpPr>
            <p:spPr>
              <a:xfrm>
                <a:off x="7198908"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a:extLst>
                  <a:ext uri="{FF2B5EF4-FFF2-40B4-BE49-F238E27FC236}">
                    <a16:creationId xmlns:a16="http://schemas.microsoft.com/office/drawing/2014/main" id="{4E143F3C-1119-415E-AAC2-9508D3504ACD}"/>
                  </a:ext>
                </a:extLst>
              </p:cNvPr>
              <p:cNvCxnSpPr/>
              <p:nvPr/>
            </p:nvCxnSpPr>
            <p:spPr>
              <a:xfrm>
                <a:off x="1813636"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1" name="Straight Connector 150">
                <a:extLst>
                  <a:ext uri="{FF2B5EF4-FFF2-40B4-BE49-F238E27FC236}">
                    <a16:creationId xmlns:a16="http://schemas.microsoft.com/office/drawing/2014/main" id="{93E46C04-DD95-45BB-92E4-400C19718B17}"/>
                  </a:ext>
                </a:extLst>
              </p:cNvPr>
              <p:cNvCxnSpPr/>
              <p:nvPr/>
            </p:nvCxnSpPr>
            <p:spPr>
              <a:xfrm>
                <a:off x="4913532" y="4892534"/>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a:extLst>
                  <a:ext uri="{FF2B5EF4-FFF2-40B4-BE49-F238E27FC236}">
                    <a16:creationId xmlns:a16="http://schemas.microsoft.com/office/drawing/2014/main" id="{466DC36B-CA1B-4ADB-8427-3E5AA67D2353}"/>
                  </a:ext>
                </a:extLst>
              </p:cNvPr>
              <p:cNvCxnSpPr/>
              <p:nvPr/>
            </p:nvCxnSpPr>
            <p:spPr>
              <a:xfrm>
                <a:off x="5683799" y="4893573"/>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53" name="Straight Connector 152">
                <a:extLst>
                  <a:ext uri="{FF2B5EF4-FFF2-40B4-BE49-F238E27FC236}">
                    <a16:creationId xmlns:a16="http://schemas.microsoft.com/office/drawing/2014/main" id="{5FF58298-62D8-4573-A4E0-0571009F24F2}"/>
                  </a:ext>
                </a:extLst>
              </p:cNvPr>
              <p:cNvCxnSpPr/>
              <p:nvPr/>
            </p:nvCxnSpPr>
            <p:spPr>
              <a:xfrm>
                <a:off x="6454066" y="489461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34" name="Group 133">
              <a:extLst>
                <a:ext uri="{FF2B5EF4-FFF2-40B4-BE49-F238E27FC236}">
                  <a16:creationId xmlns:a16="http://schemas.microsoft.com/office/drawing/2014/main" id="{83B57D82-6D55-4668-B1C0-290398117D91}"/>
                </a:ext>
              </a:extLst>
            </p:cNvPr>
            <p:cNvGrpSpPr/>
            <p:nvPr/>
          </p:nvGrpSpPr>
          <p:grpSpPr>
            <a:xfrm>
              <a:off x="5362826" y="3422058"/>
              <a:ext cx="54725" cy="1752633"/>
              <a:chOff x="1234682" y="2297378"/>
              <a:chExt cx="50887" cy="2002843"/>
            </a:xfrm>
          </p:grpSpPr>
          <p:cxnSp>
            <p:nvCxnSpPr>
              <p:cNvPr id="140" name="Straight Connector 139">
                <a:extLst>
                  <a:ext uri="{FF2B5EF4-FFF2-40B4-BE49-F238E27FC236}">
                    <a16:creationId xmlns:a16="http://schemas.microsoft.com/office/drawing/2014/main" id="{04283B11-0F26-46CE-A2EB-05069D740904}"/>
                  </a:ext>
                </a:extLst>
              </p:cNvPr>
              <p:cNvCxnSpPr/>
              <p:nvPr/>
            </p:nvCxnSpPr>
            <p:spPr>
              <a:xfrm rot="5400000">
                <a:off x="1259789" y="2272271"/>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1" name="Straight Connector 140">
                <a:extLst>
                  <a:ext uri="{FF2B5EF4-FFF2-40B4-BE49-F238E27FC236}">
                    <a16:creationId xmlns:a16="http://schemas.microsoft.com/office/drawing/2014/main" id="{E79BE82E-6BBA-4FCD-966A-3CC18C52A1B5}"/>
                  </a:ext>
                </a:extLst>
              </p:cNvPr>
              <p:cNvCxnSpPr/>
              <p:nvPr/>
            </p:nvCxnSpPr>
            <p:spPr>
              <a:xfrm rot="5400000">
                <a:off x="1259789" y="2670365"/>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2" name="Straight Connector 141">
                <a:extLst>
                  <a:ext uri="{FF2B5EF4-FFF2-40B4-BE49-F238E27FC236}">
                    <a16:creationId xmlns:a16="http://schemas.microsoft.com/office/drawing/2014/main" id="{D95C3695-0885-458C-BB8B-9342D3940817}"/>
                  </a:ext>
                </a:extLst>
              </p:cNvPr>
              <p:cNvCxnSpPr/>
              <p:nvPr/>
            </p:nvCxnSpPr>
            <p:spPr>
              <a:xfrm rot="5400000">
                <a:off x="1259789" y="306045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3" name="Straight Connector 142">
                <a:extLst>
                  <a:ext uri="{FF2B5EF4-FFF2-40B4-BE49-F238E27FC236}">
                    <a16:creationId xmlns:a16="http://schemas.microsoft.com/office/drawing/2014/main" id="{80D70CA8-993D-44B2-8DEB-B66D48FF3290}"/>
                  </a:ext>
                </a:extLst>
              </p:cNvPr>
              <p:cNvCxnSpPr/>
              <p:nvPr/>
            </p:nvCxnSpPr>
            <p:spPr>
              <a:xfrm rot="5400000">
                <a:off x="1259789" y="3854143"/>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4" name="Straight Connector 143">
                <a:extLst>
                  <a:ext uri="{FF2B5EF4-FFF2-40B4-BE49-F238E27FC236}">
                    <a16:creationId xmlns:a16="http://schemas.microsoft.com/office/drawing/2014/main" id="{6BCB689A-4BB7-4CAB-8201-402A29D1F416}"/>
                  </a:ext>
                </a:extLst>
              </p:cNvPr>
              <p:cNvCxnSpPr/>
              <p:nvPr/>
            </p:nvCxnSpPr>
            <p:spPr>
              <a:xfrm rot="5400000">
                <a:off x="1259789" y="4275114"/>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81D1B8B1-CA04-441C-B2AD-8A4FEB3330DC}"/>
                  </a:ext>
                </a:extLst>
              </p:cNvPr>
              <p:cNvCxnSpPr/>
              <p:nvPr/>
            </p:nvCxnSpPr>
            <p:spPr>
              <a:xfrm rot="5400000">
                <a:off x="1260463" y="3452517"/>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35" name="Group 134">
              <a:extLst>
                <a:ext uri="{FF2B5EF4-FFF2-40B4-BE49-F238E27FC236}">
                  <a16:creationId xmlns:a16="http://schemas.microsoft.com/office/drawing/2014/main" id="{BBEA585D-8255-474A-A2B6-D1022DE3ADA4}"/>
                </a:ext>
              </a:extLst>
            </p:cNvPr>
            <p:cNvGrpSpPr/>
            <p:nvPr/>
          </p:nvGrpSpPr>
          <p:grpSpPr>
            <a:xfrm>
              <a:off x="5339804" y="4720084"/>
              <a:ext cx="1090042" cy="686791"/>
              <a:chOff x="1175883" y="4684406"/>
              <a:chExt cx="1090042" cy="686791"/>
            </a:xfrm>
          </p:grpSpPr>
          <p:sp>
            <p:nvSpPr>
              <p:cNvPr id="137" name="TextBox 136">
                <a:extLst>
                  <a:ext uri="{FF2B5EF4-FFF2-40B4-BE49-F238E27FC236}">
                    <a16:creationId xmlns:a16="http://schemas.microsoft.com/office/drawing/2014/main" id="{7DE04102-061A-457A-9DF0-22BE9814C5D3}"/>
                  </a:ext>
                </a:extLst>
              </p:cNvPr>
              <p:cNvSpPr txBox="1"/>
              <p:nvPr/>
            </p:nvSpPr>
            <p:spPr>
              <a:xfrm>
                <a:off x="1175883" y="4684406"/>
                <a:ext cx="1090042" cy="686791"/>
              </a:xfrm>
              <a:prstGeom prst="rect">
                <a:avLst/>
              </a:prstGeom>
              <a:noFill/>
              <a:effectLst/>
            </p:spPr>
            <p:txBody>
              <a:bodyPr wrap="none" rtlCol="0">
                <a:spAutoFit/>
              </a:bodyPr>
              <a:lstStyle/>
              <a:p>
                <a:endParaRPr lang="en-US" sz="1100" dirty="0"/>
              </a:p>
              <a:p>
                <a:pPr marL="360000">
                  <a:lnSpc>
                    <a:spcPts val="1100"/>
                  </a:lnSpc>
                </a:pPr>
                <a:endParaRPr lang="en-US" sz="1100" dirty="0"/>
              </a:p>
              <a:p>
                <a:pPr marL="360000">
                  <a:lnSpc>
                    <a:spcPts val="1100"/>
                  </a:lnSpc>
                </a:pPr>
                <a:r>
                  <a:rPr lang="en-US" sz="1100" dirty="0"/>
                  <a:t>Censored</a:t>
                </a:r>
              </a:p>
              <a:p>
                <a:pPr marL="360000">
                  <a:lnSpc>
                    <a:spcPts val="1100"/>
                  </a:lnSpc>
                </a:pPr>
                <a:endParaRPr lang="en-US" sz="1100" dirty="0"/>
              </a:p>
            </p:txBody>
          </p:sp>
          <p:cxnSp>
            <p:nvCxnSpPr>
              <p:cNvPr id="138" name="Straight Connector 137">
                <a:extLst>
                  <a:ext uri="{FF2B5EF4-FFF2-40B4-BE49-F238E27FC236}">
                    <a16:creationId xmlns:a16="http://schemas.microsoft.com/office/drawing/2014/main" id="{C0137D47-5EAA-4B91-9205-6850076E8E0C}"/>
                  </a:ext>
                </a:extLst>
              </p:cNvPr>
              <p:cNvCxnSpPr/>
              <p:nvPr/>
            </p:nvCxnSpPr>
            <p:spPr>
              <a:xfrm>
                <a:off x="1347788" y="4978621"/>
                <a:ext cx="252000" cy="0"/>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4622D827-9C60-47E2-A7CB-325DC96ED860}"/>
                  </a:ext>
                </a:extLst>
              </p:cNvPr>
              <p:cNvCxnSpPr/>
              <p:nvPr/>
            </p:nvCxnSpPr>
            <p:spPr>
              <a:xfrm>
                <a:off x="1347788" y="5105986"/>
                <a:ext cx="252000" cy="0"/>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grpSp>
        <p:cxnSp>
          <p:nvCxnSpPr>
            <p:cNvPr id="136" name="Straight Connector 135">
              <a:extLst>
                <a:ext uri="{FF2B5EF4-FFF2-40B4-BE49-F238E27FC236}">
                  <a16:creationId xmlns:a16="http://schemas.microsoft.com/office/drawing/2014/main" id="{85B2719E-C7B6-495A-80FE-ACE1E1E3AD03}"/>
                </a:ext>
              </a:extLst>
            </p:cNvPr>
            <p:cNvCxnSpPr>
              <a:cxnSpLocks/>
            </p:cNvCxnSpPr>
            <p:nvPr/>
          </p:nvCxnSpPr>
          <p:spPr>
            <a:xfrm>
              <a:off x="5419611" y="4289431"/>
              <a:ext cx="3024043" cy="0"/>
            </a:xfrm>
            <a:prstGeom prst="line">
              <a:avLst/>
            </a:prstGeom>
            <a:ln w="19050" cmpd="sng">
              <a:solidFill>
                <a:schemeClr val="bg1">
                  <a:lumMod val="65000"/>
                </a:schemeClr>
              </a:solidFill>
              <a:prstDash val="sysDash"/>
            </a:ln>
            <a:effectLst/>
          </p:spPr>
          <p:style>
            <a:lnRef idx="2">
              <a:schemeClr val="accent1"/>
            </a:lnRef>
            <a:fillRef idx="0">
              <a:schemeClr val="accent1"/>
            </a:fillRef>
            <a:effectRef idx="1">
              <a:schemeClr val="accent1"/>
            </a:effectRef>
            <a:fontRef idx="minor">
              <a:schemeClr val="tx1"/>
            </a:fontRef>
          </p:style>
        </p:cxnSp>
      </p:grpSp>
      <p:grpSp>
        <p:nvGrpSpPr>
          <p:cNvPr id="18" name="Group 17">
            <a:extLst>
              <a:ext uri="{FF2B5EF4-FFF2-40B4-BE49-F238E27FC236}">
                <a16:creationId xmlns:a16="http://schemas.microsoft.com/office/drawing/2014/main" id="{7522B4AC-A807-4CDA-94ED-9231FC4BCC95}"/>
              </a:ext>
            </a:extLst>
          </p:cNvPr>
          <p:cNvGrpSpPr/>
          <p:nvPr/>
        </p:nvGrpSpPr>
        <p:grpSpPr>
          <a:xfrm>
            <a:off x="4831075" y="3388621"/>
            <a:ext cx="3766666" cy="2563974"/>
            <a:chOff x="4831075" y="3161650"/>
            <a:chExt cx="3766666" cy="2563974"/>
          </a:xfrm>
        </p:grpSpPr>
        <p:cxnSp>
          <p:nvCxnSpPr>
            <p:cNvPr id="19" name="Straight Connector 18">
              <a:extLst>
                <a:ext uri="{FF2B5EF4-FFF2-40B4-BE49-F238E27FC236}">
                  <a16:creationId xmlns:a16="http://schemas.microsoft.com/office/drawing/2014/main" id="{BE4DF33A-715A-4939-A6DA-4F30A6354E3A}"/>
                </a:ext>
              </a:extLst>
            </p:cNvPr>
            <p:cNvCxnSpPr>
              <a:cxnSpLocks/>
            </p:cNvCxnSpPr>
            <p:nvPr/>
          </p:nvCxnSpPr>
          <p:spPr>
            <a:xfrm flipV="1">
              <a:off x="5416727" y="3418707"/>
              <a:ext cx="0" cy="1859922"/>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a:extLst>
                <a:ext uri="{FF2B5EF4-FFF2-40B4-BE49-F238E27FC236}">
                  <a16:creationId xmlns:a16="http://schemas.microsoft.com/office/drawing/2014/main" id="{AC481B92-0257-4137-9A82-BD2F823D0DCD}"/>
                </a:ext>
              </a:extLst>
            </p:cNvPr>
            <p:cNvCxnSpPr>
              <a:cxnSpLocks/>
            </p:cNvCxnSpPr>
            <p:nvPr/>
          </p:nvCxnSpPr>
          <p:spPr>
            <a:xfrm>
              <a:off x="5410429" y="5282783"/>
              <a:ext cx="3024043"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21" name="Group 20">
              <a:extLst>
                <a:ext uri="{FF2B5EF4-FFF2-40B4-BE49-F238E27FC236}">
                  <a16:creationId xmlns:a16="http://schemas.microsoft.com/office/drawing/2014/main" id="{857D36DE-27D0-4501-9DF6-91EE516A69D3}"/>
                </a:ext>
              </a:extLst>
            </p:cNvPr>
            <p:cNvGrpSpPr/>
            <p:nvPr/>
          </p:nvGrpSpPr>
          <p:grpSpPr>
            <a:xfrm>
              <a:off x="5016675" y="3294284"/>
              <a:ext cx="380954" cy="2006604"/>
              <a:chOff x="1121001" y="2196202"/>
              <a:chExt cx="682804" cy="2725544"/>
            </a:xfrm>
          </p:grpSpPr>
          <p:sp>
            <p:nvSpPr>
              <p:cNvPr id="46" name="TextBox 45">
                <a:extLst>
                  <a:ext uri="{FF2B5EF4-FFF2-40B4-BE49-F238E27FC236}">
                    <a16:creationId xmlns:a16="http://schemas.microsoft.com/office/drawing/2014/main" id="{58770234-4A78-4585-9B25-C33A01C6E6FA}"/>
                  </a:ext>
                </a:extLst>
              </p:cNvPr>
              <p:cNvSpPr txBox="1"/>
              <p:nvPr/>
            </p:nvSpPr>
            <p:spPr>
              <a:xfrm>
                <a:off x="1121001" y="4545502"/>
                <a:ext cx="681510" cy="376244"/>
              </a:xfrm>
              <a:prstGeom prst="rect">
                <a:avLst/>
              </a:prstGeom>
              <a:noFill/>
            </p:spPr>
            <p:txBody>
              <a:bodyPr wrap="none" rtlCol="0">
                <a:spAutoFit/>
              </a:bodyPr>
              <a:lstStyle/>
              <a:p>
                <a:pPr algn="r"/>
                <a:r>
                  <a:rPr lang="en-US" sz="1200" dirty="0"/>
                  <a:t>0.0</a:t>
                </a:r>
              </a:p>
            </p:txBody>
          </p:sp>
          <p:sp>
            <p:nvSpPr>
              <p:cNvPr id="47" name="TextBox 46">
                <a:extLst>
                  <a:ext uri="{FF2B5EF4-FFF2-40B4-BE49-F238E27FC236}">
                    <a16:creationId xmlns:a16="http://schemas.microsoft.com/office/drawing/2014/main" id="{2833AD2C-F43B-4335-81B0-6FAE4101FDBC}"/>
                  </a:ext>
                </a:extLst>
              </p:cNvPr>
              <p:cNvSpPr txBox="1"/>
              <p:nvPr/>
            </p:nvSpPr>
            <p:spPr>
              <a:xfrm>
                <a:off x="1121001" y="4057294"/>
                <a:ext cx="681510" cy="376244"/>
              </a:xfrm>
              <a:prstGeom prst="rect">
                <a:avLst/>
              </a:prstGeom>
              <a:noFill/>
            </p:spPr>
            <p:txBody>
              <a:bodyPr wrap="none" rtlCol="0">
                <a:spAutoFit/>
              </a:bodyPr>
              <a:lstStyle/>
              <a:p>
                <a:pPr algn="r"/>
                <a:r>
                  <a:rPr lang="en-US" sz="1200" dirty="0"/>
                  <a:t>0.2</a:t>
                </a:r>
              </a:p>
            </p:txBody>
          </p:sp>
          <p:sp>
            <p:nvSpPr>
              <p:cNvPr id="48" name="TextBox 47">
                <a:extLst>
                  <a:ext uri="{FF2B5EF4-FFF2-40B4-BE49-F238E27FC236}">
                    <a16:creationId xmlns:a16="http://schemas.microsoft.com/office/drawing/2014/main" id="{919B976A-7E74-4EB2-9833-BAB268099EA0}"/>
                  </a:ext>
                </a:extLst>
              </p:cNvPr>
              <p:cNvSpPr txBox="1"/>
              <p:nvPr/>
            </p:nvSpPr>
            <p:spPr>
              <a:xfrm>
                <a:off x="1121001" y="3113537"/>
                <a:ext cx="681510" cy="376244"/>
              </a:xfrm>
              <a:prstGeom prst="rect">
                <a:avLst/>
              </a:prstGeom>
              <a:noFill/>
            </p:spPr>
            <p:txBody>
              <a:bodyPr wrap="none" rtlCol="0">
                <a:spAutoFit/>
              </a:bodyPr>
              <a:lstStyle/>
              <a:p>
                <a:pPr algn="r"/>
                <a:r>
                  <a:rPr lang="en-US" sz="1200" dirty="0"/>
                  <a:t>0.6</a:t>
                </a:r>
              </a:p>
            </p:txBody>
          </p:sp>
          <p:sp>
            <p:nvSpPr>
              <p:cNvPr id="49" name="TextBox 48">
                <a:extLst>
                  <a:ext uri="{FF2B5EF4-FFF2-40B4-BE49-F238E27FC236}">
                    <a16:creationId xmlns:a16="http://schemas.microsoft.com/office/drawing/2014/main" id="{EDC704CF-3407-44E3-8295-EBEF54C27D65}"/>
                  </a:ext>
                </a:extLst>
              </p:cNvPr>
              <p:cNvSpPr txBox="1"/>
              <p:nvPr/>
            </p:nvSpPr>
            <p:spPr>
              <a:xfrm>
                <a:off x="1121001" y="2662461"/>
                <a:ext cx="681510" cy="376244"/>
              </a:xfrm>
              <a:prstGeom prst="rect">
                <a:avLst/>
              </a:prstGeom>
              <a:noFill/>
            </p:spPr>
            <p:txBody>
              <a:bodyPr wrap="none" rtlCol="0">
                <a:spAutoFit/>
              </a:bodyPr>
              <a:lstStyle/>
              <a:p>
                <a:pPr algn="r"/>
                <a:r>
                  <a:rPr lang="en-US" sz="1200" dirty="0"/>
                  <a:t>0.8</a:t>
                </a:r>
              </a:p>
            </p:txBody>
          </p:sp>
          <p:sp>
            <p:nvSpPr>
              <p:cNvPr id="50" name="TextBox 49">
                <a:extLst>
                  <a:ext uri="{FF2B5EF4-FFF2-40B4-BE49-F238E27FC236}">
                    <a16:creationId xmlns:a16="http://schemas.microsoft.com/office/drawing/2014/main" id="{44E140B2-6AD0-44AC-9BA8-B57B93214A7E}"/>
                  </a:ext>
                </a:extLst>
              </p:cNvPr>
              <p:cNvSpPr txBox="1"/>
              <p:nvPr/>
            </p:nvSpPr>
            <p:spPr>
              <a:xfrm>
                <a:off x="1121001" y="2196202"/>
                <a:ext cx="681510" cy="376244"/>
              </a:xfrm>
              <a:prstGeom prst="rect">
                <a:avLst/>
              </a:prstGeom>
              <a:noFill/>
            </p:spPr>
            <p:txBody>
              <a:bodyPr wrap="none" rtlCol="0">
                <a:spAutoFit/>
              </a:bodyPr>
              <a:lstStyle/>
              <a:p>
                <a:pPr algn="r"/>
                <a:r>
                  <a:rPr lang="en-US" sz="1200" dirty="0"/>
                  <a:t>1.0</a:t>
                </a:r>
              </a:p>
            </p:txBody>
          </p:sp>
          <p:sp>
            <p:nvSpPr>
              <p:cNvPr id="90" name="TextBox 89">
                <a:extLst>
                  <a:ext uri="{FF2B5EF4-FFF2-40B4-BE49-F238E27FC236}">
                    <a16:creationId xmlns:a16="http://schemas.microsoft.com/office/drawing/2014/main" id="{4B0E3BD9-3110-4705-93AD-F53020EF8D2E}"/>
                  </a:ext>
                </a:extLst>
              </p:cNvPr>
              <p:cNvSpPr txBox="1"/>
              <p:nvPr/>
            </p:nvSpPr>
            <p:spPr>
              <a:xfrm>
                <a:off x="1122295" y="3579541"/>
                <a:ext cx="681510" cy="376244"/>
              </a:xfrm>
              <a:prstGeom prst="rect">
                <a:avLst/>
              </a:prstGeom>
              <a:noFill/>
            </p:spPr>
            <p:txBody>
              <a:bodyPr wrap="none" rtlCol="0">
                <a:spAutoFit/>
              </a:bodyPr>
              <a:lstStyle/>
              <a:p>
                <a:pPr algn="r"/>
                <a:r>
                  <a:rPr lang="en-US" sz="1200" dirty="0"/>
                  <a:t>0.4</a:t>
                </a:r>
              </a:p>
            </p:txBody>
          </p:sp>
        </p:grpSp>
        <p:grpSp>
          <p:nvGrpSpPr>
            <p:cNvPr id="22" name="Group 21">
              <a:extLst>
                <a:ext uri="{FF2B5EF4-FFF2-40B4-BE49-F238E27FC236}">
                  <a16:creationId xmlns:a16="http://schemas.microsoft.com/office/drawing/2014/main" id="{E5FEA675-11A1-43A6-B66B-AAB7DD8843F9}"/>
                </a:ext>
              </a:extLst>
            </p:cNvPr>
            <p:cNvGrpSpPr/>
            <p:nvPr/>
          </p:nvGrpSpPr>
          <p:grpSpPr>
            <a:xfrm>
              <a:off x="5278693" y="5303869"/>
              <a:ext cx="3319048" cy="279176"/>
              <a:chOff x="1563472" y="4860470"/>
              <a:chExt cx="5948903" cy="379200"/>
            </a:xfrm>
          </p:grpSpPr>
          <p:sp>
            <p:nvSpPr>
              <p:cNvPr id="41" name="TextBox 40">
                <a:extLst>
                  <a:ext uri="{FF2B5EF4-FFF2-40B4-BE49-F238E27FC236}">
                    <a16:creationId xmlns:a16="http://schemas.microsoft.com/office/drawing/2014/main" id="{2E8B5AC4-58E0-4BE8-B68B-A370F188486C}"/>
                  </a:ext>
                </a:extLst>
              </p:cNvPr>
              <p:cNvSpPr txBox="1"/>
              <p:nvPr/>
            </p:nvSpPr>
            <p:spPr>
              <a:xfrm>
                <a:off x="1563472" y="4860470"/>
                <a:ext cx="471772" cy="376244"/>
              </a:xfrm>
              <a:prstGeom prst="rect">
                <a:avLst/>
              </a:prstGeom>
              <a:noFill/>
              <a:effectLst/>
            </p:spPr>
            <p:txBody>
              <a:bodyPr wrap="none" rtlCol="0">
                <a:spAutoFit/>
              </a:bodyPr>
              <a:lstStyle/>
              <a:p>
                <a:pPr algn="ctr"/>
                <a:r>
                  <a:rPr lang="en-US" sz="1200" dirty="0"/>
                  <a:t>0</a:t>
                </a:r>
              </a:p>
            </p:txBody>
          </p:sp>
          <p:sp>
            <p:nvSpPr>
              <p:cNvPr id="42" name="TextBox 41">
                <a:extLst>
                  <a:ext uri="{FF2B5EF4-FFF2-40B4-BE49-F238E27FC236}">
                    <a16:creationId xmlns:a16="http://schemas.microsoft.com/office/drawing/2014/main" id="{ACED362D-051C-4960-8AB5-67409073ECAA}"/>
                  </a:ext>
                </a:extLst>
              </p:cNvPr>
              <p:cNvSpPr txBox="1"/>
              <p:nvPr/>
            </p:nvSpPr>
            <p:spPr>
              <a:xfrm>
                <a:off x="2348693" y="4860470"/>
                <a:ext cx="471770" cy="376244"/>
              </a:xfrm>
              <a:prstGeom prst="rect">
                <a:avLst/>
              </a:prstGeom>
              <a:noFill/>
              <a:effectLst/>
            </p:spPr>
            <p:txBody>
              <a:bodyPr wrap="none" rtlCol="0">
                <a:spAutoFit/>
              </a:bodyPr>
              <a:lstStyle/>
              <a:p>
                <a:pPr algn="ctr"/>
                <a:r>
                  <a:rPr lang="en-US" sz="1200" dirty="0"/>
                  <a:t>2</a:t>
                </a:r>
              </a:p>
            </p:txBody>
          </p:sp>
          <p:sp>
            <p:nvSpPr>
              <p:cNvPr id="43" name="TextBox 42">
                <a:extLst>
                  <a:ext uri="{FF2B5EF4-FFF2-40B4-BE49-F238E27FC236}">
                    <a16:creationId xmlns:a16="http://schemas.microsoft.com/office/drawing/2014/main" id="{8211ED23-8614-43C1-9698-E20D7F95ECBD}"/>
                  </a:ext>
                </a:extLst>
              </p:cNvPr>
              <p:cNvSpPr txBox="1"/>
              <p:nvPr/>
            </p:nvSpPr>
            <p:spPr>
              <a:xfrm>
                <a:off x="3108800" y="4860470"/>
                <a:ext cx="471770" cy="376244"/>
              </a:xfrm>
              <a:prstGeom prst="rect">
                <a:avLst/>
              </a:prstGeom>
              <a:noFill/>
              <a:effectLst/>
            </p:spPr>
            <p:txBody>
              <a:bodyPr wrap="none" rtlCol="0">
                <a:spAutoFit/>
              </a:bodyPr>
              <a:lstStyle/>
              <a:p>
                <a:pPr algn="ctr"/>
                <a:r>
                  <a:rPr lang="en-US" sz="1200" dirty="0"/>
                  <a:t>4</a:t>
                </a:r>
              </a:p>
            </p:txBody>
          </p:sp>
          <p:sp>
            <p:nvSpPr>
              <p:cNvPr id="44" name="TextBox 43">
                <a:extLst>
                  <a:ext uri="{FF2B5EF4-FFF2-40B4-BE49-F238E27FC236}">
                    <a16:creationId xmlns:a16="http://schemas.microsoft.com/office/drawing/2014/main" id="{B3D6292B-A4F2-46A7-ADAC-473BFB869692}"/>
                  </a:ext>
                </a:extLst>
              </p:cNvPr>
              <p:cNvSpPr txBox="1"/>
              <p:nvPr/>
            </p:nvSpPr>
            <p:spPr>
              <a:xfrm>
                <a:off x="3897597" y="4860470"/>
                <a:ext cx="471770" cy="376244"/>
              </a:xfrm>
              <a:prstGeom prst="rect">
                <a:avLst/>
              </a:prstGeom>
              <a:noFill/>
              <a:effectLst/>
            </p:spPr>
            <p:txBody>
              <a:bodyPr wrap="none" rtlCol="0">
                <a:spAutoFit/>
              </a:bodyPr>
              <a:lstStyle/>
              <a:p>
                <a:pPr algn="ctr"/>
                <a:r>
                  <a:rPr lang="en-US" sz="1200" dirty="0"/>
                  <a:t>6</a:t>
                </a:r>
              </a:p>
            </p:txBody>
          </p:sp>
          <p:sp>
            <p:nvSpPr>
              <p:cNvPr id="45" name="TextBox 44">
                <a:extLst>
                  <a:ext uri="{FF2B5EF4-FFF2-40B4-BE49-F238E27FC236}">
                    <a16:creationId xmlns:a16="http://schemas.microsoft.com/office/drawing/2014/main" id="{AFB17EF4-A98A-4CD3-9FB1-F0F8B6D30CD2}"/>
                  </a:ext>
                </a:extLst>
              </p:cNvPr>
              <p:cNvSpPr txBox="1"/>
              <p:nvPr/>
            </p:nvSpPr>
            <p:spPr>
              <a:xfrm>
                <a:off x="6899821" y="4860470"/>
                <a:ext cx="612554" cy="376244"/>
              </a:xfrm>
              <a:prstGeom prst="rect">
                <a:avLst/>
              </a:prstGeom>
              <a:noFill/>
              <a:effectLst/>
            </p:spPr>
            <p:txBody>
              <a:bodyPr wrap="none" rtlCol="0">
                <a:spAutoFit/>
              </a:bodyPr>
              <a:lstStyle/>
              <a:p>
                <a:pPr algn="ctr"/>
                <a:r>
                  <a:rPr lang="en-US" sz="1200" dirty="0"/>
                  <a:t>14</a:t>
                </a:r>
              </a:p>
            </p:txBody>
          </p:sp>
          <p:sp>
            <p:nvSpPr>
              <p:cNvPr id="84" name="TextBox 83">
                <a:extLst>
                  <a:ext uri="{FF2B5EF4-FFF2-40B4-BE49-F238E27FC236}">
                    <a16:creationId xmlns:a16="http://schemas.microsoft.com/office/drawing/2014/main" id="{2DC9DBD2-16E9-461F-AF50-76AAF465BD89}"/>
                  </a:ext>
                </a:extLst>
              </p:cNvPr>
              <p:cNvSpPr txBox="1"/>
              <p:nvPr/>
            </p:nvSpPr>
            <p:spPr>
              <a:xfrm>
                <a:off x="4667862" y="4861447"/>
                <a:ext cx="471772" cy="376243"/>
              </a:xfrm>
              <a:prstGeom prst="rect">
                <a:avLst/>
              </a:prstGeom>
              <a:noFill/>
              <a:effectLst/>
            </p:spPr>
            <p:txBody>
              <a:bodyPr wrap="none" rtlCol="0">
                <a:spAutoFit/>
              </a:bodyPr>
              <a:lstStyle/>
              <a:p>
                <a:pPr algn="ctr"/>
                <a:r>
                  <a:rPr lang="en-US" sz="1200" dirty="0"/>
                  <a:t>8</a:t>
                </a:r>
              </a:p>
            </p:txBody>
          </p:sp>
          <p:sp>
            <p:nvSpPr>
              <p:cNvPr id="86" name="TextBox 85">
                <a:extLst>
                  <a:ext uri="{FF2B5EF4-FFF2-40B4-BE49-F238E27FC236}">
                    <a16:creationId xmlns:a16="http://schemas.microsoft.com/office/drawing/2014/main" id="{DBA13352-E9A5-4F89-B6D1-E035B41B77FF}"/>
                  </a:ext>
                </a:extLst>
              </p:cNvPr>
              <p:cNvSpPr txBox="1"/>
              <p:nvPr/>
            </p:nvSpPr>
            <p:spPr>
              <a:xfrm>
                <a:off x="5367738" y="4862434"/>
                <a:ext cx="612554" cy="376243"/>
              </a:xfrm>
              <a:prstGeom prst="rect">
                <a:avLst/>
              </a:prstGeom>
              <a:noFill/>
              <a:effectLst/>
            </p:spPr>
            <p:txBody>
              <a:bodyPr wrap="none" rtlCol="0">
                <a:spAutoFit/>
              </a:bodyPr>
              <a:lstStyle/>
              <a:p>
                <a:pPr algn="ctr"/>
                <a:r>
                  <a:rPr lang="en-US" sz="1200" dirty="0"/>
                  <a:t>10</a:t>
                </a:r>
              </a:p>
            </p:txBody>
          </p:sp>
          <p:sp>
            <p:nvSpPr>
              <p:cNvPr id="88" name="TextBox 87">
                <a:extLst>
                  <a:ext uri="{FF2B5EF4-FFF2-40B4-BE49-F238E27FC236}">
                    <a16:creationId xmlns:a16="http://schemas.microsoft.com/office/drawing/2014/main" id="{A3D5107C-020D-47F1-868F-692D86EA9D00}"/>
                  </a:ext>
                </a:extLst>
              </p:cNvPr>
              <p:cNvSpPr txBox="1"/>
              <p:nvPr/>
            </p:nvSpPr>
            <p:spPr>
              <a:xfrm>
                <a:off x="6138005" y="4863427"/>
                <a:ext cx="612554" cy="376243"/>
              </a:xfrm>
              <a:prstGeom prst="rect">
                <a:avLst/>
              </a:prstGeom>
              <a:noFill/>
              <a:effectLst/>
            </p:spPr>
            <p:txBody>
              <a:bodyPr wrap="none" rtlCol="0">
                <a:spAutoFit/>
              </a:bodyPr>
              <a:lstStyle/>
              <a:p>
                <a:pPr algn="ctr"/>
                <a:r>
                  <a:rPr lang="en-US" sz="1200" dirty="0"/>
                  <a:t>12</a:t>
                </a:r>
              </a:p>
            </p:txBody>
          </p:sp>
        </p:grpSp>
        <p:sp>
          <p:nvSpPr>
            <p:cNvPr id="23" name="TextBox 22">
              <a:extLst>
                <a:ext uri="{FF2B5EF4-FFF2-40B4-BE49-F238E27FC236}">
                  <a16:creationId xmlns:a16="http://schemas.microsoft.com/office/drawing/2014/main" id="{44E689C4-4FD3-4FA9-AE91-0AFC9E034BAB}"/>
                </a:ext>
              </a:extLst>
            </p:cNvPr>
            <p:cNvSpPr txBox="1"/>
            <p:nvPr/>
          </p:nvSpPr>
          <p:spPr>
            <a:xfrm>
              <a:off x="5416728" y="5448625"/>
              <a:ext cx="3014394" cy="276999"/>
            </a:xfrm>
            <a:prstGeom prst="rect">
              <a:avLst/>
            </a:prstGeom>
            <a:noFill/>
          </p:spPr>
          <p:txBody>
            <a:bodyPr wrap="square" rtlCol="0">
              <a:spAutoFit/>
            </a:bodyPr>
            <a:lstStyle/>
            <a:p>
              <a:pPr algn="ctr"/>
              <a:r>
                <a:rPr lang="en-US" sz="1200" b="1" dirty="0"/>
                <a:t>Time (months)</a:t>
              </a:r>
            </a:p>
          </p:txBody>
        </p:sp>
        <p:sp>
          <p:nvSpPr>
            <p:cNvPr id="24" name="TextBox 23">
              <a:extLst>
                <a:ext uri="{FF2B5EF4-FFF2-40B4-BE49-F238E27FC236}">
                  <a16:creationId xmlns:a16="http://schemas.microsoft.com/office/drawing/2014/main" id="{A29162F7-C036-4A67-B974-5F476E6D0D7E}"/>
                </a:ext>
              </a:extLst>
            </p:cNvPr>
            <p:cNvSpPr txBox="1"/>
            <p:nvPr/>
          </p:nvSpPr>
          <p:spPr>
            <a:xfrm rot="16200000">
              <a:off x="3914220" y="4078505"/>
              <a:ext cx="2110710" cy="276999"/>
            </a:xfrm>
            <a:prstGeom prst="rect">
              <a:avLst/>
            </a:prstGeom>
            <a:noFill/>
          </p:spPr>
          <p:txBody>
            <a:bodyPr wrap="square" rtlCol="0">
              <a:spAutoFit/>
            </a:bodyPr>
            <a:lstStyle/>
            <a:p>
              <a:r>
                <a:rPr lang="en-GB" sz="1200" b="1" dirty="0"/>
                <a:t>Probability of survival </a:t>
              </a:r>
              <a:endParaRPr lang="en-US" sz="1200" b="1" dirty="0"/>
            </a:p>
          </p:txBody>
        </p:sp>
        <p:grpSp>
          <p:nvGrpSpPr>
            <p:cNvPr id="25" name="Group 24">
              <a:extLst>
                <a:ext uri="{FF2B5EF4-FFF2-40B4-BE49-F238E27FC236}">
                  <a16:creationId xmlns:a16="http://schemas.microsoft.com/office/drawing/2014/main" id="{EEBB1B04-5B9D-4184-8603-94DFFA976588}"/>
                </a:ext>
              </a:extLst>
            </p:cNvPr>
            <p:cNvGrpSpPr/>
            <p:nvPr/>
          </p:nvGrpSpPr>
          <p:grpSpPr>
            <a:xfrm>
              <a:off x="5418266" y="5272351"/>
              <a:ext cx="3004584" cy="65182"/>
              <a:chOff x="1813636" y="4891507"/>
              <a:chExt cx="5385272" cy="93110"/>
            </a:xfrm>
          </p:grpSpPr>
          <p:cxnSp>
            <p:nvCxnSpPr>
              <p:cNvPr id="36" name="Straight Connector 35">
                <a:extLst>
                  <a:ext uri="{FF2B5EF4-FFF2-40B4-BE49-F238E27FC236}">
                    <a16:creationId xmlns:a16="http://schemas.microsoft.com/office/drawing/2014/main" id="{25CC47BC-C559-4328-85FC-2ECE03645154}"/>
                  </a:ext>
                </a:extLst>
              </p:cNvPr>
              <p:cNvCxnSpPr/>
              <p:nvPr/>
            </p:nvCxnSpPr>
            <p:spPr>
              <a:xfrm>
                <a:off x="2590872"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7" name="Straight Connector 36">
                <a:extLst>
                  <a:ext uri="{FF2B5EF4-FFF2-40B4-BE49-F238E27FC236}">
                    <a16:creationId xmlns:a16="http://schemas.microsoft.com/office/drawing/2014/main" id="{E432F5E3-7E91-44E1-AC27-3D67FC5D6E3A}"/>
                  </a:ext>
                </a:extLst>
              </p:cNvPr>
              <p:cNvCxnSpPr/>
              <p:nvPr/>
            </p:nvCxnSpPr>
            <p:spPr>
              <a:xfrm>
                <a:off x="3355320"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CC8FBBF9-E56D-47E9-B79E-A821448C2147}"/>
                  </a:ext>
                </a:extLst>
              </p:cNvPr>
              <p:cNvCxnSpPr/>
              <p:nvPr/>
            </p:nvCxnSpPr>
            <p:spPr>
              <a:xfrm>
                <a:off x="4143265"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9" name="Straight Connector 38">
                <a:extLst>
                  <a:ext uri="{FF2B5EF4-FFF2-40B4-BE49-F238E27FC236}">
                    <a16:creationId xmlns:a16="http://schemas.microsoft.com/office/drawing/2014/main" id="{CEBDF1E9-36FA-4551-AF93-9F45486D86D9}"/>
                  </a:ext>
                </a:extLst>
              </p:cNvPr>
              <p:cNvCxnSpPr/>
              <p:nvPr/>
            </p:nvCxnSpPr>
            <p:spPr>
              <a:xfrm>
                <a:off x="7198908"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40" name="Straight Connector 39">
                <a:extLst>
                  <a:ext uri="{FF2B5EF4-FFF2-40B4-BE49-F238E27FC236}">
                    <a16:creationId xmlns:a16="http://schemas.microsoft.com/office/drawing/2014/main" id="{8F1FFFFF-9C9F-43DD-A92E-6EF9E055E9F6}"/>
                  </a:ext>
                </a:extLst>
              </p:cNvPr>
              <p:cNvCxnSpPr/>
              <p:nvPr/>
            </p:nvCxnSpPr>
            <p:spPr>
              <a:xfrm>
                <a:off x="1813636"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a:extLst>
                  <a:ext uri="{FF2B5EF4-FFF2-40B4-BE49-F238E27FC236}">
                    <a16:creationId xmlns:a16="http://schemas.microsoft.com/office/drawing/2014/main" id="{9218E0F3-A645-45ED-AEBC-7059A62DEE3F}"/>
                  </a:ext>
                </a:extLst>
              </p:cNvPr>
              <p:cNvCxnSpPr/>
              <p:nvPr/>
            </p:nvCxnSpPr>
            <p:spPr>
              <a:xfrm>
                <a:off x="4913532" y="4892534"/>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a:extLst>
                  <a:ext uri="{FF2B5EF4-FFF2-40B4-BE49-F238E27FC236}">
                    <a16:creationId xmlns:a16="http://schemas.microsoft.com/office/drawing/2014/main" id="{5ABF58B9-2771-438A-B0DA-992D1E7AF087}"/>
                  </a:ext>
                </a:extLst>
              </p:cNvPr>
              <p:cNvCxnSpPr/>
              <p:nvPr/>
            </p:nvCxnSpPr>
            <p:spPr>
              <a:xfrm>
                <a:off x="5683799" y="4893573"/>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a:extLst>
                  <a:ext uri="{FF2B5EF4-FFF2-40B4-BE49-F238E27FC236}">
                    <a16:creationId xmlns:a16="http://schemas.microsoft.com/office/drawing/2014/main" id="{690C725D-95F7-4753-9E48-D9A3E6D05013}"/>
                  </a:ext>
                </a:extLst>
              </p:cNvPr>
              <p:cNvCxnSpPr/>
              <p:nvPr/>
            </p:nvCxnSpPr>
            <p:spPr>
              <a:xfrm>
                <a:off x="6454066" y="489461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26" name="Group 25">
              <a:extLst>
                <a:ext uri="{FF2B5EF4-FFF2-40B4-BE49-F238E27FC236}">
                  <a16:creationId xmlns:a16="http://schemas.microsoft.com/office/drawing/2014/main" id="{C64F864D-E1A4-40C7-B48A-BCB5E56B7C22}"/>
                </a:ext>
              </a:extLst>
            </p:cNvPr>
            <p:cNvGrpSpPr/>
            <p:nvPr/>
          </p:nvGrpSpPr>
          <p:grpSpPr>
            <a:xfrm>
              <a:off x="5362826" y="3422058"/>
              <a:ext cx="54725" cy="1752633"/>
              <a:chOff x="1234682" y="2297378"/>
              <a:chExt cx="50887" cy="2002843"/>
            </a:xfrm>
          </p:grpSpPr>
          <p:cxnSp>
            <p:nvCxnSpPr>
              <p:cNvPr id="31" name="Straight Connector 30">
                <a:extLst>
                  <a:ext uri="{FF2B5EF4-FFF2-40B4-BE49-F238E27FC236}">
                    <a16:creationId xmlns:a16="http://schemas.microsoft.com/office/drawing/2014/main" id="{447B15E8-BEA2-42FA-93C4-7DBF4D68F8E7}"/>
                  </a:ext>
                </a:extLst>
              </p:cNvPr>
              <p:cNvCxnSpPr/>
              <p:nvPr/>
            </p:nvCxnSpPr>
            <p:spPr>
              <a:xfrm rot="5400000">
                <a:off x="1259789" y="2272271"/>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BAE6B060-C535-489D-89B4-B7167629BD04}"/>
                  </a:ext>
                </a:extLst>
              </p:cNvPr>
              <p:cNvCxnSpPr/>
              <p:nvPr/>
            </p:nvCxnSpPr>
            <p:spPr>
              <a:xfrm rot="5400000">
                <a:off x="1259789" y="2670365"/>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3F9DDA66-FC61-4DFE-81CA-EE95D1744D9D}"/>
                  </a:ext>
                </a:extLst>
              </p:cNvPr>
              <p:cNvCxnSpPr/>
              <p:nvPr/>
            </p:nvCxnSpPr>
            <p:spPr>
              <a:xfrm rot="5400000">
                <a:off x="1259789" y="306045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BBA7247D-2474-4F02-9D7F-4763586B70CA}"/>
                  </a:ext>
                </a:extLst>
              </p:cNvPr>
              <p:cNvCxnSpPr/>
              <p:nvPr/>
            </p:nvCxnSpPr>
            <p:spPr>
              <a:xfrm rot="5400000">
                <a:off x="1259789" y="3854143"/>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4D2B6C5B-FA1B-435A-88CA-4437FDAB2B49}"/>
                  </a:ext>
                </a:extLst>
              </p:cNvPr>
              <p:cNvCxnSpPr/>
              <p:nvPr/>
            </p:nvCxnSpPr>
            <p:spPr>
              <a:xfrm rot="5400000">
                <a:off x="1259789" y="4275114"/>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1109E2BD-557F-4A65-8C75-9FD2CD329A08}"/>
                  </a:ext>
                </a:extLst>
              </p:cNvPr>
              <p:cNvCxnSpPr/>
              <p:nvPr/>
            </p:nvCxnSpPr>
            <p:spPr>
              <a:xfrm rot="5400000">
                <a:off x="1260463" y="3452517"/>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27" name="Group 26">
              <a:extLst>
                <a:ext uri="{FF2B5EF4-FFF2-40B4-BE49-F238E27FC236}">
                  <a16:creationId xmlns:a16="http://schemas.microsoft.com/office/drawing/2014/main" id="{7072749B-005C-4A53-89B0-444E7C5ACC8A}"/>
                </a:ext>
              </a:extLst>
            </p:cNvPr>
            <p:cNvGrpSpPr/>
            <p:nvPr/>
          </p:nvGrpSpPr>
          <p:grpSpPr>
            <a:xfrm>
              <a:off x="5339804" y="4720084"/>
              <a:ext cx="1090042" cy="686791"/>
              <a:chOff x="1175883" y="4684406"/>
              <a:chExt cx="1090042" cy="686791"/>
            </a:xfrm>
          </p:grpSpPr>
          <p:sp>
            <p:nvSpPr>
              <p:cNvPr id="28" name="TextBox 27">
                <a:extLst>
                  <a:ext uri="{FF2B5EF4-FFF2-40B4-BE49-F238E27FC236}">
                    <a16:creationId xmlns:a16="http://schemas.microsoft.com/office/drawing/2014/main" id="{17DFE6C9-6B5A-4D87-B4AB-470AB9A48B4F}"/>
                  </a:ext>
                </a:extLst>
              </p:cNvPr>
              <p:cNvSpPr txBox="1"/>
              <p:nvPr/>
            </p:nvSpPr>
            <p:spPr>
              <a:xfrm>
                <a:off x="1175883" y="4684406"/>
                <a:ext cx="1090042" cy="686791"/>
              </a:xfrm>
              <a:prstGeom prst="rect">
                <a:avLst/>
              </a:prstGeom>
              <a:noFill/>
              <a:effectLst/>
            </p:spPr>
            <p:txBody>
              <a:bodyPr wrap="none" rtlCol="0">
                <a:spAutoFit/>
              </a:bodyPr>
              <a:lstStyle/>
              <a:p>
                <a:endParaRPr lang="en-US" sz="1100" dirty="0"/>
              </a:p>
              <a:p>
                <a:pPr marL="360000">
                  <a:lnSpc>
                    <a:spcPts val="1100"/>
                  </a:lnSpc>
                </a:pPr>
                <a:endParaRPr lang="en-US" sz="1100" dirty="0"/>
              </a:p>
              <a:p>
                <a:pPr marL="360000">
                  <a:lnSpc>
                    <a:spcPts val="1100"/>
                  </a:lnSpc>
                </a:pPr>
                <a:r>
                  <a:rPr lang="en-US" sz="1100" dirty="0"/>
                  <a:t>Censored</a:t>
                </a:r>
              </a:p>
              <a:p>
                <a:pPr marL="360000">
                  <a:lnSpc>
                    <a:spcPts val="1100"/>
                  </a:lnSpc>
                </a:pPr>
                <a:endParaRPr lang="en-US" sz="1100" dirty="0"/>
              </a:p>
            </p:txBody>
          </p:sp>
          <p:cxnSp>
            <p:nvCxnSpPr>
              <p:cNvPr id="29" name="Straight Connector 28">
                <a:extLst>
                  <a:ext uri="{FF2B5EF4-FFF2-40B4-BE49-F238E27FC236}">
                    <a16:creationId xmlns:a16="http://schemas.microsoft.com/office/drawing/2014/main" id="{3693D38F-7926-459B-8547-75FA57C130D9}"/>
                  </a:ext>
                </a:extLst>
              </p:cNvPr>
              <p:cNvCxnSpPr/>
              <p:nvPr/>
            </p:nvCxnSpPr>
            <p:spPr>
              <a:xfrm>
                <a:off x="1347788" y="4978621"/>
                <a:ext cx="25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D8581893-099B-416A-B181-E843F6FA6F92}"/>
                  </a:ext>
                </a:extLst>
              </p:cNvPr>
              <p:cNvCxnSpPr/>
              <p:nvPr/>
            </p:nvCxnSpPr>
            <p:spPr>
              <a:xfrm>
                <a:off x="1347788" y="5105986"/>
                <a:ext cx="252000" cy="0"/>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125" name="Straight Connector 124">
              <a:extLst>
                <a:ext uri="{FF2B5EF4-FFF2-40B4-BE49-F238E27FC236}">
                  <a16:creationId xmlns:a16="http://schemas.microsoft.com/office/drawing/2014/main" id="{1B981FD5-CB50-434C-94A0-E2E5776B6B53}"/>
                </a:ext>
              </a:extLst>
            </p:cNvPr>
            <p:cNvCxnSpPr>
              <a:cxnSpLocks/>
            </p:cNvCxnSpPr>
            <p:nvPr/>
          </p:nvCxnSpPr>
          <p:spPr>
            <a:xfrm>
              <a:off x="5419611" y="4289431"/>
              <a:ext cx="3024043" cy="0"/>
            </a:xfrm>
            <a:prstGeom prst="line">
              <a:avLst/>
            </a:prstGeom>
            <a:ln w="19050" cmpd="sng">
              <a:solidFill>
                <a:schemeClr val="bg1">
                  <a:lumMod val="65000"/>
                </a:schemeClr>
              </a:solidFill>
              <a:prstDash val="sysDash"/>
            </a:ln>
            <a:effectLst/>
          </p:spPr>
          <p:style>
            <a:lnRef idx="2">
              <a:schemeClr val="accent1"/>
            </a:lnRef>
            <a:fillRef idx="0">
              <a:schemeClr val="accent1"/>
            </a:fillRef>
            <a:effectRef idx="1">
              <a:schemeClr val="accent1"/>
            </a:effectRef>
            <a:fontRef idx="minor">
              <a:schemeClr val="tx1"/>
            </a:fontRef>
          </p:style>
        </p:cxnSp>
      </p:grpSp>
      <p:sp>
        <p:nvSpPr>
          <p:cNvPr id="92" name="TextBox 91">
            <a:extLst>
              <a:ext uri="{FF2B5EF4-FFF2-40B4-BE49-F238E27FC236}">
                <a16:creationId xmlns:a16="http://schemas.microsoft.com/office/drawing/2014/main" id="{3CA96ECA-9803-457C-9A0B-2C2CAF45376E}"/>
              </a:ext>
            </a:extLst>
          </p:cNvPr>
          <p:cNvSpPr txBox="1"/>
          <p:nvPr/>
        </p:nvSpPr>
        <p:spPr>
          <a:xfrm>
            <a:off x="5785758" y="3564520"/>
            <a:ext cx="926810" cy="204311"/>
          </a:xfrm>
          <a:prstGeom prst="roundRect">
            <a:avLst/>
          </a:prstGeom>
          <a:solidFill>
            <a:schemeClr val="tx2">
              <a:lumMod val="20000"/>
              <a:lumOff val="80000"/>
            </a:schemeClr>
          </a:solidFill>
          <a:ln w="19050">
            <a:solidFill>
              <a:schemeClr val="tx2"/>
            </a:solidFill>
          </a:ln>
          <a:effectLst/>
        </p:spPr>
        <p:txBody>
          <a:bodyPr wrap="none" tIns="0" bIns="0" rtlCol="0" anchor="ctr">
            <a:spAutoFit/>
          </a:bodyPr>
          <a:lstStyle/>
          <a:p>
            <a:pPr algn="ctr"/>
            <a:r>
              <a:rPr lang="en-US" sz="1200" b="1" dirty="0">
                <a:solidFill>
                  <a:schemeClr val="tx2">
                    <a:lumMod val="50000"/>
                  </a:schemeClr>
                </a:solidFill>
              </a:rPr>
              <a:t>3m-OS 86%</a:t>
            </a:r>
          </a:p>
        </p:txBody>
      </p:sp>
      <p:sp>
        <p:nvSpPr>
          <p:cNvPr id="93" name="TextBox 92">
            <a:extLst>
              <a:ext uri="{FF2B5EF4-FFF2-40B4-BE49-F238E27FC236}">
                <a16:creationId xmlns:a16="http://schemas.microsoft.com/office/drawing/2014/main" id="{B3EA3A1F-C2EF-49F3-80E2-08617F395DA3}"/>
              </a:ext>
            </a:extLst>
          </p:cNvPr>
          <p:cNvSpPr txBox="1"/>
          <p:nvPr/>
        </p:nvSpPr>
        <p:spPr>
          <a:xfrm>
            <a:off x="6306526" y="4243663"/>
            <a:ext cx="926810" cy="204311"/>
          </a:xfrm>
          <a:prstGeom prst="roundRect">
            <a:avLst/>
          </a:prstGeom>
          <a:solidFill>
            <a:schemeClr val="tx2">
              <a:lumMod val="20000"/>
              <a:lumOff val="80000"/>
            </a:schemeClr>
          </a:solidFill>
          <a:ln w="19050">
            <a:solidFill>
              <a:schemeClr val="tx2"/>
            </a:solidFill>
          </a:ln>
          <a:effectLst/>
        </p:spPr>
        <p:txBody>
          <a:bodyPr wrap="none" tIns="0" bIns="0" rtlCol="0" anchor="ctr">
            <a:spAutoFit/>
          </a:bodyPr>
          <a:lstStyle/>
          <a:p>
            <a:pPr algn="ctr"/>
            <a:r>
              <a:rPr lang="en-US" sz="1200" b="1" dirty="0">
                <a:solidFill>
                  <a:schemeClr val="tx2">
                    <a:lumMod val="50000"/>
                  </a:schemeClr>
                </a:solidFill>
              </a:rPr>
              <a:t>6m-OS 77%</a:t>
            </a:r>
          </a:p>
        </p:txBody>
      </p:sp>
      <p:sp>
        <p:nvSpPr>
          <p:cNvPr id="94" name="TextBox 93">
            <a:extLst>
              <a:ext uri="{FF2B5EF4-FFF2-40B4-BE49-F238E27FC236}">
                <a16:creationId xmlns:a16="http://schemas.microsoft.com/office/drawing/2014/main" id="{E714580B-511E-44C3-B939-E8736ADD3199}"/>
              </a:ext>
            </a:extLst>
          </p:cNvPr>
          <p:cNvSpPr txBox="1"/>
          <p:nvPr/>
        </p:nvSpPr>
        <p:spPr>
          <a:xfrm>
            <a:off x="6629970" y="4942989"/>
            <a:ext cx="1767603" cy="204311"/>
          </a:xfrm>
          <a:prstGeom prst="roundRect">
            <a:avLst/>
          </a:prstGeom>
          <a:solidFill>
            <a:schemeClr val="tx2">
              <a:lumMod val="20000"/>
              <a:lumOff val="80000"/>
            </a:schemeClr>
          </a:solidFill>
          <a:ln w="19050">
            <a:solidFill>
              <a:schemeClr val="tx2"/>
            </a:solidFill>
          </a:ln>
          <a:effectLst/>
        </p:spPr>
        <p:txBody>
          <a:bodyPr wrap="none" tIns="0" bIns="0" rtlCol="0" anchor="ctr">
            <a:spAutoFit/>
          </a:bodyPr>
          <a:lstStyle/>
          <a:p>
            <a:pPr algn="ctr"/>
            <a:r>
              <a:rPr lang="en-US" sz="1200" b="1" dirty="0">
                <a:solidFill>
                  <a:schemeClr val="tx2">
                    <a:lumMod val="50000"/>
                  </a:schemeClr>
                </a:solidFill>
              </a:rPr>
              <a:t>Median OS; Not reached</a:t>
            </a:r>
          </a:p>
        </p:txBody>
      </p:sp>
      <p:sp>
        <p:nvSpPr>
          <p:cNvPr id="172" name="TextBox 171">
            <a:extLst>
              <a:ext uri="{FF2B5EF4-FFF2-40B4-BE49-F238E27FC236}">
                <a16:creationId xmlns:a16="http://schemas.microsoft.com/office/drawing/2014/main" id="{FB801928-1F3B-48D5-9867-6B710765606C}"/>
              </a:ext>
            </a:extLst>
          </p:cNvPr>
          <p:cNvSpPr txBox="1"/>
          <p:nvPr/>
        </p:nvSpPr>
        <p:spPr>
          <a:xfrm>
            <a:off x="1322378" y="3595759"/>
            <a:ext cx="1058373" cy="204311"/>
          </a:xfrm>
          <a:prstGeom prst="roundRect">
            <a:avLst/>
          </a:prstGeom>
          <a:solidFill>
            <a:schemeClr val="bg2">
              <a:lumMod val="90000"/>
            </a:schemeClr>
          </a:solidFill>
          <a:ln w="19050">
            <a:solidFill>
              <a:schemeClr val="bg2">
                <a:lumMod val="50000"/>
              </a:schemeClr>
            </a:solidFill>
          </a:ln>
          <a:effectLst/>
        </p:spPr>
        <p:txBody>
          <a:bodyPr wrap="none" tIns="0" bIns="0" rtlCol="0" anchor="ctr">
            <a:spAutoFit/>
          </a:bodyPr>
          <a:lstStyle/>
          <a:p>
            <a:pPr algn="ctr"/>
            <a:r>
              <a:rPr lang="en-US" sz="1200" b="1" dirty="0">
                <a:solidFill>
                  <a:schemeClr val="bg2">
                    <a:lumMod val="10000"/>
                  </a:schemeClr>
                </a:solidFill>
              </a:rPr>
              <a:t>3m-PFSR 69%</a:t>
            </a:r>
          </a:p>
        </p:txBody>
      </p:sp>
      <p:sp>
        <p:nvSpPr>
          <p:cNvPr id="173" name="TextBox 172">
            <a:extLst>
              <a:ext uri="{FF2B5EF4-FFF2-40B4-BE49-F238E27FC236}">
                <a16:creationId xmlns:a16="http://schemas.microsoft.com/office/drawing/2014/main" id="{C68FDD72-AD59-49AC-8FD6-24A9B484CD2D}"/>
              </a:ext>
            </a:extLst>
          </p:cNvPr>
          <p:cNvSpPr txBox="1"/>
          <p:nvPr/>
        </p:nvSpPr>
        <p:spPr>
          <a:xfrm>
            <a:off x="1938599" y="4942134"/>
            <a:ext cx="1058373" cy="204311"/>
          </a:xfrm>
          <a:prstGeom prst="roundRect">
            <a:avLst/>
          </a:prstGeom>
          <a:solidFill>
            <a:schemeClr val="bg2">
              <a:lumMod val="90000"/>
            </a:schemeClr>
          </a:solidFill>
          <a:ln w="19050">
            <a:solidFill>
              <a:schemeClr val="bg2">
                <a:lumMod val="50000"/>
              </a:schemeClr>
            </a:solidFill>
          </a:ln>
          <a:effectLst/>
        </p:spPr>
        <p:txBody>
          <a:bodyPr wrap="none" tIns="0" bIns="0" rtlCol="0" anchor="ctr">
            <a:spAutoFit/>
          </a:bodyPr>
          <a:lstStyle/>
          <a:p>
            <a:pPr algn="ctr"/>
            <a:r>
              <a:rPr lang="en-US" sz="1200" b="1" dirty="0">
                <a:solidFill>
                  <a:schemeClr val="bg2">
                    <a:lumMod val="10000"/>
                  </a:schemeClr>
                </a:solidFill>
              </a:rPr>
              <a:t>6m-PFSR 50%</a:t>
            </a:r>
          </a:p>
        </p:txBody>
      </p:sp>
      <p:sp>
        <p:nvSpPr>
          <p:cNvPr id="175" name="TextBox 174">
            <a:extLst>
              <a:ext uri="{FF2B5EF4-FFF2-40B4-BE49-F238E27FC236}">
                <a16:creationId xmlns:a16="http://schemas.microsoft.com/office/drawing/2014/main" id="{C7868425-3EC5-41A3-80BD-858A2970F8FE}"/>
              </a:ext>
            </a:extLst>
          </p:cNvPr>
          <p:cNvSpPr txBox="1"/>
          <p:nvPr/>
        </p:nvSpPr>
        <p:spPr>
          <a:xfrm>
            <a:off x="2581200" y="3718659"/>
            <a:ext cx="1544008" cy="408623"/>
          </a:xfrm>
          <a:prstGeom prst="roundRect">
            <a:avLst/>
          </a:prstGeom>
          <a:solidFill>
            <a:schemeClr val="bg2">
              <a:lumMod val="90000"/>
            </a:schemeClr>
          </a:solidFill>
          <a:ln w="19050">
            <a:solidFill>
              <a:schemeClr val="bg2">
                <a:lumMod val="50000"/>
              </a:schemeClr>
            </a:solidFill>
          </a:ln>
          <a:effectLst/>
        </p:spPr>
        <p:txBody>
          <a:bodyPr wrap="none" tIns="0" bIns="0" rtlCol="0" anchor="ctr">
            <a:spAutoFit/>
          </a:bodyPr>
          <a:lstStyle/>
          <a:p>
            <a:pPr algn="ctr"/>
            <a:r>
              <a:rPr lang="en-US" sz="1200" b="1" dirty="0">
                <a:solidFill>
                  <a:schemeClr val="bg2">
                    <a:lumMod val="10000"/>
                  </a:schemeClr>
                </a:solidFill>
              </a:rPr>
              <a:t>Median PFS: 5.9 </a:t>
            </a:r>
            <a:r>
              <a:rPr lang="en-US" sz="1200" b="1" dirty="0" err="1">
                <a:solidFill>
                  <a:schemeClr val="bg2">
                    <a:lumMod val="10000"/>
                  </a:schemeClr>
                </a:solidFill>
              </a:rPr>
              <a:t>mos</a:t>
            </a:r>
            <a:endParaRPr lang="en-US" sz="1200" b="1" dirty="0">
              <a:solidFill>
                <a:schemeClr val="bg2">
                  <a:lumMod val="10000"/>
                </a:schemeClr>
              </a:solidFill>
            </a:endParaRPr>
          </a:p>
          <a:p>
            <a:pPr algn="ctr"/>
            <a:r>
              <a:rPr lang="en-US" sz="1200" b="1" dirty="0">
                <a:solidFill>
                  <a:schemeClr val="bg2">
                    <a:lumMod val="10000"/>
                  </a:schemeClr>
                </a:solidFill>
              </a:rPr>
              <a:t>(95%CI 2.7-9.1)</a:t>
            </a:r>
          </a:p>
        </p:txBody>
      </p:sp>
      <p:pic>
        <p:nvPicPr>
          <p:cNvPr id="168" name="Picture 167">
            <a:extLst>
              <a:ext uri="{FF2B5EF4-FFF2-40B4-BE49-F238E27FC236}">
                <a16:creationId xmlns:a16="http://schemas.microsoft.com/office/drawing/2014/main" id="{736B05D4-B4E0-42AF-AB59-93ADDA14F11A}"/>
              </a:ext>
            </a:extLst>
          </p:cNvPr>
          <p:cNvPicPr>
            <a:picLocks noChangeAspect="1"/>
          </p:cNvPicPr>
          <p:nvPr/>
        </p:nvPicPr>
        <p:blipFill>
          <a:blip r:embed="rId2"/>
          <a:stretch>
            <a:fillRect/>
          </a:stretch>
        </p:blipFill>
        <p:spPr>
          <a:xfrm>
            <a:off x="436790" y="1894009"/>
            <a:ext cx="646232" cy="640135"/>
          </a:xfrm>
          <a:prstGeom prst="rect">
            <a:avLst/>
          </a:prstGeom>
        </p:spPr>
      </p:pic>
      <p:sp>
        <p:nvSpPr>
          <p:cNvPr id="169" name="Rectangle: Rounded Corners 168">
            <a:extLst>
              <a:ext uri="{FF2B5EF4-FFF2-40B4-BE49-F238E27FC236}">
                <a16:creationId xmlns:a16="http://schemas.microsoft.com/office/drawing/2014/main" id="{081F76E9-7187-4A4C-AE8A-BA9B869301D3}"/>
              </a:ext>
            </a:extLst>
          </p:cNvPr>
          <p:cNvSpPr/>
          <p:nvPr/>
        </p:nvSpPr>
        <p:spPr>
          <a:xfrm>
            <a:off x="465943" y="1750036"/>
            <a:ext cx="4785326" cy="938692"/>
          </a:xfrm>
          <a:prstGeom prst="roundRect">
            <a:avLst>
              <a:gd name="adj" fmla="val 50000"/>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6" name="Rectangle 5"/>
          <p:cNvSpPr/>
          <p:nvPr/>
        </p:nvSpPr>
        <p:spPr>
          <a:xfrm>
            <a:off x="397575" y="5758321"/>
            <a:ext cx="4572000" cy="400110"/>
          </a:xfrm>
          <a:prstGeom prst="rect">
            <a:avLst/>
          </a:prstGeom>
        </p:spPr>
        <p:txBody>
          <a:bodyPr>
            <a:spAutoFit/>
          </a:bodyPr>
          <a:lstStyle/>
          <a:p>
            <a:endParaRPr lang="en-GB" sz="1000" dirty="0">
              <a:solidFill>
                <a:schemeClr val="tx2"/>
              </a:solidFill>
            </a:endParaRPr>
          </a:p>
          <a:p>
            <a:r>
              <a:rPr lang="en-GB" sz="1000" dirty="0">
                <a:solidFill>
                  <a:schemeClr val="tx2"/>
                </a:solidFill>
              </a:rPr>
              <a:t>*</a:t>
            </a:r>
            <a:r>
              <a:rPr lang="en-GB" sz="1000" dirty="0" err="1">
                <a:solidFill>
                  <a:schemeClr val="tx2"/>
                </a:solidFill>
              </a:rPr>
              <a:t>RECIST</a:t>
            </a:r>
            <a:r>
              <a:rPr lang="en-GB" sz="1000" dirty="0">
                <a:solidFill>
                  <a:schemeClr val="tx2"/>
                </a:solidFill>
              </a:rPr>
              <a:t> data as reported at the </a:t>
            </a:r>
            <a:r>
              <a:rPr lang="en-GB" sz="1000" dirty="0" err="1">
                <a:solidFill>
                  <a:schemeClr val="tx2"/>
                </a:solidFill>
              </a:rPr>
              <a:t>ESMO</a:t>
            </a:r>
            <a:r>
              <a:rPr lang="en-GB" sz="1000" dirty="0">
                <a:solidFill>
                  <a:schemeClr val="tx2"/>
                </a:solidFill>
              </a:rPr>
              <a:t> Sarcoma and GIST Symposium 2020.</a:t>
            </a:r>
            <a:endParaRPr lang="en-US" sz="1000" dirty="0">
              <a:solidFill>
                <a:schemeClr val="tx2"/>
              </a:solidFill>
            </a:endParaRPr>
          </a:p>
        </p:txBody>
      </p:sp>
    </p:spTree>
    <p:extLst>
      <p:ext uri="{BB962C8B-B14F-4D97-AF65-F5344CB8AC3E}">
        <p14:creationId xmlns:p14="http://schemas.microsoft.com/office/powerpoint/2010/main" val="182906194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sz="2400" dirty="0"/>
              <a:t>Anti-angiogenic and PD-1 combinations</a:t>
            </a:r>
            <a:br>
              <a:rPr lang="en-GB" sz="2400" dirty="0"/>
            </a:br>
            <a:r>
              <a:rPr lang="en-GB" sz="2400" dirty="0" err="1">
                <a:solidFill>
                  <a:schemeClr val="accent1"/>
                </a:solidFill>
              </a:rPr>
              <a:t>Axitinib</a:t>
            </a:r>
            <a:r>
              <a:rPr lang="en-GB" sz="2400" dirty="0">
                <a:solidFill>
                  <a:schemeClr val="accent1"/>
                </a:solidFill>
              </a:rPr>
              <a:t> + </a:t>
            </a:r>
            <a:r>
              <a:rPr lang="en-GB" sz="2400" dirty="0" err="1">
                <a:solidFill>
                  <a:schemeClr val="accent1"/>
                </a:solidFill>
              </a:rPr>
              <a:t>pembrolizumab</a:t>
            </a:r>
            <a:r>
              <a:rPr lang="en-GB" sz="2400" dirty="0">
                <a:solidFill>
                  <a:schemeClr val="accent1"/>
                </a:solidFill>
              </a:rPr>
              <a:t>: phase 2 study design</a:t>
            </a:r>
            <a:br>
              <a:rPr lang="en-US" dirty="0">
                <a:solidFill>
                  <a:schemeClr val="accent1"/>
                </a:solidFill>
              </a:rPr>
            </a:br>
            <a:endParaRPr lang="en-US"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13</a:t>
            </a:fld>
            <a:endParaRPr lang="en-GB" dirty="0"/>
          </a:p>
        </p:txBody>
      </p:sp>
      <p:sp>
        <p:nvSpPr>
          <p:cNvPr id="5" name="Content Placeholder 4"/>
          <p:cNvSpPr>
            <a:spLocks noGrp="1"/>
          </p:cNvSpPr>
          <p:nvPr>
            <p:ph sz="quarter" idx="13"/>
          </p:nvPr>
        </p:nvSpPr>
        <p:spPr/>
        <p:txBody>
          <a:bodyPr/>
          <a:lstStyle/>
          <a:p>
            <a:r>
              <a:rPr lang="en-GB" dirty="0"/>
              <a:t>BID, twice daily; IV, intravenous; PD-1, </a:t>
            </a:r>
            <a:r>
              <a:rPr lang="en-US" dirty="0"/>
              <a:t>programmed cell death protein 1.</a:t>
            </a:r>
            <a:endParaRPr lang="en-GB" dirty="0"/>
          </a:p>
          <a:p>
            <a:r>
              <a:rPr lang="en-GB" dirty="0" err="1"/>
              <a:t>Wilky</a:t>
            </a:r>
            <a:r>
              <a:rPr lang="en-GB" dirty="0"/>
              <a:t> BA, et al. Lancet </a:t>
            </a:r>
            <a:r>
              <a:rPr lang="en-GB" dirty="0" err="1"/>
              <a:t>Oncol</a:t>
            </a:r>
            <a:r>
              <a:rPr lang="en-GB" dirty="0"/>
              <a:t>. 2019;20:837-848.</a:t>
            </a:r>
            <a:endParaRPr lang="en-US" dirty="0"/>
          </a:p>
        </p:txBody>
      </p:sp>
      <p:sp>
        <p:nvSpPr>
          <p:cNvPr id="8" name="Rectangle 7">
            <a:extLst>
              <a:ext uri="{FF2B5EF4-FFF2-40B4-BE49-F238E27FC236}">
                <a16:creationId xmlns:a16="http://schemas.microsoft.com/office/drawing/2014/main" id="{F854F870-4DA3-4283-A345-849E6091B939}"/>
              </a:ext>
            </a:extLst>
          </p:cNvPr>
          <p:cNvSpPr/>
          <p:nvPr/>
        </p:nvSpPr>
        <p:spPr>
          <a:xfrm>
            <a:off x="468312" y="1617836"/>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 name="Rectangle 9">
            <a:extLst>
              <a:ext uri="{FF2B5EF4-FFF2-40B4-BE49-F238E27FC236}">
                <a16:creationId xmlns:a16="http://schemas.microsoft.com/office/drawing/2014/main" id="{C686B4B3-2390-49C1-9548-F6002B58C69B}"/>
              </a:ext>
            </a:extLst>
          </p:cNvPr>
          <p:cNvSpPr/>
          <p:nvPr/>
        </p:nvSpPr>
        <p:spPr>
          <a:xfrm>
            <a:off x="468313" y="1997476"/>
            <a:ext cx="8206839" cy="3946123"/>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40E07FB3-2562-4051-8F1E-E82A275BF614}"/>
              </a:ext>
            </a:extLst>
          </p:cNvPr>
          <p:cNvSpPr/>
          <p:nvPr/>
        </p:nvSpPr>
        <p:spPr>
          <a:xfrm>
            <a:off x="456462" y="1613251"/>
            <a:ext cx="4115538" cy="369332"/>
          </a:xfrm>
          <a:prstGeom prst="rect">
            <a:avLst/>
          </a:prstGeom>
        </p:spPr>
        <p:txBody>
          <a:bodyPr wrap="square">
            <a:spAutoFit/>
          </a:bodyPr>
          <a:lstStyle/>
          <a:p>
            <a:r>
              <a:rPr lang="en-US" b="1" dirty="0">
                <a:solidFill>
                  <a:schemeClr val="bg1"/>
                </a:solidFill>
              </a:rPr>
              <a:t>Study design: NCT02636725</a:t>
            </a:r>
            <a:endParaRPr lang="en-US" b="1" baseline="30000" dirty="0">
              <a:solidFill>
                <a:schemeClr val="bg1"/>
              </a:solidFill>
            </a:endParaRPr>
          </a:p>
        </p:txBody>
      </p:sp>
      <p:grpSp>
        <p:nvGrpSpPr>
          <p:cNvPr id="185" name="Group 184">
            <a:extLst>
              <a:ext uri="{FF2B5EF4-FFF2-40B4-BE49-F238E27FC236}">
                <a16:creationId xmlns:a16="http://schemas.microsoft.com/office/drawing/2014/main" id="{AF379E8D-694F-45D1-B081-486A522E9379}"/>
              </a:ext>
            </a:extLst>
          </p:cNvPr>
          <p:cNvGrpSpPr/>
          <p:nvPr/>
        </p:nvGrpSpPr>
        <p:grpSpPr>
          <a:xfrm>
            <a:off x="559943" y="2226077"/>
            <a:ext cx="8019323" cy="3481551"/>
            <a:chOff x="607568" y="2330852"/>
            <a:chExt cx="8019323" cy="3481551"/>
          </a:xfrm>
        </p:grpSpPr>
        <p:sp>
          <p:nvSpPr>
            <p:cNvPr id="178" name="Rectangle 177">
              <a:extLst>
                <a:ext uri="{FF2B5EF4-FFF2-40B4-BE49-F238E27FC236}">
                  <a16:creationId xmlns:a16="http://schemas.microsoft.com/office/drawing/2014/main" id="{FCC73F46-D470-4667-9AF1-8CE6D4BC4109}"/>
                </a:ext>
              </a:extLst>
            </p:cNvPr>
            <p:cNvSpPr/>
            <p:nvPr/>
          </p:nvSpPr>
          <p:spPr>
            <a:xfrm>
              <a:off x="6496625" y="2330852"/>
              <a:ext cx="734042" cy="3481551"/>
            </a:xfrm>
            <a:prstGeom prst="rect">
              <a:avLst/>
            </a:prstGeom>
            <a:solidFill>
              <a:schemeClr val="tx2">
                <a:lumMod val="20000"/>
                <a:lumOff val="80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9" name="Rectangle 178">
              <a:extLst>
                <a:ext uri="{FF2B5EF4-FFF2-40B4-BE49-F238E27FC236}">
                  <a16:creationId xmlns:a16="http://schemas.microsoft.com/office/drawing/2014/main" id="{96EF6611-B9AE-4E2A-9D2F-1FE8C9AEA90B}"/>
                </a:ext>
              </a:extLst>
            </p:cNvPr>
            <p:cNvSpPr/>
            <p:nvPr/>
          </p:nvSpPr>
          <p:spPr>
            <a:xfrm>
              <a:off x="5259727" y="2330852"/>
              <a:ext cx="1236898" cy="3481551"/>
            </a:xfrm>
            <a:prstGeom prst="rect">
              <a:avLst/>
            </a:prstGeom>
            <a:solidFill>
              <a:schemeClr val="tx2">
                <a:lumMod val="20000"/>
                <a:lumOff val="80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80" name="Rectangle 179">
              <a:extLst>
                <a:ext uri="{FF2B5EF4-FFF2-40B4-BE49-F238E27FC236}">
                  <a16:creationId xmlns:a16="http://schemas.microsoft.com/office/drawing/2014/main" id="{821A361D-5810-4400-9153-CEBF6AA415CE}"/>
                </a:ext>
              </a:extLst>
            </p:cNvPr>
            <p:cNvSpPr/>
            <p:nvPr/>
          </p:nvSpPr>
          <p:spPr>
            <a:xfrm>
              <a:off x="7230667" y="2330852"/>
              <a:ext cx="1396224" cy="3481551"/>
            </a:xfrm>
            <a:prstGeom prst="rect">
              <a:avLst/>
            </a:prstGeom>
            <a:solidFill>
              <a:schemeClr val="tx2">
                <a:lumMod val="20000"/>
                <a:lumOff val="80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6" name="Rectangle 175">
              <a:extLst>
                <a:ext uri="{FF2B5EF4-FFF2-40B4-BE49-F238E27FC236}">
                  <a16:creationId xmlns:a16="http://schemas.microsoft.com/office/drawing/2014/main" id="{A05B38AF-C3A3-4149-8B07-7731C0ADC979}"/>
                </a:ext>
              </a:extLst>
            </p:cNvPr>
            <p:cNvSpPr/>
            <p:nvPr/>
          </p:nvSpPr>
          <p:spPr>
            <a:xfrm>
              <a:off x="4017067" y="2330852"/>
              <a:ext cx="1240401" cy="3481551"/>
            </a:xfrm>
            <a:prstGeom prst="rect">
              <a:avLst/>
            </a:prstGeom>
            <a:solidFill>
              <a:schemeClr val="tx2">
                <a:lumMod val="20000"/>
                <a:lumOff val="80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7" name="Rectangle 176">
              <a:extLst>
                <a:ext uri="{FF2B5EF4-FFF2-40B4-BE49-F238E27FC236}">
                  <a16:creationId xmlns:a16="http://schemas.microsoft.com/office/drawing/2014/main" id="{C3DEB60D-7C04-4179-8FCF-03C1E989485A}"/>
                </a:ext>
              </a:extLst>
            </p:cNvPr>
            <p:cNvSpPr/>
            <p:nvPr/>
          </p:nvSpPr>
          <p:spPr>
            <a:xfrm>
              <a:off x="2782708" y="2330852"/>
              <a:ext cx="1236354" cy="3481551"/>
            </a:xfrm>
            <a:prstGeom prst="rect">
              <a:avLst/>
            </a:prstGeom>
            <a:solidFill>
              <a:schemeClr val="tx2">
                <a:lumMod val="20000"/>
                <a:lumOff val="80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5" name="Rectangle 174">
              <a:extLst>
                <a:ext uri="{FF2B5EF4-FFF2-40B4-BE49-F238E27FC236}">
                  <a16:creationId xmlns:a16="http://schemas.microsoft.com/office/drawing/2014/main" id="{16FD2C6A-A1E7-4566-B275-A1423BDA7E60}"/>
                </a:ext>
              </a:extLst>
            </p:cNvPr>
            <p:cNvSpPr/>
            <p:nvPr/>
          </p:nvSpPr>
          <p:spPr>
            <a:xfrm>
              <a:off x="1535235" y="2330852"/>
              <a:ext cx="1247473" cy="3481551"/>
            </a:xfrm>
            <a:prstGeom prst="rect">
              <a:avLst/>
            </a:prstGeom>
            <a:solidFill>
              <a:schemeClr val="tx2">
                <a:lumMod val="20000"/>
                <a:lumOff val="80000"/>
                <a:alpha val="3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4" name="Rectangle 173">
              <a:extLst>
                <a:ext uri="{FF2B5EF4-FFF2-40B4-BE49-F238E27FC236}">
                  <a16:creationId xmlns:a16="http://schemas.microsoft.com/office/drawing/2014/main" id="{55623118-9190-4C2E-87AF-F37662C0B77D}"/>
                </a:ext>
              </a:extLst>
            </p:cNvPr>
            <p:cNvSpPr/>
            <p:nvPr/>
          </p:nvSpPr>
          <p:spPr>
            <a:xfrm>
              <a:off x="611188" y="2330852"/>
              <a:ext cx="926042" cy="3481551"/>
            </a:xfrm>
            <a:prstGeom prst="rect">
              <a:avLst/>
            </a:prstGeom>
            <a:solidFill>
              <a:schemeClr val="tx2">
                <a:lumMod val="20000"/>
                <a:lumOff val="80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3" name="Rectangle 172">
              <a:extLst>
                <a:ext uri="{FF2B5EF4-FFF2-40B4-BE49-F238E27FC236}">
                  <a16:creationId xmlns:a16="http://schemas.microsoft.com/office/drawing/2014/main" id="{7EDF54CC-7544-4E27-8414-D17656F75ADB}"/>
                </a:ext>
              </a:extLst>
            </p:cNvPr>
            <p:cNvSpPr/>
            <p:nvPr/>
          </p:nvSpPr>
          <p:spPr>
            <a:xfrm>
              <a:off x="620812" y="3130374"/>
              <a:ext cx="8006079" cy="947357"/>
            </a:xfrm>
            <a:prstGeom prst="rect">
              <a:avLst/>
            </a:prstGeom>
            <a:solidFill>
              <a:schemeClr val="tx2">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1" name="Arrow: Right 20">
              <a:extLst>
                <a:ext uri="{FF2B5EF4-FFF2-40B4-BE49-F238E27FC236}">
                  <a16:creationId xmlns:a16="http://schemas.microsoft.com/office/drawing/2014/main" id="{E2A16A57-1657-428F-9DC7-5AA887D87D14}"/>
                </a:ext>
              </a:extLst>
            </p:cNvPr>
            <p:cNvSpPr/>
            <p:nvPr/>
          </p:nvSpPr>
          <p:spPr>
            <a:xfrm>
              <a:off x="1589476" y="3130374"/>
              <a:ext cx="1152000" cy="298626"/>
            </a:xfrm>
            <a:prstGeom prst="rightArrow">
              <a:avLst>
                <a:gd name="adj1" fmla="val 50000"/>
                <a:gd name="adj2" fmla="val 42586"/>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3" name="Rectangle 182">
              <a:extLst>
                <a:ext uri="{FF2B5EF4-FFF2-40B4-BE49-F238E27FC236}">
                  <a16:creationId xmlns:a16="http://schemas.microsoft.com/office/drawing/2014/main" id="{9DBB21BF-3380-4BAB-923A-DEE33FB31DBA}"/>
                </a:ext>
              </a:extLst>
            </p:cNvPr>
            <p:cNvSpPr/>
            <p:nvPr/>
          </p:nvSpPr>
          <p:spPr>
            <a:xfrm>
              <a:off x="711361" y="3521133"/>
              <a:ext cx="7885258" cy="180000"/>
            </a:xfrm>
            <a:prstGeom prst="rect">
              <a:avLst/>
            </a:prstGeom>
            <a:solidFill>
              <a:schemeClr val="accent1">
                <a:alpha val="1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1CC64FE3-F916-4CB1-AB27-B024AB693694}"/>
                </a:ext>
              </a:extLst>
            </p:cNvPr>
            <p:cNvSpPr txBox="1"/>
            <p:nvPr/>
          </p:nvSpPr>
          <p:spPr>
            <a:xfrm>
              <a:off x="1589476" y="3516660"/>
              <a:ext cx="1152000" cy="178772"/>
            </a:xfrm>
            <a:prstGeom prst="roundRect">
              <a:avLst/>
            </a:prstGeom>
            <a:solidFill>
              <a:schemeClr val="bg1"/>
            </a:solidFill>
            <a:ln w="25400">
              <a:solidFill>
                <a:schemeClr val="accent1"/>
              </a:solidFill>
            </a:ln>
          </p:spPr>
          <p:txBody>
            <a:bodyPr wrap="square" lIns="0" tIns="0" rIns="0" bIns="0" rtlCol="0" anchor="ctr">
              <a:spAutoFit/>
            </a:bodyPr>
            <a:lstStyle/>
            <a:p>
              <a:pPr algn="ctr"/>
              <a:r>
                <a:rPr lang="en-US" sz="1050" b="1" dirty="0">
                  <a:solidFill>
                    <a:schemeClr val="accent1"/>
                  </a:solidFill>
                </a:rPr>
                <a:t>Cycle 1</a:t>
              </a:r>
            </a:p>
          </p:txBody>
        </p:sp>
        <p:sp>
          <p:nvSpPr>
            <p:cNvPr id="23" name="TextBox 22">
              <a:extLst>
                <a:ext uri="{FF2B5EF4-FFF2-40B4-BE49-F238E27FC236}">
                  <a16:creationId xmlns:a16="http://schemas.microsoft.com/office/drawing/2014/main" id="{06B5EFEB-169A-46F9-9BA0-507F00BE2978}"/>
                </a:ext>
              </a:extLst>
            </p:cNvPr>
            <p:cNvSpPr txBox="1"/>
            <p:nvPr/>
          </p:nvSpPr>
          <p:spPr>
            <a:xfrm>
              <a:off x="2829120" y="3516660"/>
              <a:ext cx="1152000" cy="178772"/>
            </a:xfrm>
            <a:prstGeom prst="roundRect">
              <a:avLst/>
            </a:prstGeom>
            <a:solidFill>
              <a:schemeClr val="bg1"/>
            </a:solidFill>
            <a:ln w="25400">
              <a:solidFill>
                <a:schemeClr val="accent1"/>
              </a:solidFill>
            </a:ln>
          </p:spPr>
          <p:txBody>
            <a:bodyPr wrap="square" lIns="0" tIns="0" rIns="0" bIns="0" rtlCol="0" anchor="ctr">
              <a:spAutoFit/>
            </a:bodyPr>
            <a:lstStyle/>
            <a:p>
              <a:pPr algn="ctr"/>
              <a:r>
                <a:rPr lang="en-US" sz="1050" b="1" dirty="0">
                  <a:solidFill>
                    <a:schemeClr val="accent1"/>
                  </a:solidFill>
                </a:rPr>
                <a:t>Cycle 2</a:t>
              </a:r>
            </a:p>
          </p:txBody>
        </p:sp>
        <p:sp>
          <p:nvSpPr>
            <p:cNvPr id="24" name="TextBox 23">
              <a:extLst>
                <a:ext uri="{FF2B5EF4-FFF2-40B4-BE49-F238E27FC236}">
                  <a16:creationId xmlns:a16="http://schemas.microsoft.com/office/drawing/2014/main" id="{52844608-7FBC-4A52-B7F1-474803001701}"/>
                </a:ext>
              </a:extLst>
            </p:cNvPr>
            <p:cNvSpPr txBox="1"/>
            <p:nvPr/>
          </p:nvSpPr>
          <p:spPr>
            <a:xfrm>
              <a:off x="4064912" y="3516660"/>
              <a:ext cx="1152000" cy="178772"/>
            </a:xfrm>
            <a:prstGeom prst="roundRect">
              <a:avLst/>
            </a:prstGeom>
            <a:solidFill>
              <a:schemeClr val="bg1"/>
            </a:solidFill>
            <a:ln w="25400">
              <a:solidFill>
                <a:schemeClr val="accent1"/>
              </a:solidFill>
            </a:ln>
          </p:spPr>
          <p:txBody>
            <a:bodyPr wrap="square" lIns="0" tIns="0" rIns="0" bIns="0" rtlCol="0" anchor="ctr">
              <a:spAutoFit/>
            </a:bodyPr>
            <a:lstStyle/>
            <a:p>
              <a:pPr algn="ctr"/>
              <a:r>
                <a:rPr lang="en-US" sz="1050" b="1" dirty="0">
                  <a:solidFill>
                    <a:schemeClr val="accent1"/>
                  </a:solidFill>
                </a:rPr>
                <a:t>Cycle 3</a:t>
              </a:r>
            </a:p>
          </p:txBody>
        </p:sp>
        <p:sp>
          <p:nvSpPr>
            <p:cNvPr id="25" name="TextBox 24">
              <a:extLst>
                <a:ext uri="{FF2B5EF4-FFF2-40B4-BE49-F238E27FC236}">
                  <a16:creationId xmlns:a16="http://schemas.microsoft.com/office/drawing/2014/main" id="{55A4D74F-60B8-4440-B505-533A361C28EA}"/>
                </a:ext>
              </a:extLst>
            </p:cNvPr>
            <p:cNvSpPr txBox="1"/>
            <p:nvPr/>
          </p:nvSpPr>
          <p:spPr>
            <a:xfrm>
              <a:off x="5300704" y="3516660"/>
              <a:ext cx="1152000" cy="178772"/>
            </a:xfrm>
            <a:prstGeom prst="roundRect">
              <a:avLst/>
            </a:prstGeom>
            <a:solidFill>
              <a:schemeClr val="bg1"/>
            </a:solidFill>
            <a:ln w="25400">
              <a:solidFill>
                <a:schemeClr val="accent1"/>
              </a:solidFill>
            </a:ln>
          </p:spPr>
          <p:txBody>
            <a:bodyPr wrap="square" lIns="0" tIns="0" rIns="0" bIns="0" rtlCol="0" anchor="ctr">
              <a:spAutoFit/>
            </a:bodyPr>
            <a:lstStyle/>
            <a:p>
              <a:pPr algn="ctr"/>
              <a:r>
                <a:rPr lang="en-US" sz="1050" b="1" dirty="0">
                  <a:solidFill>
                    <a:schemeClr val="accent1"/>
                  </a:solidFill>
                </a:rPr>
                <a:t>Cycle 4</a:t>
              </a:r>
            </a:p>
          </p:txBody>
        </p:sp>
        <p:grpSp>
          <p:nvGrpSpPr>
            <p:cNvPr id="27" name="Group 26">
              <a:extLst>
                <a:ext uri="{FF2B5EF4-FFF2-40B4-BE49-F238E27FC236}">
                  <a16:creationId xmlns:a16="http://schemas.microsoft.com/office/drawing/2014/main" id="{1850059A-AED7-4E55-A200-DA4146E9A9E3}"/>
                </a:ext>
              </a:extLst>
            </p:cNvPr>
            <p:cNvGrpSpPr/>
            <p:nvPr/>
          </p:nvGrpSpPr>
          <p:grpSpPr>
            <a:xfrm>
              <a:off x="3320456" y="5228932"/>
              <a:ext cx="1527817" cy="483149"/>
              <a:chOff x="5354381" y="5312859"/>
              <a:chExt cx="1527817" cy="483149"/>
            </a:xfrm>
          </p:grpSpPr>
          <p:grpSp>
            <p:nvGrpSpPr>
              <p:cNvPr id="28" name="Group 27">
                <a:extLst>
                  <a:ext uri="{FF2B5EF4-FFF2-40B4-BE49-F238E27FC236}">
                    <a16:creationId xmlns:a16="http://schemas.microsoft.com/office/drawing/2014/main" id="{B298D2AC-7539-4FE3-A547-07100022D025}"/>
                  </a:ext>
                </a:extLst>
              </p:cNvPr>
              <p:cNvGrpSpPr/>
              <p:nvPr/>
            </p:nvGrpSpPr>
            <p:grpSpPr>
              <a:xfrm>
                <a:off x="5407130" y="5312859"/>
                <a:ext cx="1409919" cy="448976"/>
                <a:chOff x="836164" y="4888695"/>
                <a:chExt cx="1409919" cy="365972"/>
              </a:xfrm>
            </p:grpSpPr>
            <p:sp>
              <p:nvSpPr>
                <p:cNvPr id="30" name="Rectangle: Rounded Corners 29">
                  <a:extLst>
                    <a:ext uri="{FF2B5EF4-FFF2-40B4-BE49-F238E27FC236}">
                      <a16:creationId xmlns:a16="http://schemas.microsoft.com/office/drawing/2014/main" id="{352CD5BD-F11B-4B42-AF21-99F803FE9EC9}"/>
                    </a:ext>
                  </a:extLst>
                </p:cNvPr>
                <p:cNvSpPr/>
                <p:nvPr/>
              </p:nvSpPr>
              <p:spPr>
                <a:xfrm>
                  <a:off x="836164" y="4977053"/>
                  <a:ext cx="1409919" cy="277614"/>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sp>
              <p:nvSpPr>
                <p:cNvPr id="31" name="Isosceles Triangle 30">
                  <a:extLst>
                    <a:ext uri="{FF2B5EF4-FFF2-40B4-BE49-F238E27FC236}">
                      <a16:creationId xmlns:a16="http://schemas.microsoft.com/office/drawing/2014/main" id="{275EE5BA-EDF6-4D1E-9795-99BD93BD6C46}"/>
                    </a:ext>
                  </a:extLst>
                </p:cNvPr>
                <p:cNvSpPr/>
                <p:nvPr/>
              </p:nvSpPr>
              <p:spPr>
                <a:xfrm>
                  <a:off x="1432212"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sp>
            <p:nvSpPr>
              <p:cNvPr id="29" name="TextBox 28">
                <a:extLst>
                  <a:ext uri="{FF2B5EF4-FFF2-40B4-BE49-F238E27FC236}">
                    <a16:creationId xmlns:a16="http://schemas.microsoft.com/office/drawing/2014/main" id="{C61D61C1-AB28-424B-962A-A3A7E527455A}"/>
                  </a:ext>
                </a:extLst>
              </p:cNvPr>
              <p:cNvSpPr txBox="1"/>
              <p:nvPr/>
            </p:nvSpPr>
            <p:spPr>
              <a:xfrm>
                <a:off x="5354381" y="5380510"/>
                <a:ext cx="1527817" cy="415498"/>
              </a:xfrm>
              <a:prstGeom prst="rect">
                <a:avLst/>
              </a:prstGeom>
              <a:noFill/>
            </p:spPr>
            <p:txBody>
              <a:bodyPr wrap="square" rtlCol="0">
                <a:spAutoFit/>
              </a:bodyPr>
              <a:lstStyle/>
              <a:p>
                <a:pPr algn="ctr"/>
                <a:r>
                  <a:rPr lang="en-US" sz="1050" b="1" dirty="0">
                    <a:solidFill>
                      <a:schemeClr val="bg1"/>
                    </a:solidFill>
                  </a:rPr>
                  <a:t>Correlative:</a:t>
                </a:r>
              </a:p>
              <a:p>
                <a:pPr algn="ctr"/>
                <a:r>
                  <a:rPr lang="en-US" sz="1050" b="1" dirty="0" err="1">
                    <a:solidFill>
                      <a:schemeClr val="bg1"/>
                    </a:solidFill>
                  </a:rPr>
                  <a:t>Tumour</a:t>
                </a:r>
                <a:r>
                  <a:rPr lang="en-US" sz="1050" b="1" dirty="0">
                    <a:solidFill>
                      <a:schemeClr val="bg1"/>
                    </a:solidFill>
                  </a:rPr>
                  <a:t> biopsy / blood</a:t>
                </a:r>
              </a:p>
            </p:txBody>
          </p:sp>
        </p:grpSp>
        <p:grpSp>
          <p:nvGrpSpPr>
            <p:cNvPr id="32" name="Group 31">
              <a:extLst>
                <a:ext uri="{FF2B5EF4-FFF2-40B4-BE49-F238E27FC236}">
                  <a16:creationId xmlns:a16="http://schemas.microsoft.com/office/drawing/2014/main" id="{9BBC6029-1691-44A5-ABA7-285072A00FE8}"/>
                </a:ext>
              </a:extLst>
            </p:cNvPr>
            <p:cNvGrpSpPr/>
            <p:nvPr/>
          </p:nvGrpSpPr>
          <p:grpSpPr>
            <a:xfrm>
              <a:off x="607568" y="5228932"/>
              <a:ext cx="1592454" cy="483149"/>
              <a:chOff x="5318452" y="5312859"/>
              <a:chExt cx="1592454" cy="483149"/>
            </a:xfrm>
          </p:grpSpPr>
          <p:grpSp>
            <p:nvGrpSpPr>
              <p:cNvPr id="33" name="Group 32">
                <a:extLst>
                  <a:ext uri="{FF2B5EF4-FFF2-40B4-BE49-F238E27FC236}">
                    <a16:creationId xmlns:a16="http://schemas.microsoft.com/office/drawing/2014/main" id="{66B61D2C-0168-422C-AAC5-AD0F90F76EF3}"/>
                  </a:ext>
                </a:extLst>
              </p:cNvPr>
              <p:cNvGrpSpPr/>
              <p:nvPr/>
            </p:nvGrpSpPr>
            <p:grpSpPr>
              <a:xfrm>
                <a:off x="5407130" y="5312859"/>
                <a:ext cx="1409919" cy="448976"/>
                <a:chOff x="836164" y="4888695"/>
                <a:chExt cx="1409919" cy="365972"/>
              </a:xfrm>
            </p:grpSpPr>
            <p:sp>
              <p:nvSpPr>
                <p:cNvPr id="35" name="Rectangle: Rounded Corners 34">
                  <a:extLst>
                    <a:ext uri="{FF2B5EF4-FFF2-40B4-BE49-F238E27FC236}">
                      <a16:creationId xmlns:a16="http://schemas.microsoft.com/office/drawing/2014/main" id="{44A25716-4D55-419A-B459-016B5F7DC894}"/>
                    </a:ext>
                  </a:extLst>
                </p:cNvPr>
                <p:cNvSpPr/>
                <p:nvPr/>
              </p:nvSpPr>
              <p:spPr>
                <a:xfrm>
                  <a:off x="836164" y="4977053"/>
                  <a:ext cx="1409919" cy="277614"/>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sp>
              <p:nvSpPr>
                <p:cNvPr id="36" name="Isosceles Triangle 35">
                  <a:extLst>
                    <a:ext uri="{FF2B5EF4-FFF2-40B4-BE49-F238E27FC236}">
                      <a16:creationId xmlns:a16="http://schemas.microsoft.com/office/drawing/2014/main" id="{7FA31692-35A1-4A3F-B30C-CCFF1BE180D5}"/>
                    </a:ext>
                  </a:extLst>
                </p:cNvPr>
                <p:cNvSpPr/>
                <p:nvPr/>
              </p:nvSpPr>
              <p:spPr>
                <a:xfrm>
                  <a:off x="1432212"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sp>
            <p:nvSpPr>
              <p:cNvPr id="34" name="TextBox 33">
                <a:extLst>
                  <a:ext uri="{FF2B5EF4-FFF2-40B4-BE49-F238E27FC236}">
                    <a16:creationId xmlns:a16="http://schemas.microsoft.com/office/drawing/2014/main" id="{0549DAB2-B968-4D22-A129-E04499B4CB3B}"/>
                  </a:ext>
                </a:extLst>
              </p:cNvPr>
              <p:cNvSpPr txBox="1"/>
              <p:nvPr/>
            </p:nvSpPr>
            <p:spPr>
              <a:xfrm>
                <a:off x="5318452" y="5380510"/>
                <a:ext cx="1592454" cy="415498"/>
              </a:xfrm>
              <a:prstGeom prst="rect">
                <a:avLst/>
              </a:prstGeom>
              <a:noFill/>
            </p:spPr>
            <p:txBody>
              <a:bodyPr wrap="square" rtlCol="0">
                <a:spAutoFit/>
              </a:bodyPr>
              <a:lstStyle/>
              <a:p>
                <a:pPr algn="ctr"/>
                <a:r>
                  <a:rPr lang="en-US" sz="1050" b="1" dirty="0">
                    <a:solidFill>
                      <a:schemeClr val="bg1"/>
                    </a:solidFill>
                  </a:rPr>
                  <a:t>Correlative:</a:t>
                </a:r>
              </a:p>
              <a:p>
                <a:pPr algn="ctr"/>
                <a:r>
                  <a:rPr lang="en-US" sz="1050" b="1" dirty="0" err="1">
                    <a:solidFill>
                      <a:schemeClr val="bg1"/>
                    </a:solidFill>
                  </a:rPr>
                  <a:t>Tumour</a:t>
                </a:r>
                <a:r>
                  <a:rPr lang="en-US" sz="1050" b="1" dirty="0">
                    <a:solidFill>
                      <a:schemeClr val="bg1"/>
                    </a:solidFill>
                  </a:rPr>
                  <a:t> biopsy / blood</a:t>
                </a:r>
              </a:p>
            </p:txBody>
          </p:sp>
        </p:grpSp>
        <p:sp>
          <p:nvSpPr>
            <p:cNvPr id="37" name="Arrow: Right 36">
              <a:extLst>
                <a:ext uri="{FF2B5EF4-FFF2-40B4-BE49-F238E27FC236}">
                  <a16:creationId xmlns:a16="http://schemas.microsoft.com/office/drawing/2014/main" id="{35653DF1-195C-4AAC-8A9B-E187EB9EF497}"/>
                </a:ext>
              </a:extLst>
            </p:cNvPr>
            <p:cNvSpPr/>
            <p:nvPr/>
          </p:nvSpPr>
          <p:spPr>
            <a:xfrm>
              <a:off x="2805539" y="3138168"/>
              <a:ext cx="1194281" cy="298626"/>
            </a:xfrm>
            <a:prstGeom prst="rightArrow">
              <a:avLst>
                <a:gd name="adj1" fmla="val 50000"/>
                <a:gd name="adj2" fmla="val 42586"/>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8" name="Arrow: Right 37">
              <a:extLst>
                <a:ext uri="{FF2B5EF4-FFF2-40B4-BE49-F238E27FC236}">
                  <a16:creationId xmlns:a16="http://schemas.microsoft.com/office/drawing/2014/main" id="{EA30F380-AC2F-425F-B11B-472C1B0B3EF6}"/>
                </a:ext>
              </a:extLst>
            </p:cNvPr>
            <p:cNvSpPr/>
            <p:nvPr/>
          </p:nvSpPr>
          <p:spPr>
            <a:xfrm>
              <a:off x="4064912" y="3145962"/>
              <a:ext cx="1184784" cy="298626"/>
            </a:xfrm>
            <a:prstGeom prst="rightArrow">
              <a:avLst>
                <a:gd name="adj1" fmla="val 50000"/>
                <a:gd name="adj2" fmla="val 42586"/>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9" name="Arrow: Right 38">
              <a:extLst>
                <a:ext uri="{FF2B5EF4-FFF2-40B4-BE49-F238E27FC236}">
                  <a16:creationId xmlns:a16="http://schemas.microsoft.com/office/drawing/2014/main" id="{BC4197B4-4858-4AC0-8DA5-09834DF45BB3}"/>
                </a:ext>
              </a:extLst>
            </p:cNvPr>
            <p:cNvSpPr/>
            <p:nvPr/>
          </p:nvSpPr>
          <p:spPr>
            <a:xfrm>
              <a:off x="5289697" y="3153756"/>
              <a:ext cx="1170249" cy="298626"/>
            </a:xfrm>
            <a:prstGeom prst="rightArrow">
              <a:avLst>
                <a:gd name="adj1" fmla="val 50000"/>
                <a:gd name="adj2" fmla="val 42586"/>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2" name="Group 41">
              <a:extLst>
                <a:ext uri="{FF2B5EF4-FFF2-40B4-BE49-F238E27FC236}">
                  <a16:creationId xmlns:a16="http://schemas.microsoft.com/office/drawing/2014/main" id="{E2C2F585-88A1-4F6F-BF8E-06CF5CFC89FA}"/>
                </a:ext>
              </a:extLst>
            </p:cNvPr>
            <p:cNvGrpSpPr/>
            <p:nvPr/>
          </p:nvGrpSpPr>
          <p:grpSpPr>
            <a:xfrm>
              <a:off x="3614295" y="2427636"/>
              <a:ext cx="812980" cy="324032"/>
              <a:chOff x="3614295" y="2579493"/>
              <a:chExt cx="812980" cy="324032"/>
            </a:xfrm>
          </p:grpSpPr>
          <p:sp>
            <p:nvSpPr>
              <p:cNvPr id="26" name="TextBox 25">
                <a:extLst>
                  <a:ext uri="{FF2B5EF4-FFF2-40B4-BE49-F238E27FC236}">
                    <a16:creationId xmlns:a16="http://schemas.microsoft.com/office/drawing/2014/main" id="{EDDFAD00-E3DD-4028-8ED5-64E4C10E733D}"/>
                  </a:ext>
                </a:extLst>
              </p:cNvPr>
              <p:cNvSpPr txBox="1"/>
              <p:nvPr/>
            </p:nvSpPr>
            <p:spPr>
              <a:xfrm>
                <a:off x="3614295" y="2579493"/>
                <a:ext cx="812980" cy="178772"/>
              </a:xfrm>
              <a:prstGeom prst="roundRect">
                <a:avLst/>
              </a:prstGeom>
              <a:solidFill>
                <a:schemeClr val="tx2"/>
              </a:solidFill>
              <a:ln w="25400">
                <a:solidFill>
                  <a:schemeClr val="tx2"/>
                </a:solidFill>
              </a:ln>
            </p:spPr>
            <p:txBody>
              <a:bodyPr wrap="square" lIns="0" tIns="0" rIns="0" bIns="0" rtlCol="0">
                <a:spAutoFit/>
              </a:bodyPr>
              <a:lstStyle/>
              <a:p>
                <a:pPr algn="ctr"/>
                <a:r>
                  <a:rPr lang="en-US" sz="1050" b="1" dirty="0">
                    <a:solidFill>
                      <a:schemeClr val="bg1"/>
                    </a:solidFill>
                  </a:rPr>
                  <a:t>Imaging</a:t>
                </a:r>
              </a:p>
            </p:txBody>
          </p:sp>
          <p:sp>
            <p:nvSpPr>
              <p:cNvPr id="40" name="Isosceles Triangle 39">
                <a:extLst>
                  <a:ext uri="{FF2B5EF4-FFF2-40B4-BE49-F238E27FC236}">
                    <a16:creationId xmlns:a16="http://schemas.microsoft.com/office/drawing/2014/main" id="{A909D1D7-EF57-46D9-B0CA-50C8E7AFF0DD}"/>
                  </a:ext>
                </a:extLst>
              </p:cNvPr>
              <p:cNvSpPr/>
              <p:nvPr/>
            </p:nvSpPr>
            <p:spPr>
              <a:xfrm rot="10800000">
                <a:off x="3912765" y="2760572"/>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grpSp>
        <p:sp>
          <p:nvSpPr>
            <p:cNvPr id="41" name="TextBox 40">
              <a:extLst>
                <a:ext uri="{FF2B5EF4-FFF2-40B4-BE49-F238E27FC236}">
                  <a16:creationId xmlns:a16="http://schemas.microsoft.com/office/drawing/2014/main" id="{7806147C-F556-4422-8B31-C6448469F565}"/>
                </a:ext>
              </a:extLst>
            </p:cNvPr>
            <p:cNvSpPr txBox="1"/>
            <p:nvPr/>
          </p:nvSpPr>
          <p:spPr>
            <a:xfrm>
              <a:off x="1589476" y="4595779"/>
              <a:ext cx="2118232" cy="178772"/>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Pembrolizumab 200 mg IV q21 days </a:t>
              </a:r>
            </a:p>
          </p:txBody>
        </p:sp>
        <p:grpSp>
          <p:nvGrpSpPr>
            <p:cNvPr id="43" name="Group 42">
              <a:extLst>
                <a:ext uri="{FF2B5EF4-FFF2-40B4-BE49-F238E27FC236}">
                  <a16:creationId xmlns:a16="http://schemas.microsoft.com/office/drawing/2014/main" id="{357D02FB-B826-4D64-BCBF-FAA33FF8AACA}"/>
                </a:ext>
              </a:extLst>
            </p:cNvPr>
            <p:cNvGrpSpPr/>
            <p:nvPr/>
          </p:nvGrpSpPr>
          <p:grpSpPr>
            <a:xfrm>
              <a:off x="6090711" y="2427636"/>
              <a:ext cx="812980" cy="324032"/>
              <a:chOff x="3623919" y="2579493"/>
              <a:chExt cx="812980" cy="324032"/>
            </a:xfrm>
          </p:grpSpPr>
          <p:sp>
            <p:nvSpPr>
              <p:cNvPr id="44" name="TextBox 43">
                <a:extLst>
                  <a:ext uri="{FF2B5EF4-FFF2-40B4-BE49-F238E27FC236}">
                    <a16:creationId xmlns:a16="http://schemas.microsoft.com/office/drawing/2014/main" id="{0AE738E1-9ADB-40D6-9F9C-BC7E76D5635B}"/>
                  </a:ext>
                </a:extLst>
              </p:cNvPr>
              <p:cNvSpPr txBox="1"/>
              <p:nvPr/>
            </p:nvSpPr>
            <p:spPr>
              <a:xfrm>
                <a:off x="3623919" y="2579493"/>
                <a:ext cx="812980" cy="178772"/>
              </a:xfrm>
              <a:prstGeom prst="roundRect">
                <a:avLst/>
              </a:prstGeom>
              <a:solidFill>
                <a:schemeClr val="tx2"/>
              </a:solidFill>
              <a:ln w="25400">
                <a:solidFill>
                  <a:schemeClr val="tx2"/>
                </a:solidFill>
              </a:ln>
            </p:spPr>
            <p:txBody>
              <a:bodyPr wrap="square" lIns="0" tIns="0" rIns="0" bIns="0" rtlCol="0">
                <a:spAutoFit/>
              </a:bodyPr>
              <a:lstStyle/>
              <a:p>
                <a:pPr algn="ctr"/>
                <a:r>
                  <a:rPr lang="en-US" sz="1050" b="1" dirty="0">
                    <a:solidFill>
                      <a:schemeClr val="bg1"/>
                    </a:solidFill>
                  </a:rPr>
                  <a:t>Imaging</a:t>
                </a:r>
              </a:p>
            </p:txBody>
          </p:sp>
          <p:sp>
            <p:nvSpPr>
              <p:cNvPr id="45" name="Isosceles Triangle 44">
                <a:extLst>
                  <a:ext uri="{FF2B5EF4-FFF2-40B4-BE49-F238E27FC236}">
                    <a16:creationId xmlns:a16="http://schemas.microsoft.com/office/drawing/2014/main" id="{FE95F7B9-FE4B-46DA-9F4F-A84C676A528A}"/>
                  </a:ext>
                </a:extLst>
              </p:cNvPr>
              <p:cNvSpPr/>
              <p:nvPr/>
            </p:nvSpPr>
            <p:spPr>
              <a:xfrm rot="10800000">
                <a:off x="3922389" y="2760572"/>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grpSp>
        <p:sp>
          <p:nvSpPr>
            <p:cNvPr id="46" name="TextBox 45">
              <a:extLst>
                <a:ext uri="{FF2B5EF4-FFF2-40B4-BE49-F238E27FC236}">
                  <a16:creationId xmlns:a16="http://schemas.microsoft.com/office/drawing/2014/main" id="{AFBD4697-97AD-4E11-81EA-44691847682F}"/>
                </a:ext>
              </a:extLst>
            </p:cNvPr>
            <p:cNvSpPr txBox="1"/>
            <p:nvPr/>
          </p:nvSpPr>
          <p:spPr>
            <a:xfrm>
              <a:off x="702949" y="3516660"/>
              <a:ext cx="783120" cy="178772"/>
            </a:xfrm>
            <a:prstGeom prst="roundRect">
              <a:avLst/>
            </a:prstGeom>
            <a:solidFill>
              <a:schemeClr val="accent1"/>
            </a:solidFill>
            <a:ln w="25400">
              <a:solidFill>
                <a:schemeClr val="accent1"/>
              </a:solidFill>
            </a:ln>
          </p:spPr>
          <p:txBody>
            <a:bodyPr wrap="square" lIns="0" tIns="0" rIns="0" bIns="0" rtlCol="0">
              <a:spAutoFit/>
            </a:bodyPr>
            <a:lstStyle/>
            <a:p>
              <a:pPr algn="ctr"/>
              <a:r>
                <a:rPr lang="en-US" sz="1050" b="1" dirty="0">
                  <a:solidFill>
                    <a:schemeClr val="bg1"/>
                  </a:solidFill>
                </a:rPr>
                <a:t>Screening</a:t>
              </a:r>
            </a:p>
          </p:txBody>
        </p:sp>
        <p:sp>
          <p:nvSpPr>
            <p:cNvPr id="47" name="Arrow: Right 46">
              <a:extLst>
                <a:ext uri="{FF2B5EF4-FFF2-40B4-BE49-F238E27FC236}">
                  <a16:creationId xmlns:a16="http://schemas.microsoft.com/office/drawing/2014/main" id="{77DE121C-2031-4F04-9FBE-ACDD6C790DED}"/>
                </a:ext>
              </a:extLst>
            </p:cNvPr>
            <p:cNvSpPr/>
            <p:nvPr/>
          </p:nvSpPr>
          <p:spPr>
            <a:xfrm>
              <a:off x="6582812" y="4187756"/>
              <a:ext cx="437187" cy="298626"/>
            </a:xfrm>
            <a:prstGeom prst="rightArrow">
              <a:avLst>
                <a:gd name="adj1" fmla="val 50000"/>
                <a:gd name="adj2" fmla="val 42586"/>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82" name="Rectangle 181">
              <a:extLst>
                <a:ext uri="{FF2B5EF4-FFF2-40B4-BE49-F238E27FC236}">
                  <a16:creationId xmlns:a16="http://schemas.microsoft.com/office/drawing/2014/main" id="{945F28D1-7743-4AD9-8034-72DF19747B11}"/>
                </a:ext>
              </a:extLst>
            </p:cNvPr>
            <p:cNvSpPr/>
            <p:nvPr/>
          </p:nvSpPr>
          <p:spPr>
            <a:xfrm>
              <a:off x="695354" y="3822904"/>
              <a:ext cx="7885258" cy="180000"/>
            </a:xfrm>
            <a:prstGeom prst="rect">
              <a:avLst/>
            </a:prstGeom>
            <a:solidFill>
              <a:schemeClr val="accent1">
                <a:alpha val="17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8" name="TextBox 47">
              <a:extLst>
                <a:ext uri="{FF2B5EF4-FFF2-40B4-BE49-F238E27FC236}">
                  <a16:creationId xmlns:a16="http://schemas.microsoft.com/office/drawing/2014/main" id="{0EBFC4F4-DB9A-410A-84F8-23A29BD96E57}"/>
                </a:ext>
              </a:extLst>
            </p:cNvPr>
            <p:cNvSpPr txBox="1"/>
            <p:nvPr/>
          </p:nvSpPr>
          <p:spPr>
            <a:xfrm>
              <a:off x="702949" y="3822227"/>
              <a:ext cx="627518" cy="178772"/>
            </a:xfrm>
            <a:prstGeom prst="roundRect">
              <a:avLst/>
            </a:prstGeom>
            <a:solidFill>
              <a:schemeClr val="accent1"/>
            </a:solidFill>
            <a:ln w="25400">
              <a:solidFill>
                <a:schemeClr val="accent1"/>
              </a:solidFill>
            </a:ln>
          </p:spPr>
          <p:txBody>
            <a:bodyPr wrap="square" lIns="0" tIns="0" rIns="0" bIns="0" rtlCol="0">
              <a:spAutoFit/>
            </a:bodyPr>
            <a:lstStyle/>
            <a:p>
              <a:pPr algn="ctr"/>
              <a:r>
                <a:rPr lang="en-US" sz="1050" b="1" dirty="0">
                  <a:solidFill>
                    <a:schemeClr val="bg1"/>
                  </a:solidFill>
                </a:rPr>
                <a:t>Weeks</a:t>
              </a:r>
            </a:p>
          </p:txBody>
        </p:sp>
        <p:grpSp>
          <p:nvGrpSpPr>
            <p:cNvPr id="18" name="Group 17">
              <a:extLst>
                <a:ext uri="{FF2B5EF4-FFF2-40B4-BE49-F238E27FC236}">
                  <a16:creationId xmlns:a16="http://schemas.microsoft.com/office/drawing/2014/main" id="{196D4F69-24FD-4A78-8BD6-656AA1413209}"/>
                </a:ext>
              </a:extLst>
            </p:cNvPr>
            <p:cNvGrpSpPr/>
            <p:nvPr/>
          </p:nvGrpSpPr>
          <p:grpSpPr>
            <a:xfrm>
              <a:off x="1538124" y="3820108"/>
              <a:ext cx="1027717" cy="178772"/>
              <a:chOff x="1538124" y="3820108"/>
              <a:chExt cx="1027717" cy="178772"/>
            </a:xfrm>
          </p:grpSpPr>
          <p:sp>
            <p:nvSpPr>
              <p:cNvPr id="12" name="Rectangle 11">
                <a:extLst>
                  <a:ext uri="{FF2B5EF4-FFF2-40B4-BE49-F238E27FC236}">
                    <a16:creationId xmlns:a16="http://schemas.microsoft.com/office/drawing/2014/main" id="{48E6ACEA-A38D-408C-8446-0DDD17959B16}"/>
                  </a:ext>
                </a:extLst>
              </p:cNvPr>
              <p:cNvSpPr/>
              <p:nvPr/>
            </p:nvSpPr>
            <p:spPr>
              <a:xfrm>
                <a:off x="1574434"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6B7275FF-4323-45BF-B9E5-BD55841ED993}"/>
                  </a:ext>
                </a:extLst>
              </p:cNvPr>
              <p:cNvSpPr/>
              <p:nvPr/>
            </p:nvSpPr>
            <p:spPr>
              <a:xfrm>
                <a:off x="1738647"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749050BF-BC5B-4F0A-B22E-04B78A975B6E}"/>
                  </a:ext>
                </a:extLst>
              </p:cNvPr>
              <p:cNvSpPr/>
              <p:nvPr/>
            </p:nvSpPr>
            <p:spPr>
              <a:xfrm>
                <a:off x="1902860"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04F8C585-1257-47D6-B483-B94B841BDAAB}"/>
                  </a:ext>
                </a:extLst>
              </p:cNvPr>
              <p:cNvSpPr/>
              <p:nvPr/>
            </p:nvSpPr>
            <p:spPr>
              <a:xfrm>
                <a:off x="2067073"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9" name="Rectangle 58">
                <a:extLst>
                  <a:ext uri="{FF2B5EF4-FFF2-40B4-BE49-F238E27FC236}">
                    <a16:creationId xmlns:a16="http://schemas.microsoft.com/office/drawing/2014/main" id="{140ED15C-F286-470A-A760-6850933605B5}"/>
                  </a:ext>
                </a:extLst>
              </p:cNvPr>
              <p:cNvSpPr/>
              <p:nvPr/>
            </p:nvSpPr>
            <p:spPr>
              <a:xfrm>
                <a:off x="2231286"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0" name="Rectangle 59">
                <a:extLst>
                  <a:ext uri="{FF2B5EF4-FFF2-40B4-BE49-F238E27FC236}">
                    <a16:creationId xmlns:a16="http://schemas.microsoft.com/office/drawing/2014/main" id="{CFF02043-FFC8-4439-8914-EBC1B2AD6185}"/>
                  </a:ext>
                </a:extLst>
              </p:cNvPr>
              <p:cNvSpPr/>
              <p:nvPr/>
            </p:nvSpPr>
            <p:spPr>
              <a:xfrm>
                <a:off x="2395499"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9" name="TextBox 48">
                <a:extLst>
                  <a:ext uri="{FF2B5EF4-FFF2-40B4-BE49-F238E27FC236}">
                    <a16:creationId xmlns:a16="http://schemas.microsoft.com/office/drawing/2014/main" id="{838BC102-7C2B-4DE2-86D8-88BC3048750D}"/>
                  </a:ext>
                </a:extLst>
              </p:cNvPr>
              <p:cNvSpPr txBox="1"/>
              <p:nvPr/>
            </p:nvSpPr>
            <p:spPr>
              <a:xfrm>
                <a:off x="1538124" y="3828703"/>
                <a:ext cx="200739" cy="161583"/>
              </a:xfrm>
              <a:prstGeom prst="rect">
                <a:avLst/>
              </a:prstGeom>
              <a:noFill/>
              <a:ln w="25400">
                <a:noFill/>
              </a:ln>
            </p:spPr>
            <p:txBody>
              <a:bodyPr wrap="square" lIns="0" tIns="0" rIns="0" bIns="0" rtlCol="0">
                <a:spAutoFit/>
              </a:bodyPr>
              <a:lstStyle/>
              <a:p>
                <a:pPr algn="ctr"/>
                <a:r>
                  <a:rPr lang="en-US" sz="1050" b="1" dirty="0"/>
                  <a:t>1</a:t>
                </a:r>
              </a:p>
            </p:txBody>
          </p:sp>
          <p:sp>
            <p:nvSpPr>
              <p:cNvPr id="50" name="TextBox 49">
                <a:extLst>
                  <a:ext uri="{FF2B5EF4-FFF2-40B4-BE49-F238E27FC236}">
                    <a16:creationId xmlns:a16="http://schemas.microsoft.com/office/drawing/2014/main" id="{986B5CB8-5D8E-4383-BCE1-8E0939D67464}"/>
                  </a:ext>
                </a:extLst>
              </p:cNvPr>
              <p:cNvSpPr txBox="1"/>
              <p:nvPr/>
            </p:nvSpPr>
            <p:spPr>
              <a:xfrm>
                <a:off x="1711071" y="3828703"/>
                <a:ext cx="200739" cy="161583"/>
              </a:xfrm>
              <a:prstGeom prst="rect">
                <a:avLst/>
              </a:prstGeom>
              <a:noFill/>
              <a:ln w="25400">
                <a:noFill/>
              </a:ln>
            </p:spPr>
            <p:txBody>
              <a:bodyPr wrap="square" lIns="0" tIns="0" rIns="0" bIns="0" rtlCol="0">
                <a:spAutoFit/>
              </a:bodyPr>
              <a:lstStyle/>
              <a:p>
                <a:pPr algn="ctr"/>
                <a:r>
                  <a:rPr lang="en-US" sz="1050" b="1" dirty="0"/>
                  <a:t>2</a:t>
                </a:r>
              </a:p>
            </p:txBody>
          </p:sp>
          <p:sp>
            <p:nvSpPr>
              <p:cNvPr id="51" name="TextBox 50">
                <a:extLst>
                  <a:ext uri="{FF2B5EF4-FFF2-40B4-BE49-F238E27FC236}">
                    <a16:creationId xmlns:a16="http://schemas.microsoft.com/office/drawing/2014/main" id="{99149A38-9861-479A-A67F-5EF30CA30FA8}"/>
                  </a:ext>
                </a:extLst>
              </p:cNvPr>
              <p:cNvSpPr txBox="1"/>
              <p:nvPr/>
            </p:nvSpPr>
            <p:spPr>
              <a:xfrm>
                <a:off x="1889976" y="3828703"/>
                <a:ext cx="200739" cy="161583"/>
              </a:xfrm>
              <a:prstGeom prst="rect">
                <a:avLst/>
              </a:prstGeom>
              <a:noFill/>
              <a:ln w="25400">
                <a:noFill/>
              </a:ln>
            </p:spPr>
            <p:txBody>
              <a:bodyPr wrap="square" lIns="0" tIns="0" rIns="0" bIns="0" rtlCol="0">
                <a:spAutoFit/>
              </a:bodyPr>
              <a:lstStyle/>
              <a:p>
                <a:pPr algn="ctr"/>
                <a:r>
                  <a:rPr lang="en-US" sz="1050" b="1" dirty="0"/>
                  <a:t>3</a:t>
                </a:r>
              </a:p>
            </p:txBody>
          </p:sp>
          <p:sp>
            <p:nvSpPr>
              <p:cNvPr id="52" name="TextBox 51">
                <a:extLst>
                  <a:ext uri="{FF2B5EF4-FFF2-40B4-BE49-F238E27FC236}">
                    <a16:creationId xmlns:a16="http://schemas.microsoft.com/office/drawing/2014/main" id="{A712CA17-2AEE-4511-AB44-565CF4339C01}"/>
                  </a:ext>
                </a:extLst>
              </p:cNvPr>
              <p:cNvSpPr txBox="1"/>
              <p:nvPr/>
            </p:nvSpPr>
            <p:spPr>
              <a:xfrm>
                <a:off x="2039095" y="3828703"/>
                <a:ext cx="200739" cy="161583"/>
              </a:xfrm>
              <a:prstGeom prst="rect">
                <a:avLst/>
              </a:prstGeom>
              <a:noFill/>
              <a:ln w="25400">
                <a:noFill/>
              </a:ln>
            </p:spPr>
            <p:txBody>
              <a:bodyPr wrap="square" lIns="0" tIns="0" rIns="0" bIns="0" rtlCol="0">
                <a:spAutoFit/>
              </a:bodyPr>
              <a:lstStyle/>
              <a:p>
                <a:pPr algn="ctr"/>
                <a:r>
                  <a:rPr lang="en-US" sz="1050" b="1" dirty="0"/>
                  <a:t>4</a:t>
                </a:r>
              </a:p>
            </p:txBody>
          </p:sp>
          <p:sp>
            <p:nvSpPr>
              <p:cNvPr id="53" name="TextBox 52">
                <a:extLst>
                  <a:ext uri="{FF2B5EF4-FFF2-40B4-BE49-F238E27FC236}">
                    <a16:creationId xmlns:a16="http://schemas.microsoft.com/office/drawing/2014/main" id="{B10F5724-4115-45B0-9446-6D99DBA124C9}"/>
                  </a:ext>
                </a:extLst>
              </p:cNvPr>
              <p:cNvSpPr txBox="1"/>
              <p:nvPr/>
            </p:nvSpPr>
            <p:spPr>
              <a:xfrm>
                <a:off x="2206083" y="3828703"/>
                <a:ext cx="200739" cy="161583"/>
              </a:xfrm>
              <a:prstGeom prst="rect">
                <a:avLst/>
              </a:prstGeom>
              <a:noFill/>
              <a:ln w="25400">
                <a:noFill/>
              </a:ln>
            </p:spPr>
            <p:txBody>
              <a:bodyPr wrap="square" lIns="0" tIns="0" rIns="0" bIns="0" rtlCol="0">
                <a:spAutoFit/>
              </a:bodyPr>
              <a:lstStyle/>
              <a:p>
                <a:pPr algn="ctr"/>
                <a:r>
                  <a:rPr lang="en-US" sz="1050" b="1" dirty="0"/>
                  <a:t>5</a:t>
                </a:r>
              </a:p>
            </p:txBody>
          </p:sp>
          <p:sp>
            <p:nvSpPr>
              <p:cNvPr id="54" name="TextBox 53">
                <a:extLst>
                  <a:ext uri="{FF2B5EF4-FFF2-40B4-BE49-F238E27FC236}">
                    <a16:creationId xmlns:a16="http://schemas.microsoft.com/office/drawing/2014/main" id="{5B28543B-DB2F-4A81-B9AD-B217584940DF}"/>
                  </a:ext>
                </a:extLst>
              </p:cNvPr>
              <p:cNvSpPr txBox="1"/>
              <p:nvPr/>
            </p:nvSpPr>
            <p:spPr>
              <a:xfrm>
                <a:off x="2365102" y="3828702"/>
                <a:ext cx="200739" cy="161583"/>
              </a:xfrm>
              <a:prstGeom prst="rect">
                <a:avLst/>
              </a:prstGeom>
              <a:noFill/>
              <a:ln w="25400">
                <a:noFill/>
              </a:ln>
            </p:spPr>
            <p:txBody>
              <a:bodyPr wrap="square" lIns="0" tIns="0" rIns="0" bIns="0" rtlCol="0">
                <a:spAutoFit/>
              </a:bodyPr>
              <a:lstStyle/>
              <a:p>
                <a:pPr algn="ctr"/>
                <a:r>
                  <a:rPr lang="en-US" sz="1050" b="1" dirty="0"/>
                  <a:t>6</a:t>
                </a:r>
              </a:p>
            </p:txBody>
          </p:sp>
        </p:grpSp>
        <p:grpSp>
          <p:nvGrpSpPr>
            <p:cNvPr id="17" name="Group 16">
              <a:extLst>
                <a:ext uri="{FF2B5EF4-FFF2-40B4-BE49-F238E27FC236}">
                  <a16:creationId xmlns:a16="http://schemas.microsoft.com/office/drawing/2014/main" id="{FF9838D6-3565-453D-8FD2-9E3290E2D481}"/>
                </a:ext>
              </a:extLst>
            </p:cNvPr>
            <p:cNvGrpSpPr/>
            <p:nvPr/>
          </p:nvGrpSpPr>
          <p:grpSpPr>
            <a:xfrm>
              <a:off x="2540075" y="3820108"/>
              <a:ext cx="200739" cy="178772"/>
              <a:chOff x="2513264" y="3820108"/>
              <a:chExt cx="200739" cy="178772"/>
            </a:xfrm>
          </p:grpSpPr>
          <p:sp>
            <p:nvSpPr>
              <p:cNvPr id="61" name="Rectangle 60">
                <a:extLst>
                  <a:ext uri="{FF2B5EF4-FFF2-40B4-BE49-F238E27FC236}">
                    <a16:creationId xmlns:a16="http://schemas.microsoft.com/office/drawing/2014/main" id="{DC27F1FF-6BF5-4839-9F41-BCBEB818BCE2}"/>
                  </a:ext>
                </a:extLst>
              </p:cNvPr>
              <p:cNvSpPr/>
              <p:nvPr/>
            </p:nvSpPr>
            <p:spPr>
              <a:xfrm>
                <a:off x="2541633"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5" name="TextBox 54">
                <a:extLst>
                  <a:ext uri="{FF2B5EF4-FFF2-40B4-BE49-F238E27FC236}">
                    <a16:creationId xmlns:a16="http://schemas.microsoft.com/office/drawing/2014/main" id="{9CB3DF71-7055-4046-83DF-1FC8D974A33D}"/>
                  </a:ext>
                </a:extLst>
              </p:cNvPr>
              <p:cNvSpPr txBox="1"/>
              <p:nvPr/>
            </p:nvSpPr>
            <p:spPr>
              <a:xfrm>
                <a:off x="2513264" y="3828703"/>
                <a:ext cx="200739" cy="161583"/>
              </a:xfrm>
              <a:prstGeom prst="rect">
                <a:avLst/>
              </a:prstGeom>
              <a:noFill/>
              <a:ln w="25400">
                <a:noFill/>
              </a:ln>
            </p:spPr>
            <p:txBody>
              <a:bodyPr wrap="square" lIns="0" tIns="0" rIns="0" bIns="0" rtlCol="0">
                <a:spAutoFit/>
              </a:bodyPr>
              <a:lstStyle/>
              <a:p>
                <a:pPr algn="ctr"/>
                <a:r>
                  <a:rPr lang="en-US" sz="1050" b="1" dirty="0"/>
                  <a:t>7</a:t>
                </a:r>
              </a:p>
            </p:txBody>
          </p:sp>
        </p:grpSp>
        <p:grpSp>
          <p:nvGrpSpPr>
            <p:cNvPr id="102" name="Group 101">
              <a:extLst>
                <a:ext uri="{FF2B5EF4-FFF2-40B4-BE49-F238E27FC236}">
                  <a16:creationId xmlns:a16="http://schemas.microsoft.com/office/drawing/2014/main" id="{3A1E5557-222D-45CF-8D02-926713213D8B}"/>
                </a:ext>
              </a:extLst>
            </p:cNvPr>
            <p:cNvGrpSpPr/>
            <p:nvPr/>
          </p:nvGrpSpPr>
          <p:grpSpPr>
            <a:xfrm>
              <a:off x="2880730" y="3823069"/>
              <a:ext cx="1027717" cy="178772"/>
              <a:chOff x="1538124" y="3820108"/>
              <a:chExt cx="1027717" cy="178772"/>
            </a:xfrm>
          </p:grpSpPr>
          <p:sp>
            <p:nvSpPr>
              <p:cNvPr id="103" name="Rectangle 102">
                <a:extLst>
                  <a:ext uri="{FF2B5EF4-FFF2-40B4-BE49-F238E27FC236}">
                    <a16:creationId xmlns:a16="http://schemas.microsoft.com/office/drawing/2014/main" id="{F52B6A42-7433-4492-8A87-6196C4AB92F5}"/>
                  </a:ext>
                </a:extLst>
              </p:cNvPr>
              <p:cNvSpPr/>
              <p:nvPr/>
            </p:nvSpPr>
            <p:spPr>
              <a:xfrm>
                <a:off x="1574434"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4" name="Rectangle 103">
                <a:extLst>
                  <a:ext uri="{FF2B5EF4-FFF2-40B4-BE49-F238E27FC236}">
                    <a16:creationId xmlns:a16="http://schemas.microsoft.com/office/drawing/2014/main" id="{FECBCE64-91FD-4CAC-BF28-50B4E70D9941}"/>
                  </a:ext>
                </a:extLst>
              </p:cNvPr>
              <p:cNvSpPr/>
              <p:nvPr/>
            </p:nvSpPr>
            <p:spPr>
              <a:xfrm>
                <a:off x="1738647"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5" name="Rectangle 104">
                <a:extLst>
                  <a:ext uri="{FF2B5EF4-FFF2-40B4-BE49-F238E27FC236}">
                    <a16:creationId xmlns:a16="http://schemas.microsoft.com/office/drawing/2014/main" id="{C7091C58-F614-4264-BCE7-C81127EC5EE0}"/>
                  </a:ext>
                </a:extLst>
              </p:cNvPr>
              <p:cNvSpPr/>
              <p:nvPr/>
            </p:nvSpPr>
            <p:spPr>
              <a:xfrm>
                <a:off x="1902860"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6" name="Rectangle 105">
                <a:extLst>
                  <a:ext uri="{FF2B5EF4-FFF2-40B4-BE49-F238E27FC236}">
                    <a16:creationId xmlns:a16="http://schemas.microsoft.com/office/drawing/2014/main" id="{3344EDF0-5BEC-4D83-84D9-E6C5091289E7}"/>
                  </a:ext>
                </a:extLst>
              </p:cNvPr>
              <p:cNvSpPr/>
              <p:nvPr/>
            </p:nvSpPr>
            <p:spPr>
              <a:xfrm>
                <a:off x="2067073"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7" name="Rectangle 106">
                <a:extLst>
                  <a:ext uri="{FF2B5EF4-FFF2-40B4-BE49-F238E27FC236}">
                    <a16:creationId xmlns:a16="http://schemas.microsoft.com/office/drawing/2014/main" id="{2AA1AEE3-FC52-4489-BFB9-FDA7245558DF}"/>
                  </a:ext>
                </a:extLst>
              </p:cNvPr>
              <p:cNvSpPr/>
              <p:nvPr/>
            </p:nvSpPr>
            <p:spPr>
              <a:xfrm>
                <a:off x="2231286"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8" name="Rectangle 107">
                <a:extLst>
                  <a:ext uri="{FF2B5EF4-FFF2-40B4-BE49-F238E27FC236}">
                    <a16:creationId xmlns:a16="http://schemas.microsoft.com/office/drawing/2014/main" id="{8843E7CA-47D6-44FC-86A2-3483C016AC24}"/>
                  </a:ext>
                </a:extLst>
              </p:cNvPr>
              <p:cNvSpPr/>
              <p:nvPr/>
            </p:nvSpPr>
            <p:spPr>
              <a:xfrm>
                <a:off x="2395499"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9" name="TextBox 108">
                <a:extLst>
                  <a:ext uri="{FF2B5EF4-FFF2-40B4-BE49-F238E27FC236}">
                    <a16:creationId xmlns:a16="http://schemas.microsoft.com/office/drawing/2014/main" id="{5BC14D14-8AD5-4A1E-9325-59281BC283F9}"/>
                  </a:ext>
                </a:extLst>
              </p:cNvPr>
              <p:cNvSpPr txBox="1"/>
              <p:nvPr/>
            </p:nvSpPr>
            <p:spPr>
              <a:xfrm>
                <a:off x="1538124" y="3828703"/>
                <a:ext cx="200739" cy="161583"/>
              </a:xfrm>
              <a:prstGeom prst="rect">
                <a:avLst/>
              </a:prstGeom>
              <a:noFill/>
              <a:ln w="25400">
                <a:noFill/>
              </a:ln>
            </p:spPr>
            <p:txBody>
              <a:bodyPr wrap="square" lIns="0" tIns="0" rIns="0" bIns="0" rtlCol="0">
                <a:spAutoFit/>
              </a:bodyPr>
              <a:lstStyle/>
              <a:p>
                <a:pPr algn="ctr"/>
                <a:r>
                  <a:rPr lang="en-US" sz="1050" b="1" dirty="0"/>
                  <a:t>1</a:t>
                </a:r>
              </a:p>
            </p:txBody>
          </p:sp>
          <p:sp>
            <p:nvSpPr>
              <p:cNvPr id="110" name="TextBox 109">
                <a:extLst>
                  <a:ext uri="{FF2B5EF4-FFF2-40B4-BE49-F238E27FC236}">
                    <a16:creationId xmlns:a16="http://schemas.microsoft.com/office/drawing/2014/main" id="{AB6E801D-9418-4EEA-AA9A-D530BF75364B}"/>
                  </a:ext>
                </a:extLst>
              </p:cNvPr>
              <p:cNvSpPr txBox="1"/>
              <p:nvPr/>
            </p:nvSpPr>
            <p:spPr>
              <a:xfrm>
                <a:off x="1711071" y="3828703"/>
                <a:ext cx="200739" cy="161583"/>
              </a:xfrm>
              <a:prstGeom prst="rect">
                <a:avLst/>
              </a:prstGeom>
              <a:noFill/>
              <a:ln w="25400">
                <a:noFill/>
              </a:ln>
            </p:spPr>
            <p:txBody>
              <a:bodyPr wrap="square" lIns="0" tIns="0" rIns="0" bIns="0" rtlCol="0">
                <a:spAutoFit/>
              </a:bodyPr>
              <a:lstStyle/>
              <a:p>
                <a:pPr algn="ctr"/>
                <a:r>
                  <a:rPr lang="en-US" sz="1050" b="1" dirty="0"/>
                  <a:t>2</a:t>
                </a:r>
              </a:p>
            </p:txBody>
          </p:sp>
          <p:sp>
            <p:nvSpPr>
              <p:cNvPr id="111" name="TextBox 110">
                <a:extLst>
                  <a:ext uri="{FF2B5EF4-FFF2-40B4-BE49-F238E27FC236}">
                    <a16:creationId xmlns:a16="http://schemas.microsoft.com/office/drawing/2014/main" id="{B8393C36-6CDF-433C-A593-CFD9D88605DA}"/>
                  </a:ext>
                </a:extLst>
              </p:cNvPr>
              <p:cNvSpPr txBox="1"/>
              <p:nvPr/>
            </p:nvSpPr>
            <p:spPr>
              <a:xfrm>
                <a:off x="1889976" y="3828703"/>
                <a:ext cx="200739" cy="161583"/>
              </a:xfrm>
              <a:prstGeom prst="rect">
                <a:avLst/>
              </a:prstGeom>
              <a:noFill/>
              <a:ln w="25400">
                <a:noFill/>
              </a:ln>
            </p:spPr>
            <p:txBody>
              <a:bodyPr wrap="square" lIns="0" tIns="0" rIns="0" bIns="0" rtlCol="0">
                <a:spAutoFit/>
              </a:bodyPr>
              <a:lstStyle/>
              <a:p>
                <a:pPr algn="ctr"/>
                <a:r>
                  <a:rPr lang="en-US" sz="1050" b="1" dirty="0"/>
                  <a:t>3</a:t>
                </a:r>
              </a:p>
            </p:txBody>
          </p:sp>
          <p:sp>
            <p:nvSpPr>
              <p:cNvPr id="112" name="TextBox 111">
                <a:extLst>
                  <a:ext uri="{FF2B5EF4-FFF2-40B4-BE49-F238E27FC236}">
                    <a16:creationId xmlns:a16="http://schemas.microsoft.com/office/drawing/2014/main" id="{3A3A49F7-4EF0-4966-A031-9C5647EE0614}"/>
                  </a:ext>
                </a:extLst>
              </p:cNvPr>
              <p:cNvSpPr txBox="1"/>
              <p:nvPr/>
            </p:nvSpPr>
            <p:spPr>
              <a:xfrm>
                <a:off x="2039095" y="3828703"/>
                <a:ext cx="200739" cy="161583"/>
              </a:xfrm>
              <a:prstGeom prst="rect">
                <a:avLst/>
              </a:prstGeom>
              <a:noFill/>
              <a:ln w="25400">
                <a:noFill/>
              </a:ln>
            </p:spPr>
            <p:txBody>
              <a:bodyPr wrap="square" lIns="0" tIns="0" rIns="0" bIns="0" rtlCol="0">
                <a:spAutoFit/>
              </a:bodyPr>
              <a:lstStyle/>
              <a:p>
                <a:pPr algn="ctr"/>
                <a:r>
                  <a:rPr lang="en-US" sz="1050" b="1" dirty="0"/>
                  <a:t>4</a:t>
                </a:r>
              </a:p>
            </p:txBody>
          </p:sp>
          <p:sp>
            <p:nvSpPr>
              <p:cNvPr id="113" name="TextBox 112">
                <a:extLst>
                  <a:ext uri="{FF2B5EF4-FFF2-40B4-BE49-F238E27FC236}">
                    <a16:creationId xmlns:a16="http://schemas.microsoft.com/office/drawing/2014/main" id="{5310B743-051B-480B-9A1F-C297D908F422}"/>
                  </a:ext>
                </a:extLst>
              </p:cNvPr>
              <p:cNvSpPr txBox="1"/>
              <p:nvPr/>
            </p:nvSpPr>
            <p:spPr>
              <a:xfrm>
                <a:off x="2206083" y="3828703"/>
                <a:ext cx="200739" cy="161583"/>
              </a:xfrm>
              <a:prstGeom prst="rect">
                <a:avLst/>
              </a:prstGeom>
              <a:noFill/>
              <a:ln w="25400">
                <a:noFill/>
              </a:ln>
            </p:spPr>
            <p:txBody>
              <a:bodyPr wrap="square" lIns="0" tIns="0" rIns="0" bIns="0" rtlCol="0">
                <a:spAutoFit/>
              </a:bodyPr>
              <a:lstStyle/>
              <a:p>
                <a:pPr algn="ctr"/>
                <a:r>
                  <a:rPr lang="en-US" sz="1050" b="1" dirty="0"/>
                  <a:t>5</a:t>
                </a:r>
              </a:p>
            </p:txBody>
          </p:sp>
          <p:sp>
            <p:nvSpPr>
              <p:cNvPr id="114" name="TextBox 113">
                <a:extLst>
                  <a:ext uri="{FF2B5EF4-FFF2-40B4-BE49-F238E27FC236}">
                    <a16:creationId xmlns:a16="http://schemas.microsoft.com/office/drawing/2014/main" id="{0CEECDAE-B3DD-4B04-9F7E-F4E756FE5BD5}"/>
                  </a:ext>
                </a:extLst>
              </p:cNvPr>
              <p:cNvSpPr txBox="1"/>
              <p:nvPr/>
            </p:nvSpPr>
            <p:spPr>
              <a:xfrm>
                <a:off x="2365102" y="3828702"/>
                <a:ext cx="200739" cy="161583"/>
              </a:xfrm>
              <a:prstGeom prst="rect">
                <a:avLst/>
              </a:prstGeom>
              <a:noFill/>
              <a:ln w="25400">
                <a:noFill/>
              </a:ln>
            </p:spPr>
            <p:txBody>
              <a:bodyPr wrap="square" lIns="0" tIns="0" rIns="0" bIns="0" rtlCol="0">
                <a:spAutoFit/>
              </a:bodyPr>
              <a:lstStyle/>
              <a:p>
                <a:pPr algn="ctr"/>
                <a:r>
                  <a:rPr lang="en-US" sz="1050" b="1" dirty="0"/>
                  <a:t>6</a:t>
                </a:r>
              </a:p>
            </p:txBody>
          </p:sp>
        </p:grpSp>
        <p:grpSp>
          <p:nvGrpSpPr>
            <p:cNvPr id="115" name="Group 114">
              <a:extLst>
                <a:ext uri="{FF2B5EF4-FFF2-40B4-BE49-F238E27FC236}">
                  <a16:creationId xmlns:a16="http://schemas.microsoft.com/office/drawing/2014/main" id="{E91C010C-E66A-4526-815F-A3C8ED8483F9}"/>
                </a:ext>
              </a:extLst>
            </p:cNvPr>
            <p:cNvGrpSpPr/>
            <p:nvPr/>
          </p:nvGrpSpPr>
          <p:grpSpPr>
            <a:xfrm>
              <a:off x="4125041" y="3826030"/>
              <a:ext cx="1027717" cy="178772"/>
              <a:chOff x="1538124" y="3820108"/>
              <a:chExt cx="1027717" cy="178772"/>
            </a:xfrm>
          </p:grpSpPr>
          <p:sp>
            <p:nvSpPr>
              <p:cNvPr id="116" name="Rectangle 115">
                <a:extLst>
                  <a:ext uri="{FF2B5EF4-FFF2-40B4-BE49-F238E27FC236}">
                    <a16:creationId xmlns:a16="http://schemas.microsoft.com/office/drawing/2014/main" id="{0CE34270-95DA-47AE-ACAF-5033B5148406}"/>
                  </a:ext>
                </a:extLst>
              </p:cNvPr>
              <p:cNvSpPr/>
              <p:nvPr/>
            </p:nvSpPr>
            <p:spPr>
              <a:xfrm>
                <a:off x="1574434"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7" name="Rectangle 116">
                <a:extLst>
                  <a:ext uri="{FF2B5EF4-FFF2-40B4-BE49-F238E27FC236}">
                    <a16:creationId xmlns:a16="http://schemas.microsoft.com/office/drawing/2014/main" id="{56C14209-57CF-4761-BE62-124F90B08C73}"/>
                  </a:ext>
                </a:extLst>
              </p:cNvPr>
              <p:cNvSpPr/>
              <p:nvPr/>
            </p:nvSpPr>
            <p:spPr>
              <a:xfrm>
                <a:off x="1738647"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8" name="Rectangle 117">
                <a:extLst>
                  <a:ext uri="{FF2B5EF4-FFF2-40B4-BE49-F238E27FC236}">
                    <a16:creationId xmlns:a16="http://schemas.microsoft.com/office/drawing/2014/main" id="{10108F1B-14D1-47BF-A260-05382D1268EA}"/>
                  </a:ext>
                </a:extLst>
              </p:cNvPr>
              <p:cNvSpPr/>
              <p:nvPr/>
            </p:nvSpPr>
            <p:spPr>
              <a:xfrm>
                <a:off x="1902860"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9" name="Rectangle 118">
                <a:extLst>
                  <a:ext uri="{FF2B5EF4-FFF2-40B4-BE49-F238E27FC236}">
                    <a16:creationId xmlns:a16="http://schemas.microsoft.com/office/drawing/2014/main" id="{4C9FF775-452B-48D9-9A5F-C50920206B9C}"/>
                  </a:ext>
                </a:extLst>
              </p:cNvPr>
              <p:cNvSpPr/>
              <p:nvPr/>
            </p:nvSpPr>
            <p:spPr>
              <a:xfrm>
                <a:off x="2067073"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0" name="Rectangle 119">
                <a:extLst>
                  <a:ext uri="{FF2B5EF4-FFF2-40B4-BE49-F238E27FC236}">
                    <a16:creationId xmlns:a16="http://schemas.microsoft.com/office/drawing/2014/main" id="{90684B54-0C2C-48D8-A26F-D1A6E2502F9A}"/>
                  </a:ext>
                </a:extLst>
              </p:cNvPr>
              <p:cNvSpPr/>
              <p:nvPr/>
            </p:nvSpPr>
            <p:spPr>
              <a:xfrm>
                <a:off x="2231286"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1" name="Rectangle 120">
                <a:extLst>
                  <a:ext uri="{FF2B5EF4-FFF2-40B4-BE49-F238E27FC236}">
                    <a16:creationId xmlns:a16="http://schemas.microsoft.com/office/drawing/2014/main" id="{A77CED72-2505-4835-9F65-DAFDA3E8912B}"/>
                  </a:ext>
                </a:extLst>
              </p:cNvPr>
              <p:cNvSpPr/>
              <p:nvPr/>
            </p:nvSpPr>
            <p:spPr>
              <a:xfrm>
                <a:off x="2395499"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2" name="TextBox 121">
                <a:extLst>
                  <a:ext uri="{FF2B5EF4-FFF2-40B4-BE49-F238E27FC236}">
                    <a16:creationId xmlns:a16="http://schemas.microsoft.com/office/drawing/2014/main" id="{6B5C6079-8F2D-4A86-BA54-7FBB02BEDFDD}"/>
                  </a:ext>
                </a:extLst>
              </p:cNvPr>
              <p:cNvSpPr txBox="1"/>
              <p:nvPr/>
            </p:nvSpPr>
            <p:spPr>
              <a:xfrm>
                <a:off x="1538124" y="3828703"/>
                <a:ext cx="200739" cy="161583"/>
              </a:xfrm>
              <a:prstGeom prst="rect">
                <a:avLst/>
              </a:prstGeom>
              <a:noFill/>
              <a:ln w="25400">
                <a:noFill/>
              </a:ln>
            </p:spPr>
            <p:txBody>
              <a:bodyPr wrap="square" lIns="0" tIns="0" rIns="0" bIns="0" rtlCol="0">
                <a:spAutoFit/>
              </a:bodyPr>
              <a:lstStyle/>
              <a:p>
                <a:pPr algn="ctr"/>
                <a:r>
                  <a:rPr lang="en-US" sz="1050" b="1" dirty="0"/>
                  <a:t>1</a:t>
                </a:r>
              </a:p>
            </p:txBody>
          </p:sp>
          <p:sp>
            <p:nvSpPr>
              <p:cNvPr id="123" name="TextBox 122">
                <a:extLst>
                  <a:ext uri="{FF2B5EF4-FFF2-40B4-BE49-F238E27FC236}">
                    <a16:creationId xmlns:a16="http://schemas.microsoft.com/office/drawing/2014/main" id="{8E8B6749-B040-45DC-B5A5-1FA460ECB34F}"/>
                  </a:ext>
                </a:extLst>
              </p:cNvPr>
              <p:cNvSpPr txBox="1"/>
              <p:nvPr/>
            </p:nvSpPr>
            <p:spPr>
              <a:xfrm>
                <a:off x="1711071" y="3828703"/>
                <a:ext cx="200739" cy="161583"/>
              </a:xfrm>
              <a:prstGeom prst="rect">
                <a:avLst/>
              </a:prstGeom>
              <a:noFill/>
              <a:ln w="25400">
                <a:noFill/>
              </a:ln>
            </p:spPr>
            <p:txBody>
              <a:bodyPr wrap="square" lIns="0" tIns="0" rIns="0" bIns="0" rtlCol="0">
                <a:spAutoFit/>
              </a:bodyPr>
              <a:lstStyle/>
              <a:p>
                <a:pPr algn="ctr"/>
                <a:r>
                  <a:rPr lang="en-US" sz="1050" b="1" dirty="0"/>
                  <a:t>2</a:t>
                </a:r>
              </a:p>
            </p:txBody>
          </p:sp>
          <p:sp>
            <p:nvSpPr>
              <p:cNvPr id="124" name="TextBox 123">
                <a:extLst>
                  <a:ext uri="{FF2B5EF4-FFF2-40B4-BE49-F238E27FC236}">
                    <a16:creationId xmlns:a16="http://schemas.microsoft.com/office/drawing/2014/main" id="{63D3E3F3-9EC7-4E2E-9762-C0B7C0AD9A9F}"/>
                  </a:ext>
                </a:extLst>
              </p:cNvPr>
              <p:cNvSpPr txBox="1"/>
              <p:nvPr/>
            </p:nvSpPr>
            <p:spPr>
              <a:xfrm>
                <a:off x="1889976" y="3828703"/>
                <a:ext cx="200739" cy="161583"/>
              </a:xfrm>
              <a:prstGeom prst="rect">
                <a:avLst/>
              </a:prstGeom>
              <a:noFill/>
              <a:ln w="25400">
                <a:noFill/>
              </a:ln>
            </p:spPr>
            <p:txBody>
              <a:bodyPr wrap="square" lIns="0" tIns="0" rIns="0" bIns="0" rtlCol="0">
                <a:spAutoFit/>
              </a:bodyPr>
              <a:lstStyle/>
              <a:p>
                <a:pPr algn="ctr"/>
                <a:r>
                  <a:rPr lang="en-US" sz="1050" b="1" dirty="0"/>
                  <a:t>3</a:t>
                </a:r>
              </a:p>
            </p:txBody>
          </p:sp>
          <p:sp>
            <p:nvSpPr>
              <p:cNvPr id="125" name="TextBox 124">
                <a:extLst>
                  <a:ext uri="{FF2B5EF4-FFF2-40B4-BE49-F238E27FC236}">
                    <a16:creationId xmlns:a16="http://schemas.microsoft.com/office/drawing/2014/main" id="{5411441C-7F99-402D-910B-32D088E58059}"/>
                  </a:ext>
                </a:extLst>
              </p:cNvPr>
              <p:cNvSpPr txBox="1"/>
              <p:nvPr/>
            </p:nvSpPr>
            <p:spPr>
              <a:xfrm>
                <a:off x="2039095" y="3828703"/>
                <a:ext cx="200739" cy="161583"/>
              </a:xfrm>
              <a:prstGeom prst="rect">
                <a:avLst/>
              </a:prstGeom>
              <a:noFill/>
              <a:ln w="25400">
                <a:noFill/>
              </a:ln>
            </p:spPr>
            <p:txBody>
              <a:bodyPr wrap="square" lIns="0" tIns="0" rIns="0" bIns="0" rtlCol="0">
                <a:spAutoFit/>
              </a:bodyPr>
              <a:lstStyle/>
              <a:p>
                <a:pPr algn="ctr"/>
                <a:r>
                  <a:rPr lang="en-US" sz="1050" b="1" dirty="0"/>
                  <a:t>4</a:t>
                </a:r>
              </a:p>
            </p:txBody>
          </p:sp>
          <p:sp>
            <p:nvSpPr>
              <p:cNvPr id="126" name="TextBox 125">
                <a:extLst>
                  <a:ext uri="{FF2B5EF4-FFF2-40B4-BE49-F238E27FC236}">
                    <a16:creationId xmlns:a16="http://schemas.microsoft.com/office/drawing/2014/main" id="{FB1F80C2-36E9-4E8A-8F35-28CE94A6D9E8}"/>
                  </a:ext>
                </a:extLst>
              </p:cNvPr>
              <p:cNvSpPr txBox="1"/>
              <p:nvPr/>
            </p:nvSpPr>
            <p:spPr>
              <a:xfrm>
                <a:off x="2206083" y="3828703"/>
                <a:ext cx="200739" cy="161583"/>
              </a:xfrm>
              <a:prstGeom prst="rect">
                <a:avLst/>
              </a:prstGeom>
              <a:noFill/>
              <a:ln w="25400">
                <a:noFill/>
              </a:ln>
            </p:spPr>
            <p:txBody>
              <a:bodyPr wrap="square" lIns="0" tIns="0" rIns="0" bIns="0" rtlCol="0">
                <a:spAutoFit/>
              </a:bodyPr>
              <a:lstStyle/>
              <a:p>
                <a:pPr algn="ctr"/>
                <a:r>
                  <a:rPr lang="en-US" sz="1050" b="1" dirty="0"/>
                  <a:t>5</a:t>
                </a:r>
              </a:p>
            </p:txBody>
          </p:sp>
          <p:sp>
            <p:nvSpPr>
              <p:cNvPr id="127" name="TextBox 126">
                <a:extLst>
                  <a:ext uri="{FF2B5EF4-FFF2-40B4-BE49-F238E27FC236}">
                    <a16:creationId xmlns:a16="http://schemas.microsoft.com/office/drawing/2014/main" id="{B6AC5BA8-B8F7-4D5A-9FB5-E3335A74A5B9}"/>
                  </a:ext>
                </a:extLst>
              </p:cNvPr>
              <p:cNvSpPr txBox="1"/>
              <p:nvPr/>
            </p:nvSpPr>
            <p:spPr>
              <a:xfrm>
                <a:off x="2365102" y="3828702"/>
                <a:ext cx="200739" cy="161583"/>
              </a:xfrm>
              <a:prstGeom prst="rect">
                <a:avLst/>
              </a:prstGeom>
              <a:noFill/>
              <a:ln w="25400">
                <a:noFill/>
              </a:ln>
            </p:spPr>
            <p:txBody>
              <a:bodyPr wrap="square" lIns="0" tIns="0" rIns="0" bIns="0" rtlCol="0">
                <a:spAutoFit/>
              </a:bodyPr>
              <a:lstStyle/>
              <a:p>
                <a:pPr algn="ctr"/>
                <a:r>
                  <a:rPr lang="en-US" sz="1050" b="1" dirty="0"/>
                  <a:t>6</a:t>
                </a:r>
              </a:p>
            </p:txBody>
          </p:sp>
        </p:grpSp>
        <p:grpSp>
          <p:nvGrpSpPr>
            <p:cNvPr id="128" name="Group 127">
              <a:extLst>
                <a:ext uri="{FF2B5EF4-FFF2-40B4-BE49-F238E27FC236}">
                  <a16:creationId xmlns:a16="http://schemas.microsoft.com/office/drawing/2014/main" id="{FB6A4346-9F64-43BA-8D03-8DEE539629B3}"/>
                </a:ext>
              </a:extLst>
            </p:cNvPr>
            <p:cNvGrpSpPr/>
            <p:nvPr/>
          </p:nvGrpSpPr>
          <p:grpSpPr>
            <a:xfrm>
              <a:off x="5360415" y="3828991"/>
              <a:ext cx="1027717" cy="178772"/>
              <a:chOff x="1538124" y="3820108"/>
              <a:chExt cx="1027717" cy="178772"/>
            </a:xfrm>
          </p:grpSpPr>
          <p:sp>
            <p:nvSpPr>
              <p:cNvPr id="129" name="Rectangle 128">
                <a:extLst>
                  <a:ext uri="{FF2B5EF4-FFF2-40B4-BE49-F238E27FC236}">
                    <a16:creationId xmlns:a16="http://schemas.microsoft.com/office/drawing/2014/main" id="{29C5218D-5D09-4EAA-90DF-7F9505865842}"/>
                  </a:ext>
                </a:extLst>
              </p:cNvPr>
              <p:cNvSpPr/>
              <p:nvPr/>
            </p:nvSpPr>
            <p:spPr>
              <a:xfrm>
                <a:off x="1574434"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0" name="Rectangle 129">
                <a:extLst>
                  <a:ext uri="{FF2B5EF4-FFF2-40B4-BE49-F238E27FC236}">
                    <a16:creationId xmlns:a16="http://schemas.microsoft.com/office/drawing/2014/main" id="{1F0C8BE9-8DD5-43F5-92FD-2F3F21A793C2}"/>
                  </a:ext>
                </a:extLst>
              </p:cNvPr>
              <p:cNvSpPr/>
              <p:nvPr/>
            </p:nvSpPr>
            <p:spPr>
              <a:xfrm>
                <a:off x="1738647"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1" name="Rectangle 130">
                <a:extLst>
                  <a:ext uri="{FF2B5EF4-FFF2-40B4-BE49-F238E27FC236}">
                    <a16:creationId xmlns:a16="http://schemas.microsoft.com/office/drawing/2014/main" id="{74C7B794-1973-4F53-9D14-72EEBB2E0AFC}"/>
                  </a:ext>
                </a:extLst>
              </p:cNvPr>
              <p:cNvSpPr/>
              <p:nvPr/>
            </p:nvSpPr>
            <p:spPr>
              <a:xfrm>
                <a:off x="1902860"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2" name="Rectangle 131">
                <a:extLst>
                  <a:ext uri="{FF2B5EF4-FFF2-40B4-BE49-F238E27FC236}">
                    <a16:creationId xmlns:a16="http://schemas.microsoft.com/office/drawing/2014/main" id="{975AAD81-C537-42BC-973F-C14111EB7490}"/>
                  </a:ext>
                </a:extLst>
              </p:cNvPr>
              <p:cNvSpPr/>
              <p:nvPr/>
            </p:nvSpPr>
            <p:spPr>
              <a:xfrm>
                <a:off x="2067073"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3" name="Rectangle 132">
                <a:extLst>
                  <a:ext uri="{FF2B5EF4-FFF2-40B4-BE49-F238E27FC236}">
                    <a16:creationId xmlns:a16="http://schemas.microsoft.com/office/drawing/2014/main" id="{9F90FAFC-0DBE-4CCA-8D7C-2A1728341599}"/>
                  </a:ext>
                </a:extLst>
              </p:cNvPr>
              <p:cNvSpPr/>
              <p:nvPr/>
            </p:nvSpPr>
            <p:spPr>
              <a:xfrm>
                <a:off x="2231286" y="3820108"/>
                <a:ext cx="144000" cy="178772"/>
              </a:xfrm>
              <a:prstGeom prst="rect">
                <a:avLst/>
              </a:pr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4" name="Rectangle 133">
                <a:extLst>
                  <a:ext uri="{FF2B5EF4-FFF2-40B4-BE49-F238E27FC236}">
                    <a16:creationId xmlns:a16="http://schemas.microsoft.com/office/drawing/2014/main" id="{81EDDB5E-54C0-4C3F-A209-F04858EEF53C}"/>
                  </a:ext>
                </a:extLst>
              </p:cNvPr>
              <p:cNvSpPr/>
              <p:nvPr/>
            </p:nvSpPr>
            <p:spPr>
              <a:xfrm>
                <a:off x="2395499" y="3820108"/>
                <a:ext cx="144000" cy="178772"/>
              </a:xfrm>
              <a:prstGeom prst="rect">
                <a:avLst/>
              </a:prstGeom>
              <a:solidFill>
                <a:schemeClr val="accent1">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5" name="TextBox 134">
                <a:extLst>
                  <a:ext uri="{FF2B5EF4-FFF2-40B4-BE49-F238E27FC236}">
                    <a16:creationId xmlns:a16="http://schemas.microsoft.com/office/drawing/2014/main" id="{7A4FDBA0-0032-4B95-BF95-F996DB42A09B}"/>
                  </a:ext>
                </a:extLst>
              </p:cNvPr>
              <p:cNvSpPr txBox="1"/>
              <p:nvPr/>
            </p:nvSpPr>
            <p:spPr>
              <a:xfrm>
                <a:off x="1538124" y="3828703"/>
                <a:ext cx="200739" cy="161583"/>
              </a:xfrm>
              <a:prstGeom prst="rect">
                <a:avLst/>
              </a:prstGeom>
              <a:noFill/>
              <a:ln w="25400">
                <a:noFill/>
              </a:ln>
            </p:spPr>
            <p:txBody>
              <a:bodyPr wrap="square" lIns="0" tIns="0" rIns="0" bIns="0" rtlCol="0">
                <a:spAutoFit/>
              </a:bodyPr>
              <a:lstStyle/>
              <a:p>
                <a:pPr algn="ctr"/>
                <a:r>
                  <a:rPr lang="en-US" sz="1050" b="1" dirty="0"/>
                  <a:t>1</a:t>
                </a:r>
              </a:p>
            </p:txBody>
          </p:sp>
          <p:sp>
            <p:nvSpPr>
              <p:cNvPr id="136" name="TextBox 135">
                <a:extLst>
                  <a:ext uri="{FF2B5EF4-FFF2-40B4-BE49-F238E27FC236}">
                    <a16:creationId xmlns:a16="http://schemas.microsoft.com/office/drawing/2014/main" id="{3474F0B3-1D91-4A3D-A81D-A7C36E80FF62}"/>
                  </a:ext>
                </a:extLst>
              </p:cNvPr>
              <p:cNvSpPr txBox="1"/>
              <p:nvPr/>
            </p:nvSpPr>
            <p:spPr>
              <a:xfrm>
                <a:off x="1711071" y="3828703"/>
                <a:ext cx="200739" cy="161583"/>
              </a:xfrm>
              <a:prstGeom prst="rect">
                <a:avLst/>
              </a:prstGeom>
              <a:noFill/>
              <a:ln w="25400">
                <a:noFill/>
              </a:ln>
            </p:spPr>
            <p:txBody>
              <a:bodyPr wrap="square" lIns="0" tIns="0" rIns="0" bIns="0" rtlCol="0">
                <a:spAutoFit/>
              </a:bodyPr>
              <a:lstStyle/>
              <a:p>
                <a:pPr algn="ctr"/>
                <a:r>
                  <a:rPr lang="en-US" sz="1050" b="1" dirty="0"/>
                  <a:t>2</a:t>
                </a:r>
              </a:p>
            </p:txBody>
          </p:sp>
          <p:sp>
            <p:nvSpPr>
              <p:cNvPr id="137" name="TextBox 136">
                <a:extLst>
                  <a:ext uri="{FF2B5EF4-FFF2-40B4-BE49-F238E27FC236}">
                    <a16:creationId xmlns:a16="http://schemas.microsoft.com/office/drawing/2014/main" id="{627C24D0-63C1-4A4B-B128-6464F786352F}"/>
                  </a:ext>
                </a:extLst>
              </p:cNvPr>
              <p:cNvSpPr txBox="1"/>
              <p:nvPr/>
            </p:nvSpPr>
            <p:spPr>
              <a:xfrm>
                <a:off x="1889976" y="3828703"/>
                <a:ext cx="200739" cy="161583"/>
              </a:xfrm>
              <a:prstGeom prst="rect">
                <a:avLst/>
              </a:prstGeom>
              <a:noFill/>
              <a:ln w="25400">
                <a:noFill/>
              </a:ln>
            </p:spPr>
            <p:txBody>
              <a:bodyPr wrap="square" lIns="0" tIns="0" rIns="0" bIns="0" rtlCol="0">
                <a:spAutoFit/>
              </a:bodyPr>
              <a:lstStyle/>
              <a:p>
                <a:pPr algn="ctr"/>
                <a:r>
                  <a:rPr lang="en-US" sz="1050" b="1" dirty="0"/>
                  <a:t>3</a:t>
                </a:r>
              </a:p>
            </p:txBody>
          </p:sp>
          <p:sp>
            <p:nvSpPr>
              <p:cNvPr id="138" name="TextBox 137">
                <a:extLst>
                  <a:ext uri="{FF2B5EF4-FFF2-40B4-BE49-F238E27FC236}">
                    <a16:creationId xmlns:a16="http://schemas.microsoft.com/office/drawing/2014/main" id="{46504F14-76EE-4AE3-BE1D-637F816F1CD6}"/>
                  </a:ext>
                </a:extLst>
              </p:cNvPr>
              <p:cNvSpPr txBox="1"/>
              <p:nvPr/>
            </p:nvSpPr>
            <p:spPr>
              <a:xfrm>
                <a:off x="2039095" y="3828703"/>
                <a:ext cx="200739" cy="161583"/>
              </a:xfrm>
              <a:prstGeom prst="rect">
                <a:avLst/>
              </a:prstGeom>
              <a:noFill/>
              <a:ln w="25400">
                <a:noFill/>
              </a:ln>
            </p:spPr>
            <p:txBody>
              <a:bodyPr wrap="square" lIns="0" tIns="0" rIns="0" bIns="0" rtlCol="0">
                <a:spAutoFit/>
              </a:bodyPr>
              <a:lstStyle/>
              <a:p>
                <a:pPr algn="ctr"/>
                <a:r>
                  <a:rPr lang="en-US" sz="1050" b="1" dirty="0"/>
                  <a:t>4</a:t>
                </a:r>
              </a:p>
            </p:txBody>
          </p:sp>
          <p:sp>
            <p:nvSpPr>
              <p:cNvPr id="139" name="TextBox 138">
                <a:extLst>
                  <a:ext uri="{FF2B5EF4-FFF2-40B4-BE49-F238E27FC236}">
                    <a16:creationId xmlns:a16="http://schemas.microsoft.com/office/drawing/2014/main" id="{E5E3139E-E71B-4870-A532-74977C27391D}"/>
                  </a:ext>
                </a:extLst>
              </p:cNvPr>
              <p:cNvSpPr txBox="1"/>
              <p:nvPr/>
            </p:nvSpPr>
            <p:spPr>
              <a:xfrm>
                <a:off x="2206083" y="3828703"/>
                <a:ext cx="200739" cy="161583"/>
              </a:xfrm>
              <a:prstGeom prst="rect">
                <a:avLst/>
              </a:prstGeom>
              <a:noFill/>
              <a:ln w="25400">
                <a:noFill/>
              </a:ln>
            </p:spPr>
            <p:txBody>
              <a:bodyPr wrap="square" lIns="0" tIns="0" rIns="0" bIns="0" rtlCol="0">
                <a:spAutoFit/>
              </a:bodyPr>
              <a:lstStyle/>
              <a:p>
                <a:pPr algn="ctr"/>
                <a:r>
                  <a:rPr lang="en-US" sz="1050" b="1" dirty="0"/>
                  <a:t>5</a:t>
                </a:r>
              </a:p>
            </p:txBody>
          </p:sp>
          <p:sp>
            <p:nvSpPr>
              <p:cNvPr id="140" name="TextBox 139">
                <a:extLst>
                  <a:ext uri="{FF2B5EF4-FFF2-40B4-BE49-F238E27FC236}">
                    <a16:creationId xmlns:a16="http://schemas.microsoft.com/office/drawing/2014/main" id="{E6768D36-77AA-402F-B4EF-9BB6902EEC4D}"/>
                  </a:ext>
                </a:extLst>
              </p:cNvPr>
              <p:cNvSpPr txBox="1"/>
              <p:nvPr/>
            </p:nvSpPr>
            <p:spPr>
              <a:xfrm>
                <a:off x="2365102" y="3828702"/>
                <a:ext cx="200739" cy="161583"/>
              </a:xfrm>
              <a:prstGeom prst="rect">
                <a:avLst/>
              </a:prstGeom>
              <a:noFill/>
              <a:ln w="25400">
                <a:noFill/>
              </a:ln>
            </p:spPr>
            <p:txBody>
              <a:bodyPr wrap="square" lIns="0" tIns="0" rIns="0" bIns="0" rtlCol="0">
                <a:spAutoFit/>
              </a:bodyPr>
              <a:lstStyle/>
              <a:p>
                <a:pPr algn="ctr"/>
                <a:r>
                  <a:rPr lang="en-US" sz="1050" b="1" dirty="0"/>
                  <a:t>6</a:t>
                </a:r>
              </a:p>
            </p:txBody>
          </p:sp>
        </p:grpSp>
        <p:sp>
          <p:nvSpPr>
            <p:cNvPr id="141" name="Arrow: Right 140">
              <a:extLst>
                <a:ext uri="{FF2B5EF4-FFF2-40B4-BE49-F238E27FC236}">
                  <a16:creationId xmlns:a16="http://schemas.microsoft.com/office/drawing/2014/main" id="{61B49901-2B1C-45E9-9B12-2485B91567BD}"/>
                </a:ext>
              </a:extLst>
            </p:cNvPr>
            <p:cNvSpPr/>
            <p:nvPr/>
          </p:nvSpPr>
          <p:spPr>
            <a:xfrm rot="16200000">
              <a:off x="1549407" y="4252780"/>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2" name="Arrow: Right 141">
              <a:extLst>
                <a:ext uri="{FF2B5EF4-FFF2-40B4-BE49-F238E27FC236}">
                  <a16:creationId xmlns:a16="http://schemas.microsoft.com/office/drawing/2014/main" id="{8837A4F3-2687-46EB-AB51-D736629D0614}"/>
                </a:ext>
              </a:extLst>
            </p:cNvPr>
            <p:cNvSpPr/>
            <p:nvPr/>
          </p:nvSpPr>
          <p:spPr>
            <a:xfrm rot="16200000">
              <a:off x="2056922" y="4260205"/>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3" name="Arrow: Right 142">
              <a:extLst>
                <a:ext uri="{FF2B5EF4-FFF2-40B4-BE49-F238E27FC236}">
                  <a16:creationId xmlns:a16="http://schemas.microsoft.com/office/drawing/2014/main" id="{57DAD9DA-5726-44CF-9845-16A6D87C0F07}"/>
                </a:ext>
              </a:extLst>
            </p:cNvPr>
            <p:cNvSpPr/>
            <p:nvPr/>
          </p:nvSpPr>
          <p:spPr>
            <a:xfrm rot="16200000">
              <a:off x="2711473" y="4263512"/>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4" name="Arrow: Right 143">
              <a:extLst>
                <a:ext uri="{FF2B5EF4-FFF2-40B4-BE49-F238E27FC236}">
                  <a16:creationId xmlns:a16="http://schemas.microsoft.com/office/drawing/2014/main" id="{C1A459A9-A069-41C9-A8AE-4A061D84124B}"/>
                </a:ext>
              </a:extLst>
            </p:cNvPr>
            <p:cNvSpPr/>
            <p:nvPr/>
          </p:nvSpPr>
          <p:spPr>
            <a:xfrm rot="16200000">
              <a:off x="3218988" y="4270937"/>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5" name="Arrow: Right 144">
              <a:extLst>
                <a:ext uri="{FF2B5EF4-FFF2-40B4-BE49-F238E27FC236}">
                  <a16:creationId xmlns:a16="http://schemas.microsoft.com/office/drawing/2014/main" id="{BF87468A-CB56-4758-9BBF-9FE2CBE8CEC2}"/>
                </a:ext>
              </a:extLst>
            </p:cNvPr>
            <p:cNvSpPr/>
            <p:nvPr/>
          </p:nvSpPr>
          <p:spPr>
            <a:xfrm rot="16200000">
              <a:off x="3972826" y="4274244"/>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6" name="Arrow: Right 145">
              <a:extLst>
                <a:ext uri="{FF2B5EF4-FFF2-40B4-BE49-F238E27FC236}">
                  <a16:creationId xmlns:a16="http://schemas.microsoft.com/office/drawing/2014/main" id="{FDB85DAA-09DA-4A95-97BA-7FE838F36A7E}"/>
                </a:ext>
              </a:extLst>
            </p:cNvPr>
            <p:cNvSpPr/>
            <p:nvPr/>
          </p:nvSpPr>
          <p:spPr>
            <a:xfrm rot="16200000">
              <a:off x="4480341" y="4281669"/>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7" name="Arrow: Right 146">
              <a:extLst>
                <a:ext uri="{FF2B5EF4-FFF2-40B4-BE49-F238E27FC236}">
                  <a16:creationId xmlns:a16="http://schemas.microsoft.com/office/drawing/2014/main" id="{357AC38C-0661-470B-A4C7-DC9E6D5C591B}"/>
                </a:ext>
              </a:extLst>
            </p:cNvPr>
            <p:cNvSpPr/>
            <p:nvPr/>
          </p:nvSpPr>
          <p:spPr>
            <a:xfrm rot="16200000">
              <a:off x="5222828" y="4284976"/>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8" name="Arrow: Right 147">
              <a:extLst>
                <a:ext uri="{FF2B5EF4-FFF2-40B4-BE49-F238E27FC236}">
                  <a16:creationId xmlns:a16="http://schemas.microsoft.com/office/drawing/2014/main" id="{FF5A1BD5-3F4A-4AC4-B2E6-D27ED801EA38}"/>
                </a:ext>
              </a:extLst>
            </p:cNvPr>
            <p:cNvSpPr/>
            <p:nvPr/>
          </p:nvSpPr>
          <p:spPr>
            <a:xfrm rot="16200000">
              <a:off x="5730343" y="4292401"/>
              <a:ext cx="518266" cy="144001"/>
            </a:xfrm>
            <a:prstGeom prst="rightArrow">
              <a:avLst>
                <a:gd name="adj1" fmla="val 50000"/>
                <a:gd name="adj2" fmla="val 42586"/>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49" name="TextBox 148">
              <a:extLst>
                <a:ext uri="{FF2B5EF4-FFF2-40B4-BE49-F238E27FC236}">
                  <a16:creationId xmlns:a16="http://schemas.microsoft.com/office/drawing/2014/main" id="{C19A00F3-5295-4FF4-86E7-ED9633BF4058}"/>
                </a:ext>
              </a:extLst>
            </p:cNvPr>
            <p:cNvSpPr txBox="1"/>
            <p:nvPr/>
          </p:nvSpPr>
          <p:spPr>
            <a:xfrm>
              <a:off x="4115870" y="4595779"/>
              <a:ext cx="2118232" cy="178772"/>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Pembrolizumab 200 mg IV q21 days </a:t>
              </a:r>
            </a:p>
          </p:txBody>
        </p:sp>
        <p:cxnSp>
          <p:nvCxnSpPr>
            <p:cNvPr id="151" name="Straight Arrow Connector 150">
              <a:extLst>
                <a:ext uri="{FF2B5EF4-FFF2-40B4-BE49-F238E27FC236}">
                  <a16:creationId xmlns:a16="http://schemas.microsoft.com/office/drawing/2014/main" id="{60E99A41-4EFA-4DA2-91D8-AD803E159250}"/>
                </a:ext>
              </a:extLst>
            </p:cNvPr>
            <p:cNvCxnSpPr>
              <a:cxnSpLocks/>
            </p:cNvCxnSpPr>
            <p:nvPr/>
          </p:nvCxnSpPr>
          <p:spPr>
            <a:xfrm flipV="1">
              <a:off x="1543713" y="2734445"/>
              <a:ext cx="0" cy="10440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2" name="Straight Arrow Connector 151">
              <a:extLst>
                <a:ext uri="{FF2B5EF4-FFF2-40B4-BE49-F238E27FC236}">
                  <a16:creationId xmlns:a16="http://schemas.microsoft.com/office/drawing/2014/main" id="{8E41B3C4-F338-406B-9A1B-2638DB67B6AD}"/>
                </a:ext>
              </a:extLst>
            </p:cNvPr>
            <p:cNvCxnSpPr>
              <a:cxnSpLocks/>
            </p:cNvCxnSpPr>
            <p:nvPr/>
          </p:nvCxnSpPr>
          <p:spPr>
            <a:xfrm flipH="1" flipV="1">
              <a:off x="1397901" y="3890639"/>
              <a:ext cx="2413" cy="15092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6" name="Straight Arrow Connector 155">
              <a:extLst>
                <a:ext uri="{FF2B5EF4-FFF2-40B4-BE49-F238E27FC236}">
                  <a16:creationId xmlns:a16="http://schemas.microsoft.com/office/drawing/2014/main" id="{1A827BDE-3260-4888-A35F-18C9471865BC}"/>
                </a:ext>
              </a:extLst>
            </p:cNvPr>
            <p:cNvCxnSpPr>
              <a:cxnSpLocks/>
            </p:cNvCxnSpPr>
            <p:nvPr/>
          </p:nvCxnSpPr>
          <p:spPr>
            <a:xfrm flipH="1" flipV="1">
              <a:off x="4077991" y="3890639"/>
              <a:ext cx="0" cy="150921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E2836296-47CE-41FC-850D-07CF1D0953C4}"/>
                </a:ext>
              </a:extLst>
            </p:cNvPr>
            <p:cNvGrpSpPr/>
            <p:nvPr/>
          </p:nvGrpSpPr>
          <p:grpSpPr>
            <a:xfrm>
              <a:off x="6714872" y="5228932"/>
              <a:ext cx="1544960" cy="483149"/>
              <a:chOff x="5322418" y="5312859"/>
              <a:chExt cx="1544960" cy="483149"/>
            </a:xfrm>
          </p:grpSpPr>
          <p:grpSp>
            <p:nvGrpSpPr>
              <p:cNvPr id="13" name="Group 12">
                <a:extLst>
                  <a:ext uri="{FF2B5EF4-FFF2-40B4-BE49-F238E27FC236}">
                    <a16:creationId xmlns:a16="http://schemas.microsoft.com/office/drawing/2014/main" id="{E083F0F6-BC9E-48C5-B19C-BB83775561C0}"/>
                  </a:ext>
                </a:extLst>
              </p:cNvPr>
              <p:cNvGrpSpPr/>
              <p:nvPr/>
            </p:nvGrpSpPr>
            <p:grpSpPr>
              <a:xfrm>
                <a:off x="5407130" y="5312859"/>
                <a:ext cx="1409919" cy="448976"/>
                <a:chOff x="836164" y="4888695"/>
                <a:chExt cx="1409919" cy="365972"/>
              </a:xfrm>
            </p:grpSpPr>
            <p:sp>
              <p:nvSpPr>
                <p:cNvPr id="19" name="Rectangle: Rounded Corners 18">
                  <a:extLst>
                    <a:ext uri="{FF2B5EF4-FFF2-40B4-BE49-F238E27FC236}">
                      <a16:creationId xmlns:a16="http://schemas.microsoft.com/office/drawing/2014/main" id="{6117C6E4-AC9D-4C3D-BBFB-9F75A94AF779}"/>
                    </a:ext>
                  </a:extLst>
                </p:cNvPr>
                <p:cNvSpPr/>
                <p:nvPr/>
              </p:nvSpPr>
              <p:spPr>
                <a:xfrm>
                  <a:off x="836164" y="4977053"/>
                  <a:ext cx="1409919" cy="277614"/>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sp>
              <p:nvSpPr>
                <p:cNvPr id="20" name="Isosceles Triangle 19">
                  <a:extLst>
                    <a:ext uri="{FF2B5EF4-FFF2-40B4-BE49-F238E27FC236}">
                      <a16:creationId xmlns:a16="http://schemas.microsoft.com/office/drawing/2014/main" id="{134BAE19-5DB0-4F07-98AD-0F03E56DBB1B}"/>
                    </a:ext>
                  </a:extLst>
                </p:cNvPr>
                <p:cNvSpPr/>
                <p:nvPr/>
              </p:nvSpPr>
              <p:spPr>
                <a:xfrm>
                  <a:off x="1432212"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sp>
            <p:nvSpPr>
              <p:cNvPr id="15" name="TextBox 14">
                <a:extLst>
                  <a:ext uri="{FF2B5EF4-FFF2-40B4-BE49-F238E27FC236}">
                    <a16:creationId xmlns:a16="http://schemas.microsoft.com/office/drawing/2014/main" id="{EA2C977F-4811-455E-A0C4-F412B0B6BD8D}"/>
                  </a:ext>
                </a:extLst>
              </p:cNvPr>
              <p:cNvSpPr txBox="1"/>
              <p:nvPr/>
            </p:nvSpPr>
            <p:spPr>
              <a:xfrm>
                <a:off x="5322418" y="5380510"/>
                <a:ext cx="1544960" cy="415498"/>
              </a:xfrm>
              <a:prstGeom prst="rect">
                <a:avLst/>
              </a:prstGeom>
              <a:noFill/>
            </p:spPr>
            <p:txBody>
              <a:bodyPr wrap="square" rtlCol="0">
                <a:spAutoFit/>
              </a:bodyPr>
              <a:lstStyle/>
              <a:p>
                <a:pPr algn="ctr"/>
                <a:r>
                  <a:rPr lang="en-US" sz="1050" b="1" dirty="0">
                    <a:solidFill>
                      <a:schemeClr val="bg1"/>
                    </a:solidFill>
                  </a:rPr>
                  <a:t>Correlative:</a:t>
                </a:r>
              </a:p>
              <a:p>
                <a:pPr algn="ctr"/>
                <a:r>
                  <a:rPr lang="en-US" sz="1050" b="1" dirty="0" err="1">
                    <a:solidFill>
                      <a:schemeClr val="bg1"/>
                    </a:solidFill>
                  </a:rPr>
                  <a:t>Tumour</a:t>
                </a:r>
                <a:r>
                  <a:rPr lang="en-US" sz="1050" b="1" dirty="0">
                    <a:solidFill>
                      <a:schemeClr val="bg1"/>
                    </a:solidFill>
                  </a:rPr>
                  <a:t> biopsy / blood</a:t>
                </a:r>
              </a:p>
            </p:txBody>
          </p:sp>
        </p:grpSp>
        <p:cxnSp>
          <p:nvCxnSpPr>
            <p:cNvPr id="157" name="Straight Arrow Connector 156">
              <a:extLst>
                <a:ext uri="{FF2B5EF4-FFF2-40B4-BE49-F238E27FC236}">
                  <a16:creationId xmlns:a16="http://schemas.microsoft.com/office/drawing/2014/main" id="{E2BF9113-3744-4DA0-A729-13F57E655FE7}"/>
                </a:ext>
              </a:extLst>
            </p:cNvPr>
            <p:cNvCxnSpPr>
              <a:cxnSpLocks/>
            </p:cNvCxnSpPr>
            <p:nvPr/>
          </p:nvCxnSpPr>
          <p:spPr>
            <a:xfrm flipV="1">
              <a:off x="7505399" y="3890639"/>
              <a:ext cx="0" cy="1513668"/>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9" name="Straight Arrow Connector 158">
              <a:extLst>
                <a:ext uri="{FF2B5EF4-FFF2-40B4-BE49-F238E27FC236}">
                  <a16:creationId xmlns:a16="http://schemas.microsoft.com/office/drawing/2014/main" id="{89E13B1F-7F97-4325-972F-D355DDB5B4A4}"/>
                </a:ext>
              </a:extLst>
            </p:cNvPr>
            <p:cNvCxnSpPr>
              <a:cxnSpLocks/>
            </p:cNvCxnSpPr>
            <p:nvPr/>
          </p:nvCxnSpPr>
          <p:spPr>
            <a:xfrm flipH="1" flipV="1">
              <a:off x="6496625" y="2734445"/>
              <a:ext cx="0" cy="10440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1" name="TextBox 160">
              <a:extLst>
                <a:ext uri="{FF2B5EF4-FFF2-40B4-BE49-F238E27FC236}">
                  <a16:creationId xmlns:a16="http://schemas.microsoft.com/office/drawing/2014/main" id="{BFD09FD6-91FB-4DB9-8B99-BA4A76628C15}"/>
                </a:ext>
              </a:extLst>
            </p:cNvPr>
            <p:cNvSpPr txBox="1"/>
            <p:nvPr/>
          </p:nvSpPr>
          <p:spPr>
            <a:xfrm>
              <a:off x="7247326" y="3427274"/>
              <a:ext cx="666927" cy="357545"/>
            </a:xfrm>
            <a:prstGeom prst="roundRect">
              <a:avLst/>
            </a:prstGeom>
            <a:solidFill>
              <a:schemeClr val="accent1"/>
            </a:solidFill>
            <a:ln w="25400">
              <a:solidFill>
                <a:schemeClr val="accent1"/>
              </a:solidFill>
            </a:ln>
          </p:spPr>
          <p:txBody>
            <a:bodyPr wrap="square" lIns="0" tIns="0" rIns="0" bIns="0" rtlCol="0">
              <a:spAutoFit/>
            </a:bodyPr>
            <a:lstStyle/>
            <a:p>
              <a:pPr algn="ctr"/>
              <a:r>
                <a:rPr lang="en-US" sz="1050" b="1" dirty="0">
                  <a:solidFill>
                    <a:schemeClr val="bg1"/>
                  </a:solidFill>
                </a:rPr>
                <a:t>End of Treatment</a:t>
              </a:r>
            </a:p>
          </p:txBody>
        </p:sp>
        <p:sp>
          <p:nvSpPr>
            <p:cNvPr id="162" name="TextBox 161">
              <a:extLst>
                <a:ext uri="{FF2B5EF4-FFF2-40B4-BE49-F238E27FC236}">
                  <a16:creationId xmlns:a16="http://schemas.microsoft.com/office/drawing/2014/main" id="{D793EE7F-754F-4085-8007-5570FF70D559}"/>
                </a:ext>
              </a:extLst>
            </p:cNvPr>
            <p:cNvSpPr txBox="1"/>
            <p:nvPr/>
          </p:nvSpPr>
          <p:spPr>
            <a:xfrm>
              <a:off x="7953861" y="3429573"/>
              <a:ext cx="626751" cy="360000"/>
            </a:xfrm>
            <a:prstGeom prst="roundRect">
              <a:avLst/>
            </a:prstGeom>
            <a:solidFill>
              <a:schemeClr val="accent1"/>
            </a:solidFill>
            <a:ln w="25400">
              <a:solidFill>
                <a:schemeClr val="accent1"/>
              </a:solidFill>
            </a:ln>
          </p:spPr>
          <p:txBody>
            <a:bodyPr wrap="square" lIns="0" tIns="0" rIns="0" bIns="0" rtlCol="0" anchor="ctr">
              <a:spAutoFit/>
            </a:bodyPr>
            <a:lstStyle/>
            <a:p>
              <a:pPr algn="ctr"/>
              <a:r>
                <a:rPr lang="en-US" sz="1050" b="1" dirty="0">
                  <a:solidFill>
                    <a:schemeClr val="bg1"/>
                  </a:solidFill>
                </a:rPr>
                <a:t>Follow-up</a:t>
              </a:r>
            </a:p>
          </p:txBody>
        </p:sp>
        <p:sp>
          <p:nvSpPr>
            <p:cNvPr id="163" name="TextBox 162">
              <a:extLst>
                <a:ext uri="{FF2B5EF4-FFF2-40B4-BE49-F238E27FC236}">
                  <a16:creationId xmlns:a16="http://schemas.microsoft.com/office/drawing/2014/main" id="{60E7AF57-D506-4EF7-83D1-7045DAF3E56D}"/>
                </a:ext>
              </a:extLst>
            </p:cNvPr>
            <p:cNvSpPr txBox="1"/>
            <p:nvPr/>
          </p:nvSpPr>
          <p:spPr>
            <a:xfrm>
              <a:off x="6540094" y="3204567"/>
              <a:ext cx="666927" cy="802958"/>
            </a:xfrm>
            <a:prstGeom prst="roundRect">
              <a:avLst/>
            </a:prstGeom>
            <a:solidFill>
              <a:schemeClr val="bg1"/>
            </a:solidFill>
            <a:ln w="25400">
              <a:solidFill>
                <a:schemeClr val="accent1"/>
              </a:solidFill>
            </a:ln>
          </p:spPr>
          <p:txBody>
            <a:bodyPr wrap="square" lIns="0" tIns="0" rIns="0" bIns="0" rtlCol="0">
              <a:spAutoFit/>
            </a:bodyPr>
            <a:lstStyle/>
            <a:p>
              <a:pPr algn="ctr"/>
              <a:r>
                <a:rPr lang="en-US" sz="800" b="1" dirty="0">
                  <a:solidFill>
                    <a:schemeClr val="accent1"/>
                  </a:solidFill>
                </a:rPr>
                <a:t>Proceed with additional cycles until progression.</a:t>
              </a:r>
            </a:p>
            <a:p>
              <a:pPr algn="ctr"/>
              <a:r>
                <a:rPr lang="en-GB" sz="800" b="1" dirty="0">
                  <a:solidFill>
                    <a:schemeClr val="accent1"/>
                  </a:solidFill>
                </a:rPr>
                <a:t>Imaging</a:t>
              </a:r>
              <a:endParaRPr lang="en-US" sz="800" b="1" dirty="0">
                <a:solidFill>
                  <a:schemeClr val="accent1"/>
                </a:solidFill>
              </a:endParaRPr>
            </a:p>
            <a:p>
              <a:pPr algn="ctr"/>
              <a:r>
                <a:rPr lang="en-US" sz="800" b="1" dirty="0">
                  <a:solidFill>
                    <a:schemeClr val="accent1"/>
                  </a:solidFill>
                </a:rPr>
                <a:t>Q12 weeks</a:t>
              </a:r>
            </a:p>
          </p:txBody>
        </p:sp>
        <p:grpSp>
          <p:nvGrpSpPr>
            <p:cNvPr id="165" name="Group 164">
              <a:extLst>
                <a:ext uri="{FF2B5EF4-FFF2-40B4-BE49-F238E27FC236}">
                  <a16:creationId xmlns:a16="http://schemas.microsoft.com/office/drawing/2014/main" id="{1B2F53F3-AF27-41C8-A4BC-5414A97A5253}"/>
                </a:ext>
              </a:extLst>
            </p:cNvPr>
            <p:cNvGrpSpPr/>
            <p:nvPr/>
          </p:nvGrpSpPr>
          <p:grpSpPr>
            <a:xfrm>
              <a:off x="744051" y="2427636"/>
              <a:ext cx="1749079" cy="324032"/>
              <a:chOff x="3229832" y="2579493"/>
              <a:chExt cx="1749079" cy="324032"/>
            </a:xfrm>
          </p:grpSpPr>
          <p:sp>
            <p:nvSpPr>
              <p:cNvPr id="166" name="TextBox 165">
                <a:extLst>
                  <a:ext uri="{FF2B5EF4-FFF2-40B4-BE49-F238E27FC236}">
                    <a16:creationId xmlns:a16="http://schemas.microsoft.com/office/drawing/2014/main" id="{D3C9645A-F7F2-4F7A-B964-647D61CDC215}"/>
                  </a:ext>
                </a:extLst>
              </p:cNvPr>
              <p:cNvSpPr txBox="1"/>
              <p:nvPr/>
            </p:nvSpPr>
            <p:spPr>
              <a:xfrm>
                <a:off x="3229832" y="2579493"/>
                <a:ext cx="1749079" cy="178772"/>
              </a:xfrm>
              <a:prstGeom prst="roundRect">
                <a:avLst/>
              </a:prstGeom>
              <a:solidFill>
                <a:schemeClr val="tx2"/>
              </a:solidFill>
              <a:ln w="25400">
                <a:solidFill>
                  <a:schemeClr val="tx2"/>
                </a:solidFill>
              </a:ln>
            </p:spPr>
            <p:txBody>
              <a:bodyPr wrap="square" lIns="0" tIns="0" rIns="0" bIns="0" rtlCol="0">
                <a:spAutoFit/>
              </a:bodyPr>
              <a:lstStyle/>
              <a:p>
                <a:pPr algn="ctr"/>
                <a:r>
                  <a:rPr lang="en-US" sz="1050" b="1" dirty="0">
                    <a:solidFill>
                      <a:schemeClr val="bg1"/>
                    </a:solidFill>
                  </a:rPr>
                  <a:t>Enrollment/baseline imaging</a:t>
                </a:r>
              </a:p>
            </p:txBody>
          </p:sp>
          <p:sp>
            <p:nvSpPr>
              <p:cNvPr id="167" name="Isosceles Triangle 166">
                <a:extLst>
                  <a:ext uri="{FF2B5EF4-FFF2-40B4-BE49-F238E27FC236}">
                    <a16:creationId xmlns:a16="http://schemas.microsoft.com/office/drawing/2014/main" id="{9F530A98-AE81-487F-87F7-57D9A4706733}"/>
                  </a:ext>
                </a:extLst>
              </p:cNvPr>
              <p:cNvSpPr/>
              <p:nvPr/>
            </p:nvSpPr>
            <p:spPr>
              <a:xfrm rot="10800000">
                <a:off x="3922389" y="2760572"/>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grpSp>
        <p:cxnSp>
          <p:nvCxnSpPr>
            <p:cNvPr id="168" name="Straight Arrow Connector 167">
              <a:extLst>
                <a:ext uri="{FF2B5EF4-FFF2-40B4-BE49-F238E27FC236}">
                  <a16:creationId xmlns:a16="http://schemas.microsoft.com/office/drawing/2014/main" id="{5B3BAE57-1B83-4360-B2C2-02CFA1FECBEA}"/>
                </a:ext>
              </a:extLst>
            </p:cNvPr>
            <p:cNvCxnSpPr>
              <a:cxnSpLocks/>
            </p:cNvCxnSpPr>
            <p:nvPr/>
          </p:nvCxnSpPr>
          <p:spPr>
            <a:xfrm flipV="1">
              <a:off x="4018709" y="2734445"/>
              <a:ext cx="0" cy="1044000"/>
            </a:xfrm>
            <a:prstGeom prst="straightConnector1">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sp>
          <p:nvSpPr>
            <p:cNvPr id="169" name="TextBox 168">
              <a:extLst>
                <a:ext uri="{FF2B5EF4-FFF2-40B4-BE49-F238E27FC236}">
                  <a16:creationId xmlns:a16="http://schemas.microsoft.com/office/drawing/2014/main" id="{877F262A-F1B1-41D7-AC19-062FDDDDCB0F}"/>
                </a:ext>
              </a:extLst>
            </p:cNvPr>
            <p:cNvSpPr txBox="1"/>
            <p:nvPr/>
          </p:nvSpPr>
          <p:spPr>
            <a:xfrm>
              <a:off x="1575200" y="3207175"/>
              <a:ext cx="1152000" cy="153233"/>
            </a:xfrm>
            <a:prstGeom prst="roundRect">
              <a:avLst/>
            </a:prstGeom>
            <a:noFill/>
            <a:ln w="25400">
              <a:noFill/>
            </a:ln>
          </p:spPr>
          <p:txBody>
            <a:bodyPr wrap="square" lIns="0" tIns="0" rIns="0" bIns="0" rtlCol="0" anchor="ctr">
              <a:spAutoFit/>
            </a:bodyPr>
            <a:lstStyle/>
            <a:p>
              <a:pPr algn="ctr"/>
              <a:r>
                <a:rPr lang="en-US" sz="900" b="1" dirty="0" err="1">
                  <a:solidFill>
                    <a:schemeClr val="bg1"/>
                  </a:solidFill>
                </a:rPr>
                <a:t>Axitinib</a:t>
              </a:r>
              <a:r>
                <a:rPr lang="en-US" sz="900" b="1" dirty="0">
                  <a:solidFill>
                    <a:schemeClr val="bg1"/>
                  </a:solidFill>
                </a:rPr>
                <a:t> 5 mg bid</a:t>
              </a:r>
            </a:p>
          </p:txBody>
        </p:sp>
        <p:sp>
          <p:nvSpPr>
            <p:cNvPr id="170" name="TextBox 169">
              <a:extLst>
                <a:ext uri="{FF2B5EF4-FFF2-40B4-BE49-F238E27FC236}">
                  <a16:creationId xmlns:a16="http://schemas.microsoft.com/office/drawing/2014/main" id="{2551CBBD-F195-49C9-B06B-C8ED6043E6F4}"/>
                </a:ext>
              </a:extLst>
            </p:cNvPr>
            <p:cNvSpPr txBox="1"/>
            <p:nvPr/>
          </p:nvSpPr>
          <p:spPr>
            <a:xfrm>
              <a:off x="2749674" y="3207175"/>
              <a:ext cx="1250147" cy="153233"/>
            </a:xfrm>
            <a:prstGeom prst="roundRect">
              <a:avLst/>
            </a:prstGeom>
            <a:noFill/>
            <a:ln w="25400">
              <a:noFill/>
            </a:ln>
          </p:spPr>
          <p:txBody>
            <a:bodyPr wrap="square" lIns="0" tIns="0" rIns="0" bIns="0" rtlCol="0" anchor="ctr">
              <a:spAutoFit/>
            </a:bodyPr>
            <a:lstStyle/>
            <a:p>
              <a:pPr algn="ctr"/>
              <a:r>
                <a:rPr lang="en-US" sz="900" b="1" spc="-60" dirty="0" err="1">
                  <a:solidFill>
                    <a:schemeClr val="bg1"/>
                  </a:solidFill>
                </a:rPr>
                <a:t>Axitinib</a:t>
              </a:r>
              <a:r>
                <a:rPr lang="en-US" sz="900" b="1" spc="-60" dirty="0">
                  <a:solidFill>
                    <a:schemeClr val="bg1"/>
                  </a:solidFill>
                </a:rPr>
                <a:t> variable dosing </a:t>
              </a:r>
            </a:p>
          </p:txBody>
        </p:sp>
        <p:sp>
          <p:nvSpPr>
            <p:cNvPr id="171" name="TextBox 170">
              <a:extLst>
                <a:ext uri="{FF2B5EF4-FFF2-40B4-BE49-F238E27FC236}">
                  <a16:creationId xmlns:a16="http://schemas.microsoft.com/office/drawing/2014/main" id="{68FAF18A-2777-4198-9992-2AADE95A7DD1}"/>
                </a:ext>
              </a:extLst>
            </p:cNvPr>
            <p:cNvSpPr txBox="1"/>
            <p:nvPr/>
          </p:nvSpPr>
          <p:spPr>
            <a:xfrm>
              <a:off x="3999549" y="3207175"/>
              <a:ext cx="1250147" cy="153233"/>
            </a:xfrm>
            <a:prstGeom prst="roundRect">
              <a:avLst/>
            </a:prstGeom>
            <a:noFill/>
            <a:ln w="25400">
              <a:noFill/>
            </a:ln>
          </p:spPr>
          <p:txBody>
            <a:bodyPr wrap="square" lIns="0" tIns="0" rIns="0" bIns="0" rtlCol="0" anchor="ctr">
              <a:spAutoFit/>
            </a:bodyPr>
            <a:lstStyle/>
            <a:p>
              <a:pPr algn="ctr"/>
              <a:r>
                <a:rPr lang="en-US" sz="900" b="1" spc="-60" dirty="0" err="1">
                  <a:solidFill>
                    <a:schemeClr val="bg1"/>
                  </a:solidFill>
                </a:rPr>
                <a:t>Axitinib</a:t>
              </a:r>
              <a:r>
                <a:rPr lang="en-US" sz="900" b="1" spc="-60" dirty="0">
                  <a:solidFill>
                    <a:schemeClr val="bg1"/>
                  </a:solidFill>
                </a:rPr>
                <a:t> variable dosing</a:t>
              </a:r>
            </a:p>
          </p:txBody>
        </p:sp>
        <p:sp>
          <p:nvSpPr>
            <p:cNvPr id="172" name="TextBox 171">
              <a:extLst>
                <a:ext uri="{FF2B5EF4-FFF2-40B4-BE49-F238E27FC236}">
                  <a16:creationId xmlns:a16="http://schemas.microsoft.com/office/drawing/2014/main" id="{1F66752D-245B-4AAA-BA82-D4D0EE1660C8}"/>
                </a:ext>
              </a:extLst>
            </p:cNvPr>
            <p:cNvSpPr txBox="1"/>
            <p:nvPr/>
          </p:nvSpPr>
          <p:spPr>
            <a:xfrm>
              <a:off x="5235041" y="3210553"/>
              <a:ext cx="1250147" cy="153233"/>
            </a:xfrm>
            <a:prstGeom prst="roundRect">
              <a:avLst/>
            </a:prstGeom>
            <a:noFill/>
            <a:ln w="25400">
              <a:noFill/>
            </a:ln>
          </p:spPr>
          <p:txBody>
            <a:bodyPr wrap="square" lIns="0" tIns="0" rIns="0" bIns="0" rtlCol="0" anchor="ctr">
              <a:spAutoFit/>
            </a:bodyPr>
            <a:lstStyle/>
            <a:p>
              <a:pPr algn="ctr"/>
              <a:r>
                <a:rPr lang="en-US" sz="900" b="1" spc="-60" dirty="0" err="1">
                  <a:solidFill>
                    <a:schemeClr val="bg1"/>
                  </a:solidFill>
                </a:rPr>
                <a:t>Axitinib</a:t>
              </a:r>
              <a:r>
                <a:rPr lang="en-US" sz="900" b="1" spc="-60" dirty="0">
                  <a:solidFill>
                    <a:schemeClr val="bg1"/>
                  </a:solidFill>
                </a:rPr>
                <a:t> variable dosing </a:t>
              </a:r>
            </a:p>
          </p:txBody>
        </p:sp>
      </p:grpSp>
    </p:spTree>
    <p:extLst>
      <p:ext uri="{BB962C8B-B14F-4D97-AF65-F5344CB8AC3E}">
        <p14:creationId xmlns:p14="http://schemas.microsoft.com/office/powerpoint/2010/main" val="2419853489"/>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14</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p:txBody>
          <a:bodyPr/>
          <a:lstStyle/>
          <a:p>
            <a:r>
              <a:rPr lang="en-US" dirty="0"/>
              <a:t>ASPS, alveolar soft part sarcoma; CR, complete response; </a:t>
            </a:r>
            <a:r>
              <a:rPr lang="en-GB" dirty="0"/>
              <a:t>GIST, gastrointestinal stromal tumours; </a:t>
            </a:r>
            <a:r>
              <a:rPr lang="en-US" dirty="0"/>
              <a:t>HGUPS, high-grade un</a:t>
            </a:r>
            <a:r>
              <a:rPr lang="en-US" dirty="0">
                <a:solidFill>
                  <a:schemeClr val="tx2"/>
                </a:solidFill>
              </a:rPr>
              <a:t>differentiated pleomorphic s</a:t>
            </a:r>
            <a:r>
              <a:rPr lang="en-US" dirty="0"/>
              <a:t>arcoma; </a:t>
            </a:r>
            <a:r>
              <a:rPr lang="en-GB" dirty="0"/>
              <a:t>PD, progressive disease; PD-1, </a:t>
            </a:r>
            <a:r>
              <a:rPr lang="en-US" dirty="0"/>
              <a:t>programmed cell death protein 1; PR, partial response; RR, response rate; SD, stable disease; </a:t>
            </a:r>
            <a:r>
              <a:rPr lang="en-GB" dirty="0"/>
              <a:t>VEGF, vascular endothelial growth factor.</a:t>
            </a:r>
          </a:p>
          <a:p>
            <a:r>
              <a:rPr lang="en-GB" dirty="0" err="1"/>
              <a:t>Wilky</a:t>
            </a:r>
            <a:r>
              <a:rPr lang="en-GB" dirty="0"/>
              <a:t> BA, et al. Lancet </a:t>
            </a:r>
            <a:r>
              <a:rPr lang="en-GB" dirty="0" err="1"/>
              <a:t>Oncol</a:t>
            </a:r>
            <a:r>
              <a:rPr lang="en-GB" dirty="0"/>
              <a:t>. 2019;20:837-848.</a:t>
            </a:r>
            <a:endParaRPr lang="en-US" dirty="0"/>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Anti-angiogenic and PD-1 combinations</a:t>
            </a:r>
          </a:p>
          <a:p>
            <a:r>
              <a:rPr lang="en-GB" dirty="0" err="1">
                <a:solidFill>
                  <a:schemeClr val="accent1"/>
                </a:solidFill>
              </a:rPr>
              <a:t>Axitinib</a:t>
            </a:r>
            <a:r>
              <a:rPr lang="en-GB" dirty="0">
                <a:solidFill>
                  <a:schemeClr val="accent1"/>
                </a:solidFill>
              </a:rPr>
              <a:t> + </a:t>
            </a:r>
            <a:r>
              <a:rPr lang="en-GB" dirty="0" err="1">
                <a:solidFill>
                  <a:schemeClr val="accent1"/>
                </a:solidFill>
              </a:rPr>
              <a:t>pembrolizumab</a:t>
            </a:r>
            <a:r>
              <a:rPr lang="en-GB" dirty="0">
                <a:solidFill>
                  <a:schemeClr val="accent1"/>
                </a:solidFill>
              </a:rPr>
              <a:t>: efficacy</a:t>
            </a:r>
            <a:endParaRPr lang="en-US" dirty="0">
              <a:solidFill>
                <a:schemeClr val="accent1"/>
              </a:solidFill>
            </a:endParaRPr>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1174147" y="1552600"/>
            <a:ext cx="5217127" cy="1222230"/>
          </a:xfrm>
        </p:spPr>
        <p:txBody>
          <a:bodyPr/>
          <a:lstStyle/>
          <a:p>
            <a:pPr marL="0" indent="0">
              <a:buNone/>
            </a:pPr>
            <a:r>
              <a:rPr lang="en-GB" dirty="0"/>
              <a:t>Anti-VEGF </a:t>
            </a:r>
            <a:r>
              <a:rPr lang="en-GB" dirty="0" err="1"/>
              <a:t>axitinib</a:t>
            </a:r>
            <a:r>
              <a:rPr lang="en-GB" dirty="0"/>
              <a:t>  and </a:t>
            </a:r>
            <a:r>
              <a:rPr lang="en-GB" dirty="0" err="1"/>
              <a:t>pembrolizumab</a:t>
            </a:r>
            <a:r>
              <a:rPr lang="en-GB" dirty="0"/>
              <a:t> have shown preliminary efficacy in advanced sarcomas, including GIST</a:t>
            </a:r>
          </a:p>
          <a:p>
            <a:pPr lvl="1">
              <a:spcBef>
                <a:spcPts val="0"/>
              </a:spcBef>
            </a:pPr>
            <a:r>
              <a:rPr lang="en-GB" dirty="0"/>
              <a:t>RR was &gt; 50% in </a:t>
            </a:r>
            <a:r>
              <a:rPr lang="en-US" dirty="0"/>
              <a:t>ASPS</a:t>
            </a:r>
            <a:endParaRPr lang="en-GB" dirty="0"/>
          </a:p>
          <a:p>
            <a:endParaRPr lang="en-GB" dirty="0"/>
          </a:p>
          <a:p>
            <a:endParaRPr lang="en-US" dirty="0"/>
          </a:p>
        </p:txBody>
      </p:sp>
      <p:graphicFrame>
        <p:nvGraphicFramePr>
          <p:cNvPr id="11" name="Table 10">
            <a:extLst>
              <a:ext uri="{FF2B5EF4-FFF2-40B4-BE49-F238E27FC236}">
                <a16:creationId xmlns:a16="http://schemas.microsoft.com/office/drawing/2014/main" id="{FE6A8666-347E-4F69-B641-9128A6547B6C}"/>
              </a:ext>
            </a:extLst>
          </p:cNvPr>
          <p:cNvGraphicFramePr>
            <a:graphicFrameLocks noGrp="1"/>
          </p:cNvGraphicFramePr>
          <p:nvPr/>
        </p:nvGraphicFramePr>
        <p:xfrm>
          <a:off x="6470299" y="1677563"/>
          <a:ext cx="2216501" cy="1335360"/>
        </p:xfrm>
        <a:graphic>
          <a:graphicData uri="http://schemas.openxmlformats.org/drawingml/2006/table">
            <a:tbl>
              <a:tblPr firstRow="1" bandRow="1">
                <a:tableStyleId>{5C22544A-7EE6-4342-B048-85BDC9FD1C3A}</a:tableStyleId>
              </a:tblPr>
              <a:tblGrid>
                <a:gridCol w="1136501">
                  <a:extLst>
                    <a:ext uri="{9D8B030D-6E8A-4147-A177-3AD203B41FA5}">
                      <a16:colId xmlns:a16="http://schemas.microsoft.com/office/drawing/2014/main" val="1425056306"/>
                    </a:ext>
                  </a:extLst>
                </a:gridCol>
                <a:gridCol w="1080000">
                  <a:extLst>
                    <a:ext uri="{9D8B030D-6E8A-4147-A177-3AD203B41FA5}">
                      <a16:colId xmlns:a16="http://schemas.microsoft.com/office/drawing/2014/main" val="3135752550"/>
                    </a:ext>
                  </a:extLst>
                </a:gridCol>
              </a:tblGrid>
              <a:tr h="277243">
                <a:tc>
                  <a:txBody>
                    <a:bodyPr/>
                    <a:lstStyle/>
                    <a:p>
                      <a:pPr algn="l"/>
                      <a:r>
                        <a:rPr lang="en-GB" sz="1600" dirty="0">
                          <a:latin typeface="+mj-lt"/>
                        </a:rPr>
                        <a:t>Response</a:t>
                      </a:r>
                    </a:p>
                  </a:txBody>
                  <a:tcPr marL="144000" marT="36000" marB="36000" anchor="ctr"/>
                </a:tc>
                <a:tc>
                  <a:txBody>
                    <a:bodyPr/>
                    <a:lstStyle/>
                    <a:p>
                      <a:pPr marL="0" algn="ctr" defTabSz="457200" rtl="0" eaLnBrk="1" latinLnBrk="0" hangingPunct="1"/>
                      <a:r>
                        <a:rPr lang="en-GB" sz="1600" b="1" kern="1200" dirty="0">
                          <a:solidFill>
                            <a:schemeClr val="lt1"/>
                          </a:solidFill>
                          <a:latin typeface="+mj-lt"/>
                          <a:ea typeface="+mn-ea"/>
                          <a:cs typeface="+mn-cs"/>
                        </a:rPr>
                        <a:t>N = 32</a:t>
                      </a:r>
                      <a:endParaRPr lang="en-US" sz="1600" b="1" kern="1200" dirty="0">
                        <a:solidFill>
                          <a:schemeClr val="lt1"/>
                        </a:solidFill>
                        <a:latin typeface="+mj-lt"/>
                        <a:ea typeface="+mn-ea"/>
                        <a:cs typeface="+mn-cs"/>
                      </a:endParaRPr>
                    </a:p>
                  </a:txBody>
                  <a:tcPr marT="36000" marB="36000" anchor="ctr"/>
                </a:tc>
                <a:extLst>
                  <a:ext uri="{0D108BD9-81ED-4DB2-BD59-A6C34878D82A}">
                    <a16:rowId xmlns:a16="http://schemas.microsoft.com/office/drawing/2014/main" val="10000"/>
                  </a:ext>
                </a:extLst>
              </a:tr>
              <a:tr h="199261">
                <a:tc>
                  <a:txBody>
                    <a:bodyPr/>
                    <a:lstStyle/>
                    <a:p>
                      <a:pPr algn="l"/>
                      <a:r>
                        <a:rPr lang="en-GB" sz="1200" b="1" kern="1200" dirty="0">
                          <a:solidFill>
                            <a:schemeClr val="dk1"/>
                          </a:solidFill>
                          <a:latin typeface="+mn-lt"/>
                          <a:ea typeface="+mn-ea"/>
                        </a:rPr>
                        <a:t>CR</a:t>
                      </a:r>
                    </a:p>
                  </a:txBody>
                  <a:tcPr marL="144000" marT="36000" marB="36000" anchor="ctr">
                    <a:noFill/>
                  </a:tcPr>
                </a:tc>
                <a:tc>
                  <a:txBody>
                    <a:bodyPr/>
                    <a:lstStyle/>
                    <a:p>
                      <a:pPr algn="ctr"/>
                      <a:r>
                        <a:rPr lang="en-GB" sz="1200" b="0" dirty="0">
                          <a:latin typeface="+mn-lt"/>
                        </a:rPr>
                        <a:t> 0 (0%)</a:t>
                      </a:r>
                      <a:endParaRPr lang="en-US" sz="1200" b="0" dirty="0">
                        <a:latin typeface="+mn-lt"/>
                      </a:endParaRPr>
                    </a:p>
                  </a:txBody>
                  <a:tcPr marT="36000" marB="36000" anchor="ctr">
                    <a:noFill/>
                  </a:tcPr>
                </a:tc>
                <a:extLst>
                  <a:ext uri="{0D108BD9-81ED-4DB2-BD59-A6C34878D82A}">
                    <a16:rowId xmlns:a16="http://schemas.microsoft.com/office/drawing/2014/main" val="10003"/>
                  </a:ext>
                </a:extLst>
              </a:tr>
              <a:tr h="199261">
                <a:tc>
                  <a:txBody>
                    <a:bodyPr/>
                    <a:lstStyle/>
                    <a:p>
                      <a:pPr marL="0" algn="l" defTabSz="457200" rtl="0" eaLnBrk="1" latinLnBrk="0" hangingPunct="1"/>
                      <a:r>
                        <a:rPr lang="en-GB" sz="1200" b="1" kern="1200" dirty="0">
                          <a:solidFill>
                            <a:schemeClr val="dk1"/>
                          </a:solidFill>
                          <a:latin typeface="+mn-lt"/>
                          <a:ea typeface="+mn-ea"/>
                          <a:cs typeface="+mn-cs"/>
                        </a:rPr>
                        <a:t>PR</a:t>
                      </a:r>
                    </a:p>
                  </a:txBody>
                  <a:tcPr marL="144000" marT="36000" marB="36000" anchor="ctr">
                    <a:solidFill>
                      <a:schemeClr val="accent1">
                        <a:lumMod val="20000"/>
                        <a:lumOff val="80000"/>
                      </a:schemeClr>
                    </a:solidFill>
                  </a:tcPr>
                </a:tc>
                <a:tc>
                  <a:txBody>
                    <a:bodyPr/>
                    <a:lstStyle/>
                    <a:p>
                      <a:pPr algn="ctr"/>
                      <a:r>
                        <a:rPr lang="en-GB" sz="1200" b="0" dirty="0">
                          <a:latin typeface="+mn-lt"/>
                        </a:rPr>
                        <a:t>8 (25%)</a:t>
                      </a:r>
                      <a:endParaRPr lang="en-US" sz="1200" b="0" dirty="0">
                        <a:latin typeface="+mn-lt"/>
                      </a:endParaRPr>
                    </a:p>
                  </a:txBody>
                  <a:tcPr marT="36000" marB="36000" anchor="ctr">
                    <a:solidFill>
                      <a:schemeClr val="accent1">
                        <a:lumMod val="20000"/>
                        <a:lumOff val="80000"/>
                      </a:schemeClr>
                    </a:solidFill>
                  </a:tcPr>
                </a:tc>
                <a:extLst>
                  <a:ext uri="{0D108BD9-81ED-4DB2-BD59-A6C34878D82A}">
                    <a16:rowId xmlns:a16="http://schemas.microsoft.com/office/drawing/2014/main" val="10004"/>
                  </a:ext>
                </a:extLst>
              </a:tr>
              <a:tr h="199261">
                <a:tc>
                  <a:txBody>
                    <a:bodyPr/>
                    <a:lstStyle/>
                    <a:p>
                      <a:pPr algn="l"/>
                      <a:r>
                        <a:rPr lang="en-GB" sz="1200" b="1" kern="1200" dirty="0">
                          <a:solidFill>
                            <a:schemeClr val="dk1"/>
                          </a:solidFill>
                          <a:latin typeface="+mn-lt"/>
                          <a:ea typeface="+mn-ea"/>
                        </a:rPr>
                        <a:t>SD</a:t>
                      </a:r>
                    </a:p>
                  </a:txBody>
                  <a:tcPr marL="144000" marT="36000" marB="36000" anchor="ctr">
                    <a:noFill/>
                  </a:tcPr>
                </a:tc>
                <a:tc>
                  <a:txBody>
                    <a:bodyPr/>
                    <a:lstStyle/>
                    <a:p>
                      <a:pPr algn="ctr"/>
                      <a:r>
                        <a:rPr lang="en-GB" sz="1200" b="0" dirty="0">
                          <a:latin typeface="+mn-lt"/>
                        </a:rPr>
                        <a:t>9 (28%)</a:t>
                      </a:r>
                      <a:endParaRPr lang="en-US" sz="1200" b="0" dirty="0">
                        <a:latin typeface="+mn-lt"/>
                      </a:endParaRPr>
                    </a:p>
                  </a:txBody>
                  <a:tcPr marT="36000" marB="36000" anchor="ctr">
                    <a:noFill/>
                  </a:tcPr>
                </a:tc>
                <a:extLst>
                  <a:ext uri="{0D108BD9-81ED-4DB2-BD59-A6C34878D82A}">
                    <a16:rowId xmlns:a16="http://schemas.microsoft.com/office/drawing/2014/main" val="10005"/>
                  </a:ext>
                </a:extLst>
              </a:tr>
              <a:tr h="199261">
                <a:tc>
                  <a:txBody>
                    <a:bodyPr/>
                    <a:lstStyle/>
                    <a:p>
                      <a:pPr algn="l"/>
                      <a:r>
                        <a:rPr lang="en-GB" sz="1200" b="1" kern="1200" dirty="0">
                          <a:solidFill>
                            <a:schemeClr val="dk1"/>
                          </a:solidFill>
                          <a:latin typeface="+mn-lt"/>
                          <a:ea typeface="+mn-ea"/>
                        </a:rPr>
                        <a:t>PD</a:t>
                      </a:r>
                    </a:p>
                  </a:txBody>
                  <a:tcPr marL="144000" marT="36000" marB="36000" anchor="ctr">
                    <a:solidFill>
                      <a:schemeClr val="accent1">
                        <a:lumMod val="20000"/>
                        <a:lumOff val="80000"/>
                      </a:schemeClr>
                    </a:solidFill>
                  </a:tcPr>
                </a:tc>
                <a:tc>
                  <a:txBody>
                    <a:bodyPr/>
                    <a:lstStyle/>
                    <a:p>
                      <a:pPr algn="ctr"/>
                      <a:r>
                        <a:rPr lang="en-GB" sz="1200" b="0" dirty="0">
                          <a:latin typeface="+mn-lt"/>
                          <a:cs typeface="PT Sans Narrow"/>
                        </a:rPr>
                        <a:t>15 (47%)</a:t>
                      </a:r>
                      <a:endParaRPr lang="en-US" sz="1200" b="0" dirty="0">
                        <a:latin typeface="+mn-lt"/>
                        <a:cs typeface="PT Sans Narrow"/>
                      </a:endParaRPr>
                    </a:p>
                  </a:txBody>
                  <a:tcPr marT="36000" marB="36000" anchor="ctr">
                    <a:solidFill>
                      <a:schemeClr val="accent1">
                        <a:lumMod val="20000"/>
                        <a:lumOff val="80000"/>
                      </a:schemeClr>
                    </a:solidFill>
                  </a:tcPr>
                </a:tc>
                <a:extLst>
                  <a:ext uri="{0D108BD9-81ED-4DB2-BD59-A6C34878D82A}">
                    <a16:rowId xmlns:a16="http://schemas.microsoft.com/office/drawing/2014/main" val="1170852777"/>
                  </a:ext>
                </a:extLst>
              </a:tr>
            </a:tbl>
          </a:graphicData>
        </a:graphic>
      </p:graphicFrame>
      <p:sp>
        <p:nvSpPr>
          <p:cNvPr id="13" name="Rectangle 12"/>
          <p:cNvSpPr/>
          <p:nvPr/>
        </p:nvSpPr>
        <p:spPr>
          <a:xfrm>
            <a:off x="350798" y="2756945"/>
            <a:ext cx="5709796" cy="369332"/>
          </a:xfrm>
          <a:prstGeom prst="rect">
            <a:avLst/>
          </a:prstGeom>
        </p:spPr>
        <p:txBody>
          <a:bodyPr wrap="square">
            <a:spAutoFit/>
          </a:bodyPr>
          <a:lstStyle/>
          <a:p>
            <a:r>
              <a:rPr lang="en-GB" dirty="0" err="1"/>
              <a:t>RECIST</a:t>
            </a:r>
            <a:r>
              <a:rPr lang="en-GB" dirty="0"/>
              <a:t> response </a:t>
            </a:r>
            <a:endParaRPr lang="en-US" dirty="0"/>
          </a:p>
        </p:txBody>
      </p:sp>
      <p:grpSp>
        <p:nvGrpSpPr>
          <p:cNvPr id="3" name="Group 2">
            <a:extLst>
              <a:ext uri="{FF2B5EF4-FFF2-40B4-BE49-F238E27FC236}">
                <a16:creationId xmlns:a16="http://schemas.microsoft.com/office/drawing/2014/main" id="{AC73CA3A-2F85-4450-A4B7-EE9586515BD7}"/>
              </a:ext>
            </a:extLst>
          </p:cNvPr>
          <p:cNvGrpSpPr/>
          <p:nvPr/>
        </p:nvGrpSpPr>
        <p:grpSpPr>
          <a:xfrm>
            <a:off x="456462" y="2851501"/>
            <a:ext cx="8218690" cy="3130844"/>
            <a:chOff x="456462" y="1613251"/>
            <a:chExt cx="8218690" cy="3130844"/>
          </a:xfrm>
        </p:grpSpPr>
        <p:sp>
          <p:nvSpPr>
            <p:cNvPr id="17" name="Rectangle 16">
              <a:extLst>
                <a:ext uri="{FF2B5EF4-FFF2-40B4-BE49-F238E27FC236}">
                  <a16:creationId xmlns:a16="http://schemas.microsoft.com/office/drawing/2014/main" id="{2EB6FA43-B1F4-4F90-AB53-C5D4E8C8180B}"/>
                </a:ext>
              </a:extLst>
            </p:cNvPr>
            <p:cNvSpPr/>
            <p:nvPr/>
          </p:nvSpPr>
          <p:spPr>
            <a:xfrm>
              <a:off x="468312" y="1617836"/>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18" name="Group 17">
              <a:extLst>
                <a:ext uri="{FF2B5EF4-FFF2-40B4-BE49-F238E27FC236}">
                  <a16:creationId xmlns:a16="http://schemas.microsoft.com/office/drawing/2014/main" id="{47274A8C-7141-4B6D-ABF7-CDA15742019A}"/>
                </a:ext>
              </a:extLst>
            </p:cNvPr>
            <p:cNvGrpSpPr/>
            <p:nvPr/>
          </p:nvGrpSpPr>
          <p:grpSpPr>
            <a:xfrm>
              <a:off x="456462" y="1613251"/>
              <a:ext cx="8218690" cy="3130844"/>
              <a:chOff x="456462" y="2593883"/>
              <a:chExt cx="8218690" cy="3617885"/>
            </a:xfrm>
          </p:grpSpPr>
          <p:sp>
            <p:nvSpPr>
              <p:cNvPr id="19" name="Rectangle 18">
                <a:extLst>
                  <a:ext uri="{FF2B5EF4-FFF2-40B4-BE49-F238E27FC236}">
                    <a16:creationId xmlns:a16="http://schemas.microsoft.com/office/drawing/2014/main" id="{E18FC239-54E2-4575-AFF6-BE423E6B9F63}"/>
                  </a:ext>
                </a:extLst>
              </p:cNvPr>
              <p:cNvSpPr/>
              <p:nvPr/>
            </p:nvSpPr>
            <p:spPr>
              <a:xfrm>
                <a:off x="468313" y="2988995"/>
                <a:ext cx="8206839" cy="3222773"/>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0" name="Rectangle 19">
                <a:extLst>
                  <a:ext uri="{FF2B5EF4-FFF2-40B4-BE49-F238E27FC236}">
                    <a16:creationId xmlns:a16="http://schemas.microsoft.com/office/drawing/2014/main" id="{2122003A-2CA7-408D-901D-85639CAE0489}"/>
                  </a:ext>
                </a:extLst>
              </p:cNvPr>
              <p:cNvSpPr/>
              <p:nvPr/>
            </p:nvSpPr>
            <p:spPr>
              <a:xfrm>
                <a:off x="456462" y="2593883"/>
                <a:ext cx="4115538" cy="426786"/>
              </a:xfrm>
              <a:prstGeom prst="rect">
                <a:avLst/>
              </a:prstGeom>
            </p:spPr>
            <p:txBody>
              <a:bodyPr wrap="square">
                <a:spAutoFit/>
              </a:bodyPr>
              <a:lstStyle/>
              <a:p>
                <a:r>
                  <a:rPr lang="en-US" b="1" dirty="0">
                    <a:solidFill>
                      <a:schemeClr val="bg1"/>
                    </a:solidFill>
                  </a:rPr>
                  <a:t>Efficacy: change in </a:t>
                </a:r>
                <a:r>
                  <a:rPr lang="en-US" b="1" dirty="0" err="1">
                    <a:solidFill>
                      <a:schemeClr val="bg1"/>
                    </a:solidFill>
                  </a:rPr>
                  <a:t>tumour</a:t>
                </a:r>
                <a:r>
                  <a:rPr lang="en-US" b="1" dirty="0">
                    <a:solidFill>
                      <a:schemeClr val="bg1"/>
                    </a:solidFill>
                  </a:rPr>
                  <a:t> burden</a:t>
                </a:r>
                <a:endParaRPr lang="en-US" b="1" baseline="30000" dirty="0">
                  <a:solidFill>
                    <a:schemeClr val="bg1"/>
                  </a:solidFill>
                </a:endParaRPr>
              </a:p>
            </p:txBody>
          </p:sp>
        </p:grpSp>
      </p:grpSp>
      <p:grpSp>
        <p:nvGrpSpPr>
          <p:cNvPr id="267" name="Group 266">
            <a:extLst>
              <a:ext uri="{FF2B5EF4-FFF2-40B4-BE49-F238E27FC236}">
                <a16:creationId xmlns:a16="http://schemas.microsoft.com/office/drawing/2014/main" id="{27221FB4-B1BA-4A8B-BD9D-0A7E32B9169D}"/>
              </a:ext>
            </a:extLst>
          </p:cNvPr>
          <p:cNvGrpSpPr/>
          <p:nvPr/>
        </p:nvGrpSpPr>
        <p:grpSpPr>
          <a:xfrm>
            <a:off x="694103" y="3253279"/>
            <a:ext cx="7918824" cy="2704002"/>
            <a:chOff x="694103" y="3253279"/>
            <a:chExt cx="7918824" cy="2704002"/>
          </a:xfrm>
        </p:grpSpPr>
        <p:grpSp>
          <p:nvGrpSpPr>
            <p:cNvPr id="22" name="Group 21">
              <a:extLst>
                <a:ext uri="{FF2B5EF4-FFF2-40B4-BE49-F238E27FC236}">
                  <a16:creationId xmlns:a16="http://schemas.microsoft.com/office/drawing/2014/main" id="{1364BA98-6860-40E8-822D-28AB4EEA72EE}"/>
                </a:ext>
              </a:extLst>
            </p:cNvPr>
            <p:cNvGrpSpPr/>
            <p:nvPr/>
          </p:nvGrpSpPr>
          <p:grpSpPr>
            <a:xfrm>
              <a:off x="985319" y="3346960"/>
              <a:ext cx="447761" cy="2491320"/>
              <a:chOff x="1006074" y="1945231"/>
              <a:chExt cx="802545" cy="3723933"/>
            </a:xfrm>
          </p:grpSpPr>
          <p:sp>
            <p:nvSpPr>
              <p:cNvPr id="69" name="TextBox 68">
                <a:extLst>
                  <a:ext uri="{FF2B5EF4-FFF2-40B4-BE49-F238E27FC236}">
                    <a16:creationId xmlns:a16="http://schemas.microsoft.com/office/drawing/2014/main" id="{436666F5-FAB2-41E8-B370-38636E637125}"/>
                  </a:ext>
                </a:extLst>
              </p:cNvPr>
              <p:cNvSpPr txBox="1"/>
              <p:nvPr/>
            </p:nvSpPr>
            <p:spPr>
              <a:xfrm>
                <a:off x="1006074" y="5278119"/>
                <a:ext cx="796437" cy="391045"/>
              </a:xfrm>
              <a:prstGeom prst="rect">
                <a:avLst/>
              </a:prstGeom>
              <a:noFill/>
            </p:spPr>
            <p:txBody>
              <a:bodyPr wrap="none" rtlCol="0">
                <a:spAutoFit/>
              </a:bodyPr>
              <a:lstStyle/>
              <a:p>
                <a:pPr algn="r"/>
                <a:r>
                  <a:rPr lang="en-US" sz="1100" dirty="0"/>
                  <a:t>-100</a:t>
                </a:r>
              </a:p>
            </p:txBody>
          </p:sp>
          <p:sp>
            <p:nvSpPr>
              <p:cNvPr id="70" name="TextBox 69">
                <a:extLst>
                  <a:ext uri="{FF2B5EF4-FFF2-40B4-BE49-F238E27FC236}">
                    <a16:creationId xmlns:a16="http://schemas.microsoft.com/office/drawing/2014/main" id="{A5A1AC00-ADFB-4353-96D2-121440CFF5BD}"/>
                  </a:ext>
                </a:extLst>
              </p:cNvPr>
              <p:cNvSpPr txBox="1"/>
              <p:nvPr/>
            </p:nvSpPr>
            <p:spPr>
              <a:xfrm>
                <a:off x="1083649" y="1945231"/>
                <a:ext cx="718862" cy="391045"/>
              </a:xfrm>
              <a:prstGeom prst="rect">
                <a:avLst/>
              </a:prstGeom>
              <a:noFill/>
            </p:spPr>
            <p:txBody>
              <a:bodyPr wrap="none" rtlCol="0">
                <a:spAutoFit/>
              </a:bodyPr>
              <a:lstStyle/>
              <a:p>
                <a:pPr algn="r"/>
                <a:r>
                  <a:rPr lang="en-US" sz="1100" dirty="0"/>
                  <a:t>200</a:t>
                </a:r>
              </a:p>
            </p:txBody>
          </p:sp>
          <p:sp>
            <p:nvSpPr>
              <p:cNvPr id="72" name="TextBox 71">
                <a:extLst>
                  <a:ext uri="{FF2B5EF4-FFF2-40B4-BE49-F238E27FC236}">
                    <a16:creationId xmlns:a16="http://schemas.microsoft.com/office/drawing/2014/main" id="{DD7FE48C-83C0-42A6-8635-EA463627645B}"/>
                  </a:ext>
                </a:extLst>
              </p:cNvPr>
              <p:cNvSpPr txBox="1"/>
              <p:nvPr/>
            </p:nvSpPr>
            <p:spPr>
              <a:xfrm>
                <a:off x="1136892" y="4735121"/>
                <a:ext cx="667145" cy="391045"/>
              </a:xfrm>
              <a:prstGeom prst="rect">
                <a:avLst/>
              </a:prstGeom>
              <a:noFill/>
            </p:spPr>
            <p:txBody>
              <a:bodyPr wrap="none" rtlCol="0">
                <a:spAutoFit/>
              </a:bodyPr>
              <a:lstStyle/>
              <a:p>
                <a:pPr algn="r"/>
                <a:r>
                  <a:rPr lang="en-US" sz="1100" dirty="0"/>
                  <a:t>-50</a:t>
                </a:r>
              </a:p>
            </p:txBody>
          </p:sp>
          <p:sp>
            <p:nvSpPr>
              <p:cNvPr id="73" name="TextBox 72">
                <a:extLst>
                  <a:ext uri="{FF2B5EF4-FFF2-40B4-BE49-F238E27FC236}">
                    <a16:creationId xmlns:a16="http://schemas.microsoft.com/office/drawing/2014/main" id="{7CB9E774-67A3-4507-A707-36998FFC2172}"/>
                  </a:ext>
                </a:extLst>
              </p:cNvPr>
              <p:cNvSpPr txBox="1"/>
              <p:nvPr/>
            </p:nvSpPr>
            <p:spPr>
              <a:xfrm>
                <a:off x="1344522" y="4194945"/>
                <a:ext cx="460279" cy="391045"/>
              </a:xfrm>
              <a:prstGeom prst="rect">
                <a:avLst/>
              </a:prstGeom>
              <a:noFill/>
            </p:spPr>
            <p:txBody>
              <a:bodyPr wrap="none" rtlCol="0">
                <a:spAutoFit/>
              </a:bodyPr>
              <a:lstStyle/>
              <a:p>
                <a:pPr algn="r"/>
                <a:r>
                  <a:rPr lang="en-US" sz="1100" dirty="0"/>
                  <a:t>0</a:t>
                </a:r>
              </a:p>
            </p:txBody>
          </p:sp>
          <p:sp>
            <p:nvSpPr>
              <p:cNvPr id="75" name="TextBox 74">
                <a:extLst>
                  <a:ext uri="{FF2B5EF4-FFF2-40B4-BE49-F238E27FC236}">
                    <a16:creationId xmlns:a16="http://schemas.microsoft.com/office/drawing/2014/main" id="{B4AE0BFF-B907-4C2A-AD54-1DDAE296C148}"/>
                  </a:ext>
                </a:extLst>
              </p:cNvPr>
              <p:cNvSpPr txBox="1"/>
              <p:nvPr/>
            </p:nvSpPr>
            <p:spPr>
              <a:xfrm>
                <a:off x="1216760" y="3585811"/>
                <a:ext cx="589569" cy="391045"/>
              </a:xfrm>
              <a:prstGeom prst="rect">
                <a:avLst/>
              </a:prstGeom>
              <a:noFill/>
            </p:spPr>
            <p:txBody>
              <a:bodyPr wrap="none" rtlCol="0">
                <a:spAutoFit/>
              </a:bodyPr>
              <a:lstStyle/>
              <a:p>
                <a:pPr algn="r"/>
                <a:r>
                  <a:rPr lang="en-US" sz="1100" dirty="0"/>
                  <a:t>50</a:t>
                </a:r>
              </a:p>
            </p:txBody>
          </p:sp>
          <p:sp>
            <p:nvSpPr>
              <p:cNvPr id="76" name="TextBox 75">
                <a:extLst>
                  <a:ext uri="{FF2B5EF4-FFF2-40B4-BE49-F238E27FC236}">
                    <a16:creationId xmlns:a16="http://schemas.microsoft.com/office/drawing/2014/main" id="{A8415488-255D-4779-9603-DC24C0E3175B}"/>
                  </a:ext>
                </a:extLst>
              </p:cNvPr>
              <p:cNvSpPr txBox="1"/>
              <p:nvPr/>
            </p:nvSpPr>
            <p:spPr>
              <a:xfrm>
                <a:off x="1088230" y="3050381"/>
                <a:ext cx="718862" cy="391045"/>
              </a:xfrm>
              <a:prstGeom prst="rect">
                <a:avLst/>
              </a:prstGeom>
              <a:noFill/>
            </p:spPr>
            <p:txBody>
              <a:bodyPr wrap="none" rtlCol="0">
                <a:spAutoFit/>
              </a:bodyPr>
              <a:lstStyle/>
              <a:p>
                <a:pPr algn="r"/>
                <a:r>
                  <a:rPr lang="en-US" sz="1100" dirty="0"/>
                  <a:t>100</a:t>
                </a:r>
              </a:p>
            </p:txBody>
          </p:sp>
          <p:sp>
            <p:nvSpPr>
              <p:cNvPr id="78" name="TextBox 77">
                <a:extLst>
                  <a:ext uri="{FF2B5EF4-FFF2-40B4-BE49-F238E27FC236}">
                    <a16:creationId xmlns:a16="http://schemas.microsoft.com/office/drawing/2014/main" id="{F5AA119F-95A3-495D-94BC-26D443DC88D5}"/>
                  </a:ext>
                </a:extLst>
              </p:cNvPr>
              <p:cNvSpPr txBox="1"/>
              <p:nvPr/>
            </p:nvSpPr>
            <p:spPr>
              <a:xfrm>
                <a:off x="1089757" y="2474467"/>
                <a:ext cx="718862" cy="391045"/>
              </a:xfrm>
              <a:prstGeom prst="rect">
                <a:avLst/>
              </a:prstGeom>
              <a:noFill/>
            </p:spPr>
            <p:txBody>
              <a:bodyPr wrap="none" rtlCol="0">
                <a:spAutoFit/>
              </a:bodyPr>
              <a:lstStyle/>
              <a:p>
                <a:pPr algn="r"/>
                <a:r>
                  <a:rPr lang="en-US" sz="1100" dirty="0"/>
                  <a:t>150</a:t>
                </a:r>
              </a:p>
            </p:txBody>
          </p:sp>
        </p:grpSp>
        <p:sp>
          <p:nvSpPr>
            <p:cNvPr id="152" name="TextBox 151">
              <a:extLst>
                <a:ext uri="{FF2B5EF4-FFF2-40B4-BE49-F238E27FC236}">
                  <a16:creationId xmlns:a16="http://schemas.microsoft.com/office/drawing/2014/main" id="{2ABF3193-CDF2-4E43-A990-8486C43C8766}"/>
                </a:ext>
              </a:extLst>
            </p:cNvPr>
            <p:cNvSpPr txBox="1"/>
            <p:nvPr/>
          </p:nvSpPr>
          <p:spPr>
            <a:xfrm rot="16200000">
              <a:off x="-438985" y="4480047"/>
              <a:ext cx="2543176" cy="276999"/>
            </a:xfrm>
            <a:prstGeom prst="rect">
              <a:avLst/>
            </a:prstGeom>
            <a:noFill/>
          </p:spPr>
          <p:txBody>
            <a:bodyPr wrap="square" lIns="36000" rIns="36000" rtlCol="0">
              <a:spAutoFit/>
            </a:bodyPr>
            <a:lstStyle/>
            <a:p>
              <a:pPr algn="ctr"/>
              <a:r>
                <a:rPr lang="en-GB" sz="1200" b="1" dirty="0"/>
                <a:t>Change in tumour burden (%)</a:t>
              </a:r>
              <a:endParaRPr lang="en-US" sz="1200" b="1" dirty="0"/>
            </a:p>
          </p:txBody>
        </p:sp>
        <p:cxnSp>
          <p:nvCxnSpPr>
            <p:cNvPr id="24" name="Straight Connector 23">
              <a:extLst>
                <a:ext uri="{FF2B5EF4-FFF2-40B4-BE49-F238E27FC236}">
                  <a16:creationId xmlns:a16="http://schemas.microsoft.com/office/drawing/2014/main" id="{9B0DDF3C-5EED-46B1-AA53-A3F055D95CE3}"/>
                </a:ext>
              </a:extLst>
            </p:cNvPr>
            <p:cNvCxnSpPr>
              <a:cxnSpLocks/>
            </p:cNvCxnSpPr>
            <p:nvPr/>
          </p:nvCxnSpPr>
          <p:spPr>
            <a:xfrm flipH="1" flipV="1">
              <a:off x="1431463" y="3445224"/>
              <a:ext cx="2475" cy="2272951"/>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25" name="Group 24">
              <a:extLst>
                <a:ext uri="{FF2B5EF4-FFF2-40B4-BE49-F238E27FC236}">
                  <a16:creationId xmlns:a16="http://schemas.microsoft.com/office/drawing/2014/main" id="{6B06262F-9E4A-43F0-9F25-2717FEF23D3C}"/>
                </a:ext>
              </a:extLst>
            </p:cNvPr>
            <p:cNvGrpSpPr/>
            <p:nvPr/>
          </p:nvGrpSpPr>
          <p:grpSpPr>
            <a:xfrm>
              <a:off x="1377560" y="3450909"/>
              <a:ext cx="63521" cy="2257483"/>
              <a:chOff x="1234682" y="2091548"/>
              <a:chExt cx="59066" cy="2838980"/>
            </a:xfrm>
          </p:grpSpPr>
          <p:cxnSp>
            <p:nvCxnSpPr>
              <p:cNvPr id="59" name="Straight Connector 58">
                <a:extLst>
                  <a:ext uri="{FF2B5EF4-FFF2-40B4-BE49-F238E27FC236}">
                    <a16:creationId xmlns:a16="http://schemas.microsoft.com/office/drawing/2014/main" id="{5C41ECCA-4625-40BF-A2EB-32291A0FEB79}"/>
                  </a:ext>
                </a:extLst>
              </p:cNvPr>
              <p:cNvCxnSpPr/>
              <p:nvPr/>
            </p:nvCxnSpPr>
            <p:spPr>
              <a:xfrm rot="5400000">
                <a:off x="1259789" y="2547401"/>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1" name="Straight Connector 60">
                <a:extLst>
                  <a:ext uri="{FF2B5EF4-FFF2-40B4-BE49-F238E27FC236}">
                    <a16:creationId xmlns:a16="http://schemas.microsoft.com/office/drawing/2014/main" id="{D5B707D2-C207-42F3-9D6C-CC2BEA0E1D3A}"/>
                  </a:ext>
                </a:extLst>
              </p:cNvPr>
              <p:cNvCxnSpPr/>
              <p:nvPr/>
            </p:nvCxnSpPr>
            <p:spPr>
              <a:xfrm rot="5400000">
                <a:off x="1259789" y="443902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3" name="Straight Connector 62">
                <a:extLst>
                  <a:ext uri="{FF2B5EF4-FFF2-40B4-BE49-F238E27FC236}">
                    <a16:creationId xmlns:a16="http://schemas.microsoft.com/office/drawing/2014/main" id="{5CDF667E-4C18-4B9F-9243-358ECB0D0EF6}"/>
                  </a:ext>
                </a:extLst>
              </p:cNvPr>
              <p:cNvCxnSpPr/>
              <p:nvPr/>
            </p:nvCxnSpPr>
            <p:spPr>
              <a:xfrm rot="5400000">
                <a:off x="1259789" y="4905421"/>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4" name="Straight Connector 63">
                <a:extLst>
                  <a:ext uri="{FF2B5EF4-FFF2-40B4-BE49-F238E27FC236}">
                    <a16:creationId xmlns:a16="http://schemas.microsoft.com/office/drawing/2014/main" id="{B1B3B190-701C-4B37-B8F6-234D6FF1EBE7}"/>
                  </a:ext>
                </a:extLst>
              </p:cNvPr>
              <p:cNvCxnSpPr/>
              <p:nvPr/>
            </p:nvCxnSpPr>
            <p:spPr>
              <a:xfrm rot="5400000">
                <a:off x="1259789" y="2066441"/>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5" name="Straight Connector 64">
                <a:extLst>
                  <a:ext uri="{FF2B5EF4-FFF2-40B4-BE49-F238E27FC236}">
                    <a16:creationId xmlns:a16="http://schemas.microsoft.com/office/drawing/2014/main" id="{69BA7A52-B8D1-4D26-B633-3C3EE1B0E491}"/>
                  </a:ext>
                </a:extLst>
              </p:cNvPr>
              <p:cNvCxnSpPr/>
              <p:nvPr/>
            </p:nvCxnSpPr>
            <p:spPr>
              <a:xfrm rot="5400000">
                <a:off x="1262000" y="303125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2F36478F-4581-4DD8-818A-383C502B2A03}"/>
                  </a:ext>
                </a:extLst>
              </p:cNvPr>
              <p:cNvCxnSpPr/>
              <p:nvPr/>
            </p:nvCxnSpPr>
            <p:spPr>
              <a:xfrm rot="5400000">
                <a:off x="1264214" y="3484840"/>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8" name="Straight Connector 67">
                <a:extLst>
                  <a:ext uri="{FF2B5EF4-FFF2-40B4-BE49-F238E27FC236}">
                    <a16:creationId xmlns:a16="http://schemas.microsoft.com/office/drawing/2014/main" id="{85ACBAEE-5B20-407C-BCF4-403C09343C70}"/>
                  </a:ext>
                </a:extLst>
              </p:cNvPr>
              <p:cNvCxnSpPr/>
              <p:nvPr/>
            </p:nvCxnSpPr>
            <p:spPr>
              <a:xfrm rot="5400000">
                <a:off x="1268642" y="398081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42" name="Group 141">
              <a:extLst>
                <a:ext uri="{FF2B5EF4-FFF2-40B4-BE49-F238E27FC236}">
                  <a16:creationId xmlns:a16="http://schemas.microsoft.com/office/drawing/2014/main" id="{10C4CCBA-97EF-4F5A-9607-7A75688417DB}"/>
                </a:ext>
              </a:extLst>
            </p:cNvPr>
            <p:cNvGrpSpPr/>
            <p:nvPr/>
          </p:nvGrpSpPr>
          <p:grpSpPr>
            <a:xfrm>
              <a:off x="1442271" y="4808431"/>
              <a:ext cx="7164099" cy="392436"/>
              <a:chOff x="839161" y="3289013"/>
              <a:chExt cx="7634274" cy="433371"/>
            </a:xfrm>
          </p:grpSpPr>
          <p:cxnSp>
            <p:nvCxnSpPr>
              <p:cNvPr id="144" name="Straight Connector 143">
                <a:extLst>
                  <a:ext uri="{FF2B5EF4-FFF2-40B4-BE49-F238E27FC236}">
                    <a16:creationId xmlns:a16="http://schemas.microsoft.com/office/drawing/2014/main" id="{FAA89DDA-6F60-4251-AE68-2747ECC9AE48}"/>
                  </a:ext>
                </a:extLst>
              </p:cNvPr>
              <p:cNvCxnSpPr>
                <a:cxnSpLocks/>
              </p:cNvCxnSpPr>
              <p:nvPr/>
            </p:nvCxnSpPr>
            <p:spPr>
              <a:xfrm>
                <a:off x="839161" y="3722384"/>
                <a:ext cx="7632000" cy="0"/>
              </a:xfrm>
              <a:prstGeom prst="line">
                <a:avLst/>
              </a:prstGeom>
              <a:ln w="1905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145" name="Straight Connector 144">
                <a:extLst>
                  <a:ext uri="{FF2B5EF4-FFF2-40B4-BE49-F238E27FC236}">
                    <a16:creationId xmlns:a16="http://schemas.microsoft.com/office/drawing/2014/main" id="{7798A51D-D69A-4DAD-915E-14EBB0A1FBB6}"/>
                  </a:ext>
                </a:extLst>
              </p:cNvPr>
              <p:cNvCxnSpPr>
                <a:cxnSpLocks/>
              </p:cNvCxnSpPr>
              <p:nvPr/>
            </p:nvCxnSpPr>
            <p:spPr>
              <a:xfrm>
                <a:off x="841435" y="3289013"/>
                <a:ext cx="7632000" cy="0"/>
              </a:xfrm>
              <a:prstGeom prst="line">
                <a:avLst/>
              </a:prstGeom>
              <a:ln w="1905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grpSp>
        <p:sp>
          <p:nvSpPr>
            <p:cNvPr id="148" name="TextBox 147">
              <a:extLst>
                <a:ext uri="{FF2B5EF4-FFF2-40B4-BE49-F238E27FC236}">
                  <a16:creationId xmlns:a16="http://schemas.microsoft.com/office/drawing/2014/main" id="{9EE3068C-23E0-4175-95C9-B25674CEA5DD}"/>
                </a:ext>
              </a:extLst>
            </p:cNvPr>
            <p:cNvSpPr txBox="1"/>
            <p:nvPr/>
          </p:nvSpPr>
          <p:spPr>
            <a:xfrm>
              <a:off x="1429672" y="5680282"/>
              <a:ext cx="7183255" cy="276999"/>
            </a:xfrm>
            <a:prstGeom prst="rect">
              <a:avLst/>
            </a:prstGeom>
            <a:noFill/>
          </p:spPr>
          <p:txBody>
            <a:bodyPr wrap="square" rtlCol="0">
              <a:spAutoFit/>
            </a:bodyPr>
            <a:lstStyle/>
            <a:p>
              <a:pPr algn="ctr"/>
              <a:r>
                <a:rPr lang="en-US" sz="1200" b="1" dirty="0"/>
                <a:t>Patients</a:t>
              </a:r>
            </a:p>
          </p:txBody>
        </p:sp>
        <p:grpSp>
          <p:nvGrpSpPr>
            <p:cNvPr id="263" name="Group 262">
              <a:extLst>
                <a:ext uri="{FF2B5EF4-FFF2-40B4-BE49-F238E27FC236}">
                  <a16:creationId xmlns:a16="http://schemas.microsoft.com/office/drawing/2014/main" id="{174CBCAC-23AC-4D02-AC72-6AB97D0EFF0F}"/>
                </a:ext>
              </a:extLst>
            </p:cNvPr>
            <p:cNvGrpSpPr/>
            <p:nvPr/>
          </p:nvGrpSpPr>
          <p:grpSpPr>
            <a:xfrm>
              <a:off x="6174409" y="3253279"/>
              <a:ext cx="2422213" cy="1446550"/>
              <a:chOff x="6174409" y="3253279"/>
              <a:chExt cx="2422213" cy="1446550"/>
            </a:xfrm>
          </p:grpSpPr>
          <p:sp>
            <p:nvSpPr>
              <p:cNvPr id="26" name="TextBox 25">
                <a:extLst>
                  <a:ext uri="{FF2B5EF4-FFF2-40B4-BE49-F238E27FC236}">
                    <a16:creationId xmlns:a16="http://schemas.microsoft.com/office/drawing/2014/main" id="{1FB643B4-31C1-46BB-A7FD-BEC754C4EF93}"/>
                  </a:ext>
                </a:extLst>
              </p:cNvPr>
              <p:cNvSpPr txBox="1"/>
              <p:nvPr/>
            </p:nvSpPr>
            <p:spPr>
              <a:xfrm>
                <a:off x="6345685" y="3253279"/>
                <a:ext cx="2250937" cy="1446550"/>
              </a:xfrm>
              <a:prstGeom prst="rect">
                <a:avLst/>
              </a:prstGeom>
              <a:noFill/>
              <a:effectLst/>
            </p:spPr>
            <p:txBody>
              <a:bodyPr wrap="none" rtlCol="0">
                <a:spAutoFit/>
              </a:bodyPr>
              <a:lstStyle/>
              <a:p>
                <a:r>
                  <a:rPr lang="en-US" sz="1100" dirty="0"/>
                  <a:t>ASPS</a:t>
                </a:r>
              </a:p>
              <a:p>
                <a:r>
                  <a:rPr lang="en-US" sz="1100" dirty="0"/>
                  <a:t>HGUPS</a:t>
                </a:r>
              </a:p>
              <a:p>
                <a:r>
                  <a:rPr lang="en-US" sz="1100" dirty="0"/>
                  <a:t>Soft tissue leiomyosarcoma</a:t>
                </a:r>
              </a:p>
              <a:p>
                <a:r>
                  <a:rPr lang="en-US" sz="1100" dirty="0"/>
                  <a:t>Uterine leiomyosarcoma</a:t>
                </a:r>
              </a:p>
              <a:p>
                <a:r>
                  <a:rPr lang="en-US" sz="1100" dirty="0"/>
                  <a:t>De-differentiated </a:t>
                </a:r>
                <a:r>
                  <a:rPr lang="en-US" sz="1100" dirty="0" err="1"/>
                  <a:t>liposarcoma</a:t>
                </a:r>
                <a:endParaRPr lang="en-US" sz="1100" dirty="0"/>
              </a:p>
              <a:p>
                <a:r>
                  <a:rPr lang="en-US" sz="1100" dirty="0"/>
                  <a:t>Other</a:t>
                </a:r>
              </a:p>
              <a:p>
                <a:r>
                  <a:rPr lang="en-US" sz="1100" dirty="0"/>
                  <a:t>Non-evaluable for response imaging</a:t>
                </a:r>
              </a:p>
              <a:p>
                <a:endParaRPr lang="en-US" sz="1100" dirty="0"/>
              </a:p>
            </p:txBody>
          </p:sp>
          <p:sp>
            <p:nvSpPr>
              <p:cNvPr id="28" name="Rectangle 27">
                <a:extLst>
                  <a:ext uri="{FF2B5EF4-FFF2-40B4-BE49-F238E27FC236}">
                    <a16:creationId xmlns:a16="http://schemas.microsoft.com/office/drawing/2014/main" id="{790882DA-4596-4496-8D46-5C25947F5B0B}"/>
                  </a:ext>
                </a:extLst>
              </p:cNvPr>
              <p:cNvSpPr/>
              <p:nvPr/>
            </p:nvSpPr>
            <p:spPr>
              <a:xfrm>
                <a:off x="6175090" y="3332385"/>
                <a:ext cx="160639" cy="90000"/>
              </a:xfrm>
              <a:prstGeom prst="rect">
                <a:avLst/>
              </a:prstGeom>
              <a:solidFill>
                <a:schemeClr val="tx2"/>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9" name="Rectangle 28">
                <a:extLst>
                  <a:ext uri="{FF2B5EF4-FFF2-40B4-BE49-F238E27FC236}">
                    <a16:creationId xmlns:a16="http://schemas.microsoft.com/office/drawing/2014/main" id="{AF5EF9AD-46A1-47CB-B952-C267C0439B21}"/>
                  </a:ext>
                </a:extLst>
              </p:cNvPr>
              <p:cNvSpPr/>
              <p:nvPr/>
            </p:nvSpPr>
            <p:spPr>
              <a:xfrm>
                <a:off x="6175090" y="3485310"/>
                <a:ext cx="160639" cy="90000"/>
              </a:xfrm>
              <a:prstGeom prst="rect">
                <a:avLst/>
              </a:prstGeom>
              <a:solidFill>
                <a:schemeClr val="bg2">
                  <a:lumMod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3" name="Rectangle 212">
                <a:extLst>
                  <a:ext uri="{FF2B5EF4-FFF2-40B4-BE49-F238E27FC236}">
                    <a16:creationId xmlns:a16="http://schemas.microsoft.com/office/drawing/2014/main" id="{B4DFAEC1-E2C5-43AD-A80B-428F401E94EC}"/>
                  </a:ext>
                </a:extLst>
              </p:cNvPr>
              <p:cNvSpPr/>
              <p:nvPr/>
            </p:nvSpPr>
            <p:spPr>
              <a:xfrm>
                <a:off x="6174409" y="3669330"/>
                <a:ext cx="162000" cy="90000"/>
              </a:xfrm>
              <a:prstGeom prst="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4" name="Rectangle 213">
                <a:extLst>
                  <a:ext uri="{FF2B5EF4-FFF2-40B4-BE49-F238E27FC236}">
                    <a16:creationId xmlns:a16="http://schemas.microsoft.com/office/drawing/2014/main" id="{8A96CA86-BC64-427C-9606-79B34310B4EC}"/>
                  </a:ext>
                </a:extLst>
              </p:cNvPr>
              <p:cNvSpPr/>
              <p:nvPr/>
            </p:nvSpPr>
            <p:spPr>
              <a:xfrm>
                <a:off x="6175090" y="3834816"/>
                <a:ext cx="160639" cy="90000"/>
              </a:xfrm>
              <a:prstGeom prst="rect">
                <a:avLst/>
              </a:prstGeom>
              <a:solidFill>
                <a:schemeClr val="bg1">
                  <a:lumMod val="65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5" name="Rectangle 214">
                <a:extLst>
                  <a:ext uri="{FF2B5EF4-FFF2-40B4-BE49-F238E27FC236}">
                    <a16:creationId xmlns:a16="http://schemas.microsoft.com/office/drawing/2014/main" id="{EF2631BB-AB17-4286-987A-B497240C6D31}"/>
                  </a:ext>
                </a:extLst>
              </p:cNvPr>
              <p:cNvSpPr/>
              <p:nvPr/>
            </p:nvSpPr>
            <p:spPr>
              <a:xfrm>
                <a:off x="6175090" y="3987741"/>
                <a:ext cx="160639" cy="90000"/>
              </a:xfrm>
              <a:prstGeom prst="rect">
                <a:avLst/>
              </a:prstGeom>
              <a:solidFill>
                <a:schemeClr val="accent2"/>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16" name="Rectangle 215">
                <a:extLst>
                  <a:ext uri="{FF2B5EF4-FFF2-40B4-BE49-F238E27FC236}">
                    <a16:creationId xmlns:a16="http://schemas.microsoft.com/office/drawing/2014/main" id="{BEE08A58-01CE-4A7A-A962-4411270DF53F}"/>
                  </a:ext>
                </a:extLst>
              </p:cNvPr>
              <p:cNvSpPr/>
              <p:nvPr/>
            </p:nvSpPr>
            <p:spPr>
              <a:xfrm>
                <a:off x="6174409" y="4171761"/>
                <a:ext cx="162000" cy="90000"/>
              </a:xfrm>
              <a:prstGeom prst="rect">
                <a:avLst/>
              </a:prstGeom>
              <a:solidFill>
                <a:schemeClr val="accent5">
                  <a:lumMod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221" name="Group 220">
                <a:extLst>
                  <a:ext uri="{FF2B5EF4-FFF2-40B4-BE49-F238E27FC236}">
                    <a16:creationId xmlns:a16="http://schemas.microsoft.com/office/drawing/2014/main" id="{7C9A4C56-3B16-49EA-8897-EBCB0EDA3100}"/>
                  </a:ext>
                </a:extLst>
              </p:cNvPr>
              <p:cNvGrpSpPr/>
              <p:nvPr/>
            </p:nvGrpSpPr>
            <p:grpSpPr>
              <a:xfrm>
                <a:off x="6182944" y="4317251"/>
                <a:ext cx="171450" cy="171450"/>
                <a:chOff x="9359900" y="2851501"/>
                <a:chExt cx="171450" cy="171450"/>
              </a:xfrm>
            </p:grpSpPr>
            <p:cxnSp>
              <p:nvCxnSpPr>
                <p:cNvPr id="219" name="Straight Connector 218">
                  <a:extLst>
                    <a:ext uri="{FF2B5EF4-FFF2-40B4-BE49-F238E27FC236}">
                      <a16:creationId xmlns:a16="http://schemas.microsoft.com/office/drawing/2014/main" id="{D9C0C235-B8A8-46C5-B553-B62049880B21}"/>
                    </a:ext>
                  </a:extLst>
                </p:cNvPr>
                <p:cNvCxnSpPr>
                  <a:cxnSpLocks/>
                </p:cNvCxnSpPr>
                <p:nvPr/>
              </p:nvCxnSpPr>
              <p:spPr>
                <a:xfrm>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a:extLst>
                    <a:ext uri="{FF2B5EF4-FFF2-40B4-BE49-F238E27FC236}">
                      <a16:creationId xmlns:a16="http://schemas.microsoft.com/office/drawing/2014/main" id="{667A6A2F-B777-49BF-8069-83030C28AD02}"/>
                    </a:ext>
                  </a:extLst>
                </p:cNvPr>
                <p:cNvCxnSpPr>
                  <a:cxnSpLocks/>
                </p:cNvCxnSpPr>
                <p:nvPr/>
              </p:nvCxnSpPr>
              <p:spPr>
                <a:xfrm rot="16200000">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grpSp>
        <p:grpSp>
          <p:nvGrpSpPr>
            <p:cNvPr id="222" name="Group 221">
              <a:extLst>
                <a:ext uri="{FF2B5EF4-FFF2-40B4-BE49-F238E27FC236}">
                  <a16:creationId xmlns:a16="http://schemas.microsoft.com/office/drawing/2014/main" id="{10DC248D-54C7-499E-9922-A9825EC031FC}"/>
                </a:ext>
              </a:extLst>
            </p:cNvPr>
            <p:cNvGrpSpPr/>
            <p:nvPr/>
          </p:nvGrpSpPr>
          <p:grpSpPr>
            <a:xfrm>
              <a:off x="1482564" y="4797286"/>
              <a:ext cx="171450" cy="171450"/>
              <a:chOff x="9359900" y="2851501"/>
              <a:chExt cx="171450" cy="171450"/>
            </a:xfrm>
          </p:grpSpPr>
          <p:cxnSp>
            <p:nvCxnSpPr>
              <p:cNvPr id="223" name="Straight Connector 222">
                <a:extLst>
                  <a:ext uri="{FF2B5EF4-FFF2-40B4-BE49-F238E27FC236}">
                    <a16:creationId xmlns:a16="http://schemas.microsoft.com/office/drawing/2014/main" id="{BEA4BED8-542C-478D-8CD0-7B6B857E01F7}"/>
                  </a:ext>
                </a:extLst>
              </p:cNvPr>
              <p:cNvCxnSpPr>
                <a:cxnSpLocks/>
              </p:cNvCxnSpPr>
              <p:nvPr/>
            </p:nvCxnSpPr>
            <p:spPr>
              <a:xfrm>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4" name="Straight Connector 223">
                <a:extLst>
                  <a:ext uri="{FF2B5EF4-FFF2-40B4-BE49-F238E27FC236}">
                    <a16:creationId xmlns:a16="http://schemas.microsoft.com/office/drawing/2014/main" id="{4D7B9E00-C99D-4679-959D-A78225ABB463}"/>
                  </a:ext>
                </a:extLst>
              </p:cNvPr>
              <p:cNvCxnSpPr>
                <a:cxnSpLocks/>
              </p:cNvCxnSpPr>
              <p:nvPr/>
            </p:nvCxnSpPr>
            <p:spPr>
              <a:xfrm rot="16200000">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225" name="Group 224">
              <a:extLst>
                <a:ext uri="{FF2B5EF4-FFF2-40B4-BE49-F238E27FC236}">
                  <a16:creationId xmlns:a16="http://schemas.microsoft.com/office/drawing/2014/main" id="{B5494D13-20A1-4FD9-8A7F-2B80784464D1}"/>
                </a:ext>
              </a:extLst>
            </p:cNvPr>
            <p:cNvGrpSpPr/>
            <p:nvPr/>
          </p:nvGrpSpPr>
          <p:grpSpPr>
            <a:xfrm>
              <a:off x="1711458" y="4797286"/>
              <a:ext cx="171450" cy="171450"/>
              <a:chOff x="9359900" y="2851501"/>
              <a:chExt cx="171450" cy="171450"/>
            </a:xfrm>
          </p:grpSpPr>
          <p:cxnSp>
            <p:nvCxnSpPr>
              <p:cNvPr id="226" name="Straight Connector 225">
                <a:extLst>
                  <a:ext uri="{FF2B5EF4-FFF2-40B4-BE49-F238E27FC236}">
                    <a16:creationId xmlns:a16="http://schemas.microsoft.com/office/drawing/2014/main" id="{1FCAED73-FD20-44E6-AD65-E75FB64C02AD}"/>
                  </a:ext>
                </a:extLst>
              </p:cNvPr>
              <p:cNvCxnSpPr>
                <a:cxnSpLocks/>
              </p:cNvCxnSpPr>
              <p:nvPr/>
            </p:nvCxnSpPr>
            <p:spPr>
              <a:xfrm>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27" name="Straight Connector 226">
                <a:extLst>
                  <a:ext uri="{FF2B5EF4-FFF2-40B4-BE49-F238E27FC236}">
                    <a16:creationId xmlns:a16="http://schemas.microsoft.com/office/drawing/2014/main" id="{54C5FE58-FA39-47E3-B61C-3598B1E9B04A}"/>
                  </a:ext>
                </a:extLst>
              </p:cNvPr>
              <p:cNvCxnSpPr>
                <a:cxnSpLocks/>
              </p:cNvCxnSpPr>
              <p:nvPr/>
            </p:nvCxnSpPr>
            <p:spPr>
              <a:xfrm rot="16200000">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grpSp>
          <p:nvGrpSpPr>
            <p:cNvPr id="228" name="Group 227">
              <a:extLst>
                <a:ext uri="{FF2B5EF4-FFF2-40B4-BE49-F238E27FC236}">
                  <a16:creationId xmlns:a16="http://schemas.microsoft.com/office/drawing/2014/main" id="{88C78465-405D-4B45-B71C-9227DC38A802}"/>
                </a:ext>
              </a:extLst>
            </p:cNvPr>
            <p:cNvGrpSpPr/>
            <p:nvPr/>
          </p:nvGrpSpPr>
          <p:grpSpPr>
            <a:xfrm>
              <a:off x="1940352" y="4797286"/>
              <a:ext cx="171450" cy="171450"/>
              <a:chOff x="9359900" y="2851501"/>
              <a:chExt cx="171450" cy="171450"/>
            </a:xfrm>
          </p:grpSpPr>
          <p:cxnSp>
            <p:nvCxnSpPr>
              <p:cNvPr id="229" name="Straight Connector 228">
                <a:extLst>
                  <a:ext uri="{FF2B5EF4-FFF2-40B4-BE49-F238E27FC236}">
                    <a16:creationId xmlns:a16="http://schemas.microsoft.com/office/drawing/2014/main" id="{BC487C16-88D6-49BF-8CE1-04DCFC7F2D22}"/>
                  </a:ext>
                </a:extLst>
              </p:cNvPr>
              <p:cNvCxnSpPr>
                <a:cxnSpLocks/>
              </p:cNvCxnSpPr>
              <p:nvPr/>
            </p:nvCxnSpPr>
            <p:spPr>
              <a:xfrm>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a:extLst>
                  <a:ext uri="{FF2B5EF4-FFF2-40B4-BE49-F238E27FC236}">
                    <a16:creationId xmlns:a16="http://schemas.microsoft.com/office/drawing/2014/main" id="{3FE2A6DE-FA14-46FA-970F-D5DFC7A23E68}"/>
                  </a:ext>
                </a:extLst>
              </p:cNvPr>
              <p:cNvCxnSpPr>
                <a:cxnSpLocks/>
              </p:cNvCxnSpPr>
              <p:nvPr/>
            </p:nvCxnSpPr>
            <p:spPr>
              <a:xfrm rot="16200000">
                <a:off x="9359900" y="2860319"/>
                <a:ext cx="171450" cy="153814"/>
              </a:xfrm>
              <a:prstGeom prst="line">
                <a:avLst/>
              </a:prstGeom>
              <a:ln w="28575">
                <a:solidFill>
                  <a:schemeClr val="accent6">
                    <a:lumMod val="75000"/>
                  </a:schemeClr>
                </a:solidFill>
              </a:ln>
              <a:effectLst/>
            </p:spPr>
            <p:style>
              <a:lnRef idx="2">
                <a:schemeClr val="accent1"/>
              </a:lnRef>
              <a:fillRef idx="0">
                <a:schemeClr val="accent1"/>
              </a:fillRef>
              <a:effectRef idx="1">
                <a:schemeClr val="accent1"/>
              </a:effectRef>
              <a:fontRef idx="minor">
                <a:schemeClr val="tx1"/>
              </a:fontRef>
            </p:style>
          </p:cxnSp>
        </p:grpSp>
        <p:sp>
          <p:nvSpPr>
            <p:cNvPr id="233" name="Rectangle 232">
              <a:extLst>
                <a:ext uri="{FF2B5EF4-FFF2-40B4-BE49-F238E27FC236}">
                  <a16:creationId xmlns:a16="http://schemas.microsoft.com/office/drawing/2014/main" id="{E4C75879-85BF-464F-A353-5363AF104C4F}"/>
                </a:ext>
              </a:extLst>
            </p:cNvPr>
            <p:cNvSpPr/>
            <p:nvPr/>
          </p:nvSpPr>
          <p:spPr>
            <a:xfrm>
              <a:off x="2146357" y="3859096"/>
              <a:ext cx="144000" cy="1108834"/>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4" name="Rectangle 233">
              <a:extLst>
                <a:ext uri="{FF2B5EF4-FFF2-40B4-BE49-F238E27FC236}">
                  <a16:creationId xmlns:a16="http://schemas.microsoft.com/office/drawing/2014/main" id="{60E031C3-ACF7-4781-8D86-43454C967B02}"/>
                </a:ext>
              </a:extLst>
            </p:cNvPr>
            <p:cNvSpPr/>
            <p:nvPr/>
          </p:nvSpPr>
          <p:spPr>
            <a:xfrm>
              <a:off x="2395831" y="4048402"/>
              <a:ext cx="144000" cy="91421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5" name="Rectangle 234">
              <a:extLst>
                <a:ext uri="{FF2B5EF4-FFF2-40B4-BE49-F238E27FC236}">
                  <a16:creationId xmlns:a16="http://schemas.microsoft.com/office/drawing/2014/main" id="{803CE745-B01F-4DF9-904A-2BFD1B43E0BA}"/>
                </a:ext>
              </a:extLst>
            </p:cNvPr>
            <p:cNvSpPr/>
            <p:nvPr/>
          </p:nvSpPr>
          <p:spPr>
            <a:xfrm>
              <a:off x="2606179" y="4369581"/>
              <a:ext cx="144000" cy="60170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6" name="Rectangle 235">
              <a:extLst>
                <a:ext uri="{FF2B5EF4-FFF2-40B4-BE49-F238E27FC236}">
                  <a16:creationId xmlns:a16="http://schemas.microsoft.com/office/drawing/2014/main" id="{8B8617C8-64EA-40B3-9BFC-30AF1CA6AE6D}"/>
                </a:ext>
              </a:extLst>
            </p:cNvPr>
            <p:cNvSpPr/>
            <p:nvPr/>
          </p:nvSpPr>
          <p:spPr>
            <a:xfrm>
              <a:off x="2816527" y="4611003"/>
              <a:ext cx="144000" cy="354382"/>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7" name="Rectangle 236">
              <a:extLst>
                <a:ext uri="{FF2B5EF4-FFF2-40B4-BE49-F238E27FC236}">
                  <a16:creationId xmlns:a16="http://schemas.microsoft.com/office/drawing/2014/main" id="{CF0217FF-E72E-4631-BC23-9603998C0B5B}"/>
                </a:ext>
              </a:extLst>
            </p:cNvPr>
            <p:cNvSpPr/>
            <p:nvPr/>
          </p:nvSpPr>
          <p:spPr>
            <a:xfrm>
              <a:off x="3026875" y="4706122"/>
              <a:ext cx="144000" cy="256490"/>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8" name="Rectangle 237">
              <a:extLst>
                <a:ext uri="{FF2B5EF4-FFF2-40B4-BE49-F238E27FC236}">
                  <a16:creationId xmlns:a16="http://schemas.microsoft.com/office/drawing/2014/main" id="{8DA99946-5B64-4969-A17E-4FF2C2BA0E26}"/>
                </a:ext>
              </a:extLst>
            </p:cNvPr>
            <p:cNvSpPr/>
            <p:nvPr/>
          </p:nvSpPr>
          <p:spPr>
            <a:xfrm>
              <a:off x="3237223" y="4722552"/>
              <a:ext cx="144000" cy="25649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39" name="Rectangle 238">
              <a:extLst>
                <a:ext uri="{FF2B5EF4-FFF2-40B4-BE49-F238E27FC236}">
                  <a16:creationId xmlns:a16="http://schemas.microsoft.com/office/drawing/2014/main" id="{F59995FA-2A88-4EFC-8918-5D805A1E52E7}"/>
                </a:ext>
              </a:extLst>
            </p:cNvPr>
            <p:cNvSpPr/>
            <p:nvPr/>
          </p:nvSpPr>
          <p:spPr>
            <a:xfrm>
              <a:off x="3447571" y="4753647"/>
              <a:ext cx="144000" cy="214284"/>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0" name="Rectangle 239">
              <a:extLst>
                <a:ext uri="{FF2B5EF4-FFF2-40B4-BE49-F238E27FC236}">
                  <a16:creationId xmlns:a16="http://schemas.microsoft.com/office/drawing/2014/main" id="{9D0C1093-B81B-439C-BCB0-12E3AF0BA235}"/>
                </a:ext>
              </a:extLst>
            </p:cNvPr>
            <p:cNvSpPr/>
            <p:nvPr/>
          </p:nvSpPr>
          <p:spPr>
            <a:xfrm>
              <a:off x="3657919" y="4800348"/>
              <a:ext cx="144000" cy="170941"/>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1" name="Rectangle 240">
              <a:extLst>
                <a:ext uri="{FF2B5EF4-FFF2-40B4-BE49-F238E27FC236}">
                  <a16:creationId xmlns:a16="http://schemas.microsoft.com/office/drawing/2014/main" id="{97CB204B-FE85-4991-8B61-90CB14D0A8A8}"/>
                </a:ext>
              </a:extLst>
            </p:cNvPr>
            <p:cNvSpPr/>
            <p:nvPr/>
          </p:nvSpPr>
          <p:spPr>
            <a:xfrm>
              <a:off x="3868267" y="4800349"/>
              <a:ext cx="144000" cy="167582"/>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2" name="Rectangle 241">
              <a:extLst>
                <a:ext uri="{FF2B5EF4-FFF2-40B4-BE49-F238E27FC236}">
                  <a16:creationId xmlns:a16="http://schemas.microsoft.com/office/drawing/2014/main" id="{F2F59396-DDFF-4873-869F-C80575D740E8}"/>
                </a:ext>
              </a:extLst>
            </p:cNvPr>
            <p:cNvSpPr/>
            <p:nvPr/>
          </p:nvSpPr>
          <p:spPr>
            <a:xfrm>
              <a:off x="4078615" y="4817332"/>
              <a:ext cx="144000" cy="155837"/>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3" name="Rectangle 242">
              <a:extLst>
                <a:ext uri="{FF2B5EF4-FFF2-40B4-BE49-F238E27FC236}">
                  <a16:creationId xmlns:a16="http://schemas.microsoft.com/office/drawing/2014/main" id="{EF5441AB-D3DE-4B2B-889F-673D397709EA}"/>
                </a:ext>
              </a:extLst>
            </p:cNvPr>
            <p:cNvSpPr/>
            <p:nvPr/>
          </p:nvSpPr>
          <p:spPr>
            <a:xfrm>
              <a:off x="4288963" y="4852024"/>
              <a:ext cx="144000" cy="11926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4" name="Rectangle 243">
              <a:extLst>
                <a:ext uri="{FF2B5EF4-FFF2-40B4-BE49-F238E27FC236}">
                  <a16:creationId xmlns:a16="http://schemas.microsoft.com/office/drawing/2014/main" id="{DC5B7F5F-007D-47EC-A077-070E2D8DC257}"/>
                </a:ext>
              </a:extLst>
            </p:cNvPr>
            <p:cNvSpPr/>
            <p:nvPr/>
          </p:nvSpPr>
          <p:spPr>
            <a:xfrm>
              <a:off x="4499311" y="4897648"/>
              <a:ext cx="144000" cy="73641"/>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5" name="Rectangle 244">
              <a:extLst>
                <a:ext uri="{FF2B5EF4-FFF2-40B4-BE49-F238E27FC236}">
                  <a16:creationId xmlns:a16="http://schemas.microsoft.com/office/drawing/2014/main" id="{E8B8D15A-CC8A-4C2A-A40A-A4C479866A39}"/>
                </a:ext>
              </a:extLst>
            </p:cNvPr>
            <p:cNvSpPr/>
            <p:nvPr/>
          </p:nvSpPr>
          <p:spPr>
            <a:xfrm>
              <a:off x="4709659" y="4897650"/>
              <a:ext cx="144000" cy="73640"/>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6" name="Rectangle 245">
              <a:extLst>
                <a:ext uri="{FF2B5EF4-FFF2-40B4-BE49-F238E27FC236}">
                  <a16:creationId xmlns:a16="http://schemas.microsoft.com/office/drawing/2014/main" id="{7AB9B79A-FDFE-4ECF-9777-27A99B70AC94}"/>
                </a:ext>
              </a:extLst>
            </p:cNvPr>
            <p:cNvSpPr/>
            <p:nvPr/>
          </p:nvSpPr>
          <p:spPr>
            <a:xfrm>
              <a:off x="4920007" y="4909098"/>
              <a:ext cx="144000" cy="62194"/>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7" name="Rectangle 246">
              <a:extLst>
                <a:ext uri="{FF2B5EF4-FFF2-40B4-BE49-F238E27FC236}">
                  <a16:creationId xmlns:a16="http://schemas.microsoft.com/office/drawing/2014/main" id="{2E1EAA82-E986-4F8D-81D2-E855DB4009A0}"/>
                </a:ext>
              </a:extLst>
            </p:cNvPr>
            <p:cNvSpPr/>
            <p:nvPr/>
          </p:nvSpPr>
          <p:spPr>
            <a:xfrm>
              <a:off x="5130355" y="4920546"/>
              <a:ext cx="144000" cy="55314"/>
            </a:xfrm>
            <a:prstGeom prst="rect">
              <a:avLst/>
            </a:prstGeom>
            <a:solidFill>
              <a:srgbClr val="A6A6A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8" name="Rectangle 247">
              <a:extLst>
                <a:ext uri="{FF2B5EF4-FFF2-40B4-BE49-F238E27FC236}">
                  <a16:creationId xmlns:a16="http://schemas.microsoft.com/office/drawing/2014/main" id="{EFDE86EA-1753-4EBC-B291-B359E2749791}"/>
                </a:ext>
              </a:extLst>
            </p:cNvPr>
            <p:cNvSpPr/>
            <p:nvPr/>
          </p:nvSpPr>
          <p:spPr>
            <a:xfrm>
              <a:off x="5340703" y="4924374"/>
              <a:ext cx="144000" cy="47971"/>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49" name="Rectangle 248">
              <a:extLst>
                <a:ext uri="{FF2B5EF4-FFF2-40B4-BE49-F238E27FC236}">
                  <a16:creationId xmlns:a16="http://schemas.microsoft.com/office/drawing/2014/main" id="{8C782ED7-6FA0-4D53-8ADF-4FDD533C516F}"/>
                </a:ext>
              </a:extLst>
            </p:cNvPr>
            <p:cNvSpPr/>
            <p:nvPr/>
          </p:nvSpPr>
          <p:spPr>
            <a:xfrm>
              <a:off x="5815062" y="4979965"/>
              <a:ext cx="144000" cy="45719"/>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0" name="Rectangle 249">
              <a:extLst>
                <a:ext uri="{FF2B5EF4-FFF2-40B4-BE49-F238E27FC236}">
                  <a16:creationId xmlns:a16="http://schemas.microsoft.com/office/drawing/2014/main" id="{89FEF9C4-4FE4-44FC-9D2F-94422696299C}"/>
                </a:ext>
              </a:extLst>
            </p:cNvPr>
            <p:cNvSpPr/>
            <p:nvPr/>
          </p:nvSpPr>
          <p:spPr>
            <a:xfrm>
              <a:off x="6025410" y="4974468"/>
              <a:ext cx="144000" cy="788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1" name="Rectangle 250">
              <a:extLst>
                <a:ext uri="{FF2B5EF4-FFF2-40B4-BE49-F238E27FC236}">
                  <a16:creationId xmlns:a16="http://schemas.microsoft.com/office/drawing/2014/main" id="{7F7CBE9F-3C53-4994-AB71-89734B9B7EC9}"/>
                </a:ext>
              </a:extLst>
            </p:cNvPr>
            <p:cNvSpPr/>
            <p:nvPr/>
          </p:nvSpPr>
          <p:spPr>
            <a:xfrm>
              <a:off x="6235758" y="4968971"/>
              <a:ext cx="144000" cy="119264"/>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2" name="Rectangle 251">
              <a:extLst>
                <a:ext uri="{FF2B5EF4-FFF2-40B4-BE49-F238E27FC236}">
                  <a16:creationId xmlns:a16="http://schemas.microsoft.com/office/drawing/2014/main" id="{1C1B7EF2-DA72-4EC0-9991-43824C23DE5D}"/>
                </a:ext>
              </a:extLst>
            </p:cNvPr>
            <p:cNvSpPr/>
            <p:nvPr/>
          </p:nvSpPr>
          <p:spPr>
            <a:xfrm>
              <a:off x="6446106" y="4975188"/>
              <a:ext cx="144000" cy="138446"/>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3" name="Rectangle 252">
              <a:extLst>
                <a:ext uri="{FF2B5EF4-FFF2-40B4-BE49-F238E27FC236}">
                  <a16:creationId xmlns:a16="http://schemas.microsoft.com/office/drawing/2014/main" id="{2C0E5930-9F90-4AC7-B13F-8B2849D59D47}"/>
                </a:ext>
              </a:extLst>
            </p:cNvPr>
            <p:cNvSpPr/>
            <p:nvPr/>
          </p:nvSpPr>
          <p:spPr>
            <a:xfrm>
              <a:off x="6656454" y="4973971"/>
              <a:ext cx="144000" cy="313805"/>
            </a:xfrm>
            <a:prstGeom prst="rect">
              <a:avLst/>
            </a:prstGeom>
            <a:solidFill>
              <a:schemeClr val="accent5">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4" name="Rectangle 253">
              <a:extLst>
                <a:ext uri="{FF2B5EF4-FFF2-40B4-BE49-F238E27FC236}">
                  <a16:creationId xmlns:a16="http://schemas.microsoft.com/office/drawing/2014/main" id="{454794DA-7A1A-4516-B2F6-0DB258EA1063}"/>
                </a:ext>
              </a:extLst>
            </p:cNvPr>
            <p:cNvSpPr/>
            <p:nvPr/>
          </p:nvSpPr>
          <p:spPr>
            <a:xfrm>
              <a:off x="6866802" y="4972756"/>
              <a:ext cx="144000" cy="39103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5" name="Rectangle 254">
              <a:extLst>
                <a:ext uri="{FF2B5EF4-FFF2-40B4-BE49-F238E27FC236}">
                  <a16:creationId xmlns:a16="http://schemas.microsoft.com/office/drawing/2014/main" id="{B2324520-B51C-440A-AA3A-842F34797C91}"/>
                </a:ext>
              </a:extLst>
            </p:cNvPr>
            <p:cNvSpPr/>
            <p:nvPr/>
          </p:nvSpPr>
          <p:spPr>
            <a:xfrm>
              <a:off x="7077150" y="4971540"/>
              <a:ext cx="144000" cy="41833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56" name="Rectangle 255">
              <a:extLst>
                <a:ext uri="{FF2B5EF4-FFF2-40B4-BE49-F238E27FC236}">
                  <a16:creationId xmlns:a16="http://schemas.microsoft.com/office/drawing/2014/main" id="{0BCED20B-D798-4B11-B17F-E21D3E3607AC}"/>
                </a:ext>
              </a:extLst>
            </p:cNvPr>
            <p:cNvSpPr/>
            <p:nvPr/>
          </p:nvSpPr>
          <p:spPr>
            <a:xfrm>
              <a:off x="7287498" y="4970323"/>
              <a:ext cx="144000" cy="46019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257" name="Rectangle 256">
              <a:extLst>
                <a:ext uri="{FF2B5EF4-FFF2-40B4-BE49-F238E27FC236}">
                  <a16:creationId xmlns:a16="http://schemas.microsoft.com/office/drawing/2014/main" id="{6D7CE189-9473-4703-ACB0-C8C253D3C2DA}"/>
                </a:ext>
              </a:extLst>
            </p:cNvPr>
            <p:cNvSpPr/>
            <p:nvPr/>
          </p:nvSpPr>
          <p:spPr>
            <a:xfrm>
              <a:off x="7497846" y="4969106"/>
              <a:ext cx="144000" cy="47632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8" name="Rectangle 257">
              <a:extLst>
                <a:ext uri="{FF2B5EF4-FFF2-40B4-BE49-F238E27FC236}">
                  <a16:creationId xmlns:a16="http://schemas.microsoft.com/office/drawing/2014/main" id="{B04A6CB6-09C7-4B3E-94B3-9CCFAF89B8CA}"/>
                </a:ext>
              </a:extLst>
            </p:cNvPr>
            <p:cNvSpPr/>
            <p:nvPr/>
          </p:nvSpPr>
          <p:spPr>
            <a:xfrm>
              <a:off x="7709377" y="4979967"/>
              <a:ext cx="144000" cy="479892"/>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59" name="Rectangle 258">
              <a:extLst>
                <a:ext uri="{FF2B5EF4-FFF2-40B4-BE49-F238E27FC236}">
                  <a16:creationId xmlns:a16="http://schemas.microsoft.com/office/drawing/2014/main" id="{B350045F-91DC-4D92-B253-70A749DB50D2}"/>
                </a:ext>
              </a:extLst>
            </p:cNvPr>
            <p:cNvSpPr/>
            <p:nvPr/>
          </p:nvSpPr>
          <p:spPr>
            <a:xfrm>
              <a:off x="7918542" y="4974290"/>
              <a:ext cx="144000" cy="54125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0" name="Rectangle 259">
              <a:extLst>
                <a:ext uri="{FF2B5EF4-FFF2-40B4-BE49-F238E27FC236}">
                  <a16:creationId xmlns:a16="http://schemas.microsoft.com/office/drawing/2014/main" id="{BDBFC3CE-BDE7-40D5-8979-14E6EF6BFB4A}"/>
                </a:ext>
              </a:extLst>
            </p:cNvPr>
            <p:cNvSpPr/>
            <p:nvPr/>
          </p:nvSpPr>
          <p:spPr>
            <a:xfrm>
              <a:off x="8128890" y="4976882"/>
              <a:ext cx="144000" cy="56105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1" name="Rectangle 260">
              <a:extLst>
                <a:ext uri="{FF2B5EF4-FFF2-40B4-BE49-F238E27FC236}">
                  <a16:creationId xmlns:a16="http://schemas.microsoft.com/office/drawing/2014/main" id="{AACA1121-2733-4F59-95B0-1754397DB487}"/>
                </a:ext>
              </a:extLst>
            </p:cNvPr>
            <p:cNvSpPr/>
            <p:nvPr/>
          </p:nvSpPr>
          <p:spPr>
            <a:xfrm>
              <a:off x="8339252" y="4979473"/>
              <a:ext cx="144000" cy="63238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62" name="Rectangle 261">
              <a:extLst>
                <a:ext uri="{FF2B5EF4-FFF2-40B4-BE49-F238E27FC236}">
                  <a16:creationId xmlns:a16="http://schemas.microsoft.com/office/drawing/2014/main" id="{4817A738-F1FC-46F2-BD95-85EA3AA1DF4B}"/>
                </a:ext>
              </a:extLst>
            </p:cNvPr>
            <p:cNvSpPr/>
            <p:nvPr/>
          </p:nvSpPr>
          <p:spPr>
            <a:xfrm flipH="1">
              <a:off x="5551051" y="4936345"/>
              <a:ext cx="144000" cy="3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41" name="Straight Connector 140">
              <a:extLst>
                <a:ext uri="{FF2B5EF4-FFF2-40B4-BE49-F238E27FC236}">
                  <a16:creationId xmlns:a16="http://schemas.microsoft.com/office/drawing/2014/main" id="{6CC24BD1-8627-4D94-9E48-52BA8ECBD787}"/>
                </a:ext>
              </a:extLst>
            </p:cNvPr>
            <p:cNvCxnSpPr>
              <a:cxnSpLocks/>
            </p:cNvCxnSpPr>
            <p:nvPr/>
          </p:nvCxnSpPr>
          <p:spPr>
            <a:xfrm>
              <a:off x="1437863" y="4971288"/>
              <a:ext cx="7161965"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91" name="Picture 90">
            <a:extLst>
              <a:ext uri="{FF2B5EF4-FFF2-40B4-BE49-F238E27FC236}">
                <a16:creationId xmlns:a16="http://schemas.microsoft.com/office/drawing/2014/main" id="{AABBDA3A-DBC0-4656-A77A-C9C661F69BB1}"/>
              </a:ext>
            </a:extLst>
          </p:cNvPr>
          <p:cNvPicPr>
            <a:picLocks noChangeAspect="1"/>
          </p:cNvPicPr>
          <p:nvPr/>
        </p:nvPicPr>
        <p:blipFill>
          <a:blip r:embed="rId2"/>
          <a:stretch>
            <a:fillRect/>
          </a:stretch>
        </p:blipFill>
        <p:spPr>
          <a:xfrm>
            <a:off x="436790" y="1846384"/>
            <a:ext cx="646232" cy="640135"/>
          </a:xfrm>
          <a:prstGeom prst="rect">
            <a:avLst/>
          </a:prstGeom>
        </p:spPr>
      </p:pic>
      <p:sp>
        <p:nvSpPr>
          <p:cNvPr id="92" name="Rectangle: Rounded Corners 91">
            <a:extLst>
              <a:ext uri="{FF2B5EF4-FFF2-40B4-BE49-F238E27FC236}">
                <a16:creationId xmlns:a16="http://schemas.microsoft.com/office/drawing/2014/main" id="{FCB67CCD-D513-4285-87FA-B65E688E9D7D}"/>
              </a:ext>
            </a:extLst>
          </p:cNvPr>
          <p:cNvSpPr/>
          <p:nvPr/>
        </p:nvSpPr>
        <p:spPr>
          <a:xfrm>
            <a:off x="465943" y="1569272"/>
            <a:ext cx="5888452" cy="1142749"/>
          </a:xfrm>
          <a:prstGeom prst="roundRect">
            <a:avLst>
              <a:gd name="adj" fmla="val 40832"/>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972938583"/>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Rectangle 85">
            <a:extLst>
              <a:ext uri="{FF2B5EF4-FFF2-40B4-BE49-F238E27FC236}">
                <a16:creationId xmlns:a16="http://schemas.microsoft.com/office/drawing/2014/main" id="{48BFDEC3-E7DA-431E-AF8E-ABC0DD259D24}"/>
              </a:ext>
            </a:extLst>
          </p:cNvPr>
          <p:cNvSpPr/>
          <p:nvPr/>
        </p:nvSpPr>
        <p:spPr>
          <a:xfrm>
            <a:off x="6863424" y="3207409"/>
            <a:ext cx="1747885" cy="2632145"/>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7" name="Rectangle 86">
            <a:extLst>
              <a:ext uri="{FF2B5EF4-FFF2-40B4-BE49-F238E27FC236}">
                <a16:creationId xmlns:a16="http://schemas.microsoft.com/office/drawing/2014/main" id="{766BBE81-6527-4D88-8030-85C8BE739403}"/>
              </a:ext>
            </a:extLst>
          </p:cNvPr>
          <p:cNvSpPr/>
          <p:nvPr/>
        </p:nvSpPr>
        <p:spPr>
          <a:xfrm>
            <a:off x="5351892" y="3207409"/>
            <a:ext cx="1520394" cy="2632145"/>
          </a:xfrm>
          <a:prstGeom prst="rect">
            <a:avLst/>
          </a:prstGeom>
          <a:solidFill>
            <a:schemeClr val="tx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4" name="Rectangle 83">
            <a:extLst>
              <a:ext uri="{FF2B5EF4-FFF2-40B4-BE49-F238E27FC236}">
                <a16:creationId xmlns:a16="http://schemas.microsoft.com/office/drawing/2014/main" id="{5E20DA89-C90E-418E-82D3-9A0D143904E8}"/>
              </a:ext>
            </a:extLst>
          </p:cNvPr>
          <p:cNvSpPr/>
          <p:nvPr/>
        </p:nvSpPr>
        <p:spPr>
          <a:xfrm>
            <a:off x="4224854" y="3207409"/>
            <a:ext cx="1121620" cy="2632145"/>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5" name="Rectangle 84">
            <a:extLst>
              <a:ext uri="{FF2B5EF4-FFF2-40B4-BE49-F238E27FC236}">
                <a16:creationId xmlns:a16="http://schemas.microsoft.com/office/drawing/2014/main" id="{976606B6-1585-4320-8C00-D9ACB6319D26}"/>
              </a:ext>
            </a:extLst>
          </p:cNvPr>
          <p:cNvSpPr/>
          <p:nvPr/>
        </p:nvSpPr>
        <p:spPr>
          <a:xfrm>
            <a:off x="3019830" y="3207409"/>
            <a:ext cx="1203255" cy="2632145"/>
          </a:xfrm>
          <a:prstGeom prst="rect">
            <a:avLst/>
          </a:prstGeom>
          <a:solidFill>
            <a:schemeClr val="tx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3" name="Rectangle 82">
            <a:extLst>
              <a:ext uri="{FF2B5EF4-FFF2-40B4-BE49-F238E27FC236}">
                <a16:creationId xmlns:a16="http://schemas.microsoft.com/office/drawing/2014/main" id="{540AE61E-6B00-495E-838B-4D3094F41143}"/>
              </a:ext>
            </a:extLst>
          </p:cNvPr>
          <p:cNvSpPr/>
          <p:nvPr/>
        </p:nvSpPr>
        <p:spPr>
          <a:xfrm>
            <a:off x="1849945" y="3207409"/>
            <a:ext cx="1167646" cy="2632145"/>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82" name="Rectangle 81">
            <a:extLst>
              <a:ext uri="{FF2B5EF4-FFF2-40B4-BE49-F238E27FC236}">
                <a16:creationId xmlns:a16="http://schemas.microsoft.com/office/drawing/2014/main" id="{A53181E5-D798-4C00-8FA6-96179A3B6916}"/>
              </a:ext>
            </a:extLst>
          </p:cNvPr>
          <p:cNvSpPr/>
          <p:nvPr/>
        </p:nvSpPr>
        <p:spPr>
          <a:xfrm>
            <a:off x="527958" y="3207409"/>
            <a:ext cx="1319475" cy="2632145"/>
          </a:xfrm>
          <a:prstGeom prst="rect">
            <a:avLst/>
          </a:prstGeom>
          <a:solidFill>
            <a:schemeClr val="tx2">
              <a:lumMod val="20000"/>
              <a:lumOff val="80000"/>
              <a:alpha val="5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40" name="Group 39">
            <a:extLst>
              <a:ext uri="{FF2B5EF4-FFF2-40B4-BE49-F238E27FC236}">
                <a16:creationId xmlns:a16="http://schemas.microsoft.com/office/drawing/2014/main" id="{65835903-1701-4A15-9663-A5CC0B994FD7}"/>
              </a:ext>
            </a:extLst>
          </p:cNvPr>
          <p:cNvGrpSpPr/>
          <p:nvPr/>
        </p:nvGrpSpPr>
        <p:grpSpPr>
          <a:xfrm>
            <a:off x="836164" y="5490282"/>
            <a:ext cx="2181426" cy="398476"/>
            <a:chOff x="836164" y="4888695"/>
            <a:chExt cx="2181426" cy="398476"/>
          </a:xfrm>
        </p:grpSpPr>
        <p:grpSp>
          <p:nvGrpSpPr>
            <p:cNvPr id="35" name="Group 34">
              <a:extLst>
                <a:ext uri="{FF2B5EF4-FFF2-40B4-BE49-F238E27FC236}">
                  <a16:creationId xmlns:a16="http://schemas.microsoft.com/office/drawing/2014/main" id="{B42D86F1-5B7D-4AE5-9F16-C8628EAC8580}"/>
                </a:ext>
              </a:extLst>
            </p:cNvPr>
            <p:cNvGrpSpPr/>
            <p:nvPr/>
          </p:nvGrpSpPr>
          <p:grpSpPr>
            <a:xfrm>
              <a:off x="836164" y="4888695"/>
              <a:ext cx="2071325" cy="398476"/>
              <a:chOff x="836164" y="4888695"/>
              <a:chExt cx="2071325" cy="398476"/>
            </a:xfrm>
          </p:grpSpPr>
          <p:sp>
            <p:nvSpPr>
              <p:cNvPr id="27" name="Rectangle: Rounded Corners 26">
                <a:extLst>
                  <a:ext uri="{FF2B5EF4-FFF2-40B4-BE49-F238E27FC236}">
                    <a16:creationId xmlns:a16="http://schemas.microsoft.com/office/drawing/2014/main" id="{6AC91D54-AA76-4508-A793-CD1ACB6B6C2F}"/>
                  </a:ext>
                </a:extLst>
              </p:cNvPr>
              <p:cNvSpPr/>
              <p:nvPr/>
            </p:nvSpPr>
            <p:spPr>
              <a:xfrm>
                <a:off x="836164" y="4977053"/>
                <a:ext cx="2071325"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sp>
            <p:nvSpPr>
              <p:cNvPr id="34" name="Isosceles Triangle 33">
                <a:extLst>
                  <a:ext uri="{FF2B5EF4-FFF2-40B4-BE49-F238E27FC236}">
                    <a16:creationId xmlns:a16="http://schemas.microsoft.com/office/drawing/2014/main" id="{3507697E-8982-41C1-903D-8913BDB6C325}"/>
                  </a:ext>
                </a:extLst>
              </p:cNvPr>
              <p:cNvSpPr/>
              <p:nvPr/>
            </p:nvSpPr>
            <p:spPr>
              <a:xfrm>
                <a:off x="1763806"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grpSp>
          <p:nvGrpSpPr>
            <p:cNvPr id="36" name="Group 35">
              <a:extLst>
                <a:ext uri="{FF2B5EF4-FFF2-40B4-BE49-F238E27FC236}">
                  <a16:creationId xmlns:a16="http://schemas.microsoft.com/office/drawing/2014/main" id="{15DFBE51-9405-4611-B63A-FDEC85A8E996}"/>
                </a:ext>
              </a:extLst>
            </p:cNvPr>
            <p:cNvGrpSpPr/>
            <p:nvPr/>
          </p:nvGrpSpPr>
          <p:grpSpPr>
            <a:xfrm>
              <a:off x="909757" y="4993613"/>
              <a:ext cx="2107833" cy="264499"/>
              <a:chOff x="909757" y="4993613"/>
              <a:chExt cx="2107833" cy="264499"/>
            </a:xfrm>
          </p:grpSpPr>
          <p:sp>
            <p:nvSpPr>
              <p:cNvPr id="28" name="TextBox 27">
                <a:extLst>
                  <a:ext uri="{FF2B5EF4-FFF2-40B4-BE49-F238E27FC236}">
                    <a16:creationId xmlns:a16="http://schemas.microsoft.com/office/drawing/2014/main" id="{187DD9E4-6118-49DB-A886-6BEA530EFEB4}"/>
                  </a:ext>
                </a:extLst>
              </p:cNvPr>
              <p:cNvSpPr txBox="1"/>
              <p:nvPr/>
            </p:nvSpPr>
            <p:spPr>
              <a:xfrm>
                <a:off x="1086452" y="4993613"/>
                <a:ext cx="1931138" cy="253916"/>
              </a:xfrm>
              <a:prstGeom prst="rect">
                <a:avLst/>
              </a:prstGeom>
              <a:noFill/>
            </p:spPr>
            <p:txBody>
              <a:bodyPr wrap="square" rtlCol="0">
                <a:spAutoFit/>
              </a:bodyPr>
              <a:lstStyle/>
              <a:p>
                <a:r>
                  <a:rPr lang="en-US" sz="1050" b="1" dirty="0">
                    <a:solidFill>
                      <a:schemeClr val="bg1"/>
                    </a:solidFill>
                  </a:rPr>
                  <a:t>Mandatory baseline biopsy</a:t>
                </a:r>
              </a:p>
            </p:txBody>
          </p:sp>
          <p:grpSp>
            <p:nvGrpSpPr>
              <p:cNvPr id="31" name="Group 30">
                <a:extLst>
                  <a:ext uri="{FF2B5EF4-FFF2-40B4-BE49-F238E27FC236}">
                    <a16:creationId xmlns:a16="http://schemas.microsoft.com/office/drawing/2014/main" id="{5B370A79-CE47-4BA7-9391-4AE796428F77}"/>
                  </a:ext>
                </a:extLst>
              </p:cNvPr>
              <p:cNvGrpSpPr/>
              <p:nvPr/>
            </p:nvGrpSpPr>
            <p:grpSpPr>
              <a:xfrm>
                <a:off x="909757" y="5000168"/>
                <a:ext cx="229856" cy="257944"/>
                <a:chOff x="921862" y="4579122"/>
                <a:chExt cx="229856" cy="257944"/>
              </a:xfrm>
            </p:grpSpPr>
            <p:sp>
              <p:nvSpPr>
                <p:cNvPr id="29" name="Freeform 98">
                  <a:extLst>
                    <a:ext uri="{FF2B5EF4-FFF2-40B4-BE49-F238E27FC236}">
                      <a16:creationId xmlns:a16="http://schemas.microsoft.com/office/drawing/2014/main" id="{B65B9C1F-A728-4249-BC73-01ABB98145F2}"/>
                    </a:ext>
                  </a:extLst>
                </p:cNvPr>
                <p:cNvSpPr>
                  <a:spLocks/>
                </p:cNvSpPr>
                <p:nvPr/>
              </p:nvSpPr>
              <p:spPr bwMode="auto">
                <a:xfrm>
                  <a:off x="921862" y="4650332"/>
                  <a:ext cx="188547" cy="186734"/>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sp>
              <p:nvSpPr>
                <p:cNvPr id="30" name="Freeform 99">
                  <a:extLst>
                    <a:ext uri="{FF2B5EF4-FFF2-40B4-BE49-F238E27FC236}">
                      <a16:creationId xmlns:a16="http://schemas.microsoft.com/office/drawing/2014/main" id="{96D5BBBB-B009-49E6-A1C3-F348296302B4}"/>
                    </a:ext>
                  </a:extLst>
                </p:cNvPr>
                <p:cNvSpPr>
                  <a:spLocks/>
                </p:cNvSpPr>
                <p:nvPr/>
              </p:nvSpPr>
              <p:spPr bwMode="auto">
                <a:xfrm>
                  <a:off x="1086452" y="4579122"/>
                  <a:ext cx="65266" cy="84302"/>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grpSp>
        </p:grpSp>
      </p:grpSp>
      <p:sp>
        <p:nvSpPr>
          <p:cNvPr id="2" name="Content Placeholder 1"/>
          <p:cNvSpPr>
            <a:spLocks noGrp="1"/>
          </p:cNvSpPr>
          <p:nvPr>
            <p:ph sz="quarter" idx="12"/>
          </p:nvPr>
        </p:nvSpPr>
        <p:spPr>
          <a:xfrm>
            <a:off x="1074346" y="1425600"/>
            <a:ext cx="7613191" cy="1071290"/>
          </a:xfrm>
        </p:spPr>
        <p:txBody>
          <a:bodyPr/>
          <a:lstStyle/>
          <a:p>
            <a:pPr marL="0" indent="0">
              <a:buNone/>
            </a:pPr>
            <a:r>
              <a:rPr lang="en-GB" dirty="0"/>
              <a:t>Oncolytic T-</a:t>
            </a:r>
            <a:r>
              <a:rPr lang="en-GB" dirty="0" err="1"/>
              <a:t>VEC</a:t>
            </a:r>
            <a:r>
              <a:rPr lang="en-GB" dirty="0"/>
              <a:t> has dual local and systemic effects:</a:t>
            </a:r>
            <a:r>
              <a:rPr lang="en-GB" baseline="30000" dirty="0"/>
              <a:t>1</a:t>
            </a:r>
          </a:p>
          <a:p>
            <a:pPr lvl="1"/>
            <a:r>
              <a:rPr lang="en-GB" dirty="0"/>
              <a:t>Local viral replication in tumour cells leads to </a:t>
            </a:r>
            <a:r>
              <a:rPr lang="en-GB" dirty="0" err="1"/>
              <a:t>oncolysis</a:t>
            </a:r>
            <a:endParaRPr lang="en-GB" dirty="0"/>
          </a:p>
          <a:p>
            <a:pPr lvl="1"/>
            <a:r>
              <a:rPr lang="en-GB" dirty="0"/>
              <a:t>Systemic release of antigens due to cell lysis leads to immune recruitment</a:t>
            </a:r>
            <a:endParaRPr lang="en-US" dirty="0"/>
          </a:p>
        </p:txBody>
      </p:sp>
      <p:sp>
        <p:nvSpPr>
          <p:cNvPr id="3" name="Title 2"/>
          <p:cNvSpPr>
            <a:spLocks noGrp="1"/>
          </p:cNvSpPr>
          <p:nvPr>
            <p:ph type="title"/>
          </p:nvPr>
        </p:nvSpPr>
        <p:spPr/>
        <p:txBody>
          <a:bodyPr/>
          <a:lstStyle/>
          <a:p>
            <a:r>
              <a:rPr lang="en-GB" dirty="0"/>
              <a:t>T-</a:t>
            </a:r>
            <a:r>
              <a:rPr lang="en-GB" dirty="0" err="1"/>
              <a:t>Vec</a:t>
            </a:r>
            <a:r>
              <a:rPr lang="en-GB" dirty="0"/>
              <a:t> oncolytic virus therapy</a:t>
            </a:r>
            <a:br>
              <a:rPr lang="en-GB" dirty="0"/>
            </a:br>
            <a:r>
              <a:rPr lang="en-GB" dirty="0">
                <a:solidFill>
                  <a:schemeClr val="accent1"/>
                </a:solidFill>
              </a:rPr>
              <a:t>mechanism and study design</a:t>
            </a:r>
            <a:endParaRPr lang="en-US" dirty="0">
              <a:solidFill>
                <a:schemeClr val="accent1"/>
              </a:solidFill>
            </a:endParaRPr>
          </a:p>
        </p:txBody>
      </p:sp>
      <p:sp>
        <p:nvSpPr>
          <p:cNvPr id="4" name="Slide Number Placeholder 3"/>
          <p:cNvSpPr>
            <a:spLocks noGrp="1"/>
          </p:cNvSpPr>
          <p:nvPr>
            <p:ph type="sldNum" sz="quarter" idx="4"/>
          </p:nvPr>
        </p:nvSpPr>
        <p:spPr/>
        <p:txBody>
          <a:bodyPr/>
          <a:lstStyle/>
          <a:p>
            <a:fld id="{FCE43C0F-8A7B-3A4B-9DB5-B3472E36E833}" type="slidenum">
              <a:rPr lang="en-GB" smtClean="0"/>
              <a:pPr/>
              <a:t>15</a:t>
            </a:fld>
            <a:endParaRPr lang="en-GB" dirty="0"/>
          </a:p>
        </p:txBody>
      </p:sp>
      <p:sp>
        <p:nvSpPr>
          <p:cNvPr id="5" name="Content Placeholder 4"/>
          <p:cNvSpPr>
            <a:spLocks noGrp="1"/>
          </p:cNvSpPr>
          <p:nvPr>
            <p:ph sz="quarter" idx="13"/>
          </p:nvPr>
        </p:nvSpPr>
        <p:spPr/>
        <p:txBody>
          <a:bodyPr/>
          <a:lstStyle/>
          <a:p>
            <a:r>
              <a:rPr lang="en-GB" dirty="0" err="1"/>
              <a:t>PFU</a:t>
            </a:r>
            <a:r>
              <a:rPr lang="en-GB" dirty="0"/>
              <a:t>, plaque-forming units; T-</a:t>
            </a:r>
            <a:r>
              <a:rPr lang="en-GB" dirty="0" err="1"/>
              <a:t>VEC</a:t>
            </a:r>
            <a:r>
              <a:rPr lang="en-GB" dirty="0"/>
              <a:t>, </a:t>
            </a:r>
            <a:r>
              <a:rPr lang="en-GB" dirty="0" err="1"/>
              <a:t>talimogene</a:t>
            </a:r>
            <a:r>
              <a:rPr lang="en-GB" dirty="0"/>
              <a:t> </a:t>
            </a:r>
            <a:r>
              <a:rPr lang="en-GB" dirty="0" err="1"/>
              <a:t>laherparepvec</a:t>
            </a:r>
            <a:r>
              <a:rPr lang="en-GB" dirty="0"/>
              <a:t>.</a:t>
            </a:r>
          </a:p>
          <a:p>
            <a:r>
              <a:rPr lang="en-GB" dirty="0"/>
              <a:t>1. Har</a:t>
            </a:r>
            <a:r>
              <a:rPr lang="en-GB" dirty="0">
                <a:solidFill>
                  <a:schemeClr val="tx2"/>
                </a:solidFill>
              </a:rPr>
              <a:t>rington KJ, et al. </a:t>
            </a:r>
            <a:r>
              <a:rPr lang="en-GB" dirty="0" err="1">
                <a:solidFill>
                  <a:schemeClr val="tx2"/>
                </a:solidFill>
              </a:rPr>
              <a:t>Onco</a:t>
            </a:r>
            <a:r>
              <a:rPr lang="en-GB" dirty="0">
                <a:solidFill>
                  <a:schemeClr val="tx2"/>
                </a:solidFill>
              </a:rPr>
              <a:t> Targets </a:t>
            </a:r>
            <a:r>
              <a:rPr lang="en-GB" dirty="0" err="1">
                <a:solidFill>
                  <a:schemeClr val="tx2"/>
                </a:solidFill>
              </a:rPr>
              <a:t>Ther</a:t>
            </a:r>
            <a:r>
              <a:rPr lang="en-GB" dirty="0">
                <a:solidFill>
                  <a:schemeClr val="tx2"/>
                </a:solidFill>
              </a:rPr>
              <a:t>. 2017;10 3867-3880; 2. Kelly CM, et al. JAMA </a:t>
            </a:r>
            <a:r>
              <a:rPr lang="en-GB" dirty="0" err="1">
                <a:solidFill>
                  <a:schemeClr val="tx2"/>
                </a:solidFill>
              </a:rPr>
              <a:t>Oncol</a:t>
            </a:r>
            <a:r>
              <a:rPr lang="en-GB" dirty="0">
                <a:solidFill>
                  <a:schemeClr val="tx2"/>
                </a:solidFill>
              </a:rPr>
              <a:t>. 2020;doi: 10.1001/jamaoncol.2019.6152. [</a:t>
            </a:r>
            <a:r>
              <a:rPr lang="en-GB" dirty="0" err="1">
                <a:solidFill>
                  <a:schemeClr val="tx2"/>
                </a:solidFill>
              </a:rPr>
              <a:t>Epub</a:t>
            </a:r>
            <a:r>
              <a:rPr lang="en-GB" dirty="0">
                <a:solidFill>
                  <a:schemeClr val="tx2"/>
                </a:solidFill>
              </a:rPr>
              <a:t> ahead of print].</a:t>
            </a:r>
            <a:endParaRPr lang="en-US" dirty="0">
              <a:solidFill>
                <a:schemeClr val="tx2"/>
              </a:solidFill>
            </a:endParaRPr>
          </a:p>
        </p:txBody>
      </p:sp>
      <p:grpSp>
        <p:nvGrpSpPr>
          <p:cNvPr id="11" name="Group 10">
            <a:extLst>
              <a:ext uri="{FF2B5EF4-FFF2-40B4-BE49-F238E27FC236}">
                <a16:creationId xmlns:a16="http://schemas.microsoft.com/office/drawing/2014/main" id="{3BEA49D8-5E77-475C-B57A-4632A08CEB37}"/>
              </a:ext>
            </a:extLst>
          </p:cNvPr>
          <p:cNvGrpSpPr/>
          <p:nvPr/>
        </p:nvGrpSpPr>
        <p:grpSpPr>
          <a:xfrm>
            <a:off x="456462" y="2685215"/>
            <a:ext cx="8218690" cy="3265585"/>
            <a:chOff x="456462" y="3146776"/>
            <a:chExt cx="8218690" cy="3265585"/>
          </a:xfrm>
        </p:grpSpPr>
        <p:sp>
          <p:nvSpPr>
            <p:cNvPr id="12" name="Rectangle 11">
              <a:extLst>
                <a:ext uri="{FF2B5EF4-FFF2-40B4-BE49-F238E27FC236}">
                  <a16:creationId xmlns:a16="http://schemas.microsoft.com/office/drawing/2014/main" id="{FAECA9FB-A137-4977-9430-C61016F7AAD9}"/>
                </a:ext>
              </a:extLst>
            </p:cNvPr>
            <p:cNvSpPr/>
            <p:nvPr/>
          </p:nvSpPr>
          <p:spPr>
            <a:xfrm>
              <a:off x="468312" y="3151361"/>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13" name="Group 12">
              <a:extLst>
                <a:ext uri="{FF2B5EF4-FFF2-40B4-BE49-F238E27FC236}">
                  <a16:creationId xmlns:a16="http://schemas.microsoft.com/office/drawing/2014/main" id="{C0F21222-DC94-4BE7-92EA-AEC4F5735862}"/>
                </a:ext>
              </a:extLst>
            </p:cNvPr>
            <p:cNvGrpSpPr/>
            <p:nvPr/>
          </p:nvGrpSpPr>
          <p:grpSpPr>
            <a:xfrm>
              <a:off x="456462" y="3146776"/>
              <a:ext cx="8218690" cy="3265585"/>
              <a:chOff x="456462" y="2593883"/>
              <a:chExt cx="8218690" cy="3773588"/>
            </a:xfrm>
          </p:grpSpPr>
          <p:sp>
            <p:nvSpPr>
              <p:cNvPr id="14" name="Rectangle 13">
                <a:extLst>
                  <a:ext uri="{FF2B5EF4-FFF2-40B4-BE49-F238E27FC236}">
                    <a16:creationId xmlns:a16="http://schemas.microsoft.com/office/drawing/2014/main" id="{913EAF83-8749-460D-9B2D-4F7B011410ED}"/>
                  </a:ext>
                </a:extLst>
              </p:cNvPr>
              <p:cNvSpPr/>
              <p:nvPr/>
            </p:nvSpPr>
            <p:spPr>
              <a:xfrm>
                <a:off x="468313" y="3029249"/>
                <a:ext cx="8206839" cy="3338222"/>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5" name="Rectangle 14">
                <a:extLst>
                  <a:ext uri="{FF2B5EF4-FFF2-40B4-BE49-F238E27FC236}">
                    <a16:creationId xmlns:a16="http://schemas.microsoft.com/office/drawing/2014/main" id="{27016204-6C82-451A-A4B1-50F6AC302F31}"/>
                  </a:ext>
                </a:extLst>
              </p:cNvPr>
              <p:cNvSpPr/>
              <p:nvPr/>
            </p:nvSpPr>
            <p:spPr>
              <a:xfrm>
                <a:off x="456462" y="2593883"/>
                <a:ext cx="4115538" cy="426786"/>
              </a:xfrm>
              <a:prstGeom prst="rect">
                <a:avLst/>
              </a:prstGeom>
            </p:spPr>
            <p:txBody>
              <a:bodyPr wrap="square">
                <a:spAutoFit/>
              </a:bodyPr>
              <a:lstStyle/>
              <a:p>
                <a:r>
                  <a:rPr lang="en-US" b="1" dirty="0">
                    <a:solidFill>
                      <a:schemeClr val="bg1"/>
                    </a:solidFill>
                  </a:rPr>
                  <a:t>Study design</a:t>
                </a:r>
                <a:r>
                  <a:rPr lang="en-US" b="1" baseline="30000" dirty="0">
                    <a:solidFill>
                      <a:schemeClr val="bg1"/>
                    </a:solidFill>
                  </a:rPr>
                  <a:t>2</a:t>
                </a:r>
              </a:p>
            </p:txBody>
          </p:sp>
        </p:grpSp>
      </p:grpSp>
      <p:grpSp>
        <p:nvGrpSpPr>
          <p:cNvPr id="81" name="Group 80">
            <a:extLst>
              <a:ext uri="{FF2B5EF4-FFF2-40B4-BE49-F238E27FC236}">
                <a16:creationId xmlns:a16="http://schemas.microsoft.com/office/drawing/2014/main" id="{98BBE55B-53F1-497F-AAB4-CC1C816354B7}"/>
              </a:ext>
            </a:extLst>
          </p:cNvPr>
          <p:cNvGrpSpPr/>
          <p:nvPr/>
        </p:nvGrpSpPr>
        <p:grpSpPr>
          <a:xfrm>
            <a:off x="5407130" y="5490282"/>
            <a:ext cx="1409919" cy="398476"/>
            <a:chOff x="5358543" y="4885232"/>
            <a:chExt cx="1409919" cy="398476"/>
          </a:xfrm>
        </p:grpSpPr>
        <p:grpSp>
          <p:nvGrpSpPr>
            <p:cNvPr id="42" name="Group 41">
              <a:extLst>
                <a:ext uri="{FF2B5EF4-FFF2-40B4-BE49-F238E27FC236}">
                  <a16:creationId xmlns:a16="http://schemas.microsoft.com/office/drawing/2014/main" id="{5B3741DE-D0AC-4F45-9767-6ADC4355BFE1}"/>
                </a:ext>
              </a:extLst>
            </p:cNvPr>
            <p:cNvGrpSpPr/>
            <p:nvPr/>
          </p:nvGrpSpPr>
          <p:grpSpPr>
            <a:xfrm>
              <a:off x="5358543" y="4885232"/>
              <a:ext cx="1409919" cy="398476"/>
              <a:chOff x="836164" y="4888695"/>
              <a:chExt cx="1409919" cy="398476"/>
            </a:xfrm>
          </p:grpSpPr>
          <p:sp>
            <p:nvSpPr>
              <p:cNvPr id="48" name="Rectangle: Rounded Corners 47">
                <a:extLst>
                  <a:ext uri="{FF2B5EF4-FFF2-40B4-BE49-F238E27FC236}">
                    <a16:creationId xmlns:a16="http://schemas.microsoft.com/office/drawing/2014/main" id="{9D928F5D-F3F6-4E8A-B310-2C0DF15832D5}"/>
                  </a:ext>
                </a:extLst>
              </p:cNvPr>
              <p:cNvSpPr/>
              <p:nvPr/>
            </p:nvSpPr>
            <p:spPr>
              <a:xfrm>
                <a:off x="836164" y="4977053"/>
                <a:ext cx="1409919"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sp>
            <p:nvSpPr>
              <p:cNvPr id="49" name="Isosceles Triangle 48">
                <a:extLst>
                  <a:ext uri="{FF2B5EF4-FFF2-40B4-BE49-F238E27FC236}">
                    <a16:creationId xmlns:a16="http://schemas.microsoft.com/office/drawing/2014/main" id="{FF5F8901-3A95-4B23-8D52-4280846F192F}"/>
                  </a:ext>
                </a:extLst>
              </p:cNvPr>
              <p:cNvSpPr/>
              <p:nvPr/>
            </p:nvSpPr>
            <p:spPr>
              <a:xfrm>
                <a:off x="1432212"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grpSp>
          <p:nvGrpSpPr>
            <p:cNvPr id="43" name="Group 42">
              <a:extLst>
                <a:ext uri="{FF2B5EF4-FFF2-40B4-BE49-F238E27FC236}">
                  <a16:creationId xmlns:a16="http://schemas.microsoft.com/office/drawing/2014/main" id="{31F8D82D-D8A1-442A-984C-E1174586E746}"/>
                </a:ext>
              </a:extLst>
            </p:cNvPr>
            <p:cNvGrpSpPr/>
            <p:nvPr/>
          </p:nvGrpSpPr>
          <p:grpSpPr>
            <a:xfrm>
              <a:off x="5432136" y="4990159"/>
              <a:ext cx="1336326" cy="253916"/>
              <a:chOff x="909757" y="4993613"/>
              <a:chExt cx="1336326" cy="279172"/>
            </a:xfrm>
          </p:grpSpPr>
          <p:sp>
            <p:nvSpPr>
              <p:cNvPr id="44" name="TextBox 43">
                <a:extLst>
                  <a:ext uri="{FF2B5EF4-FFF2-40B4-BE49-F238E27FC236}">
                    <a16:creationId xmlns:a16="http://schemas.microsoft.com/office/drawing/2014/main" id="{FA77912D-0AE4-42BB-8CCE-6CBA463CA55D}"/>
                  </a:ext>
                </a:extLst>
              </p:cNvPr>
              <p:cNvSpPr txBox="1"/>
              <p:nvPr/>
            </p:nvSpPr>
            <p:spPr>
              <a:xfrm>
                <a:off x="1086452" y="4993613"/>
                <a:ext cx="1159631" cy="279172"/>
              </a:xfrm>
              <a:prstGeom prst="rect">
                <a:avLst/>
              </a:prstGeom>
              <a:noFill/>
            </p:spPr>
            <p:txBody>
              <a:bodyPr wrap="square" rtlCol="0">
                <a:spAutoFit/>
              </a:bodyPr>
              <a:lstStyle/>
              <a:p>
                <a:r>
                  <a:rPr lang="en-US" sz="1050" b="1" dirty="0">
                    <a:solidFill>
                      <a:schemeClr val="bg1"/>
                    </a:solidFill>
                  </a:rPr>
                  <a:t>Week 8 biopsy</a:t>
                </a:r>
              </a:p>
            </p:txBody>
          </p:sp>
          <p:grpSp>
            <p:nvGrpSpPr>
              <p:cNvPr id="45" name="Group 44">
                <a:extLst>
                  <a:ext uri="{FF2B5EF4-FFF2-40B4-BE49-F238E27FC236}">
                    <a16:creationId xmlns:a16="http://schemas.microsoft.com/office/drawing/2014/main" id="{81026C93-C066-4014-9083-2C392E9D4256}"/>
                  </a:ext>
                </a:extLst>
              </p:cNvPr>
              <p:cNvGrpSpPr/>
              <p:nvPr/>
            </p:nvGrpSpPr>
            <p:grpSpPr>
              <a:xfrm>
                <a:off x="909757" y="5000168"/>
                <a:ext cx="229856" cy="257944"/>
                <a:chOff x="921862" y="4579122"/>
                <a:chExt cx="229856" cy="257944"/>
              </a:xfrm>
            </p:grpSpPr>
            <p:sp>
              <p:nvSpPr>
                <p:cNvPr id="46" name="Freeform 98">
                  <a:extLst>
                    <a:ext uri="{FF2B5EF4-FFF2-40B4-BE49-F238E27FC236}">
                      <a16:creationId xmlns:a16="http://schemas.microsoft.com/office/drawing/2014/main" id="{71BA4D1B-DDE5-4A24-82FB-9CC98C6C3786}"/>
                    </a:ext>
                  </a:extLst>
                </p:cNvPr>
                <p:cNvSpPr>
                  <a:spLocks/>
                </p:cNvSpPr>
                <p:nvPr/>
              </p:nvSpPr>
              <p:spPr bwMode="auto">
                <a:xfrm>
                  <a:off x="921862" y="4650332"/>
                  <a:ext cx="188547" cy="186734"/>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sp>
              <p:nvSpPr>
                <p:cNvPr id="47" name="Freeform 99">
                  <a:extLst>
                    <a:ext uri="{FF2B5EF4-FFF2-40B4-BE49-F238E27FC236}">
                      <a16:creationId xmlns:a16="http://schemas.microsoft.com/office/drawing/2014/main" id="{BB232A0E-2170-4D4D-A389-3E64A973A3D4}"/>
                    </a:ext>
                  </a:extLst>
                </p:cNvPr>
                <p:cNvSpPr>
                  <a:spLocks/>
                </p:cNvSpPr>
                <p:nvPr/>
              </p:nvSpPr>
              <p:spPr bwMode="auto">
                <a:xfrm>
                  <a:off x="1086452" y="4579122"/>
                  <a:ext cx="65266" cy="84302"/>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grpSp>
        </p:grpSp>
      </p:grpSp>
      <p:sp>
        <p:nvSpPr>
          <p:cNvPr id="50" name="Arrow: Right 49">
            <a:extLst>
              <a:ext uri="{FF2B5EF4-FFF2-40B4-BE49-F238E27FC236}">
                <a16:creationId xmlns:a16="http://schemas.microsoft.com/office/drawing/2014/main" id="{917C99A4-3FB8-4FB6-9B20-191906250871}"/>
              </a:ext>
            </a:extLst>
          </p:cNvPr>
          <p:cNvSpPr/>
          <p:nvPr/>
        </p:nvSpPr>
        <p:spPr>
          <a:xfrm>
            <a:off x="1763806" y="3926569"/>
            <a:ext cx="6911882" cy="542120"/>
          </a:xfrm>
          <a:prstGeom prst="rightArrow">
            <a:avLst>
              <a:gd name="adj1" fmla="val 50000"/>
              <a:gd name="adj2" fmla="val 42586"/>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6" name="TextBox 15">
            <a:extLst>
              <a:ext uri="{FF2B5EF4-FFF2-40B4-BE49-F238E27FC236}">
                <a16:creationId xmlns:a16="http://schemas.microsoft.com/office/drawing/2014/main" id="{BCB9745F-B06B-4412-85A2-AF88DF1E3F73}"/>
              </a:ext>
            </a:extLst>
          </p:cNvPr>
          <p:cNvSpPr txBox="1"/>
          <p:nvPr/>
        </p:nvSpPr>
        <p:spPr>
          <a:xfrm>
            <a:off x="2039006" y="4120040"/>
            <a:ext cx="812980" cy="178772"/>
          </a:xfrm>
          <a:prstGeom prst="roundRect">
            <a:avLst/>
          </a:prstGeom>
          <a:solidFill>
            <a:schemeClr val="bg1"/>
          </a:solidFill>
          <a:ln w="25400">
            <a:solidFill>
              <a:schemeClr val="accent1"/>
            </a:solidFill>
          </a:ln>
        </p:spPr>
        <p:txBody>
          <a:bodyPr wrap="square" lIns="0" tIns="0" rIns="0" bIns="0" rtlCol="0">
            <a:spAutoFit/>
          </a:bodyPr>
          <a:lstStyle/>
          <a:p>
            <a:pPr algn="ctr"/>
            <a:r>
              <a:rPr lang="en-US" sz="1050" b="1" dirty="0">
                <a:solidFill>
                  <a:schemeClr val="accent1"/>
                </a:solidFill>
              </a:rPr>
              <a:t>Week 1</a:t>
            </a:r>
          </a:p>
        </p:txBody>
      </p:sp>
      <p:sp>
        <p:nvSpPr>
          <p:cNvPr id="17" name="TextBox 16">
            <a:extLst>
              <a:ext uri="{FF2B5EF4-FFF2-40B4-BE49-F238E27FC236}">
                <a16:creationId xmlns:a16="http://schemas.microsoft.com/office/drawing/2014/main" id="{D139F383-FC45-4C58-A5A1-B1196C4A98E3}"/>
              </a:ext>
            </a:extLst>
          </p:cNvPr>
          <p:cNvSpPr txBox="1"/>
          <p:nvPr/>
        </p:nvSpPr>
        <p:spPr>
          <a:xfrm>
            <a:off x="3222312" y="4120040"/>
            <a:ext cx="812980" cy="178772"/>
          </a:xfrm>
          <a:prstGeom prst="roundRect">
            <a:avLst/>
          </a:prstGeom>
          <a:solidFill>
            <a:schemeClr val="bg1"/>
          </a:solidFill>
          <a:ln w="25400">
            <a:solidFill>
              <a:schemeClr val="accent1"/>
            </a:solidFill>
          </a:ln>
        </p:spPr>
        <p:txBody>
          <a:bodyPr wrap="square" lIns="0" tIns="0" rIns="0" bIns="0" rtlCol="0">
            <a:spAutoFit/>
          </a:bodyPr>
          <a:lstStyle/>
          <a:p>
            <a:pPr algn="ctr"/>
            <a:r>
              <a:rPr lang="en-US" sz="1050" b="1" dirty="0">
                <a:solidFill>
                  <a:schemeClr val="accent1"/>
                </a:solidFill>
              </a:rPr>
              <a:t>Week 4</a:t>
            </a:r>
          </a:p>
        </p:txBody>
      </p:sp>
      <p:sp>
        <p:nvSpPr>
          <p:cNvPr id="18" name="TextBox 17">
            <a:extLst>
              <a:ext uri="{FF2B5EF4-FFF2-40B4-BE49-F238E27FC236}">
                <a16:creationId xmlns:a16="http://schemas.microsoft.com/office/drawing/2014/main" id="{50E9830B-561F-4951-970B-FBF51E66D126}"/>
              </a:ext>
            </a:extLst>
          </p:cNvPr>
          <p:cNvSpPr txBox="1"/>
          <p:nvPr/>
        </p:nvSpPr>
        <p:spPr>
          <a:xfrm>
            <a:off x="4372386" y="4120040"/>
            <a:ext cx="812980" cy="178772"/>
          </a:xfrm>
          <a:prstGeom prst="roundRect">
            <a:avLst/>
          </a:prstGeom>
          <a:solidFill>
            <a:schemeClr val="bg1"/>
          </a:solidFill>
          <a:ln w="25400">
            <a:solidFill>
              <a:schemeClr val="accent1"/>
            </a:solidFill>
          </a:ln>
        </p:spPr>
        <p:txBody>
          <a:bodyPr wrap="square" lIns="0" tIns="0" rIns="0" bIns="0" rtlCol="0">
            <a:spAutoFit/>
          </a:bodyPr>
          <a:lstStyle/>
          <a:p>
            <a:pPr algn="ctr"/>
            <a:r>
              <a:rPr lang="en-US" sz="1050" b="1" dirty="0">
                <a:solidFill>
                  <a:schemeClr val="accent1"/>
                </a:solidFill>
              </a:rPr>
              <a:t>Week 7</a:t>
            </a:r>
          </a:p>
        </p:txBody>
      </p:sp>
      <p:sp>
        <p:nvSpPr>
          <p:cNvPr id="19" name="TextBox 18">
            <a:extLst>
              <a:ext uri="{FF2B5EF4-FFF2-40B4-BE49-F238E27FC236}">
                <a16:creationId xmlns:a16="http://schemas.microsoft.com/office/drawing/2014/main" id="{0191005E-887D-411C-8F3A-CA34577D201A}"/>
              </a:ext>
            </a:extLst>
          </p:cNvPr>
          <p:cNvSpPr txBox="1"/>
          <p:nvPr/>
        </p:nvSpPr>
        <p:spPr>
          <a:xfrm>
            <a:off x="5705599" y="4120040"/>
            <a:ext cx="812980" cy="178772"/>
          </a:xfrm>
          <a:prstGeom prst="roundRect">
            <a:avLst/>
          </a:prstGeom>
          <a:solidFill>
            <a:schemeClr val="bg1"/>
          </a:solidFill>
          <a:ln w="25400">
            <a:solidFill>
              <a:schemeClr val="accent1"/>
            </a:solidFill>
          </a:ln>
        </p:spPr>
        <p:txBody>
          <a:bodyPr wrap="square" lIns="0" tIns="0" rIns="0" bIns="0" rtlCol="0">
            <a:spAutoFit/>
          </a:bodyPr>
          <a:lstStyle/>
          <a:p>
            <a:pPr algn="ctr"/>
            <a:r>
              <a:rPr lang="en-US" sz="1050" b="1" dirty="0">
                <a:solidFill>
                  <a:schemeClr val="accent1"/>
                </a:solidFill>
              </a:rPr>
              <a:t>Week 8</a:t>
            </a:r>
          </a:p>
        </p:txBody>
      </p:sp>
      <p:grpSp>
        <p:nvGrpSpPr>
          <p:cNvPr id="20" name="Group 19">
            <a:extLst>
              <a:ext uri="{FF2B5EF4-FFF2-40B4-BE49-F238E27FC236}">
                <a16:creationId xmlns:a16="http://schemas.microsoft.com/office/drawing/2014/main" id="{F69CD78D-22DF-417C-A071-6F76424C64ED}"/>
              </a:ext>
            </a:extLst>
          </p:cNvPr>
          <p:cNvGrpSpPr/>
          <p:nvPr/>
        </p:nvGrpSpPr>
        <p:grpSpPr>
          <a:xfrm>
            <a:off x="1398457" y="4357197"/>
            <a:ext cx="6804000" cy="900000"/>
            <a:chOff x="1423577" y="4717530"/>
            <a:chExt cx="6804000" cy="900000"/>
          </a:xfrm>
        </p:grpSpPr>
        <p:cxnSp>
          <p:nvCxnSpPr>
            <p:cNvPr id="21" name="Straight Connector 20">
              <a:extLst>
                <a:ext uri="{FF2B5EF4-FFF2-40B4-BE49-F238E27FC236}">
                  <a16:creationId xmlns:a16="http://schemas.microsoft.com/office/drawing/2014/main" id="{867BD63B-8E3E-4CF9-B2DF-20BCDDE551BD}"/>
                </a:ext>
              </a:extLst>
            </p:cNvPr>
            <p:cNvCxnSpPr>
              <a:cxnSpLocks/>
            </p:cNvCxnSpPr>
            <p:nvPr/>
          </p:nvCxnSpPr>
          <p:spPr>
            <a:xfrm>
              <a:off x="1423577" y="4717530"/>
              <a:ext cx="68040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973455D8-A82C-4147-AE9B-786115B9DAD2}"/>
                </a:ext>
              </a:extLst>
            </p:cNvPr>
            <p:cNvCxnSpPr>
              <a:cxnSpLocks/>
            </p:cNvCxnSpPr>
            <p:nvPr/>
          </p:nvCxnSpPr>
          <p:spPr>
            <a:xfrm>
              <a:off x="2472997" y="4717530"/>
              <a:ext cx="0" cy="900000"/>
            </a:xfrm>
            <a:prstGeom prst="line">
              <a:avLst/>
            </a:prstGeom>
            <a:ln>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ED39F35E-192A-4235-B9DD-830842BAC09B}"/>
                </a:ext>
              </a:extLst>
            </p:cNvPr>
            <p:cNvCxnSpPr>
              <a:cxnSpLocks/>
            </p:cNvCxnSpPr>
            <p:nvPr/>
          </p:nvCxnSpPr>
          <p:spPr>
            <a:xfrm>
              <a:off x="3653235" y="4717530"/>
              <a:ext cx="0" cy="900000"/>
            </a:xfrm>
            <a:prstGeom prst="line">
              <a:avLst/>
            </a:prstGeom>
            <a:ln>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5FCB03DE-1F42-4465-B0FC-41A6FA2B74F3}"/>
                </a:ext>
              </a:extLst>
            </p:cNvPr>
            <p:cNvCxnSpPr>
              <a:cxnSpLocks/>
            </p:cNvCxnSpPr>
            <p:nvPr/>
          </p:nvCxnSpPr>
          <p:spPr>
            <a:xfrm>
              <a:off x="4790706" y="4717530"/>
              <a:ext cx="0" cy="900000"/>
            </a:xfrm>
            <a:prstGeom prst="line">
              <a:avLst/>
            </a:prstGeom>
            <a:ln>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CFB8AE57-E43F-445A-BC1E-ABDE538B6F2E}"/>
                </a:ext>
              </a:extLst>
            </p:cNvPr>
            <p:cNvCxnSpPr>
              <a:cxnSpLocks/>
            </p:cNvCxnSpPr>
            <p:nvPr/>
          </p:nvCxnSpPr>
          <p:spPr>
            <a:xfrm>
              <a:off x="7724639" y="4717530"/>
              <a:ext cx="0" cy="900000"/>
            </a:xfrm>
            <a:prstGeom prst="line">
              <a:avLst/>
            </a:prstGeom>
            <a:ln>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grpSp>
      <p:sp>
        <p:nvSpPr>
          <p:cNvPr id="26" name="TextBox 25">
            <a:extLst>
              <a:ext uri="{FF2B5EF4-FFF2-40B4-BE49-F238E27FC236}">
                <a16:creationId xmlns:a16="http://schemas.microsoft.com/office/drawing/2014/main" id="{BD64D62E-4F44-4BE1-BC50-79FF17ADB6A4}"/>
              </a:ext>
            </a:extLst>
          </p:cNvPr>
          <p:cNvSpPr txBox="1"/>
          <p:nvPr/>
        </p:nvSpPr>
        <p:spPr>
          <a:xfrm>
            <a:off x="562324" y="3567590"/>
            <a:ext cx="1403605" cy="1118957"/>
          </a:xfrm>
          <a:prstGeom prst="roundRect">
            <a:avLst>
              <a:gd name="adj" fmla="val 9824"/>
            </a:avLst>
          </a:prstGeom>
          <a:solidFill>
            <a:schemeClr val="bg1"/>
          </a:solidFill>
          <a:ln w="25400">
            <a:solidFill>
              <a:schemeClr val="accent1"/>
            </a:solidFill>
          </a:ln>
        </p:spPr>
        <p:txBody>
          <a:bodyPr wrap="square" lIns="36000" tIns="36000" rIns="36000" bIns="36000" rtlCol="0">
            <a:spAutoFit/>
          </a:bodyPr>
          <a:lstStyle/>
          <a:p>
            <a:pPr marL="144000" indent="-144000">
              <a:buFont typeface="Arial" panose="020B0604020202020204" pitchFamily="34" charset="0"/>
              <a:buChar char="•"/>
            </a:pPr>
            <a:r>
              <a:rPr lang="en-US" sz="800" dirty="0">
                <a:solidFill>
                  <a:schemeClr val="accent1"/>
                </a:solidFill>
              </a:rPr>
              <a:t>Locally advanced and/or metastatic sarcoma</a:t>
            </a:r>
          </a:p>
          <a:p>
            <a:pPr marL="144000" indent="-144000">
              <a:buFont typeface="Arial" panose="020B0604020202020204" pitchFamily="34" charset="0"/>
              <a:buChar char="•"/>
            </a:pPr>
            <a:r>
              <a:rPr lang="en-US" sz="800" dirty="0">
                <a:solidFill>
                  <a:schemeClr val="accent1"/>
                </a:solidFill>
              </a:rPr>
              <a:t>Lesion amenable to direct injection of T-VEC + 1 target lesion</a:t>
            </a:r>
          </a:p>
          <a:p>
            <a:pPr marL="144000" indent="-144000">
              <a:buFont typeface="Arial" panose="020B0604020202020204" pitchFamily="34" charset="0"/>
              <a:buChar char="•"/>
            </a:pPr>
            <a:r>
              <a:rPr lang="en-US" sz="800" dirty="0">
                <a:solidFill>
                  <a:schemeClr val="accent1"/>
                </a:solidFill>
              </a:rPr>
              <a:t>&gt;1 prior systemic therapy if available</a:t>
            </a:r>
          </a:p>
          <a:p>
            <a:pPr marL="144000" indent="-144000">
              <a:buFont typeface="Arial" panose="020B0604020202020204" pitchFamily="34" charset="0"/>
              <a:buChar char="•"/>
            </a:pPr>
            <a:r>
              <a:rPr lang="en-US" sz="800" dirty="0">
                <a:solidFill>
                  <a:schemeClr val="accent1"/>
                </a:solidFill>
              </a:rPr>
              <a:t>Documented progression</a:t>
            </a:r>
          </a:p>
        </p:txBody>
      </p:sp>
      <p:grpSp>
        <p:nvGrpSpPr>
          <p:cNvPr id="65" name="Group 64">
            <a:extLst>
              <a:ext uri="{FF2B5EF4-FFF2-40B4-BE49-F238E27FC236}">
                <a16:creationId xmlns:a16="http://schemas.microsoft.com/office/drawing/2014/main" id="{56BD062C-94B8-4323-A5DD-872E72303ACA}"/>
              </a:ext>
            </a:extLst>
          </p:cNvPr>
          <p:cNvGrpSpPr/>
          <p:nvPr/>
        </p:nvGrpSpPr>
        <p:grpSpPr>
          <a:xfrm>
            <a:off x="5407130" y="3562067"/>
            <a:ext cx="1409919" cy="446482"/>
            <a:chOff x="5357651" y="3445104"/>
            <a:chExt cx="1409919" cy="446482"/>
          </a:xfrm>
        </p:grpSpPr>
        <p:grpSp>
          <p:nvGrpSpPr>
            <p:cNvPr id="60" name="Group 59">
              <a:extLst>
                <a:ext uri="{FF2B5EF4-FFF2-40B4-BE49-F238E27FC236}">
                  <a16:creationId xmlns:a16="http://schemas.microsoft.com/office/drawing/2014/main" id="{C19AD107-C9D4-46C6-AB82-2B285AB6A887}"/>
                </a:ext>
              </a:extLst>
            </p:cNvPr>
            <p:cNvGrpSpPr/>
            <p:nvPr/>
          </p:nvGrpSpPr>
          <p:grpSpPr>
            <a:xfrm>
              <a:off x="5357651" y="3445104"/>
              <a:ext cx="1409919" cy="446482"/>
              <a:chOff x="836164" y="4977053"/>
              <a:chExt cx="1409919" cy="446482"/>
            </a:xfrm>
          </p:grpSpPr>
          <p:sp>
            <p:nvSpPr>
              <p:cNvPr id="61" name="Rectangle: Rounded Corners 60">
                <a:extLst>
                  <a:ext uri="{FF2B5EF4-FFF2-40B4-BE49-F238E27FC236}">
                    <a16:creationId xmlns:a16="http://schemas.microsoft.com/office/drawing/2014/main" id="{F04FEF71-129F-4CE1-92BF-733E4219CFA8}"/>
                  </a:ext>
                </a:extLst>
              </p:cNvPr>
              <p:cNvSpPr/>
              <p:nvPr/>
            </p:nvSpPr>
            <p:spPr>
              <a:xfrm>
                <a:off x="836164" y="4977053"/>
                <a:ext cx="1409919"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sp>
            <p:nvSpPr>
              <p:cNvPr id="62" name="Isosceles Triangle 61">
                <a:extLst>
                  <a:ext uri="{FF2B5EF4-FFF2-40B4-BE49-F238E27FC236}">
                    <a16:creationId xmlns:a16="http://schemas.microsoft.com/office/drawing/2014/main" id="{21388255-F8D0-41DE-97BD-2C88C11D1098}"/>
                  </a:ext>
                </a:extLst>
              </p:cNvPr>
              <p:cNvSpPr/>
              <p:nvPr/>
            </p:nvSpPr>
            <p:spPr>
              <a:xfrm rot="10800000">
                <a:off x="1432212" y="5280582"/>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dirty="0"/>
              </a:p>
            </p:txBody>
          </p:sp>
        </p:grpSp>
        <p:sp>
          <p:nvSpPr>
            <p:cNvPr id="63" name="TextBox 62">
              <a:extLst>
                <a:ext uri="{FF2B5EF4-FFF2-40B4-BE49-F238E27FC236}">
                  <a16:creationId xmlns:a16="http://schemas.microsoft.com/office/drawing/2014/main" id="{E3C45778-BA68-4DB4-9131-353BF4DADE63}"/>
                </a:ext>
              </a:extLst>
            </p:cNvPr>
            <p:cNvSpPr txBox="1"/>
            <p:nvPr/>
          </p:nvSpPr>
          <p:spPr>
            <a:xfrm>
              <a:off x="5481902" y="3462789"/>
              <a:ext cx="1159631" cy="253916"/>
            </a:xfrm>
            <a:prstGeom prst="rect">
              <a:avLst/>
            </a:prstGeom>
            <a:noFill/>
          </p:spPr>
          <p:txBody>
            <a:bodyPr wrap="square" rtlCol="0">
              <a:spAutoFit/>
            </a:bodyPr>
            <a:lstStyle/>
            <a:p>
              <a:pPr algn="ctr"/>
              <a:r>
                <a:rPr lang="en-US" sz="1050" b="1" dirty="0">
                  <a:solidFill>
                    <a:schemeClr val="bg1"/>
                  </a:solidFill>
                </a:rPr>
                <a:t>Reassessment</a:t>
              </a:r>
            </a:p>
          </p:txBody>
        </p:sp>
        <p:sp>
          <p:nvSpPr>
            <p:cNvPr id="64" name="Freeform 33">
              <a:extLst>
                <a:ext uri="{FF2B5EF4-FFF2-40B4-BE49-F238E27FC236}">
                  <a16:creationId xmlns:a16="http://schemas.microsoft.com/office/drawing/2014/main" id="{DA34D344-2341-4619-8B7A-5F7595D9370D}"/>
                </a:ext>
              </a:extLst>
            </p:cNvPr>
            <p:cNvSpPr>
              <a:spLocks noEditPoints="1"/>
            </p:cNvSpPr>
            <p:nvPr/>
          </p:nvSpPr>
          <p:spPr bwMode="auto">
            <a:xfrm>
              <a:off x="5409049" y="3468072"/>
              <a:ext cx="192701" cy="256057"/>
            </a:xfrm>
            <a:custGeom>
              <a:avLst/>
              <a:gdLst>
                <a:gd name="T0" fmla="*/ 66 w 96"/>
                <a:gd name="T1" fmla="*/ 4 h 127"/>
                <a:gd name="T2" fmla="*/ 63 w 96"/>
                <a:gd name="T3" fmla="*/ 0 h 127"/>
                <a:gd name="T4" fmla="*/ 30 w 96"/>
                <a:gd name="T5" fmla="*/ 3 h 127"/>
                <a:gd name="T6" fmla="*/ 7 w 96"/>
                <a:gd name="T7" fmla="*/ 4 h 127"/>
                <a:gd name="T8" fmla="*/ 0 w 96"/>
                <a:gd name="T9" fmla="*/ 120 h 127"/>
                <a:gd name="T10" fmla="*/ 89 w 96"/>
                <a:gd name="T11" fmla="*/ 127 h 127"/>
                <a:gd name="T12" fmla="*/ 96 w 96"/>
                <a:gd name="T13" fmla="*/ 12 h 127"/>
                <a:gd name="T14" fmla="*/ 69 w 96"/>
                <a:gd name="T15" fmla="*/ 34 h 127"/>
                <a:gd name="T16" fmla="*/ 41 w 96"/>
                <a:gd name="T17" fmla="*/ 38 h 127"/>
                <a:gd name="T18" fmla="*/ 69 w 96"/>
                <a:gd name="T19" fmla="*/ 42 h 127"/>
                <a:gd name="T20" fmla="*/ 69 w 96"/>
                <a:gd name="T21" fmla="*/ 34 h 127"/>
                <a:gd name="T22" fmla="*/ 45 w 96"/>
                <a:gd name="T23" fmla="*/ 95 h 127"/>
                <a:gd name="T24" fmla="*/ 45 w 96"/>
                <a:gd name="T25" fmla="*/ 103 h 127"/>
                <a:gd name="T26" fmla="*/ 73 w 96"/>
                <a:gd name="T27" fmla="*/ 99 h 127"/>
                <a:gd name="T28" fmla="*/ 36 w 96"/>
                <a:gd name="T29" fmla="*/ 99 h 127"/>
                <a:gd name="T30" fmla="*/ 22 w 96"/>
                <a:gd name="T31" fmla="*/ 99 h 127"/>
                <a:gd name="T32" fmla="*/ 36 w 96"/>
                <a:gd name="T33" fmla="*/ 99 h 127"/>
                <a:gd name="T34" fmla="*/ 29 w 96"/>
                <a:gd name="T35" fmla="*/ 31 h 127"/>
                <a:gd name="T36" fmla="*/ 29 w 96"/>
                <a:gd name="T37" fmla="*/ 45 h 127"/>
                <a:gd name="T38" fmla="*/ 69 w 96"/>
                <a:gd name="T39" fmla="*/ 74 h 127"/>
                <a:gd name="T40" fmla="*/ 41 w 96"/>
                <a:gd name="T41" fmla="*/ 78 h 127"/>
                <a:gd name="T42" fmla="*/ 69 w 96"/>
                <a:gd name="T43" fmla="*/ 82 h 127"/>
                <a:gd name="T44" fmla="*/ 69 w 96"/>
                <a:gd name="T45" fmla="*/ 74 h 127"/>
                <a:gd name="T46" fmla="*/ 29 w 96"/>
                <a:gd name="T47" fmla="*/ 72 h 127"/>
                <a:gd name="T48" fmla="*/ 29 w 96"/>
                <a:gd name="T49" fmla="*/ 86 h 127"/>
                <a:gd name="T50" fmla="*/ 69 w 96"/>
                <a:gd name="T51" fmla="*/ 54 h 127"/>
                <a:gd name="T52" fmla="*/ 41 w 96"/>
                <a:gd name="T53" fmla="*/ 57 h 127"/>
                <a:gd name="T54" fmla="*/ 69 w 96"/>
                <a:gd name="T55" fmla="*/ 61 h 127"/>
                <a:gd name="T56" fmla="*/ 69 w 96"/>
                <a:gd name="T57" fmla="*/ 54 h 127"/>
                <a:gd name="T58" fmla="*/ 29 w 96"/>
                <a:gd name="T59" fmla="*/ 51 h 127"/>
                <a:gd name="T60" fmla="*/ 29 w 96"/>
                <a:gd name="T61" fmla="*/ 65 h 127"/>
                <a:gd name="T62" fmla="*/ 88 w 96"/>
                <a:gd name="T63" fmla="*/ 119 h 127"/>
                <a:gd name="T64" fmla="*/ 8 w 96"/>
                <a:gd name="T65" fmla="*/ 12 h 127"/>
                <a:gd name="T66" fmla="*/ 30 w 96"/>
                <a:gd name="T67" fmla="*/ 13 h 127"/>
                <a:gd name="T68" fmla="*/ 63 w 96"/>
                <a:gd name="T69" fmla="*/ 16 h 127"/>
                <a:gd name="T70" fmla="*/ 66 w 96"/>
                <a:gd name="T71" fmla="*/ 12 h 127"/>
                <a:gd name="T72" fmla="*/ 88 w 96"/>
                <a:gd name="T73" fmla="*/ 11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 h="127">
                  <a:moveTo>
                    <a:pt x="89" y="4"/>
                  </a:moveTo>
                  <a:cubicBezTo>
                    <a:pt x="66" y="4"/>
                    <a:pt x="66" y="4"/>
                    <a:pt x="66" y="4"/>
                  </a:cubicBezTo>
                  <a:cubicBezTo>
                    <a:pt x="66" y="3"/>
                    <a:pt x="66" y="3"/>
                    <a:pt x="66" y="3"/>
                  </a:cubicBezTo>
                  <a:cubicBezTo>
                    <a:pt x="66" y="2"/>
                    <a:pt x="64" y="0"/>
                    <a:pt x="63" y="0"/>
                  </a:cubicBezTo>
                  <a:cubicBezTo>
                    <a:pt x="33" y="0"/>
                    <a:pt x="33" y="0"/>
                    <a:pt x="33" y="0"/>
                  </a:cubicBezTo>
                  <a:cubicBezTo>
                    <a:pt x="32" y="0"/>
                    <a:pt x="30" y="2"/>
                    <a:pt x="30" y="3"/>
                  </a:cubicBezTo>
                  <a:cubicBezTo>
                    <a:pt x="30" y="4"/>
                    <a:pt x="30" y="4"/>
                    <a:pt x="30" y="4"/>
                  </a:cubicBezTo>
                  <a:cubicBezTo>
                    <a:pt x="7" y="4"/>
                    <a:pt x="7" y="4"/>
                    <a:pt x="7" y="4"/>
                  </a:cubicBezTo>
                  <a:cubicBezTo>
                    <a:pt x="3" y="4"/>
                    <a:pt x="0" y="8"/>
                    <a:pt x="0" y="12"/>
                  </a:cubicBezTo>
                  <a:cubicBezTo>
                    <a:pt x="0" y="120"/>
                    <a:pt x="0" y="120"/>
                    <a:pt x="0" y="120"/>
                  </a:cubicBezTo>
                  <a:cubicBezTo>
                    <a:pt x="0" y="124"/>
                    <a:pt x="3" y="127"/>
                    <a:pt x="7" y="127"/>
                  </a:cubicBezTo>
                  <a:cubicBezTo>
                    <a:pt x="89" y="127"/>
                    <a:pt x="89" y="127"/>
                    <a:pt x="89" y="127"/>
                  </a:cubicBezTo>
                  <a:cubicBezTo>
                    <a:pt x="93" y="127"/>
                    <a:pt x="96" y="124"/>
                    <a:pt x="96" y="120"/>
                  </a:cubicBezTo>
                  <a:cubicBezTo>
                    <a:pt x="96" y="12"/>
                    <a:pt x="96" y="12"/>
                    <a:pt x="96" y="12"/>
                  </a:cubicBezTo>
                  <a:cubicBezTo>
                    <a:pt x="96" y="8"/>
                    <a:pt x="93" y="4"/>
                    <a:pt x="89" y="4"/>
                  </a:cubicBezTo>
                  <a:close/>
                  <a:moveTo>
                    <a:pt x="69" y="34"/>
                  </a:moveTo>
                  <a:cubicBezTo>
                    <a:pt x="45" y="34"/>
                    <a:pt x="45" y="34"/>
                    <a:pt x="45" y="34"/>
                  </a:cubicBezTo>
                  <a:cubicBezTo>
                    <a:pt x="43" y="34"/>
                    <a:pt x="41" y="36"/>
                    <a:pt x="41" y="38"/>
                  </a:cubicBezTo>
                  <a:cubicBezTo>
                    <a:pt x="41" y="40"/>
                    <a:pt x="43" y="42"/>
                    <a:pt x="45" y="42"/>
                  </a:cubicBezTo>
                  <a:cubicBezTo>
                    <a:pt x="69" y="42"/>
                    <a:pt x="69" y="42"/>
                    <a:pt x="69" y="42"/>
                  </a:cubicBezTo>
                  <a:cubicBezTo>
                    <a:pt x="71" y="42"/>
                    <a:pt x="73" y="40"/>
                    <a:pt x="73" y="38"/>
                  </a:cubicBezTo>
                  <a:cubicBezTo>
                    <a:pt x="73" y="36"/>
                    <a:pt x="71" y="34"/>
                    <a:pt x="69" y="34"/>
                  </a:cubicBezTo>
                  <a:close/>
                  <a:moveTo>
                    <a:pt x="69" y="95"/>
                  </a:moveTo>
                  <a:cubicBezTo>
                    <a:pt x="45" y="95"/>
                    <a:pt x="45" y="95"/>
                    <a:pt x="45" y="95"/>
                  </a:cubicBezTo>
                  <a:cubicBezTo>
                    <a:pt x="43" y="95"/>
                    <a:pt x="41" y="97"/>
                    <a:pt x="41" y="99"/>
                  </a:cubicBezTo>
                  <a:cubicBezTo>
                    <a:pt x="41" y="101"/>
                    <a:pt x="43" y="103"/>
                    <a:pt x="45" y="103"/>
                  </a:cubicBezTo>
                  <a:cubicBezTo>
                    <a:pt x="69" y="103"/>
                    <a:pt x="69" y="103"/>
                    <a:pt x="69" y="103"/>
                  </a:cubicBezTo>
                  <a:cubicBezTo>
                    <a:pt x="71" y="103"/>
                    <a:pt x="73" y="101"/>
                    <a:pt x="73" y="99"/>
                  </a:cubicBezTo>
                  <a:cubicBezTo>
                    <a:pt x="73" y="97"/>
                    <a:pt x="71" y="95"/>
                    <a:pt x="69" y="95"/>
                  </a:cubicBezTo>
                  <a:close/>
                  <a:moveTo>
                    <a:pt x="36" y="99"/>
                  </a:moveTo>
                  <a:cubicBezTo>
                    <a:pt x="36" y="95"/>
                    <a:pt x="33" y="92"/>
                    <a:pt x="29" y="92"/>
                  </a:cubicBezTo>
                  <a:cubicBezTo>
                    <a:pt x="26" y="92"/>
                    <a:pt x="22" y="95"/>
                    <a:pt x="22" y="99"/>
                  </a:cubicBezTo>
                  <a:cubicBezTo>
                    <a:pt x="22" y="103"/>
                    <a:pt x="26" y="106"/>
                    <a:pt x="29" y="106"/>
                  </a:cubicBezTo>
                  <a:cubicBezTo>
                    <a:pt x="33" y="106"/>
                    <a:pt x="36" y="103"/>
                    <a:pt x="36" y="99"/>
                  </a:cubicBezTo>
                  <a:close/>
                  <a:moveTo>
                    <a:pt x="36" y="38"/>
                  </a:moveTo>
                  <a:cubicBezTo>
                    <a:pt x="36" y="34"/>
                    <a:pt x="33" y="31"/>
                    <a:pt x="29" y="31"/>
                  </a:cubicBezTo>
                  <a:cubicBezTo>
                    <a:pt x="26" y="31"/>
                    <a:pt x="22" y="34"/>
                    <a:pt x="22" y="38"/>
                  </a:cubicBezTo>
                  <a:cubicBezTo>
                    <a:pt x="22" y="42"/>
                    <a:pt x="26" y="45"/>
                    <a:pt x="29" y="45"/>
                  </a:cubicBezTo>
                  <a:cubicBezTo>
                    <a:pt x="33" y="45"/>
                    <a:pt x="36" y="42"/>
                    <a:pt x="36" y="38"/>
                  </a:cubicBezTo>
                  <a:close/>
                  <a:moveTo>
                    <a:pt x="69" y="74"/>
                  </a:moveTo>
                  <a:cubicBezTo>
                    <a:pt x="45" y="74"/>
                    <a:pt x="45" y="74"/>
                    <a:pt x="45" y="74"/>
                  </a:cubicBezTo>
                  <a:cubicBezTo>
                    <a:pt x="43" y="74"/>
                    <a:pt x="41" y="76"/>
                    <a:pt x="41" y="78"/>
                  </a:cubicBezTo>
                  <a:cubicBezTo>
                    <a:pt x="41" y="80"/>
                    <a:pt x="43" y="82"/>
                    <a:pt x="45" y="82"/>
                  </a:cubicBezTo>
                  <a:cubicBezTo>
                    <a:pt x="69" y="82"/>
                    <a:pt x="69" y="82"/>
                    <a:pt x="69" y="82"/>
                  </a:cubicBezTo>
                  <a:cubicBezTo>
                    <a:pt x="71" y="82"/>
                    <a:pt x="73" y="80"/>
                    <a:pt x="73" y="78"/>
                  </a:cubicBezTo>
                  <a:cubicBezTo>
                    <a:pt x="73" y="76"/>
                    <a:pt x="71" y="74"/>
                    <a:pt x="69" y="74"/>
                  </a:cubicBezTo>
                  <a:close/>
                  <a:moveTo>
                    <a:pt x="36" y="78"/>
                  </a:moveTo>
                  <a:cubicBezTo>
                    <a:pt x="36" y="74"/>
                    <a:pt x="33" y="72"/>
                    <a:pt x="29" y="72"/>
                  </a:cubicBezTo>
                  <a:cubicBezTo>
                    <a:pt x="26" y="72"/>
                    <a:pt x="22" y="74"/>
                    <a:pt x="22" y="78"/>
                  </a:cubicBezTo>
                  <a:cubicBezTo>
                    <a:pt x="22" y="82"/>
                    <a:pt x="26" y="86"/>
                    <a:pt x="29" y="86"/>
                  </a:cubicBezTo>
                  <a:cubicBezTo>
                    <a:pt x="33" y="86"/>
                    <a:pt x="36" y="82"/>
                    <a:pt x="36" y="78"/>
                  </a:cubicBezTo>
                  <a:close/>
                  <a:moveTo>
                    <a:pt x="69" y="54"/>
                  </a:moveTo>
                  <a:cubicBezTo>
                    <a:pt x="45" y="54"/>
                    <a:pt x="45" y="54"/>
                    <a:pt x="45" y="54"/>
                  </a:cubicBezTo>
                  <a:cubicBezTo>
                    <a:pt x="43" y="54"/>
                    <a:pt x="41" y="55"/>
                    <a:pt x="41" y="57"/>
                  </a:cubicBezTo>
                  <a:cubicBezTo>
                    <a:pt x="41" y="59"/>
                    <a:pt x="43" y="61"/>
                    <a:pt x="45" y="61"/>
                  </a:cubicBezTo>
                  <a:cubicBezTo>
                    <a:pt x="69" y="61"/>
                    <a:pt x="69" y="61"/>
                    <a:pt x="69" y="61"/>
                  </a:cubicBezTo>
                  <a:cubicBezTo>
                    <a:pt x="71" y="61"/>
                    <a:pt x="73" y="59"/>
                    <a:pt x="73" y="57"/>
                  </a:cubicBezTo>
                  <a:cubicBezTo>
                    <a:pt x="73" y="55"/>
                    <a:pt x="71" y="54"/>
                    <a:pt x="69" y="54"/>
                  </a:cubicBezTo>
                  <a:close/>
                  <a:moveTo>
                    <a:pt x="36" y="57"/>
                  </a:moveTo>
                  <a:cubicBezTo>
                    <a:pt x="36" y="54"/>
                    <a:pt x="33" y="51"/>
                    <a:pt x="29" y="51"/>
                  </a:cubicBezTo>
                  <a:cubicBezTo>
                    <a:pt x="26" y="51"/>
                    <a:pt x="22" y="54"/>
                    <a:pt x="22" y="57"/>
                  </a:cubicBezTo>
                  <a:cubicBezTo>
                    <a:pt x="22" y="61"/>
                    <a:pt x="26" y="65"/>
                    <a:pt x="29" y="65"/>
                  </a:cubicBezTo>
                  <a:cubicBezTo>
                    <a:pt x="33" y="65"/>
                    <a:pt x="36" y="61"/>
                    <a:pt x="36" y="57"/>
                  </a:cubicBezTo>
                  <a:close/>
                  <a:moveTo>
                    <a:pt x="88" y="119"/>
                  </a:moveTo>
                  <a:cubicBezTo>
                    <a:pt x="8" y="119"/>
                    <a:pt x="8" y="119"/>
                    <a:pt x="8" y="119"/>
                  </a:cubicBezTo>
                  <a:cubicBezTo>
                    <a:pt x="8" y="12"/>
                    <a:pt x="8" y="12"/>
                    <a:pt x="8" y="12"/>
                  </a:cubicBezTo>
                  <a:cubicBezTo>
                    <a:pt x="30" y="12"/>
                    <a:pt x="30" y="12"/>
                    <a:pt x="30" y="12"/>
                  </a:cubicBezTo>
                  <a:cubicBezTo>
                    <a:pt x="30" y="13"/>
                    <a:pt x="30" y="13"/>
                    <a:pt x="30" y="13"/>
                  </a:cubicBezTo>
                  <a:cubicBezTo>
                    <a:pt x="30" y="15"/>
                    <a:pt x="32" y="16"/>
                    <a:pt x="33" y="16"/>
                  </a:cubicBezTo>
                  <a:cubicBezTo>
                    <a:pt x="63" y="16"/>
                    <a:pt x="63" y="16"/>
                    <a:pt x="63" y="16"/>
                  </a:cubicBezTo>
                  <a:cubicBezTo>
                    <a:pt x="64" y="16"/>
                    <a:pt x="66" y="15"/>
                    <a:pt x="66" y="13"/>
                  </a:cubicBezTo>
                  <a:cubicBezTo>
                    <a:pt x="66" y="12"/>
                    <a:pt x="66" y="12"/>
                    <a:pt x="66" y="12"/>
                  </a:cubicBezTo>
                  <a:cubicBezTo>
                    <a:pt x="88" y="12"/>
                    <a:pt x="88" y="12"/>
                    <a:pt x="88" y="12"/>
                  </a:cubicBezTo>
                  <a:lnTo>
                    <a:pt x="88" y="11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grpSp>
      <p:sp>
        <p:nvSpPr>
          <p:cNvPr id="70" name="Rectangle: Rounded Corners 69">
            <a:extLst>
              <a:ext uri="{FF2B5EF4-FFF2-40B4-BE49-F238E27FC236}">
                <a16:creationId xmlns:a16="http://schemas.microsoft.com/office/drawing/2014/main" id="{155AD2B3-C187-4610-AEC5-2013CE604634}"/>
              </a:ext>
            </a:extLst>
          </p:cNvPr>
          <p:cNvSpPr/>
          <p:nvPr/>
        </p:nvSpPr>
        <p:spPr>
          <a:xfrm>
            <a:off x="6990838" y="3320390"/>
            <a:ext cx="1409919" cy="310118"/>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sp>
        <p:nvSpPr>
          <p:cNvPr id="68" name="TextBox 67">
            <a:extLst>
              <a:ext uri="{FF2B5EF4-FFF2-40B4-BE49-F238E27FC236}">
                <a16:creationId xmlns:a16="http://schemas.microsoft.com/office/drawing/2014/main" id="{A2BFB5BD-3599-4391-B490-1C7B6840FB2B}"/>
              </a:ext>
            </a:extLst>
          </p:cNvPr>
          <p:cNvSpPr txBox="1"/>
          <p:nvPr/>
        </p:nvSpPr>
        <p:spPr>
          <a:xfrm>
            <a:off x="7115982" y="3307931"/>
            <a:ext cx="1159631" cy="352276"/>
          </a:xfrm>
          <a:prstGeom prst="rect">
            <a:avLst/>
          </a:prstGeom>
          <a:noFill/>
        </p:spPr>
        <p:txBody>
          <a:bodyPr wrap="square" rtlCol="0">
            <a:spAutoFit/>
          </a:bodyPr>
          <a:lstStyle/>
          <a:p>
            <a:pPr algn="ctr">
              <a:lnSpc>
                <a:spcPts val="1000"/>
              </a:lnSpc>
            </a:pPr>
            <a:r>
              <a:rPr lang="en-US" sz="1050" b="1" dirty="0">
                <a:solidFill>
                  <a:schemeClr val="bg1"/>
                </a:solidFill>
              </a:rPr>
              <a:t>Reassessment</a:t>
            </a:r>
          </a:p>
          <a:p>
            <a:pPr algn="ctr">
              <a:lnSpc>
                <a:spcPts val="1000"/>
              </a:lnSpc>
            </a:pPr>
            <a:r>
              <a:rPr lang="en-US" sz="1050" b="1" dirty="0">
                <a:solidFill>
                  <a:schemeClr val="bg1"/>
                </a:solidFill>
              </a:rPr>
              <a:t>Every 8 weeks</a:t>
            </a:r>
          </a:p>
        </p:txBody>
      </p:sp>
      <p:sp>
        <p:nvSpPr>
          <p:cNvPr id="69" name="Freeform 33">
            <a:extLst>
              <a:ext uri="{FF2B5EF4-FFF2-40B4-BE49-F238E27FC236}">
                <a16:creationId xmlns:a16="http://schemas.microsoft.com/office/drawing/2014/main" id="{90A01BAF-F057-4BEF-AE98-156FEABA85AA}"/>
              </a:ext>
            </a:extLst>
          </p:cNvPr>
          <p:cNvSpPr>
            <a:spLocks noEditPoints="1"/>
          </p:cNvSpPr>
          <p:nvPr/>
        </p:nvSpPr>
        <p:spPr bwMode="auto">
          <a:xfrm>
            <a:off x="7046028" y="3334214"/>
            <a:ext cx="192701" cy="256057"/>
          </a:xfrm>
          <a:custGeom>
            <a:avLst/>
            <a:gdLst>
              <a:gd name="T0" fmla="*/ 66 w 96"/>
              <a:gd name="T1" fmla="*/ 4 h 127"/>
              <a:gd name="T2" fmla="*/ 63 w 96"/>
              <a:gd name="T3" fmla="*/ 0 h 127"/>
              <a:gd name="T4" fmla="*/ 30 w 96"/>
              <a:gd name="T5" fmla="*/ 3 h 127"/>
              <a:gd name="T6" fmla="*/ 7 w 96"/>
              <a:gd name="T7" fmla="*/ 4 h 127"/>
              <a:gd name="T8" fmla="*/ 0 w 96"/>
              <a:gd name="T9" fmla="*/ 120 h 127"/>
              <a:gd name="T10" fmla="*/ 89 w 96"/>
              <a:gd name="T11" fmla="*/ 127 h 127"/>
              <a:gd name="T12" fmla="*/ 96 w 96"/>
              <a:gd name="T13" fmla="*/ 12 h 127"/>
              <a:gd name="T14" fmla="*/ 69 w 96"/>
              <a:gd name="T15" fmla="*/ 34 h 127"/>
              <a:gd name="T16" fmla="*/ 41 w 96"/>
              <a:gd name="T17" fmla="*/ 38 h 127"/>
              <a:gd name="T18" fmla="*/ 69 w 96"/>
              <a:gd name="T19" fmla="*/ 42 h 127"/>
              <a:gd name="T20" fmla="*/ 69 w 96"/>
              <a:gd name="T21" fmla="*/ 34 h 127"/>
              <a:gd name="T22" fmla="*/ 45 w 96"/>
              <a:gd name="T23" fmla="*/ 95 h 127"/>
              <a:gd name="T24" fmla="*/ 45 w 96"/>
              <a:gd name="T25" fmla="*/ 103 h 127"/>
              <a:gd name="T26" fmla="*/ 73 w 96"/>
              <a:gd name="T27" fmla="*/ 99 h 127"/>
              <a:gd name="T28" fmla="*/ 36 w 96"/>
              <a:gd name="T29" fmla="*/ 99 h 127"/>
              <a:gd name="T30" fmla="*/ 22 w 96"/>
              <a:gd name="T31" fmla="*/ 99 h 127"/>
              <a:gd name="T32" fmla="*/ 36 w 96"/>
              <a:gd name="T33" fmla="*/ 99 h 127"/>
              <a:gd name="T34" fmla="*/ 29 w 96"/>
              <a:gd name="T35" fmla="*/ 31 h 127"/>
              <a:gd name="T36" fmla="*/ 29 w 96"/>
              <a:gd name="T37" fmla="*/ 45 h 127"/>
              <a:gd name="T38" fmla="*/ 69 w 96"/>
              <a:gd name="T39" fmla="*/ 74 h 127"/>
              <a:gd name="T40" fmla="*/ 41 w 96"/>
              <a:gd name="T41" fmla="*/ 78 h 127"/>
              <a:gd name="T42" fmla="*/ 69 w 96"/>
              <a:gd name="T43" fmla="*/ 82 h 127"/>
              <a:gd name="T44" fmla="*/ 69 w 96"/>
              <a:gd name="T45" fmla="*/ 74 h 127"/>
              <a:gd name="T46" fmla="*/ 29 w 96"/>
              <a:gd name="T47" fmla="*/ 72 h 127"/>
              <a:gd name="T48" fmla="*/ 29 w 96"/>
              <a:gd name="T49" fmla="*/ 86 h 127"/>
              <a:gd name="T50" fmla="*/ 69 w 96"/>
              <a:gd name="T51" fmla="*/ 54 h 127"/>
              <a:gd name="T52" fmla="*/ 41 w 96"/>
              <a:gd name="T53" fmla="*/ 57 h 127"/>
              <a:gd name="T54" fmla="*/ 69 w 96"/>
              <a:gd name="T55" fmla="*/ 61 h 127"/>
              <a:gd name="T56" fmla="*/ 69 w 96"/>
              <a:gd name="T57" fmla="*/ 54 h 127"/>
              <a:gd name="T58" fmla="*/ 29 w 96"/>
              <a:gd name="T59" fmla="*/ 51 h 127"/>
              <a:gd name="T60" fmla="*/ 29 w 96"/>
              <a:gd name="T61" fmla="*/ 65 h 127"/>
              <a:gd name="T62" fmla="*/ 88 w 96"/>
              <a:gd name="T63" fmla="*/ 119 h 127"/>
              <a:gd name="T64" fmla="*/ 8 w 96"/>
              <a:gd name="T65" fmla="*/ 12 h 127"/>
              <a:gd name="T66" fmla="*/ 30 w 96"/>
              <a:gd name="T67" fmla="*/ 13 h 127"/>
              <a:gd name="T68" fmla="*/ 63 w 96"/>
              <a:gd name="T69" fmla="*/ 16 h 127"/>
              <a:gd name="T70" fmla="*/ 66 w 96"/>
              <a:gd name="T71" fmla="*/ 12 h 127"/>
              <a:gd name="T72" fmla="*/ 88 w 96"/>
              <a:gd name="T73" fmla="*/ 11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96" h="127">
                <a:moveTo>
                  <a:pt x="89" y="4"/>
                </a:moveTo>
                <a:cubicBezTo>
                  <a:pt x="66" y="4"/>
                  <a:pt x="66" y="4"/>
                  <a:pt x="66" y="4"/>
                </a:cubicBezTo>
                <a:cubicBezTo>
                  <a:pt x="66" y="3"/>
                  <a:pt x="66" y="3"/>
                  <a:pt x="66" y="3"/>
                </a:cubicBezTo>
                <a:cubicBezTo>
                  <a:pt x="66" y="2"/>
                  <a:pt x="64" y="0"/>
                  <a:pt x="63" y="0"/>
                </a:cubicBezTo>
                <a:cubicBezTo>
                  <a:pt x="33" y="0"/>
                  <a:pt x="33" y="0"/>
                  <a:pt x="33" y="0"/>
                </a:cubicBezTo>
                <a:cubicBezTo>
                  <a:pt x="32" y="0"/>
                  <a:pt x="30" y="2"/>
                  <a:pt x="30" y="3"/>
                </a:cubicBezTo>
                <a:cubicBezTo>
                  <a:pt x="30" y="4"/>
                  <a:pt x="30" y="4"/>
                  <a:pt x="30" y="4"/>
                </a:cubicBezTo>
                <a:cubicBezTo>
                  <a:pt x="7" y="4"/>
                  <a:pt x="7" y="4"/>
                  <a:pt x="7" y="4"/>
                </a:cubicBezTo>
                <a:cubicBezTo>
                  <a:pt x="3" y="4"/>
                  <a:pt x="0" y="8"/>
                  <a:pt x="0" y="12"/>
                </a:cubicBezTo>
                <a:cubicBezTo>
                  <a:pt x="0" y="120"/>
                  <a:pt x="0" y="120"/>
                  <a:pt x="0" y="120"/>
                </a:cubicBezTo>
                <a:cubicBezTo>
                  <a:pt x="0" y="124"/>
                  <a:pt x="3" y="127"/>
                  <a:pt x="7" y="127"/>
                </a:cubicBezTo>
                <a:cubicBezTo>
                  <a:pt x="89" y="127"/>
                  <a:pt x="89" y="127"/>
                  <a:pt x="89" y="127"/>
                </a:cubicBezTo>
                <a:cubicBezTo>
                  <a:pt x="93" y="127"/>
                  <a:pt x="96" y="124"/>
                  <a:pt x="96" y="120"/>
                </a:cubicBezTo>
                <a:cubicBezTo>
                  <a:pt x="96" y="12"/>
                  <a:pt x="96" y="12"/>
                  <a:pt x="96" y="12"/>
                </a:cubicBezTo>
                <a:cubicBezTo>
                  <a:pt x="96" y="8"/>
                  <a:pt x="93" y="4"/>
                  <a:pt x="89" y="4"/>
                </a:cubicBezTo>
                <a:close/>
                <a:moveTo>
                  <a:pt x="69" y="34"/>
                </a:moveTo>
                <a:cubicBezTo>
                  <a:pt x="45" y="34"/>
                  <a:pt x="45" y="34"/>
                  <a:pt x="45" y="34"/>
                </a:cubicBezTo>
                <a:cubicBezTo>
                  <a:pt x="43" y="34"/>
                  <a:pt x="41" y="36"/>
                  <a:pt x="41" y="38"/>
                </a:cubicBezTo>
                <a:cubicBezTo>
                  <a:pt x="41" y="40"/>
                  <a:pt x="43" y="42"/>
                  <a:pt x="45" y="42"/>
                </a:cubicBezTo>
                <a:cubicBezTo>
                  <a:pt x="69" y="42"/>
                  <a:pt x="69" y="42"/>
                  <a:pt x="69" y="42"/>
                </a:cubicBezTo>
                <a:cubicBezTo>
                  <a:pt x="71" y="42"/>
                  <a:pt x="73" y="40"/>
                  <a:pt x="73" y="38"/>
                </a:cubicBezTo>
                <a:cubicBezTo>
                  <a:pt x="73" y="36"/>
                  <a:pt x="71" y="34"/>
                  <a:pt x="69" y="34"/>
                </a:cubicBezTo>
                <a:close/>
                <a:moveTo>
                  <a:pt x="69" y="95"/>
                </a:moveTo>
                <a:cubicBezTo>
                  <a:pt x="45" y="95"/>
                  <a:pt x="45" y="95"/>
                  <a:pt x="45" y="95"/>
                </a:cubicBezTo>
                <a:cubicBezTo>
                  <a:pt x="43" y="95"/>
                  <a:pt x="41" y="97"/>
                  <a:pt x="41" y="99"/>
                </a:cubicBezTo>
                <a:cubicBezTo>
                  <a:pt x="41" y="101"/>
                  <a:pt x="43" y="103"/>
                  <a:pt x="45" y="103"/>
                </a:cubicBezTo>
                <a:cubicBezTo>
                  <a:pt x="69" y="103"/>
                  <a:pt x="69" y="103"/>
                  <a:pt x="69" y="103"/>
                </a:cubicBezTo>
                <a:cubicBezTo>
                  <a:pt x="71" y="103"/>
                  <a:pt x="73" y="101"/>
                  <a:pt x="73" y="99"/>
                </a:cubicBezTo>
                <a:cubicBezTo>
                  <a:pt x="73" y="97"/>
                  <a:pt x="71" y="95"/>
                  <a:pt x="69" y="95"/>
                </a:cubicBezTo>
                <a:close/>
                <a:moveTo>
                  <a:pt x="36" y="99"/>
                </a:moveTo>
                <a:cubicBezTo>
                  <a:pt x="36" y="95"/>
                  <a:pt x="33" y="92"/>
                  <a:pt x="29" y="92"/>
                </a:cubicBezTo>
                <a:cubicBezTo>
                  <a:pt x="26" y="92"/>
                  <a:pt x="22" y="95"/>
                  <a:pt x="22" y="99"/>
                </a:cubicBezTo>
                <a:cubicBezTo>
                  <a:pt x="22" y="103"/>
                  <a:pt x="26" y="106"/>
                  <a:pt x="29" y="106"/>
                </a:cubicBezTo>
                <a:cubicBezTo>
                  <a:pt x="33" y="106"/>
                  <a:pt x="36" y="103"/>
                  <a:pt x="36" y="99"/>
                </a:cubicBezTo>
                <a:close/>
                <a:moveTo>
                  <a:pt x="36" y="38"/>
                </a:moveTo>
                <a:cubicBezTo>
                  <a:pt x="36" y="34"/>
                  <a:pt x="33" y="31"/>
                  <a:pt x="29" y="31"/>
                </a:cubicBezTo>
                <a:cubicBezTo>
                  <a:pt x="26" y="31"/>
                  <a:pt x="22" y="34"/>
                  <a:pt x="22" y="38"/>
                </a:cubicBezTo>
                <a:cubicBezTo>
                  <a:pt x="22" y="42"/>
                  <a:pt x="26" y="45"/>
                  <a:pt x="29" y="45"/>
                </a:cubicBezTo>
                <a:cubicBezTo>
                  <a:pt x="33" y="45"/>
                  <a:pt x="36" y="42"/>
                  <a:pt x="36" y="38"/>
                </a:cubicBezTo>
                <a:close/>
                <a:moveTo>
                  <a:pt x="69" y="74"/>
                </a:moveTo>
                <a:cubicBezTo>
                  <a:pt x="45" y="74"/>
                  <a:pt x="45" y="74"/>
                  <a:pt x="45" y="74"/>
                </a:cubicBezTo>
                <a:cubicBezTo>
                  <a:pt x="43" y="74"/>
                  <a:pt x="41" y="76"/>
                  <a:pt x="41" y="78"/>
                </a:cubicBezTo>
                <a:cubicBezTo>
                  <a:pt x="41" y="80"/>
                  <a:pt x="43" y="82"/>
                  <a:pt x="45" y="82"/>
                </a:cubicBezTo>
                <a:cubicBezTo>
                  <a:pt x="69" y="82"/>
                  <a:pt x="69" y="82"/>
                  <a:pt x="69" y="82"/>
                </a:cubicBezTo>
                <a:cubicBezTo>
                  <a:pt x="71" y="82"/>
                  <a:pt x="73" y="80"/>
                  <a:pt x="73" y="78"/>
                </a:cubicBezTo>
                <a:cubicBezTo>
                  <a:pt x="73" y="76"/>
                  <a:pt x="71" y="74"/>
                  <a:pt x="69" y="74"/>
                </a:cubicBezTo>
                <a:close/>
                <a:moveTo>
                  <a:pt x="36" y="78"/>
                </a:moveTo>
                <a:cubicBezTo>
                  <a:pt x="36" y="74"/>
                  <a:pt x="33" y="72"/>
                  <a:pt x="29" y="72"/>
                </a:cubicBezTo>
                <a:cubicBezTo>
                  <a:pt x="26" y="72"/>
                  <a:pt x="22" y="74"/>
                  <a:pt x="22" y="78"/>
                </a:cubicBezTo>
                <a:cubicBezTo>
                  <a:pt x="22" y="82"/>
                  <a:pt x="26" y="86"/>
                  <a:pt x="29" y="86"/>
                </a:cubicBezTo>
                <a:cubicBezTo>
                  <a:pt x="33" y="86"/>
                  <a:pt x="36" y="82"/>
                  <a:pt x="36" y="78"/>
                </a:cubicBezTo>
                <a:close/>
                <a:moveTo>
                  <a:pt x="69" y="54"/>
                </a:moveTo>
                <a:cubicBezTo>
                  <a:pt x="45" y="54"/>
                  <a:pt x="45" y="54"/>
                  <a:pt x="45" y="54"/>
                </a:cubicBezTo>
                <a:cubicBezTo>
                  <a:pt x="43" y="54"/>
                  <a:pt x="41" y="55"/>
                  <a:pt x="41" y="57"/>
                </a:cubicBezTo>
                <a:cubicBezTo>
                  <a:pt x="41" y="59"/>
                  <a:pt x="43" y="61"/>
                  <a:pt x="45" y="61"/>
                </a:cubicBezTo>
                <a:cubicBezTo>
                  <a:pt x="69" y="61"/>
                  <a:pt x="69" y="61"/>
                  <a:pt x="69" y="61"/>
                </a:cubicBezTo>
                <a:cubicBezTo>
                  <a:pt x="71" y="61"/>
                  <a:pt x="73" y="59"/>
                  <a:pt x="73" y="57"/>
                </a:cubicBezTo>
                <a:cubicBezTo>
                  <a:pt x="73" y="55"/>
                  <a:pt x="71" y="54"/>
                  <a:pt x="69" y="54"/>
                </a:cubicBezTo>
                <a:close/>
                <a:moveTo>
                  <a:pt x="36" y="57"/>
                </a:moveTo>
                <a:cubicBezTo>
                  <a:pt x="36" y="54"/>
                  <a:pt x="33" y="51"/>
                  <a:pt x="29" y="51"/>
                </a:cubicBezTo>
                <a:cubicBezTo>
                  <a:pt x="26" y="51"/>
                  <a:pt x="22" y="54"/>
                  <a:pt x="22" y="57"/>
                </a:cubicBezTo>
                <a:cubicBezTo>
                  <a:pt x="22" y="61"/>
                  <a:pt x="26" y="65"/>
                  <a:pt x="29" y="65"/>
                </a:cubicBezTo>
                <a:cubicBezTo>
                  <a:pt x="33" y="65"/>
                  <a:pt x="36" y="61"/>
                  <a:pt x="36" y="57"/>
                </a:cubicBezTo>
                <a:close/>
                <a:moveTo>
                  <a:pt x="88" y="119"/>
                </a:moveTo>
                <a:cubicBezTo>
                  <a:pt x="8" y="119"/>
                  <a:pt x="8" y="119"/>
                  <a:pt x="8" y="119"/>
                </a:cubicBezTo>
                <a:cubicBezTo>
                  <a:pt x="8" y="12"/>
                  <a:pt x="8" y="12"/>
                  <a:pt x="8" y="12"/>
                </a:cubicBezTo>
                <a:cubicBezTo>
                  <a:pt x="30" y="12"/>
                  <a:pt x="30" y="12"/>
                  <a:pt x="30" y="12"/>
                </a:cubicBezTo>
                <a:cubicBezTo>
                  <a:pt x="30" y="13"/>
                  <a:pt x="30" y="13"/>
                  <a:pt x="30" y="13"/>
                </a:cubicBezTo>
                <a:cubicBezTo>
                  <a:pt x="30" y="15"/>
                  <a:pt x="32" y="16"/>
                  <a:pt x="33" y="16"/>
                </a:cubicBezTo>
                <a:cubicBezTo>
                  <a:pt x="63" y="16"/>
                  <a:pt x="63" y="16"/>
                  <a:pt x="63" y="16"/>
                </a:cubicBezTo>
                <a:cubicBezTo>
                  <a:pt x="64" y="16"/>
                  <a:pt x="66" y="15"/>
                  <a:pt x="66" y="13"/>
                </a:cubicBezTo>
                <a:cubicBezTo>
                  <a:pt x="66" y="12"/>
                  <a:pt x="66" y="12"/>
                  <a:pt x="66" y="12"/>
                </a:cubicBezTo>
                <a:cubicBezTo>
                  <a:pt x="88" y="12"/>
                  <a:pt x="88" y="12"/>
                  <a:pt x="88" y="12"/>
                </a:cubicBezTo>
                <a:lnTo>
                  <a:pt x="88" y="119"/>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a:p>
        </p:txBody>
      </p:sp>
      <p:sp>
        <p:nvSpPr>
          <p:cNvPr id="73" name="TextBox 72">
            <a:extLst>
              <a:ext uri="{FF2B5EF4-FFF2-40B4-BE49-F238E27FC236}">
                <a16:creationId xmlns:a16="http://schemas.microsoft.com/office/drawing/2014/main" id="{81C2499B-D65D-4549-B8AA-CB03A00595FF}"/>
              </a:ext>
            </a:extLst>
          </p:cNvPr>
          <p:cNvSpPr txBox="1"/>
          <p:nvPr/>
        </p:nvSpPr>
        <p:spPr>
          <a:xfrm>
            <a:off x="1929768" y="4578391"/>
            <a:ext cx="1008000" cy="360000"/>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T-VEC</a:t>
            </a:r>
          </a:p>
          <a:p>
            <a:pPr algn="ctr"/>
            <a:r>
              <a:rPr lang="en-US" sz="1050" spc="-100" dirty="0">
                <a:solidFill>
                  <a:schemeClr val="bg1"/>
                </a:solidFill>
                <a:latin typeface="Aileron" charset="0"/>
                <a:ea typeface="Aileron" charset="0"/>
                <a:cs typeface="Aileron" charset="0"/>
              </a:rPr>
              <a:t>≤4 mL × 10 </a:t>
            </a:r>
            <a:r>
              <a:rPr lang="en-US" sz="1050" spc="-100" baseline="30000" dirty="0">
                <a:solidFill>
                  <a:schemeClr val="bg1"/>
                </a:solidFill>
                <a:latin typeface="Aileron" charset="0"/>
                <a:ea typeface="Aileron" charset="0"/>
                <a:cs typeface="Aileron" charset="0"/>
              </a:rPr>
              <a:t>6</a:t>
            </a:r>
            <a:r>
              <a:rPr lang="en-US" sz="1050" spc="-100" dirty="0">
                <a:solidFill>
                  <a:schemeClr val="bg1"/>
                </a:solidFill>
                <a:latin typeface="Aileron" charset="0"/>
                <a:ea typeface="Aileron" charset="0"/>
                <a:cs typeface="Aileron" charset="0"/>
              </a:rPr>
              <a:t> PFU/mL</a:t>
            </a:r>
            <a:endParaRPr lang="en-US" sz="1050" b="1" spc="-100" dirty="0">
              <a:solidFill>
                <a:schemeClr val="bg1"/>
              </a:solidFill>
            </a:endParaRPr>
          </a:p>
        </p:txBody>
      </p:sp>
      <p:sp>
        <p:nvSpPr>
          <p:cNvPr id="74" name="TextBox 73">
            <a:extLst>
              <a:ext uri="{FF2B5EF4-FFF2-40B4-BE49-F238E27FC236}">
                <a16:creationId xmlns:a16="http://schemas.microsoft.com/office/drawing/2014/main" id="{6776044C-C198-4B46-A582-7C0B54E3E5F6}"/>
              </a:ext>
            </a:extLst>
          </p:cNvPr>
          <p:cNvSpPr txBox="1"/>
          <p:nvPr/>
        </p:nvSpPr>
        <p:spPr>
          <a:xfrm>
            <a:off x="1935514" y="5006956"/>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spc="-70" dirty="0">
                <a:solidFill>
                  <a:schemeClr val="bg1"/>
                </a:solidFill>
              </a:rPr>
              <a:t>Pembrolizumab</a:t>
            </a:r>
          </a:p>
          <a:p>
            <a:pPr algn="ctr"/>
            <a:r>
              <a:rPr lang="en-US" sz="1050" dirty="0">
                <a:solidFill>
                  <a:schemeClr val="bg1"/>
                </a:solidFill>
                <a:latin typeface="Aileron" charset="0"/>
                <a:ea typeface="Aileron" charset="0"/>
                <a:cs typeface="Aileron" charset="0"/>
              </a:rPr>
              <a:t>200 mg/dose</a:t>
            </a:r>
          </a:p>
        </p:txBody>
      </p:sp>
      <p:sp>
        <p:nvSpPr>
          <p:cNvPr id="90" name="Rectangle: Rounded Corners 89">
            <a:extLst>
              <a:ext uri="{FF2B5EF4-FFF2-40B4-BE49-F238E27FC236}">
                <a16:creationId xmlns:a16="http://schemas.microsoft.com/office/drawing/2014/main" id="{6B3AEE2C-3891-454D-AFCA-D3C2FEEB6BF6}"/>
              </a:ext>
            </a:extLst>
          </p:cNvPr>
          <p:cNvSpPr/>
          <p:nvPr/>
        </p:nvSpPr>
        <p:spPr>
          <a:xfrm>
            <a:off x="465943" y="1397822"/>
            <a:ext cx="8206838" cy="1092223"/>
          </a:xfrm>
          <a:prstGeom prst="roundRect">
            <a:avLst>
              <a:gd name="adj" fmla="val 40832"/>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9" name="Picture 8">
            <a:extLst>
              <a:ext uri="{FF2B5EF4-FFF2-40B4-BE49-F238E27FC236}">
                <a16:creationId xmlns:a16="http://schemas.microsoft.com/office/drawing/2014/main" id="{A26114A4-6F5A-4AC3-9F42-612DC14993A7}"/>
              </a:ext>
            </a:extLst>
          </p:cNvPr>
          <p:cNvPicPr>
            <a:picLocks noChangeAspect="1"/>
          </p:cNvPicPr>
          <p:nvPr/>
        </p:nvPicPr>
        <p:blipFill>
          <a:blip r:embed="rId2"/>
          <a:stretch>
            <a:fillRect/>
          </a:stretch>
        </p:blipFill>
        <p:spPr>
          <a:xfrm>
            <a:off x="445510" y="1628604"/>
            <a:ext cx="652329" cy="646232"/>
          </a:xfrm>
          <a:prstGeom prst="rect">
            <a:avLst/>
          </a:prstGeom>
        </p:spPr>
      </p:pic>
      <p:sp>
        <p:nvSpPr>
          <p:cNvPr id="88" name="TextBox 87">
            <a:extLst>
              <a:ext uri="{FF2B5EF4-FFF2-40B4-BE49-F238E27FC236}">
                <a16:creationId xmlns:a16="http://schemas.microsoft.com/office/drawing/2014/main" id="{B77A7D92-9878-4F13-9CC7-87418B253529}"/>
              </a:ext>
            </a:extLst>
          </p:cNvPr>
          <p:cNvSpPr txBox="1"/>
          <p:nvPr/>
        </p:nvSpPr>
        <p:spPr>
          <a:xfrm>
            <a:off x="3128931" y="4569475"/>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T-VEC</a:t>
            </a:r>
          </a:p>
          <a:p>
            <a:pPr algn="ctr"/>
            <a:r>
              <a:rPr lang="en-US" sz="1050" spc="-100" dirty="0">
                <a:solidFill>
                  <a:schemeClr val="bg1"/>
                </a:solidFill>
                <a:latin typeface="Aileron" charset="0"/>
                <a:ea typeface="Aileron" charset="0"/>
                <a:cs typeface="Aileron" charset="0"/>
              </a:rPr>
              <a:t>≤4 mL × 10 </a:t>
            </a:r>
            <a:r>
              <a:rPr lang="en-US" sz="1050" spc="-100" baseline="30000" dirty="0">
                <a:solidFill>
                  <a:schemeClr val="bg1"/>
                </a:solidFill>
                <a:latin typeface="Aileron" charset="0"/>
                <a:ea typeface="Aileron" charset="0"/>
                <a:cs typeface="Aileron" charset="0"/>
              </a:rPr>
              <a:t>8</a:t>
            </a:r>
            <a:r>
              <a:rPr lang="en-US" sz="1050" spc="-100" dirty="0">
                <a:solidFill>
                  <a:schemeClr val="bg1"/>
                </a:solidFill>
                <a:latin typeface="Aileron" charset="0"/>
                <a:ea typeface="Aileron" charset="0"/>
                <a:cs typeface="Aileron" charset="0"/>
              </a:rPr>
              <a:t> PFU/mL</a:t>
            </a:r>
            <a:endParaRPr lang="en-US" sz="1050" b="1" spc="-100" dirty="0">
              <a:solidFill>
                <a:schemeClr val="bg1"/>
              </a:solidFill>
            </a:endParaRPr>
          </a:p>
        </p:txBody>
      </p:sp>
      <p:sp>
        <p:nvSpPr>
          <p:cNvPr id="89" name="TextBox 88">
            <a:extLst>
              <a:ext uri="{FF2B5EF4-FFF2-40B4-BE49-F238E27FC236}">
                <a16:creationId xmlns:a16="http://schemas.microsoft.com/office/drawing/2014/main" id="{49207BDA-764D-4F81-A3E2-04B738E3C2A5}"/>
              </a:ext>
            </a:extLst>
          </p:cNvPr>
          <p:cNvSpPr txBox="1"/>
          <p:nvPr/>
        </p:nvSpPr>
        <p:spPr>
          <a:xfrm>
            <a:off x="4259800" y="4567290"/>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T-VEC</a:t>
            </a:r>
          </a:p>
          <a:p>
            <a:pPr algn="ctr"/>
            <a:r>
              <a:rPr lang="en-US" sz="1050" spc="-100" dirty="0">
                <a:solidFill>
                  <a:schemeClr val="bg1"/>
                </a:solidFill>
                <a:latin typeface="Aileron" charset="0"/>
                <a:ea typeface="Aileron" charset="0"/>
                <a:cs typeface="Aileron" charset="0"/>
              </a:rPr>
              <a:t>≤4 mL × 10 </a:t>
            </a:r>
            <a:r>
              <a:rPr lang="en-US" sz="1050" spc="-100" baseline="30000" dirty="0">
                <a:solidFill>
                  <a:schemeClr val="bg1"/>
                </a:solidFill>
                <a:latin typeface="Aileron" charset="0"/>
                <a:ea typeface="Aileron" charset="0"/>
                <a:cs typeface="Aileron" charset="0"/>
              </a:rPr>
              <a:t>8</a:t>
            </a:r>
            <a:r>
              <a:rPr lang="en-US" sz="1050" spc="-100" dirty="0">
                <a:solidFill>
                  <a:schemeClr val="bg1"/>
                </a:solidFill>
                <a:latin typeface="Aileron" charset="0"/>
                <a:ea typeface="Aileron" charset="0"/>
                <a:cs typeface="Aileron" charset="0"/>
              </a:rPr>
              <a:t> PFU/mL</a:t>
            </a:r>
            <a:endParaRPr lang="en-US" sz="1050" b="1" spc="-100" dirty="0">
              <a:solidFill>
                <a:schemeClr val="bg1"/>
              </a:solidFill>
            </a:endParaRPr>
          </a:p>
        </p:txBody>
      </p:sp>
      <p:sp>
        <p:nvSpPr>
          <p:cNvPr id="91" name="TextBox 90">
            <a:extLst>
              <a:ext uri="{FF2B5EF4-FFF2-40B4-BE49-F238E27FC236}">
                <a16:creationId xmlns:a16="http://schemas.microsoft.com/office/drawing/2014/main" id="{6DAFDD7E-400D-4AE4-A269-0322351F78EE}"/>
              </a:ext>
            </a:extLst>
          </p:cNvPr>
          <p:cNvSpPr txBox="1"/>
          <p:nvPr/>
        </p:nvSpPr>
        <p:spPr>
          <a:xfrm>
            <a:off x="7190906" y="4571660"/>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dirty="0">
                <a:solidFill>
                  <a:schemeClr val="bg1"/>
                </a:solidFill>
              </a:rPr>
              <a:t>T-VEC</a:t>
            </a:r>
          </a:p>
          <a:p>
            <a:pPr algn="ctr"/>
            <a:r>
              <a:rPr lang="en-US" sz="1050" spc="-100" dirty="0">
                <a:solidFill>
                  <a:schemeClr val="bg1"/>
                </a:solidFill>
                <a:latin typeface="Aileron" charset="0"/>
                <a:ea typeface="Aileron" charset="0"/>
                <a:cs typeface="Aileron" charset="0"/>
              </a:rPr>
              <a:t>≤4 mL × 10 </a:t>
            </a:r>
            <a:r>
              <a:rPr lang="en-US" sz="1050" spc="-100" baseline="30000" dirty="0">
                <a:solidFill>
                  <a:schemeClr val="bg1"/>
                </a:solidFill>
                <a:latin typeface="Aileron" charset="0"/>
                <a:ea typeface="Aileron" charset="0"/>
                <a:cs typeface="Aileron" charset="0"/>
              </a:rPr>
              <a:t>8</a:t>
            </a:r>
            <a:r>
              <a:rPr lang="en-US" sz="1050" spc="-100" dirty="0">
                <a:solidFill>
                  <a:schemeClr val="bg1"/>
                </a:solidFill>
                <a:latin typeface="Aileron" charset="0"/>
                <a:ea typeface="Aileron" charset="0"/>
                <a:cs typeface="Aileron" charset="0"/>
              </a:rPr>
              <a:t> PFU/mL</a:t>
            </a:r>
            <a:endParaRPr lang="en-US" sz="1050" b="1" spc="-100" dirty="0">
              <a:solidFill>
                <a:schemeClr val="bg1"/>
              </a:solidFill>
            </a:endParaRPr>
          </a:p>
        </p:txBody>
      </p:sp>
      <p:sp>
        <p:nvSpPr>
          <p:cNvPr id="94" name="TextBox 93">
            <a:extLst>
              <a:ext uri="{FF2B5EF4-FFF2-40B4-BE49-F238E27FC236}">
                <a16:creationId xmlns:a16="http://schemas.microsoft.com/office/drawing/2014/main" id="{75279168-CE01-47C0-B559-48673B8EE1D4}"/>
              </a:ext>
            </a:extLst>
          </p:cNvPr>
          <p:cNvSpPr txBox="1"/>
          <p:nvPr/>
        </p:nvSpPr>
        <p:spPr>
          <a:xfrm>
            <a:off x="3117457" y="5003191"/>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spc="-70" dirty="0">
                <a:solidFill>
                  <a:schemeClr val="bg1"/>
                </a:solidFill>
              </a:rPr>
              <a:t>Pembrolizumab</a:t>
            </a:r>
          </a:p>
          <a:p>
            <a:pPr algn="ctr"/>
            <a:r>
              <a:rPr lang="en-US" sz="1050" dirty="0">
                <a:solidFill>
                  <a:schemeClr val="bg1"/>
                </a:solidFill>
                <a:latin typeface="Aileron" charset="0"/>
                <a:ea typeface="Aileron" charset="0"/>
                <a:cs typeface="Aileron" charset="0"/>
              </a:rPr>
              <a:t>200 mg/dose</a:t>
            </a:r>
          </a:p>
        </p:txBody>
      </p:sp>
      <p:sp>
        <p:nvSpPr>
          <p:cNvPr id="95" name="TextBox 94">
            <a:extLst>
              <a:ext uri="{FF2B5EF4-FFF2-40B4-BE49-F238E27FC236}">
                <a16:creationId xmlns:a16="http://schemas.microsoft.com/office/drawing/2014/main" id="{C3D06AAF-29E4-43E9-A9CB-CEA94BCE7ECD}"/>
              </a:ext>
            </a:extLst>
          </p:cNvPr>
          <p:cNvSpPr txBox="1"/>
          <p:nvPr/>
        </p:nvSpPr>
        <p:spPr>
          <a:xfrm>
            <a:off x="4263709" y="5000584"/>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spc="-70" dirty="0">
                <a:solidFill>
                  <a:schemeClr val="bg1"/>
                </a:solidFill>
              </a:rPr>
              <a:t>Pembrolizumab</a:t>
            </a:r>
          </a:p>
          <a:p>
            <a:pPr algn="ctr"/>
            <a:r>
              <a:rPr lang="en-US" sz="1050" dirty="0">
                <a:solidFill>
                  <a:schemeClr val="bg1"/>
                </a:solidFill>
                <a:latin typeface="Aileron" charset="0"/>
                <a:ea typeface="Aileron" charset="0"/>
                <a:cs typeface="Aileron" charset="0"/>
              </a:rPr>
              <a:t>200 mg/dose</a:t>
            </a:r>
          </a:p>
        </p:txBody>
      </p:sp>
      <p:sp>
        <p:nvSpPr>
          <p:cNvPr id="96" name="TextBox 95">
            <a:extLst>
              <a:ext uri="{FF2B5EF4-FFF2-40B4-BE49-F238E27FC236}">
                <a16:creationId xmlns:a16="http://schemas.microsoft.com/office/drawing/2014/main" id="{58EE2397-A1F7-4BF5-AFC0-DDA0BEA339B1}"/>
              </a:ext>
            </a:extLst>
          </p:cNvPr>
          <p:cNvSpPr txBox="1"/>
          <p:nvPr/>
        </p:nvSpPr>
        <p:spPr>
          <a:xfrm>
            <a:off x="7190906" y="4997977"/>
            <a:ext cx="1008000" cy="357545"/>
          </a:xfrm>
          <a:prstGeom prst="roundRect">
            <a:avLst/>
          </a:prstGeom>
          <a:solidFill>
            <a:schemeClr val="bg2">
              <a:lumMod val="50000"/>
            </a:schemeClr>
          </a:solidFill>
          <a:ln w="25400">
            <a:solidFill>
              <a:schemeClr val="bg2">
                <a:lumMod val="50000"/>
              </a:schemeClr>
            </a:solidFill>
          </a:ln>
        </p:spPr>
        <p:txBody>
          <a:bodyPr wrap="square" lIns="0" tIns="0" rIns="0" bIns="0" rtlCol="0">
            <a:spAutoFit/>
          </a:bodyPr>
          <a:lstStyle/>
          <a:p>
            <a:pPr algn="ctr"/>
            <a:r>
              <a:rPr lang="en-US" sz="1050" b="1" spc="-70" dirty="0">
                <a:solidFill>
                  <a:schemeClr val="bg1"/>
                </a:solidFill>
              </a:rPr>
              <a:t>Pembrolizumab</a:t>
            </a:r>
          </a:p>
          <a:p>
            <a:pPr algn="ctr"/>
            <a:r>
              <a:rPr lang="en-US" sz="1050" dirty="0">
                <a:solidFill>
                  <a:schemeClr val="bg1"/>
                </a:solidFill>
                <a:latin typeface="Aileron" charset="0"/>
                <a:ea typeface="Aileron" charset="0"/>
                <a:cs typeface="Aileron" charset="0"/>
              </a:rPr>
              <a:t>200 mg/dose</a:t>
            </a:r>
          </a:p>
        </p:txBody>
      </p:sp>
      <p:grpSp>
        <p:nvGrpSpPr>
          <p:cNvPr id="6" name="Group 5">
            <a:extLst>
              <a:ext uri="{FF2B5EF4-FFF2-40B4-BE49-F238E27FC236}">
                <a16:creationId xmlns:a16="http://schemas.microsoft.com/office/drawing/2014/main" id="{EB1D249D-9111-4CF3-90EF-CE0180CB8F9C}"/>
              </a:ext>
            </a:extLst>
          </p:cNvPr>
          <p:cNvGrpSpPr/>
          <p:nvPr/>
        </p:nvGrpSpPr>
        <p:grpSpPr>
          <a:xfrm>
            <a:off x="6884089" y="5368331"/>
            <a:ext cx="1623416" cy="520427"/>
            <a:chOff x="6884089" y="5190907"/>
            <a:chExt cx="1623416" cy="520427"/>
          </a:xfrm>
        </p:grpSpPr>
        <p:grpSp>
          <p:nvGrpSpPr>
            <p:cNvPr id="51" name="Group 50">
              <a:extLst>
                <a:ext uri="{FF2B5EF4-FFF2-40B4-BE49-F238E27FC236}">
                  <a16:creationId xmlns:a16="http://schemas.microsoft.com/office/drawing/2014/main" id="{6BCA5B56-22FE-4535-BB94-8452F45276CD}"/>
                </a:ext>
              </a:extLst>
            </p:cNvPr>
            <p:cNvGrpSpPr/>
            <p:nvPr/>
          </p:nvGrpSpPr>
          <p:grpSpPr>
            <a:xfrm>
              <a:off x="6990838" y="5190907"/>
              <a:ext cx="1409919" cy="514703"/>
              <a:chOff x="836164" y="4888695"/>
              <a:chExt cx="1409919" cy="514703"/>
            </a:xfrm>
          </p:grpSpPr>
          <p:sp>
            <p:nvSpPr>
              <p:cNvPr id="52" name="Rectangle: Rounded Corners 51">
                <a:extLst>
                  <a:ext uri="{FF2B5EF4-FFF2-40B4-BE49-F238E27FC236}">
                    <a16:creationId xmlns:a16="http://schemas.microsoft.com/office/drawing/2014/main" id="{1CA80623-19A9-4799-854C-68F8B042EA55}"/>
                  </a:ext>
                </a:extLst>
              </p:cNvPr>
              <p:cNvSpPr/>
              <p:nvPr/>
            </p:nvSpPr>
            <p:spPr>
              <a:xfrm>
                <a:off x="836164" y="4977053"/>
                <a:ext cx="1409919" cy="426345"/>
              </a:xfrm>
              <a:prstGeom prst="roundRect">
                <a:avLst/>
              </a:prstGeom>
              <a:solidFill>
                <a:schemeClr val="tx2"/>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sp>
            <p:nvSpPr>
              <p:cNvPr id="53" name="Isosceles Triangle 52">
                <a:extLst>
                  <a:ext uri="{FF2B5EF4-FFF2-40B4-BE49-F238E27FC236}">
                    <a16:creationId xmlns:a16="http://schemas.microsoft.com/office/drawing/2014/main" id="{1ADC9102-5BBB-4FE0-BF65-DABD7573F6E2}"/>
                  </a:ext>
                </a:extLst>
              </p:cNvPr>
              <p:cNvSpPr/>
              <p:nvPr/>
            </p:nvSpPr>
            <p:spPr>
              <a:xfrm>
                <a:off x="1432212" y="4888695"/>
                <a:ext cx="216040" cy="142953"/>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sz="1050"/>
              </a:p>
            </p:txBody>
          </p:sp>
        </p:grpSp>
        <p:grpSp>
          <p:nvGrpSpPr>
            <p:cNvPr id="54" name="Group 53">
              <a:extLst>
                <a:ext uri="{FF2B5EF4-FFF2-40B4-BE49-F238E27FC236}">
                  <a16:creationId xmlns:a16="http://schemas.microsoft.com/office/drawing/2014/main" id="{D7881C38-D3DD-4BAB-B963-E42637DBCA19}"/>
                </a:ext>
              </a:extLst>
            </p:cNvPr>
            <p:cNvGrpSpPr/>
            <p:nvPr/>
          </p:nvGrpSpPr>
          <p:grpSpPr>
            <a:xfrm>
              <a:off x="6884089" y="5286725"/>
              <a:ext cx="1623416" cy="424609"/>
              <a:chOff x="733199" y="4983596"/>
              <a:chExt cx="1623416" cy="466843"/>
            </a:xfrm>
          </p:grpSpPr>
          <p:sp>
            <p:nvSpPr>
              <p:cNvPr id="55" name="TextBox 54">
                <a:extLst>
                  <a:ext uri="{FF2B5EF4-FFF2-40B4-BE49-F238E27FC236}">
                    <a16:creationId xmlns:a16="http://schemas.microsoft.com/office/drawing/2014/main" id="{01FD1DAF-CBC8-4C7E-90BE-496C8114D994}"/>
                  </a:ext>
                </a:extLst>
              </p:cNvPr>
              <p:cNvSpPr txBox="1"/>
              <p:nvPr/>
            </p:nvSpPr>
            <p:spPr>
              <a:xfrm>
                <a:off x="733199" y="4993613"/>
                <a:ext cx="1623416" cy="456826"/>
              </a:xfrm>
              <a:prstGeom prst="rect">
                <a:avLst/>
              </a:prstGeom>
              <a:noFill/>
            </p:spPr>
            <p:txBody>
              <a:bodyPr wrap="square" rtlCol="0">
                <a:spAutoFit/>
              </a:bodyPr>
              <a:lstStyle/>
              <a:p>
                <a:pPr algn="ctr"/>
                <a:r>
                  <a:rPr lang="en-US" sz="1050" b="1" dirty="0">
                    <a:solidFill>
                      <a:schemeClr val="bg1"/>
                    </a:solidFill>
                  </a:rPr>
                  <a:t>      Optional biopsy</a:t>
                </a:r>
              </a:p>
              <a:p>
                <a:pPr algn="ctr"/>
                <a:r>
                  <a:rPr lang="en-US" sz="1050" b="1" spc="-30" dirty="0">
                    <a:solidFill>
                      <a:schemeClr val="bg1"/>
                    </a:solidFill>
                  </a:rPr>
                  <a:t>at progression of disease</a:t>
                </a:r>
              </a:p>
            </p:txBody>
          </p:sp>
          <p:grpSp>
            <p:nvGrpSpPr>
              <p:cNvPr id="56" name="Group 55">
                <a:extLst>
                  <a:ext uri="{FF2B5EF4-FFF2-40B4-BE49-F238E27FC236}">
                    <a16:creationId xmlns:a16="http://schemas.microsoft.com/office/drawing/2014/main" id="{58D4D16F-AA5F-45EF-9E81-268CE368FF12}"/>
                  </a:ext>
                </a:extLst>
              </p:cNvPr>
              <p:cNvGrpSpPr/>
              <p:nvPr/>
            </p:nvGrpSpPr>
            <p:grpSpPr>
              <a:xfrm>
                <a:off x="909757" y="4983596"/>
                <a:ext cx="229856" cy="257947"/>
                <a:chOff x="921862" y="4562550"/>
                <a:chExt cx="229856" cy="257947"/>
              </a:xfrm>
            </p:grpSpPr>
            <p:sp>
              <p:nvSpPr>
                <p:cNvPr id="57" name="Freeform 98">
                  <a:extLst>
                    <a:ext uri="{FF2B5EF4-FFF2-40B4-BE49-F238E27FC236}">
                      <a16:creationId xmlns:a16="http://schemas.microsoft.com/office/drawing/2014/main" id="{FDE2EC44-64C3-483E-8C53-8B41719F92FB}"/>
                    </a:ext>
                  </a:extLst>
                </p:cNvPr>
                <p:cNvSpPr>
                  <a:spLocks/>
                </p:cNvSpPr>
                <p:nvPr/>
              </p:nvSpPr>
              <p:spPr bwMode="auto">
                <a:xfrm>
                  <a:off x="921862" y="4633763"/>
                  <a:ext cx="188547" cy="186734"/>
                </a:xfrm>
                <a:custGeom>
                  <a:avLst/>
                  <a:gdLst>
                    <a:gd name="T0" fmla="*/ 17 w 166"/>
                    <a:gd name="T1" fmla="*/ 164 h 164"/>
                    <a:gd name="T2" fmla="*/ 3 w 166"/>
                    <a:gd name="T3" fmla="*/ 153 h 164"/>
                    <a:gd name="T4" fmla="*/ 7 w 166"/>
                    <a:gd name="T5" fmla="*/ 134 h 164"/>
                    <a:gd name="T6" fmla="*/ 55 w 166"/>
                    <a:gd name="T7" fmla="*/ 85 h 164"/>
                    <a:gd name="T8" fmla="*/ 132 w 166"/>
                    <a:gd name="T9" fmla="*/ 8 h 164"/>
                    <a:gd name="T10" fmla="*/ 140 w 166"/>
                    <a:gd name="T11" fmla="*/ 1 h 164"/>
                    <a:gd name="T12" fmla="*/ 145 w 166"/>
                    <a:gd name="T13" fmla="*/ 2 h 164"/>
                    <a:gd name="T14" fmla="*/ 164 w 166"/>
                    <a:gd name="T15" fmla="*/ 21 h 164"/>
                    <a:gd name="T16" fmla="*/ 165 w 166"/>
                    <a:gd name="T17" fmla="*/ 25 h 164"/>
                    <a:gd name="T18" fmla="*/ 159 w 166"/>
                    <a:gd name="T19" fmla="*/ 32 h 164"/>
                    <a:gd name="T20" fmla="*/ 32 w 166"/>
                    <a:gd name="T21" fmla="*/ 159 h 164"/>
                    <a:gd name="T22" fmla="*/ 17 w 166"/>
                    <a:gd name="T23" fmla="*/ 16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6" h="164">
                      <a:moveTo>
                        <a:pt x="17" y="164"/>
                      </a:moveTo>
                      <a:cubicBezTo>
                        <a:pt x="12" y="164"/>
                        <a:pt x="6" y="160"/>
                        <a:pt x="3" y="153"/>
                      </a:cubicBezTo>
                      <a:cubicBezTo>
                        <a:pt x="0" y="147"/>
                        <a:pt x="1" y="139"/>
                        <a:pt x="7" y="134"/>
                      </a:cubicBezTo>
                      <a:cubicBezTo>
                        <a:pt x="23" y="118"/>
                        <a:pt x="39" y="101"/>
                        <a:pt x="55" y="85"/>
                      </a:cubicBezTo>
                      <a:cubicBezTo>
                        <a:pt x="81" y="60"/>
                        <a:pt x="106" y="34"/>
                        <a:pt x="132" y="8"/>
                      </a:cubicBezTo>
                      <a:cubicBezTo>
                        <a:pt x="135" y="6"/>
                        <a:pt x="138" y="3"/>
                        <a:pt x="140" y="1"/>
                      </a:cubicBezTo>
                      <a:cubicBezTo>
                        <a:pt x="142" y="0"/>
                        <a:pt x="144" y="0"/>
                        <a:pt x="145" y="2"/>
                      </a:cubicBezTo>
                      <a:cubicBezTo>
                        <a:pt x="151" y="8"/>
                        <a:pt x="158" y="15"/>
                        <a:pt x="164" y="21"/>
                      </a:cubicBezTo>
                      <a:cubicBezTo>
                        <a:pt x="166" y="22"/>
                        <a:pt x="166" y="24"/>
                        <a:pt x="165" y="25"/>
                      </a:cubicBezTo>
                      <a:cubicBezTo>
                        <a:pt x="163" y="28"/>
                        <a:pt x="161" y="30"/>
                        <a:pt x="159" y="32"/>
                      </a:cubicBezTo>
                      <a:cubicBezTo>
                        <a:pt x="117" y="75"/>
                        <a:pt x="75" y="117"/>
                        <a:pt x="32" y="159"/>
                      </a:cubicBezTo>
                      <a:cubicBezTo>
                        <a:pt x="29" y="163"/>
                        <a:pt x="25" y="164"/>
                        <a:pt x="17" y="16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sp>
              <p:nvSpPr>
                <p:cNvPr id="58" name="Freeform 99">
                  <a:extLst>
                    <a:ext uri="{FF2B5EF4-FFF2-40B4-BE49-F238E27FC236}">
                      <a16:creationId xmlns:a16="http://schemas.microsoft.com/office/drawing/2014/main" id="{6D281707-739D-4B33-83B1-9FA937B84F6D}"/>
                    </a:ext>
                  </a:extLst>
                </p:cNvPr>
                <p:cNvSpPr>
                  <a:spLocks/>
                </p:cNvSpPr>
                <p:nvPr/>
              </p:nvSpPr>
              <p:spPr bwMode="auto">
                <a:xfrm>
                  <a:off x="1086452" y="4562550"/>
                  <a:ext cx="65266" cy="84302"/>
                </a:xfrm>
                <a:custGeom>
                  <a:avLst/>
                  <a:gdLst>
                    <a:gd name="T0" fmla="*/ 56 w 57"/>
                    <a:gd name="T1" fmla="*/ 0 h 74"/>
                    <a:gd name="T2" fmla="*/ 57 w 57"/>
                    <a:gd name="T3" fmla="*/ 4 h 74"/>
                    <a:gd name="T4" fmla="*/ 42 w 57"/>
                    <a:gd name="T5" fmla="*/ 38 h 74"/>
                    <a:gd name="T6" fmla="*/ 34 w 57"/>
                    <a:gd name="T7" fmla="*/ 44 h 74"/>
                    <a:gd name="T8" fmla="*/ 18 w 57"/>
                    <a:gd name="T9" fmla="*/ 69 h 74"/>
                    <a:gd name="T10" fmla="*/ 17 w 57"/>
                    <a:gd name="T11" fmla="*/ 72 h 74"/>
                    <a:gd name="T12" fmla="*/ 17 w 57"/>
                    <a:gd name="T13" fmla="*/ 74 h 74"/>
                    <a:gd name="T14" fmla="*/ 0 w 57"/>
                    <a:gd name="T15" fmla="*/ 57 h 74"/>
                    <a:gd name="T16" fmla="*/ 56 w 57"/>
                    <a:gd name="T17" fmla="*/ 0 h 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74">
                      <a:moveTo>
                        <a:pt x="56" y="0"/>
                      </a:moveTo>
                      <a:cubicBezTo>
                        <a:pt x="57" y="2"/>
                        <a:pt x="57" y="3"/>
                        <a:pt x="57" y="4"/>
                      </a:cubicBezTo>
                      <a:cubicBezTo>
                        <a:pt x="57" y="18"/>
                        <a:pt x="53" y="29"/>
                        <a:pt x="42" y="38"/>
                      </a:cubicBezTo>
                      <a:cubicBezTo>
                        <a:pt x="39" y="40"/>
                        <a:pt x="36" y="42"/>
                        <a:pt x="34" y="44"/>
                      </a:cubicBezTo>
                      <a:cubicBezTo>
                        <a:pt x="25" y="50"/>
                        <a:pt x="20" y="58"/>
                        <a:pt x="18" y="69"/>
                      </a:cubicBezTo>
                      <a:cubicBezTo>
                        <a:pt x="18" y="70"/>
                        <a:pt x="18" y="71"/>
                        <a:pt x="17" y="72"/>
                      </a:cubicBezTo>
                      <a:cubicBezTo>
                        <a:pt x="17" y="72"/>
                        <a:pt x="17" y="73"/>
                        <a:pt x="17" y="74"/>
                      </a:cubicBezTo>
                      <a:cubicBezTo>
                        <a:pt x="11" y="68"/>
                        <a:pt x="5" y="62"/>
                        <a:pt x="0" y="57"/>
                      </a:cubicBezTo>
                      <a:cubicBezTo>
                        <a:pt x="18" y="38"/>
                        <a:pt x="37" y="20"/>
                        <a:pt x="56"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sz="1050"/>
                </a:p>
              </p:txBody>
            </p:sp>
          </p:grpSp>
        </p:grpSp>
      </p:grpSp>
      <p:sp>
        <p:nvSpPr>
          <p:cNvPr id="72" name="TextBox 71">
            <a:extLst>
              <a:ext uri="{FF2B5EF4-FFF2-40B4-BE49-F238E27FC236}">
                <a16:creationId xmlns:a16="http://schemas.microsoft.com/office/drawing/2014/main" id="{3BA92CC1-E498-491D-8249-958DA59768EC}"/>
              </a:ext>
            </a:extLst>
          </p:cNvPr>
          <p:cNvSpPr txBox="1"/>
          <p:nvPr/>
        </p:nvSpPr>
        <p:spPr>
          <a:xfrm>
            <a:off x="7030712" y="3787265"/>
            <a:ext cx="1330171" cy="791706"/>
          </a:xfrm>
          <a:prstGeom prst="roundRect">
            <a:avLst/>
          </a:prstGeom>
          <a:solidFill>
            <a:schemeClr val="bg1"/>
          </a:solidFill>
          <a:ln w="25400">
            <a:solidFill>
              <a:schemeClr val="accent1"/>
            </a:solidFill>
          </a:ln>
        </p:spPr>
        <p:txBody>
          <a:bodyPr wrap="square" lIns="0" tIns="0" rIns="0" bIns="0" rtlCol="0">
            <a:spAutoFit/>
          </a:bodyPr>
          <a:lstStyle/>
          <a:p>
            <a:pPr algn="ctr"/>
            <a:r>
              <a:rPr lang="en-US" sz="1050" b="1" dirty="0">
                <a:solidFill>
                  <a:schemeClr val="accent1"/>
                </a:solidFill>
              </a:rPr>
              <a:t>Week 10</a:t>
            </a:r>
          </a:p>
          <a:p>
            <a:pPr marL="144000" indent="-144000">
              <a:buFont typeface="Arial" panose="020B0604020202020204" pitchFamily="34" charset="0"/>
              <a:buChar char="•"/>
            </a:pPr>
            <a:r>
              <a:rPr lang="en-US" sz="900" dirty="0">
                <a:solidFill>
                  <a:schemeClr val="accent1"/>
                </a:solidFill>
              </a:rPr>
              <a:t>T-</a:t>
            </a:r>
            <a:r>
              <a:rPr lang="en-US" sz="900" dirty="0" err="1">
                <a:solidFill>
                  <a:schemeClr val="accent1"/>
                </a:solidFill>
              </a:rPr>
              <a:t>VEC</a:t>
            </a:r>
            <a:r>
              <a:rPr lang="en-US" sz="900" dirty="0">
                <a:solidFill>
                  <a:schemeClr val="accent1"/>
                </a:solidFill>
              </a:rPr>
              <a:t> every 3 weeks up to 12 months</a:t>
            </a:r>
          </a:p>
          <a:p>
            <a:pPr marL="144000" indent="-144000">
              <a:buFont typeface="Arial" panose="020B0604020202020204" pitchFamily="34" charset="0"/>
              <a:buChar char="•"/>
            </a:pPr>
            <a:r>
              <a:rPr lang="en-US" sz="900" dirty="0">
                <a:solidFill>
                  <a:schemeClr val="accent1"/>
                </a:solidFill>
              </a:rPr>
              <a:t>Pembrolizumab every 3 weeks up to 12 months</a:t>
            </a:r>
          </a:p>
        </p:txBody>
      </p:sp>
    </p:spTree>
    <p:extLst>
      <p:ext uri="{BB962C8B-B14F-4D97-AF65-F5344CB8AC3E}">
        <p14:creationId xmlns:p14="http://schemas.microsoft.com/office/powerpoint/2010/main" val="1679982032"/>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16</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p:txBody>
          <a:bodyPr/>
          <a:lstStyle/>
          <a:p>
            <a:r>
              <a:rPr lang="en-GB" dirty="0"/>
              <a:t>PD-1, </a:t>
            </a:r>
            <a:r>
              <a:rPr lang="en-US" dirty="0"/>
              <a:t>programmed cell death protein 1; </a:t>
            </a:r>
            <a:r>
              <a:rPr lang="en-GB" dirty="0"/>
              <a:t>STS, soft-tissue sarcoma; T-VEC, </a:t>
            </a:r>
            <a:r>
              <a:rPr lang="en-GB" dirty="0" err="1"/>
              <a:t>talimogene</a:t>
            </a:r>
            <a:r>
              <a:rPr lang="en-GB" dirty="0"/>
              <a:t> </a:t>
            </a:r>
            <a:r>
              <a:rPr lang="en-GB" dirty="0" err="1"/>
              <a:t>laherparepvec</a:t>
            </a:r>
            <a:r>
              <a:rPr lang="en-GB" dirty="0"/>
              <a:t>.</a:t>
            </a:r>
            <a:endParaRPr lang="en-GB" dirty="0">
              <a:solidFill>
                <a:schemeClr val="tx2"/>
              </a:solidFill>
            </a:endParaRPr>
          </a:p>
          <a:p>
            <a:r>
              <a:rPr lang="en-GB" dirty="0">
                <a:solidFill>
                  <a:schemeClr val="tx2"/>
                </a:solidFill>
              </a:rPr>
              <a:t>Kelly CM, et al. JAMA </a:t>
            </a:r>
            <a:r>
              <a:rPr lang="en-GB" dirty="0" err="1">
                <a:solidFill>
                  <a:schemeClr val="tx2"/>
                </a:solidFill>
              </a:rPr>
              <a:t>Oncol</a:t>
            </a:r>
            <a:r>
              <a:rPr lang="en-GB" dirty="0">
                <a:solidFill>
                  <a:schemeClr val="tx2"/>
                </a:solidFill>
              </a:rPr>
              <a:t>. 2020;doi: 10.1001/jamaoncol.2019.6152. [</a:t>
            </a:r>
            <a:r>
              <a:rPr lang="en-GB" dirty="0" err="1">
                <a:solidFill>
                  <a:schemeClr val="tx2"/>
                </a:solidFill>
              </a:rPr>
              <a:t>Epub</a:t>
            </a:r>
            <a:r>
              <a:rPr lang="en-GB" dirty="0">
                <a:solidFill>
                  <a:schemeClr val="tx2"/>
                </a:solidFill>
              </a:rPr>
              <a:t> ahead of print]. </a:t>
            </a:r>
            <a:endParaRPr lang="en-US" dirty="0">
              <a:solidFill>
                <a:schemeClr val="tx2"/>
              </a:solidFill>
            </a:endParaRPr>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oncolytic and PD-1 combinations</a:t>
            </a:r>
          </a:p>
          <a:p>
            <a:r>
              <a:rPr lang="en-GB" dirty="0">
                <a:solidFill>
                  <a:schemeClr val="accent1"/>
                </a:solidFill>
              </a:rPr>
              <a:t>T-</a:t>
            </a:r>
            <a:r>
              <a:rPr lang="en-GB" dirty="0" err="1">
                <a:solidFill>
                  <a:schemeClr val="accent1"/>
                </a:solidFill>
              </a:rPr>
              <a:t>VEC</a:t>
            </a:r>
            <a:r>
              <a:rPr lang="en-GB" dirty="0">
                <a:solidFill>
                  <a:schemeClr val="accent1"/>
                </a:solidFill>
              </a:rPr>
              <a:t> + </a:t>
            </a:r>
            <a:r>
              <a:rPr lang="en-GB" dirty="0" err="1">
                <a:solidFill>
                  <a:schemeClr val="accent1"/>
                </a:solidFill>
              </a:rPr>
              <a:t>pembrolizumab</a:t>
            </a:r>
            <a:endParaRPr lang="en-US" dirty="0">
              <a:solidFill>
                <a:schemeClr val="accent1"/>
              </a:solidFill>
            </a:endParaRPr>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1218346" y="1553697"/>
            <a:ext cx="7331245" cy="1360457"/>
          </a:xfrm>
        </p:spPr>
        <p:txBody>
          <a:bodyPr/>
          <a:lstStyle/>
          <a:p>
            <a:pPr marL="0" indent="0">
              <a:spcBef>
                <a:spcPts val="600"/>
              </a:spcBef>
              <a:buNone/>
            </a:pPr>
            <a:r>
              <a:rPr lang="en-GB" dirty="0"/>
              <a:t>Immune recruitment due to T-</a:t>
            </a:r>
            <a:r>
              <a:rPr lang="en-GB" dirty="0" err="1"/>
              <a:t>VEC</a:t>
            </a:r>
            <a:r>
              <a:rPr lang="en-GB" dirty="0"/>
              <a:t> induced lysis may aid immune checkpoint activity </a:t>
            </a:r>
          </a:p>
          <a:p>
            <a:pPr marL="0" indent="0">
              <a:spcBef>
                <a:spcPts val="600"/>
              </a:spcBef>
              <a:buNone/>
            </a:pPr>
            <a:r>
              <a:rPr lang="en-GB" dirty="0"/>
              <a:t>T-</a:t>
            </a:r>
            <a:r>
              <a:rPr lang="en-GB" dirty="0" err="1"/>
              <a:t>VEC</a:t>
            </a:r>
            <a:r>
              <a:rPr lang="en-GB" dirty="0"/>
              <a:t> in combination with </a:t>
            </a:r>
            <a:r>
              <a:rPr lang="en-GB" dirty="0" err="1"/>
              <a:t>pembrolizumab</a:t>
            </a:r>
            <a:r>
              <a:rPr lang="en-GB" dirty="0"/>
              <a:t> showed promising results in mixed </a:t>
            </a:r>
            <a:r>
              <a:rPr lang="en-GB" dirty="0" err="1"/>
              <a:t>STS</a:t>
            </a:r>
            <a:r>
              <a:rPr lang="en-GB" dirty="0"/>
              <a:t> subtypes </a:t>
            </a:r>
          </a:p>
          <a:p>
            <a:pPr marL="0" indent="0">
              <a:spcBef>
                <a:spcPts val="600"/>
              </a:spcBef>
              <a:buNone/>
            </a:pPr>
            <a:endParaRPr lang="en-US" dirty="0"/>
          </a:p>
        </p:txBody>
      </p:sp>
      <p:sp>
        <p:nvSpPr>
          <p:cNvPr id="105" name="Rectangle 104">
            <a:extLst>
              <a:ext uri="{FF2B5EF4-FFF2-40B4-BE49-F238E27FC236}">
                <a16:creationId xmlns:a16="http://schemas.microsoft.com/office/drawing/2014/main" id="{DB7A743A-DBD1-478C-A554-981394F98B89}"/>
              </a:ext>
            </a:extLst>
          </p:cNvPr>
          <p:cNvSpPr/>
          <p:nvPr/>
        </p:nvSpPr>
        <p:spPr>
          <a:xfrm>
            <a:off x="468312" y="2980739"/>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6" name="Rectangle 105">
            <a:extLst>
              <a:ext uri="{FF2B5EF4-FFF2-40B4-BE49-F238E27FC236}">
                <a16:creationId xmlns:a16="http://schemas.microsoft.com/office/drawing/2014/main" id="{ED661F7D-8CE9-46D3-9B65-CD49113771FF}"/>
              </a:ext>
            </a:extLst>
          </p:cNvPr>
          <p:cNvSpPr/>
          <p:nvPr/>
        </p:nvSpPr>
        <p:spPr>
          <a:xfrm>
            <a:off x="468313" y="3220384"/>
            <a:ext cx="4012487" cy="2801404"/>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7" name="Rectangle 106">
            <a:extLst>
              <a:ext uri="{FF2B5EF4-FFF2-40B4-BE49-F238E27FC236}">
                <a16:creationId xmlns:a16="http://schemas.microsoft.com/office/drawing/2014/main" id="{22FCA058-4E49-4980-BB71-1E5836DCF465}"/>
              </a:ext>
            </a:extLst>
          </p:cNvPr>
          <p:cNvSpPr/>
          <p:nvPr/>
        </p:nvSpPr>
        <p:spPr>
          <a:xfrm>
            <a:off x="4663968" y="2982223"/>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108" name="Rectangle 107">
            <a:extLst>
              <a:ext uri="{FF2B5EF4-FFF2-40B4-BE49-F238E27FC236}">
                <a16:creationId xmlns:a16="http://schemas.microsoft.com/office/drawing/2014/main" id="{6C92AEE8-232D-48EB-936D-8F6081FC40A7}"/>
              </a:ext>
            </a:extLst>
          </p:cNvPr>
          <p:cNvSpPr/>
          <p:nvPr/>
        </p:nvSpPr>
        <p:spPr>
          <a:xfrm>
            <a:off x="4663969" y="3221868"/>
            <a:ext cx="4012487" cy="2801404"/>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09" name="Rectangle 108">
            <a:extLst>
              <a:ext uri="{FF2B5EF4-FFF2-40B4-BE49-F238E27FC236}">
                <a16:creationId xmlns:a16="http://schemas.microsoft.com/office/drawing/2014/main" id="{9CC9C958-9F5C-4B8D-A357-C7E533EBFFBB}"/>
              </a:ext>
            </a:extLst>
          </p:cNvPr>
          <p:cNvSpPr/>
          <p:nvPr/>
        </p:nvSpPr>
        <p:spPr>
          <a:xfrm>
            <a:off x="467544" y="2972969"/>
            <a:ext cx="3743806" cy="369332"/>
          </a:xfrm>
          <a:prstGeom prst="rect">
            <a:avLst/>
          </a:prstGeom>
        </p:spPr>
        <p:txBody>
          <a:bodyPr wrap="square">
            <a:spAutoFit/>
          </a:bodyPr>
          <a:lstStyle/>
          <a:p>
            <a:r>
              <a:rPr lang="en-GB" b="1" dirty="0">
                <a:solidFill>
                  <a:schemeClr val="bg1"/>
                </a:solidFill>
              </a:rPr>
              <a:t>Progression-free survival</a:t>
            </a:r>
            <a:endParaRPr lang="en-US" b="1" dirty="0">
              <a:solidFill>
                <a:schemeClr val="bg1"/>
              </a:solidFill>
            </a:endParaRPr>
          </a:p>
        </p:txBody>
      </p:sp>
      <p:sp>
        <p:nvSpPr>
          <p:cNvPr id="110" name="Rectangle 109">
            <a:extLst>
              <a:ext uri="{FF2B5EF4-FFF2-40B4-BE49-F238E27FC236}">
                <a16:creationId xmlns:a16="http://schemas.microsoft.com/office/drawing/2014/main" id="{A2DA743D-1363-4705-86F3-0638D6520A18}"/>
              </a:ext>
            </a:extLst>
          </p:cNvPr>
          <p:cNvSpPr/>
          <p:nvPr/>
        </p:nvSpPr>
        <p:spPr>
          <a:xfrm>
            <a:off x="4703544" y="2983365"/>
            <a:ext cx="2983395" cy="369332"/>
          </a:xfrm>
          <a:prstGeom prst="rect">
            <a:avLst/>
          </a:prstGeom>
        </p:spPr>
        <p:txBody>
          <a:bodyPr wrap="square">
            <a:spAutoFit/>
          </a:bodyPr>
          <a:lstStyle/>
          <a:p>
            <a:r>
              <a:rPr lang="en-GB" b="1" dirty="0">
                <a:solidFill>
                  <a:schemeClr val="bg1"/>
                </a:solidFill>
              </a:rPr>
              <a:t>Overall survival</a:t>
            </a:r>
            <a:endParaRPr lang="en-US" b="1" dirty="0">
              <a:solidFill>
                <a:schemeClr val="bg1"/>
              </a:solidFill>
            </a:endParaRPr>
          </a:p>
        </p:txBody>
      </p:sp>
      <p:grpSp>
        <p:nvGrpSpPr>
          <p:cNvPr id="14" name="Group 13">
            <a:extLst>
              <a:ext uri="{FF2B5EF4-FFF2-40B4-BE49-F238E27FC236}">
                <a16:creationId xmlns:a16="http://schemas.microsoft.com/office/drawing/2014/main" id="{7C3ACD56-02E8-4963-B6A5-BB166BABBC17}"/>
              </a:ext>
            </a:extLst>
          </p:cNvPr>
          <p:cNvGrpSpPr/>
          <p:nvPr/>
        </p:nvGrpSpPr>
        <p:grpSpPr>
          <a:xfrm>
            <a:off x="454995" y="3495198"/>
            <a:ext cx="4037136" cy="2432229"/>
            <a:chOff x="454995" y="3495198"/>
            <a:chExt cx="4037136" cy="2432229"/>
          </a:xfrm>
        </p:grpSpPr>
        <p:grpSp>
          <p:nvGrpSpPr>
            <p:cNvPr id="13" name="Group 12">
              <a:extLst>
                <a:ext uri="{FF2B5EF4-FFF2-40B4-BE49-F238E27FC236}">
                  <a16:creationId xmlns:a16="http://schemas.microsoft.com/office/drawing/2014/main" id="{18C77678-8DFB-4CA5-AA31-00ACDFA78110}"/>
                </a:ext>
              </a:extLst>
            </p:cNvPr>
            <p:cNvGrpSpPr/>
            <p:nvPr/>
          </p:nvGrpSpPr>
          <p:grpSpPr>
            <a:xfrm>
              <a:off x="1314789" y="3681869"/>
              <a:ext cx="3002445" cy="1296000"/>
              <a:chOff x="1314789" y="3692885"/>
              <a:chExt cx="3002445" cy="1296000"/>
            </a:xfrm>
          </p:grpSpPr>
          <p:cxnSp>
            <p:nvCxnSpPr>
              <p:cNvPr id="289" name="Straight Connector 288">
                <a:extLst>
                  <a:ext uri="{FF2B5EF4-FFF2-40B4-BE49-F238E27FC236}">
                    <a16:creationId xmlns:a16="http://schemas.microsoft.com/office/drawing/2014/main" id="{A3FC7E87-3D7A-4B2F-B261-B999E3AF46D1}"/>
                  </a:ext>
                </a:extLst>
              </p:cNvPr>
              <p:cNvCxnSpPr>
                <a:cxnSpLocks/>
              </p:cNvCxnSpPr>
              <p:nvPr/>
            </p:nvCxnSpPr>
            <p:spPr>
              <a:xfrm>
                <a:off x="4125354" y="47036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90" name="Straight Connector 289">
                <a:extLst>
                  <a:ext uri="{FF2B5EF4-FFF2-40B4-BE49-F238E27FC236}">
                    <a16:creationId xmlns:a16="http://schemas.microsoft.com/office/drawing/2014/main" id="{BAA47730-03FF-4426-B5D5-B6BD0510305F}"/>
                  </a:ext>
                </a:extLst>
              </p:cNvPr>
              <p:cNvCxnSpPr>
                <a:cxnSpLocks/>
              </p:cNvCxnSpPr>
              <p:nvPr/>
            </p:nvCxnSpPr>
            <p:spPr>
              <a:xfrm>
                <a:off x="4294421" y="47036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91" name="Straight Connector 290">
                <a:extLst>
                  <a:ext uri="{FF2B5EF4-FFF2-40B4-BE49-F238E27FC236}">
                    <a16:creationId xmlns:a16="http://schemas.microsoft.com/office/drawing/2014/main" id="{FCF5DCBD-2C3C-45C1-9818-78C97C7F6102}"/>
                  </a:ext>
                </a:extLst>
              </p:cNvPr>
              <p:cNvCxnSpPr>
                <a:cxnSpLocks/>
              </p:cNvCxnSpPr>
              <p:nvPr/>
            </p:nvCxnSpPr>
            <p:spPr>
              <a:xfrm>
                <a:off x="3346833" y="47036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92" name="Straight Connector 291">
                <a:extLst>
                  <a:ext uri="{FF2B5EF4-FFF2-40B4-BE49-F238E27FC236}">
                    <a16:creationId xmlns:a16="http://schemas.microsoft.com/office/drawing/2014/main" id="{684DFC46-C55C-4911-8B08-6F025C163418}"/>
                  </a:ext>
                </a:extLst>
              </p:cNvPr>
              <p:cNvCxnSpPr>
                <a:cxnSpLocks/>
              </p:cNvCxnSpPr>
              <p:nvPr/>
            </p:nvCxnSpPr>
            <p:spPr>
              <a:xfrm>
                <a:off x="3244433" y="47036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93" name="Straight Connector 292">
                <a:extLst>
                  <a:ext uri="{FF2B5EF4-FFF2-40B4-BE49-F238E27FC236}">
                    <a16:creationId xmlns:a16="http://schemas.microsoft.com/office/drawing/2014/main" id="{1DFAF693-6948-42FA-A2D6-E4A07FBEE6F2}"/>
                  </a:ext>
                </a:extLst>
              </p:cNvPr>
              <p:cNvCxnSpPr>
                <a:cxnSpLocks/>
              </p:cNvCxnSpPr>
              <p:nvPr/>
            </p:nvCxnSpPr>
            <p:spPr>
              <a:xfrm>
                <a:off x="3127747" y="4703660"/>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5" name="Straight Connector 154">
                <a:extLst>
                  <a:ext uri="{FF2B5EF4-FFF2-40B4-BE49-F238E27FC236}">
                    <a16:creationId xmlns:a16="http://schemas.microsoft.com/office/drawing/2014/main" id="{73D44622-F813-4FAD-8B4F-61345E328DA7}"/>
                  </a:ext>
                </a:extLst>
              </p:cNvPr>
              <p:cNvCxnSpPr>
                <a:cxnSpLocks/>
              </p:cNvCxnSpPr>
              <p:nvPr/>
            </p:nvCxnSpPr>
            <p:spPr>
              <a:xfrm>
                <a:off x="2028958" y="4521137"/>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157" name="Straight Connector 156">
                <a:extLst>
                  <a:ext uri="{FF2B5EF4-FFF2-40B4-BE49-F238E27FC236}">
                    <a16:creationId xmlns:a16="http://schemas.microsoft.com/office/drawing/2014/main" id="{A79F7F6D-2562-4B94-8E50-A50799D286B9}"/>
                  </a:ext>
                </a:extLst>
              </p:cNvPr>
              <p:cNvCxnSpPr>
                <a:cxnSpLocks/>
              </p:cNvCxnSpPr>
              <p:nvPr/>
            </p:nvCxnSpPr>
            <p:spPr>
              <a:xfrm>
                <a:off x="3000787" y="4606193"/>
                <a:ext cx="0" cy="78006"/>
              </a:xfrm>
              <a:prstGeom prst="line">
                <a:avLst/>
              </a:prstGeom>
              <a:ln w="19050">
                <a:solidFill>
                  <a:schemeClr val="bg2">
                    <a:lumMod val="50000"/>
                  </a:schemeClr>
                </a:solidFill>
              </a:ln>
              <a:effectLst/>
            </p:spPr>
            <p:style>
              <a:lnRef idx="2">
                <a:schemeClr val="accent1"/>
              </a:lnRef>
              <a:fillRef idx="0">
                <a:schemeClr val="accent1"/>
              </a:fillRef>
              <a:effectRef idx="1">
                <a:schemeClr val="accent1"/>
              </a:effectRef>
              <a:fontRef idx="minor">
                <a:schemeClr val="tx1"/>
              </a:fontRef>
            </p:style>
          </p:cxnSp>
          <p:grpSp>
            <p:nvGrpSpPr>
              <p:cNvPr id="159" name="Group 158">
                <a:extLst>
                  <a:ext uri="{FF2B5EF4-FFF2-40B4-BE49-F238E27FC236}">
                    <a16:creationId xmlns:a16="http://schemas.microsoft.com/office/drawing/2014/main" id="{4C1A15B7-9783-4D88-9671-397F4DB9E403}"/>
                  </a:ext>
                </a:extLst>
              </p:cNvPr>
              <p:cNvGrpSpPr>
                <a:grpSpLocks noChangeAspect="1"/>
              </p:cNvGrpSpPr>
              <p:nvPr/>
            </p:nvGrpSpPr>
            <p:grpSpPr>
              <a:xfrm>
                <a:off x="1314789" y="3692885"/>
                <a:ext cx="3002445" cy="1296000"/>
                <a:chOff x="2025650" y="2895600"/>
                <a:chExt cx="2241550" cy="1069975"/>
              </a:xfrm>
            </p:grpSpPr>
            <p:sp>
              <p:nvSpPr>
                <p:cNvPr id="160" name="Line 5">
                  <a:extLst>
                    <a:ext uri="{FF2B5EF4-FFF2-40B4-BE49-F238E27FC236}">
                      <a16:creationId xmlns:a16="http://schemas.microsoft.com/office/drawing/2014/main" id="{999709FE-ED8D-4D12-8470-E35A6E67B890}"/>
                    </a:ext>
                  </a:extLst>
                </p:cNvPr>
                <p:cNvSpPr>
                  <a:spLocks noChangeShapeType="1"/>
                </p:cNvSpPr>
                <p:nvPr/>
              </p:nvSpPr>
              <p:spPr bwMode="auto">
                <a:xfrm>
                  <a:off x="2025650" y="2895600"/>
                  <a:ext cx="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1" name="Line 47">
                  <a:extLst>
                    <a:ext uri="{FF2B5EF4-FFF2-40B4-BE49-F238E27FC236}">
                      <a16:creationId xmlns:a16="http://schemas.microsoft.com/office/drawing/2014/main" id="{B5789F4D-150C-4B88-B434-6E8256812BA8}"/>
                    </a:ext>
                  </a:extLst>
                </p:cNvPr>
                <p:cNvSpPr>
                  <a:spLocks noChangeShapeType="1"/>
                </p:cNvSpPr>
                <p:nvPr/>
              </p:nvSpPr>
              <p:spPr bwMode="auto">
                <a:xfrm>
                  <a:off x="20256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2" name="Line 48">
                  <a:extLst>
                    <a:ext uri="{FF2B5EF4-FFF2-40B4-BE49-F238E27FC236}">
                      <a16:creationId xmlns:a16="http://schemas.microsoft.com/office/drawing/2014/main" id="{76385056-FB90-4B33-B9EC-5A6F6AAA0ADD}"/>
                    </a:ext>
                  </a:extLst>
                </p:cNvPr>
                <p:cNvSpPr>
                  <a:spLocks noChangeShapeType="1"/>
                </p:cNvSpPr>
                <p:nvPr/>
              </p:nvSpPr>
              <p:spPr bwMode="auto">
                <a:xfrm>
                  <a:off x="20637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3" name="Line 49">
                  <a:extLst>
                    <a:ext uri="{FF2B5EF4-FFF2-40B4-BE49-F238E27FC236}">
                      <a16:creationId xmlns:a16="http://schemas.microsoft.com/office/drawing/2014/main" id="{F42B00AA-503C-4129-8D28-836C2980FE9F}"/>
                    </a:ext>
                  </a:extLst>
                </p:cNvPr>
                <p:cNvSpPr>
                  <a:spLocks noChangeShapeType="1"/>
                </p:cNvSpPr>
                <p:nvPr/>
              </p:nvSpPr>
              <p:spPr bwMode="auto">
                <a:xfrm>
                  <a:off x="21018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4" name="Line 50">
                  <a:extLst>
                    <a:ext uri="{FF2B5EF4-FFF2-40B4-BE49-F238E27FC236}">
                      <a16:creationId xmlns:a16="http://schemas.microsoft.com/office/drawing/2014/main" id="{447213AB-2D9A-4866-ADEF-51F6E2883039}"/>
                    </a:ext>
                  </a:extLst>
                </p:cNvPr>
                <p:cNvSpPr>
                  <a:spLocks noChangeShapeType="1"/>
                </p:cNvSpPr>
                <p:nvPr/>
              </p:nvSpPr>
              <p:spPr bwMode="auto">
                <a:xfrm>
                  <a:off x="21399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5" name="Freeform 51">
                  <a:extLst>
                    <a:ext uri="{FF2B5EF4-FFF2-40B4-BE49-F238E27FC236}">
                      <a16:creationId xmlns:a16="http://schemas.microsoft.com/office/drawing/2014/main" id="{5852498B-FFEE-4264-90DF-8A80A2C049DC}"/>
                    </a:ext>
                  </a:extLst>
                </p:cNvPr>
                <p:cNvSpPr>
                  <a:spLocks/>
                </p:cNvSpPr>
                <p:nvPr/>
              </p:nvSpPr>
              <p:spPr bwMode="auto">
                <a:xfrm>
                  <a:off x="2178050" y="2895600"/>
                  <a:ext cx="3175" cy="22225"/>
                </a:xfrm>
                <a:custGeom>
                  <a:avLst/>
                  <a:gdLst>
                    <a:gd name="T0" fmla="*/ 0 w 2"/>
                    <a:gd name="T1" fmla="*/ 0 h 14"/>
                    <a:gd name="T2" fmla="*/ 2 w 2"/>
                    <a:gd name="T3" fmla="*/ 0 h 14"/>
                    <a:gd name="T4" fmla="*/ 2 w 2"/>
                    <a:gd name="T5" fmla="*/ 14 h 14"/>
                  </a:gdLst>
                  <a:ahLst/>
                  <a:cxnLst>
                    <a:cxn ang="0">
                      <a:pos x="T0" y="T1"/>
                    </a:cxn>
                    <a:cxn ang="0">
                      <a:pos x="T2" y="T3"/>
                    </a:cxn>
                    <a:cxn ang="0">
                      <a:pos x="T4" y="T5"/>
                    </a:cxn>
                  </a:cxnLst>
                  <a:rect l="0" t="0" r="r" b="b"/>
                  <a:pathLst>
                    <a:path w="2" h="14">
                      <a:moveTo>
                        <a:pt x="0" y="0"/>
                      </a:moveTo>
                      <a:lnTo>
                        <a:pt x="2" y="0"/>
                      </a:lnTo>
                      <a:lnTo>
                        <a:pt x="2"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6" name="Line 52">
                  <a:extLst>
                    <a:ext uri="{FF2B5EF4-FFF2-40B4-BE49-F238E27FC236}">
                      <a16:creationId xmlns:a16="http://schemas.microsoft.com/office/drawing/2014/main" id="{7F982297-D4B4-4763-B102-C40594FBF6F1}"/>
                    </a:ext>
                  </a:extLst>
                </p:cNvPr>
                <p:cNvSpPr>
                  <a:spLocks noChangeShapeType="1"/>
                </p:cNvSpPr>
                <p:nvPr/>
              </p:nvSpPr>
              <p:spPr bwMode="auto">
                <a:xfrm>
                  <a:off x="2181225" y="29305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7" name="Line 53">
                  <a:extLst>
                    <a:ext uri="{FF2B5EF4-FFF2-40B4-BE49-F238E27FC236}">
                      <a16:creationId xmlns:a16="http://schemas.microsoft.com/office/drawing/2014/main" id="{78EE989B-D9BB-4586-A375-AF7125ED9F28}"/>
                    </a:ext>
                  </a:extLst>
                </p:cNvPr>
                <p:cNvSpPr>
                  <a:spLocks noChangeShapeType="1"/>
                </p:cNvSpPr>
                <p:nvPr/>
              </p:nvSpPr>
              <p:spPr bwMode="auto">
                <a:xfrm>
                  <a:off x="2181225" y="29686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8" name="Line 54">
                  <a:extLst>
                    <a:ext uri="{FF2B5EF4-FFF2-40B4-BE49-F238E27FC236}">
                      <a16:creationId xmlns:a16="http://schemas.microsoft.com/office/drawing/2014/main" id="{C3F96D7C-92AE-4DF9-9988-C248345F5C99}"/>
                    </a:ext>
                  </a:extLst>
                </p:cNvPr>
                <p:cNvSpPr>
                  <a:spLocks noChangeShapeType="1"/>
                </p:cNvSpPr>
                <p:nvPr/>
              </p:nvSpPr>
              <p:spPr bwMode="auto">
                <a:xfrm>
                  <a:off x="2181225" y="30067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9" name="Line 55">
                  <a:extLst>
                    <a:ext uri="{FF2B5EF4-FFF2-40B4-BE49-F238E27FC236}">
                      <a16:creationId xmlns:a16="http://schemas.microsoft.com/office/drawing/2014/main" id="{EEABD6AC-71CA-4E18-890F-1AD254C9200B}"/>
                    </a:ext>
                  </a:extLst>
                </p:cNvPr>
                <p:cNvSpPr>
                  <a:spLocks noChangeShapeType="1"/>
                </p:cNvSpPr>
                <p:nvPr/>
              </p:nvSpPr>
              <p:spPr bwMode="auto">
                <a:xfrm>
                  <a:off x="2181225" y="30448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0" name="Freeform 56">
                  <a:extLst>
                    <a:ext uri="{FF2B5EF4-FFF2-40B4-BE49-F238E27FC236}">
                      <a16:creationId xmlns:a16="http://schemas.microsoft.com/office/drawing/2014/main" id="{BCDB84EC-A0EE-47CC-8302-B8037B54CC40}"/>
                    </a:ext>
                  </a:extLst>
                </p:cNvPr>
                <p:cNvSpPr>
                  <a:spLocks/>
                </p:cNvSpPr>
                <p:nvPr/>
              </p:nvSpPr>
              <p:spPr bwMode="auto">
                <a:xfrm>
                  <a:off x="2187575" y="3076575"/>
                  <a:ext cx="19050" cy="6350"/>
                </a:xfrm>
                <a:custGeom>
                  <a:avLst/>
                  <a:gdLst>
                    <a:gd name="T0" fmla="*/ 0 w 12"/>
                    <a:gd name="T1" fmla="*/ 0 h 4"/>
                    <a:gd name="T2" fmla="*/ 12 w 12"/>
                    <a:gd name="T3" fmla="*/ 0 h 4"/>
                    <a:gd name="T4" fmla="*/ 12 w 12"/>
                    <a:gd name="T5" fmla="*/ 4 h 4"/>
                  </a:gdLst>
                  <a:ahLst/>
                  <a:cxnLst>
                    <a:cxn ang="0">
                      <a:pos x="T0" y="T1"/>
                    </a:cxn>
                    <a:cxn ang="0">
                      <a:pos x="T2" y="T3"/>
                    </a:cxn>
                    <a:cxn ang="0">
                      <a:pos x="T4" y="T5"/>
                    </a:cxn>
                  </a:cxnLst>
                  <a:rect l="0" t="0" r="r" b="b"/>
                  <a:pathLst>
                    <a:path w="12" h="4">
                      <a:moveTo>
                        <a:pt x="0" y="0"/>
                      </a:moveTo>
                      <a:lnTo>
                        <a:pt x="12" y="0"/>
                      </a:lnTo>
                      <a:lnTo>
                        <a:pt x="12" y="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1" name="Line 57">
                  <a:extLst>
                    <a:ext uri="{FF2B5EF4-FFF2-40B4-BE49-F238E27FC236}">
                      <a16:creationId xmlns:a16="http://schemas.microsoft.com/office/drawing/2014/main" id="{885FDDC3-31B9-419C-B5A7-50169D62BC88}"/>
                    </a:ext>
                  </a:extLst>
                </p:cNvPr>
                <p:cNvSpPr>
                  <a:spLocks noChangeShapeType="1"/>
                </p:cNvSpPr>
                <p:nvPr/>
              </p:nvSpPr>
              <p:spPr bwMode="auto">
                <a:xfrm>
                  <a:off x="2206625" y="30956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2" name="Line 58">
                  <a:extLst>
                    <a:ext uri="{FF2B5EF4-FFF2-40B4-BE49-F238E27FC236}">
                      <a16:creationId xmlns:a16="http://schemas.microsoft.com/office/drawing/2014/main" id="{B0DA14A7-54F4-4C60-B6D9-B25696DA55FF}"/>
                    </a:ext>
                  </a:extLst>
                </p:cNvPr>
                <p:cNvSpPr>
                  <a:spLocks noChangeShapeType="1"/>
                </p:cNvSpPr>
                <p:nvPr/>
              </p:nvSpPr>
              <p:spPr bwMode="auto">
                <a:xfrm>
                  <a:off x="2206625" y="31337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3" name="Freeform 59">
                  <a:extLst>
                    <a:ext uri="{FF2B5EF4-FFF2-40B4-BE49-F238E27FC236}">
                      <a16:creationId xmlns:a16="http://schemas.microsoft.com/office/drawing/2014/main" id="{881EC63E-3F0C-4BB5-BA9E-F8CFD8011E08}"/>
                    </a:ext>
                  </a:extLst>
                </p:cNvPr>
                <p:cNvSpPr>
                  <a:spLocks/>
                </p:cNvSpPr>
                <p:nvPr/>
              </p:nvSpPr>
              <p:spPr bwMode="auto">
                <a:xfrm>
                  <a:off x="2206625" y="3171825"/>
                  <a:ext cx="9525" cy="19050"/>
                </a:xfrm>
                <a:custGeom>
                  <a:avLst/>
                  <a:gdLst>
                    <a:gd name="T0" fmla="*/ 0 w 6"/>
                    <a:gd name="T1" fmla="*/ 0 h 12"/>
                    <a:gd name="T2" fmla="*/ 0 w 6"/>
                    <a:gd name="T3" fmla="*/ 6 h 12"/>
                    <a:gd name="T4" fmla="*/ 6 w 6"/>
                    <a:gd name="T5" fmla="*/ 6 h 12"/>
                    <a:gd name="T6" fmla="*/ 6 w 6"/>
                    <a:gd name="T7" fmla="*/ 12 h 12"/>
                  </a:gdLst>
                  <a:ahLst/>
                  <a:cxnLst>
                    <a:cxn ang="0">
                      <a:pos x="T0" y="T1"/>
                    </a:cxn>
                    <a:cxn ang="0">
                      <a:pos x="T2" y="T3"/>
                    </a:cxn>
                    <a:cxn ang="0">
                      <a:pos x="T4" y="T5"/>
                    </a:cxn>
                    <a:cxn ang="0">
                      <a:pos x="T6" y="T7"/>
                    </a:cxn>
                  </a:cxnLst>
                  <a:rect l="0" t="0" r="r" b="b"/>
                  <a:pathLst>
                    <a:path w="6" h="12">
                      <a:moveTo>
                        <a:pt x="0" y="0"/>
                      </a:moveTo>
                      <a:lnTo>
                        <a:pt x="0" y="6"/>
                      </a:lnTo>
                      <a:lnTo>
                        <a:pt x="6" y="6"/>
                      </a:lnTo>
                      <a:lnTo>
                        <a:pt x="6"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4" name="Line 60">
                  <a:extLst>
                    <a:ext uri="{FF2B5EF4-FFF2-40B4-BE49-F238E27FC236}">
                      <a16:creationId xmlns:a16="http://schemas.microsoft.com/office/drawing/2014/main" id="{DD4DE4ED-B0D3-4189-8DAB-D3D529FDECEC}"/>
                    </a:ext>
                  </a:extLst>
                </p:cNvPr>
                <p:cNvSpPr>
                  <a:spLocks noChangeShapeType="1"/>
                </p:cNvSpPr>
                <p:nvPr/>
              </p:nvSpPr>
              <p:spPr bwMode="auto">
                <a:xfrm>
                  <a:off x="2216150" y="32035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5" name="Line 61">
                  <a:extLst>
                    <a:ext uri="{FF2B5EF4-FFF2-40B4-BE49-F238E27FC236}">
                      <a16:creationId xmlns:a16="http://schemas.microsoft.com/office/drawing/2014/main" id="{398662C3-2BF7-4929-9326-A8D959C0FA64}"/>
                    </a:ext>
                  </a:extLst>
                </p:cNvPr>
                <p:cNvSpPr>
                  <a:spLocks noChangeShapeType="1"/>
                </p:cNvSpPr>
                <p:nvPr/>
              </p:nvSpPr>
              <p:spPr bwMode="auto">
                <a:xfrm>
                  <a:off x="2216150" y="32416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6" name="Freeform 62">
                  <a:extLst>
                    <a:ext uri="{FF2B5EF4-FFF2-40B4-BE49-F238E27FC236}">
                      <a16:creationId xmlns:a16="http://schemas.microsoft.com/office/drawing/2014/main" id="{5E7B0D0B-BBFC-4F31-8873-9ABBA8DA6D76}"/>
                    </a:ext>
                  </a:extLst>
                </p:cNvPr>
                <p:cNvSpPr>
                  <a:spLocks/>
                </p:cNvSpPr>
                <p:nvPr/>
              </p:nvSpPr>
              <p:spPr bwMode="auto">
                <a:xfrm>
                  <a:off x="2219325" y="3273425"/>
                  <a:ext cx="3175" cy="22225"/>
                </a:xfrm>
                <a:custGeom>
                  <a:avLst/>
                  <a:gdLst>
                    <a:gd name="T0" fmla="*/ 0 w 2"/>
                    <a:gd name="T1" fmla="*/ 0 h 14"/>
                    <a:gd name="T2" fmla="*/ 2 w 2"/>
                    <a:gd name="T3" fmla="*/ 0 h 14"/>
                    <a:gd name="T4" fmla="*/ 2 w 2"/>
                    <a:gd name="T5" fmla="*/ 14 h 14"/>
                  </a:gdLst>
                  <a:ahLst/>
                  <a:cxnLst>
                    <a:cxn ang="0">
                      <a:pos x="T0" y="T1"/>
                    </a:cxn>
                    <a:cxn ang="0">
                      <a:pos x="T2" y="T3"/>
                    </a:cxn>
                    <a:cxn ang="0">
                      <a:pos x="T4" y="T5"/>
                    </a:cxn>
                  </a:cxnLst>
                  <a:rect l="0" t="0" r="r" b="b"/>
                  <a:pathLst>
                    <a:path w="2" h="14">
                      <a:moveTo>
                        <a:pt x="0" y="0"/>
                      </a:moveTo>
                      <a:lnTo>
                        <a:pt x="2" y="0"/>
                      </a:lnTo>
                      <a:lnTo>
                        <a:pt x="2"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7" name="Line 63">
                  <a:extLst>
                    <a:ext uri="{FF2B5EF4-FFF2-40B4-BE49-F238E27FC236}">
                      <a16:creationId xmlns:a16="http://schemas.microsoft.com/office/drawing/2014/main" id="{883A0CC6-BD5E-4EB8-998A-8AD30FA619AC}"/>
                    </a:ext>
                  </a:extLst>
                </p:cNvPr>
                <p:cNvSpPr>
                  <a:spLocks noChangeShapeType="1"/>
                </p:cNvSpPr>
                <p:nvPr/>
              </p:nvSpPr>
              <p:spPr bwMode="auto">
                <a:xfrm>
                  <a:off x="2222500" y="3308350"/>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8" name="Freeform 64">
                  <a:extLst>
                    <a:ext uri="{FF2B5EF4-FFF2-40B4-BE49-F238E27FC236}">
                      <a16:creationId xmlns:a16="http://schemas.microsoft.com/office/drawing/2014/main" id="{D36F83A8-CE7C-4EF0-A7DC-9FCC693F518B}"/>
                    </a:ext>
                  </a:extLst>
                </p:cNvPr>
                <p:cNvSpPr>
                  <a:spLocks/>
                </p:cNvSpPr>
                <p:nvPr/>
              </p:nvSpPr>
              <p:spPr bwMode="auto">
                <a:xfrm>
                  <a:off x="2222500" y="3346450"/>
                  <a:ext cx="6350" cy="19050"/>
                </a:xfrm>
                <a:custGeom>
                  <a:avLst/>
                  <a:gdLst>
                    <a:gd name="T0" fmla="*/ 0 w 4"/>
                    <a:gd name="T1" fmla="*/ 0 h 12"/>
                    <a:gd name="T2" fmla="*/ 0 w 4"/>
                    <a:gd name="T3" fmla="*/ 6 h 12"/>
                    <a:gd name="T4" fmla="*/ 4 w 4"/>
                    <a:gd name="T5" fmla="*/ 6 h 12"/>
                    <a:gd name="T6" fmla="*/ 4 w 4"/>
                    <a:gd name="T7" fmla="*/ 12 h 12"/>
                  </a:gdLst>
                  <a:ahLst/>
                  <a:cxnLst>
                    <a:cxn ang="0">
                      <a:pos x="T0" y="T1"/>
                    </a:cxn>
                    <a:cxn ang="0">
                      <a:pos x="T2" y="T3"/>
                    </a:cxn>
                    <a:cxn ang="0">
                      <a:pos x="T4" y="T5"/>
                    </a:cxn>
                    <a:cxn ang="0">
                      <a:pos x="T6" y="T7"/>
                    </a:cxn>
                  </a:cxnLst>
                  <a:rect l="0" t="0" r="r" b="b"/>
                  <a:pathLst>
                    <a:path w="4" h="12">
                      <a:moveTo>
                        <a:pt x="0" y="0"/>
                      </a:moveTo>
                      <a:lnTo>
                        <a:pt x="0" y="6"/>
                      </a:lnTo>
                      <a:lnTo>
                        <a:pt x="4" y="6"/>
                      </a:lnTo>
                      <a:lnTo>
                        <a:pt x="4"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79" name="Line 65">
                  <a:extLst>
                    <a:ext uri="{FF2B5EF4-FFF2-40B4-BE49-F238E27FC236}">
                      <a16:creationId xmlns:a16="http://schemas.microsoft.com/office/drawing/2014/main" id="{7EFC61A7-09F8-4856-9D16-78221112CCF8}"/>
                    </a:ext>
                  </a:extLst>
                </p:cNvPr>
                <p:cNvSpPr>
                  <a:spLocks noChangeShapeType="1"/>
                </p:cNvSpPr>
                <p:nvPr/>
              </p:nvSpPr>
              <p:spPr bwMode="auto">
                <a:xfrm>
                  <a:off x="2228850" y="3378200"/>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0" name="Freeform 66">
                  <a:extLst>
                    <a:ext uri="{FF2B5EF4-FFF2-40B4-BE49-F238E27FC236}">
                      <a16:creationId xmlns:a16="http://schemas.microsoft.com/office/drawing/2014/main" id="{766F9A9F-3BC5-4840-921A-87C0F7B04094}"/>
                    </a:ext>
                  </a:extLst>
                </p:cNvPr>
                <p:cNvSpPr>
                  <a:spLocks/>
                </p:cNvSpPr>
                <p:nvPr/>
              </p:nvSpPr>
              <p:spPr bwMode="auto">
                <a:xfrm>
                  <a:off x="2228850" y="3416300"/>
                  <a:ext cx="6350" cy="19050"/>
                </a:xfrm>
                <a:custGeom>
                  <a:avLst/>
                  <a:gdLst>
                    <a:gd name="T0" fmla="*/ 0 w 4"/>
                    <a:gd name="T1" fmla="*/ 0 h 12"/>
                    <a:gd name="T2" fmla="*/ 0 w 4"/>
                    <a:gd name="T3" fmla="*/ 12 h 12"/>
                    <a:gd name="T4" fmla="*/ 4 w 4"/>
                    <a:gd name="T5" fmla="*/ 12 h 12"/>
                  </a:gdLst>
                  <a:ahLst/>
                  <a:cxnLst>
                    <a:cxn ang="0">
                      <a:pos x="T0" y="T1"/>
                    </a:cxn>
                    <a:cxn ang="0">
                      <a:pos x="T2" y="T3"/>
                    </a:cxn>
                    <a:cxn ang="0">
                      <a:pos x="T4" y="T5"/>
                    </a:cxn>
                  </a:cxnLst>
                  <a:rect l="0" t="0" r="r" b="b"/>
                  <a:pathLst>
                    <a:path w="4" h="12">
                      <a:moveTo>
                        <a:pt x="0" y="0"/>
                      </a:moveTo>
                      <a:lnTo>
                        <a:pt x="0" y="12"/>
                      </a:lnTo>
                      <a:lnTo>
                        <a:pt x="4"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1" name="Line 67">
                  <a:extLst>
                    <a:ext uri="{FF2B5EF4-FFF2-40B4-BE49-F238E27FC236}">
                      <a16:creationId xmlns:a16="http://schemas.microsoft.com/office/drawing/2014/main" id="{9EF3CF3D-EB17-42AC-ABE2-63164445BABF}"/>
                    </a:ext>
                  </a:extLst>
                </p:cNvPr>
                <p:cNvSpPr>
                  <a:spLocks noChangeShapeType="1"/>
                </p:cNvSpPr>
                <p:nvPr/>
              </p:nvSpPr>
              <p:spPr bwMode="auto">
                <a:xfrm>
                  <a:off x="2247900" y="34353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2" name="Line 68">
                  <a:extLst>
                    <a:ext uri="{FF2B5EF4-FFF2-40B4-BE49-F238E27FC236}">
                      <a16:creationId xmlns:a16="http://schemas.microsoft.com/office/drawing/2014/main" id="{512B37B1-D986-4F0F-8CE2-E3B6518211E4}"/>
                    </a:ext>
                  </a:extLst>
                </p:cNvPr>
                <p:cNvSpPr>
                  <a:spLocks noChangeShapeType="1"/>
                </p:cNvSpPr>
                <p:nvPr/>
              </p:nvSpPr>
              <p:spPr bwMode="auto">
                <a:xfrm>
                  <a:off x="2284413" y="34353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3" name="Freeform 69">
                  <a:extLst>
                    <a:ext uri="{FF2B5EF4-FFF2-40B4-BE49-F238E27FC236}">
                      <a16:creationId xmlns:a16="http://schemas.microsoft.com/office/drawing/2014/main" id="{E56B81D2-6C16-4C54-97D3-CB4192F87B7F}"/>
                    </a:ext>
                  </a:extLst>
                </p:cNvPr>
                <p:cNvSpPr>
                  <a:spLocks/>
                </p:cNvSpPr>
                <p:nvPr/>
              </p:nvSpPr>
              <p:spPr bwMode="auto">
                <a:xfrm>
                  <a:off x="2322513" y="3435350"/>
                  <a:ext cx="3175" cy="22225"/>
                </a:xfrm>
                <a:custGeom>
                  <a:avLst/>
                  <a:gdLst>
                    <a:gd name="T0" fmla="*/ 0 w 2"/>
                    <a:gd name="T1" fmla="*/ 0 h 14"/>
                    <a:gd name="T2" fmla="*/ 2 w 2"/>
                    <a:gd name="T3" fmla="*/ 0 h 14"/>
                    <a:gd name="T4" fmla="*/ 2 w 2"/>
                    <a:gd name="T5" fmla="*/ 14 h 14"/>
                  </a:gdLst>
                  <a:ahLst/>
                  <a:cxnLst>
                    <a:cxn ang="0">
                      <a:pos x="T0" y="T1"/>
                    </a:cxn>
                    <a:cxn ang="0">
                      <a:pos x="T2" y="T3"/>
                    </a:cxn>
                    <a:cxn ang="0">
                      <a:pos x="T4" y="T5"/>
                    </a:cxn>
                  </a:cxnLst>
                  <a:rect l="0" t="0" r="r" b="b"/>
                  <a:pathLst>
                    <a:path w="2" h="14">
                      <a:moveTo>
                        <a:pt x="0" y="0"/>
                      </a:moveTo>
                      <a:lnTo>
                        <a:pt x="2" y="0"/>
                      </a:lnTo>
                      <a:lnTo>
                        <a:pt x="2"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4" name="Line 70">
                  <a:extLst>
                    <a:ext uri="{FF2B5EF4-FFF2-40B4-BE49-F238E27FC236}">
                      <a16:creationId xmlns:a16="http://schemas.microsoft.com/office/drawing/2014/main" id="{A7016100-C94D-429A-9D43-865FD79EC896}"/>
                    </a:ext>
                  </a:extLst>
                </p:cNvPr>
                <p:cNvSpPr>
                  <a:spLocks noChangeShapeType="1"/>
                </p:cNvSpPr>
                <p:nvPr/>
              </p:nvSpPr>
              <p:spPr bwMode="auto">
                <a:xfrm>
                  <a:off x="2325688" y="34702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5" name="Freeform 71">
                  <a:extLst>
                    <a:ext uri="{FF2B5EF4-FFF2-40B4-BE49-F238E27FC236}">
                      <a16:creationId xmlns:a16="http://schemas.microsoft.com/office/drawing/2014/main" id="{094BE857-F3AC-4B8E-9C10-30196480E900}"/>
                    </a:ext>
                  </a:extLst>
                </p:cNvPr>
                <p:cNvSpPr>
                  <a:spLocks/>
                </p:cNvSpPr>
                <p:nvPr/>
              </p:nvSpPr>
              <p:spPr bwMode="auto">
                <a:xfrm>
                  <a:off x="2325688" y="3508375"/>
                  <a:ext cx="25400" cy="0"/>
                </a:xfrm>
                <a:custGeom>
                  <a:avLst/>
                  <a:gdLst>
                    <a:gd name="T0" fmla="*/ 0 w 16"/>
                    <a:gd name="T1" fmla="*/ 0 w 16"/>
                    <a:gd name="T2" fmla="*/ 16 w 16"/>
                    <a:gd name="T3" fmla="*/ 16 w 16"/>
                  </a:gdLst>
                  <a:ahLst/>
                  <a:cxnLst>
                    <a:cxn ang="0">
                      <a:pos x="T0" y="0"/>
                    </a:cxn>
                    <a:cxn ang="0">
                      <a:pos x="T1" y="0"/>
                    </a:cxn>
                    <a:cxn ang="0">
                      <a:pos x="T2" y="0"/>
                    </a:cxn>
                    <a:cxn ang="0">
                      <a:pos x="T3" y="0"/>
                    </a:cxn>
                  </a:cxnLst>
                  <a:rect l="0" t="0" r="r" b="b"/>
                  <a:pathLst>
                    <a:path w="16">
                      <a:moveTo>
                        <a:pt x="0" y="0"/>
                      </a:moveTo>
                      <a:lnTo>
                        <a:pt x="0" y="0"/>
                      </a:lnTo>
                      <a:lnTo>
                        <a:pt x="16" y="0"/>
                      </a:lnTo>
                      <a:lnTo>
                        <a:pt x="16" y="0"/>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6" name="Line 72">
                  <a:extLst>
                    <a:ext uri="{FF2B5EF4-FFF2-40B4-BE49-F238E27FC236}">
                      <a16:creationId xmlns:a16="http://schemas.microsoft.com/office/drawing/2014/main" id="{1E067B17-67B8-4414-BBA4-EA44837E22C7}"/>
                    </a:ext>
                  </a:extLst>
                </p:cNvPr>
                <p:cNvSpPr>
                  <a:spLocks noChangeShapeType="1"/>
                </p:cNvSpPr>
                <p:nvPr/>
              </p:nvSpPr>
              <p:spPr bwMode="auto">
                <a:xfrm>
                  <a:off x="2351088" y="35210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7" name="Freeform 73">
                  <a:extLst>
                    <a:ext uri="{FF2B5EF4-FFF2-40B4-BE49-F238E27FC236}">
                      <a16:creationId xmlns:a16="http://schemas.microsoft.com/office/drawing/2014/main" id="{75ED04F0-6F50-4BE1-8CD5-2E5F70947D97}"/>
                    </a:ext>
                  </a:extLst>
                </p:cNvPr>
                <p:cNvSpPr>
                  <a:spLocks/>
                </p:cNvSpPr>
                <p:nvPr/>
              </p:nvSpPr>
              <p:spPr bwMode="auto">
                <a:xfrm>
                  <a:off x="2351088" y="3559175"/>
                  <a:ext cx="6350" cy="19050"/>
                </a:xfrm>
                <a:custGeom>
                  <a:avLst/>
                  <a:gdLst>
                    <a:gd name="T0" fmla="*/ 0 w 4"/>
                    <a:gd name="T1" fmla="*/ 0 h 12"/>
                    <a:gd name="T2" fmla="*/ 0 w 4"/>
                    <a:gd name="T3" fmla="*/ 12 h 12"/>
                    <a:gd name="T4" fmla="*/ 4 w 4"/>
                    <a:gd name="T5" fmla="*/ 12 h 12"/>
                  </a:gdLst>
                  <a:ahLst/>
                  <a:cxnLst>
                    <a:cxn ang="0">
                      <a:pos x="T0" y="T1"/>
                    </a:cxn>
                    <a:cxn ang="0">
                      <a:pos x="T2" y="T3"/>
                    </a:cxn>
                    <a:cxn ang="0">
                      <a:pos x="T4" y="T5"/>
                    </a:cxn>
                  </a:cxnLst>
                  <a:rect l="0" t="0" r="r" b="b"/>
                  <a:pathLst>
                    <a:path w="4" h="12">
                      <a:moveTo>
                        <a:pt x="0" y="0"/>
                      </a:moveTo>
                      <a:lnTo>
                        <a:pt x="0" y="12"/>
                      </a:lnTo>
                      <a:lnTo>
                        <a:pt x="4"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8" name="Freeform 74">
                  <a:extLst>
                    <a:ext uri="{FF2B5EF4-FFF2-40B4-BE49-F238E27FC236}">
                      <a16:creationId xmlns:a16="http://schemas.microsoft.com/office/drawing/2014/main" id="{F584D7FC-1647-4E52-86F9-9C7959CEE0F1}"/>
                    </a:ext>
                  </a:extLst>
                </p:cNvPr>
                <p:cNvSpPr>
                  <a:spLocks/>
                </p:cNvSpPr>
                <p:nvPr/>
              </p:nvSpPr>
              <p:spPr bwMode="auto">
                <a:xfrm>
                  <a:off x="2370138" y="3578225"/>
                  <a:ext cx="15875" cy="9525"/>
                </a:xfrm>
                <a:custGeom>
                  <a:avLst/>
                  <a:gdLst>
                    <a:gd name="T0" fmla="*/ 0 w 10"/>
                    <a:gd name="T1" fmla="*/ 0 h 6"/>
                    <a:gd name="T2" fmla="*/ 10 w 10"/>
                    <a:gd name="T3" fmla="*/ 0 h 6"/>
                    <a:gd name="T4" fmla="*/ 10 w 10"/>
                    <a:gd name="T5" fmla="*/ 6 h 6"/>
                  </a:gdLst>
                  <a:ahLst/>
                  <a:cxnLst>
                    <a:cxn ang="0">
                      <a:pos x="T0" y="T1"/>
                    </a:cxn>
                    <a:cxn ang="0">
                      <a:pos x="T2" y="T3"/>
                    </a:cxn>
                    <a:cxn ang="0">
                      <a:pos x="T4" y="T5"/>
                    </a:cxn>
                  </a:cxnLst>
                  <a:rect l="0" t="0" r="r" b="b"/>
                  <a:pathLst>
                    <a:path w="10" h="6">
                      <a:moveTo>
                        <a:pt x="0" y="0"/>
                      </a:moveTo>
                      <a:lnTo>
                        <a:pt x="10" y="0"/>
                      </a:lnTo>
                      <a:lnTo>
                        <a:pt x="10" y="6"/>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89" name="Line 75">
                  <a:extLst>
                    <a:ext uri="{FF2B5EF4-FFF2-40B4-BE49-F238E27FC236}">
                      <a16:creationId xmlns:a16="http://schemas.microsoft.com/office/drawing/2014/main" id="{D7A8287C-81FA-40B9-AE11-3D758E8D37D7}"/>
                    </a:ext>
                  </a:extLst>
                </p:cNvPr>
                <p:cNvSpPr>
                  <a:spLocks noChangeShapeType="1"/>
                </p:cNvSpPr>
                <p:nvPr/>
              </p:nvSpPr>
              <p:spPr bwMode="auto">
                <a:xfrm>
                  <a:off x="2386013" y="3600450"/>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0" name="Freeform 76">
                  <a:extLst>
                    <a:ext uri="{FF2B5EF4-FFF2-40B4-BE49-F238E27FC236}">
                      <a16:creationId xmlns:a16="http://schemas.microsoft.com/office/drawing/2014/main" id="{3F25C229-2851-4CF6-8FF0-799E07287D3E}"/>
                    </a:ext>
                  </a:extLst>
                </p:cNvPr>
                <p:cNvSpPr>
                  <a:spLocks/>
                </p:cNvSpPr>
                <p:nvPr/>
              </p:nvSpPr>
              <p:spPr bwMode="auto">
                <a:xfrm>
                  <a:off x="2386013" y="3638550"/>
                  <a:ext cx="19050" cy="6350"/>
                </a:xfrm>
                <a:custGeom>
                  <a:avLst/>
                  <a:gdLst>
                    <a:gd name="T0" fmla="*/ 0 w 12"/>
                    <a:gd name="T1" fmla="*/ 0 h 4"/>
                    <a:gd name="T2" fmla="*/ 0 w 12"/>
                    <a:gd name="T3" fmla="*/ 4 h 4"/>
                    <a:gd name="T4" fmla="*/ 12 w 12"/>
                    <a:gd name="T5" fmla="*/ 4 h 4"/>
                  </a:gdLst>
                  <a:ahLst/>
                  <a:cxnLst>
                    <a:cxn ang="0">
                      <a:pos x="T0" y="T1"/>
                    </a:cxn>
                    <a:cxn ang="0">
                      <a:pos x="T2" y="T3"/>
                    </a:cxn>
                    <a:cxn ang="0">
                      <a:pos x="T4" y="T5"/>
                    </a:cxn>
                  </a:cxnLst>
                  <a:rect l="0" t="0" r="r" b="b"/>
                  <a:pathLst>
                    <a:path w="12" h="4">
                      <a:moveTo>
                        <a:pt x="0" y="0"/>
                      </a:moveTo>
                      <a:lnTo>
                        <a:pt x="0" y="4"/>
                      </a:lnTo>
                      <a:lnTo>
                        <a:pt x="12" y="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1" name="Line 77">
                  <a:extLst>
                    <a:ext uri="{FF2B5EF4-FFF2-40B4-BE49-F238E27FC236}">
                      <a16:creationId xmlns:a16="http://schemas.microsoft.com/office/drawing/2014/main" id="{DA4D662A-9EF9-4575-ABBA-9524805C1159}"/>
                    </a:ext>
                  </a:extLst>
                </p:cNvPr>
                <p:cNvSpPr>
                  <a:spLocks noChangeShapeType="1"/>
                </p:cNvSpPr>
                <p:nvPr/>
              </p:nvSpPr>
              <p:spPr bwMode="auto">
                <a:xfrm>
                  <a:off x="2408238" y="36544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2" name="Line 78">
                  <a:extLst>
                    <a:ext uri="{FF2B5EF4-FFF2-40B4-BE49-F238E27FC236}">
                      <a16:creationId xmlns:a16="http://schemas.microsoft.com/office/drawing/2014/main" id="{D976837B-386B-4FFF-9E52-8A6F0B8D561C}"/>
                    </a:ext>
                  </a:extLst>
                </p:cNvPr>
                <p:cNvSpPr>
                  <a:spLocks noChangeShapeType="1"/>
                </p:cNvSpPr>
                <p:nvPr/>
              </p:nvSpPr>
              <p:spPr bwMode="auto">
                <a:xfrm>
                  <a:off x="2408238" y="36925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3" name="Line 79">
                  <a:extLst>
                    <a:ext uri="{FF2B5EF4-FFF2-40B4-BE49-F238E27FC236}">
                      <a16:creationId xmlns:a16="http://schemas.microsoft.com/office/drawing/2014/main" id="{BFCD1CF6-8D66-46E9-A207-3FDD49314F3B}"/>
                    </a:ext>
                  </a:extLst>
                </p:cNvPr>
                <p:cNvSpPr>
                  <a:spLocks noChangeShapeType="1"/>
                </p:cNvSpPr>
                <p:nvPr/>
              </p:nvSpPr>
              <p:spPr bwMode="auto">
                <a:xfrm>
                  <a:off x="2408238" y="37306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4" name="Freeform 80">
                  <a:extLst>
                    <a:ext uri="{FF2B5EF4-FFF2-40B4-BE49-F238E27FC236}">
                      <a16:creationId xmlns:a16="http://schemas.microsoft.com/office/drawing/2014/main" id="{BFCB41D0-60EF-435A-819F-769F36305573}"/>
                    </a:ext>
                  </a:extLst>
                </p:cNvPr>
                <p:cNvSpPr>
                  <a:spLocks/>
                </p:cNvSpPr>
                <p:nvPr/>
              </p:nvSpPr>
              <p:spPr bwMode="auto">
                <a:xfrm>
                  <a:off x="2408238" y="3768725"/>
                  <a:ext cx="25400" cy="0"/>
                </a:xfrm>
                <a:custGeom>
                  <a:avLst/>
                  <a:gdLst>
                    <a:gd name="T0" fmla="*/ 0 w 16"/>
                    <a:gd name="T1" fmla="*/ 0 w 16"/>
                    <a:gd name="T2" fmla="*/ 16 w 16"/>
                  </a:gdLst>
                  <a:ahLst/>
                  <a:cxnLst>
                    <a:cxn ang="0">
                      <a:pos x="T0" y="0"/>
                    </a:cxn>
                    <a:cxn ang="0">
                      <a:pos x="T1" y="0"/>
                    </a:cxn>
                    <a:cxn ang="0">
                      <a:pos x="T2" y="0"/>
                    </a:cxn>
                  </a:cxnLst>
                  <a:rect l="0" t="0" r="r" b="b"/>
                  <a:pathLst>
                    <a:path w="16">
                      <a:moveTo>
                        <a:pt x="0" y="0"/>
                      </a:moveTo>
                      <a:lnTo>
                        <a:pt x="0" y="0"/>
                      </a:lnTo>
                      <a:lnTo>
                        <a:pt x="16" y="0"/>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5" name="Line 81">
                  <a:extLst>
                    <a:ext uri="{FF2B5EF4-FFF2-40B4-BE49-F238E27FC236}">
                      <a16:creationId xmlns:a16="http://schemas.microsoft.com/office/drawing/2014/main" id="{9F1933DC-289E-497B-B802-86AE2EB8A623}"/>
                    </a:ext>
                  </a:extLst>
                </p:cNvPr>
                <p:cNvSpPr>
                  <a:spLocks noChangeShapeType="1"/>
                </p:cNvSpPr>
                <p:nvPr/>
              </p:nvSpPr>
              <p:spPr bwMode="auto">
                <a:xfrm>
                  <a:off x="2446338" y="376872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96" name="Line 82">
                  <a:extLst>
                    <a:ext uri="{FF2B5EF4-FFF2-40B4-BE49-F238E27FC236}">
                      <a16:creationId xmlns:a16="http://schemas.microsoft.com/office/drawing/2014/main" id="{3A3D26B6-5483-41CE-BAD9-C7B83197B319}"/>
                    </a:ext>
                  </a:extLst>
                </p:cNvPr>
                <p:cNvSpPr>
                  <a:spLocks noChangeShapeType="1"/>
                </p:cNvSpPr>
                <p:nvPr/>
              </p:nvSpPr>
              <p:spPr bwMode="auto">
                <a:xfrm>
                  <a:off x="2484438" y="376872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09" name="Freeform 83">
                  <a:extLst>
                    <a:ext uri="{FF2B5EF4-FFF2-40B4-BE49-F238E27FC236}">
                      <a16:creationId xmlns:a16="http://schemas.microsoft.com/office/drawing/2014/main" id="{A66EE945-C7F4-4723-B3D1-7CC72A1B62E0}"/>
                    </a:ext>
                  </a:extLst>
                </p:cNvPr>
                <p:cNvSpPr>
                  <a:spLocks/>
                </p:cNvSpPr>
                <p:nvPr/>
              </p:nvSpPr>
              <p:spPr bwMode="auto">
                <a:xfrm>
                  <a:off x="2522538" y="3768725"/>
                  <a:ext cx="3175" cy="22225"/>
                </a:xfrm>
                <a:custGeom>
                  <a:avLst/>
                  <a:gdLst>
                    <a:gd name="T0" fmla="*/ 0 w 2"/>
                    <a:gd name="T1" fmla="*/ 0 h 14"/>
                    <a:gd name="T2" fmla="*/ 2 w 2"/>
                    <a:gd name="T3" fmla="*/ 0 h 14"/>
                    <a:gd name="T4" fmla="*/ 2 w 2"/>
                    <a:gd name="T5" fmla="*/ 14 h 14"/>
                  </a:gdLst>
                  <a:ahLst/>
                  <a:cxnLst>
                    <a:cxn ang="0">
                      <a:pos x="T0" y="T1"/>
                    </a:cxn>
                    <a:cxn ang="0">
                      <a:pos x="T2" y="T3"/>
                    </a:cxn>
                    <a:cxn ang="0">
                      <a:pos x="T4" y="T5"/>
                    </a:cxn>
                  </a:cxnLst>
                  <a:rect l="0" t="0" r="r" b="b"/>
                  <a:pathLst>
                    <a:path w="2" h="14">
                      <a:moveTo>
                        <a:pt x="0" y="0"/>
                      </a:moveTo>
                      <a:lnTo>
                        <a:pt x="2" y="0"/>
                      </a:lnTo>
                      <a:lnTo>
                        <a:pt x="2"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2" name="Freeform 84">
                  <a:extLst>
                    <a:ext uri="{FF2B5EF4-FFF2-40B4-BE49-F238E27FC236}">
                      <a16:creationId xmlns:a16="http://schemas.microsoft.com/office/drawing/2014/main" id="{9F3B1EE9-360A-467B-8C3B-720A1861E093}"/>
                    </a:ext>
                  </a:extLst>
                </p:cNvPr>
                <p:cNvSpPr>
                  <a:spLocks/>
                </p:cNvSpPr>
                <p:nvPr/>
              </p:nvSpPr>
              <p:spPr bwMode="auto">
                <a:xfrm>
                  <a:off x="2525713" y="3803650"/>
                  <a:ext cx="0" cy="25400"/>
                </a:xfrm>
                <a:custGeom>
                  <a:avLst/>
                  <a:gdLst>
                    <a:gd name="T0" fmla="*/ 0 h 16"/>
                    <a:gd name="T1" fmla="*/ 16 h 16"/>
                    <a:gd name="T2" fmla="*/ 16 h 16"/>
                  </a:gdLst>
                  <a:ahLst/>
                  <a:cxnLst>
                    <a:cxn ang="0">
                      <a:pos x="0" y="T0"/>
                    </a:cxn>
                    <a:cxn ang="0">
                      <a:pos x="0" y="T1"/>
                    </a:cxn>
                    <a:cxn ang="0">
                      <a:pos x="0" y="T2"/>
                    </a:cxn>
                  </a:cxnLst>
                  <a:rect l="0" t="0" r="r" b="b"/>
                  <a:pathLst>
                    <a:path h="16">
                      <a:moveTo>
                        <a:pt x="0" y="0"/>
                      </a:moveTo>
                      <a:lnTo>
                        <a:pt x="0" y="16"/>
                      </a:lnTo>
                      <a:lnTo>
                        <a:pt x="0" y="16"/>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4" name="Line 85">
                  <a:extLst>
                    <a:ext uri="{FF2B5EF4-FFF2-40B4-BE49-F238E27FC236}">
                      <a16:creationId xmlns:a16="http://schemas.microsoft.com/office/drawing/2014/main" id="{18006C0B-49D9-4D17-81C2-A669C0371FE0}"/>
                    </a:ext>
                  </a:extLst>
                </p:cNvPr>
                <p:cNvSpPr>
                  <a:spLocks noChangeShapeType="1"/>
                </p:cNvSpPr>
                <p:nvPr/>
              </p:nvSpPr>
              <p:spPr bwMode="auto">
                <a:xfrm>
                  <a:off x="2538413" y="38290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9" name="Freeform 86">
                  <a:extLst>
                    <a:ext uri="{FF2B5EF4-FFF2-40B4-BE49-F238E27FC236}">
                      <a16:creationId xmlns:a16="http://schemas.microsoft.com/office/drawing/2014/main" id="{4F72D642-3F43-4702-B090-2BC6D129C63A}"/>
                    </a:ext>
                  </a:extLst>
                </p:cNvPr>
                <p:cNvSpPr>
                  <a:spLocks/>
                </p:cNvSpPr>
                <p:nvPr/>
              </p:nvSpPr>
              <p:spPr bwMode="auto">
                <a:xfrm>
                  <a:off x="2576513" y="3829050"/>
                  <a:ext cx="15875" cy="9525"/>
                </a:xfrm>
                <a:custGeom>
                  <a:avLst/>
                  <a:gdLst>
                    <a:gd name="T0" fmla="*/ 0 w 10"/>
                    <a:gd name="T1" fmla="*/ 0 h 6"/>
                    <a:gd name="T2" fmla="*/ 10 w 10"/>
                    <a:gd name="T3" fmla="*/ 0 h 6"/>
                    <a:gd name="T4" fmla="*/ 10 w 10"/>
                    <a:gd name="T5" fmla="*/ 6 h 6"/>
                  </a:gdLst>
                  <a:ahLst/>
                  <a:cxnLst>
                    <a:cxn ang="0">
                      <a:pos x="T0" y="T1"/>
                    </a:cxn>
                    <a:cxn ang="0">
                      <a:pos x="T2" y="T3"/>
                    </a:cxn>
                    <a:cxn ang="0">
                      <a:pos x="T4" y="T5"/>
                    </a:cxn>
                  </a:cxnLst>
                  <a:rect l="0" t="0" r="r" b="b"/>
                  <a:pathLst>
                    <a:path w="10" h="6">
                      <a:moveTo>
                        <a:pt x="0" y="0"/>
                      </a:moveTo>
                      <a:lnTo>
                        <a:pt x="10" y="0"/>
                      </a:lnTo>
                      <a:lnTo>
                        <a:pt x="10" y="6"/>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3" name="Line 87">
                  <a:extLst>
                    <a:ext uri="{FF2B5EF4-FFF2-40B4-BE49-F238E27FC236}">
                      <a16:creationId xmlns:a16="http://schemas.microsoft.com/office/drawing/2014/main" id="{C994993A-289A-4B2F-BA7D-2F4B589120AE}"/>
                    </a:ext>
                  </a:extLst>
                </p:cNvPr>
                <p:cNvSpPr>
                  <a:spLocks noChangeShapeType="1"/>
                </p:cNvSpPr>
                <p:nvPr/>
              </p:nvSpPr>
              <p:spPr bwMode="auto">
                <a:xfrm>
                  <a:off x="2592388" y="38512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47" name="Freeform 88">
                  <a:extLst>
                    <a:ext uri="{FF2B5EF4-FFF2-40B4-BE49-F238E27FC236}">
                      <a16:creationId xmlns:a16="http://schemas.microsoft.com/office/drawing/2014/main" id="{AE208398-E841-4CF8-8FE3-E7B067986BA5}"/>
                    </a:ext>
                  </a:extLst>
                </p:cNvPr>
                <p:cNvSpPr>
                  <a:spLocks/>
                </p:cNvSpPr>
                <p:nvPr/>
              </p:nvSpPr>
              <p:spPr bwMode="auto">
                <a:xfrm>
                  <a:off x="2592388" y="3889375"/>
                  <a:ext cx="22225" cy="3175"/>
                </a:xfrm>
                <a:custGeom>
                  <a:avLst/>
                  <a:gdLst>
                    <a:gd name="T0" fmla="*/ 0 w 14"/>
                    <a:gd name="T1" fmla="*/ 0 h 2"/>
                    <a:gd name="T2" fmla="*/ 0 w 14"/>
                    <a:gd name="T3" fmla="*/ 2 h 2"/>
                    <a:gd name="T4" fmla="*/ 14 w 14"/>
                    <a:gd name="T5" fmla="*/ 2 h 2"/>
                  </a:gdLst>
                  <a:ahLst/>
                  <a:cxnLst>
                    <a:cxn ang="0">
                      <a:pos x="T0" y="T1"/>
                    </a:cxn>
                    <a:cxn ang="0">
                      <a:pos x="T2" y="T3"/>
                    </a:cxn>
                    <a:cxn ang="0">
                      <a:pos x="T4" y="T5"/>
                    </a:cxn>
                  </a:cxnLst>
                  <a:rect l="0" t="0" r="r" b="b"/>
                  <a:pathLst>
                    <a:path w="14" h="2">
                      <a:moveTo>
                        <a:pt x="0" y="0"/>
                      </a:moveTo>
                      <a:lnTo>
                        <a:pt x="0" y="2"/>
                      </a:lnTo>
                      <a:lnTo>
                        <a:pt x="14" y="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1" name="Line 89">
                  <a:extLst>
                    <a:ext uri="{FF2B5EF4-FFF2-40B4-BE49-F238E27FC236}">
                      <a16:creationId xmlns:a16="http://schemas.microsoft.com/office/drawing/2014/main" id="{239DF2CC-397E-47BD-89B8-2D698175C2D6}"/>
                    </a:ext>
                  </a:extLst>
                </p:cNvPr>
                <p:cNvSpPr>
                  <a:spLocks noChangeShapeType="1"/>
                </p:cNvSpPr>
                <p:nvPr/>
              </p:nvSpPr>
              <p:spPr bwMode="auto">
                <a:xfrm>
                  <a:off x="2627313"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55" name="Line 90">
                  <a:extLst>
                    <a:ext uri="{FF2B5EF4-FFF2-40B4-BE49-F238E27FC236}">
                      <a16:creationId xmlns:a16="http://schemas.microsoft.com/office/drawing/2014/main" id="{D979F3CB-7180-4ED7-AF9D-2F23FE315E1E}"/>
                    </a:ext>
                  </a:extLst>
                </p:cNvPr>
                <p:cNvSpPr>
                  <a:spLocks noChangeShapeType="1"/>
                </p:cNvSpPr>
                <p:nvPr/>
              </p:nvSpPr>
              <p:spPr bwMode="auto">
                <a:xfrm>
                  <a:off x="2665413"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0" name="Line 91">
                  <a:extLst>
                    <a:ext uri="{FF2B5EF4-FFF2-40B4-BE49-F238E27FC236}">
                      <a16:creationId xmlns:a16="http://schemas.microsoft.com/office/drawing/2014/main" id="{9C5F261B-519D-42DA-9C70-E1FFC59FC4D5}"/>
                    </a:ext>
                  </a:extLst>
                </p:cNvPr>
                <p:cNvSpPr>
                  <a:spLocks noChangeShapeType="1"/>
                </p:cNvSpPr>
                <p:nvPr/>
              </p:nvSpPr>
              <p:spPr bwMode="auto">
                <a:xfrm>
                  <a:off x="2703513"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63" name="Line 92">
                  <a:extLst>
                    <a:ext uri="{FF2B5EF4-FFF2-40B4-BE49-F238E27FC236}">
                      <a16:creationId xmlns:a16="http://schemas.microsoft.com/office/drawing/2014/main" id="{ADEF6DC1-5DAA-4E89-B939-EAFD835663B4}"/>
                    </a:ext>
                  </a:extLst>
                </p:cNvPr>
                <p:cNvSpPr>
                  <a:spLocks noChangeShapeType="1"/>
                </p:cNvSpPr>
                <p:nvPr/>
              </p:nvSpPr>
              <p:spPr bwMode="auto">
                <a:xfrm>
                  <a:off x="2741613"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4" name="Line 93">
                  <a:extLst>
                    <a:ext uri="{FF2B5EF4-FFF2-40B4-BE49-F238E27FC236}">
                      <a16:creationId xmlns:a16="http://schemas.microsoft.com/office/drawing/2014/main" id="{4E17F62D-7C97-4C06-B2A4-C7C923946BA3}"/>
                    </a:ext>
                  </a:extLst>
                </p:cNvPr>
                <p:cNvSpPr>
                  <a:spLocks noChangeShapeType="1"/>
                </p:cNvSpPr>
                <p:nvPr/>
              </p:nvSpPr>
              <p:spPr bwMode="auto">
                <a:xfrm>
                  <a:off x="2779713" y="3892550"/>
                  <a:ext cx="23813"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5" name="Line 94">
                  <a:extLst>
                    <a:ext uri="{FF2B5EF4-FFF2-40B4-BE49-F238E27FC236}">
                      <a16:creationId xmlns:a16="http://schemas.microsoft.com/office/drawing/2014/main" id="{B5BEFC40-57B3-44AA-A1D6-2C9286AD4BD4}"/>
                    </a:ext>
                  </a:extLst>
                </p:cNvPr>
                <p:cNvSpPr>
                  <a:spLocks noChangeShapeType="1"/>
                </p:cNvSpPr>
                <p:nvPr/>
              </p:nvSpPr>
              <p:spPr bwMode="auto">
                <a:xfrm>
                  <a:off x="28162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6" name="Line 95">
                  <a:extLst>
                    <a:ext uri="{FF2B5EF4-FFF2-40B4-BE49-F238E27FC236}">
                      <a16:creationId xmlns:a16="http://schemas.microsoft.com/office/drawing/2014/main" id="{B282A7AA-DBF0-4619-B525-E3E8763A7663}"/>
                    </a:ext>
                  </a:extLst>
                </p:cNvPr>
                <p:cNvSpPr>
                  <a:spLocks noChangeShapeType="1"/>
                </p:cNvSpPr>
                <p:nvPr/>
              </p:nvSpPr>
              <p:spPr bwMode="auto">
                <a:xfrm>
                  <a:off x="28543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7" name="Line 96">
                  <a:extLst>
                    <a:ext uri="{FF2B5EF4-FFF2-40B4-BE49-F238E27FC236}">
                      <a16:creationId xmlns:a16="http://schemas.microsoft.com/office/drawing/2014/main" id="{41489F0C-E773-44FC-B4AD-FBDA687AB6C0}"/>
                    </a:ext>
                  </a:extLst>
                </p:cNvPr>
                <p:cNvSpPr>
                  <a:spLocks noChangeShapeType="1"/>
                </p:cNvSpPr>
                <p:nvPr/>
              </p:nvSpPr>
              <p:spPr bwMode="auto">
                <a:xfrm>
                  <a:off x="28924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8" name="Line 97">
                  <a:extLst>
                    <a:ext uri="{FF2B5EF4-FFF2-40B4-BE49-F238E27FC236}">
                      <a16:creationId xmlns:a16="http://schemas.microsoft.com/office/drawing/2014/main" id="{70DFFBDA-55AD-4C78-A328-F7B9095FAB09}"/>
                    </a:ext>
                  </a:extLst>
                </p:cNvPr>
                <p:cNvSpPr>
                  <a:spLocks noChangeShapeType="1"/>
                </p:cNvSpPr>
                <p:nvPr/>
              </p:nvSpPr>
              <p:spPr bwMode="auto">
                <a:xfrm>
                  <a:off x="29305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79" name="Line 98">
                  <a:extLst>
                    <a:ext uri="{FF2B5EF4-FFF2-40B4-BE49-F238E27FC236}">
                      <a16:creationId xmlns:a16="http://schemas.microsoft.com/office/drawing/2014/main" id="{E91C2B4C-910C-4964-AEA0-91F46F74BB24}"/>
                    </a:ext>
                  </a:extLst>
                </p:cNvPr>
                <p:cNvSpPr>
                  <a:spLocks noChangeShapeType="1"/>
                </p:cNvSpPr>
                <p:nvPr/>
              </p:nvSpPr>
              <p:spPr bwMode="auto">
                <a:xfrm>
                  <a:off x="29686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80" name="Line 99">
                  <a:extLst>
                    <a:ext uri="{FF2B5EF4-FFF2-40B4-BE49-F238E27FC236}">
                      <a16:creationId xmlns:a16="http://schemas.microsoft.com/office/drawing/2014/main" id="{B00D86AF-CC6B-41CC-937C-2D323AFC1F94}"/>
                    </a:ext>
                  </a:extLst>
                </p:cNvPr>
                <p:cNvSpPr>
                  <a:spLocks noChangeShapeType="1"/>
                </p:cNvSpPr>
                <p:nvPr/>
              </p:nvSpPr>
              <p:spPr bwMode="auto">
                <a:xfrm>
                  <a:off x="30067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4" name="Line 100">
                  <a:extLst>
                    <a:ext uri="{FF2B5EF4-FFF2-40B4-BE49-F238E27FC236}">
                      <a16:creationId xmlns:a16="http://schemas.microsoft.com/office/drawing/2014/main" id="{9C242568-8669-474D-B30A-C3D07A761B30}"/>
                    </a:ext>
                  </a:extLst>
                </p:cNvPr>
                <p:cNvSpPr>
                  <a:spLocks noChangeShapeType="1"/>
                </p:cNvSpPr>
                <p:nvPr/>
              </p:nvSpPr>
              <p:spPr bwMode="auto">
                <a:xfrm>
                  <a:off x="30448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8" name="Line 101">
                  <a:extLst>
                    <a:ext uri="{FF2B5EF4-FFF2-40B4-BE49-F238E27FC236}">
                      <a16:creationId xmlns:a16="http://schemas.microsoft.com/office/drawing/2014/main" id="{A89E2227-E92D-4314-B944-6DDA71B6818F}"/>
                    </a:ext>
                  </a:extLst>
                </p:cNvPr>
                <p:cNvSpPr>
                  <a:spLocks noChangeShapeType="1"/>
                </p:cNvSpPr>
                <p:nvPr/>
              </p:nvSpPr>
              <p:spPr bwMode="auto">
                <a:xfrm>
                  <a:off x="30829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9" name="Line 102">
                  <a:extLst>
                    <a:ext uri="{FF2B5EF4-FFF2-40B4-BE49-F238E27FC236}">
                      <a16:creationId xmlns:a16="http://schemas.microsoft.com/office/drawing/2014/main" id="{16D5911B-1009-470A-A5F5-F9062348434C}"/>
                    </a:ext>
                  </a:extLst>
                </p:cNvPr>
                <p:cNvSpPr>
                  <a:spLocks noChangeShapeType="1"/>
                </p:cNvSpPr>
                <p:nvPr/>
              </p:nvSpPr>
              <p:spPr bwMode="auto">
                <a:xfrm>
                  <a:off x="31210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0" name="Line 103">
                  <a:extLst>
                    <a:ext uri="{FF2B5EF4-FFF2-40B4-BE49-F238E27FC236}">
                      <a16:creationId xmlns:a16="http://schemas.microsoft.com/office/drawing/2014/main" id="{E73CD754-0946-41AD-B386-E2B6964BC1F2}"/>
                    </a:ext>
                  </a:extLst>
                </p:cNvPr>
                <p:cNvSpPr>
                  <a:spLocks noChangeShapeType="1"/>
                </p:cNvSpPr>
                <p:nvPr/>
              </p:nvSpPr>
              <p:spPr bwMode="auto">
                <a:xfrm>
                  <a:off x="31591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1" name="Line 104">
                  <a:extLst>
                    <a:ext uri="{FF2B5EF4-FFF2-40B4-BE49-F238E27FC236}">
                      <a16:creationId xmlns:a16="http://schemas.microsoft.com/office/drawing/2014/main" id="{350A5A93-EBC0-4D0A-8DDC-F12607828B40}"/>
                    </a:ext>
                  </a:extLst>
                </p:cNvPr>
                <p:cNvSpPr>
                  <a:spLocks noChangeShapeType="1"/>
                </p:cNvSpPr>
                <p:nvPr/>
              </p:nvSpPr>
              <p:spPr bwMode="auto">
                <a:xfrm>
                  <a:off x="31972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2" name="Line 105">
                  <a:extLst>
                    <a:ext uri="{FF2B5EF4-FFF2-40B4-BE49-F238E27FC236}">
                      <a16:creationId xmlns:a16="http://schemas.microsoft.com/office/drawing/2014/main" id="{09D76192-69D7-4000-B6EC-82A2398FBF03}"/>
                    </a:ext>
                  </a:extLst>
                </p:cNvPr>
                <p:cNvSpPr>
                  <a:spLocks noChangeShapeType="1"/>
                </p:cNvSpPr>
                <p:nvPr/>
              </p:nvSpPr>
              <p:spPr bwMode="auto">
                <a:xfrm>
                  <a:off x="32353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3" name="Line 106">
                  <a:extLst>
                    <a:ext uri="{FF2B5EF4-FFF2-40B4-BE49-F238E27FC236}">
                      <a16:creationId xmlns:a16="http://schemas.microsoft.com/office/drawing/2014/main" id="{A4EA70A4-5D9F-423F-9D2C-86C592354858}"/>
                    </a:ext>
                  </a:extLst>
                </p:cNvPr>
                <p:cNvSpPr>
                  <a:spLocks noChangeShapeType="1"/>
                </p:cNvSpPr>
                <p:nvPr/>
              </p:nvSpPr>
              <p:spPr bwMode="auto">
                <a:xfrm>
                  <a:off x="3273425" y="38925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4" name="Freeform 107">
                  <a:extLst>
                    <a:ext uri="{FF2B5EF4-FFF2-40B4-BE49-F238E27FC236}">
                      <a16:creationId xmlns:a16="http://schemas.microsoft.com/office/drawing/2014/main" id="{1BE84382-0C96-4C64-8FEA-FC771C0A905A}"/>
                    </a:ext>
                  </a:extLst>
                </p:cNvPr>
                <p:cNvSpPr>
                  <a:spLocks/>
                </p:cNvSpPr>
                <p:nvPr/>
              </p:nvSpPr>
              <p:spPr bwMode="auto">
                <a:xfrm>
                  <a:off x="3309938" y="3892550"/>
                  <a:ext cx="9525" cy="15875"/>
                </a:xfrm>
                <a:custGeom>
                  <a:avLst/>
                  <a:gdLst>
                    <a:gd name="T0" fmla="*/ 0 w 6"/>
                    <a:gd name="T1" fmla="*/ 0 h 10"/>
                    <a:gd name="T2" fmla="*/ 6 w 6"/>
                    <a:gd name="T3" fmla="*/ 0 h 10"/>
                    <a:gd name="T4" fmla="*/ 6 w 6"/>
                    <a:gd name="T5" fmla="*/ 10 h 10"/>
                  </a:gdLst>
                  <a:ahLst/>
                  <a:cxnLst>
                    <a:cxn ang="0">
                      <a:pos x="T0" y="T1"/>
                    </a:cxn>
                    <a:cxn ang="0">
                      <a:pos x="T2" y="T3"/>
                    </a:cxn>
                    <a:cxn ang="0">
                      <a:pos x="T4" y="T5"/>
                    </a:cxn>
                  </a:cxnLst>
                  <a:rect l="0" t="0" r="r" b="b"/>
                  <a:pathLst>
                    <a:path w="6" h="10">
                      <a:moveTo>
                        <a:pt x="0" y="0"/>
                      </a:moveTo>
                      <a:lnTo>
                        <a:pt x="6" y="0"/>
                      </a:lnTo>
                      <a:lnTo>
                        <a:pt x="6" y="10"/>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5" name="Line 108">
                  <a:extLst>
                    <a:ext uri="{FF2B5EF4-FFF2-40B4-BE49-F238E27FC236}">
                      <a16:creationId xmlns:a16="http://schemas.microsoft.com/office/drawing/2014/main" id="{4229BEBA-B587-4B4E-A6C7-FE409D4F940A}"/>
                    </a:ext>
                  </a:extLst>
                </p:cNvPr>
                <p:cNvSpPr>
                  <a:spLocks noChangeShapeType="1"/>
                </p:cNvSpPr>
                <p:nvPr/>
              </p:nvSpPr>
              <p:spPr bwMode="auto">
                <a:xfrm>
                  <a:off x="3319463" y="39211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6" name="Freeform 109">
                  <a:extLst>
                    <a:ext uri="{FF2B5EF4-FFF2-40B4-BE49-F238E27FC236}">
                      <a16:creationId xmlns:a16="http://schemas.microsoft.com/office/drawing/2014/main" id="{3FC2C002-5489-4831-94A2-5595EA0BA586}"/>
                    </a:ext>
                  </a:extLst>
                </p:cNvPr>
                <p:cNvSpPr>
                  <a:spLocks/>
                </p:cNvSpPr>
                <p:nvPr/>
              </p:nvSpPr>
              <p:spPr bwMode="auto">
                <a:xfrm>
                  <a:off x="3319463" y="3959225"/>
                  <a:ext cx="19050" cy="6350"/>
                </a:xfrm>
                <a:custGeom>
                  <a:avLst/>
                  <a:gdLst>
                    <a:gd name="T0" fmla="*/ 0 w 12"/>
                    <a:gd name="T1" fmla="*/ 0 h 4"/>
                    <a:gd name="T2" fmla="*/ 0 w 12"/>
                    <a:gd name="T3" fmla="*/ 4 h 4"/>
                    <a:gd name="T4" fmla="*/ 12 w 12"/>
                    <a:gd name="T5" fmla="*/ 4 h 4"/>
                  </a:gdLst>
                  <a:ahLst/>
                  <a:cxnLst>
                    <a:cxn ang="0">
                      <a:pos x="T0" y="T1"/>
                    </a:cxn>
                    <a:cxn ang="0">
                      <a:pos x="T2" y="T3"/>
                    </a:cxn>
                    <a:cxn ang="0">
                      <a:pos x="T4" y="T5"/>
                    </a:cxn>
                  </a:cxnLst>
                  <a:rect l="0" t="0" r="r" b="b"/>
                  <a:pathLst>
                    <a:path w="12" h="4">
                      <a:moveTo>
                        <a:pt x="0" y="0"/>
                      </a:moveTo>
                      <a:lnTo>
                        <a:pt x="0" y="4"/>
                      </a:lnTo>
                      <a:lnTo>
                        <a:pt x="12" y="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7" name="Line 110">
                  <a:extLst>
                    <a:ext uri="{FF2B5EF4-FFF2-40B4-BE49-F238E27FC236}">
                      <a16:creationId xmlns:a16="http://schemas.microsoft.com/office/drawing/2014/main" id="{D61C4C5E-A2D7-4857-811B-7219CAF3AFA0}"/>
                    </a:ext>
                  </a:extLst>
                </p:cNvPr>
                <p:cNvSpPr>
                  <a:spLocks noChangeShapeType="1"/>
                </p:cNvSpPr>
                <p:nvPr/>
              </p:nvSpPr>
              <p:spPr bwMode="auto">
                <a:xfrm>
                  <a:off x="33512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8" name="Line 111">
                  <a:extLst>
                    <a:ext uri="{FF2B5EF4-FFF2-40B4-BE49-F238E27FC236}">
                      <a16:creationId xmlns:a16="http://schemas.microsoft.com/office/drawing/2014/main" id="{9A01A46F-A68F-42F2-BCF2-92ECCDD49507}"/>
                    </a:ext>
                  </a:extLst>
                </p:cNvPr>
                <p:cNvSpPr>
                  <a:spLocks noChangeShapeType="1"/>
                </p:cNvSpPr>
                <p:nvPr/>
              </p:nvSpPr>
              <p:spPr bwMode="auto">
                <a:xfrm>
                  <a:off x="33893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9" name="Line 112">
                  <a:extLst>
                    <a:ext uri="{FF2B5EF4-FFF2-40B4-BE49-F238E27FC236}">
                      <a16:creationId xmlns:a16="http://schemas.microsoft.com/office/drawing/2014/main" id="{4D4F3669-C127-4EE8-8964-D5C96134C614}"/>
                    </a:ext>
                  </a:extLst>
                </p:cNvPr>
                <p:cNvSpPr>
                  <a:spLocks noChangeShapeType="1"/>
                </p:cNvSpPr>
                <p:nvPr/>
              </p:nvSpPr>
              <p:spPr bwMode="auto">
                <a:xfrm>
                  <a:off x="34274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0" name="Line 113">
                  <a:extLst>
                    <a:ext uri="{FF2B5EF4-FFF2-40B4-BE49-F238E27FC236}">
                      <a16:creationId xmlns:a16="http://schemas.microsoft.com/office/drawing/2014/main" id="{765F064E-806A-4F4D-AF2B-685D6B4B0915}"/>
                    </a:ext>
                  </a:extLst>
                </p:cNvPr>
                <p:cNvSpPr>
                  <a:spLocks noChangeShapeType="1"/>
                </p:cNvSpPr>
                <p:nvPr/>
              </p:nvSpPr>
              <p:spPr bwMode="auto">
                <a:xfrm>
                  <a:off x="34655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1" name="Line 114">
                  <a:extLst>
                    <a:ext uri="{FF2B5EF4-FFF2-40B4-BE49-F238E27FC236}">
                      <a16:creationId xmlns:a16="http://schemas.microsoft.com/office/drawing/2014/main" id="{6C37A54C-EA0B-4856-8FDF-AE633C1B76B5}"/>
                    </a:ext>
                  </a:extLst>
                </p:cNvPr>
                <p:cNvSpPr>
                  <a:spLocks noChangeShapeType="1"/>
                </p:cNvSpPr>
                <p:nvPr/>
              </p:nvSpPr>
              <p:spPr bwMode="auto">
                <a:xfrm>
                  <a:off x="35036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2" name="Line 115">
                  <a:extLst>
                    <a:ext uri="{FF2B5EF4-FFF2-40B4-BE49-F238E27FC236}">
                      <a16:creationId xmlns:a16="http://schemas.microsoft.com/office/drawing/2014/main" id="{0B4E3C43-EA23-4752-AB8D-108B3761D8FC}"/>
                    </a:ext>
                  </a:extLst>
                </p:cNvPr>
                <p:cNvSpPr>
                  <a:spLocks noChangeShapeType="1"/>
                </p:cNvSpPr>
                <p:nvPr/>
              </p:nvSpPr>
              <p:spPr bwMode="auto">
                <a:xfrm>
                  <a:off x="35417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3" name="Line 116">
                  <a:extLst>
                    <a:ext uri="{FF2B5EF4-FFF2-40B4-BE49-F238E27FC236}">
                      <a16:creationId xmlns:a16="http://schemas.microsoft.com/office/drawing/2014/main" id="{EE596A6B-E948-4667-8FD1-18A230C4B938}"/>
                    </a:ext>
                  </a:extLst>
                </p:cNvPr>
                <p:cNvSpPr>
                  <a:spLocks noChangeShapeType="1"/>
                </p:cNvSpPr>
                <p:nvPr/>
              </p:nvSpPr>
              <p:spPr bwMode="auto">
                <a:xfrm>
                  <a:off x="35798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4" name="Line 117">
                  <a:extLst>
                    <a:ext uri="{FF2B5EF4-FFF2-40B4-BE49-F238E27FC236}">
                      <a16:creationId xmlns:a16="http://schemas.microsoft.com/office/drawing/2014/main" id="{AE7FC7BD-41B3-4C5C-94ED-1B14BE889747}"/>
                    </a:ext>
                  </a:extLst>
                </p:cNvPr>
                <p:cNvSpPr>
                  <a:spLocks noChangeShapeType="1"/>
                </p:cNvSpPr>
                <p:nvPr/>
              </p:nvSpPr>
              <p:spPr bwMode="auto">
                <a:xfrm>
                  <a:off x="36179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5" name="Line 118">
                  <a:extLst>
                    <a:ext uri="{FF2B5EF4-FFF2-40B4-BE49-F238E27FC236}">
                      <a16:creationId xmlns:a16="http://schemas.microsoft.com/office/drawing/2014/main" id="{C29F2679-5D81-48FF-A24A-3FAC0D3AFF73}"/>
                    </a:ext>
                  </a:extLst>
                </p:cNvPr>
                <p:cNvSpPr>
                  <a:spLocks noChangeShapeType="1"/>
                </p:cNvSpPr>
                <p:nvPr/>
              </p:nvSpPr>
              <p:spPr bwMode="auto">
                <a:xfrm>
                  <a:off x="36560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6" name="Line 119">
                  <a:extLst>
                    <a:ext uri="{FF2B5EF4-FFF2-40B4-BE49-F238E27FC236}">
                      <a16:creationId xmlns:a16="http://schemas.microsoft.com/office/drawing/2014/main" id="{8D352108-DA76-4CAF-9DA1-E2F2943EA102}"/>
                    </a:ext>
                  </a:extLst>
                </p:cNvPr>
                <p:cNvSpPr>
                  <a:spLocks noChangeShapeType="1"/>
                </p:cNvSpPr>
                <p:nvPr/>
              </p:nvSpPr>
              <p:spPr bwMode="auto">
                <a:xfrm>
                  <a:off x="36941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7" name="Line 120">
                  <a:extLst>
                    <a:ext uri="{FF2B5EF4-FFF2-40B4-BE49-F238E27FC236}">
                      <a16:creationId xmlns:a16="http://schemas.microsoft.com/office/drawing/2014/main" id="{E9D9350C-0524-4075-AD29-FCA70482EA65}"/>
                    </a:ext>
                  </a:extLst>
                </p:cNvPr>
                <p:cNvSpPr>
                  <a:spLocks noChangeShapeType="1"/>
                </p:cNvSpPr>
                <p:nvPr/>
              </p:nvSpPr>
              <p:spPr bwMode="auto">
                <a:xfrm>
                  <a:off x="37322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8" name="Line 121">
                  <a:extLst>
                    <a:ext uri="{FF2B5EF4-FFF2-40B4-BE49-F238E27FC236}">
                      <a16:creationId xmlns:a16="http://schemas.microsoft.com/office/drawing/2014/main" id="{61D058FA-3333-4406-8654-31C7D2174854}"/>
                    </a:ext>
                  </a:extLst>
                </p:cNvPr>
                <p:cNvSpPr>
                  <a:spLocks noChangeShapeType="1"/>
                </p:cNvSpPr>
                <p:nvPr/>
              </p:nvSpPr>
              <p:spPr bwMode="auto">
                <a:xfrm>
                  <a:off x="3770313"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9" name="Line 122">
                  <a:extLst>
                    <a:ext uri="{FF2B5EF4-FFF2-40B4-BE49-F238E27FC236}">
                      <a16:creationId xmlns:a16="http://schemas.microsoft.com/office/drawing/2014/main" id="{6970689C-9B2A-4D81-B22E-8DEF56D11748}"/>
                    </a:ext>
                  </a:extLst>
                </p:cNvPr>
                <p:cNvSpPr>
                  <a:spLocks noChangeShapeType="1"/>
                </p:cNvSpPr>
                <p:nvPr/>
              </p:nvSpPr>
              <p:spPr bwMode="auto">
                <a:xfrm>
                  <a:off x="3808413" y="3965575"/>
                  <a:ext cx="23813"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0" name="Line 123">
                  <a:extLst>
                    <a:ext uri="{FF2B5EF4-FFF2-40B4-BE49-F238E27FC236}">
                      <a16:creationId xmlns:a16="http://schemas.microsoft.com/office/drawing/2014/main" id="{1E9E00E1-FA11-48A4-94ED-FC287631FF3A}"/>
                    </a:ext>
                  </a:extLst>
                </p:cNvPr>
                <p:cNvSpPr>
                  <a:spLocks noChangeShapeType="1"/>
                </p:cNvSpPr>
                <p:nvPr/>
              </p:nvSpPr>
              <p:spPr bwMode="auto">
                <a:xfrm>
                  <a:off x="38449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1" name="Line 124">
                  <a:extLst>
                    <a:ext uri="{FF2B5EF4-FFF2-40B4-BE49-F238E27FC236}">
                      <a16:creationId xmlns:a16="http://schemas.microsoft.com/office/drawing/2014/main" id="{B024E5F8-AC65-470C-9617-7355FA691C89}"/>
                    </a:ext>
                  </a:extLst>
                </p:cNvPr>
                <p:cNvSpPr>
                  <a:spLocks noChangeShapeType="1"/>
                </p:cNvSpPr>
                <p:nvPr/>
              </p:nvSpPr>
              <p:spPr bwMode="auto">
                <a:xfrm>
                  <a:off x="38830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2" name="Line 125">
                  <a:extLst>
                    <a:ext uri="{FF2B5EF4-FFF2-40B4-BE49-F238E27FC236}">
                      <a16:creationId xmlns:a16="http://schemas.microsoft.com/office/drawing/2014/main" id="{2DDCBC70-1DE9-4520-AE9F-596DB8CB27F8}"/>
                    </a:ext>
                  </a:extLst>
                </p:cNvPr>
                <p:cNvSpPr>
                  <a:spLocks noChangeShapeType="1"/>
                </p:cNvSpPr>
                <p:nvPr/>
              </p:nvSpPr>
              <p:spPr bwMode="auto">
                <a:xfrm>
                  <a:off x="39211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3" name="Line 126">
                  <a:extLst>
                    <a:ext uri="{FF2B5EF4-FFF2-40B4-BE49-F238E27FC236}">
                      <a16:creationId xmlns:a16="http://schemas.microsoft.com/office/drawing/2014/main" id="{124E586B-9983-433A-9912-12635FC923F6}"/>
                    </a:ext>
                  </a:extLst>
                </p:cNvPr>
                <p:cNvSpPr>
                  <a:spLocks noChangeShapeType="1"/>
                </p:cNvSpPr>
                <p:nvPr/>
              </p:nvSpPr>
              <p:spPr bwMode="auto">
                <a:xfrm>
                  <a:off x="39592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4" name="Line 127">
                  <a:extLst>
                    <a:ext uri="{FF2B5EF4-FFF2-40B4-BE49-F238E27FC236}">
                      <a16:creationId xmlns:a16="http://schemas.microsoft.com/office/drawing/2014/main" id="{E2BB2385-D37B-4612-8679-02FC8A6DBCFC}"/>
                    </a:ext>
                  </a:extLst>
                </p:cNvPr>
                <p:cNvSpPr>
                  <a:spLocks noChangeShapeType="1"/>
                </p:cNvSpPr>
                <p:nvPr/>
              </p:nvSpPr>
              <p:spPr bwMode="auto">
                <a:xfrm>
                  <a:off x="39973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5" name="Line 128">
                  <a:extLst>
                    <a:ext uri="{FF2B5EF4-FFF2-40B4-BE49-F238E27FC236}">
                      <a16:creationId xmlns:a16="http://schemas.microsoft.com/office/drawing/2014/main" id="{8A71BDBD-DFDF-4B91-B5DD-43F7337E64DE}"/>
                    </a:ext>
                  </a:extLst>
                </p:cNvPr>
                <p:cNvSpPr>
                  <a:spLocks noChangeShapeType="1"/>
                </p:cNvSpPr>
                <p:nvPr/>
              </p:nvSpPr>
              <p:spPr bwMode="auto">
                <a:xfrm>
                  <a:off x="40354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6" name="Line 129">
                  <a:extLst>
                    <a:ext uri="{FF2B5EF4-FFF2-40B4-BE49-F238E27FC236}">
                      <a16:creationId xmlns:a16="http://schemas.microsoft.com/office/drawing/2014/main" id="{A89FF2D6-A41D-48E4-BCE9-72311AD2C852}"/>
                    </a:ext>
                  </a:extLst>
                </p:cNvPr>
                <p:cNvSpPr>
                  <a:spLocks noChangeShapeType="1"/>
                </p:cNvSpPr>
                <p:nvPr/>
              </p:nvSpPr>
              <p:spPr bwMode="auto">
                <a:xfrm>
                  <a:off x="40735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7" name="Line 130">
                  <a:extLst>
                    <a:ext uri="{FF2B5EF4-FFF2-40B4-BE49-F238E27FC236}">
                      <a16:creationId xmlns:a16="http://schemas.microsoft.com/office/drawing/2014/main" id="{3448FAC4-383C-4FD9-B3F2-12E3C9C2758D}"/>
                    </a:ext>
                  </a:extLst>
                </p:cNvPr>
                <p:cNvSpPr>
                  <a:spLocks noChangeShapeType="1"/>
                </p:cNvSpPr>
                <p:nvPr/>
              </p:nvSpPr>
              <p:spPr bwMode="auto">
                <a:xfrm>
                  <a:off x="41116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8" name="Line 131">
                  <a:extLst>
                    <a:ext uri="{FF2B5EF4-FFF2-40B4-BE49-F238E27FC236}">
                      <a16:creationId xmlns:a16="http://schemas.microsoft.com/office/drawing/2014/main" id="{C677028A-69CF-4354-8FB6-BE6AD66BF5D6}"/>
                    </a:ext>
                  </a:extLst>
                </p:cNvPr>
                <p:cNvSpPr>
                  <a:spLocks noChangeShapeType="1"/>
                </p:cNvSpPr>
                <p:nvPr/>
              </p:nvSpPr>
              <p:spPr bwMode="auto">
                <a:xfrm>
                  <a:off x="41497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9" name="Line 132">
                  <a:extLst>
                    <a:ext uri="{FF2B5EF4-FFF2-40B4-BE49-F238E27FC236}">
                      <a16:creationId xmlns:a16="http://schemas.microsoft.com/office/drawing/2014/main" id="{CEE2A5E6-2AC5-41CF-834E-198B6C5B3F06}"/>
                    </a:ext>
                  </a:extLst>
                </p:cNvPr>
                <p:cNvSpPr>
                  <a:spLocks noChangeShapeType="1"/>
                </p:cNvSpPr>
                <p:nvPr/>
              </p:nvSpPr>
              <p:spPr bwMode="auto">
                <a:xfrm>
                  <a:off x="41878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0" name="Line 133">
                  <a:extLst>
                    <a:ext uri="{FF2B5EF4-FFF2-40B4-BE49-F238E27FC236}">
                      <a16:creationId xmlns:a16="http://schemas.microsoft.com/office/drawing/2014/main" id="{E84BE117-D238-4176-B9F3-1EA27414F025}"/>
                    </a:ext>
                  </a:extLst>
                </p:cNvPr>
                <p:cNvSpPr>
                  <a:spLocks noChangeShapeType="1"/>
                </p:cNvSpPr>
                <p:nvPr/>
              </p:nvSpPr>
              <p:spPr bwMode="auto">
                <a:xfrm>
                  <a:off x="4225925" y="39655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1" name="Line 134">
                  <a:extLst>
                    <a:ext uri="{FF2B5EF4-FFF2-40B4-BE49-F238E27FC236}">
                      <a16:creationId xmlns:a16="http://schemas.microsoft.com/office/drawing/2014/main" id="{68008772-80DC-421E-ACCF-6881BBE2A403}"/>
                    </a:ext>
                  </a:extLst>
                </p:cNvPr>
                <p:cNvSpPr>
                  <a:spLocks noChangeShapeType="1"/>
                </p:cNvSpPr>
                <p:nvPr/>
              </p:nvSpPr>
              <p:spPr bwMode="auto">
                <a:xfrm>
                  <a:off x="4264025" y="3965575"/>
                  <a:ext cx="3175"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2" name="Freeform 218">
                  <a:extLst>
                    <a:ext uri="{FF2B5EF4-FFF2-40B4-BE49-F238E27FC236}">
                      <a16:creationId xmlns:a16="http://schemas.microsoft.com/office/drawing/2014/main" id="{0183352D-3DB8-4520-9A68-5D5E48BE8D77}"/>
                    </a:ext>
                  </a:extLst>
                </p:cNvPr>
                <p:cNvSpPr>
                  <a:spLocks/>
                </p:cNvSpPr>
                <p:nvPr/>
              </p:nvSpPr>
              <p:spPr bwMode="auto">
                <a:xfrm>
                  <a:off x="2025650" y="2895600"/>
                  <a:ext cx="2241550" cy="866775"/>
                </a:xfrm>
                <a:custGeom>
                  <a:avLst/>
                  <a:gdLst>
                    <a:gd name="T0" fmla="*/ 0 w 1412"/>
                    <a:gd name="T1" fmla="*/ 0 h 546"/>
                    <a:gd name="T2" fmla="*/ 98 w 1412"/>
                    <a:gd name="T3" fmla="*/ 0 h 546"/>
                    <a:gd name="T4" fmla="*/ 98 w 1412"/>
                    <a:gd name="T5" fmla="*/ 40 h 546"/>
                    <a:gd name="T6" fmla="*/ 114 w 1412"/>
                    <a:gd name="T7" fmla="*/ 40 h 546"/>
                    <a:gd name="T8" fmla="*/ 114 w 1412"/>
                    <a:gd name="T9" fmla="*/ 82 h 546"/>
                    <a:gd name="T10" fmla="*/ 120 w 1412"/>
                    <a:gd name="T11" fmla="*/ 82 h 546"/>
                    <a:gd name="T12" fmla="*/ 120 w 1412"/>
                    <a:gd name="T13" fmla="*/ 122 h 546"/>
                    <a:gd name="T14" fmla="*/ 124 w 1412"/>
                    <a:gd name="T15" fmla="*/ 122 h 546"/>
                    <a:gd name="T16" fmla="*/ 124 w 1412"/>
                    <a:gd name="T17" fmla="*/ 162 h 546"/>
                    <a:gd name="T18" fmla="*/ 128 w 1412"/>
                    <a:gd name="T19" fmla="*/ 162 h 546"/>
                    <a:gd name="T20" fmla="*/ 128 w 1412"/>
                    <a:gd name="T21" fmla="*/ 204 h 546"/>
                    <a:gd name="T22" fmla="*/ 189 w 1412"/>
                    <a:gd name="T23" fmla="*/ 204 h 546"/>
                    <a:gd name="T24" fmla="*/ 189 w 1412"/>
                    <a:gd name="T25" fmla="*/ 244 h 546"/>
                    <a:gd name="T26" fmla="*/ 205 w 1412"/>
                    <a:gd name="T27" fmla="*/ 244 h 546"/>
                    <a:gd name="T28" fmla="*/ 205 w 1412"/>
                    <a:gd name="T29" fmla="*/ 284 h 546"/>
                    <a:gd name="T30" fmla="*/ 227 w 1412"/>
                    <a:gd name="T31" fmla="*/ 284 h 546"/>
                    <a:gd name="T32" fmla="*/ 227 w 1412"/>
                    <a:gd name="T33" fmla="*/ 326 h 546"/>
                    <a:gd name="T34" fmla="*/ 241 w 1412"/>
                    <a:gd name="T35" fmla="*/ 326 h 546"/>
                    <a:gd name="T36" fmla="*/ 241 w 1412"/>
                    <a:gd name="T37" fmla="*/ 406 h 546"/>
                    <a:gd name="T38" fmla="*/ 315 w 1412"/>
                    <a:gd name="T39" fmla="*/ 406 h 546"/>
                    <a:gd name="T40" fmla="*/ 315 w 1412"/>
                    <a:gd name="T41" fmla="*/ 448 h 546"/>
                    <a:gd name="T42" fmla="*/ 357 w 1412"/>
                    <a:gd name="T43" fmla="*/ 448 h 546"/>
                    <a:gd name="T44" fmla="*/ 357 w 1412"/>
                    <a:gd name="T45" fmla="*/ 492 h 546"/>
                    <a:gd name="T46" fmla="*/ 815 w 1412"/>
                    <a:gd name="T47" fmla="*/ 492 h 546"/>
                    <a:gd name="T48" fmla="*/ 815 w 1412"/>
                    <a:gd name="T49" fmla="*/ 546 h 546"/>
                    <a:gd name="T50" fmla="*/ 1412 w 1412"/>
                    <a:gd name="T51" fmla="*/ 546 h 5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12" h="546">
                      <a:moveTo>
                        <a:pt x="0" y="0"/>
                      </a:moveTo>
                      <a:lnTo>
                        <a:pt x="98" y="0"/>
                      </a:lnTo>
                      <a:lnTo>
                        <a:pt x="98" y="40"/>
                      </a:lnTo>
                      <a:lnTo>
                        <a:pt x="114" y="40"/>
                      </a:lnTo>
                      <a:lnTo>
                        <a:pt x="114" y="82"/>
                      </a:lnTo>
                      <a:lnTo>
                        <a:pt x="120" y="82"/>
                      </a:lnTo>
                      <a:lnTo>
                        <a:pt x="120" y="122"/>
                      </a:lnTo>
                      <a:lnTo>
                        <a:pt x="124" y="122"/>
                      </a:lnTo>
                      <a:lnTo>
                        <a:pt x="124" y="162"/>
                      </a:lnTo>
                      <a:lnTo>
                        <a:pt x="128" y="162"/>
                      </a:lnTo>
                      <a:lnTo>
                        <a:pt x="128" y="204"/>
                      </a:lnTo>
                      <a:lnTo>
                        <a:pt x="189" y="204"/>
                      </a:lnTo>
                      <a:lnTo>
                        <a:pt x="189" y="244"/>
                      </a:lnTo>
                      <a:lnTo>
                        <a:pt x="205" y="244"/>
                      </a:lnTo>
                      <a:lnTo>
                        <a:pt x="205" y="284"/>
                      </a:lnTo>
                      <a:lnTo>
                        <a:pt x="227" y="284"/>
                      </a:lnTo>
                      <a:lnTo>
                        <a:pt x="227" y="326"/>
                      </a:lnTo>
                      <a:lnTo>
                        <a:pt x="241" y="326"/>
                      </a:lnTo>
                      <a:lnTo>
                        <a:pt x="241" y="406"/>
                      </a:lnTo>
                      <a:lnTo>
                        <a:pt x="315" y="406"/>
                      </a:lnTo>
                      <a:lnTo>
                        <a:pt x="315" y="448"/>
                      </a:lnTo>
                      <a:lnTo>
                        <a:pt x="357" y="448"/>
                      </a:lnTo>
                      <a:lnTo>
                        <a:pt x="357" y="492"/>
                      </a:lnTo>
                      <a:lnTo>
                        <a:pt x="815" y="492"/>
                      </a:lnTo>
                      <a:lnTo>
                        <a:pt x="815" y="546"/>
                      </a:lnTo>
                      <a:lnTo>
                        <a:pt x="1412" y="546"/>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3" name="Line 219">
                  <a:extLst>
                    <a:ext uri="{FF2B5EF4-FFF2-40B4-BE49-F238E27FC236}">
                      <a16:creationId xmlns:a16="http://schemas.microsoft.com/office/drawing/2014/main" id="{FC52690E-552F-4C44-9FAC-7E57141769BB}"/>
                    </a:ext>
                  </a:extLst>
                </p:cNvPr>
                <p:cNvSpPr>
                  <a:spLocks noChangeShapeType="1"/>
                </p:cNvSpPr>
                <p:nvPr/>
              </p:nvSpPr>
              <p:spPr bwMode="auto">
                <a:xfrm>
                  <a:off x="20256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4" name="Line 220">
                  <a:extLst>
                    <a:ext uri="{FF2B5EF4-FFF2-40B4-BE49-F238E27FC236}">
                      <a16:creationId xmlns:a16="http://schemas.microsoft.com/office/drawing/2014/main" id="{A5498E24-4A46-4C8D-9470-94C93B0C8CF6}"/>
                    </a:ext>
                  </a:extLst>
                </p:cNvPr>
                <p:cNvSpPr>
                  <a:spLocks noChangeShapeType="1"/>
                </p:cNvSpPr>
                <p:nvPr/>
              </p:nvSpPr>
              <p:spPr bwMode="auto">
                <a:xfrm>
                  <a:off x="20637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5" name="Line 221">
                  <a:extLst>
                    <a:ext uri="{FF2B5EF4-FFF2-40B4-BE49-F238E27FC236}">
                      <a16:creationId xmlns:a16="http://schemas.microsoft.com/office/drawing/2014/main" id="{3385F021-027D-4FE2-A747-AF8FBF2D87CE}"/>
                    </a:ext>
                  </a:extLst>
                </p:cNvPr>
                <p:cNvSpPr>
                  <a:spLocks noChangeShapeType="1"/>
                </p:cNvSpPr>
                <p:nvPr/>
              </p:nvSpPr>
              <p:spPr bwMode="auto">
                <a:xfrm>
                  <a:off x="21018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6" name="Line 222">
                  <a:extLst>
                    <a:ext uri="{FF2B5EF4-FFF2-40B4-BE49-F238E27FC236}">
                      <a16:creationId xmlns:a16="http://schemas.microsoft.com/office/drawing/2014/main" id="{A5AAF319-3DE4-4E64-8C97-691C97CB3F12}"/>
                    </a:ext>
                  </a:extLst>
                </p:cNvPr>
                <p:cNvSpPr>
                  <a:spLocks noChangeShapeType="1"/>
                </p:cNvSpPr>
                <p:nvPr/>
              </p:nvSpPr>
              <p:spPr bwMode="auto">
                <a:xfrm>
                  <a:off x="21399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7" name="Line 223">
                  <a:extLst>
                    <a:ext uri="{FF2B5EF4-FFF2-40B4-BE49-F238E27FC236}">
                      <a16:creationId xmlns:a16="http://schemas.microsoft.com/office/drawing/2014/main" id="{3E2AFCDE-879A-4C4E-9743-085999114D1F}"/>
                    </a:ext>
                  </a:extLst>
                </p:cNvPr>
                <p:cNvSpPr>
                  <a:spLocks noChangeShapeType="1"/>
                </p:cNvSpPr>
                <p:nvPr/>
              </p:nvSpPr>
              <p:spPr bwMode="auto">
                <a:xfrm>
                  <a:off x="2178050" y="289560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8" name="Freeform 224">
                  <a:extLst>
                    <a:ext uri="{FF2B5EF4-FFF2-40B4-BE49-F238E27FC236}">
                      <a16:creationId xmlns:a16="http://schemas.microsoft.com/office/drawing/2014/main" id="{6F76DBC2-6EEE-4A77-B7CE-215BD7B17057}"/>
                    </a:ext>
                  </a:extLst>
                </p:cNvPr>
                <p:cNvSpPr>
                  <a:spLocks/>
                </p:cNvSpPr>
                <p:nvPr/>
              </p:nvSpPr>
              <p:spPr bwMode="auto">
                <a:xfrm>
                  <a:off x="2216150" y="2895600"/>
                  <a:ext cx="12700" cy="12700"/>
                </a:xfrm>
                <a:custGeom>
                  <a:avLst/>
                  <a:gdLst>
                    <a:gd name="T0" fmla="*/ 0 w 8"/>
                    <a:gd name="T1" fmla="*/ 0 h 8"/>
                    <a:gd name="T2" fmla="*/ 4 w 8"/>
                    <a:gd name="T3" fmla="*/ 0 h 8"/>
                    <a:gd name="T4" fmla="*/ 4 w 8"/>
                    <a:gd name="T5" fmla="*/ 4 h 8"/>
                    <a:gd name="T6" fmla="*/ 8 w 8"/>
                    <a:gd name="T7" fmla="*/ 4 h 8"/>
                    <a:gd name="T8" fmla="*/ 8 w 8"/>
                    <a:gd name="T9" fmla="*/ 8 h 8"/>
                  </a:gdLst>
                  <a:ahLst/>
                  <a:cxnLst>
                    <a:cxn ang="0">
                      <a:pos x="T0" y="T1"/>
                    </a:cxn>
                    <a:cxn ang="0">
                      <a:pos x="T2" y="T3"/>
                    </a:cxn>
                    <a:cxn ang="0">
                      <a:pos x="T4" y="T5"/>
                    </a:cxn>
                    <a:cxn ang="0">
                      <a:pos x="T6" y="T7"/>
                    </a:cxn>
                    <a:cxn ang="0">
                      <a:pos x="T8" y="T9"/>
                    </a:cxn>
                  </a:cxnLst>
                  <a:rect l="0" t="0" r="r" b="b"/>
                  <a:pathLst>
                    <a:path w="8" h="8">
                      <a:moveTo>
                        <a:pt x="0" y="0"/>
                      </a:moveTo>
                      <a:lnTo>
                        <a:pt x="4" y="0"/>
                      </a:lnTo>
                      <a:lnTo>
                        <a:pt x="4" y="4"/>
                      </a:lnTo>
                      <a:lnTo>
                        <a:pt x="8" y="4"/>
                      </a:lnTo>
                      <a:lnTo>
                        <a:pt x="8" y="8"/>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9" name="Freeform 225">
                  <a:extLst>
                    <a:ext uri="{FF2B5EF4-FFF2-40B4-BE49-F238E27FC236}">
                      <a16:creationId xmlns:a16="http://schemas.microsoft.com/office/drawing/2014/main" id="{66EFBF97-4BCC-47FA-A888-FEDC2D710706}"/>
                    </a:ext>
                  </a:extLst>
                </p:cNvPr>
                <p:cNvSpPr>
                  <a:spLocks/>
                </p:cNvSpPr>
                <p:nvPr/>
              </p:nvSpPr>
              <p:spPr bwMode="auto">
                <a:xfrm>
                  <a:off x="2228850" y="2921000"/>
                  <a:ext cx="6350" cy="19050"/>
                </a:xfrm>
                <a:custGeom>
                  <a:avLst/>
                  <a:gdLst>
                    <a:gd name="T0" fmla="*/ 0 w 4"/>
                    <a:gd name="T1" fmla="*/ 0 h 12"/>
                    <a:gd name="T2" fmla="*/ 0 w 4"/>
                    <a:gd name="T3" fmla="*/ 12 h 12"/>
                    <a:gd name="T4" fmla="*/ 4 w 4"/>
                    <a:gd name="T5" fmla="*/ 12 h 12"/>
                  </a:gdLst>
                  <a:ahLst/>
                  <a:cxnLst>
                    <a:cxn ang="0">
                      <a:pos x="T0" y="T1"/>
                    </a:cxn>
                    <a:cxn ang="0">
                      <a:pos x="T2" y="T3"/>
                    </a:cxn>
                    <a:cxn ang="0">
                      <a:pos x="T4" y="T5"/>
                    </a:cxn>
                  </a:cxnLst>
                  <a:rect l="0" t="0" r="r" b="b"/>
                  <a:pathLst>
                    <a:path w="4" h="12">
                      <a:moveTo>
                        <a:pt x="0" y="0"/>
                      </a:moveTo>
                      <a:lnTo>
                        <a:pt x="0" y="12"/>
                      </a:lnTo>
                      <a:lnTo>
                        <a:pt x="4"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0" name="Line 226">
                  <a:extLst>
                    <a:ext uri="{FF2B5EF4-FFF2-40B4-BE49-F238E27FC236}">
                      <a16:creationId xmlns:a16="http://schemas.microsoft.com/office/drawing/2014/main" id="{D6F0CFF1-C8A7-463C-84E3-8B99F265F2DA}"/>
                    </a:ext>
                  </a:extLst>
                </p:cNvPr>
                <p:cNvSpPr>
                  <a:spLocks noChangeShapeType="1"/>
                </p:cNvSpPr>
                <p:nvPr/>
              </p:nvSpPr>
              <p:spPr bwMode="auto">
                <a:xfrm>
                  <a:off x="2247900" y="29400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1" name="Line 227">
                  <a:extLst>
                    <a:ext uri="{FF2B5EF4-FFF2-40B4-BE49-F238E27FC236}">
                      <a16:creationId xmlns:a16="http://schemas.microsoft.com/office/drawing/2014/main" id="{8C4C6220-5A71-4BB6-A77E-1E7185EC3401}"/>
                    </a:ext>
                  </a:extLst>
                </p:cNvPr>
                <p:cNvSpPr>
                  <a:spLocks noChangeShapeType="1"/>
                </p:cNvSpPr>
                <p:nvPr/>
              </p:nvSpPr>
              <p:spPr bwMode="auto">
                <a:xfrm>
                  <a:off x="2284413" y="29400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2" name="Freeform 228">
                  <a:extLst>
                    <a:ext uri="{FF2B5EF4-FFF2-40B4-BE49-F238E27FC236}">
                      <a16:creationId xmlns:a16="http://schemas.microsoft.com/office/drawing/2014/main" id="{50FE41A3-6269-4847-8740-9CCCC132F267}"/>
                    </a:ext>
                  </a:extLst>
                </p:cNvPr>
                <p:cNvSpPr>
                  <a:spLocks/>
                </p:cNvSpPr>
                <p:nvPr/>
              </p:nvSpPr>
              <p:spPr bwMode="auto">
                <a:xfrm>
                  <a:off x="2322513" y="2940050"/>
                  <a:ext cx="3175" cy="22225"/>
                </a:xfrm>
                <a:custGeom>
                  <a:avLst/>
                  <a:gdLst>
                    <a:gd name="T0" fmla="*/ 0 w 2"/>
                    <a:gd name="T1" fmla="*/ 0 h 14"/>
                    <a:gd name="T2" fmla="*/ 2 w 2"/>
                    <a:gd name="T3" fmla="*/ 0 h 14"/>
                    <a:gd name="T4" fmla="*/ 2 w 2"/>
                    <a:gd name="T5" fmla="*/ 14 h 14"/>
                  </a:gdLst>
                  <a:ahLst/>
                  <a:cxnLst>
                    <a:cxn ang="0">
                      <a:pos x="T0" y="T1"/>
                    </a:cxn>
                    <a:cxn ang="0">
                      <a:pos x="T2" y="T3"/>
                    </a:cxn>
                    <a:cxn ang="0">
                      <a:pos x="T4" y="T5"/>
                    </a:cxn>
                  </a:cxnLst>
                  <a:rect l="0" t="0" r="r" b="b"/>
                  <a:pathLst>
                    <a:path w="2" h="14">
                      <a:moveTo>
                        <a:pt x="0" y="0"/>
                      </a:moveTo>
                      <a:lnTo>
                        <a:pt x="2" y="0"/>
                      </a:lnTo>
                      <a:lnTo>
                        <a:pt x="2"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3" name="Freeform 229">
                  <a:extLst>
                    <a:ext uri="{FF2B5EF4-FFF2-40B4-BE49-F238E27FC236}">
                      <a16:creationId xmlns:a16="http://schemas.microsoft.com/office/drawing/2014/main" id="{7671BE5B-4013-4FCF-B5CB-4DEB56D6A996}"/>
                    </a:ext>
                  </a:extLst>
                </p:cNvPr>
                <p:cNvSpPr>
                  <a:spLocks/>
                </p:cNvSpPr>
                <p:nvPr/>
              </p:nvSpPr>
              <p:spPr bwMode="auto">
                <a:xfrm>
                  <a:off x="2325688" y="2974975"/>
                  <a:ext cx="19050" cy="6350"/>
                </a:xfrm>
                <a:custGeom>
                  <a:avLst/>
                  <a:gdLst>
                    <a:gd name="T0" fmla="*/ 0 w 12"/>
                    <a:gd name="T1" fmla="*/ 0 h 4"/>
                    <a:gd name="T2" fmla="*/ 0 w 12"/>
                    <a:gd name="T3" fmla="*/ 4 h 4"/>
                    <a:gd name="T4" fmla="*/ 12 w 12"/>
                    <a:gd name="T5" fmla="*/ 4 h 4"/>
                  </a:gdLst>
                  <a:ahLst/>
                  <a:cxnLst>
                    <a:cxn ang="0">
                      <a:pos x="T0" y="T1"/>
                    </a:cxn>
                    <a:cxn ang="0">
                      <a:pos x="T2" y="T3"/>
                    </a:cxn>
                    <a:cxn ang="0">
                      <a:pos x="T4" y="T5"/>
                    </a:cxn>
                  </a:cxnLst>
                  <a:rect l="0" t="0" r="r" b="b"/>
                  <a:pathLst>
                    <a:path w="12" h="4">
                      <a:moveTo>
                        <a:pt x="0" y="0"/>
                      </a:moveTo>
                      <a:lnTo>
                        <a:pt x="0" y="4"/>
                      </a:lnTo>
                      <a:lnTo>
                        <a:pt x="12" y="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4" name="Line 230">
                  <a:extLst>
                    <a:ext uri="{FF2B5EF4-FFF2-40B4-BE49-F238E27FC236}">
                      <a16:creationId xmlns:a16="http://schemas.microsoft.com/office/drawing/2014/main" id="{BC908079-0597-418E-9DDE-3788EA9CC59E}"/>
                    </a:ext>
                  </a:extLst>
                </p:cNvPr>
                <p:cNvSpPr>
                  <a:spLocks noChangeShapeType="1"/>
                </p:cNvSpPr>
                <p:nvPr/>
              </p:nvSpPr>
              <p:spPr bwMode="auto">
                <a:xfrm>
                  <a:off x="2351088" y="298767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5" name="Freeform 231">
                  <a:extLst>
                    <a:ext uri="{FF2B5EF4-FFF2-40B4-BE49-F238E27FC236}">
                      <a16:creationId xmlns:a16="http://schemas.microsoft.com/office/drawing/2014/main" id="{A8327301-B8F4-4D17-A933-3B9BDEBFE9D8}"/>
                    </a:ext>
                  </a:extLst>
                </p:cNvPr>
                <p:cNvSpPr>
                  <a:spLocks/>
                </p:cNvSpPr>
                <p:nvPr/>
              </p:nvSpPr>
              <p:spPr bwMode="auto">
                <a:xfrm>
                  <a:off x="2351088" y="3025775"/>
                  <a:ext cx="22225" cy="3175"/>
                </a:xfrm>
                <a:custGeom>
                  <a:avLst/>
                  <a:gdLst>
                    <a:gd name="T0" fmla="*/ 0 w 14"/>
                    <a:gd name="T1" fmla="*/ 0 h 2"/>
                    <a:gd name="T2" fmla="*/ 0 w 14"/>
                    <a:gd name="T3" fmla="*/ 2 h 2"/>
                    <a:gd name="T4" fmla="*/ 14 w 14"/>
                    <a:gd name="T5" fmla="*/ 2 h 2"/>
                  </a:gdLst>
                  <a:ahLst/>
                  <a:cxnLst>
                    <a:cxn ang="0">
                      <a:pos x="T0" y="T1"/>
                    </a:cxn>
                    <a:cxn ang="0">
                      <a:pos x="T2" y="T3"/>
                    </a:cxn>
                    <a:cxn ang="0">
                      <a:pos x="T4" y="T5"/>
                    </a:cxn>
                  </a:cxnLst>
                  <a:rect l="0" t="0" r="r" b="b"/>
                  <a:pathLst>
                    <a:path w="14" h="2">
                      <a:moveTo>
                        <a:pt x="0" y="0"/>
                      </a:moveTo>
                      <a:lnTo>
                        <a:pt x="0" y="2"/>
                      </a:lnTo>
                      <a:lnTo>
                        <a:pt x="14" y="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6" name="Line 232">
                  <a:extLst>
                    <a:ext uri="{FF2B5EF4-FFF2-40B4-BE49-F238E27FC236}">
                      <a16:creationId xmlns:a16="http://schemas.microsoft.com/office/drawing/2014/main" id="{8BA79D75-2CEA-4350-B6D7-F584EDC4D917}"/>
                    </a:ext>
                  </a:extLst>
                </p:cNvPr>
                <p:cNvSpPr>
                  <a:spLocks noChangeShapeType="1"/>
                </p:cNvSpPr>
                <p:nvPr/>
              </p:nvSpPr>
              <p:spPr bwMode="auto">
                <a:xfrm>
                  <a:off x="2386013" y="3028950"/>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7" name="Freeform 233">
                  <a:extLst>
                    <a:ext uri="{FF2B5EF4-FFF2-40B4-BE49-F238E27FC236}">
                      <a16:creationId xmlns:a16="http://schemas.microsoft.com/office/drawing/2014/main" id="{5F76798E-E45C-4B2C-8D3D-2F6B4DB5C65A}"/>
                    </a:ext>
                  </a:extLst>
                </p:cNvPr>
                <p:cNvSpPr>
                  <a:spLocks/>
                </p:cNvSpPr>
                <p:nvPr/>
              </p:nvSpPr>
              <p:spPr bwMode="auto">
                <a:xfrm>
                  <a:off x="2386013" y="3067050"/>
                  <a:ext cx="15875" cy="12700"/>
                </a:xfrm>
                <a:custGeom>
                  <a:avLst/>
                  <a:gdLst>
                    <a:gd name="T0" fmla="*/ 0 w 10"/>
                    <a:gd name="T1" fmla="*/ 0 h 8"/>
                    <a:gd name="T2" fmla="*/ 0 w 10"/>
                    <a:gd name="T3" fmla="*/ 8 h 8"/>
                    <a:gd name="T4" fmla="*/ 10 w 10"/>
                    <a:gd name="T5" fmla="*/ 8 h 8"/>
                  </a:gdLst>
                  <a:ahLst/>
                  <a:cxnLst>
                    <a:cxn ang="0">
                      <a:pos x="T0" y="T1"/>
                    </a:cxn>
                    <a:cxn ang="0">
                      <a:pos x="T2" y="T3"/>
                    </a:cxn>
                    <a:cxn ang="0">
                      <a:pos x="T4" y="T5"/>
                    </a:cxn>
                  </a:cxnLst>
                  <a:rect l="0" t="0" r="r" b="b"/>
                  <a:pathLst>
                    <a:path w="10" h="8">
                      <a:moveTo>
                        <a:pt x="0" y="0"/>
                      </a:moveTo>
                      <a:lnTo>
                        <a:pt x="0" y="8"/>
                      </a:lnTo>
                      <a:lnTo>
                        <a:pt x="10" y="8"/>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8" name="Line 234">
                  <a:extLst>
                    <a:ext uri="{FF2B5EF4-FFF2-40B4-BE49-F238E27FC236}">
                      <a16:creationId xmlns:a16="http://schemas.microsoft.com/office/drawing/2014/main" id="{DFB82AEC-DD75-43B1-A88A-C16268810938}"/>
                    </a:ext>
                  </a:extLst>
                </p:cNvPr>
                <p:cNvSpPr>
                  <a:spLocks noChangeShapeType="1"/>
                </p:cNvSpPr>
                <p:nvPr/>
              </p:nvSpPr>
              <p:spPr bwMode="auto">
                <a:xfrm>
                  <a:off x="2408238" y="30829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9" name="Line 235">
                  <a:extLst>
                    <a:ext uri="{FF2B5EF4-FFF2-40B4-BE49-F238E27FC236}">
                      <a16:creationId xmlns:a16="http://schemas.microsoft.com/office/drawing/2014/main" id="{392C15DD-A00F-4532-941B-2EA648E70CE0}"/>
                    </a:ext>
                  </a:extLst>
                </p:cNvPr>
                <p:cNvSpPr>
                  <a:spLocks noChangeShapeType="1"/>
                </p:cNvSpPr>
                <p:nvPr/>
              </p:nvSpPr>
              <p:spPr bwMode="auto">
                <a:xfrm>
                  <a:off x="2408238" y="31210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0" name="Line 236">
                  <a:extLst>
                    <a:ext uri="{FF2B5EF4-FFF2-40B4-BE49-F238E27FC236}">
                      <a16:creationId xmlns:a16="http://schemas.microsoft.com/office/drawing/2014/main" id="{F6E0EC72-2E3C-4F31-B23E-9B2C10ABFEE8}"/>
                    </a:ext>
                  </a:extLst>
                </p:cNvPr>
                <p:cNvSpPr>
                  <a:spLocks noChangeShapeType="1"/>
                </p:cNvSpPr>
                <p:nvPr/>
              </p:nvSpPr>
              <p:spPr bwMode="auto">
                <a:xfrm>
                  <a:off x="2408238" y="31591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1" name="Line 237">
                  <a:extLst>
                    <a:ext uri="{FF2B5EF4-FFF2-40B4-BE49-F238E27FC236}">
                      <a16:creationId xmlns:a16="http://schemas.microsoft.com/office/drawing/2014/main" id="{4C3AB393-A772-4900-8A17-251DF579AFD6}"/>
                    </a:ext>
                  </a:extLst>
                </p:cNvPr>
                <p:cNvSpPr>
                  <a:spLocks noChangeShapeType="1"/>
                </p:cNvSpPr>
                <p:nvPr/>
              </p:nvSpPr>
              <p:spPr bwMode="auto">
                <a:xfrm>
                  <a:off x="2420938" y="318452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2" name="Line 238">
                  <a:extLst>
                    <a:ext uri="{FF2B5EF4-FFF2-40B4-BE49-F238E27FC236}">
                      <a16:creationId xmlns:a16="http://schemas.microsoft.com/office/drawing/2014/main" id="{8D07C6E2-34F7-4116-8FBE-CE971C2C042A}"/>
                    </a:ext>
                  </a:extLst>
                </p:cNvPr>
                <p:cNvSpPr>
                  <a:spLocks noChangeShapeType="1"/>
                </p:cNvSpPr>
                <p:nvPr/>
              </p:nvSpPr>
              <p:spPr bwMode="auto">
                <a:xfrm>
                  <a:off x="2459038" y="318452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3" name="Line 239">
                  <a:extLst>
                    <a:ext uri="{FF2B5EF4-FFF2-40B4-BE49-F238E27FC236}">
                      <a16:creationId xmlns:a16="http://schemas.microsoft.com/office/drawing/2014/main" id="{A54D9915-9F48-4A0E-9B9B-F6909015F347}"/>
                    </a:ext>
                  </a:extLst>
                </p:cNvPr>
                <p:cNvSpPr>
                  <a:spLocks noChangeShapeType="1"/>
                </p:cNvSpPr>
                <p:nvPr/>
              </p:nvSpPr>
              <p:spPr bwMode="auto">
                <a:xfrm>
                  <a:off x="2497138" y="318452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4" name="Line 240">
                  <a:extLst>
                    <a:ext uri="{FF2B5EF4-FFF2-40B4-BE49-F238E27FC236}">
                      <a16:creationId xmlns:a16="http://schemas.microsoft.com/office/drawing/2014/main" id="{BAE86A9E-7D45-458B-A82D-2315C24ED526}"/>
                    </a:ext>
                  </a:extLst>
                </p:cNvPr>
                <p:cNvSpPr>
                  <a:spLocks noChangeShapeType="1"/>
                </p:cNvSpPr>
                <p:nvPr/>
              </p:nvSpPr>
              <p:spPr bwMode="auto">
                <a:xfrm>
                  <a:off x="2525713" y="3194050"/>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5" name="Freeform 241">
                  <a:extLst>
                    <a:ext uri="{FF2B5EF4-FFF2-40B4-BE49-F238E27FC236}">
                      <a16:creationId xmlns:a16="http://schemas.microsoft.com/office/drawing/2014/main" id="{F731F70A-BC29-4221-BC6D-279833267AD9}"/>
                    </a:ext>
                  </a:extLst>
                </p:cNvPr>
                <p:cNvSpPr>
                  <a:spLocks/>
                </p:cNvSpPr>
                <p:nvPr/>
              </p:nvSpPr>
              <p:spPr bwMode="auto">
                <a:xfrm>
                  <a:off x="2525713" y="3232150"/>
                  <a:ext cx="15875" cy="12700"/>
                </a:xfrm>
                <a:custGeom>
                  <a:avLst/>
                  <a:gdLst>
                    <a:gd name="T0" fmla="*/ 0 w 10"/>
                    <a:gd name="T1" fmla="*/ 0 h 8"/>
                    <a:gd name="T2" fmla="*/ 0 w 10"/>
                    <a:gd name="T3" fmla="*/ 8 h 8"/>
                    <a:gd name="T4" fmla="*/ 10 w 10"/>
                    <a:gd name="T5" fmla="*/ 8 h 8"/>
                  </a:gdLst>
                  <a:ahLst/>
                  <a:cxnLst>
                    <a:cxn ang="0">
                      <a:pos x="T0" y="T1"/>
                    </a:cxn>
                    <a:cxn ang="0">
                      <a:pos x="T2" y="T3"/>
                    </a:cxn>
                    <a:cxn ang="0">
                      <a:pos x="T4" y="T5"/>
                    </a:cxn>
                  </a:cxnLst>
                  <a:rect l="0" t="0" r="r" b="b"/>
                  <a:pathLst>
                    <a:path w="10" h="8">
                      <a:moveTo>
                        <a:pt x="0" y="0"/>
                      </a:moveTo>
                      <a:lnTo>
                        <a:pt x="0" y="8"/>
                      </a:lnTo>
                      <a:lnTo>
                        <a:pt x="10" y="8"/>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6" name="Line 242">
                  <a:extLst>
                    <a:ext uri="{FF2B5EF4-FFF2-40B4-BE49-F238E27FC236}">
                      <a16:creationId xmlns:a16="http://schemas.microsoft.com/office/drawing/2014/main" id="{887CE943-550C-4986-B1B5-0D9540B9E344}"/>
                    </a:ext>
                  </a:extLst>
                </p:cNvPr>
                <p:cNvSpPr>
                  <a:spLocks noChangeShapeType="1"/>
                </p:cNvSpPr>
                <p:nvPr/>
              </p:nvSpPr>
              <p:spPr bwMode="auto">
                <a:xfrm>
                  <a:off x="2554288" y="3244850"/>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7" name="Freeform 243">
                  <a:extLst>
                    <a:ext uri="{FF2B5EF4-FFF2-40B4-BE49-F238E27FC236}">
                      <a16:creationId xmlns:a16="http://schemas.microsoft.com/office/drawing/2014/main" id="{42870F60-5CAE-4FAE-9406-0BA922876148}"/>
                    </a:ext>
                  </a:extLst>
                </p:cNvPr>
                <p:cNvSpPr>
                  <a:spLocks/>
                </p:cNvSpPr>
                <p:nvPr/>
              </p:nvSpPr>
              <p:spPr bwMode="auto">
                <a:xfrm>
                  <a:off x="2592388" y="3244850"/>
                  <a:ext cx="0" cy="22225"/>
                </a:xfrm>
                <a:custGeom>
                  <a:avLst/>
                  <a:gdLst>
                    <a:gd name="T0" fmla="*/ 0 h 14"/>
                    <a:gd name="T1" fmla="*/ 0 h 14"/>
                    <a:gd name="T2" fmla="*/ 14 h 14"/>
                  </a:gdLst>
                  <a:ahLst/>
                  <a:cxnLst>
                    <a:cxn ang="0">
                      <a:pos x="0" y="T0"/>
                    </a:cxn>
                    <a:cxn ang="0">
                      <a:pos x="0" y="T1"/>
                    </a:cxn>
                    <a:cxn ang="0">
                      <a:pos x="0" y="T2"/>
                    </a:cxn>
                  </a:cxnLst>
                  <a:rect l="0" t="0" r="r" b="b"/>
                  <a:pathLst>
                    <a:path h="14">
                      <a:moveTo>
                        <a:pt x="0" y="0"/>
                      </a:moveTo>
                      <a:lnTo>
                        <a:pt x="0" y="0"/>
                      </a:lnTo>
                      <a:lnTo>
                        <a:pt x="0" y="14"/>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8" name="Freeform 244">
                  <a:extLst>
                    <a:ext uri="{FF2B5EF4-FFF2-40B4-BE49-F238E27FC236}">
                      <a16:creationId xmlns:a16="http://schemas.microsoft.com/office/drawing/2014/main" id="{022A82E2-7E3D-44AC-963A-60A84E4F6910}"/>
                    </a:ext>
                  </a:extLst>
                </p:cNvPr>
                <p:cNvSpPr>
                  <a:spLocks/>
                </p:cNvSpPr>
                <p:nvPr/>
              </p:nvSpPr>
              <p:spPr bwMode="auto">
                <a:xfrm>
                  <a:off x="2592388" y="3279775"/>
                  <a:ext cx="0" cy="25400"/>
                </a:xfrm>
                <a:custGeom>
                  <a:avLst/>
                  <a:gdLst>
                    <a:gd name="T0" fmla="*/ 0 h 16"/>
                    <a:gd name="T1" fmla="*/ 16 h 16"/>
                    <a:gd name="T2" fmla="*/ 16 h 16"/>
                  </a:gdLst>
                  <a:ahLst/>
                  <a:cxnLst>
                    <a:cxn ang="0">
                      <a:pos x="0" y="T0"/>
                    </a:cxn>
                    <a:cxn ang="0">
                      <a:pos x="0" y="T1"/>
                    </a:cxn>
                    <a:cxn ang="0">
                      <a:pos x="0" y="T2"/>
                    </a:cxn>
                  </a:cxnLst>
                  <a:rect l="0" t="0" r="r" b="b"/>
                  <a:pathLst>
                    <a:path h="16">
                      <a:moveTo>
                        <a:pt x="0" y="0"/>
                      </a:moveTo>
                      <a:lnTo>
                        <a:pt x="0" y="16"/>
                      </a:lnTo>
                      <a:lnTo>
                        <a:pt x="0" y="16"/>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9" name="Line 245">
                  <a:extLst>
                    <a:ext uri="{FF2B5EF4-FFF2-40B4-BE49-F238E27FC236}">
                      <a16:creationId xmlns:a16="http://schemas.microsoft.com/office/drawing/2014/main" id="{5842036F-E84E-4B36-81BC-9B144B951875}"/>
                    </a:ext>
                  </a:extLst>
                </p:cNvPr>
                <p:cNvSpPr>
                  <a:spLocks noChangeShapeType="1"/>
                </p:cNvSpPr>
                <p:nvPr/>
              </p:nvSpPr>
              <p:spPr bwMode="auto">
                <a:xfrm>
                  <a:off x="2605088"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0" name="Line 246">
                  <a:extLst>
                    <a:ext uri="{FF2B5EF4-FFF2-40B4-BE49-F238E27FC236}">
                      <a16:creationId xmlns:a16="http://schemas.microsoft.com/office/drawing/2014/main" id="{0AE19075-489B-4B18-98C3-1E52BE2B81D4}"/>
                    </a:ext>
                  </a:extLst>
                </p:cNvPr>
                <p:cNvSpPr>
                  <a:spLocks noChangeShapeType="1"/>
                </p:cNvSpPr>
                <p:nvPr/>
              </p:nvSpPr>
              <p:spPr bwMode="auto">
                <a:xfrm>
                  <a:off x="2643188"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1" name="Line 247">
                  <a:extLst>
                    <a:ext uri="{FF2B5EF4-FFF2-40B4-BE49-F238E27FC236}">
                      <a16:creationId xmlns:a16="http://schemas.microsoft.com/office/drawing/2014/main" id="{BCFB5E0B-D8BD-4AD2-9F56-BC4CBF3A40A3}"/>
                    </a:ext>
                  </a:extLst>
                </p:cNvPr>
                <p:cNvSpPr>
                  <a:spLocks noChangeShapeType="1"/>
                </p:cNvSpPr>
                <p:nvPr/>
              </p:nvSpPr>
              <p:spPr bwMode="auto">
                <a:xfrm>
                  <a:off x="2681288"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2" name="Line 248">
                  <a:extLst>
                    <a:ext uri="{FF2B5EF4-FFF2-40B4-BE49-F238E27FC236}">
                      <a16:creationId xmlns:a16="http://schemas.microsoft.com/office/drawing/2014/main" id="{5B6FB078-E08F-4C1C-8A26-AE51AEB06E0D}"/>
                    </a:ext>
                  </a:extLst>
                </p:cNvPr>
                <p:cNvSpPr>
                  <a:spLocks noChangeShapeType="1"/>
                </p:cNvSpPr>
                <p:nvPr/>
              </p:nvSpPr>
              <p:spPr bwMode="auto">
                <a:xfrm>
                  <a:off x="2719388"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3" name="Line 249">
                  <a:extLst>
                    <a:ext uri="{FF2B5EF4-FFF2-40B4-BE49-F238E27FC236}">
                      <a16:creationId xmlns:a16="http://schemas.microsoft.com/office/drawing/2014/main" id="{CAA0B1A9-1FC3-4E62-B1B7-91B03B9373D7}"/>
                    </a:ext>
                  </a:extLst>
                </p:cNvPr>
                <p:cNvSpPr>
                  <a:spLocks noChangeShapeType="1"/>
                </p:cNvSpPr>
                <p:nvPr/>
              </p:nvSpPr>
              <p:spPr bwMode="auto">
                <a:xfrm>
                  <a:off x="2757488"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4" name="Line 250">
                  <a:extLst>
                    <a:ext uri="{FF2B5EF4-FFF2-40B4-BE49-F238E27FC236}">
                      <a16:creationId xmlns:a16="http://schemas.microsoft.com/office/drawing/2014/main" id="{3B7DEEC6-5C4A-4B54-BE2E-6E8539D5BB5D}"/>
                    </a:ext>
                  </a:extLst>
                </p:cNvPr>
                <p:cNvSpPr>
                  <a:spLocks noChangeShapeType="1"/>
                </p:cNvSpPr>
                <p:nvPr/>
              </p:nvSpPr>
              <p:spPr bwMode="auto">
                <a:xfrm>
                  <a:off x="27940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5" name="Line 251">
                  <a:extLst>
                    <a:ext uri="{FF2B5EF4-FFF2-40B4-BE49-F238E27FC236}">
                      <a16:creationId xmlns:a16="http://schemas.microsoft.com/office/drawing/2014/main" id="{270E5C97-6754-4FFC-9D3F-8E770E436FC6}"/>
                    </a:ext>
                  </a:extLst>
                </p:cNvPr>
                <p:cNvSpPr>
                  <a:spLocks noChangeShapeType="1"/>
                </p:cNvSpPr>
                <p:nvPr/>
              </p:nvSpPr>
              <p:spPr bwMode="auto">
                <a:xfrm>
                  <a:off x="28321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6" name="Line 252">
                  <a:extLst>
                    <a:ext uri="{FF2B5EF4-FFF2-40B4-BE49-F238E27FC236}">
                      <a16:creationId xmlns:a16="http://schemas.microsoft.com/office/drawing/2014/main" id="{6215ABDD-C039-44EE-8816-D1A0F283F1AE}"/>
                    </a:ext>
                  </a:extLst>
                </p:cNvPr>
                <p:cNvSpPr>
                  <a:spLocks noChangeShapeType="1"/>
                </p:cNvSpPr>
                <p:nvPr/>
              </p:nvSpPr>
              <p:spPr bwMode="auto">
                <a:xfrm>
                  <a:off x="28702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7" name="Line 253">
                  <a:extLst>
                    <a:ext uri="{FF2B5EF4-FFF2-40B4-BE49-F238E27FC236}">
                      <a16:creationId xmlns:a16="http://schemas.microsoft.com/office/drawing/2014/main" id="{582C34B1-7E10-4498-A6AF-F89598466208}"/>
                    </a:ext>
                  </a:extLst>
                </p:cNvPr>
                <p:cNvSpPr>
                  <a:spLocks noChangeShapeType="1"/>
                </p:cNvSpPr>
                <p:nvPr/>
              </p:nvSpPr>
              <p:spPr bwMode="auto">
                <a:xfrm>
                  <a:off x="29083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8" name="Line 254">
                  <a:extLst>
                    <a:ext uri="{FF2B5EF4-FFF2-40B4-BE49-F238E27FC236}">
                      <a16:creationId xmlns:a16="http://schemas.microsoft.com/office/drawing/2014/main" id="{447BE907-6C4B-4539-AA4A-022C220B69E7}"/>
                    </a:ext>
                  </a:extLst>
                </p:cNvPr>
                <p:cNvSpPr>
                  <a:spLocks noChangeShapeType="1"/>
                </p:cNvSpPr>
                <p:nvPr/>
              </p:nvSpPr>
              <p:spPr bwMode="auto">
                <a:xfrm>
                  <a:off x="29464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9" name="Line 255">
                  <a:extLst>
                    <a:ext uri="{FF2B5EF4-FFF2-40B4-BE49-F238E27FC236}">
                      <a16:creationId xmlns:a16="http://schemas.microsoft.com/office/drawing/2014/main" id="{327D4360-9A96-40DA-8B2F-03B9BC019E61}"/>
                    </a:ext>
                  </a:extLst>
                </p:cNvPr>
                <p:cNvSpPr>
                  <a:spLocks noChangeShapeType="1"/>
                </p:cNvSpPr>
                <p:nvPr/>
              </p:nvSpPr>
              <p:spPr bwMode="auto">
                <a:xfrm>
                  <a:off x="29845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0" name="Line 256">
                  <a:extLst>
                    <a:ext uri="{FF2B5EF4-FFF2-40B4-BE49-F238E27FC236}">
                      <a16:creationId xmlns:a16="http://schemas.microsoft.com/office/drawing/2014/main" id="{161D2EAF-7B40-4071-942F-83D689A6DD7B}"/>
                    </a:ext>
                  </a:extLst>
                </p:cNvPr>
                <p:cNvSpPr>
                  <a:spLocks noChangeShapeType="1"/>
                </p:cNvSpPr>
                <p:nvPr/>
              </p:nvSpPr>
              <p:spPr bwMode="auto">
                <a:xfrm>
                  <a:off x="30226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1" name="Line 257">
                  <a:extLst>
                    <a:ext uri="{FF2B5EF4-FFF2-40B4-BE49-F238E27FC236}">
                      <a16:creationId xmlns:a16="http://schemas.microsoft.com/office/drawing/2014/main" id="{9CE4BB81-FB0F-4E56-A96E-C86118E4A16F}"/>
                    </a:ext>
                  </a:extLst>
                </p:cNvPr>
                <p:cNvSpPr>
                  <a:spLocks noChangeShapeType="1"/>
                </p:cNvSpPr>
                <p:nvPr/>
              </p:nvSpPr>
              <p:spPr bwMode="auto">
                <a:xfrm>
                  <a:off x="30607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2" name="Line 258">
                  <a:extLst>
                    <a:ext uri="{FF2B5EF4-FFF2-40B4-BE49-F238E27FC236}">
                      <a16:creationId xmlns:a16="http://schemas.microsoft.com/office/drawing/2014/main" id="{E34BB547-27BB-44F9-92EA-FDDF1484D340}"/>
                    </a:ext>
                  </a:extLst>
                </p:cNvPr>
                <p:cNvSpPr>
                  <a:spLocks noChangeShapeType="1"/>
                </p:cNvSpPr>
                <p:nvPr/>
              </p:nvSpPr>
              <p:spPr bwMode="auto">
                <a:xfrm>
                  <a:off x="30988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3" name="Line 259">
                  <a:extLst>
                    <a:ext uri="{FF2B5EF4-FFF2-40B4-BE49-F238E27FC236}">
                      <a16:creationId xmlns:a16="http://schemas.microsoft.com/office/drawing/2014/main" id="{B4F60993-A357-4764-814F-0ACC902C5E93}"/>
                    </a:ext>
                  </a:extLst>
                </p:cNvPr>
                <p:cNvSpPr>
                  <a:spLocks noChangeShapeType="1"/>
                </p:cNvSpPr>
                <p:nvPr/>
              </p:nvSpPr>
              <p:spPr bwMode="auto">
                <a:xfrm>
                  <a:off x="31369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4" name="Line 260">
                  <a:extLst>
                    <a:ext uri="{FF2B5EF4-FFF2-40B4-BE49-F238E27FC236}">
                      <a16:creationId xmlns:a16="http://schemas.microsoft.com/office/drawing/2014/main" id="{31641952-69EF-40C6-BFF5-2B59175E3800}"/>
                    </a:ext>
                  </a:extLst>
                </p:cNvPr>
                <p:cNvSpPr>
                  <a:spLocks noChangeShapeType="1"/>
                </p:cNvSpPr>
                <p:nvPr/>
              </p:nvSpPr>
              <p:spPr bwMode="auto">
                <a:xfrm>
                  <a:off x="31750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5" name="Line 261">
                  <a:extLst>
                    <a:ext uri="{FF2B5EF4-FFF2-40B4-BE49-F238E27FC236}">
                      <a16:creationId xmlns:a16="http://schemas.microsoft.com/office/drawing/2014/main" id="{2B1AFAB1-B7C7-4B8E-80E3-E63CAA790FB0}"/>
                    </a:ext>
                  </a:extLst>
                </p:cNvPr>
                <p:cNvSpPr>
                  <a:spLocks noChangeShapeType="1"/>
                </p:cNvSpPr>
                <p:nvPr/>
              </p:nvSpPr>
              <p:spPr bwMode="auto">
                <a:xfrm>
                  <a:off x="32131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6" name="Line 262">
                  <a:extLst>
                    <a:ext uri="{FF2B5EF4-FFF2-40B4-BE49-F238E27FC236}">
                      <a16:creationId xmlns:a16="http://schemas.microsoft.com/office/drawing/2014/main" id="{9614E677-3199-4E4F-BC7B-1F7D1095782E}"/>
                    </a:ext>
                  </a:extLst>
                </p:cNvPr>
                <p:cNvSpPr>
                  <a:spLocks noChangeShapeType="1"/>
                </p:cNvSpPr>
                <p:nvPr/>
              </p:nvSpPr>
              <p:spPr bwMode="auto">
                <a:xfrm>
                  <a:off x="3251200" y="33051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7" name="Line 263">
                  <a:extLst>
                    <a:ext uri="{FF2B5EF4-FFF2-40B4-BE49-F238E27FC236}">
                      <a16:creationId xmlns:a16="http://schemas.microsoft.com/office/drawing/2014/main" id="{D93EDB22-FE99-4889-A6BA-322144EBD112}"/>
                    </a:ext>
                  </a:extLst>
                </p:cNvPr>
                <p:cNvSpPr>
                  <a:spLocks noChangeShapeType="1"/>
                </p:cNvSpPr>
                <p:nvPr/>
              </p:nvSpPr>
              <p:spPr bwMode="auto">
                <a:xfrm>
                  <a:off x="3289300" y="3305175"/>
                  <a:ext cx="23813"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8" name="Line 264">
                  <a:extLst>
                    <a:ext uri="{FF2B5EF4-FFF2-40B4-BE49-F238E27FC236}">
                      <a16:creationId xmlns:a16="http://schemas.microsoft.com/office/drawing/2014/main" id="{D88E16E2-ED30-4CCD-984A-465C54CD75D6}"/>
                    </a:ext>
                  </a:extLst>
                </p:cNvPr>
                <p:cNvSpPr>
                  <a:spLocks noChangeShapeType="1"/>
                </p:cNvSpPr>
                <p:nvPr/>
              </p:nvSpPr>
              <p:spPr bwMode="auto">
                <a:xfrm>
                  <a:off x="3319463" y="3311525"/>
                  <a:ext cx="0" cy="2540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9" name="Freeform 265">
                  <a:extLst>
                    <a:ext uri="{FF2B5EF4-FFF2-40B4-BE49-F238E27FC236}">
                      <a16:creationId xmlns:a16="http://schemas.microsoft.com/office/drawing/2014/main" id="{01D5981E-8B0E-411A-B115-3E633FB75EB5}"/>
                    </a:ext>
                  </a:extLst>
                </p:cNvPr>
                <p:cNvSpPr>
                  <a:spLocks/>
                </p:cNvSpPr>
                <p:nvPr/>
              </p:nvSpPr>
              <p:spPr bwMode="auto">
                <a:xfrm>
                  <a:off x="3319463" y="3349625"/>
                  <a:ext cx="6350" cy="19050"/>
                </a:xfrm>
                <a:custGeom>
                  <a:avLst/>
                  <a:gdLst>
                    <a:gd name="T0" fmla="*/ 0 w 4"/>
                    <a:gd name="T1" fmla="*/ 0 h 12"/>
                    <a:gd name="T2" fmla="*/ 0 w 4"/>
                    <a:gd name="T3" fmla="*/ 12 h 12"/>
                    <a:gd name="T4" fmla="*/ 4 w 4"/>
                    <a:gd name="T5" fmla="*/ 12 h 12"/>
                  </a:gdLst>
                  <a:ahLst/>
                  <a:cxnLst>
                    <a:cxn ang="0">
                      <a:pos x="T0" y="T1"/>
                    </a:cxn>
                    <a:cxn ang="0">
                      <a:pos x="T2" y="T3"/>
                    </a:cxn>
                    <a:cxn ang="0">
                      <a:pos x="T4" y="T5"/>
                    </a:cxn>
                  </a:cxnLst>
                  <a:rect l="0" t="0" r="r" b="b"/>
                  <a:pathLst>
                    <a:path w="4" h="12">
                      <a:moveTo>
                        <a:pt x="0" y="0"/>
                      </a:moveTo>
                      <a:lnTo>
                        <a:pt x="0" y="12"/>
                      </a:lnTo>
                      <a:lnTo>
                        <a:pt x="4" y="12"/>
                      </a:lnTo>
                    </a:path>
                  </a:pathLst>
                </a:custGeom>
                <a:noFill/>
                <a:ln w="19050">
                  <a:solidFill>
                    <a:schemeClr val="bg2">
                      <a:lumMod val="50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0" name="Line 266">
                  <a:extLst>
                    <a:ext uri="{FF2B5EF4-FFF2-40B4-BE49-F238E27FC236}">
                      <a16:creationId xmlns:a16="http://schemas.microsoft.com/office/drawing/2014/main" id="{F576D643-905F-444A-8B53-5B2EC815F711}"/>
                    </a:ext>
                  </a:extLst>
                </p:cNvPr>
                <p:cNvSpPr>
                  <a:spLocks noChangeShapeType="1"/>
                </p:cNvSpPr>
                <p:nvPr/>
              </p:nvSpPr>
              <p:spPr bwMode="auto">
                <a:xfrm>
                  <a:off x="33385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1" name="Line 267">
                  <a:extLst>
                    <a:ext uri="{FF2B5EF4-FFF2-40B4-BE49-F238E27FC236}">
                      <a16:creationId xmlns:a16="http://schemas.microsoft.com/office/drawing/2014/main" id="{0F17BB27-C2E6-4C5E-BBDB-9525C348D1F5}"/>
                    </a:ext>
                  </a:extLst>
                </p:cNvPr>
                <p:cNvSpPr>
                  <a:spLocks noChangeShapeType="1"/>
                </p:cNvSpPr>
                <p:nvPr/>
              </p:nvSpPr>
              <p:spPr bwMode="auto">
                <a:xfrm>
                  <a:off x="33766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2" name="Line 268">
                  <a:extLst>
                    <a:ext uri="{FF2B5EF4-FFF2-40B4-BE49-F238E27FC236}">
                      <a16:creationId xmlns:a16="http://schemas.microsoft.com/office/drawing/2014/main" id="{FE501527-A396-4948-BEDD-B6789F58431A}"/>
                    </a:ext>
                  </a:extLst>
                </p:cNvPr>
                <p:cNvSpPr>
                  <a:spLocks noChangeShapeType="1"/>
                </p:cNvSpPr>
                <p:nvPr/>
              </p:nvSpPr>
              <p:spPr bwMode="auto">
                <a:xfrm>
                  <a:off x="34147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3" name="Line 269">
                  <a:extLst>
                    <a:ext uri="{FF2B5EF4-FFF2-40B4-BE49-F238E27FC236}">
                      <a16:creationId xmlns:a16="http://schemas.microsoft.com/office/drawing/2014/main" id="{054CB515-FA25-4668-8DD7-70F640403230}"/>
                    </a:ext>
                  </a:extLst>
                </p:cNvPr>
                <p:cNvSpPr>
                  <a:spLocks noChangeShapeType="1"/>
                </p:cNvSpPr>
                <p:nvPr/>
              </p:nvSpPr>
              <p:spPr bwMode="auto">
                <a:xfrm>
                  <a:off x="34528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4" name="Line 270">
                  <a:extLst>
                    <a:ext uri="{FF2B5EF4-FFF2-40B4-BE49-F238E27FC236}">
                      <a16:creationId xmlns:a16="http://schemas.microsoft.com/office/drawing/2014/main" id="{8BA5FC5C-FD37-482E-9272-B7A86B32F0B2}"/>
                    </a:ext>
                  </a:extLst>
                </p:cNvPr>
                <p:cNvSpPr>
                  <a:spLocks noChangeShapeType="1"/>
                </p:cNvSpPr>
                <p:nvPr/>
              </p:nvSpPr>
              <p:spPr bwMode="auto">
                <a:xfrm>
                  <a:off x="34909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5" name="Line 271">
                  <a:extLst>
                    <a:ext uri="{FF2B5EF4-FFF2-40B4-BE49-F238E27FC236}">
                      <a16:creationId xmlns:a16="http://schemas.microsoft.com/office/drawing/2014/main" id="{01E49D33-D638-4F2E-8D80-AED4EEAFB260}"/>
                    </a:ext>
                  </a:extLst>
                </p:cNvPr>
                <p:cNvSpPr>
                  <a:spLocks noChangeShapeType="1"/>
                </p:cNvSpPr>
                <p:nvPr/>
              </p:nvSpPr>
              <p:spPr bwMode="auto">
                <a:xfrm>
                  <a:off x="35290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6" name="Line 272">
                  <a:extLst>
                    <a:ext uri="{FF2B5EF4-FFF2-40B4-BE49-F238E27FC236}">
                      <a16:creationId xmlns:a16="http://schemas.microsoft.com/office/drawing/2014/main" id="{5A0D17F2-3C04-483D-ABF6-50D3BE7541D2}"/>
                    </a:ext>
                  </a:extLst>
                </p:cNvPr>
                <p:cNvSpPr>
                  <a:spLocks noChangeShapeType="1"/>
                </p:cNvSpPr>
                <p:nvPr/>
              </p:nvSpPr>
              <p:spPr bwMode="auto">
                <a:xfrm>
                  <a:off x="35671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7" name="Line 273">
                  <a:extLst>
                    <a:ext uri="{FF2B5EF4-FFF2-40B4-BE49-F238E27FC236}">
                      <a16:creationId xmlns:a16="http://schemas.microsoft.com/office/drawing/2014/main" id="{55509784-713E-498F-9241-D78A379F5619}"/>
                    </a:ext>
                  </a:extLst>
                </p:cNvPr>
                <p:cNvSpPr>
                  <a:spLocks noChangeShapeType="1"/>
                </p:cNvSpPr>
                <p:nvPr/>
              </p:nvSpPr>
              <p:spPr bwMode="auto">
                <a:xfrm>
                  <a:off x="36052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8" name="Line 274">
                  <a:extLst>
                    <a:ext uri="{FF2B5EF4-FFF2-40B4-BE49-F238E27FC236}">
                      <a16:creationId xmlns:a16="http://schemas.microsoft.com/office/drawing/2014/main" id="{FE0B398B-5473-4BB4-AC19-1B5F25D9B2DE}"/>
                    </a:ext>
                  </a:extLst>
                </p:cNvPr>
                <p:cNvSpPr>
                  <a:spLocks noChangeShapeType="1"/>
                </p:cNvSpPr>
                <p:nvPr/>
              </p:nvSpPr>
              <p:spPr bwMode="auto">
                <a:xfrm>
                  <a:off x="36433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99" name="Line 275">
                  <a:extLst>
                    <a:ext uri="{FF2B5EF4-FFF2-40B4-BE49-F238E27FC236}">
                      <a16:creationId xmlns:a16="http://schemas.microsoft.com/office/drawing/2014/main" id="{684A7E19-F4C7-411A-993D-CB9CC3467EA3}"/>
                    </a:ext>
                  </a:extLst>
                </p:cNvPr>
                <p:cNvSpPr>
                  <a:spLocks noChangeShapeType="1"/>
                </p:cNvSpPr>
                <p:nvPr/>
              </p:nvSpPr>
              <p:spPr bwMode="auto">
                <a:xfrm>
                  <a:off x="36814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0" name="Line 276">
                  <a:extLst>
                    <a:ext uri="{FF2B5EF4-FFF2-40B4-BE49-F238E27FC236}">
                      <a16:creationId xmlns:a16="http://schemas.microsoft.com/office/drawing/2014/main" id="{DA3A226E-C26A-4A1F-9B43-F96180F0F6CC}"/>
                    </a:ext>
                  </a:extLst>
                </p:cNvPr>
                <p:cNvSpPr>
                  <a:spLocks noChangeShapeType="1"/>
                </p:cNvSpPr>
                <p:nvPr/>
              </p:nvSpPr>
              <p:spPr bwMode="auto">
                <a:xfrm>
                  <a:off x="37195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1" name="Line 277">
                  <a:extLst>
                    <a:ext uri="{FF2B5EF4-FFF2-40B4-BE49-F238E27FC236}">
                      <a16:creationId xmlns:a16="http://schemas.microsoft.com/office/drawing/2014/main" id="{92899901-8656-464F-BC65-EA34C5E54163}"/>
                    </a:ext>
                  </a:extLst>
                </p:cNvPr>
                <p:cNvSpPr>
                  <a:spLocks noChangeShapeType="1"/>
                </p:cNvSpPr>
                <p:nvPr/>
              </p:nvSpPr>
              <p:spPr bwMode="auto">
                <a:xfrm>
                  <a:off x="3757613"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2" name="Line 278">
                  <a:extLst>
                    <a:ext uri="{FF2B5EF4-FFF2-40B4-BE49-F238E27FC236}">
                      <a16:creationId xmlns:a16="http://schemas.microsoft.com/office/drawing/2014/main" id="{B566442E-572D-4A1E-8F5F-0CF0AEFFA9E2}"/>
                    </a:ext>
                  </a:extLst>
                </p:cNvPr>
                <p:cNvSpPr>
                  <a:spLocks noChangeShapeType="1"/>
                </p:cNvSpPr>
                <p:nvPr/>
              </p:nvSpPr>
              <p:spPr bwMode="auto">
                <a:xfrm>
                  <a:off x="3795713" y="3368675"/>
                  <a:ext cx="23813"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3" name="Line 279">
                  <a:extLst>
                    <a:ext uri="{FF2B5EF4-FFF2-40B4-BE49-F238E27FC236}">
                      <a16:creationId xmlns:a16="http://schemas.microsoft.com/office/drawing/2014/main" id="{4C2E67D1-6602-4F61-A18F-BC558C10A010}"/>
                    </a:ext>
                  </a:extLst>
                </p:cNvPr>
                <p:cNvSpPr>
                  <a:spLocks noChangeShapeType="1"/>
                </p:cNvSpPr>
                <p:nvPr/>
              </p:nvSpPr>
              <p:spPr bwMode="auto">
                <a:xfrm>
                  <a:off x="38322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4" name="Line 280">
                  <a:extLst>
                    <a:ext uri="{FF2B5EF4-FFF2-40B4-BE49-F238E27FC236}">
                      <a16:creationId xmlns:a16="http://schemas.microsoft.com/office/drawing/2014/main" id="{586D405B-26F8-407D-88AD-EC73170F1F88}"/>
                    </a:ext>
                  </a:extLst>
                </p:cNvPr>
                <p:cNvSpPr>
                  <a:spLocks noChangeShapeType="1"/>
                </p:cNvSpPr>
                <p:nvPr/>
              </p:nvSpPr>
              <p:spPr bwMode="auto">
                <a:xfrm>
                  <a:off x="38703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5" name="Line 281">
                  <a:extLst>
                    <a:ext uri="{FF2B5EF4-FFF2-40B4-BE49-F238E27FC236}">
                      <a16:creationId xmlns:a16="http://schemas.microsoft.com/office/drawing/2014/main" id="{B97094ED-6565-4461-82B8-C66E4717BAE0}"/>
                    </a:ext>
                  </a:extLst>
                </p:cNvPr>
                <p:cNvSpPr>
                  <a:spLocks noChangeShapeType="1"/>
                </p:cNvSpPr>
                <p:nvPr/>
              </p:nvSpPr>
              <p:spPr bwMode="auto">
                <a:xfrm>
                  <a:off x="39084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6" name="Line 282">
                  <a:extLst>
                    <a:ext uri="{FF2B5EF4-FFF2-40B4-BE49-F238E27FC236}">
                      <a16:creationId xmlns:a16="http://schemas.microsoft.com/office/drawing/2014/main" id="{C74D34E7-48ED-4E21-B731-DD7F01D4E88B}"/>
                    </a:ext>
                  </a:extLst>
                </p:cNvPr>
                <p:cNvSpPr>
                  <a:spLocks noChangeShapeType="1"/>
                </p:cNvSpPr>
                <p:nvPr/>
              </p:nvSpPr>
              <p:spPr bwMode="auto">
                <a:xfrm>
                  <a:off x="39465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7" name="Line 283">
                  <a:extLst>
                    <a:ext uri="{FF2B5EF4-FFF2-40B4-BE49-F238E27FC236}">
                      <a16:creationId xmlns:a16="http://schemas.microsoft.com/office/drawing/2014/main" id="{8187067E-3B30-4561-BDC0-EE06BE28C9AB}"/>
                    </a:ext>
                  </a:extLst>
                </p:cNvPr>
                <p:cNvSpPr>
                  <a:spLocks noChangeShapeType="1"/>
                </p:cNvSpPr>
                <p:nvPr/>
              </p:nvSpPr>
              <p:spPr bwMode="auto">
                <a:xfrm>
                  <a:off x="39846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8" name="Line 284">
                  <a:extLst>
                    <a:ext uri="{FF2B5EF4-FFF2-40B4-BE49-F238E27FC236}">
                      <a16:creationId xmlns:a16="http://schemas.microsoft.com/office/drawing/2014/main" id="{1A5E9DF5-0BC6-47BA-A9D5-521662D97F11}"/>
                    </a:ext>
                  </a:extLst>
                </p:cNvPr>
                <p:cNvSpPr>
                  <a:spLocks noChangeShapeType="1"/>
                </p:cNvSpPr>
                <p:nvPr/>
              </p:nvSpPr>
              <p:spPr bwMode="auto">
                <a:xfrm>
                  <a:off x="40227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09" name="Line 285">
                  <a:extLst>
                    <a:ext uri="{FF2B5EF4-FFF2-40B4-BE49-F238E27FC236}">
                      <a16:creationId xmlns:a16="http://schemas.microsoft.com/office/drawing/2014/main" id="{8C7B9640-6EC8-40E5-8875-42BFD45E6A39}"/>
                    </a:ext>
                  </a:extLst>
                </p:cNvPr>
                <p:cNvSpPr>
                  <a:spLocks noChangeShapeType="1"/>
                </p:cNvSpPr>
                <p:nvPr/>
              </p:nvSpPr>
              <p:spPr bwMode="auto">
                <a:xfrm>
                  <a:off x="40608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0" name="Line 286">
                  <a:extLst>
                    <a:ext uri="{FF2B5EF4-FFF2-40B4-BE49-F238E27FC236}">
                      <a16:creationId xmlns:a16="http://schemas.microsoft.com/office/drawing/2014/main" id="{0E64CED2-C850-455F-80AB-D738BA564DEB}"/>
                    </a:ext>
                  </a:extLst>
                </p:cNvPr>
                <p:cNvSpPr>
                  <a:spLocks noChangeShapeType="1"/>
                </p:cNvSpPr>
                <p:nvPr/>
              </p:nvSpPr>
              <p:spPr bwMode="auto">
                <a:xfrm>
                  <a:off x="40989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1" name="Line 287">
                  <a:extLst>
                    <a:ext uri="{FF2B5EF4-FFF2-40B4-BE49-F238E27FC236}">
                      <a16:creationId xmlns:a16="http://schemas.microsoft.com/office/drawing/2014/main" id="{950A70F7-42F1-4BDB-BFE2-B9C783770FEF}"/>
                    </a:ext>
                  </a:extLst>
                </p:cNvPr>
                <p:cNvSpPr>
                  <a:spLocks noChangeShapeType="1"/>
                </p:cNvSpPr>
                <p:nvPr/>
              </p:nvSpPr>
              <p:spPr bwMode="auto">
                <a:xfrm>
                  <a:off x="41370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2" name="Line 288">
                  <a:extLst>
                    <a:ext uri="{FF2B5EF4-FFF2-40B4-BE49-F238E27FC236}">
                      <a16:creationId xmlns:a16="http://schemas.microsoft.com/office/drawing/2014/main" id="{67FE7B80-FAAA-4783-88EC-F38BFBC0FC8C}"/>
                    </a:ext>
                  </a:extLst>
                </p:cNvPr>
                <p:cNvSpPr>
                  <a:spLocks noChangeShapeType="1"/>
                </p:cNvSpPr>
                <p:nvPr/>
              </p:nvSpPr>
              <p:spPr bwMode="auto">
                <a:xfrm>
                  <a:off x="41751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3" name="Line 289">
                  <a:extLst>
                    <a:ext uri="{FF2B5EF4-FFF2-40B4-BE49-F238E27FC236}">
                      <a16:creationId xmlns:a16="http://schemas.microsoft.com/office/drawing/2014/main" id="{ADA71DD9-85F9-422B-9BAD-8100729094AF}"/>
                    </a:ext>
                  </a:extLst>
                </p:cNvPr>
                <p:cNvSpPr>
                  <a:spLocks noChangeShapeType="1"/>
                </p:cNvSpPr>
                <p:nvPr/>
              </p:nvSpPr>
              <p:spPr bwMode="auto">
                <a:xfrm>
                  <a:off x="4213225" y="33686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14" name="Line 290">
                  <a:extLst>
                    <a:ext uri="{FF2B5EF4-FFF2-40B4-BE49-F238E27FC236}">
                      <a16:creationId xmlns:a16="http://schemas.microsoft.com/office/drawing/2014/main" id="{0EC85A26-964E-4454-8D0C-8631C2D8F31A}"/>
                    </a:ext>
                  </a:extLst>
                </p:cNvPr>
                <p:cNvSpPr>
                  <a:spLocks noChangeShapeType="1"/>
                </p:cNvSpPr>
                <p:nvPr/>
              </p:nvSpPr>
              <p:spPr bwMode="auto">
                <a:xfrm>
                  <a:off x="4251325" y="3368675"/>
                  <a:ext cx="15875"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grpSp>
        <p:cxnSp>
          <p:nvCxnSpPr>
            <p:cNvPr id="113" name="Straight Connector 112">
              <a:extLst>
                <a:ext uri="{FF2B5EF4-FFF2-40B4-BE49-F238E27FC236}">
                  <a16:creationId xmlns:a16="http://schemas.microsoft.com/office/drawing/2014/main" id="{7F710CDA-3358-4D41-9CE6-2D9AF44F5A1E}"/>
                </a:ext>
              </a:extLst>
            </p:cNvPr>
            <p:cNvCxnSpPr>
              <a:cxnSpLocks/>
            </p:cNvCxnSpPr>
            <p:nvPr/>
          </p:nvCxnSpPr>
          <p:spPr>
            <a:xfrm flipV="1">
              <a:off x="1311115" y="3671771"/>
              <a:ext cx="0" cy="163565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a:extLst>
                <a:ext uri="{FF2B5EF4-FFF2-40B4-BE49-F238E27FC236}">
                  <a16:creationId xmlns:a16="http://schemas.microsoft.com/office/drawing/2014/main" id="{288E1636-9041-455D-A07A-AD6F0D75B5D1}"/>
                </a:ext>
              </a:extLst>
            </p:cNvPr>
            <p:cNvCxnSpPr>
              <a:cxnSpLocks/>
            </p:cNvCxnSpPr>
            <p:nvPr/>
          </p:nvCxnSpPr>
          <p:spPr>
            <a:xfrm>
              <a:off x="1304817" y="5311482"/>
              <a:ext cx="3024043"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115" name="Group 114">
              <a:extLst>
                <a:ext uri="{FF2B5EF4-FFF2-40B4-BE49-F238E27FC236}">
                  <a16:creationId xmlns:a16="http://schemas.microsoft.com/office/drawing/2014/main" id="{E7DB587C-FE5F-4A74-A3EE-6109EC6DEAA7}"/>
                </a:ext>
              </a:extLst>
            </p:cNvPr>
            <p:cNvGrpSpPr/>
            <p:nvPr/>
          </p:nvGrpSpPr>
          <p:grpSpPr>
            <a:xfrm>
              <a:off x="911063" y="3543159"/>
              <a:ext cx="380954" cy="1888848"/>
              <a:chOff x="1121001" y="2441031"/>
              <a:chExt cx="682804" cy="2623537"/>
            </a:xfrm>
          </p:grpSpPr>
          <p:sp>
            <p:nvSpPr>
              <p:cNvPr id="148" name="TextBox 147">
                <a:extLst>
                  <a:ext uri="{FF2B5EF4-FFF2-40B4-BE49-F238E27FC236}">
                    <a16:creationId xmlns:a16="http://schemas.microsoft.com/office/drawing/2014/main" id="{D14CB292-9EB6-4679-AC28-A88A519407F7}"/>
                  </a:ext>
                </a:extLst>
              </p:cNvPr>
              <p:cNvSpPr txBox="1"/>
              <p:nvPr/>
            </p:nvSpPr>
            <p:spPr>
              <a:xfrm>
                <a:off x="1121001" y="4688325"/>
                <a:ext cx="681510" cy="376243"/>
              </a:xfrm>
              <a:prstGeom prst="rect">
                <a:avLst/>
              </a:prstGeom>
              <a:noFill/>
            </p:spPr>
            <p:txBody>
              <a:bodyPr wrap="none" rtlCol="0">
                <a:spAutoFit/>
              </a:bodyPr>
              <a:lstStyle/>
              <a:p>
                <a:pPr algn="r"/>
                <a:r>
                  <a:rPr lang="en-US" sz="1200" dirty="0"/>
                  <a:t>0.0</a:t>
                </a:r>
              </a:p>
            </p:txBody>
          </p:sp>
          <p:sp>
            <p:nvSpPr>
              <p:cNvPr id="149" name="TextBox 148">
                <a:extLst>
                  <a:ext uri="{FF2B5EF4-FFF2-40B4-BE49-F238E27FC236}">
                    <a16:creationId xmlns:a16="http://schemas.microsoft.com/office/drawing/2014/main" id="{1BFE744A-7768-4FB7-B83C-27FAE124E28C}"/>
                  </a:ext>
                </a:extLst>
              </p:cNvPr>
              <p:cNvSpPr txBox="1"/>
              <p:nvPr/>
            </p:nvSpPr>
            <p:spPr>
              <a:xfrm>
                <a:off x="1121001" y="4225617"/>
                <a:ext cx="681510" cy="376244"/>
              </a:xfrm>
              <a:prstGeom prst="rect">
                <a:avLst/>
              </a:prstGeom>
              <a:noFill/>
            </p:spPr>
            <p:txBody>
              <a:bodyPr wrap="none" rtlCol="0">
                <a:spAutoFit/>
              </a:bodyPr>
              <a:lstStyle/>
              <a:p>
                <a:pPr algn="r"/>
                <a:r>
                  <a:rPr lang="en-US" sz="1200" dirty="0"/>
                  <a:t>0.2</a:t>
                </a:r>
              </a:p>
            </p:txBody>
          </p:sp>
          <p:sp>
            <p:nvSpPr>
              <p:cNvPr id="150" name="TextBox 149">
                <a:extLst>
                  <a:ext uri="{FF2B5EF4-FFF2-40B4-BE49-F238E27FC236}">
                    <a16:creationId xmlns:a16="http://schemas.microsoft.com/office/drawing/2014/main" id="{ACEBB609-773A-4353-89C5-888CC89040E8}"/>
                  </a:ext>
                </a:extLst>
              </p:cNvPr>
              <p:cNvSpPr txBox="1"/>
              <p:nvPr/>
            </p:nvSpPr>
            <p:spPr>
              <a:xfrm>
                <a:off x="1121001" y="3332866"/>
                <a:ext cx="681510" cy="376244"/>
              </a:xfrm>
              <a:prstGeom prst="rect">
                <a:avLst/>
              </a:prstGeom>
              <a:noFill/>
            </p:spPr>
            <p:txBody>
              <a:bodyPr wrap="none" rtlCol="0">
                <a:spAutoFit/>
              </a:bodyPr>
              <a:lstStyle/>
              <a:p>
                <a:pPr algn="r"/>
                <a:r>
                  <a:rPr lang="en-US" sz="1200" dirty="0"/>
                  <a:t>0.6</a:t>
                </a:r>
              </a:p>
            </p:txBody>
          </p:sp>
          <p:sp>
            <p:nvSpPr>
              <p:cNvPr id="151" name="TextBox 150">
                <a:extLst>
                  <a:ext uri="{FF2B5EF4-FFF2-40B4-BE49-F238E27FC236}">
                    <a16:creationId xmlns:a16="http://schemas.microsoft.com/office/drawing/2014/main" id="{27C6B2F0-E549-408E-8C0E-B4600798AC08}"/>
                  </a:ext>
                </a:extLst>
              </p:cNvPr>
              <p:cNvSpPr txBox="1"/>
              <p:nvPr/>
            </p:nvSpPr>
            <p:spPr>
              <a:xfrm>
                <a:off x="1121001" y="2891994"/>
                <a:ext cx="681510" cy="376244"/>
              </a:xfrm>
              <a:prstGeom prst="rect">
                <a:avLst/>
              </a:prstGeom>
              <a:noFill/>
            </p:spPr>
            <p:txBody>
              <a:bodyPr wrap="none" rtlCol="0">
                <a:spAutoFit/>
              </a:bodyPr>
              <a:lstStyle/>
              <a:p>
                <a:pPr algn="r"/>
                <a:r>
                  <a:rPr lang="en-US" sz="1200" dirty="0"/>
                  <a:t>0.8</a:t>
                </a:r>
              </a:p>
            </p:txBody>
          </p:sp>
          <p:sp>
            <p:nvSpPr>
              <p:cNvPr id="152" name="TextBox 151">
                <a:extLst>
                  <a:ext uri="{FF2B5EF4-FFF2-40B4-BE49-F238E27FC236}">
                    <a16:creationId xmlns:a16="http://schemas.microsoft.com/office/drawing/2014/main" id="{B8858C04-D274-48E7-953A-35F337626D21}"/>
                  </a:ext>
                </a:extLst>
              </p:cNvPr>
              <p:cNvSpPr txBox="1"/>
              <p:nvPr/>
            </p:nvSpPr>
            <p:spPr>
              <a:xfrm>
                <a:off x="1121001" y="2441031"/>
                <a:ext cx="681510" cy="376245"/>
              </a:xfrm>
              <a:prstGeom prst="rect">
                <a:avLst/>
              </a:prstGeom>
              <a:noFill/>
            </p:spPr>
            <p:txBody>
              <a:bodyPr wrap="none" rtlCol="0">
                <a:spAutoFit/>
              </a:bodyPr>
              <a:lstStyle/>
              <a:p>
                <a:pPr algn="r"/>
                <a:r>
                  <a:rPr lang="en-US" sz="1200" dirty="0"/>
                  <a:t>1.0</a:t>
                </a:r>
              </a:p>
            </p:txBody>
          </p:sp>
          <p:sp>
            <p:nvSpPr>
              <p:cNvPr id="153" name="TextBox 152">
                <a:extLst>
                  <a:ext uri="{FF2B5EF4-FFF2-40B4-BE49-F238E27FC236}">
                    <a16:creationId xmlns:a16="http://schemas.microsoft.com/office/drawing/2014/main" id="{54E3D87B-1BC6-4F0B-BEBF-C9DC4A796029}"/>
                  </a:ext>
                </a:extLst>
              </p:cNvPr>
              <p:cNvSpPr txBox="1"/>
              <p:nvPr/>
            </p:nvSpPr>
            <p:spPr>
              <a:xfrm>
                <a:off x="1122295" y="3793774"/>
                <a:ext cx="681510" cy="376244"/>
              </a:xfrm>
              <a:prstGeom prst="rect">
                <a:avLst/>
              </a:prstGeom>
              <a:noFill/>
            </p:spPr>
            <p:txBody>
              <a:bodyPr wrap="none" rtlCol="0">
                <a:spAutoFit/>
              </a:bodyPr>
              <a:lstStyle/>
              <a:p>
                <a:pPr algn="r"/>
                <a:r>
                  <a:rPr lang="en-US" sz="1200" dirty="0"/>
                  <a:t>0.4</a:t>
                </a:r>
              </a:p>
            </p:txBody>
          </p:sp>
        </p:grpSp>
        <p:grpSp>
          <p:nvGrpSpPr>
            <p:cNvPr id="116" name="Group 115">
              <a:extLst>
                <a:ext uri="{FF2B5EF4-FFF2-40B4-BE49-F238E27FC236}">
                  <a16:creationId xmlns:a16="http://schemas.microsoft.com/office/drawing/2014/main" id="{06DFBFAF-84CC-4F8C-B79F-4D32BF21C5F4}"/>
                </a:ext>
              </a:extLst>
            </p:cNvPr>
            <p:cNvGrpSpPr/>
            <p:nvPr/>
          </p:nvGrpSpPr>
          <p:grpSpPr>
            <a:xfrm>
              <a:off x="454995" y="5332084"/>
              <a:ext cx="4037136" cy="595343"/>
              <a:chOff x="276407" y="4860470"/>
              <a:chExt cx="7235968" cy="826908"/>
            </a:xfrm>
          </p:grpSpPr>
          <p:sp>
            <p:nvSpPr>
              <p:cNvPr id="140" name="TextBox 139">
                <a:extLst>
                  <a:ext uri="{FF2B5EF4-FFF2-40B4-BE49-F238E27FC236}">
                    <a16:creationId xmlns:a16="http://schemas.microsoft.com/office/drawing/2014/main" id="{5EAA9F8F-656C-470C-81EF-FFA7506642BE}"/>
                  </a:ext>
                </a:extLst>
              </p:cNvPr>
              <p:cNvSpPr txBox="1"/>
              <p:nvPr/>
            </p:nvSpPr>
            <p:spPr>
              <a:xfrm>
                <a:off x="1563472" y="4860470"/>
                <a:ext cx="471772" cy="376244"/>
              </a:xfrm>
              <a:prstGeom prst="rect">
                <a:avLst/>
              </a:prstGeom>
              <a:noFill/>
              <a:effectLst/>
            </p:spPr>
            <p:txBody>
              <a:bodyPr wrap="none" rtlCol="0">
                <a:spAutoFit/>
              </a:bodyPr>
              <a:lstStyle/>
              <a:p>
                <a:pPr algn="ctr"/>
                <a:r>
                  <a:rPr lang="en-US" sz="1200" dirty="0"/>
                  <a:t>0</a:t>
                </a:r>
              </a:p>
            </p:txBody>
          </p:sp>
          <p:sp>
            <p:nvSpPr>
              <p:cNvPr id="141" name="TextBox 140">
                <a:extLst>
                  <a:ext uri="{FF2B5EF4-FFF2-40B4-BE49-F238E27FC236}">
                    <a16:creationId xmlns:a16="http://schemas.microsoft.com/office/drawing/2014/main" id="{EF2E12B8-1BEA-4B09-97EA-BEC64E6B456E}"/>
                  </a:ext>
                </a:extLst>
              </p:cNvPr>
              <p:cNvSpPr txBox="1"/>
              <p:nvPr/>
            </p:nvSpPr>
            <p:spPr>
              <a:xfrm>
                <a:off x="2098573" y="4860470"/>
                <a:ext cx="471772" cy="384744"/>
              </a:xfrm>
              <a:prstGeom prst="rect">
                <a:avLst/>
              </a:prstGeom>
              <a:noFill/>
              <a:effectLst/>
            </p:spPr>
            <p:txBody>
              <a:bodyPr wrap="none" rtlCol="0">
                <a:spAutoFit/>
              </a:bodyPr>
              <a:lstStyle/>
              <a:p>
                <a:pPr algn="ctr"/>
                <a:r>
                  <a:rPr lang="en-US" sz="1200" dirty="0"/>
                  <a:t>8</a:t>
                </a:r>
              </a:p>
            </p:txBody>
          </p:sp>
          <p:sp>
            <p:nvSpPr>
              <p:cNvPr id="142" name="TextBox 141">
                <a:extLst>
                  <a:ext uri="{FF2B5EF4-FFF2-40B4-BE49-F238E27FC236}">
                    <a16:creationId xmlns:a16="http://schemas.microsoft.com/office/drawing/2014/main" id="{C11ECC72-F4A8-41BD-97B8-4348E87BE410}"/>
                  </a:ext>
                </a:extLst>
              </p:cNvPr>
              <p:cNvSpPr txBox="1"/>
              <p:nvPr/>
            </p:nvSpPr>
            <p:spPr>
              <a:xfrm>
                <a:off x="2511850" y="4860470"/>
                <a:ext cx="612554" cy="384744"/>
              </a:xfrm>
              <a:prstGeom prst="rect">
                <a:avLst/>
              </a:prstGeom>
              <a:noFill/>
              <a:effectLst/>
            </p:spPr>
            <p:txBody>
              <a:bodyPr wrap="none" rtlCol="0">
                <a:spAutoFit/>
              </a:bodyPr>
              <a:lstStyle/>
              <a:p>
                <a:pPr algn="ctr"/>
                <a:r>
                  <a:rPr lang="en-US" sz="1200" dirty="0"/>
                  <a:t>16</a:t>
                </a:r>
              </a:p>
            </p:txBody>
          </p:sp>
          <p:sp>
            <p:nvSpPr>
              <p:cNvPr id="143" name="TextBox 142">
                <a:extLst>
                  <a:ext uri="{FF2B5EF4-FFF2-40B4-BE49-F238E27FC236}">
                    <a16:creationId xmlns:a16="http://schemas.microsoft.com/office/drawing/2014/main" id="{9353D42A-3F24-4FCA-9E61-F673C803C2A8}"/>
                  </a:ext>
                </a:extLst>
              </p:cNvPr>
              <p:cNvSpPr txBox="1"/>
              <p:nvPr/>
            </p:nvSpPr>
            <p:spPr>
              <a:xfrm>
                <a:off x="2997868" y="4860470"/>
                <a:ext cx="612554" cy="384744"/>
              </a:xfrm>
              <a:prstGeom prst="rect">
                <a:avLst/>
              </a:prstGeom>
              <a:noFill/>
              <a:effectLst/>
            </p:spPr>
            <p:txBody>
              <a:bodyPr wrap="none" rtlCol="0">
                <a:spAutoFit/>
              </a:bodyPr>
              <a:lstStyle/>
              <a:p>
                <a:pPr algn="ctr"/>
                <a:r>
                  <a:rPr lang="en-US" sz="1200" dirty="0"/>
                  <a:t>24</a:t>
                </a:r>
              </a:p>
            </p:txBody>
          </p:sp>
          <p:sp>
            <p:nvSpPr>
              <p:cNvPr id="144" name="TextBox 143">
                <a:extLst>
                  <a:ext uri="{FF2B5EF4-FFF2-40B4-BE49-F238E27FC236}">
                    <a16:creationId xmlns:a16="http://schemas.microsoft.com/office/drawing/2014/main" id="{0595347F-D396-4406-9751-4D65E30CF4CB}"/>
                  </a:ext>
                </a:extLst>
              </p:cNvPr>
              <p:cNvSpPr txBox="1"/>
              <p:nvPr/>
            </p:nvSpPr>
            <p:spPr>
              <a:xfrm>
                <a:off x="6899821" y="4860470"/>
                <a:ext cx="612554" cy="384744"/>
              </a:xfrm>
              <a:prstGeom prst="rect">
                <a:avLst/>
              </a:prstGeom>
              <a:noFill/>
              <a:effectLst/>
            </p:spPr>
            <p:txBody>
              <a:bodyPr wrap="none" rtlCol="0">
                <a:spAutoFit/>
              </a:bodyPr>
              <a:lstStyle/>
              <a:p>
                <a:pPr algn="ctr"/>
                <a:r>
                  <a:rPr lang="en-US" sz="1200" dirty="0"/>
                  <a:t>88</a:t>
                </a:r>
              </a:p>
            </p:txBody>
          </p:sp>
          <p:sp>
            <p:nvSpPr>
              <p:cNvPr id="145" name="TextBox 144">
                <a:extLst>
                  <a:ext uri="{FF2B5EF4-FFF2-40B4-BE49-F238E27FC236}">
                    <a16:creationId xmlns:a16="http://schemas.microsoft.com/office/drawing/2014/main" id="{4EEA5FBA-6A66-43EC-9079-7D32AACFD060}"/>
                  </a:ext>
                </a:extLst>
              </p:cNvPr>
              <p:cNvSpPr txBox="1"/>
              <p:nvPr/>
            </p:nvSpPr>
            <p:spPr>
              <a:xfrm>
                <a:off x="3491688" y="4861446"/>
                <a:ext cx="612554" cy="384742"/>
              </a:xfrm>
              <a:prstGeom prst="rect">
                <a:avLst/>
              </a:prstGeom>
              <a:noFill/>
              <a:effectLst/>
            </p:spPr>
            <p:txBody>
              <a:bodyPr wrap="none" rtlCol="0">
                <a:spAutoFit/>
              </a:bodyPr>
              <a:lstStyle/>
              <a:p>
                <a:pPr algn="ctr"/>
                <a:r>
                  <a:rPr lang="en-US" sz="1200" dirty="0"/>
                  <a:t>32</a:t>
                </a:r>
              </a:p>
            </p:txBody>
          </p:sp>
          <p:sp>
            <p:nvSpPr>
              <p:cNvPr id="146" name="TextBox 145">
                <a:extLst>
                  <a:ext uri="{FF2B5EF4-FFF2-40B4-BE49-F238E27FC236}">
                    <a16:creationId xmlns:a16="http://schemas.microsoft.com/office/drawing/2014/main" id="{F54456CD-F5E7-40BA-A618-6DA894F61AEA}"/>
                  </a:ext>
                </a:extLst>
              </p:cNvPr>
              <p:cNvSpPr txBox="1"/>
              <p:nvPr/>
            </p:nvSpPr>
            <p:spPr>
              <a:xfrm>
                <a:off x="3978926" y="4862434"/>
                <a:ext cx="612554" cy="384743"/>
              </a:xfrm>
              <a:prstGeom prst="rect">
                <a:avLst/>
              </a:prstGeom>
              <a:noFill/>
              <a:effectLst/>
            </p:spPr>
            <p:txBody>
              <a:bodyPr wrap="none" rtlCol="0">
                <a:spAutoFit/>
              </a:bodyPr>
              <a:lstStyle/>
              <a:p>
                <a:pPr algn="ctr"/>
                <a:r>
                  <a:rPr lang="en-US" sz="1200" dirty="0"/>
                  <a:t>40</a:t>
                </a:r>
              </a:p>
            </p:txBody>
          </p:sp>
          <p:sp>
            <p:nvSpPr>
              <p:cNvPr id="147" name="TextBox 146">
                <a:extLst>
                  <a:ext uri="{FF2B5EF4-FFF2-40B4-BE49-F238E27FC236}">
                    <a16:creationId xmlns:a16="http://schemas.microsoft.com/office/drawing/2014/main" id="{432A38D5-5496-4CBC-8F11-1BDA3B438350}"/>
                  </a:ext>
                </a:extLst>
              </p:cNvPr>
              <p:cNvSpPr txBox="1"/>
              <p:nvPr/>
            </p:nvSpPr>
            <p:spPr>
              <a:xfrm>
                <a:off x="6407865" y="4863427"/>
                <a:ext cx="612554" cy="384744"/>
              </a:xfrm>
              <a:prstGeom prst="rect">
                <a:avLst/>
              </a:prstGeom>
              <a:noFill/>
              <a:effectLst/>
            </p:spPr>
            <p:txBody>
              <a:bodyPr wrap="none" rtlCol="0">
                <a:spAutoFit/>
              </a:bodyPr>
              <a:lstStyle/>
              <a:p>
                <a:pPr algn="ctr"/>
                <a:r>
                  <a:rPr lang="en-US" sz="1200" dirty="0"/>
                  <a:t>80</a:t>
                </a:r>
              </a:p>
            </p:txBody>
          </p:sp>
          <p:sp>
            <p:nvSpPr>
              <p:cNvPr id="197" name="TextBox 196">
                <a:extLst>
                  <a:ext uri="{FF2B5EF4-FFF2-40B4-BE49-F238E27FC236}">
                    <a16:creationId xmlns:a16="http://schemas.microsoft.com/office/drawing/2014/main" id="{ADE271F8-E4B0-4A2F-93B5-61FF2B60111B}"/>
                  </a:ext>
                </a:extLst>
              </p:cNvPr>
              <p:cNvSpPr txBox="1"/>
              <p:nvPr/>
            </p:nvSpPr>
            <p:spPr>
              <a:xfrm>
                <a:off x="4489039" y="4864987"/>
                <a:ext cx="612554" cy="384744"/>
              </a:xfrm>
              <a:prstGeom prst="rect">
                <a:avLst/>
              </a:prstGeom>
              <a:noFill/>
              <a:effectLst/>
            </p:spPr>
            <p:txBody>
              <a:bodyPr wrap="none" rtlCol="0">
                <a:spAutoFit/>
              </a:bodyPr>
              <a:lstStyle/>
              <a:p>
                <a:pPr algn="ctr"/>
                <a:r>
                  <a:rPr lang="en-US" sz="1200" dirty="0"/>
                  <a:t>48</a:t>
                </a:r>
              </a:p>
            </p:txBody>
          </p:sp>
          <p:sp>
            <p:nvSpPr>
              <p:cNvPr id="199" name="TextBox 198">
                <a:extLst>
                  <a:ext uri="{FF2B5EF4-FFF2-40B4-BE49-F238E27FC236}">
                    <a16:creationId xmlns:a16="http://schemas.microsoft.com/office/drawing/2014/main" id="{F632B82B-7E1B-4A37-B20E-BFF4A0A3BFB0}"/>
                  </a:ext>
                </a:extLst>
              </p:cNvPr>
              <p:cNvSpPr txBox="1"/>
              <p:nvPr/>
            </p:nvSpPr>
            <p:spPr>
              <a:xfrm>
                <a:off x="4992570" y="4867529"/>
                <a:ext cx="612554" cy="384744"/>
              </a:xfrm>
              <a:prstGeom prst="rect">
                <a:avLst/>
              </a:prstGeom>
              <a:noFill/>
              <a:effectLst/>
            </p:spPr>
            <p:txBody>
              <a:bodyPr wrap="none" rtlCol="0">
                <a:spAutoFit/>
              </a:bodyPr>
              <a:lstStyle/>
              <a:p>
                <a:pPr algn="ctr"/>
                <a:r>
                  <a:rPr lang="en-US" sz="1200" dirty="0"/>
                  <a:t>56</a:t>
                </a:r>
              </a:p>
            </p:txBody>
          </p:sp>
          <p:sp>
            <p:nvSpPr>
              <p:cNvPr id="201" name="TextBox 200">
                <a:extLst>
                  <a:ext uri="{FF2B5EF4-FFF2-40B4-BE49-F238E27FC236}">
                    <a16:creationId xmlns:a16="http://schemas.microsoft.com/office/drawing/2014/main" id="{E7C72C2F-016D-40E8-8050-00483897C140}"/>
                  </a:ext>
                </a:extLst>
              </p:cNvPr>
              <p:cNvSpPr txBox="1"/>
              <p:nvPr/>
            </p:nvSpPr>
            <p:spPr>
              <a:xfrm>
                <a:off x="5463193" y="4870062"/>
                <a:ext cx="612554" cy="384744"/>
              </a:xfrm>
              <a:prstGeom prst="rect">
                <a:avLst/>
              </a:prstGeom>
              <a:noFill/>
              <a:effectLst/>
            </p:spPr>
            <p:txBody>
              <a:bodyPr wrap="none" rtlCol="0">
                <a:spAutoFit/>
              </a:bodyPr>
              <a:lstStyle/>
              <a:p>
                <a:pPr algn="ctr"/>
                <a:r>
                  <a:rPr lang="en-US" sz="1200" dirty="0"/>
                  <a:t>64</a:t>
                </a:r>
              </a:p>
            </p:txBody>
          </p:sp>
          <p:sp>
            <p:nvSpPr>
              <p:cNvPr id="203" name="TextBox 202">
                <a:extLst>
                  <a:ext uri="{FF2B5EF4-FFF2-40B4-BE49-F238E27FC236}">
                    <a16:creationId xmlns:a16="http://schemas.microsoft.com/office/drawing/2014/main" id="{16242BB1-F42E-4439-9B0C-5C5446241E6B}"/>
                  </a:ext>
                </a:extLst>
              </p:cNvPr>
              <p:cNvSpPr txBox="1"/>
              <p:nvPr/>
            </p:nvSpPr>
            <p:spPr>
              <a:xfrm>
                <a:off x="5933816" y="4872598"/>
                <a:ext cx="612554" cy="384744"/>
              </a:xfrm>
              <a:prstGeom prst="rect">
                <a:avLst/>
              </a:prstGeom>
              <a:noFill/>
              <a:effectLst/>
            </p:spPr>
            <p:txBody>
              <a:bodyPr wrap="none" rtlCol="0">
                <a:spAutoFit/>
              </a:bodyPr>
              <a:lstStyle/>
              <a:p>
                <a:pPr algn="ctr"/>
                <a:r>
                  <a:rPr lang="en-US" sz="1200" dirty="0"/>
                  <a:t>72</a:t>
                </a:r>
              </a:p>
            </p:txBody>
          </p:sp>
          <p:sp>
            <p:nvSpPr>
              <p:cNvPr id="205" name="TextBox 204">
                <a:extLst>
                  <a:ext uri="{FF2B5EF4-FFF2-40B4-BE49-F238E27FC236}">
                    <a16:creationId xmlns:a16="http://schemas.microsoft.com/office/drawing/2014/main" id="{A64D7FD8-4FBD-4F73-B122-1F79C8912E36}"/>
                  </a:ext>
                </a:extLst>
              </p:cNvPr>
              <p:cNvSpPr txBox="1"/>
              <p:nvPr/>
            </p:nvSpPr>
            <p:spPr>
              <a:xfrm>
                <a:off x="1501282" y="5311879"/>
                <a:ext cx="589569" cy="363366"/>
              </a:xfrm>
              <a:prstGeom prst="rect">
                <a:avLst/>
              </a:prstGeom>
              <a:noFill/>
              <a:effectLst/>
            </p:spPr>
            <p:txBody>
              <a:bodyPr wrap="none" rtlCol="0">
                <a:spAutoFit/>
              </a:bodyPr>
              <a:lstStyle/>
              <a:p>
                <a:pPr algn="ctr"/>
                <a:r>
                  <a:rPr lang="en-US" sz="1050" dirty="0"/>
                  <a:t>20</a:t>
                </a:r>
              </a:p>
            </p:txBody>
          </p:sp>
          <p:sp>
            <p:nvSpPr>
              <p:cNvPr id="206" name="TextBox 205">
                <a:extLst>
                  <a:ext uri="{FF2B5EF4-FFF2-40B4-BE49-F238E27FC236}">
                    <a16:creationId xmlns:a16="http://schemas.microsoft.com/office/drawing/2014/main" id="{27375713-2CC6-4699-A652-195067320B4F}"/>
                  </a:ext>
                </a:extLst>
              </p:cNvPr>
              <p:cNvSpPr txBox="1"/>
              <p:nvPr/>
            </p:nvSpPr>
            <p:spPr>
              <a:xfrm>
                <a:off x="2036384" y="5311877"/>
                <a:ext cx="589569" cy="363366"/>
              </a:xfrm>
              <a:prstGeom prst="rect">
                <a:avLst/>
              </a:prstGeom>
              <a:noFill/>
              <a:effectLst/>
            </p:spPr>
            <p:txBody>
              <a:bodyPr wrap="none" rtlCol="0">
                <a:spAutoFit/>
              </a:bodyPr>
              <a:lstStyle/>
              <a:p>
                <a:pPr algn="ctr"/>
                <a:r>
                  <a:rPr lang="en-US" sz="1050" dirty="0"/>
                  <a:t>15</a:t>
                </a:r>
              </a:p>
            </p:txBody>
          </p:sp>
          <p:sp>
            <p:nvSpPr>
              <p:cNvPr id="207" name="TextBox 206">
                <a:extLst>
                  <a:ext uri="{FF2B5EF4-FFF2-40B4-BE49-F238E27FC236}">
                    <a16:creationId xmlns:a16="http://schemas.microsoft.com/office/drawing/2014/main" id="{FEF0FF94-0CAD-4C98-8C96-1A3DEC6A700A}"/>
                  </a:ext>
                </a:extLst>
              </p:cNvPr>
              <p:cNvSpPr txBox="1"/>
              <p:nvPr/>
            </p:nvSpPr>
            <p:spPr>
              <a:xfrm>
                <a:off x="2525798" y="5311884"/>
                <a:ext cx="578078" cy="352679"/>
              </a:xfrm>
              <a:prstGeom prst="rect">
                <a:avLst/>
              </a:prstGeom>
              <a:noFill/>
              <a:effectLst/>
            </p:spPr>
            <p:txBody>
              <a:bodyPr wrap="none" rtlCol="0">
                <a:spAutoFit/>
              </a:bodyPr>
              <a:lstStyle/>
              <a:p>
                <a:pPr algn="ctr"/>
                <a:r>
                  <a:rPr lang="en-US" sz="1050" dirty="0"/>
                  <a:t>10</a:t>
                </a:r>
              </a:p>
            </p:txBody>
          </p:sp>
          <p:sp>
            <p:nvSpPr>
              <p:cNvPr id="208" name="TextBox 207">
                <a:extLst>
                  <a:ext uri="{FF2B5EF4-FFF2-40B4-BE49-F238E27FC236}">
                    <a16:creationId xmlns:a16="http://schemas.microsoft.com/office/drawing/2014/main" id="{C7BD7703-0F2F-4BBC-9B9E-DD1EF452E559}"/>
                  </a:ext>
                </a:extLst>
              </p:cNvPr>
              <p:cNvSpPr txBox="1"/>
              <p:nvPr/>
            </p:nvSpPr>
            <p:spPr>
              <a:xfrm>
                <a:off x="3070712" y="5311904"/>
                <a:ext cx="460280" cy="363366"/>
              </a:xfrm>
              <a:prstGeom prst="rect">
                <a:avLst/>
              </a:prstGeom>
              <a:noFill/>
              <a:effectLst/>
            </p:spPr>
            <p:txBody>
              <a:bodyPr wrap="none" rtlCol="0">
                <a:spAutoFit/>
              </a:bodyPr>
              <a:lstStyle/>
              <a:p>
                <a:pPr algn="ctr"/>
                <a:r>
                  <a:rPr lang="en-US" sz="1050" dirty="0"/>
                  <a:t>7</a:t>
                </a:r>
              </a:p>
            </p:txBody>
          </p:sp>
          <p:sp>
            <p:nvSpPr>
              <p:cNvPr id="210" name="TextBox 209">
                <a:extLst>
                  <a:ext uri="{FF2B5EF4-FFF2-40B4-BE49-F238E27FC236}">
                    <a16:creationId xmlns:a16="http://schemas.microsoft.com/office/drawing/2014/main" id="{3B122C03-DC72-412C-A707-54B954E3CEEF}"/>
                  </a:ext>
                </a:extLst>
              </p:cNvPr>
              <p:cNvSpPr txBox="1"/>
              <p:nvPr/>
            </p:nvSpPr>
            <p:spPr>
              <a:xfrm>
                <a:off x="3564532" y="5312884"/>
                <a:ext cx="460280" cy="363366"/>
              </a:xfrm>
              <a:prstGeom prst="rect">
                <a:avLst/>
              </a:prstGeom>
              <a:noFill/>
              <a:effectLst/>
            </p:spPr>
            <p:txBody>
              <a:bodyPr wrap="none" rtlCol="0">
                <a:spAutoFit/>
              </a:bodyPr>
              <a:lstStyle/>
              <a:p>
                <a:pPr algn="ctr"/>
                <a:r>
                  <a:rPr lang="en-US" sz="1050" dirty="0"/>
                  <a:t>7</a:t>
                </a:r>
              </a:p>
            </p:txBody>
          </p:sp>
          <p:sp>
            <p:nvSpPr>
              <p:cNvPr id="211" name="TextBox 210">
                <a:extLst>
                  <a:ext uri="{FF2B5EF4-FFF2-40B4-BE49-F238E27FC236}">
                    <a16:creationId xmlns:a16="http://schemas.microsoft.com/office/drawing/2014/main" id="{0B524A02-96C5-40F0-B849-2E3AACFA1797}"/>
                  </a:ext>
                </a:extLst>
              </p:cNvPr>
              <p:cNvSpPr txBox="1"/>
              <p:nvPr/>
            </p:nvSpPr>
            <p:spPr>
              <a:xfrm>
                <a:off x="4051770" y="5313886"/>
                <a:ext cx="460280" cy="363366"/>
              </a:xfrm>
              <a:prstGeom prst="rect">
                <a:avLst/>
              </a:prstGeom>
              <a:noFill/>
              <a:effectLst/>
            </p:spPr>
            <p:txBody>
              <a:bodyPr wrap="none" rtlCol="0">
                <a:spAutoFit/>
              </a:bodyPr>
              <a:lstStyle/>
              <a:p>
                <a:pPr algn="ctr"/>
                <a:r>
                  <a:rPr lang="en-US" sz="1050" dirty="0"/>
                  <a:t>7</a:t>
                </a:r>
              </a:p>
            </p:txBody>
          </p:sp>
          <p:sp>
            <p:nvSpPr>
              <p:cNvPr id="213" name="TextBox 212">
                <a:extLst>
                  <a:ext uri="{FF2B5EF4-FFF2-40B4-BE49-F238E27FC236}">
                    <a16:creationId xmlns:a16="http://schemas.microsoft.com/office/drawing/2014/main" id="{41DD9C54-A725-4C74-9024-11F48BCDA6C8}"/>
                  </a:ext>
                </a:extLst>
              </p:cNvPr>
              <p:cNvSpPr txBox="1"/>
              <p:nvPr/>
            </p:nvSpPr>
            <p:spPr>
              <a:xfrm>
                <a:off x="4561881" y="5316450"/>
                <a:ext cx="460280" cy="363366"/>
              </a:xfrm>
              <a:prstGeom prst="rect">
                <a:avLst/>
              </a:prstGeom>
              <a:noFill/>
              <a:effectLst/>
            </p:spPr>
            <p:txBody>
              <a:bodyPr wrap="none" rtlCol="0">
                <a:spAutoFit/>
              </a:bodyPr>
              <a:lstStyle/>
              <a:p>
                <a:pPr algn="ctr"/>
                <a:r>
                  <a:rPr lang="en-US" sz="1050" dirty="0"/>
                  <a:t>7</a:t>
                </a:r>
              </a:p>
            </p:txBody>
          </p:sp>
          <p:sp>
            <p:nvSpPr>
              <p:cNvPr id="214" name="TextBox 213">
                <a:extLst>
                  <a:ext uri="{FF2B5EF4-FFF2-40B4-BE49-F238E27FC236}">
                    <a16:creationId xmlns:a16="http://schemas.microsoft.com/office/drawing/2014/main" id="{5027FF1A-B8A7-46CE-AD5B-9364A1D9DAD8}"/>
                  </a:ext>
                </a:extLst>
              </p:cNvPr>
              <p:cNvSpPr txBox="1"/>
              <p:nvPr/>
            </p:nvSpPr>
            <p:spPr>
              <a:xfrm>
                <a:off x="5065413" y="5318964"/>
                <a:ext cx="460280" cy="363366"/>
              </a:xfrm>
              <a:prstGeom prst="rect">
                <a:avLst/>
              </a:prstGeom>
              <a:noFill/>
              <a:effectLst/>
            </p:spPr>
            <p:txBody>
              <a:bodyPr wrap="none" rtlCol="0">
                <a:spAutoFit/>
              </a:bodyPr>
              <a:lstStyle/>
              <a:p>
                <a:pPr algn="ctr"/>
                <a:r>
                  <a:rPr lang="en-US" sz="1050" dirty="0"/>
                  <a:t>4</a:t>
                </a:r>
              </a:p>
            </p:txBody>
          </p:sp>
          <p:sp>
            <p:nvSpPr>
              <p:cNvPr id="215" name="TextBox 214">
                <a:extLst>
                  <a:ext uri="{FF2B5EF4-FFF2-40B4-BE49-F238E27FC236}">
                    <a16:creationId xmlns:a16="http://schemas.microsoft.com/office/drawing/2014/main" id="{5F578321-844C-4F88-A659-420D1C49404F}"/>
                  </a:ext>
                </a:extLst>
              </p:cNvPr>
              <p:cNvSpPr txBox="1"/>
              <p:nvPr/>
            </p:nvSpPr>
            <p:spPr>
              <a:xfrm>
                <a:off x="5536035" y="5321480"/>
                <a:ext cx="460280" cy="363366"/>
              </a:xfrm>
              <a:prstGeom prst="rect">
                <a:avLst/>
              </a:prstGeom>
              <a:noFill/>
              <a:effectLst/>
            </p:spPr>
            <p:txBody>
              <a:bodyPr wrap="none" rtlCol="0">
                <a:spAutoFit/>
              </a:bodyPr>
              <a:lstStyle/>
              <a:p>
                <a:pPr algn="ctr"/>
                <a:r>
                  <a:rPr lang="en-US" sz="1050" dirty="0"/>
                  <a:t>2</a:t>
                </a:r>
              </a:p>
            </p:txBody>
          </p:sp>
          <p:sp>
            <p:nvSpPr>
              <p:cNvPr id="216" name="TextBox 215">
                <a:extLst>
                  <a:ext uri="{FF2B5EF4-FFF2-40B4-BE49-F238E27FC236}">
                    <a16:creationId xmlns:a16="http://schemas.microsoft.com/office/drawing/2014/main" id="{36690CC6-DA7B-4EDE-9CE6-018A1F83AF51}"/>
                  </a:ext>
                </a:extLst>
              </p:cNvPr>
              <p:cNvSpPr txBox="1"/>
              <p:nvPr/>
            </p:nvSpPr>
            <p:spPr>
              <a:xfrm>
                <a:off x="6006658" y="5324012"/>
                <a:ext cx="460280" cy="363366"/>
              </a:xfrm>
              <a:prstGeom prst="rect">
                <a:avLst/>
              </a:prstGeom>
              <a:noFill/>
              <a:effectLst/>
            </p:spPr>
            <p:txBody>
              <a:bodyPr wrap="none" rtlCol="0">
                <a:spAutoFit/>
              </a:bodyPr>
              <a:lstStyle/>
              <a:p>
                <a:pPr algn="ctr"/>
                <a:r>
                  <a:rPr lang="en-US" sz="1050" dirty="0"/>
                  <a:t>2</a:t>
                </a:r>
              </a:p>
            </p:txBody>
          </p:sp>
          <p:sp>
            <p:nvSpPr>
              <p:cNvPr id="217" name="TextBox 216">
                <a:extLst>
                  <a:ext uri="{FF2B5EF4-FFF2-40B4-BE49-F238E27FC236}">
                    <a16:creationId xmlns:a16="http://schemas.microsoft.com/office/drawing/2014/main" id="{63E746F6-5708-408B-B1B8-9A88C07675B4}"/>
                  </a:ext>
                </a:extLst>
              </p:cNvPr>
              <p:cNvSpPr txBox="1"/>
              <p:nvPr/>
            </p:nvSpPr>
            <p:spPr>
              <a:xfrm>
                <a:off x="276407" y="5314432"/>
                <a:ext cx="1368194" cy="363366"/>
              </a:xfrm>
              <a:prstGeom prst="rect">
                <a:avLst/>
              </a:prstGeom>
              <a:noFill/>
              <a:effectLst/>
            </p:spPr>
            <p:txBody>
              <a:bodyPr wrap="none" rtlCol="0">
                <a:spAutoFit/>
              </a:bodyPr>
              <a:lstStyle/>
              <a:p>
                <a:r>
                  <a:rPr lang="en-US" sz="1050" dirty="0"/>
                  <a:t>No. at risk</a:t>
                </a:r>
              </a:p>
            </p:txBody>
          </p:sp>
        </p:grpSp>
        <p:sp>
          <p:nvSpPr>
            <p:cNvPr id="117" name="TextBox 116">
              <a:extLst>
                <a:ext uri="{FF2B5EF4-FFF2-40B4-BE49-F238E27FC236}">
                  <a16:creationId xmlns:a16="http://schemas.microsoft.com/office/drawing/2014/main" id="{766AEE2D-5D0D-4FCD-A096-F98267AE3A37}"/>
                </a:ext>
              </a:extLst>
            </p:cNvPr>
            <p:cNvSpPr txBox="1"/>
            <p:nvPr/>
          </p:nvSpPr>
          <p:spPr>
            <a:xfrm>
              <a:off x="1311116" y="5473663"/>
              <a:ext cx="3014394" cy="277003"/>
            </a:xfrm>
            <a:prstGeom prst="rect">
              <a:avLst/>
            </a:prstGeom>
            <a:noFill/>
          </p:spPr>
          <p:txBody>
            <a:bodyPr wrap="square" rtlCol="0">
              <a:spAutoFit/>
            </a:bodyPr>
            <a:lstStyle/>
            <a:p>
              <a:pPr algn="ctr"/>
              <a:r>
                <a:rPr lang="en-US" sz="1200" b="1" dirty="0"/>
                <a:t>Time from treatment start (weeks)</a:t>
              </a:r>
            </a:p>
          </p:txBody>
        </p:sp>
        <p:sp>
          <p:nvSpPr>
            <p:cNvPr id="118" name="TextBox 117">
              <a:extLst>
                <a:ext uri="{FF2B5EF4-FFF2-40B4-BE49-F238E27FC236}">
                  <a16:creationId xmlns:a16="http://schemas.microsoft.com/office/drawing/2014/main" id="{DC929FB5-BCF1-4228-BE82-21D05B2F00C2}"/>
                </a:ext>
              </a:extLst>
            </p:cNvPr>
            <p:cNvSpPr txBox="1"/>
            <p:nvPr/>
          </p:nvSpPr>
          <p:spPr>
            <a:xfrm rot="16200000">
              <a:off x="-39082" y="4259744"/>
              <a:ext cx="1806091" cy="276999"/>
            </a:xfrm>
            <a:prstGeom prst="rect">
              <a:avLst/>
            </a:prstGeom>
            <a:noFill/>
          </p:spPr>
          <p:txBody>
            <a:bodyPr wrap="square" rtlCol="0">
              <a:spAutoFit/>
            </a:bodyPr>
            <a:lstStyle/>
            <a:p>
              <a:pPr algn="ctr"/>
              <a:r>
                <a:rPr lang="en-GB" sz="1200" b="1" dirty="0"/>
                <a:t>Survival rate </a:t>
              </a:r>
              <a:endParaRPr lang="en-US" sz="1200" b="1" dirty="0"/>
            </a:p>
          </p:txBody>
        </p:sp>
        <p:grpSp>
          <p:nvGrpSpPr>
            <p:cNvPr id="119" name="Group 118">
              <a:extLst>
                <a:ext uri="{FF2B5EF4-FFF2-40B4-BE49-F238E27FC236}">
                  <a16:creationId xmlns:a16="http://schemas.microsoft.com/office/drawing/2014/main" id="{B5CCCF4D-9E77-4353-A81D-2D80A08603F3}"/>
                </a:ext>
              </a:extLst>
            </p:cNvPr>
            <p:cNvGrpSpPr/>
            <p:nvPr/>
          </p:nvGrpSpPr>
          <p:grpSpPr>
            <a:xfrm>
              <a:off x="1312654" y="5301341"/>
              <a:ext cx="3004584" cy="70347"/>
              <a:chOff x="1813636" y="4891507"/>
              <a:chExt cx="5385272" cy="102756"/>
            </a:xfrm>
          </p:grpSpPr>
          <p:cxnSp>
            <p:nvCxnSpPr>
              <p:cNvPr id="132" name="Straight Connector 131">
                <a:extLst>
                  <a:ext uri="{FF2B5EF4-FFF2-40B4-BE49-F238E27FC236}">
                    <a16:creationId xmlns:a16="http://schemas.microsoft.com/office/drawing/2014/main" id="{2E16A8C0-9839-4EE8-84FF-9D8A881E39CF}"/>
                  </a:ext>
                </a:extLst>
              </p:cNvPr>
              <p:cNvCxnSpPr/>
              <p:nvPr/>
            </p:nvCxnSpPr>
            <p:spPr>
              <a:xfrm>
                <a:off x="2340754"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a:extLst>
                  <a:ext uri="{FF2B5EF4-FFF2-40B4-BE49-F238E27FC236}">
                    <a16:creationId xmlns:a16="http://schemas.microsoft.com/office/drawing/2014/main" id="{A988A1A6-3DB9-430B-BE90-5CC65ADBB1EE}"/>
                  </a:ext>
                </a:extLst>
              </p:cNvPr>
              <p:cNvCxnSpPr/>
              <p:nvPr/>
            </p:nvCxnSpPr>
            <p:spPr>
              <a:xfrm>
                <a:off x="2828761"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a:extLst>
                  <a:ext uri="{FF2B5EF4-FFF2-40B4-BE49-F238E27FC236}">
                    <a16:creationId xmlns:a16="http://schemas.microsoft.com/office/drawing/2014/main" id="{182D387E-51CB-4B8F-8410-E30789352435}"/>
                  </a:ext>
                </a:extLst>
              </p:cNvPr>
              <p:cNvCxnSpPr/>
              <p:nvPr/>
            </p:nvCxnSpPr>
            <p:spPr>
              <a:xfrm>
                <a:off x="3313930"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a:extLst>
                  <a:ext uri="{FF2B5EF4-FFF2-40B4-BE49-F238E27FC236}">
                    <a16:creationId xmlns:a16="http://schemas.microsoft.com/office/drawing/2014/main" id="{F50AC1C9-C160-46C3-9119-D0CFD2AF4608}"/>
                  </a:ext>
                </a:extLst>
              </p:cNvPr>
              <p:cNvCxnSpPr/>
              <p:nvPr/>
            </p:nvCxnSpPr>
            <p:spPr>
              <a:xfrm>
                <a:off x="7198908"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a:extLst>
                  <a:ext uri="{FF2B5EF4-FFF2-40B4-BE49-F238E27FC236}">
                    <a16:creationId xmlns:a16="http://schemas.microsoft.com/office/drawing/2014/main" id="{FD8C34B8-7DD9-4875-A46A-1BA7666B5126}"/>
                  </a:ext>
                </a:extLst>
              </p:cNvPr>
              <p:cNvCxnSpPr/>
              <p:nvPr/>
            </p:nvCxnSpPr>
            <p:spPr>
              <a:xfrm>
                <a:off x="1813636"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7" name="Straight Connector 136">
                <a:extLst>
                  <a:ext uri="{FF2B5EF4-FFF2-40B4-BE49-F238E27FC236}">
                    <a16:creationId xmlns:a16="http://schemas.microsoft.com/office/drawing/2014/main" id="{8AB7770C-7C7F-48BC-B49F-40977E1AAF1B}"/>
                  </a:ext>
                </a:extLst>
              </p:cNvPr>
              <p:cNvCxnSpPr/>
              <p:nvPr/>
            </p:nvCxnSpPr>
            <p:spPr>
              <a:xfrm>
                <a:off x="3807749" y="4892534"/>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8" name="Straight Connector 137">
                <a:extLst>
                  <a:ext uri="{FF2B5EF4-FFF2-40B4-BE49-F238E27FC236}">
                    <a16:creationId xmlns:a16="http://schemas.microsoft.com/office/drawing/2014/main" id="{04467C4F-41D6-4C0D-B662-56D68551DE72}"/>
                  </a:ext>
                </a:extLst>
              </p:cNvPr>
              <p:cNvCxnSpPr/>
              <p:nvPr/>
            </p:nvCxnSpPr>
            <p:spPr>
              <a:xfrm>
                <a:off x="4294988" y="4893572"/>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9" name="Straight Connector 138">
                <a:extLst>
                  <a:ext uri="{FF2B5EF4-FFF2-40B4-BE49-F238E27FC236}">
                    <a16:creationId xmlns:a16="http://schemas.microsoft.com/office/drawing/2014/main" id="{E295B99C-9DCB-4596-9002-08E318FF9093}"/>
                  </a:ext>
                </a:extLst>
              </p:cNvPr>
              <p:cNvCxnSpPr/>
              <p:nvPr/>
            </p:nvCxnSpPr>
            <p:spPr>
              <a:xfrm>
                <a:off x="6723928" y="489461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98" name="Straight Connector 197">
                <a:extLst>
                  <a:ext uri="{FF2B5EF4-FFF2-40B4-BE49-F238E27FC236}">
                    <a16:creationId xmlns:a16="http://schemas.microsoft.com/office/drawing/2014/main" id="{6033D0B3-0F34-48F1-9DC4-F1C9E49D58CC}"/>
                  </a:ext>
                </a:extLst>
              </p:cNvPr>
              <p:cNvCxnSpPr/>
              <p:nvPr/>
            </p:nvCxnSpPr>
            <p:spPr>
              <a:xfrm>
                <a:off x="4805100" y="4896257"/>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0" name="Straight Connector 199">
                <a:extLst>
                  <a:ext uri="{FF2B5EF4-FFF2-40B4-BE49-F238E27FC236}">
                    <a16:creationId xmlns:a16="http://schemas.microsoft.com/office/drawing/2014/main" id="{5127CD9C-816A-4B2F-BE74-32252877F662}"/>
                  </a:ext>
                </a:extLst>
              </p:cNvPr>
              <p:cNvCxnSpPr/>
              <p:nvPr/>
            </p:nvCxnSpPr>
            <p:spPr>
              <a:xfrm>
                <a:off x="5308631" y="4898930"/>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2" name="Straight Connector 201">
                <a:extLst>
                  <a:ext uri="{FF2B5EF4-FFF2-40B4-BE49-F238E27FC236}">
                    <a16:creationId xmlns:a16="http://schemas.microsoft.com/office/drawing/2014/main" id="{29C7670E-717F-4907-8661-3EAA2FF8CA75}"/>
                  </a:ext>
                </a:extLst>
              </p:cNvPr>
              <p:cNvCxnSpPr/>
              <p:nvPr/>
            </p:nvCxnSpPr>
            <p:spPr>
              <a:xfrm>
                <a:off x="5779254" y="4901595"/>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04" name="Straight Connector 203">
                <a:extLst>
                  <a:ext uri="{FF2B5EF4-FFF2-40B4-BE49-F238E27FC236}">
                    <a16:creationId xmlns:a16="http://schemas.microsoft.com/office/drawing/2014/main" id="{845ECCCC-CE99-4D5B-BDA6-4A69DE8BCBF2}"/>
                  </a:ext>
                </a:extLst>
              </p:cNvPr>
              <p:cNvCxnSpPr/>
              <p:nvPr/>
            </p:nvCxnSpPr>
            <p:spPr>
              <a:xfrm>
                <a:off x="6249877" y="4904262"/>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20" name="Group 119">
              <a:extLst>
                <a:ext uri="{FF2B5EF4-FFF2-40B4-BE49-F238E27FC236}">
                  <a16:creationId xmlns:a16="http://schemas.microsoft.com/office/drawing/2014/main" id="{FDBD18E8-2BA5-4243-8222-FB99BFED7B8C}"/>
                </a:ext>
              </a:extLst>
            </p:cNvPr>
            <p:cNvGrpSpPr/>
            <p:nvPr/>
          </p:nvGrpSpPr>
          <p:grpSpPr>
            <a:xfrm>
              <a:off x="1257214" y="3679114"/>
              <a:ext cx="54725" cy="1629466"/>
              <a:chOff x="1234682" y="2516223"/>
              <a:chExt cx="50887" cy="1904144"/>
            </a:xfrm>
          </p:grpSpPr>
          <p:cxnSp>
            <p:nvCxnSpPr>
              <p:cNvPr id="126" name="Straight Connector 125">
                <a:extLst>
                  <a:ext uri="{FF2B5EF4-FFF2-40B4-BE49-F238E27FC236}">
                    <a16:creationId xmlns:a16="http://schemas.microsoft.com/office/drawing/2014/main" id="{6F550F52-0279-478F-B432-22E86DE697F0}"/>
                  </a:ext>
                </a:extLst>
              </p:cNvPr>
              <p:cNvCxnSpPr/>
              <p:nvPr/>
            </p:nvCxnSpPr>
            <p:spPr>
              <a:xfrm rot="5400000">
                <a:off x="1259789" y="249111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a:extLst>
                  <a:ext uri="{FF2B5EF4-FFF2-40B4-BE49-F238E27FC236}">
                    <a16:creationId xmlns:a16="http://schemas.microsoft.com/office/drawing/2014/main" id="{9028DAE6-3DC5-4335-A573-F9706F8599D1}"/>
                  </a:ext>
                </a:extLst>
              </p:cNvPr>
              <p:cNvCxnSpPr/>
              <p:nvPr/>
            </p:nvCxnSpPr>
            <p:spPr>
              <a:xfrm rot="5400000">
                <a:off x="1259789" y="286347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a:extLst>
                  <a:ext uri="{FF2B5EF4-FFF2-40B4-BE49-F238E27FC236}">
                    <a16:creationId xmlns:a16="http://schemas.microsoft.com/office/drawing/2014/main" id="{ED710751-4B46-43EA-838B-A415FBC5CCB8}"/>
                  </a:ext>
                </a:extLst>
              </p:cNvPr>
              <p:cNvCxnSpPr/>
              <p:nvPr/>
            </p:nvCxnSpPr>
            <p:spPr>
              <a:xfrm rot="5400000">
                <a:off x="1259789" y="3244985"/>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a:extLst>
                  <a:ext uri="{FF2B5EF4-FFF2-40B4-BE49-F238E27FC236}">
                    <a16:creationId xmlns:a16="http://schemas.microsoft.com/office/drawing/2014/main" id="{1E8B1458-B19D-46D2-90BF-B20FBAD1C812}"/>
                  </a:ext>
                </a:extLst>
              </p:cNvPr>
              <p:cNvCxnSpPr/>
              <p:nvPr/>
            </p:nvCxnSpPr>
            <p:spPr>
              <a:xfrm rot="5400000">
                <a:off x="1259789" y="399575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0" name="Straight Connector 129">
                <a:extLst>
                  <a:ext uri="{FF2B5EF4-FFF2-40B4-BE49-F238E27FC236}">
                    <a16:creationId xmlns:a16="http://schemas.microsoft.com/office/drawing/2014/main" id="{721824C1-0EF4-4E3C-B52E-EC5624032B6E}"/>
                  </a:ext>
                </a:extLst>
              </p:cNvPr>
              <p:cNvCxnSpPr/>
              <p:nvPr/>
            </p:nvCxnSpPr>
            <p:spPr>
              <a:xfrm rot="5400000">
                <a:off x="1259789" y="4395260"/>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1" name="Straight Connector 130">
                <a:extLst>
                  <a:ext uri="{FF2B5EF4-FFF2-40B4-BE49-F238E27FC236}">
                    <a16:creationId xmlns:a16="http://schemas.microsoft.com/office/drawing/2014/main" id="{827A2BA4-F1BC-46B0-B6D7-E4C8B1FF9FCF}"/>
                  </a:ext>
                </a:extLst>
              </p:cNvPr>
              <p:cNvCxnSpPr/>
              <p:nvPr/>
            </p:nvCxnSpPr>
            <p:spPr>
              <a:xfrm rot="5400000">
                <a:off x="1260463" y="363275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sp>
        <p:nvSpPr>
          <p:cNvPr id="154" name="Rectangle: Rounded Corners 153">
            <a:extLst>
              <a:ext uri="{FF2B5EF4-FFF2-40B4-BE49-F238E27FC236}">
                <a16:creationId xmlns:a16="http://schemas.microsoft.com/office/drawing/2014/main" id="{3C03F69F-B0F1-43FA-8FDC-B68DDB53E0EC}"/>
              </a:ext>
            </a:extLst>
          </p:cNvPr>
          <p:cNvSpPr/>
          <p:nvPr/>
        </p:nvSpPr>
        <p:spPr>
          <a:xfrm>
            <a:off x="465943" y="1483547"/>
            <a:ext cx="8206838" cy="1419674"/>
          </a:xfrm>
          <a:prstGeom prst="roundRect">
            <a:avLst>
              <a:gd name="adj" fmla="val 40832"/>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pic>
        <p:nvPicPr>
          <p:cNvPr id="156" name="Picture 155">
            <a:extLst>
              <a:ext uri="{FF2B5EF4-FFF2-40B4-BE49-F238E27FC236}">
                <a16:creationId xmlns:a16="http://schemas.microsoft.com/office/drawing/2014/main" id="{BBF8F839-24ED-404F-B223-7FC20EE4F9DF}"/>
              </a:ext>
            </a:extLst>
          </p:cNvPr>
          <p:cNvPicPr>
            <a:picLocks noChangeAspect="1"/>
          </p:cNvPicPr>
          <p:nvPr/>
        </p:nvPicPr>
        <p:blipFill>
          <a:blip r:embed="rId2"/>
          <a:stretch>
            <a:fillRect/>
          </a:stretch>
        </p:blipFill>
        <p:spPr>
          <a:xfrm>
            <a:off x="446315" y="1846384"/>
            <a:ext cx="646232" cy="640135"/>
          </a:xfrm>
          <a:prstGeom prst="rect">
            <a:avLst/>
          </a:prstGeom>
        </p:spPr>
      </p:pic>
      <p:sp>
        <p:nvSpPr>
          <p:cNvPr id="3" name="Rectangle 2"/>
          <p:cNvSpPr/>
          <p:nvPr/>
        </p:nvSpPr>
        <p:spPr>
          <a:xfrm>
            <a:off x="1481814" y="3364778"/>
            <a:ext cx="184731" cy="369332"/>
          </a:xfrm>
          <a:prstGeom prst="rect">
            <a:avLst/>
          </a:prstGeom>
        </p:spPr>
        <p:txBody>
          <a:bodyPr wrap="none">
            <a:spAutoFit/>
          </a:bodyPr>
          <a:lstStyle/>
          <a:p>
            <a:endParaRPr lang="en-GB" dirty="0"/>
          </a:p>
        </p:txBody>
      </p:sp>
      <p:grpSp>
        <p:nvGrpSpPr>
          <p:cNvPr id="15" name="Group 14">
            <a:extLst>
              <a:ext uri="{FF2B5EF4-FFF2-40B4-BE49-F238E27FC236}">
                <a16:creationId xmlns:a16="http://schemas.microsoft.com/office/drawing/2014/main" id="{AC2B0935-05BD-4508-8347-51B42F8683C5}"/>
              </a:ext>
            </a:extLst>
          </p:cNvPr>
          <p:cNvGrpSpPr/>
          <p:nvPr/>
        </p:nvGrpSpPr>
        <p:grpSpPr>
          <a:xfrm>
            <a:off x="4648993" y="3498190"/>
            <a:ext cx="4037135" cy="2425332"/>
            <a:chOff x="4648993" y="3498190"/>
            <a:chExt cx="4037135" cy="2425332"/>
          </a:xfrm>
        </p:grpSpPr>
        <p:grpSp>
          <p:nvGrpSpPr>
            <p:cNvPr id="419" name="Group 418">
              <a:extLst>
                <a:ext uri="{FF2B5EF4-FFF2-40B4-BE49-F238E27FC236}">
                  <a16:creationId xmlns:a16="http://schemas.microsoft.com/office/drawing/2014/main" id="{A2CF87F9-E744-4310-A929-1F448F065976}"/>
                </a:ext>
              </a:extLst>
            </p:cNvPr>
            <p:cNvGrpSpPr>
              <a:grpSpLocks noChangeAspect="1"/>
            </p:cNvGrpSpPr>
            <p:nvPr/>
          </p:nvGrpSpPr>
          <p:grpSpPr>
            <a:xfrm>
              <a:off x="5503363" y="3684926"/>
              <a:ext cx="2739518" cy="1260000"/>
              <a:chOff x="5026025" y="2895600"/>
              <a:chExt cx="2076450" cy="1006475"/>
            </a:xfrm>
          </p:grpSpPr>
          <p:sp>
            <p:nvSpPr>
              <p:cNvPr id="420" name="Line 6">
                <a:extLst>
                  <a:ext uri="{FF2B5EF4-FFF2-40B4-BE49-F238E27FC236}">
                    <a16:creationId xmlns:a16="http://schemas.microsoft.com/office/drawing/2014/main" id="{47CA2B3E-7DDC-4DA4-A3DB-C83C4553687A}"/>
                  </a:ext>
                </a:extLst>
              </p:cNvPr>
              <p:cNvSpPr>
                <a:spLocks noChangeShapeType="1"/>
              </p:cNvSpPr>
              <p:nvPr/>
            </p:nvSpPr>
            <p:spPr bwMode="auto">
              <a:xfrm>
                <a:off x="5051425" y="2895600"/>
                <a:ext cx="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1" name="Line 7">
                <a:extLst>
                  <a:ext uri="{FF2B5EF4-FFF2-40B4-BE49-F238E27FC236}">
                    <a16:creationId xmlns:a16="http://schemas.microsoft.com/office/drawing/2014/main" id="{6D35E639-ACA0-42CC-9133-8E543A7DF58F}"/>
                  </a:ext>
                </a:extLst>
              </p:cNvPr>
              <p:cNvSpPr>
                <a:spLocks noChangeShapeType="1"/>
              </p:cNvSpPr>
              <p:nvPr/>
            </p:nvSpPr>
            <p:spPr bwMode="auto">
              <a:xfrm>
                <a:off x="50260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2" name="Line 8">
                <a:extLst>
                  <a:ext uri="{FF2B5EF4-FFF2-40B4-BE49-F238E27FC236}">
                    <a16:creationId xmlns:a16="http://schemas.microsoft.com/office/drawing/2014/main" id="{34CF3CB8-0A2F-4AFB-8B6D-BCF7E03FB93C}"/>
                  </a:ext>
                </a:extLst>
              </p:cNvPr>
              <p:cNvSpPr>
                <a:spLocks noChangeShapeType="1"/>
              </p:cNvSpPr>
              <p:nvPr/>
            </p:nvSpPr>
            <p:spPr bwMode="auto">
              <a:xfrm>
                <a:off x="5051425" y="2895600"/>
                <a:ext cx="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3" name="Line 19">
                <a:extLst>
                  <a:ext uri="{FF2B5EF4-FFF2-40B4-BE49-F238E27FC236}">
                    <a16:creationId xmlns:a16="http://schemas.microsoft.com/office/drawing/2014/main" id="{61CA9A78-2532-491D-BBE8-4677D594F591}"/>
                  </a:ext>
                </a:extLst>
              </p:cNvPr>
              <p:cNvSpPr>
                <a:spLocks noChangeShapeType="1"/>
              </p:cNvSpPr>
              <p:nvPr/>
            </p:nvSpPr>
            <p:spPr bwMode="auto">
              <a:xfrm>
                <a:off x="6286500" y="3422650"/>
                <a:ext cx="28575"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4" name="Line 135">
                <a:extLst>
                  <a:ext uri="{FF2B5EF4-FFF2-40B4-BE49-F238E27FC236}">
                    <a16:creationId xmlns:a16="http://schemas.microsoft.com/office/drawing/2014/main" id="{4C63A523-8375-470A-9DC3-91F2A70145F1}"/>
                  </a:ext>
                </a:extLst>
              </p:cNvPr>
              <p:cNvSpPr>
                <a:spLocks noChangeShapeType="1"/>
              </p:cNvSpPr>
              <p:nvPr/>
            </p:nvSpPr>
            <p:spPr bwMode="auto">
              <a:xfrm>
                <a:off x="50514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5" name="Line 136">
                <a:extLst>
                  <a:ext uri="{FF2B5EF4-FFF2-40B4-BE49-F238E27FC236}">
                    <a16:creationId xmlns:a16="http://schemas.microsoft.com/office/drawing/2014/main" id="{5DDB7CDA-2DC4-42F1-8578-E5C502AC8D6C}"/>
                  </a:ext>
                </a:extLst>
              </p:cNvPr>
              <p:cNvSpPr>
                <a:spLocks noChangeShapeType="1"/>
              </p:cNvSpPr>
              <p:nvPr/>
            </p:nvSpPr>
            <p:spPr bwMode="auto">
              <a:xfrm>
                <a:off x="50895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6" name="Line 137">
                <a:extLst>
                  <a:ext uri="{FF2B5EF4-FFF2-40B4-BE49-F238E27FC236}">
                    <a16:creationId xmlns:a16="http://schemas.microsoft.com/office/drawing/2014/main" id="{BFC54F0C-13DF-45AB-AA74-B7308717D7E8}"/>
                  </a:ext>
                </a:extLst>
              </p:cNvPr>
              <p:cNvSpPr>
                <a:spLocks noChangeShapeType="1"/>
              </p:cNvSpPr>
              <p:nvPr/>
            </p:nvSpPr>
            <p:spPr bwMode="auto">
              <a:xfrm>
                <a:off x="51276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7" name="Line 138">
                <a:extLst>
                  <a:ext uri="{FF2B5EF4-FFF2-40B4-BE49-F238E27FC236}">
                    <a16:creationId xmlns:a16="http://schemas.microsoft.com/office/drawing/2014/main" id="{5F4BA5FA-C0A1-40A8-93F7-6A4AAE9DB2EC}"/>
                  </a:ext>
                </a:extLst>
              </p:cNvPr>
              <p:cNvSpPr>
                <a:spLocks noChangeShapeType="1"/>
              </p:cNvSpPr>
              <p:nvPr/>
            </p:nvSpPr>
            <p:spPr bwMode="auto">
              <a:xfrm>
                <a:off x="51657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8" name="Line 139">
                <a:extLst>
                  <a:ext uri="{FF2B5EF4-FFF2-40B4-BE49-F238E27FC236}">
                    <a16:creationId xmlns:a16="http://schemas.microsoft.com/office/drawing/2014/main" id="{D4CDD483-5E8B-4AAA-B70A-20D91662E803}"/>
                  </a:ext>
                </a:extLst>
              </p:cNvPr>
              <p:cNvSpPr>
                <a:spLocks noChangeShapeType="1"/>
              </p:cNvSpPr>
              <p:nvPr/>
            </p:nvSpPr>
            <p:spPr bwMode="auto">
              <a:xfrm>
                <a:off x="52038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9" name="Line 140">
                <a:extLst>
                  <a:ext uri="{FF2B5EF4-FFF2-40B4-BE49-F238E27FC236}">
                    <a16:creationId xmlns:a16="http://schemas.microsoft.com/office/drawing/2014/main" id="{914208C2-981D-4C62-8769-68DBF47DF212}"/>
                  </a:ext>
                </a:extLst>
              </p:cNvPr>
              <p:cNvSpPr>
                <a:spLocks noChangeShapeType="1"/>
              </p:cNvSpPr>
              <p:nvPr/>
            </p:nvSpPr>
            <p:spPr bwMode="auto">
              <a:xfrm>
                <a:off x="52419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0" name="Line 141">
                <a:extLst>
                  <a:ext uri="{FF2B5EF4-FFF2-40B4-BE49-F238E27FC236}">
                    <a16:creationId xmlns:a16="http://schemas.microsoft.com/office/drawing/2014/main" id="{FA985272-2CDC-43B5-9C64-523827CBFA94}"/>
                  </a:ext>
                </a:extLst>
              </p:cNvPr>
              <p:cNvSpPr>
                <a:spLocks noChangeShapeType="1"/>
              </p:cNvSpPr>
              <p:nvPr/>
            </p:nvSpPr>
            <p:spPr bwMode="auto">
              <a:xfrm>
                <a:off x="52800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1" name="Line 142">
                <a:extLst>
                  <a:ext uri="{FF2B5EF4-FFF2-40B4-BE49-F238E27FC236}">
                    <a16:creationId xmlns:a16="http://schemas.microsoft.com/office/drawing/2014/main" id="{5E492829-EABA-4B67-9C10-F4E8307F67B3}"/>
                  </a:ext>
                </a:extLst>
              </p:cNvPr>
              <p:cNvSpPr>
                <a:spLocks noChangeShapeType="1"/>
              </p:cNvSpPr>
              <p:nvPr/>
            </p:nvSpPr>
            <p:spPr bwMode="auto">
              <a:xfrm>
                <a:off x="5318125" y="2895600"/>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2" name="Line 143">
                <a:extLst>
                  <a:ext uri="{FF2B5EF4-FFF2-40B4-BE49-F238E27FC236}">
                    <a16:creationId xmlns:a16="http://schemas.microsoft.com/office/drawing/2014/main" id="{8336B8ED-2651-43B1-B552-9DD421B0DB67}"/>
                  </a:ext>
                </a:extLst>
              </p:cNvPr>
              <p:cNvSpPr>
                <a:spLocks noChangeShapeType="1"/>
              </p:cNvSpPr>
              <p:nvPr/>
            </p:nvSpPr>
            <p:spPr bwMode="auto">
              <a:xfrm>
                <a:off x="53546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3" name="Line 144">
                <a:extLst>
                  <a:ext uri="{FF2B5EF4-FFF2-40B4-BE49-F238E27FC236}">
                    <a16:creationId xmlns:a16="http://schemas.microsoft.com/office/drawing/2014/main" id="{A13806AE-CD15-49E3-A021-FEC779668014}"/>
                  </a:ext>
                </a:extLst>
              </p:cNvPr>
              <p:cNvSpPr>
                <a:spLocks noChangeShapeType="1"/>
              </p:cNvSpPr>
              <p:nvPr/>
            </p:nvSpPr>
            <p:spPr bwMode="auto">
              <a:xfrm>
                <a:off x="53927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4" name="Line 145">
                <a:extLst>
                  <a:ext uri="{FF2B5EF4-FFF2-40B4-BE49-F238E27FC236}">
                    <a16:creationId xmlns:a16="http://schemas.microsoft.com/office/drawing/2014/main" id="{40636E78-9532-49C8-9002-68F893DD1589}"/>
                  </a:ext>
                </a:extLst>
              </p:cNvPr>
              <p:cNvSpPr>
                <a:spLocks noChangeShapeType="1"/>
              </p:cNvSpPr>
              <p:nvPr/>
            </p:nvSpPr>
            <p:spPr bwMode="auto">
              <a:xfrm>
                <a:off x="54308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5" name="Line 146">
                <a:extLst>
                  <a:ext uri="{FF2B5EF4-FFF2-40B4-BE49-F238E27FC236}">
                    <a16:creationId xmlns:a16="http://schemas.microsoft.com/office/drawing/2014/main" id="{0A519265-CC03-4387-8F1A-18FC1DE4C3C4}"/>
                  </a:ext>
                </a:extLst>
              </p:cNvPr>
              <p:cNvSpPr>
                <a:spLocks noChangeShapeType="1"/>
              </p:cNvSpPr>
              <p:nvPr/>
            </p:nvSpPr>
            <p:spPr bwMode="auto">
              <a:xfrm>
                <a:off x="54689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6" name="Freeform 147">
                <a:extLst>
                  <a:ext uri="{FF2B5EF4-FFF2-40B4-BE49-F238E27FC236}">
                    <a16:creationId xmlns:a16="http://schemas.microsoft.com/office/drawing/2014/main" id="{C1C119AB-589F-4384-BF83-4890E8E856A0}"/>
                  </a:ext>
                </a:extLst>
              </p:cNvPr>
              <p:cNvSpPr>
                <a:spLocks/>
              </p:cNvSpPr>
              <p:nvPr/>
            </p:nvSpPr>
            <p:spPr bwMode="auto">
              <a:xfrm>
                <a:off x="5507038" y="2895600"/>
                <a:ext cx="15875" cy="6350"/>
              </a:xfrm>
              <a:custGeom>
                <a:avLst/>
                <a:gdLst>
                  <a:gd name="T0" fmla="*/ 0 w 10"/>
                  <a:gd name="T1" fmla="*/ 0 h 4"/>
                  <a:gd name="T2" fmla="*/ 10 w 10"/>
                  <a:gd name="T3" fmla="*/ 0 h 4"/>
                  <a:gd name="T4" fmla="*/ 10 w 10"/>
                  <a:gd name="T5" fmla="*/ 4 h 4"/>
                </a:gdLst>
                <a:ahLst/>
                <a:cxnLst>
                  <a:cxn ang="0">
                    <a:pos x="T0" y="T1"/>
                  </a:cxn>
                  <a:cxn ang="0">
                    <a:pos x="T2" y="T3"/>
                  </a:cxn>
                  <a:cxn ang="0">
                    <a:pos x="T4" y="T5"/>
                  </a:cxn>
                </a:cxnLst>
                <a:rect l="0" t="0" r="r" b="b"/>
                <a:pathLst>
                  <a:path w="10" h="4">
                    <a:moveTo>
                      <a:pt x="0" y="0"/>
                    </a:moveTo>
                    <a:lnTo>
                      <a:pt x="10" y="0"/>
                    </a:lnTo>
                    <a:lnTo>
                      <a:pt x="10" y="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7" name="Line 148">
                <a:extLst>
                  <a:ext uri="{FF2B5EF4-FFF2-40B4-BE49-F238E27FC236}">
                    <a16:creationId xmlns:a16="http://schemas.microsoft.com/office/drawing/2014/main" id="{D78D2B00-9BE2-4AED-BB3C-5BEE88A53505}"/>
                  </a:ext>
                </a:extLst>
              </p:cNvPr>
              <p:cNvSpPr>
                <a:spLocks noChangeShapeType="1"/>
              </p:cNvSpPr>
              <p:nvPr/>
            </p:nvSpPr>
            <p:spPr bwMode="auto">
              <a:xfrm>
                <a:off x="5522913" y="29146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8" name="Line 149">
                <a:extLst>
                  <a:ext uri="{FF2B5EF4-FFF2-40B4-BE49-F238E27FC236}">
                    <a16:creationId xmlns:a16="http://schemas.microsoft.com/office/drawing/2014/main" id="{8668CD1A-E447-4EC2-9DF7-CF27720DAB7D}"/>
                  </a:ext>
                </a:extLst>
              </p:cNvPr>
              <p:cNvSpPr>
                <a:spLocks noChangeShapeType="1"/>
              </p:cNvSpPr>
              <p:nvPr/>
            </p:nvSpPr>
            <p:spPr bwMode="auto">
              <a:xfrm>
                <a:off x="5522913" y="29527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9" name="Line 150">
                <a:extLst>
                  <a:ext uri="{FF2B5EF4-FFF2-40B4-BE49-F238E27FC236}">
                    <a16:creationId xmlns:a16="http://schemas.microsoft.com/office/drawing/2014/main" id="{569930F2-8073-46CB-AA8E-5EF5FDBF0186}"/>
                  </a:ext>
                </a:extLst>
              </p:cNvPr>
              <p:cNvSpPr>
                <a:spLocks noChangeShapeType="1"/>
              </p:cNvSpPr>
              <p:nvPr/>
            </p:nvSpPr>
            <p:spPr bwMode="auto">
              <a:xfrm>
                <a:off x="5522913" y="29908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0" name="Line 151">
                <a:extLst>
                  <a:ext uri="{FF2B5EF4-FFF2-40B4-BE49-F238E27FC236}">
                    <a16:creationId xmlns:a16="http://schemas.microsoft.com/office/drawing/2014/main" id="{C8E82BA0-B08C-449F-8DC8-0B2777B9D252}"/>
                  </a:ext>
                </a:extLst>
              </p:cNvPr>
              <p:cNvSpPr>
                <a:spLocks noChangeShapeType="1"/>
              </p:cNvSpPr>
              <p:nvPr/>
            </p:nvSpPr>
            <p:spPr bwMode="auto">
              <a:xfrm>
                <a:off x="5522913" y="30289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1" name="Freeform 152">
                <a:extLst>
                  <a:ext uri="{FF2B5EF4-FFF2-40B4-BE49-F238E27FC236}">
                    <a16:creationId xmlns:a16="http://schemas.microsoft.com/office/drawing/2014/main" id="{80B0C558-43F4-4F72-B6F4-4228AE871247}"/>
                  </a:ext>
                </a:extLst>
              </p:cNvPr>
              <p:cNvSpPr>
                <a:spLocks/>
              </p:cNvSpPr>
              <p:nvPr/>
            </p:nvSpPr>
            <p:spPr bwMode="auto">
              <a:xfrm>
                <a:off x="5522913" y="3067050"/>
                <a:ext cx="15875" cy="9525"/>
              </a:xfrm>
              <a:custGeom>
                <a:avLst/>
                <a:gdLst>
                  <a:gd name="T0" fmla="*/ 0 w 10"/>
                  <a:gd name="T1" fmla="*/ 0 h 6"/>
                  <a:gd name="T2" fmla="*/ 0 w 10"/>
                  <a:gd name="T3" fmla="*/ 6 h 6"/>
                  <a:gd name="T4" fmla="*/ 10 w 10"/>
                  <a:gd name="T5" fmla="*/ 6 h 6"/>
                </a:gdLst>
                <a:ahLst/>
                <a:cxnLst>
                  <a:cxn ang="0">
                    <a:pos x="T0" y="T1"/>
                  </a:cxn>
                  <a:cxn ang="0">
                    <a:pos x="T2" y="T3"/>
                  </a:cxn>
                  <a:cxn ang="0">
                    <a:pos x="T4" y="T5"/>
                  </a:cxn>
                </a:cxnLst>
                <a:rect l="0" t="0" r="r" b="b"/>
                <a:pathLst>
                  <a:path w="10" h="6">
                    <a:moveTo>
                      <a:pt x="0" y="0"/>
                    </a:moveTo>
                    <a:lnTo>
                      <a:pt x="0" y="6"/>
                    </a:lnTo>
                    <a:lnTo>
                      <a:pt x="10" y="6"/>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2" name="Line 153">
                <a:extLst>
                  <a:ext uri="{FF2B5EF4-FFF2-40B4-BE49-F238E27FC236}">
                    <a16:creationId xmlns:a16="http://schemas.microsoft.com/office/drawing/2014/main" id="{7E1780B4-ACD4-4E9D-87C2-91E038D880F2}"/>
                  </a:ext>
                </a:extLst>
              </p:cNvPr>
              <p:cNvSpPr>
                <a:spLocks noChangeShapeType="1"/>
              </p:cNvSpPr>
              <p:nvPr/>
            </p:nvSpPr>
            <p:spPr bwMode="auto">
              <a:xfrm>
                <a:off x="5545138" y="30829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3" name="Line 154">
                <a:extLst>
                  <a:ext uri="{FF2B5EF4-FFF2-40B4-BE49-F238E27FC236}">
                    <a16:creationId xmlns:a16="http://schemas.microsoft.com/office/drawing/2014/main" id="{B59DC9E3-69D6-4C5A-A0B9-0F2B8BA157C1}"/>
                  </a:ext>
                </a:extLst>
              </p:cNvPr>
              <p:cNvSpPr>
                <a:spLocks noChangeShapeType="1"/>
              </p:cNvSpPr>
              <p:nvPr/>
            </p:nvSpPr>
            <p:spPr bwMode="auto">
              <a:xfrm>
                <a:off x="5545138" y="31210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4" name="Freeform 155">
                <a:extLst>
                  <a:ext uri="{FF2B5EF4-FFF2-40B4-BE49-F238E27FC236}">
                    <a16:creationId xmlns:a16="http://schemas.microsoft.com/office/drawing/2014/main" id="{A699F758-13CF-4754-8CB8-9A41D3581C0E}"/>
                  </a:ext>
                </a:extLst>
              </p:cNvPr>
              <p:cNvSpPr>
                <a:spLocks/>
              </p:cNvSpPr>
              <p:nvPr/>
            </p:nvSpPr>
            <p:spPr bwMode="auto">
              <a:xfrm>
                <a:off x="5545138" y="3159125"/>
                <a:ext cx="3175" cy="22225"/>
              </a:xfrm>
              <a:custGeom>
                <a:avLst/>
                <a:gdLst>
                  <a:gd name="T0" fmla="*/ 0 w 2"/>
                  <a:gd name="T1" fmla="*/ 0 h 14"/>
                  <a:gd name="T2" fmla="*/ 0 w 2"/>
                  <a:gd name="T3" fmla="*/ 14 h 14"/>
                  <a:gd name="T4" fmla="*/ 2 w 2"/>
                  <a:gd name="T5" fmla="*/ 14 h 14"/>
                </a:gdLst>
                <a:ahLst/>
                <a:cxnLst>
                  <a:cxn ang="0">
                    <a:pos x="T0" y="T1"/>
                  </a:cxn>
                  <a:cxn ang="0">
                    <a:pos x="T2" y="T3"/>
                  </a:cxn>
                  <a:cxn ang="0">
                    <a:pos x="T4" y="T5"/>
                  </a:cxn>
                </a:cxnLst>
                <a:rect l="0" t="0" r="r" b="b"/>
                <a:pathLst>
                  <a:path w="2" h="14">
                    <a:moveTo>
                      <a:pt x="0" y="0"/>
                    </a:moveTo>
                    <a:lnTo>
                      <a:pt x="0" y="14"/>
                    </a:lnTo>
                    <a:lnTo>
                      <a:pt x="2" y="1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5" name="Line 156">
                <a:extLst>
                  <a:ext uri="{FF2B5EF4-FFF2-40B4-BE49-F238E27FC236}">
                    <a16:creationId xmlns:a16="http://schemas.microsoft.com/office/drawing/2014/main" id="{90F26473-CD35-4E62-8F98-853CC17F2E5A}"/>
                  </a:ext>
                </a:extLst>
              </p:cNvPr>
              <p:cNvSpPr>
                <a:spLocks noChangeShapeType="1"/>
              </p:cNvSpPr>
              <p:nvPr/>
            </p:nvSpPr>
            <p:spPr bwMode="auto">
              <a:xfrm>
                <a:off x="55610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6" name="Line 157">
                <a:extLst>
                  <a:ext uri="{FF2B5EF4-FFF2-40B4-BE49-F238E27FC236}">
                    <a16:creationId xmlns:a16="http://schemas.microsoft.com/office/drawing/2014/main" id="{F1B08335-D066-46B0-AAE2-15D8F79656BE}"/>
                  </a:ext>
                </a:extLst>
              </p:cNvPr>
              <p:cNvSpPr>
                <a:spLocks noChangeShapeType="1"/>
              </p:cNvSpPr>
              <p:nvPr/>
            </p:nvSpPr>
            <p:spPr bwMode="auto">
              <a:xfrm>
                <a:off x="55991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7" name="Line 158">
                <a:extLst>
                  <a:ext uri="{FF2B5EF4-FFF2-40B4-BE49-F238E27FC236}">
                    <a16:creationId xmlns:a16="http://schemas.microsoft.com/office/drawing/2014/main" id="{EF6560FF-B67B-4659-981B-A129F54B2F84}"/>
                  </a:ext>
                </a:extLst>
              </p:cNvPr>
              <p:cNvSpPr>
                <a:spLocks noChangeShapeType="1"/>
              </p:cNvSpPr>
              <p:nvPr/>
            </p:nvSpPr>
            <p:spPr bwMode="auto">
              <a:xfrm>
                <a:off x="56372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8" name="Line 159">
                <a:extLst>
                  <a:ext uri="{FF2B5EF4-FFF2-40B4-BE49-F238E27FC236}">
                    <a16:creationId xmlns:a16="http://schemas.microsoft.com/office/drawing/2014/main" id="{6C30AED0-144A-44EC-8B1E-4E84286FA12D}"/>
                  </a:ext>
                </a:extLst>
              </p:cNvPr>
              <p:cNvSpPr>
                <a:spLocks noChangeShapeType="1"/>
              </p:cNvSpPr>
              <p:nvPr/>
            </p:nvSpPr>
            <p:spPr bwMode="auto">
              <a:xfrm>
                <a:off x="56753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9" name="Line 160">
                <a:extLst>
                  <a:ext uri="{FF2B5EF4-FFF2-40B4-BE49-F238E27FC236}">
                    <a16:creationId xmlns:a16="http://schemas.microsoft.com/office/drawing/2014/main" id="{157AF767-F2DC-46F3-AF48-3A61F7A386F7}"/>
                  </a:ext>
                </a:extLst>
              </p:cNvPr>
              <p:cNvSpPr>
                <a:spLocks noChangeShapeType="1"/>
              </p:cNvSpPr>
              <p:nvPr/>
            </p:nvSpPr>
            <p:spPr bwMode="auto">
              <a:xfrm>
                <a:off x="57134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0" name="Line 161">
                <a:extLst>
                  <a:ext uri="{FF2B5EF4-FFF2-40B4-BE49-F238E27FC236}">
                    <a16:creationId xmlns:a16="http://schemas.microsoft.com/office/drawing/2014/main" id="{D0A22DBC-AB06-42E5-9FE7-E73206BE6017}"/>
                  </a:ext>
                </a:extLst>
              </p:cNvPr>
              <p:cNvSpPr>
                <a:spLocks noChangeShapeType="1"/>
              </p:cNvSpPr>
              <p:nvPr/>
            </p:nvSpPr>
            <p:spPr bwMode="auto">
              <a:xfrm>
                <a:off x="5751513" y="31813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1" name="Freeform 162">
                <a:extLst>
                  <a:ext uri="{FF2B5EF4-FFF2-40B4-BE49-F238E27FC236}">
                    <a16:creationId xmlns:a16="http://schemas.microsoft.com/office/drawing/2014/main" id="{95E3C4A4-3A6A-4960-BAC3-BF701A6EF730}"/>
                  </a:ext>
                </a:extLst>
              </p:cNvPr>
              <p:cNvSpPr>
                <a:spLocks/>
              </p:cNvSpPr>
              <p:nvPr/>
            </p:nvSpPr>
            <p:spPr bwMode="auto">
              <a:xfrm>
                <a:off x="5789613" y="3181350"/>
                <a:ext cx="15875" cy="9525"/>
              </a:xfrm>
              <a:custGeom>
                <a:avLst/>
                <a:gdLst>
                  <a:gd name="T0" fmla="*/ 0 w 10"/>
                  <a:gd name="T1" fmla="*/ 0 h 6"/>
                  <a:gd name="T2" fmla="*/ 10 w 10"/>
                  <a:gd name="T3" fmla="*/ 0 h 6"/>
                  <a:gd name="T4" fmla="*/ 10 w 10"/>
                  <a:gd name="T5" fmla="*/ 6 h 6"/>
                </a:gdLst>
                <a:ahLst/>
                <a:cxnLst>
                  <a:cxn ang="0">
                    <a:pos x="T0" y="T1"/>
                  </a:cxn>
                  <a:cxn ang="0">
                    <a:pos x="T2" y="T3"/>
                  </a:cxn>
                  <a:cxn ang="0">
                    <a:pos x="T4" y="T5"/>
                  </a:cxn>
                </a:cxnLst>
                <a:rect l="0" t="0" r="r" b="b"/>
                <a:pathLst>
                  <a:path w="10" h="6">
                    <a:moveTo>
                      <a:pt x="0" y="0"/>
                    </a:moveTo>
                    <a:lnTo>
                      <a:pt x="10" y="0"/>
                    </a:lnTo>
                    <a:lnTo>
                      <a:pt x="10" y="6"/>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2" name="Line 163">
                <a:extLst>
                  <a:ext uri="{FF2B5EF4-FFF2-40B4-BE49-F238E27FC236}">
                    <a16:creationId xmlns:a16="http://schemas.microsoft.com/office/drawing/2014/main" id="{817D244A-259E-4A82-96FB-606A404F5D4D}"/>
                  </a:ext>
                </a:extLst>
              </p:cNvPr>
              <p:cNvSpPr>
                <a:spLocks noChangeShapeType="1"/>
              </p:cNvSpPr>
              <p:nvPr/>
            </p:nvSpPr>
            <p:spPr bwMode="auto">
              <a:xfrm>
                <a:off x="5805488" y="32035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3" name="Line 164">
                <a:extLst>
                  <a:ext uri="{FF2B5EF4-FFF2-40B4-BE49-F238E27FC236}">
                    <a16:creationId xmlns:a16="http://schemas.microsoft.com/office/drawing/2014/main" id="{A8B24551-66CE-43D7-914E-D52B832A726E}"/>
                  </a:ext>
                </a:extLst>
              </p:cNvPr>
              <p:cNvSpPr>
                <a:spLocks noChangeShapeType="1"/>
              </p:cNvSpPr>
              <p:nvPr/>
            </p:nvSpPr>
            <p:spPr bwMode="auto">
              <a:xfrm>
                <a:off x="5805488" y="32416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4" name="Freeform 165">
                <a:extLst>
                  <a:ext uri="{FF2B5EF4-FFF2-40B4-BE49-F238E27FC236}">
                    <a16:creationId xmlns:a16="http://schemas.microsoft.com/office/drawing/2014/main" id="{3C0BEC15-4103-4818-866A-7D9ECC7527ED}"/>
                  </a:ext>
                </a:extLst>
              </p:cNvPr>
              <p:cNvSpPr>
                <a:spLocks/>
              </p:cNvSpPr>
              <p:nvPr/>
            </p:nvSpPr>
            <p:spPr bwMode="auto">
              <a:xfrm>
                <a:off x="5805488" y="3279775"/>
                <a:ext cx="15875" cy="12700"/>
              </a:xfrm>
              <a:custGeom>
                <a:avLst/>
                <a:gdLst>
                  <a:gd name="T0" fmla="*/ 0 w 10"/>
                  <a:gd name="T1" fmla="*/ 0 h 8"/>
                  <a:gd name="T2" fmla="*/ 0 w 10"/>
                  <a:gd name="T3" fmla="*/ 6 h 8"/>
                  <a:gd name="T4" fmla="*/ 10 w 10"/>
                  <a:gd name="T5" fmla="*/ 6 h 8"/>
                  <a:gd name="T6" fmla="*/ 10 w 10"/>
                  <a:gd name="T7" fmla="*/ 8 h 8"/>
                </a:gdLst>
                <a:ahLst/>
                <a:cxnLst>
                  <a:cxn ang="0">
                    <a:pos x="T0" y="T1"/>
                  </a:cxn>
                  <a:cxn ang="0">
                    <a:pos x="T2" y="T3"/>
                  </a:cxn>
                  <a:cxn ang="0">
                    <a:pos x="T4" y="T5"/>
                  </a:cxn>
                  <a:cxn ang="0">
                    <a:pos x="T6" y="T7"/>
                  </a:cxn>
                </a:cxnLst>
                <a:rect l="0" t="0" r="r" b="b"/>
                <a:pathLst>
                  <a:path w="10" h="8">
                    <a:moveTo>
                      <a:pt x="0" y="0"/>
                    </a:moveTo>
                    <a:lnTo>
                      <a:pt x="0" y="6"/>
                    </a:lnTo>
                    <a:lnTo>
                      <a:pt x="10" y="6"/>
                    </a:lnTo>
                    <a:lnTo>
                      <a:pt x="10" y="8"/>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5" name="Line 166">
                <a:extLst>
                  <a:ext uri="{FF2B5EF4-FFF2-40B4-BE49-F238E27FC236}">
                    <a16:creationId xmlns:a16="http://schemas.microsoft.com/office/drawing/2014/main" id="{901BBB03-5B59-472A-B35B-12D33C501717}"/>
                  </a:ext>
                </a:extLst>
              </p:cNvPr>
              <p:cNvSpPr>
                <a:spLocks noChangeShapeType="1"/>
              </p:cNvSpPr>
              <p:nvPr/>
            </p:nvSpPr>
            <p:spPr bwMode="auto">
              <a:xfrm>
                <a:off x="5821363" y="33051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6" name="Line 167">
                <a:extLst>
                  <a:ext uri="{FF2B5EF4-FFF2-40B4-BE49-F238E27FC236}">
                    <a16:creationId xmlns:a16="http://schemas.microsoft.com/office/drawing/2014/main" id="{867DD16E-909F-400B-8DF5-EEB9F196A081}"/>
                  </a:ext>
                </a:extLst>
              </p:cNvPr>
              <p:cNvSpPr>
                <a:spLocks noChangeShapeType="1"/>
              </p:cNvSpPr>
              <p:nvPr/>
            </p:nvSpPr>
            <p:spPr bwMode="auto">
              <a:xfrm>
                <a:off x="5821363" y="33432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7" name="Freeform 168">
                <a:extLst>
                  <a:ext uri="{FF2B5EF4-FFF2-40B4-BE49-F238E27FC236}">
                    <a16:creationId xmlns:a16="http://schemas.microsoft.com/office/drawing/2014/main" id="{BF855EE2-9990-4284-8561-4F45B19EB555}"/>
                  </a:ext>
                </a:extLst>
              </p:cNvPr>
              <p:cNvSpPr>
                <a:spLocks/>
              </p:cNvSpPr>
              <p:nvPr/>
            </p:nvSpPr>
            <p:spPr bwMode="auto">
              <a:xfrm>
                <a:off x="5821363" y="3381375"/>
                <a:ext cx="22225" cy="3175"/>
              </a:xfrm>
              <a:custGeom>
                <a:avLst/>
                <a:gdLst>
                  <a:gd name="T0" fmla="*/ 0 w 14"/>
                  <a:gd name="T1" fmla="*/ 0 h 2"/>
                  <a:gd name="T2" fmla="*/ 0 w 14"/>
                  <a:gd name="T3" fmla="*/ 2 h 2"/>
                  <a:gd name="T4" fmla="*/ 14 w 14"/>
                  <a:gd name="T5" fmla="*/ 2 h 2"/>
                </a:gdLst>
                <a:ahLst/>
                <a:cxnLst>
                  <a:cxn ang="0">
                    <a:pos x="T0" y="T1"/>
                  </a:cxn>
                  <a:cxn ang="0">
                    <a:pos x="T2" y="T3"/>
                  </a:cxn>
                  <a:cxn ang="0">
                    <a:pos x="T4" y="T5"/>
                  </a:cxn>
                </a:cxnLst>
                <a:rect l="0" t="0" r="r" b="b"/>
                <a:pathLst>
                  <a:path w="14" h="2">
                    <a:moveTo>
                      <a:pt x="0" y="0"/>
                    </a:moveTo>
                    <a:lnTo>
                      <a:pt x="0" y="2"/>
                    </a:lnTo>
                    <a:lnTo>
                      <a:pt x="14" y="2"/>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8" name="Line 169">
                <a:extLst>
                  <a:ext uri="{FF2B5EF4-FFF2-40B4-BE49-F238E27FC236}">
                    <a16:creationId xmlns:a16="http://schemas.microsoft.com/office/drawing/2014/main" id="{1965EB6A-A5AB-4625-9A03-8B71443A5020}"/>
                  </a:ext>
                </a:extLst>
              </p:cNvPr>
              <p:cNvSpPr>
                <a:spLocks noChangeShapeType="1"/>
              </p:cNvSpPr>
              <p:nvPr/>
            </p:nvSpPr>
            <p:spPr bwMode="auto">
              <a:xfrm>
                <a:off x="5854700" y="33845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9" name="Line 170">
                <a:extLst>
                  <a:ext uri="{FF2B5EF4-FFF2-40B4-BE49-F238E27FC236}">
                    <a16:creationId xmlns:a16="http://schemas.microsoft.com/office/drawing/2014/main" id="{86E0A0D5-A6E4-4A78-9544-072FE98B40FF}"/>
                  </a:ext>
                </a:extLst>
              </p:cNvPr>
              <p:cNvSpPr>
                <a:spLocks noChangeShapeType="1"/>
              </p:cNvSpPr>
              <p:nvPr/>
            </p:nvSpPr>
            <p:spPr bwMode="auto">
              <a:xfrm>
                <a:off x="5892800" y="33845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0" name="Line 171">
                <a:extLst>
                  <a:ext uri="{FF2B5EF4-FFF2-40B4-BE49-F238E27FC236}">
                    <a16:creationId xmlns:a16="http://schemas.microsoft.com/office/drawing/2014/main" id="{EDF24CCE-98D1-4880-B920-8FAC8E5820FA}"/>
                  </a:ext>
                </a:extLst>
              </p:cNvPr>
              <p:cNvSpPr>
                <a:spLocks noChangeShapeType="1"/>
              </p:cNvSpPr>
              <p:nvPr/>
            </p:nvSpPr>
            <p:spPr bwMode="auto">
              <a:xfrm>
                <a:off x="5930900" y="33845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1" name="Line 172">
                <a:extLst>
                  <a:ext uri="{FF2B5EF4-FFF2-40B4-BE49-F238E27FC236}">
                    <a16:creationId xmlns:a16="http://schemas.microsoft.com/office/drawing/2014/main" id="{DF767275-E18B-4872-924B-9397CBA45BE0}"/>
                  </a:ext>
                </a:extLst>
              </p:cNvPr>
              <p:cNvSpPr>
                <a:spLocks noChangeShapeType="1"/>
              </p:cNvSpPr>
              <p:nvPr/>
            </p:nvSpPr>
            <p:spPr bwMode="auto">
              <a:xfrm>
                <a:off x="5969000" y="33845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2" name="Freeform 173">
                <a:extLst>
                  <a:ext uri="{FF2B5EF4-FFF2-40B4-BE49-F238E27FC236}">
                    <a16:creationId xmlns:a16="http://schemas.microsoft.com/office/drawing/2014/main" id="{95F16B7F-E3E7-4D6A-858E-0E51B371472F}"/>
                  </a:ext>
                </a:extLst>
              </p:cNvPr>
              <p:cNvSpPr>
                <a:spLocks/>
              </p:cNvSpPr>
              <p:nvPr/>
            </p:nvSpPr>
            <p:spPr bwMode="auto">
              <a:xfrm>
                <a:off x="6007100" y="3384550"/>
                <a:ext cx="25400" cy="0"/>
              </a:xfrm>
              <a:custGeom>
                <a:avLst/>
                <a:gdLst>
                  <a:gd name="T0" fmla="*/ 0 w 16"/>
                  <a:gd name="T1" fmla="*/ 16 w 16"/>
                  <a:gd name="T2" fmla="*/ 16 w 16"/>
                </a:gdLst>
                <a:ahLst/>
                <a:cxnLst>
                  <a:cxn ang="0">
                    <a:pos x="T0" y="0"/>
                  </a:cxn>
                  <a:cxn ang="0">
                    <a:pos x="T1" y="0"/>
                  </a:cxn>
                  <a:cxn ang="0">
                    <a:pos x="T2" y="0"/>
                  </a:cxn>
                </a:cxnLst>
                <a:rect l="0" t="0" r="r" b="b"/>
                <a:pathLst>
                  <a:path w="16">
                    <a:moveTo>
                      <a:pt x="0" y="0"/>
                    </a:moveTo>
                    <a:lnTo>
                      <a:pt x="16" y="0"/>
                    </a:lnTo>
                    <a:lnTo>
                      <a:pt x="16" y="0"/>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3" name="Line 174">
                <a:extLst>
                  <a:ext uri="{FF2B5EF4-FFF2-40B4-BE49-F238E27FC236}">
                    <a16:creationId xmlns:a16="http://schemas.microsoft.com/office/drawing/2014/main" id="{F0AE8F69-042D-43F4-8671-2786024C1470}"/>
                  </a:ext>
                </a:extLst>
              </p:cNvPr>
              <p:cNvSpPr>
                <a:spLocks noChangeShapeType="1"/>
              </p:cNvSpPr>
              <p:nvPr/>
            </p:nvSpPr>
            <p:spPr bwMode="auto">
              <a:xfrm>
                <a:off x="6032500" y="33972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4" name="Line 175">
                <a:extLst>
                  <a:ext uri="{FF2B5EF4-FFF2-40B4-BE49-F238E27FC236}">
                    <a16:creationId xmlns:a16="http://schemas.microsoft.com/office/drawing/2014/main" id="{C205F340-DB02-4C17-9C56-CA69E0A49E0B}"/>
                  </a:ext>
                </a:extLst>
              </p:cNvPr>
              <p:cNvSpPr>
                <a:spLocks noChangeShapeType="1"/>
              </p:cNvSpPr>
              <p:nvPr/>
            </p:nvSpPr>
            <p:spPr bwMode="auto">
              <a:xfrm>
                <a:off x="6032500" y="34353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5" name="Line 176">
                <a:extLst>
                  <a:ext uri="{FF2B5EF4-FFF2-40B4-BE49-F238E27FC236}">
                    <a16:creationId xmlns:a16="http://schemas.microsoft.com/office/drawing/2014/main" id="{9B3DBE2B-98A5-4ED8-BB33-4246AB27936A}"/>
                  </a:ext>
                </a:extLst>
              </p:cNvPr>
              <p:cNvSpPr>
                <a:spLocks noChangeShapeType="1"/>
              </p:cNvSpPr>
              <p:nvPr/>
            </p:nvSpPr>
            <p:spPr bwMode="auto">
              <a:xfrm>
                <a:off x="6032500" y="34702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6" name="Line 177">
                <a:extLst>
                  <a:ext uri="{FF2B5EF4-FFF2-40B4-BE49-F238E27FC236}">
                    <a16:creationId xmlns:a16="http://schemas.microsoft.com/office/drawing/2014/main" id="{2AF7B3CB-FE28-4F38-A38D-CFE6C0B3F3BE}"/>
                  </a:ext>
                </a:extLst>
              </p:cNvPr>
              <p:cNvSpPr>
                <a:spLocks noChangeShapeType="1"/>
              </p:cNvSpPr>
              <p:nvPr/>
            </p:nvSpPr>
            <p:spPr bwMode="auto">
              <a:xfrm>
                <a:off x="6070600" y="34702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7" name="Line 178">
                <a:extLst>
                  <a:ext uri="{FF2B5EF4-FFF2-40B4-BE49-F238E27FC236}">
                    <a16:creationId xmlns:a16="http://schemas.microsoft.com/office/drawing/2014/main" id="{4291E45A-6356-487A-AC5D-C21EC7020B3F}"/>
                  </a:ext>
                </a:extLst>
              </p:cNvPr>
              <p:cNvSpPr>
                <a:spLocks noChangeShapeType="1"/>
              </p:cNvSpPr>
              <p:nvPr/>
            </p:nvSpPr>
            <p:spPr bwMode="auto">
              <a:xfrm>
                <a:off x="6108700" y="34702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8" name="Line 179">
                <a:extLst>
                  <a:ext uri="{FF2B5EF4-FFF2-40B4-BE49-F238E27FC236}">
                    <a16:creationId xmlns:a16="http://schemas.microsoft.com/office/drawing/2014/main" id="{4B7222E3-ED04-4C8A-A633-F1D03B4675E0}"/>
                  </a:ext>
                </a:extLst>
              </p:cNvPr>
              <p:cNvSpPr>
                <a:spLocks noChangeShapeType="1"/>
              </p:cNvSpPr>
              <p:nvPr/>
            </p:nvSpPr>
            <p:spPr bwMode="auto">
              <a:xfrm>
                <a:off x="6146800" y="34702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9" name="Freeform 180">
                <a:extLst>
                  <a:ext uri="{FF2B5EF4-FFF2-40B4-BE49-F238E27FC236}">
                    <a16:creationId xmlns:a16="http://schemas.microsoft.com/office/drawing/2014/main" id="{961CAC47-1F16-49FD-B231-526E34993CFF}"/>
                  </a:ext>
                </a:extLst>
              </p:cNvPr>
              <p:cNvSpPr>
                <a:spLocks/>
              </p:cNvSpPr>
              <p:nvPr/>
            </p:nvSpPr>
            <p:spPr bwMode="auto">
              <a:xfrm>
                <a:off x="6184900" y="3470275"/>
                <a:ext cx="22225" cy="6350"/>
              </a:xfrm>
              <a:custGeom>
                <a:avLst/>
                <a:gdLst>
                  <a:gd name="T0" fmla="*/ 0 w 14"/>
                  <a:gd name="T1" fmla="*/ 0 h 4"/>
                  <a:gd name="T2" fmla="*/ 14 w 14"/>
                  <a:gd name="T3" fmla="*/ 0 h 4"/>
                  <a:gd name="T4" fmla="*/ 14 w 14"/>
                  <a:gd name="T5" fmla="*/ 4 h 4"/>
                </a:gdLst>
                <a:ahLst/>
                <a:cxnLst>
                  <a:cxn ang="0">
                    <a:pos x="T0" y="T1"/>
                  </a:cxn>
                  <a:cxn ang="0">
                    <a:pos x="T2" y="T3"/>
                  </a:cxn>
                  <a:cxn ang="0">
                    <a:pos x="T4" y="T5"/>
                  </a:cxn>
                </a:cxnLst>
                <a:rect l="0" t="0" r="r" b="b"/>
                <a:pathLst>
                  <a:path w="14" h="4">
                    <a:moveTo>
                      <a:pt x="0" y="0"/>
                    </a:moveTo>
                    <a:lnTo>
                      <a:pt x="14" y="0"/>
                    </a:lnTo>
                    <a:lnTo>
                      <a:pt x="14" y="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0" name="Line 181">
                <a:extLst>
                  <a:ext uri="{FF2B5EF4-FFF2-40B4-BE49-F238E27FC236}">
                    <a16:creationId xmlns:a16="http://schemas.microsoft.com/office/drawing/2014/main" id="{18BC098F-FDF0-4537-9173-857BEB546F4B}"/>
                  </a:ext>
                </a:extLst>
              </p:cNvPr>
              <p:cNvSpPr>
                <a:spLocks noChangeShapeType="1"/>
              </p:cNvSpPr>
              <p:nvPr/>
            </p:nvSpPr>
            <p:spPr bwMode="auto">
              <a:xfrm>
                <a:off x="6207125" y="34893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1" name="Line 182">
                <a:extLst>
                  <a:ext uri="{FF2B5EF4-FFF2-40B4-BE49-F238E27FC236}">
                    <a16:creationId xmlns:a16="http://schemas.microsoft.com/office/drawing/2014/main" id="{BF1CA420-F8DE-4943-B9F1-5DF9FF72E367}"/>
                  </a:ext>
                </a:extLst>
              </p:cNvPr>
              <p:cNvSpPr>
                <a:spLocks noChangeShapeType="1"/>
              </p:cNvSpPr>
              <p:nvPr/>
            </p:nvSpPr>
            <p:spPr bwMode="auto">
              <a:xfrm>
                <a:off x="6207125" y="35274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2" name="Freeform 183">
                <a:extLst>
                  <a:ext uri="{FF2B5EF4-FFF2-40B4-BE49-F238E27FC236}">
                    <a16:creationId xmlns:a16="http://schemas.microsoft.com/office/drawing/2014/main" id="{8A519639-FB0C-470B-9DB8-AB01EEAA88C2}"/>
                  </a:ext>
                </a:extLst>
              </p:cNvPr>
              <p:cNvSpPr>
                <a:spLocks/>
              </p:cNvSpPr>
              <p:nvPr/>
            </p:nvSpPr>
            <p:spPr bwMode="auto">
              <a:xfrm>
                <a:off x="6207125" y="3565525"/>
                <a:ext cx="15875" cy="6350"/>
              </a:xfrm>
              <a:custGeom>
                <a:avLst/>
                <a:gdLst>
                  <a:gd name="T0" fmla="*/ 0 w 10"/>
                  <a:gd name="T1" fmla="*/ 0 h 4"/>
                  <a:gd name="T2" fmla="*/ 0 w 10"/>
                  <a:gd name="T3" fmla="*/ 4 h 4"/>
                  <a:gd name="T4" fmla="*/ 10 w 10"/>
                  <a:gd name="T5" fmla="*/ 4 h 4"/>
                </a:gdLst>
                <a:ahLst/>
                <a:cxnLst>
                  <a:cxn ang="0">
                    <a:pos x="T0" y="T1"/>
                  </a:cxn>
                  <a:cxn ang="0">
                    <a:pos x="T2" y="T3"/>
                  </a:cxn>
                  <a:cxn ang="0">
                    <a:pos x="T4" y="T5"/>
                  </a:cxn>
                </a:cxnLst>
                <a:rect l="0" t="0" r="r" b="b"/>
                <a:pathLst>
                  <a:path w="10" h="4">
                    <a:moveTo>
                      <a:pt x="0" y="0"/>
                    </a:moveTo>
                    <a:lnTo>
                      <a:pt x="0" y="4"/>
                    </a:lnTo>
                    <a:lnTo>
                      <a:pt x="10" y="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3" name="Line 184">
                <a:extLst>
                  <a:ext uri="{FF2B5EF4-FFF2-40B4-BE49-F238E27FC236}">
                    <a16:creationId xmlns:a16="http://schemas.microsoft.com/office/drawing/2014/main" id="{F8D7FE67-26C6-43E7-BA33-7E7946094DEA}"/>
                  </a:ext>
                </a:extLst>
              </p:cNvPr>
              <p:cNvSpPr>
                <a:spLocks noChangeShapeType="1"/>
              </p:cNvSpPr>
              <p:nvPr/>
            </p:nvSpPr>
            <p:spPr bwMode="auto">
              <a:xfrm>
                <a:off x="6235700" y="35718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4" name="Freeform 185">
                <a:extLst>
                  <a:ext uri="{FF2B5EF4-FFF2-40B4-BE49-F238E27FC236}">
                    <a16:creationId xmlns:a16="http://schemas.microsoft.com/office/drawing/2014/main" id="{1B208976-B4D2-4B44-BA8A-95458D3689E1}"/>
                  </a:ext>
                </a:extLst>
              </p:cNvPr>
              <p:cNvSpPr>
                <a:spLocks/>
              </p:cNvSpPr>
              <p:nvPr/>
            </p:nvSpPr>
            <p:spPr bwMode="auto">
              <a:xfrm>
                <a:off x="6273800" y="3571875"/>
                <a:ext cx="12700" cy="12700"/>
              </a:xfrm>
              <a:custGeom>
                <a:avLst/>
                <a:gdLst>
                  <a:gd name="T0" fmla="*/ 0 w 8"/>
                  <a:gd name="T1" fmla="*/ 0 h 8"/>
                  <a:gd name="T2" fmla="*/ 8 w 8"/>
                  <a:gd name="T3" fmla="*/ 0 h 8"/>
                  <a:gd name="T4" fmla="*/ 8 w 8"/>
                  <a:gd name="T5" fmla="*/ 8 h 8"/>
                </a:gdLst>
                <a:ahLst/>
                <a:cxnLst>
                  <a:cxn ang="0">
                    <a:pos x="T0" y="T1"/>
                  </a:cxn>
                  <a:cxn ang="0">
                    <a:pos x="T2" y="T3"/>
                  </a:cxn>
                  <a:cxn ang="0">
                    <a:pos x="T4" y="T5"/>
                  </a:cxn>
                </a:cxnLst>
                <a:rect l="0" t="0" r="r" b="b"/>
                <a:pathLst>
                  <a:path w="8" h="8">
                    <a:moveTo>
                      <a:pt x="0" y="0"/>
                    </a:moveTo>
                    <a:lnTo>
                      <a:pt x="8" y="0"/>
                    </a:lnTo>
                    <a:lnTo>
                      <a:pt x="8" y="8"/>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5" name="Line 186">
                <a:extLst>
                  <a:ext uri="{FF2B5EF4-FFF2-40B4-BE49-F238E27FC236}">
                    <a16:creationId xmlns:a16="http://schemas.microsoft.com/office/drawing/2014/main" id="{FEEE4F79-B78A-4AFD-8245-85167DA4871E}"/>
                  </a:ext>
                </a:extLst>
              </p:cNvPr>
              <p:cNvSpPr>
                <a:spLocks noChangeShapeType="1"/>
              </p:cNvSpPr>
              <p:nvPr/>
            </p:nvSpPr>
            <p:spPr bwMode="auto">
              <a:xfrm>
                <a:off x="6286500" y="35972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6" name="Line 187">
                <a:extLst>
                  <a:ext uri="{FF2B5EF4-FFF2-40B4-BE49-F238E27FC236}">
                    <a16:creationId xmlns:a16="http://schemas.microsoft.com/office/drawing/2014/main" id="{64E89D35-26DF-44A2-9525-DFAB74F4D180}"/>
                  </a:ext>
                </a:extLst>
              </p:cNvPr>
              <p:cNvSpPr>
                <a:spLocks noChangeShapeType="1"/>
              </p:cNvSpPr>
              <p:nvPr/>
            </p:nvSpPr>
            <p:spPr bwMode="auto">
              <a:xfrm>
                <a:off x="6286500" y="36353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7" name="Freeform 188">
                <a:extLst>
                  <a:ext uri="{FF2B5EF4-FFF2-40B4-BE49-F238E27FC236}">
                    <a16:creationId xmlns:a16="http://schemas.microsoft.com/office/drawing/2014/main" id="{2DDD6A3F-9C04-4036-AF50-CE02C8F99B7E}"/>
                  </a:ext>
                </a:extLst>
              </p:cNvPr>
              <p:cNvSpPr>
                <a:spLocks/>
              </p:cNvSpPr>
              <p:nvPr/>
            </p:nvSpPr>
            <p:spPr bwMode="auto">
              <a:xfrm>
                <a:off x="6286500" y="3673475"/>
                <a:ext cx="22225" cy="6350"/>
              </a:xfrm>
              <a:custGeom>
                <a:avLst/>
                <a:gdLst>
                  <a:gd name="T0" fmla="*/ 0 w 14"/>
                  <a:gd name="T1" fmla="*/ 0 h 4"/>
                  <a:gd name="T2" fmla="*/ 0 w 14"/>
                  <a:gd name="T3" fmla="*/ 4 h 4"/>
                  <a:gd name="T4" fmla="*/ 14 w 14"/>
                  <a:gd name="T5" fmla="*/ 4 h 4"/>
                </a:gdLst>
                <a:ahLst/>
                <a:cxnLst>
                  <a:cxn ang="0">
                    <a:pos x="T0" y="T1"/>
                  </a:cxn>
                  <a:cxn ang="0">
                    <a:pos x="T2" y="T3"/>
                  </a:cxn>
                  <a:cxn ang="0">
                    <a:pos x="T4" y="T5"/>
                  </a:cxn>
                </a:cxnLst>
                <a:rect l="0" t="0" r="r" b="b"/>
                <a:pathLst>
                  <a:path w="14" h="4">
                    <a:moveTo>
                      <a:pt x="0" y="0"/>
                    </a:moveTo>
                    <a:lnTo>
                      <a:pt x="0" y="4"/>
                    </a:lnTo>
                    <a:lnTo>
                      <a:pt x="14" y="4"/>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8" name="Line 189">
                <a:extLst>
                  <a:ext uri="{FF2B5EF4-FFF2-40B4-BE49-F238E27FC236}">
                    <a16:creationId xmlns:a16="http://schemas.microsoft.com/office/drawing/2014/main" id="{B1848B74-5CE2-493C-AAA5-89B081425CC5}"/>
                  </a:ext>
                </a:extLst>
              </p:cNvPr>
              <p:cNvSpPr>
                <a:spLocks noChangeShapeType="1"/>
              </p:cNvSpPr>
              <p:nvPr/>
            </p:nvSpPr>
            <p:spPr bwMode="auto">
              <a:xfrm>
                <a:off x="6321425"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9" name="Line 190">
                <a:extLst>
                  <a:ext uri="{FF2B5EF4-FFF2-40B4-BE49-F238E27FC236}">
                    <a16:creationId xmlns:a16="http://schemas.microsoft.com/office/drawing/2014/main" id="{9F26D340-56ED-4422-97C1-19E7BD254CBA}"/>
                  </a:ext>
                </a:extLst>
              </p:cNvPr>
              <p:cNvSpPr>
                <a:spLocks noChangeShapeType="1"/>
              </p:cNvSpPr>
              <p:nvPr/>
            </p:nvSpPr>
            <p:spPr bwMode="auto">
              <a:xfrm>
                <a:off x="63579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0" name="Line 191">
                <a:extLst>
                  <a:ext uri="{FF2B5EF4-FFF2-40B4-BE49-F238E27FC236}">
                    <a16:creationId xmlns:a16="http://schemas.microsoft.com/office/drawing/2014/main" id="{259F93F0-3723-4CB8-B7D7-643C20F620D3}"/>
                  </a:ext>
                </a:extLst>
              </p:cNvPr>
              <p:cNvSpPr>
                <a:spLocks noChangeShapeType="1"/>
              </p:cNvSpPr>
              <p:nvPr/>
            </p:nvSpPr>
            <p:spPr bwMode="auto">
              <a:xfrm>
                <a:off x="63960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1" name="Line 192">
                <a:extLst>
                  <a:ext uri="{FF2B5EF4-FFF2-40B4-BE49-F238E27FC236}">
                    <a16:creationId xmlns:a16="http://schemas.microsoft.com/office/drawing/2014/main" id="{803E9C7F-95DA-4A66-BE1C-726302BBDE29}"/>
                  </a:ext>
                </a:extLst>
              </p:cNvPr>
              <p:cNvSpPr>
                <a:spLocks noChangeShapeType="1"/>
              </p:cNvSpPr>
              <p:nvPr/>
            </p:nvSpPr>
            <p:spPr bwMode="auto">
              <a:xfrm>
                <a:off x="64341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2" name="Line 193">
                <a:extLst>
                  <a:ext uri="{FF2B5EF4-FFF2-40B4-BE49-F238E27FC236}">
                    <a16:creationId xmlns:a16="http://schemas.microsoft.com/office/drawing/2014/main" id="{6908B012-FE06-44FA-AFF3-40C13FCEC4D8}"/>
                  </a:ext>
                </a:extLst>
              </p:cNvPr>
              <p:cNvSpPr>
                <a:spLocks noChangeShapeType="1"/>
              </p:cNvSpPr>
              <p:nvPr/>
            </p:nvSpPr>
            <p:spPr bwMode="auto">
              <a:xfrm>
                <a:off x="64722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3" name="Line 194">
                <a:extLst>
                  <a:ext uri="{FF2B5EF4-FFF2-40B4-BE49-F238E27FC236}">
                    <a16:creationId xmlns:a16="http://schemas.microsoft.com/office/drawing/2014/main" id="{DCAC7799-3C86-4F7A-B193-ED907F53F7B6}"/>
                  </a:ext>
                </a:extLst>
              </p:cNvPr>
              <p:cNvSpPr>
                <a:spLocks noChangeShapeType="1"/>
              </p:cNvSpPr>
              <p:nvPr/>
            </p:nvSpPr>
            <p:spPr bwMode="auto">
              <a:xfrm>
                <a:off x="65103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4" name="Line 195">
                <a:extLst>
                  <a:ext uri="{FF2B5EF4-FFF2-40B4-BE49-F238E27FC236}">
                    <a16:creationId xmlns:a16="http://schemas.microsoft.com/office/drawing/2014/main" id="{9B994838-D34B-482C-9880-BFE71F3C7006}"/>
                  </a:ext>
                </a:extLst>
              </p:cNvPr>
              <p:cNvSpPr>
                <a:spLocks noChangeShapeType="1"/>
              </p:cNvSpPr>
              <p:nvPr/>
            </p:nvSpPr>
            <p:spPr bwMode="auto">
              <a:xfrm>
                <a:off x="65484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5" name="Line 196">
                <a:extLst>
                  <a:ext uri="{FF2B5EF4-FFF2-40B4-BE49-F238E27FC236}">
                    <a16:creationId xmlns:a16="http://schemas.microsoft.com/office/drawing/2014/main" id="{99BF9794-83FF-4F4A-95BC-12E4CF3EE70A}"/>
                  </a:ext>
                </a:extLst>
              </p:cNvPr>
              <p:cNvSpPr>
                <a:spLocks noChangeShapeType="1"/>
              </p:cNvSpPr>
              <p:nvPr/>
            </p:nvSpPr>
            <p:spPr bwMode="auto">
              <a:xfrm>
                <a:off x="65865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6" name="Line 197">
                <a:extLst>
                  <a:ext uri="{FF2B5EF4-FFF2-40B4-BE49-F238E27FC236}">
                    <a16:creationId xmlns:a16="http://schemas.microsoft.com/office/drawing/2014/main" id="{1FBF0968-3260-4F82-95D9-3646C4C5A2D9}"/>
                  </a:ext>
                </a:extLst>
              </p:cNvPr>
              <p:cNvSpPr>
                <a:spLocks noChangeShapeType="1"/>
              </p:cNvSpPr>
              <p:nvPr/>
            </p:nvSpPr>
            <p:spPr bwMode="auto">
              <a:xfrm>
                <a:off x="66246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7" name="Line 198">
                <a:extLst>
                  <a:ext uri="{FF2B5EF4-FFF2-40B4-BE49-F238E27FC236}">
                    <a16:creationId xmlns:a16="http://schemas.microsoft.com/office/drawing/2014/main" id="{206700BA-A30D-4295-9D77-15526EB79661}"/>
                  </a:ext>
                </a:extLst>
              </p:cNvPr>
              <p:cNvSpPr>
                <a:spLocks noChangeShapeType="1"/>
              </p:cNvSpPr>
              <p:nvPr/>
            </p:nvSpPr>
            <p:spPr bwMode="auto">
              <a:xfrm>
                <a:off x="66627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8" name="Line 199">
                <a:extLst>
                  <a:ext uri="{FF2B5EF4-FFF2-40B4-BE49-F238E27FC236}">
                    <a16:creationId xmlns:a16="http://schemas.microsoft.com/office/drawing/2014/main" id="{822CEC0F-D2F6-418A-8B2E-50E0D3A9C596}"/>
                  </a:ext>
                </a:extLst>
              </p:cNvPr>
              <p:cNvSpPr>
                <a:spLocks noChangeShapeType="1"/>
              </p:cNvSpPr>
              <p:nvPr/>
            </p:nvSpPr>
            <p:spPr bwMode="auto">
              <a:xfrm>
                <a:off x="67008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9" name="Line 200">
                <a:extLst>
                  <a:ext uri="{FF2B5EF4-FFF2-40B4-BE49-F238E27FC236}">
                    <a16:creationId xmlns:a16="http://schemas.microsoft.com/office/drawing/2014/main" id="{535E7A31-6CAD-4586-B034-298E1E7E35D8}"/>
                  </a:ext>
                </a:extLst>
              </p:cNvPr>
              <p:cNvSpPr>
                <a:spLocks noChangeShapeType="1"/>
              </p:cNvSpPr>
              <p:nvPr/>
            </p:nvSpPr>
            <p:spPr bwMode="auto">
              <a:xfrm>
                <a:off x="67389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0" name="Line 201">
                <a:extLst>
                  <a:ext uri="{FF2B5EF4-FFF2-40B4-BE49-F238E27FC236}">
                    <a16:creationId xmlns:a16="http://schemas.microsoft.com/office/drawing/2014/main" id="{8AED1B7E-9C0C-432A-BA5C-4B99BB6A5198}"/>
                  </a:ext>
                </a:extLst>
              </p:cNvPr>
              <p:cNvSpPr>
                <a:spLocks noChangeShapeType="1"/>
              </p:cNvSpPr>
              <p:nvPr/>
            </p:nvSpPr>
            <p:spPr bwMode="auto">
              <a:xfrm>
                <a:off x="6777038" y="367982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1" name="Line 202">
                <a:extLst>
                  <a:ext uri="{FF2B5EF4-FFF2-40B4-BE49-F238E27FC236}">
                    <a16:creationId xmlns:a16="http://schemas.microsoft.com/office/drawing/2014/main" id="{DBAEFD83-E8F3-40DA-834B-0C1A67EEAAA4}"/>
                  </a:ext>
                </a:extLst>
              </p:cNvPr>
              <p:cNvSpPr>
                <a:spLocks noChangeShapeType="1"/>
              </p:cNvSpPr>
              <p:nvPr/>
            </p:nvSpPr>
            <p:spPr bwMode="auto">
              <a:xfrm>
                <a:off x="6811963" y="36798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2" name="Line 203">
                <a:extLst>
                  <a:ext uri="{FF2B5EF4-FFF2-40B4-BE49-F238E27FC236}">
                    <a16:creationId xmlns:a16="http://schemas.microsoft.com/office/drawing/2014/main" id="{A50A0BD8-26DD-48F6-9026-2848A17B5425}"/>
                  </a:ext>
                </a:extLst>
              </p:cNvPr>
              <p:cNvSpPr>
                <a:spLocks noChangeShapeType="1"/>
              </p:cNvSpPr>
              <p:nvPr/>
            </p:nvSpPr>
            <p:spPr bwMode="auto">
              <a:xfrm>
                <a:off x="6811963" y="37179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3" name="Line 204">
                <a:extLst>
                  <a:ext uri="{FF2B5EF4-FFF2-40B4-BE49-F238E27FC236}">
                    <a16:creationId xmlns:a16="http://schemas.microsoft.com/office/drawing/2014/main" id="{B327EC09-21B4-4A1E-90B0-75E7E318A988}"/>
                  </a:ext>
                </a:extLst>
              </p:cNvPr>
              <p:cNvSpPr>
                <a:spLocks noChangeShapeType="1"/>
              </p:cNvSpPr>
              <p:nvPr/>
            </p:nvSpPr>
            <p:spPr bwMode="auto">
              <a:xfrm>
                <a:off x="6811963" y="37560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4" name="Line 206">
                <a:extLst>
                  <a:ext uri="{FF2B5EF4-FFF2-40B4-BE49-F238E27FC236}">
                    <a16:creationId xmlns:a16="http://schemas.microsoft.com/office/drawing/2014/main" id="{A94C3E47-4AB0-4B8E-83C9-8FF2D54B9C97}"/>
                  </a:ext>
                </a:extLst>
              </p:cNvPr>
              <p:cNvSpPr>
                <a:spLocks noChangeShapeType="1"/>
              </p:cNvSpPr>
              <p:nvPr/>
            </p:nvSpPr>
            <p:spPr bwMode="auto">
              <a:xfrm>
                <a:off x="6811963" y="37941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5" name="Line 207">
                <a:extLst>
                  <a:ext uri="{FF2B5EF4-FFF2-40B4-BE49-F238E27FC236}">
                    <a16:creationId xmlns:a16="http://schemas.microsoft.com/office/drawing/2014/main" id="{BE4E042E-474D-46C3-94ED-13D3B13C36B2}"/>
                  </a:ext>
                </a:extLst>
              </p:cNvPr>
              <p:cNvSpPr>
                <a:spLocks noChangeShapeType="1"/>
              </p:cNvSpPr>
              <p:nvPr/>
            </p:nvSpPr>
            <p:spPr bwMode="auto">
              <a:xfrm>
                <a:off x="6811963" y="38322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6" name="Line 208">
                <a:extLst>
                  <a:ext uri="{FF2B5EF4-FFF2-40B4-BE49-F238E27FC236}">
                    <a16:creationId xmlns:a16="http://schemas.microsoft.com/office/drawing/2014/main" id="{3DD322AD-C1AF-4FEA-96C6-CC106FD95E55}"/>
                  </a:ext>
                </a:extLst>
              </p:cNvPr>
              <p:cNvSpPr>
                <a:spLocks noChangeShapeType="1"/>
              </p:cNvSpPr>
              <p:nvPr/>
            </p:nvSpPr>
            <p:spPr bwMode="auto">
              <a:xfrm>
                <a:off x="6811963" y="38703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7" name="Line 209">
                <a:extLst>
                  <a:ext uri="{FF2B5EF4-FFF2-40B4-BE49-F238E27FC236}">
                    <a16:creationId xmlns:a16="http://schemas.microsoft.com/office/drawing/2014/main" id="{7C87CFEE-A244-4487-AE17-FE8E0F9A34F1}"/>
                  </a:ext>
                </a:extLst>
              </p:cNvPr>
              <p:cNvSpPr>
                <a:spLocks noChangeShapeType="1"/>
              </p:cNvSpPr>
              <p:nvPr/>
            </p:nvSpPr>
            <p:spPr bwMode="auto">
              <a:xfrm>
                <a:off x="6821488"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8" name="Line 210">
                <a:extLst>
                  <a:ext uri="{FF2B5EF4-FFF2-40B4-BE49-F238E27FC236}">
                    <a16:creationId xmlns:a16="http://schemas.microsoft.com/office/drawing/2014/main" id="{658FBFFA-D505-41E8-A40A-296FE7ACCB6B}"/>
                  </a:ext>
                </a:extLst>
              </p:cNvPr>
              <p:cNvSpPr>
                <a:spLocks noChangeShapeType="1"/>
              </p:cNvSpPr>
              <p:nvPr/>
            </p:nvSpPr>
            <p:spPr bwMode="auto">
              <a:xfrm>
                <a:off x="6859588" y="3902075"/>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9" name="Line 211">
                <a:extLst>
                  <a:ext uri="{FF2B5EF4-FFF2-40B4-BE49-F238E27FC236}">
                    <a16:creationId xmlns:a16="http://schemas.microsoft.com/office/drawing/2014/main" id="{BB84C56F-4C28-465B-9EBE-97D97774D1A8}"/>
                  </a:ext>
                </a:extLst>
              </p:cNvPr>
              <p:cNvSpPr>
                <a:spLocks noChangeShapeType="1"/>
              </p:cNvSpPr>
              <p:nvPr/>
            </p:nvSpPr>
            <p:spPr bwMode="auto">
              <a:xfrm>
                <a:off x="68961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0" name="Line 212">
                <a:extLst>
                  <a:ext uri="{FF2B5EF4-FFF2-40B4-BE49-F238E27FC236}">
                    <a16:creationId xmlns:a16="http://schemas.microsoft.com/office/drawing/2014/main" id="{B6BF473C-749E-4C78-8365-D2BC92C352EF}"/>
                  </a:ext>
                </a:extLst>
              </p:cNvPr>
              <p:cNvSpPr>
                <a:spLocks noChangeShapeType="1"/>
              </p:cNvSpPr>
              <p:nvPr/>
            </p:nvSpPr>
            <p:spPr bwMode="auto">
              <a:xfrm>
                <a:off x="69342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1" name="Line 213">
                <a:extLst>
                  <a:ext uri="{FF2B5EF4-FFF2-40B4-BE49-F238E27FC236}">
                    <a16:creationId xmlns:a16="http://schemas.microsoft.com/office/drawing/2014/main" id="{C7A1FE2A-5645-4773-BAFA-C120CC66C914}"/>
                  </a:ext>
                </a:extLst>
              </p:cNvPr>
              <p:cNvSpPr>
                <a:spLocks noChangeShapeType="1"/>
              </p:cNvSpPr>
              <p:nvPr/>
            </p:nvSpPr>
            <p:spPr bwMode="auto">
              <a:xfrm>
                <a:off x="69723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2" name="Line 214">
                <a:extLst>
                  <a:ext uri="{FF2B5EF4-FFF2-40B4-BE49-F238E27FC236}">
                    <a16:creationId xmlns:a16="http://schemas.microsoft.com/office/drawing/2014/main" id="{D6775D90-05BD-4B55-AB23-7FD8A98FA4C9}"/>
                  </a:ext>
                </a:extLst>
              </p:cNvPr>
              <p:cNvSpPr>
                <a:spLocks noChangeShapeType="1"/>
              </p:cNvSpPr>
              <p:nvPr/>
            </p:nvSpPr>
            <p:spPr bwMode="auto">
              <a:xfrm>
                <a:off x="70104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3" name="Line 215">
                <a:extLst>
                  <a:ext uri="{FF2B5EF4-FFF2-40B4-BE49-F238E27FC236}">
                    <a16:creationId xmlns:a16="http://schemas.microsoft.com/office/drawing/2014/main" id="{1790A339-A0B7-4962-B307-3F87015DE37D}"/>
                  </a:ext>
                </a:extLst>
              </p:cNvPr>
              <p:cNvSpPr>
                <a:spLocks noChangeShapeType="1"/>
              </p:cNvSpPr>
              <p:nvPr/>
            </p:nvSpPr>
            <p:spPr bwMode="auto">
              <a:xfrm>
                <a:off x="70485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4" name="Line 216">
                <a:extLst>
                  <a:ext uri="{FF2B5EF4-FFF2-40B4-BE49-F238E27FC236}">
                    <a16:creationId xmlns:a16="http://schemas.microsoft.com/office/drawing/2014/main" id="{35B1BDEB-2F8E-4930-87CC-45259DBEDE31}"/>
                  </a:ext>
                </a:extLst>
              </p:cNvPr>
              <p:cNvSpPr>
                <a:spLocks noChangeShapeType="1"/>
              </p:cNvSpPr>
              <p:nvPr/>
            </p:nvSpPr>
            <p:spPr bwMode="auto">
              <a:xfrm>
                <a:off x="7086600" y="3902075"/>
                <a:ext cx="15875"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5" name="Freeform 217">
                <a:extLst>
                  <a:ext uri="{FF2B5EF4-FFF2-40B4-BE49-F238E27FC236}">
                    <a16:creationId xmlns:a16="http://schemas.microsoft.com/office/drawing/2014/main" id="{6DC2682E-1C3E-4839-9A49-BD39B75D9020}"/>
                  </a:ext>
                </a:extLst>
              </p:cNvPr>
              <p:cNvSpPr>
                <a:spLocks/>
              </p:cNvSpPr>
              <p:nvPr/>
            </p:nvSpPr>
            <p:spPr bwMode="auto">
              <a:xfrm>
                <a:off x="5051425" y="2895600"/>
                <a:ext cx="2051050" cy="717550"/>
              </a:xfrm>
              <a:custGeom>
                <a:avLst/>
                <a:gdLst>
                  <a:gd name="T0" fmla="*/ 0 w 1292"/>
                  <a:gd name="T1" fmla="*/ 0 h 452"/>
                  <a:gd name="T2" fmla="*/ 297 w 1292"/>
                  <a:gd name="T3" fmla="*/ 0 h 452"/>
                  <a:gd name="T4" fmla="*/ 297 w 1292"/>
                  <a:gd name="T5" fmla="*/ 40 h 452"/>
                  <a:gd name="T6" fmla="*/ 311 w 1292"/>
                  <a:gd name="T7" fmla="*/ 40 h 452"/>
                  <a:gd name="T8" fmla="*/ 311 w 1292"/>
                  <a:gd name="T9" fmla="*/ 82 h 452"/>
                  <a:gd name="T10" fmla="*/ 475 w 1292"/>
                  <a:gd name="T11" fmla="*/ 82 h 452"/>
                  <a:gd name="T12" fmla="*/ 475 w 1292"/>
                  <a:gd name="T13" fmla="*/ 126 h 452"/>
                  <a:gd name="T14" fmla="*/ 485 w 1292"/>
                  <a:gd name="T15" fmla="*/ 126 h 452"/>
                  <a:gd name="T16" fmla="*/ 485 w 1292"/>
                  <a:gd name="T17" fmla="*/ 172 h 452"/>
                  <a:gd name="T18" fmla="*/ 618 w 1292"/>
                  <a:gd name="T19" fmla="*/ 172 h 452"/>
                  <a:gd name="T20" fmla="*/ 618 w 1292"/>
                  <a:gd name="T21" fmla="*/ 218 h 452"/>
                  <a:gd name="T22" fmla="*/ 728 w 1292"/>
                  <a:gd name="T23" fmla="*/ 218 h 452"/>
                  <a:gd name="T24" fmla="*/ 728 w 1292"/>
                  <a:gd name="T25" fmla="*/ 272 h 452"/>
                  <a:gd name="T26" fmla="*/ 778 w 1292"/>
                  <a:gd name="T27" fmla="*/ 272 h 452"/>
                  <a:gd name="T28" fmla="*/ 778 w 1292"/>
                  <a:gd name="T29" fmla="*/ 332 h 452"/>
                  <a:gd name="T30" fmla="*/ 1109 w 1292"/>
                  <a:gd name="T31" fmla="*/ 332 h 452"/>
                  <a:gd name="T32" fmla="*/ 1109 w 1292"/>
                  <a:gd name="T33" fmla="*/ 452 h 452"/>
                  <a:gd name="T34" fmla="*/ 1292 w 1292"/>
                  <a:gd name="T35" fmla="*/ 452 h 4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92" h="452">
                    <a:moveTo>
                      <a:pt x="0" y="0"/>
                    </a:moveTo>
                    <a:lnTo>
                      <a:pt x="297" y="0"/>
                    </a:lnTo>
                    <a:lnTo>
                      <a:pt x="297" y="40"/>
                    </a:lnTo>
                    <a:lnTo>
                      <a:pt x="311" y="40"/>
                    </a:lnTo>
                    <a:lnTo>
                      <a:pt x="311" y="82"/>
                    </a:lnTo>
                    <a:lnTo>
                      <a:pt x="475" y="82"/>
                    </a:lnTo>
                    <a:lnTo>
                      <a:pt x="475" y="126"/>
                    </a:lnTo>
                    <a:lnTo>
                      <a:pt x="485" y="126"/>
                    </a:lnTo>
                    <a:lnTo>
                      <a:pt x="485" y="172"/>
                    </a:lnTo>
                    <a:lnTo>
                      <a:pt x="618" y="172"/>
                    </a:lnTo>
                    <a:lnTo>
                      <a:pt x="618" y="218"/>
                    </a:lnTo>
                    <a:lnTo>
                      <a:pt x="728" y="218"/>
                    </a:lnTo>
                    <a:lnTo>
                      <a:pt x="728" y="272"/>
                    </a:lnTo>
                    <a:lnTo>
                      <a:pt x="778" y="272"/>
                    </a:lnTo>
                    <a:lnTo>
                      <a:pt x="778" y="332"/>
                    </a:lnTo>
                    <a:lnTo>
                      <a:pt x="1109" y="332"/>
                    </a:lnTo>
                    <a:lnTo>
                      <a:pt x="1109" y="452"/>
                    </a:lnTo>
                    <a:lnTo>
                      <a:pt x="1292" y="452"/>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6" name="Line 291">
                <a:extLst>
                  <a:ext uri="{FF2B5EF4-FFF2-40B4-BE49-F238E27FC236}">
                    <a16:creationId xmlns:a16="http://schemas.microsoft.com/office/drawing/2014/main" id="{0A64C303-8E16-4883-9301-2ECECBF4D59F}"/>
                  </a:ext>
                </a:extLst>
              </p:cNvPr>
              <p:cNvSpPr>
                <a:spLocks noChangeShapeType="1"/>
              </p:cNvSpPr>
              <p:nvPr/>
            </p:nvSpPr>
            <p:spPr bwMode="auto">
              <a:xfrm>
                <a:off x="50514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7" name="Line 292">
                <a:extLst>
                  <a:ext uri="{FF2B5EF4-FFF2-40B4-BE49-F238E27FC236}">
                    <a16:creationId xmlns:a16="http://schemas.microsoft.com/office/drawing/2014/main" id="{8168C92A-D843-40FD-9ABF-2CFE413B492D}"/>
                  </a:ext>
                </a:extLst>
              </p:cNvPr>
              <p:cNvSpPr>
                <a:spLocks noChangeShapeType="1"/>
              </p:cNvSpPr>
              <p:nvPr/>
            </p:nvSpPr>
            <p:spPr bwMode="auto">
              <a:xfrm>
                <a:off x="50895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8" name="Line 293">
                <a:extLst>
                  <a:ext uri="{FF2B5EF4-FFF2-40B4-BE49-F238E27FC236}">
                    <a16:creationId xmlns:a16="http://schemas.microsoft.com/office/drawing/2014/main" id="{6AD8271E-1296-4D92-887D-B44FBAD8C557}"/>
                  </a:ext>
                </a:extLst>
              </p:cNvPr>
              <p:cNvSpPr>
                <a:spLocks noChangeShapeType="1"/>
              </p:cNvSpPr>
              <p:nvPr/>
            </p:nvSpPr>
            <p:spPr bwMode="auto">
              <a:xfrm>
                <a:off x="51276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9" name="Line 294">
                <a:extLst>
                  <a:ext uri="{FF2B5EF4-FFF2-40B4-BE49-F238E27FC236}">
                    <a16:creationId xmlns:a16="http://schemas.microsoft.com/office/drawing/2014/main" id="{B0A93D1F-A4D6-411C-8FB0-5D686510865B}"/>
                  </a:ext>
                </a:extLst>
              </p:cNvPr>
              <p:cNvSpPr>
                <a:spLocks noChangeShapeType="1"/>
              </p:cNvSpPr>
              <p:nvPr/>
            </p:nvSpPr>
            <p:spPr bwMode="auto">
              <a:xfrm>
                <a:off x="51657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0" name="Line 295">
                <a:extLst>
                  <a:ext uri="{FF2B5EF4-FFF2-40B4-BE49-F238E27FC236}">
                    <a16:creationId xmlns:a16="http://schemas.microsoft.com/office/drawing/2014/main" id="{2AD142CC-2A29-4A37-9302-EB1C5E9E2AEC}"/>
                  </a:ext>
                </a:extLst>
              </p:cNvPr>
              <p:cNvSpPr>
                <a:spLocks noChangeShapeType="1"/>
              </p:cNvSpPr>
              <p:nvPr/>
            </p:nvSpPr>
            <p:spPr bwMode="auto">
              <a:xfrm>
                <a:off x="52038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1" name="Line 296">
                <a:extLst>
                  <a:ext uri="{FF2B5EF4-FFF2-40B4-BE49-F238E27FC236}">
                    <a16:creationId xmlns:a16="http://schemas.microsoft.com/office/drawing/2014/main" id="{6739AD90-B103-450D-A978-F0D7579EB76F}"/>
                  </a:ext>
                </a:extLst>
              </p:cNvPr>
              <p:cNvSpPr>
                <a:spLocks noChangeShapeType="1"/>
              </p:cNvSpPr>
              <p:nvPr/>
            </p:nvSpPr>
            <p:spPr bwMode="auto">
              <a:xfrm>
                <a:off x="52419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2" name="Line 297">
                <a:extLst>
                  <a:ext uri="{FF2B5EF4-FFF2-40B4-BE49-F238E27FC236}">
                    <a16:creationId xmlns:a16="http://schemas.microsoft.com/office/drawing/2014/main" id="{2D6EC8D6-A531-4C94-A409-59D8BA7E4D2E}"/>
                  </a:ext>
                </a:extLst>
              </p:cNvPr>
              <p:cNvSpPr>
                <a:spLocks noChangeShapeType="1"/>
              </p:cNvSpPr>
              <p:nvPr/>
            </p:nvSpPr>
            <p:spPr bwMode="auto">
              <a:xfrm>
                <a:off x="5280025"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3" name="Line 298">
                <a:extLst>
                  <a:ext uri="{FF2B5EF4-FFF2-40B4-BE49-F238E27FC236}">
                    <a16:creationId xmlns:a16="http://schemas.microsoft.com/office/drawing/2014/main" id="{BA85B0D8-E2AD-431C-9568-625DB863082C}"/>
                  </a:ext>
                </a:extLst>
              </p:cNvPr>
              <p:cNvSpPr>
                <a:spLocks noChangeShapeType="1"/>
              </p:cNvSpPr>
              <p:nvPr/>
            </p:nvSpPr>
            <p:spPr bwMode="auto">
              <a:xfrm>
                <a:off x="5318125" y="2895600"/>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4" name="Line 299">
                <a:extLst>
                  <a:ext uri="{FF2B5EF4-FFF2-40B4-BE49-F238E27FC236}">
                    <a16:creationId xmlns:a16="http://schemas.microsoft.com/office/drawing/2014/main" id="{E6A30E99-65A9-40BD-893F-C78616F71356}"/>
                  </a:ext>
                </a:extLst>
              </p:cNvPr>
              <p:cNvSpPr>
                <a:spLocks noChangeShapeType="1"/>
              </p:cNvSpPr>
              <p:nvPr/>
            </p:nvSpPr>
            <p:spPr bwMode="auto">
              <a:xfrm>
                <a:off x="53546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5" name="Line 300">
                <a:extLst>
                  <a:ext uri="{FF2B5EF4-FFF2-40B4-BE49-F238E27FC236}">
                    <a16:creationId xmlns:a16="http://schemas.microsoft.com/office/drawing/2014/main" id="{825927D9-3DE4-444F-BFC1-02A3E455578A}"/>
                  </a:ext>
                </a:extLst>
              </p:cNvPr>
              <p:cNvSpPr>
                <a:spLocks noChangeShapeType="1"/>
              </p:cNvSpPr>
              <p:nvPr/>
            </p:nvSpPr>
            <p:spPr bwMode="auto">
              <a:xfrm>
                <a:off x="53927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6" name="Line 301">
                <a:extLst>
                  <a:ext uri="{FF2B5EF4-FFF2-40B4-BE49-F238E27FC236}">
                    <a16:creationId xmlns:a16="http://schemas.microsoft.com/office/drawing/2014/main" id="{A5A778BB-8D0E-4704-BD9B-983BB8A81D20}"/>
                  </a:ext>
                </a:extLst>
              </p:cNvPr>
              <p:cNvSpPr>
                <a:spLocks noChangeShapeType="1"/>
              </p:cNvSpPr>
              <p:nvPr/>
            </p:nvSpPr>
            <p:spPr bwMode="auto">
              <a:xfrm>
                <a:off x="54308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7" name="Line 302">
                <a:extLst>
                  <a:ext uri="{FF2B5EF4-FFF2-40B4-BE49-F238E27FC236}">
                    <a16:creationId xmlns:a16="http://schemas.microsoft.com/office/drawing/2014/main" id="{6E89152B-F3C0-433E-A461-6EC894F9BEBB}"/>
                  </a:ext>
                </a:extLst>
              </p:cNvPr>
              <p:cNvSpPr>
                <a:spLocks noChangeShapeType="1"/>
              </p:cNvSpPr>
              <p:nvPr/>
            </p:nvSpPr>
            <p:spPr bwMode="auto">
              <a:xfrm>
                <a:off x="54689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8" name="Line 303">
                <a:extLst>
                  <a:ext uri="{FF2B5EF4-FFF2-40B4-BE49-F238E27FC236}">
                    <a16:creationId xmlns:a16="http://schemas.microsoft.com/office/drawing/2014/main" id="{904202C4-D22C-4411-9368-0E8A7D404E14}"/>
                  </a:ext>
                </a:extLst>
              </p:cNvPr>
              <p:cNvSpPr>
                <a:spLocks noChangeShapeType="1"/>
              </p:cNvSpPr>
              <p:nvPr/>
            </p:nvSpPr>
            <p:spPr bwMode="auto">
              <a:xfrm>
                <a:off x="55070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19" name="Line 304">
                <a:extLst>
                  <a:ext uri="{FF2B5EF4-FFF2-40B4-BE49-F238E27FC236}">
                    <a16:creationId xmlns:a16="http://schemas.microsoft.com/office/drawing/2014/main" id="{CF56A3AE-DBB2-48E1-A759-51D6A0832049}"/>
                  </a:ext>
                </a:extLst>
              </p:cNvPr>
              <p:cNvSpPr>
                <a:spLocks noChangeShapeType="1"/>
              </p:cNvSpPr>
              <p:nvPr/>
            </p:nvSpPr>
            <p:spPr bwMode="auto">
              <a:xfrm>
                <a:off x="55451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0" name="Line 305">
                <a:extLst>
                  <a:ext uri="{FF2B5EF4-FFF2-40B4-BE49-F238E27FC236}">
                    <a16:creationId xmlns:a16="http://schemas.microsoft.com/office/drawing/2014/main" id="{6A01AC41-4ADC-4118-A910-3FC7A2CABF12}"/>
                  </a:ext>
                </a:extLst>
              </p:cNvPr>
              <p:cNvSpPr>
                <a:spLocks noChangeShapeType="1"/>
              </p:cNvSpPr>
              <p:nvPr/>
            </p:nvSpPr>
            <p:spPr bwMode="auto">
              <a:xfrm>
                <a:off x="55832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1" name="Line 306">
                <a:extLst>
                  <a:ext uri="{FF2B5EF4-FFF2-40B4-BE49-F238E27FC236}">
                    <a16:creationId xmlns:a16="http://schemas.microsoft.com/office/drawing/2014/main" id="{B22E829D-87ED-4818-BF06-841122B35110}"/>
                  </a:ext>
                </a:extLst>
              </p:cNvPr>
              <p:cNvSpPr>
                <a:spLocks noChangeShapeType="1"/>
              </p:cNvSpPr>
              <p:nvPr/>
            </p:nvSpPr>
            <p:spPr bwMode="auto">
              <a:xfrm>
                <a:off x="56213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2" name="Line 307">
                <a:extLst>
                  <a:ext uri="{FF2B5EF4-FFF2-40B4-BE49-F238E27FC236}">
                    <a16:creationId xmlns:a16="http://schemas.microsoft.com/office/drawing/2014/main" id="{8B0C775F-06CB-426E-89F7-59F04D8DF7D1}"/>
                  </a:ext>
                </a:extLst>
              </p:cNvPr>
              <p:cNvSpPr>
                <a:spLocks noChangeShapeType="1"/>
              </p:cNvSpPr>
              <p:nvPr/>
            </p:nvSpPr>
            <p:spPr bwMode="auto">
              <a:xfrm>
                <a:off x="56594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3" name="Line 308">
                <a:extLst>
                  <a:ext uri="{FF2B5EF4-FFF2-40B4-BE49-F238E27FC236}">
                    <a16:creationId xmlns:a16="http://schemas.microsoft.com/office/drawing/2014/main" id="{10F26268-4CCA-4286-9D36-49CD4A6E8509}"/>
                  </a:ext>
                </a:extLst>
              </p:cNvPr>
              <p:cNvSpPr>
                <a:spLocks noChangeShapeType="1"/>
              </p:cNvSpPr>
              <p:nvPr/>
            </p:nvSpPr>
            <p:spPr bwMode="auto">
              <a:xfrm>
                <a:off x="56975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4" name="Line 309">
                <a:extLst>
                  <a:ext uri="{FF2B5EF4-FFF2-40B4-BE49-F238E27FC236}">
                    <a16:creationId xmlns:a16="http://schemas.microsoft.com/office/drawing/2014/main" id="{E0A34FDE-FD51-4B59-B4C7-70B208DAF45A}"/>
                  </a:ext>
                </a:extLst>
              </p:cNvPr>
              <p:cNvSpPr>
                <a:spLocks noChangeShapeType="1"/>
              </p:cNvSpPr>
              <p:nvPr/>
            </p:nvSpPr>
            <p:spPr bwMode="auto">
              <a:xfrm>
                <a:off x="57356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5" name="Line 310">
                <a:extLst>
                  <a:ext uri="{FF2B5EF4-FFF2-40B4-BE49-F238E27FC236}">
                    <a16:creationId xmlns:a16="http://schemas.microsoft.com/office/drawing/2014/main" id="{8E0F72BC-B393-4060-8955-2962E6E599BD}"/>
                  </a:ext>
                </a:extLst>
              </p:cNvPr>
              <p:cNvSpPr>
                <a:spLocks noChangeShapeType="1"/>
              </p:cNvSpPr>
              <p:nvPr/>
            </p:nvSpPr>
            <p:spPr bwMode="auto">
              <a:xfrm>
                <a:off x="5773738" y="289560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6" name="Freeform 311">
                <a:extLst>
                  <a:ext uri="{FF2B5EF4-FFF2-40B4-BE49-F238E27FC236}">
                    <a16:creationId xmlns:a16="http://schemas.microsoft.com/office/drawing/2014/main" id="{364F4154-9096-4D3C-A197-D942BBDF122C}"/>
                  </a:ext>
                </a:extLst>
              </p:cNvPr>
              <p:cNvSpPr>
                <a:spLocks/>
              </p:cNvSpPr>
              <p:nvPr/>
            </p:nvSpPr>
            <p:spPr bwMode="auto">
              <a:xfrm>
                <a:off x="5811838" y="2895600"/>
                <a:ext cx="19050" cy="3175"/>
              </a:xfrm>
              <a:custGeom>
                <a:avLst/>
                <a:gdLst>
                  <a:gd name="T0" fmla="*/ 0 w 12"/>
                  <a:gd name="T1" fmla="*/ 0 h 2"/>
                  <a:gd name="T2" fmla="*/ 6 w 12"/>
                  <a:gd name="T3" fmla="*/ 0 h 2"/>
                  <a:gd name="T4" fmla="*/ 6 w 12"/>
                  <a:gd name="T5" fmla="*/ 2 h 2"/>
                  <a:gd name="T6" fmla="*/ 12 w 12"/>
                  <a:gd name="T7" fmla="*/ 2 h 2"/>
                </a:gdLst>
                <a:ahLst/>
                <a:cxnLst>
                  <a:cxn ang="0">
                    <a:pos x="T0" y="T1"/>
                  </a:cxn>
                  <a:cxn ang="0">
                    <a:pos x="T2" y="T3"/>
                  </a:cxn>
                  <a:cxn ang="0">
                    <a:pos x="T4" y="T5"/>
                  </a:cxn>
                  <a:cxn ang="0">
                    <a:pos x="T6" y="T7"/>
                  </a:cxn>
                </a:cxnLst>
                <a:rect l="0" t="0" r="r" b="b"/>
                <a:pathLst>
                  <a:path w="12" h="2">
                    <a:moveTo>
                      <a:pt x="0" y="0"/>
                    </a:moveTo>
                    <a:lnTo>
                      <a:pt x="6" y="0"/>
                    </a:lnTo>
                    <a:lnTo>
                      <a:pt x="6" y="2"/>
                    </a:lnTo>
                    <a:lnTo>
                      <a:pt x="12" y="2"/>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7" name="Line 312">
                <a:extLst>
                  <a:ext uri="{FF2B5EF4-FFF2-40B4-BE49-F238E27FC236}">
                    <a16:creationId xmlns:a16="http://schemas.microsoft.com/office/drawing/2014/main" id="{E444DE45-E3BE-4D13-AC21-AC12E26747F8}"/>
                  </a:ext>
                </a:extLst>
              </p:cNvPr>
              <p:cNvSpPr>
                <a:spLocks noChangeShapeType="1"/>
              </p:cNvSpPr>
              <p:nvPr/>
            </p:nvSpPr>
            <p:spPr bwMode="auto">
              <a:xfrm>
                <a:off x="5843588" y="2898775"/>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8" name="Line 313">
                <a:extLst>
                  <a:ext uri="{FF2B5EF4-FFF2-40B4-BE49-F238E27FC236}">
                    <a16:creationId xmlns:a16="http://schemas.microsoft.com/office/drawing/2014/main" id="{4984801E-E88A-4B7B-AC87-0A25D2201CE3}"/>
                  </a:ext>
                </a:extLst>
              </p:cNvPr>
              <p:cNvSpPr>
                <a:spLocks noChangeShapeType="1"/>
              </p:cNvSpPr>
              <p:nvPr/>
            </p:nvSpPr>
            <p:spPr bwMode="auto">
              <a:xfrm>
                <a:off x="5880100" y="28987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29" name="Line 314">
                <a:extLst>
                  <a:ext uri="{FF2B5EF4-FFF2-40B4-BE49-F238E27FC236}">
                    <a16:creationId xmlns:a16="http://schemas.microsoft.com/office/drawing/2014/main" id="{809F9A2F-44F2-4C48-A248-3296BB0E7F46}"/>
                  </a:ext>
                </a:extLst>
              </p:cNvPr>
              <p:cNvSpPr>
                <a:spLocks noChangeShapeType="1"/>
              </p:cNvSpPr>
              <p:nvPr/>
            </p:nvSpPr>
            <p:spPr bwMode="auto">
              <a:xfrm>
                <a:off x="5918200" y="28987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0" name="Line 315">
                <a:extLst>
                  <a:ext uri="{FF2B5EF4-FFF2-40B4-BE49-F238E27FC236}">
                    <a16:creationId xmlns:a16="http://schemas.microsoft.com/office/drawing/2014/main" id="{94BC5562-EDE5-4B11-8707-E7B14DA76470}"/>
                  </a:ext>
                </a:extLst>
              </p:cNvPr>
              <p:cNvSpPr>
                <a:spLocks noChangeShapeType="1"/>
              </p:cNvSpPr>
              <p:nvPr/>
            </p:nvSpPr>
            <p:spPr bwMode="auto">
              <a:xfrm>
                <a:off x="5956300" y="28987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1" name="Line 316">
                <a:extLst>
                  <a:ext uri="{FF2B5EF4-FFF2-40B4-BE49-F238E27FC236}">
                    <a16:creationId xmlns:a16="http://schemas.microsoft.com/office/drawing/2014/main" id="{F93DDD66-3ED1-4974-89DA-0C0EDE5C850D}"/>
                  </a:ext>
                </a:extLst>
              </p:cNvPr>
              <p:cNvSpPr>
                <a:spLocks noChangeShapeType="1"/>
              </p:cNvSpPr>
              <p:nvPr/>
            </p:nvSpPr>
            <p:spPr bwMode="auto">
              <a:xfrm>
                <a:off x="5994400" y="28987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2" name="Line 317">
                <a:extLst>
                  <a:ext uri="{FF2B5EF4-FFF2-40B4-BE49-F238E27FC236}">
                    <a16:creationId xmlns:a16="http://schemas.microsoft.com/office/drawing/2014/main" id="{FADC4397-9568-4C36-B49E-A85A63919C33}"/>
                  </a:ext>
                </a:extLst>
              </p:cNvPr>
              <p:cNvSpPr>
                <a:spLocks noChangeShapeType="1"/>
              </p:cNvSpPr>
              <p:nvPr/>
            </p:nvSpPr>
            <p:spPr bwMode="auto">
              <a:xfrm>
                <a:off x="6032500" y="2901950"/>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3" name="Freeform 318">
                <a:extLst>
                  <a:ext uri="{FF2B5EF4-FFF2-40B4-BE49-F238E27FC236}">
                    <a16:creationId xmlns:a16="http://schemas.microsoft.com/office/drawing/2014/main" id="{EF54D158-BDB9-4859-847C-BDA9BEFB2C1C}"/>
                  </a:ext>
                </a:extLst>
              </p:cNvPr>
              <p:cNvSpPr>
                <a:spLocks/>
              </p:cNvSpPr>
              <p:nvPr/>
            </p:nvSpPr>
            <p:spPr bwMode="auto">
              <a:xfrm>
                <a:off x="6032500" y="2940050"/>
                <a:ext cx="22225" cy="0"/>
              </a:xfrm>
              <a:custGeom>
                <a:avLst/>
                <a:gdLst>
                  <a:gd name="T0" fmla="*/ 0 w 14"/>
                  <a:gd name="T1" fmla="*/ 0 w 14"/>
                  <a:gd name="T2" fmla="*/ 14 w 14"/>
                </a:gdLst>
                <a:ahLst/>
                <a:cxnLst>
                  <a:cxn ang="0">
                    <a:pos x="T0" y="0"/>
                  </a:cxn>
                  <a:cxn ang="0">
                    <a:pos x="T1" y="0"/>
                  </a:cxn>
                  <a:cxn ang="0">
                    <a:pos x="T2" y="0"/>
                  </a:cxn>
                </a:cxnLst>
                <a:rect l="0" t="0" r="r" b="b"/>
                <a:pathLst>
                  <a:path w="14">
                    <a:moveTo>
                      <a:pt x="0" y="0"/>
                    </a:moveTo>
                    <a:lnTo>
                      <a:pt x="0" y="0"/>
                    </a:lnTo>
                    <a:lnTo>
                      <a:pt x="14" y="0"/>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4" name="Line 319">
                <a:extLst>
                  <a:ext uri="{FF2B5EF4-FFF2-40B4-BE49-F238E27FC236}">
                    <a16:creationId xmlns:a16="http://schemas.microsoft.com/office/drawing/2014/main" id="{DE36AE25-560C-49D7-9B53-B1EFB23C0624}"/>
                  </a:ext>
                </a:extLst>
              </p:cNvPr>
              <p:cNvSpPr>
                <a:spLocks noChangeShapeType="1"/>
              </p:cNvSpPr>
              <p:nvPr/>
            </p:nvSpPr>
            <p:spPr bwMode="auto">
              <a:xfrm>
                <a:off x="6067425" y="29400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5" name="Line 320">
                <a:extLst>
                  <a:ext uri="{FF2B5EF4-FFF2-40B4-BE49-F238E27FC236}">
                    <a16:creationId xmlns:a16="http://schemas.microsoft.com/office/drawing/2014/main" id="{96504AD1-8DF8-4173-9E49-C601C55EECF1}"/>
                  </a:ext>
                </a:extLst>
              </p:cNvPr>
              <p:cNvSpPr>
                <a:spLocks noChangeShapeType="1"/>
              </p:cNvSpPr>
              <p:nvPr/>
            </p:nvSpPr>
            <p:spPr bwMode="auto">
              <a:xfrm>
                <a:off x="6105525" y="29400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6" name="Line 321">
                <a:extLst>
                  <a:ext uri="{FF2B5EF4-FFF2-40B4-BE49-F238E27FC236}">
                    <a16:creationId xmlns:a16="http://schemas.microsoft.com/office/drawing/2014/main" id="{CE214A10-2309-46C4-A64F-EBF9F3EB1CE9}"/>
                  </a:ext>
                </a:extLst>
              </p:cNvPr>
              <p:cNvSpPr>
                <a:spLocks noChangeShapeType="1"/>
              </p:cNvSpPr>
              <p:nvPr/>
            </p:nvSpPr>
            <p:spPr bwMode="auto">
              <a:xfrm>
                <a:off x="6143625" y="29400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7" name="Freeform 322">
                <a:extLst>
                  <a:ext uri="{FF2B5EF4-FFF2-40B4-BE49-F238E27FC236}">
                    <a16:creationId xmlns:a16="http://schemas.microsoft.com/office/drawing/2014/main" id="{A6FE0E4C-DD6B-442F-B8A3-70CFDDE6E250}"/>
                  </a:ext>
                </a:extLst>
              </p:cNvPr>
              <p:cNvSpPr>
                <a:spLocks/>
              </p:cNvSpPr>
              <p:nvPr/>
            </p:nvSpPr>
            <p:spPr bwMode="auto">
              <a:xfrm>
                <a:off x="6181725" y="2940050"/>
                <a:ext cx="25400" cy="3175"/>
              </a:xfrm>
              <a:custGeom>
                <a:avLst/>
                <a:gdLst>
                  <a:gd name="T0" fmla="*/ 0 w 16"/>
                  <a:gd name="T1" fmla="*/ 0 h 2"/>
                  <a:gd name="T2" fmla="*/ 16 w 16"/>
                  <a:gd name="T3" fmla="*/ 0 h 2"/>
                  <a:gd name="T4" fmla="*/ 16 w 16"/>
                  <a:gd name="T5" fmla="*/ 2 h 2"/>
                </a:gdLst>
                <a:ahLst/>
                <a:cxnLst>
                  <a:cxn ang="0">
                    <a:pos x="T0" y="T1"/>
                  </a:cxn>
                  <a:cxn ang="0">
                    <a:pos x="T2" y="T3"/>
                  </a:cxn>
                  <a:cxn ang="0">
                    <a:pos x="T4" y="T5"/>
                  </a:cxn>
                </a:cxnLst>
                <a:rect l="0" t="0" r="r" b="b"/>
                <a:pathLst>
                  <a:path w="16" h="2">
                    <a:moveTo>
                      <a:pt x="0" y="0"/>
                    </a:moveTo>
                    <a:lnTo>
                      <a:pt x="16" y="0"/>
                    </a:lnTo>
                    <a:lnTo>
                      <a:pt x="16" y="2"/>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8" name="Line 323">
                <a:extLst>
                  <a:ext uri="{FF2B5EF4-FFF2-40B4-BE49-F238E27FC236}">
                    <a16:creationId xmlns:a16="http://schemas.microsoft.com/office/drawing/2014/main" id="{2FC67F65-7DD1-49CE-BF04-898E816D27DB}"/>
                  </a:ext>
                </a:extLst>
              </p:cNvPr>
              <p:cNvSpPr>
                <a:spLocks noChangeShapeType="1"/>
              </p:cNvSpPr>
              <p:nvPr/>
            </p:nvSpPr>
            <p:spPr bwMode="auto">
              <a:xfrm>
                <a:off x="6207125" y="295592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39" name="Line 324">
                <a:extLst>
                  <a:ext uri="{FF2B5EF4-FFF2-40B4-BE49-F238E27FC236}">
                    <a16:creationId xmlns:a16="http://schemas.microsoft.com/office/drawing/2014/main" id="{22D41DEA-99DA-482E-BC3E-1F13B14CB5D3}"/>
                  </a:ext>
                </a:extLst>
              </p:cNvPr>
              <p:cNvSpPr>
                <a:spLocks noChangeShapeType="1"/>
              </p:cNvSpPr>
              <p:nvPr/>
            </p:nvSpPr>
            <p:spPr bwMode="auto">
              <a:xfrm>
                <a:off x="6213475" y="29876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0" name="Line 325">
                <a:extLst>
                  <a:ext uri="{FF2B5EF4-FFF2-40B4-BE49-F238E27FC236}">
                    <a16:creationId xmlns:a16="http://schemas.microsoft.com/office/drawing/2014/main" id="{3736A7CB-18E9-4C23-9365-378443E4FF58}"/>
                  </a:ext>
                </a:extLst>
              </p:cNvPr>
              <p:cNvSpPr>
                <a:spLocks noChangeShapeType="1"/>
              </p:cNvSpPr>
              <p:nvPr/>
            </p:nvSpPr>
            <p:spPr bwMode="auto">
              <a:xfrm>
                <a:off x="6251575" y="29876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1" name="Line 326">
                <a:extLst>
                  <a:ext uri="{FF2B5EF4-FFF2-40B4-BE49-F238E27FC236}">
                    <a16:creationId xmlns:a16="http://schemas.microsoft.com/office/drawing/2014/main" id="{2E5EF48E-407B-45AC-B410-2F8E63EA63B1}"/>
                  </a:ext>
                </a:extLst>
              </p:cNvPr>
              <p:cNvSpPr>
                <a:spLocks noChangeShapeType="1"/>
              </p:cNvSpPr>
              <p:nvPr/>
            </p:nvSpPr>
            <p:spPr bwMode="auto">
              <a:xfrm>
                <a:off x="6286500" y="2987675"/>
                <a:ext cx="0" cy="2540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2" name="Freeform 327">
                <a:extLst>
                  <a:ext uri="{FF2B5EF4-FFF2-40B4-BE49-F238E27FC236}">
                    <a16:creationId xmlns:a16="http://schemas.microsoft.com/office/drawing/2014/main" id="{E519266D-AF48-4D79-BD52-F12ECFB6D7EC}"/>
                  </a:ext>
                </a:extLst>
              </p:cNvPr>
              <p:cNvSpPr>
                <a:spLocks/>
              </p:cNvSpPr>
              <p:nvPr/>
            </p:nvSpPr>
            <p:spPr bwMode="auto">
              <a:xfrm>
                <a:off x="6286500" y="3025775"/>
                <a:ext cx="12700" cy="15875"/>
              </a:xfrm>
              <a:custGeom>
                <a:avLst/>
                <a:gdLst>
                  <a:gd name="T0" fmla="*/ 0 w 8"/>
                  <a:gd name="T1" fmla="*/ 0 h 10"/>
                  <a:gd name="T2" fmla="*/ 0 w 8"/>
                  <a:gd name="T3" fmla="*/ 10 h 10"/>
                  <a:gd name="T4" fmla="*/ 8 w 8"/>
                  <a:gd name="T5" fmla="*/ 10 h 10"/>
                </a:gdLst>
                <a:ahLst/>
                <a:cxnLst>
                  <a:cxn ang="0">
                    <a:pos x="T0" y="T1"/>
                  </a:cxn>
                  <a:cxn ang="0">
                    <a:pos x="T2" y="T3"/>
                  </a:cxn>
                  <a:cxn ang="0">
                    <a:pos x="T4" y="T5"/>
                  </a:cxn>
                </a:cxnLst>
                <a:rect l="0" t="0" r="r" b="b"/>
                <a:pathLst>
                  <a:path w="8" h="10">
                    <a:moveTo>
                      <a:pt x="0" y="0"/>
                    </a:moveTo>
                    <a:lnTo>
                      <a:pt x="0" y="10"/>
                    </a:lnTo>
                    <a:lnTo>
                      <a:pt x="8" y="10"/>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3" name="Line 328">
                <a:extLst>
                  <a:ext uri="{FF2B5EF4-FFF2-40B4-BE49-F238E27FC236}">
                    <a16:creationId xmlns:a16="http://schemas.microsoft.com/office/drawing/2014/main" id="{3FD231EC-48A5-442D-A587-8853A3403E26}"/>
                  </a:ext>
                </a:extLst>
              </p:cNvPr>
              <p:cNvSpPr>
                <a:spLocks noChangeShapeType="1"/>
              </p:cNvSpPr>
              <p:nvPr/>
            </p:nvSpPr>
            <p:spPr bwMode="auto">
              <a:xfrm>
                <a:off x="6311900"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4" name="Line 329">
                <a:extLst>
                  <a:ext uri="{FF2B5EF4-FFF2-40B4-BE49-F238E27FC236}">
                    <a16:creationId xmlns:a16="http://schemas.microsoft.com/office/drawing/2014/main" id="{0D757303-AEBB-4288-84CE-6431CC6296B0}"/>
                  </a:ext>
                </a:extLst>
              </p:cNvPr>
              <p:cNvSpPr>
                <a:spLocks noChangeShapeType="1"/>
              </p:cNvSpPr>
              <p:nvPr/>
            </p:nvSpPr>
            <p:spPr bwMode="auto">
              <a:xfrm>
                <a:off x="6350000" y="3041650"/>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5" name="Line 330">
                <a:extLst>
                  <a:ext uri="{FF2B5EF4-FFF2-40B4-BE49-F238E27FC236}">
                    <a16:creationId xmlns:a16="http://schemas.microsoft.com/office/drawing/2014/main" id="{B03AC5BE-6086-43C8-B39D-A1C651E257E9}"/>
                  </a:ext>
                </a:extLst>
              </p:cNvPr>
              <p:cNvSpPr>
                <a:spLocks noChangeShapeType="1"/>
              </p:cNvSpPr>
              <p:nvPr/>
            </p:nvSpPr>
            <p:spPr bwMode="auto">
              <a:xfrm>
                <a:off x="63865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6" name="Line 331">
                <a:extLst>
                  <a:ext uri="{FF2B5EF4-FFF2-40B4-BE49-F238E27FC236}">
                    <a16:creationId xmlns:a16="http://schemas.microsoft.com/office/drawing/2014/main" id="{90BF7917-EA14-4C3A-960B-E54A8E59BB54}"/>
                  </a:ext>
                </a:extLst>
              </p:cNvPr>
              <p:cNvSpPr>
                <a:spLocks noChangeShapeType="1"/>
              </p:cNvSpPr>
              <p:nvPr/>
            </p:nvSpPr>
            <p:spPr bwMode="auto">
              <a:xfrm>
                <a:off x="64246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7" name="Line 332">
                <a:extLst>
                  <a:ext uri="{FF2B5EF4-FFF2-40B4-BE49-F238E27FC236}">
                    <a16:creationId xmlns:a16="http://schemas.microsoft.com/office/drawing/2014/main" id="{098717AD-15A9-4422-9D93-0B07E7FA4E19}"/>
                  </a:ext>
                </a:extLst>
              </p:cNvPr>
              <p:cNvSpPr>
                <a:spLocks noChangeShapeType="1"/>
              </p:cNvSpPr>
              <p:nvPr/>
            </p:nvSpPr>
            <p:spPr bwMode="auto">
              <a:xfrm>
                <a:off x="64627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8" name="Line 333">
                <a:extLst>
                  <a:ext uri="{FF2B5EF4-FFF2-40B4-BE49-F238E27FC236}">
                    <a16:creationId xmlns:a16="http://schemas.microsoft.com/office/drawing/2014/main" id="{BF4B894F-7494-44E7-81B3-FA3F3EC1791D}"/>
                  </a:ext>
                </a:extLst>
              </p:cNvPr>
              <p:cNvSpPr>
                <a:spLocks noChangeShapeType="1"/>
              </p:cNvSpPr>
              <p:nvPr/>
            </p:nvSpPr>
            <p:spPr bwMode="auto">
              <a:xfrm>
                <a:off x="65008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49" name="Line 334">
                <a:extLst>
                  <a:ext uri="{FF2B5EF4-FFF2-40B4-BE49-F238E27FC236}">
                    <a16:creationId xmlns:a16="http://schemas.microsoft.com/office/drawing/2014/main" id="{6CA13C68-A797-493A-8C32-3B5BBCFB9615}"/>
                  </a:ext>
                </a:extLst>
              </p:cNvPr>
              <p:cNvSpPr>
                <a:spLocks noChangeShapeType="1"/>
              </p:cNvSpPr>
              <p:nvPr/>
            </p:nvSpPr>
            <p:spPr bwMode="auto">
              <a:xfrm>
                <a:off x="65389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0" name="Line 335">
                <a:extLst>
                  <a:ext uri="{FF2B5EF4-FFF2-40B4-BE49-F238E27FC236}">
                    <a16:creationId xmlns:a16="http://schemas.microsoft.com/office/drawing/2014/main" id="{C951FB58-360B-4F6E-8D3F-080BCDDD9B07}"/>
                  </a:ext>
                </a:extLst>
              </p:cNvPr>
              <p:cNvSpPr>
                <a:spLocks noChangeShapeType="1"/>
              </p:cNvSpPr>
              <p:nvPr/>
            </p:nvSpPr>
            <p:spPr bwMode="auto">
              <a:xfrm>
                <a:off x="65770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1" name="Line 336">
                <a:extLst>
                  <a:ext uri="{FF2B5EF4-FFF2-40B4-BE49-F238E27FC236}">
                    <a16:creationId xmlns:a16="http://schemas.microsoft.com/office/drawing/2014/main" id="{5849E9A1-55D9-445C-983D-A41C5D2E00DF}"/>
                  </a:ext>
                </a:extLst>
              </p:cNvPr>
              <p:cNvSpPr>
                <a:spLocks noChangeShapeType="1"/>
              </p:cNvSpPr>
              <p:nvPr/>
            </p:nvSpPr>
            <p:spPr bwMode="auto">
              <a:xfrm>
                <a:off x="66151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2" name="Line 337">
                <a:extLst>
                  <a:ext uri="{FF2B5EF4-FFF2-40B4-BE49-F238E27FC236}">
                    <a16:creationId xmlns:a16="http://schemas.microsoft.com/office/drawing/2014/main" id="{71D944F4-1DDB-4A88-9BF2-A9862620FDEC}"/>
                  </a:ext>
                </a:extLst>
              </p:cNvPr>
              <p:cNvSpPr>
                <a:spLocks noChangeShapeType="1"/>
              </p:cNvSpPr>
              <p:nvPr/>
            </p:nvSpPr>
            <p:spPr bwMode="auto">
              <a:xfrm>
                <a:off x="66532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3" name="Line 338">
                <a:extLst>
                  <a:ext uri="{FF2B5EF4-FFF2-40B4-BE49-F238E27FC236}">
                    <a16:creationId xmlns:a16="http://schemas.microsoft.com/office/drawing/2014/main" id="{90E66010-C39A-4B29-B11B-5CAF44B2BA56}"/>
                  </a:ext>
                </a:extLst>
              </p:cNvPr>
              <p:cNvSpPr>
                <a:spLocks noChangeShapeType="1"/>
              </p:cNvSpPr>
              <p:nvPr/>
            </p:nvSpPr>
            <p:spPr bwMode="auto">
              <a:xfrm>
                <a:off x="66913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4" name="Line 339">
                <a:extLst>
                  <a:ext uri="{FF2B5EF4-FFF2-40B4-BE49-F238E27FC236}">
                    <a16:creationId xmlns:a16="http://schemas.microsoft.com/office/drawing/2014/main" id="{F9EF106A-ED25-48C4-B2A7-8996E01E20B1}"/>
                  </a:ext>
                </a:extLst>
              </p:cNvPr>
              <p:cNvSpPr>
                <a:spLocks noChangeShapeType="1"/>
              </p:cNvSpPr>
              <p:nvPr/>
            </p:nvSpPr>
            <p:spPr bwMode="auto">
              <a:xfrm>
                <a:off x="67294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5" name="Line 340">
                <a:extLst>
                  <a:ext uri="{FF2B5EF4-FFF2-40B4-BE49-F238E27FC236}">
                    <a16:creationId xmlns:a16="http://schemas.microsoft.com/office/drawing/2014/main" id="{C34A3B66-BFD4-41B4-B7C5-8B07C784FC38}"/>
                  </a:ext>
                </a:extLst>
              </p:cNvPr>
              <p:cNvSpPr>
                <a:spLocks noChangeShapeType="1"/>
              </p:cNvSpPr>
              <p:nvPr/>
            </p:nvSpPr>
            <p:spPr bwMode="auto">
              <a:xfrm>
                <a:off x="6767513" y="3041650"/>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6" name="Freeform 341">
                <a:extLst>
                  <a:ext uri="{FF2B5EF4-FFF2-40B4-BE49-F238E27FC236}">
                    <a16:creationId xmlns:a16="http://schemas.microsoft.com/office/drawing/2014/main" id="{96AB8446-C0FB-4F2A-AD9B-12CAC4DA390F}"/>
                  </a:ext>
                </a:extLst>
              </p:cNvPr>
              <p:cNvSpPr>
                <a:spLocks/>
              </p:cNvSpPr>
              <p:nvPr/>
            </p:nvSpPr>
            <p:spPr bwMode="auto">
              <a:xfrm>
                <a:off x="6805613" y="3038475"/>
                <a:ext cx="22225" cy="3175"/>
              </a:xfrm>
              <a:custGeom>
                <a:avLst/>
                <a:gdLst>
                  <a:gd name="T0" fmla="*/ 0 w 14"/>
                  <a:gd name="T1" fmla="*/ 2 h 2"/>
                  <a:gd name="T2" fmla="*/ 4 w 14"/>
                  <a:gd name="T3" fmla="*/ 2 h 2"/>
                  <a:gd name="T4" fmla="*/ 4 w 14"/>
                  <a:gd name="T5" fmla="*/ 0 h 2"/>
                  <a:gd name="T6" fmla="*/ 14 w 14"/>
                  <a:gd name="T7" fmla="*/ 0 h 2"/>
                </a:gdLst>
                <a:ahLst/>
                <a:cxnLst>
                  <a:cxn ang="0">
                    <a:pos x="T0" y="T1"/>
                  </a:cxn>
                  <a:cxn ang="0">
                    <a:pos x="T2" y="T3"/>
                  </a:cxn>
                  <a:cxn ang="0">
                    <a:pos x="T4" y="T5"/>
                  </a:cxn>
                  <a:cxn ang="0">
                    <a:pos x="T6" y="T7"/>
                  </a:cxn>
                </a:cxnLst>
                <a:rect l="0" t="0" r="r" b="b"/>
                <a:pathLst>
                  <a:path w="14" h="2">
                    <a:moveTo>
                      <a:pt x="0" y="2"/>
                    </a:moveTo>
                    <a:lnTo>
                      <a:pt x="4" y="2"/>
                    </a:lnTo>
                    <a:lnTo>
                      <a:pt x="4" y="0"/>
                    </a:lnTo>
                    <a:lnTo>
                      <a:pt x="14" y="0"/>
                    </a:lnTo>
                  </a:path>
                </a:pathLst>
              </a:custGeom>
              <a:noFill/>
              <a:ln w="19050">
                <a:solidFill>
                  <a:schemeClr val="tx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7" name="Line 342">
                <a:extLst>
                  <a:ext uri="{FF2B5EF4-FFF2-40B4-BE49-F238E27FC236}">
                    <a16:creationId xmlns:a16="http://schemas.microsoft.com/office/drawing/2014/main" id="{714D1638-AE23-4FC7-97A9-0D0CDACD09DB}"/>
                  </a:ext>
                </a:extLst>
              </p:cNvPr>
              <p:cNvSpPr>
                <a:spLocks noChangeShapeType="1"/>
              </p:cNvSpPr>
              <p:nvPr/>
            </p:nvSpPr>
            <p:spPr bwMode="auto">
              <a:xfrm>
                <a:off x="6840538" y="3038475"/>
                <a:ext cx="23813"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8" name="Line 343">
                <a:extLst>
                  <a:ext uri="{FF2B5EF4-FFF2-40B4-BE49-F238E27FC236}">
                    <a16:creationId xmlns:a16="http://schemas.microsoft.com/office/drawing/2014/main" id="{A3BAECB3-F869-4D24-B463-8388D986F248}"/>
                  </a:ext>
                </a:extLst>
              </p:cNvPr>
              <p:cNvSpPr>
                <a:spLocks noChangeShapeType="1"/>
              </p:cNvSpPr>
              <p:nvPr/>
            </p:nvSpPr>
            <p:spPr bwMode="auto">
              <a:xfrm>
                <a:off x="68770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59" name="Line 344">
                <a:extLst>
                  <a:ext uri="{FF2B5EF4-FFF2-40B4-BE49-F238E27FC236}">
                    <a16:creationId xmlns:a16="http://schemas.microsoft.com/office/drawing/2014/main" id="{57BC98BB-24E1-4F10-AC93-A5E981F9A62A}"/>
                  </a:ext>
                </a:extLst>
              </p:cNvPr>
              <p:cNvSpPr>
                <a:spLocks noChangeShapeType="1"/>
              </p:cNvSpPr>
              <p:nvPr/>
            </p:nvSpPr>
            <p:spPr bwMode="auto">
              <a:xfrm>
                <a:off x="69151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0" name="Line 345">
                <a:extLst>
                  <a:ext uri="{FF2B5EF4-FFF2-40B4-BE49-F238E27FC236}">
                    <a16:creationId xmlns:a16="http://schemas.microsoft.com/office/drawing/2014/main" id="{5730819A-36A1-4F38-B7AF-B658A61844F3}"/>
                  </a:ext>
                </a:extLst>
              </p:cNvPr>
              <p:cNvSpPr>
                <a:spLocks noChangeShapeType="1"/>
              </p:cNvSpPr>
              <p:nvPr/>
            </p:nvSpPr>
            <p:spPr bwMode="auto">
              <a:xfrm>
                <a:off x="69532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1" name="Line 346">
                <a:extLst>
                  <a:ext uri="{FF2B5EF4-FFF2-40B4-BE49-F238E27FC236}">
                    <a16:creationId xmlns:a16="http://schemas.microsoft.com/office/drawing/2014/main" id="{4F9086AD-85BC-41EC-B9A1-93E5B5321A44}"/>
                  </a:ext>
                </a:extLst>
              </p:cNvPr>
              <p:cNvSpPr>
                <a:spLocks noChangeShapeType="1"/>
              </p:cNvSpPr>
              <p:nvPr/>
            </p:nvSpPr>
            <p:spPr bwMode="auto">
              <a:xfrm>
                <a:off x="69913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2" name="Line 347">
                <a:extLst>
                  <a:ext uri="{FF2B5EF4-FFF2-40B4-BE49-F238E27FC236}">
                    <a16:creationId xmlns:a16="http://schemas.microsoft.com/office/drawing/2014/main" id="{C3C00108-B689-45B2-892A-04A1D18857D5}"/>
                  </a:ext>
                </a:extLst>
              </p:cNvPr>
              <p:cNvSpPr>
                <a:spLocks noChangeShapeType="1"/>
              </p:cNvSpPr>
              <p:nvPr/>
            </p:nvSpPr>
            <p:spPr bwMode="auto">
              <a:xfrm>
                <a:off x="70294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3" name="Line 348">
                <a:extLst>
                  <a:ext uri="{FF2B5EF4-FFF2-40B4-BE49-F238E27FC236}">
                    <a16:creationId xmlns:a16="http://schemas.microsoft.com/office/drawing/2014/main" id="{7F25FE49-BD35-40A2-8DB5-775204FD779E}"/>
                  </a:ext>
                </a:extLst>
              </p:cNvPr>
              <p:cNvSpPr>
                <a:spLocks noChangeShapeType="1"/>
              </p:cNvSpPr>
              <p:nvPr/>
            </p:nvSpPr>
            <p:spPr bwMode="auto">
              <a:xfrm>
                <a:off x="7067550" y="30384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cxnSp>
          <p:nvCxnSpPr>
            <p:cNvPr id="219" name="Straight Connector 218">
              <a:extLst>
                <a:ext uri="{FF2B5EF4-FFF2-40B4-BE49-F238E27FC236}">
                  <a16:creationId xmlns:a16="http://schemas.microsoft.com/office/drawing/2014/main" id="{F0608A23-ED72-4934-9BFA-3999A50D5449}"/>
                </a:ext>
              </a:extLst>
            </p:cNvPr>
            <p:cNvCxnSpPr>
              <a:cxnSpLocks/>
            </p:cNvCxnSpPr>
            <p:nvPr/>
          </p:nvCxnSpPr>
          <p:spPr>
            <a:xfrm flipV="1">
              <a:off x="5505113" y="3674763"/>
              <a:ext cx="0" cy="163565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0" name="Straight Connector 219">
              <a:extLst>
                <a:ext uri="{FF2B5EF4-FFF2-40B4-BE49-F238E27FC236}">
                  <a16:creationId xmlns:a16="http://schemas.microsoft.com/office/drawing/2014/main" id="{20B7CD56-3D64-4D43-AFE8-0D7B03A7E356}"/>
                </a:ext>
              </a:extLst>
            </p:cNvPr>
            <p:cNvCxnSpPr>
              <a:cxnSpLocks/>
            </p:cNvCxnSpPr>
            <p:nvPr/>
          </p:nvCxnSpPr>
          <p:spPr>
            <a:xfrm>
              <a:off x="5498815" y="5314474"/>
              <a:ext cx="3024043"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221" name="Group 220">
              <a:extLst>
                <a:ext uri="{FF2B5EF4-FFF2-40B4-BE49-F238E27FC236}">
                  <a16:creationId xmlns:a16="http://schemas.microsoft.com/office/drawing/2014/main" id="{6B84A212-DA80-447E-B22F-BEF70F9539BB}"/>
                </a:ext>
              </a:extLst>
            </p:cNvPr>
            <p:cNvGrpSpPr/>
            <p:nvPr/>
          </p:nvGrpSpPr>
          <p:grpSpPr>
            <a:xfrm>
              <a:off x="5105061" y="3546151"/>
              <a:ext cx="380954" cy="1888849"/>
              <a:chOff x="1121001" y="2441031"/>
              <a:chExt cx="682804" cy="2623537"/>
            </a:xfrm>
          </p:grpSpPr>
          <p:sp>
            <p:nvSpPr>
              <p:cNvPr id="268" name="TextBox 267">
                <a:extLst>
                  <a:ext uri="{FF2B5EF4-FFF2-40B4-BE49-F238E27FC236}">
                    <a16:creationId xmlns:a16="http://schemas.microsoft.com/office/drawing/2014/main" id="{B4921E73-9382-4067-BF92-5C42359205D9}"/>
                  </a:ext>
                </a:extLst>
              </p:cNvPr>
              <p:cNvSpPr txBox="1"/>
              <p:nvPr/>
            </p:nvSpPr>
            <p:spPr>
              <a:xfrm>
                <a:off x="1121001" y="4688325"/>
                <a:ext cx="681510" cy="376243"/>
              </a:xfrm>
              <a:prstGeom prst="rect">
                <a:avLst/>
              </a:prstGeom>
              <a:noFill/>
            </p:spPr>
            <p:txBody>
              <a:bodyPr wrap="none" rtlCol="0">
                <a:spAutoFit/>
              </a:bodyPr>
              <a:lstStyle/>
              <a:p>
                <a:pPr algn="r"/>
                <a:r>
                  <a:rPr lang="en-US" sz="1200" dirty="0"/>
                  <a:t>0.0</a:t>
                </a:r>
              </a:p>
            </p:txBody>
          </p:sp>
          <p:sp>
            <p:nvSpPr>
              <p:cNvPr id="269" name="TextBox 268">
                <a:extLst>
                  <a:ext uri="{FF2B5EF4-FFF2-40B4-BE49-F238E27FC236}">
                    <a16:creationId xmlns:a16="http://schemas.microsoft.com/office/drawing/2014/main" id="{64CA1F8D-E7C3-4126-94C8-A191D04C62A9}"/>
                  </a:ext>
                </a:extLst>
              </p:cNvPr>
              <p:cNvSpPr txBox="1"/>
              <p:nvPr/>
            </p:nvSpPr>
            <p:spPr>
              <a:xfrm>
                <a:off x="1121001" y="4225617"/>
                <a:ext cx="681510" cy="376244"/>
              </a:xfrm>
              <a:prstGeom prst="rect">
                <a:avLst/>
              </a:prstGeom>
              <a:noFill/>
            </p:spPr>
            <p:txBody>
              <a:bodyPr wrap="none" rtlCol="0">
                <a:spAutoFit/>
              </a:bodyPr>
              <a:lstStyle/>
              <a:p>
                <a:pPr algn="r"/>
                <a:r>
                  <a:rPr lang="en-US" sz="1200" dirty="0"/>
                  <a:t>0.2</a:t>
                </a:r>
              </a:p>
            </p:txBody>
          </p:sp>
          <p:sp>
            <p:nvSpPr>
              <p:cNvPr id="270" name="TextBox 269">
                <a:extLst>
                  <a:ext uri="{FF2B5EF4-FFF2-40B4-BE49-F238E27FC236}">
                    <a16:creationId xmlns:a16="http://schemas.microsoft.com/office/drawing/2014/main" id="{1D2AF566-FB09-411C-8D78-EF157954B06D}"/>
                  </a:ext>
                </a:extLst>
              </p:cNvPr>
              <p:cNvSpPr txBox="1"/>
              <p:nvPr/>
            </p:nvSpPr>
            <p:spPr>
              <a:xfrm>
                <a:off x="1121001" y="3332866"/>
                <a:ext cx="681510" cy="376244"/>
              </a:xfrm>
              <a:prstGeom prst="rect">
                <a:avLst/>
              </a:prstGeom>
              <a:noFill/>
            </p:spPr>
            <p:txBody>
              <a:bodyPr wrap="none" rtlCol="0">
                <a:spAutoFit/>
              </a:bodyPr>
              <a:lstStyle/>
              <a:p>
                <a:pPr algn="r"/>
                <a:r>
                  <a:rPr lang="en-US" sz="1200" dirty="0"/>
                  <a:t>0.6</a:t>
                </a:r>
              </a:p>
            </p:txBody>
          </p:sp>
          <p:sp>
            <p:nvSpPr>
              <p:cNvPr id="271" name="TextBox 270">
                <a:extLst>
                  <a:ext uri="{FF2B5EF4-FFF2-40B4-BE49-F238E27FC236}">
                    <a16:creationId xmlns:a16="http://schemas.microsoft.com/office/drawing/2014/main" id="{C290CF4E-DCE6-45A4-B5F7-FCEBDFFFEE17}"/>
                  </a:ext>
                </a:extLst>
              </p:cNvPr>
              <p:cNvSpPr txBox="1"/>
              <p:nvPr/>
            </p:nvSpPr>
            <p:spPr>
              <a:xfrm>
                <a:off x="1121001" y="2891994"/>
                <a:ext cx="681510" cy="376244"/>
              </a:xfrm>
              <a:prstGeom prst="rect">
                <a:avLst/>
              </a:prstGeom>
              <a:noFill/>
            </p:spPr>
            <p:txBody>
              <a:bodyPr wrap="none" rtlCol="0">
                <a:spAutoFit/>
              </a:bodyPr>
              <a:lstStyle/>
              <a:p>
                <a:pPr algn="r"/>
                <a:r>
                  <a:rPr lang="en-US" sz="1200" dirty="0"/>
                  <a:t>0.8</a:t>
                </a:r>
              </a:p>
            </p:txBody>
          </p:sp>
          <p:sp>
            <p:nvSpPr>
              <p:cNvPr id="272" name="TextBox 271">
                <a:extLst>
                  <a:ext uri="{FF2B5EF4-FFF2-40B4-BE49-F238E27FC236}">
                    <a16:creationId xmlns:a16="http://schemas.microsoft.com/office/drawing/2014/main" id="{A984E07E-77F5-4A4C-9013-A1C09545A95D}"/>
                  </a:ext>
                </a:extLst>
              </p:cNvPr>
              <p:cNvSpPr txBox="1"/>
              <p:nvPr/>
            </p:nvSpPr>
            <p:spPr>
              <a:xfrm>
                <a:off x="1121001" y="2441031"/>
                <a:ext cx="681510" cy="376245"/>
              </a:xfrm>
              <a:prstGeom prst="rect">
                <a:avLst/>
              </a:prstGeom>
              <a:noFill/>
            </p:spPr>
            <p:txBody>
              <a:bodyPr wrap="none" rtlCol="0">
                <a:spAutoFit/>
              </a:bodyPr>
              <a:lstStyle/>
              <a:p>
                <a:pPr algn="r"/>
                <a:r>
                  <a:rPr lang="en-US" sz="1200" dirty="0"/>
                  <a:t>1.0</a:t>
                </a:r>
              </a:p>
            </p:txBody>
          </p:sp>
          <p:sp>
            <p:nvSpPr>
              <p:cNvPr id="273" name="TextBox 272">
                <a:extLst>
                  <a:ext uri="{FF2B5EF4-FFF2-40B4-BE49-F238E27FC236}">
                    <a16:creationId xmlns:a16="http://schemas.microsoft.com/office/drawing/2014/main" id="{B073260E-06D6-4C90-A415-C7455CEA393B}"/>
                  </a:ext>
                </a:extLst>
              </p:cNvPr>
              <p:cNvSpPr txBox="1"/>
              <p:nvPr/>
            </p:nvSpPr>
            <p:spPr>
              <a:xfrm>
                <a:off x="1122295" y="3793774"/>
                <a:ext cx="681510" cy="376244"/>
              </a:xfrm>
              <a:prstGeom prst="rect">
                <a:avLst/>
              </a:prstGeom>
              <a:noFill/>
            </p:spPr>
            <p:txBody>
              <a:bodyPr wrap="none" rtlCol="0">
                <a:spAutoFit/>
              </a:bodyPr>
              <a:lstStyle/>
              <a:p>
                <a:pPr algn="r"/>
                <a:r>
                  <a:rPr lang="en-US" sz="1200" dirty="0"/>
                  <a:t>0.4</a:t>
                </a:r>
              </a:p>
            </p:txBody>
          </p:sp>
        </p:grpSp>
        <p:grpSp>
          <p:nvGrpSpPr>
            <p:cNvPr id="222" name="Group 221">
              <a:extLst>
                <a:ext uri="{FF2B5EF4-FFF2-40B4-BE49-F238E27FC236}">
                  <a16:creationId xmlns:a16="http://schemas.microsoft.com/office/drawing/2014/main" id="{4149D28F-6886-48DA-931C-6BF1FD50176C}"/>
                </a:ext>
              </a:extLst>
            </p:cNvPr>
            <p:cNvGrpSpPr/>
            <p:nvPr/>
          </p:nvGrpSpPr>
          <p:grpSpPr>
            <a:xfrm>
              <a:off x="4648993" y="5335076"/>
              <a:ext cx="4037135" cy="588446"/>
              <a:chOff x="276407" y="4860470"/>
              <a:chExt cx="7235965" cy="817328"/>
            </a:xfrm>
          </p:grpSpPr>
          <p:sp>
            <p:nvSpPr>
              <p:cNvPr id="245" name="TextBox 244">
                <a:extLst>
                  <a:ext uri="{FF2B5EF4-FFF2-40B4-BE49-F238E27FC236}">
                    <a16:creationId xmlns:a16="http://schemas.microsoft.com/office/drawing/2014/main" id="{8D5EBF99-8DE2-44F8-9AC3-42C8099AACBD}"/>
                  </a:ext>
                </a:extLst>
              </p:cNvPr>
              <p:cNvSpPr txBox="1"/>
              <p:nvPr/>
            </p:nvSpPr>
            <p:spPr>
              <a:xfrm>
                <a:off x="1563472" y="4860470"/>
                <a:ext cx="471772" cy="376244"/>
              </a:xfrm>
              <a:prstGeom prst="rect">
                <a:avLst/>
              </a:prstGeom>
              <a:noFill/>
              <a:effectLst/>
            </p:spPr>
            <p:txBody>
              <a:bodyPr wrap="none" rtlCol="0">
                <a:spAutoFit/>
              </a:bodyPr>
              <a:lstStyle/>
              <a:p>
                <a:pPr algn="ctr"/>
                <a:r>
                  <a:rPr lang="en-US" sz="1200" dirty="0"/>
                  <a:t>0</a:t>
                </a:r>
              </a:p>
            </p:txBody>
          </p:sp>
          <p:sp>
            <p:nvSpPr>
              <p:cNvPr id="246" name="TextBox 245">
                <a:extLst>
                  <a:ext uri="{FF2B5EF4-FFF2-40B4-BE49-F238E27FC236}">
                    <a16:creationId xmlns:a16="http://schemas.microsoft.com/office/drawing/2014/main" id="{9616524F-B1D3-4771-9C6C-F9804F238B15}"/>
                  </a:ext>
                </a:extLst>
              </p:cNvPr>
              <p:cNvSpPr txBox="1"/>
              <p:nvPr/>
            </p:nvSpPr>
            <p:spPr>
              <a:xfrm>
                <a:off x="2174954" y="4860470"/>
                <a:ext cx="612554" cy="384741"/>
              </a:xfrm>
              <a:prstGeom prst="rect">
                <a:avLst/>
              </a:prstGeom>
              <a:noFill/>
              <a:effectLst/>
            </p:spPr>
            <p:txBody>
              <a:bodyPr wrap="none" rtlCol="0">
                <a:spAutoFit/>
              </a:bodyPr>
              <a:lstStyle/>
              <a:p>
                <a:pPr algn="ctr"/>
                <a:r>
                  <a:rPr lang="en-US" sz="1200" dirty="0"/>
                  <a:t>12</a:t>
                </a:r>
              </a:p>
            </p:txBody>
          </p:sp>
          <p:sp>
            <p:nvSpPr>
              <p:cNvPr id="248" name="TextBox 247">
                <a:extLst>
                  <a:ext uri="{FF2B5EF4-FFF2-40B4-BE49-F238E27FC236}">
                    <a16:creationId xmlns:a16="http://schemas.microsoft.com/office/drawing/2014/main" id="{8B628ABF-CDEF-48DB-A1DC-66B57F1B5322}"/>
                  </a:ext>
                </a:extLst>
              </p:cNvPr>
              <p:cNvSpPr txBox="1"/>
              <p:nvPr/>
            </p:nvSpPr>
            <p:spPr>
              <a:xfrm>
                <a:off x="2832749" y="4860470"/>
                <a:ext cx="612554" cy="384743"/>
              </a:xfrm>
              <a:prstGeom prst="rect">
                <a:avLst/>
              </a:prstGeom>
              <a:noFill/>
              <a:effectLst/>
            </p:spPr>
            <p:txBody>
              <a:bodyPr wrap="none" rtlCol="0">
                <a:spAutoFit/>
              </a:bodyPr>
              <a:lstStyle/>
              <a:p>
                <a:pPr algn="ctr"/>
                <a:r>
                  <a:rPr lang="en-US" sz="1200" dirty="0"/>
                  <a:t>24</a:t>
                </a:r>
              </a:p>
            </p:txBody>
          </p:sp>
          <p:sp>
            <p:nvSpPr>
              <p:cNvPr id="249" name="TextBox 248">
                <a:extLst>
                  <a:ext uri="{FF2B5EF4-FFF2-40B4-BE49-F238E27FC236}">
                    <a16:creationId xmlns:a16="http://schemas.microsoft.com/office/drawing/2014/main" id="{D113AB47-9559-429E-B6FD-FCD19108CB05}"/>
                  </a:ext>
                </a:extLst>
              </p:cNvPr>
              <p:cNvSpPr txBox="1"/>
              <p:nvPr/>
            </p:nvSpPr>
            <p:spPr>
              <a:xfrm>
                <a:off x="6899818" y="4860470"/>
                <a:ext cx="612554" cy="384741"/>
              </a:xfrm>
              <a:prstGeom prst="rect">
                <a:avLst/>
              </a:prstGeom>
              <a:noFill/>
              <a:effectLst/>
            </p:spPr>
            <p:txBody>
              <a:bodyPr wrap="none" rtlCol="0">
                <a:spAutoFit/>
              </a:bodyPr>
              <a:lstStyle/>
              <a:p>
                <a:pPr algn="ctr"/>
                <a:r>
                  <a:rPr lang="en-US" sz="1200" dirty="0"/>
                  <a:t>96</a:t>
                </a:r>
              </a:p>
            </p:txBody>
          </p:sp>
          <p:sp>
            <p:nvSpPr>
              <p:cNvPr id="250" name="TextBox 249">
                <a:extLst>
                  <a:ext uri="{FF2B5EF4-FFF2-40B4-BE49-F238E27FC236}">
                    <a16:creationId xmlns:a16="http://schemas.microsoft.com/office/drawing/2014/main" id="{A84A50F9-1200-4664-BA0A-AE96D86FB751}"/>
                  </a:ext>
                </a:extLst>
              </p:cNvPr>
              <p:cNvSpPr txBox="1"/>
              <p:nvPr/>
            </p:nvSpPr>
            <p:spPr>
              <a:xfrm>
                <a:off x="3491687" y="4861446"/>
                <a:ext cx="612554" cy="384741"/>
              </a:xfrm>
              <a:prstGeom prst="rect">
                <a:avLst/>
              </a:prstGeom>
              <a:noFill/>
              <a:effectLst/>
            </p:spPr>
            <p:txBody>
              <a:bodyPr wrap="none" rtlCol="0">
                <a:spAutoFit/>
              </a:bodyPr>
              <a:lstStyle/>
              <a:p>
                <a:pPr algn="ctr"/>
                <a:r>
                  <a:rPr lang="en-US" sz="1200" dirty="0"/>
                  <a:t>36</a:t>
                </a:r>
              </a:p>
            </p:txBody>
          </p:sp>
          <p:sp>
            <p:nvSpPr>
              <p:cNvPr id="252" name="TextBox 251">
                <a:extLst>
                  <a:ext uri="{FF2B5EF4-FFF2-40B4-BE49-F238E27FC236}">
                    <a16:creationId xmlns:a16="http://schemas.microsoft.com/office/drawing/2014/main" id="{4043BFDF-C335-4971-B885-C9A1C48463D0}"/>
                  </a:ext>
                </a:extLst>
              </p:cNvPr>
              <p:cNvSpPr txBox="1"/>
              <p:nvPr/>
            </p:nvSpPr>
            <p:spPr>
              <a:xfrm>
                <a:off x="6193822" y="4863427"/>
                <a:ext cx="612554" cy="384741"/>
              </a:xfrm>
              <a:prstGeom prst="rect">
                <a:avLst/>
              </a:prstGeom>
              <a:noFill/>
              <a:effectLst/>
            </p:spPr>
            <p:txBody>
              <a:bodyPr wrap="none" rtlCol="0">
                <a:spAutoFit/>
              </a:bodyPr>
              <a:lstStyle/>
              <a:p>
                <a:pPr algn="ctr"/>
                <a:r>
                  <a:rPr lang="en-US" sz="1200" dirty="0"/>
                  <a:t>84</a:t>
                </a:r>
              </a:p>
            </p:txBody>
          </p:sp>
          <p:sp>
            <p:nvSpPr>
              <p:cNvPr id="253" name="TextBox 252">
                <a:extLst>
                  <a:ext uri="{FF2B5EF4-FFF2-40B4-BE49-F238E27FC236}">
                    <a16:creationId xmlns:a16="http://schemas.microsoft.com/office/drawing/2014/main" id="{BA7322AF-F5A2-489E-B2A9-E814E78B9B54}"/>
                  </a:ext>
                </a:extLst>
              </p:cNvPr>
              <p:cNvSpPr txBox="1"/>
              <p:nvPr/>
            </p:nvSpPr>
            <p:spPr>
              <a:xfrm>
                <a:off x="4201611" y="4864987"/>
                <a:ext cx="612554" cy="384743"/>
              </a:xfrm>
              <a:prstGeom prst="rect">
                <a:avLst/>
              </a:prstGeom>
              <a:noFill/>
              <a:effectLst/>
            </p:spPr>
            <p:txBody>
              <a:bodyPr wrap="none" rtlCol="0">
                <a:spAutoFit/>
              </a:bodyPr>
              <a:lstStyle/>
              <a:p>
                <a:pPr algn="ctr"/>
                <a:r>
                  <a:rPr lang="en-US" sz="1200" dirty="0"/>
                  <a:t>48</a:t>
                </a:r>
              </a:p>
            </p:txBody>
          </p:sp>
          <p:sp>
            <p:nvSpPr>
              <p:cNvPr id="254" name="TextBox 253">
                <a:extLst>
                  <a:ext uri="{FF2B5EF4-FFF2-40B4-BE49-F238E27FC236}">
                    <a16:creationId xmlns:a16="http://schemas.microsoft.com/office/drawing/2014/main" id="{ED69AD48-08A0-4442-9B27-AC877AEA3F6B}"/>
                  </a:ext>
                </a:extLst>
              </p:cNvPr>
              <p:cNvSpPr txBox="1"/>
              <p:nvPr/>
            </p:nvSpPr>
            <p:spPr>
              <a:xfrm>
                <a:off x="4864145" y="4867529"/>
                <a:ext cx="612554" cy="384741"/>
              </a:xfrm>
              <a:prstGeom prst="rect">
                <a:avLst/>
              </a:prstGeom>
              <a:noFill/>
              <a:effectLst/>
            </p:spPr>
            <p:txBody>
              <a:bodyPr wrap="none" rtlCol="0">
                <a:spAutoFit/>
              </a:bodyPr>
              <a:lstStyle/>
              <a:p>
                <a:pPr algn="ctr"/>
                <a:r>
                  <a:rPr lang="en-US" sz="1200" dirty="0"/>
                  <a:t>60</a:t>
                </a:r>
              </a:p>
            </p:txBody>
          </p:sp>
          <p:sp>
            <p:nvSpPr>
              <p:cNvPr id="256" name="TextBox 255">
                <a:extLst>
                  <a:ext uri="{FF2B5EF4-FFF2-40B4-BE49-F238E27FC236}">
                    <a16:creationId xmlns:a16="http://schemas.microsoft.com/office/drawing/2014/main" id="{291350D0-CE1C-4800-9C0F-1FEA3B18559F}"/>
                  </a:ext>
                </a:extLst>
              </p:cNvPr>
              <p:cNvSpPr txBox="1"/>
              <p:nvPr/>
            </p:nvSpPr>
            <p:spPr>
              <a:xfrm>
                <a:off x="5566886" y="4872598"/>
                <a:ext cx="612554" cy="384743"/>
              </a:xfrm>
              <a:prstGeom prst="rect">
                <a:avLst/>
              </a:prstGeom>
              <a:noFill/>
              <a:effectLst/>
            </p:spPr>
            <p:txBody>
              <a:bodyPr wrap="none" rtlCol="0">
                <a:spAutoFit/>
              </a:bodyPr>
              <a:lstStyle/>
              <a:p>
                <a:pPr algn="ctr"/>
                <a:r>
                  <a:rPr lang="en-US" sz="1200" dirty="0"/>
                  <a:t>72</a:t>
                </a:r>
              </a:p>
            </p:txBody>
          </p:sp>
          <p:sp>
            <p:nvSpPr>
              <p:cNvPr id="257" name="TextBox 256">
                <a:extLst>
                  <a:ext uri="{FF2B5EF4-FFF2-40B4-BE49-F238E27FC236}">
                    <a16:creationId xmlns:a16="http://schemas.microsoft.com/office/drawing/2014/main" id="{90C54B26-A4BE-465E-9541-C4A66F8113FD}"/>
                  </a:ext>
                </a:extLst>
              </p:cNvPr>
              <p:cNvSpPr txBox="1"/>
              <p:nvPr/>
            </p:nvSpPr>
            <p:spPr>
              <a:xfrm>
                <a:off x="1501282" y="5311879"/>
                <a:ext cx="589569" cy="363366"/>
              </a:xfrm>
              <a:prstGeom prst="rect">
                <a:avLst/>
              </a:prstGeom>
              <a:noFill/>
              <a:effectLst/>
            </p:spPr>
            <p:txBody>
              <a:bodyPr wrap="none" rtlCol="0">
                <a:spAutoFit/>
              </a:bodyPr>
              <a:lstStyle/>
              <a:p>
                <a:pPr algn="ctr"/>
                <a:r>
                  <a:rPr lang="en-US" sz="1050" dirty="0"/>
                  <a:t>20</a:t>
                </a:r>
              </a:p>
            </p:txBody>
          </p:sp>
          <p:sp>
            <p:nvSpPr>
              <p:cNvPr id="258" name="TextBox 257">
                <a:extLst>
                  <a:ext uri="{FF2B5EF4-FFF2-40B4-BE49-F238E27FC236}">
                    <a16:creationId xmlns:a16="http://schemas.microsoft.com/office/drawing/2014/main" id="{990588D3-F4BE-49DC-8CCB-1493E0310F49}"/>
                  </a:ext>
                </a:extLst>
              </p:cNvPr>
              <p:cNvSpPr txBox="1"/>
              <p:nvPr/>
            </p:nvSpPr>
            <p:spPr>
              <a:xfrm>
                <a:off x="2207248" y="5311876"/>
                <a:ext cx="578078" cy="352679"/>
              </a:xfrm>
              <a:prstGeom prst="rect">
                <a:avLst/>
              </a:prstGeom>
              <a:noFill/>
              <a:effectLst/>
            </p:spPr>
            <p:txBody>
              <a:bodyPr wrap="none" rtlCol="0">
                <a:spAutoFit/>
              </a:bodyPr>
              <a:lstStyle/>
              <a:p>
                <a:pPr algn="ctr"/>
                <a:r>
                  <a:rPr lang="en-US" sz="1050" dirty="0"/>
                  <a:t>20</a:t>
                </a:r>
              </a:p>
            </p:txBody>
          </p:sp>
          <p:sp>
            <p:nvSpPr>
              <p:cNvPr id="259" name="TextBox 258">
                <a:extLst>
                  <a:ext uri="{FF2B5EF4-FFF2-40B4-BE49-F238E27FC236}">
                    <a16:creationId xmlns:a16="http://schemas.microsoft.com/office/drawing/2014/main" id="{DF229BA4-4B6B-4314-8AE6-1D660FF45AFC}"/>
                  </a:ext>
                </a:extLst>
              </p:cNvPr>
              <p:cNvSpPr txBox="1"/>
              <p:nvPr/>
            </p:nvSpPr>
            <p:spPr>
              <a:xfrm>
                <a:off x="2868266" y="5311883"/>
                <a:ext cx="578078" cy="352679"/>
              </a:xfrm>
              <a:prstGeom prst="rect">
                <a:avLst/>
              </a:prstGeom>
              <a:noFill/>
              <a:effectLst/>
            </p:spPr>
            <p:txBody>
              <a:bodyPr wrap="none" rtlCol="0">
                <a:spAutoFit/>
              </a:bodyPr>
              <a:lstStyle/>
              <a:p>
                <a:pPr algn="ctr"/>
                <a:r>
                  <a:rPr lang="en-US" sz="1050" dirty="0"/>
                  <a:t>17</a:t>
                </a:r>
              </a:p>
            </p:txBody>
          </p:sp>
          <p:sp>
            <p:nvSpPr>
              <p:cNvPr id="261" name="TextBox 260">
                <a:extLst>
                  <a:ext uri="{FF2B5EF4-FFF2-40B4-BE49-F238E27FC236}">
                    <a16:creationId xmlns:a16="http://schemas.microsoft.com/office/drawing/2014/main" id="{7B7F98DE-D0A6-4A95-AC2D-ED955854AF04}"/>
                  </a:ext>
                </a:extLst>
              </p:cNvPr>
              <p:cNvSpPr txBox="1"/>
              <p:nvPr/>
            </p:nvSpPr>
            <p:spPr>
              <a:xfrm>
                <a:off x="3505633" y="5312883"/>
                <a:ext cx="578078" cy="352679"/>
              </a:xfrm>
              <a:prstGeom prst="rect">
                <a:avLst/>
              </a:prstGeom>
              <a:noFill/>
              <a:effectLst/>
            </p:spPr>
            <p:txBody>
              <a:bodyPr wrap="none" rtlCol="0">
                <a:spAutoFit/>
              </a:bodyPr>
              <a:lstStyle/>
              <a:p>
                <a:pPr algn="ctr"/>
                <a:r>
                  <a:rPr lang="en-US" sz="1050" dirty="0"/>
                  <a:t>14</a:t>
                </a:r>
              </a:p>
            </p:txBody>
          </p:sp>
          <p:sp>
            <p:nvSpPr>
              <p:cNvPr id="262" name="TextBox 261">
                <a:extLst>
                  <a:ext uri="{FF2B5EF4-FFF2-40B4-BE49-F238E27FC236}">
                    <a16:creationId xmlns:a16="http://schemas.microsoft.com/office/drawing/2014/main" id="{690B6E5B-83BA-401D-8707-67816991C50D}"/>
                  </a:ext>
                </a:extLst>
              </p:cNvPr>
              <p:cNvSpPr txBox="1"/>
              <p:nvPr/>
            </p:nvSpPr>
            <p:spPr>
              <a:xfrm>
                <a:off x="4255838" y="5313886"/>
                <a:ext cx="578078" cy="352679"/>
              </a:xfrm>
              <a:prstGeom prst="rect">
                <a:avLst/>
              </a:prstGeom>
              <a:noFill/>
              <a:effectLst/>
            </p:spPr>
            <p:txBody>
              <a:bodyPr wrap="none" rtlCol="0">
                <a:spAutoFit/>
              </a:bodyPr>
              <a:lstStyle/>
              <a:p>
                <a:pPr algn="ctr"/>
                <a:r>
                  <a:rPr lang="en-US" sz="1050" dirty="0"/>
                  <a:t>11</a:t>
                </a:r>
              </a:p>
            </p:txBody>
          </p:sp>
          <p:sp>
            <p:nvSpPr>
              <p:cNvPr id="264" name="TextBox 263">
                <a:extLst>
                  <a:ext uri="{FF2B5EF4-FFF2-40B4-BE49-F238E27FC236}">
                    <a16:creationId xmlns:a16="http://schemas.microsoft.com/office/drawing/2014/main" id="{68254A0F-BDC2-4BD1-8BAA-7CC302F3006A}"/>
                  </a:ext>
                </a:extLst>
              </p:cNvPr>
              <p:cNvSpPr txBox="1"/>
              <p:nvPr/>
            </p:nvSpPr>
            <p:spPr>
              <a:xfrm>
                <a:off x="4964322" y="5318964"/>
                <a:ext cx="454533" cy="352679"/>
              </a:xfrm>
              <a:prstGeom prst="rect">
                <a:avLst/>
              </a:prstGeom>
              <a:noFill/>
              <a:effectLst/>
            </p:spPr>
            <p:txBody>
              <a:bodyPr wrap="none" rtlCol="0">
                <a:spAutoFit/>
              </a:bodyPr>
              <a:lstStyle/>
              <a:p>
                <a:pPr algn="ctr"/>
                <a:r>
                  <a:rPr lang="en-US" sz="1050" dirty="0"/>
                  <a:t>6</a:t>
                </a:r>
              </a:p>
            </p:txBody>
          </p:sp>
          <p:sp>
            <p:nvSpPr>
              <p:cNvPr id="265" name="TextBox 264">
                <a:extLst>
                  <a:ext uri="{FF2B5EF4-FFF2-40B4-BE49-F238E27FC236}">
                    <a16:creationId xmlns:a16="http://schemas.microsoft.com/office/drawing/2014/main" id="{10A55F71-BC9F-489B-ABD5-62B7CD041EF8}"/>
                  </a:ext>
                </a:extLst>
              </p:cNvPr>
              <p:cNvSpPr txBox="1"/>
              <p:nvPr/>
            </p:nvSpPr>
            <p:spPr>
              <a:xfrm>
                <a:off x="5691796" y="5321480"/>
                <a:ext cx="454533" cy="352679"/>
              </a:xfrm>
              <a:prstGeom prst="rect">
                <a:avLst/>
              </a:prstGeom>
              <a:noFill/>
              <a:effectLst/>
            </p:spPr>
            <p:txBody>
              <a:bodyPr wrap="none" rtlCol="0">
                <a:spAutoFit/>
              </a:bodyPr>
              <a:lstStyle/>
              <a:p>
                <a:pPr algn="ctr"/>
                <a:r>
                  <a:rPr lang="en-US" sz="1050" dirty="0"/>
                  <a:t>4</a:t>
                </a:r>
              </a:p>
            </p:txBody>
          </p:sp>
          <p:sp>
            <p:nvSpPr>
              <p:cNvPr id="266" name="TextBox 265">
                <a:extLst>
                  <a:ext uri="{FF2B5EF4-FFF2-40B4-BE49-F238E27FC236}">
                    <a16:creationId xmlns:a16="http://schemas.microsoft.com/office/drawing/2014/main" id="{D9A32F34-2A64-4410-8DA2-778696FBC06F}"/>
                  </a:ext>
                </a:extLst>
              </p:cNvPr>
              <p:cNvSpPr txBox="1"/>
              <p:nvPr/>
            </p:nvSpPr>
            <p:spPr>
              <a:xfrm>
                <a:off x="6290845" y="5324012"/>
                <a:ext cx="454533" cy="352679"/>
              </a:xfrm>
              <a:prstGeom prst="rect">
                <a:avLst/>
              </a:prstGeom>
              <a:noFill/>
              <a:effectLst/>
            </p:spPr>
            <p:txBody>
              <a:bodyPr wrap="none" rtlCol="0">
                <a:spAutoFit/>
              </a:bodyPr>
              <a:lstStyle/>
              <a:p>
                <a:pPr algn="ctr"/>
                <a:r>
                  <a:rPr lang="en-US" sz="1050" dirty="0"/>
                  <a:t>1</a:t>
                </a:r>
              </a:p>
            </p:txBody>
          </p:sp>
          <p:sp>
            <p:nvSpPr>
              <p:cNvPr id="267" name="TextBox 266">
                <a:extLst>
                  <a:ext uri="{FF2B5EF4-FFF2-40B4-BE49-F238E27FC236}">
                    <a16:creationId xmlns:a16="http://schemas.microsoft.com/office/drawing/2014/main" id="{F08F6B49-3E0A-40CF-AE8F-2468AC2C4A40}"/>
                  </a:ext>
                </a:extLst>
              </p:cNvPr>
              <p:cNvSpPr txBox="1"/>
              <p:nvPr/>
            </p:nvSpPr>
            <p:spPr>
              <a:xfrm>
                <a:off x="276407" y="5314432"/>
                <a:ext cx="1368194" cy="363366"/>
              </a:xfrm>
              <a:prstGeom prst="rect">
                <a:avLst/>
              </a:prstGeom>
              <a:noFill/>
              <a:effectLst/>
            </p:spPr>
            <p:txBody>
              <a:bodyPr wrap="none" rtlCol="0">
                <a:spAutoFit/>
              </a:bodyPr>
              <a:lstStyle/>
              <a:p>
                <a:r>
                  <a:rPr lang="en-US" sz="1050" dirty="0"/>
                  <a:t>No. at risk</a:t>
                </a:r>
              </a:p>
            </p:txBody>
          </p:sp>
        </p:grpSp>
        <p:sp>
          <p:nvSpPr>
            <p:cNvPr id="223" name="TextBox 222">
              <a:extLst>
                <a:ext uri="{FF2B5EF4-FFF2-40B4-BE49-F238E27FC236}">
                  <a16:creationId xmlns:a16="http://schemas.microsoft.com/office/drawing/2014/main" id="{97DEF957-6872-49E2-89BA-53DCEFCDD28C}"/>
                </a:ext>
              </a:extLst>
            </p:cNvPr>
            <p:cNvSpPr txBox="1"/>
            <p:nvPr/>
          </p:nvSpPr>
          <p:spPr>
            <a:xfrm>
              <a:off x="5505114" y="5476655"/>
              <a:ext cx="3014394" cy="277003"/>
            </a:xfrm>
            <a:prstGeom prst="rect">
              <a:avLst/>
            </a:prstGeom>
            <a:noFill/>
          </p:spPr>
          <p:txBody>
            <a:bodyPr wrap="square" rtlCol="0">
              <a:spAutoFit/>
            </a:bodyPr>
            <a:lstStyle/>
            <a:p>
              <a:pPr algn="ctr"/>
              <a:r>
                <a:rPr lang="en-US" sz="1200" b="1" dirty="0"/>
                <a:t>Time from treatment start (weeks)</a:t>
              </a:r>
            </a:p>
          </p:txBody>
        </p:sp>
        <p:sp>
          <p:nvSpPr>
            <p:cNvPr id="224" name="TextBox 223">
              <a:extLst>
                <a:ext uri="{FF2B5EF4-FFF2-40B4-BE49-F238E27FC236}">
                  <a16:creationId xmlns:a16="http://schemas.microsoft.com/office/drawing/2014/main" id="{674362A8-3BD1-4B8F-956B-6B586846F697}"/>
                </a:ext>
              </a:extLst>
            </p:cNvPr>
            <p:cNvSpPr txBox="1"/>
            <p:nvPr/>
          </p:nvSpPr>
          <p:spPr>
            <a:xfrm rot="16200000">
              <a:off x="4154916" y="4262736"/>
              <a:ext cx="1806091" cy="276999"/>
            </a:xfrm>
            <a:prstGeom prst="rect">
              <a:avLst/>
            </a:prstGeom>
            <a:noFill/>
          </p:spPr>
          <p:txBody>
            <a:bodyPr wrap="square" rtlCol="0">
              <a:spAutoFit/>
            </a:bodyPr>
            <a:lstStyle/>
            <a:p>
              <a:pPr algn="ctr"/>
              <a:r>
                <a:rPr lang="en-GB" sz="1200" b="1" dirty="0"/>
                <a:t>Survival rate </a:t>
              </a:r>
              <a:endParaRPr lang="en-US" sz="1200" b="1" dirty="0"/>
            </a:p>
          </p:txBody>
        </p:sp>
        <p:grpSp>
          <p:nvGrpSpPr>
            <p:cNvPr id="225" name="Group 224">
              <a:extLst>
                <a:ext uri="{FF2B5EF4-FFF2-40B4-BE49-F238E27FC236}">
                  <a16:creationId xmlns:a16="http://schemas.microsoft.com/office/drawing/2014/main" id="{5B42EB42-686E-4FD7-97DF-3889E0429BE7}"/>
                </a:ext>
              </a:extLst>
            </p:cNvPr>
            <p:cNvGrpSpPr/>
            <p:nvPr/>
          </p:nvGrpSpPr>
          <p:grpSpPr>
            <a:xfrm>
              <a:off x="5506652" y="5304333"/>
              <a:ext cx="3004584" cy="70347"/>
              <a:chOff x="1813636" y="4891507"/>
              <a:chExt cx="5385272" cy="102756"/>
            </a:xfrm>
          </p:grpSpPr>
          <p:cxnSp>
            <p:nvCxnSpPr>
              <p:cNvPr id="233" name="Straight Connector 232">
                <a:extLst>
                  <a:ext uri="{FF2B5EF4-FFF2-40B4-BE49-F238E27FC236}">
                    <a16:creationId xmlns:a16="http://schemas.microsoft.com/office/drawing/2014/main" id="{9244D526-4F68-47B3-B176-FB8A1158A3C7}"/>
                  </a:ext>
                </a:extLst>
              </p:cNvPr>
              <p:cNvCxnSpPr/>
              <p:nvPr/>
            </p:nvCxnSpPr>
            <p:spPr>
              <a:xfrm>
                <a:off x="2487526"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5" name="Straight Connector 234">
                <a:extLst>
                  <a:ext uri="{FF2B5EF4-FFF2-40B4-BE49-F238E27FC236}">
                    <a16:creationId xmlns:a16="http://schemas.microsoft.com/office/drawing/2014/main" id="{6EEF6622-8846-48CC-A157-68B1EA614E46}"/>
                  </a:ext>
                </a:extLst>
              </p:cNvPr>
              <p:cNvCxnSpPr/>
              <p:nvPr/>
            </p:nvCxnSpPr>
            <p:spPr>
              <a:xfrm>
                <a:off x="3148811"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6" name="Straight Connector 235">
                <a:extLst>
                  <a:ext uri="{FF2B5EF4-FFF2-40B4-BE49-F238E27FC236}">
                    <a16:creationId xmlns:a16="http://schemas.microsoft.com/office/drawing/2014/main" id="{7FD7B298-65AF-4E94-9EAA-FFD4F3E09389}"/>
                  </a:ext>
                </a:extLst>
              </p:cNvPr>
              <p:cNvCxnSpPr/>
              <p:nvPr/>
            </p:nvCxnSpPr>
            <p:spPr>
              <a:xfrm>
                <a:off x="7198908"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7" name="Straight Connector 236">
                <a:extLst>
                  <a:ext uri="{FF2B5EF4-FFF2-40B4-BE49-F238E27FC236}">
                    <a16:creationId xmlns:a16="http://schemas.microsoft.com/office/drawing/2014/main" id="{777ACBBD-94EE-4FC7-952C-E5077009B275}"/>
                  </a:ext>
                </a:extLst>
              </p:cNvPr>
              <p:cNvCxnSpPr/>
              <p:nvPr/>
            </p:nvCxnSpPr>
            <p:spPr>
              <a:xfrm>
                <a:off x="1813636" y="489150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8" name="Straight Connector 237">
                <a:extLst>
                  <a:ext uri="{FF2B5EF4-FFF2-40B4-BE49-F238E27FC236}">
                    <a16:creationId xmlns:a16="http://schemas.microsoft.com/office/drawing/2014/main" id="{1F8AE1AB-C95C-4297-ACD9-59868097B872}"/>
                  </a:ext>
                </a:extLst>
              </p:cNvPr>
              <p:cNvCxnSpPr/>
              <p:nvPr/>
            </p:nvCxnSpPr>
            <p:spPr>
              <a:xfrm>
                <a:off x="3807749" y="4892534"/>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0" name="Straight Connector 239">
                <a:extLst>
                  <a:ext uri="{FF2B5EF4-FFF2-40B4-BE49-F238E27FC236}">
                    <a16:creationId xmlns:a16="http://schemas.microsoft.com/office/drawing/2014/main" id="{EFD27304-6A0E-40A9-AA79-9909597858F7}"/>
                  </a:ext>
                </a:extLst>
              </p:cNvPr>
              <p:cNvCxnSpPr/>
              <p:nvPr/>
            </p:nvCxnSpPr>
            <p:spPr>
              <a:xfrm>
                <a:off x="6509885" y="4894617"/>
                <a:ext cx="0" cy="90000"/>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1" name="Straight Connector 240">
                <a:extLst>
                  <a:ext uri="{FF2B5EF4-FFF2-40B4-BE49-F238E27FC236}">
                    <a16:creationId xmlns:a16="http://schemas.microsoft.com/office/drawing/2014/main" id="{945BA7BC-F6B6-47AA-A7A3-38D9A2027BF7}"/>
                  </a:ext>
                </a:extLst>
              </p:cNvPr>
              <p:cNvCxnSpPr/>
              <p:nvPr/>
            </p:nvCxnSpPr>
            <p:spPr>
              <a:xfrm>
                <a:off x="4517671" y="4896257"/>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2" name="Straight Connector 241">
                <a:extLst>
                  <a:ext uri="{FF2B5EF4-FFF2-40B4-BE49-F238E27FC236}">
                    <a16:creationId xmlns:a16="http://schemas.microsoft.com/office/drawing/2014/main" id="{61023EFE-A126-43E6-8CC0-C33464A15FBE}"/>
                  </a:ext>
                </a:extLst>
              </p:cNvPr>
              <p:cNvCxnSpPr/>
              <p:nvPr/>
            </p:nvCxnSpPr>
            <p:spPr>
              <a:xfrm>
                <a:off x="5180205" y="4898930"/>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44" name="Straight Connector 243">
                <a:extLst>
                  <a:ext uri="{FF2B5EF4-FFF2-40B4-BE49-F238E27FC236}">
                    <a16:creationId xmlns:a16="http://schemas.microsoft.com/office/drawing/2014/main" id="{747B05E8-F719-4394-9D2D-3C2FD8CA502C}"/>
                  </a:ext>
                </a:extLst>
              </p:cNvPr>
              <p:cNvCxnSpPr/>
              <p:nvPr/>
            </p:nvCxnSpPr>
            <p:spPr>
              <a:xfrm>
                <a:off x="5882947" y="4904262"/>
                <a:ext cx="0" cy="90001"/>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226" name="Group 225">
              <a:extLst>
                <a:ext uri="{FF2B5EF4-FFF2-40B4-BE49-F238E27FC236}">
                  <a16:creationId xmlns:a16="http://schemas.microsoft.com/office/drawing/2014/main" id="{FF872138-2019-44F2-BAA8-30EFCAB621D7}"/>
                </a:ext>
              </a:extLst>
            </p:cNvPr>
            <p:cNvGrpSpPr/>
            <p:nvPr/>
          </p:nvGrpSpPr>
          <p:grpSpPr>
            <a:xfrm>
              <a:off x="5451212" y="3682106"/>
              <a:ext cx="54725" cy="1629466"/>
              <a:chOff x="1234682" y="2516223"/>
              <a:chExt cx="50887" cy="1904144"/>
            </a:xfrm>
          </p:grpSpPr>
          <p:cxnSp>
            <p:nvCxnSpPr>
              <p:cNvPr id="227" name="Straight Connector 226">
                <a:extLst>
                  <a:ext uri="{FF2B5EF4-FFF2-40B4-BE49-F238E27FC236}">
                    <a16:creationId xmlns:a16="http://schemas.microsoft.com/office/drawing/2014/main" id="{941C761F-CA14-4AD3-A604-FAF6EED413F9}"/>
                  </a:ext>
                </a:extLst>
              </p:cNvPr>
              <p:cNvCxnSpPr/>
              <p:nvPr/>
            </p:nvCxnSpPr>
            <p:spPr>
              <a:xfrm rot="5400000">
                <a:off x="1259789" y="249111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8" name="Straight Connector 227">
                <a:extLst>
                  <a:ext uri="{FF2B5EF4-FFF2-40B4-BE49-F238E27FC236}">
                    <a16:creationId xmlns:a16="http://schemas.microsoft.com/office/drawing/2014/main" id="{25BBA17E-2C3C-40C3-B0E2-DD5883A3C97D}"/>
                  </a:ext>
                </a:extLst>
              </p:cNvPr>
              <p:cNvCxnSpPr/>
              <p:nvPr/>
            </p:nvCxnSpPr>
            <p:spPr>
              <a:xfrm rot="5400000">
                <a:off x="1259789" y="286347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29" name="Straight Connector 228">
                <a:extLst>
                  <a:ext uri="{FF2B5EF4-FFF2-40B4-BE49-F238E27FC236}">
                    <a16:creationId xmlns:a16="http://schemas.microsoft.com/office/drawing/2014/main" id="{8E130B22-1D7F-432C-A38C-3ECA4B1830A7}"/>
                  </a:ext>
                </a:extLst>
              </p:cNvPr>
              <p:cNvCxnSpPr/>
              <p:nvPr/>
            </p:nvCxnSpPr>
            <p:spPr>
              <a:xfrm rot="5400000">
                <a:off x="1259789" y="3244985"/>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0" name="Straight Connector 229">
                <a:extLst>
                  <a:ext uri="{FF2B5EF4-FFF2-40B4-BE49-F238E27FC236}">
                    <a16:creationId xmlns:a16="http://schemas.microsoft.com/office/drawing/2014/main" id="{9938811B-2A03-4BFF-A24D-C723779B7845}"/>
                  </a:ext>
                </a:extLst>
              </p:cNvPr>
              <p:cNvCxnSpPr/>
              <p:nvPr/>
            </p:nvCxnSpPr>
            <p:spPr>
              <a:xfrm rot="5400000">
                <a:off x="1259789" y="399575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1" name="Straight Connector 230">
                <a:extLst>
                  <a:ext uri="{FF2B5EF4-FFF2-40B4-BE49-F238E27FC236}">
                    <a16:creationId xmlns:a16="http://schemas.microsoft.com/office/drawing/2014/main" id="{A7B5CE02-8D9C-454E-9988-CDD655B9AA4F}"/>
                  </a:ext>
                </a:extLst>
              </p:cNvPr>
              <p:cNvCxnSpPr/>
              <p:nvPr/>
            </p:nvCxnSpPr>
            <p:spPr>
              <a:xfrm rot="5400000">
                <a:off x="1259789" y="4395260"/>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32" name="Straight Connector 231">
                <a:extLst>
                  <a:ext uri="{FF2B5EF4-FFF2-40B4-BE49-F238E27FC236}">
                    <a16:creationId xmlns:a16="http://schemas.microsoft.com/office/drawing/2014/main" id="{52647A5F-4B48-4472-B3C9-165176466BC7}"/>
                  </a:ext>
                </a:extLst>
              </p:cNvPr>
              <p:cNvCxnSpPr/>
              <p:nvPr/>
            </p:nvCxnSpPr>
            <p:spPr>
              <a:xfrm rot="5400000">
                <a:off x="1260463" y="363275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11" name="Group 10">
              <a:extLst>
                <a:ext uri="{FF2B5EF4-FFF2-40B4-BE49-F238E27FC236}">
                  <a16:creationId xmlns:a16="http://schemas.microsoft.com/office/drawing/2014/main" id="{C6384C15-8F00-4F01-9375-05E94DA8CE65}"/>
                </a:ext>
              </a:extLst>
            </p:cNvPr>
            <p:cNvGrpSpPr/>
            <p:nvPr/>
          </p:nvGrpSpPr>
          <p:grpSpPr>
            <a:xfrm>
              <a:off x="6227075" y="3822363"/>
              <a:ext cx="2019479" cy="796393"/>
              <a:chOff x="6227075" y="3822363"/>
              <a:chExt cx="2019479" cy="796393"/>
            </a:xfrm>
          </p:grpSpPr>
          <p:cxnSp>
            <p:nvCxnSpPr>
              <p:cNvPr id="296" name="Straight Connector 295">
                <a:extLst>
                  <a:ext uri="{FF2B5EF4-FFF2-40B4-BE49-F238E27FC236}">
                    <a16:creationId xmlns:a16="http://schemas.microsoft.com/office/drawing/2014/main" id="{C850CC95-0A7E-4FF4-A7AF-974BBF455C15}"/>
                  </a:ext>
                </a:extLst>
              </p:cNvPr>
              <p:cNvCxnSpPr>
                <a:cxnSpLocks/>
              </p:cNvCxnSpPr>
              <p:nvPr/>
            </p:nvCxnSpPr>
            <p:spPr>
              <a:xfrm>
                <a:off x="8088538" y="4540750"/>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7" name="Straight Connector 296">
                <a:extLst>
                  <a:ext uri="{FF2B5EF4-FFF2-40B4-BE49-F238E27FC236}">
                    <a16:creationId xmlns:a16="http://schemas.microsoft.com/office/drawing/2014/main" id="{53EE1B1A-DFC1-4E32-A7C9-DA7CF0BC4AD0}"/>
                  </a:ext>
                </a:extLst>
              </p:cNvPr>
              <p:cNvCxnSpPr>
                <a:cxnSpLocks/>
              </p:cNvCxnSpPr>
              <p:nvPr/>
            </p:nvCxnSpPr>
            <p:spPr>
              <a:xfrm>
                <a:off x="8246554" y="4540750"/>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8" name="Straight Connector 297">
                <a:extLst>
                  <a:ext uri="{FF2B5EF4-FFF2-40B4-BE49-F238E27FC236}">
                    <a16:creationId xmlns:a16="http://schemas.microsoft.com/office/drawing/2014/main" id="{92A99A16-4B23-4F64-9BAE-D84D2EBED0B3}"/>
                  </a:ext>
                </a:extLst>
              </p:cNvPr>
              <p:cNvCxnSpPr>
                <a:cxnSpLocks/>
              </p:cNvCxnSpPr>
              <p:nvPr/>
            </p:nvCxnSpPr>
            <p:spPr>
              <a:xfrm>
                <a:off x="7551371" y="430617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299" name="Straight Connector 298">
                <a:extLst>
                  <a:ext uri="{FF2B5EF4-FFF2-40B4-BE49-F238E27FC236}">
                    <a16:creationId xmlns:a16="http://schemas.microsoft.com/office/drawing/2014/main" id="{61A0CEAE-EBD6-46B2-9C7F-3195BC8A9CA7}"/>
                  </a:ext>
                </a:extLst>
              </p:cNvPr>
              <p:cNvCxnSpPr>
                <a:cxnSpLocks/>
              </p:cNvCxnSpPr>
              <p:nvPr/>
            </p:nvCxnSpPr>
            <p:spPr>
              <a:xfrm>
                <a:off x="7407473" y="430617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0" name="Straight Connector 299">
                <a:extLst>
                  <a:ext uri="{FF2B5EF4-FFF2-40B4-BE49-F238E27FC236}">
                    <a16:creationId xmlns:a16="http://schemas.microsoft.com/office/drawing/2014/main" id="{4B8F77A3-5530-4D64-B777-270E13BE377D}"/>
                  </a:ext>
                </a:extLst>
              </p:cNvPr>
              <p:cNvCxnSpPr>
                <a:cxnSpLocks/>
              </p:cNvCxnSpPr>
              <p:nvPr/>
            </p:nvCxnSpPr>
            <p:spPr>
              <a:xfrm>
                <a:off x="6983606" y="408422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1" name="Straight Connector 300">
                <a:extLst>
                  <a:ext uri="{FF2B5EF4-FFF2-40B4-BE49-F238E27FC236}">
                    <a16:creationId xmlns:a16="http://schemas.microsoft.com/office/drawing/2014/main" id="{FEB41CEA-33BD-4BB7-970F-2863AFCB9C2B}"/>
                  </a:ext>
                </a:extLst>
              </p:cNvPr>
              <p:cNvCxnSpPr>
                <a:cxnSpLocks/>
              </p:cNvCxnSpPr>
              <p:nvPr/>
            </p:nvCxnSpPr>
            <p:spPr>
              <a:xfrm>
                <a:off x="7969474" y="4540750"/>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2" name="Straight Connector 301">
                <a:extLst>
                  <a:ext uri="{FF2B5EF4-FFF2-40B4-BE49-F238E27FC236}">
                    <a16:creationId xmlns:a16="http://schemas.microsoft.com/office/drawing/2014/main" id="{75E5E7EA-FA7A-4AB0-B96C-3829CED34377}"/>
                  </a:ext>
                </a:extLst>
              </p:cNvPr>
              <p:cNvCxnSpPr>
                <a:cxnSpLocks/>
              </p:cNvCxnSpPr>
              <p:nvPr/>
            </p:nvCxnSpPr>
            <p:spPr>
              <a:xfrm>
                <a:off x="6921694" y="408422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303" name="Straight Connector 302">
                <a:extLst>
                  <a:ext uri="{FF2B5EF4-FFF2-40B4-BE49-F238E27FC236}">
                    <a16:creationId xmlns:a16="http://schemas.microsoft.com/office/drawing/2014/main" id="{201EE1F4-55C2-4360-865D-6427DC07A341}"/>
                  </a:ext>
                </a:extLst>
              </p:cNvPr>
              <p:cNvCxnSpPr>
                <a:cxnSpLocks/>
              </p:cNvCxnSpPr>
              <p:nvPr/>
            </p:nvCxnSpPr>
            <p:spPr>
              <a:xfrm>
                <a:off x="6321620" y="382236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5" name="Straight Connector 414">
                <a:extLst>
                  <a:ext uri="{FF2B5EF4-FFF2-40B4-BE49-F238E27FC236}">
                    <a16:creationId xmlns:a16="http://schemas.microsoft.com/office/drawing/2014/main" id="{070DF053-34C4-4206-90AC-BA9692003250}"/>
                  </a:ext>
                </a:extLst>
              </p:cNvPr>
              <p:cNvCxnSpPr>
                <a:cxnSpLocks/>
              </p:cNvCxnSpPr>
              <p:nvPr/>
            </p:nvCxnSpPr>
            <p:spPr>
              <a:xfrm>
                <a:off x="7376516" y="430617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6" name="Straight Connector 415">
                <a:extLst>
                  <a:ext uri="{FF2B5EF4-FFF2-40B4-BE49-F238E27FC236}">
                    <a16:creationId xmlns:a16="http://schemas.microsoft.com/office/drawing/2014/main" id="{85B9E4DE-1625-47A8-BA04-53D8009E0979}"/>
                  </a:ext>
                </a:extLst>
              </p:cNvPr>
              <p:cNvCxnSpPr>
                <a:cxnSpLocks/>
              </p:cNvCxnSpPr>
              <p:nvPr/>
            </p:nvCxnSpPr>
            <p:spPr>
              <a:xfrm>
                <a:off x="7180727" y="4306179"/>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7" name="Straight Connector 416">
                <a:extLst>
                  <a:ext uri="{FF2B5EF4-FFF2-40B4-BE49-F238E27FC236}">
                    <a16:creationId xmlns:a16="http://schemas.microsoft.com/office/drawing/2014/main" id="{CE895274-997F-4F92-A762-F6E4F80BF0CB}"/>
                  </a:ext>
                </a:extLst>
              </p:cNvPr>
              <p:cNvCxnSpPr>
                <a:cxnSpLocks/>
              </p:cNvCxnSpPr>
              <p:nvPr/>
            </p:nvCxnSpPr>
            <p:spPr>
              <a:xfrm>
                <a:off x="7144481" y="4202165"/>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18" name="Straight Connector 417">
                <a:extLst>
                  <a:ext uri="{FF2B5EF4-FFF2-40B4-BE49-F238E27FC236}">
                    <a16:creationId xmlns:a16="http://schemas.microsoft.com/office/drawing/2014/main" id="{7D641CC8-E1D9-4A34-B03C-8ED21D88D2B8}"/>
                  </a:ext>
                </a:extLst>
              </p:cNvPr>
              <p:cNvCxnSpPr>
                <a:cxnSpLocks/>
              </p:cNvCxnSpPr>
              <p:nvPr/>
            </p:nvCxnSpPr>
            <p:spPr>
              <a:xfrm>
                <a:off x="6227075" y="3822363"/>
                <a:ext cx="0" cy="78006"/>
              </a:xfrm>
              <a:prstGeom prst="line">
                <a:avLst/>
              </a:prstGeom>
              <a:ln w="19050">
                <a:solidFill>
                  <a:schemeClr val="tx2"/>
                </a:solidFill>
              </a:ln>
              <a:effectLst/>
            </p:spPr>
            <p:style>
              <a:lnRef idx="2">
                <a:schemeClr val="accent1"/>
              </a:lnRef>
              <a:fillRef idx="0">
                <a:schemeClr val="accent1"/>
              </a:fillRef>
              <a:effectRef idx="1">
                <a:schemeClr val="accent1"/>
              </a:effectRef>
              <a:fontRef idx="minor">
                <a:schemeClr val="tx1"/>
              </a:fontRef>
            </p:style>
          </p:cxnSp>
        </p:grpSp>
      </p:grpSp>
      <p:grpSp>
        <p:nvGrpSpPr>
          <p:cNvPr id="17" name="Group 16">
            <a:extLst>
              <a:ext uri="{FF2B5EF4-FFF2-40B4-BE49-F238E27FC236}">
                <a16:creationId xmlns:a16="http://schemas.microsoft.com/office/drawing/2014/main" id="{F1C9AADD-F9F1-46BB-9357-91D3389389C5}"/>
              </a:ext>
            </a:extLst>
          </p:cNvPr>
          <p:cNvGrpSpPr/>
          <p:nvPr/>
        </p:nvGrpSpPr>
        <p:grpSpPr>
          <a:xfrm>
            <a:off x="5630294" y="5025069"/>
            <a:ext cx="702123" cy="276999"/>
            <a:chOff x="5630294" y="5025069"/>
            <a:chExt cx="702123" cy="276999"/>
          </a:xfrm>
        </p:grpSpPr>
        <p:grpSp>
          <p:nvGrpSpPr>
            <p:cNvPr id="564" name="Group 563">
              <a:extLst>
                <a:ext uri="{FF2B5EF4-FFF2-40B4-BE49-F238E27FC236}">
                  <a16:creationId xmlns:a16="http://schemas.microsoft.com/office/drawing/2014/main" id="{5F5ECA7C-37DD-4B75-A942-997CF8E1D785}"/>
                </a:ext>
              </a:extLst>
            </p:cNvPr>
            <p:cNvGrpSpPr/>
            <p:nvPr/>
          </p:nvGrpSpPr>
          <p:grpSpPr>
            <a:xfrm>
              <a:off x="5630294" y="5164119"/>
              <a:ext cx="168275" cy="0"/>
              <a:chOff x="6934200" y="3902075"/>
              <a:chExt cx="168275" cy="0"/>
            </a:xfrm>
          </p:grpSpPr>
          <p:sp>
            <p:nvSpPr>
              <p:cNvPr id="565" name="Line 212">
                <a:extLst>
                  <a:ext uri="{FF2B5EF4-FFF2-40B4-BE49-F238E27FC236}">
                    <a16:creationId xmlns:a16="http://schemas.microsoft.com/office/drawing/2014/main" id="{FB54B385-4501-458B-875B-8B003C403A51}"/>
                  </a:ext>
                </a:extLst>
              </p:cNvPr>
              <p:cNvSpPr>
                <a:spLocks noChangeShapeType="1"/>
              </p:cNvSpPr>
              <p:nvPr/>
            </p:nvSpPr>
            <p:spPr bwMode="auto">
              <a:xfrm>
                <a:off x="69342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6" name="Line 213">
                <a:extLst>
                  <a:ext uri="{FF2B5EF4-FFF2-40B4-BE49-F238E27FC236}">
                    <a16:creationId xmlns:a16="http://schemas.microsoft.com/office/drawing/2014/main" id="{0DFDBDF0-8C41-4E44-95C7-BBAF1F8E357B}"/>
                  </a:ext>
                </a:extLst>
              </p:cNvPr>
              <p:cNvSpPr>
                <a:spLocks noChangeShapeType="1"/>
              </p:cNvSpPr>
              <p:nvPr/>
            </p:nvSpPr>
            <p:spPr bwMode="auto">
              <a:xfrm>
                <a:off x="69723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7" name="Line 214">
                <a:extLst>
                  <a:ext uri="{FF2B5EF4-FFF2-40B4-BE49-F238E27FC236}">
                    <a16:creationId xmlns:a16="http://schemas.microsoft.com/office/drawing/2014/main" id="{9DD034B8-79C3-4564-A83F-87B36D653B6D}"/>
                  </a:ext>
                </a:extLst>
              </p:cNvPr>
              <p:cNvSpPr>
                <a:spLocks noChangeShapeType="1"/>
              </p:cNvSpPr>
              <p:nvPr/>
            </p:nvSpPr>
            <p:spPr bwMode="auto">
              <a:xfrm>
                <a:off x="70104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8" name="Line 215">
                <a:extLst>
                  <a:ext uri="{FF2B5EF4-FFF2-40B4-BE49-F238E27FC236}">
                    <a16:creationId xmlns:a16="http://schemas.microsoft.com/office/drawing/2014/main" id="{7B996B2E-D044-4ABD-A76F-D3BB36050120}"/>
                  </a:ext>
                </a:extLst>
              </p:cNvPr>
              <p:cNvSpPr>
                <a:spLocks noChangeShapeType="1"/>
              </p:cNvSpPr>
              <p:nvPr/>
            </p:nvSpPr>
            <p:spPr bwMode="auto">
              <a:xfrm>
                <a:off x="7048500" y="3902075"/>
                <a:ext cx="25400"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69" name="Line 216">
                <a:extLst>
                  <a:ext uri="{FF2B5EF4-FFF2-40B4-BE49-F238E27FC236}">
                    <a16:creationId xmlns:a16="http://schemas.microsoft.com/office/drawing/2014/main" id="{F182504F-B4B1-491D-B409-1DF4A680E974}"/>
                  </a:ext>
                </a:extLst>
              </p:cNvPr>
              <p:cNvSpPr>
                <a:spLocks noChangeShapeType="1"/>
              </p:cNvSpPr>
              <p:nvPr/>
            </p:nvSpPr>
            <p:spPr bwMode="auto">
              <a:xfrm>
                <a:off x="7086600" y="3902075"/>
                <a:ext cx="15875" cy="0"/>
              </a:xfrm>
              <a:prstGeom prst="line">
                <a:avLst/>
              </a:prstGeom>
              <a:noFill/>
              <a:ln w="19050">
                <a:solidFill>
                  <a:schemeClr val="tx2"/>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16" name="Rectangle 15">
              <a:extLst>
                <a:ext uri="{FF2B5EF4-FFF2-40B4-BE49-F238E27FC236}">
                  <a16:creationId xmlns:a16="http://schemas.microsoft.com/office/drawing/2014/main" id="{C2DFCC18-66D3-44CE-B950-EC0DD944F991}"/>
                </a:ext>
              </a:extLst>
            </p:cNvPr>
            <p:cNvSpPr/>
            <p:nvPr/>
          </p:nvSpPr>
          <p:spPr>
            <a:xfrm>
              <a:off x="5759824" y="5025069"/>
              <a:ext cx="572593" cy="276999"/>
            </a:xfrm>
            <a:prstGeom prst="rect">
              <a:avLst/>
            </a:prstGeom>
          </p:spPr>
          <p:txBody>
            <a:bodyPr wrap="none">
              <a:spAutoFit/>
            </a:bodyPr>
            <a:lstStyle/>
            <a:p>
              <a:r>
                <a:rPr lang="en-US" sz="1200" dirty="0">
                  <a:ea typeface="Aileron" charset="0"/>
                  <a:cs typeface="Aileron" charset="0"/>
                </a:rPr>
                <a:t>95%CI</a:t>
              </a:r>
              <a:endParaRPr lang="en-GB" sz="1200" dirty="0"/>
            </a:p>
          </p:txBody>
        </p:sp>
      </p:grpSp>
      <p:grpSp>
        <p:nvGrpSpPr>
          <p:cNvPr id="571" name="Group 570">
            <a:extLst>
              <a:ext uri="{FF2B5EF4-FFF2-40B4-BE49-F238E27FC236}">
                <a16:creationId xmlns:a16="http://schemas.microsoft.com/office/drawing/2014/main" id="{CA951ECA-D4F4-491B-AEFD-B496BF19DDCC}"/>
              </a:ext>
            </a:extLst>
          </p:cNvPr>
          <p:cNvGrpSpPr/>
          <p:nvPr/>
        </p:nvGrpSpPr>
        <p:grpSpPr>
          <a:xfrm>
            <a:off x="1389749" y="5142709"/>
            <a:ext cx="168275" cy="0"/>
            <a:chOff x="6934200" y="3902075"/>
            <a:chExt cx="168275" cy="0"/>
          </a:xfrm>
        </p:grpSpPr>
        <p:sp>
          <p:nvSpPr>
            <p:cNvPr id="573" name="Line 212">
              <a:extLst>
                <a:ext uri="{FF2B5EF4-FFF2-40B4-BE49-F238E27FC236}">
                  <a16:creationId xmlns:a16="http://schemas.microsoft.com/office/drawing/2014/main" id="{753005D8-13B4-48BD-844E-B11FFE624DD6}"/>
                </a:ext>
              </a:extLst>
            </p:cNvPr>
            <p:cNvSpPr>
              <a:spLocks noChangeShapeType="1"/>
            </p:cNvSpPr>
            <p:nvPr/>
          </p:nvSpPr>
          <p:spPr bwMode="auto">
            <a:xfrm>
              <a:off x="6934200" y="39020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74" name="Line 213">
              <a:extLst>
                <a:ext uri="{FF2B5EF4-FFF2-40B4-BE49-F238E27FC236}">
                  <a16:creationId xmlns:a16="http://schemas.microsoft.com/office/drawing/2014/main" id="{71D8EB7A-FA01-4468-BB3E-B7F9BB47C4EA}"/>
                </a:ext>
              </a:extLst>
            </p:cNvPr>
            <p:cNvSpPr>
              <a:spLocks noChangeShapeType="1"/>
            </p:cNvSpPr>
            <p:nvPr/>
          </p:nvSpPr>
          <p:spPr bwMode="auto">
            <a:xfrm>
              <a:off x="6972300" y="39020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75" name="Line 214">
              <a:extLst>
                <a:ext uri="{FF2B5EF4-FFF2-40B4-BE49-F238E27FC236}">
                  <a16:creationId xmlns:a16="http://schemas.microsoft.com/office/drawing/2014/main" id="{62716941-2C7B-4476-927E-4B14E955736C}"/>
                </a:ext>
              </a:extLst>
            </p:cNvPr>
            <p:cNvSpPr>
              <a:spLocks noChangeShapeType="1"/>
            </p:cNvSpPr>
            <p:nvPr/>
          </p:nvSpPr>
          <p:spPr bwMode="auto">
            <a:xfrm>
              <a:off x="7010400" y="39020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76" name="Line 215">
              <a:extLst>
                <a:ext uri="{FF2B5EF4-FFF2-40B4-BE49-F238E27FC236}">
                  <a16:creationId xmlns:a16="http://schemas.microsoft.com/office/drawing/2014/main" id="{B0E61F7E-9FCD-4B05-A09E-C38CE842C1F7}"/>
                </a:ext>
              </a:extLst>
            </p:cNvPr>
            <p:cNvSpPr>
              <a:spLocks noChangeShapeType="1"/>
            </p:cNvSpPr>
            <p:nvPr/>
          </p:nvSpPr>
          <p:spPr bwMode="auto">
            <a:xfrm>
              <a:off x="7048500" y="3902075"/>
              <a:ext cx="25400"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77" name="Line 216">
              <a:extLst>
                <a:ext uri="{FF2B5EF4-FFF2-40B4-BE49-F238E27FC236}">
                  <a16:creationId xmlns:a16="http://schemas.microsoft.com/office/drawing/2014/main" id="{647F4E93-4AE4-4700-A54C-D383F09A8021}"/>
                </a:ext>
              </a:extLst>
            </p:cNvPr>
            <p:cNvSpPr>
              <a:spLocks noChangeShapeType="1"/>
            </p:cNvSpPr>
            <p:nvPr/>
          </p:nvSpPr>
          <p:spPr bwMode="auto">
            <a:xfrm>
              <a:off x="7086600" y="3902075"/>
              <a:ext cx="15875" cy="0"/>
            </a:xfrm>
            <a:prstGeom prst="line">
              <a:avLst/>
            </a:prstGeom>
            <a:noFill/>
            <a:ln w="19050">
              <a:solidFill>
                <a:schemeClr val="bg2">
                  <a:lumMod val="50000"/>
                </a:scheme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grpSp>
      <p:sp>
        <p:nvSpPr>
          <p:cNvPr id="572" name="Rectangle 571">
            <a:extLst>
              <a:ext uri="{FF2B5EF4-FFF2-40B4-BE49-F238E27FC236}">
                <a16:creationId xmlns:a16="http://schemas.microsoft.com/office/drawing/2014/main" id="{4E8E8334-DDBF-4F86-9384-656BE0AB4264}"/>
              </a:ext>
            </a:extLst>
          </p:cNvPr>
          <p:cNvSpPr/>
          <p:nvPr/>
        </p:nvSpPr>
        <p:spPr>
          <a:xfrm>
            <a:off x="1519279" y="5003659"/>
            <a:ext cx="572593" cy="276999"/>
          </a:xfrm>
          <a:prstGeom prst="rect">
            <a:avLst/>
          </a:prstGeom>
        </p:spPr>
        <p:txBody>
          <a:bodyPr wrap="none">
            <a:spAutoFit/>
          </a:bodyPr>
          <a:lstStyle/>
          <a:p>
            <a:r>
              <a:rPr lang="en-US" sz="1200" dirty="0">
                <a:ea typeface="Aileron" charset="0"/>
                <a:cs typeface="Aileron" charset="0"/>
              </a:rPr>
              <a:t>95%CI</a:t>
            </a:r>
            <a:endParaRPr lang="en-GB" sz="1200" dirty="0"/>
          </a:p>
        </p:txBody>
      </p:sp>
    </p:spTree>
    <p:extLst>
      <p:ext uri="{BB962C8B-B14F-4D97-AF65-F5344CB8AC3E}">
        <p14:creationId xmlns:p14="http://schemas.microsoft.com/office/powerpoint/2010/main" val="193920865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err="1"/>
              <a:t>SUmmary</a:t>
            </a:r>
            <a:endParaRPr lang="en-US" dirty="0"/>
          </a:p>
        </p:txBody>
      </p:sp>
      <p:sp>
        <p:nvSpPr>
          <p:cNvPr id="4" name="Slide Number Placeholder 3"/>
          <p:cNvSpPr>
            <a:spLocks noGrp="1"/>
          </p:cNvSpPr>
          <p:nvPr>
            <p:ph type="sldNum" sz="quarter" idx="4"/>
          </p:nvPr>
        </p:nvSpPr>
        <p:spPr/>
        <p:txBody>
          <a:bodyPr/>
          <a:lstStyle/>
          <a:p>
            <a:fld id="{FCE43C0F-8A7B-3A4B-9DB5-B3472E36E833}" type="slidenum">
              <a:rPr lang="en-GB" smtClean="0"/>
              <a:pPr/>
              <a:t>17</a:t>
            </a:fld>
            <a:endParaRPr lang="en-GB" dirty="0"/>
          </a:p>
        </p:txBody>
      </p:sp>
      <p:sp>
        <p:nvSpPr>
          <p:cNvPr id="10" name="Rectangle: Rounded Corners 9">
            <a:extLst>
              <a:ext uri="{FF2B5EF4-FFF2-40B4-BE49-F238E27FC236}">
                <a16:creationId xmlns:a16="http://schemas.microsoft.com/office/drawing/2014/main" id="{821E8647-1842-49C9-A1EF-67F61A8B25AE}"/>
              </a:ext>
            </a:extLst>
          </p:cNvPr>
          <p:cNvSpPr/>
          <p:nvPr/>
        </p:nvSpPr>
        <p:spPr>
          <a:xfrm>
            <a:off x="453288" y="1387200"/>
            <a:ext cx="8222400" cy="792000"/>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 name="Content Placeholder 1"/>
          <p:cNvSpPr>
            <a:spLocks noGrp="1"/>
          </p:cNvSpPr>
          <p:nvPr>
            <p:ph sz="quarter" idx="12"/>
          </p:nvPr>
        </p:nvSpPr>
        <p:spPr>
          <a:xfrm>
            <a:off x="1522370" y="1425600"/>
            <a:ext cx="7165168" cy="556171"/>
          </a:xfrm>
        </p:spPr>
        <p:txBody>
          <a:bodyPr lIns="144000"/>
          <a:lstStyle/>
          <a:p>
            <a:pPr marL="0" indent="0">
              <a:buNone/>
            </a:pPr>
            <a:r>
              <a:rPr lang="en-GB" dirty="0">
                <a:solidFill>
                  <a:schemeClr val="bg1"/>
                </a:solidFill>
              </a:rPr>
              <a:t>There have been a number of major advances recently in immunotherapy </a:t>
            </a:r>
          </a:p>
        </p:txBody>
      </p:sp>
      <p:grpSp>
        <p:nvGrpSpPr>
          <p:cNvPr id="16" name="Group 15">
            <a:extLst>
              <a:ext uri="{FF2B5EF4-FFF2-40B4-BE49-F238E27FC236}">
                <a16:creationId xmlns:a16="http://schemas.microsoft.com/office/drawing/2014/main" id="{FC74AA72-7043-43D2-8A96-6487E7AB8C37}"/>
              </a:ext>
            </a:extLst>
          </p:cNvPr>
          <p:cNvGrpSpPr/>
          <p:nvPr/>
        </p:nvGrpSpPr>
        <p:grpSpPr>
          <a:xfrm>
            <a:off x="460800" y="2351149"/>
            <a:ext cx="8222400" cy="792000"/>
            <a:chOff x="460800" y="1987747"/>
            <a:chExt cx="8222400" cy="792000"/>
          </a:xfrm>
        </p:grpSpPr>
        <p:sp>
          <p:nvSpPr>
            <p:cNvPr id="11" name="Rectangle: Rounded Corners 10">
              <a:extLst>
                <a:ext uri="{FF2B5EF4-FFF2-40B4-BE49-F238E27FC236}">
                  <a16:creationId xmlns:a16="http://schemas.microsoft.com/office/drawing/2014/main" id="{693595C2-56E3-4968-B2FE-26D9140654D6}"/>
                </a:ext>
              </a:extLst>
            </p:cNvPr>
            <p:cNvSpPr/>
            <p:nvPr/>
          </p:nvSpPr>
          <p:spPr>
            <a:xfrm>
              <a:off x="460800" y="1987747"/>
              <a:ext cx="8222400" cy="792000"/>
            </a:xfrm>
            <a:prstGeom prst="round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Content Placeholder 1">
              <a:extLst>
                <a:ext uri="{FF2B5EF4-FFF2-40B4-BE49-F238E27FC236}">
                  <a16:creationId xmlns:a16="http://schemas.microsoft.com/office/drawing/2014/main" id="{3EDFE53F-13EC-468A-A6B6-AA70AFA2798F}"/>
                </a:ext>
              </a:extLst>
            </p:cNvPr>
            <p:cNvSpPr txBox="1">
              <a:spLocks/>
            </p:cNvSpPr>
            <p:nvPr/>
          </p:nvSpPr>
          <p:spPr>
            <a:xfrm>
              <a:off x="1522370" y="2204917"/>
              <a:ext cx="7153318" cy="497928"/>
            </a:xfrm>
            <a:prstGeom prst="rect">
              <a:avLst/>
            </a:prstGeom>
          </p:spPr>
          <p:txBody>
            <a:bodyPr vert="horz" lIns="14400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spcBef>
                  <a:spcPts val="0"/>
                </a:spcBef>
                <a:buNone/>
              </a:pPr>
              <a:r>
                <a:rPr lang="en-GB" dirty="0">
                  <a:solidFill>
                    <a:schemeClr val="bg1"/>
                  </a:solidFill>
                </a:rPr>
                <a:t>Single-agent activity is apparent in cutaneous angiosarcoma</a:t>
              </a:r>
            </a:p>
          </p:txBody>
        </p:sp>
      </p:grpSp>
      <p:grpSp>
        <p:nvGrpSpPr>
          <p:cNvPr id="14" name="Group 13">
            <a:extLst>
              <a:ext uri="{FF2B5EF4-FFF2-40B4-BE49-F238E27FC236}">
                <a16:creationId xmlns:a16="http://schemas.microsoft.com/office/drawing/2014/main" id="{BA3468E9-C13A-4A43-82FC-D91676D1A5B0}"/>
              </a:ext>
            </a:extLst>
          </p:cNvPr>
          <p:cNvGrpSpPr/>
          <p:nvPr/>
        </p:nvGrpSpPr>
        <p:grpSpPr>
          <a:xfrm>
            <a:off x="475824" y="4339080"/>
            <a:ext cx="8222400" cy="1116916"/>
            <a:chOff x="475824" y="3152265"/>
            <a:chExt cx="8222400" cy="1116916"/>
          </a:xfrm>
        </p:grpSpPr>
        <p:sp>
          <p:nvSpPr>
            <p:cNvPr id="13" name="Rectangle: Rounded Corners 12">
              <a:extLst>
                <a:ext uri="{FF2B5EF4-FFF2-40B4-BE49-F238E27FC236}">
                  <a16:creationId xmlns:a16="http://schemas.microsoft.com/office/drawing/2014/main" id="{2154661E-4631-447A-B75A-B7FF27036885}"/>
                </a:ext>
              </a:extLst>
            </p:cNvPr>
            <p:cNvSpPr/>
            <p:nvPr/>
          </p:nvSpPr>
          <p:spPr>
            <a:xfrm>
              <a:off x="475824" y="3152265"/>
              <a:ext cx="8222400" cy="1116916"/>
            </a:xfrm>
            <a:prstGeom prst="round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 name="Content Placeholder 1">
              <a:extLst>
                <a:ext uri="{FF2B5EF4-FFF2-40B4-BE49-F238E27FC236}">
                  <a16:creationId xmlns:a16="http://schemas.microsoft.com/office/drawing/2014/main" id="{B2E56652-C94B-43FB-BAED-9A55572EB362}"/>
                </a:ext>
              </a:extLst>
            </p:cNvPr>
            <p:cNvSpPr txBox="1">
              <a:spLocks/>
            </p:cNvSpPr>
            <p:nvPr/>
          </p:nvSpPr>
          <p:spPr>
            <a:xfrm>
              <a:off x="1522369" y="3248946"/>
              <a:ext cx="7168343" cy="1000556"/>
            </a:xfrm>
            <a:prstGeom prst="rect">
              <a:avLst/>
            </a:prstGeom>
          </p:spPr>
          <p:txBody>
            <a:bodyPr vert="horz" lIns="14400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dirty="0">
                  <a:solidFill>
                    <a:schemeClr val="bg1"/>
                  </a:solidFill>
                </a:rPr>
                <a:t>We may require triplet immunotherapy combinations in order to recruit, activate and retain memory of the immune system in order to eradicate STS and GIST</a:t>
              </a:r>
              <a:endParaRPr lang="en-US" dirty="0">
                <a:solidFill>
                  <a:schemeClr val="bg1"/>
                </a:solidFill>
              </a:endParaRPr>
            </a:p>
          </p:txBody>
        </p:sp>
      </p:grpSp>
      <p:grpSp>
        <p:nvGrpSpPr>
          <p:cNvPr id="15" name="Group 14">
            <a:extLst>
              <a:ext uri="{FF2B5EF4-FFF2-40B4-BE49-F238E27FC236}">
                <a16:creationId xmlns:a16="http://schemas.microsoft.com/office/drawing/2014/main" id="{E62DFF04-8CD6-4226-A31C-D0C714EACFD9}"/>
              </a:ext>
            </a:extLst>
          </p:cNvPr>
          <p:cNvGrpSpPr/>
          <p:nvPr/>
        </p:nvGrpSpPr>
        <p:grpSpPr>
          <a:xfrm>
            <a:off x="468312" y="3347993"/>
            <a:ext cx="8222400" cy="792000"/>
            <a:chOff x="468312" y="2570004"/>
            <a:chExt cx="8222400" cy="792000"/>
          </a:xfrm>
        </p:grpSpPr>
        <p:sp>
          <p:nvSpPr>
            <p:cNvPr id="12" name="Rectangle: Rounded Corners 11">
              <a:extLst>
                <a:ext uri="{FF2B5EF4-FFF2-40B4-BE49-F238E27FC236}">
                  <a16:creationId xmlns:a16="http://schemas.microsoft.com/office/drawing/2014/main" id="{7889E576-AD4B-49F0-9EBF-4FDC7BDB752B}"/>
                </a:ext>
              </a:extLst>
            </p:cNvPr>
            <p:cNvSpPr/>
            <p:nvPr/>
          </p:nvSpPr>
          <p:spPr>
            <a:xfrm>
              <a:off x="468312" y="2570004"/>
              <a:ext cx="8222400" cy="792000"/>
            </a:xfrm>
            <a:prstGeom prst="round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1">
              <a:extLst>
                <a:ext uri="{FF2B5EF4-FFF2-40B4-BE49-F238E27FC236}">
                  <a16:creationId xmlns:a16="http://schemas.microsoft.com/office/drawing/2014/main" id="{9FD28F14-7AB6-4F0B-997A-D14F93006DC1}"/>
                </a:ext>
              </a:extLst>
            </p:cNvPr>
            <p:cNvSpPr txBox="1">
              <a:spLocks/>
            </p:cNvSpPr>
            <p:nvPr/>
          </p:nvSpPr>
          <p:spPr>
            <a:xfrm>
              <a:off x="1522370" y="2709289"/>
              <a:ext cx="7018338" cy="497928"/>
            </a:xfrm>
            <a:prstGeom prst="rect">
              <a:avLst/>
            </a:prstGeom>
          </p:spPr>
          <p:txBody>
            <a:bodyPr vert="horz" lIns="14400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dirty="0">
                  <a:solidFill>
                    <a:schemeClr val="bg1"/>
                  </a:solidFill>
                </a:rPr>
                <a:t>Combination regimens with immune check point inhibitors appear to be superior to single agents</a:t>
              </a:r>
            </a:p>
          </p:txBody>
        </p:sp>
      </p:grpSp>
      <p:grpSp>
        <p:nvGrpSpPr>
          <p:cNvPr id="23" name="Group 22">
            <a:extLst>
              <a:ext uri="{FF2B5EF4-FFF2-40B4-BE49-F238E27FC236}">
                <a16:creationId xmlns:a16="http://schemas.microsoft.com/office/drawing/2014/main" id="{346F0B82-10FC-4106-8F72-290E31DF3259}"/>
              </a:ext>
            </a:extLst>
          </p:cNvPr>
          <p:cNvGrpSpPr/>
          <p:nvPr/>
        </p:nvGrpSpPr>
        <p:grpSpPr>
          <a:xfrm>
            <a:off x="768522" y="1521296"/>
            <a:ext cx="333332" cy="452828"/>
            <a:chOff x="1476305" y="3300069"/>
            <a:chExt cx="270696" cy="367738"/>
          </a:xfrm>
          <a:solidFill>
            <a:schemeClr val="accent1"/>
          </a:solidFill>
        </p:grpSpPr>
        <p:sp>
          <p:nvSpPr>
            <p:cNvPr id="24" name="Freeform 85">
              <a:extLst>
                <a:ext uri="{FF2B5EF4-FFF2-40B4-BE49-F238E27FC236}">
                  <a16:creationId xmlns:a16="http://schemas.microsoft.com/office/drawing/2014/main" id="{37B345D8-34A7-4D5F-A8DC-586FDF2FA1C7}"/>
                </a:ext>
              </a:extLst>
            </p:cNvPr>
            <p:cNvSpPr>
              <a:spLocks/>
            </p:cNvSpPr>
            <p:nvPr/>
          </p:nvSpPr>
          <p:spPr bwMode="auto">
            <a:xfrm>
              <a:off x="1476305" y="3300069"/>
              <a:ext cx="270696" cy="367738"/>
            </a:xfrm>
            <a:custGeom>
              <a:avLst/>
              <a:gdLst>
                <a:gd name="T0" fmla="*/ 19 w 45"/>
                <a:gd name="T1" fmla="*/ 41 h 61"/>
                <a:gd name="T2" fmla="*/ 19 w 45"/>
                <a:gd name="T3" fmla="*/ 44 h 61"/>
                <a:gd name="T4" fmla="*/ 29 w 45"/>
                <a:gd name="T5" fmla="*/ 45 h 61"/>
                <a:gd name="T6" fmla="*/ 9 w 45"/>
                <a:gd name="T7" fmla="*/ 44 h 61"/>
                <a:gd name="T8" fmla="*/ 9 w 45"/>
                <a:gd name="T9" fmla="*/ 23 h 61"/>
                <a:gd name="T10" fmla="*/ 19 w 45"/>
                <a:gd name="T11" fmla="*/ 21 h 61"/>
                <a:gd name="T12" fmla="*/ 21 w 45"/>
                <a:gd name="T13" fmla="*/ 21 h 61"/>
                <a:gd name="T14" fmla="*/ 23 w 45"/>
                <a:gd name="T15" fmla="*/ 25 h 61"/>
                <a:gd name="T16" fmla="*/ 22 w 45"/>
                <a:gd name="T17" fmla="*/ 27 h 61"/>
                <a:gd name="T18" fmla="*/ 23 w 45"/>
                <a:gd name="T19" fmla="*/ 29 h 61"/>
                <a:gd name="T20" fmla="*/ 31 w 45"/>
                <a:gd name="T21" fmla="*/ 26 h 61"/>
                <a:gd name="T22" fmla="*/ 31 w 45"/>
                <a:gd name="T23" fmla="*/ 23 h 61"/>
                <a:gd name="T24" fmla="*/ 29 w 45"/>
                <a:gd name="T25" fmla="*/ 23 h 61"/>
                <a:gd name="T26" fmla="*/ 26 w 45"/>
                <a:gd name="T27" fmla="*/ 19 h 61"/>
                <a:gd name="T28" fmla="*/ 28 w 45"/>
                <a:gd name="T29" fmla="*/ 18 h 61"/>
                <a:gd name="T30" fmla="*/ 24 w 45"/>
                <a:gd name="T31" fmla="*/ 8 h 61"/>
                <a:gd name="T32" fmla="*/ 22 w 45"/>
                <a:gd name="T33" fmla="*/ 8 h 61"/>
                <a:gd name="T34" fmla="*/ 19 w 45"/>
                <a:gd name="T35" fmla="*/ 4 h 61"/>
                <a:gd name="T36" fmla="*/ 20 w 45"/>
                <a:gd name="T37" fmla="*/ 3 h 61"/>
                <a:gd name="T38" fmla="*/ 20 w 45"/>
                <a:gd name="T39" fmla="*/ 0 h 61"/>
                <a:gd name="T40" fmla="*/ 11 w 45"/>
                <a:gd name="T41" fmla="*/ 4 h 61"/>
                <a:gd name="T42" fmla="*/ 12 w 45"/>
                <a:gd name="T43" fmla="*/ 6 h 61"/>
                <a:gd name="T44" fmla="*/ 14 w 45"/>
                <a:gd name="T45" fmla="*/ 6 h 61"/>
                <a:gd name="T46" fmla="*/ 16 w 45"/>
                <a:gd name="T47" fmla="*/ 10 h 61"/>
                <a:gd name="T48" fmla="*/ 15 w 45"/>
                <a:gd name="T49" fmla="*/ 12 h 61"/>
                <a:gd name="T50" fmla="*/ 15 w 45"/>
                <a:gd name="T51" fmla="*/ 14 h 61"/>
                <a:gd name="T52" fmla="*/ 0 w 45"/>
                <a:gd name="T53" fmla="*/ 33 h 61"/>
                <a:gd name="T54" fmla="*/ 15 w 45"/>
                <a:gd name="T55" fmla="*/ 52 h 61"/>
                <a:gd name="T56" fmla="*/ 8 w 45"/>
                <a:gd name="T57" fmla="*/ 55 h 61"/>
                <a:gd name="T58" fmla="*/ 32 w 45"/>
                <a:gd name="T59" fmla="*/ 61 h 61"/>
                <a:gd name="T60" fmla="*/ 25 w 45"/>
                <a:gd name="T61" fmla="*/ 55 h 61"/>
                <a:gd name="T62" fmla="*/ 34 w 45"/>
                <a:gd name="T63" fmla="*/ 47 h 61"/>
                <a:gd name="T64" fmla="*/ 45 w 45"/>
                <a:gd name="T65" fmla="*/ 45 h 61"/>
                <a:gd name="T66" fmla="*/ 45 w 45"/>
                <a:gd name="T67" fmla="*/ 4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5" h="61">
                  <a:moveTo>
                    <a:pt x="45" y="41"/>
                  </a:moveTo>
                  <a:cubicBezTo>
                    <a:pt x="19" y="41"/>
                    <a:pt x="19" y="41"/>
                    <a:pt x="19" y="41"/>
                  </a:cubicBezTo>
                  <a:cubicBezTo>
                    <a:pt x="19" y="41"/>
                    <a:pt x="19" y="41"/>
                    <a:pt x="19" y="41"/>
                  </a:cubicBezTo>
                  <a:cubicBezTo>
                    <a:pt x="19" y="44"/>
                    <a:pt x="19" y="44"/>
                    <a:pt x="19" y="44"/>
                  </a:cubicBezTo>
                  <a:cubicBezTo>
                    <a:pt x="19" y="45"/>
                    <a:pt x="19" y="45"/>
                    <a:pt x="19" y="45"/>
                  </a:cubicBezTo>
                  <a:cubicBezTo>
                    <a:pt x="29" y="45"/>
                    <a:pt x="29" y="45"/>
                    <a:pt x="29" y="45"/>
                  </a:cubicBezTo>
                  <a:cubicBezTo>
                    <a:pt x="26" y="47"/>
                    <a:pt x="23" y="48"/>
                    <a:pt x="20" y="48"/>
                  </a:cubicBezTo>
                  <a:cubicBezTo>
                    <a:pt x="16" y="48"/>
                    <a:pt x="12" y="47"/>
                    <a:pt x="9" y="44"/>
                  </a:cubicBezTo>
                  <a:cubicBezTo>
                    <a:pt x="6" y="41"/>
                    <a:pt x="5" y="37"/>
                    <a:pt x="5" y="33"/>
                  </a:cubicBezTo>
                  <a:cubicBezTo>
                    <a:pt x="5" y="29"/>
                    <a:pt x="6" y="25"/>
                    <a:pt x="9" y="23"/>
                  </a:cubicBezTo>
                  <a:cubicBezTo>
                    <a:pt x="11" y="20"/>
                    <a:pt x="14" y="19"/>
                    <a:pt x="17" y="18"/>
                  </a:cubicBezTo>
                  <a:cubicBezTo>
                    <a:pt x="19" y="21"/>
                    <a:pt x="19" y="21"/>
                    <a:pt x="19" y="21"/>
                  </a:cubicBezTo>
                  <a:cubicBezTo>
                    <a:pt x="19" y="22"/>
                    <a:pt x="19" y="22"/>
                    <a:pt x="20" y="22"/>
                  </a:cubicBezTo>
                  <a:cubicBezTo>
                    <a:pt x="21" y="21"/>
                    <a:pt x="21" y="21"/>
                    <a:pt x="21" y="21"/>
                  </a:cubicBezTo>
                  <a:cubicBezTo>
                    <a:pt x="21" y="21"/>
                    <a:pt x="21" y="21"/>
                    <a:pt x="22" y="22"/>
                  </a:cubicBezTo>
                  <a:cubicBezTo>
                    <a:pt x="23" y="25"/>
                    <a:pt x="23" y="25"/>
                    <a:pt x="23" y="25"/>
                  </a:cubicBezTo>
                  <a:cubicBezTo>
                    <a:pt x="24" y="26"/>
                    <a:pt x="23" y="26"/>
                    <a:pt x="23" y="26"/>
                  </a:cubicBezTo>
                  <a:cubicBezTo>
                    <a:pt x="22" y="27"/>
                    <a:pt x="22" y="27"/>
                    <a:pt x="22" y="27"/>
                  </a:cubicBezTo>
                  <a:cubicBezTo>
                    <a:pt x="22" y="27"/>
                    <a:pt x="22" y="27"/>
                    <a:pt x="22" y="27"/>
                  </a:cubicBezTo>
                  <a:cubicBezTo>
                    <a:pt x="23" y="29"/>
                    <a:pt x="23" y="29"/>
                    <a:pt x="23" y="29"/>
                  </a:cubicBezTo>
                  <a:cubicBezTo>
                    <a:pt x="23" y="30"/>
                    <a:pt x="23" y="30"/>
                    <a:pt x="23" y="30"/>
                  </a:cubicBezTo>
                  <a:cubicBezTo>
                    <a:pt x="31" y="26"/>
                    <a:pt x="31" y="26"/>
                    <a:pt x="31" y="26"/>
                  </a:cubicBezTo>
                  <a:cubicBezTo>
                    <a:pt x="32" y="26"/>
                    <a:pt x="32" y="25"/>
                    <a:pt x="32" y="25"/>
                  </a:cubicBezTo>
                  <a:cubicBezTo>
                    <a:pt x="31" y="23"/>
                    <a:pt x="31" y="23"/>
                    <a:pt x="31" y="23"/>
                  </a:cubicBezTo>
                  <a:cubicBezTo>
                    <a:pt x="31" y="23"/>
                    <a:pt x="30" y="23"/>
                    <a:pt x="30" y="23"/>
                  </a:cubicBezTo>
                  <a:cubicBezTo>
                    <a:pt x="29" y="23"/>
                    <a:pt x="29" y="23"/>
                    <a:pt x="29" y="23"/>
                  </a:cubicBezTo>
                  <a:cubicBezTo>
                    <a:pt x="29" y="24"/>
                    <a:pt x="28" y="23"/>
                    <a:pt x="28" y="23"/>
                  </a:cubicBezTo>
                  <a:cubicBezTo>
                    <a:pt x="26" y="19"/>
                    <a:pt x="26" y="19"/>
                    <a:pt x="26" y="19"/>
                  </a:cubicBezTo>
                  <a:cubicBezTo>
                    <a:pt x="26" y="19"/>
                    <a:pt x="26" y="19"/>
                    <a:pt x="27" y="19"/>
                  </a:cubicBezTo>
                  <a:cubicBezTo>
                    <a:pt x="28" y="18"/>
                    <a:pt x="28" y="18"/>
                    <a:pt x="28" y="18"/>
                  </a:cubicBezTo>
                  <a:cubicBezTo>
                    <a:pt x="28" y="18"/>
                    <a:pt x="28" y="18"/>
                    <a:pt x="28" y="17"/>
                  </a:cubicBezTo>
                  <a:cubicBezTo>
                    <a:pt x="24" y="8"/>
                    <a:pt x="24" y="8"/>
                    <a:pt x="24" y="8"/>
                  </a:cubicBezTo>
                  <a:cubicBezTo>
                    <a:pt x="23" y="8"/>
                    <a:pt x="23" y="8"/>
                    <a:pt x="23" y="8"/>
                  </a:cubicBezTo>
                  <a:cubicBezTo>
                    <a:pt x="22" y="8"/>
                    <a:pt x="22" y="8"/>
                    <a:pt x="22" y="8"/>
                  </a:cubicBezTo>
                  <a:cubicBezTo>
                    <a:pt x="21" y="8"/>
                    <a:pt x="21" y="8"/>
                    <a:pt x="21" y="8"/>
                  </a:cubicBezTo>
                  <a:cubicBezTo>
                    <a:pt x="19" y="4"/>
                    <a:pt x="19" y="4"/>
                    <a:pt x="19" y="4"/>
                  </a:cubicBezTo>
                  <a:cubicBezTo>
                    <a:pt x="19" y="4"/>
                    <a:pt x="19" y="4"/>
                    <a:pt x="19" y="3"/>
                  </a:cubicBezTo>
                  <a:cubicBezTo>
                    <a:pt x="20" y="3"/>
                    <a:pt x="20" y="3"/>
                    <a:pt x="20" y="3"/>
                  </a:cubicBezTo>
                  <a:cubicBezTo>
                    <a:pt x="21" y="3"/>
                    <a:pt x="21" y="2"/>
                    <a:pt x="21" y="2"/>
                  </a:cubicBezTo>
                  <a:cubicBezTo>
                    <a:pt x="20" y="0"/>
                    <a:pt x="20" y="0"/>
                    <a:pt x="20" y="0"/>
                  </a:cubicBezTo>
                  <a:cubicBezTo>
                    <a:pt x="20" y="0"/>
                    <a:pt x="19" y="0"/>
                    <a:pt x="19" y="0"/>
                  </a:cubicBezTo>
                  <a:cubicBezTo>
                    <a:pt x="11" y="4"/>
                    <a:pt x="11" y="4"/>
                    <a:pt x="11" y="4"/>
                  </a:cubicBezTo>
                  <a:cubicBezTo>
                    <a:pt x="11" y="4"/>
                    <a:pt x="11" y="4"/>
                    <a:pt x="11" y="5"/>
                  </a:cubicBezTo>
                  <a:cubicBezTo>
                    <a:pt x="12" y="6"/>
                    <a:pt x="12" y="6"/>
                    <a:pt x="12" y="6"/>
                  </a:cubicBezTo>
                  <a:cubicBezTo>
                    <a:pt x="12" y="7"/>
                    <a:pt x="12" y="7"/>
                    <a:pt x="13" y="7"/>
                  </a:cubicBezTo>
                  <a:cubicBezTo>
                    <a:pt x="14" y="6"/>
                    <a:pt x="14" y="6"/>
                    <a:pt x="14" y="6"/>
                  </a:cubicBezTo>
                  <a:cubicBezTo>
                    <a:pt x="14" y="6"/>
                    <a:pt x="14" y="6"/>
                    <a:pt x="14" y="7"/>
                  </a:cubicBezTo>
                  <a:cubicBezTo>
                    <a:pt x="16" y="10"/>
                    <a:pt x="16" y="10"/>
                    <a:pt x="16" y="10"/>
                  </a:cubicBezTo>
                  <a:cubicBezTo>
                    <a:pt x="16" y="11"/>
                    <a:pt x="16" y="11"/>
                    <a:pt x="16" y="11"/>
                  </a:cubicBezTo>
                  <a:cubicBezTo>
                    <a:pt x="15" y="12"/>
                    <a:pt x="15" y="12"/>
                    <a:pt x="15" y="12"/>
                  </a:cubicBezTo>
                  <a:cubicBezTo>
                    <a:pt x="15" y="12"/>
                    <a:pt x="14" y="12"/>
                    <a:pt x="15" y="12"/>
                  </a:cubicBezTo>
                  <a:cubicBezTo>
                    <a:pt x="15" y="14"/>
                    <a:pt x="15" y="14"/>
                    <a:pt x="15" y="14"/>
                  </a:cubicBezTo>
                  <a:cubicBezTo>
                    <a:pt x="12" y="15"/>
                    <a:pt x="9" y="17"/>
                    <a:pt x="6" y="19"/>
                  </a:cubicBezTo>
                  <a:cubicBezTo>
                    <a:pt x="2" y="23"/>
                    <a:pt x="0" y="28"/>
                    <a:pt x="0" y="33"/>
                  </a:cubicBezTo>
                  <a:cubicBezTo>
                    <a:pt x="0" y="38"/>
                    <a:pt x="2" y="43"/>
                    <a:pt x="6" y="47"/>
                  </a:cubicBezTo>
                  <a:cubicBezTo>
                    <a:pt x="9" y="50"/>
                    <a:pt x="12" y="51"/>
                    <a:pt x="15" y="52"/>
                  </a:cubicBezTo>
                  <a:cubicBezTo>
                    <a:pt x="15" y="55"/>
                    <a:pt x="15" y="55"/>
                    <a:pt x="15" y="55"/>
                  </a:cubicBezTo>
                  <a:cubicBezTo>
                    <a:pt x="8" y="55"/>
                    <a:pt x="8" y="55"/>
                    <a:pt x="8" y="55"/>
                  </a:cubicBezTo>
                  <a:cubicBezTo>
                    <a:pt x="8" y="61"/>
                    <a:pt x="8" y="61"/>
                    <a:pt x="8" y="61"/>
                  </a:cubicBezTo>
                  <a:cubicBezTo>
                    <a:pt x="32" y="61"/>
                    <a:pt x="32" y="61"/>
                    <a:pt x="32" y="61"/>
                  </a:cubicBezTo>
                  <a:cubicBezTo>
                    <a:pt x="32" y="55"/>
                    <a:pt x="32" y="55"/>
                    <a:pt x="32" y="55"/>
                  </a:cubicBezTo>
                  <a:cubicBezTo>
                    <a:pt x="25" y="55"/>
                    <a:pt x="25" y="55"/>
                    <a:pt x="25" y="55"/>
                  </a:cubicBezTo>
                  <a:cubicBezTo>
                    <a:pt x="25" y="52"/>
                    <a:pt x="25" y="52"/>
                    <a:pt x="25" y="52"/>
                  </a:cubicBezTo>
                  <a:cubicBezTo>
                    <a:pt x="28" y="51"/>
                    <a:pt x="31" y="50"/>
                    <a:pt x="34" y="47"/>
                  </a:cubicBezTo>
                  <a:cubicBezTo>
                    <a:pt x="34" y="47"/>
                    <a:pt x="34" y="46"/>
                    <a:pt x="35" y="45"/>
                  </a:cubicBezTo>
                  <a:cubicBezTo>
                    <a:pt x="45" y="45"/>
                    <a:pt x="45" y="45"/>
                    <a:pt x="45" y="45"/>
                  </a:cubicBezTo>
                  <a:cubicBezTo>
                    <a:pt x="45" y="45"/>
                    <a:pt x="45" y="45"/>
                    <a:pt x="45" y="44"/>
                  </a:cubicBezTo>
                  <a:cubicBezTo>
                    <a:pt x="45" y="41"/>
                    <a:pt x="45" y="41"/>
                    <a:pt x="45" y="41"/>
                  </a:cubicBezTo>
                  <a:cubicBezTo>
                    <a:pt x="45" y="41"/>
                    <a:pt x="45" y="41"/>
                    <a:pt x="45"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5" name="Freeform 86">
              <a:extLst>
                <a:ext uri="{FF2B5EF4-FFF2-40B4-BE49-F238E27FC236}">
                  <a16:creationId xmlns:a16="http://schemas.microsoft.com/office/drawing/2014/main" id="{E27442B8-3A94-47DB-B182-60D3A2B38B08}"/>
                </a:ext>
              </a:extLst>
            </p:cNvPr>
            <p:cNvSpPr>
              <a:spLocks/>
            </p:cNvSpPr>
            <p:nvPr/>
          </p:nvSpPr>
          <p:spPr bwMode="auto">
            <a:xfrm>
              <a:off x="1547810" y="3300069"/>
              <a:ext cx="38307" cy="17877"/>
            </a:xfrm>
            <a:custGeom>
              <a:avLst/>
              <a:gdLst>
                <a:gd name="T0" fmla="*/ 6 w 6"/>
                <a:gd name="T1" fmla="*/ 0 h 3"/>
                <a:gd name="T2" fmla="*/ 3 w 6"/>
                <a:gd name="T3" fmla="*/ 1 h 3"/>
                <a:gd name="T4" fmla="*/ 0 w 6"/>
                <a:gd name="T5" fmla="*/ 3 h 3"/>
                <a:gd name="T6" fmla="*/ 6 w 6"/>
                <a:gd name="T7" fmla="*/ 0 h 3"/>
              </a:gdLst>
              <a:ahLst/>
              <a:cxnLst>
                <a:cxn ang="0">
                  <a:pos x="T0" y="T1"/>
                </a:cxn>
                <a:cxn ang="0">
                  <a:pos x="T2" y="T3"/>
                </a:cxn>
                <a:cxn ang="0">
                  <a:pos x="T4" y="T5"/>
                </a:cxn>
                <a:cxn ang="0">
                  <a:pos x="T6" y="T7"/>
                </a:cxn>
              </a:cxnLst>
              <a:rect l="0" t="0" r="r" b="b"/>
              <a:pathLst>
                <a:path w="6" h="3">
                  <a:moveTo>
                    <a:pt x="6" y="0"/>
                  </a:moveTo>
                  <a:cubicBezTo>
                    <a:pt x="6" y="0"/>
                    <a:pt x="4" y="0"/>
                    <a:pt x="3" y="1"/>
                  </a:cubicBezTo>
                  <a:cubicBezTo>
                    <a:pt x="1" y="1"/>
                    <a:pt x="0" y="3"/>
                    <a:pt x="0" y="3"/>
                  </a:cubicBezTo>
                  <a:lnTo>
                    <a:pt x="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6" name="Freeform 87">
              <a:extLst>
                <a:ext uri="{FF2B5EF4-FFF2-40B4-BE49-F238E27FC236}">
                  <a16:creationId xmlns:a16="http://schemas.microsoft.com/office/drawing/2014/main" id="{35818A40-95BE-407B-BAD1-B3D4C38C6698}"/>
                </a:ext>
              </a:extLst>
            </p:cNvPr>
            <p:cNvSpPr>
              <a:spLocks/>
            </p:cNvSpPr>
            <p:nvPr/>
          </p:nvSpPr>
          <p:spPr bwMode="auto">
            <a:xfrm>
              <a:off x="1626976" y="3463508"/>
              <a:ext cx="35752" cy="17877"/>
            </a:xfrm>
            <a:custGeom>
              <a:avLst/>
              <a:gdLst>
                <a:gd name="T0" fmla="*/ 3 w 6"/>
                <a:gd name="T1" fmla="*/ 2 h 3"/>
                <a:gd name="T2" fmla="*/ 5 w 6"/>
                <a:gd name="T3" fmla="*/ 0 h 3"/>
                <a:gd name="T4" fmla="*/ 0 w 6"/>
                <a:gd name="T5" fmla="*/ 2 h 3"/>
                <a:gd name="T6" fmla="*/ 3 w 6"/>
                <a:gd name="T7" fmla="*/ 2 h 3"/>
              </a:gdLst>
              <a:ahLst/>
              <a:cxnLst>
                <a:cxn ang="0">
                  <a:pos x="T0" y="T1"/>
                </a:cxn>
                <a:cxn ang="0">
                  <a:pos x="T2" y="T3"/>
                </a:cxn>
                <a:cxn ang="0">
                  <a:pos x="T4" y="T5"/>
                </a:cxn>
                <a:cxn ang="0">
                  <a:pos x="T6" y="T7"/>
                </a:cxn>
              </a:cxnLst>
              <a:rect l="0" t="0" r="r" b="b"/>
              <a:pathLst>
                <a:path w="6" h="3">
                  <a:moveTo>
                    <a:pt x="3" y="2"/>
                  </a:moveTo>
                  <a:cubicBezTo>
                    <a:pt x="5" y="1"/>
                    <a:pt x="6" y="0"/>
                    <a:pt x="5" y="0"/>
                  </a:cubicBezTo>
                  <a:cubicBezTo>
                    <a:pt x="0" y="2"/>
                    <a:pt x="0" y="2"/>
                    <a:pt x="0" y="2"/>
                  </a:cubicBezTo>
                  <a:cubicBezTo>
                    <a:pt x="0" y="3"/>
                    <a:pt x="1" y="3"/>
                    <a:pt x="3"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pic>
        <p:nvPicPr>
          <p:cNvPr id="29" name="Picture 28">
            <a:extLst>
              <a:ext uri="{FF2B5EF4-FFF2-40B4-BE49-F238E27FC236}">
                <a16:creationId xmlns:a16="http://schemas.microsoft.com/office/drawing/2014/main" id="{C756B73D-C465-4E40-A125-264175FE8A9D}"/>
              </a:ext>
            </a:extLst>
          </p:cNvPr>
          <p:cNvPicPr>
            <a:picLocks noChangeAspect="1"/>
          </p:cNvPicPr>
          <p:nvPr/>
        </p:nvPicPr>
        <p:blipFill>
          <a:blip r:embed="rId2"/>
          <a:stretch>
            <a:fillRect/>
          </a:stretch>
        </p:blipFill>
        <p:spPr>
          <a:xfrm>
            <a:off x="599879" y="1432927"/>
            <a:ext cx="670618" cy="676715"/>
          </a:xfrm>
          <a:prstGeom prst="rect">
            <a:avLst/>
          </a:prstGeom>
        </p:spPr>
      </p:pic>
      <p:grpSp>
        <p:nvGrpSpPr>
          <p:cNvPr id="34" name="Group 33">
            <a:extLst>
              <a:ext uri="{FF2B5EF4-FFF2-40B4-BE49-F238E27FC236}">
                <a16:creationId xmlns:a16="http://schemas.microsoft.com/office/drawing/2014/main" id="{6BEFC090-0A9D-49B4-BFCB-AE4BDDE1C57A}"/>
              </a:ext>
            </a:extLst>
          </p:cNvPr>
          <p:cNvGrpSpPr/>
          <p:nvPr/>
        </p:nvGrpSpPr>
        <p:grpSpPr>
          <a:xfrm>
            <a:off x="630057" y="4541677"/>
            <a:ext cx="648000" cy="648000"/>
            <a:chOff x="-1208087" y="3996030"/>
            <a:chExt cx="648000" cy="648000"/>
          </a:xfrm>
        </p:grpSpPr>
        <p:sp>
          <p:nvSpPr>
            <p:cNvPr id="30" name="Oval 29">
              <a:extLst>
                <a:ext uri="{FF2B5EF4-FFF2-40B4-BE49-F238E27FC236}">
                  <a16:creationId xmlns:a16="http://schemas.microsoft.com/office/drawing/2014/main" id="{4E5E3128-B402-487E-BA51-844C31486785}"/>
                </a:ext>
              </a:extLst>
            </p:cNvPr>
            <p:cNvSpPr/>
            <p:nvPr/>
          </p:nvSpPr>
          <p:spPr>
            <a:xfrm>
              <a:off x="-1208087" y="3996030"/>
              <a:ext cx="648000" cy="648000"/>
            </a:xfrm>
            <a:prstGeom prst="ellipse">
              <a:avLst/>
            </a:prstGeom>
            <a:solidFill>
              <a:schemeClr val="bg1"/>
            </a:solidFill>
            <a:ln w="25400">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31" name="Oval 30">
              <a:extLst>
                <a:ext uri="{FF2B5EF4-FFF2-40B4-BE49-F238E27FC236}">
                  <a16:creationId xmlns:a16="http://schemas.microsoft.com/office/drawing/2014/main" id="{9E52FE68-6DE0-4BCA-BAA9-4B83FC8C2B8A}"/>
                </a:ext>
              </a:extLst>
            </p:cNvPr>
            <p:cNvSpPr/>
            <p:nvPr/>
          </p:nvSpPr>
          <p:spPr>
            <a:xfrm>
              <a:off x="-1106644" y="4130265"/>
              <a:ext cx="283376" cy="283376"/>
            </a:xfrm>
            <a:prstGeom prst="ellipse">
              <a:avLst/>
            </a:prstGeom>
            <a:solidFill>
              <a:schemeClr val="bg1">
                <a:lumMod val="75000"/>
                <a:alpha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2" name="Oval 31">
              <a:extLst>
                <a:ext uri="{FF2B5EF4-FFF2-40B4-BE49-F238E27FC236}">
                  <a16:creationId xmlns:a16="http://schemas.microsoft.com/office/drawing/2014/main" id="{BEA2685D-7AA8-4F3D-BD19-43D54F795D74}"/>
                </a:ext>
              </a:extLst>
            </p:cNvPr>
            <p:cNvSpPr/>
            <p:nvPr/>
          </p:nvSpPr>
          <p:spPr>
            <a:xfrm>
              <a:off x="-944905" y="4130264"/>
              <a:ext cx="283376" cy="283376"/>
            </a:xfrm>
            <a:prstGeom prst="ellipse">
              <a:avLst/>
            </a:prstGeom>
            <a:solidFill>
              <a:schemeClr val="bg1">
                <a:lumMod val="75000"/>
                <a:alpha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33" name="Oval 32">
              <a:extLst>
                <a:ext uri="{FF2B5EF4-FFF2-40B4-BE49-F238E27FC236}">
                  <a16:creationId xmlns:a16="http://schemas.microsoft.com/office/drawing/2014/main" id="{71CDABC6-4653-4B71-BAB9-62B9B9EA8D28}"/>
                </a:ext>
              </a:extLst>
            </p:cNvPr>
            <p:cNvSpPr/>
            <p:nvPr/>
          </p:nvSpPr>
          <p:spPr>
            <a:xfrm>
              <a:off x="-1025775" y="4269349"/>
              <a:ext cx="283376" cy="283376"/>
            </a:xfrm>
            <a:prstGeom prst="ellipse">
              <a:avLst/>
            </a:prstGeom>
            <a:solidFill>
              <a:schemeClr val="bg1">
                <a:lumMod val="75000"/>
                <a:alpha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grpSp>
        <p:nvGrpSpPr>
          <p:cNvPr id="52" name="Group 51">
            <a:extLst>
              <a:ext uri="{FF2B5EF4-FFF2-40B4-BE49-F238E27FC236}">
                <a16:creationId xmlns:a16="http://schemas.microsoft.com/office/drawing/2014/main" id="{7C55862A-27F4-46A1-B642-1E47BD6DE445}"/>
              </a:ext>
            </a:extLst>
          </p:cNvPr>
          <p:cNvGrpSpPr/>
          <p:nvPr/>
        </p:nvGrpSpPr>
        <p:grpSpPr>
          <a:xfrm>
            <a:off x="626735" y="2417621"/>
            <a:ext cx="648000" cy="648000"/>
            <a:chOff x="1256162" y="2381930"/>
            <a:chExt cx="648000" cy="648000"/>
          </a:xfrm>
        </p:grpSpPr>
        <p:sp>
          <p:nvSpPr>
            <p:cNvPr id="38" name="Oval 37">
              <a:extLst>
                <a:ext uri="{FF2B5EF4-FFF2-40B4-BE49-F238E27FC236}">
                  <a16:creationId xmlns:a16="http://schemas.microsoft.com/office/drawing/2014/main" id="{EE84D323-A11C-40C6-A146-54DA6860A0DB}"/>
                </a:ext>
              </a:extLst>
            </p:cNvPr>
            <p:cNvSpPr/>
            <p:nvPr/>
          </p:nvSpPr>
          <p:spPr>
            <a:xfrm>
              <a:off x="1256162" y="2381930"/>
              <a:ext cx="648000" cy="648000"/>
            </a:xfrm>
            <a:prstGeom prst="ellipse">
              <a:avLst/>
            </a:prstGeom>
            <a:solidFill>
              <a:schemeClr val="bg1"/>
            </a:solidFill>
            <a:ln w="25400">
              <a:solidFill>
                <a:schemeClr val="tx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grpSp>
          <p:nvGrpSpPr>
            <p:cNvPr id="50" name="Group 49">
              <a:extLst>
                <a:ext uri="{FF2B5EF4-FFF2-40B4-BE49-F238E27FC236}">
                  <a16:creationId xmlns:a16="http://schemas.microsoft.com/office/drawing/2014/main" id="{53619D0E-2086-45C9-B97C-ACA079FD237E}"/>
                </a:ext>
              </a:extLst>
            </p:cNvPr>
            <p:cNvGrpSpPr/>
            <p:nvPr/>
          </p:nvGrpSpPr>
          <p:grpSpPr>
            <a:xfrm>
              <a:off x="1400175" y="2626519"/>
              <a:ext cx="372093" cy="225918"/>
              <a:chOff x="1400175" y="2626519"/>
              <a:chExt cx="372093" cy="225918"/>
            </a:xfrm>
          </p:grpSpPr>
          <p:cxnSp>
            <p:nvCxnSpPr>
              <p:cNvPr id="40" name="Straight Connector 39">
                <a:extLst>
                  <a:ext uri="{FF2B5EF4-FFF2-40B4-BE49-F238E27FC236}">
                    <a16:creationId xmlns:a16="http://schemas.microsoft.com/office/drawing/2014/main" id="{A20D1B67-D0AB-439A-BE5F-B204E6FEC2B4}"/>
                  </a:ext>
                </a:extLst>
              </p:cNvPr>
              <p:cNvCxnSpPr/>
              <p:nvPr/>
            </p:nvCxnSpPr>
            <p:spPr>
              <a:xfrm>
                <a:off x="1400175" y="2626519"/>
                <a:ext cx="361950"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41" name="Oval 40">
                <a:extLst>
                  <a:ext uri="{FF2B5EF4-FFF2-40B4-BE49-F238E27FC236}">
                    <a16:creationId xmlns:a16="http://schemas.microsoft.com/office/drawing/2014/main" id="{58E32871-0AF1-4072-8AE9-050A06338108}"/>
                  </a:ext>
                </a:extLst>
              </p:cNvPr>
              <p:cNvSpPr/>
              <p:nvPr/>
            </p:nvSpPr>
            <p:spPr>
              <a:xfrm>
                <a:off x="1407273" y="2752520"/>
                <a:ext cx="36000" cy="3600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2" name="Oval 41">
                <a:extLst>
                  <a:ext uri="{FF2B5EF4-FFF2-40B4-BE49-F238E27FC236}">
                    <a16:creationId xmlns:a16="http://schemas.microsoft.com/office/drawing/2014/main" id="{0EBB659B-4B0C-4C0B-BA2A-5A2B6D80B2A1}"/>
                  </a:ext>
                </a:extLst>
              </p:cNvPr>
              <p:cNvSpPr/>
              <p:nvPr/>
            </p:nvSpPr>
            <p:spPr>
              <a:xfrm>
                <a:off x="1482219" y="2816437"/>
                <a:ext cx="36000" cy="3600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B6C62D93-E3E3-4E2F-8150-79C2A6A338EB}"/>
                  </a:ext>
                </a:extLst>
              </p:cNvPr>
              <p:cNvSpPr/>
              <p:nvPr/>
            </p:nvSpPr>
            <p:spPr>
              <a:xfrm>
                <a:off x="1547936" y="2740899"/>
                <a:ext cx="36000" cy="3600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E029CB6D-827B-42A8-B83F-458AF10B194C}"/>
                  </a:ext>
                </a:extLst>
              </p:cNvPr>
              <p:cNvSpPr/>
              <p:nvPr/>
            </p:nvSpPr>
            <p:spPr>
              <a:xfrm>
                <a:off x="1622414" y="2788520"/>
                <a:ext cx="36000" cy="3600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BDC3F226-8868-40AD-8BA3-00259CCA680D}"/>
                  </a:ext>
                </a:extLst>
              </p:cNvPr>
              <p:cNvSpPr/>
              <p:nvPr/>
            </p:nvSpPr>
            <p:spPr>
              <a:xfrm>
                <a:off x="1714892" y="2740899"/>
                <a:ext cx="36000" cy="3600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90FF4196-DEAA-462E-9B85-AA22A7C51CA3}"/>
                  </a:ext>
                </a:extLst>
              </p:cNvPr>
              <p:cNvSpPr/>
              <p:nvPr/>
            </p:nvSpPr>
            <p:spPr>
              <a:xfrm>
                <a:off x="1404127" y="2659849"/>
                <a:ext cx="368141" cy="73018"/>
              </a:xfrm>
              <a:custGeom>
                <a:avLst/>
                <a:gdLst>
                  <a:gd name="connsiteX0" fmla="*/ 368141 w 368141"/>
                  <a:gd name="connsiteY0" fmla="*/ 2 h 73018"/>
                  <a:gd name="connsiteX1" fmla="*/ 307990 w 368141"/>
                  <a:gd name="connsiteY1" fmla="*/ 64298 h 73018"/>
                  <a:gd name="connsiteX2" fmla="*/ 257986 w 368141"/>
                  <a:gd name="connsiteY2" fmla="*/ 4 h 73018"/>
                  <a:gd name="connsiteX3" fmla="*/ 193690 w 368141"/>
                  <a:gd name="connsiteY3" fmla="*/ 69059 h 73018"/>
                  <a:gd name="connsiteX4" fmla="*/ 127015 w 368141"/>
                  <a:gd name="connsiteY4" fmla="*/ 6344 h 73018"/>
                  <a:gd name="connsiteX5" fmla="*/ 70484 w 368141"/>
                  <a:gd name="connsiteY5" fmla="*/ 73018 h 73018"/>
                  <a:gd name="connsiteX6" fmla="*/ 0 w 368141"/>
                  <a:gd name="connsiteY6" fmla="*/ 12863 h 7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41" h="73018" extrusionOk="0">
                    <a:moveTo>
                      <a:pt x="368141" y="2"/>
                    </a:moveTo>
                    <a:cubicBezTo>
                      <a:pt x="321601" y="9887"/>
                      <a:pt x="320468" y="65115"/>
                      <a:pt x="307990" y="64298"/>
                    </a:cubicBezTo>
                    <a:cubicBezTo>
                      <a:pt x="299072" y="66745"/>
                      <a:pt x="267618" y="-527"/>
                      <a:pt x="257986" y="4"/>
                    </a:cubicBezTo>
                    <a:cubicBezTo>
                      <a:pt x="232102" y="8635"/>
                      <a:pt x="213719" y="77947"/>
                      <a:pt x="193690" y="69059"/>
                    </a:cubicBezTo>
                    <a:cubicBezTo>
                      <a:pt x="161486" y="64439"/>
                      <a:pt x="159768" y="10955"/>
                      <a:pt x="127015" y="6344"/>
                    </a:cubicBezTo>
                    <a:cubicBezTo>
                      <a:pt x="118769" y="8603"/>
                      <a:pt x="96276" y="56701"/>
                      <a:pt x="70484" y="73018"/>
                    </a:cubicBezTo>
                    <a:cubicBezTo>
                      <a:pt x="37711" y="71903"/>
                      <a:pt x="26362" y="29987"/>
                      <a:pt x="0" y="12863"/>
                    </a:cubicBezTo>
                  </a:path>
                </a:pathLst>
              </a:custGeom>
              <a:noFill/>
              <a:ln w="22225">
                <a:solidFill>
                  <a:schemeClr val="tx2"/>
                </a:solidFill>
                <a:extLst>
                  <a:ext uri="{C807C97D-BFC1-408E-A445-0C87EB9F89A2}">
                    <ask:lineSketchStyleProps xmlns:ask="http://schemas.microsoft.com/office/drawing/2018/sketchyshapes" sd="1219033472">
                      <a:custGeom>
                        <a:avLst/>
                        <a:gdLst>
                          <a:gd name="connsiteX0" fmla="*/ 368141 w 368141"/>
                          <a:gd name="connsiteY0" fmla="*/ 4765 h 73018"/>
                          <a:gd name="connsiteX1" fmla="*/ 307990 w 368141"/>
                          <a:gd name="connsiteY1" fmla="*/ 64298 h 73018"/>
                          <a:gd name="connsiteX2" fmla="*/ 257986 w 368141"/>
                          <a:gd name="connsiteY2" fmla="*/ 4 h 73018"/>
                          <a:gd name="connsiteX3" fmla="*/ 193690 w 368141"/>
                          <a:gd name="connsiteY3" fmla="*/ 69059 h 73018"/>
                          <a:gd name="connsiteX4" fmla="*/ 127015 w 368141"/>
                          <a:gd name="connsiteY4" fmla="*/ 6344 h 73018"/>
                          <a:gd name="connsiteX5" fmla="*/ 70484 w 368141"/>
                          <a:gd name="connsiteY5" fmla="*/ 73018 h 73018"/>
                          <a:gd name="connsiteX6" fmla="*/ 0 w 368141"/>
                          <a:gd name="connsiteY6" fmla="*/ 12863 h 73018"/>
                          <a:gd name="connsiteX0" fmla="*/ 368141 w 368141"/>
                          <a:gd name="connsiteY0" fmla="*/ 2 h 73018"/>
                          <a:gd name="connsiteX1" fmla="*/ 307990 w 368141"/>
                          <a:gd name="connsiteY1" fmla="*/ 64298 h 73018"/>
                          <a:gd name="connsiteX2" fmla="*/ 257986 w 368141"/>
                          <a:gd name="connsiteY2" fmla="*/ 4 h 73018"/>
                          <a:gd name="connsiteX3" fmla="*/ 193690 w 368141"/>
                          <a:gd name="connsiteY3" fmla="*/ 69059 h 73018"/>
                          <a:gd name="connsiteX4" fmla="*/ 127015 w 368141"/>
                          <a:gd name="connsiteY4" fmla="*/ 6344 h 73018"/>
                          <a:gd name="connsiteX5" fmla="*/ 70484 w 368141"/>
                          <a:gd name="connsiteY5" fmla="*/ 73018 h 73018"/>
                          <a:gd name="connsiteX6" fmla="*/ 0 w 368141"/>
                          <a:gd name="connsiteY6" fmla="*/ 12863 h 73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8141" h="73018" extrusionOk="0">
                            <a:moveTo>
                              <a:pt x="368141" y="2"/>
                            </a:moveTo>
                            <a:cubicBezTo>
                              <a:pt x="323335" y="10957"/>
                              <a:pt x="320811" y="64986"/>
                              <a:pt x="307990" y="64298"/>
                            </a:cubicBezTo>
                            <a:cubicBezTo>
                              <a:pt x="297649" y="66445"/>
                              <a:pt x="268518" y="-556"/>
                              <a:pt x="257986" y="4"/>
                            </a:cubicBezTo>
                            <a:cubicBezTo>
                              <a:pt x="232677" y="8073"/>
                              <a:pt x="213996" y="76416"/>
                              <a:pt x="193690" y="69059"/>
                            </a:cubicBezTo>
                            <a:cubicBezTo>
                              <a:pt x="162746" y="65128"/>
                              <a:pt x="154972" y="8663"/>
                              <a:pt x="127015" y="6344"/>
                            </a:cubicBezTo>
                            <a:cubicBezTo>
                              <a:pt x="115703" y="8239"/>
                              <a:pt x="94128" y="61122"/>
                              <a:pt x="70484" y="73018"/>
                            </a:cubicBezTo>
                            <a:cubicBezTo>
                              <a:pt x="39766" y="72218"/>
                              <a:pt x="27917" y="28523"/>
                              <a:pt x="0" y="12863"/>
                            </a:cubicBezTo>
                          </a:path>
                        </a:pathLst>
                      </a:custGeom>
                      <ask:type>
                        <ask:lineSketchCurved/>
                      </ask:type>
                    </ask:lineSketchStyleProps>
                  </a:ext>
                </a:extLst>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pSp>
      <p:sp>
        <p:nvSpPr>
          <p:cNvPr id="49" name="Content Placeholder 48">
            <a:extLst>
              <a:ext uri="{FF2B5EF4-FFF2-40B4-BE49-F238E27FC236}">
                <a16:creationId xmlns:a16="http://schemas.microsoft.com/office/drawing/2014/main" id="{7BD5E502-BEDC-4658-854D-D2D9D9C13F9F}"/>
              </a:ext>
            </a:extLst>
          </p:cNvPr>
          <p:cNvSpPr>
            <a:spLocks noGrp="1"/>
          </p:cNvSpPr>
          <p:nvPr>
            <p:ph sz="quarter" idx="13"/>
          </p:nvPr>
        </p:nvSpPr>
        <p:spPr/>
        <p:txBody>
          <a:bodyPr/>
          <a:lstStyle/>
          <a:p>
            <a:r>
              <a:rPr lang="en-GB" dirty="0"/>
              <a:t>GIST, gastrointestinal stromal tumours; STS, soft-tissue sarcoma.</a:t>
            </a:r>
          </a:p>
        </p:txBody>
      </p:sp>
      <p:grpSp>
        <p:nvGrpSpPr>
          <p:cNvPr id="54" name="Group 53">
            <a:extLst>
              <a:ext uri="{FF2B5EF4-FFF2-40B4-BE49-F238E27FC236}">
                <a16:creationId xmlns:a16="http://schemas.microsoft.com/office/drawing/2014/main" id="{1C5972EB-808B-4EA6-9E3B-D81478716649}"/>
              </a:ext>
            </a:extLst>
          </p:cNvPr>
          <p:cNvGrpSpPr/>
          <p:nvPr/>
        </p:nvGrpSpPr>
        <p:grpSpPr>
          <a:xfrm>
            <a:off x="630509" y="3411159"/>
            <a:ext cx="648000" cy="648000"/>
            <a:chOff x="2213692" y="3416258"/>
            <a:chExt cx="648000" cy="648000"/>
          </a:xfrm>
        </p:grpSpPr>
        <p:sp>
          <p:nvSpPr>
            <p:cNvPr id="53" name="Oval 52">
              <a:extLst>
                <a:ext uri="{FF2B5EF4-FFF2-40B4-BE49-F238E27FC236}">
                  <a16:creationId xmlns:a16="http://schemas.microsoft.com/office/drawing/2014/main" id="{8FA7E8BA-87D2-4449-BA2A-3E3EAC67E4D8}"/>
                </a:ext>
              </a:extLst>
            </p:cNvPr>
            <p:cNvSpPr/>
            <p:nvPr/>
          </p:nvSpPr>
          <p:spPr>
            <a:xfrm>
              <a:off x="2213692" y="3416258"/>
              <a:ext cx="648000" cy="648000"/>
            </a:xfrm>
            <a:prstGeom prst="ellipse">
              <a:avLst/>
            </a:prstGeom>
            <a:solidFill>
              <a:schemeClr val="bg1"/>
            </a:solidFill>
            <a:ln w="25400">
              <a:solidFill>
                <a:schemeClr val="bg2">
                  <a:lumMod val="50000"/>
                </a:schemeClr>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dirty="0"/>
            </a:p>
          </p:txBody>
        </p:sp>
        <p:sp>
          <p:nvSpPr>
            <p:cNvPr id="35" name="Freeform 15">
              <a:extLst>
                <a:ext uri="{FF2B5EF4-FFF2-40B4-BE49-F238E27FC236}">
                  <a16:creationId xmlns:a16="http://schemas.microsoft.com/office/drawing/2014/main" id="{C2BA89A8-23AE-498D-B7DE-2995553CF0BB}"/>
                </a:ext>
              </a:extLst>
            </p:cNvPr>
            <p:cNvSpPr>
              <a:spLocks noChangeAspect="1" noEditPoints="1"/>
            </p:cNvSpPr>
            <p:nvPr/>
          </p:nvSpPr>
          <p:spPr bwMode="auto">
            <a:xfrm>
              <a:off x="2284370" y="3551781"/>
              <a:ext cx="504000" cy="402717"/>
            </a:xfrm>
            <a:custGeom>
              <a:avLst/>
              <a:gdLst>
                <a:gd name="T0" fmla="*/ 120 w 240"/>
                <a:gd name="T1" fmla="*/ 168 h 192"/>
                <a:gd name="T2" fmla="*/ 48 w 240"/>
                <a:gd name="T3" fmla="*/ 96 h 192"/>
                <a:gd name="T4" fmla="*/ 72 w 240"/>
                <a:gd name="T5" fmla="*/ 96 h 192"/>
                <a:gd name="T6" fmla="*/ 36 w 240"/>
                <a:gd name="T7" fmla="*/ 60 h 192"/>
                <a:gd name="T8" fmla="*/ 0 w 240"/>
                <a:gd name="T9" fmla="*/ 96 h 192"/>
                <a:gd name="T10" fmla="*/ 24 w 240"/>
                <a:gd name="T11" fmla="*/ 96 h 192"/>
                <a:gd name="T12" fmla="*/ 120 w 240"/>
                <a:gd name="T13" fmla="*/ 192 h 192"/>
                <a:gd name="T14" fmla="*/ 194 w 240"/>
                <a:gd name="T15" fmla="*/ 158 h 192"/>
                <a:gd name="T16" fmla="*/ 177 w 240"/>
                <a:gd name="T17" fmla="*/ 141 h 192"/>
                <a:gd name="T18" fmla="*/ 120 w 240"/>
                <a:gd name="T19" fmla="*/ 168 h 192"/>
                <a:gd name="T20" fmla="*/ 216 w 240"/>
                <a:gd name="T21" fmla="*/ 96 h 192"/>
                <a:gd name="T22" fmla="*/ 120 w 240"/>
                <a:gd name="T23" fmla="*/ 0 h 192"/>
                <a:gd name="T24" fmla="*/ 46 w 240"/>
                <a:gd name="T25" fmla="*/ 34 h 192"/>
                <a:gd name="T26" fmla="*/ 63 w 240"/>
                <a:gd name="T27" fmla="*/ 51 h 192"/>
                <a:gd name="T28" fmla="*/ 120 w 240"/>
                <a:gd name="T29" fmla="*/ 24 h 192"/>
                <a:gd name="T30" fmla="*/ 192 w 240"/>
                <a:gd name="T31" fmla="*/ 96 h 192"/>
                <a:gd name="T32" fmla="*/ 168 w 240"/>
                <a:gd name="T33" fmla="*/ 96 h 192"/>
                <a:gd name="T34" fmla="*/ 204 w 240"/>
                <a:gd name="T35" fmla="*/ 132 h 192"/>
                <a:gd name="T36" fmla="*/ 240 w 240"/>
                <a:gd name="T37" fmla="*/ 96 h 192"/>
                <a:gd name="T38" fmla="*/ 216 w 240"/>
                <a:gd name="T39" fmla="*/ 96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40" h="192">
                  <a:moveTo>
                    <a:pt x="120" y="168"/>
                  </a:moveTo>
                  <a:cubicBezTo>
                    <a:pt x="80" y="168"/>
                    <a:pt x="48" y="136"/>
                    <a:pt x="48" y="96"/>
                  </a:cubicBezTo>
                  <a:cubicBezTo>
                    <a:pt x="72" y="96"/>
                    <a:pt x="72" y="96"/>
                    <a:pt x="72" y="96"/>
                  </a:cubicBezTo>
                  <a:cubicBezTo>
                    <a:pt x="36" y="60"/>
                    <a:pt x="36" y="60"/>
                    <a:pt x="36" y="60"/>
                  </a:cubicBezTo>
                  <a:cubicBezTo>
                    <a:pt x="0" y="96"/>
                    <a:pt x="0" y="96"/>
                    <a:pt x="0" y="96"/>
                  </a:cubicBezTo>
                  <a:cubicBezTo>
                    <a:pt x="24" y="96"/>
                    <a:pt x="24" y="96"/>
                    <a:pt x="24" y="96"/>
                  </a:cubicBezTo>
                  <a:cubicBezTo>
                    <a:pt x="24" y="149"/>
                    <a:pt x="67" y="192"/>
                    <a:pt x="120" y="192"/>
                  </a:cubicBezTo>
                  <a:cubicBezTo>
                    <a:pt x="150" y="192"/>
                    <a:pt x="176" y="179"/>
                    <a:pt x="194" y="158"/>
                  </a:cubicBezTo>
                  <a:cubicBezTo>
                    <a:pt x="177" y="141"/>
                    <a:pt x="177" y="141"/>
                    <a:pt x="177" y="141"/>
                  </a:cubicBezTo>
                  <a:cubicBezTo>
                    <a:pt x="163" y="157"/>
                    <a:pt x="143" y="168"/>
                    <a:pt x="120" y="168"/>
                  </a:cubicBezTo>
                  <a:close/>
                  <a:moveTo>
                    <a:pt x="216" y="96"/>
                  </a:moveTo>
                  <a:cubicBezTo>
                    <a:pt x="216" y="43"/>
                    <a:pt x="173" y="0"/>
                    <a:pt x="120" y="0"/>
                  </a:cubicBezTo>
                  <a:cubicBezTo>
                    <a:pt x="90" y="0"/>
                    <a:pt x="64" y="13"/>
                    <a:pt x="46" y="34"/>
                  </a:cubicBezTo>
                  <a:cubicBezTo>
                    <a:pt x="63" y="51"/>
                    <a:pt x="63" y="51"/>
                    <a:pt x="63" y="51"/>
                  </a:cubicBezTo>
                  <a:cubicBezTo>
                    <a:pt x="77" y="35"/>
                    <a:pt x="97" y="24"/>
                    <a:pt x="120" y="24"/>
                  </a:cubicBezTo>
                  <a:cubicBezTo>
                    <a:pt x="160" y="24"/>
                    <a:pt x="192" y="56"/>
                    <a:pt x="192" y="96"/>
                  </a:cubicBezTo>
                  <a:cubicBezTo>
                    <a:pt x="168" y="96"/>
                    <a:pt x="168" y="96"/>
                    <a:pt x="168" y="96"/>
                  </a:cubicBezTo>
                  <a:cubicBezTo>
                    <a:pt x="204" y="132"/>
                    <a:pt x="204" y="132"/>
                    <a:pt x="204" y="132"/>
                  </a:cubicBezTo>
                  <a:cubicBezTo>
                    <a:pt x="240" y="96"/>
                    <a:pt x="240" y="96"/>
                    <a:pt x="240" y="96"/>
                  </a:cubicBezTo>
                  <a:lnTo>
                    <a:pt x="216" y="96"/>
                  </a:lnTo>
                  <a:close/>
                </a:path>
              </a:pathLst>
            </a:custGeom>
            <a:solidFill>
              <a:schemeClr val="bg2">
                <a:lumMod val="50000"/>
              </a:schemeClr>
            </a:solidFill>
            <a:ln>
              <a:noFill/>
            </a:ln>
          </p:spPr>
          <p:txBody>
            <a:bodyPr vert="horz" wrap="square" lIns="91440" tIns="45720" rIns="91440" bIns="45720" numCol="1" anchor="t" anchorCtr="0" compatLnSpc="1">
              <a:prstTxWarp prst="textNoShape">
                <a:avLst/>
              </a:prstTxWarp>
            </a:bodyPr>
            <a:lstStyle/>
            <a:p>
              <a:endParaRPr lang="en-GB"/>
            </a:p>
          </p:txBody>
        </p:sp>
      </p:grpSp>
    </p:spTree>
    <p:extLst>
      <p:ext uri="{BB962C8B-B14F-4D97-AF65-F5344CB8AC3E}">
        <p14:creationId xmlns:p14="http://schemas.microsoft.com/office/powerpoint/2010/main" val="3444554164"/>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29336" y="5336166"/>
            <a:ext cx="1763496" cy="553998"/>
          </a:xfrm>
          <a:prstGeom prst="rect">
            <a:avLst/>
          </a:prstGeom>
          <a:noFill/>
        </p:spPr>
        <p:txBody>
          <a:bodyPr wrap="none" rtlCol="0">
            <a:spAutoFit/>
          </a:bodyPr>
          <a:lstStyle/>
          <a:p>
            <a:pPr algn="ctr"/>
            <a:r>
              <a:rPr lang="en-GB" sz="1400" dirty="0">
                <a:solidFill>
                  <a:schemeClr val="tx2"/>
                </a:solidFill>
                <a:ea typeface="Aileron" charset="0"/>
                <a:cs typeface="PT Sans Narrow"/>
              </a:rPr>
              <a:t>Follow us on Twitter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hlinkClick r:id="rId2">
                  <a:extLst>
                    <a:ext uri="{A12FA001-AC4F-418D-AE19-62706E023703}">
                      <ahyp:hlinkClr xmlns:ahyp="http://schemas.microsoft.com/office/drawing/2018/hyperlinkcolor" val="tx"/>
                    </a:ext>
                  </a:extLst>
                </a:hlinkClick>
              </a:rPr>
              <a:t>@</a:t>
            </a:r>
            <a:r>
              <a:rPr lang="en-GB" sz="1600" b="1" u="sng" dirty="0" err="1">
                <a:solidFill>
                  <a:schemeClr val="accent1"/>
                </a:solidFill>
                <a:ea typeface="Aileron" charset="0"/>
                <a:cs typeface="PT Sans Narrow"/>
                <a:hlinkClick r:id="rId2">
                  <a:extLst>
                    <a:ext uri="{A12FA001-AC4F-418D-AE19-62706E023703}">
                      <ahyp:hlinkClr xmlns:ahyp="http://schemas.microsoft.com/office/drawing/2018/hyperlinkcolor" val="tx"/>
                    </a:ext>
                  </a:extLst>
                </a:hlinkClick>
              </a:rPr>
              <a:t>sarcomaconnect</a:t>
            </a:r>
            <a:endParaRPr lang="en-GB" sz="1600" b="1" u="sng" dirty="0">
              <a:solidFill>
                <a:schemeClr val="accent1"/>
              </a:solidFill>
              <a:ea typeface="Aileron" charset="0"/>
              <a:cs typeface="PT Sans Narrow"/>
            </a:endParaRPr>
          </a:p>
        </p:txBody>
      </p:sp>
      <p:sp>
        <p:nvSpPr>
          <p:cNvPr id="17" name="TextBox 16"/>
          <p:cNvSpPr txBox="1"/>
          <p:nvPr/>
        </p:nvSpPr>
        <p:spPr>
          <a:xfrm>
            <a:off x="2487185" y="5336166"/>
            <a:ext cx="2084815" cy="701731"/>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Follow the </a:t>
            </a:r>
            <a:br>
              <a:rPr lang="en-GB" sz="1600" dirty="0">
                <a:solidFill>
                  <a:schemeClr val="tx2"/>
                </a:solidFill>
                <a:ea typeface="Aileron" charset="0"/>
                <a:cs typeface="PT Sans Narrow"/>
              </a:rPr>
            </a:br>
            <a:r>
              <a:rPr lang="en-GB" sz="1600" b="1" u="sng" dirty="0">
                <a:solidFill>
                  <a:schemeClr val="accent1"/>
                </a:solidFill>
                <a:ea typeface="Aileron" charset="0"/>
                <a:cs typeface="PT Sans Narrow"/>
              </a:rPr>
              <a:t>Sarcoma</a:t>
            </a:r>
            <a:r>
              <a:rPr lang="en-GB" sz="1600" b="1" u="sng" dirty="0">
                <a:solidFill>
                  <a:schemeClr val="accent1"/>
                </a:solidFill>
                <a:ea typeface="Aileron" charset="0"/>
                <a:cs typeface="PT Sans Narrow"/>
                <a:hlinkClick r:id="rId3"/>
              </a:rPr>
              <a:t> CONNECT</a:t>
            </a:r>
            <a:br>
              <a:rPr lang="en-GB" sz="1600" b="1" dirty="0">
                <a:solidFill>
                  <a:schemeClr val="tx2"/>
                </a:solidFill>
                <a:ea typeface="Aileron" charset="0"/>
                <a:cs typeface="PT Sans Narrow"/>
              </a:rPr>
            </a:br>
            <a:r>
              <a:rPr lang="en-GB" sz="1400" dirty="0">
                <a:solidFill>
                  <a:schemeClr val="tx2"/>
                </a:solidFill>
                <a:ea typeface="Aileron" charset="0"/>
                <a:cs typeface="PT Sans Narrow"/>
              </a:rPr>
              <a:t>group on LinkedIn</a:t>
            </a:r>
            <a:endParaRPr lang="en-GB" sz="1600" dirty="0">
              <a:solidFill>
                <a:schemeClr val="tx2"/>
              </a:solidFill>
              <a:ea typeface="Aileron" charset="0"/>
              <a:cs typeface="PT Sans Narrow"/>
            </a:endParaRPr>
          </a:p>
        </p:txBody>
      </p:sp>
      <p:sp>
        <p:nvSpPr>
          <p:cNvPr id="18" name="TextBox 17"/>
          <p:cNvSpPr txBox="1"/>
          <p:nvPr/>
        </p:nvSpPr>
        <p:spPr>
          <a:xfrm>
            <a:off x="6264696" y="5336166"/>
            <a:ext cx="2843808" cy="729430"/>
          </a:xfrm>
          <a:prstGeom prst="rect">
            <a:avLst/>
          </a:prstGeom>
          <a:noFill/>
        </p:spPr>
        <p:txBody>
          <a:bodyPr wrap="square" rtlCol="0">
            <a:spAutoFit/>
          </a:bodyPr>
          <a:lstStyle/>
          <a:p>
            <a:pPr algn="ctr">
              <a:lnSpc>
                <a:spcPct val="90000"/>
              </a:lnSpc>
            </a:pPr>
            <a:r>
              <a:rPr lang="en-US" sz="1400" dirty="0">
                <a:solidFill>
                  <a:schemeClr val="tx2"/>
                </a:solidFill>
                <a:cs typeface="PT Sans Narrow"/>
              </a:rPr>
              <a:t>Email</a:t>
            </a:r>
            <a:br>
              <a:rPr lang="en-US" sz="1600" dirty="0">
                <a:solidFill>
                  <a:schemeClr val="tx2"/>
                </a:solidFill>
                <a:cs typeface="PT Sans Narrow"/>
              </a:rPr>
            </a:br>
            <a:r>
              <a:rPr lang="en-GB" sz="1600" b="1" u="sng" dirty="0">
                <a:hlinkClick r:id="rId4"/>
              </a:rPr>
              <a:t>Froukje.sosef1</a:t>
            </a:r>
            <a:br>
              <a:rPr lang="en-GB" sz="1600" b="1" u="sng" dirty="0">
                <a:hlinkClick r:id="rId4"/>
              </a:rPr>
            </a:br>
            <a:r>
              <a:rPr lang="en-GB" sz="1600" b="1" u="sng" dirty="0">
                <a:hlinkClick r:id="rId4"/>
              </a:rPr>
              <a:t>@cor2ed.com</a:t>
            </a:r>
            <a:endParaRPr lang="en-GB" b="1" dirty="0"/>
          </a:p>
        </p:txBody>
      </p:sp>
      <p:sp>
        <p:nvSpPr>
          <p:cNvPr id="19" name="TextBox 18"/>
          <p:cNvSpPr txBox="1"/>
          <p:nvPr/>
        </p:nvSpPr>
        <p:spPr>
          <a:xfrm>
            <a:off x="4575417" y="5336166"/>
            <a:ext cx="2084815" cy="757130"/>
          </a:xfrm>
          <a:prstGeom prst="rect">
            <a:avLst/>
          </a:prstGeom>
          <a:noFill/>
        </p:spPr>
        <p:txBody>
          <a:bodyPr wrap="square" rtlCol="0">
            <a:spAutoFit/>
          </a:bodyPr>
          <a:lstStyle/>
          <a:p>
            <a:pPr algn="ctr">
              <a:lnSpc>
                <a:spcPct val="90000"/>
              </a:lnSpc>
            </a:pPr>
            <a:r>
              <a:rPr lang="en-GB" sz="1400" dirty="0">
                <a:solidFill>
                  <a:schemeClr val="tx2"/>
                </a:solidFill>
                <a:ea typeface="Aileron" charset="0"/>
                <a:cs typeface="PT Sans Narrow"/>
              </a:rPr>
              <a:t>Watch us on the</a:t>
            </a:r>
            <a:br>
              <a:rPr lang="en-GB" sz="1400" dirty="0">
                <a:solidFill>
                  <a:schemeClr val="tx2"/>
                </a:solidFill>
                <a:ea typeface="Aileron" charset="0"/>
                <a:cs typeface="PT Sans Narrow"/>
              </a:rPr>
            </a:br>
            <a:r>
              <a:rPr lang="en-GB" sz="1400" dirty="0">
                <a:solidFill>
                  <a:schemeClr val="tx2"/>
                </a:solidFill>
                <a:ea typeface="Aileron" charset="0"/>
                <a:cs typeface="PT Sans Narrow"/>
              </a:rPr>
              <a:t>Vimeo Channe</a:t>
            </a:r>
            <a:r>
              <a:rPr lang="en-GB" sz="1600" dirty="0">
                <a:solidFill>
                  <a:schemeClr val="tx2"/>
                </a:solidFill>
                <a:ea typeface="Aileron" charset="0"/>
                <a:cs typeface="PT Sans Narrow"/>
              </a:rPr>
              <a:t>l</a:t>
            </a:r>
            <a:br>
              <a:rPr lang="en-GB" sz="1600" dirty="0">
                <a:solidFill>
                  <a:schemeClr val="tx2"/>
                </a:solidFill>
                <a:ea typeface="Aileron" charset="0"/>
                <a:cs typeface="PT Sans Narrow"/>
              </a:rPr>
            </a:br>
            <a:r>
              <a:rPr lang="en-GB" sz="1600" b="1" dirty="0">
                <a:solidFill>
                  <a:schemeClr val="accent1"/>
                </a:solidFill>
                <a:ea typeface="Aileron" charset="0"/>
                <a:cs typeface="PT Sans Narrow"/>
                <a:hlinkClick r:id="rId5"/>
              </a:rPr>
              <a:t>Sarcoma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dirty="0">
                <a:solidFill>
                  <a:schemeClr val="tx2"/>
                </a:solidFill>
              </a:rPr>
              <a:t>REACH </a:t>
            </a:r>
            <a:r>
              <a:rPr lang="en-US" sz="3600" cap="none" dirty="0"/>
              <a:t>SARCOMA CONNECT </a:t>
            </a:r>
            <a:r>
              <a:rPr lang="en-US" sz="3600" cap="none" dirty="0">
                <a:solidFill>
                  <a:schemeClr val="tx2"/>
                </a:solidFill>
              </a:rPr>
              <a:t>VIA </a:t>
            </a:r>
            <a:br>
              <a:rPr lang="en-US" sz="3600" cap="none" dirty="0">
                <a:solidFill>
                  <a:schemeClr val="tx2"/>
                </a:solidFill>
              </a:rPr>
            </a:br>
            <a:r>
              <a:rPr lang="en-US" sz="3600" cap="none" spc="-50" dirty="0">
                <a:solidFill>
                  <a:schemeClr val="tx2"/>
                </a:solidFill>
              </a:rPr>
              <a:t>TWITTER, LINKEDIN, VIMEO &amp; EMAIL</a:t>
            </a:r>
            <a:br>
              <a:rPr lang="en-US" sz="3600" cap="none" dirty="0">
                <a:solidFill>
                  <a:schemeClr val="tx2"/>
                </a:solidFill>
              </a:rPr>
            </a:br>
            <a:r>
              <a:rPr lang="en-US" sz="3600" cap="none" dirty="0">
                <a:solidFill>
                  <a:schemeClr val="tx2"/>
                </a:solidFill>
              </a:rPr>
              <a:t>OR VISIT THE GROUP’S WEBSITE</a:t>
            </a:r>
            <a:br>
              <a:rPr lang="en-US" sz="3600" dirty="0">
                <a:solidFill>
                  <a:schemeClr val="tx2"/>
                </a:solidFill>
              </a:rPr>
            </a:br>
            <a:r>
              <a:rPr lang="en-US" sz="3600" u="sng" cap="none" dirty="0">
                <a:solidFill>
                  <a:schemeClr val="accent1"/>
                </a:solidFill>
                <a:hlinkClick r:id="rId6">
                  <a:extLst>
                    <a:ext uri="{A12FA001-AC4F-418D-AE19-62706E023703}">
                      <ahyp:hlinkClr xmlns:ahyp="http://schemas.microsoft.com/office/drawing/2018/hyperlinkcolor" val="tx"/>
                    </a:ext>
                  </a:extLst>
                </a:hlinkClick>
              </a:rPr>
              <a:t>http://www.sarcomaconnect.info</a:t>
            </a:r>
            <a:endParaRPr lang="en-US" sz="3600" cap="none" dirty="0">
              <a:solidFill>
                <a:schemeClr val="accent1"/>
              </a:solidFill>
            </a:endParaRPr>
          </a:p>
        </p:txBody>
      </p:sp>
      <p:pic>
        <p:nvPicPr>
          <p:cNvPr id="21" name="Picture 20">
            <a:hlinkClick r:id="rId7"/>
            <a:extLst>
              <a:ext uri="{FF2B5EF4-FFF2-40B4-BE49-F238E27FC236}">
                <a16:creationId xmlns:a16="http://schemas.microsoft.com/office/drawing/2014/main" id="{F95642ED-8597-49C0-8A49-2DB124E3AF81}"/>
              </a:ext>
            </a:extLst>
          </p:cNvPr>
          <p:cNvPicPr>
            <a:picLocks noChangeAspect="1"/>
          </p:cNvPicPr>
          <p:nvPr/>
        </p:nvPicPr>
        <p:blipFill>
          <a:blip r:embed="rId8"/>
          <a:stretch>
            <a:fillRect/>
          </a:stretch>
        </p:blipFill>
        <p:spPr>
          <a:xfrm>
            <a:off x="7054496" y="4010028"/>
            <a:ext cx="1331225" cy="1332000"/>
          </a:xfrm>
          <a:prstGeom prst="rect">
            <a:avLst/>
          </a:prstGeom>
        </p:spPr>
      </p:pic>
      <p:pic>
        <p:nvPicPr>
          <p:cNvPr id="22" name="Picture 21">
            <a:hlinkClick r:id="rId9"/>
            <a:extLst>
              <a:ext uri="{FF2B5EF4-FFF2-40B4-BE49-F238E27FC236}">
                <a16:creationId xmlns:a16="http://schemas.microsoft.com/office/drawing/2014/main" id="{BAA8E0C5-61B9-4558-B53C-E0C589BB29C3}"/>
              </a:ext>
            </a:extLst>
          </p:cNvPr>
          <p:cNvPicPr>
            <a:picLocks noChangeAspect="1"/>
          </p:cNvPicPr>
          <p:nvPr/>
        </p:nvPicPr>
        <p:blipFill>
          <a:blip r:embed="rId10"/>
          <a:stretch>
            <a:fillRect/>
          </a:stretch>
        </p:blipFill>
        <p:spPr>
          <a:xfrm>
            <a:off x="2863600" y="4010028"/>
            <a:ext cx="1331225" cy="1332000"/>
          </a:xfrm>
          <a:prstGeom prst="rect">
            <a:avLst/>
          </a:prstGeom>
        </p:spPr>
      </p:pic>
      <p:sp>
        <p:nvSpPr>
          <p:cNvPr id="2" name="Rectangle: Rounded Corners 1">
            <a:extLst>
              <a:ext uri="{FF2B5EF4-FFF2-40B4-BE49-F238E27FC236}">
                <a16:creationId xmlns:a16="http://schemas.microsoft.com/office/drawing/2014/main" id="{9C66F975-3655-4F8B-A6A8-73C6713B68BD}"/>
              </a:ext>
            </a:extLst>
          </p:cNvPr>
          <p:cNvSpPr/>
          <p:nvPr/>
        </p:nvSpPr>
        <p:spPr>
          <a:xfrm>
            <a:off x="755204" y="4149080"/>
            <a:ext cx="1304702" cy="1080120"/>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23" name="Picture 22">
            <a:hlinkClick r:id="rId2"/>
            <a:extLst>
              <a:ext uri="{FF2B5EF4-FFF2-40B4-BE49-F238E27FC236}">
                <a16:creationId xmlns:a16="http://schemas.microsoft.com/office/drawing/2014/main" id="{EBC0A918-144C-4360-924B-A1BEAC705A35}"/>
              </a:ext>
            </a:extLst>
          </p:cNvPr>
          <p:cNvPicPr>
            <a:picLocks noChangeAspect="1"/>
          </p:cNvPicPr>
          <p:nvPr/>
        </p:nvPicPr>
        <p:blipFill>
          <a:blip r:embed="rId11"/>
          <a:stretch>
            <a:fillRect/>
          </a:stretch>
        </p:blipFill>
        <p:spPr>
          <a:xfrm>
            <a:off x="728681" y="4010028"/>
            <a:ext cx="1331225" cy="1332000"/>
          </a:xfrm>
          <a:prstGeom prst="rect">
            <a:avLst/>
          </a:prstGeom>
        </p:spPr>
      </p:pic>
      <p:pic>
        <p:nvPicPr>
          <p:cNvPr id="24" name="Picture 23">
            <a:hlinkClick r:id="rId5"/>
            <a:extLst>
              <a:ext uri="{FF2B5EF4-FFF2-40B4-BE49-F238E27FC236}">
                <a16:creationId xmlns:a16="http://schemas.microsoft.com/office/drawing/2014/main" id="{3A2C930B-CF0B-4E97-8C34-9D0BF8FA715A}"/>
              </a:ext>
            </a:extLst>
          </p:cNvPr>
          <p:cNvPicPr>
            <a:picLocks noChangeAspect="1"/>
          </p:cNvPicPr>
          <p:nvPr/>
        </p:nvPicPr>
        <p:blipFill>
          <a:blip r:embed="rId12"/>
          <a:stretch>
            <a:fillRect/>
          </a:stretch>
        </p:blipFill>
        <p:spPr>
          <a:xfrm>
            <a:off x="4948415" y="4010028"/>
            <a:ext cx="1331225" cy="1332000"/>
          </a:xfrm>
          <a:prstGeom prst="rect">
            <a:avLst/>
          </a:prstGeom>
        </p:spPr>
      </p:pic>
      <p:sp>
        <p:nvSpPr>
          <p:cNvPr id="3" name="Slide Number Placeholder 2"/>
          <p:cNvSpPr>
            <a:spLocks noGrp="1"/>
          </p:cNvSpPr>
          <p:nvPr>
            <p:ph type="sldNum" sz="quarter" idx="4"/>
          </p:nvPr>
        </p:nvSpPr>
        <p:spPr/>
        <p:txBody>
          <a:bodyPr/>
          <a:lstStyle/>
          <a:p>
            <a:fld id="{FCE43C0F-8A7B-3A4B-9DB5-B3472E36E833}" type="slidenum">
              <a:rPr lang="en-GB" smtClean="0"/>
              <a:pPr/>
              <a:t>18</a:t>
            </a:fld>
            <a:endParaRPr lang="en-GB" dirty="0"/>
          </a:p>
        </p:txBody>
      </p:sp>
    </p:spTree>
    <p:extLst>
      <p:ext uri="{BB962C8B-B14F-4D97-AF65-F5344CB8AC3E}">
        <p14:creationId xmlns:p14="http://schemas.microsoft.com/office/powerpoint/2010/main" val="1468450865"/>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CB9179F-BE2C-46C0-825B-012F138D55B7}"/>
              </a:ext>
            </a:extLst>
          </p:cNvPr>
          <p:cNvSpPr txBox="1">
            <a:spLocks/>
          </p:cNvSpPr>
          <p:nvPr/>
        </p:nvSpPr>
        <p:spPr>
          <a:xfrm>
            <a:off x="611560" y="4279458"/>
            <a:ext cx="3175393" cy="1245840"/>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err="1">
                <a:solidFill>
                  <a:srgbClr val="5D8298"/>
                </a:solidFill>
                <a:latin typeface="+mj-lt"/>
                <a:ea typeface="Verdana" panose="020B0604030504040204" pitchFamily="34" charset="0"/>
                <a:cs typeface="PT Sans" charset="-52"/>
              </a:rPr>
              <a:t>Dr.</a:t>
            </a:r>
            <a:r>
              <a:rPr lang="en-GB" sz="1800" b="0" noProof="0" dirty="0">
                <a:solidFill>
                  <a:srgbClr val="5D8298"/>
                </a:solidFill>
                <a:latin typeface="+mj-lt"/>
                <a:ea typeface="Verdana" panose="020B0604030504040204" pitchFamily="34" charset="0"/>
                <a:cs typeface="PT Sans" charset="-52"/>
              </a:rPr>
              <a:t> </a:t>
            </a:r>
            <a:r>
              <a:rPr lang="en-GB" sz="1800" b="0" noProof="0" dirty="0" err="1">
                <a:solidFill>
                  <a:srgbClr val="5D8298"/>
                </a:solidFill>
                <a:latin typeface="+mj-lt"/>
                <a:ea typeface="Verdana" panose="020B0604030504040204" pitchFamily="34" charset="0"/>
                <a:cs typeface="PT Sans" charset="-52"/>
              </a:rPr>
              <a:t>Froukje</a:t>
            </a:r>
            <a:r>
              <a:rPr lang="en-GB" sz="1800" b="0" noProof="0" dirty="0">
                <a:solidFill>
                  <a:srgbClr val="5D8298"/>
                </a:solidFill>
                <a:latin typeface="+mj-lt"/>
                <a:ea typeface="Verdana" panose="020B0604030504040204" pitchFamily="34" charset="0"/>
                <a:cs typeface="PT Sans" charset="-52"/>
              </a:rPr>
              <a:t> </a:t>
            </a:r>
            <a:r>
              <a:rPr lang="en-GB" sz="1800" b="0" noProof="0" dirty="0" err="1">
                <a:solidFill>
                  <a:srgbClr val="5D8298"/>
                </a:solidFill>
                <a:latin typeface="+mj-lt"/>
                <a:ea typeface="Verdana" panose="020B0604030504040204" pitchFamily="34" charset="0"/>
                <a:cs typeface="PT Sans" charset="-52"/>
              </a:rPr>
              <a:t>Sosef</a:t>
            </a:r>
            <a:r>
              <a:rPr lang="en-GB" sz="1800" b="0" noProof="0" dirty="0">
                <a:solidFill>
                  <a:srgbClr val="5D8298"/>
                </a:solidFill>
                <a:latin typeface="+mj-lt"/>
                <a:ea typeface="Verdana" panose="020B0604030504040204" pitchFamily="34" charset="0"/>
                <a:cs typeface="PT Sans" charset="-52"/>
              </a:rPr>
              <a:t>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MD</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+31 6 2324 3636</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u="sng" noProof="0" dirty="0">
                <a:solidFill>
                  <a:schemeClr val="tx2"/>
                </a:solidFill>
                <a:latin typeface="+mj-lt"/>
                <a:ea typeface="Verdana" panose="020B0604030504040204" pitchFamily="34" charset="0"/>
                <a:cs typeface="PT Sans" charset="-52"/>
                <a:hlinkClick r:id="rId2">
                  <a:extLst>
                    <a:ext uri="{A12FA001-AC4F-418D-AE19-62706E023703}">
                      <ahyp:hlinkClr xmlns:ahyp="http://schemas.microsoft.com/office/drawing/2018/hyperlinkcolor" val="tx"/>
                    </a:ext>
                  </a:extLst>
                </a:hlinkClick>
              </a:rPr>
              <a:t>froukje.sosef@cor2ed.com</a:t>
            </a:r>
            <a:endParaRPr kumimoji="0" lang="en-GB" sz="1600" b="0" i="0" u="sng" strike="noStrike" kern="1200" cap="all" spc="300" normalizeH="0" baseline="0" noProof="0" dirty="0">
              <a:ln>
                <a:noFill/>
              </a:ln>
              <a:solidFill>
                <a:schemeClr val="tx2"/>
              </a:solidFill>
              <a:effectLst/>
              <a:uLnTx/>
              <a:uFillTx/>
              <a:latin typeface="+mj-lt"/>
              <a:ea typeface="Verdana" panose="020B0604030504040204" pitchFamily="34" charset="0"/>
              <a:cs typeface="PT Sans" charset="-52"/>
            </a:endParaRPr>
          </a:p>
        </p:txBody>
      </p:sp>
      <p:sp>
        <p:nvSpPr>
          <p:cNvPr id="3" name="Titre 1">
            <a:extLst>
              <a:ext uri="{FF2B5EF4-FFF2-40B4-BE49-F238E27FC236}">
                <a16:creationId xmlns:a16="http://schemas.microsoft.com/office/drawing/2014/main" id="{AA262A53-9B98-4BC8-8DC8-66F8125A223A}"/>
              </a:ext>
            </a:extLst>
          </p:cNvPr>
          <p:cNvSpPr txBox="1">
            <a:spLocks/>
          </p:cNvSpPr>
          <p:nvPr/>
        </p:nvSpPr>
        <p:spPr>
          <a:xfrm>
            <a:off x="611560" y="2636912"/>
            <a:ext cx="3463425" cy="1282506"/>
          </a:xfrm>
          <a:prstGeom prst="rect">
            <a:avLst/>
          </a:prstGeom>
        </p:spPr>
        <p:txBody>
          <a:bodyPr vert="horz" lIns="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err="1">
                <a:solidFill>
                  <a:srgbClr val="5D8298"/>
                </a:solidFill>
                <a:latin typeface="+mj-lt"/>
                <a:ea typeface="Verdana" panose="020B0604030504040204" pitchFamily="34" charset="0"/>
                <a:cs typeface="PT Sans" charset="-52"/>
              </a:rPr>
              <a:t>Dr.</a:t>
            </a:r>
            <a:r>
              <a:rPr lang="en-GB" sz="1800" b="0" noProof="0" dirty="0">
                <a:solidFill>
                  <a:srgbClr val="5D8298"/>
                </a:solidFill>
                <a:latin typeface="+mj-lt"/>
                <a:ea typeface="Verdana" panose="020B0604030504040204" pitchFamily="34" charset="0"/>
                <a:cs typeface="PT Sans" charset="-52"/>
              </a:rPr>
              <a:t> Antoine Lacombe </a:t>
            </a:r>
          </a:p>
          <a:p>
            <a:pPr marL="0" marR="0" lvl="0" indent="0" algn="l" defTabSz="457200" rtl="0" eaLnBrk="1" fontAlgn="auto" latinLnBrk="0" hangingPunct="1">
              <a:lnSpc>
                <a:spcPct val="100000"/>
              </a:lnSpc>
              <a:spcBef>
                <a:spcPts val="200"/>
              </a:spcBef>
              <a:spcAft>
                <a:spcPts val="0"/>
              </a:spcAft>
              <a:buClrTx/>
              <a:buSzTx/>
              <a:buFontTx/>
              <a:buNone/>
              <a:tabLst/>
              <a:defRPr/>
            </a:pPr>
            <a:r>
              <a:rPr lang="en-GB" sz="1600" b="0" noProof="0" dirty="0">
                <a:solidFill>
                  <a:srgbClr val="5D8298"/>
                </a:solidFill>
                <a:latin typeface="+mj-lt"/>
                <a:ea typeface="Verdana" panose="020B0604030504040204" pitchFamily="34" charset="0"/>
                <a:cs typeface="PT Sans" charset="-52"/>
              </a:rPr>
              <a:t>Pharm D, MBA</a:t>
            </a:r>
            <a:br>
              <a:rPr lang="en-GB" sz="1600" b="0" noProof="0" dirty="0">
                <a:solidFill>
                  <a:srgbClr val="5D8298"/>
                </a:solidFill>
                <a:latin typeface="+mj-lt"/>
                <a:ea typeface="Verdana" panose="020B0604030504040204" pitchFamily="34" charset="0"/>
                <a:cs typeface="PT Sans" charset="-52"/>
              </a:rPr>
            </a:br>
            <a:r>
              <a:rPr lang="en-GB" sz="1600" b="0" noProof="0" dirty="0">
                <a:solidFill>
                  <a:srgbClr val="5D8298"/>
                </a:solidFill>
                <a:latin typeface="+mj-lt"/>
                <a:ea typeface="Verdana" panose="020B0604030504040204" pitchFamily="34" charset="0"/>
                <a:cs typeface="PT Sans" charset="-52"/>
              </a:rPr>
              <a:t>Phone: +41 79 529 42 79</a:t>
            </a:r>
            <a:br>
              <a:rPr lang="en-GB" sz="1600" b="0" noProof="0" dirty="0">
                <a:solidFill>
                  <a:srgbClr val="5D8298"/>
                </a:solidFill>
                <a:latin typeface="+mj-lt"/>
                <a:ea typeface="Verdana" panose="020B0604030504040204" pitchFamily="34" charset="0"/>
                <a:cs typeface="PT Sans" charset="-52"/>
              </a:rPr>
            </a:br>
            <a:r>
              <a:rPr lang="en-GB" sz="1600" b="0" u="sng" noProof="0" dirty="0">
                <a:solidFill>
                  <a:schemeClr val="tx2"/>
                </a:solidFill>
                <a:latin typeface="+mj-lt"/>
                <a:ea typeface="Verdana" panose="020B0604030504040204" pitchFamily="34" charset="0"/>
                <a:cs typeface="PT Sans" charset="-52"/>
                <a:hlinkClick r:id="rId3">
                  <a:extLst>
                    <a:ext uri="{A12FA001-AC4F-418D-AE19-62706E023703}">
                      <ahyp:hlinkClr xmlns:ahyp="http://schemas.microsoft.com/office/drawing/2018/hyperlinkcolor" val="tx"/>
                    </a:ext>
                  </a:extLst>
                </a:hlinkClick>
              </a:rPr>
              <a:t>antoine.lacombe@cor2ed.com</a:t>
            </a:r>
            <a:endParaRPr kumimoji="0" lang="en-GB" sz="1600" b="0" i="0" u="sng" strike="noStrike" kern="1200" cap="none" spc="0" normalizeH="0" baseline="0" noProof="0" dirty="0">
              <a:ln>
                <a:noFill/>
              </a:ln>
              <a:solidFill>
                <a:schemeClr val="tx2"/>
              </a:solidFill>
              <a:effectLst/>
              <a:uLnTx/>
              <a:uFillTx/>
              <a:latin typeface="+mj-lt"/>
              <a:ea typeface="Verdana" panose="020B0604030504040204" pitchFamily="34" charset="0"/>
              <a:cs typeface="PT Sans" charset="-52"/>
            </a:endParaRPr>
          </a:p>
        </p:txBody>
      </p:sp>
    </p:spTree>
    <p:extLst>
      <p:ext uri="{BB962C8B-B14F-4D97-AF65-F5344CB8AC3E}">
        <p14:creationId xmlns:p14="http://schemas.microsoft.com/office/powerpoint/2010/main" val="34850542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5821362"/>
          </a:xfrm>
        </p:spPr>
        <p:txBody>
          <a:bodyPr anchor="ctr" anchorCtr="0">
            <a:normAutofit/>
          </a:bodyPr>
          <a:lstStyle/>
          <a:p>
            <a:br>
              <a:rPr lang="en-US" altLang="en-US" dirty="0">
                <a:sym typeface="+mn-ea"/>
              </a:rPr>
            </a:br>
            <a:r>
              <a:rPr lang="en-GB" dirty="0">
                <a:latin typeface="Calibri" panose="020F0502020204030204" pitchFamily="34" charset="0"/>
                <a:cs typeface="Calibri" panose="020F0502020204030204" pitchFamily="34" charset="0"/>
              </a:rPr>
              <a:t>Meeting summary</a:t>
            </a:r>
            <a:br>
              <a:rPr lang="en-GB" dirty="0">
                <a:latin typeface="Calibri" panose="020F0502020204030204" pitchFamily="34" charset="0"/>
                <a:cs typeface="Calibri" panose="020F0502020204030204" pitchFamily="34" charset="0"/>
              </a:rPr>
            </a:br>
            <a:r>
              <a:rPr lang="en-GB" cap="none" dirty="0" err="1">
                <a:latin typeface="Calibri" panose="020F0502020204030204" pitchFamily="34" charset="0"/>
                <a:cs typeface="Calibri" panose="020F0502020204030204" pitchFamily="34" charset="0"/>
              </a:rPr>
              <a:t>ESMO</a:t>
            </a:r>
            <a:r>
              <a:rPr lang="en-GB" cap="none" dirty="0">
                <a:latin typeface="Calibri" panose="020F0502020204030204" pitchFamily="34" charset="0"/>
                <a:cs typeface="Calibri" panose="020F0502020204030204" pitchFamily="34" charset="0"/>
              </a:rPr>
              <a:t> 2020, Milan, Italy</a:t>
            </a:r>
            <a:br>
              <a:rPr lang="en-GB" sz="2700" cap="none" dirty="0">
                <a:latin typeface="Calibri" panose="020F0502020204030204" pitchFamily="34" charset="0"/>
                <a:cs typeface="Calibri" panose="020F0502020204030204" pitchFamily="34" charset="0"/>
              </a:rPr>
            </a:br>
            <a:r>
              <a:rPr lang="en-GB" sz="2700" cap="none" dirty="0">
                <a:latin typeface="Calibri" panose="020F0502020204030204" pitchFamily="34" charset="0"/>
                <a:cs typeface="Calibri" panose="020F0502020204030204" pitchFamily="34" charset="0"/>
              </a:rPr>
              <a:t> </a:t>
            </a:r>
            <a:br>
              <a:rPr lang="en-GB" sz="2700" cap="none" dirty="0">
                <a:latin typeface="Calibri" panose="020F0502020204030204" pitchFamily="34" charset="0"/>
                <a:cs typeface="Calibri" panose="020F0502020204030204" pitchFamily="34" charset="0"/>
              </a:rPr>
            </a:br>
            <a:r>
              <a:rPr lang="en-GB" sz="3200" cap="none" dirty="0" err="1">
                <a:latin typeface="Calibri" panose="020F0502020204030204" pitchFamily="34" charset="0"/>
                <a:cs typeface="Calibri" panose="020F0502020204030204" pitchFamily="34" charset="0"/>
              </a:rPr>
              <a:t>Prof.</a:t>
            </a:r>
            <a:r>
              <a:rPr lang="en-GB" sz="3200" cap="none" dirty="0">
                <a:latin typeface="Calibri" panose="020F0502020204030204" pitchFamily="34" charset="0"/>
                <a:cs typeface="Calibri" panose="020F0502020204030204" pitchFamily="34" charset="0"/>
              </a:rPr>
              <a:t> Jonathan Trent</a:t>
            </a:r>
            <a:br>
              <a:rPr lang="en-GB" sz="4400" cap="none" dirty="0">
                <a:latin typeface="Calibri" panose="020F0502020204030204" pitchFamily="34" charset="0"/>
                <a:cs typeface="Calibri" panose="020F0502020204030204" pitchFamily="34" charset="0"/>
              </a:rPr>
            </a:br>
            <a:r>
              <a:rPr lang="en-GB" sz="2000" cap="none" dirty="0">
                <a:latin typeface="Calibri" panose="020F0502020204030204" pitchFamily="34" charset="0"/>
                <a:cs typeface="Calibri" panose="020F0502020204030204" pitchFamily="34" charset="0"/>
              </a:rPr>
              <a:t>Associate Director for Clinical Research, </a:t>
            </a:r>
            <a:br>
              <a:rPr lang="en-GB" sz="2000" cap="none" dirty="0">
                <a:latin typeface="Calibri" panose="020F0502020204030204" pitchFamily="34" charset="0"/>
                <a:cs typeface="Calibri" panose="020F0502020204030204" pitchFamily="34" charset="0"/>
              </a:rPr>
            </a:br>
            <a:r>
              <a:rPr lang="en-GB" sz="2000" cap="none" dirty="0">
                <a:latin typeface="Calibri" panose="020F0502020204030204" pitchFamily="34" charset="0"/>
                <a:cs typeface="Calibri" panose="020F0502020204030204" pitchFamily="34" charset="0"/>
              </a:rPr>
              <a:t>Sylvester Comprehensive Cancer </a:t>
            </a:r>
            <a:r>
              <a:rPr lang="en-GB" sz="2000" cap="none" dirty="0" err="1">
                <a:latin typeface="Calibri" panose="020F0502020204030204" pitchFamily="34" charset="0"/>
                <a:cs typeface="Calibri" panose="020F0502020204030204" pitchFamily="34" charset="0"/>
              </a:rPr>
              <a:t>Center</a:t>
            </a:r>
            <a:r>
              <a:rPr lang="en-GB" sz="2000" cap="none" dirty="0">
                <a:latin typeface="Calibri" panose="020F0502020204030204" pitchFamily="34" charset="0"/>
                <a:cs typeface="Calibri" panose="020F0502020204030204" pitchFamily="34" charset="0"/>
              </a:rPr>
              <a:t>, Miami FL, USA</a:t>
            </a:r>
            <a:br>
              <a:rPr lang="en-GB" sz="2000" cap="none" dirty="0">
                <a:latin typeface="Calibri" panose="020F0502020204030204" pitchFamily="34" charset="0"/>
                <a:ea typeface="PT Sans Narrow" panose="020B0506020203020204" pitchFamily="34" charset="0"/>
                <a:cs typeface="Calibri" panose="020F0502020204030204" pitchFamily="34" charset="0"/>
              </a:rPr>
            </a:br>
            <a:br>
              <a:rPr lang="en-US" sz="4400" cap="none"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sarcoma Update</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February 2020</a:t>
            </a:r>
            <a:endParaRPr lang="it-IT" altLang="en-US" sz="3200" dirty="0">
              <a:latin typeface="Calibri" panose="020F0502020204030204" pitchFamily="34" charset="0"/>
              <a:cs typeface="Calibri" panose="020F0502020204030204" pitchFamily="34" charset="0"/>
              <a:sym typeface="+mn-ea"/>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B561B36C-3324-4BF5-8EAB-B7799695A041}" type="slidenum">
              <a:rPr lang="it-IT" smtClean="0"/>
              <a:t>3</a:t>
            </a:fld>
            <a:endParaRPr lang="it-IT"/>
          </a:p>
        </p:txBody>
      </p:sp>
      <p:sp>
        <p:nvSpPr>
          <p:cNvPr id="4" name="Title 3">
            <a:extLst>
              <a:ext uri="{FF2B5EF4-FFF2-40B4-BE49-F238E27FC236}">
                <a16:creationId xmlns:a16="http://schemas.microsoft.com/office/drawing/2014/main" id="{399771FC-6A1F-48E2-99F6-C8C1C0587209}"/>
              </a:ext>
            </a:extLst>
          </p:cNvPr>
          <p:cNvSpPr>
            <a:spLocks noGrp="1"/>
          </p:cNvSpPr>
          <p:nvPr>
            <p:ph type="title"/>
          </p:nvPr>
        </p:nvSpPr>
        <p:spPr/>
        <p:txBody>
          <a:bodyPr/>
          <a:lstStyle/>
          <a:p>
            <a:r>
              <a:rPr lang="en-GB" dirty="0"/>
              <a:t>Disclaimer</a:t>
            </a:r>
          </a:p>
        </p:txBody>
      </p:sp>
      <p:sp>
        <p:nvSpPr>
          <p:cNvPr id="3" name="Content Placeholder 2"/>
          <p:cNvSpPr>
            <a:spLocks noGrp="1"/>
          </p:cNvSpPr>
          <p:nvPr>
            <p:ph sz="quarter" idx="14"/>
          </p:nvPr>
        </p:nvSpPr>
        <p:spPr>
          <a:xfrm>
            <a:off x="465138" y="2563200"/>
            <a:ext cx="8355334" cy="2954032"/>
          </a:xfrm>
        </p:spPr>
        <p:txBody>
          <a:bodyPr>
            <a:normAutofit/>
          </a:bodyPr>
          <a:lstStyle/>
          <a:p>
            <a:pPr marL="0" indent="0">
              <a:buNone/>
            </a:pPr>
            <a:r>
              <a:rPr lang="en-GB" dirty="0"/>
              <a:t>Please note: The views expressed within this presentation are the personal opinion of the author.  They do not necessarily represent the views of the author’s academic institution or the rest of the SARCOMA CONNECT group.</a:t>
            </a:r>
            <a:br>
              <a:rPr lang="en-GB" dirty="0"/>
            </a:br>
            <a:endParaRPr lang="en-GB" dirty="0"/>
          </a:p>
          <a:p>
            <a:pPr marL="0" indent="0">
              <a:buNone/>
            </a:pPr>
            <a:r>
              <a:rPr lang="en-GB" dirty="0"/>
              <a:t>This content is supported by an Independent Educational Grant from Bayer.</a:t>
            </a:r>
          </a:p>
          <a:p>
            <a:pPr marL="0" indent="0">
              <a:buNone/>
            </a:pPr>
            <a:endParaRPr lang="en-GB" dirty="0"/>
          </a:p>
        </p:txBody>
      </p:sp>
    </p:spTree>
    <p:extLst>
      <p:ext uri="{BB962C8B-B14F-4D97-AF65-F5344CB8AC3E}">
        <p14:creationId xmlns:p14="http://schemas.microsoft.com/office/powerpoint/2010/main" val="2352729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286DEBB-F77C-419C-81A5-91D73484C0EF}"/>
              </a:ext>
            </a:extLst>
          </p:cNvPr>
          <p:cNvSpPr>
            <a:spLocks noGrp="1"/>
          </p:cNvSpPr>
          <p:nvPr>
            <p:ph type="title"/>
          </p:nvPr>
        </p:nvSpPr>
        <p:spPr/>
        <p:txBody>
          <a:bodyPr/>
          <a:lstStyle/>
          <a:p>
            <a:r>
              <a:rPr lang="en-US" dirty="0">
                <a:solidFill>
                  <a:schemeClr val="accent1"/>
                </a:solidFill>
                <a:latin typeface="+mj-lt"/>
                <a:ea typeface="Verdana" panose="020B0604030504040204" pitchFamily="34" charset="0"/>
              </a:rPr>
              <a:t>Summary of </a:t>
            </a:r>
            <a:r>
              <a:rPr lang="en-US" i="1" dirty="0">
                <a:solidFill>
                  <a:schemeClr val="accent1"/>
                </a:solidFill>
                <a:latin typeface="+mj-lt"/>
                <a:ea typeface="Verdana" panose="020B0604030504040204" pitchFamily="34" charset="0"/>
              </a:rPr>
              <a:t>the</a:t>
            </a:r>
            <a:r>
              <a:rPr lang="en-US" dirty="0">
                <a:solidFill>
                  <a:schemeClr val="accent1"/>
                </a:solidFill>
                <a:latin typeface="+mj-lt"/>
                <a:ea typeface="Verdana" panose="020B0604030504040204" pitchFamily="34" charset="0"/>
              </a:rPr>
              <a:t> </a:t>
            </a:r>
            <a:r>
              <a:rPr lang="en-US" i="1" dirty="0">
                <a:solidFill>
                  <a:schemeClr val="accent1"/>
                </a:solidFill>
                <a:latin typeface="+mj-lt"/>
                <a:ea typeface="Verdana" panose="020B0604030504040204" pitchFamily="34" charset="0"/>
              </a:rPr>
              <a:t>challenging </a:t>
            </a:r>
            <a:r>
              <a:rPr lang="en-US" i="1" dirty="0" err="1">
                <a:solidFill>
                  <a:schemeClr val="accent1"/>
                </a:solidFill>
                <a:latin typeface="+mj-lt"/>
                <a:ea typeface="Verdana" panose="020B0604030504040204" pitchFamily="34" charset="0"/>
              </a:rPr>
              <a:t>immuno</a:t>
            </a:r>
            <a:r>
              <a:rPr lang="en-US" i="1" dirty="0">
                <a:solidFill>
                  <a:schemeClr val="accent1"/>
                </a:solidFill>
                <a:latin typeface="+mj-lt"/>
                <a:ea typeface="Verdana" panose="020B0604030504040204" pitchFamily="34" charset="0"/>
              </a:rPr>
              <a:t> landscape of sarcoma and gist</a:t>
            </a:r>
            <a:r>
              <a:rPr lang="en-US" dirty="0">
                <a:solidFill>
                  <a:schemeClr val="accent1"/>
                </a:solidFill>
                <a:latin typeface="+mj-lt"/>
                <a:ea typeface="Verdana" panose="020B0604030504040204" pitchFamily="34" charset="0"/>
              </a:rPr>
              <a:t> session </a:t>
            </a:r>
            <a:endParaRPr lang="en-GB" dirty="0">
              <a:solidFill>
                <a:schemeClr val="accent1"/>
              </a:solidFill>
              <a:latin typeface="+mj-lt"/>
              <a:ea typeface="Verdana" panose="020B0604030504040204" pitchFamily="34" charset="0"/>
            </a:endParaRPr>
          </a:p>
        </p:txBody>
      </p:sp>
    </p:spTree>
    <p:extLst>
      <p:ext uri="{BB962C8B-B14F-4D97-AF65-F5344CB8AC3E}">
        <p14:creationId xmlns:p14="http://schemas.microsoft.com/office/powerpoint/2010/main" val="3281760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C903-EB03-4C5A-984B-750C2EB65CA1}"/>
              </a:ext>
            </a:extLst>
          </p:cNvPr>
          <p:cNvSpPr>
            <a:spLocks noGrp="1"/>
          </p:cNvSpPr>
          <p:nvPr>
            <p:ph type="title"/>
          </p:nvPr>
        </p:nvSpPr>
        <p:spPr/>
        <p:txBody>
          <a:bodyPr/>
          <a:lstStyle/>
          <a:p>
            <a:br>
              <a:rPr lang="en-GB" dirty="0"/>
            </a:br>
            <a:r>
              <a:rPr lang="en-GB" dirty="0"/>
              <a:t>immunotherapy in </a:t>
            </a:r>
            <a:r>
              <a:rPr lang="en-GB" dirty="0" err="1"/>
              <a:t>sts</a:t>
            </a:r>
            <a:r>
              <a:rPr lang="en-GB" dirty="0"/>
              <a:t> and gist</a:t>
            </a:r>
          </a:p>
        </p:txBody>
      </p:sp>
      <p:sp>
        <p:nvSpPr>
          <p:cNvPr id="4" name="Slide Number Placeholder 3"/>
          <p:cNvSpPr>
            <a:spLocks noGrp="1"/>
          </p:cNvSpPr>
          <p:nvPr>
            <p:ph type="sldNum" sz="quarter" idx="4"/>
          </p:nvPr>
        </p:nvSpPr>
        <p:spPr/>
        <p:txBody>
          <a:bodyPr/>
          <a:lstStyle/>
          <a:p>
            <a:fld id="{FCE43C0F-8A7B-3A4B-9DB5-B3472E36E833}" type="slidenum">
              <a:rPr lang="en-GB" smtClean="0"/>
              <a:pPr/>
              <a:t>5</a:t>
            </a:fld>
            <a:endParaRPr lang="en-GB"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2909694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Rounded Corners 41">
            <a:extLst>
              <a:ext uri="{FF2B5EF4-FFF2-40B4-BE49-F238E27FC236}">
                <a16:creationId xmlns:a16="http://schemas.microsoft.com/office/drawing/2014/main" id="{5874D586-4B27-4A8F-9EA5-D6BD1F23E99B}"/>
              </a:ext>
            </a:extLst>
          </p:cNvPr>
          <p:cNvSpPr/>
          <p:nvPr/>
        </p:nvSpPr>
        <p:spPr>
          <a:xfrm>
            <a:off x="465139" y="1567216"/>
            <a:ext cx="5126036" cy="1712347"/>
          </a:xfrm>
          <a:prstGeom prst="roundRect">
            <a:avLst/>
          </a:prstGeom>
          <a:solidFill>
            <a:schemeClr val="accent1"/>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 name="Espace réservé du numéro de diapositive 1"/>
          <p:cNvSpPr>
            <a:spLocks noGrp="1"/>
          </p:cNvSpPr>
          <p:nvPr>
            <p:ph type="sldNum" sz="quarter" idx="4"/>
          </p:nvPr>
        </p:nvSpPr>
        <p:spPr/>
        <p:txBody>
          <a:bodyPr/>
          <a:lstStyle/>
          <a:p>
            <a:fld id="{FCE43C0F-8A7B-3A4B-9DB5-B3472E36E833}" type="slidenum">
              <a:rPr lang="en-GB" smtClean="0"/>
              <a:pPr/>
              <a:t>6</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a:xfrm>
            <a:off x="465138" y="6290352"/>
            <a:ext cx="7635254" cy="556171"/>
          </a:xfrm>
        </p:spPr>
        <p:txBody>
          <a:bodyPr/>
          <a:lstStyle/>
          <a:p>
            <a:r>
              <a:rPr lang="en-GB" dirty="0"/>
              <a:t>CTLA-4, cytotoxic T-lymphocyte-associated protein 4; GIST, gastrointestinal stromal tumours; PD-1, </a:t>
            </a:r>
            <a:r>
              <a:rPr lang="en-US" dirty="0"/>
              <a:t>programmed cell death protein 1; </a:t>
            </a:r>
            <a:r>
              <a:rPr lang="en-GB" dirty="0"/>
              <a:t>STS, soft-tissue sarcoma; TME, tumour microenvironment.</a:t>
            </a:r>
          </a:p>
          <a:p>
            <a:r>
              <a:rPr lang="en-GB" dirty="0"/>
              <a:t>1. </a:t>
            </a:r>
            <a:r>
              <a:rPr lang="en-GB" dirty="0" err="1"/>
              <a:t>Petitprez</a:t>
            </a:r>
            <a:r>
              <a:rPr lang="en-GB" dirty="0"/>
              <a:t> F, et al. Nature. 2020;577:556-560; 2. Singh AS, et al. Journal of Clinical Oncology 2018;36 (suppl_4):55-55; 3. </a:t>
            </a:r>
            <a:r>
              <a:rPr lang="fr-FR"/>
              <a:t>Martin Broto J, et al. </a:t>
            </a:r>
            <a:r>
              <a:rPr lang="en-GB"/>
              <a:t>Annals of Oncology 2019;30 (suppl_5):v683-v709.</a:t>
            </a:r>
            <a:endParaRPr lang="en-US" dirty="0"/>
          </a:p>
          <a:p>
            <a:endParaRPr lang="en-US" dirty="0">
              <a:solidFill>
                <a:srgbClr val="FF0000"/>
              </a:solidFill>
            </a:endParaRPr>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Background: immunotherapy in </a:t>
            </a:r>
            <a:r>
              <a:rPr lang="en-GB" dirty="0" err="1"/>
              <a:t>sts</a:t>
            </a:r>
            <a:r>
              <a:rPr lang="en-GB" dirty="0"/>
              <a:t> and gist</a:t>
            </a:r>
            <a:endParaRPr lang="en-US" dirty="0"/>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573089" y="1632536"/>
            <a:ext cx="4970462" cy="1261139"/>
          </a:xfrm>
        </p:spPr>
        <p:txBody>
          <a:bodyPr/>
          <a:lstStyle/>
          <a:p>
            <a:pPr marL="0" indent="0">
              <a:buNone/>
            </a:pPr>
            <a:r>
              <a:rPr lang="en-GB" dirty="0">
                <a:solidFill>
                  <a:schemeClr val="bg1"/>
                </a:solidFill>
              </a:rPr>
              <a:t>Immunotherapies appear to have less efficacy in STS and GIST than other cancer subtypes, due to prevalence of ‘cold’ TMEs in many subtypes</a:t>
            </a:r>
          </a:p>
          <a:p>
            <a:pPr lvl="1"/>
            <a:r>
              <a:rPr lang="en-GB" dirty="0">
                <a:solidFill>
                  <a:schemeClr val="bg1"/>
                </a:solidFill>
              </a:rPr>
              <a:t>Improved efficacy in high immune subclass </a:t>
            </a:r>
            <a:br>
              <a:rPr lang="en-GB" dirty="0">
                <a:solidFill>
                  <a:schemeClr val="bg1"/>
                </a:solidFill>
              </a:rPr>
            </a:br>
            <a:r>
              <a:rPr lang="en-GB" dirty="0">
                <a:solidFill>
                  <a:schemeClr val="bg1"/>
                </a:solidFill>
              </a:rPr>
              <a:t>sarcomas is in line with this concept</a:t>
            </a:r>
            <a:r>
              <a:rPr lang="en-GB" baseline="30000" dirty="0">
                <a:solidFill>
                  <a:schemeClr val="bg1"/>
                </a:solidFill>
              </a:rPr>
              <a:t>1</a:t>
            </a:r>
          </a:p>
        </p:txBody>
      </p:sp>
      <p:grpSp>
        <p:nvGrpSpPr>
          <p:cNvPr id="44" name="Group 43">
            <a:extLst>
              <a:ext uri="{FF2B5EF4-FFF2-40B4-BE49-F238E27FC236}">
                <a16:creationId xmlns:a16="http://schemas.microsoft.com/office/drawing/2014/main" id="{FA4DDFA8-A854-4726-A6F6-69B02387E909}"/>
              </a:ext>
            </a:extLst>
          </p:cNvPr>
          <p:cNvGrpSpPr/>
          <p:nvPr/>
        </p:nvGrpSpPr>
        <p:grpSpPr>
          <a:xfrm>
            <a:off x="465139" y="3435233"/>
            <a:ext cx="5126036" cy="1028132"/>
            <a:chOff x="465139" y="3578108"/>
            <a:chExt cx="5126036" cy="1028132"/>
          </a:xfrm>
        </p:grpSpPr>
        <p:sp>
          <p:nvSpPr>
            <p:cNvPr id="41" name="Rectangle: Rounded Corners 40">
              <a:extLst>
                <a:ext uri="{FF2B5EF4-FFF2-40B4-BE49-F238E27FC236}">
                  <a16:creationId xmlns:a16="http://schemas.microsoft.com/office/drawing/2014/main" id="{C5225C45-DBBB-4936-8996-B46B811D987A}"/>
                </a:ext>
              </a:extLst>
            </p:cNvPr>
            <p:cNvSpPr/>
            <p:nvPr/>
          </p:nvSpPr>
          <p:spPr>
            <a:xfrm>
              <a:off x="465139" y="3578108"/>
              <a:ext cx="5126036" cy="1028132"/>
            </a:xfrm>
            <a:prstGeom prst="roundRect">
              <a:avLst/>
            </a:prstGeom>
            <a:solidFill>
              <a:schemeClr val="tx2">
                <a:lumMod val="75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ctr">
                <a:buClr>
                  <a:schemeClr val="bg1"/>
                </a:buClr>
                <a:buFontTx/>
                <a:buChar char="−"/>
              </a:pPr>
              <a:endParaRPr lang="en-GB"/>
            </a:p>
          </p:txBody>
        </p:sp>
        <p:sp>
          <p:nvSpPr>
            <p:cNvPr id="7" name="Content Placeholder 9">
              <a:extLst>
                <a:ext uri="{FF2B5EF4-FFF2-40B4-BE49-F238E27FC236}">
                  <a16:creationId xmlns:a16="http://schemas.microsoft.com/office/drawing/2014/main" id="{80CD870C-4FDC-4042-A4EA-0D1E4BBD28AE}"/>
                </a:ext>
              </a:extLst>
            </p:cNvPr>
            <p:cNvSpPr txBox="1">
              <a:spLocks/>
            </p:cNvSpPr>
            <p:nvPr/>
          </p:nvSpPr>
          <p:spPr>
            <a:xfrm>
              <a:off x="576265" y="3615640"/>
              <a:ext cx="4967286" cy="772288"/>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dirty="0">
                  <a:solidFill>
                    <a:schemeClr val="bg1"/>
                  </a:solidFill>
                </a:rPr>
                <a:t>The use of combination check-point therapies (PD-1 and CTLA-4) may improve efficacy, as in other cancer types</a:t>
              </a:r>
              <a:r>
                <a:rPr lang="en-GB" baseline="30000" dirty="0">
                  <a:solidFill>
                    <a:schemeClr val="bg1"/>
                  </a:solidFill>
                </a:rPr>
                <a:t>2</a:t>
              </a:r>
            </a:p>
            <a:p>
              <a:pPr marL="0" indent="0">
                <a:buNone/>
              </a:pPr>
              <a:endParaRPr lang="en-US" dirty="0">
                <a:solidFill>
                  <a:schemeClr val="bg1"/>
                </a:solidFill>
              </a:endParaRPr>
            </a:p>
          </p:txBody>
        </p:sp>
      </p:grpSp>
      <p:grpSp>
        <p:nvGrpSpPr>
          <p:cNvPr id="43" name="Group 42">
            <a:extLst>
              <a:ext uri="{FF2B5EF4-FFF2-40B4-BE49-F238E27FC236}">
                <a16:creationId xmlns:a16="http://schemas.microsoft.com/office/drawing/2014/main" id="{00535626-0A4E-4EDD-9367-CE4D03B159EB}"/>
              </a:ext>
            </a:extLst>
          </p:cNvPr>
          <p:cNvGrpSpPr/>
          <p:nvPr/>
        </p:nvGrpSpPr>
        <p:grpSpPr>
          <a:xfrm>
            <a:off x="460586" y="4625289"/>
            <a:ext cx="5126036" cy="1074875"/>
            <a:chOff x="460586" y="4625289"/>
            <a:chExt cx="5126036" cy="1074875"/>
          </a:xfrm>
        </p:grpSpPr>
        <p:sp>
          <p:nvSpPr>
            <p:cNvPr id="40" name="Rectangle: Rounded Corners 39">
              <a:extLst>
                <a:ext uri="{FF2B5EF4-FFF2-40B4-BE49-F238E27FC236}">
                  <a16:creationId xmlns:a16="http://schemas.microsoft.com/office/drawing/2014/main" id="{77E778F2-A149-4066-8288-B3CCF1CE7F5F}"/>
                </a:ext>
              </a:extLst>
            </p:cNvPr>
            <p:cNvSpPr/>
            <p:nvPr/>
          </p:nvSpPr>
          <p:spPr>
            <a:xfrm>
              <a:off x="460586" y="4625289"/>
              <a:ext cx="5126036" cy="1074875"/>
            </a:xfrm>
            <a:prstGeom prst="roundRect">
              <a:avLst/>
            </a:prstGeom>
            <a:solidFill>
              <a:schemeClr val="bg2">
                <a:lumMod val="50000"/>
              </a:schemeClr>
            </a:solidFill>
            <a:ln w="254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9" name="Content Placeholder 9">
              <a:extLst>
                <a:ext uri="{FF2B5EF4-FFF2-40B4-BE49-F238E27FC236}">
                  <a16:creationId xmlns:a16="http://schemas.microsoft.com/office/drawing/2014/main" id="{D930A6DC-6856-425A-9860-FA71A6A64E72}"/>
                </a:ext>
              </a:extLst>
            </p:cNvPr>
            <p:cNvSpPr txBox="1">
              <a:spLocks/>
            </p:cNvSpPr>
            <p:nvPr/>
          </p:nvSpPr>
          <p:spPr>
            <a:xfrm>
              <a:off x="576265" y="4682440"/>
              <a:ext cx="4967286" cy="879142"/>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Font typeface="Arial"/>
                <a:buNone/>
              </a:pPr>
              <a:r>
                <a:rPr lang="en-GB" dirty="0">
                  <a:solidFill>
                    <a:schemeClr val="bg1"/>
                  </a:solidFill>
                </a:rPr>
                <a:t>Priming of tumours from a cold to hot immune state using mixed therapy combinations may further improve efficacy</a:t>
              </a:r>
              <a:r>
                <a:rPr lang="en-GB" baseline="30000" dirty="0">
                  <a:solidFill>
                    <a:schemeClr val="bg1"/>
                  </a:solidFill>
                </a:rPr>
                <a:t>3</a:t>
              </a:r>
            </a:p>
          </p:txBody>
        </p:sp>
      </p:grpSp>
      <p:pic>
        <p:nvPicPr>
          <p:cNvPr id="39" name="Picture 38">
            <a:extLst>
              <a:ext uri="{FF2B5EF4-FFF2-40B4-BE49-F238E27FC236}">
                <a16:creationId xmlns:a16="http://schemas.microsoft.com/office/drawing/2014/main" id="{485CAB3E-2338-4F51-8EF5-BDD62765DE09}"/>
              </a:ext>
            </a:extLst>
          </p:cNvPr>
          <p:cNvPicPr>
            <a:picLocks noChangeAspect="1"/>
          </p:cNvPicPr>
          <p:nvPr/>
        </p:nvPicPr>
        <p:blipFill>
          <a:blip r:embed="rId2"/>
          <a:stretch>
            <a:fillRect/>
          </a:stretch>
        </p:blipFill>
        <p:spPr>
          <a:xfrm>
            <a:off x="5815138" y="2326505"/>
            <a:ext cx="2664183" cy="2664183"/>
          </a:xfrm>
          <a:prstGeom prst="rect">
            <a:avLst/>
          </a:prstGeom>
        </p:spPr>
      </p:pic>
    </p:spTree>
    <p:extLst>
      <p:ext uri="{BB962C8B-B14F-4D97-AF65-F5344CB8AC3E}">
        <p14:creationId xmlns:p14="http://schemas.microsoft.com/office/powerpoint/2010/main" val="22939393"/>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7</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p:txBody>
          <a:bodyPr/>
          <a:lstStyle/>
          <a:p>
            <a:r>
              <a:rPr lang="en-GB" dirty="0"/>
              <a:t>ORR, overall response rate; STS, soft-tissue sarcoma.</a:t>
            </a:r>
          </a:p>
          <a:p>
            <a:r>
              <a:rPr lang="en-GB" dirty="0" err="1"/>
              <a:t>Tawbi</a:t>
            </a:r>
            <a:r>
              <a:rPr lang="en-GB" dirty="0"/>
              <a:t> HA, et al. Lancet Oncol. </a:t>
            </a:r>
            <a:r>
              <a:rPr lang="en-GB"/>
              <a:t>2017;18:1493-1501; </a:t>
            </a:r>
            <a:r>
              <a:rPr lang="en-GB" dirty="0" err="1"/>
              <a:t>Florou</a:t>
            </a:r>
            <a:r>
              <a:rPr lang="en-GB" dirty="0"/>
              <a:t> V, et al. J </a:t>
            </a:r>
            <a:r>
              <a:rPr lang="en-GB" dirty="0" err="1"/>
              <a:t>Immunother</a:t>
            </a:r>
            <a:r>
              <a:rPr lang="en-GB" dirty="0"/>
              <a:t> Cancer. 2019;7:213. </a:t>
            </a:r>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Single-agent check point inhibitors </a:t>
            </a:r>
            <a:r>
              <a:rPr lang="en-GB" dirty="0">
                <a:solidFill>
                  <a:schemeClr val="accent1"/>
                </a:solidFill>
              </a:rPr>
              <a:t>efficacy in advanced STS</a:t>
            </a:r>
          </a:p>
          <a:p>
            <a:endParaRPr lang="en-US" dirty="0"/>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45" name="Rectangle 44">
            <a:extLst>
              <a:ext uri="{FF2B5EF4-FFF2-40B4-BE49-F238E27FC236}">
                <a16:creationId xmlns:a16="http://schemas.microsoft.com/office/drawing/2014/main" id="{3E22CAE3-8149-4044-B083-E7E85F99C7C0}"/>
              </a:ext>
            </a:extLst>
          </p:cNvPr>
          <p:cNvSpPr/>
          <p:nvPr/>
        </p:nvSpPr>
        <p:spPr>
          <a:xfrm>
            <a:off x="4663968" y="1556792"/>
            <a:ext cx="4012487"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46" name="Rectangle 45">
            <a:extLst>
              <a:ext uri="{FF2B5EF4-FFF2-40B4-BE49-F238E27FC236}">
                <a16:creationId xmlns:a16="http://schemas.microsoft.com/office/drawing/2014/main" id="{EEEB6309-9946-4C26-BFF5-D6D35EC3EB35}"/>
              </a:ext>
            </a:extLst>
          </p:cNvPr>
          <p:cNvSpPr/>
          <p:nvPr/>
        </p:nvSpPr>
        <p:spPr>
          <a:xfrm>
            <a:off x="4663969" y="1912122"/>
            <a:ext cx="4012487" cy="3859622"/>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D94E0F33-1D70-4B51-A7A9-B45F9C5AC241}"/>
              </a:ext>
            </a:extLst>
          </p:cNvPr>
          <p:cNvSpPr/>
          <p:nvPr/>
        </p:nvSpPr>
        <p:spPr>
          <a:xfrm>
            <a:off x="4644008" y="1565616"/>
            <a:ext cx="4092462" cy="323165"/>
          </a:xfrm>
          <a:prstGeom prst="rect">
            <a:avLst/>
          </a:prstGeom>
        </p:spPr>
        <p:txBody>
          <a:bodyPr wrap="square">
            <a:spAutoFit/>
          </a:bodyPr>
          <a:lstStyle/>
          <a:p>
            <a:r>
              <a:rPr lang="en-US" sz="1500" b="1" dirty="0">
                <a:solidFill>
                  <a:schemeClr val="bg1"/>
                </a:solidFill>
                <a:ea typeface="Aileron" charset="0"/>
                <a:cs typeface="Aileron" charset="0"/>
              </a:rPr>
              <a:t>Best percentage change in size of target lesions</a:t>
            </a:r>
            <a:endParaRPr lang="en-US" sz="1500" b="1" dirty="0">
              <a:solidFill>
                <a:schemeClr val="bg1"/>
              </a:solidFill>
            </a:endParaRPr>
          </a:p>
        </p:txBody>
      </p:sp>
      <p:grpSp>
        <p:nvGrpSpPr>
          <p:cNvPr id="98" name="Group 97">
            <a:extLst>
              <a:ext uri="{FF2B5EF4-FFF2-40B4-BE49-F238E27FC236}">
                <a16:creationId xmlns:a16="http://schemas.microsoft.com/office/drawing/2014/main" id="{5EDCAF76-5B56-4027-B465-1E4BAA446DB6}"/>
              </a:ext>
            </a:extLst>
          </p:cNvPr>
          <p:cNvGrpSpPr/>
          <p:nvPr/>
        </p:nvGrpSpPr>
        <p:grpSpPr>
          <a:xfrm>
            <a:off x="4831076" y="1973184"/>
            <a:ext cx="3917388" cy="3752440"/>
            <a:chOff x="4831076" y="1973184"/>
            <a:chExt cx="3917388" cy="3752440"/>
          </a:xfrm>
        </p:grpSpPr>
        <p:sp>
          <p:nvSpPr>
            <p:cNvPr id="16" name="TextBox 15">
              <a:extLst>
                <a:ext uri="{FF2B5EF4-FFF2-40B4-BE49-F238E27FC236}">
                  <a16:creationId xmlns:a16="http://schemas.microsoft.com/office/drawing/2014/main" id="{AD2ECA4C-7539-4010-A873-4629CDF690D2}"/>
                </a:ext>
              </a:extLst>
            </p:cNvPr>
            <p:cNvSpPr txBox="1"/>
            <p:nvPr/>
          </p:nvSpPr>
          <p:spPr>
            <a:xfrm>
              <a:off x="5416728" y="5448625"/>
              <a:ext cx="3014394" cy="276999"/>
            </a:xfrm>
            <a:prstGeom prst="rect">
              <a:avLst/>
            </a:prstGeom>
            <a:noFill/>
          </p:spPr>
          <p:txBody>
            <a:bodyPr wrap="square" rtlCol="0">
              <a:spAutoFit/>
            </a:bodyPr>
            <a:lstStyle/>
            <a:p>
              <a:pPr algn="ctr"/>
              <a:r>
                <a:rPr lang="en-US" sz="1200" b="1" dirty="0"/>
                <a:t>Patients</a:t>
              </a:r>
            </a:p>
          </p:txBody>
        </p:sp>
        <p:grpSp>
          <p:nvGrpSpPr>
            <p:cNvPr id="97" name="Group 96">
              <a:extLst>
                <a:ext uri="{FF2B5EF4-FFF2-40B4-BE49-F238E27FC236}">
                  <a16:creationId xmlns:a16="http://schemas.microsoft.com/office/drawing/2014/main" id="{47C49ACA-2C5C-4184-87C8-E60FC354C119}"/>
                </a:ext>
              </a:extLst>
            </p:cNvPr>
            <p:cNvGrpSpPr/>
            <p:nvPr/>
          </p:nvGrpSpPr>
          <p:grpSpPr>
            <a:xfrm>
              <a:off x="4831076" y="1973184"/>
              <a:ext cx="3917388" cy="3443702"/>
              <a:chOff x="4831076" y="1973184"/>
              <a:chExt cx="3917388" cy="3443702"/>
            </a:xfrm>
          </p:grpSpPr>
          <p:cxnSp>
            <p:nvCxnSpPr>
              <p:cNvPr id="10" name="Straight Connector 9">
                <a:extLst>
                  <a:ext uri="{FF2B5EF4-FFF2-40B4-BE49-F238E27FC236}">
                    <a16:creationId xmlns:a16="http://schemas.microsoft.com/office/drawing/2014/main" id="{0F8A587A-8F96-4D92-906D-834F3040C92B}"/>
                  </a:ext>
                </a:extLst>
              </p:cNvPr>
              <p:cNvCxnSpPr>
                <a:cxnSpLocks/>
              </p:cNvCxnSpPr>
              <p:nvPr/>
            </p:nvCxnSpPr>
            <p:spPr>
              <a:xfrm flipV="1">
                <a:off x="5416727" y="2123867"/>
                <a:ext cx="646" cy="3154762"/>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14" name="Group 13">
                <a:extLst>
                  <a:ext uri="{FF2B5EF4-FFF2-40B4-BE49-F238E27FC236}">
                    <a16:creationId xmlns:a16="http://schemas.microsoft.com/office/drawing/2014/main" id="{EF03B0F1-86A1-481C-9330-FA779199D466}"/>
                  </a:ext>
                </a:extLst>
              </p:cNvPr>
              <p:cNvGrpSpPr/>
              <p:nvPr/>
            </p:nvGrpSpPr>
            <p:grpSpPr>
              <a:xfrm>
                <a:off x="4930111" y="2001699"/>
                <a:ext cx="466795" cy="3415187"/>
                <a:chOff x="965850" y="440500"/>
                <a:chExt cx="836661" cy="4638803"/>
              </a:xfrm>
            </p:grpSpPr>
            <p:sp>
              <p:nvSpPr>
                <p:cNvPr id="40" name="TextBox 39">
                  <a:extLst>
                    <a:ext uri="{FF2B5EF4-FFF2-40B4-BE49-F238E27FC236}">
                      <a16:creationId xmlns:a16="http://schemas.microsoft.com/office/drawing/2014/main" id="{D7B1AE0C-8E3D-4F77-9393-361C8F771BDC}"/>
                    </a:ext>
                  </a:extLst>
                </p:cNvPr>
                <p:cNvSpPr txBox="1"/>
                <p:nvPr/>
              </p:nvSpPr>
              <p:spPr>
                <a:xfrm>
                  <a:off x="965850" y="4703059"/>
                  <a:ext cx="836661" cy="376244"/>
                </a:xfrm>
                <a:prstGeom prst="rect">
                  <a:avLst/>
                </a:prstGeom>
                <a:noFill/>
              </p:spPr>
              <p:txBody>
                <a:bodyPr wrap="none" rtlCol="0">
                  <a:spAutoFit/>
                </a:bodyPr>
                <a:lstStyle/>
                <a:p>
                  <a:pPr algn="r"/>
                  <a:r>
                    <a:rPr lang="en-US" sz="1200" dirty="0"/>
                    <a:t>-100</a:t>
                  </a:r>
                </a:p>
              </p:txBody>
            </p:sp>
            <p:sp>
              <p:nvSpPr>
                <p:cNvPr id="41" name="TextBox 40">
                  <a:extLst>
                    <a:ext uri="{FF2B5EF4-FFF2-40B4-BE49-F238E27FC236}">
                      <a16:creationId xmlns:a16="http://schemas.microsoft.com/office/drawing/2014/main" id="{FC0E4EF9-093D-4350-867F-07FC464FE5FE}"/>
                    </a:ext>
                  </a:extLst>
                </p:cNvPr>
                <p:cNvSpPr txBox="1"/>
                <p:nvPr/>
              </p:nvSpPr>
              <p:spPr>
                <a:xfrm>
                  <a:off x="1330741" y="3619676"/>
                  <a:ext cx="471770" cy="376244"/>
                </a:xfrm>
                <a:prstGeom prst="rect">
                  <a:avLst/>
                </a:prstGeom>
                <a:noFill/>
              </p:spPr>
              <p:txBody>
                <a:bodyPr wrap="none" rtlCol="0">
                  <a:spAutoFit/>
                </a:bodyPr>
                <a:lstStyle/>
                <a:p>
                  <a:pPr algn="r"/>
                  <a:r>
                    <a:rPr lang="en-US" sz="1200" dirty="0"/>
                    <a:t>0</a:t>
                  </a:r>
                </a:p>
              </p:txBody>
            </p:sp>
            <p:sp>
              <p:nvSpPr>
                <p:cNvPr id="42" name="TextBox 41">
                  <a:extLst>
                    <a:ext uri="{FF2B5EF4-FFF2-40B4-BE49-F238E27FC236}">
                      <a16:creationId xmlns:a16="http://schemas.microsoft.com/office/drawing/2014/main" id="{EF1720D2-8CB6-48BB-A642-0769A80150B8}"/>
                    </a:ext>
                  </a:extLst>
                </p:cNvPr>
                <p:cNvSpPr txBox="1"/>
                <p:nvPr/>
              </p:nvSpPr>
              <p:spPr>
                <a:xfrm>
                  <a:off x="1049171" y="2508352"/>
                  <a:ext cx="753340" cy="376244"/>
                </a:xfrm>
                <a:prstGeom prst="rect">
                  <a:avLst/>
                </a:prstGeom>
                <a:noFill/>
              </p:spPr>
              <p:txBody>
                <a:bodyPr wrap="none" rtlCol="0">
                  <a:spAutoFit/>
                </a:bodyPr>
                <a:lstStyle/>
                <a:p>
                  <a:pPr algn="r"/>
                  <a:r>
                    <a:rPr lang="en-US" sz="1200" dirty="0"/>
                    <a:t>100</a:t>
                  </a:r>
                </a:p>
              </p:txBody>
            </p:sp>
            <p:sp>
              <p:nvSpPr>
                <p:cNvPr id="43" name="TextBox 42">
                  <a:extLst>
                    <a:ext uri="{FF2B5EF4-FFF2-40B4-BE49-F238E27FC236}">
                      <a16:creationId xmlns:a16="http://schemas.microsoft.com/office/drawing/2014/main" id="{6AC1B370-0D98-4F3D-995F-FCB2E089234E}"/>
                    </a:ext>
                  </a:extLst>
                </p:cNvPr>
                <p:cNvSpPr txBox="1"/>
                <p:nvPr/>
              </p:nvSpPr>
              <p:spPr>
                <a:xfrm>
                  <a:off x="1049171" y="1485815"/>
                  <a:ext cx="753340" cy="376244"/>
                </a:xfrm>
                <a:prstGeom prst="rect">
                  <a:avLst/>
                </a:prstGeom>
                <a:noFill/>
              </p:spPr>
              <p:txBody>
                <a:bodyPr wrap="none" rtlCol="0">
                  <a:spAutoFit/>
                </a:bodyPr>
                <a:lstStyle/>
                <a:p>
                  <a:pPr algn="r"/>
                  <a:r>
                    <a:rPr lang="en-US" sz="1200" dirty="0"/>
                    <a:t>200</a:t>
                  </a:r>
                </a:p>
              </p:txBody>
            </p:sp>
            <p:sp>
              <p:nvSpPr>
                <p:cNvPr id="44" name="TextBox 43">
                  <a:extLst>
                    <a:ext uri="{FF2B5EF4-FFF2-40B4-BE49-F238E27FC236}">
                      <a16:creationId xmlns:a16="http://schemas.microsoft.com/office/drawing/2014/main" id="{45039F4E-3AF5-4B0C-A87F-86F9BD55D07D}"/>
                    </a:ext>
                  </a:extLst>
                </p:cNvPr>
                <p:cNvSpPr txBox="1"/>
                <p:nvPr/>
              </p:nvSpPr>
              <p:spPr>
                <a:xfrm>
                  <a:off x="1049171" y="440500"/>
                  <a:ext cx="753340" cy="376244"/>
                </a:xfrm>
                <a:prstGeom prst="rect">
                  <a:avLst/>
                </a:prstGeom>
                <a:noFill/>
              </p:spPr>
              <p:txBody>
                <a:bodyPr wrap="none" rtlCol="0">
                  <a:spAutoFit/>
                </a:bodyPr>
                <a:lstStyle/>
                <a:p>
                  <a:pPr algn="r"/>
                  <a:r>
                    <a:rPr lang="en-US" sz="1200" dirty="0"/>
                    <a:t>300</a:t>
                  </a:r>
                </a:p>
              </p:txBody>
            </p:sp>
          </p:grpSp>
          <p:sp>
            <p:nvSpPr>
              <p:cNvPr id="17" name="TextBox 16">
                <a:extLst>
                  <a:ext uri="{FF2B5EF4-FFF2-40B4-BE49-F238E27FC236}">
                    <a16:creationId xmlns:a16="http://schemas.microsoft.com/office/drawing/2014/main" id="{21BBAC70-64C4-4253-8E51-FC0008E62995}"/>
                  </a:ext>
                </a:extLst>
              </p:cNvPr>
              <p:cNvSpPr txBox="1"/>
              <p:nvPr/>
            </p:nvSpPr>
            <p:spPr>
              <a:xfrm rot="16200000">
                <a:off x="3392194" y="3556479"/>
                <a:ext cx="3154763" cy="276999"/>
              </a:xfrm>
              <a:prstGeom prst="rect">
                <a:avLst/>
              </a:prstGeom>
              <a:noFill/>
            </p:spPr>
            <p:txBody>
              <a:bodyPr wrap="square" lIns="36000" rIns="36000" rtlCol="0">
                <a:spAutoFit/>
              </a:bodyPr>
              <a:lstStyle/>
              <a:p>
                <a:pPr algn="ctr"/>
                <a:r>
                  <a:rPr lang="en-GB" sz="1200" b="1" dirty="0"/>
                  <a:t>Change in target lesion size from baseline (%)</a:t>
                </a:r>
                <a:endParaRPr lang="en-US" sz="1200" b="1" dirty="0"/>
              </a:p>
            </p:txBody>
          </p:sp>
          <p:grpSp>
            <p:nvGrpSpPr>
              <p:cNvPr id="19" name="Group 18">
                <a:extLst>
                  <a:ext uri="{FF2B5EF4-FFF2-40B4-BE49-F238E27FC236}">
                    <a16:creationId xmlns:a16="http://schemas.microsoft.com/office/drawing/2014/main" id="{FAF30290-13EF-4E96-A666-07B5F85BECBF}"/>
                  </a:ext>
                </a:extLst>
              </p:cNvPr>
              <p:cNvGrpSpPr/>
              <p:nvPr/>
            </p:nvGrpSpPr>
            <p:grpSpPr>
              <a:xfrm>
                <a:off x="5362821" y="2133391"/>
                <a:ext cx="54000" cy="3135311"/>
                <a:chOff x="1234682" y="822023"/>
                <a:chExt cx="50213" cy="3582902"/>
              </a:xfrm>
            </p:grpSpPr>
            <p:cxnSp>
              <p:nvCxnSpPr>
                <p:cNvPr id="25" name="Straight Connector 24">
                  <a:extLst>
                    <a:ext uri="{FF2B5EF4-FFF2-40B4-BE49-F238E27FC236}">
                      <a16:creationId xmlns:a16="http://schemas.microsoft.com/office/drawing/2014/main" id="{456466C7-549E-4267-BF92-90B4874C2D4E}"/>
                    </a:ext>
                  </a:extLst>
                </p:cNvPr>
                <p:cNvCxnSpPr/>
                <p:nvPr/>
              </p:nvCxnSpPr>
              <p:spPr>
                <a:xfrm rot="5400000">
                  <a:off x="1259789" y="79691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58FC7CB-77E5-4F8E-B366-9500BE022C89}"/>
                    </a:ext>
                  </a:extLst>
                </p:cNvPr>
                <p:cNvCxnSpPr/>
                <p:nvPr/>
              </p:nvCxnSpPr>
              <p:spPr>
                <a:xfrm rot="5400000">
                  <a:off x="1259789" y="1672266"/>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D88D7F53-7A6A-45B5-A6CE-3C31A400C6EB}"/>
                    </a:ext>
                  </a:extLst>
                </p:cNvPr>
                <p:cNvCxnSpPr/>
                <p:nvPr/>
              </p:nvCxnSpPr>
              <p:spPr>
                <a:xfrm rot="5400000">
                  <a:off x="1259789" y="2548583"/>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5B49227C-394B-4E5E-AD76-56A38D901605}"/>
                    </a:ext>
                  </a:extLst>
                </p:cNvPr>
                <p:cNvCxnSpPr/>
                <p:nvPr/>
              </p:nvCxnSpPr>
              <p:spPr>
                <a:xfrm rot="5400000">
                  <a:off x="1259789" y="3477803"/>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ECC2264A-EAEA-4CC9-8900-F900BFFA1614}"/>
                    </a:ext>
                  </a:extLst>
                </p:cNvPr>
                <p:cNvCxnSpPr/>
                <p:nvPr/>
              </p:nvCxnSpPr>
              <p:spPr>
                <a:xfrm rot="5400000">
                  <a:off x="1259789" y="4379818"/>
                  <a:ext cx="0" cy="50213"/>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grpSp>
            <p:nvGrpSpPr>
              <p:cNvPr id="7" name="Group 6">
                <a:extLst>
                  <a:ext uri="{FF2B5EF4-FFF2-40B4-BE49-F238E27FC236}">
                    <a16:creationId xmlns:a16="http://schemas.microsoft.com/office/drawing/2014/main" id="{DA9EF5B9-CAF7-40E0-A7DD-680BF655EB8B}"/>
                  </a:ext>
                </a:extLst>
              </p:cNvPr>
              <p:cNvGrpSpPr/>
              <p:nvPr/>
            </p:nvGrpSpPr>
            <p:grpSpPr>
              <a:xfrm>
                <a:off x="5427042" y="1973184"/>
                <a:ext cx="3321422" cy="790281"/>
                <a:chOff x="5427042" y="3003964"/>
                <a:chExt cx="3321422" cy="790281"/>
              </a:xfrm>
            </p:grpSpPr>
            <p:sp>
              <p:nvSpPr>
                <p:cNvPr id="21" name="TextBox 20">
                  <a:extLst>
                    <a:ext uri="{FF2B5EF4-FFF2-40B4-BE49-F238E27FC236}">
                      <a16:creationId xmlns:a16="http://schemas.microsoft.com/office/drawing/2014/main" id="{6F39C551-CF78-48A0-AC76-A72AA78E7AEA}"/>
                    </a:ext>
                  </a:extLst>
                </p:cNvPr>
                <p:cNvSpPr txBox="1"/>
                <p:nvPr/>
              </p:nvSpPr>
              <p:spPr>
                <a:xfrm>
                  <a:off x="5427042" y="3003964"/>
                  <a:ext cx="3321422" cy="790281"/>
                </a:xfrm>
                <a:prstGeom prst="rect">
                  <a:avLst/>
                </a:prstGeom>
                <a:noFill/>
                <a:effectLst/>
              </p:spPr>
              <p:txBody>
                <a:bodyPr wrap="none" rtlCol="0">
                  <a:spAutoFit/>
                </a:bodyPr>
                <a:lstStyle/>
                <a:p>
                  <a:endParaRPr lang="en-US" sz="900" dirty="0"/>
                </a:p>
                <a:p>
                  <a:pPr marL="360000">
                    <a:lnSpc>
                      <a:spcPts val="1100"/>
                    </a:lnSpc>
                  </a:pPr>
                  <a:r>
                    <a:rPr lang="en-US" sz="900" dirty="0"/>
                    <a:t>Leiomyosarcoma (n=10)</a:t>
                  </a:r>
                </a:p>
                <a:p>
                  <a:pPr marL="360000">
                    <a:lnSpc>
                      <a:spcPts val="1100"/>
                    </a:lnSpc>
                  </a:pPr>
                  <a:r>
                    <a:rPr lang="en-US" sz="900" dirty="0"/>
                    <a:t>Undifferentiated pleomorphic sarcoma (n=10)</a:t>
                  </a:r>
                </a:p>
                <a:p>
                  <a:pPr marL="360000">
                    <a:lnSpc>
                      <a:spcPts val="1100"/>
                    </a:lnSpc>
                  </a:pPr>
                  <a:r>
                    <a:rPr lang="en-US" sz="900" dirty="0"/>
                    <a:t>Poorly differentiated or dedifferentiated liposarcoma (n=9)</a:t>
                  </a:r>
                </a:p>
                <a:p>
                  <a:pPr marL="360000">
                    <a:lnSpc>
                      <a:spcPts val="1100"/>
                    </a:lnSpc>
                  </a:pPr>
                  <a:r>
                    <a:rPr lang="en-US" sz="900" dirty="0"/>
                    <a:t>Synovial sarcoma (n</a:t>
                  </a:r>
                  <a:r>
                    <a:rPr lang="en-US" sz="900" dirty="0">
                      <a:solidFill>
                        <a:srgbClr val="FF0000"/>
                      </a:solidFill>
                    </a:rPr>
                    <a:t>=</a:t>
                  </a:r>
                  <a:r>
                    <a:rPr lang="en-US" sz="900" dirty="0"/>
                    <a:t>8)</a:t>
                  </a:r>
                </a:p>
              </p:txBody>
            </p:sp>
            <p:sp>
              <p:nvSpPr>
                <p:cNvPr id="6" name="Rectangle 5">
                  <a:extLst>
                    <a:ext uri="{FF2B5EF4-FFF2-40B4-BE49-F238E27FC236}">
                      <a16:creationId xmlns:a16="http://schemas.microsoft.com/office/drawing/2014/main" id="{D8AB2783-210A-4861-AAAC-E4EA3010DFCB}"/>
                    </a:ext>
                  </a:extLst>
                </p:cNvPr>
                <p:cNvSpPr/>
                <p:nvPr/>
              </p:nvSpPr>
              <p:spPr>
                <a:xfrm>
                  <a:off x="5680587" y="3212976"/>
                  <a:ext cx="134068" cy="84553"/>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40CAE635-939B-4A55-BB9D-F892272CEB99}"/>
                    </a:ext>
                  </a:extLst>
                </p:cNvPr>
                <p:cNvSpPr/>
                <p:nvPr/>
              </p:nvSpPr>
              <p:spPr>
                <a:xfrm>
                  <a:off x="5680587" y="3356305"/>
                  <a:ext cx="134068" cy="8455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695E20C0-FEC9-47FD-8A06-39DE44C0C86D}"/>
                    </a:ext>
                  </a:extLst>
                </p:cNvPr>
                <p:cNvSpPr/>
                <p:nvPr/>
              </p:nvSpPr>
              <p:spPr>
                <a:xfrm>
                  <a:off x="5680587" y="3499634"/>
                  <a:ext cx="134068" cy="8455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62B99BC2-B239-4C90-8932-6CEF2DEC5F01}"/>
                    </a:ext>
                  </a:extLst>
                </p:cNvPr>
                <p:cNvSpPr/>
                <p:nvPr/>
              </p:nvSpPr>
              <p:spPr>
                <a:xfrm>
                  <a:off x="5680587" y="3642963"/>
                  <a:ext cx="134068" cy="845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58" name="TextBox 57">
                <a:extLst>
                  <a:ext uri="{FF2B5EF4-FFF2-40B4-BE49-F238E27FC236}">
                    <a16:creationId xmlns:a16="http://schemas.microsoft.com/office/drawing/2014/main" id="{915B7314-F3DC-40BE-AF6E-53BF02720AF7}"/>
                  </a:ext>
                </a:extLst>
              </p:cNvPr>
              <p:cNvSpPr txBox="1"/>
              <p:nvPr/>
            </p:nvSpPr>
            <p:spPr>
              <a:xfrm>
                <a:off x="5376597" y="4530221"/>
                <a:ext cx="1163150" cy="230832"/>
              </a:xfrm>
              <a:prstGeom prst="rect">
                <a:avLst/>
              </a:prstGeom>
              <a:noFill/>
            </p:spPr>
            <p:txBody>
              <a:bodyPr wrap="square" rtlCol="0">
                <a:spAutoFit/>
              </a:bodyPr>
              <a:lstStyle/>
              <a:p>
                <a:r>
                  <a:rPr lang="en-GB" sz="900" dirty="0">
                    <a:solidFill>
                      <a:schemeClr val="bg1">
                        <a:lumMod val="50000"/>
                      </a:schemeClr>
                    </a:solidFill>
                  </a:rPr>
                  <a:t>30% reduction</a:t>
                </a:r>
                <a:endParaRPr lang="en-US" sz="900" b="1" dirty="0">
                  <a:solidFill>
                    <a:schemeClr val="bg1">
                      <a:lumMod val="50000"/>
                    </a:schemeClr>
                  </a:solidFill>
                </a:endParaRPr>
              </a:p>
            </p:txBody>
          </p:sp>
          <p:sp>
            <p:nvSpPr>
              <p:cNvPr id="59" name="TextBox 58">
                <a:extLst>
                  <a:ext uri="{FF2B5EF4-FFF2-40B4-BE49-F238E27FC236}">
                    <a16:creationId xmlns:a16="http://schemas.microsoft.com/office/drawing/2014/main" id="{FD8137B5-E1E9-4B8C-8285-35C49BCE93B8}"/>
                  </a:ext>
                </a:extLst>
              </p:cNvPr>
              <p:cNvSpPr txBox="1"/>
              <p:nvPr/>
            </p:nvSpPr>
            <p:spPr>
              <a:xfrm>
                <a:off x="6656900" y="3095311"/>
                <a:ext cx="1435163" cy="306467"/>
              </a:xfrm>
              <a:prstGeom prst="roundRect">
                <a:avLst/>
              </a:prstGeom>
              <a:solidFill>
                <a:schemeClr val="accent5">
                  <a:lumMod val="90000"/>
                </a:schemeClr>
              </a:solidFill>
              <a:ln w="19050">
                <a:solidFill>
                  <a:schemeClr val="accent5">
                    <a:lumMod val="50000"/>
                  </a:schemeClr>
                </a:solidFill>
              </a:ln>
            </p:spPr>
            <p:txBody>
              <a:bodyPr wrap="square" rtlCol="0">
                <a:spAutoFit/>
              </a:bodyPr>
              <a:lstStyle/>
              <a:p>
                <a:pPr algn="ctr"/>
                <a:r>
                  <a:rPr lang="en-US" sz="1200" b="1" dirty="0">
                    <a:solidFill>
                      <a:schemeClr val="accent5">
                        <a:lumMod val="10000"/>
                      </a:schemeClr>
                    </a:solidFill>
                  </a:rPr>
                  <a:t>ORR STS 18%</a:t>
                </a:r>
              </a:p>
            </p:txBody>
          </p:sp>
          <p:sp>
            <p:nvSpPr>
              <p:cNvPr id="60" name="Rectangle 59">
                <a:extLst>
                  <a:ext uri="{FF2B5EF4-FFF2-40B4-BE49-F238E27FC236}">
                    <a16:creationId xmlns:a16="http://schemas.microsoft.com/office/drawing/2014/main" id="{3353448D-5687-4042-9A5C-2CA341B33A9B}"/>
                  </a:ext>
                </a:extLst>
              </p:cNvPr>
              <p:cNvSpPr/>
              <p:nvPr/>
            </p:nvSpPr>
            <p:spPr>
              <a:xfrm>
                <a:off x="5457449" y="2124755"/>
                <a:ext cx="54000" cy="23555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9D2CEEF8-FDE6-4104-A804-4A369FDE398A}"/>
                  </a:ext>
                </a:extLst>
              </p:cNvPr>
              <p:cNvSpPr/>
              <p:nvPr/>
            </p:nvSpPr>
            <p:spPr>
              <a:xfrm>
                <a:off x="5537134" y="3195718"/>
                <a:ext cx="54000" cy="127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2" name="Rectangle 61">
                <a:extLst>
                  <a:ext uri="{FF2B5EF4-FFF2-40B4-BE49-F238E27FC236}">
                    <a16:creationId xmlns:a16="http://schemas.microsoft.com/office/drawing/2014/main" id="{C3197ABD-426C-4053-8186-48D11AAE6088}"/>
                  </a:ext>
                </a:extLst>
              </p:cNvPr>
              <p:cNvSpPr/>
              <p:nvPr/>
            </p:nvSpPr>
            <p:spPr>
              <a:xfrm>
                <a:off x="5616819" y="3584173"/>
                <a:ext cx="54000" cy="900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3" name="Rectangle 62">
                <a:extLst>
                  <a:ext uri="{FF2B5EF4-FFF2-40B4-BE49-F238E27FC236}">
                    <a16:creationId xmlns:a16="http://schemas.microsoft.com/office/drawing/2014/main" id="{EECD0F5A-4029-4E98-97A3-FEC3C93260C2}"/>
                  </a:ext>
                </a:extLst>
              </p:cNvPr>
              <p:cNvSpPr/>
              <p:nvPr/>
            </p:nvSpPr>
            <p:spPr>
              <a:xfrm>
                <a:off x="5696504" y="3726700"/>
                <a:ext cx="54000" cy="75600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8A80D94C-9287-4652-A74C-4F7D4480264C}"/>
                  </a:ext>
                </a:extLst>
              </p:cNvPr>
              <p:cNvSpPr/>
              <p:nvPr/>
            </p:nvSpPr>
            <p:spPr>
              <a:xfrm>
                <a:off x="5776189" y="3895653"/>
                <a:ext cx="54000" cy="57600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5" name="Rectangle 64">
                <a:extLst>
                  <a:ext uri="{FF2B5EF4-FFF2-40B4-BE49-F238E27FC236}">
                    <a16:creationId xmlns:a16="http://schemas.microsoft.com/office/drawing/2014/main" id="{C826C601-A950-4516-82A4-C9E311533FE1}"/>
                  </a:ext>
                </a:extLst>
              </p:cNvPr>
              <p:cNvSpPr/>
              <p:nvPr/>
            </p:nvSpPr>
            <p:spPr>
              <a:xfrm>
                <a:off x="5855874" y="3914775"/>
                <a:ext cx="54000" cy="56939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6" name="Rectangle 65">
                <a:extLst>
                  <a:ext uri="{FF2B5EF4-FFF2-40B4-BE49-F238E27FC236}">
                    <a16:creationId xmlns:a16="http://schemas.microsoft.com/office/drawing/2014/main" id="{852D147B-4D9A-4A65-BD46-A7A2C051C5D1}"/>
                  </a:ext>
                </a:extLst>
              </p:cNvPr>
              <p:cNvSpPr/>
              <p:nvPr/>
            </p:nvSpPr>
            <p:spPr>
              <a:xfrm>
                <a:off x="5935559" y="3946003"/>
                <a:ext cx="54000" cy="52771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7" name="Rectangle 66">
                <a:extLst>
                  <a:ext uri="{FF2B5EF4-FFF2-40B4-BE49-F238E27FC236}">
                    <a16:creationId xmlns:a16="http://schemas.microsoft.com/office/drawing/2014/main" id="{6391BAEB-6709-4F21-982D-30C7A941911D}"/>
                  </a:ext>
                </a:extLst>
              </p:cNvPr>
              <p:cNvSpPr/>
              <p:nvPr/>
            </p:nvSpPr>
            <p:spPr>
              <a:xfrm>
                <a:off x="6023202" y="4034174"/>
                <a:ext cx="54000" cy="445198"/>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8" name="Rectangle 67">
                <a:extLst>
                  <a:ext uri="{FF2B5EF4-FFF2-40B4-BE49-F238E27FC236}">
                    <a16:creationId xmlns:a16="http://schemas.microsoft.com/office/drawing/2014/main" id="{A69A3EF3-2571-4456-A85A-B3E3BE465027}"/>
                  </a:ext>
                </a:extLst>
              </p:cNvPr>
              <p:cNvSpPr/>
              <p:nvPr/>
            </p:nvSpPr>
            <p:spPr>
              <a:xfrm>
                <a:off x="6102887" y="4068369"/>
                <a:ext cx="54000" cy="41433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9" name="Rectangle 68">
                <a:extLst>
                  <a:ext uri="{FF2B5EF4-FFF2-40B4-BE49-F238E27FC236}">
                    <a16:creationId xmlns:a16="http://schemas.microsoft.com/office/drawing/2014/main" id="{3CA7FAE2-3A82-4DFC-AD80-6D122FE41C11}"/>
                  </a:ext>
                </a:extLst>
              </p:cNvPr>
              <p:cNvSpPr/>
              <p:nvPr/>
            </p:nvSpPr>
            <p:spPr>
              <a:xfrm>
                <a:off x="6183757" y="4101089"/>
                <a:ext cx="54000" cy="37263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0" name="Rectangle 69">
                <a:extLst>
                  <a:ext uri="{FF2B5EF4-FFF2-40B4-BE49-F238E27FC236}">
                    <a16:creationId xmlns:a16="http://schemas.microsoft.com/office/drawing/2014/main" id="{1B06130E-6E08-4FD3-B14C-EB9AF9668653}"/>
                  </a:ext>
                </a:extLst>
              </p:cNvPr>
              <p:cNvSpPr/>
              <p:nvPr/>
            </p:nvSpPr>
            <p:spPr>
              <a:xfrm>
                <a:off x="6263442" y="4226146"/>
                <a:ext cx="54000" cy="253225"/>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1" name="Rectangle 70">
                <a:extLst>
                  <a:ext uri="{FF2B5EF4-FFF2-40B4-BE49-F238E27FC236}">
                    <a16:creationId xmlns:a16="http://schemas.microsoft.com/office/drawing/2014/main" id="{DCA9ABF7-60AF-41B4-AD0E-8061A55A84DE}"/>
                  </a:ext>
                </a:extLst>
              </p:cNvPr>
              <p:cNvSpPr/>
              <p:nvPr/>
            </p:nvSpPr>
            <p:spPr>
              <a:xfrm>
                <a:off x="6343127" y="4279767"/>
                <a:ext cx="54000" cy="202933"/>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2" name="Rectangle 71">
                <a:extLst>
                  <a:ext uri="{FF2B5EF4-FFF2-40B4-BE49-F238E27FC236}">
                    <a16:creationId xmlns:a16="http://schemas.microsoft.com/office/drawing/2014/main" id="{039CC5B8-A912-4008-BA9D-522F02D9B15D}"/>
                  </a:ext>
                </a:extLst>
              </p:cNvPr>
              <p:cNvSpPr/>
              <p:nvPr/>
            </p:nvSpPr>
            <p:spPr>
              <a:xfrm>
                <a:off x="6422812" y="4318872"/>
                <a:ext cx="54000" cy="1605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0FF45940-56E3-4D99-9E69-ABD865040AF0}"/>
                  </a:ext>
                </a:extLst>
              </p:cNvPr>
              <p:cNvSpPr/>
              <p:nvPr/>
            </p:nvSpPr>
            <p:spPr>
              <a:xfrm>
                <a:off x="6502497" y="4351235"/>
                <a:ext cx="54000" cy="1329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E375990A-23D8-46C1-BA4E-E1D013E4DFBF}"/>
                  </a:ext>
                </a:extLst>
              </p:cNvPr>
              <p:cNvSpPr/>
              <p:nvPr/>
            </p:nvSpPr>
            <p:spPr>
              <a:xfrm>
                <a:off x="6582182" y="4351234"/>
                <a:ext cx="54000" cy="1281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5" name="Rectangle 74">
                <a:extLst>
                  <a:ext uri="{FF2B5EF4-FFF2-40B4-BE49-F238E27FC236}">
                    <a16:creationId xmlns:a16="http://schemas.microsoft.com/office/drawing/2014/main" id="{62EBAE98-2AB4-42F3-A0AF-8D7AF9F04CCD}"/>
                  </a:ext>
                </a:extLst>
              </p:cNvPr>
              <p:cNvSpPr/>
              <p:nvPr/>
            </p:nvSpPr>
            <p:spPr>
              <a:xfrm>
                <a:off x="6661867" y="4385786"/>
                <a:ext cx="54000" cy="87933"/>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6" name="Rectangle 75">
                <a:extLst>
                  <a:ext uri="{FF2B5EF4-FFF2-40B4-BE49-F238E27FC236}">
                    <a16:creationId xmlns:a16="http://schemas.microsoft.com/office/drawing/2014/main" id="{321CCDEC-331B-47EA-821A-06F9C892A7BD}"/>
                  </a:ext>
                </a:extLst>
              </p:cNvPr>
              <p:cNvSpPr/>
              <p:nvPr/>
            </p:nvSpPr>
            <p:spPr>
              <a:xfrm>
                <a:off x="6741552" y="4390158"/>
                <a:ext cx="54000" cy="89214"/>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7" name="Rectangle 76">
                <a:extLst>
                  <a:ext uri="{FF2B5EF4-FFF2-40B4-BE49-F238E27FC236}">
                    <a16:creationId xmlns:a16="http://schemas.microsoft.com/office/drawing/2014/main" id="{293E7F47-E0CD-45DE-B119-DDB013DD8264}"/>
                  </a:ext>
                </a:extLst>
              </p:cNvPr>
              <p:cNvSpPr/>
              <p:nvPr/>
            </p:nvSpPr>
            <p:spPr>
              <a:xfrm>
                <a:off x="6828230" y="4394528"/>
                <a:ext cx="54000" cy="84843"/>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8" name="Rectangle 77">
                <a:extLst>
                  <a:ext uri="{FF2B5EF4-FFF2-40B4-BE49-F238E27FC236}">
                    <a16:creationId xmlns:a16="http://schemas.microsoft.com/office/drawing/2014/main" id="{93F7B5A9-6F29-4804-89B8-6B857C9626B3}"/>
                  </a:ext>
                </a:extLst>
              </p:cNvPr>
              <p:cNvSpPr/>
              <p:nvPr/>
            </p:nvSpPr>
            <p:spPr>
              <a:xfrm>
                <a:off x="6907915" y="4406435"/>
                <a:ext cx="54000" cy="72936"/>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9" name="Rectangle 78">
                <a:extLst>
                  <a:ext uri="{FF2B5EF4-FFF2-40B4-BE49-F238E27FC236}">
                    <a16:creationId xmlns:a16="http://schemas.microsoft.com/office/drawing/2014/main" id="{0A50D89F-5028-4FF2-9577-E3985DA5107C}"/>
                  </a:ext>
                </a:extLst>
              </p:cNvPr>
              <p:cNvSpPr/>
              <p:nvPr/>
            </p:nvSpPr>
            <p:spPr>
              <a:xfrm>
                <a:off x="6987600" y="4421278"/>
                <a:ext cx="54000" cy="52442"/>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0" name="Rectangle 79">
                <a:extLst>
                  <a:ext uri="{FF2B5EF4-FFF2-40B4-BE49-F238E27FC236}">
                    <a16:creationId xmlns:a16="http://schemas.microsoft.com/office/drawing/2014/main" id="{B05FD621-BFA0-440A-8668-B709100AADA6}"/>
                  </a:ext>
                </a:extLst>
              </p:cNvPr>
              <p:cNvSpPr/>
              <p:nvPr/>
            </p:nvSpPr>
            <p:spPr>
              <a:xfrm>
                <a:off x="7067285" y="4423658"/>
                <a:ext cx="54000"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1" name="Rectangle 80">
                <a:extLst>
                  <a:ext uri="{FF2B5EF4-FFF2-40B4-BE49-F238E27FC236}">
                    <a16:creationId xmlns:a16="http://schemas.microsoft.com/office/drawing/2014/main" id="{B4B35AE9-008C-465A-A96B-B1CFD01FE808}"/>
                  </a:ext>
                </a:extLst>
              </p:cNvPr>
              <p:cNvSpPr/>
              <p:nvPr/>
            </p:nvSpPr>
            <p:spPr>
              <a:xfrm>
                <a:off x="7146970" y="4438480"/>
                <a:ext cx="54000" cy="45719"/>
              </a:xfrm>
              <a:prstGeom prst="rect">
                <a:avLst/>
              </a:prstGeom>
              <a:solidFill>
                <a:srgbClr val="5D82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2" name="Rectangle 81">
                <a:extLst>
                  <a:ext uri="{FF2B5EF4-FFF2-40B4-BE49-F238E27FC236}">
                    <a16:creationId xmlns:a16="http://schemas.microsoft.com/office/drawing/2014/main" id="{EC780340-4F12-45C8-B34C-8EB8D2712ACC}"/>
                  </a:ext>
                </a:extLst>
              </p:cNvPr>
              <p:cNvSpPr/>
              <p:nvPr/>
            </p:nvSpPr>
            <p:spPr>
              <a:xfrm>
                <a:off x="7226655" y="4433653"/>
                <a:ext cx="54000" cy="45719"/>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3" name="Rectangle 82">
                <a:extLst>
                  <a:ext uri="{FF2B5EF4-FFF2-40B4-BE49-F238E27FC236}">
                    <a16:creationId xmlns:a16="http://schemas.microsoft.com/office/drawing/2014/main" id="{2F69387C-07B6-42F2-93BA-914E04DF79CF}"/>
                  </a:ext>
                </a:extLst>
              </p:cNvPr>
              <p:cNvSpPr/>
              <p:nvPr/>
            </p:nvSpPr>
            <p:spPr>
              <a:xfrm>
                <a:off x="7306340" y="4458671"/>
                <a:ext cx="54000" cy="1800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4" name="Rectangle 83">
                <a:extLst>
                  <a:ext uri="{FF2B5EF4-FFF2-40B4-BE49-F238E27FC236}">
                    <a16:creationId xmlns:a16="http://schemas.microsoft.com/office/drawing/2014/main" id="{B15AF12C-75CB-4798-BFDF-B87FFC1E9937}"/>
                  </a:ext>
                </a:extLst>
              </p:cNvPr>
              <p:cNvSpPr/>
              <p:nvPr/>
            </p:nvSpPr>
            <p:spPr>
              <a:xfrm>
                <a:off x="7545395" y="4479371"/>
                <a:ext cx="54000" cy="73709"/>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5" name="Rectangle 84">
                <a:extLst>
                  <a:ext uri="{FF2B5EF4-FFF2-40B4-BE49-F238E27FC236}">
                    <a16:creationId xmlns:a16="http://schemas.microsoft.com/office/drawing/2014/main" id="{43C58B53-6116-43EC-A9D4-0D065D9349FC}"/>
                  </a:ext>
                </a:extLst>
              </p:cNvPr>
              <p:cNvSpPr/>
              <p:nvPr/>
            </p:nvSpPr>
            <p:spPr>
              <a:xfrm>
                <a:off x="7711758" y="4479371"/>
                <a:ext cx="54000" cy="116055"/>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6" name="Rectangle 85">
                <a:extLst>
                  <a:ext uri="{FF2B5EF4-FFF2-40B4-BE49-F238E27FC236}">
                    <a16:creationId xmlns:a16="http://schemas.microsoft.com/office/drawing/2014/main" id="{CF33C299-4B15-4483-BB76-D7A81CC85A04}"/>
                  </a:ext>
                </a:extLst>
              </p:cNvPr>
              <p:cNvSpPr/>
              <p:nvPr/>
            </p:nvSpPr>
            <p:spPr>
              <a:xfrm>
                <a:off x="7791443" y="4476671"/>
                <a:ext cx="53999" cy="230833"/>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87" name="Rectangle 86">
                <a:extLst>
                  <a:ext uri="{FF2B5EF4-FFF2-40B4-BE49-F238E27FC236}">
                    <a16:creationId xmlns:a16="http://schemas.microsoft.com/office/drawing/2014/main" id="{5CD17AAB-F719-40AF-914A-6BAC8779E104}"/>
                  </a:ext>
                </a:extLst>
              </p:cNvPr>
              <p:cNvSpPr/>
              <p:nvPr/>
            </p:nvSpPr>
            <p:spPr>
              <a:xfrm>
                <a:off x="7871128" y="4473971"/>
                <a:ext cx="54000" cy="251399"/>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8" name="Rectangle 87">
                <a:extLst>
                  <a:ext uri="{FF2B5EF4-FFF2-40B4-BE49-F238E27FC236}">
                    <a16:creationId xmlns:a16="http://schemas.microsoft.com/office/drawing/2014/main" id="{CDCCC814-98E6-4252-B10D-5267F564FB7E}"/>
                  </a:ext>
                </a:extLst>
              </p:cNvPr>
              <p:cNvSpPr/>
              <p:nvPr/>
            </p:nvSpPr>
            <p:spPr>
              <a:xfrm>
                <a:off x="7950813" y="4486864"/>
                <a:ext cx="54000" cy="272290"/>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9" name="Rectangle 88">
                <a:extLst>
                  <a:ext uri="{FF2B5EF4-FFF2-40B4-BE49-F238E27FC236}">
                    <a16:creationId xmlns:a16="http://schemas.microsoft.com/office/drawing/2014/main" id="{B64469FE-F565-4C62-A0DB-1FD88E6E2223}"/>
                  </a:ext>
                </a:extLst>
              </p:cNvPr>
              <p:cNvSpPr/>
              <p:nvPr/>
            </p:nvSpPr>
            <p:spPr>
              <a:xfrm>
                <a:off x="7625080" y="4476671"/>
                <a:ext cx="54000" cy="89214"/>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0" name="Rectangle 89">
                <a:extLst>
                  <a:ext uri="{FF2B5EF4-FFF2-40B4-BE49-F238E27FC236}">
                    <a16:creationId xmlns:a16="http://schemas.microsoft.com/office/drawing/2014/main" id="{AD94D3D7-7E27-4C44-ADCE-EA4E53F6D4FF}"/>
                  </a:ext>
                </a:extLst>
              </p:cNvPr>
              <p:cNvSpPr/>
              <p:nvPr/>
            </p:nvSpPr>
            <p:spPr>
              <a:xfrm>
                <a:off x="8030498" y="4484172"/>
                <a:ext cx="54000" cy="40580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1" name="Rectangle 90">
                <a:extLst>
                  <a:ext uri="{FF2B5EF4-FFF2-40B4-BE49-F238E27FC236}">
                    <a16:creationId xmlns:a16="http://schemas.microsoft.com/office/drawing/2014/main" id="{332CDC41-AA52-4691-AD1F-D300C0FD563A}"/>
                  </a:ext>
                </a:extLst>
              </p:cNvPr>
              <p:cNvSpPr/>
              <p:nvPr/>
            </p:nvSpPr>
            <p:spPr>
              <a:xfrm>
                <a:off x="8115943" y="4473014"/>
                <a:ext cx="54000" cy="56808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2" name="Rectangle 91">
                <a:extLst>
                  <a:ext uri="{FF2B5EF4-FFF2-40B4-BE49-F238E27FC236}">
                    <a16:creationId xmlns:a16="http://schemas.microsoft.com/office/drawing/2014/main" id="{4528014D-DD94-4E40-A043-2F38F34349E8}"/>
                  </a:ext>
                </a:extLst>
              </p:cNvPr>
              <p:cNvSpPr/>
              <p:nvPr/>
            </p:nvSpPr>
            <p:spPr>
              <a:xfrm>
                <a:off x="8195628" y="4477332"/>
                <a:ext cx="54000" cy="6995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3" name="Rectangle 92">
                <a:extLst>
                  <a:ext uri="{FF2B5EF4-FFF2-40B4-BE49-F238E27FC236}">
                    <a16:creationId xmlns:a16="http://schemas.microsoft.com/office/drawing/2014/main" id="{321ED3E6-367D-4426-BF5A-08286E6A6083}"/>
                  </a:ext>
                </a:extLst>
              </p:cNvPr>
              <p:cNvSpPr/>
              <p:nvPr/>
            </p:nvSpPr>
            <p:spPr>
              <a:xfrm>
                <a:off x="8275313" y="4481649"/>
                <a:ext cx="54000" cy="78705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4" name="Rectangle 93">
                <a:extLst>
                  <a:ext uri="{FF2B5EF4-FFF2-40B4-BE49-F238E27FC236}">
                    <a16:creationId xmlns:a16="http://schemas.microsoft.com/office/drawing/2014/main" id="{9B44524D-EC75-4BCF-ADC3-CD6565803864}"/>
                  </a:ext>
                </a:extLst>
              </p:cNvPr>
              <p:cNvSpPr/>
              <p:nvPr/>
            </p:nvSpPr>
            <p:spPr>
              <a:xfrm>
                <a:off x="8354999" y="4478823"/>
                <a:ext cx="54000" cy="79028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5" name="Rectangle 94">
                <a:extLst>
                  <a:ext uri="{FF2B5EF4-FFF2-40B4-BE49-F238E27FC236}">
                    <a16:creationId xmlns:a16="http://schemas.microsoft.com/office/drawing/2014/main" id="{978658E0-3706-4A1C-9EB4-E5D729807F0B}"/>
                  </a:ext>
                </a:extLst>
              </p:cNvPr>
              <p:cNvSpPr/>
              <p:nvPr/>
            </p:nvSpPr>
            <p:spPr>
              <a:xfrm>
                <a:off x="7386025" y="4460823"/>
                <a:ext cx="54000" cy="18000"/>
              </a:xfrm>
              <a:prstGeom prst="rect">
                <a:avLst/>
              </a:prstGeom>
              <a:solidFill>
                <a:schemeClr val="bg2">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96" name="Rectangle 95">
                <a:extLst>
                  <a:ext uri="{FF2B5EF4-FFF2-40B4-BE49-F238E27FC236}">
                    <a16:creationId xmlns:a16="http://schemas.microsoft.com/office/drawing/2014/main" id="{FB48F289-FB84-45D0-ACB8-034E284527D5}"/>
                  </a:ext>
                </a:extLst>
              </p:cNvPr>
              <p:cNvSpPr/>
              <p:nvPr/>
            </p:nvSpPr>
            <p:spPr>
              <a:xfrm>
                <a:off x="7465710" y="4462975"/>
                <a:ext cx="54000" cy="18000"/>
              </a:xfrm>
              <a:prstGeom prst="rect">
                <a:avLst/>
              </a:prstGeom>
              <a:solidFill>
                <a:schemeClr val="bg1">
                  <a:lumMod val="6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13" name="Straight Connector 12">
                <a:extLst>
                  <a:ext uri="{FF2B5EF4-FFF2-40B4-BE49-F238E27FC236}">
                    <a16:creationId xmlns:a16="http://schemas.microsoft.com/office/drawing/2014/main" id="{56AFB029-3BF3-4ED2-A679-B8397AA42043}"/>
                  </a:ext>
                </a:extLst>
              </p:cNvPr>
              <p:cNvCxnSpPr>
                <a:cxnSpLocks/>
              </p:cNvCxnSpPr>
              <p:nvPr/>
            </p:nvCxnSpPr>
            <p:spPr>
              <a:xfrm>
                <a:off x="5410429" y="4480291"/>
                <a:ext cx="3024043"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58460615-9A94-4056-A4CB-EC54970C747D}"/>
                  </a:ext>
                </a:extLst>
              </p:cNvPr>
              <p:cNvCxnSpPr>
                <a:cxnSpLocks/>
              </p:cNvCxnSpPr>
              <p:nvPr/>
            </p:nvCxnSpPr>
            <p:spPr>
              <a:xfrm>
                <a:off x="5417568" y="4723178"/>
                <a:ext cx="3024043" cy="0"/>
              </a:xfrm>
              <a:prstGeom prst="line">
                <a:avLst/>
              </a:prstGeom>
              <a:ln w="19050" cmpd="sng">
                <a:solidFill>
                  <a:schemeClr val="bg1">
                    <a:lumMod val="50000"/>
                  </a:schemeClr>
                </a:solidFill>
                <a:prstDash val="sysDash"/>
              </a:ln>
              <a:effectLst/>
            </p:spPr>
            <p:style>
              <a:lnRef idx="2">
                <a:schemeClr val="accent1"/>
              </a:lnRef>
              <a:fillRef idx="0">
                <a:schemeClr val="accent1"/>
              </a:fillRef>
              <a:effectRef idx="1">
                <a:schemeClr val="accent1"/>
              </a:effectRef>
              <a:fontRef idx="minor">
                <a:schemeClr val="tx1"/>
              </a:fontRef>
            </p:style>
          </p:cxnSp>
        </p:grpSp>
      </p:grpSp>
      <p:sp>
        <p:nvSpPr>
          <p:cNvPr id="105" name="Oval 104">
            <a:extLst>
              <a:ext uri="{FF2B5EF4-FFF2-40B4-BE49-F238E27FC236}">
                <a16:creationId xmlns:a16="http://schemas.microsoft.com/office/drawing/2014/main" id="{27E55240-2C1B-4956-AE81-FF8F9C85C25C}"/>
              </a:ext>
            </a:extLst>
          </p:cNvPr>
          <p:cNvSpPr/>
          <p:nvPr/>
        </p:nvSpPr>
        <p:spPr>
          <a:xfrm>
            <a:off x="481732" y="1565411"/>
            <a:ext cx="648000" cy="648000"/>
          </a:xfrm>
          <a:prstGeom prst="ellipse">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lang="en-GB" sz="2000" b="1" dirty="0">
                <a:solidFill>
                  <a:schemeClr val="bg1"/>
                </a:solidFill>
              </a:rPr>
              <a:t>18%</a:t>
            </a: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611189" y="1849511"/>
            <a:ext cx="3947410" cy="1363562"/>
          </a:xfrm>
        </p:spPr>
        <p:txBody>
          <a:bodyPr/>
          <a:lstStyle/>
          <a:p>
            <a:pPr marL="0" indent="0">
              <a:buNone/>
            </a:pPr>
            <a:r>
              <a:rPr lang="en-GB" dirty="0"/>
              <a:t>           </a:t>
            </a:r>
            <a:r>
              <a:rPr lang="en-GB" b="1" dirty="0" err="1">
                <a:solidFill>
                  <a:schemeClr val="tx2"/>
                </a:solidFill>
              </a:rPr>
              <a:t>Pembrolizumab</a:t>
            </a:r>
            <a:r>
              <a:rPr lang="en-GB" b="1" dirty="0">
                <a:solidFill>
                  <a:schemeClr val="tx2"/>
                </a:solidFill>
              </a:rPr>
              <a:t> ORR </a:t>
            </a:r>
            <a:r>
              <a:rPr lang="en-GB" dirty="0">
                <a:solidFill>
                  <a:schemeClr val="tx2"/>
                </a:solidFill>
              </a:rPr>
              <a:t>was 18%</a:t>
            </a:r>
            <a:br>
              <a:rPr lang="en-GB" dirty="0">
                <a:solidFill>
                  <a:schemeClr val="tx2"/>
                </a:solidFill>
              </a:rPr>
            </a:br>
            <a:r>
              <a:rPr lang="en-GB" dirty="0">
                <a:solidFill>
                  <a:schemeClr val="tx2"/>
                </a:solidFill>
              </a:rPr>
              <a:t>in patients with metastatic or locally advanced sarcoma who had received</a:t>
            </a:r>
            <a:br>
              <a:rPr lang="en-GB" dirty="0">
                <a:solidFill>
                  <a:schemeClr val="tx2"/>
                </a:solidFill>
              </a:rPr>
            </a:br>
            <a:r>
              <a:rPr lang="en-GB" dirty="0">
                <a:solidFill>
                  <a:schemeClr val="tx2"/>
                </a:solidFill>
              </a:rPr>
              <a:t>up to three previous lines of therapy </a:t>
            </a:r>
          </a:p>
        </p:txBody>
      </p:sp>
      <p:sp>
        <p:nvSpPr>
          <p:cNvPr id="3" name="Rectangle: Rounded Corners 2">
            <a:extLst>
              <a:ext uri="{FF2B5EF4-FFF2-40B4-BE49-F238E27FC236}">
                <a16:creationId xmlns:a16="http://schemas.microsoft.com/office/drawing/2014/main" id="{D527BF79-9393-4B4E-881C-5A47282340E4}"/>
              </a:ext>
            </a:extLst>
          </p:cNvPr>
          <p:cNvSpPr/>
          <p:nvPr/>
        </p:nvSpPr>
        <p:spPr>
          <a:xfrm>
            <a:off x="481732" y="1565411"/>
            <a:ext cx="4018261" cy="1587645"/>
          </a:xfrm>
          <a:prstGeom prst="round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nvGrpSpPr>
          <p:cNvPr id="9" name="Group 8">
            <a:extLst>
              <a:ext uri="{FF2B5EF4-FFF2-40B4-BE49-F238E27FC236}">
                <a16:creationId xmlns:a16="http://schemas.microsoft.com/office/drawing/2014/main" id="{61B3FE00-FC80-40BA-B507-2C4A5D53A9B6}"/>
              </a:ext>
            </a:extLst>
          </p:cNvPr>
          <p:cNvGrpSpPr/>
          <p:nvPr/>
        </p:nvGrpSpPr>
        <p:grpSpPr>
          <a:xfrm>
            <a:off x="481732" y="3698474"/>
            <a:ext cx="4053033" cy="2150611"/>
            <a:chOff x="481732" y="3584174"/>
            <a:chExt cx="4053033" cy="2150611"/>
          </a:xfrm>
        </p:grpSpPr>
        <p:grpSp>
          <p:nvGrpSpPr>
            <p:cNvPr id="99" name="Group 98">
              <a:extLst>
                <a:ext uri="{FF2B5EF4-FFF2-40B4-BE49-F238E27FC236}">
                  <a16:creationId xmlns:a16="http://schemas.microsoft.com/office/drawing/2014/main" id="{510449D3-5010-4DC2-9049-65F6E26135E2}"/>
                </a:ext>
              </a:extLst>
            </p:cNvPr>
            <p:cNvGrpSpPr>
              <a:grpSpLocks noChangeAspect="1"/>
            </p:cNvGrpSpPr>
            <p:nvPr/>
          </p:nvGrpSpPr>
          <p:grpSpPr>
            <a:xfrm>
              <a:off x="481732" y="3585933"/>
              <a:ext cx="648000" cy="648000"/>
              <a:chOff x="716334" y="1575615"/>
              <a:chExt cx="756000" cy="756000"/>
            </a:xfrm>
          </p:grpSpPr>
          <p:sp>
            <p:nvSpPr>
              <p:cNvPr id="100" name="Oval 99">
                <a:extLst>
                  <a:ext uri="{FF2B5EF4-FFF2-40B4-BE49-F238E27FC236}">
                    <a16:creationId xmlns:a16="http://schemas.microsoft.com/office/drawing/2014/main" id="{1A962C18-BA95-4FC5-B237-927DE2AFA042}"/>
                  </a:ext>
                </a:extLst>
              </p:cNvPr>
              <p:cNvSpPr/>
              <p:nvPr/>
            </p:nvSpPr>
            <p:spPr>
              <a:xfrm>
                <a:off x="716334" y="1575615"/>
                <a:ext cx="756000" cy="756000"/>
              </a:xfrm>
              <a:prstGeom prst="ellipse">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cxnSp>
            <p:nvCxnSpPr>
              <p:cNvPr id="101" name="Straight Arrow Connector 100">
                <a:extLst>
                  <a:ext uri="{FF2B5EF4-FFF2-40B4-BE49-F238E27FC236}">
                    <a16:creationId xmlns:a16="http://schemas.microsoft.com/office/drawing/2014/main" id="{9C7E75F2-5687-4CAF-873D-5B61ADC04676}"/>
                  </a:ext>
                </a:extLst>
              </p:cNvPr>
              <p:cNvCxnSpPr>
                <a:cxnSpLocks/>
              </p:cNvCxnSpPr>
              <p:nvPr/>
            </p:nvCxnSpPr>
            <p:spPr>
              <a:xfrm flipV="1">
                <a:off x="933039" y="1764573"/>
                <a:ext cx="402577" cy="354289"/>
              </a:xfrm>
              <a:prstGeom prst="straightConnector1">
                <a:avLst/>
              </a:prstGeom>
              <a:ln w="88900" cap="rnd">
                <a:solidFill>
                  <a:schemeClr val="bg1"/>
                </a:solidFill>
                <a:tailEnd type="triangle"/>
              </a:ln>
              <a:effectLst/>
            </p:spPr>
            <p:style>
              <a:lnRef idx="2">
                <a:schemeClr val="accent1"/>
              </a:lnRef>
              <a:fillRef idx="0">
                <a:schemeClr val="accent1"/>
              </a:fillRef>
              <a:effectRef idx="1">
                <a:schemeClr val="accent1"/>
              </a:effectRef>
              <a:fontRef idx="minor">
                <a:schemeClr val="tx1"/>
              </a:fontRef>
            </p:style>
          </p:cxnSp>
        </p:grpSp>
        <p:sp>
          <p:nvSpPr>
            <p:cNvPr id="103" name="Content Placeholder 9">
              <a:extLst>
                <a:ext uri="{FF2B5EF4-FFF2-40B4-BE49-F238E27FC236}">
                  <a16:creationId xmlns:a16="http://schemas.microsoft.com/office/drawing/2014/main" id="{D93B1512-5DD1-4390-89D4-9FA340FE0414}"/>
                </a:ext>
              </a:extLst>
            </p:cNvPr>
            <p:cNvSpPr txBox="1">
              <a:spLocks/>
            </p:cNvSpPr>
            <p:nvPr/>
          </p:nvSpPr>
          <p:spPr>
            <a:xfrm>
              <a:off x="481732" y="3747858"/>
              <a:ext cx="4053033" cy="1986927"/>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dirty="0"/>
                <a:t>               </a:t>
              </a:r>
              <a:r>
                <a:rPr lang="en-GB" sz="1800" dirty="0"/>
                <a:t>S</a:t>
              </a:r>
              <a:r>
                <a:rPr lang="en-GB" sz="1800" dirty="0">
                  <a:solidFill>
                    <a:schemeClr val="tx2"/>
                  </a:solidFill>
                </a:rPr>
                <a:t>ARC028 study suggests</a:t>
              </a:r>
              <a:br>
                <a:rPr lang="en-GB" sz="1800" dirty="0">
                  <a:solidFill>
                    <a:schemeClr val="tx2"/>
                  </a:solidFill>
                </a:rPr>
              </a:br>
              <a:r>
                <a:rPr lang="en-GB" sz="1800" dirty="0">
                  <a:solidFill>
                    <a:schemeClr val="tx2"/>
                  </a:solidFill>
                </a:rPr>
                <a:t>          pembrolizumab may have efficacy in:</a:t>
              </a:r>
            </a:p>
            <a:p>
              <a:pPr marL="360000" lvl="1" indent="-180000"/>
              <a:r>
                <a:rPr lang="en-GB" dirty="0">
                  <a:solidFill>
                    <a:schemeClr val="tx2"/>
                  </a:solidFill>
                </a:rPr>
                <a:t>undifferentiated pleomorphic sarcoma</a:t>
              </a:r>
            </a:p>
            <a:p>
              <a:pPr marL="360000" lvl="1" indent="-180000"/>
              <a:r>
                <a:rPr lang="en-GB" dirty="0">
                  <a:solidFill>
                    <a:schemeClr val="tx2"/>
                  </a:solidFill>
                </a:rPr>
                <a:t>poorly differentiated/dedifferentiated liposarcoma </a:t>
              </a:r>
            </a:p>
            <a:p>
              <a:endParaRPr lang="en-US" dirty="0"/>
            </a:p>
          </p:txBody>
        </p:sp>
        <p:sp>
          <p:nvSpPr>
            <p:cNvPr id="107" name="Rectangle: Rounded Corners 106">
              <a:extLst>
                <a:ext uri="{FF2B5EF4-FFF2-40B4-BE49-F238E27FC236}">
                  <a16:creationId xmlns:a16="http://schemas.microsoft.com/office/drawing/2014/main" id="{E273A6E4-BB26-4FDD-893B-9B2D6DED6560}"/>
                </a:ext>
              </a:extLst>
            </p:cNvPr>
            <p:cNvSpPr/>
            <p:nvPr/>
          </p:nvSpPr>
          <p:spPr>
            <a:xfrm>
              <a:off x="481732" y="3584174"/>
              <a:ext cx="4018261" cy="1832712"/>
            </a:xfrm>
            <a:prstGeom prst="round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4114451452"/>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en-GB" smtClean="0"/>
              <a:pPr/>
              <a:t>8</a:t>
            </a:fld>
            <a:endParaRPr lang="en-GB" dirty="0"/>
          </a:p>
        </p:txBody>
      </p:sp>
      <p:sp>
        <p:nvSpPr>
          <p:cNvPr id="4" name="Content Placeholder 3">
            <a:extLst>
              <a:ext uri="{FF2B5EF4-FFF2-40B4-BE49-F238E27FC236}">
                <a16:creationId xmlns:a16="http://schemas.microsoft.com/office/drawing/2014/main" id="{5AB2B484-B2A8-4700-81F1-42932248DA4A}"/>
              </a:ext>
            </a:extLst>
          </p:cNvPr>
          <p:cNvSpPr>
            <a:spLocks noGrp="1"/>
          </p:cNvSpPr>
          <p:nvPr>
            <p:ph sz="quarter" idx="13"/>
          </p:nvPr>
        </p:nvSpPr>
        <p:spPr/>
        <p:txBody>
          <a:bodyPr/>
          <a:lstStyle/>
          <a:p>
            <a:r>
              <a:rPr lang="en-GB" dirty="0"/>
              <a:t>CT, chemotherapy; CTLA-4, cytotoxic T-lymphocyte-associated protein 4; </a:t>
            </a:r>
            <a:r>
              <a:rPr lang="en-GB" dirty="0" err="1"/>
              <a:t>Ipi</a:t>
            </a:r>
            <a:r>
              <a:rPr lang="en-GB" dirty="0"/>
              <a:t>, </a:t>
            </a:r>
            <a:r>
              <a:rPr lang="en-GB" dirty="0" err="1"/>
              <a:t>ipilimumab</a:t>
            </a:r>
            <a:r>
              <a:rPr lang="en-GB" dirty="0"/>
              <a:t>; GIST, gastrointestinal stromal tumours; </a:t>
            </a:r>
            <a:r>
              <a:rPr lang="en-GB" dirty="0" err="1"/>
              <a:t>Nivo</a:t>
            </a:r>
            <a:r>
              <a:rPr lang="en-GB" dirty="0"/>
              <a:t>, </a:t>
            </a:r>
            <a:r>
              <a:rPr lang="en-GB" dirty="0" err="1"/>
              <a:t>nivolumab</a:t>
            </a:r>
            <a:r>
              <a:rPr lang="en-GB" dirty="0"/>
              <a:t>; PD-1, </a:t>
            </a:r>
            <a:r>
              <a:rPr lang="en-US" dirty="0"/>
              <a:t>programmed cell death protein 1; PFS, progression-free survival; </a:t>
            </a:r>
            <a:r>
              <a:rPr lang="en-GB" dirty="0"/>
              <a:t>RT, radiotherapy.</a:t>
            </a:r>
          </a:p>
          <a:p>
            <a:r>
              <a:rPr lang="en-GB" dirty="0"/>
              <a:t>Singh AS, et al. Journal of Clinical Oncology 2018;36 (suppl_4):55-55.</a:t>
            </a:r>
            <a:endParaRPr lang="en-US" dirty="0"/>
          </a:p>
        </p:txBody>
      </p:sp>
      <p:sp>
        <p:nvSpPr>
          <p:cNvPr id="8" name="Google Shape;113;p5">
            <a:extLst>
              <a:ext uri="{FF2B5EF4-FFF2-40B4-BE49-F238E27FC236}">
                <a16:creationId xmlns:a16="http://schemas.microsoft.com/office/drawing/2014/main" id="{6C342CC2-0FA8-400A-986A-F53A8A4BDCA7}"/>
              </a:ext>
            </a:extLst>
          </p:cNvPr>
          <p:cNvSpPr txBox="1">
            <a:spLocks/>
          </p:cNvSpPr>
          <p:nvPr/>
        </p:nvSpPr>
        <p:spPr>
          <a:xfrm>
            <a:off x="464400" y="232445"/>
            <a:ext cx="6555600" cy="807285"/>
          </a:xfrm>
          <a:prstGeom prst="rect">
            <a:avLst/>
          </a:prstGeom>
        </p:spPr>
        <p:txBody>
          <a:bodyPr vert="horz" lIns="0" tIns="0" rIns="0" bIns="0" rtlCol="0" anchor="t" anchorCtr="0">
            <a:noAutofit/>
          </a:bodyPr>
          <a:lstStyle>
            <a:lvl1pPr algn="l" defTabSz="457200" rtl="0" eaLnBrk="1" latinLnBrk="0" hangingPunct="1">
              <a:lnSpc>
                <a:spcPts val="3000"/>
              </a:lnSpc>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a:lstStyle>
          <a:p>
            <a:r>
              <a:rPr lang="en-GB" dirty="0"/>
              <a:t>Combination therapies may improve efficacy of checkpoint inhibitors</a:t>
            </a:r>
          </a:p>
          <a:p>
            <a:r>
              <a:rPr lang="en-GB" dirty="0">
                <a:solidFill>
                  <a:schemeClr val="accent1"/>
                </a:solidFill>
              </a:rPr>
              <a:t>PD-1 and CTLA-4</a:t>
            </a:r>
          </a:p>
          <a:p>
            <a:endParaRPr lang="en-US" dirty="0"/>
          </a:p>
          <a:p>
            <a:endParaRPr lang="en-GB" dirty="0">
              <a:solidFill>
                <a:schemeClr val="accent1"/>
              </a:solidFill>
            </a:endParaRPr>
          </a:p>
        </p:txBody>
      </p:sp>
      <p:sp>
        <p:nvSpPr>
          <p:cNvPr id="5" name="TextBox 4">
            <a:extLst>
              <a:ext uri="{FF2B5EF4-FFF2-40B4-BE49-F238E27FC236}">
                <a16:creationId xmlns:a16="http://schemas.microsoft.com/office/drawing/2014/main" id="{FE1D2140-1C33-40F2-80E1-A30BE2F6FEEE}"/>
              </a:ext>
            </a:extLst>
          </p:cNvPr>
          <p:cNvSpPr txBox="1"/>
          <p:nvPr/>
        </p:nvSpPr>
        <p:spPr>
          <a:xfrm>
            <a:off x="7020000" y="1053850"/>
            <a:ext cx="184731" cy="461665"/>
          </a:xfrm>
          <a:prstGeom prst="rect">
            <a:avLst/>
          </a:prstGeom>
          <a:noFill/>
        </p:spPr>
        <p:txBody>
          <a:bodyPr wrap="none" rtlCol="0">
            <a:spAutoFit/>
          </a:bodyPr>
          <a:lstStyle/>
          <a:p>
            <a:endParaRPr lang="en-GB" sz="2400" dirty="0">
              <a:solidFill>
                <a:srgbClr val="505050"/>
              </a:solidFill>
              <a:latin typeface="Aileron" charset="0"/>
              <a:ea typeface="Aileron" charset="0"/>
              <a:cs typeface="Aileron" charset="0"/>
            </a:endParaRPr>
          </a:p>
        </p:txBody>
      </p:sp>
      <p:sp>
        <p:nvSpPr>
          <p:cNvPr id="12" name="Content Placeholder 9">
            <a:extLst>
              <a:ext uri="{FF2B5EF4-FFF2-40B4-BE49-F238E27FC236}">
                <a16:creationId xmlns:a16="http://schemas.microsoft.com/office/drawing/2014/main" id="{0EF501A9-D4E9-416C-AFC8-AD60FEBED9E4}"/>
              </a:ext>
            </a:extLst>
          </p:cNvPr>
          <p:cNvSpPr>
            <a:spLocks noGrp="1"/>
          </p:cNvSpPr>
          <p:nvPr>
            <p:ph sz="quarter" idx="12"/>
          </p:nvPr>
        </p:nvSpPr>
        <p:spPr>
          <a:xfrm>
            <a:off x="1183184" y="1897739"/>
            <a:ext cx="7366406" cy="731306"/>
          </a:xfrm>
        </p:spPr>
        <p:txBody>
          <a:bodyPr/>
          <a:lstStyle/>
          <a:p>
            <a:pPr marL="0" indent="0">
              <a:buNone/>
            </a:pPr>
            <a:r>
              <a:rPr lang="en-GB" dirty="0" err="1"/>
              <a:t>Nivolumab</a:t>
            </a:r>
            <a:r>
              <a:rPr lang="en-GB" dirty="0"/>
              <a:t> (PD-1 inhibitor) and </a:t>
            </a:r>
            <a:r>
              <a:rPr lang="en-GB" dirty="0" err="1"/>
              <a:t>ipilimumab</a:t>
            </a:r>
            <a:r>
              <a:rPr lang="en-GB" dirty="0"/>
              <a:t> (CTLA-4  inhibitor):</a:t>
            </a:r>
          </a:p>
          <a:p>
            <a:pPr lvl="1"/>
            <a:r>
              <a:rPr lang="en-GB" dirty="0"/>
              <a:t>Efficacy in advanced GIST</a:t>
            </a:r>
          </a:p>
        </p:txBody>
      </p:sp>
      <p:sp>
        <p:nvSpPr>
          <p:cNvPr id="9" name="Rectangle 8">
            <a:extLst>
              <a:ext uri="{FF2B5EF4-FFF2-40B4-BE49-F238E27FC236}">
                <a16:creationId xmlns:a16="http://schemas.microsoft.com/office/drawing/2014/main" id="{13D2E63B-E8FD-4813-960A-80A5D3C67529}"/>
              </a:ext>
            </a:extLst>
          </p:cNvPr>
          <p:cNvSpPr/>
          <p:nvPr/>
        </p:nvSpPr>
        <p:spPr>
          <a:xfrm>
            <a:off x="468312" y="2684194"/>
            <a:ext cx="4552473" cy="379640"/>
          </a:xfrm>
          <a:prstGeom prst="rect">
            <a:avLst/>
          </a:prstGeom>
          <a:solidFill>
            <a:schemeClr val="accent1"/>
          </a:solid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grpSp>
        <p:nvGrpSpPr>
          <p:cNvPr id="11" name="Group 10">
            <a:extLst>
              <a:ext uri="{FF2B5EF4-FFF2-40B4-BE49-F238E27FC236}">
                <a16:creationId xmlns:a16="http://schemas.microsoft.com/office/drawing/2014/main" id="{A2D7C012-9569-405F-B428-48DFC9C36ABC}"/>
              </a:ext>
            </a:extLst>
          </p:cNvPr>
          <p:cNvGrpSpPr/>
          <p:nvPr/>
        </p:nvGrpSpPr>
        <p:grpSpPr>
          <a:xfrm>
            <a:off x="456461" y="2679608"/>
            <a:ext cx="8218691" cy="3293339"/>
            <a:chOff x="456461" y="2593883"/>
            <a:chExt cx="8218691" cy="3293339"/>
          </a:xfrm>
        </p:grpSpPr>
        <p:sp>
          <p:nvSpPr>
            <p:cNvPr id="13" name="Rectangle 12">
              <a:extLst>
                <a:ext uri="{FF2B5EF4-FFF2-40B4-BE49-F238E27FC236}">
                  <a16:creationId xmlns:a16="http://schemas.microsoft.com/office/drawing/2014/main" id="{E5BCBD28-5B4F-419E-9CC5-C50221307464}"/>
                </a:ext>
              </a:extLst>
            </p:cNvPr>
            <p:cNvSpPr/>
            <p:nvPr/>
          </p:nvSpPr>
          <p:spPr>
            <a:xfrm>
              <a:off x="468313" y="2988995"/>
              <a:ext cx="8206839" cy="2898227"/>
            </a:xfrm>
            <a:prstGeom prst="rect">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9594A89A-AD21-4646-A716-DB1B26AF5EF2}"/>
                </a:ext>
              </a:extLst>
            </p:cNvPr>
            <p:cNvSpPr/>
            <p:nvPr/>
          </p:nvSpPr>
          <p:spPr>
            <a:xfrm>
              <a:off x="456461" y="2593883"/>
              <a:ext cx="4884083" cy="369332"/>
            </a:xfrm>
            <a:prstGeom prst="rect">
              <a:avLst/>
            </a:prstGeom>
          </p:spPr>
          <p:txBody>
            <a:bodyPr wrap="square">
              <a:spAutoFit/>
            </a:bodyPr>
            <a:lstStyle/>
            <a:p>
              <a:r>
                <a:rPr lang="en-US" b="1" dirty="0">
                  <a:solidFill>
                    <a:schemeClr val="bg1"/>
                  </a:solidFill>
                </a:rPr>
                <a:t>Progression-free survival of patients over time</a:t>
              </a:r>
            </a:p>
          </p:txBody>
        </p:sp>
      </p:grpSp>
      <p:grpSp>
        <p:nvGrpSpPr>
          <p:cNvPr id="135" name="Group 134">
            <a:extLst>
              <a:ext uri="{FF2B5EF4-FFF2-40B4-BE49-F238E27FC236}">
                <a16:creationId xmlns:a16="http://schemas.microsoft.com/office/drawing/2014/main" id="{C7DFFF0E-34FD-4955-8D06-4E75D0F2CD4C}"/>
              </a:ext>
            </a:extLst>
          </p:cNvPr>
          <p:cNvGrpSpPr/>
          <p:nvPr/>
        </p:nvGrpSpPr>
        <p:grpSpPr>
          <a:xfrm>
            <a:off x="7204731" y="4736614"/>
            <a:ext cx="937757" cy="512961"/>
            <a:chOff x="8721034" y="3933776"/>
            <a:chExt cx="937757" cy="512961"/>
          </a:xfrm>
        </p:grpSpPr>
        <p:sp>
          <p:nvSpPr>
            <p:cNvPr id="132" name="TextBox 131">
              <a:extLst>
                <a:ext uri="{FF2B5EF4-FFF2-40B4-BE49-F238E27FC236}">
                  <a16:creationId xmlns:a16="http://schemas.microsoft.com/office/drawing/2014/main" id="{14BF2062-E069-4D79-BFC4-89DDD4DA81CE}"/>
                </a:ext>
              </a:extLst>
            </p:cNvPr>
            <p:cNvSpPr txBox="1"/>
            <p:nvPr/>
          </p:nvSpPr>
          <p:spPr>
            <a:xfrm>
              <a:off x="8721034" y="3933776"/>
              <a:ext cx="937757" cy="512961"/>
            </a:xfrm>
            <a:prstGeom prst="rect">
              <a:avLst/>
            </a:prstGeom>
            <a:noFill/>
            <a:effectLst/>
          </p:spPr>
          <p:txBody>
            <a:bodyPr wrap="none" rtlCol="0">
              <a:spAutoFit/>
            </a:bodyPr>
            <a:lstStyle/>
            <a:p>
              <a:endParaRPr lang="en-US" sz="900" dirty="0"/>
            </a:p>
            <a:p>
              <a:pPr marL="360000">
                <a:lnSpc>
                  <a:spcPts val="1100"/>
                </a:lnSpc>
              </a:pPr>
              <a:r>
                <a:rPr lang="en-US" sz="900" dirty="0" err="1"/>
                <a:t>Nivo+Ipi</a:t>
              </a:r>
              <a:endParaRPr lang="en-US" sz="900" dirty="0"/>
            </a:p>
            <a:p>
              <a:pPr marL="360000">
                <a:lnSpc>
                  <a:spcPts val="1100"/>
                </a:lnSpc>
              </a:pPr>
              <a:r>
                <a:rPr lang="en-US" sz="900" dirty="0" err="1"/>
                <a:t>Nivo</a:t>
              </a:r>
              <a:endParaRPr lang="en-US" sz="900" dirty="0"/>
            </a:p>
          </p:txBody>
        </p:sp>
        <p:sp>
          <p:nvSpPr>
            <p:cNvPr id="133" name="Rectangle 132">
              <a:extLst>
                <a:ext uri="{FF2B5EF4-FFF2-40B4-BE49-F238E27FC236}">
                  <a16:creationId xmlns:a16="http://schemas.microsoft.com/office/drawing/2014/main" id="{C87DB478-EA4E-4EC8-9124-27696A419548}"/>
                </a:ext>
              </a:extLst>
            </p:cNvPr>
            <p:cNvSpPr/>
            <p:nvPr/>
          </p:nvSpPr>
          <p:spPr>
            <a:xfrm>
              <a:off x="8974579" y="4142788"/>
              <a:ext cx="134068" cy="84553"/>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34" name="Rectangle 133">
              <a:extLst>
                <a:ext uri="{FF2B5EF4-FFF2-40B4-BE49-F238E27FC236}">
                  <a16:creationId xmlns:a16="http://schemas.microsoft.com/office/drawing/2014/main" id="{FFA66B97-9B80-4EE8-8FA9-F5AA82C2DC54}"/>
                </a:ext>
              </a:extLst>
            </p:cNvPr>
            <p:cNvSpPr/>
            <p:nvPr/>
          </p:nvSpPr>
          <p:spPr>
            <a:xfrm>
              <a:off x="8974579" y="4286117"/>
              <a:ext cx="134068" cy="845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pSp>
        <p:nvGrpSpPr>
          <p:cNvPr id="139" name="Group 138">
            <a:extLst>
              <a:ext uri="{FF2B5EF4-FFF2-40B4-BE49-F238E27FC236}">
                <a16:creationId xmlns:a16="http://schemas.microsoft.com/office/drawing/2014/main" id="{26AEF77A-C45A-4506-9B70-1EB887BD0569}"/>
              </a:ext>
            </a:extLst>
          </p:cNvPr>
          <p:cNvGrpSpPr/>
          <p:nvPr/>
        </p:nvGrpSpPr>
        <p:grpSpPr>
          <a:xfrm>
            <a:off x="494136" y="3224313"/>
            <a:ext cx="7941154" cy="2692337"/>
            <a:chOff x="802297" y="3138588"/>
            <a:chExt cx="6913124" cy="2692337"/>
          </a:xfrm>
        </p:grpSpPr>
        <p:sp>
          <p:nvSpPr>
            <p:cNvPr id="15" name="TextBox 14">
              <a:extLst>
                <a:ext uri="{FF2B5EF4-FFF2-40B4-BE49-F238E27FC236}">
                  <a16:creationId xmlns:a16="http://schemas.microsoft.com/office/drawing/2014/main" id="{FB9696A6-7F9C-4C64-B76C-0C552C25A38A}"/>
                </a:ext>
              </a:extLst>
            </p:cNvPr>
            <p:cNvSpPr txBox="1"/>
            <p:nvPr/>
          </p:nvSpPr>
          <p:spPr>
            <a:xfrm>
              <a:off x="1725870" y="5524458"/>
              <a:ext cx="1435163" cy="306467"/>
            </a:xfrm>
            <a:prstGeom prst="roundRect">
              <a:avLst/>
            </a:prstGeom>
            <a:solidFill>
              <a:schemeClr val="accent2"/>
            </a:solidFill>
            <a:ln w="19050">
              <a:solidFill>
                <a:schemeClr val="accent2"/>
              </a:solidFill>
            </a:ln>
          </p:spPr>
          <p:txBody>
            <a:bodyPr wrap="square" rtlCol="0">
              <a:spAutoFit/>
            </a:bodyPr>
            <a:lstStyle/>
            <a:p>
              <a:pPr algn="ctr"/>
              <a:r>
                <a:rPr lang="en-US" sz="1200" b="1" dirty="0">
                  <a:solidFill>
                    <a:schemeClr val="bg1"/>
                  </a:solidFill>
                </a:rPr>
                <a:t>6+ months benefit</a:t>
              </a:r>
            </a:p>
          </p:txBody>
        </p:sp>
        <p:sp>
          <p:nvSpPr>
            <p:cNvPr id="19" name="Isosceles Triangle 18">
              <a:extLst>
                <a:ext uri="{FF2B5EF4-FFF2-40B4-BE49-F238E27FC236}">
                  <a16:creationId xmlns:a16="http://schemas.microsoft.com/office/drawing/2014/main" id="{5EDCB6E8-F360-4D0F-A397-FC042661C717}"/>
                </a:ext>
              </a:extLst>
            </p:cNvPr>
            <p:cNvSpPr/>
            <p:nvPr/>
          </p:nvSpPr>
          <p:spPr>
            <a:xfrm>
              <a:off x="2305634" y="5426959"/>
              <a:ext cx="287835" cy="97499"/>
            </a:xfrm>
            <a:prstGeom prs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35766D7E-78E5-4F9E-9780-9647C3452A27}"/>
                </a:ext>
              </a:extLst>
            </p:cNvPr>
            <p:cNvSpPr txBox="1"/>
            <p:nvPr/>
          </p:nvSpPr>
          <p:spPr>
            <a:xfrm>
              <a:off x="1305797" y="5398135"/>
              <a:ext cx="6276611" cy="276999"/>
            </a:xfrm>
            <a:prstGeom prst="rect">
              <a:avLst/>
            </a:prstGeom>
            <a:noFill/>
          </p:spPr>
          <p:txBody>
            <a:bodyPr wrap="square" rtlCol="0">
              <a:spAutoFit/>
            </a:bodyPr>
            <a:lstStyle/>
            <a:p>
              <a:pPr algn="ctr"/>
              <a:r>
                <a:rPr lang="en-US" sz="1200" b="1" dirty="0"/>
                <a:t>Week of treatment (PFS)</a:t>
              </a:r>
            </a:p>
          </p:txBody>
        </p:sp>
        <p:sp>
          <p:nvSpPr>
            <p:cNvPr id="28" name="TextBox 27">
              <a:extLst>
                <a:ext uri="{FF2B5EF4-FFF2-40B4-BE49-F238E27FC236}">
                  <a16:creationId xmlns:a16="http://schemas.microsoft.com/office/drawing/2014/main" id="{194C9467-AD40-494E-94CF-25C08074EE1F}"/>
                </a:ext>
              </a:extLst>
            </p:cNvPr>
            <p:cNvSpPr txBox="1"/>
            <p:nvPr/>
          </p:nvSpPr>
          <p:spPr>
            <a:xfrm rot="16200000">
              <a:off x="-6666" y="4129448"/>
              <a:ext cx="1987258" cy="369332"/>
            </a:xfrm>
            <a:prstGeom prst="rect">
              <a:avLst/>
            </a:prstGeom>
            <a:noFill/>
          </p:spPr>
          <p:txBody>
            <a:bodyPr wrap="square" rtlCol="0">
              <a:spAutoFit/>
            </a:bodyPr>
            <a:lstStyle/>
            <a:p>
              <a:pPr algn="ctr"/>
              <a:r>
                <a:rPr lang="en-US" sz="1200" b="1" dirty="0"/>
                <a:t>Patients study ID</a:t>
              </a:r>
              <a:r>
                <a:rPr lang="en-GB" dirty="0"/>
                <a:t>#</a:t>
              </a:r>
              <a:endParaRPr lang="en-US" sz="1200" b="1" dirty="0"/>
            </a:p>
          </p:txBody>
        </p:sp>
        <p:cxnSp>
          <p:nvCxnSpPr>
            <p:cNvPr id="30" name="Straight Connector 29">
              <a:extLst>
                <a:ext uri="{FF2B5EF4-FFF2-40B4-BE49-F238E27FC236}">
                  <a16:creationId xmlns:a16="http://schemas.microsoft.com/office/drawing/2014/main" id="{A3F70985-EACE-41D0-B44F-0386419D7A7E}"/>
                </a:ext>
              </a:extLst>
            </p:cNvPr>
            <p:cNvCxnSpPr>
              <a:cxnSpLocks/>
            </p:cNvCxnSpPr>
            <p:nvPr/>
          </p:nvCxnSpPr>
          <p:spPr>
            <a:xfrm>
              <a:off x="1303416" y="5275305"/>
              <a:ext cx="6412005" cy="0"/>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5" name="Rectangle 34">
              <a:extLst>
                <a:ext uri="{FF2B5EF4-FFF2-40B4-BE49-F238E27FC236}">
                  <a16:creationId xmlns:a16="http://schemas.microsoft.com/office/drawing/2014/main" id="{97BAED97-8746-47B6-B737-9A68ACA163E1}"/>
                </a:ext>
              </a:extLst>
            </p:cNvPr>
            <p:cNvSpPr/>
            <p:nvPr/>
          </p:nvSpPr>
          <p:spPr>
            <a:xfrm>
              <a:off x="1316570" y="3164596"/>
              <a:ext cx="5310892"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33F3F472-51BB-4DE3-974C-E47502E3EB38}"/>
                </a:ext>
              </a:extLst>
            </p:cNvPr>
            <p:cNvSpPr/>
            <p:nvPr/>
          </p:nvSpPr>
          <p:spPr>
            <a:xfrm>
              <a:off x="1315614" y="3237247"/>
              <a:ext cx="4693316"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921DB863-2BF0-422B-8C72-F5A7549A1190}"/>
                </a:ext>
              </a:extLst>
            </p:cNvPr>
            <p:cNvSpPr/>
            <p:nvPr/>
          </p:nvSpPr>
          <p:spPr>
            <a:xfrm>
              <a:off x="1318927" y="3309898"/>
              <a:ext cx="2482786"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6E087445-147D-4161-A10A-B83B8285EDD3}"/>
                </a:ext>
              </a:extLst>
            </p:cNvPr>
            <p:cNvSpPr/>
            <p:nvPr/>
          </p:nvSpPr>
          <p:spPr>
            <a:xfrm>
              <a:off x="1322240" y="3382549"/>
              <a:ext cx="1830991"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8B26E7A7-1C5B-46EB-9841-4E72FEB8DDB3}"/>
                </a:ext>
              </a:extLst>
            </p:cNvPr>
            <p:cNvSpPr/>
            <p:nvPr/>
          </p:nvSpPr>
          <p:spPr>
            <a:xfrm>
              <a:off x="1313369" y="3455199"/>
              <a:ext cx="1640363" cy="6058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51B1E1BD-0698-48C4-A480-0A6415FA3650}"/>
                </a:ext>
              </a:extLst>
            </p:cNvPr>
            <p:cNvSpPr/>
            <p:nvPr/>
          </p:nvSpPr>
          <p:spPr>
            <a:xfrm>
              <a:off x="1310226" y="3527850"/>
              <a:ext cx="1441756" cy="55107"/>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DADE3ADD-5629-4428-8CA2-0C69F0FFD691}"/>
                </a:ext>
              </a:extLst>
            </p:cNvPr>
            <p:cNvSpPr/>
            <p:nvPr/>
          </p:nvSpPr>
          <p:spPr>
            <a:xfrm>
              <a:off x="1313369" y="3600502"/>
              <a:ext cx="1120895"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C3E372FE-C4FA-4A71-845D-79BEE10D86BE}"/>
                </a:ext>
              </a:extLst>
            </p:cNvPr>
            <p:cNvSpPr/>
            <p:nvPr/>
          </p:nvSpPr>
          <p:spPr>
            <a:xfrm>
              <a:off x="1313305" y="3673153"/>
              <a:ext cx="1096985"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0419C9C4-CAE6-4E6E-92E3-0B1B0D5FF8A7}"/>
                </a:ext>
              </a:extLst>
            </p:cNvPr>
            <p:cNvSpPr/>
            <p:nvPr/>
          </p:nvSpPr>
          <p:spPr>
            <a:xfrm>
              <a:off x="1313304" y="3745804"/>
              <a:ext cx="800769"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93DC20D7-9DB6-40AF-8A65-46143FAD3704}"/>
                </a:ext>
              </a:extLst>
            </p:cNvPr>
            <p:cNvSpPr/>
            <p:nvPr/>
          </p:nvSpPr>
          <p:spPr>
            <a:xfrm>
              <a:off x="1313303" y="3818455"/>
              <a:ext cx="759549"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F75F13CD-E6A1-498F-8E0C-2AB0487C59F0}"/>
                </a:ext>
              </a:extLst>
            </p:cNvPr>
            <p:cNvSpPr/>
            <p:nvPr/>
          </p:nvSpPr>
          <p:spPr>
            <a:xfrm>
              <a:off x="1319553" y="3891106"/>
              <a:ext cx="719525"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B7461D3D-0E0F-435C-9778-EE84D9E93FDC}"/>
                </a:ext>
              </a:extLst>
            </p:cNvPr>
            <p:cNvSpPr/>
            <p:nvPr/>
          </p:nvSpPr>
          <p:spPr>
            <a:xfrm>
              <a:off x="1313369" y="3963756"/>
              <a:ext cx="466359" cy="55115"/>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4A642EF0-802C-4C99-8A0A-694CD12E23B7}"/>
                </a:ext>
              </a:extLst>
            </p:cNvPr>
            <p:cNvSpPr/>
            <p:nvPr/>
          </p:nvSpPr>
          <p:spPr>
            <a:xfrm>
              <a:off x="1319553" y="4036408"/>
              <a:ext cx="430771"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9EAD7711-E536-4689-8D0C-A489EF10516D}"/>
                </a:ext>
              </a:extLst>
            </p:cNvPr>
            <p:cNvSpPr/>
            <p:nvPr/>
          </p:nvSpPr>
          <p:spPr>
            <a:xfrm>
              <a:off x="1310225" y="4109059"/>
              <a:ext cx="411275"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1" name="Rectangle 50">
              <a:extLst>
                <a:ext uri="{FF2B5EF4-FFF2-40B4-BE49-F238E27FC236}">
                  <a16:creationId xmlns:a16="http://schemas.microsoft.com/office/drawing/2014/main" id="{8CFB2189-10FE-41A9-89E7-34C870A9A56B}"/>
                </a:ext>
              </a:extLst>
            </p:cNvPr>
            <p:cNvSpPr/>
            <p:nvPr/>
          </p:nvSpPr>
          <p:spPr>
            <a:xfrm>
              <a:off x="1313369" y="4181710"/>
              <a:ext cx="368041"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2" name="Rectangle 51">
              <a:extLst>
                <a:ext uri="{FF2B5EF4-FFF2-40B4-BE49-F238E27FC236}">
                  <a16:creationId xmlns:a16="http://schemas.microsoft.com/office/drawing/2014/main" id="{1BC7FC23-9FFF-40B2-BD44-E8CBB18A97A8}"/>
                </a:ext>
              </a:extLst>
            </p:cNvPr>
            <p:cNvSpPr/>
            <p:nvPr/>
          </p:nvSpPr>
          <p:spPr>
            <a:xfrm>
              <a:off x="1313369" y="4254361"/>
              <a:ext cx="403695"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3" name="Rectangle 52">
              <a:extLst>
                <a:ext uri="{FF2B5EF4-FFF2-40B4-BE49-F238E27FC236}">
                  <a16:creationId xmlns:a16="http://schemas.microsoft.com/office/drawing/2014/main" id="{6BEE5B4C-DE71-4BC8-9ABC-909B9A4FC0F6}"/>
                </a:ext>
              </a:extLst>
            </p:cNvPr>
            <p:cNvSpPr/>
            <p:nvPr/>
          </p:nvSpPr>
          <p:spPr>
            <a:xfrm>
              <a:off x="1313369" y="4327012"/>
              <a:ext cx="399027"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4" name="Rectangle 53">
              <a:extLst>
                <a:ext uri="{FF2B5EF4-FFF2-40B4-BE49-F238E27FC236}">
                  <a16:creationId xmlns:a16="http://schemas.microsoft.com/office/drawing/2014/main" id="{638C7854-4F7C-4BBA-91B7-53C816B3422E}"/>
                </a:ext>
              </a:extLst>
            </p:cNvPr>
            <p:cNvSpPr/>
            <p:nvPr/>
          </p:nvSpPr>
          <p:spPr>
            <a:xfrm>
              <a:off x="1313369" y="4399663"/>
              <a:ext cx="368041"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6EAD90B5-3580-43F2-8A05-156B1E0D52A3}"/>
                </a:ext>
              </a:extLst>
            </p:cNvPr>
            <p:cNvSpPr/>
            <p:nvPr/>
          </p:nvSpPr>
          <p:spPr>
            <a:xfrm>
              <a:off x="1316570" y="4472314"/>
              <a:ext cx="357453"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0D2894B8-B49C-4E36-98C8-88C45A29EF77}"/>
                </a:ext>
              </a:extLst>
            </p:cNvPr>
            <p:cNvSpPr/>
            <p:nvPr/>
          </p:nvSpPr>
          <p:spPr>
            <a:xfrm>
              <a:off x="1319771" y="4544965"/>
              <a:ext cx="329823"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59D109B1-611D-487A-A44B-CBC1426AD7E5}"/>
                </a:ext>
              </a:extLst>
            </p:cNvPr>
            <p:cNvSpPr/>
            <p:nvPr/>
          </p:nvSpPr>
          <p:spPr>
            <a:xfrm>
              <a:off x="1316570" y="4617616"/>
              <a:ext cx="329823"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BF0DF122-9721-492B-A708-76C416B9ACB3}"/>
                </a:ext>
              </a:extLst>
            </p:cNvPr>
            <p:cNvSpPr/>
            <p:nvPr/>
          </p:nvSpPr>
          <p:spPr>
            <a:xfrm>
              <a:off x="1316570" y="4690267"/>
              <a:ext cx="307401"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9" name="Rectangle 58">
              <a:extLst>
                <a:ext uri="{FF2B5EF4-FFF2-40B4-BE49-F238E27FC236}">
                  <a16:creationId xmlns:a16="http://schemas.microsoft.com/office/drawing/2014/main" id="{2AF0DDFA-977C-47F2-9B34-F55D9D4CE45A}"/>
                </a:ext>
              </a:extLst>
            </p:cNvPr>
            <p:cNvSpPr/>
            <p:nvPr/>
          </p:nvSpPr>
          <p:spPr>
            <a:xfrm>
              <a:off x="1316570" y="4762918"/>
              <a:ext cx="307401"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0" name="Rectangle 59">
              <a:extLst>
                <a:ext uri="{FF2B5EF4-FFF2-40B4-BE49-F238E27FC236}">
                  <a16:creationId xmlns:a16="http://schemas.microsoft.com/office/drawing/2014/main" id="{A9019500-A82B-4EC1-9E7D-FB4AA5D528C7}"/>
                </a:ext>
              </a:extLst>
            </p:cNvPr>
            <p:cNvSpPr/>
            <p:nvPr/>
          </p:nvSpPr>
          <p:spPr>
            <a:xfrm>
              <a:off x="1322240" y="4835569"/>
              <a:ext cx="302909"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1" name="Rectangle 60">
              <a:extLst>
                <a:ext uri="{FF2B5EF4-FFF2-40B4-BE49-F238E27FC236}">
                  <a16:creationId xmlns:a16="http://schemas.microsoft.com/office/drawing/2014/main" id="{1E14B811-4369-4657-8BA6-79B746644306}"/>
                </a:ext>
              </a:extLst>
            </p:cNvPr>
            <p:cNvSpPr/>
            <p:nvPr/>
          </p:nvSpPr>
          <p:spPr>
            <a:xfrm>
              <a:off x="1318221" y="4908220"/>
              <a:ext cx="273653"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2" name="Rectangle 61">
              <a:extLst>
                <a:ext uri="{FF2B5EF4-FFF2-40B4-BE49-F238E27FC236}">
                  <a16:creationId xmlns:a16="http://schemas.microsoft.com/office/drawing/2014/main" id="{93472A23-B6D4-4811-84C2-BED3CCF0035A}"/>
                </a:ext>
              </a:extLst>
            </p:cNvPr>
            <p:cNvSpPr/>
            <p:nvPr/>
          </p:nvSpPr>
          <p:spPr>
            <a:xfrm>
              <a:off x="1316570" y="4980871"/>
              <a:ext cx="259451"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3" name="Rectangle 62">
              <a:extLst>
                <a:ext uri="{FF2B5EF4-FFF2-40B4-BE49-F238E27FC236}">
                  <a16:creationId xmlns:a16="http://schemas.microsoft.com/office/drawing/2014/main" id="{3ED00F80-762A-4D27-8C4D-5329A870E207}"/>
                </a:ext>
              </a:extLst>
            </p:cNvPr>
            <p:cNvSpPr/>
            <p:nvPr/>
          </p:nvSpPr>
          <p:spPr>
            <a:xfrm>
              <a:off x="1318278" y="5053522"/>
              <a:ext cx="217659"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4" name="Rectangle 63">
              <a:extLst>
                <a:ext uri="{FF2B5EF4-FFF2-40B4-BE49-F238E27FC236}">
                  <a16:creationId xmlns:a16="http://schemas.microsoft.com/office/drawing/2014/main" id="{E9D20FEF-A2B0-412F-BF1C-32B4CCFE765C}"/>
                </a:ext>
              </a:extLst>
            </p:cNvPr>
            <p:cNvSpPr/>
            <p:nvPr/>
          </p:nvSpPr>
          <p:spPr>
            <a:xfrm>
              <a:off x="1320851" y="5126173"/>
              <a:ext cx="187319" cy="50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GB"/>
            </a:p>
          </p:txBody>
        </p:sp>
        <p:sp>
          <p:nvSpPr>
            <p:cNvPr id="65" name="Rectangle 64">
              <a:extLst>
                <a:ext uri="{FF2B5EF4-FFF2-40B4-BE49-F238E27FC236}">
                  <a16:creationId xmlns:a16="http://schemas.microsoft.com/office/drawing/2014/main" id="{CCDA0C0F-61A5-40C0-A814-B5343ACFCB29}"/>
                </a:ext>
              </a:extLst>
            </p:cNvPr>
            <p:cNvSpPr/>
            <p:nvPr/>
          </p:nvSpPr>
          <p:spPr>
            <a:xfrm>
              <a:off x="1319200" y="5198826"/>
              <a:ext cx="188970" cy="504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r"/>
              <a:endParaRPr lang="en-GB"/>
            </a:p>
          </p:txBody>
        </p:sp>
        <p:sp>
          <p:nvSpPr>
            <p:cNvPr id="66" name="TextBox 65">
              <a:extLst>
                <a:ext uri="{FF2B5EF4-FFF2-40B4-BE49-F238E27FC236}">
                  <a16:creationId xmlns:a16="http://schemas.microsoft.com/office/drawing/2014/main" id="{D5A6CD56-9AD5-4D61-975A-27285AAA0B38}"/>
                </a:ext>
              </a:extLst>
            </p:cNvPr>
            <p:cNvSpPr txBox="1"/>
            <p:nvPr/>
          </p:nvSpPr>
          <p:spPr>
            <a:xfrm>
              <a:off x="3831291" y="3288438"/>
              <a:ext cx="183011" cy="92333"/>
            </a:xfrm>
            <a:prstGeom prst="rect">
              <a:avLst/>
            </a:prstGeom>
            <a:noFill/>
          </p:spPr>
          <p:txBody>
            <a:bodyPr wrap="square" lIns="0" tIns="0" rIns="0" bIns="0" rtlCol="0">
              <a:spAutoFit/>
            </a:bodyPr>
            <a:lstStyle/>
            <a:p>
              <a:r>
                <a:rPr lang="en-GB" sz="600" dirty="0">
                  <a:solidFill>
                    <a:schemeClr val="tx2"/>
                  </a:solidFill>
                </a:rPr>
                <a:t>55.1</a:t>
              </a:r>
              <a:endParaRPr lang="en-US" sz="600" b="1" dirty="0">
                <a:solidFill>
                  <a:schemeClr val="tx2"/>
                </a:solidFill>
              </a:endParaRPr>
            </a:p>
          </p:txBody>
        </p:sp>
        <p:sp>
          <p:nvSpPr>
            <p:cNvPr id="67" name="TextBox 66">
              <a:extLst>
                <a:ext uri="{FF2B5EF4-FFF2-40B4-BE49-F238E27FC236}">
                  <a16:creationId xmlns:a16="http://schemas.microsoft.com/office/drawing/2014/main" id="{E3F0F34F-BB2E-4A36-9C6C-DAE8E0F09A4A}"/>
                </a:ext>
              </a:extLst>
            </p:cNvPr>
            <p:cNvSpPr txBox="1"/>
            <p:nvPr/>
          </p:nvSpPr>
          <p:spPr>
            <a:xfrm>
              <a:off x="6026775" y="3214996"/>
              <a:ext cx="183011" cy="92333"/>
            </a:xfrm>
            <a:prstGeom prst="rect">
              <a:avLst/>
            </a:prstGeom>
            <a:noFill/>
          </p:spPr>
          <p:txBody>
            <a:bodyPr wrap="square" lIns="0" tIns="0" rIns="0" bIns="0" rtlCol="0">
              <a:spAutoFit/>
            </a:bodyPr>
            <a:lstStyle/>
            <a:p>
              <a:r>
                <a:rPr lang="en-GB" sz="600" dirty="0">
                  <a:solidFill>
                    <a:schemeClr val="accent1"/>
                  </a:solidFill>
                </a:rPr>
                <a:t>104.0</a:t>
              </a:r>
              <a:endParaRPr lang="en-US" sz="600" b="1" dirty="0">
                <a:solidFill>
                  <a:schemeClr val="accent1"/>
                </a:solidFill>
              </a:endParaRPr>
            </a:p>
          </p:txBody>
        </p:sp>
        <p:sp>
          <p:nvSpPr>
            <p:cNvPr id="70" name="TextBox 69">
              <a:extLst>
                <a:ext uri="{FF2B5EF4-FFF2-40B4-BE49-F238E27FC236}">
                  <a16:creationId xmlns:a16="http://schemas.microsoft.com/office/drawing/2014/main" id="{2313EB86-F413-4C88-9224-6FAD10ABFE22}"/>
                </a:ext>
              </a:extLst>
            </p:cNvPr>
            <p:cNvSpPr txBox="1"/>
            <p:nvPr/>
          </p:nvSpPr>
          <p:spPr>
            <a:xfrm>
              <a:off x="3192188" y="3362034"/>
              <a:ext cx="183011" cy="92333"/>
            </a:xfrm>
            <a:prstGeom prst="rect">
              <a:avLst/>
            </a:prstGeom>
            <a:noFill/>
          </p:spPr>
          <p:txBody>
            <a:bodyPr wrap="square" lIns="0" tIns="0" rIns="0" bIns="0" rtlCol="0">
              <a:spAutoFit/>
            </a:bodyPr>
            <a:lstStyle/>
            <a:p>
              <a:r>
                <a:rPr lang="en-GB" sz="600" dirty="0">
                  <a:solidFill>
                    <a:schemeClr val="tx2"/>
                  </a:solidFill>
                </a:rPr>
                <a:t>41.0</a:t>
              </a:r>
              <a:endParaRPr lang="en-US" sz="600" b="1" dirty="0">
                <a:solidFill>
                  <a:schemeClr val="tx2"/>
                </a:solidFill>
              </a:endParaRPr>
            </a:p>
          </p:txBody>
        </p:sp>
        <p:sp>
          <p:nvSpPr>
            <p:cNvPr id="71" name="TextBox 70">
              <a:extLst>
                <a:ext uri="{FF2B5EF4-FFF2-40B4-BE49-F238E27FC236}">
                  <a16:creationId xmlns:a16="http://schemas.microsoft.com/office/drawing/2014/main" id="{3EEE8800-5764-4588-83A2-C087B490C46A}"/>
                </a:ext>
              </a:extLst>
            </p:cNvPr>
            <p:cNvSpPr txBox="1"/>
            <p:nvPr/>
          </p:nvSpPr>
          <p:spPr>
            <a:xfrm>
              <a:off x="2977520" y="3441168"/>
              <a:ext cx="183011" cy="92333"/>
            </a:xfrm>
            <a:prstGeom prst="rect">
              <a:avLst/>
            </a:prstGeom>
            <a:noFill/>
          </p:spPr>
          <p:txBody>
            <a:bodyPr wrap="square" lIns="0" tIns="0" rIns="0" bIns="0" rtlCol="0">
              <a:spAutoFit/>
            </a:bodyPr>
            <a:lstStyle/>
            <a:p>
              <a:r>
                <a:rPr lang="en-GB" sz="600" dirty="0">
                  <a:solidFill>
                    <a:schemeClr val="tx2"/>
                  </a:solidFill>
                </a:rPr>
                <a:t>36.1</a:t>
              </a:r>
              <a:endParaRPr lang="en-US" sz="600" dirty="0">
                <a:solidFill>
                  <a:schemeClr val="tx2"/>
                </a:solidFill>
              </a:endParaRPr>
            </a:p>
          </p:txBody>
        </p:sp>
        <p:sp>
          <p:nvSpPr>
            <p:cNvPr id="72" name="TextBox 71">
              <a:extLst>
                <a:ext uri="{FF2B5EF4-FFF2-40B4-BE49-F238E27FC236}">
                  <a16:creationId xmlns:a16="http://schemas.microsoft.com/office/drawing/2014/main" id="{D443645B-3E81-4EF1-BF35-9E184244706D}"/>
                </a:ext>
              </a:extLst>
            </p:cNvPr>
            <p:cNvSpPr txBox="1"/>
            <p:nvPr/>
          </p:nvSpPr>
          <p:spPr>
            <a:xfrm>
              <a:off x="2779220" y="3506907"/>
              <a:ext cx="183011" cy="92333"/>
            </a:xfrm>
            <a:prstGeom prst="rect">
              <a:avLst/>
            </a:prstGeom>
            <a:noFill/>
          </p:spPr>
          <p:txBody>
            <a:bodyPr wrap="square" lIns="0" tIns="0" rIns="0" bIns="0" rtlCol="0">
              <a:spAutoFit/>
            </a:bodyPr>
            <a:lstStyle/>
            <a:p>
              <a:r>
                <a:rPr lang="en-GB" sz="600" dirty="0">
                  <a:solidFill>
                    <a:schemeClr val="tx2"/>
                  </a:solidFill>
                </a:rPr>
                <a:t>31.9</a:t>
              </a:r>
              <a:endParaRPr lang="en-US" sz="600" dirty="0">
                <a:solidFill>
                  <a:schemeClr val="tx2"/>
                </a:solidFill>
              </a:endParaRPr>
            </a:p>
          </p:txBody>
        </p:sp>
        <p:sp>
          <p:nvSpPr>
            <p:cNvPr id="75" name="TextBox 74">
              <a:extLst>
                <a:ext uri="{FF2B5EF4-FFF2-40B4-BE49-F238E27FC236}">
                  <a16:creationId xmlns:a16="http://schemas.microsoft.com/office/drawing/2014/main" id="{D1F5F1EB-BD3C-43B3-A706-D52FABB85ABA}"/>
                </a:ext>
              </a:extLst>
            </p:cNvPr>
            <p:cNvSpPr txBox="1"/>
            <p:nvPr/>
          </p:nvSpPr>
          <p:spPr>
            <a:xfrm>
              <a:off x="2096007" y="3800925"/>
              <a:ext cx="183011" cy="92333"/>
            </a:xfrm>
            <a:prstGeom prst="rect">
              <a:avLst/>
            </a:prstGeom>
            <a:noFill/>
          </p:spPr>
          <p:txBody>
            <a:bodyPr wrap="square" lIns="0" tIns="0" rIns="0" bIns="0" rtlCol="0">
              <a:spAutoFit/>
            </a:bodyPr>
            <a:lstStyle/>
            <a:p>
              <a:r>
                <a:rPr lang="en-GB" sz="600" dirty="0">
                  <a:solidFill>
                    <a:schemeClr val="tx2"/>
                  </a:solidFill>
                </a:rPr>
                <a:t>16.9</a:t>
              </a:r>
              <a:endParaRPr lang="en-US" sz="600" dirty="0">
                <a:solidFill>
                  <a:schemeClr val="tx2"/>
                </a:solidFill>
              </a:endParaRPr>
            </a:p>
          </p:txBody>
        </p:sp>
        <p:sp>
          <p:nvSpPr>
            <p:cNvPr id="76" name="TextBox 75">
              <a:extLst>
                <a:ext uri="{FF2B5EF4-FFF2-40B4-BE49-F238E27FC236}">
                  <a16:creationId xmlns:a16="http://schemas.microsoft.com/office/drawing/2014/main" id="{6373077A-6AA4-4C20-A74B-D8E61D6B1326}"/>
                </a:ext>
              </a:extLst>
            </p:cNvPr>
            <p:cNvSpPr txBox="1"/>
            <p:nvPr/>
          </p:nvSpPr>
          <p:spPr>
            <a:xfrm>
              <a:off x="2060375" y="3869044"/>
              <a:ext cx="183011" cy="92333"/>
            </a:xfrm>
            <a:prstGeom prst="rect">
              <a:avLst/>
            </a:prstGeom>
            <a:noFill/>
          </p:spPr>
          <p:txBody>
            <a:bodyPr wrap="square" lIns="0" tIns="0" rIns="0" bIns="0" rtlCol="0">
              <a:spAutoFit/>
            </a:bodyPr>
            <a:lstStyle/>
            <a:p>
              <a:r>
                <a:rPr lang="en-GB" sz="600" dirty="0">
                  <a:solidFill>
                    <a:schemeClr val="tx2"/>
                  </a:solidFill>
                </a:rPr>
                <a:t>15.6</a:t>
              </a:r>
              <a:endParaRPr lang="en-US" sz="600" dirty="0">
                <a:solidFill>
                  <a:schemeClr val="tx2"/>
                </a:solidFill>
              </a:endParaRPr>
            </a:p>
          </p:txBody>
        </p:sp>
        <p:sp>
          <p:nvSpPr>
            <p:cNvPr id="77" name="TextBox 76">
              <a:extLst>
                <a:ext uri="{FF2B5EF4-FFF2-40B4-BE49-F238E27FC236}">
                  <a16:creationId xmlns:a16="http://schemas.microsoft.com/office/drawing/2014/main" id="{6E00371E-E261-41B7-AC87-9DA5C323A94F}"/>
                </a:ext>
              </a:extLst>
            </p:cNvPr>
            <p:cNvSpPr txBox="1"/>
            <p:nvPr/>
          </p:nvSpPr>
          <p:spPr>
            <a:xfrm>
              <a:off x="1795529" y="3945534"/>
              <a:ext cx="183011" cy="92333"/>
            </a:xfrm>
            <a:prstGeom prst="rect">
              <a:avLst/>
            </a:prstGeom>
            <a:noFill/>
          </p:spPr>
          <p:txBody>
            <a:bodyPr wrap="square" lIns="0" tIns="0" rIns="0" bIns="0" rtlCol="0">
              <a:spAutoFit/>
            </a:bodyPr>
            <a:lstStyle/>
            <a:p>
              <a:r>
                <a:rPr lang="en-GB" sz="600" dirty="0">
                  <a:solidFill>
                    <a:schemeClr val="accent1"/>
                  </a:solidFill>
                </a:rPr>
                <a:t>10.0</a:t>
              </a:r>
              <a:endParaRPr lang="en-US" sz="600" b="1" dirty="0">
                <a:solidFill>
                  <a:schemeClr val="accent1"/>
                </a:solidFill>
              </a:endParaRPr>
            </a:p>
          </p:txBody>
        </p:sp>
        <p:sp>
          <p:nvSpPr>
            <p:cNvPr id="78" name="TextBox 77">
              <a:extLst>
                <a:ext uri="{FF2B5EF4-FFF2-40B4-BE49-F238E27FC236}">
                  <a16:creationId xmlns:a16="http://schemas.microsoft.com/office/drawing/2014/main" id="{5C618C7D-633D-496E-9075-1AC120888FB2}"/>
                </a:ext>
              </a:extLst>
            </p:cNvPr>
            <p:cNvSpPr txBox="1"/>
            <p:nvPr/>
          </p:nvSpPr>
          <p:spPr>
            <a:xfrm>
              <a:off x="1777731" y="4014085"/>
              <a:ext cx="183011" cy="92333"/>
            </a:xfrm>
            <a:prstGeom prst="rect">
              <a:avLst/>
            </a:prstGeom>
            <a:noFill/>
          </p:spPr>
          <p:txBody>
            <a:bodyPr wrap="square" lIns="0" tIns="0" rIns="0" bIns="0" rtlCol="0">
              <a:spAutoFit/>
            </a:bodyPr>
            <a:lstStyle/>
            <a:p>
              <a:r>
                <a:rPr lang="en-GB" sz="600" dirty="0">
                  <a:solidFill>
                    <a:schemeClr val="accent1"/>
                  </a:solidFill>
                </a:rPr>
                <a:t>9.7</a:t>
              </a:r>
              <a:endParaRPr lang="en-US" sz="600" b="1" dirty="0">
                <a:solidFill>
                  <a:schemeClr val="accent1"/>
                </a:solidFill>
              </a:endParaRPr>
            </a:p>
          </p:txBody>
        </p:sp>
        <p:sp>
          <p:nvSpPr>
            <p:cNvPr id="79" name="TextBox 78">
              <a:extLst>
                <a:ext uri="{FF2B5EF4-FFF2-40B4-BE49-F238E27FC236}">
                  <a16:creationId xmlns:a16="http://schemas.microsoft.com/office/drawing/2014/main" id="{9C32272D-3788-4CF4-8C5C-B7123E83EA33}"/>
                </a:ext>
              </a:extLst>
            </p:cNvPr>
            <p:cNvSpPr txBox="1"/>
            <p:nvPr/>
          </p:nvSpPr>
          <p:spPr>
            <a:xfrm>
              <a:off x="1746694" y="4089377"/>
              <a:ext cx="183011" cy="92333"/>
            </a:xfrm>
            <a:prstGeom prst="rect">
              <a:avLst/>
            </a:prstGeom>
            <a:noFill/>
          </p:spPr>
          <p:txBody>
            <a:bodyPr wrap="square" lIns="0" tIns="0" rIns="0" bIns="0" rtlCol="0">
              <a:spAutoFit/>
            </a:bodyPr>
            <a:lstStyle/>
            <a:p>
              <a:r>
                <a:rPr lang="en-GB" sz="600" dirty="0">
                  <a:solidFill>
                    <a:schemeClr val="tx2"/>
                  </a:solidFill>
                </a:rPr>
                <a:t>8.6</a:t>
              </a:r>
              <a:endParaRPr lang="en-US" sz="600" dirty="0">
                <a:solidFill>
                  <a:schemeClr val="tx2"/>
                </a:solidFill>
              </a:endParaRPr>
            </a:p>
          </p:txBody>
        </p:sp>
        <p:sp>
          <p:nvSpPr>
            <p:cNvPr id="80" name="TextBox 79">
              <a:extLst>
                <a:ext uri="{FF2B5EF4-FFF2-40B4-BE49-F238E27FC236}">
                  <a16:creationId xmlns:a16="http://schemas.microsoft.com/office/drawing/2014/main" id="{94EA7B6E-EA03-489B-80AA-41BEAB83280D}"/>
                </a:ext>
              </a:extLst>
            </p:cNvPr>
            <p:cNvSpPr txBox="1"/>
            <p:nvPr/>
          </p:nvSpPr>
          <p:spPr>
            <a:xfrm>
              <a:off x="1715670" y="4157551"/>
              <a:ext cx="183011" cy="92333"/>
            </a:xfrm>
            <a:prstGeom prst="rect">
              <a:avLst/>
            </a:prstGeom>
            <a:noFill/>
          </p:spPr>
          <p:txBody>
            <a:bodyPr wrap="square" lIns="0" tIns="0" rIns="0" bIns="0" rtlCol="0">
              <a:spAutoFit/>
            </a:bodyPr>
            <a:lstStyle/>
            <a:p>
              <a:r>
                <a:rPr lang="en-GB" sz="600" dirty="0">
                  <a:solidFill>
                    <a:schemeClr val="tx2"/>
                  </a:solidFill>
                </a:rPr>
                <a:t>8.1</a:t>
              </a:r>
              <a:endParaRPr lang="en-US" sz="600" dirty="0">
                <a:solidFill>
                  <a:schemeClr val="tx2"/>
                </a:solidFill>
              </a:endParaRPr>
            </a:p>
          </p:txBody>
        </p:sp>
        <p:sp>
          <p:nvSpPr>
            <p:cNvPr id="81" name="TextBox 80">
              <a:extLst>
                <a:ext uri="{FF2B5EF4-FFF2-40B4-BE49-F238E27FC236}">
                  <a16:creationId xmlns:a16="http://schemas.microsoft.com/office/drawing/2014/main" id="{E289E0AE-29BB-4D87-8919-92B7DEC6F070}"/>
                </a:ext>
              </a:extLst>
            </p:cNvPr>
            <p:cNvSpPr txBox="1"/>
            <p:nvPr/>
          </p:nvSpPr>
          <p:spPr>
            <a:xfrm>
              <a:off x="1531931" y="5177119"/>
              <a:ext cx="183011" cy="92333"/>
            </a:xfrm>
            <a:prstGeom prst="rect">
              <a:avLst/>
            </a:prstGeom>
            <a:noFill/>
          </p:spPr>
          <p:txBody>
            <a:bodyPr wrap="square" lIns="0" tIns="0" rIns="0" bIns="0" rtlCol="0">
              <a:spAutoFit/>
            </a:bodyPr>
            <a:lstStyle/>
            <a:p>
              <a:r>
                <a:rPr lang="en-GB" sz="600" dirty="0">
                  <a:solidFill>
                    <a:schemeClr val="tx2"/>
                  </a:solidFill>
                </a:rPr>
                <a:t>4.3</a:t>
              </a:r>
              <a:endParaRPr lang="en-US" sz="600" dirty="0">
                <a:solidFill>
                  <a:schemeClr val="tx2"/>
                </a:solidFill>
              </a:endParaRPr>
            </a:p>
          </p:txBody>
        </p:sp>
        <p:sp>
          <p:nvSpPr>
            <p:cNvPr id="82" name="TextBox 81">
              <a:extLst>
                <a:ext uri="{FF2B5EF4-FFF2-40B4-BE49-F238E27FC236}">
                  <a16:creationId xmlns:a16="http://schemas.microsoft.com/office/drawing/2014/main" id="{48F5E5CE-FC00-4408-8916-7A055329BB18}"/>
                </a:ext>
              </a:extLst>
            </p:cNvPr>
            <p:cNvSpPr txBox="1"/>
            <p:nvPr/>
          </p:nvSpPr>
          <p:spPr>
            <a:xfrm>
              <a:off x="1527295" y="5107414"/>
              <a:ext cx="183011" cy="92333"/>
            </a:xfrm>
            <a:prstGeom prst="rect">
              <a:avLst/>
            </a:prstGeom>
            <a:noFill/>
          </p:spPr>
          <p:txBody>
            <a:bodyPr wrap="square" lIns="0" tIns="0" rIns="0" bIns="0" rtlCol="0">
              <a:spAutoFit/>
            </a:bodyPr>
            <a:lstStyle/>
            <a:p>
              <a:r>
                <a:rPr lang="en-GB" sz="600" dirty="0">
                  <a:solidFill>
                    <a:schemeClr val="accent1"/>
                  </a:solidFill>
                </a:rPr>
                <a:t>4.3</a:t>
              </a:r>
              <a:endParaRPr lang="en-US" sz="600" dirty="0">
                <a:solidFill>
                  <a:schemeClr val="accent1"/>
                </a:solidFill>
              </a:endParaRPr>
            </a:p>
          </p:txBody>
        </p:sp>
        <p:sp>
          <p:nvSpPr>
            <p:cNvPr id="83" name="TextBox 82">
              <a:extLst>
                <a:ext uri="{FF2B5EF4-FFF2-40B4-BE49-F238E27FC236}">
                  <a16:creationId xmlns:a16="http://schemas.microsoft.com/office/drawing/2014/main" id="{A2BE9E36-6A3A-45BA-894F-D9DFCDF00FE9}"/>
                </a:ext>
              </a:extLst>
            </p:cNvPr>
            <p:cNvSpPr txBox="1"/>
            <p:nvPr/>
          </p:nvSpPr>
          <p:spPr>
            <a:xfrm>
              <a:off x="1558538" y="5031935"/>
              <a:ext cx="183011" cy="92333"/>
            </a:xfrm>
            <a:prstGeom prst="rect">
              <a:avLst/>
            </a:prstGeom>
            <a:noFill/>
          </p:spPr>
          <p:txBody>
            <a:bodyPr wrap="square" lIns="0" tIns="0" rIns="0" bIns="0" rtlCol="0">
              <a:spAutoFit/>
            </a:bodyPr>
            <a:lstStyle/>
            <a:p>
              <a:r>
                <a:rPr lang="en-GB" sz="600" dirty="0">
                  <a:solidFill>
                    <a:schemeClr val="accent1"/>
                  </a:solidFill>
                </a:rPr>
                <a:t>4.7</a:t>
              </a:r>
              <a:endParaRPr lang="en-US" sz="600" dirty="0">
                <a:solidFill>
                  <a:schemeClr val="accent1"/>
                </a:solidFill>
              </a:endParaRPr>
            </a:p>
          </p:txBody>
        </p:sp>
        <p:sp>
          <p:nvSpPr>
            <p:cNvPr id="84" name="TextBox 83">
              <a:extLst>
                <a:ext uri="{FF2B5EF4-FFF2-40B4-BE49-F238E27FC236}">
                  <a16:creationId xmlns:a16="http://schemas.microsoft.com/office/drawing/2014/main" id="{5B1FD6D5-4D49-4A32-A133-BE5D3F379D38}"/>
                </a:ext>
              </a:extLst>
            </p:cNvPr>
            <p:cNvSpPr txBox="1"/>
            <p:nvPr/>
          </p:nvSpPr>
          <p:spPr>
            <a:xfrm>
              <a:off x="1602377" y="4961305"/>
              <a:ext cx="183011" cy="92333"/>
            </a:xfrm>
            <a:prstGeom prst="rect">
              <a:avLst/>
            </a:prstGeom>
            <a:noFill/>
          </p:spPr>
          <p:txBody>
            <a:bodyPr wrap="square" lIns="0" tIns="0" rIns="0" bIns="0" rtlCol="0">
              <a:spAutoFit/>
            </a:bodyPr>
            <a:lstStyle/>
            <a:p>
              <a:r>
                <a:rPr lang="en-GB" sz="600" dirty="0">
                  <a:solidFill>
                    <a:schemeClr val="accent1"/>
                  </a:solidFill>
                </a:rPr>
                <a:t>5.7</a:t>
              </a:r>
              <a:endParaRPr lang="en-US" sz="600" dirty="0">
                <a:solidFill>
                  <a:schemeClr val="accent1"/>
                </a:solidFill>
              </a:endParaRPr>
            </a:p>
          </p:txBody>
        </p:sp>
        <p:sp>
          <p:nvSpPr>
            <p:cNvPr id="85" name="TextBox 84">
              <a:extLst>
                <a:ext uri="{FF2B5EF4-FFF2-40B4-BE49-F238E27FC236}">
                  <a16:creationId xmlns:a16="http://schemas.microsoft.com/office/drawing/2014/main" id="{06A9AC2F-5D69-45D3-8464-B7105C0C78FA}"/>
                </a:ext>
              </a:extLst>
            </p:cNvPr>
            <p:cNvSpPr txBox="1"/>
            <p:nvPr/>
          </p:nvSpPr>
          <p:spPr>
            <a:xfrm>
              <a:off x="1620198" y="4883535"/>
              <a:ext cx="183011" cy="92333"/>
            </a:xfrm>
            <a:prstGeom prst="rect">
              <a:avLst/>
            </a:prstGeom>
            <a:noFill/>
          </p:spPr>
          <p:txBody>
            <a:bodyPr wrap="square" lIns="0" tIns="0" rIns="0" bIns="0" rtlCol="0">
              <a:spAutoFit/>
            </a:bodyPr>
            <a:lstStyle/>
            <a:p>
              <a:r>
                <a:rPr lang="en-GB" sz="600" dirty="0">
                  <a:solidFill>
                    <a:schemeClr val="accent1"/>
                  </a:solidFill>
                </a:rPr>
                <a:t>6.3</a:t>
              </a:r>
              <a:endParaRPr lang="en-US" sz="600" dirty="0">
                <a:solidFill>
                  <a:schemeClr val="accent1"/>
                </a:solidFill>
              </a:endParaRPr>
            </a:p>
          </p:txBody>
        </p:sp>
        <p:sp>
          <p:nvSpPr>
            <p:cNvPr id="86" name="TextBox 85">
              <a:extLst>
                <a:ext uri="{FF2B5EF4-FFF2-40B4-BE49-F238E27FC236}">
                  <a16:creationId xmlns:a16="http://schemas.microsoft.com/office/drawing/2014/main" id="{1680EC60-2A3A-4B35-907D-85AAF549416A}"/>
                </a:ext>
              </a:extLst>
            </p:cNvPr>
            <p:cNvSpPr txBox="1"/>
            <p:nvPr/>
          </p:nvSpPr>
          <p:spPr>
            <a:xfrm>
              <a:off x="1644100" y="4812632"/>
              <a:ext cx="183011" cy="92333"/>
            </a:xfrm>
            <a:prstGeom prst="rect">
              <a:avLst/>
            </a:prstGeom>
            <a:noFill/>
          </p:spPr>
          <p:txBody>
            <a:bodyPr wrap="square" lIns="0" tIns="0" rIns="0" bIns="0" rtlCol="0">
              <a:spAutoFit/>
            </a:bodyPr>
            <a:lstStyle/>
            <a:p>
              <a:r>
                <a:rPr lang="en-GB" sz="600" dirty="0">
                  <a:solidFill>
                    <a:schemeClr val="tx2"/>
                  </a:solidFill>
                </a:rPr>
                <a:t>6.4</a:t>
              </a:r>
              <a:endParaRPr lang="en-US" sz="600" dirty="0">
                <a:solidFill>
                  <a:schemeClr val="tx2"/>
                </a:solidFill>
              </a:endParaRPr>
            </a:p>
          </p:txBody>
        </p:sp>
        <p:sp>
          <p:nvSpPr>
            <p:cNvPr id="87" name="TextBox 86">
              <a:extLst>
                <a:ext uri="{FF2B5EF4-FFF2-40B4-BE49-F238E27FC236}">
                  <a16:creationId xmlns:a16="http://schemas.microsoft.com/office/drawing/2014/main" id="{B7488757-F53F-43E9-8787-B2792EA00050}"/>
                </a:ext>
              </a:extLst>
            </p:cNvPr>
            <p:cNvSpPr txBox="1"/>
            <p:nvPr/>
          </p:nvSpPr>
          <p:spPr>
            <a:xfrm>
              <a:off x="1658369" y="4743597"/>
              <a:ext cx="183011" cy="92333"/>
            </a:xfrm>
            <a:prstGeom prst="rect">
              <a:avLst/>
            </a:prstGeom>
            <a:noFill/>
          </p:spPr>
          <p:txBody>
            <a:bodyPr wrap="square" lIns="0" tIns="0" rIns="0" bIns="0" rtlCol="0">
              <a:spAutoFit/>
            </a:bodyPr>
            <a:lstStyle/>
            <a:p>
              <a:r>
                <a:rPr lang="en-GB" sz="600" dirty="0">
                  <a:solidFill>
                    <a:schemeClr val="tx2"/>
                  </a:solidFill>
                </a:rPr>
                <a:t>6.7</a:t>
              </a:r>
              <a:endParaRPr lang="en-US" sz="600" dirty="0">
                <a:solidFill>
                  <a:schemeClr val="tx2"/>
                </a:solidFill>
              </a:endParaRPr>
            </a:p>
          </p:txBody>
        </p:sp>
        <p:sp>
          <p:nvSpPr>
            <p:cNvPr id="88" name="TextBox 87">
              <a:extLst>
                <a:ext uri="{FF2B5EF4-FFF2-40B4-BE49-F238E27FC236}">
                  <a16:creationId xmlns:a16="http://schemas.microsoft.com/office/drawing/2014/main" id="{A1A35192-6309-45F1-9E5F-8AA5DDD46F3A}"/>
                </a:ext>
              </a:extLst>
            </p:cNvPr>
            <p:cNvSpPr txBox="1"/>
            <p:nvPr/>
          </p:nvSpPr>
          <p:spPr>
            <a:xfrm>
              <a:off x="1679025" y="4593512"/>
              <a:ext cx="183011" cy="92333"/>
            </a:xfrm>
            <a:prstGeom prst="rect">
              <a:avLst/>
            </a:prstGeom>
            <a:noFill/>
          </p:spPr>
          <p:txBody>
            <a:bodyPr wrap="square" lIns="0" tIns="0" rIns="0" bIns="0" rtlCol="0">
              <a:spAutoFit/>
            </a:bodyPr>
            <a:lstStyle/>
            <a:p>
              <a:r>
                <a:rPr lang="en-GB" sz="600" dirty="0">
                  <a:solidFill>
                    <a:schemeClr val="tx2"/>
                  </a:solidFill>
                </a:rPr>
                <a:t>7.1</a:t>
              </a:r>
              <a:endParaRPr lang="en-US" sz="600" dirty="0">
                <a:solidFill>
                  <a:schemeClr val="tx2"/>
                </a:solidFill>
              </a:endParaRPr>
            </a:p>
          </p:txBody>
        </p:sp>
        <p:sp>
          <p:nvSpPr>
            <p:cNvPr id="89" name="TextBox 88">
              <a:extLst>
                <a:ext uri="{FF2B5EF4-FFF2-40B4-BE49-F238E27FC236}">
                  <a16:creationId xmlns:a16="http://schemas.microsoft.com/office/drawing/2014/main" id="{A56E4892-B877-4D7F-91E1-54E74EBDD880}"/>
                </a:ext>
              </a:extLst>
            </p:cNvPr>
            <p:cNvSpPr txBox="1"/>
            <p:nvPr/>
          </p:nvSpPr>
          <p:spPr>
            <a:xfrm>
              <a:off x="1657954" y="4672044"/>
              <a:ext cx="183011" cy="92333"/>
            </a:xfrm>
            <a:prstGeom prst="rect">
              <a:avLst/>
            </a:prstGeom>
            <a:noFill/>
          </p:spPr>
          <p:txBody>
            <a:bodyPr wrap="square" lIns="0" tIns="0" rIns="0" bIns="0" rtlCol="0">
              <a:spAutoFit/>
            </a:bodyPr>
            <a:lstStyle/>
            <a:p>
              <a:r>
                <a:rPr lang="en-GB" sz="600" dirty="0">
                  <a:solidFill>
                    <a:schemeClr val="tx2"/>
                  </a:solidFill>
                </a:rPr>
                <a:t>6.7</a:t>
              </a:r>
              <a:endParaRPr lang="en-US" sz="600" dirty="0">
                <a:solidFill>
                  <a:schemeClr val="tx2"/>
                </a:solidFill>
              </a:endParaRPr>
            </a:p>
          </p:txBody>
        </p:sp>
        <p:sp>
          <p:nvSpPr>
            <p:cNvPr id="90" name="TextBox 89">
              <a:extLst>
                <a:ext uri="{FF2B5EF4-FFF2-40B4-BE49-F238E27FC236}">
                  <a16:creationId xmlns:a16="http://schemas.microsoft.com/office/drawing/2014/main" id="{FE095F6B-58D3-4651-A4A4-542C503E7D3F}"/>
                </a:ext>
              </a:extLst>
            </p:cNvPr>
            <p:cNvSpPr txBox="1"/>
            <p:nvPr/>
          </p:nvSpPr>
          <p:spPr>
            <a:xfrm>
              <a:off x="1705734" y="4379003"/>
              <a:ext cx="183011" cy="92333"/>
            </a:xfrm>
            <a:prstGeom prst="rect">
              <a:avLst/>
            </a:prstGeom>
            <a:noFill/>
          </p:spPr>
          <p:txBody>
            <a:bodyPr wrap="square" lIns="0" tIns="0" rIns="0" bIns="0" rtlCol="0">
              <a:spAutoFit/>
            </a:bodyPr>
            <a:lstStyle/>
            <a:p>
              <a:r>
                <a:rPr lang="en-GB" sz="600" dirty="0">
                  <a:solidFill>
                    <a:schemeClr val="tx2"/>
                  </a:solidFill>
                </a:rPr>
                <a:t>8.0</a:t>
              </a:r>
              <a:endParaRPr lang="en-US" sz="600" dirty="0">
                <a:solidFill>
                  <a:schemeClr val="tx2"/>
                </a:solidFill>
              </a:endParaRPr>
            </a:p>
          </p:txBody>
        </p:sp>
        <p:sp>
          <p:nvSpPr>
            <p:cNvPr id="91" name="TextBox 90">
              <a:extLst>
                <a:ext uri="{FF2B5EF4-FFF2-40B4-BE49-F238E27FC236}">
                  <a16:creationId xmlns:a16="http://schemas.microsoft.com/office/drawing/2014/main" id="{2F96E866-8D06-4675-B5C2-6FD3AE2F690A}"/>
                </a:ext>
              </a:extLst>
            </p:cNvPr>
            <p:cNvSpPr txBox="1"/>
            <p:nvPr/>
          </p:nvSpPr>
          <p:spPr>
            <a:xfrm>
              <a:off x="1684464" y="4524961"/>
              <a:ext cx="183011" cy="92333"/>
            </a:xfrm>
            <a:prstGeom prst="rect">
              <a:avLst/>
            </a:prstGeom>
            <a:noFill/>
          </p:spPr>
          <p:txBody>
            <a:bodyPr wrap="square" lIns="0" tIns="0" rIns="0" bIns="0" rtlCol="0">
              <a:spAutoFit/>
            </a:bodyPr>
            <a:lstStyle/>
            <a:p>
              <a:r>
                <a:rPr lang="en-GB" sz="600" dirty="0">
                  <a:solidFill>
                    <a:schemeClr val="accent1"/>
                  </a:solidFill>
                </a:rPr>
                <a:t>7.4</a:t>
              </a:r>
              <a:endParaRPr lang="en-US" sz="600" dirty="0">
                <a:solidFill>
                  <a:schemeClr val="accent1"/>
                </a:solidFill>
              </a:endParaRPr>
            </a:p>
          </p:txBody>
        </p:sp>
        <p:sp>
          <p:nvSpPr>
            <p:cNvPr id="92" name="TextBox 91">
              <a:extLst>
                <a:ext uri="{FF2B5EF4-FFF2-40B4-BE49-F238E27FC236}">
                  <a16:creationId xmlns:a16="http://schemas.microsoft.com/office/drawing/2014/main" id="{787C2252-34B9-48DC-9182-4939509D8415}"/>
                </a:ext>
              </a:extLst>
            </p:cNvPr>
            <p:cNvSpPr txBox="1"/>
            <p:nvPr/>
          </p:nvSpPr>
          <p:spPr>
            <a:xfrm>
              <a:off x="1691255" y="4450063"/>
              <a:ext cx="183011" cy="92333"/>
            </a:xfrm>
            <a:prstGeom prst="rect">
              <a:avLst/>
            </a:prstGeom>
            <a:noFill/>
          </p:spPr>
          <p:txBody>
            <a:bodyPr wrap="square" lIns="0" tIns="0" rIns="0" bIns="0" rtlCol="0">
              <a:spAutoFit/>
            </a:bodyPr>
            <a:lstStyle/>
            <a:p>
              <a:r>
                <a:rPr lang="en-GB" sz="600" dirty="0">
                  <a:solidFill>
                    <a:schemeClr val="accent1"/>
                  </a:solidFill>
                </a:rPr>
                <a:t>7.7</a:t>
              </a:r>
              <a:endParaRPr lang="en-US" sz="600" dirty="0">
                <a:solidFill>
                  <a:schemeClr val="accent1"/>
                </a:solidFill>
              </a:endParaRPr>
            </a:p>
          </p:txBody>
        </p:sp>
        <p:sp>
          <p:nvSpPr>
            <p:cNvPr id="93" name="TextBox 92">
              <a:extLst>
                <a:ext uri="{FF2B5EF4-FFF2-40B4-BE49-F238E27FC236}">
                  <a16:creationId xmlns:a16="http://schemas.microsoft.com/office/drawing/2014/main" id="{42AB328E-8582-4EEF-A390-8599BE80C4A7}"/>
                </a:ext>
              </a:extLst>
            </p:cNvPr>
            <p:cNvSpPr txBox="1"/>
            <p:nvPr/>
          </p:nvSpPr>
          <p:spPr>
            <a:xfrm>
              <a:off x="1736164" y="4304556"/>
              <a:ext cx="183011" cy="92333"/>
            </a:xfrm>
            <a:prstGeom prst="rect">
              <a:avLst/>
            </a:prstGeom>
            <a:noFill/>
          </p:spPr>
          <p:txBody>
            <a:bodyPr wrap="square" lIns="0" tIns="0" rIns="0" bIns="0" rtlCol="0">
              <a:spAutoFit/>
            </a:bodyPr>
            <a:lstStyle/>
            <a:p>
              <a:r>
                <a:rPr lang="en-GB" sz="600" dirty="0">
                  <a:solidFill>
                    <a:schemeClr val="accent1"/>
                  </a:solidFill>
                </a:rPr>
                <a:t>8.3</a:t>
              </a:r>
              <a:endParaRPr lang="en-US" sz="600" dirty="0">
                <a:solidFill>
                  <a:schemeClr val="accent1"/>
                </a:solidFill>
              </a:endParaRPr>
            </a:p>
          </p:txBody>
        </p:sp>
        <p:sp>
          <p:nvSpPr>
            <p:cNvPr id="94" name="TextBox 93">
              <a:extLst>
                <a:ext uri="{FF2B5EF4-FFF2-40B4-BE49-F238E27FC236}">
                  <a16:creationId xmlns:a16="http://schemas.microsoft.com/office/drawing/2014/main" id="{0152584E-CF23-4546-8157-A6AFE26BCC05}"/>
                </a:ext>
              </a:extLst>
            </p:cNvPr>
            <p:cNvSpPr txBox="1"/>
            <p:nvPr/>
          </p:nvSpPr>
          <p:spPr>
            <a:xfrm>
              <a:off x="1743992" y="4234679"/>
              <a:ext cx="183011" cy="92333"/>
            </a:xfrm>
            <a:prstGeom prst="rect">
              <a:avLst/>
            </a:prstGeom>
            <a:noFill/>
          </p:spPr>
          <p:txBody>
            <a:bodyPr wrap="square" lIns="0" tIns="0" rIns="0" bIns="0" rtlCol="0">
              <a:spAutoFit/>
            </a:bodyPr>
            <a:lstStyle/>
            <a:p>
              <a:r>
                <a:rPr lang="en-GB" sz="600" dirty="0">
                  <a:solidFill>
                    <a:schemeClr val="accent1"/>
                  </a:solidFill>
                </a:rPr>
                <a:t>8.4</a:t>
              </a:r>
              <a:endParaRPr lang="en-US" sz="600" dirty="0">
                <a:solidFill>
                  <a:schemeClr val="accent1"/>
                </a:solidFill>
              </a:endParaRPr>
            </a:p>
          </p:txBody>
        </p:sp>
        <p:sp>
          <p:nvSpPr>
            <p:cNvPr id="95" name="TextBox 94">
              <a:extLst>
                <a:ext uri="{FF2B5EF4-FFF2-40B4-BE49-F238E27FC236}">
                  <a16:creationId xmlns:a16="http://schemas.microsoft.com/office/drawing/2014/main" id="{65F09CF6-7BA7-4C52-94F6-F1D91651EC60}"/>
                </a:ext>
              </a:extLst>
            </p:cNvPr>
            <p:cNvSpPr txBox="1"/>
            <p:nvPr/>
          </p:nvSpPr>
          <p:spPr>
            <a:xfrm>
              <a:off x="1094176" y="5179500"/>
              <a:ext cx="183011" cy="92333"/>
            </a:xfrm>
            <a:prstGeom prst="rect">
              <a:avLst/>
            </a:prstGeom>
            <a:noFill/>
          </p:spPr>
          <p:txBody>
            <a:bodyPr wrap="square" lIns="0" tIns="0" rIns="0" bIns="0" rtlCol="0">
              <a:spAutoFit/>
            </a:bodyPr>
            <a:lstStyle/>
            <a:p>
              <a:pPr algn="r"/>
              <a:r>
                <a:rPr lang="en-GB" sz="600" dirty="0"/>
                <a:t>18</a:t>
              </a:r>
              <a:endParaRPr lang="en-US" sz="600" dirty="0"/>
            </a:p>
          </p:txBody>
        </p:sp>
        <p:sp>
          <p:nvSpPr>
            <p:cNvPr id="96" name="TextBox 95">
              <a:extLst>
                <a:ext uri="{FF2B5EF4-FFF2-40B4-BE49-F238E27FC236}">
                  <a16:creationId xmlns:a16="http://schemas.microsoft.com/office/drawing/2014/main" id="{1799877A-9617-4810-A1E2-1E2E0E0AF940}"/>
                </a:ext>
              </a:extLst>
            </p:cNvPr>
            <p:cNvSpPr txBox="1"/>
            <p:nvPr/>
          </p:nvSpPr>
          <p:spPr>
            <a:xfrm>
              <a:off x="1094176" y="5116201"/>
              <a:ext cx="183011" cy="92333"/>
            </a:xfrm>
            <a:prstGeom prst="rect">
              <a:avLst/>
            </a:prstGeom>
            <a:noFill/>
          </p:spPr>
          <p:txBody>
            <a:bodyPr wrap="square" lIns="0" tIns="0" rIns="0" bIns="0" rtlCol="0">
              <a:spAutoFit/>
            </a:bodyPr>
            <a:lstStyle/>
            <a:p>
              <a:pPr algn="r"/>
              <a:r>
                <a:rPr lang="en-GB" sz="600" dirty="0"/>
                <a:t>27</a:t>
              </a:r>
              <a:endParaRPr lang="en-US" sz="600" dirty="0"/>
            </a:p>
          </p:txBody>
        </p:sp>
        <p:sp>
          <p:nvSpPr>
            <p:cNvPr id="97" name="TextBox 96">
              <a:extLst>
                <a:ext uri="{FF2B5EF4-FFF2-40B4-BE49-F238E27FC236}">
                  <a16:creationId xmlns:a16="http://schemas.microsoft.com/office/drawing/2014/main" id="{D8D54389-5E9B-434D-AB9E-22A17C689D55}"/>
                </a:ext>
              </a:extLst>
            </p:cNvPr>
            <p:cNvSpPr txBox="1"/>
            <p:nvPr/>
          </p:nvSpPr>
          <p:spPr>
            <a:xfrm>
              <a:off x="1094176" y="5036233"/>
              <a:ext cx="183011" cy="92333"/>
            </a:xfrm>
            <a:prstGeom prst="rect">
              <a:avLst/>
            </a:prstGeom>
            <a:noFill/>
          </p:spPr>
          <p:txBody>
            <a:bodyPr wrap="square" lIns="0" tIns="0" rIns="0" bIns="0" rtlCol="0">
              <a:spAutoFit/>
            </a:bodyPr>
            <a:lstStyle/>
            <a:p>
              <a:pPr algn="r"/>
              <a:r>
                <a:rPr lang="en-GB" sz="600" dirty="0"/>
                <a:t>12</a:t>
              </a:r>
              <a:endParaRPr lang="en-US" sz="600" dirty="0"/>
            </a:p>
          </p:txBody>
        </p:sp>
        <p:sp>
          <p:nvSpPr>
            <p:cNvPr id="98" name="TextBox 97">
              <a:extLst>
                <a:ext uri="{FF2B5EF4-FFF2-40B4-BE49-F238E27FC236}">
                  <a16:creationId xmlns:a16="http://schemas.microsoft.com/office/drawing/2014/main" id="{AFF1362B-BB6A-4982-AF7D-DCDCF6CF6E14}"/>
                </a:ext>
              </a:extLst>
            </p:cNvPr>
            <p:cNvSpPr txBox="1"/>
            <p:nvPr/>
          </p:nvSpPr>
          <p:spPr>
            <a:xfrm>
              <a:off x="1094176" y="4965787"/>
              <a:ext cx="183011" cy="92333"/>
            </a:xfrm>
            <a:prstGeom prst="rect">
              <a:avLst/>
            </a:prstGeom>
            <a:noFill/>
          </p:spPr>
          <p:txBody>
            <a:bodyPr wrap="square" lIns="0" tIns="0" rIns="0" bIns="0" rtlCol="0">
              <a:spAutoFit/>
            </a:bodyPr>
            <a:lstStyle/>
            <a:p>
              <a:pPr algn="r"/>
              <a:r>
                <a:rPr lang="en-GB" sz="600" dirty="0"/>
                <a:t>21</a:t>
              </a:r>
              <a:endParaRPr lang="en-US" sz="600" dirty="0"/>
            </a:p>
          </p:txBody>
        </p:sp>
        <p:sp>
          <p:nvSpPr>
            <p:cNvPr id="99" name="TextBox 98">
              <a:extLst>
                <a:ext uri="{FF2B5EF4-FFF2-40B4-BE49-F238E27FC236}">
                  <a16:creationId xmlns:a16="http://schemas.microsoft.com/office/drawing/2014/main" id="{D757B76C-5B73-4BAB-8079-F321627D5295}"/>
                </a:ext>
              </a:extLst>
            </p:cNvPr>
            <p:cNvSpPr txBox="1"/>
            <p:nvPr/>
          </p:nvSpPr>
          <p:spPr>
            <a:xfrm>
              <a:off x="1094176" y="4883438"/>
              <a:ext cx="183011" cy="92333"/>
            </a:xfrm>
            <a:prstGeom prst="rect">
              <a:avLst/>
            </a:prstGeom>
            <a:noFill/>
          </p:spPr>
          <p:txBody>
            <a:bodyPr wrap="square" lIns="0" tIns="0" rIns="0" bIns="0" rtlCol="0">
              <a:spAutoFit/>
            </a:bodyPr>
            <a:lstStyle/>
            <a:p>
              <a:pPr algn="r"/>
              <a:r>
                <a:rPr lang="en-GB" sz="600" dirty="0"/>
                <a:t>9</a:t>
              </a:r>
              <a:endParaRPr lang="en-US" sz="600" dirty="0"/>
            </a:p>
          </p:txBody>
        </p:sp>
        <p:sp>
          <p:nvSpPr>
            <p:cNvPr id="100" name="TextBox 99">
              <a:extLst>
                <a:ext uri="{FF2B5EF4-FFF2-40B4-BE49-F238E27FC236}">
                  <a16:creationId xmlns:a16="http://schemas.microsoft.com/office/drawing/2014/main" id="{E6899C45-52ED-4D31-BB67-AB6693C598E5}"/>
                </a:ext>
              </a:extLst>
            </p:cNvPr>
            <p:cNvSpPr txBox="1"/>
            <p:nvPr/>
          </p:nvSpPr>
          <p:spPr>
            <a:xfrm>
              <a:off x="1094176" y="4817756"/>
              <a:ext cx="183011" cy="92333"/>
            </a:xfrm>
            <a:prstGeom prst="rect">
              <a:avLst/>
            </a:prstGeom>
            <a:noFill/>
          </p:spPr>
          <p:txBody>
            <a:bodyPr wrap="square" lIns="0" tIns="0" rIns="0" bIns="0" rtlCol="0">
              <a:spAutoFit/>
            </a:bodyPr>
            <a:lstStyle/>
            <a:p>
              <a:pPr algn="r"/>
              <a:r>
                <a:rPr lang="en-GB" sz="600" dirty="0"/>
                <a:t>19</a:t>
              </a:r>
              <a:endParaRPr lang="en-US" sz="600" dirty="0"/>
            </a:p>
          </p:txBody>
        </p:sp>
        <p:sp>
          <p:nvSpPr>
            <p:cNvPr id="101" name="TextBox 100">
              <a:extLst>
                <a:ext uri="{FF2B5EF4-FFF2-40B4-BE49-F238E27FC236}">
                  <a16:creationId xmlns:a16="http://schemas.microsoft.com/office/drawing/2014/main" id="{F1CCF2B0-9B8F-43AB-8477-B937F1CDFD91}"/>
                </a:ext>
              </a:extLst>
            </p:cNvPr>
            <p:cNvSpPr txBox="1"/>
            <p:nvPr/>
          </p:nvSpPr>
          <p:spPr>
            <a:xfrm>
              <a:off x="1094176" y="4737786"/>
              <a:ext cx="183011" cy="92333"/>
            </a:xfrm>
            <a:prstGeom prst="rect">
              <a:avLst/>
            </a:prstGeom>
            <a:noFill/>
          </p:spPr>
          <p:txBody>
            <a:bodyPr wrap="square" lIns="0" tIns="0" rIns="0" bIns="0" rtlCol="0">
              <a:spAutoFit/>
            </a:bodyPr>
            <a:lstStyle/>
            <a:p>
              <a:pPr algn="r"/>
              <a:r>
                <a:rPr lang="en-GB" sz="600" dirty="0"/>
                <a:t>28</a:t>
              </a:r>
              <a:endParaRPr lang="en-US" sz="600" dirty="0"/>
            </a:p>
          </p:txBody>
        </p:sp>
        <p:sp>
          <p:nvSpPr>
            <p:cNvPr id="102" name="TextBox 101">
              <a:extLst>
                <a:ext uri="{FF2B5EF4-FFF2-40B4-BE49-F238E27FC236}">
                  <a16:creationId xmlns:a16="http://schemas.microsoft.com/office/drawing/2014/main" id="{3AB66C28-B3F2-4164-A556-004B9308CB9D}"/>
                </a:ext>
              </a:extLst>
            </p:cNvPr>
            <p:cNvSpPr txBox="1"/>
            <p:nvPr/>
          </p:nvSpPr>
          <p:spPr>
            <a:xfrm>
              <a:off x="1094176" y="4669725"/>
              <a:ext cx="183011" cy="92333"/>
            </a:xfrm>
            <a:prstGeom prst="rect">
              <a:avLst/>
            </a:prstGeom>
            <a:noFill/>
          </p:spPr>
          <p:txBody>
            <a:bodyPr wrap="square" lIns="0" tIns="0" rIns="0" bIns="0" rtlCol="0">
              <a:spAutoFit/>
            </a:bodyPr>
            <a:lstStyle/>
            <a:p>
              <a:pPr algn="r"/>
              <a:r>
                <a:rPr lang="en-GB" sz="600" dirty="0"/>
                <a:t>14</a:t>
              </a:r>
              <a:endParaRPr lang="en-US" sz="600" dirty="0"/>
            </a:p>
          </p:txBody>
        </p:sp>
        <p:sp>
          <p:nvSpPr>
            <p:cNvPr id="103" name="TextBox 102">
              <a:extLst>
                <a:ext uri="{FF2B5EF4-FFF2-40B4-BE49-F238E27FC236}">
                  <a16:creationId xmlns:a16="http://schemas.microsoft.com/office/drawing/2014/main" id="{2B06941C-4A8F-4A67-9FBB-A4B6500243C3}"/>
                </a:ext>
              </a:extLst>
            </p:cNvPr>
            <p:cNvSpPr txBox="1"/>
            <p:nvPr/>
          </p:nvSpPr>
          <p:spPr>
            <a:xfrm>
              <a:off x="1094176" y="4599280"/>
              <a:ext cx="183011" cy="92333"/>
            </a:xfrm>
            <a:prstGeom prst="rect">
              <a:avLst/>
            </a:prstGeom>
            <a:noFill/>
          </p:spPr>
          <p:txBody>
            <a:bodyPr wrap="square" lIns="0" tIns="0" rIns="0" bIns="0" rtlCol="0">
              <a:spAutoFit/>
            </a:bodyPr>
            <a:lstStyle/>
            <a:p>
              <a:pPr algn="r"/>
              <a:r>
                <a:rPr lang="en-GB" sz="600" dirty="0"/>
                <a:t>2</a:t>
              </a:r>
              <a:endParaRPr lang="en-US" sz="600" dirty="0"/>
            </a:p>
          </p:txBody>
        </p:sp>
        <p:sp>
          <p:nvSpPr>
            <p:cNvPr id="104" name="TextBox 103">
              <a:extLst>
                <a:ext uri="{FF2B5EF4-FFF2-40B4-BE49-F238E27FC236}">
                  <a16:creationId xmlns:a16="http://schemas.microsoft.com/office/drawing/2014/main" id="{679D5771-2B0C-49AD-BCE7-9448AA85EAD4}"/>
                </a:ext>
              </a:extLst>
            </p:cNvPr>
            <p:cNvSpPr txBox="1"/>
            <p:nvPr/>
          </p:nvSpPr>
          <p:spPr>
            <a:xfrm>
              <a:off x="1094176" y="4524075"/>
              <a:ext cx="183011" cy="92333"/>
            </a:xfrm>
            <a:prstGeom prst="rect">
              <a:avLst/>
            </a:prstGeom>
            <a:noFill/>
          </p:spPr>
          <p:txBody>
            <a:bodyPr wrap="square" lIns="0" tIns="0" rIns="0" bIns="0" rtlCol="0">
              <a:spAutoFit/>
            </a:bodyPr>
            <a:lstStyle/>
            <a:p>
              <a:pPr algn="r"/>
              <a:r>
                <a:rPr lang="en-GB" sz="600" dirty="0"/>
                <a:t>17</a:t>
              </a:r>
              <a:endParaRPr lang="en-US" sz="600" dirty="0"/>
            </a:p>
          </p:txBody>
        </p:sp>
        <p:sp>
          <p:nvSpPr>
            <p:cNvPr id="105" name="TextBox 104">
              <a:extLst>
                <a:ext uri="{FF2B5EF4-FFF2-40B4-BE49-F238E27FC236}">
                  <a16:creationId xmlns:a16="http://schemas.microsoft.com/office/drawing/2014/main" id="{299A0906-3E6C-42CD-9007-3CFA5B749DB6}"/>
                </a:ext>
              </a:extLst>
            </p:cNvPr>
            <p:cNvSpPr txBox="1"/>
            <p:nvPr/>
          </p:nvSpPr>
          <p:spPr>
            <a:xfrm>
              <a:off x="1094176" y="4453628"/>
              <a:ext cx="183011" cy="92333"/>
            </a:xfrm>
            <a:prstGeom prst="rect">
              <a:avLst/>
            </a:prstGeom>
            <a:noFill/>
          </p:spPr>
          <p:txBody>
            <a:bodyPr wrap="square" lIns="0" tIns="0" rIns="0" bIns="0" rtlCol="0">
              <a:spAutoFit/>
            </a:bodyPr>
            <a:lstStyle/>
            <a:p>
              <a:pPr algn="r"/>
              <a:r>
                <a:rPr lang="en-GB" sz="600" dirty="0"/>
                <a:t>32</a:t>
              </a:r>
              <a:endParaRPr lang="en-US" sz="600" dirty="0"/>
            </a:p>
          </p:txBody>
        </p:sp>
        <p:sp>
          <p:nvSpPr>
            <p:cNvPr id="106" name="TextBox 105">
              <a:extLst>
                <a:ext uri="{FF2B5EF4-FFF2-40B4-BE49-F238E27FC236}">
                  <a16:creationId xmlns:a16="http://schemas.microsoft.com/office/drawing/2014/main" id="{41E4A346-F454-48DC-8344-01F7AD1998FE}"/>
                </a:ext>
              </a:extLst>
            </p:cNvPr>
            <p:cNvSpPr txBox="1"/>
            <p:nvPr/>
          </p:nvSpPr>
          <p:spPr>
            <a:xfrm>
              <a:off x="1094176" y="4376040"/>
              <a:ext cx="183011" cy="92333"/>
            </a:xfrm>
            <a:prstGeom prst="rect">
              <a:avLst/>
            </a:prstGeom>
            <a:noFill/>
          </p:spPr>
          <p:txBody>
            <a:bodyPr wrap="square" lIns="0" tIns="0" rIns="0" bIns="0" rtlCol="0">
              <a:spAutoFit/>
            </a:bodyPr>
            <a:lstStyle/>
            <a:p>
              <a:pPr algn="r"/>
              <a:r>
                <a:rPr lang="en-GB" sz="600" dirty="0"/>
                <a:t>1</a:t>
              </a:r>
              <a:endParaRPr lang="en-US" sz="600" dirty="0"/>
            </a:p>
          </p:txBody>
        </p:sp>
        <p:sp>
          <p:nvSpPr>
            <p:cNvPr id="107" name="TextBox 106">
              <a:extLst>
                <a:ext uri="{FF2B5EF4-FFF2-40B4-BE49-F238E27FC236}">
                  <a16:creationId xmlns:a16="http://schemas.microsoft.com/office/drawing/2014/main" id="{910B9972-63F3-47C4-A7BC-043D03755008}"/>
                </a:ext>
              </a:extLst>
            </p:cNvPr>
            <p:cNvSpPr txBox="1"/>
            <p:nvPr/>
          </p:nvSpPr>
          <p:spPr>
            <a:xfrm>
              <a:off x="1094176" y="4305596"/>
              <a:ext cx="183011" cy="92333"/>
            </a:xfrm>
            <a:prstGeom prst="rect">
              <a:avLst/>
            </a:prstGeom>
            <a:noFill/>
          </p:spPr>
          <p:txBody>
            <a:bodyPr wrap="square" lIns="0" tIns="0" rIns="0" bIns="0" rtlCol="0">
              <a:spAutoFit/>
            </a:bodyPr>
            <a:lstStyle/>
            <a:p>
              <a:pPr algn="r"/>
              <a:r>
                <a:rPr lang="en-GB" sz="600" dirty="0"/>
                <a:t>25</a:t>
              </a:r>
              <a:endParaRPr lang="en-US" sz="600" dirty="0"/>
            </a:p>
          </p:txBody>
        </p:sp>
        <p:sp>
          <p:nvSpPr>
            <p:cNvPr id="108" name="TextBox 107">
              <a:extLst>
                <a:ext uri="{FF2B5EF4-FFF2-40B4-BE49-F238E27FC236}">
                  <a16:creationId xmlns:a16="http://schemas.microsoft.com/office/drawing/2014/main" id="{C4715A0E-2213-4DD0-87E0-8A112686F039}"/>
                </a:ext>
              </a:extLst>
            </p:cNvPr>
            <p:cNvSpPr txBox="1"/>
            <p:nvPr/>
          </p:nvSpPr>
          <p:spPr>
            <a:xfrm>
              <a:off x="1094176" y="4237534"/>
              <a:ext cx="183011" cy="92333"/>
            </a:xfrm>
            <a:prstGeom prst="rect">
              <a:avLst/>
            </a:prstGeom>
            <a:noFill/>
          </p:spPr>
          <p:txBody>
            <a:bodyPr wrap="square" lIns="0" tIns="0" rIns="0" bIns="0" rtlCol="0">
              <a:spAutoFit/>
            </a:bodyPr>
            <a:lstStyle/>
            <a:p>
              <a:pPr algn="r"/>
              <a:r>
                <a:rPr lang="en-GB" sz="600" dirty="0"/>
                <a:t>8</a:t>
              </a:r>
              <a:endParaRPr lang="en-US" sz="600" dirty="0"/>
            </a:p>
          </p:txBody>
        </p:sp>
        <p:sp>
          <p:nvSpPr>
            <p:cNvPr id="109" name="TextBox 108">
              <a:extLst>
                <a:ext uri="{FF2B5EF4-FFF2-40B4-BE49-F238E27FC236}">
                  <a16:creationId xmlns:a16="http://schemas.microsoft.com/office/drawing/2014/main" id="{505FBC16-B5F7-4160-ABCD-49B1CAE710EA}"/>
                </a:ext>
              </a:extLst>
            </p:cNvPr>
            <p:cNvSpPr txBox="1"/>
            <p:nvPr/>
          </p:nvSpPr>
          <p:spPr>
            <a:xfrm>
              <a:off x="1094176" y="4152800"/>
              <a:ext cx="183011" cy="92333"/>
            </a:xfrm>
            <a:prstGeom prst="rect">
              <a:avLst/>
            </a:prstGeom>
            <a:noFill/>
          </p:spPr>
          <p:txBody>
            <a:bodyPr wrap="square" lIns="0" tIns="0" rIns="0" bIns="0" rtlCol="0">
              <a:spAutoFit/>
            </a:bodyPr>
            <a:lstStyle/>
            <a:p>
              <a:pPr algn="r"/>
              <a:r>
                <a:rPr lang="en-US" sz="600" dirty="0"/>
                <a:t>22</a:t>
              </a:r>
            </a:p>
          </p:txBody>
        </p:sp>
        <p:sp>
          <p:nvSpPr>
            <p:cNvPr id="110" name="TextBox 109">
              <a:extLst>
                <a:ext uri="{FF2B5EF4-FFF2-40B4-BE49-F238E27FC236}">
                  <a16:creationId xmlns:a16="http://schemas.microsoft.com/office/drawing/2014/main" id="{C7B149D4-DA75-4E93-AED4-C5235C82EF7F}"/>
                </a:ext>
              </a:extLst>
            </p:cNvPr>
            <p:cNvSpPr txBox="1"/>
            <p:nvPr/>
          </p:nvSpPr>
          <p:spPr>
            <a:xfrm>
              <a:off x="1094176" y="4087118"/>
              <a:ext cx="183011" cy="92333"/>
            </a:xfrm>
            <a:prstGeom prst="rect">
              <a:avLst/>
            </a:prstGeom>
            <a:noFill/>
          </p:spPr>
          <p:txBody>
            <a:bodyPr wrap="square" lIns="0" tIns="0" rIns="0" bIns="0" rtlCol="0">
              <a:spAutoFit/>
            </a:bodyPr>
            <a:lstStyle/>
            <a:p>
              <a:pPr algn="r"/>
              <a:r>
                <a:rPr lang="en-US" sz="600" dirty="0"/>
                <a:t>5</a:t>
              </a:r>
            </a:p>
          </p:txBody>
        </p:sp>
        <p:sp>
          <p:nvSpPr>
            <p:cNvPr id="111" name="TextBox 110">
              <a:extLst>
                <a:ext uri="{FF2B5EF4-FFF2-40B4-BE49-F238E27FC236}">
                  <a16:creationId xmlns:a16="http://schemas.microsoft.com/office/drawing/2014/main" id="{4BCCB281-AD84-482D-A717-33A8B1A4B7E5}"/>
                </a:ext>
              </a:extLst>
            </p:cNvPr>
            <p:cNvSpPr txBox="1"/>
            <p:nvPr/>
          </p:nvSpPr>
          <p:spPr>
            <a:xfrm>
              <a:off x="1094176" y="4011912"/>
              <a:ext cx="183011" cy="92333"/>
            </a:xfrm>
            <a:prstGeom prst="rect">
              <a:avLst/>
            </a:prstGeom>
            <a:noFill/>
          </p:spPr>
          <p:txBody>
            <a:bodyPr wrap="square" lIns="0" tIns="0" rIns="0" bIns="0" rtlCol="0">
              <a:spAutoFit/>
            </a:bodyPr>
            <a:lstStyle/>
            <a:p>
              <a:pPr algn="r"/>
              <a:r>
                <a:rPr lang="en-US" sz="600" dirty="0"/>
                <a:t>16</a:t>
              </a:r>
            </a:p>
          </p:txBody>
        </p:sp>
        <p:sp>
          <p:nvSpPr>
            <p:cNvPr id="112" name="TextBox 111">
              <a:extLst>
                <a:ext uri="{FF2B5EF4-FFF2-40B4-BE49-F238E27FC236}">
                  <a16:creationId xmlns:a16="http://schemas.microsoft.com/office/drawing/2014/main" id="{3B9531B1-1727-48A9-BE9B-7B0B0594BB3F}"/>
                </a:ext>
              </a:extLst>
            </p:cNvPr>
            <p:cNvSpPr txBox="1"/>
            <p:nvPr/>
          </p:nvSpPr>
          <p:spPr>
            <a:xfrm>
              <a:off x="1094176" y="3939085"/>
              <a:ext cx="183011" cy="92333"/>
            </a:xfrm>
            <a:prstGeom prst="rect">
              <a:avLst/>
            </a:prstGeom>
            <a:noFill/>
          </p:spPr>
          <p:txBody>
            <a:bodyPr wrap="square" lIns="0" tIns="0" rIns="0" bIns="0" rtlCol="0">
              <a:spAutoFit/>
            </a:bodyPr>
            <a:lstStyle/>
            <a:p>
              <a:pPr algn="r"/>
              <a:r>
                <a:rPr lang="en-US" sz="600" dirty="0"/>
                <a:t>24</a:t>
              </a:r>
            </a:p>
          </p:txBody>
        </p:sp>
        <p:sp>
          <p:nvSpPr>
            <p:cNvPr id="113" name="TextBox 112">
              <a:extLst>
                <a:ext uri="{FF2B5EF4-FFF2-40B4-BE49-F238E27FC236}">
                  <a16:creationId xmlns:a16="http://schemas.microsoft.com/office/drawing/2014/main" id="{8E5EE3B0-5CAA-436A-A79E-16821D2193F0}"/>
                </a:ext>
              </a:extLst>
            </p:cNvPr>
            <p:cNvSpPr txBox="1"/>
            <p:nvPr/>
          </p:nvSpPr>
          <p:spPr>
            <a:xfrm>
              <a:off x="1094176" y="3868643"/>
              <a:ext cx="183011" cy="92333"/>
            </a:xfrm>
            <a:prstGeom prst="rect">
              <a:avLst/>
            </a:prstGeom>
            <a:noFill/>
          </p:spPr>
          <p:txBody>
            <a:bodyPr wrap="square" lIns="0" tIns="0" rIns="0" bIns="0" rtlCol="0">
              <a:spAutoFit/>
            </a:bodyPr>
            <a:lstStyle/>
            <a:p>
              <a:pPr algn="r"/>
              <a:r>
                <a:rPr lang="en-US" sz="600" dirty="0"/>
                <a:t>30</a:t>
              </a:r>
            </a:p>
          </p:txBody>
        </p:sp>
        <p:sp>
          <p:nvSpPr>
            <p:cNvPr id="114" name="TextBox 113">
              <a:extLst>
                <a:ext uri="{FF2B5EF4-FFF2-40B4-BE49-F238E27FC236}">
                  <a16:creationId xmlns:a16="http://schemas.microsoft.com/office/drawing/2014/main" id="{46FB9124-2981-46DD-AF4F-8A05B6636FB4}"/>
                </a:ext>
              </a:extLst>
            </p:cNvPr>
            <p:cNvSpPr txBox="1"/>
            <p:nvPr/>
          </p:nvSpPr>
          <p:spPr>
            <a:xfrm>
              <a:off x="1094176" y="3795820"/>
              <a:ext cx="183011" cy="92333"/>
            </a:xfrm>
            <a:prstGeom prst="rect">
              <a:avLst/>
            </a:prstGeom>
            <a:noFill/>
          </p:spPr>
          <p:txBody>
            <a:bodyPr wrap="square" lIns="0" tIns="0" rIns="0" bIns="0" rtlCol="0">
              <a:spAutoFit/>
            </a:bodyPr>
            <a:lstStyle/>
            <a:p>
              <a:pPr algn="r"/>
              <a:r>
                <a:rPr lang="en-US" sz="600" dirty="0"/>
                <a:t>29</a:t>
              </a:r>
            </a:p>
          </p:txBody>
        </p:sp>
        <p:sp>
          <p:nvSpPr>
            <p:cNvPr id="115" name="TextBox 114">
              <a:extLst>
                <a:ext uri="{FF2B5EF4-FFF2-40B4-BE49-F238E27FC236}">
                  <a16:creationId xmlns:a16="http://schemas.microsoft.com/office/drawing/2014/main" id="{696C6840-D551-4B1D-BD63-3C67E6A7174C}"/>
                </a:ext>
              </a:extLst>
            </p:cNvPr>
            <p:cNvSpPr txBox="1"/>
            <p:nvPr/>
          </p:nvSpPr>
          <p:spPr>
            <a:xfrm>
              <a:off x="1094176" y="3725377"/>
              <a:ext cx="183011" cy="92333"/>
            </a:xfrm>
            <a:prstGeom prst="rect">
              <a:avLst/>
            </a:prstGeom>
            <a:noFill/>
          </p:spPr>
          <p:txBody>
            <a:bodyPr wrap="square" lIns="0" tIns="0" rIns="0" bIns="0" rtlCol="0">
              <a:spAutoFit/>
            </a:bodyPr>
            <a:lstStyle/>
            <a:p>
              <a:pPr algn="r"/>
              <a:r>
                <a:rPr lang="en-US" sz="600" dirty="0"/>
                <a:t>23</a:t>
              </a:r>
            </a:p>
          </p:txBody>
        </p:sp>
        <p:sp>
          <p:nvSpPr>
            <p:cNvPr id="116" name="TextBox 115">
              <a:extLst>
                <a:ext uri="{FF2B5EF4-FFF2-40B4-BE49-F238E27FC236}">
                  <a16:creationId xmlns:a16="http://schemas.microsoft.com/office/drawing/2014/main" id="{D4D1C40A-65E6-4783-8448-19AC5A404177}"/>
                </a:ext>
              </a:extLst>
            </p:cNvPr>
            <p:cNvSpPr txBox="1"/>
            <p:nvPr/>
          </p:nvSpPr>
          <p:spPr>
            <a:xfrm>
              <a:off x="1094176" y="3654934"/>
              <a:ext cx="183011" cy="92333"/>
            </a:xfrm>
            <a:prstGeom prst="rect">
              <a:avLst/>
            </a:prstGeom>
            <a:noFill/>
          </p:spPr>
          <p:txBody>
            <a:bodyPr wrap="square" lIns="0" tIns="0" rIns="0" bIns="0" rtlCol="0">
              <a:spAutoFit/>
            </a:bodyPr>
            <a:lstStyle/>
            <a:p>
              <a:pPr algn="r"/>
              <a:r>
                <a:rPr lang="en-US" sz="600" dirty="0"/>
                <a:t>20</a:t>
              </a:r>
            </a:p>
          </p:txBody>
        </p:sp>
        <p:sp>
          <p:nvSpPr>
            <p:cNvPr id="117" name="TextBox 116">
              <a:extLst>
                <a:ext uri="{FF2B5EF4-FFF2-40B4-BE49-F238E27FC236}">
                  <a16:creationId xmlns:a16="http://schemas.microsoft.com/office/drawing/2014/main" id="{05D022B2-9B79-472C-A382-479DC1FC64C2}"/>
                </a:ext>
              </a:extLst>
            </p:cNvPr>
            <p:cNvSpPr txBox="1"/>
            <p:nvPr/>
          </p:nvSpPr>
          <p:spPr>
            <a:xfrm>
              <a:off x="1094176" y="3584492"/>
              <a:ext cx="183011" cy="92333"/>
            </a:xfrm>
            <a:prstGeom prst="rect">
              <a:avLst/>
            </a:prstGeom>
            <a:noFill/>
          </p:spPr>
          <p:txBody>
            <a:bodyPr wrap="square" lIns="0" tIns="0" rIns="0" bIns="0" rtlCol="0">
              <a:spAutoFit/>
            </a:bodyPr>
            <a:lstStyle/>
            <a:p>
              <a:pPr algn="r"/>
              <a:r>
                <a:rPr lang="en-US" sz="600" dirty="0"/>
                <a:t>15</a:t>
              </a:r>
            </a:p>
          </p:txBody>
        </p:sp>
        <p:sp>
          <p:nvSpPr>
            <p:cNvPr id="118" name="TextBox 117">
              <a:extLst>
                <a:ext uri="{FF2B5EF4-FFF2-40B4-BE49-F238E27FC236}">
                  <a16:creationId xmlns:a16="http://schemas.microsoft.com/office/drawing/2014/main" id="{09014660-BD15-4F3B-BC4D-20195CEFC425}"/>
                </a:ext>
              </a:extLst>
            </p:cNvPr>
            <p:cNvSpPr txBox="1"/>
            <p:nvPr/>
          </p:nvSpPr>
          <p:spPr>
            <a:xfrm>
              <a:off x="1094176" y="3506907"/>
              <a:ext cx="183011" cy="92333"/>
            </a:xfrm>
            <a:prstGeom prst="rect">
              <a:avLst/>
            </a:prstGeom>
            <a:noFill/>
          </p:spPr>
          <p:txBody>
            <a:bodyPr wrap="square" lIns="0" tIns="0" rIns="0" bIns="0" rtlCol="0">
              <a:spAutoFit/>
            </a:bodyPr>
            <a:lstStyle/>
            <a:p>
              <a:pPr algn="r"/>
              <a:r>
                <a:rPr lang="en-US" sz="600" dirty="0"/>
                <a:t>10</a:t>
              </a:r>
            </a:p>
          </p:txBody>
        </p:sp>
        <p:sp>
          <p:nvSpPr>
            <p:cNvPr id="119" name="TextBox 118">
              <a:extLst>
                <a:ext uri="{FF2B5EF4-FFF2-40B4-BE49-F238E27FC236}">
                  <a16:creationId xmlns:a16="http://schemas.microsoft.com/office/drawing/2014/main" id="{43AADD6B-04F6-4FD3-889B-F8AFA9BB733D}"/>
                </a:ext>
              </a:extLst>
            </p:cNvPr>
            <p:cNvSpPr txBox="1"/>
            <p:nvPr/>
          </p:nvSpPr>
          <p:spPr>
            <a:xfrm>
              <a:off x="1094176" y="3436466"/>
              <a:ext cx="183011" cy="92333"/>
            </a:xfrm>
            <a:prstGeom prst="rect">
              <a:avLst/>
            </a:prstGeom>
            <a:noFill/>
          </p:spPr>
          <p:txBody>
            <a:bodyPr wrap="square" lIns="0" tIns="0" rIns="0" bIns="0" rtlCol="0">
              <a:spAutoFit/>
            </a:bodyPr>
            <a:lstStyle/>
            <a:p>
              <a:pPr algn="r"/>
              <a:r>
                <a:rPr lang="en-US" sz="600" dirty="0"/>
                <a:t>11</a:t>
              </a:r>
            </a:p>
          </p:txBody>
        </p:sp>
        <p:sp>
          <p:nvSpPr>
            <p:cNvPr id="120" name="TextBox 119">
              <a:extLst>
                <a:ext uri="{FF2B5EF4-FFF2-40B4-BE49-F238E27FC236}">
                  <a16:creationId xmlns:a16="http://schemas.microsoft.com/office/drawing/2014/main" id="{B1916BFD-4ACE-4FF6-B768-D42735F029A8}"/>
                </a:ext>
              </a:extLst>
            </p:cNvPr>
            <p:cNvSpPr txBox="1"/>
            <p:nvPr/>
          </p:nvSpPr>
          <p:spPr>
            <a:xfrm>
              <a:off x="1094176" y="3354115"/>
              <a:ext cx="183011" cy="92333"/>
            </a:xfrm>
            <a:prstGeom prst="rect">
              <a:avLst/>
            </a:prstGeom>
            <a:noFill/>
          </p:spPr>
          <p:txBody>
            <a:bodyPr wrap="square" lIns="0" tIns="0" rIns="0" bIns="0" rtlCol="0">
              <a:spAutoFit/>
            </a:bodyPr>
            <a:lstStyle/>
            <a:p>
              <a:pPr algn="r"/>
              <a:r>
                <a:rPr lang="en-US" sz="600" dirty="0"/>
                <a:t>26</a:t>
              </a:r>
            </a:p>
          </p:txBody>
        </p:sp>
        <p:sp>
          <p:nvSpPr>
            <p:cNvPr id="121" name="TextBox 120">
              <a:extLst>
                <a:ext uri="{FF2B5EF4-FFF2-40B4-BE49-F238E27FC236}">
                  <a16:creationId xmlns:a16="http://schemas.microsoft.com/office/drawing/2014/main" id="{3745358C-F20C-4A29-A3B3-6BCA52960506}"/>
                </a:ext>
              </a:extLst>
            </p:cNvPr>
            <p:cNvSpPr txBox="1"/>
            <p:nvPr/>
          </p:nvSpPr>
          <p:spPr>
            <a:xfrm>
              <a:off x="1094176" y="3288438"/>
              <a:ext cx="183011" cy="92333"/>
            </a:xfrm>
            <a:prstGeom prst="rect">
              <a:avLst/>
            </a:prstGeom>
            <a:noFill/>
          </p:spPr>
          <p:txBody>
            <a:bodyPr wrap="square" lIns="0" tIns="0" rIns="0" bIns="0" rtlCol="0">
              <a:spAutoFit/>
            </a:bodyPr>
            <a:lstStyle/>
            <a:p>
              <a:pPr algn="r"/>
              <a:r>
                <a:rPr lang="en-US" sz="600" dirty="0"/>
                <a:t>13</a:t>
              </a:r>
            </a:p>
          </p:txBody>
        </p:sp>
        <p:sp>
          <p:nvSpPr>
            <p:cNvPr id="122" name="TextBox 121">
              <a:extLst>
                <a:ext uri="{FF2B5EF4-FFF2-40B4-BE49-F238E27FC236}">
                  <a16:creationId xmlns:a16="http://schemas.microsoft.com/office/drawing/2014/main" id="{F3672DAE-3362-4F4B-ABAF-FE9D08706431}"/>
                </a:ext>
              </a:extLst>
            </p:cNvPr>
            <p:cNvSpPr txBox="1"/>
            <p:nvPr/>
          </p:nvSpPr>
          <p:spPr>
            <a:xfrm>
              <a:off x="1094176" y="3215611"/>
              <a:ext cx="183011" cy="92333"/>
            </a:xfrm>
            <a:prstGeom prst="rect">
              <a:avLst/>
            </a:prstGeom>
            <a:noFill/>
          </p:spPr>
          <p:txBody>
            <a:bodyPr wrap="square" lIns="0" tIns="0" rIns="0" bIns="0" rtlCol="0">
              <a:spAutoFit/>
            </a:bodyPr>
            <a:lstStyle/>
            <a:p>
              <a:pPr algn="r"/>
              <a:r>
                <a:rPr lang="en-US" sz="600" dirty="0"/>
                <a:t>6</a:t>
              </a:r>
            </a:p>
          </p:txBody>
        </p:sp>
        <p:sp>
          <p:nvSpPr>
            <p:cNvPr id="123" name="TextBox 122">
              <a:extLst>
                <a:ext uri="{FF2B5EF4-FFF2-40B4-BE49-F238E27FC236}">
                  <a16:creationId xmlns:a16="http://schemas.microsoft.com/office/drawing/2014/main" id="{7EBBDA4D-5F1A-44B5-9F48-EF77CB1F2A2C}"/>
                </a:ext>
              </a:extLst>
            </p:cNvPr>
            <p:cNvSpPr txBox="1"/>
            <p:nvPr/>
          </p:nvSpPr>
          <p:spPr>
            <a:xfrm>
              <a:off x="1094176" y="3152311"/>
              <a:ext cx="183011" cy="92333"/>
            </a:xfrm>
            <a:prstGeom prst="rect">
              <a:avLst/>
            </a:prstGeom>
            <a:noFill/>
          </p:spPr>
          <p:txBody>
            <a:bodyPr wrap="square" lIns="0" tIns="0" rIns="0" bIns="0" rtlCol="0">
              <a:spAutoFit/>
            </a:bodyPr>
            <a:lstStyle/>
            <a:p>
              <a:pPr algn="r"/>
              <a:r>
                <a:rPr lang="en-US" sz="600" dirty="0"/>
                <a:t>4</a:t>
              </a:r>
            </a:p>
          </p:txBody>
        </p:sp>
        <p:grpSp>
          <p:nvGrpSpPr>
            <p:cNvPr id="137" name="Group 136">
              <a:extLst>
                <a:ext uri="{FF2B5EF4-FFF2-40B4-BE49-F238E27FC236}">
                  <a16:creationId xmlns:a16="http://schemas.microsoft.com/office/drawing/2014/main" id="{F90EC4C0-38CF-48CD-83B6-3CD80037E074}"/>
                </a:ext>
              </a:extLst>
            </p:cNvPr>
            <p:cNvGrpSpPr/>
            <p:nvPr/>
          </p:nvGrpSpPr>
          <p:grpSpPr>
            <a:xfrm>
              <a:off x="1219133" y="5295939"/>
              <a:ext cx="6449992" cy="92333"/>
              <a:chOff x="1219133" y="5295939"/>
              <a:chExt cx="6449992" cy="92333"/>
            </a:xfrm>
          </p:grpSpPr>
          <p:sp>
            <p:nvSpPr>
              <p:cNvPr id="124" name="TextBox 123">
                <a:extLst>
                  <a:ext uri="{FF2B5EF4-FFF2-40B4-BE49-F238E27FC236}">
                    <a16:creationId xmlns:a16="http://schemas.microsoft.com/office/drawing/2014/main" id="{3197FAA4-1D50-4ABB-A324-76403C1D29FB}"/>
                  </a:ext>
                </a:extLst>
              </p:cNvPr>
              <p:cNvSpPr txBox="1"/>
              <p:nvPr/>
            </p:nvSpPr>
            <p:spPr>
              <a:xfrm>
                <a:off x="1219133" y="5295939"/>
                <a:ext cx="183011" cy="92333"/>
              </a:xfrm>
              <a:prstGeom prst="rect">
                <a:avLst/>
              </a:prstGeom>
              <a:noFill/>
            </p:spPr>
            <p:txBody>
              <a:bodyPr wrap="square" lIns="0" tIns="0" rIns="0" bIns="0" rtlCol="0">
                <a:spAutoFit/>
              </a:bodyPr>
              <a:lstStyle/>
              <a:p>
                <a:pPr algn="ctr"/>
                <a:r>
                  <a:rPr lang="en-GB" sz="600" dirty="0"/>
                  <a:t>0.0</a:t>
                </a:r>
                <a:endParaRPr lang="en-US" sz="600" dirty="0"/>
              </a:p>
            </p:txBody>
          </p:sp>
          <p:sp>
            <p:nvSpPr>
              <p:cNvPr id="125" name="TextBox 124">
                <a:extLst>
                  <a:ext uri="{FF2B5EF4-FFF2-40B4-BE49-F238E27FC236}">
                    <a16:creationId xmlns:a16="http://schemas.microsoft.com/office/drawing/2014/main" id="{05BEE4BC-C390-4C28-B057-64AE7DA942F9}"/>
                  </a:ext>
                </a:extLst>
              </p:cNvPr>
              <p:cNvSpPr txBox="1"/>
              <p:nvPr/>
            </p:nvSpPr>
            <p:spPr>
              <a:xfrm>
                <a:off x="2147032" y="5295939"/>
                <a:ext cx="183011" cy="92333"/>
              </a:xfrm>
              <a:prstGeom prst="rect">
                <a:avLst/>
              </a:prstGeom>
              <a:noFill/>
            </p:spPr>
            <p:txBody>
              <a:bodyPr wrap="square" lIns="0" tIns="0" rIns="0" bIns="0" rtlCol="0">
                <a:spAutoFit/>
              </a:bodyPr>
              <a:lstStyle/>
              <a:p>
                <a:pPr algn="ctr"/>
                <a:r>
                  <a:rPr lang="en-GB" sz="600" dirty="0"/>
                  <a:t>20.0</a:t>
                </a:r>
                <a:endParaRPr lang="en-US" sz="600" dirty="0"/>
              </a:p>
            </p:txBody>
          </p:sp>
          <p:sp>
            <p:nvSpPr>
              <p:cNvPr id="126" name="TextBox 125">
                <a:extLst>
                  <a:ext uri="{FF2B5EF4-FFF2-40B4-BE49-F238E27FC236}">
                    <a16:creationId xmlns:a16="http://schemas.microsoft.com/office/drawing/2014/main" id="{0CC9F46D-0B1B-4E6C-878E-CD2C388F2708}"/>
                  </a:ext>
                </a:extLst>
              </p:cNvPr>
              <p:cNvSpPr txBox="1"/>
              <p:nvPr/>
            </p:nvSpPr>
            <p:spPr>
              <a:xfrm>
                <a:off x="3070775" y="5295939"/>
                <a:ext cx="183011" cy="92333"/>
              </a:xfrm>
              <a:prstGeom prst="rect">
                <a:avLst/>
              </a:prstGeom>
              <a:noFill/>
            </p:spPr>
            <p:txBody>
              <a:bodyPr wrap="square" lIns="0" tIns="0" rIns="0" bIns="0" rtlCol="0">
                <a:spAutoFit/>
              </a:bodyPr>
              <a:lstStyle/>
              <a:p>
                <a:pPr algn="ctr"/>
                <a:r>
                  <a:rPr lang="en-GB" sz="600" dirty="0"/>
                  <a:t>40.0</a:t>
                </a:r>
                <a:endParaRPr lang="en-US" sz="600" dirty="0"/>
              </a:p>
            </p:txBody>
          </p:sp>
          <p:sp>
            <p:nvSpPr>
              <p:cNvPr id="127" name="TextBox 126">
                <a:extLst>
                  <a:ext uri="{FF2B5EF4-FFF2-40B4-BE49-F238E27FC236}">
                    <a16:creationId xmlns:a16="http://schemas.microsoft.com/office/drawing/2014/main" id="{B6C6C757-0087-4C49-B33D-BD8ADE07A2EB}"/>
                  </a:ext>
                </a:extLst>
              </p:cNvPr>
              <p:cNvSpPr txBox="1"/>
              <p:nvPr/>
            </p:nvSpPr>
            <p:spPr>
              <a:xfrm>
                <a:off x="3974382" y="5295939"/>
                <a:ext cx="183011" cy="92333"/>
              </a:xfrm>
              <a:prstGeom prst="rect">
                <a:avLst/>
              </a:prstGeom>
              <a:noFill/>
            </p:spPr>
            <p:txBody>
              <a:bodyPr wrap="square" lIns="0" tIns="0" rIns="0" bIns="0" rtlCol="0">
                <a:spAutoFit/>
              </a:bodyPr>
              <a:lstStyle/>
              <a:p>
                <a:pPr algn="ctr"/>
                <a:r>
                  <a:rPr lang="en-GB" sz="600" dirty="0"/>
                  <a:t>60.0</a:t>
                </a:r>
                <a:endParaRPr lang="en-US" sz="600" dirty="0"/>
              </a:p>
            </p:txBody>
          </p:sp>
          <p:sp>
            <p:nvSpPr>
              <p:cNvPr id="128" name="TextBox 127">
                <a:extLst>
                  <a:ext uri="{FF2B5EF4-FFF2-40B4-BE49-F238E27FC236}">
                    <a16:creationId xmlns:a16="http://schemas.microsoft.com/office/drawing/2014/main" id="{6E3A7818-1D6C-43EF-9E2C-55D34CE78777}"/>
                  </a:ext>
                </a:extLst>
              </p:cNvPr>
              <p:cNvSpPr txBox="1"/>
              <p:nvPr/>
            </p:nvSpPr>
            <p:spPr>
              <a:xfrm>
                <a:off x="4882080" y="5295939"/>
                <a:ext cx="183011" cy="92333"/>
              </a:xfrm>
              <a:prstGeom prst="rect">
                <a:avLst/>
              </a:prstGeom>
              <a:noFill/>
            </p:spPr>
            <p:txBody>
              <a:bodyPr wrap="square" lIns="0" tIns="0" rIns="0" bIns="0" rtlCol="0">
                <a:spAutoFit/>
              </a:bodyPr>
              <a:lstStyle/>
              <a:p>
                <a:pPr algn="ctr"/>
                <a:r>
                  <a:rPr lang="en-GB" sz="600" dirty="0"/>
                  <a:t>80.0</a:t>
                </a:r>
                <a:endParaRPr lang="en-US" sz="600" dirty="0"/>
              </a:p>
            </p:txBody>
          </p:sp>
          <p:sp>
            <p:nvSpPr>
              <p:cNvPr id="129" name="TextBox 128">
                <a:extLst>
                  <a:ext uri="{FF2B5EF4-FFF2-40B4-BE49-F238E27FC236}">
                    <a16:creationId xmlns:a16="http://schemas.microsoft.com/office/drawing/2014/main" id="{1A6F6A34-9AA4-49E6-9124-B4D29D76F799}"/>
                  </a:ext>
                </a:extLst>
              </p:cNvPr>
              <p:cNvSpPr txBox="1"/>
              <p:nvPr/>
            </p:nvSpPr>
            <p:spPr>
              <a:xfrm>
                <a:off x="5756443" y="5295939"/>
                <a:ext cx="183011" cy="92333"/>
              </a:xfrm>
              <a:prstGeom prst="rect">
                <a:avLst/>
              </a:prstGeom>
              <a:noFill/>
            </p:spPr>
            <p:txBody>
              <a:bodyPr wrap="square" lIns="0" tIns="0" rIns="0" bIns="0" rtlCol="0">
                <a:spAutoFit/>
              </a:bodyPr>
              <a:lstStyle/>
              <a:p>
                <a:pPr algn="ctr"/>
                <a:r>
                  <a:rPr lang="en-GB" sz="600" dirty="0"/>
                  <a:t>100.0</a:t>
                </a:r>
                <a:endParaRPr lang="en-US" sz="600" dirty="0"/>
              </a:p>
            </p:txBody>
          </p:sp>
          <p:sp>
            <p:nvSpPr>
              <p:cNvPr id="130" name="TextBox 129">
                <a:extLst>
                  <a:ext uri="{FF2B5EF4-FFF2-40B4-BE49-F238E27FC236}">
                    <a16:creationId xmlns:a16="http://schemas.microsoft.com/office/drawing/2014/main" id="{2F242D41-178A-4D34-BC37-3D772288EED1}"/>
                  </a:ext>
                </a:extLst>
              </p:cNvPr>
              <p:cNvSpPr txBox="1"/>
              <p:nvPr/>
            </p:nvSpPr>
            <p:spPr>
              <a:xfrm>
                <a:off x="6626040" y="5295939"/>
                <a:ext cx="183011" cy="92333"/>
              </a:xfrm>
              <a:prstGeom prst="rect">
                <a:avLst/>
              </a:prstGeom>
              <a:noFill/>
            </p:spPr>
            <p:txBody>
              <a:bodyPr wrap="square" lIns="0" tIns="0" rIns="0" bIns="0" rtlCol="0">
                <a:spAutoFit/>
              </a:bodyPr>
              <a:lstStyle/>
              <a:p>
                <a:pPr algn="ctr"/>
                <a:r>
                  <a:rPr lang="en-GB" sz="600" dirty="0"/>
                  <a:t>120.0</a:t>
                </a:r>
                <a:endParaRPr lang="en-US" sz="600" dirty="0"/>
              </a:p>
            </p:txBody>
          </p:sp>
          <p:sp>
            <p:nvSpPr>
              <p:cNvPr id="131" name="TextBox 130">
                <a:extLst>
                  <a:ext uri="{FF2B5EF4-FFF2-40B4-BE49-F238E27FC236}">
                    <a16:creationId xmlns:a16="http://schemas.microsoft.com/office/drawing/2014/main" id="{1742AB81-824E-453B-91FD-07D9E41049DD}"/>
                  </a:ext>
                </a:extLst>
              </p:cNvPr>
              <p:cNvSpPr txBox="1"/>
              <p:nvPr/>
            </p:nvSpPr>
            <p:spPr>
              <a:xfrm>
                <a:off x="7486114" y="5295939"/>
                <a:ext cx="183011" cy="92333"/>
              </a:xfrm>
              <a:prstGeom prst="rect">
                <a:avLst/>
              </a:prstGeom>
              <a:noFill/>
            </p:spPr>
            <p:txBody>
              <a:bodyPr wrap="square" lIns="0" tIns="0" rIns="0" bIns="0" rtlCol="0">
                <a:spAutoFit/>
              </a:bodyPr>
              <a:lstStyle/>
              <a:p>
                <a:pPr algn="ctr"/>
                <a:r>
                  <a:rPr lang="en-GB" sz="600" dirty="0"/>
                  <a:t>140.0</a:t>
                </a:r>
                <a:endParaRPr lang="en-US" sz="600" dirty="0"/>
              </a:p>
            </p:txBody>
          </p:sp>
        </p:grpSp>
        <p:grpSp>
          <p:nvGrpSpPr>
            <p:cNvPr id="33" name="Group 32">
              <a:extLst>
                <a:ext uri="{FF2B5EF4-FFF2-40B4-BE49-F238E27FC236}">
                  <a16:creationId xmlns:a16="http://schemas.microsoft.com/office/drawing/2014/main" id="{5503D69D-658D-4D9B-B30B-B11B22CE2EF6}"/>
                </a:ext>
              </a:extLst>
            </p:cNvPr>
            <p:cNvGrpSpPr/>
            <p:nvPr/>
          </p:nvGrpSpPr>
          <p:grpSpPr>
            <a:xfrm>
              <a:off x="1310925" y="3163204"/>
              <a:ext cx="6269102" cy="2107945"/>
              <a:chOff x="1310925" y="3320486"/>
              <a:chExt cx="6269102" cy="1950663"/>
            </a:xfrm>
          </p:grpSpPr>
          <p:cxnSp>
            <p:nvCxnSpPr>
              <p:cNvPr id="16" name="Straight Connector 15">
                <a:extLst>
                  <a:ext uri="{FF2B5EF4-FFF2-40B4-BE49-F238E27FC236}">
                    <a16:creationId xmlns:a16="http://schemas.microsoft.com/office/drawing/2014/main" id="{626B8F5B-2BD0-4F76-A642-5F258642DB64}"/>
                  </a:ext>
                </a:extLst>
              </p:cNvPr>
              <p:cNvCxnSpPr>
                <a:cxnSpLocks/>
              </p:cNvCxnSpPr>
              <p:nvPr/>
            </p:nvCxnSpPr>
            <p:spPr>
              <a:xfrm flipV="1">
                <a:off x="2241571"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3669FFD4-CF73-49F7-B895-1721230A6994}"/>
                  </a:ext>
                </a:extLst>
              </p:cNvPr>
              <p:cNvCxnSpPr>
                <a:cxnSpLocks/>
              </p:cNvCxnSpPr>
              <p:nvPr/>
            </p:nvCxnSpPr>
            <p:spPr>
              <a:xfrm flipV="1">
                <a:off x="3162996"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a:extLst>
                  <a:ext uri="{FF2B5EF4-FFF2-40B4-BE49-F238E27FC236}">
                    <a16:creationId xmlns:a16="http://schemas.microsoft.com/office/drawing/2014/main" id="{6FE13198-01F5-45AC-AC7F-CBD2270424FB}"/>
                  </a:ext>
                </a:extLst>
              </p:cNvPr>
              <p:cNvCxnSpPr>
                <a:cxnSpLocks/>
              </p:cNvCxnSpPr>
              <p:nvPr/>
            </p:nvCxnSpPr>
            <p:spPr>
              <a:xfrm flipV="1">
                <a:off x="4067591"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EB47A577-C884-4C55-8C8B-FC22D30ED52C}"/>
                  </a:ext>
                </a:extLst>
              </p:cNvPr>
              <p:cNvCxnSpPr>
                <a:cxnSpLocks/>
              </p:cNvCxnSpPr>
              <p:nvPr/>
            </p:nvCxnSpPr>
            <p:spPr>
              <a:xfrm flipV="1">
                <a:off x="4972186"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6CCB35B3-91BC-4F36-940F-79F76E6800A8}"/>
                  </a:ext>
                </a:extLst>
              </p:cNvPr>
              <p:cNvCxnSpPr>
                <a:cxnSpLocks/>
              </p:cNvCxnSpPr>
              <p:nvPr/>
            </p:nvCxnSpPr>
            <p:spPr>
              <a:xfrm flipV="1">
                <a:off x="5848731"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144A991B-6CAF-4993-A483-B44C8FA32E09}"/>
                  </a:ext>
                </a:extLst>
              </p:cNvPr>
              <p:cNvCxnSpPr>
                <a:cxnSpLocks/>
              </p:cNvCxnSpPr>
              <p:nvPr/>
            </p:nvCxnSpPr>
            <p:spPr>
              <a:xfrm flipV="1">
                <a:off x="6719666"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D5E77898-DA22-4E11-85D6-5EA337037CEA}"/>
                  </a:ext>
                </a:extLst>
              </p:cNvPr>
              <p:cNvCxnSpPr>
                <a:cxnSpLocks/>
              </p:cNvCxnSpPr>
              <p:nvPr/>
            </p:nvCxnSpPr>
            <p:spPr>
              <a:xfrm flipV="1">
                <a:off x="7579381" y="3320486"/>
                <a:ext cx="646" cy="1948331"/>
              </a:xfrm>
              <a:prstGeom prst="line">
                <a:avLst/>
              </a:prstGeom>
              <a:ln w="19050" cmpd="sng">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0B3C0656-B1AA-4E7F-96FD-D4933AFB3012}"/>
                  </a:ext>
                </a:extLst>
              </p:cNvPr>
              <p:cNvCxnSpPr>
                <a:cxnSpLocks/>
              </p:cNvCxnSpPr>
              <p:nvPr/>
            </p:nvCxnSpPr>
            <p:spPr>
              <a:xfrm flipV="1">
                <a:off x="1310925" y="3322818"/>
                <a:ext cx="646" cy="1948331"/>
              </a:xfrm>
              <a:prstGeom prst="line">
                <a:avLst/>
              </a:prstGeom>
              <a:ln w="19050" cmpd="sng">
                <a:solidFill>
                  <a:schemeClr val="tx1"/>
                </a:solidFill>
              </a:ln>
              <a:effectLst/>
            </p:spPr>
            <p:style>
              <a:lnRef idx="2">
                <a:schemeClr val="accent1"/>
              </a:lnRef>
              <a:fillRef idx="0">
                <a:schemeClr val="accent1"/>
              </a:fillRef>
              <a:effectRef idx="1">
                <a:schemeClr val="accent1"/>
              </a:effectRef>
              <a:fontRef idx="minor">
                <a:schemeClr val="tx1"/>
              </a:fontRef>
            </p:style>
          </p:cxnSp>
        </p:grpSp>
        <p:cxnSp>
          <p:nvCxnSpPr>
            <p:cNvPr id="18" name="Straight Connector 17">
              <a:extLst>
                <a:ext uri="{FF2B5EF4-FFF2-40B4-BE49-F238E27FC236}">
                  <a16:creationId xmlns:a16="http://schemas.microsoft.com/office/drawing/2014/main" id="{48954C50-5F6D-4912-8DF2-48E74662465A}"/>
                </a:ext>
              </a:extLst>
            </p:cNvPr>
            <p:cNvCxnSpPr>
              <a:cxnSpLocks/>
              <a:stCxn id="19" idx="3"/>
            </p:cNvCxnSpPr>
            <p:nvPr/>
          </p:nvCxnSpPr>
          <p:spPr>
            <a:xfrm flipV="1">
              <a:off x="2449552" y="3153710"/>
              <a:ext cx="0" cy="2370748"/>
            </a:xfrm>
            <a:prstGeom prst="line">
              <a:avLst/>
            </a:prstGeom>
            <a:ln w="19050" cmpd="sng">
              <a:solidFill>
                <a:schemeClr val="accent2"/>
              </a:solidFill>
            </a:ln>
            <a:effectLst/>
          </p:spPr>
          <p:style>
            <a:lnRef idx="2">
              <a:schemeClr val="accent1"/>
            </a:lnRef>
            <a:fillRef idx="0">
              <a:schemeClr val="accent1"/>
            </a:fillRef>
            <a:effectRef idx="1">
              <a:schemeClr val="accent1"/>
            </a:effectRef>
            <a:fontRef idx="minor">
              <a:schemeClr val="tx1"/>
            </a:fontRef>
          </p:style>
        </p:cxnSp>
        <p:sp>
          <p:nvSpPr>
            <p:cNvPr id="68" name="TextBox 67">
              <a:extLst>
                <a:ext uri="{FF2B5EF4-FFF2-40B4-BE49-F238E27FC236}">
                  <a16:creationId xmlns:a16="http://schemas.microsoft.com/office/drawing/2014/main" id="{B6EAE23E-D50B-4B9C-9E84-6AAF977BD025}"/>
                </a:ext>
              </a:extLst>
            </p:cNvPr>
            <p:cNvSpPr txBox="1"/>
            <p:nvPr/>
          </p:nvSpPr>
          <p:spPr>
            <a:xfrm>
              <a:off x="6656061" y="3138588"/>
              <a:ext cx="183011" cy="92333"/>
            </a:xfrm>
            <a:prstGeom prst="rect">
              <a:avLst/>
            </a:prstGeom>
            <a:solidFill>
              <a:schemeClr val="bg1"/>
            </a:solidFill>
          </p:spPr>
          <p:txBody>
            <a:bodyPr wrap="square" lIns="0" tIns="0" rIns="0" bIns="0" rtlCol="0">
              <a:spAutoFit/>
            </a:bodyPr>
            <a:lstStyle/>
            <a:p>
              <a:r>
                <a:rPr lang="en-GB" sz="600" dirty="0">
                  <a:solidFill>
                    <a:schemeClr val="accent1"/>
                  </a:solidFill>
                </a:rPr>
                <a:t>118.1</a:t>
              </a:r>
              <a:endParaRPr lang="en-US" sz="600" b="1" dirty="0">
                <a:solidFill>
                  <a:schemeClr val="accent1"/>
                </a:solidFill>
              </a:endParaRPr>
            </a:p>
          </p:txBody>
        </p:sp>
        <p:sp>
          <p:nvSpPr>
            <p:cNvPr id="73" name="TextBox 72">
              <a:extLst>
                <a:ext uri="{FF2B5EF4-FFF2-40B4-BE49-F238E27FC236}">
                  <a16:creationId xmlns:a16="http://schemas.microsoft.com/office/drawing/2014/main" id="{5989AD44-FDB6-4961-B91F-FD0CF9B8C91B}"/>
                </a:ext>
              </a:extLst>
            </p:cNvPr>
            <p:cNvSpPr txBox="1"/>
            <p:nvPr/>
          </p:nvSpPr>
          <p:spPr>
            <a:xfrm>
              <a:off x="2431485" y="3650902"/>
              <a:ext cx="183011" cy="92333"/>
            </a:xfrm>
            <a:prstGeom prst="rect">
              <a:avLst/>
            </a:prstGeom>
            <a:solidFill>
              <a:schemeClr val="bg1"/>
            </a:solidFill>
          </p:spPr>
          <p:txBody>
            <a:bodyPr wrap="square" lIns="0" tIns="0" rIns="0" bIns="0" rtlCol="0">
              <a:spAutoFit/>
            </a:bodyPr>
            <a:lstStyle/>
            <a:p>
              <a:r>
                <a:rPr lang="en-GB" sz="600" dirty="0">
                  <a:solidFill>
                    <a:schemeClr val="tx2"/>
                  </a:solidFill>
                </a:rPr>
                <a:t>24.1</a:t>
              </a:r>
              <a:endParaRPr lang="en-US" sz="600" dirty="0">
                <a:solidFill>
                  <a:schemeClr val="tx2"/>
                </a:solidFill>
              </a:endParaRPr>
            </a:p>
          </p:txBody>
        </p:sp>
        <p:sp>
          <p:nvSpPr>
            <p:cNvPr id="69" name="TextBox 68">
              <a:extLst>
                <a:ext uri="{FF2B5EF4-FFF2-40B4-BE49-F238E27FC236}">
                  <a16:creationId xmlns:a16="http://schemas.microsoft.com/office/drawing/2014/main" id="{EC0F234A-A928-47D0-96FE-1D6667FE9807}"/>
                </a:ext>
              </a:extLst>
            </p:cNvPr>
            <p:cNvSpPr txBox="1"/>
            <p:nvPr/>
          </p:nvSpPr>
          <p:spPr>
            <a:xfrm>
              <a:off x="2468814" y="3580761"/>
              <a:ext cx="183011" cy="92333"/>
            </a:xfrm>
            <a:prstGeom prst="rect">
              <a:avLst/>
            </a:prstGeom>
            <a:noFill/>
          </p:spPr>
          <p:txBody>
            <a:bodyPr wrap="square" lIns="0" tIns="0" rIns="0" bIns="0" rtlCol="0">
              <a:spAutoFit/>
            </a:bodyPr>
            <a:lstStyle/>
            <a:p>
              <a:r>
                <a:rPr lang="en-GB" sz="600" dirty="0">
                  <a:solidFill>
                    <a:schemeClr val="accent1"/>
                  </a:solidFill>
                </a:rPr>
                <a:t>24.7</a:t>
              </a:r>
              <a:endParaRPr lang="en-US" sz="600" b="1" dirty="0">
                <a:solidFill>
                  <a:schemeClr val="accent1"/>
                </a:solidFill>
              </a:endParaRPr>
            </a:p>
          </p:txBody>
        </p:sp>
        <p:sp>
          <p:nvSpPr>
            <p:cNvPr id="74" name="TextBox 73">
              <a:extLst>
                <a:ext uri="{FF2B5EF4-FFF2-40B4-BE49-F238E27FC236}">
                  <a16:creationId xmlns:a16="http://schemas.microsoft.com/office/drawing/2014/main" id="{3FB4A8F0-A236-4A0B-9D50-421CDE682608}"/>
                </a:ext>
              </a:extLst>
            </p:cNvPr>
            <p:cNvSpPr txBox="1"/>
            <p:nvPr/>
          </p:nvSpPr>
          <p:spPr>
            <a:xfrm>
              <a:off x="2138200" y="3728719"/>
              <a:ext cx="183011" cy="92333"/>
            </a:xfrm>
            <a:prstGeom prst="rect">
              <a:avLst/>
            </a:prstGeom>
            <a:solidFill>
              <a:schemeClr val="bg1"/>
            </a:solidFill>
          </p:spPr>
          <p:txBody>
            <a:bodyPr wrap="square" lIns="0" tIns="0" rIns="0" bIns="0" rtlCol="0">
              <a:spAutoFit/>
            </a:bodyPr>
            <a:lstStyle/>
            <a:p>
              <a:r>
                <a:rPr lang="en-GB" sz="600" dirty="0">
                  <a:solidFill>
                    <a:schemeClr val="tx2"/>
                  </a:solidFill>
                </a:rPr>
                <a:t>17.6</a:t>
              </a:r>
              <a:endParaRPr lang="en-US" sz="600" dirty="0">
                <a:solidFill>
                  <a:schemeClr val="tx2"/>
                </a:solidFill>
              </a:endParaRPr>
            </a:p>
          </p:txBody>
        </p:sp>
      </p:grpSp>
      <p:pic>
        <p:nvPicPr>
          <p:cNvPr id="136" name="Picture 135">
            <a:extLst>
              <a:ext uri="{FF2B5EF4-FFF2-40B4-BE49-F238E27FC236}">
                <a16:creationId xmlns:a16="http://schemas.microsoft.com/office/drawing/2014/main" id="{63B7984F-5516-40BC-A838-53B0F391979B}"/>
              </a:ext>
            </a:extLst>
          </p:cNvPr>
          <p:cNvPicPr>
            <a:picLocks noChangeAspect="1"/>
          </p:cNvPicPr>
          <p:nvPr/>
        </p:nvPicPr>
        <p:blipFill>
          <a:blip r:embed="rId2"/>
          <a:stretch>
            <a:fillRect/>
          </a:stretch>
        </p:blipFill>
        <p:spPr>
          <a:xfrm>
            <a:off x="436790" y="1865434"/>
            <a:ext cx="646232" cy="640135"/>
          </a:xfrm>
          <a:prstGeom prst="rect">
            <a:avLst/>
          </a:prstGeom>
        </p:spPr>
      </p:pic>
      <p:sp>
        <p:nvSpPr>
          <p:cNvPr id="138" name="Rectangle: Rounded Corners 137">
            <a:extLst>
              <a:ext uri="{FF2B5EF4-FFF2-40B4-BE49-F238E27FC236}">
                <a16:creationId xmlns:a16="http://schemas.microsoft.com/office/drawing/2014/main" id="{800C51E3-3E6D-4655-9BF0-91E173CCD30A}"/>
              </a:ext>
            </a:extLst>
          </p:cNvPr>
          <p:cNvSpPr/>
          <p:nvPr/>
        </p:nvSpPr>
        <p:spPr>
          <a:xfrm>
            <a:off x="465942" y="1821596"/>
            <a:ext cx="7494873" cy="759280"/>
          </a:xfrm>
          <a:prstGeom prst="roundRect">
            <a:avLst>
              <a:gd name="adj" fmla="val 50000"/>
            </a:avLst>
          </a:prstGeom>
          <a:noFill/>
          <a:ln w="25400">
            <a:solidFill>
              <a:schemeClr val="accent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Tree>
    <p:extLst>
      <p:ext uri="{BB962C8B-B14F-4D97-AF65-F5344CB8AC3E}">
        <p14:creationId xmlns:p14="http://schemas.microsoft.com/office/powerpoint/2010/main" val="39019395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1C903-EB03-4C5A-984B-750C2EB65CA1}"/>
              </a:ext>
            </a:extLst>
          </p:cNvPr>
          <p:cNvSpPr>
            <a:spLocks noGrp="1"/>
          </p:cNvSpPr>
          <p:nvPr>
            <p:ph type="title"/>
          </p:nvPr>
        </p:nvSpPr>
        <p:spPr/>
        <p:txBody>
          <a:bodyPr/>
          <a:lstStyle/>
          <a:p>
            <a:r>
              <a:rPr lang="en-GB" dirty="0"/>
              <a:t>Immune priming with Combination therapies</a:t>
            </a:r>
          </a:p>
        </p:txBody>
      </p:sp>
      <p:sp>
        <p:nvSpPr>
          <p:cNvPr id="4" name="Slide Number Placeholder 3"/>
          <p:cNvSpPr>
            <a:spLocks noGrp="1"/>
          </p:cNvSpPr>
          <p:nvPr>
            <p:ph type="sldNum" sz="quarter" idx="4"/>
          </p:nvPr>
        </p:nvSpPr>
        <p:spPr/>
        <p:txBody>
          <a:bodyPr/>
          <a:lstStyle/>
          <a:p>
            <a:fld id="{FCE43C0F-8A7B-3A4B-9DB5-B3472E36E833}" type="slidenum">
              <a:rPr lang="en-GB" smtClean="0"/>
              <a:pPr/>
              <a:t>9</a:t>
            </a:fld>
            <a:endParaRPr lang="en-GB"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67942325"/>
      </p:ext>
    </p:extLst>
  </p:cSld>
  <p:clrMapOvr>
    <a:masterClrMapping/>
  </p:clrMapOvr>
  <p:transition>
    <p:fade/>
  </p:transition>
</p:sld>
</file>

<file path=ppt/theme/theme1.xml><?xml version="1.0" encoding="utf-8"?>
<a:theme xmlns:a="http://schemas.openxmlformats.org/drawingml/2006/main" name="Thème Office">
  <a:themeElements>
    <a:clrScheme name="Custom 17">
      <a:dk1>
        <a:srgbClr val="000000"/>
      </a:dk1>
      <a:lt1>
        <a:srgbClr val="FFFFFF"/>
      </a:lt1>
      <a:dk2>
        <a:srgbClr val="5D8298"/>
      </a:dk2>
      <a:lt2>
        <a:srgbClr val="EEECE1"/>
      </a:lt2>
      <a:accent1>
        <a:srgbClr val="F78E56"/>
      </a:accent1>
      <a:accent2>
        <a:srgbClr val="C0504D"/>
      </a:accent2>
      <a:accent3>
        <a:srgbClr val="E9D0CD"/>
      </a:accent3>
      <a:accent4>
        <a:srgbClr val="F4EAE7"/>
      </a:accent4>
      <a:accent5>
        <a:srgbClr val="ECE6ED"/>
      </a:accent5>
      <a:accent6>
        <a:srgbClr val="8B878B"/>
      </a:accent6>
      <a:hlink>
        <a:srgbClr val="F78E56"/>
      </a:hlink>
      <a:folHlink>
        <a:srgbClr val="F78E56"/>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11072</TotalTime>
  <Words>1957</Words>
  <Application>Microsoft Office PowerPoint</Application>
  <PresentationFormat>On-screen Show (4:3)</PresentationFormat>
  <Paragraphs>443</Paragraphs>
  <Slides>19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Aileron</vt:lpstr>
      <vt:lpstr>Arial</vt:lpstr>
      <vt:lpstr>Calibri</vt:lpstr>
      <vt:lpstr>Lucida Grande</vt:lpstr>
      <vt:lpstr>PT Sans</vt:lpstr>
      <vt:lpstr>PT Sans Narrow</vt:lpstr>
      <vt:lpstr>Thème Office</vt:lpstr>
      <vt:lpstr>PowerPoint Presentation</vt:lpstr>
      <vt:lpstr> Meeting summary ESMO 2020, Milan, Italy   Prof. Jonathan Trent Associate Director for Clinical Research,  Sylvester Comprehensive Cancer Center, Miami FL, USA  sarcoma Update February 2020</vt:lpstr>
      <vt:lpstr>Disclaimer</vt:lpstr>
      <vt:lpstr>Summary of the challenging immuno landscape of sarcoma and gist session </vt:lpstr>
      <vt:lpstr> immunotherapy in sts and gist</vt:lpstr>
      <vt:lpstr>PowerPoint Presentation</vt:lpstr>
      <vt:lpstr>PowerPoint Presentation</vt:lpstr>
      <vt:lpstr>PowerPoint Presentation</vt:lpstr>
      <vt:lpstr>Immune priming with Combination therapies</vt:lpstr>
      <vt:lpstr>PowerPoint Presentation</vt:lpstr>
      <vt:lpstr>Anti-angiogenic and PD-1 combinations Sunitinib + Nivolumab: Immunosarc study design </vt:lpstr>
      <vt:lpstr>Anti-angiogenic and PD-1 combinations Sunitinib + Nivolumab: immunosarc efficacy </vt:lpstr>
      <vt:lpstr>Anti-angiogenic and PD-1 combinations Axitinib + pembrolizumab: phase 2 study design </vt:lpstr>
      <vt:lpstr>PowerPoint Presentation</vt:lpstr>
      <vt:lpstr>T-Vec oncolytic virus therapy mechanism and study design</vt:lpstr>
      <vt:lpstr>PowerPoint Presentation</vt:lpstr>
      <vt:lpstr>SUmmary</vt:lpstr>
      <vt:lpstr>REACH SARCOMA CONNECT VIA  TWITTER, LINKEDIN, VIMEO &amp; EMAIL OR VISIT THE GROUP’S WEBSITE http://www.sarcomaconnect.info</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Nicola Horne</cp:lastModifiedBy>
  <cp:revision>477</cp:revision>
  <cp:lastPrinted>2019-11-26T13:43:09Z</cp:lastPrinted>
  <dcterms:created xsi:type="dcterms:W3CDTF">2016-10-14T09:38:18Z</dcterms:created>
  <dcterms:modified xsi:type="dcterms:W3CDTF">2020-02-12T18:31:15Z</dcterms:modified>
</cp:coreProperties>
</file>