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84" r:id="rId4"/>
    <p:sldId id="283" r:id="rId5"/>
    <p:sldId id="388" r:id="rId6"/>
    <p:sldId id="391" r:id="rId7"/>
    <p:sldId id="392" r:id="rId8"/>
    <p:sldId id="390" r:id="rId9"/>
    <p:sldId id="285" r:id="rId10"/>
    <p:sldId id="336" r:id="rId11"/>
    <p:sldId id="299" r:id="rId12"/>
    <p:sldId id="384" r:id="rId13"/>
    <p:sldId id="286" r:id="rId14"/>
    <p:sldId id="385" r:id="rId15"/>
    <p:sldId id="386" r:id="rId16"/>
    <p:sldId id="393" r:id="rId17"/>
    <p:sldId id="387" r:id="rId18"/>
    <p:sldId id="278" r:id="rId19"/>
    <p:sldId id="280" r:id="rId2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1389">
          <p15:clr>
            <a:srgbClr val="A4A3A4"/>
          </p15:clr>
        </p15:guide>
        <p15:guide id="6" pos="3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33"/>
    <a:srgbClr val="C8CFDC"/>
    <a:srgbClr val="BBD1DF"/>
    <a:srgbClr val="CFD1DF"/>
    <a:srgbClr val="BFCFEF"/>
    <a:srgbClr val="ABABAB"/>
    <a:srgbClr val="637A93"/>
    <a:srgbClr val="C3C2C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750" autoAdjust="0"/>
    <p:restoredTop sz="85943" autoAdjust="0"/>
  </p:normalViewPr>
  <p:slideViewPr>
    <p:cSldViewPr snapToObjects="1">
      <p:cViewPr varScale="1">
        <p:scale>
          <a:sx n="122" d="100"/>
          <a:sy n="122" d="100"/>
        </p:scale>
        <p:origin x="91" y="149"/>
      </p:cViewPr>
      <p:guideLst>
        <p:guide orient="horz" pos="2160"/>
        <p:guide pos="4565"/>
        <p:guide pos="513"/>
        <p:guide orient="horz" pos="4201"/>
        <p:guide orient="horz" pos="1389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9/25/2020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9/25/2020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09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4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01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25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7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93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25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9BA4103-15B4-F94B-94DE-B26D01913816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219151-3E6A-C845-9127-74265E76E29D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A31DD20-5B4D-8D41-B05B-3F7950C49B5A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1D30E34-C5AA-EA41-B3D0-4F89C0645E49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A2B3AB-25DD-D247-8035-0275D2408C08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6F556A-56F5-5148-A8F1-4854B6650CF3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B491141-44D5-6042-89F0-D58A014428CF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9012A-2432-4143-BFCE-2DD0A3AE086B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DD8C40-0F40-9B40-A46A-9B41F5FDCF28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 descr="Speaker Phone">
              <a:extLst>
                <a:ext uri="{FF2B5EF4-FFF2-40B4-BE49-F238E27FC236}">
                  <a16:creationId xmlns:a16="http://schemas.microsoft.com/office/drawing/2014/main" id="{20E24DEC-A14E-C142-8DFF-3E1C4CDC9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35CEFD-64A3-1D4E-98E4-6AB14A3CB04B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E24CDE-612E-AB46-BF12-A0D8238C5811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Envelope">
              <a:extLst>
                <a:ext uri="{FF2B5EF4-FFF2-40B4-BE49-F238E27FC236}">
                  <a16:creationId xmlns:a16="http://schemas.microsoft.com/office/drawing/2014/main" id="{1651D888-9FEB-8743-9661-BF424066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0A8BA0-23F8-C04E-AAAA-AF500D3E7EE8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D19A7C-A026-1B41-9BA5-3F30B8C93697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ADBEBBC6-0664-3C4C-8FE0-908D74C27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7AC659-201C-9548-A624-E61C72312DFA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DEF091-E4F0-6145-9FC5-19F5E217FD9D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00DDC0CE-8DCF-224D-8727-912503709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38F1C1-0AD9-534B-B0E7-DACE9A16CD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4487"/>
            <a:ext cx="2592288" cy="1044314"/>
          </a:xfrm>
          <a:prstGeom prst="rect">
            <a:avLst/>
          </a:prstGeom>
        </p:spPr>
      </p:pic>
      <p:pic>
        <p:nvPicPr>
          <p:cNvPr id="30" name="Picture 29" descr="A picture containing flower&#10;&#10;Description automatically generated">
            <a:extLst>
              <a:ext uri="{FF2B5EF4-FFF2-40B4-BE49-F238E27FC236}">
                <a16:creationId xmlns:a16="http://schemas.microsoft.com/office/drawing/2014/main" id="{6D27F004-8517-114D-B996-697DA71DA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6975" r="55577" b="40144"/>
          <a:stretch/>
        </p:blipFill>
        <p:spPr>
          <a:xfrm>
            <a:off x="3710009" y="0"/>
            <a:ext cx="8472264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46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21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99195"/>
            <a:ext cx="811680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7621"/>
            <a:ext cx="811680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://www.guconnect.inf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elaine.wills@cor2ed.com?subject=GU%20connect" TargetMode="External"/><Relationship Id="rId4" Type="http://schemas.openxmlformats.org/officeDocument/2006/relationships/hyperlink" Target="https://www.linkedin.com/company/2374247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53D0D2F-8819-4CDE-BEA7-DAAE2DFDD8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132897"/>
            <a:ext cx="10963200" cy="174991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1800" b="1" dirty="0">
                <a:solidFill>
                  <a:schemeClr val="accent1"/>
                </a:solidFill>
              </a:rPr>
              <a:t>PROfound was the first</a:t>
            </a:r>
            <a:r>
              <a:rPr lang="en-GB" sz="1800" dirty="0"/>
              <a:t> randomised </a:t>
            </a:r>
            <a:r>
              <a:rPr lang="en-GB" sz="1800" b="1" dirty="0">
                <a:solidFill>
                  <a:schemeClr val="accent1"/>
                </a:solidFill>
              </a:rPr>
              <a:t>prostate cancer trial to use biomarker selection</a:t>
            </a:r>
            <a:r>
              <a:rPr lang="en-GB" sz="1800" dirty="0"/>
              <a:t> to identify which mCRPC patients may respond to treatment.</a:t>
            </a:r>
            <a:r>
              <a:rPr lang="en-GB" sz="1800" baseline="30000" dirty="0"/>
              <a:t> </a:t>
            </a:r>
            <a:r>
              <a:rPr lang="en-GB" sz="1800" b="1" dirty="0">
                <a:solidFill>
                  <a:srgbClr val="03C750"/>
                </a:solidFill>
              </a:rPr>
              <a:t>Olaparib treatment was associated with statistically significant and clinically relevant improvements in BICR rPFS </a:t>
            </a:r>
            <a:r>
              <a:rPr lang="en-GB" sz="1800" dirty="0"/>
              <a:t>compared to enzalutamide/abiraterone acetate in mCRPC patients with:</a:t>
            </a:r>
          </a:p>
          <a:p>
            <a:pPr lvl="2">
              <a:buFont typeface="System Font Regular"/>
              <a:buChar char="–"/>
            </a:pPr>
            <a:r>
              <a:rPr lang="en-GB" dirty="0"/>
              <a:t>Alterations in </a:t>
            </a:r>
            <a:r>
              <a:rPr lang="en-GB" i="1" dirty="0"/>
              <a:t>BRCA1</a:t>
            </a:r>
            <a:r>
              <a:rPr lang="en-GB" dirty="0"/>
              <a:t>,</a:t>
            </a:r>
            <a:r>
              <a:rPr lang="en-GB" i="1" dirty="0"/>
              <a:t> BRCA2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dirty="0"/>
              <a:t>and/or </a:t>
            </a:r>
            <a:r>
              <a:rPr lang="en-GB" i="1" dirty="0"/>
              <a:t>ATM</a:t>
            </a:r>
            <a:r>
              <a:rPr lang="en-GB" dirty="0"/>
              <a:t> (Cohort A)</a:t>
            </a:r>
          </a:p>
          <a:p>
            <a:pPr lvl="2">
              <a:buFont typeface="System Font Regular"/>
              <a:buChar char="–"/>
            </a:pPr>
            <a:r>
              <a:rPr lang="en-GB" dirty="0"/>
              <a:t>Alterations in any of 15 pre-specified genes with a direct/indirect role in homologous recombination repair (HRR)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solidFill>
                  <a:schemeClr val="accent1"/>
                </a:solidFill>
              </a:rPr>
              <a:t>Final OS data are reported here</a:t>
            </a:r>
            <a:endParaRPr lang="en-GB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</a:t>
            </a:r>
            <a:r>
              <a:rPr lang="en-GB" cap="none" dirty="0"/>
              <a:t>found</a:t>
            </a:r>
            <a:r>
              <a:rPr lang="en-GB" dirty="0"/>
              <a:t>: Background and study design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E1D854D6-7435-41BD-BD5C-FDC642D458CD}"/>
              </a:ext>
            </a:extLst>
          </p:cNvPr>
          <p:cNvSpPr/>
          <p:nvPr/>
        </p:nvSpPr>
        <p:spPr>
          <a:xfrm>
            <a:off x="5299821" y="2986302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Olaparib 300 mg BID</a:t>
            </a:r>
            <a:b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(n=162)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45191F83-87C6-4818-BED1-4239B45E28C6}"/>
              </a:ext>
            </a:extLst>
          </p:cNvPr>
          <p:cNvSpPr/>
          <p:nvPr/>
        </p:nvSpPr>
        <p:spPr>
          <a:xfrm>
            <a:off x="5299821" y="3471585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tx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Physician’s choice</a:t>
            </a:r>
            <a:b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(n=83)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BDDC4-CC58-443B-95B7-3EBBDE65A47B}"/>
              </a:ext>
            </a:extLst>
          </p:cNvPr>
          <p:cNvSpPr txBox="1"/>
          <p:nvPr/>
        </p:nvSpPr>
        <p:spPr>
          <a:xfrm>
            <a:off x="3555096" y="4037198"/>
            <a:ext cx="13315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  <a:t>2:1 randomisation</a:t>
            </a:r>
            <a:b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  <a:t>(Open label)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C11B2B80-955A-4934-B06C-7A32DFF4A918}"/>
              </a:ext>
            </a:extLst>
          </p:cNvPr>
          <p:cNvSpPr/>
          <p:nvPr/>
        </p:nvSpPr>
        <p:spPr>
          <a:xfrm>
            <a:off x="3353721" y="3072799"/>
            <a:ext cx="1703926" cy="792037"/>
          </a:xfrm>
          <a:prstGeom prst="roundRect">
            <a:avLst>
              <a:gd name="adj" fmla="val 1254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03C7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 A</a:t>
            </a:r>
            <a:br>
              <a:rPr lang="en-GB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BRCA1</a:t>
            </a:r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3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BRCA2</a:t>
            </a:r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3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3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 </a:t>
            </a:r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alteration</a:t>
            </a:r>
            <a:br>
              <a:rPr lang="en-GB" sz="13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b="1" dirty="0">
                <a:solidFill>
                  <a:srgbClr val="03C7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(N=245)</a:t>
            </a:r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6BAE7E0E-4C07-4E7D-B745-6833DFDA8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3202302"/>
            <a:ext cx="216000" cy="0"/>
          </a:xfrm>
          <a:prstGeom prst="line">
            <a:avLst/>
          </a:prstGeom>
          <a:noFill/>
          <a:ln w="28575" cmpd="sng">
            <a:solidFill>
              <a:srgbClr val="5D829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C7DD443E-B072-4ECC-931B-55F8FC8EE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3687585"/>
            <a:ext cx="216000" cy="0"/>
          </a:xfrm>
          <a:prstGeom prst="line">
            <a:avLst/>
          </a:prstGeom>
          <a:noFill/>
          <a:ln w="28575" cmpd="sng">
            <a:solidFill>
              <a:srgbClr val="5D829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9DFE3-465B-43B8-8E23-F13981AE54EA}"/>
              </a:ext>
            </a:extLst>
          </p:cNvPr>
          <p:cNvSpPr txBox="1"/>
          <p:nvPr/>
        </p:nvSpPr>
        <p:spPr>
          <a:xfrm>
            <a:off x="5159896" y="3975641"/>
            <a:ext cx="20422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  <a:t>Upon progression by BICR,</a:t>
            </a:r>
            <a:b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  <a:t>physician’s choice patients were</a:t>
            </a:r>
            <a:b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PT Sans Narrow" charset="-52"/>
                <a:cs typeface="Calibri" panose="020F0502020204030204" pitchFamily="34" charset="0"/>
              </a:rPr>
              <a:t>allowed to cross over to olaparib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A365F-FDB0-4ADF-9E86-EDB9948AF1FE}"/>
              </a:ext>
            </a:extLst>
          </p:cNvPr>
          <p:cNvGrpSpPr/>
          <p:nvPr/>
        </p:nvGrpSpPr>
        <p:grpSpPr>
          <a:xfrm>
            <a:off x="7050532" y="3202302"/>
            <a:ext cx="234000" cy="537568"/>
            <a:chOff x="5436096" y="1575541"/>
            <a:chExt cx="234000" cy="537568"/>
          </a:xfrm>
        </p:grpSpPr>
        <p:sp>
          <p:nvSpPr>
            <p:cNvPr id="20" name="Line 5">
              <a:extLst>
                <a:ext uri="{FF2B5EF4-FFF2-40B4-BE49-F238E27FC236}">
                  <a16:creationId xmlns:a16="http://schemas.microsoft.com/office/drawing/2014/main" id="{8EF6EC38-FFD1-4474-A3DE-943E69A2C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1575541"/>
              <a:ext cx="234000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C6255D6F-88F3-4713-A127-0DB3B4A1C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2098055"/>
              <a:ext cx="216000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2ED5C335-B596-40EA-B60E-D7CD9B2274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383336" y="1844325"/>
              <a:ext cx="537568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18FD6649-BE3B-4ABA-A0D4-04BFE8FBA582}"/>
              </a:ext>
            </a:extLst>
          </p:cNvPr>
          <p:cNvSpPr/>
          <p:nvPr/>
        </p:nvSpPr>
        <p:spPr>
          <a:xfrm>
            <a:off x="5299821" y="4599949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Olaparib 300 mg BID</a:t>
            </a:r>
            <a:b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(n=94)</a:t>
            </a:r>
          </a:p>
        </p:txBody>
      </p:sp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3691BDE5-07C6-4552-90CB-C063B426598D}"/>
              </a:ext>
            </a:extLst>
          </p:cNvPr>
          <p:cNvSpPr/>
          <p:nvPr/>
        </p:nvSpPr>
        <p:spPr>
          <a:xfrm>
            <a:off x="5299821" y="5085232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tx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Physician’s choice</a:t>
            </a:r>
            <a:b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(n=48)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F1D43F6B-75D6-4B6A-AA89-830D1D507601}"/>
              </a:ext>
            </a:extLst>
          </p:cNvPr>
          <p:cNvSpPr/>
          <p:nvPr/>
        </p:nvSpPr>
        <p:spPr>
          <a:xfrm>
            <a:off x="3353721" y="4725192"/>
            <a:ext cx="1703926" cy="684718"/>
          </a:xfrm>
          <a:prstGeom prst="roundRect">
            <a:avLst>
              <a:gd name="adj" fmla="val 1254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03C7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 B</a:t>
            </a:r>
            <a:br>
              <a:rPr lang="en-GB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alterations</a:t>
            </a:r>
            <a:b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00" b="1" dirty="0">
                <a:solidFill>
                  <a:srgbClr val="03C7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(N=142)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CE7844B6-9481-405E-AEB6-BE7571B78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4815949"/>
            <a:ext cx="216000" cy="0"/>
          </a:xfrm>
          <a:prstGeom prst="line">
            <a:avLst/>
          </a:prstGeom>
          <a:noFill/>
          <a:ln w="28575" cmpd="sng">
            <a:solidFill>
              <a:srgbClr val="5D829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96C0FD93-9A8E-4A32-BAA7-E8A046F8E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5301232"/>
            <a:ext cx="216000" cy="0"/>
          </a:xfrm>
          <a:prstGeom prst="line">
            <a:avLst/>
          </a:prstGeom>
          <a:noFill/>
          <a:ln w="28575" cmpd="sng">
            <a:solidFill>
              <a:srgbClr val="5D829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A7D197-1D62-43B8-8BDB-BA4A93BC57FF}"/>
              </a:ext>
            </a:extLst>
          </p:cNvPr>
          <p:cNvGrpSpPr/>
          <p:nvPr/>
        </p:nvGrpSpPr>
        <p:grpSpPr>
          <a:xfrm>
            <a:off x="7050532" y="4815949"/>
            <a:ext cx="234000" cy="537568"/>
            <a:chOff x="5436096" y="1575541"/>
            <a:chExt cx="234000" cy="537568"/>
          </a:xfrm>
        </p:grpSpPr>
        <p:sp>
          <p:nvSpPr>
            <p:cNvPr id="29" name="Line 5">
              <a:extLst>
                <a:ext uri="{FF2B5EF4-FFF2-40B4-BE49-F238E27FC236}">
                  <a16:creationId xmlns:a16="http://schemas.microsoft.com/office/drawing/2014/main" id="{455BB45F-7E0B-4CCC-8F16-E126D6E23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1575541"/>
              <a:ext cx="234000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5">
              <a:extLst>
                <a:ext uri="{FF2B5EF4-FFF2-40B4-BE49-F238E27FC236}">
                  <a16:creationId xmlns:a16="http://schemas.microsoft.com/office/drawing/2014/main" id="{88D6FC3D-FA9C-4718-96BF-53D75EDD6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2098055"/>
              <a:ext cx="216000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Line 5">
              <a:extLst>
                <a:ext uri="{FF2B5EF4-FFF2-40B4-BE49-F238E27FC236}">
                  <a16:creationId xmlns:a16="http://schemas.microsoft.com/office/drawing/2014/main" id="{A28531BD-CE08-440F-8767-3A96C84C1E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383336" y="1844325"/>
              <a:ext cx="537568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C102EE-674F-4D5B-A3BE-FCC24F02962B}"/>
              </a:ext>
            </a:extLst>
          </p:cNvPr>
          <p:cNvGrpSpPr/>
          <p:nvPr/>
        </p:nvGrpSpPr>
        <p:grpSpPr>
          <a:xfrm>
            <a:off x="2947577" y="3458979"/>
            <a:ext cx="394917" cy="1645701"/>
            <a:chOff x="1979736" y="1832217"/>
            <a:chExt cx="394917" cy="1645701"/>
          </a:xfrm>
        </p:grpSpPr>
        <p:sp>
          <p:nvSpPr>
            <p:cNvPr id="33" name="Line 5">
              <a:extLst>
                <a:ext uri="{FF2B5EF4-FFF2-40B4-BE49-F238E27FC236}">
                  <a16:creationId xmlns:a16="http://schemas.microsoft.com/office/drawing/2014/main" id="{AB31E20D-6D39-45D7-9AA1-2A2B9020A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653" y="1847999"/>
              <a:ext cx="216000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id="{9727B198-59B6-4CC9-A11B-B59081010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653" y="3461646"/>
              <a:ext cx="216000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5">
              <a:extLst>
                <a:ext uri="{FF2B5EF4-FFF2-40B4-BE49-F238E27FC236}">
                  <a16:creationId xmlns:a16="http://schemas.microsoft.com/office/drawing/2014/main" id="{0F5CF69C-296B-4380-A756-27CAD788A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736" y="2625753"/>
              <a:ext cx="193014" cy="0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5">
              <a:extLst>
                <a:ext uri="{FF2B5EF4-FFF2-40B4-BE49-F238E27FC236}">
                  <a16:creationId xmlns:a16="http://schemas.microsoft.com/office/drawing/2014/main" id="{B1CC62A0-869C-4103-A765-479149D76A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46670" y="2651839"/>
              <a:ext cx="1645701" cy="6458"/>
            </a:xfrm>
            <a:prstGeom prst="line">
              <a:avLst/>
            </a:prstGeom>
            <a:noFill/>
            <a:ln w="28575" cmpd="sng">
              <a:solidFill>
                <a:srgbClr val="5D8298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D16C70AB-C8B6-43E4-83B1-6526661EA00C}"/>
              </a:ext>
            </a:extLst>
          </p:cNvPr>
          <p:cNvSpPr/>
          <p:nvPr/>
        </p:nvSpPr>
        <p:spPr>
          <a:xfrm>
            <a:off x="895428" y="3111545"/>
            <a:ext cx="2032220" cy="2281938"/>
          </a:xfrm>
          <a:prstGeom prst="roundRect">
            <a:avLst>
              <a:gd name="adj" fmla="val 13852"/>
            </a:avLst>
          </a:prstGeom>
          <a:solidFill>
            <a:schemeClr val="bg1"/>
          </a:solidFill>
          <a:ln>
            <a:solidFill>
              <a:srgbClr val="5D82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Key eligibility criteria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mCRPC with disease progression on prior NHA (e.g. abiraterone acetate or enzalutamide)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Alterations in ≥1 of any qualifying gene with a direct or indirect role in HRR</a:t>
            </a:r>
            <a:endParaRPr lang="en-GB" sz="130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EBACB975-029A-4FAA-A77F-0A3EFD9A5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41023"/>
              </p:ext>
            </p:extLst>
          </p:nvPr>
        </p:nvGraphicFramePr>
        <p:xfrm>
          <a:off x="7523310" y="2879745"/>
          <a:ext cx="3181202" cy="8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Primary endpoint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aseline="0" dirty="0"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rPFS in cohort A (RECIST 1.1 and PCWG3 by BICR)</a:t>
                      </a:r>
                      <a:endParaRPr lang="en-US" sz="1300" dirty="0">
                        <a:latin typeface="Calibri" panose="020F0502020204030204" pitchFamily="34" charset="0"/>
                        <a:ea typeface="PT Sans Narrow" charset="-52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E8E1FE28-13EE-4357-BCB2-F7C4A4203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17852"/>
              </p:ext>
            </p:extLst>
          </p:nvPr>
        </p:nvGraphicFramePr>
        <p:xfrm>
          <a:off x="7523310" y="4052833"/>
          <a:ext cx="3181202" cy="14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Key secondary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 endpoints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PT Sans Narrow" charset="-52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dirty="0"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rPFS in cohorts A and B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(by BICR)</a:t>
                      </a:r>
                    </a:p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Confirmed radiographic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 objective response rate in cohort A (by BICR)</a:t>
                      </a:r>
                    </a:p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baseline="0" dirty="0"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Time to pain progression in cohort A</a:t>
                      </a:r>
                    </a:p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baseline="0" dirty="0">
                          <a:latin typeface="Calibri" panose="020F0502020204030204" pitchFamily="34" charset="0"/>
                          <a:ea typeface="PT Sans Narrow" charset="-52"/>
                          <a:cs typeface="Calibri" panose="020F0502020204030204" pitchFamily="34" charset="0"/>
                        </a:rPr>
                        <a:t>OS in cohort A</a:t>
                      </a:r>
                      <a:endParaRPr lang="en-US" sz="1300" dirty="0">
                        <a:latin typeface="Calibri" panose="020F0502020204030204" pitchFamily="34" charset="0"/>
                        <a:ea typeface="PT Sans Narrow" charset="-52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6C18082B-6691-44C9-98FA-3BF2F8A8CCDB}"/>
              </a:ext>
            </a:extLst>
          </p:cNvPr>
          <p:cNvSpPr/>
          <p:nvPr/>
        </p:nvSpPr>
        <p:spPr>
          <a:xfrm>
            <a:off x="1162798" y="5856344"/>
            <a:ext cx="3672408" cy="2369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91435" bIns="45718" anchor="b"/>
          <a:lstStyle/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Stratification factors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Previous taxane; measurable disease</a:t>
            </a:r>
            <a:endParaRPr lang="en-GB" sz="13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1C251DA1-8E33-4AD3-99C2-2C7E62CA8872}"/>
              </a:ext>
            </a:extLst>
          </p:cNvPr>
          <p:cNvSpPr/>
          <p:nvPr/>
        </p:nvSpPr>
        <p:spPr>
          <a:xfrm>
            <a:off x="4203019" y="5877272"/>
            <a:ext cx="7221539" cy="1876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91435" bIns="45718" anchor="b"/>
          <a:lstStyle/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Physicians choice: enzalutamide (160 mg QD) or abiraterone (1,000 mg QD + prednisone 5 mg BID)</a:t>
            </a:r>
            <a:endParaRPr lang="en-GB" sz="13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79376" y="6520259"/>
            <a:ext cx="10588384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ATM, ataxia telangiectasia mutated; BICR, blinded independent central review; BID, twice daily; BRCA1/2, breast cancer 1/2; mCRPC, metastatic castration-resistant prostate cancer; NHA, new hormonal agent; OS, overall survival; PCWG3, Prostate Cancer Working Group 3; RECIST, R</a:t>
            </a:r>
            <a:r>
              <a:rPr lang="en-GB" dirty="0"/>
              <a:t>esponse Evaluation Criteria In Solid Tumours; rPFS, radiographic progression-free survival; </a:t>
            </a:r>
            <a:r>
              <a:rPr lang="en-GB" sz="1200" dirty="0"/>
              <a:t>QD, once daily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altLang="en-US" dirty="0"/>
              <a:t>de Bono J, et al. N </a:t>
            </a:r>
            <a:r>
              <a:rPr lang="en-GB" altLang="en-US" dirty="0" err="1"/>
              <a:t>Engl</a:t>
            </a:r>
            <a:r>
              <a:rPr lang="en-GB" altLang="en-US" dirty="0"/>
              <a:t> J Med. 2020;382:2091-102; Hussain M, et al. Ann </a:t>
            </a:r>
            <a:r>
              <a:rPr lang="en-GB" altLang="en-US" dirty="0" err="1"/>
              <a:t>Oncol</a:t>
            </a:r>
            <a:r>
              <a:rPr lang="en-GB" altLang="en-US" dirty="0"/>
              <a:t>. 2019;30 </a:t>
            </a:r>
            <a:r>
              <a:rPr lang="en-GB" altLang="en-US" dirty="0" err="1"/>
              <a:t>suppl</a:t>
            </a:r>
            <a:r>
              <a:rPr lang="en-GB" altLang="en-US" dirty="0"/>
              <a:t> 5:v881-2; abstract LBA12</a:t>
            </a:r>
          </a:p>
        </p:txBody>
      </p:sp>
    </p:spTree>
    <p:extLst>
      <p:ext uri="{BB962C8B-B14F-4D97-AF65-F5344CB8AC3E}">
        <p14:creationId xmlns:p14="http://schemas.microsoft.com/office/powerpoint/2010/main" val="27052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1028"/>
          <p:cNvSpPr>
            <a:spLocks noGrp="1"/>
          </p:cNvSpPr>
          <p:nvPr>
            <p:ph sz="quarter" idx="12"/>
          </p:nvPr>
        </p:nvSpPr>
        <p:spPr>
          <a:xfrm>
            <a:off x="623392" y="5409457"/>
            <a:ext cx="10963200" cy="56840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400" dirty="0">
                <a:solidFill>
                  <a:schemeClr val="tx2"/>
                </a:solidFill>
              </a:rPr>
              <a:t>Patients randomised between April 2017 and November 2018; DCO for final OS: 20 March 2020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chemeClr val="tx2"/>
                </a:solidFill>
              </a:rPr>
              <a:t>Among patients with disease progression in the physician’s choice arm , 67% in cohort A and 66% in the overall population crossed over to olaparib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chemeClr val="tx2"/>
                </a:solidFill>
              </a:rPr>
              <a:t>Longer follow-up yielded no new safety signals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pro</a:t>
            </a:r>
            <a:r>
              <a:rPr lang="en-GB" cap="none" dirty="0"/>
              <a:t>found</a:t>
            </a:r>
            <a:r>
              <a:rPr lang="en-GB" dirty="0"/>
              <a:t>: Results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999378F-4C4A-4460-8DDD-1BEC48AD9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68601"/>
              </p:ext>
            </p:extLst>
          </p:nvPr>
        </p:nvGraphicFramePr>
        <p:xfrm>
          <a:off x="623392" y="4153646"/>
          <a:ext cx="4966110" cy="126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100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1430244">
                  <a:extLst>
                    <a:ext uri="{9D8B030D-6E8A-4147-A177-3AD203B41FA5}">
                      <a16:colId xmlns:a16="http://schemas.microsoft.com/office/drawing/2014/main" val="1066961352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Cohort A</a:t>
                      </a:r>
                    </a:p>
                  </a:txBody>
                  <a:tcPr marT="18288" marB="1828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4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Olaparib</a:t>
                      </a:r>
                      <a:r>
                        <a:rPr lang="en-GB" sz="105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(N=162)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Physician’s choice</a:t>
                      </a:r>
                    </a:p>
                    <a:p>
                      <a:pPr algn="ctr"/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(N=83)</a:t>
                      </a:r>
                      <a:endParaRPr lang="en-GB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66">
                <a:tc>
                  <a:txBody>
                    <a:bodyPr/>
                    <a:lstStyle/>
                    <a:p>
                      <a:pPr algn="l"/>
                      <a:r>
                        <a:rPr lang="en-GB" sz="105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OS, months</a:t>
                      </a:r>
                    </a:p>
                  </a:txBody>
                  <a:tcPr marT="18288" marB="18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19.1 </a:t>
                      </a:r>
                    </a:p>
                  </a:txBody>
                  <a:tcPr marT="18288" marB="18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14.7</a:t>
                      </a:r>
                      <a:endParaRPr lang="en-GB" sz="2000" noProof="0" dirty="0"/>
                    </a:p>
                  </a:txBody>
                  <a:tcPr marT="18288" marB="18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302882">
                <a:tc>
                  <a:txBody>
                    <a:bodyPr/>
                    <a:lstStyle/>
                    <a:p>
                      <a:pPr algn="l"/>
                      <a:r>
                        <a:rPr lang="en-GB" sz="105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T="18288" marB="18288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0.69</a:t>
                      </a:r>
                      <a:r>
                        <a:rPr lang="en-GB" sz="1050" b="0" kern="1200" baseline="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(0.50-0.97);</a:t>
                      </a:r>
                      <a:r>
                        <a:rPr lang="en-GB" sz="1050" b="0" kern="1200" baseline="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=0.0175</a:t>
                      </a:r>
                    </a:p>
                  </a:txBody>
                  <a:tcPr marT="18288" marB="18288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389">
                <a:tc>
                  <a:txBody>
                    <a:bodyPr/>
                    <a:lstStyle/>
                    <a:p>
                      <a:pPr algn="l"/>
                      <a:r>
                        <a:rPr lang="en-GB" sz="105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follow-up, months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21.9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21.0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9967F-32A0-4EB5-888F-DC8BC66A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9" y="980099"/>
            <a:ext cx="5171822" cy="395759"/>
          </a:xfrm>
        </p:spPr>
        <p:txBody>
          <a:bodyPr/>
          <a:lstStyle/>
          <a:p>
            <a:r>
              <a:rPr lang="en-GB" cap="none" dirty="0"/>
              <a:t>OS </a:t>
            </a:r>
            <a:r>
              <a:rPr lang="en-GB" dirty="0"/>
              <a:t>in cohort 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898CA1-DF3F-914F-A849-653C196F6457}"/>
              </a:ext>
            </a:extLst>
          </p:cNvPr>
          <p:cNvGrpSpPr/>
          <p:nvPr/>
        </p:nvGrpSpPr>
        <p:grpSpPr>
          <a:xfrm>
            <a:off x="1362456" y="1289624"/>
            <a:ext cx="3851618" cy="2066657"/>
            <a:chOff x="1362456" y="1360714"/>
            <a:chExt cx="3851618" cy="20666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CEA663-2BB2-456A-B2A4-64919F019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64" t="17199" r="67271" b="54245"/>
            <a:stretch/>
          </p:blipFill>
          <p:spPr>
            <a:xfrm>
              <a:off x="1362456" y="1407779"/>
              <a:ext cx="3851618" cy="201959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86DEA6-567C-4976-A6A8-DA08C79D9D5D}"/>
                </a:ext>
              </a:extLst>
            </p:cNvPr>
            <p:cNvSpPr/>
            <p:nvPr/>
          </p:nvSpPr>
          <p:spPr>
            <a:xfrm>
              <a:off x="4367808" y="1360714"/>
              <a:ext cx="846266" cy="1315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9251F39-D22E-4F18-B6C5-BC53F8D2E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4" t="25052" r="73362" b="54095"/>
          <a:stretch/>
        </p:blipFill>
        <p:spPr>
          <a:xfrm>
            <a:off x="7306055" y="1282564"/>
            <a:ext cx="3854069" cy="20439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ECCBFA-4296-4F33-9805-562798085DF3}"/>
              </a:ext>
            </a:extLst>
          </p:cNvPr>
          <p:cNvSpPr/>
          <p:nvPr/>
        </p:nvSpPr>
        <p:spPr>
          <a:xfrm>
            <a:off x="8909050" y="1268760"/>
            <a:ext cx="2181092" cy="777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0F480-2BD5-2B40-85D4-C69FBE78B3BB}"/>
              </a:ext>
            </a:extLst>
          </p:cNvPr>
          <p:cNvSpPr txBox="1"/>
          <p:nvPr/>
        </p:nvSpPr>
        <p:spPr>
          <a:xfrm>
            <a:off x="1055440" y="1341785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EAB0AE-F4EA-0547-B264-36FE2ADC890A}"/>
              </a:ext>
            </a:extLst>
          </p:cNvPr>
          <p:cNvCxnSpPr/>
          <p:nvPr/>
        </p:nvCxnSpPr>
        <p:spPr>
          <a:xfrm>
            <a:off x="1340297" y="1418348"/>
            <a:ext cx="0" cy="1949087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B7A2FB-EE72-2247-BDF3-F36143900747}"/>
              </a:ext>
            </a:extLst>
          </p:cNvPr>
          <p:cNvCxnSpPr>
            <a:cxnSpLocks/>
          </p:cNvCxnSpPr>
          <p:nvPr/>
        </p:nvCxnSpPr>
        <p:spPr>
          <a:xfrm flipH="1">
            <a:off x="1337304" y="3367618"/>
            <a:ext cx="371094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682BCD-14C9-DF4A-AA22-19CE49E9B6B2}"/>
              </a:ext>
            </a:extLst>
          </p:cNvPr>
          <p:cNvCxnSpPr>
            <a:cxnSpLocks/>
          </p:cNvCxnSpPr>
          <p:nvPr/>
        </p:nvCxnSpPr>
        <p:spPr>
          <a:xfrm>
            <a:off x="1775272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E7BC464-F7C8-AB4D-B977-94461B94C28A}"/>
              </a:ext>
            </a:extLst>
          </p:cNvPr>
          <p:cNvSpPr txBox="1"/>
          <p:nvPr/>
        </p:nvSpPr>
        <p:spPr>
          <a:xfrm>
            <a:off x="1308488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AFA3B2-37BC-9242-9224-7E2E0CC54E9C}"/>
              </a:ext>
            </a:extLst>
          </p:cNvPr>
          <p:cNvCxnSpPr>
            <a:cxnSpLocks/>
          </p:cNvCxnSpPr>
          <p:nvPr/>
        </p:nvCxnSpPr>
        <p:spPr>
          <a:xfrm>
            <a:off x="13413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B8FF1BB-F3F8-9940-A23A-17310A8382C4}"/>
              </a:ext>
            </a:extLst>
          </p:cNvPr>
          <p:cNvSpPr txBox="1"/>
          <p:nvPr/>
        </p:nvSpPr>
        <p:spPr>
          <a:xfrm>
            <a:off x="1527563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C77D67-BE17-1644-A27B-4EA00908F00F}"/>
              </a:ext>
            </a:extLst>
          </p:cNvPr>
          <p:cNvCxnSpPr>
            <a:cxnSpLocks/>
          </p:cNvCxnSpPr>
          <p:nvPr/>
        </p:nvCxnSpPr>
        <p:spPr>
          <a:xfrm>
            <a:off x="15604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2869043-85FF-1343-9344-3BD7E2AA90F8}"/>
              </a:ext>
            </a:extLst>
          </p:cNvPr>
          <p:cNvSpPr txBox="1"/>
          <p:nvPr/>
        </p:nvSpPr>
        <p:spPr>
          <a:xfrm>
            <a:off x="1743463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19C3FA-96D5-324A-92B3-AFDA19379E55}"/>
              </a:ext>
            </a:extLst>
          </p:cNvPr>
          <p:cNvSpPr txBox="1"/>
          <p:nvPr/>
        </p:nvSpPr>
        <p:spPr>
          <a:xfrm>
            <a:off x="1962538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23B18D-3DA1-D24A-AF55-EDD8E606D5D2}"/>
              </a:ext>
            </a:extLst>
          </p:cNvPr>
          <p:cNvCxnSpPr>
            <a:cxnSpLocks/>
          </p:cNvCxnSpPr>
          <p:nvPr/>
        </p:nvCxnSpPr>
        <p:spPr>
          <a:xfrm>
            <a:off x="199539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237F33-A5B3-F542-8B72-AA5DD721D4C7}"/>
              </a:ext>
            </a:extLst>
          </p:cNvPr>
          <p:cNvSpPr txBox="1"/>
          <p:nvPr/>
        </p:nvSpPr>
        <p:spPr>
          <a:xfrm>
            <a:off x="2178438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43086C-792C-C944-8EE8-115EDA7C9D50}"/>
              </a:ext>
            </a:extLst>
          </p:cNvPr>
          <p:cNvCxnSpPr>
            <a:cxnSpLocks/>
          </p:cNvCxnSpPr>
          <p:nvPr/>
        </p:nvCxnSpPr>
        <p:spPr>
          <a:xfrm>
            <a:off x="221129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348CC32-D7A1-B347-B430-157CBB6FEC08}"/>
              </a:ext>
            </a:extLst>
          </p:cNvPr>
          <p:cNvSpPr txBox="1"/>
          <p:nvPr/>
        </p:nvSpPr>
        <p:spPr>
          <a:xfrm>
            <a:off x="23678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2FF7BA-6C06-6444-9A32-E2E6DE3F041F}"/>
              </a:ext>
            </a:extLst>
          </p:cNvPr>
          <p:cNvCxnSpPr>
            <a:cxnSpLocks/>
          </p:cNvCxnSpPr>
          <p:nvPr/>
        </p:nvCxnSpPr>
        <p:spPr>
          <a:xfrm>
            <a:off x="24335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22D4D4C-4625-0C40-88FF-21D87F37CAA6}"/>
              </a:ext>
            </a:extLst>
          </p:cNvPr>
          <p:cNvSpPr txBox="1"/>
          <p:nvPr/>
        </p:nvSpPr>
        <p:spPr>
          <a:xfrm>
            <a:off x="25837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9347AF-BDA8-2644-9CEB-923F3ADD7E5E}"/>
              </a:ext>
            </a:extLst>
          </p:cNvPr>
          <p:cNvCxnSpPr>
            <a:cxnSpLocks/>
          </p:cNvCxnSpPr>
          <p:nvPr/>
        </p:nvCxnSpPr>
        <p:spPr>
          <a:xfrm>
            <a:off x="26494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353C5EE-DB4D-8040-8BE6-C7B79748CEB8}"/>
              </a:ext>
            </a:extLst>
          </p:cNvPr>
          <p:cNvSpPr txBox="1"/>
          <p:nvPr/>
        </p:nvSpPr>
        <p:spPr>
          <a:xfrm>
            <a:off x="28028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0595EF-D8AD-5E4D-B212-9B4F0587D59F}"/>
              </a:ext>
            </a:extLst>
          </p:cNvPr>
          <p:cNvCxnSpPr>
            <a:cxnSpLocks/>
          </p:cNvCxnSpPr>
          <p:nvPr/>
        </p:nvCxnSpPr>
        <p:spPr>
          <a:xfrm>
            <a:off x="28685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F0B9AFC-702D-0B42-96A5-B9E3559DF3EB}"/>
              </a:ext>
            </a:extLst>
          </p:cNvPr>
          <p:cNvSpPr txBox="1"/>
          <p:nvPr/>
        </p:nvSpPr>
        <p:spPr>
          <a:xfrm>
            <a:off x="30187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BE1ED83-E8B3-174B-BCD5-68FF77159EA1}"/>
              </a:ext>
            </a:extLst>
          </p:cNvPr>
          <p:cNvCxnSpPr>
            <a:cxnSpLocks/>
          </p:cNvCxnSpPr>
          <p:nvPr/>
        </p:nvCxnSpPr>
        <p:spPr>
          <a:xfrm>
            <a:off x="30844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33F8204-5EEB-394B-B23B-D722AD12A606}"/>
              </a:ext>
            </a:extLst>
          </p:cNvPr>
          <p:cNvSpPr txBox="1"/>
          <p:nvPr/>
        </p:nvSpPr>
        <p:spPr>
          <a:xfrm>
            <a:off x="32409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CA277F-7521-F742-A025-246186100399}"/>
              </a:ext>
            </a:extLst>
          </p:cNvPr>
          <p:cNvCxnSpPr>
            <a:cxnSpLocks/>
          </p:cNvCxnSpPr>
          <p:nvPr/>
        </p:nvCxnSpPr>
        <p:spPr>
          <a:xfrm>
            <a:off x="33066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BBBD96F-4773-7548-97B9-FCC898D29A10}"/>
              </a:ext>
            </a:extLst>
          </p:cNvPr>
          <p:cNvSpPr txBox="1"/>
          <p:nvPr/>
        </p:nvSpPr>
        <p:spPr>
          <a:xfrm>
            <a:off x="34568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9780ECC-06C4-0B47-A00B-C2D9C1111B9E}"/>
              </a:ext>
            </a:extLst>
          </p:cNvPr>
          <p:cNvCxnSpPr>
            <a:cxnSpLocks/>
          </p:cNvCxnSpPr>
          <p:nvPr/>
        </p:nvCxnSpPr>
        <p:spPr>
          <a:xfrm>
            <a:off x="35225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F72F6E6-AB6E-214D-9027-9CD334115792}"/>
              </a:ext>
            </a:extLst>
          </p:cNvPr>
          <p:cNvSpPr txBox="1"/>
          <p:nvPr/>
        </p:nvSpPr>
        <p:spPr>
          <a:xfrm>
            <a:off x="36759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1EE363-D245-5240-8ABC-EDC85DAA2E09}"/>
              </a:ext>
            </a:extLst>
          </p:cNvPr>
          <p:cNvCxnSpPr>
            <a:cxnSpLocks/>
          </p:cNvCxnSpPr>
          <p:nvPr/>
        </p:nvCxnSpPr>
        <p:spPr>
          <a:xfrm>
            <a:off x="37416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874F726-CEC0-6C48-AF12-ECED849FE1AC}"/>
              </a:ext>
            </a:extLst>
          </p:cNvPr>
          <p:cNvSpPr txBox="1"/>
          <p:nvPr/>
        </p:nvSpPr>
        <p:spPr>
          <a:xfrm>
            <a:off x="38950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5837C8-8641-3942-B40A-221A2C563EF3}"/>
              </a:ext>
            </a:extLst>
          </p:cNvPr>
          <p:cNvCxnSpPr>
            <a:cxnSpLocks/>
          </p:cNvCxnSpPr>
          <p:nvPr/>
        </p:nvCxnSpPr>
        <p:spPr>
          <a:xfrm>
            <a:off x="39607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41A7B72-D2B7-3744-AF62-F6AC6C029ECF}"/>
              </a:ext>
            </a:extLst>
          </p:cNvPr>
          <p:cNvSpPr txBox="1"/>
          <p:nvPr/>
        </p:nvSpPr>
        <p:spPr>
          <a:xfrm>
            <a:off x="41077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405407B-3DFA-E14A-B46D-A967C3201CF0}"/>
              </a:ext>
            </a:extLst>
          </p:cNvPr>
          <p:cNvCxnSpPr>
            <a:cxnSpLocks/>
          </p:cNvCxnSpPr>
          <p:nvPr/>
        </p:nvCxnSpPr>
        <p:spPr>
          <a:xfrm>
            <a:off x="41734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FA0AE11-1BC0-D540-AC73-C399E3477495}"/>
              </a:ext>
            </a:extLst>
          </p:cNvPr>
          <p:cNvSpPr txBox="1"/>
          <p:nvPr/>
        </p:nvSpPr>
        <p:spPr>
          <a:xfrm>
            <a:off x="43268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FF0B337-C682-C746-B0F3-6693B35318E1}"/>
              </a:ext>
            </a:extLst>
          </p:cNvPr>
          <p:cNvCxnSpPr>
            <a:cxnSpLocks/>
          </p:cNvCxnSpPr>
          <p:nvPr/>
        </p:nvCxnSpPr>
        <p:spPr>
          <a:xfrm>
            <a:off x="43925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5C97F27-304B-8143-A7A7-B27D8A724684}"/>
              </a:ext>
            </a:extLst>
          </p:cNvPr>
          <p:cNvSpPr txBox="1"/>
          <p:nvPr/>
        </p:nvSpPr>
        <p:spPr>
          <a:xfrm>
            <a:off x="454587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0167E13-BA91-AC4F-8BEC-CAC18B025FE5}"/>
              </a:ext>
            </a:extLst>
          </p:cNvPr>
          <p:cNvCxnSpPr>
            <a:cxnSpLocks/>
          </p:cNvCxnSpPr>
          <p:nvPr/>
        </p:nvCxnSpPr>
        <p:spPr>
          <a:xfrm>
            <a:off x="461159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8996805-213E-9D44-9614-4E5CDE1A3AF7}"/>
              </a:ext>
            </a:extLst>
          </p:cNvPr>
          <p:cNvSpPr txBox="1"/>
          <p:nvPr/>
        </p:nvSpPr>
        <p:spPr>
          <a:xfrm>
            <a:off x="47649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5D965AE-28E9-194F-9D1E-37700541F540}"/>
              </a:ext>
            </a:extLst>
          </p:cNvPr>
          <p:cNvCxnSpPr>
            <a:cxnSpLocks/>
          </p:cNvCxnSpPr>
          <p:nvPr/>
        </p:nvCxnSpPr>
        <p:spPr>
          <a:xfrm>
            <a:off x="48306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21063CD-85F1-B949-BFA5-6BE42070AD92}"/>
              </a:ext>
            </a:extLst>
          </p:cNvPr>
          <p:cNvSpPr txBox="1"/>
          <p:nvPr/>
        </p:nvSpPr>
        <p:spPr>
          <a:xfrm>
            <a:off x="49808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B2D1722-66EC-9D45-A882-77F0DCF1994E}"/>
              </a:ext>
            </a:extLst>
          </p:cNvPr>
          <p:cNvCxnSpPr>
            <a:cxnSpLocks/>
          </p:cNvCxnSpPr>
          <p:nvPr/>
        </p:nvCxnSpPr>
        <p:spPr>
          <a:xfrm>
            <a:off x="50465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F1CDCD0-BCF8-5244-B63A-C3B8477F6A15}"/>
              </a:ext>
            </a:extLst>
          </p:cNvPr>
          <p:cNvSpPr txBox="1"/>
          <p:nvPr/>
        </p:nvSpPr>
        <p:spPr>
          <a:xfrm>
            <a:off x="125478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4338F2-42B9-B44B-83F8-2CFAEC655E3B}"/>
              </a:ext>
            </a:extLst>
          </p:cNvPr>
          <p:cNvSpPr txBox="1"/>
          <p:nvPr/>
        </p:nvSpPr>
        <p:spPr>
          <a:xfrm>
            <a:off x="1473863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DA7D676-4677-6B48-9E96-38854487C746}"/>
              </a:ext>
            </a:extLst>
          </p:cNvPr>
          <p:cNvSpPr txBox="1"/>
          <p:nvPr/>
        </p:nvSpPr>
        <p:spPr>
          <a:xfrm>
            <a:off x="1689763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150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B32ECD-DC24-C149-97AB-3369520D5457}"/>
              </a:ext>
            </a:extLst>
          </p:cNvPr>
          <p:cNvSpPr txBox="1"/>
          <p:nvPr/>
        </p:nvSpPr>
        <p:spPr>
          <a:xfrm>
            <a:off x="190883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6D8DDE-D75E-694C-84AB-CE9E257737CF}"/>
              </a:ext>
            </a:extLst>
          </p:cNvPr>
          <p:cNvSpPr txBox="1"/>
          <p:nvPr/>
        </p:nvSpPr>
        <p:spPr>
          <a:xfrm>
            <a:off x="212473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8BF072-14FF-4644-BE59-EC5DAE67C430}"/>
              </a:ext>
            </a:extLst>
          </p:cNvPr>
          <p:cNvSpPr txBox="1"/>
          <p:nvPr/>
        </p:nvSpPr>
        <p:spPr>
          <a:xfrm>
            <a:off x="234698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124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77F365-B07F-B948-8BFE-CA9F68FC6944}"/>
              </a:ext>
            </a:extLst>
          </p:cNvPr>
          <p:cNvSpPr txBox="1"/>
          <p:nvPr/>
        </p:nvSpPr>
        <p:spPr>
          <a:xfrm>
            <a:off x="256288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DFF6B4-7F47-EA47-9C0A-14D3D34F5918}"/>
              </a:ext>
            </a:extLst>
          </p:cNvPr>
          <p:cNvSpPr txBox="1"/>
          <p:nvPr/>
        </p:nvSpPr>
        <p:spPr>
          <a:xfrm>
            <a:off x="2781963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8BB60F-0861-7448-A87D-05A62385A535}"/>
              </a:ext>
            </a:extLst>
          </p:cNvPr>
          <p:cNvSpPr txBox="1"/>
          <p:nvPr/>
        </p:nvSpPr>
        <p:spPr>
          <a:xfrm>
            <a:off x="3026717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652468-C486-CE49-A0FE-04F8C7566DB5}"/>
              </a:ext>
            </a:extLst>
          </p:cNvPr>
          <p:cNvSpPr txBox="1"/>
          <p:nvPr/>
        </p:nvSpPr>
        <p:spPr>
          <a:xfrm>
            <a:off x="3248967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D3997D-DA52-B74A-B0A1-2260EFD4D275}"/>
              </a:ext>
            </a:extLst>
          </p:cNvPr>
          <p:cNvSpPr txBox="1"/>
          <p:nvPr/>
        </p:nvSpPr>
        <p:spPr>
          <a:xfrm>
            <a:off x="3464867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80FAC10-F3AE-CD41-A058-6DC44C5A73B7}"/>
              </a:ext>
            </a:extLst>
          </p:cNvPr>
          <p:cNvSpPr txBox="1"/>
          <p:nvPr/>
        </p:nvSpPr>
        <p:spPr>
          <a:xfrm>
            <a:off x="3683942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FC761F-C608-7A40-A797-F2BAF8A31BD0}"/>
              </a:ext>
            </a:extLst>
          </p:cNvPr>
          <p:cNvSpPr txBox="1"/>
          <p:nvPr/>
        </p:nvSpPr>
        <p:spPr>
          <a:xfrm>
            <a:off x="3903017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97A6FC-D077-2444-BA74-B5781000F0F7}"/>
              </a:ext>
            </a:extLst>
          </p:cNvPr>
          <p:cNvSpPr txBox="1"/>
          <p:nvPr/>
        </p:nvSpPr>
        <p:spPr>
          <a:xfrm>
            <a:off x="4115742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EB825DA-44A1-F14D-AD33-228911EECD0B}"/>
              </a:ext>
            </a:extLst>
          </p:cNvPr>
          <p:cNvSpPr txBox="1"/>
          <p:nvPr/>
        </p:nvSpPr>
        <p:spPr>
          <a:xfrm>
            <a:off x="4363671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FE50783-40E6-9043-AC46-201DC04C5FD4}"/>
              </a:ext>
            </a:extLst>
          </p:cNvPr>
          <p:cNvSpPr txBox="1"/>
          <p:nvPr/>
        </p:nvSpPr>
        <p:spPr>
          <a:xfrm>
            <a:off x="4582746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6B46B6-CA5C-D44A-AE1D-B5241F8E9293}"/>
              </a:ext>
            </a:extLst>
          </p:cNvPr>
          <p:cNvSpPr txBox="1"/>
          <p:nvPr/>
        </p:nvSpPr>
        <p:spPr>
          <a:xfrm>
            <a:off x="4801821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FFB0D4-198F-D146-854A-5168A702F3C6}"/>
              </a:ext>
            </a:extLst>
          </p:cNvPr>
          <p:cNvSpPr txBox="1"/>
          <p:nvPr/>
        </p:nvSpPr>
        <p:spPr>
          <a:xfrm>
            <a:off x="5017721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CF5C1E8-3D5C-A349-BABA-DB5391EAA154}"/>
              </a:ext>
            </a:extLst>
          </p:cNvPr>
          <p:cNvSpPr txBox="1"/>
          <p:nvPr/>
        </p:nvSpPr>
        <p:spPr>
          <a:xfrm>
            <a:off x="339352" y="3802410"/>
            <a:ext cx="83837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Olaparib</a:t>
            </a:r>
            <a:b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Physician’s choice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E0DB9F-9099-714B-A148-32AC94E18104}"/>
              </a:ext>
            </a:extLst>
          </p:cNvPr>
          <p:cNvSpPr txBox="1"/>
          <p:nvPr/>
        </p:nvSpPr>
        <p:spPr>
          <a:xfrm>
            <a:off x="2337057" y="3573934"/>
            <a:ext cx="18867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randomisation (months)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E3F8417-BE66-9B4E-B278-4CA018C8B81D}"/>
              </a:ext>
            </a:extLst>
          </p:cNvPr>
          <p:cNvSpPr txBox="1"/>
          <p:nvPr/>
        </p:nvSpPr>
        <p:spPr>
          <a:xfrm rot="16200000">
            <a:off x="741633" y="2299801"/>
            <a:ext cx="3494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(%)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521245E-23E7-5A48-87B4-E14615E59FEE}"/>
              </a:ext>
            </a:extLst>
          </p:cNvPr>
          <p:cNvCxnSpPr>
            <a:cxnSpLocks/>
          </p:cNvCxnSpPr>
          <p:nvPr/>
        </p:nvCxnSpPr>
        <p:spPr>
          <a:xfrm rot="5400000">
            <a:off x="1319126" y="13957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41CA850-095C-D148-B30A-64AA8CA003FD}"/>
              </a:ext>
            </a:extLst>
          </p:cNvPr>
          <p:cNvSpPr txBox="1"/>
          <p:nvPr/>
        </p:nvSpPr>
        <p:spPr>
          <a:xfrm>
            <a:off x="1121164" y="15354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278DE37-ACF9-7F42-9315-E76624744C12}"/>
              </a:ext>
            </a:extLst>
          </p:cNvPr>
          <p:cNvCxnSpPr>
            <a:cxnSpLocks/>
          </p:cNvCxnSpPr>
          <p:nvPr/>
        </p:nvCxnSpPr>
        <p:spPr>
          <a:xfrm rot="5400000">
            <a:off x="1319126" y="15894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ED7C21B-9F6B-8A46-84E4-4452DF6D7DC3}"/>
              </a:ext>
            </a:extLst>
          </p:cNvPr>
          <p:cNvSpPr txBox="1"/>
          <p:nvPr/>
        </p:nvSpPr>
        <p:spPr>
          <a:xfrm>
            <a:off x="1121164" y="173548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B2CC10D-5155-9D41-BB3E-1AB407C65549}"/>
              </a:ext>
            </a:extLst>
          </p:cNvPr>
          <p:cNvCxnSpPr>
            <a:cxnSpLocks/>
          </p:cNvCxnSpPr>
          <p:nvPr/>
        </p:nvCxnSpPr>
        <p:spPr>
          <a:xfrm rot="5400000">
            <a:off x="1319126" y="17894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9EC28A8-57A7-8B42-B8F3-705317626100}"/>
              </a:ext>
            </a:extLst>
          </p:cNvPr>
          <p:cNvSpPr txBox="1"/>
          <p:nvPr/>
        </p:nvSpPr>
        <p:spPr>
          <a:xfrm>
            <a:off x="1121164" y="193233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056128D-A705-2246-B66A-08A9CE8BDDB0}"/>
              </a:ext>
            </a:extLst>
          </p:cNvPr>
          <p:cNvCxnSpPr>
            <a:cxnSpLocks/>
          </p:cNvCxnSpPr>
          <p:nvPr/>
        </p:nvCxnSpPr>
        <p:spPr>
          <a:xfrm rot="5400000">
            <a:off x="1319126" y="198631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0B36AD8-BC5D-254C-B57F-4C6676DCC964}"/>
              </a:ext>
            </a:extLst>
          </p:cNvPr>
          <p:cNvSpPr txBox="1"/>
          <p:nvPr/>
        </p:nvSpPr>
        <p:spPr>
          <a:xfrm>
            <a:off x="1121164" y="21196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6DF4B07-E70D-3C4E-A45A-811F13ED0181}"/>
              </a:ext>
            </a:extLst>
          </p:cNvPr>
          <p:cNvCxnSpPr>
            <a:cxnSpLocks/>
          </p:cNvCxnSpPr>
          <p:nvPr/>
        </p:nvCxnSpPr>
        <p:spPr>
          <a:xfrm rot="5400000">
            <a:off x="1319126" y="21736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A9D9B8C-C3C0-8549-8765-A4EBA3C52B59}"/>
              </a:ext>
            </a:extLst>
          </p:cNvPr>
          <p:cNvSpPr txBox="1"/>
          <p:nvPr/>
        </p:nvSpPr>
        <p:spPr>
          <a:xfrm>
            <a:off x="1121164" y="23165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3906A40-0DA9-4446-A6D3-5703EDBE77B9}"/>
              </a:ext>
            </a:extLst>
          </p:cNvPr>
          <p:cNvCxnSpPr>
            <a:cxnSpLocks/>
          </p:cNvCxnSpPr>
          <p:nvPr/>
        </p:nvCxnSpPr>
        <p:spPr>
          <a:xfrm rot="5400000">
            <a:off x="1319126" y="237048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D06EC9BA-60E8-FB44-8A3E-AF51E2091C7F}"/>
              </a:ext>
            </a:extLst>
          </p:cNvPr>
          <p:cNvSpPr txBox="1"/>
          <p:nvPr/>
        </p:nvSpPr>
        <p:spPr>
          <a:xfrm>
            <a:off x="1121164" y="25070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F5AD7C1-E827-E748-A9C7-7E2239A817B7}"/>
              </a:ext>
            </a:extLst>
          </p:cNvPr>
          <p:cNvCxnSpPr>
            <a:cxnSpLocks/>
          </p:cNvCxnSpPr>
          <p:nvPr/>
        </p:nvCxnSpPr>
        <p:spPr>
          <a:xfrm rot="5400000">
            <a:off x="1319126" y="256098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B7455122-73DD-AF4A-BF7D-0ED790C4D702}"/>
              </a:ext>
            </a:extLst>
          </p:cNvPr>
          <p:cNvSpPr txBox="1"/>
          <p:nvPr/>
        </p:nvSpPr>
        <p:spPr>
          <a:xfrm>
            <a:off x="1121164" y="270703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C5C65F-68C8-2B43-BE94-DC7B701C7BFA}"/>
              </a:ext>
            </a:extLst>
          </p:cNvPr>
          <p:cNvCxnSpPr>
            <a:cxnSpLocks/>
          </p:cNvCxnSpPr>
          <p:nvPr/>
        </p:nvCxnSpPr>
        <p:spPr>
          <a:xfrm rot="5400000">
            <a:off x="1319126" y="276101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4870391-755C-A147-B6A7-867DF8A3003C}"/>
              </a:ext>
            </a:extLst>
          </p:cNvPr>
          <p:cNvSpPr txBox="1"/>
          <p:nvPr/>
        </p:nvSpPr>
        <p:spPr>
          <a:xfrm>
            <a:off x="1121164" y="28943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D2E5F5A-DC0C-2A42-A350-C504D1CFCB3D}"/>
              </a:ext>
            </a:extLst>
          </p:cNvPr>
          <p:cNvCxnSpPr>
            <a:cxnSpLocks/>
          </p:cNvCxnSpPr>
          <p:nvPr/>
        </p:nvCxnSpPr>
        <p:spPr>
          <a:xfrm rot="5400000">
            <a:off x="1319126" y="29483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1C6C03A-F7B8-FA44-A902-A8A6BA2A8B48}"/>
              </a:ext>
            </a:extLst>
          </p:cNvPr>
          <p:cNvSpPr txBox="1"/>
          <p:nvPr/>
        </p:nvSpPr>
        <p:spPr>
          <a:xfrm>
            <a:off x="1121164" y="30848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9C6CED5-FA8B-0449-B99E-3CCA9C50DD0F}"/>
              </a:ext>
            </a:extLst>
          </p:cNvPr>
          <p:cNvCxnSpPr>
            <a:cxnSpLocks/>
          </p:cNvCxnSpPr>
          <p:nvPr/>
        </p:nvCxnSpPr>
        <p:spPr>
          <a:xfrm rot="5400000">
            <a:off x="1319126" y="31388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B63B55C3-FFE3-0F4A-AFF0-2503B9152314}"/>
              </a:ext>
            </a:extLst>
          </p:cNvPr>
          <p:cNvSpPr txBox="1"/>
          <p:nvPr/>
        </p:nvSpPr>
        <p:spPr>
          <a:xfrm>
            <a:off x="1186887" y="3284885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AEA0CFC-6CE6-2B40-911F-8653750F1CAD}"/>
              </a:ext>
            </a:extLst>
          </p:cNvPr>
          <p:cNvCxnSpPr>
            <a:cxnSpLocks/>
          </p:cNvCxnSpPr>
          <p:nvPr/>
        </p:nvCxnSpPr>
        <p:spPr>
          <a:xfrm rot="5400000">
            <a:off x="1319126" y="334380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192E195-F2D9-A44B-BEEB-0D0A3F2C09BF}"/>
              </a:ext>
            </a:extLst>
          </p:cNvPr>
          <p:cNvSpPr txBox="1"/>
          <p:nvPr/>
        </p:nvSpPr>
        <p:spPr>
          <a:xfrm>
            <a:off x="6999040" y="1341785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69A74DB-712D-6649-A58E-07D5D87C5EAB}"/>
              </a:ext>
            </a:extLst>
          </p:cNvPr>
          <p:cNvCxnSpPr/>
          <p:nvPr/>
        </p:nvCxnSpPr>
        <p:spPr>
          <a:xfrm>
            <a:off x="7283897" y="1418348"/>
            <a:ext cx="0" cy="1949087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1A6F529-02D9-FC41-8518-37D1257DF91F}"/>
              </a:ext>
            </a:extLst>
          </p:cNvPr>
          <p:cNvCxnSpPr>
            <a:cxnSpLocks/>
          </p:cNvCxnSpPr>
          <p:nvPr/>
        </p:nvCxnSpPr>
        <p:spPr>
          <a:xfrm flipH="1">
            <a:off x="7280904" y="3367618"/>
            <a:ext cx="371094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6335DB6-B5A7-E64F-82E2-E4084A24A89C}"/>
              </a:ext>
            </a:extLst>
          </p:cNvPr>
          <p:cNvCxnSpPr>
            <a:cxnSpLocks/>
          </p:cNvCxnSpPr>
          <p:nvPr/>
        </p:nvCxnSpPr>
        <p:spPr>
          <a:xfrm>
            <a:off x="7718872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F69E595F-BE8B-6C43-B646-829DD2E8DEF1}"/>
              </a:ext>
            </a:extLst>
          </p:cNvPr>
          <p:cNvSpPr txBox="1"/>
          <p:nvPr/>
        </p:nvSpPr>
        <p:spPr>
          <a:xfrm>
            <a:off x="7252088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B6BD677-DC40-4D4E-8AD8-71E5A9FA7597}"/>
              </a:ext>
            </a:extLst>
          </p:cNvPr>
          <p:cNvCxnSpPr>
            <a:cxnSpLocks/>
          </p:cNvCxnSpPr>
          <p:nvPr/>
        </p:nvCxnSpPr>
        <p:spPr>
          <a:xfrm>
            <a:off x="72849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C43B707F-977A-2749-8867-B5FB783A9278}"/>
              </a:ext>
            </a:extLst>
          </p:cNvPr>
          <p:cNvSpPr txBox="1"/>
          <p:nvPr/>
        </p:nvSpPr>
        <p:spPr>
          <a:xfrm>
            <a:off x="7471163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126071F-162D-684D-9B4A-0509706D488F}"/>
              </a:ext>
            </a:extLst>
          </p:cNvPr>
          <p:cNvCxnSpPr>
            <a:cxnSpLocks/>
          </p:cNvCxnSpPr>
          <p:nvPr/>
        </p:nvCxnSpPr>
        <p:spPr>
          <a:xfrm>
            <a:off x="75040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60CA4450-654E-0E43-80DF-15AA81BF3CCC}"/>
              </a:ext>
            </a:extLst>
          </p:cNvPr>
          <p:cNvSpPr txBox="1"/>
          <p:nvPr/>
        </p:nvSpPr>
        <p:spPr>
          <a:xfrm>
            <a:off x="7687063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49F8E06-42E9-3A48-B615-FD56C7306611}"/>
              </a:ext>
            </a:extLst>
          </p:cNvPr>
          <p:cNvSpPr txBox="1"/>
          <p:nvPr/>
        </p:nvSpPr>
        <p:spPr>
          <a:xfrm>
            <a:off x="7906138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4EDD3AC-7875-D24E-A89F-FEDB20745CD1}"/>
              </a:ext>
            </a:extLst>
          </p:cNvPr>
          <p:cNvCxnSpPr>
            <a:cxnSpLocks/>
          </p:cNvCxnSpPr>
          <p:nvPr/>
        </p:nvCxnSpPr>
        <p:spPr>
          <a:xfrm>
            <a:off x="793899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9DAEC81E-A19A-B54F-89F3-0BCC8558FFC7}"/>
              </a:ext>
            </a:extLst>
          </p:cNvPr>
          <p:cNvSpPr txBox="1"/>
          <p:nvPr/>
        </p:nvSpPr>
        <p:spPr>
          <a:xfrm>
            <a:off x="8122038" y="340871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D99D472-7A46-B145-8A25-DDB9D00E48EB}"/>
              </a:ext>
            </a:extLst>
          </p:cNvPr>
          <p:cNvCxnSpPr>
            <a:cxnSpLocks/>
          </p:cNvCxnSpPr>
          <p:nvPr/>
        </p:nvCxnSpPr>
        <p:spPr>
          <a:xfrm>
            <a:off x="815489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CE5BF7B-2CA5-E048-97A0-4C826E779D06}"/>
              </a:ext>
            </a:extLst>
          </p:cNvPr>
          <p:cNvSpPr txBox="1"/>
          <p:nvPr/>
        </p:nvSpPr>
        <p:spPr>
          <a:xfrm>
            <a:off x="83114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43AFB00-3B40-AA48-A059-657C154B2684}"/>
              </a:ext>
            </a:extLst>
          </p:cNvPr>
          <p:cNvCxnSpPr>
            <a:cxnSpLocks/>
          </p:cNvCxnSpPr>
          <p:nvPr/>
        </p:nvCxnSpPr>
        <p:spPr>
          <a:xfrm>
            <a:off x="83771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3C69BBCD-097C-9E45-A370-D61B8DE49CF3}"/>
              </a:ext>
            </a:extLst>
          </p:cNvPr>
          <p:cNvSpPr txBox="1"/>
          <p:nvPr/>
        </p:nvSpPr>
        <p:spPr>
          <a:xfrm>
            <a:off x="85273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737F20D-28A5-2F4C-BA4E-1418F7B1B64E}"/>
              </a:ext>
            </a:extLst>
          </p:cNvPr>
          <p:cNvCxnSpPr>
            <a:cxnSpLocks/>
          </p:cNvCxnSpPr>
          <p:nvPr/>
        </p:nvCxnSpPr>
        <p:spPr>
          <a:xfrm>
            <a:off x="85930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0EF550-66A7-AF4D-ADDA-CE152EE27B97}"/>
              </a:ext>
            </a:extLst>
          </p:cNvPr>
          <p:cNvSpPr txBox="1"/>
          <p:nvPr/>
        </p:nvSpPr>
        <p:spPr>
          <a:xfrm>
            <a:off x="87464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B9DB667-EB62-7B4E-B196-6F89676806FB}"/>
              </a:ext>
            </a:extLst>
          </p:cNvPr>
          <p:cNvCxnSpPr>
            <a:cxnSpLocks/>
          </p:cNvCxnSpPr>
          <p:nvPr/>
        </p:nvCxnSpPr>
        <p:spPr>
          <a:xfrm>
            <a:off x="88121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39ED946C-77CE-6A4A-9717-334C15948E89}"/>
              </a:ext>
            </a:extLst>
          </p:cNvPr>
          <p:cNvSpPr txBox="1"/>
          <p:nvPr/>
        </p:nvSpPr>
        <p:spPr>
          <a:xfrm>
            <a:off x="89623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F6026CD-AAF5-2B4C-A360-58397744F01C}"/>
              </a:ext>
            </a:extLst>
          </p:cNvPr>
          <p:cNvCxnSpPr>
            <a:cxnSpLocks/>
          </p:cNvCxnSpPr>
          <p:nvPr/>
        </p:nvCxnSpPr>
        <p:spPr>
          <a:xfrm>
            <a:off x="90280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596F4242-16E9-1A4B-A627-4DD9B70C17E8}"/>
              </a:ext>
            </a:extLst>
          </p:cNvPr>
          <p:cNvSpPr txBox="1"/>
          <p:nvPr/>
        </p:nvSpPr>
        <p:spPr>
          <a:xfrm>
            <a:off x="91845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2B2BC9D-5D4D-394B-B555-8897EC4A53ED}"/>
              </a:ext>
            </a:extLst>
          </p:cNvPr>
          <p:cNvCxnSpPr>
            <a:cxnSpLocks/>
          </p:cNvCxnSpPr>
          <p:nvPr/>
        </p:nvCxnSpPr>
        <p:spPr>
          <a:xfrm>
            <a:off x="92502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77E76BEA-D655-C942-86C5-AB90A6A0B77E}"/>
              </a:ext>
            </a:extLst>
          </p:cNvPr>
          <p:cNvSpPr txBox="1"/>
          <p:nvPr/>
        </p:nvSpPr>
        <p:spPr>
          <a:xfrm>
            <a:off x="94004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2A26CA7-55A0-2A48-B291-FF7CE4792538}"/>
              </a:ext>
            </a:extLst>
          </p:cNvPr>
          <p:cNvCxnSpPr>
            <a:cxnSpLocks/>
          </p:cNvCxnSpPr>
          <p:nvPr/>
        </p:nvCxnSpPr>
        <p:spPr>
          <a:xfrm>
            <a:off x="94661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68B7797-E128-2D41-BDED-A1BBF3EEDD79}"/>
              </a:ext>
            </a:extLst>
          </p:cNvPr>
          <p:cNvSpPr txBox="1"/>
          <p:nvPr/>
        </p:nvSpPr>
        <p:spPr>
          <a:xfrm>
            <a:off x="96195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2F3C31-A26A-8741-812B-815C9F8F49ED}"/>
              </a:ext>
            </a:extLst>
          </p:cNvPr>
          <p:cNvCxnSpPr>
            <a:cxnSpLocks/>
          </p:cNvCxnSpPr>
          <p:nvPr/>
        </p:nvCxnSpPr>
        <p:spPr>
          <a:xfrm>
            <a:off x="96852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E15B70A-EC86-1F4B-8DD7-75B41AFAB06E}"/>
              </a:ext>
            </a:extLst>
          </p:cNvPr>
          <p:cNvSpPr txBox="1"/>
          <p:nvPr/>
        </p:nvSpPr>
        <p:spPr>
          <a:xfrm>
            <a:off x="98386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0B21A3E-8130-9A4F-928C-A449A1235774}"/>
              </a:ext>
            </a:extLst>
          </p:cNvPr>
          <p:cNvCxnSpPr>
            <a:cxnSpLocks/>
          </p:cNvCxnSpPr>
          <p:nvPr/>
        </p:nvCxnSpPr>
        <p:spPr>
          <a:xfrm>
            <a:off x="99043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236E8F09-8CBE-1845-9FD4-C78216BC8CD0}"/>
              </a:ext>
            </a:extLst>
          </p:cNvPr>
          <p:cNvSpPr txBox="1"/>
          <p:nvPr/>
        </p:nvSpPr>
        <p:spPr>
          <a:xfrm>
            <a:off x="1005132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78CA914-0B8C-8B4E-B309-BDC0552E44B0}"/>
              </a:ext>
            </a:extLst>
          </p:cNvPr>
          <p:cNvCxnSpPr>
            <a:cxnSpLocks/>
          </p:cNvCxnSpPr>
          <p:nvPr/>
        </p:nvCxnSpPr>
        <p:spPr>
          <a:xfrm>
            <a:off x="1011704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E5E392AB-94A1-4446-9167-8AD26F6359E4}"/>
              </a:ext>
            </a:extLst>
          </p:cNvPr>
          <p:cNvSpPr txBox="1"/>
          <p:nvPr/>
        </p:nvSpPr>
        <p:spPr>
          <a:xfrm>
            <a:off x="1027040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3FC5BA5-BE41-5D43-B60F-E3CC3901A81A}"/>
              </a:ext>
            </a:extLst>
          </p:cNvPr>
          <p:cNvCxnSpPr>
            <a:cxnSpLocks/>
          </p:cNvCxnSpPr>
          <p:nvPr/>
        </p:nvCxnSpPr>
        <p:spPr>
          <a:xfrm>
            <a:off x="1033612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A636E05B-4C77-ED4F-BEEC-8457141FBB2B}"/>
              </a:ext>
            </a:extLst>
          </p:cNvPr>
          <p:cNvSpPr txBox="1"/>
          <p:nvPr/>
        </p:nvSpPr>
        <p:spPr>
          <a:xfrm>
            <a:off x="10489477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2F7C5C7-8B72-9C48-BF42-7529BC55CF61}"/>
              </a:ext>
            </a:extLst>
          </p:cNvPr>
          <p:cNvCxnSpPr>
            <a:cxnSpLocks/>
          </p:cNvCxnSpPr>
          <p:nvPr/>
        </p:nvCxnSpPr>
        <p:spPr>
          <a:xfrm>
            <a:off x="10555199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3AF7D830-676C-C040-81EF-AA6A41A6286D}"/>
              </a:ext>
            </a:extLst>
          </p:cNvPr>
          <p:cNvSpPr txBox="1"/>
          <p:nvPr/>
        </p:nvSpPr>
        <p:spPr>
          <a:xfrm>
            <a:off x="107085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49D1C0D-3843-FB41-9CAE-469A2AB2B97D}"/>
              </a:ext>
            </a:extLst>
          </p:cNvPr>
          <p:cNvCxnSpPr>
            <a:cxnSpLocks/>
          </p:cNvCxnSpPr>
          <p:nvPr/>
        </p:nvCxnSpPr>
        <p:spPr>
          <a:xfrm>
            <a:off x="107742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8B8E77D-4A29-F84A-889B-1DC4CB9916E5}"/>
              </a:ext>
            </a:extLst>
          </p:cNvPr>
          <p:cNvSpPr txBox="1"/>
          <p:nvPr/>
        </p:nvSpPr>
        <p:spPr>
          <a:xfrm>
            <a:off x="10924452" y="34087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B3B42BF-1CD2-F947-9ABD-080E99E81B8E}"/>
              </a:ext>
            </a:extLst>
          </p:cNvPr>
          <p:cNvCxnSpPr>
            <a:cxnSpLocks/>
          </p:cNvCxnSpPr>
          <p:nvPr/>
        </p:nvCxnSpPr>
        <p:spPr>
          <a:xfrm>
            <a:off x="10990174" y="337061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60725DBB-0860-BC49-811D-CE9E29EE0923}"/>
              </a:ext>
            </a:extLst>
          </p:cNvPr>
          <p:cNvSpPr txBox="1"/>
          <p:nvPr/>
        </p:nvSpPr>
        <p:spPr>
          <a:xfrm>
            <a:off x="719838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F4E6005-A0DA-5446-9255-E89435922819}"/>
              </a:ext>
            </a:extLst>
          </p:cNvPr>
          <p:cNvSpPr txBox="1"/>
          <p:nvPr/>
        </p:nvSpPr>
        <p:spPr>
          <a:xfrm>
            <a:off x="7417463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249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652180B-3403-C44D-BB7C-50409F6D2301}"/>
              </a:ext>
            </a:extLst>
          </p:cNvPr>
          <p:cNvSpPr txBox="1"/>
          <p:nvPr/>
        </p:nvSpPr>
        <p:spPr>
          <a:xfrm>
            <a:off x="7633363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240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91D141-FA71-FC41-A700-CDAE1E97F939}"/>
              </a:ext>
            </a:extLst>
          </p:cNvPr>
          <p:cNvSpPr txBox="1"/>
          <p:nvPr/>
        </p:nvSpPr>
        <p:spPr>
          <a:xfrm>
            <a:off x="785243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228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BD6A093-BAE5-6542-9059-9FA6C866DF01}"/>
              </a:ext>
            </a:extLst>
          </p:cNvPr>
          <p:cNvSpPr txBox="1"/>
          <p:nvPr/>
        </p:nvSpPr>
        <p:spPr>
          <a:xfrm>
            <a:off x="806833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209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9E89666-3E89-3346-8BCB-746236A672C9}"/>
              </a:ext>
            </a:extLst>
          </p:cNvPr>
          <p:cNvSpPr txBox="1"/>
          <p:nvPr/>
        </p:nvSpPr>
        <p:spPr>
          <a:xfrm>
            <a:off x="829058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C972954-17A9-5449-814F-BBB299D5D200}"/>
              </a:ext>
            </a:extLst>
          </p:cNvPr>
          <p:cNvSpPr txBox="1"/>
          <p:nvPr/>
        </p:nvSpPr>
        <p:spPr>
          <a:xfrm>
            <a:off x="8506488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3E27906-741D-3241-9739-D5B8C7E23EDC}"/>
              </a:ext>
            </a:extLst>
          </p:cNvPr>
          <p:cNvSpPr txBox="1"/>
          <p:nvPr/>
        </p:nvSpPr>
        <p:spPr>
          <a:xfrm>
            <a:off x="8725563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5D0B1DD-7DDD-D742-BEFA-8F7287C4295F}"/>
              </a:ext>
            </a:extLst>
          </p:cNvPr>
          <p:cNvSpPr txBox="1"/>
          <p:nvPr/>
        </p:nvSpPr>
        <p:spPr>
          <a:xfrm>
            <a:off x="8941463" y="3802410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35FD209-54DF-244F-B898-7C9C4FE1F44D}"/>
              </a:ext>
            </a:extLst>
          </p:cNvPr>
          <p:cNvSpPr txBox="1"/>
          <p:nvPr/>
        </p:nvSpPr>
        <p:spPr>
          <a:xfrm>
            <a:off x="9192567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1A8BB13-1637-3F4D-8188-D33DB57C5780}"/>
              </a:ext>
            </a:extLst>
          </p:cNvPr>
          <p:cNvSpPr txBox="1"/>
          <p:nvPr/>
        </p:nvSpPr>
        <p:spPr>
          <a:xfrm>
            <a:off x="9408467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E47BA30-FEA7-EE4A-9663-AB68C4F4F592}"/>
              </a:ext>
            </a:extLst>
          </p:cNvPr>
          <p:cNvSpPr txBox="1"/>
          <p:nvPr/>
        </p:nvSpPr>
        <p:spPr>
          <a:xfrm>
            <a:off x="9627542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987063A-4136-1C45-91F1-F5C32F02DF1A}"/>
              </a:ext>
            </a:extLst>
          </p:cNvPr>
          <p:cNvSpPr txBox="1"/>
          <p:nvPr/>
        </p:nvSpPr>
        <p:spPr>
          <a:xfrm>
            <a:off x="9846617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4835ECA-7C98-9C43-85F9-53FE2E17E0BF}"/>
              </a:ext>
            </a:extLst>
          </p:cNvPr>
          <p:cNvSpPr txBox="1"/>
          <p:nvPr/>
        </p:nvSpPr>
        <p:spPr>
          <a:xfrm>
            <a:off x="10059342" y="3802410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9AE9B64-2C10-6C46-884F-5D1C1A839B32}"/>
              </a:ext>
            </a:extLst>
          </p:cNvPr>
          <p:cNvSpPr txBox="1"/>
          <p:nvPr/>
        </p:nvSpPr>
        <p:spPr>
          <a:xfrm>
            <a:off x="10307271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E0AAD83-5070-A545-AB72-033E650EB227}"/>
              </a:ext>
            </a:extLst>
          </p:cNvPr>
          <p:cNvSpPr txBox="1"/>
          <p:nvPr/>
        </p:nvSpPr>
        <p:spPr>
          <a:xfrm>
            <a:off x="10526346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C11F727-3845-AA4E-9AE0-E53DEA350271}"/>
              </a:ext>
            </a:extLst>
          </p:cNvPr>
          <p:cNvSpPr txBox="1"/>
          <p:nvPr/>
        </p:nvSpPr>
        <p:spPr>
          <a:xfrm>
            <a:off x="10745421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A5F5316-17B8-C140-B73D-EBF89A366D2F}"/>
              </a:ext>
            </a:extLst>
          </p:cNvPr>
          <p:cNvSpPr txBox="1"/>
          <p:nvPr/>
        </p:nvSpPr>
        <p:spPr>
          <a:xfrm>
            <a:off x="10961321" y="3802410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95B6D53-3901-9745-BC03-7C4A32F132F2}"/>
              </a:ext>
            </a:extLst>
          </p:cNvPr>
          <p:cNvSpPr txBox="1"/>
          <p:nvPr/>
        </p:nvSpPr>
        <p:spPr>
          <a:xfrm>
            <a:off x="8280657" y="3573934"/>
            <a:ext cx="18867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randomisation (months)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6F35CC-DC91-894D-BC48-5AD3E818BEB8}"/>
              </a:ext>
            </a:extLst>
          </p:cNvPr>
          <p:cNvSpPr txBox="1"/>
          <p:nvPr/>
        </p:nvSpPr>
        <p:spPr>
          <a:xfrm rot="16200000">
            <a:off x="6685233" y="2299801"/>
            <a:ext cx="3494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(%)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7B4024B-D68F-7348-B61E-AB103B94DB8F}"/>
              </a:ext>
            </a:extLst>
          </p:cNvPr>
          <p:cNvCxnSpPr>
            <a:cxnSpLocks/>
          </p:cNvCxnSpPr>
          <p:nvPr/>
        </p:nvCxnSpPr>
        <p:spPr>
          <a:xfrm rot="5400000">
            <a:off x="7262726" y="13957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3C9C921-815D-7345-AAD2-1D4CBD2C391E}"/>
              </a:ext>
            </a:extLst>
          </p:cNvPr>
          <p:cNvSpPr txBox="1"/>
          <p:nvPr/>
        </p:nvSpPr>
        <p:spPr>
          <a:xfrm>
            <a:off x="7064764" y="15354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27C073E-30D5-8A41-A7C9-1E2E8FFA0AAA}"/>
              </a:ext>
            </a:extLst>
          </p:cNvPr>
          <p:cNvCxnSpPr>
            <a:cxnSpLocks/>
          </p:cNvCxnSpPr>
          <p:nvPr/>
        </p:nvCxnSpPr>
        <p:spPr>
          <a:xfrm rot="5400000">
            <a:off x="7262726" y="15894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EB04784C-D7BD-D949-A8FB-B1EA7CA4839A}"/>
              </a:ext>
            </a:extLst>
          </p:cNvPr>
          <p:cNvSpPr txBox="1"/>
          <p:nvPr/>
        </p:nvSpPr>
        <p:spPr>
          <a:xfrm>
            <a:off x="7064764" y="173548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7AA4300-2CAD-BF4C-B45C-59C5DDBA6EEB}"/>
              </a:ext>
            </a:extLst>
          </p:cNvPr>
          <p:cNvCxnSpPr>
            <a:cxnSpLocks/>
          </p:cNvCxnSpPr>
          <p:nvPr/>
        </p:nvCxnSpPr>
        <p:spPr>
          <a:xfrm rot="5400000">
            <a:off x="7262726" y="17894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8EC9222A-ECB4-3744-89F9-BBADABDC5698}"/>
              </a:ext>
            </a:extLst>
          </p:cNvPr>
          <p:cNvSpPr txBox="1"/>
          <p:nvPr/>
        </p:nvSpPr>
        <p:spPr>
          <a:xfrm>
            <a:off x="7064764" y="193233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9D21442-ED69-E148-8770-F6D1E249849F}"/>
              </a:ext>
            </a:extLst>
          </p:cNvPr>
          <p:cNvCxnSpPr>
            <a:cxnSpLocks/>
          </p:cNvCxnSpPr>
          <p:nvPr/>
        </p:nvCxnSpPr>
        <p:spPr>
          <a:xfrm rot="5400000">
            <a:off x="7262726" y="198631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8F492529-676C-6B4D-B81E-74E32BA125DF}"/>
              </a:ext>
            </a:extLst>
          </p:cNvPr>
          <p:cNvSpPr txBox="1"/>
          <p:nvPr/>
        </p:nvSpPr>
        <p:spPr>
          <a:xfrm>
            <a:off x="7064764" y="21196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AAA627E-5796-A542-BF66-598CEC8EC170}"/>
              </a:ext>
            </a:extLst>
          </p:cNvPr>
          <p:cNvCxnSpPr>
            <a:cxnSpLocks/>
          </p:cNvCxnSpPr>
          <p:nvPr/>
        </p:nvCxnSpPr>
        <p:spPr>
          <a:xfrm rot="5400000">
            <a:off x="7262726" y="21736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6A0C1F42-C840-0042-8DBE-A7B3F274D897}"/>
              </a:ext>
            </a:extLst>
          </p:cNvPr>
          <p:cNvSpPr txBox="1"/>
          <p:nvPr/>
        </p:nvSpPr>
        <p:spPr>
          <a:xfrm>
            <a:off x="7064764" y="23165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F9180A9-0785-E945-81E1-130FE2ACCBA5}"/>
              </a:ext>
            </a:extLst>
          </p:cNvPr>
          <p:cNvCxnSpPr>
            <a:cxnSpLocks/>
          </p:cNvCxnSpPr>
          <p:nvPr/>
        </p:nvCxnSpPr>
        <p:spPr>
          <a:xfrm rot="5400000">
            <a:off x="7262726" y="237048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5215CC25-FE64-1644-89EE-D4E22F741719}"/>
              </a:ext>
            </a:extLst>
          </p:cNvPr>
          <p:cNvSpPr txBox="1"/>
          <p:nvPr/>
        </p:nvSpPr>
        <p:spPr>
          <a:xfrm>
            <a:off x="7064764" y="250701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AE70F194-B593-9E46-91CB-F2145B5A97BE}"/>
              </a:ext>
            </a:extLst>
          </p:cNvPr>
          <p:cNvCxnSpPr>
            <a:cxnSpLocks/>
          </p:cNvCxnSpPr>
          <p:nvPr/>
        </p:nvCxnSpPr>
        <p:spPr>
          <a:xfrm rot="5400000">
            <a:off x="7262726" y="256098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9C2ADBFE-59EA-6E4C-9FBE-32A56E54F3FE}"/>
              </a:ext>
            </a:extLst>
          </p:cNvPr>
          <p:cNvSpPr txBox="1"/>
          <p:nvPr/>
        </p:nvSpPr>
        <p:spPr>
          <a:xfrm>
            <a:off x="7064764" y="270703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9F6A99-5F10-5F4C-B838-6A1B2FC618B2}"/>
              </a:ext>
            </a:extLst>
          </p:cNvPr>
          <p:cNvCxnSpPr>
            <a:cxnSpLocks/>
          </p:cNvCxnSpPr>
          <p:nvPr/>
        </p:nvCxnSpPr>
        <p:spPr>
          <a:xfrm rot="5400000">
            <a:off x="7262726" y="276101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6502EE52-25D4-1249-AF1C-A845C427FD99}"/>
              </a:ext>
            </a:extLst>
          </p:cNvPr>
          <p:cNvSpPr txBox="1"/>
          <p:nvPr/>
        </p:nvSpPr>
        <p:spPr>
          <a:xfrm>
            <a:off x="7064764" y="28943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F4D8EA4-B8B7-6C40-8D14-EEC2809E0E0B}"/>
              </a:ext>
            </a:extLst>
          </p:cNvPr>
          <p:cNvCxnSpPr>
            <a:cxnSpLocks/>
          </p:cNvCxnSpPr>
          <p:nvPr/>
        </p:nvCxnSpPr>
        <p:spPr>
          <a:xfrm rot="5400000">
            <a:off x="7262726" y="29483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53178CAE-FA3B-C341-A4C1-5A0BD0F1D2D3}"/>
              </a:ext>
            </a:extLst>
          </p:cNvPr>
          <p:cNvSpPr txBox="1"/>
          <p:nvPr/>
        </p:nvSpPr>
        <p:spPr>
          <a:xfrm>
            <a:off x="7064764" y="3084860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3F49D68-BF13-6741-AD45-3D93FD7C4B63}"/>
              </a:ext>
            </a:extLst>
          </p:cNvPr>
          <p:cNvCxnSpPr>
            <a:cxnSpLocks/>
          </p:cNvCxnSpPr>
          <p:nvPr/>
        </p:nvCxnSpPr>
        <p:spPr>
          <a:xfrm rot="5400000">
            <a:off x="7262726" y="313883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A5BE5A2E-9369-8C4C-A7F2-984FC8A40551}"/>
              </a:ext>
            </a:extLst>
          </p:cNvPr>
          <p:cNvSpPr txBox="1"/>
          <p:nvPr/>
        </p:nvSpPr>
        <p:spPr>
          <a:xfrm>
            <a:off x="7130487" y="3284885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6B48FC1-675A-364E-9F68-BAF215C7F4DA}"/>
              </a:ext>
            </a:extLst>
          </p:cNvPr>
          <p:cNvCxnSpPr>
            <a:cxnSpLocks/>
          </p:cNvCxnSpPr>
          <p:nvPr/>
        </p:nvCxnSpPr>
        <p:spPr>
          <a:xfrm rot="5400000">
            <a:off x="7262726" y="334380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9461601C-2C56-4BB7-9E6B-DDFD8F3884B7}"/>
              </a:ext>
            </a:extLst>
          </p:cNvPr>
          <p:cNvSpPr txBox="1">
            <a:spLocks/>
          </p:cNvSpPr>
          <p:nvPr/>
        </p:nvSpPr>
        <p:spPr>
          <a:xfrm>
            <a:off x="6600056" y="980099"/>
            <a:ext cx="4920797" cy="43267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cap="none" dirty="0"/>
              <a:t>OS </a:t>
            </a:r>
            <a:r>
              <a:rPr lang="en-GB" dirty="0"/>
              <a:t>in overall population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CF5C1E8-3D5C-A349-BABA-DB5391EAA154}"/>
              </a:ext>
            </a:extLst>
          </p:cNvPr>
          <p:cNvSpPr txBox="1"/>
          <p:nvPr/>
        </p:nvSpPr>
        <p:spPr>
          <a:xfrm>
            <a:off x="683996" y="3677760"/>
            <a:ext cx="4905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  <a:endParaRPr lang="en-GB" sz="9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CF5C1E8-3D5C-A349-BABA-DB5391EAA154}"/>
              </a:ext>
            </a:extLst>
          </p:cNvPr>
          <p:cNvSpPr txBox="1"/>
          <p:nvPr/>
        </p:nvSpPr>
        <p:spPr>
          <a:xfrm>
            <a:off x="6274208" y="3802410"/>
            <a:ext cx="83837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Olaparib</a:t>
            </a:r>
            <a:b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Physician’s choice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CF5C1E8-3D5C-A349-BABA-DB5391EAA154}"/>
              </a:ext>
            </a:extLst>
          </p:cNvPr>
          <p:cNvSpPr txBox="1"/>
          <p:nvPr/>
        </p:nvSpPr>
        <p:spPr>
          <a:xfrm>
            <a:off x="6618852" y="3677760"/>
            <a:ext cx="49052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  <a:endParaRPr lang="en-GB" sz="9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graphicFrame>
        <p:nvGraphicFramePr>
          <p:cNvPr id="203" name="Table 202">
            <a:extLst>
              <a:ext uri="{FF2B5EF4-FFF2-40B4-BE49-F238E27FC236}">
                <a16:creationId xmlns:a16="http://schemas.microsoft.com/office/drawing/2014/main" id="{D999378F-4C4A-4460-8DDD-1BEC48AD9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05203"/>
              </p:ext>
            </p:extLst>
          </p:nvPr>
        </p:nvGraphicFramePr>
        <p:xfrm>
          <a:off x="6564435" y="4153646"/>
          <a:ext cx="4966110" cy="126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100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1430244">
                  <a:extLst>
                    <a:ext uri="{9D8B030D-6E8A-4147-A177-3AD203B41FA5}">
                      <a16:colId xmlns:a16="http://schemas.microsoft.com/office/drawing/2014/main" val="1066961352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 population</a:t>
                      </a:r>
                    </a:p>
                  </a:txBody>
                  <a:tcPr marT="18288" marB="1828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4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Olaparib</a:t>
                      </a:r>
                      <a:r>
                        <a:rPr lang="en-GB" sz="105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GB" sz="105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(N=256)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Physician’s choice</a:t>
                      </a:r>
                    </a:p>
                    <a:p>
                      <a:pPr algn="ctr"/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(N=131)</a:t>
                      </a:r>
                      <a:endParaRPr lang="en-GB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66">
                <a:tc>
                  <a:txBody>
                    <a:bodyPr/>
                    <a:lstStyle/>
                    <a:p>
                      <a:pPr algn="l"/>
                      <a:r>
                        <a:rPr lang="en-GB" sz="105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OS, months</a:t>
                      </a:r>
                    </a:p>
                  </a:txBody>
                  <a:tcPr marT="18288" marB="18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17.3 </a:t>
                      </a:r>
                    </a:p>
                  </a:txBody>
                  <a:tcPr marT="18288" marB="18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14.0</a:t>
                      </a:r>
                      <a:endParaRPr lang="en-GB" sz="2000" noProof="0" dirty="0"/>
                    </a:p>
                  </a:txBody>
                  <a:tcPr marT="18288" marB="18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302882">
                <a:tc>
                  <a:txBody>
                    <a:bodyPr/>
                    <a:lstStyle/>
                    <a:p>
                      <a:pPr algn="l"/>
                      <a:r>
                        <a:rPr lang="en-GB" sz="105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T="18288" marB="18288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0.79</a:t>
                      </a:r>
                      <a:r>
                        <a:rPr lang="en-GB" sz="1050" b="0" kern="1200" baseline="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(0.61-1.03);</a:t>
                      </a:r>
                      <a:r>
                        <a:rPr lang="en-GB" sz="1050" b="0" kern="1200" baseline="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=0.0515</a:t>
                      </a:r>
                    </a:p>
                  </a:txBody>
                  <a:tcPr marT="18288" marB="18288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389">
                <a:tc>
                  <a:txBody>
                    <a:bodyPr/>
                    <a:lstStyle/>
                    <a:p>
                      <a:pPr algn="l"/>
                      <a:r>
                        <a:rPr lang="en-GB" sz="105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follow-up, months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20.7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20.5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altLang="en-US" dirty="0"/>
              <a:t>CI, confidence interval; HR, hazard ratio; OS, overall survival </a:t>
            </a:r>
            <a:br>
              <a:rPr lang="en-GB" altLang="en-US" dirty="0"/>
            </a:br>
            <a:r>
              <a:rPr lang="en-GB" altLang="en-US" dirty="0"/>
              <a:t>de Bono J, et al. ESMO 2020. Abstract #610O. Oral presentation by Mateo, J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934248" y="2389538"/>
            <a:ext cx="0" cy="97630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414530" y="2389538"/>
            <a:ext cx="1282" cy="97840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12125" y="2404538"/>
            <a:ext cx="0" cy="96198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9158440" y="2406398"/>
            <a:ext cx="0" cy="96012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029463" y="1427738"/>
            <a:ext cx="1418465" cy="447863"/>
            <a:chOff x="4029463" y="1427738"/>
            <a:chExt cx="1418465" cy="447863"/>
          </a:xfrm>
        </p:grpSpPr>
        <p:grpSp>
          <p:nvGrpSpPr>
            <p:cNvPr id="6" name="Group 5"/>
            <p:cNvGrpSpPr/>
            <p:nvPr/>
          </p:nvGrpSpPr>
          <p:grpSpPr>
            <a:xfrm>
              <a:off x="4029463" y="1427738"/>
              <a:ext cx="818532" cy="246221"/>
              <a:chOff x="4029463" y="1427738"/>
              <a:chExt cx="818532" cy="246221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>
                <a:off x="4029463" y="1550848"/>
                <a:ext cx="172557" cy="0"/>
              </a:xfrm>
              <a:prstGeom prst="line">
                <a:avLst/>
              </a:prstGeom>
              <a:ln w="19050">
                <a:solidFill>
                  <a:srgbClr val="6600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TextBox 206"/>
              <p:cNvSpPr txBox="1"/>
              <p:nvPr/>
            </p:nvSpPr>
            <p:spPr>
              <a:xfrm>
                <a:off x="4219297" y="1427738"/>
                <a:ext cx="6286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>
                    <a:solidFill>
                      <a:srgbClr val="505050"/>
                    </a:solidFill>
                    <a:ea typeface="Aileron" charset="0"/>
                    <a:cs typeface="Aileron" charset="0"/>
                  </a:rPr>
                  <a:t>Olaparib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029463" y="1629380"/>
              <a:ext cx="1418465" cy="246221"/>
              <a:chOff x="4029463" y="1629380"/>
              <a:chExt cx="1418465" cy="246221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4029463" y="1752490"/>
                <a:ext cx="172557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TextBox 209"/>
              <p:cNvSpPr txBox="1"/>
              <p:nvPr/>
            </p:nvSpPr>
            <p:spPr>
              <a:xfrm>
                <a:off x="4219297" y="1629380"/>
                <a:ext cx="12286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srgbClr val="505050"/>
                    </a:solidFill>
                    <a:ea typeface="Aileron" charset="0"/>
                    <a:cs typeface="Arial" panose="020B0604020202020204" pitchFamily="34" charset="0"/>
                  </a:rPr>
                  <a:t>Physician’s choice</a:t>
                </a:r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9749435" y="1427738"/>
            <a:ext cx="1418465" cy="447863"/>
            <a:chOff x="4029463" y="1427738"/>
            <a:chExt cx="1418465" cy="447863"/>
          </a:xfrm>
        </p:grpSpPr>
        <p:grpSp>
          <p:nvGrpSpPr>
            <p:cNvPr id="214" name="Group 213"/>
            <p:cNvGrpSpPr/>
            <p:nvPr/>
          </p:nvGrpSpPr>
          <p:grpSpPr>
            <a:xfrm>
              <a:off x="4029463" y="1427738"/>
              <a:ext cx="818532" cy="246221"/>
              <a:chOff x="4029463" y="1427738"/>
              <a:chExt cx="818532" cy="246221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>
                <a:off x="4029463" y="1550848"/>
                <a:ext cx="172557" cy="0"/>
              </a:xfrm>
              <a:prstGeom prst="line">
                <a:avLst/>
              </a:prstGeom>
              <a:ln w="19050">
                <a:solidFill>
                  <a:srgbClr val="6600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TextBox 218"/>
              <p:cNvSpPr txBox="1"/>
              <p:nvPr/>
            </p:nvSpPr>
            <p:spPr>
              <a:xfrm>
                <a:off x="4219297" y="1427738"/>
                <a:ext cx="6286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>
                    <a:solidFill>
                      <a:srgbClr val="505050"/>
                    </a:solidFill>
                    <a:ea typeface="Aileron" charset="0"/>
                    <a:cs typeface="Aileron" charset="0"/>
                  </a:rPr>
                  <a:t>Olaparib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4029463" y="1629380"/>
              <a:ext cx="1418465" cy="246221"/>
              <a:chOff x="4029463" y="1629380"/>
              <a:chExt cx="1418465" cy="246221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>
                <a:off x="4029463" y="1752490"/>
                <a:ext cx="172557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TextBox 216"/>
              <p:cNvSpPr txBox="1"/>
              <p:nvPr/>
            </p:nvSpPr>
            <p:spPr>
              <a:xfrm>
                <a:off x="4219297" y="1629380"/>
                <a:ext cx="12286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srgbClr val="505050"/>
                    </a:solidFill>
                    <a:ea typeface="Aileron" charset="0"/>
                    <a:cs typeface="Arial" panose="020B0604020202020204" pitchFamily="34" charset="0"/>
                  </a:rPr>
                  <a:t>Physician’s choice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20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AA9123-604A-4A0B-A38E-9E7962AD33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PROfound is the first phase 3 study to show an OS benefit of a PARP inhibitor</a:t>
            </a:r>
          </a:p>
          <a:p>
            <a:r>
              <a:rPr lang="en-GB" b="1" dirty="0">
                <a:solidFill>
                  <a:schemeClr val="accent1"/>
                </a:solidFill>
              </a:rPr>
              <a:t>Despite extensive crossover </a:t>
            </a:r>
            <a:r>
              <a:rPr lang="en-GB" dirty="0"/>
              <a:t>from the control arm, </a:t>
            </a:r>
            <a:r>
              <a:rPr lang="en-GB" b="1" dirty="0">
                <a:solidFill>
                  <a:schemeClr val="accent1"/>
                </a:solidFill>
              </a:rPr>
              <a:t>olaparib demonstrated a statistically significant and clinically relevant prolongation of OS </a:t>
            </a:r>
            <a:r>
              <a:rPr lang="en-GB" dirty="0"/>
              <a:t>compared to enzalutamide/abiraterone in patients with mCRPC with alterations in </a:t>
            </a:r>
            <a:r>
              <a:rPr lang="en-GB" i="1" dirty="0"/>
              <a:t>BRCA1</a:t>
            </a:r>
            <a:r>
              <a:rPr lang="en-GB" dirty="0"/>
              <a:t>, </a:t>
            </a:r>
            <a:r>
              <a:rPr lang="en-GB" i="1" dirty="0"/>
              <a:t>BRCA2,</a:t>
            </a:r>
            <a:r>
              <a:rPr lang="en-GB" dirty="0"/>
              <a:t> and/or </a:t>
            </a:r>
            <a:r>
              <a:rPr lang="en-GB" i="1" dirty="0"/>
              <a:t>ATM </a:t>
            </a:r>
          </a:p>
          <a:p>
            <a:r>
              <a:rPr lang="en-GB" dirty="0"/>
              <a:t>Pre-specified sensitivity analysis adjusting for treatment crossover suggests the treatment effect of olaparib will be greater than that observed in the PROfound study</a:t>
            </a:r>
          </a:p>
          <a:p>
            <a:r>
              <a:rPr lang="en-GB" dirty="0"/>
              <a:t>The safety profile of olaparib was consistent with the primary analysis</a:t>
            </a:r>
            <a:r>
              <a:rPr lang="en-GB" baseline="30000" dirty="0"/>
              <a:t>1</a:t>
            </a:r>
          </a:p>
          <a:p>
            <a:r>
              <a:rPr lang="en-GB" dirty="0"/>
              <a:t>Olaparib is approved by the FDA for patients with mCRPC with alterations in multiple DNA repair genes who have progressed on enzalutamide/abiraterone</a:t>
            </a:r>
            <a:r>
              <a:rPr lang="en-GB" baseline="30000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75037-9FB5-41E2-853D-4EE4160A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</a:t>
            </a:r>
            <a:r>
              <a:rPr lang="en-GB" cap="none" dirty="0"/>
              <a:t>found</a:t>
            </a:r>
            <a:r>
              <a:rPr lang="en-GB" dirty="0"/>
              <a:t>: Summary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20184" y="6492875"/>
            <a:ext cx="1116444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ATM, ataxia telangiectasia mutated; BRCA1/2, breast cancer 1/2; DNA, deoxyribonucleic acid; FDA, US Food and Drug Administration; mCRPC, metastatic castration-resistant prostate cancer; OS, overall survival; </a:t>
            </a:r>
            <a:r>
              <a:rPr lang="en-US" dirty="0"/>
              <a:t>; PARP, </a:t>
            </a:r>
            <a:r>
              <a:rPr lang="en-GB" dirty="0"/>
              <a:t>Poly (ADP-ribose) polymerase; 1. de Bono J, et al. N Engl J Med. 2020;382:2091-102; 2. US FDA. Available from: https://www.fda.gov/drugs/drug-approvals-and-databases/fda-approves-olaparib-hrr-gene-mutated-metastatic-castration-resistant-prostate-cancer. Last updated May 2020. Accessed September 2020; </a:t>
            </a:r>
            <a:r>
              <a:rPr lang="en-GB" altLang="en-US" dirty="0"/>
              <a:t>de Bono J, et al. ESMO 2020 abstract #610O. Oral presentation by Mateo, J</a:t>
            </a:r>
          </a:p>
        </p:txBody>
      </p:sp>
    </p:spTree>
    <p:extLst>
      <p:ext uri="{BB962C8B-B14F-4D97-AF65-F5344CB8AC3E}">
        <p14:creationId xmlns:p14="http://schemas.microsoft.com/office/powerpoint/2010/main" val="3777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i="0" dirty="0">
                <a:effectLst/>
              </a:rPr>
              <a:t>Abiraterone acetate plus prednisolone </a:t>
            </a:r>
            <a:br>
              <a:rPr lang="en-GB" b="1" i="0" dirty="0">
                <a:effectLst/>
              </a:rPr>
            </a:br>
            <a:r>
              <a:rPr lang="en-GB" b="1" i="0" dirty="0">
                <a:effectLst/>
              </a:rPr>
              <a:t>for HNPC: Long-term results from metastatic patients in STAMPEDE trial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James N, et al. </a:t>
            </a:r>
            <a:br>
              <a:rPr lang="en-GB" b="1" dirty="0"/>
            </a:br>
            <a:r>
              <a:rPr lang="en-GB" b="1" dirty="0"/>
              <a:t>ESMO 2020. Abstract #611O. Oral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FFFFFF"/>
                </a:solidFill>
                <a:ea typeface="Aileron" charset="0"/>
              </a:rPr>
              <a:t>HNPC, hormone-naive prostate cancer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53D0D2F-8819-4CDE-BEA7-DAAE2DFDD8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189" y="1328148"/>
            <a:ext cx="10963200" cy="1376076"/>
          </a:xfrm>
        </p:spPr>
        <p:txBody>
          <a:bodyPr/>
          <a:lstStyle/>
          <a:p>
            <a:r>
              <a:rPr lang="en-GB" dirty="0"/>
              <a:t>In previously reported data from </a:t>
            </a:r>
            <a:r>
              <a:rPr lang="en-GB" b="1" dirty="0">
                <a:solidFill>
                  <a:schemeClr val="accent1"/>
                </a:solidFill>
              </a:rPr>
              <a:t>STAMPEDE, abiraterone acetate plus prednisolone (AAP) showed a clear survival advantage in men starting long-term hormone therapy for prostate cancer</a:t>
            </a:r>
            <a:r>
              <a:rPr lang="en-GB" b="1" baseline="30000" dirty="0">
                <a:solidFill>
                  <a:schemeClr val="accent1"/>
                </a:solidFill>
              </a:rPr>
              <a:t>1</a:t>
            </a:r>
          </a:p>
          <a:p>
            <a:r>
              <a:rPr lang="en-GB" dirty="0">
                <a:solidFill>
                  <a:schemeClr val="tx2"/>
                </a:solidFill>
              </a:rPr>
              <a:t>STAMPEDE included patients with and without metastatic disease (M1). </a:t>
            </a:r>
            <a:r>
              <a:rPr lang="en-GB" b="1" dirty="0">
                <a:solidFill>
                  <a:schemeClr val="accent1"/>
                </a:solidFill>
              </a:rPr>
              <a:t>Here we report long-term outcomes in the subset of M1 patients</a:t>
            </a:r>
            <a:r>
              <a:rPr lang="en-GB" b="1" baseline="30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STAMPEDE: Background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8946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A/AA, abiraterone acetate; ADT, androgen deprivation therapy; BioMK+, biomarker positive; E, enzalutamide; FFS, failure-free survival; MFS, metastasis-free survival; </a:t>
            </a:r>
            <a:br>
              <a:rPr lang="en-GB" dirty="0"/>
            </a:br>
            <a:r>
              <a:rPr lang="en-GB" dirty="0"/>
              <a:t>OS, overall survival; PFS, progression-free survival; RT, radiotherapy; SRE, skeletal-related event; tE2, transdermal oestradiol</a:t>
            </a:r>
            <a:br>
              <a:rPr lang="en-GB" dirty="0"/>
            </a:br>
            <a:r>
              <a:rPr lang="en-GB" dirty="0"/>
              <a:t>1. James ND, et al. N Engl J Med. 2017;377:338-51; 2. </a:t>
            </a:r>
            <a:r>
              <a:rPr lang="en-GB" altLang="en-US" dirty="0"/>
              <a:t>James N, et al. ESMO 2020. Abstract #611O. Oral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05094-8EAD-4D4C-93C1-84A28756F556}"/>
              </a:ext>
            </a:extLst>
          </p:cNvPr>
          <p:cNvSpPr txBox="1"/>
          <p:nvPr/>
        </p:nvSpPr>
        <p:spPr>
          <a:xfrm>
            <a:off x="6625200" y="2983961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>
                <a:schemeClr val="accent1"/>
              </a:buClr>
              <a:tabLst>
                <a:tab pos="798513" algn="l"/>
              </a:tabLst>
            </a:pPr>
            <a:r>
              <a:rPr lang="en-GB" sz="1600" b="1" dirty="0">
                <a:solidFill>
                  <a:schemeClr val="tx2"/>
                </a:solidFill>
              </a:rPr>
              <a:t>Patients: </a:t>
            </a:r>
            <a:r>
              <a:rPr lang="en-GB" sz="1600" dirty="0">
                <a:solidFill>
                  <a:schemeClr val="tx2"/>
                </a:solidFill>
              </a:rPr>
              <a:t>standard of care (SOC) (n=957), SOC + AAP (n=960)</a:t>
            </a:r>
          </a:p>
          <a:p>
            <a:pPr defTabSz="914377">
              <a:buClr>
                <a:schemeClr val="accent1"/>
              </a:buClr>
              <a:tabLst>
                <a:tab pos="798513" algn="l"/>
              </a:tabLst>
            </a:pPr>
            <a:r>
              <a:rPr lang="en-GB" sz="1600" b="1" dirty="0">
                <a:solidFill>
                  <a:schemeClr val="tx2"/>
                </a:solidFill>
              </a:rPr>
              <a:t>Recruitment: </a:t>
            </a:r>
            <a:r>
              <a:rPr lang="en-GB" sz="1600" dirty="0">
                <a:solidFill>
                  <a:schemeClr val="tx2"/>
                </a:solidFill>
              </a:rPr>
              <a:t>November 2011 to January 2014</a:t>
            </a:r>
          </a:p>
          <a:p>
            <a:pPr defTabSz="914377">
              <a:buClr>
                <a:schemeClr val="accent1"/>
              </a:buClr>
              <a:tabLst>
                <a:tab pos="798513" algn="l"/>
              </a:tabLst>
            </a:pPr>
            <a:endParaRPr lang="en-GB" sz="1600" b="1" dirty="0">
              <a:solidFill>
                <a:schemeClr val="tx2"/>
              </a:solidFill>
            </a:endParaRPr>
          </a:p>
          <a:p>
            <a:pPr defTabSz="914377">
              <a:buClr>
                <a:schemeClr val="accent1"/>
              </a:buClr>
              <a:tabLst>
                <a:tab pos="798513" algn="l"/>
              </a:tabLst>
            </a:pPr>
            <a:r>
              <a:rPr lang="en-GB" sz="1600" b="1" dirty="0">
                <a:solidFill>
                  <a:schemeClr val="tx2"/>
                </a:solidFill>
              </a:rPr>
              <a:t>Long-term follow up analysis</a:t>
            </a:r>
          </a:p>
          <a:p>
            <a:pPr marL="285750" indent="-285750" defTabSz="914377"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GB" sz="1600" dirty="0">
                <a:solidFill>
                  <a:schemeClr val="tx2"/>
                </a:solidFill>
              </a:rPr>
              <a:t>Database lock: 3 April 2020 (3 years after initial analysis)</a:t>
            </a:r>
          </a:p>
          <a:p>
            <a:pPr marL="285750" indent="-285750" defTabSz="914377"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GB" sz="1600" dirty="0">
                <a:solidFill>
                  <a:schemeClr val="tx2"/>
                </a:solidFill>
              </a:rPr>
              <a:t>1,003 patients had M1 disease at baseline</a:t>
            </a:r>
          </a:p>
          <a:p>
            <a:pPr marL="285750" indent="-285750" defTabSz="914377"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GB" sz="1600" dirty="0">
                <a:solidFill>
                  <a:schemeClr val="tx2"/>
                </a:solidFill>
              </a:rPr>
              <a:t>Median follow-up: 6.1 years</a:t>
            </a:r>
          </a:p>
          <a:p>
            <a:pPr marL="285750" indent="-285750" defTabSz="914377"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GB" sz="1600" dirty="0">
                <a:solidFill>
                  <a:schemeClr val="tx2"/>
                </a:solidFill>
              </a:rPr>
              <a:t>329 control arm events</a:t>
            </a:r>
          </a:p>
          <a:p>
            <a:pPr marL="285750" indent="-285750" defTabSz="914377"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r>
              <a:rPr lang="en-GB" sz="1600" dirty="0">
                <a:solidFill>
                  <a:schemeClr val="tx2"/>
                </a:solidFill>
              </a:rPr>
              <a:t>125 patients still receiving abiraterone acetate</a:t>
            </a:r>
          </a:p>
          <a:p>
            <a:pPr marL="285750" indent="-285750" defTabSz="914377"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798513" algn="l"/>
              </a:tabLst>
            </a:pPr>
            <a:endParaRPr lang="en-GB" sz="1600" dirty="0">
              <a:solidFill>
                <a:schemeClr val="tx2"/>
              </a:solidFill>
            </a:endParaRPr>
          </a:p>
          <a:p>
            <a:pPr defTabSz="914377">
              <a:buClr>
                <a:schemeClr val="accent1"/>
              </a:buClr>
              <a:tabLst>
                <a:tab pos="798513" algn="l"/>
              </a:tabLst>
            </a:pPr>
            <a:r>
              <a:rPr lang="en-GB" sz="1600" b="1" dirty="0">
                <a:solidFill>
                  <a:schemeClr val="tx2"/>
                </a:solidFill>
              </a:rPr>
              <a:t>Primary outcome measure: </a:t>
            </a:r>
            <a:r>
              <a:rPr lang="en-GB" sz="1600" dirty="0">
                <a:solidFill>
                  <a:schemeClr val="tx2"/>
                </a:solidFill>
              </a:rPr>
              <a:t>OS</a:t>
            </a:r>
          </a:p>
          <a:p>
            <a:pPr defTabSz="914377">
              <a:buClr>
                <a:schemeClr val="accent1"/>
              </a:buClr>
              <a:tabLst>
                <a:tab pos="798513" algn="l"/>
              </a:tabLst>
            </a:pPr>
            <a:r>
              <a:rPr lang="en-GB" sz="1600" b="1" dirty="0">
                <a:solidFill>
                  <a:schemeClr val="tx2"/>
                </a:solidFill>
              </a:rPr>
              <a:t>Secondary outcome measures: </a:t>
            </a:r>
            <a:r>
              <a:rPr lang="en-GB" sz="1600" dirty="0">
                <a:solidFill>
                  <a:schemeClr val="tx2"/>
                </a:solidFill>
              </a:rPr>
              <a:t>FFS, PFS, MFS, SREs, toxicity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6D82AC-C296-3040-A7C4-F555763BAC38}"/>
              </a:ext>
            </a:extLst>
          </p:cNvPr>
          <p:cNvCxnSpPr>
            <a:cxnSpLocks/>
          </p:cNvCxnSpPr>
          <p:nvPr/>
        </p:nvCxnSpPr>
        <p:spPr>
          <a:xfrm>
            <a:off x="985215" y="3305218"/>
            <a:ext cx="0" cy="2570734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55697-E6D5-C44B-86FA-13536CF7949C}"/>
              </a:ext>
            </a:extLst>
          </p:cNvPr>
          <p:cNvCxnSpPr>
            <a:cxnSpLocks/>
          </p:cNvCxnSpPr>
          <p:nvPr/>
        </p:nvCxnSpPr>
        <p:spPr>
          <a:xfrm flipH="1">
            <a:off x="982222" y="5876135"/>
            <a:ext cx="512356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BADEC9-019E-ED4C-8C10-8C883354C45B}"/>
              </a:ext>
            </a:extLst>
          </p:cNvPr>
          <p:cNvCxnSpPr>
            <a:cxnSpLocks/>
          </p:cNvCxnSpPr>
          <p:nvPr/>
        </p:nvCxnSpPr>
        <p:spPr>
          <a:xfrm>
            <a:off x="139161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4EC453-8946-7940-B46C-CFF1697604C2}"/>
              </a:ext>
            </a:extLst>
          </p:cNvPr>
          <p:cNvSpPr txBox="1"/>
          <p:nvPr/>
        </p:nvSpPr>
        <p:spPr>
          <a:xfrm>
            <a:off x="1147201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8851DC-5509-2F48-8051-8647C65F5F31}"/>
              </a:ext>
            </a:extLst>
          </p:cNvPr>
          <p:cNvCxnSpPr>
            <a:cxnSpLocks/>
          </p:cNvCxnSpPr>
          <p:nvPr/>
        </p:nvCxnSpPr>
        <p:spPr>
          <a:xfrm>
            <a:off x="1122792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080E0FD-BC6B-4547-91A1-D31A44706E77}"/>
              </a:ext>
            </a:extLst>
          </p:cNvPr>
          <p:cNvSpPr txBox="1"/>
          <p:nvPr/>
        </p:nvSpPr>
        <p:spPr>
          <a:xfrm>
            <a:off x="808017" y="5040927"/>
            <a:ext cx="10900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E52444B-B33B-B84E-9510-2DDE10E4CE28}"/>
              </a:ext>
            </a:extLst>
          </p:cNvPr>
          <p:cNvCxnSpPr>
            <a:cxnSpLocks/>
          </p:cNvCxnSpPr>
          <p:nvPr/>
        </p:nvCxnSpPr>
        <p:spPr>
          <a:xfrm>
            <a:off x="165196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E78A870-D33A-8249-BE23-4CF7C70DC289}"/>
              </a:ext>
            </a:extLst>
          </p:cNvPr>
          <p:cNvCxnSpPr>
            <a:cxnSpLocks/>
          </p:cNvCxnSpPr>
          <p:nvPr/>
        </p:nvCxnSpPr>
        <p:spPr>
          <a:xfrm>
            <a:off x="191866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2768433-DDDD-814C-82DF-516305D11FFA}"/>
              </a:ext>
            </a:extLst>
          </p:cNvPr>
          <p:cNvCxnSpPr>
            <a:cxnSpLocks/>
          </p:cNvCxnSpPr>
          <p:nvPr/>
        </p:nvCxnSpPr>
        <p:spPr>
          <a:xfrm>
            <a:off x="218219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9C3B4E-80FE-3A47-9A6E-292687A090D1}"/>
              </a:ext>
            </a:extLst>
          </p:cNvPr>
          <p:cNvCxnSpPr>
            <a:cxnSpLocks/>
          </p:cNvCxnSpPr>
          <p:nvPr/>
        </p:nvCxnSpPr>
        <p:spPr>
          <a:xfrm>
            <a:off x="244889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216CDEA-E03A-2F4B-AE24-2FA639571DA3}"/>
              </a:ext>
            </a:extLst>
          </p:cNvPr>
          <p:cNvCxnSpPr>
            <a:cxnSpLocks/>
          </p:cNvCxnSpPr>
          <p:nvPr/>
        </p:nvCxnSpPr>
        <p:spPr>
          <a:xfrm>
            <a:off x="270924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6F52DE6-13CB-3941-B91E-45515FEA65A9}"/>
              </a:ext>
            </a:extLst>
          </p:cNvPr>
          <p:cNvCxnSpPr>
            <a:cxnSpLocks/>
          </p:cNvCxnSpPr>
          <p:nvPr/>
        </p:nvCxnSpPr>
        <p:spPr>
          <a:xfrm>
            <a:off x="297276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D7A936E-B5EC-4041-98D4-5DECFFE8989E}"/>
              </a:ext>
            </a:extLst>
          </p:cNvPr>
          <p:cNvCxnSpPr>
            <a:cxnSpLocks/>
          </p:cNvCxnSpPr>
          <p:nvPr/>
        </p:nvCxnSpPr>
        <p:spPr>
          <a:xfrm>
            <a:off x="323311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4BC689A-21F8-D44F-8C15-7EED17869439}"/>
              </a:ext>
            </a:extLst>
          </p:cNvPr>
          <p:cNvCxnSpPr>
            <a:cxnSpLocks/>
          </p:cNvCxnSpPr>
          <p:nvPr/>
        </p:nvCxnSpPr>
        <p:spPr>
          <a:xfrm>
            <a:off x="349664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836646-6413-9448-9DF8-009B3413751B}"/>
              </a:ext>
            </a:extLst>
          </p:cNvPr>
          <p:cNvCxnSpPr>
            <a:cxnSpLocks/>
          </p:cNvCxnSpPr>
          <p:nvPr/>
        </p:nvCxnSpPr>
        <p:spPr>
          <a:xfrm>
            <a:off x="376334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A74B2D8-BA8D-E847-8368-20ADD070DB13}"/>
              </a:ext>
            </a:extLst>
          </p:cNvPr>
          <p:cNvCxnSpPr>
            <a:cxnSpLocks/>
          </p:cNvCxnSpPr>
          <p:nvPr/>
        </p:nvCxnSpPr>
        <p:spPr>
          <a:xfrm>
            <a:off x="402686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7F79C72-06D9-B743-8B87-7952DA664EE6}"/>
              </a:ext>
            </a:extLst>
          </p:cNvPr>
          <p:cNvCxnSpPr>
            <a:cxnSpLocks/>
          </p:cNvCxnSpPr>
          <p:nvPr/>
        </p:nvCxnSpPr>
        <p:spPr>
          <a:xfrm>
            <a:off x="429039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F209BAE-9A37-BB49-9A7F-FF8BC263A0F5}"/>
              </a:ext>
            </a:extLst>
          </p:cNvPr>
          <p:cNvCxnSpPr>
            <a:cxnSpLocks/>
          </p:cNvCxnSpPr>
          <p:nvPr/>
        </p:nvCxnSpPr>
        <p:spPr>
          <a:xfrm>
            <a:off x="587471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0ADC6A-2A4C-074F-917A-117FCF13BABC}"/>
              </a:ext>
            </a:extLst>
          </p:cNvPr>
          <p:cNvCxnSpPr>
            <a:cxnSpLocks/>
          </p:cNvCxnSpPr>
          <p:nvPr/>
        </p:nvCxnSpPr>
        <p:spPr>
          <a:xfrm>
            <a:off x="455709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0E80CAA-D8DB-DE4B-988D-EC9A1E63D179}"/>
              </a:ext>
            </a:extLst>
          </p:cNvPr>
          <p:cNvCxnSpPr>
            <a:cxnSpLocks/>
          </p:cNvCxnSpPr>
          <p:nvPr/>
        </p:nvCxnSpPr>
        <p:spPr>
          <a:xfrm>
            <a:off x="482061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B599A89-A898-BB40-B708-883E68644EBF}"/>
              </a:ext>
            </a:extLst>
          </p:cNvPr>
          <p:cNvCxnSpPr>
            <a:cxnSpLocks/>
          </p:cNvCxnSpPr>
          <p:nvPr/>
        </p:nvCxnSpPr>
        <p:spPr>
          <a:xfrm>
            <a:off x="508414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6F0A4FA-2171-434A-B81C-CB08A0B94738}"/>
              </a:ext>
            </a:extLst>
          </p:cNvPr>
          <p:cNvCxnSpPr>
            <a:cxnSpLocks/>
          </p:cNvCxnSpPr>
          <p:nvPr/>
        </p:nvCxnSpPr>
        <p:spPr>
          <a:xfrm>
            <a:off x="5341315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6252FCF-6238-4B41-BD37-300F6C90961D}"/>
              </a:ext>
            </a:extLst>
          </p:cNvPr>
          <p:cNvCxnSpPr>
            <a:cxnSpLocks/>
          </p:cNvCxnSpPr>
          <p:nvPr/>
        </p:nvCxnSpPr>
        <p:spPr>
          <a:xfrm>
            <a:off x="5604840" y="587912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0BFB1FE-07BD-3341-B4E5-8C907DF1E8B8}"/>
              </a:ext>
            </a:extLst>
          </p:cNvPr>
          <p:cNvSpPr txBox="1"/>
          <p:nvPr/>
        </p:nvSpPr>
        <p:spPr>
          <a:xfrm>
            <a:off x="1413901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B1F5607-B3CE-EB48-9F8B-9514584B7681}"/>
              </a:ext>
            </a:extLst>
          </p:cNvPr>
          <p:cNvSpPr txBox="1"/>
          <p:nvPr/>
        </p:nvSpPr>
        <p:spPr>
          <a:xfrm>
            <a:off x="167742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98CBBB-493A-DA45-971F-D3C5E8FA4C4A}"/>
              </a:ext>
            </a:extLst>
          </p:cNvPr>
          <p:cNvSpPr txBox="1"/>
          <p:nvPr/>
        </p:nvSpPr>
        <p:spPr>
          <a:xfrm>
            <a:off x="195047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87090E-FEAD-E348-A016-1E2F943E66EC}"/>
              </a:ext>
            </a:extLst>
          </p:cNvPr>
          <p:cNvSpPr txBox="1"/>
          <p:nvPr/>
        </p:nvSpPr>
        <p:spPr>
          <a:xfrm>
            <a:off x="220447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EEE1B9C-FDFB-8E4F-ADD0-3D5137299CBA}"/>
              </a:ext>
            </a:extLst>
          </p:cNvPr>
          <p:cNvSpPr txBox="1"/>
          <p:nvPr/>
        </p:nvSpPr>
        <p:spPr>
          <a:xfrm>
            <a:off x="247117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562129-3A66-7844-845B-910E8D9AEF97}"/>
              </a:ext>
            </a:extLst>
          </p:cNvPr>
          <p:cNvSpPr txBox="1"/>
          <p:nvPr/>
        </p:nvSpPr>
        <p:spPr>
          <a:xfrm>
            <a:off x="273787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7E85C8B-6E8F-594A-A62C-D389DF7BAAA8}"/>
              </a:ext>
            </a:extLst>
          </p:cNvPr>
          <p:cNvSpPr txBox="1"/>
          <p:nvPr/>
        </p:nvSpPr>
        <p:spPr>
          <a:xfrm>
            <a:off x="299822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EA45D8-9F59-AE45-B28A-8542538354D8}"/>
              </a:ext>
            </a:extLst>
          </p:cNvPr>
          <p:cNvSpPr txBox="1"/>
          <p:nvPr/>
        </p:nvSpPr>
        <p:spPr>
          <a:xfrm>
            <a:off x="326492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B4F92DA-A9CF-4F4B-8945-F5B486032D3E}"/>
              </a:ext>
            </a:extLst>
          </p:cNvPr>
          <p:cNvSpPr txBox="1"/>
          <p:nvPr/>
        </p:nvSpPr>
        <p:spPr>
          <a:xfrm>
            <a:off x="352527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684F4D5-FDFA-AB4B-AE51-0E23F36C2A86}"/>
              </a:ext>
            </a:extLst>
          </p:cNvPr>
          <p:cNvSpPr txBox="1"/>
          <p:nvPr/>
        </p:nvSpPr>
        <p:spPr>
          <a:xfrm>
            <a:off x="3788801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1F6EDFF-DADB-6846-9652-48EB22165060}"/>
              </a:ext>
            </a:extLst>
          </p:cNvPr>
          <p:cNvSpPr txBox="1"/>
          <p:nvPr/>
        </p:nvSpPr>
        <p:spPr>
          <a:xfrm>
            <a:off x="405232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6DD0EB6-A65D-A045-84BA-70D4DA067510}"/>
              </a:ext>
            </a:extLst>
          </p:cNvPr>
          <p:cNvSpPr txBox="1"/>
          <p:nvPr/>
        </p:nvSpPr>
        <p:spPr>
          <a:xfrm>
            <a:off x="431902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337D2FF-A898-084F-97A1-252DACF4BAAC}"/>
              </a:ext>
            </a:extLst>
          </p:cNvPr>
          <p:cNvSpPr txBox="1"/>
          <p:nvPr/>
        </p:nvSpPr>
        <p:spPr>
          <a:xfrm>
            <a:off x="458572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96C654F-5CEF-6E46-B78F-A81E29DF0457}"/>
              </a:ext>
            </a:extLst>
          </p:cNvPr>
          <p:cNvSpPr txBox="1"/>
          <p:nvPr/>
        </p:nvSpPr>
        <p:spPr>
          <a:xfrm>
            <a:off x="5897001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6C43E9A-4B46-7D4C-99C8-7455CD1F440A}"/>
              </a:ext>
            </a:extLst>
          </p:cNvPr>
          <p:cNvSpPr txBox="1"/>
          <p:nvPr/>
        </p:nvSpPr>
        <p:spPr>
          <a:xfrm>
            <a:off x="5630301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4963A6-86A0-FA40-95EB-DC793929001A}"/>
              </a:ext>
            </a:extLst>
          </p:cNvPr>
          <p:cNvSpPr txBox="1"/>
          <p:nvPr/>
        </p:nvSpPr>
        <p:spPr>
          <a:xfrm>
            <a:off x="5373126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D3CC971-7DB2-E147-9751-1D5DECF93501}"/>
              </a:ext>
            </a:extLst>
          </p:cNvPr>
          <p:cNvSpPr txBox="1"/>
          <p:nvPr/>
        </p:nvSpPr>
        <p:spPr>
          <a:xfrm>
            <a:off x="5115951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2E7CD42-6A8E-3E45-A644-694CC8FEFBC4}"/>
              </a:ext>
            </a:extLst>
          </p:cNvPr>
          <p:cNvSpPr txBox="1"/>
          <p:nvPr/>
        </p:nvSpPr>
        <p:spPr>
          <a:xfrm>
            <a:off x="4849251" y="5898177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2020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4AB4B4B-9E94-6041-B74B-46175D6DED8A}"/>
              </a:ext>
            </a:extLst>
          </p:cNvPr>
          <p:cNvCxnSpPr>
            <a:cxnSpLocks/>
          </p:cNvCxnSpPr>
          <p:nvPr/>
        </p:nvCxnSpPr>
        <p:spPr>
          <a:xfrm rot="5400000">
            <a:off x="964044" y="509490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FCD8E2E1-19FD-6147-BE38-85189659F836}"/>
              </a:ext>
            </a:extLst>
          </p:cNvPr>
          <p:cNvSpPr txBox="1"/>
          <p:nvPr/>
        </p:nvSpPr>
        <p:spPr>
          <a:xfrm>
            <a:off x="808017" y="3389927"/>
            <a:ext cx="1090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83EBFDF-C804-C14E-A0F8-195CA7F19325}"/>
              </a:ext>
            </a:extLst>
          </p:cNvPr>
          <p:cNvCxnSpPr>
            <a:cxnSpLocks/>
          </p:cNvCxnSpPr>
          <p:nvPr/>
        </p:nvCxnSpPr>
        <p:spPr>
          <a:xfrm rot="5400000">
            <a:off x="964044" y="344390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B040D12-F95D-084A-B2F1-A659C60E0DFC}"/>
              </a:ext>
            </a:extLst>
          </p:cNvPr>
          <p:cNvSpPr txBox="1"/>
          <p:nvPr/>
        </p:nvSpPr>
        <p:spPr>
          <a:xfrm>
            <a:off x="846489" y="3539152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076BEC-5849-3C45-8218-D8BF07094AA8}"/>
              </a:ext>
            </a:extLst>
          </p:cNvPr>
          <p:cNvCxnSpPr>
            <a:cxnSpLocks/>
          </p:cNvCxnSpPr>
          <p:nvPr/>
        </p:nvCxnSpPr>
        <p:spPr>
          <a:xfrm rot="5400000">
            <a:off x="964044" y="3593131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5816441-7E9C-8142-AF9B-FD585CF3E071}"/>
              </a:ext>
            </a:extLst>
          </p:cNvPr>
          <p:cNvSpPr txBox="1"/>
          <p:nvPr/>
        </p:nvSpPr>
        <p:spPr>
          <a:xfrm>
            <a:off x="848092" y="3688377"/>
            <a:ext cx="6892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F2CFF03-52C9-024B-99F2-E5360B0FD55C}"/>
              </a:ext>
            </a:extLst>
          </p:cNvPr>
          <p:cNvCxnSpPr>
            <a:cxnSpLocks/>
          </p:cNvCxnSpPr>
          <p:nvPr/>
        </p:nvCxnSpPr>
        <p:spPr>
          <a:xfrm rot="5400000">
            <a:off x="964044" y="374235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49446D2E-902A-7245-8E09-33C2EEBEE654}"/>
              </a:ext>
            </a:extLst>
          </p:cNvPr>
          <p:cNvSpPr txBox="1"/>
          <p:nvPr/>
        </p:nvSpPr>
        <p:spPr>
          <a:xfrm>
            <a:off x="838474" y="3840777"/>
            <a:ext cx="785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A7E60B3-5611-0347-8234-66A932610637}"/>
              </a:ext>
            </a:extLst>
          </p:cNvPr>
          <p:cNvCxnSpPr>
            <a:cxnSpLocks/>
          </p:cNvCxnSpPr>
          <p:nvPr/>
        </p:nvCxnSpPr>
        <p:spPr>
          <a:xfrm rot="5400000">
            <a:off x="964044" y="389475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F6314D8-F23E-4842-A046-365AB4461D81}"/>
              </a:ext>
            </a:extLst>
          </p:cNvPr>
          <p:cNvSpPr txBox="1"/>
          <p:nvPr/>
        </p:nvSpPr>
        <p:spPr>
          <a:xfrm>
            <a:off x="854504" y="3990002"/>
            <a:ext cx="625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829A1E2-231B-4446-894C-1E12B1CA7D01}"/>
              </a:ext>
            </a:extLst>
          </p:cNvPr>
          <p:cNvCxnSpPr>
            <a:cxnSpLocks/>
          </p:cNvCxnSpPr>
          <p:nvPr/>
        </p:nvCxnSpPr>
        <p:spPr>
          <a:xfrm rot="5400000">
            <a:off x="964044" y="4043981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BDBF360-FBAC-294B-A063-0487F8CF4AE5}"/>
              </a:ext>
            </a:extLst>
          </p:cNvPr>
          <p:cNvSpPr txBox="1"/>
          <p:nvPr/>
        </p:nvSpPr>
        <p:spPr>
          <a:xfrm>
            <a:off x="857710" y="4139227"/>
            <a:ext cx="593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D451966-F25A-9E40-9BCD-5F01F48607C2}"/>
              </a:ext>
            </a:extLst>
          </p:cNvPr>
          <p:cNvCxnSpPr>
            <a:cxnSpLocks/>
          </p:cNvCxnSpPr>
          <p:nvPr/>
        </p:nvCxnSpPr>
        <p:spPr>
          <a:xfrm rot="5400000">
            <a:off x="964044" y="419320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82C1554-CF95-9745-A218-8820C0E26DC3}"/>
              </a:ext>
            </a:extLst>
          </p:cNvPr>
          <p:cNvSpPr txBox="1"/>
          <p:nvPr/>
        </p:nvSpPr>
        <p:spPr>
          <a:xfrm>
            <a:off x="836871" y="4291627"/>
            <a:ext cx="801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3FB717D-F8AD-EB4E-A517-E7FCAD12088B}"/>
              </a:ext>
            </a:extLst>
          </p:cNvPr>
          <p:cNvCxnSpPr>
            <a:cxnSpLocks/>
          </p:cNvCxnSpPr>
          <p:nvPr/>
        </p:nvCxnSpPr>
        <p:spPr>
          <a:xfrm rot="5400000">
            <a:off x="964044" y="434560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4042404-4F1E-7A4A-A69A-FEFF4E37B5C8}"/>
              </a:ext>
            </a:extLst>
          </p:cNvPr>
          <p:cNvSpPr txBox="1"/>
          <p:nvPr/>
        </p:nvSpPr>
        <p:spPr>
          <a:xfrm>
            <a:off x="836871" y="4440852"/>
            <a:ext cx="801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4BC3DC1-6E84-1B44-8061-FCD9491B31C9}"/>
              </a:ext>
            </a:extLst>
          </p:cNvPr>
          <p:cNvCxnSpPr>
            <a:cxnSpLocks/>
          </p:cNvCxnSpPr>
          <p:nvPr/>
        </p:nvCxnSpPr>
        <p:spPr>
          <a:xfrm rot="5400000">
            <a:off x="964044" y="4494831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AE06612F-28F7-CB42-9879-B31EACFFD862}"/>
              </a:ext>
            </a:extLst>
          </p:cNvPr>
          <p:cNvSpPr txBox="1"/>
          <p:nvPr/>
        </p:nvSpPr>
        <p:spPr>
          <a:xfrm>
            <a:off x="884961" y="4590077"/>
            <a:ext cx="3206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3A7F531-B73B-D241-8C9F-EC483EB69D93}"/>
              </a:ext>
            </a:extLst>
          </p:cNvPr>
          <p:cNvCxnSpPr>
            <a:cxnSpLocks/>
          </p:cNvCxnSpPr>
          <p:nvPr/>
        </p:nvCxnSpPr>
        <p:spPr>
          <a:xfrm rot="5400000">
            <a:off x="964044" y="464405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F341B9B6-8AAF-1C46-BCA4-60D240997FB8}"/>
              </a:ext>
            </a:extLst>
          </p:cNvPr>
          <p:cNvSpPr txBox="1"/>
          <p:nvPr/>
        </p:nvSpPr>
        <p:spPr>
          <a:xfrm>
            <a:off x="849695" y="4742477"/>
            <a:ext cx="673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8E2D7E0-E82C-1E4A-B9D1-7D5B8E658DD8}"/>
              </a:ext>
            </a:extLst>
          </p:cNvPr>
          <p:cNvCxnSpPr>
            <a:cxnSpLocks/>
          </p:cNvCxnSpPr>
          <p:nvPr/>
        </p:nvCxnSpPr>
        <p:spPr>
          <a:xfrm rot="5400000">
            <a:off x="964044" y="4796456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8D8DC3D-8766-3D4C-8D75-23779B20446B}"/>
              </a:ext>
            </a:extLst>
          </p:cNvPr>
          <p:cNvSpPr txBox="1"/>
          <p:nvPr/>
        </p:nvSpPr>
        <p:spPr>
          <a:xfrm>
            <a:off x="862519" y="4891702"/>
            <a:ext cx="5450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9BA301F-5020-1A46-AA5F-1FE624FF7E0D}"/>
              </a:ext>
            </a:extLst>
          </p:cNvPr>
          <p:cNvCxnSpPr>
            <a:cxnSpLocks/>
          </p:cNvCxnSpPr>
          <p:nvPr/>
        </p:nvCxnSpPr>
        <p:spPr>
          <a:xfrm rot="5400000">
            <a:off x="964044" y="4945681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AAE43476-77BB-3840-8415-AA0DFA679266}"/>
              </a:ext>
            </a:extLst>
          </p:cNvPr>
          <p:cNvSpPr txBox="1"/>
          <p:nvPr/>
        </p:nvSpPr>
        <p:spPr>
          <a:xfrm rot="16200000">
            <a:off x="388156" y="4498738"/>
            <a:ext cx="5659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33350" indent="-133350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Trial arm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85DEF3F-0449-C246-83C1-227545954313}"/>
              </a:ext>
            </a:extLst>
          </p:cNvPr>
          <p:cNvSpPr txBox="1"/>
          <p:nvPr/>
        </p:nvSpPr>
        <p:spPr>
          <a:xfrm>
            <a:off x="1373774" y="5563035"/>
            <a:ext cx="11205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33350" indent="-133350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in comparison</a:t>
            </a:r>
          </a:p>
          <a:p>
            <a:pPr marL="133350" indent="-133350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not in comparison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8200980-D60A-E94D-8034-C174D266A6C0}"/>
              </a:ext>
            </a:extLst>
          </p:cNvPr>
          <p:cNvCxnSpPr>
            <a:cxnSpLocks/>
          </p:cNvCxnSpPr>
          <p:nvPr/>
        </p:nvCxnSpPr>
        <p:spPr>
          <a:xfrm flipH="1">
            <a:off x="982222" y="3306671"/>
            <a:ext cx="512356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9036ECC-0E3B-9342-A9F9-437C766535FC}"/>
              </a:ext>
            </a:extLst>
          </p:cNvPr>
          <p:cNvCxnSpPr>
            <a:cxnSpLocks/>
          </p:cNvCxnSpPr>
          <p:nvPr/>
        </p:nvCxnSpPr>
        <p:spPr>
          <a:xfrm>
            <a:off x="139161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78BBA6C-87EE-684D-90FC-4E08026D43CF}"/>
              </a:ext>
            </a:extLst>
          </p:cNvPr>
          <p:cNvCxnSpPr>
            <a:cxnSpLocks/>
          </p:cNvCxnSpPr>
          <p:nvPr/>
        </p:nvCxnSpPr>
        <p:spPr>
          <a:xfrm>
            <a:off x="1122792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F2A9528-C281-3F42-B142-9238898C30BA}"/>
              </a:ext>
            </a:extLst>
          </p:cNvPr>
          <p:cNvCxnSpPr>
            <a:cxnSpLocks/>
          </p:cNvCxnSpPr>
          <p:nvPr/>
        </p:nvCxnSpPr>
        <p:spPr>
          <a:xfrm>
            <a:off x="165196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119A6EC-CBC9-FD49-963F-920187120866}"/>
              </a:ext>
            </a:extLst>
          </p:cNvPr>
          <p:cNvCxnSpPr>
            <a:cxnSpLocks/>
          </p:cNvCxnSpPr>
          <p:nvPr/>
        </p:nvCxnSpPr>
        <p:spPr>
          <a:xfrm>
            <a:off x="191866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E5E8A31-E56A-524A-9CAD-73DD446C81E6}"/>
              </a:ext>
            </a:extLst>
          </p:cNvPr>
          <p:cNvCxnSpPr>
            <a:cxnSpLocks/>
          </p:cNvCxnSpPr>
          <p:nvPr/>
        </p:nvCxnSpPr>
        <p:spPr>
          <a:xfrm>
            <a:off x="218219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1FC618D-26E3-7342-9267-BEB1E7CE2E11}"/>
              </a:ext>
            </a:extLst>
          </p:cNvPr>
          <p:cNvCxnSpPr>
            <a:cxnSpLocks/>
          </p:cNvCxnSpPr>
          <p:nvPr/>
        </p:nvCxnSpPr>
        <p:spPr>
          <a:xfrm>
            <a:off x="244889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A405C9-4D25-5D48-B6DD-6647AEF15816}"/>
              </a:ext>
            </a:extLst>
          </p:cNvPr>
          <p:cNvCxnSpPr>
            <a:cxnSpLocks/>
          </p:cNvCxnSpPr>
          <p:nvPr/>
        </p:nvCxnSpPr>
        <p:spPr>
          <a:xfrm>
            <a:off x="270924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5B989DC-FAAE-534F-85F7-9C1341C68142}"/>
              </a:ext>
            </a:extLst>
          </p:cNvPr>
          <p:cNvCxnSpPr>
            <a:cxnSpLocks/>
          </p:cNvCxnSpPr>
          <p:nvPr/>
        </p:nvCxnSpPr>
        <p:spPr>
          <a:xfrm>
            <a:off x="297276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FEF6282-0271-564E-A42E-8D304CE95F49}"/>
              </a:ext>
            </a:extLst>
          </p:cNvPr>
          <p:cNvCxnSpPr>
            <a:cxnSpLocks/>
          </p:cNvCxnSpPr>
          <p:nvPr/>
        </p:nvCxnSpPr>
        <p:spPr>
          <a:xfrm>
            <a:off x="323311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3D327F9-6F14-9844-958F-6794037B3BF7}"/>
              </a:ext>
            </a:extLst>
          </p:cNvPr>
          <p:cNvCxnSpPr>
            <a:cxnSpLocks/>
          </p:cNvCxnSpPr>
          <p:nvPr/>
        </p:nvCxnSpPr>
        <p:spPr>
          <a:xfrm>
            <a:off x="349664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3285F1B-F23A-944A-9835-8895F2779375}"/>
              </a:ext>
            </a:extLst>
          </p:cNvPr>
          <p:cNvCxnSpPr>
            <a:cxnSpLocks/>
          </p:cNvCxnSpPr>
          <p:nvPr/>
        </p:nvCxnSpPr>
        <p:spPr>
          <a:xfrm>
            <a:off x="376334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7FC4EBC-FBC9-3748-95AC-5991E7779C7E}"/>
              </a:ext>
            </a:extLst>
          </p:cNvPr>
          <p:cNvCxnSpPr>
            <a:cxnSpLocks/>
          </p:cNvCxnSpPr>
          <p:nvPr/>
        </p:nvCxnSpPr>
        <p:spPr>
          <a:xfrm>
            <a:off x="587471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E6AEC84-0FEA-234E-94AD-8967291B8727}"/>
              </a:ext>
            </a:extLst>
          </p:cNvPr>
          <p:cNvCxnSpPr>
            <a:cxnSpLocks/>
          </p:cNvCxnSpPr>
          <p:nvPr/>
        </p:nvCxnSpPr>
        <p:spPr>
          <a:xfrm>
            <a:off x="482061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57D846C-77BA-794F-9F59-BF5382F9DD35}"/>
              </a:ext>
            </a:extLst>
          </p:cNvPr>
          <p:cNvCxnSpPr>
            <a:cxnSpLocks/>
          </p:cNvCxnSpPr>
          <p:nvPr/>
        </p:nvCxnSpPr>
        <p:spPr>
          <a:xfrm>
            <a:off x="508414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2BF48B9-0D0B-3C44-B09F-DA0B0E7101A9}"/>
              </a:ext>
            </a:extLst>
          </p:cNvPr>
          <p:cNvCxnSpPr>
            <a:cxnSpLocks/>
          </p:cNvCxnSpPr>
          <p:nvPr/>
        </p:nvCxnSpPr>
        <p:spPr>
          <a:xfrm>
            <a:off x="534131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8A21144-E8D8-454A-9234-141065A03DFC}"/>
              </a:ext>
            </a:extLst>
          </p:cNvPr>
          <p:cNvCxnSpPr>
            <a:cxnSpLocks/>
          </p:cNvCxnSpPr>
          <p:nvPr/>
        </p:nvCxnSpPr>
        <p:spPr>
          <a:xfrm>
            <a:off x="560484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1ED785F0-2B46-EB49-850D-EB2E86CE5011}"/>
              </a:ext>
            </a:extLst>
          </p:cNvPr>
          <p:cNvSpPr txBox="1"/>
          <p:nvPr/>
        </p:nvSpPr>
        <p:spPr>
          <a:xfrm>
            <a:off x="1147201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3FEDDA7-3768-924C-907E-D5926C5C0EF4}"/>
              </a:ext>
            </a:extLst>
          </p:cNvPr>
          <p:cNvSpPr txBox="1"/>
          <p:nvPr/>
        </p:nvSpPr>
        <p:spPr>
          <a:xfrm>
            <a:off x="1413901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2007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2FF501F-90E6-4940-9DEB-B1638612290C}"/>
              </a:ext>
            </a:extLst>
          </p:cNvPr>
          <p:cNvSpPr txBox="1"/>
          <p:nvPr/>
        </p:nvSpPr>
        <p:spPr>
          <a:xfrm>
            <a:off x="167742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08D71C2-D16A-804B-800A-B1961846EE8E}"/>
              </a:ext>
            </a:extLst>
          </p:cNvPr>
          <p:cNvSpPr txBox="1"/>
          <p:nvPr/>
        </p:nvSpPr>
        <p:spPr>
          <a:xfrm>
            <a:off x="195047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2009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4F66D5F-C4AE-8241-9020-04AEF1388837}"/>
              </a:ext>
            </a:extLst>
          </p:cNvPr>
          <p:cNvSpPr txBox="1"/>
          <p:nvPr/>
        </p:nvSpPr>
        <p:spPr>
          <a:xfrm>
            <a:off x="220447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310EBE0-76D9-5A4E-B243-7BE1C7F4ADF6}"/>
              </a:ext>
            </a:extLst>
          </p:cNvPr>
          <p:cNvSpPr txBox="1"/>
          <p:nvPr/>
        </p:nvSpPr>
        <p:spPr>
          <a:xfrm>
            <a:off x="247117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7B9068E-9A87-7A4D-B67C-EEB76E78AFA3}"/>
              </a:ext>
            </a:extLst>
          </p:cNvPr>
          <p:cNvSpPr txBox="1"/>
          <p:nvPr/>
        </p:nvSpPr>
        <p:spPr>
          <a:xfrm>
            <a:off x="273787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1A5C2D4-C874-674A-BAA2-DCD7B0D153D7}"/>
              </a:ext>
            </a:extLst>
          </p:cNvPr>
          <p:cNvSpPr txBox="1"/>
          <p:nvPr/>
        </p:nvSpPr>
        <p:spPr>
          <a:xfrm>
            <a:off x="299822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6EA57AB-B18B-E44A-B30F-559F2C56D150}"/>
              </a:ext>
            </a:extLst>
          </p:cNvPr>
          <p:cNvSpPr txBox="1"/>
          <p:nvPr/>
        </p:nvSpPr>
        <p:spPr>
          <a:xfrm>
            <a:off x="326492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5E44E0B-03C8-C947-A4DD-DD967F63E34E}"/>
              </a:ext>
            </a:extLst>
          </p:cNvPr>
          <p:cNvSpPr txBox="1"/>
          <p:nvPr/>
        </p:nvSpPr>
        <p:spPr>
          <a:xfrm>
            <a:off x="352527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4D39F1B-5A26-4E46-89A0-A334B7EFE79E}"/>
              </a:ext>
            </a:extLst>
          </p:cNvPr>
          <p:cNvSpPr txBox="1"/>
          <p:nvPr/>
        </p:nvSpPr>
        <p:spPr>
          <a:xfrm>
            <a:off x="3788801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503CC90-970C-1640-909A-E0CA2C71A07A}"/>
              </a:ext>
            </a:extLst>
          </p:cNvPr>
          <p:cNvSpPr txBox="1"/>
          <p:nvPr/>
        </p:nvSpPr>
        <p:spPr>
          <a:xfrm>
            <a:off x="458572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A1152B8-E603-CA42-A3DD-69711B6CA3A9}"/>
              </a:ext>
            </a:extLst>
          </p:cNvPr>
          <p:cNvSpPr txBox="1"/>
          <p:nvPr/>
        </p:nvSpPr>
        <p:spPr>
          <a:xfrm>
            <a:off x="5897001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2E7E4DE-D652-5F43-9A77-F7B79D4722C5}"/>
              </a:ext>
            </a:extLst>
          </p:cNvPr>
          <p:cNvSpPr txBox="1"/>
          <p:nvPr/>
        </p:nvSpPr>
        <p:spPr>
          <a:xfrm>
            <a:off x="5630301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5F2B086-029C-744E-99DA-94698CC052AE}"/>
              </a:ext>
            </a:extLst>
          </p:cNvPr>
          <p:cNvSpPr txBox="1"/>
          <p:nvPr/>
        </p:nvSpPr>
        <p:spPr>
          <a:xfrm>
            <a:off x="537312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7C624A1-5B99-FE40-8D0E-D0DB8EB3C996}"/>
              </a:ext>
            </a:extLst>
          </p:cNvPr>
          <p:cNvSpPr txBox="1"/>
          <p:nvPr/>
        </p:nvSpPr>
        <p:spPr>
          <a:xfrm>
            <a:off x="5115951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8E72256-5C6F-304A-A0BF-3777F295FE13}"/>
              </a:ext>
            </a:extLst>
          </p:cNvPr>
          <p:cNvSpPr txBox="1"/>
          <p:nvPr/>
        </p:nvSpPr>
        <p:spPr>
          <a:xfrm>
            <a:off x="4849251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7D73054-E95B-0E4E-8E89-9C1EB4D1171C}"/>
              </a:ext>
            </a:extLst>
          </p:cNvPr>
          <p:cNvSpPr txBox="1"/>
          <p:nvPr/>
        </p:nvSpPr>
        <p:spPr>
          <a:xfrm>
            <a:off x="1009764" y="2944163"/>
            <a:ext cx="23639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33350" indent="-133350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STAMPEDE: abiraterone comparisons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D6178D5-7788-EF4B-98E2-AC8816E38C06}"/>
              </a:ext>
            </a:extLst>
          </p:cNvPr>
          <p:cNvSpPr txBox="1"/>
          <p:nvPr/>
        </p:nvSpPr>
        <p:spPr>
          <a:xfrm>
            <a:off x="6178671" y="5040927"/>
            <a:ext cx="10900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57A6344-F816-4044-824A-565DC15FC6C8}"/>
              </a:ext>
            </a:extLst>
          </p:cNvPr>
          <p:cNvCxnSpPr>
            <a:cxnSpLocks/>
          </p:cNvCxnSpPr>
          <p:nvPr/>
        </p:nvCxnSpPr>
        <p:spPr>
          <a:xfrm rot="5400000">
            <a:off x="6125591" y="509490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9F29F47A-2B51-1046-A7D5-676CEC9317CC}"/>
              </a:ext>
            </a:extLst>
          </p:cNvPr>
          <p:cNvSpPr txBox="1"/>
          <p:nvPr/>
        </p:nvSpPr>
        <p:spPr>
          <a:xfrm>
            <a:off x="6178671" y="3389927"/>
            <a:ext cx="1090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2D38FC-4BFF-5F4E-A1BA-0DF49F1AC474}"/>
              </a:ext>
            </a:extLst>
          </p:cNvPr>
          <p:cNvCxnSpPr>
            <a:cxnSpLocks/>
          </p:cNvCxnSpPr>
          <p:nvPr/>
        </p:nvCxnSpPr>
        <p:spPr>
          <a:xfrm rot="5400000">
            <a:off x="6125591" y="344390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1B7AE72D-F956-934C-8AE5-ACADDC20389C}"/>
              </a:ext>
            </a:extLst>
          </p:cNvPr>
          <p:cNvSpPr txBox="1"/>
          <p:nvPr/>
        </p:nvSpPr>
        <p:spPr>
          <a:xfrm>
            <a:off x="6178671" y="3539152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81BF54F-2CF2-4146-8E96-1AD8F37BD1DA}"/>
              </a:ext>
            </a:extLst>
          </p:cNvPr>
          <p:cNvCxnSpPr>
            <a:cxnSpLocks/>
          </p:cNvCxnSpPr>
          <p:nvPr/>
        </p:nvCxnSpPr>
        <p:spPr>
          <a:xfrm rot="5400000">
            <a:off x="6125591" y="3593132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C755AF-7FE4-9548-A850-5B060021E7CD}"/>
              </a:ext>
            </a:extLst>
          </p:cNvPr>
          <p:cNvSpPr txBox="1"/>
          <p:nvPr/>
        </p:nvSpPr>
        <p:spPr>
          <a:xfrm>
            <a:off x="6178671" y="3688377"/>
            <a:ext cx="6892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8337465C-45BF-B84A-B61B-810A1D227E9A}"/>
              </a:ext>
            </a:extLst>
          </p:cNvPr>
          <p:cNvCxnSpPr>
            <a:cxnSpLocks/>
          </p:cNvCxnSpPr>
          <p:nvPr/>
        </p:nvCxnSpPr>
        <p:spPr>
          <a:xfrm rot="5400000">
            <a:off x="6125591" y="374235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FF64CF22-E4FF-C944-86A2-4756AA31AFDB}"/>
              </a:ext>
            </a:extLst>
          </p:cNvPr>
          <p:cNvSpPr txBox="1"/>
          <p:nvPr/>
        </p:nvSpPr>
        <p:spPr>
          <a:xfrm>
            <a:off x="6178671" y="3840777"/>
            <a:ext cx="785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9E8E3FF-07AA-F346-A891-9FDCE2135671}"/>
              </a:ext>
            </a:extLst>
          </p:cNvPr>
          <p:cNvCxnSpPr>
            <a:cxnSpLocks/>
          </p:cNvCxnSpPr>
          <p:nvPr/>
        </p:nvCxnSpPr>
        <p:spPr>
          <a:xfrm rot="5400000">
            <a:off x="6125591" y="389475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D0F2BE04-9392-8548-87F5-D09E9CDD6192}"/>
              </a:ext>
            </a:extLst>
          </p:cNvPr>
          <p:cNvSpPr txBox="1"/>
          <p:nvPr/>
        </p:nvSpPr>
        <p:spPr>
          <a:xfrm>
            <a:off x="6178671" y="3990002"/>
            <a:ext cx="625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7839D1A-51E4-5542-8C1E-FC89CB77020C}"/>
              </a:ext>
            </a:extLst>
          </p:cNvPr>
          <p:cNvCxnSpPr>
            <a:cxnSpLocks/>
          </p:cNvCxnSpPr>
          <p:nvPr/>
        </p:nvCxnSpPr>
        <p:spPr>
          <a:xfrm rot="5400000">
            <a:off x="6125591" y="4043982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8666414-59B7-E84F-A385-3ED956335E39}"/>
              </a:ext>
            </a:extLst>
          </p:cNvPr>
          <p:cNvSpPr txBox="1"/>
          <p:nvPr/>
        </p:nvSpPr>
        <p:spPr>
          <a:xfrm>
            <a:off x="6178671" y="4139227"/>
            <a:ext cx="593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7CC19B2-6436-6441-B962-88AE1C5E00BD}"/>
              </a:ext>
            </a:extLst>
          </p:cNvPr>
          <p:cNvCxnSpPr>
            <a:cxnSpLocks/>
          </p:cNvCxnSpPr>
          <p:nvPr/>
        </p:nvCxnSpPr>
        <p:spPr>
          <a:xfrm rot="5400000">
            <a:off x="6125591" y="419320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247EC0FE-AC90-684B-B384-6B5CF660461B}"/>
              </a:ext>
            </a:extLst>
          </p:cNvPr>
          <p:cNvSpPr txBox="1"/>
          <p:nvPr/>
        </p:nvSpPr>
        <p:spPr>
          <a:xfrm>
            <a:off x="6178671" y="4291627"/>
            <a:ext cx="801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085D716-513B-134B-89DB-2DEB09F283D9}"/>
              </a:ext>
            </a:extLst>
          </p:cNvPr>
          <p:cNvCxnSpPr>
            <a:cxnSpLocks/>
          </p:cNvCxnSpPr>
          <p:nvPr/>
        </p:nvCxnSpPr>
        <p:spPr>
          <a:xfrm rot="5400000">
            <a:off x="6125591" y="434560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82EE37E5-8F36-8E46-9A47-1B096C6778C7}"/>
              </a:ext>
            </a:extLst>
          </p:cNvPr>
          <p:cNvSpPr txBox="1"/>
          <p:nvPr/>
        </p:nvSpPr>
        <p:spPr>
          <a:xfrm>
            <a:off x="6178671" y="4440852"/>
            <a:ext cx="801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6B6A9AB-5258-7143-837F-EDDF3124FA5D}"/>
              </a:ext>
            </a:extLst>
          </p:cNvPr>
          <p:cNvCxnSpPr>
            <a:cxnSpLocks/>
          </p:cNvCxnSpPr>
          <p:nvPr/>
        </p:nvCxnSpPr>
        <p:spPr>
          <a:xfrm rot="5400000">
            <a:off x="6125591" y="4494832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90094055-9C83-A346-ADAA-8E40C12AC440}"/>
              </a:ext>
            </a:extLst>
          </p:cNvPr>
          <p:cNvSpPr txBox="1"/>
          <p:nvPr/>
        </p:nvSpPr>
        <p:spPr>
          <a:xfrm>
            <a:off x="6178671" y="4590077"/>
            <a:ext cx="3206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818235C-FF22-E54C-8A8A-9DB25EC9FEDD}"/>
              </a:ext>
            </a:extLst>
          </p:cNvPr>
          <p:cNvCxnSpPr>
            <a:cxnSpLocks/>
          </p:cNvCxnSpPr>
          <p:nvPr/>
        </p:nvCxnSpPr>
        <p:spPr>
          <a:xfrm rot="5400000">
            <a:off x="6125591" y="464405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9BB7BB4-F529-C749-BA72-FD7AD42D50A7}"/>
              </a:ext>
            </a:extLst>
          </p:cNvPr>
          <p:cNvSpPr txBox="1"/>
          <p:nvPr/>
        </p:nvSpPr>
        <p:spPr>
          <a:xfrm>
            <a:off x="6178671" y="4742477"/>
            <a:ext cx="673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700662B6-149A-4945-BA75-96D79380D864}"/>
              </a:ext>
            </a:extLst>
          </p:cNvPr>
          <p:cNvCxnSpPr>
            <a:cxnSpLocks/>
          </p:cNvCxnSpPr>
          <p:nvPr/>
        </p:nvCxnSpPr>
        <p:spPr>
          <a:xfrm rot="5400000">
            <a:off x="6125591" y="4796457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86DF92A7-6A70-E54C-B646-004E97887936}"/>
              </a:ext>
            </a:extLst>
          </p:cNvPr>
          <p:cNvSpPr txBox="1"/>
          <p:nvPr/>
        </p:nvSpPr>
        <p:spPr>
          <a:xfrm>
            <a:off x="6178671" y="4891702"/>
            <a:ext cx="5450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88E29C1-8340-8642-8964-45077A5102DF}"/>
              </a:ext>
            </a:extLst>
          </p:cNvPr>
          <p:cNvCxnSpPr>
            <a:cxnSpLocks/>
          </p:cNvCxnSpPr>
          <p:nvPr/>
        </p:nvCxnSpPr>
        <p:spPr>
          <a:xfrm rot="5400000">
            <a:off x="6125591" y="4945682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3A6A202-2C49-444F-8BFA-0E44D1ABA9C6}"/>
              </a:ext>
            </a:extLst>
          </p:cNvPr>
          <p:cNvCxnSpPr>
            <a:cxnSpLocks/>
          </p:cNvCxnSpPr>
          <p:nvPr/>
        </p:nvCxnSpPr>
        <p:spPr>
          <a:xfrm>
            <a:off x="6103315" y="3305218"/>
            <a:ext cx="0" cy="2570734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97ADE178-4291-CE4E-98A2-A575FF518632}"/>
              </a:ext>
            </a:extLst>
          </p:cNvPr>
          <p:cNvCxnSpPr>
            <a:cxnSpLocks/>
          </p:cNvCxnSpPr>
          <p:nvPr/>
        </p:nvCxnSpPr>
        <p:spPr>
          <a:xfrm flipH="1">
            <a:off x="2508683" y="4217586"/>
            <a:ext cx="1238081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DC6AFBB-6003-8249-B9F5-6B69F5AD7F8E}"/>
              </a:ext>
            </a:extLst>
          </p:cNvPr>
          <p:cNvSpPr/>
          <p:nvPr/>
        </p:nvSpPr>
        <p:spPr>
          <a:xfrm>
            <a:off x="3720793" y="417834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210A4441-3E93-DA45-8EA5-A4D4B23E1FE6}"/>
              </a:ext>
            </a:extLst>
          </p:cNvPr>
          <p:cNvCxnSpPr>
            <a:cxnSpLocks/>
            <a:stCxn id="219" idx="3"/>
          </p:cNvCxnSpPr>
          <p:nvPr/>
        </p:nvCxnSpPr>
        <p:spPr>
          <a:xfrm flipH="1">
            <a:off x="2508684" y="4071536"/>
            <a:ext cx="1139656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7810AF6-978C-5543-8568-CCCB90F879B5}"/>
              </a:ext>
            </a:extLst>
          </p:cNvPr>
          <p:cNvSpPr/>
          <p:nvPr/>
        </p:nvSpPr>
        <p:spPr>
          <a:xfrm>
            <a:off x="3565218" y="403229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9D0CD01B-E4FF-0C44-B6D7-317EE7FA1DDC}"/>
              </a:ext>
            </a:extLst>
          </p:cNvPr>
          <p:cNvCxnSpPr>
            <a:cxnSpLocks/>
            <a:stCxn id="222" idx="3"/>
          </p:cNvCxnSpPr>
          <p:nvPr/>
        </p:nvCxnSpPr>
        <p:spPr>
          <a:xfrm flipH="1">
            <a:off x="2281074" y="3919136"/>
            <a:ext cx="1519666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08FEEF2-64E3-3C42-AA4B-F80F1B10F857}"/>
              </a:ext>
            </a:extLst>
          </p:cNvPr>
          <p:cNvSpPr/>
          <p:nvPr/>
        </p:nvSpPr>
        <p:spPr>
          <a:xfrm>
            <a:off x="3717618" y="387989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B1978677-267E-C14D-9340-514DEF5E3C05}"/>
              </a:ext>
            </a:extLst>
          </p:cNvPr>
          <p:cNvCxnSpPr>
            <a:cxnSpLocks/>
            <a:stCxn id="224" idx="3"/>
          </p:cNvCxnSpPr>
          <p:nvPr/>
        </p:nvCxnSpPr>
        <p:spPr>
          <a:xfrm flipH="1">
            <a:off x="2502334" y="3766736"/>
            <a:ext cx="1139656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34586F8-6280-A04B-883A-8482EEA60A85}"/>
              </a:ext>
            </a:extLst>
          </p:cNvPr>
          <p:cNvSpPr/>
          <p:nvPr/>
        </p:nvSpPr>
        <p:spPr>
          <a:xfrm>
            <a:off x="3558868" y="372749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E356D496-80D6-3049-85A4-3A55D6F7FBF5}"/>
              </a:ext>
            </a:extLst>
          </p:cNvPr>
          <p:cNvCxnSpPr>
            <a:cxnSpLocks/>
            <a:stCxn id="227" idx="3"/>
          </p:cNvCxnSpPr>
          <p:nvPr/>
        </p:nvCxnSpPr>
        <p:spPr>
          <a:xfrm flipH="1">
            <a:off x="2502334" y="3617511"/>
            <a:ext cx="1139656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8512298-621C-944F-8F58-E8BC3FAD82A2}"/>
              </a:ext>
            </a:extLst>
          </p:cNvPr>
          <p:cNvSpPr/>
          <p:nvPr/>
        </p:nvSpPr>
        <p:spPr>
          <a:xfrm>
            <a:off x="3558868" y="3578268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E8B7EE1D-955E-2E42-A564-BE693C96EA6A}"/>
              </a:ext>
            </a:extLst>
          </p:cNvPr>
          <p:cNvCxnSpPr>
            <a:cxnSpLocks/>
          </p:cNvCxnSpPr>
          <p:nvPr/>
        </p:nvCxnSpPr>
        <p:spPr>
          <a:xfrm>
            <a:off x="2673700" y="3394118"/>
            <a:ext cx="0" cy="218440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52AC64E-4E2B-384F-A306-77925E1CEAC7}"/>
              </a:ext>
            </a:extLst>
          </p:cNvPr>
          <p:cNvCxnSpPr>
            <a:cxnSpLocks/>
          </p:cNvCxnSpPr>
          <p:nvPr/>
        </p:nvCxnSpPr>
        <p:spPr>
          <a:xfrm>
            <a:off x="3238850" y="3394118"/>
            <a:ext cx="0" cy="2185416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B3FA9E5-1300-1042-96DA-8974743DB958}"/>
              </a:ext>
            </a:extLst>
          </p:cNvPr>
          <p:cNvSpPr/>
          <p:nvPr/>
        </p:nvSpPr>
        <p:spPr>
          <a:xfrm>
            <a:off x="1069667" y="4142402"/>
            <a:ext cx="1442022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E64C122-4690-7046-9D35-D31EB4964496}"/>
              </a:ext>
            </a:extLst>
          </p:cNvPr>
          <p:cNvSpPr txBox="1"/>
          <p:nvPr/>
        </p:nvSpPr>
        <p:spPr>
          <a:xfrm>
            <a:off x="1118138" y="4163865"/>
            <a:ext cx="13817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zoledronic acid + celecoxib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61BDEC9-4AC9-3D45-8373-0C47FE8FC907}"/>
              </a:ext>
            </a:extLst>
          </p:cNvPr>
          <p:cNvSpPr/>
          <p:nvPr/>
        </p:nvSpPr>
        <p:spPr>
          <a:xfrm>
            <a:off x="1069666" y="3990002"/>
            <a:ext cx="1959547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86D4DC7-1CA9-1744-A366-5627301E7249}"/>
              </a:ext>
            </a:extLst>
          </p:cNvPr>
          <p:cNvSpPr txBox="1"/>
          <p:nvPr/>
        </p:nvSpPr>
        <p:spPr>
          <a:xfrm>
            <a:off x="1118138" y="4011465"/>
            <a:ext cx="139781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zoledronic acid + docetaxel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719C298-B684-7540-923C-8C80EB25872E}"/>
              </a:ext>
            </a:extLst>
          </p:cNvPr>
          <p:cNvSpPr/>
          <p:nvPr/>
        </p:nvSpPr>
        <p:spPr>
          <a:xfrm>
            <a:off x="1069667" y="3837602"/>
            <a:ext cx="1442022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825318B-FF16-C647-86A2-1959ACCB1029}"/>
              </a:ext>
            </a:extLst>
          </p:cNvPr>
          <p:cNvSpPr txBox="1"/>
          <p:nvPr/>
        </p:nvSpPr>
        <p:spPr>
          <a:xfrm>
            <a:off x="1118138" y="3859065"/>
            <a:ext cx="6780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celecoxib 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82F81FF-AE32-FF4B-AEBB-410F92227614}"/>
              </a:ext>
            </a:extLst>
          </p:cNvPr>
          <p:cNvSpPr/>
          <p:nvPr/>
        </p:nvSpPr>
        <p:spPr>
          <a:xfrm>
            <a:off x="1069666" y="3685202"/>
            <a:ext cx="1959547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C7867C3-A5BD-B548-AECD-019E80C40A48}"/>
              </a:ext>
            </a:extLst>
          </p:cNvPr>
          <p:cNvSpPr txBox="1"/>
          <p:nvPr/>
        </p:nvSpPr>
        <p:spPr>
          <a:xfrm>
            <a:off x="1118138" y="3706665"/>
            <a:ext cx="67165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docetaxel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E05E71C-CCBA-C549-9D30-3F2339B136FF}"/>
              </a:ext>
            </a:extLst>
          </p:cNvPr>
          <p:cNvSpPr/>
          <p:nvPr/>
        </p:nvSpPr>
        <p:spPr>
          <a:xfrm>
            <a:off x="1069666" y="3532802"/>
            <a:ext cx="1959547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D99F2B52-10E9-8D4A-A580-08350C4A7784}"/>
              </a:ext>
            </a:extLst>
          </p:cNvPr>
          <p:cNvSpPr txBox="1"/>
          <p:nvPr/>
        </p:nvSpPr>
        <p:spPr>
          <a:xfrm>
            <a:off x="1118138" y="3554265"/>
            <a:ext cx="89447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zoledronic acid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04E44323-9BCF-7046-AB81-289B8614A043}"/>
              </a:ext>
            </a:extLst>
          </p:cNvPr>
          <p:cNvCxnSpPr>
            <a:cxnSpLocks/>
            <a:stCxn id="235" idx="3"/>
          </p:cNvCxnSpPr>
          <p:nvPr/>
        </p:nvCxnSpPr>
        <p:spPr>
          <a:xfrm flipH="1">
            <a:off x="4499239" y="4814486"/>
            <a:ext cx="1558926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589DEAF-59A9-CE4C-9580-D98403D96D24}"/>
              </a:ext>
            </a:extLst>
          </p:cNvPr>
          <p:cNvSpPr/>
          <p:nvPr/>
        </p:nvSpPr>
        <p:spPr>
          <a:xfrm>
            <a:off x="5975043" y="477524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B117FBB-D0BA-7543-9AA9-3563627C7D95}"/>
              </a:ext>
            </a:extLst>
          </p:cNvPr>
          <p:cNvSpPr/>
          <p:nvPr/>
        </p:nvSpPr>
        <p:spPr>
          <a:xfrm>
            <a:off x="3936692" y="4739302"/>
            <a:ext cx="892747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6F34A01B-F8CF-0D46-B6CA-5DD21EA11112}"/>
              </a:ext>
            </a:extLst>
          </p:cNvPr>
          <p:cNvSpPr txBox="1"/>
          <p:nvPr/>
        </p:nvSpPr>
        <p:spPr>
          <a:xfrm>
            <a:off x="3985163" y="4760765"/>
            <a:ext cx="71333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metformin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5DC0FD8F-2C82-574C-BC85-193BA02169D5}"/>
              </a:ext>
            </a:extLst>
          </p:cNvPr>
          <p:cNvCxnSpPr>
            <a:cxnSpLocks/>
            <a:stCxn id="241" idx="3"/>
          </p:cNvCxnSpPr>
          <p:nvPr/>
        </p:nvCxnSpPr>
        <p:spPr>
          <a:xfrm flipH="1">
            <a:off x="3403864" y="4662086"/>
            <a:ext cx="1558926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EFE5D37-C286-A143-9809-81194F8FAEC1}"/>
              </a:ext>
            </a:extLst>
          </p:cNvPr>
          <p:cNvSpPr/>
          <p:nvPr/>
        </p:nvSpPr>
        <p:spPr>
          <a:xfrm>
            <a:off x="4879668" y="462284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81D7A22-E360-584B-91E1-21D9A63C45C2}"/>
              </a:ext>
            </a:extLst>
          </p:cNvPr>
          <p:cNvSpPr/>
          <p:nvPr/>
        </p:nvSpPr>
        <p:spPr>
          <a:xfrm>
            <a:off x="3377892" y="4586902"/>
            <a:ext cx="441897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D2F1701-F701-6A48-A19D-83D68783AC67}"/>
              </a:ext>
            </a:extLst>
          </p:cNvPr>
          <p:cNvSpPr txBox="1"/>
          <p:nvPr/>
        </p:nvSpPr>
        <p:spPr>
          <a:xfrm>
            <a:off x="3388263" y="4608365"/>
            <a:ext cx="44082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SOC+(E+A)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96DDB244-F338-8242-8E78-58822B5A4D33}"/>
              </a:ext>
            </a:extLst>
          </p:cNvPr>
          <p:cNvCxnSpPr>
            <a:cxnSpLocks/>
            <a:stCxn id="251" idx="1"/>
          </p:cNvCxnSpPr>
          <p:nvPr/>
        </p:nvCxnSpPr>
        <p:spPr>
          <a:xfrm flipH="1">
            <a:off x="4172214" y="4966886"/>
            <a:ext cx="904304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75C4A74-4246-AC40-B921-5FA9055718BD}"/>
              </a:ext>
            </a:extLst>
          </p:cNvPr>
          <p:cNvSpPr/>
          <p:nvPr/>
        </p:nvSpPr>
        <p:spPr>
          <a:xfrm>
            <a:off x="4146242" y="4891702"/>
            <a:ext cx="508572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E141CAA2-7A1F-5449-AA1A-92DFD56B821B}"/>
              </a:ext>
            </a:extLst>
          </p:cNvPr>
          <p:cNvSpPr txBox="1"/>
          <p:nvPr/>
        </p:nvSpPr>
        <p:spPr>
          <a:xfrm>
            <a:off x="4191538" y="4913165"/>
            <a:ext cx="39914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tE2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FF485FC-AB4F-6243-BC44-2F8B4A28047A}"/>
              </a:ext>
            </a:extLst>
          </p:cNvPr>
          <p:cNvSpPr/>
          <p:nvPr/>
        </p:nvSpPr>
        <p:spPr>
          <a:xfrm>
            <a:off x="5076518" y="492764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3D7AE803-6948-864E-819B-E653B9291206}"/>
              </a:ext>
            </a:extLst>
          </p:cNvPr>
          <p:cNvCxnSpPr>
            <a:cxnSpLocks/>
            <a:stCxn id="256" idx="1"/>
            <a:endCxn id="254" idx="3"/>
          </p:cNvCxnSpPr>
          <p:nvPr/>
        </p:nvCxnSpPr>
        <p:spPr>
          <a:xfrm flipH="1">
            <a:off x="5566039" y="5119286"/>
            <a:ext cx="364554" cy="1524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09EE17C0-F49F-6D41-BB94-233DA3884F64}"/>
              </a:ext>
            </a:extLst>
          </p:cNvPr>
          <p:cNvSpPr/>
          <p:nvPr/>
        </p:nvSpPr>
        <p:spPr>
          <a:xfrm>
            <a:off x="4263717" y="5044102"/>
            <a:ext cx="1302322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32B75A10-ADC2-7D4A-8124-2D0038FD657D}"/>
              </a:ext>
            </a:extLst>
          </p:cNvPr>
          <p:cNvSpPr txBox="1"/>
          <p:nvPr/>
        </p:nvSpPr>
        <p:spPr>
          <a:xfrm>
            <a:off x="4309013" y="5065565"/>
            <a:ext cx="10756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rucaparib (BioMK+)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52BB69E-53A9-1C42-90FF-C0652012CBBF}"/>
              </a:ext>
            </a:extLst>
          </p:cNvPr>
          <p:cNvSpPr/>
          <p:nvPr/>
        </p:nvSpPr>
        <p:spPr>
          <a:xfrm>
            <a:off x="5930593" y="508004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104CB7D-7E8D-4D44-BFB3-71B133A06CBB}"/>
              </a:ext>
            </a:extLst>
          </p:cNvPr>
          <p:cNvSpPr/>
          <p:nvPr/>
        </p:nvSpPr>
        <p:spPr>
          <a:xfrm>
            <a:off x="1218893" y="5584868"/>
            <a:ext cx="83122" cy="784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721F2AA-01FE-4B42-93CF-F28F2E5771AA}"/>
              </a:ext>
            </a:extLst>
          </p:cNvPr>
          <p:cNvSpPr/>
          <p:nvPr/>
        </p:nvSpPr>
        <p:spPr>
          <a:xfrm>
            <a:off x="1218893" y="5702343"/>
            <a:ext cx="83122" cy="7848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A69310E-C536-544A-8DBB-14E0E9FE32B3}"/>
              </a:ext>
            </a:extLst>
          </p:cNvPr>
          <p:cNvCxnSpPr>
            <a:cxnSpLocks/>
            <a:stCxn id="264" idx="1"/>
            <a:endCxn id="262" idx="3"/>
          </p:cNvCxnSpPr>
          <p:nvPr/>
        </p:nvCxnSpPr>
        <p:spPr>
          <a:xfrm flipH="1">
            <a:off x="3927739" y="4509686"/>
            <a:ext cx="424879" cy="1524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416B93E-14E7-454E-AD1C-208AE44E487C}"/>
              </a:ext>
            </a:extLst>
          </p:cNvPr>
          <p:cNvSpPr/>
          <p:nvPr/>
        </p:nvSpPr>
        <p:spPr>
          <a:xfrm>
            <a:off x="2987367" y="4434502"/>
            <a:ext cx="940372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4628EFD-D2EB-B440-84C9-6FF2FD4F78DA}"/>
              </a:ext>
            </a:extLst>
          </p:cNvPr>
          <p:cNvSpPr txBox="1"/>
          <p:nvPr/>
        </p:nvSpPr>
        <p:spPr>
          <a:xfrm>
            <a:off x="3032663" y="4455965"/>
            <a:ext cx="7726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M1/RT (M1)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3FE2C94-1A3F-4544-9A4C-D0BE67C54A2F}"/>
              </a:ext>
            </a:extLst>
          </p:cNvPr>
          <p:cNvSpPr/>
          <p:nvPr/>
        </p:nvSpPr>
        <p:spPr>
          <a:xfrm>
            <a:off x="4352618" y="4470443"/>
            <a:ext cx="83122" cy="78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FADF13FF-9D7E-4740-8B06-C3EED5F3A6B0}"/>
              </a:ext>
            </a:extLst>
          </p:cNvPr>
          <p:cNvCxnSpPr>
            <a:cxnSpLocks/>
            <a:stCxn id="270" idx="1"/>
            <a:endCxn id="268" idx="3"/>
          </p:cNvCxnSpPr>
          <p:nvPr/>
        </p:nvCxnSpPr>
        <p:spPr>
          <a:xfrm flipH="1">
            <a:off x="3238764" y="4363636"/>
            <a:ext cx="847154" cy="1524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0876C6F-C695-E740-A008-5A3B1209666E}"/>
              </a:ext>
            </a:extLst>
          </p:cNvPr>
          <p:cNvSpPr/>
          <p:nvPr/>
        </p:nvSpPr>
        <p:spPr>
          <a:xfrm>
            <a:off x="2673042" y="4288452"/>
            <a:ext cx="565722" cy="1534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61B463E-5396-B642-992C-33EAF245F3E3}"/>
              </a:ext>
            </a:extLst>
          </p:cNvPr>
          <p:cNvSpPr txBox="1"/>
          <p:nvPr/>
        </p:nvSpPr>
        <p:spPr>
          <a:xfrm>
            <a:off x="2718338" y="4309915"/>
            <a:ext cx="44403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(AA)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38BC833A-9EC3-E141-A8EF-2CC1E8FAB4C9}"/>
              </a:ext>
            </a:extLst>
          </p:cNvPr>
          <p:cNvSpPr/>
          <p:nvPr/>
        </p:nvSpPr>
        <p:spPr>
          <a:xfrm>
            <a:off x="4085918" y="4324393"/>
            <a:ext cx="83122" cy="784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D5AAA9F-7938-1947-B0AE-91D65C1FD22E}"/>
              </a:ext>
            </a:extLst>
          </p:cNvPr>
          <p:cNvSpPr/>
          <p:nvPr/>
        </p:nvSpPr>
        <p:spPr>
          <a:xfrm>
            <a:off x="1069666" y="3383577"/>
            <a:ext cx="4499547" cy="15341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CBE8F7F-9E3C-1043-A9A3-FF307B6702FC}"/>
              </a:ext>
            </a:extLst>
          </p:cNvPr>
          <p:cNvSpPr/>
          <p:nvPr/>
        </p:nvSpPr>
        <p:spPr>
          <a:xfrm>
            <a:off x="2669867" y="3383577"/>
            <a:ext cx="572072" cy="1534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EB17332E-C1BE-F148-AC2B-EF01C6EC8D72}"/>
              </a:ext>
            </a:extLst>
          </p:cNvPr>
          <p:cNvSpPr txBox="1"/>
          <p:nvPr/>
        </p:nvSpPr>
        <p:spPr>
          <a:xfrm>
            <a:off x="2696113" y="3405040"/>
            <a:ext cx="7168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SOC=ADT(+/-RT)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1A94AE6-CF4D-9841-9B26-586FBE46D87E}"/>
              </a:ext>
            </a:extLst>
          </p:cNvPr>
          <p:cNvCxnSpPr>
            <a:cxnSpLocks/>
          </p:cNvCxnSpPr>
          <p:nvPr/>
        </p:nvCxnSpPr>
        <p:spPr>
          <a:xfrm>
            <a:off x="4026865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5F64E94-4A0A-7F4B-A6EF-B7B2DDB4CA3B}"/>
              </a:ext>
            </a:extLst>
          </p:cNvPr>
          <p:cNvCxnSpPr>
            <a:cxnSpLocks/>
          </p:cNvCxnSpPr>
          <p:nvPr/>
        </p:nvCxnSpPr>
        <p:spPr>
          <a:xfrm>
            <a:off x="429039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DA9467D-39AB-2148-B312-352918A504BC}"/>
              </a:ext>
            </a:extLst>
          </p:cNvPr>
          <p:cNvCxnSpPr>
            <a:cxnSpLocks/>
          </p:cNvCxnSpPr>
          <p:nvPr/>
        </p:nvCxnSpPr>
        <p:spPr>
          <a:xfrm>
            <a:off x="4557090" y="325886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C1F51B82-B914-6A42-AD21-17BE8346A5C2}"/>
              </a:ext>
            </a:extLst>
          </p:cNvPr>
          <p:cNvSpPr txBox="1"/>
          <p:nvPr/>
        </p:nvSpPr>
        <p:spPr>
          <a:xfrm>
            <a:off x="405232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12C6C2C-C638-1440-9758-102CB776EA52}"/>
              </a:ext>
            </a:extLst>
          </p:cNvPr>
          <p:cNvSpPr txBox="1"/>
          <p:nvPr/>
        </p:nvSpPr>
        <p:spPr>
          <a:xfrm>
            <a:off x="4319026" y="3173265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1BC9D95A-3CF1-2240-A3F9-A6A4432D25B1}"/>
              </a:ext>
            </a:extLst>
          </p:cNvPr>
          <p:cNvSpPr/>
          <p:nvPr/>
        </p:nvSpPr>
        <p:spPr>
          <a:xfrm>
            <a:off x="4085918" y="3422693"/>
            <a:ext cx="83122" cy="784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2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53D0D2F-8819-4CDE-BEA7-DAAE2DFDD8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1,003 (52%) of randomised population had metastatic disease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STAMPEDE: RESULTS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20184" y="6492875"/>
            <a:ext cx="1085647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baseline="30000" dirty="0"/>
              <a:t>a</a:t>
            </a:r>
            <a:r>
              <a:rPr lang="en-GB" dirty="0"/>
              <a:t> Per LATITUDE risk criteria</a:t>
            </a:r>
            <a:br>
              <a:rPr lang="en-GB" dirty="0"/>
            </a:br>
            <a:r>
              <a:rPr lang="en-GB" dirty="0"/>
              <a:t>AAP, abiraterone acetate + prednisolone; CI, confidence interval; HR, hazard ratio; IQR, interquartile range; M1, metastatic disease; OS, overall survival; </a:t>
            </a:r>
            <a:br>
              <a:rPr lang="en-GB" dirty="0"/>
            </a:br>
            <a:r>
              <a:rPr lang="en-GB" dirty="0"/>
              <a:t>PSA, prostate specific antigen; SOC, standard of care </a:t>
            </a:r>
            <a:br>
              <a:rPr lang="en-GB" dirty="0"/>
            </a:br>
            <a:r>
              <a:rPr lang="en-GB" dirty="0"/>
              <a:t>James ND, et al. N </a:t>
            </a:r>
            <a:r>
              <a:rPr lang="en-GB" dirty="0" err="1"/>
              <a:t>Engl</a:t>
            </a:r>
            <a:r>
              <a:rPr lang="en-GB" dirty="0"/>
              <a:t> J Med. 2017;377:338-51; </a:t>
            </a:r>
            <a:r>
              <a:rPr lang="en-GB" altLang="en-US" dirty="0"/>
              <a:t>James N, et al. ESMO 2020. Abstract #611O. Oral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5CAB3-2348-4611-9D0E-78A25EC38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0" t="18601" r="58859" b="58124"/>
          <a:stretch/>
        </p:blipFill>
        <p:spPr>
          <a:xfrm>
            <a:off x="5678424" y="2241087"/>
            <a:ext cx="5589420" cy="23309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917C8F-DAC5-4C6D-B2D6-C51B0991DD36}"/>
              </a:ext>
            </a:extLst>
          </p:cNvPr>
          <p:cNvSpPr txBox="1"/>
          <p:nvPr/>
        </p:nvSpPr>
        <p:spPr>
          <a:xfrm>
            <a:off x="4985185" y="1727719"/>
            <a:ext cx="60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OS: SOC + AAP VS SOC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AA725-A61B-BD4F-8236-9B8BAD8967B1}"/>
              </a:ext>
            </a:extLst>
          </p:cNvPr>
          <p:cNvSpPr txBox="1"/>
          <p:nvPr/>
        </p:nvSpPr>
        <p:spPr>
          <a:xfrm>
            <a:off x="5282526" y="2258949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2AC639-9E33-7A40-ADFA-C4E955838D44}"/>
              </a:ext>
            </a:extLst>
          </p:cNvPr>
          <p:cNvCxnSpPr>
            <a:cxnSpLocks/>
          </p:cNvCxnSpPr>
          <p:nvPr/>
        </p:nvCxnSpPr>
        <p:spPr>
          <a:xfrm>
            <a:off x="5644327" y="2263775"/>
            <a:ext cx="0" cy="227164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BCC8B-5D7F-6744-83C5-887559983418}"/>
              </a:ext>
            </a:extLst>
          </p:cNvPr>
          <p:cNvCxnSpPr>
            <a:cxnSpLocks/>
          </p:cNvCxnSpPr>
          <p:nvPr/>
        </p:nvCxnSpPr>
        <p:spPr>
          <a:xfrm>
            <a:off x="5645379" y="453859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784B90-FBC8-874F-B8EC-C6D5072A6696}"/>
              </a:ext>
            </a:extLst>
          </p:cNvPr>
          <p:cNvCxnSpPr>
            <a:cxnSpLocks/>
          </p:cNvCxnSpPr>
          <p:nvPr/>
        </p:nvCxnSpPr>
        <p:spPr>
          <a:xfrm>
            <a:off x="5746979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E1F029-E9AE-4E47-8DC9-BE44A8313470}"/>
              </a:ext>
            </a:extLst>
          </p:cNvPr>
          <p:cNvSpPr txBox="1"/>
          <p:nvPr/>
        </p:nvSpPr>
        <p:spPr>
          <a:xfrm>
            <a:off x="6226573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5471341" y="4953405"/>
            <a:ext cx="49297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 risk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78FB2A-620F-FB40-ABB7-08CBA471918C}"/>
              </a:ext>
            </a:extLst>
          </p:cNvPr>
          <p:cNvSpPr txBox="1"/>
          <p:nvPr/>
        </p:nvSpPr>
        <p:spPr>
          <a:xfrm rot="16200000">
            <a:off x="4422146" y="3322226"/>
            <a:ext cx="13107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Proportion surviving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64E2CF-24DF-D242-A404-6A02C6EF5DE8}"/>
              </a:ext>
            </a:extLst>
          </p:cNvPr>
          <p:cNvCxnSpPr>
            <a:cxnSpLocks/>
          </p:cNvCxnSpPr>
          <p:nvPr/>
        </p:nvCxnSpPr>
        <p:spPr>
          <a:xfrm rot="5400000">
            <a:off x="5623156" y="2328802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5BF5833-B390-0348-8C79-36EB8E222435}"/>
              </a:ext>
            </a:extLst>
          </p:cNvPr>
          <p:cNvSpPr txBox="1"/>
          <p:nvPr/>
        </p:nvSpPr>
        <p:spPr>
          <a:xfrm>
            <a:off x="5282526" y="279552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F2696B4-F54D-2D45-839A-F8113C8DEBF9}"/>
              </a:ext>
            </a:extLst>
          </p:cNvPr>
          <p:cNvCxnSpPr>
            <a:cxnSpLocks/>
          </p:cNvCxnSpPr>
          <p:nvPr/>
        </p:nvCxnSpPr>
        <p:spPr>
          <a:xfrm rot="5400000">
            <a:off x="5623156" y="286537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87F6F98-A01E-C74E-A7B6-0A4982A10ECC}"/>
              </a:ext>
            </a:extLst>
          </p:cNvPr>
          <p:cNvSpPr txBox="1"/>
          <p:nvPr/>
        </p:nvSpPr>
        <p:spPr>
          <a:xfrm>
            <a:off x="5282526" y="332892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EE2B50-E34E-FD47-8F6B-847E730C64D9}"/>
              </a:ext>
            </a:extLst>
          </p:cNvPr>
          <p:cNvCxnSpPr>
            <a:cxnSpLocks/>
          </p:cNvCxnSpPr>
          <p:nvPr/>
        </p:nvCxnSpPr>
        <p:spPr>
          <a:xfrm rot="5400000">
            <a:off x="5623156" y="339877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BF40E1F-BB94-5846-802A-F61EF53191E0}"/>
              </a:ext>
            </a:extLst>
          </p:cNvPr>
          <p:cNvSpPr txBox="1"/>
          <p:nvPr/>
        </p:nvSpPr>
        <p:spPr>
          <a:xfrm>
            <a:off x="5282526" y="386232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9CC26C-749C-5442-AACF-7F36679DD3C1}"/>
              </a:ext>
            </a:extLst>
          </p:cNvPr>
          <p:cNvCxnSpPr>
            <a:cxnSpLocks/>
          </p:cNvCxnSpPr>
          <p:nvPr/>
        </p:nvCxnSpPr>
        <p:spPr>
          <a:xfrm rot="5400000">
            <a:off x="5623156" y="393217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001BF6C-F1A4-8049-B20D-99836D9D0B0E}"/>
              </a:ext>
            </a:extLst>
          </p:cNvPr>
          <p:cNvSpPr txBox="1"/>
          <p:nvPr/>
        </p:nvSpPr>
        <p:spPr>
          <a:xfrm>
            <a:off x="5282526" y="4398899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1DBA063-E5FF-1442-85AA-ADDDC39A674F}"/>
              </a:ext>
            </a:extLst>
          </p:cNvPr>
          <p:cNvCxnSpPr>
            <a:cxnSpLocks/>
          </p:cNvCxnSpPr>
          <p:nvPr/>
        </p:nvCxnSpPr>
        <p:spPr>
          <a:xfrm rot="5400000">
            <a:off x="5623156" y="4468752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5947864-48F3-DD4E-B412-8DCD9221E958}"/>
              </a:ext>
            </a:extLst>
          </p:cNvPr>
          <p:cNvCxnSpPr>
            <a:cxnSpLocks/>
          </p:cNvCxnSpPr>
          <p:nvPr/>
        </p:nvCxnSpPr>
        <p:spPr>
          <a:xfrm>
            <a:off x="6318479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7046798-8A5E-BB4F-848A-69DB7105FD57}"/>
              </a:ext>
            </a:extLst>
          </p:cNvPr>
          <p:cNvSpPr txBox="1"/>
          <p:nvPr/>
        </p:nvSpPr>
        <p:spPr>
          <a:xfrm>
            <a:off x="6278834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EDC8490-3445-C349-BEE2-254479471919}"/>
              </a:ext>
            </a:extLst>
          </p:cNvPr>
          <p:cNvCxnSpPr>
            <a:cxnSpLocks/>
          </p:cNvCxnSpPr>
          <p:nvPr/>
        </p:nvCxnSpPr>
        <p:spPr>
          <a:xfrm flipH="1">
            <a:off x="5646970" y="4578291"/>
            <a:ext cx="539885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0A8F72C-D60D-3642-827E-DE8ACCC71579}"/>
              </a:ext>
            </a:extLst>
          </p:cNvPr>
          <p:cNvCxnSpPr>
            <a:cxnSpLocks/>
          </p:cNvCxnSpPr>
          <p:nvPr/>
        </p:nvCxnSpPr>
        <p:spPr>
          <a:xfrm>
            <a:off x="6892782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6832C43-2B71-AD4F-AFE9-4B385A5DD76C}"/>
              </a:ext>
            </a:extLst>
          </p:cNvPr>
          <p:cNvSpPr txBox="1"/>
          <p:nvPr/>
        </p:nvSpPr>
        <p:spPr>
          <a:xfrm>
            <a:off x="6853509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ECDC193-F8DB-0449-85A0-20384EC872B7}"/>
              </a:ext>
            </a:extLst>
          </p:cNvPr>
          <p:cNvCxnSpPr>
            <a:cxnSpLocks/>
          </p:cNvCxnSpPr>
          <p:nvPr/>
        </p:nvCxnSpPr>
        <p:spPr>
          <a:xfrm>
            <a:off x="7461107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5A9F3CD-7FC8-224D-86D4-543C91D8AAEE}"/>
              </a:ext>
            </a:extLst>
          </p:cNvPr>
          <p:cNvSpPr txBox="1"/>
          <p:nvPr/>
        </p:nvSpPr>
        <p:spPr>
          <a:xfrm>
            <a:off x="7421834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E62BCB8-50E8-0040-9176-A80819DA2DB2}"/>
              </a:ext>
            </a:extLst>
          </p:cNvPr>
          <p:cNvCxnSpPr>
            <a:cxnSpLocks/>
          </p:cNvCxnSpPr>
          <p:nvPr/>
        </p:nvCxnSpPr>
        <p:spPr>
          <a:xfrm>
            <a:off x="8029432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711656A-58DE-294C-8DE8-121572E6BDEB}"/>
              </a:ext>
            </a:extLst>
          </p:cNvPr>
          <p:cNvSpPr txBox="1"/>
          <p:nvPr/>
        </p:nvSpPr>
        <p:spPr>
          <a:xfrm>
            <a:off x="7990159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A7758E-B217-5541-91E6-9308BC34EF60}"/>
              </a:ext>
            </a:extLst>
          </p:cNvPr>
          <p:cNvCxnSpPr>
            <a:cxnSpLocks/>
          </p:cNvCxnSpPr>
          <p:nvPr/>
        </p:nvCxnSpPr>
        <p:spPr>
          <a:xfrm>
            <a:off x="8604107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55C4FBB-8971-3746-945C-A65C4ACA3ABA}"/>
              </a:ext>
            </a:extLst>
          </p:cNvPr>
          <p:cNvSpPr txBox="1"/>
          <p:nvPr/>
        </p:nvSpPr>
        <p:spPr>
          <a:xfrm>
            <a:off x="8564834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B05324-72D4-CE49-A13D-13ED9BFA8280}"/>
              </a:ext>
            </a:extLst>
          </p:cNvPr>
          <p:cNvCxnSpPr>
            <a:cxnSpLocks/>
          </p:cNvCxnSpPr>
          <p:nvPr/>
        </p:nvCxnSpPr>
        <p:spPr>
          <a:xfrm>
            <a:off x="9169257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8F6BFF-775A-274F-B9F4-DD27AB075ECC}"/>
              </a:ext>
            </a:extLst>
          </p:cNvPr>
          <p:cNvSpPr txBox="1"/>
          <p:nvPr/>
        </p:nvSpPr>
        <p:spPr>
          <a:xfrm>
            <a:off x="9129984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B7105FF-FE79-B142-AEFF-955E37E9E0D7}"/>
              </a:ext>
            </a:extLst>
          </p:cNvPr>
          <p:cNvCxnSpPr>
            <a:cxnSpLocks/>
          </p:cNvCxnSpPr>
          <p:nvPr/>
        </p:nvCxnSpPr>
        <p:spPr>
          <a:xfrm>
            <a:off x="9740757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4C557C0-3194-8446-8192-526BD6CC2E60}"/>
              </a:ext>
            </a:extLst>
          </p:cNvPr>
          <p:cNvSpPr txBox="1"/>
          <p:nvPr/>
        </p:nvSpPr>
        <p:spPr>
          <a:xfrm>
            <a:off x="9701484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123A3A-F616-9A41-A392-2F590691F451}"/>
              </a:ext>
            </a:extLst>
          </p:cNvPr>
          <p:cNvCxnSpPr>
            <a:cxnSpLocks/>
          </p:cNvCxnSpPr>
          <p:nvPr/>
        </p:nvCxnSpPr>
        <p:spPr>
          <a:xfrm>
            <a:off x="10312257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171FFE7-5627-7E4A-AB2F-1BA756B8F97F}"/>
              </a:ext>
            </a:extLst>
          </p:cNvPr>
          <p:cNvSpPr txBox="1"/>
          <p:nvPr/>
        </p:nvSpPr>
        <p:spPr>
          <a:xfrm>
            <a:off x="10272984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471B3A-404C-2A42-9988-9E3608200D33}"/>
              </a:ext>
            </a:extLst>
          </p:cNvPr>
          <p:cNvCxnSpPr>
            <a:cxnSpLocks/>
          </p:cNvCxnSpPr>
          <p:nvPr/>
        </p:nvCxnSpPr>
        <p:spPr>
          <a:xfrm>
            <a:off x="10883757" y="4586224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812399F-1EF9-724D-A5C8-416F4E653B00}"/>
              </a:ext>
            </a:extLst>
          </p:cNvPr>
          <p:cNvSpPr txBox="1"/>
          <p:nvPr/>
        </p:nvSpPr>
        <p:spPr>
          <a:xfrm>
            <a:off x="10844484" y="4633849"/>
            <a:ext cx="785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CBF7B7-8A93-3849-8079-10432D20215F}"/>
              </a:ext>
            </a:extLst>
          </p:cNvPr>
          <p:cNvSpPr txBox="1"/>
          <p:nvPr/>
        </p:nvSpPr>
        <p:spPr>
          <a:xfrm>
            <a:off x="6785373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D9C5331-6D34-F24D-AC32-12CB5F416BA8}"/>
              </a:ext>
            </a:extLst>
          </p:cNvPr>
          <p:cNvSpPr txBox="1"/>
          <p:nvPr/>
        </p:nvSpPr>
        <p:spPr>
          <a:xfrm>
            <a:off x="7366398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B9466DA-E355-BF4D-AE97-01041AE5EDB7}"/>
              </a:ext>
            </a:extLst>
          </p:cNvPr>
          <p:cNvSpPr txBox="1"/>
          <p:nvPr/>
        </p:nvSpPr>
        <p:spPr>
          <a:xfrm>
            <a:off x="7931548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0E117A2-FA6C-9D49-A2DD-04C165CEF3C3}"/>
              </a:ext>
            </a:extLst>
          </p:cNvPr>
          <p:cNvSpPr txBox="1"/>
          <p:nvPr/>
        </p:nvSpPr>
        <p:spPr>
          <a:xfrm>
            <a:off x="8490348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BEF5BB-C3A1-4747-B35E-A9BD789F7C6D}"/>
              </a:ext>
            </a:extLst>
          </p:cNvPr>
          <p:cNvSpPr txBox="1"/>
          <p:nvPr/>
        </p:nvSpPr>
        <p:spPr>
          <a:xfrm>
            <a:off x="10208023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5FEC99-759C-5645-A486-B53B45F8B854}"/>
              </a:ext>
            </a:extLst>
          </p:cNvPr>
          <p:cNvSpPr txBox="1"/>
          <p:nvPr/>
        </p:nvSpPr>
        <p:spPr>
          <a:xfrm>
            <a:off x="9077723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77D91F-A970-EB4E-891E-ED32ADF4F432}"/>
              </a:ext>
            </a:extLst>
          </p:cNvPr>
          <p:cNvSpPr txBox="1"/>
          <p:nvPr/>
        </p:nvSpPr>
        <p:spPr>
          <a:xfrm>
            <a:off x="9646048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DE02836-1988-7746-A826-2B6645CD49A3}"/>
              </a:ext>
            </a:extLst>
          </p:cNvPr>
          <p:cNvSpPr txBox="1"/>
          <p:nvPr/>
        </p:nvSpPr>
        <p:spPr>
          <a:xfrm>
            <a:off x="10789048" y="495340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C1B99A1-BAC5-2547-A13A-F4CAEE684D1D}"/>
              </a:ext>
            </a:extLst>
          </p:cNvPr>
          <p:cNvSpPr txBox="1"/>
          <p:nvPr/>
        </p:nvSpPr>
        <p:spPr>
          <a:xfrm>
            <a:off x="6226573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0DA04E1-B668-7D45-8270-06C342468F03}"/>
              </a:ext>
            </a:extLst>
          </p:cNvPr>
          <p:cNvSpPr txBox="1"/>
          <p:nvPr/>
        </p:nvSpPr>
        <p:spPr>
          <a:xfrm>
            <a:off x="6785373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7DE2DE-F024-CE4E-B8B4-17188B292D62}"/>
              </a:ext>
            </a:extLst>
          </p:cNvPr>
          <p:cNvSpPr txBox="1"/>
          <p:nvPr/>
        </p:nvSpPr>
        <p:spPr>
          <a:xfrm>
            <a:off x="7366398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83FCBF-0732-2B45-BDDE-BD7431CA2269}"/>
              </a:ext>
            </a:extLst>
          </p:cNvPr>
          <p:cNvSpPr txBox="1"/>
          <p:nvPr/>
        </p:nvSpPr>
        <p:spPr>
          <a:xfrm>
            <a:off x="7931548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887C0F9-CEF7-734C-AF88-68764EFC0E13}"/>
              </a:ext>
            </a:extLst>
          </p:cNvPr>
          <p:cNvSpPr txBox="1"/>
          <p:nvPr/>
        </p:nvSpPr>
        <p:spPr>
          <a:xfrm>
            <a:off x="8490348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25C9FD-E7E5-B742-9390-DA74B2CF5ABE}"/>
              </a:ext>
            </a:extLst>
          </p:cNvPr>
          <p:cNvSpPr txBox="1"/>
          <p:nvPr/>
        </p:nvSpPr>
        <p:spPr>
          <a:xfrm>
            <a:off x="10208023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12B9014-C391-C84A-BBB8-D3EF7471A819}"/>
              </a:ext>
            </a:extLst>
          </p:cNvPr>
          <p:cNvSpPr txBox="1"/>
          <p:nvPr/>
        </p:nvSpPr>
        <p:spPr>
          <a:xfrm>
            <a:off x="9077723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70BE2C7-2669-0C4D-8758-09E58B287295}"/>
              </a:ext>
            </a:extLst>
          </p:cNvPr>
          <p:cNvSpPr txBox="1"/>
          <p:nvPr/>
        </p:nvSpPr>
        <p:spPr>
          <a:xfrm>
            <a:off x="9646048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86F0DB-424F-A84A-862F-BFA7F7C8857A}"/>
              </a:ext>
            </a:extLst>
          </p:cNvPr>
          <p:cNvSpPr txBox="1"/>
          <p:nvPr/>
        </p:nvSpPr>
        <p:spPr>
          <a:xfrm>
            <a:off x="10789048" y="5502045"/>
            <a:ext cx="19717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244</a:t>
            </a: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FA94CF3C-21CE-4322-9ECA-433CC9255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92608"/>
              </p:ext>
            </p:extLst>
          </p:nvPr>
        </p:nvGraphicFramePr>
        <p:xfrm>
          <a:off x="634824" y="2157435"/>
          <a:ext cx="4032447" cy="37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706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1032319">
                  <a:extLst>
                    <a:ext uri="{9D8B030D-6E8A-4147-A177-3AD203B41FA5}">
                      <a16:colId xmlns:a16="http://schemas.microsoft.com/office/drawing/2014/main" val="1066961352"/>
                    </a:ext>
                  </a:extLst>
                </a:gridCol>
              </a:tblGrid>
              <a:tr h="4994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latin typeface="+mn-lt"/>
                          <a:cs typeface="Calibri" panose="020F0502020204030204" pitchFamily="34" charset="0"/>
                        </a:rPr>
                        <a:t>M1 patient characteristics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+mn-lt"/>
                          <a:cs typeface="Calibri" panose="020F0502020204030204" pitchFamily="34" charset="0"/>
                        </a:rPr>
                        <a:t>SOC</a:t>
                      </a:r>
                    </a:p>
                    <a:p>
                      <a:pPr algn="ctr"/>
                      <a:r>
                        <a:rPr lang="en-GB" sz="1400" noProof="0" dirty="0">
                          <a:latin typeface="+mn-lt"/>
                          <a:cs typeface="Calibri" panose="020F0502020204030204" pitchFamily="34" charset="0"/>
                        </a:rPr>
                        <a:t>(N=502)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+mn-lt"/>
                        </a:rPr>
                        <a:t>SOC + AAP</a:t>
                      </a:r>
                    </a:p>
                    <a:p>
                      <a:pPr algn="ctr"/>
                      <a:r>
                        <a:rPr lang="en-GB" sz="1400" noProof="0" dirty="0">
                          <a:latin typeface="+mn-lt"/>
                        </a:rPr>
                        <a:t>(N=501)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0">
                <a:tc>
                  <a:txBody>
                    <a:bodyPr/>
                    <a:lstStyle/>
                    <a:p>
                      <a:pPr algn="l"/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Median age (range),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67</a:t>
                      </a:r>
                    </a:p>
                    <a:p>
                      <a:pPr marL="0" algn="ctr" defTabSz="457200" rtl="0" eaLnBrk="1" latinLnBrk="0" hangingPunct="1"/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(39-84)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+mn-lt"/>
                        </a:rPr>
                        <a:t>67</a:t>
                      </a:r>
                    </a:p>
                    <a:p>
                      <a:pPr algn="ctr"/>
                      <a:r>
                        <a:rPr lang="en-GB" sz="1400" noProof="0" dirty="0">
                          <a:latin typeface="+mn-lt"/>
                        </a:rPr>
                        <a:t>(42-85)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Metastatic burden,</a:t>
                      </a:r>
                      <a:r>
                        <a:rPr lang="en-GB" sz="1400" b="0" baseline="30000" noProof="0" dirty="0"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GB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0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	Low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+mn-lt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37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	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+mn-lt"/>
                        </a:rPr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669">
                <a:tc>
                  <a:txBody>
                    <a:bodyPr/>
                    <a:lstStyle/>
                    <a:p>
                      <a:pPr marL="182563" lvl="1" indent="0" algn="l">
                        <a:tabLst/>
                      </a:pPr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Unclassified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0" algn="l"/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Eligibility criteria,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34213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	Newly diagnosed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	Relapsing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/>
                      <a:r>
                        <a:rPr lang="en-GB" sz="1400" b="0" noProof="0" dirty="0">
                          <a:latin typeface="+mn-lt"/>
                          <a:cs typeface="Calibri" panose="020F0502020204030204" pitchFamily="34" charset="0"/>
                        </a:rPr>
                        <a:t>Median PSA (IQR), ng/mL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97.2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(26-358)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96.3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(29-371)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485160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5471341" y="4835366"/>
            <a:ext cx="4929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SOC, 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5471341" y="5502045"/>
            <a:ext cx="49297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 risk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5142684" y="5384249"/>
            <a:ext cx="8216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AAP, 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E9AE1F4-1371-C545-9AA5-931CB305C08C}"/>
              </a:ext>
            </a:extLst>
          </p:cNvPr>
          <p:cNvSpPr txBox="1"/>
          <p:nvPr/>
        </p:nvSpPr>
        <p:spPr>
          <a:xfrm>
            <a:off x="6335658" y="3657606"/>
            <a:ext cx="2568654" cy="851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45720" tIns="36000" rIns="45720" bIns="36000" rtlCol="0" anchor="ctr" anchorCtr="0">
            <a:noAutofit/>
          </a:bodyPr>
          <a:lstStyle/>
          <a:p>
            <a:pPr>
              <a:tabLst>
                <a:tab pos="622300" algn="l"/>
              </a:tabLst>
            </a:pP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0.60, 95% CI	0.50-0.71;</a:t>
            </a:r>
            <a:b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p=0.0000000003</a:t>
            </a:r>
            <a:b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b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1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2017 (M1 only)</a:t>
            </a:r>
          </a:p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0.61, 95% CI 0.49-0.75	</a:t>
            </a: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0C47FC11-0A98-5F40-9FAB-1BEF331EB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82093"/>
              </p:ext>
            </p:extLst>
          </p:nvPr>
        </p:nvGraphicFramePr>
        <p:xfrm>
          <a:off x="9180753" y="2157435"/>
          <a:ext cx="2531871" cy="6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749820">
                  <a:extLst>
                    <a:ext uri="{9D8B030D-6E8A-4147-A177-3AD203B41FA5}">
                      <a16:colId xmlns:a16="http://schemas.microsoft.com/office/drawing/2014/main" val="1066961352"/>
                    </a:ext>
                  </a:extLst>
                </a:gridCol>
              </a:tblGrid>
              <a:tr h="1211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18288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SOC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+mn-lt"/>
                          <a:cs typeface="Calibri" panose="020F0502020204030204" pitchFamily="34" charset="0"/>
                        </a:rPr>
                        <a:t>(N=502)</a:t>
                      </a:r>
                    </a:p>
                  </a:txBody>
                  <a:tcPr marL="0" marR="0" marT="18288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ISOC + AAP</a:t>
                      </a:r>
                      <a:endParaRPr lang="en-GB" sz="10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+mn-lt"/>
                          <a:cs typeface="Calibri" panose="020F0502020204030204" pitchFamily="34" charset="0"/>
                        </a:rPr>
                        <a:t>(N=501)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 marL="0" marR="0" marT="18288" marB="18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00" b="0" noProof="0" dirty="0">
                          <a:latin typeface="+mn-lt"/>
                          <a:cs typeface="Calibri" panose="020F0502020204030204" pitchFamily="34" charset="0"/>
                        </a:rPr>
                        <a:t>Median survival, years</a:t>
                      </a:r>
                    </a:p>
                  </a:txBody>
                  <a:tcPr marL="0" marR="0" marT="18288" marB="18288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en-GB" sz="10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0" marR="0" marT="18288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+mn-lt"/>
                        </a:rPr>
                        <a:t>6.6</a:t>
                      </a:r>
                    </a:p>
                  </a:txBody>
                  <a:tcPr marL="0" marR="0" marT="18288" marB="18288" anchor="ctr"/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noProof="0" dirty="0">
                          <a:latin typeface="+mn-lt"/>
                          <a:cs typeface="Calibri" panose="020F0502020204030204" pitchFamily="34" charset="0"/>
                        </a:rPr>
                        <a:t>Events, n</a:t>
                      </a:r>
                    </a:p>
                  </a:txBody>
                  <a:tcPr marL="0" marR="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marT="18288" marB="18288"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</a:tbl>
          </a:graphicData>
        </a:graphic>
      </p:graphicFrame>
      <p:pic>
        <p:nvPicPr>
          <p:cNvPr id="108" name="Picture 107">
            <a:extLst>
              <a:ext uri="{FF2B5EF4-FFF2-40B4-BE49-F238E27FC236}">
                <a16:creationId xmlns:a16="http://schemas.microsoft.com/office/drawing/2014/main" id="{3C85CAB3-2348-4611-9D0E-78A25EC38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78" t="18601" r="59283" b="75540"/>
          <a:stretch/>
        </p:blipFill>
        <p:spPr>
          <a:xfrm>
            <a:off x="7642170" y="2088144"/>
            <a:ext cx="1487814" cy="5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53D0D2F-8819-4CDE-BEA7-DAAE2DFDD8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456706"/>
            <a:ext cx="10963200" cy="492574"/>
          </a:xfrm>
        </p:spPr>
        <p:txBody>
          <a:bodyPr/>
          <a:lstStyle/>
          <a:p>
            <a:r>
              <a:rPr lang="en-GB" dirty="0"/>
              <a:t>Toxicity at 4 years post-randomisation was similar between treatment arms, with 16% of patients in each group reporting grade </a:t>
            </a:r>
            <a:r>
              <a:rPr lang="en-GB" dirty="0">
                <a:latin typeface="Calibri"/>
                <a:cs typeface="Calibri"/>
              </a:rPr>
              <a:t>≥</a:t>
            </a:r>
            <a:r>
              <a:rPr lang="en-GB" dirty="0"/>
              <a:t>3 toxicity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STAMPEDE: RESULTS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AAP, abiraterone acetate + prednisolone; CI, confidence interval; HR, hazard ratio; SOC, standard of care</a:t>
            </a:r>
            <a:br>
              <a:rPr lang="en-GB" dirty="0"/>
            </a:br>
            <a:r>
              <a:rPr lang="en-GB" dirty="0"/>
              <a:t>Hoyle AP, et al. Eur </a:t>
            </a:r>
            <a:r>
              <a:rPr lang="en-GB" dirty="0" err="1"/>
              <a:t>Urol</a:t>
            </a:r>
            <a:r>
              <a:rPr lang="en-GB" dirty="0"/>
              <a:t> 2019;76:719-728; J</a:t>
            </a:r>
            <a:r>
              <a:rPr lang="en-GB" altLang="en-US" dirty="0"/>
              <a:t>ames N, et al. ESMO 2020. Abstract #611O. Oral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6D84B2-C6FD-477B-BB9D-A6064DA4C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6" t="16927" r="73850" b="62830"/>
          <a:stretch/>
        </p:blipFill>
        <p:spPr>
          <a:xfrm>
            <a:off x="2233009" y="1196752"/>
            <a:ext cx="3438765" cy="20642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207D01-A718-4A49-AFC9-9CB50F322089}"/>
              </a:ext>
            </a:extLst>
          </p:cNvPr>
          <p:cNvSpPr txBox="1"/>
          <p:nvPr/>
        </p:nvSpPr>
        <p:spPr>
          <a:xfrm>
            <a:off x="983432" y="764704"/>
            <a:ext cx="985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OS BY RISK GROUP (LATITUDE)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AB828-60A0-C54A-A00B-6DABA6CBF0F3}"/>
              </a:ext>
            </a:extLst>
          </p:cNvPr>
          <p:cNvSpPr txBox="1"/>
          <p:nvPr/>
        </p:nvSpPr>
        <p:spPr>
          <a:xfrm>
            <a:off x="1408007" y="1681829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B781B2-710F-0148-A978-1AC0B907CA36}"/>
              </a:ext>
            </a:extLst>
          </p:cNvPr>
          <p:cNvCxnSpPr>
            <a:cxnSpLocks/>
          </p:cNvCxnSpPr>
          <p:nvPr/>
        </p:nvCxnSpPr>
        <p:spPr>
          <a:xfrm>
            <a:off x="1769808" y="1697306"/>
            <a:ext cx="0" cy="1854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399F2C-9090-9D48-8E2D-34B5D48EDEC7}"/>
              </a:ext>
            </a:extLst>
          </p:cNvPr>
          <p:cNvSpPr txBox="1"/>
          <p:nvPr/>
        </p:nvSpPr>
        <p:spPr>
          <a:xfrm>
            <a:off x="2139329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2322A-1E7E-E045-9020-F63D84D7DD02}"/>
              </a:ext>
            </a:extLst>
          </p:cNvPr>
          <p:cNvSpPr txBox="1"/>
          <p:nvPr/>
        </p:nvSpPr>
        <p:spPr>
          <a:xfrm>
            <a:off x="1384097" y="3915910"/>
            <a:ext cx="4929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 risk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CCA11-6777-F548-B1C5-FA87C1540E7E}"/>
              </a:ext>
            </a:extLst>
          </p:cNvPr>
          <p:cNvSpPr txBox="1"/>
          <p:nvPr/>
        </p:nvSpPr>
        <p:spPr>
          <a:xfrm rot="16200000">
            <a:off x="547627" y="2513331"/>
            <a:ext cx="13107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Proportion surviving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59F563-4D23-0945-8B12-2BD45AD1A717}"/>
              </a:ext>
            </a:extLst>
          </p:cNvPr>
          <p:cNvCxnSpPr>
            <a:cxnSpLocks/>
          </p:cNvCxnSpPr>
          <p:nvPr/>
        </p:nvCxnSpPr>
        <p:spPr>
          <a:xfrm rot="5400000">
            <a:off x="1748637" y="1751682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BCE488-E679-A649-9D70-937EF688E935}"/>
              </a:ext>
            </a:extLst>
          </p:cNvPr>
          <p:cNvSpPr txBox="1"/>
          <p:nvPr/>
        </p:nvSpPr>
        <p:spPr>
          <a:xfrm>
            <a:off x="1408007" y="210410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3A5B3F-0BDD-8A41-A4E7-D45D53129163}"/>
              </a:ext>
            </a:extLst>
          </p:cNvPr>
          <p:cNvCxnSpPr>
            <a:cxnSpLocks/>
          </p:cNvCxnSpPr>
          <p:nvPr/>
        </p:nvCxnSpPr>
        <p:spPr>
          <a:xfrm rot="5400000">
            <a:off x="1748637" y="217395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4DC2D0-7D97-9D43-B2B0-48559A1E81A6}"/>
              </a:ext>
            </a:extLst>
          </p:cNvPr>
          <p:cNvSpPr txBox="1"/>
          <p:nvPr/>
        </p:nvSpPr>
        <p:spPr>
          <a:xfrm>
            <a:off x="1408007" y="252955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56812D-0304-5C4C-AEAF-759BEEA479F8}"/>
              </a:ext>
            </a:extLst>
          </p:cNvPr>
          <p:cNvCxnSpPr>
            <a:cxnSpLocks/>
          </p:cNvCxnSpPr>
          <p:nvPr/>
        </p:nvCxnSpPr>
        <p:spPr>
          <a:xfrm rot="5400000">
            <a:off x="1748637" y="259940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54413C-BCAE-9041-AC41-DD7F5B3FBD1F}"/>
              </a:ext>
            </a:extLst>
          </p:cNvPr>
          <p:cNvSpPr txBox="1"/>
          <p:nvPr/>
        </p:nvSpPr>
        <p:spPr>
          <a:xfrm>
            <a:off x="1408007" y="294865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B0ACE7-B4D9-114D-A05D-F3169AA27388}"/>
              </a:ext>
            </a:extLst>
          </p:cNvPr>
          <p:cNvCxnSpPr>
            <a:cxnSpLocks/>
          </p:cNvCxnSpPr>
          <p:nvPr/>
        </p:nvCxnSpPr>
        <p:spPr>
          <a:xfrm rot="5400000">
            <a:off x="1748637" y="301850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45D1B48-B9DA-694B-B77D-175A05F988BB}"/>
              </a:ext>
            </a:extLst>
          </p:cNvPr>
          <p:cNvSpPr txBox="1"/>
          <p:nvPr/>
        </p:nvSpPr>
        <p:spPr>
          <a:xfrm>
            <a:off x="1408007" y="3370929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58ECA4-3953-6D4C-AF18-87DC5C9E69E9}"/>
              </a:ext>
            </a:extLst>
          </p:cNvPr>
          <p:cNvCxnSpPr>
            <a:cxnSpLocks/>
          </p:cNvCxnSpPr>
          <p:nvPr/>
        </p:nvCxnSpPr>
        <p:spPr>
          <a:xfrm rot="5400000">
            <a:off x="1748637" y="3440782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B00F65-F412-004F-918E-8EC460E356E1}"/>
              </a:ext>
            </a:extLst>
          </p:cNvPr>
          <p:cNvCxnSpPr>
            <a:cxnSpLocks/>
          </p:cNvCxnSpPr>
          <p:nvPr/>
        </p:nvCxnSpPr>
        <p:spPr>
          <a:xfrm>
            <a:off x="2231235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33FBF8-064A-534B-B6DA-A67596441B71}"/>
              </a:ext>
            </a:extLst>
          </p:cNvPr>
          <p:cNvSpPr txBox="1"/>
          <p:nvPr/>
        </p:nvSpPr>
        <p:spPr>
          <a:xfrm>
            <a:off x="2191590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7A98EC-4478-634B-9C82-15529CB77D6F}"/>
              </a:ext>
            </a:extLst>
          </p:cNvPr>
          <p:cNvSpPr txBox="1"/>
          <p:nvPr/>
        </p:nvSpPr>
        <p:spPr>
          <a:xfrm>
            <a:off x="2139329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214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8A1BBE-2A6B-2A49-BE7F-19B144D20C2F}"/>
              </a:ext>
            </a:extLst>
          </p:cNvPr>
          <p:cNvSpPr txBox="1"/>
          <p:nvPr/>
        </p:nvSpPr>
        <p:spPr>
          <a:xfrm>
            <a:off x="1360684" y="4464550"/>
            <a:ext cx="516383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 risk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Died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F12232-FE99-8D48-86B7-EECD4FCE1755}"/>
              </a:ext>
            </a:extLst>
          </p:cNvPr>
          <p:cNvCxnSpPr>
            <a:cxnSpLocks/>
          </p:cNvCxnSpPr>
          <p:nvPr/>
        </p:nvCxnSpPr>
        <p:spPr>
          <a:xfrm flipH="1">
            <a:off x="1766101" y="3547146"/>
            <a:ext cx="37022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18CD36-8254-B54D-9FF6-E2883EFD6902}"/>
              </a:ext>
            </a:extLst>
          </p:cNvPr>
          <p:cNvCxnSpPr>
            <a:cxnSpLocks/>
          </p:cNvCxnSpPr>
          <p:nvPr/>
        </p:nvCxnSpPr>
        <p:spPr>
          <a:xfrm>
            <a:off x="1840710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3DF6F5-030D-B248-B404-55123DF5E488}"/>
              </a:ext>
            </a:extLst>
          </p:cNvPr>
          <p:cNvSpPr txBox="1"/>
          <p:nvPr/>
        </p:nvSpPr>
        <p:spPr>
          <a:xfrm>
            <a:off x="2533029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213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2621B9-4D87-2D4F-A983-4AAB9086BACF}"/>
              </a:ext>
            </a:extLst>
          </p:cNvPr>
          <p:cNvCxnSpPr>
            <a:cxnSpLocks/>
          </p:cNvCxnSpPr>
          <p:nvPr/>
        </p:nvCxnSpPr>
        <p:spPr>
          <a:xfrm>
            <a:off x="2624935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D99336F-015A-9546-9263-A12153514A7B}"/>
              </a:ext>
            </a:extLst>
          </p:cNvPr>
          <p:cNvSpPr txBox="1"/>
          <p:nvPr/>
        </p:nvSpPr>
        <p:spPr>
          <a:xfrm>
            <a:off x="2585290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172DE9-D8C1-0848-A073-E8FAFC949948}"/>
              </a:ext>
            </a:extLst>
          </p:cNvPr>
          <p:cNvSpPr txBox="1"/>
          <p:nvPr/>
        </p:nvSpPr>
        <p:spPr>
          <a:xfrm>
            <a:off x="2533029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9AA3E-0508-F143-B168-EB7BB382C194}"/>
              </a:ext>
            </a:extLst>
          </p:cNvPr>
          <p:cNvSpPr txBox="1"/>
          <p:nvPr/>
        </p:nvSpPr>
        <p:spPr>
          <a:xfrm>
            <a:off x="2923554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AE7023-78E4-4347-937F-3C590E68EB63}"/>
              </a:ext>
            </a:extLst>
          </p:cNvPr>
          <p:cNvCxnSpPr>
            <a:cxnSpLocks/>
          </p:cNvCxnSpPr>
          <p:nvPr/>
        </p:nvCxnSpPr>
        <p:spPr>
          <a:xfrm>
            <a:off x="3015460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E3108C8-FC6E-9F4F-8682-62F40F09074F}"/>
              </a:ext>
            </a:extLst>
          </p:cNvPr>
          <p:cNvSpPr txBox="1"/>
          <p:nvPr/>
        </p:nvSpPr>
        <p:spPr>
          <a:xfrm>
            <a:off x="2975815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FCF252-642F-4D41-B219-2BF4D18C50AB}"/>
              </a:ext>
            </a:extLst>
          </p:cNvPr>
          <p:cNvSpPr txBox="1"/>
          <p:nvPr/>
        </p:nvSpPr>
        <p:spPr>
          <a:xfrm>
            <a:off x="2923554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96193A-70A5-4344-B530-B70D125F5292}"/>
              </a:ext>
            </a:extLst>
          </p:cNvPr>
          <p:cNvSpPr txBox="1"/>
          <p:nvPr/>
        </p:nvSpPr>
        <p:spPr>
          <a:xfrm>
            <a:off x="3307729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1CCADA-2B9F-0F48-B6D7-53FC9E6619EF}"/>
              </a:ext>
            </a:extLst>
          </p:cNvPr>
          <p:cNvCxnSpPr>
            <a:cxnSpLocks/>
          </p:cNvCxnSpPr>
          <p:nvPr/>
        </p:nvCxnSpPr>
        <p:spPr>
          <a:xfrm>
            <a:off x="3399635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7E525CF-DAB7-BD4E-BE14-58D1F035926C}"/>
              </a:ext>
            </a:extLst>
          </p:cNvPr>
          <p:cNvSpPr txBox="1"/>
          <p:nvPr/>
        </p:nvSpPr>
        <p:spPr>
          <a:xfrm>
            <a:off x="3359990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1F4396-3D59-2942-9376-B946B370137C}"/>
              </a:ext>
            </a:extLst>
          </p:cNvPr>
          <p:cNvSpPr txBox="1"/>
          <p:nvPr/>
        </p:nvSpPr>
        <p:spPr>
          <a:xfrm>
            <a:off x="3307729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44D763-33C3-1B48-9E19-92F523127D1D}"/>
              </a:ext>
            </a:extLst>
          </p:cNvPr>
          <p:cNvSpPr txBox="1"/>
          <p:nvPr/>
        </p:nvSpPr>
        <p:spPr>
          <a:xfrm>
            <a:off x="3701429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5FC02A-3573-F44A-9519-40DF8DC8EB8F}"/>
              </a:ext>
            </a:extLst>
          </p:cNvPr>
          <p:cNvCxnSpPr>
            <a:cxnSpLocks/>
          </p:cNvCxnSpPr>
          <p:nvPr/>
        </p:nvCxnSpPr>
        <p:spPr>
          <a:xfrm>
            <a:off x="3793335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3E4F7C7-9AE1-C548-B288-67FB036E5792}"/>
              </a:ext>
            </a:extLst>
          </p:cNvPr>
          <p:cNvSpPr txBox="1"/>
          <p:nvPr/>
        </p:nvSpPr>
        <p:spPr>
          <a:xfrm>
            <a:off x="3753690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BA3B18-5040-E448-AC97-199DB2453DF8}"/>
              </a:ext>
            </a:extLst>
          </p:cNvPr>
          <p:cNvSpPr txBox="1"/>
          <p:nvPr/>
        </p:nvSpPr>
        <p:spPr>
          <a:xfrm>
            <a:off x="3701429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BADBA9-7E10-BE4C-AC96-7AC461CA246A}"/>
              </a:ext>
            </a:extLst>
          </p:cNvPr>
          <p:cNvSpPr txBox="1"/>
          <p:nvPr/>
        </p:nvSpPr>
        <p:spPr>
          <a:xfrm>
            <a:off x="4088779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99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0A9D63D-081B-E94B-919B-1DCDE93C5267}"/>
              </a:ext>
            </a:extLst>
          </p:cNvPr>
          <p:cNvCxnSpPr>
            <a:cxnSpLocks/>
          </p:cNvCxnSpPr>
          <p:nvPr/>
        </p:nvCxnSpPr>
        <p:spPr>
          <a:xfrm>
            <a:off x="4180685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87D11B2-C443-DD48-B97E-51E241EC3296}"/>
              </a:ext>
            </a:extLst>
          </p:cNvPr>
          <p:cNvSpPr txBox="1"/>
          <p:nvPr/>
        </p:nvSpPr>
        <p:spPr>
          <a:xfrm>
            <a:off x="4141040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B4376-9F29-7C47-BC4F-DB0A93EDAC29}"/>
              </a:ext>
            </a:extLst>
          </p:cNvPr>
          <p:cNvSpPr txBox="1"/>
          <p:nvPr/>
        </p:nvSpPr>
        <p:spPr>
          <a:xfrm>
            <a:off x="4088779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D3ECF9-A54B-9A4F-8E3E-AAA4A5238595}"/>
              </a:ext>
            </a:extLst>
          </p:cNvPr>
          <p:cNvSpPr txBox="1"/>
          <p:nvPr/>
        </p:nvSpPr>
        <p:spPr>
          <a:xfrm>
            <a:off x="4479304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7A4E35-BC39-324B-8B79-9C6DD707E30D}"/>
              </a:ext>
            </a:extLst>
          </p:cNvPr>
          <p:cNvCxnSpPr>
            <a:cxnSpLocks/>
          </p:cNvCxnSpPr>
          <p:nvPr/>
        </p:nvCxnSpPr>
        <p:spPr>
          <a:xfrm>
            <a:off x="4571210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E70BE67-A836-394A-BE4D-411051DE89C0}"/>
              </a:ext>
            </a:extLst>
          </p:cNvPr>
          <p:cNvSpPr txBox="1"/>
          <p:nvPr/>
        </p:nvSpPr>
        <p:spPr>
          <a:xfrm>
            <a:off x="4531565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98F628-10A9-1947-B247-3679F27116E0}"/>
              </a:ext>
            </a:extLst>
          </p:cNvPr>
          <p:cNvSpPr txBox="1"/>
          <p:nvPr/>
        </p:nvSpPr>
        <p:spPr>
          <a:xfrm>
            <a:off x="4512166" y="4464550"/>
            <a:ext cx="131446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699C3F-0AF9-B449-98A5-C990A0BFB065}"/>
              </a:ext>
            </a:extLst>
          </p:cNvPr>
          <p:cNvSpPr txBox="1"/>
          <p:nvPr/>
        </p:nvSpPr>
        <p:spPr>
          <a:xfrm>
            <a:off x="4873004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116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6C31B13-1D35-6E44-BCF7-B7FE3A2E4F6E}"/>
              </a:ext>
            </a:extLst>
          </p:cNvPr>
          <p:cNvCxnSpPr>
            <a:cxnSpLocks/>
          </p:cNvCxnSpPr>
          <p:nvPr/>
        </p:nvCxnSpPr>
        <p:spPr>
          <a:xfrm>
            <a:off x="4964910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88730CA-2C71-B643-A7B6-FE492C13F7D9}"/>
              </a:ext>
            </a:extLst>
          </p:cNvPr>
          <p:cNvSpPr txBox="1"/>
          <p:nvPr/>
        </p:nvSpPr>
        <p:spPr>
          <a:xfrm>
            <a:off x="4925265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69B317-E9AC-D147-9F9A-FE089CB53602}"/>
              </a:ext>
            </a:extLst>
          </p:cNvPr>
          <p:cNvSpPr txBox="1"/>
          <p:nvPr/>
        </p:nvSpPr>
        <p:spPr>
          <a:xfrm>
            <a:off x="4873004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F49BA7-04E0-904A-94E8-D26C6D9A27B7}"/>
              </a:ext>
            </a:extLst>
          </p:cNvPr>
          <p:cNvSpPr txBox="1"/>
          <p:nvPr/>
        </p:nvSpPr>
        <p:spPr>
          <a:xfrm>
            <a:off x="5260354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71440FB-D141-9841-8709-0D3046A9605D}"/>
              </a:ext>
            </a:extLst>
          </p:cNvPr>
          <p:cNvCxnSpPr>
            <a:cxnSpLocks/>
          </p:cNvCxnSpPr>
          <p:nvPr/>
        </p:nvCxnSpPr>
        <p:spPr>
          <a:xfrm>
            <a:off x="5352260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F5BA81F-91A3-5D4A-A56B-53B212E40D40}"/>
              </a:ext>
            </a:extLst>
          </p:cNvPr>
          <p:cNvSpPr txBox="1"/>
          <p:nvPr/>
        </p:nvSpPr>
        <p:spPr>
          <a:xfrm>
            <a:off x="5312615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520342-1B91-6F4B-A2D2-3A0B495FD0BF}"/>
              </a:ext>
            </a:extLst>
          </p:cNvPr>
          <p:cNvSpPr txBox="1"/>
          <p:nvPr/>
        </p:nvSpPr>
        <p:spPr>
          <a:xfrm>
            <a:off x="5260354" y="4464550"/>
            <a:ext cx="197169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5457CA8-881E-8F4E-896D-4CF8F063C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16927" r="58859" b="60647"/>
          <a:stretch/>
        </p:blipFill>
        <p:spPr>
          <a:xfrm>
            <a:off x="7555234" y="1196752"/>
            <a:ext cx="3578299" cy="228684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869C027-0DF1-4841-BE1E-8A7436BAD243}"/>
              </a:ext>
            </a:extLst>
          </p:cNvPr>
          <p:cNvSpPr/>
          <p:nvPr/>
        </p:nvSpPr>
        <p:spPr>
          <a:xfrm>
            <a:off x="1986302" y="2770262"/>
            <a:ext cx="1912297" cy="672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D6A72B-2ACC-C840-8EE8-E6DC4A7BB011}"/>
              </a:ext>
            </a:extLst>
          </p:cNvPr>
          <p:cNvCxnSpPr>
            <a:cxnSpLocks/>
          </p:cNvCxnSpPr>
          <p:nvPr/>
        </p:nvCxnSpPr>
        <p:spPr>
          <a:xfrm>
            <a:off x="2231235" y="1697306"/>
            <a:ext cx="0" cy="184824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F5C5802-8B77-474B-80C3-A8DA2D2C0478}"/>
              </a:ext>
            </a:extLst>
          </p:cNvPr>
          <p:cNvSpPr txBox="1"/>
          <p:nvPr/>
        </p:nvSpPr>
        <p:spPr>
          <a:xfrm>
            <a:off x="2297324" y="2813193"/>
            <a:ext cx="1571551" cy="416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0" tIns="36000" rIns="0" bIns="36000" rtlCol="0" anchor="ctr" anchorCtr="0">
            <a:no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0.55, 95% CI 0.41-0.76;</a:t>
            </a:r>
          </a:p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p=0.00001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9DC7547-0E72-AB4F-8E06-265247A20933}"/>
              </a:ext>
            </a:extLst>
          </p:cNvPr>
          <p:cNvSpPr txBox="1"/>
          <p:nvPr/>
        </p:nvSpPr>
        <p:spPr>
          <a:xfrm>
            <a:off x="6735283" y="1681829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3F41C0-EB9F-CF48-B9E1-10556E7A4CE0}"/>
              </a:ext>
            </a:extLst>
          </p:cNvPr>
          <p:cNvCxnSpPr>
            <a:cxnSpLocks/>
          </p:cNvCxnSpPr>
          <p:nvPr/>
        </p:nvCxnSpPr>
        <p:spPr>
          <a:xfrm>
            <a:off x="7097084" y="1697306"/>
            <a:ext cx="0" cy="1854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649489E-632A-5D42-8F83-8CBF51060756}"/>
              </a:ext>
            </a:extLst>
          </p:cNvPr>
          <p:cNvSpPr txBox="1"/>
          <p:nvPr/>
        </p:nvSpPr>
        <p:spPr>
          <a:xfrm>
            <a:off x="7466605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1C2E1A-4063-0F48-B485-91653C9D3496}"/>
              </a:ext>
            </a:extLst>
          </p:cNvPr>
          <p:cNvSpPr txBox="1"/>
          <p:nvPr/>
        </p:nvSpPr>
        <p:spPr>
          <a:xfrm rot="16200000">
            <a:off x="5874903" y="2513331"/>
            <a:ext cx="13107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Proportion surviving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A00CE34-DDDD-B140-849E-7B59EBEF3AD5}"/>
              </a:ext>
            </a:extLst>
          </p:cNvPr>
          <p:cNvCxnSpPr>
            <a:cxnSpLocks/>
          </p:cNvCxnSpPr>
          <p:nvPr/>
        </p:nvCxnSpPr>
        <p:spPr>
          <a:xfrm rot="5400000">
            <a:off x="7075913" y="1751682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C30F8CF-6D37-2444-A90B-36D40C02588D}"/>
              </a:ext>
            </a:extLst>
          </p:cNvPr>
          <p:cNvSpPr txBox="1"/>
          <p:nvPr/>
        </p:nvSpPr>
        <p:spPr>
          <a:xfrm>
            <a:off x="6735283" y="210410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11CB9DA-B100-E645-BE7C-219C283D8A37}"/>
              </a:ext>
            </a:extLst>
          </p:cNvPr>
          <p:cNvCxnSpPr>
            <a:cxnSpLocks/>
          </p:cNvCxnSpPr>
          <p:nvPr/>
        </p:nvCxnSpPr>
        <p:spPr>
          <a:xfrm rot="5400000">
            <a:off x="7075913" y="217395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73BAE28-184C-1745-ADC9-256F417A9D0A}"/>
              </a:ext>
            </a:extLst>
          </p:cNvPr>
          <p:cNvSpPr txBox="1"/>
          <p:nvPr/>
        </p:nvSpPr>
        <p:spPr>
          <a:xfrm>
            <a:off x="6735283" y="252955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5E712EA-FD02-8449-9799-CCC00C5917F1}"/>
              </a:ext>
            </a:extLst>
          </p:cNvPr>
          <p:cNvCxnSpPr>
            <a:cxnSpLocks/>
          </p:cNvCxnSpPr>
          <p:nvPr/>
        </p:nvCxnSpPr>
        <p:spPr>
          <a:xfrm rot="5400000">
            <a:off x="7075913" y="259940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5DC66D0-1E69-CD48-8386-F2800D4ACF3E}"/>
              </a:ext>
            </a:extLst>
          </p:cNvPr>
          <p:cNvSpPr txBox="1"/>
          <p:nvPr/>
        </p:nvSpPr>
        <p:spPr>
          <a:xfrm>
            <a:off x="6735283" y="2948654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4F09498-FD20-E545-91E8-993725217924}"/>
              </a:ext>
            </a:extLst>
          </p:cNvPr>
          <p:cNvCxnSpPr>
            <a:cxnSpLocks/>
          </p:cNvCxnSpPr>
          <p:nvPr/>
        </p:nvCxnSpPr>
        <p:spPr>
          <a:xfrm rot="5400000">
            <a:off x="7075913" y="3018507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380084B-99F9-BA49-83F8-018F2B2DE1DA}"/>
              </a:ext>
            </a:extLst>
          </p:cNvPr>
          <p:cNvSpPr txBox="1"/>
          <p:nvPr/>
        </p:nvSpPr>
        <p:spPr>
          <a:xfrm>
            <a:off x="6735283" y="3370929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0.00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6F8AC04-C4B7-4048-B025-F2EA8F7D6841}"/>
              </a:ext>
            </a:extLst>
          </p:cNvPr>
          <p:cNvCxnSpPr>
            <a:cxnSpLocks/>
          </p:cNvCxnSpPr>
          <p:nvPr/>
        </p:nvCxnSpPr>
        <p:spPr>
          <a:xfrm rot="5400000">
            <a:off x="7075913" y="3440782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2460377-99C9-A14C-93A9-4239D7406FC4}"/>
              </a:ext>
            </a:extLst>
          </p:cNvPr>
          <p:cNvCxnSpPr>
            <a:cxnSpLocks/>
          </p:cNvCxnSpPr>
          <p:nvPr/>
        </p:nvCxnSpPr>
        <p:spPr>
          <a:xfrm>
            <a:off x="7558511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9A172D3-6AF0-5948-8D5E-7B290BCB8F8F}"/>
              </a:ext>
            </a:extLst>
          </p:cNvPr>
          <p:cNvSpPr txBox="1"/>
          <p:nvPr/>
        </p:nvSpPr>
        <p:spPr>
          <a:xfrm>
            <a:off x="7518866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99074CC-717E-E045-96A4-EC43F3E37263}"/>
              </a:ext>
            </a:extLst>
          </p:cNvPr>
          <p:cNvSpPr txBox="1"/>
          <p:nvPr/>
        </p:nvSpPr>
        <p:spPr>
          <a:xfrm>
            <a:off x="7466605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D0E9867-85CD-1A4C-B4FE-8C9919DB7A39}"/>
              </a:ext>
            </a:extLst>
          </p:cNvPr>
          <p:cNvCxnSpPr>
            <a:cxnSpLocks/>
          </p:cNvCxnSpPr>
          <p:nvPr/>
        </p:nvCxnSpPr>
        <p:spPr>
          <a:xfrm flipH="1">
            <a:off x="7093377" y="3547146"/>
            <a:ext cx="37022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FDC2471-74A9-F14E-8EEB-D68A2257EA57}"/>
              </a:ext>
            </a:extLst>
          </p:cNvPr>
          <p:cNvCxnSpPr>
            <a:cxnSpLocks/>
          </p:cNvCxnSpPr>
          <p:nvPr/>
        </p:nvCxnSpPr>
        <p:spPr>
          <a:xfrm>
            <a:off x="7167986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276AAF6-0A9D-B547-9AD1-88DD7550197A}"/>
              </a:ext>
            </a:extLst>
          </p:cNvPr>
          <p:cNvSpPr txBox="1"/>
          <p:nvPr/>
        </p:nvSpPr>
        <p:spPr>
          <a:xfrm>
            <a:off x="7860305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16777F0-C9AE-E54D-8E86-A4A160B69029}"/>
              </a:ext>
            </a:extLst>
          </p:cNvPr>
          <p:cNvCxnSpPr>
            <a:cxnSpLocks/>
          </p:cNvCxnSpPr>
          <p:nvPr/>
        </p:nvCxnSpPr>
        <p:spPr>
          <a:xfrm>
            <a:off x="7952211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95AAE42-D898-364E-8905-A5421E598B54}"/>
              </a:ext>
            </a:extLst>
          </p:cNvPr>
          <p:cNvSpPr txBox="1"/>
          <p:nvPr/>
        </p:nvSpPr>
        <p:spPr>
          <a:xfrm>
            <a:off x="7912566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2999D3D-81E6-064C-A7E6-A950DC82669F}"/>
              </a:ext>
            </a:extLst>
          </p:cNvPr>
          <p:cNvSpPr txBox="1"/>
          <p:nvPr/>
        </p:nvSpPr>
        <p:spPr>
          <a:xfrm>
            <a:off x="7860305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63F0AE-1C2C-4B40-BA43-0BA1B93DF3AB}"/>
              </a:ext>
            </a:extLst>
          </p:cNvPr>
          <p:cNvSpPr txBox="1"/>
          <p:nvPr/>
        </p:nvSpPr>
        <p:spPr>
          <a:xfrm>
            <a:off x="8250830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C1B1E89-5D16-514C-A969-054E96229BCC}"/>
              </a:ext>
            </a:extLst>
          </p:cNvPr>
          <p:cNvCxnSpPr>
            <a:cxnSpLocks/>
          </p:cNvCxnSpPr>
          <p:nvPr/>
        </p:nvCxnSpPr>
        <p:spPr>
          <a:xfrm>
            <a:off x="8342736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0F515252-54D2-E147-869E-4577D03C3553}"/>
              </a:ext>
            </a:extLst>
          </p:cNvPr>
          <p:cNvSpPr txBox="1"/>
          <p:nvPr/>
        </p:nvSpPr>
        <p:spPr>
          <a:xfrm>
            <a:off x="8303091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1356821-EBEE-B046-9F05-9724FEBA3E53}"/>
              </a:ext>
            </a:extLst>
          </p:cNvPr>
          <p:cNvSpPr txBox="1"/>
          <p:nvPr/>
        </p:nvSpPr>
        <p:spPr>
          <a:xfrm>
            <a:off x="8250830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DA6F1BB-4FE8-574F-9AC4-060E304173C3}"/>
              </a:ext>
            </a:extLst>
          </p:cNvPr>
          <p:cNvSpPr txBox="1"/>
          <p:nvPr/>
        </p:nvSpPr>
        <p:spPr>
          <a:xfrm>
            <a:off x="8635005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121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F215D69-4362-F441-BB87-1CA926CF1A89}"/>
              </a:ext>
            </a:extLst>
          </p:cNvPr>
          <p:cNvCxnSpPr>
            <a:cxnSpLocks/>
          </p:cNvCxnSpPr>
          <p:nvPr/>
        </p:nvCxnSpPr>
        <p:spPr>
          <a:xfrm>
            <a:off x="8726911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5B91625-0CA8-C84E-901A-C6644BAD6B7B}"/>
              </a:ext>
            </a:extLst>
          </p:cNvPr>
          <p:cNvSpPr txBox="1"/>
          <p:nvPr/>
        </p:nvSpPr>
        <p:spPr>
          <a:xfrm>
            <a:off x="8687266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13D83B6-AE48-C843-A0F9-83E102DB4EEB}"/>
              </a:ext>
            </a:extLst>
          </p:cNvPr>
          <p:cNvSpPr txBox="1"/>
          <p:nvPr/>
        </p:nvSpPr>
        <p:spPr>
          <a:xfrm>
            <a:off x="8635005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154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E11DD15-A6D7-5943-A294-B23E3DEE8756}"/>
              </a:ext>
            </a:extLst>
          </p:cNvPr>
          <p:cNvSpPr txBox="1"/>
          <p:nvPr/>
        </p:nvSpPr>
        <p:spPr>
          <a:xfrm>
            <a:off x="9028705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153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1E5B7C4-C671-1F4A-B355-924A9682D43D}"/>
              </a:ext>
            </a:extLst>
          </p:cNvPr>
          <p:cNvCxnSpPr>
            <a:cxnSpLocks/>
          </p:cNvCxnSpPr>
          <p:nvPr/>
        </p:nvCxnSpPr>
        <p:spPr>
          <a:xfrm>
            <a:off x="9120611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F2E6088-BA59-FF4D-AB59-5EE841B04B18}"/>
              </a:ext>
            </a:extLst>
          </p:cNvPr>
          <p:cNvSpPr txBox="1"/>
          <p:nvPr/>
        </p:nvSpPr>
        <p:spPr>
          <a:xfrm>
            <a:off x="9080966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310E1CF-DCCD-9C44-88EE-1D4ACC56BC90}"/>
              </a:ext>
            </a:extLst>
          </p:cNvPr>
          <p:cNvSpPr txBox="1"/>
          <p:nvPr/>
        </p:nvSpPr>
        <p:spPr>
          <a:xfrm>
            <a:off x="9028705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124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ED457B2-3893-7842-95D7-9A366C225FC1}"/>
              </a:ext>
            </a:extLst>
          </p:cNvPr>
          <p:cNvSpPr txBox="1"/>
          <p:nvPr/>
        </p:nvSpPr>
        <p:spPr>
          <a:xfrm>
            <a:off x="9431930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163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2AB1E52-3F1F-814E-B90B-3DD3CA668645}"/>
              </a:ext>
            </a:extLst>
          </p:cNvPr>
          <p:cNvCxnSpPr>
            <a:cxnSpLocks/>
          </p:cNvCxnSpPr>
          <p:nvPr/>
        </p:nvCxnSpPr>
        <p:spPr>
          <a:xfrm>
            <a:off x="9523836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3F8D2BA-9A4C-7443-A104-02D595F63176}"/>
              </a:ext>
            </a:extLst>
          </p:cNvPr>
          <p:cNvSpPr txBox="1"/>
          <p:nvPr/>
        </p:nvSpPr>
        <p:spPr>
          <a:xfrm>
            <a:off x="9484191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EC20996-EDEB-804B-8269-5FEB5FC19E39}"/>
              </a:ext>
            </a:extLst>
          </p:cNvPr>
          <p:cNvSpPr txBox="1"/>
          <p:nvPr/>
        </p:nvSpPr>
        <p:spPr>
          <a:xfrm>
            <a:off x="9431930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F1A965F-E3A1-194D-9A80-0BC4F93BBA1A}"/>
              </a:ext>
            </a:extLst>
          </p:cNvPr>
          <p:cNvSpPr txBox="1"/>
          <p:nvPr/>
        </p:nvSpPr>
        <p:spPr>
          <a:xfrm>
            <a:off x="9822455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171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615491-74E1-DD4B-80CD-242D111B9771}"/>
              </a:ext>
            </a:extLst>
          </p:cNvPr>
          <p:cNvCxnSpPr>
            <a:cxnSpLocks/>
          </p:cNvCxnSpPr>
          <p:nvPr/>
        </p:nvCxnSpPr>
        <p:spPr>
          <a:xfrm>
            <a:off x="9914361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A9B085E1-F45B-374C-B639-ECDB112E2063}"/>
              </a:ext>
            </a:extLst>
          </p:cNvPr>
          <p:cNvSpPr txBox="1"/>
          <p:nvPr/>
        </p:nvSpPr>
        <p:spPr>
          <a:xfrm>
            <a:off x="9874716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EEDD7B3-2A12-B648-82E7-BA9BCDCA7DED}"/>
              </a:ext>
            </a:extLst>
          </p:cNvPr>
          <p:cNvSpPr txBox="1"/>
          <p:nvPr/>
        </p:nvSpPr>
        <p:spPr>
          <a:xfrm>
            <a:off x="9822455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4B0F7E1-9C5C-8340-BCEB-805802983D29}"/>
              </a:ext>
            </a:extLst>
          </p:cNvPr>
          <p:cNvSpPr txBox="1"/>
          <p:nvPr/>
        </p:nvSpPr>
        <p:spPr>
          <a:xfrm>
            <a:off x="10216155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175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CAAF72F-2647-BD45-98BA-3DF09C904EFD}"/>
              </a:ext>
            </a:extLst>
          </p:cNvPr>
          <p:cNvCxnSpPr>
            <a:cxnSpLocks/>
          </p:cNvCxnSpPr>
          <p:nvPr/>
        </p:nvCxnSpPr>
        <p:spPr>
          <a:xfrm>
            <a:off x="10308061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684C0EE7-F427-5047-8CD5-C09A71E07A6E}"/>
              </a:ext>
            </a:extLst>
          </p:cNvPr>
          <p:cNvSpPr txBox="1"/>
          <p:nvPr/>
        </p:nvSpPr>
        <p:spPr>
          <a:xfrm>
            <a:off x="10268416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D493C23-1C90-A64E-8786-BC07081FD0D5}"/>
              </a:ext>
            </a:extLst>
          </p:cNvPr>
          <p:cNvSpPr txBox="1"/>
          <p:nvPr/>
        </p:nvSpPr>
        <p:spPr>
          <a:xfrm>
            <a:off x="10216155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28DE6F0-526A-9F45-8B89-B0105ACB3608}"/>
              </a:ext>
            </a:extLst>
          </p:cNvPr>
          <p:cNvSpPr txBox="1"/>
          <p:nvPr/>
        </p:nvSpPr>
        <p:spPr>
          <a:xfrm>
            <a:off x="10606680" y="3915910"/>
            <a:ext cx="1971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178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258740D-F0AD-184F-A7F3-7027D33BC43D}"/>
              </a:ext>
            </a:extLst>
          </p:cNvPr>
          <p:cNvCxnSpPr>
            <a:cxnSpLocks/>
          </p:cNvCxnSpPr>
          <p:nvPr/>
        </p:nvCxnSpPr>
        <p:spPr>
          <a:xfrm>
            <a:off x="10698586" y="354872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4E29B828-40E0-D944-B3AA-2C380413D998}"/>
              </a:ext>
            </a:extLst>
          </p:cNvPr>
          <p:cNvSpPr txBox="1"/>
          <p:nvPr/>
        </p:nvSpPr>
        <p:spPr>
          <a:xfrm>
            <a:off x="10658941" y="3596354"/>
            <a:ext cx="785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ED503B2-D651-0E41-AF51-CE14411AF4FA}"/>
              </a:ext>
            </a:extLst>
          </p:cNvPr>
          <p:cNvSpPr txBox="1"/>
          <p:nvPr/>
        </p:nvSpPr>
        <p:spPr>
          <a:xfrm>
            <a:off x="10606680" y="4464550"/>
            <a:ext cx="197170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76E01A3-7994-584B-8860-BD0CF20F0409}"/>
              </a:ext>
            </a:extLst>
          </p:cNvPr>
          <p:cNvSpPr/>
          <p:nvPr/>
        </p:nvSpPr>
        <p:spPr>
          <a:xfrm>
            <a:off x="7518866" y="2897981"/>
            <a:ext cx="1595873" cy="621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EB86E2F-D2A8-D145-AB1F-CB263C1C6689}"/>
              </a:ext>
            </a:extLst>
          </p:cNvPr>
          <p:cNvCxnSpPr>
            <a:cxnSpLocks/>
          </p:cNvCxnSpPr>
          <p:nvPr/>
        </p:nvCxnSpPr>
        <p:spPr>
          <a:xfrm>
            <a:off x="7558511" y="1697306"/>
            <a:ext cx="0" cy="184824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DE9AE1F4-1371-C545-9AA5-931CB305C08C}"/>
              </a:ext>
            </a:extLst>
          </p:cNvPr>
          <p:cNvSpPr txBox="1"/>
          <p:nvPr/>
        </p:nvSpPr>
        <p:spPr>
          <a:xfrm>
            <a:off x="7594520" y="2887498"/>
            <a:ext cx="1521545" cy="416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0" tIns="36000" rIns="0" bIns="36000" rtlCol="0" anchor="ctr" anchorCtr="0">
            <a:no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0.54, 95% CI 0.43-0.69;</a:t>
            </a:r>
          </a:p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p&lt;0.00001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1384097" y="3777410"/>
            <a:ext cx="4929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SOC, n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1055440" y="4326293"/>
            <a:ext cx="8216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AAP, 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9D2322A-1E7E-E045-9020-F63D84D7DD02}"/>
              </a:ext>
            </a:extLst>
          </p:cNvPr>
          <p:cNvSpPr txBox="1"/>
          <p:nvPr/>
        </p:nvSpPr>
        <p:spPr>
          <a:xfrm>
            <a:off x="6762912" y="3915910"/>
            <a:ext cx="492970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 risk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Died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98A1BBE-2A6B-2A49-BE7F-19B144D20C2F}"/>
              </a:ext>
            </a:extLst>
          </p:cNvPr>
          <p:cNvSpPr txBox="1"/>
          <p:nvPr/>
        </p:nvSpPr>
        <p:spPr>
          <a:xfrm>
            <a:off x="6739499" y="4464550"/>
            <a:ext cx="516383" cy="37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 risk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Died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6762912" y="3777410"/>
            <a:ext cx="4929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SOC, 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CA4475E-39F3-6447-A111-7534EF210CEA}"/>
              </a:ext>
            </a:extLst>
          </p:cNvPr>
          <p:cNvSpPr txBox="1"/>
          <p:nvPr/>
        </p:nvSpPr>
        <p:spPr>
          <a:xfrm>
            <a:off x="6434255" y="4326293"/>
            <a:ext cx="8216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+ AAP, 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F368F-104A-4D43-8426-6C224C74D782}"/>
              </a:ext>
            </a:extLst>
          </p:cNvPr>
          <p:cNvSpPr txBox="1"/>
          <p:nvPr/>
        </p:nvSpPr>
        <p:spPr>
          <a:xfrm>
            <a:off x="2139329" y="4894930"/>
            <a:ext cx="1635850" cy="563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72000" tIns="36000" rIns="0" bIns="36000" rtlCol="0" anchor="ctr" anchorCtr="0">
            <a:no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2018 analysis</a:t>
            </a:r>
          </a:p>
          <a:p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0.66 (0.44-0.98)</a:t>
            </a:r>
          </a:p>
          <a:p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44049-4A3D-4C34-BF91-B41D260D92F7}"/>
              </a:ext>
            </a:extLst>
          </p:cNvPr>
          <p:cNvSpPr txBox="1"/>
          <p:nvPr/>
        </p:nvSpPr>
        <p:spPr>
          <a:xfrm>
            <a:off x="7505125" y="4881094"/>
            <a:ext cx="1674477" cy="558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72000" tIns="36000" rIns="0" bIns="36000" rtlCol="0" anchor="ctr" anchorCtr="0">
            <a:no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2018 analysis</a:t>
            </a:r>
          </a:p>
          <a:p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0.54 (0.41-0.70)</a:t>
            </a:r>
          </a:p>
          <a:p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C94BC-9EBB-4213-A131-B21A5E55B7B2}"/>
              </a:ext>
            </a:extLst>
          </p:cNvPr>
          <p:cNvSpPr txBox="1"/>
          <p:nvPr/>
        </p:nvSpPr>
        <p:spPr>
          <a:xfrm>
            <a:off x="2891473" y="1268760"/>
            <a:ext cx="1635850" cy="32641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0" bIns="36000" rtlCol="0" anchor="ctr" anchorCtr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Low Risk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B9025-1B53-40D7-9FCE-6DFE717AD420}"/>
              </a:ext>
            </a:extLst>
          </p:cNvPr>
          <p:cNvSpPr txBox="1"/>
          <p:nvPr/>
        </p:nvSpPr>
        <p:spPr>
          <a:xfrm>
            <a:off x="8238866" y="1253173"/>
            <a:ext cx="1635850" cy="32641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0" bIns="36000" rtlCol="0" anchor="ctr" anchorCtr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High Risk</a:t>
            </a:r>
          </a:p>
        </p:txBody>
      </p:sp>
    </p:spTree>
    <p:extLst>
      <p:ext uri="{BB962C8B-B14F-4D97-AF65-F5344CB8AC3E}">
        <p14:creationId xmlns:p14="http://schemas.microsoft.com/office/powerpoint/2010/main" val="42487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53D0D2F-8819-4CDE-BEA7-DAAE2DFDD8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results are unchanged </a:t>
            </a:r>
            <a:r>
              <a:rPr lang="en-GB" dirty="0"/>
              <a:t>in M1 patients </a:t>
            </a:r>
            <a:r>
              <a:rPr lang="en-GB" b="1" dirty="0">
                <a:solidFill>
                  <a:schemeClr val="accent1"/>
                </a:solidFill>
              </a:rPr>
              <a:t>from the initial analysis in 2017</a:t>
            </a:r>
          </a:p>
          <a:p>
            <a:r>
              <a:rPr lang="en-GB" b="1" dirty="0">
                <a:solidFill>
                  <a:schemeClr val="accent1"/>
                </a:solidFill>
              </a:rPr>
              <a:t>Highly significant OS benefit was observed </a:t>
            </a:r>
            <a:r>
              <a:rPr lang="en-GB" dirty="0">
                <a:solidFill>
                  <a:schemeClr val="tx2"/>
                </a:solidFill>
              </a:rPr>
              <a:t>in M1 </a:t>
            </a:r>
            <a:r>
              <a:rPr lang="en-GB" dirty="0"/>
              <a:t>patients receiving ADT plus AAP	</a:t>
            </a:r>
          </a:p>
          <a:p>
            <a:pPr lvl="1"/>
            <a:r>
              <a:rPr lang="en-GB" dirty="0"/>
              <a:t>Highly significant benefit was also observed for the secondary endpoints of MFS and SREs</a:t>
            </a:r>
          </a:p>
          <a:p>
            <a:r>
              <a:rPr lang="en-GB" b="1" dirty="0">
                <a:solidFill>
                  <a:schemeClr val="accent1"/>
                </a:solidFill>
              </a:rPr>
              <a:t>OS benefit </a:t>
            </a:r>
            <a:r>
              <a:rPr lang="en-GB" dirty="0"/>
              <a:t>by LATITUDE risk burden was similar </a:t>
            </a:r>
            <a:r>
              <a:rPr lang="en-GB" b="1" dirty="0">
                <a:solidFill>
                  <a:schemeClr val="accent1"/>
                </a:solidFill>
              </a:rPr>
              <a:t>for both low- and high-risk subgroups</a:t>
            </a:r>
          </a:p>
          <a:p>
            <a:pPr lvl="1"/>
            <a:r>
              <a:rPr lang="en-GB" dirty="0"/>
              <a:t>Regulators and payors could consider extending the approval of abiraterone acetate to all patients with mHSPC as opposed to just those in the high-risk subgroup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STAMPEDE: SUMMARY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37236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AAP, abiraterone acetate + prednisolone; </a:t>
            </a:r>
            <a:r>
              <a:rPr lang="en-GB" altLang="en-US" dirty="0"/>
              <a:t>ADT, androgen deprivation therapy; </a:t>
            </a:r>
            <a:r>
              <a:rPr lang="en-GB" dirty="0"/>
              <a:t>M1, metastatic disease; </a:t>
            </a:r>
            <a:r>
              <a:rPr lang="en-GB" altLang="en-US" dirty="0"/>
              <a:t>MFS, metastasis-free survival; </a:t>
            </a:r>
            <a:br>
              <a:rPr lang="en-GB" altLang="en-US" dirty="0"/>
            </a:br>
            <a:r>
              <a:rPr lang="en-GB" altLang="en-US" dirty="0"/>
              <a:t>mHSPC, metastatic hormone-sensitive prostate cancer; OS, overall survival; SRE, skeletal-related event</a:t>
            </a:r>
            <a:br>
              <a:rPr lang="en-GB" altLang="en-US" dirty="0"/>
            </a:br>
            <a:r>
              <a:rPr lang="en-GB" dirty="0"/>
              <a:t>James ND, et al. N </a:t>
            </a:r>
            <a:r>
              <a:rPr lang="en-GB" dirty="0" err="1"/>
              <a:t>Engl</a:t>
            </a:r>
            <a:r>
              <a:rPr lang="en-GB" dirty="0"/>
              <a:t> J Med. 2017;377:338-51; </a:t>
            </a:r>
            <a:r>
              <a:rPr lang="en-GB" altLang="en-US" dirty="0"/>
              <a:t>James N, et al. ESMO 2020. Abstract #611O. Oral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74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@guconnectinfo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GU CONNECT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4864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GB" sz="1600" dirty="0">
                <a:solidFill>
                  <a:schemeClr val="tx2"/>
                </a:solidFill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cs typeface="PT Sans Narrow"/>
                <a:hlinkClick r:id="rId5"/>
              </a:rPr>
              <a:t>elaine.wills@cor2ed.com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GU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dirty="0">
                <a:solidFill>
                  <a:schemeClr val="tx2"/>
                </a:solidFill>
              </a:rPr>
              <a:t>REACH </a:t>
            </a:r>
            <a:r>
              <a:rPr lang="en-GB" sz="3600" cap="none" dirty="0"/>
              <a:t>GU CONNECT </a:t>
            </a:r>
            <a:r>
              <a:rPr lang="en-GB" sz="3600" cap="none" dirty="0">
                <a:solidFill>
                  <a:schemeClr val="tx2"/>
                </a:solidFill>
              </a:rPr>
              <a:t>VIA 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spc="-50" dirty="0">
                <a:solidFill>
                  <a:schemeClr val="tx2"/>
                </a:solidFill>
              </a:rPr>
              <a:t>TWITTER, LINKEDIN, VIMEO, AND EMAIL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http://www.guconnect.info</a:t>
            </a:r>
            <a:endParaRPr lang="en-GB" sz="3600" cap="none" dirty="0"/>
          </a:p>
        </p:txBody>
      </p:sp>
      <p:pic>
        <p:nvPicPr>
          <p:cNvPr id="21" name="Picture 20">
            <a:hlinkClick r:id="rId5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MEETING SUMMARY</a:t>
            </a:r>
            <a:br>
              <a:rPr lang="en-GB" sz="3200" dirty="0"/>
            </a:br>
            <a:r>
              <a:rPr lang="en-GB" sz="3200" dirty="0"/>
              <a:t>ESMO 2020, VIRTUAL MEETING</a:t>
            </a:r>
            <a:br>
              <a:rPr lang="en-GB" dirty="0"/>
            </a:br>
            <a:br>
              <a:rPr lang="en-GB" dirty="0"/>
            </a:br>
            <a:r>
              <a:rPr lang="en-GB" sz="3200" cap="none" dirty="0"/>
              <a:t>Prof. Gert Attard, MD, PhD, FRCP</a:t>
            </a:r>
            <a:br>
              <a:rPr lang="en-GB" sz="4000" cap="none" dirty="0"/>
            </a:br>
            <a:r>
              <a:rPr lang="en-GB" sz="2200" cap="none" dirty="0"/>
              <a:t>University College London Cancer Institute, London, UK</a:t>
            </a:r>
            <a:br>
              <a:rPr lang="en-GB" sz="3200" cap="none" dirty="0"/>
            </a:br>
            <a:br>
              <a:rPr lang="en-GB" cap="none" dirty="0">
                <a:highlight>
                  <a:srgbClr val="FFFF00"/>
                </a:highlight>
              </a:rPr>
            </a:br>
            <a:r>
              <a:rPr lang="en-GB" sz="2400" dirty="0"/>
              <a:t>HIGHLIGHTS FROM GU CONNECT</a:t>
            </a:r>
            <a:br>
              <a:rPr lang="en-GB" sz="2400" dirty="0"/>
            </a:br>
            <a:r>
              <a:rPr lang="en-GB" sz="2400" cap="none" dirty="0"/>
              <a:t>SEPTEMBER 2020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0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3C74F"/>
              </a:buClr>
              <a:buSzPts val="2000"/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the </a:t>
            </a:r>
            <a:br>
              <a:rPr lang="en-GB" dirty="0"/>
            </a:br>
            <a:r>
              <a:rPr lang="en-GB" dirty="0"/>
              <a:t>GU CONNECT group.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This content is supported by an Independent Educational Grant from Bayer.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GB" b="1" cap="none" dirty="0">
              <a:solidFill>
                <a:srgbClr val="03C74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Prof. Gert Attard has received financial support/sponsorship for research support, consultation, or speaker fees from the following companies: </a:t>
            </a:r>
          </a:p>
          <a:p>
            <a:pPr lvl="0">
              <a:buSzPts val="2000"/>
            </a:pPr>
            <a:r>
              <a:rPr lang="en-GB" dirty="0"/>
              <a:t>Abbott Laboratories, Astellas Pharma, AstraZeneca, Bayer Healthcare Pharmaceuticals, Essa Pharmaceuticals, Innocrin Pharma, Janssen-Cilag, Millennium Pharmaceuticals, Novartis, Pfizer, Roche/Ventana, Sanofi-Aventis, Takeda, Veridex,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 anchor="b"/>
          <a:lstStyle/>
          <a:p>
            <a:r>
              <a:rPr lang="en-GB" dirty="0"/>
              <a:t>GU, genitourinary</a:t>
            </a:r>
          </a:p>
        </p:txBody>
      </p:sp>
    </p:spTree>
    <p:extLst>
      <p:ext uri="{BB962C8B-B14F-4D97-AF65-F5344CB8AC3E}">
        <p14:creationId xmlns:p14="http://schemas.microsoft.com/office/powerpoint/2010/main" val="13223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</a:rPr>
              <a:t>IPAT</a:t>
            </a:r>
            <a:r>
              <a:rPr lang="en-GB" b="1" i="0" cap="none" dirty="0">
                <a:effectLst/>
              </a:rPr>
              <a:t>ential</a:t>
            </a:r>
            <a:r>
              <a:rPr lang="en-GB" b="1" i="0" dirty="0">
                <a:effectLst/>
              </a:rPr>
              <a:t>150: Phase 3 study of ipatasertib</a:t>
            </a:r>
            <a:r>
              <a:rPr lang="en-GB" dirty="0"/>
              <a:t> </a:t>
            </a:r>
            <a:r>
              <a:rPr lang="en-GB" b="1" i="0" dirty="0">
                <a:effectLst/>
              </a:rPr>
              <a:t>plus abiraterone vs placebo plus abiraterone in </a:t>
            </a:r>
            <a:r>
              <a:rPr lang="en-GB" b="1" i="0" cap="none" dirty="0">
                <a:effectLst/>
              </a:rPr>
              <a:t>m</a:t>
            </a:r>
            <a:r>
              <a:rPr lang="en-GB" b="1" i="0" dirty="0">
                <a:effectLst/>
              </a:rPr>
              <a:t>CRPC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de Bono J, et al. </a:t>
            </a:r>
            <a:br>
              <a:rPr lang="en-GB" b="1" dirty="0"/>
            </a:br>
            <a:r>
              <a:rPr lang="en-GB" b="1" dirty="0"/>
              <a:t>ESMO 2020. Abstract #LBA4. Oral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FFFFFF"/>
                </a:solidFill>
                <a:ea typeface="Aileron" charset="0"/>
              </a:rPr>
              <a:t>mCRPC, metastatic castration resistant prostate cancer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53D0D2F-8819-4CDE-BEA7-DAAE2DFDD8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80728"/>
            <a:ext cx="10963200" cy="2830798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Ipatasertib is an oral adenosine triphosphate-competitive selective inhibitor of AKT1/2/3</a:t>
            </a:r>
            <a:r>
              <a:rPr lang="en-GB" sz="1600" dirty="0">
                <a:solidFill>
                  <a:schemeClr val="tx2"/>
                </a:solidFill>
              </a:rPr>
              <a:t>, which is the central node of the phosphatidylinositol-3-kinase (PI3K)/AKT signalling pathway – a key driver of cancer cell growth and proliferation in prostate cancer</a:t>
            </a:r>
            <a:r>
              <a:rPr lang="en-GB" sz="1600" baseline="30000" dirty="0">
                <a:solidFill>
                  <a:schemeClr val="tx2"/>
                </a:solidFill>
              </a:rPr>
              <a:t>1,2</a:t>
            </a:r>
            <a:r>
              <a:rPr lang="en-GB" sz="1600" dirty="0">
                <a:solidFill>
                  <a:schemeClr val="tx2"/>
                </a:solidFill>
              </a:rPr>
              <a:t> </a:t>
            </a:r>
          </a:p>
          <a:p>
            <a:pPr>
              <a:spcBef>
                <a:spcPts val="800"/>
              </a:spcBef>
            </a:pPr>
            <a:r>
              <a:rPr lang="en-GB" sz="1600" dirty="0">
                <a:solidFill>
                  <a:schemeClr val="tx2"/>
                </a:solidFill>
              </a:rPr>
              <a:t>The </a:t>
            </a:r>
            <a:r>
              <a:rPr lang="en-GB" sz="1600" b="1" dirty="0">
                <a:solidFill>
                  <a:schemeClr val="accent1"/>
                </a:solidFill>
              </a:rPr>
              <a:t>PI3K/AKT pathway </a:t>
            </a:r>
            <a:r>
              <a:rPr lang="en-GB" sz="1600" dirty="0">
                <a:solidFill>
                  <a:schemeClr val="tx2"/>
                </a:solidFill>
              </a:rPr>
              <a:t>has also been </a:t>
            </a:r>
            <a:r>
              <a:rPr lang="en-GB" sz="1600" b="1" dirty="0">
                <a:solidFill>
                  <a:schemeClr val="accent1"/>
                </a:solidFill>
              </a:rPr>
              <a:t>implicated in resistance to anti-androgen therapy as androgen receptor (AR) inhibition </a:t>
            </a:r>
            <a:r>
              <a:rPr lang="en-GB" sz="1600" dirty="0">
                <a:solidFill>
                  <a:schemeClr val="tx2"/>
                </a:solidFill>
              </a:rPr>
              <a:t>is associated with an increase in AKT pathway activation</a:t>
            </a:r>
            <a:r>
              <a:rPr lang="en-GB" sz="1600" baseline="30000" dirty="0">
                <a:solidFill>
                  <a:schemeClr val="tx2"/>
                </a:solidFill>
              </a:rPr>
              <a:t>2,3</a:t>
            </a:r>
            <a:r>
              <a:rPr lang="en-GB" sz="1600" dirty="0">
                <a:solidFill>
                  <a:schemeClr val="tx2"/>
                </a:solidFill>
              </a:rPr>
              <a:t> </a:t>
            </a:r>
          </a:p>
          <a:p>
            <a:pPr>
              <a:spcBef>
                <a:spcPts val="8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Approx. 40-60% of patients with metastatic castration-resistant prostate cancer (mCRPC) have lost the AKT phosphatase PTEN</a:t>
            </a:r>
            <a:r>
              <a:rPr lang="en-GB" sz="1600" dirty="0">
                <a:solidFill>
                  <a:schemeClr val="tx2"/>
                </a:solidFill>
              </a:rPr>
              <a:t>. </a:t>
            </a:r>
            <a:r>
              <a:rPr lang="en-GB" sz="1600" b="1" dirty="0">
                <a:solidFill>
                  <a:schemeClr val="accent1"/>
                </a:solidFill>
              </a:rPr>
              <a:t>This results in hyperactivation of the PI3K/AKT pathway </a:t>
            </a:r>
            <a:r>
              <a:rPr lang="en-GB" sz="1600" dirty="0">
                <a:solidFill>
                  <a:schemeClr val="tx2"/>
                </a:solidFill>
              </a:rPr>
              <a:t>and is associated with adverse outcomes such as increased tumour grade and stage, earlier biochemical recurrence after radical prostatectomy, metastasis, prostate cancer</a:t>
            </a:r>
            <a:r>
              <a:rPr lang="en-GB" sz="1600" dirty="0">
                <a:solidFill>
                  <a:schemeClr val="tx2"/>
                </a:solidFill>
                <a:cs typeface="Arial"/>
              </a:rPr>
              <a:t>–</a:t>
            </a:r>
            <a:r>
              <a:rPr lang="en-GB" sz="1600" dirty="0">
                <a:solidFill>
                  <a:schemeClr val="tx2"/>
                </a:solidFill>
              </a:rPr>
              <a:t>specific death, and androgen-independent progression</a:t>
            </a:r>
            <a:r>
              <a:rPr lang="en-GB" sz="1600" baseline="30000" dirty="0">
                <a:solidFill>
                  <a:schemeClr val="tx2"/>
                </a:solidFill>
              </a:rPr>
              <a:t>4,5</a:t>
            </a:r>
          </a:p>
          <a:p>
            <a:pPr>
              <a:spcBef>
                <a:spcPts val="8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The IPATential150 trial is investigating dual AR and PI3K/AKT inhibition in patients with previously untreated mCRPC</a:t>
            </a:r>
            <a:r>
              <a:rPr lang="en-GB" sz="1600" baseline="30000" dirty="0">
                <a:solidFill>
                  <a:schemeClr val="accent1"/>
                </a:solidFill>
              </a:rPr>
              <a:t>6</a:t>
            </a:r>
            <a:r>
              <a:rPr lang="en-GB" sz="1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IPAT</a:t>
            </a:r>
            <a:r>
              <a:rPr lang="en-GB" cap="none" dirty="0"/>
              <a:t>ential</a:t>
            </a:r>
            <a:r>
              <a:rPr lang="en-GB" dirty="0"/>
              <a:t>150: Background and study design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20184" y="6502843"/>
            <a:ext cx="10732400" cy="365125"/>
          </a:xfrm>
        </p:spPr>
        <p:txBody>
          <a:bodyPr/>
          <a:lstStyle/>
          <a:p>
            <a:r>
              <a:rPr lang="en-GB" sz="1100" dirty="0"/>
              <a:t>BID, twice daily; HSPC, hormone-sensitive prostate cancer; IHC, immunohistochemistry; ITT, intention to treat; NGS, next-generation sequencing; ORR, overall response rate; OS, overall survival; PCWG3, Prostate Cancer Working Group 3; PSA, prostate specific antigen; PTEN, phosphatase and tensin homologue; QD, once daily; R, randomisation; rPFS, radiographic progression-free survival; 1. Yang J, et al. Mol Cancer. 2019;18:26; 2. Crumbaker M, et al. Cancers (Basel). 2017;9:34; 3. Wang Y, et al. Current Cancer Drug Targets. 2007;7:591-604; </a:t>
            </a:r>
            <a:br>
              <a:rPr lang="en-GB" sz="1100" dirty="0"/>
            </a:br>
            <a:r>
              <a:rPr lang="en-GB" sz="1100" dirty="0"/>
              <a:t>4. de Bono JS, et al. Clin Cancer Res. 2019;25;928-36; 5. Jamaspishvili T, et al. Nat Rev Urol. 2018;15:222-34; 6. d</a:t>
            </a:r>
            <a:r>
              <a:rPr lang="en-GB" altLang="en-US" sz="1100" dirty="0"/>
              <a:t>e Bono J, et al. ESMO 2020. Abstract #LBA4. Oral presentation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F0EC65-CC86-4B7C-8584-FC5B73C9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43" y="3758688"/>
            <a:ext cx="8453639" cy="2140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CD762C-C264-49F1-93F4-FE09352DD16D}"/>
              </a:ext>
            </a:extLst>
          </p:cNvPr>
          <p:cNvSpPr txBox="1"/>
          <p:nvPr/>
        </p:nvSpPr>
        <p:spPr>
          <a:xfrm>
            <a:off x="1811817" y="5850158"/>
            <a:ext cx="799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solidFill>
                  <a:srgbClr val="505050"/>
                </a:solidFill>
                <a:ea typeface="Aileron" charset="0"/>
                <a:cs typeface="Aileron" charset="0"/>
              </a:rPr>
              <a:t>* </a:t>
            </a:r>
            <a:r>
              <a:rPr lang="en-US" sz="1000" dirty="0">
                <a:solidFill>
                  <a:srgbClr val="505050"/>
                </a:solidFill>
                <a:ea typeface="Aileron" charset="0"/>
                <a:cs typeface="Aileron" charset="0"/>
              </a:rPr>
              <a:t>PTEN loss defined as minimum of 50% of the specimen’s </a:t>
            </a:r>
            <a:r>
              <a:rPr lang="en-US" sz="1000" dirty="0" err="1">
                <a:solidFill>
                  <a:srgbClr val="505050"/>
                </a:solidFill>
                <a:ea typeface="Aileron" charset="0"/>
                <a:cs typeface="Aileron" charset="0"/>
              </a:rPr>
              <a:t>tumour</a:t>
            </a:r>
            <a:r>
              <a:rPr lang="en-US" sz="1000" dirty="0">
                <a:solidFill>
                  <a:srgbClr val="505050"/>
                </a:solidFill>
                <a:ea typeface="Aileron" charset="0"/>
                <a:cs typeface="Aileron" charset="0"/>
              </a:rPr>
              <a:t> area with no detectable PTEN staining (by Ventana IHC assay using SP218 antibody)</a:t>
            </a:r>
            <a:endParaRPr lang="en-GB" sz="1000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>
            <a:extLst>
              <a:ext uri="{FF2B5EF4-FFF2-40B4-BE49-F238E27FC236}">
                <a16:creationId xmlns:a16="http://schemas.microsoft.com/office/drawing/2014/main" id="{F038526F-3136-3D4A-B7C5-1F2A57A9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3397667"/>
            <a:ext cx="3049546" cy="17399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608F256-8AB9-4A5D-A861-05F7A22646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90836"/>
            <a:ext cx="10963200" cy="943783"/>
          </a:xfrm>
        </p:spPr>
        <p:txBody>
          <a:bodyPr/>
          <a:lstStyle/>
          <a:p>
            <a:r>
              <a:rPr lang="en-GB" dirty="0"/>
              <a:t>Ipatasertib significantly improved radiographic progression-free survival (rPFS) compared to placebo for patients with phosphatase and tensin homologue (PTEN)-loss mCRPC, but not in the intention-to-treat (ITT) population</a:t>
            </a:r>
          </a:p>
          <a:p>
            <a:pPr lvl="1"/>
            <a:r>
              <a:rPr lang="en-GB" dirty="0"/>
              <a:t>This effect was consistent across all pre-specified subgroups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IPAT</a:t>
            </a:r>
            <a:r>
              <a:rPr lang="en-GB" cap="none" dirty="0"/>
              <a:t>ential</a:t>
            </a:r>
            <a:r>
              <a:rPr lang="en-GB" dirty="0"/>
              <a:t>150: results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4B728C-21F2-2B47-9F30-14C243ED54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492875"/>
            <a:ext cx="108764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100" dirty="0">
                <a:ea typeface="Aileron" charset="0"/>
              </a:rPr>
              <a:t>Data cut-off date: 16 March 2020; </a:t>
            </a:r>
            <a:r>
              <a:rPr lang="en-GB" sz="1100" baseline="30000" dirty="0">
                <a:ea typeface="Aileron" charset="0"/>
              </a:rPr>
              <a:t>a</a:t>
            </a:r>
            <a:r>
              <a:rPr lang="en-GB" sz="1100" dirty="0">
                <a:ea typeface="Aileron" charset="0"/>
              </a:rPr>
              <a:t> Stratified for prior taxane-based therapy and PSA-only progression factor; </a:t>
            </a:r>
            <a:r>
              <a:rPr lang="en-GB" sz="1100" baseline="30000" dirty="0">
                <a:ea typeface="Aileron" charset="0"/>
              </a:rPr>
              <a:t>b</a:t>
            </a:r>
            <a:r>
              <a:rPr lang="en-GB" sz="1100" dirty="0">
                <a:ea typeface="Aileron" charset="0"/>
              </a:rPr>
              <a:t> Statistically significant at ɑ = 0.05 level; </a:t>
            </a:r>
            <a:br>
              <a:rPr lang="en-GB" sz="1100" dirty="0">
                <a:ea typeface="Aileron" charset="0"/>
              </a:rPr>
            </a:br>
            <a:r>
              <a:rPr lang="en-GB" sz="1100" baseline="30000" dirty="0">
                <a:ea typeface="Aileron" charset="0"/>
              </a:rPr>
              <a:t>c</a:t>
            </a:r>
            <a:r>
              <a:rPr lang="en-GB" sz="1100" dirty="0">
                <a:ea typeface="Aileron" charset="0"/>
              </a:rPr>
              <a:t> Stratified for prior taxane-based therapy, PSA-only progression factor, and tumour PTEN loss status (by IHC); </a:t>
            </a:r>
            <a:r>
              <a:rPr lang="en-GB" sz="1100" baseline="30000" dirty="0">
                <a:ea typeface="Aileron" charset="0"/>
              </a:rPr>
              <a:t>d</a:t>
            </a:r>
            <a:r>
              <a:rPr lang="en-GB" sz="1100" dirty="0">
                <a:ea typeface="Aileron" charset="0"/>
              </a:rPr>
              <a:t> Did not meet statistical significance ɑ = 0.01 level</a:t>
            </a:r>
            <a:br>
              <a:rPr lang="en-GB" sz="1100" dirty="0">
                <a:ea typeface="Aileron" charset="0"/>
              </a:rPr>
            </a:br>
            <a:r>
              <a:rPr lang="en-GB" sz="1100" dirty="0"/>
              <a:t>AAP, abiraterone acetate + prednisone; CI, confidence interval; HR, hazard ratio; IHC, immunohistochemistry; Ipat, ipatasertib; </a:t>
            </a:r>
            <a:br>
              <a:rPr lang="en-GB" sz="1100" dirty="0"/>
            </a:br>
            <a:r>
              <a:rPr lang="en-GB" sz="1100" dirty="0"/>
              <a:t>mCRPC, metastatic castration-resistant prostate cancer; Pbo, placebo; PSA, prostate specific antigen; </a:t>
            </a:r>
            <a:r>
              <a:rPr lang="en-GB" altLang="en-US" sz="1100" dirty="0"/>
              <a:t>de Bono J, et al. ESMO 2020. Abstract #LBA4. Oral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4C2CB1-2FD8-4B17-8FC5-1E847D1038E3}"/>
              </a:ext>
            </a:extLst>
          </p:cNvPr>
          <p:cNvSpPr/>
          <p:nvPr/>
        </p:nvSpPr>
        <p:spPr>
          <a:xfrm>
            <a:off x="4513938" y="5094305"/>
            <a:ext cx="1424045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75D3D-42EE-4871-B13A-FDD3094CA319}"/>
              </a:ext>
            </a:extLst>
          </p:cNvPr>
          <p:cNvSpPr/>
          <p:nvPr/>
        </p:nvSpPr>
        <p:spPr>
          <a:xfrm>
            <a:off x="10335422" y="5661248"/>
            <a:ext cx="1424045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E9B147-B8D0-FF47-A1DF-0E0D4A76353D}"/>
              </a:ext>
            </a:extLst>
          </p:cNvPr>
          <p:cNvCxnSpPr>
            <a:cxnSpLocks/>
          </p:cNvCxnSpPr>
          <p:nvPr/>
        </p:nvCxnSpPr>
        <p:spPr>
          <a:xfrm>
            <a:off x="1436131" y="3385534"/>
            <a:ext cx="0" cy="1807464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08CC95-4DB8-4044-A882-7EE0F86CA5CB}"/>
              </a:ext>
            </a:extLst>
          </p:cNvPr>
          <p:cNvCxnSpPr>
            <a:cxnSpLocks/>
          </p:cNvCxnSpPr>
          <p:nvPr/>
        </p:nvCxnSpPr>
        <p:spPr>
          <a:xfrm flipH="1">
            <a:off x="1433138" y="5193181"/>
            <a:ext cx="329679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77AE7C-EAE4-B246-9A2F-D07131CF83B0}"/>
              </a:ext>
            </a:extLst>
          </p:cNvPr>
          <p:cNvSpPr txBox="1"/>
          <p:nvPr/>
        </p:nvSpPr>
        <p:spPr>
          <a:xfrm>
            <a:off x="1439247" y="5234273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23D074-5AB7-CD45-8872-9E66AAC3600F}"/>
              </a:ext>
            </a:extLst>
          </p:cNvPr>
          <p:cNvSpPr txBox="1"/>
          <p:nvPr/>
        </p:nvSpPr>
        <p:spPr>
          <a:xfrm>
            <a:off x="1734522" y="5234273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9A6BD3-2AD9-914B-BEEC-A3DBB7B81454}"/>
              </a:ext>
            </a:extLst>
          </p:cNvPr>
          <p:cNvSpPr txBox="1"/>
          <p:nvPr/>
        </p:nvSpPr>
        <p:spPr>
          <a:xfrm>
            <a:off x="2026622" y="5234273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6558D4-83B9-AC4C-AF41-1E42A537C530}"/>
              </a:ext>
            </a:extLst>
          </p:cNvPr>
          <p:cNvSpPr txBox="1"/>
          <p:nvPr/>
        </p:nvSpPr>
        <p:spPr>
          <a:xfrm>
            <a:off x="2318722" y="5234273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C71A4-5799-D24A-9BB2-E1AF7837DA84}"/>
              </a:ext>
            </a:extLst>
          </p:cNvPr>
          <p:cNvSpPr txBox="1"/>
          <p:nvPr/>
        </p:nvSpPr>
        <p:spPr>
          <a:xfrm>
            <a:off x="2577961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4E0658-7483-C342-BAF3-ABF09CED2DDF}"/>
              </a:ext>
            </a:extLst>
          </p:cNvPr>
          <p:cNvSpPr txBox="1"/>
          <p:nvPr/>
        </p:nvSpPr>
        <p:spPr>
          <a:xfrm>
            <a:off x="2873236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CA77CA-D6F1-A549-893C-0C6AC3B9BDAA}"/>
              </a:ext>
            </a:extLst>
          </p:cNvPr>
          <p:cNvSpPr txBox="1"/>
          <p:nvPr/>
        </p:nvSpPr>
        <p:spPr>
          <a:xfrm>
            <a:off x="3162161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113A35-AF13-BC45-BD62-978B8BC6CB23}"/>
              </a:ext>
            </a:extLst>
          </p:cNvPr>
          <p:cNvSpPr txBox="1"/>
          <p:nvPr/>
        </p:nvSpPr>
        <p:spPr>
          <a:xfrm>
            <a:off x="3457436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62E755-C91F-6D49-BABF-A0CDFA190423}"/>
              </a:ext>
            </a:extLst>
          </p:cNvPr>
          <p:cNvSpPr txBox="1"/>
          <p:nvPr/>
        </p:nvSpPr>
        <p:spPr>
          <a:xfrm>
            <a:off x="3749536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F1AEEE-8E48-EF46-B268-4339C1EAE8E7}"/>
              </a:ext>
            </a:extLst>
          </p:cNvPr>
          <p:cNvSpPr txBox="1"/>
          <p:nvPr/>
        </p:nvSpPr>
        <p:spPr>
          <a:xfrm>
            <a:off x="4044811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F08BEC-D621-EB46-B0C2-EEC15456EB53}"/>
              </a:ext>
            </a:extLst>
          </p:cNvPr>
          <p:cNvCxnSpPr>
            <a:cxnSpLocks/>
          </p:cNvCxnSpPr>
          <p:nvPr/>
        </p:nvCxnSpPr>
        <p:spPr>
          <a:xfrm>
            <a:off x="411053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892CB7F-29CF-9F44-98CF-621A7F0DB91F}"/>
              </a:ext>
            </a:extLst>
          </p:cNvPr>
          <p:cNvSpPr txBox="1"/>
          <p:nvPr/>
        </p:nvSpPr>
        <p:spPr>
          <a:xfrm>
            <a:off x="4336911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8D4331-51D7-6E44-9629-7FBEAFA67723}"/>
              </a:ext>
            </a:extLst>
          </p:cNvPr>
          <p:cNvCxnSpPr>
            <a:cxnSpLocks/>
          </p:cNvCxnSpPr>
          <p:nvPr/>
        </p:nvCxnSpPr>
        <p:spPr>
          <a:xfrm>
            <a:off x="440263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3BDD97A-0EF5-EA48-B4B2-401411E507CB}"/>
              </a:ext>
            </a:extLst>
          </p:cNvPr>
          <p:cNvSpPr txBox="1"/>
          <p:nvPr/>
        </p:nvSpPr>
        <p:spPr>
          <a:xfrm>
            <a:off x="4629011" y="5234273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9E934D-48DE-F348-BDEE-7BCAE5AAC11E}"/>
              </a:ext>
            </a:extLst>
          </p:cNvPr>
          <p:cNvCxnSpPr>
            <a:cxnSpLocks/>
          </p:cNvCxnSpPr>
          <p:nvPr/>
        </p:nvCxnSpPr>
        <p:spPr>
          <a:xfrm>
            <a:off x="469473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565C912-5379-2140-9FC7-361758282D1F}"/>
              </a:ext>
            </a:extLst>
          </p:cNvPr>
          <p:cNvSpPr txBox="1"/>
          <p:nvPr/>
        </p:nvSpPr>
        <p:spPr>
          <a:xfrm>
            <a:off x="1379559" y="5627973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F4CBD0-DB69-E340-B034-7E1209C271FD}"/>
              </a:ext>
            </a:extLst>
          </p:cNvPr>
          <p:cNvSpPr txBox="1"/>
          <p:nvPr/>
        </p:nvSpPr>
        <p:spPr>
          <a:xfrm>
            <a:off x="1964161" y="5627973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206</a:t>
            </a:r>
            <a:b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DE3CE7-3086-2548-8BCC-294FB0525299}"/>
              </a:ext>
            </a:extLst>
          </p:cNvPr>
          <p:cNvSpPr txBox="1"/>
          <p:nvPr/>
        </p:nvSpPr>
        <p:spPr>
          <a:xfrm>
            <a:off x="2266871" y="5627973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4DD9B0-2AA9-AA47-BB73-6E36C62E6504}"/>
              </a:ext>
            </a:extLst>
          </p:cNvPr>
          <p:cNvSpPr txBox="1"/>
          <p:nvPr/>
        </p:nvSpPr>
        <p:spPr>
          <a:xfrm>
            <a:off x="2558568" y="5627973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9A9056-69DF-DC4E-A2B3-028C2E11BA88}"/>
              </a:ext>
            </a:extLst>
          </p:cNvPr>
          <p:cNvSpPr txBox="1"/>
          <p:nvPr/>
        </p:nvSpPr>
        <p:spPr>
          <a:xfrm>
            <a:off x="2854647" y="5627973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0B4F2F-D9FA-ED4C-A734-560C805246C0}"/>
              </a:ext>
            </a:extLst>
          </p:cNvPr>
          <p:cNvSpPr txBox="1"/>
          <p:nvPr/>
        </p:nvSpPr>
        <p:spPr>
          <a:xfrm>
            <a:off x="3468103" y="5627973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ABE606-578E-4E44-A623-8AB8EF9B888A}"/>
              </a:ext>
            </a:extLst>
          </p:cNvPr>
          <p:cNvSpPr txBox="1"/>
          <p:nvPr/>
        </p:nvSpPr>
        <p:spPr>
          <a:xfrm>
            <a:off x="3768202" y="5627973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A5A971-4418-4443-AB64-5DEB96D5FEEB}"/>
              </a:ext>
            </a:extLst>
          </p:cNvPr>
          <p:cNvSpPr txBox="1"/>
          <p:nvPr/>
        </p:nvSpPr>
        <p:spPr>
          <a:xfrm>
            <a:off x="4056725" y="5627973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FAC4225-67D7-6641-B268-1391F2A44790}"/>
              </a:ext>
            </a:extLst>
          </p:cNvPr>
          <p:cNvSpPr txBox="1"/>
          <p:nvPr/>
        </p:nvSpPr>
        <p:spPr>
          <a:xfrm>
            <a:off x="4379326" y="5627973"/>
            <a:ext cx="5770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C0232C-FA14-5544-BD5B-7F962B9D79EC}"/>
              </a:ext>
            </a:extLst>
          </p:cNvPr>
          <p:cNvSpPr txBox="1"/>
          <p:nvPr/>
        </p:nvSpPr>
        <p:spPr>
          <a:xfrm>
            <a:off x="805345" y="5627973"/>
            <a:ext cx="484107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Pbo + AAP</a:t>
            </a:r>
            <a:b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Ipat + AAP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3419670-2FAE-234C-A7FE-5A0FF5C79D49}"/>
              </a:ext>
            </a:extLst>
          </p:cNvPr>
          <p:cNvSpPr txBox="1"/>
          <p:nvPr/>
        </p:nvSpPr>
        <p:spPr>
          <a:xfrm>
            <a:off x="2801777" y="5399497"/>
            <a:ext cx="7806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2F5F87-C746-324C-B663-2BB48A1B9CBE}"/>
              </a:ext>
            </a:extLst>
          </p:cNvPr>
          <p:cNvSpPr txBox="1"/>
          <p:nvPr/>
        </p:nvSpPr>
        <p:spPr>
          <a:xfrm>
            <a:off x="1216997" y="3691223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00CFA4B-E79B-DC4A-ACBB-560A3344FB12}"/>
              </a:ext>
            </a:extLst>
          </p:cNvPr>
          <p:cNvCxnSpPr>
            <a:cxnSpLocks/>
          </p:cNvCxnSpPr>
          <p:nvPr/>
        </p:nvCxnSpPr>
        <p:spPr>
          <a:xfrm rot="5400000">
            <a:off x="1414960" y="375014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C7FBDB6-0233-D243-9FFC-86F2045BD596}"/>
              </a:ext>
            </a:extLst>
          </p:cNvPr>
          <p:cNvSpPr txBox="1"/>
          <p:nvPr/>
        </p:nvSpPr>
        <p:spPr>
          <a:xfrm>
            <a:off x="1151274" y="3341973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751038D-ECE3-4249-92D9-47B02B7158C9}"/>
              </a:ext>
            </a:extLst>
          </p:cNvPr>
          <p:cNvCxnSpPr>
            <a:cxnSpLocks/>
          </p:cNvCxnSpPr>
          <p:nvPr/>
        </p:nvCxnSpPr>
        <p:spPr>
          <a:xfrm rot="5400000">
            <a:off x="1414960" y="340089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2ADD703-D9EA-0046-BE22-94C9941A64C6}"/>
              </a:ext>
            </a:extLst>
          </p:cNvPr>
          <p:cNvSpPr txBox="1"/>
          <p:nvPr/>
        </p:nvSpPr>
        <p:spPr>
          <a:xfrm>
            <a:off x="3172948" y="5627973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52ED0FB-AB68-714D-8ABD-5B2411BA50B1}"/>
              </a:ext>
            </a:extLst>
          </p:cNvPr>
          <p:cNvSpPr txBox="1"/>
          <p:nvPr/>
        </p:nvSpPr>
        <p:spPr>
          <a:xfrm>
            <a:off x="1674794" y="5627973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233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238</a:t>
            </a: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061E5CB-0CF6-5C47-9FBA-9BE6D0E53640}"/>
              </a:ext>
            </a:extLst>
          </p:cNvPr>
          <p:cNvSpPr txBox="1">
            <a:spLocks/>
          </p:cNvSpPr>
          <p:nvPr/>
        </p:nvSpPr>
        <p:spPr>
          <a:xfrm>
            <a:off x="981354" y="2583868"/>
            <a:ext cx="3779103" cy="395759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</a:rPr>
              <a:t>rPFS in the PTEN-loss (by IHC) population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579B1F-E1BA-0147-8EE7-920CB949C8B2}"/>
              </a:ext>
            </a:extLst>
          </p:cNvPr>
          <p:cNvSpPr txBox="1"/>
          <p:nvPr/>
        </p:nvSpPr>
        <p:spPr>
          <a:xfrm rot="16200000">
            <a:off x="827848" y="4215584"/>
            <a:ext cx="4360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 (%)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8520943E-8E08-7546-B99C-DB5660679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80" y="3421064"/>
            <a:ext cx="2984500" cy="14351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022EDCF4-1BCF-B748-B217-161D674F0488}"/>
              </a:ext>
            </a:extLst>
          </p:cNvPr>
          <p:cNvSpPr txBox="1"/>
          <p:nvPr/>
        </p:nvSpPr>
        <p:spPr>
          <a:xfrm>
            <a:off x="3349520" y="4872605"/>
            <a:ext cx="12343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rPFS: 18.5 months</a:t>
            </a:r>
            <a:b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 16.3-22.1)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809AA77-E1FC-6343-A01C-2943A3E47296}"/>
              </a:ext>
            </a:extLst>
          </p:cNvPr>
          <p:cNvSpPr txBox="1"/>
          <p:nvPr/>
        </p:nvSpPr>
        <p:spPr>
          <a:xfrm>
            <a:off x="3084364" y="4047007"/>
            <a:ext cx="7758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follow-up: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 months</a:t>
            </a: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0C47FC11-0A98-5F40-9FAB-1BEF331EB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7105"/>
              </p:ext>
            </p:extLst>
          </p:nvPr>
        </p:nvGraphicFramePr>
        <p:xfrm>
          <a:off x="2903995" y="2942227"/>
          <a:ext cx="3336021" cy="90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45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854032">
                  <a:extLst>
                    <a:ext uri="{9D8B030D-6E8A-4147-A177-3AD203B41FA5}">
                      <a16:colId xmlns:a16="http://schemas.microsoft.com/office/drawing/2014/main" val="1066961352"/>
                    </a:ext>
                  </a:extLst>
                </a:gridCol>
              </a:tblGrid>
              <a:tr h="1211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Pbo + AAP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+mn-lt"/>
                          <a:cs typeface="Calibri" panose="020F0502020204030204" pitchFamily="34" charset="0"/>
                        </a:rPr>
                        <a:t>(N=261)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Ipat + AAP</a:t>
                      </a:r>
                      <a:endParaRPr lang="en-GB" sz="9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+mn-lt"/>
                          <a:cs typeface="Calibri" panose="020F0502020204030204" pitchFamily="34" charset="0"/>
                        </a:rPr>
                        <a:t>(N=260)</a:t>
                      </a:r>
                      <a:endParaRPr lang="en-GB" sz="900" noProof="0" dirty="0">
                        <a:latin typeface="+mn-lt"/>
                      </a:endParaRP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900" b="0" noProof="0" dirty="0">
                          <a:latin typeface="+mn-lt"/>
                          <a:cs typeface="Calibri" panose="020F0502020204030204" pitchFamily="34" charset="0"/>
                        </a:rPr>
                        <a:t>Patients with event, n (%)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en-GB" sz="9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154 (59)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+mn-lt"/>
                        </a:rPr>
                        <a:t>124 (48)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noProof="0" dirty="0">
                          <a:latin typeface="+mn-lt"/>
                          <a:cs typeface="Calibri" panose="020F0502020204030204" pitchFamily="34" charset="0"/>
                        </a:rPr>
                        <a:t>1-year event free (95% CI), %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63.3 (57.3-69.3)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64.4 (58.3-70.5)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  <a:tr h="1211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noProof="0" dirty="0">
                          <a:latin typeface="+mn-lt"/>
                          <a:cs typeface="Calibri" panose="020F0502020204030204" pitchFamily="34" charset="0"/>
                        </a:rPr>
                        <a:t>Stratified</a:t>
                      </a:r>
                      <a:r>
                        <a:rPr lang="en-GB" sz="900" b="1" baseline="30000" noProof="0" dirty="0"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900" b="1" noProof="0" dirty="0">
                          <a:latin typeface="+mn-lt"/>
                          <a:cs typeface="Calibri" panose="020F0502020204030204" pitchFamily="34" charset="0"/>
                        </a:rPr>
                        <a:t> HR (95% CI)</a:t>
                      </a:r>
                      <a:endParaRPr lang="en-GB" sz="900" b="1" baseline="300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0.77 (0.61-0.98);</a:t>
                      </a:r>
                      <a:r>
                        <a:rPr lang="en-GB" sz="9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p=0.0335</a:t>
                      </a:r>
                      <a:r>
                        <a:rPr lang="en-GB" sz="900" b="1" kern="1200" baseline="300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19440" marR="1944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956216710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80F473-2C40-6843-84DB-E9414690A1C3}"/>
              </a:ext>
            </a:extLst>
          </p:cNvPr>
          <p:cNvCxnSpPr>
            <a:cxnSpLocks/>
          </p:cNvCxnSpPr>
          <p:nvPr/>
        </p:nvCxnSpPr>
        <p:spPr>
          <a:xfrm>
            <a:off x="1472108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F38EAB-1693-164F-88FA-1498BB23E914}"/>
              </a:ext>
            </a:extLst>
          </p:cNvPr>
          <p:cNvCxnSpPr>
            <a:cxnSpLocks/>
          </p:cNvCxnSpPr>
          <p:nvPr/>
        </p:nvCxnSpPr>
        <p:spPr>
          <a:xfrm>
            <a:off x="176738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770EC4-C03B-724F-B9E3-D58A805E102D}"/>
              </a:ext>
            </a:extLst>
          </p:cNvPr>
          <p:cNvCxnSpPr>
            <a:cxnSpLocks/>
          </p:cNvCxnSpPr>
          <p:nvPr/>
        </p:nvCxnSpPr>
        <p:spPr>
          <a:xfrm>
            <a:off x="205948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DE0A45-F1FB-DB44-BC41-88B8EA64B8BD}"/>
              </a:ext>
            </a:extLst>
          </p:cNvPr>
          <p:cNvCxnSpPr>
            <a:cxnSpLocks/>
          </p:cNvCxnSpPr>
          <p:nvPr/>
        </p:nvCxnSpPr>
        <p:spPr>
          <a:xfrm>
            <a:off x="235158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5762D6-6953-4E4C-9E0C-49ADDFAFF4BB}"/>
              </a:ext>
            </a:extLst>
          </p:cNvPr>
          <p:cNvCxnSpPr>
            <a:cxnSpLocks/>
          </p:cNvCxnSpPr>
          <p:nvPr/>
        </p:nvCxnSpPr>
        <p:spPr>
          <a:xfrm>
            <a:off x="264368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FB70A0-25BE-8644-82D1-26178859244A}"/>
              </a:ext>
            </a:extLst>
          </p:cNvPr>
          <p:cNvCxnSpPr>
            <a:cxnSpLocks/>
          </p:cNvCxnSpPr>
          <p:nvPr/>
        </p:nvCxnSpPr>
        <p:spPr>
          <a:xfrm>
            <a:off x="2938958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267D7-2F1C-E148-B097-E0EE9161DF7D}"/>
              </a:ext>
            </a:extLst>
          </p:cNvPr>
          <p:cNvCxnSpPr>
            <a:cxnSpLocks/>
          </p:cNvCxnSpPr>
          <p:nvPr/>
        </p:nvCxnSpPr>
        <p:spPr>
          <a:xfrm>
            <a:off x="3227883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CB0CC5-FF75-6348-A3A4-B3B5198B7B3E}"/>
              </a:ext>
            </a:extLst>
          </p:cNvPr>
          <p:cNvCxnSpPr>
            <a:cxnSpLocks/>
          </p:cNvCxnSpPr>
          <p:nvPr/>
        </p:nvCxnSpPr>
        <p:spPr>
          <a:xfrm>
            <a:off x="3523158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252DAD-34DA-E14B-B0D0-9B063AEE95FA}"/>
              </a:ext>
            </a:extLst>
          </p:cNvPr>
          <p:cNvCxnSpPr>
            <a:cxnSpLocks/>
          </p:cNvCxnSpPr>
          <p:nvPr/>
        </p:nvCxnSpPr>
        <p:spPr>
          <a:xfrm>
            <a:off x="3815258" y="519617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4C5F4AE-4EE9-4C46-B82B-F07C4F694E37}"/>
              </a:ext>
            </a:extLst>
          </p:cNvPr>
          <p:cNvSpPr txBox="1"/>
          <p:nvPr/>
        </p:nvSpPr>
        <p:spPr>
          <a:xfrm>
            <a:off x="1282721" y="5072348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3918D3-19CB-274A-B89A-84A89C4BE95B}"/>
              </a:ext>
            </a:extLst>
          </p:cNvPr>
          <p:cNvCxnSpPr>
            <a:cxnSpLocks/>
          </p:cNvCxnSpPr>
          <p:nvPr/>
        </p:nvCxnSpPr>
        <p:spPr>
          <a:xfrm rot="5400000">
            <a:off x="1414960" y="513126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B460D72E-35C1-C848-BBE6-FAD2F80DF51A}"/>
              </a:ext>
            </a:extLst>
          </p:cNvPr>
          <p:cNvSpPr txBox="1"/>
          <p:nvPr/>
        </p:nvSpPr>
        <p:spPr>
          <a:xfrm>
            <a:off x="1216997" y="4732623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82BE7F4-491B-0249-B3DD-22E886B336E4}"/>
              </a:ext>
            </a:extLst>
          </p:cNvPr>
          <p:cNvCxnSpPr>
            <a:cxnSpLocks/>
          </p:cNvCxnSpPr>
          <p:nvPr/>
        </p:nvCxnSpPr>
        <p:spPr>
          <a:xfrm rot="5400000">
            <a:off x="1414960" y="4791543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10A01BA-BF48-6C4B-81DD-69CE8ECF4252}"/>
              </a:ext>
            </a:extLst>
          </p:cNvPr>
          <p:cNvSpPr txBox="1"/>
          <p:nvPr/>
        </p:nvSpPr>
        <p:spPr>
          <a:xfrm>
            <a:off x="1216997" y="43865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737C71A-5E27-FF40-AD20-EF2C17421C90}"/>
              </a:ext>
            </a:extLst>
          </p:cNvPr>
          <p:cNvCxnSpPr>
            <a:cxnSpLocks/>
          </p:cNvCxnSpPr>
          <p:nvPr/>
        </p:nvCxnSpPr>
        <p:spPr>
          <a:xfrm rot="5400000">
            <a:off x="1414960" y="444546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93C8FDF-BDF5-3948-A472-DD89C34ADE20}"/>
              </a:ext>
            </a:extLst>
          </p:cNvPr>
          <p:cNvSpPr txBox="1"/>
          <p:nvPr/>
        </p:nvSpPr>
        <p:spPr>
          <a:xfrm>
            <a:off x="1216997" y="403729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F33480E-F880-B740-BB6B-059BD569171C}"/>
              </a:ext>
            </a:extLst>
          </p:cNvPr>
          <p:cNvCxnSpPr>
            <a:cxnSpLocks/>
          </p:cNvCxnSpPr>
          <p:nvPr/>
        </p:nvCxnSpPr>
        <p:spPr>
          <a:xfrm rot="5400000">
            <a:off x="1414960" y="4096218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97A5D87-5EA2-A340-82F9-5CDBB4514B3F}"/>
              </a:ext>
            </a:extLst>
          </p:cNvPr>
          <p:cNvCxnSpPr>
            <a:cxnSpLocks/>
          </p:cNvCxnSpPr>
          <p:nvPr/>
        </p:nvCxnSpPr>
        <p:spPr>
          <a:xfrm flipH="1">
            <a:off x="1440678" y="4282592"/>
            <a:ext cx="1850984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7B41D13-B99D-1640-89EE-686E17FCAA48}"/>
              </a:ext>
            </a:extLst>
          </p:cNvPr>
          <p:cNvCxnSpPr>
            <a:cxnSpLocks/>
          </p:cNvCxnSpPr>
          <p:nvPr/>
        </p:nvCxnSpPr>
        <p:spPr>
          <a:xfrm>
            <a:off x="3074830" y="4279120"/>
            <a:ext cx="0" cy="91044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7E85C7F-B3CB-A949-B754-0906F262B2CD}"/>
              </a:ext>
            </a:extLst>
          </p:cNvPr>
          <p:cNvCxnSpPr>
            <a:cxnSpLocks/>
          </p:cNvCxnSpPr>
          <p:nvPr/>
        </p:nvCxnSpPr>
        <p:spPr>
          <a:xfrm>
            <a:off x="3288190" y="4279120"/>
            <a:ext cx="0" cy="91044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29AB296-F85E-874B-8CD4-73A05EF77797}"/>
              </a:ext>
            </a:extLst>
          </p:cNvPr>
          <p:cNvSpPr txBox="1"/>
          <p:nvPr/>
        </p:nvSpPr>
        <p:spPr>
          <a:xfrm>
            <a:off x="1847528" y="4872605"/>
            <a:ext cx="12327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rPFS: 16.5 months</a:t>
            </a:r>
            <a:br>
              <a:rPr lang="en-GB" sz="9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 13.9-17.0)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57051A-543F-A549-B8B3-005702B91AD9}"/>
              </a:ext>
            </a:extLst>
          </p:cNvPr>
          <p:cNvSpPr txBox="1"/>
          <p:nvPr/>
        </p:nvSpPr>
        <p:spPr>
          <a:xfrm>
            <a:off x="2423592" y="4315214"/>
            <a:ext cx="64601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Min. follow-up: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 months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39A80DC-974C-A44A-8E65-FD371C807EBA}"/>
              </a:ext>
            </a:extLst>
          </p:cNvPr>
          <p:cNvSpPr/>
          <p:nvPr/>
        </p:nvSpPr>
        <p:spPr>
          <a:xfrm>
            <a:off x="9991194" y="5072187"/>
            <a:ext cx="1424045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E7B7B9D-7883-0844-AE4C-4121E63063BF}"/>
              </a:ext>
            </a:extLst>
          </p:cNvPr>
          <p:cNvCxnSpPr>
            <a:cxnSpLocks/>
          </p:cNvCxnSpPr>
          <p:nvPr/>
        </p:nvCxnSpPr>
        <p:spPr>
          <a:xfrm>
            <a:off x="6913387" y="3363416"/>
            <a:ext cx="0" cy="1807464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A37030E-9DAB-DA4E-BAC9-F73489F395BE}"/>
              </a:ext>
            </a:extLst>
          </p:cNvPr>
          <p:cNvCxnSpPr>
            <a:cxnSpLocks/>
          </p:cNvCxnSpPr>
          <p:nvPr/>
        </p:nvCxnSpPr>
        <p:spPr>
          <a:xfrm flipH="1">
            <a:off x="6910395" y="5171063"/>
            <a:ext cx="309798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9B78636-8639-4545-89A2-D6EC6A74401E}"/>
              </a:ext>
            </a:extLst>
          </p:cNvPr>
          <p:cNvSpPr txBox="1"/>
          <p:nvPr/>
        </p:nvSpPr>
        <p:spPr>
          <a:xfrm>
            <a:off x="6910153" y="5212155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5A94765-F7AB-154D-88E9-0E014804DE66}"/>
              </a:ext>
            </a:extLst>
          </p:cNvPr>
          <p:cNvSpPr txBox="1"/>
          <p:nvPr/>
        </p:nvSpPr>
        <p:spPr>
          <a:xfrm>
            <a:off x="7205428" y="5212155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86AA385-4EFA-6249-AC5D-D26530EF8547}"/>
              </a:ext>
            </a:extLst>
          </p:cNvPr>
          <p:cNvSpPr txBox="1"/>
          <p:nvPr/>
        </p:nvSpPr>
        <p:spPr>
          <a:xfrm>
            <a:off x="7503878" y="5212155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0A28006-3A92-4A4B-8A3E-0924A6A818B2}"/>
              </a:ext>
            </a:extLst>
          </p:cNvPr>
          <p:cNvSpPr txBox="1"/>
          <p:nvPr/>
        </p:nvSpPr>
        <p:spPr>
          <a:xfrm>
            <a:off x="7795978" y="5212155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E2D0760-4F94-7740-99F3-9CD4CEDCA7CD}"/>
              </a:ext>
            </a:extLst>
          </p:cNvPr>
          <p:cNvSpPr txBox="1"/>
          <p:nvPr/>
        </p:nvSpPr>
        <p:spPr>
          <a:xfrm>
            <a:off x="8064742" y="521215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E59878E-083E-A440-8F9F-5D920E6DB79D}"/>
              </a:ext>
            </a:extLst>
          </p:cNvPr>
          <p:cNvSpPr txBox="1"/>
          <p:nvPr/>
        </p:nvSpPr>
        <p:spPr>
          <a:xfrm>
            <a:off x="8363192" y="521215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4BBF872-8A21-1A42-BC86-FE750AD7B972}"/>
              </a:ext>
            </a:extLst>
          </p:cNvPr>
          <p:cNvSpPr txBox="1"/>
          <p:nvPr/>
        </p:nvSpPr>
        <p:spPr>
          <a:xfrm>
            <a:off x="8658467" y="521215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A0FBD3F-D083-C348-B1C5-A52CFF1E93B4}"/>
              </a:ext>
            </a:extLst>
          </p:cNvPr>
          <p:cNvSpPr txBox="1"/>
          <p:nvPr/>
        </p:nvSpPr>
        <p:spPr>
          <a:xfrm>
            <a:off x="8953742" y="521215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A6E853D-CB41-F243-A91F-A4E42181861D}"/>
              </a:ext>
            </a:extLst>
          </p:cNvPr>
          <p:cNvSpPr txBox="1"/>
          <p:nvPr/>
        </p:nvSpPr>
        <p:spPr>
          <a:xfrm>
            <a:off x="9255367" y="521215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4D1EE24-F7DC-1043-B903-B0CC76D56AC1}"/>
              </a:ext>
            </a:extLst>
          </p:cNvPr>
          <p:cNvSpPr txBox="1"/>
          <p:nvPr/>
        </p:nvSpPr>
        <p:spPr>
          <a:xfrm>
            <a:off x="9550642" y="521215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299A0C3-744C-874B-B782-9F909BE22B6D}"/>
              </a:ext>
            </a:extLst>
          </p:cNvPr>
          <p:cNvCxnSpPr>
            <a:cxnSpLocks/>
          </p:cNvCxnSpPr>
          <p:nvPr/>
        </p:nvCxnSpPr>
        <p:spPr>
          <a:xfrm>
            <a:off x="9616364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5C66780F-248D-4949-B3BE-46F5B39F5A23}"/>
              </a:ext>
            </a:extLst>
          </p:cNvPr>
          <p:cNvSpPr txBox="1"/>
          <p:nvPr/>
        </p:nvSpPr>
        <p:spPr>
          <a:xfrm>
            <a:off x="9845917" y="5212155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7BFEF9F-F20B-4047-ACE8-FD7E67DFEF7F}"/>
              </a:ext>
            </a:extLst>
          </p:cNvPr>
          <p:cNvCxnSpPr>
            <a:cxnSpLocks/>
          </p:cNvCxnSpPr>
          <p:nvPr/>
        </p:nvCxnSpPr>
        <p:spPr>
          <a:xfrm>
            <a:off x="9911639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3B1DFCD-28E2-4148-81A5-60434A74656F}"/>
              </a:ext>
            </a:extLst>
          </p:cNvPr>
          <p:cNvSpPr txBox="1"/>
          <p:nvPr/>
        </p:nvSpPr>
        <p:spPr>
          <a:xfrm>
            <a:off x="6856815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554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C9894B7-BE0A-EE4F-84EC-ED4781A96575}"/>
              </a:ext>
            </a:extLst>
          </p:cNvPr>
          <p:cNvSpPr txBox="1"/>
          <p:nvPr/>
        </p:nvSpPr>
        <p:spPr>
          <a:xfrm>
            <a:off x="7441417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443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E7E8F23-0C8A-8E42-9237-240100DB327D}"/>
              </a:ext>
            </a:extLst>
          </p:cNvPr>
          <p:cNvSpPr txBox="1"/>
          <p:nvPr/>
        </p:nvSpPr>
        <p:spPr>
          <a:xfrm>
            <a:off x="7744127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F2473D8-F440-A946-ACE5-9BEEF2B3A3F3}"/>
              </a:ext>
            </a:extLst>
          </p:cNvPr>
          <p:cNvSpPr txBox="1"/>
          <p:nvPr/>
        </p:nvSpPr>
        <p:spPr>
          <a:xfrm>
            <a:off x="8035824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AE69391-A924-1C4D-85A0-9FDE45519354}"/>
              </a:ext>
            </a:extLst>
          </p:cNvPr>
          <p:cNvSpPr txBox="1"/>
          <p:nvPr/>
        </p:nvSpPr>
        <p:spPr>
          <a:xfrm>
            <a:off x="8331903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239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D15408-8083-2D44-9F59-A98DABD0D9C7}"/>
              </a:ext>
            </a:extLst>
          </p:cNvPr>
          <p:cNvSpPr txBox="1"/>
          <p:nvPr/>
        </p:nvSpPr>
        <p:spPr>
          <a:xfrm>
            <a:off x="8916505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543277-A2C7-ED41-B047-AF8B8D4DB18F}"/>
              </a:ext>
            </a:extLst>
          </p:cNvPr>
          <p:cNvSpPr txBox="1"/>
          <p:nvPr/>
        </p:nvSpPr>
        <p:spPr>
          <a:xfrm>
            <a:off x="9245458" y="5605855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3F1D425-3405-D844-A95B-D1C4D699B5BA}"/>
              </a:ext>
            </a:extLst>
          </p:cNvPr>
          <p:cNvSpPr txBox="1"/>
          <p:nvPr/>
        </p:nvSpPr>
        <p:spPr>
          <a:xfrm>
            <a:off x="9533981" y="5605855"/>
            <a:ext cx="11541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15810F8-0B74-E543-B8FB-A0618315B2A9}"/>
              </a:ext>
            </a:extLst>
          </p:cNvPr>
          <p:cNvSpPr txBox="1"/>
          <p:nvPr/>
        </p:nvSpPr>
        <p:spPr>
          <a:xfrm>
            <a:off x="9856582" y="5605855"/>
            <a:ext cx="5770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EAAD772-CCDA-C14F-A374-3F16361E2E5E}"/>
              </a:ext>
            </a:extLst>
          </p:cNvPr>
          <p:cNvSpPr txBox="1"/>
          <p:nvPr/>
        </p:nvSpPr>
        <p:spPr>
          <a:xfrm>
            <a:off x="8279033" y="5377379"/>
            <a:ext cx="7806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1974611-3EBB-8D46-BCD6-7397224F89B6}"/>
              </a:ext>
            </a:extLst>
          </p:cNvPr>
          <p:cNvSpPr txBox="1"/>
          <p:nvPr/>
        </p:nvSpPr>
        <p:spPr>
          <a:xfrm>
            <a:off x="6694253" y="3669105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CA5F428-4E91-9C45-BC9A-9F59EE35E931}"/>
              </a:ext>
            </a:extLst>
          </p:cNvPr>
          <p:cNvCxnSpPr>
            <a:cxnSpLocks/>
          </p:cNvCxnSpPr>
          <p:nvPr/>
        </p:nvCxnSpPr>
        <p:spPr>
          <a:xfrm rot="5400000">
            <a:off x="6892216" y="372802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410F2A2-A504-B44E-998F-08A51AC17E77}"/>
              </a:ext>
            </a:extLst>
          </p:cNvPr>
          <p:cNvSpPr txBox="1"/>
          <p:nvPr/>
        </p:nvSpPr>
        <p:spPr>
          <a:xfrm>
            <a:off x="6628530" y="3319855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5CDFD48-0CC2-3140-BCBA-978F4BCEE424}"/>
              </a:ext>
            </a:extLst>
          </p:cNvPr>
          <p:cNvCxnSpPr>
            <a:cxnSpLocks/>
          </p:cNvCxnSpPr>
          <p:nvPr/>
        </p:nvCxnSpPr>
        <p:spPr>
          <a:xfrm rot="5400000">
            <a:off x="6892216" y="337877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E6B28B26-94D3-894A-8DE3-53155AB1B555}"/>
              </a:ext>
            </a:extLst>
          </p:cNvPr>
          <p:cNvSpPr txBox="1"/>
          <p:nvPr/>
        </p:nvSpPr>
        <p:spPr>
          <a:xfrm>
            <a:off x="8621350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70A1C61-C205-AF47-8B27-2E4F5A41F1D2}"/>
              </a:ext>
            </a:extLst>
          </p:cNvPr>
          <p:cNvSpPr txBox="1"/>
          <p:nvPr/>
        </p:nvSpPr>
        <p:spPr>
          <a:xfrm>
            <a:off x="7152050" y="5605855"/>
            <a:ext cx="1731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495</a:t>
            </a: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C27A0E62-EE8A-0447-A0B3-D42BDF42B3AE}"/>
              </a:ext>
            </a:extLst>
          </p:cNvPr>
          <p:cNvSpPr txBox="1">
            <a:spLocks/>
          </p:cNvSpPr>
          <p:nvPr/>
        </p:nvSpPr>
        <p:spPr>
          <a:xfrm>
            <a:off x="6446168" y="2561750"/>
            <a:ext cx="3520792" cy="395759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</a:rPr>
              <a:t>rPFS in the ITT population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76F754F-FB85-2840-B71F-104ADA62A8A2}"/>
              </a:ext>
            </a:extLst>
          </p:cNvPr>
          <p:cNvSpPr txBox="1"/>
          <p:nvPr/>
        </p:nvSpPr>
        <p:spPr>
          <a:xfrm rot="16200000">
            <a:off x="6305104" y="4323881"/>
            <a:ext cx="4360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 (%)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E816D7C-6BD7-F548-A53A-606CCD3BB7AA}"/>
              </a:ext>
            </a:extLst>
          </p:cNvPr>
          <p:cNvSpPr txBox="1"/>
          <p:nvPr/>
        </p:nvSpPr>
        <p:spPr>
          <a:xfrm>
            <a:off x="8832304" y="4761433"/>
            <a:ext cx="84798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rPFS, </a:t>
            </a:r>
            <a:b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19.2 months</a:t>
            </a:r>
            <a:b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 16.5-22.3)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E57D155-D1D4-C94B-8B3D-4F6275E93FC4}"/>
              </a:ext>
            </a:extLst>
          </p:cNvPr>
          <p:cNvSpPr txBox="1"/>
          <p:nvPr/>
        </p:nvSpPr>
        <p:spPr>
          <a:xfrm>
            <a:off x="8705693" y="4054721"/>
            <a:ext cx="7758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follow-up: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 months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DACC9A1-E53F-6A4F-87A5-101568DF8BB8}"/>
              </a:ext>
            </a:extLst>
          </p:cNvPr>
          <p:cNvCxnSpPr>
            <a:cxnSpLocks/>
          </p:cNvCxnSpPr>
          <p:nvPr/>
        </p:nvCxnSpPr>
        <p:spPr>
          <a:xfrm>
            <a:off x="6943014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79C73E5-A698-444E-924F-D57812C72E78}"/>
              </a:ext>
            </a:extLst>
          </p:cNvPr>
          <p:cNvCxnSpPr>
            <a:cxnSpLocks/>
          </p:cNvCxnSpPr>
          <p:nvPr/>
        </p:nvCxnSpPr>
        <p:spPr>
          <a:xfrm>
            <a:off x="7238289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1D14589-3360-E745-9EAA-7A6A7D53F3E0}"/>
              </a:ext>
            </a:extLst>
          </p:cNvPr>
          <p:cNvCxnSpPr>
            <a:cxnSpLocks/>
          </p:cNvCxnSpPr>
          <p:nvPr/>
        </p:nvCxnSpPr>
        <p:spPr>
          <a:xfrm>
            <a:off x="7536739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437593D-554E-AE48-AAFC-BE8F1F9C2ACF}"/>
              </a:ext>
            </a:extLst>
          </p:cNvPr>
          <p:cNvCxnSpPr>
            <a:cxnSpLocks/>
          </p:cNvCxnSpPr>
          <p:nvPr/>
        </p:nvCxnSpPr>
        <p:spPr>
          <a:xfrm>
            <a:off x="7828839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BCF2157-4FB4-0D4D-9BF1-7DFE406C76F2}"/>
              </a:ext>
            </a:extLst>
          </p:cNvPr>
          <p:cNvCxnSpPr>
            <a:cxnSpLocks/>
          </p:cNvCxnSpPr>
          <p:nvPr/>
        </p:nvCxnSpPr>
        <p:spPr>
          <a:xfrm>
            <a:off x="8130464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05116AC-C7D5-744C-911C-1440CCDBF3DE}"/>
              </a:ext>
            </a:extLst>
          </p:cNvPr>
          <p:cNvCxnSpPr>
            <a:cxnSpLocks/>
          </p:cNvCxnSpPr>
          <p:nvPr/>
        </p:nvCxnSpPr>
        <p:spPr>
          <a:xfrm>
            <a:off x="8428914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7558D12-5028-A34E-AC53-384B50AFC091}"/>
              </a:ext>
            </a:extLst>
          </p:cNvPr>
          <p:cNvCxnSpPr>
            <a:cxnSpLocks/>
          </p:cNvCxnSpPr>
          <p:nvPr/>
        </p:nvCxnSpPr>
        <p:spPr>
          <a:xfrm>
            <a:off x="8724189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7618DB5-B8D7-124A-9BCF-7FA48ADD78FA}"/>
              </a:ext>
            </a:extLst>
          </p:cNvPr>
          <p:cNvCxnSpPr>
            <a:cxnSpLocks/>
          </p:cNvCxnSpPr>
          <p:nvPr/>
        </p:nvCxnSpPr>
        <p:spPr>
          <a:xfrm>
            <a:off x="9019464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3234F9F-CC63-2E46-A70D-F7B78CB15642}"/>
              </a:ext>
            </a:extLst>
          </p:cNvPr>
          <p:cNvCxnSpPr>
            <a:cxnSpLocks/>
          </p:cNvCxnSpPr>
          <p:nvPr/>
        </p:nvCxnSpPr>
        <p:spPr>
          <a:xfrm>
            <a:off x="9321089" y="517405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5B1B4BA8-A754-3348-8E09-80C5CA2AFDF7}"/>
              </a:ext>
            </a:extLst>
          </p:cNvPr>
          <p:cNvSpPr txBox="1"/>
          <p:nvPr/>
        </p:nvSpPr>
        <p:spPr>
          <a:xfrm>
            <a:off x="6759977" y="5050230"/>
            <a:ext cx="6572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BBAF3-6753-4343-9BF7-FAC1F81BB155}"/>
              </a:ext>
            </a:extLst>
          </p:cNvPr>
          <p:cNvCxnSpPr>
            <a:cxnSpLocks/>
          </p:cNvCxnSpPr>
          <p:nvPr/>
        </p:nvCxnSpPr>
        <p:spPr>
          <a:xfrm rot="5400000">
            <a:off x="6892216" y="510915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FC47E2C0-32C7-F64C-B1F2-DA5B2CF5CA29}"/>
              </a:ext>
            </a:extLst>
          </p:cNvPr>
          <p:cNvSpPr txBox="1"/>
          <p:nvPr/>
        </p:nvSpPr>
        <p:spPr>
          <a:xfrm>
            <a:off x="6694253" y="4710505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6446AEF-130A-6844-80E5-103A352014D0}"/>
              </a:ext>
            </a:extLst>
          </p:cNvPr>
          <p:cNvCxnSpPr>
            <a:cxnSpLocks/>
          </p:cNvCxnSpPr>
          <p:nvPr/>
        </p:nvCxnSpPr>
        <p:spPr>
          <a:xfrm rot="5400000">
            <a:off x="6892216" y="4769425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AFE7DABA-C018-ED4A-8D4A-6483DF32720F}"/>
              </a:ext>
            </a:extLst>
          </p:cNvPr>
          <p:cNvSpPr txBox="1"/>
          <p:nvPr/>
        </p:nvSpPr>
        <p:spPr>
          <a:xfrm>
            <a:off x="6694253" y="4364430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DBC6978-1C2D-5E48-A1FC-123FBE083706}"/>
              </a:ext>
            </a:extLst>
          </p:cNvPr>
          <p:cNvCxnSpPr>
            <a:cxnSpLocks/>
          </p:cNvCxnSpPr>
          <p:nvPr/>
        </p:nvCxnSpPr>
        <p:spPr>
          <a:xfrm rot="5400000">
            <a:off x="6892216" y="442335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5C193ADA-557F-E548-AA19-765A1BC874E5}"/>
              </a:ext>
            </a:extLst>
          </p:cNvPr>
          <p:cNvSpPr txBox="1"/>
          <p:nvPr/>
        </p:nvSpPr>
        <p:spPr>
          <a:xfrm>
            <a:off x="6694253" y="4015180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8E6E01B-850F-134B-AC55-AE542FAEB366}"/>
              </a:ext>
            </a:extLst>
          </p:cNvPr>
          <p:cNvCxnSpPr>
            <a:cxnSpLocks/>
          </p:cNvCxnSpPr>
          <p:nvPr/>
        </p:nvCxnSpPr>
        <p:spPr>
          <a:xfrm rot="5400000">
            <a:off x="6892216" y="4074100"/>
            <a:ext cx="0" cy="4762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A843488-21EC-FC4E-B083-8FDC4A605D40}"/>
              </a:ext>
            </a:extLst>
          </p:cNvPr>
          <p:cNvCxnSpPr>
            <a:cxnSpLocks/>
          </p:cNvCxnSpPr>
          <p:nvPr/>
        </p:nvCxnSpPr>
        <p:spPr>
          <a:xfrm flipH="1">
            <a:off x="6917934" y="4260474"/>
            <a:ext cx="192024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A79447C0-6827-6846-9F70-DE42155CC658}"/>
              </a:ext>
            </a:extLst>
          </p:cNvPr>
          <p:cNvCxnSpPr>
            <a:cxnSpLocks/>
          </p:cNvCxnSpPr>
          <p:nvPr/>
        </p:nvCxnSpPr>
        <p:spPr>
          <a:xfrm>
            <a:off x="8580661" y="4257002"/>
            <a:ext cx="0" cy="91044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D1CE4C4-2D61-A743-880C-5CF4D7D89E02}"/>
              </a:ext>
            </a:extLst>
          </p:cNvPr>
          <p:cNvCxnSpPr>
            <a:cxnSpLocks/>
          </p:cNvCxnSpPr>
          <p:nvPr/>
        </p:nvCxnSpPr>
        <p:spPr>
          <a:xfrm>
            <a:off x="8832121" y="4257002"/>
            <a:ext cx="0" cy="91044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F222A86C-6572-1047-93B3-698EDE97A586}"/>
              </a:ext>
            </a:extLst>
          </p:cNvPr>
          <p:cNvSpPr txBox="1"/>
          <p:nvPr/>
        </p:nvSpPr>
        <p:spPr>
          <a:xfrm>
            <a:off x="7320136" y="4850487"/>
            <a:ext cx="12343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rPFS: 16.6 months</a:t>
            </a:r>
            <a:br>
              <a:rPr lang="en-GB" sz="9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 15.6-19.1)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74155DE-869E-A34C-8B9C-A8BB7C6DF5D9}"/>
              </a:ext>
            </a:extLst>
          </p:cNvPr>
          <p:cNvSpPr txBox="1"/>
          <p:nvPr/>
        </p:nvSpPr>
        <p:spPr>
          <a:xfrm>
            <a:off x="7915250" y="4293559"/>
            <a:ext cx="64601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Min. follow-up: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 months</a:t>
            </a:r>
          </a:p>
        </p:txBody>
      </p:sp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id="{0C47FC11-0A98-5F40-9FAB-1BEF331EB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12089"/>
              </p:ext>
            </p:extLst>
          </p:nvPr>
        </p:nvGraphicFramePr>
        <p:xfrm>
          <a:off x="8304595" y="2916385"/>
          <a:ext cx="3336021" cy="90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45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854032">
                  <a:extLst>
                    <a:ext uri="{9D8B030D-6E8A-4147-A177-3AD203B41FA5}">
                      <a16:colId xmlns:a16="http://schemas.microsoft.com/office/drawing/2014/main" val="1066961352"/>
                    </a:ext>
                  </a:extLst>
                </a:gridCol>
              </a:tblGrid>
              <a:tr h="1211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Pbo + AAP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+mn-lt"/>
                          <a:cs typeface="Calibri" panose="020F0502020204030204" pitchFamily="34" charset="0"/>
                        </a:rPr>
                        <a:t>(N=261)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Ipat + AA</a:t>
                      </a:r>
                      <a:endParaRPr lang="en-GB" sz="9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+mn-lt"/>
                          <a:cs typeface="Calibri" panose="020F0502020204030204" pitchFamily="34" charset="0"/>
                        </a:rPr>
                        <a:t>(N=260)</a:t>
                      </a:r>
                      <a:endParaRPr lang="en-GB" sz="900" noProof="0" dirty="0">
                        <a:latin typeface="+mn-lt"/>
                      </a:endParaRP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900" b="0" noProof="0" dirty="0">
                          <a:latin typeface="+mn-lt"/>
                          <a:cs typeface="Calibri" panose="020F0502020204030204" pitchFamily="34" charset="0"/>
                        </a:rPr>
                        <a:t>Patients with event, n (%)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en-GB" sz="9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306 (55)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+mn-lt"/>
                        </a:rPr>
                        <a:t>252 (46)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noProof="0" dirty="0">
                          <a:latin typeface="+mn-lt"/>
                          <a:cs typeface="Calibri" panose="020F0502020204030204" pitchFamily="34" charset="0"/>
                        </a:rPr>
                        <a:t>1-year event free (95% CI), %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63.0 (58.9-67.1)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65.3 (61.1-69.5)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  <a:tr h="1211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noProof="0" dirty="0">
                          <a:latin typeface="+mn-lt"/>
                          <a:cs typeface="Calibri" panose="020F0502020204030204" pitchFamily="34" charset="0"/>
                        </a:rPr>
                        <a:t>Stratified HR</a:t>
                      </a:r>
                      <a:r>
                        <a:rPr lang="en-GB" sz="900" b="1" baseline="30000" noProof="0" dirty="0">
                          <a:latin typeface="+mn-lt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GB" sz="900" b="1" noProof="0" dirty="0">
                          <a:latin typeface="+mn-lt"/>
                          <a:cs typeface="Calibri" panose="020F0502020204030204" pitchFamily="34" charset="0"/>
                        </a:rPr>
                        <a:t> (95% CI)</a:t>
                      </a:r>
                      <a:endParaRPr lang="en-GB" sz="900" b="1" baseline="300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0.84 (0.71-0.99);</a:t>
                      </a:r>
                      <a:r>
                        <a:rPr lang="en-GB" sz="9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en-GB" sz="9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=0.0431</a:t>
                      </a:r>
                      <a:r>
                        <a:rPr lang="en-GB" sz="900" b="1" kern="1200" baseline="300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19440" marR="1944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956216710"/>
                  </a:ext>
                </a:extLst>
              </a:tr>
            </a:tbl>
          </a:graphicData>
        </a:graphic>
      </p:graphicFrame>
      <p:sp>
        <p:nvSpPr>
          <p:cNvPr id="176" name="TextBox 175">
            <a:extLst>
              <a:ext uri="{FF2B5EF4-FFF2-40B4-BE49-F238E27FC236}">
                <a16:creationId xmlns:a16="http://schemas.microsoft.com/office/drawing/2014/main" id="{A6C0232C-FA14-5544-BD5B-7F962B9D79EC}"/>
              </a:ext>
            </a:extLst>
          </p:cNvPr>
          <p:cNvSpPr txBox="1"/>
          <p:nvPr/>
        </p:nvSpPr>
        <p:spPr>
          <a:xfrm>
            <a:off x="805345" y="5497410"/>
            <a:ext cx="835164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at risk, n</a:t>
            </a:r>
            <a:endParaRPr lang="en-GB" sz="9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6C0232C-FA14-5544-BD5B-7F962B9D79EC}"/>
              </a:ext>
            </a:extLst>
          </p:cNvPr>
          <p:cNvSpPr txBox="1"/>
          <p:nvPr/>
        </p:nvSpPr>
        <p:spPr>
          <a:xfrm>
            <a:off x="6305525" y="5605855"/>
            <a:ext cx="484107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Pbo + AAP</a:t>
            </a:r>
            <a:b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Ipat + AAP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6C0232C-FA14-5544-BD5B-7F962B9D79EC}"/>
              </a:ext>
            </a:extLst>
          </p:cNvPr>
          <p:cNvSpPr txBox="1"/>
          <p:nvPr/>
        </p:nvSpPr>
        <p:spPr>
          <a:xfrm>
            <a:off x="6305525" y="5475292"/>
            <a:ext cx="835164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at risk, n</a:t>
            </a:r>
            <a:endParaRPr lang="en-GB" sz="9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5944" y="3655576"/>
            <a:ext cx="3291840" cy="1983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95800" y="4083566"/>
            <a:ext cx="807852" cy="215444"/>
            <a:chOff x="4295800" y="3953151"/>
            <a:chExt cx="807852" cy="215444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4295800" y="4060873"/>
              <a:ext cx="172557" cy="0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489381" y="3953151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rgbClr val="505050"/>
                  </a:solidFill>
                  <a:ea typeface="Aileron" charset="0"/>
                  <a:cs typeface="Aileron" charset="0"/>
                </a:rPr>
                <a:t>Pbo + AAP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95800" y="3931360"/>
            <a:ext cx="799837" cy="215444"/>
            <a:chOff x="4295800" y="3800945"/>
            <a:chExt cx="799837" cy="2154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95800" y="3908667"/>
              <a:ext cx="172557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4489381" y="3800945"/>
              <a:ext cx="6062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rgbClr val="505050"/>
                  </a:solidFill>
                  <a:ea typeface="Aileron" charset="0"/>
                  <a:cs typeface="Aileron" charset="0"/>
                </a:rPr>
                <a:t>Pbo + Ipat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41841" y="3909242"/>
            <a:ext cx="807852" cy="367650"/>
            <a:chOff x="10141841" y="3800945"/>
            <a:chExt cx="807852" cy="367650"/>
          </a:xfrm>
        </p:grpSpPr>
        <p:grpSp>
          <p:nvGrpSpPr>
            <p:cNvPr id="20" name="Group 19"/>
            <p:cNvGrpSpPr/>
            <p:nvPr/>
          </p:nvGrpSpPr>
          <p:grpSpPr>
            <a:xfrm>
              <a:off x="10141841" y="3953151"/>
              <a:ext cx="807852" cy="215444"/>
              <a:chOff x="10141841" y="3953151"/>
              <a:chExt cx="807852" cy="215444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10141841" y="4060873"/>
                <a:ext cx="172557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/>
              <p:cNvSpPr txBox="1"/>
              <p:nvPr/>
            </p:nvSpPr>
            <p:spPr>
              <a:xfrm>
                <a:off x="10335422" y="3953151"/>
                <a:ext cx="6142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rgbClr val="505050"/>
                    </a:solidFill>
                    <a:ea typeface="Aileron" charset="0"/>
                    <a:cs typeface="Aileron" charset="0"/>
                  </a:rPr>
                  <a:t>Pbo + AAP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0141841" y="3800945"/>
              <a:ext cx="799837" cy="215444"/>
              <a:chOff x="10141841" y="3800945"/>
              <a:chExt cx="799837" cy="215444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10141841" y="3908667"/>
                <a:ext cx="172557" cy="0"/>
              </a:xfrm>
              <a:prstGeom prst="line">
                <a:avLst/>
              </a:prstGeom>
              <a:ln w="1905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Box 183"/>
              <p:cNvSpPr txBox="1"/>
              <p:nvPr/>
            </p:nvSpPr>
            <p:spPr>
              <a:xfrm>
                <a:off x="10335422" y="3800945"/>
                <a:ext cx="6062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rgbClr val="505050"/>
                    </a:solidFill>
                    <a:ea typeface="Aileron" charset="0"/>
                    <a:cs typeface="Aileron" charset="0"/>
                  </a:rPr>
                  <a:t>Pbo + Ipat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37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2DCA8B-26BD-DC4D-8E5B-3AABD9B6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180109"/>
            <a:ext cx="6710537" cy="342460"/>
          </a:xfrm>
        </p:spPr>
        <p:txBody>
          <a:bodyPr/>
          <a:lstStyle/>
          <a:p>
            <a:r>
              <a:rPr lang="en-GB" dirty="0"/>
              <a:t>SECONDARY EFFICACY ENDPOINTS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608F256-8AB9-4A5D-A861-05F7A22646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89912"/>
            <a:ext cx="10963200" cy="337457"/>
          </a:xfrm>
        </p:spPr>
        <p:txBody>
          <a:bodyPr/>
          <a:lstStyle/>
          <a:p>
            <a:r>
              <a:rPr lang="en-GB" dirty="0"/>
              <a:t>Secondary endpoints favoured the combination arm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IPAT</a:t>
            </a:r>
            <a:r>
              <a:rPr lang="en-GB" cap="none" dirty="0"/>
              <a:t>ential</a:t>
            </a:r>
            <a:r>
              <a:rPr lang="en-GB" dirty="0"/>
              <a:t>150: results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4C2CB1-2FD8-4B17-8FC5-1E847D1038E3}"/>
              </a:ext>
            </a:extLst>
          </p:cNvPr>
          <p:cNvSpPr/>
          <p:nvPr/>
        </p:nvSpPr>
        <p:spPr>
          <a:xfrm>
            <a:off x="4079776" y="4437112"/>
            <a:ext cx="1424045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725AC9-D70B-445F-B43F-E8A45C60C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14311"/>
              </p:ext>
            </p:extLst>
          </p:nvPr>
        </p:nvGraphicFramePr>
        <p:xfrm>
          <a:off x="619201" y="1869974"/>
          <a:ext cx="6700936" cy="418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295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1187961">
                  <a:extLst>
                    <a:ext uri="{9D8B030D-6E8A-4147-A177-3AD203B41FA5}">
                      <a16:colId xmlns:a16="http://schemas.microsoft.com/office/drawing/2014/main" val="198501712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0500056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3430832976"/>
                    </a:ext>
                  </a:extLst>
                </a:gridCol>
              </a:tblGrid>
              <a:tr h="293733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latin typeface="+mn-lt"/>
                          <a:cs typeface="Calibri" panose="020F0502020204030204" pitchFamily="34" charset="0"/>
                        </a:rPr>
                        <a:t>Secondary endpoints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latin typeface="+mn-lt"/>
                          <a:cs typeface="Calibri" panose="020F0502020204030204" pitchFamily="34" charset="0"/>
                        </a:rPr>
                        <a:t>(efficacy)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+mn-lt"/>
                          <a:cs typeface="Calibri" panose="020F0502020204030204" pitchFamily="34" charset="0"/>
                        </a:rPr>
                        <a:t>PTEN loss (by IHC)</a:t>
                      </a:r>
                    </a:p>
                    <a:p>
                      <a:pPr algn="ctr"/>
                      <a:r>
                        <a:rPr lang="en-GB" sz="1200" b="1" noProof="0" dirty="0">
                          <a:latin typeface="+mn-lt"/>
                          <a:cs typeface="Calibri" panose="020F0502020204030204" pitchFamily="34" charset="0"/>
                        </a:rPr>
                        <a:t>(N=521)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ITT</a:t>
                      </a:r>
                    </a:p>
                    <a:p>
                      <a:pPr algn="ctr"/>
                      <a:r>
                        <a:rPr lang="en-GB" sz="1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(N=1,101)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Pbo + AAP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Ipat + AAP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Pbo + AAP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Ipat + AAP</a:t>
                      </a:r>
                      <a:endParaRPr lang="en-GB" sz="12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856566"/>
                  </a:ext>
                </a:extLst>
              </a:tr>
              <a:tr h="210447">
                <a:tc>
                  <a:txBody>
                    <a:bodyPr/>
                    <a:lstStyle/>
                    <a:p>
                      <a:pPr algn="l"/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Time to PSA progression, n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261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260</a:t>
                      </a:r>
                      <a:endParaRPr lang="en-GB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554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547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283243">
                <a:tc>
                  <a:txBody>
                    <a:bodyPr/>
                    <a:lstStyle/>
                    <a:p>
                      <a:pPr marL="0" marR="0" lvl="0" indent="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Median (95% CI),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7.6 (6.4-9.3)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12.6 (10.2-15.3)</a:t>
                      </a:r>
                      <a:endParaRPr lang="en-GB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8.4 (7.4-9.3)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12.9 (10.3-15.1)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968200"/>
                  </a:ext>
                </a:extLst>
              </a:tr>
              <a:tr h="283243">
                <a:tc>
                  <a:txBody>
                    <a:bodyPr/>
                    <a:lstStyle/>
                    <a:p>
                      <a:pPr marL="0" marR="0" lvl="0" indent="2317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Stratified</a:t>
                      </a:r>
                      <a:r>
                        <a:rPr lang="en-GB" sz="1100" b="0" baseline="300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a,b</a:t>
                      </a: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HR (95% CI)</a:t>
                      </a:r>
                      <a:endParaRPr lang="en-GB" sz="1100" b="0" baseline="30000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0.69 (0.55-0.87);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=0.0013</a:t>
                      </a:r>
                      <a:r>
                        <a:rPr lang="en-GB" sz="1100" b="0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0.73 (0.62-0.85);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&lt;0.0001</a:t>
                      </a:r>
                      <a:r>
                        <a:rPr lang="en-GB" sz="1100" b="0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PSA response, n/N</a:t>
                      </a:r>
                      <a:r>
                        <a:rPr lang="en-GB" sz="1100" b="0" baseline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187/261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217/260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418/554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444/546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marL="0" indent="228600" algn="l">
                        <a:tabLst/>
                      </a:pPr>
                      <a:r>
                        <a:rPr lang="en-GB" sz="1100" b="0" baseline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value</a:t>
                      </a:r>
                      <a:endParaRPr lang="en-GB" sz="1100" b="0" baseline="30000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0.0012</a:t>
                      </a:r>
                      <a:r>
                        <a:rPr lang="en-GB" sz="1100" b="0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0.0183</a:t>
                      </a:r>
                      <a:r>
                        <a:rPr lang="en-GB" sz="1100" b="0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432301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algn="l"/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Time to pain progression, n/N</a:t>
                      </a:r>
                      <a:r>
                        <a:rPr lang="en-GB" sz="1100" b="0" baseline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95/261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73/260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187/554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156/547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356355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marL="0" indent="228600" algn="l">
                        <a:tabLst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Stratified</a:t>
                      </a:r>
                      <a:r>
                        <a:rPr lang="en-GB" sz="1100" b="0" baseline="300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a,b</a:t>
                      </a:r>
                      <a:r>
                        <a:rPr lang="en-GB" sz="1100" b="0" noProof="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HR (95% CI)</a:t>
                      </a:r>
                      <a:endParaRPr lang="en-GB" sz="1100" b="0" baseline="30000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0.77 (0.56-1.04)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0.87 (0.70-1.08)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21404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algn="l"/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Confirmed ORR, n/N</a:t>
                      </a:r>
                      <a:r>
                        <a:rPr lang="en-GB" sz="1100" b="0" baseline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37/96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60/99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98/225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122/201</a:t>
                      </a:r>
                      <a:r>
                        <a:rPr lang="en-GB" sz="11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708115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marL="0" indent="228600" algn="l">
                        <a:tabLst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Difference (95% CI), %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22 (7-37)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 (7-27)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15454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algn="l"/>
                      <a:endParaRPr lang="en-GB" sz="1100" b="0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PTEN loss (by NGS)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algn="l"/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rPFS,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601486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marL="0" indent="184150" algn="l">
                        <a:tabLst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Median (95% CI),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14.2 (10.9-18.7)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19.1 (13.9-NE)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35959"/>
                  </a:ext>
                </a:extLst>
              </a:tr>
              <a:tr h="173093">
                <a:tc>
                  <a:txBody>
                    <a:bodyPr/>
                    <a:lstStyle/>
                    <a:p>
                      <a:pPr marL="0" indent="184150" algn="l">
                        <a:tabLst/>
                      </a:pP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Stratified</a:t>
                      </a:r>
                      <a:r>
                        <a:rPr lang="en-GB" sz="1100" b="0" baseline="300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1100" b="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HR (95% CI)</a:t>
                      </a:r>
                      <a:endParaRPr lang="en-GB" sz="1100" b="0" baseline="30000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0.65 (0.45-0.95)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08332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B09A4E4-06D2-4F25-908E-1DEC60B86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78545"/>
              </p:ext>
            </p:extLst>
          </p:nvPr>
        </p:nvGraphicFramePr>
        <p:xfrm>
          <a:off x="7632962" y="1869974"/>
          <a:ext cx="3961006" cy="115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65">
                  <a:extLst>
                    <a:ext uri="{9D8B030D-6E8A-4147-A177-3AD203B41FA5}">
                      <a16:colId xmlns:a16="http://schemas.microsoft.com/office/drawing/2014/main" val="1425056306"/>
                    </a:ext>
                  </a:extLst>
                </a:gridCol>
                <a:gridCol w="1014030">
                  <a:extLst>
                    <a:ext uri="{9D8B030D-6E8A-4147-A177-3AD203B41FA5}">
                      <a16:colId xmlns:a16="http://schemas.microsoft.com/office/drawing/2014/main" val="1066961352"/>
                    </a:ext>
                  </a:extLst>
                </a:gridCol>
              </a:tblGrid>
              <a:tr h="185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latin typeface="+mn-lt"/>
                          <a:cs typeface="Calibri" panose="020F0502020204030204" pitchFamily="34" charset="0"/>
                        </a:rPr>
                        <a:t>Safety,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Pbo + AAP</a:t>
                      </a:r>
                    </a:p>
                    <a:p>
                      <a:pPr algn="ctr"/>
                      <a:r>
                        <a:rPr lang="en-GB" sz="1100" b="1" noProof="0" dirty="0">
                          <a:latin typeface="+mn-lt"/>
                          <a:cs typeface="Calibri" panose="020F0502020204030204" pitchFamily="34" charset="0"/>
                        </a:rPr>
                        <a:t>(N=546)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Ipat + AAP</a:t>
                      </a:r>
                      <a:endParaRPr lang="en-GB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b="1" noProof="0" dirty="0">
                          <a:latin typeface="+mn-lt"/>
                          <a:cs typeface="Calibri" panose="020F0502020204030204" pitchFamily="34" charset="0"/>
                        </a:rPr>
                        <a:t>(N=551)</a:t>
                      </a:r>
                      <a:endParaRPr lang="en-GB" sz="1100" b="1" noProof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26">
                <a:tc>
                  <a:txBody>
                    <a:bodyPr/>
                    <a:lstStyle/>
                    <a:p>
                      <a:pPr algn="l"/>
                      <a:r>
                        <a:rPr lang="en-GB" sz="1100" b="0" noProof="0" dirty="0">
                          <a:latin typeface="+mn-lt"/>
                          <a:cs typeface="Calibri" panose="020F0502020204030204" pitchFamily="34" charset="0"/>
                        </a:rPr>
                        <a:t>SAEs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1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	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GB" sz="1100" noProof="0" dirty="0">
                          <a:latin typeface="+mn-lt"/>
                        </a:rPr>
                        <a:t>	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8681"/>
                  </a:ext>
                </a:extLst>
              </a:tr>
              <a:tr h="2461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noProof="0" dirty="0">
                          <a:latin typeface="+mn-lt"/>
                          <a:cs typeface="Calibri" panose="020F0502020204030204" pitchFamily="34" charset="0"/>
                        </a:rPr>
                        <a:t>AEs leading to treatment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dec"/>
                        </a:tabLst>
                        <a:defRPr/>
                      </a:pPr>
                      <a:r>
                        <a:rPr lang="en-GB" sz="11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	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463072"/>
                  </a:ext>
                </a:extLst>
              </a:tr>
            </a:tbl>
          </a:graphicData>
        </a:graphic>
      </p:graphicFrame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1B2D71A-664B-CD40-97B0-1B2761BB1F54}"/>
              </a:ext>
            </a:extLst>
          </p:cNvPr>
          <p:cNvSpPr txBox="1">
            <a:spLocks/>
          </p:cNvSpPr>
          <p:nvPr/>
        </p:nvSpPr>
        <p:spPr>
          <a:xfrm>
            <a:off x="7652657" y="1484909"/>
            <a:ext cx="4406280" cy="34246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safety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D2BD3AD-985C-45C4-B707-3E5E07FF9D8E}"/>
              </a:ext>
            </a:extLst>
          </p:cNvPr>
          <p:cNvSpPr txBox="1">
            <a:spLocks/>
          </p:cNvSpPr>
          <p:nvPr/>
        </p:nvSpPr>
        <p:spPr>
          <a:xfrm>
            <a:off x="7392144" y="5411316"/>
            <a:ext cx="466679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baseline="30000" dirty="0">
                <a:ea typeface="Aileron" charset="0"/>
              </a:rPr>
              <a:t>a</a:t>
            </a:r>
            <a:r>
              <a:rPr lang="en-GB" dirty="0">
                <a:ea typeface="Aileron" charset="0"/>
              </a:rPr>
              <a:t> Stratified for prior taxane-based therapy and PSA-only progression factor (PTEN loss [by IHC/NGS]); </a:t>
            </a:r>
            <a:br>
              <a:rPr lang="en-GB" dirty="0">
                <a:ea typeface="Aileron" charset="0"/>
              </a:rPr>
            </a:br>
            <a:r>
              <a:rPr lang="en-GB" baseline="30000" dirty="0">
                <a:ea typeface="Aileron" charset="0"/>
              </a:rPr>
              <a:t>b</a:t>
            </a:r>
            <a:r>
              <a:rPr lang="en-GB" dirty="0">
                <a:ea typeface="Aileron" charset="0"/>
              </a:rPr>
              <a:t> Stratified for prior taxane-based therapy, PSA-only progression factor, and tumour PTEN loss (by IHC) (ITT); </a:t>
            </a:r>
            <a:br>
              <a:rPr lang="en-GB" dirty="0">
                <a:ea typeface="Aileron" charset="0"/>
              </a:rPr>
            </a:br>
            <a:r>
              <a:rPr lang="en-GB" baseline="30000" dirty="0"/>
              <a:t>c</a:t>
            </a:r>
            <a:r>
              <a:rPr lang="en-GB" dirty="0"/>
              <a:t> Descriptive</a:t>
            </a:r>
            <a:endParaRPr lang="en-GB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20184" y="6492875"/>
            <a:ext cx="10660392" cy="365125"/>
          </a:xfrm>
        </p:spPr>
        <p:txBody>
          <a:bodyPr/>
          <a:lstStyle/>
          <a:p>
            <a:r>
              <a:rPr lang="en-GB" dirty="0"/>
              <a:t>AAP, abiraterone acetate + prednisone; CI, confidence interval; HR, hazard ratio; IHC, immunohistochemistry; Ipat, ipatasertib; ITT, intention to treat; NE, not evaluable; </a:t>
            </a:r>
            <a:br>
              <a:rPr lang="en-GB" dirty="0"/>
            </a:br>
            <a:r>
              <a:rPr lang="en-GB" dirty="0"/>
              <a:t>NGS, next-generation sequencing; ORR, overall response rate; Pbo, placebo; PSA, prostate specific antigen; rPFS, radiographic progression-free survival; PTEN, phosphatase and tensin homologue</a:t>
            </a:r>
            <a:br>
              <a:rPr lang="en-GB" dirty="0"/>
            </a:br>
            <a:r>
              <a:rPr lang="en-GB" altLang="en-US" dirty="0"/>
              <a:t>de Bono J, et al. ESMO 2020. Abstract #LBA4. Oral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8062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53D0D2F-8819-4CDE-BEA7-DAAE2DFDD8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Ipatasertib plus AAP demonstrated a significantly superior rPFS and anti-tumour activity </a:t>
            </a:r>
            <a:r>
              <a:rPr lang="en-GB" dirty="0"/>
              <a:t>compared to placebo plus AAP in patients with PTEN-loss mCRPC</a:t>
            </a:r>
          </a:p>
          <a:p>
            <a:pPr lvl="1"/>
            <a:r>
              <a:rPr lang="en-GB" dirty="0"/>
              <a:t>Improvement of rPFS in the ITT population was not statistically significant</a:t>
            </a:r>
          </a:p>
          <a:p>
            <a:r>
              <a:rPr lang="en-GB" b="1" dirty="0">
                <a:solidFill>
                  <a:schemeClr val="accent1"/>
                </a:solidFill>
              </a:rPr>
              <a:t>The safety profile of ipatasertib plus AAP was in line with known and potential risks</a:t>
            </a:r>
            <a:r>
              <a:rPr lang="en-GB" dirty="0"/>
              <a:t> observed in clinical studies</a:t>
            </a:r>
          </a:p>
          <a:p>
            <a:r>
              <a:rPr lang="en-GB" dirty="0"/>
              <a:t>While initial data are encouraging, overall survival (OS) benefit and additional secondary endpoints are </a:t>
            </a:r>
            <a:br>
              <a:rPr lang="en-GB" dirty="0"/>
            </a:br>
            <a:r>
              <a:rPr lang="en-GB" dirty="0"/>
              <a:t>not yet mature. The trial will continue until the next planned analysis and data will be shared with health authorities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IPAT</a:t>
            </a:r>
            <a:r>
              <a:rPr lang="en-GB" cap="none" dirty="0"/>
              <a:t>ential</a:t>
            </a:r>
            <a:r>
              <a:rPr lang="en-GB" dirty="0"/>
              <a:t>150: summary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AAP, abiraterone acetate + prednisone; ITT, intention to treat; mCRPC, metastatic castration-resistant prostate cancer; rPFS, radiographic progression-free survival; </a:t>
            </a:r>
            <a:br>
              <a:rPr lang="en-GB" dirty="0"/>
            </a:br>
            <a:r>
              <a:rPr lang="en-GB" dirty="0"/>
              <a:t>PTEN, phosphatase and tensin homologue </a:t>
            </a:r>
            <a:br>
              <a:rPr lang="en-GB" dirty="0"/>
            </a:br>
            <a:r>
              <a:rPr lang="en-GB" altLang="en-US" dirty="0"/>
              <a:t>de Bono J, et al. ESMO 2020. Abstract #LBA4. Oral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326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i="0" dirty="0">
                <a:effectLst/>
              </a:rPr>
              <a:t>Final </a:t>
            </a:r>
            <a:r>
              <a:rPr lang="en-GB" dirty="0"/>
              <a:t>overall survival</a:t>
            </a:r>
            <a:r>
              <a:rPr lang="en-GB" b="1" i="0" dirty="0">
                <a:effectLst/>
              </a:rPr>
              <a:t> analysis of PRO</a:t>
            </a:r>
            <a:r>
              <a:rPr lang="en-GB" b="1" i="0" cap="none" dirty="0">
                <a:effectLst/>
              </a:rPr>
              <a:t>found</a:t>
            </a:r>
            <a:r>
              <a:rPr lang="en-GB" b="1" i="0" dirty="0">
                <a:effectLst/>
              </a:rPr>
              <a:t>: Olaparib vs physician’s choice of enzalutamide or abiraterone in patients with </a:t>
            </a:r>
            <a:r>
              <a:rPr lang="en-GB" b="1" i="0" cap="none" dirty="0">
                <a:effectLst/>
              </a:rPr>
              <a:t>m</a:t>
            </a:r>
            <a:r>
              <a:rPr lang="en-GB" b="1" i="0" dirty="0">
                <a:effectLst/>
              </a:rPr>
              <a:t>CRPC and 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homologous recombination repair</a:t>
            </a:r>
            <a:r>
              <a:rPr lang="en-GB" b="1" i="0" dirty="0">
                <a:effectLst/>
              </a:rPr>
              <a:t> gene alterations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de Bono J, et al. </a:t>
            </a:r>
            <a:br>
              <a:rPr lang="en-GB" b="1" dirty="0"/>
            </a:br>
            <a:r>
              <a:rPr lang="en-GB" b="1" dirty="0"/>
              <a:t>ESMO 2020. Abstract #610O. Oral presentation by Mateo, 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FFFFFF"/>
                </a:solidFill>
                <a:ea typeface="Aileron" charset="0"/>
              </a:rPr>
              <a:t>mCRPC, metastatic castration resistant prostate cancer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3831</TotalTime>
  <Words>3899</Words>
  <Application>Microsoft Office PowerPoint</Application>
  <PresentationFormat>Widescreen</PresentationFormat>
  <Paragraphs>858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Grande</vt:lpstr>
      <vt:lpstr>PT Sans Narrow</vt:lpstr>
      <vt:lpstr>System Font Regular</vt:lpstr>
      <vt:lpstr>Thème Office</vt:lpstr>
      <vt:lpstr>PowerPoint Presentation</vt:lpstr>
      <vt:lpstr>MEETING SUMMARY ESMO 2020, VIRTUAL MEETING  Prof. Gert Attard, MD, PhD, FRCP University College London Cancer Institute, London, UK  HIGHLIGHTS FROM GU CONNECT SEPTEMBER 2020</vt:lpstr>
      <vt:lpstr>DISCLAIMER AND DISCLOSURES</vt:lpstr>
      <vt:lpstr>IPATential150: Phase 3 study of ipatasertib plus abiraterone vs placebo plus abiraterone in mCRPC</vt:lpstr>
      <vt:lpstr>IPATential150: Background and study design</vt:lpstr>
      <vt:lpstr>IPATential150: results</vt:lpstr>
      <vt:lpstr>IPATential150: results (CONT.)</vt:lpstr>
      <vt:lpstr>IPATential150: summary</vt:lpstr>
      <vt:lpstr>Final overall survival analysis of PROfound: Olaparib vs physician’s choice of enzalutamide or abiraterone in patients with mCRPC and homologous recombination repair gene alterations</vt:lpstr>
      <vt:lpstr>PROfound: Background and study design</vt:lpstr>
      <vt:lpstr>profound: Results</vt:lpstr>
      <vt:lpstr>profound: Summary</vt:lpstr>
      <vt:lpstr>Abiraterone acetate plus prednisolone  for HNPC: Long-term results from metastatic patients in STAMPEDE trial</vt:lpstr>
      <vt:lpstr>STAMPEDE: Background</vt:lpstr>
      <vt:lpstr>STAMPEDE: RESULTS</vt:lpstr>
      <vt:lpstr>STAMPEDE: RESULTS (CONT.)</vt:lpstr>
      <vt:lpstr>STAMPEDE: SUMMARY</vt:lpstr>
      <vt:lpstr>REACH GU CONNECT VIA  TWITTER, LINKEDIN, VIMEO, AND EMAIL OR VISIT THE GROUP’S WEBSITE http://www.guconnect.info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Tracey Gashi</cp:lastModifiedBy>
  <cp:revision>426</cp:revision>
  <cp:lastPrinted>2017-02-15T09:54:46Z</cp:lastPrinted>
  <dcterms:created xsi:type="dcterms:W3CDTF">2016-10-14T09:38:18Z</dcterms:created>
  <dcterms:modified xsi:type="dcterms:W3CDTF">2020-09-25T14:10:09Z</dcterms:modified>
</cp:coreProperties>
</file>