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handoutMasterIdLst>
    <p:handoutMasterId r:id="rId26"/>
  </p:handoutMasterIdLst>
  <p:sldIdLst>
    <p:sldId id="256"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280" r:id="rId2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424" userDrawn="1">
          <p15:clr>
            <a:srgbClr val="A4A3A4"/>
          </p15:clr>
        </p15:guide>
        <p15:guide id="3" pos="385"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B8E"/>
    <a:srgbClr val="FFA402"/>
    <a:srgbClr val="03C750"/>
    <a:srgbClr val="C7573C"/>
    <a:srgbClr val="5D8298"/>
    <a:srgbClr val="505050"/>
    <a:srgbClr val="FF3F0D"/>
    <a:srgbClr val="34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99" autoAdjust="0"/>
    <p:restoredTop sz="86474" autoAdjust="0"/>
  </p:normalViewPr>
  <p:slideViewPr>
    <p:cSldViewPr snapToObjects="1">
      <p:cViewPr varScale="1">
        <p:scale>
          <a:sx n="73" d="100"/>
          <a:sy n="73" d="100"/>
        </p:scale>
        <p:origin x="1147" y="72"/>
      </p:cViewPr>
      <p:guideLst>
        <p:guide orient="horz" pos="2160"/>
        <p:guide pos="3424"/>
        <p:guide pos="3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80" d="100"/>
          <a:sy n="80" d="100"/>
        </p:scale>
        <p:origin x="391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5/18/2020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5/18/2020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E6FE68-359A-4A8C-99D4-23E927D868BB}" type="slidenum">
              <a:rPr lang="en-US" smtClean="0"/>
              <a:t>2</a:t>
            </a:fld>
            <a:endParaRPr lang="en-US"/>
          </a:p>
        </p:txBody>
      </p:sp>
    </p:spTree>
    <p:extLst>
      <p:ext uri="{BB962C8B-B14F-4D97-AF65-F5344CB8AC3E}">
        <p14:creationId xmlns:p14="http://schemas.microsoft.com/office/powerpoint/2010/main" val="2853072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84512">
              <a:defRPr/>
            </a:pPr>
            <a:endParaRPr lang="en-US" dirty="0"/>
          </a:p>
        </p:txBody>
      </p:sp>
      <p:sp>
        <p:nvSpPr>
          <p:cNvPr id="4" name="Slide Number Placeholder 3"/>
          <p:cNvSpPr>
            <a:spLocks noGrp="1"/>
          </p:cNvSpPr>
          <p:nvPr>
            <p:ph type="sldNum" sz="quarter" idx="5"/>
          </p:nvPr>
        </p:nvSpPr>
        <p:spPr/>
        <p:txBody>
          <a:bodyPr/>
          <a:lstStyle/>
          <a:p>
            <a:fld id="{39E6FE68-359A-4A8C-99D4-23E927D868BB}" type="slidenum">
              <a:rPr lang="en-US" smtClean="0"/>
              <a:t>18</a:t>
            </a:fld>
            <a:endParaRPr lang="en-US"/>
          </a:p>
        </p:txBody>
      </p:sp>
    </p:spTree>
    <p:extLst>
      <p:ext uri="{BB962C8B-B14F-4D97-AF65-F5344CB8AC3E}">
        <p14:creationId xmlns:p14="http://schemas.microsoft.com/office/powerpoint/2010/main" val="2334212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1" dirty="0"/>
              <a:t>Following propensity matching, treatment response in NAFLD patients was poorer (P &lt; 0.001) with significantly shorter overall survival (median: 38 months, IQR: 13 – 83 months) compared to HBV patients (median: 131 months, 75</a:t>
            </a:r>
            <a:r>
              <a:rPr lang="en-US" b="1" baseline="30000" dirty="0"/>
              <a:t>th</a:t>
            </a:r>
            <a:r>
              <a:rPr lang="en-US" b="1" dirty="0"/>
              <a:t> centile 38 months with 25</a:t>
            </a:r>
            <a:r>
              <a:rPr lang="en-US" b="1" baseline="30000" dirty="0"/>
              <a:t>th</a:t>
            </a:r>
            <a:r>
              <a:rPr lang="en-US" b="1" dirty="0"/>
              <a:t> centile not met; P = 0.005).</a:t>
            </a:r>
          </a:p>
          <a:p>
            <a:endParaRPr lang="en-US" dirty="0"/>
          </a:p>
          <a:p>
            <a:r>
              <a:rPr lang="en-US" dirty="0"/>
              <a:t>Our retrospective cohort analysis compared clinical features of 262 hepatocellular carcinoma patients with either NAFLD (117 patients) or HBV (145 patients). Response to treatment was evaluated using </a:t>
            </a:r>
            <a:r>
              <a:rPr lang="en-US" dirty="0" err="1"/>
              <a:t>mRECIST</a:t>
            </a:r>
            <a:r>
              <a:rPr lang="en-US" dirty="0"/>
              <a:t> criteria. 1:1 Propensity matching was performed for tumor size, nodule number, vascular invasion and BCLC stage before analyzing outcomes of survival, response to initial treatment, recurrence and time to progression.</a:t>
            </a:r>
            <a:br>
              <a:rPr lang="en-US" dirty="0"/>
            </a:br>
            <a:endParaRPr lang="en-US" dirty="0"/>
          </a:p>
          <a:p>
            <a:r>
              <a:rPr lang="en-US" b="1" dirty="0"/>
              <a:t>Results: When compared to HBV in the unmatched cohort, hepatocellular carcinoma in NAFLD patients was significantly larger with increased vascular invasion. </a:t>
            </a:r>
            <a:r>
              <a:rPr lang="en-US" dirty="0"/>
              <a:t>Hepatocellular carcinoma in NAFLD patients showed </a:t>
            </a:r>
            <a:r>
              <a:rPr lang="en-US" b="1" dirty="0"/>
              <a:t>significantly reduced hypervascularity on imaging </a:t>
            </a:r>
            <a:r>
              <a:rPr lang="en-US" dirty="0"/>
              <a:t>and was more frequently detected outside specific surveillance. Cirrhosis and portal hypertension were also present in more patients with NAFLD. Following propensity matching, treatment response in NAFLD patients was poorer (P &lt; 0.001) with significantly shorter overall survival (median: 38 months, IQR: 13 – 83 months) compared to HBV patients (median: 131 months, 75</a:t>
            </a:r>
            <a:r>
              <a:rPr lang="en-US" baseline="30000" dirty="0"/>
              <a:t>th</a:t>
            </a:r>
            <a:r>
              <a:rPr lang="en-US" dirty="0"/>
              <a:t> centile 38 months with 25</a:t>
            </a:r>
            <a:r>
              <a:rPr lang="en-US" baseline="30000" dirty="0"/>
              <a:t>th</a:t>
            </a:r>
            <a:r>
              <a:rPr lang="en-US" dirty="0"/>
              <a:t> centile not met; P = 0.005).</a:t>
            </a:r>
            <a:br>
              <a:rPr lang="en-US" dirty="0"/>
            </a:br>
            <a:endParaRPr lang="en-US" dirty="0"/>
          </a:p>
          <a:p>
            <a:r>
              <a:rPr lang="en-US" b="1" dirty="0"/>
              <a:t>Conclusion: </a:t>
            </a:r>
            <a:r>
              <a:rPr lang="en-US" dirty="0"/>
              <a:t>Hepatocellular carcinoma in the setting of NAFLD is often detected at an advanced stage with poorer survival and response to initial treatment compared to HBV. Hepatocellular carcinoma in NAFLD patients also exhibit fewer features of hypervascularity on imaging. The way ahead will be to identify patients with NAFLD requiring heightened surveillance and management.</a:t>
            </a:r>
          </a:p>
          <a:p>
            <a:endParaRPr lang="en-US" dirty="0"/>
          </a:p>
        </p:txBody>
      </p:sp>
      <p:sp>
        <p:nvSpPr>
          <p:cNvPr id="4" name="Slide Number Placeholder 3"/>
          <p:cNvSpPr>
            <a:spLocks noGrp="1"/>
          </p:cNvSpPr>
          <p:nvPr>
            <p:ph type="sldNum" sz="quarter" idx="5"/>
          </p:nvPr>
        </p:nvSpPr>
        <p:spPr/>
        <p:txBody>
          <a:bodyPr/>
          <a:lstStyle/>
          <a:p>
            <a:fld id="{39E6FE68-359A-4A8C-99D4-23E927D868BB}" type="slidenum">
              <a:rPr lang="en-US" smtClean="0"/>
              <a:t>20</a:t>
            </a:fld>
            <a:endParaRPr lang="en-US"/>
          </a:p>
        </p:txBody>
      </p:sp>
    </p:spTree>
    <p:extLst>
      <p:ext uri="{BB962C8B-B14F-4D97-AF65-F5344CB8AC3E}">
        <p14:creationId xmlns:p14="http://schemas.microsoft.com/office/powerpoint/2010/main" val="3654247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E6FE68-359A-4A8C-99D4-23E927D868BB}" type="slidenum">
              <a:rPr lang="en-US" smtClean="0"/>
              <a:t>4</a:t>
            </a:fld>
            <a:endParaRPr lang="en-US"/>
          </a:p>
        </p:txBody>
      </p:sp>
    </p:spTree>
    <p:extLst>
      <p:ext uri="{BB962C8B-B14F-4D97-AF65-F5344CB8AC3E}">
        <p14:creationId xmlns:p14="http://schemas.microsoft.com/office/powerpoint/2010/main" val="4106193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39E6FE68-359A-4A8C-99D4-23E927D868BB}" type="slidenum">
              <a:rPr lang="en-US" smtClean="0"/>
              <a:t>6</a:t>
            </a:fld>
            <a:endParaRPr lang="en-US"/>
          </a:p>
        </p:txBody>
      </p:sp>
    </p:spTree>
    <p:extLst>
      <p:ext uri="{BB962C8B-B14F-4D97-AF65-F5344CB8AC3E}">
        <p14:creationId xmlns:p14="http://schemas.microsoft.com/office/powerpoint/2010/main" val="2681242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39E6FE68-359A-4A8C-99D4-23E927D868BB}" type="slidenum">
              <a:rPr lang="en-US" smtClean="0"/>
              <a:t>8</a:t>
            </a:fld>
            <a:endParaRPr lang="en-US"/>
          </a:p>
        </p:txBody>
      </p:sp>
    </p:spTree>
    <p:extLst>
      <p:ext uri="{BB962C8B-B14F-4D97-AF65-F5344CB8AC3E}">
        <p14:creationId xmlns:p14="http://schemas.microsoft.com/office/powerpoint/2010/main" val="1816937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39E6FE68-359A-4A8C-99D4-23E927D868BB}" type="slidenum">
              <a:rPr lang="en-US" smtClean="0"/>
              <a:t>10</a:t>
            </a:fld>
            <a:endParaRPr lang="en-US"/>
          </a:p>
        </p:txBody>
      </p:sp>
    </p:spTree>
    <p:extLst>
      <p:ext uri="{BB962C8B-B14F-4D97-AF65-F5344CB8AC3E}">
        <p14:creationId xmlns:p14="http://schemas.microsoft.com/office/powerpoint/2010/main" val="1865116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effectLst/>
            </a:endParaRPr>
          </a:p>
        </p:txBody>
      </p:sp>
      <p:sp>
        <p:nvSpPr>
          <p:cNvPr id="4" name="Slide Number Placeholder 3"/>
          <p:cNvSpPr>
            <a:spLocks noGrp="1"/>
          </p:cNvSpPr>
          <p:nvPr>
            <p:ph type="sldNum" sz="quarter" idx="5"/>
          </p:nvPr>
        </p:nvSpPr>
        <p:spPr/>
        <p:txBody>
          <a:bodyPr/>
          <a:lstStyle/>
          <a:p>
            <a:fld id="{39E6FE68-359A-4A8C-99D4-23E927D868BB}" type="slidenum">
              <a:rPr lang="en-US" smtClean="0"/>
              <a:t>11</a:t>
            </a:fld>
            <a:endParaRPr lang="en-US"/>
          </a:p>
        </p:txBody>
      </p:sp>
    </p:spTree>
    <p:extLst>
      <p:ext uri="{BB962C8B-B14F-4D97-AF65-F5344CB8AC3E}">
        <p14:creationId xmlns:p14="http://schemas.microsoft.com/office/powerpoint/2010/main" val="4282260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5"/>
          </p:nvPr>
        </p:nvSpPr>
        <p:spPr/>
        <p:txBody>
          <a:bodyPr/>
          <a:lstStyle/>
          <a:p>
            <a:fld id="{39E6FE68-359A-4A8C-99D4-23E927D868BB}" type="slidenum">
              <a:rPr lang="en-US" smtClean="0"/>
              <a:t>13</a:t>
            </a:fld>
            <a:endParaRPr lang="en-US"/>
          </a:p>
        </p:txBody>
      </p:sp>
    </p:spTree>
    <p:extLst>
      <p:ext uri="{BB962C8B-B14F-4D97-AF65-F5344CB8AC3E}">
        <p14:creationId xmlns:p14="http://schemas.microsoft.com/office/powerpoint/2010/main" val="1486276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39E6FE68-359A-4A8C-99D4-23E927D868BB}" type="slidenum">
              <a:rPr lang="en-US" smtClean="0"/>
              <a:t>15</a:t>
            </a:fld>
            <a:endParaRPr lang="en-US"/>
          </a:p>
        </p:txBody>
      </p:sp>
    </p:spTree>
    <p:extLst>
      <p:ext uri="{BB962C8B-B14F-4D97-AF65-F5344CB8AC3E}">
        <p14:creationId xmlns:p14="http://schemas.microsoft.com/office/powerpoint/2010/main" val="1150169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5"/>
          </p:nvPr>
        </p:nvSpPr>
        <p:spPr/>
        <p:txBody>
          <a:bodyPr/>
          <a:lstStyle/>
          <a:p>
            <a:fld id="{39E6FE68-359A-4A8C-99D4-23E927D868BB}" type="slidenum">
              <a:rPr lang="en-US" smtClean="0"/>
              <a:t>16</a:t>
            </a:fld>
            <a:endParaRPr lang="en-US"/>
          </a:p>
        </p:txBody>
      </p:sp>
    </p:spTree>
    <p:extLst>
      <p:ext uri="{BB962C8B-B14F-4D97-AF65-F5344CB8AC3E}">
        <p14:creationId xmlns:p14="http://schemas.microsoft.com/office/powerpoint/2010/main" val="1548108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5.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990" y="1962798"/>
            <a:ext cx="7040021" cy="2836102"/>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57200" y="1412875"/>
            <a:ext cx="38862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9" name="Content Placeholder 2">
            <a:extLst>
              <a:ext uri="{FF2B5EF4-FFF2-40B4-BE49-F238E27FC236}">
                <a16:creationId xmlns="" xmlns:a16="http://schemas.microsoft.com/office/drawing/2014/main" id="{7C4DDB2A-D091-4603-B954-F1F7415B5854}"/>
              </a:ext>
            </a:extLst>
          </p:cNvPr>
          <p:cNvSpPr>
            <a:spLocks noGrp="1"/>
          </p:cNvSpPr>
          <p:nvPr>
            <p:ph sz="quarter" idx="17"/>
          </p:nvPr>
        </p:nvSpPr>
        <p:spPr>
          <a:xfrm>
            <a:off x="4621089" y="1412875"/>
            <a:ext cx="3890066" cy="4473125"/>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 xmlns:a16="http://schemas.microsoft.com/office/drawing/2014/main" id="{466B5AD6-CE67-4BBC-9EB2-93460D1CB785}"/>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 xmlns:a16="http://schemas.microsoft.com/office/drawing/2014/main" id="{0221FD13-185B-46DF-BA72-E12DA2E55F0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 xmlns:a16="http://schemas.microsoft.com/office/drawing/2014/main" id="{4D298CBC-F818-F748-8D58-FD5CAB5A113A}"/>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 xmlns:a16="http://schemas.microsoft.com/office/drawing/2014/main" id="{3162B263-5EE9-4AEE-8654-DD3CA21ACE82}"/>
              </a:ext>
            </a:extLst>
          </p:cNvPr>
          <p:cNvSpPr>
            <a:spLocks noGrp="1"/>
          </p:cNvSpPr>
          <p:nvPr>
            <p:ph sz="quarter" idx="16"/>
          </p:nvPr>
        </p:nvSpPr>
        <p:spPr>
          <a:xfrm>
            <a:off x="465138" y="1412875"/>
            <a:ext cx="3890066" cy="4473125"/>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 xmlns:a16="http://schemas.microsoft.com/office/drawing/2014/main" id="{E81C97C1-EB70-41CB-8E10-ED8420DF6B37}"/>
              </a:ext>
            </a:extLst>
          </p:cNvPr>
          <p:cNvSpPr>
            <a:spLocks noGrp="1"/>
          </p:cNvSpPr>
          <p:nvPr>
            <p:ph sz="quarter" idx="17"/>
          </p:nvPr>
        </p:nvSpPr>
        <p:spPr>
          <a:xfrm>
            <a:off x="4621089" y="1412875"/>
            <a:ext cx="3890066" cy="4473125"/>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 xmlns:a16="http://schemas.microsoft.com/office/drawing/2014/main" id="{AD0C9F4F-B9B1-48AF-B0EA-B2DC04A96707}"/>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 xmlns:a16="http://schemas.microsoft.com/office/drawing/2014/main" id="{D4634937-A53D-4397-98D3-B9CB083009B1}"/>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9" name="Content Placeholder 5">
            <a:extLst>
              <a:ext uri="{FF2B5EF4-FFF2-40B4-BE49-F238E27FC236}">
                <a16:creationId xmlns="" xmlns:a16="http://schemas.microsoft.com/office/drawing/2014/main" id="{805D5687-F37B-4E43-AD33-262E08CDBAEA}"/>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 xmlns:a16="http://schemas.microsoft.com/office/drawing/2014/main" id="{3162B263-5EE9-4AEE-8654-DD3CA21ACE82}"/>
              </a:ext>
            </a:extLst>
          </p:cNvPr>
          <p:cNvSpPr>
            <a:spLocks noGrp="1"/>
          </p:cNvSpPr>
          <p:nvPr>
            <p:ph sz="quarter" idx="16"/>
          </p:nvPr>
        </p:nvSpPr>
        <p:spPr>
          <a:xfrm>
            <a:off x="465138"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 xmlns:a16="http://schemas.microsoft.com/office/drawing/2014/main" id="{E81C97C1-EB70-41CB-8E10-ED8420DF6B37}"/>
              </a:ext>
            </a:extLst>
          </p:cNvPr>
          <p:cNvSpPr>
            <a:spLocks noGrp="1"/>
          </p:cNvSpPr>
          <p:nvPr>
            <p:ph sz="quarter" idx="17"/>
          </p:nvPr>
        </p:nvSpPr>
        <p:spPr>
          <a:xfrm>
            <a:off x="4621089"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 xmlns:a16="http://schemas.microsoft.com/office/drawing/2014/main" id="{AFEDB953-883A-4AA5-8CB4-3BCDFAC17C08}"/>
              </a:ext>
            </a:extLst>
          </p:cNvPr>
          <p:cNvSpPr>
            <a:spLocks noGrp="1"/>
          </p:cNvSpPr>
          <p:nvPr>
            <p:ph type="body" sz="quarter" idx="18" hasCustomPrompt="1"/>
          </p:nvPr>
        </p:nvSpPr>
        <p:spPr>
          <a:xfrm>
            <a:off x="4618810" y="1412776"/>
            <a:ext cx="3892345" cy="710664"/>
          </a:xfrm>
          <a:prstGeom prst="rect">
            <a:avLst/>
          </a:prstGeom>
        </p:spPr>
        <p:txBody>
          <a:bodyPr lIns="0" tIns="0" rIns="0" bIns="0"/>
          <a:lstStyle>
            <a:lvl1pPr marL="0" indent="0">
              <a:buNone/>
              <a:defRPr sz="2000" b="1" cap="all" spc="100" baseline="0">
                <a:solidFill>
                  <a:srgbClr val="FFA402"/>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 xmlns:a16="http://schemas.microsoft.com/office/drawing/2014/main" id="{9BDE935D-F794-436A-87C3-56818AEA0041}"/>
              </a:ext>
            </a:extLst>
          </p:cNvPr>
          <p:cNvSpPr>
            <a:spLocks noGrp="1"/>
          </p:cNvSpPr>
          <p:nvPr>
            <p:ph type="body" sz="quarter" idx="19" hasCustomPrompt="1"/>
          </p:nvPr>
        </p:nvSpPr>
        <p:spPr>
          <a:xfrm>
            <a:off x="468313" y="1412776"/>
            <a:ext cx="3892345" cy="710664"/>
          </a:xfrm>
          <a:prstGeom prst="rect">
            <a:avLst/>
          </a:prstGeom>
        </p:spPr>
        <p:txBody>
          <a:bodyPr lIns="0" tIns="0" rIns="0" bIns="0"/>
          <a:lstStyle>
            <a:lvl1pPr marL="0" indent="0">
              <a:buNone/>
              <a:defRPr sz="2000" b="1" cap="all" spc="100" baseline="0">
                <a:solidFill>
                  <a:srgbClr val="FFA402"/>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 xmlns:a16="http://schemas.microsoft.com/office/drawing/2014/main" id="{B6B0310D-A0F1-4B76-98F1-54EC3C47F0DB}"/>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3" name="Content Placeholder 5">
            <a:extLst>
              <a:ext uri="{FF2B5EF4-FFF2-40B4-BE49-F238E27FC236}">
                <a16:creationId xmlns="" xmlns:a16="http://schemas.microsoft.com/office/drawing/2014/main" id="{69582100-F5ED-7948-8854-A4323A5817AE}"/>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4025915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10" name="Picture 9" descr="A necklace with a black background&#10;&#10;Description automatically generated">
            <a:extLst>
              <a:ext uri="{FF2B5EF4-FFF2-40B4-BE49-F238E27FC236}">
                <a16:creationId xmlns="" xmlns:a16="http://schemas.microsoft.com/office/drawing/2014/main" id="{D8A86D31-3F14-2D4C-A74C-1962E31D75EE}"/>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979712" y="0"/>
            <a:ext cx="7164288" cy="6858000"/>
          </a:xfrm>
          <a:prstGeom prst="rect">
            <a:avLst/>
          </a:prstGeom>
        </p:spPr>
      </p:pic>
      <p:sp>
        <p:nvSpPr>
          <p:cNvPr id="11" name="Titre 1">
            <a:extLst>
              <a:ext uri="{FF2B5EF4-FFF2-40B4-BE49-F238E27FC236}">
                <a16:creationId xmlns="" xmlns:a16="http://schemas.microsoft.com/office/drawing/2014/main" id="{C488AAF1-240C-B84B-87CF-83FC51675693}"/>
              </a:ext>
            </a:extLst>
          </p:cNvPr>
          <p:cNvSpPr txBox="1">
            <a:spLocks/>
          </p:cNvSpPr>
          <p:nvPr userDrawn="1"/>
        </p:nvSpPr>
        <p:spPr>
          <a:xfrm>
            <a:off x="323528" y="4587992"/>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err="1">
                <a:solidFill>
                  <a:schemeClr val="accent1"/>
                </a:solidFill>
                <a:latin typeface="Calibri" charset="0"/>
                <a:ea typeface="Calibri" charset="0"/>
                <a:cs typeface="Calibri" charset="0"/>
              </a:rPr>
              <a:t>Dr.</a:t>
            </a:r>
            <a:r>
              <a:rPr lang="en-GB" sz="1800" b="1" noProof="0" dirty="0">
                <a:solidFill>
                  <a:schemeClr val="accent1"/>
                </a:solidFill>
                <a:latin typeface="Calibri" charset="0"/>
                <a:ea typeface="Calibri" charset="0"/>
                <a:cs typeface="Calibri" charset="0"/>
              </a:rPr>
              <a:t> Antoine Lacombe </a:t>
            </a:r>
            <a:r>
              <a:rPr lang="en-GB" sz="1400" b="1" noProof="0" dirty="0">
                <a:solidFill>
                  <a:schemeClr val="accent1"/>
                </a:solidFill>
                <a:latin typeface="Calibri" charset="0"/>
                <a:ea typeface="Calibri" charset="0"/>
                <a:cs typeface="Calibri" charset="0"/>
              </a:rPr>
              <a:t>Pharm D, MBA</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12" name="Titre 1">
            <a:extLst>
              <a:ext uri="{FF2B5EF4-FFF2-40B4-BE49-F238E27FC236}">
                <a16:creationId xmlns="" xmlns:a16="http://schemas.microsoft.com/office/drawing/2014/main" id="{7DCCFD32-DEB0-F444-A75D-A7BE31F1680B}"/>
              </a:ext>
            </a:extLst>
          </p:cNvPr>
          <p:cNvSpPr txBox="1">
            <a:spLocks/>
          </p:cNvSpPr>
          <p:nvPr userDrawn="1"/>
        </p:nvSpPr>
        <p:spPr>
          <a:xfrm>
            <a:off x="787828" y="499767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+41 79 529 42 79</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13" name="Titre 1">
            <a:extLst>
              <a:ext uri="{FF2B5EF4-FFF2-40B4-BE49-F238E27FC236}">
                <a16:creationId xmlns="" xmlns:a16="http://schemas.microsoft.com/office/drawing/2014/main" id="{B46C4253-527A-6740-8CE9-0B0D75A8A93B}"/>
              </a:ext>
            </a:extLst>
          </p:cNvPr>
          <p:cNvSpPr txBox="1">
            <a:spLocks/>
          </p:cNvSpPr>
          <p:nvPr userDrawn="1"/>
        </p:nvSpPr>
        <p:spPr>
          <a:xfrm>
            <a:off x="787828" y="5440904"/>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antoine.lacombe@cor2ed.com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14" name="Titre 1">
            <a:extLst>
              <a:ext uri="{FF2B5EF4-FFF2-40B4-BE49-F238E27FC236}">
                <a16:creationId xmlns="" xmlns:a16="http://schemas.microsoft.com/office/drawing/2014/main" id="{C5672A71-D396-7B4A-9208-460B3EF00EEB}"/>
              </a:ext>
            </a:extLst>
          </p:cNvPr>
          <p:cNvSpPr txBox="1">
            <a:spLocks/>
          </p:cNvSpPr>
          <p:nvPr userDrawn="1"/>
        </p:nvSpPr>
        <p:spPr>
          <a:xfrm>
            <a:off x="348739" y="1758502"/>
            <a:ext cx="4797678" cy="1030504"/>
          </a:xfrm>
          <a:prstGeom prst="rect">
            <a:avLst/>
          </a:prstGeom>
        </p:spPr>
        <p:txBody>
          <a:bodyPr vert="horz" lIns="91440" tIns="45720" rIns="91440" bIns="45720" rtlCol="0" anchor="t">
            <a:normAutofit fontScale="92500" lnSpcReduction="10000"/>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HCC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err="1">
                <a:ln>
                  <a:noFill/>
                </a:ln>
                <a:solidFill>
                  <a:srgbClr val="5D8298"/>
                </a:solidFill>
                <a:effectLst/>
                <a:uLnTx/>
                <a:uFillTx/>
                <a:latin typeface="Calibri" charset="0"/>
                <a:ea typeface="Calibri" charset="0"/>
                <a:cs typeface="Calibri" charset="0"/>
              </a:rPr>
              <a:t>Bodenackerstrasse</a:t>
            </a: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SWITZERLAND</a:t>
            </a:r>
          </a:p>
        </p:txBody>
      </p:sp>
      <p:sp>
        <p:nvSpPr>
          <p:cNvPr id="16" name="Titre 1">
            <a:extLst>
              <a:ext uri="{FF2B5EF4-FFF2-40B4-BE49-F238E27FC236}">
                <a16:creationId xmlns="" xmlns:a16="http://schemas.microsoft.com/office/drawing/2014/main" id="{44059D6D-9F4D-4542-8C04-5C5152BEAC87}"/>
              </a:ext>
            </a:extLst>
          </p:cNvPr>
          <p:cNvSpPr txBox="1">
            <a:spLocks/>
          </p:cNvSpPr>
          <p:nvPr userDrawn="1"/>
        </p:nvSpPr>
        <p:spPr>
          <a:xfrm>
            <a:off x="2051720" y="6322958"/>
            <a:ext cx="6959903" cy="1282506"/>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r>
              <a:rPr lang="en-GB" sz="1800" b="1" noProof="0" dirty="0">
                <a:solidFill>
                  <a:schemeClr val="accent1"/>
                </a:solidFill>
                <a:latin typeface="Calibri" charset="0"/>
                <a:ea typeface="Calibri" charset="0"/>
                <a:cs typeface="Calibri" charset="0"/>
              </a:rPr>
              <a:t>Heading to the heart of Independent Medical Education Since 2012</a:t>
            </a:r>
            <a:endParaRPr kumimoji="0" lang="en-GB" sz="1800" b="1"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17" name="Titre 1">
            <a:extLst>
              <a:ext uri="{FF2B5EF4-FFF2-40B4-BE49-F238E27FC236}">
                <a16:creationId xmlns="" xmlns:a16="http://schemas.microsoft.com/office/drawing/2014/main" id="{94D2C2A3-68DB-534D-B38A-FEBCC47B85B9}"/>
              </a:ext>
            </a:extLst>
          </p:cNvPr>
          <p:cNvSpPr txBox="1">
            <a:spLocks/>
          </p:cNvSpPr>
          <p:nvPr userDrawn="1"/>
        </p:nvSpPr>
        <p:spPr>
          <a:xfrm>
            <a:off x="323528" y="2942991"/>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err="1">
                <a:solidFill>
                  <a:schemeClr val="accent1"/>
                </a:solidFill>
                <a:latin typeface="Calibri" charset="0"/>
                <a:ea typeface="Calibri" charset="0"/>
                <a:cs typeface="Calibri" charset="0"/>
              </a:rPr>
              <a:t>Dr.</a:t>
            </a:r>
            <a:r>
              <a:rPr lang="en-GB" sz="1800" b="1" noProof="0" dirty="0">
                <a:solidFill>
                  <a:schemeClr val="accent1"/>
                </a:solidFill>
                <a:latin typeface="Calibri" charset="0"/>
                <a:ea typeface="Calibri" charset="0"/>
                <a:cs typeface="Calibri" charset="0"/>
              </a:rPr>
              <a:t> </a:t>
            </a:r>
            <a:r>
              <a:rPr lang="en-GB" sz="1800" b="1" noProof="0" dirty="0" err="1">
                <a:solidFill>
                  <a:schemeClr val="accent1"/>
                </a:solidFill>
                <a:latin typeface="Calibri" charset="0"/>
                <a:ea typeface="Calibri" charset="0"/>
                <a:cs typeface="Calibri" charset="0"/>
              </a:rPr>
              <a:t>Froukje</a:t>
            </a:r>
            <a:r>
              <a:rPr lang="en-GB" sz="1800" b="1" noProof="0" dirty="0">
                <a:solidFill>
                  <a:schemeClr val="accent1"/>
                </a:solidFill>
                <a:latin typeface="Calibri" charset="0"/>
                <a:ea typeface="Calibri" charset="0"/>
                <a:cs typeface="Calibri" charset="0"/>
              </a:rPr>
              <a:t> </a:t>
            </a:r>
            <a:r>
              <a:rPr lang="en-GB" sz="1800" b="1" noProof="0" dirty="0" err="1">
                <a:solidFill>
                  <a:schemeClr val="accent1"/>
                </a:solidFill>
                <a:latin typeface="Calibri" charset="0"/>
                <a:ea typeface="Calibri" charset="0"/>
                <a:cs typeface="Calibri" charset="0"/>
              </a:rPr>
              <a:t>Sosef</a:t>
            </a:r>
            <a:r>
              <a:rPr lang="en-GB" sz="1800" b="1" noProof="0" dirty="0">
                <a:solidFill>
                  <a:schemeClr val="accent1"/>
                </a:solidFill>
                <a:latin typeface="Calibri" charset="0"/>
                <a:ea typeface="Calibri" charset="0"/>
                <a:cs typeface="Calibri" charset="0"/>
              </a:rPr>
              <a:t> </a:t>
            </a:r>
            <a:r>
              <a:rPr lang="en-GB" sz="1400" b="1" noProof="0" dirty="0">
                <a:solidFill>
                  <a:schemeClr val="accent1"/>
                </a:solidFill>
                <a:latin typeface="Calibri" charset="0"/>
                <a:ea typeface="Calibri" charset="0"/>
                <a:cs typeface="Calibri" charset="0"/>
              </a:rPr>
              <a:t>MD</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18" name="Titre 1">
            <a:extLst>
              <a:ext uri="{FF2B5EF4-FFF2-40B4-BE49-F238E27FC236}">
                <a16:creationId xmlns="" xmlns:a16="http://schemas.microsoft.com/office/drawing/2014/main" id="{1C1BED3B-E691-E348-9F00-1C7A3CDFBAF7}"/>
              </a:ext>
            </a:extLst>
          </p:cNvPr>
          <p:cNvSpPr txBox="1">
            <a:spLocks/>
          </p:cNvSpPr>
          <p:nvPr userDrawn="1"/>
        </p:nvSpPr>
        <p:spPr>
          <a:xfrm>
            <a:off x="787828" y="3352672"/>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+31 6 2324 3636</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19" name="Titre 1">
            <a:extLst>
              <a:ext uri="{FF2B5EF4-FFF2-40B4-BE49-F238E27FC236}">
                <a16:creationId xmlns="" xmlns:a16="http://schemas.microsoft.com/office/drawing/2014/main" id="{01D555C2-2743-E547-8E7A-C696E7202668}"/>
              </a:ext>
            </a:extLst>
          </p:cNvPr>
          <p:cNvSpPr txBox="1">
            <a:spLocks/>
          </p:cNvSpPr>
          <p:nvPr userDrawn="1"/>
        </p:nvSpPr>
        <p:spPr>
          <a:xfrm>
            <a:off x="787828" y="379590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froukje.sosef@cor2ed.com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grpSp>
        <p:nvGrpSpPr>
          <p:cNvPr id="20" name="Group 19">
            <a:extLst>
              <a:ext uri="{FF2B5EF4-FFF2-40B4-BE49-F238E27FC236}">
                <a16:creationId xmlns="" xmlns:a16="http://schemas.microsoft.com/office/drawing/2014/main" id="{940207C8-ABA6-D54E-A22D-43869B230CEB}"/>
              </a:ext>
            </a:extLst>
          </p:cNvPr>
          <p:cNvGrpSpPr/>
          <p:nvPr userDrawn="1"/>
        </p:nvGrpSpPr>
        <p:grpSpPr>
          <a:xfrm>
            <a:off x="418902" y="3378306"/>
            <a:ext cx="356400" cy="356400"/>
            <a:chOff x="761970" y="3386221"/>
            <a:chExt cx="356400" cy="356400"/>
          </a:xfrm>
        </p:grpSpPr>
        <p:sp>
          <p:nvSpPr>
            <p:cNvPr id="21" name="Oval 20">
              <a:extLst>
                <a:ext uri="{FF2B5EF4-FFF2-40B4-BE49-F238E27FC236}">
                  <a16:creationId xmlns="" xmlns:a16="http://schemas.microsoft.com/office/drawing/2014/main" id="{A16DB581-A141-844D-B1EC-C0FF20166DD9}"/>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2" name="Graphic 21" descr="Speaker Phone">
              <a:extLst>
                <a:ext uri="{FF2B5EF4-FFF2-40B4-BE49-F238E27FC236}">
                  <a16:creationId xmlns="" xmlns:a16="http://schemas.microsoft.com/office/drawing/2014/main" id="{1AB57080-C41A-444A-A3FB-71ADFB711C18}"/>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783725" y="3406712"/>
              <a:ext cx="310320" cy="310320"/>
            </a:xfrm>
            <a:prstGeom prst="rect">
              <a:avLst/>
            </a:prstGeom>
          </p:spPr>
        </p:pic>
      </p:grpSp>
      <p:sp>
        <p:nvSpPr>
          <p:cNvPr id="23" name="Oval 22">
            <a:extLst>
              <a:ext uri="{FF2B5EF4-FFF2-40B4-BE49-F238E27FC236}">
                <a16:creationId xmlns="" xmlns:a16="http://schemas.microsoft.com/office/drawing/2014/main" id="{FCFBD603-D6FE-3848-B9F3-FF3D3544D659}"/>
              </a:ext>
            </a:extLst>
          </p:cNvPr>
          <p:cNvSpPr/>
          <p:nvPr userDrawn="1"/>
        </p:nvSpPr>
        <p:spPr>
          <a:xfrm>
            <a:off x="417732" y="3810727"/>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4" name="Graphic 23" descr="Envelope">
            <a:extLst>
              <a:ext uri="{FF2B5EF4-FFF2-40B4-BE49-F238E27FC236}">
                <a16:creationId xmlns="" xmlns:a16="http://schemas.microsoft.com/office/drawing/2014/main" id="{B1339907-A596-7B47-AF8A-0B6BC34FFD2B}"/>
              </a:ext>
            </a:extLst>
          </p:cNvPr>
          <p:cNvPicPr>
            <a:picLocks noChangeAspect="1"/>
          </p:cNvPicPr>
          <p:nvPr userDrawn="1"/>
        </p:nvPicPr>
        <p:blipFill>
          <a:blip r:embed="rId5">
            <a:extLst>
              <a:ext uri="{96DAC541-7B7A-43D3-8B79-37D633B846F1}">
                <asvg:svgBlip xmlns="" xmlns:asvg="http://schemas.microsoft.com/office/drawing/2016/SVG/main" r:embed="rId6"/>
              </a:ext>
            </a:extLst>
          </a:blip>
          <a:stretch>
            <a:fillRect/>
          </a:stretch>
        </p:blipFill>
        <p:spPr>
          <a:xfrm>
            <a:off x="475066" y="3867430"/>
            <a:ext cx="239704" cy="239704"/>
          </a:xfrm>
          <a:prstGeom prst="rect">
            <a:avLst/>
          </a:prstGeom>
        </p:spPr>
      </p:pic>
      <p:grpSp>
        <p:nvGrpSpPr>
          <p:cNvPr id="25" name="Group 24">
            <a:extLst>
              <a:ext uri="{FF2B5EF4-FFF2-40B4-BE49-F238E27FC236}">
                <a16:creationId xmlns="" xmlns:a16="http://schemas.microsoft.com/office/drawing/2014/main" id="{5F97E6EF-3CD7-AF41-8A46-38B7A7E319BE}"/>
              </a:ext>
            </a:extLst>
          </p:cNvPr>
          <p:cNvGrpSpPr/>
          <p:nvPr userDrawn="1"/>
        </p:nvGrpSpPr>
        <p:grpSpPr>
          <a:xfrm>
            <a:off x="423995" y="5024095"/>
            <a:ext cx="356400" cy="356400"/>
            <a:chOff x="761970" y="3386221"/>
            <a:chExt cx="356400" cy="356400"/>
          </a:xfrm>
        </p:grpSpPr>
        <p:sp>
          <p:nvSpPr>
            <p:cNvPr id="26" name="Oval 25">
              <a:extLst>
                <a:ext uri="{FF2B5EF4-FFF2-40B4-BE49-F238E27FC236}">
                  <a16:creationId xmlns="" xmlns:a16="http://schemas.microsoft.com/office/drawing/2014/main" id="{0C56FFC2-4675-7F45-8146-6967F7054B44}"/>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7" name="Graphic 26" descr="Speaker Phone">
              <a:extLst>
                <a:ext uri="{FF2B5EF4-FFF2-40B4-BE49-F238E27FC236}">
                  <a16:creationId xmlns="" xmlns:a16="http://schemas.microsoft.com/office/drawing/2014/main" id="{F96E57AB-1F3E-304D-8251-FE21630BBE4F}"/>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783725" y="3406712"/>
              <a:ext cx="310320" cy="310320"/>
            </a:xfrm>
            <a:prstGeom prst="rect">
              <a:avLst/>
            </a:prstGeom>
          </p:spPr>
        </p:pic>
      </p:grpSp>
      <p:sp>
        <p:nvSpPr>
          <p:cNvPr id="28" name="Oval 27">
            <a:extLst>
              <a:ext uri="{FF2B5EF4-FFF2-40B4-BE49-F238E27FC236}">
                <a16:creationId xmlns="" xmlns:a16="http://schemas.microsoft.com/office/drawing/2014/main" id="{CACFC983-3F1D-434E-A9F9-DA1B594FAB6A}"/>
              </a:ext>
            </a:extLst>
          </p:cNvPr>
          <p:cNvSpPr/>
          <p:nvPr userDrawn="1"/>
        </p:nvSpPr>
        <p:spPr>
          <a:xfrm>
            <a:off x="422825" y="5456516"/>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Graphic 28" descr="Envelope">
            <a:extLst>
              <a:ext uri="{FF2B5EF4-FFF2-40B4-BE49-F238E27FC236}">
                <a16:creationId xmlns="" xmlns:a16="http://schemas.microsoft.com/office/drawing/2014/main" id="{BA86F077-489D-AC42-B629-AF4B55894738}"/>
              </a:ext>
            </a:extLst>
          </p:cNvPr>
          <p:cNvPicPr>
            <a:picLocks noChangeAspect="1"/>
          </p:cNvPicPr>
          <p:nvPr userDrawn="1"/>
        </p:nvPicPr>
        <p:blipFill>
          <a:blip r:embed="rId5">
            <a:extLst>
              <a:ext uri="{96DAC541-7B7A-43D3-8B79-37D633B846F1}">
                <asvg:svgBlip xmlns="" xmlns:asvg="http://schemas.microsoft.com/office/drawing/2016/SVG/main" r:embed="rId6"/>
              </a:ext>
            </a:extLst>
          </a:blip>
          <a:stretch>
            <a:fillRect/>
          </a:stretch>
        </p:blipFill>
        <p:spPr>
          <a:xfrm>
            <a:off x="482343" y="5512255"/>
            <a:ext cx="239704" cy="239704"/>
          </a:xfrm>
          <a:prstGeom prst="rect">
            <a:avLst/>
          </a:prstGeom>
        </p:spPr>
      </p:pic>
      <p:pic>
        <p:nvPicPr>
          <p:cNvPr id="31" name="Picture 30">
            <a:extLst>
              <a:ext uri="{FF2B5EF4-FFF2-40B4-BE49-F238E27FC236}">
                <a16:creationId xmlns="" xmlns:a16="http://schemas.microsoft.com/office/drawing/2014/main" id="{4D47A97F-363E-FE4F-B921-CAF16EBE580C}"/>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33820" y="583862"/>
            <a:ext cx="2593828" cy="1044938"/>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spTree>
      <p:nvGrpSpPr>
        <p:cNvPr id="1" name=""/>
        <p:cNvGrpSpPr/>
        <p:nvPr/>
      </p:nvGrpSpPr>
      <p:grpSpPr>
        <a:xfrm>
          <a:off x="0" y="0"/>
          <a:ext cx="0" cy="0"/>
          <a:chOff x="0" y="0"/>
          <a:chExt cx="0" cy="0"/>
        </a:xfrm>
      </p:grpSpPr>
      <p:pic>
        <p:nvPicPr>
          <p:cNvPr id="12" name="Picture 11">
            <a:extLst>
              <a:ext uri="{FF2B5EF4-FFF2-40B4-BE49-F238E27FC236}">
                <a16:creationId xmlns="" xmlns:a16="http://schemas.microsoft.com/office/drawing/2014/main" id="{C3052BEB-AD3A-4F45-A234-525696BEBE86}"/>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rcRect l="1885" t="4048" r="2637" b="7927"/>
          <a:stretch>
            <a:fillRect/>
          </a:stretch>
        </p:blipFill>
        <p:spPr>
          <a:xfrm>
            <a:off x="2" y="-1"/>
            <a:ext cx="9143999" cy="6858000"/>
          </a:xfrm>
          <a:custGeom>
            <a:avLst/>
            <a:gdLst>
              <a:gd name="connsiteX0" fmla="*/ 0 w 9143999"/>
              <a:gd name="connsiteY0" fmla="*/ 0 h 6858000"/>
              <a:gd name="connsiteX1" fmla="*/ 9143999 w 9143999"/>
              <a:gd name="connsiteY1" fmla="*/ 0 h 6858000"/>
              <a:gd name="connsiteX2" fmla="*/ 9143999 w 9143999"/>
              <a:gd name="connsiteY2" fmla="*/ 6858000 h 6858000"/>
              <a:gd name="connsiteX3" fmla="*/ 0 w 9143999"/>
              <a:gd name="connsiteY3" fmla="*/ 6858000 h 6858000"/>
              <a:gd name="connsiteX4" fmla="*/ 0 w 91439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3999" h="6858000">
                <a:moveTo>
                  <a:pt x="0" y="0"/>
                </a:moveTo>
                <a:lnTo>
                  <a:pt x="9143999" y="0"/>
                </a:lnTo>
                <a:lnTo>
                  <a:pt x="9143999" y="6858000"/>
                </a:lnTo>
                <a:lnTo>
                  <a:pt x="0" y="6858000"/>
                </a:lnTo>
                <a:lnTo>
                  <a:pt x="0" y="0"/>
                </a:lnTo>
                <a:close/>
              </a:path>
            </a:pathLst>
          </a:custGeom>
        </p:spPr>
      </p:pic>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rgbClr val="FFA402"/>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4"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65D82CC2-AC77-4354-B2B0-843777176342}"/>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rcRect l="1885" t="4048" r="2637" b="7927"/>
          <a:stretch>
            <a:fillRect/>
          </a:stretch>
        </p:blipFill>
        <p:spPr>
          <a:xfrm>
            <a:off x="2" y="-1"/>
            <a:ext cx="9143999" cy="6858000"/>
          </a:xfrm>
          <a:custGeom>
            <a:avLst/>
            <a:gdLst>
              <a:gd name="connsiteX0" fmla="*/ 0 w 9143999"/>
              <a:gd name="connsiteY0" fmla="*/ 0 h 6858000"/>
              <a:gd name="connsiteX1" fmla="*/ 9143999 w 9143999"/>
              <a:gd name="connsiteY1" fmla="*/ 0 h 6858000"/>
              <a:gd name="connsiteX2" fmla="*/ 9143999 w 9143999"/>
              <a:gd name="connsiteY2" fmla="*/ 6858000 h 6858000"/>
              <a:gd name="connsiteX3" fmla="*/ 0 w 9143999"/>
              <a:gd name="connsiteY3" fmla="*/ 6858000 h 6858000"/>
              <a:gd name="connsiteX4" fmla="*/ 0 w 91439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3999" h="6858000">
                <a:moveTo>
                  <a:pt x="0" y="0"/>
                </a:moveTo>
                <a:lnTo>
                  <a:pt x="9143999" y="0"/>
                </a:lnTo>
                <a:lnTo>
                  <a:pt x="9143999" y="6858000"/>
                </a:lnTo>
                <a:lnTo>
                  <a:pt x="0" y="6858000"/>
                </a:lnTo>
                <a:lnTo>
                  <a:pt x="0" y="0"/>
                </a:lnTo>
                <a:close/>
              </a:path>
            </a:pathLst>
          </a:custGeom>
        </p:spPr>
      </p:pic>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rgbClr val="FFA402"/>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rgbClr val="FFA402"/>
                </a:solidFill>
                <a:latin typeface="+mj-lt"/>
              </a:defRPr>
            </a:lvl1pPr>
          </a:lstStyle>
          <a:p>
            <a:endParaRPr lang="en-GB" dirty="0"/>
          </a:p>
        </p:txBody>
      </p:sp>
      <p:sp>
        <p:nvSpPr>
          <p:cNvPr id="7"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rgbClr val="FFA402"/>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rgbClr val="FFA402"/>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5200"/>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Content Placeholder 5">
            <a:extLst>
              <a:ext uri="{FF2B5EF4-FFF2-40B4-BE49-F238E27FC236}">
                <a16:creationId xmlns="" xmlns:a16="http://schemas.microsoft.com/office/drawing/2014/main" id="{ACBA9F61-283B-644B-9017-790928FBFEA2}"/>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 xmlns:a16="http://schemas.microsoft.com/office/drawing/2014/main" id="{F046E0A4-E965-4C18-8444-05C49D8DD6B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Title 4">
            <a:extLst>
              <a:ext uri="{FF2B5EF4-FFF2-40B4-BE49-F238E27FC236}">
                <a16:creationId xmlns="" xmlns:a16="http://schemas.microsoft.com/office/drawing/2014/main" id="{DE0BFF55-A527-48E6-AAD6-78DF86EF1158}"/>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5" name="Content Placeholder 5">
            <a:extLst>
              <a:ext uri="{FF2B5EF4-FFF2-40B4-BE49-F238E27FC236}">
                <a16:creationId xmlns="" xmlns:a16="http://schemas.microsoft.com/office/drawing/2014/main" id="{75E09112-9AC8-054C-A7A5-15E0CB0DDB23}"/>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58485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430386"/>
            <a:ext cx="8229600" cy="702470"/>
          </a:xfrm>
          <a:prstGeom prst="rect">
            <a:avLst/>
          </a:prstGeom>
        </p:spPr>
        <p:txBody>
          <a:bodyPr wrap="square" lIns="0" tIns="0" rIns="0" bIns="0" anchor="t"/>
          <a:lstStyle>
            <a:lvl1pPr marL="0" indent="0" algn="l">
              <a:buNone/>
              <a:defRPr sz="2000" b="1" i="0" cap="all" spc="100" baseline="0">
                <a:solidFill>
                  <a:srgbClr val="FFA402"/>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465138" y="2132856"/>
            <a:ext cx="8222400" cy="3816424"/>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 xmlns:a16="http://schemas.microsoft.com/office/drawing/2014/main" id="{E7BED270-F252-40E9-B649-31059F163421}"/>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 xmlns:a16="http://schemas.microsoft.com/office/drawing/2014/main" id="{2C97B588-8F7E-484F-9C45-CC6F089B2D56}"/>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 xmlns:a16="http://schemas.microsoft.com/office/drawing/2014/main" id="{5FC85516-F55B-4944-8FDD-CA2F89A32E3C}"/>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1451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9" name="Espace réservé du numéro de diapositive 6">
            <a:extLst>
              <a:ext uri="{FF2B5EF4-FFF2-40B4-BE49-F238E27FC236}">
                <a16:creationId xmlns="" xmlns:a16="http://schemas.microsoft.com/office/drawing/2014/main" id="{610BCDA3-369C-43C8-A135-679B9AC3D31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6" name="Content Placeholder 5">
            <a:extLst>
              <a:ext uri="{FF2B5EF4-FFF2-40B4-BE49-F238E27FC236}">
                <a16:creationId xmlns="" xmlns:a16="http://schemas.microsoft.com/office/drawing/2014/main" id="{5C7E3FF6-8B61-2E45-A930-3423B02F8A62}"/>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Connecteur droit 4"/>
          <p:cNvCxnSpPr/>
          <p:nvPr userDrawn="1"/>
        </p:nvCxnSpPr>
        <p:spPr>
          <a:xfrm>
            <a:off x="465911" y="6126163"/>
            <a:ext cx="8229600" cy="0"/>
          </a:xfrm>
          <a:prstGeom prst="line">
            <a:avLst/>
          </a:prstGeom>
          <a:ln>
            <a:solidFill>
              <a:srgbClr val="FFA402"/>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464400" y="246565"/>
            <a:ext cx="65556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464400" y="1425600"/>
            <a:ext cx="82224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8100392" y="6356350"/>
            <a:ext cx="586408"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pic>
        <p:nvPicPr>
          <p:cNvPr id="10" name="Picture 9"/>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968282" y="269329"/>
            <a:ext cx="1877090" cy="75619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77" r:id="rId7"/>
    <p:sldLayoutId id="2147483657" r:id="rId8"/>
    <p:sldLayoutId id="2147483654" r:id="rId9"/>
    <p:sldLayoutId id="2147483655" r:id="rId10"/>
    <p:sldLayoutId id="2147483675" r:id="rId11"/>
    <p:sldLayoutId id="2147483678" r:id="rId12"/>
    <p:sldLayoutId id="2147483656" r:id="rId13"/>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userDrawn="1">
          <p15:clr>
            <a:srgbClr val="F26B43"/>
          </p15:clr>
        </p15:guide>
        <p15:guide id="2" pos="295" userDrawn="1">
          <p15:clr>
            <a:srgbClr val="F26B43"/>
          </p15:clr>
        </p15:guide>
        <p15:guide id="3" pos="5465" userDrawn="1">
          <p15:clr>
            <a:srgbClr val="F26B43"/>
          </p15:clr>
        </p15:guide>
        <p15:guide id="4" orient="horz" pos="22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8" Type="http://schemas.openxmlformats.org/officeDocument/2006/relationships/hyperlink" Target="https://vimeo.com/channels/hccconnect" TargetMode="External"/><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hyperlink" Target="https://twitter.com/hccconnectinfo" TargetMode="External"/><Relationship Id="rId1" Type="http://schemas.openxmlformats.org/officeDocument/2006/relationships/slideLayout" Target="../slideLayouts/slideLayout2.xml"/><Relationship Id="rId6" Type="http://schemas.openxmlformats.org/officeDocument/2006/relationships/hyperlink" Target="https://www.linkedin.com/company/23757084" TargetMode="External"/><Relationship Id="rId5" Type="http://schemas.openxmlformats.org/officeDocument/2006/relationships/image" Target="../media/image8.png"/><Relationship Id="rId10" Type="http://schemas.openxmlformats.org/officeDocument/2006/relationships/hyperlink" Target="http://www.hccconnect.info/" TargetMode="External"/><Relationship Id="rId4" Type="http://schemas.openxmlformats.org/officeDocument/2006/relationships/hyperlink" Target="mailto:froukje.sosef@cor2ed.com" TargetMode="External"/><Relationship Id="rId9" Type="http://schemas.openxmlformats.org/officeDocument/2006/relationships/image" Target="../media/image1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7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6"/>
          </p:nvPr>
        </p:nvSpPr>
        <p:spPr/>
        <p:txBody>
          <a:bodyPr/>
          <a:lstStyle/>
          <a:p>
            <a:r>
              <a:rPr lang="en-US" dirty="0"/>
              <a:t>163 patients with initial HCC over age of 80 years (2006-2016)</a:t>
            </a:r>
          </a:p>
          <a:p>
            <a:r>
              <a:rPr lang="en-US" dirty="0"/>
              <a:t>Median age 82.6 years</a:t>
            </a:r>
          </a:p>
          <a:p>
            <a:r>
              <a:rPr lang="en-US" dirty="0"/>
              <a:t>Treatment: </a:t>
            </a:r>
          </a:p>
          <a:p>
            <a:pPr lvl="1"/>
            <a:r>
              <a:rPr lang="en-US" dirty="0"/>
              <a:t>Surgical resection (n=29)</a:t>
            </a:r>
          </a:p>
          <a:p>
            <a:pPr lvl="1"/>
            <a:r>
              <a:rPr lang="en-US" dirty="0"/>
              <a:t>RFA (n=134)</a:t>
            </a:r>
          </a:p>
          <a:p>
            <a:endParaRPr lang="en-US" dirty="0"/>
          </a:p>
        </p:txBody>
      </p:sp>
      <p:graphicFrame>
        <p:nvGraphicFramePr>
          <p:cNvPr id="7" name="Content Placeholder 6"/>
          <p:cNvGraphicFramePr>
            <a:graphicFrameLocks noGrp="1"/>
          </p:cNvGraphicFramePr>
          <p:nvPr>
            <p:ph sz="quarter" idx="17"/>
            <p:extLst/>
          </p:nvPr>
        </p:nvGraphicFramePr>
        <p:xfrm>
          <a:off x="4621213" y="1412875"/>
          <a:ext cx="3889377" cy="4482370"/>
        </p:xfrm>
        <a:graphic>
          <a:graphicData uri="http://schemas.openxmlformats.org/drawingml/2006/table">
            <a:tbl>
              <a:tblPr firstRow="1" bandRow="1">
                <a:tableStyleId>{5C22544A-7EE6-4342-B048-85BDC9FD1C3A}</a:tableStyleId>
              </a:tblPr>
              <a:tblGrid>
                <a:gridCol w="1678979">
                  <a:extLst>
                    <a:ext uri="{9D8B030D-6E8A-4147-A177-3AD203B41FA5}">
                      <a16:colId xmlns:a16="http://schemas.microsoft.com/office/drawing/2014/main" xmlns="" val="20000"/>
                    </a:ext>
                  </a:extLst>
                </a:gridCol>
                <a:gridCol w="864096">
                  <a:extLst>
                    <a:ext uri="{9D8B030D-6E8A-4147-A177-3AD203B41FA5}">
                      <a16:colId xmlns:a16="http://schemas.microsoft.com/office/drawing/2014/main" xmlns="" val="2822426415"/>
                    </a:ext>
                  </a:extLst>
                </a:gridCol>
                <a:gridCol w="1346302">
                  <a:extLst>
                    <a:ext uri="{9D8B030D-6E8A-4147-A177-3AD203B41FA5}">
                      <a16:colId xmlns:a16="http://schemas.microsoft.com/office/drawing/2014/main" xmlns="" val="20001"/>
                    </a:ext>
                  </a:extLst>
                </a:gridCol>
              </a:tblGrid>
              <a:tr h="546550">
                <a:tc grid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a:t>Patient characteristics</a:t>
                      </a:r>
                      <a:br>
                        <a:rPr lang="en-US" sz="1400" dirty="0"/>
                      </a:br>
                      <a:r>
                        <a:rPr lang="en-US" sz="1400" dirty="0"/>
                        <a:t>(N=163)</a:t>
                      </a:r>
                    </a:p>
                  </a:txBody>
                  <a:tcPr marT="81720" marB="81720"/>
                </a:tc>
                <a:tc hMerge="1">
                  <a:txBody>
                    <a:bodyPr/>
                    <a:lstStyle/>
                    <a:p>
                      <a:endParaRPr lang="nl-NL"/>
                    </a:p>
                  </a:txBody>
                  <a:tcPr/>
                </a:tc>
                <a:tc hMerge="1">
                  <a:txBody>
                    <a:bodyPr/>
                    <a:lstStyle/>
                    <a:p>
                      <a:endParaRPr lang="en-US" dirty="0"/>
                    </a:p>
                  </a:txBody>
                  <a:tcPr/>
                </a:tc>
                <a:extLst>
                  <a:ext uri="{0D108BD9-81ED-4DB2-BD59-A6C34878D82A}">
                    <a16:rowId xmlns:a16="http://schemas.microsoft.com/office/drawing/2014/main" xmlns="" val="10000"/>
                  </a:ext>
                </a:extLst>
              </a:tr>
              <a:tr h="261106">
                <a:tc gridSpan="2">
                  <a:txBody>
                    <a:bodyPr/>
                    <a:lstStyle/>
                    <a:p>
                      <a:r>
                        <a:rPr lang="en-GB" sz="1400" noProof="0" dirty="0"/>
                        <a:t>Male, n </a:t>
                      </a:r>
                    </a:p>
                  </a:txBody>
                  <a:tcPr marL="68636" marR="68636" marT="34290" marB="34290" anchor="ctr"/>
                </a:tc>
                <a:tc hMerge="1">
                  <a:txBody>
                    <a:bodyPr/>
                    <a:lstStyle/>
                    <a:p>
                      <a:pPr algn="ctr"/>
                      <a:endParaRPr lang="en-GB" sz="1400" noProof="0" dirty="0"/>
                    </a:p>
                  </a:txBody>
                  <a:tcPr marL="68636" marR="68636" marT="34290" marB="34290" anchor="ctr"/>
                </a:tc>
                <a:tc>
                  <a:txBody>
                    <a:bodyPr/>
                    <a:lstStyle/>
                    <a:p>
                      <a:pPr algn="ctr"/>
                      <a:r>
                        <a:rPr lang="en-GB" sz="1400" noProof="0"/>
                        <a:t>96</a:t>
                      </a:r>
                    </a:p>
                  </a:txBody>
                  <a:tcPr marL="68636" marR="68636" marT="34290" marB="34290" anchor="ctr"/>
                </a:tc>
                <a:extLst>
                  <a:ext uri="{0D108BD9-81ED-4DB2-BD59-A6C34878D82A}">
                    <a16:rowId xmlns:a16="http://schemas.microsoft.com/office/drawing/2014/main" xmlns="" val="10001"/>
                  </a:ext>
                </a:extLst>
              </a:tr>
              <a:tr h="261106">
                <a:tc gridSpan="2">
                  <a:txBody>
                    <a:bodyPr/>
                    <a:lstStyle/>
                    <a:p>
                      <a:r>
                        <a:rPr lang="en-GB" sz="1400" noProof="0" dirty="0"/>
                        <a:t>HCV, n</a:t>
                      </a:r>
                    </a:p>
                  </a:txBody>
                  <a:tcPr marL="68636" marR="68636" marT="34290" marB="34290" anchor="ctr"/>
                </a:tc>
                <a:tc hMerge="1">
                  <a:txBody>
                    <a:bodyPr/>
                    <a:lstStyle/>
                    <a:p>
                      <a:pPr algn="ctr"/>
                      <a:endParaRPr lang="en-GB" sz="1400" noProof="0" dirty="0"/>
                    </a:p>
                  </a:txBody>
                  <a:tcPr marL="68636" marR="68636" marT="34290" marB="34290" anchor="ctr"/>
                </a:tc>
                <a:tc>
                  <a:txBody>
                    <a:bodyPr/>
                    <a:lstStyle/>
                    <a:p>
                      <a:pPr algn="ctr"/>
                      <a:r>
                        <a:rPr lang="en-GB" sz="1400" noProof="0"/>
                        <a:t>124</a:t>
                      </a:r>
                    </a:p>
                  </a:txBody>
                  <a:tcPr marL="68636" marR="68636" marT="34290" marB="34290" anchor="ctr"/>
                </a:tc>
                <a:extLst>
                  <a:ext uri="{0D108BD9-81ED-4DB2-BD59-A6C34878D82A}">
                    <a16:rowId xmlns:a16="http://schemas.microsoft.com/office/drawing/2014/main" xmlns="" val="10002"/>
                  </a:ext>
                </a:extLst>
              </a:tr>
              <a:tr h="261106">
                <a:tc gridSpan="2">
                  <a:txBody>
                    <a:bodyPr/>
                    <a:lstStyle/>
                    <a:p>
                      <a:r>
                        <a:rPr lang="en-GB" sz="1400" noProof="0" dirty="0"/>
                        <a:t>HBV, n</a:t>
                      </a:r>
                    </a:p>
                  </a:txBody>
                  <a:tcPr marL="68636" marR="68636" marT="34290" marB="34290" anchor="ctr"/>
                </a:tc>
                <a:tc hMerge="1">
                  <a:txBody>
                    <a:bodyPr/>
                    <a:lstStyle/>
                    <a:p>
                      <a:pPr algn="ctr"/>
                      <a:endParaRPr lang="en-GB" sz="1400" noProof="0" dirty="0"/>
                    </a:p>
                  </a:txBody>
                  <a:tcPr marL="68636" marR="68636" marT="34290" marB="34290"/>
                </a:tc>
                <a:tc>
                  <a:txBody>
                    <a:bodyPr/>
                    <a:lstStyle/>
                    <a:p>
                      <a:pPr algn="ctr"/>
                      <a:r>
                        <a:rPr lang="en-GB" sz="1400" noProof="0"/>
                        <a:t>8</a:t>
                      </a:r>
                    </a:p>
                  </a:txBody>
                  <a:tcPr marL="68636" marR="68636" marT="34290" marB="34290" anchor="ctr"/>
                </a:tc>
                <a:extLst>
                  <a:ext uri="{0D108BD9-81ED-4DB2-BD59-A6C34878D82A}">
                    <a16:rowId xmlns:a16="http://schemas.microsoft.com/office/drawing/2014/main" xmlns="" val="10003"/>
                  </a:ext>
                </a:extLst>
              </a:tr>
              <a:tr h="458700">
                <a:tc gridSpan="2">
                  <a:txBody>
                    <a:bodyPr/>
                    <a:lstStyle/>
                    <a:p>
                      <a:r>
                        <a:rPr lang="en-GB" sz="1400" noProof="0" dirty="0"/>
                        <a:t>Median max tumour </a:t>
                      </a:r>
                      <a:br>
                        <a:rPr lang="en-GB" sz="1400" noProof="0" dirty="0"/>
                      </a:br>
                      <a:r>
                        <a:rPr lang="en-GB" sz="1400" noProof="0" dirty="0"/>
                        <a:t>diameter (mm)</a:t>
                      </a:r>
                    </a:p>
                  </a:txBody>
                  <a:tcPr marL="68636" marR="68636" marT="34290" marB="34290" anchor="ctr"/>
                </a:tc>
                <a:tc hMerge="1">
                  <a:txBody>
                    <a:bodyPr/>
                    <a:lstStyle/>
                    <a:p>
                      <a:pPr algn="ctr"/>
                      <a:endParaRPr lang="en-GB" sz="1400" noProof="0" dirty="0"/>
                    </a:p>
                  </a:txBody>
                  <a:tcPr marL="68636" marR="68636" marT="34290" marB="34290" anchor="ctr"/>
                </a:tc>
                <a:tc>
                  <a:txBody>
                    <a:bodyPr/>
                    <a:lstStyle/>
                    <a:p>
                      <a:pPr algn="ctr"/>
                      <a:r>
                        <a:rPr lang="en-GB" sz="1400" noProof="0"/>
                        <a:t>20 (7-50)</a:t>
                      </a:r>
                    </a:p>
                  </a:txBody>
                  <a:tcPr marL="68636" marR="68636" marT="34290" marB="34290" anchor="ctr"/>
                </a:tc>
                <a:extLst>
                  <a:ext uri="{0D108BD9-81ED-4DB2-BD59-A6C34878D82A}">
                    <a16:rowId xmlns:a16="http://schemas.microsoft.com/office/drawing/2014/main" xmlns="" val="10004"/>
                  </a:ext>
                </a:extLst>
              </a:tr>
              <a:tr h="261106">
                <a:tc gridSpan="2">
                  <a:txBody>
                    <a:bodyPr/>
                    <a:lstStyle/>
                    <a:p>
                      <a:r>
                        <a:rPr lang="en-GB" sz="1400" noProof="0" dirty="0"/>
                        <a:t>Patients with single tumour, n</a:t>
                      </a:r>
                    </a:p>
                  </a:txBody>
                  <a:tcPr marL="68636" marR="68636" marT="34290" marB="34290" anchor="ctr"/>
                </a:tc>
                <a:tc hMerge="1">
                  <a:txBody>
                    <a:bodyPr/>
                    <a:lstStyle/>
                    <a:p>
                      <a:pPr algn="ctr"/>
                      <a:endParaRPr lang="en-GB" sz="1400" noProof="0" dirty="0"/>
                    </a:p>
                  </a:txBody>
                  <a:tcPr marL="68636" marR="68636" marT="34290" marB="34290"/>
                </a:tc>
                <a:tc>
                  <a:txBody>
                    <a:bodyPr/>
                    <a:lstStyle/>
                    <a:p>
                      <a:pPr algn="ctr"/>
                      <a:r>
                        <a:rPr lang="en-GB" sz="1400" noProof="0"/>
                        <a:t>122</a:t>
                      </a:r>
                    </a:p>
                  </a:txBody>
                  <a:tcPr marL="68636" marR="68636" marT="34290" marB="34290" anchor="ctr"/>
                </a:tc>
                <a:extLst>
                  <a:ext uri="{0D108BD9-81ED-4DB2-BD59-A6C34878D82A}">
                    <a16:rowId xmlns:a16="http://schemas.microsoft.com/office/drawing/2014/main" xmlns="" val="10005"/>
                  </a:ext>
                </a:extLst>
              </a:tr>
              <a:tr h="261106">
                <a:tc gridSpan="2">
                  <a:txBody>
                    <a:bodyPr/>
                    <a:lstStyle/>
                    <a:p>
                      <a:r>
                        <a:rPr lang="en-GB" sz="1400" noProof="0" dirty="0"/>
                        <a:t>Median AFP, </a:t>
                      </a:r>
                      <a:r>
                        <a:rPr lang="en-GB" sz="1400" noProof="0" dirty="0">
                          <a:solidFill>
                            <a:schemeClr val="tx1"/>
                          </a:solidFill>
                        </a:rPr>
                        <a:t>ng/mL (range)</a:t>
                      </a:r>
                    </a:p>
                  </a:txBody>
                  <a:tcPr marL="68636" marR="68636" marT="34290" marB="34290" anchor="ctr"/>
                </a:tc>
                <a:tc hMerge="1">
                  <a:txBody>
                    <a:bodyPr/>
                    <a:lstStyle/>
                    <a:p>
                      <a:pPr algn="ctr"/>
                      <a:endParaRPr lang="en-GB" sz="1400" noProof="0" dirty="0"/>
                    </a:p>
                  </a:txBody>
                  <a:tcPr marL="68636" marR="68636" marT="34290" marB="34290"/>
                </a:tc>
                <a:tc>
                  <a:txBody>
                    <a:bodyPr/>
                    <a:lstStyle/>
                    <a:p>
                      <a:pPr algn="ctr"/>
                      <a:r>
                        <a:rPr lang="en-GB" sz="1400" noProof="0"/>
                        <a:t>10 (1-5348)</a:t>
                      </a:r>
                    </a:p>
                  </a:txBody>
                  <a:tcPr marL="68636" marR="68636" marT="34290" marB="34290" anchor="ctr"/>
                </a:tc>
                <a:extLst>
                  <a:ext uri="{0D108BD9-81ED-4DB2-BD59-A6C34878D82A}">
                    <a16:rowId xmlns:a16="http://schemas.microsoft.com/office/drawing/2014/main" xmlns="" val="10006"/>
                  </a:ext>
                </a:extLst>
              </a:tr>
              <a:tr h="341290">
                <a:tc gridSpan="2">
                  <a:txBody>
                    <a:bodyPr/>
                    <a:lstStyle/>
                    <a:p>
                      <a:r>
                        <a:rPr lang="en-GB" sz="1400" noProof="0" dirty="0"/>
                        <a:t>Median BMI, kg/m</a:t>
                      </a:r>
                      <a:r>
                        <a:rPr lang="en-GB" sz="1400" baseline="30000" noProof="0" dirty="0"/>
                        <a:t>2 </a:t>
                      </a:r>
                      <a:r>
                        <a:rPr lang="en-GB" sz="1400" baseline="0" noProof="0" dirty="0"/>
                        <a:t>(range) </a:t>
                      </a:r>
                    </a:p>
                  </a:txBody>
                  <a:tcPr marL="68636" marR="68636" marT="34290" marB="34290" anchor="ctr"/>
                </a:tc>
                <a:tc hMerge="1">
                  <a:txBody>
                    <a:bodyPr/>
                    <a:lstStyle/>
                    <a:p>
                      <a:pPr algn="ctr"/>
                      <a:endParaRPr lang="en-GB" sz="1400" noProof="0" dirty="0"/>
                    </a:p>
                  </a:txBody>
                  <a:tcPr marL="68636" marR="68636" marT="34290" marB="34290"/>
                </a:tc>
                <a:tc>
                  <a:txBody>
                    <a:bodyPr/>
                    <a:lstStyle/>
                    <a:p>
                      <a:pPr algn="ctr"/>
                      <a:r>
                        <a:rPr lang="en-GB" sz="1400" noProof="0" dirty="0"/>
                        <a:t>22.6 (14.2-37.7)</a:t>
                      </a:r>
                    </a:p>
                  </a:txBody>
                  <a:tcPr marL="68636" marR="68636" marT="34290" marB="34290" anchor="ctr"/>
                </a:tc>
                <a:extLst>
                  <a:ext uri="{0D108BD9-81ED-4DB2-BD59-A6C34878D82A}">
                    <a16:rowId xmlns:a16="http://schemas.microsoft.com/office/drawing/2014/main" xmlns="" val="10007"/>
                  </a:ext>
                </a:extLst>
              </a:tr>
              <a:tr h="338732">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noProof="0" dirty="0"/>
                        <a:t>Median psoas muscle index, cm</a:t>
                      </a:r>
                      <a:r>
                        <a:rPr lang="en-GB" sz="1400" baseline="30000" noProof="0" dirty="0"/>
                        <a:t>2</a:t>
                      </a:r>
                      <a:r>
                        <a:rPr lang="en-GB" sz="1400" noProof="0" dirty="0"/>
                        <a:t>/m</a:t>
                      </a:r>
                      <a:r>
                        <a:rPr lang="en-GB" sz="1400" baseline="30000" noProof="0" dirty="0"/>
                        <a:t>2</a:t>
                      </a:r>
                      <a:endParaRPr lang="en-GB" sz="1400" noProof="0" dirty="0"/>
                    </a:p>
                  </a:txBody>
                  <a:tcPr anchor="ctr"/>
                </a:tc>
                <a:tc>
                  <a:txBody>
                    <a:bodyPr/>
                    <a:lstStyle/>
                    <a:p>
                      <a:pPr algn="l"/>
                      <a:r>
                        <a:rPr lang="en-GB" sz="1400" noProof="0" dirty="0"/>
                        <a:t>Men</a:t>
                      </a:r>
                    </a:p>
                  </a:txBody>
                  <a:tcPr anchor="ctr"/>
                </a:tc>
                <a:tc>
                  <a:txBody>
                    <a:bodyPr/>
                    <a:lstStyle/>
                    <a:p>
                      <a:pPr algn="ctr"/>
                      <a:r>
                        <a:rPr lang="en-GB" sz="1400" noProof="0" dirty="0"/>
                        <a:t>4.49</a:t>
                      </a:r>
                    </a:p>
                  </a:txBody>
                  <a:tcPr anchor="ctr"/>
                </a:tc>
                <a:extLst>
                  <a:ext uri="{0D108BD9-81ED-4DB2-BD59-A6C34878D82A}">
                    <a16:rowId xmlns:a16="http://schemas.microsoft.com/office/drawing/2014/main" xmlns="" val="10008"/>
                  </a:ext>
                </a:extLst>
              </a:tr>
              <a:tr h="338732">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1400" noProof="0" dirty="0"/>
                    </a:p>
                  </a:txBody>
                  <a:tcPr anchor="ctr"/>
                </a:tc>
                <a:tc>
                  <a:txBody>
                    <a:bodyPr/>
                    <a:lstStyle/>
                    <a:p>
                      <a:pPr algn="l"/>
                      <a:r>
                        <a:rPr lang="en-GB" sz="1400" noProof="0" dirty="0"/>
                        <a:t>Women</a:t>
                      </a:r>
                    </a:p>
                  </a:txBody>
                  <a:tcPr anchor="ctr">
                    <a:solidFill>
                      <a:srgbClr val="FFF1E7"/>
                    </a:solidFill>
                  </a:tcPr>
                </a:tc>
                <a:tc>
                  <a:txBody>
                    <a:bodyPr/>
                    <a:lstStyle/>
                    <a:p>
                      <a:pPr algn="ctr"/>
                      <a:r>
                        <a:rPr lang="en-GB" sz="1400" noProof="0" dirty="0"/>
                        <a:t>3.54</a:t>
                      </a:r>
                    </a:p>
                  </a:txBody>
                  <a:tcPr anchor="ctr">
                    <a:solidFill>
                      <a:srgbClr val="FFF1E7"/>
                    </a:solidFill>
                  </a:tcPr>
                </a:tc>
                <a:extLst>
                  <a:ext uri="{0D108BD9-81ED-4DB2-BD59-A6C34878D82A}">
                    <a16:rowId xmlns:a16="http://schemas.microsoft.com/office/drawing/2014/main" xmlns="" val="3543661462"/>
                  </a:ext>
                </a:extLst>
              </a:tr>
              <a:tr h="282277">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noProof="0" dirty="0"/>
                        <a:t>Performance status, n</a:t>
                      </a:r>
                    </a:p>
                  </a:txBody>
                  <a:tcPr anchor="ctr">
                    <a:solidFill>
                      <a:srgbClr val="FEE1CB"/>
                    </a:solidFill>
                  </a:tcPr>
                </a:tc>
                <a:tc>
                  <a:txBody>
                    <a:bodyPr/>
                    <a:lstStyle/>
                    <a:p>
                      <a:pPr algn="l"/>
                      <a:r>
                        <a:rPr lang="en-GB" sz="1400" noProof="0" dirty="0"/>
                        <a:t>0-1</a:t>
                      </a:r>
                    </a:p>
                  </a:txBody>
                  <a:tcPr anchor="ctr">
                    <a:solidFill>
                      <a:srgbClr val="FEE1CB"/>
                    </a:solidFill>
                  </a:tcPr>
                </a:tc>
                <a:tc>
                  <a:txBody>
                    <a:bodyPr/>
                    <a:lstStyle/>
                    <a:p>
                      <a:pPr algn="ctr"/>
                      <a:r>
                        <a:rPr lang="en-GB" sz="1400" noProof="0" dirty="0"/>
                        <a:t>105</a:t>
                      </a:r>
                    </a:p>
                  </a:txBody>
                  <a:tcPr anchor="ctr">
                    <a:solidFill>
                      <a:srgbClr val="FEE1CB"/>
                    </a:solidFill>
                  </a:tcPr>
                </a:tc>
                <a:extLst>
                  <a:ext uri="{0D108BD9-81ED-4DB2-BD59-A6C34878D82A}">
                    <a16:rowId xmlns:a16="http://schemas.microsoft.com/office/drawing/2014/main" xmlns="" val="10009"/>
                  </a:ext>
                </a:extLst>
              </a:tr>
              <a:tr h="282277">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1400" noProof="0" dirty="0"/>
                    </a:p>
                  </a:txBody>
                  <a:tcPr/>
                </a:tc>
                <a:tc>
                  <a:txBody>
                    <a:bodyPr/>
                    <a:lstStyle/>
                    <a:p>
                      <a:pPr algn="l"/>
                      <a:r>
                        <a:rPr lang="en-GB" sz="1400" noProof="0" dirty="0"/>
                        <a:t>2</a:t>
                      </a:r>
                    </a:p>
                  </a:txBody>
                  <a:tcPr anchor="ctr">
                    <a:solidFill>
                      <a:srgbClr val="FEE1CB"/>
                    </a:solidFill>
                  </a:tcPr>
                </a:tc>
                <a:tc>
                  <a:txBody>
                    <a:bodyPr/>
                    <a:lstStyle/>
                    <a:p>
                      <a:pPr algn="ctr"/>
                      <a:r>
                        <a:rPr lang="en-GB" sz="1400" noProof="0" dirty="0"/>
                        <a:t>35</a:t>
                      </a:r>
                    </a:p>
                  </a:txBody>
                  <a:tcPr anchor="ctr">
                    <a:solidFill>
                      <a:srgbClr val="FEE1CB"/>
                    </a:solidFill>
                  </a:tcPr>
                </a:tc>
                <a:extLst>
                  <a:ext uri="{0D108BD9-81ED-4DB2-BD59-A6C34878D82A}">
                    <a16:rowId xmlns:a16="http://schemas.microsoft.com/office/drawing/2014/main" xmlns="" val="1856402714"/>
                  </a:ext>
                </a:extLst>
              </a:tr>
              <a:tr h="282277">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1400" noProof="0" dirty="0"/>
                    </a:p>
                  </a:txBody>
                  <a:tcPr/>
                </a:tc>
                <a:tc>
                  <a:txBody>
                    <a:bodyPr/>
                    <a:lstStyle/>
                    <a:p>
                      <a:pPr algn="l"/>
                      <a:r>
                        <a:rPr lang="en-GB" sz="1400" noProof="0" dirty="0"/>
                        <a:t>3</a:t>
                      </a:r>
                    </a:p>
                  </a:txBody>
                  <a:tcPr anchor="ctr">
                    <a:solidFill>
                      <a:srgbClr val="FEE1CB"/>
                    </a:solidFill>
                  </a:tcPr>
                </a:tc>
                <a:tc>
                  <a:txBody>
                    <a:bodyPr/>
                    <a:lstStyle/>
                    <a:p>
                      <a:pPr algn="ctr"/>
                      <a:r>
                        <a:rPr lang="en-GB" sz="1400" noProof="0" dirty="0"/>
                        <a:t>21</a:t>
                      </a:r>
                    </a:p>
                  </a:txBody>
                  <a:tcPr anchor="ctr">
                    <a:solidFill>
                      <a:srgbClr val="FEE1CB"/>
                    </a:solidFill>
                  </a:tcPr>
                </a:tc>
                <a:extLst>
                  <a:ext uri="{0D108BD9-81ED-4DB2-BD59-A6C34878D82A}">
                    <a16:rowId xmlns:a16="http://schemas.microsoft.com/office/drawing/2014/main" xmlns="" val="1792768844"/>
                  </a:ext>
                </a:extLst>
              </a:tr>
            </a:tbl>
          </a:graphicData>
        </a:graphic>
      </p:graphicFrame>
      <p:sp>
        <p:nvSpPr>
          <p:cNvPr id="2" name="Title 1">
            <a:extLst>
              <a:ext uri="{FF2B5EF4-FFF2-40B4-BE49-F238E27FC236}">
                <a16:creationId xmlns:a16="http://schemas.microsoft.com/office/drawing/2014/main" xmlns="" id="{CCBCF11C-097A-4CB9-991A-05D44B010C7C}"/>
              </a:ext>
            </a:extLst>
          </p:cNvPr>
          <p:cNvSpPr>
            <a:spLocks noGrp="1"/>
          </p:cNvSpPr>
          <p:nvPr>
            <p:ph type="title"/>
          </p:nvPr>
        </p:nvSpPr>
        <p:spPr/>
        <p:txBody>
          <a:bodyPr/>
          <a:lstStyle/>
          <a:p>
            <a:r>
              <a:rPr lang="en-US" dirty="0"/>
              <a:t>HCC in the super elderly</a:t>
            </a:r>
            <a:br>
              <a:rPr lang="en-US" dirty="0"/>
            </a:br>
            <a:r>
              <a:rPr lang="en-US" dirty="0"/>
              <a:t>RESULTS</a:t>
            </a:r>
          </a:p>
        </p:txBody>
      </p:sp>
      <p:sp>
        <p:nvSpPr>
          <p:cNvPr id="3" name="Content Placeholder 2">
            <a:extLst>
              <a:ext uri="{FF2B5EF4-FFF2-40B4-BE49-F238E27FC236}">
                <a16:creationId xmlns:a16="http://schemas.microsoft.com/office/drawing/2014/main" xmlns="" id="{08F6C3F3-7385-4FE1-9DD6-AC55592CC842}"/>
              </a:ext>
            </a:extLst>
          </p:cNvPr>
          <p:cNvSpPr>
            <a:spLocks noGrp="1"/>
          </p:cNvSpPr>
          <p:nvPr>
            <p:ph sz="quarter" idx="4294967295"/>
          </p:nvPr>
        </p:nvSpPr>
        <p:spPr>
          <a:xfrm>
            <a:off x="464400" y="6217200"/>
            <a:ext cx="7635254" cy="556171"/>
          </a:xfrm>
          <a:prstGeom prst="rect">
            <a:avLst/>
          </a:prstGeom>
        </p:spPr>
        <p:txBody>
          <a:bodyPr/>
          <a:lstStyle/>
          <a:p>
            <a:pPr marL="0" indent="0">
              <a:buNone/>
            </a:pPr>
            <a:r>
              <a:rPr lang="en-US" sz="1200" dirty="0"/>
              <a:t>AFP, alpha-fetoprotein; BMI, </a:t>
            </a:r>
            <a:r>
              <a:rPr lang="en-GB" sz="1200" dirty="0"/>
              <a:t>body mass index; HBV, hepatitis B virus; HCC, hepatocellular carcinoma; HCV, hepatitis C virus; </a:t>
            </a:r>
            <a:r>
              <a:rPr lang="en-US" sz="1200" dirty="0"/>
              <a:t>RFA, </a:t>
            </a:r>
            <a:r>
              <a:rPr lang="en-GB" sz="1200" dirty="0"/>
              <a:t>radiofrequency </a:t>
            </a:r>
            <a:r>
              <a:rPr lang="en-GB" sz="1200" dirty="0" smtClean="0"/>
              <a:t>ablation</a:t>
            </a:r>
            <a:br>
              <a:rPr lang="en-GB" sz="1200" dirty="0" smtClean="0"/>
            </a:br>
            <a:r>
              <a:rPr lang="en-US" sz="1200" dirty="0" smtClean="0"/>
              <a:t>Ochi </a:t>
            </a:r>
            <a:r>
              <a:rPr lang="en-US" sz="1200" dirty="0"/>
              <a:t>H, et al. AASLD 2019. Abstract</a:t>
            </a:r>
            <a:r>
              <a:rPr lang="en-GB" sz="1200" dirty="0"/>
              <a:t> #356</a:t>
            </a:r>
            <a:endParaRPr lang="en-US" sz="1200" dirty="0"/>
          </a:p>
        </p:txBody>
      </p:sp>
    </p:spTree>
    <p:extLst>
      <p:ext uri="{BB962C8B-B14F-4D97-AF65-F5344CB8AC3E}">
        <p14:creationId xmlns:p14="http://schemas.microsoft.com/office/powerpoint/2010/main" val="171205443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6"/>
          </p:nvPr>
        </p:nvSpPr>
        <p:spPr/>
        <p:txBody>
          <a:bodyPr/>
          <a:lstStyle/>
          <a:p>
            <a:pPr marL="0" indent="0">
              <a:buNone/>
            </a:pPr>
            <a:r>
              <a:rPr lang="en-US" b="1" dirty="0"/>
              <a:t>Outcomes</a:t>
            </a:r>
          </a:p>
          <a:p>
            <a:pPr>
              <a:spcBef>
                <a:spcPts val="600"/>
              </a:spcBef>
            </a:pPr>
            <a:r>
              <a:rPr lang="en-US" dirty="0"/>
              <a:t>Median OS: 1730 days (185-4118)</a:t>
            </a:r>
          </a:p>
          <a:p>
            <a:pPr lvl="1"/>
            <a:endParaRPr lang="en-US" dirty="0"/>
          </a:p>
          <a:p>
            <a:pPr>
              <a:spcBef>
                <a:spcPts val="600"/>
              </a:spcBef>
            </a:pPr>
            <a:r>
              <a:rPr lang="en-US" dirty="0"/>
              <a:t>Deaths:</a:t>
            </a:r>
          </a:p>
          <a:p>
            <a:pPr lvl="1"/>
            <a:r>
              <a:rPr lang="en-US" dirty="0"/>
              <a:t>HCC 11 (19%)</a:t>
            </a:r>
          </a:p>
          <a:p>
            <a:pPr lvl="1"/>
            <a:r>
              <a:rPr lang="en-US" dirty="0"/>
              <a:t>Liver failure 7 (11%)</a:t>
            </a:r>
          </a:p>
          <a:p>
            <a:pPr lvl="1"/>
            <a:r>
              <a:rPr lang="en-US" b="1" dirty="0">
                <a:solidFill>
                  <a:schemeClr val="accent1"/>
                </a:solidFill>
              </a:rPr>
              <a:t>Non-liver-related causes 38 (70%)</a:t>
            </a:r>
          </a:p>
        </p:txBody>
      </p:sp>
      <p:sp>
        <p:nvSpPr>
          <p:cNvPr id="5" name="Title 4">
            <a:extLst>
              <a:ext uri="{FF2B5EF4-FFF2-40B4-BE49-F238E27FC236}">
                <a16:creationId xmlns:a16="http://schemas.microsoft.com/office/drawing/2014/main" xmlns="" id="{E38CBC00-60B7-4B8B-8B33-5501A979023D}"/>
              </a:ext>
            </a:extLst>
          </p:cNvPr>
          <p:cNvSpPr>
            <a:spLocks noGrp="1"/>
          </p:cNvSpPr>
          <p:nvPr>
            <p:ph type="title"/>
          </p:nvPr>
        </p:nvSpPr>
        <p:spPr/>
        <p:txBody>
          <a:bodyPr/>
          <a:lstStyle/>
          <a:p>
            <a:r>
              <a:rPr lang="en-US" dirty="0"/>
              <a:t>HCC in the super elderly</a:t>
            </a:r>
            <a:br>
              <a:rPr lang="en-US" dirty="0"/>
            </a:br>
            <a:r>
              <a:rPr lang="en-US" dirty="0"/>
              <a:t>Results &amp; clinical interpretation</a:t>
            </a:r>
          </a:p>
        </p:txBody>
      </p:sp>
      <p:sp>
        <p:nvSpPr>
          <p:cNvPr id="6" name="Content Placeholder 5">
            <a:extLst>
              <a:ext uri="{FF2B5EF4-FFF2-40B4-BE49-F238E27FC236}">
                <a16:creationId xmlns:a16="http://schemas.microsoft.com/office/drawing/2014/main" xmlns="" id="{7E4F7CBA-EC9D-4C80-9AB4-50735759476A}"/>
              </a:ext>
            </a:extLst>
          </p:cNvPr>
          <p:cNvSpPr>
            <a:spLocks noGrp="1"/>
          </p:cNvSpPr>
          <p:nvPr>
            <p:ph sz="quarter" idx="4294967295"/>
          </p:nvPr>
        </p:nvSpPr>
        <p:spPr>
          <a:xfrm>
            <a:off x="464400" y="6217200"/>
            <a:ext cx="7635254" cy="556171"/>
          </a:xfrm>
          <a:prstGeom prst="rect">
            <a:avLst/>
          </a:prstGeom>
        </p:spPr>
        <p:txBody>
          <a:bodyPr/>
          <a:lstStyle/>
          <a:p>
            <a:pPr marL="0" indent="0">
              <a:buNone/>
            </a:pPr>
            <a:r>
              <a:rPr lang="en-US" sz="1200" dirty="0"/>
              <a:t>BMI, </a:t>
            </a:r>
            <a:r>
              <a:rPr lang="en-GB" sz="1200" dirty="0"/>
              <a:t>body mass index; </a:t>
            </a:r>
            <a:r>
              <a:rPr lang="en-US" sz="1200" dirty="0"/>
              <a:t>CI, confidence interval; HCC, hepatocellular carcinoma; OS, overall survival; OR, odds ratio; </a:t>
            </a:r>
            <a:r>
              <a:rPr lang="en-GB" sz="1200" dirty="0"/>
              <a:t>PS, performance </a:t>
            </a:r>
            <a:r>
              <a:rPr lang="en-GB" sz="1200" dirty="0" smtClean="0"/>
              <a:t>status</a:t>
            </a:r>
            <a:br>
              <a:rPr lang="en-GB" sz="1200" dirty="0" smtClean="0"/>
            </a:br>
            <a:r>
              <a:rPr lang="en-US" sz="1200" dirty="0" smtClean="0"/>
              <a:t>Ochi </a:t>
            </a:r>
            <a:r>
              <a:rPr lang="en-US" sz="1200" dirty="0"/>
              <a:t>H, et al. AASLD 2019. Abstract</a:t>
            </a:r>
            <a:r>
              <a:rPr lang="en-GB" sz="1200" dirty="0"/>
              <a:t> #356</a:t>
            </a:r>
            <a:endParaRPr lang="en-US" sz="1200" dirty="0"/>
          </a:p>
        </p:txBody>
      </p:sp>
      <p:sp>
        <p:nvSpPr>
          <p:cNvPr id="11" name="Rectangle: Rounded Corners 10">
            <a:extLst>
              <a:ext uri="{FF2B5EF4-FFF2-40B4-BE49-F238E27FC236}">
                <a16:creationId xmlns:a16="http://schemas.microsoft.com/office/drawing/2014/main" xmlns="" id="{6512E52D-8B49-4FE8-870F-B579A7F0B61C}"/>
              </a:ext>
            </a:extLst>
          </p:cNvPr>
          <p:cNvSpPr/>
          <p:nvPr/>
        </p:nvSpPr>
        <p:spPr>
          <a:xfrm>
            <a:off x="944783" y="4437112"/>
            <a:ext cx="7157151" cy="1421424"/>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bg1"/>
                </a:solidFill>
                <a:latin typeface="Calibri" panose="020F0502020204030204" pitchFamily="34" charset="0"/>
                <a:ea typeface="Aileron" charset="0"/>
                <a:cs typeface="Calibri" panose="020F0502020204030204" pitchFamily="34" charset="0"/>
              </a:rPr>
              <a:t>Clinical interpretation:</a:t>
            </a:r>
          </a:p>
          <a:p>
            <a:pPr marL="214313" indent="-214313">
              <a:buFont typeface="Arial" panose="020B0604020202020204" pitchFamily="34" charset="0"/>
              <a:buChar char="•"/>
            </a:pPr>
            <a:r>
              <a:rPr lang="en-US" sz="1600" dirty="0">
                <a:latin typeface="Calibri" panose="020F0502020204030204" pitchFamily="34" charset="0"/>
                <a:cs typeface="Calibri" panose="020F0502020204030204" pitchFamily="34" charset="0"/>
              </a:rPr>
              <a:t>Selected elderly patients should undergo HCC screening</a:t>
            </a:r>
          </a:p>
          <a:p>
            <a:pPr marL="214313" indent="-214313">
              <a:buFont typeface="Arial" panose="020B0604020202020204" pitchFamily="34" charset="0"/>
              <a:buChar char="•"/>
            </a:pPr>
            <a:r>
              <a:rPr lang="en-US" sz="1600" dirty="0">
                <a:latin typeface="Calibri" panose="020F0502020204030204" pitchFamily="34" charset="0"/>
                <a:cs typeface="Calibri" panose="020F0502020204030204" pitchFamily="34" charset="0"/>
              </a:rPr>
              <a:t>For elderly patients with HCC within Milan criteria, ablative and surgical therapies should be offered, taking into account their PS, BMI and co-morbidities</a:t>
            </a:r>
          </a:p>
        </p:txBody>
      </p:sp>
      <p:graphicFrame>
        <p:nvGraphicFramePr>
          <p:cNvPr id="15" name="Content Placeholder 13"/>
          <p:cNvGraphicFramePr>
            <a:graphicFrameLocks noGrp="1"/>
          </p:cNvGraphicFramePr>
          <p:nvPr>
            <p:ph sz="quarter" idx="17"/>
            <p:extLst/>
          </p:nvPr>
        </p:nvGraphicFramePr>
        <p:xfrm>
          <a:off x="4621213" y="1809120"/>
          <a:ext cx="3889376" cy="1259840"/>
        </p:xfrm>
        <a:graphic>
          <a:graphicData uri="http://schemas.openxmlformats.org/drawingml/2006/table">
            <a:tbl>
              <a:tblPr firstRow="1" bandRow="1">
                <a:tableStyleId>{5C22544A-7EE6-4342-B048-85BDC9FD1C3A}</a:tableStyleId>
              </a:tblPr>
              <a:tblGrid>
                <a:gridCol w="972344">
                  <a:extLst>
                    <a:ext uri="{9D8B030D-6E8A-4147-A177-3AD203B41FA5}">
                      <a16:colId xmlns:a16="http://schemas.microsoft.com/office/drawing/2014/main" xmlns="" val="20000"/>
                    </a:ext>
                  </a:extLst>
                </a:gridCol>
                <a:gridCol w="972344">
                  <a:extLst>
                    <a:ext uri="{9D8B030D-6E8A-4147-A177-3AD203B41FA5}">
                      <a16:colId xmlns:a16="http://schemas.microsoft.com/office/drawing/2014/main" xmlns="" val="20001"/>
                    </a:ext>
                  </a:extLst>
                </a:gridCol>
                <a:gridCol w="972344">
                  <a:extLst>
                    <a:ext uri="{9D8B030D-6E8A-4147-A177-3AD203B41FA5}">
                      <a16:colId xmlns:a16="http://schemas.microsoft.com/office/drawing/2014/main" xmlns="" val="20002"/>
                    </a:ext>
                  </a:extLst>
                </a:gridCol>
                <a:gridCol w="972344">
                  <a:extLst>
                    <a:ext uri="{9D8B030D-6E8A-4147-A177-3AD203B41FA5}">
                      <a16:colId xmlns:a16="http://schemas.microsoft.com/office/drawing/2014/main" xmlns="" val="20003"/>
                    </a:ext>
                  </a:extLst>
                </a:gridCol>
              </a:tblGrid>
              <a:tr h="370840">
                <a:tc>
                  <a:txBody>
                    <a:bodyPr/>
                    <a:lstStyle/>
                    <a:p>
                      <a:endParaRPr lang="en-US" sz="1400" dirty="0"/>
                    </a:p>
                  </a:txBody>
                  <a:tcPr/>
                </a:tc>
                <a:tc>
                  <a:txBody>
                    <a:bodyPr/>
                    <a:lstStyle/>
                    <a:p>
                      <a:r>
                        <a:rPr lang="en-US" sz="1400" dirty="0"/>
                        <a:t>p</a:t>
                      </a:r>
                    </a:p>
                  </a:txBody>
                  <a:tcPr/>
                </a:tc>
                <a:tc>
                  <a:txBody>
                    <a:bodyPr/>
                    <a:lstStyle/>
                    <a:p>
                      <a:r>
                        <a:rPr lang="en-US" sz="1400" dirty="0"/>
                        <a:t>OR</a:t>
                      </a:r>
                    </a:p>
                  </a:txBody>
                  <a:tcPr/>
                </a:tc>
                <a:tc>
                  <a:txBody>
                    <a:bodyPr/>
                    <a:lstStyle/>
                    <a:p>
                      <a:r>
                        <a:rPr lang="en-US" sz="1400" dirty="0"/>
                        <a:t>CI</a:t>
                      </a:r>
                    </a:p>
                  </a:txBody>
                  <a:tcPr/>
                </a:tc>
                <a:extLst>
                  <a:ext uri="{0D108BD9-81ED-4DB2-BD59-A6C34878D82A}">
                    <a16:rowId xmlns:a16="http://schemas.microsoft.com/office/drawing/2014/main" xmlns="" val="10000"/>
                  </a:ext>
                </a:extLst>
              </a:tr>
              <a:tr h="370840">
                <a:tc>
                  <a:txBody>
                    <a:bodyPr/>
                    <a:lstStyle/>
                    <a:p>
                      <a:r>
                        <a:rPr lang="en-US" sz="1400" dirty="0"/>
                        <a:t>PS &lt; 2</a:t>
                      </a:r>
                    </a:p>
                  </a:txBody>
                  <a:tcPr marL="91468" marR="91468"/>
                </a:tc>
                <a:tc>
                  <a:txBody>
                    <a:bodyPr/>
                    <a:lstStyle/>
                    <a:p>
                      <a:r>
                        <a:rPr lang="en-US" sz="1400" dirty="0"/>
                        <a:t>0.014 </a:t>
                      </a:r>
                    </a:p>
                  </a:txBody>
                  <a:tcPr marL="91468" marR="91468"/>
                </a:tc>
                <a:tc>
                  <a:txBody>
                    <a:bodyPr/>
                    <a:lstStyle/>
                    <a:p>
                      <a:r>
                        <a:rPr lang="en-US" sz="1400" dirty="0"/>
                        <a:t>2.55</a:t>
                      </a:r>
                    </a:p>
                  </a:txBody>
                  <a:tcPr marL="91468" marR="91468"/>
                </a:tc>
                <a:tc>
                  <a:txBody>
                    <a:bodyPr/>
                    <a:lstStyle/>
                    <a:p>
                      <a:r>
                        <a:rPr lang="en-US" sz="1400" dirty="0"/>
                        <a:t>1.22-4.77</a:t>
                      </a:r>
                    </a:p>
                  </a:txBody>
                  <a:tcPr marL="91468" marR="91468"/>
                </a:tc>
                <a:extLst>
                  <a:ext uri="{0D108BD9-81ED-4DB2-BD59-A6C34878D82A}">
                    <a16:rowId xmlns:a16="http://schemas.microsoft.com/office/drawing/2014/main" xmlns="" val="10001"/>
                  </a:ext>
                </a:extLst>
              </a:tr>
              <a:tr h="370840">
                <a:tc>
                  <a:txBody>
                    <a:bodyPr/>
                    <a:lstStyle/>
                    <a:p>
                      <a:r>
                        <a:rPr lang="en-US" sz="1400" dirty="0"/>
                        <a:t>BMI &lt; 22 kg/m</a:t>
                      </a:r>
                      <a:r>
                        <a:rPr lang="en-US" sz="1400" baseline="30000" dirty="0"/>
                        <a:t>2</a:t>
                      </a:r>
                    </a:p>
                  </a:txBody>
                  <a:tcPr marL="91468" marR="91468"/>
                </a:tc>
                <a:tc>
                  <a:txBody>
                    <a:bodyPr/>
                    <a:lstStyle/>
                    <a:p>
                      <a:r>
                        <a:rPr lang="en-US" sz="1400" dirty="0"/>
                        <a:t>0.023 </a:t>
                      </a:r>
                    </a:p>
                  </a:txBody>
                  <a:tcPr marL="91468" marR="91468"/>
                </a:tc>
                <a:tc>
                  <a:txBody>
                    <a:bodyPr/>
                    <a:lstStyle/>
                    <a:p>
                      <a:r>
                        <a:rPr lang="en-US" sz="1400" dirty="0"/>
                        <a:t>1.84</a:t>
                      </a:r>
                    </a:p>
                  </a:txBody>
                  <a:tcPr marL="91468" marR="91468"/>
                </a:tc>
                <a:tc>
                  <a:txBody>
                    <a:bodyPr/>
                    <a:lstStyle/>
                    <a:p>
                      <a:r>
                        <a:rPr lang="en-US" sz="1400" dirty="0"/>
                        <a:t>1.08-3.16</a:t>
                      </a:r>
                    </a:p>
                  </a:txBody>
                  <a:tcPr marL="91468" marR="91468"/>
                </a:tc>
                <a:extLst>
                  <a:ext uri="{0D108BD9-81ED-4DB2-BD59-A6C34878D82A}">
                    <a16:rowId xmlns:a16="http://schemas.microsoft.com/office/drawing/2014/main" xmlns="" val="10002"/>
                  </a:ext>
                </a:extLst>
              </a:tr>
            </a:tbl>
          </a:graphicData>
        </a:graphic>
      </p:graphicFrame>
      <p:sp>
        <p:nvSpPr>
          <p:cNvPr id="16" name="Content Placeholder 15"/>
          <p:cNvSpPr>
            <a:spLocks noGrp="1"/>
          </p:cNvSpPr>
          <p:nvPr>
            <p:ph sz="quarter" idx="17"/>
          </p:nvPr>
        </p:nvSpPr>
        <p:spPr>
          <a:xfrm>
            <a:off x="4621213" y="1412875"/>
            <a:ext cx="3895938" cy="431949"/>
          </a:xfrm>
        </p:spPr>
        <p:txBody>
          <a:bodyPr/>
          <a:lstStyle/>
          <a:p>
            <a:pPr marL="0" indent="0" algn="ctr">
              <a:buNone/>
            </a:pPr>
            <a:r>
              <a:rPr lang="en-US" sz="1800" b="1" dirty="0">
                <a:solidFill>
                  <a:schemeClr val="accent1"/>
                </a:solidFill>
              </a:rPr>
              <a:t>Prognostic factors for overall survival</a:t>
            </a:r>
          </a:p>
        </p:txBody>
      </p:sp>
    </p:spTree>
    <p:extLst>
      <p:ext uri="{BB962C8B-B14F-4D97-AF65-F5344CB8AC3E}">
        <p14:creationId xmlns:p14="http://schemas.microsoft.com/office/powerpoint/2010/main" val="357546599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impact of healthy lifestyle on the incidence of hepatocellular carcinoma and cirrhosis-related mortality among US adults</a:t>
            </a:r>
            <a:br>
              <a:rPr lang="en-GB" dirty="0"/>
            </a:br>
            <a:r>
              <a:rPr lang="en-GB" sz="2200" dirty="0"/>
              <a:t/>
            </a:r>
            <a:br>
              <a:rPr lang="en-GB" sz="2200" dirty="0"/>
            </a:br>
            <a:r>
              <a:rPr lang="en-GB" sz="2200" cap="none" dirty="0"/>
              <a:t>Simon TG, et al. AASLD 2019, </a:t>
            </a:r>
            <a:r>
              <a:rPr lang="en-GB" sz="2200" cap="none" dirty="0" err="1"/>
              <a:t>Abst</a:t>
            </a:r>
            <a:r>
              <a:rPr lang="en-GB" sz="2200" cap="none" dirty="0"/>
              <a:t> #16</a:t>
            </a:r>
          </a:p>
        </p:txBody>
      </p:sp>
    </p:spTree>
    <p:extLst>
      <p:ext uri="{BB962C8B-B14F-4D97-AF65-F5344CB8AC3E}">
        <p14:creationId xmlns:p14="http://schemas.microsoft.com/office/powerpoint/2010/main" val="55793737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D1A8946-5A10-4283-AC11-37B677AD6C3B}"/>
              </a:ext>
            </a:extLst>
          </p:cNvPr>
          <p:cNvSpPr>
            <a:spLocks noGrp="1"/>
          </p:cNvSpPr>
          <p:nvPr>
            <p:ph type="title"/>
          </p:nvPr>
        </p:nvSpPr>
        <p:spPr/>
        <p:txBody>
          <a:bodyPr/>
          <a:lstStyle/>
          <a:p>
            <a:r>
              <a:rPr lang="en-US"/>
              <a:t>HCC and lifestyle</a:t>
            </a:r>
            <a:endParaRPr lang="en-US" dirty="0"/>
          </a:p>
        </p:txBody>
      </p:sp>
      <p:sp>
        <p:nvSpPr>
          <p:cNvPr id="12" name="Content Placeholder 11"/>
          <p:cNvSpPr>
            <a:spLocks noGrp="1"/>
          </p:cNvSpPr>
          <p:nvPr>
            <p:ph sz="quarter" idx="4294967295"/>
          </p:nvPr>
        </p:nvSpPr>
        <p:spPr>
          <a:xfrm>
            <a:off x="464400" y="6217200"/>
            <a:ext cx="7635254" cy="556171"/>
          </a:xfrm>
          <a:prstGeom prst="rect">
            <a:avLst/>
          </a:prstGeom>
        </p:spPr>
        <p:txBody>
          <a:bodyPr/>
          <a:lstStyle/>
          <a:p>
            <a:pPr marL="0" indent="0">
              <a:buNone/>
            </a:pPr>
            <a:r>
              <a:rPr lang="en-US" sz="1200" dirty="0"/>
              <a:t>AHEI, Alternative Healthy Eating Index; BMI, </a:t>
            </a:r>
            <a:r>
              <a:rPr lang="en-GB" sz="1200" dirty="0"/>
              <a:t>body mass index; </a:t>
            </a:r>
            <a:r>
              <a:rPr lang="en-US" sz="1200" dirty="0"/>
              <a:t>CI, confidence interval; HCC, hepatocellular carcinoma; HR, hazard ratio; </a:t>
            </a:r>
            <a:r>
              <a:rPr lang="en-GB" sz="1200" dirty="0"/>
              <a:t>MET, </a:t>
            </a:r>
            <a:r>
              <a:rPr lang="en-US" sz="1200" dirty="0"/>
              <a:t>metabolic equivalent task; PAR, population-attributable </a:t>
            </a:r>
            <a:r>
              <a:rPr lang="en-US" sz="1200" dirty="0" smtClean="0"/>
              <a:t>risk</a:t>
            </a:r>
            <a:br>
              <a:rPr lang="en-US" sz="1200" dirty="0" smtClean="0"/>
            </a:br>
            <a:r>
              <a:rPr lang="en-US" sz="1200" dirty="0" smtClean="0"/>
              <a:t>Simon </a:t>
            </a:r>
            <a:r>
              <a:rPr lang="en-US" sz="1200" dirty="0"/>
              <a:t>TG, et al. AASLD 2019. Abstract</a:t>
            </a:r>
            <a:r>
              <a:rPr lang="en-GB" sz="1200" dirty="0"/>
              <a:t> #16</a:t>
            </a:r>
            <a:endParaRPr lang="en-US" sz="1200" dirty="0"/>
          </a:p>
        </p:txBody>
      </p:sp>
      <p:sp>
        <p:nvSpPr>
          <p:cNvPr id="8" name="Rectangle 7">
            <a:extLst>
              <a:ext uri="{FF2B5EF4-FFF2-40B4-BE49-F238E27FC236}">
                <a16:creationId xmlns:a16="http://schemas.microsoft.com/office/drawing/2014/main" xmlns="" id="{D8874A8A-724D-41DF-8059-50ED1099C595}"/>
              </a:ext>
            </a:extLst>
          </p:cNvPr>
          <p:cNvSpPr/>
          <p:nvPr/>
        </p:nvSpPr>
        <p:spPr>
          <a:xfrm>
            <a:off x="464400" y="2361937"/>
            <a:ext cx="2955472" cy="3443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900"/>
              </a:spcBef>
            </a:pPr>
            <a:r>
              <a:rPr lang="en-US" sz="1350" b="1" dirty="0"/>
              <a:t>The low-risk lifestyle group met all </a:t>
            </a:r>
            <a:br>
              <a:rPr lang="en-US" sz="1350" b="1" dirty="0"/>
            </a:br>
            <a:r>
              <a:rPr lang="en-US" sz="1350" b="1" dirty="0"/>
              <a:t>5 of the following criteria: </a:t>
            </a:r>
          </a:p>
          <a:p>
            <a:pPr marL="225425" indent="-225425">
              <a:spcBef>
                <a:spcPts val="900"/>
              </a:spcBef>
              <a:buFont typeface="+mj-lt"/>
              <a:buAutoNum type="arabicPeriod"/>
            </a:pPr>
            <a:r>
              <a:rPr lang="en-US" sz="1350" dirty="0"/>
              <a:t>Never/prior smoking (pack-years &lt;5) </a:t>
            </a:r>
          </a:p>
          <a:p>
            <a:pPr marL="225425" indent="-225425">
              <a:spcBef>
                <a:spcPts val="900"/>
              </a:spcBef>
              <a:buFont typeface="+mj-lt"/>
              <a:buAutoNum type="arabicPeriod"/>
            </a:pPr>
            <a:r>
              <a:rPr lang="en-US" sz="1350" dirty="0"/>
              <a:t>No/moderate alcohol use</a:t>
            </a:r>
          </a:p>
          <a:p>
            <a:pPr marL="625475" lvl="1" indent="-168275">
              <a:spcBef>
                <a:spcPts val="900"/>
              </a:spcBef>
              <a:buFont typeface="Arial" panose="020B0604020202020204" pitchFamily="34" charset="0"/>
              <a:buChar char="•"/>
            </a:pPr>
            <a:r>
              <a:rPr lang="en-US" sz="1350" dirty="0"/>
              <a:t>Women: &lt;1 drink/day </a:t>
            </a:r>
          </a:p>
          <a:p>
            <a:pPr marL="625475" lvl="1" indent="-168275">
              <a:spcBef>
                <a:spcPts val="900"/>
              </a:spcBef>
              <a:buFont typeface="Arial" panose="020B0604020202020204" pitchFamily="34" charset="0"/>
              <a:buChar char="•"/>
            </a:pPr>
            <a:r>
              <a:rPr lang="en-US" sz="1350" dirty="0"/>
              <a:t>Men: &lt;2 drinks/day</a:t>
            </a:r>
          </a:p>
          <a:p>
            <a:pPr marL="225425" indent="-225425">
              <a:spcBef>
                <a:spcPts val="900"/>
              </a:spcBef>
              <a:buFont typeface="+mj-lt"/>
              <a:buAutoNum type="arabicPeriod"/>
            </a:pPr>
            <a:r>
              <a:rPr lang="en-US" sz="1350" dirty="0"/>
              <a:t>BMI 18.5-24.9 kg/m</a:t>
            </a:r>
            <a:r>
              <a:rPr lang="en-US" sz="1350" baseline="30000" dirty="0"/>
              <a:t>2</a:t>
            </a:r>
            <a:r>
              <a:rPr lang="en-US" sz="1350" dirty="0"/>
              <a:t> </a:t>
            </a:r>
          </a:p>
          <a:p>
            <a:pPr marL="225425" indent="-225425">
              <a:spcBef>
                <a:spcPts val="900"/>
              </a:spcBef>
              <a:buFont typeface="+mj-lt"/>
              <a:buAutoNum type="arabicPeriod"/>
            </a:pPr>
            <a:r>
              <a:rPr lang="en-US" sz="1350" dirty="0"/>
              <a:t>Weekly physical activity ≥6 MET hours</a:t>
            </a:r>
          </a:p>
          <a:p>
            <a:pPr marL="225425" indent="-225425">
              <a:spcBef>
                <a:spcPts val="900"/>
              </a:spcBef>
              <a:buFont typeface="+mj-lt"/>
              <a:buAutoNum type="arabicPeriod"/>
            </a:pPr>
            <a:r>
              <a:rPr lang="en-US" sz="1350" dirty="0"/>
              <a:t>Healthy diet (upper 40% of the AHEI)</a:t>
            </a:r>
          </a:p>
        </p:txBody>
      </p:sp>
      <p:sp>
        <p:nvSpPr>
          <p:cNvPr id="9" name="Rectangle 8">
            <a:extLst>
              <a:ext uri="{FF2B5EF4-FFF2-40B4-BE49-F238E27FC236}">
                <a16:creationId xmlns:a16="http://schemas.microsoft.com/office/drawing/2014/main" xmlns="" id="{41EF93DC-4CB3-4838-8968-0C069D9F9D6E}"/>
              </a:ext>
            </a:extLst>
          </p:cNvPr>
          <p:cNvSpPr/>
          <p:nvPr/>
        </p:nvSpPr>
        <p:spPr>
          <a:xfrm>
            <a:off x="7332133" y="3632203"/>
            <a:ext cx="618067" cy="42545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ectangle: Rounded Corners 4">
            <a:extLst>
              <a:ext uri="{FF2B5EF4-FFF2-40B4-BE49-F238E27FC236}">
                <a16:creationId xmlns:a16="http://schemas.microsoft.com/office/drawing/2014/main" xmlns="" id="{1448D554-58CE-4DBC-9074-B00D79C9AE54}"/>
              </a:ext>
            </a:extLst>
          </p:cNvPr>
          <p:cNvSpPr/>
          <p:nvPr/>
        </p:nvSpPr>
        <p:spPr>
          <a:xfrm>
            <a:off x="3492500" y="5249095"/>
            <a:ext cx="5194300" cy="556169"/>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t>The single modifiable risk factor with the largest </a:t>
            </a:r>
            <a:r>
              <a:rPr lang="en-US" sz="1350" b="1" dirty="0">
                <a:solidFill>
                  <a:schemeClr val="bg1"/>
                </a:solidFill>
              </a:rPr>
              <a:t>PAR% is BMI ≥25: PAR% 36 for HCC and 42 for cirrhosis-related </a:t>
            </a:r>
            <a:r>
              <a:rPr lang="en-US" sz="1350" b="1" dirty="0"/>
              <a:t>mortality</a:t>
            </a:r>
          </a:p>
        </p:txBody>
      </p:sp>
      <p:graphicFrame>
        <p:nvGraphicFramePr>
          <p:cNvPr id="15" name="Content Placeholder 14"/>
          <p:cNvGraphicFramePr>
            <a:graphicFrameLocks noGrp="1"/>
          </p:cNvGraphicFramePr>
          <p:nvPr>
            <p:ph sz="quarter" idx="12"/>
            <p:extLst/>
          </p:nvPr>
        </p:nvGraphicFramePr>
        <p:xfrm>
          <a:off x="3492500" y="2708920"/>
          <a:ext cx="5194301" cy="2427696"/>
        </p:xfrm>
        <a:graphic>
          <a:graphicData uri="http://schemas.openxmlformats.org/drawingml/2006/table">
            <a:tbl>
              <a:tblPr firstRow="1" bandRow="1">
                <a:tableStyleId>{5C22544A-7EE6-4342-B048-85BDC9FD1C3A}</a:tableStyleId>
              </a:tblPr>
              <a:tblGrid>
                <a:gridCol w="1583556">
                  <a:extLst>
                    <a:ext uri="{9D8B030D-6E8A-4147-A177-3AD203B41FA5}">
                      <a16:colId xmlns:a16="http://schemas.microsoft.com/office/drawing/2014/main" xmlns="" val="20000"/>
                    </a:ext>
                  </a:extLst>
                </a:gridCol>
                <a:gridCol w="1156085">
                  <a:extLst>
                    <a:ext uri="{9D8B030D-6E8A-4147-A177-3AD203B41FA5}">
                      <a16:colId xmlns:a16="http://schemas.microsoft.com/office/drawing/2014/main" xmlns="" val="20001"/>
                    </a:ext>
                  </a:extLst>
                </a:gridCol>
                <a:gridCol w="1156085">
                  <a:extLst>
                    <a:ext uri="{9D8B030D-6E8A-4147-A177-3AD203B41FA5}">
                      <a16:colId xmlns:a16="http://schemas.microsoft.com/office/drawing/2014/main" xmlns="" val="20002"/>
                    </a:ext>
                  </a:extLst>
                </a:gridCol>
                <a:gridCol w="1298575">
                  <a:extLst>
                    <a:ext uri="{9D8B030D-6E8A-4147-A177-3AD203B41FA5}">
                      <a16:colId xmlns:a16="http://schemas.microsoft.com/office/drawing/2014/main" xmlns="" val="20003"/>
                    </a:ext>
                  </a:extLst>
                </a:gridCol>
              </a:tblGrid>
              <a:tr h="370840">
                <a:tc rowSpan="2">
                  <a:txBody>
                    <a:bodyPr/>
                    <a:lstStyle/>
                    <a:p>
                      <a:pPr>
                        <a:lnSpc>
                          <a:spcPct val="90000"/>
                        </a:lnSpc>
                      </a:pPr>
                      <a:r>
                        <a:rPr lang="en-US" sz="1200" b="1" dirty="0">
                          <a:solidFill>
                            <a:schemeClr val="bg1"/>
                          </a:solidFill>
                        </a:rPr>
                        <a:t> Healthy lifestyle score</a:t>
                      </a:r>
                    </a:p>
                  </a:txBody>
                  <a:tcPr marL="19440" marR="19440" marT="28800" marB="28800" anchor="b">
                    <a:lnB w="38100" cap="flat" cmpd="sng" algn="ctr">
                      <a:solidFill>
                        <a:schemeClr val="bg1"/>
                      </a:solidFill>
                      <a:prstDash val="solid"/>
                      <a:round/>
                      <a:headEnd type="none" w="med" len="med"/>
                      <a:tailEnd type="none" w="med" len="med"/>
                    </a:lnB>
                  </a:tcPr>
                </a:tc>
                <a:tc gridSpan="2">
                  <a:txBody>
                    <a:bodyPr/>
                    <a:lstStyle/>
                    <a:p>
                      <a:pPr algn="ctr">
                        <a:lnSpc>
                          <a:spcPct val="90000"/>
                        </a:lnSpc>
                      </a:pPr>
                      <a:r>
                        <a:rPr lang="en-US" sz="1200" dirty="0"/>
                        <a:t>Age-adjusted incidence,</a:t>
                      </a:r>
                      <a:br>
                        <a:rPr lang="en-US" sz="1200" dirty="0"/>
                      </a:br>
                      <a:r>
                        <a:rPr lang="en-US" sz="1200" dirty="0"/>
                        <a:t>per 100,000 person-years</a:t>
                      </a:r>
                    </a:p>
                  </a:txBody>
                  <a:tcPr marL="19440" marR="19440" marT="28800" marB="28800">
                    <a:lnB w="12700" cap="flat" cmpd="sng" algn="ctr">
                      <a:solidFill>
                        <a:schemeClr val="bg1"/>
                      </a:solidFill>
                      <a:prstDash val="solid"/>
                      <a:round/>
                      <a:headEnd type="none" w="med" len="med"/>
                      <a:tailEnd type="none" w="med" len="med"/>
                    </a:lnB>
                  </a:tcPr>
                </a:tc>
                <a:tc hMerge="1">
                  <a:txBody>
                    <a:bodyPr/>
                    <a:lstStyle/>
                    <a:p>
                      <a:endParaRPr lang="en-US" sz="1200" dirty="0"/>
                    </a:p>
                  </a:txBody>
                  <a:tcPr/>
                </a:tc>
                <a:tc>
                  <a:txBody>
                    <a:bodyPr/>
                    <a:lstStyle/>
                    <a:p>
                      <a:pPr algn="ctr">
                        <a:lnSpc>
                          <a:spcPct val="90000"/>
                        </a:lnSpc>
                      </a:pPr>
                      <a:r>
                        <a:rPr lang="en-US" sz="1200" dirty="0"/>
                        <a:t>Adjusted PAR, % (95% CI)</a:t>
                      </a:r>
                    </a:p>
                  </a:txBody>
                  <a:tcPr marL="19440" marR="19440" marT="28800" marB="28800">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0"/>
                  </a:ext>
                </a:extLst>
              </a:tr>
              <a:tr h="370840">
                <a:tc vMerge="1">
                  <a:txBody>
                    <a:bodyPr/>
                    <a:lstStyle/>
                    <a:p>
                      <a:pPr>
                        <a:lnSpc>
                          <a:spcPct val="90000"/>
                        </a:lnSpc>
                      </a:pPr>
                      <a:endParaRPr lang="en-US" sz="1200" b="1" dirty="0">
                        <a:solidFill>
                          <a:schemeClr val="bg1"/>
                        </a:solidFill>
                      </a:endParaRPr>
                    </a:p>
                  </a:txBody>
                  <a:tcPr marL="19440" marR="1944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r>
                        <a:rPr lang="en-US" sz="1200" b="1" dirty="0">
                          <a:solidFill>
                            <a:schemeClr val="bg1"/>
                          </a:solidFill>
                        </a:rPr>
                        <a:t>Low-risk</a:t>
                      </a:r>
                      <a:r>
                        <a:rPr lang="en-US" sz="1200" b="1" baseline="0" dirty="0">
                          <a:solidFill>
                            <a:schemeClr val="bg1"/>
                          </a:solidFill>
                        </a:rPr>
                        <a:t> group</a:t>
                      </a:r>
                      <a:endParaRPr lang="en-US" sz="1200" b="1" dirty="0">
                        <a:solidFill>
                          <a:schemeClr val="bg1"/>
                        </a:solidFill>
                      </a:endParaRPr>
                    </a:p>
                  </a:txBody>
                  <a:tcPr marL="19440" marR="19440" marT="28800" marB="28800"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r>
                        <a:rPr lang="en-US" sz="1200" b="1" dirty="0">
                          <a:solidFill>
                            <a:schemeClr val="bg1"/>
                          </a:solidFill>
                        </a:rPr>
                        <a:t>High-risk group</a:t>
                      </a:r>
                    </a:p>
                  </a:txBody>
                  <a:tcPr marL="19440" marR="19440" marT="28800" marB="2880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r>
                        <a:rPr lang="en-US" sz="1200" b="1" dirty="0">
                          <a:solidFill>
                            <a:schemeClr val="bg1"/>
                          </a:solidFill>
                        </a:rPr>
                        <a:t>Low-risk vs. </a:t>
                      </a:r>
                      <a:br>
                        <a:rPr lang="en-US" sz="1200" b="1" dirty="0">
                          <a:solidFill>
                            <a:schemeClr val="bg1"/>
                          </a:solidFill>
                        </a:rPr>
                      </a:br>
                      <a:r>
                        <a:rPr lang="en-US" sz="1200" b="1" dirty="0">
                          <a:solidFill>
                            <a:schemeClr val="bg1"/>
                          </a:solidFill>
                        </a:rPr>
                        <a:t>high-risk group</a:t>
                      </a:r>
                    </a:p>
                  </a:txBody>
                  <a:tcPr marL="19440" marR="19440" marT="28800" marB="2880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70840">
                <a:tc>
                  <a:txBody>
                    <a:bodyPr/>
                    <a:lstStyle/>
                    <a:p>
                      <a:pPr>
                        <a:lnSpc>
                          <a:spcPct val="90000"/>
                        </a:lnSpc>
                      </a:pPr>
                      <a:r>
                        <a:rPr lang="en-US" sz="1200" b="1" dirty="0"/>
                        <a:t> Pooled Cohort</a:t>
                      </a:r>
                      <a:r>
                        <a:rPr lang="en-US" sz="1200" dirty="0"/>
                        <a:t/>
                      </a:r>
                      <a:br>
                        <a:rPr lang="en-US" sz="1200" dirty="0"/>
                      </a:br>
                      <a:r>
                        <a:rPr lang="en-US" sz="1200" dirty="0"/>
                        <a:t> </a:t>
                      </a:r>
                      <a:r>
                        <a:rPr lang="en-US" sz="1200" baseline="0" dirty="0"/>
                        <a:t>   </a:t>
                      </a:r>
                      <a:r>
                        <a:rPr lang="en-US" sz="1200" dirty="0"/>
                        <a:t>Incident HCC</a:t>
                      </a:r>
                      <a:br>
                        <a:rPr lang="en-US" sz="1200" dirty="0"/>
                      </a:br>
                      <a:r>
                        <a:rPr lang="en-US" sz="1200" dirty="0"/>
                        <a:t>    Liver-related mortality</a:t>
                      </a:r>
                    </a:p>
                  </a:txBody>
                  <a:tcPr marL="19440" marR="19440" marT="28800" marB="28800">
                    <a:lnT w="38100" cap="flat" cmpd="sng" algn="ctr">
                      <a:solidFill>
                        <a:schemeClr val="bg1"/>
                      </a:solidFill>
                      <a:prstDash val="solid"/>
                      <a:round/>
                      <a:headEnd type="none" w="med" len="med"/>
                      <a:tailEnd type="none" w="med" len="med"/>
                    </a:lnT>
                  </a:tcPr>
                </a:tc>
                <a:tc>
                  <a:txBody>
                    <a:bodyPr/>
                    <a:lstStyle/>
                    <a:p>
                      <a:pPr algn="ctr">
                        <a:lnSpc>
                          <a:spcPct val="90000"/>
                        </a:lnSpc>
                      </a:pPr>
                      <a:r>
                        <a:rPr lang="en-US" sz="1200" dirty="0"/>
                        <a:t/>
                      </a:r>
                      <a:br>
                        <a:rPr lang="en-US" sz="1200" dirty="0"/>
                      </a:br>
                      <a:r>
                        <a:rPr lang="en-US" sz="1200" dirty="0"/>
                        <a:t>2</a:t>
                      </a:r>
                      <a:br>
                        <a:rPr lang="en-US" sz="1200" dirty="0"/>
                      </a:br>
                      <a:r>
                        <a:rPr lang="en-US" sz="1200" dirty="0"/>
                        <a:t>5</a:t>
                      </a:r>
                    </a:p>
                  </a:txBody>
                  <a:tcPr marL="19440" marR="19440" marT="28800" marB="28800">
                    <a:lnT w="38100" cap="flat" cmpd="sng" algn="ctr">
                      <a:solidFill>
                        <a:schemeClr val="bg1"/>
                      </a:solidFill>
                      <a:prstDash val="solid"/>
                      <a:round/>
                      <a:headEnd type="none" w="med" len="med"/>
                      <a:tailEnd type="none" w="med" len="med"/>
                    </a:lnT>
                  </a:tcPr>
                </a:tc>
                <a:tc>
                  <a:txBody>
                    <a:bodyPr/>
                    <a:lstStyle/>
                    <a:p>
                      <a:pPr algn="ctr">
                        <a:lnSpc>
                          <a:spcPct val="90000"/>
                        </a:lnSpc>
                      </a:pPr>
                      <a:r>
                        <a:rPr lang="en-US" sz="1200" dirty="0"/>
                        <a:t/>
                      </a:r>
                      <a:br>
                        <a:rPr lang="en-US" sz="1200" dirty="0"/>
                      </a:br>
                      <a:r>
                        <a:rPr lang="en-US" sz="1200" dirty="0"/>
                        <a:t>7</a:t>
                      </a:r>
                      <a:br>
                        <a:rPr lang="en-US" sz="1200" dirty="0"/>
                      </a:br>
                      <a:r>
                        <a:rPr lang="en-US" sz="1200" dirty="0"/>
                        <a:t>17</a:t>
                      </a:r>
                    </a:p>
                  </a:txBody>
                  <a:tcPr marL="19440" marR="19440" marT="28800" marB="28800">
                    <a:lnT w="38100" cap="flat" cmpd="sng" algn="ctr">
                      <a:solidFill>
                        <a:schemeClr val="bg1"/>
                      </a:solidFill>
                      <a:prstDash val="solid"/>
                      <a:round/>
                      <a:headEnd type="none" w="med" len="med"/>
                      <a:tailEnd type="none" w="med" len="med"/>
                    </a:lnT>
                  </a:tcPr>
                </a:tc>
                <a:tc>
                  <a:txBody>
                    <a:bodyPr/>
                    <a:lstStyle/>
                    <a:p>
                      <a:pPr algn="ctr">
                        <a:lnSpc>
                          <a:spcPct val="90000"/>
                        </a:lnSpc>
                      </a:pPr>
                      <a:r>
                        <a:rPr lang="en-US" sz="1200" dirty="0"/>
                        <a:t/>
                      </a:r>
                      <a:br>
                        <a:rPr lang="en-US" sz="1200" dirty="0"/>
                      </a:br>
                      <a:r>
                        <a:rPr lang="en-US" sz="1200" dirty="0"/>
                        <a:t>90 (56-98)</a:t>
                      </a:r>
                      <a:br>
                        <a:rPr lang="en-US" sz="1200" dirty="0"/>
                      </a:br>
                      <a:r>
                        <a:rPr lang="en-US" sz="1200" dirty="0"/>
                        <a:t>89 (43-98)</a:t>
                      </a:r>
                    </a:p>
                  </a:txBody>
                  <a:tcPr marL="19440" marR="19440" marT="28800" marB="28800">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2"/>
                  </a:ext>
                </a:extLst>
              </a:tr>
              <a:tr h="370840">
                <a:tc>
                  <a:txBody>
                    <a:bodyPr/>
                    <a:lstStyle/>
                    <a:p>
                      <a:pPr>
                        <a:lnSpc>
                          <a:spcPct val="90000"/>
                        </a:lnSpc>
                      </a:pPr>
                      <a:r>
                        <a:rPr lang="en-US" sz="1200" b="1" dirty="0"/>
                        <a:t> Women</a:t>
                      </a:r>
                      <a:br>
                        <a:rPr lang="en-US" sz="1200" b="1" dirty="0"/>
                      </a:br>
                      <a:r>
                        <a:rPr lang="en-US" sz="1200" dirty="0"/>
                        <a:t>    Incident HCC</a:t>
                      </a:r>
                      <a:br>
                        <a:rPr lang="en-US" sz="1200" dirty="0"/>
                      </a:br>
                      <a:r>
                        <a:rPr lang="en-US" sz="1200" dirty="0"/>
                        <a:t>    Liver-related mortality</a:t>
                      </a:r>
                    </a:p>
                  </a:txBody>
                  <a:tcPr marL="19440" marR="19440" marT="28800" marB="28800"/>
                </a:tc>
                <a:tc>
                  <a:txBody>
                    <a:bodyPr/>
                    <a:lstStyle/>
                    <a:p>
                      <a:pPr algn="ctr">
                        <a:lnSpc>
                          <a:spcPct val="90000"/>
                        </a:lnSpc>
                      </a:pPr>
                      <a:r>
                        <a:rPr lang="en-US" sz="1200" dirty="0"/>
                        <a:t/>
                      </a:r>
                      <a:br>
                        <a:rPr lang="en-US" sz="1200" dirty="0"/>
                      </a:br>
                      <a:r>
                        <a:rPr lang="en-US" sz="1200" dirty="0"/>
                        <a:t>2</a:t>
                      </a:r>
                      <a:br>
                        <a:rPr lang="en-US" sz="1200" dirty="0"/>
                      </a:br>
                      <a:r>
                        <a:rPr lang="en-US" sz="1200" dirty="0"/>
                        <a:t>6</a:t>
                      </a:r>
                    </a:p>
                  </a:txBody>
                  <a:tcPr marL="19440" marR="19440" marT="28800" marB="28800"/>
                </a:tc>
                <a:tc>
                  <a:txBody>
                    <a:bodyPr/>
                    <a:lstStyle/>
                    <a:p>
                      <a:pPr algn="ctr">
                        <a:lnSpc>
                          <a:spcPct val="90000"/>
                        </a:lnSpc>
                      </a:pPr>
                      <a:r>
                        <a:rPr lang="en-US" sz="1200" dirty="0"/>
                        <a:t/>
                      </a:r>
                      <a:br>
                        <a:rPr lang="en-US" sz="1200" dirty="0"/>
                      </a:br>
                      <a:r>
                        <a:rPr lang="en-US" sz="1200" dirty="0"/>
                        <a:t>6</a:t>
                      </a:r>
                      <a:br>
                        <a:rPr lang="en-US" sz="1200" dirty="0"/>
                      </a:br>
                      <a:r>
                        <a:rPr lang="en-US" sz="1200" dirty="0"/>
                        <a:t>16</a:t>
                      </a:r>
                    </a:p>
                  </a:txBody>
                  <a:tcPr marL="19440" marR="19440" marT="28800" marB="28800"/>
                </a:tc>
                <a:tc>
                  <a:txBody>
                    <a:bodyPr/>
                    <a:lstStyle/>
                    <a:p>
                      <a:pPr algn="ctr">
                        <a:lnSpc>
                          <a:spcPct val="90000"/>
                        </a:lnSpc>
                      </a:pPr>
                      <a:r>
                        <a:rPr lang="en-US" sz="1200" dirty="0"/>
                        <a:t/>
                      </a:r>
                      <a:br>
                        <a:rPr lang="en-US" sz="1200" dirty="0"/>
                      </a:br>
                      <a:r>
                        <a:rPr lang="en-US" sz="1200" dirty="0"/>
                        <a:t>91 (34-99)</a:t>
                      </a:r>
                      <a:br>
                        <a:rPr lang="en-US" sz="1200" dirty="0"/>
                      </a:br>
                      <a:r>
                        <a:rPr lang="en-US" sz="1200" dirty="0"/>
                        <a:t>69 (34-88)</a:t>
                      </a:r>
                    </a:p>
                  </a:txBody>
                  <a:tcPr marL="19440" marR="19440" marT="28800" marB="28800"/>
                </a:tc>
                <a:extLst>
                  <a:ext uri="{0D108BD9-81ED-4DB2-BD59-A6C34878D82A}">
                    <a16:rowId xmlns:a16="http://schemas.microsoft.com/office/drawing/2014/main" xmlns="" val="10003"/>
                  </a:ext>
                </a:extLst>
              </a:tr>
              <a:tr h="370840">
                <a:tc>
                  <a:txBody>
                    <a:bodyPr/>
                    <a:lstStyle/>
                    <a:p>
                      <a:pPr marL="0" marR="0" indent="0" algn="l" defTabSz="457200" rtl="0" eaLnBrk="1" fontAlgn="auto" latinLnBrk="0" hangingPunct="1">
                        <a:lnSpc>
                          <a:spcPct val="90000"/>
                        </a:lnSpc>
                        <a:spcBef>
                          <a:spcPts val="0"/>
                        </a:spcBef>
                        <a:spcAft>
                          <a:spcPts val="0"/>
                        </a:spcAft>
                        <a:buClrTx/>
                        <a:buSzTx/>
                        <a:buFontTx/>
                        <a:buNone/>
                        <a:tabLst/>
                        <a:defRPr/>
                      </a:pPr>
                      <a:r>
                        <a:rPr lang="en-US" sz="1200" b="1" dirty="0"/>
                        <a:t> Men</a:t>
                      </a:r>
                      <a:br>
                        <a:rPr lang="en-US" sz="1200" b="1" dirty="0"/>
                      </a:br>
                      <a:r>
                        <a:rPr lang="en-US" sz="1200" dirty="0"/>
                        <a:t>    Incident HCC</a:t>
                      </a:r>
                      <a:br>
                        <a:rPr lang="en-US" sz="1200" dirty="0"/>
                      </a:br>
                      <a:r>
                        <a:rPr lang="en-US" sz="1200" dirty="0"/>
                        <a:t>    Liver-related mortality</a:t>
                      </a:r>
                    </a:p>
                  </a:txBody>
                  <a:tcPr marL="19440" marR="19440" marT="28800" marB="28800"/>
                </a:tc>
                <a:tc>
                  <a:txBody>
                    <a:bodyPr/>
                    <a:lstStyle/>
                    <a:p>
                      <a:pPr algn="ctr">
                        <a:lnSpc>
                          <a:spcPct val="90000"/>
                        </a:lnSpc>
                      </a:pPr>
                      <a:endParaRPr lang="en-US" sz="1200" dirty="0">
                        <a:solidFill>
                          <a:schemeClr val="tx1"/>
                        </a:solidFill>
                      </a:endParaRPr>
                    </a:p>
                    <a:p>
                      <a:pPr algn="ctr">
                        <a:lnSpc>
                          <a:spcPct val="90000"/>
                        </a:lnSpc>
                      </a:pPr>
                      <a:r>
                        <a:rPr lang="en-US" sz="1200" dirty="0">
                          <a:solidFill>
                            <a:schemeClr val="tx1"/>
                          </a:solidFill>
                        </a:rPr>
                        <a:t>3</a:t>
                      </a:r>
                    </a:p>
                    <a:p>
                      <a:pPr algn="ctr">
                        <a:lnSpc>
                          <a:spcPct val="90000"/>
                        </a:lnSpc>
                      </a:pPr>
                      <a:r>
                        <a:rPr lang="en-US" sz="1200" dirty="0">
                          <a:solidFill>
                            <a:schemeClr val="tx1"/>
                          </a:solidFill>
                        </a:rPr>
                        <a:t>5</a:t>
                      </a:r>
                    </a:p>
                  </a:txBody>
                  <a:tcPr marL="19440" marR="19440" marT="28800" marB="28800"/>
                </a:tc>
                <a:tc>
                  <a:txBody>
                    <a:bodyPr/>
                    <a:lstStyle/>
                    <a:p>
                      <a:pPr algn="ctr">
                        <a:lnSpc>
                          <a:spcPct val="90000"/>
                        </a:lnSpc>
                      </a:pPr>
                      <a:endParaRPr lang="en-US" sz="1200" dirty="0">
                        <a:solidFill>
                          <a:schemeClr val="tx1"/>
                        </a:solidFill>
                      </a:endParaRPr>
                    </a:p>
                    <a:p>
                      <a:pPr algn="ctr">
                        <a:lnSpc>
                          <a:spcPct val="90000"/>
                        </a:lnSpc>
                      </a:pPr>
                      <a:r>
                        <a:rPr lang="en-US" sz="1200" dirty="0">
                          <a:solidFill>
                            <a:schemeClr val="tx1"/>
                          </a:solidFill>
                        </a:rPr>
                        <a:t>7</a:t>
                      </a:r>
                    </a:p>
                    <a:p>
                      <a:pPr algn="ctr">
                        <a:lnSpc>
                          <a:spcPct val="90000"/>
                        </a:lnSpc>
                      </a:pPr>
                      <a:r>
                        <a:rPr lang="en-US" sz="1200" dirty="0">
                          <a:solidFill>
                            <a:schemeClr val="tx1"/>
                          </a:solidFill>
                        </a:rPr>
                        <a:t>17</a:t>
                      </a:r>
                    </a:p>
                  </a:txBody>
                  <a:tcPr marL="19440" marR="19440" marT="28800" marB="28800"/>
                </a:tc>
                <a:tc>
                  <a:txBody>
                    <a:bodyPr/>
                    <a:lstStyle/>
                    <a:p>
                      <a:pPr algn="ctr">
                        <a:lnSpc>
                          <a:spcPct val="90000"/>
                        </a:lnSpc>
                      </a:pPr>
                      <a:endParaRPr lang="en-US" sz="1200" dirty="0">
                        <a:solidFill>
                          <a:schemeClr val="tx1"/>
                        </a:solidFill>
                      </a:endParaRPr>
                    </a:p>
                    <a:p>
                      <a:pPr algn="ctr">
                        <a:lnSpc>
                          <a:spcPct val="90000"/>
                        </a:lnSpc>
                      </a:pPr>
                      <a:r>
                        <a:rPr lang="en-US" sz="1200" dirty="0">
                          <a:solidFill>
                            <a:schemeClr val="tx1"/>
                          </a:solidFill>
                        </a:rPr>
                        <a:t>88 (21-99)</a:t>
                      </a:r>
                    </a:p>
                    <a:p>
                      <a:pPr algn="ctr">
                        <a:lnSpc>
                          <a:spcPct val="90000"/>
                        </a:lnSpc>
                      </a:pPr>
                      <a:r>
                        <a:rPr lang="en-US" sz="1200" dirty="0">
                          <a:solidFill>
                            <a:schemeClr val="tx1"/>
                          </a:solidFill>
                        </a:rPr>
                        <a:t>87</a:t>
                      </a:r>
                      <a:r>
                        <a:rPr lang="en-US" sz="1200" baseline="0" dirty="0">
                          <a:solidFill>
                            <a:schemeClr val="tx1"/>
                          </a:solidFill>
                        </a:rPr>
                        <a:t> (59-96)</a:t>
                      </a:r>
                      <a:endParaRPr lang="en-US" sz="1200" dirty="0">
                        <a:solidFill>
                          <a:schemeClr val="tx1"/>
                        </a:solidFill>
                      </a:endParaRPr>
                    </a:p>
                  </a:txBody>
                  <a:tcPr marL="19440" marR="19440" marT="28800" marB="28800"/>
                </a:tc>
                <a:extLst>
                  <a:ext uri="{0D108BD9-81ED-4DB2-BD59-A6C34878D82A}">
                    <a16:rowId xmlns:a16="http://schemas.microsoft.com/office/drawing/2014/main" xmlns="" val="10004"/>
                  </a:ext>
                </a:extLst>
              </a:tr>
            </a:tbl>
          </a:graphicData>
        </a:graphic>
      </p:graphicFrame>
      <p:sp>
        <p:nvSpPr>
          <p:cNvPr id="14" name="Rectangle 13">
            <a:extLst>
              <a:ext uri="{FF2B5EF4-FFF2-40B4-BE49-F238E27FC236}">
                <a16:creationId xmlns:a16="http://schemas.microsoft.com/office/drawing/2014/main" xmlns="" id="{AC105892-AD6D-4787-8F14-C3289A5F9833}"/>
              </a:ext>
            </a:extLst>
          </p:cNvPr>
          <p:cNvSpPr/>
          <p:nvPr/>
        </p:nvSpPr>
        <p:spPr>
          <a:xfrm>
            <a:off x="464399" y="1412776"/>
            <a:ext cx="8222401" cy="80666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Prospective cohort study: N=121,893 </a:t>
            </a:r>
            <a:r>
              <a:rPr lang="en-US" sz="1500" b="1" dirty="0">
                <a:sym typeface="Wingdings" panose="05000000000000000000" pitchFamily="2" charset="2"/>
              </a:rPr>
              <a:t> 121 HCC cases and 350 cirrhosis-related deaths</a:t>
            </a:r>
          </a:p>
          <a:p>
            <a:pPr algn="ctr"/>
            <a:r>
              <a:rPr lang="en-US" sz="1500" b="1" dirty="0">
                <a:sym typeface="Wingdings" panose="05000000000000000000" pitchFamily="2" charset="2"/>
              </a:rPr>
              <a:t>Adjusted HR for 5 </a:t>
            </a:r>
            <a:r>
              <a:rPr lang="en-US" sz="1500" b="1" dirty="0" smtClean="0">
                <a:sym typeface="Wingdings" panose="05000000000000000000" pitchFamily="2" charset="2"/>
              </a:rPr>
              <a:t>vs. </a:t>
            </a:r>
            <a:r>
              <a:rPr lang="en-US" sz="1500" b="1" dirty="0">
                <a:sym typeface="Wingdings" panose="05000000000000000000" pitchFamily="2" charset="2"/>
              </a:rPr>
              <a:t>0 modifiable risk factors: HCC 3.59 (95% CI 1.50-7.42)</a:t>
            </a:r>
          </a:p>
          <a:p>
            <a:pPr algn="ctr"/>
            <a:r>
              <a:rPr lang="en-US" sz="1500" b="1" dirty="0">
                <a:sym typeface="Wingdings" panose="05000000000000000000" pitchFamily="2" charset="2"/>
              </a:rPr>
              <a:t>Cirrhosis-related mortality: 4.27 (95% CI 2.06-11.69)</a:t>
            </a:r>
            <a:endParaRPr lang="en-US" sz="1500" b="1" dirty="0"/>
          </a:p>
        </p:txBody>
      </p:sp>
      <p:sp>
        <p:nvSpPr>
          <p:cNvPr id="16" name="Content Placeholder 15"/>
          <p:cNvSpPr txBox="1">
            <a:spLocks/>
          </p:cNvSpPr>
          <p:nvPr/>
        </p:nvSpPr>
        <p:spPr>
          <a:xfrm>
            <a:off x="3492500" y="2348880"/>
            <a:ext cx="5182372" cy="431949"/>
          </a:xfrm>
          <a:prstGeom prst="rect">
            <a:avLst/>
          </a:prstGeom>
        </p:spPr>
        <p:txBody>
          <a:bodyPr lIns="0" tIns="0" rIns="0" bIns="0"/>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lnSpc>
                <a:spcPct val="90000"/>
              </a:lnSpc>
              <a:buFont typeface="Arial"/>
              <a:buNone/>
            </a:pPr>
            <a:r>
              <a:rPr lang="en-US" sz="1200" b="1" dirty="0">
                <a:solidFill>
                  <a:schemeClr val="tx2"/>
                </a:solidFill>
              </a:rPr>
              <a:t>Incidence of HCC and liver-related mortality according to low- and high-risk lifestyle factors and the corresponding population attributable risk estimates</a:t>
            </a:r>
          </a:p>
        </p:txBody>
      </p:sp>
      <p:sp>
        <p:nvSpPr>
          <p:cNvPr id="19" name="Rectangle 18">
            <a:extLst>
              <a:ext uri="{FF2B5EF4-FFF2-40B4-BE49-F238E27FC236}">
                <a16:creationId xmlns:a16="http://schemas.microsoft.com/office/drawing/2014/main" xmlns="" id="{986790C2-F412-4DCB-9480-0EAAFAAF54AB}"/>
              </a:ext>
            </a:extLst>
          </p:cNvPr>
          <p:cNvSpPr/>
          <p:nvPr/>
        </p:nvSpPr>
        <p:spPr>
          <a:xfrm>
            <a:off x="7380311" y="3474624"/>
            <a:ext cx="1294561" cy="581977"/>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170363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DIETARY FAT INTAKE AND RISK OF HEPATOCELLULAR CARCINOMA IN TWO LARGE PROSPECTIVE COHORT STUDIES</a:t>
            </a:r>
            <a:r>
              <a:rPr lang="en-GB" dirty="0"/>
              <a:t/>
            </a:r>
            <a:br>
              <a:rPr lang="en-GB" dirty="0"/>
            </a:br>
            <a:r>
              <a:rPr lang="en-GB" sz="2200" cap="none" dirty="0"/>
              <a:t/>
            </a:r>
            <a:br>
              <a:rPr lang="en-GB" sz="2200" cap="none" dirty="0"/>
            </a:br>
            <a:r>
              <a:rPr lang="en-GB" sz="2200" cap="none" dirty="0"/>
              <a:t>Yang W, et al. AASLD 2019, Abstract #854</a:t>
            </a:r>
          </a:p>
        </p:txBody>
      </p:sp>
    </p:spTree>
    <p:extLst>
      <p:ext uri="{BB962C8B-B14F-4D97-AF65-F5344CB8AC3E}">
        <p14:creationId xmlns:p14="http://schemas.microsoft.com/office/powerpoint/2010/main" val="311274537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FF49FB4-8DB2-4651-A30C-266CB0C7F413}"/>
              </a:ext>
            </a:extLst>
          </p:cNvPr>
          <p:cNvSpPr>
            <a:spLocks noGrp="1"/>
          </p:cNvSpPr>
          <p:nvPr>
            <p:ph sz="quarter" idx="12"/>
          </p:nvPr>
        </p:nvSpPr>
        <p:spPr/>
        <p:txBody>
          <a:bodyPr/>
          <a:lstStyle/>
          <a:p>
            <a:r>
              <a:rPr lang="en-US" b="1" dirty="0">
                <a:solidFill>
                  <a:schemeClr val="accent1"/>
                </a:solidFill>
              </a:rPr>
              <a:t>Prospective analysis </a:t>
            </a:r>
            <a:r>
              <a:rPr lang="en-US" dirty="0"/>
              <a:t>of intake of total and specific fats and major sources of dietary fats in relation to HCC risk within the Nurses’ Health Study and the Health Professionals Follow-up Study</a:t>
            </a:r>
          </a:p>
          <a:p>
            <a:r>
              <a:rPr lang="en-US" dirty="0"/>
              <a:t>Dietary fats were measured at baseline and approximately every 4 years</a:t>
            </a:r>
          </a:p>
          <a:p>
            <a:r>
              <a:rPr lang="en-US" dirty="0"/>
              <a:t>Average follow-up of 28 years</a:t>
            </a:r>
          </a:p>
        </p:txBody>
      </p:sp>
      <p:sp>
        <p:nvSpPr>
          <p:cNvPr id="2" name="Title 1">
            <a:extLst>
              <a:ext uri="{FF2B5EF4-FFF2-40B4-BE49-F238E27FC236}">
                <a16:creationId xmlns:a16="http://schemas.microsoft.com/office/drawing/2014/main" xmlns="" id="{A0D7C1AC-30B4-4652-BA24-BB5DE6D73F69}"/>
              </a:ext>
            </a:extLst>
          </p:cNvPr>
          <p:cNvSpPr>
            <a:spLocks noGrp="1"/>
          </p:cNvSpPr>
          <p:nvPr>
            <p:ph type="title"/>
          </p:nvPr>
        </p:nvSpPr>
        <p:spPr/>
        <p:txBody>
          <a:bodyPr/>
          <a:lstStyle/>
          <a:p>
            <a:r>
              <a:rPr lang="en-US" dirty="0"/>
              <a:t>Dietary Fat and HCC</a:t>
            </a:r>
            <a:br>
              <a:rPr lang="en-US" dirty="0"/>
            </a:br>
            <a:r>
              <a:rPr lang="en-US" dirty="0"/>
              <a:t>METHODS</a:t>
            </a:r>
          </a:p>
        </p:txBody>
      </p:sp>
      <p:sp>
        <p:nvSpPr>
          <p:cNvPr id="5" name="Content Placeholder 4"/>
          <p:cNvSpPr>
            <a:spLocks noGrp="1"/>
          </p:cNvSpPr>
          <p:nvPr>
            <p:ph sz="quarter" idx="4294967295"/>
          </p:nvPr>
        </p:nvSpPr>
        <p:spPr>
          <a:xfrm>
            <a:off x="464400" y="6217200"/>
            <a:ext cx="7635254" cy="556171"/>
          </a:xfrm>
          <a:prstGeom prst="rect">
            <a:avLst/>
          </a:prstGeom>
        </p:spPr>
        <p:txBody>
          <a:bodyPr/>
          <a:lstStyle/>
          <a:p>
            <a:pPr marL="0" indent="0">
              <a:buNone/>
            </a:pPr>
            <a:r>
              <a:rPr lang="en-US" sz="1200" dirty="0">
                <a:solidFill>
                  <a:schemeClr val="tx2"/>
                </a:solidFill>
              </a:rPr>
              <a:t>HCC, hepatocellular carcinoma</a:t>
            </a:r>
          </a:p>
          <a:p>
            <a:pPr marL="0" indent="0">
              <a:buNone/>
            </a:pPr>
            <a:r>
              <a:rPr lang="en-US" sz="1200" dirty="0">
                <a:solidFill>
                  <a:schemeClr val="tx2"/>
                </a:solidFill>
              </a:rPr>
              <a:t>Yang W, et al. AASLD 2019. Abstract</a:t>
            </a:r>
            <a:r>
              <a:rPr lang="en-GB" sz="1200" dirty="0">
                <a:solidFill>
                  <a:schemeClr val="tx2"/>
                </a:solidFill>
              </a:rPr>
              <a:t> #854</a:t>
            </a:r>
            <a:endParaRPr lang="en-US" sz="1200" dirty="0">
              <a:solidFill>
                <a:schemeClr val="tx2"/>
              </a:solidFill>
            </a:endParaRPr>
          </a:p>
        </p:txBody>
      </p:sp>
    </p:spTree>
    <p:extLst>
      <p:ext uri="{BB962C8B-B14F-4D97-AF65-F5344CB8AC3E}">
        <p14:creationId xmlns:p14="http://schemas.microsoft.com/office/powerpoint/2010/main" val="1238175636"/>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F7BF5AA-17FF-421E-AAF5-7AD20EE85058}"/>
              </a:ext>
            </a:extLst>
          </p:cNvPr>
          <p:cNvSpPr>
            <a:spLocks noGrp="1"/>
          </p:cNvSpPr>
          <p:nvPr>
            <p:ph sz="quarter" idx="12"/>
          </p:nvPr>
        </p:nvSpPr>
        <p:spPr>
          <a:xfrm>
            <a:off x="464400" y="1425600"/>
            <a:ext cx="8222400" cy="3227536"/>
          </a:xfrm>
        </p:spPr>
        <p:txBody>
          <a:bodyPr>
            <a:normAutofit fontScale="92500" lnSpcReduction="10000"/>
          </a:bodyPr>
          <a:lstStyle/>
          <a:p>
            <a:r>
              <a:rPr lang="en-US" b="1" dirty="0">
                <a:solidFill>
                  <a:schemeClr val="accent1"/>
                </a:solidFill>
              </a:rPr>
              <a:t>Vegetable fat intake </a:t>
            </a:r>
            <a:r>
              <a:rPr lang="en-US" dirty="0"/>
              <a:t>had a significant </a:t>
            </a:r>
            <a:r>
              <a:rPr lang="en-US" b="1" dirty="0">
                <a:solidFill>
                  <a:schemeClr val="accent1"/>
                </a:solidFill>
              </a:rPr>
              <a:t>inverse association with HCC risk </a:t>
            </a:r>
          </a:p>
          <a:p>
            <a:pPr lvl="1"/>
            <a:r>
              <a:rPr lang="en-US" dirty="0"/>
              <a:t>HR </a:t>
            </a:r>
            <a:r>
              <a:rPr lang="en-US" dirty="0">
                <a:solidFill>
                  <a:schemeClr val="tx2"/>
                </a:solidFill>
              </a:rPr>
              <a:t>0.61, 95% CI: 0.39-0.96</a:t>
            </a:r>
            <a:r>
              <a:rPr lang="en-US" dirty="0"/>
              <a:t>; </a:t>
            </a:r>
            <a:r>
              <a:rPr lang="en-US" i="1" dirty="0"/>
              <a:t>P</a:t>
            </a:r>
            <a:r>
              <a:rPr lang="en-US" dirty="0"/>
              <a:t>=0.02</a:t>
            </a:r>
          </a:p>
          <a:p>
            <a:r>
              <a:rPr lang="en-US" b="1" dirty="0">
                <a:solidFill>
                  <a:schemeClr val="accent1"/>
                </a:solidFill>
              </a:rPr>
              <a:t>Replacing animal or </a:t>
            </a:r>
            <a:r>
              <a:rPr lang="en-US" b="1" dirty="0" smtClean="0">
                <a:solidFill>
                  <a:schemeClr val="accent1"/>
                </a:solidFill>
              </a:rPr>
              <a:t>dairy </a:t>
            </a:r>
            <a:r>
              <a:rPr lang="en-US" b="1" dirty="0">
                <a:solidFill>
                  <a:schemeClr val="accent1"/>
                </a:solidFill>
              </a:rPr>
              <a:t>fats </a:t>
            </a:r>
            <a:r>
              <a:rPr lang="en-US" dirty="0"/>
              <a:t>with an equivalent amount of vegetable fat was associated with </a:t>
            </a:r>
            <a:r>
              <a:rPr lang="en-US" sz="2100" dirty="0"/>
              <a:t>a lower HCC risk </a:t>
            </a:r>
          </a:p>
          <a:p>
            <a:pPr lvl="1"/>
            <a:r>
              <a:rPr lang="en-US" dirty="0"/>
              <a:t>HR 0.79, 95% CI: 0.65-0.97</a:t>
            </a:r>
          </a:p>
          <a:p>
            <a:r>
              <a:rPr lang="en-US" dirty="0"/>
              <a:t>Both </a:t>
            </a:r>
            <a:r>
              <a:rPr lang="en-US" b="1" dirty="0">
                <a:solidFill>
                  <a:schemeClr val="accent1"/>
                </a:solidFill>
              </a:rPr>
              <a:t>monounsaturated and polyunsaturated fatty acids</a:t>
            </a:r>
            <a:r>
              <a:rPr lang="en-US" dirty="0"/>
              <a:t> (PUFAs), including omega-3, were inversely associated with HCC risk</a:t>
            </a:r>
          </a:p>
          <a:p>
            <a:pPr lvl="1"/>
            <a:r>
              <a:rPr lang="en-US" dirty="0"/>
              <a:t>HR=0.63, 95% CI: 0.41-0.96; </a:t>
            </a:r>
            <a:r>
              <a:rPr lang="en-US" i="1" dirty="0"/>
              <a:t>P</a:t>
            </a:r>
            <a:r>
              <a:rPr lang="en-US" dirty="0"/>
              <a:t>=0.14</a:t>
            </a:r>
          </a:p>
          <a:p>
            <a:r>
              <a:rPr lang="en-US" dirty="0"/>
              <a:t>Polyunsaturated and/or monounsaturated fat to saturated fat ratios were all statistically inversely associated with HCC risk (all </a:t>
            </a:r>
            <a:r>
              <a:rPr lang="en-US" i="1" dirty="0"/>
              <a:t>P</a:t>
            </a:r>
            <a:r>
              <a:rPr lang="en-US" baseline="-25000" dirty="0"/>
              <a:t>trend</a:t>
            </a:r>
            <a:r>
              <a:rPr lang="en-US" dirty="0"/>
              <a:t>≤0.02)</a:t>
            </a:r>
          </a:p>
        </p:txBody>
      </p:sp>
      <p:sp>
        <p:nvSpPr>
          <p:cNvPr id="2" name="Title 1">
            <a:extLst>
              <a:ext uri="{FF2B5EF4-FFF2-40B4-BE49-F238E27FC236}">
                <a16:creationId xmlns:a16="http://schemas.microsoft.com/office/drawing/2014/main" xmlns="" id="{874EA527-DA43-4EFA-BD32-BAA4227DBFBE}"/>
              </a:ext>
            </a:extLst>
          </p:cNvPr>
          <p:cNvSpPr>
            <a:spLocks noGrp="1"/>
          </p:cNvSpPr>
          <p:nvPr>
            <p:ph type="title"/>
          </p:nvPr>
        </p:nvSpPr>
        <p:spPr/>
        <p:txBody>
          <a:bodyPr/>
          <a:lstStyle/>
          <a:p>
            <a:r>
              <a:rPr lang="en-US" dirty="0"/>
              <a:t>Dietary Fat and HCC</a:t>
            </a:r>
            <a:br>
              <a:rPr lang="en-US" dirty="0"/>
            </a:br>
            <a:r>
              <a:rPr lang="en-US" dirty="0"/>
              <a:t>results and clinical interpretation</a:t>
            </a:r>
          </a:p>
        </p:txBody>
      </p:sp>
      <p:sp>
        <p:nvSpPr>
          <p:cNvPr id="8" name="Content Placeholder 7"/>
          <p:cNvSpPr>
            <a:spLocks noGrp="1"/>
          </p:cNvSpPr>
          <p:nvPr>
            <p:ph sz="quarter" idx="4294967295"/>
          </p:nvPr>
        </p:nvSpPr>
        <p:spPr>
          <a:xfrm>
            <a:off x="464400" y="6217200"/>
            <a:ext cx="7635254" cy="556171"/>
          </a:xfrm>
          <a:prstGeom prst="rect">
            <a:avLst/>
          </a:prstGeom>
        </p:spPr>
        <p:txBody>
          <a:bodyPr/>
          <a:lstStyle/>
          <a:p>
            <a:pPr marL="0" indent="0">
              <a:buNone/>
            </a:pPr>
            <a:r>
              <a:rPr lang="en-US" sz="1200" dirty="0"/>
              <a:t>CI, confidence interval; </a:t>
            </a:r>
            <a:r>
              <a:rPr lang="en-US" sz="1200" dirty="0">
                <a:solidFill>
                  <a:schemeClr val="tx2"/>
                </a:solidFill>
              </a:rPr>
              <a:t>HCC, hepatocellular carcinoma; HR, hazard ratio; PUFA, polyunsaturated fatty acid</a:t>
            </a:r>
          </a:p>
          <a:p>
            <a:pPr marL="0" indent="0">
              <a:buNone/>
            </a:pPr>
            <a:r>
              <a:rPr lang="en-US" sz="1200" dirty="0">
                <a:solidFill>
                  <a:schemeClr val="tx2"/>
                </a:solidFill>
              </a:rPr>
              <a:t>Yang W, et al. AASLD 2019. Abstract</a:t>
            </a:r>
            <a:r>
              <a:rPr lang="en-GB" sz="1200" dirty="0">
                <a:solidFill>
                  <a:schemeClr val="tx2"/>
                </a:solidFill>
              </a:rPr>
              <a:t> #854</a:t>
            </a:r>
            <a:endParaRPr lang="en-US" sz="1200" dirty="0">
              <a:solidFill>
                <a:schemeClr val="tx2"/>
              </a:solidFill>
            </a:endParaRPr>
          </a:p>
        </p:txBody>
      </p:sp>
      <p:sp>
        <p:nvSpPr>
          <p:cNvPr id="4" name="Rechthoek 3">
            <a:extLst>
              <a:ext uri="{FF2B5EF4-FFF2-40B4-BE49-F238E27FC236}">
                <a16:creationId xmlns:a16="http://schemas.microsoft.com/office/drawing/2014/main" xmlns="" id="{1F13D7CA-DA29-DF41-9993-175B392746B5}"/>
              </a:ext>
            </a:extLst>
          </p:cNvPr>
          <p:cNvSpPr/>
          <p:nvPr/>
        </p:nvSpPr>
        <p:spPr>
          <a:xfrm>
            <a:off x="611560" y="4797152"/>
            <a:ext cx="7920880" cy="1214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chemeClr val="bg1"/>
                </a:solidFill>
                <a:latin typeface="Calibri" panose="020F0502020204030204" pitchFamily="34" charset="0"/>
                <a:cs typeface="Calibri" panose="020F0502020204030204" pitchFamily="34" charset="0"/>
              </a:rPr>
              <a:t>Clinical interpretation:</a:t>
            </a:r>
          </a:p>
          <a:p>
            <a:pPr marL="285750" indent="-285750">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rPr>
              <a:t>Higher intake of vegetable fats and </a:t>
            </a:r>
            <a:r>
              <a:rPr lang="en-US" sz="1600" dirty="0"/>
              <a:t>PUFAs</a:t>
            </a:r>
            <a:r>
              <a:rPr lang="en-US" sz="1600" dirty="0">
                <a:solidFill>
                  <a:schemeClr val="bg1"/>
                </a:solidFill>
                <a:latin typeface="Calibri" panose="020F0502020204030204" pitchFamily="34" charset="0"/>
                <a:cs typeface="Calibri" panose="020F0502020204030204" pitchFamily="34" charset="0"/>
              </a:rPr>
              <a:t> could be associated with lower HCC </a:t>
            </a:r>
            <a:r>
              <a:rPr lang="en-US" sz="1600" dirty="0" smtClean="0">
                <a:solidFill>
                  <a:schemeClr val="bg1"/>
                </a:solidFill>
                <a:latin typeface="Calibri" panose="020F0502020204030204" pitchFamily="34" charset="0"/>
                <a:cs typeface="Calibri" panose="020F0502020204030204" pitchFamily="34" charset="0"/>
              </a:rPr>
              <a:t>risk</a:t>
            </a:r>
          </a:p>
          <a:p>
            <a:pPr marL="285750" indent="-285750">
              <a:buFont typeface="Arial" panose="020B0604020202020204" pitchFamily="34" charset="0"/>
              <a:buChar char="•"/>
            </a:pPr>
            <a:r>
              <a:rPr lang="en-US" sz="1600" dirty="0" smtClean="0">
                <a:solidFill>
                  <a:schemeClr val="bg1"/>
                </a:solidFill>
                <a:latin typeface="Calibri" panose="020F0502020204030204" pitchFamily="34" charset="0"/>
                <a:cs typeface="Calibri" panose="020F0502020204030204" pitchFamily="34" charset="0"/>
              </a:rPr>
              <a:t>Replacing </a:t>
            </a:r>
            <a:r>
              <a:rPr lang="en-US" sz="1600" dirty="0">
                <a:solidFill>
                  <a:schemeClr val="bg1"/>
                </a:solidFill>
                <a:latin typeface="Calibri" panose="020F0502020204030204" pitchFamily="34" charset="0"/>
                <a:cs typeface="Calibri" panose="020F0502020204030204" pitchFamily="34" charset="0"/>
              </a:rPr>
              <a:t>animal or dairy fats with vegetable fats, or replacing saturated fats with poly- or monounsaturated fats was associated with reduced risk of HCC among US </a:t>
            </a:r>
            <a:r>
              <a:rPr lang="en-US" sz="1600" dirty="0" smtClean="0">
                <a:solidFill>
                  <a:schemeClr val="bg1"/>
                </a:solidFill>
                <a:latin typeface="Calibri" panose="020F0502020204030204" pitchFamily="34" charset="0"/>
                <a:cs typeface="Calibri" panose="020F0502020204030204" pitchFamily="34" charset="0"/>
              </a:rPr>
              <a:t>adults</a:t>
            </a:r>
            <a:endParaRPr lang="en-US" sz="1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325746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Increased risk of hepatocellular carcinoma in diabetics with NASH:</a:t>
            </a:r>
            <a:br>
              <a:rPr lang="en-GB" dirty="0"/>
            </a:br>
            <a:r>
              <a:rPr lang="en-GB" dirty="0"/>
              <a:t>UNOS database analysis</a:t>
            </a:r>
            <a:br>
              <a:rPr lang="en-GB" dirty="0"/>
            </a:br>
            <a:r>
              <a:rPr lang="en-GB" sz="2200" cap="none" dirty="0"/>
              <a:t/>
            </a:r>
            <a:br>
              <a:rPr lang="en-GB" sz="2200" cap="none" dirty="0"/>
            </a:br>
            <a:r>
              <a:rPr lang="en-GB" sz="2200" cap="none" dirty="0" err="1"/>
              <a:t>Doycheva</a:t>
            </a:r>
            <a:r>
              <a:rPr lang="en-GB" sz="2200" cap="none" dirty="0"/>
              <a:t> IB, et al. AASLD 2019, Abstract #348</a:t>
            </a:r>
          </a:p>
        </p:txBody>
      </p:sp>
    </p:spTree>
    <p:extLst>
      <p:ext uri="{BB962C8B-B14F-4D97-AF65-F5344CB8AC3E}">
        <p14:creationId xmlns:p14="http://schemas.microsoft.com/office/powerpoint/2010/main" val="2755045766"/>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64237D-F899-4E6C-B601-3800D7EB7BDA}"/>
              </a:ext>
            </a:extLst>
          </p:cNvPr>
          <p:cNvSpPr>
            <a:spLocks noGrp="1"/>
          </p:cNvSpPr>
          <p:nvPr>
            <p:ph type="title"/>
          </p:nvPr>
        </p:nvSpPr>
        <p:spPr>
          <a:xfrm>
            <a:off x="464400" y="246565"/>
            <a:ext cx="6555600" cy="807285"/>
          </a:xfrm>
        </p:spPr>
        <p:txBody>
          <a:bodyPr>
            <a:normAutofit fontScale="90000"/>
          </a:bodyPr>
          <a:lstStyle/>
          <a:p>
            <a:r>
              <a:rPr lang="en-US" dirty="0"/>
              <a:t>Diabetes and HCC</a:t>
            </a:r>
            <a:br>
              <a:rPr lang="en-US" dirty="0"/>
            </a:br>
            <a:r>
              <a:rPr lang="en-US" dirty="0"/>
              <a:t>UNOS database analysis</a:t>
            </a:r>
            <a:br>
              <a:rPr lang="en-US" dirty="0"/>
            </a:br>
            <a:endParaRPr lang="en-US" dirty="0"/>
          </a:p>
        </p:txBody>
      </p:sp>
      <p:sp>
        <p:nvSpPr>
          <p:cNvPr id="3" name="Content Placeholder 2"/>
          <p:cNvSpPr>
            <a:spLocks noGrp="1"/>
          </p:cNvSpPr>
          <p:nvPr>
            <p:ph sz="quarter" idx="4294967295"/>
          </p:nvPr>
        </p:nvSpPr>
        <p:spPr>
          <a:xfrm>
            <a:off x="464400" y="6217200"/>
            <a:ext cx="7635254" cy="556171"/>
          </a:xfrm>
          <a:prstGeom prst="rect">
            <a:avLst/>
          </a:prstGeom>
        </p:spPr>
        <p:txBody>
          <a:bodyPr/>
          <a:lstStyle/>
          <a:p>
            <a:pPr marL="0" indent="0">
              <a:buNone/>
            </a:pPr>
            <a:r>
              <a:rPr lang="en-US" sz="1200" dirty="0"/>
              <a:t>CI, confidence interval; HCC, hepatocellular carcinoma; NASH, nonalcoholic steatohepatitis; OR, odds ratio; </a:t>
            </a:r>
            <a:r>
              <a:rPr lang="en-GB" sz="1200" dirty="0"/>
              <a:t>T2DM, type 2 diabetes mellitus; UNOS,</a:t>
            </a:r>
            <a:r>
              <a:rPr lang="en-US" sz="1200" dirty="0"/>
              <a:t> United Network for Organ </a:t>
            </a:r>
            <a:r>
              <a:rPr lang="en-US" sz="1200" dirty="0" smtClean="0"/>
              <a:t>Sharing</a:t>
            </a:r>
            <a:br>
              <a:rPr lang="en-US" sz="1200" dirty="0" smtClean="0"/>
            </a:br>
            <a:r>
              <a:rPr lang="en-GB" sz="1200" dirty="0" err="1" smtClean="0"/>
              <a:t>Doycheva</a:t>
            </a:r>
            <a:r>
              <a:rPr lang="en-GB" sz="1200" dirty="0" smtClean="0"/>
              <a:t> </a:t>
            </a:r>
            <a:r>
              <a:rPr lang="en-GB" sz="1200" dirty="0"/>
              <a:t>IB</a:t>
            </a:r>
            <a:r>
              <a:rPr lang="en-US" sz="1200" dirty="0"/>
              <a:t>, et al. AASLD 2019. Abstract</a:t>
            </a:r>
            <a:r>
              <a:rPr lang="en-GB" sz="1200" dirty="0"/>
              <a:t> #348</a:t>
            </a:r>
            <a:endParaRPr lang="en-US" sz="1200" dirty="0"/>
          </a:p>
        </p:txBody>
      </p:sp>
      <p:sp>
        <p:nvSpPr>
          <p:cNvPr id="16" name="Rectangle 15">
            <a:extLst>
              <a:ext uri="{FF2B5EF4-FFF2-40B4-BE49-F238E27FC236}">
                <a16:creationId xmlns:a16="http://schemas.microsoft.com/office/drawing/2014/main" xmlns="" id="{AC105892-AD6D-4787-8F14-C3289A5F9833}"/>
              </a:ext>
            </a:extLst>
          </p:cNvPr>
          <p:cNvSpPr/>
          <p:nvPr/>
        </p:nvSpPr>
        <p:spPr>
          <a:xfrm>
            <a:off x="464399" y="1411200"/>
            <a:ext cx="8222401" cy="80666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1"/>
                </a:solidFill>
              </a:rPr>
              <a:t>UNOS database analysis: 2002-2017</a:t>
            </a:r>
          </a:p>
          <a:p>
            <a:pPr algn="ctr"/>
            <a:r>
              <a:rPr lang="en-US" sz="1500" b="1" dirty="0">
                <a:solidFill>
                  <a:schemeClr val="bg1"/>
                </a:solidFill>
              </a:rPr>
              <a:t>Patients with HCC: 24,149</a:t>
            </a:r>
          </a:p>
          <a:p>
            <a:pPr algn="ctr"/>
            <a:r>
              <a:rPr lang="en-US" sz="1500" b="1" dirty="0">
                <a:solidFill>
                  <a:schemeClr val="bg1"/>
                </a:solidFill>
              </a:rPr>
              <a:t>Patients with HCC and T2DM: 5,771</a:t>
            </a:r>
          </a:p>
        </p:txBody>
      </p:sp>
      <p:graphicFrame>
        <p:nvGraphicFramePr>
          <p:cNvPr id="5" name="Content Placeholder 4"/>
          <p:cNvGraphicFramePr>
            <a:graphicFrameLocks noGrp="1"/>
          </p:cNvGraphicFramePr>
          <p:nvPr>
            <p:ph sz="quarter" idx="12"/>
            <p:extLst/>
          </p:nvPr>
        </p:nvGraphicFramePr>
        <p:xfrm>
          <a:off x="465138" y="2945864"/>
          <a:ext cx="8221662" cy="2727960"/>
        </p:xfrm>
        <a:graphic>
          <a:graphicData uri="http://schemas.openxmlformats.org/drawingml/2006/table">
            <a:tbl>
              <a:tblPr firstRow="1" bandRow="1">
                <a:tableStyleId>{5C22544A-7EE6-4342-B048-85BDC9FD1C3A}</a:tableStyleId>
              </a:tblPr>
              <a:tblGrid>
                <a:gridCol w="4754934">
                  <a:extLst>
                    <a:ext uri="{9D8B030D-6E8A-4147-A177-3AD203B41FA5}">
                      <a16:colId xmlns:a16="http://schemas.microsoft.com/office/drawing/2014/main" xmlns="" val="20000"/>
                    </a:ext>
                  </a:extLst>
                </a:gridCol>
                <a:gridCol w="1733364">
                  <a:extLst>
                    <a:ext uri="{9D8B030D-6E8A-4147-A177-3AD203B41FA5}">
                      <a16:colId xmlns:a16="http://schemas.microsoft.com/office/drawing/2014/main" xmlns="" val="20001"/>
                    </a:ext>
                  </a:extLst>
                </a:gridCol>
                <a:gridCol w="1733364">
                  <a:extLst>
                    <a:ext uri="{9D8B030D-6E8A-4147-A177-3AD203B41FA5}">
                      <a16:colId xmlns:a16="http://schemas.microsoft.com/office/drawing/2014/main" xmlns="" val="20002"/>
                    </a:ext>
                  </a:extLst>
                </a:gridCol>
              </a:tblGrid>
              <a:tr h="266830">
                <a:tc>
                  <a:txBody>
                    <a:bodyPr/>
                    <a:lstStyle/>
                    <a:p>
                      <a:endParaRPr lang="en-US" sz="1600" dirty="0"/>
                    </a:p>
                  </a:txBody>
                  <a:tcPr/>
                </a:tc>
                <a:tc>
                  <a:txBody>
                    <a:bodyPr/>
                    <a:lstStyle/>
                    <a:p>
                      <a:r>
                        <a:rPr lang="en-US" sz="1600" dirty="0"/>
                        <a:t>OR (95% CI)</a:t>
                      </a:r>
                    </a:p>
                  </a:txBody>
                  <a:tcPr/>
                </a:tc>
                <a:tc>
                  <a:txBody>
                    <a:bodyPr/>
                    <a:lstStyle/>
                    <a:p>
                      <a:r>
                        <a:rPr lang="en-US" sz="1600" dirty="0"/>
                        <a:t>Adjusted</a:t>
                      </a:r>
                      <a:r>
                        <a:rPr lang="en-US" sz="1600" baseline="0" dirty="0"/>
                        <a:t> OR </a:t>
                      </a:r>
                      <a:br>
                        <a:rPr lang="en-US" sz="1600" baseline="0" dirty="0"/>
                      </a:br>
                      <a:r>
                        <a:rPr lang="en-US" sz="1600" baseline="0" dirty="0"/>
                        <a:t>(95% CI)</a:t>
                      </a:r>
                      <a:endParaRPr lang="en-US" sz="1600" dirty="0"/>
                    </a:p>
                  </a:txBody>
                  <a:tcPr/>
                </a:tc>
                <a:extLst>
                  <a:ext uri="{0D108BD9-81ED-4DB2-BD59-A6C34878D82A}">
                    <a16:rowId xmlns:a16="http://schemas.microsoft.com/office/drawing/2014/main" xmlns="" val="10000"/>
                  </a:ext>
                </a:extLst>
              </a:tr>
              <a:tr h="266830">
                <a:tc>
                  <a:txBody>
                    <a:bodyPr/>
                    <a:lstStyle/>
                    <a:p>
                      <a:r>
                        <a:rPr lang="en-US" sz="1500" dirty="0"/>
                        <a:t>NASH with T2DM vs. NASH without T2DM</a:t>
                      </a:r>
                    </a:p>
                  </a:txBody>
                  <a:tcPr/>
                </a:tc>
                <a:tc>
                  <a:txBody>
                    <a:bodyPr/>
                    <a:lstStyle/>
                    <a:p>
                      <a:r>
                        <a:rPr lang="en-US" sz="1500" dirty="0"/>
                        <a:t>1.68 (1.52-1.86)</a:t>
                      </a:r>
                    </a:p>
                  </a:txBody>
                  <a:tcPr/>
                </a:tc>
                <a:tc>
                  <a:txBody>
                    <a:bodyPr/>
                    <a:lstStyle/>
                    <a:p>
                      <a:r>
                        <a:rPr lang="en-US" sz="1500" dirty="0"/>
                        <a:t>1.50 (1.35-1.66)</a:t>
                      </a:r>
                    </a:p>
                  </a:txBody>
                  <a:tcPr/>
                </a:tc>
                <a:extLst>
                  <a:ext uri="{0D108BD9-81ED-4DB2-BD59-A6C34878D82A}">
                    <a16:rowId xmlns:a16="http://schemas.microsoft.com/office/drawing/2014/main" xmlns="" val="10001"/>
                  </a:ext>
                </a:extLst>
              </a:tr>
              <a:tr h="266830">
                <a:tc>
                  <a:txBody>
                    <a:bodyPr/>
                    <a:lstStyle/>
                    <a:p>
                      <a:r>
                        <a:rPr lang="en-US" sz="1500" dirty="0"/>
                        <a:t>NASH</a:t>
                      </a:r>
                      <a:r>
                        <a:rPr lang="en-US" sz="1500" baseline="0" dirty="0"/>
                        <a:t> with T2DM vs. other </a:t>
                      </a:r>
                      <a:r>
                        <a:rPr lang="en-US" sz="1500" baseline="0" dirty="0" err="1" smtClean="0"/>
                        <a:t>aetiologies</a:t>
                      </a:r>
                      <a:r>
                        <a:rPr lang="en-US" sz="1500" baseline="0" dirty="0" smtClean="0"/>
                        <a:t> </a:t>
                      </a:r>
                      <a:r>
                        <a:rPr lang="en-US" sz="1500" baseline="0" dirty="0"/>
                        <a:t>with T2DM</a:t>
                      </a:r>
                      <a:endParaRPr lang="en-US" sz="1500" dirty="0"/>
                    </a:p>
                  </a:txBody>
                  <a:tcPr/>
                </a:tc>
                <a:tc>
                  <a:txBody>
                    <a:bodyPr/>
                    <a:lstStyle/>
                    <a:p>
                      <a:r>
                        <a:rPr lang="en-US" sz="1500" dirty="0"/>
                        <a:t>0.55 (0.51-0.59)</a:t>
                      </a:r>
                    </a:p>
                  </a:txBody>
                  <a:tcPr/>
                </a:tc>
                <a:tc>
                  <a:txBody>
                    <a:bodyPr/>
                    <a:lstStyle/>
                    <a:p>
                      <a:r>
                        <a:rPr lang="en-US" sz="1500" dirty="0"/>
                        <a:t>0.60 (0.56-0.65)</a:t>
                      </a:r>
                    </a:p>
                  </a:txBody>
                  <a:tcPr/>
                </a:tc>
                <a:extLst>
                  <a:ext uri="{0D108BD9-81ED-4DB2-BD59-A6C34878D82A}">
                    <a16:rowId xmlns:a16="http://schemas.microsoft.com/office/drawing/2014/main" xmlns="" val="10002"/>
                  </a:ext>
                </a:extLst>
              </a:tr>
              <a:tr h="2668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dirty="0"/>
                        <a:t>NASH</a:t>
                      </a:r>
                      <a:r>
                        <a:rPr lang="en-US" sz="1500" baseline="0" dirty="0"/>
                        <a:t> with T2DM vs. other </a:t>
                      </a:r>
                      <a:r>
                        <a:rPr lang="en-US" sz="1500" baseline="0" dirty="0" err="1" smtClean="0"/>
                        <a:t>aetiologies</a:t>
                      </a:r>
                      <a:r>
                        <a:rPr lang="en-US" sz="1500" baseline="0" dirty="0" smtClean="0"/>
                        <a:t> </a:t>
                      </a:r>
                      <a:r>
                        <a:rPr lang="en-US" sz="1500" baseline="0" dirty="0"/>
                        <a:t>without T2DM</a:t>
                      </a:r>
                      <a:endParaRPr lang="en-US" sz="1500" dirty="0"/>
                    </a:p>
                  </a:txBody>
                  <a:tcPr/>
                </a:tc>
                <a:tc>
                  <a:txBody>
                    <a:bodyPr/>
                    <a:lstStyle/>
                    <a:p>
                      <a:r>
                        <a:rPr lang="en-US" sz="1500" dirty="0"/>
                        <a:t>0.84</a:t>
                      </a:r>
                      <a:r>
                        <a:rPr lang="en-US" sz="1500" baseline="0" dirty="0"/>
                        <a:t> (0.79-0.89)</a:t>
                      </a:r>
                      <a:endParaRPr lang="en-US" sz="1500" dirty="0"/>
                    </a:p>
                  </a:txBody>
                  <a:tcPr/>
                </a:tc>
                <a:tc>
                  <a:txBody>
                    <a:bodyPr/>
                    <a:lstStyle/>
                    <a:p>
                      <a:r>
                        <a:rPr lang="en-US" sz="1500" dirty="0"/>
                        <a:t>0.73 (0.68-0.78)</a:t>
                      </a:r>
                    </a:p>
                  </a:txBody>
                  <a:tcPr/>
                </a:tc>
                <a:extLst>
                  <a:ext uri="{0D108BD9-81ED-4DB2-BD59-A6C34878D82A}">
                    <a16:rowId xmlns:a16="http://schemas.microsoft.com/office/drawing/2014/main" xmlns="" val="10003"/>
                  </a:ext>
                </a:extLst>
              </a:tr>
              <a:tr h="2668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dirty="0"/>
                        <a:t>NASH</a:t>
                      </a:r>
                      <a:r>
                        <a:rPr lang="en-US" sz="1500" baseline="0" dirty="0"/>
                        <a:t> without T2DM vs. other </a:t>
                      </a:r>
                      <a:r>
                        <a:rPr lang="en-US" sz="1500" baseline="0" dirty="0" err="1" smtClean="0"/>
                        <a:t>aetiologies</a:t>
                      </a:r>
                      <a:r>
                        <a:rPr lang="en-US" sz="1500" baseline="0" dirty="0" smtClean="0"/>
                        <a:t> </a:t>
                      </a:r>
                      <a:r>
                        <a:rPr lang="en-US" sz="1500" baseline="0" dirty="0"/>
                        <a:t>with T2DM</a:t>
                      </a:r>
                      <a:endParaRPr lang="en-US" sz="1500" dirty="0"/>
                    </a:p>
                  </a:txBody>
                  <a:tcPr/>
                </a:tc>
                <a:tc>
                  <a:txBody>
                    <a:bodyPr/>
                    <a:lstStyle/>
                    <a:p>
                      <a:r>
                        <a:rPr lang="en-US" sz="1500" dirty="0"/>
                        <a:t>0.33 (0.30-0.35)</a:t>
                      </a:r>
                    </a:p>
                  </a:txBody>
                  <a:tcPr/>
                </a:tc>
                <a:tc>
                  <a:txBody>
                    <a:bodyPr/>
                    <a:lstStyle/>
                    <a:p>
                      <a:r>
                        <a:rPr lang="en-US" sz="1500" dirty="0"/>
                        <a:t>0.40 (0.37-0.44)</a:t>
                      </a:r>
                    </a:p>
                  </a:txBody>
                  <a:tcPr/>
                </a:tc>
                <a:extLst>
                  <a:ext uri="{0D108BD9-81ED-4DB2-BD59-A6C34878D82A}">
                    <a16:rowId xmlns:a16="http://schemas.microsoft.com/office/drawing/2014/main" xmlns="" val="10004"/>
                  </a:ext>
                </a:extLst>
              </a:tr>
              <a:tr h="2668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dirty="0"/>
                        <a:t>NASH without</a:t>
                      </a:r>
                      <a:r>
                        <a:rPr lang="en-US" sz="1500" baseline="0" dirty="0"/>
                        <a:t> T2DM vs. other </a:t>
                      </a:r>
                      <a:r>
                        <a:rPr lang="en-US" sz="1500" baseline="0" dirty="0" err="1" smtClean="0"/>
                        <a:t>aetiologies</a:t>
                      </a:r>
                      <a:r>
                        <a:rPr lang="en-US" sz="1500" baseline="0" dirty="0" smtClean="0"/>
                        <a:t> </a:t>
                      </a:r>
                      <a:r>
                        <a:rPr lang="en-US" sz="1500" baseline="0" dirty="0"/>
                        <a:t>without T2DM</a:t>
                      </a:r>
                      <a:endParaRPr lang="en-US" sz="1500" dirty="0"/>
                    </a:p>
                  </a:txBody>
                  <a:tcPr/>
                </a:tc>
                <a:tc>
                  <a:txBody>
                    <a:bodyPr/>
                    <a:lstStyle/>
                    <a:p>
                      <a:r>
                        <a:rPr lang="en-US" sz="1500" dirty="0"/>
                        <a:t>0.50 (0.46-0.54)</a:t>
                      </a:r>
                    </a:p>
                  </a:txBody>
                  <a:tcPr/>
                </a:tc>
                <a:tc>
                  <a:txBody>
                    <a:bodyPr/>
                    <a:lstStyle/>
                    <a:p>
                      <a:r>
                        <a:rPr lang="en-US" sz="1500" dirty="0"/>
                        <a:t>0.49 (0.45-0.53)</a:t>
                      </a:r>
                    </a:p>
                  </a:txBody>
                  <a:tcPr/>
                </a:tc>
                <a:extLst>
                  <a:ext uri="{0D108BD9-81ED-4DB2-BD59-A6C34878D82A}">
                    <a16:rowId xmlns:a16="http://schemas.microsoft.com/office/drawing/2014/main" xmlns="" val="10005"/>
                  </a:ext>
                </a:extLst>
              </a:tr>
              <a:tr h="2668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dirty="0"/>
                        <a:t>Other etiologies with T2DM vs. other </a:t>
                      </a:r>
                      <a:r>
                        <a:rPr lang="en-US" sz="1500" dirty="0" err="1" smtClean="0"/>
                        <a:t>aetiologies</a:t>
                      </a:r>
                      <a:r>
                        <a:rPr lang="en-US" sz="1500" dirty="0" smtClean="0"/>
                        <a:t> </a:t>
                      </a:r>
                      <a:r>
                        <a:rPr lang="en-US" sz="1500" dirty="0"/>
                        <a:t>without T2DM</a:t>
                      </a:r>
                    </a:p>
                  </a:txBody>
                  <a:tcPr/>
                </a:tc>
                <a:tc>
                  <a:txBody>
                    <a:bodyPr/>
                    <a:lstStyle/>
                    <a:p>
                      <a:r>
                        <a:rPr lang="en-US" sz="1500" dirty="0"/>
                        <a:t>1.53 (1.47-1.59)</a:t>
                      </a:r>
                    </a:p>
                  </a:txBody>
                  <a:tcPr/>
                </a:tc>
                <a:tc>
                  <a:txBody>
                    <a:bodyPr/>
                    <a:lstStyle/>
                    <a:p>
                      <a:r>
                        <a:rPr lang="en-US" sz="1500" dirty="0"/>
                        <a:t>1.21 (1.16-1.26)</a:t>
                      </a:r>
                    </a:p>
                  </a:txBody>
                  <a:tcPr/>
                </a:tc>
                <a:extLst>
                  <a:ext uri="{0D108BD9-81ED-4DB2-BD59-A6C34878D82A}">
                    <a16:rowId xmlns:a16="http://schemas.microsoft.com/office/drawing/2014/main" xmlns="" val="10006"/>
                  </a:ext>
                </a:extLst>
              </a:tr>
            </a:tbl>
          </a:graphicData>
        </a:graphic>
      </p:graphicFrame>
      <p:sp>
        <p:nvSpPr>
          <p:cNvPr id="12" name="Rectangle 11">
            <a:extLst>
              <a:ext uri="{FF2B5EF4-FFF2-40B4-BE49-F238E27FC236}">
                <a16:creationId xmlns:a16="http://schemas.microsoft.com/office/drawing/2014/main" xmlns="" id="{986790C2-F412-4DCB-9480-0EAAFAAF54AB}"/>
              </a:ext>
            </a:extLst>
          </p:cNvPr>
          <p:cNvSpPr/>
          <p:nvPr/>
        </p:nvSpPr>
        <p:spPr>
          <a:xfrm>
            <a:off x="467544" y="3539921"/>
            <a:ext cx="8207329" cy="302149"/>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5"/>
          <p:cNvSpPr txBox="1">
            <a:spLocks/>
          </p:cNvSpPr>
          <p:nvPr/>
        </p:nvSpPr>
        <p:spPr>
          <a:xfrm>
            <a:off x="464399" y="2564904"/>
            <a:ext cx="8210473" cy="431949"/>
          </a:xfrm>
          <a:prstGeom prst="rect">
            <a:avLst/>
          </a:prstGeom>
        </p:spPr>
        <p:txBody>
          <a:bodyPr lIns="0" tIns="0" rIns="0" bIns="0"/>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800" b="1" dirty="0"/>
              <a:t>Risk of HCC in patients with NASH vs all other </a:t>
            </a:r>
            <a:r>
              <a:rPr lang="en-US" sz="1800" b="1" dirty="0" err="1" smtClean="0"/>
              <a:t>aetiologies</a:t>
            </a:r>
            <a:endParaRPr lang="en-US" sz="1800" b="1" dirty="0"/>
          </a:p>
        </p:txBody>
      </p:sp>
    </p:spTree>
    <p:extLst>
      <p:ext uri="{BB962C8B-B14F-4D97-AF65-F5344CB8AC3E}">
        <p14:creationId xmlns:p14="http://schemas.microsoft.com/office/powerpoint/2010/main" val="249305880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Clinical patterns of hepatocellular carcinoma in non-alcoholic fatty liver disease and hepatitis B</a:t>
            </a:r>
            <a:br>
              <a:rPr lang="en-GB" dirty="0"/>
            </a:br>
            <a:r>
              <a:rPr lang="en-GB" sz="2200" cap="none" dirty="0"/>
              <a:t/>
            </a:r>
            <a:br>
              <a:rPr lang="en-GB" sz="2200" cap="none" dirty="0"/>
            </a:br>
            <a:r>
              <a:rPr lang="en-GB" sz="2200" cap="none" dirty="0"/>
              <a:t>Tay BWR, et al. AASLD 2019, Abstract #859</a:t>
            </a:r>
          </a:p>
        </p:txBody>
      </p:sp>
    </p:spTree>
    <p:extLst>
      <p:ext uri="{BB962C8B-B14F-4D97-AF65-F5344CB8AC3E}">
        <p14:creationId xmlns:p14="http://schemas.microsoft.com/office/powerpoint/2010/main" val="277433431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E3D3E3-E92B-48A5-8005-5B27815540F9}"/>
              </a:ext>
            </a:extLst>
          </p:cNvPr>
          <p:cNvSpPr>
            <a:spLocks noGrp="1"/>
          </p:cNvSpPr>
          <p:nvPr>
            <p:ph type="title"/>
          </p:nvPr>
        </p:nvSpPr>
        <p:spPr/>
        <p:txBody>
          <a:bodyPr/>
          <a:lstStyle/>
          <a:p>
            <a:r>
              <a:rPr lang="en-US" dirty="0"/>
              <a:t>Surveillance and </a:t>
            </a:r>
            <a:br>
              <a:rPr lang="en-US" dirty="0"/>
            </a:br>
            <a:r>
              <a:rPr lang="en-US" dirty="0"/>
              <a:t>“Novel” Risk Factors for hepatocellular </a:t>
            </a:r>
            <a:r>
              <a:rPr lang="en-US" dirty="0" smtClean="0"/>
              <a:t>carcinoma</a:t>
            </a:r>
            <a:br>
              <a:rPr lang="en-US" dirty="0" smtClean="0"/>
            </a:br>
            <a:r>
              <a:rPr lang="en-US" dirty="0" smtClean="0"/>
              <a:t/>
            </a:r>
            <a:br>
              <a:rPr lang="en-US" dirty="0" smtClean="0"/>
            </a:br>
            <a:r>
              <a:rPr lang="en-US" sz="2800" cap="none" dirty="0" smtClean="0"/>
              <a:t>May 2020 </a:t>
            </a:r>
            <a:endParaRPr lang="en-US" cap="none" dirty="0"/>
          </a:p>
        </p:txBody>
      </p:sp>
      <p:sp>
        <p:nvSpPr>
          <p:cNvPr id="3" name="Subtitle 2">
            <a:extLst>
              <a:ext uri="{FF2B5EF4-FFF2-40B4-BE49-F238E27FC236}">
                <a16:creationId xmlns:a16="http://schemas.microsoft.com/office/drawing/2014/main" xmlns="" id="{BD4DE641-4333-4D54-9A43-8E9C9C695DBC}"/>
              </a:ext>
            </a:extLst>
          </p:cNvPr>
          <p:cNvSpPr>
            <a:spLocks noGrp="1"/>
          </p:cNvSpPr>
          <p:nvPr>
            <p:ph type="subTitle" idx="1"/>
          </p:nvPr>
        </p:nvSpPr>
        <p:spPr/>
        <p:txBody>
          <a:bodyPr>
            <a:noAutofit/>
          </a:bodyPr>
          <a:lstStyle/>
          <a:p>
            <a:r>
              <a:rPr lang="en-US" sz="3500" b="1" dirty="0"/>
              <a:t>Walid S. Ayoub, MD FAASLD</a:t>
            </a:r>
          </a:p>
          <a:p>
            <a:pPr>
              <a:spcBef>
                <a:spcPts val="300"/>
              </a:spcBef>
            </a:pPr>
            <a:r>
              <a:rPr lang="en-US" sz="2000" b="1" dirty="0"/>
              <a:t>Professor of Medicine</a:t>
            </a:r>
            <a:br>
              <a:rPr lang="en-US" sz="2000" b="1" dirty="0"/>
            </a:br>
            <a:r>
              <a:rPr lang="en-US" sz="2000" b="1" dirty="0"/>
              <a:t>Associate Medical Director, Liver Transplant Program</a:t>
            </a:r>
            <a:br>
              <a:rPr lang="en-US" sz="2000" b="1" dirty="0"/>
            </a:br>
            <a:r>
              <a:rPr lang="en-US" sz="2000" b="1" dirty="0"/>
              <a:t>Cedars Sinai Medical Center, Los Angeles, USA</a:t>
            </a:r>
          </a:p>
        </p:txBody>
      </p:sp>
    </p:spTree>
    <p:extLst>
      <p:ext uri="{BB962C8B-B14F-4D97-AF65-F5344CB8AC3E}">
        <p14:creationId xmlns:p14="http://schemas.microsoft.com/office/powerpoint/2010/main" val="508801234"/>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7200A-DF30-45FB-AF2A-BB277DA9E178}"/>
              </a:ext>
            </a:extLst>
          </p:cNvPr>
          <p:cNvSpPr>
            <a:spLocks noGrp="1"/>
          </p:cNvSpPr>
          <p:nvPr>
            <p:ph type="title"/>
          </p:nvPr>
        </p:nvSpPr>
        <p:spPr/>
        <p:txBody>
          <a:bodyPr/>
          <a:lstStyle/>
          <a:p>
            <a:r>
              <a:rPr lang="en-US" dirty="0"/>
              <a:t>HCC in HBV </a:t>
            </a:r>
            <a:r>
              <a:rPr lang="en-US" dirty="0" smtClean="0"/>
              <a:t>vs. </a:t>
            </a:r>
            <a:r>
              <a:rPr lang="en-US" dirty="0"/>
              <a:t>NAFLD</a:t>
            </a:r>
            <a:br>
              <a:rPr lang="en-US" dirty="0"/>
            </a:br>
            <a:r>
              <a:rPr lang="en-US" dirty="0"/>
              <a:t>retrospective cohort analysis</a:t>
            </a:r>
          </a:p>
        </p:txBody>
      </p:sp>
      <p:sp>
        <p:nvSpPr>
          <p:cNvPr id="14" name="Content Placeholder 13"/>
          <p:cNvSpPr>
            <a:spLocks noGrp="1"/>
          </p:cNvSpPr>
          <p:nvPr>
            <p:ph sz="quarter" idx="4294967295"/>
          </p:nvPr>
        </p:nvSpPr>
        <p:spPr>
          <a:xfrm>
            <a:off x="464400" y="6217200"/>
            <a:ext cx="7635254" cy="556171"/>
          </a:xfrm>
          <a:prstGeom prst="rect">
            <a:avLst/>
          </a:prstGeom>
        </p:spPr>
        <p:txBody>
          <a:bodyPr/>
          <a:lstStyle/>
          <a:p>
            <a:pPr marL="0" indent="0">
              <a:buNone/>
            </a:pPr>
            <a:r>
              <a:rPr lang="en-GB" sz="1200" dirty="0"/>
              <a:t>HBV, hepatitis B virus; </a:t>
            </a:r>
            <a:r>
              <a:rPr lang="en-US" sz="1200" dirty="0"/>
              <a:t>HCC, hepatocellular carcinoma; NAFLD, nonalcoholic fatty liver disease</a:t>
            </a:r>
          </a:p>
          <a:p>
            <a:pPr marL="0" indent="0">
              <a:buNone/>
            </a:pPr>
            <a:r>
              <a:rPr lang="en-US" sz="1200" dirty="0" err="1"/>
              <a:t>Tay</a:t>
            </a:r>
            <a:r>
              <a:rPr lang="en-US" sz="1200" dirty="0"/>
              <a:t> BWR, et al. AASLD 2019: Abstract</a:t>
            </a:r>
            <a:r>
              <a:rPr lang="en-GB" sz="1200" dirty="0"/>
              <a:t> #859</a:t>
            </a:r>
            <a:endParaRPr lang="en-US" sz="1200" dirty="0"/>
          </a:p>
        </p:txBody>
      </p:sp>
      <p:graphicFrame>
        <p:nvGraphicFramePr>
          <p:cNvPr id="19" name="Content Placeholder 18"/>
          <p:cNvGraphicFramePr>
            <a:graphicFrameLocks noGrp="1"/>
          </p:cNvGraphicFramePr>
          <p:nvPr>
            <p:ph sz="quarter" idx="12"/>
            <p:extLst/>
          </p:nvPr>
        </p:nvGraphicFramePr>
        <p:xfrm>
          <a:off x="457937" y="1388720"/>
          <a:ext cx="8221663" cy="3840480"/>
        </p:xfrm>
        <a:graphic>
          <a:graphicData uri="http://schemas.openxmlformats.org/drawingml/2006/table">
            <a:tbl>
              <a:tblPr firstRow="1" bandRow="1">
                <a:tableStyleId>{5C22544A-7EE6-4342-B048-85BDC9FD1C3A}</a:tableStyleId>
              </a:tblPr>
              <a:tblGrid>
                <a:gridCol w="2666702">
                  <a:extLst>
                    <a:ext uri="{9D8B030D-6E8A-4147-A177-3AD203B41FA5}">
                      <a16:colId xmlns:a16="http://schemas.microsoft.com/office/drawing/2014/main" xmlns="" val="20000"/>
                    </a:ext>
                  </a:extLst>
                </a:gridCol>
                <a:gridCol w="576064">
                  <a:extLst>
                    <a:ext uri="{9D8B030D-6E8A-4147-A177-3AD203B41FA5}">
                      <a16:colId xmlns:a16="http://schemas.microsoft.com/office/drawing/2014/main" xmlns="" val="20001"/>
                    </a:ext>
                  </a:extLst>
                </a:gridCol>
                <a:gridCol w="2016224">
                  <a:extLst>
                    <a:ext uri="{9D8B030D-6E8A-4147-A177-3AD203B41FA5}">
                      <a16:colId xmlns:a16="http://schemas.microsoft.com/office/drawing/2014/main" xmlns="" val="20002"/>
                    </a:ext>
                  </a:extLst>
                </a:gridCol>
                <a:gridCol w="432048">
                  <a:extLst>
                    <a:ext uri="{9D8B030D-6E8A-4147-A177-3AD203B41FA5}">
                      <a16:colId xmlns:a16="http://schemas.microsoft.com/office/drawing/2014/main" xmlns="" val="20003"/>
                    </a:ext>
                  </a:extLst>
                </a:gridCol>
                <a:gridCol w="1368152">
                  <a:extLst>
                    <a:ext uri="{9D8B030D-6E8A-4147-A177-3AD203B41FA5}">
                      <a16:colId xmlns:a16="http://schemas.microsoft.com/office/drawing/2014/main" xmlns="" val="20004"/>
                    </a:ext>
                  </a:extLst>
                </a:gridCol>
                <a:gridCol w="1162473">
                  <a:extLst>
                    <a:ext uri="{9D8B030D-6E8A-4147-A177-3AD203B41FA5}">
                      <a16:colId xmlns:a16="http://schemas.microsoft.com/office/drawing/2014/main" xmlns="" val="20005"/>
                    </a:ext>
                  </a:extLst>
                </a:gridCol>
              </a:tblGrid>
              <a:tr h="216335">
                <a:tc>
                  <a:txBody>
                    <a:bodyPr/>
                    <a:lstStyle/>
                    <a:p>
                      <a:endParaRPr lang="en-US" sz="1400" dirty="0"/>
                    </a:p>
                  </a:txBody>
                  <a:tcPr/>
                </a:tc>
                <a:tc gridSpan="2">
                  <a:txBody>
                    <a:bodyPr/>
                    <a:lstStyle/>
                    <a:p>
                      <a:pPr algn="ctr"/>
                      <a:r>
                        <a:rPr lang="en-US" sz="1400" dirty="0"/>
                        <a:t>HBV</a:t>
                      </a:r>
                    </a:p>
                  </a:txBody>
                  <a:tcPr/>
                </a:tc>
                <a:tc hMerge="1">
                  <a:txBody>
                    <a:bodyPr/>
                    <a:lstStyle/>
                    <a:p>
                      <a:endParaRPr lang="en-US" dirty="0"/>
                    </a:p>
                  </a:txBody>
                  <a:tcPr/>
                </a:tc>
                <a:tc gridSpan="2">
                  <a:txBody>
                    <a:bodyPr/>
                    <a:lstStyle/>
                    <a:p>
                      <a:pPr algn="ctr"/>
                      <a:r>
                        <a:rPr lang="en-US" sz="1400" dirty="0"/>
                        <a:t>NAFLD</a:t>
                      </a:r>
                    </a:p>
                  </a:txBody>
                  <a:tcPr/>
                </a:tc>
                <a:tc hMerge="1">
                  <a:txBody>
                    <a:bodyPr/>
                    <a:lstStyle/>
                    <a:p>
                      <a:endParaRPr lang="en-US" dirty="0"/>
                    </a:p>
                  </a:txBody>
                  <a:tcPr/>
                </a:tc>
                <a:tc>
                  <a:txBody>
                    <a:bodyPr/>
                    <a:lstStyle/>
                    <a:p>
                      <a:pPr algn="ctr"/>
                      <a:r>
                        <a:rPr lang="en-US" sz="1400" i="1" dirty="0"/>
                        <a:t>P</a:t>
                      </a:r>
                      <a:r>
                        <a:rPr lang="en-US" sz="1400" dirty="0"/>
                        <a:t>-value</a:t>
                      </a:r>
                    </a:p>
                  </a:txBody>
                  <a:tcPr/>
                </a:tc>
                <a:extLst>
                  <a:ext uri="{0D108BD9-81ED-4DB2-BD59-A6C34878D82A}">
                    <a16:rowId xmlns:a16="http://schemas.microsoft.com/office/drawing/2014/main" xmlns="" val="10000"/>
                  </a:ext>
                </a:extLst>
              </a:tr>
              <a:tr h="216335">
                <a:tc>
                  <a:txBody>
                    <a:bodyPr/>
                    <a:lstStyle/>
                    <a:p>
                      <a:r>
                        <a:rPr lang="en-US" sz="1400" b="1" dirty="0"/>
                        <a:t>Number of patients</a:t>
                      </a:r>
                    </a:p>
                  </a:txBody>
                  <a:tcPr/>
                </a:tc>
                <a:tc gridSpan="2">
                  <a:txBody>
                    <a:bodyPr/>
                    <a:lstStyle/>
                    <a:p>
                      <a:pPr algn="ctr"/>
                      <a:r>
                        <a:rPr lang="en-US" sz="1400" dirty="0"/>
                        <a:t>145</a:t>
                      </a:r>
                    </a:p>
                  </a:txBody>
                  <a:tcPr/>
                </a:tc>
                <a:tc hMerge="1">
                  <a:txBody>
                    <a:bodyPr/>
                    <a:lstStyle/>
                    <a:p>
                      <a:endParaRPr lang="en-US" dirty="0"/>
                    </a:p>
                  </a:txBody>
                  <a:tcPr/>
                </a:tc>
                <a:tc gridSpan="2">
                  <a:txBody>
                    <a:bodyPr/>
                    <a:lstStyle/>
                    <a:p>
                      <a:pPr algn="ctr"/>
                      <a:r>
                        <a:rPr lang="en-US" sz="1400" dirty="0"/>
                        <a:t>117</a:t>
                      </a:r>
                    </a:p>
                  </a:txBody>
                  <a:tcPr/>
                </a:tc>
                <a:tc hMerge="1">
                  <a:txBody>
                    <a:bodyPr/>
                    <a:lstStyle/>
                    <a:p>
                      <a:endParaRPr lang="en-US" dirty="0"/>
                    </a:p>
                  </a:txBody>
                  <a:tcPr/>
                </a:tc>
                <a:tc>
                  <a:txBody>
                    <a:bodyPr/>
                    <a:lstStyle/>
                    <a:p>
                      <a:endParaRPr lang="en-US" sz="1400" dirty="0"/>
                    </a:p>
                  </a:txBody>
                  <a:tcPr/>
                </a:tc>
                <a:extLst>
                  <a:ext uri="{0D108BD9-81ED-4DB2-BD59-A6C34878D82A}">
                    <a16:rowId xmlns:a16="http://schemas.microsoft.com/office/drawing/2014/main" xmlns="" val="10001"/>
                  </a:ext>
                </a:extLst>
              </a:tr>
              <a:tr h="216335">
                <a:tc>
                  <a:txBody>
                    <a:bodyPr/>
                    <a:lstStyle/>
                    <a:p>
                      <a:r>
                        <a:rPr lang="en-US" sz="1400" b="1" dirty="0"/>
                        <a:t>Age, median</a:t>
                      </a:r>
                    </a:p>
                  </a:txBody>
                  <a:tcPr/>
                </a:tc>
                <a:tc>
                  <a:txBody>
                    <a:bodyPr/>
                    <a:lstStyle/>
                    <a:p>
                      <a:r>
                        <a:rPr lang="en-US" sz="1400" dirty="0"/>
                        <a:t>62</a:t>
                      </a:r>
                    </a:p>
                  </a:txBody>
                  <a:tcPr/>
                </a:tc>
                <a:tc>
                  <a:txBody>
                    <a:bodyPr/>
                    <a:lstStyle/>
                    <a:p>
                      <a:r>
                        <a:rPr lang="en-US" sz="1400" dirty="0"/>
                        <a:t>(55-68)</a:t>
                      </a:r>
                    </a:p>
                  </a:txBody>
                  <a:tcPr/>
                </a:tc>
                <a:tc>
                  <a:txBody>
                    <a:bodyPr/>
                    <a:lstStyle/>
                    <a:p>
                      <a:r>
                        <a:rPr lang="en-US" sz="1400" dirty="0"/>
                        <a:t>71</a:t>
                      </a:r>
                    </a:p>
                  </a:txBody>
                  <a:tcPr/>
                </a:tc>
                <a:tc>
                  <a:txBody>
                    <a:bodyPr/>
                    <a:lstStyle/>
                    <a:p>
                      <a:r>
                        <a:rPr lang="en-US" sz="1400" dirty="0"/>
                        <a:t>(64-76)</a:t>
                      </a:r>
                    </a:p>
                  </a:txBody>
                  <a:tcPr/>
                </a:tc>
                <a:tc>
                  <a:txBody>
                    <a:bodyPr/>
                    <a:lstStyle/>
                    <a:p>
                      <a:r>
                        <a:rPr lang="en-US" sz="1400" dirty="0"/>
                        <a:t>&lt;0.001</a:t>
                      </a:r>
                    </a:p>
                  </a:txBody>
                  <a:tcPr/>
                </a:tc>
                <a:extLst>
                  <a:ext uri="{0D108BD9-81ED-4DB2-BD59-A6C34878D82A}">
                    <a16:rowId xmlns:a16="http://schemas.microsoft.com/office/drawing/2014/main" xmlns="" val="10002"/>
                  </a:ext>
                </a:extLst>
              </a:tr>
              <a:tr h="67063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a:t>Mode</a:t>
                      </a:r>
                      <a:r>
                        <a:rPr lang="en-US" sz="1400" b="1" baseline="0" dirty="0"/>
                        <a:t> of diagnosis</a:t>
                      </a:r>
                      <a:endParaRPr lang="en-US" sz="1400" b="1" dirty="0"/>
                    </a:p>
                    <a:p>
                      <a:r>
                        <a:rPr lang="en-US" sz="1400" dirty="0"/>
                        <a:t>    Diagnosis through surveillance</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    Diagnosis by symptoms</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    Incidental diagnosis</a:t>
                      </a:r>
                    </a:p>
                  </a:txBody>
                  <a:tcPr/>
                </a:tc>
                <a:tc>
                  <a:txBody>
                    <a:bodyPr/>
                    <a:lstStyle/>
                    <a:p>
                      <a:r>
                        <a:rPr lang="en-US" sz="1400" dirty="0"/>
                        <a:t/>
                      </a:r>
                      <a:br>
                        <a:rPr lang="en-US" sz="1400" dirty="0"/>
                      </a:br>
                      <a:r>
                        <a:rPr lang="en-US" sz="1400" dirty="0"/>
                        <a:t>114</a:t>
                      </a:r>
                      <a:br>
                        <a:rPr lang="en-US" sz="1400" dirty="0"/>
                      </a:br>
                      <a:r>
                        <a:rPr lang="en-US" sz="1400" dirty="0"/>
                        <a:t>24</a:t>
                      </a:r>
                      <a:br>
                        <a:rPr lang="en-US" sz="1400" dirty="0"/>
                      </a:br>
                      <a:r>
                        <a:rPr lang="en-US" sz="1400" dirty="0"/>
                        <a:t>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
                      </a:r>
                      <a:br>
                        <a:rPr lang="en-US" sz="1400" dirty="0"/>
                      </a:br>
                      <a:r>
                        <a:rPr lang="en-US" sz="1400" dirty="0"/>
                        <a:t>(79.2%)</a:t>
                      </a:r>
                      <a:br>
                        <a:rPr lang="en-US" sz="1400" dirty="0"/>
                      </a:br>
                      <a:r>
                        <a:rPr lang="en-US" sz="1400" dirty="0"/>
                        <a:t>(16.7%)</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(4.2%)</a:t>
                      </a:r>
                    </a:p>
                  </a:txBody>
                  <a:tcPr/>
                </a:tc>
                <a:tc>
                  <a:txBody>
                    <a:bodyPr/>
                    <a:lstStyle/>
                    <a:p>
                      <a:r>
                        <a:rPr lang="en-US" sz="1400" dirty="0"/>
                        <a:t/>
                      </a:r>
                      <a:br>
                        <a:rPr lang="en-US" sz="1400" dirty="0"/>
                      </a:br>
                      <a:r>
                        <a:rPr lang="en-US" sz="1400" dirty="0"/>
                        <a:t>32</a:t>
                      </a:r>
                      <a:br>
                        <a:rPr lang="en-US" sz="1400" dirty="0"/>
                      </a:br>
                      <a:r>
                        <a:rPr lang="en-US" sz="1400" dirty="0"/>
                        <a:t>50</a:t>
                      </a:r>
                      <a:br>
                        <a:rPr lang="en-US" sz="1400" dirty="0"/>
                      </a:br>
                      <a:r>
                        <a:rPr lang="en-US" sz="1400" dirty="0"/>
                        <a:t>27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
                      </a:r>
                      <a:br>
                        <a:rPr lang="en-US" sz="1400" dirty="0"/>
                      </a:br>
                      <a:r>
                        <a:rPr lang="en-US" sz="1400" dirty="0"/>
                        <a:t>(29.4%)</a:t>
                      </a:r>
                      <a:br>
                        <a:rPr lang="en-US" sz="1400" dirty="0"/>
                      </a:br>
                      <a:r>
                        <a:rPr lang="en-US" sz="1400" dirty="0"/>
                        <a:t>(45.9%)</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(24.8%)</a:t>
                      </a:r>
                    </a:p>
                  </a:txBody>
                  <a:tcPr/>
                </a:tc>
                <a:tc>
                  <a:txBody>
                    <a:bodyPr/>
                    <a:lstStyle/>
                    <a:p>
                      <a:r>
                        <a:rPr lang="en-US" sz="1400" dirty="0"/>
                        <a:t/>
                      </a:r>
                      <a:br>
                        <a:rPr lang="en-US" sz="1400" dirty="0"/>
                      </a:br>
                      <a:r>
                        <a:rPr lang="en-US" sz="1400" dirty="0"/>
                        <a:t>&lt;0.001</a:t>
                      </a:r>
                    </a:p>
                  </a:txBody>
                  <a:tcPr anchor="ctr"/>
                </a:tc>
                <a:extLst>
                  <a:ext uri="{0D108BD9-81ED-4DB2-BD59-A6C34878D82A}">
                    <a16:rowId xmlns:a16="http://schemas.microsoft.com/office/drawing/2014/main" xmlns="" val="10003"/>
                  </a:ext>
                </a:extLst>
              </a:tr>
              <a:tr h="519205">
                <a:tc>
                  <a:txBody>
                    <a:bodyPr/>
                    <a:lstStyle/>
                    <a:p>
                      <a:r>
                        <a:rPr lang="en-US" sz="1400" b="1" dirty="0"/>
                        <a:t>Cirrhosis</a:t>
                      </a:r>
                      <a:r>
                        <a:rPr lang="en-US" sz="1400" dirty="0"/>
                        <a:t/>
                      </a:r>
                      <a:br>
                        <a:rPr lang="en-US" sz="1400" dirty="0"/>
                      </a:br>
                      <a:r>
                        <a:rPr lang="en-US" sz="1400" dirty="0"/>
                        <a:t>    Cirrhotic</a:t>
                      </a:r>
                      <a:br>
                        <a:rPr lang="en-US" sz="1400" dirty="0"/>
                      </a:br>
                      <a:r>
                        <a:rPr lang="en-US" sz="1400" dirty="0"/>
                        <a:t>    Non-cirrhotic</a:t>
                      </a:r>
                    </a:p>
                  </a:txBody>
                  <a:tcPr/>
                </a:tc>
                <a:tc>
                  <a:txBody>
                    <a:bodyPr/>
                    <a:lstStyle/>
                    <a:p>
                      <a:r>
                        <a:rPr lang="en-US" sz="1400" dirty="0"/>
                        <a:t/>
                      </a:r>
                      <a:br>
                        <a:rPr lang="en-US" sz="1400" dirty="0"/>
                      </a:br>
                      <a:r>
                        <a:rPr lang="en-US" sz="1400" dirty="0"/>
                        <a:t>65</a:t>
                      </a:r>
                      <a:br>
                        <a:rPr lang="en-US" sz="1400" dirty="0"/>
                      </a:br>
                      <a:r>
                        <a:rPr lang="en-US" sz="1400" dirty="0"/>
                        <a:t>79</a:t>
                      </a:r>
                    </a:p>
                  </a:txBody>
                  <a:tcPr/>
                </a:tc>
                <a:tc>
                  <a:txBody>
                    <a:bodyPr/>
                    <a:lstStyle/>
                    <a:p>
                      <a:r>
                        <a:rPr lang="en-US" sz="1400" dirty="0"/>
                        <a:t/>
                      </a:r>
                      <a:br>
                        <a:rPr lang="en-US" sz="1400" dirty="0"/>
                      </a:br>
                      <a:r>
                        <a:rPr lang="en-US" sz="1400" dirty="0"/>
                        <a:t>(45.1%)</a:t>
                      </a:r>
                      <a:br>
                        <a:rPr lang="en-US" sz="1400" dirty="0"/>
                      </a:br>
                      <a:r>
                        <a:rPr lang="en-US" sz="1400" dirty="0"/>
                        <a:t>(54.9%)</a:t>
                      </a:r>
                    </a:p>
                  </a:txBody>
                  <a:tcPr/>
                </a:tc>
                <a:tc>
                  <a:txBody>
                    <a:bodyPr/>
                    <a:lstStyle/>
                    <a:p>
                      <a:r>
                        <a:rPr lang="en-US" sz="1400" dirty="0"/>
                        <a:t/>
                      </a:r>
                      <a:br>
                        <a:rPr lang="en-US" sz="1400" dirty="0"/>
                      </a:br>
                      <a:r>
                        <a:rPr lang="en-US" sz="1400" dirty="0"/>
                        <a:t>69</a:t>
                      </a:r>
                      <a:br>
                        <a:rPr lang="en-US" sz="1400" dirty="0"/>
                      </a:br>
                      <a:r>
                        <a:rPr lang="en-US" sz="1400" dirty="0"/>
                        <a:t>48</a:t>
                      </a:r>
                    </a:p>
                  </a:txBody>
                  <a:tcPr/>
                </a:tc>
                <a:tc>
                  <a:txBody>
                    <a:bodyPr/>
                    <a:lstStyle/>
                    <a:p>
                      <a:r>
                        <a:rPr lang="en-US" sz="1400" dirty="0"/>
                        <a:t/>
                      </a:r>
                      <a:br>
                        <a:rPr lang="en-US" sz="1400" dirty="0"/>
                      </a:br>
                      <a:r>
                        <a:rPr lang="en-US" sz="1400" dirty="0"/>
                        <a:t>(59%)</a:t>
                      </a:r>
                      <a:br>
                        <a:rPr lang="en-US" sz="1400" dirty="0"/>
                      </a:br>
                      <a:r>
                        <a:rPr lang="en-US" sz="1400" dirty="0"/>
                        <a:t>(41%)</a:t>
                      </a:r>
                    </a:p>
                  </a:txBody>
                  <a:tcPr/>
                </a:tc>
                <a:tc>
                  <a:txBody>
                    <a:bodyPr/>
                    <a:lstStyle/>
                    <a:p>
                      <a:r>
                        <a:rPr lang="en-US" sz="1400" dirty="0"/>
                        <a:t/>
                      </a:r>
                      <a:br>
                        <a:rPr lang="en-US" sz="1400" dirty="0"/>
                      </a:br>
                      <a:r>
                        <a:rPr lang="en-US" sz="1400" dirty="0"/>
                        <a:t>0.026</a:t>
                      </a:r>
                    </a:p>
                  </a:txBody>
                  <a:tcPr anchor="ctr"/>
                </a:tc>
                <a:extLst>
                  <a:ext uri="{0D108BD9-81ED-4DB2-BD59-A6C34878D82A}">
                    <a16:rowId xmlns:a16="http://schemas.microsoft.com/office/drawing/2014/main" xmlns="" val="10004"/>
                  </a:ext>
                </a:extLst>
              </a:tr>
              <a:tr h="367770">
                <a:tc>
                  <a:txBody>
                    <a:bodyPr/>
                    <a:lstStyle/>
                    <a:p>
                      <a:r>
                        <a:rPr lang="en-US" sz="1400" b="1" dirty="0"/>
                        <a:t>Primary nodule size</a:t>
                      </a:r>
                      <a:r>
                        <a:rPr lang="en-US" sz="1400" dirty="0"/>
                        <a:t/>
                      </a:r>
                      <a:br>
                        <a:rPr lang="en-US" sz="1400" dirty="0"/>
                      </a:br>
                      <a:r>
                        <a:rPr lang="en-US" sz="1400" dirty="0"/>
                        <a:t>    Median size</a:t>
                      </a:r>
                    </a:p>
                  </a:txBody>
                  <a:tcPr/>
                </a:tc>
                <a:tc>
                  <a:txBody>
                    <a:bodyPr/>
                    <a:lstStyle/>
                    <a:p>
                      <a:r>
                        <a:rPr lang="en-US" sz="1400" dirty="0"/>
                        <a:t/>
                      </a:r>
                      <a:br>
                        <a:rPr lang="en-US" sz="1400" dirty="0"/>
                      </a:br>
                      <a:r>
                        <a:rPr lang="en-US" sz="1400" dirty="0"/>
                        <a:t>2.7</a:t>
                      </a:r>
                    </a:p>
                  </a:txBody>
                  <a:tcPr/>
                </a:tc>
                <a:tc>
                  <a:txBody>
                    <a:bodyPr/>
                    <a:lstStyle/>
                    <a:p>
                      <a:r>
                        <a:rPr lang="en-US" sz="1400" dirty="0"/>
                        <a:t/>
                      </a:r>
                      <a:br>
                        <a:rPr lang="en-US" sz="1400" dirty="0"/>
                      </a:br>
                      <a:r>
                        <a:rPr lang="en-US" sz="1400" dirty="0"/>
                        <a:t>(1.8-5.0)</a:t>
                      </a:r>
                    </a:p>
                  </a:txBody>
                  <a:tcPr/>
                </a:tc>
                <a:tc>
                  <a:txBody>
                    <a:bodyPr/>
                    <a:lstStyle/>
                    <a:p>
                      <a:r>
                        <a:rPr lang="en-US" sz="1400" dirty="0"/>
                        <a:t/>
                      </a:r>
                      <a:br>
                        <a:rPr lang="en-US" sz="1400" dirty="0"/>
                      </a:br>
                      <a:r>
                        <a:rPr lang="en-US" sz="1400" dirty="0"/>
                        <a:t>5.3</a:t>
                      </a:r>
                    </a:p>
                  </a:txBody>
                  <a:tcPr/>
                </a:tc>
                <a:tc>
                  <a:txBody>
                    <a:bodyPr/>
                    <a:lstStyle/>
                    <a:p>
                      <a:r>
                        <a:rPr lang="en-US" sz="1400" dirty="0"/>
                        <a:t/>
                      </a:r>
                      <a:br>
                        <a:rPr lang="en-US" sz="1400" dirty="0"/>
                      </a:br>
                      <a:r>
                        <a:rPr lang="en-US" sz="1400" dirty="0"/>
                        <a:t>(2.4-9.7)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
                      </a:r>
                      <a:br>
                        <a:rPr lang="en-US" sz="1400" dirty="0"/>
                      </a:br>
                      <a:r>
                        <a:rPr lang="en-US" sz="1400" dirty="0"/>
                        <a:t>&lt;0.001</a:t>
                      </a:r>
                    </a:p>
                  </a:txBody>
                  <a:tcPr/>
                </a:tc>
                <a:extLst>
                  <a:ext uri="{0D108BD9-81ED-4DB2-BD59-A6C34878D82A}">
                    <a16:rowId xmlns:a16="http://schemas.microsoft.com/office/drawing/2014/main" xmlns="" val="10005"/>
                  </a:ext>
                </a:extLst>
              </a:tr>
              <a:tr h="670639">
                <a:tc>
                  <a:txBody>
                    <a:bodyPr/>
                    <a:lstStyle/>
                    <a:p>
                      <a:r>
                        <a:rPr lang="en-US" sz="1400" b="1" dirty="0"/>
                        <a:t>Survival</a:t>
                      </a:r>
                      <a:r>
                        <a:rPr lang="en-US" sz="1400" dirty="0"/>
                        <a:t/>
                      </a:r>
                      <a:br>
                        <a:rPr lang="en-US" sz="1400" dirty="0"/>
                      </a:br>
                      <a:r>
                        <a:rPr lang="en-US" sz="1400" dirty="0"/>
                        <a:t>    Median survival</a:t>
                      </a:r>
                      <a:r>
                        <a:rPr lang="en-US" sz="1400" baseline="0" dirty="0"/>
                        <a:t> in months</a:t>
                      </a:r>
                      <a:endParaRPr lang="en-US" sz="1400" dirty="0"/>
                    </a:p>
                  </a:txBody>
                  <a:tcPr/>
                </a:tc>
                <a:tc>
                  <a:txBody>
                    <a:bodyPr/>
                    <a:lstStyle/>
                    <a:p>
                      <a:r>
                        <a:rPr lang="en-US" sz="1400" dirty="0"/>
                        <a:t/>
                      </a:r>
                      <a:br>
                        <a:rPr lang="en-US" sz="1400" dirty="0"/>
                      </a:br>
                      <a:r>
                        <a:rPr lang="en-US" sz="1400" dirty="0"/>
                        <a:t>131</a:t>
                      </a:r>
                    </a:p>
                  </a:txBody>
                  <a:tcPr/>
                </a:tc>
                <a:tc>
                  <a:txBody>
                    <a:bodyPr/>
                    <a:lstStyle/>
                    <a:p>
                      <a:r>
                        <a:rPr lang="en-US" sz="1400" dirty="0"/>
                        <a:t/>
                      </a:r>
                      <a:br>
                        <a:rPr lang="en-US" sz="1400" dirty="0"/>
                      </a:br>
                      <a:r>
                        <a:rPr lang="en-US" sz="1400" dirty="0"/>
                        <a:t>(75</a:t>
                      </a:r>
                      <a:r>
                        <a:rPr lang="en-US" sz="1400" baseline="30000" dirty="0"/>
                        <a:t>th</a:t>
                      </a:r>
                      <a:r>
                        <a:rPr lang="en-US" sz="1400" dirty="0"/>
                        <a:t> centile: 38  0.27 surviving at end</a:t>
                      </a:r>
                      <a:r>
                        <a:rPr lang="en-US" sz="1400" baseline="0" dirty="0"/>
                        <a:t> of study)</a:t>
                      </a:r>
                      <a:endParaRPr lang="en-US" sz="1400" dirty="0"/>
                    </a:p>
                  </a:txBody>
                  <a:tcPr/>
                </a:tc>
                <a:tc>
                  <a:txBody>
                    <a:bodyPr/>
                    <a:lstStyle/>
                    <a:p>
                      <a:r>
                        <a:rPr lang="en-US" sz="1400" dirty="0"/>
                        <a:t/>
                      </a:r>
                      <a:br>
                        <a:rPr lang="en-US" sz="1400" dirty="0"/>
                      </a:br>
                      <a:r>
                        <a:rPr lang="en-US" sz="1400" dirty="0"/>
                        <a:t>38</a:t>
                      </a:r>
                    </a:p>
                  </a:txBody>
                  <a:tcPr/>
                </a:tc>
                <a:tc>
                  <a:txBody>
                    <a:bodyPr/>
                    <a:lstStyle/>
                    <a:p>
                      <a:r>
                        <a:rPr lang="en-US" sz="1400" dirty="0"/>
                        <a:t/>
                      </a:r>
                      <a:br>
                        <a:rPr lang="en-US" sz="1400" dirty="0"/>
                      </a:br>
                      <a:r>
                        <a:rPr lang="en-US" sz="1400" dirty="0"/>
                        <a:t>(13-83)</a:t>
                      </a:r>
                    </a:p>
                  </a:txBody>
                  <a:tcPr/>
                </a:tc>
                <a:tc>
                  <a:txBody>
                    <a:bodyPr/>
                    <a:lstStyle/>
                    <a:p>
                      <a:r>
                        <a:rPr lang="en-US" sz="1400" dirty="0"/>
                        <a:t/>
                      </a:r>
                      <a:br>
                        <a:rPr lang="en-US" sz="1400" dirty="0"/>
                      </a:br>
                      <a:r>
                        <a:rPr lang="en-US" sz="1400" dirty="0"/>
                        <a:t>0.005</a:t>
                      </a:r>
                    </a:p>
                  </a:txBody>
                  <a:tcPr/>
                </a:tc>
                <a:extLst>
                  <a:ext uri="{0D108BD9-81ED-4DB2-BD59-A6C34878D82A}">
                    <a16:rowId xmlns:a16="http://schemas.microsoft.com/office/drawing/2014/main" xmlns="" val="10006"/>
                  </a:ext>
                </a:extLst>
              </a:tr>
            </a:tbl>
          </a:graphicData>
        </a:graphic>
      </p:graphicFrame>
      <p:sp>
        <p:nvSpPr>
          <p:cNvPr id="20" name="Rectangle 19">
            <a:extLst>
              <a:ext uri="{FF2B5EF4-FFF2-40B4-BE49-F238E27FC236}">
                <a16:creationId xmlns:a16="http://schemas.microsoft.com/office/drawing/2014/main" xmlns="" id="{986790C2-F412-4DCB-9480-0EAAFAAF54AB}"/>
              </a:ext>
            </a:extLst>
          </p:cNvPr>
          <p:cNvSpPr/>
          <p:nvPr/>
        </p:nvSpPr>
        <p:spPr>
          <a:xfrm>
            <a:off x="665153" y="4758351"/>
            <a:ext cx="6849579" cy="433994"/>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xmlns="" id="{986790C2-F412-4DCB-9480-0EAAFAAF54AB}"/>
              </a:ext>
            </a:extLst>
          </p:cNvPr>
          <p:cNvSpPr/>
          <p:nvPr/>
        </p:nvSpPr>
        <p:spPr>
          <a:xfrm>
            <a:off x="684562" y="4228913"/>
            <a:ext cx="6830171" cy="27034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xmlns="" id="{986790C2-F412-4DCB-9480-0EAAFAAF54AB}"/>
              </a:ext>
            </a:extLst>
          </p:cNvPr>
          <p:cNvSpPr/>
          <p:nvPr/>
        </p:nvSpPr>
        <p:spPr>
          <a:xfrm>
            <a:off x="665154" y="3700516"/>
            <a:ext cx="6830171" cy="24644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xmlns="" id="{986790C2-F412-4DCB-9480-0EAAFAAF54AB}"/>
              </a:ext>
            </a:extLst>
          </p:cNvPr>
          <p:cNvSpPr/>
          <p:nvPr/>
        </p:nvSpPr>
        <p:spPr>
          <a:xfrm>
            <a:off x="665154" y="2974657"/>
            <a:ext cx="6830171" cy="27034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hthoek 23">
            <a:extLst>
              <a:ext uri="{FF2B5EF4-FFF2-40B4-BE49-F238E27FC236}">
                <a16:creationId xmlns:a16="http://schemas.microsoft.com/office/drawing/2014/main" xmlns="" id="{322C8CAF-FAF5-DF49-B3D1-7E3D65B9CBCD}"/>
              </a:ext>
            </a:extLst>
          </p:cNvPr>
          <p:cNvSpPr/>
          <p:nvPr/>
        </p:nvSpPr>
        <p:spPr>
          <a:xfrm>
            <a:off x="464400" y="5368332"/>
            <a:ext cx="8215200" cy="6436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Calibri" panose="020F0502020204030204" pitchFamily="34" charset="0"/>
                <a:cs typeface="Calibri" panose="020F0502020204030204" pitchFamily="34" charset="0"/>
              </a:rPr>
              <a:t>Clinical interpretation:</a:t>
            </a:r>
          </a:p>
          <a:p>
            <a:pPr algn="ctr"/>
            <a:r>
              <a:rPr lang="en-US" sz="1600" dirty="0">
                <a:solidFill>
                  <a:schemeClr val="bg1"/>
                </a:solidFill>
                <a:latin typeface="Calibri" panose="020F0502020204030204" pitchFamily="34" charset="0"/>
                <a:cs typeface="Calibri" panose="020F0502020204030204" pitchFamily="34" charset="0"/>
              </a:rPr>
              <a:t>Treatment response in NAFLD patients was poorer with significantly shorter OS vs HBV patients.</a:t>
            </a:r>
          </a:p>
        </p:txBody>
      </p:sp>
    </p:spTree>
    <p:extLst>
      <p:ext uri="{BB962C8B-B14F-4D97-AF65-F5344CB8AC3E}">
        <p14:creationId xmlns:p14="http://schemas.microsoft.com/office/powerpoint/2010/main" val="47105982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520" y="1412776"/>
            <a:ext cx="8568952" cy="4032448"/>
          </a:xfrm>
          <a:prstGeom prst="round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 name="Titel 2">
            <a:extLst>
              <a:ext uri="{FF2B5EF4-FFF2-40B4-BE49-F238E27FC236}">
                <a16:creationId xmlns:a16="http://schemas.microsoft.com/office/drawing/2014/main" xmlns="" id="{3CB1C474-2511-E541-9A8D-A624582C6F04}"/>
              </a:ext>
            </a:extLst>
          </p:cNvPr>
          <p:cNvSpPr>
            <a:spLocks noGrp="1"/>
          </p:cNvSpPr>
          <p:nvPr>
            <p:ph type="title"/>
          </p:nvPr>
        </p:nvSpPr>
        <p:spPr/>
        <p:txBody>
          <a:bodyPr/>
          <a:lstStyle/>
          <a:p>
            <a:r>
              <a:rPr lang="en-GB" dirty="0" smtClean="0"/>
              <a:t>Conclusions</a:t>
            </a:r>
            <a:endParaRPr lang="en-GB" dirty="0"/>
          </a:p>
        </p:txBody>
      </p:sp>
      <p:sp>
        <p:nvSpPr>
          <p:cNvPr id="5" name="Tijdelijke aanduiding voor dianummer 4">
            <a:extLst>
              <a:ext uri="{FF2B5EF4-FFF2-40B4-BE49-F238E27FC236}">
                <a16:creationId xmlns:a16="http://schemas.microsoft.com/office/drawing/2014/main" xmlns="" id="{184F1F96-1E7A-5745-BCFA-5E835D23A796}"/>
              </a:ext>
            </a:extLst>
          </p:cNvPr>
          <p:cNvSpPr>
            <a:spLocks noGrp="1"/>
          </p:cNvSpPr>
          <p:nvPr>
            <p:ph type="sldNum" sz="quarter" idx="4"/>
          </p:nvPr>
        </p:nvSpPr>
        <p:spPr/>
        <p:txBody>
          <a:bodyPr/>
          <a:lstStyle/>
          <a:p>
            <a:fld id="{FCE43C0F-8A7B-3A4B-9DB5-B3472E36E833}" type="slidenum">
              <a:rPr lang="en-GB" smtClean="0"/>
              <a:pPr/>
              <a:t>21</a:t>
            </a:fld>
            <a:endParaRPr lang="en-GB"/>
          </a:p>
        </p:txBody>
      </p:sp>
      <p:sp>
        <p:nvSpPr>
          <p:cNvPr id="2" name="Content Placeholder 1"/>
          <p:cNvSpPr>
            <a:spLocks noGrp="1"/>
          </p:cNvSpPr>
          <p:nvPr>
            <p:ph sz="quarter" idx="12"/>
          </p:nvPr>
        </p:nvSpPr>
        <p:spPr>
          <a:xfrm>
            <a:off x="464400" y="1425600"/>
            <a:ext cx="8068040" cy="2363440"/>
          </a:xfrm>
        </p:spPr>
        <p:txBody>
          <a:bodyPr/>
          <a:lstStyle/>
          <a:p>
            <a:pPr lvl="0">
              <a:buClr>
                <a:schemeClr val="tx2"/>
              </a:buClr>
            </a:pPr>
            <a:endParaRPr lang="en-GB" sz="2400" dirty="0" smtClean="0">
              <a:solidFill>
                <a:schemeClr val="tx1"/>
              </a:solidFill>
            </a:endParaRPr>
          </a:p>
          <a:p>
            <a:pPr lvl="0">
              <a:buClr>
                <a:schemeClr val="tx1"/>
              </a:buClr>
            </a:pPr>
            <a:r>
              <a:rPr lang="en-GB" sz="2400" dirty="0" smtClean="0">
                <a:solidFill>
                  <a:schemeClr val="tx1"/>
                </a:solidFill>
              </a:rPr>
              <a:t>Many patients with cirrhosis are not getting screened for HCC</a:t>
            </a:r>
            <a:endParaRPr lang="en-GB" sz="2400" dirty="0">
              <a:solidFill>
                <a:schemeClr val="tx1"/>
              </a:solidFill>
            </a:endParaRPr>
          </a:p>
          <a:p>
            <a:pPr lvl="0">
              <a:buClr>
                <a:schemeClr val="tx1"/>
              </a:buClr>
            </a:pPr>
            <a:r>
              <a:rPr lang="en-GB" sz="2400" dirty="0" smtClean="0">
                <a:solidFill>
                  <a:schemeClr val="tx1"/>
                </a:solidFill>
              </a:rPr>
              <a:t>Screening for HCC in selected elderly patients should be considered</a:t>
            </a:r>
            <a:endParaRPr lang="en-GB" sz="2400" dirty="0">
              <a:solidFill>
                <a:schemeClr val="tx1"/>
              </a:solidFill>
            </a:endParaRPr>
          </a:p>
          <a:p>
            <a:pPr lvl="0">
              <a:buClr>
                <a:schemeClr val="tx1"/>
              </a:buClr>
            </a:pPr>
            <a:r>
              <a:rPr lang="en-GB" sz="2400" b="0" i="0" dirty="0">
                <a:solidFill>
                  <a:schemeClr val="tx1"/>
                </a:solidFill>
              </a:rPr>
              <a:t>Liver cancer is influenced by many factors, including diabetes and NASH</a:t>
            </a:r>
            <a:endParaRPr lang="nl-NL" sz="2400" dirty="0">
              <a:solidFill>
                <a:schemeClr val="tx1"/>
              </a:solidFill>
            </a:endParaRPr>
          </a:p>
          <a:p>
            <a:pPr lvl="0">
              <a:buClr>
                <a:schemeClr val="tx1"/>
              </a:buClr>
            </a:pPr>
            <a:r>
              <a:rPr lang="en-GB" sz="2400" b="0" i="0" dirty="0">
                <a:solidFill>
                  <a:schemeClr val="tx1"/>
                </a:solidFill>
              </a:rPr>
              <a:t>There is a signal that lifestyle and dietary changes could impact the development of liver cancer</a:t>
            </a:r>
            <a:endParaRPr lang="nl-NL" sz="2400" dirty="0">
              <a:solidFill>
                <a:schemeClr val="tx1"/>
              </a:solidFill>
            </a:endParaRPr>
          </a:p>
        </p:txBody>
      </p:sp>
    </p:spTree>
    <p:extLst>
      <p:ext uri="{BB962C8B-B14F-4D97-AF65-F5344CB8AC3E}">
        <p14:creationId xmlns:p14="http://schemas.microsoft.com/office/powerpoint/2010/main" val="3106048387"/>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picture containing graphics, drawing&#10;&#10;Description automatically generated">
            <a:hlinkClick r:id="rId2"/>
            <a:extLst>
              <a:ext uri="{FF2B5EF4-FFF2-40B4-BE49-F238E27FC236}">
                <a16:creationId xmlns:a16="http://schemas.microsoft.com/office/drawing/2014/main" xmlns="" id="{C2C4BD9F-05FC-447B-8775-4EEC938150EC}"/>
              </a:ext>
            </a:extLst>
          </p:cNvPr>
          <p:cNvPicPr>
            <a:picLocks noChangeAspect="1"/>
          </p:cNvPicPr>
          <p:nvPr/>
        </p:nvPicPr>
        <p:blipFill>
          <a:blip r:embed="rId3"/>
          <a:stretch>
            <a:fillRect/>
          </a:stretch>
        </p:blipFill>
        <p:spPr>
          <a:xfrm>
            <a:off x="620366" y="3995203"/>
            <a:ext cx="1224136" cy="1228047"/>
          </a:xfrm>
          <a:prstGeom prst="rect">
            <a:avLst/>
          </a:prstGeom>
        </p:spPr>
      </p:pic>
      <p:pic>
        <p:nvPicPr>
          <p:cNvPr id="23" name="Picture 22" descr="A close up of a sign&#10;&#10;Description automatically generated">
            <a:hlinkClick r:id="rId4"/>
            <a:extLst>
              <a:ext uri="{FF2B5EF4-FFF2-40B4-BE49-F238E27FC236}">
                <a16:creationId xmlns:a16="http://schemas.microsoft.com/office/drawing/2014/main" xmlns="" id="{EA8CD275-AF84-4BF9-B0A1-3E9782430023}"/>
              </a:ext>
            </a:extLst>
          </p:cNvPr>
          <p:cNvPicPr>
            <a:picLocks noChangeAspect="1"/>
          </p:cNvPicPr>
          <p:nvPr/>
        </p:nvPicPr>
        <p:blipFill>
          <a:blip r:embed="rId5"/>
          <a:stretch>
            <a:fillRect/>
          </a:stretch>
        </p:blipFill>
        <p:spPr>
          <a:xfrm>
            <a:off x="6966037" y="3995203"/>
            <a:ext cx="1220099" cy="1224000"/>
          </a:xfrm>
          <a:prstGeom prst="rect">
            <a:avLst/>
          </a:prstGeom>
        </p:spPr>
      </p:pic>
      <p:pic>
        <p:nvPicPr>
          <p:cNvPr id="25" name="Picture 24" descr="A picture containing drawing&#10;&#10;Description automatically generated">
            <a:hlinkClick r:id="rId6"/>
            <a:extLst>
              <a:ext uri="{FF2B5EF4-FFF2-40B4-BE49-F238E27FC236}">
                <a16:creationId xmlns:a16="http://schemas.microsoft.com/office/drawing/2014/main" xmlns="" id="{B652715D-27E4-4F4C-B758-686BF072429F}"/>
              </a:ext>
            </a:extLst>
          </p:cNvPr>
          <p:cNvPicPr>
            <a:picLocks noChangeAspect="1"/>
          </p:cNvPicPr>
          <p:nvPr/>
        </p:nvPicPr>
        <p:blipFill>
          <a:blip r:embed="rId7"/>
          <a:stretch>
            <a:fillRect/>
          </a:stretch>
        </p:blipFill>
        <p:spPr>
          <a:xfrm>
            <a:off x="2739579" y="3995203"/>
            <a:ext cx="1220099" cy="1224000"/>
          </a:xfrm>
          <a:prstGeom prst="rect">
            <a:avLst/>
          </a:prstGeom>
        </p:spPr>
      </p:pic>
      <p:pic>
        <p:nvPicPr>
          <p:cNvPr id="27" name="Picture 26" descr="A picture containing graphics, drawing&#10;&#10;Description automatically generated">
            <a:hlinkClick r:id="rId8"/>
            <a:extLst>
              <a:ext uri="{FF2B5EF4-FFF2-40B4-BE49-F238E27FC236}">
                <a16:creationId xmlns:a16="http://schemas.microsoft.com/office/drawing/2014/main" xmlns="" id="{118E5ACB-BCEB-4BCF-8FE7-B7B73C552F49}"/>
              </a:ext>
            </a:extLst>
          </p:cNvPr>
          <p:cNvPicPr>
            <a:picLocks noChangeAspect="1"/>
          </p:cNvPicPr>
          <p:nvPr/>
        </p:nvPicPr>
        <p:blipFill>
          <a:blip r:embed="rId9"/>
          <a:stretch>
            <a:fillRect/>
          </a:stretch>
        </p:blipFill>
        <p:spPr>
          <a:xfrm>
            <a:off x="4854755" y="3995203"/>
            <a:ext cx="1216206" cy="1224000"/>
          </a:xfrm>
          <a:prstGeom prst="rect">
            <a:avLst/>
          </a:prstGeom>
        </p:spPr>
      </p:pic>
      <p:sp>
        <p:nvSpPr>
          <p:cNvPr id="16" name="TextBox 15"/>
          <p:cNvSpPr txBox="1"/>
          <p:nvPr/>
        </p:nvSpPr>
        <p:spPr>
          <a:xfrm>
            <a:off x="209727" y="5336166"/>
            <a:ext cx="2114681" cy="553998"/>
          </a:xfrm>
          <a:prstGeom prst="rect">
            <a:avLst/>
          </a:prstGeom>
          <a:noFill/>
        </p:spPr>
        <p:txBody>
          <a:bodyPr wrap="none" rtlCol="0">
            <a:spAutoFit/>
          </a:bodyPr>
          <a:lstStyle/>
          <a:p>
            <a:pPr algn="ctr"/>
            <a:r>
              <a:rPr lang="en-GB" sz="1400" dirty="0">
                <a:solidFill>
                  <a:schemeClr val="tx2"/>
                </a:solidFill>
                <a:ea typeface="Aileron" charset="0"/>
                <a:cs typeface="PT Sans Narrow"/>
              </a:rPr>
              <a:t>Follow us on Twitter </a:t>
            </a:r>
            <a:r>
              <a:rPr lang="en-GB" sz="1600" dirty="0">
                <a:solidFill>
                  <a:schemeClr val="tx2"/>
                </a:solidFill>
                <a:ea typeface="Aileron" charset="0"/>
                <a:cs typeface="PT Sans Narrow"/>
              </a:rPr>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2">
                  <a:extLst>
                    <a:ext uri="{A12FA001-AC4F-418D-AE19-62706E023703}">
                      <ahyp:hlinkClr xmlns:ahyp="http://schemas.microsoft.com/office/drawing/2018/hyperlinkcolor" xmlns="" val="tx"/>
                    </a:ext>
                  </a:extLst>
                </a:hlinkClick>
              </a:rPr>
              <a:t>@</a:t>
            </a:r>
            <a:r>
              <a:rPr lang="en-GB" sz="1600" b="1" u="sng" dirty="0" err="1">
                <a:solidFill>
                  <a:schemeClr val="accent1"/>
                </a:solidFill>
                <a:ea typeface="Aileron" charset="0"/>
                <a:cs typeface="PT Sans Narrow"/>
                <a:hlinkClick r:id="rId2">
                  <a:extLst>
                    <a:ext uri="{A12FA001-AC4F-418D-AE19-62706E023703}">
                      <ahyp:hlinkClr xmlns:ahyp="http://schemas.microsoft.com/office/drawing/2018/hyperlinkcolor" xmlns="" val="tx"/>
                    </a:ext>
                  </a:extLst>
                </a:hlinkClick>
              </a:rPr>
              <a:t>hccconnectinfo</a:t>
            </a:r>
            <a:endParaRPr lang="en-GB" sz="1600" b="1" u="sng" dirty="0">
              <a:solidFill>
                <a:schemeClr val="accent1"/>
              </a:solidFill>
              <a:ea typeface="Aileron" charset="0"/>
              <a:cs typeface="PT Sans Narrow"/>
            </a:endParaRPr>
          </a:p>
        </p:txBody>
      </p:sp>
      <p:sp>
        <p:nvSpPr>
          <p:cNvPr id="17" name="TextBox 16"/>
          <p:cNvSpPr txBox="1"/>
          <p:nvPr/>
        </p:nvSpPr>
        <p:spPr>
          <a:xfrm>
            <a:off x="2343169" y="5336166"/>
            <a:ext cx="2084815" cy="701731"/>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Follow the </a:t>
            </a:r>
            <a:r>
              <a:rPr lang="en-GB" sz="1600" dirty="0">
                <a:solidFill>
                  <a:schemeClr val="tx2"/>
                </a:solidFill>
                <a:ea typeface="Aileron" charset="0"/>
                <a:cs typeface="PT Sans Narrow"/>
              </a:rPr>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6">
                  <a:extLst>
                    <a:ext uri="{A12FA001-AC4F-418D-AE19-62706E023703}">
                      <ahyp:hlinkClr xmlns:ahyp="http://schemas.microsoft.com/office/drawing/2018/hyperlinkcolor" xmlns="" val="tx"/>
                    </a:ext>
                  </a:extLst>
                </a:hlinkClick>
              </a:rPr>
              <a:t>HCC CONNECT</a:t>
            </a:r>
            <a:r>
              <a:rPr lang="en-GB" sz="1600" b="1" dirty="0">
                <a:solidFill>
                  <a:schemeClr val="tx2"/>
                </a:solidFill>
                <a:ea typeface="Aileron" charset="0"/>
                <a:cs typeface="PT Sans Narrow"/>
              </a:rPr>
              <a:t/>
            </a:r>
            <a:br>
              <a:rPr lang="en-GB" sz="1600" b="1" dirty="0">
                <a:solidFill>
                  <a:schemeClr val="tx2"/>
                </a:solidFill>
                <a:ea typeface="Aileron" charset="0"/>
                <a:cs typeface="PT Sans Narrow"/>
              </a:rPr>
            </a:br>
            <a:r>
              <a:rPr lang="en-GB" sz="1400" dirty="0">
                <a:solidFill>
                  <a:schemeClr val="tx2"/>
                </a:solidFill>
                <a:ea typeface="Aileron" charset="0"/>
                <a:cs typeface="PT Sans Narrow"/>
              </a:rPr>
              <a:t>group on LinkedIn</a:t>
            </a:r>
            <a:endParaRPr lang="en-GB" sz="1600" dirty="0">
              <a:solidFill>
                <a:schemeClr val="tx2"/>
              </a:solidFill>
              <a:ea typeface="Aileron" charset="0"/>
              <a:cs typeface="PT Sans Narrow"/>
            </a:endParaRPr>
          </a:p>
        </p:txBody>
      </p:sp>
      <p:sp>
        <p:nvSpPr>
          <p:cNvPr id="18" name="TextBox 17"/>
          <p:cNvSpPr txBox="1"/>
          <p:nvPr/>
        </p:nvSpPr>
        <p:spPr>
          <a:xfrm>
            <a:off x="6372200" y="5336166"/>
            <a:ext cx="2486466" cy="507831"/>
          </a:xfrm>
          <a:prstGeom prst="rect">
            <a:avLst/>
          </a:prstGeom>
          <a:noFill/>
        </p:spPr>
        <p:txBody>
          <a:bodyPr wrap="square" rtlCol="0">
            <a:spAutoFit/>
          </a:bodyPr>
          <a:lstStyle/>
          <a:p>
            <a:pPr algn="ctr">
              <a:lnSpc>
                <a:spcPct val="90000"/>
              </a:lnSpc>
            </a:pPr>
            <a:r>
              <a:rPr lang="en-US" sz="1400" dirty="0">
                <a:solidFill>
                  <a:schemeClr val="tx2"/>
                </a:solidFill>
                <a:cs typeface="PT Sans Narrow"/>
              </a:rPr>
              <a:t>Email</a:t>
            </a:r>
            <a:r>
              <a:rPr lang="en-US" sz="1600" dirty="0">
                <a:solidFill>
                  <a:schemeClr val="tx2"/>
                </a:solidFill>
                <a:cs typeface="PT Sans Narrow"/>
              </a:rPr>
              <a:t/>
            </a:r>
            <a:br>
              <a:rPr lang="en-US" sz="1600" dirty="0">
                <a:solidFill>
                  <a:schemeClr val="tx2"/>
                </a:solidFill>
                <a:cs typeface="PT Sans Narrow"/>
              </a:rPr>
            </a:br>
            <a:r>
              <a:rPr lang="en-US" sz="1600" b="1" dirty="0">
                <a:solidFill>
                  <a:schemeClr val="accent1"/>
                </a:solidFill>
                <a:cs typeface="PT Sans Narrow"/>
                <a:hlinkClick r:id="rId4">
                  <a:extLst>
                    <a:ext uri="{A12FA001-AC4F-418D-AE19-62706E023703}">
                      <ahyp:hlinkClr xmlns:ahyp="http://schemas.microsoft.com/office/drawing/2018/hyperlinkcolor" xmlns="" val="tx"/>
                    </a:ext>
                  </a:extLst>
                </a:hlinkClick>
              </a:rPr>
              <a:t>froukje.sosef@cor2ed.com</a:t>
            </a:r>
            <a:endParaRPr lang="en-GB" sz="1600" b="1" dirty="0">
              <a:solidFill>
                <a:schemeClr val="accent1"/>
              </a:solidFill>
              <a:ea typeface="Aileron" charset="0"/>
              <a:cs typeface="PT Sans Narrow"/>
            </a:endParaRPr>
          </a:p>
        </p:txBody>
      </p:sp>
      <p:sp>
        <p:nvSpPr>
          <p:cNvPr id="19" name="TextBox 18"/>
          <p:cNvSpPr txBox="1"/>
          <p:nvPr/>
        </p:nvSpPr>
        <p:spPr>
          <a:xfrm>
            <a:off x="4431401" y="5336166"/>
            <a:ext cx="2084815" cy="757130"/>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Watch us on the</a:t>
            </a:r>
            <a:br>
              <a:rPr lang="en-GB" sz="1400" dirty="0">
                <a:solidFill>
                  <a:schemeClr val="tx2"/>
                </a:solidFill>
                <a:ea typeface="Aileron" charset="0"/>
                <a:cs typeface="PT Sans Narrow"/>
              </a:rPr>
            </a:br>
            <a:r>
              <a:rPr lang="en-GB" sz="1400" dirty="0">
                <a:solidFill>
                  <a:schemeClr val="tx2"/>
                </a:solidFill>
                <a:ea typeface="Aileron" charset="0"/>
                <a:cs typeface="PT Sans Narrow"/>
              </a:rPr>
              <a:t>Vimeo Channe</a:t>
            </a:r>
            <a:r>
              <a:rPr lang="en-GB" sz="1600" dirty="0">
                <a:solidFill>
                  <a:schemeClr val="tx2"/>
                </a:solidFill>
                <a:ea typeface="Aileron" charset="0"/>
                <a:cs typeface="PT Sans Narrow"/>
              </a:rPr>
              <a:t>l</a:t>
            </a:r>
            <a:br>
              <a:rPr lang="en-GB" sz="1600" dirty="0">
                <a:solidFill>
                  <a:schemeClr val="tx2"/>
                </a:solidFill>
                <a:ea typeface="Aileron" charset="0"/>
                <a:cs typeface="PT Sans Narrow"/>
              </a:rPr>
            </a:br>
            <a:r>
              <a:rPr lang="en-GB" sz="1600" b="1" dirty="0">
                <a:solidFill>
                  <a:schemeClr val="accent1"/>
                </a:solidFill>
                <a:ea typeface="Aileron" charset="0"/>
                <a:cs typeface="PT Sans Narrow"/>
                <a:hlinkClick r:id="rId8">
                  <a:extLst>
                    <a:ext uri="{A12FA001-AC4F-418D-AE19-62706E023703}">
                      <ahyp:hlinkClr xmlns:ahyp="http://schemas.microsoft.com/office/drawing/2018/hyperlinkcolor" xmlns="" val="tx"/>
                    </a:ext>
                  </a:extLst>
                </a:hlinkClick>
              </a:rPr>
              <a:t>HCC CONNECT</a:t>
            </a:r>
            <a:endParaRPr lang="en-GB" sz="1600" b="1" dirty="0">
              <a:solidFill>
                <a:schemeClr val="accent1"/>
              </a:solidFill>
              <a:ea typeface="Aileron" charset="0"/>
              <a:cs typeface="PT Sans Narrow"/>
            </a:endParaRPr>
          </a:p>
        </p:txBody>
      </p:sp>
      <p:sp>
        <p:nvSpPr>
          <p:cNvPr id="10" name="Slide Number Placeholder 1"/>
          <p:cNvSpPr txBox="1">
            <a:spLocks/>
          </p:cNvSpPr>
          <p:nvPr/>
        </p:nvSpPr>
        <p:spPr>
          <a:xfrm>
            <a:off x="8028384" y="6356350"/>
            <a:ext cx="658416" cy="365125"/>
          </a:xfrm>
          <a:prstGeom prst="rect">
            <a:avLst/>
          </a:prstGeom>
        </p:spPr>
        <p:txBody>
          <a:bodyPr lIns="0" tIns="0" rIns="0" bIns="0" anchor="ctr" anchorCtr="0"/>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FCE43C0F-8A7B-3A4B-9DB5-B3472E36E833}" type="slidenum">
              <a:rPr lang="en-GB" sz="1200" smtClean="0">
                <a:solidFill>
                  <a:srgbClr val="5D8298"/>
                </a:solidFill>
                <a:latin typeface="PT Sans Narrow"/>
                <a:cs typeface="PT Sans Narrow"/>
              </a:rPr>
              <a:pPr algn="r"/>
              <a:t>22</a:t>
            </a:fld>
            <a:endParaRPr lang="en-GB" sz="1200" dirty="0">
              <a:solidFill>
                <a:srgbClr val="5D8298"/>
              </a:solidFill>
              <a:latin typeface="PT Sans Narrow"/>
              <a:cs typeface="PT Sans Narrow"/>
            </a:endParaRPr>
          </a:p>
        </p:txBody>
      </p:sp>
      <p:sp>
        <p:nvSpPr>
          <p:cNvPr id="15" name="Title 8">
            <a:extLst>
              <a:ext uri="{FF2B5EF4-FFF2-40B4-BE49-F238E27FC236}">
                <a16:creationId xmlns:a16="http://schemas.microsoft.com/office/drawing/2014/main" xmlns="" id="{071CF435-729F-403B-B87A-421B2706800D}"/>
              </a:ext>
            </a:extLst>
          </p:cNvPr>
          <p:cNvSpPr>
            <a:spLocks noGrp="1"/>
          </p:cNvSpPr>
          <p:nvPr>
            <p:ph type="title"/>
          </p:nvPr>
        </p:nvSpPr>
        <p:spPr>
          <a:xfrm>
            <a:off x="111656" y="274638"/>
            <a:ext cx="8924840" cy="3586410"/>
          </a:xfrm>
        </p:spPr>
        <p:txBody>
          <a:bodyPr>
            <a:normAutofit/>
          </a:bodyPr>
          <a:lstStyle/>
          <a:p>
            <a:pPr>
              <a:lnSpc>
                <a:spcPts val="3800"/>
              </a:lnSpc>
              <a:spcBef>
                <a:spcPts val="800"/>
              </a:spcBef>
            </a:pPr>
            <a:r>
              <a:rPr lang="en-US" sz="3600" cap="none" dirty="0">
                <a:solidFill>
                  <a:schemeClr val="tx2"/>
                </a:solidFill>
              </a:rPr>
              <a:t>REACH HCC CONNECT VIA </a:t>
            </a:r>
            <a:br>
              <a:rPr lang="en-US" sz="3600" cap="none" dirty="0">
                <a:solidFill>
                  <a:schemeClr val="tx2"/>
                </a:solidFill>
              </a:rPr>
            </a:br>
            <a:r>
              <a:rPr lang="en-US" sz="3600" cap="none" spc="-50" dirty="0">
                <a:solidFill>
                  <a:schemeClr val="tx2"/>
                </a:solidFill>
              </a:rPr>
              <a:t>TWITTER, LINKEDIN, VIMEO &amp; EMAIL</a:t>
            </a:r>
            <a:r>
              <a:rPr lang="en-US" sz="3600" cap="none" dirty="0">
                <a:solidFill>
                  <a:schemeClr val="tx2"/>
                </a:solidFill>
              </a:rPr>
              <a:t/>
            </a:r>
            <a:br>
              <a:rPr lang="en-US" sz="3600" cap="none" dirty="0">
                <a:solidFill>
                  <a:schemeClr val="tx2"/>
                </a:solidFill>
              </a:rPr>
            </a:br>
            <a:r>
              <a:rPr lang="en-US" sz="3600" cap="none" dirty="0">
                <a:solidFill>
                  <a:schemeClr val="tx2"/>
                </a:solidFill>
              </a:rPr>
              <a:t>OR VISIT THE GROUP’S WEBSITE</a:t>
            </a:r>
            <a:br>
              <a:rPr lang="en-US" sz="3600" cap="none" dirty="0">
                <a:solidFill>
                  <a:schemeClr val="tx2"/>
                </a:solidFill>
              </a:rPr>
            </a:br>
            <a:r>
              <a:rPr lang="en-US" sz="3600" u="sng" cap="none" dirty="0">
                <a:solidFill>
                  <a:schemeClr val="accent1"/>
                </a:solidFill>
                <a:hlinkClick r:id="rId10">
                  <a:extLst>
                    <a:ext uri="{A12FA001-AC4F-418D-AE19-62706E023703}">
                      <ahyp:hlinkClr xmlns:ahyp="http://schemas.microsoft.com/office/drawing/2018/hyperlinkcolor" xmlns="" val="tx"/>
                    </a:ext>
                  </a:extLst>
                </a:hlinkClick>
              </a:rPr>
              <a:t>http://www.hccconnect.info</a:t>
            </a:r>
            <a:endParaRPr lang="en-US" sz="3600" cap="none" dirty="0">
              <a:solidFill>
                <a:schemeClr val="accent1"/>
              </a:solidFill>
            </a:endParaRPr>
          </a:p>
        </p:txBody>
      </p:sp>
      <p:sp>
        <p:nvSpPr>
          <p:cNvPr id="2" name="Slide Number Placeholder 1"/>
          <p:cNvSpPr>
            <a:spLocks noGrp="1"/>
          </p:cNvSpPr>
          <p:nvPr>
            <p:ph type="sldNum" sz="quarter" idx="4"/>
          </p:nvPr>
        </p:nvSpPr>
        <p:spPr/>
        <p:txBody>
          <a:bodyPr/>
          <a:lstStyle/>
          <a:p>
            <a:fld id="{FCE43C0F-8A7B-3A4B-9DB5-B3472E36E833}" type="slidenum">
              <a:rPr lang="en-GB" smtClean="0"/>
              <a:pPr/>
              <a:t>22</a:t>
            </a:fld>
            <a:endParaRPr lang="en-GB" dirty="0"/>
          </a:p>
        </p:txBody>
      </p:sp>
    </p:spTree>
    <p:extLst>
      <p:ext uri="{BB962C8B-B14F-4D97-AF65-F5344CB8AC3E}">
        <p14:creationId xmlns:p14="http://schemas.microsoft.com/office/powerpoint/2010/main" val="1166388493"/>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50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xmlns="" id="{8FB1F762-DCA5-480E-8EC8-D50B99AE433F}"/>
              </a:ext>
            </a:extLst>
          </p:cNvPr>
          <p:cNvSpPr>
            <a:spLocks noGrp="1"/>
          </p:cNvSpPr>
          <p:nvPr>
            <p:ph sz="quarter" idx="12"/>
          </p:nvPr>
        </p:nvSpPr>
        <p:spPr>
          <a:xfrm>
            <a:off x="464400" y="2204864"/>
            <a:ext cx="8222400" cy="3745936"/>
          </a:xfrm>
        </p:spPr>
        <p:txBody>
          <a:bodyPr/>
          <a:lstStyle/>
          <a:p>
            <a:pPr marL="0" indent="0">
              <a:buNone/>
            </a:pPr>
            <a:r>
              <a:rPr lang="en-GB" b="1" dirty="0">
                <a:solidFill>
                  <a:schemeClr val="accent1"/>
                </a:solidFill>
              </a:rPr>
              <a:t>Please note: </a:t>
            </a:r>
            <a:r>
              <a:rPr lang="en-GB" dirty="0"/>
              <a:t/>
            </a:r>
            <a:br>
              <a:rPr lang="en-GB" dirty="0"/>
            </a:br>
            <a:r>
              <a:rPr lang="en-GB" dirty="0"/>
              <a:t>The views expressed within this presentation are the personal opinions of the author. They do not necessarily represent the views of the author’s academic institution or the rest of the HCC CONNECT group.</a:t>
            </a:r>
          </a:p>
          <a:p>
            <a:pPr marL="0" indent="0">
              <a:buNone/>
            </a:pPr>
            <a:endParaRPr lang="en-GB" dirty="0"/>
          </a:p>
          <a:p>
            <a:pPr marL="0" indent="0">
              <a:buNone/>
            </a:pPr>
            <a:r>
              <a:rPr lang="en-GB" dirty="0"/>
              <a:t>This content is supported by an Independent Educational Grant from Bayer</a:t>
            </a:r>
            <a:r>
              <a:rPr lang="en-GB" dirty="0" smtClean="0"/>
              <a:t>.</a:t>
            </a:r>
          </a:p>
          <a:p>
            <a:pPr marL="0" indent="0">
              <a:buNone/>
            </a:pPr>
            <a:endParaRPr lang="en-GB" dirty="0"/>
          </a:p>
          <a:p>
            <a:pPr marL="0" indent="0">
              <a:buNone/>
            </a:pPr>
            <a:r>
              <a:rPr lang="en-GB" b="1" dirty="0" smtClean="0">
                <a:solidFill>
                  <a:schemeClr val="accent1"/>
                </a:solidFill>
              </a:rPr>
              <a:t>Disclosure: </a:t>
            </a:r>
            <a:br>
              <a:rPr lang="en-GB" b="1" dirty="0" smtClean="0">
                <a:solidFill>
                  <a:schemeClr val="accent1"/>
                </a:solidFill>
              </a:rPr>
            </a:br>
            <a:r>
              <a:rPr lang="en-GB" dirty="0" err="1" smtClean="0"/>
              <a:t>Dr.</a:t>
            </a:r>
            <a:r>
              <a:rPr lang="en-GB" dirty="0" smtClean="0"/>
              <a:t> </a:t>
            </a:r>
            <a:r>
              <a:rPr lang="en-GB" dirty="0" err="1" smtClean="0"/>
              <a:t>Walid</a:t>
            </a:r>
            <a:r>
              <a:rPr lang="en-GB" dirty="0" smtClean="0"/>
              <a:t> </a:t>
            </a:r>
            <a:r>
              <a:rPr lang="en-GB" dirty="0" err="1" smtClean="0"/>
              <a:t>Ayoub</a:t>
            </a:r>
            <a:r>
              <a:rPr lang="en-GB" dirty="0" smtClean="0"/>
              <a:t> has a financial relationship to disclose with Bayer.</a:t>
            </a:r>
          </a:p>
          <a:p>
            <a:pPr marL="0" indent="0">
              <a:buNone/>
            </a:pPr>
            <a:endParaRPr lang="en-GB" dirty="0"/>
          </a:p>
          <a:p>
            <a:pPr marL="0" indent="0">
              <a:buNone/>
            </a:pPr>
            <a:endParaRPr lang="en-GB" dirty="0"/>
          </a:p>
        </p:txBody>
      </p:sp>
      <p:sp>
        <p:nvSpPr>
          <p:cNvPr id="2" name="Title 1">
            <a:extLst>
              <a:ext uri="{FF2B5EF4-FFF2-40B4-BE49-F238E27FC236}">
                <a16:creationId xmlns:a16="http://schemas.microsoft.com/office/drawing/2014/main" xmlns="" id="{D0187C67-E465-4A68-BF9B-64F8EDC48BCA}"/>
              </a:ext>
            </a:extLst>
          </p:cNvPr>
          <p:cNvSpPr>
            <a:spLocks noGrp="1"/>
          </p:cNvSpPr>
          <p:nvPr>
            <p:ph type="title"/>
          </p:nvPr>
        </p:nvSpPr>
        <p:spPr/>
        <p:txBody>
          <a:bodyPr/>
          <a:lstStyle/>
          <a:p>
            <a:r>
              <a:rPr lang="en-GB" dirty="0"/>
              <a:t>Disclaimer</a:t>
            </a:r>
          </a:p>
        </p:txBody>
      </p:sp>
      <p:sp>
        <p:nvSpPr>
          <p:cNvPr id="4" name="Slide Number Placeholder 3"/>
          <p:cNvSpPr>
            <a:spLocks noGrp="1"/>
          </p:cNvSpPr>
          <p:nvPr>
            <p:ph type="sldNum" sz="quarter" idx="4"/>
          </p:nvPr>
        </p:nvSpPr>
        <p:spPr>
          <a:xfrm>
            <a:off x="8100392" y="6356350"/>
            <a:ext cx="586408" cy="365125"/>
          </a:xfrm>
        </p:spPr>
        <p:txBody>
          <a:bodyPr/>
          <a:lstStyle/>
          <a:p>
            <a:fld id="{FCE43C0F-8A7B-3A4B-9DB5-B3472E36E833}" type="slidenum">
              <a:rPr lang="en-GB" noProof="0" smtClean="0"/>
              <a:pPr/>
              <a:t>3</a:t>
            </a:fld>
            <a:endParaRPr lang="en-GB" noProof="0" dirty="0"/>
          </a:p>
        </p:txBody>
      </p:sp>
    </p:spTree>
    <p:extLst>
      <p:ext uri="{BB962C8B-B14F-4D97-AF65-F5344CB8AC3E}">
        <p14:creationId xmlns:p14="http://schemas.microsoft.com/office/powerpoint/2010/main" val="3687591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C277DC81-91F0-4AB1-BA47-0B6C7BA1FC1A}"/>
              </a:ext>
            </a:extLst>
          </p:cNvPr>
          <p:cNvSpPr>
            <a:spLocks noGrp="1"/>
          </p:cNvSpPr>
          <p:nvPr>
            <p:ph sz="quarter" idx="12"/>
          </p:nvPr>
        </p:nvSpPr>
        <p:spPr/>
        <p:txBody>
          <a:bodyPr/>
          <a:lstStyle/>
          <a:p>
            <a:r>
              <a:rPr lang="en-US" dirty="0"/>
              <a:t>The incidence of HCC has tripled since the 1980s</a:t>
            </a:r>
            <a:r>
              <a:rPr lang="en-US" baseline="30000" dirty="0"/>
              <a:t>1</a:t>
            </a:r>
          </a:p>
          <a:p>
            <a:r>
              <a:rPr lang="en-US" dirty="0"/>
              <a:t>Prognosis remains relatively poor</a:t>
            </a:r>
            <a:r>
              <a:rPr lang="en-US" baseline="30000" dirty="0"/>
              <a:t>2</a:t>
            </a:r>
          </a:p>
          <a:p>
            <a:pPr lvl="1"/>
            <a:r>
              <a:rPr lang="en-US" dirty="0"/>
              <a:t>Median OS 13.8 months</a:t>
            </a:r>
          </a:p>
        </p:txBody>
      </p:sp>
      <p:sp>
        <p:nvSpPr>
          <p:cNvPr id="7" name="Title 6">
            <a:extLst>
              <a:ext uri="{FF2B5EF4-FFF2-40B4-BE49-F238E27FC236}">
                <a16:creationId xmlns:a16="http://schemas.microsoft.com/office/drawing/2014/main" xmlns="" id="{E4E333F9-7B42-4B23-8105-98A9D5C5AEDC}"/>
              </a:ext>
            </a:extLst>
          </p:cNvPr>
          <p:cNvSpPr>
            <a:spLocks noGrp="1"/>
          </p:cNvSpPr>
          <p:nvPr>
            <p:ph type="title"/>
          </p:nvPr>
        </p:nvSpPr>
        <p:spPr/>
        <p:txBody>
          <a:bodyPr/>
          <a:lstStyle/>
          <a:p>
            <a:r>
              <a:rPr lang="en-US" dirty="0"/>
              <a:t>HCC incidence</a:t>
            </a:r>
          </a:p>
        </p:txBody>
      </p:sp>
      <p:sp>
        <p:nvSpPr>
          <p:cNvPr id="2" name="Content Placeholder 1"/>
          <p:cNvSpPr>
            <a:spLocks noGrp="1"/>
          </p:cNvSpPr>
          <p:nvPr>
            <p:ph sz="quarter" idx="4294967295"/>
          </p:nvPr>
        </p:nvSpPr>
        <p:spPr>
          <a:xfrm>
            <a:off x="464400" y="6217200"/>
            <a:ext cx="7635254" cy="556171"/>
          </a:xfrm>
          <a:prstGeom prst="rect">
            <a:avLst/>
          </a:prstGeom>
        </p:spPr>
        <p:txBody>
          <a:bodyPr/>
          <a:lstStyle/>
          <a:p>
            <a:pPr marL="0" indent="0">
              <a:buNone/>
            </a:pPr>
            <a:r>
              <a:rPr lang="en-US" sz="1200" dirty="0"/>
              <a:t>HCC, hepatocellular carcinoma; OS, overall survival</a:t>
            </a:r>
          </a:p>
          <a:p>
            <a:pPr marL="0" indent="0">
              <a:buNone/>
            </a:pPr>
            <a:r>
              <a:rPr lang="en-US" sz="1200" dirty="0"/>
              <a:t>1. El-</a:t>
            </a:r>
            <a:r>
              <a:rPr lang="en-US" sz="1200" dirty="0" err="1"/>
              <a:t>Serag</a:t>
            </a:r>
            <a:r>
              <a:rPr lang="en-US" sz="1200" dirty="0"/>
              <a:t> HB, et al. Hepatology. 2014;60:1767-75. 2. Rich NE, et al. Clin Gastroenterol </a:t>
            </a:r>
            <a:r>
              <a:rPr lang="en-US" sz="1200" dirty="0" err="1"/>
              <a:t>Hepatol</a:t>
            </a:r>
            <a:r>
              <a:rPr lang="en-US" sz="1200" dirty="0"/>
              <a:t>. 2019;17:551-9. </a:t>
            </a:r>
          </a:p>
        </p:txBody>
      </p:sp>
      <p:pic>
        <p:nvPicPr>
          <p:cNvPr id="9" name="Picture 8">
            <a:extLst>
              <a:ext uri="{FF2B5EF4-FFF2-40B4-BE49-F238E27FC236}">
                <a16:creationId xmlns:a16="http://schemas.microsoft.com/office/drawing/2014/main" xmlns="" id="{C6A83687-11B6-4B7E-984D-2E4C6515C492}"/>
              </a:ext>
            </a:extLst>
          </p:cNvPr>
          <p:cNvPicPr>
            <a:picLocks noChangeAspect="1"/>
          </p:cNvPicPr>
          <p:nvPr/>
        </p:nvPicPr>
        <p:blipFill>
          <a:blip r:embed="rId3"/>
          <a:stretch>
            <a:fillRect/>
          </a:stretch>
        </p:blipFill>
        <p:spPr>
          <a:xfrm>
            <a:off x="1855657" y="2915149"/>
            <a:ext cx="5432686" cy="2890115"/>
          </a:xfrm>
          <a:prstGeom prst="rect">
            <a:avLst/>
          </a:prstGeom>
        </p:spPr>
      </p:pic>
    </p:spTree>
    <p:extLst>
      <p:ext uri="{BB962C8B-B14F-4D97-AF65-F5344CB8AC3E}">
        <p14:creationId xmlns:p14="http://schemas.microsoft.com/office/powerpoint/2010/main" val="1995228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Prospective evaluation of benefits and harms of HCC surveillance in a cirrhosis patient population</a:t>
            </a:r>
            <a:br>
              <a:rPr lang="en-GB" dirty="0"/>
            </a:br>
            <a:r>
              <a:rPr lang="en-GB" sz="2200" dirty="0"/>
              <a:t/>
            </a:r>
            <a:br>
              <a:rPr lang="en-GB" sz="2200" dirty="0"/>
            </a:br>
            <a:r>
              <a:rPr lang="en-GB" sz="2200" cap="none" dirty="0" err="1"/>
              <a:t>Patibandla</a:t>
            </a:r>
            <a:r>
              <a:rPr lang="en-GB" sz="2200" cap="none" dirty="0"/>
              <a:t> S, et al. AASLD 2019, Abstract #320</a:t>
            </a:r>
          </a:p>
        </p:txBody>
      </p:sp>
    </p:spTree>
    <p:extLst>
      <p:ext uri="{BB962C8B-B14F-4D97-AF65-F5344CB8AC3E}">
        <p14:creationId xmlns:p14="http://schemas.microsoft.com/office/powerpoint/2010/main" val="251151619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6"/>
          </p:nvPr>
        </p:nvSpPr>
        <p:spPr>
          <a:xfrm>
            <a:off x="465138" y="1556792"/>
            <a:ext cx="4394894" cy="4329208"/>
          </a:xfrm>
        </p:spPr>
        <p:txBody>
          <a:bodyPr/>
          <a:lstStyle/>
          <a:p>
            <a:r>
              <a:rPr lang="en-US" b="1" dirty="0">
                <a:solidFill>
                  <a:schemeClr val="accent1"/>
                </a:solidFill>
              </a:rPr>
              <a:t>Prospective cohort study</a:t>
            </a:r>
          </a:p>
          <a:p>
            <a:pPr lvl="1"/>
            <a:r>
              <a:rPr lang="en-US" dirty="0"/>
              <a:t>Patient enrolment Dec 2014-2017</a:t>
            </a:r>
          </a:p>
          <a:p>
            <a:pPr lvl="1"/>
            <a:r>
              <a:rPr lang="en-US" dirty="0"/>
              <a:t>Child-Pugh A and B cirrhosis</a:t>
            </a:r>
          </a:p>
          <a:p>
            <a:r>
              <a:rPr lang="en-US" dirty="0"/>
              <a:t>Goals over 18 months: </a:t>
            </a:r>
          </a:p>
          <a:p>
            <a:pPr lvl="1"/>
            <a:r>
              <a:rPr lang="en-US" dirty="0"/>
              <a:t>Surveillance-related benefits: </a:t>
            </a:r>
          </a:p>
          <a:p>
            <a:pPr lvl="2"/>
            <a:r>
              <a:rPr lang="en-US" dirty="0"/>
              <a:t>Early detection of HCC within </a:t>
            </a:r>
            <a:br>
              <a:rPr lang="en-US" dirty="0"/>
            </a:br>
            <a:r>
              <a:rPr lang="en-US" dirty="0"/>
              <a:t>Milan Criteria</a:t>
            </a:r>
          </a:p>
          <a:p>
            <a:pPr lvl="1"/>
            <a:r>
              <a:rPr lang="en-US" dirty="0"/>
              <a:t>Surveillance-related harm:</a:t>
            </a:r>
          </a:p>
          <a:p>
            <a:pPr lvl="2"/>
            <a:r>
              <a:rPr lang="en-US" dirty="0"/>
              <a:t>CT or MRI scans, biopsies or other procedures performed for falsely positive or intermediate results</a:t>
            </a:r>
          </a:p>
        </p:txBody>
      </p:sp>
      <p:sp>
        <p:nvSpPr>
          <p:cNvPr id="4" name="Title 3">
            <a:extLst>
              <a:ext uri="{FF2B5EF4-FFF2-40B4-BE49-F238E27FC236}">
                <a16:creationId xmlns:a16="http://schemas.microsoft.com/office/drawing/2014/main" xmlns="" id="{55CB191F-AC95-4800-8020-641992DBB4C7}"/>
              </a:ext>
            </a:extLst>
          </p:cNvPr>
          <p:cNvSpPr>
            <a:spLocks noGrp="1"/>
          </p:cNvSpPr>
          <p:nvPr>
            <p:ph type="title"/>
          </p:nvPr>
        </p:nvSpPr>
        <p:spPr/>
        <p:txBody>
          <a:bodyPr/>
          <a:lstStyle/>
          <a:p>
            <a:r>
              <a:rPr lang="en-US" dirty="0"/>
              <a:t>HCC screening</a:t>
            </a:r>
            <a:br>
              <a:rPr lang="en-US" dirty="0"/>
            </a:br>
            <a:r>
              <a:rPr lang="en-US" dirty="0"/>
              <a:t>methods</a:t>
            </a:r>
          </a:p>
        </p:txBody>
      </p:sp>
      <p:sp>
        <p:nvSpPr>
          <p:cNvPr id="3" name="Content Placeholder 2">
            <a:extLst>
              <a:ext uri="{FF2B5EF4-FFF2-40B4-BE49-F238E27FC236}">
                <a16:creationId xmlns:a16="http://schemas.microsoft.com/office/drawing/2014/main" xmlns="" id="{7A1EE366-106C-4E01-90FE-9E188F9B0784}"/>
              </a:ext>
            </a:extLst>
          </p:cNvPr>
          <p:cNvSpPr>
            <a:spLocks noGrp="1"/>
          </p:cNvSpPr>
          <p:nvPr>
            <p:ph sz="quarter" idx="4294967295"/>
          </p:nvPr>
        </p:nvSpPr>
        <p:spPr>
          <a:xfrm>
            <a:off x="464400" y="6217200"/>
            <a:ext cx="7635254" cy="556171"/>
          </a:xfrm>
          <a:prstGeom prst="rect">
            <a:avLst/>
          </a:prstGeom>
        </p:spPr>
        <p:txBody>
          <a:bodyPr/>
          <a:lstStyle/>
          <a:p>
            <a:pPr marL="0" indent="0">
              <a:buNone/>
            </a:pPr>
            <a:r>
              <a:rPr lang="en-US" sz="1200" dirty="0"/>
              <a:t>CT, </a:t>
            </a:r>
            <a:r>
              <a:rPr lang="en-GB" sz="1200" dirty="0"/>
              <a:t>computed tomography; </a:t>
            </a:r>
            <a:r>
              <a:rPr lang="en-US" sz="1200" dirty="0"/>
              <a:t>HCC, hepatocellular carcinoma; MRI, magnetic resonance imaging</a:t>
            </a:r>
          </a:p>
          <a:p>
            <a:pPr marL="0" indent="0">
              <a:buNone/>
            </a:pPr>
            <a:r>
              <a:rPr lang="en-US" sz="1200" dirty="0" err="1"/>
              <a:t>Patibandla</a:t>
            </a:r>
            <a:r>
              <a:rPr lang="en-US" sz="1200" dirty="0"/>
              <a:t> S, et al. AASLD 2019. Abstract</a:t>
            </a:r>
            <a:r>
              <a:rPr lang="en-GB" sz="1200" dirty="0"/>
              <a:t> #320</a:t>
            </a:r>
            <a:endParaRPr lang="en-US" sz="1200" dirty="0"/>
          </a:p>
        </p:txBody>
      </p:sp>
      <p:sp>
        <p:nvSpPr>
          <p:cNvPr id="5" name="Rectangle 4">
            <a:extLst>
              <a:ext uri="{FF2B5EF4-FFF2-40B4-BE49-F238E27FC236}">
                <a16:creationId xmlns:a16="http://schemas.microsoft.com/office/drawing/2014/main" xmlns="" id="{417ADC1B-CAB7-4F34-86CE-AA857B57BF3C}"/>
              </a:ext>
            </a:extLst>
          </p:cNvPr>
          <p:cNvSpPr/>
          <p:nvPr/>
        </p:nvSpPr>
        <p:spPr>
          <a:xfrm>
            <a:off x="5364088" y="1892514"/>
            <a:ext cx="3151262" cy="284845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190 of 803 patients (23.7%) did not receive HCC surveillance</a:t>
            </a:r>
          </a:p>
        </p:txBody>
      </p:sp>
    </p:spTree>
    <p:extLst>
      <p:ext uri="{BB962C8B-B14F-4D97-AF65-F5344CB8AC3E}">
        <p14:creationId xmlns:p14="http://schemas.microsoft.com/office/powerpoint/2010/main" val="251907590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xmlns="" id="{41E1F5F6-EEF4-42D4-B531-69F9D160C62E}"/>
              </a:ext>
            </a:extLst>
          </p:cNvPr>
          <p:cNvSpPr>
            <a:spLocks noGrp="1"/>
          </p:cNvSpPr>
          <p:nvPr>
            <p:ph sz="quarter" idx="16"/>
          </p:nvPr>
        </p:nvSpPr>
        <p:spPr>
          <a:xfrm>
            <a:off x="465138" y="1412874"/>
            <a:ext cx="3890066" cy="4464000"/>
          </a:xfrm>
          <a:ln w="28575">
            <a:solidFill>
              <a:schemeClr val="accent1"/>
            </a:solidFill>
          </a:ln>
        </p:spPr>
        <p:txBody>
          <a:bodyPr lIns="72000" tIns="72000" rIns="72000" bIns="72000"/>
          <a:lstStyle/>
          <a:p>
            <a:r>
              <a:rPr lang="en-US" sz="1900" dirty="0"/>
              <a:t>207 of 613 patients (33.8%) who underwent HCC surveillance had an abnormal 1</a:t>
            </a:r>
            <a:r>
              <a:rPr lang="en-US" sz="1900" baseline="30000" dirty="0"/>
              <a:t>st</a:t>
            </a:r>
            <a:r>
              <a:rPr lang="en-US" sz="1900" dirty="0"/>
              <a:t> surveillance test</a:t>
            </a:r>
          </a:p>
          <a:p>
            <a:pPr lvl="1"/>
            <a:r>
              <a:rPr lang="en-US" dirty="0"/>
              <a:t>15 patients were diagnosed with HCC by US/AFP</a:t>
            </a:r>
          </a:p>
          <a:p>
            <a:pPr lvl="2"/>
            <a:r>
              <a:rPr lang="en-US" dirty="0"/>
              <a:t>10 patients detected at early stage</a:t>
            </a:r>
          </a:p>
          <a:p>
            <a:pPr lvl="2"/>
            <a:r>
              <a:rPr lang="en-US" dirty="0"/>
              <a:t>3 patients required 2-4 imaging studies</a:t>
            </a:r>
          </a:p>
          <a:p>
            <a:r>
              <a:rPr lang="en-US" sz="1900" dirty="0"/>
              <a:t>11 more patients were diagnosed incidentally with HCC (outside of surveillance or symptomatically)</a:t>
            </a:r>
          </a:p>
          <a:p>
            <a:pPr lvl="1"/>
            <a:r>
              <a:rPr lang="en-US" dirty="0"/>
              <a:t>6 patients detected at an early stage</a:t>
            </a:r>
          </a:p>
          <a:p>
            <a:endParaRPr lang="en-US" dirty="0"/>
          </a:p>
        </p:txBody>
      </p:sp>
      <p:sp>
        <p:nvSpPr>
          <p:cNvPr id="3" name="Content Placeholder 2"/>
          <p:cNvSpPr>
            <a:spLocks noGrp="1"/>
          </p:cNvSpPr>
          <p:nvPr>
            <p:ph sz="quarter" idx="17"/>
          </p:nvPr>
        </p:nvSpPr>
        <p:spPr>
          <a:xfrm>
            <a:off x="4621088" y="1412874"/>
            <a:ext cx="4055367" cy="4464000"/>
          </a:xfrm>
          <a:ln w="28575">
            <a:solidFill>
              <a:schemeClr val="accent1"/>
            </a:solidFill>
          </a:ln>
        </p:spPr>
        <p:txBody>
          <a:bodyPr lIns="72000" tIns="72000" rIns="72000" bIns="72000"/>
          <a:lstStyle/>
          <a:p>
            <a:r>
              <a:rPr lang="en-US" sz="1900" dirty="0"/>
              <a:t>Of the remaining patients with abnormal surveillance test, </a:t>
            </a:r>
            <a:br>
              <a:rPr lang="en-US" sz="1900" dirty="0"/>
            </a:br>
            <a:r>
              <a:rPr lang="en-US" sz="1900" dirty="0"/>
              <a:t>130 (21.2%) were monitored with continued surveillance</a:t>
            </a:r>
          </a:p>
          <a:p>
            <a:pPr lvl="1"/>
            <a:r>
              <a:rPr lang="en-US" dirty="0"/>
              <a:t>62 (10.1%) had diagnostic imaging without leading to HCC diagnosis</a:t>
            </a:r>
          </a:p>
          <a:p>
            <a:pPr lvl="2"/>
            <a:r>
              <a:rPr lang="en-US" dirty="0"/>
              <a:t>49 had one CT or MRI</a:t>
            </a:r>
          </a:p>
          <a:p>
            <a:pPr lvl="2"/>
            <a:r>
              <a:rPr lang="en-US" dirty="0"/>
              <a:t>11 had 2 studies</a:t>
            </a:r>
          </a:p>
          <a:p>
            <a:pPr lvl="2"/>
            <a:r>
              <a:rPr lang="en-US" dirty="0"/>
              <a:t>2 had 3 studies</a:t>
            </a:r>
          </a:p>
          <a:p>
            <a:pPr lvl="1"/>
            <a:r>
              <a:rPr lang="en-US" dirty="0"/>
              <a:t>No patients underwent a biopsy</a:t>
            </a:r>
          </a:p>
          <a:p>
            <a:pPr lvl="2"/>
            <a:endParaRPr lang="en-US" dirty="0"/>
          </a:p>
          <a:p>
            <a:pPr lvl="2"/>
            <a:endParaRPr lang="en-US" dirty="0"/>
          </a:p>
        </p:txBody>
      </p:sp>
      <p:sp>
        <p:nvSpPr>
          <p:cNvPr id="2" name="Title 1">
            <a:extLst>
              <a:ext uri="{FF2B5EF4-FFF2-40B4-BE49-F238E27FC236}">
                <a16:creationId xmlns:a16="http://schemas.microsoft.com/office/drawing/2014/main" xmlns="" id="{4677F240-4091-4246-A8F0-BA4AF54948F6}"/>
              </a:ext>
            </a:extLst>
          </p:cNvPr>
          <p:cNvSpPr>
            <a:spLocks noGrp="1"/>
          </p:cNvSpPr>
          <p:nvPr>
            <p:ph type="title"/>
          </p:nvPr>
        </p:nvSpPr>
        <p:spPr/>
        <p:txBody>
          <a:bodyPr/>
          <a:lstStyle/>
          <a:p>
            <a:r>
              <a:rPr lang="en-US" dirty="0"/>
              <a:t>HCC screening</a:t>
            </a:r>
            <a:br>
              <a:rPr lang="en-US" dirty="0"/>
            </a:br>
            <a:r>
              <a:rPr lang="en-US" dirty="0"/>
              <a:t>Results</a:t>
            </a:r>
          </a:p>
        </p:txBody>
      </p:sp>
      <p:sp>
        <p:nvSpPr>
          <p:cNvPr id="4" name="Content Placeholder 3">
            <a:extLst>
              <a:ext uri="{FF2B5EF4-FFF2-40B4-BE49-F238E27FC236}">
                <a16:creationId xmlns:a16="http://schemas.microsoft.com/office/drawing/2014/main" xmlns="" id="{7A4F25EA-0E5D-426D-9323-AD5C48924646}"/>
              </a:ext>
            </a:extLst>
          </p:cNvPr>
          <p:cNvSpPr>
            <a:spLocks noGrp="1"/>
          </p:cNvSpPr>
          <p:nvPr>
            <p:ph sz="quarter" idx="4294967295"/>
          </p:nvPr>
        </p:nvSpPr>
        <p:spPr>
          <a:xfrm>
            <a:off x="464400" y="6217200"/>
            <a:ext cx="7635254" cy="556171"/>
          </a:xfrm>
          <a:prstGeom prst="rect">
            <a:avLst/>
          </a:prstGeom>
        </p:spPr>
        <p:txBody>
          <a:bodyPr/>
          <a:lstStyle/>
          <a:p>
            <a:pPr marL="0" indent="0">
              <a:buNone/>
            </a:pPr>
            <a:r>
              <a:rPr lang="en-US" sz="1200" dirty="0"/>
              <a:t>AFP, alpha-fetoprotein; CT, </a:t>
            </a:r>
            <a:r>
              <a:rPr lang="en-GB" sz="1200" dirty="0"/>
              <a:t>computed tomography; </a:t>
            </a:r>
            <a:r>
              <a:rPr lang="en-US" sz="1200" dirty="0"/>
              <a:t>HCC, hepatocellular carcinoma; MRI, magnetic resonance imaging; US, </a:t>
            </a:r>
            <a:r>
              <a:rPr lang="en-US" sz="1200" dirty="0" smtClean="0"/>
              <a:t>ultrasound</a:t>
            </a:r>
            <a:br>
              <a:rPr lang="en-US" sz="1200" dirty="0" smtClean="0"/>
            </a:br>
            <a:r>
              <a:rPr lang="en-US" sz="1200" dirty="0" err="1" smtClean="0"/>
              <a:t>Patibandla</a:t>
            </a:r>
            <a:r>
              <a:rPr lang="en-US" sz="1200" dirty="0" smtClean="0"/>
              <a:t> </a:t>
            </a:r>
            <a:r>
              <a:rPr lang="en-US" sz="1200" dirty="0"/>
              <a:t>S, et al. AASLD 2019. Abstract</a:t>
            </a:r>
            <a:r>
              <a:rPr lang="en-GB" sz="1200" dirty="0"/>
              <a:t> #320</a:t>
            </a:r>
            <a:endParaRPr lang="en-US" sz="1200" dirty="0"/>
          </a:p>
        </p:txBody>
      </p:sp>
    </p:spTree>
    <p:extLst>
      <p:ext uri="{BB962C8B-B14F-4D97-AF65-F5344CB8AC3E}">
        <p14:creationId xmlns:p14="http://schemas.microsoft.com/office/powerpoint/2010/main" val="394952320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xmlns="" id="{E7C34EA8-DF8C-4500-8479-18F1D6EE34F4}"/>
              </a:ext>
            </a:extLst>
          </p:cNvPr>
          <p:cNvSpPr>
            <a:spLocks noGrp="1"/>
          </p:cNvSpPr>
          <p:nvPr>
            <p:ph sz="quarter" idx="12"/>
          </p:nvPr>
        </p:nvSpPr>
        <p:spPr/>
        <p:txBody>
          <a:bodyPr/>
          <a:lstStyle/>
          <a:p>
            <a:r>
              <a:rPr lang="en-GB" dirty="0"/>
              <a:t>HCC screening is associated with high proportion of early tumour detection</a:t>
            </a:r>
          </a:p>
          <a:p>
            <a:r>
              <a:rPr lang="en-GB" dirty="0"/>
              <a:t>Rate of HCC detection: 2.4%</a:t>
            </a:r>
          </a:p>
          <a:p>
            <a:r>
              <a:rPr lang="en-GB" dirty="0"/>
              <a:t>1/3 of the patients had false positive results, less than 10% experienced surveillance-related physical harms</a:t>
            </a:r>
          </a:p>
          <a:p>
            <a:r>
              <a:rPr lang="en-GB" b="1" dirty="0">
                <a:solidFill>
                  <a:schemeClr val="accent1"/>
                </a:solidFill>
              </a:rPr>
              <a:t>23.7% of patients did not receive any HCC screening</a:t>
            </a:r>
          </a:p>
          <a:p>
            <a:endParaRPr lang="en-GB" dirty="0"/>
          </a:p>
        </p:txBody>
      </p:sp>
      <p:sp>
        <p:nvSpPr>
          <p:cNvPr id="5" name="Title 4">
            <a:extLst>
              <a:ext uri="{FF2B5EF4-FFF2-40B4-BE49-F238E27FC236}">
                <a16:creationId xmlns:a16="http://schemas.microsoft.com/office/drawing/2014/main" xmlns="" id="{AD623958-A1E9-4147-AB1D-F2675C6C4694}"/>
              </a:ext>
            </a:extLst>
          </p:cNvPr>
          <p:cNvSpPr>
            <a:spLocks noGrp="1"/>
          </p:cNvSpPr>
          <p:nvPr>
            <p:ph type="title"/>
          </p:nvPr>
        </p:nvSpPr>
        <p:spPr/>
        <p:txBody>
          <a:bodyPr/>
          <a:lstStyle/>
          <a:p>
            <a:r>
              <a:rPr lang="en-GB" sz="2600" dirty="0"/>
              <a:t>HCC screening</a:t>
            </a:r>
            <a:br>
              <a:rPr lang="en-GB" sz="2600" dirty="0"/>
            </a:br>
            <a:r>
              <a:rPr lang="en-GB" sz="2600" dirty="0"/>
              <a:t>SUMMARY and clinical interpretation</a:t>
            </a:r>
          </a:p>
        </p:txBody>
      </p:sp>
      <p:sp>
        <p:nvSpPr>
          <p:cNvPr id="8" name="Content Placeholder 7"/>
          <p:cNvSpPr>
            <a:spLocks noGrp="1"/>
          </p:cNvSpPr>
          <p:nvPr>
            <p:ph sz="quarter" idx="4294967295"/>
          </p:nvPr>
        </p:nvSpPr>
        <p:spPr>
          <a:xfrm>
            <a:off x="464400" y="6217200"/>
            <a:ext cx="7635254" cy="556171"/>
          </a:xfrm>
          <a:prstGeom prst="rect">
            <a:avLst/>
          </a:prstGeom>
        </p:spPr>
        <p:txBody>
          <a:bodyPr/>
          <a:lstStyle/>
          <a:p>
            <a:pPr marL="0" indent="0">
              <a:buNone/>
            </a:pPr>
            <a:r>
              <a:rPr lang="en-GB" sz="1200" dirty="0"/>
              <a:t>HCC, hepatocellular carcinoma</a:t>
            </a:r>
          </a:p>
          <a:p>
            <a:pPr marL="0" indent="0">
              <a:buNone/>
            </a:pPr>
            <a:r>
              <a:rPr lang="en-GB" sz="1200" dirty="0" err="1"/>
              <a:t>Patibandla</a:t>
            </a:r>
            <a:r>
              <a:rPr lang="en-GB" sz="1200" dirty="0"/>
              <a:t> S, et al. AASLD 2019. Abstract #320</a:t>
            </a:r>
          </a:p>
        </p:txBody>
      </p:sp>
      <p:sp>
        <p:nvSpPr>
          <p:cNvPr id="2" name="Tekstvak 1">
            <a:extLst>
              <a:ext uri="{FF2B5EF4-FFF2-40B4-BE49-F238E27FC236}">
                <a16:creationId xmlns:a16="http://schemas.microsoft.com/office/drawing/2014/main" xmlns="" id="{EE7D363C-0869-9847-96CD-D7BF01F6556E}"/>
              </a:ext>
            </a:extLst>
          </p:cNvPr>
          <p:cNvSpPr txBox="1"/>
          <p:nvPr/>
        </p:nvSpPr>
        <p:spPr>
          <a:xfrm>
            <a:off x="1799692" y="3933056"/>
            <a:ext cx="5544616" cy="1477328"/>
          </a:xfrm>
          <a:prstGeom prst="rect">
            <a:avLst/>
          </a:prstGeom>
          <a:solidFill>
            <a:schemeClr val="accent1"/>
          </a:solidFill>
        </p:spPr>
        <p:txBody>
          <a:bodyPr wrap="square" rtlCol="0">
            <a:spAutoFit/>
          </a:bodyPr>
          <a:lstStyle/>
          <a:p>
            <a:r>
              <a:rPr lang="en-GB" b="1" dirty="0">
                <a:solidFill>
                  <a:schemeClr val="bg1"/>
                </a:solidFill>
                <a:latin typeface="Calibri" panose="020F0502020204030204" pitchFamily="34" charset="0"/>
                <a:ea typeface="Aileron" charset="0"/>
                <a:cs typeface="Calibri" panose="020F0502020204030204" pitchFamily="34" charset="0"/>
              </a:rPr>
              <a:t>Clinical interpretation:</a:t>
            </a:r>
          </a:p>
          <a:p>
            <a:pPr marL="285750" indent="-285750">
              <a:buFont typeface="Arial" panose="020B0604020202020204" pitchFamily="34" charset="0"/>
              <a:buChar char="•"/>
            </a:pPr>
            <a:r>
              <a:rPr lang="en-GB" dirty="0" smtClean="0">
                <a:solidFill>
                  <a:schemeClr val="bg1"/>
                </a:solidFill>
                <a:latin typeface="Calibri" panose="020F0502020204030204" pitchFamily="34" charset="0"/>
                <a:ea typeface="Aileron" charset="0"/>
                <a:cs typeface="Calibri" panose="020F0502020204030204" pitchFamily="34" charset="0"/>
              </a:rPr>
              <a:t>We need to do a better job of screening patients with cirrhosis for HCC</a:t>
            </a:r>
          </a:p>
          <a:p>
            <a:pPr marL="285750" indent="-285750">
              <a:buFont typeface="Arial" panose="020B0604020202020204" pitchFamily="34" charset="0"/>
              <a:buChar char="•"/>
            </a:pPr>
            <a:r>
              <a:rPr lang="en-GB" dirty="0" smtClean="0">
                <a:solidFill>
                  <a:schemeClr val="bg1"/>
                </a:solidFill>
                <a:latin typeface="Calibri" panose="020F0502020204030204" pitchFamily="34" charset="0"/>
                <a:ea typeface="Aileron" charset="0"/>
                <a:cs typeface="Calibri" panose="020F0502020204030204" pitchFamily="34" charset="0"/>
              </a:rPr>
              <a:t>Fear </a:t>
            </a:r>
            <a:r>
              <a:rPr lang="en-GB" dirty="0">
                <a:solidFill>
                  <a:schemeClr val="bg1"/>
                </a:solidFill>
                <a:latin typeface="Calibri" panose="020F0502020204030204" pitchFamily="34" charset="0"/>
                <a:ea typeface="Aileron" charset="0"/>
                <a:cs typeface="Calibri" panose="020F0502020204030204" pitchFamily="34" charset="0"/>
              </a:rPr>
              <a:t>of screening complications should not be a major factor in the decision to </a:t>
            </a:r>
            <a:r>
              <a:rPr lang="en-GB" dirty="0" smtClean="0">
                <a:solidFill>
                  <a:schemeClr val="bg1"/>
                </a:solidFill>
                <a:latin typeface="Calibri" panose="020F0502020204030204" pitchFamily="34" charset="0"/>
                <a:ea typeface="Aileron" charset="0"/>
                <a:cs typeface="Calibri" panose="020F0502020204030204" pitchFamily="34" charset="0"/>
              </a:rPr>
              <a:t>screen</a:t>
            </a:r>
            <a:endParaRPr lang="en-GB" dirty="0">
              <a:solidFill>
                <a:schemeClr val="bg1"/>
              </a:solidFill>
              <a:latin typeface="Calibri" panose="020F0502020204030204" pitchFamily="34" charset="0"/>
              <a:ea typeface="Aileron" charset="0"/>
              <a:cs typeface="Calibri" panose="020F0502020204030204" pitchFamily="34" charset="0"/>
            </a:endParaRPr>
          </a:p>
        </p:txBody>
      </p:sp>
    </p:spTree>
    <p:extLst>
      <p:ext uri="{BB962C8B-B14F-4D97-AF65-F5344CB8AC3E}">
        <p14:creationId xmlns:p14="http://schemas.microsoft.com/office/powerpoint/2010/main" val="138024402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Analysis of prognostic</a:t>
            </a:r>
            <a:br>
              <a:rPr lang="en-GB" dirty="0"/>
            </a:br>
            <a:r>
              <a:rPr lang="en-GB" dirty="0"/>
              <a:t>factors of hepatocellular carcinoma treatment within Milan criteria for</a:t>
            </a:r>
            <a:br>
              <a:rPr lang="en-GB" dirty="0"/>
            </a:br>
            <a:r>
              <a:rPr lang="en-GB" dirty="0"/>
              <a:t>super-elderly patients</a:t>
            </a:r>
            <a:br>
              <a:rPr lang="en-GB" dirty="0"/>
            </a:br>
            <a:r>
              <a:rPr lang="en-GB" sz="2200" dirty="0"/>
              <a:t/>
            </a:r>
            <a:br>
              <a:rPr lang="en-GB" sz="2200" dirty="0"/>
            </a:br>
            <a:r>
              <a:rPr lang="en-GB" sz="2200" cap="none" dirty="0"/>
              <a:t>Ochi H, et al.  AASLD 2019, Abstract #356</a:t>
            </a:r>
          </a:p>
        </p:txBody>
      </p:sp>
    </p:spTree>
    <p:extLst>
      <p:ext uri="{BB962C8B-B14F-4D97-AF65-F5344CB8AC3E}">
        <p14:creationId xmlns:p14="http://schemas.microsoft.com/office/powerpoint/2010/main" val="69688426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hème Office">
  <a:themeElements>
    <a:clrScheme name="Cor2Ed - HCC Connect Colour Palette">
      <a:dk1>
        <a:srgbClr val="000000"/>
      </a:dk1>
      <a:lt1>
        <a:srgbClr val="FFFFFF"/>
      </a:lt1>
      <a:dk2>
        <a:srgbClr val="5D8298"/>
      </a:dk2>
      <a:lt2>
        <a:srgbClr val="EEECE1"/>
      </a:lt2>
      <a:accent1>
        <a:srgbClr val="FEA302"/>
      </a:accent1>
      <a:accent2>
        <a:srgbClr val="C0504D"/>
      </a:accent2>
      <a:accent3>
        <a:srgbClr val="E9D0CD"/>
      </a:accent3>
      <a:accent4>
        <a:srgbClr val="F4EAE7"/>
      </a:accent4>
      <a:accent5>
        <a:srgbClr val="ECE6ED"/>
      </a:accent5>
      <a:accent6>
        <a:srgbClr val="8B878B"/>
      </a:accent6>
      <a:hlink>
        <a:srgbClr val="FEA302"/>
      </a:hlink>
      <a:folHlink>
        <a:srgbClr val="FEA3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GUCONNECT_template_v2-good</Template>
  <TotalTime>880</TotalTime>
  <Words>1528</Words>
  <Application>Microsoft Office PowerPoint</Application>
  <PresentationFormat>On-screen Show (4:3)</PresentationFormat>
  <Paragraphs>276</Paragraphs>
  <Slides>23</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Aileron</vt:lpstr>
      <vt:lpstr>Arial</vt:lpstr>
      <vt:lpstr>Calibri</vt:lpstr>
      <vt:lpstr>Lucida Grande</vt:lpstr>
      <vt:lpstr>PT Sans</vt:lpstr>
      <vt:lpstr>PT Sans Narrow</vt:lpstr>
      <vt:lpstr>Verdana</vt:lpstr>
      <vt:lpstr>Wingdings</vt:lpstr>
      <vt:lpstr>Thème Office</vt:lpstr>
      <vt:lpstr>PowerPoint Presentation</vt:lpstr>
      <vt:lpstr>Surveillance and  “Novel” Risk Factors for hepatocellular carcinoma  May 2020 </vt:lpstr>
      <vt:lpstr>Disclaimer</vt:lpstr>
      <vt:lpstr>HCC incidence</vt:lpstr>
      <vt:lpstr>Prospective evaluation of benefits and harms of HCC surveillance in a cirrhosis patient population  Patibandla S, et al. AASLD 2019, Abstract #320</vt:lpstr>
      <vt:lpstr>HCC screening methods</vt:lpstr>
      <vt:lpstr>HCC screening Results</vt:lpstr>
      <vt:lpstr>HCC screening SUMMARY and clinical interpretation</vt:lpstr>
      <vt:lpstr>Analysis of prognostic factors of hepatocellular carcinoma treatment within Milan criteria for super-elderly patients  Ochi H, et al.  AASLD 2019, Abstract #356</vt:lpstr>
      <vt:lpstr>HCC in the super elderly RESULTS</vt:lpstr>
      <vt:lpstr>HCC in the super elderly Results &amp; clinical interpretation</vt:lpstr>
      <vt:lpstr>The impact of healthy lifestyle on the incidence of hepatocellular carcinoma and cirrhosis-related mortality among US adults  Simon TG, et al. AASLD 2019, Abst #16</vt:lpstr>
      <vt:lpstr>HCC and lifestyle</vt:lpstr>
      <vt:lpstr>DIETARY FAT INTAKE AND RISK OF HEPATOCELLULAR CARCINOMA IN TWO LARGE PROSPECTIVE COHORT STUDIES  Yang W, et al. AASLD 2019, Abstract #854</vt:lpstr>
      <vt:lpstr>Dietary Fat and HCC METHODS</vt:lpstr>
      <vt:lpstr>Dietary Fat and HCC results and clinical interpretation</vt:lpstr>
      <vt:lpstr>Increased risk of hepatocellular carcinoma in diabetics with NASH: UNOS database analysis  Doycheva IB, et al. AASLD 2019, Abstract #348</vt:lpstr>
      <vt:lpstr>Diabetes and HCC UNOS database analysis </vt:lpstr>
      <vt:lpstr>Clinical patterns of hepatocellular carcinoma in non-alcoholic fatty liver disease and hepatitis B  Tay BWR, et al. AASLD 2019, Abstract #859</vt:lpstr>
      <vt:lpstr>HCC in HBV vs. NAFLD retrospective cohort analysis</vt:lpstr>
      <vt:lpstr>Conclusions</vt:lpstr>
      <vt:lpstr>REACH HCC CONNECT VIA  TWITTER, LINKEDIN, VIMEO &amp; EMAIL OR VISIT THE GROUP’S WEBSITE http://www.hccconnect.info</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Louise Handbury</cp:lastModifiedBy>
  <cp:revision>217</cp:revision>
  <cp:lastPrinted>2017-02-15T09:54:46Z</cp:lastPrinted>
  <dcterms:created xsi:type="dcterms:W3CDTF">2016-10-14T09:38:18Z</dcterms:created>
  <dcterms:modified xsi:type="dcterms:W3CDTF">2020-05-18T15:35:33Z</dcterms:modified>
</cp:coreProperties>
</file>