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5" r:id="rId3"/>
    <p:sldId id="621" r:id="rId4"/>
    <p:sldId id="615" r:id="rId5"/>
    <p:sldId id="635" r:id="rId6"/>
    <p:sldId id="662" r:id="rId7"/>
    <p:sldId id="663" r:id="rId8"/>
    <p:sldId id="666" r:id="rId9"/>
    <p:sldId id="664" r:id="rId10"/>
    <p:sldId id="665" r:id="rId11"/>
    <p:sldId id="667" r:id="rId12"/>
    <p:sldId id="617" r:id="rId13"/>
    <p:sldId id="668" r:id="rId14"/>
    <p:sldId id="670" r:id="rId15"/>
    <p:sldId id="669" r:id="rId16"/>
    <p:sldId id="671" r:id="rId17"/>
    <p:sldId id="616" r:id="rId18"/>
    <p:sldId id="672" r:id="rId19"/>
    <p:sldId id="673" r:id="rId20"/>
    <p:sldId id="674" r:id="rId21"/>
    <p:sldId id="675" r:id="rId22"/>
    <p:sldId id="625" r:id="rId23"/>
    <p:sldId id="628" r:id="rId24"/>
    <p:sldId id="629" r:id="rId25"/>
    <p:sldId id="626" r:id="rId26"/>
    <p:sldId id="630" r:id="rId27"/>
    <p:sldId id="631" r:id="rId28"/>
    <p:sldId id="627" r:id="rId29"/>
    <p:sldId id="632" r:id="rId30"/>
    <p:sldId id="633" r:id="rId31"/>
    <p:sldId id="278" r:id="rId32"/>
    <p:sldId id="280" r:id="rId3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3078" userDrawn="1">
          <p15:clr>
            <a:srgbClr val="A4A3A4"/>
          </p15:clr>
        </p15:guide>
        <p15:guide id="5" orient="horz" pos="1148" userDrawn="1">
          <p15:clr>
            <a:srgbClr val="A4A3A4"/>
          </p15:clr>
        </p15:guide>
        <p15:guide id="6" pos="3534" userDrawn="1">
          <p15:clr>
            <a:srgbClr val="A4A3A4"/>
          </p15:clr>
        </p15:guide>
        <p15:guide id="7" orient="horz" pos="1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E9"/>
    <a:srgbClr val="03C750"/>
    <a:srgbClr val="FF7C00"/>
    <a:srgbClr val="FF9300"/>
    <a:srgbClr val="0432FF"/>
    <a:srgbClr val="585353"/>
    <a:srgbClr val="000000"/>
    <a:srgbClr val="C6573B"/>
    <a:srgbClr val="F5EAE8"/>
    <a:srgbClr val="EAD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8" autoAdjust="0"/>
    <p:restoredTop sz="95394" autoAdjust="0"/>
  </p:normalViewPr>
  <p:slideViewPr>
    <p:cSldViewPr snapToObjects="1">
      <p:cViewPr varScale="1">
        <p:scale>
          <a:sx n="89" d="100"/>
          <a:sy n="89" d="100"/>
        </p:scale>
        <p:origin x="317" y="72"/>
      </p:cViewPr>
      <p:guideLst>
        <p:guide orient="horz" pos="2160"/>
        <p:guide pos="4565"/>
        <p:guide pos="513"/>
        <p:guide orient="horz" pos="3078"/>
        <p:guide orient="horz" pos="1148"/>
        <p:guide pos="3534"/>
        <p:guide orient="horz" pos="1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6" d="100"/>
          <a:sy n="86" d="100"/>
        </p:scale>
        <p:origin x="39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9/27/2021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9/27/2021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0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5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hyperlink" Target="https://twitter.com/giconnectinfo" TargetMode="External"/><Relationship Id="rId18" Type="http://schemas.openxmlformats.org/officeDocument/2006/relationships/image" Target="../media/image2.png"/><Relationship Id="rId3" Type="http://schemas.openxmlformats.org/officeDocument/2006/relationships/image" Target="../media/image5.svg"/><Relationship Id="rId7" Type="http://schemas.openxmlformats.org/officeDocument/2006/relationships/hyperlink" Target="mailto:froukje.sosef@cor2ed.com" TargetMode="External"/><Relationship Id="rId12" Type="http://schemas.openxmlformats.org/officeDocument/2006/relationships/image" Target="../media/image10.svg"/><Relationship Id="rId17" Type="http://schemas.openxmlformats.org/officeDocument/2006/relationships/hyperlink" Target="https://vimeo.com/channels/giconnect" TargetMode="External"/><Relationship Id="rId2" Type="http://schemas.openxmlformats.org/officeDocument/2006/relationships/image" Target="../media/image4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7.svg"/><Relationship Id="rId15" Type="http://schemas.openxmlformats.org/officeDocument/2006/relationships/image" Target="../media/image9.png"/><Relationship Id="rId10" Type="http://schemas.openxmlformats.org/officeDocument/2006/relationships/hyperlink" Target="https://giconnect.info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www.linkedin.com/company/23701925" TargetMode="External"/><Relationship Id="rId1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87DCBA-9073-984B-9950-8B85F53C9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741" y="2029380"/>
            <a:ext cx="6948518" cy="27992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9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4F24AFA0-9563-1244-B301-568909FD37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5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xmlns="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91E4EB01-0065-4747-AC43-66D8287F7E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5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xmlns="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25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xmlns="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27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xmlns="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3A76D0C6-C1C6-8847-9F5F-F7B36C1806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xmlns="" id="{5B909213-F830-5E44-9961-944619E30F5E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xmlns="" id="{D5B8A9BD-E173-8D47-8766-9735B9B3D0D8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Titre 1">
            <a:extLst>
              <a:ext uri="{FF2B5EF4-FFF2-40B4-BE49-F238E27FC236}">
                <a16:creationId xmlns:a16="http://schemas.microsoft.com/office/drawing/2014/main" xmlns="" id="{44828A62-380B-6D44-80C1-01497F2DAB24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xmlns="" id="{64114651-763C-9F4B-B10B-0EA9B095CF49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GI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xmlns="" id="{3E54DEB6-0BD1-5B4B-A591-D5C43A6C1F69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9" name="Titre 1">
            <a:extLst>
              <a:ext uri="{FF2B5EF4-FFF2-40B4-BE49-F238E27FC236}">
                <a16:creationId xmlns:a16="http://schemas.microsoft.com/office/drawing/2014/main" xmlns="" id="{FEBCC298-7B0E-8541-B35A-36F6ECD7FA11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A25980D5-90F1-644A-B5F9-16A6164AF88A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534A3078-61F9-504A-982F-8429D3B0195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2" name="Graphic 81" descr="Speaker Phone">
              <a:extLst>
                <a:ext uri="{FF2B5EF4-FFF2-40B4-BE49-F238E27FC236}">
                  <a16:creationId xmlns:a16="http://schemas.microsoft.com/office/drawing/2014/main" xmlns="" id="{218E1533-FC43-7F43-9ECC-5215A6BCF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33B91EDA-0314-E54C-B933-989E6FB76231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4" name="Graphic 83" descr="Envelope">
            <a:extLst>
              <a:ext uri="{FF2B5EF4-FFF2-40B4-BE49-F238E27FC236}">
                <a16:creationId xmlns:a16="http://schemas.microsoft.com/office/drawing/2014/main" xmlns="" id="{01AA928C-AF8D-1646-A6F3-EF5995C396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D62D6A0C-D391-9444-BAE8-05898E458C5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D51DE147-A5B6-2A4B-82C7-B7D56514D050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7" name="Graphic 86" descr="Speaker Phone">
              <a:extLst>
                <a:ext uri="{FF2B5EF4-FFF2-40B4-BE49-F238E27FC236}">
                  <a16:creationId xmlns:a16="http://schemas.microsoft.com/office/drawing/2014/main" xmlns="" id="{F8437A7F-6FE7-204F-A7BB-FB2B7D77E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02A35449-5ECA-CE4D-89C9-2A747ED49EF7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9" name="Graphic 88" descr="Envelope">
            <a:extLst>
              <a:ext uri="{FF2B5EF4-FFF2-40B4-BE49-F238E27FC236}">
                <a16:creationId xmlns:a16="http://schemas.microsoft.com/office/drawing/2014/main" xmlns="" id="{1E46B590-9C0A-7B46-9B82-EA2643F89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0" name="Titre 1">
            <a:extLst>
              <a:ext uri="{FF2B5EF4-FFF2-40B4-BE49-F238E27FC236}">
                <a16:creationId xmlns:a16="http://schemas.microsoft.com/office/drawing/2014/main" xmlns="" id="{90227DFB-A463-DE43-9DBC-2FD83D3BAB9C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1" name="Titre 1">
            <a:extLst>
              <a:ext uri="{FF2B5EF4-FFF2-40B4-BE49-F238E27FC236}">
                <a16:creationId xmlns:a16="http://schemas.microsoft.com/office/drawing/2014/main" xmlns="" id="{4BA7582A-20B6-B244-9786-601737857F7F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127C4F4-60AD-914A-AB4F-8C7F59659433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8766C4F0-8314-A745-8990-2085C83F0EEF}"/>
              </a:ext>
            </a:extLst>
          </p:cNvPr>
          <p:cNvSpPr/>
          <p:nvPr userDrawn="1"/>
        </p:nvSpPr>
        <p:spPr>
          <a:xfrm>
            <a:off x="2812231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2" descr="Free White Twitter Icon - Download White Twitter Icon">
            <a:extLst>
              <a:ext uri="{FF2B5EF4-FFF2-40B4-BE49-F238E27FC236}">
                <a16:creationId xmlns:a16="http://schemas.microsoft.com/office/drawing/2014/main" xmlns="" id="{9741FCF2-16F8-2E44-BF31-73DEB16641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7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A498A7E-A6C1-174E-9FB2-6AD08ECADD77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@GI CONNECT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E061EB8-04EA-2B41-AA75-7507ACCEB920}"/>
              </a:ext>
            </a:extLst>
          </p:cNvPr>
          <p:cNvSpPr txBox="1"/>
          <p:nvPr userDrawn="1"/>
        </p:nvSpPr>
        <p:spPr>
          <a:xfrm>
            <a:off x="3233205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@GI CONNECT</a:t>
            </a:r>
          </a:p>
        </p:txBody>
      </p:sp>
      <p:sp>
        <p:nvSpPr>
          <p:cNvPr id="98" name="Rectangle 97">
            <a:hlinkClick r:id="rId7"/>
            <a:extLst>
              <a:ext uri="{FF2B5EF4-FFF2-40B4-BE49-F238E27FC236}">
                <a16:creationId xmlns:a16="http://schemas.microsoft.com/office/drawing/2014/main" xmlns="" id="{517A18AF-8056-8547-91A1-98FD034FD520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hlinkClick r:id="rId8"/>
            <a:extLst>
              <a:ext uri="{FF2B5EF4-FFF2-40B4-BE49-F238E27FC236}">
                <a16:creationId xmlns:a16="http://schemas.microsoft.com/office/drawing/2014/main" xmlns="" id="{3A07D25D-6190-954A-8771-C4BC4FD6366A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9"/>
            <a:extLst>
              <a:ext uri="{FF2B5EF4-FFF2-40B4-BE49-F238E27FC236}">
                <a16:creationId xmlns:a16="http://schemas.microsoft.com/office/drawing/2014/main" xmlns="" id="{383B5C1B-6D21-1F47-8570-6CA156CDECDB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B3B8FB1A-20C7-5241-A37B-20B549BA46B8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69AFCB0-C44C-964E-A570-5FE1305BFB46}"/>
              </a:ext>
            </a:extLst>
          </p:cNvPr>
          <p:cNvSpPr txBox="1"/>
          <p:nvPr userDrawn="1"/>
        </p:nvSpPr>
        <p:spPr>
          <a:xfrm>
            <a:off x="805458" y="6013567"/>
            <a:ext cx="13823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giconnect.info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3" name="Rectangle 102">
            <a:hlinkClick r:id="rId10"/>
            <a:extLst>
              <a:ext uri="{FF2B5EF4-FFF2-40B4-BE49-F238E27FC236}">
                <a16:creationId xmlns:a16="http://schemas.microsoft.com/office/drawing/2014/main" xmlns="" id="{FCED7DC8-4C79-9943-B102-D35A25B0222D}"/>
              </a:ext>
            </a:extLst>
          </p:cNvPr>
          <p:cNvSpPr/>
          <p:nvPr userDrawn="1"/>
        </p:nvSpPr>
        <p:spPr>
          <a:xfrm>
            <a:off x="391317" y="6023566"/>
            <a:ext cx="161924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Graphic 103" descr="World">
            <a:extLst>
              <a:ext uri="{FF2B5EF4-FFF2-40B4-BE49-F238E27FC236}">
                <a16:creationId xmlns:a16="http://schemas.microsoft.com/office/drawing/2014/main" xmlns="" id="{90423F17-1622-CF4B-B561-5C1DD916D6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8951B32-3FCB-A840-A33C-3E2248EB9A6B}"/>
              </a:ext>
            </a:extLst>
          </p:cNvPr>
          <p:cNvSpPr txBox="1"/>
          <p:nvPr userDrawn="1"/>
        </p:nvSpPr>
        <p:spPr>
          <a:xfrm>
            <a:off x="3233018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giconnectinfo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6" name="Rectangle 105">
            <a:hlinkClick r:id="rId13"/>
            <a:extLst>
              <a:ext uri="{FF2B5EF4-FFF2-40B4-BE49-F238E27FC236}">
                <a16:creationId xmlns:a16="http://schemas.microsoft.com/office/drawing/2014/main" xmlns="" id="{830974DD-735E-454E-B71F-57B310A2D614}"/>
              </a:ext>
            </a:extLst>
          </p:cNvPr>
          <p:cNvSpPr/>
          <p:nvPr userDrawn="1"/>
        </p:nvSpPr>
        <p:spPr>
          <a:xfrm>
            <a:off x="2792506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7" name="Picture 2" descr="Linkedin logo logo website icon - Popular Social Media Flat">
            <a:extLst>
              <a:ext uri="{FF2B5EF4-FFF2-40B4-BE49-F238E27FC236}">
                <a16:creationId xmlns:a16="http://schemas.microsoft.com/office/drawing/2014/main" xmlns="" id="{018D16C2-1610-3948-A133-70882A150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E25CCD45-8E19-5B4E-BB4C-293B04AEA8E7}"/>
              </a:ext>
            </a:extLst>
          </p:cNvPr>
          <p:cNvSpPr/>
          <p:nvPr userDrawn="1"/>
        </p:nvSpPr>
        <p:spPr>
          <a:xfrm>
            <a:off x="2816661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4" descr="Vimeo Icon Logo - Free vector graphic on Pixabay">
            <a:extLst>
              <a:ext uri="{FF2B5EF4-FFF2-40B4-BE49-F238E27FC236}">
                <a16:creationId xmlns:a16="http://schemas.microsoft.com/office/drawing/2014/main" xmlns="" id="{F6C23F6D-124D-0F4A-901D-7ADF10A91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7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>
            <a:hlinkClick r:id="rId17"/>
            <a:extLst>
              <a:ext uri="{FF2B5EF4-FFF2-40B4-BE49-F238E27FC236}">
                <a16:creationId xmlns:a16="http://schemas.microsoft.com/office/drawing/2014/main" xmlns="" id="{D74179F3-23FE-4145-BB78-E6D19A950974}"/>
              </a:ext>
            </a:extLst>
          </p:cNvPr>
          <p:cNvSpPr/>
          <p:nvPr userDrawn="1"/>
        </p:nvSpPr>
        <p:spPr>
          <a:xfrm>
            <a:off x="2772681" y="5507360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1" name="Picture 110" descr="Logo&#10;&#10;Description automatically generated">
            <a:extLst>
              <a:ext uri="{FF2B5EF4-FFF2-40B4-BE49-F238E27FC236}">
                <a16:creationId xmlns:a16="http://schemas.microsoft.com/office/drawing/2014/main" xmlns="" id="{D995F455-02D7-E746-94EC-6CB6F3B4C3D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1352" y="579036"/>
            <a:ext cx="2611609" cy="104875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A5EF8D7-917D-E34A-A29B-4D5097CFC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14289" r="9986" b="7406"/>
          <a:stretch/>
        </p:blipFill>
        <p:spPr>
          <a:xfrm>
            <a:off x="6080149" y="0"/>
            <a:ext cx="611185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BB96D-B4DB-AF44-9CBC-D31F6F8A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A21E48-2D4D-1248-B7BF-31127DB3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4A312C-50ED-2F43-9243-59FD9456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0CC1DB-9966-734F-A9CC-B5333E75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1F75B-B65C-A049-99D8-2C646F00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0A6-6FB8-BC40-B79B-E655215439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55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1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BDE65B2-62DB-0042-93A8-649B23C9B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1F2A64B-7F0D-754F-B018-4E06F5DBE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41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41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408DFC0A-B8FE-4745-B308-8B3B43A6D6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xmlns="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0A0F5129-B832-BA43-91C7-4DB2A6E788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91"/>
            <a:ext cx="10972800" cy="702471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CC6B9034-F73D-BD4E-B4A4-CA8009AA70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26" y="239349"/>
            <a:ext cx="8931169" cy="44657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83"/>
            <a:ext cx="8942784" cy="804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xmlns="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0C57DB-C668-9049-A38A-DE3CA2B990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4" y="6356356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4CF3D6-9454-A14D-BA64-9701D9CFF4B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878" y="270175"/>
            <a:ext cx="1787079" cy="719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80" r:id="rId14"/>
    <p:sldLayoutId id="2147483681" r:id="rId15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7993" indent="-287993" algn="l" defTabSz="457189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5986" indent="-287993" algn="l" defTabSz="457189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3978" indent="-287993" algn="l" defTabSz="457189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1971" indent="-287993" algn="l" defTabSz="457189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39964" indent="-287993" algn="l" defTabSz="457189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twitter.com/giconnectinfo" TargetMode="External"/><Relationship Id="rId7" Type="http://schemas.openxmlformats.org/officeDocument/2006/relationships/hyperlink" Target="http://www.giconnect.inf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iconnect" TargetMode="External"/><Relationship Id="rId11" Type="http://schemas.openxmlformats.org/officeDocument/2006/relationships/image" Target="../media/image18.png"/><Relationship Id="rId5" Type="http://schemas.openxmlformats.org/officeDocument/2006/relationships/hyperlink" Target="mailto:antoine.lacombe@cor2ed.com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linkedin.com/company/23701925" TargetMode="External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05672A-0557-D346-9419-75178107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929E1D-B03E-A847-A618-91D75D71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 results: primary endpoint – </a:t>
            </a:r>
            <a:r>
              <a:rPr lang="en-GB" dirty="0" err="1"/>
              <a:t>pfs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</a:t>
            </a:r>
            <a:r>
              <a:rPr lang="en-GB" cap="none" dirty="0" err="1"/>
              <a:t>p</a:t>
            </a:r>
            <a:r>
              <a:rPr lang="en-GB" dirty="0" err="1"/>
              <a:t>mmr</a:t>
            </a:r>
            <a:r>
              <a:rPr lang="en-GB" dirty="0"/>
              <a:t> subgroup)</a:t>
            </a:r>
            <a:endParaRPr lang="aa-E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6B85EF-7C33-8847-B531-56F960FD38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732400" cy="365125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atezo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atezolizumab</a:t>
            </a:r>
            <a:r>
              <a:rPr lang="en-US" dirty="0">
                <a:solidFill>
                  <a:schemeClr val="tx2"/>
                </a:solidFill>
              </a:rPr>
              <a:t>; </a:t>
            </a:r>
            <a:r>
              <a:rPr lang="en-US" dirty="0" err="1">
                <a:solidFill>
                  <a:schemeClr val="tx2"/>
                </a:solidFill>
              </a:rPr>
              <a:t>bev</a:t>
            </a:r>
            <a:r>
              <a:rPr lang="en-US" dirty="0">
                <a:solidFill>
                  <a:schemeClr val="tx2"/>
                </a:solidFill>
              </a:rPr>
              <a:t>, bevacizumab; CI, confidence interval; FOLFOXIRI, </a:t>
            </a:r>
            <a:r>
              <a:rPr lang="en-US" dirty="0" err="1">
                <a:solidFill>
                  <a:schemeClr val="tx2"/>
                </a:solidFill>
              </a:rPr>
              <a:t>folinic</a:t>
            </a:r>
            <a:r>
              <a:rPr lang="en-US" dirty="0">
                <a:solidFill>
                  <a:schemeClr val="tx2"/>
                </a:solidFill>
              </a:rPr>
              <a:t> acid, 5-fluorouracil, </a:t>
            </a:r>
            <a:r>
              <a:rPr lang="en-US" dirty="0" err="1">
                <a:solidFill>
                  <a:schemeClr val="tx2"/>
                </a:solidFill>
              </a:rPr>
              <a:t>oxaliplatin</a:t>
            </a:r>
            <a:r>
              <a:rPr lang="en-US" dirty="0">
                <a:solidFill>
                  <a:schemeClr val="tx2"/>
                </a:solidFill>
              </a:rPr>
              <a:t> and irinotecan; HR, hazard ratio; MMS, microsatellite stable; PFS, progression-free survival; </a:t>
            </a:r>
            <a:r>
              <a:rPr lang="en-US" dirty="0" err="1">
                <a:solidFill>
                  <a:schemeClr val="tx2"/>
                </a:solidFill>
              </a:rPr>
              <a:t>pMMR</a:t>
            </a:r>
            <a:r>
              <a:rPr lang="en-US" dirty="0">
                <a:solidFill>
                  <a:schemeClr val="tx2"/>
                </a:solidFill>
              </a:rPr>
              <a:t>, proficient mismatch repair </a:t>
            </a:r>
            <a:endParaRPr lang="aa-ET" dirty="0">
              <a:solidFill>
                <a:schemeClr val="tx2"/>
              </a:solidFill>
            </a:endParaRPr>
          </a:p>
        </p:txBody>
      </p:sp>
      <p:sp>
        <p:nvSpPr>
          <p:cNvPr id="11" name="Rettangolo 1">
            <a:extLst>
              <a:ext uri="{FF2B5EF4-FFF2-40B4-BE49-F238E27FC236}">
                <a16:creationId xmlns:a16="http://schemas.microsoft.com/office/drawing/2014/main" xmlns="" id="{97F7C836-8DFF-D742-BEF4-0DA044B236D3}"/>
              </a:ext>
            </a:extLst>
          </p:cNvPr>
          <p:cNvSpPr/>
          <p:nvPr/>
        </p:nvSpPr>
        <p:spPr>
          <a:xfrm>
            <a:off x="6719087" y="4552416"/>
            <a:ext cx="4823983" cy="1315745"/>
          </a:xfrm>
          <a:prstGeom prst="rect">
            <a:avLst/>
          </a:prstGeom>
          <a:ln w="28575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3990756"/>
                      <a:gd name="connsiteY0" fmla="*/ 0 h 1726883"/>
                      <a:gd name="connsiteX1" fmla="*/ 3990756 w 3990756"/>
                      <a:gd name="connsiteY1" fmla="*/ 0 h 1726883"/>
                      <a:gd name="connsiteX2" fmla="*/ 3990756 w 3990756"/>
                      <a:gd name="connsiteY2" fmla="*/ 1726883 h 1726883"/>
                      <a:gd name="connsiteX3" fmla="*/ 0 w 3990756"/>
                      <a:gd name="connsiteY3" fmla="*/ 1726883 h 1726883"/>
                      <a:gd name="connsiteX4" fmla="*/ 0 w 3990756"/>
                      <a:gd name="connsiteY4" fmla="*/ 0 h 1726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756" h="1726883" fill="none" extrusionOk="0">
                        <a:moveTo>
                          <a:pt x="0" y="0"/>
                        </a:moveTo>
                        <a:cubicBezTo>
                          <a:pt x="752425" y="-49533"/>
                          <a:pt x="2102214" y="-14809"/>
                          <a:pt x="3990756" y="0"/>
                        </a:cubicBezTo>
                        <a:cubicBezTo>
                          <a:pt x="3912476" y="548370"/>
                          <a:pt x="3915104" y="907536"/>
                          <a:pt x="3990756" y="1726883"/>
                        </a:cubicBezTo>
                        <a:cubicBezTo>
                          <a:pt x="2654646" y="1678652"/>
                          <a:pt x="1023935" y="1811338"/>
                          <a:pt x="0" y="1726883"/>
                        </a:cubicBezTo>
                        <a:cubicBezTo>
                          <a:pt x="-112843" y="924234"/>
                          <a:pt x="53341" y="251379"/>
                          <a:pt x="0" y="0"/>
                        </a:cubicBezTo>
                        <a:close/>
                      </a:path>
                      <a:path w="3990756" h="1726883" stroke="0" extrusionOk="0">
                        <a:moveTo>
                          <a:pt x="0" y="0"/>
                        </a:moveTo>
                        <a:cubicBezTo>
                          <a:pt x="756740" y="118645"/>
                          <a:pt x="2687617" y="116012"/>
                          <a:pt x="3990756" y="0"/>
                        </a:cubicBezTo>
                        <a:cubicBezTo>
                          <a:pt x="4022368" y="734983"/>
                          <a:pt x="4114377" y="1462776"/>
                          <a:pt x="3990756" y="1726883"/>
                        </a:cubicBezTo>
                        <a:cubicBezTo>
                          <a:pt x="2060936" y="1861483"/>
                          <a:pt x="775985" y="1569687"/>
                          <a:pt x="0" y="1726883"/>
                        </a:cubicBezTo>
                        <a:cubicBezTo>
                          <a:pt x="-34130" y="1258421"/>
                          <a:pt x="116183" y="4055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rIns="0">
            <a:spAutoFit/>
          </a:bodyPr>
          <a:lstStyle/>
          <a:p>
            <a:pPr marL="184150" lvl="1" defTabSz="1218847" fontAlgn="base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Clr>
                <a:srgbClr val="740000"/>
              </a:buClr>
            </a:pPr>
            <a:r>
              <a:rPr lang="en-ZA" sz="1500" b="1" dirty="0">
                <a:solidFill>
                  <a:srgbClr val="000000"/>
                </a:solidFill>
                <a:latin typeface="Lucida Sans"/>
                <a:cs typeface="Lucida Sans"/>
              </a:rPr>
              <a:t>To detect a HR for PFS of 0.66 in favour </a:t>
            </a:r>
            <a:br>
              <a:rPr lang="en-ZA" sz="1500" b="1" dirty="0">
                <a:solidFill>
                  <a:srgbClr val="000000"/>
                </a:solidFill>
                <a:latin typeface="Lucida Sans"/>
                <a:cs typeface="Lucida Sans"/>
              </a:rPr>
            </a:br>
            <a:r>
              <a:rPr lang="en-ZA" sz="1500" b="1" dirty="0">
                <a:solidFill>
                  <a:srgbClr val="000000"/>
                </a:solidFill>
                <a:latin typeface="Lucida Sans"/>
                <a:cs typeface="Lucida Sans"/>
              </a:rPr>
              <a:t>of arm B</a:t>
            </a:r>
          </a:p>
          <a:p>
            <a:pPr marL="184150" lvl="1" defTabSz="12188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40000"/>
              </a:buClr>
            </a:pPr>
            <a:r>
              <a:rPr lang="it-IT" sz="1500" b="1" dirty="0">
                <a:solidFill>
                  <a:srgbClr val="000000"/>
                </a:solidFill>
                <a:latin typeface="Lucida Sans"/>
                <a:cs typeface="Lucida Sans"/>
              </a:rPr>
              <a:t>1-sided alpha-error = 0.10; beta-error = 0.15</a:t>
            </a:r>
          </a:p>
          <a:p>
            <a:pPr marL="184150" lvl="1" defTabSz="121884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40000"/>
              </a:buClr>
            </a:pPr>
            <a:r>
              <a:rPr lang="it-IT" sz="1500" b="1" dirty="0">
                <a:solidFill>
                  <a:srgbClr val="000000"/>
                </a:solidFill>
                <a:latin typeface="Lucida Sans"/>
                <a:cs typeface="Lucida Sans"/>
                <a:sym typeface="Wingdings" charset="0"/>
              </a:rPr>
              <a:t>129</a:t>
            </a:r>
            <a:r>
              <a:rPr lang="en-ZA" sz="1500" b="1" dirty="0">
                <a:solidFill>
                  <a:srgbClr val="000000"/>
                </a:solidFill>
                <a:latin typeface="Lucida Sans"/>
                <a:cs typeface="Lucida Sans"/>
                <a:sym typeface="Wingdings" charset="0"/>
              </a:rPr>
              <a:t> events required </a:t>
            </a:r>
          </a:p>
        </p:txBody>
      </p:sp>
      <p:grpSp>
        <p:nvGrpSpPr>
          <p:cNvPr id="12" name="Gruppo 12">
            <a:extLst>
              <a:ext uri="{FF2B5EF4-FFF2-40B4-BE49-F238E27FC236}">
                <a16:creationId xmlns:a16="http://schemas.microsoft.com/office/drawing/2014/main" xmlns="" id="{013B67BA-EF30-A347-96C8-B559517BD3D6}"/>
              </a:ext>
            </a:extLst>
          </p:cNvPr>
          <p:cNvGrpSpPr/>
          <p:nvPr/>
        </p:nvGrpSpPr>
        <p:grpSpPr>
          <a:xfrm>
            <a:off x="365850" y="1295730"/>
            <a:ext cx="6241427" cy="4842106"/>
            <a:chOff x="316146" y="1172187"/>
            <a:chExt cx="7772400" cy="5457225"/>
          </a:xfrm>
        </p:grpSpPr>
        <p:pic>
          <p:nvPicPr>
            <p:cNvPr id="13" name="Immagine 10">
              <a:extLst>
                <a:ext uri="{FF2B5EF4-FFF2-40B4-BE49-F238E27FC236}">
                  <a16:creationId xmlns:a16="http://schemas.microsoft.com/office/drawing/2014/main" xmlns="" id="{43E85FE3-A406-EB4D-9C5B-70AF6F6A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83"/>
            <a:stretch/>
          </p:blipFill>
          <p:spPr>
            <a:xfrm>
              <a:off x="316146" y="1172187"/>
              <a:ext cx="7772400" cy="5457225"/>
            </a:xfrm>
            <a:prstGeom prst="rect">
              <a:avLst/>
            </a:prstGeom>
          </p:spPr>
        </p:pic>
        <p:sp>
          <p:nvSpPr>
            <p:cNvPr id="14" name="CasellaDiTesto 11">
              <a:extLst>
                <a:ext uri="{FF2B5EF4-FFF2-40B4-BE49-F238E27FC236}">
                  <a16:creationId xmlns:a16="http://schemas.microsoft.com/office/drawing/2014/main" xmlns="" id="{7FC7A602-FEF1-FA49-B7F7-69015BBFDE27}"/>
                </a:ext>
              </a:extLst>
            </p:cNvPr>
            <p:cNvSpPr txBox="1"/>
            <p:nvPr/>
          </p:nvSpPr>
          <p:spPr>
            <a:xfrm>
              <a:off x="3493821" y="1246476"/>
              <a:ext cx="4220593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sz="4200" dirty="0"/>
            </a:p>
          </p:txBody>
        </p:sp>
      </p:grpSp>
      <p:graphicFrame>
        <p:nvGraphicFramePr>
          <p:cNvPr id="10" name="Tabella 15">
            <a:extLst>
              <a:ext uri="{FF2B5EF4-FFF2-40B4-BE49-F238E27FC236}">
                <a16:creationId xmlns:a16="http://schemas.microsoft.com/office/drawing/2014/main" xmlns="" id="{6FC67C4A-2ED2-BF4A-A43A-C5FFFD6E0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56582"/>
              </p:ext>
            </p:extLst>
          </p:nvPr>
        </p:nvGraphicFramePr>
        <p:xfrm>
          <a:off x="6719088" y="1383164"/>
          <a:ext cx="4863312" cy="28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0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6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up = 19.9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 A:</a:t>
                      </a:r>
                      <a:b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FOLFOXIRI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bev</a:t>
                      </a:r>
                      <a:endParaRPr kumimoji="0" lang="it-IT" sz="16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=67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 B:</a:t>
                      </a:r>
                      <a:b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FOLFOXIRI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bev</a:t>
                      </a: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atezo</a:t>
                      </a:r>
                      <a:endParaRPr kumimoji="0" lang="it-IT" sz="16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=132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r>
                        <a:rPr lang="it-IT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600" b="1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(%)</a:t>
                      </a:r>
                      <a:endParaRPr lang="it-IT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 (81%)</a:t>
                      </a:r>
                      <a:endParaRPr lang="it-IT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 (25%)</a:t>
                      </a:r>
                      <a:endParaRPr lang="it-IT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PFS, months</a:t>
                      </a:r>
                      <a:endParaRPr lang="en-US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</a:t>
                      </a:r>
                      <a:endParaRPr lang="it-IT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12.9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482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 gridSpan="2"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charset="0"/>
                          <a:cs typeface="Calibri"/>
                        </a:rPr>
                        <a:t>HR = 0.78 [80% CI: 0.62-0.97] p=0.071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charset="0"/>
                        <a:cs typeface="Calibri"/>
                      </a:endParaRPr>
                    </a:p>
                  </a:txBody>
                  <a:tcPr marL="91416" marR="91416" marT="72000" marB="72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7E2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1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6568CC-EB33-294E-A6DE-DEDF92029BF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primary endpoint is met</a:t>
            </a:r>
            <a:r>
              <a:rPr lang="en-GB" b="1" dirty="0"/>
              <a:t>: the addition of </a:t>
            </a:r>
            <a:r>
              <a:rPr lang="en-GB" b="1" dirty="0" err="1"/>
              <a:t>atezo</a:t>
            </a:r>
            <a:r>
              <a:rPr lang="en-GB" b="1" dirty="0"/>
              <a:t> to upfront FOLFOXIRI + </a:t>
            </a:r>
            <a:r>
              <a:rPr lang="en-GB" b="1" dirty="0" err="1"/>
              <a:t>bev</a:t>
            </a:r>
            <a:r>
              <a:rPr lang="en-GB" b="1" dirty="0"/>
              <a:t> as initial therapy of mCRC prolonged PFS in molecularly unselected mCRC patients (HR: 0.69; p=0.012) </a:t>
            </a:r>
          </a:p>
          <a:p>
            <a:r>
              <a:rPr lang="en-GB" b="1" dirty="0"/>
              <a:t>No difference in RECIST response rate and </a:t>
            </a:r>
            <a:r>
              <a:rPr lang="en-GB" b="1" dirty="0">
                <a:solidFill>
                  <a:schemeClr val="accent1"/>
                </a:solidFill>
              </a:rPr>
              <a:t>no safety issues </a:t>
            </a:r>
            <a:r>
              <a:rPr lang="en-GB" b="1" dirty="0"/>
              <a:t>were observed</a:t>
            </a:r>
          </a:p>
          <a:p>
            <a:r>
              <a:rPr lang="en-GB" b="1" dirty="0">
                <a:solidFill>
                  <a:schemeClr val="accent1"/>
                </a:solidFill>
              </a:rPr>
              <a:t>OS data still not mature </a:t>
            </a:r>
            <a:r>
              <a:rPr lang="en-GB" b="1" dirty="0"/>
              <a:t>(at the time of data cut-off 28% of events) </a:t>
            </a:r>
          </a:p>
          <a:p>
            <a:r>
              <a:rPr lang="en-GB" b="1" dirty="0"/>
              <a:t>The magnitude of the </a:t>
            </a:r>
            <a:r>
              <a:rPr lang="en-GB" b="1" dirty="0">
                <a:solidFill>
                  <a:schemeClr val="accent1"/>
                </a:solidFill>
              </a:rPr>
              <a:t>PFS benefit was heterogeneous according to MMR status</a:t>
            </a:r>
            <a:r>
              <a:rPr lang="en-GB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br>
              <a:rPr lang="en-GB" b="1" dirty="0">
                <a:solidFill>
                  <a:schemeClr val="accent1"/>
                </a:solidFill>
                <a:sym typeface="Wingdings" pitchFamily="2" charset="2"/>
              </a:rPr>
            </a:br>
            <a:r>
              <a:rPr lang="en-GB" b="1" dirty="0">
                <a:sym typeface="Wingdings" pitchFamily="2" charset="2"/>
              </a:rPr>
              <a:t>(p for interaction: 0.010) </a:t>
            </a:r>
          </a:p>
          <a:p>
            <a:pPr lvl="1"/>
            <a:r>
              <a:rPr lang="en-GB" b="1" dirty="0">
                <a:sym typeface="Wingdings" pitchFamily="2" charset="2"/>
              </a:rPr>
              <a:t>In the </a:t>
            </a:r>
            <a:r>
              <a:rPr lang="en-GB" b="1" dirty="0" err="1">
                <a:sym typeface="Wingdings" pitchFamily="2" charset="2"/>
              </a:rPr>
              <a:t>dMMR</a:t>
            </a:r>
            <a:r>
              <a:rPr lang="en-GB" b="1" dirty="0">
                <a:sym typeface="Wingdings" pitchFamily="2" charset="2"/>
              </a:rPr>
              <a:t> subgroup impressive results were reported with FOLFOXIRI + </a:t>
            </a:r>
            <a:r>
              <a:rPr lang="en-GB" b="1" dirty="0" err="1">
                <a:sym typeface="Wingdings" pitchFamily="2" charset="2"/>
              </a:rPr>
              <a:t>bev</a:t>
            </a:r>
            <a:r>
              <a:rPr lang="en-GB" b="1" dirty="0">
                <a:sym typeface="Wingdings" pitchFamily="2" charset="2"/>
              </a:rPr>
              <a:t> + </a:t>
            </a:r>
            <a:r>
              <a:rPr lang="en-GB" b="1" dirty="0" err="1">
                <a:sym typeface="Wingdings" pitchFamily="2" charset="2"/>
              </a:rPr>
              <a:t>atezo</a:t>
            </a:r>
            <a:r>
              <a:rPr lang="en-GB" b="1" dirty="0">
                <a:sym typeface="Wingdings" pitchFamily="2" charset="2"/>
              </a:rPr>
              <a:t> (median PFS not reached at a median follow up of 20.6 months)</a:t>
            </a:r>
          </a:p>
          <a:p>
            <a:pPr lvl="1"/>
            <a:r>
              <a:rPr lang="en-GB" b="1" dirty="0">
                <a:sym typeface="Wingdings" pitchFamily="2" charset="2"/>
              </a:rPr>
              <a:t>In the </a:t>
            </a:r>
            <a:r>
              <a:rPr lang="en-GB" b="1" dirty="0" err="1">
                <a:sym typeface="Wingdings" pitchFamily="2" charset="2"/>
              </a:rPr>
              <a:t>pMMR</a:t>
            </a:r>
            <a:r>
              <a:rPr lang="en-GB" b="1" dirty="0">
                <a:sym typeface="Wingdings" pitchFamily="2" charset="2"/>
              </a:rPr>
              <a:t> subgroup the addition of </a:t>
            </a:r>
            <a:r>
              <a:rPr lang="en-GB" b="1" dirty="0" err="1">
                <a:sym typeface="Wingdings" pitchFamily="2" charset="2"/>
              </a:rPr>
              <a:t>atezo</a:t>
            </a:r>
            <a:r>
              <a:rPr lang="en-GB" b="1" dirty="0">
                <a:sym typeface="Wingdings" pitchFamily="2" charset="2"/>
              </a:rPr>
              <a:t> still provided a statistically significant benefit according to the initial study design (HR: 0.78, p=0.071)</a:t>
            </a:r>
            <a:endParaRPr lang="en-GB" b="1" dirty="0"/>
          </a:p>
          <a:p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463E5A6-6CE1-AB40-86AD-7B60B7F4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conclusions</a:t>
            </a:r>
            <a:endParaRPr lang="aa-E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251C507-91F6-2643-8298-952A5DBE2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8A117D1B-1B79-EE46-BC17-732FC3E57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732400" cy="365125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atezo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atezolizumab</a:t>
            </a:r>
            <a:r>
              <a:rPr lang="en-US" dirty="0">
                <a:solidFill>
                  <a:schemeClr val="tx2"/>
                </a:solidFill>
              </a:rPr>
              <a:t>; </a:t>
            </a:r>
            <a:r>
              <a:rPr lang="en-US" dirty="0" err="1">
                <a:solidFill>
                  <a:schemeClr val="tx2"/>
                </a:solidFill>
              </a:rPr>
              <a:t>bev</a:t>
            </a:r>
            <a:r>
              <a:rPr lang="en-US" dirty="0">
                <a:solidFill>
                  <a:schemeClr val="tx2"/>
                </a:solidFill>
              </a:rPr>
              <a:t>, bevacizumab; </a:t>
            </a:r>
            <a:r>
              <a:rPr lang="en-US" dirty="0" err="1">
                <a:solidFill>
                  <a:schemeClr val="tx2"/>
                </a:solidFill>
              </a:rPr>
              <a:t>dMMR</a:t>
            </a:r>
            <a:r>
              <a:rPr lang="en-US" dirty="0">
                <a:solidFill>
                  <a:schemeClr val="tx2"/>
                </a:solidFill>
              </a:rPr>
              <a:t>, deficient mismatch repair; FOLFOXIRI, </a:t>
            </a:r>
            <a:r>
              <a:rPr lang="en-US" dirty="0" err="1">
                <a:solidFill>
                  <a:schemeClr val="tx2"/>
                </a:solidFill>
              </a:rPr>
              <a:t>folinic</a:t>
            </a:r>
            <a:r>
              <a:rPr lang="en-US" dirty="0">
                <a:solidFill>
                  <a:schemeClr val="tx2"/>
                </a:solidFill>
              </a:rPr>
              <a:t> acid, 5-fluorouracil, </a:t>
            </a:r>
            <a:r>
              <a:rPr lang="en-US" dirty="0" err="1">
                <a:solidFill>
                  <a:schemeClr val="tx2"/>
                </a:solidFill>
              </a:rPr>
              <a:t>oxaliplatin</a:t>
            </a:r>
            <a:r>
              <a:rPr lang="en-US" dirty="0">
                <a:solidFill>
                  <a:schemeClr val="tx2"/>
                </a:solidFill>
              </a:rPr>
              <a:t> and irinotecan; HR, hazard ratio; </a:t>
            </a:r>
            <a:r>
              <a:rPr lang="en-US" dirty="0" err="1">
                <a:solidFill>
                  <a:schemeClr val="tx2"/>
                </a:solidFill>
              </a:rPr>
              <a:t>mCRC</a:t>
            </a:r>
            <a:r>
              <a:rPr lang="en-US" dirty="0">
                <a:solidFill>
                  <a:schemeClr val="tx2"/>
                </a:solidFill>
              </a:rPr>
              <a:t>, metastatic colorectal cancer; MMR, mismatch repair; OS, overall survival; PFS, progression-free survival; </a:t>
            </a:r>
            <a:r>
              <a:rPr lang="en-US" dirty="0" err="1">
                <a:solidFill>
                  <a:schemeClr val="tx2"/>
                </a:solidFill>
              </a:rPr>
              <a:t>pMMR</a:t>
            </a:r>
            <a:r>
              <a:rPr lang="en-US" dirty="0">
                <a:solidFill>
                  <a:schemeClr val="tx2"/>
                </a:solidFill>
              </a:rPr>
              <a:t>, proficient mismatch repair; </a:t>
            </a:r>
            <a:r>
              <a:rPr lang="en-GB" spc="5" dirty="0">
                <a:solidFill>
                  <a:schemeClr val="tx2"/>
                </a:solidFill>
              </a:rPr>
              <a:t>RECIST, Response Evaluation Criteria in Solid Tumours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1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MAYA trial: Temozolomide (TMZ) </a:t>
            </a:r>
            <a:br>
              <a:rPr lang="en-GB" dirty="0"/>
            </a:br>
            <a:r>
              <a:rPr lang="en-GB" dirty="0"/>
              <a:t>priming followed by combination with low-dose ipilimumab and nivolumab in patients with microsatellite stable (MSS), MGMT silenced metastatic </a:t>
            </a:r>
            <a:br>
              <a:rPr lang="en-GB" dirty="0"/>
            </a:br>
            <a:r>
              <a:rPr lang="en-GB" dirty="0"/>
              <a:t>colorectal cancer (</a:t>
            </a:r>
            <a:r>
              <a:rPr lang="en-GB" cap="none" dirty="0"/>
              <a:t>m</a:t>
            </a:r>
            <a:r>
              <a:rPr lang="en-GB" dirty="0"/>
              <a:t>CRC)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cap="none" dirty="0"/>
              <a:t>Filippo </a:t>
            </a:r>
            <a:r>
              <a:rPr lang="en-GB" sz="2400" cap="none" dirty="0" err="1"/>
              <a:t>Pietrantonio</a:t>
            </a:r>
            <a:r>
              <a:rPr lang="en-GB" sz="2400" cap="none" dirty="0"/>
              <a:t>. ESMO 2021, Abstract </a:t>
            </a:r>
            <a:r>
              <a:rPr lang="en-GB" sz="2400" dirty="0"/>
              <a:t>#3830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xmlns="" id="{28E846E3-23B0-6349-A4F4-DB113C9C0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00" y="793651"/>
            <a:ext cx="9169684" cy="36051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MAYA trial (NCT03832621): </a:t>
            </a:r>
            <a:r>
              <a:rPr lang="en-GB" dirty="0">
                <a:solidFill>
                  <a:schemeClr val="tx2"/>
                </a:solidFill>
              </a:rPr>
              <a:t>multicentre, open-label, phase 2 proof-of-concept trial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xmlns="" id="{BCFACAF5-B7CF-7C4A-8FB4-57DFA5B5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444211"/>
          </a:xfrm>
        </p:spPr>
        <p:txBody>
          <a:bodyPr/>
          <a:lstStyle/>
          <a:p>
            <a:r>
              <a:rPr lang="en-GB"/>
              <a:t>design of the study</a:t>
            </a:r>
            <a:endParaRPr lang="en-GB" noProof="0" dirty="0"/>
          </a:p>
        </p:txBody>
      </p:sp>
      <p:sp>
        <p:nvSpPr>
          <p:cNvPr id="41" name="Rectangle : coins arrondis 17">
            <a:extLst>
              <a:ext uri="{FF2B5EF4-FFF2-40B4-BE49-F238E27FC236}">
                <a16:creationId xmlns:a16="http://schemas.microsoft.com/office/drawing/2014/main" xmlns="" id="{8AB8D919-3C0C-CE4C-BD74-E3B83D88EB9B}"/>
              </a:ext>
            </a:extLst>
          </p:cNvPr>
          <p:cNvSpPr/>
          <p:nvPr/>
        </p:nvSpPr>
        <p:spPr>
          <a:xfrm>
            <a:off x="6223248" y="4822388"/>
            <a:ext cx="5328592" cy="11522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r>
              <a:rPr lang="en-GB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Clr>
                <a:schemeClr val="accent1"/>
              </a:buClr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8-month PFS rate in patients reaching the second treatment phase</a:t>
            </a:r>
          </a:p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endpoints:</a:t>
            </a:r>
          </a:p>
          <a:p>
            <a:pPr>
              <a:buClr>
                <a:schemeClr val="accent1"/>
              </a:buClr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OS, ORR, </a:t>
            </a:r>
            <a:r>
              <a:rPr lang="en-GB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PROs and safety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xmlns="" id="{8D240F81-1226-9F4F-95AF-F600BBFC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xmlns="" id="{9DCC03BA-381E-C543-81FD-662791FC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0" y="1568108"/>
            <a:ext cx="4192333" cy="2922622"/>
          </a:xfrm>
          <a:prstGeom prst="roundRect">
            <a:avLst>
              <a:gd name="adj" fmla="val 8280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lIns="45720" tIns="45720" rIns="45720" bIns="45720" anchor="ctr">
            <a:spAutoFit/>
          </a:bodyPr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Key eligibility criteria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Age &gt;18y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ECOG PS 0-1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Advanced adenocarcinoma of the colon and/or rectum, with centrally confirmed MSS status by multiplex PCR, </a:t>
            </a:r>
            <a:r>
              <a:rPr lang="en-GB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promoter methylation by pyrosequencing and MGMT complete loss by IHC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Progressive disease or not candidate for fluoropyrimidines, oxaliplatin, irinotecan and </a:t>
            </a:r>
            <a:r>
              <a:rPr lang="en-GB" sz="1400" spc="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anti-EGFR</a:t>
            </a: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spc="5" dirty="0" err="1">
                <a:latin typeface="Calibri" panose="020F0502020204030204" pitchFamily="34" charset="0"/>
                <a:cs typeface="Calibri" panose="020F0502020204030204" pitchFamily="34" charset="0"/>
              </a:rPr>
              <a:t>mAbs</a:t>
            </a: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(in </a:t>
            </a:r>
            <a:r>
              <a:rPr lang="en-GB" sz="1400" i="1" spc="5" dirty="0">
                <a:latin typeface="Calibri" panose="020F0502020204030204" pitchFamily="34" charset="0"/>
                <a:cs typeface="Calibri" panose="020F0502020204030204" pitchFamily="34" charset="0"/>
              </a:rPr>
              <a:t>RAS/BRAF</a:t>
            </a: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spc="5" dirty="0" err="1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tumours)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Measureable disease according to RECIST 1.1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Adequate organ function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No contraindications to immunotherapy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6392DC9E-64AA-9243-8C4B-976795B0ED90}"/>
              </a:ext>
            </a:extLst>
          </p:cNvPr>
          <p:cNvSpPr/>
          <p:nvPr/>
        </p:nvSpPr>
        <p:spPr>
          <a:xfrm>
            <a:off x="5062970" y="2937489"/>
            <a:ext cx="1046351" cy="8110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Chemorefractory</a:t>
            </a:r>
            <a:r>
              <a:rPr lang="en-GB" altLang="zh-CN" sz="1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GB" altLang="zh-CN" sz="1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MSS mCRC</a:t>
            </a:r>
            <a:br>
              <a:rPr lang="en-GB" altLang="zh-CN" sz="1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000" b="1" i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MGMT</a:t>
            </a:r>
            <a:r>
              <a:rPr lang="en-GB" altLang="zh-CN" sz="1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silencing</a:t>
            </a:r>
            <a:endParaRPr lang="en-GB" altLang="zh-CN" sz="1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3C39292-9718-594F-9C21-B2893593EF1B}"/>
              </a:ext>
            </a:extLst>
          </p:cNvPr>
          <p:cNvSpPr/>
          <p:nvPr/>
        </p:nvSpPr>
        <p:spPr>
          <a:xfrm>
            <a:off x="6848857" y="2975784"/>
            <a:ext cx="161543" cy="3490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Z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33A7B3F-7E5D-654A-AA39-DD56645E16D8}"/>
              </a:ext>
            </a:extLst>
          </p:cNvPr>
          <p:cNvSpPr txBox="1"/>
          <p:nvPr/>
        </p:nvSpPr>
        <p:spPr>
          <a:xfrm>
            <a:off x="6098327" y="3417730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ea typeface="Aileron" charset="0"/>
                <a:cs typeface="Aileron" charset="0"/>
              </a:rPr>
              <a:t>C1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5DEC7363-CC63-2441-B3A1-A2CFAC8E225A}"/>
              </a:ext>
            </a:extLst>
          </p:cNvPr>
          <p:cNvSpPr/>
          <p:nvPr/>
        </p:nvSpPr>
        <p:spPr>
          <a:xfrm>
            <a:off x="7461018" y="3171749"/>
            <a:ext cx="492358" cy="3848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chemeClr val="tx1"/>
                </a:solidFill>
              </a:rPr>
              <a:t>CT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Scan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DE50F70-0AD0-994B-B4AD-450F01AC5CC3}"/>
              </a:ext>
            </a:extLst>
          </p:cNvPr>
          <p:cNvCxnSpPr/>
          <p:nvPr/>
        </p:nvCxnSpPr>
        <p:spPr>
          <a:xfrm>
            <a:off x="6240016" y="3380127"/>
            <a:ext cx="1186309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2100C2B-0159-8042-83EE-B3844340696E}"/>
              </a:ext>
            </a:extLst>
          </p:cNvPr>
          <p:cNvCxnSpPr>
            <a:cxnSpLocks/>
          </p:cNvCxnSpPr>
          <p:nvPr/>
        </p:nvCxnSpPr>
        <p:spPr>
          <a:xfrm rot="16200000">
            <a:off x="6185445" y="3380128"/>
            <a:ext cx="10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C6FC4A5E-070A-4F4A-8B2F-34152028CEE0}"/>
              </a:ext>
            </a:extLst>
          </p:cNvPr>
          <p:cNvCxnSpPr>
            <a:cxnSpLocks/>
          </p:cNvCxnSpPr>
          <p:nvPr/>
        </p:nvCxnSpPr>
        <p:spPr>
          <a:xfrm rot="16200000">
            <a:off x="6801395" y="3380128"/>
            <a:ext cx="10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23BF414-587D-EE4E-AA3A-9F55E6061129}"/>
              </a:ext>
            </a:extLst>
          </p:cNvPr>
          <p:cNvCxnSpPr>
            <a:cxnSpLocks/>
          </p:cNvCxnSpPr>
          <p:nvPr/>
        </p:nvCxnSpPr>
        <p:spPr>
          <a:xfrm rot="16200000">
            <a:off x="7369720" y="3380128"/>
            <a:ext cx="10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FDBEFDA-FDFB-D845-8915-03934C1DC44E}"/>
              </a:ext>
            </a:extLst>
          </p:cNvPr>
          <p:cNvSpPr txBox="1"/>
          <p:nvPr/>
        </p:nvSpPr>
        <p:spPr>
          <a:xfrm>
            <a:off x="6717452" y="3417730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ea typeface="Aileron" charset="0"/>
                <a:cs typeface="Aileron" charset="0"/>
              </a:rPr>
              <a:t>C2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BD42A98-1CDE-2C46-A2CD-6E019A1B7702}"/>
              </a:ext>
            </a:extLst>
          </p:cNvPr>
          <p:cNvSpPr txBox="1"/>
          <p:nvPr/>
        </p:nvSpPr>
        <p:spPr>
          <a:xfrm>
            <a:off x="7732044" y="3982880"/>
            <a:ext cx="1490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ea typeface="Aileron" charset="0"/>
                <a:cs typeface="Aileron" charset="0"/>
              </a:rPr>
              <a:t>PD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371A5C2-3B42-5848-B124-B4843FBBA6A0}"/>
              </a:ext>
            </a:extLst>
          </p:cNvPr>
          <p:cNvSpPr txBox="1"/>
          <p:nvPr/>
        </p:nvSpPr>
        <p:spPr>
          <a:xfrm>
            <a:off x="7736052" y="2728755"/>
            <a:ext cx="141064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ea typeface="Aileron" charset="0"/>
                <a:cs typeface="Aileron" charset="0"/>
              </a:rPr>
              <a:t>CR</a:t>
            </a:r>
            <a:br>
              <a:rPr lang="en-US" sz="1000" b="1" dirty="0">
                <a:ea typeface="Aileron" charset="0"/>
                <a:cs typeface="Aileron" charset="0"/>
              </a:rPr>
            </a:br>
            <a:r>
              <a:rPr lang="en-US" sz="1000" b="1" dirty="0">
                <a:ea typeface="Aileron" charset="0"/>
                <a:cs typeface="Aileron" charset="0"/>
              </a:rPr>
              <a:t>PR</a:t>
            </a:r>
            <a:br>
              <a:rPr lang="en-US" sz="1000" b="1" dirty="0">
                <a:ea typeface="Aileron" charset="0"/>
                <a:cs typeface="Aileron" charset="0"/>
              </a:rPr>
            </a:br>
            <a:r>
              <a:rPr lang="en-US" sz="1000" b="1" dirty="0">
                <a:ea typeface="Aileron" charset="0"/>
                <a:cs typeface="Aileron" charset="0"/>
              </a:rPr>
              <a:t>SD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855FFB92-C9C4-014C-85AF-C4DD3928BB98}"/>
              </a:ext>
            </a:extLst>
          </p:cNvPr>
          <p:cNvSpPr/>
          <p:nvPr/>
        </p:nvSpPr>
        <p:spPr>
          <a:xfrm>
            <a:off x="6764594" y="2054941"/>
            <a:ext cx="1219200" cy="5628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Patients with</a:t>
            </a:r>
            <a:br>
              <a:rPr lang="en-GB" altLang="zh-CN" sz="1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benefit from TMZ</a:t>
            </a:r>
            <a:br>
              <a:rPr lang="en-GB" altLang="zh-CN" sz="1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enrolled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384A26F-6B97-4545-A6EB-4F448551F095}"/>
              </a:ext>
            </a:extLst>
          </p:cNvPr>
          <p:cNvSpPr txBox="1"/>
          <p:nvPr/>
        </p:nvSpPr>
        <p:spPr>
          <a:xfrm>
            <a:off x="8134681" y="2830662"/>
            <a:ext cx="133050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ea typeface="Aileron" charset="0"/>
                <a:cs typeface="Aileron" charset="0"/>
              </a:rPr>
              <a:t>C1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FD3E733-2B1B-0743-B230-AABA672D53A9}"/>
              </a:ext>
            </a:extLst>
          </p:cNvPr>
          <p:cNvSpPr txBox="1"/>
          <p:nvPr/>
        </p:nvSpPr>
        <p:spPr>
          <a:xfrm>
            <a:off x="8655381" y="2830662"/>
            <a:ext cx="133050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ea typeface="Aileron" charset="0"/>
                <a:cs typeface="Aileron" charset="0"/>
              </a:rPr>
              <a:t>C2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37DB816-A7B1-4C4D-81C0-9996FA792600}"/>
              </a:ext>
            </a:extLst>
          </p:cNvPr>
          <p:cNvSpPr txBox="1"/>
          <p:nvPr/>
        </p:nvSpPr>
        <p:spPr>
          <a:xfrm>
            <a:off x="9220531" y="2830662"/>
            <a:ext cx="133050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ea typeface="Aileron" charset="0"/>
                <a:cs typeface="Aileron" charset="0"/>
              </a:rPr>
              <a:t>C3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4F776BC-5CCE-8147-A2B3-ED4778A6C953}"/>
              </a:ext>
            </a:extLst>
          </p:cNvPr>
          <p:cNvSpPr txBox="1"/>
          <p:nvPr/>
        </p:nvSpPr>
        <p:spPr>
          <a:xfrm>
            <a:off x="9801556" y="2830662"/>
            <a:ext cx="133050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>
                <a:ea typeface="Aileron" charset="0"/>
                <a:cs typeface="Aileron" charset="0"/>
              </a:rPr>
              <a:t>C4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A42ED31-1581-A84B-8D87-34B47CB9C543}"/>
              </a:ext>
            </a:extLst>
          </p:cNvPr>
          <p:cNvSpPr txBox="1"/>
          <p:nvPr/>
        </p:nvSpPr>
        <p:spPr>
          <a:xfrm>
            <a:off x="9023364" y="3297387"/>
            <a:ext cx="5273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err="1">
                <a:ea typeface="Aileron" charset="0"/>
                <a:cs typeface="Aileron" charset="0"/>
              </a:rPr>
              <a:t>Rebiopsy</a:t>
            </a:r>
            <a:r>
              <a:rPr lang="en-US" sz="1000" b="1" dirty="0">
                <a:ea typeface="Aileron" charset="0"/>
                <a:cs typeface="Aileron" charset="0"/>
              </a:rPr>
              <a:t/>
            </a:r>
            <a:br>
              <a:rPr lang="en-US" sz="1000" b="1" dirty="0">
                <a:ea typeface="Aileron" charset="0"/>
                <a:cs typeface="Aileron" charset="0"/>
              </a:rPr>
            </a:br>
            <a:r>
              <a:rPr lang="en-US" sz="1000" b="1" dirty="0">
                <a:ea typeface="Aileron" charset="0"/>
                <a:cs typeface="Aileron" charset="0"/>
              </a:rPr>
              <a:t>(optional)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F6BC58C-E2B4-024D-B288-7A7F75C8F0C3}"/>
              </a:ext>
            </a:extLst>
          </p:cNvPr>
          <p:cNvSpPr txBox="1"/>
          <p:nvPr/>
        </p:nvSpPr>
        <p:spPr>
          <a:xfrm>
            <a:off x="10852164" y="3297387"/>
            <a:ext cx="5273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err="1">
                <a:ea typeface="Aileron" charset="0"/>
                <a:cs typeface="Aileron" charset="0"/>
              </a:rPr>
              <a:t>Rebiopsy</a:t>
            </a:r>
            <a:r>
              <a:rPr lang="en-US" sz="1000" b="1" dirty="0">
                <a:ea typeface="Aileron" charset="0"/>
                <a:cs typeface="Aileron" charset="0"/>
              </a:rPr>
              <a:t/>
            </a:r>
            <a:br>
              <a:rPr lang="en-US" sz="1000" b="1" dirty="0">
                <a:ea typeface="Aileron" charset="0"/>
                <a:cs typeface="Aileron" charset="0"/>
              </a:rPr>
            </a:br>
            <a:r>
              <a:rPr lang="en-US" sz="1000" b="1" dirty="0">
                <a:ea typeface="Aileron" charset="0"/>
                <a:cs typeface="Aileron" charset="0"/>
              </a:rPr>
              <a:t>(optional)</a:t>
            </a:r>
            <a:endParaRPr lang="en-GB" sz="1000" b="1" dirty="0">
              <a:ea typeface="Aileron" charset="0"/>
              <a:cs typeface="Aileron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076B58A-3939-EA42-93D1-918A05806B99}"/>
              </a:ext>
            </a:extLst>
          </p:cNvPr>
          <p:cNvSpPr txBox="1"/>
          <p:nvPr/>
        </p:nvSpPr>
        <p:spPr>
          <a:xfrm>
            <a:off x="8099341" y="4336071"/>
            <a:ext cx="3151504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b="1" dirty="0">
                <a:ea typeface="Aileron" charset="0"/>
                <a:cs typeface="Aileron" charset="0"/>
              </a:rPr>
              <a:t>TMZ (temozolomide) 150 mg/m</a:t>
            </a:r>
            <a:r>
              <a:rPr lang="en-US" sz="900" b="1" baseline="30000" dirty="0">
                <a:ea typeface="Aileron" charset="0"/>
                <a:cs typeface="Aileron" charset="0"/>
              </a:rPr>
              <a:t>2</a:t>
            </a:r>
            <a:r>
              <a:rPr lang="en-US" sz="900" b="1" dirty="0">
                <a:ea typeface="Aileron" charset="0"/>
                <a:cs typeface="Aileron" charset="0"/>
              </a:rPr>
              <a:t> daily on days 1-5, every 4 weeks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ea typeface="Aileron" charset="0"/>
                <a:cs typeface="Aileron" charset="0"/>
              </a:rPr>
              <a:t>NIVO (nivolumab) 480 mg IV every 4 weeks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ea typeface="Aileron" charset="0"/>
                <a:cs typeface="Aileron" charset="0"/>
              </a:rPr>
              <a:t>IPI (ipilimumab) 1 mg/kg IV every 8 weeks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1293E523-0976-3A4D-9109-0BC83E08ECB6}"/>
              </a:ext>
            </a:extLst>
          </p:cNvPr>
          <p:cNvSpPr/>
          <p:nvPr/>
        </p:nvSpPr>
        <p:spPr>
          <a:xfrm>
            <a:off x="10991822" y="2585883"/>
            <a:ext cx="344771" cy="26788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PD</a:t>
            </a:r>
            <a:endParaRPr lang="en-GB" altLang="zh-CN" sz="1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10C3DEF1-A360-384A-AB50-28A5C434A743}"/>
              </a:ext>
            </a:extLst>
          </p:cNvPr>
          <p:cNvSpPr/>
          <p:nvPr/>
        </p:nvSpPr>
        <p:spPr>
          <a:xfrm>
            <a:off x="6236082" y="2975784"/>
            <a:ext cx="161543" cy="3490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Z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55C52965-CD7C-664B-AF97-354CB345B3FD}"/>
              </a:ext>
            </a:extLst>
          </p:cNvPr>
          <p:cNvSpPr/>
          <p:nvPr/>
        </p:nvSpPr>
        <p:spPr>
          <a:xfrm>
            <a:off x="8172832" y="1493059"/>
            <a:ext cx="161543" cy="34905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B40FC234-DC6C-8D40-B767-08ADF8ED9DB2}"/>
              </a:ext>
            </a:extLst>
          </p:cNvPr>
          <p:cNvSpPr/>
          <p:nvPr/>
        </p:nvSpPr>
        <p:spPr>
          <a:xfrm>
            <a:off x="8172832" y="2315384"/>
            <a:ext cx="161543" cy="34905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Z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48C3A5E0-29DF-B747-8147-91F3DB950AF0}"/>
              </a:ext>
            </a:extLst>
          </p:cNvPr>
          <p:cNvSpPr/>
          <p:nvPr/>
        </p:nvSpPr>
        <p:spPr>
          <a:xfrm>
            <a:off x="8172832" y="1856499"/>
            <a:ext cx="161543" cy="4445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VO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3C7871CB-16E8-1245-9DC6-4B37B40D527F}"/>
              </a:ext>
            </a:extLst>
          </p:cNvPr>
          <p:cNvCxnSpPr>
            <a:cxnSpLocks/>
          </p:cNvCxnSpPr>
          <p:nvPr/>
        </p:nvCxnSpPr>
        <p:spPr>
          <a:xfrm rot="16200000">
            <a:off x="8131720" y="2732428"/>
            <a:ext cx="10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94AEECE4-7C0B-6F4E-A051-22D6A85CAB41}"/>
              </a:ext>
            </a:extLst>
          </p:cNvPr>
          <p:cNvSpPr/>
          <p:nvPr/>
        </p:nvSpPr>
        <p:spPr>
          <a:xfrm>
            <a:off x="7991475" y="2734289"/>
            <a:ext cx="2540000" cy="1466850"/>
          </a:xfrm>
          <a:custGeom>
            <a:avLst/>
            <a:gdLst>
              <a:gd name="connsiteX0" fmla="*/ 168275 w 2540000"/>
              <a:gd name="connsiteY0" fmla="*/ 1466850 h 1466850"/>
              <a:gd name="connsiteX1" fmla="*/ 0 w 2540000"/>
              <a:gd name="connsiteY1" fmla="*/ 1466850 h 1466850"/>
              <a:gd name="connsiteX2" fmla="*/ 0 w 2540000"/>
              <a:gd name="connsiteY2" fmla="*/ 0 h 1466850"/>
              <a:gd name="connsiteX3" fmla="*/ 2540000 w 2540000"/>
              <a:gd name="connsiteY3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1466850">
                <a:moveTo>
                  <a:pt x="168275" y="1466850"/>
                </a:moveTo>
                <a:lnTo>
                  <a:pt x="0" y="1466850"/>
                </a:lnTo>
                <a:lnTo>
                  <a:pt x="0" y="0"/>
                </a:lnTo>
                <a:lnTo>
                  <a:pt x="2540000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A6749E02-4907-0147-8699-C967084CFBF0}"/>
              </a:ext>
            </a:extLst>
          </p:cNvPr>
          <p:cNvCxnSpPr>
            <a:cxnSpLocks/>
          </p:cNvCxnSpPr>
          <p:nvPr/>
        </p:nvCxnSpPr>
        <p:spPr>
          <a:xfrm>
            <a:off x="10588625" y="2735603"/>
            <a:ext cx="36572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xmlns="" id="{24E75D29-AE9C-BA4C-9751-1FF9F34BF589}"/>
              </a:ext>
            </a:extLst>
          </p:cNvPr>
          <p:cNvSpPr/>
          <p:nvPr/>
        </p:nvSpPr>
        <p:spPr>
          <a:xfrm>
            <a:off x="8687182" y="2315384"/>
            <a:ext cx="161543" cy="34905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Z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xmlns="" id="{74655E80-5C1E-844A-98BC-A555005B9DC3}"/>
              </a:ext>
            </a:extLst>
          </p:cNvPr>
          <p:cNvSpPr/>
          <p:nvPr/>
        </p:nvSpPr>
        <p:spPr>
          <a:xfrm>
            <a:off x="8687182" y="1856499"/>
            <a:ext cx="161543" cy="4445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VO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D508C784-DB4B-8D4D-B18F-695CA8588A95}"/>
              </a:ext>
            </a:extLst>
          </p:cNvPr>
          <p:cNvCxnSpPr>
            <a:cxnSpLocks/>
          </p:cNvCxnSpPr>
          <p:nvPr/>
        </p:nvCxnSpPr>
        <p:spPr>
          <a:xfrm rot="16200000">
            <a:off x="8646070" y="2732428"/>
            <a:ext cx="10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74BDFDB5-954E-534F-967F-BFB9A5E46198}"/>
              </a:ext>
            </a:extLst>
          </p:cNvPr>
          <p:cNvSpPr/>
          <p:nvPr/>
        </p:nvSpPr>
        <p:spPr>
          <a:xfrm>
            <a:off x="9268207" y="1493059"/>
            <a:ext cx="161543" cy="34905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44AEE8F6-6830-294F-AC6F-041FC9009157}"/>
              </a:ext>
            </a:extLst>
          </p:cNvPr>
          <p:cNvSpPr/>
          <p:nvPr/>
        </p:nvSpPr>
        <p:spPr>
          <a:xfrm>
            <a:off x="9268207" y="2315384"/>
            <a:ext cx="161543" cy="34905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Z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xmlns="" id="{F5D66E6F-A7E2-484D-9ADC-FB119FB35F37}"/>
              </a:ext>
            </a:extLst>
          </p:cNvPr>
          <p:cNvSpPr/>
          <p:nvPr/>
        </p:nvSpPr>
        <p:spPr>
          <a:xfrm>
            <a:off x="9268207" y="1856499"/>
            <a:ext cx="161543" cy="4445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VO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CD49E71C-D8D5-C246-92A1-A4672B02446B}"/>
              </a:ext>
            </a:extLst>
          </p:cNvPr>
          <p:cNvCxnSpPr>
            <a:cxnSpLocks/>
          </p:cNvCxnSpPr>
          <p:nvPr/>
        </p:nvCxnSpPr>
        <p:spPr>
          <a:xfrm rot="16200000">
            <a:off x="9227095" y="2732428"/>
            <a:ext cx="10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C71161C4-60DC-F647-9B99-1548CBF56248}"/>
              </a:ext>
            </a:extLst>
          </p:cNvPr>
          <p:cNvSpPr/>
          <p:nvPr/>
        </p:nvSpPr>
        <p:spPr>
          <a:xfrm>
            <a:off x="9842882" y="2315384"/>
            <a:ext cx="161543" cy="34905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Z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A9218A8F-6FB6-C740-828B-352833D2C32E}"/>
              </a:ext>
            </a:extLst>
          </p:cNvPr>
          <p:cNvSpPr/>
          <p:nvPr/>
        </p:nvSpPr>
        <p:spPr>
          <a:xfrm>
            <a:off x="9842882" y="1856499"/>
            <a:ext cx="161543" cy="4445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b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VO</a:t>
            </a:r>
            <a:endParaRPr lang="en-GB" altLang="zh-CN" sz="9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F9949206-F704-9F42-8C46-40F247BC25FC}"/>
              </a:ext>
            </a:extLst>
          </p:cNvPr>
          <p:cNvCxnSpPr>
            <a:cxnSpLocks/>
          </p:cNvCxnSpPr>
          <p:nvPr/>
        </p:nvCxnSpPr>
        <p:spPr>
          <a:xfrm rot="16200000">
            <a:off x="9801770" y="2732428"/>
            <a:ext cx="1080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Up Arrow 77">
            <a:extLst>
              <a:ext uri="{FF2B5EF4-FFF2-40B4-BE49-F238E27FC236}">
                <a16:creationId xmlns:a16="http://schemas.microsoft.com/office/drawing/2014/main" xmlns="" id="{93AAFA11-BBB5-3D4B-84A1-506F181D3F5A}"/>
              </a:ext>
            </a:extLst>
          </p:cNvPr>
          <p:cNvSpPr/>
          <p:nvPr/>
        </p:nvSpPr>
        <p:spPr>
          <a:xfrm>
            <a:off x="9214232" y="2943511"/>
            <a:ext cx="142493" cy="27020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p Arrow 78">
            <a:extLst>
              <a:ext uri="{FF2B5EF4-FFF2-40B4-BE49-F238E27FC236}">
                <a16:creationId xmlns:a16="http://schemas.microsoft.com/office/drawing/2014/main" xmlns="" id="{4A49288A-87F6-B149-A246-FEE114FC2D78}"/>
              </a:ext>
            </a:extLst>
          </p:cNvPr>
          <p:cNvSpPr/>
          <p:nvPr/>
        </p:nvSpPr>
        <p:spPr>
          <a:xfrm>
            <a:off x="11055732" y="2943511"/>
            <a:ext cx="142493" cy="27020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401EB378-3A3B-844D-BC09-0E8DAA4E3155}"/>
              </a:ext>
            </a:extLst>
          </p:cNvPr>
          <p:cNvSpPr/>
          <p:nvPr/>
        </p:nvSpPr>
        <p:spPr>
          <a:xfrm>
            <a:off x="8260019" y="4090116"/>
            <a:ext cx="946981" cy="1776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OUT OF STUDY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0987614-D204-9341-B31E-66F074328F5E}"/>
              </a:ext>
            </a:extLst>
          </p:cNvPr>
          <p:cNvSpPr txBox="1"/>
          <p:nvPr/>
        </p:nvSpPr>
        <p:spPr>
          <a:xfrm>
            <a:off x="5062970" y="1513853"/>
            <a:ext cx="1834990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ea typeface="Aileron" charset="0"/>
                <a:cs typeface="Aileron" charset="0"/>
              </a:rPr>
              <a:t>Multicentre, open-label, </a:t>
            </a:r>
            <a:br>
              <a:rPr lang="en-GB" sz="1400" b="1" dirty="0">
                <a:ea typeface="Aileron" charset="0"/>
                <a:cs typeface="Aileron" charset="0"/>
              </a:rPr>
            </a:br>
            <a:r>
              <a:rPr lang="en-GB" sz="1400" b="1" dirty="0">
                <a:ea typeface="Aileron" charset="0"/>
                <a:cs typeface="Aileron" charset="0"/>
              </a:rPr>
              <a:t>phase 2 POC study</a:t>
            </a:r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xmlns="" id="{A56EFA78-E4EF-AD44-92BF-5959572224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6"/>
            <a:ext cx="10759368" cy="365125"/>
          </a:xfrm>
        </p:spPr>
        <p:txBody>
          <a:bodyPr/>
          <a:lstStyle/>
          <a:p>
            <a:r>
              <a:rPr lang="en-US" sz="1100" dirty="0"/>
              <a:t>C, cycle; CR, complete response; CT, computed tomography; </a:t>
            </a:r>
            <a:r>
              <a:rPr lang="en-US" sz="1100" dirty="0" err="1"/>
              <a:t>DoR</a:t>
            </a:r>
            <a:r>
              <a:rPr lang="en-US" sz="1100" dirty="0"/>
              <a:t>, duration of response; ECOG PS, Eastern Cooperative Oncology Group performance status; EGFR, epidermal growth factor receptor; IHC, immunohistochemistry; IPI, </a:t>
            </a:r>
            <a:r>
              <a:rPr lang="en-US" sz="1100" dirty="0" err="1"/>
              <a:t>ipilimumab</a:t>
            </a:r>
            <a:r>
              <a:rPr lang="en-US" sz="1100" dirty="0"/>
              <a:t>; IV, intravenous; </a:t>
            </a:r>
            <a:r>
              <a:rPr lang="en-US" sz="1100" dirty="0" err="1"/>
              <a:t>mAbs</a:t>
            </a:r>
            <a:r>
              <a:rPr lang="en-US" sz="1100" dirty="0"/>
              <a:t>, monoclonal antibodies; </a:t>
            </a:r>
            <a:r>
              <a:rPr lang="en-US" sz="1100" dirty="0" err="1">
                <a:solidFill>
                  <a:schemeClr val="tx2"/>
                </a:solidFill>
              </a:rPr>
              <a:t>mCRC</a:t>
            </a:r>
            <a:r>
              <a:rPr lang="en-US" sz="1100" dirty="0">
                <a:solidFill>
                  <a:schemeClr val="tx2"/>
                </a:solidFill>
              </a:rPr>
              <a:t>, metastatic colorectal cancer; </a:t>
            </a:r>
            <a:r>
              <a:rPr lang="en-US" sz="1100" dirty="0"/>
              <a:t>MGMT, O(6)-</a:t>
            </a:r>
            <a:r>
              <a:rPr lang="en-US" sz="1100" dirty="0" err="1"/>
              <a:t>methylguanine</a:t>
            </a:r>
            <a:r>
              <a:rPr lang="en-US" sz="1100" dirty="0"/>
              <a:t>-DNA methyltransferase; MSS, </a:t>
            </a:r>
            <a:r>
              <a:rPr lang="en-US" sz="1100" dirty="0">
                <a:solidFill>
                  <a:schemeClr val="tx2"/>
                </a:solidFill>
              </a:rPr>
              <a:t>microsatellite stable; NIVO, </a:t>
            </a:r>
            <a:r>
              <a:rPr lang="en-US" sz="1100" dirty="0" err="1">
                <a:solidFill>
                  <a:schemeClr val="tx2"/>
                </a:solidFill>
              </a:rPr>
              <a:t>nivolumab</a:t>
            </a:r>
            <a:r>
              <a:rPr lang="en-US" sz="1100" dirty="0">
                <a:solidFill>
                  <a:schemeClr val="tx2"/>
                </a:solidFill>
              </a:rPr>
              <a:t>; ORR, overall response rate; OS, overall survival; </a:t>
            </a:r>
            <a:r>
              <a:rPr lang="en-US" sz="1100" dirty="0"/>
              <a:t>PD, progressive disease; PFS, progression-free survival; POC, </a:t>
            </a:r>
            <a:r>
              <a:rPr lang="en-GB" sz="1100" dirty="0">
                <a:solidFill>
                  <a:schemeClr val="tx2"/>
                </a:solidFill>
              </a:rPr>
              <a:t>proof-of-concept; PR, partial response; PRO, patient-reported outcomes; </a:t>
            </a:r>
            <a:r>
              <a:rPr lang="en-GB" sz="1100" spc="5" dirty="0"/>
              <a:t>RECIST, Response Evaluation Criteria in Solid Tumours</a:t>
            </a:r>
            <a:r>
              <a:rPr lang="en-GB" sz="1100" dirty="0">
                <a:solidFill>
                  <a:schemeClr val="tx2"/>
                </a:solidFill>
              </a:rPr>
              <a:t>; SD, stable disease; TMZ, </a:t>
            </a:r>
            <a:r>
              <a:rPr lang="en-GB" sz="1100" dirty="0" err="1">
                <a:solidFill>
                  <a:schemeClr val="tx2"/>
                </a:solidFill>
              </a:rPr>
              <a:t>temozolomide</a:t>
            </a:r>
            <a:r>
              <a:rPr lang="en-GB" sz="1100" dirty="0">
                <a:solidFill>
                  <a:schemeClr val="tx2"/>
                </a:solidFill>
              </a:rPr>
              <a:t>; </a:t>
            </a:r>
            <a:r>
              <a:rPr lang="en-GB" sz="1100" dirty="0" err="1">
                <a:solidFill>
                  <a:schemeClr val="tx2"/>
                </a:solidFill>
              </a:rPr>
              <a:t>wt</a:t>
            </a:r>
            <a:r>
              <a:rPr lang="en-GB" sz="1100" dirty="0">
                <a:solidFill>
                  <a:schemeClr val="tx2"/>
                </a:solidFill>
              </a:rPr>
              <a:t>, wild-type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144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05672A-0557-D346-9419-75178107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929E1D-B03E-A847-A618-91D75D71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 results: primary endpoint – </a:t>
            </a:r>
            <a:r>
              <a:rPr lang="en-GB" dirty="0" err="1"/>
              <a:t>pfs</a:t>
            </a:r>
            <a:endParaRPr lang="aa-ET" dirty="0"/>
          </a:p>
        </p:txBody>
      </p:sp>
      <p:sp>
        <p:nvSpPr>
          <p:cNvPr id="9" name="Content Placeholder 42">
            <a:extLst>
              <a:ext uri="{FF2B5EF4-FFF2-40B4-BE49-F238E27FC236}">
                <a16:creationId xmlns:a16="http://schemas.microsoft.com/office/drawing/2014/main" xmlns="" id="{7E0906AA-268E-D541-BBC4-03475AC8F357}"/>
              </a:ext>
            </a:extLst>
          </p:cNvPr>
          <p:cNvSpPr txBox="1">
            <a:spLocks/>
          </p:cNvSpPr>
          <p:nvPr/>
        </p:nvSpPr>
        <p:spPr>
          <a:xfrm>
            <a:off x="526716" y="926210"/>
            <a:ext cx="9169684" cy="360513"/>
          </a:xfrm>
          <a:prstGeom prst="rect">
            <a:avLst/>
          </a:prstGeom>
        </p:spPr>
        <p:txBody>
          <a:bodyPr/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Primary endpoint met: </a:t>
            </a:r>
          </a:p>
          <a:p>
            <a:pPr marL="0" indent="0">
              <a:buFont typeface="Arial"/>
              <a:buNone/>
            </a:pPr>
            <a:r>
              <a:rPr lang="en-GB" b="1" dirty="0">
                <a:solidFill>
                  <a:schemeClr val="tx2"/>
                </a:solidFill>
              </a:rPr>
              <a:t>12/33 (36%) patients who started the second treatment phase had a PFS &gt; 8 months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EF847D1-3889-4840-BD7C-64569FFC050B}"/>
              </a:ext>
            </a:extLst>
          </p:cNvPr>
          <p:cNvCxnSpPr>
            <a:cxnSpLocks/>
          </p:cNvCxnSpPr>
          <p:nvPr/>
        </p:nvCxnSpPr>
        <p:spPr>
          <a:xfrm>
            <a:off x="2399520" y="4688816"/>
            <a:ext cx="821340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8658EB-E270-5E4C-B092-1811DA5EF137}"/>
              </a:ext>
            </a:extLst>
          </p:cNvPr>
          <p:cNvSpPr txBox="1"/>
          <p:nvPr/>
        </p:nvSpPr>
        <p:spPr>
          <a:xfrm>
            <a:off x="4661044" y="5408679"/>
            <a:ext cx="3637727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At the data cut-off date of 5</a:t>
            </a:r>
            <a:r>
              <a:rPr lang="en-GB" sz="1600" b="1" baseline="30000" dirty="0">
                <a:solidFill>
                  <a:schemeClr val="accent1"/>
                </a:solidFill>
                <a:ea typeface="Aileron" charset="0"/>
                <a:cs typeface="Aileron" charset="0"/>
              </a:rPr>
              <a:t>th</a:t>
            </a:r>
            <a:r>
              <a:rPr lang="en-GB" sz="16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 August 2021,</a:t>
            </a:r>
            <a:br>
              <a:rPr lang="en-GB" sz="1600" b="1" dirty="0">
                <a:solidFill>
                  <a:schemeClr val="accent1"/>
                </a:solidFill>
                <a:ea typeface="Aileron" charset="0"/>
                <a:cs typeface="Aileron" charset="0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median follow up was 16.0 months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BB1C45-708D-F74D-AA1A-A4AA72DF1505}"/>
              </a:ext>
            </a:extLst>
          </p:cNvPr>
          <p:cNvSpPr txBox="1"/>
          <p:nvPr/>
        </p:nvSpPr>
        <p:spPr>
          <a:xfrm>
            <a:off x="2759763" y="4797849"/>
            <a:ext cx="10419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0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773118-4CF7-EC43-BD3A-5637AA93E59D}"/>
              </a:ext>
            </a:extLst>
          </p:cNvPr>
          <p:cNvCxnSpPr>
            <a:cxnSpLocks/>
          </p:cNvCxnSpPr>
          <p:nvPr/>
        </p:nvCxnSpPr>
        <p:spPr>
          <a:xfrm>
            <a:off x="2406171" y="2341076"/>
            <a:ext cx="0" cy="235974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27282DB-70D6-3D44-AE49-721CF5A3A97D}"/>
              </a:ext>
            </a:extLst>
          </p:cNvPr>
          <p:cNvCxnSpPr>
            <a:cxnSpLocks/>
          </p:cNvCxnSpPr>
          <p:nvPr/>
        </p:nvCxnSpPr>
        <p:spPr>
          <a:xfrm>
            <a:off x="2320131" y="352415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806869B-A6C2-AD47-9FBF-E9C0B72AB1EB}"/>
              </a:ext>
            </a:extLst>
          </p:cNvPr>
          <p:cNvCxnSpPr>
            <a:cxnSpLocks/>
          </p:cNvCxnSpPr>
          <p:nvPr/>
        </p:nvCxnSpPr>
        <p:spPr>
          <a:xfrm>
            <a:off x="2320131" y="2993926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3AF9EAD-0F69-544B-817E-E47321349533}"/>
              </a:ext>
            </a:extLst>
          </p:cNvPr>
          <p:cNvCxnSpPr>
            <a:cxnSpLocks/>
          </p:cNvCxnSpPr>
          <p:nvPr/>
        </p:nvCxnSpPr>
        <p:spPr>
          <a:xfrm>
            <a:off x="2320131" y="245735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A59E10-6BB2-2D48-A089-025468B2E875}"/>
              </a:ext>
            </a:extLst>
          </p:cNvPr>
          <p:cNvSpPr txBox="1"/>
          <p:nvPr/>
        </p:nvSpPr>
        <p:spPr>
          <a:xfrm>
            <a:off x="1921895" y="2362624"/>
            <a:ext cx="36388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1.00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FCE975B-4932-F840-B335-70ED6D55AAA7}"/>
              </a:ext>
            </a:extLst>
          </p:cNvPr>
          <p:cNvSpPr txBox="1"/>
          <p:nvPr/>
        </p:nvSpPr>
        <p:spPr>
          <a:xfrm>
            <a:off x="1921895" y="2886499"/>
            <a:ext cx="36388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0.75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2AFF63-D09F-5645-84E0-A57EACD1EA16}"/>
              </a:ext>
            </a:extLst>
          </p:cNvPr>
          <p:cNvSpPr txBox="1"/>
          <p:nvPr/>
        </p:nvSpPr>
        <p:spPr>
          <a:xfrm>
            <a:off x="1921895" y="3429424"/>
            <a:ext cx="36388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0.50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2D57141-FE62-A24D-8215-285085BB6E7C}"/>
              </a:ext>
            </a:extLst>
          </p:cNvPr>
          <p:cNvCxnSpPr>
            <a:cxnSpLocks/>
          </p:cNvCxnSpPr>
          <p:nvPr/>
        </p:nvCxnSpPr>
        <p:spPr>
          <a:xfrm>
            <a:off x="2320131" y="405120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19AB20-825F-1145-9C40-2C7B3ED829BD}"/>
              </a:ext>
            </a:extLst>
          </p:cNvPr>
          <p:cNvSpPr txBox="1"/>
          <p:nvPr/>
        </p:nvSpPr>
        <p:spPr>
          <a:xfrm>
            <a:off x="1921895" y="3956474"/>
            <a:ext cx="36388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0.25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4321CA3-A06D-C643-B92C-941EBF0EF6F7}"/>
              </a:ext>
            </a:extLst>
          </p:cNvPr>
          <p:cNvCxnSpPr>
            <a:cxnSpLocks/>
          </p:cNvCxnSpPr>
          <p:nvPr/>
        </p:nvCxnSpPr>
        <p:spPr>
          <a:xfrm>
            <a:off x="2320131" y="458460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CB564B9-EAD6-ED41-B900-D4077669DE25}"/>
              </a:ext>
            </a:extLst>
          </p:cNvPr>
          <p:cNvSpPr txBox="1"/>
          <p:nvPr/>
        </p:nvSpPr>
        <p:spPr>
          <a:xfrm>
            <a:off x="1921895" y="4489874"/>
            <a:ext cx="36388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0.00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EA526CA-8D5D-AD4E-BFE5-F236BE323910}"/>
              </a:ext>
            </a:extLst>
          </p:cNvPr>
          <p:cNvCxnSpPr>
            <a:cxnSpLocks/>
          </p:cNvCxnSpPr>
          <p:nvPr/>
        </p:nvCxnSpPr>
        <p:spPr>
          <a:xfrm rot="16200000">
            <a:off x="2767501" y="473065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0904A1-D414-B645-A332-88651B952551}"/>
              </a:ext>
            </a:extLst>
          </p:cNvPr>
          <p:cNvSpPr txBox="1"/>
          <p:nvPr/>
        </p:nvSpPr>
        <p:spPr>
          <a:xfrm>
            <a:off x="4613963" y="4797849"/>
            <a:ext cx="10419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4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9D1DB66-3D82-0B41-A769-70E0EF8B3384}"/>
              </a:ext>
            </a:extLst>
          </p:cNvPr>
          <p:cNvCxnSpPr>
            <a:cxnSpLocks/>
          </p:cNvCxnSpPr>
          <p:nvPr/>
        </p:nvCxnSpPr>
        <p:spPr>
          <a:xfrm rot="16200000">
            <a:off x="4621701" y="473065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0DFE63A-0276-4944-A08D-6DDF44A7AADB}"/>
              </a:ext>
            </a:extLst>
          </p:cNvPr>
          <p:cNvSpPr txBox="1"/>
          <p:nvPr/>
        </p:nvSpPr>
        <p:spPr>
          <a:xfrm>
            <a:off x="6461813" y="4797849"/>
            <a:ext cx="10419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8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6FD941B-B0A0-FC4A-86B1-7BB71665516D}"/>
              </a:ext>
            </a:extLst>
          </p:cNvPr>
          <p:cNvCxnSpPr>
            <a:cxnSpLocks/>
          </p:cNvCxnSpPr>
          <p:nvPr/>
        </p:nvCxnSpPr>
        <p:spPr>
          <a:xfrm rot="16200000">
            <a:off x="6469551" y="473065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1EBABB0-A4E4-A249-AFE3-911BF2C82F6A}"/>
              </a:ext>
            </a:extLst>
          </p:cNvPr>
          <p:cNvSpPr txBox="1"/>
          <p:nvPr/>
        </p:nvSpPr>
        <p:spPr>
          <a:xfrm>
            <a:off x="8263916" y="4797849"/>
            <a:ext cx="20839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12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EA283D5-D035-2947-B8FC-68761937E2DF}"/>
              </a:ext>
            </a:extLst>
          </p:cNvPr>
          <p:cNvCxnSpPr>
            <a:cxnSpLocks/>
          </p:cNvCxnSpPr>
          <p:nvPr/>
        </p:nvCxnSpPr>
        <p:spPr>
          <a:xfrm rot="16200000">
            <a:off x="8323751" y="473065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E88DCE9-951C-C540-94A2-7FBBED8505EB}"/>
              </a:ext>
            </a:extLst>
          </p:cNvPr>
          <p:cNvSpPr txBox="1"/>
          <p:nvPr/>
        </p:nvSpPr>
        <p:spPr>
          <a:xfrm>
            <a:off x="10111766" y="4797849"/>
            <a:ext cx="20839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dirty="0">
                <a:ea typeface="Aileron" charset="0"/>
                <a:cs typeface="Aileron" charset="0"/>
              </a:rPr>
              <a:t>16</a:t>
            </a:r>
            <a:endParaRPr lang="en-GB" sz="1400" dirty="0">
              <a:ea typeface="Aileron" charset="0"/>
              <a:cs typeface="Aileron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22E1D4A-2AD7-D94D-9515-9278F4F69FBF}"/>
              </a:ext>
            </a:extLst>
          </p:cNvPr>
          <p:cNvCxnSpPr>
            <a:cxnSpLocks/>
          </p:cNvCxnSpPr>
          <p:nvPr/>
        </p:nvCxnSpPr>
        <p:spPr>
          <a:xfrm rot="16200000">
            <a:off x="10171601" y="4730651"/>
            <a:ext cx="887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46E4653-FCB8-A245-8D03-74C3B9815DBB}"/>
              </a:ext>
            </a:extLst>
          </p:cNvPr>
          <p:cNvSpPr txBox="1"/>
          <p:nvPr/>
        </p:nvSpPr>
        <p:spPr>
          <a:xfrm>
            <a:off x="5917096" y="5054717"/>
            <a:ext cx="124361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ea typeface="Aileron" charset="0"/>
                <a:cs typeface="Aileron" charset="0"/>
              </a:rPr>
              <a:t>Time (months)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38A800B-1094-8E4C-B94A-215CD1308A12}"/>
              </a:ext>
            </a:extLst>
          </p:cNvPr>
          <p:cNvSpPr txBox="1"/>
          <p:nvPr/>
        </p:nvSpPr>
        <p:spPr>
          <a:xfrm>
            <a:off x="4518801" y="1937892"/>
            <a:ext cx="392222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>
                <a:ea typeface="Aileron" charset="0"/>
                <a:cs typeface="Aileron" charset="0"/>
              </a:rPr>
              <a:t>Median PFS: 7.1 months (95% CI, 5.6-8.4)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D1D4688B-042F-3142-9C77-9AA17A1D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932" y="2458650"/>
            <a:ext cx="7797800" cy="1765300"/>
          </a:xfrm>
          <a:prstGeom prst="rect">
            <a:avLst/>
          </a:prstGeom>
        </p:spPr>
      </p:pic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xmlns="" id="{A8DC000B-BF97-AD4F-AAF0-5DFB4662C09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CI, confidence interval; PFS, progression-free survival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49F3200-BF5F-0745-B5B4-23CDDB5C2FBB}"/>
              </a:ext>
            </a:extLst>
          </p:cNvPr>
          <p:cNvSpPr txBox="1"/>
          <p:nvPr/>
        </p:nvSpPr>
        <p:spPr>
          <a:xfrm rot="16200000">
            <a:off x="767739" y="3375937"/>
            <a:ext cx="165539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ea typeface="Aileron" charset="0"/>
                <a:cs typeface="Aileron" charset="0"/>
              </a:rPr>
              <a:t>Survival probability</a:t>
            </a:r>
          </a:p>
        </p:txBody>
      </p:sp>
    </p:spTree>
    <p:extLst>
      <p:ext uri="{BB962C8B-B14F-4D97-AF65-F5344CB8AC3E}">
        <p14:creationId xmlns:p14="http://schemas.microsoft.com/office/powerpoint/2010/main" val="31391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AFA91B4-9E77-3849-8C85-D8807809A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E3246B1-4CD5-DB4F-9FB1-D1B3AAE7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profile</a:t>
            </a:r>
            <a:endParaRPr lang="aa-ET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D06D7276-CBE9-5349-BC7C-D7313CED5E1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32650151"/>
              </p:ext>
            </p:extLst>
          </p:nvPr>
        </p:nvGraphicFramePr>
        <p:xfrm>
          <a:off x="263352" y="1055830"/>
          <a:ext cx="5308413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3837178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4040578147"/>
                    </a:ext>
                  </a:extLst>
                </a:gridCol>
                <a:gridCol w="1491989">
                  <a:extLst>
                    <a:ext uri="{9D8B030D-6E8A-4147-A177-3AD203B41FA5}">
                      <a16:colId xmlns:a16="http://schemas.microsoft.com/office/drawing/2014/main" xmlns="" val="55105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aa-ET" dirty="0"/>
                        <a:t>atients in</a:t>
                      </a:r>
                      <a:r>
                        <a:rPr lang="en-GB" dirty="0"/>
                        <a:t> the</a:t>
                      </a:r>
                      <a:r>
                        <a:rPr lang="aa-ET" dirty="0"/>
                        <a:t> second treatment phase N=33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51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</a:t>
                      </a:r>
                      <a:r>
                        <a:rPr lang="aa-ET" b="1" dirty="0"/>
                        <a:t>hemo-related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Any grade </a:t>
                      </a:r>
                    </a:p>
                    <a:p>
                      <a:pPr algn="ctr"/>
                      <a:r>
                        <a:rPr lang="aa-ET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Grade ≥3 </a:t>
                      </a:r>
                    </a:p>
                    <a:p>
                      <a:pPr algn="ctr"/>
                      <a:r>
                        <a:rPr lang="aa-ET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aa-ET" dirty="0"/>
                        <a:t>n</a:t>
                      </a:r>
                      <a:r>
                        <a:rPr lang="en-US" dirty="0"/>
                        <a:t>a</a:t>
                      </a:r>
                      <a:r>
                        <a:rPr lang="aa-ET" dirty="0"/>
                        <a:t>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8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6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aa-ET" dirty="0"/>
                        <a:t>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2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378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  <a:r>
                        <a:rPr lang="aa-ET" dirty="0"/>
                        <a:t>ebrile 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415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r>
                        <a:rPr lang="aa-ET" dirty="0"/>
                        <a:t>hrombocytopenia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12 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3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052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aa-ET" dirty="0"/>
                        <a:t>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16 (48)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67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r>
                        <a:rPr lang="aa-ET" dirty="0"/>
                        <a:t>omiting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4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452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aa-ET" dirty="0"/>
                        <a:t>ppetite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981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aa-ET" dirty="0"/>
                        <a:t>o</a:t>
                      </a:r>
                      <a:r>
                        <a:rPr lang="fr-CH" dirty="0"/>
                        <a:t>n</a:t>
                      </a:r>
                      <a:r>
                        <a:rPr lang="aa-ET" dirty="0"/>
                        <a:t>stipation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2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31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aa-ET" dirty="0"/>
                        <a:t>ucositis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2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4916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8638AC4-89DA-4142-9302-5A2AE32D6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674143"/>
              </p:ext>
            </p:extLst>
          </p:nvPr>
        </p:nvGraphicFramePr>
        <p:xfrm>
          <a:off x="5883049" y="1055830"/>
          <a:ext cx="5308413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183">
                  <a:extLst>
                    <a:ext uri="{9D8B030D-6E8A-4147-A177-3AD203B41FA5}">
                      <a16:colId xmlns:a16="http://schemas.microsoft.com/office/drawing/2014/main" xmlns="" val="238371784"/>
                    </a:ext>
                  </a:extLst>
                </a:gridCol>
                <a:gridCol w="1515241">
                  <a:extLst>
                    <a:ext uri="{9D8B030D-6E8A-4147-A177-3AD203B41FA5}">
                      <a16:colId xmlns:a16="http://schemas.microsoft.com/office/drawing/2014/main" xmlns="" val="4040578147"/>
                    </a:ext>
                  </a:extLst>
                </a:gridCol>
                <a:gridCol w="1491989">
                  <a:extLst>
                    <a:ext uri="{9D8B030D-6E8A-4147-A177-3AD203B41FA5}">
                      <a16:colId xmlns:a16="http://schemas.microsoft.com/office/drawing/2014/main" xmlns="" val="55105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aa-ET" dirty="0"/>
                        <a:t>atients in</a:t>
                      </a:r>
                      <a:r>
                        <a:rPr lang="en-GB" dirty="0"/>
                        <a:t> the</a:t>
                      </a:r>
                      <a:r>
                        <a:rPr lang="aa-ET" dirty="0"/>
                        <a:t> second treatment phase N=33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51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Immune</a:t>
                      </a:r>
                      <a:r>
                        <a:rPr lang="aa-ET" b="1" dirty="0"/>
                        <a:t>-related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Any grade </a:t>
                      </a:r>
                    </a:p>
                    <a:p>
                      <a:pPr algn="ctr"/>
                      <a:r>
                        <a:rPr lang="aa-ET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Grade ≥3 </a:t>
                      </a:r>
                    </a:p>
                    <a:p>
                      <a:pPr algn="ctr"/>
                      <a:r>
                        <a:rPr lang="aa-ET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aa-ET" dirty="0"/>
                        <a:t>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6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2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6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aa-ET" dirty="0"/>
                        <a:t>ruritus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8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378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r>
                        <a:rPr lang="aa-ET" dirty="0"/>
                        <a:t>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4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415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aa-ET" dirty="0"/>
                        <a:t>hyroid d</a:t>
                      </a:r>
                      <a:r>
                        <a:rPr lang="en-US" dirty="0"/>
                        <a:t>y</a:t>
                      </a:r>
                      <a:r>
                        <a:rPr lang="aa-ET" dirty="0"/>
                        <a:t>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9 (27)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052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aa-ET" dirty="0"/>
                        <a:t>ypophysitis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2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67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aa-ET" dirty="0"/>
                        <a:t>drenal insufficiency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452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r>
                        <a:rPr lang="aa-ET" dirty="0"/>
                        <a:t>nfusion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2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981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r>
                        <a:rPr lang="aa-ET" dirty="0"/>
                        <a:t>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31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r>
                        <a:rPr lang="aa-ET" dirty="0"/>
                        <a:t>nterstitial 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49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aa-ET" dirty="0"/>
                        <a:t>rticular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3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442692"/>
                  </a:ext>
                </a:extLst>
              </a:tr>
            </a:tbl>
          </a:graphicData>
        </a:graphic>
      </p:graphicFrame>
      <p:sp>
        <p:nvSpPr>
          <p:cNvPr id="6" name="Content Placeholder 44">
            <a:extLst>
              <a:ext uri="{FF2B5EF4-FFF2-40B4-BE49-F238E27FC236}">
                <a16:creationId xmlns:a16="http://schemas.microsoft.com/office/drawing/2014/main" xmlns="" id="{A8DC000B-BF97-AD4F-AAF0-5DFB4662C096}"/>
              </a:ext>
            </a:extLst>
          </p:cNvPr>
          <p:cNvSpPr txBox="1">
            <a:spLocks/>
          </p:cNvSpPr>
          <p:nvPr/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189" indent="0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377" indent="0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754" indent="0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AE, adverse event</a:t>
            </a:r>
          </a:p>
        </p:txBody>
      </p:sp>
    </p:spTree>
    <p:extLst>
      <p:ext uri="{BB962C8B-B14F-4D97-AF65-F5344CB8AC3E}">
        <p14:creationId xmlns:p14="http://schemas.microsoft.com/office/powerpoint/2010/main" val="22469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98E7717-90D2-9D47-988A-1B4D9C2EE53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/>
              <a:t>TMZ-induced hypermutation can be </a:t>
            </a:r>
            <a:r>
              <a:rPr lang="en-GB" b="1" dirty="0">
                <a:solidFill>
                  <a:schemeClr val="accent1"/>
                </a:solidFill>
              </a:rPr>
              <a:t>exploited to induce durable responses </a:t>
            </a:r>
            <a:r>
              <a:rPr lang="en-GB" b="1" dirty="0"/>
              <a:t>to low-dose ipilimumab and nivolumab combination in patients with MSS and </a:t>
            </a:r>
            <a:r>
              <a:rPr lang="en-GB" b="1" i="1" dirty="0"/>
              <a:t>MGMT</a:t>
            </a:r>
            <a:r>
              <a:rPr lang="en-GB" b="1" dirty="0"/>
              <a:t>-silenced mCRC</a:t>
            </a:r>
          </a:p>
          <a:p>
            <a:r>
              <a:rPr lang="en-GB" b="1" dirty="0"/>
              <a:t>Safety profile </a:t>
            </a:r>
            <a:r>
              <a:rPr lang="en-GB" b="1" dirty="0">
                <a:solidFill>
                  <a:schemeClr val="accent1"/>
                </a:solidFill>
              </a:rPr>
              <a:t>manageable</a:t>
            </a:r>
          </a:p>
          <a:p>
            <a:r>
              <a:rPr lang="en-GB" b="1" dirty="0">
                <a:solidFill>
                  <a:schemeClr val="accent1"/>
                </a:solidFill>
              </a:rPr>
              <a:t>Only 5% of patients with mCRC are eligible </a:t>
            </a:r>
            <a:r>
              <a:rPr lang="en-GB" b="1" dirty="0"/>
              <a:t>for the MAYA study strategy </a:t>
            </a:r>
          </a:p>
          <a:p>
            <a:pPr marL="0" indent="0">
              <a:buNone/>
            </a:pPr>
            <a:r>
              <a:rPr lang="en-GB" b="1" dirty="0">
                <a:sym typeface="Wingdings" pitchFamily="2" charset="2"/>
              </a:rPr>
              <a:t>	 worth of being investigated by RCTs</a:t>
            </a: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463E5A6-6CE1-AB40-86AD-7B60B7F4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conclusions</a:t>
            </a:r>
            <a:endParaRPr lang="aa-E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251C507-91F6-2643-8298-952A5DBE2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190D970-CA5B-6A45-9EC9-D00EFC2F99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516376" cy="3651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mCRC, metastatic colorectal cancer; </a:t>
            </a:r>
            <a:r>
              <a:rPr lang="en-US" dirty="0"/>
              <a:t>MGMT, O(6)-methylguanine-DNA methyltransferase; MSS; microsatellite stable; RCT, randomized clinical trial; </a:t>
            </a:r>
            <a:r>
              <a:rPr lang="en-GB" dirty="0">
                <a:solidFill>
                  <a:schemeClr val="tx2"/>
                </a:solidFill>
              </a:rPr>
              <a:t>TMZ, </a:t>
            </a:r>
            <a:r>
              <a:rPr lang="en-GB" dirty="0" err="1">
                <a:solidFill>
                  <a:schemeClr val="tx2"/>
                </a:solidFill>
              </a:rPr>
              <a:t>temozolomide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KRYSTAL-1: </a:t>
            </a:r>
            <a:r>
              <a:rPr lang="en-GB" dirty="0" err="1"/>
              <a:t>Adagrasib</a:t>
            </a:r>
            <a:r>
              <a:rPr lang="en-GB" dirty="0"/>
              <a:t>(MRTX849) as Monotherapy or Combined with Cetuximab (</a:t>
            </a:r>
            <a:r>
              <a:rPr lang="en-GB" dirty="0" err="1"/>
              <a:t>Cetux</a:t>
            </a:r>
            <a:r>
              <a:rPr lang="en-GB" dirty="0"/>
              <a:t>) in Patients (Pts) With Colorectal Cancer (CRC) </a:t>
            </a:r>
            <a:r>
              <a:rPr lang="en-GB" dirty="0" err="1"/>
              <a:t>Harboring</a:t>
            </a:r>
            <a:r>
              <a:rPr lang="en-GB" dirty="0"/>
              <a:t> a KRASG12C Mutation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cap="none" dirty="0"/>
              <a:t>Jared Weiss. ESMO 2021, Abstract </a:t>
            </a:r>
            <a:r>
              <a:rPr lang="en-GB" sz="2400" dirty="0"/>
              <a:t>#</a:t>
            </a:r>
            <a:r>
              <a:rPr lang="en-GB" sz="2400" cap="none" dirty="0"/>
              <a:t>LBA6</a:t>
            </a:r>
            <a:endParaRPr lang="en-GB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8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xmlns="" id="{BCFACAF5-B7CF-7C4A-8FB4-57DFA5B5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the study</a:t>
            </a:r>
            <a:endParaRPr lang="en-GB" noProof="0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xmlns="" id="{8D240F81-1226-9F4F-95AF-F600BBFC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13258B-DABA-4F41-9FA6-A1C312020655}"/>
              </a:ext>
            </a:extLst>
          </p:cNvPr>
          <p:cNvSpPr txBox="1"/>
          <p:nvPr/>
        </p:nvSpPr>
        <p:spPr>
          <a:xfrm>
            <a:off x="3542203" y="4040116"/>
            <a:ext cx="1651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Phase 1 endpoints</a:t>
            </a:r>
            <a:r>
              <a:rPr lang="en-GB" sz="1000" dirty="0">
                <a:ea typeface="Aileron" charset="0"/>
                <a:cs typeface="Aileron" charset="0"/>
              </a:rPr>
              <a:t/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b="1" dirty="0">
                <a:ea typeface="Aileron" charset="0"/>
                <a:cs typeface="Aileron" charset="0"/>
              </a:rPr>
              <a:t>Primary: </a:t>
            </a:r>
            <a:r>
              <a:rPr lang="en-GB" sz="1000" dirty="0">
                <a:ea typeface="Aileron" charset="0"/>
                <a:cs typeface="Aileron" charset="0"/>
              </a:rPr>
              <a:t>Safety, MTD, PK, RP2D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ea typeface="Aileron" charset="0"/>
                <a:cs typeface="Aileron" charset="0"/>
              </a:rPr>
              <a:t>Secondary: </a:t>
            </a:r>
            <a:r>
              <a:rPr lang="en-GB" sz="1000" dirty="0">
                <a:ea typeface="Aileron" charset="0"/>
                <a:cs typeface="Aileron" charset="0"/>
              </a:rPr>
              <a:t>Objective response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dirty="0">
                <a:ea typeface="Aileron" charset="0"/>
                <a:cs typeface="Aileron" charset="0"/>
              </a:rPr>
              <a:t>(RECIST 1.1), DOR, PFS, OS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86974C3B-E997-3C48-91FA-87A0491F4E9E}"/>
              </a:ext>
            </a:extLst>
          </p:cNvPr>
          <p:cNvSpPr/>
          <p:nvPr/>
        </p:nvSpPr>
        <p:spPr>
          <a:xfrm>
            <a:off x="1776070" y="1814502"/>
            <a:ext cx="1546626" cy="2823335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spcBef>
                <a:spcPts val="2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Key eligibility criteria (up to N=565)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Solid tumour with a </a:t>
            </a:r>
            <a:r>
              <a:rPr lang="en-GB" sz="1200" i="1" dirty="0">
                <a:solidFill>
                  <a:schemeClr val="tx1"/>
                </a:solidFill>
              </a:rPr>
              <a:t>KRAS</a:t>
            </a:r>
            <a:r>
              <a:rPr lang="en-GB" sz="1200" i="1" baseline="30000" dirty="0">
                <a:solidFill>
                  <a:schemeClr val="tx1"/>
                </a:solidFill>
              </a:rPr>
              <a:t>G12c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mutation</a:t>
            </a:r>
            <a:r>
              <a:rPr lang="en-GB" sz="1200" baseline="30000" dirty="0" err="1">
                <a:solidFill>
                  <a:schemeClr val="tx1"/>
                </a:solidFill>
              </a:rPr>
              <a:t>a</a:t>
            </a:r>
            <a:endParaRPr lang="en-GB" sz="1200" baseline="30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Unresectable or metastatic disease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No available treatment with curative intent or available standard of care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C3B7BBCB-B392-3640-A9B3-CDFD1A5E53BE}"/>
              </a:ext>
            </a:extLst>
          </p:cNvPr>
          <p:cNvSpPr/>
          <p:nvPr/>
        </p:nvSpPr>
        <p:spPr>
          <a:xfrm>
            <a:off x="1776070" y="4716067"/>
            <a:ext cx="8568026" cy="1062941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Previously reported data demonstrated the clinical activity of </a:t>
            </a:r>
            <a:r>
              <a:rPr lang="en-GB" sz="1200" dirty="0" err="1">
                <a:solidFill>
                  <a:schemeClr val="tx1"/>
                </a:solidFill>
              </a:rPr>
              <a:t>adagrasib</a:t>
            </a:r>
            <a:r>
              <a:rPr lang="en-GB" sz="1200" dirty="0">
                <a:solidFill>
                  <a:schemeClr val="tx1"/>
                </a:solidFill>
              </a:rPr>
              <a:t> in patients with </a:t>
            </a:r>
            <a:r>
              <a:rPr lang="en-GB" sz="1200" dirty="0" err="1">
                <a:solidFill>
                  <a:schemeClr val="tx1"/>
                </a:solidFill>
              </a:rPr>
              <a:t>pretreated</a:t>
            </a:r>
            <a:r>
              <a:rPr lang="en-GB" sz="1200" dirty="0">
                <a:solidFill>
                  <a:schemeClr val="tx1"/>
                </a:solidFill>
              </a:rPr>
              <a:t> CRC with a </a:t>
            </a:r>
            <a:r>
              <a:rPr lang="en-GB" sz="1200" i="1" dirty="0">
                <a:solidFill>
                  <a:schemeClr val="tx1"/>
                </a:solidFill>
              </a:rPr>
              <a:t>KRAS</a:t>
            </a:r>
            <a:r>
              <a:rPr lang="en-GB" sz="1200" i="1" baseline="30000" dirty="0">
                <a:solidFill>
                  <a:schemeClr val="tx1"/>
                </a:solidFill>
              </a:rPr>
              <a:t>G12C</a:t>
            </a:r>
            <a:r>
              <a:rPr lang="en-GB" sz="1200" dirty="0">
                <a:solidFill>
                  <a:schemeClr val="tx1"/>
                </a:solidFill>
              </a:rPr>
              <a:t> mutation</a:t>
            </a:r>
            <a:endParaRPr lang="en-GB" sz="1200" baseline="30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Here we report preliminary data for </a:t>
            </a:r>
            <a:r>
              <a:rPr lang="en-GB" sz="1200" dirty="0" err="1">
                <a:solidFill>
                  <a:schemeClr val="tx1"/>
                </a:solidFill>
              </a:rPr>
              <a:t>adagrasib</a:t>
            </a:r>
            <a:r>
              <a:rPr lang="en-GB" sz="1200" dirty="0">
                <a:solidFill>
                  <a:schemeClr val="tx1"/>
                </a:solidFill>
              </a:rPr>
              <a:t> 600 mg BID as monotherapy (n=2 in Phase 1/1b and n=44 in Phase 2; median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follow-up: 8.9 months) and in combination with cetuximab (n=32; median follow-up: 7 months) in patients with </a:t>
            </a:r>
            <a:r>
              <a:rPr lang="en-GB" sz="1200" dirty="0" err="1">
                <a:solidFill>
                  <a:schemeClr val="tx1"/>
                </a:solidFill>
              </a:rPr>
              <a:t>pretreated</a:t>
            </a:r>
            <a:r>
              <a:rPr lang="en-GB" sz="1200" dirty="0">
                <a:solidFill>
                  <a:schemeClr val="tx1"/>
                </a:solidFill>
              </a:rPr>
              <a:t> CRC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with </a:t>
            </a:r>
            <a:r>
              <a:rPr lang="en-GB" sz="1200" i="1" dirty="0">
                <a:solidFill>
                  <a:schemeClr val="tx1"/>
                </a:solidFill>
              </a:rPr>
              <a:t>KRAS</a:t>
            </a:r>
            <a:r>
              <a:rPr lang="en-GB" sz="1200" i="1" baseline="30000" dirty="0">
                <a:solidFill>
                  <a:schemeClr val="tx1"/>
                </a:solidFill>
              </a:rPr>
              <a:t>G12C</a:t>
            </a:r>
            <a:r>
              <a:rPr lang="en-GB" sz="1200" dirty="0">
                <a:solidFill>
                  <a:schemeClr val="tx1"/>
                </a:solidFill>
              </a:rPr>
              <a:t> mutation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Data as of 25 May 2021 (monotherapy), 9 July 2021 (cetuximab combination)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CDE106-D42C-F546-85BC-7232A14EB093}"/>
              </a:ext>
            </a:extLst>
          </p:cNvPr>
          <p:cNvSpPr txBox="1"/>
          <p:nvPr/>
        </p:nvSpPr>
        <p:spPr>
          <a:xfrm>
            <a:off x="5371003" y="4040116"/>
            <a:ext cx="135774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Phase 2 endpoints</a:t>
            </a:r>
            <a:r>
              <a:rPr lang="en-GB" sz="1000" dirty="0">
                <a:ea typeface="Aileron" charset="0"/>
                <a:cs typeface="Aileron" charset="0"/>
              </a:rPr>
              <a:t/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b="1" dirty="0">
                <a:ea typeface="Aileron" charset="0"/>
                <a:cs typeface="Aileron" charset="0"/>
              </a:rPr>
              <a:t>Primary: </a:t>
            </a:r>
            <a:r>
              <a:rPr lang="en-GB" sz="1000" dirty="0">
                <a:ea typeface="Aileron" charset="0"/>
                <a:cs typeface="Aileron" charset="0"/>
              </a:rPr>
              <a:t>ORR (RECIST 1.1)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ea typeface="Aileron" charset="0"/>
                <a:cs typeface="Aileron" charset="0"/>
              </a:rPr>
              <a:t>Secondary: </a:t>
            </a:r>
            <a:r>
              <a:rPr lang="en-GB" sz="1000" dirty="0">
                <a:ea typeface="Aileron" charset="0"/>
                <a:cs typeface="Aileron" charset="0"/>
              </a:rPr>
              <a:t>Safety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D5E29E81-511C-694D-A597-B25BE4E056AB}"/>
              </a:ext>
            </a:extLst>
          </p:cNvPr>
          <p:cNvSpPr/>
          <p:nvPr/>
        </p:nvSpPr>
        <p:spPr>
          <a:xfrm>
            <a:off x="3410842" y="1806622"/>
            <a:ext cx="3388489" cy="329418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en-GB" sz="1200" b="1" dirty="0">
                <a:solidFill>
                  <a:schemeClr val="tx1"/>
                </a:solidFill>
              </a:rPr>
              <a:t>Phase 1</a:t>
            </a:r>
            <a:br>
              <a:rPr lang="en-GB" sz="1200" b="1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Dose escalation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751367FC-077B-F14E-9A6A-CB4C3CB338FB}"/>
              </a:ext>
            </a:extLst>
          </p:cNvPr>
          <p:cNvSpPr/>
          <p:nvPr/>
        </p:nvSpPr>
        <p:spPr>
          <a:xfrm>
            <a:off x="6887853" y="1806622"/>
            <a:ext cx="1684048" cy="329418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en-GB" sz="1200" b="1" dirty="0">
                <a:solidFill>
                  <a:schemeClr val="tx1"/>
                </a:solidFill>
              </a:rPr>
              <a:t>Phase 1b</a:t>
            </a:r>
            <a:br>
              <a:rPr lang="en-GB" sz="1200" b="1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Dose expansion and combination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D4A9B06-B94C-F64E-A143-7DC8B43D56F9}"/>
              </a:ext>
            </a:extLst>
          </p:cNvPr>
          <p:cNvSpPr/>
          <p:nvPr/>
        </p:nvSpPr>
        <p:spPr>
          <a:xfrm>
            <a:off x="8660048" y="1806622"/>
            <a:ext cx="1684048" cy="329418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en-GB" sz="1200" b="1" dirty="0">
                <a:solidFill>
                  <a:schemeClr val="tx1"/>
                </a:solidFill>
              </a:rPr>
              <a:t>Phase 2</a:t>
            </a:r>
            <a:br>
              <a:rPr lang="en-GB" sz="1200" b="1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Monotherapy treatment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37BF06B-47EC-BD40-BA87-9001C866EF11}"/>
              </a:ext>
            </a:extLst>
          </p:cNvPr>
          <p:cNvSpPr/>
          <p:nvPr/>
        </p:nvSpPr>
        <p:spPr>
          <a:xfrm>
            <a:off x="4251436" y="2613473"/>
            <a:ext cx="1337404" cy="252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1200 mg QD</a:t>
            </a:r>
            <a:endParaRPr lang="en-GB" altLang="zh-CN" sz="1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xmlns="" id="{534E2505-1E43-F94B-A44D-53B31C1218C0}"/>
              </a:ext>
            </a:extLst>
          </p:cNvPr>
          <p:cNvSpPr/>
          <p:nvPr/>
        </p:nvSpPr>
        <p:spPr>
          <a:xfrm>
            <a:off x="4626523" y="2267481"/>
            <a:ext cx="991578" cy="252000"/>
          </a:xfrm>
          <a:prstGeom prst="homePlate">
            <a:avLst>
              <a:gd name="adj" fmla="val 65545"/>
            </a:avLst>
          </a:prstGeom>
          <a:solidFill>
            <a:schemeClr val="tx2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600 mg BID</a:t>
            </a:r>
            <a:endParaRPr lang="en-GB" altLang="zh-CN" sz="1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xmlns="" id="{23C21AA0-9AC2-C64E-A949-406981F9C9D0}"/>
              </a:ext>
            </a:extLst>
          </p:cNvPr>
          <p:cNvSpPr/>
          <p:nvPr/>
        </p:nvSpPr>
        <p:spPr>
          <a:xfrm>
            <a:off x="5687227" y="2267481"/>
            <a:ext cx="991578" cy="252000"/>
          </a:xfrm>
          <a:prstGeom prst="homePlate">
            <a:avLst>
              <a:gd name="adj" fmla="val 65545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zh-CN" sz="1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Expansion</a:t>
            </a:r>
            <a:endParaRPr lang="en-GB" altLang="zh-CN" sz="1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31FC524-E34B-E04E-865E-CFFBD2D0E314}"/>
              </a:ext>
            </a:extLst>
          </p:cNvPr>
          <p:cNvSpPr/>
          <p:nvPr/>
        </p:nvSpPr>
        <p:spPr>
          <a:xfrm>
            <a:off x="3885676" y="2959465"/>
            <a:ext cx="1147209" cy="252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600 mg QD</a:t>
            </a:r>
            <a:endParaRPr lang="en-GB" altLang="zh-CN" sz="1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D2EBFED-E755-7C4E-95C7-262AF7E8D805}"/>
              </a:ext>
            </a:extLst>
          </p:cNvPr>
          <p:cNvSpPr/>
          <p:nvPr/>
        </p:nvSpPr>
        <p:spPr>
          <a:xfrm>
            <a:off x="3615013" y="3305457"/>
            <a:ext cx="971645" cy="252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300 mg </a:t>
            </a:r>
            <a:r>
              <a:rPr lang="en-GB" altLang="zh-CN" sz="1000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QD</a:t>
            </a:r>
            <a:r>
              <a:rPr lang="en-GB" altLang="zh-CN" sz="1000" b="1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</a:t>
            </a:r>
            <a:endParaRPr lang="en-GB" altLang="zh-CN" sz="1000" baseline="30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05B93E93-76A6-684E-82C3-8CBEF83785A7}"/>
              </a:ext>
            </a:extLst>
          </p:cNvPr>
          <p:cNvSpPr/>
          <p:nvPr/>
        </p:nvSpPr>
        <p:spPr>
          <a:xfrm>
            <a:off x="3461394" y="3651449"/>
            <a:ext cx="971645" cy="252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150 mg </a:t>
            </a:r>
            <a:r>
              <a:rPr lang="en-GB" altLang="zh-CN" sz="1000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QD</a:t>
            </a:r>
            <a:r>
              <a:rPr lang="en-GB" altLang="zh-CN" sz="1000" b="1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</a:t>
            </a:r>
            <a:endParaRPr lang="en-GB" altLang="zh-CN" sz="1000" baseline="30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2092D89B-28C9-1249-915F-99ECDBEEE590}"/>
              </a:ext>
            </a:extLst>
          </p:cNvPr>
          <p:cNvSpPr/>
          <p:nvPr/>
        </p:nvSpPr>
        <p:spPr>
          <a:xfrm>
            <a:off x="6887477" y="2267480"/>
            <a:ext cx="1684800" cy="34404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Adagrasib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monotherapy in solid tumours n=2 (CRC)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313008DA-80EB-F044-A326-5E2381C22D61}"/>
              </a:ext>
            </a:extLst>
          </p:cNvPr>
          <p:cNvSpPr/>
          <p:nvPr/>
        </p:nvSpPr>
        <p:spPr>
          <a:xfrm>
            <a:off x="6887477" y="2669817"/>
            <a:ext cx="1684800" cy="25626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Adagrasib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brain metastases in </a:t>
            </a:r>
            <a:b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solid tumours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FE8E1865-06DE-B243-9C7C-3AF5BD6F17BB}"/>
              </a:ext>
            </a:extLst>
          </p:cNvPr>
          <p:cNvSpPr/>
          <p:nvPr/>
        </p:nvSpPr>
        <p:spPr>
          <a:xfrm>
            <a:off x="6887477" y="2999001"/>
            <a:ext cx="1684800" cy="25626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Adagrasib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NSCLC </a:t>
            </a:r>
            <a:b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treatment-</a:t>
            </a:r>
            <a:r>
              <a:rPr lang="en-GB" altLang="zh-CN" sz="9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naive</a:t>
            </a:r>
            <a:r>
              <a:rPr lang="en-GB" altLang="zh-CN" sz="900" baseline="300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</a:t>
            </a:r>
            <a:endParaRPr lang="en-GB" altLang="zh-CN" sz="900" baseline="30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9141F4CD-92DE-0D4E-8145-D918915658D7}"/>
              </a:ext>
            </a:extLst>
          </p:cNvPr>
          <p:cNvSpPr/>
          <p:nvPr/>
        </p:nvSpPr>
        <p:spPr>
          <a:xfrm>
            <a:off x="6887477" y="3328186"/>
            <a:ext cx="1684800" cy="25626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Adagrasib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NSCLC prior</a:t>
            </a:r>
            <a:b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KRAS</a:t>
            </a:r>
            <a:r>
              <a:rPr lang="en-GB" altLang="zh-CN" sz="900" baseline="30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G12C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inhibitor</a:t>
            </a:r>
            <a:endParaRPr lang="en-GB" altLang="zh-CN" sz="900" baseline="30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C876121A-8DC3-FE4D-9F6A-7913DB3A739B}"/>
              </a:ext>
            </a:extLst>
          </p:cNvPr>
          <p:cNvSpPr/>
          <p:nvPr/>
        </p:nvSpPr>
        <p:spPr>
          <a:xfrm>
            <a:off x="6887477" y="3650054"/>
            <a:ext cx="1684800" cy="25626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Adagrasib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+ </a:t>
            </a:r>
            <a:r>
              <a:rPr lang="en-GB" altLang="zh-CN" sz="9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pembro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in </a:t>
            </a:r>
            <a:r>
              <a:rPr lang="en-GB" altLang="zh-CN" sz="9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NSCLC</a:t>
            </a:r>
            <a:r>
              <a:rPr lang="en-GB" altLang="zh-CN" sz="900" baseline="300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  <a:endParaRPr lang="en-GB" altLang="zh-CN" sz="900" baseline="30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C6FD98EA-804A-BD49-A3D7-00AC2C3A78CC}"/>
              </a:ext>
            </a:extLst>
          </p:cNvPr>
          <p:cNvSpPr/>
          <p:nvPr/>
        </p:nvSpPr>
        <p:spPr>
          <a:xfrm>
            <a:off x="6887477" y="3971922"/>
            <a:ext cx="1684800" cy="25626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Adagrasib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+ </a:t>
            </a:r>
            <a:r>
              <a:rPr lang="en-GB" altLang="zh-CN" sz="9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afatinib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in NSCLC</a:t>
            </a:r>
            <a:endParaRPr lang="en-GB" altLang="zh-CN" sz="900" baseline="30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87D56E91-0BB7-9E47-9618-5AA466C040B4}"/>
              </a:ext>
            </a:extLst>
          </p:cNvPr>
          <p:cNvSpPr/>
          <p:nvPr/>
        </p:nvSpPr>
        <p:spPr>
          <a:xfrm>
            <a:off x="6887477" y="4293791"/>
            <a:ext cx="1684800" cy="34404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9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Adagrasib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+ cetuximab in </a:t>
            </a:r>
            <a:r>
              <a:rPr lang="en-GB" altLang="zh-CN" sz="9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CRC</a:t>
            </a:r>
            <a:r>
              <a:rPr lang="en-GB" altLang="zh-CN" sz="900" baseline="300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e,f,g</a:t>
            </a:r>
            <a:r>
              <a:rPr lang="en-GB" altLang="zh-CN" sz="900" baseline="30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zh-CN" sz="9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n=32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xmlns="" id="{426D5ADA-35A9-4C47-BAC9-0B96BDB8E185}"/>
              </a:ext>
            </a:extLst>
          </p:cNvPr>
          <p:cNvSpPr/>
          <p:nvPr/>
        </p:nvSpPr>
        <p:spPr>
          <a:xfrm flipV="1">
            <a:off x="7498672" y="2162175"/>
            <a:ext cx="462410" cy="88696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CBC594-3F81-494C-8321-BB038BBEBCDE}"/>
              </a:ext>
            </a:extLst>
          </p:cNvPr>
          <p:cNvSpPr/>
          <p:nvPr/>
        </p:nvSpPr>
        <p:spPr>
          <a:xfrm>
            <a:off x="8659672" y="2267480"/>
            <a:ext cx="1684800" cy="51229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NSCLC</a:t>
            </a:r>
            <a:r>
              <a:rPr lang="en-GB" altLang="zh-CN" sz="1000" b="1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h,j</a:t>
            </a:r>
            <a:endParaRPr lang="en-GB" altLang="zh-CN" sz="1000" baseline="30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E537E067-169E-B547-B00F-4B0E5C16A5C9}"/>
              </a:ext>
            </a:extLst>
          </p:cNvPr>
          <p:cNvSpPr/>
          <p:nvPr/>
        </p:nvSpPr>
        <p:spPr>
          <a:xfrm>
            <a:off x="8659672" y="2886833"/>
            <a:ext cx="1684800" cy="51229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CRC</a:t>
            </a:r>
            <a:r>
              <a:rPr lang="en-GB" altLang="zh-CN" sz="1000" b="1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i,j</a:t>
            </a:r>
            <a:endParaRPr lang="en-GB" altLang="zh-CN" sz="1000" baseline="30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0205851F-5890-3941-A9E6-538744DA45CE}"/>
              </a:ext>
            </a:extLst>
          </p:cNvPr>
          <p:cNvSpPr/>
          <p:nvPr/>
        </p:nvSpPr>
        <p:spPr>
          <a:xfrm>
            <a:off x="8659672" y="3506186"/>
            <a:ext cx="1684800" cy="51229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Other solid </a:t>
            </a:r>
            <a:r>
              <a:rPr lang="en-GB" altLang="zh-CN" sz="1000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tumours</a:t>
            </a:r>
            <a:r>
              <a:rPr lang="en-GB" altLang="zh-CN" sz="1000" b="1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</a:t>
            </a:r>
            <a:endParaRPr lang="en-GB" altLang="zh-CN" sz="1000" baseline="30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DFFF5ABB-D797-6448-92E6-01B344F1C03B}"/>
              </a:ext>
            </a:extLst>
          </p:cNvPr>
          <p:cNvSpPr/>
          <p:nvPr/>
        </p:nvSpPr>
        <p:spPr>
          <a:xfrm>
            <a:off x="8659672" y="4125540"/>
            <a:ext cx="1684800" cy="51229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NSCLC KRAS</a:t>
            </a:r>
            <a:r>
              <a:rPr lang="en-GB" altLang="zh-CN" sz="1000" b="1" baseline="300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G12C</a:t>
            </a: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and</a:t>
            </a:r>
            <a:b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000" b="1" i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STK11</a:t>
            </a:r>
            <a:r>
              <a:rPr lang="en-GB" altLang="zh-CN" sz="10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treatment-</a:t>
            </a:r>
            <a:r>
              <a:rPr lang="en-GB" altLang="zh-CN" sz="1000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naive</a:t>
            </a:r>
            <a:r>
              <a:rPr lang="en-GB" altLang="zh-CN" sz="1000" b="1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c,j</a:t>
            </a:r>
            <a:endParaRPr lang="en-GB" altLang="zh-CN" sz="1000" baseline="30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A7F6744-53A7-724E-B69B-D88D2FEA47E0}"/>
              </a:ext>
            </a:extLst>
          </p:cNvPr>
          <p:cNvCxnSpPr>
            <a:cxnSpLocks/>
          </p:cNvCxnSpPr>
          <p:nvPr/>
        </p:nvCxnSpPr>
        <p:spPr>
          <a:xfrm>
            <a:off x="5276967" y="4023130"/>
            <a:ext cx="0" cy="55618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10B83A3-89E4-B947-8CB7-F606AE1C5454}"/>
              </a:ext>
            </a:extLst>
          </p:cNvPr>
          <p:cNvSpPr txBox="1"/>
          <p:nvPr/>
        </p:nvSpPr>
        <p:spPr>
          <a:xfrm>
            <a:off x="1776070" y="1567638"/>
            <a:ext cx="3051349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KRYSTAL-1 (849-001) STUDY DESIGN</a:t>
            </a:r>
            <a:endParaRPr lang="en-GB" sz="1600" dirty="0">
              <a:ea typeface="Aileron" charset="0"/>
              <a:cs typeface="Aileron" charset="0"/>
            </a:endParaRP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xmlns="" id="{CF2B5607-7A73-344F-A22F-8618C467E2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7095"/>
            <a:ext cx="10732400" cy="365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800" baseline="30000" dirty="0"/>
              <a:t>a</a:t>
            </a:r>
            <a:r>
              <a:rPr lang="en-US" sz="800" dirty="0"/>
              <a:t> Tissue test and/or </a:t>
            </a:r>
            <a:r>
              <a:rPr lang="en-US" sz="800" dirty="0" err="1"/>
              <a:t>ctDNA</a:t>
            </a:r>
            <a:r>
              <a:rPr lang="en-US" sz="800" dirty="0"/>
              <a:t> allowed for Phase </a:t>
            </a:r>
            <a:r>
              <a:rPr lang="en-US" sz="800" dirty="0">
                <a:solidFill>
                  <a:schemeClr val="tx2"/>
                </a:solidFill>
              </a:rPr>
              <a:t>1/1b eligibility. </a:t>
            </a:r>
            <a:r>
              <a:rPr lang="en-US" sz="800" baseline="30000" dirty="0">
                <a:solidFill>
                  <a:schemeClr val="tx2"/>
                </a:solidFill>
              </a:rPr>
              <a:t>b</a:t>
            </a:r>
            <a:r>
              <a:rPr lang="en-US" sz="800" dirty="0">
                <a:solidFill>
                  <a:schemeClr val="tx2"/>
                </a:solidFill>
              </a:rPr>
              <a:t> Patients subsequently dose escalated up to 600 mg BID. </a:t>
            </a:r>
            <a:r>
              <a:rPr lang="en-US" sz="800" baseline="30000" dirty="0">
                <a:solidFill>
                  <a:schemeClr val="tx2"/>
                </a:solidFill>
              </a:rPr>
              <a:t>c</a:t>
            </a:r>
            <a:r>
              <a:rPr lang="en-US" sz="800" dirty="0">
                <a:solidFill>
                  <a:schemeClr val="tx2"/>
                </a:solidFill>
              </a:rPr>
              <a:t> Patients must have declined 1L systemic therapy. </a:t>
            </a:r>
            <a:r>
              <a:rPr lang="en-US" sz="800" baseline="30000" dirty="0">
                <a:solidFill>
                  <a:schemeClr val="tx2"/>
                </a:solidFill>
              </a:rPr>
              <a:t>d</a:t>
            </a:r>
            <a:r>
              <a:rPr lang="en-US" sz="800" dirty="0">
                <a:solidFill>
                  <a:schemeClr val="tx2"/>
                </a:solidFill>
              </a:rPr>
              <a:t> Subjects receiving prior treatment with a KRAS</a:t>
            </a:r>
            <a:r>
              <a:rPr lang="en-US" sz="800" baseline="30000" dirty="0">
                <a:solidFill>
                  <a:schemeClr val="tx2"/>
                </a:solidFill>
              </a:rPr>
              <a:t>G12C</a:t>
            </a:r>
            <a:r>
              <a:rPr lang="en-US" sz="800" dirty="0">
                <a:solidFill>
                  <a:schemeClr val="tx2"/>
                </a:solidFill>
              </a:rPr>
              <a:t> inhibitor not eligible. </a:t>
            </a:r>
            <a:r>
              <a:rPr lang="en-US" sz="800" baseline="30000" dirty="0">
                <a:solidFill>
                  <a:schemeClr val="tx2"/>
                </a:solidFill>
              </a:rPr>
              <a:t>e</a:t>
            </a:r>
            <a:r>
              <a:rPr lang="en-US" sz="800" dirty="0">
                <a:solidFill>
                  <a:schemeClr val="tx2"/>
                </a:solidFill>
              </a:rPr>
              <a:t> Subjects receiving prior treatment with a KRAS</a:t>
            </a:r>
            <a:r>
              <a:rPr lang="en-US" sz="800" baseline="30000" dirty="0">
                <a:solidFill>
                  <a:schemeClr val="tx2"/>
                </a:solidFill>
              </a:rPr>
              <a:t>G12C</a:t>
            </a:r>
            <a:r>
              <a:rPr lang="en-US" sz="800" dirty="0">
                <a:solidFill>
                  <a:schemeClr val="tx2"/>
                </a:solidFill>
              </a:rPr>
              <a:t> inhibitor eligible for the Phase 1b </a:t>
            </a:r>
            <a:r>
              <a:rPr lang="en-US" sz="800" dirty="0" err="1">
                <a:solidFill>
                  <a:schemeClr val="tx2"/>
                </a:solidFill>
              </a:rPr>
              <a:t>adagrasib</a:t>
            </a:r>
            <a:r>
              <a:rPr lang="en-US" sz="800" dirty="0">
                <a:solidFill>
                  <a:schemeClr val="tx2"/>
                </a:solidFill>
              </a:rPr>
              <a:t> + cetuximab cohort. </a:t>
            </a:r>
            <a:r>
              <a:rPr lang="en-US" sz="800" baseline="30000" dirty="0">
                <a:solidFill>
                  <a:schemeClr val="tx2"/>
                </a:solidFill>
              </a:rPr>
              <a:t>f</a:t>
            </a:r>
            <a:r>
              <a:rPr lang="en-US" sz="800" dirty="0">
                <a:solidFill>
                  <a:schemeClr val="tx2"/>
                </a:solidFill>
              </a:rPr>
              <a:t> Patients who received </a:t>
            </a:r>
            <a:r>
              <a:rPr lang="en-US" sz="800" dirty="0" err="1">
                <a:solidFill>
                  <a:schemeClr val="tx2"/>
                </a:solidFill>
              </a:rPr>
              <a:t>cetuximab</a:t>
            </a:r>
            <a:r>
              <a:rPr lang="en-US" sz="800" dirty="0">
                <a:solidFill>
                  <a:schemeClr val="tx2"/>
                </a:solidFill>
              </a:rPr>
              <a:t> who experienced clinical benefit had the option to continue on </a:t>
            </a:r>
            <a:r>
              <a:rPr lang="en-US" sz="800" dirty="0" err="1">
                <a:solidFill>
                  <a:schemeClr val="tx2"/>
                </a:solidFill>
              </a:rPr>
              <a:t>adagrasib</a:t>
            </a:r>
            <a:r>
              <a:rPr lang="en-US" sz="800" dirty="0">
                <a:solidFill>
                  <a:schemeClr val="tx2"/>
                </a:solidFill>
              </a:rPr>
              <a:t> alone. </a:t>
            </a:r>
            <a:r>
              <a:rPr lang="en-US" sz="800" baseline="30000" dirty="0">
                <a:solidFill>
                  <a:schemeClr val="tx2"/>
                </a:solidFill>
              </a:rPr>
              <a:t>g</a:t>
            </a:r>
            <a:r>
              <a:rPr lang="en-US" sz="800" dirty="0">
                <a:solidFill>
                  <a:schemeClr val="tx2"/>
                </a:solidFill>
              </a:rPr>
              <a:t> Cetuximab was administered IV at a dose of 400 mg/m</a:t>
            </a:r>
            <a:r>
              <a:rPr lang="en-US" sz="800" baseline="30000" dirty="0">
                <a:solidFill>
                  <a:schemeClr val="tx2"/>
                </a:solidFill>
              </a:rPr>
              <a:t>2</a:t>
            </a:r>
            <a:r>
              <a:rPr lang="en-US" sz="800" dirty="0">
                <a:solidFill>
                  <a:schemeClr val="tx2"/>
                </a:solidFill>
              </a:rPr>
              <a:t> followed by 250 mg/m</a:t>
            </a:r>
            <a:r>
              <a:rPr lang="en-US" sz="800" baseline="30000" dirty="0">
                <a:solidFill>
                  <a:schemeClr val="tx2"/>
                </a:solidFill>
              </a:rPr>
              <a:t>2</a:t>
            </a:r>
            <a:r>
              <a:rPr lang="en-US" sz="800" dirty="0">
                <a:solidFill>
                  <a:schemeClr val="tx2"/>
                </a:solidFill>
              </a:rPr>
              <a:t> QW, or 500 mg/m</a:t>
            </a:r>
            <a:r>
              <a:rPr lang="en-US" sz="800" baseline="30000" dirty="0">
                <a:solidFill>
                  <a:schemeClr val="tx2"/>
                </a:solidFill>
              </a:rPr>
              <a:t>2</a:t>
            </a:r>
            <a:r>
              <a:rPr lang="en-US" sz="800" dirty="0">
                <a:solidFill>
                  <a:schemeClr val="tx2"/>
                </a:solidFill>
              </a:rPr>
              <a:t> Q2W (Phase 1b).</a:t>
            </a:r>
            <a:r>
              <a:rPr lang="en-US" sz="800" baseline="30000" dirty="0">
                <a:solidFill>
                  <a:schemeClr val="tx2"/>
                </a:solidFill>
              </a:rPr>
              <a:t> h</a:t>
            </a:r>
            <a:r>
              <a:rPr lang="en-US" sz="800" dirty="0">
                <a:solidFill>
                  <a:schemeClr val="tx2"/>
                </a:solidFill>
              </a:rPr>
              <a:t> Trial is registrational. </a:t>
            </a:r>
            <a:br>
              <a:rPr lang="en-US" sz="800" dirty="0">
                <a:solidFill>
                  <a:schemeClr val="tx2"/>
                </a:solidFill>
              </a:rPr>
            </a:br>
            <a:r>
              <a:rPr lang="en-US" sz="800" baseline="30000" dirty="0" err="1">
                <a:solidFill>
                  <a:schemeClr val="tx2"/>
                </a:solidFill>
              </a:rPr>
              <a:t>i</a:t>
            </a:r>
            <a:r>
              <a:rPr lang="en-US" sz="800" dirty="0">
                <a:solidFill>
                  <a:schemeClr val="tx2"/>
                </a:solidFill>
              </a:rPr>
              <a:t> KRAS</a:t>
            </a:r>
            <a:r>
              <a:rPr lang="en-US" sz="800" baseline="30000" dirty="0">
                <a:solidFill>
                  <a:schemeClr val="tx2"/>
                </a:solidFill>
              </a:rPr>
              <a:t>G12C</a:t>
            </a:r>
            <a:r>
              <a:rPr lang="en-US" sz="800" dirty="0">
                <a:solidFill>
                  <a:schemeClr val="tx2"/>
                </a:solidFill>
              </a:rPr>
              <a:t> mutation detected in </a:t>
            </a:r>
            <a:r>
              <a:rPr lang="en-US" sz="800" dirty="0" err="1">
                <a:solidFill>
                  <a:schemeClr val="tx2"/>
                </a:solidFill>
              </a:rPr>
              <a:t>tumour</a:t>
            </a:r>
            <a:r>
              <a:rPr lang="en-US" sz="800" dirty="0">
                <a:solidFill>
                  <a:schemeClr val="tx2"/>
                </a:solidFill>
              </a:rPr>
              <a:t> tissue and/or blood. </a:t>
            </a:r>
            <a:r>
              <a:rPr lang="en-US" sz="800" baseline="30000" dirty="0">
                <a:solidFill>
                  <a:schemeClr val="tx2"/>
                </a:solidFill>
              </a:rPr>
              <a:t>j</a:t>
            </a:r>
            <a:r>
              <a:rPr lang="en-US" sz="800" dirty="0">
                <a:solidFill>
                  <a:schemeClr val="tx2"/>
                </a:solidFill>
              </a:rPr>
              <a:t> Patients who have stable disease compared to baseline measurements at week 13 or later during treatment with single-agent </a:t>
            </a:r>
            <a:r>
              <a:rPr lang="en-US" sz="800" dirty="0" err="1">
                <a:solidFill>
                  <a:schemeClr val="tx2"/>
                </a:solidFill>
              </a:rPr>
              <a:t>adagrasib</a:t>
            </a:r>
            <a:r>
              <a:rPr lang="en-US" sz="800" dirty="0">
                <a:solidFill>
                  <a:schemeClr val="tx2"/>
                </a:solidFill>
              </a:rPr>
              <a:t> are eligible to cross over the </a:t>
            </a:r>
            <a:r>
              <a:rPr lang="en-US" sz="800" dirty="0" err="1">
                <a:solidFill>
                  <a:schemeClr val="tx2"/>
                </a:solidFill>
              </a:rPr>
              <a:t>adagrasib</a:t>
            </a:r>
            <a:r>
              <a:rPr lang="en-US" sz="800" dirty="0">
                <a:solidFill>
                  <a:schemeClr val="tx2"/>
                </a:solidFill>
              </a:rPr>
              <a:t> + cetuximab combination cohort. ClinicalTrials.gov. NCT03785249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800" dirty="0">
                <a:solidFill>
                  <a:schemeClr val="tx2"/>
                </a:solidFill>
              </a:rPr>
              <a:t>BID, twice daily; CRC, colorectal cancer; MTD, maximum tolerated dose; NSCLC, non-small-cell lung carcinoma; ORR, objective response rate; OS, overall survival; </a:t>
            </a:r>
            <a:r>
              <a:rPr lang="en-US" sz="800" dirty="0" err="1">
                <a:solidFill>
                  <a:schemeClr val="tx2"/>
                </a:solidFill>
              </a:rPr>
              <a:t>pembro</a:t>
            </a:r>
            <a:r>
              <a:rPr lang="en-US" sz="800" dirty="0">
                <a:solidFill>
                  <a:schemeClr val="tx2"/>
                </a:solidFill>
              </a:rPr>
              <a:t>, </a:t>
            </a:r>
            <a:r>
              <a:rPr lang="en-US" sz="800" dirty="0" err="1">
                <a:solidFill>
                  <a:schemeClr val="tx2"/>
                </a:solidFill>
              </a:rPr>
              <a:t>pembrolizumab</a:t>
            </a:r>
            <a:r>
              <a:rPr lang="en-US" sz="800" dirty="0">
                <a:solidFill>
                  <a:schemeClr val="tx2"/>
                </a:solidFill>
              </a:rPr>
              <a:t>; PFS, progression-free survival; PK, pharmacokinetics; QD, once daily; </a:t>
            </a:r>
            <a:r>
              <a:rPr lang="en-GB" sz="800" spc="5" dirty="0">
                <a:solidFill>
                  <a:schemeClr val="tx2"/>
                </a:solidFill>
              </a:rPr>
              <a:t>RECIST, Response Evaluation Criteria in Solid Tumours</a:t>
            </a:r>
            <a:r>
              <a:rPr lang="en-GB" sz="800" dirty="0">
                <a:solidFill>
                  <a:schemeClr val="tx2"/>
                </a:solidFill>
              </a:rPr>
              <a:t>; </a:t>
            </a:r>
            <a:r>
              <a:rPr lang="en-GB" sz="800" dirty="0">
                <a:solidFill>
                  <a:schemeClr val="tx2"/>
                </a:solidFill>
                <a:ea typeface="Aileron" charset="0"/>
                <a:cs typeface="Aileron" charset="0"/>
              </a:rPr>
              <a:t>RP2D, recommended Phase 2 dose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49" name="Content Placeholder 42">
            <a:extLst>
              <a:ext uri="{FF2B5EF4-FFF2-40B4-BE49-F238E27FC236}">
                <a16:creationId xmlns:a16="http://schemas.microsoft.com/office/drawing/2014/main" xmlns="" id="{9D3CFB23-43BA-3741-AAF4-FD176C36D67D}"/>
              </a:ext>
            </a:extLst>
          </p:cNvPr>
          <p:cNvSpPr txBox="1">
            <a:spLocks/>
          </p:cNvSpPr>
          <p:nvPr/>
        </p:nvSpPr>
        <p:spPr>
          <a:xfrm>
            <a:off x="526716" y="793651"/>
            <a:ext cx="9169684" cy="360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KRYSTAL-1 trial (NCT03785249):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Phase 1/2 multiple expansion cohort trial of </a:t>
            </a:r>
            <a:r>
              <a:rPr lang="en-GB" dirty="0" err="1">
                <a:solidFill>
                  <a:schemeClr val="tx2"/>
                </a:solidFill>
              </a:rPr>
              <a:t>adagrasib</a:t>
            </a:r>
            <a:r>
              <a:rPr lang="en-GB" dirty="0">
                <a:solidFill>
                  <a:schemeClr val="tx2"/>
                </a:solidFill>
              </a:rPr>
              <a:t> in patients with advanced solid tumours with </a:t>
            </a:r>
            <a:r>
              <a:rPr lang="en-GB" i="1" dirty="0">
                <a:solidFill>
                  <a:schemeClr val="tx2"/>
                </a:solidFill>
              </a:rPr>
              <a:t>KRAS</a:t>
            </a:r>
            <a:r>
              <a:rPr lang="en-GB" i="1" baseline="30000" dirty="0">
                <a:solidFill>
                  <a:schemeClr val="tx2"/>
                </a:solidFill>
              </a:rPr>
              <a:t>G12C</a:t>
            </a:r>
            <a:r>
              <a:rPr lang="en-GB" i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mutation</a:t>
            </a:r>
          </a:p>
        </p:txBody>
      </p:sp>
      <p:sp>
        <p:nvSpPr>
          <p:cNvPr id="53" name="Triangle 52">
            <a:extLst>
              <a:ext uri="{FF2B5EF4-FFF2-40B4-BE49-F238E27FC236}">
                <a16:creationId xmlns:a16="http://schemas.microsoft.com/office/drawing/2014/main" xmlns="" id="{6C417A1D-E148-4443-BDD9-79C5EA68DD82}"/>
              </a:ext>
            </a:extLst>
          </p:cNvPr>
          <p:cNvSpPr/>
          <p:nvPr/>
        </p:nvSpPr>
        <p:spPr>
          <a:xfrm flipV="1">
            <a:off x="9270867" y="2162175"/>
            <a:ext cx="462410" cy="88696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74B8C517-D24D-5B41-91F1-4606B945903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35026205"/>
              </p:ext>
            </p:extLst>
          </p:nvPr>
        </p:nvGraphicFramePr>
        <p:xfrm>
          <a:off x="620713" y="1425575"/>
          <a:ext cx="1096373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215">
                  <a:extLst>
                    <a:ext uri="{9D8B030D-6E8A-4147-A177-3AD203B41FA5}">
                      <a16:colId xmlns:a16="http://schemas.microsoft.com/office/drawing/2014/main" xmlns="" val="4245844206"/>
                    </a:ext>
                  </a:extLst>
                </a:gridCol>
                <a:gridCol w="3068260">
                  <a:extLst>
                    <a:ext uri="{9D8B030D-6E8A-4147-A177-3AD203B41FA5}">
                      <a16:colId xmlns:a16="http://schemas.microsoft.com/office/drawing/2014/main" xmlns="" val="3815164010"/>
                    </a:ext>
                  </a:extLst>
                </a:gridCol>
                <a:gridCol w="3068260">
                  <a:extLst>
                    <a:ext uri="{9D8B030D-6E8A-4147-A177-3AD203B41FA5}">
                      <a16:colId xmlns:a16="http://schemas.microsoft.com/office/drawing/2014/main" xmlns="" val="3652080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  <a:r>
                        <a:rPr lang="aa-ET" dirty="0"/>
                        <a:t>dagrasib</a:t>
                      </a:r>
                    </a:p>
                    <a:p>
                      <a:pPr algn="ctr"/>
                      <a:r>
                        <a:rPr lang="aa-ET" dirty="0"/>
                        <a:t>N=45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  <a:r>
                        <a:rPr lang="aa-ET" dirty="0"/>
                        <a:t>dagrasib + cetuximab</a:t>
                      </a:r>
                    </a:p>
                    <a:p>
                      <a:pPr algn="ctr"/>
                      <a:r>
                        <a:rPr lang="aa-ET" dirty="0"/>
                        <a:t>N=28</a:t>
                      </a:r>
                    </a:p>
                  </a:txBody>
                  <a:tcPr marL="113393" marR="113393"/>
                </a:tc>
                <a:extLst>
                  <a:ext uri="{0D108BD9-81ED-4DB2-BD59-A6C34878D82A}">
                    <a16:rowId xmlns:a16="http://schemas.microsoft.com/office/drawing/2014/main" xmlns="" val="199958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a-ET" b="1" dirty="0"/>
                        <a:t>Response rate, %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22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43</a:t>
                      </a:r>
                    </a:p>
                  </a:txBody>
                  <a:tcPr marL="113393" marR="113393"/>
                </a:tc>
                <a:extLst>
                  <a:ext uri="{0D108BD9-81ED-4DB2-BD59-A6C34878D82A}">
                    <a16:rowId xmlns:a16="http://schemas.microsoft.com/office/drawing/2014/main" xmlns="" val="397912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a-ET" b="1" dirty="0"/>
                        <a:t>SD, %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64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57</a:t>
                      </a:r>
                    </a:p>
                  </a:txBody>
                  <a:tcPr marL="113393" marR="113393"/>
                </a:tc>
                <a:extLst>
                  <a:ext uri="{0D108BD9-81ED-4DB2-BD59-A6C34878D82A}">
                    <a16:rowId xmlns:a16="http://schemas.microsoft.com/office/drawing/2014/main" xmlns="" val="367879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a-ET" b="1" dirty="0"/>
                        <a:t>DCR, %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87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100</a:t>
                      </a:r>
                    </a:p>
                  </a:txBody>
                  <a:tcPr marL="113393" marR="113393"/>
                </a:tc>
                <a:extLst>
                  <a:ext uri="{0D108BD9-81ED-4DB2-BD59-A6C34878D82A}">
                    <a16:rowId xmlns:a16="http://schemas.microsoft.com/office/drawing/2014/main" xmlns="" val="351414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</a:t>
                      </a:r>
                      <a:r>
                        <a:rPr lang="aa-ET" b="1" dirty="0"/>
                        <a:t>edian time to response, months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1.4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1.3</a:t>
                      </a:r>
                    </a:p>
                  </a:txBody>
                  <a:tcPr marL="113393" marR="113393"/>
                </a:tc>
                <a:extLst>
                  <a:ext uri="{0D108BD9-81ED-4DB2-BD59-A6C34878D82A}">
                    <a16:rowId xmlns:a16="http://schemas.microsoft.com/office/drawing/2014/main" xmlns="" val="380606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a-ET" b="1" dirty="0"/>
                        <a:t>Median duration of response, months (95% CI)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4.2 (2.3-6.9)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ND</a:t>
                      </a:r>
                    </a:p>
                  </a:txBody>
                  <a:tcPr marL="113393" marR="113393"/>
                </a:tc>
                <a:extLst>
                  <a:ext uri="{0D108BD9-81ED-4DB2-BD59-A6C34878D82A}">
                    <a16:rowId xmlns:a16="http://schemas.microsoft.com/office/drawing/2014/main" xmlns="" val="185287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a-ET" b="1" dirty="0"/>
                        <a:t>Median PFS, months (95% CI)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5.6 (4.1-8.3)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immature</a:t>
                      </a:r>
                    </a:p>
                  </a:txBody>
                  <a:tcPr marL="113393" marR="113393"/>
                </a:tc>
                <a:extLst>
                  <a:ext uri="{0D108BD9-81ED-4DB2-BD59-A6C34878D82A}">
                    <a16:rowId xmlns:a16="http://schemas.microsoft.com/office/drawing/2014/main" xmlns="" val="404293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a-ET" b="1" dirty="0">
                          <a:solidFill>
                            <a:schemeClr val="tx1"/>
                          </a:solidFill>
                        </a:rPr>
                        <a:t>At tim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aa-ET" b="1" dirty="0">
                          <a:solidFill>
                            <a:schemeClr val="tx1"/>
                          </a:solidFill>
                        </a:rPr>
                        <a:t> of analysis, N patients remain on t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aa-ET" b="1" dirty="0">
                          <a:solidFill>
                            <a:schemeClr val="tx1"/>
                          </a:solidFill>
                        </a:rPr>
                        <a:t>eatment, %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40</a:t>
                      </a:r>
                    </a:p>
                  </a:txBody>
                  <a:tcPr marL="113393" marR="1133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71</a:t>
                      </a:r>
                    </a:p>
                  </a:txBody>
                  <a:tcPr marL="113393" marR="113393"/>
                </a:tc>
                <a:extLst>
                  <a:ext uri="{0D108BD9-81ED-4DB2-BD59-A6C34878D82A}">
                    <a16:rowId xmlns:a16="http://schemas.microsoft.com/office/drawing/2014/main" xmlns="" val="62034007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929E1D-B03E-A847-A618-91D75D71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 results</a:t>
            </a:r>
            <a:endParaRPr lang="aa-E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05672A-0557-D346-9419-75178107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33F9AC-ED6A-D640-BD1C-0752AE258E8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CI, confidence interval; DCR, disease control rate; ND; not determined; PFS, progression-free survival; SD, stable disease</a:t>
            </a:r>
          </a:p>
        </p:txBody>
      </p:sp>
    </p:spTree>
    <p:extLst>
      <p:ext uri="{BB962C8B-B14F-4D97-AF65-F5344CB8AC3E}">
        <p14:creationId xmlns:p14="http://schemas.microsoft.com/office/powerpoint/2010/main" val="11626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summary</a:t>
            </a:r>
            <a:br>
              <a:rPr lang="en-US" dirty="0"/>
            </a:br>
            <a:r>
              <a:rPr lang="en-US" dirty="0" err="1"/>
              <a:t>esmo</a:t>
            </a:r>
            <a:r>
              <a:rPr lang="en-US" dirty="0"/>
              <a:t> 2021, virtual meeting</a:t>
            </a:r>
            <a:r>
              <a:rPr lang="en-US" sz="3200" spc="-8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3200" spc="-8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200" spc="-8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3200" spc="-80" dirty="0"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sz="3200" cap="none" dirty="0" err="1"/>
              <a:t>Dr.</a:t>
            </a:r>
            <a:r>
              <a:rPr lang="en-GB" sz="3200" cap="none" dirty="0"/>
              <a:t> Chiara </a:t>
            </a:r>
            <a:r>
              <a:rPr lang="en-GB" sz="3200" cap="none" dirty="0" err="1"/>
              <a:t>Cremolini</a:t>
            </a:r>
            <a:r>
              <a:rPr lang="en-GB" sz="3200" cap="none" dirty="0"/>
              <a:t>, </a:t>
            </a:r>
            <a:r>
              <a:rPr lang="en-GB" sz="3200" dirty="0"/>
              <a:t>MD, </a:t>
            </a:r>
            <a:r>
              <a:rPr lang="en-GB" sz="3200" cap="none" dirty="0"/>
              <a:t>PhD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cap="none" dirty="0"/>
              <a:t>Pisa University, Italy</a:t>
            </a:r>
            <a:r>
              <a:rPr lang="en-US" sz="3200" cap="none" dirty="0"/>
              <a:t/>
            </a:r>
            <a:br>
              <a:rPr lang="en-US" sz="3200" cap="none" dirty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sz="2400" dirty="0"/>
              <a:t>highlights on colorectal cancer </a:t>
            </a:r>
            <a:br>
              <a:rPr lang="en-US" sz="2400" dirty="0"/>
            </a:br>
            <a:r>
              <a:rPr lang="en-US" sz="2400" cap="none" dirty="0"/>
              <a:t>SEPTEMBER 2021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64378E-A602-8F42-BA31-90BE8D74F7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aa-ET" b="1">
                <a:solidFill>
                  <a:schemeClr val="accent1"/>
                </a:solidFill>
              </a:rPr>
              <a:t>Adagrasib in patients with advanced CRC</a:t>
            </a:r>
          </a:p>
          <a:p>
            <a:r>
              <a:rPr lang="en-GB" dirty="0"/>
              <a:t>N</a:t>
            </a:r>
            <a:r>
              <a:rPr lang="aa-ET"/>
              <a:t>o grade 5 TRAEs</a:t>
            </a:r>
          </a:p>
          <a:p>
            <a:r>
              <a:rPr lang="aa-ET"/>
              <a:t>No TRAEs that led to discontinuation</a:t>
            </a:r>
          </a:p>
          <a:p>
            <a:endParaRPr lang="aa-ET"/>
          </a:p>
          <a:p>
            <a:pPr marL="0" indent="0">
              <a:buNone/>
            </a:pPr>
            <a:r>
              <a:rPr lang="aa-ET" b="1">
                <a:solidFill>
                  <a:schemeClr val="accent1"/>
                </a:solidFill>
              </a:rPr>
              <a:t>Adagrasib + cetuximab in patients with advanced CRC</a:t>
            </a:r>
          </a:p>
          <a:p>
            <a:r>
              <a:rPr lang="en-GB" dirty="0"/>
              <a:t>N</a:t>
            </a:r>
            <a:r>
              <a:rPr lang="aa-ET"/>
              <a:t>o grade 5 TRAEs</a:t>
            </a:r>
          </a:p>
          <a:p>
            <a:r>
              <a:rPr lang="aa-ET"/>
              <a:t>6% (n=2) of TRAEs led to discontinuation of treatment</a:t>
            </a:r>
          </a:p>
          <a:p>
            <a:endParaRPr lang="aa-ET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E3246B1-4CD5-DB4F-9FB1-D1B3AAE7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profile</a:t>
            </a:r>
            <a:endParaRPr lang="aa-E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AFA91B4-9E77-3849-8C85-D8807809A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F2794980-92AB-2041-864C-600279EF999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CRC, colorectal cancer; TRAE, treatment-related adverse event</a:t>
            </a:r>
          </a:p>
        </p:txBody>
      </p:sp>
    </p:spTree>
    <p:extLst>
      <p:ext uri="{BB962C8B-B14F-4D97-AF65-F5344CB8AC3E}">
        <p14:creationId xmlns:p14="http://schemas.microsoft.com/office/powerpoint/2010/main" val="12812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939E3CA-0012-A44D-B401-98D6C4EDE0A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 err="1"/>
              <a:t>Adagrasib</a:t>
            </a:r>
            <a:r>
              <a:rPr lang="en-GB" b="1" dirty="0"/>
              <a:t> = </a:t>
            </a:r>
            <a:r>
              <a:rPr lang="en-GB" b="1" dirty="0">
                <a:solidFill>
                  <a:schemeClr val="accent1"/>
                </a:solidFill>
              </a:rPr>
              <a:t>KRAS</a:t>
            </a:r>
            <a:r>
              <a:rPr lang="en-GB" b="1" baseline="30000" dirty="0">
                <a:solidFill>
                  <a:schemeClr val="accent1"/>
                </a:solidFill>
              </a:rPr>
              <a:t>G12C</a:t>
            </a:r>
            <a:r>
              <a:rPr lang="en-GB" b="1" dirty="0">
                <a:solidFill>
                  <a:schemeClr val="accent1"/>
                </a:solidFill>
              </a:rPr>
              <a:t>-selective inhibitor with long-life</a:t>
            </a:r>
          </a:p>
          <a:p>
            <a:r>
              <a:rPr lang="en-GB" b="1" dirty="0" err="1">
                <a:solidFill>
                  <a:schemeClr val="accent1"/>
                </a:solidFill>
              </a:rPr>
              <a:t>Adagrasib</a:t>
            </a:r>
            <a:r>
              <a:rPr lang="en-GB" b="1" dirty="0">
                <a:solidFill>
                  <a:schemeClr val="accent1"/>
                </a:solidFill>
              </a:rPr>
              <a:t> monotherapy</a:t>
            </a:r>
            <a:r>
              <a:rPr lang="en-GB" b="1" dirty="0"/>
              <a:t>: promising clinical activity (response rate 22%) and broad disease control (DCR 87%)</a:t>
            </a:r>
          </a:p>
          <a:p>
            <a:r>
              <a:rPr lang="en-GB" b="1" dirty="0" err="1">
                <a:solidFill>
                  <a:schemeClr val="accent1"/>
                </a:solidFill>
              </a:rPr>
              <a:t>Adagrasib</a:t>
            </a:r>
            <a:r>
              <a:rPr lang="en-GB" b="1" dirty="0">
                <a:solidFill>
                  <a:schemeClr val="accent1"/>
                </a:solidFill>
              </a:rPr>
              <a:t> + cetuximab</a:t>
            </a:r>
            <a:r>
              <a:rPr lang="en-GB" b="1" dirty="0"/>
              <a:t>: encouraging clinical activity (response rate 43%; DCR 100%)</a:t>
            </a:r>
          </a:p>
          <a:p>
            <a:r>
              <a:rPr lang="en-GB" b="1" dirty="0">
                <a:solidFill>
                  <a:schemeClr val="accent1"/>
                </a:solidFill>
              </a:rPr>
              <a:t>Manageable safety profile of </a:t>
            </a:r>
            <a:r>
              <a:rPr lang="en-GB" b="1" dirty="0" err="1">
                <a:solidFill>
                  <a:schemeClr val="accent1"/>
                </a:solidFill>
              </a:rPr>
              <a:t>adagrasib</a:t>
            </a:r>
            <a:r>
              <a:rPr lang="en-GB" b="1" dirty="0">
                <a:solidFill>
                  <a:schemeClr val="accent1"/>
                </a:solidFill>
              </a:rPr>
              <a:t>, </a:t>
            </a:r>
            <a:r>
              <a:rPr lang="en-GB" b="1" dirty="0"/>
              <a:t>both as monotherapy and combined with cetuximab</a:t>
            </a:r>
          </a:p>
          <a:p>
            <a:r>
              <a:rPr lang="en-GB" b="1" dirty="0" err="1"/>
              <a:t>Adagrasib</a:t>
            </a:r>
            <a:r>
              <a:rPr lang="en-GB" b="1" dirty="0"/>
              <a:t> + cetuximab is being evaluated in the </a:t>
            </a:r>
            <a:r>
              <a:rPr lang="en-GB" b="1" dirty="0">
                <a:solidFill>
                  <a:schemeClr val="accent1"/>
                </a:solidFill>
              </a:rPr>
              <a:t>2L setting in KRYSTAL-10</a:t>
            </a:r>
            <a:r>
              <a:rPr lang="en-GB" b="1" dirty="0"/>
              <a:t>, a phase 3 trial (NCT04793958) in patients with </a:t>
            </a:r>
            <a:r>
              <a:rPr lang="en-GB" b="1" i="1" dirty="0"/>
              <a:t>KRAS</a:t>
            </a:r>
            <a:r>
              <a:rPr lang="en-GB" b="1" i="1" baseline="30000" dirty="0"/>
              <a:t>G12C</a:t>
            </a:r>
            <a:r>
              <a:rPr lang="en-GB" b="1" dirty="0"/>
              <a:t>-mutant mCRC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463E5A6-6CE1-AB40-86AD-7B60B7F4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conclusions</a:t>
            </a:r>
            <a:endParaRPr lang="aa-E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251C507-91F6-2643-8298-952A5DBE2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FF9AD79E-5B15-A14A-BDAE-BEC0BB3BD0B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2L, second-line; DCR, disease control rate; </a:t>
            </a:r>
            <a:r>
              <a:rPr lang="en-US" dirty="0" err="1"/>
              <a:t>mCRC</a:t>
            </a:r>
            <a:r>
              <a:rPr lang="en-US" dirty="0"/>
              <a:t>, metastatic colorectal cancer</a:t>
            </a:r>
          </a:p>
        </p:txBody>
      </p:sp>
    </p:spTree>
    <p:extLst>
      <p:ext uri="{BB962C8B-B14F-4D97-AF65-F5344CB8AC3E}">
        <p14:creationId xmlns:p14="http://schemas.microsoft.com/office/powerpoint/2010/main" val="36459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REGINA: A phase II trial of neoadjuvant regorafenib (</a:t>
            </a:r>
            <a:r>
              <a:rPr lang="en-GB" dirty="0" err="1"/>
              <a:t>rego</a:t>
            </a:r>
            <a:r>
              <a:rPr lang="en-GB" dirty="0"/>
              <a:t>) in combination with nivolumab (</a:t>
            </a:r>
            <a:r>
              <a:rPr lang="en-GB" dirty="0" err="1"/>
              <a:t>nivo</a:t>
            </a:r>
            <a:r>
              <a:rPr lang="en-GB" dirty="0"/>
              <a:t>) and short-course radiotherapy (SCRT) in intermediate-risk, stage II—III rectal cancer (RC)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cap="none" dirty="0"/>
              <a:t>Giacomo </a:t>
            </a:r>
            <a:r>
              <a:rPr lang="en-GB" sz="2400" cap="none" dirty="0" err="1"/>
              <a:t>Bregni</a:t>
            </a:r>
            <a:r>
              <a:rPr lang="en-GB" sz="2400" cap="none" dirty="0"/>
              <a:t>. ESMO 2021, Abstract </a:t>
            </a:r>
            <a:r>
              <a:rPr lang="en-GB" sz="2400" dirty="0"/>
              <a:t>#505T</a:t>
            </a:r>
            <a:r>
              <a:rPr lang="en-GB" sz="2400" cap="none" dirty="0"/>
              <a:t>i</a:t>
            </a:r>
            <a:r>
              <a:rPr lang="en-GB" sz="2400" dirty="0"/>
              <a:t>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2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5A2A1D-3625-D440-83D1-8AF383F11B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Recurrence in LARC patients:</a:t>
            </a:r>
            <a:r>
              <a:rPr lang="en-GB" dirty="0"/>
              <a:t> management remains challenging</a:t>
            </a:r>
          </a:p>
          <a:p>
            <a:r>
              <a:rPr lang="en-GB" b="1" dirty="0">
                <a:solidFill>
                  <a:schemeClr val="accent1"/>
                </a:solidFill>
              </a:rPr>
              <a:t>Pre-clinical models: 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Regorafenib + anti-PD-1 inhibitor </a:t>
            </a:r>
            <a:r>
              <a:rPr lang="en-GB" b="1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GB" dirty="0"/>
              <a:t>superior tumour growth suppression compared with either </a:t>
            </a:r>
            <a:br>
              <a:rPr lang="en-GB" dirty="0"/>
            </a:br>
            <a:r>
              <a:rPr lang="en-GB" dirty="0"/>
              <a:t>treatment alone</a:t>
            </a:r>
          </a:p>
          <a:p>
            <a:r>
              <a:rPr lang="en-GB" b="1" dirty="0">
                <a:solidFill>
                  <a:schemeClr val="accent1"/>
                </a:solidFill>
              </a:rPr>
              <a:t>Phase 1 trial results with </a:t>
            </a:r>
            <a:r>
              <a:rPr lang="en-GB" b="1" dirty="0" err="1">
                <a:solidFill>
                  <a:schemeClr val="accent1"/>
                </a:solidFill>
              </a:rPr>
              <a:t>regorafenib</a:t>
            </a:r>
            <a:r>
              <a:rPr lang="en-GB" b="1" dirty="0">
                <a:solidFill>
                  <a:schemeClr val="accent1"/>
                </a:solidFill>
              </a:rPr>
              <a:t> + nivolumab: </a:t>
            </a:r>
          </a:p>
          <a:p>
            <a:pPr lvl="1"/>
            <a:r>
              <a:rPr lang="en-GB" dirty="0"/>
              <a:t>Remarkable results reported in MSS CRC </a:t>
            </a:r>
          </a:p>
          <a:p>
            <a:pPr lvl="1"/>
            <a:r>
              <a:rPr lang="en-GB" dirty="0"/>
              <a:t>Synergistic effect is thought to be secondary to the anti-angiogenic effects of regorafenib and its potential to reduce TAMs, promote M1 macrophage conversion, and down-regulate expression of immunosuppressive factors</a:t>
            </a:r>
          </a:p>
          <a:p>
            <a:pPr lvl="2"/>
            <a:endParaRPr lang="en-GB" dirty="0"/>
          </a:p>
          <a:p>
            <a:pPr>
              <a:buFont typeface="Wingdings" pitchFamily="2" charset="2"/>
              <a:buChar char="à"/>
            </a:pPr>
            <a:r>
              <a:rPr lang="en-GB" b="1" dirty="0">
                <a:solidFill>
                  <a:schemeClr val="accent1"/>
                </a:solidFill>
              </a:rPr>
              <a:t>REGINA trial:</a:t>
            </a:r>
          </a:p>
          <a:p>
            <a:pPr lvl="1"/>
            <a:r>
              <a:rPr lang="en-GB" b="1" dirty="0"/>
              <a:t>Regorafenib + nivolumab with standard short-course radiation therapy (SCRT) in the neoadjuvant </a:t>
            </a:r>
            <a:br>
              <a:rPr lang="en-GB" b="1" dirty="0"/>
            </a:br>
            <a:r>
              <a:rPr lang="en-GB" b="1" dirty="0"/>
              <a:t>setting of 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EE1378C-85FD-8B48-91D6-E993C38A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  <a:r>
              <a:rPr lang="aa-ET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B847DEC-AEDA-1948-B58F-57463BE69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4A6DFB-3207-DF41-8C2A-F3C6374520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6"/>
            <a:ext cx="10962217" cy="365125"/>
          </a:xfrm>
        </p:spPr>
        <p:txBody>
          <a:bodyPr/>
          <a:lstStyle/>
          <a:p>
            <a:r>
              <a:rPr lang="en-GB" dirty="0"/>
              <a:t>CRC; colorectal cancer; LARC, locally advanced rectal cancer; MSS; microsatellite stable; PD-1, programmed cell death protein - 1; RC, rectal cancer; TAM, tumour-associated macrophages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436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xmlns="" id="{28E846E3-23B0-6349-A4F4-DB113C9C0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00" y="1052736"/>
            <a:ext cx="10963200" cy="36051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REGINA study (NCT04503694): </a:t>
            </a:r>
            <a:r>
              <a:rPr lang="en-GB" dirty="0">
                <a:solidFill>
                  <a:schemeClr val="tx2"/>
                </a:solidFill>
              </a:rPr>
              <a:t>academic, multicentre, single-arm, phase 2 trial planned in 8-10 centres across in Belgium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xmlns="" id="{BCFACAF5-B7CF-7C4A-8FB4-57DFA5B5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/>
          <a:lstStyle/>
          <a:p>
            <a:r>
              <a:rPr lang="en-GB" dirty="0"/>
              <a:t>design of the study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82124D-57C1-3C49-A9EF-5A750EE01F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64832"/>
            <a:ext cx="10876416" cy="5096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CT, computed tomography; </a:t>
            </a:r>
            <a:r>
              <a:rPr lang="en-GB" dirty="0"/>
              <a:t>CR, complete response; </a:t>
            </a:r>
            <a:r>
              <a:rPr lang="en-US" dirty="0"/>
              <a:t>DCE-DWI, dynamic contrast-enhanced–diffusion-weighted image; ECOG PS, Eastern Cooperative Oncology Group performance status; EOT, end of treatment; IV, intravenous; MRI, magnetic resonance imaging; N, node; OS, overall survival; </a:t>
            </a:r>
            <a:r>
              <a:rPr lang="en-GB" dirty="0"/>
              <a:t>PET, </a:t>
            </a:r>
            <a:r>
              <a:rPr lang="en-US" dirty="0"/>
              <a:t>positron emission tomography; </a:t>
            </a:r>
            <a:r>
              <a:rPr lang="en-GB" dirty="0"/>
              <a:t>PO, orally; Q2W, every 2 weeks; QD, once daily; RC, rectal cancer; SCRT, </a:t>
            </a:r>
            <a:r>
              <a:rPr lang="en-US" dirty="0"/>
              <a:t>short course radiation therapy; </a:t>
            </a:r>
            <a:r>
              <a:rPr lang="en-GB" dirty="0"/>
              <a:t>TME, </a:t>
            </a:r>
            <a:r>
              <a:rPr lang="en-US" dirty="0"/>
              <a:t>total </a:t>
            </a:r>
            <a:r>
              <a:rPr lang="en-US" dirty="0" err="1"/>
              <a:t>mesorectal</a:t>
            </a:r>
            <a:r>
              <a:rPr lang="en-US" dirty="0"/>
              <a:t> excision; </a:t>
            </a:r>
            <a:r>
              <a:rPr lang="en-GB" dirty="0"/>
              <a:t>T, tumour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1" name="Rectangle : coins arrondis 17">
            <a:extLst>
              <a:ext uri="{FF2B5EF4-FFF2-40B4-BE49-F238E27FC236}">
                <a16:creationId xmlns:a16="http://schemas.microsoft.com/office/drawing/2014/main" xmlns="" id="{8AB8D919-3C0C-CE4C-BD74-E3B83D88EB9B}"/>
              </a:ext>
            </a:extLst>
          </p:cNvPr>
          <p:cNvSpPr/>
          <p:nvPr/>
        </p:nvSpPr>
        <p:spPr>
          <a:xfrm>
            <a:off x="8904312" y="4623576"/>
            <a:ext cx="2491231" cy="12894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endParaRPr lang="en-GB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Pathological CR</a:t>
            </a:r>
            <a:r>
              <a:rPr lang="en-GB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endpoints include</a:t>
            </a:r>
            <a:endParaRPr lang="en-GB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Toxicity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xmlns="" id="{2CD6B0DF-7E91-F448-91B6-291123E8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0" y="1727165"/>
            <a:ext cx="3889436" cy="3594897"/>
          </a:xfrm>
          <a:prstGeom prst="roundRect">
            <a:avLst>
              <a:gd name="adj" fmla="val 891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45720" tIns="45720" rIns="45720" bIns="45720" anchor="ctr">
            <a:spAutoFit/>
          </a:bodyPr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Key eligibility criteria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&gt;18 years old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ECOG PS ≤1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Histologically or cytologically verified adenocarcinoma of the rectum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Tumour with distal border below the </a:t>
            </a:r>
            <a:r>
              <a:rPr lang="en-GB" sz="1400" spc="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peritoneal reflection and within 15 cm from the anal verge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Intermediate-risk RC as defined by the following criteria on baseline pelvic MRI:</a:t>
            </a:r>
          </a:p>
          <a:p>
            <a:pPr marL="534988" lvl="1" indent="-22225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–"/>
              <a:tabLst>
                <a:tab pos="319088" algn="l"/>
              </a:tabLst>
            </a:pPr>
            <a:r>
              <a:rPr lang="en-GB" sz="1200" spc="5" dirty="0">
                <a:latin typeface="Calibri" panose="020F0502020204030204" pitchFamily="34" charset="0"/>
                <a:cs typeface="Calibri" panose="020F0502020204030204" pitchFamily="34" charset="0"/>
              </a:rPr>
              <a:t>cT3/T4a and Nany or cT1-2 and N+</a:t>
            </a:r>
          </a:p>
          <a:p>
            <a:pPr marL="534988" lvl="1" indent="-22225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–"/>
              <a:tabLst>
                <a:tab pos="319088" algn="l"/>
              </a:tabLst>
            </a:pPr>
            <a:r>
              <a:rPr lang="en-GB" sz="1200" spc="5" dirty="0">
                <a:latin typeface="Calibri" panose="020F0502020204030204" pitchFamily="34" charset="0"/>
                <a:cs typeface="Calibri" panose="020F0502020204030204" pitchFamily="34" charset="0"/>
              </a:rPr>
              <a:t>No involvement/threatening of the </a:t>
            </a:r>
            <a:r>
              <a:rPr lang="en-GB" sz="1200" spc="5" dirty="0" err="1">
                <a:latin typeface="Calibri" panose="020F0502020204030204" pitchFamily="34" charset="0"/>
                <a:cs typeface="Calibri" panose="020F0502020204030204" pitchFamily="34" charset="0"/>
              </a:rPr>
              <a:t>mesorectal</a:t>
            </a:r>
            <a:r>
              <a:rPr lang="en-GB" sz="1200" spc="5" dirty="0">
                <a:latin typeface="Calibri" panose="020F0502020204030204" pitchFamily="34" charset="0"/>
                <a:cs typeface="Calibri" panose="020F0502020204030204" pitchFamily="34" charset="0"/>
              </a:rPr>
              <a:t> fascia (i.e. no evidence of cancer cells ≤1 mm from the </a:t>
            </a:r>
            <a:r>
              <a:rPr lang="en-GB" sz="1200" spc="5" dirty="0" err="1">
                <a:latin typeface="Calibri" panose="020F0502020204030204" pitchFamily="34" charset="0"/>
                <a:cs typeface="Calibri" panose="020F0502020204030204" pitchFamily="34" charset="0"/>
              </a:rPr>
              <a:t>mesorectal</a:t>
            </a:r>
            <a:r>
              <a:rPr lang="en-GB" sz="1200" spc="5" dirty="0">
                <a:latin typeface="Calibri" panose="020F0502020204030204" pitchFamily="34" charset="0"/>
                <a:cs typeface="Calibri" panose="020F0502020204030204" pitchFamily="34" charset="0"/>
              </a:rPr>
              <a:t> fascia)</a:t>
            </a:r>
          </a:p>
          <a:p>
            <a:pPr marL="534988" lvl="1" indent="-22225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–"/>
              <a:tabLst>
                <a:tab pos="319088" algn="l"/>
              </a:tabLst>
            </a:pPr>
            <a:r>
              <a:rPr lang="en-GB" sz="1200" spc="5" dirty="0">
                <a:latin typeface="Calibri" panose="020F0502020204030204" pitchFamily="34" charset="0"/>
                <a:cs typeface="Calibri" panose="020F0502020204030204" pitchFamily="34" charset="0"/>
              </a:rPr>
              <a:t>No involvement of lateral pelvic lymph nodes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Absence of distant metastases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xmlns="" id="{8D240F81-1226-9F4F-95AF-F600BBFC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5" name="Content Placeholder 42">
            <a:extLst>
              <a:ext uri="{FF2B5EF4-FFF2-40B4-BE49-F238E27FC236}">
                <a16:creationId xmlns:a16="http://schemas.microsoft.com/office/drawing/2014/main" xmlns="" id="{4716FE93-5DB7-C246-AF34-716C0042E61C}"/>
              </a:ext>
            </a:extLst>
          </p:cNvPr>
          <p:cNvSpPr txBox="1">
            <a:spLocks/>
          </p:cNvSpPr>
          <p:nvPr/>
        </p:nvSpPr>
        <p:spPr>
          <a:xfrm>
            <a:off x="619200" y="5630370"/>
            <a:ext cx="10963200" cy="360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Status: </a:t>
            </a:r>
            <a:r>
              <a:rPr lang="en-GB" dirty="0">
                <a:solidFill>
                  <a:schemeClr val="tx2"/>
                </a:solidFill>
              </a:rPr>
              <a:t>recruitment started in Q1 2021. Completion estimated by Q3 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263318B-6376-3B4A-B52A-60B377C81EB1}"/>
              </a:ext>
            </a:extLst>
          </p:cNvPr>
          <p:cNvCxnSpPr>
            <a:cxnSpLocks/>
          </p:cNvCxnSpPr>
          <p:nvPr/>
        </p:nvCxnSpPr>
        <p:spPr>
          <a:xfrm flipV="1">
            <a:off x="4832920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829DCD2-CCAC-004A-A8A4-E9131CE57522}"/>
              </a:ext>
            </a:extLst>
          </p:cNvPr>
          <p:cNvCxnSpPr>
            <a:cxnSpLocks/>
          </p:cNvCxnSpPr>
          <p:nvPr/>
        </p:nvCxnSpPr>
        <p:spPr>
          <a:xfrm flipV="1">
            <a:off x="5125020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3D64FE5-E59C-1546-9E01-4A9AC42D2795}"/>
              </a:ext>
            </a:extLst>
          </p:cNvPr>
          <p:cNvCxnSpPr>
            <a:cxnSpLocks/>
          </p:cNvCxnSpPr>
          <p:nvPr/>
        </p:nvCxnSpPr>
        <p:spPr>
          <a:xfrm flipV="1">
            <a:off x="5926983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2ADB0F6-7938-824D-92E6-F205DAE7D383}"/>
              </a:ext>
            </a:extLst>
          </p:cNvPr>
          <p:cNvSpPr txBox="1"/>
          <p:nvPr/>
        </p:nvSpPr>
        <p:spPr>
          <a:xfrm>
            <a:off x="4763573" y="3135155"/>
            <a:ext cx="11702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-28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C08C77E-EA72-0A43-9DE5-1ADC50F534AE}"/>
              </a:ext>
            </a:extLst>
          </p:cNvPr>
          <p:cNvSpPr txBox="1"/>
          <p:nvPr/>
        </p:nvSpPr>
        <p:spPr>
          <a:xfrm>
            <a:off x="5104441" y="3135155"/>
            <a:ext cx="4488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1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90E9F87-4D7A-3947-8294-A532B26AD8F9}"/>
              </a:ext>
            </a:extLst>
          </p:cNvPr>
          <p:cNvSpPr txBox="1"/>
          <p:nvPr/>
        </p:nvSpPr>
        <p:spPr>
          <a:xfrm>
            <a:off x="5882099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15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F61F5FA-289A-E74F-90FC-E8B7F66F8593}"/>
              </a:ext>
            </a:extLst>
          </p:cNvPr>
          <p:cNvCxnSpPr>
            <a:cxnSpLocks/>
          </p:cNvCxnSpPr>
          <p:nvPr/>
        </p:nvCxnSpPr>
        <p:spPr>
          <a:xfrm flipV="1">
            <a:off x="6307983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A17C600-ED66-A34A-92FE-8B3FA496A90F}"/>
              </a:ext>
            </a:extLst>
          </p:cNvPr>
          <p:cNvSpPr txBox="1"/>
          <p:nvPr/>
        </p:nvSpPr>
        <p:spPr>
          <a:xfrm>
            <a:off x="6263099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22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51A4F7A-884C-7E4F-8AAF-2C0B23EF0D0D}"/>
              </a:ext>
            </a:extLst>
          </p:cNvPr>
          <p:cNvCxnSpPr>
            <a:cxnSpLocks/>
          </p:cNvCxnSpPr>
          <p:nvPr/>
        </p:nvCxnSpPr>
        <p:spPr>
          <a:xfrm flipV="1">
            <a:off x="6552458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A8B4BE9-E754-F94A-BECC-497AFD3A234F}"/>
              </a:ext>
            </a:extLst>
          </p:cNvPr>
          <p:cNvSpPr txBox="1"/>
          <p:nvPr/>
        </p:nvSpPr>
        <p:spPr>
          <a:xfrm>
            <a:off x="6507574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26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7461135C-7D9B-6E4A-95B2-2ABB7F0C6591}"/>
              </a:ext>
            </a:extLst>
          </p:cNvPr>
          <p:cNvCxnSpPr>
            <a:cxnSpLocks/>
          </p:cNvCxnSpPr>
          <p:nvPr/>
        </p:nvCxnSpPr>
        <p:spPr>
          <a:xfrm flipV="1">
            <a:off x="6688983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523A9AF-8D28-6641-916E-0343C7EB6CD7}"/>
              </a:ext>
            </a:extLst>
          </p:cNvPr>
          <p:cNvSpPr txBox="1"/>
          <p:nvPr/>
        </p:nvSpPr>
        <p:spPr>
          <a:xfrm>
            <a:off x="6644099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29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2F63FAB-B3EF-2A43-B348-9E6062F819BA}"/>
              </a:ext>
            </a:extLst>
          </p:cNvPr>
          <p:cNvCxnSpPr>
            <a:cxnSpLocks/>
          </p:cNvCxnSpPr>
          <p:nvPr/>
        </p:nvCxnSpPr>
        <p:spPr>
          <a:xfrm flipH="1">
            <a:off x="5114463" y="3015217"/>
            <a:ext cx="494711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396DF6DB-26D7-8044-8CAC-F68FA534343C}"/>
              </a:ext>
            </a:extLst>
          </p:cNvPr>
          <p:cNvCxnSpPr>
            <a:cxnSpLocks/>
          </p:cNvCxnSpPr>
          <p:nvPr/>
        </p:nvCxnSpPr>
        <p:spPr>
          <a:xfrm flipV="1">
            <a:off x="7482733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77971CB-B657-2F46-B415-B1013B5BBD3F}"/>
              </a:ext>
            </a:extLst>
          </p:cNvPr>
          <p:cNvSpPr txBox="1"/>
          <p:nvPr/>
        </p:nvSpPr>
        <p:spPr>
          <a:xfrm>
            <a:off x="7437849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43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22E596A4-6943-154E-ACAC-55F8BA45CA60}"/>
              </a:ext>
            </a:extLst>
          </p:cNvPr>
          <p:cNvCxnSpPr>
            <a:cxnSpLocks/>
          </p:cNvCxnSpPr>
          <p:nvPr/>
        </p:nvCxnSpPr>
        <p:spPr>
          <a:xfrm flipV="1">
            <a:off x="7819283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3FF004E-C35D-1943-A557-040CA2C3DDA3}"/>
              </a:ext>
            </a:extLst>
          </p:cNvPr>
          <p:cNvSpPr txBox="1"/>
          <p:nvPr/>
        </p:nvSpPr>
        <p:spPr>
          <a:xfrm>
            <a:off x="7774399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49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A674C98E-343E-E244-BB5A-83A2B9524833}"/>
              </a:ext>
            </a:extLst>
          </p:cNvPr>
          <p:cNvCxnSpPr>
            <a:cxnSpLocks/>
          </p:cNvCxnSpPr>
          <p:nvPr/>
        </p:nvCxnSpPr>
        <p:spPr>
          <a:xfrm flipV="1">
            <a:off x="8197108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F3CC2CF-A318-EC4A-BEF4-9628903D0CDE}"/>
              </a:ext>
            </a:extLst>
          </p:cNvPr>
          <p:cNvSpPr txBox="1"/>
          <p:nvPr/>
        </p:nvSpPr>
        <p:spPr>
          <a:xfrm>
            <a:off x="8152224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57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487809DD-3EC6-0C4A-97A0-C79FFA320770}"/>
              </a:ext>
            </a:extLst>
          </p:cNvPr>
          <p:cNvCxnSpPr>
            <a:cxnSpLocks/>
          </p:cNvCxnSpPr>
          <p:nvPr/>
        </p:nvCxnSpPr>
        <p:spPr>
          <a:xfrm flipV="1">
            <a:off x="8867033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6DC9B5F-8620-F34A-B711-4C10557B3726}"/>
              </a:ext>
            </a:extLst>
          </p:cNvPr>
          <p:cNvSpPr txBox="1"/>
          <p:nvPr/>
        </p:nvSpPr>
        <p:spPr>
          <a:xfrm>
            <a:off x="8822149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67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3F8ED1E3-DD2D-2746-81BB-D296C276EAEC}"/>
              </a:ext>
            </a:extLst>
          </p:cNvPr>
          <p:cNvCxnSpPr>
            <a:cxnSpLocks/>
          </p:cNvCxnSpPr>
          <p:nvPr/>
        </p:nvCxnSpPr>
        <p:spPr>
          <a:xfrm flipV="1">
            <a:off x="9317883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F5A2FE8-14D8-5342-8FF5-6FE89BB22C6B}"/>
              </a:ext>
            </a:extLst>
          </p:cNvPr>
          <p:cNvSpPr txBox="1"/>
          <p:nvPr/>
        </p:nvSpPr>
        <p:spPr>
          <a:xfrm>
            <a:off x="9272999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74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D4379A09-9D9E-6A40-940B-51C2A100090B}"/>
              </a:ext>
            </a:extLst>
          </p:cNvPr>
          <p:cNvCxnSpPr>
            <a:cxnSpLocks/>
          </p:cNvCxnSpPr>
          <p:nvPr/>
        </p:nvCxnSpPr>
        <p:spPr>
          <a:xfrm flipV="1">
            <a:off x="10060833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7F83F94-A437-CF4F-BB3C-C4D9ABFF982E}"/>
              </a:ext>
            </a:extLst>
          </p:cNvPr>
          <p:cNvSpPr txBox="1"/>
          <p:nvPr/>
        </p:nvSpPr>
        <p:spPr>
          <a:xfrm>
            <a:off x="10015949" y="3135155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87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357C9A34-F231-6149-839C-CBE82F99AF1A}"/>
              </a:ext>
            </a:extLst>
          </p:cNvPr>
          <p:cNvCxnSpPr>
            <a:cxnSpLocks/>
          </p:cNvCxnSpPr>
          <p:nvPr/>
        </p:nvCxnSpPr>
        <p:spPr>
          <a:xfrm flipV="1">
            <a:off x="10311658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2C3B2A47-E8A8-404B-BAF2-8C5C6FEEE141}"/>
              </a:ext>
            </a:extLst>
          </p:cNvPr>
          <p:cNvCxnSpPr>
            <a:cxnSpLocks/>
          </p:cNvCxnSpPr>
          <p:nvPr/>
        </p:nvCxnSpPr>
        <p:spPr>
          <a:xfrm flipV="1">
            <a:off x="10165608" y="2903059"/>
            <a:ext cx="0" cy="224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973962C-0B68-CA41-8781-194F31C85C17}"/>
              </a:ext>
            </a:extLst>
          </p:cNvPr>
          <p:cNvSpPr txBox="1"/>
          <p:nvPr/>
        </p:nvSpPr>
        <p:spPr>
          <a:xfrm>
            <a:off x="10144044" y="3135155"/>
            <a:ext cx="25487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28 (+7)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F74CA82-C378-C14C-B181-B5C2ED335DAB}"/>
              </a:ext>
            </a:extLst>
          </p:cNvPr>
          <p:cNvSpPr txBox="1"/>
          <p:nvPr/>
        </p:nvSpPr>
        <p:spPr>
          <a:xfrm>
            <a:off x="10113003" y="3271680"/>
            <a:ext cx="272510" cy="1556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>
                <a:ea typeface="Aileron" charset="0"/>
                <a:cs typeface="Aileron" charset="0"/>
              </a:rPr>
              <a:t>After</a:t>
            </a:r>
            <a:br>
              <a:rPr lang="en-US" sz="700" dirty="0">
                <a:ea typeface="Aileron" charset="0"/>
                <a:cs typeface="Aileron" charset="0"/>
              </a:rPr>
            </a:br>
            <a:r>
              <a:rPr lang="en-US" sz="700" dirty="0">
                <a:ea typeface="Aileron" charset="0"/>
                <a:cs typeface="Aileron" charset="0"/>
              </a:rPr>
              <a:t>surgery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5D070F19-A460-8C4E-A38F-E953482B0838}"/>
              </a:ext>
            </a:extLst>
          </p:cNvPr>
          <p:cNvCxnSpPr>
            <a:cxnSpLocks/>
          </p:cNvCxnSpPr>
          <p:nvPr/>
        </p:nvCxnSpPr>
        <p:spPr>
          <a:xfrm flipH="1">
            <a:off x="10031225" y="3015217"/>
            <a:ext cx="128775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840B6DC-F4E3-2046-B8C3-F61DC5EA880B}"/>
              </a:ext>
            </a:extLst>
          </p:cNvPr>
          <p:cNvCxnSpPr>
            <a:cxnSpLocks/>
          </p:cNvCxnSpPr>
          <p:nvPr/>
        </p:nvCxnSpPr>
        <p:spPr>
          <a:xfrm flipH="1">
            <a:off x="10145526" y="3015217"/>
            <a:ext cx="17322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17F7364-E283-CE45-8173-A8A279EDBA31}"/>
              </a:ext>
            </a:extLst>
          </p:cNvPr>
          <p:cNvSpPr txBox="1"/>
          <p:nvPr/>
        </p:nvSpPr>
        <p:spPr>
          <a:xfrm>
            <a:off x="7030456" y="3300255"/>
            <a:ext cx="828753" cy="802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>
                <a:ea typeface="Aileron" charset="0"/>
                <a:cs typeface="Aileron" charset="0"/>
              </a:rPr>
              <a:t>Consolidate treatment</a:t>
            </a:r>
            <a:endParaRPr lang="en-GB" sz="700" dirty="0">
              <a:ea typeface="Aileron" charset="0"/>
              <a:cs typeface="Aileron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1AA14E6B-4467-1F44-97E4-CFB92E939EF6}"/>
              </a:ext>
            </a:extLst>
          </p:cNvPr>
          <p:cNvGrpSpPr/>
          <p:nvPr/>
        </p:nvGrpSpPr>
        <p:grpSpPr>
          <a:xfrm>
            <a:off x="6694422" y="3348353"/>
            <a:ext cx="1500823" cy="93347"/>
            <a:chOff x="6694422" y="3348353"/>
            <a:chExt cx="1500823" cy="9334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3348CE3A-7194-8E43-A4E0-78470CF0C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6645" y="3348353"/>
              <a:ext cx="0" cy="93347"/>
            </a:xfrm>
            <a:prstGeom prst="line">
              <a:avLst/>
            </a:prstGeom>
            <a:ln w="9525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6B21C6FF-4300-AA45-B475-EF0708AA0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5245" y="3348353"/>
              <a:ext cx="0" cy="93347"/>
            </a:xfrm>
            <a:prstGeom prst="line">
              <a:avLst/>
            </a:prstGeom>
            <a:ln w="9525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3A539098-6017-C444-9493-5304CB93A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4422" y="3395026"/>
              <a:ext cx="1497078" cy="1"/>
            </a:xfrm>
            <a:prstGeom prst="line">
              <a:avLst/>
            </a:prstGeom>
            <a:ln w="9525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FA2FA1D4-BBF8-2F45-A503-A487B592B5FD}"/>
              </a:ext>
            </a:extLst>
          </p:cNvPr>
          <p:cNvSpPr txBox="1"/>
          <p:nvPr/>
        </p:nvSpPr>
        <p:spPr>
          <a:xfrm>
            <a:off x="5162389" y="3300255"/>
            <a:ext cx="742190" cy="802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>
                <a:ea typeface="Aileron" charset="0"/>
                <a:cs typeface="Aileron" charset="0"/>
              </a:rPr>
              <a:t>Induction treatment</a:t>
            </a:r>
            <a:endParaRPr lang="en-GB" sz="700" dirty="0">
              <a:ea typeface="Aileron" charset="0"/>
              <a:cs typeface="Aileron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9250FBEB-43F1-D243-90BB-184BF05091CF}"/>
              </a:ext>
            </a:extLst>
          </p:cNvPr>
          <p:cNvGrpSpPr/>
          <p:nvPr/>
        </p:nvGrpSpPr>
        <p:grpSpPr>
          <a:xfrm>
            <a:off x="5129148" y="3348353"/>
            <a:ext cx="804928" cy="93347"/>
            <a:chOff x="6694422" y="3348353"/>
            <a:chExt cx="1500823" cy="9334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CA65BD9B-1800-0E4C-ADE8-0A8AC3390D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6645" y="3348353"/>
              <a:ext cx="0" cy="93347"/>
            </a:xfrm>
            <a:prstGeom prst="line">
              <a:avLst/>
            </a:prstGeom>
            <a:ln w="9525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4B34AA26-60A8-0C4F-91E8-4C312389A0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5245" y="3348353"/>
              <a:ext cx="0" cy="93347"/>
            </a:xfrm>
            <a:prstGeom prst="line">
              <a:avLst/>
            </a:prstGeom>
            <a:ln w="9525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B92924E-9636-BF47-B2D5-CB6877471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4422" y="3395026"/>
              <a:ext cx="1497078" cy="1"/>
            </a:xfrm>
            <a:prstGeom prst="line">
              <a:avLst/>
            </a:prstGeom>
            <a:ln w="9525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6EBEB9F-8E35-5B4A-8AA6-A2816629AAF2}"/>
              </a:ext>
            </a:extLst>
          </p:cNvPr>
          <p:cNvSpPr txBox="1"/>
          <p:nvPr/>
        </p:nvSpPr>
        <p:spPr>
          <a:xfrm>
            <a:off x="4818174" y="3644958"/>
            <a:ext cx="357470" cy="802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>
                <a:ea typeface="Aileron" charset="0"/>
                <a:cs typeface="Aileron" charset="0"/>
              </a:rPr>
              <a:t>Screening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xmlns="" id="{077425E1-0D1B-134E-B3F1-F064E3393B3E}"/>
              </a:ext>
            </a:extLst>
          </p:cNvPr>
          <p:cNvSpPr/>
          <p:nvPr/>
        </p:nvSpPr>
        <p:spPr>
          <a:xfrm rot="5400000">
            <a:off x="7667703" y="966308"/>
            <a:ext cx="96761" cy="5167231"/>
          </a:xfrm>
          <a:prstGeom prst="rightBrace">
            <a:avLst>
              <a:gd name="adj1" fmla="val 41146"/>
              <a:gd name="adj2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xmlns="" id="{9F65C56D-82D2-3F4F-ACE9-3602CF6366FF}"/>
              </a:ext>
            </a:extLst>
          </p:cNvPr>
          <p:cNvSpPr/>
          <p:nvPr/>
        </p:nvSpPr>
        <p:spPr>
          <a:xfrm rot="5400000">
            <a:off x="4928107" y="3405786"/>
            <a:ext cx="96761" cy="288276"/>
          </a:xfrm>
          <a:prstGeom prst="rightBrace">
            <a:avLst>
              <a:gd name="adj1" fmla="val 41146"/>
              <a:gd name="adj2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xmlns="" id="{E15BA1BE-8365-CE42-8EEE-4AC6648A842F}"/>
              </a:ext>
            </a:extLst>
          </p:cNvPr>
          <p:cNvSpPr/>
          <p:nvPr/>
        </p:nvSpPr>
        <p:spPr>
          <a:xfrm rot="5400000">
            <a:off x="10404984" y="3405787"/>
            <a:ext cx="96761" cy="288276"/>
          </a:xfrm>
          <a:prstGeom prst="rightBrace">
            <a:avLst>
              <a:gd name="adj1" fmla="val 41146"/>
              <a:gd name="adj2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491336B-3A67-2444-BDBB-AA93C5DD8AC0}"/>
              </a:ext>
            </a:extLst>
          </p:cNvPr>
          <p:cNvSpPr txBox="1"/>
          <p:nvPr/>
        </p:nvSpPr>
        <p:spPr>
          <a:xfrm>
            <a:off x="7417323" y="3644958"/>
            <a:ext cx="601127" cy="802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700" dirty="0">
                <a:ea typeface="Aileron" charset="0"/>
                <a:cs typeface="Aileron" charset="0"/>
              </a:rPr>
              <a:t>Study treatment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5FE367C-B6E3-674E-9815-8EBEEC6392F7}"/>
              </a:ext>
            </a:extLst>
          </p:cNvPr>
          <p:cNvSpPr txBox="1"/>
          <p:nvPr/>
        </p:nvSpPr>
        <p:spPr>
          <a:xfrm>
            <a:off x="10289358" y="3623012"/>
            <a:ext cx="3638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Follow-up</a:t>
            </a:r>
            <a:br>
              <a:rPr lang="en-US" sz="700" dirty="0">
                <a:ea typeface="Aileron" charset="0"/>
                <a:cs typeface="Aileron" charset="0"/>
              </a:rPr>
            </a:br>
            <a:r>
              <a:rPr lang="en-US" sz="700" dirty="0">
                <a:ea typeface="Aileron" charset="0"/>
                <a:cs typeface="Aileron" charset="0"/>
              </a:rPr>
              <a:t>(5 years)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8A23200-2121-7A41-8902-CBC6030F9D34}"/>
              </a:ext>
            </a:extLst>
          </p:cNvPr>
          <p:cNvSpPr txBox="1"/>
          <p:nvPr/>
        </p:nvSpPr>
        <p:spPr>
          <a:xfrm>
            <a:off x="4560896" y="3135155"/>
            <a:ext cx="17312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Days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81E3190C-6042-8A42-97AD-8F86919483A4}"/>
              </a:ext>
            </a:extLst>
          </p:cNvPr>
          <p:cNvSpPr/>
          <p:nvPr/>
        </p:nvSpPr>
        <p:spPr>
          <a:xfrm>
            <a:off x="7392144" y="3866795"/>
            <a:ext cx="2498006" cy="657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169AAB79-0CE3-F44E-8174-996654A9FC7E}"/>
              </a:ext>
            </a:extLst>
          </p:cNvPr>
          <p:cNvSpPr/>
          <p:nvPr/>
        </p:nvSpPr>
        <p:spPr>
          <a:xfrm>
            <a:off x="7506318" y="4068952"/>
            <a:ext cx="88282" cy="9347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A624042C-8586-2B4A-8B55-0FB37DC8DFD9}"/>
              </a:ext>
            </a:extLst>
          </p:cNvPr>
          <p:cNvSpPr/>
          <p:nvPr/>
        </p:nvSpPr>
        <p:spPr>
          <a:xfrm>
            <a:off x="7506318" y="4202302"/>
            <a:ext cx="88282" cy="934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ED948E3E-E6D3-2941-ACF0-EB935DA25BF6}"/>
              </a:ext>
            </a:extLst>
          </p:cNvPr>
          <p:cNvSpPr/>
          <p:nvPr/>
        </p:nvSpPr>
        <p:spPr>
          <a:xfrm>
            <a:off x="7506318" y="4348352"/>
            <a:ext cx="88282" cy="934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Diamond 117">
            <a:extLst>
              <a:ext uri="{FF2B5EF4-FFF2-40B4-BE49-F238E27FC236}">
                <a16:creationId xmlns:a16="http://schemas.microsoft.com/office/drawing/2014/main" xmlns="" id="{02F3108D-E0EA-1342-A491-9B528D40065D}"/>
              </a:ext>
            </a:extLst>
          </p:cNvPr>
          <p:cNvSpPr/>
          <p:nvPr/>
        </p:nvSpPr>
        <p:spPr>
          <a:xfrm>
            <a:off x="8207132" y="4064614"/>
            <a:ext cx="104161" cy="104161"/>
          </a:xfrm>
          <a:prstGeom prst="diamond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Triangle 118">
            <a:extLst>
              <a:ext uri="{FF2B5EF4-FFF2-40B4-BE49-F238E27FC236}">
                <a16:creationId xmlns:a16="http://schemas.microsoft.com/office/drawing/2014/main" xmlns="" id="{B63CBCFD-B9BA-0A4B-AD09-276991C65AEC}"/>
              </a:ext>
            </a:extLst>
          </p:cNvPr>
          <p:cNvSpPr/>
          <p:nvPr/>
        </p:nvSpPr>
        <p:spPr>
          <a:xfrm>
            <a:off x="8203992" y="4201139"/>
            <a:ext cx="98634" cy="91461"/>
          </a:xfrm>
          <a:prstGeom prst="triangle">
            <a:avLst/>
          </a:prstGeom>
          <a:solidFill>
            <a:srgbClr val="03C7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gular Pentagon 119">
            <a:extLst>
              <a:ext uri="{FF2B5EF4-FFF2-40B4-BE49-F238E27FC236}">
                <a16:creationId xmlns:a16="http://schemas.microsoft.com/office/drawing/2014/main" xmlns="" id="{4A1EEEC4-3ACD-0549-AD08-A15525652ED1}"/>
              </a:ext>
            </a:extLst>
          </p:cNvPr>
          <p:cNvSpPr/>
          <p:nvPr/>
        </p:nvSpPr>
        <p:spPr>
          <a:xfrm>
            <a:off x="8203952" y="4347777"/>
            <a:ext cx="101848" cy="96998"/>
          </a:xfrm>
          <a:prstGeom prst="pentagon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AB21E2CF-5187-0D41-AE83-BAA7CA0ED854}"/>
              </a:ext>
            </a:extLst>
          </p:cNvPr>
          <p:cNvSpPr txBox="1"/>
          <p:nvPr/>
        </p:nvSpPr>
        <p:spPr>
          <a:xfrm>
            <a:off x="8357811" y="4059080"/>
            <a:ext cx="1444306" cy="3791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ea typeface="Aileron" charset="0"/>
                <a:cs typeface="Aileron" charset="0"/>
              </a:rPr>
              <a:t>Tissue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ea typeface="Aileron" charset="0"/>
                <a:cs typeface="Aileron" charset="0"/>
              </a:rPr>
              <a:t>Blood sample for translational research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ea typeface="Aileron" charset="0"/>
                <a:cs typeface="Aileron" charset="0"/>
              </a:rPr>
              <a:t>Stool sample for translational research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DABE4CD-9043-3642-98EA-825185251315}"/>
              </a:ext>
            </a:extLst>
          </p:cNvPr>
          <p:cNvSpPr txBox="1"/>
          <p:nvPr/>
        </p:nvSpPr>
        <p:spPr>
          <a:xfrm>
            <a:off x="7637086" y="4059080"/>
            <a:ext cx="516167" cy="3791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ea typeface="Aileron" charset="0"/>
                <a:cs typeface="Aileron" charset="0"/>
              </a:rPr>
              <a:t>CT scan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ea typeface="Aileron" charset="0"/>
                <a:cs typeface="Aileron" charset="0"/>
              </a:rPr>
              <a:t>DCE-DWI MRI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ea typeface="Aileron" charset="0"/>
                <a:cs typeface="Aileron" charset="0"/>
              </a:rPr>
              <a:t>PET/CT scan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FD19413-4A70-1346-9EEC-08C177CEFEAE}"/>
              </a:ext>
            </a:extLst>
          </p:cNvPr>
          <p:cNvSpPr txBox="1"/>
          <p:nvPr/>
        </p:nvSpPr>
        <p:spPr>
          <a:xfrm>
            <a:off x="7506875" y="3938430"/>
            <a:ext cx="472886" cy="802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700" b="1" dirty="0">
                <a:ea typeface="Aileron" charset="0"/>
                <a:cs typeface="Aileron" charset="0"/>
              </a:rPr>
              <a:t>Assessments</a:t>
            </a:r>
            <a:endParaRPr lang="en-GB" sz="700" b="1" dirty="0">
              <a:ea typeface="Aileron" charset="0"/>
              <a:cs typeface="Aileron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0F0C6B3-36F4-C14A-AD7C-C3AE207D11F0}"/>
              </a:ext>
            </a:extLst>
          </p:cNvPr>
          <p:cNvSpPr/>
          <p:nvPr/>
        </p:nvSpPr>
        <p:spPr>
          <a:xfrm>
            <a:off x="4829495" y="2265139"/>
            <a:ext cx="5228905" cy="588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Triangle 93">
            <a:extLst>
              <a:ext uri="{FF2B5EF4-FFF2-40B4-BE49-F238E27FC236}">
                <a16:creationId xmlns:a16="http://schemas.microsoft.com/office/drawing/2014/main" xmlns="" id="{7EB3CDA2-C3CF-5549-A7CB-0B0FC7A424C0}"/>
              </a:ext>
            </a:extLst>
          </p:cNvPr>
          <p:cNvSpPr/>
          <p:nvPr/>
        </p:nvSpPr>
        <p:spPr>
          <a:xfrm>
            <a:off x="5016292" y="2524739"/>
            <a:ext cx="98634" cy="91461"/>
          </a:xfrm>
          <a:prstGeom prst="triangle">
            <a:avLst/>
          </a:prstGeom>
          <a:solidFill>
            <a:srgbClr val="03C7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23366038-997A-3A42-8F9A-22CA10EDE4A3}"/>
              </a:ext>
            </a:extLst>
          </p:cNvPr>
          <p:cNvSpPr/>
          <p:nvPr/>
        </p:nvSpPr>
        <p:spPr>
          <a:xfrm>
            <a:off x="4880593" y="2373502"/>
            <a:ext cx="88282" cy="9347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31EE3DE4-B1CF-1945-84C1-612BF0F0439C}"/>
              </a:ext>
            </a:extLst>
          </p:cNvPr>
          <p:cNvSpPr/>
          <p:nvPr/>
        </p:nvSpPr>
        <p:spPr>
          <a:xfrm>
            <a:off x="5023468" y="2373502"/>
            <a:ext cx="88282" cy="934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57851E47-0B26-A442-81A3-B590E89FA527}"/>
              </a:ext>
            </a:extLst>
          </p:cNvPr>
          <p:cNvSpPr/>
          <p:nvPr/>
        </p:nvSpPr>
        <p:spPr>
          <a:xfrm>
            <a:off x="4880593" y="2519552"/>
            <a:ext cx="88282" cy="934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gular Pentagon 97">
            <a:extLst>
              <a:ext uri="{FF2B5EF4-FFF2-40B4-BE49-F238E27FC236}">
                <a16:creationId xmlns:a16="http://schemas.microsoft.com/office/drawing/2014/main" xmlns="" id="{4F5F9AA9-DA2F-0743-94EE-B6C9FD8C20F9}"/>
              </a:ext>
            </a:extLst>
          </p:cNvPr>
          <p:cNvSpPr/>
          <p:nvPr/>
        </p:nvSpPr>
        <p:spPr>
          <a:xfrm>
            <a:off x="4870202" y="2655502"/>
            <a:ext cx="101848" cy="96998"/>
          </a:xfrm>
          <a:prstGeom prst="pentagon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Diamond 98">
            <a:extLst>
              <a:ext uri="{FF2B5EF4-FFF2-40B4-BE49-F238E27FC236}">
                <a16:creationId xmlns:a16="http://schemas.microsoft.com/office/drawing/2014/main" xmlns="" id="{694111CD-09CB-2A4B-8007-DE0EAC5D4199}"/>
              </a:ext>
            </a:extLst>
          </p:cNvPr>
          <p:cNvSpPr/>
          <p:nvPr/>
        </p:nvSpPr>
        <p:spPr>
          <a:xfrm>
            <a:off x="5013082" y="2654914"/>
            <a:ext cx="104161" cy="104161"/>
          </a:xfrm>
          <a:prstGeom prst="diamond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Triangle 99">
            <a:extLst>
              <a:ext uri="{FF2B5EF4-FFF2-40B4-BE49-F238E27FC236}">
                <a16:creationId xmlns:a16="http://schemas.microsoft.com/office/drawing/2014/main" xmlns="" id="{745E14F0-14B4-E04E-8941-BFCA0BC64FF3}"/>
              </a:ext>
            </a:extLst>
          </p:cNvPr>
          <p:cNvSpPr/>
          <p:nvPr/>
        </p:nvSpPr>
        <p:spPr>
          <a:xfrm>
            <a:off x="6149767" y="2489814"/>
            <a:ext cx="98634" cy="91461"/>
          </a:xfrm>
          <a:prstGeom prst="triangle">
            <a:avLst/>
          </a:prstGeom>
          <a:solidFill>
            <a:srgbClr val="03C7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7756786D-06BA-1F45-99A1-2DA3BC355359}"/>
              </a:ext>
            </a:extLst>
          </p:cNvPr>
          <p:cNvSpPr/>
          <p:nvPr/>
        </p:nvSpPr>
        <p:spPr>
          <a:xfrm>
            <a:off x="6014068" y="2484627"/>
            <a:ext cx="88282" cy="934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Regular Pentagon 101">
            <a:extLst>
              <a:ext uri="{FF2B5EF4-FFF2-40B4-BE49-F238E27FC236}">
                <a16:creationId xmlns:a16="http://schemas.microsoft.com/office/drawing/2014/main" xmlns="" id="{6D81BB38-896E-0842-92B6-4E44F302D0E8}"/>
              </a:ext>
            </a:extLst>
          </p:cNvPr>
          <p:cNvSpPr/>
          <p:nvPr/>
        </p:nvSpPr>
        <p:spPr>
          <a:xfrm>
            <a:off x="6003677" y="2620577"/>
            <a:ext cx="101848" cy="96998"/>
          </a:xfrm>
          <a:prstGeom prst="pentagon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Diamond 102">
            <a:extLst>
              <a:ext uri="{FF2B5EF4-FFF2-40B4-BE49-F238E27FC236}">
                <a16:creationId xmlns:a16="http://schemas.microsoft.com/office/drawing/2014/main" xmlns="" id="{C7A45F87-C648-E547-8C6B-E73F847FE9C0}"/>
              </a:ext>
            </a:extLst>
          </p:cNvPr>
          <p:cNvSpPr/>
          <p:nvPr/>
        </p:nvSpPr>
        <p:spPr>
          <a:xfrm>
            <a:off x="6146557" y="2619989"/>
            <a:ext cx="104161" cy="104161"/>
          </a:xfrm>
          <a:prstGeom prst="diamond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Triangle 103">
            <a:extLst>
              <a:ext uri="{FF2B5EF4-FFF2-40B4-BE49-F238E27FC236}">
                <a16:creationId xmlns:a16="http://schemas.microsoft.com/office/drawing/2014/main" xmlns="" id="{951AFF21-3B26-D84D-A84E-96D8B49F9485}"/>
              </a:ext>
            </a:extLst>
          </p:cNvPr>
          <p:cNvSpPr/>
          <p:nvPr/>
        </p:nvSpPr>
        <p:spPr>
          <a:xfrm>
            <a:off x="6626017" y="2559664"/>
            <a:ext cx="98634" cy="91461"/>
          </a:xfrm>
          <a:prstGeom prst="triangle">
            <a:avLst/>
          </a:prstGeom>
          <a:solidFill>
            <a:srgbClr val="03C7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riangle 104">
            <a:extLst>
              <a:ext uri="{FF2B5EF4-FFF2-40B4-BE49-F238E27FC236}">
                <a16:creationId xmlns:a16="http://schemas.microsoft.com/office/drawing/2014/main" xmlns="" id="{7AB8EB14-21EE-0A40-AD5A-A1A5B13494AF}"/>
              </a:ext>
            </a:extLst>
          </p:cNvPr>
          <p:cNvSpPr/>
          <p:nvPr/>
        </p:nvSpPr>
        <p:spPr>
          <a:xfrm>
            <a:off x="8924717" y="2613639"/>
            <a:ext cx="98634" cy="91461"/>
          </a:xfrm>
          <a:prstGeom prst="triangle">
            <a:avLst/>
          </a:prstGeom>
          <a:solidFill>
            <a:srgbClr val="03C7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E511A506-5A4F-CC44-B64B-4BBF515E6CD7}"/>
              </a:ext>
            </a:extLst>
          </p:cNvPr>
          <p:cNvSpPr/>
          <p:nvPr/>
        </p:nvSpPr>
        <p:spPr>
          <a:xfrm>
            <a:off x="8931893" y="2481452"/>
            <a:ext cx="88282" cy="9347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50B46986-29A3-9046-83C3-1A5019C59990}"/>
              </a:ext>
            </a:extLst>
          </p:cNvPr>
          <p:cNvSpPr/>
          <p:nvPr/>
        </p:nvSpPr>
        <p:spPr>
          <a:xfrm>
            <a:off x="9074768" y="2481452"/>
            <a:ext cx="88282" cy="934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gular Pentagon 107">
            <a:extLst>
              <a:ext uri="{FF2B5EF4-FFF2-40B4-BE49-F238E27FC236}">
                <a16:creationId xmlns:a16="http://schemas.microsoft.com/office/drawing/2014/main" xmlns="" id="{1B6F95F1-F7EB-4940-AA25-B163FAAF8C0F}"/>
              </a:ext>
            </a:extLst>
          </p:cNvPr>
          <p:cNvSpPr/>
          <p:nvPr/>
        </p:nvSpPr>
        <p:spPr>
          <a:xfrm>
            <a:off x="9073902" y="2620577"/>
            <a:ext cx="101848" cy="96998"/>
          </a:xfrm>
          <a:prstGeom prst="pentagon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Diamond 108">
            <a:extLst>
              <a:ext uri="{FF2B5EF4-FFF2-40B4-BE49-F238E27FC236}">
                <a16:creationId xmlns:a16="http://schemas.microsoft.com/office/drawing/2014/main" xmlns="" id="{3D3D8366-1498-7840-B13F-446842B43825}"/>
              </a:ext>
            </a:extLst>
          </p:cNvPr>
          <p:cNvSpPr/>
          <p:nvPr/>
        </p:nvSpPr>
        <p:spPr>
          <a:xfrm>
            <a:off x="9645407" y="2556489"/>
            <a:ext cx="104161" cy="104161"/>
          </a:xfrm>
          <a:prstGeom prst="diamond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Regular Pentagon 109">
            <a:extLst>
              <a:ext uri="{FF2B5EF4-FFF2-40B4-BE49-F238E27FC236}">
                <a16:creationId xmlns:a16="http://schemas.microsoft.com/office/drawing/2014/main" xmlns="" id="{6C56E7E1-A47F-E248-BAB2-F7B7A404DE76}"/>
              </a:ext>
            </a:extLst>
          </p:cNvPr>
          <p:cNvSpPr/>
          <p:nvPr/>
        </p:nvSpPr>
        <p:spPr>
          <a:xfrm>
            <a:off x="10191502" y="2620577"/>
            <a:ext cx="101848" cy="96998"/>
          </a:xfrm>
          <a:prstGeom prst="pentagon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Regular Pentagon 110">
            <a:extLst>
              <a:ext uri="{FF2B5EF4-FFF2-40B4-BE49-F238E27FC236}">
                <a16:creationId xmlns:a16="http://schemas.microsoft.com/office/drawing/2014/main" xmlns="" id="{E91A055C-FC83-B742-B3B2-5F149E26DC2C}"/>
              </a:ext>
            </a:extLst>
          </p:cNvPr>
          <p:cNvSpPr/>
          <p:nvPr/>
        </p:nvSpPr>
        <p:spPr>
          <a:xfrm>
            <a:off x="10413752" y="2620577"/>
            <a:ext cx="101848" cy="96998"/>
          </a:xfrm>
          <a:prstGeom prst="pentagon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Triangle 111">
            <a:extLst>
              <a:ext uri="{FF2B5EF4-FFF2-40B4-BE49-F238E27FC236}">
                <a16:creationId xmlns:a16="http://schemas.microsoft.com/office/drawing/2014/main" xmlns="" id="{36C7260C-6A30-D443-B8BF-ABA2281EFDD6}"/>
              </a:ext>
            </a:extLst>
          </p:cNvPr>
          <p:cNvSpPr/>
          <p:nvPr/>
        </p:nvSpPr>
        <p:spPr>
          <a:xfrm>
            <a:off x="10194717" y="2492989"/>
            <a:ext cx="98634" cy="91461"/>
          </a:xfrm>
          <a:prstGeom prst="triangle">
            <a:avLst/>
          </a:prstGeom>
          <a:solidFill>
            <a:srgbClr val="03C7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riangle 112">
            <a:extLst>
              <a:ext uri="{FF2B5EF4-FFF2-40B4-BE49-F238E27FC236}">
                <a16:creationId xmlns:a16="http://schemas.microsoft.com/office/drawing/2014/main" xmlns="" id="{CD378A8A-3C46-2348-8211-25D767A8CFD1}"/>
              </a:ext>
            </a:extLst>
          </p:cNvPr>
          <p:cNvSpPr/>
          <p:nvPr/>
        </p:nvSpPr>
        <p:spPr>
          <a:xfrm>
            <a:off x="10413792" y="2492989"/>
            <a:ext cx="98634" cy="91461"/>
          </a:xfrm>
          <a:prstGeom prst="triangle">
            <a:avLst/>
          </a:prstGeom>
          <a:solidFill>
            <a:srgbClr val="03C7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8F7FE415-5803-004F-B0B9-AD89906FCBCE}"/>
              </a:ext>
            </a:extLst>
          </p:cNvPr>
          <p:cNvSpPr/>
          <p:nvPr/>
        </p:nvSpPr>
        <p:spPr>
          <a:xfrm>
            <a:off x="10417793" y="2360802"/>
            <a:ext cx="88282" cy="9347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9EC04EF0-86FC-E34C-808C-4C87A62EAD17}"/>
              </a:ext>
            </a:extLst>
          </p:cNvPr>
          <p:cNvSpPr/>
          <p:nvPr/>
        </p:nvSpPr>
        <p:spPr>
          <a:xfrm>
            <a:off x="5114882" y="3866795"/>
            <a:ext cx="2229440" cy="657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3D06C0B-E60F-B24B-9324-4A1A79686D1F}"/>
              </a:ext>
            </a:extLst>
          </p:cNvPr>
          <p:cNvSpPr txBox="1"/>
          <p:nvPr/>
        </p:nvSpPr>
        <p:spPr>
          <a:xfrm>
            <a:off x="5280427" y="4056004"/>
            <a:ext cx="407163" cy="2498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b="1" dirty="0">
                <a:ea typeface="Aileron" charset="0"/>
                <a:cs typeface="Aileron" charset="0"/>
              </a:rPr>
              <a:t>Nivolumab</a:t>
            </a:r>
            <a:r>
              <a:rPr lang="en-US" sz="700" dirty="0">
                <a:ea typeface="Aileron" charset="0"/>
                <a:cs typeface="Aileron" charset="0"/>
              </a:rPr>
              <a:t/>
            </a:r>
            <a:br>
              <a:rPr lang="en-US" sz="700" dirty="0">
                <a:ea typeface="Aileron" charset="0"/>
                <a:cs typeface="Aileron" charset="0"/>
              </a:rPr>
            </a:br>
            <a:r>
              <a:rPr lang="en-US" sz="700" dirty="0">
                <a:ea typeface="Aileron" charset="0"/>
                <a:cs typeface="Aileron" charset="0"/>
              </a:rPr>
              <a:t>IV Q2W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0791D57E-110D-C94F-AFF7-484763DB1A45}"/>
              </a:ext>
            </a:extLst>
          </p:cNvPr>
          <p:cNvSpPr txBox="1"/>
          <p:nvPr/>
        </p:nvSpPr>
        <p:spPr>
          <a:xfrm>
            <a:off x="5194666" y="3938430"/>
            <a:ext cx="429605" cy="802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700" b="1" dirty="0">
                <a:ea typeface="Aileron" charset="0"/>
                <a:cs typeface="Aileron" charset="0"/>
              </a:rPr>
              <a:t>Treatments</a:t>
            </a:r>
            <a:endParaRPr lang="en-GB" sz="700" b="1" dirty="0">
              <a:ea typeface="Aileron" charset="0"/>
              <a:cs typeface="Aileron" charset="0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88C23900-2C22-DB49-B3D4-DC8E2E13B443}"/>
              </a:ext>
            </a:extLst>
          </p:cNvPr>
          <p:cNvCxnSpPr>
            <a:cxnSpLocks/>
          </p:cNvCxnSpPr>
          <p:nvPr/>
        </p:nvCxnSpPr>
        <p:spPr>
          <a:xfrm flipV="1">
            <a:off x="5210745" y="4052409"/>
            <a:ext cx="0" cy="262416"/>
          </a:xfrm>
          <a:prstGeom prst="line">
            <a:avLst/>
          </a:prstGeom>
          <a:ln w="38100">
            <a:solidFill>
              <a:srgbClr val="FF7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1D34EA00-A21D-FD42-BF11-ED3732828B21}"/>
              </a:ext>
            </a:extLst>
          </p:cNvPr>
          <p:cNvSpPr txBox="1"/>
          <p:nvPr/>
        </p:nvSpPr>
        <p:spPr>
          <a:xfrm>
            <a:off x="5994802" y="4056004"/>
            <a:ext cx="456856" cy="2498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b="1" dirty="0">
                <a:ea typeface="Aileron" charset="0"/>
                <a:cs typeface="Aileron" charset="0"/>
              </a:rPr>
              <a:t>Regorafenib</a:t>
            </a:r>
            <a:r>
              <a:rPr lang="en-US" sz="700" dirty="0">
                <a:ea typeface="Aileron" charset="0"/>
                <a:cs typeface="Aileron" charset="0"/>
              </a:rPr>
              <a:t/>
            </a:r>
            <a:br>
              <a:rPr lang="en-US" sz="700" dirty="0">
                <a:ea typeface="Aileron" charset="0"/>
                <a:cs typeface="Aileron" charset="0"/>
              </a:rPr>
            </a:br>
            <a:r>
              <a:rPr lang="en-US" sz="700" dirty="0">
                <a:ea typeface="Aileron" charset="0"/>
                <a:cs typeface="Aileron" charset="0"/>
              </a:rPr>
              <a:t>PO QD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6A225C19-70AC-194C-ACFC-0A0E197F029A}"/>
              </a:ext>
            </a:extLst>
          </p:cNvPr>
          <p:cNvCxnSpPr>
            <a:cxnSpLocks/>
          </p:cNvCxnSpPr>
          <p:nvPr/>
        </p:nvCxnSpPr>
        <p:spPr>
          <a:xfrm flipV="1">
            <a:off x="5925120" y="40524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3129BBEB-BD0B-FB42-BDF5-C85C3DB30D68}"/>
              </a:ext>
            </a:extLst>
          </p:cNvPr>
          <p:cNvSpPr txBox="1"/>
          <p:nvPr/>
        </p:nvSpPr>
        <p:spPr>
          <a:xfrm>
            <a:off x="6744102" y="4056004"/>
            <a:ext cx="251672" cy="249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b="1" dirty="0">
                <a:ea typeface="Aileron" charset="0"/>
                <a:cs typeface="Aileron" charset="0"/>
              </a:rPr>
              <a:t>SCRT</a:t>
            </a:r>
            <a:br>
              <a:rPr lang="en-US" sz="700" b="1" dirty="0">
                <a:ea typeface="Aileron" charset="0"/>
                <a:cs typeface="Aileron" charset="0"/>
              </a:rPr>
            </a:br>
            <a:r>
              <a:rPr lang="en-US" sz="700" dirty="0">
                <a:ea typeface="Aileron" charset="0"/>
                <a:cs typeface="Aileron" charset="0"/>
              </a:rPr>
              <a:t>5×5 </a:t>
            </a:r>
            <a:r>
              <a:rPr lang="en-US" sz="700" dirty="0" err="1">
                <a:ea typeface="Aileron" charset="0"/>
                <a:cs typeface="Aileron" charset="0"/>
              </a:rPr>
              <a:t>Gy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F1E20EEF-6CE9-CB4F-800C-D7856CC044BD}"/>
              </a:ext>
            </a:extLst>
          </p:cNvPr>
          <p:cNvCxnSpPr>
            <a:cxnSpLocks/>
          </p:cNvCxnSpPr>
          <p:nvPr/>
        </p:nvCxnSpPr>
        <p:spPr>
          <a:xfrm flipV="1">
            <a:off x="6674420" y="40524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96B06D74-68C3-A74C-B7B0-9E5AC100366A}"/>
              </a:ext>
            </a:extLst>
          </p:cNvPr>
          <p:cNvSpPr/>
          <p:nvPr/>
        </p:nvSpPr>
        <p:spPr>
          <a:xfrm>
            <a:off x="5114881" y="1561745"/>
            <a:ext cx="4946694" cy="657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7C0BE1A4-1CB9-494B-8B77-0D3B8CE707D6}"/>
              </a:ext>
            </a:extLst>
          </p:cNvPr>
          <p:cNvCxnSpPr>
            <a:cxnSpLocks/>
          </p:cNvCxnSpPr>
          <p:nvPr/>
        </p:nvCxnSpPr>
        <p:spPr>
          <a:xfrm flipV="1">
            <a:off x="5131370" y="1918809"/>
            <a:ext cx="0" cy="262416"/>
          </a:xfrm>
          <a:prstGeom prst="line">
            <a:avLst/>
          </a:prstGeom>
          <a:ln w="38100">
            <a:solidFill>
              <a:srgbClr val="FF7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5530DF36-D45D-6E4B-983D-2FCEFB0BF02F}"/>
              </a:ext>
            </a:extLst>
          </p:cNvPr>
          <p:cNvCxnSpPr>
            <a:cxnSpLocks/>
          </p:cNvCxnSpPr>
          <p:nvPr/>
        </p:nvCxnSpPr>
        <p:spPr>
          <a:xfrm flipV="1">
            <a:off x="5131370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65105F53-36D6-4244-87C6-DDB71B3A6264}"/>
              </a:ext>
            </a:extLst>
          </p:cNvPr>
          <p:cNvCxnSpPr>
            <a:cxnSpLocks/>
          </p:cNvCxnSpPr>
          <p:nvPr/>
        </p:nvCxnSpPr>
        <p:spPr>
          <a:xfrm flipV="1">
            <a:off x="5871145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2FD41E26-3723-6843-B228-A65A5DF669A2}"/>
              </a:ext>
            </a:extLst>
          </p:cNvPr>
          <p:cNvCxnSpPr>
            <a:cxnSpLocks/>
          </p:cNvCxnSpPr>
          <p:nvPr/>
        </p:nvCxnSpPr>
        <p:spPr>
          <a:xfrm flipV="1">
            <a:off x="5814242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3FC97715-1E1A-EC4F-A7A0-3BE394436F47}"/>
              </a:ext>
            </a:extLst>
          </p:cNvPr>
          <p:cNvCxnSpPr>
            <a:cxnSpLocks/>
          </p:cNvCxnSpPr>
          <p:nvPr/>
        </p:nvCxnSpPr>
        <p:spPr>
          <a:xfrm flipV="1">
            <a:off x="5757336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36C4C143-D406-D74E-980E-8A5CF76A08D9}"/>
              </a:ext>
            </a:extLst>
          </p:cNvPr>
          <p:cNvCxnSpPr>
            <a:cxnSpLocks/>
          </p:cNvCxnSpPr>
          <p:nvPr/>
        </p:nvCxnSpPr>
        <p:spPr>
          <a:xfrm flipV="1">
            <a:off x="5700430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5E85828F-91DF-F441-8129-788E1966246F}"/>
              </a:ext>
            </a:extLst>
          </p:cNvPr>
          <p:cNvCxnSpPr>
            <a:cxnSpLocks/>
          </p:cNvCxnSpPr>
          <p:nvPr/>
        </p:nvCxnSpPr>
        <p:spPr>
          <a:xfrm flipV="1">
            <a:off x="5643524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4100482D-D010-C142-B738-46D1421B7277}"/>
              </a:ext>
            </a:extLst>
          </p:cNvPr>
          <p:cNvCxnSpPr>
            <a:cxnSpLocks/>
          </p:cNvCxnSpPr>
          <p:nvPr/>
        </p:nvCxnSpPr>
        <p:spPr>
          <a:xfrm flipV="1">
            <a:off x="5586618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5AA97A5D-FD33-8B47-A3BA-4D063D82EFE6}"/>
              </a:ext>
            </a:extLst>
          </p:cNvPr>
          <p:cNvCxnSpPr>
            <a:cxnSpLocks/>
          </p:cNvCxnSpPr>
          <p:nvPr/>
        </p:nvCxnSpPr>
        <p:spPr>
          <a:xfrm flipV="1">
            <a:off x="5188276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5DA871EE-3223-1D4D-9765-1172582CCC7E}"/>
              </a:ext>
            </a:extLst>
          </p:cNvPr>
          <p:cNvCxnSpPr>
            <a:cxnSpLocks/>
          </p:cNvCxnSpPr>
          <p:nvPr/>
        </p:nvCxnSpPr>
        <p:spPr>
          <a:xfrm flipV="1">
            <a:off x="5529712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76023BBF-2172-FF47-BE0C-57C0C56F9030}"/>
              </a:ext>
            </a:extLst>
          </p:cNvPr>
          <p:cNvCxnSpPr>
            <a:cxnSpLocks/>
          </p:cNvCxnSpPr>
          <p:nvPr/>
        </p:nvCxnSpPr>
        <p:spPr>
          <a:xfrm flipV="1">
            <a:off x="5472806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5921C375-01F8-DF4E-B116-0840C81FD6E6}"/>
              </a:ext>
            </a:extLst>
          </p:cNvPr>
          <p:cNvCxnSpPr>
            <a:cxnSpLocks/>
          </p:cNvCxnSpPr>
          <p:nvPr/>
        </p:nvCxnSpPr>
        <p:spPr>
          <a:xfrm flipV="1">
            <a:off x="5415900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42AB7F9B-6CE9-2940-B10E-1989BF3C5093}"/>
              </a:ext>
            </a:extLst>
          </p:cNvPr>
          <p:cNvCxnSpPr>
            <a:cxnSpLocks/>
          </p:cNvCxnSpPr>
          <p:nvPr/>
        </p:nvCxnSpPr>
        <p:spPr>
          <a:xfrm flipV="1">
            <a:off x="5358994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776B36C1-D6D7-F64C-B376-322D29DE5DFD}"/>
              </a:ext>
            </a:extLst>
          </p:cNvPr>
          <p:cNvCxnSpPr>
            <a:cxnSpLocks/>
          </p:cNvCxnSpPr>
          <p:nvPr/>
        </p:nvCxnSpPr>
        <p:spPr>
          <a:xfrm flipV="1">
            <a:off x="5302088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CE54C0EA-ECF1-EE42-A840-36B8010DA0D6}"/>
              </a:ext>
            </a:extLst>
          </p:cNvPr>
          <p:cNvCxnSpPr>
            <a:cxnSpLocks/>
          </p:cNvCxnSpPr>
          <p:nvPr/>
        </p:nvCxnSpPr>
        <p:spPr>
          <a:xfrm flipV="1">
            <a:off x="5245182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18B7AB5D-9BAA-6845-936E-7D887D1459B5}"/>
              </a:ext>
            </a:extLst>
          </p:cNvPr>
          <p:cNvCxnSpPr>
            <a:cxnSpLocks/>
          </p:cNvCxnSpPr>
          <p:nvPr/>
        </p:nvCxnSpPr>
        <p:spPr>
          <a:xfrm flipV="1">
            <a:off x="5928295" y="1918809"/>
            <a:ext cx="0" cy="262416"/>
          </a:xfrm>
          <a:prstGeom prst="line">
            <a:avLst/>
          </a:prstGeom>
          <a:ln w="38100">
            <a:solidFill>
              <a:srgbClr val="FF7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3FC1AE46-4798-7E45-8E27-2B8699FAD256}"/>
              </a:ext>
            </a:extLst>
          </p:cNvPr>
          <p:cNvCxnSpPr>
            <a:cxnSpLocks/>
          </p:cNvCxnSpPr>
          <p:nvPr/>
        </p:nvCxnSpPr>
        <p:spPr>
          <a:xfrm flipV="1">
            <a:off x="6671245" y="1918809"/>
            <a:ext cx="0" cy="262416"/>
          </a:xfrm>
          <a:prstGeom prst="line">
            <a:avLst/>
          </a:prstGeom>
          <a:ln w="38100">
            <a:solidFill>
              <a:srgbClr val="FF7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157A5005-5B4C-F34F-9183-195B12150A3E}"/>
              </a:ext>
            </a:extLst>
          </p:cNvPr>
          <p:cNvCxnSpPr>
            <a:cxnSpLocks/>
          </p:cNvCxnSpPr>
          <p:nvPr/>
        </p:nvCxnSpPr>
        <p:spPr>
          <a:xfrm flipV="1">
            <a:off x="7469637" y="1918809"/>
            <a:ext cx="0" cy="262416"/>
          </a:xfrm>
          <a:prstGeom prst="line">
            <a:avLst/>
          </a:prstGeom>
          <a:ln w="38100">
            <a:solidFill>
              <a:srgbClr val="FF7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DB6190D5-8722-3342-B2A2-95DDCF7F62C0}"/>
              </a:ext>
            </a:extLst>
          </p:cNvPr>
          <p:cNvCxnSpPr>
            <a:cxnSpLocks/>
          </p:cNvCxnSpPr>
          <p:nvPr/>
        </p:nvCxnSpPr>
        <p:spPr>
          <a:xfrm flipV="1">
            <a:off x="8188895" y="1918809"/>
            <a:ext cx="0" cy="262416"/>
          </a:xfrm>
          <a:prstGeom prst="line">
            <a:avLst/>
          </a:prstGeom>
          <a:ln w="38100">
            <a:solidFill>
              <a:srgbClr val="FF7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43DBF23C-47F6-E848-83BF-4815CF57DCE8}"/>
              </a:ext>
            </a:extLst>
          </p:cNvPr>
          <p:cNvCxnSpPr>
            <a:cxnSpLocks/>
          </p:cNvCxnSpPr>
          <p:nvPr/>
        </p:nvCxnSpPr>
        <p:spPr>
          <a:xfrm flipV="1">
            <a:off x="6525195" y="1614009"/>
            <a:ext cx="0" cy="262416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B9FF5EF8-25D1-7842-9613-B3428B2E6197}"/>
              </a:ext>
            </a:extLst>
          </p:cNvPr>
          <p:cNvCxnSpPr>
            <a:cxnSpLocks/>
          </p:cNvCxnSpPr>
          <p:nvPr/>
        </p:nvCxnSpPr>
        <p:spPr>
          <a:xfrm flipV="1">
            <a:off x="6468292" y="1614009"/>
            <a:ext cx="0" cy="262416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xmlns="" id="{1639D09C-1E99-B244-95B4-796A7292F161}"/>
              </a:ext>
            </a:extLst>
          </p:cNvPr>
          <p:cNvCxnSpPr>
            <a:cxnSpLocks/>
          </p:cNvCxnSpPr>
          <p:nvPr/>
        </p:nvCxnSpPr>
        <p:spPr>
          <a:xfrm flipV="1">
            <a:off x="6411386" y="1614009"/>
            <a:ext cx="0" cy="262416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B79CD13E-E398-D445-AEC4-8A347BF1489E}"/>
              </a:ext>
            </a:extLst>
          </p:cNvPr>
          <p:cNvCxnSpPr>
            <a:cxnSpLocks/>
          </p:cNvCxnSpPr>
          <p:nvPr/>
        </p:nvCxnSpPr>
        <p:spPr>
          <a:xfrm flipV="1">
            <a:off x="6354480" y="1614009"/>
            <a:ext cx="0" cy="262416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D12826F8-E21D-F14E-B366-FA3D88B0D193}"/>
              </a:ext>
            </a:extLst>
          </p:cNvPr>
          <p:cNvCxnSpPr>
            <a:cxnSpLocks/>
          </p:cNvCxnSpPr>
          <p:nvPr/>
        </p:nvCxnSpPr>
        <p:spPr>
          <a:xfrm flipV="1">
            <a:off x="6297574" y="1614009"/>
            <a:ext cx="0" cy="262416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5FED3266-3AC7-C14C-BEC8-7597A62768BB}"/>
              </a:ext>
            </a:extLst>
          </p:cNvPr>
          <p:cNvCxnSpPr>
            <a:cxnSpLocks/>
          </p:cNvCxnSpPr>
          <p:nvPr/>
        </p:nvCxnSpPr>
        <p:spPr>
          <a:xfrm flipV="1">
            <a:off x="6671245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EA371A0D-BEBD-094F-AC30-B831A840A31A}"/>
              </a:ext>
            </a:extLst>
          </p:cNvPr>
          <p:cNvCxnSpPr>
            <a:cxnSpLocks/>
          </p:cNvCxnSpPr>
          <p:nvPr/>
        </p:nvCxnSpPr>
        <p:spPr>
          <a:xfrm flipV="1">
            <a:off x="7411020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D86B17E2-0E12-D44C-B8BB-D898CC9FDAA9}"/>
              </a:ext>
            </a:extLst>
          </p:cNvPr>
          <p:cNvCxnSpPr>
            <a:cxnSpLocks/>
          </p:cNvCxnSpPr>
          <p:nvPr/>
        </p:nvCxnSpPr>
        <p:spPr>
          <a:xfrm flipV="1">
            <a:off x="7354117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A560E223-164E-344F-A5E4-B7AE1B5F0150}"/>
              </a:ext>
            </a:extLst>
          </p:cNvPr>
          <p:cNvCxnSpPr>
            <a:cxnSpLocks/>
          </p:cNvCxnSpPr>
          <p:nvPr/>
        </p:nvCxnSpPr>
        <p:spPr>
          <a:xfrm flipV="1">
            <a:off x="7297211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9FCE9D09-BD6B-1F41-87EE-89E412BDC792}"/>
              </a:ext>
            </a:extLst>
          </p:cNvPr>
          <p:cNvCxnSpPr>
            <a:cxnSpLocks/>
          </p:cNvCxnSpPr>
          <p:nvPr/>
        </p:nvCxnSpPr>
        <p:spPr>
          <a:xfrm flipV="1">
            <a:off x="7240305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393F50B4-CC2F-294B-A6A5-0F9A1E65057B}"/>
              </a:ext>
            </a:extLst>
          </p:cNvPr>
          <p:cNvCxnSpPr>
            <a:cxnSpLocks/>
          </p:cNvCxnSpPr>
          <p:nvPr/>
        </p:nvCxnSpPr>
        <p:spPr>
          <a:xfrm flipV="1">
            <a:off x="7183399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B2A908F4-83CB-3D4A-B2D2-2584C596AE4A}"/>
              </a:ext>
            </a:extLst>
          </p:cNvPr>
          <p:cNvCxnSpPr>
            <a:cxnSpLocks/>
          </p:cNvCxnSpPr>
          <p:nvPr/>
        </p:nvCxnSpPr>
        <p:spPr>
          <a:xfrm flipV="1">
            <a:off x="7126493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7F604E1A-EDBA-9D4F-900A-5FCDA4991B89}"/>
              </a:ext>
            </a:extLst>
          </p:cNvPr>
          <p:cNvCxnSpPr>
            <a:cxnSpLocks/>
          </p:cNvCxnSpPr>
          <p:nvPr/>
        </p:nvCxnSpPr>
        <p:spPr>
          <a:xfrm flipV="1">
            <a:off x="6728151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1A140369-C5E4-F147-9331-88253E9962A8}"/>
              </a:ext>
            </a:extLst>
          </p:cNvPr>
          <p:cNvCxnSpPr>
            <a:cxnSpLocks/>
          </p:cNvCxnSpPr>
          <p:nvPr/>
        </p:nvCxnSpPr>
        <p:spPr>
          <a:xfrm flipV="1">
            <a:off x="7069587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xmlns="" id="{FAC98D83-E291-3844-83A3-46E94EEE16DD}"/>
              </a:ext>
            </a:extLst>
          </p:cNvPr>
          <p:cNvCxnSpPr>
            <a:cxnSpLocks/>
          </p:cNvCxnSpPr>
          <p:nvPr/>
        </p:nvCxnSpPr>
        <p:spPr>
          <a:xfrm flipV="1">
            <a:off x="7012681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xmlns="" id="{7FFE8A10-67CF-5944-93A6-0E5F6080E488}"/>
              </a:ext>
            </a:extLst>
          </p:cNvPr>
          <p:cNvCxnSpPr>
            <a:cxnSpLocks/>
          </p:cNvCxnSpPr>
          <p:nvPr/>
        </p:nvCxnSpPr>
        <p:spPr>
          <a:xfrm flipV="1">
            <a:off x="6955775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xmlns="" id="{E2090168-69C7-2B49-8A07-4EF1329B026D}"/>
              </a:ext>
            </a:extLst>
          </p:cNvPr>
          <p:cNvCxnSpPr>
            <a:cxnSpLocks/>
          </p:cNvCxnSpPr>
          <p:nvPr/>
        </p:nvCxnSpPr>
        <p:spPr>
          <a:xfrm flipV="1">
            <a:off x="6898869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xmlns="" id="{8E7BBF55-6C2C-E64F-964C-9ED5EF64EEB3}"/>
              </a:ext>
            </a:extLst>
          </p:cNvPr>
          <p:cNvCxnSpPr>
            <a:cxnSpLocks/>
          </p:cNvCxnSpPr>
          <p:nvPr/>
        </p:nvCxnSpPr>
        <p:spPr>
          <a:xfrm flipV="1">
            <a:off x="6841963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xmlns="" id="{3F5959EC-4A1B-324D-8EA6-005EC9CE459E}"/>
              </a:ext>
            </a:extLst>
          </p:cNvPr>
          <p:cNvCxnSpPr>
            <a:cxnSpLocks/>
          </p:cNvCxnSpPr>
          <p:nvPr/>
        </p:nvCxnSpPr>
        <p:spPr>
          <a:xfrm flipV="1">
            <a:off x="6785057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xmlns="" id="{CA0B6219-4BD2-2B43-B537-FABB91E4C343}"/>
              </a:ext>
            </a:extLst>
          </p:cNvPr>
          <p:cNvCxnSpPr>
            <a:cxnSpLocks/>
          </p:cNvCxnSpPr>
          <p:nvPr/>
        </p:nvCxnSpPr>
        <p:spPr>
          <a:xfrm flipV="1">
            <a:off x="7811070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xmlns="" id="{842D02F2-44EB-B948-BB12-A48591F4EA80}"/>
              </a:ext>
            </a:extLst>
          </p:cNvPr>
          <p:cNvCxnSpPr>
            <a:cxnSpLocks/>
          </p:cNvCxnSpPr>
          <p:nvPr/>
        </p:nvCxnSpPr>
        <p:spPr>
          <a:xfrm flipV="1">
            <a:off x="7754167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xmlns="" id="{FF3E5590-D3BD-AC44-A710-33C4BA110D10}"/>
              </a:ext>
            </a:extLst>
          </p:cNvPr>
          <p:cNvCxnSpPr>
            <a:cxnSpLocks/>
          </p:cNvCxnSpPr>
          <p:nvPr/>
        </p:nvCxnSpPr>
        <p:spPr>
          <a:xfrm flipV="1">
            <a:off x="7697261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xmlns="" id="{8B2DA355-771F-C04F-8FB6-2F22A1D7D02E}"/>
              </a:ext>
            </a:extLst>
          </p:cNvPr>
          <p:cNvCxnSpPr>
            <a:cxnSpLocks/>
          </p:cNvCxnSpPr>
          <p:nvPr/>
        </p:nvCxnSpPr>
        <p:spPr>
          <a:xfrm flipV="1">
            <a:off x="7640355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401F505E-699C-3C43-83B3-B60020E2AB45}"/>
              </a:ext>
            </a:extLst>
          </p:cNvPr>
          <p:cNvCxnSpPr>
            <a:cxnSpLocks/>
          </p:cNvCxnSpPr>
          <p:nvPr/>
        </p:nvCxnSpPr>
        <p:spPr>
          <a:xfrm flipV="1">
            <a:off x="7583449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90CEB5F0-6B94-B749-B832-221B08AA5446}"/>
              </a:ext>
            </a:extLst>
          </p:cNvPr>
          <p:cNvCxnSpPr>
            <a:cxnSpLocks/>
          </p:cNvCxnSpPr>
          <p:nvPr/>
        </p:nvCxnSpPr>
        <p:spPr>
          <a:xfrm flipV="1">
            <a:off x="7526543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5271402D-667F-8F44-A0D3-989A897B459C}"/>
              </a:ext>
            </a:extLst>
          </p:cNvPr>
          <p:cNvCxnSpPr>
            <a:cxnSpLocks/>
          </p:cNvCxnSpPr>
          <p:nvPr/>
        </p:nvCxnSpPr>
        <p:spPr>
          <a:xfrm flipV="1">
            <a:off x="7469637" y="1614009"/>
            <a:ext cx="0" cy="262416"/>
          </a:xfrm>
          <a:prstGeom prst="line">
            <a:avLst/>
          </a:prstGeom>
          <a:ln w="38100">
            <a:solidFill>
              <a:srgbClr val="03C7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xmlns="" id="{E5C5261B-C4DE-624E-8790-5FDF74D7BDAD}"/>
              </a:ext>
            </a:extLst>
          </p:cNvPr>
          <p:cNvSpPr/>
          <p:nvPr/>
        </p:nvSpPr>
        <p:spPr>
          <a:xfrm>
            <a:off x="10119940" y="1790058"/>
            <a:ext cx="305904" cy="2814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8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EOT</a:t>
            </a:r>
            <a:br>
              <a:rPr lang="en-GB" altLang="zh-CN" sz="8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8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visit</a:t>
            </a:r>
          </a:p>
        </p:txBody>
      </p:sp>
      <p:sp>
        <p:nvSpPr>
          <p:cNvPr id="188" name="Rounded Rectangle 187">
            <a:extLst>
              <a:ext uri="{FF2B5EF4-FFF2-40B4-BE49-F238E27FC236}">
                <a16:creationId xmlns:a16="http://schemas.microsoft.com/office/drawing/2014/main" xmlns="" id="{1D131130-6785-D840-B078-1ADF68BC6040}"/>
              </a:ext>
            </a:extLst>
          </p:cNvPr>
          <p:cNvSpPr/>
          <p:nvPr/>
        </p:nvSpPr>
        <p:spPr>
          <a:xfrm>
            <a:off x="9307139" y="1609082"/>
            <a:ext cx="748085" cy="56896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TME</a:t>
            </a:r>
            <a:br>
              <a:rPr lang="en-GB" altLang="zh-CN" sz="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16391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PRODIGE 68 -UCGI 38 - SOREGATT: </a:t>
            </a:r>
            <a:br>
              <a:rPr lang="en-GB" dirty="0"/>
            </a:br>
            <a:r>
              <a:rPr lang="en-GB" dirty="0"/>
              <a:t>A randomized, phase 2 study comparing the sequences of regorafenib and trifluridine/</a:t>
            </a:r>
            <a:r>
              <a:rPr lang="en-GB" dirty="0" err="1"/>
              <a:t>tipiracil</a:t>
            </a:r>
            <a:r>
              <a:rPr lang="en-GB" dirty="0"/>
              <a:t> after failure of standard therapies in patients with metastatic colorectal cancer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cap="none" dirty="0"/>
              <a:t>Michel </a:t>
            </a:r>
            <a:r>
              <a:rPr lang="en-GB" sz="2400" cap="none" dirty="0" err="1"/>
              <a:t>Ducreux</a:t>
            </a:r>
            <a:r>
              <a:rPr lang="en-GB" sz="2400" cap="none" dirty="0"/>
              <a:t>. ESMO 2021, Abstract </a:t>
            </a:r>
            <a:r>
              <a:rPr lang="en-GB" sz="2400" dirty="0"/>
              <a:t>#508T</a:t>
            </a:r>
            <a:r>
              <a:rPr lang="en-GB" sz="2400" cap="none" dirty="0"/>
              <a:t>i</a:t>
            </a:r>
            <a:r>
              <a:rPr lang="en-GB" sz="2400" dirty="0"/>
              <a:t>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5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5A2A1D-3625-D440-83D1-8AF383F11B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First-line chemotherapy for mCRC:</a:t>
            </a:r>
          </a:p>
          <a:p>
            <a:pPr lvl="1"/>
            <a:r>
              <a:rPr lang="en-GB" sz="2000" dirty="0"/>
              <a:t>Fluoropyrimidine-based chemotherapy combined with oxaliplatin and/or irinotecan, associated with an anti-VEGF inhibitor or an anti-EGFR inhibitor</a:t>
            </a:r>
          </a:p>
          <a:p>
            <a:r>
              <a:rPr lang="en-GB" b="1" dirty="0">
                <a:solidFill>
                  <a:schemeClr val="accent1"/>
                </a:solidFill>
              </a:rPr>
              <a:t>Second-line for mCRC: </a:t>
            </a:r>
          </a:p>
          <a:p>
            <a:pPr lvl="1"/>
            <a:r>
              <a:rPr lang="en-GB" sz="2000" dirty="0"/>
              <a:t>Patients are eligible for either regorafenib or trifluridine-</a:t>
            </a:r>
            <a:r>
              <a:rPr lang="en-GB" sz="2000" dirty="0" err="1"/>
              <a:t>tipiracil</a:t>
            </a:r>
            <a:r>
              <a:rPr lang="en-GB" sz="2000" dirty="0"/>
              <a:t>. 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Question asked</a:t>
            </a:r>
            <a:r>
              <a:rPr lang="en-GB" dirty="0"/>
              <a:t>: </a:t>
            </a:r>
          </a:p>
          <a:p>
            <a:pPr marL="287993" lvl="1" indent="0">
              <a:buNone/>
            </a:pPr>
            <a:r>
              <a:rPr lang="en-GB" dirty="0"/>
              <a:t>What is the optimal treatment strategy for patients with mCRC in the second-line setting?</a:t>
            </a:r>
          </a:p>
          <a:p>
            <a:pPr>
              <a:buFont typeface="Wingdings" pitchFamily="2" charset="2"/>
              <a:buChar char="à"/>
            </a:pPr>
            <a:r>
              <a:rPr lang="en-GB" b="1" dirty="0">
                <a:solidFill>
                  <a:schemeClr val="accent1"/>
                </a:solidFill>
              </a:rPr>
              <a:t>PRODIGE 68 – UCGI 38 - SOREGATT:</a:t>
            </a:r>
          </a:p>
          <a:p>
            <a:pPr lvl="1"/>
            <a:r>
              <a:rPr lang="en-GB" sz="2000" b="1" dirty="0"/>
              <a:t>This study aims to determine the optimal treatment strategy, which could improve the current clinical practice for mCRC patients.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EE1378C-85FD-8B48-91D6-E993C38A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  <a:r>
              <a:rPr lang="aa-ET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B847DEC-AEDA-1948-B58F-57463BE69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2158E0-CF46-904B-960E-8DD646BEC94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9292240" cy="365125"/>
          </a:xfrm>
        </p:spPr>
        <p:txBody>
          <a:bodyPr/>
          <a:lstStyle/>
          <a:p>
            <a:r>
              <a:rPr lang="en-US" dirty="0"/>
              <a:t>EGFR, epidermal growth factor receptor; </a:t>
            </a:r>
            <a:r>
              <a:rPr lang="en-US" dirty="0" err="1"/>
              <a:t>mCRC</a:t>
            </a:r>
            <a:r>
              <a:rPr lang="en-US" dirty="0"/>
              <a:t>, metastatic colorectal cancer; VEGF, vascular endothelial growth factor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703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xmlns="" id="{BCFACAF5-B7CF-7C4A-8FB4-57DFA5B5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 of the study</a:t>
            </a:r>
            <a:endParaRPr lang="en-GB" noProof="0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xmlns="" id="{8D240F81-1226-9F4F-95AF-F600BBFC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xmlns="" id="{1ABEB811-7355-A148-981F-6DFD8BBB9C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804408" cy="365125"/>
          </a:xfrm>
        </p:spPr>
        <p:txBody>
          <a:bodyPr/>
          <a:lstStyle/>
          <a:p>
            <a:r>
              <a:rPr lang="en-US" sz="1100" dirty="0"/>
              <a:t>DCR, disease control rate; ECOG PS, Eastern Cooperative Oncology Group performance status; EGFR, epidermal growth factor receptor; </a:t>
            </a:r>
            <a:r>
              <a:rPr lang="en-GB" sz="1100" dirty="0">
                <a:solidFill>
                  <a:schemeClr val="tx2"/>
                </a:solidFill>
              </a:rPr>
              <a:t>EORTC QLQ C30, </a:t>
            </a:r>
            <a:r>
              <a:rPr lang="en-US" sz="1100" dirty="0">
                <a:solidFill>
                  <a:schemeClr val="tx2"/>
                </a:solidFill>
              </a:rPr>
              <a:t>European </a:t>
            </a:r>
            <a:r>
              <a:rPr lang="en-US" sz="1100" dirty="0" err="1">
                <a:solidFill>
                  <a:schemeClr val="tx2"/>
                </a:solidFill>
              </a:rPr>
              <a:t>Organisation</a:t>
            </a:r>
            <a:r>
              <a:rPr lang="en-US" sz="1100" dirty="0">
                <a:solidFill>
                  <a:schemeClr val="tx2"/>
                </a:solidFill>
              </a:rPr>
              <a:t> for Research and Treatment of Cancer Quality of Life Questionnaire-Cancer 30; </a:t>
            </a:r>
            <a:r>
              <a:rPr lang="en-GB" sz="1100" spc="5" dirty="0"/>
              <a:t>FOLFIRI, </a:t>
            </a:r>
            <a:r>
              <a:rPr lang="en-US" sz="1100" dirty="0" err="1"/>
              <a:t>folinic</a:t>
            </a:r>
            <a:r>
              <a:rPr lang="en-US" sz="1100" dirty="0"/>
              <a:t> acid, </a:t>
            </a:r>
            <a:r>
              <a:rPr lang="en-GB" sz="1100" spc="5" dirty="0"/>
              <a:t>5-</a:t>
            </a:r>
            <a:r>
              <a:rPr lang="en-US" sz="1100" dirty="0"/>
              <a:t>fluorouracil, and irinotecan; FOLFOX, </a:t>
            </a:r>
            <a:r>
              <a:rPr lang="en-US" sz="1100" dirty="0" err="1"/>
              <a:t>folinic</a:t>
            </a:r>
            <a:r>
              <a:rPr lang="en-US" sz="1100" dirty="0"/>
              <a:t> acid, 5-fluorouracil, and </a:t>
            </a:r>
            <a:r>
              <a:rPr lang="en-US" sz="1100" dirty="0" err="1"/>
              <a:t>oxaliplatin</a:t>
            </a:r>
            <a:r>
              <a:rPr lang="en-US" sz="1100" dirty="0"/>
              <a:t>; FOLFOXIRI, </a:t>
            </a:r>
            <a:r>
              <a:rPr lang="en-US" sz="1100" dirty="0" err="1"/>
              <a:t>folinic</a:t>
            </a:r>
            <a:r>
              <a:rPr lang="en-US" sz="1100" dirty="0"/>
              <a:t> acid, 5-fluorouracil, </a:t>
            </a:r>
            <a:r>
              <a:rPr lang="en-US" sz="1100" dirty="0" err="1"/>
              <a:t>oxaliplatin</a:t>
            </a:r>
            <a:r>
              <a:rPr lang="en-US" sz="1100" dirty="0"/>
              <a:t> and irinotecan; </a:t>
            </a:r>
            <a:r>
              <a:rPr lang="en-US" sz="1100" dirty="0" err="1"/>
              <a:t>mCRC</a:t>
            </a:r>
            <a:r>
              <a:rPr lang="en-US" sz="1100" dirty="0"/>
              <a:t>, metastatic colorectal cancer; ORR, objective response rate; OS, overall survival; PFS, progression-free survival; PRO, patient-reported outcomes; TTF, time to treatment failure; VEGF, vascular endothelial growth factor</a:t>
            </a:r>
          </a:p>
        </p:txBody>
      </p:sp>
      <p:sp>
        <p:nvSpPr>
          <p:cNvPr id="41" name="Rectangle : coins arrondis 17">
            <a:extLst>
              <a:ext uri="{FF2B5EF4-FFF2-40B4-BE49-F238E27FC236}">
                <a16:creationId xmlns:a16="http://schemas.microsoft.com/office/drawing/2014/main" xmlns="" id="{8AB8D919-3C0C-CE4C-BD74-E3B83D88EB9B}"/>
              </a:ext>
            </a:extLst>
          </p:cNvPr>
          <p:cNvSpPr/>
          <p:nvPr/>
        </p:nvSpPr>
        <p:spPr>
          <a:xfrm>
            <a:off x="7938817" y="1196752"/>
            <a:ext cx="3640993" cy="4179960"/>
          </a:xfrm>
          <a:prstGeom prst="roundRect">
            <a:avLst>
              <a:gd name="adj" fmla="val 727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>
              <a:buClr>
                <a:schemeClr val="accent1"/>
              </a:buClr>
            </a:pPr>
            <a:r>
              <a:rPr lang="en-GB" sz="1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objective</a:t>
            </a:r>
            <a:r>
              <a:rPr lang="en-GB" sz="1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Clr>
                <a:schemeClr val="accent1"/>
              </a:buClr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compare the feasibility of the treatment sequences:</a:t>
            </a:r>
          </a:p>
          <a:p>
            <a:pPr>
              <a:buClr>
                <a:schemeClr val="accent1"/>
              </a:buClr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A : Regorafenib then trifluridine/</a:t>
            </a:r>
            <a:r>
              <a:rPr lang="en-GB" sz="1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tipiracil</a:t>
            </a:r>
            <a:endParaRPr lang="en-GB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B : Trifluridine/</a:t>
            </a:r>
            <a:r>
              <a:rPr lang="en-GB" sz="1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tipiracil</a:t>
            </a: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then regorafenib</a:t>
            </a:r>
          </a:p>
          <a:p>
            <a:pPr>
              <a:buClr>
                <a:schemeClr val="accent1"/>
              </a:buClr>
            </a:pPr>
            <a:r>
              <a:rPr lang="en-GB" sz="1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objectives</a:t>
            </a:r>
            <a:r>
              <a:rPr lang="en-GB" sz="1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Clr>
                <a:schemeClr val="accent1"/>
              </a:buClr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Efficacy: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 for both sequences of treatment in each arm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DCR in each study arm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ORR in each study arm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TTF for both sequences of treatment in each arm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to deterioration (ECOG PS ≥2) for both sequences of treatment in each arm</a:t>
            </a:r>
          </a:p>
          <a:p>
            <a:pPr>
              <a:buClr>
                <a:schemeClr val="accent1"/>
              </a:buClr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life: EORTC QLQ-C30 v3.0</a:t>
            </a:r>
          </a:p>
          <a:p>
            <a:pPr>
              <a:buClr>
                <a:schemeClr val="accent1"/>
              </a:buClr>
            </a:pPr>
            <a:r>
              <a:rPr lang="en-GB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xmlns="" id="{2CD6B0DF-7E91-F448-91B6-291123E8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0" y="1839707"/>
            <a:ext cx="3150402" cy="3137796"/>
          </a:xfrm>
          <a:prstGeom prst="roundRect">
            <a:avLst>
              <a:gd name="adj" fmla="val 837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lIns="45720" tIns="45720" rIns="45720" bIns="45720" anchor="ctr">
            <a:spAutoFit/>
          </a:bodyPr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Key eligibility criteria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≥18 years old with mCRC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ECOG PS ≤1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Adequate bone marrow, liver and renal functions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Patients must have progressed following exposure of all the following agents: one fluoropyrimidine-based chemotherapy combined with oxaliplatin and/or irinotecan (including FOLFOX, FOLFIRI or FOLFOXIRI), as well as EGFR and/or VEGF inhibitors (in patients eligible for these treatments)</a:t>
            </a:r>
          </a:p>
        </p:txBody>
      </p:sp>
      <p:sp>
        <p:nvSpPr>
          <p:cNvPr id="25" name="Content Placeholder 42">
            <a:extLst>
              <a:ext uri="{FF2B5EF4-FFF2-40B4-BE49-F238E27FC236}">
                <a16:creationId xmlns:a16="http://schemas.microsoft.com/office/drawing/2014/main" xmlns="" id="{4716FE93-5DB7-C246-AF34-716C0042E61C}"/>
              </a:ext>
            </a:extLst>
          </p:cNvPr>
          <p:cNvSpPr txBox="1">
            <a:spLocks/>
          </p:cNvSpPr>
          <p:nvPr/>
        </p:nvSpPr>
        <p:spPr>
          <a:xfrm>
            <a:off x="619200" y="5517232"/>
            <a:ext cx="11021416" cy="360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 dirty="0">
                <a:solidFill>
                  <a:schemeClr val="accent1"/>
                </a:solidFill>
              </a:rPr>
              <a:t>Status: </a:t>
            </a:r>
            <a:r>
              <a:rPr lang="en-GB" sz="1800" dirty="0">
                <a:solidFill>
                  <a:schemeClr val="tx2"/>
                </a:solidFill>
              </a:rPr>
              <a:t>As of 30 August 2021, 70/340 patients were randomised with an estimated completion of recruitment by November 2022. Primary endpoint analysis expected in November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F2243B-E087-0148-9C5A-CB14DD1B46CF}"/>
              </a:ext>
            </a:extLst>
          </p:cNvPr>
          <p:cNvSpPr txBox="1"/>
          <p:nvPr/>
        </p:nvSpPr>
        <p:spPr>
          <a:xfrm>
            <a:off x="6145825" y="1854976"/>
            <a:ext cx="806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Screening</a:t>
            </a:r>
            <a:endParaRPr lang="en-GB" sz="1200" b="1" dirty="0">
              <a:solidFill>
                <a:schemeClr val="accent1"/>
              </a:solidFill>
              <a:ea typeface="Aileron" charset="0"/>
              <a:cs typeface="Aileron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099D20D-F313-CC4A-B2F1-6C77382FCCF9}"/>
              </a:ext>
            </a:extLst>
          </p:cNvPr>
          <p:cNvCxnSpPr>
            <a:cxnSpLocks/>
          </p:cNvCxnSpPr>
          <p:nvPr/>
        </p:nvCxnSpPr>
        <p:spPr>
          <a:xfrm rot="5400000" flipH="1">
            <a:off x="6847218" y="2879300"/>
            <a:ext cx="367743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BA08B8C-A73B-744C-ABFA-08F6B6D928BF}"/>
              </a:ext>
            </a:extLst>
          </p:cNvPr>
          <p:cNvSpPr/>
          <p:nvPr/>
        </p:nvSpPr>
        <p:spPr>
          <a:xfrm>
            <a:off x="6677287" y="2486468"/>
            <a:ext cx="707604" cy="3635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ARM B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5405C79-2B51-7E4A-BC29-5FB0EC88A3A8}"/>
              </a:ext>
            </a:extLst>
          </p:cNvPr>
          <p:cNvCxnSpPr>
            <a:cxnSpLocks/>
          </p:cNvCxnSpPr>
          <p:nvPr/>
        </p:nvCxnSpPr>
        <p:spPr>
          <a:xfrm rot="5400000" flipH="1">
            <a:off x="4491724" y="2879300"/>
            <a:ext cx="367743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1AD066D-E939-C74B-85EA-8503F5F16D2D}"/>
              </a:ext>
            </a:extLst>
          </p:cNvPr>
          <p:cNvSpPr/>
          <p:nvPr/>
        </p:nvSpPr>
        <p:spPr>
          <a:xfrm>
            <a:off x="4321793" y="2486468"/>
            <a:ext cx="707604" cy="3635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ARM A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xmlns="" id="{5F463E50-9847-8A44-9F67-28B3F03D8046}"/>
              </a:ext>
            </a:extLst>
          </p:cNvPr>
          <p:cNvSpPr/>
          <p:nvPr/>
        </p:nvSpPr>
        <p:spPr>
          <a:xfrm>
            <a:off x="5667636" y="1751812"/>
            <a:ext cx="390993" cy="3620039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C1BF1312-5B09-5A4D-A3DD-68C7DEC392B4}"/>
              </a:ext>
            </a:extLst>
          </p:cNvPr>
          <p:cNvSpPr/>
          <p:nvPr/>
        </p:nvSpPr>
        <p:spPr>
          <a:xfrm>
            <a:off x="5150569" y="1516089"/>
            <a:ext cx="1425126" cy="29514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mCRC patients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1664383A-D6EA-1C4D-918A-D7151096A8F6}"/>
              </a:ext>
            </a:extLst>
          </p:cNvPr>
          <p:cNvSpPr/>
          <p:nvPr/>
        </p:nvSpPr>
        <p:spPr>
          <a:xfrm>
            <a:off x="5062118" y="2191620"/>
            <a:ext cx="1602029" cy="2414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Randomisation (1:1)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B2E3BC06-1905-9943-9F69-D7A69101F16E}"/>
              </a:ext>
            </a:extLst>
          </p:cNvPr>
          <p:cNvSpPr/>
          <p:nvPr/>
        </p:nvSpPr>
        <p:spPr>
          <a:xfrm>
            <a:off x="5340593" y="4803146"/>
            <a:ext cx="1045079" cy="2414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Follow-up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BC44B7CE-1EFB-7F48-8922-9FB91CDB9F49}"/>
              </a:ext>
            </a:extLst>
          </p:cNvPr>
          <p:cNvSpPr/>
          <p:nvPr/>
        </p:nvSpPr>
        <p:spPr>
          <a:xfrm>
            <a:off x="5504041" y="4071626"/>
            <a:ext cx="718182" cy="24140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Phase 2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B0B31D54-2D09-1043-88D7-D89BBDD1E725}"/>
              </a:ext>
            </a:extLst>
          </p:cNvPr>
          <p:cNvSpPr/>
          <p:nvPr/>
        </p:nvSpPr>
        <p:spPr>
          <a:xfrm>
            <a:off x="5504041" y="3179172"/>
            <a:ext cx="718182" cy="24140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Phase 1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B007F549-AB95-8847-9972-D167D29F2BC8}"/>
              </a:ext>
            </a:extLst>
          </p:cNvPr>
          <p:cNvSpPr/>
          <p:nvPr/>
        </p:nvSpPr>
        <p:spPr>
          <a:xfrm>
            <a:off x="6359273" y="3976527"/>
            <a:ext cx="1343633" cy="4658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400" b="1" dirty="0">
                <a:solidFill>
                  <a:schemeClr val="tx1"/>
                </a:solidFill>
              </a:rPr>
              <a:t>Regorafenib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BD99C88-DA0A-E944-81CC-900E7B322C75}"/>
              </a:ext>
            </a:extLst>
          </p:cNvPr>
          <p:cNvCxnSpPr>
            <a:cxnSpLocks/>
          </p:cNvCxnSpPr>
          <p:nvPr/>
        </p:nvCxnSpPr>
        <p:spPr>
          <a:xfrm rot="5400000" flipH="1">
            <a:off x="6815089" y="3752676"/>
            <a:ext cx="432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0CA80DC5-0D70-0649-B76C-90FE460BB8AA}"/>
              </a:ext>
            </a:extLst>
          </p:cNvPr>
          <p:cNvSpPr/>
          <p:nvPr/>
        </p:nvSpPr>
        <p:spPr>
          <a:xfrm>
            <a:off x="4003779" y="3976527"/>
            <a:ext cx="1343633" cy="4658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400" b="1" dirty="0" err="1">
                <a:solidFill>
                  <a:schemeClr val="tx1"/>
                </a:solidFill>
              </a:rPr>
              <a:t>Trifluridine</a:t>
            </a:r>
            <a:r>
              <a:rPr lang="en-GB" sz="1400" b="1" dirty="0">
                <a:solidFill>
                  <a:schemeClr val="tx1"/>
                </a:solidFill>
              </a:rPr>
              <a:t>/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1400" b="1" dirty="0" err="1">
                <a:solidFill>
                  <a:schemeClr val="tx1"/>
                </a:solidFill>
              </a:rPr>
              <a:t>tipiracil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CAC31DF4-90B3-9240-9919-1F3198D6260F}"/>
              </a:ext>
            </a:extLst>
          </p:cNvPr>
          <p:cNvSpPr/>
          <p:nvPr/>
        </p:nvSpPr>
        <p:spPr>
          <a:xfrm>
            <a:off x="4003779" y="4503222"/>
            <a:ext cx="3750333" cy="2287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Progression or unacceptable toxicity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F0C020E-ABC5-574C-920F-F9CFF171E50F}"/>
              </a:ext>
            </a:extLst>
          </p:cNvPr>
          <p:cNvCxnSpPr>
            <a:cxnSpLocks/>
          </p:cNvCxnSpPr>
          <p:nvPr/>
        </p:nvCxnSpPr>
        <p:spPr>
          <a:xfrm flipV="1">
            <a:off x="6124678" y="1817605"/>
            <a:ext cx="0" cy="337439"/>
          </a:xfrm>
          <a:prstGeom prst="line">
            <a:avLst/>
          </a:prstGeom>
          <a:ln>
            <a:solidFill>
              <a:schemeClr val="accent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20C40C5-5FE1-C74C-8AB6-115CA2780957}"/>
              </a:ext>
            </a:extLst>
          </p:cNvPr>
          <p:cNvCxnSpPr>
            <a:cxnSpLocks/>
          </p:cNvCxnSpPr>
          <p:nvPr/>
        </p:nvCxnSpPr>
        <p:spPr>
          <a:xfrm rot="5400000" flipH="1">
            <a:off x="4459595" y="3752676"/>
            <a:ext cx="432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Bent Arrow 8">
            <a:extLst>
              <a:ext uri="{FF2B5EF4-FFF2-40B4-BE49-F238E27FC236}">
                <a16:creationId xmlns:a16="http://schemas.microsoft.com/office/drawing/2014/main" xmlns="" id="{EC659375-74AB-564B-AD20-6259A280BDF6}"/>
              </a:ext>
            </a:extLst>
          </p:cNvPr>
          <p:cNvSpPr/>
          <p:nvPr/>
        </p:nvSpPr>
        <p:spPr>
          <a:xfrm flipV="1">
            <a:off x="4695848" y="4766568"/>
            <a:ext cx="360040" cy="190145"/>
          </a:xfrm>
          <a:prstGeom prst="ben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xmlns="" id="{8968F230-EFF7-E84E-AD88-03D44331E820}"/>
              </a:ext>
            </a:extLst>
          </p:cNvPr>
          <p:cNvSpPr/>
          <p:nvPr/>
        </p:nvSpPr>
        <p:spPr>
          <a:xfrm flipH="1" flipV="1">
            <a:off x="6721498" y="4766568"/>
            <a:ext cx="360040" cy="190145"/>
          </a:xfrm>
          <a:prstGeom prst="ben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Bent Arrow 44">
            <a:extLst>
              <a:ext uri="{FF2B5EF4-FFF2-40B4-BE49-F238E27FC236}">
                <a16:creationId xmlns:a16="http://schemas.microsoft.com/office/drawing/2014/main" xmlns="" id="{AC8F0B97-4FFC-564D-97A9-276D5B34DB7B}"/>
              </a:ext>
            </a:extLst>
          </p:cNvPr>
          <p:cNvSpPr/>
          <p:nvPr/>
        </p:nvSpPr>
        <p:spPr>
          <a:xfrm flipV="1">
            <a:off x="6210094" y="2535433"/>
            <a:ext cx="360040" cy="190145"/>
          </a:xfrm>
          <a:prstGeom prst="ben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Bent Arrow 45">
            <a:extLst>
              <a:ext uri="{FF2B5EF4-FFF2-40B4-BE49-F238E27FC236}">
                <a16:creationId xmlns:a16="http://schemas.microsoft.com/office/drawing/2014/main" xmlns="" id="{FAE7E388-5FBD-C94A-B834-8F6C7AF61BC4}"/>
              </a:ext>
            </a:extLst>
          </p:cNvPr>
          <p:cNvSpPr/>
          <p:nvPr/>
        </p:nvSpPr>
        <p:spPr>
          <a:xfrm flipH="1" flipV="1">
            <a:off x="5142075" y="2535433"/>
            <a:ext cx="360040" cy="190145"/>
          </a:xfrm>
          <a:prstGeom prst="ben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456608C3-5FB3-204A-90E4-1E88853DF180}"/>
              </a:ext>
            </a:extLst>
          </p:cNvPr>
          <p:cNvSpPr/>
          <p:nvPr/>
        </p:nvSpPr>
        <p:spPr>
          <a:xfrm>
            <a:off x="4003779" y="3596138"/>
            <a:ext cx="3750333" cy="2287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Progression or unacceptable toxicity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BF21385-B950-4B44-99B2-AE268CF77953}"/>
              </a:ext>
            </a:extLst>
          </p:cNvPr>
          <p:cNvSpPr/>
          <p:nvPr/>
        </p:nvSpPr>
        <p:spPr>
          <a:xfrm>
            <a:off x="6359273" y="3062128"/>
            <a:ext cx="1343633" cy="4658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400" b="1" dirty="0" err="1">
                <a:solidFill>
                  <a:schemeClr val="tx1"/>
                </a:solidFill>
              </a:rPr>
              <a:t>Trifluridine</a:t>
            </a:r>
            <a:r>
              <a:rPr lang="en-GB" sz="1400" b="1" dirty="0">
                <a:solidFill>
                  <a:schemeClr val="tx1"/>
                </a:solidFill>
              </a:rPr>
              <a:t>/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1400" b="1" dirty="0" err="1">
                <a:solidFill>
                  <a:schemeClr val="tx1"/>
                </a:solidFill>
              </a:rPr>
              <a:t>tipiracil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422F81FA-098E-DA42-BF38-C44C2ECC987C}"/>
              </a:ext>
            </a:extLst>
          </p:cNvPr>
          <p:cNvSpPr/>
          <p:nvPr/>
        </p:nvSpPr>
        <p:spPr>
          <a:xfrm>
            <a:off x="4003779" y="3062128"/>
            <a:ext cx="1343633" cy="4658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400" b="1" dirty="0">
                <a:solidFill>
                  <a:schemeClr val="tx1"/>
                </a:solidFill>
              </a:rPr>
              <a:t>Regorafenib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ontent Placeholder 42">
            <a:extLst>
              <a:ext uri="{FF2B5EF4-FFF2-40B4-BE49-F238E27FC236}">
                <a16:creationId xmlns:a16="http://schemas.microsoft.com/office/drawing/2014/main" xmlns="" id="{B890F834-C8DF-714A-A682-986BD6F64A45}"/>
              </a:ext>
            </a:extLst>
          </p:cNvPr>
          <p:cNvSpPr txBox="1">
            <a:spLocks/>
          </p:cNvSpPr>
          <p:nvPr/>
        </p:nvSpPr>
        <p:spPr>
          <a:xfrm>
            <a:off x="619200" y="793651"/>
            <a:ext cx="7009444" cy="360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SOREGATT study (NCT04450836):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multicentre, comparative, open-label, phase 2 trial conducted in two parallel groups</a:t>
            </a:r>
          </a:p>
        </p:txBody>
      </p:sp>
    </p:spTree>
    <p:extLst>
      <p:ext uri="{BB962C8B-B14F-4D97-AF65-F5344CB8AC3E}">
        <p14:creationId xmlns:p14="http://schemas.microsoft.com/office/powerpoint/2010/main" val="14308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REPROGRAM-01, a phase II </a:t>
            </a:r>
            <a:r>
              <a:rPr lang="fr-FR" dirty="0" err="1"/>
              <a:t>study</a:t>
            </a:r>
            <a:r>
              <a:rPr lang="fr-FR" dirty="0"/>
              <a:t> of </a:t>
            </a:r>
            <a:r>
              <a:rPr lang="fr-FR" dirty="0" err="1"/>
              <a:t>regorafenib</a:t>
            </a:r>
            <a:r>
              <a:rPr lang="fr-FR" dirty="0"/>
              <a:t> in </a:t>
            </a:r>
            <a:r>
              <a:rPr lang="fr-FR" dirty="0" err="1"/>
              <a:t>combination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multimodal </a:t>
            </a:r>
            <a:r>
              <a:rPr lang="fr-FR" dirty="0" err="1"/>
              <a:t>metronomic</a:t>
            </a:r>
            <a:r>
              <a:rPr lang="fr-FR" dirty="0"/>
              <a:t> </a:t>
            </a:r>
            <a:r>
              <a:rPr lang="fr-FR" dirty="0" err="1"/>
              <a:t>chemotherapy</a:t>
            </a:r>
            <a:r>
              <a:rPr lang="fr-FR" dirty="0"/>
              <a:t> in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metastatic</a:t>
            </a:r>
            <a:r>
              <a:rPr lang="fr-FR" dirty="0"/>
              <a:t> colorectal cancer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400" cap="none" dirty="0"/>
              <a:t>Elodie </a:t>
            </a:r>
            <a:r>
              <a:rPr lang="fr-FR" sz="2400" cap="none" dirty="0" err="1"/>
              <a:t>Klajer</a:t>
            </a:r>
            <a:r>
              <a:rPr lang="fr-FR" sz="2400" cap="none" dirty="0"/>
              <a:t>. EMSO 2021, Abstract </a:t>
            </a:r>
            <a:r>
              <a:rPr lang="en-GB" sz="2400" dirty="0"/>
              <a:t>#</a:t>
            </a:r>
            <a:r>
              <a:rPr lang="fr-FR" sz="2400" dirty="0"/>
              <a:t>509T</a:t>
            </a:r>
            <a:r>
              <a:rPr lang="fr-FR" sz="2400" cap="none" dirty="0"/>
              <a:t>i</a:t>
            </a:r>
            <a:r>
              <a:rPr lang="fr-FR" sz="2400" dirty="0"/>
              <a:t>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38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5A2A1D-3625-D440-83D1-8AF383F11B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129" y="980730"/>
            <a:ext cx="5433807" cy="5112566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Antiangiogenic molecules = </a:t>
            </a:r>
            <a:r>
              <a:rPr lang="en-GB" dirty="0">
                <a:solidFill>
                  <a:schemeClr val="tx2"/>
                </a:solidFill>
              </a:rPr>
              <a:t>cornerstone in the treatment of advanced CRC</a:t>
            </a:r>
          </a:p>
          <a:p>
            <a:r>
              <a:rPr lang="en-GB" b="1" dirty="0">
                <a:solidFill>
                  <a:schemeClr val="accent1"/>
                </a:solidFill>
              </a:rPr>
              <a:t>Regorafenib = </a:t>
            </a:r>
            <a:r>
              <a:rPr lang="en-GB" dirty="0">
                <a:solidFill>
                  <a:schemeClr val="tx2"/>
                </a:solidFill>
              </a:rPr>
              <a:t>effective option in 20—25% of heavily pre-treated patients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Metronomic chemotherapy: </a:t>
            </a:r>
            <a:r>
              <a:rPr lang="en-GB" dirty="0">
                <a:solidFill>
                  <a:schemeClr val="tx2"/>
                </a:solidFill>
              </a:rPr>
              <a:t>targets the tumour microenvironment</a:t>
            </a:r>
          </a:p>
          <a:p>
            <a:pPr>
              <a:buFont typeface="Wingdings" pitchFamily="2" charset="2"/>
              <a:buChar char="à"/>
            </a:pPr>
            <a:r>
              <a:rPr lang="en-GB" b="1" dirty="0">
                <a:solidFill>
                  <a:schemeClr val="accent1"/>
                </a:solidFill>
                <a:sym typeface="Wingdings" pitchFamily="2" charset="2"/>
              </a:rPr>
              <a:t>The combination of regorafenib + metronomic chemotherapy provides continuous anti-</a:t>
            </a:r>
            <a:r>
              <a:rPr lang="en-GB" b="1" dirty="0" err="1">
                <a:solidFill>
                  <a:schemeClr val="accent1"/>
                </a:solidFill>
                <a:sym typeface="Wingdings" pitchFamily="2" charset="2"/>
              </a:rPr>
              <a:t>tumor</a:t>
            </a:r>
            <a:r>
              <a:rPr lang="en-GB" b="1" dirty="0">
                <a:solidFill>
                  <a:schemeClr val="accent1"/>
                </a:solidFill>
                <a:sym typeface="Wingdings" pitchFamily="2" charset="2"/>
              </a:rPr>
              <a:t> activity, anti-angiogenic activity, stimulation of the immune system, and improved tolerance</a:t>
            </a:r>
            <a:endParaRPr lang="en-GB" b="1" dirty="0">
              <a:solidFill>
                <a:schemeClr val="accent1"/>
              </a:solidFill>
            </a:endParaRP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chemeClr val="tx2"/>
                </a:solidFill>
              </a:rPr>
              <a:t>In a study of 66 patients with heavily pre-treated mCRC, aspirin and metronomic capecitabine demonstrated a manageable safety profile and induced promising clinical outcomes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EE1378C-85FD-8B48-91D6-E993C38A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  <a:r>
              <a:rPr lang="aa-ET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B847DEC-AEDA-1948-B58F-57463BE69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xmlns="" id="{64C26A00-8A03-694C-B873-6ED065E076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5360" y="6237312"/>
            <a:ext cx="11161240" cy="458018"/>
          </a:xfrm>
        </p:spPr>
        <p:txBody>
          <a:bodyPr/>
          <a:lstStyle/>
          <a:p>
            <a:r>
              <a:rPr lang="en-GB" sz="1100" baseline="30000" dirty="0"/>
              <a:t>1</a:t>
            </a:r>
            <a:r>
              <a:rPr lang="en-GB" sz="1100" dirty="0"/>
              <a:t>Giampieri R, et al. Clin Colorectal Cancer 2017;16:38-43.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BRAF, v-</a:t>
            </a:r>
            <a:r>
              <a:rPr lang="en-GB" sz="1100" dirty="0" err="1"/>
              <a:t>raf</a:t>
            </a:r>
            <a:r>
              <a:rPr lang="en-GB" sz="1100" dirty="0"/>
              <a:t> murine sarcoma viral oncogene homolog B1; FGFR, fibroblast growth factor receptor; mCRC, metastatic colorectal cancer; </a:t>
            </a:r>
            <a:r>
              <a:rPr lang="en-US" sz="1100" dirty="0"/>
              <a:t>MDSC, myeloid-</a:t>
            </a:r>
            <a:r>
              <a:rPr lang="en-US" sz="1100" dirty="0" err="1"/>
              <a:t>derivated</a:t>
            </a:r>
            <a:r>
              <a:rPr lang="en-US" sz="1100" dirty="0"/>
              <a:t> suppressive cell; PDGFR, Platelet-derived growth factor receptor;PGE2, prostaglandin E2; RAF-1, Rapidly Accelerated Fibrosarcoma-1; RET, rearranged during transfection; VEGFR, vascular endothelial growth factor  receptor</a:t>
            </a:r>
            <a:endParaRPr lang="aa-ET" sz="11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8568AE7-FDB0-7447-85F4-C84E6B863F00}"/>
              </a:ext>
            </a:extLst>
          </p:cNvPr>
          <p:cNvSpPr/>
          <p:nvPr/>
        </p:nvSpPr>
        <p:spPr>
          <a:xfrm>
            <a:off x="8111807" y="1398489"/>
            <a:ext cx="975862" cy="9758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EA36AA1-CB59-D740-A671-AEC1EEE426B5}"/>
              </a:ext>
            </a:extLst>
          </p:cNvPr>
          <p:cNvCxnSpPr>
            <a:cxnSpLocks/>
          </p:cNvCxnSpPr>
          <p:nvPr/>
        </p:nvCxnSpPr>
        <p:spPr>
          <a:xfrm flipH="1">
            <a:off x="7580866" y="4880860"/>
            <a:ext cx="496919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CD957C6-8CF5-4546-82C0-3D17A05BD1A8}"/>
              </a:ext>
            </a:extLst>
          </p:cNvPr>
          <p:cNvCxnSpPr>
            <a:cxnSpLocks/>
            <a:endCxn id="13" idx="6"/>
          </p:cNvCxnSpPr>
          <p:nvPr/>
        </p:nvCxnSpPr>
        <p:spPr>
          <a:xfrm flipH="1" flipV="1">
            <a:off x="7625870" y="4862848"/>
            <a:ext cx="473861" cy="43335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DDAB14B-6911-7847-B2A9-662E9747266B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7625870" y="3838719"/>
            <a:ext cx="471240" cy="1024129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6A4BE4E-22F3-D942-93FF-97BBE05E9EE4}"/>
              </a:ext>
            </a:extLst>
          </p:cNvPr>
          <p:cNvSpPr/>
          <p:nvPr/>
        </p:nvSpPr>
        <p:spPr>
          <a:xfrm>
            <a:off x="8250796" y="1639891"/>
            <a:ext cx="646804" cy="6468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71295F-2CD3-5F48-AA4B-2A0BB5C87AF4}"/>
              </a:ext>
            </a:extLst>
          </p:cNvPr>
          <p:cNvSpPr txBox="1"/>
          <p:nvPr/>
        </p:nvSpPr>
        <p:spPr>
          <a:xfrm>
            <a:off x="8509628" y="1753725"/>
            <a:ext cx="22121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MDSC</a:t>
            </a:r>
            <a:endParaRPr lang="en-GB" sz="700" dirty="0">
              <a:ea typeface="Aileron" charset="0"/>
              <a:cs typeface="Ailero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E3BDF1A-9B68-F049-96E0-390578F35628}"/>
              </a:ext>
            </a:extLst>
          </p:cNvPr>
          <p:cNvCxnSpPr>
            <a:cxnSpLocks/>
          </p:cNvCxnSpPr>
          <p:nvPr/>
        </p:nvCxnSpPr>
        <p:spPr>
          <a:xfrm flipH="1">
            <a:off x="7580866" y="2115715"/>
            <a:ext cx="496919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8561CC4-1E8D-264C-94E1-39C395A2694E}"/>
              </a:ext>
            </a:extLst>
          </p:cNvPr>
          <p:cNvSpPr/>
          <p:nvPr/>
        </p:nvSpPr>
        <p:spPr>
          <a:xfrm>
            <a:off x="7731085" y="2402191"/>
            <a:ext cx="1121779" cy="10899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952EA82-D2F5-8740-9439-291F43171E7C}"/>
              </a:ext>
            </a:extLst>
          </p:cNvPr>
          <p:cNvSpPr/>
          <p:nvPr/>
        </p:nvSpPr>
        <p:spPr>
          <a:xfrm>
            <a:off x="7876879" y="2634757"/>
            <a:ext cx="741389" cy="7413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2FF2077-71B0-D947-B99C-090942318278}"/>
              </a:ext>
            </a:extLst>
          </p:cNvPr>
          <p:cNvSpPr txBox="1"/>
          <p:nvPr/>
        </p:nvSpPr>
        <p:spPr>
          <a:xfrm>
            <a:off x="8002715" y="3224080"/>
            <a:ext cx="60593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Regulatory T cell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8FCD8F5-A2B1-4748-BA04-4F626331C164}"/>
              </a:ext>
            </a:extLst>
          </p:cNvPr>
          <p:cNvSpPr/>
          <p:nvPr/>
        </p:nvSpPr>
        <p:spPr>
          <a:xfrm>
            <a:off x="9070099" y="1939814"/>
            <a:ext cx="975862" cy="97586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0BC75A8-378B-AD4F-A438-DEF683080710}"/>
              </a:ext>
            </a:extLst>
          </p:cNvPr>
          <p:cNvSpPr/>
          <p:nvPr/>
        </p:nvSpPr>
        <p:spPr>
          <a:xfrm>
            <a:off x="9172511" y="2173901"/>
            <a:ext cx="646804" cy="646804"/>
          </a:xfrm>
          <a:prstGeom prst="ellipse">
            <a:avLst/>
          </a:prstGeom>
          <a:solidFill>
            <a:srgbClr val="E7F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E11179A-2B7A-F34E-864C-D2BF32E05702}"/>
              </a:ext>
            </a:extLst>
          </p:cNvPr>
          <p:cNvSpPr/>
          <p:nvPr/>
        </p:nvSpPr>
        <p:spPr>
          <a:xfrm>
            <a:off x="8082256" y="1980659"/>
            <a:ext cx="1429308" cy="26510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  <a:alpha val="87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200" dirty="0">
                <a:solidFill>
                  <a:schemeClr val="tx1"/>
                </a:solidFill>
              </a:rPr>
              <a:t>CD4 Th17 inhibition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29068F5-1532-B94F-82E0-6F57322BCFE8}"/>
              </a:ext>
            </a:extLst>
          </p:cNvPr>
          <p:cNvSpPr txBox="1"/>
          <p:nvPr/>
        </p:nvSpPr>
        <p:spPr>
          <a:xfrm>
            <a:off x="9557737" y="2397463"/>
            <a:ext cx="50975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00" dirty="0">
                <a:ea typeface="Aileron" charset="0"/>
                <a:cs typeface="Aileron" charset="0"/>
              </a:rPr>
              <a:t>T Lymphocyte</a:t>
            </a:r>
            <a:endParaRPr lang="en-GB" sz="700" dirty="0">
              <a:ea typeface="Aileron" charset="0"/>
              <a:cs typeface="Aileron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9510E247-FEE0-2F43-A4E0-344F41B52934}"/>
              </a:ext>
            </a:extLst>
          </p:cNvPr>
          <p:cNvSpPr/>
          <p:nvPr/>
        </p:nvSpPr>
        <p:spPr>
          <a:xfrm>
            <a:off x="8082256" y="5148141"/>
            <a:ext cx="1429308" cy="26510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  <a:alpha val="87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200" dirty="0">
                <a:solidFill>
                  <a:schemeClr val="tx1"/>
                </a:solidFill>
              </a:rPr>
              <a:t>Proliferation↓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39B5D44F-7FCF-4045-9082-7A3C43C09C3A}"/>
              </a:ext>
            </a:extLst>
          </p:cNvPr>
          <p:cNvSpPr/>
          <p:nvPr/>
        </p:nvSpPr>
        <p:spPr>
          <a:xfrm>
            <a:off x="8082256" y="4661681"/>
            <a:ext cx="1429308" cy="44067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  <a:alpha val="87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200" dirty="0">
                <a:solidFill>
                  <a:schemeClr val="tx1"/>
                </a:solidFill>
              </a:rPr>
              <a:t>Cancer stem-like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properties↓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6A1BA8EF-7D73-A54A-AE2B-12FEB95D1A49}"/>
              </a:ext>
            </a:extLst>
          </p:cNvPr>
          <p:cNvSpPr/>
          <p:nvPr/>
        </p:nvSpPr>
        <p:spPr>
          <a:xfrm>
            <a:off x="8082256" y="4350784"/>
            <a:ext cx="1429308" cy="26510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  <a:alpha val="87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200" dirty="0">
                <a:solidFill>
                  <a:schemeClr val="tx1"/>
                </a:solidFill>
              </a:rPr>
              <a:t>Direct tumour cell kill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B7DC2C38-1831-9C43-84E3-A89CD26C24D8}"/>
              </a:ext>
            </a:extLst>
          </p:cNvPr>
          <p:cNvSpPr/>
          <p:nvPr/>
        </p:nvSpPr>
        <p:spPr>
          <a:xfrm>
            <a:off x="8082256" y="3562503"/>
            <a:ext cx="1429308" cy="614475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  <a:alpha val="87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200" dirty="0">
                <a:solidFill>
                  <a:schemeClr val="tx1"/>
                </a:solidFill>
              </a:rPr>
              <a:t>Anti-angiogenic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Anti-</a:t>
            </a:r>
            <a:r>
              <a:rPr lang="en-GB" sz="1200" dirty="0" err="1">
                <a:solidFill>
                  <a:schemeClr val="tx1"/>
                </a:solidFill>
              </a:rPr>
              <a:t>vasculogenic</a:t>
            </a:r>
            <a:r>
              <a:rPr lang="en-GB" sz="1200" dirty="0">
                <a:solidFill>
                  <a:schemeClr val="tx1"/>
                </a:solidFill>
              </a:rPr>
              <a:t/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Hypoxia↓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1159ED3C-FA71-294B-BAED-AA4BBFA37EC8}"/>
              </a:ext>
            </a:extLst>
          </p:cNvPr>
          <p:cNvSpPr/>
          <p:nvPr/>
        </p:nvSpPr>
        <p:spPr>
          <a:xfrm>
            <a:off x="8082256" y="2763385"/>
            <a:ext cx="1429308" cy="44067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  <a:alpha val="87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200" dirty="0">
                <a:solidFill>
                  <a:schemeClr val="tx1"/>
                </a:solidFill>
              </a:rPr>
              <a:t>Immuno-modulation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MDSC↓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1B3A859F-264B-B84A-927C-59AFDA4A25F8}"/>
              </a:ext>
            </a:extLst>
          </p:cNvPr>
          <p:cNvSpPr/>
          <p:nvPr/>
        </p:nvSpPr>
        <p:spPr>
          <a:xfrm>
            <a:off x="8082256" y="2284241"/>
            <a:ext cx="1429308" cy="44067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  <a:alpha val="87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200" dirty="0">
                <a:solidFill>
                  <a:schemeClr val="tx1"/>
                </a:solidFill>
              </a:rPr>
              <a:t>Immuno-modulation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T cell activation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B31C167-F6F6-B448-9A79-272B70A599D2}"/>
              </a:ext>
            </a:extLst>
          </p:cNvPr>
          <p:cNvSpPr/>
          <p:nvPr/>
        </p:nvSpPr>
        <p:spPr>
          <a:xfrm>
            <a:off x="5519936" y="1642342"/>
            <a:ext cx="2105934" cy="9253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Low dose aspirin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PGE2 inhibition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C36694C-7A9E-4B4C-867F-FA70DACEC26A}"/>
              </a:ext>
            </a:extLst>
          </p:cNvPr>
          <p:cNvSpPr/>
          <p:nvPr/>
        </p:nvSpPr>
        <p:spPr>
          <a:xfrm>
            <a:off x="5519936" y="4400173"/>
            <a:ext cx="2105934" cy="9253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Regorafenib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Multi-kinase inhibitor targeting VEGFR1, 2, 3, TIE2, KIT, RET, RAF-1, BRAF, BRAFV600E, PDGFR, FGFR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5A062A2-63EA-A141-9F45-EAD1E1112C80}"/>
              </a:ext>
            </a:extLst>
          </p:cNvPr>
          <p:cNvCxnSpPr>
            <a:cxnSpLocks/>
          </p:cNvCxnSpPr>
          <p:nvPr/>
        </p:nvCxnSpPr>
        <p:spPr>
          <a:xfrm>
            <a:off x="9519395" y="3871363"/>
            <a:ext cx="496919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7CF13B02-8F16-504D-A6F4-F9167491DB4C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9526711" y="3838720"/>
            <a:ext cx="228726" cy="62517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5E461F09-6005-3A4C-9943-2D2EF9E5CD07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9504766" y="2993539"/>
            <a:ext cx="250671" cy="845181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F69DE0C-2713-C74D-A4A3-E62D04AFD7B6}"/>
              </a:ext>
            </a:extLst>
          </p:cNvPr>
          <p:cNvSpPr/>
          <p:nvPr/>
        </p:nvSpPr>
        <p:spPr>
          <a:xfrm>
            <a:off x="9755437" y="3376045"/>
            <a:ext cx="2105934" cy="9253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Metronic</a:t>
            </a:r>
            <a:r>
              <a:rPr lang="en-US" sz="1400" b="1" dirty="0">
                <a:solidFill>
                  <a:schemeClr val="tx1"/>
                </a:solidFill>
              </a:rPr>
              <a:t> chemotherapy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Continuous low dose cyclophosphamide and capecitabine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11CA571-9814-E745-BD9E-D121E46B402C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7625870" y="2509114"/>
            <a:ext cx="466548" cy="235373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878BE7-C779-904E-B52B-2F8D6FE7CB4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b="1" dirty="0"/>
          </a:p>
          <a:p>
            <a:pPr marL="0" indent="0" algn="just">
              <a:buNone/>
            </a:pPr>
            <a:r>
              <a:rPr lang="en-GB" b="1" dirty="0"/>
              <a:t>Please note: </a:t>
            </a:r>
            <a:r>
              <a:rPr lang="en-GB" dirty="0"/>
              <a:t>Views expressed within this presentation are the personal opinions of the author.</a:t>
            </a:r>
          </a:p>
          <a:p>
            <a:pPr marL="0" indent="0">
              <a:buNone/>
            </a:pPr>
            <a:r>
              <a:rPr lang="en-GB" dirty="0"/>
              <a:t>They do not necessarily represent the views of the author’s academic institution or the rest of </a:t>
            </a:r>
            <a:br>
              <a:rPr lang="en-GB" dirty="0"/>
            </a:br>
            <a:r>
              <a:rPr lang="en-GB" dirty="0"/>
              <a:t>GI CONNECT group.</a:t>
            </a:r>
          </a:p>
          <a:p>
            <a:pPr marL="0" indent="0" algn="just">
              <a:buNone/>
            </a:pPr>
            <a:r>
              <a:rPr lang="en-GB" dirty="0"/>
              <a:t>This content is supported by an independent educational grant from Bayer.</a:t>
            </a:r>
            <a:r>
              <a:rPr lang="en-GB" i="1" dirty="0"/>
              <a:t> 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b="1" dirty="0"/>
              <a:t>Disclosures: </a:t>
            </a:r>
            <a:r>
              <a:rPr lang="en-GB" b="1" dirty="0">
                <a:solidFill>
                  <a:schemeClr val="accent1"/>
                </a:solidFill>
              </a:rPr>
              <a:t>Dr Chiara </a:t>
            </a:r>
            <a:r>
              <a:rPr lang="en-GB" b="1" dirty="0" err="1">
                <a:solidFill>
                  <a:schemeClr val="accent1"/>
                </a:solidFill>
              </a:rPr>
              <a:t>Cremolini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has received honoraria from Amgen, </a:t>
            </a:r>
            <a:r>
              <a:rPr lang="en-GB" dirty="0" err="1"/>
              <a:t>Servier</a:t>
            </a:r>
            <a:r>
              <a:rPr lang="en-GB" dirty="0"/>
              <a:t>, Roche, Bayer, MSD and Merck.  She has received research grants from Bayer, Merck and Roche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1E823E8C-A63C-EC49-85C6-3543AB3A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Disclaimer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1EC8CA7-DF43-884C-9580-785BD2013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7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xmlns="" id="{28E846E3-23B0-6349-A4F4-DB113C9C0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00" y="793651"/>
            <a:ext cx="8161572" cy="36051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REPROGRAM-01 study (NCT04534218):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French multicentre phase 2 trial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xmlns="" id="{BCFACAF5-B7CF-7C4A-8FB4-57DFA5B5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3"/>
            <a:ext cx="8740800" cy="518132"/>
          </a:xfrm>
        </p:spPr>
        <p:txBody>
          <a:bodyPr/>
          <a:lstStyle/>
          <a:p>
            <a:r>
              <a:rPr lang="en-GB"/>
              <a:t>design of the study</a:t>
            </a:r>
            <a:endParaRPr lang="en-GB" noProof="0" dirty="0"/>
          </a:p>
        </p:txBody>
      </p:sp>
      <p:sp>
        <p:nvSpPr>
          <p:cNvPr id="41" name="Rectangle : coins arrondis 17">
            <a:extLst>
              <a:ext uri="{FF2B5EF4-FFF2-40B4-BE49-F238E27FC236}">
                <a16:creationId xmlns:a16="http://schemas.microsoft.com/office/drawing/2014/main" xmlns="" id="{8AB8D919-3C0C-CE4C-BD74-E3B83D88EB9B}"/>
              </a:ext>
            </a:extLst>
          </p:cNvPr>
          <p:cNvSpPr/>
          <p:nvPr/>
        </p:nvSpPr>
        <p:spPr>
          <a:xfrm>
            <a:off x="7876542" y="2012390"/>
            <a:ext cx="3672408" cy="24412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endpoint: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Overall response rate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endpoints: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survival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Progression-free survival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Health-related quality of life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Toxicity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of exploratory biomarkers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xmlns="" id="{8D240F81-1226-9F4F-95AF-F600BBFC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25" name="Content Placeholder 42">
            <a:extLst>
              <a:ext uri="{FF2B5EF4-FFF2-40B4-BE49-F238E27FC236}">
                <a16:creationId xmlns:a16="http://schemas.microsoft.com/office/drawing/2014/main" xmlns="" id="{4716FE93-5DB7-C246-AF34-716C0042E61C}"/>
              </a:ext>
            </a:extLst>
          </p:cNvPr>
          <p:cNvSpPr txBox="1">
            <a:spLocks/>
          </p:cNvSpPr>
          <p:nvPr/>
        </p:nvSpPr>
        <p:spPr>
          <a:xfrm>
            <a:off x="619200" y="5085184"/>
            <a:ext cx="11856640" cy="360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Status: </a:t>
            </a:r>
            <a:r>
              <a:rPr lang="en-GB" dirty="0">
                <a:solidFill>
                  <a:schemeClr val="tx2"/>
                </a:solidFill>
              </a:rPr>
              <a:t>10 patients have been enrolled; </a:t>
            </a:r>
            <a:r>
              <a:rPr lang="en-GB" dirty="0" err="1">
                <a:solidFill>
                  <a:schemeClr val="tx2"/>
                </a:solidFill>
              </a:rPr>
              <a:t>enrollment</a:t>
            </a:r>
            <a:r>
              <a:rPr lang="en-GB" dirty="0">
                <a:solidFill>
                  <a:schemeClr val="tx2"/>
                </a:solidFill>
              </a:rPr>
              <a:t> is ongoing.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25E8143-8E84-1144-B8A1-540580F25564}"/>
              </a:ext>
            </a:extLst>
          </p:cNvPr>
          <p:cNvSpPr/>
          <p:nvPr/>
        </p:nvSpPr>
        <p:spPr>
          <a:xfrm>
            <a:off x="613338" y="2940622"/>
            <a:ext cx="1872208" cy="930239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000" dirty="0">
                <a:solidFill>
                  <a:schemeClr val="tx1"/>
                </a:solidFill>
              </a:rPr>
              <a:t>Patients with mCRC</a:t>
            </a:r>
            <a:br>
              <a:rPr lang="en-GB" sz="1000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with progression after standard treatments (including anti-EGFR </a:t>
            </a:r>
            <a:r>
              <a:rPr lang="en-GB" sz="1000" dirty="0" err="1">
                <a:solidFill>
                  <a:schemeClr val="tx1"/>
                </a:solidFill>
              </a:rPr>
              <a:t>mAb</a:t>
            </a:r>
            <a:r>
              <a:rPr lang="en-GB" sz="1000" dirty="0">
                <a:solidFill>
                  <a:schemeClr val="tx1"/>
                </a:solidFill>
              </a:rPr>
              <a:t> for </a:t>
            </a:r>
            <a:r>
              <a:rPr lang="en-GB" sz="1000" i="1" dirty="0">
                <a:solidFill>
                  <a:schemeClr val="tx1"/>
                </a:solidFill>
              </a:rPr>
              <a:t>RAS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wt</a:t>
            </a:r>
            <a:r>
              <a:rPr lang="en-GB" sz="1000" dirty="0">
                <a:solidFill>
                  <a:schemeClr val="tx1"/>
                </a:solidFill>
              </a:rPr>
              <a:t> tumours) and candidates for regorafenib</a:t>
            </a:r>
            <a:endParaRPr lang="en-GB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2CCB79-834E-2048-B960-6C2CEC7FAF2D}"/>
              </a:ext>
            </a:extLst>
          </p:cNvPr>
          <p:cNvSpPr txBox="1"/>
          <p:nvPr/>
        </p:nvSpPr>
        <p:spPr>
          <a:xfrm>
            <a:off x="5208561" y="1988840"/>
            <a:ext cx="22554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ea typeface="Aileron" charset="0"/>
                <a:cs typeface="Aileron" charset="0"/>
              </a:rPr>
              <a:t>Until progression or unacceptable toxicities</a:t>
            </a:r>
            <a:endParaRPr lang="en-GB" sz="1000" dirty="0">
              <a:ea typeface="Aileron" charset="0"/>
              <a:cs typeface="Ailero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3DD344-A1A4-B947-B2C8-239C4F25D12F}"/>
              </a:ext>
            </a:extLst>
          </p:cNvPr>
          <p:cNvSpPr txBox="1"/>
          <p:nvPr/>
        </p:nvSpPr>
        <p:spPr>
          <a:xfrm>
            <a:off x="3473214" y="1988840"/>
            <a:ext cx="86882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ea typeface="Aileron" charset="0"/>
                <a:cs typeface="Aileron" charset="0"/>
              </a:rPr>
              <a:t>During 6 months</a:t>
            </a:r>
            <a:endParaRPr lang="en-GB" sz="1000" dirty="0">
              <a:ea typeface="Aileron" charset="0"/>
              <a:cs typeface="Aileron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AF95459D-4619-6147-9BB8-2ACA1D8BBD03}"/>
              </a:ext>
            </a:extLst>
          </p:cNvPr>
          <p:cNvSpPr/>
          <p:nvPr/>
        </p:nvSpPr>
        <p:spPr>
          <a:xfrm>
            <a:off x="2668907" y="3150095"/>
            <a:ext cx="2412000" cy="93023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Regorafenib in a 3 weeks/4 schedule</a:t>
            </a:r>
            <a:b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(REDOS schedule)</a:t>
            </a:r>
          </a:p>
          <a:p>
            <a:pPr marL="93663" indent="-93663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mg/day first week</a:t>
            </a:r>
          </a:p>
          <a:p>
            <a:pPr marL="93663" indent="-93663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mg/day second week</a:t>
            </a:r>
          </a:p>
          <a:p>
            <a:pPr marL="93663" indent="-93663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 mg/day third week</a:t>
            </a:r>
          </a:p>
          <a:p>
            <a:pPr marL="93663" indent="-93663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160 mg/day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AAA4C1C-7679-B546-A126-28B26054C1E2}"/>
              </a:ext>
            </a:extLst>
          </p:cNvPr>
          <p:cNvSpPr/>
          <p:nvPr/>
        </p:nvSpPr>
        <p:spPr>
          <a:xfrm>
            <a:off x="5126815" y="3150095"/>
            <a:ext cx="2412000" cy="93023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t" anchorCtr="0"/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Regorafenib in a 3 weeks/4 schedule</a:t>
            </a:r>
            <a:b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80, 120 or 160 mg daily dose according </a:t>
            </a:r>
            <a:b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toxicity observed with the last dose in the first cycle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FE591C4-1CE9-5049-AE0A-280413C7AC21}"/>
              </a:ext>
            </a:extLst>
          </p:cNvPr>
          <p:cNvSpPr/>
          <p:nvPr/>
        </p:nvSpPr>
        <p:spPr>
          <a:xfrm>
            <a:off x="2668908" y="4111055"/>
            <a:ext cx="4869907" cy="3760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examination and blood sample every cycle</a:t>
            </a:r>
            <a:b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scan every 2 cycles for </a:t>
            </a:r>
            <a:r>
              <a:rPr lang="en-GB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tumoural</a:t>
            </a: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evaluation in RECIST 1.1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30482AFB-29C3-DA42-BA29-5C4012464F68}"/>
              </a:ext>
            </a:extLst>
          </p:cNvPr>
          <p:cNvSpPr/>
          <p:nvPr/>
        </p:nvSpPr>
        <p:spPr>
          <a:xfrm>
            <a:off x="2668908" y="2877884"/>
            <a:ext cx="4869907" cy="241489"/>
          </a:xfrm>
          <a:prstGeom prst="roundRect">
            <a:avLst>
              <a:gd name="adj" fmla="val 0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 anchorCtr="0"/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Aspirin orally 75 mg/day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875EACD9-6F4E-D141-950B-8F7A776EDEE9}"/>
              </a:ext>
            </a:extLst>
          </p:cNvPr>
          <p:cNvSpPr/>
          <p:nvPr/>
        </p:nvSpPr>
        <p:spPr>
          <a:xfrm>
            <a:off x="2668908" y="2605673"/>
            <a:ext cx="2412000" cy="241489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 anchorCtr="0"/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Capecitabine orally 625 mg/m</a:t>
            </a:r>
            <a:r>
              <a:rPr lang="en-GB" sz="10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twice a day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1158DA81-A036-5743-8898-67D4594BBD65}"/>
              </a:ext>
            </a:extLst>
          </p:cNvPr>
          <p:cNvSpPr/>
          <p:nvPr/>
        </p:nvSpPr>
        <p:spPr>
          <a:xfrm>
            <a:off x="2668908" y="2333462"/>
            <a:ext cx="2412000" cy="24148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 anchorCtr="0"/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Cyclophosphamide orally 50 mg/day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FA248BD-FBC9-A844-886A-53DF71693E1F}"/>
              </a:ext>
            </a:extLst>
          </p:cNvPr>
          <p:cNvCxnSpPr>
            <a:cxnSpLocks/>
          </p:cNvCxnSpPr>
          <p:nvPr/>
        </p:nvCxnSpPr>
        <p:spPr>
          <a:xfrm flipH="1">
            <a:off x="2674566" y="2219527"/>
            <a:ext cx="2412000" cy="0"/>
          </a:xfrm>
          <a:prstGeom prst="line">
            <a:avLst/>
          </a:prstGeom>
          <a:ln w="34925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6AE4053-914C-DB43-B56B-978C53A284C8}"/>
              </a:ext>
            </a:extLst>
          </p:cNvPr>
          <p:cNvCxnSpPr>
            <a:cxnSpLocks/>
          </p:cNvCxnSpPr>
          <p:nvPr/>
        </p:nvCxnSpPr>
        <p:spPr>
          <a:xfrm flipH="1">
            <a:off x="5171846" y="2219527"/>
            <a:ext cx="2366969" cy="0"/>
          </a:xfrm>
          <a:prstGeom prst="line">
            <a:avLst/>
          </a:prstGeom>
          <a:ln w="3492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xmlns="" id="{A21B7B4F-F388-7344-823A-C55F1D4FFBFA}"/>
              </a:ext>
            </a:extLst>
          </p:cNvPr>
          <p:cNvSpPr/>
          <p:nvPr/>
        </p:nvSpPr>
        <p:spPr>
          <a:xfrm rot="10800000">
            <a:off x="2528844" y="2339974"/>
            <a:ext cx="96761" cy="2133599"/>
          </a:xfrm>
          <a:prstGeom prst="rightBrace">
            <a:avLst>
              <a:gd name="adj1" fmla="val 41146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0">
            <a:extLst>
              <a:ext uri="{FF2B5EF4-FFF2-40B4-BE49-F238E27FC236}">
                <a16:creationId xmlns:a16="http://schemas.microsoft.com/office/drawing/2014/main" xmlns="" id="{64C26A00-8A03-694C-B873-6ED065E076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660392" cy="365125"/>
          </a:xfrm>
        </p:spPr>
        <p:txBody>
          <a:bodyPr/>
          <a:lstStyle/>
          <a:p>
            <a:r>
              <a:rPr lang="en-US" dirty="0"/>
              <a:t>CT, computed tomography; EGFR, epidermal growth factor receptor; </a:t>
            </a:r>
            <a:r>
              <a:rPr lang="en-US" dirty="0" err="1"/>
              <a:t>mAb</a:t>
            </a:r>
            <a:r>
              <a:rPr lang="en-US" dirty="0"/>
              <a:t>, monoclonal antibody; </a:t>
            </a:r>
            <a:r>
              <a:rPr lang="en-GB" dirty="0" err="1"/>
              <a:t>mCRC</a:t>
            </a:r>
            <a:r>
              <a:rPr lang="en-GB" dirty="0"/>
              <a:t>, metastatic colorectal cancer; </a:t>
            </a:r>
            <a:r>
              <a:rPr lang="en-GB" spc="5" dirty="0"/>
              <a:t>RECIST, Response Evaluation Criteria in Solid Tumours</a:t>
            </a:r>
            <a:r>
              <a:rPr lang="en-US" dirty="0"/>
              <a:t>; </a:t>
            </a:r>
            <a:r>
              <a:rPr lang="en-GB" dirty="0" err="1"/>
              <a:t>wt</a:t>
            </a:r>
            <a:r>
              <a:rPr lang="en-GB" dirty="0"/>
              <a:t>, wild type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898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85717" y="5336165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GB" sz="1600" b="1" u="sng" dirty="0" err="1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1195" y="533617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/>
              </a:rPr>
              <a:t>GI CONNECT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8696" y="5336167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cs typeface="PT Sans Narrow"/>
              </a:rPr>
              <a:t>Email</a:t>
            </a:r>
            <a:r>
              <a:rPr lang="en-US" sz="1600" dirty="0">
                <a:solidFill>
                  <a:schemeClr val="tx2"/>
                </a:solidFill>
                <a:cs typeface="PT Sans Narrow"/>
              </a:rPr>
              <a:t/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antoine.lacombe</a:t>
            </a:r>
            <a:b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9427" y="5336167"/>
            <a:ext cx="208481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/>
              </a:rPr>
              <a:t>GI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xmlns="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40"/>
            <a:ext cx="8924840" cy="3586411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GI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1" dirty="0">
                <a:solidFill>
                  <a:schemeClr val="tx2"/>
                </a:solidFill>
              </a:rPr>
              <a:t>TWITTER, LINKEDIN, VIMEO &amp; EMAIL</a:t>
            </a:r>
            <a:r>
              <a:rPr lang="en-US" sz="3600" cap="none" dirty="0">
                <a:solidFill>
                  <a:schemeClr val="tx2"/>
                </a:solidFill>
              </a:rPr>
              <a:t/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http://www.giconnect.info</a:t>
            </a:r>
            <a:endParaRPr lang="en-US" sz="3600" cap="none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xmlns="" id="{7F740B07-918F-4655-A49D-75D0BFCD5F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295" y="4005069"/>
            <a:ext cx="1405860" cy="1282427"/>
          </a:xfrm>
          <a:prstGeom prst="rect">
            <a:avLst/>
          </a:prstGeom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xmlns="" id="{C994F013-C302-47F4-9EB4-4B52A431EA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24" y="4005069"/>
            <a:ext cx="1656184" cy="1282427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xmlns="" id="{9C8C6252-0511-42FC-81AE-E7E9EA0944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883" y="4005069"/>
            <a:ext cx="1377292" cy="1282427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xmlns="" id="{8A7CBC23-A2BC-439B-870D-2C306F7C79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979" y="4005069"/>
            <a:ext cx="1377292" cy="12824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FOLFOXIRI plus bevacizumab (</a:t>
            </a:r>
            <a:r>
              <a:rPr lang="en-GB" dirty="0" err="1"/>
              <a:t>bev</a:t>
            </a:r>
            <a:r>
              <a:rPr lang="en-GB" dirty="0"/>
              <a:t>) plus atezolizumab(</a:t>
            </a:r>
            <a:r>
              <a:rPr lang="en-GB" dirty="0" err="1"/>
              <a:t>atezo</a:t>
            </a:r>
            <a:r>
              <a:rPr lang="en-GB" dirty="0"/>
              <a:t>) versus FOLFOXIRI plus </a:t>
            </a:r>
            <a:r>
              <a:rPr lang="en-GB" dirty="0" err="1"/>
              <a:t>bev</a:t>
            </a:r>
            <a:r>
              <a:rPr lang="en-GB" dirty="0"/>
              <a:t> as first-line treatment of unresectable metastatic colorectal cancer (mCRC) patients: results of the phase II randomized </a:t>
            </a:r>
            <a:r>
              <a:rPr lang="en-GB" dirty="0" err="1"/>
              <a:t>AtezoTRIBE</a:t>
            </a:r>
            <a:r>
              <a:rPr lang="en-GB" dirty="0"/>
              <a:t> study by GONO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cap="none" dirty="0"/>
              <a:t>Chiara </a:t>
            </a:r>
            <a:r>
              <a:rPr lang="en-GB" sz="2400" cap="none" dirty="0" err="1"/>
              <a:t>Cremolini</a:t>
            </a:r>
            <a:r>
              <a:rPr lang="en-GB" sz="2400" cap="none" dirty="0"/>
              <a:t>. ESMO 2021, Abstract </a:t>
            </a:r>
            <a:r>
              <a:rPr lang="en-GB" sz="2400" dirty="0"/>
              <a:t>#</a:t>
            </a:r>
            <a:r>
              <a:rPr lang="en-GB" sz="2400" cap="none" dirty="0"/>
              <a:t>LBA20</a:t>
            </a:r>
            <a:endParaRPr lang="en-GB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xmlns="" id="{BCFACAF5-B7CF-7C4A-8FB4-57DFA5B5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 of the study</a:t>
            </a:r>
            <a:endParaRPr lang="en-GB" noProof="0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xmlns="" id="{8D240F81-1226-9F4F-95AF-F600BBFC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547FC56-62FB-5040-B396-10DDA1D063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1092440" cy="365125"/>
          </a:xfrm>
        </p:spPr>
        <p:txBody>
          <a:bodyPr/>
          <a:lstStyle/>
          <a:p>
            <a:r>
              <a:rPr lang="en-US" dirty="0"/>
              <a:t>5FU, 5-fluorouracil; </a:t>
            </a:r>
            <a:r>
              <a:rPr lang="en-US" dirty="0" err="1"/>
              <a:t>atezo</a:t>
            </a:r>
            <a:r>
              <a:rPr lang="en-US" dirty="0"/>
              <a:t>, </a:t>
            </a:r>
            <a:r>
              <a:rPr lang="en-US" dirty="0" err="1"/>
              <a:t>atezolizumab</a:t>
            </a:r>
            <a:r>
              <a:rPr lang="en-US" dirty="0"/>
              <a:t>; </a:t>
            </a:r>
            <a:r>
              <a:rPr lang="en-US" dirty="0" err="1"/>
              <a:t>bev</a:t>
            </a:r>
            <a:r>
              <a:rPr lang="en-US" dirty="0"/>
              <a:t>, bevacizumab; CT, chemotherapy; ECOG PS, Eastern Cooperative Oncology Group performance status; FOLFOXIRI, </a:t>
            </a:r>
            <a:r>
              <a:rPr lang="en-US" dirty="0" err="1"/>
              <a:t>folinic</a:t>
            </a:r>
            <a:r>
              <a:rPr lang="en-US" dirty="0"/>
              <a:t> acid, 5-fluorouracil, </a:t>
            </a:r>
            <a:r>
              <a:rPr lang="en-US" dirty="0" err="1"/>
              <a:t>oxaliplatin</a:t>
            </a:r>
            <a:r>
              <a:rPr lang="en-US" dirty="0"/>
              <a:t> and irinotecan; LV, </a:t>
            </a:r>
            <a:r>
              <a:rPr lang="en-US" dirty="0" err="1"/>
              <a:t>leucovorin</a:t>
            </a:r>
            <a:r>
              <a:rPr lang="en-US" dirty="0"/>
              <a:t>; </a:t>
            </a:r>
            <a:r>
              <a:rPr lang="en-US" dirty="0" err="1"/>
              <a:t>mCRC</a:t>
            </a:r>
            <a:r>
              <a:rPr lang="en-US" dirty="0"/>
              <a:t>, metastatic colorectal cancer; PD, progressive disease; PFS, progression-free survival; </a:t>
            </a:r>
            <a:r>
              <a:rPr lang="en-GB" dirty="0"/>
              <a:t>R, randomisation; </a:t>
            </a:r>
            <a:r>
              <a:rPr lang="en-GB" spc="5" dirty="0"/>
              <a:t>RECIST, Response Evaluation Criteria in Solid Tumours</a:t>
            </a:r>
            <a:endParaRPr lang="en-US" dirty="0"/>
          </a:p>
        </p:txBody>
      </p:sp>
      <p:sp>
        <p:nvSpPr>
          <p:cNvPr id="41" name="Rectangle : coins arrondis 17">
            <a:extLst>
              <a:ext uri="{FF2B5EF4-FFF2-40B4-BE49-F238E27FC236}">
                <a16:creationId xmlns:a16="http://schemas.microsoft.com/office/drawing/2014/main" xmlns="" id="{8AB8D919-3C0C-CE4C-BD74-E3B83D88EB9B}"/>
              </a:ext>
            </a:extLst>
          </p:cNvPr>
          <p:cNvSpPr/>
          <p:nvPr/>
        </p:nvSpPr>
        <p:spPr>
          <a:xfrm>
            <a:off x="8930627" y="4749005"/>
            <a:ext cx="1842988" cy="8072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objective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Clr>
                <a:schemeClr val="accent1"/>
              </a:buClr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xmlns="" id="{2CD6B0DF-7E91-F448-91B6-291123E8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0" y="1489049"/>
            <a:ext cx="4192333" cy="3218393"/>
          </a:xfrm>
          <a:prstGeom prst="roundRect">
            <a:avLst>
              <a:gd name="adj" fmla="val 8280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lIns="45720" tIns="45720" rIns="45720" bIns="45720" anchor="ctr">
            <a:spAutoFit/>
          </a:bodyPr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Key eligibility criteria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Histologically proven adenocarcinoma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Unresectable (locally assessed) mCRC not pre-treated for metastases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Measurable disease according to RECIST v1.1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Age 18-75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ECOG PS ≤2 (ECOG PS = 0 if age = 71-75 years)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Adjuvant </a:t>
            </a:r>
            <a:r>
              <a:rPr lang="en-GB" sz="1400" spc="5" dirty="0" err="1">
                <a:latin typeface="Calibri" panose="020F0502020204030204" pitchFamily="34" charset="0"/>
                <a:cs typeface="Calibri" panose="020F0502020204030204" pitchFamily="34" charset="0"/>
              </a:rPr>
              <a:t>oxaliplatin</a:t>
            </a: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-containing chemotherapy NOT allowed 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Adjuvant fluoropyrimidine monotherapy allowed if </a:t>
            </a:r>
            <a:b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more than 6 months elapsed between the end of </a:t>
            </a:r>
            <a:b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adjuvant and first relapse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Adequate bone marrow, liver and renal functions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cs typeface="Calibri" panose="020F0502020204030204" pitchFamily="34" charset="0"/>
              </a:rPr>
              <a:t>No contraindications to immunotherapy</a:t>
            </a: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CasellaDiTesto 5">
            <a:extLst>
              <a:ext uri="{FF2B5EF4-FFF2-40B4-BE49-F238E27FC236}">
                <a16:creationId xmlns:a16="http://schemas.microsoft.com/office/drawing/2014/main" xmlns="" id="{5FACECEA-9F05-F44E-BB82-EAB0D30535B0}"/>
              </a:ext>
            </a:extLst>
          </p:cNvPr>
          <p:cNvSpPr txBox="1"/>
          <p:nvPr/>
        </p:nvSpPr>
        <p:spPr>
          <a:xfrm>
            <a:off x="750926" y="4833300"/>
            <a:ext cx="4672570" cy="1246489"/>
          </a:xfrm>
          <a:prstGeom prst="rect">
            <a:avLst/>
          </a:prstGeom>
          <a:noFill/>
        </p:spPr>
        <p:txBody>
          <a:bodyPr wrap="square" lIns="0" tIns="45715" rIns="91428" bIns="45715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 err="1">
                <a:solidFill>
                  <a:schemeClr val="accent1"/>
                </a:solidFill>
              </a:rPr>
              <a:t>Stratification</a:t>
            </a:r>
            <a:r>
              <a:rPr lang="it-IT" sz="1500" b="1" dirty="0">
                <a:solidFill>
                  <a:schemeClr val="accent1"/>
                </a:solidFill>
              </a:rPr>
              <a:t> </a:t>
            </a:r>
            <a:r>
              <a:rPr lang="it-IT" sz="1500" b="1" dirty="0" err="1">
                <a:solidFill>
                  <a:schemeClr val="accent1"/>
                </a:solidFill>
              </a:rPr>
              <a:t>factors</a:t>
            </a:r>
            <a:r>
              <a:rPr lang="it-IT" sz="1500" b="1" dirty="0">
                <a:solidFill>
                  <a:schemeClr val="accent1"/>
                </a:solidFill>
              </a:rPr>
              <a:t>:</a:t>
            </a:r>
            <a:endParaRPr lang="it-IT" sz="1500" dirty="0">
              <a:solidFill>
                <a:schemeClr val="accent1"/>
              </a:solidFill>
            </a:endParaRPr>
          </a:p>
          <a:p>
            <a:pPr marL="285714" indent="-285714">
              <a:buClr>
                <a:schemeClr val="accent1"/>
              </a:buClr>
              <a:buFont typeface="Arial"/>
              <a:buChar char="•"/>
            </a:pPr>
            <a:r>
              <a:rPr lang="it-IT" sz="1500" dirty="0"/>
              <a:t>Center</a:t>
            </a:r>
          </a:p>
          <a:p>
            <a:pPr marL="285714" indent="-285714">
              <a:buClr>
                <a:schemeClr val="accent1"/>
              </a:buClr>
              <a:buFont typeface="Arial"/>
              <a:buChar char="•"/>
            </a:pPr>
            <a:r>
              <a:rPr lang="it-IT" sz="1500" dirty="0"/>
              <a:t>ECOG PS 0 vs 1-2</a:t>
            </a:r>
          </a:p>
          <a:p>
            <a:pPr marL="285714" indent="-285714">
              <a:buClr>
                <a:schemeClr val="accent1"/>
              </a:buClr>
              <a:buFont typeface="Arial"/>
              <a:buChar char="•"/>
            </a:pPr>
            <a:r>
              <a:rPr lang="en-US" sz="1500" dirty="0"/>
              <a:t>primary </a:t>
            </a:r>
            <a:r>
              <a:rPr lang="en-US" sz="1500" dirty="0" err="1"/>
              <a:t>tumour</a:t>
            </a:r>
            <a:r>
              <a:rPr lang="en-US" sz="1500" dirty="0"/>
              <a:t> location (right vs left or rectum) </a:t>
            </a:r>
          </a:p>
          <a:p>
            <a:pPr marL="285714" indent="-285714">
              <a:buClr>
                <a:schemeClr val="accent1"/>
              </a:buClr>
              <a:buFont typeface="Arial"/>
              <a:buChar char="•"/>
            </a:pPr>
            <a:r>
              <a:rPr lang="en-US" sz="1500" dirty="0"/>
              <a:t>Previous adjuvant CT</a:t>
            </a:r>
            <a:endParaRPr lang="it-IT" sz="1500" dirty="0"/>
          </a:p>
        </p:txBody>
      </p:sp>
      <p:sp>
        <p:nvSpPr>
          <p:cNvPr id="17" name="Content Placeholder 42">
            <a:extLst>
              <a:ext uri="{FF2B5EF4-FFF2-40B4-BE49-F238E27FC236}">
                <a16:creationId xmlns:a16="http://schemas.microsoft.com/office/drawing/2014/main" xmlns="" id="{DBABC0CA-134D-6E42-A13F-69AD4AABD8C3}"/>
              </a:ext>
            </a:extLst>
          </p:cNvPr>
          <p:cNvSpPr txBox="1">
            <a:spLocks/>
          </p:cNvSpPr>
          <p:nvPr/>
        </p:nvSpPr>
        <p:spPr>
          <a:xfrm>
            <a:off x="619200" y="793651"/>
            <a:ext cx="9169684" cy="360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 err="1">
                <a:solidFill>
                  <a:schemeClr val="accent1"/>
                </a:solidFill>
              </a:rPr>
              <a:t>AtezoTRIBE</a:t>
            </a:r>
            <a:r>
              <a:rPr lang="en-GB" b="1" dirty="0">
                <a:solidFill>
                  <a:schemeClr val="accent1"/>
                </a:solidFill>
              </a:rPr>
              <a:t> trial (NCT03721653):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prospective, open-label, multicentre Phase 2</a:t>
            </a: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xmlns="" id="{7F41B554-1188-0D4A-BE0F-5A621B75E7A2}"/>
              </a:ext>
            </a:extLst>
          </p:cNvPr>
          <p:cNvSpPr txBox="1"/>
          <p:nvPr/>
        </p:nvSpPr>
        <p:spPr>
          <a:xfrm>
            <a:off x="7639848" y="2398629"/>
            <a:ext cx="62865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GB" sz="1450" spc="5" dirty="0">
                <a:cs typeface="Arial" panose="020B0604020202020204" pitchFamily="34" charset="0"/>
              </a:rPr>
              <a:t>N</a:t>
            </a:r>
            <a:r>
              <a:rPr sz="1450" spc="5" dirty="0">
                <a:cs typeface="Arial" panose="020B0604020202020204" pitchFamily="34" charset="0"/>
              </a:rPr>
              <a:t>=</a:t>
            </a:r>
            <a:r>
              <a:rPr lang="fr-CH" sz="1450" dirty="0">
                <a:cs typeface="Arial" panose="020B0604020202020204" pitchFamily="34" charset="0"/>
              </a:rPr>
              <a:t>300</a:t>
            </a:r>
            <a:endParaRPr sz="1450" dirty="0">
              <a:cs typeface="Arial" panose="020B0604020202020204" pitchFamily="34" charset="0"/>
            </a:endParaRPr>
          </a:p>
        </p:txBody>
      </p:sp>
      <p:cxnSp>
        <p:nvCxnSpPr>
          <p:cNvPr id="24" name="Connecteur droit avec flèche 11">
            <a:extLst>
              <a:ext uri="{FF2B5EF4-FFF2-40B4-BE49-F238E27FC236}">
                <a16:creationId xmlns:a16="http://schemas.microsoft.com/office/drawing/2014/main" xmlns="" id="{DEF98CB4-D974-1D46-960D-8A8BFE95D1D7}"/>
              </a:ext>
            </a:extLst>
          </p:cNvPr>
          <p:cNvCxnSpPr>
            <a:cxnSpLocks/>
          </p:cNvCxnSpPr>
          <p:nvPr/>
        </p:nvCxnSpPr>
        <p:spPr>
          <a:xfrm>
            <a:off x="7564623" y="2658788"/>
            <a:ext cx="81969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6FC8FCB-B6D2-5D4B-83F2-FC907B91789B}"/>
              </a:ext>
            </a:extLst>
          </p:cNvPr>
          <p:cNvCxnSpPr>
            <a:cxnSpLocks/>
          </p:cNvCxnSpPr>
          <p:nvPr/>
        </p:nvCxnSpPr>
        <p:spPr>
          <a:xfrm flipH="1">
            <a:off x="6091146" y="3043755"/>
            <a:ext cx="367743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7EC42B-4D53-B642-A0D1-092BDB8F0269}"/>
              </a:ext>
            </a:extLst>
          </p:cNvPr>
          <p:cNvSpPr txBox="1"/>
          <p:nvPr/>
        </p:nvSpPr>
        <p:spPr>
          <a:xfrm>
            <a:off x="7557821" y="3986383"/>
            <a:ext cx="93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ea typeface="Aileron" charset="0"/>
                <a:cs typeface="Aileron" charset="0"/>
              </a:rPr>
              <a:t>INDUCTION</a:t>
            </a:r>
            <a:endParaRPr lang="en-GB" sz="1200" b="1" dirty="0">
              <a:ea typeface="Aileron" charset="0"/>
              <a:cs typeface="Aileron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5C22164-8E22-F948-B3E2-204BB306F587}"/>
              </a:ext>
            </a:extLst>
          </p:cNvPr>
          <p:cNvCxnSpPr>
            <a:cxnSpLocks/>
          </p:cNvCxnSpPr>
          <p:nvPr/>
        </p:nvCxnSpPr>
        <p:spPr>
          <a:xfrm flipH="1">
            <a:off x="6505815" y="2605772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D1BD8DE-B74B-B643-88EC-966377EABDD0}"/>
              </a:ext>
            </a:extLst>
          </p:cNvPr>
          <p:cNvCxnSpPr>
            <a:cxnSpLocks/>
          </p:cNvCxnSpPr>
          <p:nvPr/>
        </p:nvCxnSpPr>
        <p:spPr>
          <a:xfrm flipH="1" flipV="1">
            <a:off x="6505815" y="3046345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EDB0E12-EBD9-6744-96AE-D3FC6C9A88DF}"/>
              </a:ext>
            </a:extLst>
          </p:cNvPr>
          <p:cNvSpPr/>
          <p:nvPr/>
        </p:nvSpPr>
        <p:spPr>
          <a:xfrm>
            <a:off x="6472174" y="2749598"/>
            <a:ext cx="602465" cy="6024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</a:t>
            </a:r>
            <a:r>
              <a:rPr lang="en-US" dirty="0"/>
              <a:t/>
            </a:r>
            <a:br>
              <a:rPr lang="en-US" dirty="0"/>
            </a:br>
            <a:r>
              <a:rPr lang="en-US" sz="1000" b="1" dirty="0"/>
              <a:t>1:2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4C21B4E-9044-914C-A059-F46A0A74C67D}"/>
              </a:ext>
            </a:extLst>
          </p:cNvPr>
          <p:cNvSpPr/>
          <p:nvPr/>
        </p:nvSpPr>
        <p:spPr>
          <a:xfrm>
            <a:off x="4899012" y="2346476"/>
            <a:ext cx="1388778" cy="13887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err="1"/>
              <a:t>mCRC</a:t>
            </a:r>
            <a:r>
              <a:rPr lang="en-US" sz="1400" b="1" dirty="0"/>
              <a:t> patients</a:t>
            </a:r>
            <a:br>
              <a:rPr lang="en-US" sz="1400" b="1" dirty="0"/>
            </a:br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line</a:t>
            </a:r>
            <a:br>
              <a:rPr lang="en-US" sz="1400" b="1" dirty="0"/>
            </a:br>
            <a:r>
              <a:rPr lang="en-US" sz="1400" b="1" dirty="0"/>
              <a:t>unresectable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0B0A755-2E4F-9E4D-91EA-3EC8FB02A765}"/>
              </a:ext>
            </a:extLst>
          </p:cNvPr>
          <p:cNvCxnSpPr>
            <a:cxnSpLocks/>
          </p:cNvCxnSpPr>
          <p:nvPr/>
        </p:nvCxnSpPr>
        <p:spPr>
          <a:xfrm flipH="1">
            <a:off x="8684005" y="2618893"/>
            <a:ext cx="367743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59DFC08-E035-0445-9AB8-AA6FC7258307}"/>
              </a:ext>
            </a:extLst>
          </p:cNvPr>
          <p:cNvCxnSpPr>
            <a:cxnSpLocks/>
          </p:cNvCxnSpPr>
          <p:nvPr/>
        </p:nvCxnSpPr>
        <p:spPr>
          <a:xfrm flipH="1">
            <a:off x="8684005" y="3543125"/>
            <a:ext cx="367743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487A9435-5D04-0442-A95D-FD7693DD6F75}"/>
              </a:ext>
            </a:extLst>
          </p:cNvPr>
          <p:cNvSpPr/>
          <p:nvPr/>
        </p:nvSpPr>
        <p:spPr>
          <a:xfrm>
            <a:off x="7178039" y="3219125"/>
            <a:ext cx="1692000" cy="64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ARM B:</a:t>
            </a:r>
          </a:p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FOLFOXIRI+bev+atezo</a:t>
            </a: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(up to max 8 cycles)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44A8A183-4609-694F-B956-D3B327EF2062}"/>
              </a:ext>
            </a:extLst>
          </p:cNvPr>
          <p:cNvSpPr/>
          <p:nvPr/>
        </p:nvSpPr>
        <p:spPr>
          <a:xfrm>
            <a:off x="7178039" y="2294893"/>
            <a:ext cx="1692000" cy="648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ARM A:</a:t>
            </a:r>
          </a:p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FOLFOXIRI+bev</a:t>
            </a: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(up to max 8 cycles)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B339D8A7-3700-C74E-B7CD-E09059EA5C74}"/>
              </a:ext>
            </a:extLst>
          </p:cNvPr>
          <p:cNvSpPr/>
          <p:nvPr/>
        </p:nvSpPr>
        <p:spPr>
          <a:xfrm>
            <a:off x="9939044" y="2275229"/>
            <a:ext cx="338784" cy="1681200"/>
          </a:xfrm>
          <a:prstGeom prst="roundRect">
            <a:avLst>
              <a:gd name="adj" fmla="val 29143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PD</a:t>
            </a:r>
            <a:endParaRPr lang="en-GB" altLang="zh-CN" sz="14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2FF7527-EFF9-E74C-A7A3-6BAC19FF848C}"/>
              </a:ext>
            </a:extLst>
          </p:cNvPr>
          <p:cNvCxnSpPr>
            <a:cxnSpLocks/>
          </p:cNvCxnSpPr>
          <p:nvPr/>
        </p:nvCxnSpPr>
        <p:spPr>
          <a:xfrm flipH="1">
            <a:off x="9569907" y="2618893"/>
            <a:ext cx="367743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0365B3EC-AB9C-3142-85B0-610B30FE0620}"/>
              </a:ext>
            </a:extLst>
          </p:cNvPr>
          <p:cNvCxnSpPr>
            <a:cxnSpLocks/>
          </p:cNvCxnSpPr>
          <p:nvPr/>
        </p:nvCxnSpPr>
        <p:spPr>
          <a:xfrm flipH="1">
            <a:off x="9569907" y="3543125"/>
            <a:ext cx="367743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F063B9B1-3212-A043-9DCD-90D2B5138B2A}"/>
              </a:ext>
            </a:extLst>
          </p:cNvPr>
          <p:cNvSpPr/>
          <p:nvPr/>
        </p:nvSpPr>
        <p:spPr>
          <a:xfrm>
            <a:off x="9062975" y="2313869"/>
            <a:ext cx="684000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5FU/LV</a:t>
            </a:r>
            <a:b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+ </a:t>
            </a:r>
            <a:r>
              <a:rPr lang="en-GB" altLang="zh-CN" sz="12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bev</a:t>
            </a:r>
            <a:endParaRPr lang="en-GB" altLang="zh-CN" sz="12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E18E865D-42D3-7F48-9CE3-5C44BE62C290}"/>
              </a:ext>
            </a:extLst>
          </p:cNvPr>
          <p:cNvSpPr/>
          <p:nvPr/>
        </p:nvSpPr>
        <p:spPr>
          <a:xfrm>
            <a:off x="9062975" y="3238101"/>
            <a:ext cx="684000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5FU/LV</a:t>
            </a:r>
            <a:b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+ </a:t>
            </a:r>
            <a:r>
              <a:rPr lang="en-GB" altLang="zh-CN" sz="12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bev</a:t>
            </a:r>
            <a: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+ </a:t>
            </a:r>
            <a:r>
              <a:rPr lang="en-GB" altLang="zh-CN" sz="12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atezo</a:t>
            </a:r>
            <a:endParaRPr lang="en-GB" altLang="zh-CN" sz="12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2A6D344-40E1-8C46-9C04-8461FAA01EB0}"/>
              </a:ext>
            </a:extLst>
          </p:cNvPr>
          <p:cNvSpPr txBox="1"/>
          <p:nvPr/>
        </p:nvSpPr>
        <p:spPr>
          <a:xfrm>
            <a:off x="8870073" y="3986383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ea typeface="Aileron" charset="0"/>
                <a:cs typeface="Aileron" charset="0"/>
              </a:rPr>
              <a:t>MAINTENANCE</a:t>
            </a:r>
            <a:endParaRPr lang="en-GB" sz="1200" b="1" dirty="0">
              <a:ea typeface="Aileron" charset="0"/>
              <a:cs typeface="Aileron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CDF00135-5075-DA4C-82CE-969978DFE90C}"/>
              </a:ext>
            </a:extLst>
          </p:cNvPr>
          <p:cNvSpPr/>
          <p:nvPr/>
        </p:nvSpPr>
        <p:spPr>
          <a:xfrm>
            <a:off x="10375318" y="2275229"/>
            <a:ext cx="1481322" cy="1665297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400" b="1" dirty="0">
                <a:solidFill>
                  <a:schemeClr val="tx1"/>
                </a:solidFill>
              </a:rPr>
              <a:t>Reintroduction of</a:t>
            </a:r>
          </a:p>
          <a:p>
            <a:pPr algn="ctr">
              <a:spcBef>
                <a:spcPts val="200"/>
              </a:spcBef>
              <a:spcAft>
                <a:spcPts val="900"/>
              </a:spcAft>
            </a:pPr>
            <a:r>
              <a:rPr lang="en-GB" sz="1400" b="1" dirty="0">
                <a:solidFill>
                  <a:schemeClr val="tx1"/>
                </a:solidFill>
              </a:rPr>
              <a:t>FOLOXIRI + </a:t>
            </a:r>
            <a:r>
              <a:rPr lang="en-GB" sz="1400" b="1" dirty="0" err="1">
                <a:solidFill>
                  <a:schemeClr val="tx1"/>
                </a:solidFill>
              </a:rPr>
              <a:t>bev</a:t>
            </a:r>
            <a:r>
              <a:rPr lang="en-GB" sz="1400" b="1" dirty="0">
                <a:solidFill>
                  <a:schemeClr val="tx1"/>
                </a:solidFill>
              </a:rPr>
              <a:t/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1400" b="1" dirty="0">
                <a:solidFill>
                  <a:schemeClr val="tx1"/>
                </a:solidFill>
              </a:rPr>
              <a:t>+/- </a:t>
            </a:r>
            <a:r>
              <a:rPr lang="en-GB" sz="1400" b="1" dirty="0" err="1">
                <a:solidFill>
                  <a:schemeClr val="tx1"/>
                </a:solidFill>
              </a:rPr>
              <a:t>atezo</a:t>
            </a:r>
            <a:r>
              <a:rPr lang="en-GB" sz="1400" b="1" dirty="0">
                <a:solidFill>
                  <a:schemeClr val="tx1"/>
                </a:solidFill>
              </a:rPr>
              <a:t/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(up to 8 cycles)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200"/>
              </a:spcBef>
            </a:pP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→5FU/LV +</a:t>
            </a:r>
            <a:b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bev</a:t>
            </a:r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+/- </a:t>
            </a:r>
            <a:r>
              <a:rPr lang="en-GB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atezo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AFE19A4-4D3B-0645-B001-1EE500F28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5242" y="1283434"/>
            <a:ext cx="5557157" cy="702471"/>
          </a:xfrm>
        </p:spPr>
        <p:txBody>
          <a:bodyPr/>
          <a:lstStyle/>
          <a:p>
            <a:r>
              <a:rPr lang="en-GB"/>
              <a:t>Potentially immuno-related AE</a:t>
            </a:r>
            <a:r>
              <a:rPr lang="en-GB" cap="none"/>
              <a:t>s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E3246B1-4CD5-DB4F-9FB1-D1B3AAE7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profile</a:t>
            </a:r>
            <a:endParaRPr lang="aa-E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AFA91B4-9E77-3849-8C85-D8807809A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1AE892D7-7A3F-164A-80B1-BC12F62F7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732400" cy="365125"/>
          </a:xfrm>
        </p:spPr>
        <p:txBody>
          <a:bodyPr/>
          <a:lstStyle/>
          <a:p>
            <a:r>
              <a:rPr lang="en-US" dirty="0"/>
              <a:t>AE, adverse event; </a:t>
            </a:r>
            <a:r>
              <a:rPr lang="en-US" dirty="0" err="1"/>
              <a:t>atezo</a:t>
            </a:r>
            <a:r>
              <a:rPr lang="en-US" dirty="0"/>
              <a:t>, </a:t>
            </a:r>
            <a:r>
              <a:rPr lang="en-US" dirty="0" err="1"/>
              <a:t>atezolizumab</a:t>
            </a:r>
            <a:r>
              <a:rPr lang="en-US" dirty="0"/>
              <a:t>; </a:t>
            </a:r>
            <a:r>
              <a:rPr lang="en-US" dirty="0" err="1"/>
              <a:t>bev</a:t>
            </a:r>
            <a:r>
              <a:rPr lang="en-US" dirty="0"/>
              <a:t>, bevacizumab; FOLFOXIRI, </a:t>
            </a:r>
            <a:r>
              <a:rPr lang="en-US" dirty="0" err="1"/>
              <a:t>folinic</a:t>
            </a:r>
            <a:r>
              <a:rPr lang="en-US" dirty="0"/>
              <a:t> acid, 5-fluorouracil, </a:t>
            </a:r>
            <a:r>
              <a:rPr lang="en-US" dirty="0" err="1"/>
              <a:t>oxaliplatin</a:t>
            </a:r>
            <a:r>
              <a:rPr lang="en-US" dirty="0"/>
              <a:t> and irinotecan; G, grade</a:t>
            </a:r>
          </a:p>
        </p:txBody>
      </p:sp>
      <p:graphicFrame>
        <p:nvGraphicFramePr>
          <p:cNvPr id="5" name="Group 259">
            <a:extLst>
              <a:ext uri="{FF2B5EF4-FFF2-40B4-BE49-F238E27FC236}">
                <a16:creationId xmlns:a16="http://schemas.microsoft.com/office/drawing/2014/main" xmlns="" id="{BAC1333B-F999-F643-B76D-0B651CC8E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54524"/>
              </p:ext>
            </p:extLst>
          </p:nvPr>
        </p:nvGraphicFramePr>
        <p:xfrm>
          <a:off x="619200" y="1340769"/>
          <a:ext cx="5188768" cy="427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G3/4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adverse</a:t>
                      </a:r>
                      <a:endParaRPr kumimoji="0" lang="it-IT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events</a:t>
                      </a: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%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patients</a:t>
                      </a:r>
                      <a:endParaRPr kumimoji="0" lang="it-IT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1404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FOLFOXIRI + bev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=73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FOLFOXIRI +</a:t>
                      </a:r>
                      <a:b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bev</a:t>
                      </a: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atezo</a:t>
                      </a:r>
                      <a:endParaRPr kumimoji="0" lang="it-IT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=145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Nausea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0.551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Vomiting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0.303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Diarrhoea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0.649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Stomatitis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0.217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Neutropenia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0.442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Febrile</a:t>
                      </a: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neutropenia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0.975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Neurotoxicity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1.000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Asthaenia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0.845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Hypertension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0.665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Arterial</a:t>
                      </a: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thrombosis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0.551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4065703379"/>
                  </a:ext>
                </a:extLst>
              </a:tr>
              <a:tr h="418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Venous</a:t>
                      </a: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thromboembolism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0.736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6" name="Group 259">
            <a:extLst>
              <a:ext uri="{FF2B5EF4-FFF2-40B4-BE49-F238E27FC236}">
                <a16:creationId xmlns:a16="http://schemas.microsoft.com/office/drawing/2014/main" xmlns="" id="{D649D469-9C17-EF40-AFC0-273D8270A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46413"/>
              </p:ext>
            </p:extLst>
          </p:nvPr>
        </p:nvGraphicFramePr>
        <p:xfrm>
          <a:off x="6023992" y="1663319"/>
          <a:ext cx="5558409" cy="3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8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Any</a:t>
                      </a: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grade (G3/4) </a:t>
                      </a: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adverse</a:t>
                      </a: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events</a:t>
                      </a: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% </a:t>
                      </a: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patients</a:t>
                      </a:r>
                      <a:endParaRPr kumimoji="0" lang="it-IT" sz="15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1404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FOLFOXIRI + </a:t>
                      </a: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bev</a:t>
                      </a:r>
                      <a:endParaRPr kumimoji="0" lang="it-IT" sz="15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=73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FOLFOXIRI + </a:t>
                      </a: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bev</a:t>
                      </a: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atezo</a:t>
                      </a:r>
                      <a:endParaRPr kumimoji="0" lang="it-IT" sz="15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=145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Pneumonia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 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(1)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Pancreatitis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Hypothyroidism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Transaminases</a:t>
                      </a: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increase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(1)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(1)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Skin</a:t>
                      </a: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rash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Pruritus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Arthralgia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Infusion-related</a:t>
                      </a: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reactions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(0)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(1)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Immuno-related</a:t>
                      </a: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it-IT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AEs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43963" marR="0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12 (1)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27 (3)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1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05672A-0557-D346-9419-75178107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929E1D-B03E-A847-A618-91D75D71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 results: primary endpoint – PFS</a:t>
            </a:r>
            <a:endParaRPr lang="aa-E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6B85EF-7C33-8847-B531-56F960FD38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588384" cy="365125"/>
          </a:xfrm>
        </p:spPr>
        <p:txBody>
          <a:bodyPr/>
          <a:lstStyle/>
          <a:p>
            <a:r>
              <a:rPr lang="en-US" dirty="0" err="1"/>
              <a:t>atezo</a:t>
            </a:r>
            <a:r>
              <a:rPr lang="en-US" dirty="0"/>
              <a:t>, </a:t>
            </a:r>
            <a:r>
              <a:rPr lang="en-US" dirty="0" err="1"/>
              <a:t>atezolizumab</a:t>
            </a:r>
            <a:r>
              <a:rPr lang="en-US" dirty="0"/>
              <a:t>; </a:t>
            </a:r>
            <a:r>
              <a:rPr lang="en-US" dirty="0" err="1"/>
              <a:t>bev</a:t>
            </a:r>
            <a:r>
              <a:rPr lang="en-US" dirty="0"/>
              <a:t>, bevacizumab; CI, confidence interval; FOLFOXIRI, </a:t>
            </a:r>
            <a:r>
              <a:rPr lang="en-US" dirty="0" err="1"/>
              <a:t>folinic</a:t>
            </a:r>
            <a:r>
              <a:rPr lang="en-US" dirty="0"/>
              <a:t> acid, 5-fluorouracil, </a:t>
            </a:r>
            <a:r>
              <a:rPr lang="en-US" dirty="0" err="1"/>
              <a:t>oxaliplatin</a:t>
            </a:r>
            <a:r>
              <a:rPr lang="en-US" dirty="0"/>
              <a:t> and irinotecan; HR, hazard ratio; PFS, progression-free survival</a:t>
            </a:r>
            <a:endParaRPr lang="aa-ET" dirty="0"/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xmlns="" id="{4FB4CE98-D4E3-FE4A-BFA8-E32A6A1D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9"/>
          <a:stretch/>
        </p:blipFill>
        <p:spPr>
          <a:xfrm>
            <a:off x="343580" y="1376364"/>
            <a:ext cx="6350798" cy="4434501"/>
          </a:xfrm>
          <a:prstGeom prst="rect">
            <a:avLst/>
          </a:prstGeom>
        </p:spPr>
      </p:pic>
      <p:graphicFrame>
        <p:nvGraphicFramePr>
          <p:cNvPr id="6" name="Tabella 15">
            <a:extLst>
              <a:ext uri="{FF2B5EF4-FFF2-40B4-BE49-F238E27FC236}">
                <a16:creationId xmlns:a16="http://schemas.microsoft.com/office/drawing/2014/main" xmlns="" id="{5FFFB67C-4A3C-904E-AA7D-24D9622FB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4894"/>
              </p:ext>
            </p:extLst>
          </p:nvPr>
        </p:nvGraphicFramePr>
        <p:xfrm>
          <a:off x="6719088" y="1383164"/>
          <a:ext cx="4863312" cy="281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0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6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up = 19.9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 A:</a:t>
                      </a:r>
                      <a:b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FOLFOXIRI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bev</a:t>
                      </a:r>
                      <a:endParaRPr kumimoji="0" lang="it-IT" sz="16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=73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 B:</a:t>
                      </a:r>
                      <a:b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FOLFOXIRI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bev</a:t>
                      </a: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atezo</a:t>
                      </a:r>
                      <a:endParaRPr kumimoji="0" lang="it-IT" sz="16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=145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r>
                        <a:rPr lang="it-IT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600" b="1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(%)</a:t>
                      </a:r>
                      <a:endParaRPr lang="it-IT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(82%)</a:t>
                      </a:r>
                      <a:endParaRPr lang="it-IT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 (68%)</a:t>
                      </a:r>
                      <a:endParaRPr lang="it-IT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PFS, months</a:t>
                      </a:r>
                      <a:endParaRPr lang="en-US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11.5</a:t>
                      </a:r>
                      <a:endParaRPr lang="it-IT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13.1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482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 gridSpan="2"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= 0.69 [80% CI: 0.56-0.85] p=0.012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7E2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1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05672A-0557-D346-9419-75178107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929E1D-B03E-A847-A618-91D75D71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/>
          <a:lstStyle/>
          <a:p>
            <a:r>
              <a:rPr lang="en-GB" dirty="0"/>
              <a:t>Efficacy results: response and resection rate</a:t>
            </a:r>
            <a:endParaRPr lang="aa-E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AD6F69F-3E9D-3D42-BE5C-6E31C8C62F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660392" cy="365125"/>
          </a:xfrm>
        </p:spPr>
        <p:txBody>
          <a:bodyPr/>
          <a:lstStyle/>
          <a:p>
            <a:r>
              <a:rPr lang="en-US" dirty="0" err="1"/>
              <a:t>atezo</a:t>
            </a:r>
            <a:r>
              <a:rPr lang="en-US" dirty="0"/>
              <a:t>, atezolizumab; </a:t>
            </a:r>
            <a:r>
              <a:rPr lang="en-US" dirty="0" err="1"/>
              <a:t>bev</a:t>
            </a:r>
            <a:r>
              <a:rPr lang="en-US" dirty="0"/>
              <a:t>, bevacizumab; CI, confidence interval; FOLFOXIRI, folinic acid, 5-fluorouracil, oxaliplatin and irinotecan; HR, hazard ratio; OR, odds ratio; PFS, progression-free survival</a:t>
            </a:r>
          </a:p>
        </p:txBody>
      </p:sp>
      <p:graphicFrame>
        <p:nvGraphicFramePr>
          <p:cNvPr id="7" name="Group 259">
            <a:extLst>
              <a:ext uri="{FF2B5EF4-FFF2-40B4-BE49-F238E27FC236}">
                <a16:creationId xmlns:a16="http://schemas.microsoft.com/office/drawing/2014/main" xmlns="" id="{54AE656B-4155-1744-9D0D-6BB9F6E79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00151"/>
              </p:ext>
            </p:extLst>
          </p:nvPr>
        </p:nvGraphicFramePr>
        <p:xfrm>
          <a:off x="619199" y="1428147"/>
          <a:ext cx="10957758" cy="338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1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7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76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6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3963" marR="0" marT="45723" marB="1404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FOLFOXIRI +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bev</a:t>
                      </a:r>
                      <a:endParaRPr kumimoji="0" lang="it-IT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=73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FOLFOXIRI +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bev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atezo</a:t>
                      </a:r>
                      <a:endParaRPr kumimoji="0" lang="it-IT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=145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888" marR="121888" marT="45723" marB="45723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 [80% CI], p value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888" marR="121888" marT="45723" marB="45723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Complete response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Partial response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59%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53%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Response rate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64%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59%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0.78 [0.54-1.15], </a:t>
                      </a:r>
                      <a:r>
                        <a:rPr kumimoji="0" lang="it-IT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=0.412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Stable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disease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33%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Progressive disease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Not assessed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6%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R0 resection rate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3963" marR="0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37%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26%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=0.175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875" marR="121875" marT="45715" marB="45715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05672A-0557-D346-9419-751781077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D929E1D-B03E-A847-A618-91D75D71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 results: primary endpoint – </a:t>
            </a:r>
            <a:r>
              <a:rPr lang="en-GB" dirty="0" err="1"/>
              <a:t>pfs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</a:t>
            </a:r>
            <a:r>
              <a:rPr lang="en-GB" cap="none" dirty="0" err="1"/>
              <a:t>d</a:t>
            </a:r>
            <a:r>
              <a:rPr lang="en-GB" dirty="0" err="1"/>
              <a:t>mmr</a:t>
            </a:r>
            <a:r>
              <a:rPr lang="en-GB" dirty="0"/>
              <a:t> subgroup)</a:t>
            </a:r>
            <a:endParaRPr lang="aa-E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6B85EF-7C33-8847-B531-56F960FD38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804408" cy="365125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atezo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atezolizumab</a:t>
            </a:r>
            <a:r>
              <a:rPr lang="en-US" dirty="0">
                <a:solidFill>
                  <a:schemeClr val="tx2"/>
                </a:solidFill>
              </a:rPr>
              <a:t>; </a:t>
            </a:r>
            <a:r>
              <a:rPr lang="en-US" dirty="0" err="1">
                <a:solidFill>
                  <a:schemeClr val="tx2"/>
                </a:solidFill>
              </a:rPr>
              <a:t>bev</a:t>
            </a:r>
            <a:r>
              <a:rPr lang="en-US" dirty="0">
                <a:solidFill>
                  <a:schemeClr val="tx2"/>
                </a:solidFill>
              </a:rPr>
              <a:t>, bevacizumab; CI, confidence interval; </a:t>
            </a:r>
            <a:r>
              <a:rPr lang="en-US" dirty="0" err="1">
                <a:solidFill>
                  <a:schemeClr val="tx2"/>
                </a:solidFill>
              </a:rPr>
              <a:t>dMMR</a:t>
            </a:r>
            <a:r>
              <a:rPr lang="en-US" dirty="0">
                <a:solidFill>
                  <a:schemeClr val="tx2"/>
                </a:solidFill>
              </a:rPr>
              <a:t>, deficient mismatch repair; FOLFOXIRI, </a:t>
            </a:r>
            <a:r>
              <a:rPr lang="en-US" dirty="0" err="1">
                <a:solidFill>
                  <a:schemeClr val="tx2"/>
                </a:solidFill>
              </a:rPr>
              <a:t>folinic</a:t>
            </a:r>
            <a:r>
              <a:rPr lang="en-US" dirty="0">
                <a:solidFill>
                  <a:schemeClr val="tx2"/>
                </a:solidFill>
              </a:rPr>
              <a:t> acid, 5-fluorouracil, </a:t>
            </a:r>
            <a:r>
              <a:rPr lang="en-US" dirty="0" err="1">
                <a:solidFill>
                  <a:schemeClr val="tx2"/>
                </a:solidFill>
              </a:rPr>
              <a:t>oxaliplatin</a:t>
            </a:r>
            <a:r>
              <a:rPr lang="en-US" dirty="0">
                <a:solidFill>
                  <a:schemeClr val="tx2"/>
                </a:solidFill>
              </a:rPr>
              <a:t> and irinotecan; HR, hazard ratio; MSI-H, microsatellite instability-high; PFS, progression-free survival</a:t>
            </a:r>
            <a:endParaRPr lang="aa-ET" dirty="0">
              <a:solidFill>
                <a:schemeClr val="tx2"/>
              </a:solidFill>
            </a:endParaRPr>
          </a:p>
        </p:txBody>
      </p:sp>
      <p:grpSp>
        <p:nvGrpSpPr>
          <p:cNvPr id="7" name="Gruppo 4">
            <a:extLst>
              <a:ext uri="{FF2B5EF4-FFF2-40B4-BE49-F238E27FC236}">
                <a16:creationId xmlns:a16="http://schemas.microsoft.com/office/drawing/2014/main" xmlns="" id="{81585F78-6BB2-7C40-9586-EE9372DB5766}"/>
              </a:ext>
            </a:extLst>
          </p:cNvPr>
          <p:cNvGrpSpPr/>
          <p:nvPr/>
        </p:nvGrpSpPr>
        <p:grpSpPr>
          <a:xfrm>
            <a:off x="387849" y="1332334"/>
            <a:ext cx="6311021" cy="4568565"/>
            <a:chOff x="-216609" y="1161535"/>
            <a:chExt cx="7772400" cy="5467878"/>
          </a:xfrm>
        </p:grpSpPr>
        <p:pic>
          <p:nvPicPr>
            <p:cNvPr id="8" name="Immagine 3">
              <a:extLst>
                <a:ext uri="{FF2B5EF4-FFF2-40B4-BE49-F238E27FC236}">
                  <a16:creationId xmlns:a16="http://schemas.microsoft.com/office/drawing/2014/main" xmlns="" id="{50EC2107-2A31-034C-A423-966CBCB42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004"/>
            <a:stretch/>
          </p:blipFill>
          <p:spPr>
            <a:xfrm>
              <a:off x="-216609" y="1161535"/>
              <a:ext cx="7772400" cy="5467878"/>
            </a:xfrm>
            <a:prstGeom prst="rect">
              <a:avLst/>
            </a:prstGeom>
          </p:spPr>
        </p:pic>
        <p:sp>
          <p:nvSpPr>
            <p:cNvPr id="9" name="CasellaDiTesto 10">
              <a:extLst>
                <a:ext uri="{FF2B5EF4-FFF2-40B4-BE49-F238E27FC236}">
                  <a16:creationId xmlns:a16="http://schemas.microsoft.com/office/drawing/2014/main" xmlns="" id="{ADE43E3D-C953-B449-A9DD-49E6B4726087}"/>
                </a:ext>
              </a:extLst>
            </p:cNvPr>
            <p:cNvSpPr txBox="1"/>
            <p:nvPr/>
          </p:nvSpPr>
          <p:spPr>
            <a:xfrm>
              <a:off x="1315235" y="4657525"/>
              <a:ext cx="417116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sz="4200" dirty="0"/>
            </a:p>
          </p:txBody>
        </p:sp>
      </p:grpSp>
      <p:graphicFrame>
        <p:nvGraphicFramePr>
          <p:cNvPr id="11" name="Tabella 15">
            <a:extLst>
              <a:ext uri="{FF2B5EF4-FFF2-40B4-BE49-F238E27FC236}">
                <a16:creationId xmlns:a16="http://schemas.microsoft.com/office/drawing/2014/main" xmlns="" id="{4F86D8D1-6937-1049-ABB0-049C6F57F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97739"/>
              </p:ext>
            </p:extLst>
          </p:nvPr>
        </p:nvGraphicFramePr>
        <p:xfrm>
          <a:off x="6719088" y="1383164"/>
          <a:ext cx="4863312" cy="28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0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6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up = 20.6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 A:</a:t>
                      </a:r>
                      <a:b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FOLFOXIRI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bev</a:t>
                      </a:r>
                      <a:endParaRPr kumimoji="0" lang="it-IT" sz="16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=5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 B:</a:t>
                      </a:r>
                      <a:b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FOLFOXIRI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bev</a:t>
                      </a: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kumimoji="0" lang="it-IT" sz="16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atezo</a:t>
                      </a:r>
                      <a:endParaRPr kumimoji="0" lang="it-IT" sz="16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it-IT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=8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r>
                        <a:rPr lang="it-IT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600" b="1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(%)</a:t>
                      </a:r>
                      <a:endParaRPr lang="it-IT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(100%)</a:t>
                      </a:r>
                      <a:endParaRPr lang="it-IT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(25%)</a:t>
                      </a:r>
                      <a:endParaRPr lang="it-IT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PFS, months</a:t>
                      </a:r>
                      <a:endParaRPr lang="en-US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</a:t>
                      </a:r>
                      <a:endParaRPr lang="it-IT" sz="1600" b="1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482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="1" i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91416" marR="91416" marT="72000" marB="72000" anchor="ctr"/>
                </a:tc>
                <a:tc gridSpan="2"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charset="0"/>
                          <a:cs typeface="Calibri"/>
                        </a:rPr>
                        <a:t>HR = 0.11 [80% CI: 0.04-0.35] p=0.002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charset="0"/>
                        <a:cs typeface="Calibri"/>
                      </a:endParaRPr>
                    </a:p>
                  </a:txBody>
                  <a:tcPr marL="91416" marR="91416" marT="72000" marB="720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7E2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0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or2Ed - GI Connect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4686</TotalTime>
  <Words>3398</Words>
  <Application>Microsoft Office PowerPoint</Application>
  <PresentationFormat>Widescreen</PresentationFormat>
  <Paragraphs>634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 Unicode MS</vt:lpstr>
      <vt:lpstr>MS PGothic</vt:lpstr>
      <vt:lpstr>Aileron</vt:lpstr>
      <vt:lpstr>Arial</vt:lpstr>
      <vt:lpstr>Calibri</vt:lpstr>
      <vt:lpstr>Helvetica Neue</vt:lpstr>
      <vt:lpstr>Lucida Grande</vt:lpstr>
      <vt:lpstr>Lucida Sans</vt:lpstr>
      <vt:lpstr>PT Sans</vt:lpstr>
      <vt:lpstr>PT Sans Narrow</vt:lpstr>
      <vt:lpstr>System Font Regular</vt:lpstr>
      <vt:lpstr>Times New Roman</vt:lpstr>
      <vt:lpstr>Verdana</vt:lpstr>
      <vt:lpstr>Wingdings</vt:lpstr>
      <vt:lpstr>Thème Office</vt:lpstr>
      <vt:lpstr>PowerPoint Presentation</vt:lpstr>
      <vt:lpstr>Meeting summary esmo 2021, virtual meeting  Dr. Chiara Cremolini, MD, PhD Pisa University, Italy  highlights on colorectal cancer  SEPTEMBER 2021</vt:lpstr>
      <vt:lpstr>Disclaimer</vt:lpstr>
      <vt:lpstr>FOLFOXIRI plus bevacizumab (bev) plus atezolizumab(atezo) versus FOLFOXIRI plus bev as first-line treatment of unresectable metastatic colorectal cancer (mCRC) patients: results of the phase II randomized AtezoTRIBE study by GONO   Chiara Cremolini. ESMO 2021, Abstract #LBA20</vt:lpstr>
      <vt:lpstr>design of the study</vt:lpstr>
      <vt:lpstr>Safety profile</vt:lpstr>
      <vt:lpstr>Efficacy results: primary endpoint – PFS</vt:lpstr>
      <vt:lpstr>Efficacy results: response and resection rate</vt:lpstr>
      <vt:lpstr>Efficacy results: primary endpoint – pfs (dmmr subgroup)</vt:lpstr>
      <vt:lpstr>Efficacy results: primary endpoint – pfs (pmmr subgroup)</vt:lpstr>
      <vt:lpstr>Summary and conclusions</vt:lpstr>
      <vt:lpstr>MAYA trial: Temozolomide (TMZ)  priming followed by combination with low-dose ipilimumab and nivolumab in patients with microsatellite stable (MSS), MGMT silenced metastatic  colorectal cancer (mCRC)  Filippo Pietrantonio. ESMO 2021, Abstract #3830</vt:lpstr>
      <vt:lpstr>design of the study</vt:lpstr>
      <vt:lpstr>Efficacy results: primary endpoint – pfs</vt:lpstr>
      <vt:lpstr>Safety profile</vt:lpstr>
      <vt:lpstr>Summary and conclusions</vt:lpstr>
      <vt:lpstr>KRYSTAL-1: Adagrasib(MRTX849) as Monotherapy or Combined with Cetuximab (Cetux) in Patients (Pts) With Colorectal Cancer (CRC) Harboring a KRASG12C Mutation  Jared Weiss. ESMO 2021, Abstract #LBA6</vt:lpstr>
      <vt:lpstr>design of the study</vt:lpstr>
      <vt:lpstr>Efficacy results</vt:lpstr>
      <vt:lpstr>Safety profile</vt:lpstr>
      <vt:lpstr>Summary and conclusions</vt:lpstr>
      <vt:lpstr>REGINA: A phase II trial of neoadjuvant regorafenib (rego) in combination with nivolumab (nivo) and short-course radiotherapy (SCRT) in intermediate-risk, stage II—III rectal cancer (RC)  Giacomo Bregni. ESMO 2021, Abstract #505TiP</vt:lpstr>
      <vt:lpstr>Rationale </vt:lpstr>
      <vt:lpstr>design of the study</vt:lpstr>
      <vt:lpstr>PRODIGE 68 -UCGI 38 - SOREGATT:  A randomized, phase 2 study comparing the sequences of regorafenib and trifluridine/tipiracil after failure of standard therapies in patients with metastatic colorectal cancer  Michel Ducreux. ESMO 2021, Abstract #508TiP</vt:lpstr>
      <vt:lpstr>Rationale </vt:lpstr>
      <vt:lpstr>design of the study</vt:lpstr>
      <vt:lpstr>REPROGRAM-01, a phase II study of regorafenib in combination with a multimodal metronomic chemotherapy in patients with metastatic colorectal cancer  Elodie Klajer. EMSO 2021, Abstract #509TiP</vt:lpstr>
      <vt:lpstr>Rationale </vt:lpstr>
      <vt:lpstr>design of the study</vt:lpstr>
      <vt:lpstr>REACH GI CONNECT VIA  TWITTER, LINKEDIN, VIMEO &amp; EMAIL OR VISIT THE GROUP’S WEBSITE http://www.giconnect.info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COR2ED</cp:lastModifiedBy>
  <cp:revision>449</cp:revision>
  <cp:lastPrinted>2017-02-15T09:54:46Z</cp:lastPrinted>
  <dcterms:created xsi:type="dcterms:W3CDTF">2016-10-14T09:38:18Z</dcterms:created>
  <dcterms:modified xsi:type="dcterms:W3CDTF">2021-09-27T21:35:41Z</dcterms:modified>
</cp:coreProperties>
</file>