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PT Sans Narrow" panose="020B050602020302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03">
          <p15:clr>
            <a:srgbClr val="A4A3A4"/>
          </p15:clr>
        </p15:guide>
        <p15:guide id="2" pos="3424">
          <p15:clr>
            <a:srgbClr val="A4A3A4"/>
          </p15:clr>
        </p15:guide>
        <p15:guide id="3" pos="385">
          <p15:clr>
            <a:srgbClr val="A4A3A4"/>
          </p15:clr>
        </p15:guide>
        <p15:guide id="4" orient="horz" pos="215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ueDu/MARc8WdsEgkSRDjTxQvb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42ACD2-4DEF-4CC0-B481-F0C9BF09FDE4}">
  <a:tblStyle styleId="{AC42ACD2-4DEF-4CC0-B481-F0C9BF09FDE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5E8"/>
          </a:solidFill>
        </a:fill>
      </a:tcStyle>
    </a:wholeTbl>
    <a:band1H>
      <a:tcTxStyle/>
      <a:tcStyle>
        <a:tcBdr/>
        <a:fill>
          <a:solidFill>
            <a:srgbClr val="CAEBCF"/>
          </a:solidFill>
        </a:fill>
      </a:tcStyle>
    </a:band1H>
    <a:band2H>
      <a:tcTxStyle/>
      <a:tcStyle>
        <a:tcBdr/>
      </a:tcStyle>
    </a:band2H>
    <a:band1V>
      <a:tcTxStyle/>
      <a:tcStyle>
        <a:tcBdr/>
        <a:fill>
          <a:solidFill>
            <a:srgbClr val="CAEBC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4003"/>
        <p:guide pos="3424"/>
        <p:guide pos="385"/>
        <p:guide orient="horz" pos="215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38E3-3A42-98AA-23200521DBB0}"/>
              </c:ext>
            </c:extLst>
          </c:dPt>
          <c:dPt>
            <c:idx val="1"/>
            <c:invertIfNegative val="0"/>
            <c:bubble3D val="0"/>
            <c:spPr>
              <a:solidFill>
                <a:schemeClr val="tx2"/>
              </a:solidFill>
              <a:ln>
                <a:noFill/>
              </a:ln>
              <a:effectLst/>
            </c:spPr>
            <c:extLst>
              <c:ext xmlns:c16="http://schemas.microsoft.com/office/drawing/2014/chart" uri="{C3380CC4-5D6E-409C-BE32-E72D297353CC}">
                <c16:uniqueId val="{00000005-38E3-3A42-98AA-23200521DBB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Relugolix</c:v>
                </c:pt>
                <c:pt idx="1">
                  <c:v>Leuprolide</c:v>
                </c:pt>
              </c:strCache>
            </c:strRef>
          </c:cat>
          <c:val>
            <c:numRef>
              <c:f>Sheet1!$B$2:$B$3</c:f>
              <c:numCache>
                <c:formatCode>General</c:formatCode>
                <c:ptCount val="2"/>
                <c:pt idx="0">
                  <c:v>96.7</c:v>
                </c:pt>
                <c:pt idx="1">
                  <c:v>88.8</c:v>
                </c:pt>
              </c:numCache>
            </c:numRef>
          </c:val>
          <c:extLst>
            <c:ext xmlns:c16="http://schemas.microsoft.com/office/drawing/2014/chart" uri="{C3380CC4-5D6E-409C-BE32-E72D297353CC}">
              <c16:uniqueId val="{00000000-38E3-3A42-98AA-23200521DBB0}"/>
            </c:ext>
          </c:extLst>
        </c:ser>
        <c:dLbls>
          <c:showLegendKey val="0"/>
          <c:showVal val="0"/>
          <c:showCatName val="0"/>
          <c:showSerName val="0"/>
          <c:showPercent val="0"/>
          <c:showBubbleSize val="0"/>
        </c:dLbls>
        <c:gapWidth val="88"/>
        <c:axId val="1038879983"/>
        <c:axId val="1037970159"/>
      </c:barChart>
      <c:catAx>
        <c:axId val="10388799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37970159"/>
        <c:crosses val="autoZero"/>
        <c:auto val="1"/>
        <c:lblAlgn val="ctr"/>
        <c:lblOffset val="100"/>
        <c:noMultiLvlLbl val="0"/>
      </c:catAx>
      <c:valAx>
        <c:axId val="1037970159"/>
        <c:scaling>
          <c:orientation val="minMax"/>
          <c:max val="100"/>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dirty="0">
                    <a:solidFill>
                      <a:schemeClr val="tx1"/>
                    </a:solidFill>
                  </a:rPr>
                  <a:t>Response rate (%)</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887998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99" name="Google Shape;499;p1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00" name="Google Shape;50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08" name="Google Shape;508;p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09" name="Google Shape;50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08" name="Google Shape;608;p2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09" name="Google Shape;60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8" name="Google Shape;128;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0" name="Google Shape;180;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81" name="Google Shape;18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9" name="Google Shape;369;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70" name="Google Shape;37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a:stretch/>
        </p:blipFill>
        <p:spPr>
          <a:xfrm>
            <a:off x="1051196" y="1974810"/>
            <a:ext cx="7041609" cy="2836742"/>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mp; sub separator dark">
  <p:cSld name="Title &amp; sub separator dark">
    <p:bg>
      <p:bgPr>
        <a:solidFill>
          <a:schemeClr val="accent1"/>
        </a:solidFill>
        <a:effectLst/>
      </p:bgPr>
    </p:bg>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a:off x="457200" y="274638"/>
            <a:ext cx="8229600" cy="4162474"/>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subTitle" idx="1"/>
          </p:nvPr>
        </p:nvSpPr>
        <p:spPr>
          <a:xfrm>
            <a:off x="457200" y="4653136"/>
            <a:ext cx="8229600" cy="1655762"/>
          </a:xfrm>
          <a:prstGeom prst="rect">
            <a:avLst/>
          </a:prstGeom>
          <a:noFill/>
          <a:ln>
            <a:noFill/>
          </a:ln>
        </p:spPr>
        <p:txBody>
          <a:bodyPr spcFirstLastPara="1" wrap="square" lIns="0" tIns="0" rIns="0" bIns="0" anchor="t" anchorCtr="0">
            <a:normAutofit/>
          </a:bodyPr>
          <a:lstStyle>
            <a:lvl1pPr lvl="0" algn="ctr">
              <a:spcBef>
                <a:spcPts val="1200"/>
              </a:spcBef>
              <a:spcAft>
                <a:spcPts val="0"/>
              </a:spcAft>
              <a:buSzPts val="3200"/>
              <a:buNone/>
              <a:defRPr sz="3200">
                <a:solidFill>
                  <a:schemeClr val="lt1"/>
                </a:solidFill>
                <a:latin typeface="Calibri"/>
                <a:ea typeface="Calibri"/>
                <a:cs typeface="Calibri"/>
                <a:sym typeface="Calibri"/>
              </a:defRPr>
            </a:lvl1pPr>
            <a:lvl2pPr lvl="1" algn="l">
              <a:spcBef>
                <a:spcPts val="600"/>
              </a:spcBef>
              <a:spcAft>
                <a:spcPts val="0"/>
              </a:spcAft>
              <a:buSzPts val="1800"/>
              <a:buChar char="–"/>
              <a:defRPr/>
            </a:lvl2pPr>
            <a:lvl3pPr lvl="2" algn="l">
              <a:spcBef>
                <a:spcPts val="400"/>
              </a:spcBef>
              <a:spcAft>
                <a:spcPts val="0"/>
              </a:spcAft>
              <a:buSzPts val="1800"/>
              <a:buChar char="•"/>
              <a:defRPr/>
            </a:lvl3pPr>
            <a:lvl4pPr lvl="3" algn="l">
              <a:spcBef>
                <a:spcPts val="0"/>
              </a:spcBef>
              <a:spcAft>
                <a:spcPts val="0"/>
              </a:spcAft>
              <a:buSzPts val="1800"/>
              <a:buChar char="•"/>
              <a:defRPr/>
            </a:lvl4pPr>
            <a:lvl5pPr lvl="4" algn="l">
              <a:spcBef>
                <a:spcPts val="0"/>
              </a:spcBef>
              <a:spcAft>
                <a:spcPts val="0"/>
              </a:spcAft>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77" name="Google Shape;77;p40"/>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chemeClr val="lt1"/>
                </a:solidFill>
                <a:latin typeface="Calibri"/>
                <a:ea typeface="Calibri"/>
                <a:cs typeface="Calibri"/>
                <a:sym typeface="Calibri"/>
              </a:defRPr>
            </a:lvl1pPr>
            <a:lvl2pPr marL="0" lvl="1" indent="0" algn="r">
              <a:spcBef>
                <a:spcPts val="0"/>
              </a:spcBef>
              <a:buNone/>
              <a:defRPr sz="1100">
                <a:solidFill>
                  <a:schemeClr val="lt1"/>
                </a:solidFill>
                <a:latin typeface="Calibri"/>
                <a:ea typeface="Calibri"/>
                <a:cs typeface="Calibri"/>
                <a:sym typeface="Calibri"/>
              </a:defRPr>
            </a:lvl2pPr>
            <a:lvl3pPr marL="0" lvl="2" indent="0" algn="r">
              <a:spcBef>
                <a:spcPts val="0"/>
              </a:spcBef>
              <a:buNone/>
              <a:defRPr sz="1100">
                <a:solidFill>
                  <a:schemeClr val="lt1"/>
                </a:solidFill>
                <a:latin typeface="Calibri"/>
                <a:ea typeface="Calibri"/>
                <a:cs typeface="Calibri"/>
                <a:sym typeface="Calibri"/>
              </a:defRPr>
            </a:lvl3pPr>
            <a:lvl4pPr marL="0" lvl="3" indent="0" algn="r">
              <a:spcBef>
                <a:spcPts val="0"/>
              </a:spcBef>
              <a:buNone/>
              <a:defRPr sz="1100">
                <a:solidFill>
                  <a:schemeClr val="lt1"/>
                </a:solidFill>
                <a:latin typeface="Calibri"/>
                <a:ea typeface="Calibri"/>
                <a:cs typeface="Calibri"/>
                <a:sym typeface="Calibri"/>
              </a:defRPr>
            </a:lvl4pPr>
            <a:lvl5pPr marL="0" lvl="4" indent="0" algn="r">
              <a:spcBef>
                <a:spcPts val="0"/>
              </a:spcBef>
              <a:buNone/>
              <a:defRPr sz="1100">
                <a:solidFill>
                  <a:schemeClr val="lt1"/>
                </a:solidFill>
                <a:latin typeface="Calibri"/>
                <a:ea typeface="Calibri"/>
                <a:cs typeface="Calibri"/>
                <a:sym typeface="Calibri"/>
              </a:defRPr>
            </a:lvl5pPr>
            <a:lvl6pPr marL="0" lvl="5" indent="0" algn="r">
              <a:spcBef>
                <a:spcPts val="0"/>
              </a:spcBef>
              <a:buNone/>
              <a:defRPr sz="1100">
                <a:solidFill>
                  <a:schemeClr val="lt1"/>
                </a:solidFill>
                <a:latin typeface="Calibri"/>
                <a:ea typeface="Calibri"/>
                <a:cs typeface="Calibri"/>
                <a:sym typeface="Calibri"/>
              </a:defRPr>
            </a:lvl6pPr>
            <a:lvl7pPr marL="0" lvl="6" indent="0" algn="r">
              <a:spcBef>
                <a:spcPts val="0"/>
              </a:spcBef>
              <a:buNone/>
              <a:defRPr sz="1100">
                <a:solidFill>
                  <a:schemeClr val="lt1"/>
                </a:solidFill>
                <a:latin typeface="Calibri"/>
                <a:ea typeface="Calibri"/>
                <a:cs typeface="Calibri"/>
                <a:sym typeface="Calibri"/>
              </a:defRPr>
            </a:lvl7pPr>
            <a:lvl8pPr marL="0" lvl="7" indent="0" algn="r">
              <a:spcBef>
                <a:spcPts val="0"/>
              </a:spcBef>
              <a:buNone/>
              <a:defRPr sz="1100">
                <a:solidFill>
                  <a:schemeClr val="lt1"/>
                </a:solidFill>
                <a:latin typeface="Calibri"/>
                <a:ea typeface="Calibri"/>
                <a:cs typeface="Calibri"/>
                <a:sym typeface="Calibri"/>
              </a:defRPr>
            </a:lvl8pPr>
            <a:lvl9pPr marL="0" lvl="8" indent="0" algn="r">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8"/>
        <p:cNvGrpSpPr/>
        <p:nvPr/>
      </p:nvGrpSpPr>
      <p:grpSpPr>
        <a:xfrm>
          <a:off x="0" y="0"/>
          <a:ext cx="0" cy="0"/>
          <a:chOff x="0" y="0"/>
          <a:chExt cx="0" cy="0"/>
        </a:xfrm>
      </p:grpSpPr>
      <p:sp>
        <p:nvSpPr>
          <p:cNvPr id="79" name="Google Shape;79;p41"/>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41"/>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rgbClr val="5D8298"/>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1"/>
          <p:cNvSpPr txBox="1">
            <a:spLocks noGrp="1"/>
          </p:cNvSpPr>
          <p:nvPr>
            <p:ph type="body" idx="1"/>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amp; legend">
  <p:cSld name="Picture &amp; legend">
    <p:spTree>
      <p:nvGrpSpPr>
        <p:cNvPr id="1" name="Shape 82"/>
        <p:cNvGrpSpPr/>
        <p:nvPr/>
      </p:nvGrpSpPr>
      <p:grpSpPr>
        <a:xfrm>
          <a:off x="0" y="0"/>
          <a:ext cx="0" cy="0"/>
          <a:chOff x="0" y="0"/>
          <a:chExt cx="0" cy="0"/>
        </a:xfrm>
      </p:grpSpPr>
      <p:sp>
        <p:nvSpPr>
          <p:cNvPr id="83" name="Google Shape;83;p42"/>
          <p:cNvSpPr>
            <a:spLocks noGrp="1"/>
          </p:cNvSpPr>
          <p:nvPr>
            <p:ph type="pic" idx="2"/>
          </p:nvPr>
        </p:nvSpPr>
        <p:spPr>
          <a:xfrm>
            <a:off x="465911" y="239346"/>
            <a:ext cx="6698377" cy="4465706"/>
          </a:xfrm>
          <a:prstGeom prst="rect">
            <a:avLst/>
          </a:prstGeom>
          <a:noFill/>
          <a:ln>
            <a:noFill/>
          </a:ln>
        </p:spPr>
        <p:txBody>
          <a:bodyPr spcFirstLastPara="1" wrap="square" lIns="0" tIns="0" rIns="0" bIns="0" anchor="t" anchorCtr="0">
            <a:normAutofit/>
          </a:bodyPr>
          <a:lstStyle>
            <a:lvl1pPr marR="0" lvl="0" algn="l" rtl="0">
              <a:spcBef>
                <a:spcPts val="1200"/>
              </a:spcBef>
              <a:spcAft>
                <a:spcPts val="0"/>
              </a:spcAft>
              <a:buClr>
                <a:schemeClr val="accent1"/>
              </a:buClr>
              <a:buSzPts val="2800"/>
              <a:buFont typeface="Arial"/>
              <a:buNone/>
              <a:defRPr sz="2800" b="0" i="0" u="none" strike="noStrike" cap="none">
                <a:solidFill>
                  <a:srgbClr val="5D8298"/>
                </a:solidFill>
                <a:latin typeface="Calibri"/>
                <a:ea typeface="Calibri"/>
                <a:cs typeface="Calibri"/>
                <a:sym typeface="Calibri"/>
              </a:defRPr>
            </a:lvl1pPr>
            <a:lvl2pPr marR="0" lvl="1" algn="l" rtl="0">
              <a:spcBef>
                <a:spcPts val="600"/>
              </a:spcBef>
              <a:spcAft>
                <a:spcPts val="0"/>
              </a:spcAft>
              <a:buClr>
                <a:schemeClr val="accent1"/>
              </a:buClr>
              <a:buSzPts val="2800"/>
              <a:buFont typeface="Merriweather Sans"/>
              <a:buNone/>
              <a:defRPr sz="2800" b="0" i="0" u="none" strike="noStrike" cap="none">
                <a:solidFill>
                  <a:srgbClr val="5D8298"/>
                </a:solidFill>
                <a:latin typeface="Calibri"/>
                <a:ea typeface="Calibri"/>
                <a:cs typeface="Calibri"/>
                <a:sym typeface="Calibri"/>
              </a:defRPr>
            </a:lvl2pPr>
            <a:lvl3pPr marR="0" lvl="2" algn="l" rtl="0">
              <a:spcBef>
                <a:spcPts val="400"/>
              </a:spcBef>
              <a:spcAft>
                <a:spcPts val="0"/>
              </a:spcAft>
              <a:buClr>
                <a:schemeClr val="accent1"/>
              </a:buClr>
              <a:buSzPts val="2400"/>
              <a:buFont typeface="Arial"/>
              <a:buNone/>
              <a:defRPr sz="2400" b="0" i="0" u="none" strike="noStrike" cap="none">
                <a:solidFill>
                  <a:srgbClr val="5D8298"/>
                </a:solidFill>
                <a:latin typeface="Calibri"/>
                <a:ea typeface="Calibri"/>
                <a:cs typeface="Calibri"/>
                <a:sym typeface="Calibri"/>
              </a:defRPr>
            </a:lvl3pPr>
            <a:lvl4pPr marR="0" lvl="3" algn="l" rtl="0">
              <a:spcBef>
                <a:spcPts val="0"/>
              </a:spcBef>
              <a:spcAft>
                <a:spcPts val="0"/>
              </a:spcAft>
              <a:buClr>
                <a:schemeClr val="accent1"/>
              </a:buClr>
              <a:buSzPts val="2000"/>
              <a:buFont typeface="Arial"/>
              <a:buNone/>
              <a:defRPr sz="2000" b="0" i="0" u="none" strike="noStrike" cap="none">
                <a:solidFill>
                  <a:srgbClr val="5D8298"/>
                </a:solidFill>
                <a:latin typeface="Calibri"/>
                <a:ea typeface="Calibri"/>
                <a:cs typeface="Calibri"/>
                <a:sym typeface="Calibri"/>
              </a:defRPr>
            </a:lvl4pPr>
            <a:lvl5pPr marR="0" lvl="4" algn="l" rtl="0">
              <a:spcBef>
                <a:spcPts val="0"/>
              </a:spcBef>
              <a:spcAft>
                <a:spcPts val="0"/>
              </a:spcAft>
              <a:buClr>
                <a:schemeClr val="accent1"/>
              </a:buClr>
              <a:buSzPts val="2000"/>
              <a:buFont typeface="Arial"/>
              <a:buNone/>
              <a:defRPr sz="2000" b="0" i="0" u="none" strike="noStrike" cap="none">
                <a:solidFill>
                  <a:srgbClr val="5D8298"/>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42"/>
          <p:cNvSpPr txBox="1">
            <a:spLocks noGrp="1"/>
          </p:cNvSpPr>
          <p:nvPr>
            <p:ph type="body" idx="1"/>
          </p:nvPr>
        </p:nvSpPr>
        <p:spPr>
          <a:xfrm>
            <a:off x="457200" y="5013176"/>
            <a:ext cx="6707088" cy="804862"/>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1800"/>
              <a:buNone/>
              <a:defRPr sz="1800" b="0" i="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vl2pPr>
            <a:lvl3pPr marL="1371600" lvl="2" indent="-228600" algn="l">
              <a:spcBef>
                <a:spcPts val="400"/>
              </a:spcBef>
              <a:spcAft>
                <a:spcPts val="0"/>
              </a:spcAft>
              <a:buSzPts val="1000"/>
              <a:buNone/>
              <a:defRPr sz="1000"/>
            </a:lvl3pPr>
            <a:lvl4pPr marL="1828800" lvl="3" indent="-228600" algn="l">
              <a:spcBef>
                <a:spcPts val="0"/>
              </a:spcBef>
              <a:spcAft>
                <a:spcPts val="0"/>
              </a:spcAft>
              <a:buSzPts val="900"/>
              <a:buNone/>
              <a:defRPr sz="900"/>
            </a:lvl4pPr>
            <a:lvl5pPr marL="2286000" lvl="4" indent="-228600" algn="l">
              <a:spcBef>
                <a:spcPts val="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5" name="Google Shape;85;p4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6" name="Google Shape;86;p42"/>
          <p:cNvSpPr txBox="1">
            <a:spLocks noGrp="1"/>
          </p:cNvSpPr>
          <p:nvPr>
            <p:ph type="body" idx="3"/>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Image text">
  <p:cSld name="Title Image text">
    <p:spTree>
      <p:nvGrpSpPr>
        <p:cNvPr id="1" name="Shape 87"/>
        <p:cNvGrpSpPr/>
        <p:nvPr/>
      </p:nvGrpSpPr>
      <p:grpSpPr>
        <a:xfrm>
          <a:off x="0" y="0"/>
          <a:ext cx="0" cy="0"/>
          <a:chOff x="0" y="0"/>
          <a:chExt cx="0" cy="0"/>
        </a:xfrm>
      </p:grpSpPr>
      <p:sp>
        <p:nvSpPr>
          <p:cNvPr id="88" name="Google Shape;88;p43"/>
          <p:cNvSpPr>
            <a:spLocks noGrp="1"/>
          </p:cNvSpPr>
          <p:nvPr>
            <p:ph type="pic" idx="2"/>
          </p:nvPr>
        </p:nvSpPr>
        <p:spPr>
          <a:xfrm>
            <a:off x="457200" y="1412875"/>
            <a:ext cx="3886200" cy="4472781"/>
          </a:xfrm>
          <a:prstGeom prst="rect">
            <a:avLst/>
          </a:prstGeom>
          <a:noFill/>
          <a:ln>
            <a:noFill/>
          </a:ln>
        </p:spPr>
        <p:txBody>
          <a:bodyPr spcFirstLastPara="1" wrap="square" lIns="0" tIns="0" rIns="0" bIns="0" anchor="t" anchorCtr="0">
            <a:normAutofit/>
          </a:bodyPr>
          <a:lstStyle>
            <a:lvl1pPr marR="0" lvl="0" algn="l" rtl="0">
              <a:spcBef>
                <a:spcPts val="1200"/>
              </a:spcBef>
              <a:spcAft>
                <a:spcPts val="0"/>
              </a:spcAft>
              <a:buClr>
                <a:schemeClr val="accent1"/>
              </a:buClr>
              <a:buSzPts val="2800"/>
              <a:buFont typeface="Arial"/>
              <a:buNone/>
              <a:defRPr sz="2800" b="0" i="0" u="none" strike="noStrike" cap="none">
                <a:solidFill>
                  <a:srgbClr val="5D8298"/>
                </a:solidFill>
                <a:latin typeface="Calibri"/>
                <a:ea typeface="Calibri"/>
                <a:cs typeface="Calibri"/>
                <a:sym typeface="Calibri"/>
              </a:defRPr>
            </a:lvl1pPr>
            <a:lvl2pPr marR="0" lvl="1" algn="l" rtl="0">
              <a:spcBef>
                <a:spcPts val="600"/>
              </a:spcBef>
              <a:spcAft>
                <a:spcPts val="0"/>
              </a:spcAft>
              <a:buClr>
                <a:schemeClr val="accent1"/>
              </a:buClr>
              <a:buSzPts val="2800"/>
              <a:buFont typeface="Merriweather Sans"/>
              <a:buNone/>
              <a:defRPr sz="2800" b="0" i="0" u="none" strike="noStrike" cap="none">
                <a:solidFill>
                  <a:srgbClr val="5D8298"/>
                </a:solidFill>
                <a:latin typeface="Calibri"/>
                <a:ea typeface="Calibri"/>
                <a:cs typeface="Calibri"/>
                <a:sym typeface="Calibri"/>
              </a:defRPr>
            </a:lvl2pPr>
            <a:lvl3pPr marR="0" lvl="2" algn="l" rtl="0">
              <a:spcBef>
                <a:spcPts val="400"/>
              </a:spcBef>
              <a:spcAft>
                <a:spcPts val="0"/>
              </a:spcAft>
              <a:buClr>
                <a:schemeClr val="accent1"/>
              </a:buClr>
              <a:buSzPts val="2400"/>
              <a:buFont typeface="Arial"/>
              <a:buNone/>
              <a:defRPr sz="2400" b="0" i="0" u="none" strike="noStrike" cap="none">
                <a:solidFill>
                  <a:srgbClr val="5D8298"/>
                </a:solidFill>
                <a:latin typeface="Calibri"/>
                <a:ea typeface="Calibri"/>
                <a:cs typeface="Calibri"/>
                <a:sym typeface="Calibri"/>
              </a:defRPr>
            </a:lvl3pPr>
            <a:lvl4pPr marR="0" lvl="3" algn="l" rtl="0">
              <a:spcBef>
                <a:spcPts val="0"/>
              </a:spcBef>
              <a:spcAft>
                <a:spcPts val="0"/>
              </a:spcAft>
              <a:buClr>
                <a:schemeClr val="accent1"/>
              </a:buClr>
              <a:buSzPts val="2000"/>
              <a:buFont typeface="Arial"/>
              <a:buNone/>
              <a:defRPr sz="2000" b="0" i="0" u="none" strike="noStrike" cap="none">
                <a:solidFill>
                  <a:srgbClr val="5D8298"/>
                </a:solidFill>
                <a:latin typeface="Calibri"/>
                <a:ea typeface="Calibri"/>
                <a:cs typeface="Calibri"/>
                <a:sym typeface="Calibri"/>
              </a:defRPr>
            </a:lvl4pPr>
            <a:lvl5pPr marR="0" lvl="4" algn="l" rtl="0">
              <a:spcBef>
                <a:spcPts val="0"/>
              </a:spcBef>
              <a:spcAft>
                <a:spcPts val="0"/>
              </a:spcAft>
              <a:buClr>
                <a:schemeClr val="accent1"/>
              </a:buClr>
              <a:buSzPts val="2000"/>
              <a:buFont typeface="Arial"/>
              <a:buNone/>
              <a:defRPr sz="2000" b="0" i="0" u="none" strike="noStrike" cap="none">
                <a:solidFill>
                  <a:srgbClr val="5D8298"/>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43"/>
          <p:cNvSpPr txBox="1">
            <a:spLocks noGrp="1"/>
          </p:cNvSpPr>
          <p:nvPr>
            <p:ph type="body" idx="1"/>
          </p:nvPr>
        </p:nvSpPr>
        <p:spPr>
          <a:xfrm>
            <a:off x="4621089" y="1412875"/>
            <a:ext cx="3890066" cy="4473125"/>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43"/>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rgbClr val="5D8298"/>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p43"/>
          <p:cNvSpPr txBox="1">
            <a:spLocks noGrp="1"/>
          </p:cNvSpPr>
          <p:nvPr>
            <p:ph type="body" idx="3"/>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lumns text">
  <p:cSld name="Title 2 columns text">
    <p:spTree>
      <p:nvGrpSpPr>
        <p:cNvPr id="1" name="Shape 93"/>
        <p:cNvGrpSpPr/>
        <p:nvPr/>
      </p:nvGrpSpPr>
      <p:grpSpPr>
        <a:xfrm>
          <a:off x="0" y="0"/>
          <a:ext cx="0" cy="0"/>
          <a:chOff x="0" y="0"/>
          <a:chExt cx="0" cy="0"/>
        </a:xfrm>
      </p:grpSpPr>
      <p:sp>
        <p:nvSpPr>
          <p:cNvPr id="94" name="Google Shape;94;p44"/>
          <p:cNvSpPr txBox="1">
            <a:spLocks noGrp="1"/>
          </p:cNvSpPr>
          <p:nvPr>
            <p:ph type="body" idx="1"/>
          </p:nvPr>
        </p:nvSpPr>
        <p:spPr>
          <a:xfrm>
            <a:off x="465138" y="1412875"/>
            <a:ext cx="3890066" cy="4473125"/>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44"/>
          <p:cNvSpPr txBox="1">
            <a:spLocks noGrp="1"/>
          </p:cNvSpPr>
          <p:nvPr>
            <p:ph type="body" idx="2"/>
          </p:nvPr>
        </p:nvSpPr>
        <p:spPr>
          <a:xfrm>
            <a:off x="4621089" y="1412875"/>
            <a:ext cx="3890066" cy="4473125"/>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44"/>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rgbClr val="5D8298"/>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4"/>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44"/>
          <p:cNvSpPr txBox="1">
            <a:spLocks noGrp="1"/>
          </p:cNvSpPr>
          <p:nvPr>
            <p:ph type="body" idx="3"/>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99"/>
        <p:cNvGrpSpPr/>
        <p:nvPr/>
      </p:nvGrpSpPr>
      <p:grpSpPr>
        <a:xfrm>
          <a:off x="0" y="0"/>
          <a:ext cx="0" cy="0"/>
          <a:chOff x="0" y="0"/>
          <a:chExt cx="0" cy="0"/>
        </a:xfrm>
      </p:grpSpPr>
      <p:sp>
        <p:nvSpPr>
          <p:cNvPr id="100" name="Google Shape;100;p45"/>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5D82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5"/>
          <p:cNvSpPr txBox="1">
            <a:spLocks noGrp="1"/>
          </p:cNvSpPr>
          <p:nvPr>
            <p:ph type="body" idx="1"/>
          </p:nvPr>
        </p:nvSpPr>
        <p:spPr>
          <a:xfrm>
            <a:off x="464400" y="1425600"/>
            <a:ext cx="8222400" cy="4460400"/>
          </a:xfrm>
          <a:prstGeom prst="rect">
            <a:avLst/>
          </a:prstGeom>
          <a:noFill/>
          <a:ln>
            <a:noFill/>
          </a:ln>
        </p:spPr>
        <p:txBody>
          <a:bodyPr spcFirstLastPara="1" wrap="square" lIns="0" tIns="0" rIns="0" bIns="0" anchor="t" anchorCtr="0">
            <a:normAutofit/>
          </a:bodyPr>
          <a:lstStyle>
            <a:lvl1pPr marL="457200" lvl="0" indent="-342900" algn="l">
              <a:spcBef>
                <a:spcPts val="12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Separator Pale">
  <p:cSld name="Title only Separator Pale">
    <p:spTree>
      <p:nvGrpSpPr>
        <p:cNvPr id="1" name="Shape 17"/>
        <p:cNvGrpSpPr/>
        <p:nvPr/>
      </p:nvGrpSpPr>
      <p:grpSpPr>
        <a:xfrm>
          <a:off x="0" y="0"/>
          <a:ext cx="0" cy="0"/>
          <a:chOff x="0" y="0"/>
          <a:chExt cx="0" cy="0"/>
        </a:xfrm>
      </p:grpSpPr>
      <p:pic>
        <p:nvPicPr>
          <p:cNvPr id="18" name="Google Shape;18;p32"/>
          <p:cNvPicPr preferRelativeResize="0"/>
          <p:nvPr/>
        </p:nvPicPr>
        <p:blipFill rotWithShape="1">
          <a:blip r:embed="rId2">
            <a:alphaModFix amt="20000"/>
          </a:blip>
          <a:srcRect l="5137" t="2339" r="7862" b="3819"/>
          <a:stretch/>
        </p:blipFill>
        <p:spPr>
          <a:xfrm>
            <a:off x="0" y="0"/>
            <a:ext cx="9154416" cy="6872500"/>
          </a:xfrm>
          <a:custGeom>
            <a:avLst/>
            <a:gdLst/>
            <a:ahLst/>
            <a:cxnLst/>
            <a:rect l="l" t="t" r="r" b="b"/>
            <a:pathLst>
              <a:path w="9154416" h="6872500" extrusionOk="0">
                <a:moveTo>
                  <a:pt x="0" y="0"/>
                </a:moveTo>
                <a:lnTo>
                  <a:pt x="9154416" y="0"/>
                </a:lnTo>
                <a:lnTo>
                  <a:pt x="9154416" y="6872500"/>
                </a:lnTo>
                <a:lnTo>
                  <a:pt x="0" y="6872500"/>
                </a:lnTo>
                <a:close/>
              </a:path>
            </a:pathLst>
          </a:custGeom>
          <a:noFill/>
          <a:ln>
            <a:noFill/>
          </a:ln>
        </p:spPr>
      </p:pic>
      <p:sp>
        <p:nvSpPr>
          <p:cNvPr id="19" name="Google Shape;19;p32"/>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accent1"/>
              </a:buClr>
              <a:buSzPts val="4000"/>
              <a:buFont typeface="Calibri"/>
              <a:buNone/>
              <a:defRPr sz="4000" b="1" i="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b="0" i="0" u="none" strike="noStrike" cap="none">
                <a:solidFill>
                  <a:srgbClr val="5D8298"/>
                </a:solidFill>
                <a:latin typeface="Calibri"/>
                <a:ea typeface="Calibri"/>
                <a:cs typeface="Calibri"/>
                <a:sym typeface="Calibri"/>
              </a:defRPr>
            </a:lvl1pPr>
            <a:lvl2pPr marL="0" lvl="1" indent="0" algn="r">
              <a:spcBef>
                <a:spcPts val="0"/>
              </a:spcBef>
              <a:buNone/>
              <a:defRPr sz="1100" b="0" i="0" u="none" strike="noStrike" cap="none">
                <a:solidFill>
                  <a:srgbClr val="5D8298"/>
                </a:solidFill>
                <a:latin typeface="Calibri"/>
                <a:ea typeface="Calibri"/>
                <a:cs typeface="Calibri"/>
                <a:sym typeface="Calibri"/>
              </a:defRPr>
            </a:lvl2pPr>
            <a:lvl3pPr marL="0" lvl="2" indent="0" algn="r">
              <a:spcBef>
                <a:spcPts val="0"/>
              </a:spcBef>
              <a:buNone/>
              <a:defRPr sz="1100" b="0" i="0" u="none" strike="noStrike" cap="none">
                <a:solidFill>
                  <a:srgbClr val="5D8298"/>
                </a:solidFill>
                <a:latin typeface="Calibri"/>
                <a:ea typeface="Calibri"/>
                <a:cs typeface="Calibri"/>
                <a:sym typeface="Calibri"/>
              </a:defRPr>
            </a:lvl3pPr>
            <a:lvl4pPr marL="0" lvl="3" indent="0" algn="r">
              <a:spcBef>
                <a:spcPts val="0"/>
              </a:spcBef>
              <a:buNone/>
              <a:defRPr sz="1100" b="0" i="0" u="none" strike="noStrike" cap="none">
                <a:solidFill>
                  <a:srgbClr val="5D8298"/>
                </a:solidFill>
                <a:latin typeface="Calibri"/>
                <a:ea typeface="Calibri"/>
                <a:cs typeface="Calibri"/>
                <a:sym typeface="Calibri"/>
              </a:defRPr>
            </a:lvl4pPr>
            <a:lvl5pPr marL="0" lvl="4" indent="0" algn="r">
              <a:spcBef>
                <a:spcPts val="0"/>
              </a:spcBef>
              <a:buNone/>
              <a:defRPr sz="1100" b="0" i="0" u="none" strike="noStrike" cap="none">
                <a:solidFill>
                  <a:srgbClr val="5D8298"/>
                </a:solidFill>
                <a:latin typeface="Calibri"/>
                <a:ea typeface="Calibri"/>
                <a:cs typeface="Calibri"/>
                <a:sym typeface="Calibri"/>
              </a:defRPr>
            </a:lvl5pPr>
            <a:lvl6pPr marL="0" lvl="5" indent="0" algn="r">
              <a:spcBef>
                <a:spcPts val="0"/>
              </a:spcBef>
              <a:buNone/>
              <a:defRPr sz="1100" b="0" i="0" u="none" strike="noStrike" cap="none">
                <a:solidFill>
                  <a:srgbClr val="5D8298"/>
                </a:solidFill>
                <a:latin typeface="Calibri"/>
                <a:ea typeface="Calibri"/>
                <a:cs typeface="Calibri"/>
                <a:sym typeface="Calibri"/>
              </a:defRPr>
            </a:lvl6pPr>
            <a:lvl7pPr marL="0" lvl="6" indent="0" algn="r">
              <a:spcBef>
                <a:spcPts val="0"/>
              </a:spcBef>
              <a:buNone/>
              <a:defRPr sz="1100" b="0" i="0" u="none" strike="noStrike" cap="none">
                <a:solidFill>
                  <a:srgbClr val="5D8298"/>
                </a:solidFill>
                <a:latin typeface="Calibri"/>
                <a:ea typeface="Calibri"/>
                <a:cs typeface="Calibri"/>
                <a:sym typeface="Calibri"/>
              </a:defRPr>
            </a:lvl7pPr>
            <a:lvl8pPr marL="0" lvl="7" indent="0" algn="r">
              <a:spcBef>
                <a:spcPts val="0"/>
              </a:spcBef>
              <a:buNone/>
              <a:defRPr sz="1100" b="0" i="0" u="none" strike="noStrike" cap="none">
                <a:solidFill>
                  <a:srgbClr val="5D8298"/>
                </a:solidFill>
                <a:latin typeface="Calibri"/>
                <a:ea typeface="Calibri"/>
                <a:cs typeface="Calibri"/>
                <a:sym typeface="Calibri"/>
              </a:defRPr>
            </a:lvl8pPr>
            <a:lvl9pPr marL="0" lvl="8" indent="0" algn="r">
              <a:spcBef>
                <a:spcPts val="0"/>
              </a:spcBef>
              <a:buNone/>
              <a:defRPr sz="1100" b="0" i="0" u="none" strike="noStrike" cap="none">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3"/>
          <p:cNvSpPr txBox="1">
            <a:spLocks noGrp="1"/>
          </p:cNvSpPr>
          <p:nvPr>
            <p:ph type="body" idx="1"/>
          </p:nvPr>
        </p:nvSpPr>
        <p:spPr>
          <a:xfrm>
            <a:off x="465138" y="1425600"/>
            <a:ext cx="8222400" cy="45288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3"/>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rgbClr val="5D8298"/>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b="0" i="0" u="none" strike="noStrike" cap="none">
                <a:solidFill>
                  <a:srgbClr val="5D8298"/>
                </a:solidFill>
                <a:latin typeface="Calibri"/>
                <a:ea typeface="Calibri"/>
                <a:cs typeface="Calibri"/>
                <a:sym typeface="Calibri"/>
              </a:defRPr>
            </a:lvl1pPr>
            <a:lvl2pPr marL="0" lvl="1" indent="0" algn="r">
              <a:spcBef>
                <a:spcPts val="0"/>
              </a:spcBef>
              <a:buNone/>
              <a:defRPr sz="1100" b="0" i="0" u="none" strike="noStrike" cap="none">
                <a:solidFill>
                  <a:srgbClr val="5D8298"/>
                </a:solidFill>
                <a:latin typeface="Calibri"/>
                <a:ea typeface="Calibri"/>
                <a:cs typeface="Calibri"/>
                <a:sym typeface="Calibri"/>
              </a:defRPr>
            </a:lvl2pPr>
            <a:lvl3pPr marL="0" lvl="2" indent="0" algn="r">
              <a:spcBef>
                <a:spcPts val="0"/>
              </a:spcBef>
              <a:buNone/>
              <a:defRPr sz="1100" b="0" i="0" u="none" strike="noStrike" cap="none">
                <a:solidFill>
                  <a:srgbClr val="5D8298"/>
                </a:solidFill>
                <a:latin typeface="Calibri"/>
                <a:ea typeface="Calibri"/>
                <a:cs typeface="Calibri"/>
                <a:sym typeface="Calibri"/>
              </a:defRPr>
            </a:lvl3pPr>
            <a:lvl4pPr marL="0" lvl="3" indent="0" algn="r">
              <a:spcBef>
                <a:spcPts val="0"/>
              </a:spcBef>
              <a:buNone/>
              <a:defRPr sz="1100" b="0" i="0" u="none" strike="noStrike" cap="none">
                <a:solidFill>
                  <a:srgbClr val="5D8298"/>
                </a:solidFill>
                <a:latin typeface="Calibri"/>
                <a:ea typeface="Calibri"/>
                <a:cs typeface="Calibri"/>
                <a:sym typeface="Calibri"/>
              </a:defRPr>
            </a:lvl4pPr>
            <a:lvl5pPr marL="0" lvl="4" indent="0" algn="r">
              <a:spcBef>
                <a:spcPts val="0"/>
              </a:spcBef>
              <a:buNone/>
              <a:defRPr sz="1100" b="0" i="0" u="none" strike="noStrike" cap="none">
                <a:solidFill>
                  <a:srgbClr val="5D8298"/>
                </a:solidFill>
                <a:latin typeface="Calibri"/>
                <a:ea typeface="Calibri"/>
                <a:cs typeface="Calibri"/>
                <a:sym typeface="Calibri"/>
              </a:defRPr>
            </a:lvl5pPr>
            <a:lvl6pPr marL="0" lvl="5" indent="0" algn="r">
              <a:spcBef>
                <a:spcPts val="0"/>
              </a:spcBef>
              <a:buNone/>
              <a:defRPr sz="1100" b="0" i="0" u="none" strike="noStrike" cap="none">
                <a:solidFill>
                  <a:srgbClr val="5D8298"/>
                </a:solidFill>
                <a:latin typeface="Calibri"/>
                <a:ea typeface="Calibri"/>
                <a:cs typeface="Calibri"/>
                <a:sym typeface="Calibri"/>
              </a:defRPr>
            </a:lvl6pPr>
            <a:lvl7pPr marL="0" lvl="6" indent="0" algn="r">
              <a:spcBef>
                <a:spcPts val="0"/>
              </a:spcBef>
              <a:buNone/>
              <a:defRPr sz="1100" b="0" i="0" u="none" strike="noStrike" cap="none">
                <a:solidFill>
                  <a:srgbClr val="5D8298"/>
                </a:solidFill>
                <a:latin typeface="Calibri"/>
                <a:ea typeface="Calibri"/>
                <a:cs typeface="Calibri"/>
                <a:sym typeface="Calibri"/>
              </a:defRPr>
            </a:lvl7pPr>
            <a:lvl8pPr marL="0" lvl="7" indent="0" algn="r">
              <a:spcBef>
                <a:spcPts val="0"/>
              </a:spcBef>
              <a:buNone/>
              <a:defRPr sz="1100" b="0" i="0" u="none" strike="noStrike" cap="none">
                <a:solidFill>
                  <a:srgbClr val="5D8298"/>
                </a:solidFill>
                <a:latin typeface="Calibri"/>
                <a:ea typeface="Calibri"/>
                <a:cs typeface="Calibri"/>
                <a:sym typeface="Calibri"/>
              </a:defRPr>
            </a:lvl8pPr>
            <a:lvl9pPr marL="0" lvl="8" indent="0" algn="r">
              <a:spcBef>
                <a:spcPts val="0"/>
              </a:spcBef>
              <a:buNone/>
              <a:defRPr sz="1100" b="0" i="0" u="none" strike="noStrike" cap="none">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5" name="Google Shape;25;p33"/>
          <p:cNvSpPr txBox="1">
            <a:spLocks noGrp="1"/>
          </p:cNvSpPr>
          <p:nvPr>
            <p:ph type="body" idx="2"/>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chemeClr val="accent1"/>
        </a:solidFill>
        <a:effectLst/>
      </p:bgPr>
    </p:bg>
    <p:spTree>
      <p:nvGrpSpPr>
        <p:cNvPr id="1" name="Shape 26"/>
        <p:cNvGrpSpPr/>
        <p:nvPr/>
      </p:nvGrpSpPr>
      <p:grpSpPr>
        <a:xfrm>
          <a:off x="0" y="0"/>
          <a:ext cx="0" cy="0"/>
          <a:chOff x="0" y="0"/>
          <a:chExt cx="0" cy="0"/>
        </a:xfrm>
      </p:grpSpPr>
      <p:sp>
        <p:nvSpPr>
          <p:cNvPr id="27" name="Google Shape;27;p34"/>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4"/>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b="0" i="0" u="none" strike="noStrike" cap="none">
                <a:solidFill>
                  <a:schemeClr val="lt1"/>
                </a:solidFill>
                <a:latin typeface="Calibri"/>
                <a:ea typeface="Calibri"/>
                <a:cs typeface="Calibri"/>
                <a:sym typeface="Calibri"/>
              </a:defRPr>
            </a:lvl1pPr>
            <a:lvl2pPr marL="0" lvl="1" indent="0" algn="r">
              <a:spcBef>
                <a:spcPts val="0"/>
              </a:spcBef>
              <a:buNone/>
              <a:defRPr sz="1100" b="0" i="0" u="none" strike="noStrike" cap="none">
                <a:solidFill>
                  <a:schemeClr val="lt1"/>
                </a:solidFill>
                <a:latin typeface="Calibri"/>
                <a:ea typeface="Calibri"/>
                <a:cs typeface="Calibri"/>
                <a:sym typeface="Calibri"/>
              </a:defRPr>
            </a:lvl2pPr>
            <a:lvl3pPr marL="0" lvl="2" indent="0" algn="r">
              <a:spcBef>
                <a:spcPts val="0"/>
              </a:spcBef>
              <a:buNone/>
              <a:defRPr sz="1100" b="0" i="0" u="none" strike="noStrike" cap="none">
                <a:solidFill>
                  <a:schemeClr val="lt1"/>
                </a:solidFill>
                <a:latin typeface="Calibri"/>
                <a:ea typeface="Calibri"/>
                <a:cs typeface="Calibri"/>
                <a:sym typeface="Calibri"/>
              </a:defRPr>
            </a:lvl3pPr>
            <a:lvl4pPr marL="0" lvl="3" indent="0" algn="r">
              <a:spcBef>
                <a:spcPts val="0"/>
              </a:spcBef>
              <a:buNone/>
              <a:defRPr sz="1100" b="0" i="0" u="none" strike="noStrike" cap="none">
                <a:solidFill>
                  <a:schemeClr val="lt1"/>
                </a:solidFill>
                <a:latin typeface="Calibri"/>
                <a:ea typeface="Calibri"/>
                <a:cs typeface="Calibri"/>
                <a:sym typeface="Calibri"/>
              </a:defRPr>
            </a:lvl4pPr>
            <a:lvl5pPr marL="0" lvl="4" indent="0" algn="r">
              <a:spcBef>
                <a:spcPts val="0"/>
              </a:spcBef>
              <a:buNone/>
              <a:defRPr sz="1100" b="0" i="0" u="none" strike="noStrike" cap="none">
                <a:solidFill>
                  <a:schemeClr val="lt1"/>
                </a:solidFill>
                <a:latin typeface="Calibri"/>
                <a:ea typeface="Calibri"/>
                <a:cs typeface="Calibri"/>
                <a:sym typeface="Calibri"/>
              </a:defRPr>
            </a:lvl5pPr>
            <a:lvl6pPr marL="0" lvl="5" indent="0" algn="r">
              <a:spcBef>
                <a:spcPts val="0"/>
              </a:spcBef>
              <a:buNone/>
              <a:defRPr sz="1100" b="0" i="0" u="none" strike="noStrike" cap="none">
                <a:solidFill>
                  <a:schemeClr val="lt1"/>
                </a:solidFill>
                <a:latin typeface="Calibri"/>
                <a:ea typeface="Calibri"/>
                <a:cs typeface="Calibri"/>
                <a:sym typeface="Calibri"/>
              </a:defRPr>
            </a:lvl6pPr>
            <a:lvl7pPr marL="0" lvl="6" indent="0" algn="r">
              <a:spcBef>
                <a:spcPts val="0"/>
              </a:spcBef>
              <a:buNone/>
              <a:defRPr sz="1100" b="0" i="0" u="none" strike="noStrike" cap="none">
                <a:solidFill>
                  <a:schemeClr val="lt1"/>
                </a:solidFill>
                <a:latin typeface="Calibri"/>
                <a:ea typeface="Calibri"/>
                <a:cs typeface="Calibri"/>
                <a:sym typeface="Calibri"/>
              </a:defRPr>
            </a:lvl7pPr>
            <a:lvl8pPr marL="0" lvl="7" indent="0" algn="r">
              <a:spcBef>
                <a:spcPts val="0"/>
              </a:spcBef>
              <a:buNone/>
              <a:defRPr sz="1100" b="0" i="0" u="none" strike="noStrike" cap="none">
                <a:solidFill>
                  <a:schemeClr val="lt1"/>
                </a:solidFill>
                <a:latin typeface="Calibri"/>
                <a:ea typeface="Calibri"/>
                <a:cs typeface="Calibri"/>
                <a:sym typeface="Calibri"/>
              </a:defRPr>
            </a:lvl8pPr>
            <a:lvl9pPr marL="0" lvl="8" indent="0" algn="r">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2 columns text">
  <p:cSld name="Title subtitle 2 columns text">
    <p:spTree>
      <p:nvGrpSpPr>
        <p:cNvPr id="1" name="Shape 29"/>
        <p:cNvGrpSpPr/>
        <p:nvPr/>
      </p:nvGrpSpPr>
      <p:grpSpPr>
        <a:xfrm>
          <a:off x="0" y="0"/>
          <a:ext cx="0" cy="0"/>
          <a:chOff x="0" y="0"/>
          <a:chExt cx="0" cy="0"/>
        </a:xfrm>
      </p:grpSpPr>
      <p:sp>
        <p:nvSpPr>
          <p:cNvPr id="30" name="Google Shape;30;p35"/>
          <p:cNvSpPr txBox="1">
            <a:spLocks noGrp="1"/>
          </p:cNvSpPr>
          <p:nvPr>
            <p:ph type="body" idx="1"/>
          </p:nvPr>
        </p:nvSpPr>
        <p:spPr>
          <a:xfrm>
            <a:off x="465138" y="2276872"/>
            <a:ext cx="3890066" cy="3609128"/>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5"/>
          <p:cNvSpPr txBox="1">
            <a:spLocks noGrp="1"/>
          </p:cNvSpPr>
          <p:nvPr>
            <p:ph type="body" idx="2"/>
          </p:nvPr>
        </p:nvSpPr>
        <p:spPr>
          <a:xfrm>
            <a:off x="4621089" y="2276872"/>
            <a:ext cx="3890066" cy="3609128"/>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35"/>
          <p:cNvSpPr txBox="1">
            <a:spLocks noGrp="1"/>
          </p:cNvSpPr>
          <p:nvPr>
            <p:ph type="body" idx="3"/>
          </p:nvPr>
        </p:nvSpPr>
        <p:spPr>
          <a:xfrm>
            <a:off x="4618810" y="1412776"/>
            <a:ext cx="3892345" cy="710664"/>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cap="none">
                <a:solidFill>
                  <a:schemeClr val="accent1"/>
                </a:solidFill>
                <a:latin typeface="Calibri"/>
                <a:ea typeface="Calibri"/>
                <a:cs typeface="Calibri"/>
                <a:sym typeface="Calibri"/>
              </a:defRPr>
            </a:lvl1pPr>
            <a:lvl2pPr marL="914400" lvl="1" indent="-342900" algn="l">
              <a:spcBef>
                <a:spcPts val="6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35"/>
          <p:cNvSpPr txBox="1">
            <a:spLocks noGrp="1"/>
          </p:cNvSpPr>
          <p:nvPr>
            <p:ph type="body" idx="4"/>
          </p:nvPr>
        </p:nvSpPr>
        <p:spPr>
          <a:xfrm>
            <a:off x="468313" y="1412776"/>
            <a:ext cx="3892345" cy="710664"/>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cap="none">
                <a:solidFill>
                  <a:schemeClr val="accent1"/>
                </a:solidFill>
                <a:latin typeface="Calibri"/>
                <a:ea typeface="Calibri"/>
                <a:cs typeface="Calibri"/>
                <a:sym typeface="Calibri"/>
              </a:defRPr>
            </a:lvl1pPr>
            <a:lvl2pPr marL="914400" lvl="1" indent="-342900" algn="l">
              <a:spcBef>
                <a:spcPts val="6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5"/>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rgbClr val="5D8298"/>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6" name="Google Shape;36;p35"/>
          <p:cNvSpPr txBox="1">
            <a:spLocks noGrp="1"/>
          </p:cNvSpPr>
          <p:nvPr>
            <p:ph type="body" idx="5"/>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37"/>
        <p:cNvGrpSpPr/>
        <p:nvPr/>
      </p:nvGrpSpPr>
      <p:grpSpPr>
        <a:xfrm>
          <a:off x="0" y="0"/>
          <a:ext cx="0" cy="0"/>
          <a:chOff x="0" y="0"/>
          <a:chExt cx="0" cy="0"/>
        </a:xfrm>
      </p:grpSpPr>
      <p:sp>
        <p:nvSpPr>
          <p:cNvPr id="38" name="Google Shape;38;p36"/>
          <p:cNvSpPr txBox="1">
            <a:spLocks noGrp="1"/>
          </p:cNvSpPr>
          <p:nvPr>
            <p:ph type="body" idx="1"/>
          </p:nvPr>
        </p:nvSpPr>
        <p:spPr>
          <a:xfrm>
            <a:off x="457200" y="1430386"/>
            <a:ext cx="8229600" cy="702470"/>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i="0" cap="none">
                <a:solidFill>
                  <a:schemeClr val="accent1"/>
                </a:solidFill>
                <a:latin typeface="Calibri"/>
                <a:ea typeface="Calibri"/>
                <a:cs typeface="Calibri"/>
                <a:sym typeface="Calibri"/>
              </a:defRPr>
            </a:lvl1pPr>
            <a:lvl2pPr marL="914400" lvl="1" indent="-228600" algn="l">
              <a:spcBef>
                <a:spcPts val="600"/>
              </a:spcBef>
              <a:spcAft>
                <a:spcPts val="0"/>
              </a:spcAft>
              <a:buSzPts val="2000"/>
              <a:buNone/>
              <a:defRPr sz="2000" b="1"/>
            </a:lvl2pPr>
            <a:lvl3pPr marL="1371600" lvl="2" indent="-228600" algn="l">
              <a:spcBef>
                <a:spcPts val="400"/>
              </a:spcBef>
              <a:spcAft>
                <a:spcPts val="0"/>
              </a:spcAft>
              <a:buSzPts val="1800"/>
              <a:buNone/>
              <a:defRPr sz="1800" b="1"/>
            </a:lvl3pPr>
            <a:lvl4pPr marL="1828800" lvl="3" indent="-228600" algn="l">
              <a:spcBef>
                <a:spcPts val="0"/>
              </a:spcBef>
              <a:spcAft>
                <a:spcPts val="0"/>
              </a:spcAft>
              <a:buSzPts val="1600"/>
              <a:buNone/>
              <a:defRPr sz="1600" b="1"/>
            </a:lvl4pPr>
            <a:lvl5pPr marL="2286000" lvl="4" indent="-228600" algn="l">
              <a:spcBef>
                <a:spcPts val="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6"/>
          <p:cNvSpPr txBox="1">
            <a:spLocks noGrp="1"/>
          </p:cNvSpPr>
          <p:nvPr>
            <p:ph type="body" idx="2"/>
          </p:nvPr>
        </p:nvSpPr>
        <p:spPr>
          <a:xfrm>
            <a:off x="465138" y="2132856"/>
            <a:ext cx="8222400" cy="3816424"/>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SzPts val="2000"/>
              <a:buChar char="•"/>
              <a:defRPr>
                <a:latin typeface="Calibri"/>
                <a:ea typeface="Calibri"/>
                <a:cs typeface="Calibri"/>
                <a:sym typeface="Calibri"/>
              </a:defRPr>
            </a:lvl1pPr>
            <a:lvl2pPr marL="914400" lvl="1" indent="-342900" algn="l">
              <a:spcBef>
                <a:spcPts val="600"/>
              </a:spcBef>
              <a:spcAft>
                <a:spcPts val="0"/>
              </a:spcAft>
              <a:buSzPts val="1800"/>
              <a:buChar char="–"/>
              <a:defRPr>
                <a:latin typeface="Calibri"/>
                <a:ea typeface="Calibri"/>
                <a:cs typeface="Calibri"/>
                <a:sym typeface="Calibri"/>
              </a:defRPr>
            </a:lvl2pPr>
            <a:lvl3pPr marL="1371600" lvl="2" indent="-330200" algn="l">
              <a:spcBef>
                <a:spcPts val="400"/>
              </a:spcBef>
              <a:spcAft>
                <a:spcPts val="0"/>
              </a:spcAft>
              <a:buSzPts val="1600"/>
              <a:buChar char="•"/>
              <a:defRPr>
                <a:latin typeface="Calibri"/>
                <a:ea typeface="Calibri"/>
                <a:cs typeface="Calibri"/>
                <a:sym typeface="Calibri"/>
              </a:defRPr>
            </a:lvl3pPr>
            <a:lvl4pPr marL="1828800" lvl="3" indent="-330200" algn="l">
              <a:spcBef>
                <a:spcPts val="0"/>
              </a:spcBef>
              <a:spcAft>
                <a:spcPts val="0"/>
              </a:spcAft>
              <a:buSzPts val="1600"/>
              <a:buChar char="•"/>
              <a:defRPr>
                <a:latin typeface="Calibri"/>
                <a:ea typeface="Calibri"/>
                <a:cs typeface="Calibri"/>
                <a:sym typeface="Calibri"/>
              </a:defRPr>
            </a:lvl4pPr>
            <a:lvl5pPr marL="2286000" lvl="4" indent="-330200" algn="l">
              <a:spcBef>
                <a:spcPts val="0"/>
              </a:spcBef>
              <a:spcAft>
                <a:spcPts val="0"/>
              </a:spcAft>
              <a:buSzPts val="1600"/>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6"/>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lnSpc>
                <a:spcPct val="107142"/>
              </a:lnSpc>
              <a:spcBef>
                <a:spcPts val="0"/>
              </a:spcBef>
              <a:spcAft>
                <a:spcPts val="0"/>
              </a:spcAft>
              <a:buClr>
                <a:srgbClr val="5D8298"/>
              </a:buClr>
              <a:buSzPts val="2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6"/>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2" name="Google Shape;42;p36"/>
          <p:cNvSpPr txBox="1">
            <a:spLocks noGrp="1"/>
          </p:cNvSpPr>
          <p:nvPr>
            <p:ph type="body" idx="3"/>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Calibri"/>
                <a:ea typeface="Calibri"/>
                <a:cs typeface="Calibri"/>
                <a:sym typeface="Calibri"/>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43"/>
        <p:cNvGrpSpPr/>
        <p:nvPr/>
      </p:nvGrpSpPr>
      <p:grpSpPr>
        <a:xfrm>
          <a:off x="0" y="0"/>
          <a:ext cx="0" cy="0"/>
          <a:chOff x="0" y="0"/>
          <a:chExt cx="0" cy="0"/>
        </a:xfrm>
      </p:grpSpPr>
      <p:sp>
        <p:nvSpPr>
          <p:cNvPr id="44" name="Google Shape;44;p37"/>
          <p:cNvSpPr txBox="1">
            <a:spLocks noGrp="1"/>
          </p:cNvSpPr>
          <p:nvPr>
            <p:ph type="sldNum" idx="12"/>
          </p:nvPr>
        </p:nvSpPr>
        <p:spPr>
          <a:xfrm>
            <a:off x="7884368" y="6356350"/>
            <a:ext cx="8024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5D8298"/>
                </a:solidFill>
                <a:latin typeface="PT Sans Narrow"/>
                <a:ea typeface="PT Sans Narrow"/>
                <a:cs typeface="PT Sans Narrow"/>
                <a:sym typeface="PT Sans Narrow"/>
              </a:defRPr>
            </a:lvl1pPr>
            <a:lvl2pPr marL="0" lvl="1" indent="0" algn="r">
              <a:spcBef>
                <a:spcPts val="0"/>
              </a:spcBef>
              <a:buNone/>
              <a:defRPr sz="1200">
                <a:solidFill>
                  <a:srgbClr val="5D8298"/>
                </a:solidFill>
                <a:latin typeface="PT Sans Narrow"/>
                <a:ea typeface="PT Sans Narrow"/>
                <a:cs typeface="PT Sans Narrow"/>
                <a:sym typeface="PT Sans Narrow"/>
              </a:defRPr>
            </a:lvl2pPr>
            <a:lvl3pPr marL="0" lvl="2" indent="0" algn="r">
              <a:spcBef>
                <a:spcPts val="0"/>
              </a:spcBef>
              <a:buNone/>
              <a:defRPr sz="1200">
                <a:solidFill>
                  <a:srgbClr val="5D8298"/>
                </a:solidFill>
                <a:latin typeface="PT Sans Narrow"/>
                <a:ea typeface="PT Sans Narrow"/>
                <a:cs typeface="PT Sans Narrow"/>
                <a:sym typeface="PT Sans Narrow"/>
              </a:defRPr>
            </a:lvl3pPr>
            <a:lvl4pPr marL="0" lvl="3" indent="0" algn="r">
              <a:spcBef>
                <a:spcPts val="0"/>
              </a:spcBef>
              <a:buNone/>
              <a:defRPr sz="1200">
                <a:solidFill>
                  <a:srgbClr val="5D8298"/>
                </a:solidFill>
                <a:latin typeface="PT Sans Narrow"/>
                <a:ea typeface="PT Sans Narrow"/>
                <a:cs typeface="PT Sans Narrow"/>
                <a:sym typeface="PT Sans Narrow"/>
              </a:defRPr>
            </a:lvl4pPr>
            <a:lvl5pPr marL="0" lvl="4" indent="0" algn="r">
              <a:spcBef>
                <a:spcPts val="0"/>
              </a:spcBef>
              <a:buNone/>
              <a:defRPr sz="1200">
                <a:solidFill>
                  <a:srgbClr val="5D8298"/>
                </a:solidFill>
                <a:latin typeface="PT Sans Narrow"/>
                <a:ea typeface="PT Sans Narrow"/>
                <a:cs typeface="PT Sans Narrow"/>
                <a:sym typeface="PT Sans Narrow"/>
              </a:defRPr>
            </a:lvl5pPr>
            <a:lvl6pPr marL="0" lvl="5" indent="0" algn="r">
              <a:spcBef>
                <a:spcPts val="0"/>
              </a:spcBef>
              <a:buNone/>
              <a:defRPr sz="1200">
                <a:solidFill>
                  <a:srgbClr val="5D8298"/>
                </a:solidFill>
                <a:latin typeface="PT Sans Narrow"/>
                <a:ea typeface="PT Sans Narrow"/>
                <a:cs typeface="PT Sans Narrow"/>
                <a:sym typeface="PT Sans Narrow"/>
              </a:defRPr>
            </a:lvl6pPr>
            <a:lvl7pPr marL="0" lvl="6" indent="0" algn="r">
              <a:spcBef>
                <a:spcPts val="0"/>
              </a:spcBef>
              <a:buNone/>
              <a:defRPr sz="1200">
                <a:solidFill>
                  <a:srgbClr val="5D8298"/>
                </a:solidFill>
                <a:latin typeface="PT Sans Narrow"/>
                <a:ea typeface="PT Sans Narrow"/>
                <a:cs typeface="PT Sans Narrow"/>
                <a:sym typeface="PT Sans Narrow"/>
              </a:defRPr>
            </a:lvl7pPr>
            <a:lvl8pPr marL="0" lvl="7" indent="0" algn="r">
              <a:spcBef>
                <a:spcPts val="0"/>
              </a:spcBef>
              <a:buNone/>
              <a:defRPr sz="1200">
                <a:solidFill>
                  <a:srgbClr val="5D8298"/>
                </a:solidFill>
                <a:latin typeface="PT Sans Narrow"/>
                <a:ea typeface="PT Sans Narrow"/>
                <a:cs typeface="PT Sans Narrow"/>
                <a:sym typeface="PT Sans Narrow"/>
              </a:defRPr>
            </a:lvl8pPr>
            <a:lvl9pPr marL="0" lvl="8" indent="0" algn="r">
              <a:spcBef>
                <a:spcPts val="0"/>
              </a:spcBef>
              <a:buNone/>
              <a:defRPr sz="1200">
                <a:solidFill>
                  <a:srgbClr val="5D8298"/>
                </a:solidFill>
                <a:latin typeface="PT Sans Narrow"/>
                <a:ea typeface="PT Sans Narrow"/>
                <a:cs typeface="PT Sans Narrow"/>
                <a:sym typeface="PT Sans Narrow"/>
              </a:defRPr>
            </a:lvl9pPr>
          </a:lstStyle>
          <a:p>
            <a:pPr marL="0" lvl="0" indent="0" algn="r" rtl="0">
              <a:spcBef>
                <a:spcPts val="0"/>
              </a:spcBef>
              <a:spcAft>
                <a:spcPts val="0"/>
              </a:spcAft>
              <a:buNone/>
            </a:pPr>
            <a:fld id="{00000000-1234-1234-1234-123412341234}" type="slidenum">
              <a:rPr lang="en-GB"/>
              <a:t>‹#›</a:t>
            </a:fld>
            <a:endParaRPr/>
          </a:p>
        </p:txBody>
      </p:sp>
      <p:sp>
        <p:nvSpPr>
          <p:cNvPr id="45" name="Google Shape;45;p37"/>
          <p:cNvSpPr txBox="1">
            <a:spLocks noGrp="1"/>
          </p:cNvSpPr>
          <p:nvPr>
            <p:ph type="body" idx="1"/>
          </p:nvPr>
        </p:nvSpPr>
        <p:spPr>
          <a:xfrm>
            <a:off x="465138" y="6356350"/>
            <a:ext cx="6087600" cy="365125"/>
          </a:xfrm>
          <a:prstGeom prst="rect">
            <a:avLst/>
          </a:prstGeom>
          <a:noFill/>
          <a:ln>
            <a:noFill/>
          </a:ln>
        </p:spPr>
        <p:txBody>
          <a:bodyPr spcFirstLastPara="1" wrap="square" lIns="0" tIns="0" rIns="0" bIns="0" anchor="ctr" anchorCtr="0">
            <a:noAutofit/>
          </a:bodyPr>
          <a:lstStyle>
            <a:lvl1pPr marL="457200" lvl="0" indent="-228600" algn="l">
              <a:spcBef>
                <a:spcPts val="1200"/>
              </a:spcBef>
              <a:spcAft>
                <a:spcPts val="0"/>
              </a:spcAft>
              <a:buSzPts val="1200"/>
              <a:buNone/>
              <a:defRPr sz="1200">
                <a:solidFill>
                  <a:srgbClr val="5D8298"/>
                </a:solidFill>
                <a:latin typeface="PT Sans Narrow"/>
                <a:ea typeface="PT Sans Narrow"/>
                <a:cs typeface="PT Sans Narrow"/>
                <a:sym typeface="PT Sans Narrow"/>
              </a:defRPr>
            </a:lvl1pPr>
            <a:lvl2pPr marL="914400" lvl="1" indent="-228600" algn="l">
              <a:spcBef>
                <a:spcPts val="6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0"/>
              </a:spcBef>
              <a:spcAft>
                <a:spcPts val="0"/>
              </a:spcAft>
              <a:buSzPts val="1200"/>
              <a:buNone/>
              <a:defRPr sz="1200">
                <a:latin typeface="PT Sans Narrow"/>
                <a:ea typeface="PT Sans Narrow"/>
                <a:cs typeface="PT Sans Narrow"/>
                <a:sym typeface="PT Sans Narrow"/>
              </a:defRPr>
            </a:lvl4pPr>
            <a:lvl5pPr marL="2286000" lvl="4" indent="-228600" algn="l">
              <a:spcBef>
                <a:spcPts val="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37"/>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5D829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7"/>
          <p:cNvSpPr txBox="1">
            <a:spLocks noGrp="1"/>
          </p:cNvSpPr>
          <p:nvPr>
            <p:ph type="body" idx="2"/>
          </p:nvPr>
        </p:nvSpPr>
        <p:spPr>
          <a:xfrm>
            <a:off x="465138" y="1425600"/>
            <a:ext cx="8221662" cy="4460400"/>
          </a:xfrm>
          <a:prstGeom prst="rect">
            <a:avLst/>
          </a:prstGeom>
          <a:noFill/>
          <a:ln>
            <a:noFill/>
          </a:ln>
        </p:spPr>
        <p:txBody>
          <a:bodyPr spcFirstLastPara="1" wrap="square" lIns="0" tIns="0" rIns="0" bIns="0" anchor="t" anchorCtr="0">
            <a:normAutofit/>
          </a:bodyPr>
          <a:lstStyle>
            <a:lvl1pPr marL="457200" lvl="0" indent="-342900" algn="l">
              <a:spcBef>
                <a:spcPts val="12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End slide deck">
  <p:cSld name="End slide deck">
    <p:spTree>
      <p:nvGrpSpPr>
        <p:cNvPr id="1" name="Shape 48"/>
        <p:cNvGrpSpPr/>
        <p:nvPr/>
      </p:nvGrpSpPr>
      <p:grpSpPr>
        <a:xfrm>
          <a:off x="0" y="0"/>
          <a:ext cx="0" cy="0"/>
          <a:chOff x="0" y="0"/>
          <a:chExt cx="0" cy="0"/>
        </a:xfrm>
      </p:grpSpPr>
      <p:pic>
        <p:nvPicPr>
          <p:cNvPr id="49" name="Google Shape;49;p38" descr="A necklace with a black background&#10;&#10;Description automatically generated"/>
          <p:cNvPicPr preferRelativeResize="0"/>
          <p:nvPr/>
        </p:nvPicPr>
        <p:blipFill rotWithShape="1">
          <a:blip r:embed="rId2">
            <a:alphaModFix/>
          </a:blip>
          <a:srcRect/>
          <a:stretch/>
        </p:blipFill>
        <p:spPr>
          <a:xfrm>
            <a:off x="1979712" y="0"/>
            <a:ext cx="7164288" cy="6858000"/>
          </a:xfrm>
          <a:prstGeom prst="rect">
            <a:avLst/>
          </a:prstGeom>
          <a:noFill/>
          <a:ln>
            <a:noFill/>
          </a:ln>
        </p:spPr>
      </p:pic>
      <p:sp>
        <p:nvSpPr>
          <p:cNvPr id="50" name="Google Shape;50;p38"/>
          <p:cNvSpPr txBox="1"/>
          <p:nvPr/>
        </p:nvSpPr>
        <p:spPr>
          <a:xfrm>
            <a:off x="323528" y="4587992"/>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800"/>
              <a:buFont typeface="Calibri"/>
              <a:buNone/>
            </a:pPr>
            <a:r>
              <a:rPr lang="en-GB" sz="1800" b="1" i="0">
                <a:solidFill>
                  <a:schemeClr val="accent1"/>
                </a:solidFill>
                <a:latin typeface="Calibri"/>
                <a:ea typeface="Calibri"/>
                <a:cs typeface="Calibri"/>
                <a:sym typeface="Calibri"/>
              </a:rPr>
              <a:t>Dr. Antoine Lacombe </a:t>
            </a:r>
            <a:r>
              <a:rPr lang="en-GB" sz="1400" b="1" i="0">
                <a:solidFill>
                  <a:schemeClr val="accent1"/>
                </a:solidFill>
                <a:latin typeface="Calibri"/>
                <a:ea typeface="Calibri"/>
                <a:cs typeface="Calibri"/>
                <a:sym typeface="Calibri"/>
              </a:rPr>
              <a:t>Pharm D, MBA</a:t>
            </a:r>
            <a:endParaRPr sz="1400" b="0" i="0" u="sng" strike="noStrike" cap="none">
              <a:solidFill>
                <a:schemeClr val="accent1"/>
              </a:solidFill>
              <a:latin typeface="Calibri"/>
              <a:ea typeface="Calibri"/>
              <a:cs typeface="Calibri"/>
              <a:sym typeface="Calibri"/>
            </a:endParaRPr>
          </a:p>
        </p:txBody>
      </p:sp>
      <p:sp>
        <p:nvSpPr>
          <p:cNvPr id="51" name="Google Shape;51;p38"/>
          <p:cNvSpPr txBox="1"/>
          <p:nvPr/>
        </p:nvSpPr>
        <p:spPr>
          <a:xfrm>
            <a:off x="787828" y="4997673"/>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800"/>
              <a:buFont typeface="Calibri"/>
              <a:buNone/>
            </a:pPr>
            <a:r>
              <a:rPr lang="en-GB" sz="1800" b="0" i="0">
                <a:solidFill>
                  <a:srgbClr val="5D8298"/>
                </a:solidFill>
                <a:latin typeface="Calibri"/>
                <a:ea typeface="Calibri"/>
                <a:cs typeface="Calibri"/>
                <a:sym typeface="Calibri"/>
              </a:rPr>
              <a:t>+41 79 529 42 79</a:t>
            </a:r>
            <a:endParaRPr sz="1800" b="0" i="0" u="sng" strike="noStrike" cap="none">
              <a:solidFill>
                <a:srgbClr val="5D8298"/>
              </a:solidFill>
              <a:latin typeface="Calibri"/>
              <a:ea typeface="Calibri"/>
              <a:cs typeface="Calibri"/>
              <a:sym typeface="Calibri"/>
            </a:endParaRPr>
          </a:p>
        </p:txBody>
      </p:sp>
      <p:sp>
        <p:nvSpPr>
          <p:cNvPr id="52" name="Google Shape;52;p38"/>
          <p:cNvSpPr txBox="1"/>
          <p:nvPr/>
        </p:nvSpPr>
        <p:spPr>
          <a:xfrm>
            <a:off x="787828" y="5440904"/>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800"/>
              <a:buFont typeface="Calibri"/>
              <a:buNone/>
            </a:pPr>
            <a:r>
              <a:rPr lang="en-GB" sz="1800" b="0" i="0">
                <a:solidFill>
                  <a:srgbClr val="5D8298"/>
                </a:solidFill>
                <a:latin typeface="Calibri"/>
                <a:ea typeface="Calibri"/>
                <a:cs typeface="Calibri"/>
                <a:sym typeface="Calibri"/>
              </a:rPr>
              <a:t>antoine.lacombe@cor2ed.com</a:t>
            </a:r>
            <a:endParaRPr sz="1800" b="0" i="0" u="sng" strike="noStrike" cap="none">
              <a:solidFill>
                <a:srgbClr val="5D8298"/>
              </a:solidFill>
              <a:latin typeface="Calibri"/>
              <a:ea typeface="Calibri"/>
              <a:cs typeface="Calibri"/>
              <a:sym typeface="Calibri"/>
            </a:endParaRPr>
          </a:p>
        </p:txBody>
      </p:sp>
      <p:sp>
        <p:nvSpPr>
          <p:cNvPr id="53" name="Google Shape;53;p38"/>
          <p:cNvSpPr txBox="1"/>
          <p:nvPr/>
        </p:nvSpPr>
        <p:spPr>
          <a:xfrm>
            <a:off x="348739" y="1758502"/>
            <a:ext cx="4797678" cy="10305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5D8298"/>
              </a:buClr>
              <a:buSzPts val="1665"/>
              <a:buFont typeface="Calibri"/>
              <a:buNone/>
            </a:pPr>
            <a:r>
              <a:rPr lang="en-GB" sz="1665" b="0" i="0" u="none" strike="noStrike" cap="none">
                <a:solidFill>
                  <a:srgbClr val="5D8298"/>
                </a:solidFill>
                <a:latin typeface="Calibri"/>
                <a:ea typeface="Calibri"/>
                <a:cs typeface="Calibri"/>
                <a:sym typeface="Calibri"/>
              </a:rPr>
              <a:t>GU CONNECT</a:t>
            </a:r>
            <a:endParaRPr/>
          </a:p>
          <a:p>
            <a:pPr marL="0" marR="0" lvl="0" indent="0" algn="l" rtl="0">
              <a:lnSpc>
                <a:spcPct val="90000"/>
              </a:lnSpc>
              <a:spcBef>
                <a:spcPts val="0"/>
              </a:spcBef>
              <a:spcAft>
                <a:spcPts val="0"/>
              </a:spcAft>
              <a:buClr>
                <a:srgbClr val="5D8298"/>
              </a:buClr>
              <a:buSzPts val="1665"/>
              <a:buFont typeface="Calibri"/>
              <a:buNone/>
            </a:pPr>
            <a:r>
              <a:rPr lang="en-GB" sz="1665" b="0" i="0" u="none" strike="noStrike" cap="none">
                <a:solidFill>
                  <a:srgbClr val="5D8298"/>
                </a:solidFill>
                <a:latin typeface="Calibri"/>
                <a:ea typeface="Calibri"/>
                <a:cs typeface="Calibri"/>
                <a:sym typeface="Calibri"/>
              </a:rPr>
              <a:t>Bodenackerstrasse 17</a:t>
            </a:r>
            <a:endParaRPr/>
          </a:p>
          <a:p>
            <a:pPr marL="0" marR="0" lvl="0" indent="0" algn="l" rtl="0">
              <a:lnSpc>
                <a:spcPct val="90000"/>
              </a:lnSpc>
              <a:spcBef>
                <a:spcPts val="0"/>
              </a:spcBef>
              <a:spcAft>
                <a:spcPts val="0"/>
              </a:spcAft>
              <a:buClr>
                <a:srgbClr val="5D8298"/>
              </a:buClr>
              <a:buSzPts val="1665"/>
              <a:buFont typeface="Calibri"/>
              <a:buNone/>
            </a:pPr>
            <a:r>
              <a:rPr lang="en-GB" sz="1665" b="0" i="0" u="none" strike="noStrike" cap="none">
                <a:solidFill>
                  <a:srgbClr val="5D8298"/>
                </a:solidFill>
                <a:latin typeface="Calibri"/>
                <a:ea typeface="Calibri"/>
                <a:cs typeface="Calibri"/>
                <a:sym typeface="Calibri"/>
              </a:rPr>
              <a:t>4103 Bottmingen </a:t>
            </a:r>
            <a:endParaRPr/>
          </a:p>
          <a:p>
            <a:pPr marL="0" marR="0" lvl="0" indent="0" algn="l" rtl="0">
              <a:lnSpc>
                <a:spcPct val="90000"/>
              </a:lnSpc>
              <a:spcBef>
                <a:spcPts val="0"/>
              </a:spcBef>
              <a:spcAft>
                <a:spcPts val="0"/>
              </a:spcAft>
              <a:buClr>
                <a:srgbClr val="5D8298"/>
              </a:buClr>
              <a:buSzPts val="1665"/>
              <a:buFont typeface="Calibri"/>
              <a:buNone/>
            </a:pPr>
            <a:r>
              <a:rPr lang="en-GB" sz="1665" b="0" i="0" u="none" strike="noStrike" cap="none">
                <a:solidFill>
                  <a:srgbClr val="5D8298"/>
                </a:solidFill>
                <a:latin typeface="Calibri"/>
                <a:ea typeface="Calibri"/>
                <a:cs typeface="Calibri"/>
                <a:sym typeface="Calibri"/>
              </a:rPr>
              <a:t>SWITZERLAND</a:t>
            </a:r>
            <a:endParaRPr/>
          </a:p>
        </p:txBody>
      </p:sp>
      <p:sp>
        <p:nvSpPr>
          <p:cNvPr id="54" name="Google Shape;54;p38"/>
          <p:cNvSpPr txBox="1"/>
          <p:nvPr/>
        </p:nvSpPr>
        <p:spPr>
          <a:xfrm>
            <a:off x="2051720" y="6322958"/>
            <a:ext cx="6959903" cy="1282506"/>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800"/>
              <a:buFont typeface="Calibri"/>
              <a:buNone/>
            </a:pPr>
            <a:r>
              <a:rPr lang="en-GB" sz="1800" b="1" i="0">
                <a:solidFill>
                  <a:schemeClr val="accent1"/>
                </a:solidFill>
                <a:latin typeface="Calibri"/>
                <a:ea typeface="Calibri"/>
                <a:cs typeface="Calibri"/>
                <a:sym typeface="Calibri"/>
              </a:rPr>
              <a:t>Heading to the heart of Independent Medical Education Since 2012</a:t>
            </a:r>
            <a:endParaRPr sz="1800" b="1" i="0" u="sng" strike="noStrike" cap="none">
              <a:solidFill>
                <a:schemeClr val="accent1"/>
              </a:solidFill>
              <a:latin typeface="Calibri"/>
              <a:ea typeface="Calibri"/>
              <a:cs typeface="Calibri"/>
              <a:sym typeface="Calibri"/>
            </a:endParaRPr>
          </a:p>
        </p:txBody>
      </p:sp>
      <p:sp>
        <p:nvSpPr>
          <p:cNvPr id="55" name="Google Shape;55;p38"/>
          <p:cNvSpPr txBox="1"/>
          <p:nvPr/>
        </p:nvSpPr>
        <p:spPr>
          <a:xfrm>
            <a:off x="323528" y="2942991"/>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800"/>
              <a:buFont typeface="Calibri"/>
              <a:buNone/>
            </a:pPr>
            <a:r>
              <a:rPr lang="en-GB" sz="1800" b="1" i="0">
                <a:solidFill>
                  <a:schemeClr val="accent1"/>
                </a:solidFill>
                <a:latin typeface="Calibri"/>
                <a:ea typeface="Calibri"/>
                <a:cs typeface="Calibri"/>
                <a:sym typeface="Calibri"/>
              </a:rPr>
              <a:t>Dr. Froukje Sosef </a:t>
            </a:r>
            <a:r>
              <a:rPr lang="en-GB" sz="1400" b="1" i="0">
                <a:solidFill>
                  <a:schemeClr val="accent1"/>
                </a:solidFill>
                <a:latin typeface="Calibri"/>
                <a:ea typeface="Calibri"/>
                <a:cs typeface="Calibri"/>
                <a:sym typeface="Calibri"/>
              </a:rPr>
              <a:t>MD</a:t>
            </a:r>
            <a:endParaRPr sz="1400" b="0" i="0" u="sng" strike="noStrike" cap="none">
              <a:solidFill>
                <a:schemeClr val="accent1"/>
              </a:solidFill>
              <a:latin typeface="Calibri"/>
              <a:ea typeface="Calibri"/>
              <a:cs typeface="Calibri"/>
              <a:sym typeface="Calibri"/>
            </a:endParaRPr>
          </a:p>
        </p:txBody>
      </p:sp>
      <p:sp>
        <p:nvSpPr>
          <p:cNvPr id="56" name="Google Shape;56;p38"/>
          <p:cNvSpPr txBox="1"/>
          <p:nvPr/>
        </p:nvSpPr>
        <p:spPr>
          <a:xfrm>
            <a:off x="787828" y="3352672"/>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800"/>
              <a:buFont typeface="Calibri"/>
              <a:buNone/>
            </a:pPr>
            <a:r>
              <a:rPr lang="en-GB" sz="1800" b="0" i="0">
                <a:solidFill>
                  <a:srgbClr val="5D8298"/>
                </a:solidFill>
                <a:latin typeface="Calibri"/>
                <a:ea typeface="Calibri"/>
                <a:cs typeface="Calibri"/>
                <a:sym typeface="Calibri"/>
              </a:rPr>
              <a:t>+31 6 2324 3636</a:t>
            </a:r>
            <a:endParaRPr sz="1800" b="0" i="0" u="sng" strike="noStrike" cap="none">
              <a:solidFill>
                <a:srgbClr val="5D8298"/>
              </a:solidFill>
              <a:latin typeface="Calibri"/>
              <a:ea typeface="Calibri"/>
              <a:cs typeface="Calibri"/>
              <a:sym typeface="Calibri"/>
            </a:endParaRPr>
          </a:p>
        </p:txBody>
      </p:sp>
      <p:sp>
        <p:nvSpPr>
          <p:cNvPr id="57" name="Google Shape;57;p38"/>
          <p:cNvSpPr txBox="1"/>
          <p:nvPr/>
        </p:nvSpPr>
        <p:spPr>
          <a:xfrm>
            <a:off x="787828" y="3795903"/>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800"/>
              <a:buFont typeface="Calibri"/>
              <a:buNone/>
            </a:pPr>
            <a:r>
              <a:rPr lang="en-GB" sz="1800" b="0" i="0">
                <a:solidFill>
                  <a:srgbClr val="5D8298"/>
                </a:solidFill>
                <a:latin typeface="Calibri"/>
                <a:ea typeface="Calibri"/>
                <a:cs typeface="Calibri"/>
                <a:sym typeface="Calibri"/>
              </a:rPr>
              <a:t>froukje.sosef@cor2ed.com</a:t>
            </a:r>
            <a:endParaRPr sz="1800" b="0" i="0" u="sng" strike="noStrike" cap="none">
              <a:solidFill>
                <a:srgbClr val="5D8298"/>
              </a:solidFill>
              <a:latin typeface="Calibri"/>
              <a:ea typeface="Calibri"/>
              <a:cs typeface="Calibri"/>
              <a:sym typeface="Calibri"/>
            </a:endParaRPr>
          </a:p>
        </p:txBody>
      </p:sp>
      <p:grpSp>
        <p:nvGrpSpPr>
          <p:cNvPr id="58" name="Google Shape;58;p38"/>
          <p:cNvGrpSpPr/>
          <p:nvPr/>
        </p:nvGrpSpPr>
        <p:grpSpPr>
          <a:xfrm>
            <a:off x="418902" y="3378306"/>
            <a:ext cx="356400" cy="356400"/>
            <a:chOff x="761970" y="3386221"/>
            <a:chExt cx="356400" cy="356400"/>
          </a:xfrm>
        </p:grpSpPr>
        <p:sp>
          <p:nvSpPr>
            <p:cNvPr id="59" name="Google Shape;59;p38"/>
            <p:cNvSpPr/>
            <p:nvPr/>
          </p:nvSpPr>
          <p:spPr>
            <a:xfrm>
              <a:off x="761970" y="3386221"/>
              <a:ext cx="356400" cy="356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 name="Google Shape;60;p38"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61" name="Google Shape;61;p38"/>
          <p:cNvSpPr/>
          <p:nvPr/>
        </p:nvSpPr>
        <p:spPr>
          <a:xfrm>
            <a:off x="417732" y="3810727"/>
            <a:ext cx="356400" cy="356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 name="Google Shape;62;p38" descr="Envelope"/>
          <p:cNvPicPr preferRelativeResize="0"/>
          <p:nvPr/>
        </p:nvPicPr>
        <p:blipFill rotWithShape="1">
          <a:blip r:embed="rId4">
            <a:alphaModFix/>
          </a:blip>
          <a:srcRect/>
          <a:stretch/>
        </p:blipFill>
        <p:spPr>
          <a:xfrm>
            <a:off x="475066" y="3867430"/>
            <a:ext cx="239704" cy="239704"/>
          </a:xfrm>
          <a:prstGeom prst="rect">
            <a:avLst/>
          </a:prstGeom>
          <a:noFill/>
          <a:ln>
            <a:noFill/>
          </a:ln>
        </p:spPr>
      </p:pic>
      <p:grpSp>
        <p:nvGrpSpPr>
          <p:cNvPr id="63" name="Google Shape;63;p38"/>
          <p:cNvGrpSpPr/>
          <p:nvPr/>
        </p:nvGrpSpPr>
        <p:grpSpPr>
          <a:xfrm>
            <a:off x="423995" y="5024095"/>
            <a:ext cx="356400" cy="356400"/>
            <a:chOff x="761970" y="3386221"/>
            <a:chExt cx="356400" cy="356400"/>
          </a:xfrm>
        </p:grpSpPr>
        <p:sp>
          <p:nvSpPr>
            <p:cNvPr id="64" name="Google Shape;64;p38"/>
            <p:cNvSpPr/>
            <p:nvPr/>
          </p:nvSpPr>
          <p:spPr>
            <a:xfrm>
              <a:off x="761970" y="3386221"/>
              <a:ext cx="356400" cy="356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5" name="Google Shape;65;p38"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66" name="Google Shape;66;p38"/>
          <p:cNvSpPr/>
          <p:nvPr/>
        </p:nvSpPr>
        <p:spPr>
          <a:xfrm>
            <a:off x="422825" y="5456516"/>
            <a:ext cx="356400" cy="356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 name="Google Shape;67;p38" descr="Envelope"/>
          <p:cNvPicPr preferRelativeResize="0"/>
          <p:nvPr/>
        </p:nvPicPr>
        <p:blipFill rotWithShape="1">
          <a:blip r:embed="rId4">
            <a:alphaModFix/>
          </a:blip>
          <a:srcRect/>
          <a:stretch/>
        </p:blipFill>
        <p:spPr>
          <a:xfrm>
            <a:off x="482343" y="5512255"/>
            <a:ext cx="239704" cy="239704"/>
          </a:xfrm>
          <a:prstGeom prst="rect">
            <a:avLst/>
          </a:prstGeom>
          <a:noFill/>
          <a:ln>
            <a:noFill/>
          </a:ln>
        </p:spPr>
      </p:pic>
      <p:pic>
        <p:nvPicPr>
          <p:cNvPr id="68" name="Google Shape;68;p38"/>
          <p:cNvPicPr preferRelativeResize="0"/>
          <p:nvPr/>
        </p:nvPicPr>
        <p:blipFill rotWithShape="1">
          <a:blip r:embed="rId5">
            <a:alphaModFix/>
          </a:blip>
          <a:srcRect/>
          <a:stretch/>
        </p:blipFill>
        <p:spPr>
          <a:xfrm>
            <a:off x="348738" y="586300"/>
            <a:ext cx="2578909" cy="1038924"/>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mp; sub separator pale">
  <p:cSld name="Title &amp; sub separator pale">
    <p:spTree>
      <p:nvGrpSpPr>
        <p:cNvPr id="1" name="Shape 69"/>
        <p:cNvGrpSpPr/>
        <p:nvPr/>
      </p:nvGrpSpPr>
      <p:grpSpPr>
        <a:xfrm>
          <a:off x="0" y="0"/>
          <a:ext cx="0" cy="0"/>
          <a:chOff x="0" y="0"/>
          <a:chExt cx="0" cy="0"/>
        </a:xfrm>
      </p:grpSpPr>
      <p:pic>
        <p:nvPicPr>
          <p:cNvPr id="70" name="Google Shape;70;p39"/>
          <p:cNvPicPr preferRelativeResize="0"/>
          <p:nvPr/>
        </p:nvPicPr>
        <p:blipFill rotWithShape="1">
          <a:blip r:embed="rId2">
            <a:alphaModFix amt="20000"/>
          </a:blip>
          <a:srcRect l="5137" t="2339" r="7862" b="3819"/>
          <a:stretch/>
        </p:blipFill>
        <p:spPr>
          <a:xfrm>
            <a:off x="0" y="0"/>
            <a:ext cx="9154416" cy="6872500"/>
          </a:xfrm>
          <a:custGeom>
            <a:avLst/>
            <a:gdLst/>
            <a:ahLst/>
            <a:cxnLst/>
            <a:rect l="l" t="t" r="r" b="b"/>
            <a:pathLst>
              <a:path w="9154416" h="6872500" extrusionOk="0">
                <a:moveTo>
                  <a:pt x="0" y="0"/>
                </a:moveTo>
                <a:lnTo>
                  <a:pt x="9154416" y="0"/>
                </a:lnTo>
                <a:lnTo>
                  <a:pt x="9154416" y="6872500"/>
                </a:lnTo>
                <a:lnTo>
                  <a:pt x="0" y="6872500"/>
                </a:lnTo>
                <a:close/>
              </a:path>
            </a:pathLst>
          </a:custGeom>
          <a:noFill/>
          <a:ln>
            <a:noFill/>
          </a:ln>
        </p:spPr>
      </p:pic>
      <p:sp>
        <p:nvSpPr>
          <p:cNvPr id="71" name="Google Shape;71;p39"/>
          <p:cNvSpPr txBox="1">
            <a:spLocks noGrp="1"/>
          </p:cNvSpPr>
          <p:nvPr>
            <p:ph type="title"/>
          </p:nvPr>
        </p:nvSpPr>
        <p:spPr>
          <a:xfrm>
            <a:off x="457200" y="274638"/>
            <a:ext cx="8229600" cy="4162474"/>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accent1"/>
              </a:buClr>
              <a:buSzPts val="4000"/>
              <a:buFont typeface="Calibri"/>
              <a:buNone/>
              <a:defRPr sz="400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9"/>
          <p:cNvSpPr txBox="1">
            <a:spLocks noGrp="1"/>
          </p:cNvSpPr>
          <p:nvPr>
            <p:ph type="subTitle" idx="1"/>
          </p:nvPr>
        </p:nvSpPr>
        <p:spPr>
          <a:xfrm>
            <a:off x="457200" y="4653136"/>
            <a:ext cx="8229600" cy="1655762"/>
          </a:xfrm>
          <a:prstGeom prst="rect">
            <a:avLst/>
          </a:prstGeom>
          <a:noFill/>
          <a:ln>
            <a:noFill/>
          </a:ln>
        </p:spPr>
        <p:txBody>
          <a:bodyPr spcFirstLastPara="1" wrap="square" lIns="0" tIns="0" rIns="0" bIns="0" anchor="t" anchorCtr="0">
            <a:normAutofit/>
          </a:bodyPr>
          <a:lstStyle>
            <a:lvl1pPr lvl="0" algn="ctr">
              <a:spcBef>
                <a:spcPts val="1200"/>
              </a:spcBef>
              <a:spcAft>
                <a:spcPts val="0"/>
              </a:spcAft>
              <a:buSzPts val="3200"/>
              <a:buNone/>
              <a:defRPr sz="3200">
                <a:solidFill>
                  <a:schemeClr val="accent1"/>
                </a:solidFill>
                <a:latin typeface="Calibri"/>
                <a:ea typeface="Calibri"/>
                <a:cs typeface="Calibri"/>
                <a:sym typeface="Calibri"/>
              </a:defRPr>
            </a:lvl1pPr>
            <a:lvl2pPr lvl="1" algn="l">
              <a:spcBef>
                <a:spcPts val="600"/>
              </a:spcBef>
              <a:spcAft>
                <a:spcPts val="0"/>
              </a:spcAft>
              <a:buSzPts val="1800"/>
              <a:buChar char="–"/>
              <a:defRPr/>
            </a:lvl2pPr>
            <a:lvl3pPr lvl="2" algn="l">
              <a:spcBef>
                <a:spcPts val="400"/>
              </a:spcBef>
              <a:spcAft>
                <a:spcPts val="0"/>
              </a:spcAft>
              <a:buSzPts val="1800"/>
              <a:buChar char="•"/>
              <a:defRPr/>
            </a:lvl3pPr>
            <a:lvl4pPr lvl="3" algn="l">
              <a:spcBef>
                <a:spcPts val="0"/>
              </a:spcBef>
              <a:spcAft>
                <a:spcPts val="0"/>
              </a:spcAft>
              <a:buSzPts val="1800"/>
              <a:buChar char="•"/>
              <a:defRPr/>
            </a:lvl4pPr>
            <a:lvl5pPr lvl="4" algn="l">
              <a:spcBef>
                <a:spcPts val="0"/>
              </a:spcBef>
              <a:spcAft>
                <a:spcPts val="0"/>
              </a:spcAft>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73" name="Google Shape;73;p39"/>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100">
                <a:solidFill>
                  <a:srgbClr val="5D8298"/>
                </a:solidFill>
                <a:latin typeface="Calibri"/>
                <a:ea typeface="Calibri"/>
                <a:cs typeface="Calibri"/>
                <a:sym typeface="Calibri"/>
              </a:defRPr>
            </a:lvl1pPr>
            <a:lvl2pPr marL="0" lvl="1" indent="0" algn="r">
              <a:spcBef>
                <a:spcPts val="0"/>
              </a:spcBef>
              <a:buNone/>
              <a:defRPr sz="1100">
                <a:solidFill>
                  <a:srgbClr val="5D8298"/>
                </a:solidFill>
                <a:latin typeface="Calibri"/>
                <a:ea typeface="Calibri"/>
                <a:cs typeface="Calibri"/>
                <a:sym typeface="Calibri"/>
              </a:defRPr>
            </a:lvl2pPr>
            <a:lvl3pPr marL="0" lvl="2" indent="0" algn="r">
              <a:spcBef>
                <a:spcPts val="0"/>
              </a:spcBef>
              <a:buNone/>
              <a:defRPr sz="1100">
                <a:solidFill>
                  <a:srgbClr val="5D8298"/>
                </a:solidFill>
                <a:latin typeface="Calibri"/>
                <a:ea typeface="Calibri"/>
                <a:cs typeface="Calibri"/>
                <a:sym typeface="Calibri"/>
              </a:defRPr>
            </a:lvl3pPr>
            <a:lvl4pPr marL="0" lvl="3" indent="0" algn="r">
              <a:spcBef>
                <a:spcPts val="0"/>
              </a:spcBef>
              <a:buNone/>
              <a:defRPr sz="1100">
                <a:solidFill>
                  <a:srgbClr val="5D8298"/>
                </a:solidFill>
                <a:latin typeface="Calibri"/>
                <a:ea typeface="Calibri"/>
                <a:cs typeface="Calibri"/>
                <a:sym typeface="Calibri"/>
              </a:defRPr>
            </a:lvl4pPr>
            <a:lvl5pPr marL="0" lvl="4" indent="0" algn="r">
              <a:spcBef>
                <a:spcPts val="0"/>
              </a:spcBef>
              <a:buNone/>
              <a:defRPr sz="1100">
                <a:solidFill>
                  <a:srgbClr val="5D8298"/>
                </a:solidFill>
                <a:latin typeface="Calibri"/>
                <a:ea typeface="Calibri"/>
                <a:cs typeface="Calibri"/>
                <a:sym typeface="Calibri"/>
              </a:defRPr>
            </a:lvl5pPr>
            <a:lvl6pPr marL="0" lvl="5" indent="0" algn="r">
              <a:spcBef>
                <a:spcPts val="0"/>
              </a:spcBef>
              <a:buNone/>
              <a:defRPr sz="1100">
                <a:solidFill>
                  <a:srgbClr val="5D8298"/>
                </a:solidFill>
                <a:latin typeface="Calibri"/>
                <a:ea typeface="Calibri"/>
                <a:cs typeface="Calibri"/>
                <a:sym typeface="Calibri"/>
              </a:defRPr>
            </a:lvl6pPr>
            <a:lvl7pPr marL="0" lvl="6" indent="0" algn="r">
              <a:spcBef>
                <a:spcPts val="0"/>
              </a:spcBef>
              <a:buNone/>
              <a:defRPr sz="1100">
                <a:solidFill>
                  <a:srgbClr val="5D8298"/>
                </a:solidFill>
                <a:latin typeface="Calibri"/>
                <a:ea typeface="Calibri"/>
                <a:cs typeface="Calibri"/>
                <a:sym typeface="Calibri"/>
              </a:defRPr>
            </a:lvl7pPr>
            <a:lvl8pPr marL="0" lvl="7" indent="0" algn="r">
              <a:spcBef>
                <a:spcPts val="0"/>
              </a:spcBef>
              <a:buNone/>
              <a:defRPr sz="1100">
                <a:solidFill>
                  <a:srgbClr val="5D8298"/>
                </a:solidFill>
                <a:latin typeface="Calibri"/>
                <a:ea typeface="Calibri"/>
                <a:cs typeface="Calibri"/>
                <a:sym typeface="Calibri"/>
              </a:defRPr>
            </a:lvl8pPr>
            <a:lvl9pPr marL="0" lvl="8" indent="0" algn="r">
              <a:spcBef>
                <a:spcPts val="0"/>
              </a:spcBef>
              <a:buNone/>
              <a:defRPr sz="1100">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30"/>
          <p:cNvCxnSpPr/>
          <p:nvPr/>
        </p:nvCxnSpPr>
        <p:spPr>
          <a:xfrm>
            <a:off x="465911" y="6126163"/>
            <a:ext cx="8229600" cy="0"/>
          </a:xfrm>
          <a:prstGeom prst="straightConnector1">
            <a:avLst/>
          </a:prstGeom>
          <a:noFill/>
          <a:ln w="25400" cap="flat" cmpd="sng">
            <a:solidFill>
              <a:schemeClr val="accent1"/>
            </a:solidFill>
            <a:prstDash val="solid"/>
            <a:round/>
            <a:headEnd type="none" w="sm" len="sm"/>
            <a:tailEnd type="none" w="sm" len="sm"/>
          </a:ln>
        </p:spPr>
      </p:cxnSp>
      <p:sp>
        <p:nvSpPr>
          <p:cNvPr id="11" name="Google Shape;11;p30"/>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5D8298"/>
              </a:buClr>
              <a:buSzPts val="2800"/>
              <a:buFont typeface="Calibri"/>
              <a:buNone/>
              <a:defRPr sz="2800" b="1" i="0" u="none" strike="noStrike" cap="none">
                <a:solidFill>
                  <a:srgbClr val="5D829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0"/>
          <p:cNvSpPr txBox="1">
            <a:spLocks noGrp="1"/>
          </p:cNvSpPr>
          <p:nvPr>
            <p:ph type="body" idx="1"/>
          </p:nvPr>
        </p:nvSpPr>
        <p:spPr>
          <a:xfrm>
            <a:off x="464400" y="1425600"/>
            <a:ext cx="8222400" cy="4460400"/>
          </a:xfrm>
          <a:prstGeom prst="rect">
            <a:avLst/>
          </a:prstGeom>
          <a:noFill/>
          <a:ln>
            <a:noFill/>
          </a:ln>
        </p:spPr>
        <p:txBody>
          <a:bodyPr spcFirstLastPara="1" wrap="square" lIns="0" tIns="0" rIns="0" bIns="0" anchor="t" anchorCtr="0">
            <a:normAutofit/>
          </a:bodyPr>
          <a:lstStyle>
            <a:lvl1pPr marL="457200" marR="0" lvl="0" indent="-355600" algn="l" rtl="0">
              <a:spcBef>
                <a:spcPts val="1200"/>
              </a:spcBef>
              <a:spcAft>
                <a:spcPts val="0"/>
              </a:spcAft>
              <a:buClr>
                <a:schemeClr val="accent1"/>
              </a:buClr>
              <a:buSzPts val="2000"/>
              <a:buFont typeface="Arial"/>
              <a:buChar char="•"/>
              <a:defRPr sz="2000" b="0" i="0" u="none" strike="noStrike" cap="none">
                <a:solidFill>
                  <a:srgbClr val="5D8298"/>
                </a:solidFill>
                <a:latin typeface="Calibri"/>
                <a:ea typeface="Calibri"/>
                <a:cs typeface="Calibri"/>
                <a:sym typeface="Calibri"/>
              </a:defRPr>
            </a:lvl1pPr>
            <a:lvl2pPr marL="914400" marR="0" lvl="1" indent="-342900" algn="l" rtl="0">
              <a:spcBef>
                <a:spcPts val="600"/>
              </a:spcBef>
              <a:spcAft>
                <a:spcPts val="0"/>
              </a:spcAft>
              <a:buClr>
                <a:schemeClr val="accent1"/>
              </a:buClr>
              <a:buSzPts val="1800"/>
              <a:buFont typeface="Merriweather Sans"/>
              <a:buChar char="–"/>
              <a:defRPr sz="1800" b="0" i="0" u="none" strike="noStrike" cap="none">
                <a:solidFill>
                  <a:srgbClr val="5D8298"/>
                </a:solidFill>
                <a:latin typeface="Calibri"/>
                <a:ea typeface="Calibri"/>
                <a:cs typeface="Calibri"/>
                <a:sym typeface="Calibri"/>
              </a:defRPr>
            </a:lvl2pPr>
            <a:lvl3pPr marL="1371600" marR="0" lvl="2" indent="-330200" algn="l" rtl="0">
              <a:spcBef>
                <a:spcPts val="400"/>
              </a:spcBef>
              <a:spcAft>
                <a:spcPts val="0"/>
              </a:spcAft>
              <a:buClr>
                <a:schemeClr val="accent1"/>
              </a:buClr>
              <a:buSzPts val="1600"/>
              <a:buFont typeface="Arial"/>
              <a:buChar char="•"/>
              <a:defRPr sz="1600" b="0" i="0" u="none" strike="noStrike" cap="none">
                <a:solidFill>
                  <a:srgbClr val="5D8298"/>
                </a:solidFill>
                <a:latin typeface="Calibri"/>
                <a:ea typeface="Calibri"/>
                <a:cs typeface="Calibri"/>
                <a:sym typeface="Calibri"/>
              </a:defRPr>
            </a:lvl3pPr>
            <a:lvl4pPr marL="1828800" marR="0" lvl="3" indent="-330200" algn="l" rtl="0">
              <a:spcBef>
                <a:spcPts val="0"/>
              </a:spcBef>
              <a:spcAft>
                <a:spcPts val="0"/>
              </a:spcAft>
              <a:buClr>
                <a:schemeClr val="accent1"/>
              </a:buClr>
              <a:buSzPts val="1600"/>
              <a:buFont typeface="Arial"/>
              <a:buChar char="•"/>
              <a:defRPr sz="1600" b="0" i="0" u="none" strike="noStrike" cap="none">
                <a:solidFill>
                  <a:srgbClr val="5D8298"/>
                </a:solidFill>
                <a:latin typeface="Calibri"/>
                <a:ea typeface="Calibri"/>
                <a:cs typeface="Calibri"/>
                <a:sym typeface="Calibri"/>
              </a:defRPr>
            </a:lvl4pPr>
            <a:lvl5pPr marL="2286000" marR="0" lvl="4" indent="-330200" algn="l" rtl="0">
              <a:spcBef>
                <a:spcPts val="0"/>
              </a:spcBef>
              <a:spcAft>
                <a:spcPts val="0"/>
              </a:spcAft>
              <a:buClr>
                <a:schemeClr val="accent1"/>
              </a:buClr>
              <a:buSzPts val="1600"/>
              <a:buFont typeface="Arial"/>
              <a:buChar char="•"/>
              <a:defRPr sz="1600" b="0" i="0" u="none" strike="noStrike" cap="none">
                <a:solidFill>
                  <a:srgbClr val="5D8298"/>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sldNum" idx="12"/>
          </p:nvPr>
        </p:nvSpPr>
        <p:spPr>
          <a:xfrm>
            <a:off x="8100392" y="6356350"/>
            <a:ext cx="586408"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rgbClr val="5D8298"/>
                </a:solidFill>
                <a:latin typeface="Calibri"/>
                <a:ea typeface="Calibri"/>
                <a:cs typeface="Calibri"/>
                <a:sym typeface="Calibri"/>
              </a:defRPr>
            </a:lvl1pPr>
            <a:lvl2pPr marL="0" marR="0" lvl="1" indent="0" algn="r" rtl="0">
              <a:spcBef>
                <a:spcPts val="0"/>
              </a:spcBef>
              <a:buNone/>
              <a:defRPr sz="1100" b="0" i="0" u="none" strike="noStrike" cap="none">
                <a:solidFill>
                  <a:srgbClr val="5D8298"/>
                </a:solidFill>
                <a:latin typeface="Calibri"/>
                <a:ea typeface="Calibri"/>
                <a:cs typeface="Calibri"/>
                <a:sym typeface="Calibri"/>
              </a:defRPr>
            </a:lvl2pPr>
            <a:lvl3pPr marL="0" marR="0" lvl="2" indent="0" algn="r" rtl="0">
              <a:spcBef>
                <a:spcPts val="0"/>
              </a:spcBef>
              <a:buNone/>
              <a:defRPr sz="1100" b="0" i="0" u="none" strike="noStrike" cap="none">
                <a:solidFill>
                  <a:srgbClr val="5D8298"/>
                </a:solidFill>
                <a:latin typeface="Calibri"/>
                <a:ea typeface="Calibri"/>
                <a:cs typeface="Calibri"/>
                <a:sym typeface="Calibri"/>
              </a:defRPr>
            </a:lvl3pPr>
            <a:lvl4pPr marL="0" marR="0" lvl="3" indent="0" algn="r" rtl="0">
              <a:spcBef>
                <a:spcPts val="0"/>
              </a:spcBef>
              <a:buNone/>
              <a:defRPr sz="1100" b="0" i="0" u="none" strike="noStrike" cap="none">
                <a:solidFill>
                  <a:srgbClr val="5D8298"/>
                </a:solidFill>
                <a:latin typeface="Calibri"/>
                <a:ea typeface="Calibri"/>
                <a:cs typeface="Calibri"/>
                <a:sym typeface="Calibri"/>
              </a:defRPr>
            </a:lvl4pPr>
            <a:lvl5pPr marL="0" marR="0" lvl="4" indent="0" algn="r" rtl="0">
              <a:spcBef>
                <a:spcPts val="0"/>
              </a:spcBef>
              <a:buNone/>
              <a:defRPr sz="1100" b="0" i="0" u="none" strike="noStrike" cap="none">
                <a:solidFill>
                  <a:srgbClr val="5D8298"/>
                </a:solidFill>
                <a:latin typeface="Calibri"/>
                <a:ea typeface="Calibri"/>
                <a:cs typeface="Calibri"/>
                <a:sym typeface="Calibri"/>
              </a:defRPr>
            </a:lvl5pPr>
            <a:lvl6pPr marL="0" marR="0" lvl="5" indent="0" algn="r" rtl="0">
              <a:spcBef>
                <a:spcPts val="0"/>
              </a:spcBef>
              <a:buNone/>
              <a:defRPr sz="1100" b="0" i="0" u="none" strike="noStrike" cap="none">
                <a:solidFill>
                  <a:srgbClr val="5D8298"/>
                </a:solidFill>
                <a:latin typeface="Calibri"/>
                <a:ea typeface="Calibri"/>
                <a:cs typeface="Calibri"/>
                <a:sym typeface="Calibri"/>
              </a:defRPr>
            </a:lvl6pPr>
            <a:lvl7pPr marL="0" marR="0" lvl="6" indent="0" algn="r" rtl="0">
              <a:spcBef>
                <a:spcPts val="0"/>
              </a:spcBef>
              <a:buNone/>
              <a:defRPr sz="1100" b="0" i="0" u="none" strike="noStrike" cap="none">
                <a:solidFill>
                  <a:srgbClr val="5D8298"/>
                </a:solidFill>
                <a:latin typeface="Calibri"/>
                <a:ea typeface="Calibri"/>
                <a:cs typeface="Calibri"/>
                <a:sym typeface="Calibri"/>
              </a:defRPr>
            </a:lvl7pPr>
            <a:lvl8pPr marL="0" marR="0" lvl="7" indent="0" algn="r" rtl="0">
              <a:spcBef>
                <a:spcPts val="0"/>
              </a:spcBef>
              <a:buNone/>
              <a:defRPr sz="1100" b="0" i="0" u="none" strike="noStrike" cap="none">
                <a:solidFill>
                  <a:srgbClr val="5D8298"/>
                </a:solidFill>
                <a:latin typeface="Calibri"/>
                <a:ea typeface="Calibri"/>
                <a:cs typeface="Calibri"/>
                <a:sym typeface="Calibri"/>
              </a:defRPr>
            </a:lvl8pPr>
            <a:lvl9pPr marL="0" marR="0" lvl="8" indent="0" algn="r" rtl="0">
              <a:spcBef>
                <a:spcPts val="0"/>
              </a:spcBef>
              <a:buNone/>
              <a:defRPr sz="1100" b="0" i="0" u="none" strike="noStrike" cap="none">
                <a:solidFill>
                  <a:srgbClr val="5D82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30"/>
          <p:cNvPicPr preferRelativeResize="0"/>
          <p:nvPr/>
        </p:nvPicPr>
        <p:blipFill rotWithShape="1">
          <a:blip r:embed="rId17">
            <a:alphaModFix/>
          </a:blip>
          <a:srcRect/>
          <a:stretch/>
        </p:blipFill>
        <p:spPr>
          <a:xfrm>
            <a:off x="6916228" y="260987"/>
            <a:ext cx="1929328" cy="7772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90">
          <p15:clr>
            <a:srgbClr val="F26B43"/>
          </p15:clr>
        </p15:guide>
        <p15:guide id="2" pos="295">
          <p15:clr>
            <a:srgbClr val="F26B43"/>
          </p15:clr>
        </p15:guide>
        <p15:guide id="3" pos="5465">
          <p15:clr>
            <a:srgbClr val="F26B43"/>
          </p15:clr>
        </p15:guide>
        <p15:guide id="4" orient="horz" pos="2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guconnectinfo" TargetMode="External"/><Relationship Id="rId7" Type="http://schemas.openxmlformats.org/officeDocument/2006/relationships/hyperlink" Target="http://www.guconnect.info/"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vimeo.com/channels/guconnect" TargetMode="External"/><Relationship Id="rId5" Type="http://schemas.openxmlformats.org/officeDocument/2006/relationships/hyperlink" Target="mailto:elaine.wills@cor2ed.com?subject=GU%20connect" TargetMode="External"/><Relationship Id="rId4" Type="http://schemas.openxmlformats.org/officeDocument/2006/relationships/hyperlink" Target="https://www.linkedin.com/company/23742475"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0"/>
          <p:cNvSpPr txBox="1">
            <a:spLocks noGrp="1"/>
          </p:cNvSpPr>
          <p:nvPr>
            <p:ph type="body" idx="1"/>
          </p:nvPr>
        </p:nvSpPr>
        <p:spPr>
          <a:xfrm>
            <a:off x="465138" y="1196752"/>
            <a:ext cx="8222400" cy="4528800"/>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SzPts val="2000"/>
              <a:buChar char="•"/>
            </a:pPr>
            <a:r>
              <a:rPr lang="en-GB" baseline="30000" dirty="0"/>
              <a:t>177</a:t>
            </a:r>
            <a:r>
              <a:rPr lang="en-GB" dirty="0"/>
              <a:t>Lu-PSMA-617 </a:t>
            </a:r>
            <a:r>
              <a:rPr lang="en-GB" b="1" dirty="0">
                <a:solidFill>
                  <a:schemeClr val="accent1"/>
                </a:solidFill>
              </a:rPr>
              <a:t>(Lu-PSMA) </a:t>
            </a:r>
            <a:r>
              <a:rPr lang="en-GB" dirty="0"/>
              <a:t>is a radiolabelled small molecule that delivers </a:t>
            </a:r>
            <a:r>
              <a:rPr lang="en-GB" b="1" dirty="0">
                <a:solidFill>
                  <a:schemeClr val="accent1"/>
                </a:solidFill>
              </a:rPr>
              <a:t>therapeutic β-radiation to PSMA-expressing tumours</a:t>
            </a:r>
            <a:endParaRPr dirty="0"/>
          </a:p>
          <a:p>
            <a:pPr marL="288000" lvl="0" indent="-288000" algn="l" rtl="0">
              <a:spcBef>
                <a:spcPts val="1200"/>
              </a:spcBef>
              <a:spcAft>
                <a:spcPts val="0"/>
              </a:spcAft>
              <a:buSzPts val="2000"/>
              <a:buChar char="•"/>
            </a:pPr>
            <a:r>
              <a:rPr lang="en-GB" dirty="0"/>
              <a:t>Encouraging efficacy and safety of Lu-PSMA has been observed in prior trials of mCRPC </a:t>
            </a:r>
            <a:endParaRPr dirty="0"/>
          </a:p>
          <a:p>
            <a:pPr marL="288000" lvl="0" indent="-288000" algn="l" rtl="0">
              <a:spcBef>
                <a:spcPts val="1200"/>
              </a:spcBef>
              <a:spcAft>
                <a:spcPts val="0"/>
              </a:spcAft>
              <a:buSzPts val="2000"/>
              <a:buChar char="•"/>
            </a:pPr>
            <a:r>
              <a:rPr lang="en-GB" b="1" dirty="0" err="1">
                <a:solidFill>
                  <a:schemeClr val="accent1"/>
                </a:solidFill>
              </a:rPr>
              <a:t>TheraP</a:t>
            </a:r>
            <a:r>
              <a:rPr lang="en-GB" b="1" dirty="0">
                <a:solidFill>
                  <a:schemeClr val="accent1"/>
                </a:solidFill>
              </a:rPr>
              <a:t> is the first randomised study comparing Lu-PSMA to cabazitaxel in men with mCRPC after docetaxel</a:t>
            </a:r>
            <a:endParaRPr dirty="0"/>
          </a:p>
        </p:txBody>
      </p:sp>
      <p:sp>
        <p:nvSpPr>
          <p:cNvPr id="380" name="Google Shape;380;p10"/>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T</a:t>
            </a:r>
            <a:r>
              <a:rPr lang="en-GB" cap="none"/>
              <a:t>hera</a:t>
            </a:r>
            <a:r>
              <a:rPr lang="en-GB"/>
              <a:t>P: OVERVIEW</a:t>
            </a:r>
            <a:endParaRPr/>
          </a:p>
        </p:txBody>
      </p:sp>
      <p:sp>
        <p:nvSpPr>
          <p:cNvPr id="381" name="Google Shape;381;p10"/>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382" name="Google Shape;382;p10"/>
          <p:cNvSpPr txBox="1">
            <a:spLocks noGrp="1"/>
          </p:cNvSpPr>
          <p:nvPr>
            <p:ph type="body" idx="2"/>
          </p:nvPr>
        </p:nvSpPr>
        <p:spPr>
          <a:xfrm>
            <a:off x="465138" y="6309320"/>
            <a:ext cx="7923286"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FDG, Fluorodeoxyglucose; LuPSMA, 177Lu-PSMA-617; i.v., intravenous; mCRPC, metastatic castration resistant prostate cancer; PET/CT, Positron emission tomography-computed tomography; PFS, progression free survival; PSA, prostate specific antigen; PSMA, prostate specific membrane antigen; Rx, treatment; SUV, standardised uptake value. Hofman M, et al. ASCO 2020. Abstract #5500. Oral presentation</a:t>
            </a:r>
            <a:endParaRPr/>
          </a:p>
        </p:txBody>
      </p:sp>
      <p:sp>
        <p:nvSpPr>
          <p:cNvPr id="383" name="Google Shape;383;p10"/>
          <p:cNvSpPr/>
          <p:nvPr/>
        </p:nvSpPr>
        <p:spPr>
          <a:xfrm>
            <a:off x="5239219" y="5141705"/>
            <a:ext cx="3461852" cy="774000"/>
          </a:xfrm>
          <a:prstGeom prst="roundRect">
            <a:avLst>
              <a:gd name="adj" fmla="val 18931"/>
            </a:avLst>
          </a:prstGeom>
          <a:solidFill>
            <a:schemeClr val="lt1"/>
          </a:solidFill>
          <a:ln w="1905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1">
                <a:solidFill>
                  <a:schemeClr val="accent1"/>
                </a:solidFill>
                <a:latin typeface="Calibri"/>
                <a:ea typeface="Calibri"/>
                <a:cs typeface="Calibri"/>
                <a:sym typeface="Calibri"/>
              </a:rPr>
              <a:t>Primary endpoint: </a:t>
            </a:r>
            <a:r>
              <a:rPr lang="en-GB" sz="1200">
                <a:solidFill>
                  <a:schemeClr val="dk1"/>
                </a:solidFill>
                <a:latin typeface="Calibri"/>
                <a:ea typeface="Calibri"/>
                <a:cs typeface="Calibri"/>
                <a:sym typeface="Calibri"/>
              </a:rPr>
              <a:t>PSA response (Reduction of </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≥50% from baseline)</a:t>
            </a:r>
            <a:endParaRPr/>
          </a:p>
          <a:p>
            <a:pPr marL="0" marR="0" lvl="0" indent="0" algn="l" rtl="0">
              <a:spcBef>
                <a:spcPts val="300"/>
              </a:spcBef>
              <a:spcAft>
                <a:spcPts val="0"/>
              </a:spcAft>
              <a:buNone/>
            </a:pPr>
            <a:r>
              <a:rPr lang="en-GB" sz="1200" b="1">
                <a:solidFill>
                  <a:schemeClr val="accent1"/>
                </a:solidFill>
                <a:latin typeface="Calibri"/>
                <a:ea typeface="Calibri"/>
                <a:cs typeface="Calibri"/>
                <a:sym typeface="Calibri"/>
              </a:rPr>
              <a:t>Key secondary endpoints: </a:t>
            </a:r>
            <a:r>
              <a:rPr lang="en-GB" sz="1200">
                <a:solidFill>
                  <a:schemeClr val="dk1"/>
                </a:solidFill>
                <a:latin typeface="Calibri"/>
                <a:ea typeface="Calibri"/>
                <a:cs typeface="Calibri"/>
                <a:sym typeface="Calibri"/>
              </a:rPr>
              <a:t>PSA PFS, Adverse events</a:t>
            </a:r>
            <a:endParaRPr/>
          </a:p>
        </p:txBody>
      </p:sp>
      <p:cxnSp>
        <p:nvCxnSpPr>
          <p:cNvPr id="384" name="Google Shape;384;p10"/>
          <p:cNvCxnSpPr/>
          <p:nvPr/>
        </p:nvCxnSpPr>
        <p:spPr>
          <a:xfrm>
            <a:off x="2974974" y="3824543"/>
            <a:ext cx="425954" cy="0"/>
          </a:xfrm>
          <a:prstGeom prst="straightConnector1">
            <a:avLst/>
          </a:prstGeom>
          <a:noFill/>
          <a:ln w="19050" cap="flat" cmpd="sng">
            <a:solidFill>
              <a:schemeClr val="dk1"/>
            </a:solidFill>
            <a:prstDash val="solid"/>
            <a:round/>
            <a:headEnd type="none" w="sm" len="sm"/>
            <a:tailEnd type="triangle" w="med" len="med"/>
          </a:ln>
        </p:spPr>
      </p:cxnSp>
      <p:cxnSp>
        <p:nvCxnSpPr>
          <p:cNvPr id="385" name="Google Shape;385;p10"/>
          <p:cNvCxnSpPr/>
          <p:nvPr/>
        </p:nvCxnSpPr>
        <p:spPr>
          <a:xfrm>
            <a:off x="2965441" y="5520786"/>
            <a:ext cx="438662" cy="0"/>
          </a:xfrm>
          <a:prstGeom prst="straightConnector1">
            <a:avLst/>
          </a:prstGeom>
          <a:noFill/>
          <a:ln w="19050" cap="flat" cmpd="sng">
            <a:solidFill>
              <a:schemeClr val="dk1"/>
            </a:solidFill>
            <a:prstDash val="solid"/>
            <a:round/>
            <a:headEnd type="none" w="sm" len="sm"/>
            <a:tailEnd type="triangle" w="med" len="med"/>
          </a:ln>
        </p:spPr>
      </p:cxnSp>
      <p:cxnSp>
        <p:nvCxnSpPr>
          <p:cNvPr id="386" name="Google Shape;386;p10"/>
          <p:cNvCxnSpPr/>
          <p:nvPr/>
        </p:nvCxnSpPr>
        <p:spPr>
          <a:xfrm rot="10800000">
            <a:off x="2972563" y="3813175"/>
            <a:ext cx="0" cy="1715792"/>
          </a:xfrm>
          <a:prstGeom prst="straightConnector1">
            <a:avLst/>
          </a:prstGeom>
          <a:noFill/>
          <a:ln w="19050" cap="flat" cmpd="sng">
            <a:solidFill>
              <a:schemeClr val="dk1"/>
            </a:solidFill>
            <a:prstDash val="solid"/>
            <a:round/>
            <a:headEnd type="none" w="sm" len="sm"/>
            <a:tailEnd type="none" w="sm" len="sm"/>
          </a:ln>
        </p:spPr>
      </p:cxnSp>
      <p:grpSp>
        <p:nvGrpSpPr>
          <p:cNvPr id="387" name="Google Shape;387;p10"/>
          <p:cNvGrpSpPr/>
          <p:nvPr/>
        </p:nvGrpSpPr>
        <p:grpSpPr>
          <a:xfrm>
            <a:off x="2735105" y="4433181"/>
            <a:ext cx="450080" cy="450080"/>
            <a:chOff x="3635896" y="4419080"/>
            <a:chExt cx="450080" cy="450080"/>
          </a:xfrm>
        </p:grpSpPr>
        <p:sp>
          <p:nvSpPr>
            <p:cNvPr id="388" name="Google Shape;388;p10"/>
            <p:cNvSpPr/>
            <p:nvPr/>
          </p:nvSpPr>
          <p:spPr>
            <a:xfrm>
              <a:off x="3635896" y="4419080"/>
              <a:ext cx="450080" cy="450080"/>
            </a:xfrm>
            <a:prstGeom prst="ellipse">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10"/>
            <p:cNvSpPr txBox="1"/>
            <p:nvPr/>
          </p:nvSpPr>
          <p:spPr>
            <a:xfrm>
              <a:off x="3761550" y="4463724"/>
              <a:ext cx="198772" cy="387798"/>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1600" b="1">
                  <a:solidFill>
                    <a:schemeClr val="lt1"/>
                  </a:solidFill>
                  <a:latin typeface="Calibri"/>
                  <a:ea typeface="Calibri"/>
                  <a:cs typeface="Calibri"/>
                  <a:sym typeface="Calibri"/>
                </a:rPr>
                <a:t>R</a:t>
              </a:r>
              <a:br>
                <a:rPr lang="en-GB" sz="1200" b="1">
                  <a:solidFill>
                    <a:schemeClr val="lt1"/>
                  </a:solidFill>
                  <a:latin typeface="Calibri"/>
                  <a:ea typeface="Calibri"/>
                  <a:cs typeface="Calibri"/>
                  <a:sym typeface="Calibri"/>
                </a:rPr>
              </a:br>
              <a:r>
                <a:rPr lang="en-GB" sz="1200" b="1">
                  <a:solidFill>
                    <a:schemeClr val="lt1"/>
                  </a:solidFill>
                  <a:latin typeface="Calibri"/>
                  <a:ea typeface="Calibri"/>
                  <a:cs typeface="Calibri"/>
                  <a:sym typeface="Calibri"/>
                </a:rPr>
                <a:t>1:1</a:t>
              </a:r>
              <a:endParaRPr sz="1200">
                <a:solidFill>
                  <a:schemeClr val="lt1"/>
                </a:solidFill>
                <a:latin typeface="Calibri"/>
                <a:ea typeface="Calibri"/>
                <a:cs typeface="Calibri"/>
                <a:sym typeface="Calibri"/>
              </a:endParaRPr>
            </a:p>
          </p:txBody>
        </p:sp>
      </p:grpSp>
      <p:sp>
        <p:nvSpPr>
          <p:cNvPr id="390" name="Google Shape;390;p10"/>
          <p:cNvSpPr/>
          <p:nvPr/>
        </p:nvSpPr>
        <p:spPr>
          <a:xfrm>
            <a:off x="3419471" y="5143495"/>
            <a:ext cx="1548000" cy="772210"/>
          </a:xfrm>
          <a:prstGeom prst="roundRect">
            <a:avLst>
              <a:gd name="adj" fmla="val 16667"/>
            </a:avLst>
          </a:prstGeom>
          <a:solidFill>
            <a:schemeClr val="dk2"/>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300" b="1">
                <a:solidFill>
                  <a:schemeClr val="lt1"/>
                </a:solidFill>
                <a:latin typeface="Calibri"/>
                <a:ea typeface="Calibri"/>
                <a:cs typeface="Calibri"/>
                <a:sym typeface="Calibri"/>
              </a:rPr>
              <a:t>Cabazitaxel</a:t>
            </a:r>
            <a:endParaRPr sz="1300" b="1">
              <a:solidFill>
                <a:schemeClr val="lt1"/>
              </a:solidFill>
              <a:latin typeface="Calibri"/>
              <a:ea typeface="Calibri"/>
              <a:cs typeface="Calibri"/>
              <a:sym typeface="Calibri"/>
            </a:endParaRPr>
          </a:p>
          <a:p>
            <a:pPr marL="0" marR="0" lvl="0" indent="0" algn="ctr" rtl="0">
              <a:spcBef>
                <a:spcPts val="0"/>
              </a:spcBef>
              <a:spcAft>
                <a:spcPts val="0"/>
              </a:spcAft>
              <a:buNone/>
            </a:pPr>
            <a:r>
              <a:rPr lang="en-GB" sz="1000">
                <a:solidFill>
                  <a:schemeClr val="lt1"/>
                </a:solidFill>
                <a:latin typeface="Calibri"/>
                <a:ea typeface="Calibri"/>
                <a:cs typeface="Calibri"/>
                <a:sym typeface="Calibri"/>
              </a:rPr>
              <a:t>20 mg/m</a:t>
            </a:r>
            <a:r>
              <a:rPr lang="en-GB" sz="1000" baseline="30000">
                <a:solidFill>
                  <a:schemeClr val="lt1"/>
                </a:solidFill>
                <a:latin typeface="Calibri"/>
                <a:ea typeface="Calibri"/>
                <a:cs typeface="Calibri"/>
                <a:sym typeface="Calibri"/>
              </a:rPr>
              <a:t>2</a:t>
            </a:r>
            <a:r>
              <a:rPr lang="en-GB" sz="1000">
                <a:solidFill>
                  <a:schemeClr val="lt1"/>
                </a:solidFill>
                <a:latin typeface="Calibri"/>
                <a:ea typeface="Calibri"/>
                <a:cs typeface="Calibri"/>
                <a:sym typeface="Calibri"/>
              </a:rPr>
              <a:t> i.v. q3 weekly</a:t>
            </a:r>
            <a:br>
              <a:rPr lang="en-GB" sz="1000">
                <a:solidFill>
                  <a:schemeClr val="lt1"/>
                </a:solidFill>
                <a:latin typeface="Calibri"/>
                <a:ea typeface="Calibri"/>
                <a:cs typeface="Calibri"/>
                <a:sym typeface="Calibri"/>
              </a:rPr>
            </a:br>
            <a:r>
              <a:rPr lang="en-GB" sz="1000">
                <a:solidFill>
                  <a:schemeClr val="lt1"/>
                </a:solidFill>
                <a:latin typeface="Calibri"/>
                <a:ea typeface="Calibri"/>
                <a:cs typeface="Calibri"/>
                <a:sym typeface="Calibri"/>
              </a:rPr>
              <a:t>Up to 10 cycles</a:t>
            </a:r>
            <a:endParaRPr/>
          </a:p>
        </p:txBody>
      </p:sp>
      <p:cxnSp>
        <p:nvCxnSpPr>
          <p:cNvPr id="391" name="Google Shape;391;p10"/>
          <p:cNvCxnSpPr/>
          <p:nvPr/>
        </p:nvCxnSpPr>
        <p:spPr>
          <a:xfrm>
            <a:off x="2524696" y="4664707"/>
            <a:ext cx="210409" cy="0"/>
          </a:xfrm>
          <a:prstGeom prst="straightConnector1">
            <a:avLst/>
          </a:prstGeom>
          <a:noFill/>
          <a:ln w="19050" cap="flat" cmpd="sng">
            <a:solidFill>
              <a:schemeClr val="dk1"/>
            </a:solidFill>
            <a:prstDash val="solid"/>
            <a:round/>
            <a:headEnd type="none" w="sm" len="sm"/>
            <a:tailEnd type="none" w="sm" len="sm"/>
          </a:ln>
        </p:spPr>
      </p:cxnSp>
      <p:sp>
        <p:nvSpPr>
          <p:cNvPr id="392" name="Google Shape;392;p10"/>
          <p:cNvSpPr/>
          <p:nvPr/>
        </p:nvSpPr>
        <p:spPr>
          <a:xfrm>
            <a:off x="464400" y="3429000"/>
            <a:ext cx="2102172" cy="2486705"/>
          </a:xfrm>
          <a:prstGeom prst="roundRect">
            <a:avLst>
              <a:gd name="adj" fmla="val 6645"/>
            </a:avLst>
          </a:prstGeom>
          <a:solidFill>
            <a:schemeClr val="lt1"/>
          </a:solidFill>
          <a:ln w="1905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chemeClr val="accent1"/>
                </a:solidFill>
                <a:latin typeface="Calibri"/>
                <a:ea typeface="Calibri"/>
                <a:cs typeface="Calibri"/>
                <a:sym typeface="Calibri"/>
              </a:rPr>
              <a:t>Eligibility:</a:t>
            </a:r>
            <a:endParaRPr/>
          </a:p>
          <a:p>
            <a:pPr marL="179388" marR="0" lvl="0" indent="-179388" algn="l" rtl="0">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Metastatic castration-resistant prostate cancer post docetaxel suitable for cabazitaxel</a:t>
            </a:r>
            <a:endParaRPr sz="1100">
              <a:solidFill>
                <a:schemeClr val="dk1"/>
              </a:solidFill>
              <a:latin typeface="Calibri"/>
              <a:ea typeface="Calibri"/>
              <a:cs typeface="Calibri"/>
              <a:sym typeface="Calibri"/>
            </a:endParaRPr>
          </a:p>
          <a:p>
            <a:pPr marL="0" marR="0" lvl="0" indent="0" algn="l" rtl="0">
              <a:spcBef>
                <a:spcPts val="600"/>
              </a:spcBef>
              <a:spcAft>
                <a:spcPts val="0"/>
              </a:spcAft>
              <a:buNone/>
            </a:pPr>
            <a:r>
              <a:rPr lang="en-GB" sz="1400" b="1">
                <a:solidFill>
                  <a:schemeClr val="accent1"/>
                </a:solidFill>
                <a:latin typeface="Calibri"/>
                <a:ea typeface="Calibri"/>
                <a:cs typeface="Calibri"/>
                <a:sym typeface="Calibri"/>
              </a:rPr>
              <a:t>PSMA + FDG PET/CT:</a:t>
            </a:r>
            <a:endParaRPr/>
          </a:p>
          <a:p>
            <a:pPr marL="179388" marR="0" lvl="0" indent="-179388" algn="l" rtl="0">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SUV</a:t>
            </a:r>
            <a:r>
              <a:rPr lang="en-GB" sz="1100" baseline="-25000">
                <a:solidFill>
                  <a:schemeClr val="dk1"/>
                </a:solidFill>
                <a:latin typeface="Calibri"/>
                <a:ea typeface="Calibri"/>
                <a:cs typeface="Calibri"/>
                <a:sym typeface="Calibri"/>
              </a:rPr>
              <a:t>max</a:t>
            </a:r>
            <a:r>
              <a:rPr lang="en-GB" sz="1100">
                <a:solidFill>
                  <a:schemeClr val="dk1"/>
                </a:solidFill>
                <a:latin typeface="Calibri"/>
                <a:ea typeface="Calibri"/>
                <a:cs typeface="Calibri"/>
                <a:sym typeface="Calibri"/>
              </a:rPr>
              <a:t> &gt;20 at a site of disease</a:t>
            </a:r>
            <a:endParaRPr/>
          </a:p>
          <a:p>
            <a:pPr marL="179388" marR="0" lvl="0" indent="-179388" algn="l" rtl="0">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Measurable sites SUV</a:t>
            </a:r>
            <a:r>
              <a:rPr lang="en-GB" sz="1100" baseline="-25000">
                <a:solidFill>
                  <a:schemeClr val="dk1"/>
                </a:solidFill>
                <a:latin typeface="Calibri"/>
                <a:ea typeface="Calibri"/>
                <a:cs typeface="Calibri"/>
                <a:sym typeface="Calibri"/>
              </a:rPr>
              <a:t>max </a:t>
            </a:r>
            <a:r>
              <a:rPr lang="en-GB" sz="1100">
                <a:solidFill>
                  <a:schemeClr val="dk1"/>
                </a:solidFill>
                <a:latin typeface="Calibri"/>
                <a:ea typeface="Calibri"/>
                <a:cs typeface="Calibri"/>
                <a:sym typeface="Calibri"/>
              </a:rPr>
              <a:t>&gt;10</a:t>
            </a:r>
            <a:endParaRPr/>
          </a:p>
          <a:p>
            <a:pPr marL="179388" marR="0" lvl="0" indent="-179388" algn="l" rtl="0">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No discordant FDG+ PSMA-disease</a:t>
            </a:r>
            <a:endParaRPr/>
          </a:p>
          <a:p>
            <a:pPr marL="179388" marR="0" lvl="0" indent="-179388" algn="l" rtl="0">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Centrally reviewed</a:t>
            </a:r>
            <a:endParaRPr sz="1100">
              <a:solidFill>
                <a:schemeClr val="dk1"/>
              </a:solidFill>
              <a:latin typeface="Calibri"/>
              <a:ea typeface="Calibri"/>
              <a:cs typeface="Calibri"/>
              <a:sym typeface="Calibri"/>
            </a:endParaRPr>
          </a:p>
        </p:txBody>
      </p:sp>
      <p:sp>
        <p:nvSpPr>
          <p:cNvPr id="393" name="Google Shape;393;p10"/>
          <p:cNvSpPr txBox="1"/>
          <p:nvPr/>
        </p:nvSpPr>
        <p:spPr>
          <a:xfrm>
            <a:off x="3495315" y="4306226"/>
            <a:ext cx="256987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Stratified by:</a:t>
            </a:r>
            <a:endParaRPr/>
          </a:p>
          <a:p>
            <a:pPr marL="171450" marR="0" lvl="0" indent="-171450" algn="l" rtl="0">
              <a:spcBef>
                <a:spcPts val="0"/>
              </a:spcBef>
              <a:spcAft>
                <a:spcPts val="0"/>
              </a:spcAft>
              <a:buClr>
                <a:schemeClr val="accent1"/>
              </a:buClr>
              <a:buSzPts val="1200"/>
              <a:buFont typeface="Arial"/>
              <a:buChar char="•"/>
            </a:pPr>
            <a:r>
              <a:rPr lang="en-GB" sz="1200">
                <a:solidFill>
                  <a:schemeClr val="dk1"/>
                </a:solidFill>
                <a:latin typeface="Calibri"/>
                <a:ea typeface="Calibri"/>
                <a:cs typeface="Calibri"/>
                <a:sym typeface="Calibri"/>
              </a:rPr>
              <a:t>Disease burden (&gt;20 sites vs ≤20 sites)</a:t>
            </a:r>
            <a:endParaRPr/>
          </a:p>
          <a:p>
            <a:pPr marL="171450" marR="0" lvl="0" indent="-171450" algn="l" rtl="0">
              <a:spcBef>
                <a:spcPts val="0"/>
              </a:spcBef>
              <a:spcAft>
                <a:spcPts val="0"/>
              </a:spcAft>
              <a:buClr>
                <a:schemeClr val="accent1"/>
              </a:buClr>
              <a:buSzPts val="1200"/>
              <a:buFont typeface="Arial"/>
              <a:buChar char="•"/>
            </a:pPr>
            <a:r>
              <a:rPr lang="en-GB" sz="1200">
                <a:solidFill>
                  <a:schemeClr val="dk1"/>
                </a:solidFill>
                <a:latin typeface="Calibri"/>
                <a:ea typeface="Calibri"/>
                <a:cs typeface="Calibri"/>
                <a:sym typeface="Calibri"/>
              </a:rPr>
              <a:t>Prior enzalutamide or abiraterone</a:t>
            </a:r>
            <a:endParaRPr/>
          </a:p>
          <a:p>
            <a:pPr marL="171450" marR="0" lvl="0" indent="-171450" algn="l" rtl="0">
              <a:spcBef>
                <a:spcPts val="0"/>
              </a:spcBef>
              <a:spcAft>
                <a:spcPts val="0"/>
              </a:spcAft>
              <a:buClr>
                <a:schemeClr val="accent1"/>
              </a:buClr>
              <a:buSzPts val="1200"/>
              <a:buFont typeface="Arial"/>
              <a:buChar char="•"/>
            </a:pPr>
            <a:r>
              <a:rPr lang="en-GB" sz="1200">
                <a:solidFill>
                  <a:schemeClr val="dk1"/>
                </a:solidFill>
                <a:latin typeface="Calibri"/>
                <a:ea typeface="Calibri"/>
                <a:cs typeface="Calibri"/>
                <a:sym typeface="Calibri"/>
              </a:rPr>
              <a:t>Study site</a:t>
            </a:r>
            <a:endParaRPr/>
          </a:p>
        </p:txBody>
      </p:sp>
      <p:sp>
        <p:nvSpPr>
          <p:cNvPr id="394" name="Google Shape;394;p10"/>
          <p:cNvSpPr/>
          <p:nvPr/>
        </p:nvSpPr>
        <p:spPr>
          <a:xfrm>
            <a:off x="5239219" y="3429000"/>
            <a:ext cx="1626726" cy="77221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300" b="1">
                <a:solidFill>
                  <a:schemeClr val="accent1"/>
                </a:solidFill>
                <a:latin typeface="Calibri"/>
                <a:ea typeface="Calibri"/>
                <a:cs typeface="Calibri"/>
                <a:sym typeface="Calibri"/>
              </a:rPr>
              <a:t>SPECT/CT @ 24 h</a:t>
            </a:r>
            <a:endParaRPr/>
          </a:p>
          <a:p>
            <a:pPr marL="0" marR="0" lvl="0" indent="0" algn="ctr" rtl="0">
              <a:spcBef>
                <a:spcPts val="0"/>
              </a:spcBef>
              <a:spcAft>
                <a:spcPts val="0"/>
              </a:spcAft>
              <a:buNone/>
            </a:pPr>
            <a:r>
              <a:rPr lang="en-GB" sz="1000">
                <a:solidFill>
                  <a:schemeClr val="dk1"/>
                </a:solidFill>
                <a:latin typeface="Calibri"/>
                <a:ea typeface="Calibri"/>
                <a:cs typeface="Calibri"/>
                <a:sym typeface="Calibri"/>
              </a:rPr>
              <a:t>Suspend Rx if exceptional response; recommence upon progression</a:t>
            </a:r>
            <a:endParaRPr/>
          </a:p>
        </p:txBody>
      </p:sp>
      <p:cxnSp>
        <p:nvCxnSpPr>
          <p:cNvPr id="395" name="Google Shape;395;p10"/>
          <p:cNvCxnSpPr/>
          <p:nvPr/>
        </p:nvCxnSpPr>
        <p:spPr>
          <a:xfrm>
            <a:off x="4800468" y="3824543"/>
            <a:ext cx="425954" cy="0"/>
          </a:xfrm>
          <a:prstGeom prst="straightConnector1">
            <a:avLst/>
          </a:prstGeom>
          <a:noFill/>
          <a:ln w="19050" cap="flat" cmpd="sng">
            <a:solidFill>
              <a:schemeClr val="dk1"/>
            </a:solidFill>
            <a:prstDash val="solid"/>
            <a:round/>
            <a:headEnd type="none" w="sm" len="sm"/>
            <a:tailEnd type="triangle" w="med" len="med"/>
          </a:ln>
        </p:spPr>
      </p:cxnSp>
      <p:sp>
        <p:nvSpPr>
          <p:cNvPr id="396" name="Google Shape;396;p10"/>
          <p:cNvSpPr/>
          <p:nvPr/>
        </p:nvSpPr>
        <p:spPr>
          <a:xfrm>
            <a:off x="3419471" y="3429000"/>
            <a:ext cx="1548000" cy="772210"/>
          </a:xfrm>
          <a:prstGeom prst="roundRect">
            <a:avLst>
              <a:gd name="adj" fmla="val 16667"/>
            </a:avLst>
          </a:prstGeom>
          <a:solidFill>
            <a:schemeClr val="accent1"/>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300" b="1" baseline="30000">
                <a:solidFill>
                  <a:schemeClr val="lt1"/>
                </a:solidFill>
                <a:latin typeface="Calibri"/>
                <a:ea typeface="Calibri"/>
                <a:cs typeface="Calibri"/>
                <a:sym typeface="Calibri"/>
              </a:rPr>
              <a:t>177</a:t>
            </a:r>
            <a:r>
              <a:rPr lang="en-GB" sz="1300" b="1">
                <a:solidFill>
                  <a:schemeClr val="lt1"/>
                </a:solidFill>
                <a:latin typeface="Calibri"/>
                <a:ea typeface="Calibri"/>
                <a:cs typeface="Calibri"/>
                <a:sym typeface="Calibri"/>
              </a:rPr>
              <a:t>Lu-PSMA-617</a:t>
            </a:r>
            <a:endParaRPr/>
          </a:p>
          <a:p>
            <a:pPr marL="0" marR="0" lvl="0" indent="0" algn="ctr" rtl="0">
              <a:spcBef>
                <a:spcPts val="0"/>
              </a:spcBef>
              <a:spcAft>
                <a:spcPts val="0"/>
              </a:spcAft>
              <a:buNone/>
            </a:pPr>
            <a:r>
              <a:rPr lang="en-GB" sz="1000">
                <a:solidFill>
                  <a:schemeClr val="lt1"/>
                </a:solidFill>
                <a:latin typeface="Calibri"/>
                <a:ea typeface="Calibri"/>
                <a:cs typeface="Calibri"/>
                <a:sym typeface="Calibri"/>
              </a:rPr>
              <a:t>8.5 GBq i.v. q6 weekly</a:t>
            </a:r>
            <a:br>
              <a:rPr lang="en-GB" sz="1000">
                <a:solidFill>
                  <a:schemeClr val="lt1"/>
                </a:solidFill>
                <a:latin typeface="Calibri"/>
                <a:ea typeface="Calibri"/>
                <a:cs typeface="Calibri"/>
                <a:sym typeface="Calibri"/>
              </a:rPr>
            </a:br>
            <a:r>
              <a:rPr lang="en-GB" sz="1000">
                <a:solidFill>
                  <a:schemeClr val="lt1"/>
                </a:solidFill>
                <a:latin typeface="Calibri"/>
                <a:ea typeface="Calibri"/>
                <a:cs typeface="Calibri"/>
                <a:sym typeface="Calibri"/>
              </a:rPr>
              <a:t>↓ 0.5 GBq/cycle</a:t>
            </a:r>
            <a:br>
              <a:rPr lang="en-GB" sz="1000">
                <a:solidFill>
                  <a:schemeClr val="lt1"/>
                </a:solidFill>
                <a:latin typeface="Calibri"/>
                <a:ea typeface="Calibri"/>
                <a:cs typeface="Calibri"/>
                <a:sym typeface="Calibri"/>
              </a:rPr>
            </a:br>
            <a:r>
              <a:rPr lang="en-GB" sz="1000">
                <a:solidFill>
                  <a:schemeClr val="lt1"/>
                </a:solidFill>
                <a:latin typeface="Calibri"/>
                <a:ea typeface="Calibri"/>
                <a:cs typeface="Calibri"/>
                <a:sym typeface="Calibri"/>
              </a:rPr>
              <a:t>Up to 6 cycles</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aphicFrame>
        <p:nvGraphicFramePr>
          <p:cNvPr id="401" name="Google Shape;401;p11"/>
          <p:cNvGraphicFramePr/>
          <p:nvPr/>
        </p:nvGraphicFramePr>
        <p:xfrm>
          <a:off x="465138" y="1700808"/>
          <a:ext cx="3889375" cy="2484180"/>
        </p:xfrm>
        <a:graphic>
          <a:graphicData uri="http://schemas.openxmlformats.org/drawingml/2006/table">
            <a:tbl>
              <a:tblPr firstRow="1" bandRow="1">
                <a:noFill/>
                <a:tableStyleId>{AC42ACD2-4DEF-4CC0-B481-F0C9BF09FDE4}</a:tableStyleId>
              </a:tblPr>
              <a:tblGrid>
                <a:gridCol w="2018625">
                  <a:extLst>
                    <a:ext uri="{9D8B030D-6E8A-4147-A177-3AD203B41FA5}">
                      <a16:colId xmlns:a16="http://schemas.microsoft.com/office/drawing/2014/main" val="20000"/>
                    </a:ext>
                  </a:extLst>
                </a:gridCol>
                <a:gridCol w="1080125">
                  <a:extLst>
                    <a:ext uri="{9D8B030D-6E8A-4147-A177-3AD203B41FA5}">
                      <a16:colId xmlns:a16="http://schemas.microsoft.com/office/drawing/2014/main" val="20001"/>
                    </a:ext>
                  </a:extLst>
                </a:gridCol>
                <a:gridCol w="7906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200" u="none" strike="noStrike" cap="none"/>
                        <a:t>Key Patient </a:t>
                      </a:r>
                      <a:r>
                        <a:rPr lang="en-GB" sz="1200"/>
                        <a:t>C</a:t>
                      </a:r>
                      <a:r>
                        <a:rPr lang="en-GB" sz="1200" u="none" strike="noStrike" cap="none"/>
                        <a:t>haracteristics</a:t>
                      </a:r>
                      <a:endParaRPr/>
                    </a:p>
                  </a:txBody>
                  <a:tcPr marL="91450" marR="91450" marT="45725" marB="45725"/>
                </a:tc>
                <a:tc>
                  <a:txBody>
                    <a:bodyPr/>
                    <a:lstStyle/>
                    <a:p>
                      <a:pPr marL="0" marR="0" lvl="0" indent="0" algn="ctr" rtl="0">
                        <a:spcBef>
                          <a:spcPts val="0"/>
                        </a:spcBef>
                        <a:spcAft>
                          <a:spcPts val="0"/>
                        </a:spcAft>
                        <a:buNone/>
                      </a:pPr>
                      <a:r>
                        <a:rPr lang="en-GB" sz="1200"/>
                        <a:t>Cabazitaxel</a:t>
                      </a:r>
                      <a:endParaRPr sz="1200"/>
                    </a:p>
                    <a:p>
                      <a:pPr marL="0" marR="0" lvl="0" indent="0" algn="ctr" rtl="0">
                        <a:spcBef>
                          <a:spcPts val="0"/>
                        </a:spcBef>
                        <a:spcAft>
                          <a:spcPts val="0"/>
                        </a:spcAft>
                        <a:buNone/>
                      </a:pPr>
                      <a:r>
                        <a:rPr lang="en-GB" sz="1200"/>
                        <a:t>N=101</a:t>
                      </a:r>
                      <a:endParaRPr/>
                    </a:p>
                  </a:txBody>
                  <a:tcPr marL="91450" marR="91450" marT="45725" marB="45725"/>
                </a:tc>
                <a:tc>
                  <a:txBody>
                    <a:bodyPr/>
                    <a:lstStyle/>
                    <a:p>
                      <a:pPr marL="0" marR="0" lvl="0" indent="0" algn="ctr" rtl="0">
                        <a:spcBef>
                          <a:spcPts val="0"/>
                        </a:spcBef>
                        <a:spcAft>
                          <a:spcPts val="0"/>
                        </a:spcAft>
                        <a:buNone/>
                      </a:pPr>
                      <a:r>
                        <a:rPr lang="en-GB" sz="1200"/>
                        <a:t>Lu-PSMA</a:t>
                      </a:r>
                      <a:endParaRPr/>
                    </a:p>
                    <a:p>
                      <a:pPr marL="0" marR="0" lvl="0" indent="0" algn="ctr" rtl="0">
                        <a:spcBef>
                          <a:spcPts val="0"/>
                        </a:spcBef>
                        <a:spcAft>
                          <a:spcPts val="0"/>
                        </a:spcAft>
                        <a:buNone/>
                      </a:pPr>
                      <a:r>
                        <a:rPr lang="en-GB" sz="1200"/>
                        <a:t>(N=99)</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200"/>
                        <a:t>Median Age, years (IQR)</a:t>
                      </a:r>
                      <a:endParaRPr/>
                    </a:p>
                  </a:txBody>
                  <a:tcPr marL="91450" marR="91450" marT="45725" marB="45725"/>
                </a:tc>
                <a:tc>
                  <a:txBody>
                    <a:bodyPr/>
                    <a:lstStyle/>
                    <a:p>
                      <a:pPr marL="0" marR="0" lvl="0" indent="0" algn="ctr" rtl="0">
                        <a:spcBef>
                          <a:spcPts val="0"/>
                        </a:spcBef>
                        <a:spcAft>
                          <a:spcPts val="0"/>
                        </a:spcAft>
                        <a:buNone/>
                      </a:pPr>
                      <a:r>
                        <a:rPr lang="en-GB" sz="1200"/>
                        <a:t>72</a:t>
                      </a:r>
                      <a:endParaRPr/>
                    </a:p>
                    <a:p>
                      <a:pPr marL="0" marR="0" lvl="0" indent="0" algn="ctr" rtl="0">
                        <a:spcBef>
                          <a:spcPts val="0"/>
                        </a:spcBef>
                        <a:spcAft>
                          <a:spcPts val="0"/>
                        </a:spcAft>
                        <a:buNone/>
                      </a:pPr>
                      <a:r>
                        <a:rPr lang="en-GB" sz="1200"/>
                        <a:t>(67-77)</a:t>
                      </a:r>
                      <a:endParaRPr/>
                    </a:p>
                  </a:txBody>
                  <a:tcPr marL="91450" marR="91450" marT="45725" marB="45725"/>
                </a:tc>
                <a:tc>
                  <a:txBody>
                    <a:bodyPr/>
                    <a:lstStyle/>
                    <a:p>
                      <a:pPr marL="0" marR="0" lvl="0" indent="0" algn="ctr" rtl="0">
                        <a:spcBef>
                          <a:spcPts val="0"/>
                        </a:spcBef>
                        <a:spcAft>
                          <a:spcPts val="0"/>
                        </a:spcAft>
                        <a:buNone/>
                      </a:pPr>
                      <a:r>
                        <a:rPr lang="en-GB" sz="1200"/>
                        <a:t>72</a:t>
                      </a:r>
                      <a:endParaRPr/>
                    </a:p>
                    <a:p>
                      <a:pPr marL="0" marR="0" lvl="0" indent="0" algn="ctr" rtl="0">
                        <a:spcBef>
                          <a:spcPts val="0"/>
                        </a:spcBef>
                        <a:spcAft>
                          <a:spcPts val="0"/>
                        </a:spcAft>
                        <a:buNone/>
                      </a:pPr>
                      <a:r>
                        <a:rPr lang="en-GB" sz="1200"/>
                        <a:t>(67-77)</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200"/>
                        <a:t>Prior enza/abi</a:t>
                      </a:r>
                      <a:endParaRPr sz="1200"/>
                    </a:p>
                  </a:txBody>
                  <a:tcPr marL="91450" marR="91450" marT="45725" marB="45725"/>
                </a:tc>
                <a:tc>
                  <a:txBody>
                    <a:bodyPr/>
                    <a:lstStyle/>
                    <a:p>
                      <a:pPr marL="0" marR="0" lvl="0" indent="0" algn="ctr" rtl="0">
                        <a:spcBef>
                          <a:spcPts val="0"/>
                        </a:spcBef>
                        <a:spcAft>
                          <a:spcPts val="0"/>
                        </a:spcAft>
                        <a:buNone/>
                      </a:pPr>
                      <a:r>
                        <a:rPr lang="en-GB" sz="1200"/>
                        <a:t>91%</a:t>
                      </a:r>
                      <a:endParaRPr/>
                    </a:p>
                  </a:txBody>
                  <a:tcPr marL="91450" marR="91450" marT="45725" marB="45725"/>
                </a:tc>
                <a:tc>
                  <a:txBody>
                    <a:bodyPr/>
                    <a:lstStyle/>
                    <a:p>
                      <a:pPr marL="0" marR="0" lvl="0" indent="0" algn="ctr" rtl="0">
                        <a:spcBef>
                          <a:spcPts val="0"/>
                        </a:spcBef>
                        <a:spcAft>
                          <a:spcPts val="0"/>
                        </a:spcAft>
                        <a:buNone/>
                      </a:pPr>
                      <a:r>
                        <a:rPr lang="en-GB" sz="1200"/>
                        <a:t>91%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200"/>
                        <a:t>Disease burden (&gt;20 sites)</a:t>
                      </a:r>
                      <a:endParaRPr/>
                    </a:p>
                  </a:txBody>
                  <a:tcPr marL="91450" marR="91450" marT="45725" marB="45725"/>
                </a:tc>
                <a:tc>
                  <a:txBody>
                    <a:bodyPr/>
                    <a:lstStyle/>
                    <a:p>
                      <a:pPr marL="0" marR="0" lvl="0" indent="0" algn="ctr" rtl="0">
                        <a:spcBef>
                          <a:spcPts val="0"/>
                        </a:spcBef>
                        <a:spcAft>
                          <a:spcPts val="0"/>
                        </a:spcAft>
                        <a:buNone/>
                      </a:pPr>
                      <a:r>
                        <a:rPr lang="en-GB" sz="1200"/>
                        <a:t>79%</a:t>
                      </a:r>
                      <a:endParaRPr/>
                    </a:p>
                  </a:txBody>
                  <a:tcPr marL="91450" marR="91450" marT="45725" marB="45725"/>
                </a:tc>
                <a:tc>
                  <a:txBody>
                    <a:bodyPr/>
                    <a:lstStyle/>
                    <a:p>
                      <a:pPr marL="0" marR="0" lvl="0" indent="0" algn="ctr" rtl="0">
                        <a:spcBef>
                          <a:spcPts val="0"/>
                        </a:spcBef>
                        <a:spcAft>
                          <a:spcPts val="0"/>
                        </a:spcAft>
                        <a:buNone/>
                      </a:pPr>
                      <a:r>
                        <a:rPr lang="en-GB" sz="1200"/>
                        <a:t>77%</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200"/>
                        <a:t>Median PSA (IQR)</a:t>
                      </a:r>
                      <a:endParaRPr/>
                    </a:p>
                  </a:txBody>
                  <a:tcPr marL="91450" marR="91450" marT="45725" marB="45725"/>
                </a:tc>
                <a:tc>
                  <a:txBody>
                    <a:bodyPr/>
                    <a:lstStyle/>
                    <a:p>
                      <a:pPr marL="0" marR="0" lvl="0" indent="0" algn="ctr" rtl="0">
                        <a:spcBef>
                          <a:spcPts val="0"/>
                        </a:spcBef>
                        <a:spcAft>
                          <a:spcPts val="0"/>
                        </a:spcAft>
                        <a:buNone/>
                      </a:pPr>
                      <a:r>
                        <a:rPr lang="en-GB" sz="1200"/>
                        <a:t>110</a:t>
                      </a:r>
                      <a:endParaRPr/>
                    </a:p>
                    <a:p>
                      <a:pPr marL="0" marR="0" lvl="0" indent="0" algn="ctr" rtl="0">
                        <a:spcBef>
                          <a:spcPts val="0"/>
                        </a:spcBef>
                        <a:spcAft>
                          <a:spcPts val="0"/>
                        </a:spcAft>
                        <a:buNone/>
                      </a:pPr>
                      <a:r>
                        <a:rPr lang="en-GB" sz="1200"/>
                        <a:t>(64-245)</a:t>
                      </a:r>
                      <a:endParaRPr/>
                    </a:p>
                  </a:txBody>
                  <a:tcPr marL="91450" marR="91450" marT="45725" marB="45725"/>
                </a:tc>
                <a:tc>
                  <a:txBody>
                    <a:bodyPr/>
                    <a:lstStyle/>
                    <a:p>
                      <a:pPr marL="0" marR="0" lvl="0" indent="0" algn="ctr" rtl="0">
                        <a:spcBef>
                          <a:spcPts val="0"/>
                        </a:spcBef>
                        <a:spcAft>
                          <a:spcPts val="0"/>
                        </a:spcAft>
                        <a:buNone/>
                      </a:pPr>
                      <a:r>
                        <a:rPr lang="en-GB" sz="1200"/>
                        <a:t>94</a:t>
                      </a:r>
                      <a:endParaRPr/>
                    </a:p>
                    <a:p>
                      <a:pPr marL="0" marR="0" lvl="0" indent="0" algn="ctr" rtl="0">
                        <a:spcBef>
                          <a:spcPts val="0"/>
                        </a:spcBef>
                        <a:spcAft>
                          <a:spcPts val="0"/>
                        </a:spcAft>
                        <a:buNone/>
                      </a:pPr>
                      <a:r>
                        <a:rPr lang="en-GB" sz="1200"/>
                        <a:t>(44-219)</a:t>
                      </a:r>
                      <a:endParaRPr/>
                    </a:p>
                  </a:txBody>
                  <a:tcPr marL="91450" marR="91450" marT="45725" marB="45725"/>
                </a:tc>
                <a:extLst>
                  <a:ext uri="{0D108BD9-81ED-4DB2-BD59-A6C34878D82A}">
                    <a16:rowId xmlns:a16="http://schemas.microsoft.com/office/drawing/2014/main" val="10004"/>
                  </a:ext>
                </a:extLst>
              </a:tr>
              <a:tr h="370850">
                <a:tc gridSpan="3">
                  <a:txBody>
                    <a:bodyPr/>
                    <a:lstStyle/>
                    <a:p>
                      <a:pPr marL="0" marR="0" lvl="0" indent="0" algn="l" rtl="0">
                        <a:spcBef>
                          <a:spcPts val="0"/>
                        </a:spcBef>
                        <a:spcAft>
                          <a:spcPts val="0"/>
                        </a:spcAft>
                        <a:buNone/>
                      </a:pPr>
                      <a:r>
                        <a:rPr lang="en-GB" sz="1200"/>
                        <a:t>Median follow-up of 13.3 months (IQR: 9.5-17.7 months)</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402" name="Google Shape;402;p11"/>
          <p:cNvSpPr txBox="1">
            <a:spLocks noGrp="1"/>
          </p:cNvSpPr>
          <p:nvPr>
            <p:ph type="body" idx="2"/>
          </p:nvPr>
        </p:nvSpPr>
        <p:spPr>
          <a:xfrm>
            <a:off x="464400" y="4781955"/>
            <a:ext cx="7992888" cy="807285"/>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SzPts val="2000"/>
              <a:buChar char="•"/>
            </a:pPr>
            <a:r>
              <a:rPr lang="en-GB"/>
              <a:t>Efficacy results were similar when restricted to per protocol treated men</a:t>
            </a:r>
            <a:endParaRPr/>
          </a:p>
        </p:txBody>
      </p:sp>
      <p:sp>
        <p:nvSpPr>
          <p:cNvPr id="403" name="Google Shape;403;p11"/>
          <p:cNvSpPr txBox="1">
            <a:spLocks noGrp="1"/>
          </p:cNvSpPr>
          <p:nvPr>
            <p:ph type="body" idx="3"/>
          </p:nvPr>
        </p:nvSpPr>
        <p:spPr>
          <a:xfrm>
            <a:off x="4618810" y="1268760"/>
            <a:ext cx="3892345" cy="710664"/>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EFFICACY ENDPOINTS</a:t>
            </a:r>
            <a:endParaRPr/>
          </a:p>
        </p:txBody>
      </p:sp>
      <p:sp>
        <p:nvSpPr>
          <p:cNvPr id="404" name="Google Shape;404;p11"/>
          <p:cNvSpPr txBox="1">
            <a:spLocks noGrp="1"/>
          </p:cNvSpPr>
          <p:nvPr>
            <p:ph type="body" idx="4"/>
          </p:nvPr>
        </p:nvSpPr>
        <p:spPr>
          <a:xfrm>
            <a:off x="468313" y="1268760"/>
            <a:ext cx="3892345" cy="710664"/>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PATIENT CHARACTERISTICS</a:t>
            </a:r>
            <a:endParaRPr/>
          </a:p>
        </p:txBody>
      </p:sp>
      <p:sp>
        <p:nvSpPr>
          <p:cNvPr id="405" name="Google Shape;405;p11"/>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cap="none"/>
              <a:t>Thera</a:t>
            </a:r>
            <a:r>
              <a:rPr lang="en-GB"/>
              <a:t>P: RESULTS</a:t>
            </a:r>
            <a:endParaRPr/>
          </a:p>
        </p:txBody>
      </p:sp>
      <p:sp>
        <p:nvSpPr>
          <p:cNvPr id="406" name="Google Shape;406;p11"/>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407" name="Google Shape;407;p11"/>
          <p:cNvSpPr txBox="1">
            <a:spLocks noGrp="1"/>
          </p:cNvSpPr>
          <p:nvPr>
            <p:ph type="body" idx="5"/>
          </p:nvPr>
        </p:nvSpPr>
        <p:spPr>
          <a:xfrm>
            <a:off x="465138" y="6336481"/>
            <a:ext cx="7992888" cy="31301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Abi, abiraterone; CI, confidence interval; enza, enzalutamide; HR, hazard ratio; IQR, inter-quartile range; ITT, intention-to-treat; Lu-PSMA, </a:t>
            </a:r>
            <a:r>
              <a:rPr lang="en-GB" baseline="30000"/>
              <a:t>177</a:t>
            </a:r>
            <a:r>
              <a:rPr lang="en-GB"/>
              <a:t>Lutetium-PSMA-617; PFS, progression free survival; PSA, prostate specific antigen; PSA50-RR, PSA ≥50% response</a:t>
            </a:r>
            <a:endParaRPr/>
          </a:p>
          <a:p>
            <a:pPr marL="0" lvl="0" indent="0" algn="l" rtl="0">
              <a:spcBef>
                <a:spcPts val="0"/>
              </a:spcBef>
              <a:spcAft>
                <a:spcPts val="0"/>
              </a:spcAft>
              <a:buSzPts val="1200"/>
              <a:buNone/>
            </a:pPr>
            <a:r>
              <a:rPr lang="en-GB"/>
              <a:t>Hofman M, et al. ASCO 2020. Abstract #5500. Oral presentation</a:t>
            </a:r>
            <a:endParaRPr/>
          </a:p>
        </p:txBody>
      </p:sp>
      <p:graphicFrame>
        <p:nvGraphicFramePr>
          <p:cNvPr id="408" name="Google Shape;408;p11"/>
          <p:cNvGraphicFramePr/>
          <p:nvPr/>
        </p:nvGraphicFramePr>
        <p:xfrm>
          <a:off x="4618810" y="1704235"/>
          <a:ext cx="4067975" cy="2834690"/>
        </p:xfrm>
        <a:graphic>
          <a:graphicData uri="http://schemas.openxmlformats.org/drawingml/2006/table">
            <a:tbl>
              <a:tblPr firstRow="1" bandRow="1">
                <a:noFill/>
                <a:tableStyleId>{AC42ACD2-4DEF-4CC0-B481-F0C9BF09FDE4}</a:tableStyleId>
              </a:tblPr>
              <a:tblGrid>
                <a:gridCol w="2111325">
                  <a:extLst>
                    <a:ext uri="{9D8B030D-6E8A-4147-A177-3AD203B41FA5}">
                      <a16:colId xmlns:a16="http://schemas.microsoft.com/office/drawing/2014/main" val="20000"/>
                    </a:ext>
                  </a:extLst>
                </a:gridCol>
                <a:gridCol w="1129725">
                  <a:extLst>
                    <a:ext uri="{9D8B030D-6E8A-4147-A177-3AD203B41FA5}">
                      <a16:colId xmlns:a16="http://schemas.microsoft.com/office/drawing/2014/main" val="20001"/>
                    </a:ext>
                  </a:extLst>
                </a:gridCol>
                <a:gridCol w="8269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200"/>
                        <a:t>Efficacy Endpoints (ITT)</a:t>
                      </a:r>
                      <a:endParaRPr/>
                    </a:p>
                  </a:txBody>
                  <a:tcPr marL="91450" marR="91450" marT="45725" marB="45725"/>
                </a:tc>
                <a:tc>
                  <a:txBody>
                    <a:bodyPr/>
                    <a:lstStyle/>
                    <a:p>
                      <a:pPr marL="0" marR="0" lvl="0" indent="0" algn="ctr" rtl="0">
                        <a:spcBef>
                          <a:spcPts val="0"/>
                        </a:spcBef>
                        <a:spcAft>
                          <a:spcPts val="0"/>
                        </a:spcAft>
                        <a:buNone/>
                      </a:pPr>
                      <a:r>
                        <a:rPr lang="en-GB" sz="1200"/>
                        <a:t>Cabazitaxel</a:t>
                      </a:r>
                      <a:endParaRPr sz="1200"/>
                    </a:p>
                    <a:p>
                      <a:pPr marL="0" marR="0" lvl="0" indent="0" algn="ctr" rtl="0">
                        <a:spcBef>
                          <a:spcPts val="0"/>
                        </a:spcBef>
                        <a:spcAft>
                          <a:spcPts val="0"/>
                        </a:spcAft>
                        <a:buNone/>
                      </a:pPr>
                      <a:r>
                        <a:rPr lang="en-GB" sz="1200"/>
                        <a:t>N=101</a:t>
                      </a:r>
                      <a:endParaRPr/>
                    </a:p>
                  </a:txBody>
                  <a:tcPr marL="91450" marR="91450" marT="45725" marB="45725"/>
                </a:tc>
                <a:tc>
                  <a:txBody>
                    <a:bodyPr/>
                    <a:lstStyle/>
                    <a:p>
                      <a:pPr marL="0" marR="0" lvl="0" indent="0" algn="ctr" rtl="0">
                        <a:spcBef>
                          <a:spcPts val="0"/>
                        </a:spcBef>
                        <a:spcAft>
                          <a:spcPts val="0"/>
                        </a:spcAft>
                        <a:buNone/>
                      </a:pPr>
                      <a:r>
                        <a:rPr lang="en-GB" sz="1200"/>
                        <a:t>Lu-PSMA</a:t>
                      </a:r>
                      <a:endParaRPr/>
                    </a:p>
                    <a:p>
                      <a:pPr marL="0" marR="0" lvl="0" indent="0" algn="ctr" rtl="0">
                        <a:spcBef>
                          <a:spcPts val="0"/>
                        </a:spcBef>
                        <a:spcAft>
                          <a:spcPts val="0"/>
                        </a:spcAft>
                        <a:buNone/>
                      </a:pPr>
                      <a:r>
                        <a:rPr lang="en-GB" sz="1200"/>
                        <a:t>(N=98)</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200"/>
                        <a:t>PSA50-RR</a:t>
                      </a:r>
                      <a:endParaRPr/>
                    </a:p>
                  </a:txBody>
                  <a:tcPr marL="91450" marR="91450" marT="45725" marB="45725"/>
                </a:tc>
                <a:tc>
                  <a:txBody>
                    <a:bodyPr/>
                    <a:lstStyle/>
                    <a:p>
                      <a:pPr marL="0" marR="0" lvl="0" indent="0" algn="ctr" rtl="0">
                        <a:spcBef>
                          <a:spcPts val="0"/>
                        </a:spcBef>
                        <a:spcAft>
                          <a:spcPts val="0"/>
                        </a:spcAft>
                        <a:buNone/>
                      </a:pPr>
                      <a:r>
                        <a:rPr lang="en-GB" sz="1200"/>
                        <a:t>37%</a:t>
                      </a:r>
                      <a:endParaRPr/>
                    </a:p>
                    <a:p>
                      <a:pPr marL="0" marR="0" lvl="0" indent="0" algn="ctr" rtl="0">
                        <a:spcBef>
                          <a:spcPts val="0"/>
                        </a:spcBef>
                        <a:spcAft>
                          <a:spcPts val="0"/>
                        </a:spcAft>
                        <a:buNone/>
                      </a:pPr>
                      <a:r>
                        <a:rPr lang="en-GB" sz="1200"/>
                        <a:t>(27-46)</a:t>
                      </a:r>
                      <a:endParaRPr/>
                    </a:p>
                  </a:txBody>
                  <a:tcPr marL="91450" marR="91450" marT="45725" marB="45725"/>
                </a:tc>
                <a:tc>
                  <a:txBody>
                    <a:bodyPr/>
                    <a:lstStyle/>
                    <a:p>
                      <a:pPr marL="0" marR="0" lvl="0" indent="0" algn="ctr" rtl="0">
                        <a:spcBef>
                          <a:spcPts val="0"/>
                        </a:spcBef>
                        <a:spcAft>
                          <a:spcPts val="0"/>
                        </a:spcAft>
                        <a:buNone/>
                      </a:pPr>
                      <a:r>
                        <a:rPr lang="en-GB" sz="1200"/>
                        <a:t>66%</a:t>
                      </a:r>
                      <a:endParaRPr/>
                    </a:p>
                    <a:p>
                      <a:pPr marL="0" marR="0" lvl="0" indent="0" algn="ctr" rtl="0">
                        <a:spcBef>
                          <a:spcPts val="0"/>
                        </a:spcBef>
                        <a:spcAft>
                          <a:spcPts val="0"/>
                        </a:spcAft>
                        <a:buNone/>
                      </a:pPr>
                      <a:r>
                        <a:rPr lang="en-GB" sz="1200"/>
                        <a:t>(56-75)</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200"/>
                        <a:t>PSA50-RR, absolute difference (95% CI)</a:t>
                      </a:r>
                      <a:endParaRPr/>
                    </a:p>
                  </a:txBody>
                  <a:tcPr marL="91450" marR="91450" marT="45725" marB="45725"/>
                </a:tc>
                <a:tc gridSpan="2">
                  <a:txBody>
                    <a:bodyPr/>
                    <a:lstStyle/>
                    <a:p>
                      <a:pPr marL="0" marR="0" lvl="0" indent="0" algn="ctr" rtl="0">
                        <a:spcBef>
                          <a:spcPts val="0"/>
                        </a:spcBef>
                        <a:spcAft>
                          <a:spcPts val="0"/>
                        </a:spcAft>
                        <a:buNone/>
                      </a:pPr>
                      <a:r>
                        <a:rPr lang="en-GB" sz="1200"/>
                        <a:t>29%</a:t>
                      </a:r>
                      <a:endParaRPr/>
                    </a:p>
                    <a:p>
                      <a:pPr marL="0" marR="0" lvl="0" indent="0" algn="ctr" rtl="0">
                        <a:spcBef>
                          <a:spcPts val="0"/>
                        </a:spcBef>
                        <a:spcAft>
                          <a:spcPts val="0"/>
                        </a:spcAft>
                        <a:buNone/>
                      </a:pPr>
                      <a:r>
                        <a:rPr lang="en-GB" sz="1200"/>
                        <a:t>(16-42)</a:t>
                      </a:r>
                      <a:endParaRPr/>
                    </a:p>
                    <a:p>
                      <a:pPr marL="0" marR="0" lvl="0" indent="0" algn="ctr" rtl="0">
                        <a:spcBef>
                          <a:spcPts val="0"/>
                        </a:spcBef>
                        <a:spcAft>
                          <a:spcPts val="0"/>
                        </a:spcAft>
                        <a:buNone/>
                      </a:pPr>
                      <a:r>
                        <a:rPr lang="en-GB" sz="1200"/>
                        <a:t>P&lt;0.0001</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200"/>
                        <a:t>PSA PFS (preliminary)</a:t>
                      </a:r>
                      <a:r>
                        <a:rPr lang="en-GB" sz="1200" baseline="30000"/>
                        <a:t>*</a:t>
                      </a:r>
                      <a:r>
                        <a:rPr lang="en-GB" sz="1200"/>
                        <a:t>, HR (95% CI)</a:t>
                      </a:r>
                      <a:endParaRPr/>
                    </a:p>
                  </a:txBody>
                  <a:tcPr marL="91450" marR="91450" marT="45725" marB="45725"/>
                </a:tc>
                <a:tc gridSpan="2">
                  <a:txBody>
                    <a:bodyPr/>
                    <a:lstStyle/>
                    <a:p>
                      <a:pPr marL="0" marR="0" lvl="0" indent="0" algn="ctr" rtl="0">
                        <a:spcBef>
                          <a:spcPts val="0"/>
                        </a:spcBef>
                        <a:spcAft>
                          <a:spcPts val="0"/>
                        </a:spcAft>
                        <a:buNone/>
                      </a:pPr>
                      <a:r>
                        <a:rPr lang="en-GB" sz="1200"/>
                        <a:t>0.69</a:t>
                      </a:r>
                      <a:endParaRPr/>
                    </a:p>
                    <a:p>
                      <a:pPr marL="0" marR="0" lvl="0" indent="0" algn="ctr" rtl="0">
                        <a:spcBef>
                          <a:spcPts val="0"/>
                        </a:spcBef>
                        <a:spcAft>
                          <a:spcPts val="0"/>
                        </a:spcAft>
                        <a:buNone/>
                      </a:pPr>
                      <a:r>
                        <a:rPr lang="en-GB" sz="1200"/>
                        <a:t>(0.50-0.95)</a:t>
                      </a:r>
                      <a:endParaRPr/>
                    </a:p>
                    <a:p>
                      <a:pPr marL="0" marR="0" lvl="0" indent="0" algn="ctr" rtl="0">
                        <a:spcBef>
                          <a:spcPts val="0"/>
                        </a:spcBef>
                        <a:spcAft>
                          <a:spcPts val="0"/>
                        </a:spcAft>
                        <a:buNone/>
                      </a:pPr>
                      <a:r>
                        <a:rPr lang="en-GB" sz="1200"/>
                        <a:t>P=0.02</a:t>
                      </a:r>
                      <a:r>
                        <a:rPr lang="en-GB" sz="1200" baseline="30000"/>
                        <a:t>#</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3"/>
                  </a:ext>
                </a:extLst>
              </a:tr>
              <a:tr h="370850">
                <a:tc gridSpan="3">
                  <a:txBody>
                    <a:bodyPr/>
                    <a:lstStyle/>
                    <a:p>
                      <a:pPr marL="0" marR="0" lvl="0" indent="0" algn="l" rtl="0">
                        <a:spcBef>
                          <a:spcPts val="0"/>
                        </a:spcBef>
                        <a:spcAft>
                          <a:spcPts val="0"/>
                        </a:spcAft>
                        <a:buNone/>
                      </a:pPr>
                      <a:r>
                        <a:rPr lang="en-GB" sz="1200" baseline="30000"/>
                        <a:t>*</a:t>
                      </a:r>
                      <a:r>
                        <a:rPr lang="en-GB" sz="1200"/>
                        <a:t>Based on 157 of the required 170 events</a:t>
                      </a:r>
                      <a:endParaRPr/>
                    </a:p>
                    <a:p>
                      <a:pPr marL="0" marR="0" lvl="0" indent="0" algn="l" rtl="0">
                        <a:spcBef>
                          <a:spcPts val="0"/>
                        </a:spcBef>
                        <a:spcAft>
                          <a:spcPts val="0"/>
                        </a:spcAft>
                        <a:buNone/>
                      </a:pPr>
                      <a:r>
                        <a:rPr lang="en-GB" sz="1200" baseline="30000"/>
                        <a:t>#</a:t>
                      </a:r>
                      <a:r>
                        <a:rPr lang="en-GB" sz="1200"/>
                        <a:t>p&lt;0.0027 required to trigger rejection of H</a:t>
                      </a:r>
                      <a:r>
                        <a:rPr lang="en-GB" sz="1200" baseline="-25000"/>
                        <a:t>0</a:t>
                      </a:r>
                      <a:r>
                        <a:rPr lang="en-GB" sz="1200"/>
                        <a:t> prior to planned primary analysis</a:t>
                      </a:r>
                      <a:endParaRPr/>
                    </a:p>
                  </a:txBody>
                  <a:tcPr marL="91450" marR="91450" marT="45725" marB="45725">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2"/>
          <p:cNvSpPr txBox="1">
            <a:spLocks noGrp="1"/>
          </p:cNvSpPr>
          <p:nvPr>
            <p:ph type="body" idx="1"/>
          </p:nvPr>
        </p:nvSpPr>
        <p:spPr>
          <a:xfrm>
            <a:off x="457200" y="851562"/>
            <a:ext cx="8229600" cy="70247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SELECTED AE</a:t>
            </a:r>
            <a:r>
              <a:rPr lang="en-GB" cap="none"/>
              <a:t>s</a:t>
            </a:r>
            <a:r>
              <a:rPr lang="en-GB"/>
              <a:t> BY WORSE GRADE</a:t>
            </a:r>
            <a:endParaRPr/>
          </a:p>
        </p:txBody>
      </p:sp>
      <p:graphicFrame>
        <p:nvGraphicFramePr>
          <p:cNvPr id="414" name="Google Shape;414;p12"/>
          <p:cNvGraphicFramePr/>
          <p:nvPr/>
        </p:nvGraphicFramePr>
        <p:xfrm>
          <a:off x="465138" y="1268760"/>
          <a:ext cx="8221625" cy="4299840"/>
        </p:xfrm>
        <a:graphic>
          <a:graphicData uri="http://schemas.openxmlformats.org/drawingml/2006/table">
            <a:tbl>
              <a:tblPr firstRow="1" bandRow="1">
                <a:noFill/>
                <a:tableStyleId>{AC42ACD2-4DEF-4CC0-B481-F0C9BF09FDE4}</a:tableStyleId>
              </a:tblPr>
              <a:tblGrid>
                <a:gridCol w="2954725">
                  <a:extLst>
                    <a:ext uri="{9D8B030D-6E8A-4147-A177-3AD203B41FA5}">
                      <a16:colId xmlns:a16="http://schemas.microsoft.com/office/drawing/2014/main" val="20000"/>
                    </a:ext>
                  </a:extLst>
                </a:gridCol>
                <a:gridCol w="1316725">
                  <a:extLst>
                    <a:ext uri="{9D8B030D-6E8A-4147-A177-3AD203B41FA5}">
                      <a16:colId xmlns:a16="http://schemas.microsoft.com/office/drawing/2014/main" val="20001"/>
                    </a:ext>
                  </a:extLst>
                </a:gridCol>
                <a:gridCol w="1316725">
                  <a:extLst>
                    <a:ext uri="{9D8B030D-6E8A-4147-A177-3AD203B41FA5}">
                      <a16:colId xmlns:a16="http://schemas.microsoft.com/office/drawing/2014/main" val="20002"/>
                    </a:ext>
                  </a:extLst>
                </a:gridCol>
                <a:gridCol w="1316725">
                  <a:extLst>
                    <a:ext uri="{9D8B030D-6E8A-4147-A177-3AD203B41FA5}">
                      <a16:colId xmlns:a16="http://schemas.microsoft.com/office/drawing/2014/main" val="20003"/>
                    </a:ext>
                  </a:extLst>
                </a:gridCol>
                <a:gridCol w="1316725">
                  <a:extLst>
                    <a:ext uri="{9D8B030D-6E8A-4147-A177-3AD203B41FA5}">
                      <a16:colId xmlns:a16="http://schemas.microsoft.com/office/drawing/2014/main" val="20004"/>
                    </a:ext>
                  </a:extLst>
                </a:gridCol>
              </a:tblGrid>
              <a:tr h="261775">
                <a:tc>
                  <a:txBody>
                    <a:bodyPr/>
                    <a:lstStyle/>
                    <a:p>
                      <a:pPr marL="0" marR="0" lvl="0" indent="0" algn="l" rtl="0">
                        <a:lnSpc>
                          <a:spcPct val="90000"/>
                        </a:lnSpc>
                        <a:spcBef>
                          <a:spcPts val="0"/>
                        </a:spcBef>
                        <a:spcAft>
                          <a:spcPts val="0"/>
                        </a:spcAft>
                        <a:buNone/>
                      </a:pPr>
                      <a:r>
                        <a:rPr lang="en-GB" sz="1600"/>
                        <a:t>Term</a:t>
                      </a:r>
                      <a:endParaRPr/>
                    </a:p>
                  </a:txBody>
                  <a:tcPr marL="91450" marR="91450" marT="36000" marB="36000" anchor="ctr">
                    <a:lnB w="12700" cap="flat" cmpd="sng">
                      <a:solidFill>
                        <a:schemeClr val="lt1"/>
                      </a:solidFill>
                      <a:prstDash val="solid"/>
                      <a:round/>
                      <a:headEnd type="none" w="sm" len="sm"/>
                      <a:tailEnd type="none" w="sm" len="sm"/>
                    </a:lnB>
                  </a:tcPr>
                </a:tc>
                <a:tc gridSpan="2">
                  <a:txBody>
                    <a:bodyPr/>
                    <a:lstStyle/>
                    <a:p>
                      <a:pPr marL="0" marR="0" lvl="0" indent="0" algn="ctr" rtl="0">
                        <a:lnSpc>
                          <a:spcPct val="90000"/>
                        </a:lnSpc>
                        <a:spcBef>
                          <a:spcPts val="0"/>
                        </a:spcBef>
                        <a:spcAft>
                          <a:spcPts val="0"/>
                        </a:spcAft>
                        <a:buNone/>
                      </a:pPr>
                      <a:r>
                        <a:rPr lang="en-GB" sz="1600"/>
                        <a:t>Cabazitaxel (N=85)</a:t>
                      </a:r>
                      <a:endParaRPr/>
                    </a:p>
                  </a:txBody>
                  <a:tcPr marL="91450" marR="91450" marT="36000" marB="36000" anchor="ctr">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90000"/>
                        </a:lnSpc>
                        <a:spcBef>
                          <a:spcPts val="0"/>
                        </a:spcBef>
                        <a:spcAft>
                          <a:spcPts val="0"/>
                        </a:spcAft>
                        <a:buNone/>
                      </a:pPr>
                      <a:r>
                        <a:rPr lang="en-GB" sz="1600"/>
                        <a:t>Lu-PSMA (N=98)</a:t>
                      </a:r>
                      <a:endParaRPr/>
                    </a:p>
                  </a:txBody>
                  <a:tcPr marL="91450" marR="91450" marT="36000" marB="36000" anchor="ctr">
                    <a:lnB w="12700" cap="flat" cmpd="sng">
                      <a:solidFill>
                        <a:schemeClr val="l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61775">
                <a:tc>
                  <a:txBody>
                    <a:bodyPr/>
                    <a:lstStyle/>
                    <a:p>
                      <a:pPr marL="0" marR="0" lvl="0" indent="0" algn="l" rtl="0">
                        <a:lnSpc>
                          <a:spcPct val="90000"/>
                        </a:lnSpc>
                        <a:spcBef>
                          <a:spcPts val="0"/>
                        </a:spcBef>
                        <a:spcAft>
                          <a:spcPts val="0"/>
                        </a:spcAft>
                        <a:buNone/>
                      </a:pPr>
                      <a:endParaRPr sz="1600" b="1">
                        <a:solidFill>
                          <a:schemeClr val="lt1"/>
                        </a:solidFill>
                      </a:endParaRPr>
                    </a:p>
                  </a:txBody>
                  <a:tcPr marL="91450" marR="91450" marT="36000" marB="36000" anchor="ct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90000"/>
                        </a:lnSpc>
                        <a:spcBef>
                          <a:spcPts val="0"/>
                        </a:spcBef>
                        <a:spcAft>
                          <a:spcPts val="0"/>
                        </a:spcAft>
                        <a:buNone/>
                      </a:pPr>
                      <a:r>
                        <a:rPr lang="en-GB" sz="1600" b="1">
                          <a:solidFill>
                            <a:schemeClr val="lt1"/>
                          </a:solidFill>
                        </a:rPr>
                        <a:t>G1-2</a:t>
                      </a:r>
                      <a:br>
                        <a:rPr lang="en-GB" sz="1600" b="1">
                          <a:solidFill>
                            <a:schemeClr val="lt1"/>
                          </a:solidFill>
                        </a:rPr>
                      </a:br>
                      <a:r>
                        <a:rPr lang="en-GB" sz="1600" b="1">
                          <a:solidFill>
                            <a:schemeClr val="lt1"/>
                          </a:solidFill>
                        </a:rPr>
                        <a:t>%</a:t>
                      </a:r>
                      <a:endParaRPr/>
                    </a:p>
                  </a:txBody>
                  <a:tcPr marL="91450" marR="91450" marT="36000" marB="36000" anchor="ct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90000"/>
                        </a:lnSpc>
                        <a:spcBef>
                          <a:spcPts val="0"/>
                        </a:spcBef>
                        <a:spcAft>
                          <a:spcPts val="0"/>
                        </a:spcAft>
                        <a:buNone/>
                      </a:pPr>
                      <a:r>
                        <a:rPr lang="en-GB" sz="1600" b="1">
                          <a:solidFill>
                            <a:schemeClr val="lt1"/>
                          </a:solidFill>
                        </a:rPr>
                        <a:t>G3-4</a:t>
                      </a:r>
                      <a:br>
                        <a:rPr lang="en-GB" sz="1600" b="1">
                          <a:solidFill>
                            <a:schemeClr val="lt1"/>
                          </a:solidFill>
                        </a:rPr>
                      </a:br>
                      <a:r>
                        <a:rPr lang="en-GB" sz="1600" b="1">
                          <a:solidFill>
                            <a:schemeClr val="lt1"/>
                          </a:solidFill>
                        </a:rPr>
                        <a:t>%</a:t>
                      </a:r>
                      <a:endParaRPr/>
                    </a:p>
                  </a:txBody>
                  <a:tcPr marL="91450" marR="91450" marT="36000" marB="36000" anchor="ct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90000"/>
                        </a:lnSpc>
                        <a:spcBef>
                          <a:spcPts val="0"/>
                        </a:spcBef>
                        <a:spcAft>
                          <a:spcPts val="0"/>
                        </a:spcAft>
                        <a:buNone/>
                      </a:pPr>
                      <a:r>
                        <a:rPr lang="en-GB" sz="1600" b="1">
                          <a:solidFill>
                            <a:schemeClr val="lt1"/>
                          </a:solidFill>
                        </a:rPr>
                        <a:t>G1-2</a:t>
                      </a:r>
                      <a:br>
                        <a:rPr lang="en-GB" sz="1600" b="1">
                          <a:solidFill>
                            <a:schemeClr val="lt1"/>
                          </a:solidFill>
                        </a:rPr>
                      </a:br>
                      <a:r>
                        <a:rPr lang="en-GB" sz="1600" b="1">
                          <a:solidFill>
                            <a:schemeClr val="lt1"/>
                          </a:solidFill>
                        </a:rPr>
                        <a:t>%</a:t>
                      </a:r>
                      <a:endParaRPr/>
                    </a:p>
                  </a:txBody>
                  <a:tcPr marL="91450" marR="91450" marT="36000" marB="36000" anchor="ct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90000"/>
                        </a:lnSpc>
                        <a:spcBef>
                          <a:spcPts val="0"/>
                        </a:spcBef>
                        <a:spcAft>
                          <a:spcPts val="0"/>
                        </a:spcAft>
                        <a:buNone/>
                      </a:pPr>
                      <a:r>
                        <a:rPr lang="en-GB" sz="1600" b="1">
                          <a:solidFill>
                            <a:schemeClr val="lt1"/>
                          </a:solidFill>
                        </a:rPr>
                        <a:t>G3-4</a:t>
                      </a:r>
                      <a:br>
                        <a:rPr lang="en-GB" sz="1600" b="1">
                          <a:solidFill>
                            <a:schemeClr val="lt1"/>
                          </a:solidFill>
                        </a:rPr>
                      </a:br>
                      <a:r>
                        <a:rPr lang="en-GB" sz="1600" b="1">
                          <a:solidFill>
                            <a:schemeClr val="lt1"/>
                          </a:solidFill>
                        </a:rPr>
                        <a:t>%</a:t>
                      </a:r>
                      <a:endParaRPr/>
                    </a:p>
                  </a:txBody>
                  <a:tcPr marL="91450" marR="91450" marT="36000" marB="36000" anchor="ct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61775">
                <a:tc>
                  <a:txBody>
                    <a:bodyPr/>
                    <a:lstStyle/>
                    <a:p>
                      <a:pPr marL="0" marR="0" lvl="0" indent="0" algn="l" rtl="0">
                        <a:lnSpc>
                          <a:spcPct val="90000"/>
                        </a:lnSpc>
                        <a:spcBef>
                          <a:spcPts val="0"/>
                        </a:spcBef>
                        <a:spcAft>
                          <a:spcPts val="0"/>
                        </a:spcAft>
                        <a:buNone/>
                      </a:pPr>
                      <a:r>
                        <a:rPr lang="en-GB" sz="1600" b="1">
                          <a:solidFill>
                            <a:schemeClr val="dk1"/>
                          </a:solidFill>
                        </a:rPr>
                        <a:t>Neutropenia (+/- fever)</a:t>
                      </a:r>
                      <a:endParaRPr/>
                    </a:p>
                  </a:txBody>
                  <a:tcPr marL="91450" marR="91450" marT="36000" marB="36000" anchor="ctr">
                    <a:lnT w="28575" cap="flat" cmpd="sng">
                      <a:solidFill>
                        <a:schemeClr val="lt1"/>
                      </a:solidFill>
                      <a:prstDash val="solid"/>
                      <a:round/>
                      <a:headEnd type="none" w="sm" len="sm"/>
                      <a:tailEnd type="none" w="sm" len="sm"/>
                    </a:lnT>
                  </a:tcPr>
                </a:tc>
                <a:tc>
                  <a:txBody>
                    <a:bodyPr/>
                    <a:lstStyle/>
                    <a:p>
                      <a:pPr marL="0" marR="0" lvl="0" indent="0" algn="ctr" rtl="0">
                        <a:lnSpc>
                          <a:spcPct val="90000"/>
                        </a:lnSpc>
                        <a:spcBef>
                          <a:spcPts val="0"/>
                        </a:spcBef>
                        <a:spcAft>
                          <a:spcPts val="0"/>
                        </a:spcAft>
                        <a:buNone/>
                      </a:pPr>
                      <a:r>
                        <a:rPr lang="en-GB" sz="1600">
                          <a:solidFill>
                            <a:schemeClr val="dk1"/>
                          </a:solidFill>
                        </a:rPr>
                        <a:t>5</a:t>
                      </a:r>
                      <a:endParaRPr/>
                    </a:p>
                  </a:txBody>
                  <a:tcPr marL="91450" marR="91450" marT="36000" marB="36000" anchor="ctr">
                    <a:lnT w="28575" cap="flat" cmpd="sng">
                      <a:solidFill>
                        <a:schemeClr val="lt1"/>
                      </a:solidFill>
                      <a:prstDash val="solid"/>
                      <a:round/>
                      <a:headEnd type="none" w="sm" len="sm"/>
                      <a:tailEnd type="none" w="sm" len="sm"/>
                    </a:lnT>
                  </a:tcPr>
                </a:tc>
                <a:tc>
                  <a:txBody>
                    <a:bodyPr/>
                    <a:lstStyle/>
                    <a:p>
                      <a:pPr marL="0" marR="0" lvl="0" indent="0" algn="ctr" rtl="0">
                        <a:lnSpc>
                          <a:spcPct val="90000"/>
                        </a:lnSpc>
                        <a:spcBef>
                          <a:spcPts val="0"/>
                        </a:spcBef>
                        <a:spcAft>
                          <a:spcPts val="0"/>
                        </a:spcAft>
                        <a:buNone/>
                      </a:pPr>
                      <a:r>
                        <a:rPr lang="en-GB" sz="1600" b="1">
                          <a:solidFill>
                            <a:schemeClr val="dk1"/>
                          </a:solidFill>
                        </a:rPr>
                        <a:t>13</a:t>
                      </a:r>
                      <a:endParaRPr/>
                    </a:p>
                  </a:txBody>
                  <a:tcPr marL="91450" marR="91450" marT="36000" marB="36000" anchor="ctr">
                    <a:lnT w="28575" cap="flat" cmpd="sng">
                      <a:solidFill>
                        <a:schemeClr val="lt1"/>
                      </a:solidFill>
                      <a:prstDash val="solid"/>
                      <a:round/>
                      <a:headEnd type="none" w="sm" len="sm"/>
                      <a:tailEnd type="none" w="sm" len="sm"/>
                    </a:lnT>
                  </a:tcPr>
                </a:tc>
                <a:tc>
                  <a:txBody>
                    <a:bodyPr/>
                    <a:lstStyle/>
                    <a:p>
                      <a:pPr marL="0" marR="0" lvl="0" indent="0" algn="ctr" rtl="0">
                        <a:lnSpc>
                          <a:spcPct val="90000"/>
                        </a:lnSpc>
                        <a:spcBef>
                          <a:spcPts val="0"/>
                        </a:spcBef>
                        <a:spcAft>
                          <a:spcPts val="0"/>
                        </a:spcAft>
                        <a:buNone/>
                      </a:pPr>
                      <a:r>
                        <a:rPr lang="en-GB" sz="1600">
                          <a:solidFill>
                            <a:schemeClr val="dk1"/>
                          </a:solidFill>
                        </a:rPr>
                        <a:t>6</a:t>
                      </a:r>
                      <a:endParaRPr/>
                    </a:p>
                  </a:txBody>
                  <a:tcPr marL="91450" marR="91450" marT="36000" marB="36000" anchor="ctr">
                    <a:lnT w="28575" cap="flat" cmpd="sng">
                      <a:solidFill>
                        <a:schemeClr val="lt1"/>
                      </a:solidFill>
                      <a:prstDash val="solid"/>
                      <a:round/>
                      <a:headEnd type="none" w="sm" len="sm"/>
                      <a:tailEnd type="none" w="sm" len="sm"/>
                    </a:lnT>
                  </a:tcPr>
                </a:tc>
                <a:tc>
                  <a:txBody>
                    <a:bodyPr/>
                    <a:lstStyle/>
                    <a:p>
                      <a:pPr marL="0" marR="0" lvl="0" indent="0" algn="ctr" rtl="0">
                        <a:lnSpc>
                          <a:spcPct val="90000"/>
                        </a:lnSpc>
                        <a:spcBef>
                          <a:spcPts val="0"/>
                        </a:spcBef>
                        <a:spcAft>
                          <a:spcPts val="0"/>
                        </a:spcAft>
                        <a:buNone/>
                      </a:pPr>
                      <a:r>
                        <a:rPr lang="en-GB" sz="1600">
                          <a:solidFill>
                            <a:schemeClr val="dk1"/>
                          </a:solidFill>
                        </a:rPr>
                        <a:t>4</a:t>
                      </a:r>
                      <a:endParaRPr/>
                    </a:p>
                  </a:txBody>
                  <a:tcPr marL="91450" marR="91450" marT="36000" marB="36000" anchor="ctr">
                    <a:lnT w="28575"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261775">
                <a:tc>
                  <a:txBody>
                    <a:bodyPr/>
                    <a:lstStyle/>
                    <a:p>
                      <a:pPr marL="0" marR="0" lvl="0" indent="0" algn="l" rtl="0">
                        <a:lnSpc>
                          <a:spcPct val="90000"/>
                        </a:lnSpc>
                        <a:spcBef>
                          <a:spcPts val="0"/>
                        </a:spcBef>
                        <a:spcAft>
                          <a:spcPts val="0"/>
                        </a:spcAft>
                        <a:buNone/>
                      </a:pPr>
                      <a:r>
                        <a:rPr lang="en-GB" sz="1600" b="1">
                          <a:solidFill>
                            <a:schemeClr val="dk1"/>
                          </a:solidFill>
                        </a:rPr>
                        <a:t>Thrombocytopaenia</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4</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17</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11</a:t>
                      </a:r>
                      <a:endParaRPr/>
                    </a:p>
                  </a:txBody>
                  <a:tcPr marL="91450" marR="91450" marT="36000" marB="36000" anchor="ctr"/>
                </a:tc>
                <a:extLst>
                  <a:ext uri="{0D108BD9-81ED-4DB2-BD59-A6C34878D82A}">
                    <a16:rowId xmlns:a16="http://schemas.microsoft.com/office/drawing/2014/main" val="10003"/>
                  </a:ext>
                </a:extLst>
              </a:tr>
              <a:tr h="261775">
                <a:tc>
                  <a:txBody>
                    <a:bodyPr/>
                    <a:lstStyle/>
                    <a:p>
                      <a:pPr marL="0" marR="0" lvl="0" indent="0" algn="l" rtl="0">
                        <a:lnSpc>
                          <a:spcPct val="90000"/>
                        </a:lnSpc>
                        <a:spcBef>
                          <a:spcPts val="0"/>
                        </a:spcBef>
                        <a:spcAft>
                          <a:spcPts val="0"/>
                        </a:spcAft>
                        <a:buNone/>
                      </a:pPr>
                      <a:r>
                        <a:rPr lang="en-GB" sz="1600" b="1">
                          <a:solidFill>
                            <a:schemeClr val="dk1"/>
                          </a:solidFill>
                        </a:rPr>
                        <a:t>Dry mouth</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21</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59</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0</a:t>
                      </a:r>
                      <a:endParaRPr/>
                    </a:p>
                  </a:txBody>
                  <a:tcPr marL="91450" marR="91450" marT="36000" marB="36000" anchor="ctr"/>
                </a:tc>
                <a:extLst>
                  <a:ext uri="{0D108BD9-81ED-4DB2-BD59-A6C34878D82A}">
                    <a16:rowId xmlns:a16="http://schemas.microsoft.com/office/drawing/2014/main" val="10004"/>
                  </a:ext>
                </a:extLst>
              </a:tr>
              <a:tr h="261775">
                <a:tc>
                  <a:txBody>
                    <a:bodyPr/>
                    <a:lstStyle/>
                    <a:p>
                      <a:pPr marL="0" marR="0" lvl="0" indent="0" algn="l" rtl="0">
                        <a:lnSpc>
                          <a:spcPct val="90000"/>
                        </a:lnSpc>
                        <a:spcBef>
                          <a:spcPts val="0"/>
                        </a:spcBef>
                        <a:spcAft>
                          <a:spcPts val="0"/>
                        </a:spcAft>
                        <a:buNone/>
                      </a:pPr>
                      <a:r>
                        <a:rPr lang="en-GB" sz="1600" b="1">
                          <a:solidFill>
                            <a:schemeClr val="dk1"/>
                          </a:solidFill>
                        </a:rPr>
                        <a:t>Diarrhoea</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52</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5</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18</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1</a:t>
                      </a:r>
                      <a:endParaRPr/>
                    </a:p>
                  </a:txBody>
                  <a:tcPr marL="91450" marR="91450" marT="36000" marB="36000" anchor="ctr"/>
                </a:tc>
                <a:extLst>
                  <a:ext uri="{0D108BD9-81ED-4DB2-BD59-A6C34878D82A}">
                    <a16:rowId xmlns:a16="http://schemas.microsoft.com/office/drawing/2014/main" val="10005"/>
                  </a:ext>
                </a:extLst>
              </a:tr>
              <a:tr h="261775">
                <a:tc>
                  <a:txBody>
                    <a:bodyPr/>
                    <a:lstStyle/>
                    <a:p>
                      <a:pPr marL="0" marR="0" lvl="0" indent="0" algn="l" rtl="0">
                        <a:lnSpc>
                          <a:spcPct val="90000"/>
                        </a:lnSpc>
                        <a:spcBef>
                          <a:spcPts val="0"/>
                        </a:spcBef>
                        <a:spcAft>
                          <a:spcPts val="0"/>
                        </a:spcAft>
                        <a:buNone/>
                      </a:pPr>
                      <a:r>
                        <a:rPr lang="en-GB" sz="1600" b="1">
                          <a:solidFill>
                            <a:schemeClr val="dk1"/>
                          </a:solidFill>
                        </a:rPr>
                        <a:t>Dry eye</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4</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30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0</a:t>
                      </a:r>
                      <a:endParaRPr/>
                    </a:p>
                  </a:txBody>
                  <a:tcPr marL="91450" marR="91450" marT="36000" marB="36000" anchor="ctr"/>
                </a:tc>
                <a:extLst>
                  <a:ext uri="{0D108BD9-81ED-4DB2-BD59-A6C34878D82A}">
                    <a16:rowId xmlns:a16="http://schemas.microsoft.com/office/drawing/2014/main" val="10006"/>
                  </a:ext>
                </a:extLst>
              </a:tr>
              <a:tr h="261775">
                <a:tc>
                  <a:txBody>
                    <a:bodyPr/>
                    <a:lstStyle/>
                    <a:p>
                      <a:pPr marL="0" marR="0" lvl="0" indent="0" algn="l" rtl="0">
                        <a:lnSpc>
                          <a:spcPct val="90000"/>
                        </a:lnSpc>
                        <a:spcBef>
                          <a:spcPts val="0"/>
                        </a:spcBef>
                        <a:spcAft>
                          <a:spcPts val="0"/>
                        </a:spcAft>
                        <a:buNone/>
                      </a:pPr>
                      <a:r>
                        <a:rPr lang="en-GB" sz="1600" b="1">
                          <a:solidFill>
                            <a:schemeClr val="dk1"/>
                          </a:solidFill>
                        </a:rPr>
                        <a:t>Dysgeusia</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27</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12</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0</a:t>
                      </a:r>
                      <a:endParaRPr/>
                    </a:p>
                  </a:txBody>
                  <a:tcPr marL="91450" marR="91450" marT="36000" marB="36000" anchor="ctr"/>
                </a:tc>
                <a:extLst>
                  <a:ext uri="{0D108BD9-81ED-4DB2-BD59-A6C34878D82A}">
                    <a16:rowId xmlns:a16="http://schemas.microsoft.com/office/drawing/2014/main" val="10007"/>
                  </a:ext>
                </a:extLst>
              </a:tr>
              <a:tr h="261775">
                <a:tc>
                  <a:txBody>
                    <a:bodyPr/>
                    <a:lstStyle/>
                    <a:p>
                      <a:pPr marL="0" marR="0" lvl="0" indent="0" algn="l" rtl="0">
                        <a:lnSpc>
                          <a:spcPct val="90000"/>
                        </a:lnSpc>
                        <a:spcBef>
                          <a:spcPts val="0"/>
                        </a:spcBef>
                        <a:spcAft>
                          <a:spcPts val="0"/>
                        </a:spcAft>
                        <a:buNone/>
                      </a:pPr>
                      <a:r>
                        <a:rPr lang="en-GB" sz="1600" b="1">
                          <a:solidFill>
                            <a:schemeClr val="dk1"/>
                          </a:solidFill>
                        </a:rPr>
                        <a:t>Neuropathy </a:t>
                      </a:r>
                      <a:r>
                        <a:rPr lang="en-GB" sz="1400" b="1">
                          <a:solidFill>
                            <a:schemeClr val="dk1"/>
                          </a:solidFill>
                        </a:rPr>
                        <a:t>(motor or sensory)</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26</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1</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10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solidFill>
                            <a:schemeClr val="dk1"/>
                          </a:solidFill>
                        </a:rPr>
                        <a:t>0</a:t>
                      </a:r>
                      <a:endParaRPr/>
                    </a:p>
                  </a:txBody>
                  <a:tcPr marL="91450" marR="91450" marT="36000" marB="36000" anchor="ctr"/>
                </a:tc>
                <a:extLst>
                  <a:ext uri="{0D108BD9-81ED-4DB2-BD59-A6C34878D82A}">
                    <a16:rowId xmlns:a16="http://schemas.microsoft.com/office/drawing/2014/main" val="10008"/>
                  </a:ext>
                </a:extLst>
              </a:tr>
              <a:tr h="261775">
                <a:tc>
                  <a:txBody>
                    <a:bodyPr/>
                    <a:lstStyle/>
                    <a:p>
                      <a:pPr marL="0" marR="0" lvl="0" indent="0" algn="l" rtl="0">
                        <a:lnSpc>
                          <a:spcPct val="90000"/>
                        </a:lnSpc>
                        <a:spcBef>
                          <a:spcPts val="0"/>
                        </a:spcBef>
                        <a:spcAft>
                          <a:spcPts val="0"/>
                        </a:spcAft>
                        <a:buNone/>
                      </a:pPr>
                      <a:r>
                        <a:rPr lang="en-GB" sz="1600"/>
                        <a:t>Fatigue</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72</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4</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70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5</a:t>
                      </a:r>
                      <a:endParaRPr/>
                    </a:p>
                  </a:txBody>
                  <a:tcPr marL="91450" marR="91450" marT="36000" marB="36000" anchor="ctr"/>
                </a:tc>
                <a:extLst>
                  <a:ext uri="{0D108BD9-81ED-4DB2-BD59-A6C34878D82A}">
                    <a16:rowId xmlns:a16="http://schemas.microsoft.com/office/drawing/2014/main" val="10009"/>
                  </a:ext>
                </a:extLst>
              </a:tr>
              <a:tr h="261775">
                <a:tc>
                  <a:txBody>
                    <a:bodyPr/>
                    <a:lstStyle/>
                    <a:p>
                      <a:pPr marL="0" marR="0" lvl="0" indent="0" algn="l" rtl="0">
                        <a:lnSpc>
                          <a:spcPct val="90000"/>
                        </a:lnSpc>
                        <a:spcBef>
                          <a:spcPts val="0"/>
                        </a:spcBef>
                        <a:spcAft>
                          <a:spcPts val="0"/>
                        </a:spcAft>
                        <a:buNone/>
                      </a:pPr>
                      <a:r>
                        <a:rPr lang="en-GB" sz="1600"/>
                        <a:t>Nausea</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34</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39</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1</a:t>
                      </a:r>
                      <a:endParaRPr/>
                    </a:p>
                  </a:txBody>
                  <a:tcPr marL="91450" marR="91450" marT="36000" marB="36000" anchor="ctr"/>
                </a:tc>
                <a:extLst>
                  <a:ext uri="{0D108BD9-81ED-4DB2-BD59-A6C34878D82A}">
                    <a16:rowId xmlns:a16="http://schemas.microsoft.com/office/drawing/2014/main" val="10010"/>
                  </a:ext>
                </a:extLst>
              </a:tr>
              <a:tr h="261775">
                <a:tc>
                  <a:txBody>
                    <a:bodyPr/>
                    <a:lstStyle/>
                    <a:p>
                      <a:pPr marL="0" marR="0" lvl="0" indent="0" algn="l" rtl="0">
                        <a:lnSpc>
                          <a:spcPct val="90000"/>
                        </a:lnSpc>
                        <a:spcBef>
                          <a:spcPts val="0"/>
                        </a:spcBef>
                        <a:spcAft>
                          <a:spcPts val="0"/>
                        </a:spcAft>
                        <a:buNone/>
                      </a:pPr>
                      <a:r>
                        <a:rPr lang="en-GB" sz="1600"/>
                        <a:t>Anaemia</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12</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8</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18</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8</a:t>
                      </a:r>
                      <a:endParaRPr/>
                    </a:p>
                  </a:txBody>
                  <a:tcPr marL="91450" marR="91450" marT="36000" marB="36000" anchor="ctr"/>
                </a:tc>
                <a:extLst>
                  <a:ext uri="{0D108BD9-81ED-4DB2-BD59-A6C34878D82A}">
                    <a16:rowId xmlns:a16="http://schemas.microsoft.com/office/drawing/2014/main" val="10011"/>
                  </a:ext>
                </a:extLst>
              </a:tr>
              <a:tr h="261775">
                <a:tc>
                  <a:txBody>
                    <a:bodyPr/>
                    <a:lstStyle/>
                    <a:p>
                      <a:pPr marL="0" marR="0" lvl="0" indent="0" algn="l" rtl="0">
                        <a:lnSpc>
                          <a:spcPct val="90000"/>
                        </a:lnSpc>
                        <a:spcBef>
                          <a:spcPts val="0"/>
                        </a:spcBef>
                        <a:spcAft>
                          <a:spcPts val="0"/>
                        </a:spcAft>
                        <a:buNone/>
                      </a:pPr>
                      <a:r>
                        <a:rPr lang="en-GB" sz="1600"/>
                        <a:t>Vomiting</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12</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2</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12</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a:t>1</a:t>
                      </a:r>
                      <a:endParaRPr/>
                    </a:p>
                  </a:txBody>
                  <a:tcPr marL="91450" marR="91450" marT="36000" marB="36000" anchor="ctr"/>
                </a:tc>
                <a:extLst>
                  <a:ext uri="{0D108BD9-81ED-4DB2-BD59-A6C34878D82A}">
                    <a16:rowId xmlns:a16="http://schemas.microsoft.com/office/drawing/2014/main" val="10012"/>
                  </a:ext>
                </a:extLst>
              </a:tr>
              <a:tr h="261775">
                <a:tc>
                  <a:txBody>
                    <a:bodyPr/>
                    <a:lstStyle/>
                    <a:p>
                      <a:pPr marL="0" marR="0" lvl="0" indent="0" algn="l" rtl="0">
                        <a:lnSpc>
                          <a:spcPct val="90000"/>
                        </a:lnSpc>
                        <a:spcBef>
                          <a:spcPts val="0"/>
                        </a:spcBef>
                        <a:spcAft>
                          <a:spcPts val="0"/>
                        </a:spcAft>
                        <a:buNone/>
                      </a:pPr>
                      <a:r>
                        <a:rPr lang="en-GB" sz="1600" b="1"/>
                        <a:t>TOTAL (all AEs)</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t>40</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54</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53</a:t>
                      </a:r>
                      <a:endParaRPr/>
                    </a:p>
                  </a:txBody>
                  <a:tcPr marL="91450" marR="91450" marT="36000" marB="36000" anchor="ctr"/>
                </a:tc>
                <a:tc>
                  <a:txBody>
                    <a:bodyPr/>
                    <a:lstStyle/>
                    <a:p>
                      <a:pPr marL="0" marR="0" lvl="0" indent="0" algn="ctr" rtl="0">
                        <a:lnSpc>
                          <a:spcPct val="90000"/>
                        </a:lnSpc>
                        <a:spcBef>
                          <a:spcPts val="0"/>
                        </a:spcBef>
                        <a:spcAft>
                          <a:spcPts val="0"/>
                        </a:spcAft>
                        <a:buNone/>
                      </a:pPr>
                      <a:r>
                        <a:rPr lang="en-GB" sz="1600" b="1">
                          <a:solidFill>
                            <a:schemeClr val="dk1"/>
                          </a:solidFill>
                        </a:rPr>
                        <a:t>35</a:t>
                      </a:r>
                      <a:endParaRPr/>
                    </a:p>
                  </a:txBody>
                  <a:tcPr marL="91450" marR="91450" marT="36000" marB="36000" anchor="ctr"/>
                </a:tc>
                <a:extLst>
                  <a:ext uri="{0D108BD9-81ED-4DB2-BD59-A6C34878D82A}">
                    <a16:rowId xmlns:a16="http://schemas.microsoft.com/office/drawing/2014/main" val="10013"/>
                  </a:ext>
                </a:extLst>
              </a:tr>
            </a:tbl>
          </a:graphicData>
        </a:graphic>
      </p:graphicFrame>
      <p:sp>
        <p:nvSpPr>
          <p:cNvPr id="415" name="Google Shape;415;p12"/>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T</a:t>
            </a:r>
            <a:r>
              <a:rPr lang="en-GB" cap="none"/>
              <a:t>hera</a:t>
            </a:r>
            <a:r>
              <a:rPr lang="en-GB"/>
              <a:t>P: RESULTS</a:t>
            </a:r>
            <a:endParaRPr/>
          </a:p>
        </p:txBody>
      </p:sp>
      <p:sp>
        <p:nvSpPr>
          <p:cNvPr id="416" name="Google Shape;416;p1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417" name="Google Shape;417;p12"/>
          <p:cNvSpPr txBox="1">
            <a:spLocks noGrp="1"/>
          </p:cNvSpPr>
          <p:nvPr>
            <p:ph type="body" idx="3"/>
          </p:nvPr>
        </p:nvSpPr>
        <p:spPr>
          <a:xfrm>
            <a:off x="465138" y="6309320"/>
            <a:ext cx="608760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AE, adverse event; G, grade; Lu-PSMA, 177Lutetium-PSMA-617</a:t>
            </a:r>
            <a:endParaRPr/>
          </a:p>
          <a:p>
            <a:pPr marL="0" lvl="0" indent="0" algn="l" rtl="0">
              <a:spcBef>
                <a:spcPts val="300"/>
              </a:spcBef>
              <a:spcAft>
                <a:spcPts val="0"/>
              </a:spcAft>
              <a:buSzPts val="1200"/>
              <a:buNone/>
            </a:pPr>
            <a:r>
              <a:rPr lang="en-GB"/>
              <a:t>Hofman M, et al. ASCO 2020. Abstract #5500. Oral presentation</a:t>
            </a:r>
            <a:endParaRPr/>
          </a:p>
        </p:txBody>
      </p:sp>
      <p:sp>
        <p:nvSpPr>
          <p:cNvPr id="418" name="Google Shape;418;p12"/>
          <p:cNvSpPr txBox="1"/>
          <p:nvPr/>
        </p:nvSpPr>
        <p:spPr>
          <a:xfrm>
            <a:off x="464400" y="5661248"/>
            <a:ext cx="5484194" cy="43088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100">
                <a:solidFill>
                  <a:srgbClr val="505050"/>
                </a:solidFill>
                <a:latin typeface="Calibri"/>
                <a:ea typeface="Calibri"/>
                <a:cs typeface="Calibri"/>
                <a:sym typeface="Calibri"/>
              </a:rPr>
              <a:t>Discontinuations for toxicity occurred in 1/98 (1%) Lu-PSMA vs 3/85 (4%) cabazitaxel-treated</a:t>
            </a:r>
            <a:endParaRPr/>
          </a:p>
          <a:p>
            <a:pPr marL="0" marR="0" lvl="0" indent="0" algn="l" rtl="0">
              <a:spcBef>
                <a:spcPts val="0"/>
              </a:spcBef>
              <a:spcAft>
                <a:spcPts val="0"/>
              </a:spcAft>
              <a:buNone/>
            </a:pPr>
            <a:r>
              <a:rPr lang="en-GB" sz="1100">
                <a:solidFill>
                  <a:srgbClr val="505050"/>
                </a:solidFill>
                <a:latin typeface="Calibri"/>
                <a:ea typeface="Calibri"/>
                <a:cs typeface="Calibri"/>
                <a:sym typeface="Calibri"/>
              </a:rPr>
              <a:t>There were no Lu-PSMA related deaths; 5 G5 AEs for cabazitaxel and 11 G5 AEs for Lu-PSMA</a:t>
            </a:r>
            <a:endParaRPr/>
          </a:p>
        </p:txBody>
      </p:sp>
      <p:sp>
        <p:nvSpPr>
          <p:cNvPr id="419" name="Google Shape;419;p12"/>
          <p:cNvSpPr/>
          <p:nvPr/>
        </p:nvSpPr>
        <p:spPr>
          <a:xfrm>
            <a:off x="485774" y="2060848"/>
            <a:ext cx="8181975" cy="2049425"/>
          </a:xfrm>
          <a:prstGeom prst="rect">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20" name="Google Shape;420;p12"/>
          <p:cNvCxnSpPr/>
          <p:nvPr/>
        </p:nvCxnSpPr>
        <p:spPr>
          <a:xfrm>
            <a:off x="485774" y="2361580"/>
            <a:ext cx="8181975" cy="0"/>
          </a:xfrm>
          <a:prstGeom prst="straightConnector1">
            <a:avLst/>
          </a:prstGeom>
          <a:noFill/>
          <a:ln w="28575" cap="flat" cmpd="sng">
            <a:solidFill>
              <a:schemeClr val="accent1"/>
            </a:solidFill>
            <a:prstDash val="solid"/>
            <a:round/>
            <a:headEnd type="none" w="sm" len="sm"/>
            <a:tailEnd type="none" w="sm" len="sm"/>
          </a:ln>
        </p:spPr>
      </p:cxnSp>
      <p:cxnSp>
        <p:nvCxnSpPr>
          <p:cNvPr id="421" name="Google Shape;421;p12"/>
          <p:cNvCxnSpPr/>
          <p:nvPr/>
        </p:nvCxnSpPr>
        <p:spPr>
          <a:xfrm>
            <a:off x="485774" y="2941001"/>
            <a:ext cx="8181975" cy="0"/>
          </a:xfrm>
          <a:prstGeom prst="straightConnector1">
            <a:avLst/>
          </a:prstGeom>
          <a:noFill/>
          <a:ln w="28575" cap="flat" cmpd="sng">
            <a:solidFill>
              <a:schemeClr val="accent1"/>
            </a:solidFill>
            <a:prstDash val="solid"/>
            <a:round/>
            <a:headEnd type="none" w="sm" len="sm"/>
            <a:tailEnd type="none" w="sm" len="sm"/>
          </a:ln>
        </p:spPr>
      </p:cxnSp>
      <p:cxnSp>
        <p:nvCxnSpPr>
          <p:cNvPr id="422" name="Google Shape;422;p12"/>
          <p:cNvCxnSpPr/>
          <p:nvPr/>
        </p:nvCxnSpPr>
        <p:spPr>
          <a:xfrm>
            <a:off x="485774" y="3230712"/>
            <a:ext cx="8181975" cy="0"/>
          </a:xfrm>
          <a:prstGeom prst="straightConnector1">
            <a:avLst/>
          </a:prstGeom>
          <a:noFill/>
          <a:ln w="28575" cap="flat" cmpd="sng">
            <a:solidFill>
              <a:schemeClr val="accent1"/>
            </a:solidFill>
            <a:prstDash val="solid"/>
            <a:round/>
            <a:headEnd type="none" w="sm" len="sm"/>
            <a:tailEnd type="none" w="sm" len="sm"/>
          </a:ln>
        </p:spPr>
      </p:cxnSp>
      <p:cxnSp>
        <p:nvCxnSpPr>
          <p:cNvPr id="423" name="Google Shape;423;p12"/>
          <p:cNvCxnSpPr/>
          <p:nvPr/>
        </p:nvCxnSpPr>
        <p:spPr>
          <a:xfrm>
            <a:off x="485774" y="3520422"/>
            <a:ext cx="8181975" cy="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3"/>
          <p:cNvSpPr txBox="1">
            <a:spLocks noGrp="1"/>
          </p:cNvSpPr>
          <p:nvPr>
            <p:ph type="body" idx="1"/>
          </p:nvPr>
        </p:nvSpPr>
        <p:spPr>
          <a:xfrm>
            <a:off x="465150" y="1268750"/>
            <a:ext cx="8480700" cy="3456300"/>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SzPts val="2000"/>
              <a:buChar char="•"/>
            </a:pPr>
            <a:r>
              <a:rPr lang="en-GB" b="1">
                <a:solidFill>
                  <a:schemeClr val="accent1"/>
                </a:solidFill>
              </a:rPr>
              <a:t>Lu-PSMA </a:t>
            </a:r>
            <a:r>
              <a:rPr lang="en-GB"/>
              <a:t>demonstrated a </a:t>
            </a:r>
            <a:r>
              <a:rPr lang="en-GB" b="1">
                <a:solidFill>
                  <a:schemeClr val="accent1"/>
                </a:solidFill>
              </a:rPr>
              <a:t>greater PSA50 response compared to cabazitaxel </a:t>
            </a:r>
            <a:r>
              <a:rPr lang="en-GB"/>
              <a:t>in men with mCRPC after docetaxel  </a:t>
            </a:r>
            <a:endParaRPr/>
          </a:p>
          <a:p>
            <a:pPr marL="288000" lvl="0" indent="-288000" algn="l" rtl="0">
              <a:spcBef>
                <a:spcPts val="1200"/>
              </a:spcBef>
              <a:spcAft>
                <a:spcPts val="0"/>
              </a:spcAft>
              <a:buSzPts val="2000"/>
              <a:buChar char="•"/>
            </a:pPr>
            <a:r>
              <a:rPr lang="en-GB"/>
              <a:t>Lu-PSMA may represent a favourable treatment option compared to cabazitaxel in a selected population with high PSMA expression</a:t>
            </a:r>
            <a:endParaRPr/>
          </a:p>
          <a:p>
            <a:pPr marL="288000" lvl="0" indent="-288000" algn="l" rtl="0">
              <a:spcBef>
                <a:spcPts val="1200"/>
              </a:spcBef>
              <a:spcAft>
                <a:spcPts val="0"/>
              </a:spcAft>
              <a:buSzPts val="2000"/>
              <a:buChar char="•"/>
            </a:pPr>
            <a:r>
              <a:rPr lang="en-GB" b="1">
                <a:solidFill>
                  <a:schemeClr val="accent1"/>
                </a:solidFill>
              </a:rPr>
              <a:t>PFS data is immature </a:t>
            </a:r>
            <a:r>
              <a:rPr lang="en-GB"/>
              <a:t>at the time of this analysis </a:t>
            </a:r>
            <a:r>
              <a:rPr lang="en-GB" b="1">
                <a:solidFill>
                  <a:schemeClr val="accent1"/>
                </a:solidFill>
              </a:rPr>
              <a:t>but initial data is favourable </a:t>
            </a:r>
            <a:endParaRPr/>
          </a:p>
          <a:p>
            <a:pPr marL="288000" lvl="0" indent="-288000" algn="l" rtl="0">
              <a:spcBef>
                <a:spcPts val="1200"/>
              </a:spcBef>
              <a:spcAft>
                <a:spcPts val="0"/>
              </a:spcAft>
              <a:buSzPts val="2000"/>
              <a:buChar char="•"/>
            </a:pPr>
            <a:r>
              <a:rPr lang="en-GB"/>
              <a:t>Improvement in </a:t>
            </a:r>
            <a:r>
              <a:rPr lang="en-GB" b="1">
                <a:solidFill>
                  <a:schemeClr val="accent1"/>
                </a:solidFill>
              </a:rPr>
              <a:t>overall survival is yet to be confirmed </a:t>
            </a:r>
            <a:r>
              <a:rPr lang="en-GB"/>
              <a:t>from this trial and the ongoing VISION trial</a:t>
            </a:r>
            <a:endParaRPr/>
          </a:p>
          <a:p>
            <a:pPr marL="288000" lvl="0" indent="-288000" algn="l" rtl="0">
              <a:spcBef>
                <a:spcPts val="1200"/>
              </a:spcBef>
              <a:spcAft>
                <a:spcPts val="0"/>
              </a:spcAft>
              <a:buSzPts val="2000"/>
              <a:buChar char="•"/>
            </a:pPr>
            <a:r>
              <a:rPr lang="en-GB" b="1">
                <a:solidFill>
                  <a:schemeClr val="accent1"/>
                </a:solidFill>
              </a:rPr>
              <a:t>Relatively fewer G3-4 AEs </a:t>
            </a:r>
            <a:r>
              <a:rPr lang="en-GB"/>
              <a:t>were experienced by patients treated </a:t>
            </a:r>
            <a:r>
              <a:rPr lang="en-GB" b="1">
                <a:solidFill>
                  <a:schemeClr val="accent1"/>
                </a:solidFill>
              </a:rPr>
              <a:t>with </a:t>
            </a:r>
            <a:br>
              <a:rPr lang="en-GB" b="1">
                <a:solidFill>
                  <a:schemeClr val="accent1"/>
                </a:solidFill>
              </a:rPr>
            </a:br>
            <a:r>
              <a:rPr lang="en-GB" b="1">
                <a:solidFill>
                  <a:schemeClr val="accent1"/>
                </a:solidFill>
              </a:rPr>
              <a:t>Lu-PSMA</a:t>
            </a:r>
            <a:r>
              <a:rPr lang="en-GB"/>
              <a:t> compared to those receiving cabazitaxel</a:t>
            </a:r>
            <a:endParaRPr/>
          </a:p>
        </p:txBody>
      </p:sp>
      <p:sp>
        <p:nvSpPr>
          <p:cNvPr id="429" name="Google Shape;429;p13"/>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cap="none"/>
              <a:t>Thera</a:t>
            </a:r>
            <a:r>
              <a:rPr lang="en-GB"/>
              <a:t>P: CONCLUSIONS</a:t>
            </a:r>
            <a:endParaRPr/>
          </a:p>
        </p:txBody>
      </p:sp>
      <p:sp>
        <p:nvSpPr>
          <p:cNvPr id="430" name="Google Shape;430;p1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431" name="Google Shape;431;p13"/>
          <p:cNvSpPr txBox="1">
            <a:spLocks noGrp="1"/>
          </p:cNvSpPr>
          <p:nvPr>
            <p:ph type="body" idx="2"/>
          </p:nvPr>
        </p:nvSpPr>
        <p:spPr>
          <a:xfrm>
            <a:off x="472158" y="6309320"/>
            <a:ext cx="7851278"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AE, adverse event; Lu-PSMA, </a:t>
            </a:r>
            <a:r>
              <a:rPr lang="en-GB" baseline="30000"/>
              <a:t>177</a:t>
            </a:r>
            <a:r>
              <a:rPr lang="en-GB"/>
              <a:t>Lutetium-PSMA-617; mCRPC, metastatic castration resistant prostate cancer; </a:t>
            </a:r>
            <a:br>
              <a:rPr lang="en-GB"/>
            </a:br>
            <a:r>
              <a:rPr lang="en-GB"/>
              <a:t>PFS, progression free survival; PSA50, PSA ≥ 50% response</a:t>
            </a:r>
            <a:endParaRPr/>
          </a:p>
          <a:p>
            <a:pPr marL="0" lvl="0" indent="0" algn="l" rtl="0">
              <a:spcBef>
                <a:spcPts val="0"/>
              </a:spcBef>
              <a:spcAft>
                <a:spcPts val="0"/>
              </a:spcAft>
              <a:buSzPts val="1200"/>
              <a:buNone/>
            </a:pPr>
            <a:r>
              <a:rPr lang="en-GB"/>
              <a:t>Hofman M, et al. ASCO 2020. Abstract #5500. Oral presentation</a:t>
            </a:r>
            <a:endParaRPr/>
          </a:p>
        </p:txBody>
      </p:sp>
      <p:sp>
        <p:nvSpPr>
          <p:cNvPr id="432" name="Google Shape;432;p13"/>
          <p:cNvSpPr/>
          <p:nvPr/>
        </p:nvSpPr>
        <p:spPr>
          <a:xfrm>
            <a:off x="672822" y="4844182"/>
            <a:ext cx="7984212" cy="1093285"/>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Take home messages:</a:t>
            </a:r>
            <a:endParaRPr/>
          </a:p>
          <a:p>
            <a:pPr marL="285750" marR="0" lvl="0" indent="-285750" algn="l" rtl="0">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Data from TheraP should be considered alongside that from the phase 3 VISION trial (NCT 03511664) when available and may be helpful for physicians to sequence therapy once Lu-PSMA is approved</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4"/>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4000"/>
              <a:buFont typeface="Calibri"/>
              <a:buNone/>
            </a:pPr>
            <a:r>
              <a:rPr lang="en-GB" dirty="0"/>
              <a:t>IM</a:t>
            </a:r>
            <a:r>
              <a:rPr lang="en-GB" cap="none" dirty="0"/>
              <a:t>vigor</a:t>
            </a:r>
            <a:r>
              <a:rPr lang="en-GB" dirty="0"/>
              <a:t>010: PRIMARY ANALYSIS FROM A PHASE 3 RANDOMISED STUDY OF ADJUVANT ATEZOLIZUMAB VERSUS OBSERVATION IN HIGH-RISK MIUC</a:t>
            </a:r>
            <a:br>
              <a:rPr lang="en-GB" dirty="0"/>
            </a:br>
            <a:br>
              <a:rPr lang="en-GB" dirty="0"/>
            </a:br>
            <a:r>
              <a:rPr lang="en-GB" sz="2200" cap="none" dirty="0"/>
              <a:t>Hussain M, et al. </a:t>
            </a:r>
            <a:br>
              <a:rPr lang="en-GB" sz="2200" cap="none" dirty="0"/>
            </a:br>
            <a:r>
              <a:rPr lang="en-GB" sz="2200" cap="none" dirty="0"/>
              <a:t>ASCO 2020. Abstract #5000. Oral presentation</a:t>
            </a:r>
            <a:endParaRPr sz="2200" dirty="0"/>
          </a:p>
        </p:txBody>
      </p:sp>
      <p:sp>
        <p:nvSpPr>
          <p:cNvPr id="438" name="Google Shape;438;p14"/>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439" name="Google Shape;439;p14"/>
          <p:cNvSpPr txBox="1"/>
          <p:nvPr/>
        </p:nvSpPr>
        <p:spPr>
          <a:xfrm>
            <a:off x="539552" y="6297910"/>
            <a:ext cx="7923286" cy="31301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56172"/>
              </a:buClr>
              <a:buSzPts val="1200"/>
              <a:buFont typeface="Arial"/>
              <a:buNone/>
            </a:pPr>
            <a:r>
              <a:rPr lang="en-GB" sz="1200" b="0" i="0">
                <a:solidFill>
                  <a:schemeClr val="lt1"/>
                </a:solidFill>
                <a:latin typeface="Calibri"/>
                <a:ea typeface="Calibri"/>
                <a:cs typeface="Calibri"/>
                <a:sym typeface="Calibri"/>
              </a:rPr>
              <a:t>MIUC, muscle-invasive urothelial carcinoma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5"/>
          <p:cNvSpPr txBox="1">
            <a:spLocks noGrp="1"/>
          </p:cNvSpPr>
          <p:nvPr>
            <p:ph type="body" idx="1"/>
          </p:nvPr>
        </p:nvSpPr>
        <p:spPr>
          <a:xfrm>
            <a:off x="465138" y="1276464"/>
            <a:ext cx="8222400" cy="1611573"/>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SzPts val="1800"/>
              <a:buChar char="•"/>
            </a:pPr>
            <a:r>
              <a:rPr lang="en-GB" sz="1800" b="1">
                <a:solidFill>
                  <a:srgbClr val="03C750"/>
                </a:solidFill>
                <a:latin typeface="Calibri"/>
                <a:ea typeface="Calibri"/>
                <a:cs typeface="Calibri"/>
                <a:sym typeface="Calibri"/>
              </a:rPr>
              <a:t>Radical cystectomy is the mainstay treatment for </a:t>
            </a:r>
            <a:r>
              <a:rPr lang="en-GB" sz="1800">
                <a:latin typeface="Calibri"/>
                <a:ea typeface="Calibri"/>
                <a:cs typeface="Calibri"/>
                <a:sym typeface="Calibri"/>
              </a:rPr>
              <a:t>muscle-invasive urothelial carcinoma (</a:t>
            </a:r>
            <a:r>
              <a:rPr lang="en-GB" sz="1800" b="1">
                <a:solidFill>
                  <a:srgbClr val="03C750"/>
                </a:solidFill>
                <a:latin typeface="Calibri"/>
                <a:ea typeface="Calibri"/>
                <a:cs typeface="Calibri"/>
                <a:sym typeface="Calibri"/>
              </a:rPr>
              <a:t>MIUC</a:t>
            </a:r>
            <a:r>
              <a:rPr lang="en-GB" sz="1800">
                <a:latin typeface="Calibri"/>
                <a:ea typeface="Calibri"/>
                <a:cs typeface="Calibri"/>
                <a:sym typeface="Calibri"/>
              </a:rPr>
              <a:t>) (+/- cisplatin-based neoadjuvant chemotherapy (NAC)) but t</a:t>
            </a:r>
            <a:r>
              <a:rPr lang="en-GB" sz="1800"/>
              <a:t>here is no conclusive evidence to support the use of adjuvant chemotherapy</a:t>
            </a:r>
            <a:endParaRPr sz="1800" baseline="30000">
              <a:latin typeface="Calibri"/>
              <a:ea typeface="Calibri"/>
              <a:cs typeface="Calibri"/>
              <a:sym typeface="Calibri"/>
            </a:endParaRPr>
          </a:p>
          <a:p>
            <a:pPr marL="288000" lvl="0" indent="-288000" algn="l" rtl="0">
              <a:spcBef>
                <a:spcPts val="1200"/>
              </a:spcBef>
              <a:spcAft>
                <a:spcPts val="0"/>
              </a:spcAft>
              <a:buSzPts val="1800"/>
              <a:buChar char="•"/>
            </a:pPr>
            <a:r>
              <a:rPr lang="en-GB" sz="1800" b="1">
                <a:solidFill>
                  <a:schemeClr val="accent1"/>
                </a:solidFill>
                <a:latin typeface="Calibri"/>
                <a:ea typeface="Calibri"/>
                <a:cs typeface="Calibri"/>
                <a:sym typeface="Calibri"/>
              </a:rPr>
              <a:t>IMvigor010 investigated </a:t>
            </a:r>
            <a:r>
              <a:rPr lang="en-GB" sz="1800">
                <a:latin typeface="Calibri"/>
                <a:ea typeface="Calibri"/>
                <a:cs typeface="Calibri"/>
                <a:sym typeface="Calibri"/>
              </a:rPr>
              <a:t>the immune checkpoint inhibitor </a:t>
            </a:r>
            <a:r>
              <a:rPr lang="en-GB" sz="1800" b="1">
                <a:solidFill>
                  <a:schemeClr val="accent1"/>
                </a:solidFill>
                <a:latin typeface="Calibri"/>
                <a:ea typeface="Calibri"/>
                <a:cs typeface="Calibri"/>
                <a:sym typeface="Calibri"/>
              </a:rPr>
              <a:t>atezolizumab as adjuvant immunotherapy following cystectomy</a:t>
            </a:r>
            <a:endParaRPr/>
          </a:p>
        </p:txBody>
      </p:sp>
      <p:sp>
        <p:nvSpPr>
          <p:cNvPr id="445" name="Google Shape;445;p15"/>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IM</a:t>
            </a:r>
            <a:r>
              <a:rPr lang="en-GB" cap="none"/>
              <a:t>vigor</a:t>
            </a:r>
            <a:r>
              <a:rPr lang="en-GB"/>
              <a:t>010: OVERVIEW</a:t>
            </a:r>
            <a:endParaRPr/>
          </a:p>
        </p:txBody>
      </p:sp>
      <p:sp>
        <p:nvSpPr>
          <p:cNvPr id="446" name="Google Shape;446;p15"/>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447" name="Google Shape;447;p15"/>
          <p:cNvSpPr txBox="1"/>
          <p:nvPr/>
        </p:nvSpPr>
        <p:spPr>
          <a:xfrm>
            <a:off x="464400" y="5190291"/>
            <a:ext cx="8064896" cy="92333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Calibri"/>
                <a:ea typeface="Calibri"/>
                <a:cs typeface="Calibri"/>
                <a:sym typeface="Calibri"/>
              </a:rPr>
              <a:t>Baseline Characteristics</a:t>
            </a:r>
            <a:endParaRPr>
              <a:latin typeface="Calibri"/>
              <a:ea typeface="Calibri"/>
              <a:cs typeface="Calibri"/>
              <a:sym typeface="Calibri"/>
            </a:endParaRPr>
          </a:p>
          <a:p>
            <a:pPr marL="342900" marR="0" lvl="0" indent="-342900" algn="l" rtl="0">
              <a:spcBef>
                <a:spcPts val="0"/>
              </a:spcBef>
              <a:spcAft>
                <a:spcPts val="0"/>
              </a:spcAft>
              <a:buClr>
                <a:schemeClr val="accent1"/>
              </a:buClr>
              <a:buSzPts val="1800"/>
              <a:buFont typeface="Calibri"/>
              <a:buChar char="•"/>
            </a:pPr>
            <a:r>
              <a:rPr lang="en-GB" sz="1800">
                <a:solidFill>
                  <a:schemeClr val="dk2"/>
                </a:solidFill>
                <a:latin typeface="Calibri"/>
                <a:ea typeface="Calibri"/>
                <a:cs typeface="Calibri"/>
                <a:sym typeface="Calibri"/>
              </a:rPr>
              <a:t>In atezolizumab and observation arms, respectively: 48% of patients and 47% had NAC, 7% and 6% had UTUC as primary disease</a:t>
            </a:r>
            <a:endParaRPr sz="2000">
              <a:solidFill>
                <a:schemeClr val="dk2"/>
              </a:solidFill>
              <a:latin typeface="Calibri"/>
              <a:ea typeface="Calibri"/>
              <a:cs typeface="Calibri"/>
              <a:sym typeface="Calibri"/>
            </a:endParaRPr>
          </a:p>
        </p:txBody>
      </p:sp>
      <p:cxnSp>
        <p:nvCxnSpPr>
          <p:cNvPr id="448" name="Google Shape;448;p15"/>
          <p:cNvCxnSpPr/>
          <p:nvPr/>
        </p:nvCxnSpPr>
        <p:spPr>
          <a:xfrm>
            <a:off x="3660745" y="3390943"/>
            <a:ext cx="581967" cy="4801"/>
          </a:xfrm>
          <a:prstGeom prst="straightConnector1">
            <a:avLst/>
          </a:prstGeom>
          <a:noFill/>
          <a:ln w="38100" cap="flat" cmpd="sng">
            <a:solidFill>
              <a:schemeClr val="accent1"/>
            </a:solidFill>
            <a:prstDash val="solid"/>
            <a:round/>
            <a:headEnd type="none" w="med" len="med"/>
            <a:tailEnd type="triangle" w="med" len="med"/>
          </a:ln>
        </p:spPr>
      </p:cxnSp>
      <p:cxnSp>
        <p:nvCxnSpPr>
          <p:cNvPr id="449" name="Google Shape;449;p15"/>
          <p:cNvCxnSpPr/>
          <p:nvPr/>
        </p:nvCxnSpPr>
        <p:spPr>
          <a:xfrm>
            <a:off x="3660745" y="4143478"/>
            <a:ext cx="581967" cy="4801"/>
          </a:xfrm>
          <a:prstGeom prst="straightConnector1">
            <a:avLst/>
          </a:prstGeom>
          <a:noFill/>
          <a:ln w="38100" cap="flat" cmpd="sng">
            <a:solidFill>
              <a:schemeClr val="accent1"/>
            </a:solidFill>
            <a:prstDash val="solid"/>
            <a:round/>
            <a:headEnd type="none" w="med" len="med"/>
            <a:tailEnd type="triangle" w="med" len="med"/>
          </a:ln>
        </p:spPr>
      </p:cxnSp>
      <p:sp>
        <p:nvSpPr>
          <p:cNvPr id="450" name="Google Shape;450;p15"/>
          <p:cNvSpPr/>
          <p:nvPr/>
        </p:nvSpPr>
        <p:spPr>
          <a:xfrm>
            <a:off x="3596075" y="2985225"/>
            <a:ext cx="398853" cy="1982452"/>
          </a:xfrm>
          <a:prstGeom prst="roundRect">
            <a:avLst>
              <a:gd name="adj" fmla="val 16667"/>
            </a:avLst>
          </a:prstGeom>
          <a:solidFill>
            <a:schemeClr val="accent1"/>
          </a:solidFill>
          <a:ln>
            <a:noFill/>
          </a:ln>
        </p:spPr>
        <p:txBody>
          <a:bodyPr spcFirstLastPara="1" wrap="square" lIns="80125" tIns="40050" rIns="80125" bIns="40050" anchor="ctr" anchorCtr="0">
            <a:noAutofit/>
          </a:bodyPr>
          <a:lstStyle/>
          <a:p>
            <a:pPr marL="0" marR="0" lvl="0" indent="0" algn="ctr" rtl="0">
              <a:lnSpc>
                <a:spcPct val="90000"/>
              </a:lnSpc>
              <a:spcBef>
                <a:spcPts val="0"/>
              </a:spcBef>
              <a:spcAft>
                <a:spcPts val="0"/>
              </a:spcAft>
              <a:buNone/>
            </a:pPr>
            <a:r>
              <a:rPr lang="en-GB" sz="900" b="1">
                <a:solidFill>
                  <a:schemeClr val="lt1"/>
                </a:solidFill>
                <a:latin typeface="Calibri"/>
                <a:ea typeface="Calibri"/>
                <a:cs typeface="Calibri"/>
                <a:sym typeface="Calibri"/>
              </a:rPr>
              <a:t>R</a:t>
            </a:r>
            <a:br>
              <a:rPr lang="en-GB" sz="900" b="1">
                <a:solidFill>
                  <a:schemeClr val="lt1"/>
                </a:solidFill>
                <a:latin typeface="Calibri"/>
                <a:ea typeface="Calibri"/>
                <a:cs typeface="Calibri"/>
                <a:sym typeface="Calibri"/>
              </a:rPr>
            </a:br>
            <a:r>
              <a:rPr lang="en-GB" sz="900" b="1">
                <a:solidFill>
                  <a:schemeClr val="lt1"/>
                </a:solidFill>
                <a:latin typeface="Calibri"/>
                <a:ea typeface="Calibri"/>
                <a:cs typeface="Calibri"/>
                <a:sym typeface="Calibri"/>
              </a:rPr>
              <a:t>A</a:t>
            </a:r>
            <a:br>
              <a:rPr lang="en-GB" sz="900" b="1">
                <a:solidFill>
                  <a:schemeClr val="lt1"/>
                </a:solidFill>
                <a:latin typeface="Calibri"/>
                <a:ea typeface="Calibri"/>
                <a:cs typeface="Calibri"/>
                <a:sym typeface="Calibri"/>
              </a:rPr>
            </a:br>
            <a:r>
              <a:rPr lang="en-GB" sz="900" b="1">
                <a:solidFill>
                  <a:schemeClr val="lt1"/>
                </a:solidFill>
                <a:latin typeface="Calibri"/>
                <a:ea typeface="Calibri"/>
                <a:cs typeface="Calibri"/>
                <a:sym typeface="Calibri"/>
              </a:rPr>
              <a:t>N</a:t>
            </a:r>
            <a:br>
              <a:rPr lang="en-GB" sz="900" b="1">
                <a:solidFill>
                  <a:schemeClr val="lt1"/>
                </a:solidFill>
                <a:latin typeface="Calibri"/>
                <a:ea typeface="Calibri"/>
                <a:cs typeface="Calibri"/>
                <a:sym typeface="Calibri"/>
              </a:rPr>
            </a:br>
            <a:r>
              <a:rPr lang="en-GB" sz="900" b="1">
                <a:solidFill>
                  <a:schemeClr val="lt1"/>
                </a:solidFill>
                <a:latin typeface="Calibri"/>
                <a:ea typeface="Calibri"/>
                <a:cs typeface="Calibri"/>
                <a:sym typeface="Calibri"/>
              </a:rPr>
              <a:t>D</a:t>
            </a:r>
            <a:br>
              <a:rPr lang="en-GB" sz="900" b="1">
                <a:solidFill>
                  <a:schemeClr val="lt1"/>
                </a:solidFill>
                <a:latin typeface="Calibri"/>
                <a:ea typeface="Calibri"/>
                <a:cs typeface="Calibri"/>
                <a:sym typeface="Calibri"/>
              </a:rPr>
            </a:br>
            <a:r>
              <a:rPr lang="en-GB" sz="900" b="1">
                <a:solidFill>
                  <a:schemeClr val="lt1"/>
                </a:solidFill>
                <a:latin typeface="Calibri"/>
                <a:ea typeface="Calibri"/>
                <a:cs typeface="Calibri"/>
                <a:sym typeface="Calibri"/>
              </a:rPr>
              <a:t>O</a:t>
            </a:r>
            <a:br>
              <a:rPr lang="en-GB" sz="900" b="1">
                <a:solidFill>
                  <a:schemeClr val="lt1"/>
                </a:solidFill>
                <a:latin typeface="Calibri"/>
                <a:ea typeface="Calibri"/>
                <a:cs typeface="Calibri"/>
                <a:sym typeface="Calibri"/>
              </a:rPr>
            </a:br>
            <a:r>
              <a:rPr lang="en-GB" sz="900" b="1">
                <a:solidFill>
                  <a:schemeClr val="lt1"/>
                </a:solidFill>
                <a:latin typeface="Calibri"/>
                <a:ea typeface="Calibri"/>
                <a:cs typeface="Calibri"/>
                <a:sym typeface="Calibri"/>
              </a:rPr>
              <a:t>M</a:t>
            </a:r>
            <a:br>
              <a:rPr lang="en-GB" sz="900" b="1">
                <a:solidFill>
                  <a:schemeClr val="lt1"/>
                </a:solidFill>
                <a:latin typeface="Calibri"/>
                <a:ea typeface="Calibri"/>
                <a:cs typeface="Calibri"/>
                <a:sym typeface="Calibri"/>
              </a:rPr>
            </a:br>
            <a:r>
              <a:rPr lang="en-GB" sz="900" b="1">
                <a:solidFill>
                  <a:schemeClr val="lt1"/>
                </a:solidFill>
                <a:latin typeface="Calibri"/>
                <a:ea typeface="Calibri"/>
                <a:cs typeface="Calibri"/>
                <a:sym typeface="Calibri"/>
              </a:rPr>
              <a:t>I</a:t>
            </a:r>
            <a:endParaRPr/>
          </a:p>
          <a:p>
            <a:pPr marL="0" marR="0" lvl="0" indent="0" algn="ctr" rtl="0">
              <a:lnSpc>
                <a:spcPct val="90000"/>
              </a:lnSpc>
              <a:spcBef>
                <a:spcPts val="90"/>
              </a:spcBef>
              <a:spcAft>
                <a:spcPts val="0"/>
              </a:spcAft>
              <a:buNone/>
            </a:pPr>
            <a:r>
              <a:rPr lang="en-GB" sz="900" b="1">
                <a:solidFill>
                  <a:schemeClr val="lt1"/>
                </a:solidFill>
                <a:latin typeface="Calibri"/>
                <a:ea typeface="Calibri"/>
                <a:cs typeface="Calibri"/>
                <a:sym typeface="Calibri"/>
              </a:rPr>
              <a:t>S</a:t>
            </a:r>
            <a:endParaRPr/>
          </a:p>
          <a:p>
            <a:pPr marL="0" marR="0" lvl="0" indent="0" algn="ctr" rtl="0">
              <a:lnSpc>
                <a:spcPct val="90000"/>
              </a:lnSpc>
              <a:spcBef>
                <a:spcPts val="90"/>
              </a:spcBef>
              <a:spcAft>
                <a:spcPts val="0"/>
              </a:spcAft>
              <a:buNone/>
            </a:pPr>
            <a:r>
              <a:rPr lang="en-GB" sz="900" b="1">
                <a:solidFill>
                  <a:schemeClr val="lt1"/>
                </a:solidFill>
                <a:latin typeface="Calibri"/>
                <a:ea typeface="Calibri"/>
                <a:cs typeface="Calibri"/>
                <a:sym typeface="Calibri"/>
              </a:rPr>
              <a:t>A</a:t>
            </a:r>
            <a:endParaRPr/>
          </a:p>
          <a:p>
            <a:pPr marL="0" marR="0" lvl="0" indent="0" algn="ctr" rtl="0">
              <a:lnSpc>
                <a:spcPct val="90000"/>
              </a:lnSpc>
              <a:spcBef>
                <a:spcPts val="90"/>
              </a:spcBef>
              <a:spcAft>
                <a:spcPts val="0"/>
              </a:spcAft>
              <a:buNone/>
            </a:pPr>
            <a:r>
              <a:rPr lang="en-GB" sz="900" b="1">
                <a:solidFill>
                  <a:schemeClr val="lt1"/>
                </a:solidFill>
                <a:latin typeface="Calibri"/>
                <a:ea typeface="Calibri"/>
                <a:cs typeface="Calibri"/>
                <a:sym typeface="Calibri"/>
              </a:rPr>
              <a:t>T</a:t>
            </a:r>
            <a:endParaRPr/>
          </a:p>
          <a:p>
            <a:pPr marL="0" marR="0" lvl="0" indent="0" algn="ctr" rtl="0">
              <a:lnSpc>
                <a:spcPct val="90000"/>
              </a:lnSpc>
              <a:spcBef>
                <a:spcPts val="90"/>
              </a:spcBef>
              <a:spcAft>
                <a:spcPts val="0"/>
              </a:spcAft>
              <a:buNone/>
            </a:pPr>
            <a:r>
              <a:rPr lang="en-GB" sz="900" b="1">
                <a:solidFill>
                  <a:schemeClr val="lt1"/>
                </a:solidFill>
                <a:latin typeface="Calibri"/>
                <a:ea typeface="Calibri"/>
                <a:cs typeface="Calibri"/>
                <a:sym typeface="Calibri"/>
              </a:rPr>
              <a:t>I</a:t>
            </a:r>
            <a:endParaRPr/>
          </a:p>
          <a:p>
            <a:pPr marL="0" marR="0" lvl="0" indent="0" algn="ctr" rtl="0">
              <a:lnSpc>
                <a:spcPct val="90000"/>
              </a:lnSpc>
              <a:spcBef>
                <a:spcPts val="90"/>
              </a:spcBef>
              <a:spcAft>
                <a:spcPts val="0"/>
              </a:spcAft>
              <a:buNone/>
            </a:pPr>
            <a:r>
              <a:rPr lang="en-GB" sz="900" b="1">
                <a:solidFill>
                  <a:schemeClr val="lt1"/>
                </a:solidFill>
                <a:latin typeface="Calibri"/>
                <a:ea typeface="Calibri"/>
                <a:cs typeface="Calibri"/>
                <a:sym typeface="Calibri"/>
              </a:rPr>
              <a:t>O</a:t>
            </a:r>
            <a:endParaRPr/>
          </a:p>
          <a:p>
            <a:pPr marL="0" marR="0" lvl="0" indent="0" algn="ctr" rtl="0">
              <a:lnSpc>
                <a:spcPct val="90000"/>
              </a:lnSpc>
              <a:spcBef>
                <a:spcPts val="90"/>
              </a:spcBef>
              <a:spcAft>
                <a:spcPts val="0"/>
              </a:spcAft>
              <a:buNone/>
            </a:pPr>
            <a:r>
              <a:rPr lang="en-GB" sz="900" b="1">
                <a:solidFill>
                  <a:schemeClr val="lt1"/>
                </a:solidFill>
                <a:latin typeface="Calibri"/>
                <a:ea typeface="Calibri"/>
                <a:cs typeface="Calibri"/>
                <a:sym typeface="Calibri"/>
              </a:rPr>
              <a:t>N</a:t>
            </a:r>
            <a:endParaRPr/>
          </a:p>
          <a:p>
            <a:pPr marL="0" marR="0" lvl="0" indent="0" algn="ctr" rtl="0">
              <a:lnSpc>
                <a:spcPct val="90000"/>
              </a:lnSpc>
              <a:spcBef>
                <a:spcPts val="90"/>
              </a:spcBef>
              <a:spcAft>
                <a:spcPts val="0"/>
              </a:spcAft>
              <a:buNone/>
            </a:pPr>
            <a:endParaRPr sz="900" b="1">
              <a:solidFill>
                <a:schemeClr val="lt1"/>
              </a:solidFill>
              <a:latin typeface="Calibri"/>
              <a:ea typeface="Calibri"/>
              <a:cs typeface="Calibri"/>
              <a:sym typeface="Calibri"/>
            </a:endParaRPr>
          </a:p>
          <a:p>
            <a:pPr marL="0" marR="0" lvl="0" indent="0" algn="ctr" rtl="0">
              <a:lnSpc>
                <a:spcPct val="90000"/>
              </a:lnSpc>
              <a:spcBef>
                <a:spcPts val="90"/>
              </a:spcBef>
              <a:spcAft>
                <a:spcPts val="0"/>
              </a:spcAft>
              <a:buNone/>
            </a:pPr>
            <a:r>
              <a:rPr lang="en-GB" sz="900" b="1">
                <a:solidFill>
                  <a:schemeClr val="lt1"/>
                </a:solidFill>
                <a:latin typeface="Calibri"/>
                <a:ea typeface="Calibri"/>
                <a:cs typeface="Calibri"/>
                <a:sym typeface="Calibri"/>
              </a:rPr>
              <a:t>1:1</a:t>
            </a:r>
            <a:endParaRPr/>
          </a:p>
        </p:txBody>
      </p:sp>
      <p:cxnSp>
        <p:nvCxnSpPr>
          <p:cNvPr id="451" name="Google Shape;451;p15"/>
          <p:cNvCxnSpPr/>
          <p:nvPr/>
        </p:nvCxnSpPr>
        <p:spPr>
          <a:xfrm>
            <a:off x="2884782" y="3930049"/>
            <a:ext cx="711293" cy="4801"/>
          </a:xfrm>
          <a:prstGeom prst="straightConnector1">
            <a:avLst/>
          </a:prstGeom>
          <a:noFill/>
          <a:ln w="38100" cap="flat" cmpd="sng">
            <a:solidFill>
              <a:schemeClr val="accent1"/>
            </a:solidFill>
            <a:prstDash val="solid"/>
            <a:round/>
            <a:headEnd type="none" w="med" len="med"/>
            <a:tailEnd type="triangle" w="med" len="med"/>
          </a:ln>
        </p:spPr>
      </p:cxnSp>
      <p:sp>
        <p:nvSpPr>
          <p:cNvPr id="452" name="Google Shape;452;p15"/>
          <p:cNvSpPr/>
          <p:nvPr/>
        </p:nvSpPr>
        <p:spPr>
          <a:xfrm>
            <a:off x="1259632" y="2996952"/>
            <a:ext cx="2107968" cy="1977315"/>
          </a:xfrm>
          <a:prstGeom prst="roundRect">
            <a:avLst>
              <a:gd name="adj" fmla="val 6645"/>
            </a:avLst>
          </a:prstGeom>
          <a:solidFill>
            <a:schemeClr val="lt1"/>
          </a:solidFill>
          <a:ln w="254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50" b="1">
                <a:solidFill>
                  <a:schemeClr val="accent1"/>
                </a:solidFill>
                <a:latin typeface="Calibri"/>
                <a:ea typeface="Calibri"/>
                <a:cs typeface="Calibri"/>
                <a:sym typeface="Calibri"/>
              </a:rPr>
              <a:t>Key eligibility:</a:t>
            </a:r>
            <a:endParaRPr/>
          </a:p>
          <a:p>
            <a:pPr marL="174625" marR="0" lvl="0" indent="-174625" algn="l" rtl="0">
              <a:spcBef>
                <a:spcPts val="300"/>
              </a:spcBef>
              <a:spcAft>
                <a:spcPts val="0"/>
              </a:spcAft>
              <a:buClr>
                <a:schemeClr val="accent1"/>
              </a:buClr>
              <a:buSzPts val="1050"/>
              <a:buFont typeface="Arial"/>
              <a:buChar char="•"/>
            </a:pPr>
            <a:r>
              <a:rPr lang="en-GB" sz="1050">
                <a:solidFill>
                  <a:schemeClr val="dk1"/>
                </a:solidFill>
                <a:latin typeface="Calibri"/>
                <a:ea typeface="Calibri"/>
                <a:cs typeface="Calibri"/>
                <a:sym typeface="Calibri"/>
              </a:rPr>
              <a:t>High-risk MIUC</a:t>
            </a:r>
            <a:endParaRPr/>
          </a:p>
          <a:p>
            <a:pPr marL="174625" marR="0" lvl="0" indent="-174625" algn="l" rtl="0">
              <a:spcBef>
                <a:spcPts val="300"/>
              </a:spcBef>
              <a:spcAft>
                <a:spcPts val="0"/>
              </a:spcAft>
              <a:buClr>
                <a:schemeClr val="accent1"/>
              </a:buClr>
              <a:buSzPts val="1050"/>
              <a:buFont typeface="Arial"/>
              <a:buChar char="•"/>
            </a:pPr>
            <a:r>
              <a:rPr lang="en-GB" sz="1050">
                <a:solidFill>
                  <a:schemeClr val="dk1"/>
                </a:solidFill>
                <a:latin typeface="Calibri"/>
                <a:ea typeface="Calibri"/>
                <a:cs typeface="Calibri"/>
                <a:sym typeface="Calibri"/>
              </a:rPr>
              <a:t>Radical cystectomy/nephro-urecterectomy with LN dissection</a:t>
            </a:r>
            <a:endParaRPr/>
          </a:p>
          <a:p>
            <a:pPr marL="174625" marR="0" lvl="0" indent="-174625" algn="l" rtl="0">
              <a:spcBef>
                <a:spcPts val="300"/>
              </a:spcBef>
              <a:spcAft>
                <a:spcPts val="0"/>
              </a:spcAft>
              <a:buClr>
                <a:schemeClr val="accent1"/>
              </a:buClr>
              <a:buSzPts val="1050"/>
              <a:buFont typeface="Arial"/>
              <a:buChar char="•"/>
            </a:pPr>
            <a:r>
              <a:rPr lang="en-GB" sz="1050">
                <a:solidFill>
                  <a:schemeClr val="dk1"/>
                </a:solidFill>
                <a:latin typeface="Calibri"/>
                <a:ea typeface="Calibri"/>
                <a:cs typeface="Calibri"/>
                <a:sym typeface="Calibri"/>
              </a:rPr>
              <a:t>No postsurgical radiation of AC or ineligibility for cisplatin AC</a:t>
            </a:r>
            <a:endParaRPr/>
          </a:p>
          <a:p>
            <a:pPr marL="174625" marR="0" lvl="0" indent="-174625" algn="l" rtl="0">
              <a:spcBef>
                <a:spcPts val="300"/>
              </a:spcBef>
              <a:spcAft>
                <a:spcPts val="0"/>
              </a:spcAft>
              <a:buClr>
                <a:schemeClr val="accent1"/>
              </a:buClr>
              <a:buSzPts val="1050"/>
              <a:buFont typeface="Arial"/>
              <a:buChar char="•"/>
            </a:pPr>
            <a:r>
              <a:rPr lang="en-GB" sz="1050">
                <a:solidFill>
                  <a:schemeClr val="dk1"/>
                </a:solidFill>
                <a:latin typeface="Calibri"/>
                <a:ea typeface="Calibri"/>
                <a:cs typeface="Calibri"/>
                <a:sym typeface="Calibri"/>
              </a:rPr>
              <a:t>ECOG PS 0-2</a:t>
            </a:r>
            <a:endParaRPr/>
          </a:p>
          <a:p>
            <a:pPr marL="174625" marR="0" lvl="0" indent="-174625" algn="l" rtl="0">
              <a:spcBef>
                <a:spcPts val="300"/>
              </a:spcBef>
              <a:spcAft>
                <a:spcPts val="0"/>
              </a:spcAft>
              <a:buClr>
                <a:schemeClr val="accent1"/>
              </a:buClr>
              <a:buSzPts val="1050"/>
              <a:buFont typeface="Arial"/>
              <a:buChar char="•"/>
            </a:pPr>
            <a:r>
              <a:rPr lang="en-GB" sz="1050">
                <a:solidFill>
                  <a:schemeClr val="dk1"/>
                </a:solidFill>
                <a:latin typeface="Calibri"/>
                <a:ea typeface="Calibri"/>
                <a:cs typeface="Calibri"/>
                <a:sym typeface="Calibri"/>
              </a:rPr>
              <a:t>Tissue sampling for PD-L1 testing</a:t>
            </a:r>
            <a:endParaRPr sz="1050">
              <a:solidFill>
                <a:schemeClr val="dk1"/>
              </a:solidFill>
              <a:latin typeface="Calibri"/>
              <a:ea typeface="Calibri"/>
              <a:cs typeface="Calibri"/>
              <a:sym typeface="Calibri"/>
            </a:endParaRPr>
          </a:p>
        </p:txBody>
      </p:sp>
      <p:cxnSp>
        <p:nvCxnSpPr>
          <p:cNvPr id="453" name="Google Shape;453;p15"/>
          <p:cNvCxnSpPr/>
          <p:nvPr/>
        </p:nvCxnSpPr>
        <p:spPr>
          <a:xfrm>
            <a:off x="6131223" y="3345895"/>
            <a:ext cx="581967" cy="4801"/>
          </a:xfrm>
          <a:prstGeom prst="straightConnector1">
            <a:avLst/>
          </a:prstGeom>
          <a:noFill/>
          <a:ln w="38100" cap="flat" cmpd="sng">
            <a:solidFill>
              <a:schemeClr val="accent1"/>
            </a:solidFill>
            <a:prstDash val="solid"/>
            <a:round/>
            <a:headEnd type="none" w="sm" len="sm"/>
            <a:tailEnd type="none" w="sm" len="sm"/>
          </a:ln>
        </p:spPr>
      </p:cxnSp>
      <p:cxnSp>
        <p:nvCxnSpPr>
          <p:cNvPr id="454" name="Google Shape;454;p15"/>
          <p:cNvCxnSpPr/>
          <p:nvPr/>
        </p:nvCxnSpPr>
        <p:spPr>
          <a:xfrm>
            <a:off x="6131223" y="4143478"/>
            <a:ext cx="581967" cy="4801"/>
          </a:xfrm>
          <a:prstGeom prst="straightConnector1">
            <a:avLst/>
          </a:prstGeom>
          <a:noFill/>
          <a:ln w="38100" cap="flat" cmpd="sng">
            <a:solidFill>
              <a:schemeClr val="accent1"/>
            </a:solidFill>
            <a:prstDash val="solid"/>
            <a:round/>
            <a:headEnd type="none" w="sm" len="sm"/>
            <a:tailEnd type="none" w="sm" len="sm"/>
          </a:ln>
        </p:spPr>
      </p:cxnSp>
      <p:cxnSp>
        <p:nvCxnSpPr>
          <p:cNvPr id="455" name="Google Shape;455;p15"/>
          <p:cNvCxnSpPr/>
          <p:nvPr/>
        </p:nvCxnSpPr>
        <p:spPr>
          <a:xfrm>
            <a:off x="6718241" y="3794536"/>
            <a:ext cx="581959" cy="4800"/>
          </a:xfrm>
          <a:prstGeom prst="straightConnector1">
            <a:avLst/>
          </a:prstGeom>
          <a:noFill/>
          <a:ln w="38100" cap="flat" cmpd="sng">
            <a:solidFill>
              <a:schemeClr val="accent1"/>
            </a:solidFill>
            <a:prstDash val="solid"/>
            <a:round/>
            <a:headEnd type="none" w="sm" len="sm"/>
            <a:tailEnd type="none" w="sm" len="sm"/>
          </a:ln>
        </p:spPr>
      </p:cxnSp>
      <p:sp>
        <p:nvSpPr>
          <p:cNvPr id="456" name="Google Shape;456;p15"/>
          <p:cNvSpPr/>
          <p:nvPr/>
        </p:nvSpPr>
        <p:spPr>
          <a:xfrm>
            <a:off x="4242778" y="3183951"/>
            <a:ext cx="2263204" cy="411959"/>
          </a:xfrm>
          <a:prstGeom prst="roundRect">
            <a:avLst>
              <a:gd name="adj" fmla="val 12540"/>
            </a:avLst>
          </a:prstGeom>
          <a:solidFill>
            <a:schemeClr val="dk2"/>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GB" sz="1050" b="1">
                <a:solidFill>
                  <a:srgbClr val="FFFFFF"/>
                </a:solidFill>
                <a:latin typeface="Calibri"/>
                <a:ea typeface="Calibri"/>
                <a:cs typeface="Calibri"/>
                <a:sym typeface="Calibri"/>
              </a:rPr>
              <a:t>Atezolizumab</a:t>
            </a:r>
            <a:endParaRPr/>
          </a:p>
          <a:p>
            <a:pPr marL="0" marR="0" lvl="0" indent="0" algn="ctr" rtl="0">
              <a:spcBef>
                <a:spcPts val="0"/>
              </a:spcBef>
              <a:spcAft>
                <a:spcPts val="0"/>
              </a:spcAft>
              <a:buNone/>
            </a:pPr>
            <a:r>
              <a:rPr lang="en-GB" sz="1050" b="1">
                <a:solidFill>
                  <a:srgbClr val="FFFFFF"/>
                </a:solidFill>
                <a:latin typeface="Calibri"/>
                <a:ea typeface="Calibri"/>
                <a:cs typeface="Calibri"/>
                <a:sym typeface="Calibri"/>
              </a:rPr>
              <a:t>1200 mg q3w</a:t>
            </a:r>
            <a:endParaRPr sz="1050" b="1">
              <a:solidFill>
                <a:srgbClr val="FFFFFF"/>
              </a:solidFill>
              <a:latin typeface="Calibri"/>
              <a:ea typeface="Calibri"/>
              <a:cs typeface="Calibri"/>
              <a:sym typeface="Calibri"/>
            </a:endParaRPr>
          </a:p>
        </p:txBody>
      </p:sp>
      <p:sp>
        <p:nvSpPr>
          <p:cNvPr id="457" name="Google Shape;457;p15"/>
          <p:cNvSpPr/>
          <p:nvPr/>
        </p:nvSpPr>
        <p:spPr>
          <a:xfrm>
            <a:off x="4242778" y="3935716"/>
            <a:ext cx="2263204" cy="407159"/>
          </a:xfrm>
          <a:prstGeom prst="roundRect">
            <a:avLst>
              <a:gd name="adj" fmla="val 12540"/>
            </a:avLst>
          </a:prstGeom>
          <a:solidFill>
            <a:schemeClr val="accent6"/>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GB" sz="1050" b="1">
                <a:solidFill>
                  <a:srgbClr val="FFFFFF"/>
                </a:solidFill>
                <a:latin typeface="Calibri"/>
                <a:ea typeface="Calibri"/>
                <a:cs typeface="Calibri"/>
                <a:sym typeface="Calibri"/>
              </a:rPr>
              <a:t>Observation q3w</a:t>
            </a:r>
            <a:endParaRPr/>
          </a:p>
        </p:txBody>
      </p:sp>
      <p:cxnSp>
        <p:nvCxnSpPr>
          <p:cNvPr id="458" name="Google Shape;458;p15"/>
          <p:cNvCxnSpPr/>
          <p:nvPr/>
        </p:nvCxnSpPr>
        <p:spPr>
          <a:xfrm rot="-5400000">
            <a:off x="6302120" y="3750326"/>
            <a:ext cx="808861" cy="0"/>
          </a:xfrm>
          <a:prstGeom prst="straightConnector1">
            <a:avLst/>
          </a:prstGeom>
          <a:noFill/>
          <a:ln w="38100" cap="flat" cmpd="sng">
            <a:solidFill>
              <a:schemeClr val="accent1"/>
            </a:solidFill>
            <a:prstDash val="solid"/>
            <a:round/>
            <a:headEnd type="none" w="sm" len="sm"/>
            <a:tailEnd type="none" w="sm" len="sm"/>
          </a:ln>
        </p:spPr>
      </p:cxnSp>
      <p:sp>
        <p:nvSpPr>
          <p:cNvPr id="459" name="Google Shape;459;p15"/>
          <p:cNvSpPr/>
          <p:nvPr/>
        </p:nvSpPr>
        <p:spPr>
          <a:xfrm>
            <a:off x="6919732" y="3534752"/>
            <a:ext cx="892628" cy="674846"/>
          </a:xfrm>
          <a:prstGeom prst="roundRect">
            <a:avLst>
              <a:gd name="adj" fmla="val 18931"/>
            </a:avLst>
          </a:prstGeom>
          <a:solidFill>
            <a:schemeClr val="lt1"/>
          </a:solidFill>
          <a:ln w="254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50" b="1">
                <a:solidFill>
                  <a:schemeClr val="dk1"/>
                </a:solidFill>
                <a:latin typeface="Calibri"/>
                <a:ea typeface="Calibri"/>
                <a:cs typeface="Calibri"/>
                <a:sym typeface="Calibri"/>
              </a:rPr>
              <a:t>Disease recurrence/survival follow-up</a:t>
            </a:r>
            <a:endParaRPr sz="1050">
              <a:solidFill>
                <a:schemeClr val="dk1"/>
              </a:solidFill>
              <a:latin typeface="Calibri"/>
              <a:ea typeface="Calibri"/>
              <a:cs typeface="Calibri"/>
              <a:sym typeface="Calibri"/>
            </a:endParaRPr>
          </a:p>
        </p:txBody>
      </p:sp>
      <p:sp>
        <p:nvSpPr>
          <p:cNvPr id="460" name="Google Shape;460;p15"/>
          <p:cNvSpPr/>
          <p:nvPr/>
        </p:nvSpPr>
        <p:spPr>
          <a:xfrm>
            <a:off x="6650045" y="3744687"/>
            <a:ext cx="113026" cy="8712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61" name="Google Shape;461;p15"/>
          <p:cNvSpPr txBox="1"/>
          <p:nvPr/>
        </p:nvSpPr>
        <p:spPr>
          <a:xfrm>
            <a:off x="4747185" y="3663280"/>
            <a:ext cx="1384036" cy="2442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a:solidFill>
                  <a:srgbClr val="505050"/>
                </a:solidFill>
                <a:latin typeface="Arial"/>
                <a:ea typeface="Arial"/>
                <a:cs typeface="Arial"/>
                <a:sym typeface="Arial"/>
              </a:rPr>
              <a:t>No </a:t>
            </a:r>
            <a:r>
              <a:rPr lang="en-GB" sz="1000" dirty="0">
                <a:solidFill>
                  <a:srgbClr val="505050"/>
                </a:solidFill>
                <a:latin typeface="Calibri"/>
                <a:ea typeface="Calibri"/>
                <a:cs typeface="Calibri"/>
                <a:sym typeface="Calibri"/>
              </a:rPr>
              <a:t>crossover</a:t>
            </a:r>
            <a:r>
              <a:rPr lang="en-GB" sz="1000" dirty="0">
                <a:solidFill>
                  <a:srgbClr val="505050"/>
                </a:solidFill>
                <a:latin typeface="Arial"/>
                <a:ea typeface="Arial"/>
                <a:cs typeface="Arial"/>
                <a:sym typeface="Arial"/>
              </a:rPr>
              <a:t> allowed</a:t>
            </a:r>
            <a:endParaRPr sz="1000" dirty="0">
              <a:solidFill>
                <a:srgbClr val="505050"/>
              </a:solidFill>
              <a:latin typeface="Arial"/>
              <a:ea typeface="Arial"/>
              <a:cs typeface="Arial"/>
              <a:sym typeface="Arial"/>
            </a:endParaRPr>
          </a:p>
        </p:txBody>
      </p:sp>
      <p:sp>
        <p:nvSpPr>
          <p:cNvPr id="462" name="Google Shape;462;p15"/>
          <p:cNvSpPr/>
          <p:nvPr/>
        </p:nvSpPr>
        <p:spPr>
          <a:xfrm>
            <a:off x="4271153" y="4415940"/>
            <a:ext cx="3079490" cy="763071"/>
          </a:xfrm>
          <a:prstGeom prst="roundRect">
            <a:avLst>
              <a:gd name="adj" fmla="val 18931"/>
            </a:avLst>
          </a:prstGeom>
          <a:solidFill>
            <a:schemeClr val="lt1"/>
          </a:solidFill>
          <a:ln w="254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50" b="1">
                <a:solidFill>
                  <a:schemeClr val="accent1"/>
                </a:solidFill>
                <a:latin typeface="Calibri"/>
                <a:ea typeface="Calibri"/>
                <a:cs typeface="Calibri"/>
                <a:sym typeface="Calibri"/>
              </a:rPr>
              <a:t>Primary endpoint: </a:t>
            </a:r>
            <a:r>
              <a:rPr lang="en-GB" sz="1050">
                <a:solidFill>
                  <a:schemeClr val="dk1"/>
                </a:solidFill>
                <a:latin typeface="Calibri"/>
                <a:ea typeface="Calibri"/>
                <a:cs typeface="Calibri"/>
                <a:sym typeface="Calibri"/>
              </a:rPr>
              <a:t>DFS (ITT)</a:t>
            </a:r>
            <a:endParaRPr/>
          </a:p>
          <a:p>
            <a:pPr marL="0" marR="0" lvl="0" indent="0" algn="l" rtl="0">
              <a:spcBef>
                <a:spcPts val="300"/>
              </a:spcBef>
              <a:spcAft>
                <a:spcPts val="0"/>
              </a:spcAft>
              <a:buNone/>
            </a:pPr>
            <a:r>
              <a:rPr lang="en-GB" sz="1050" b="1">
                <a:solidFill>
                  <a:schemeClr val="accent1"/>
                </a:solidFill>
                <a:latin typeface="Calibri"/>
                <a:ea typeface="Calibri"/>
                <a:cs typeface="Calibri"/>
                <a:sym typeface="Calibri"/>
              </a:rPr>
              <a:t>Key secondary endpoints: </a:t>
            </a:r>
            <a:r>
              <a:rPr lang="en-GB" sz="1050">
                <a:solidFill>
                  <a:schemeClr val="dk1"/>
                </a:solidFill>
                <a:latin typeface="Calibri"/>
                <a:ea typeface="Calibri"/>
                <a:cs typeface="Calibri"/>
                <a:sym typeface="Calibri"/>
              </a:rPr>
              <a:t>OS (ITT)</a:t>
            </a:r>
            <a:endParaRPr/>
          </a:p>
          <a:p>
            <a:pPr marL="0" marR="0" lvl="0" indent="0" algn="l" rtl="0">
              <a:spcBef>
                <a:spcPts val="300"/>
              </a:spcBef>
              <a:spcAft>
                <a:spcPts val="0"/>
              </a:spcAft>
              <a:buNone/>
            </a:pPr>
            <a:r>
              <a:rPr lang="en-GB" sz="1050" b="1">
                <a:solidFill>
                  <a:schemeClr val="accent1"/>
                </a:solidFill>
                <a:latin typeface="Calibri"/>
                <a:ea typeface="Calibri"/>
                <a:cs typeface="Calibri"/>
                <a:sym typeface="Calibri"/>
              </a:rPr>
              <a:t>Exploratory analyses: </a:t>
            </a:r>
            <a:r>
              <a:rPr lang="en-GB" sz="1050">
                <a:solidFill>
                  <a:schemeClr val="dk1"/>
                </a:solidFill>
                <a:latin typeface="Calibri"/>
                <a:ea typeface="Calibri"/>
                <a:cs typeface="Calibri"/>
                <a:sym typeface="Calibri"/>
              </a:rPr>
              <a:t>Biomarkers inc. PD-L1 status</a:t>
            </a:r>
            <a:endParaRPr/>
          </a:p>
          <a:p>
            <a:pPr marL="0" marR="0" lvl="0" indent="0" algn="l" rtl="0">
              <a:spcBef>
                <a:spcPts val="300"/>
              </a:spcBef>
              <a:spcAft>
                <a:spcPts val="0"/>
              </a:spcAft>
              <a:buNone/>
            </a:pPr>
            <a:r>
              <a:rPr lang="en-GB" sz="1050" b="1">
                <a:solidFill>
                  <a:schemeClr val="accent1"/>
                </a:solidFill>
                <a:latin typeface="Calibri"/>
                <a:ea typeface="Calibri"/>
                <a:cs typeface="Calibri"/>
                <a:sym typeface="Calibri"/>
              </a:rPr>
              <a:t>Safety</a:t>
            </a:r>
            <a:endParaRPr sz="1050">
              <a:solidFill>
                <a:schemeClr val="accent1"/>
              </a:solidFill>
              <a:latin typeface="Calibri"/>
              <a:ea typeface="Calibri"/>
              <a:cs typeface="Calibri"/>
              <a:sym typeface="Calibri"/>
            </a:endParaRPr>
          </a:p>
        </p:txBody>
      </p:sp>
      <p:sp>
        <p:nvSpPr>
          <p:cNvPr id="463" name="Google Shape;463;p15"/>
          <p:cNvSpPr txBox="1">
            <a:spLocks noGrp="1"/>
          </p:cNvSpPr>
          <p:nvPr>
            <p:ph type="body" idx="2"/>
          </p:nvPr>
        </p:nvSpPr>
        <p:spPr>
          <a:xfrm>
            <a:off x="465138" y="6453336"/>
            <a:ext cx="7995294"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100"/>
              <a:buNone/>
            </a:pPr>
            <a:r>
              <a:rPr lang="en-GB" sz="1100"/>
              <a:t>AC, adjuvant chemotherapy; DFS, disease free survival; </a:t>
            </a:r>
            <a:r>
              <a:rPr lang="en-GB" sz="1100">
                <a:solidFill>
                  <a:schemeClr val="dk2"/>
                </a:solidFill>
              </a:rPr>
              <a:t>ECOG PS, </a:t>
            </a:r>
            <a:r>
              <a:rPr lang="en-GB" sz="1100"/>
              <a:t>Eastern Cooperative Oncology Group performance status; ITT, intention to treat; LN, lymph nodes; MIUC, muscle invasive urothelial carcinoma; NAC, neoadjuvant chemotherapy; OS, overall survival; PD-L1, programmed death ligand-1; Q3W, every 3 weeks; UTUC, upper tract urothelial carcinoma</a:t>
            </a:r>
            <a:endParaRPr/>
          </a:p>
          <a:p>
            <a:pPr marL="0" lvl="0" indent="0" algn="l" rtl="0">
              <a:spcBef>
                <a:spcPts val="0"/>
              </a:spcBef>
              <a:spcAft>
                <a:spcPts val="0"/>
              </a:spcAft>
              <a:buSzPts val="1100"/>
              <a:buNone/>
            </a:pPr>
            <a:r>
              <a:rPr lang="en-GB" sz="1100"/>
              <a:t>Hussain M, et al. ASCO 2020. Abstract #5000. Oral presentation</a:t>
            </a:r>
            <a:endParaRPr/>
          </a:p>
          <a:p>
            <a:pPr marL="0" lvl="0" indent="0" algn="l" rtl="0">
              <a:spcBef>
                <a:spcPts val="1200"/>
              </a:spcBef>
              <a:spcAft>
                <a:spcPts val="0"/>
              </a:spcAft>
              <a:buSzPts val="1100"/>
              <a:buNone/>
            </a:pP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6"/>
          <p:cNvSpPr txBox="1">
            <a:spLocks noGrp="1"/>
          </p:cNvSpPr>
          <p:nvPr>
            <p:ph type="body" idx="1"/>
          </p:nvPr>
        </p:nvSpPr>
        <p:spPr>
          <a:xfrm>
            <a:off x="435384" y="732016"/>
            <a:ext cx="8229600" cy="70247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PRIMARY ENDPOINT: DFS (ITT POPULATION)</a:t>
            </a:r>
            <a:endParaRPr/>
          </a:p>
        </p:txBody>
      </p:sp>
      <p:sp>
        <p:nvSpPr>
          <p:cNvPr id="469" name="Google Shape;469;p16"/>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IM</a:t>
            </a:r>
            <a:r>
              <a:rPr lang="en-GB" cap="none"/>
              <a:t>vigor</a:t>
            </a:r>
            <a:r>
              <a:rPr lang="en-GB"/>
              <a:t>010: RESULTS</a:t>
            </a:r>
            <a:endParaRPr/>
          </a:p>
        </p:txBody>
      </p:sp>
      <p:sp>
        <p:nvSpPr>
          <p:cNvPr id="470" name="Google Shape;470;p16"/>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471" name="Google Shape;471;p16"/>
          <p:cNvSpPr txBox="1">
            <a:spLocks noGrp="1"/>
          </p:cNvSpPr>
          <p:nvPr>
            <p:ph type="body" idx="3"/>
          </p:nvPr>
        </p:nvSpPr>
        <p:spPr>
          <a:xfrm>
            <a:off x="465138" y="6309320"/>
            <a:ext cx="7928458"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CI, confidence interval; DFS, disease free survival; HR, hazard ratio; ITT, intent-to-treat; mo, month; PD-L1, programmed death ligand-1</a:t>
            </a:r>
            <a:endParaRPr/>
          </a:p>
          <a:p>
            <a:pPr marL="0" lvl="0" indent="0" algn="l" rtl="0">
              <a:spcBef>
                <a:spcPts val="300"/>
              </a:spcBef>
              <a:spcAft>
                <a:spcPts val="0"/>
              </a:spcAft>
              <a:buSzPts val="1200"/>
              <a:buNone/>
            </a:pPr>
            <a:r>
              <a:rPr lang="en-GB"/>
              <a:t>Hussain M, et al. ASCO 2020. Abstract #5000. Oral presentation</a:t>
            </a:r>
            <a:endParaRPr/>
          </a:p>
        </p:txBody>
      </p:sp>
      <p:pic>
        <p:nvPicPr>
          <p:cNvPr id="472" name="Google Shape;472;p16"/>
          <p:cNvPicPr preferRelativeResize="0"/>
          <p:nvPr/>
        </p:nvPicPr>
        <p:blipFill rotWithShape="1">
          <a:blip r:embed="rId3">
            <a:alphaModFix/>
          </a:blip>
          <a:srcRect l="2751" t="13931" r="3333" b="13675"/>
          <a:stretch/>
        </p:blipFill>
        <p:spPr>
          <a:xfrm>
            <a:off x="787389" y="1376210"/>
            <a:ext cx="7606207" cy="3298020"/>
          </a:xfrm>
          <a:prstGeom prst="rect">
            <a:avLst/>
          </a:prstGeom>
          <a:noFill/>
          <a:ln>
            <a:noFill/>
          </a:ln>
        </p:spPr>
      </p:pic>
      <p:sp>
        <p:nvSpPr>
          <p:cNvPr id="473" name="Google Shape;473;p16"/>
          <p:cNvSpPr txBox="1"/>
          <p:nvPr/>
        </p:nvSpPr>
        <p:spPr>
          <a:xfrm>
            <a:off x="673697" y="4724596"/>
            <a:ext cx="847030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rgbClr val="505050"/>
                </a:solidFill>
                <a:latin typeface="Calibri"/>
                <a:ea typeface="Calibri"/>
                <a:cs typeface="Calibri"/>
                <a:sym typeface="Calibri"/>
              </a:rPr>
              <a:t>Data cutoff: November 30, 2019. Median follow-up: 21.9 months; </a:t>
            </a:r>
            <a:r>
              <a:rPr lang="en-GB" sz="1100" baseline="30000">
                <a:solidFill>
                  <a:srgbClr val="505050"/>
                </a:solidFill>
                <a:latin typeface="Calibri"/>
                <a:ea typeface="Calibri"/>
                <a:cs typeface="Calibri"/>
                <a:sym typeface="Calibri"/>
              </a:rPr>
              <a:t>a</a:t>
            </a:r>
            <a:r>
              <a:rPr lang="en-GB" sz="1100">
                <a:solidFill>
                  <a:srgbClr val="505050"/>
                </a:solidFill>
                <a:latin typeface="Calibri"/>
                <a:ea typeface="Calibri"/>
                <a:cs typeface="Calibri"/>
                <a:sym typeface="Calibri"/>
              </a:rPr>
              <a:t>Stratified by post-resection tumour stage, nodal status and PD-L1 status; </a:t>
            </a:r>
            <a:br>
              <a:rPr lang="en-GB" sz="1100">
                <a:solidFill>
                  <a:srgbClr val="505050"/>
                </a:solidFill>
                <a:latin typeface="Calibri"/>
                <a:ea typeface="Calibri"/>
                <a:cs typeface="Calibri"/>
                <a:sym typeface="Calibri"/>
              </a:rPr>
            </a:br>
            <a:r>
              <a:rPr lang="en-GB" sz="1100" baseline="30000">
                <a:solidFill>
                  <a:srgbClr val="505050"/>
                </a:solidFill>
                <a:latin typeface="Calibri"/>
                <a:ea typeface="Calibri"/>
                <a:cs typeface="Calibri"/>
                <a:sym typeface="Calibri"/>
              </a:rPr>
              <a:t>b</a:t>
            </a:r>
            <a:r>
              <a:rPr lang="en-GB" sz="1100">
                <a:solidFill>
                  <a:srgbClr val="505050"/>
                </a:solidFill>
                <a:latin typeface="Calibri"/>
                <a:ea typeface="Calibri"/>
                <a:cs typeface="Calibri"/>
                <a:sym typeface="Calibri"/>
              </a:rPr>
              <a:t>2-sided</a:t>
            </a:r>
            <a:endParaRPr sz="1100">
              <a:solidFill>
                <a:srgbClr val="505050"/>
              </a:solidFill>
              <a:latin typeface="Calibri"/>
              <a:ea typeface="Calibri"/>
              <a:cs typeface="Calibri"/>
              <a:sym typeface="Calibri"/>
            </a:endParaRPr>
          </a:p>
        </p:txBody>
      </p:sp>
      <p:sp>
        <p:nvSpPr>
          <p:cNvPr id="474" name="Google Shape;474;p16"/>
          <p:cNvSpPr txBox="1"/>
          <p:nvPr/>
        </p:nvSpPr>
        <p:spPr>
          <a:xfrm>
            <a:off x="464400" y="5153879"/>
            <a:ext cx="7609647" cy="923330"/>
          </a:xfrm>
          <a:prstGeom prst="rect">
            <a:avLst/>
          </a:prstGeom>
          <a:noFill/>
          <a:ln>
            <a:noFill/>
          </a:ln>
        </p:spPr>
        <p:txBody>
          <a:bodyPr spcFirstLastPara="1" wrap="square" lIns="0" tIns="45700" rIns="91425" bIns="45700" anchor="t" anchorCtr="0">
            <a:spAutoFit/>
          </a:bodyPr>
          <a:lstStyle/>
          <a:p>
            <a:pPr marL="342900" marR="0" lvl="0" indent="-342900" algn="l" rtl="0">
              <a:spcBef>
                <a:spcPts val="0"/>
              </a:spcBef>
              <a:spcAft>
                <a:spcPts val="0"/>
              </a:spcAft>
              <a:buClr>
                <a:schemeClr val="accent1"/>
              </a:buClr>
              <a:buSzPts val="1800"/>
              <a:buFont typeface="Calibri"/>
              <a:buChar char="•"/>
            </a:pPr>
            <a:r>
              <a:rPr lang="en-GB" sz="1800">
                <a:solidFill>
                  <a:schemeClr val="dk2"/>
                </a:solidFill>
                <a:latin typeface="Calibri"/>
                <a:ea typeface="Calibri"/>
                <a:cs typeface="Calibri"/>
                <a:sym typeface="Calibri"/>
              </a:rPr>
              <a:t>Baseline prognostic/clinical factors did not influence DFS treatment benefit:</a:t>
            </a:r>
            <a:endParaRPr>
              <a:latin typeface="Calibri"/>
              <a:ea typeface="Calibri"/>
              <a:cs typeface="Calibri"/>
              <a:sym typeface="Calibri"/>
            </a:endParaRPr>
          </a:p>
          <a:p>
            <a:pPr marL="800100" marR="0" lvl="1" indent="-342900" algn="l" rtl="0">
              <a:spcBef>
                <a:spcPts val="0"/>
              </a:spcBef>
              <a:spcAft>
                <a:spcPts val="0"/>
              </a:spcAft>
              <a:buClr>
                <a:schemeClr val="accent1"/>
              </a:buClr>
              <a:buSzPts val="1800"/>
              <a:buFont typeface="Calibri"/>
              <a:buChar char="–"/>
            </a:pPr>
            <a:r>
              <a:rPr lang="en-GB" sz="1800" i="0" u="none" strike="noStrike" cap="none">
                <a:solidFill>
                  <a:schemeClr val="dk2"/>
                </a:solidFill>
                <a:latin typeface="Calibri"/>
                <a:ea typeface="Calibri"/>
                <a:cs typeface="Calibri"/>
                <a:sym typeface="Calibri"/>
              </a:rPr>
              <a:t>PD-L1 IC 0/1 (n= 417): HR 0.81 (95% CI, 0.63-1.05)</a:t>
            </a:r>
            <a:endParaRPr>
              <a:latin typeface="Calibri"/>
              <a:ea typeface="Calibri"/>
              <a:cs typeface="Calibri"/>
              <a:sym typeface="Calibri"/>
            </a:endParaRPr>
          </a:p>
          <a:p>
            <a:pPr marL="800100" marR="0" lvl="1" indent="-342900" algn="l" rtl="0">
              <a:spcBef>
                <a:spcPts val="0"/>
              </a:spcBef>
              <a:spcAft>
                <a:spcPts val="0"/>
              </a:spcAft>
              <a:buClr>
                <a:schemeClr val="accent1"/>
              </a:buClr>
              <a:buSzPts val="1800"/>
              <a:buFont typeface="Calibri"/>
              <a:buChar char="–"/>
            </a:pPr>
            <a:r>
              <a:rPr lang="en-GB" sz="1800" i="0" u="none" strike="noStrike" cap="none">
                <a:solidFill>
                  <a:schemeClr val="dk2"/>
                </a:solidFill>
                <a:latin typeface="Calibri"/>
                <a:ea typeface="Calibri"/>
                <a:cs typeface="Calibri"/>
                <a:sym typeface="Calibri"/>
              </a:rPr>
              <a:t>PD-L1 IC 2/3 (n= 392): HR 1.01 (95% CI, 0.75-1.35)</a:t>
            </a:r>
            <a:endParaRPr sz="1800" i="0" u="none" strike="noStrike" cap="none">
              <a:solidFill>
                <a:schemeClr val="dk2"/>
              </a:solidFill>
              <a:latin typeface="Calibri"/>
              <a:ea typeface="Calibri"/>
              <a:cs typeface="Calibri"/>
              <a:sym typeface="Calibri"/>
            </a:endParaRPr>
          </a:p>
        </p:txBody>
      </p:sp>
      <p:graphicFrame>
        <p:nvGraphicFramePr>
          <p:cNvPr id="475" name="Google Shape;475;p16"/>
          <p:cNvGraphicFramePr/>
          <p:nvPr/>
        </p:nvGraphicFramePr>
        <p:xfrm>
          <a:off x="4211960" y="1265312"/>
          <a:ext cx="4104450" cy="1371650"/>
        </p:xfrm>
        <a:graphic>
          <a:graphicData uri="http://schemas.openxmlformats.org/drawingml/2006/table">
            <a:tbl>
              <a:tblPr firstRow="1" bandRow="1">
                <a:noFill/>
                <a:tableStyleId>{AC42ACD2-4DEF-4CC0-B481-F0C9BF09FDE4}</a:tableStyleId>
              </a:tblPr>
              <a:tblGrid>
                <a:gridCol w="1716400">
                  <a:extLst>
                    <a:ext uri="{9D8B030D-6E8A-4147-A177-3AD203B41FA5}">
                      <a16:colId xmlns:a16="http://schemas.microsoft.com/office/drawing/2014/main" val="20000"/>
                    </a:ext>
                  </a:extLst>
                </a:gridCol>
                <a:gridCol w="1194025">
                  <a:extLst>
                    <a:ext uri="{9D8B030D-6E8A-4147-A177-3AD203B41FA5}">
                      <a16:colId xmlns:a16="http://schemas.microsoft.com/office/drawing/2014/main" val="20001"/>
                    </a:ext>
                  </a:extLst>
                </a:gridCol>
                <a:gridCol w="1194025">
                  <a:extLst>
                    <a:ext uri="{9D8B030D-6E8A-4147-A177-3AD203B41FA5}">
                      <a16:colId xmlns:a16="http://schemas.microsoft.com/office/drawing/2014/main" val="20002"/>
                    </a:ext>
                  </a:extLst>
                </a:gridCol>
              </a:tblGrid>
              <a:tr h="127000">
                <a:tc>
                  <a:txBody>
                    <a:bodyPr/>
                    <a:lstStyle/>
                    <a:p>
                      <a:pPr marL="0" marR="0" lvl="0" indent="0" algn="l" rtl="0">
                        <a:spcBef>
                          <a:spcPts val="0"/>
                        </a:spcBef>
                        <a:spcAft>
                          <a:spcPts val="0"/>
                        </a:spcAft>
                        <a:buNone/>
                      </a:pPr>
                      <a:endParaRPr sz="1000"/>
                    </a:p>
                  </a:txBody>
                  <a:tcPr marL="91450" marR="91450" marT="45725" marB="45725">
                    <a:solidFill>
                      <a:schemeClr val="lt1"/>
                    </a:solidFill>
                  </a:tcPr>
                </a:tc>
                <a:tc>
                  <a:txBody>
                    <a:bodyPr/>
                    <a:lstStyle/>
                    <a:p>
                      <a:pPr marL="0" marR="0" lvl="0" indent="0" algn="ctr" rtl="0">
                        <a:spcBef>
                          <a:spcPts val="0"/>
                        </a:spcBef>
                        <a:spcAft>
                          <a:spcPts val="0"/>
                        </a:spcAft>
                        <a:buNone/>
                      </a:pPr>
                      <a:r>
                        <a:rPr lang="en-GB" sz="1000"/>
                        <a:t>Atezolizumab</a:t>
                      </a:r>
                      <a:br>
                        <a:rPr lang="en-GB" sz="1000"/>
                      </a:br>
                      <a:r>
                        <a:rPr lang="en-GB" sz="1000"/>
                        <a:t>(N=406)</a:t>
                      </a:r>
                      <a:endParaRPr/>
                    </a:p>
                  </a:txBody>
                  <a:tcPr marL="91450" marR="91450" marT="45725" marB="45725">
                    <a:solidFill>
                      <a:srgbClr val="0070C0"/>
                    </a:solidFill>
                  </a:tcPr>
                </a:tc>
                <a:tc>
                  <a:txBody>
                    <a:bodyPr/>
                    <a:lstStyle/>
                    <a:p>
                      <a:pPr marL="0" marR="0" lvl="0" indent="0" algn="ctr" rtl="0">
                        <a:spcBef>
                          <a:spcPts val="0"/>
                        </a:spcBef>
                        <a:spcAft>
                          <a:spcPts val="0"/>
                        </a:spcAft>
                        <a:buNone/>
                      </a:pPr>
                      <a:r>
                        <a:rPr lang="en-GB" sz="1000"/>
                        <a:t>Observation</a:t>
                      </a:r>
                      <a:br>
                        <a:rPr lang="en-GB" sz="1000"/>
                      </a:br>
                      <a:r>
                        <a:rPr lang="en-GB" sz="1000"/>
                        <a:t>(N=403)</a:t>
                      </a:r>
                      <a:endParaRPr/>
                    </a:p>
                  </a:txBody>
                  <a:tcPr marL="91450" marR="91450" marT="45725" marB="45725">
                    <a:solidFill>
                      <a:srgbClr val="C00000"/>
                    </a:solidFill>
                  </a:tcPr>
                </a:tc>
                <a:extLst>
                  <a:ext uri="{0D108BD9-81ED-4DB2-BD59-A6C34878D82A}">
                    <a16:rowId xmlns:a16="http://schemas.microsoft.com/office/drawing/2014/main" val="10000"/>
                  </a:ext>
                </a:extLst>
              </a:tr>
              <a:tr h="127000">
                <a:tc>
                  <a:txBody>
                    <a:bodyPr/>
                    <a:lstStyle/>
                    <a:p>
                      <a:pPr marL="0" marR="0" lvl="0" indent="0" algn="l" rtl="0">
                        <a:spcBef>
                          <a:spcPts val="0"/>
                        </a:spcBef>
                        <a:spcAft>
                          <a:spcPts val="0"/>
                        </a:spcAft>
                        <a:buNone/>
                      </a:pPr>
                      <a:r>
                        <a:rPr lang="en-GB" sz="1000"/>
                        <a:t>DFS events, n (%)</a:t>
                      </a:r>
                      <a:endParaRPr/>
                    </a:p>
                  </a:txBody>
                  <a:tcPr marL="91450" marR="91450" marT="45725" marB="45725" anchor="ctr"/>
                </a:tc>
                <a:tc>
                  <a:txBody>
                    <a:bodyPr/>
                    <a:lstStyle/>
                    <a:p>
                      <a:pPr marL="0" marR="0" lvl="0" indent="0" algn="ctr" rtl="0">
                        <a:spcBef>
                          <a:spcPts val="0"/>
                        </a:spcBef>
                        <a:spcAft>
                          <a:spcPts val="0"/>
                        </a:spcAft>
                        <a:buNone/>
                      </a:pPr>
                      <a:r>
                        <a:rPr lang="en-GB" sz="1000"/>
                        <a:t>212 (52)</a:t>
                      </a:r>
                      <a:endParaRPr/>
                    </a:p>
                  </a:txBody>
                  <a:tcPr marL="91450" marR="91450" marT="45725" marB="45725" anchor="ctr"/>
                </a:tc>
                <a:tc>
                  <a:txBody>
                    <a:bodyPr/>
                    <a:lstStyle/>
                    <a:p>
                      <a:pPr marL="0" marR="0" lvl="0" indent="0" algn="ctr" rtl="0">
                        <a:spcBef>
                          <a:spcPts val="0"/>
                        </a:spcBef>
                        <a:spcAft>
                          <a:spcPts val="0"/>
                        </a:spcAft>
                        <a:buNone/>
                      </a:pPr>
                      <a:r>
                        <a:rPr lang="en-GB" sz="1000"/>
                        <a:t>208 (52)</a:t>
                      </a:r>
                      <a:endParaRPr/>
                    </a:p>
                  </a:txBody>
                  <a:tcPr marL="91450" marR="91450" marT="45725" marB="45725" anchor="ctr"/>
                </a:tc>
                <a:extLst>
                  <a:ext uri="{0D108BD9-81ED-4DB2-BD59-A6C34878D82A}">
                    <a16:rowId xmlns:a16="http://schemas.microsoft.com/office/drawing/2014/main" val="10001"/>
                  </a:ext>
                </a:extLst>
              </a:tr>
              <a:tr h="127000">
                <a:tc>
                  <a:txBody>
                    <a:bodyPr/>
                    <a:lstStyle/>
                    <a:p>
                      <a:pPr marL="0" marR="0" lvl="0" indent="0" algn="l" rtl="0">
                        <a:spcBef>
                          <a:spcPts val="0"/>
                        </a:spcBef>
                        <a:spcAft>
                          <a:spcPts val="0"/>
                        </a:spcAft>
                        <a:buNone/>
                      </a:pPr>
                      <a:r>
                        <a:rPr lang="en-GB" sz="1000"/>
                        <a:t>Median DFS (95% CI), mo</a:t>
                      </a:r>
                      <a:endParaRPr sz="1000"/>
                    </a:p>
                  </a:txBody>
                  <a:tcPr marL="91450" marR="91450" marT="45725" marB="45725" anchor="ctr"/>
                </a:tc>
                <a:tc>
                  <a:txBody>
                    <a:bodyPr/>
                    <a:lstStyle/>
                    <a:p>
                      <a:pPr marL="0" marR="0" lvl="0" indent="0" algn="ctr" rtl="0">
                        <a:spcBef>
                          <a:spcPts val="0"/>
                        </a:spcBef>
                        <a:spcAft>
                          <a:spcPts val="0"/>
                        </a:spcAft>
                        <a:buNone/>
                      </a:pPr>
                      <a:r>
                        <a:rPr lang="en-GB" sz="1000"/>
                        <a:t>19.4 (15.9, 24.8)</a:t>
                      </a:r>
                      <a:endParaRPr/>
                    </a:p>
                  </a:txBody>
                  <a:tcPr marL="91450" marR="91450" marT="45725" marB="45725" anchor="ctr"/>
                </a:tc>
                <a:tc>
                  <a:txBody>
                    <a:bodyPr/>
                    <a:lstStyle/>
                    <a:p>
                      <a:pPr marL="0" marR="0" lvl="0" indent="0" algn="ctr" rtl="0">
                        <a:spcBef>
                          <a:spcPts val="0"/>
                        </a:spcBef>
                        <a:spcAft>
                          <a:spcPts val="0"/>
                        </a:spcAft>
                        <a:buNone/>
                      </a:pPr>
                      <a:r>
                        <a:rPr lang="en-GB" sz="1000"/>
                        <a:t>16.6 (11.2, 24.8)</a:t>
                      </a:r>
                      <a:endParaRPr/>
                    </a:p>
                  </a:txBody>
                  <a:tcPr marL="91450" marR="91450" marT="45725" marB="45725" anchor="ctr"/>
                </a:tc>
                <a:extLst>
                  <a:ext uri="{0D108BD9-81ED-4DB2-BD59-A6C34878D82A}">
                    <a16:rowId xmlns:a16="http://schemas.microsoft.com/office/drawing/2014/main" val="10002"/>
                  </a:ext>
                </a:extLst>
              </a:tr>
              <a:tr h="127000">
                <a:tc>
                  <a:txBody>
                    <a:bodyPr/>
                    <a:lstStyle/>
                    <a:p>
                      <a:pPr marL="0" marR="0" lvl="0" indent="0" algn="l" rtl="0">
                        <a:spcBef>
                          <a:spcPts val="0"/>
                        </a:spcBef>
                        <a:spcAft>
                          <a:spcPts val="0"/>
                        </a:spcAft>
                        <a:buNone/>
                      </a:pPr>
                      <a:r>
                        <a:rPr lang="en-GB" sz="1000"/>
                        <a:t>18-mo DFS rate (95% CI), %</a:t>
                      </a:r>
                      <a:endParaRPr/>
                    </a:p>
                  </a:txBody>
                  <a:tcPr marL="91450" marR="91450" marT="45725" marB="45725" anchor="ctr"/>
                </a:tc>
                <a:tc>
                  <a:txBody>
                    <a:bodyPr/>
                    <a:lstStyle/>
                    <a:p>
                      <a:pPr marL="0" marR="0" lvl="0" indent="0" algn="ctr" rtl="0">
                        <a:spcBef>
                          <a:spcPts val="0"/>
                        </a:spcBef>
                        <a:spcAft>
                          <a:spcPts val="0"/>
                        </a:spcAft>
                        <a:buNone/>
                      </a:pPr>
                      <a:r>
                        <a:rPr lang="en-GB" sz="1000"/>
                        <a:t>51 (46, 56)</a:t>
                      </a:r>
                      <a:endParaRPr/>
                    </a:p>
                  </a:txBody>
                  <a:tcPr marL="91450" marR="91450" marT="45725" marB="45725" anchor="ctr"/>
                </a:tc>
                <a:tc>
                  <a:txBody>
                    <a:bodyPr/>
                    <a:lstStyle/>
                    <a:p>
                      <a:pPr marL="0" marR="0" lvl="0" indent="0" algn="ctr" rtl="0">
                        <a:spcBef>
                          <a:spcPts val="0"/>
                        </a:spcBef>
                        <a:spcAft>
                          <a:spcPts val="0"/>
                        </a:spcAft>
                        <a:buNone/>
                      </a:pPr>
                      <a:r>
                        <a:rPr lang="en-GB" sz="1000"/>
                        <a:t>49 (44, 54)</a:t>
                      </a:r>
                      <a:endParaRPr/>
                    </a:p>
                  </a:txBody>
                  <a:tcPr marL="91450" marR="91450" marT="45725" marB="45725" anchor="ctr"/>
                </a:tc>
                <a:extLst>
                  <a:ext uri="{0D108BD9-81ED-4DB2-BD59-A6C34878D82A}">
                    <a16:rowId xmlns:a16="http://schemas.microsoft.com/office/drawing/2014/main" val="10003"/>
                  </a:ext>
                </a:extLst>
              </a:tr>
              <a:tr h="127000">
                <a:tc>
                  <a:txBody>
                    <a:bodyPr/>
                    <a:lstStyle/>
                    <a:p>
                      <a:pPr marL="0" marR="0" lvl="0" indent="0" algn="l" rtl="0">
                        <a:spcBef>
                          <a:spcPts val="0"/>
                        </a:spcBef>
                        <a:spcAft>
                          <a:spcPts val="0"/>
                        </a:spcAft>
                        <a:buNone/>
                      </a:pPr>
                      <a:r>
                        <a:rPr lang="en-GB" sz="1000"/>
                        <a:t>DFS HR (95% CI)</a:t>
                      </a:r>
                      <a:r>
                        <a:rPr lang="en-GB" sz="1000" baseline="30000"/>
                        <a:t>a</a:t>
                      </a:r>
                      <a:endParaRPr/>
                    </a:p>
                  </a:txBody>
                  <a:tcPr marL="91450" marR="91450" marT="45725" marB="45725" anchor="ctr"/>
                </a:tc>
                <a:tc gridSpan="2">
                  <a:txBody>
                    <a:bodyPr/>
                    <a:lstStyle/>
                    <a:p>
                      <a:pPr marL="0" marR="0" lvl="0" indent="0" algn="ctr" rtl="0">
                        <a:spcBef>
                          <a:spcPts val="0"/>
                        </a:spcBef>
                        <a:spcAft>
                          <a:spcPts val="0"/>
                        </a:spcAft>
                        <a:buNone/>
                      </a:pPr>
                      <a:r>
                        <a:rPr lang="en-GB" sz="1000"/>
                        <a:t>0.89 (0.74, 1.08); P=0.2446</a:t>
                      </a:r>
                      <a:r>
                        <a:rPr lang="en-GB" sz="1000" baseline="30000"/>
                        <a:t>b</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7"/>
          <p:cNvSpPr txBox="1">
            <a:spLocks noGrp="1"/>
          </p:cNvSpPr>
          <p:nvPr>
            <p:ph type="body" idx="1"/>
          </p:nvPr>
        </p:nvSpPr>
        <p:spPr>
          <a:xfrm>
            <a:off x="457200" y="923392"/>
            <a:ext cx="8229600" cy="70247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SECONDARY ENDPOINTS</a:t>
            </a:r>
            <a:endParaRPr/>
          </a:p>
        </p:txBody>
      </p:sp>
      <p:graphicFrame>
        <p:nvGraphicFramePr>
          <p:cNvPr id="481" name="Google Shape;481;p17"/>
          <p:cNvGraphicFramePr/>
          <p:nvPr/>
        </p:nvGraphicFramePr>
        <p:xfrm>
          <a:off x="1186421" y="1412776"/>
          <a:ext cx="6771150" cy="1609810"/>
        </p:xfrm>
        <a:graphic>
          <a:graphicData uri="http://schemas.openxmlformats.org/drawingml/2006/table">
            <a:tbl>
              <a:tblPr firstRow="1" bandRow="1">
                <a:noFill/>
                <a:tableStyleId>{AC42ACD2-4DEF-4CC0-B481-F0C9BF09FDE4}</a:tableStyleId>
              </a:tblPr>
              <a:tblGrid>
                <a:gridCol w="3962850">
                  <a:extLst>
                    <a:ext uri="{9D8B030D-6E8A-4147-A177-3AD203B41FA5}">
                      <a16:colId xmlns:a16="http://schemas.microsoft.com/office/drawing/2014/main" val="20000"/>
                    </a:ext>
                  </a:extLst>
                </a:gridCol>
                <a:gridCol w="1368150">
                  <a:extLst>
                    <a:ext uri="{9D8B030D-6E8A-4147-A177-3AD203B41FA5}">
                      <a16:colId xmlns:a16="http://schemas.microsoft.com/office/drawing/2014/main" val="20001"/>
                    </a:ext>
                  </a:extLst>
                </a:gridCol>
                <a:gridCol w="1440150">
                  <a:extLst>
                    <a:ext uri="{9D8B030D-6E8A-4147-A177-3AD203B41FA5}">
                      <a16:colId xmlns:a16="http://schemas.microsoft.com/office/drawing/2014/main" val="20002"/>
                    </a:ext>
                  </a:extLst>
                </a:gridCol>
              </a:tblGrid>
              <a:tr h="448050">
                <a:tc>
                  <a:txBody>
                    <a:bodyPr/>
                    <a:lstStyle/>
                    <a:p>
                      <a:pPr marL="0" marR="0" lvl="0" indent="0" algn="l" rtl="0">
                        <a:spcBef>
                          <a:spcPts val="0"/>
                        </a:spcBef>
                        <a:spcAft>
                          <a:spcPts val="0"/>
                        </a:spcAft>
                        <a:buNone/>
                      </a:pPr>
                      <a:r>
                        <a:rPr lang="en-GB" sz="1200"/>
                        <a:t>Interim Overall Survival Analysis</a:t>
                      </a:r>
                      <a:endParaRPr sz="1200"/>
                    </a:p>
                  </a:txBody>
                  <a:tcPr marL="91450" marR="91450" marT="45725" marB="45725">
                    <a:solidFill>
                      <a:srgbClr val="03C750"/>
                    </a:solidFill>
                  </a:tcPr>
                </a:tc>
                <a:tc>
                  <a:txBody>
                    <a:bodyPr/>
                    <a:lstStyle/>
                    <a:p>
                      <a:pPr marL="0" marR="0" lvl="0" indent="0" algn="ctr" rtl="0">
                        <a:spcBef>
                          <a:spcPts val="0"/>
                        </a:spcBef>
                        <a:spcAft>
                          <a:spcPts val="0"/>
                        </a:spcAft>
                        <a:buNone/>
                      </a:pPr>
                      <a:r>
                        <a:rPr lang="en-GB" sz="1200" b="1">
                          <a:solidFill>
                            <a:schemeClr val="lt1"/>
                          </a:solidFill>
                        </a:rPr>
                        <a:t>Atezolizumab</a:t>
                      </a:r>
                      <a:endParaRPr/>
                    </a:p>
                    <a:p>
                      <a:pPr marL="0" marR="0" lvl="0" indent="0" algn="ctr" rtl="0">
                        <a:spcBef>
                          <a:spcPts val="0"/>
                        </a:spcBef>
                        <a:spcAft>
                          <a:spcPts val="0"/>
                        </a:spcAft>
                        <a:buNone/>
                      </a:pPr>
                      <a:r>
                        <a:rPr lang="en-GB" sz="1200" b="1">
                          <a:solidFill>
                            <a:schemeClr val="lt1"/>
                          </a:solidFill>
                        </a:rPr>
                        <a:t>N=406</a:t>
                      </a:r>
                      <a:endParaRPr sz="1200" b="1">
                        <a:solidFill>
                          <a:schemeClr val="lt1"/>
                        </a:solidFill>
                      </a:endParaRPr>
                    </a:p>
                  </a:txBody>
                  <a:tcPr marL="91450" marR="91450" marT="45725" marB="45725">
                    <a:solidFill>
                      <a:srgbClr val="03C750"/>
                    </a:solidFill>
                  </a:tcPr>
                </a:tc>
                <a:tc>
                  <a:txBody>
                    <a:bodyPr/>
                    <a:lstStyle/>
                    <a:p>
                      <a:pPr marL="0" marR="0" lvl="0" indent="0" algn="ctr" rtl="0">
                        <a:spcBef>
                          <a:spcPts val="0"/>
                        </a:spcBef>
                        <a:spcAft>
                          <a:spcPts val="0"/>
                        </a:spcAft>
                        <a:buNone/>
                      </a:pPr>
                      <a:r>
                        <a:rPr lang="en-GB" sz="1200" b="1">
                          <a:solidFill>
                            <a:schemeClr val="lt1"/>
                          </a:solidFill>
                        </a:rPr>
                        <a:t>Observation</a:t>
                      </a:r>
                      <a:endParaRPr/>
                    </a:p>
                    <a:p>
                      <a:pPr marL="0" marR="0" lvl="0" indent="0" algn="ctr" rtl="0">
                        <a:spcBef>
                          <a:spcPts val="0"/>
                        </a:spcBef>
                        <a:spcAft>
                          <a:spcPts val="0"/>
                        </a:spcAft>
                        <a:buNone/>
                      </a:pPr>
                      <a:r>
                        <a:rPr lang="en-GB" sz="1200" b="1">
                          <a:solidFill>
                            <a:schemeClr val="lt1"/>
                          </a:solidFill>
                        </a:rPr>
                        <a:t>N=403</a:t>
                      </a:r>
                      <a:endParaRPr sz="1200" b="1">
                        <a:solidFill>
                          <a:schemeClr val="lt1"/>
                        </a:solidFill>
                      </a:endParaRPr>
                    </a:p>
                  </a:txBody>
                  <a:tcPr marL="91450" marR="91450" marT="45725" marB="45725">
                    <a:solidFill>
                      <a:srgbClr val="03C750"/>
                    </a:solidFill>
                  </a:tcPr>
                </a:tc>
                <a:extLst>
                  <a:ext uri="{0D108BD9-81ED-4DB2-BD59-A6C34878D82A}">
                    <a16:rowId xmlns:a16="http://schemas.microsoft.com/office/drawing/2014/main" val="10000"/>
                  </a:ext>
                </a:extLst>
              </a:tr>
              <a:tr h="288150">
                <a:tc>
                  <a:txBody>
                    <a:bodyPr/>
                    <a:lstStyle/>
                    <a:p>
                      <a:pPr marL="0" marR="0" lvl="0" indent="0" algn="l" rtl="0">
                        <a:spcBef>
                          <a:spcPts val="0"/>
                        </a:spcBef>
                        <a:spcAft>
                          <a:spcPts val="0"/>
                        </a:spcAft>
                        <a:buNone/>
                      </a:pPr>
                      <a:r>
                        <a:rPr lang="en-GB" sz="1200"/>
                        <a:t>OS events, n (%)</a:t>
                      </a:r>
                      <a:endParaRPr sz="1200"/>
                    </a:p>
                  </a:txBody>
                  <a:tcPr marL="91450" marR="91450" marT="45725" marB="45725"/>
                </a:tc>
                <a:tc>
                  <a:txBody>
                    <a:bodyPr/>
                    <a:lstStyle/>
                    <a:p>
                      <a:pPr marL="0" marR="0" lvl="0" indent="0" algn="ctr" rtl="0">
                        <a:spcBef>
                          <a:spcPts val="0"/>
                        </a:spcBef>
                        <a:spcAft>
                          <a:spcPts val="0"/>
                        </a:spcAft>
                        <a:buNone/>
                      </a:pPr>
                      <a:r>
                        <a:rPr lang="en-GB" sz="1200"/>
                        <a:t>118 (29)</a:t>
                      </a:r>
                      <a:endParaRPr sz="1200"/>
                    </a:p>
                  </a:txBody>
                  <a:tcPr marL="91450" marR="91450" marT="45725" marB="45725"/>
                </a:tc>
                <a:tc>
                  <a:txBody>
                    <a:bodyPr/>
                    <a:lstStyle/>
                    <a:p>
                      <a:pPr marL="0" marR="0" lvl="0" indent="0" algn="ctr" rtl="0">
                        <a:spcBef>
                          <a:spcPts val="0"/>
                        </a:spcBef>
                        <a:spcAft>
                          <a:spcPts val="0"/>
                        </a:spcAft>
                        <a:buNone/>
                      </a:pPr>
                      <a:r>
                        <a:rPr lang="en-GB" sz="1200"/>
                        <a:t>124 (31)</a:t>
                      </a:r>
                      <a:endParaRPr sz="1200"/>
                    </a:p>
                  </a:txBody>
                  <a:tcPr marL="91450" marR="91450" marT="45725" marB="45725"/>
                </a:tc>
                <a:extLst>
                  <a:ext uri="{0D108BD9-81ED-4DB2-BD59-A6C34878D82A}">
                    <a16:rowId xmlns:a16="http://schemas.microsoft.com/office/drawing/2014/main" val="10001"/>
                  </a:ext>
                </a:extLst>
              </a:tr>
              <a:tr h="288150">
                <a:tc>
                  <a:txBody>
                    <a:bodyPr/>
                    <a:lstStyle/>
                    <a:p>
                      <a:pPr marL="0" marR="0" lvl="0" indent="0" algn="l" rtl="0">
                        <a:spcBef>
                          <a:spcPts val="0"/>
                        </a:spcBef>
                        <a:spcAft>
                          <a:spcPts val="0"/>
                        </a:spcAft>
                        <a:buNone/>
                      </a:pPr>
                      <a:r>
                        <a:rPr lang="en-GB" sz="1200"/>
                        <a:t>Median OS (95% CI), mo</a:t>
                      </a:r>
                      <a:endParaRPr sz="1200"/>
                    </a:p>
                  </a:txBody>
                  <a:tcPr marL="91450" marR="91450" marT="45725" marB="45725"/>
                </a:tc>
                <a:tc>
                  <a:txBody>
                    <a:bodyPr/>
                    <a:lstStyle/>
                    <a:p>
                      <a:pPr marL="0" marR="0" lvl="0" indent="0" algn="ctr" rtl="0">
                        <a:spcBef>
                          <a:spcPts val="0"/>
                        </a:spcBef>
                        <a:spcAft>
                          <a:spcPts val="0"/>
                        </a:spcAft>
                        <a:buNone/>
                      </a:pPr>
                      <a:r>
                        <a:rPr lang="en-GB" sz="1200"/>
                        <a:t>NR</a:t>
                      </a:r>
                      <a:endParaRPr sz="1200"/>
                    </a:p>
                  </a:txBody>
                  <a:tcPr marL="91450" marR="91450" marT="45725" marB="45725"/>
                </a:tc>
                <a:tc>
                  <a:txBody>
                    <a:bodyPr/>
                    <a:lstStyle/>
                    <a:p>
                      <a:pPr marL="0" marR="0" lvl="0" indent="0" algn="ctr" rtl="0">
                        <a:spcBef>
                          <a:spcPts val="0"/>
                        </a:spcBef>
                        <a:spcAft>
                          <a:spcPts val="0"/>
                        </a:spcAft>
                        <a:buNone/>
                      </a:pPr>
                      <a:r>
                        <a:rPr lang="en-GB" sz="1200"/>
                        <a:t>NR</a:t>
                      </a:r>
                      <a:endParaRPr sz="1200"/>
                    </a:p>
                  </a:txBody>
                  <a:tcPr marL="91450" marR="91450" marT="45725" marB="45725"/>
                </a:tc>
                <a:extLst>
                  <a:ext uri="{0D108BD9-81ED-4DB2-BD59-A6C34878D82A}">
                    <a16:rowId xmlns:a16="http://schemas.microsoft.com/office/drawing/2014/main" val="10002"/>
                  </a:ext>
                </a:extLst>
              </a:tr>
              <a:tr h="288150">
                <a:tc>
                  <a:txBody>
                    <a:bodyPr/>
                    <a:lstStyle/>
                    <a:p>
                      <a:pPr marL="0" marR="0" lvl="0" indent="0" algn="l" rtl="0">
                        <a:spcBef>
                          <a:spcPts val="0"/>
                        </a:spcBef>
                        <a:spcAft>
                          <a:spcPts val="0"/>
                        </a:spcAft>
                        <a:buNone/>
                      </a:pPr>
                      <a:r>
                        <a:rPr lang="en-GB" sz="1200"/>
                        <a:t>18-mo OS rate (95% CI), %</a:t>
                      </a:r>
                      <a:endParaRPr sz="1200"/>
                    </a:p>
                  </a:txBody>
                  <a:tcPr marL="91450" marR="91450" marT="45725" marB="45725"/>
                </a:tc>
                <a:tc>
                  <a:txBody>
                    <a:bodyPr/>
                    <a:lstStyle/>
                    <a:p>
                      <a:pPr marL="0" marR="0" lvl="0" indent="0" algn="ctr" rtl="0">
                        <a:spcBef>
                          <a:spcPts val="0"/>
                        </a:spcBef>
                        <a:spcAft>
                          <a:spcPts val="0"/>
                        </a:spcAft>
                        <a:buNone/>
                      </a:pPr>
                      <a:r>
                        <a:rPr lang="en-GB" sz="1200"/>
                        <a:t>79 (75, 83)</a:t>
                      </a:r>
                      <a:endParaRPr sz="1200"/>
                    </a:p>
                  </a:txBody>
                  <a:tcPr marL="91450" marR="91450" marT="45725" marB="45725"/>
                </a:tc>
                <a:tc>
                  <a:txBody>
                    <a:bodyPr/>
                    <a:lstStyle/>
                    <a:p>
                      <a:pPr marL="0" marR="0" lvl="0" indent="0" algn="ctr" rtl="0">
                        <a:spcBef>
                          <a:spcPts val="0"/>
                        </a:spcBef>
                        <a:spcAft>
                          <a:spcPts val="0"/>
                        </a:spcAft>
                        <a:buNone/>
                      </a:pPr>
                      <a:r>
                        <a:rPr lang="en-GB" sz="1200"/>
                        <a:t>73 (69, 78)</a:t>
                      </a:r>
                      <a:endParaRPr sz="1200"/>
                    </a:p>
                  </a:txBody>
                  <a:tcPr marL="91450" marR="91450" marT="45725" marB="45725"/>
                </a:tc>
                <a:extLst>
                  <a:ext uri="{0D108BD9-81ED-4DB2-BD59-A6C34878D82A}">
                    <a16:rowId xmlns:a16="http://schemas.microsoft.com/office/drawing/2014/main" val="10003"/>
                  </a:ext>
                </a:extLst>
              </a:tr>
              <a:tr h="288150">
                <a:tc>
                  <a:txBody>
                    <a:bodyPr/>
                    <a:lstStyle/>
                    <a:p>
                      <a:pPr marL="0" marR="0" lvl="0" indent="0" algn="l" rtl="0">
                        <a:spcBef>
                          <a:spcPts val="0"/>
                        </a:spcBef>
                        <a:spcAft>
                          <a:spcPts val="0"/>
                        </a:spcAft>
                        <a:buNone/>
                      </a:pPr>
                      <a:r>
                        <a:rPr lang="en-GB" sz="1200"/>
                        <a:t>OS HR (95% CI)</a:t>
                      </a:r>
                      <a:endParaRPr sz="1200" baseline="30000"/>
                    </a:p>
                  </a:txBody>
                  <a:tcPr marL="91450" marR="91450" marT="45725" marB="45725"/>
                </a:tc>
                <a:tc gridSpan="2">
                  <a:txBody>
                    <a:bodyPr/>
                    <a:lstStyle/>
                    <a:p>
                      <a:pPr marL="0" marR="0" lvl="0" indent="0" algn="ctr" rtl="0">
                        <a:spcBef>
                          <a:spcPts val="0"/>
                        </a:spcBef>
                        <a:spcAft>
                          <a:spcPts val="0"/>
                        </a:spcAft>
                        <a:buNone/>
                      </a:pPr>
                      <a:r>
                        <a:rPr lang="en-GB" sz="1200"/>
                        <a:t>0.85 (0.66, 1.09)</a:t>
                      </a:r>
                      <a:endParaRPr sz="1200"/>
                    </a:p>
                  </a:txBody>
                  <a:tcPr marL="91450" marR="91450" marT="45725" marB="45725"/>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482" name="Google Shape;482;p17"/>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IM</a:t>
            </a:r>
            <a:r>
              <a:rPr lang="en-GB" cap="none"/>
              <a:t>vigor</a:t>
            </a:r>
            <a:r>
              <a:rPr lang="en-GB"/>
              <a:t>010: RESULTS</a:t>
            </a:r>
            <a:endParaRPr/>
          </a:p>
        </p:txBody>
      </p:sp>
      <p:sp>
        <p:nvSpPr>
          <p:cNvPr id="483" name="Google Shape;483;p17"/>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484" name="Google Shape;484;p17"/>
          <p:cNvSpPr txBox="1">
            <a:spLocks noGrp="1"/>
          </p:cNvSpPr>
          <p:nvPr>
            <p:ph type="body" idx="3"/>
          </p:nvPr>
        </p:nvSpPr>
        <p:spPr>
          <a:xfrm>
            <a:off x="465138" y="6309320"/>
            <a:ext cx="7923286"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AE, adverse event; CI, confidence interval; HR, hazard ratio; OS, overall survival; SAE, serious adverse event</a:t>
            </a:r>
            <a:endParaRPr/>
          </a:p>
          <a:p>
            <a:pPr marL="0" lvl="0" indent="0" algn="l" rtl="0">
              <a:spcBef>
                <a:spcPts val="300"/>
              </a:spcBef>
              <a:spcAft>
                <a:spcPts val="0"/>
              </a:spcAft>
              <a:buSzPts val="1200"/>
              <a:buNone/>
            </a:pPr>
            <a:r>
              <a:rPr lang="en-GB"/>
              <a:t>Hussain M, et al. ASCO 2020. Abstract #5000. Oral presentation</a:t>
            </a:r>
            <a:endParaRPr/>
          </a:p>
        </p:txBody>
      </p:sp>
      <p:graphicFrame>
        <p:nvGraphicFramePr>
          <p:cNvPr id="485" name="Google Shape;485;p17"/>
          <p:cNvGraphicFramePr/>
          <p:nvPr/>
        </p:nvGraphicFramePr>
        <p:xfrm>
          <a:off x="1933380" y="3256633"/>
          <a:ext cx="5277250" cy="1828860"/>
        </p:xfrm>
        <a:graphic>
          <a:graphicData uri="http://schemas.openxmlformats.org/drawingml/2006/table">
            <a:tbl>
              <a:tblPr firstRow="1" bandRow="1">
                <a:noFill/>
                <a:tableStyleId>{AC42ACD2-4DEF-4CC0-B481-F0C9BF09FDE4}</a:tableStyleId>
              </a:tblPr>
              <a:tblGrid>
                <a:gridCol w="3909100">
                  <a:extLst>
                    <a:ext uri="{9D8B030D-6E8A-4147-A177-3AD203B41FA5}">
                      <a16:colId xmlns:a16="http://schemas.microsoft.com/office/drawing/2014/main" val="20000"/>
                    </a:ext>
                  </a:extLst>
                </a:gridCol>
                <a:gridCol w="1368150">
                  <a:extLst>
                    <a:ext uri="{9D8B030D-6E8A-4147-A177-3AD203B41FA5}">
                      <a16:colId xmlns:a16="http://schemas.microsoft.com/office/drawing/2014/main" val="20001"/>
                    </a:ext>
                  </a:extLst>
                </a:gridCol>
              </a:tblGrid>
              <a:tr h="286275">
                <a:tc>
                  <a:txBody>
                    <a:bodyPr/>
                    <a:lstStyle/>
                    <a:p>
                      <a:pPr marL="0" marR="0" lvl="0" indent="0" algn="l" rtl="0">
                        <a:spcBef>
                          <a:spcPts val="0"/>
                        </a:spcBef>
                        <a:spcAft>
                          <a:spcPts val="0"/>
                        </a:spcAft>
                        <a:buNone/>
                      </a:pPr>
                      <a:r>
                        <a:rPr lang="en-GB" sz="1200"/>
                        <a:t>Safety</a:t>
                      </a:r>
                      <a:endParaRPr sz="1200"/>
                    </a:p>
                  </a:txBody>
                  <a:tcPr marL="91450" marR="91450" marT="45725" marB="45725">
                    <a:solidFill>
                      <a:srgbClr val="03C750"/>
                    </a:solidFill>
                  </a:tcPr>
                </a:tc>
                <a:tc>
                  <a:txBody>
                    <a:bodyPr/>
                    <a:lstStyle/>
                    <a:p>
                      <a:pPr marL="0" marR="0" lvl="0" indent="0" algn="ctr" rtl="0">
                        <a:spcBef>
                          <a:spcPts val="0"/>
                        </a:spcBef>
                        <a:spcAft>
                          <a:spcPts val="0"/>
                        </a:spcAft>
                        <a:buNone/>
                      </a:pPr>
                      <a:r>
                        <a:rPr lang="en-GB" sz="1200" b="1">
                          <a:solidFill>
                            <a:schemeClr val="lt1"/>
                          </a:solidFill>
                        </a:rPr>
                        <a:t>Atezolizumab</a:t>
                      </a:r>
                      <a:endParaRPr/>
                    </a:p>
                    <a:p>
                      <a:pPr marL="0" marR="0" lvl="0" indent="0" algn="ctr" rtl="0">
                        <a:spcBef>
                          <a:spcPts val="0"/>
                        </a:spcBef>
                        <a:spcAft>
                          <a:spcPts val="0"/>
                        </a:spcAft>
                        <a:buNone/>
                      </a:pPr>
                      <a:r>
                        <a:rPr lang="en-GB" sz="1200" b="1">
                          <a:solidFill>
                            <a:schemeClr val="lt1"/>
                          </a:solidFill>
                        </a:rPr>
                        <a:t>N=390</a:t>
                      </a:r>
                      <a:endParaRPr sz="1200" b="1">
                        <a:solidFill>
                          <a:schemeClr val="lt1"/>
                        </a:solidFill>
                      </a:endParaRPr>
                    </a:p>
                  </a:txBody>
                  <a:tcPr marL="91450" marR="91450" marT="45725" marB="45725">
                    <a:solidFill>
                      <a:srgbClr val="03C750"/>
                    </a:solidFill>
                  </a:tcPr>
                </a:tc>
                <a:extLst>
                  <a:ext uri="{0D108BD9-81ED-4DB2-BD59-A6C34878D82A}">
                    <a16:rowId xmlns:a16="http://schemas.microsoft.com/office/drawing/2014/main" val="10000"/>
                  </a:ext>
                </a:extLst>
              </a:tr>
              <a:tr h="171775">
                <a:tc>
                  <a:txBody>
                    <a:bodyPr/>
                    <a:lstStyle/>
                    <a:p>
                      <a:pPr marL="0" marR="0" lvl="0" indent="0" algn="l" rtl="0">
                        <a:spcBef>
                          <a:spcPts val="0"/>
                        </a:spcBef>
                        <a:spcAft>
                          <a:spcPts val="0"/>
                        </a:spcAft>
                        <a:buNone/>
                      </a:pPr>
                      <a:r>
                        <a:rPr lang="en-GB" sz="1200"/>
                        <a:t>Treatment-related AE</a:t>
                      </a:r>
                      <a:endParaRPr sz="1200"/>
                    </a:p>
                  </a:txBody>
                  <a:tcPr marL="91450" marR="91450" marT="45725" marB="45725"/>
                </a:tc>
                <a:tc>
                  <a:txBody>
                    <a:bodyPr/>
                    <a:lstStyle/>
                    <a:p>
                      <a:pPr marL="0" marR="0" lvl="0" indent="0" algn="ctr" rtl="0">
                        <a:spcBef>
                          <a:spcPts val="0"/>
                        </a:spcBef>
                        <a:spcAft>
                          <a:spcPts val="0"/>
                        </a:spcAft>
                        <a:buNone/>
                      </a:pPr>
                      <a:r>
                        <a:rPr lang="en-GB" sz="1200"/>
                        <a:t>276 (71%)</a:t>
                      </a:r>
                      <a:endParaRPr sz="1200"/>
                    </a:p>
                  </a:txBody>
                  <a:tcPr marL="91450" marR="91450" marT="45725" marB="45725"/>
                </a:tc>
                <a:extLst>
                  <a:ext uri="{0D108BD9-81ED-4DB2-BD59-A6C34878D82A}">
                    <a16:rowId xmlns:a16="http://schemas.microsoft.com/office/drawing/2014/main" val="10001"/>
                  </a:ext>
                </a:extLst>
              </a:tr>
              <a:tr h="173200">
                <a:tc>
                  <a:txBody>
                    <a:bodyPr/>
                    <a:lstStyle/>
                    <a:p>
                      <a:pPr marL="0" marR="0" lvl="0" indent="0" algn="l" rtl="0">
                        <a:spcBef>
                          <a:spcPts val="0"/>
                        </a:spcBef>
                        <a:spcAft>
                          <a:spcPts val="0"/>
                        </a:spcAft>
                        <a:buNone/>
                      </a:pPr>
                      <a:r>
                        <a:rPr lang="en-GB" sz="1200"/>
                        <a:t>Treatment related grade 3-4 AEs</a:t>
                      </a:r>
                      <a:endParaRPr sz="1200"/>
                    </a:p>
                  </a:txBody>
                  <a:tcPr marL="91450" marR="91450" marT="45725" marB="45725"/>
                </a:tc>
                <a:tc>
                  <a:txBody>
                    <a:bodyPr/>
                    <a:lstStyle/>
                    <a:p>
                      <a:pPr marL="0" marR="0" lvl="0" indent="0" algn="ctr" rtl="0">
                        <a:spcBef>
                          <a:spcPts val="0"/>
                        </a:spcBef>
                        <a:spcAft>
                          <a:spcPts val="0"/>
                        </a:spcAft>
                        <a:buNone/>
                      </a:pPr>
                      <a:r>
                        <a:rPr lang="en-GB" sz="1200"/>
                        <a:t>63 (16%)</a:t>
                      </a:r>
                      <a:endParaRPr sz="1200"/>
                    </a:p>
                  </a:txBody>
                  <a:tcPr marL="91450" marR="91450" marT="45725" marB="45725"/>
                </a:tc>
                <a:extLst>
                  <a:ext uri="{0D108BD9-81ED-4DB2-BD59-A6C34878D82A}">
                    <a16:rowId xmlns:a16="http://schemas.microsoft.com/office/drawing/2014/main" val="10002"/>
                  </a:ext>
                </a:extLst>
              </a:tr>
              <a:tr h="180350">
                <a:tc>
                  <a:txBody>
                    <a:bodyPr/>
                    <a:lstStyle/>
                    <a:p>
                      <a:pPr marL="0" marR="0" lvl="0" indent="0" algn="l" rtl="0">
                        <a:spcBef>
                          <a:spcPts val="0"/>
                        </a:spcBef>
                        <a:spcAft>
                          <a:spcPts val="0"/>
                        </a:spcAft>
                        <a:buNone/>
                      </a:pPr>
                      <a:r>
                        <a:rPr lang="en-GB" sz="1200"/>
                        <a:t>Treatment related grade 5 AE</a:t>
                      </a:r>
                      <a:endParaRPr sz="1200"/>
                    </a:p>
                  </a:txBody>
                  <a:tcPr marL="91450" marR="91450" marT="45725" marB="45725"/>
                </a:tc>
                <a:tc>
                  <a:txBody>
                    <a:bodyPr/>
                    <a:lstStyle/>
                    <a:p>
                      <a:pPr marL="0" marR="0" lvl="0" indent="0" algn="ctr" rtl="0">
                        <a:spcBef>
                          <a:spcPts val="0"/>
                        </a:spcBef>
                        <a:spcAft>
                          <a:spcPts val="0"/>
                        </a:spcAft>
                        <a:buNone/>
                      </a:pPr>
                      <a:r>
                        <a:rPr lang="en-GB" sz="1200"/>
                        <a:t>1 (&lt;1%)</a:t>
                      </a:r>
                      <a:endParaRPr sz="1200"/>
                    </a:p>
                  </a:txBody>
                  <a:tcPr marL="91450" marR="91450" marT="45725" marB="45725"/>
                </a:tc>
                <a:extLst>
                  <a:ext uri="{0D108BD9-81ED-4DB2-BD59-A6C34878D82A}">
                    <a16:rowId xmlns:a16="http://schemas.microsoft.com/office/drawing/2014/main" val="10003"/>
                  </a:ext>
                </a:extLst>
              </a:tr>
              <a:tr h="180350">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Treatment related SAE</a:t>
                      </a:r>
                      <a:endParaRPr sz="1200">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GB" sz="1200"/>
                        <a:t>41 (11%)</a:t>
                      </a:r>
                      <a:endParaRPr sz="1200"/>
                    </a:p>
                  </a:txBody>
                  <a:tcPr marL="91450" marR="91450" marT="45725" marB="45725"/>
                </a:tc>
                <a:extLst>
                  <a:ext uri="{0D108BD9-81ED-4DB2-BD59-A6C34878D82A}">
                    <a16:rowId xmlns:a16="http://schemas.microsoft.com/office/drawing/2014/main" val="10004"/>
                  </a:ext>
                </a:extLst>
              </a:tr>
              <a:tr h="232200">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AE leading to discontinuation of atezolizumab</a:t>
                      </a:r>
                      <a:endParaRPr sz="1200">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GB" sz="1200"/>
                        <a:t>61 (16%)</a:t>
                      </a:r>
                      <a:endParaRPr sz="1200"/>
                    </a:p>
                  </a:txBody>
                  <a:tcPr marL="91450" marR="91450" marT="45725" marB="45725"/>
                </a:tc>
                <a:extLst>
                  <a:ext uri="{0D108BD9-81ED-4DB2-BD59-A6C34878D82A}">
                    <a16:rowId xmlns:a16="http://schemas.microsoft.com/office/drawing/2014/main" val="10005"/>
                  </a:ext>
                </a:extLst>
              </a:tr>
            </a:tbl>
          </a:graphicData>
        </a:graphic>
      </p:graphicFrame>
      <p:sp>
        <p:nvSpPr>
          <p:cNvPr id="486" name="Google Shape;486;p17"/>
          <p:cNvSpPr txBox="1"/>
          <p:nvPr/>
        </p:nvSpPr>
        <p:spPr>
          <a:xfrm>
            <a:off x="457200" y="5301208"/>
            <a:ext cx="7538667" cy="707886"/>
          </a:xfrm>
          <a:prstGeom prst="rect">
            <a:avLst/>
          </a:prstGeom>
          <a:noFill/>
          <a:ln>
            <a:noFill/>
          </a:ln>
        </p:spPr>
        <p:txBody>
          <a:bodyPr spcFirstLastPara="1" wrap="square" lIns="0" tIns="45700" rIns="91425" bIns="45700" anchor="t" anchorCtr="0">
            <a:spAutoFit/>
          </a:bodyPr>
          <a:lstStyle/>
          <a:p>
            <a:pPr marL="342900" marR="0" lvl="0" indent="-342900" algn="l" rtl="0">
              <a:spcBef>
                <a:spcPts val="0"/>
              </a:spcBef>
              <a:spcAft>
                <a:spcPts val="0"/>
              </a:spcAft>
              <a:buClr>
                <a:schemeClr val="accent1"/>
              </a:buClr>
              <a:buSzPts val="2000"/>
              <a:buFont typeface="Calibri"/>
              <a:buChar char="•"/>
            </a:pPr>
            <a:r>
              <a:rPr lang="en-GB" sz="2000">
                <a:solidFill>
                  <a:schemeClr val="dk2"/>
                </a:solidFill>
                <a:latin typeface="Calibri"/>
                <a:ea typeface="Calibri"/>
                <a:cs typeface="Calibri"/>
                <a:sym typeface="Calibri"/>
              </a:rPr>
              <a:t>Skin and gastrointestinal toxicities most commonly led to treatment </a:t>
            </a:r>
            <a:br>
              <a:rPr lang="en-GB" sz="2000">
                <a:solidFill>
                  <a:schemeClr val="dk2"/>
                </a:solidFill>
                <a:latin typeface="Calibri"/>
                <a:ea typeface="Calibri"/>
                <a:cs typeface="Calibri"/>
                <a:sym typeface="Calibri"/>
              </a:rPr>
            </a:br>
            <a:r>
              <a:rPr lang="en-GB" sz="2000">
                <a:solidFill>
                  <a:schemeClr val="dk2"/>
                </a:solidFill>
                <a:latin typeface="Calibri"/>
                <a:ea typeface="Calibri"/>
                <a:cs typeface="Calibri"/>
                <a:sym typeface="Calibri"/>
              </a:rPr>
              <a:t>discontinuation</a:t>
            </a:r>
            <a:endParaRPr sz="2000">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8"/>
          <p:cNvSpPr txBox="1">
            <a:spLocks noGrp="1"/>
          </p:cNvSpPr>
          <p:nvPr>
            <p:ph type="body" idx="1"/>
          </p:nvPr>
        </p:nvSpPr>
        <p:spPr>
          <a:xfrm>
            <a:off x="465138" y="1425600"/>
            <a:ext cx="8222400" cy="2363440"/>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SzPts val="2000"/>
              <a:buChar char="•"/>
            </a:pPr>
            <a:r>
              <a:rPr lang="en-GB" b="1">
                <a:solidFill>
                  <a:schemeClr val="accent1"/>
                </a:solidFill>
              </a:rPr>
              <a:t>IMvigor010</a:t>
            </a:r>
            <a:r>
              <a:rPr lang="en-GB"/>
              <a:t> is the first phase 3 study of a checkpoint inhibitor in MIUC</a:t>
            </a:r>
            <a:endParaRPr/>
          </a:p>
          <a:p>
            <a:pPr marL="288000" lvl="0" indent="-288000" algn="l" rtl="0">
              <a:spcBef>
                <a:spcPts val="1200"/>
              </a:spcBef>
              <a:spcAft>
                <a:spcPts val="0"/>
              </a:spcAft>
              <a:buSzPts val="2000"/>
              <a:buChar char="•"/>
            </a:pPr>
            <a:r>
              <a:rPr lang="en-GB"/>
              <a:t>The </a:t>
            </a:r>
            <a:r>
              <a:rPr lang="en-GB" b="1">
                <a:solidFill>
                  <a:schemeClr val="accent1"/>
                </a:solidFill>
              </a:rPr>
              <a:t>primary endpoint of DFS was not met</a:t>
            </a:r>
            <a:endParaRPr/>
          </a:p>
          <a:p>
            <a:pPr marL="576000" lvl="1" indent="-288000" algn="l" rtl="0">
              <a:spcBef>
                <a:spcPts val="600"/>
              </a:spcBef>
              <a:spcAft>
                <a:spcPts val="0"/>
              </a:spcAft>
              <a:buSzPts val="1800"/>
              <a:buChar char="–"/>
            </a:pPr>
            <a:r>
              <a:rPr lang="en-GB"/>
              <a:t>No pre-specified subgroups showed a treatment benefit with atezolizumab</a:t>
            </a:r>
            <a:endParaRPr/>
          </a:p>
          <a:p>
            <a:pPr marL="576000" lvl="1" indent="-288000" algn="l" rtl="0">
              <a:spcBef>
                <a:spcPts val="600"/>
              </a:spcBef>
              <a:spcAft>
                <a:spcPts val="0"/>
              </a:spcAft>
              <a:buSzPts val="1800"/>
              <a:buChar char="–"/>
            </a:pPr>
            <a:r>
              <a:rPr lang="en-GB"/>
              <a:t>OS follow up is ongoing</a:t>
            </a:r>
            <a:endParaRPr/>
          </a:p>
          <a:p>
            <a:pPr marL="288000" lvl="0" indent="-288000" algn="l" rtl="0">
              <a:spcBef>
                <a:spcPts val="1200"/>
              </a:spcBef>
              <a:spcAft>
                <a:spcPts val="0"/>
              </a:spcAft>
              <a:buSzPts val="2000"/>
              <a:buChar char="•"/>
            </a:pPr>
            <a:r>
              <a:rPr lang="en-GB" b="1">
                <a:solidFill>
                  <a:schemeClr val="accent1"/>
                </a:solidFill>
              </a:rPr>
              <a:t>Safety profile of atezolizumab was consistent with other studies</a:t>
            </a:r>
            <a:endParaRPr/>
          </a:p>
          <a:p>
            <a:pPr marL="576000" lvl="1" indent="-288000" algn="l" rtl="0">
              <a:spcBef>
                <a:spcPts val="600"/>
              </a:spcBef>
              <a:spcAft>
                <a:spcPts val="0"/>
              </a:spcAft>
              <a:buSzPts val="1800"/>
              <a:buChar char="–"/>
            </a:pPr>
            <a:r>
              <a:rPr lang="en-GB"/>
              <a:t>Higher frequency of treatment discontinuations due to AEs was observed</a:t>
            </a:r>
            <a:endParaRPr/>
          </a:p>
        </p:txBody>
      </p:sp>
      <p:sp>
        <p:nvSpPr>
          <p:cNvPr id="492" name="Google Shape;492;p18"/>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IM</a:t>
            </a:r>
            <a:r>
              <a:rPr lang="en-GB" cap="none"/>
              <a:t>vigor</a:t>
            </a:r>
            <a:r>
              <a:rPr lang="en-GB"/>
              <a:t>010: CONCLUSION</a:t>
            </a:r>
            <a:endParaRPr/>
          </a:p>
        </p:txBody>
      </p:sp>
      <p:sp>
        <p:nvSpPr>
          <p:cNvPr id="493" name="Google Shape;493;p18"/>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494" name="Google Shape;494;p18"/>
          <p:cNvSpPr txBox="1">
            <a:spLocks noGrp="1"/>
          </p:cNvSpPr>
          <p:nvPr>
            <p:ph type="body" idx="2"/>
          </p:nvPr>
        </p:nvSpPr>
        <p:spPr>
          <a:xfrm>
            <a:off x="465138" y="6309320"/>
            <a:ext cx="777927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AE, adverse event; DFS, disease free survival; MIUC, muscle invasive urothelial carcinoma; NAC, neo-adjuvant chemotherapy; OS, overall survival</a:t>
            </a:r>
            <a:endParaRPr/>
          </a:p>
          <a:p>
            <a:pPr marL="0" lvl="0" indent="0" algn="l" rtl="0">
              <a:spcBef>
                <a:spcPts val="300"/>
              </a:spcBef>
              <a:spcAft>
                <a:spcPts val="0"/>
              </a:spcAft>
              <a:buSzPts val="1200"/>
              <a:buNone/>
            </a:pPr>
            <a:r>
              <a:rPr lang="en-GB"/>
              <a:t>Hussain M, et al. ASCO 2020. Abstract #5000. Oral presentation</a:t>
            </a:r>
            <a:endParaRPr/>
          </a:p>
        </p:txBody>
      </p:sp>
      <p:sp>
        <p:nvSpPr>
          <p:cNvPr id="495" name="Google Shape;495;p18"/>
          <p:cNvSpPr/>
          <p:nvPr/>
        </p:nvSpPr>
        <p:spPr>
          <a:xfrm>
            <a:off x="539552" y="4149080"/>
            <a:ext cx="7984212" cy="1728192"/>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Take home messages:</a:t>
            </a:r>
            <a:endParaRPr/>
          </a:p>
          <a:p>
            <a:pPr marL="285750" marR="0" lvl="0" indent="-285750" algn="l" rtl="0">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Based on the data from IMvigor0101, for patients who have had NAC and radical surgery, observation remains the standard of care </a:t>
            </a:r>
            <a:endParaRPr/>
          </a:p>
          <a:p>
            <a:pPr marL="285750" marR="0" lvl="0" indent="-285750" algn="l" rtl="0">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Patients with high risk features post surgery who did not receive NAC should receive adjuvant chemotherapy (if they are platinum eligible)</a:t>
            </a:r>
            <a:endParaRPr/>
          </a:p>
          <a:p>
            <a:pPr marL="285750" marR="0" lvl="0" indent="-285750" algn="l" rtl="0">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Await results from AMBASSADOR and CHECKMATE 274 trials</a:t>
            </a:r>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9"/>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4000"/>
              <a:buFont typeface="Calibri"/>
              <a:buNone/>
            </a:pPr>
            <a:r>
              <a:rPr lang="en-GB"/>
              <a:t>MAINTENANCE AVELUMAB + BSC VERSUS BSC ALONE AFTER PLATINUM-BASED FIRST-LINE CHEMOTHERAPY IN ADVANCED UC: JAVELIN BLADDER 100 PHASE 3 INTERIM ANALYSIS</a:t>
            </a:r>
            <a:br>
              <a:rPr lang="en-GB"/>
            </a:br>
            <a:br>
              <a:rPr lang="en-GB"/>
            </a:br>
            <a:r>
              <a:rPr lang="en-GB" sz="2200" cap="none"/>
              <a:t>Powles T, et al. </a:t>
            </a:r>
            <a:br>
              <a:rPr lang="en-GB" sz="2200" cap="none"/>
            </a:br>
            <a:r>
              <a:rPr lang="en-GB" sz="2200" cap="none"/>
              <a:t>ASCO 2020. Abstract #LBA1. Oral presentation</a:t>
            </a:r>
            <a:endParaRPr sz="2200"/>
          </a:p>
        </p:txBody>
      </p:sp>
      <p:sp>
        <p:nvSpPr>
          <p:cNvPr id="503" name="Google Shape;503;p19"/>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504" name="Google Shape;504;p19"/>
          <p:cNvSpPr txBox="1"/>
          <p:nvPr/>
        </p:nvSpPr>
        <p:spPr>
          <a:xfrm>
            <a:off x="539552" y="6297910"/>
            <a:ext cx="7923286" cy="31301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56172"/>
              </a:buClr>
              <a:buSzPts val="1200"/>
              <a:buFont typeface="Arial"/>
              <a:buNone/>
            </a:pPr>
            <a:r>
              <a:rPr lang="en-GB" sz="1200" b="0" i="0">
                <a:solidFill>
                  <a:schemeClr val="lt1"/>
                </a:solidFill>
                <a:latin typeface="Calibri"/>
                <a:ea typeface="Calibri"/>
                <a:cs typeface="Calibri"/>
                <a:sym typeface="Calibri"/>
              </a:rPr>
              <a:t>BSC, best supportive care; UC, urothelial carcinoma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accent1"/>
              </a:buClr>
              <a:buSzPts val="4000"/>
              <a:buFont typeface="Calibri"/>
              <a:buNone/>
            </a:pPr>
            <a:r>
              <a:rPr lang="en-GB"/>
              <a:t>MEETING SUMMARY</a:t>
            </a:r>
            <a:br>
              <a:rPr lang="en-GB"/>
            </a:br>
            <a:r>
              <a:rPr lang="en-GB"/>
              <a:t>ASCO 2020, VIRTUAL MEETING</a:t>
            </a:r>
            <a:br>
              <a:rPr lang="en-GB"/>
            </a:br>
            <a:br>
              <a:rPr lang="en-GB"/>
            </a:br>
            <a:r>
              <a:rPr lang="en-GB" sz="3200" cap="none"/>
              <a:t>Sandy Srinivas, MD</a:t>
            </a:r>
            <a:br>
              <a:rPr lang="en-GB" sz="3200" cap="none"/>
            </a:br>
            <a:r>
              <a:rPr lang="en-GB" sz="2200" cap="none"/>
              <a:t>Stanford University Medical Center, California, USA</a:t>
            </a:r>
            <a:br>
              <a:rPr lang="en-GB" sz="2200" cap="none"/>
            </a:br>
            <a:br>
              <a:rPr lang="en-GB" cap="none">
                <a:highlight>
                  <a:srgbClr val="FFFF00"/>
                </a:highlight>
              </a:rPr>
            </a:br>
            <a:r>
              <a:rPr lang="en-GB" sz="3200"/>
              <a:t>HIGHLIGHTS FROM GU CONNECT</a:t>
            </a:r>
            <a:br>
              <a:rPr lang="en-GB" sz="3200"/>
            </a:br>
            <a:r>
              <a:rPr lang="en-GB" sz="3200" cap="none"/>
              <a:t>May 2020</a:t>
            </a:r>
            <a:endParaRPr sz="3200"/>
          </a:p>
        </p:txBody>
      </p:sp>
      <p:sp>
        <p:nvSpPr>
          <p:cNvPr id="111" name="Google Shape;111;p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0"/>
          <p:cNvSpPr txBox="1">
            <a:spLocks noGrp="1"/>
          </p:cNvSpPr>
          <p:nvPr>
            <p:ph type="body" idx="1"/>
          </p:nvPr>
        </p:nvSpPr>
        <p:spPr>
          <a:xfrm>
            <a:off x="465138" y="1268760"/>
            <a:ext cx="8222400" cy="4528800"/>
          </a:xfrm>
          <a:prstGeom prst="rect">
            <a:avLst/>
          </a:prstGeom>
          <a:noFill/>
          <a:ln>
            <a:noFill/>
          </a:ln>
        </p:spPr>
        <p:txBody>
          <a:bodyPr spcFirstLastPara="1" wrap="square" lIns="0" tIns="0" rIns="0" bIns="0" anchor="t" anchorCtr="0">
            <a:noAutofit/>
          </a:bodyPr>
          <a:lstStyle/>
          <a:p>
            <a:pPr marL="288000" lvl="0" indent="-288000" algn="l" rtl="0">
              <a:lnSpc>
                <a:spcPct val="90000"/>
              </a:lnSpc>
              <a:spcBef>
                <a:spcPts val="0"/>
              </a:spcBef>
              <a:spcAft>
                <a:spcPts val="0"/>
              </a:spcAft>
              <a:buSzPts val="2000"/>
              <a:buChar char="•"/>
            </a:pPr>
            <a:r>
              <a:rPr lang="en-GB" b="1" dirty="0">
                <a:solidFill>
                  <a:schemeClr val="accent1"/>
                </a:solidFill>
              </a:rPr>
              <a:t>Platinum chemotherapy (CT) is the standard of care for patients </a:t>
            </a:r>
            <a:r>
              <a:rPr lang="en-GB" dirty="0"/>
              <a:t>with metastatic urothelial carcinoma (UC) in the 1st line setting however progression-free survival and overall survival benefits are short lived due to emergence of CT resistance</a:t>
            </a:r>
            <a:endParaRPr dirty="0"/>
          </a:p>
          <a:p>
            <a:pPr marL="288000" lvl="0" indent="-288000" algn="l" rtl="0">
              <a:lnSpc>
                <a:spcPct val="90000"/>
              </a:lnSpc>
              <a:spcBef>
                <a:spcPts val="1200"/>
              </a:spcBef>
              <a:spcAft>
                <a:spcPts val="0"/>
              </a:spcAft>
              <a:buSzPts val="2000"/>
              <a:buChar char="•"/>
            </a:pPr>
            <a:r>
              <a:rPr lang="en-GB" b="1" dirty="0">
                <a:solidFill>
                  <a:schemeClr val="accent1"/>
                </a:solidFill>
              </a:rPr>
              <a:t>JAVELIN 100 </a:t>
            </a:r>
            <a:r>
              <a:rPr lang="en-GB" dirty="0"/>
              <a:t>assessed patients with locally advanced or metastatic UC following 1st line chemotherapy, who have not progressed and randomised to either standard of care or avelumab (anti-PD-L1)</a:t>
            </a:r>
            <a:endParaRPr dirty="0"/>
          </a:p>
        </p:txBody>
      </p:sp>
      <p:sp>
        <p:nvSpPr>
          <p:cNvPr id="512" name="Google Shape;512;p20"/>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JAVELIN 100: OVERVIEW</a:t>
            </a:r>
            <a:endParaRPr/>
          </a:p>
        </p:txBody>
      </p:sp>
      <p:sp>
        <p:nvSpPr>
          <p:cNvPr id="513" name="Google Shape;513;p20"/>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514" name="Google Shape;514;p20"/>
          <p:cNvSpPr txBox="1">
            <a:spLocks noGrp="1"/>
          </p:cNvSpPr>
          <p:nvPr>
            <p:ph type="body" idx="2"/>
          </p:nvPr>
        </p:nvSpPr>
        <p:spPr>
          <a:xfrm>
            <a:off x="465138" y="6338243"/>
            <a:ext cx="7995294" cy="36512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100"/>
              <a:buNone/>
            </a:pPr>
            <a:r>
              <a:rPr lang="en-GB" sz="1100"/>
              <a:t>BSC, best supportive care; CR, complete response; CT, chemotherapy; IV, intravenous; OS, overall survival; PD-L1, programmed death ligand-1; PFS, progression free survival; PR, partial response; PRO, patient reported outcomes; Q2W, every 2 weeks; R, randomisation; RECIST 1.1; Response Evaluation Criteria in Solid Tumours version 1.1; SD, stable disease; UC, urothelial carcinoma </a:t>
            </a:r>
            <a:endParaRPr/>
          </a:p>
          <a:p>
            <a:pPr marL="0" lvl="0" indent="0" algn="l" rtl="0">
              <a:lnSpc>
                <a:spcPct val="90000"/>
              </a:lnSpc>
              <a:spcBef>
                <a:spcPts val="0"/>
              </a:spcBef>
              <a:spcAft>
                <a:spcPts val="0"/>
              </a:spcAft>
              <a:buSzPts val="1100"/>
              <a:buNone/>
            </a:pPr>
            <a:r>
              <a:rPr lang="en-GB" sz="1100"/>
              <a:t>Powles T, et al. ASCO 2020. Abstract #LBA1. Oral presentation</a:t>
            </a:r>
            <a:endParaRPr/>
          </a:p>
        </p:txBody>
      </p:sp>
      <p:sp>
        <p:nvSpPr>
          <p:cNvPr id="515" name="Google Shape;515;p20"/>
          <p:cNvSpPr txBox="1"/>
          <p:nvPr/>
        </p:nvSpPr>
        <p:spPr>
          <a:xfrm>
            <a:off x="465138" y="5733257"/>
            <a:ext cx="8222399" cy="415498"/>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050">
                <a:solidFill>
                  <a:srgbClr val="505050"/>
                </a:solidFill>
                <a:latin typeface="Calibri"/>
                <a:ea typeface="Calibri"/>
                <a:cs typeface="Calibri"/>
                <a:sym typeface="Calibri"/>
              </a:rPr>
              <a:t>*BSC was administered per local practice based on patient needs and clinical judgement; other systemic anti-tumour therapy was not permitted but palliative local radiotherapy for isolated lesions was acceptable</a:t>
            </a:r>
            <a:endParaRPr/>
          </a:p>
        </p:txBody>
      </p:sp>
      <p:sp>
        <p:nvSpPr>
          <p:cNvPr id="516" name="Google Shape;516;p20"/>
          <p:cNvSpPr/>
          <p:nvPr/>
        </p:nvSpPr>
        <p:spPr>
          <a:xfrm>
            <a:off x="4635587" y="3835240"/>
            <a:ext cx="1736613" cy="575642"/>
          </a:xfrm>
          <a:prstGeom prst="roundRect">
            <a:avLst>
              <a:gd name="adj" fmla="val 16667"/>
            </a:avLst>
          </a:prstGeom>
          <a:solidFill>
            <a:srgbClr val="0070C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None/>
            </a:pPr>
            <a:r>
              <a:rPr lang="en-GB" sz="1200" b="1">
                <a:solidFill>
                  <a:schemeClr val="lt1"/>
                </a:solidFill>
                <a:latin typeface="Calibri"/>
                <a:ea typeface="Calibri"/>
                <a:cs typeface="Calibri"/>
                <a:sym typeface="Calibri"/>
              </a:rPr>
              <a:t>Avelumab</a:t>
            </a:r>
            <a:endParaRPr sz="12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10 mg/kg IV Q2W + BSC*</a:t>
            </a:r>
            <a:br>
              <a:rPr lang="en-GB" sz="1200">
                <a:solidFill>
                  <a:schemeClr val="lt1"/>
                </a:solidFill>
                <a:latin typeface="Calibri"/>
                <a:ea typeface="Calibri"/>
                <a:cs typeface="Calibri"/>
                <a:sym typeface="Calibri"/>
              </a:rPr>
            </a:br>
            <a:r>
              <a:rPr lang="en-GB" sz="1200">
                <a:solidFill>
                  <a:schemeClr val="lt1"/>
                </a:solidFill>
                <a:latin typeface="Calibri"/>
                <a:ea typeface="Calibri"/>
                <a:cs typeface="Calibri"/>
                <a:sym typeface="Calibri"/>
              </a:rPr>
              <a:t>N=350</a:t>
            </a:r>
            <a:endParaRPr/>
          </a:p>
        </p:txBody>
      </p:sp>
      <p:sp>
        <p:nvSpPr>
          <p:cNvPr id="517" name="Google Shape;517;p20"/>
          <p:cNvSpPr txBox="1"/>
          <p:nvPr/>
        </p:nvSpPr>
        <p:spPr>
          <a:xfrm>
            <a:off x="2585999" y="4185294"/>
            <a:ext cx="1481945" cy="3323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1200" b="1">
                <a:solidFill>
                  <a:schemeClr val="dk1"/>
                </a:solidFill>
                <a:latin typeface="Calibri"/>
                <a:ea typeface="Calibri"/>
                <a:cs typeface="Calibri"/>
                <a:sym typeface="Calibri"/>
              </a:rPr>
              <a:t>Treatment-free interval</a:t>
            </a:r>
            <a:br>
              <a:rPr lang="en-GB" sz="1200" b="1">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4-10 weeks</a:t>
            </a:r>
            <a:endParaRPr/>
          </a:p>
        </p:txBody>
      </p:sp>
      <p:sp>
        <p:nvSpPr>
          <p:cNvPr id="518" name="Google Shape;518;p20"/>
          <p:cNvSpPr txBox="1"/>
          <p:nvPr/>
        </p:nvSpPr>
        <p:spPr>
          <a:xfrm>
            <a:off x="4970093" y="4429968"/>
            <a:ext cx="1067600"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chemeClr val="dk1"/>
                </a:solidFill>
                <a:latin typeface="Calibri"/>
                <a:ea typeface="Calibri"/>
                <a:cs typeface="Calibri"/>
                <a:sym typeface="Calibri"/>
              </a:rPr>
              <a:t>Until PD, unacceptable</a:t>
            </a:r>
            <a:br>
              <a:rPr lang="en-GB" sz="900">
                <a:solidFill>
                  <a:schemeClr val="dk1"/>
                </a:solidFill>
                <a:latin typeface="Calibri"/>
                <a:ea typeface="Calibri"/>
                <a:cs typeface="Calibri"/>
                <a:sym typeface="Calibri"/>
              </a:rPr>
            </a:br>
            <a:r>
              <a:rPr lang="en-GB" sz="900">
                <a:solidFill>
                  <a:schemeClr val="dk1"/>
                </a:solidFill>
                <a:latin typeface="Calibri"/>
                <a:ea typeface="Calibri"/>
                <a:cs typeface="Calibri"/>
                <a:sym typeface="Calibri"/>
              </a:rPr>
              <a:t>toxicity, or withdrawal</a:t>
            </a:r>
            <a:endParaRPr/>
          </a:p>
        </p:txBody>
      </p:sp>
      <p:sp>
        <p:nvSpPr>
          <p:cNvPr id="519" name="Google Shape;519;p20"/>
          <p:cNvSpPr txBox="1"/>
          <p:nvPr/>
        </p:nvSpPr>
        <p:spPr>
          <a:xfrm>
            <a:off x="4373743" y="3473847"/>
            <a:ext cx="4198970"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All endpoints measured post randomisation (after chemotherapy)</a:t>
            </a:r>
            <a:endParaRPr sz="1200">
              <a:solidFill>
                <a:schemeClr val="dk1"/>
              </a:solidFill>
              <a:latin typeface="Calibri"/>
              <a:ea typeface="Calibri"/>
              <a:cs typeface="Calibri"/>
              <a:sym typeface="Calibri"/>
            </a:endParaRPr>
          </a:p>
        </p:txBody>
      </p:sp>
      <p:cxnSp>
        <p:nvCxnSpPr>
          <p:cNvPr id="520" name="Google Shape;520;p20"/>
          <p:cNvCxnSpPr/>
          <p:nvPr/>
        </p:nvCxnSpPr>
        <p:spPr>
          <a:xfrm>
            <a:off x="2339749" y="4554342"/>
            <a:ext cx="1908000" cy="0"/>
          </a:xfrm>
          <a:prstGeom prst="straightConnector1">
            <a:avLst/>
          </a:prstGeom>
          <a:noFill/>
          <a:ln w="19050" cap="flat" cmpd="sng">
            <a:solidFill>
              <a:schemeClr val="dk1"/>
            </a:solidFill>
            <a:prstDash val="solid"/>
            <a:round/>
            <a:headEnd type="none" w="sm" len="sm"/>
            <a:tailEnd type="none" w="sm" len="sm"/>
          </a:ln>
        </p:spPr>
      </p:cxnSp>
      <p:sp>
        <p:nvSpPr>
          <p:cNvPr id="521" name="Google Shape;521;p20"/>
          <p:cNvSpPr/>
          <p:nvPr/>
        </p:nvSpPr>
        <p:spPr>
          <a:xfrm>
            <a:off x="465138" y="3825254"/>
            <a:ext cx="2036456" cy="1413431"/>
          </a:xfrm>
          <a:prstGeom prst="roundRect">
            <a:avLst>
              <a:gd name="adj" fmla="val 9621"/>
            </a:avLst>
          </a:prstGeom>
          <a:solidFill>
            <a:schemeClr val="lt1"/>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171450" marR="0" lvl="0" indent="-171450" algn="l" rtl="0">
              <a:lnSpc>
                <a:spcPct val="90000"/>
              </a:lnSpc>
              <a:spcBef>
                <a:spcPts val="0"/>
              </a:spcBef>
              <a:spcAft>
                <a:spcPts val="0"/>
              </a:spcAft>
              <a:buClr>
                <a:schemeClr val="accent1"/>
              </a:buClr>
              <a:buSzPts val="1200"/>
              <a:buFont typeface="Arial"/>
              <a:buChar char="•"/>
            </a:pPr>
            <a:r>
              <a:rPr lang="en-GB" sz="1200">
                <a:solidFill>
                  <a:schemeClr val="dk1"/>
                </a:solidFill>
                <a:latin typeface="Calibri"/>
                <a:ea typeface="Calibri"/>
                <a:cs typeface="Calibri"/>
                <a:sym typeface="Calibri"/>
              </a:rPr>
              <a:t>CR, PR, or SD with standard 1</a:t>
            </a:r>
            <a:r>
              <a:rPr lang="en-GB" sz="1200" baseline="30000">
                <a:solidFill>
                  <a:schemeClr val="dk1"/>
                </a:solidFill>
                <a:latin typeface="Calibri"/>
                <a:ea typeface="Calibri"/>
                <a:cs typeface="Calibri"/>
                <a:sym typeface="Calibri"/>
              </a:rPr>
              <a:t>st</a:t>
            </a:r>
            <a:r>
              <a:rPr lang="en-GB" sz="1200">
                <a:solidFill>
                  <a:schemeClr val="dk1"/>
                </a:solidFill>
                <a:latin typeface="Calibri"/>
                <a:ea typeface="Calibri"/>
                <a:cs typeface="Calibri"/>
                <a:sym typeface="Calibri"/>
              </a:rPr>
              <a:t>-line chemotherapy </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(4-6 cycles)</a:t>
            </a:r>
            <a:endParaRPr/>
          </a:p>
          <a:p>
            <a:pPr marL="358775" marR="0" lvl="1" indent="-179387" algn="l" rtl="0">
              <a:lnSpc>
                <a:spcPct val="90000"/>
              </a:lnSpc>
              <a:spcBef>
                <a:spcPts val="0"/>
              </a:spcBef>
              <a:spcAft>
                <a:spcPts val="0"/>
              </a:spcAft>
              <a:buClr>
                <a:schemeClr val="accent1"/>
              </a:buClr>
              <a:buSzPts val="1000"/>
              <a:buFont typeface="NTR"/>
              <a:buChar char="–"/>
            </a:pPr>
            <a:r>
              <a:rPr lang="en-GB" sz="1000" b="0" i="0" u="none" strike="noStrike" cap="none">
                <a:solidFill>
                  <a:schemeClr val="dk1"/>
                </a:solidFill>
                <a:latin typeface="Calibri"/>
                <a:ea typeface="Calibri"/>
                <a:cs typeface="Calibri"/>
                <a:sym typeface="Calibri"/>
              </a:rPr>
              <a:t>Cisplatin + gemcitabine or</a:t>
            </a:r>
            <a:endParaRPr/>
          </a:p>
          <a:p>
            <a:pPr marL="358775" marR="0" lvl="1" indent="-179387" algn="l" rtl="0">
              <a:lnSpc>
                <a:spcPct val="90000"/>
              </a:lnSpc>
              <a:spcBef>
                <a:spcPts val="0"/>
              </a:spcBef>
              <a:spcAft>
                <a:spcPts val="0"/>
              </a:spcAft>
              <a:buClr>
                <a:schemeClr val="accent1"/>
              </a:buClr>
              <a:buSzPts val="1000"/>
              <a:buFont typeface="NTR"/>
              <a:buChar char="–"/>
            </a:pPr>
            <a:r>
              <a:rPr lang="en-GB" sz="1000" b="0" i="0" u="none" strike="noStrike" cap="none">
                <a:solidFill>
                  <a:schemeClr val="dk1"/>
                </a:solidFill>
                <a:latin typeface="Calibri"/>
                <a:ea typeface="Calibri"/>
                <a:cs typeface="Calibri"/>
                <a:sym typeface="Calibri"/>
              </a:rPr>
              <a:t>Carboplatin + gemcitabine</a:t>
            </a:r>
            <a:endParaRPr/>
          </a:p>
          <a:p>
            <a:pPr marL="179388" marR="0" lvl="0" indent="-171450" algn="l" rtl="0">
              <a:lnSpc>
                <a:spcPct val="90000"/>
              </a:lnSpc>
              <a:spcBef>
                <a:spcPts val="0"/>
              </a:spcBef>
              <a:spcAft>
                <a:spcPts val="0"/>
              </a:spcAft>
              <a:buClr>
                <a:schemeClr val="accent1"/>
              </a:buClr>
              <a:buSzPts val="1200"/>
              <a:buFont typeface="Arial"/>
              <a:buChar char="•"/>
            </a:pPr>
            <a:r>
              <a:rPr lang="en-GB" sz="1200">
                <a:solidFill>
                  <a:schemeClr val="dk1"/>
                </a:solidFill>
                <a:latin typeface="Calibri"/>
                <a:ea typeface="Calibri"/>
                <a:cs typeface="Calibri"/>
                <a:sym typeface="Calibri"/>
              </a:rPr>
              <a:t>Unresectable locally advanced or metastatic UC</a:t>
            </a:r>
            <a:endParaRPr/>
          </a:p>
        </p:txBody>
      </p:sp>
      <p:sp>
        <p:nvSpPr>
          <p:cNvPr id="522" name="Google Shape;522;p20"/>
          <p:cNvSpPr txBox="1"/>
          <p:nvPr/>
        </p:nvSpPr>
        <p:spPr>
          <a:xfrm>
            <a:off x="2685534" y="4994592"/>
            <a:ext cx="2678554"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Stratification</a:t>
            </a:r>
            <a:endParaRPr/>
          </a:p>
          <a:p>
            <a:pPr marL="171450" marR="0" lvl="0" indent="-171450" algn="l" rtl="0">
              <a:spcBef>
                <a:spcPts val="0"/>
              </a:spcBef>
              <a:spcAft>
                <a:spcPts val="0"/>
              </a:spcAft>
              <a:buClr>
                <a:schemeClr val="accent1"/>
              </a:buClr>
              <a:buSzPts val="1200"/>
              <a:buFont typeface="Arial"/>
              <a:buChar char="•"/>
            </a:pPr>
            <a:r>
              <a:rPr lang="en-GB" sz="1200">
                <a:solidFill>
                  <a:schemeClr val="dk1"/>
                </a:solidFill>
                <a:latin typeface="Calibri"/>
                <a:ea typeface="Calibri"/>
                <a:cs typeface="Calibri"/>
                <a:sym typeface="Calibri"/>
              </a:rPr>
              <a:t>Best response to 1</a:t>
            </a:r>
            <a:r>
              <a:rPr lang="en-GB" sz="1200" baseline="30000">
                <a:solidFill>
                  <a:schemeClr val="dk1"/>
                </a:solidFill>
                <a:latin typeface="Calibri"/>
                <a:ea typeface="Calibri"/>
                <a:cs typeface="Calibri"/>
                <a:sym typeface="Calibri"/>
              </a:rPr>
              <a:t>st</a:t>
            </a:r>
            <a:r>
              <a:rPr lang="en-GB" sz="1200">
                <a:solidFill>
                  <a:schemeClr val="dk1"/>
                </a:solidFill>
                <a:latin typeface="Calibri"/>
                <a:ea typeface="Calibri"/>
                <a:cs typeface="Calibri"/>
                <a:sym typeface="Calibri"/>
              </a:rPr>
              <a:t>-line </a:t>
            </a:r>
            <a:endParaRPr/>
          </a:p>
          <a:p>
            <a:pPr marL="171450" marR="0" lvl="0" indent="-171450" algn="l" rtl="0">
              <a:spcBef>
                <a:spcPts val="0"/>
              </a:spcBef>
              <a:spcAft>
                <a:spcPts val="0"/>
              </a:spcAft>
              <a:buClr>
                <a:schemeClr val="accent1"/>
              </a:buClr>
              <a:buSzPts val="1200"/>
              <a:buFont typeface="Arial"/>
              <a:buChar char="•"/>
            </a:pPr>
            <a:r>
              <a:rPr lang="en-GB" sz="1200">
                <a:solidFill>
                  <a:schemeClr val="dk1"/>
                </a:solidFill>
                <a:latin typeface="Calibri"/>
                <a:ea typeface="Calibri"/>
                <a:cs typeface="Calibri"/>
                <a:sym typeface="Calibri"/>
              </a:rPr>
              <a:t>chemo (CR or PR vs SD)</a:t>
            </a:r>
            <a:endParaRPr/>
          </a:p>
          <a:p>
            <a:pPr marL="171450" marR="0" lvl="0" indent="-171450" algn="l" rtl="0">
              <a:spcBef>
                <a:spcPts val="0"/>
              </a:spcBef>
              <a:spcAft>
                <a:spcPts val="0"/>
              </a:spcAft>
              <a:buClr>
                <a:schemeClr val="accent1"/>
              </a:buClr>
              <a:buSzPts val="1200"/>
              <a:buFont typeface="Arial"/>
              <a:buChar char="•"/>
            </a:pPr>
            <a:r>
              <a:rPr lang="en-GB" sz="1200">
                <a:solidFill>
                  <a:schemeClr val="dk1"/>
                </a:solidFill>
                <a:latin typeface="Calibri"/>
                <a:ea typeface="Calibri"/>
                <a:cs typeface="Calibri"/>
                <a:sym typeface="Calibri"/>
              </a:rPr>
              <a:t>Metastatic site (visceral vs non-visceral) </a:t>
            </a:r>
            <a:endParaRPr/>
          </a:p>
        </p:txBody>
      </p:sp>
      <p:sp>
        <p:nvSpPr>
          <p:cNvPr id="523" name="Google Shape;523;p20"/>
          <p:cNvSpPr txBox="1"/>
          <p:nvPr/>
        </p:nvSpPr>
        <p:spPr>
          <a:xfrm>
            <a:off x="3120183" y="4609978"/>
            <a:ext cx="413576"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N=700</a:t>
            </a:r>
            <a:endParaRPr sz="1200">
              <a:solidFill>
                <a:schemeClr val="dk1"/>
              </a:solidFill>
              <a:latin typeface="Calibri"/>
              <a:ea typeface="Calibri"/>
              <a:cs typeface="Calibri"/>
              <a:sym typeface="Calibri"/>
            </a:endParaRPr>
          </a:p>
        </p:txBody>
      </p:sp>
      <p:sp>
        <p:nvSpPr>
          <p:cNvPr id="524" name="Google Shape;524;p20"/>
          <p:cNvSpPr/>
          <p:nvPr/>
        </p:nvSpPr>
        <p:spPr>
          <a:xfrm>
            <a:off x="4635587" y="4725144"/>
            <a:ext cx="1736613" cy="575642"/>
          </a:xfrm>
          <a:prstGeom prst="roundRect">
            <a:avLst>
              <a:gd name="adj" fmla="val 16667"/>
            </a:avLst>
          </a:prstGeom>
          <a:solidFill>
            <a:srgbClr val="C000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BSC alone*</a:t>
            </a:r>
            <a:endParaRPr/>
          </a:p>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N=350</a:t>
            </a:r>
            <a:endParaRPr/>
          </a:p>
        </p:txBody>
      </p:sp>
      <p:cxnSp>
        <p:nvCxnSpPr>
          <p:cNvPr id="525" name="Google Shape;525;p20"/>
          <p:cNvCxnSpPr/>
          <p:nvPr/>
        </p:nvCxnSpPr>
        <p:spPr>
          <a:xfrm>
            <a:off x="4273236" y="3717455"/>
            <a:ext cx="4399984" cy="0"/>
          </a:xfrm>
          <a:prstGeom prst="straightConnector1">
            <a:avLst/>
          </a:prstGeom>
          <a:noFill/>
          <a:ln w="28575" cap="flat" cmpd="sng">
            <a:solidFill>
              <a:schemeClr val="dk1"/>
            </a:solidFill>
            <a:prstDash val="solid"/>
            <a:round/>
            <a:headEnd type="none" w="sm" len="sm"/>
            <a:tailEnd type="triangle" w="med" len="med"/>
          </a:ln>
        </p:spPr>
      </p:cxnSp>
      <p:sp>
        <p:nvSpPr>
          <p:cNvPr id="526" name="Google Shape;526;p20"/>
          <p:cNvSpPr/>
          <p:nvPr/>
        </p:nvSpPr>
        <p:spPr>
          <a:xfrm>
            <a:off x="6648655" y="3861048"/>
            <a:ext cx="2036456" cy="1818003"/>
          </a:xfrm>
          <a:prstGeom prst="roundRect">
            <a:avLst>
              <a:gd name="adj" fmla="val 9197"/>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36000" rIns="0" bIns="36000" anchor="ctr" anchorCtr="0">
            <a:noAutofit/>
          </a:bodyPr>
          <a:lstStyle/>
          <a:p>
            <a:pPr marL="0" marR="0" lvl="0" indent="0" algn="l" rtl="0">
              <a:lnSpc>
                <a:spcPct val="90000"/>
              </a:lnSpc>
              <a:spcBef>
                <a:spcPts val="0"/>
              </a:spcBef>
              <a:spcAft>
                <a:spcPts val="0"/>
              </a:spcAft>
              <a:buNone/>
            </a:pPr>
            <a:r>
              <a:rPr lang="en-GB" sz="1100" b="1">
                <a:solidFill>
                  <a:schemeClr val="dk1"/>
                </a:solidFill>
                <a:latin typeface="Calibri"/>
                <a:ea typeface="Calibri"/>
                <a:cs typeface="Calibri"/>
                <a:sym typeface="Calibri"/>
              </a:rPr>
              <a:t>Primary endpoint</a:t>
            </a:r>
            <a:endParaRPr/>
          </a:p>
          <a:p>
            <a:pPr marL="171450" marR="0" lvl="0" indent="-171450" algn="l" rtl="0">
              <a:lnSpc>
                <a:spcPct val="90000"/>
              </a:lnSpc>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OS</a:t>
            </a:r>
            <a:endParaRPr/>
          </a:p>
          <a:p>
            <a:pPr marL="0" marR="0" lvl="0" indent="0" algn="l" rtl="0">
              <a:lnSpc>
                <a:spcPct val="90000"/>
              </a:lnSpc>
              <a:spcBef>
                <a:spcPts val="300"/>
              </a:spcBef>
              <a:spcAft>
                <a:spcPts val="0"/>
              </a:spcAft>
              <a:buNone/>
            </a:pPr>
            <a:r>
              <a:rPr lang="en-GB" sz="1100" b="1">
                <a:solidFill>
                  <a:schemeClr val="dk1"/>
                </a:solidFill>
                <a:latin typeface="Calibri"/>
                <a:ea typeface="Calibri"/>
                <a:cs typeface="Calibri"/>
                <a:sym typeface="Calibri"/>
              </a:rPr>
              <a:t>Primary analysis populations</a:t>
            </a:r>
            <a:endParaRPr/>
          </a:p>
          <a:p>
            <a:pPr marL="171450" marR="0" lvl="0" indent="-171450" algn="l" rtl="0">
              <a:lnSpc>
                <a:spcPct val="90000"/>
              </a:lnSpc>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All randomised patients</a:t>
            </a:r>
            <a:endParaRPr/>
          </a:p>
          <a:p>
            <a:pPr marL="171450" marR="0" lvl="0" indent="-171450" algn="l" rtl="0">
              <a:lnSpc>
                <a:spcPct val="90000"/>
              </a:lnSpc>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PD-L1+ population</a:t>
            </a:r>
            <a:endParaRPr/>
          </a:p>
          <a:p>
            <a:pPr marL="0" marR="0" lvl="0" indent="0" algn="l" rtl="0">
              <a:lnSpc>
                <a:spcPct val="90000"/>
              </a:lnSpc>
              <a:spcBef>
                <a:spcPts val="300"/>
              </a:spcBef>
              <a:spcAft>
                <a:spcPts val="0"/>
              </a:spcAft>
              <a:buNone/>
            </a:pPr>
            <a:r>
              <a:rPr lang="en-GB" sz="1100" b="1">
                <a:solidFill>
                  <a:schemeClr val="dk1"/>
                </a:solidFill>
                <a:latin typeface="Calibri"/>
                <a:ea typeface="Calibri"/>
                <a:cs typeface="Calibri"/>
                <a:sym typeface="Calibri"/>
              </a:rPr>
              <a:t>Secondary endpoints</a:t>
            </a:r>
            <a:endParaRPr/>
          </a:p>
          <a:p>
            <a:pPr marL="171450" marR="0" lvl="0" indent="-171450" algn="l" rtl="0">
              <a:lnSpc>
                <a:spcPct val="90000"/>
              </a:lnSpc>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PFS and objective response per RECIST 1.1</a:t>
            </a:r>
            <a:endParaRPr/>
          </a:p>
          <a:p>
            <a:pPr marL="171450" marR="0" lvl="0" indent="-171450" algn="l" rtl="0">
              <a:lnSpc>
                <a:spcPct val="90000"/>
              </a:lnSpc>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Safety and tolerability</a:t>
            </a:r>
            <a:endParaRPr/>
          </a:p>
          <a:p>
            <a:pPr marL="171450" marR="0" lvl="0" indent="-171450" algn="l" rtl="0">
              <a:lnSpc>
                <a:spcPct val="90000"/>
              </a:lnSpc>
              <a:spcBef>
                <a:spcPts val="0"/>
              </a:spcBef>
              <a:spcAft>
                <a:spcPts val="0"/>
              </a:spcAft>
              <a:buClr>
                <a:schemeClr val="accent1"/>
              </a:buClr>
              <a:buSzPts val="1100"/>
              <a:buFont typeface="Arial"/>
              <a:buChar char="•"/>
            </a:pPr>
            <a:r>
              <a:rPr lang="en-GB" sz="1100">
                <a:solidFill>
                  <a:schemeClr val="dk1"/>
                </a:solidFill>
                <a:latin typeface="Calibri"/>
                <a:ea typeface="Calibri"/>
                <a:cs typeface="Calibri"/>
                <a:sym typeface="Calibri"/>
              </a:rPr>
              <a:t>PROs</a:t>
            </a:r>
            <a:endParaRPr/>
          </a:p>
        </p:txBody>
      </p:sp>
      <p:grpSp>
        <p:nvGrpSpPr>
          <p:cNvPr id="527" name="Google Shape;527;p20"/>
          <p:cNvGrpSpPr/>
          <p:nvPr/>
        </p:nvGrpSpPr>
        <p:grpSpPr>
          <a:xfrm>
            <a:off x="4301562" y="4119327"/>
            <a:ext cx="329942" cy="887239"/>
            <a:chOff x="3851920" y="4293096"/>
            <a:chExt cx="210409" cy="775198"/>
          </a:xfrm>
        </p:grpSpPr>
        <p:cxnSp>
          <p:nvCxnSpPr>
            <p:cNvPr id="528" name="Google Shape;528;p20"/>
            <p:cNvCxnSpPr/>
            <p:nvPr/>
          </p:nvCxnSpPr>
          <p:spPr>
            <a:xfrm>
              <a:off x="3851920" y="4303050"/>
              <a:ext cx="210409" cy="0"/>
            </a:xfrm>
            <a:prstGeom prst="straightConnector1">
              <a:avLst/>
            </a:prstGeom>
            <a:noFill/>
            <a:ln w="19050" cap="flat" cmpd="sng">
              <a:solidFill>
                <a:schemeClr val="dk1"/>
              </a:solidFill>
              <a:prstDash val="solid"/>
              <a:round/>
              <a:headEnd type="none" w="sm" len="sm"/>
              <a:tailEnd type="triangle" w="med" len="med"/>
            </a:ln>
          </p:spPr>
        </p:cxnSp>
        <p:cxnSp>
          <p:nvCxnSpPr>
            <p:cNvPr id="529" name="Google Shape;529;p20"/>
            <p:cNvCxnSpPr/>
            <p:nvPr/>
          </p:nvCxnSpPr>
          <p:spPr>
            <a:xfrm>
              <a:off x="3851920" y="5067470"/>
              <a:ext cx="210409" cy="0"/>
            </a:xfrm>
            <a:prstGeom prst="straightConnector1">
              <a:avLst/>
            </a:prstGeom>
            <a:noFill/>
            <a:ln w="19050" cap="flat" cmpd="sng">
              <a:solidFill>
                <a:schemeClr val="dk1"/>
              </a:solidFill>
              <a:prstDash val="solid"/>
              <a:round/>
              <a:headEnd type="none" w="sm" len="sm"/>
              <a:tailEnd type="triangle" w="med" len="med"/>
            </a:ln>
          </p:spPr>
        </p:cxnSp>
        <p:cxnSp>
          <p:nvCxnSpPr>
            <p:cNvPr id="530" name="Google Shape;530;p20"/>
            <p:cNvCxnSpPr/>
            <p:nvPr/>
          </p:nvCxnSpPr>
          <p:spPr>
            <a:xfrm rot="10800000">
              <a:off x="3861876" y="4293096"/>
              <a:ext cx="0" cy="775198"/>
            </a:xfrm>
            <a:prstGeom prst="straightConnector1">
              <a:avLst/>
            </a:prstGeom>
            <a:noFill/>
            <a:ln w="19050" cap="flat" cmpd="sng">
              <a:solidFill>
                <a:schemeClr val="dk1"/>
              </a:solidFill>
              <a:prstDash val="solid"/>
              <a:round/>
              <a:headEnd type="none" w="sm" len="sm"/>
              <a:tailEnd type="none" w="sm" len="sm"/>
            </a:ln>
          </p:spPr>
        </p:cxnSp>
      </p:grpSp>
      <p:grpSp>
        <p:nvGrpSpPr>
          <p:cNvPr id="531" name="Google Shape;531;p20"/>
          <p:cNvGrpSpPr/>
          <p:nvPr/>
        </p:nvGrpSpPr>
        <p:grpSpPr>
          <a:xfrm>
            <a:off x="4085538" y="4331420"/>
            <a:ext cx="450080" cy="450080"/>
            <a:chOff x="3635896" y="4419080"/>
            <a:chExt cx="450080" cy="450080"/>
          </a:xfrm>
        </p:grpSpPr>
        <p:sp>
          <p:nvSpPr>
            <p:cNvPr id="532" name="Google Shape;532;p20"/>
            <p:cNvSpPr/>
            <p:nvPr/>
          </p:nvSpPr>
          <p:spPr>
            <a:xfrm>
              <a:off x="3635896" y="4419080"/>
              <a:ext cx="450080" cy="450080"/>
            </a:xfrm>
            <a:prstGeom prst="ellipse">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20"/>
            <p:cNvSpPr txBox="1"/>
            <p:nvPr/>
          </p:nvSpPr>
          <p:spPr>
            <a:xfrm>
              <a:off x="3761550" y="4463724"/>
              <a:ext cx="198772" cy="387798"/>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1600" b="1">
                  <a:solidFill>
                    <a:schemeClr val="lt1"/>
                  </a:solidFill>
                  <a:latin typeface="Calibri"/>
                  <a:ea typeface="Calibri"/>
                  <a:cs typeface="Calibri"/>
                  <a:sym typeface="Calibri"/>
                </a:rPr>
                <a:t>R</a:t>
              </a:r>
              <a:br>
                <a:rPr lang="en-GB" sz="1200" b="1">
                  <a:solidFill>
                    <a:schemeClr val="lt1"/>
                  </a:solidFill>
                  <a:latin typeface="Calibri"/>
                  <a:ea typeface="Calibri"/>
                  <a:cs typeface="Calibri"/>
                  <a:sym typeface="Calibri"/>
                </a:rPr>
              </a:br>
              <a:r>
                <a:rPr lang="en-GB" sz="1200" b="1">
                  <a:solidFill>
                    <a:schemeClr val="lt1"/>
                  </a:solidFill>
                  <a:latin typeface="Calibri"/>
                  <a:ea typeface="Calibri"/>
                  <a:cs typeface="Calibri"/>
                  <a:sym typeface="Calibri"/>
                </a:rPr>
                <a:t>1:1</a:t>
              </a:r>
              <a:endParaRPr sz="12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JAVELIN 100: RESULTS</a:t>
            </a:r>
            <a:endParaRPr/>
          </a:p>
        </p:txBody>
      </p:sp>
      <p:sp>
        <p:nvSpPr>
          <p:cNvPr id="539" name="Google Shape;539;p21"/>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540" name="Google Shape;540;p21"/>
          <p:cNvSpPr txBox="1">
            <a:spLocks noGrp="1"/>
          </p:cNvSpPr>
          <p:nvPr>
            <p:ph type="body" idx="2"/>
          </p:nvPr>
        </p:nvSpPr>
        <p:spPr>
          <a:xfrm>
            <a:off x="465138" y="6356350"/>
            <a:ext cx="8139310"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endParaRPr/>
          </a:p>
          <a:p>
            <a:pPr marL="0" lvl="0" indent="0" algn="l" rtl="0">
              <a:spcBef>
                <a:spcPts val="0"/>
              </a:spcBef>
              <a:spcAft>
                <a:spcPts val="0"/>
              </a:spcAft>
              <a:buSzPts val="1200"/>
              <a:buNone/>
            </a:pPr>
            <a:r>
              <a:rPr lang="en-GB"/>
              <a:t>BSC, best supportive care; CI, confidence interval; HR, hazard ratio; OS, overall survival; PD-L1, programmed death ligand-1</a:t>
            </a:r>
            <a:endParaRPr/>
          </a:p>
          <a:p>
            <a:pPr marL="0" lvl="0" indent="0" algn="l" rtl="0">
              <a:spcBef>
                <a:spcPts val="0"/>
              </a:spcBef>
              <a:spcAft>
                <a:spcPts val="0"/>
              </a:spcAft>
              <a:buSzPts val="1200"/>
              <a:buNone/>
            </a:pPr>
            <a:r>
              <a:rPr lang="en-GB"/>
              <a:t>Powles T, et al. ASCO 2020. Abstract #LBA1. Oral presentation</a:t>
            </a:r>
            <a:endParaRPr/>
          </a:p>
          <a:p>
            <a:pPr marL="0" lvl="0" indent="0" algn="l" rtl="0">
              <a:spcBef>
                <a:spcPts val="1200"/>
              </a:spcBef>
              <a:spcAft>
                <a:spcPts val="0"/>
              </a:spcAft>
              <a:buSzPts val="1200"/>
              <a:buNone/>
            </a:pPr>
            <a:endParaRPr/>
          </a:p>
        </p:txBody>
      </p:sp>
      <p:sp>
        <p:nvSpPr>
          <p:cNvPr id="541" name="Google Shape;541;p21"/>
          <p:cNvSpPr txBox="1"/>
          <p:nvPr/>
        </p:nvSpPr>
        <p:spPr>
          <a:xfrm>
            <a:off x="342431" y="1268760"/>
            <a:ext cx="33654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Arial"/>
                <a:ea typeface="Arial"/>
                <a:cs typeface="Arial"/>
                <a:sym typeface="Arial"/>
              </a:rPr>
              <a:t>OS IN THE OVERALL POPULATION</a:t>
            </a:r>
            <a:endParaRPr/>
          </a:p>
        </p:txBody>
      </p:sp>
      <p:sp>
        <p:nvSpPr>
          <p:cNvPr id="542" name="Google Shape;542;p21"/>
          <p:cNvSpPr txBox="1"/>
          <p:nvPr/>
        </p:nvSpPr>
        <p:spPr>
          <a:xfrm>
            <a:off x="4857708" y="1268760"/>
            <a:ext cx="31706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Arial"/>
                <a:ea typeface="Arial"/>
                <a:cs typeface="Arial"/>
                <a:sym typeface="Arial"/>
              </a:rPr>
              <a:t>OS IN THE PD-L1+ POPULATION</a:t>
            </a:r>
            <a:endParaRPr/>
          </a:p>
        </p:txBody>
      </p:sp>
      <p:sp>
        <p:nvSpPr>
          <p:cNvPr id="543" name="Google Shape;543;p21"/>
          <p:cNvSpPr txBox="1"/>
          <p:nvPr/>
        </p:nvSpPr>
        <p:spPr>
          <a:xfrm>
            <a:off x="4762394" y="4221088"/>
            <a:ext cx="4130086" cy="1815882"/>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accent1"/>
              </a:buClr>
              <a:buSzPts val="1600"/>
              <a:buFont typeface="Arial"/>
              <a:buChar char="•"/>
            </a:pPr>
            <a:r>
              <a:rPr lang="en-GB" sz="1600">
                <a:solidFill>
                  <a:schemeClr val="dk2"/>
                </a:solidFill>
                <a:latin typeface="Calibri"/>
                <a:ea typeface="Calibri"/>
                <a:cs typeface="Calibri"/>
                <a:sym typeface="Calibri"/>
              </a:rPr>
              <a:t>358 patients (51%) had a PD-L1 positive tumour</a:t>
            </a:r>
            <a:endParaRPr/>
          </a:p>
          <a:p>
            <a:pPr marL="171450" marR="0" lvl="0" indent="-171450" algn="l" rtl="0">
              <a:spcBef>
                <a:spcPts val="0"/>
              </a:spcBef>
              <a:spcAft>
                <a:spcPts val="0"/>
              </a:spcAft>
              <a:buClr>
                <a:schemeClr val="accent1"/>
              </a:buClr>
              <a:buSzPts val="1600"/>
              <a:buFont typeface="Arial"/>
              <a:buChar char="•"/>
            </a:pPr>
            <a:r>
              <a:rPr lang="en-GB" sz="1600">
                <a:solidFill>
                  <a:schemeClr val="dk2"/>
                </a:solidFill>
                <a:latin typeface="Calibri"/>
                <a:ea typeface="Calibri"/>
                <a:cs typeface="Calibri"/>
                <a:sym typeface="Calibri"/>
              </a:rPr>
              <a:t>PD-L1+ status was defined as PD-L1 expression in ≥25% of tumour cells or 100% of tumour-associated immune cells if the percentage of immune cells was &gt;1% or ≤1%, respectively (SP263 assay)</a:t>
            </a:r>
            <a:endParaRPr/>
          </a:p>
        </p:txBody>
      </p:sp>
      <p:sp>
        <p:nvSpPr>
          <p:cNvPr id="544" name="Google Shape;544;p21"/>
          <p:cNvSpPr txBox="1"/>
          <p:nvPr/>
        </p:nvSpPr>
        <p:spPr>
          <a:xfrm>
            <a:off x="346050" y="4235155"/>
            <a:ext cx="4130086" cy="584775"/>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accent1"/>
              </a:buClr>
              <a:buSzPts val="1600"/>
              <a:buFont typeface="Arial"/>
              <a:buChar char="•"/>
            </a:pPr>
            <a:r>
              <a:rPr lang="en-GB" sz="1600">
                <a:solidFill>
                  <a:schemeClr val="dk2"/>
                </a:solidFill>
                <a:latin typeface="Calibri"/>
                <a:ea typeface="Calibri"/>
                <a:cs typeface="Calibri"/>
                <a:sym typeface="Calibri"/>
              </a:rPr>
              <a:t>OS was longer with avelumab vs BSC across all pre-specified subgroups</a:t>
            </a:r>
            <a:endParaRPr/>
          </a:p>
        </p:txBody>
      </p:sp>
      <p:pic>
        <p:nvPicPr>
          <p:cNvPr id="545" name="Google Shape;545;p21"/>
          <p:cNvPicPr preferRelativeResize="0"/>
          <p:nvPr/>
        </p:nvPicPr>
        <p:blipFill rotWithShape="1">
          <a:blip r:embed="rId3">
            <a:alphaModFix/>
          </a:blip>
          <a:srcRect l="6688" t="13021" r="4324" b="12780"/>
          <a:stretch/>
        </p:blipFill>
        <p:spPr>
          <a:xfrm>
            <a:off x="232046" y="1916832"/>
            <a:ext cx="4483970" cy="2103101"/>
          </a:xfrm>
          <a:prstGeom prst="rect">
            <a:avLst/>
          </a:prstGeom>
          <a:noFill/>
          <a:ln>
            <a:noFill/>
          </a:ln>
        </p:spPr>
      </p:pic>
      <p:pic>
        <p:nvPicPr>
          <p:cNvPr id="546" name="Google Shape;546;p21"/>
          <p:cNvPicPr preferRelativeResize="0"/>
          <p:nvPr/>
        </p:nvPicPr>
        <p:blipFill rotWithShape="1">
          <a:blip r:embed="rId4">
            <a:alphaModFix/>
          </a:blip>
          <a:srcRect l="6463" t="11621" r="4325" b="12779"/>
          <a:stretch/>
        </p:blipFill>
        <p:spPr>
          <a:xfrm>
            <a:off x="4644008" y="1916833"/>
            <a:ext cx="4392275" cy="2093673"/>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2"/>
          <p:cNvSpPr txBox="1">
            <a:spLocks noGrp="1"/>
          </p:cNvSpPr>
          <p:nvPr>
            <p:ph type="body" idx="1"/>
          </p:nvPr>
        </p:nvSpPr>
        <p:spPr>
          <a:xfrm>
            <a:off x="464400" y="702615"/>
            <a:ext cx="8229600" cy="49413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SECONDARY ENDPOINTS</a:t>
            </a:r>
            <a:endParaRPr/>
          </a:p>
        </p:txBody>
      </p:sp>
      <p:graphicFrame>
        <p:nvGraphicFramePr>
          <p:cNvPr id="552" name="Google Shape;552;p22"/>
          <p:cNvGraphicFramePr/>
          <p:nvPr/>
        </p:nvGraphicFramePr>
        <p:xfrm>
          <a:off x="464400" y="1051560"/>
          <a:ext cx="3000000" cy="3000000"/>
        </p:xfrm>
        <a:graphic>
          <a:graphicData uri="http://schemas.openxmlformats.org/drawingml/2006/table">
            <a:tbl>
              <a:tblPr firstRow="1" bandRow="1">
                <a:noFill/>
                <a:tableStyleId>{AC42ACD2-4DEF-4CC0-B481-F0C9BF09FDE4}</a:tableStyleId>
              </a:tblPr>
              <a:tblGrid>
                <a:gridCol w="2832425">
                  <a:extLst>
                    <a:ext uri="{9D8B030D-6E8A-4147-A177-3AD203B41FA5}">
                      <a16:colId xmlns:a16="http://schemas.microsoft.com/office/drawing/2014/main" val="20000"/>
                    </a:ext>
                  </a:extLst>
                </a:gridCol>
                <a:gridCol w="1351600">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tblGrid>
              <a:tr h="386350">
                <a:tc>
                  <a:txBody>
                    <a:bodyPr/>
                    <a:lstStyle/>
                    <a:p>
                      <a:pPr marL="0" marR="0" lvl="0" indent="0" algn="l" rtl="0">
                        <a:spcBef>
                          <a:spcPts val="0"/>
                        </a:spcBef>
                        <a:spcAft>
                          <a:spcPts val="0"/>
                        </a:spcAft>
                        <a:buNone/>
                      </a:pPr>
                      <a:r>
                        <a:rPr lang="en-GB" sz="1050"/>
                        <a:t>PFS by independent radiology review</a:t>
                      </a:r>
                      <a:endParaRPr/>
                    </a:p>
                  </a:txBody>
                  <a:tcPr marL="91450" marR="91450" marT="45725" marB="45725">
                    <a:solidFill>
                      <a:srgbClr val="03C750"/>
                    </a:solidFill>
                  </a:tcPr>
                </a:tc>
                <a:tc>
                  <a:txBody>
                    <a:bodyPr/>
                    <a:lstStyle/>
                    <a:p>
                      <a:pPr marL="0" marR="0" lvl="0" indent="0" algn="ctr" rtl="0">
                        <a:spcBef>
                          <a:spcPts val="0"/>
                        </a:spcBef>
                        <a:spcAft>
                          <a:spcPts val="0"/>
                        </a:spcAft>
                        <a:buNone/>
                      </a:pPr>
                      <a:r>
                        <a:rPr lang="en-GB" sz="1050" b="1">
                          <a:solidFill>
                            <a:schemeClr val="lt1"/>
                          </a:solidFill>
                        </a:rPr>
                        <a:t>Avelumab+BCS</a:t>
                      </a:r>
                      <a:endParaRPr sz="1050" b="1">
                        <a:solidFill>
                          <a:schemeClr val="lt1"/>
                        </a:solidFill>
                      </a:endParaRPr>
                    </a:p>
                    <a:p>
                      <a:pPr marL="0" marR="0" lvl="0" indent="0" algn="ctr" rtl="0">
                        <a:spcBef>
                          <a:spcPts val="0"/>
                        </a:spcBef>
                        <a:spcAft>
                          <a:spcPts val="0"/>
                        </a:spcAft>
                        <a:buNone/>
                      </a:pPr>
                      <a:r>
                        <a:rPr lang="en-GB" sz="1050" b="1">
                          <a:solidFill>
                            <a:schemeClr val="lt1"/>
                          </a:solidFill>
                        </a:rPr>
                        <a:t>N=350</a:t>
                      </a:r>
                      <a:endParaRPr sz="1050" b="1">
                        <a:solidFill>
                          <a:schemeClr val="lt1"/>
                        </a:solidFill>
                      </a:endParaRPr>
                    </a:p>
                  </a:txBody>
                  <a:tcPr marL="91450" marR="91450" marT="45725" marB="45725">
                    <a:solidFill>
                      <a:srgbClr val="03C750"/>
                    </a:solidFill>
                  </a:tcPr>
                </a:tc>
                <a:tc>
                  <a:txBody>
                    <a:bodyPr/>
                    <a:lstStyle/>
                    <a:p>
                      <a:pPr marL="0" marR="0" lvl="0" indent="0" algn="ctr" rtl="0">
                        <a:spcBef>
                          <a:spcPts val="0"/>
                        </a:spcBef>
                        <a:spcAft>
                          <a:spcPts val="0"/>
                        </a:spcAft>
                        <a:buNone/>
                      </a:pPr>
                      <a:r>
                        <a:rPr lang="en-GB" sz="1050" b="1">
                          <a:solidFill>
                            <a:schemeClr val="lt1"/>
                          </a:solidFill>
                        </a:rPr>
                        <a:t>BSC alone</a:t>
                      </a:r>
                      <a:endParaRPr/>
                    </a:p>
                    <a:p>
                      <a:pPr marL="0" marR="0" lvl="0" indent="0" algn="ctr" rtl="0">
                        <a:spcBef>
                          <a:spcPts val="0"/>
                        </a:spcBef>
                        <a:spcAft>
                          <a:spcPts val="0"/>
                        </a:spcAft>
                        <a:buNone/>
                      </a:pPr>
                      <a:r>
                        <a:rPr lang="en-GB" sz="1050" b="1">
                          <a:solidFill>
                            <a:schemeClr val="lt1"/>
                          </a:solidFill>
                        </a:rPr>
                        <a:t>N=350</a:t>
                      </a:r>
                      <a:endParaRPr sz="1050" b="1">
                        <a:solidFill>
                          <a:schemeClr val="lt1"/>
                        </a:solidFill>
                      </a:endParaRPr>
                    </a:p>
                  </a:txBody>
                  <a:tcPr marL="91450" marR="91450" marT="45725" marB="45725">
                    <a:solidFill>
                      <a:srgbClr val="03C750"/>
                    </a:solidFill>
                  </a:tcPr>
                </a:tc>
                <a:extLst>
                  <a:ext uri="{0D108BD9-81ED-4DB2-BD59-A6C34878D82A}">
                    <a16:rowId xmlns:a16="http://schemas.microsoft.com/office/drawing/2014/main" val="10000"/>
                  </a:ext>
                </a:extLst>
              </a:tr>
              <a:tr h="386350">
                <a:tc>
                  <a:txBody>
                    <a:bodyPr/>
                    <a:lstStyle/>
                    <a:p>
                      <a:pPr marL="0" marR="0" lvl="0" indent="0" algn="l" rtl="0">
                        <a:spcBef>
                          <a:spcPts val="0"/>
                        </a:spcBef>
                        <a:spcAft>
                          <a:spcPts val="0"/>
                        </a:spcAft>
                        <a:buNone/>
                      </a:pPr>
                      <a:r>
                        <a:rPr lang="en-GB" sz="1050" b="1"/>
                        <a:t>Median PFS - overall population</a:t>
                      </a:r>
                      <a:r>
                        <a:rPr lang="en-GB" sz="1050"/>
                        <a:t> </a:t>
                      </a:r>
                      <a:endParaRPr/>
                    </a:p>
                    <a:p>
                      <a:pPr marL="457200" marR="0" lvl="1" indent="0" algn="l" rtl="0">
                        <a:spcBef>
                          <a:spcPts val="0"/>
                        </a:spcBef>
                        <a:spcAft>
                          <a:spcPts val="0"/>
                        </a:spcAft>
                        <a:buNone/>
                      </a:pPr>
                      <a:r>
                        <a:rPr lang="en-GB" sz="1050" u="none" strike="noStrike" cap="none"/>
                        <a:t>Months (95% CI)</a:t>
                      </a:r>
                      <a:endParaRPr/>
                    </a:p>
                  </a:txBody>
                  <a:tcPr marL="91450" marR="91450" marT="45725" marB="45725"/>
                </a:tc>
                <a:tc>
                  <a:txBody>
                    <a:bodyPr/>
                    <a:lstStyle/>
                    <a:p>
                      <a:pPr marL="0" marR="0" lvl="0" indent="0" algn="ctr" rtl="0">
                        <a:spcBef>
                          <a:spcPts val="0"/>
                        </a:spcBef>
                        <a:spcAft>
                          <a:spcPts val="0"/>
                        </a:spcAft>
                        <a:buNone/>
                      </a:pPr>
                      <a:r>
                        <a:rPr lang="en-GB" sz="1050"/>
                        <a:t>3.7</a:t>
                      </a:r>
                      <a:endParaRPr/>
                    </a:p>
                    <a:p>
                      <a:pPr marL="0" marR="0" lvl="0" indent="0" algn="ctr" rtl="0">
                        <a:spcBef>
                          <a:spcPts val="0"/>
                        </a:spcBef>
                        <a:spcAft>
                          <a:spcPts val="0"/>
                        </a:spcAft>
                        <a:buNone/>
                      </a:pPr>
                      <a:r>
                        <a:rPr lang="en-GB" sz="1050"/>
                        <a:t>(3.5-5.5)</a:t>
                      </a:r>
                      <a:endParaRPr/>
                    </a:p>
                  </a:txBody>
                  <a:tcPr marL="91450" marR="91450" marT="45725" marB="45725"/>
                </a:tc>
                <a:tc>
                  <a:txBody>
                    <a:bodyPr/>
                    <a:lstStyle/>
                    <a:p>
                      <a:pPr marL="0" marR="0" lvl="0" indent="0" algn="ctr" rtl="0">
                        <a:spcBef>
                          <a:spcPts val="0"/>
                        </a:spcBef>
                        <a:spcAft>
                          <a:spcPts val="0"/>
                        </a:spcAft>
                        <a:buNone/>
                      </a:pPr>
                      <a:r>
                        <a:rPr lang="en-GB" sz="1050"/>
                        <a:t>2.0</a:t>
                      </a:r>
                      <a:endParaRPr/>
                    </a:p>
                    <a:p>
                      <a:pPr marL="0" marR="0" lvl="0" indent="0" algn="ctr" rtl="0">
                        <a:spcBef>
                          <a:spcPts val="0"/>
                        </a:spcBef>
                        <a:spcAft>
                          <a:spcPts val="0"/>
                        </a:spcAft>
                        <a:buNone/>
                      </a:pPr>
                      <a:r>
                        <a:rPr lang="en-GB" sz="1050"/>
                        <a:t>(1.9-2.7)</a:t>
                      </a:r>
                      <a:endParaRPr/>
                    </a:p>
                  </a:txBody>
                  <a:tcPr marL="91450" marR="91450" marT="45725" marB="45725"/>
                </a:tc>
                <a:extLst>
                  <a:ext uri="{0D108BD9-81ED-4DB2-BD59-A6C34878D82A}">
                    <a16:rowId xmlns:a16="http://schemas.microsoft.com/office/drawing/2014/main" val="10001"/>
                  </a:ext>
                </a:extLst>
              </a:tr>
              <a:tr h="536600">
                <a:tc>
                  <a:txBody>
                    <a:bodyPr/>
                    <a:lstStyle/>
                    <a:p>
                      <a:pPr marL="457200" marR="0" lvl="1" indent="0" algn="l" rtl="0">
                        <a:spcBef>
                          <a:spcPts val="0"/>
                        </a:spcBef>
                        <a:spcAft>
                          <a:spcPts val="0"/>
                        </a:spcAft>
                        <a:buNone/>
                      </a:pPr>
                      <a:r>
                        <a:rPr lang="en-GB" sz="1050" u="none" strike="noStrike" cap="none"/>
                        <a:t>Stratified HR (95% CI), p-value</a:t>
                      </a:r>
                      <a:endParaRPr/>
                    </a:p>
                  </a:txBody>
                  <a:tcPr marL="91450" marR="91450" marT="45725" marB="45725">
                    <a:solidFill>
                      <a:srgbClr val="CBEBD0"/>
                    </a:solidFill>
                  </a:tcPr>
                </a:tc>
                <a:tc gridSpan="2">
                  <a:txBody>
                    <a:bodyPr/>
                    <a:lstStyle/>
                    <a:p>
                      <a:pPr marL="0" marR="0" lvl="0" indent="0" algn="ctr" rtl="0">
                        <a:spcBef>
                          <a:spcPts val="0"/>
                        </a:spcBef>
                        <a:spcAft>
                          <a:spcPts val="0"/>
                        </a:spcAft>
                        <a:buNone/>
                      </a:pPr>
                      <a:r>
                        <a:rPr lang="en-GB" sz="1050"/>
                        <a:t>0.62</a:t>
                      </a:r>
                      <a:endParaRPr/>
                    </a:p>
                    <a:p>
                      <a:pPr marL="0" marR="0" lvl="0" indent="0" algn="ctr" rtl="0">
                        <a:spcBef>
                          <a:spcPts val="0"/>
                        </a:spcBef>
                        <a:spcAft>
                          <a:spcPts val="0"/>
                        </a:spcAft>
                        <a:buNone/>
                      </a:pPr>
                      <a:r>
                        <a:rPr lang="en-GB" sz="1050"/>
                        <a:t>(0.52-0.75)</a:t>
                      </a:r>
                      <a:endParaRPr/>
                    </a:p>
                    <a:p>
                      <a:pPr marL="0" marR="0" lvl="0" indent="0" algn="ctr" rtl="0">
                        <a:spcBef>
                          <a:spcPts val="0"/>
                        </a:spcBef>
                        <a:spcAft>
                          <a:spcPts val="0"/>
                        </a:spcAft>
                        <a:buNone/>
                      </a:pPr>
                      <a:r>
                        <a:rPr lang="en-GB" sz="1050"/>
                        <a:t>P&lt;0.001</a:t>
                      </a:r>
                      <a:endParaRPr/>
                    </a:p>
                  </a:txBody>
                  <a:tcPr marL="91450" marR="91450" marT="45725" marB="45725">
                    <a:solidFill>
                      <a:srgbClr val="CBEBD0"/>
                    </a:solidFill>
                  </a:tcPr>
                </a:tc>
                <a:tc hMerge="1">
                  <a:txBody>
                    <a:bodyPr/>
                    <a:lstStyle/>
                    <a:p>
                      <a:endParaRPr lang="en-US"/>
                    </a:p>
                  </a:txBody>
                  <a:tcPr/>
                </a:tc>
                <a:extLst>
                  <a:ext uri="{0D108BD9-81ED-4DB2-BD59-A6C34878D82A}">
                    <a16:rowId xmlns:a16="http://schemas.microsoft.com/office/drawing/2014/main" val="10002"/>
                  </a:ext>
                </a:extLst>
              </a:tr>
              <a:tr h="386350">
                <a:tc>
                  <a:txBody>
                    <a:bodyPr/>
                    <a:lstStyle/>
                    <a:p>
                      <a:pPr marL="0" marR="0" lvl="0" indent="0" algn="l" rtl="0">
                        <a:spcBef>
                          <a:spcPts val="0"/>
                        </a:spcBef>
                        <a:spcAft>
                          <a:spcPts val="0"/>
                        </a:spcAft>
                        <a:buNone/>
                      </a:pPr>
                      <a:r>
                        <a:rPr lang="en-GB" sz="1050" b="1"/>
                        <a:t>Median PFS – PD-L1+ population</a:t>
                      </a:r>
                      <a:r>
                        <a:rPr lang="en-GB" sz="1050"/>
                        <a:t> </a:t>
                      </a:r>
                      <a:endParaRPr/>
                    </a:p>
                    <a:p>
                      <a:pPr marL="457200" marR="0" lvl="1" indent="0" algn="l" rtl="0">
                        <a:spcBef>
                          <a:spcPts val="0"/>
                        </a:spcBef>
                        <a:spcAft>
                          <a:spcPts val="0"/>
                        </a:spcAft>
                        <a:buNone/>
                      </a:pPr>
                      <a:r>
                        <a:rPr lang="en-GB" sz="1050" u="none" strike="noStrike" cap="none"/>
                        <a:t>Months (95% CI)</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5.7</a:t>
                      </a:r>
                      <a:endParaRPr/>
                    </a:p>
                    <a:p>
                      <a:pPr marL="0" marR="0" lvl="0" indent="0" algn="ctr" rtl="0">
                        <a:spcBef>
                          <a:spcPts val="0"/>
                        </a:spcBef>
                        <a:spcAft>
                          <a:spcPts val="0"/>
                        </a:spcAft>
                        <a:buNone/>
                      </a:pPr>
                      <a:r>
                        <a:rPr lang="en-GB" sz="1050"/>
                        <a:t>(3.7-7.4)</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2.1</a:t>
                      </a:r>
                      <a:endParaRPr/>
                    </a:p>
                    <a:p>
                      <a:pPr marL="0" marR="0" lvl="0" indent="0" algn="ctr" rtl="0">
                        <a:spcBef>
                          <a:spcPts val="0"/>
                        </a:spcBef>
                        <a:spcAft>
                          <a:spcPts val="0"/>
                        </a:spcAft>
                        <a:buNone/>
                      </a:pPr>
                      <a:r>
                        <a:rPr lang="en-GB" sz="1050"/>
                        <a:t>(1.9-3.5)</a:t>
                      </a:r>
                      <a:endParaRPr/>
                    </a:p>
                  </a:txBody>
                  <a:tcPr marL="91450" marR="91450" marT="45725" marB="45725">
                    <a:solidFill>
                      <a:srgbClr val="E7F5E9"/>
                    </a:solidFill>
                  </a:tcPr>
                </a:tc>
                <a:extLst>
                  <a:ext uri="{0D108BD9-81ED-4DB2-BD59-A6C34878D82A}">
                    <a16:rowId xmlns:a16="http://schemas.microsoft.com/office/drawing/2014/main" val="10003"/>
                  </a:ext>
                </a:extLst>
              </a:tr>
              <a:tr h="536600">
                <a:tc>
                  <a:txBody>
                    <a:bodyPr/>
                    <a:lstStyle/>
                    <a:p>
                      <a:pPr marL="457200" marR="0" lvl="1" indent="0" algn="l" rtl="0">
                        <a:spcBef>
                          <a:spcPts val="0"/>
                        </a:spcBef>
                        <a:spcAft>
                          <a:spcPts val="0"/>
                        </a:spcAft>
                        <a:buNone/>
                      </a:pPr>
                      <a:r>
                        <a:rPr lang="en-GB" sz="1050" u="none" strike="noStrike" cap="none"/>
                        <a:t>Stratified HR (95% CI), p-value</a:t>
                      </a:r>
                      <a:endParaRPr/>
                    </a:p>
                  </a:txBody>
                  <a:tcPr marL="91450" marR="91450" marT="45725" marB="45725"/>
                </a:tc>
                <a:tc gridSpan="2">
                  <a:txBody>
                    <a:bodyPr/>
                    <a:lstStyle/>
                    <a:p>
                      <a:pPr marL="0" marR="0" lvl="0" indent="0" algn="ctr" rtl="0">
                        <a:spcBef>
                          <a:spcPts val="0"/>
                        </a:spcBef>
                        <a:spcAft>
                          <a:spcPts val="0"/>
                        </a:spcAft>
                        <a:buNone/>
                      </a:pPr>
                      <a:r>
                        <a:rPr lang="en-GB" sz="1050"/>
                        <a:t>0.56</a:t>
                      </a:r>
                      <a:endParaRPr/>
                    </a:p>
                    <a:p>
                      <a:pPr marL="0" marR="0" lvl="0" indent="0" algn="ctr" rtl="0">
                        <a:spcBef>
                          <a:spcPts val="0"/>
                        </a:spcBef>
                        <a:spcAft>
                          <a:spcPts val="0"/>
                        </a:spcAft>
                        <a:buNone/>
                      </a:pPr>
                      <a:r>
                        <a:rPr lang="en-GB" sz="1050"/>
                        <a:t>(0.43-0.73)</a:t>
                      </a:r>
                      <a:endParaRPr/>
                    </a:p>
                    <a:p>
                      <a:pPr marL="0" marR="0" lvl="0" indent="0" algn="ctr" rtl="0">
                        <a:spcBef>
                          <a:spcPts val="0"/>
                        </a:spcBef>
                        <a:spcAft>
                          <a:spcPts val="0"/>
                        </a:spcAft>
                        <a:buNone/>
                      </a:pPr>
                      <a:r>
                        <a:rPr lang="en-GB" sz="1050"/>
                        <a:t>P&lt;0.001</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553" name="Google Shape;553;p22"/>
          <p:cNvSpPr txBox="1">
            <a:spLocks noGrp="1"/>
          </p:cNvSpPr>
          <p:nvPr>
            <p:ph type="title"/>
          </p:nvPr>
        </p:nvSpPr>
        <p:spPr>
          <a:xfrm>
            <a:off x="464400" y="246566"/>
            <a:ext cx="6555600" cy="384042"/>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JAVELIN 100: RESULTS</a:t>
            </a:r>
            <a:endParaRPr/>
          </a:p>
        </p:txBody>
      </p:sp>
      <p:sp>
        <p:nvSpPr>
          <p:cNvPr id="554" name="Google Shape;554;p22"/>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555" name="Google Shape;555;p22"/>
          <p:cNvSpPr txBox="1">
            <a:spLocks noGrp="1"/>
          </p:cNvSpPr>
          <p:nvPr>
            <p:ph type="body" idx="3"/>
          </p:nvPr>
        </p:nvSpPr>
        <p:spPr>
          <a:xfrm>
            <a:off x="457200" y="6329695"/>
            <a:ext cx="7690024" cy="36512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200"/>
              <a:buNone/>
            </a:pPr>
            <a:endParaRPr/>
          </a:p>
          <a:p>
            <a:pPr marL="0" lvl="0" indent="0" algn="l" rtl="0">
              <a:lnSpc>
                <a:spcPct val="90000"/>
              </a:lnSpc>
              <a:spcBef>
                <a:spcPts val="0"/>
              </a:spcBef>
              <a:spcAft>
                <a:spcPts val="0"/>
              </a:spcAft>
              <a:buSzPts val="1200"/>
              <a:buNone/>
            </a:pPr>
            <a:r>
              <a:rPr lang="en-GB"/>
              <a:t>AE, adverse event; BSC, best supportive care; CI, confidence interval; HR, hazard ratio; irAEs, immune response adverse events; PD-L1, programmed death ligand-1; PFS, progression free survival; TEAE, treatment emergent adverse events; </a:t>
            </a:r>
            <a:br>
              <a:rPr lang="en-GB"/>
            </a:br>
            <a:r>
              <a:rPr lang="en-GB"/>
              <a:t>UTI, urinary tract infection</a:t>
            </a:r>
            <a:endParaRPr/>
          </a:p>
          <a:p>
            <a:pPr marL="0" lvl="0" indent="0" algn="l" rtl="0">
              <a:lnSpc>
                <a:spcPct val="90000"/>
              </a:lnSpc>
              <a:spcBef>
                <a:spcPts val="0"/>
              </a:spcBef>
              <a:spcAft>
                <a:spcPts val="0"/>
              </a:spcAft>
              <a:buSzPts val="1200"/>
              <a:buNone/>
            </a:pPr>
            <a:r>
              <a:rPr lang="en-GB"/>
              <a:t>Powles T, et al. ASCO 2020. Abstract #LBA1. Oral presentation</a:t>
            </a:r>
            <a:endParaRPr/>
          </a:p>
          <a:p>
            <a:pPr marL="0" lvl="0" indent="0" algn="l" rtl="0">
              <a:lnSpc>
                <a:spcPct val="90000"/>
              </a:lnSpc>
              <a:spcBef>
                <a:spcPts val="0"/>
              </a:spcBef>
              <a:spcAft>
                <a:spcPts val="0"/>
              </a:spcAft>
              <a:buSzPts val="1200"/>
              <a:buNone/>
            </a:pPr>
            <a:endParaRPr/>
          </a:p>
        </p:txBody>
      </p:sp>
      <p:graphicFrame>
        <p:nvGraphicFramePr>
          <p:cNvPr id="556" name="Google Shape;556;p22"/>
          <p:cNvGraphicFramePr/>
          <p:nvPr/>
        </p:nvGraphicFramePr>
        <p:xfrm>
          <a:off x="464400" y="3501008"/>
          <a:ext cx="3000000" cy="3000000"/>
        </p:xfrm>
        <a:graphic>
          <a:graphicData uri="http://schemas.openxmlformats.org/drawingml/2006/table">
            <a:tbl>
              <a:tblPr firstRow="1" bandRow="1">
                <a:noFill/>
                <a:tableStyleId>{AC42ACD2-4DEF-4CC0-B481-F0C9BF09FDE4}</a:tableStyleId>
              </a:tblPr>
              <a:tblGrid>
                <a:gridCol w="1857950">
                  <a:extLst>
                    <a:ext uri="{9D8B030D-6E8A-4147-A177-3AD203B41FA5}">
                      <a16:colId xmlns:a16="http://schemas.microsoft.com/office/drawing/2014/main" val="20000"/>
                    </a:ext>
                  </a:extLst>
                </a:gridCol>
                <a:gridCol w="864100">
                  <a:extLst>
                    <a:ext uri="{9D8B030D-6E8A-4147-A177-3AD203B41FA5}">
                      <a16:colId xmlns:a16="http://schemas.microsoft.com/office/drawing/2014/main" val="20001"/>
                    </a:ext>
                  </a:extLst>
                </a:gridCol>
                <a:gridCol w="864100">
                  <a:extLst>
                    <a:ext uri="{9D8B030D-6E8A-4147-A177-3AD203B41FA5}">
                      <a16:colId xmlns:a16="http://schemas.microsoft.com/office/drawing/2014/main" val="20002"/>
                    </a:ext>
                  </a:extLst>
                </a:gridCol>
                <a:gridCol w="864100">
                  <a:extLst>
                    <a:ext uri="{9D8B030D-6E8A-4147-A177-3AD203B41FA5}">
                      <a16:colId xmlns:a16="http://schemas.microsoft.com/office/drawing/2014/main" val="20003"/>
                    </a:ext>
                  </a:extLst>
                </a:gridCol>
                <a:gridCol w="864100">
                  <a:extLst>
                    <a:ext uri="{9D8B030D-6E8A-4147-A177-3AD203B41FA5}">
                      <a16:colId xmlns:a16="http://schemas.microsoft.com/office/drawing/2014/main" val="20004"/>
                    </a:ext>
                  </a:extLst>
                </a:gridCol>
              </a:tblGrid>
              <a:tr h="418550">
                <a:tc>
                  <a:txBody>
                    <a:bodyPr/>
                    <a:lstStyle/>
                    <a:p>
                      <a:pPr marL="0" marR="0" lvl="0" indent="0" algn="l" rtl="0">
                        <a:lnSpc>
                          <a:spcPct val="100000"/>
                        </a:lnSpc>
                        <a:spcBef>
                          <a:spcPts val="0"/>
                        </a:spcBef>
                        <a:spcAft>
                          <a:spcPts val="0"/>
                        </a:spcAft>
                        <a:buClr>
                          <a:schemeClr val="dk1"/>
                        </a:buClr>
                        <a:buSzPts val="1050"/>
                        <a:buFont typeface="Calibri"/>
                        <a:buNone/>
                      </a:pPr>
                      <a:endParaRPr sz="1050"/>
                    </a:p>
                  </a:txBody>
                  <a:tcPr marL="91450" marR="91450" marT="45725" marB="45725">
                    <a:solidFill>
                      <a:srgbClr val="03C750"/>
                    </a:solidFill>
                  </a:tcPr>
                </a:tc>
                <a:tc gridSpan="2">
                  <a:txBody>
                    <a:bodyPr/>
                    <a:lstStyle/>
                    <a:p>
                      <a:pPr marL="0" marR="0" lvl="0" indent="0" algn="ctr" rtl="0">
                        <a:spcBef>
                          <a:spcPts val="0"/>
                        </a:spcBef>
                        <a:spcAft>
                          <a:spcPts val="0"/>
                        </a:spcAft>
                        <a:buNone/>
                      </a:pPr>
                      <a:r>
                        <a:rPr lang="en-GB" sz="1050" b="1">
                          <a:solidFill>
                            <a:schemeClr val="lt1"/>
                          </a:solidFill>
                        </a:rPr>
                        <a:t>Avelumab+BCS</a:t>
                      </a:r>
                      <a:endParaRPr sz="1050" b="1">
                        <a:solidFill>
                          <a:schemeClr val="lt1"/>
                        </a:solidFill>
                      </a:endParaRPr>
                    </a:p>
                    <a:p>
                      <a:pPr marL="0" marR="0" lvl="0" indent="0" algn="ctr" rtl="0">
                        <a:spcBef>
                          <a:spcPts val="0"/>
                        </a:spcBef>
                        <a:spcAft>
                          <a:spcPts val="0"/>
                        </a:spcAft>
                        <a:buNone/>
                      </a:pPr>
                      <a:r>
                        <a:rPr lang="en-GB" sz="1050" b="1">
                          <a:solidFill>
                            <a:schemeClr val="lt1"/>
                          </a:solidFill>
                        </a:rPr>
                        <a:t>N=344</a:t>
                      </a:r>
                      <a:endParaRPr sz="1050" b="1">
                        <a:solidFill>
                          <a:schemeClr val="lt1"/>
                        </a:solidFill>
                      </a:endParaRPr>
                    </a:p>
                  </a:txBody>
                  <a:tcPr marL="91450" marR="91450" marT="45725" marB="45725">
                    <a:solidFill>
                      <a:srgbClr val="03C75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050" b="1">
                          <a:solidFill>
                            <a:schemeClr val="lt1"/>
                          </a:solidFill>
                        </a:rPr>
                        <a:t>BSC alone</a:t>
                      </a:r>
                      <a:endParaRPr/>
                    </a:p>
                    <a:p>
                      <a:pPr marL="0" marR="0" lvl="0" indent="0" algn="ctr" rtl="0">
                        <a:spcBef>
                          <a:spcPts val="0"/>
                        </a:spcBef>
                        <a:spcAft>
                          <a:spcPts val="0"/>
                        </a:spcAft>
                        <a:buNone/>
                      </a:pPr>
                      <a:r>
                        <a:rPr lang="en-GB" sz="1050" b="1">
                          <a:solidFill>
                            <a:schemeClr val="lt1"/>
                          </a:solidFill>
                        </a:rPr>
                        <a:t>N=345</a:t>
                      </a:r>
                      <a:endParaRPr sz="1050" b="1">
                        <a:solidFill>
                          <a:schemeClr val="lt1"/>
                        </a:solidFill>
                      </a:endParaRPr>
                    </a:p>
                  </a:txBody>
                  <a:tcPr marL="91450" marR="91450" marT="45725" marB="45725">
                    <a:solidFill>
                      <a:srgbClr val="03C750"/>
                    </a:solidFill>
                  </a:tcPr>
                </a:tc>
                <a:tc hMerge="1">
                  <a:txBody>
                    <a:bodyPr/>
                    <a:lstStyle/>
                    <a:p>
                      <a:endParaRPr lang="en-US"/>
                    </a:p>
                  </a:txBody>
                  <a:tcPr/>
                </a:tc>
                <a:extLst>
                  <a:ext uri="{0D108BD9-81ED-4DB2-BD59-A6C34878D82A}">
                    <a16:rowId xmlns:a16="http://schemas.microsoft.com/office/drawing/2014/main" val="10000"/>
                  </a:ext>
                </a:extLst>
              </a:tr>
              <a:tr h="251125">
                <a:tc>
                  <a:txBody>
                    <a:bodyPr/>
                    <a:lstStyle/>
                    <a:p>
                      <a:pPr marL="0" marR="0" lvl="0" indent="0" algn="l" rtl="0">
                        <a:spcBef>
                          <a:spcPts val="0"/>
                        </a:spcBef>
                        <a:spcAft>
                          <a:spcPts val="0"/>
                        </a:spcAft>
                        <a:buNone/>
                      </a:pPr>
                      <a:endParaRPr sz="1050">
                        <a:solidFill>
                          <a:schemeClr val="lt1"/>
                        </a:solidFill>
                      </a:endParaRPr>
                    </a:p>
                  </a:txBody>
                  <a:tcPr marL="91450" marR="91450" marT="45725" marB="45725">
                    <a:solidFill>
                      <a:srgbClr val="03C750"/>
                    </a:solidFill>
                  </a:tcPr>
                </a:tc>
                <a:tc>
                  <a:txBody>
                    <a:bodyPr/>
                    <a:lstStyle/>
                    <a:p>
                      <a:pPr marL="0" marR="0" lvl="0" indent="0" algn="ctr" rtl="0">
                        <a:spcBef>
                          <a:spcPts val="0"/>
                        </a:spcBef>
                        <a:spcAft>
                          <a:spcPts val="0"/>
                        </a:spcAft>
                        <a:buNone/>
                      </a:pPr>
                      <a:r>
                        <a:rPr lang="en-GB" sz="1050" b="1">
                          <a:solidFill>
                            <a:schemeClr val="lt1"/>
                          </a:solidFill>
                        </a:rPr>
                        <a:t>Any grade</a:t>
                      </a:r>
                      <a:endParaRPr/>
                    </a:p>
                  </a:txBody>
                  <a:tcPr marL="91450" marR="91450" marT="45725" marB="45725">
                    <a:solidFill>
                      <a:srgbClr val="03C750"/>
                    </a:solidFill>
                  </a:tcPr>
                </a:tc>
                <a:tc>
                  <a:txBody>
                    <a:bodyPr/>
                    <a:lstStyle/>
                    <a:p>
                      <a:pPr marL="0" marR="0" lvl="0" indent="0" algn="ctr" rtl="0">
                        <a:spcBef>
                          <a:spcPts val="0"/>
                        </a:spcBef>
                        <a:spcAft>
                          <a:spcPts val="0"/>
                        </a:spcAft>
                        <a:buNone/>
                      </a:pPr>
                      <a:r>
                        <a:rPr lang="en-GB" sz="1050" b="1">
                          <a:solidFill>
                            <a:schemeClr val="lt1"/>
                          </a:solidFill>
                        </a:rPr>
                        <a:t>grade ≥ 3</a:t>
                      </a:r>
                      <a:endParaRPr/>
                    </a:p>
                  </a:txBody>
                  <a:tcPr marL="91450" marR="91450" marT="45725" marB="45725">
                    <a:solidFill>
                      <a:srgbClr val="03C750"/>
                    </a:solidFill>
                  </a:tcPr>
                </a:tc>
                <a:tc>
                  <a:txBody>
                    <a:bodyPr/>
                    <a:lstStyle/>
                    <a:p>
                      <a:pPr marL="0" marR="0" lvl="0" indent="0" algn="ctr" rtl="0">
                        <a:spcBef>
                          <a:spcPts val="0"/>
                        </a:spcBef>
                        <a:spcAft>
                          <a:spcPts val="0"/>
                        </a:spcAft>
                        <a:buNone/>
                      </a:pPr>
                      <a:r>
                        <a:rPr lang="en-GB" sz="1050" b="1">
                          <a:solidFill>
                            <a:schemeClr val="lt1"/>
                          </a:solidFill>
                        </a:rPr>
                        <a:t>Any grade</a:t>
                      </a:r>
                      <a:endParaRPr/>
                    </a:p>
                  </a:txBody>
                  <a:tcPr marL="91450" marR="91450" marT="45725" marB="45725">
                    <a:solidFill>
                      <a:srgbClr val="03C750"/>
                    </a:solidFill>
                  </a:tcPr>
                </a:tc>
                <a:tc>
                  <a:txBody>
                    <a:bodyPr/>
                    <a:lstStyle/>
                    <a:p>
                      <a:pPr marL="0" marR="0" lvl="0" indent="0" algn="ctr" rtl="0">
                        <a:spcBef>
                          <a:spcPts val="0"/>
                        </a:spcBef>
                        <a:spcAft>
                          <a:spcPts val="0"/>
                        </a:spcAft>
                        <a:buNone/>
                      </a:pPr>
                      <a:r>
                        <a:rPr lang="en-GB" sz="1050" b="1">
                          <a:solidFill>
                            <a:schemeClr val="lt1"/>
                          </a:solidFill>
                        </a:rPr>
                        <a:t>grade ≥ 3</a:t>
                      </a:r>
                      <a:endParaRPr/>
                    </a:p>
                  </a:txBody>
                  <a:tcPr marL="91450" marR="91450" marT="45725" marB="45725">
                    <a:solidFill>
                      <a:srgbClr val="03C750"/>
                    </a:solidFill>
                  </a:tcPr>
                </a:tc>
                <a:extLst>
                  <a:ext uri="{0D108BD9-81ED-4DB2-BD59-A6C34878D82A}">
                    <a16:rowId xmlns:a16="http://schemas.microsoft.com/office/drawing/2014/main" val="10001"/>
                  </a:ext>
                </a:extLst>
              </a:tr>
              <a:tr h="242250">
                <a:tc>
                  <a:txBody>
                    <a:bodyPr/>
                    <a:lstStyle/>
                    <a:p>
                      <a:pPr marL="0" marR="0" lvl="0" indent="0" algn="l" rtl="0">
                        <a:lnSpc>
                          <a:spcPct val="100000"/>
                        </a:lnSpc>
                        <a:spcBef>
                          <a:spcPts val="0"/>
                        </a:spcBef>
                        <a:spcAft>
                          <a:spcPts val="0"/>
                        </a:spcAft>
                        <a:buClr>
                          <a:schemeClr val="dk1"/>
                        </a:buClr>
                        <a:buSzPts val="1050"/>
                        <a:buFont typeface="Calibri"/>
                        <a:buNone/>
                      </a:pPr>
                      <a:r>
                        <a:rPr lang="en-GB" sz="1050" b="1"/>
                        <a:t>Any TEAE </a:t>
                      </a:r>
                      <a:r>
                        <a:rPr lang="en-GB" sz="1050" b="1">
                          <a:solidFill>
                            <a:schemeClr val="dk1"/>
                          </a:solidFill>
                        </a:rPr>
                        <a:t>(any grade ≥10%</a:t>
                      </a:r>
                      <a:r>
                        <a:rPr lang="en-GB" sz="1050" b="1"/>
                        <a:t>)</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98%</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47.4%</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77.7%</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25.2%</a:t>
                      </a:r>
                      <a:endParaRPr/>
                    </a:p>
                  </a:txBody>
                  <a:tcPr marL="91450" marR="91450" marT="45725" marB="45725">
                    <a:solidFill>
                      <a:srgbClr val="E7F5E9"/>
                    </a:solidFill>
                  </a:tcPr>
                </a:tc>
                <a:extLst>
                  <a:ext uri="{0D108BD9-81ED-4DB2-BD59-A6C34878D82A}">
                    <a16:rowId xmlns:a16="http://schemas.microsoft.com/office/drawing/2014/main" val="10002"/>
                  </a:ext>
                </a:extLst>
              </a:tr>
              <a:tr h="242250">
                <a:tc gridSpan="5">
                  <a:txBody>
                    <a:bodyPr/>
                    <a:lstStyle/>
                    <a:p>
                      <a:pPr marL="0" marR="0" lvl="0" indent="0" algn="l" rtl="0">
                        <a:lnSpc>
                          <a:spcPct val="100000"/>
                        </a:lnSpc>
                        <a:spcBef>
                          <a:spcPts val="0"/>
                        </a:spcBef>
                        <a:spcAft>
                          <a:spcPts val="0"/>
                        </a:spcAft>
                        <a:buClr>
                          <a:schemeClr val="dk1"/>
                        </a:buClr>
                        <a:buSzPts val="1050"/>
                        <a:buFont typeface="Calibri"/>
                        <a:buNone/>
                      </a:pPr>
                      <a:r>
                        <a:rPr lang="en-GB" sz="1050" b="1"/>
                        <a:t>Most frequent grade ≥ 3 AEs </a:t>
                      </a:r>
                      <a:r>
                        <a:rPr lang="en-GB" sz="1050" b="1">
                          <a:solidFill>
                            <a:schemeClr val="dk1"/>
                          </a:solidFill>
                        </a:rPr>
                        <a:t>(≥5% in either arm)</a:t>
                      </a:r>
                      <a:endParaRPr/>
                    </a:p>
                  </a:txBody>
                  <a:tcPr marL="91450" marR="91450" marT="45725" marB="45725">
                    <a:solidFill>
                      <a:srgbClr val="E7F5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42250">
                <a:tc>
                  <a:txBody>
                    <a:bodyPr/>
                    <a:lstStyle/>
                    <a:p>
                      <a:pPr marL="457200" marR="0" lvl="1" indent="0" algn="l" rtl="0">
                        <a:spcBef>
                          <a:spcPts val="0"/>
                        </a:spcBef>
                        <a:spcAft>
                          <a:spcPts val="0"/>
                        </a:spcAft>
                        <a:buNone/>
                      </a:pPr>
                      <a:r>
                        <a:rPr lang="en-GB" sz="1050" u="none" strike="noStrike" cap="none"/>
                        <a:t>UTI</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17.2%</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4.4%</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10.4%</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2.6%</a:t>
                      </a:r>
                      <a:endParaRPr/>
                    </a:p>
                  </a:txBody>
                  <a:tcPr marL="91450" marR="91450" marT="45725" marB="45725">
                    <a:solidFill>
                      <a:srgbClr val="E7F5E9"/>
                    </a:solidFill>
                  </a:tcPr>
                </a:tc>
                <a:extLst>
                  <a:ext uri="{0D108BD9-81ED-4DB2-BD59-A6C34878D82A}">
                    <a16:rowId xmlns:a16="http://schemas.microsoft.com/office/drawing/2014/main" val="10004"/>
                  </a:ext>
                </a:extLst>
              </a:tr>
              <a:tr h="242250">
                <a:tc>
                  <a:txBody>
                    <a:bodyPr/>
                    <a:lstStyle/>
                    <a:p>
                      <a:pPr marL="457200" marR="0" lvl="1" indent="0" algn="l" rtl="0">
                        <a:spcBef>
                          <a:spcPts val="0"/>
                        </a:spcBef>
                        <a:spcAft>
                          <a:spcPts val="0"/>
                        </a:spcAft>
                        <a:buNone/>
                      </a:pPr>
                      <a:r>
                        <a:rPr lang="en-GB" sz="1050" u="none" strike="noStrike" cap="none"/>
                        <a:t>Anaemia</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11.3%</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3.8%</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6.7%</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2.9%</a:t>
                      </a:r>
                      <a:endParaRPr/>
                    </a:p>
                  </a:txBody>
                  <a:tcPr marL="91450" marR="91450" marT="45725" marB="45725">
                    <a:solidFill>
                      <a:srgbClr val="E7F5E9"/>
                    </a:solidFill>
                  </a:tcPr>
                </a:tc>
                <a:extLst>
                  <a:ext uri="{0D108BD9-81ED-4DB2-BD59-A6C34878D82A}">
                    <a16:rowId xmlns:a16="http://schemas.microsoft.com/office/drawing/2014/main" val="10005"/>
                  </a:ext>
                </a:extLst>
              </a:tr>
              <a:tr h="242250">
                <a:tc>
                  <a:txBody>
                    <a:bodyPr/>
                    <a:lstStyle/>
                    <a:p>
                      <a:pPr marL="457200" marR="0" lvl="1" indent="0" algn="l" rtl="0">
                        <a:spcBef>
                          <a:spcPts val="0"/>
                        </a:spcBef>
                        <a:spcAft>
                          <a:spcPts val="0"/>
                        </a:spcAft>
                        <a:buNone/>
                      </a:pPr>
                      <a:r>
                        <a:rPr lang="en-GB" sz="1050" u="none" strike="noStrike" cap="none"/>
                        <a:t>Haematuria</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10.5%</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1.7%</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10.7%</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1.4%</a:t>
                      </a:r>
                      <a:endParaRPr/>
                    </a:p>
                  </a:txBody>
                  <a:tcPr marL="91450" marR="91450" marT="45725" marB="45725">
                    <a:solidFill>
                      <a:srgbClr val="E7F5E9"/>
                    </a:solidFill>
                  </a:tcPr>
                </a:tc>
                <a:extLst>
                  <a:ext uri="{0D108BD9-81ED-4DB2-BD59-A6C34878D82A}">
                    <a16:rowId xmlns:a16="http://schemas.microsoft.com/office/drawing/2014/main" val="10006"/>
                  </a:ext>
                </a:extLst>
              </a:tr>
              <a:tr h="242250">
                <a:tc>
                  <a:txBody>
                    <a:bodyPr/>
                    <a:lstStyle/>
                    <a:p>
                      <a:pPr marL="457200" marR="0" lvl="1" indent="0" algn="l" rtl="0">
                        <a:spcBef>
                          <a:spcPts val="0"/>
                        </a:spcBef>
                        <a:spcAft>
                          <a:spcPts val="0"/>
                        </a:spcAft>
                        <a:buNone/>
                      </a:pPr>
                      <a:r>
                        <a:rPr lang="en-GB" sz="1050" u="none" strike="noStrike" cap="none"/>
                        <a:t>Fatigue</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17.7%</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1.7%</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7.0%</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0.6%</a:t>
                      </a:r>
                      <a:endParaRPr/>
                    </a:p>
                  </a:txBody>
                  <a:tcPr marL="91450" marR="91450" marT="45725" marB="45725">
                    <a:solidFill>
                      <a:srgbClr val="E7F5E9"/>
                    </a:solidFill>
                  </a:tcPr>
                </a:tc>
                <a:extLst>
                  <a:ext uri="{0D108BD9-81ED-4DB2-BD59-A6C34878D82A}">
                    <a16:rowId xmlns:a16="http://schemas.microsoft.com/office/drawing/2014/main" val="10007"/>
                  </a:ext>
                </a:extLst>
              </a:tr>
              <a:tr h="315000">
                <a:tc>
                  <a:txBody>
                    <a:bodyPr/>
                    <a:lstStyle/>
                    <a:p>
                      <a:pPr marL="457200" marR="0" lvl="1" indent="0" algn="l" rtl="0">
                        <a:spcBef>
                          <a:spcPts val="0"/>
                        </a:spcBef>
                        <a:spcAft>
                          <a:spcPts val="0"/>
                        </a:spcAft>
                        <a:buNone/>
                      </a:pPr>
                      <a:r>
                        <a:rPr lang="en-GB" sz="1050" u="none" strike="noStrike" cap="none"/>
                        <a:t>Back Pain</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16.0%</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1.2%</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a:t>9.9%</a:t>
                      </a:r>
                      <a:endParaRPr/>
                    </a:p>
                  </a:txBody>
                  <a:tcPr marL="91450" marR="91450" marT="45725" marB="45725">
                    <a:solidFill>
                      <a:srgbClr val="E7F5E9"/>
                    </a:solidFill>
                  </a:tcPr>
                </a:tc>
                <a:tc>
                  <a:txBody>
                    <a:bodyPr/>
                    <a:lstStyle/>
                    <a:p>
                      <a:pPr marL="0" marR="0" lvl="0" indent="0" algn="ctr" rtl="0">
                        <a:spcBef>
                          <a:spcPts val="0"/>
                        </a:spcBef>
                        <a:spcAft>
                          <a:spcPts val="0"/>
                        </a:spcAft>
                        <a:buNone/>
                      </a:pPr>
                      <a:r>
                        <a:rPr lang="en-GB" sz="1050" b="1"/>
                        <a:t>2.3%</a:t>
                      </a:r>
                      <a:endParaRPr/>
                    </a:p>
                  </a:txBody>
                  <a:tcPr marL="91450" marR="91450" marT="45725" marB="45725">
                    <a:solidFill>
                      <a:srgbClr val="E7F5E9"/>
                    </a:solidFill>
                  </a:tcPr>
                </a:tc>
                <a:extLst>
                  <a:ext uri="{0D108BD9-81ED-4DB2-BD59-A6C34878D82A}">
                    <a16:rowId xmlns:a16="http://schemas.microsoft.com/office/drawing/2014/main" val="10008"/>
                  </a:ext>
                </a:extLst>
              </a:tr>
            </a:tbl>
          </a:graphicData>
        </a:graphic>
      </p:graphicFrame>
      <p:sp>
        <p:nvSpPr>
          <p:cNvPr id="557" name="Google Shape;557;p22"/>
          <p:cNvSpPr txBox="1"/>
          <p:nvPr/>
        </p:nvSpPr>
        <p:spPr>
          <a:xfrm>
            <a:off x="5940152" y="3954507"/>
            <a:ext cx="2880320" cy="1815882"/>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accent1"/>
              </a:buClr>
              <a:buSzPts val="1600"/>
              <a:buFont typeface="Arial"/>
              <a:buChar char="•"/>
            </a:pPr>
            <a:r>
              <a:rPr lang="en-GB" sz="1600">
                <a:solidFill>
                  <a:schemeClr val="dk2"/>
                </a:solidFill>
                <a:latin typeface="Calibri"/>
                <a:ea typeface="Calibri"/>
                <a:cs typeface="Calibri"/>
                <a:sym typeface="Calibri"/>
              </a:rPr>
              <a:t>TEAEs led to discontinuation of avelumab in 11.9%</a:t>
            </a:r>
            <a:endParaRPr/>
          </a:p>
          <a:p>
            <a:pPr marL="171450" marR="0" lvl="0" indent="-171450" algn="l" rtl="0">
              <a:spcBef>
                <a:spcPts val="0"/>
              </a:spcBef>
              <a:spcAft>
                <a:spcPts val="0"/>
              </a:spcAft>
              <a:buClr>
                <a:schemeClr val="accent1"/>
              </a:buClr>
              <a:buSzPts val="1600"/>
              <a:buFont typeface="Arial"/>
              <a:buChar char="•"/>
            </a:pPr>
            <a:r>
              <a:rPr lang="en-GB" sz="1600">
                <a:solidFill>
                  <a:schemeClr val="dk2"/>
                </a:solidFill>
                <a:latin typeface="Calibri"/>
                <a:ea typeface="Calibri"/>
                <a:cs typeface="Calibri"/>
                <a:sym typeface="Calibri"/>
              </a:rPr>
              <a:t>Death was attributed to study treatment toxicity in </a:t>
            </a:r>
            <a:br>
              <a:rPr lang="en-GB" sz="1600">
                <a:solidFill>
                  <a:schemeClr val="dk2"/>
                </a:solidFill>
                <a:latin typeface="Calibri"/>
                <a:ea typeface="Calibri"/>
                <a:cs typeface="Calibri"/>
                <a:sym typeface="Calibri"/>
              </a:rPr>
            </a:br>
            <a:r>
              <a:rPr lang="en-GB" sz="1600">
                <a:solidFill>
                  <a:schemeClr val="dk2"/>
                </a:solidFill>
                <a:latin typeface="Calibri"/>
                <a:ea typeface="Calibri"/>
                <a:cs typeface="Calibri"/>
                <a:sym typeface="Calibri"/>
              </a:rPr>
              <a:t>2 patients (0.6%) in avelumab + BSC arm</a:t>
            </a:r>
            <a:endParaRPr/>
          </a:p>
          <a:p>
            <a:pPr marL="171450" marR="0" lvl="0" indent="-171450" algn="l" rtl="0">
              <a:spcBef>
                <a:spcPts val="0"/>
              </a:spcBef>
              <a:spcAft>
                <a:spcPts val="0"/>
              </a:spcAft>
              <a:buClr>
                <a:schemeClr val="accent1"/>
              </a:buClr>
              <a:buSzPts val="1600"/>
              <a:buFont typeface="Arial"/>
              <a:buChar char="•"/>
            </a:pPr>
            <a:r>
              <a:rPr lang="en-GB" sz="1600">
                <a:solidFill>
                  <a:schemeClr val="dk2"/>
                </a:solidFill>
                <a:latin typeface="Calibri"/>
                <a:ea typeface="Calibri"/>
                <a:cs typeface="Calibri"/>
                <a:sym typeface="Calibri"/>
              </a:rPr>
              <a:t>No grade 4/5 irAEs occurred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3"/>
          <p:cNvSpPr txBox="1">
            <a:spLocks noGrp="1"/>
          </p:cNvSpPr>
          <p:nvPr>
            <p:ph type="body" idx="1"/>
          </p:nvPr>
        </p:nvSpPr>
        <p:spPr>
          <a:xfrm>
            <a:off x="351585" y="1293912"/>
            <a:ext cx="8222400" cy="4528800"/>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SzPts val="2000"/>
              <a:buChar char="•"/>
            </a:pPr>
            <a:r>
              <a:rPr lang="en-GB" b="1">
                <a:solidFill>
                  <a:schemeClr val="accent1"/>
                </a:solidFill>
              </a:rPr>
              <a:t>JAVELIN 100 </a:t>
            </a:r>
            <a:r>
              <a:rPr lang="en-GB"/>
              <a:t>demonstrated </a:t>
            </a:r>
            <a:r>
              <a:rPr lang="en-GB" b="1">
                <a:solidFill>
                  <a:schemeClr val="accent1"/>
                </a:solidFill>
              </a:rPr>
              <a:t>significantly longer OS with </a:t>
            </a:r>
            <a:r>
              <a:rPr lang="en-GB"/>
              <a:t>first line </a:t>
            </a:r>
            <a:r>
              <a:rPr lang="en-GB" b="1">
                <a:solidFill>
                  <a:schemeClr val="accent1"/>
                </a:solidFill>
              </a:rPr>
              <a:t>maintenance avelumab + BSC </a:t>
            </a:r>
            <a:r>
              <a:rPr lang="en-GB"/>
              <a:t>compared to BSC alone, in both the overall and PD-L1 populations</a:t>
            </a:r>
            <a:endParaRPr/>
          </a:p>
          <a:p>
            <a:pPr marL="576000" lvl="1" indent="-288000" algn="l" rtl="0">
              <a:spcBef>
                <a:spcPts val="600"/>
              </a:spcBef>
              <a:spcAft>
                <a:spcPts val="0"/>
              </a:spcAft>
              <a:buSzPts val="1800"/>
              <a:buChar char="–"/>
            </a:pPr>
            <a:r>
              <a:rPr lang="en-GB"/>
              <a:t>OS benefits were seen across all pre-specified subgroups</a:t>
            </a:r>
            <a:endParaRPr/>
          </a:p>
          <a:p>
            <a:pPr marL="288000" lvl="0" indent="-288000" algn="l" rtl="0">
              <a:spcBef>
                <a:spcPts val="1200"/>
              </a:spcBef>
              <a:spcAft>
                <a:spcPts val="0"/>
              </a:spcAft>
              <a:buSzPts val="2000"/>
              <a:buChar char="•"/>
            </a:pPr>
            <a:r>
              <a:rPr lang="en-GB"/>
              <a:t>The </a:t>
            </a:r>
            <a:r>
              <a:rPr lang="en-GB" b="1">
                <a:solidFill>
                  <a:schemeClr val="accent1"/>
                </a:solidFill>
              </a:rPr>
              <a:t>safety profile of avelumab </a:t>
            </a:r>
            <a:r>
              <a:rPr lang="en-GB"/>
              <a:t>was </a:t>
            </a:r>
            <a:r>
              <a:rPr lang="en-GB" b="1">
                <a:solidFill>
                  <a:schemeClr val="accent1"/>
                </a:solidFill>
              </a:rPr>
              <a:t>consistent with </a:t>
            </a:r>
            <a:r>
              <a:rPr lang="en-GB"/>
              <a:t>that observed in </a:t>
            </a:r>
            <a:r>
              <a:rPr lang="en-GB" b="1">
                <a:solidFill>
                  <a:schemeClr val="accent1"/>
                </a:solidFill>
              </a:rPr>
              <a:t>previous studies </a:t>
            </a:r>
            <a:r>
              <a:rPr lang="en-GB"/>
              <a:t>of monotherapy</a:t>
            </a:r>
            <a:endParaRPr/>
          </a:p>
          <a:p>
            <a:pPr marL="288000" lvl="0" indent="-288000" algn="l" rtl="0">
              <a:spcBef>
                <a:spcPts val="1200"/>
              </a:spcBef>
              <a:spcAft>
                <a:spcPts val="0"/>
              </a:spcAft>
              <a:buSzPts val="2000"/>
              <a:buChar char="•"/>
            </a:pPr>
            <a:r>
              <a:rPr lang="en-GB" b="1">
                <a:solidFill>
                  <a:schemeClr val="accent1"/>
                </a:solidFill>
              </a:rPr>
              <a:t>Avelumab 1</a:t>
            </a:r>
            <a:r>
              <a:rPr lang="en-GB" b="1" baseline="30000">
                <a:solidFill>
                  <a:schemeClr val="accent1"/>
                </a:solidFill>
              </a:rPr>
              <a:t>st</a:t>
            </a:r>
            <a:r>
              <a:rPr lang="en-GB" b="1">
                <a:solidFill>
                  <a:schemeClr val="accent1"/>
                </a:solidFill>
              </a:rPr>
              <a:t> line maintenance in patients with advanced UC </a:t>
            </a:r>
            <a:r>
              <a:rPr lang="en-GB"/>
              <a:t>whose disease has not progressed with platinum based CT should be considered a </a:t>
            </a:r>
            <a:r>
              <a:rPr lang="en-GB" b="1">
                <a:solidFill>
                  <a:schemeClr val="accent1"/>
                </a:solidFill>
              </a:rPr>
              <a:t>new standard of care </a:t>
            </a:r>
            <a:endParaRPr/>
          </a:p>
        </p:txBody>
      </p:sp>
      <p:sp>
        <p:nvSpPr>
          <p:cNvPr id="563" name="Google Shape;563;p23"/>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JAVELIN 100: CONCLUSIONS</a:t>
            </a:r>
            <a:endParaRPr/>
          </a:p>
        </p:txBody>
      </p:sp>
      <p:sp>
        <p:nvSpPr>
          <p:cNvPr id="564" name="Google Shape;564;p2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565" name="Google Shape;565;p23"/>
          <p:cNvSpPr txBox="1">
            <a:spLocks noGrp="1"/>
          </p:cNvSpPr>
          <p:nvPr>
            <p:ph type="body" idx="2"/>
          </p:nvPr>
        </p:nvSpPr>
        <p:spPr>
          <a:xfrm>
            <a:off x="465138" y="6309320"/>
            <a:ext cx="7995294"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BSC, best supportive care; CT, chemotherapy; PD-L1, programmed death ligand-1; OS, overall survival; </a:t>
            </a:r>
            <a:br>
              <a:rPr lang="en-GB"/>
            </a:br>
            <a:r>
              <a:rPr lang="en-GB"/>
              <a:t>TEAE, treatment emergent adverse events; UC, urothelial carcinoma</a:t>
            </a:r>
            <a:endParaRPr/>
          </a:p>
          <a:p>
            <a:pPr marL="0" lvl="0" indent="0" algn="l" rtl="0">
              <a:spcBef>
                <a:spcPts val="0"/>
              </a:spcBef>
              <a:spcAft>
                <a:spcPts val="0"/>
              </a:spcAft>
              <a:buSzPts val="1200"/>
              <a:buNone/>
            </a:pPr>
            <a:r>
              <a:rPr lang="en-GB"/>
              <a:t>Powles T, et al. ASCO 2020. Abstract #LBA1. Oral presentation</a:t>
            </a:r>
            <a:endParaRPr/>
          </a:p>
        </p:txBody>
      </p:sp>
      <p:sp>
        <p:nvSpPr>
          <p:cNvPr id="566" name="Google Shape;566;p23"/>
          <p:cNvSpPr/>
          <p:nvPr/>
        </p:nvSpPr>
        <p:spPr>
          <a:xfrm>
            <a:off x="568248" y="4531080"/>
            <a:ext cx="7984212" cy="1152128"/>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Take home messages:</a:t>
            </a:r>
            <a:endParaRPr/>
          </a:p>
          <a:p>
            <a:pPr marL="285750" marR="0" lvl="0" indent="-285750" algn="l" rtl="0">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Maintenance avelumab after platinum based CT in patients who achieve a CR, PR, or SD is a new standard of care for patients with front line metastatic urothelial cancer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4"/>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chemeClr val="lt1"/>
              </a:buClr>
              <a:buSzPts val="4000"/>
              <a:buFont typeface="Calibri"/>
              <a:buNone/>
            </a:pPr>
            <a:r>
              <a:rPr lang="en-GB"/>
              <a:t>OTHER INTERESTING DATA</a:t>
            </a:r>
            <a:br>
              <a:rPr lang="en-GB"/>
            </a:br>
            <a:br>
              <a:rPr lang="en-GB"/>
            </a:br>
            <a:r>
              <a:rPr lang="en-GB"/>
              <a:t>OS ANALYSES OF NEXT GENERATION ANDROGEN RECEPTOR INHIBITORS</a:t>
            </a:r>
            <a:br>
              <a:rPr lang="en-GB"/>
            </a:br>
            <a:r>
              <a:rPr lang="en-GB"/>
              <a:t>IN </a:t>
            </a:r>
            <a:r>
              <a:rPr lang="en-GB" cap="none"/>
              <a:t>nm</a:t>
            </a:r>
            <a:r>
              <a:rPr lang="en-GB"/>
              <a:t>CRPC</a:t>
            </a:r>
            <a:br>
              <a:rPr lang="en-GB"/>
            </a:br>
            <a:br>
              <a:rPr lang="en-GB"/>
            </a:br>
            <a:r>
              <a:rPr lang="en-GB" sz="2000" cap="none"/>
              <a:t>SPARTAN study. Small E, et al. ASCO 2020. Abs# 5516</a:t>
            </a:r>
            <a:br>
              <a:rPr lang="en-GB" sz="2000" cap="none"/>
            </a:br>
            <a:r>
              <a:rPr lang="en-GB" sz="2000"/>
              <a:t>ARAMIS </a:t>
            </a:r>
            <a:r>
              <a:rPr lang="en-GB" sz="2000" cap="none"/>
              <a:t>study. Fizazi K, et al. ASCO 2020. Abs# 5514</a:t>
            </a:r>
            <a:br>
              <a:rPr lang="en-GB" sz="2000" cap="none"/>
            </a:br>
            <a:r>
              <a:rPr lang="en-GB" sz="2000" cap="none"/>
              <a:t>PROSPER study. Sternberg C, et al. ASCO 2020. Abs# 5515</a:t>
            </a:r>
            <a:br>
              <a:rPr lang="en-GB" sz="2000" cap="none"/>
            </a:br>
            <a:endParaRPr sz="2000" cap="none"/>
          </a:p>
        </p:txBody>
      </p:sp>
      <p:sp>
        <p:nvSpPr>
          <p:cNvPr id="572" name="Google Shape;572;p24"/>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573" name="Google Shape;573;p24"/>
          <p:cNvSpPr txBox="1"/>
          <p:nvPr/>
        </p:nvSpPr>
        <p:spPr>
          <a:xfrm>
            <a:off x="323528" y="6237312"/>
            <a:ext cx="6068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lt1"/>
                </a:solidFill>
                <a:latin typeface="Arial"/>
                <a:ea typeface="Arial"/>
                <a:cs typeface="Arial"/>
                <a:sym typeface="Arial"/>
              </a:rPr>
              <a:t>OS, overall survival; nmCRPC, non-metastatic castration resistant prostate cancer</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5"/>
          <p:cNvSpPr txBox="1">
            <a:spLocks noGrp="1"/>
          </p:cNvSpPr>
          <p:nvPr>
            <p:ph type="body" idx="1"/>
          </p:nvPr>
        </p:nvSpPr>
        <p:spPr>
          <a:xfrm>
            <a:off x="465138" y="6309320"/>
            <a:ext cx="7923286" cy="41215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100"/>
              <a:buNone/>
            </a:pPr>
            <a:r>
              <a:rPr lang="en-GB" sz="1100">
                <a:latin typeface="Calibri"/>
                <a:ea typeface="Calibri"/>
                <a:cs typeface="Calibri"/>
                <a:sym typeface="Calibri"/>
              </a:rPr>
              <a:t>ADT, androgen deprivation therapy; nmCRPC, non-metastatic castration-resistant prostate cancer; PSA, prostate specific antigen </a:t>
            </a:r>
            <a:endParaRPr/>
          </a:p>
          <a:p>
            <a:pPr marL="0" lvl="0" indent="0" algn="l" rtl="0">
              <a:lnSpc>
                <a:spcPct val="90000"/>
              </a:lnSpc>
              <a:spcBef>
                <a:spcPts val="0"/>
              </a:spcBef>
              <a:spcAft>
                <a:spcPts val="0"/>
              </a:spcAft>
              <a:buSzPts val="1100"/>
              <a:buNone/>
            </a:pPr>
            <a:r>
              <a:rPr lang="en-GB" sz="1100">
                <a:latin typeface="Calibri"/>
                <a:ea typeface="Calibri"/>
                <a:cs typeface="Calibri"/>
                <a:sym typeface="Calibri"/>
              </a:rPr>
              <a:t>1. Fizazi K, et al. ASCO 2020. Abstract #5514; 2. Smith, et al. N Engl J Med 2018; 378:1408-18; 3. Fizazi, K et al. N Engl J Med 2019; 380: 1235-1246; 4.Hussain, et al. N Engl J Med 2018; 378: 2465-74 </a:t>
            </a:r>
            <a:endParaRPr/>
          </a:p>
        </p:txBody>
      </p:sp>
      <p:sp>
        <p:nvSpPr>
          <p:cNvPr id="579" name="Google Shape;579;p25"/>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5D8298"/>
              </a:buClr>
              <a:buSzPts val="2800"/>
              <a:buFont typeface="Calibri"/>
              <a:buNone/>
            </a:pPr>
            <a:r>
              <a:rPr lang="en-GB"/>
              <a:t>BACKGROUND</a:t>
            </a:r>
            <a:endParaRPr/>
          </a:p>
        </p:txBody>
      </p:sp>
      <p:sp>
        <p:nvSpPr>
          <p:cNvPr id="580" name="Google Shape;580;p25"/>
          <p:cNvSpPr txBox="1">
            <a:spLocks noGrp="1"/>
          </p:cNvSpPr>
          <p:nvPr>
            <p:ph type="body" idx="2"/>
          </p:nvPr>
        </p:nvSpPr>
        <p:spPr>
          <a:xfrm>
            <a:off x="449601" y="1340768"/>
            <a:ext cx="8221662" cy="1916832"/>
          </a:xfrm>
          <a:prstGeom prst="rect">
            <a:avLst/>
          </a:prstGeom>
          <a:noFill/>
          <a:ln>
            <a:noFill/>
          </a:ln>
        </p:spPr>
        <p:txBody>
          <a:bodyPr spcFirstLastPara="1" wrap="square" lIns="0" tIns="0" rIns="0" bIns="0" anchor="t" anchorCtr="0">
            <a:normAutofit/>
          </a:bodyPr>
          <a:lstStyle/>
          <a:p>
            <a:pPr marL="288000" lvl="0" indent="-288000" algn="l" rtl="0">
              <a:spcBef>
                <a:spcPts val="0"/>
              </a:spcBef>
              <a:spcAft>
                <a:spcPts val="0"/>
              </a:spcAft>
              <a:buSzPts val="2000"/>
              <a:buChar char="•"/>
            </a:pPr>
            <a:r>
              <a:rPr lang="en-GB"/>
              <a:t>nmCRPC is defined as rising PSA despite continuing ADT and no detected metastases</a:t>
            </a:r>
            <a:r>
              <a:rPr lang="en-GB" baseline="30000"/>
              <a:t>1</a:t>
            </a:r>
            <a:endParaRPr/>
          </a:p>
          <a:p>
            <a:pPr marL="288000" lvl="0" indent="-288000" algn="l" rtl="0">
              <a:spcBef>
                <a:spcPts val="1200"/>
              </a:spcBef>
              <a:spcAft>
                <a:spcPts val="0"/>
              </a:spcAft>
              <a:buSzPts val="2000"/>
              <a:buChar char="•"/>
            </a:pPr>
            <a:r>
              <a:rPr lang="en-GB"/>
              <a:t>nmCRPC patients are high risk for progression and cancer related mortality</a:t>
            </a:r>
            <a:r>
              <a:rPr lang="en-GB" baseline="30000"/>
              <a:t>1</a:t>
            </a:r>
            <a:endParaRPr/>
          </a:p>
          <a:p>
            <a:pPr marL="288000" lvl="0" indent="-288000" algn="l" rtl="0">
              <a:spcBef>
                <a:spcPts val="1200"/>
              </a:spcBef>
              <a:spcAft>
                <a:spcPts val="0"/>
              </a:spcAft>
              <a:buSzPts val="2000"/>
              <a:buChar char="•"/>
            </a:pPr>
            <a:r>
              <a:rPr lang="en-GB"/>
              <a:t>Next generation androgen receptor inhibitors have previously demonstrated significant improvements in metastasis-free survival in nmCRPC:</a:t>
            </a:r>
            <a:endParaRPr/>
          </a:p>
          <a:p>
            <a:pPr marL="288000" lvl="0" indent="-161000" algn="l" rtl="0">
              <a:spcBef>
                <a:spcPts val="1200"/>
              </a:spcBef>
              <a:spcAft>
                <a:spcPts val="0"/>
              </a:spcAft>
              <a:buSzPts val="2000"/>
              <a:buNone/>
            </a:pPr>
            <a:endParaRPr/>
          </a:p>
          <a:p>
            <a:pPr marL="0" lvl="0" indent="0" algn="l" rtl="0">
              <a:spcBef>
                <a:spcPts val="1200"/>
              </a:spcBef>
              <a:spcAft>
                <a:spcPts val="0"/>
              </a:spcAft>
              <a:buSzPts val="2000"/>
              <a:buNone/>
            </a:pPr>
            <a:endParaRPr/>
          </a:p>
        </p:txBody>
      </p:sp>
      <p:sp>
        <p:nvSpPr>
          <p:cNvPr id="581" name="Google Shape;581;p25"/>
          <p:cNvSpPr txBox="1">
            <a:spLocks noGrp="1"/>
          </p:cNvSpPr>
          <p:nvPr>
            <p:ph type="sldNum" idx="12"/>
          </p:nvPr>
        </p:nvSpPr>
        <p:spPr>
          <a:xfrm>
            <a:off x="7884368" y="6356350"/>
            <a:ext cx="802432"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latin typeface="Calibri"/>
                <a:ea typeface="Calibri"/>
                <a:cs typeface="Calibri"/>
                <a:sym typeface="Calibri"/>
              </a:rPr>
              <a:t>25</a:t>
            </a:fld>
            <a:endParaRPr>
              <a:latin typeface="Calibri"/>
              <a:ea typeface="Calibri"/>
              <a:cs typeface="Calibri"/>
              <a:sym typeface="Calibri"/>
            </a:endParaRPr>
          </a:p>
        </p:txBody>
      </p:sp>
      <p:graphicFrame>
        <p:nvGraphicFramePr>
          <p:cNvPr id="582" name="Google Shape;582;p25"/>
          <p:cNvGraphicFramePr/>
          <p:nvPr/>
        </p:nvGraphicFramePr>
        <p:xfrm>
          <a:off x="1403648" y="3529888"/>
          <a:ext cx="6096000" cy="1478320"/>
        </p:xfrm>
        <a:graphic>
          <a:graphicData uri="http://schemas.openxmlformats.org/drawingml/2006/table">
            <a:tbl>
              <a:tblPr firstRow="1" bandRow="1">
                <a:noFill/>
                <a:tableStyleId>{AC42ACD2-4DEF-4CC0-B481-F0C9BF09FDE4}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28600">
                <a:tc>
                  <a:txBody>
                    <a:bodyPr/>
                    <a:lstStyle/>
                    <a:p>
                      <a:pPr marL="0" marR="0" lvl="0" indent="0" algn="ctr" rtl="0">
                        <a:spcBef>
                          <a:spcPts val="0"/>
                        </a:spcBef>
                        <a:spcAft>
                          <a:spcPts val="0"/>
                        </a:spcAft>
                        <a:buNone/>
                      </a:pPr>
                      <a:r>
                        <a:rPr lang="en-GB" sz="1800"/>
                        <a:t>Androgen receptor inhibitor</a:t>
                      </a:r>
                      <a:endParaRPr/>
                    </a:p>
                  </a:txBody>
                  <a:tcPr marL="91450" marR="91450" marT="45725" marB="45725"/>
                </a:tc>
                <a:tc>
                  <a:txBody>
                    <a:bodyPr/>
                    <a:lstStyle/>
                    <a:p>
                      <a:pPr marL="0" marR="0" lvl="0" indent="0" algn="ctr" rtl="0">
                        <a:spcBef>
                          <a:spcPts val="0"/>
                        </a:spcBef>
                        <a:spcAft>
                          <a:spcPts val="0"/>
                        </a:spcAft>
                        <a:buNone/>
                      </a:pPr>
                      <a:r>
                        <a:rPr lang="en-GB" sz="1800"/>
                        <a:t>Study</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GB" sz="1800"/>
                        <a:t>Apalutamide</a:t>
                      </a:r>
                      <a:endParaRPr/>
                    </a:p>
                  </a:txBody>
                  <a:tcPr marL="91450" marR="91450" marT="45725" marB="45725"/>
                </a:tc>
                <a:tc>
                  <a:txBody>
                    <a:bodyPr/>
                    <a:lstStyle/>
                    <a:p>
                      <a:pPr marL="0" marR="0" lvl="0" indent="0" algn="ctr" rtl="0">
                        <a:spcBef>
                          <a:spcPts val="0"/>
                        </a:spcBef>
                        <a:spcAft>
                          <a:spcPts val="0"/>
                        </a:spcAft>
                        <a:buNone/>
                      </a:pPr>
                      <a:r>
                        <a:rPr lang="en-GB" sz="1800"/>
                        <a:t>SPARTAN</a:t>
                      </a:r>
                      <a:r>
                        <a:rPr lang="en-GB" sz="1800" baseline="30000"/>
                        <a:t>2</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GB" sz="1800"/>
                        <a:t>Darolutamide</a:t>
                      </a:r>
                      <a:endParaRPr sz="1800"/>
                    </a:p>
                  </a:txBody>
                  <a:tcPr marL="91450" marR="91450" marT="45725" marB="45725"/>
                </a:tc>
                <a:tc>
                  <a:txBody>
                    <a:bodyPr/>
                    <a:lstStyle/>
                    <a:p>
                      <a:pPr marL="0" marR="0" lvl="0" indent="0" algn="ctr" rtl="0">
                        <a:spcBef>
                          <a:spcPts val="0"/>
                        </a:spcBef>
                        <a:spcAft>
                          <a:spcPts val="0"/>
                        </a:spcAft>
                        <a:buNone/>
                      </a:pPr>
                      <a:r>
                        <a:rPr lang="en-GB" sz="1800"/>
                        <a:t>ARAMIS</a:t>
                      </a:r>
                      <a:r>
                        <a:rPr lang="en-GB" sz="1800" baseline="30000"/>
                        <a:t>3</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GB" sz="1800"/>
                        <a:t>Enzalutamide</a:t>
                      </a:r>
                      <a:endParaRPr/>
                    </a:p>
                  </a:txBody>
                  <a:tcPr marL="91450" marR="91450" marT="45725" marB="45725"/>
                </a:tc>
                <a:tc>
                  <a:txBody>
                    <a:bodyPr/>
                    <a:lstStyle/>
                    <a:p>
                      <a:pPr marL="0" marR="0" lvl="0" indent="0" algn="ctr" rtl="0">
                        <a:spcBef>
                          <a:spcPts val="0"/>
                        </a:spcBef>
                        <a:spcAft>
                          <a:spcPts val="0"/>
                        </a:spcAft>
                        <a:buNone/>
                      </a:pPr>
                      <a:r>
                        <a:rPr lang="en-GB" sz="1800"/>
                        <a:t>PROSPER</a:t>
                      </a:r>
                      <a:r>
                        <a:rPr lang="en-GB" sz="1800" baseline="30000"/>
                        <a:t>4</a:t>
                      </a:r>
                      <a:endParaRPr/>
                    </a:p>
                  </a:txBody>
                  <a:tcPr marL="91450" marR="91450" marT="45725" marB="45725"/>
                </a:tc>
                <a:extLst>
                  <a:ext uri="{0D108BD9-81ED-4DB2-BD59-A6C34878D82A}">
                    <a16:rowId xmlns:a16="http://schemas.microsoft.com/office/drawing/2014/main" val="10003"/>
                  </a:ext>
                </a:extLst>
              </a:tr>
            </a:tbl>
          </a:graphicData>
        </a:graphic>
      </p:graphicFrame>
      <p:sp>
        <p:nvSpPr>
          <p:cNvPr id="583" name="Google Shape;583;p25"/>
          <p:cNvSpPr txBox="1"/>
          <p:nvPr/>
        </p:nvSpPr>
        <p:spPr>
          <a:xfrm>
            <a:off x="539552" y="5280456"/>
            <a:ext cx="8221662" cy="668824"/>
          </a:xfrm>
          <a:prstGeom prst="rect">
            <a:avLst/>
          </a:prstGeom>
          <a:noFill/>
          <a:ln>
            <a:noFill/>
          </a:ln>
        </p:spPr>
        <p:txBody>
          <a:bodyPr spcFirstLastPara="1" wrap="square" lIns="0" tIns="0" rIns="0" bIns="0" anchor="t" anchorCtr="0">
            <a:normAutofit/>
          </a:bodyPr>
          <a:lstStyle/>
          <a:p>
            <a:pPr marL="288000" marR="0" lvl="0" indent="-288000" algn="l" rtl="0">
              <a:spcBef>
                <a:spcPts val="0"/>
              </a:spcBef>
              <a:spcAft>
                <a:spcPts val="0"/>
              </a:spcAft>
              <a:buClr>
                <a:schemeClr val="accent1"/>
              </a:buClr>
              <a:buSzPts val="2000"/>
              <a:buFont typeface="Arial"/>
              <a:buChar char="•"/>
            </a:pPr>
            <a:r>
              <a:rPr lang="en-GB" sz="2000" b="0" i="0">
                <a:solidFill>
                  <a:srgbClr val="5D8298"/>
                </a:solidFill>
                <a:latin typeface="Calibri"/>
                <a:ea typeface="Calibri"/>
                <a:cs typeface="Calibri"/>
                <a:sym typeface="Calibri"/>
              </a:rPr>
              <a:t>Final overall survival results for SPARTAN, ARAMIS and PROSPER are reported here</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6"/>
          <p:cNvSpPr txBox="1">
            <a:spLocks noGrp="1"/>
          </p:cNvSpPr>
          <p:nvPr>
            <p:ph type="sldNum" idx="12"/>
          </p:nvPr>
        </p:nvSpPr>
        <p:spPr>
          <a:xfrm>
            <a:off x="7884368" y="6356350"/>
            <a:ext cx="802432"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latin typeface="Calibri"/>
                <a:ea typeface="Calibri"/>
                <a:cs typeface="Calibri"/>
                <a:sym typeface="Calibri"/>
              </a:rPr>
              <a:t>26</a:t>
            </a:fld>
            <a:endParaRPr>
              <a:latin typeface="Calibri"/>
              <a:ea typeface="Calibri"/>
              <a:cs typeface="Calibri"/>
              <a:sym typeface="Calibri"/>
            </a:endParaRPr>
          </a:p>
        </p:txBody>
      </p:sp>
      <p:graphicFrame>
        <p:nvGraphicFramePr>
          <p:cNvPr id="589" name="Google Shape;589;p26"/>
          <p:cNvGraphicFramePr/>
          <p:nvPr/>
        </p:nvGraphicFramePr>
        <p:xfrm>
          <a:off x="827584" y="2348880"/>
          <a:ext cx="7416800" cy="1925360"/>
        </p:xfrm>
        <a:graphic>
          <a:graphicData uri="http://schemas.openxmlformats.org/drawingml/2006/table">
            <a:tbl>
              <a:tblPr firstRow="1" bandRow="1">
                <a:noFill/>
                <a:tableStyleId>{AC42ACD2-4DEF-4CC0-B481-F0C9BF09FDE4}</a:tableStyleId>
              </a:tblPr>
              <a:tblGrid>
                <a:gridCol w="1440150">
                  <a:extLst>
                    <a:ext uri="{9D8B030D-6E8A-4147-A177-3AD203B41FA5}">
                      <a16:colId xmlns:a16="http://schemas.microsoft.com/office/drawing/2014/main" val="20000"/>
                    </a:ext>
                  </a:extLst>
                </a:gridCol>
                <a:gridCol w="864100">
                  <a:extLst>
                    <a:ext uri="{9D8B030D-6E8A-4147-A177-3AD203B41FA5}">
                      <a16:colId xmlns:a16="http://schemas.microsoft.com/office/drawing/2014/main" val="20001"/>
                    </a:ext>
                  </a:extLst>
                </a:gridCol>
                <a:gridCol w="1008100">
                  <a:extLst>
                    <a:ext uri="{9D8B030D-6E8A-4147-A177-3AD203B41FA5}">
                      <a16:colId xmlns:a16="http://schemas.microsoft.com/office/drawing/2014/main" val="20002"/>
                    </a:ext>
                  </a:extLst>
                </a:gridCol>
                <a:gridCol w="1080125">
                  <a:extLst>
                    <a:ext uri="{9D8B030D-6E8A-4147-A177-3AD203B41FA5}">
                      <a16:colId xmlns:a16="http://schemas.microsoft.com/office/drawing/2014/main" val="20003"/>
                    </a:ext>
                  </a:extLst>
                </a:gridCol>
                <a:gridCol w="936100">
                  <a:extLst>
                    <a:ext uri="{9D8B030D-6E8A-4147-A177-3AD203B41FA5}">
                      <a16:colId xmlns:a16="http://schemas.microsoft.com/office/drawing/2014/main" val="20004"/>
                    </a:ext>
                  </a:extLst>
                </a:gridCol>
                <a:gridCol w="1080125">
                  <a:extLst>
                    <a:ext uri="{9D8B030D-6E8A-4147-A177-3AD203B41FA5}">
                      <a16:colId xmlns:a16="http://schemas.microsoft.com/office/drawing/2014/main" val="20005"/>
                    </a:ext>
                  </a:extLst>
                </a:gridCol>
                <a:gridCol w="1008100">
                  <a:extLst>
                    <a:ext uri="{9D8B030D-6E8A-4147-A177-3AD203B41FA5}">
                      <a16:colId xmlns:a16="http://schemas.microsoft.com/office/drawing/2014/main" val="20006"/>
                    </a:ext>
                  </a:extLst>
                </a:gridCol>
              </a:tblGrid>
              <a:tr h="370850">
                <a:tc>
                  <a:txBody>
                    <a:bodyPr/>
                    <a:lstStyle/>
                    <a:p>
                      <a:pPr marL="0" marR="0" lvl="0" indent="0" algn="l" rtl="0">
                        <a:spcBef>
                          <a:spcPts val="0"/>
                        </a:spcBef>
                        <a:spcAft>
                          <a:spcPts val="0"/>
                        </a:spcAft>
                        <a:buNone/>
                      </a:pPr>
                      <a:endParaRPr sz="1400"/>
                    </a:p>
                  </a:txBody>
                  <a:tcPr marL="91450" marR="91450" marT="45725" marB="45725"/>
                </a:tc>
                <a:tc gridSpan="2">
                  <a:txBody>
                    <a:bodyPr/>
                    <a:lstStyle/>
                    <a:p>
                      <a:pPr marL="0" marR="0" lvl="0" indent="0" algn="ctr" rtl="0">
                        <a:spcBef>
                          <a:spcPts val="0"/>
                        </a:spcBef>
                        <a:spcAft>
                          <a:spcPts val="0"/>
                        </a:spcAft>
                        <a:buNone/>
                      </a:pPr>
                      <a:r>
                        <a:rPr lang="en-GB" sz="1400"/>
                        <a:t>SPARTAN</a:t>
                      </a:r>
                      <a:r>
                        <a:rPr lang="en-GB" sz="1400" baseline="30000"/>
                        <a:t>1</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GB" sz="1400"/>
                        <a:t>ARAMIS</a:t>
                      </a:r>
                      <a:r>
                        <a:rPr lang="en-GB" sz="1400" baseline="30000"/>
                        <a:t>2</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GB" sz="1400"/>
                        <a:t>PROSPER</a:t>
                      </a:r>
                      <a:r>
                        <a:rPr lang="en-GB" sz="1400" baseline="30000"/>
                        <a:t>3</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ctr" rtl="0">
                        <a:spcBef>
                          <a:spcPts val="0"/>
                        </a:spcBef>
                        <a:spcAft>
                          <a:spcPts val="0"/>
                        </a:spcAft>
                        <a:buNone/>
                      </a:pPr>
                      <a:r>
                        <a:rPr lang="en-GB" sz="1200"/>
                        <a:t>APA + ADT</a:t>
                      </a:r>
                      <a:endParaRPr/>
                    </a:p>
                    <a:p>
                      <a:pPr marL="0" marR="0" lvl="0" indent="0" algn="ctr" rtl="0">
                        <a:spcBef>
                          <a:spcPts val="0"/>
                        </a:spcBef>
                        <a:spcAft>
                          <a:spcPts val="0"/>
                        </a:spcAft>
                        <a:buNone/>
                      </a:pPr>
                      <a:r>
                        <a:rPr lang="en-GB" sz="1200"/>
                        <a:t>N=806</a:t>
                      </a:r>
                      <a:endParaRPr/>
                    </a:p>
                  </a:txBody>
                  <a:tcPr marL="91450" marR="91450" marT="45725" marB="45725"/>
                </a:tc>
                <a:tc>
                  <a:txBody>
                    <a:bodyPr/>
                    <a:lstStyle/>
                    <a:p>
                      <a:pPr marL="0" marR="0" lvl="0" indent="0" algn="ctr" rtl="0">
                        <a:spcBef>
                          <a:spcPts val="0"/>
                        </a:spcBef>
                        <a:spcAft>
                          <a:spcPts val="0"/>
                        </a:spcAft>
                        <a:buNone/>
                      </a:pPr>
                      <a:r>
                        <a:rPr lang="en-GB" sz="1200"/>
                        <a:t>PBO + ADT</a:t>
                      </a:r>
                      <a:endParaRPr/>
                    </a:p>
                    <a:p>
                      <a:pPr marL="0" marR="0" lvl="0" indent="0" algn="ctr" rtl="0">
                        <a:spcBef>
                          <a:spcPts val="0"/>
                        </a:spcBef>
                        <a:spcAft>
                          <a:spcPts val="0"/>
                        </a:spcAft>
                        <a:buNone/>
                      </a:pPr>
                      <a:r>
                        <a:rPr lang="en-GB" sz="1200"/>
                        <a:t>N=401</a:t>
                      </a:r>
                      <a:endParaRPr/>
                    </a:p>
                  </a:txBody>
                  <a:tcPr marL="91450" marR="91450" marT="45725" marB="45725"/>
                </a:tc>
                <a:tc>
                  <a:txBody>
                    <a:bodyPr/>
                    <a:lstStyle/>
                    <a:p>
                      <a:pPr marL="0" marR="0" lvl="0" indent="0" algn="ctr" rtl="0">
                        <a:spcBef>
                          <a:spcPts val="0"/>
                        </a:spcBef>
                        <a:spcAft>
                          <a:spcPts val="0"/>
                        </a:spcAft>
                        <a:buNone/>
                      </a:pPr>
                      <a:r>
                        <a:rPr lang="en-GB" sz="1200"/>
                        <a:t>DARO + ADT</a:t>
                      </a:r>
                      <a:endParaRPr/>
                    </a:p>
                    <a:p>
                      <a:pPr marL="0" marR="0" lvl="0" indent="0" algn="ctr" rtl="0">
                        <a:spcBef>
                          <a:spcPts val="0"/>
                        </a:spcBef>
                        <a:spcAft>
                          <a:spcPts val="0"/>
                        </a:spcAft>
                        <a:buNone/>
                      </a:pPr>
                      <a:r>
                        <a:rPr lang="en-GB" sz="1200"/>
                        <a:t>N=955</a:t>
                      </a:r>
                      <a:endParaRPr/>
                    </a:p>
                  </a:txBody>
                  <a:tcPr marL="91450" marR="91450" marT="45725" marB="45725"/>
                </a:tc>
                <a:tc>
                  <a:txBody>
                    <a:bodyPr/>
                    <a:lstStyle/>
                    <a:p>
                      <a:pPr marL="0" marR="0" lvl="0" indent="0" algn="ctr" rtl="0">
                        <a:spcBef>
                          <a:spcPts val="0"/>
                        </a:spcBef>
                        <a:spcAft>
                          <a:spcPts val="0"/>
                        </a:spcAft>
                        <a:buNone/>
                      </a:pPr>
                      <a:r>
                        <a:rPr lang="en-GB" sz="1200"/>
                        <a:t>PBO + ADT</a:t>
                      </a:r>
                      <a:endParaRPr/>
                    </a:p>
                    <a:p>
                      <a:pPr marL="0" marR="0" lvl="0" indent="0" algn="ctr" rtl="0">
                        <a:spcBef>
                          <a:spcPts val="0"/>
                        </a:spcBef>
                        <a:spcAft>
                          <a:spcPts val="0"/>
                        </a:spcAft>
                        <a:buNone/>
                      </a:pPr>
                      <a:r>
                        <a:rPr lang="en-GB" sz="1200"/>
                        <a:t>N=554</a:t>
                      </a:r>
                      <a:endParaRPr/>
                    </a:p>
                  </a:txBody>
                  <a:tcPr marL="91450" marR="91450" marT="45725" marB="45725"/>
                </a:tc>
                <a:tc>
                  <a:txBody>
                    <a:bodyPr/>
                    <a:lstStyle/>
                    <a:p>
                      <a:pPr marL="0" marR="0" lvl="0" indent="0" algn="ctr" rtl="0">
                        <a:spcBef>
                          <a:spcPts val="0"/>
                        </a:spcBef>
                        <a:spcAft>
                          <a:spcPts val="0"/>
                        </a:spcAft>
                        <a:buNone/>
                      </a:pPr>
                      <a:r>
                        <a:rPr lang="en-GB" sz="1200"/>
                        <a:t>ENZA + ADT</a:t>
                      </a:r>
                      <a:endParaRPr/>
                    </a:p>
                    <a:p>
                      <a:pPr marL="0" marR="0" lvl="0" indent="0" algn="ctr" rtl="0">
                        <a:spcBef>
                          <a:spcPts val="0"/>
                        </a:spcBef>
                        <a:spcAft>
                          <a:spcPts val="0"/>
                        </a:spcAft>
                        <a:buNone/>
                      </a:pPr>
                      <a:r>
                        <a:rPr lang="en-GB" sz="1200"/>
                        <a:t>N=933</a:t>
                      </a:r>
                      <a:endParaRPr/>
                    </a:p>
                  </a:txBody>
                  <a:tcPr marL="91450" marR="91450" marT="45725" marB="45725"/>
                </a:tc>
                <a:tc>
                  <a:txBody>
                    <a:bodyPr/>
                    <a:lstStyle/>
                    <a:p>
                      <a:pPr marL="0" marR="0" lvl="0" indent="0" algn="ctr" rtl="0">
                        <a:spcBef>
                          <a:spcPts val="0"/>
                        </a:spcBef>
                        <a:spcAft>
                          <a:spcPts val="0"/>
                        </a:spcAft>
                        <a:buNone/>
                      </a:pPr>
                      <a:r>
                        <a:rPr lang="en-GB" sz="1200"/>
                        <a:t>PBO + ADT</a:t>
                      </a:r>
                      <a:endParaRPr/>
                    </a:p>
                    <a:p>
                      <a:pPr marL="0" marR="0" lvl="0" indent="0" algn="ctr" rtl="0">
                        <a:spcBef>
                          <a:spcPts val="0"/>
                        </a:spcBef>
                        <a:spcAft>
                          <a:spcPts val="0"/>
                        </a:spcAft>
                        <a:buNone/>
                      </a:pPr>
                      <a:r>
                        <a:rPr lang="en-GB" sz="1200"/>
                        <a:t>N=468</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200"/>
                        <a:t>Median OS (months)</a:t>
                      </a:r>
                      <a:endParaRPr/>
                    </a:p>
                  </a:txBody>
                  <a:tcPr marL="91450" marR="91450" marT="45725" marB="45725"/>
                </a:tc>
                <a:tc>
                  <a:txBody>
                    <a:bodyPr/>
                    <a:lstStyle/>
                    <a:p>
                      <a:pPr marL="0" marR="0" lvl="0" indent="0" algn="ctr" rtl="0">
                        <a:spcBef>
                          <a:spcPts val="0"/>
                        </a:spcBef>
                        <a:spcAft>
                          <a:spcPts val="0"/>
                        </a:spcAft>
                        <a:buNone/>
                      </a:pPr>
                      <a:r>
                        <a:rPr lang="en-GB" sz="1200"/>
                        <a:t>73.9</a:t>
                      </a:r>
                      <a:endParaRPr/>
                    </a:p>
                  </a:txBody>
                  <a:tcPr marL="91450" marR="91450" marT="45725" marB="45725"/>
                </a:tc>
                <a:tc>
                  <a:txBody>
                    <a:bodyPr/>
                    <a:lstStyle/>
                    <a:p>
                      <a:pPr marL="0" marR="0" lvl="0" indent="0" algn="ctr" rtl="0">
                        <a:spcBef>
                          <a:spcPts val="0"/>
                        </a:spcBef>
                        <a:spcAft>
                          <a:spcPts val="0"/>
                        </a:spcAft>
                        <a:buNone/>
                      </a:pPr>
                      <a:r>
                        <a:rPr lang="en-GB" sz="1200"/>
                        <a:t>59.9</a:t>
                      </a:r>
                      <a:endParaRPr/>
                    </a:p>
                  </a:txBody>
                  <a:tcPr marL="91450" marR="91450" marT="45725" marB="45725"/>
                </a:tc>
                <a:tc>
                  <a:txBody>
                    <a:bodyPr/>
                    <a:lstStyle/>
                    <a:p>
                      <a:pPr marL="0" marR="0" lvl="0" indent="0" algn="ctr" rtl="0">
                        <a:spcBef>
                          <a:spcPts val="0"/>
                        </a:spcBef>
                        <a:spcAft>
                          <a:spcPts val="0"/>
                        </a:spcAft>
                        <a:buNone/>
                      </a:pPr>
                      <a:r>
                        <a:rPr lang="en-GB" sz="1200"/>
                        <a:t>NR</a:t>
                      </a:r>
                      <a:endParaRPr/>
                    </a:p>
                  </a:txBody>
                  <a:tcPr marL="91450" marR="91450" marT="45725" marB="45725"/>
                </a:tc>
                <a:tc>
                  <a:txBody>
                    <a:bodyPr/>
                    <a:lstStyle/>
                    <a:p>
                      <a:pPr marL="0" marR="0" lvl="0" indent="0" algn="ctr" rtl="0">
                        <a:spcBef>
                          <a:spcPts val="0"/>
                        </a:spcBef>
                        <a:spcAft>
                          <a:spcPts val="0"/>
                        </a:spcAft>
                        <a:buNone/>
                      </a:pPr>
                      <a:r>
                        <a:rPr lang="en-GB" sz="1200"/>
                        <a:t>NR</a:t>
                      </a:r>
                      <a:endParaRPr/>
                    </a:p>
                  </a:txBody>
                  <a:tcPr marL="91450" marR="91450" marT="45725" marB="45725"/>
                </a:tc>
                <a:tc>
                  <a:txBody>
                    <a:bodyPr/>
                    <a:lstStyle/>
                    <a:p>
                      <a:pPr marL="0" marR="0" lvl="0" indent="0" algn="ctr" rtl="0">
                        <a:spcBef>
                          <a:spcPts val="0"/>
                        </a:spcBef>
                        <a:spcAft>
                          <a:spcPts val="0"/>
                        </a:spcAft>
                        <a:buNone/>
                      </a:pPr>
                      <a:r>
                        <a:rPr lang="en-GB" sz="1200"/>
                        <a:t>67.0</a:t>
                      </a:r>
                      <a:endParaRPr/>
                    </a:p>
                  </a:txBody>
                  <a:tcPr marL="91450" marR="91450" marT="45725" marB="45725"/>
                </a:tc>
                <a:tc>
                  <a:txBody>
                    <a:bodyPr/>
                    <a:lstStyle/>
                    <a:p>
                      <a:pPr marL="0" marR="0" lvl="0" indent="0" algn="ctr" rtl="0">
                        <a:spcBef>
                          <a:spcPts val="0"/>
                        </a:spcBef>
                        <a:spcAft>
                          <a:spcPts val="0"/>
                        </a:spcAft>
                        <a:buNone/>
                      </a:pPr>
                      <a:r>
                        <a:rPr lang="en-GB" sz="1200"/>
                        <a:t>56.3</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200"/>
                        <a:t>HR, </a:t>
                      </a:r>
                      <a:endParaRPr/>
                    </a:p>
                    <a:p>
                      <a:pPr marL="0" marR="0" lvl="0" indent="0" algn="l" rtl="0">
                        <a:spcBef>
                          <a:spcPts val="0"/>
                        </a:spcBef>
                        <a:spcAft>
                          <a:spcPts val="0"/>
                        </a:spcAft>
                        <a:buNone/>
                      </a:pPr>
                      <a:r>
                        <a:rPr lang="en-GB" sz="1200"/>
                        <a:t>(95% CI), </a:t>
                      </a:r>
                      <a:endParaRPr/>
                    </a:p>
                    <a:p>
                      <a:pPr marL="0" marR="0" lvl="0" indent="0" algn="l" rtl="0">
                        <a:spcBef>
                          <a:spcPts val="0"/>
                        </a:spcBef>
                        <a:spcAft>
                          <a:spcPts val="0"/>
                        </a:spcAft>
                        <a:buNone/>
                      </a:pPr>
                      <a:r>
                        <a:rPr lang="en-GB" sz="1200"/>
                        <a:t>P-value</a:t>
                      </a:r>
                      <a:endParaRPr/>
                    </a:p>
                  </a:txBody>
                  <a:tcPr marL="91450" marR="91450" marT="45725" marB="45725"/>
                </a:tc>
                <a:tc gridSpan="2">
                  <a:txBody>
                    <a:bodyPr/>
                    <a:lstStyle/>
                    <a:p>
                      <a:pPr marL="0" marR="0" lvl="0" indent="0" algn="ctr" rtl="0">
                        <a:spcBef>
                          <a:spcPts val="0"/>
                        </a:spcBef>
                        <a:spcAft>
                          <a:spcPts val="0"/>
                        </a:spcAft>
                        <a:buNone/>
                      </a:pPr>
                      <a:r>
                        <a:rPr lang="en-GB" sz="1200"/>
                        <a:t>0.78</a:t>
                      </a:r>
                      <a:endParaRPr/>
                    </a:p>
                    <a:p>
                      <a:pPr marL="0" marR="0" lvl="0" indent="0" algn="ctr" rtl="0">
                        <a:spcBef>
                          <a:spcPts val="0"/>
                        </a:spcBef>
                        <a:spcAft>
                          <a:spcPts val="0"/>
                        </a:spcAft>
                        <a:buNone/>
                      </a:pPr>
                      <a:r>
                        <a:rPr lang="en-GB" sz="1200"/>
                        <a:t>(0.64-0.96)</a:t>
                      </a:r>
                      <a:endParaRPr/>
                    </a:p>
                    <a:p>
                      <a:pPr marL="0" marR="0" lvl="0" indent="0" algn="ctr" rtl="0">
                        <a:spcBef>
                          <a:spcPts val="0"/>
                        </a:spcBef>
                        <a:spcAft>
                          <a:spcPts val="0"/>
                        </a:spcAft>
                        <a:buNone/>
                      </a:pPr>
                      <a:r>
                        <a:rPr lang="en-GB" sz="1200"/>
                        <a:t>P=0.0161</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GB" sz="1200"/>
                        <a:t>0.69</a:t>
                      </a:r>
                      <a:endParaRPr/>
                    </a:p>
                    <a:p>
                      <a:pPr marL="0" marR="0" lvl="0" indent="0" algn="ctr" rtl="0">
                        <a:spcBef>
                          <a:spcPts val="0"/>
                        </a:spcBef>
                        <a:spcAft>
                          <a:spcPts val="0"/>
                        </a:spcAft>
                        <a:buNone/>
                      </a:pPr>
                      <a:r>
                        <a:rPr lang="en-GB" sz="1200"/>
                        <a:t>(0.53-0.88)</a:t>
                      </a:r>
                      <a:endParaRPr/>
                    </a:p>
                    <a:p>
                      <a:pPr marL="0" marR="0" lvl="0" indent="0" algn="ctr" rtl="0">
                        <a:spcBef>
                          <a:spcPts val="0"/>
                        </a:spcBef>
                        <a:spcAft>
                          <a:spcPts val="0"/>
                        </a:spcAft>
                        <a:buNone/>
                      </a:pPr>
                      <a:r>
                        <a:rPr lang="en-GB" sz="1200"/>
                        <a:t>P=0.003</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GB" sz="1200"/>
                        <a:t>0.73</a:t>
                      </a:r>
                      <a:endParaRPr/>
                    </a:p>
                    <a:p>
                      <a:pPr marL="0" marR="0" lvl="0" indent="0" algn="ctr" rtl="0">
                        <a:spcBef>
                          <a:spcPts val="0"/>
                        </a:spcBef>
                        <a:spcAft>
                          <a:spcPts val="0"/>
                        </a:spcAft>
                        <a:buNone/>
                      </a:pPr>
                      <a:r>
                        <a:rPr lang="en-GB" sz="1200"/>
                        <a:t>(0.61-0.89)</a:t>
                      </a:r>
                      <a:endParaRPr/>
                    </a:p>
                    <a:p>
                      <a:pPr marL="0" marR="0" lvl="0" indent="0" algn="ctr" rtl="0">
                        <a:spcBef>
                          <a:spcPts val="0"/>
                        </a:spcBef>
                        <a:spcAft>
                          <a:spcPts val="0"/>
                        </a:spcAft>
                        <a:buNone/>
                      </a:pPr>
                      <a:r>
                        <a:rPr lang="en-GB" sz="1200"/>
                        <a:t>P=0.001</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590" name="Google Shape;590;p26"/>
          <p:cNvSpPr txBox="1">
            <a:spLocks noGrp="1"/>
          </p:cNvSpPr>
          <p:nvPr>
            <p:ph type="title"/>
          </p:nvPr>
        </p:nvSpPr>
        <p:spPr>
          <a:xfrm>
            <a:off x="464400" y="246565"/>
            <a:ext cx="6555600" cy="5181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5D8298"/>
              </a:buClr>
              <a:buSzPts val="2800"/>
              <a:buFont typeface="Calibri"/>
              <a:buNone/>
            </a:pPr>
            <a:r>
              <a:rPr lang="en-GB"/>
              <a:t>RESULTS</a:t>
            </a:r>
            <a:endParaRPr/>
          </a:p>
        </p:txBody>
      </p:sp>
      <p:sp>
        <p:nvSpPr>
          <p:cNvPr id="591" name="Google Shape;591;p26"/>
          <p:cNvSpPr txBox="1">
            <a:spLocks noGrp="1"/>
          </p:cNvSpPr>
          <p:nvPr>
            <p:ph type="body" idx="2"/>
          </p:nvPr>
        </p:nvSpPr>
        <p:spPr>
          <a:xfrm>
            <a:off x="465138" y="1425600"/>
            <a:ext cx="8221662" cy="807285"/>
          </a:xfrm>
          <a:prstGeom prst="rect">
            <a:avLst/>
          </a:prstGeom>
          <a:noFill/>
          <a:ln>
            <a:noFill/>
          </a:ln>
        </p:spPr>
        <p:txBody>
          <a:bodyPr spcFirstLastPara="1" wrap="square" lIns="0" tIns="0" rIns="0" bIns="0" anchor="t" anchorCtr="0">
            <a:normAutofit/>
          </a:bodyPr>
          <a:lstStyle/>
          <a:p>
            <a:pPr marL="288000" lvl="0" indent="-288000" algn="l" rtl="0">
              <a:spcBef>
                <a:spcPts val="0"/>
              </a:spcBef>
              <a:spcAft>
                <a:spcPts val="0"/>
              </a:spcAft>
              <a:buSzPts val="2000"/>
              <a:buChar char="•"/>
            </a:pPr>
            <a:r>
              <a:rPr lang="en-GB" b="1">
                <a:solidFill>
                  <a:srgbClr val="03C750"/>
                </a:solidFill>
              </a:rPr>
              <a:t>Apalutamide, darolutamide and enzalutamide </a:t>
            </a:r>
            <a:r>
              <a:rPr lang="en-GB"/>
              <a:t>demonstrated a significant </a:t>
            </a:r>
            <a:r>
              <a:rPr lang="en-GB" b="1">
                <a:solidFill>
                  <a:schemeClr val="accent1"/>
                </a:solidFill>
              </a:rPr>
              <a:t>benefit in OS </a:t>
            </a:r>
            <a:r>
              <a:rPr lang="en-GB">
                <a:solidFill>
                  <a:schemeClr val="dk2"/>
                </a:solidFill>
              </a:rPr>
              <a:t>compared to placebo </a:t>
            </a:r>
            <a:r>
              <a:rPr lang="en-GB"/>
              <a:t>in patients with nmCRPC</a:t>
            </a:r>
            <a:endParaRPr/>
          </a:p>
          <a:p>
            <a:pPr marL="288000" lvl="0" indent="-161000" algn="l" rtl="0">
              <a:spcBef>
                <a:spcPts val="1200"/>
              </a:spcBef>
              <a:spcAft>
                <a:spcPts val="0"/>
              </a:spcAft>
              <a:buSzPts val="2000"/>
              <a:buNone/>
            </a:pPr>
            <a:endParaRPr/>
          </a:p>
        </p:txBody>
      </p:sp>
      <p:sp>
        <p:nvSpPr>
          <p:cNvPr id="592" name="Google Shape;592;p26"/>
          <p:cNvSpPr txBox="1"/>
          <p:nvPr/>
        </p:nvSpPr>
        <p:spPr>
          <a:xfrm>
            <a:off x="465138" y="5157192"/>
            <a:ext cx="8222400" cy="864096"/>
          </a:xfrm>
          <a:prstGeom prst="rect">
            <a:avLst/>
          </a:prstGeom>
          <a:noFill/>
          <a:ln>
            <a:noFill/>
          </a:ln>
        </p:spPr>
        <p:txBody>
          <a:bodyPr spcFirstLastPara="1" wrap="square" lIns="91425" tIns="45700" rIns="91425" bIns="45700" anchor="t" anchorCtr="0">
            <a:noAutofit/>
          </a:bodyPr>
          <a:lstStyle/>
          <a:p>
            <a:pPr marL="288000" marR="0" lvl="0" indent="-288000" algn="l" rtl="0">
              <a:spcBef>
                <a:spcPts val="0"/>
              </a:spcBef>
              <a:spcAft>
                <a:spcPts val="0"/>
              </a:spcAft>
              <a:buClr>
                <a:schemeClr val="accent1"/>
              </a:buClr>
              <a:buSzPts val="2000"/>
              <a:buFont typeface="Arial"/>
              <a:buChar char="•"/>
            </a:pPr>
            <a:r>
              <a:rPr lang="en-GB" sz="2000" b="0" i="0">
                <a:solidFill>
                  <a:srgbClr val="5D8298"/>
                </a:solidFill>
                <a:latin typeface="Calibri"/>
                <a:ea typeface="Calibri"/>
                <a:cs typeface="Calibri"/>
                <a:sym typeface="Calibri"/>
              </a:rPr>
              <a:t>The </a:t>
            </a:r>
            <a:r>
              <a:rPr lang="en-GB" sz="2000" b="1" i="0">
                <a:solidFill>
                  <a:srgbClr val="03C750"/>
                </a:solidFill>
                <a:latin typeface="Calibri"/>
                <a:ea typeface="Calibri"/>
                <a:cs typeface="Calibri"/>
                <a:sym typeface="Calibri"/>
              </a:rPr>
              <a:t>safety profile of apalutamide, darolutamide and enzalutamide</a:t>
            </a:r>
            <a:r>
              <a:rPr lang="en-GB" sz="2000" b="0" i="0">
                <a:solidFill>
                  <a:srgbClr val="5D8298"/>
                </a:solidFill>
                <a:latin typeface="Calibri"/>
                <a:ea typeface="Calibri"/>
                <a:cs typeface="Calibri"/>
                <a:sym typeface="Calibri"/>
              </a:rPr>
              <a:t> at the final study analyses was consistent with that reported for the primary analyses</a:t>
            </a:r>
            <a:endParaRPr/>
          </a:p>
        </p:txBody>
      </p:sp>
      <p:sp>
        <p:nvSpPr>
          <p:cNvPr id="593" name="Google Shape;593;p26"/>
          <p:cNvSpPr txBox="1"/>
          <p:nvPr/>
        </p:nvSpPr>
        <p:spPr>
          <a:xfrm>
            <a:off x="477930" y="6225714"/>
            <a:ext cx="8126518" cy="6322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00"/>
              <a:buFont typeface="Arial"/>
              <a:buNone/>
            </a:pPr>
            <a:r>
              <a:rPr lang="en-GB" sz="1200" b="0" i="0">
                <a:solidFill>
                  <a:srgbClr val="5D8298"/>
                </a:solidFill>
                <a:latin typeface="Calibri"/>
                <a:ea typeface="Calibri"/>
                <a:cs typeface="Calibri"/>
                <a:sym typeface="Calibri"/>
              </a:rPr>
              <a:t>ADT, androgen deprivation therapy; APA, apalutamide; CI, confidence interval; DARO, darolutamide; ENZA, enzalutamide; HR, hazard ratio; nmCRPC, non-metastatic castration resistant prostate cancer; NR, not reached; OS, overall survival; PBO, placebo</a:t>
            </a:r>
            <a:endParaRPr/>
          </a:p>
          <a:p>
            <a:pPr marL="0" marR="0" lvl="0" indent="0" algn="l" rtl="0">
              <a:spcBef>
                <a:spcPts val="300"/>
              </a:spcBef>
              <a:spcAft>
                <a:spcPts val="0"/>
              </a:spcAft>
              <a:buClr>
                <a:schemeClr val="accent1"/>
              </a:buClr>
              <a:buSzPts val="1200"/>
              <a:buFont typeface="Arial"/>
              <a:buNone/>
            </a:pPr>
            <a:r>
              <a:rPr lang="en-GB" sz="1200" b="0" i="0">
                <a:solidFill>
                  <a:srgbClr val="5D8298"/>
                </a:solidFill>
                <a:latin typeface="Calibri"/>
                <a:ea typeface="Calibri"/>
                <a:cs typeface="Calibri"/>
                <a:sym typeface="Calibri"/>
              </a:rPr>
              <a:t>1.Small E, et al. ASCO 2020. Abs# 5516; 2.Fizazi K, et al. ASCO 2020. Abstract #5514; 3. Sternberg C, et al. ASCO 2020. Abs# 5515 </a:t>
            </a:r>
            <a:endParaRPr sz="1200" b="0" i="0">
              <a:solidFill>
                <a:srgbClr val="5D8298"/>
              </a:solidFill>
              <a:latin typeface="Calibri"/>
              <a:ea typeface="Calibri"/>
              <a:cs typeface="Calibri"/>
              <a:sym typeface="Calibri"/>
            </a:endParaRPr>
          </a:p>
        </p:txBody>
      </p:sp>
      <p:sp>
        <p:nvSpPr>
          <p:cNvPr id="594" name="Google Shape;594;p26"/>
          <p:cNvSpPr txBox="1"/>
          <p:nvPr/>
        </p:nvSpPr>
        <p:spPr>
          <a:xfrm>
            <a:off x="457200" y="923392"/>
            <a:ext cx="8229600" cy="4164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Arial"/>
              <a:buNone/>
            </a:pPr>
            <a:r>
              <a:rPr lang="en-GB" sz="2000" b="1" i="0" cap="none">
                <a:solidFill>
                  <a:srgbClr val="03C750"/>
                </a:solidFill>
                <a:latin typeface="Calibri"/>
                <a:ea typeface="Calibri"/>
                <a:cs typeface="Calibri"/>
                <a:sym typeface="Calibri"/>
              </a:rPr>
              <a:t>OVERALL SURVIVAL</a:t>
            </a:r>
            <a:endParaRPr sz="2000" b="1" i="0" cap="none">
              <a:solidFill>
                <a:srgbClr val="03C750"/>
              </a:solidFill>
              <a:latin typeface="Calibri"/>
              <a:ea typeface="Calibri"/>
              <a:cs typeface="Calibri"/>
              <a:sym typeface="Calibri"/>
            </a:endParaRPr>
          </a:p>
        </p:txBody>
      </p:sp>
      <p:sp>
        <p:nvSpPr>
          <p:cNvPr id="595" name="Google Shape;595;p26"/>
          <p:cNvSpPr txBox="1"/>
          <p:nvPr/>
        </p:nvSpPr>
        <p:spPr>
          <a:xfrm>
            <a:off x="465138" y="4740768"/>
            <a:ext cx="8229600" cy="4164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Arial"/>
              <a:buNone/>
            </a:pPr>
            <a:r>
              <a:rPr lang="en-GB" sz="2000" b="1" i="0" cap="none">
                <a:solidFill>
                  <a:srgbClr val="03C750"/>
                </a:solidFill>
                <a:latin typeface="Calibri"/>
                <a:ea typeface="Calibri"/>
                <a:cs typeface="Calibri"/>
                <a:sym typeface="Calibri"/>
              </a:rPr>
              <a:t>SAFETY</a:t>
            </a:r>
            <a:endParaRPr sz="2000" b="1" i="0" cap="none">
              <a:solidFill>
                <a:srgbClr val="03C750"/>
              </a:solidFill>
              <a:latin typeface="Calibri"/>
              <a:ea typeface="Calibri"/>
              <a:cs typeface="Calibri"/>
              <a:sym typeface="Calibri"/>
            </a:endParaRPr>
          </a:p>
        </p:txBody>
      </p:sp>
      <p:sp>
        <p:nvSpPr>
          <p:cNvPr id="596" name="Google Shape;596;p26"/>
          <p:cNvSpPr txBox="1"/>
          <p:nvPr/>
        </p:nvSpPr>
        <p:spPr>
          <a:xfrm>
            <a:off x="827584" y="4266772"/>
            <a:ext cx="76017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rgbClr val="505050"/>
                </a:solidFill>
                <a:latin typeface="Calibri"/>
                <a:ea typeface="Calibri"/>
                <a:cs typeface="Calibri"/>
                <a:sym typeface="Calibri"/>
              </a:rPr>
              <a:t>NOTE: Due to differences in study design the data presented here is for reference purposes only and cannot be directly compared</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7"/>
          <p:cNvSpPr txBox="1">
            <a:spLocks noGrp="1"/>
          </p:cNvSpPr>
          <p:nvPr>
            <p:ph type="body" idx="1"/>
          </p:nvPr>
        </p:nvSpPr>
        <p:spPr>
          <a:xfrm>
            <a:off x="465138" y="1425600"/>
            <a:ext cx="8222400" cy="4528800"/>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SzPts val="2000"/>
              <a:buChar char="•"/>
            </a:pPr>
            <a:r>
              <a:rPr lang="en-GB"/>
              <a:t>The benefit of the next generation androgen receptor inhibitors previously observed in the primary analysis of the SPARTAN, ARAMIS and PROSPER trials is confirmed in the final OS analyses</a:t>
            </a:r>
            <a:endParaRPr/>
          </a:p>
          <a:p>
            <a:pPr marL="288000" lvl="0" indent="-161000" algn="l" rtl="0">
              <a:spcBef>
                <a:spcPts val="1200"/>
              </a:spcBef>
              <a:spcAft>
                <a:spcPts val="0"/>
              </a:spcAft>
              <a:buSzPts val="2000"/>
              <a:buNone/>
            </a:pPr>
            <a:endParaRPr/>
          </a:p>
          <a:p>
            <a:pPr marL="288000" lvl="0" indent="-161000" algn="l" rtl="0">
              <a:spcBef>
                <a:spcPts val="1200"/>
              </a:spcBef>
              <a:spcAft>
                <a:spcPts val="0"/>
              </a:spcAft>
              <a:buSzPts val="2000"/>
              <a:buNone/>
            </a:pPr>
            <a:endParaRPr/>
          </a:p>
        </p:txBody>
      </p:sp>
      <p:sp>
        <p:nvSpPr>
          <p:cNvPr id="602" name="Google Shape;602;p27"/>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CONCLUSIONS</a:t>
            </a:r>
            <a:endParaRPr/>
          </a:p>
        </p:txBody>
      </p:sp>
      <p:sp>
        <p:nvSpPr>
          <p:cNvPr id="603" name="Google Shape;603;p27"/>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27</a:t>
            </a:fld>
            <a:endParaRPr/>
          </a:p>
        </p:txBody>
      </p:sp>
      <p:sp>
        <p:nvSpPr>
          <p:cNvPr id="604" name="Google Shape;604;p27"/>
          <p:cNvSpPr txBox="1">
            <a:spLocks noGrp="1"/>
          </p:cNvSpPr>
          <p:nvPr>
            <p:ph type="body" idx="2"/>
          </p:nvPr>
        </p:nvSpPr>
        <p:spPr>
          <a:xfrm>
            <a:off x="465150" y="6309325"/>
            <a:ext cx="8064000" cy="43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OS, overall survival</a:t>
            </a:r>
            <a:endParaRPr/>
          </a:p>
          <a:p>
            <a:pPr marL="0" lvl="0" indent="0" algn="l" rtl="0">
              <a:spcBef>
                <a:spcPts val="300"/>
              </a:spcBef>
              <a:spcAft>
                <a:spcPts val="0"/>
              </a:spcAft>
              <a:buSzPts val="1200"/>
              <a:buNone/>
            </a:pPr>
            <a:r>
              <a:rPr lang="en-GB"/>
              <a:t>1.Small E, et al. ASCO 2020. Abs# 5516; 2.Fizazi K, et al. ASCO 2020. Abstract #5514; 3. Sternberg C, et al. ASCO 2020. Abs# 5515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8"/>
          <p:cNvSpPr txBox="1"/>
          <p:nvPr/>
        </p:nvSpPr>
        <p:spPr>
          <a:xfrm>
            <a:off x="417700" y="5336166"/>
            <a:ext cx="1698734"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2"/>
                </a:solidFill>
                <a:latin typeface="Calibri"/>
                <a:ea typeface="Calibri"/>
                <a:cs typeface="Calibri"/>
                <a:sym typeface="Calibri"/>
              </a:rPr>
              <a:t>Follow us on Twitter </a:t>
            </a:r>
            <a:br>
              <a:rPr lang="en-GB" sz="1600">
                <a:solidFill>
                  <a:schemeClr val="dk2"/>
                </a:solidFill>
                <a:latin typeface="Calibri"/>
                <a:ea typeface="Calibri"/>
                <a:cs typeface="Calibri"/>
                <a:sym typeface="Calibri"/>
              </a:rPr>
            </a:br>
            <a:r>
              <a:rPr lang="en-GB" sz="1600" b="1" u="sng">
                <a:solidFill>
                  <a:schemeClr val="accent1"/>
                </a:solidFill>
                <a:latin typeface="Calibri"/>
                <a:ea typeface="Calibri"/>
                <a:cs typeface="Calibri"/>
                <a:sym typeface="Calibri"/>
                <a:hlinkClick r:id="rId3"/>
              </a:rPr>
              <a:t>@guconnectinfo</a:t>
            </a:r>
            <a:endParaRPr sz="1600" b="1" u="sng">
              <a:solidFill>
                <a:schemeClr val="accent1"/>
              </a:solidFill>
              <a:latin typeface="Calibri"/>
              <a:ea typeface="Calibri"/>
              <a:cs typeface="Calibri"/>
              <a:sym typeface="Calibri"/>
            </a:endParaRPr>
          </a:p>
        </p:txBody>
      </p:sp>
      <p:sp>
        <p:nvSpPr>
          <p:cNvPr id="612" name="Google Shape;612;p28"/>
          <p:cNvSpPr txBox="1"/>
          <p:nvPr/>
        </p:nvSpPr>
        <p:spPr>
          <a:xfrm>
            <a:off x="2343169" y="5336166"/>
            <a:ext cx="2084815" cy="7017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400">
                <a:solidFill>
                  <a:schemeClr val="dk2"/>
                </a:solidFill>
                <a:latin typeface="Calibri"/>
                <a:ea typeface="Calibri"/>
                <a:cs typeface="Calibri"/>
                <a:sym typeface="Calibri"/>
              </a:rPr>
              <a:t>Follow the </a:t>
            </a:r>
            <a:br>
              <a:rPr lang="en-GB" sz="1600">
                <a:solidFill>
                  <a:schemeClr val="dk2"/>
                </a:solidFill>
                <a:latin typeface="Calibri"/>
                <a:ea typeface="Calibri"/>
                <a:cs typeface="Calibri"/>
                <a:sym typeface="Calibri"/>
              </a:rPr>
            </a:br>
            <a:r>
              <a:rPr lang="en-GB" sz="1600" b="1" u="sng">
                <a:solidFill>
                  <a:schemeClr val="accent1"/>
                </a:solidFill>
                <a:latin typeface="Calibri"/>
                <a:ea typeface="Calibri"/>
                <a:cs typeface="Calibri"/>
                <a:sym typeface="Calibri"/>
                <a:hlinkClick r:id="rId4"/>
              </a:rPr>
              <a:t>GU CONNECT</a:t>
            </a:r>
            <a:br>
              <a:rPr lang="en-GB" sz="1600" b="1">
                <a:solidFill>
                  <a:schemeClr val="dk2"/>
                </a:solidFill>
                <a:latin typeface="Calibri"/>
                <a:ea typeface="Calibri"/>
                <a:cs typeface="Calibri"/>
                <a:sym typeface="Calibri"/>
              </a:rPr>
            </a:br>
            <a:r>
              <a:rPr lang="en-GB" sz="1400">
                <a:solidFill>
                  <a:schemeClr val="dk2"/>
                </a:solidFill>
                <a:latin typeface="Calibri"/>
                <a:ea typeface="Calibri"/>
                <a:cs typeface="Calibri"/>
                <a:sym typeface="Calibri"/>
              </a:rPr>
              <a:t>group on LinkedIn</a:t>
            </a:r>
            <a:endParaRPr sz="1600">
              <a:solidFill>
                <a:schemeClr val="dk2"/>
              </a:solidFill>
              <a:latin typeface="Calibri"/>
              <a:ea typeface="Calibri"/>
              <a:cs typeface="Calibri"/>
              <a:sym typeface="Calibri"/>
            </a:endParaRPr>
          </a:p>
        </p:txBody>
      </p:sp>
      <p:sp>
        <p:nvSpPr>
          <p:cNvPr id="613" name="Google Shape;613;p28"/>
          <p:cNvSpPr txBox="1"/>
          <p:nvPr/>
        </p:nvSpPr>
        <p:spPr>
          <a:xfrm>
            <a:off x="6300192" y="5336166"/>
            <a:ext cx="248646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400">
                <a:solidFill>
                  <a:schemeClr val="dk2"/>
                </a:solidFill>
                <a:latin typeface="Calibri"/>
                <a:ea typeface="Calibri"/>
                <a:cs typeface="Calibri"/>
                <a:sym typeface="Calibri"/>
              </a:rPr>
              <a:t>Email</a:t>
            </a:r>
            <a:br>
              <a:rPr lang="en-GB" sz="1600">
                <a:solidFill>
                  <a:schemeClr val="dk2"/>
                </a:solidFill>
                <a:latin typeface="Calibri"/>
                <a:ea typeface="Calibri"/>
                <a:cs typeface="Calibri"/>
                <a:sym typeface="Calibri"/>
              </a:rPr>
            </a:br>
            <a:r>
              <a:rPr lang="en-GB" sz="1600" b="1" u="sng">
                <a:solidFill>
                  <a:schemeClr val="accent1"/>
                </a:solidFill>
                <a:latin typeface="Calibri"/>
                <a:ea typeface="Calibri"/>
                <a:cs typeface="Calibri"/>
                <a:sym typeface="Calibri"/>
                <a:hlinkClick r:id="rId5"/>
              </a:rPr>
              <a:t>elaine.wills@cor2ed.com</a:t>
            </a:r>
            <a:endParaRPr sz="1600" b="1">
              <a:solidFill>
                <a:schemeClr val="accent1"/>
              </a:solidFill>
              <a:latin typeface="Calibri"/>
              <a:ea typeface="Calibri"/>
              <a:cs typeface="Calibri"/>
              <a:sym typeface="Calibri"/>
            </a:endParaRPr>
          </a:p>
        </p:txBody>
      </p:sp>
      <p:sp>
        <p:nvSpPr>
          <p:cNvPr id="614" name="Google Shape;614;p28"/>
          <p:cNvSpPr txBox="1"/>
          <p:nvPr/>
        </p:nvSpPr>
        <p:spPr>
          <a:xfrm>
            <a:off x="4431401" y="5336166"/>
            <a:ext cx="2084815" cy="75713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1400">
                <a:solidFill>
                  <a:schemeClr val="dk2"/>
                </a:solidFill>
                <a:latin typeface="Calibri"/>
                <a:ea typeface="Calibri"/>
                <a:cs typeface="Calibri"/>
                <a:sym typeface="Calibri"/>
              </a:rPr>
              <a:t>Watch us on the</a:t>
            </a:r>
            <a:br>
              <a:rPr lang="en-GB" sz="1400">
                <a:solidFill>
                  <a:schemeClr val="dk2"/>
                </a:solidFill>
                <a:latin typeface="Calibri"/>
                <a:ea typeface="Calibri"/>
                <a:cs typeface="Calibri"/>
                <a:sym typeface="Calibri"/>
              </a:rPr>
            </a:br>
            <a:r>
              <a:rPr lang="en-GB" sz="1400">
                <a:solidFill>
                  <a:schemeClr val="dk2"/>
                </a:solidFill>
                <a:latin typeface="Calibri"/>
                <a:ea typeface="Calibri"/>
                <a:cs typeface="Calibri"/>
                <a:sym typeface="Calibri"/>
              </a:rPr>
              <a:t>Vimeo Channe</a:t>
            </a:r>
            <a:r>
              <a:rPr lang="en-GB" sz="1600">
                <a:solidFill>
                  <a:schemeClr val="dk2"/>
                </a:solidFill>
                <a:latin typeface="Calibri"/>
                <a:ea typeface="Calibri"/>
                <a:cs typeface="Calibri"/>
                <a:sym typeface="Calibri"/>
              </a:rPr>
              <a:t>l</a:t>
            </a:r>
            <a:br>
              <a:rPr lang="en-GB" sz="1600">
                <a:solidFill>
                  <a:schemeClr val="dk2"/>
                </a:solidFill>
                <a:latin typeface="Calibri"/>
                <a:ea typeface="Calibri"/>
                <a:cs typeface="Calibri"/>
                <a:sym typeface="Calibri"/>
              </a:rPr>
            </a:br>
            <a:r>
              <a:rPr lang="en-GB" sz="1600" b="1" u="sng">
                <a:solidFill>
                  <a:schemeClr val="accent1"/>
                </a:solidFill>
                <a:latin typeface="Calibri"/>
                <a:ea typeface="Calibri"/>
                <a:cs typeface="Calibri"/>
                <a:sym typeface="Calibri"/>
                <a:hlinkClick r:id="rId6"/>
              </a:rPr>
              <a:t>GU CONNECT</a:t>
            </a:r>
            <a:endParaRPr sz="1600" b="1">
              <a:solidFill>
                <a:schemeClr val="accent1"/>
              </a:solidFill>
              <a:latin typeface="Calibri"/>
              <a:ea typeface="Calibri"/>
              <a:cs typeface="Calibri"/>
              <a:sym typeface="Calibri"/>
            </a:endParaRPr>
          </a:p>
        </p:txBody>
      </p:sp>
      <p:sp>
        <p:nvSpPr>
          <p:cNvPr id="615" name="Google Shape;615;p28"/>
          <p:cNvSpPr txBox="1">
            <a:spLocks noGrp="1"/>
          </p:cNvSpPr>
          <p:nvPr>
            <p:ph type="title"/>
          </p:nvPr>
        </p:nvSpPr>
        <p:spPr>
          <a:xfrm>
            <a:off x="111656" y="274638"/>
            <a:ext cx="8924840" cy="3586410"/>
          </a:xfrm>
          <a:prstGeom prst="rect">
            <a:avLst/>
          </a:prstGeom>
          <a:noFill/>
          <a:ln>
            <a:noFill/>
          </a:ln>
        </p:spPr>
        <p:txBody>
          <a:bodyPr spcFirstLastPara="1" wrap="square" lIns="0" tIns="0" rIns="0" bIns="0" anchor="ctr" anchorCtr="0">
            <a:normAutofit/>
          </a:bodyPr>
          <a:lstStyle/>
          <a:p>
            <a:pPr marL="0" lvl="0" indent="0" algn="ctr" rtl="0">
              <a:lnSpc>
                <a:spcPct val="105555"/>
              </a:lnSpc>
              <a:spcBef>
                <a:spcPts val="0"/>
              </a:spcBef>
              <a:spcAft>
                <a:spcPts val="0"/>
              </a:spcAft>
              <a:buClr>
                <a:schemeClr val="dk2"/>
              </a:buClr>
              <a:buSzPts val="3600"/>
              <a:buFont typeface="Calibri"/>
              <a:buNone/>
            </a:pPr>
            <a:r>
              <a:rPr lang="en-GB" sz="3600" cap="none">
                <a:solidFill>
                  <a:schemeClr val="dk2"/>
                </a:solidFill>
              </a:rPr>
              <a:t>REACH </a:t>
            </a:r>
            <a:r>
              <a:rPr lang="en-GB" sz="3600" cap="none"/>
              <a:t>GU CONNECT </a:t>
            </a:r>
            <a:r>
              <a:rPr lang="en-GB" sz="3600" cap="none">
                <a:solidFill>
                  <a:schemeClr val="dk2"/>
                </a:solidFill>
              </a:rPr>
              <a:t>VIA </a:t>
            </a:r>
            <a:br>
              <a:rPr lang="en-GB" sz="3600" cap="none">
                <a:solidFill>
                  <a:schemeClr val="dk2"/>
                </a:solidFill>
              </a:rPr>
            </a:br>
            <a:r>
              <a:rPr lang="en-GB" sz="3600" cap="none">
                <a:solidFill>
                  <a:schemeClr val="dk2"/>
                </a:solidFill>
              </a:rPr>
              <a:t>TWITTER, LINKEDIN, VIMEO &amp; EMAIL</a:t>
            </a:r>
            <a:br>
              <a:rPr lang="en-GB" sz="3600" cap="none">
                <a:solidFill>
                  <a:schemeClr val="dk2"/>
                </a:solidFill>
              </a:rPr>
            </a:br>
            <a:r>
              <a:rPr lang="en-GB" sz="3600" cap="none">
                <a:solidFill>
                  <a:schemeClr val="dk2"/>
                </a:solidFill>
              </a:rPr>
              <a:t>OR VISIT THE GROUP’S WEBSITE</a:t>
            </a:r>
            <a:br>
              <a:rPr lang="en-GB" sz="3600" cap="none">
                <a:solidFill>
                  <a:schemeClr val="dk2"/>
                </a:solidFill>
              </a:rPr>
            </a:br>
            <a:r>
              <a:rPr lang="en-GB" sz="3600" u="sng" cap="none">
                <a:solidFill>
                  <a:schemeClr val="accent1"/>
                </a:solidFill>
                <a:hlinkClick r:id="rId7"/>
              </a:rPr>
              <a:t>http://www.</a:t>
            </a:r>
            <a:r>
              <a:rPr lang="en-GB" sz="3600" u="sng" cap="none">
                <a:solidFill>
                  <a:schemeClr val="hlink"/>
                </a:solidFill>
                <a:hlinkClick r:id="rId7"/>
              </a:rPr>
              <a:t>gu</a:t>
            </a:r>
            <a:r>
              <a:rPr lang="en-GB" sz="3600" u="sng" cap="none">
                <a:solidFill>
                  <a:schemeClr val="accent1"/>
                </a:solidFill>
                <a:hlinkClick r:id="rId7"/>
              </a:rPr>
              <a:t>connect.info</a:t>
            </a:r>
            <a:endParaRPr sz="3600" cap="none">
              <a:solidFill>
                <a:schemeClr val="accent1"/>
              </a:solidFill>
            </a:endParaRPr>
          </a:p>
        </p:txBody>
      </p:sp>
      <p:pic>
        <p:nvPicPr>
          <p:cNvPr id="616" name="Google Shape;616;p28">
            <a:hlinkClick r:id="rId5"/>
          </p:cNvPr>
          <p:cNvPicPr preferRelativeResize="0"/>
          <p:nvPr/>
        </p:nvPicPr>
        <p:blipFill rotWithShape="1">
          <a:blip r:embed="rId8">
            <a:alphaModFix/>
          </a:blip>
          <a:srcRect l="82615" r="-909"/>
          <a:stretch/>
        </p:blipFill>
        <p:spPr>
          <a:xfrm>
            <a:off x="6795300" y="3983178"/>
            <a:ext cx="1449108" cy="1282427"/>
          </a:xfrm>
          <a:prstGeom prst="rect">
            <a:avLst/>
          </a:prstGeom>
          <a:noFill/>
          <a:ln>
            <a:noFill/>
          </a:ln>
        </p:spPr>
      </p:pic>
      <p:pic>
        <p:nvPicPr>
          <p:cNvPr id="617" name="Google Shape;617;p28">
            <a:hlinkClick r:id="rId6"/>
          </p:cNvPr>
          <p:cNvPicPr preferRelativeResize="0"/>
          <p:nvPr/>
        </p:nvPicPr>
        <p:blipFill rotWithShape="1">
          <a:blip r:embed="rId8">
            <a:alphaModFix/>
          </a:blip>
          <a:srcRect l="53821" r="26470"/>
          <a:stretch/>
        </p:blipFill>
        <p:spPr>
          <a:xfrm>
            <a:off x="4644008" y="3983178"/>
            <a:ext cx="1561194" cy="1282427"/>
          </a:xfrm>
          <a:prstGeom prst="rect">
            <a:avLst/>
          </a:prstGeom>
          <a:noFill/>
          <a:ln>
            <a:noFill/>
          </a:ln>
        </p:spPr>
      </p:pic>
      <p:pic>
        <p:nvPicPr>
          <p:cNvPr id="618" name="Google Shape;618;p28">
            <a:hlinkClick r:id="rId4"/>
          </p:cNvPr>
          <p:cNvPicPr preferRelativeResize="0"/>
          <p:nvPr/>
        </p:nvPicPr>
        <p:blipFill rotWithShape="1">
          <a:blip r:embed="rId8">
            <a:alphaModFix/>
          </a:blip>
          <a:srcRect l="25151" r="53403"/>
          <a:stretch/>
        </p:blipFill>
        <p:spPr>
          <a:xfrm>
            <a:off x="2521377" y="3983178"/>
            <a:ext cx="1698734" cy="1282427"/>
          </a:xfrm>
          <a:prstGeom prst="rect">
            <a:avLst/>
          </a:prstGeom>
          <a:noFill/>
          <a:ln>
            <a:noFill/>
          </a:ln>
        </p:spPr>
      </p:pic>
      <p:pic>
        <p:nvPicPr>
          <p:cNvPr id="619" name="Google Shape;619;p28">
            <a:hlinkClick r:id="rId3"/>
          </p:cNvPr>
          <p:cNvPicPr preferRelativeResize="0"/>
          <p:nvPr/>
        </p:nvPicPr>
        <p:blipFill rotWithShape="1">
          <a:blip r:embed="rId8">
            <a:alphaModFix/>
          </a:blip>
          <a:srcRect l="-1923" t="-5872" r="82136" b="-5132"/>
          <a:stretch/>
        </p:blipFill>
        <p:spPr>
          <a:xfrm>
            <a:off x="468531" y="3912616"/>
            <a:ext cx="1567408" cy="1423550"/>
          </a:xfrm>
          <a:prstGeom prst="rect">
            <a:avLst/>
          </a:prstGeom>
          <a:noFill/>
          <a:ln>
            <a:noFill/>
          </a:ln>
        </p:spPr>
      </p:pic>
      <p:sp>
        <p:nvSpPr>
          <p:cNvPr id="620" name="Google Shape;620;p28"/>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body" idx="1"/>
          </p:nvPr>
        </p:nvSpPr>
        <p:spPr>
          <a:xfrm>
            <a:off x="465138" y="1425600"/>
            <a:ext cx="8222400" cy="4528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endParaRPr/>
          </a:p>
          <a:p>
            <a:pPr marL="0" lvl="0" indent="0" algn="l" rtl="0">
              <a:spcBef>
                <a:spcPts val="1200"/>
              </a:spcBef>
              <a:spcAft>
                <a:spcPts val="0"/>
              </a:spcAft>
              <a:buClr>
                <a:srgbClr val="03C74F"/>
              </a:buClr>
              <a:buSzPts val="2000"/>
              <a:buNone/>
            </a:pPr>
            <a:r>
              <a:rPr lang="en-GB" b="1"/>
              <a:t>Please note: </a:t>
            </a:r>
            <a:endParaRPr/>
          </a:p>
          <a:p>
            <a:pPr marL="0" lvl="0" indent="0" algn="l" rtl="0">
              <a:spcBef>
                <a:spcPts val="1200"/>
              </a:spcBef>
              <a:spcAft>
                <a:spcPts val="0"/>
              </a:spcAft>
              <a:buClr>
                <a:srgbClr val="03C74F"/>
              </a:buClr>
              <a:buSzPts val="2000"/>
              <a:buNone/>
            </a:pPr>
            <a:r>
              <a:rPr lang="en-GB"/>
              <a:t>The views expressed within this presentation are the personal opinions of the author.  They do not necessarily represent the views of the author’s academic institution or the rest of the GU CONNECT group.</a:t>
            </a:r>
            <a:endParaRPr/>
          </a:p>
          <a:p>
            <a:pPr marL="0" lvl="0" indent="0" algn="l" rtl="0">
              <a:spcBef>
                <a:spcPts val="1200"/>
              </a:spcBef>
              <a:spcAft>
                <a:spcPts val="0"/>
              </a:spcAft>
              <a:buSzPts val="2000"/>
              <a:buNone/>
            </a:pPr>
            <a:r>
              <a:rPr lang="en-GB"/>
              <a:t>This content is supported by an Independent Educational Grant from Bayer.</a:t>
            </a:r>
            <a:endParaRPr/>
          </a:p>
          <a:p>
            <a:pPr marL="0" lvl="0" indent="0" algn="l" rtl="0">
              <a:spcBef>
                <a:spcPts val="0"/>
              </a:spcBef>
              <a:spcAft>
                <a:spcPts val="0"/>
              </a:spcAft>
              <a:buSzPts val="2000"/>
              <a:buNone/>
            </a:pPr>
            <a:endParaRPr b="1" cap="none">
              <a:solidFill>
                <a:srgbClr val="03C74F"/>
              </a:solidFill>
            </a:endParaRPr>
          </a:p>
          <a:p>
            <a:pPr marL="0" lvl="0" indent="0" algn="l" rtl="0">
              <a:spcBef>
                <a:spcPts val="1200"/>
              </a:spcBef>
              <a:spcAft>
                <a:spcPts val="0"/>
              </a:spcAft>
              <a:buSzPts val="2000"/>
              <a:buNone/>
            </a:pPr>
            <a:r>
              <a:rPr lang="en-GB"/>
              <a:t>Dr. Sandy Srinivas has received financial support/sponsorship for research support, consultation or speaker fees from the following companies: </a:t>
            </a:r>
            <a:endParaRPr/>
          </a:p>
          <a:p>
            <a:pPr marL="288000" lvl="0" indent="-288000" algn="l" rtl="0">
              <a:spcBef>
                <a:spcPts val="1200"/>
              </a:spcBef>
              <a:spcAft>
                <a:spcPts val="0"/>
              </a:spcAft>
              <a:buSzPts val="2000"/>
              <a:buChar char="•"/>
            </a:pPr>
            <a:r>
              <a:rPr lang="en-GB"/>
              <a:t>Eisai, Janssen, Bayer, Genentech, Merck</a:t>
            </a:r>
            <a:endParaRPr/>
          </a:p>
        </p:txBody>
      </p:sp>
      <p:sp>
        <p:nvSpPr>
          <p:cNvPr id="117" name="Google Shape;117;p3"/>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DISCLAIMER AND DISCLOSURES</a:t>
            </a:r>
            <a:endParaRPr/>
          </a:p>
        </p:txBody>
      </p:sp>
      <p:sp>
        <p:nvSpPr>
          <p:cNvPr id="118" name="Google Shape;118;p3"/>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4000"/>
              <a:buFont typeface="Calibri"/>
              <a:buNone/>
            </a:pPr>
            <a:r>
              <a:rPr lang="en-GB"/>
              <a:t>HERO PHASE 3 TRIAL: RESULTS COMPARING RELUGOLIX, AN ORAL </a:t>
            </a:r>
            <a:r>
              <a:rPr lang="en-GB" cap="none"/>
              <a:t>GnRH</a:t>
            </a:r>
            <a:r>
              <a:rPr lang="en-GB"/>
              <a:t> RECEPTOR ANTAGONIST, VERSUS LEUPROLIDE ACETATE FOR ADVANCED PROSTATE CANCER</a:t>
            </a:r>
            <a:br>
              <a:rPr lang="en-GB"/>
            </a:br>
            <a:br>
              <a:rPr lang="en-GB"/>
            </a:br>
            <a:r>
              <a:rPr lang="en-GB" sz="2200" cap="none"/>
              <a:t>Shore N, et al. </a:t>
            </a:r>
            <a:br>
              <a:rPr lang="en-GB" sz="2200" cap="none"/>
            </a:br>
            <a:r>
              <a:rPr lang="en-GB" sz="2200" cap="none"/>
              <a:t>ASCO 2020. Abstract #5602. Oral presentation</a:t>
            </a:r>
            <a:endParaRPr sz="2200"/>
          </a:p>
        </p:txBody>
      </p:sp>
      <p:sp>
        <p:nvSpPr>
          <p:cNvPr id="124" name="Google Shape;124;p4"/>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body" idx="1"/>
          </p:nvPr>
        </p:nvSpPr>
        <p:spPr>
          <a:xfrm>
            <a:off x="465138" y="1268760"/>
            <a:ext cx="8222400" cy="4525200"/>
          </a:xfrm>
          <a:prstGeom prst="rect">
            <a:avLst/>
          </a:prstGeom>
          <a:noFill/>
          <a:ln>
            <a:noFill/>
          </a:ln>
        </p:spPr>
        <p:txBody>
          <a:bodyPr spcFirstLastPara="1" wrap="square" lIns="0" tIns="0" rIns="0" bIns="0" anchor="t" anchorCtr="0">
            <a:noAutofit/>
          </a:bodyPr>
          <a:lstStyle/>
          <a:p>
            <a:pPr marL="288000" lvl="0" indent="-288000" algn="l" rtl="0">
              <a:lnSpc>
                <a:spcPct val="90000"/>
              </a:lnSpc>
              <a:spcBef>
                <a:spcPts val="0"/>
              </a:spcBef>
              <a:spcAft>
                <a:spcPts val="0"/>
              </a:spcAft>
              <a:buSzPts val="2000"/>
              <a:buChar char="•"/>
            </a:pPr>
            <a:r>
              <a:rPr lang="en-GB"/>
              <a:t>Androgen deprivation therapy </a:t>
            </a:r>
            <a:r>
              <a:rPr lang="en-GB" b="1">
                <a:solidFill>
                  <a:schemeClr val="accent1"/>
                </a:solidFill>
              </a:rPr>
              <a:t>(ADT) </a:t>
            </a:r>
            <a:r>
              <a:rPr lang="en-GB"/>
              <a:t>is the </a:t>
            </a:r>
            <a:r>
              <a:rPr lang="en-GB" b="1">
                <a:solidFill>
                  <a:schemeClr val="accent1"/>
                </a:solidFill>
              </a:rPr>
              <a:t>mainstay of treatment for advanced or metastatic prostate cancer</a:t>
            </a:r>
            <a:r>
              <a:rPr lang="en-GB" baseline="30000">
                <a:solidFill>
                  <a:schemeClr val="accent1"/>
                </a:solidFill>
              </a:rPr>
              <a:t>1</a:t>
            </a:r>
            <a:endParaRPr/>
          </a:p>
          <a:p>
            <a:pPr marL="288000" lvl="0" indent="-288000" algn="l" rtl="0">
              <a:lnSpc>
                <a:spcPct val="90000"/>
              </a:lnSpc>
              <a:spcBef>
                <a:spcPts val="1200"/>
              </a:spcBef>
              <a:spcAft>
                <a:spcPts val="0"/>
              </a:spcAft>
              <a:buSzPts val="2000"/>
              <a:buChar char="•"/>
            </a:pPr>
            <a:r>
              <a:rPr lang="en-GB"/>
              <a:t>Gonadotropin-releasing hormone </a:t>
            </a:r>
            <a:r>
              <a:rPr lang="en-GB" b="1">
                <a:solidFill>
                  <a:schemeClr val="accent1"/>
                </a:solidFill>
              </a:rPr>
              <a:t>(GnRH) agonists</a:t>
            </a:r>
            <a:r>
              <a:rPr lang="en-GB"/>
              <a:t>, such as leuprolide acetate, </a:t>
            </a:r>
            <a:r>
              <a:rPr lang="en-GB" b="1">
                <a:solidFill>
                  <a:schemeClr val="accent1"/>
                </a:solidFill>
              </a:rPr>
              <a:t>are the most commonly used ADT for medical castration</a:t>
            </a:r>
            <a:r>
              <a:rPr lang="en-GB"/>
              <a:t>. However </a:t>
            </a:r>
            <a:r>
              <a:rPr lang="en-GB" b="1">
                <a:solidFill>
                  <a:schemeClr val="accent1"/>
                </a:solidFill>
              </a:rPr>
              <a:t>they cause an initial testosterone surge</a:t>
            </a:r>
            <a:r>
              <a:rPr lang="en-GB" b="1">
                <a:solidFill>
                  <a:schemeClr val="accent2"/>
                </a:solidFill>
              </a:rPr>
              <a:t> </a:t>
            </a:r>
            <a:r>
              <a:rPr lang="en-GB"/>
              <a:t>with a delayed onset of castration and require depot injection</a:t>
            </a:r>
            <a:r>
              <a:rPr lang="en-GB" baseline="30000"/>
              <a:t>2</a:t>
            </a:r>
            <a:endParaRPr/>
          </a:p>
          <a:p>
            <a:pPr marL="288000" lvl="0" indent="-288000" algn="l" rtl="0">
              <a:lnSpc>
                <a:spcPct val="90000"/>
              </a:lnSpc>
              <a:spcBef>
                <a:spcPts val="1200"/>
              </a:spcBef>
              <a:spcAft>
                <a:spcPts val="0"/>
              </a:spcAft>
              <a:buSzPts val="2000"/>
              <a:buChar char="•"/>
            </a:pPr>
            <a:r>
              <a:rPr lang="en-GB" b="1">
                <a:solidFill>
                  <a:schemeClr val="accent1"/>
                </a:solidFill>
              </a:rPr>
              <a:t>Relugolix is an oral, GnRH receptor antagonist </a:t>
            </a:r>
            <a:r>
              <a:rPr lang="en-GB"/>
              <a:t>in development for the treatment of men with advanced prostate cancer</a:t>
            </a:r>
            <a:r>
              <a:rPr lang="en-GB" baseline="30000"/>
              <a:t>3,4</a:t>
            </a:r>
            <a:endParaRPr/>
          </a:p>
          <a:p>
            <a:pPr marL="288000" lvl="0" indent="-288000" algn="l" rtl="0">
              <a:lnSpc>
                <a:spcPct val="90000"/>
              </a:lnSpc>
              <a:spcBef>
                <a:spcPts val="1200"/>
              </a:spcBef>
              <a:spcAft>
                <a:spcPts val="0"/>
              </a:spcAft>
              <a:buSzPts val="2000"/>
              <a:buChar char="•"/>
            </a:pPr>
            <a:r>
              <a:rPr lang="en-GB" b="1">
                <a:solidFill>
                  <a:schemeClr val="accent1"/>
                </a:solidFill>
              </a:rPr>
              <a:t>HERO, a global, pivotal, phase 3 trial</a:t>
            </a:r>
            <a:endParaRPr/>
          </a:p>
          <a:p>
            <a:pPr marL="288000" lvl="0" indent="-161000" algn="l" rtl="0">
              <a:lnSpc>
                <a:spcPct val="90000"/>
              </a:lnSpc>
              <a:spcBef>
                <a:spcPts val="1200"/>
              </a:spcBef>
              <a:spcAft>
                <a:spcPts val="0"/>
              </a:spcAft>
              <a:buSzPts val="2000"/>
              <a:buNone/>
            </a:pPr>
            <a:endParaRPr/>
          </a:p>
        </p:txBody>
      </p:sp>
      <p:sp>
        <p:nvSpPr>
          <p:cNvPr id="132" name="Google Shape;132;p5"/>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HERO STUDY: BACKGROUND</a:t>
            </a:r>
            <a:endParaRPr/>
          </a:p>
        </p:txBody>
      </p:sp>
      <p:sp>
        <p:nvSpPr>
          <p:cNvPr id="133" name="Google Shape;133;p5"/>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34" name="Google Shape;134;p5"/>
          <p:cNvSpPr txBox="1">
            <a:spLocks noGrp="1"/>
          </p:cNvSpPr>
          <p:nvPr>
            <p:ph type="body" idx="2"/>
          </p:nvPr>
        </p:nvSpPr>
        <p:spPr>
          <a:xfrm>
            <a:off x="465138" y="6309320"/>
            <a:ext cx="8067302"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ADT, androgen deprivation therapy; FSH, follicle stimulating hormone; GnRH, gonadotropin-releasing hormone; PSA, prostate specific antigen; SC subcutaneous  </a:t>
            </a:r>
            <a:endParaRPr/>
          </a:p>
          <a:p>
            <a:pPr marL="0" lvl="0" indent="0" algn="l" rtl="0">
              <a:spcBef>
                <a:spcPts val="0"/>
              </a:spcBef>
              <a:spcAft>
                <a:spcPts val="0"/>
              </a:spcAft>
              <a:buSzPts val="1200"/>
              <a:buNone/>
            </a:pPr>
            <a:r>
              <a:rPr lang="en-GB"/>
              <a:t>1.</a:t>
            </a:r>
            <a:r>
              <a:rPr lang="en-GB">
                <a:solidFill>
                  <a:schemeClr val="dk2"/>
                </a:solidFill>
              </a:rPr>
              <a:t> Schröder F, et al.</a:t>
            </a:r>
            <a:r>
              <a:rPr lang="en-GB"/>
              <a:t> BJU Int 2012; 109(Suppl 6):1-12. 2. Shore N, et al. Prostatic Dis 2013; 16: 7-15; 3. Shore N, et al. ASCO 2020. Abstract #5602. Oral Presentation; 4. Shore N, et al. N Engl J Med 2020. DOI: 10.1056/NEJMoa2004325</a:t>
            </a:r>
            <a:endParaRPr/>
          </a:p>
        </p:txBody>
      </p:sp>
      <p:sp>
        <p:nvSpPr>
          <p:cNvPr id="135" name="Google Shape;135;p5"/>
          <p:cNvSpPr txBox="1"/>
          <p:nvPr/>
        </p:nvSpPr>
        <p:spPr>
          <a:xfrm>
            <a:off x="6827956" y="4634350"/>
            <a:ext cx="1776850" cy="106025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accent1"/>
              </a:buClr>
              <a:buSzPts val="1600"/>
              <a:buFont typeface="Arial"/>
              <a:buNone/>
            </a:pPr>
            <a:r>
              <a:rPr lang="en-GB" sz="1600" b="1" i="0" u="none" strike="noStrike" cap="none">
                <a:solidFill>
                  <a:schemeClr val="accent1"/>
                </a:solidFill>
                <a:latin typeface="Calibri"/>
                <a:ea typeface="Calibri"/>
                <a:cs typeface="Calibri"/>
                <a:sym typeface="Calibri"/>
              </a:rPr>
              <a:t>Primary endpoint: </a:t>
            </a:r>
            <a:r>
              <a:rPr lang="en-GB" sz="1600" b="0" i="0" u="none" strike="noStrike" cap="none">
                <a:solidFill>
                  <a:schemeClr val="dk2"/>
                </a:solidFill>
                <a:latin typeface="Calibri"/>
                <a:ea typeface="Calibri"/>
                <a:cs typeface="Calibri"/>
                <a:sym typeface="Calibri"/>
              </a:rPr>
              <a:t>sustained castration (&lt;50 ng/dL) through 48 weeks</a:t>
            </a:r>
            <a:endParaRPr/>
          </a:p>
        </p:txBody>
      </p:sp>
      <p:sp>
        <p:nvSpPr>
          <p:cNvPr id="136" name="Google Shape;136;p5"/>
          <p:cNvSpPr txBox="1"/>
          <p:nvPr/>
        </p:nvSpPr>
        <p:spPr>
          <a:xfrm>
            <a:off x="1560738" y="4882960"/>
            <a:ext cx="198772"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200" b="1" i="0" u="none" strike="noStrike" cap="none">
                <a:solidFill>
                  <a:schemeClr val="dk1"/>
                </a:solidFill>
                <a:latin typeface="Calibri"/>
                <a:ea typeface="Calibri"/>
                <a:cs typeface="Calibri"/>
                <a:sym typeface="Calibri"/>
              </a:rPr>
              <a:t>2:1</a:t>
            </a:r>
            <a:endParaRPr/>
          </a:p>
        </p:txBody>
      </p:sp>
      <p:sp>
        <p:nvSpPr>
          <p:cNvPr id="137" name="Google Shape;137;p5"/>
          <p:cNvSpPr/>
          <p:nvPr/>
        </p:nvSpPr>
        <p:spPr>
          <a:xfrm>
            <a:off x="388613" y="4676820"/>
            <a:ext cx="1137200" cy="793714"/>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90000"/>
              </a:lnSpc>
              <a:spcBef>
                <a:spcPts val="0"/>
              </a:spcBef>
              <a:spcAft>
                <a:spcPts val="0"/>
              </a:spcAft>
              <a:buNone/>
            </a:pPr>
            <a:r>
              <a:rPr lang="en-GB" sz="1200" b="1" i="0" u="none" strike="noStrike" cap="none">
                <a:solidFill>
                  <a:schemeClr val="dk1"/>
                </a:solidFill>
                <a:latin typeface="Calibri"/>
                <a:ea typeface="Calibri"/>
                <a:cs typeface="Calibri"/>
                <a:sym typeface="Calibri"/>
              </a:rPr>
              <a:t>Men with </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advanced</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prostate cancer</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N=934</a:t>
            </a:r>
            <a:endParaRPr/>
          </a:p>
        </p:txBody>
      </p:sp>
      <p:sp>
        <p:nvSpPr>
          <p:cNvPr id="138" name="Google Shape;138;p5"/>
          <p:cNvSpPr/>
          <p:nvPr/>
        </p:nvSpPr>
        <p:spPr>
          <a:xfrm>
            <a:off x="5809210" y="4448462"/>
            <a:ext cx="923030" cy="603591"/>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90000"/>
              </a:lnSpc>
              <a:spcBef>
                <a:spcPts val="0"/>
              </a:spcBef>
              <a:spcAft>
                <a:spcPts val="0"/>
              </a:spcAft>
              <a:buNone/>
            </a:pPr>
            <a:r>
              <a:rPr lang="en-GB" sz="1200" b="1" i="0" u="none" strike="noStrike" cap="none">
                <a:solidFill>
                  <a:schemeClr val="dk1"/>
                </a:solidFill>
                <a:latin typeface="Calibri"/>
                <a:ea typeface="Calibri"/>
                <a:cs typeface="Calibri"/>
                <a:sym typeface="Calibri"/>
              </a:rPr>
              <a:t>Testosterone</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recovery</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N=184</a:t>
            </a:r>
            <a:endParaRPr/>
          </a:p>
        </p:txBody>
      </p:sp>
      <p:sp>
        <p:nvSpPr>
          <p:cNvPr id="139" name="Google Shape;139;p5"/>
          <p:cNvSpPr/>
          <p:nvPr/>
        </p:nvSpPr>
        <p:spPr>
          <a:xfrm>
            <a:off x="4441059" y="4448462"/>
            <a:ext cx="1152000" cy="603591"/>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90000"/>
              </a:lnSpc>
              <a:spcBef>
                <a:spcPts val="0"/>
              </a:spcBef>
              <a:spcAft>
                <a:spcPts val="0"/>
              </a:spcAft>
              <a:buNone/>
            </a:pPr>
            <a:r>
              <a:rPr lang="en-GB" sz="1200" b="1" i="0" u="none" strike="noStrike" cap="none">
                <a:solidFill>
                  <a:schemeClr val="dk1"/>
                </a:solidFill>
                <a:latin typeface="Calibri"/>
                <a:ea typeface="Calibri"/>
                <a:cs typeface="Calibri"/>
                <a:sym typeface="Calibri"/>
              </a:rPr>
              <a:t>Primary</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endpoint</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Week 48</a:t>
            </a:r>
            <a:endParaRPr/>
          </a:p>
        </p:txBody>
      </p:sp>
      <p:cxnSp>
        <p:nvCxnSpPr>
          <p:cNvPr id="140" name="Google Shape;140;p5"/>
          <p:cNvCxnSpPr/>
          <p:nvPr/>
        </p:nvCxnSpPr>
        <p:spPr>
          <a:xfrm>
            <a:off x="1758307" y="4691350"/>
            <a:ext cx="210409" cy="0"/>
          </a:xfrm>
          <a:prstGeom prst="straightConnector1">
            <a:avLst/>
          </a:prstGeom>
          <a:noFill/>
          <a:ln w="19050" cap="flat" cmpd="sng">
            <a:solidFill>
              <a:schemeClr val="dk1"/>
            </a:solidFill>
            <a:prstDash val="solid"/>
            <a:round/>
            <a:headEnd type="none" w="sm" len="sm"/>
            <a:tailEnd type="triangle" w="med" len="med"/>
          </a:ln>
        </p:spPr>
      </p:cxnSp>
      <p:cxnSp>
        <p:nvCxnSpPr>
          <p:cNvPr id="141" name="Google Shape;141;p5"/>
          <p:cNvCxnSpPr/>
          <p:nvPr/>
        </p:nvCxnSpPr>
        <p:spPr>
          <a:xfrm>
            <a:off x="1758307" y="5455770"/>
            <a:ext cx="210409" cy="0"/>
          </a:xfrm>
          <a:prstGeom prst="straightConnector1">
            <a:avLst/>
          </a:prstGeom>
          <a:noFill/>
          <a:ln w="19050" cap="flat" cmpd="sng">
            <a:solidFill>
              <a:schemeClr val="dk1"/>
            </a:solidFill>
            <a:prstDash val="solid"/>
            <a:round/>
            <a:headEnd type="none" w="sm" len="sm"/>
            <a:tailEnd type="triangle" w="med" len="med"/>
          </a:ln>
        </p:spPr>
      </p:cxnSp>
      <p:cxnSp>
        <p:nvCxnSpPr>
          <p:cNvPr id="142" name="Google Shape;142;p5"/>
          <p:cNvCxnSpPr/>
          <p:nvPr/>
        </p:nvCxnSpPr>
        <p:spPr>
          <a:xfrm rot="10800000">
            <a:off x="1768263" y="4681396"/>
            <a:ext cx="0" cy="775198"/>
          </a:xfrm>
          <a:prstGeom prst="straightConnector1">
            <a:avLst/>
          </a:prstGeom>
          <a:noFill/>
          <a:ln w="19050" cap="flat" cmpd="sng">
            <a:solidFill>
              <a:schemeClr val="dk1"/>
            </a:solidFill>
            <a:prstDash val="solid"/>
            <a:round/>
            <a:headEnd type="none" w="sm" len="sm"/>
            <a:tailEnd type="none" w="sm" len="sm"/>
          </a:ln>
        </p:spPr>
      </p:cxnSp>
      <p:cxnSp>
        <p:nvCxnSpPr>
          <p:cNvPr id="143" name="Google Shape;143;p5"/>
          <p:cNvCxnSpPr>
            <a:stCxn id="137" idx="3"/>
          </p:cNvCxnSpPr>
          <p:nvPr/>
        </p:nvCxnSpPr>
        <p:spPr>
          <a:xfrm rot="10800000" flipH="1">
            <a:off x="1525813" y="5070977"/>
            <a:ext cx="232500" cy="2700"/>
          </a:xfrm>
          <a:prstGeom prst="straightConnector1">
            <a:avLst/>
          </a:prstGeom>
          <a:noFill/>
          <a:ln w="19050" cap="flat" cmpd="sng">
            <a:solidFill>
              <a:schemeClr val="dk1"/>
            </a:solidFill>
            <a:prstDash val="solid"/>
            <a:round/>
            <a:headEnd type="none" w="sm" len="sm"/>
            <a:tailEnd type="none" w="sm" len="sm"/>
          </a:ln>
        </p:spPr>
      </p:cxnSp>
      <p:sp>
        <p:nvSpPr>
          <p:cNvPr id="144" name="Google Shape;144;p5"/>
          <p:cNvSpPr txBox="1"/>
          <p:nvPr/>
        </p:nvSpPr>
        <p:spPr>
          <a:xfrm>
            <a:off x="2062674" y="5837521"/>
            <a:ext cx="1500411" cy="1384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900" b="0" i="0" u="none" strike="noStrike" cap="none">
                <a:solidFill>
                  <a:schemeClr val="dk1"/>
                </a:solidFill>
                <a:latin typeface="Calibri"/>
                <a:ea typeface="Calibri"/>
                <a:cs typeface="Calibri"/>
                <a:sym typeface="Calibri"/>
              </a:rPr>
              <a:t>*11.25 mg in Japan and Taiwan</a:t>
            </a:r>
            <a:endParaRPr/>
          </a:p>
        </p:txBody>
      </p:sp>
      <p:cxnSp>
        <p:nvCxnSpPr>
          <p:cNvPr id="145" name="Google Shape;145;p5"/>
          <p:cNvCxnSpPr/>
          <p:nvPr/>
        </p:nvCxnSpPr>
        <p:spPr>
          <a:xfrm>
            <a:off x="4021834" y="4691350"/>
            <a:ext cx="210409" cy="0"/>
          </a:xfrm>
          <a:prstGeom prst="straightConnector1">
            <a:avLst/>
          </a:prstGeom>
          <a:noFill/>
          <a:ln w="19050" cap="flat" cmpd="sng">
            <a:solidFill>
              <a:schemeClr val="dk1"/>
            </a:solidFill>
            <a:prstDash val="solid"/>
            <a:round/>
            <a:headEnd type="none" w="sm" len="sm"/>
            <a:tailEnd type="none" w="sm" len="sm"/>
          </a:ln>
        </p:spPr>
      </p:cxnSp>
      <p:cxnSp>
        <p:nvCxnSpPr>
          <p:cNvPr id="146" name="Google Shape;146;p5"/>
          <p:cNvCxnSpPr/>
          <p:nvPr/>
        </p:nvCxnSpPr>
        <p:spPr>
          <a:xfrm>
            <a:off x="4021834" y="5455770"/>
            <a:ext cx="210409" cy="0"/>
          </a:xfrm>
          <a:prstGeom prst="straightConnector1">
            <a:avLst/>
          </a:prstGeom>
          <a:noFill/>
          <a:ln w="19050" cap="flat" cmpd="sng">
            <a:solidFill>
              <a:schemeClr val="dk1"/>
            </a:solidFill>
            <a:prstDash val="solid"/>
            <a:round/>
            <a:headEnd type="none" w="sm" len="sm"/>
            <a:tailEnd type="none" w="sm" len="sm"/>
          </a:ln>
        </p:spPr>
      </p:cxnSp>
      <p:cxnSp>
        <p:nvCxnSpPr>
          <p:cNvPr id="147" name="Google Shape;147;p5"/>
          <p:cNvCxnSpPr/>
          <p:nvPr/>
        </p:nvCxnSpPr>
        <p:spPr>
          <a:xfrm rot="10800000">
            <a:off x="4222098" y="4681396"/>
            <a:ext cx="0" cy="775198"/>
          </a:xfrm>
          <a:prstGeom prst="straightConnector1">
            <a:avLst/>
          </a:prstGeom>
          <a:noFill/>
          <a:ln w="19050" cap="flat" cmpd="sng">
            <a:solidFill>
              <a:schemeClr val="dk1"/>
            </a:solidFill>
            <a:prstDash val="solid"/>
            <a:round/>
            <a:headEnd type="none" w="sm" len="sm"/>
            <a:tailEnd type="none" w="sm" len="sm"/>
          </a:ln>
        </p:spPr>
      </p:cxnSp>
      <p:cxnSp>
        <p:nvCxnSpPr>
          <p:cNvPr id="148" name="Google Shape;148;p5"/>
          <p:cNvCxnSpPr/>
          <p:nvPr/>
        </p:nvCxnSpPr>
        <p:spPr>
          <a:xfrm>
            <a:off x="4221667" y="4849188"/>
            <a:ext cx="210409" cy="0"/>
          </a:xfrm>
          <a:prstGeom prst="straightConnector1">
            <a:avLst/>
          </a:prstGeom>
          <a:noFill/>
          <a:ln w="19050" cap="flat" cmpd="sng">
            <a:solidFill>
              <a:schemeClr val="dk1"/>
            </a:solidFill>
            <a:prstDash val="solid"/>
            <a:round/>
            <a:headEnd type="none" w="sm" len="sm"/>
            <a:tailEnd type="triangle" w="med" len="med"/>
          </a:ln>
        </p:spPr>
      </p:cxnSp>
      <p:sp>
        <p:nvSpPr>
          <p:cNvPr id="149" name="Google Shape;149;p5"/>
          <p:cNvSpPr/>
          <p:nvPr/>
        </p:nvSpPr>
        <p:spPr>
          <a:xfrm>
            <a:off x="1968716" y="4336931"/>
            <a:ext cx="2124000" cy="708839"/>
          </a:xfrm>
          <a:prstGeom prst="roundRect">
            <a:avLst>
              <a:gd name="adj" fmla="val 16667"/>
            </a:avLst>
          </a:prstGeom>
          <a:solidFill>
            <a:schemeClr val="accent1"/>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None/>
            </a:pPr>
            <a:r>
              <a:rPr lang="en-GB" sz="1200" b="1">
                <a:solidFill>
                  <a:schemeClr val="lt1"/>
                </a:solidFill>
                <a:latin typeface="Calibri"/>
                <a:ea typeface="Calibri"/>
                <a:cs typeface="Calibri"/>
                <a:sym typeface="Calibri"/>
              </a:rPr>
              <a:t>Relugolix</a:t>
            </a:r>
            <a:endParaRPr sz="12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360 mg loading dose on Day 1</a:t>
            </a:r>
            <a:br>
              <a:rPr lang="en-GB" sz="1200">
                <a:solidFill>
                  <a:schemeClr val="lt1"/>
                </a:solidFill>
                <a:latin typeface="Calibri"/>
                <a:ea typeface="Calibri"/>
                <a:cs typeface="Calibri"/>
                <a:sym typeface="Calibri"/>
              </a:rPr>
            </a:br>
            <a:r>
              <a:rPr lang="en-GB" sz="1200">
                <a:solidFill>
                  <a:schemeClr val="lt1"/>
                </a:solidFill>
                <a:latin typeface="Calibri"/>
                <a:ea typeface="Calibri"/>
                <a:cs typeface="Calibri"/>
                <a:sym typeface="Calibri"/>
              </a:rPr>
              <a:t>120 mg orally once daily</a:t>
            </a:r>
            <a:br>
              <a:rPr lang="en-GB" sz="1200">
                <a:solidFill>
                  <a:schemeClr val="lt1"/>
                </a:solidFill>
                <a:latin typeface="Calibri"/>
                <a:ea typeface="Calibri"/>
                <a:cs typeface="Calibri"/>
                <a:sym typeface="Calibri"/>
              </a:rPr>
            </a:br>
            <a:r>
              <a:rPr lang="en-GB" sz="1200">
                <a:solidFill>
                  <a:schemeClr val="lt1"/>
                </a:solidFill>
                <a:latin typeface="Calibri"/>
                <a:ea typeface="Calibri"/>
                <a:cs typeface="Calibri"/>
                <a:sym typeface="Calibri"/>
              </a:rPr>
              <a:t>N=624</a:t>
            </a:r>
            <a:endParaRPr/>
          </a:p>
        </p:txBody>
      </p:sp>
      <p:sp>
        <p:nvSpPr>
          <p:cNvPr id="150" name="Google Shape;150;p5"/>
          <p:cNvSpPr/>
          <p:nvPr/>
        </p:nvSpPr>
        <p:spPr>
          <a:xfrm>
            <a:off x="1968716" y="5101351"/>
            <a:ext cx="2124000" cy="708839"/>
          </a:xfrm>
          <a:prstGeom prst="roundRect">
            <a:avLst>
              <a:gd name="adj" fmla="val 16667"/>
            </a:avLst>
          </a:prstGeom>
          <a:solidFill>
            <a:schemeClr val="dk2"/>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None/>
            </a:pPr>
            <a:r>
              <a:rPr lang="en-GB" sz="1200" b="1">
                <a:solidFill>
                  <a:schemeClr val="lt1"/>
                </a:solidFill>
                <a:latin typeface="Calibri"/>
                <a:ea typeface="Calibri"/>
                <a:cs typeface="Calibri"/>
                <a:sym typeface="Calibri"/>
              </a:rPr>
              <a:t>Leuprolide Acetate</a:t>
            </a:r>
            <a:endParaRPr/>
          </a:p>
          <a:p>
            <a:pPr marL="0" marR="0" lvl="0" indent="0" algn="ctr" rtl="0">
              <a:lnSpc>
                <a:spcPct val="90000"/>
              </a:lnSpc>
              <a:spcBef>
                <a:spcPts val="0"/>
              </a:spcBef>
              <a:spcAft>
                <a:spcPts val="0"/>
              </a:spcAft>
              <a:buNone/>
            </a:pPr>
            <a:r>
              <a:rPr lang="en-GB" sz="1200">
                <a:solidFill>
                  <a:schemeClr val="lt1"/>
                </a:solidFill>
                <a:latin typeface="Calibri"/>
                <a:ea typeface="Calibri"/>
                <a:cs typeface="Calibri"/>
                <a:sym typeface="Calibri"/>
              </a:rPr>
              <a:t>22.5* mg SC injection </a:t>
            </a:r>
            <a:br>
              <a:rPr lang="en-GB" sz="1200">
                <a:solidFill>
                  <a:schemeClr val="lt1"/>
                </a:solidFill>
                <a:latin typeface="Calibri"/>
                <a:ea typeface="Calibri"/>
                <a:cs typeface="Calibri"/>
                <a:sym typeface="Calibri"/>
              </a:rPr>
            </a:br>
            <a:r>
              <a:rPr lang="en-GB" sz="1200">
                <a:solidFill>
                  <a:schemeClr val="lt1"/>
                </a:solidFill>
                <a:latin typeface="Calibri"/>
                <a:ea typeface="Calibri"/>
                <a:cs typeface="Calibri"/>
                <a:sym typeface="Calibri"/>
              </a:rPr>
              <a:t>every 3 months</a:t>
            </a:r>
            <a:br>
              <a:rPr lang="en-GB" sz="1200">
                <a:solidFill>
                  <a:schemeClr val="lt1"/>
                </a:solidFill>
                <a:latin typeface="Calibri"/>
                <a:ea typeface="Calibri"/>
                <a:cs typeface="Calibri"/>
                <a:sym typeface="Calibri"/>
              </a:rPr>
            </a:br>
            <a:r>
              <a:rPr lang="en-GB" sz="1200">
                <a:solidFill>
                  <a:schemeClr val="lt1"/>
                </a:solidFill>
                <a:latin typeface="Calibri"/>
                <a:ea typeface="Calibri"/>
                <a:cs typeface="Calibri"/>
                <a:sym typeface="Calibri"/>
              </a:rPr>
              <a:t>N=310</a:t>
            </a:r>
            <a:endParaRPr/>
          </a:p>
        </p:txBody>
      </p:sp>
      <p:sp>
        <p:nvSpPr>
          <p:cNvPr id="151" name="Google Shape;151;p5"/>
          <p:cNvSpPr/>
          <p:nvPr/>
        </p:nvSpPr>
        <p:spPr>
          <a:xfrm>
            <a:off x="4441058" y="5134889"/>
            <a:ext cx="1283066" cy="841131"/>
          </a:xfrm>
          <a:prstGeom prst="roundRect">
            <a:avLst>
              <a:gd name="adj"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90000"/>
              </a:lnSpc>
              <a:spcBef>
                <a:spcPts val="0"/>
              </a:spcBef>
              <a:spcAft>
                <a:spcPts val="0"/>
              </a:spcAft>
              <a:buNone/>
            </a:pPr>
            <a:r>
              <a:rPr lang="en-GB" sz="1200" b="1">
                <a:solidFill>
                  <a:schemeClr val="dk1"/>
                </a:solidFill>
                <a:latin typeface="Calibri"/>
                <a:ea typeface="Calibri"/>
                <a:cs typeface="Calibri"/>
                <a:sym typeface="Calibri"/>
              </a:rPr>
              <a:t>Secondary</a:t>
            </a:r>
            <a:br>
              <a:rPr lang="en-GB" sz="1200" b="1">
                <a:solidFill>
                  <a:schemeClr val="dk1"/>
                </a:solidFill>
                <a:latin typeface="Calibri"/>
                <a:ea typeface="Calibri"/>
                <a:cs typeface="Calibri"/>
                <a:sym typeface="Calibri"/>
              </a:rPr>
            </a:br>
            <a:r>
              <a:rPr lang="en-GB" sz="1200" b="1">
                <a:solidFill>
                  <a:schemeClr val="dk1"/>
                </a:solidFill>
                <a:latin typeface="Calibri"/>
                <a:ea typeface="Calibri"/>
                <a:cs typeface="Calibri"/>
                <a:sym typeface="Calibri"/>
              </a:rPr>
              <a:t>endpoints</a:t>
            </a:r>
            <a:br>
              <a:rPr lang="en-GB" sz="1200" b="1">
                <a:solidFill>
                  <a:schemeClr val="dk1"/>
                </a:solidFill>
                <a:latin typeface="Calibri"/>
                <a:ea typeface="Calibri"/>
                <a:cs typeface="Calibri"/>
                <a:sym typeface="Calibri"/>
              </a:rPr>
            </a:br>
            <a:r>
              <a:rPr lang="en-GB" sz="800" b="1">
                <a:solidFill>
                  <a:schemeClr val="dk1"/>
                </a:solidFill>
                <a:latin typeface="Calibri"/>
                <a:ea typeface="Calibri"/>
                <a:cs typeface="Calibri"/>
                <a:sym typeface="Calibri"/>
              </a:rPr>
              <a:t>Castration Day 4, Day 15</a:t>
            </a:r>
            <a:br>
              <a:rPr lang="en-GB" sz="800" b="1">
                <a:solidFill>
                  <a:schemeClr val="dk1"/>
                </a:solidFill>
                <a:latin typeface="Calibri"/>
                <a:ea typeface="Calibri"/>
                <a:cs typeface="Calibri"/>
                <a:sym typeface="Calibri"/>
              </a:rPr>
            </a:br>
            <a:r>
              <a:rPr lang="en-GB" sz="800" b="1">
                <a:solidFill>
                  <a:schemeClr val="dk1"/>
                </a:solidFill>
                <a:latin typeface="Calibri"/>
                <a:ea typeface="Calibri"/>
                <a:cs typeface="Calibri"/>
                <a:sym typeface="Calibri"/>
              </a:rPr>
              <a:t>Profound castration Day 15</a:t>
            </a:r>
            <a:br>
              <a:rPr lang="en-GB" sz="800" b="1">
                <a:solidFill>
                  <a:schemeClr val="dk1"/>
                </a:solidFill>
                <a:latin typeface="Calibri"/>
                <a:ea typeface="Calibri"/>
                <a:cs typeface="Calibri"/>
                <a:sym typeface="Calibri"/>
              </a:rPr>
            </a:br>
            <a:r>
              <a:rPr lang="en-GB" sz="800" b="1">
                <a:solidFill>
                  <a:schemeClr val="dk1"/>
                </a:solidFill>
                <a:latin typeface="Calibri"/>
                <a:ea typeface="Calibri"/>
                <a:cs typeface="Calibri"/>
                <a:sym typeface="Calibri"/>
              </a:rPr>
              <a:t>PSA response Day 15</a:t>
            </a:r>
            <a:br>
              <a:rPr lang="en-GB" sz="800" b="1">
                <a:solidFill>
                  <a:schemeClr val="dk1"/>
                </a:solidFill>
                <a:latin typeface="Calibri"/>
                <a:ea typeface="Calibri"/>
                <a:cs typeface="Calibri"/>
                <a:sym typeface="Calibri"/>
              </a:rPr>
            </a:br>
            <a:r>
              <a:rPr lang="en-GB" sz="800" b="1">
                <a:solidFill>
                  <a:schemeClr val="dk1"/>
                </a:solidFill>
                <a:latin typeface="Calibri"/>
                <a:ea typeface="Calibri"/>
                <a:cs typeface="Calibri"/>
                <a:sym typeface="Calibri"/>
              </a:rPr>
              <a:t>FSH end week 24</a:t>
            </a:r>
            <a:endParaRPr/>
          </a:p>
        </p:txBody>
      </p:sp>
      <p:cxnSp>
        <p:nvCxnSpPr>
          <p:cNvPr id="152" name="Google Shape;152;p5"/>
          <p:cNvCxnSpPr/>
          <p:nvPr/>
        </p:nvCxnSpPr>
        <p:spPr>
          <a:xfrm>
            <a:off x="5588740" y="4750257"/>
            <a:ext cx="210409" cy="0"/>
          </a:xfrm>
          <a:prstGeom prst="straightConnector1">
            <a:avLst/>
          </a:prstGeom>
          <a:noFill/>
          <a:ln w="19050" cap="flat" cmpd="sng">
            <a:solidFill>
              <a:schemeClr val="dk1"/>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HERO STUDY: RESULTS</a:t>
            </a:r>
            <a:endParaRPr b="1">
              <a:solidFill>
                <a:schemeClr val="dk1"/>
              </a:solidFill>
              <a:latin typeface="Arial"/>
              <a:ea typeface="Arial"/>
              <a:cs typeface="Arial"/>
              <a:sym typeface="Arial"/>
            </a:endParaRPr>
          </a:p>
        </p:txBody>
      </p:sp>
      <p:sp>
        <p:nvSpPr>
          <p:cNvPr id="158" name="Google Shape;158;p6"/>
          <p:cNvSpPr txBox="1"/>
          <p:nvPr/>
        </p:nvSpPr>
        <p:spPr>
          <a:xfrm>
            <a:off x="180109" y="6477000"/>
            <a:ext cx="8839199" cy="381000"/>
          </a:xfrm>
          <a:prstGeom prst="rect">
            <a:avLst/>
          </a:prstGeom>
          <a:noFill/>
          <a:ln>
            <a:noFill/>
          </a:ln>
        </p:spPr>
        <p:txBody>
          <a:bodyPr spcFirstLastPara="1" wrap="square" lIns="0" tIns="0" rIns="0" bIns="0" anchor="ctr" anchorCtr="0">
            <a:noAutofit/>
          </a:bodyPr>
          <a:lstStyle/>
          <a:p>
            <a:pPr marL="0" marR="0" lvl="0" indent="0" algn="ctr" rtl="0">
              <a:lnSpc>
                <a:spcPct val="112000"/>
              </a:lnSpc>
              <a:spcBef>
                <a:spcPts val="0"/>
              </a:spcBef>
              <a:spcAft>
                <a:spcPts val="0"/>
              </a:spcAft>
              <a:buNone/>
            </a:pPr>
            <a:endParaRPr sz="1200">
              <a:solidFill>
                <a:schemeClr val="dk1"/>
              </a:solidFill>
              <a:latin typeface="Arial"/>
              <a:ea typeface="Arial"/>
              <a:cs typeface="Arial"/>
              <a:sym typeface="Arial"/>
            </a:endParaRPr>
          </a:p>
        </p:txBody>
      </p:sp>
      <p:graphicFrame>
        <p:nvGraphicFramePr>
          <p:cNvPr id="159" name="Google Shape;159;p6"/>
          <p:cNvGraphicFramePr/>
          <p:nvPr/>
        </p:nvGraphicFramePr>
        <p:xfrm>
          <a:off x="4165028" y="1912271"/>
          <a:ext cx="4519300" cy="3466700"/>
        </p:xfrm>
        <a:graphic>
          <a:graphicData uri="http://schemas.openxmlformats.org/drawingml/2006/table">
            <a:tbl>
              <a:tblPr firstRow="1" bandRow="1">
                <a:noFill/>
                <a:tableStyleId>{AC42ACD2-4DEF-4CC0-B481-F0C9BF09FDE4}</a:tableStyleId>
              </a:tblPr>
              <a:tblGrid>
                <a:gridCol w="2297700">
                  <a:extLst>
                    <a:ext uri="{9D8B030D-6E8A-4147-A177-3AD203B41FA5}">
                      <a16:colId xmlns:a16="http://schemas.microsoft.com/office/drawing/2014/main" val="20000"/>
                    </a:ext>
                  </a:extLst>
                </a:gridCol>
                <a:gridCol w="720075">
                  <a:extLst>
                    <a:ext uri="{9D8B030D-6E8A-4147-A177-3AD203B41FA5}">
                      <a16:colId xmlns:a16="http://schemas.microsoft.com/office/drawing/2014/main" val="20001"/>
                    </a:ext>
                  </a:extLst>
                </a:gridCol>
                <a:gridCol w="839800">
                  <a:extLst>
                    <a:ext uri="{9D8B030D-6E8A-4147-A177-3AD203B41FA5}">
                      <a16:colId xmlns:a16="http://schemas.microsoft.com/office/drawing/2014/main" val="20002"/>
                    </a:ext>
                  </a:extLst>
                </a:gridCol>
                <a:gridCol w="661725">
                  <a:extLst>
                    <a:ext uri="{9D8B030D-6E8A-4147-A177-3AD203B41FA5}">
                      <a16:colId xmlns:a16="http://schemas.microsoft.com/office/drawing/2014/main" val="20003"/>
                    </a:ext>
                  </a:extLst>
                </a:gridCol>
              </a:tblGrid>
              <a:tr h="150575">
                <a:tc>
                  <a:txBody>
                    <a:bodyPr/>
                    <a:lstStyle/>
                    <a:p>
                      <a:pPr marL="0" marR="0" lvl="0" indent="0" algn="l" rtl="0">
                        <a:lnSpc>
                          <a:spcPct val="100000"/>
                        </a:lnSpc>
                        <a:spcBef>
                          <a:spcPts val="0"/>
                        </a:spcBef>
                        <a:spcAft>
                          <a:spcPts val="0"/>
                        </a:spcAft>
                        <a:buClr>
                          <a:schemeClr val="dk1"/>
                        </a:buClr>
                        <a:buSzPts val="1100"/>
                        <a:buFont typeface="Calibri"/>
                        <a:buNone/>
                      </a:pPr>
                      <a:r>
                        <a:rPr lang="en-GB" sz="1100" u="none" strike="noStrike" cap="none"/>
                        <a:t> Secondary Endpoints</a:t>
                      </a:r>
                      <a:endParaRPr sz="11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Relugolix</a:t>
                      </a:r>
                      <a:endParaRPr sz="1100" u="none" strike="noStrike" cap="none"/>
                    </a:p>
                    <a:p>
                      <a:pPr marL="0" marR="0" lvl="0" indent="0" algn="ctr" rtl="0">
                        <a:lnSpc>
                          <a:spcPct val="100000"/>
                        </a:lnSpc>
                        <a:spcBef>
                          <a:spcPts val="0"/>
                        </a:spcBef>
                        <a:spcAft>
                          <a:spcPts val="0"/>
                        </a:spcAft>
                        <a:buClr>
                          <a:schemeClr val="dk1"/>
                        </a:buClr>
                        <a:buSzPts val="1100"/>
                        <a:buFont typeface="Calibri"/>
                        <a:buNone/>
                      </a:pPr>
                      <a:r>
                        <a:rPr lang="en-GB" sz="1100" u="none" strike="noStrike" cap="none"/>
                        <a:t>(N=622)</a:t>
                      </a:r>
                      <a:endParaRPr/>
                    </a:p>
                    <a:p>
                      <a:pPr marL="0" marR="0" lvl="0" indent="0" algn="ctr" rtl="0">
                        <a:lnSpc>
                          <a:spcPct val="100000"/>
                        </a:lnSpc>
                        <a:spcBef>
                          <a:spcPts val="0"/>
                        </a:spcBef>
                        <a:spcAft>
                          <a:spcPts val="0"/>
                        </a:spcAft>
                        <a:buClr>
                          <a:schemeClr val="dk1"/>
                        </a:buClr>
                        <a:buSzPts val="1100"/>
                        <a:buFont typeface="Calibri"/>
                        <a:buNone/>
                      </a:pPr>
                      <a:r>
                        <a:rPr lang="en-GB" sz="1100" u="none" strike="noStrike" cap="none"/>
                        <a:t>%</a:t>
                      </a:r>
                      <a:endParaRPr sz="11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Leuprolide</a:t>
                      </a:r>
                      <a:endParaRPr/>
                    </a:p>
                    <a:p>
                      <a:pPr marL="0" marR="0" lvl="0" indent="0" algn="ctr" rtl="0">
                        <a:lnSpc>
                          <a:spcPct val="100000"/>
                        </a:lnSpc>
                        <a:spcBef>
                          <a:spcPts val="0"/>
                        </a:spcBef>
                        <a:spcAft>
                          <a:spcPts val="0"/>
                        </a:spcAft>
                        <a:buClr>
                          <a:schemeClr val="dk1"/>
                        </a:buClr>
                        <a:buSzPts val="1100"/>
                        <a:buFont typeface="Calibri"/>
                        <a:buNone/>
                      </a:pPr>
                      <a:r>
                        <a:rPr lang="en-GB" sz="1100" u="none" strike="noStrike" cap="none"/>
                        <a:t>(N=308)</a:t>
                      </a:r>
                      <a:endParaRPr/>
                    </a:p>
                    <a:p>
                      <a:pPr marL="0" marR="0" lvl="0" indent="0" algn="ctr" rtl="0">
                        <a:lnSpc>
                          <a:spcPct val="100000"/>
                        </a:lnSpc>
                        <a:spcBef>
                          <a:spcPts val="0"/>
                        </a:spcBef>
                        <a:spcAft>
                          <a:spcPts val="0"/>
                        </a:spcAft>
                        <a:buClr>
                          <a:schemeClr val="dk1"/>
                        </a:buClr>
                        <a:buSzPts val="1100"/>
                        <a:buFont typeface="Calibri"/>
                        <a:buNone/>
                      </a:pPr>
                      <a:r>
                        <a:rPr lang="en-GB" sz="1100" u="none" strike="noStrike" cap="none"/>
                        <a:t>%</a:t>
                      </a:r>
                      <a:endParaRPr sz="11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P-value</a:t>
                      </a:r>
                      <a:endParaRPr sz="11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494850">
                <a:tc>
                  <a:txBody>
                    <a:bodyPr/>
                    <a:lstStyle/>
                    <a:p>
                      <a:pPr marL="0" marR="0" lvl="0" indent="0" algn="l" rtl="0">
                        <a:spcBef>
                          <a:spcPts val="0"/>
                        </a:spcBef>
                        <a:spcAft>
                          <a:spcPts val="0"/>
                        </a:spcAft>
                        <a:buNone/>
                      </a:pPr>
                      <a:r>
                        <a:rPr lang="en-GB" sz="1100" b="1" u="none" strike="noStrike" cap="none"/>
                        <a:t>Cumulative probability of testosterone suppression to </a:t>
                      </a:r>
                      <a:br>
                        <a:rPr lang="en-GB" sz="1100" b="1" u="none" strike="noStrike" cap="none"/>
                      </a:br>
                      <a:r>
                        <a:rPr lang="en-GB" sz="1100" b="1" u="none" strike="noStrike" cap="none"/>
                        <a:t>&lt;50 ng/dL at Day 4</a:t>
                      </a:r>
                      <a:endParaRPr sz="1100" b="1"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56.0</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0</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&lt;0.001</a:t>
                      </a:r>
                      <a:endParaRPr sz="1100" b="0" i="0" u="none" strike="noStrike" cap="none">
                        <a:solidFill>
                          <a:srgbClr val="2E7B8E"/>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r h="494850">
                <a:tc>
                  <a:txBody>
                    <a:bodyPr/>
                    <a:lstStyle/>
                    <a:p>
                      <a:pPr marL="0" marR="0" lvl="0" indent="0" algn="l" rtl="0">
                        <a:spcBef>
                          <a:spcPts val="0"/>
                        </a:spcBef>
                        <a:spcAft>
                          <a:spcPts val="0"/>
                        </a:spcAft>
                        <a:buNone/>
                      </a:pPr>
                      <a:r>
                        <a:rPr lang="en-GB" sz="1100" b="1" u="none" strike="noStrike" cap="none"/>
                        <a:t>Cumulative probability of testosterone suppression to </a:t>
                      </a:r>
                      <a:br>
                        <a:rPr lang="en-GB" sz="1100" b="1" u="none" strike="noStrike" cap="none"/>
                      </a:br>
                      <a:r>
                        <a:rPr lang="en-GB" sz="1100" b="1" u="none" strike="noStrike" cap="none"/>
                        <a:t>&lt;50 ng/dL at Day 15</a:t>
                      </a:r>
                      <a:endParaRPr sz="1100" b="1"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98.7</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12.0</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&lt;0.001</a:t>
                      </a:r>
                      <a:endParaRPr sz="1100" b="0" i="0" u="none" strike="noStrike" cap="none">
                        <a:solidFill>
                          <a:srgbClr val="2E7B8E"/>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494850">
                <a:tc>
                  <a:txBody>
                    <a:bodyPr/>
                    <a:lstStyle/>
                    <a:p>
                      <a:pPr marL="0" marR="0" lvl="0" indent="0" algn="l" rtl="0">
                        <a:spcBef>
                          <a:spcPts val="0"/>
                        </a:spcBef>
                        <a:spcAft>
                          <a:spcPts val="0"/>
                        </a:spcAft>
                        <a:buNone/>
                      </a:pPr>
                      <a:r>
                        <a:rPr lang="en-GB" sz="1100" b="1" u="none" strike="noStrike" cap="none"/>
                        <a:t>Proportion of patients with PSA response at Day 15 followed with confirmation at Day 29</a:t>
                      </a:r>
                      <a:endParaRPr sz="1100" b="1"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79.4</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19.8</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&lt;0.001</a:t>
                      </a:r>
                      <a:endParaRPr sz="1100" b="0" i="0" u="none" strike="noStrike" cap="none">
                        <a:solidFill>
                          <a:srgbClr val="2E7B8E"/>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494850">
                <a:tc>
                  <a:txBody>
                    <a:bodyPr/>
                    <a:lstStyle/>
                    <a:p>
                      <a:pPr marL="0" marR="0" lvl="0" indent="0" algn="l" rtl="0">
                        <a:spcBef>
                          <a:spcPts val="0"/>
                        </a:spcBef>
                        <a:spcAft>
                          <a:spcPts val="0"/>
                        </a:spcAft>
                        <a:buNone/>
                      </a:pPr>
                      <a:r>
                        <a:rPr lang="en-GB" sz="1100" b="1" u="none" strike="noStrike" cap="none"/>
                        <a:t>Cumulative probability of profound testosterone suppression to </a:t>
                      </a:r>
                      <a:endParaRPr/>
                    </a:p>
                    <a:p>
                      <a:pPr marL="0" marR="0" lvl="0" indent="0" algn="l" rtl="0">
                        <a:spcBef>
                          <a:spcPts val="0"/>
                        </a:spcBef>
                        <a:spcAft>
                          <a:spcPts val="0"/>
                        </a:spcAft>
                        <a:buNone/>
                      </a:pPr>
                      <a:r>
                        <a:rPr lang="en-GB" sz="1100" b="1" u="none" strike="noStrike" cap="none"/>
                        <a:t>&lt;20 ng/dL at Day 15</a:t>
                      </a:r>
                      <a:endParaRPr sz="1100" b="1"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78.4</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1.0</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&lt;0.001</a:t>
                      </a:r>
                      <a:endParaRPr sz="1100" b="0" i="0" u="none" strike="noStrike" cap="none">
                        <a:solidFill>
                          <a:srgbClr val="2E7B8E"/>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494850">
                <a:tc>
                  <a:txBody>
                    <a:bodyPr/>
                    <a:lstStyle/>
                    <a:p>
                      <a:pPr marL="0" marR="0" lvl="0" indent="0" algn="l" rtl="0">
                        <a:spcBef>
                          <a:spcPts val="0"/>
                        </a:spcBef>
                        <a:spcAft>
                          <a:spcPts val="0"/>
                        </a:spcAft>
                        <a:buNone/>
                      </a:pPr>
                      <a:r>
                        <a:rPr lang="en-GB" sz="1100" b="1" u="none" strike="noStrike" cap="none"/>
                        <a:t>Mean of FSH level at end of week 24, IU/L</a:t>
                      </a:r>
                      <a:endParaRPr sz="1100" b="1"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1.72</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GB" sz="1100" u="none" strike="noStrike" cap="none"/>
                        <a:t>5.95</a:t>
                      </a:r>
                      <a:endParaRPr sz="1100" u="none" strike="noStrike" cap="none">
                        <a:solidFill>
                          <a:srgbClr val="2E7B8E"/>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GB" sz="1100" u="none" strike="noStrike" cap="none"/>
                        <a:t>&lt;0.001</a:t>
                      </a:r>
                      <a:endParaRPr sz="1100" b="0" i="0" u="none" strike="noStrike" cap="none">
                        <a:solidFill>
                          <a:srgbClr val="2E7B8E"/>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bl>
          </a:graphicData>
        </a:graphic>
      </p:graphicFrame>
      <p:sp>
        <p:nvSpPr>
          <p:cNvPr id="160" name="Google Shape;160;p6"/>
          <p:cNvSpPr txBox="1"/>
          <p:nvPr/>
        </p:nvSpPr>
        <p:spPr>
          <a:xfrm>
            <a:off x="4165028" y="1135159"/>
            <a:ext cx="2533194"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Calibri"/>
                <a:ea typeface="Calibri"/>
                <a:cs typeface="Calibri"/>
                <a:sym typeface="Calibri"/>
              </a:rPr>
              <a:t>SECONDARY ENDPOINTS</a:t>
            </a:r>
            <a:endParaRPr/>
          </a:p>
        </p:txBody>
      </p:sp>
      <p:sp>
        <p:nvSpPr>
          <p:cNvPr id="161" name="Google Shape;161;p6"/>
          <p:cNvSpPr txBox="1"/>
          <p:nvPr/>
        </p:nvSpPr>
        <p:spPr>
          <a:xfrm>
            <a:off x="792467" y="4983559"/>
            <a:ext cx="277142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dk1"/>
                </a:solidFill>
                <a:latin typeface="Calibri"/>
                <a:ea typeface="Calibri"/>
                <a:cs typeface="Calibri"/>
                <a:sym typeface="Calibri"/>
              </a:rPr>
              <a:t>Primary endpoint success criterion:</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Relugolix lower bound of 95% CI ≥90%</a:t>
            </a:r>
            <a:endParaRPr/>
          </a:p>
        </p:txBody>
      </p:sp>
      <p:sp>
        <p:nvSpPr>
          <p:cNvPr id="162" name="Google Shape;162;p6"/>
          <p:cNvSpPr txBox="1">
            <a:spLocks noGrp="1"/>
          </p:cNvSpPr>
          <p:nvPr>
            <p:ph type="body" idx="2"/>
          </p:nvPr>
        </p:nvSpPr>
        <p:spPr>
          <a:xfrm>
            <a:off x="465137" y="6309320"/>
            <a:ext cx="8216903"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CI, confidence interval; FSH, follicle stimulating hormone; IU, international unit; PSA, prostate specific antigen</a:t>
            </a:r>
            <a:endParaRPr/>
          </a:p>
          <a:p>
            <a:pPr marL="0" lvl="0" indent="0" algn="l" rtl="0">
              <a:spcBef>
                <a:spcPts val="0"/>
              </a:spcBef>
              <a:spcAft>
                <a:spcPts val="0"/>
              </a:spcAft>
              <a:buSzPts val="1200"/>
              <a:buNone/>
            </a:pPr>
            <a:r>
              <a:rPr lang="en-GB"/>
              <a:t>Shore N, et al. ASCO 2020. Abstract #5602. Oral Presentation; Shore N, et al. N Engl J Med 2020. DOI: 10.1056/NEJMoa2004325</a:t>
            </a:r>
            <a:endParaRPr/>
          </a:p>
        </p:txBody>
      </p:sp>
      <p:graphicFrame>
        <p:nvGraphicFramePr>
          <p:cNvPr id="163" name="Google Shape;163;p6"/>
          <p:cNvGraphicFramePr/>
          <p:nvPr/>
        </p:nvGraphicFramePr>
        <p:xfrm>
          <a:off x="316978" y="1973497"/>
          <a:ext cx="3389757" cy="2967671"/>
        </p:xfrm>
        <a:graphic>
          <a:graphicData uri="http://schemas.openxmlformats.org/drawingml/2006/chart">
            <c:chart xmlns:c="http://schemas.openxmlformats.org/drawingml/2006/chart" xmlns:r="http://schemas.openxmlformats.org/officeDocument/2006/relationships" r:id="rId3"/>
          </a:graphicData>
        </a:graphic>
      </p:graphicFrame>
      <p:sp>
        <p:nvSpPr>
          <p:cNvPr id="164" name="Google Shape;164;p6"/>
          <p:cNvSpPr txBox="1"/>
          <p:nvPr/>
        </p:nvSpPr>
        <p:spPr>
          <a:xfrm>
            <a:off x="465137" y="5445224"/>
            <a:ext cx="3469739" cy="646331"/>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200">
                <a:solidFill>
                  <a:srgbClr val="505050"/>
                </a:solidFill>
                <a:latin typeface="Calibri"/>
                <a:ea typeface="Calibri"/>
                <a:cs typeface="Calibri"/>
                <a:sym typeface="Calibri"/>
              </a:rPr>
              <a:t>Difference between treatments demonstrated non-inferiority and superiority of relugolix to leuprolide [7.9 %; 95% CI: 4.1-11.8%, p&lt;0.001]</a:t>
            </a:r>
            <a:endParaRPr sz="1200">
              <a:solidFill>
                <a:srgbClr val="505050"/>
              </a:solidFill>
              <a:latin typeface="Calibri"/>
              <a:ea typeface="Calibri"/>
              <a:cs typeface="Calibri"/>
              <a:sym typeface="Calibri"/>
            </a:endParaRPr>
          </a:p>
        </p:txBody>
      </p:sp>
      <p:cxnSp>
        <p:nvCxnSpPr>
          <p:cNvPr id="165" name="Google Shape;165;p6"/>
          <p:cNvCxnSpPr/>
          <p:nvPr/>
        </p:nvCxnSpPr>
        <p:spPr>
          <a:xfrm>
            <a:off x="498985" y="5189478"/>
            <a:ext cx="288000" cy="0"/>
          </a:xfrm>
          <a:prstGeom prst="straightConnector1">
            <a:avLst/>
          </a:prstGeom>
          <a:noFill/>
          <a:ln w="28575" cap="flat" cmpd="sng">
            <a:solidFill>
              <a:schemeClr val="dk1"/>
            </a:solidFill>
            <a:prstDash val="dot"/>
            <a:round/>
            <a:headEnd type="none" w="sm" len="sm"/>
            <a:tailEnd type="none" w="sm" len="sm"/>
          </a:ln>
        </p:spPr>
      </p:cxnSp>
      <p:sp>
        <p:nvSpPr>
          <p:cNvPr id="166" name="Google Shape;166;p6"/>
          <p:cNvSpPr txBox="1"/>
          <p:nvPr/>
        </p:nvSpPr>
        <p:spPr>
          <a:xfrm>
            <a:off x="464400" y="1132394"/>
            <a:ext cx="2062937"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Calibri"/>
                <a:ea typeface="Calibri"/>
                <a:cs typeface="Calibri"/>
                <a:sym typeface="Calibri"/>
              </a:rPr>
              <a:t>PRIMARY ENDPOINT</a:t>
            </a:r>
            <a:endParaRPr/>
          </a:p>
        </p:txBody>
      </p:sp>
      <p:grpSp>
        <p:nvGrpSpPr>
          <p:cNvPr id="167" name="Google Shape;167;p6"/>
          <p:cNvGrpSpPr/>
          <p:nvPr/>
        </p:nvGrpSpPr>
        <p:grpSpPr>
          <a:xfrm>
            <a:off x="1643086" y="2187392"/>
            <a:ext cx="108816" cy="80723"/>
            <a:chOff x="180109" y="1925877"/>
            <a:chExt cx="108816" cy="110588"/>
          </a:xfrm>
        </p:grpSpPr>
        <p:cxnSp>
          <p:nvCxnSpPr>
            <p:cNvPr id="168" name="Google Shape;168;p6"/>
            <p:cNvCxnSpPr/>
            <p:nvPr/>
          </p:nvCxnSpPr>
          <p:spPr>
            <a:xfrm>
              <a:off x="180109" y="1932660"/>
              <a:ext cx="108816" cy="0"/>
            </a:xfrm>
            <a:prstGeom prst="straightConnector1">
              <a:avLst/>
            </a:prstGeom>
            <a:noFill/>
            <a:ln w="12700" cap="flat" cmpd="sng">
              <a:solidFill>
                <a:schemeClr val="dk1"/>
              </a:solidFill>
              <a:prstDash val="solid"/>
              <a:round/>
              <a:headEnd type="none" w="sm" len="sm"/>
              <a:tailEnd type="none" w="sm" len="sm"/>
            </a:ln>
          </p:spPr>
        </p:cxnSp>
        <p:cxnSp>
          <p:nvCxnSpPr>
            <p:cNvPr id="169" name="Google Shape;169;p6"/>
            <p:cNvCxnSpPr/>
            <p:nvPr/>
          </p:nvCxnSpPr>
          <p:spPr>
            <a:xfrm>
              <a:off x="180109" y="2036465"/>
              <a:ext cx="108816" cy="0"/>
            </a:xfrm>
            <a:prstGeom prst="straightConnector1">
              <a:avLst/>
            </a:prstGeom>
            <a:noFill/>
            <a:ln w="12700" cap="flat" cmpd="sng">
              <a:solidFill>
                <a:schemeClr val="dk1"/>
              </a:solidFill>
              <a:prstDash val="solid"/>
              <a:round/>
              <a:headEnd type="none" w="sm" len="sm"/>
              <a:tailEnd type="none" w="sm" len="sm"/>
            </a:ln>
          </p:spPr>
        </p:cxnSp>
        <p:cxnSp>
          <p:nvCxnSpPr>
            <p:cNvPr id="170" name="Google Shape;170;p6"/>
            <p:cNvCxnSpPr/>
            <p:nvPr/>
          </p:nvCxnSpPr>
          <p:spPr>
            <a:xfrm rot="-5400000">
              <a:off x="180109" y="1980285"/>
              <a:ext cx="108816" cy="0"/>
            </a:xfrm>
            <a:prstGeom prst="straightConnector1">
              <a:avLst/>
            </a:prstGeom>
            <a:noFill/>
            <a:ln w="12700" cap="flat" cmpd="sng">
              <a:solidFill>
                <a:schemeClr val="dk1"/>
              </a:solidFill>
              <a:prstDash val="solid"/>
              <a:round/>
              <a:headEnd type="none" w="sm" len="sm"/>
              <a:tailEnd type="none" w="sm" len="sm"/>
            </a:ln>
          </p:spPr>
        </p:cxnSp>
      </p:grpSp>
      <p:grpSp>
        <p:nvGrpSpPr>
          <p:cNvPr id="171" name="Google Shape;171;p6"/>
          <p:cNvGrpSpPr/>
          <p:nvPr/>
        </p:nvGrpSpPr>
        <p:grpSpPr>
          <a:xfrm>
            <a:off x="2903561" y="2327092"/>
            <a:ext cx="108816" cy="109298"/>
            <a:chOff x="180109" y="1925877"/>
            <a:chExt cx="108816" cy="110588"/>
          </a:xfrm>
        </p:grpSpPr>
        <p:cxnSp>
          <p:nvCxnSpPr>
            <p:cNvPr id="172" name="Google Shape;172;p6"/>
            <p:cNvCxnSpPr/>
            <p:nvPr/>
          </p:nvCxnSpPr>
          <p:spPr>
            <a:xfrm>
              <a:off x="180109" y="1931062"/>
              <a:ext cx="108816" cy="0"/>
            </a:xfrm>
            <a:prstGeom prst="straightConnector1">
              <a:avLst/>
            </a:prstGeom>
            <a:noFill/>
            <a:ln w="12700" cap="flat" cmpd="sng">
              <a:solidFill>
                <a:schemeClr val="dk1"/>
              </a:solidFill>
              <a:prstDash val="solid"/>
              <a:round/>
              <a:headEnd type="none" w="sm" len="sm"/>
              <a:tailEnd type="none" w="sm" len="sm"/>
            </a:ln>
          </p:spPr>
        </p:cxnSp>
        <p:cxnSp>
          <p:nvCxnSpPr>
            <p:cNvPr id="173" name="Google Shape;173;p6"/>
            <p:cNvCxnSpPr/>
            <p:nvPr/>
          </p:nvCxnSpPr>
          <p:spPr>
            <a:xfrm>
              <a:off x="180109" y="2036465"/>
              <a:ext cx="108816" cy="0"/>
            </a:xfrm>
            <a:prstGeom prst="straightConnector1">
              <a:avLst/>
            </a:prstGeom>
            <a:noFill/>
            <a:ln w="12700" cap="flat" cmpd="sng">
              <a:solidFill>
                <a:schemeClr val="dk1"/>
              </a:solidFill>
              <a:prstDash val="solid"/>
              <a:round/>
              <a:headEnd type="none" w="sm" len="sm"/>
              <a:tailEnd type="none" w="sm" len="sm"/>
            </a:ln>
          </p:spPr>
        </p:cxnSp>
        <p:cxnSp>
          <p:nvCxnSpPr>
            <p:cNvPr id="174" name="Google Shape;174;p6"/>
            <p:cNvCxnSpPr/>
            <p:nvPr/>
          </p:nvCxnSpPr>
          <p:spPr>
            <a:xfrm rot="-5400000">
              <a:off x="180109" y="1980285"/>
              <a:ext cx="108816" cy="0"/>
            </a:xfrm>
            <a:prstGeom prst="straightConnector1">
              <a:avLst/>
            </a:prstGeom>
            <a:noFill/>
            <a:ln w="12700" cap="flat" cmpd="sng">
              <a:solidFill>
                <a:schemeClr val="dk1"/>
              </a:solidFill>
              <a:prstDash val="solid"/>
              <a:round/>
              <a:headEnd type="none" w="sm" len="sm"/>
              <a:tailEnd type="none" w="sm" len="sm"/>
            </a:ln>
          </p:spPr>
        </p:cxnSp>
      </p:grpSp>
      <p:cxnSp>
        <p:nvCxnSpPr>
          <p:cNvPr id="175" name="Google Shape;175;p6"/>
          <p:cNvCxnSpPr/>
          <p:nvPr/>
        </p:nvCxnSpPr>
        <p:spPr>
          <a:xfrm>
            <a:off x="1087461" y="2379676"/>
            <a:ext cx="1137121" cy="0"/>
          </a:xfrm>
          <a:prstGeom prst="straightConnector1">
            <a:avLst/>
          </a:prstGeom>
          <a:noFill/>
          <a:ln w="19050" cap="flat" cmpd="sng">
            <a:solidFill>
              <a:schemeClr val="dk1"/>
            </a:solidFill>
            <a:prstDash val="dot"/>
            <a:round/>
            <a:headEnd type="none" w="sm" len="sm"/>
            <a:tailEnd type="none" w="sm" len="sm"/>
          </a:ln>
        </p:spPr>
      </p:cxnSp>
      <p:sp>
        <p:nvSpPr>
          <p:cNvPr id="176" name="Google Shape;176;p6"/>
          <p:cNvSpPr txBox="1"/>
          <p:nvPr/>
        </p:nvSpPr>
        <p:spPr>
          <a:xfrm>
            <a:off x="1121002" y="2307644"/>
            <a:ext cx="232863" cy="138499"/>
          </a:xfrm>
          <a:prstGeom prst="rect">
            <a:avLst/>
          </a:prstGeom>
          <a:solidFill>
            <a:schemeClr val="lt1"/>
          </a:solidFill>
          <a:ln w="9525" cap="flat" cmpd="sng">
            <a:solidFill>
              <a:schemeClr val="dk1"/>
            </a:solidFill>
            <a:prstDash val="dot"/>
            <a:round/>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GB" sz="900">
                <a:solidFill>
                  <a:schemeClr val="dk1"/>
                </a:solidFill>
                <a:latin typeface="Arial"/>
                <a:ea typeface="Arial"/>
                <a:cs typeface="Arial"/>
                <a:sym typeface="Arial"/>
              </a:rPr>
              <a:t>90%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5068907" y="2372976"/>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7"/>
          <p:cNvSpPr/>
          <p:nvPr/>
        </p:nvSpPr>
        <p:spPr>
          <a:xfrm>
            <a:off x="4277536" y="2376944"/>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7"/>
          <p:cNvSpPr txBox="1">
            <a:spLocks noGrp="1"/>
          </p:cNvSpPr>
          <p:nvPr>
            <p:ph type="body" idx="1"/>
          </p:nvPr>
        </p:nvSpPr>
        <p:spPr>
          <a:xfrm>
            <a:off x="460800" y="5241034"/>
            <a:ext cx="8222400" cy="569452"/>
          </a:xfrm>
          <a:prstGeom prst="rect">
            <a:avLst/>
          </a:prstGeom>
          <a:noFill/>
          <a:ln>
            <a:noFill/>
          </a:ln>
        </p:spPr>
        <p:txBody>
          <a:bodyPr spcFirstLastPara="1" wrap="square" lIns="0" tIns="0" rIns="0" bIns="0" anchor="t" anchorCtr="0">
            <a:noAutofit/>
          </a:bodyPr>
          <a:lstStyle/>
          <a:p>
            <a:pPr marL="179388" lvl="0" indent="-179388" algn="l" rtl="0">
              <a:spcBef>
                <a:spcPts val="0"/>
              </a:spcBef>
              <a:spcAft>
                <a:spcPts val="0"/>
              </a:spcAft>
              <a:buSzPts val="1400"/>
              <a:buChar char="•"/>
            </a:pPr>
            <a:r>
              <a:rPr lang="en-GB" sz="1600"/>
              <a:t>Safety and tolerability profiles of relugolix and leuprolide were similar</a:t>
            </a:r>
            <a:endParaRPr/>
          </a:p>
          <a:p>
            <a:pPr marL="179388" lvl="0" indent="-179388" algn="l" rtl="0">
              <a:spcBef>
                <a:spcPts val="0"/>
              </a:spcBef>
              <a:spcAft>
                <a:spcPts val="0"/>
              </a:spcAft>
              <a:buSzPts val="1400"/>
              <a:buChar char="•"/>
            </a:pPr>
            <a:r>
              <a:rPr lang="en-GB" sz="1600"/>
              <a:t>MACE were experienced by 2.9% relugolix group versus 6.2% leuprolide group</a:t>
            </a:r>
            <a:endParaRPr/>
          </a:p>
        </p:txBody>
      </p:sp>
      <p:sp>
        <p:nvSpPr>
          <p:cNvPr id="186" name="Google Shape;186;p7"/>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HERO STUDY: RESULTS</a:t>
            </a:r>
            <a:endParaRPr/>
          </a:p>
        </p:txBody>
      </p:sp>
      <p:sp>
        <p:nvSpPr>
          <p:cNvPr id="187" name="Google Shape;187;p7"/>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188" name="Google Shape;188;p7"/>
          <p:cNvSpPr txBox="1">
            <a:spLocks noGrp="1"/>
          </p:cNvSpPr>
          <p:nvPr>
            <p:ph type="body" idx="2"/>
          </p:nvPr>
        </p:nvSpPr>
        <p:spPr>
          <a:xfrm>
            <a:off x="539552" y="6253248"/>
            <a:ext cx="7851278"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sz="1100"/>
              <a:t>CI, confidence interval; MACE, major cardiovascular adverse events</a:t>
            </a:r>
            <a:endParaRPr/>
          </a:p>
          <a:p>
            <a:pPr marL="0" lvl="0" indent="0" algn="l" rtl="0">
              <a:spcBef>
                <a:spcPts val="0"/>
              </a:spcBef>
              <a:spcAft>
                <a:spcPts val="0"/>
              </a:spcAft>
              <a:buSzPts val="1100"/>
              <a:buNone/>
            </a:pPr>
            <a:r>
              <a:rPr lang="en-GB" sz="1100"/>
              <a:t>Shore N, et al. ASCO 2020. Abstract #5602. Oral Presentation; Shore N, et al. N Engl J Med 2020. DOI: 10.1056/NEJMoa2004325</a:t>
            </a:r>
            <a:endParaRPr/>
          </a:p>
        </p:txBody>
      </p:sp>
      <p:sp>
        <p:nvSpPr>
          <p:cNvPr id="189" name="Google Shape;189;p7"/>
          <p:cNvSpPr txBox="1"/>
          <p:nvPr/>
        </p:nvSpPr>
        <p:spPr>
          <a:xfrm>
            <a:off x="464400" y="806538"/>
            <a:ext cx="3395610"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Calibri"/>
                <a:ea typeface="Calibri"/>
                <a:cs typeface="Calibri"/>
                <a:sym typeface="Calibri"/>
              </a:rPr>
              <a:t>TIME COURSE OF TESTOSTERONE </a:t>
            </a:r>
            <a:endParaRPr/>
          </a:p>
        </p:txBody>
      </p:sp>
      <p:sp>
        <p:nvSpPr>
          <p:cNvPr id="190" name="Google Shape;190;p7"/>
          <p:cNvSpPr txBox="1"/>
          <p:nvPr/>
        </p:nvSpPr>
        <p:spPr>
          <a:xfrm>
            <a:off x="479825" y="4754735"/>
            <a:ext cx="1891800"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Calibri"/>
                <a:ea typeface="Calibri"/>
                <a:cs typeface="Calibri"/>
                <a:sym typeface="Calibri"/>
              </a:rPr>
              <a:t>SAFETY SUMMARY</a:t>
            </a:r>
            <a:endParaRPr/>
          </a:p>
        </p:txBody>
      </p:sp>
      <p:grpSp>
        <p:nvGrpSpPr>
          <p:cNvPr id="191" name="Google Shape;191;p7"/>
          <p:cNvGrpSpPr/>
          <p:nvPr/>
        </p:nvGrpSpPr>
        <p:grpSpPr>
          <a:xfrm>
            <a:off x="1652588" y="1906660"/>
            <a:ext cx="63698" cy="162000"/>
            <a:chOff x="180109" y="1925877"/>
            <a:chExt cx="108816" cy="110588"/>
          </a:xfrm>
        </p:grpSpPr>
        <p:cxnSp>
          <p:nvCxnSpPr>
            <p:cNvPr id="192" name="Google Shape;192;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193" name="Google Shape;193;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194" name="Google Shape;194;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cxnSp>
        <p:nvCxnSpPr>
          <p:cNvPr id="195" name="Google Shape;195;p7"/>
          <p:cNvCxnSpPr/>
          <p:nvPr/>
        </p:nvCxnSpPr>
        <p:spPr>
          <a:xfrm>
            <a:off x="1291258" y="2062552"/>
            <a:ext cx="72000" cy="0"/>
          </a:xfrm>
          <a:prstGeom prst="straightConnector1">
            <a:avLst/>
          </a:prstGeom>
          <a:noFill/>
          <a:ln w="12700" cap="flat" cmpd="sng">
            <a:solidFill>
              <a:schemeClr val="dk1"/>
            </a:solidFill>
            <a:prstDash val="solid"/>
            <a:round/>
            <a:headEnd type="none" w="sm" len="sm"/>
            <a:tailEnd type="none" w="sm" len="sm"/>
          </a:ln>
        </p:spPr>
      </p:cxnSp>
      <p:cxnSp>
        <p:nvCxnSpPr>
          <p:cNvPr id="196" name="Google Shape;196;p7"/>
          <p:cNvCxnSpPr/>
          <p:nvPr/>
        </p:nvCxnSpPr>
        <p:spPr>
          <a:xfrm>
            <a:off x="1362373" y="1853738"/>
            <a:ext cx="0" cy="2047139"/>
          </a:xfrm>
          <a:prstGeom prst="straightConnector1">
            <a:avLst/>
          </a:prstGeom>
          <a:noFill/>
          <a:ln w="12700" cap="flat" cmpd="sng">
            <a:solidFill>
              <a:schemeClr val="dk1"/>
            </a:solidFill>
            <a:prstDash val="solid"/>
            <a:round/>
            <a:headEnd type="none" w="sm" len="sm"/>
            <a:tailEnd type="none" w="sm" len="sm"/>
          </a:ln>
        </p:spPr>
      </p:cxnSp>
      <p:sp>
        <p:nvSpPr>
          <p:cNvPr id="197" name="Google Shape;197;p7"/>
          <p:cNvSpPr txBox="1"/>
          <p:nvPr/>
        </p:nvSpPr>
        <p:spPr>
          <a:xfrm>
            <a:off x="1011912" y="1966186"/>
            <a:ext cx="235642" cy="184666"/>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200">
                <a:solidFill>
                  <a:schemeClr val="dk1"/>
                </a:solidFill>
                <a:latin typeface="Arial"/>
                <a:ea typeface="Arial"/>
                <a:cs typeface="Arial"/>
                <a:sym typeface="Arial"/>
              </a:rPr>
              <a:t>600</a:t>
            </a:r>
            <a:endParaRPr/>
          </a:p>
        </p:txBody>
      </p:sp>
      <p:sp>
        <p:nvSpPr>
          <p:cNvPr id="198" name="Google Shape;198;p7"/>
          <p:cNvSpPr txBox="1"/>
          <p:nvPr/>
        </p:nvSpPr>
        <p:spPr>
          <a:xfrm rot="-5400000">
            <a:off x="-86901" y="2645544"/>
            <a:ext cx="1715919"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200" b="1">
                <a:solidFill>
                  <a:schemeClr val="dk1"/>
                </a:solidFill>
                <a:latin typeface="Arial"/>
                <a:ea typeface="Arial"/>
                <a:cs typeface="Arial"/>
                <a:sym typeface="Arial"/>
              </a:rPr>
              <a:t>Mean testosterone</a:t>
            </a:r>
            <a:br>
              <a:rPr lang="en-GB" sz="1200" b="1">
                <a:solidFill>
                  <a:schemeClr val="dk1"/>
                </a:solidFill>
                <a:latin typeface="Arial"/>
                <a:ea typeface="Arial"/>
                <a:cs typeface="Arial"/>
                <a:sym typeface="Arial"/>
              </a:rPr>
            </a:br>
            <a:r>
              <a:rPr lang="en-GB" sz="1200" b="1">
                <a:solidFill>
                  <a:schemeClr val="dk1"/>
                </a:solidFill>
                <a:latin typeface="Arial"/>
                <a:ea typeface="Arial"/>
                <a:cs typeface="Arial"/>
                <a:sym typeface="Arial"/>
              </a:rPr>
              <a:t>levels with 95% CIs (ng/dL)</a:t>
            </a:r>
            <a:endParaRPr/>
          </a:p>
        </p:txBody>
      </p:sp>
      <p:cxnSp>
        <p:nvCxnSpPr>
          <p:cNvPr id="199" name="Google Shape;199;p7"/>
          <p:cNvCxnSpPr/>
          <p:nvPr/>
        </p:nvCxnSpPr>
        <p:spPr>
          <a:xfrm>
            <a:off x="1291258" y="2335602"/>
            <a:ext cx="72000" cy="0"/>
          </a:xfrm>
          <a:prstGeom prst="straightConnector1">
            <a:avLst/>
          </a:prstGeom>
          <a:noFill/>
          <a:ln w="12700" cap="flat" cmpd="sng">
            <a:solidFill>
              <a:schemeClr val="dk1"/>
            </a:solidFill>
            <a:prstDash val="solid"/>
            <a:round/>
            <a:headEnd type="none" w="sm" len="sm"/>
            <a:tailEnd type="none" w="sm" len="sm"/>
          </a:ln>
        </p:spPr>
      </p:cxnSp>
      <p:sp>
        <p:nvSpPr>
          <p:cNvPr id="200" name="Google Shape;200;p7"/>
          <p:cNvSpPr txBox="1"/>
          <p:nvPr/>
        </p:nvSpPr>
        <p:spPr>
          <a:xfrm>
            <a:off x="1011912" y="2239236"/>
            <a:ext cx="235642" cy="184666"/>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200">
                <a:solidFill>
                  <a:schemeClr val="dk1"/>
                </a:solidFill>
                <a:latin typeface="Arial"/>
                <a:ea typeface="Arial"/>
                <a:cs typeface="Arial"/>
                <a:sym typeface="Arial"/>
              </a:rPr>
              <a:t>500</a:t>
            </a:r>
            <a:endParaRPr/>
          </a:p>
        </p:txBody>
      </p:sp>
      <p:cxnSp>
        <p:nvCxnSpPr>
          <p:cNvPr id="201" name="Google Shape;201;p7"/>
          <p:cNvCxnSpPr/>
          <p:nvPr/>
        </p:nvCxnSpPr>
        <p:spPr>
          <a:xfrm>
            <a:off x="1291258" y="2605477"/>
            <a:ext cx="72000" cy="0"/>
          </a:xfrm>
          <a:prstGeom prst="straightConnector1">
            <a:avLst/>
          </a:prstGeom>
          <a:noFill/>
          <a:ln w="12700" cap="flat" cmpd="sng">
            <a:solidFill>
              <a:schemeClr val="dk1"/>
            </a:solidFill>
            <a:prstDash val="solid"/>
            <a:round/>
            <a:headEnd type="none" w="sm" len="sm"/>
            <a:tailEnd type="none" w="sm" len="sm"/>
          </a:ln>
        </p:spPr>
      </p:cxnSp>
      <p:sp>
        <p:nvSpPr>
          <p:cNvPr id="202" name="Google Shape;202;p7"/>
          <p:cNvSpPr txBox="1"/>
          <p:nvPr/>
        </p:nvSpPr>
        <p:spPr>
          <a:xfrm>
            <a:off x="1011912" y="2509111"/>
            <a:ext cx="235642" cy="184666"/>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200">
                <a:solidFill>
                  <a:schemeClr val="dk1"/>
                </a:solidFill>
                <a:latin typeface="Arial"/>
                <a:ea typeface="Arial"/>
                <a:cs typeface="Arial"/>
                <a:sym typeface="Arial"/>
              </a:rPr>
              <a:t>400</a:t>
            </a:r>
            <a:endParaRPr/>
          </a:p>
        </p:txBody>
      </p:sp>
      <p:cxnSp>
        <p:nvCxnSpPr>
          <p:cNvPr id="203" name="Google Shape;203;p7"/>
          <p:cNvCxnSpPr/>
          <p:nvPr/>
        </p:nvCxnSpPr>
        <p:spPr>
          <a:xfrm>
            <a:off x="1291258" y="2878527"/>
            <a:ext cx="72000" cy="0"/>
          </a:xfrm>
          <a:prstGeom prst="straightConnector1">
            <a:avLst/>
          </a:prstGeom>
          <a:noFill/>
          <a:ln w="12700" cap="flat" cmpd="sng">
            <a:solidFill>
              <a:schemeClr val="dk1"/>
            </a:solidFill>
            <a:prstDash val="solid"/>
            <a:round/>
            <a:headEnd type="none" w="sm" len="sm"/>
            <a:tailEnd type="none" w="sm" len="sm"/>
          </a:ln>
        </p:spPr>
      </p:cxnSp>
      <p:sp>
        <p:nvSpPr>
          <p:cNvPr id="204" name="Google Shape;204;p7"/>
          <p:cNvSpPr txBox="1"/>
          <p:nvPr/>
        </p:nvSpPr>
        <p:spPr>
          <a:xfrm>
            <a:off x="1011912" y="2782161"/>
            <a:ext cx="235642" cy="184666"/>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200">
                <a:solidFill>
                  <a:schemeClr val="dk1"/>
                </a:solidFill>
                <a:latin typeface="Arial"/>
                <a:ea typeface="Arial"/>
                <a:cs typeface="Arial"/>
                <a:sym typeface="Arial"/>
              </a:rPr>
              <a:t>300</a:t>
            </a:r>
            <a:endParaRPr/>
          </a:p>
        </p:txBody>
      </p:sp>
      <p:cxnSp>
        <p:nvCxnSpPr>
          <p:cNvPr id="205" name="Google Shape;205;p7"/>
          <p:cNvCxnSpPr/>
          <p:nvPr/>
        </p:nvCxnSpPr>
        <p:spPr>
          <a:xfrm>
            <a:off x="1291258" y="3151577"/>
            <a:ext cx="72000" cy="0"/>
          </a:xfrm>
          <a:prstGeom prst="straightConnector1">
            <a:avLst/>
          </a:prstGeom>
          <a:noFill/>
          <a:ln w="12700" cap="flat" cmpd="sng">
            <a:solidFill>
              <a:schemeClr val="dk1"/>
            </a:solidFill>
            <a:prstDash val="solid"/>
            <a:round/>
            <a:headEnd type="none" w="sm" len="sm"/>
            <a:tailEnd type="none" w="sm" len="sm"/>
          </a:ln>
        </p:spPr>
      </p:cxnSp>
      <p:sp>
        <p:nvSpPr>
          <p:cNvPr id="206" name="Google Shape;206;p7"/>
          <p:cNvSpPr txBox="1"/>
          <p:nvPr/>
        </p:nvSpPr>
        <p:spPr>
          <a:xfrm>
            <a:off x="1011912" y="3055211"/>
            <a:ext cx="235642" cy="184666"/>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200">
                <a:solidFill>
                  <a:schemeClr val="dk1"/>
                </a:solidFill>
                <a:latin typeface="Arial"/>
                <a:ea typeface="Arial"/>
                <a:cs typeface="Arial"/>
                <a:sym typeface="Arial"/>
              </a:rPr>
              <a:t>200</a:t>
            </a:r>
            <a:endParaRPr/>
          </a:p>
        </p:txBody>
      </p:sp>
      <p:cxnSp>
        <p:nvCxnSpPr>
          <p:cNvPr id="207" name="Google Shape;207;p7"/>
          <p:cNvCxnSpPr/>
          <p:nvPr/>
        </p:nvCxnSpPr>
        <p:spPr>
          <a:xfrm>
            <a:off x="1291258" y="3427802"/>
            <a:ext cx="72000" cy="0"/>
          </a:xfrm>
          <a:prstGeom prst="straightConnector1">
            <a:avLst/>
          </a:prstGeom>
          <a:noFill/>
          <a:ln w="12700" cap="flat" cmpd="sng">
            <a:solidFill>
              <a:schemeClr val="dk1"/>
            </a:solidFill>
            <a:prstDash val="solid"/>
            <a:round/>
            <a:headEnd type="none" w="sm" len="sm"/>
            <a:tailEnd type="none" w="sm" len="sm"/>
          </a:ln>
        </p:spPr>
      </p:cxnSp>
      <p:sp>
        <p:nvSpPr>
          <p:cNvPr id="208" name="Google Shape;208;p7"/>
          <p:cNvSpPr txBox="1"/>
          <p:nvPr/>
        </p:nvSpPr>
        <p:spPr>
          <a:xfrm>
            <a:off x="1011912" y="3331436"/>
            <a:ext cx="235642" cy="184666"/>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200">
                <a:solidFill>
                  <a:schemeClr val="dk1"/>
                </a:solidFill>
                <a:latin typeface="Arial"/>
                <a:ea typeface="Arial"/>
                <a:cs typeface="Arial"/>
                <a:sym typeface="Arial"/>
              </a:rPr>
              <a:t>100</a:t>
            </a:r>
            <a:endParaRPr/>
          </a:p>
        </p:txBody>
      </p:sp>
      <p:cxnSp>
        <p:nvCxnSpPr>
          <p:cNvPr id="209" name="Google Shape;209;p7"/>
          <p:cNvCxnSpPr/>
          <p:nvPr/>
        </p:nvCxnSpPr>
        <p:spPr>
          <a:xfrm>
            <a:off x="1291258" y="3704027"/>
            <a:ext cx="72000" cy="0"/>
          </a:xfrm>
          <a:prstGeom prst="straightConnector1">
            <a:avLst/>
          </a:prstGeom>
          <a:noFill/>
          <a:ln w="12700" cap="flat" cmpd="sng">
            <a:solidFill>
              <a:schemeClr val="dk1"/>
            </a:solidFill>
            <a:prstDash val="solid"/>
            <a:round/>
            <a:headEnd type="none" w="sm" len="sm"/>
            <a:tailEnd type="none" w="sm" len="sm"/>
          </a:ln>
        </p:spPr>
      </p:cxnSp>
      <p:sp>
        <p:nvSpPr>
          <p:cNvPr id="210" name="Google Shape;210;p7"/>
          <p:cNvSpPr txBox="1"/>
          <p:nvPr/>
        </p:nvSpPr>
        <p:spPr>
          <a:xfrm>
            <a:off x="1169007" y="3607661"/>
            <a:ext cx="78547" cy="184666"/>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GB" sz="1200">
                <a:solidFill>
                  <a:schemeClr val="dk1"/>
                </a:solidFill>
                <a:latin typeface="Arial"/>
                <a:ea typeface="Arial"/>
                <a:cs typeface="Arial"/>
                <a:sym typeface="Arial"/>
              </a:rPr>
              <a:t>0</a:t>
            </a:r>
            <a:endParaRPr/>
          </a:p>
        </p:txBody>
      </p:sp>
      <p:cxnSp>
        <p:nvCxnSpPr>
          <p:cNvPr id="211" name="Google Shape;211;p7"/>
          <p:cNvCxnSpPr/>
          <p:nvPr/>
        </p:nvCxnSpPr>
        <p:spPr>
          <a:xfrm rot="-5400000">
            <a:off x="1424608" y="3929452"/>
            <a:ext cx="72000" cy="0"/>
          </a:xfrm>
          <a:prstGeom prst="straightConnector1">
            <a:avLst/>
          </a:prstGeom>
          <a:noFill/>
          <a:ln w="12700" cap="flat" cmpd="sng">
            <a:solidFill>
              <a:schemeClr val="dk1"/>
            </a:solidFill>
            <a:prstDash val="solid"/>
            <a:round/>
            <a:headEnd type="none" w="sm" len="sm"/>
            <a:tailEnd type="none" w="sm" len="sm"/>
          </a:ln>
        </p:spPr>
      </p:cxnSp>
      <p:sp>
        <p:nvSpPr>
          <p:cNvPr id="212" name="Google Shape;212;p7"/>
          <p:cNvSpPr txBox="1"/>
          <p:nvPr/>
        </p:nvSpPr>
        <p:spPr>
          <a:xfrm>
            <a:off x="1558548" y="3980503"/>
            <a:ext cx="17953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W1</a:t>
            </a:r>
            <a:endParaRPr/>
          </a:p>
        </p:txBody>
      </p:sp>
      <p:cxnSp>
        <p:nvCxnSpPr>
          <p:cNvPr id="213" name="Google Shape;213;p7"/>
          <p:cNvCxnSpPr/>
          <p:nvPr/>
        </p:nvCxnSpPr>
        <p:spPr>
          <a:xfrm>
            <a:off x="1354758" y="3894527"/>
            <a:ext cx="5860628" cy="0"/>
          </a:xfrm>
          <a:prstGeom prst="straightConnector1">
            <a:avLst/>
          </a:prstGeom>
          <a:noFill/>
          <a:ln w="12700" cap="flat" cmpd="sng">
            <a:solidFill>
              <a:schemeClr val="dk1"/>
            </a:solidFill>
            <a:prstDash val="solid"/>
            <a:round/>
            <a:headEnd type="none" w="sm" len="sm"/>
            <a:tailEnd type="none" w="sm" len="sm"/>
          </a:ln>
        </p:spPr>
      </p:cxnSp>
      <p:cxnSp>
        <p:nvCxnSpPr>
          <p:cNvPr id="214" name="Google Shape;214;p7"/>
          <p:cNvCxnSpPr/>
          <p:nvPr/>
        </p:nvCxnSpPr>
        <p:spPr>
          <a:xfrm rot="-5400000">
            <a:off x="1608758" y="3929452"/>
            <a:ext cx="72000" cy="0"/>
          </a:xfrm>
          <a:prstGeom prst="straightConnector1">
            <a:avLst/>
          </a:prstGeom>
          <a:noFill/>
          <a:ln w="12700" cap="flat" cmpd="sng">
            <a:solidFill>
              <a:schemeClr val="dk1"/>
            </a:solidFill>
            <a:prstDash val="solid"/>
            <a:round/>
            <a:headEnd type="none" w="sm" len="sm"/>
            <a:tailEnd type="none" w="sm" len="sm"/>
          </a:ln>
        </p:spPr>
      </p:cxnSp>
      <p:sp>
        <p:nvSpPr>
          <p:cNvPr id="215" name="Google Shape;215;p7"/>
          <p:cNvSpPr txBox="1"/>
          <p:nvPr/>
        </p:nvSpPr>
        <p:spPr>
          <a:xfrm>
            <a:off x="1425725" y="3980503"/>
            <a:ext cx="70532"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B</a:t>
            </a:r>
            <a:endParaRPr/>
          </a:p>
        </p:txBody>
      </p:sp>
      <p:sp>
        <p:nvSpPr>
          <p:cNvPr id="216" name="Google Shape;216;p7"/>
          <p:cNvSpPr txBox="1"/>
          <p:nvPr/>
        </p:nvSpPr>
        <p:spPr>
          <a:xfrm>
            <a:off x="1926848" y="3980503"/>
            <a:ext cx="17953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W3</a:t>
            </a:r>
            <a:endParaRPr/>
          </a:p>
        </p:txBody>
      </p:sp>
      <p:cxnSp>
        <p:nvCxnSpPr>
          <p:cNvPr id="217" name="Google Shape;217;p7"/>
          <p:cNvCxnSpPr/>
          <p:nvPr/>
        </p:nvCxnSpPr>
        <p:spPr>
          <a:xfrm rot="-5400000">
            <a:off x="1977058" y="3929452"/>
            <a:ext cx="72000" cy="0"/>
          </a:xfrm>
          <a:prstGeom prst="straightConnector1">
            <a:avLst/>
          </a:prstGeom>
          <a:noFill/>
          <a:ln w="12700" cap="flat" cmpd="sng">
            <a:solidFill>
              <a:schemeClr val="dk1"/>
            </a:solidFill>
            <a:prstDash val="solid"/>
            <a:round/>
            <a:headEnd type="none" w="sm" len="sm"/>
            <a:tailEnd type="none" w="sm" len="sm"/>
          </a:ln>
        </p:spPr>
      </p:cxnSp>
      <p:sp>
        <p:nvSpPr>
          <p:cNvPr id="218" name="Google Shape;218;p7"/>
          <p:cNvSpPr txBox="1"/>
          <p:nvPr/>
        </p:nvSpPr>
        <p:spPr>
          <a:xfrm>
            <a:off x="2282448" y="3980503"/>
            <a:ext cx="17953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W5</a:t>
            </a:r>
            <a:endParaRPr/>
          </a:p>
        </p:txBody>
      </p:sp>
      <p:cxnSp>
        <p:nvCxnSpPr>
          <p:cNvPr id="219" name="Google Shape;219;p7"/>
          <p:cNvCxnSpPr/>
          <p:nvPr/>
        </p:nvCxnSpPr>
        <p:spPr>
          <a:xfrm rot="-5400000">
            <a:off x="2332658" y="3929452"/>
            <a:ext cx="72000" cy="0"/>
          </a:xfrm>
          <a:prstGeom prst="straightConnector1">
            <a:avLst/>
          </a:prstGeom>
          <a:noFill/>
          <a:ln w="12700" cap="flat" cmpd="sng">
            <a:solidFill>
              <a:schemeClr val="dk1"/>
            </a:solidFill>
            <a:prstDash val="solid"/>
            <a:round/>
            <a:headEnd type="none" w="sm" len="sm"/>
            <a:tailEnd type="none" w="sm" len="sm"/>
          </a:ln>
        </p:spPr>
      </p:cxnSp>
      <p:sp>
        <p:nvSpPr>
          <p:cNvPr id="220" name="Google Shape;220;p7"/>
          <p:cNvSpPr txBox="1"/>
          <p:nvPr/>
        </p:nvSpPr>
        <p:spPr>
          <a:xfrm>
            <a:off x="3009523" y="3980503"/>
            <a:ext cx="179536"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W9</a:t>
            </a:r>
            <a:endParaRPr/>
          </a:p>
        </p:txBody>
      </p:sp>
      <p:cxnSp>
        <p:nvCxnSpPr>
          <p:cNvPr id="221" name="Google Shape;221;p7"/>
          <p:cNvCxnSpPr/>
          <p:nvPr/>
        </p:nvCxnSpPr>
        <p:spPr>
          <a:xfrm rot="-5400000">
            <a:off x="3059733" y="3929452"/>
            <a:ext cx="72000" cy="0"/>
          </a:xfrm>
          <a:prstGeom prst="straightConnector1">
            <a:avLst/>
          </a:prstGeom>
          <a:noFill/>
          <a:ln w="12700" cap="flat" cmpd="sng">
            <a:solidFill>
              <a:schemeClr val="dk1"/>
            </a:solidFill>
            <a:prstDash val="solid"/>
            <a:round/>
            <a:headEnd type="none" w="sm" len="sm"/>
            <a:tailEnd type="none" w="sm" len="sm"/>
          </a:ln>
        </p:spPr>
      </p:cxnSp>
      <p:sp>
        <p:nvSpPr>
          <p:cNvPr id="222" name="Google Shape;222;p7"/>
          <p:cNvSpPr txBox="1"/>
          <p:nvPr/>
        </p:nvSpPr>
        <p:spPr>
          <a:xfrm>
            <a:off x="3700561" y="3980503"/>
            <a:ext cx="245260"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W13</a:t>
            </a:r>
            <a:endParaRPr/>
          </a:p>
        </p:txBody>
      </p:sp>
      <p:cxnSp>
        <p:nvCxnSpPr>
          <p:cNvPr id="223" name="Google Shape;223;p7"/>
          <p:cNvCxnSpPr/>
          <p:nvPr/>
        </p:nvCxnSpPr>
        <p:spPr>
          <a:xfrm rot="-5400000">
            <a:off x="3783633" y="3929452"/>
            <a:ext cx="72000" cy="0"/>
          </a:xfrm>
          <a:prstGeom prst="straightConnector1">
            <a:avLst/>
          </a:prstGeom>
          <a:noFill/>
          <a:ln w="12700" cap="flat" cmpd="sng">
            <a:solidFill>
              <a:schemeClr val="dk1"/>
            </a:solidFill>
            <a:prstDash val="solid"/>
            <a:round/>
            <a:headEnd type="none" w="sm" len="sm"/>
            <a:tailEnd type="none" w="sm" len="sm"/>
          </a:ln>
        </p:spPr>
      </p:cxnSp>
      <p:sp>
        <p:nvSpPr>
          <p:cNvPr id="224" name="Google Shape;224;p7"/>
          <p:cNvSpPr txBox="1"/>
          <p:nvPr/>
        </p:nvSpPr>
        <p:spPr>
          <a:xfrm>
            <a:off x="4424461" y="3980503"/>
            <a:ext cx="245260"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W17</a:t>
            </a:r>
            <a:endParaRPr/>
          </a:p>
        </p:txBody>
      </p:sp>
      <p:cxnSp>
        <p:nvCxnSpPr>
          <p:cNvPr id="225" name="Google Shape;225;p7"/>
          <p:cNvCxnSpPr/>
          <p:nvPr/>
        </p:nvCxnSpPr>
        <p:spPr>
          <a:xfrm rot="-5400000">
            <a:off x="4507533"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26" name="Google Shape;226;p7"/>
          <p:cNvSpPr txBox="1"/>
          <p:nvPr/>
        </p:nvSpPr>
        <p:spPr>
          <a:xfrm>
            <a:off x="5370611" y="3980503"/>
            <a:ext cx="245260"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W45</a:t>
            </a:r>
            <a:endParaRPr/>
          </a:p>
        </p:txBody>
      </p:sp>
      <p:cxnSp>
        <p:nvCxnSpPr>
          <p:cNvPr id="227" name="Google Shape;227;p7"/>
          <p:cNvCxnSpPr/>
          <p:nvPr/>
        </p:nvCxnSpPr>
        <p:spPr>
          <a:xfrm rot="-5400000">
            <a:off x="5453683" y="3929452"/>
            <a:ext cx="72000" cy="0"/>
          </a:xfrm>
          <a:prstGeom prst="straightConnector1">
            <a:avLst/>
          </a:prstGeom>
          <a:noFill/>
          <a:ln w="12700" cap="flat" cmpd="sng">
            <a:solidFill>
              <a:schemeClr val="dk1"/>
            </a:solidFill>
            <a:prstDash val="solid"/>
            <a:round/>
            <a:headEnd type="none" w="sm" len="sm"/>
            <a:tailEnd type="none" w="sm" len="sm"/>
          </a:ln>
        </p:spPr>
      </p:cxnSp>
      <p:sp>
        <p:nvSpPr>
          <p:cNvPr id="228" name="Google Shape;228;p7"/>
          <p:cNvSpPr txBox="1"/>
          <p:nvPr/>
        </p:nvSpPr>
        <p:spPr>
          <a:xfrm>
            <a:off x="6088161" y="3980503"/>
            <a:ext cx="245260"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W49</a:t>
            </a:r>
            <a:endParaRPr/>
          </a:p>
        </p:txBody>
      </p:sp>
      <p:cxnSp>
        <p:nvCxnSpPr>
          <p:cNvPr id="229" name="Google Shape;229;p7"/>
          <p:cNvCxnSpPr/>
          <p:nvPr/>
        </p:nvCxnSpPr>
        <p:spPr>
          <a:xfrm rot="-5400000">
            <a:off x="6171233" y="3929452"/>
            <a:ext cx="72000" cy="0"/>
          </a:xfrm>
          <a:prstGeom prst="straightConnector1">
            <a:avLst/>
          </a:prstGeom>
          <a:noFill/>
          <a:ln w="12700" cap="flat" cmpd="sng">
            <a:solidFill>
              <a:schemeClr val="dk1"/>
            </a:solidFill>
            <a:prstDash val="solid"/>
            <a:round/>
            <a:headEnd type="none" w="sm" len="sm"/>
            <a:tailEnd type="none" w="sm" len="sm"/>
          </a:ln>
        </p:spPr>
      </p:cxnSp>
      <p:sp>
        <p:nvSpPr>
          <p:cNvPr id="230" name="Google Shape;230;p7"/>
          <p:cNvSpPr txBox="1"/>
          <p:nvPr/>
        </p:nvSpPr>
        <p:spPr>
          <a:xfrm>
            <a:off x="6815236" y="3980503"/>
            <a:ext cx="245260"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rgbClr val="505050"/>
                </a:solidFill>
                <a:latin typeface="Arial"/>
                <a:ea typeface="Arial"/>
                <a:cs typeface="Arial"/>
                <a:sym typeface="Arial"/>
              </a:rPr>
              <a:t>W53</a:t>
            </a:r>
            <a:endParaRPr/>
          </a:p>
        </p:txBody>
      </p:sp>
      <p:cxnSp>
        <p:nvCxnSpPr>
          <p:cNvPr id="231" name="Google Shape;231;p7"/>
          <p:cNvCxnSpPr/>
          <p:nvPr/>
        </p:nvCxnSpPr>
        <p:spPr>
          <a:xfrm rot="-5400000">
            <a:off x="6898308" y="3929452"/>
            <a:ext cx="72000" cy="0"/>
          </a:xfrm>
          <a:prstGeom prst="straightConnector1">
            <a:avLst/>
          </a:prstGeom>
          <a:noFill/>
          <a:ln w="12700" cap="flat" cmpd="sng">
            <a:solidFill>
              <a:schemeClr val="accent1"/>
            </a:solidFill>
            <a:prstDash val="solid"/>
            <a:round/>
            <a:headEnd type="none" w="sm" len="sm"/>
            <a:tailEnd type="none" w="sm" len="sm"/>
          </a:ln>
        </p:spPr>
      </p:cxnSp>
      <p:sp>
        <p:nvSpPr>
          <p:cNvPr id="232" name="Google Shape;232;p7"/>
          <p:cNvSpPr txBox="1"/>
          <p:nvPr/>
        </p:nvSpPr>
        <p:spPr>
          <a:xfrm>
            <a:off x="3966293" y="4148598"/>
            <a:ext cx="662040"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200" b="1">
                <a:solidFill>
                  <a:schemeClr val="dk1"/>
                </a:solidFill>
                <a:latin typeface="Arial"/>
                <a:ea typeface="Arial"/>
                <a:cs typeface="Arial"/>
                <a:sym typeface="Arial"/>
              </a:rPr>
              <a:t>Study visit</a:t>
            </a:r>
            <a:endParaRPr/>
          </a:p>
        </p:txBody>
      </p:sp>
      <p:sp>
        <p:nvSpPr>
          <p:cNvPr id="233" name="Google Shape;233;p7"/>
          <p:cNvSpPr txBox="1"/>
          <p:nvPr/>
        </p:nvSpPr>
        <p:spPr>
          <a:xfrm>
            <a:off x="1953723" y="4427240"/>
            <a:ext cx="4687182"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rgbClr val="505050"/>
                </a:solidFill>
                <a:latin typeface="Arial"/>
                <a:ea typeface="Arial"/>
                <a:cs typeface="Arial"/>
                <a:sym typeface="Arial"/>
              </a:rPr>
              <a:t>50</a:t>
            </a:r>
            <a:r>
              <a:rPr lang="en-GB" sz="1000" b="1">
                <a:solidFill>
                  <a:srgbClr val="505050"/>
                </a:solidFill>
                <a:latin typeface="Arial"/>
                <a:ea typeface="Arial"/>
                <a:cs typeface="Arial"/>
                <a:sym typeface="Arial"/>
              </a:rPr>
              <a:t> </a:t>
            </a:r>
            <a:r>
              <a:rPr lang="en-GB" sz="1000">
                <a:solidFill>
                  <a:srgbClr val="505050"/>
                </a:solidFill>
                <a:latin typeface="Arial"/>
                <a:ea typeface="Arial"/>
                <a:cs typeface="Arial"/>
                <a:sym typeface="Arial"/>
              </a:rPr>
              <a:t>ng/dL = castrate </a:t>
            </a:r>
            <a:r>
              <a:rPr lang="en-GB" sz="1000">
                <a:solidFill>
                  <a:srgbClr val="505050"/>
                </a:solidFill>
                <a:latin typeface="Calibri"/>
                <a:ea typeface="Calibri"/>
                <a:cs typeface="Calibri"/>
                <a:sym typeface="Calibri"/>
              </a:rPr>
              <a:t>level; 280</a:t>
            </a:r>
            <a:r>
              <a:rPr lang="en-GB" sz="1000" b="1">
                <a:solidFill>
                  <a:srgbClr val="505050"/>
                </a:solidFill>
                <a:latin typeface="Calibri"/>
                <a:ea typeface="Calibri"/>
                <a:cs typeface="Calibri"/>
                <a:sym typeface="Calibri"/>
              </a:rPr>
              <a:t> </a:t>
            </a:r>
            <a:r>
              <a:rPr lang="en-GB" sz="1000">
                <a:solidFill>
                  <a:srgbClr val="505050"/>
                </a:solidFill>
                <a:latin typeface="Calibri"/>
                <a:ea typeface="Calibri"/>
                <a:cs typeface="Calibri"/>
                <a:sym typeface="Calibri"/>
              </a:rPr>
              <a:t>ng/dL = lower limit of normal range </a:t>
            </a:r>
            <a:r>
              <a:rPr lang="en-GB" sz="1000">
                <a:solidFill>
                  <a:srgbClr val="505050"/>
                </a:solidFill>
                <a:latin typeface="Arial"/>
                <a:ea typeface="Arial"/>
                <a:cs typeface="Arial"/>
                <a:sym typeface="Arial"/>
              </a:rPr>
              <a:t>B, baseline; W week</a:t>
            </a:r>
            <a:endParaRPr sz="1400">
              <a:solidFill>
                <a:schemeClr val="dk1"/>
              </a:solidFill>
              <a:latin typeface="Calibri"/>
              <a:ea typeface="Calibri"/>
              <a:cs typeface="Calibri"/>
              <a:sym typeface="Calibri"/>
            </a:endParaRPr>
          </a:p>
        </p:txBody>
      </p:sp>
      <p:sp>
        <p:nvSpPr>
          <p:cNvPr id="234" name="Google Shape;234;p7"/>
          <p:cNvSpPr txBox="1"/>
          <p:nvPr/>
        </p:nvSpPr>
        <p:spPr>
          <a:xfrm>
            <a:off x="5763554" y="4241991"/>
            <a:ext cx="894477"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a:solidFill>
                  <a:schemeClr val="dk1"/>
                </a:solidFill>
                <a:latin typeface="Arial"/>
                <a:ea typeface="Arial"/>
                <a:cs typeface="Arial"/>
                <a:sym typeface="Arial"/>
              </a:rPr>
              <a:t>End of treatment</a:t>
            </a:r>
            <a:endParaRPr/>
          </a:p>
        </p:txBody>
      </p:sp>
      <p:cxnSp>
        <p:nvCxnSpPr>
          <p:cNvPr id="235" name="Google Shape;235;p7"/>
          <p:cNvCxnSpPr/>
          <p:nvPr/>
        </p:nvCxnSpPr>
        <p:spPr>
          <a:xfrm rot="10800000">
            <a:off x="6210408" y="4103002"/>
            <a:ext cx="0" cy="159825"/>
          </a:xfrm>
          <a:prstGeom prst="straightConnector1">
            <a:avLst/>
          </a:prstGeom>
          <a:noFill/>
          <a:ln w="12700" cap="flat" cmpd="sng">
            <a:solidFill>
              <a:schemeClr val="dk1"/>
            </a:solidFill>
            <a:prstDash val="solid"/>
            <a:round/>
            <a:headEnd type="none" w="sm" len="sm"/>
            <a:tailEnd type="triangle" w="med" len="med"/>
          </a:ln>
        </p:spPr>
      </p:cxnSp>
      <p:sp>
        <p:nvSpPr>
          <p:cNvPr id="236" name="Google Shape;236;p7"/>
          <p:cNvSpPr txBox="1"/>
          <p:nvPr/>
        </p:nvSpPr>
        <p:spPr>
          <a:xfrm>
            <a:off x="2214554" y="1814781"/>
            <a:ext cx="100508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a:solidFill>
                  <a:schemeClr val="dk1"/>
                </a:solidFill>
                <a:latin typeface="Arial"/>
                <a:ea typeface="Arial"/>
                <a:cs typeface="Arial"/>
                <a:sym typeface="Arial"/>
              </a:rPr>
              <a:t>Relugolix (N=622)</a:t>
            </a:r>
            <a:endParaRPr/>
          </a:p>
          <a:p>
            <a:pPr marL="0" marR="0" lvl="0" indent="0" algn="l" rtl="0">
              <a:spcBef>
                <a:spcPts val="0"/>
              </a:spcBef>
              <a:spcAft>
                <a:spcPts val="0"/>
              </a:spcAft>
              <a:buNone/>
            </a:pPr>
            <a:r>
              <a:rPr lang="en-GB" sz="1000">
                <a:solidFill>
                  <a:schemeClr val="dk1"/>
                </a:solidFill>
                <a:latin typeface="Arial"/>
                <a:ea typeface="Arial"/>
                <a:cs typeface="Arial"/>
                <a:sym typeface="Arial"/>
              </a:rPr>
              <a:t>Leuprolide (N=308)</a:t>
            </a:r>
            <a:endParaRPr/>
          </a:p>
        </p:txBody>
      </p:sp>
      <p:cxnSp>
        <p:nvCxnSpPr>
          <p:cNvPr id="237" name="Google Shape;237;p7"/>
          <p:cNvCxnSpPr/>
          <p:nvPr/>
        </p:nvCxnSpPr>
        <p:spPr>
          <a:xfrm>
            <a:off x="1960684" y="1895059"/>
            <a:ext cx="202778" cy="0"/>
          </a:xfrm>
          <a:prstGeom prst="straightConnector1">
            <a:avLst/>
          </a:prstGeom>
          <a:noFill/>
          <a:ln w="19050" cap="flat" cmpd="sng">
            <a:solidFill>
              <a:schemeClr val="accent2"/>
            </a:solidFill>
            <a:prstDash val="solid"/>
            <a:round/>
            <a:headEnd type="none" w="sm" len="sm"/>
            <a:tailEnd type="none" w="sm" len="sm"/>
          </a:ln>
        </p:spPr>
      </p:cxnSp>
      <p:sp>
        <p:nvSpPr>
          <p:cNvPr id="238" name="Google Shape;238;p7"/>
          <p:cNvSpPr/>
          <p:nvPr/>
        </p:nvSpPr>
        <p:spPr>
          <a:xfrm>
            <a:off x="2028522" y="1861508"/>
            <a:ext cx="67102" cy="6710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9" name="Google Shape;239;p7"/>
          <p:cNvCxnSpPr/>
          <p:nvPr/>
        </p:nvCxnSpPr>
        <p:spPr>
          <a:xfrm>
            <a:off x="1960684" y="2050634"/>
            <a:ext cx="202778" cy="0"/>
          </a:xfrm>
          <a:prstGeom prst="straightConnector1">
            <a:avLst/>
          </a:prstGeom>
          <a:noFill/>
          <a:ln w="19050" cap="flat" cmpd="sng">
            <a:solidFill>
              <a:schemeClr val="dk2"/>
            </a:solidFill>
            <a:prstDash val="solid"/>
            <a:round/>
            <a:headEnd type="none" w="sm" len="sm"/>
            <a:tailEnd type="none" w="sm" len="sm"/>
          </a:ln>
        </p:spPr>
      </p:cxnSp>
      <p:sp>
        <p:nvSpPr>
          <p:cNvPr id="240" name="Google Shape;240;p7"/>
          <p:cNvSpPr/>
          <p:nvPr/>
        </p:nvSpPr>
        <p:spPr>
          <a:xfrm>
            <a:off x="2019967" y="2005763"/>
            <a:ext cx="79414" cy="7941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41" name="Google Shape;241;p7"/>
          <p:cNvCxnSpPr/>
          <p:nvPr/>
        </p:nvCxnSpPr>
        <p:spPr>
          <a:xfrm>
            <a:off x="1364283" y="3555921"/>
            <a:ext cx="5812532" cy="0"/>
          </a:xfrm>
          <a:prstGeom prst="straightConnector1">
            <a:avLst/>
          </a:prstGeom>
          <a:noFill/>
          <a:ln w="12700" cap="flat" cmpd="sng">
            <a:solidFill>
              <a:schemeClr val="dk1"/>
            </a:solidFill>
            <a:prstDash val="dash"/>
            <a:round/>
            <a:headEnd type="none" w="sm" len="sm"/>
            <a:tailEnd type="none" w="sm" len="sm"/>
          </a:ln>
        </p:spPr>
      </p:cxnSp>
      <p:sp>
        <p:nvSpPr>
          <p:cNvPr id="242" name="Google Shape;242;p7"/>
          <p:cNvSpPr/>
          <p:nvPr/>
        </p:nvSpPr>
        <p:spPr>
          <a:xfrm>
            <a:off x="1468636" y="1980002"/>
            <a:ext cx="3429000" cy="1663700"/>
          </a:xfrm>
          <a:custGeom>
            <a:avLst/>
            <a:gdLst/>
            <a:ahLst/>
            <a:cxnLst/>
            <a:rect l="l" t="t" r="r" b="b"/>
            <a:pathLst>
              <a:path w="3429000" h="1663700" extrusionOk="0">
                <a:moveTo>
                  <a:pt x="0" y="596900"/>
                </a:moveTo>
                <a:lnTo>
                  <a:pt x="215900" y="0"/>
                </a:lnTo>
                <a:lnTo>
                  <a:pt x="587375" y="1384300"/>
                </a:lnTo>
                <a:lnTo>
                  <a:pt x="942975" y="1622425"/>
                </a:lnTo>
                <a:lnTo>
                  <a:pt x="1660525" y="1625600"/>
                </a:lnTo>
                <a:lnTo>
                  <a:pt x="2387600" y="1625600"/>
                </a:lnTo>
                <a:lnTo>
                  <a:pt x="3098800" y="1663700"/>
                </a:lnTo>
                <a:lnTo>
                  <a:pt x="3429000" y="1663700"/>
                </a:ln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7"/>
          <p:cNvSpPr/>
          <p:nvPr/>
        </p:nvSpPr>
        <p:spPr>
          <a:xfrm>
            <a:off x="4992886" y="3637352"/>
            <a:ext cx="1962150" cy="44450"/>
          </a:xfrm>
          <a:custGeom>
            <a:avLst/>
            <a:gdLst/>
            <a:ahLst/>
            <a:cxnLst/>
            <a:rect l="l" t="t" r="r" b="b"/>
            <a:pathLst>
              <a:path w="1962150" h="44450" extrusionOk="0">
                <a:moveTo>
                  <a:pt x="0" y="22225"/>
                </a:moveTo>
                <a:lnTo>
                  <a:pt x="508000" y="44450"/>
                </a:lnTo>
                <a:lnTo>
                  <a:pt x="1244600" y="12700"/>
                </a:lnTo>
                <a:lnTo>
                  <a:pt x="1962150" y="0"/>
                </a:ln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7"/>
          <p:cNvSpPr/>
          <p:nvPr/>
        </p:nvSpPr>
        <p:spPr>
          <a:xfrm>
            <a:off x="6919491" y="360873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7"/>
          <p:cNvSpPr/>
          <p:nvPr/>
        </p:nvSpPr>
        <p:spPr>
          <a:xfrm>
            <a:off x="6211466" y="361826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7"/>
          <p:cNvSpPr/>
          <p:nvPr/>
        </p:nvSpPr>
        <p:spPr>
          <a:xfrm>
            <a:off x="5471691" y="365001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7"/>
          <p:cNvSpPr/>
          <p:nvPr/>
        </p:nvSpPr>
        <p:spPr>
          <a:xfrm>
            <a:off x="4535066" y="361191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7"/>
          <p:cNvSpPr/>
          <p:nvPr/>
        </p:nvSpPr>
        <p:spPr>
          <a:xfrm>
            <a:off x="3827041" y="357698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7"/>
          <p:cNvSpPr/>
          <p:nvPr/>
        </p:nvSpPr>
        <p:spPr>
          <a:xfrm>
            <a:off x="3103141" y="357698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7"/>
          <p:cNvSpPr/>
          <p:nvPr/>
        </p:nvSpPr>
        <p:spPr>
          <a:xfrm>
            <a:off x="2382416" y="357063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7"/>
          <p:cNvSpPr/>
          <p:nvPr/>
        </p:nvSpPr>
        <p:spPr>
          <a:xfrm>
            <a:off x="2027747" y="3335688"/>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7"/>
          <p:cNvSpPr/>
          <p:nvPr/>
        </p:nvSpPr>
        <p:spPr>
          <a:xfrm>
            <a:off x="1655341" y="196091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7"/>
          <p:cNvSpPr/>
          <p:nvPr/>
        </p:nvSpPr>
        <p:spPr>
          <a:xfrm>
            <a:off x="1434678" y="2551463"/>
            <a:ext cx="57770" cy="5777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4" name="Google Shape;254;p7"/>
          <p:cNvGrpSpPr/>
          <p:nvPr/>
        </p:nvGrpSpPr>
        <p:grpSpPr>
          <a:xfrm>
            <a:off x="1431714" y="2535310"/>
            <a:ext cx="63698" cy="82800"/>
            <a:chOff x="180109" y="1925877"/>
            <a:chExt cx="108816" cy="110588"/>
          </a:xfrm>
        </p:grpSpPr>
        <p:cxnSp>
          <p:nvCxnSpPr>
            <p:cNvPr id="255" name="Google Shape;255;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56" name="Google Shape;256;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57" name="Google Shape;257;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grpSp>
        <p:nvGrpSpPr>
          <p:cNvPr id="258" name="Google Shape;258;p7"/>
          <p:cNvGrpSpPr/>
          <p:nvPr/>
        </p:nvGrpSpPr>
        <p:grpSpPr>
          <a:xfrm>
            <a:off x="2024783" y="3342633"/>
            <a:ext cx="63698" cy="39600"/>
            <a:chOff x="180109" y="1925877"/>
            <a:chExt cx="108816" cy="110588"/>
          </a:xfrm>
        </p:grpSpPr>
        <p:cxnSp>
          <p:nvCxnSpPr>
            <p:cNvPr id="259" name="Google Shape;259;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60" name="Google Shape;260;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61" name="Google Shape;261;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grpSp>
        <p:nvGrpSpPr>
          <p:cNvPr id="262" name="Google Shape;262;p7"/>
          <p:cNvGrpSpPr/>
          <p:nvPr/>
        </p:nvGrpSpPr>
        <p:grpSpPr>
          <a:xfrm>
            <a:off x="2377208" y="3580758"/>
            <a:ext cx="63698" cy="39600"/>
            <a:chOff x="180109" y="1925877"/>
            <a:chExt cx="108816" cy="110588"/>
          </a:xfrm>
        </p:grpSpPr>
        <p:cxnSp>
          <p:nvCxnSpPr>
            <p:cNvPr id="263" name="Google Shape;263;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64" name="Google Shape;264;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65" name="Google Shape;265;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grpSp>
        <p:nvGrpSpPr>
          <p:cNvPr id="266" name="Google Shape;266;p7"/>
          <p:cNvGrpSpPr/>
          <p:nvPr/>
        </p:nvGrpSpPr>
        <p:grpSpPr>
          <a:xfrm>
            <a:off x="3101108" y="3583933"/>
            <a:ext cx="63698" cy="39600"/>
            <a:chOff x="180109" y="1925877"/>
            <a:chExt cx="108816" cy="110588"/>
          </a:xfrm>
        </p:grpSpPr>
        <p:cxnSp>
          <p:nvCxnSpPr>
            <p:cNvPr id="267" name="Google Shape;267;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68" name="Google Shape;268;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69" name="Google Shape;269;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grpSp>
        <p:nvGrpSpPr>
          <p:cNvPr id="270" name="Google Shape;270;p7"/>
          <p:cNvGrpSpPr/>
          <p:nvPr/>
        </p:nvGrpSpPr>
        <p:grpSpPr>
          <a:xfrm>
            <a:off x="3818658" y="3583933"/>
            <a:ext cx="63698" cy="39600"/>
            <a:chOff x="180109" y="1925877"/>
            <a:chExt cx="108816" cy="110588"/>
          </a:xfrm>
        </p:grpSpPr>
        <p:cxnSp>
          <p:nvCxnSpPr>
            <p:cNvPr id="271" name="Google Shape;271;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272" name="Google Shape;272;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273" name="Google Shape;273;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sp>
        <p:nvSpPr>
          <p:cNvPr id="274" name="Google Shape;274;p7"/>
          <p:cNvSpPr/>
          <p:nvPr/>
        </p:nvSpPr>
        <p:spPr>
          <a:xfrm>
            <a:off x="1562295" y="3569257"/>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7"/>
          <p:cNvSpPr/>
          <p:nvPr/>
        </p:nvSpPr>
        <p:spPr>
          <a:xfrm>
            <a:off x="1465461" y="2516577"/>
            <a:ext cx="3409950" cy="1158875"/>
          </a:xfrm>
          <a:custGeom>
            <a:avLst/>
            <a:gdLst/>
            <a:ahLst/>
            <a:cxnLst/>
            <a:rect l="l" t="t" r="r" b="b"/>
            <a:pathLst>
              <a:path w="3409950" h="1158875" extrusionOk="0">
                <a:moveTo>
                  <a:pt x="0" y="0"/>
                </a:moveTo>
                <a:lnTo>
                  <a:pt x="123825" y="1079500"/>
                </a:lnTo>
                <a:lnTo>
                  <a:pt x="498475" y="1139825"/>
                </a:lnTo>
                <a:lnTo>
                  <a:pt x="882650" y="1152525"/>
                </a:lnTo>
                <a:lnTo>
                  <a:pt x="1571625" y="1155700"/>
                </a:lnTo>
                <a:lnTo>
                  <a:pt x="2298700" y="1158875"/>
                </a:lnTo>
                <a:lnTo>
                  <a:pt x="3025775" y="1155700"/>
                </a:lnTo>
                <a:lnTo>
                  <a:pt x="3409950" y="1158875"/>
                </a:lnTo>
              </a:path>
            </a:pathLst>
          </a:cu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6" name="Google Shape;276;p7"/>
          <p:cNvCxnSpPr/>
          <p:nvPr/>
        </p:nvCxnSpPr>
        <p:spPr>
          <a:xfrm rot="10800000" flipH="1">
            <a:off x="4824611" y="3569602"/>
            <a:ext cx="118972" cy="178875"/>
          </a:xfrm>
          <a:prstGeom prst="straightConnector1">
            <a:avLst/>
          </a:prstGeom>
          <a:noFill/>
          <a:ln w="12700" cap="flat" cmpd="sng">
            <a:solidFill>
              <a:schemeClr val="dk1"/>
            </a:solidFill>
            <a:prstDash val="solid"/>
            <a:round/>
            <a:headEnd type="none" w="sm" len="sm"/>
            <a:tailEnd type="none" w="sm" len="sm"/>
          </a:ln>
        </p:spPr>
      </p:cxnSp>
      <p:cxnSp>
        <p:nvCxnSpPr>
          <p:cNvPr id="277" name="Google Shape;277;p7"/>
          <p:cNvCxnSpPr/>
          <p:nvPr/>
        </p:nvCxnSpPr>
        <p:spPr>
          <a:xfrm rot="10800000" flipH="1">
            <a:off x="4935736" y="3569602"/>
            <a:ext cx="118972" cy="178875"/>
          </a:xfrm>
          <a:prstGeom prst="straightConnector1">
            <a:avLst/>
          </a:prstGeom>
          <a:noFill/>
          <a:ln w="12700" cap="flat" cmpd="sng">
            <a:solidFill>
              <a:schemeClr val="dk1"/>
            </a:solidFill>
            <a:prstDash val="solid"/>
            <a:round/>
            <a:headEnd type="none" w="sm" len="sm"/>
            <a:tailEnd type="none" w="sm" len="sm"/>
          </a:ln>
        </p:spPr>
      </p:cxnSp>
      <p:sp>
        <p:nvSpPr>
          <p:cNvPr id="278" name="Google Shape;278;p7"/>
          <p:cNvSpPr/>
          <p:nvPr/>
        </p:nvSpPr>
        <p:spPr>
          <a:xfrm>
            <a:off x="5005586" y="3332552"/>
            <a:ext cx="1879600" cy="320675"/>
          </a:xfrm>
          <a:custGeom>
            <a:avLst/>
            <a:gdLst/>
            <a:ahLst/>
            <a:cxnLst/>
            <a:rect l="l" t="t" r="r" b="b"/>
            <a:pathLst>
              <a:path w="1879600" h="320675" extrusionOk="0">
                <a:moveTo>
                  <a:pt x="0" y="314325"/>
                </a:moveTo>
                <a:lnTo>
                  <a:pt x="422275" y="320675"/>
                </a:lnTo>
                <a:lnTo>
                  <a:pt x="1155700" y="314325"/>
                </a:lnTo>
                <a:lnTo>
                  <a:pt x="1879600" y="0"/>
                </a:lnTo>
              </a:path>
            </a:pathLst>
          </a:cu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7"/>
          <p:cNvSpPr/>
          <p:nvPr/>
        </p:nvSpPr>
        <p:spPr>
          <a:xfrm>
            <a:off x="1940120" y="3626407"/>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7"/>
          <p:cNvSpPr/>
          <p:nvPr/>
        </p:nvSpPr>
        <p:spPr>
          <a:xfrm>
            <a:off x="2321120" y="3642282"/>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7"/>
          <p:cNvSpPr/>
          <p:nvPr/>
        </p:nvSpPr>
        <p:spPr>
          <a:xfrm>
            <a:off x="3013270" y="3645457"/>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7"/>
          <p:cNvSpPr/>
          <p:nvPr/>
        </p:nvSpPr>
        <p:spPr>
          <a:xfrm>
            <a:off x="3737170" y="3648632"/>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7"/>
          <p:cNvSpPr/>
          <p:nvPr/>
        </p:nvSpPr>
        <p:spPr>
          <a:xfrm>
            <a:off x="4461070" y="3645457"/>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7"/>
          <p:cNvSpPr/>
          <p:nvPr/>
        </p:nvSpPr>
        <p:spPr>
          <a:xfrm>
            <a:off x="5404045" y="3623232"/>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7"/>
          <p:cNvSpPr/>
          <p:nvPr/>
        </p:nvSpPr>
        <p:spPr>
          <a:xfrm>
            <a:off x="6131120" y="3620057"/>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7"/>
          <p:cNvSpPr/>
          <p:nvPr/>
        </p:nvSpPr>
        <p:spPr>
          <a:xfrm>
            <a:off x="6849928" y="3305732"/>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7" name="Google Shape;287;p7"/>
          <p:cNvGrpSpPr/>
          <p:nvPr/>
        </p:nvGrpSpPr>
        <p:grpSpPr>
          <a:xfrm>
            <a:off x="1434889" y="2471678"/>
            <a:ext cx="63698" cy="36000"/>
            <a:chOff x="180109" y="1925877"/>
            <a:chExt cx="108816" cy="110588"/>
          </a:xfrm>
        </p:grpSpPr>
        <p:cxnSp>
          <p:nvCxnSpPr>
            <p:cNvPr id="288" name="Google Shape;288;p7"/>
            <p:cNvCxnSpPr/>
            <p:nvPr/>
          </p:nvCxnSpPr>
          <p:spPr>
            <a:xfrm>
              <a:off x="180109" y="1927850"/>
              <a:ext cx="108816" cy="0"/>
            </a:xfrm>
            <a:prstGeom prst="straightConnector1">
              <a:avLst/>
            </a:prstGeom>
            <a:noFill/>
            <a:ln w="9525" cap="flat" cmpd="sng">
              <a:solidFill>
                <a:schemeClr val="accent1"/>
              </a:solidFill>
              <a:prstDash val="solid"/>
              <a:round/>
              <a:headEnd type="none" w="sm" len="sm"/>
              <a:tailEnd type="none" w="sm" len="sm"/>
            </a:ln>
          </p:spPr>
        </p:cxnSp>
        <p:cxnSp>
          <p:nvCxnSpPr>
            <p:cNvPr id="289" name="Google Shape;289;p7"/>
            <p:cNvCxnSpPr/>
            <p:nvPr/>
          </p:nvCxnSpPr>
          <p:spPr>
            <a:xfrm>
              <a:off x="180109" y="2036465"/>
              <a:ext cx="108816" cy="0"/>
            </a:xfrm>
            <a:prstGeom prst="straightConnector1">
              <a:avLst/>
            </a:prstGeom>
            <a:noFill/>
            <a:ln w="9525" cap="flat" cmpd="sng">
              <a:solidFill>
                <a:schemeClr val="accent1"/>
              </a:solidFill>
              <a:prstDash val="solid"/>
              <a:round/>
              <a:headEnd type="none" w="sm" len="sm"/>
              <a:tailEnd type="none" w="sm" len="sm"/>
            </a:ln>
          </p:spPr>
        </p:cxnSp>
        <p:cxnSp>
          <p:nvCxnSpPr>
            <p:cNvPr id="290" name="Google Shape;290;p7"/>
            <p:cNvCxnSpPr/>
            <p:nvPr/>
          </p:nvCxnSpPr>
          <p:spPr>
            <a:xfrm rot="-5400000">
              <a:off x="180109" y="1980285"/>
              <a:ext cx="108816" cy="0"/>
            </a:xfrm>
            <a:prstGeom prst="straightConnector1">
              <a:avLst/>
            </a:prstGeom>
            <a:noFill/>
            <a:ln w="9525" cap="flat" cmpd="sng">
              <a:solidFill>
                <a:schemeClr val="accent1"/>
              </a:solidFill>
              <a:prstDash val="solid"/>
              <a:round/>
              <a:headEnd type="none" w="sm" len="sm"/>
              <a:tailEnd type="none" w="sm" len="sm"/>
            </a:ln>
          </p:spPr>
        </p:cxnSp>
      </p:grpSp>
      <p:sp>
        <p:nvSpPr>
          <p:cNvPr id="291" name="Google Shape;291;p7"/>
          <p:cNvSpPr/>
          <p:nvPr/>
        </p:nvSpPr>
        <p:spPr>
          <a:xfrm>
            <a:off x="1437938" y="2483407"/>
            <a:ext cx="57600" cy="5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2" name="Google Shape;292;p7"/>
          <p:cNvGrpSpPr/>
          <p:nvPr/>
        </p:nvGrpSpPr>
        <p:grpSpPr>
          <a:xfrm>
            <a:off x="6846879" y="3287653"/>
            <a:ext cx="63698" cy="86400"/>
            <a:chOff x="180109" y="1925877"/>
            <a:chExt cx="108816" cy="110588"/>
          </a:xfrm>
        </p:grpSpPr>
        <p:cxnSp>
          <p:nvCxnSpPr>
            <p:cNvPr id="293" name="Google Shape;293;p7"/>
            <p:cNvCxnSpPr/>
            <p:nvPr/>
          </p:nvCxnSpPr>
          <p:spPr>
            <a:xfrm>
              <a:off x="180109" y="1927850"/>
              <a:ext cx="108816" cy="0"/>
            </a:xfrm>
            <a:prstGeom prst="straightConnector1">
              <a:avLst/>
            </a:prstGeom>
            <a:noFill/>
            <a:ln w="9525" cap="flat" cmpd="sng">
              <a:solidFill>
                <a:schemeClr val="accent1"/>
              </a:solidFill>
              <a:prstDash val="solid"/>
              <a:round/>
              <a:headEnd type="none" w="sm" len="sm"/>
              <a:tailEnd type="none" w="sm" len="sm"/>
            </a:ln>
          </p:spPr>
        </p:cxnSp>
        <p:cxnSp>
          <p:nvCxnSpPr>
            <p:cNvPr id="294" name="Google Shape;294;p7"/>
            <p:cNvCxnSpPr/>
            <p:nvPr/>
          </p:nvCxnSpPr>
          <p:spPr>
            <a:xfrm>
              <a:off x="180109" y="2036465"/>
              <a:ext cx="108816" cy="0"/>
            </a:xfrm>
            <a:prstGeom prst="straightConnector1">
              <a:avLst/>
            </a:prstGeom>
            <a:noFill/>
            <a:ln w="9525" cap="flat" cmpd="sng">
              <a:solidFill>
                <a:schemeClr val="accent1"/>
              </a:solidFill>
              <a:prstDash val="solid"/>
              <a:round/>
              <a:headEnd type="none" w="sm" len="sm"/>
              <a:tailEnd type="none" w="sm" len="sm"/>
            </a:ln>
          </p:spPr>
        </p:cxnSp>
        <p:cxnSp>
          <p:nvCxnSpPr>
            <p:cNvPr id="295" name="Google Shape;295;p7"/>
            <p:cNvCxnSpPr/>
            <p:nvPr/>
          </p:nvCxnSpPr>
          <p:spPr>
            <a:xfrm rot="-5400000">
              <a:off x="180109" y="1980285"/>
              <a:ext cx="108816" cy="0"/>
            </a:xfrm>
            <a:prstGeom prst="straightConnector1">
              <a:avLst/>
            </a:prstGeom>
            <a:noFill/>
            <a:ln w="9525" cap="flat" cmpd="sng">
              <a:solidFill>
                <a:schemeClr val="accent1"/>
              </a:solidFill>
              <a:prstDash val="solid"/>
              <a:round/>
              <a:headEnd type="none" w="sm" len="sm"/>
              <a:tailEnd type="none" w="sm" len="sm"/>
            </a:ln>
          </p:spPr>
        </p:cxnSp>
      </p:grpSp>
      <p:sp>
        <p:nvSpPr>
          <p:cNvPr id="296" name="Google Shape;296;p7"/>
          <p:cNvSpPr txBox="1"/>
          <p:nvPr/>
        </p:nvSpPr>
        <p:spPr>
          <a:xfrm>
            <a:off x="4675181" y="1270221"/>
            <a:ext cx="2562368"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200" b="1">
                <a:solidFill>
                  <a:schemeClr val="dk1"/>
                </a:solidFill>
                <a:latin typeface="Arial"/>
                <a:ea typeface="Arial"/>
                <a:cs typeface="Arial"/>
                <a:sym typeface="Arial"/>
              </a:rPr>
              <a:t>Testosterone recovery substudy (N=184)</a:t>
            </a:r>
            <a:endParaRPr/>
          </a:p>
        </p:txBody>
      </p:sp>
      <p:sp>
        <p:nvSpPr>
          <p:cNvPr id="297" name="Google Shape;297;p7"/>
          <p:cNvSpPr txBox="1"/>
          <p:nvPr/>
        </p:nvSpPr>
        <p:spPr>
          <a:xfrm>
            <a:off x="7084232" y="1475532"/>
            <a:ext cx="93936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a:solidFill>
                  <a:schemeClr val="dk1"/>
                </a:solidFill>
                <a:latin typeface="Arial"/>
                <a:ea typeface="Arial"/>
                <a:cs typeface="Arial"/>
                <a:sym typeface="Arial"/>
              </a:rPr>
              <a:t>Relugolix (N=137)</a:t>
            </a:r>
            <a:endParaRPr/>
          </a:p>
          <a:p>
            <a:pPr marL="0" marR="0" lvl="0" indent="0" algn="l" rtl="0">
              <a:spcBef>
                <a:spcPts val="0"/>
              </a:spcBef>
              <a:spcAft>
                <a:spcPts val="0"/>
              </a:spcAft>
              <a:buNone/>
            </a:pPr>
            <a:r>
              <a:rPr lang="en-GB" sz="1000">
                <a:solidFill>
                  <a:schemeClr val="dk1"/>
                </a:solidFill>
                <a:latin typeface="Arial"/>
                <a:ea typeface="Arial"/>
                <a:cs typeface="Arial"/>
                <a:sym typeface="Arial"/>
              </a:rPr>
              <a:t>Leuprolide (N=47)</a:t>
            </a:r>
            <a:endParaRPr/>
          </a:p>
        </p:txBody>
      </p:sp>
      <p:cxnSp>
        <p:nvCxnSpPr>
          <p:cNvPr id="298" name="Google Shape;298;p7"/>
          <p:cNvCxnSpPr/>
          <p:nvPr/>
        </p:nvCxnSpPr>
        <p:spPr>
          <a:xfrm>
            <a:off x="6830362" y="1555810"/>
            <a:ext cx="202778" cy="0"/>
          </a:xfrm>
          <a:prstGeom prst="straightConnector1">
            <a:avLst/>
          </a:prstGeom>
          <a:noFill/>
          <a:ln w="19050" cap="flat" cmpd="sng">
            <a:solidFill>
              <a:schemeClr val="accent1"/>
            </a:solidFill>
            <a:prstDash val="solid"/>
            <a:round/>
            <a:headEnd type="none" w="sm" len="sm"/>
            <a:tailEnd type="none" w="sm" len="sm"/>
          </a:ln>
        </p:spPr>
      </p:cxnSp>
      <p:sp>
        <p:nvSpPr>
          <p:cNvPr id="299" name="Google Shape;299;p7"/>
          <p:cNvSpPr/>
          <p:nvPr/>
        </p:nvSpPr>
        <p:spPr>
          <a:xfrm>
            <a:off x="6898200" y="1522259"/>
            <a:ext cx="67102" cy="671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00" name="Google Shape;300;p7"/>
          <p:cNvCxnSpPr/>
          <p:nvPr/>
        </p:nvCxnSpPr>
        <p:spPr>
          <a:xfrm>
            <a:off x="6830362" y="1711385"/>
            <a:ext cx="202778" cy="0"/>
          </a:xfrm>
          <a:prstGeom prst="straightConnector1">
            <a:avLst/>
          </a:prstGeom>
          <a:noFill/>
          <a:ln w="19050" cap="flat" cmpd="sng">
            <a:solidFill>
              <a:schemeClr val="dk2"/>
            </a:solidFill>
            <a:prstDash val="solid"/>
            <a:round/>
            <a:headEnd type="none" w="sm" len="sm"/>
            <a:tailEnd type="none" w="sm" len="sm"/>
          </a:ln>
        </p:spPr>
      </p:cxnSp>
      <p:sp>
        <p:nvSpPr>
          <p:cNvPr id="301" name="Google Shape;301;p7"/>
          <p:cNvSpPr/>
          <p:nvPr/>
        </p:nvSpPr>
        <p:spPr>
          <a:xfrm>
            <a:off x="6889645" y="1666514"/>
            <a:ext cx="79414" cy="7941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7"/>
          <p:cNvSpPr txBox="1"/>
          <p:nvPr/>
        </p:nvSpPr>
        <p:spPr>
          <a:xfrm>
            <a:off x="6457977" y="2555164"/>
            <a:ext cx="450443" cy="2492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900">
                <a:solidFill>
                  <a:schemeClr val="dk1"/>
                </a:solidFill>
                <a:latin typeface="Arial"/>
                <a:ea typeface="Arial"/>
                <a:cs typeface="Arial"/>
                <a:sym typeface="Arial"/>
              </a:rPr>
              <a:t>60 Day</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follow-up</a:t>
            </a:r>
            <a:endParaRPr/>
          </a:p>
        </p:txBody>
      </p:sp>
      <p:cxnSp>
        <p:nvCxnSpPr>
          <p:cNvPr id="303" name="Google Shape;303;p7"/>
          <p:cNvCxnSpPr/>
          <p:nvPr/>
        </p:nvCxnSpPr>
        <p:spPr>
          <a:xfrm rot="-5400000">
            <a:off x="6661640" y="2518938"/>
            <a:ext cx="36000" cy="0"/>
          </a:xfrm>
          <a:prstGeom prst="straightConnector1">
            <a:avLst/>
          </a:prstGeom>
          <a:noFill/>
          <a:ln w="12700" cap="flat" cmpd="sng">
            <a:solidFill>
              <a:schemeClr val="dk1"/>
            </a:solidFill>
            <a:prstDash val="solid"/>
            <a:round/>
            <a:headEnd type="none" w="sm" len="sm"/>
            <a:tailEnd type="none" w="sm" len="sm"/>
          </a:ln>
        </p:spPr>
      </p:cxnSp>
      <p:sp>
        <p:nvSpPr>
          <p:cNvPr id="304" name="Google Shape;304;p7"/>
          <p:cNvSpPr txBox="1"/>
          <p:nvPr/>
        </p:nvSpPr>
        <p:spPr>
          <a:xfrm>
            <a:off x="7261252" y="2555164"/>
            <a:ext cx="450443" cy="2492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900">
                <a:solidFill>
                  <a:schemeClr val="dk1"/>
                </a:solidFill>
                <a:latin typeface="Arial"/>
                <a:ea typeface="Arial"/>
                <a:cs typeface="Arial"/>
                <a:sym typeface="Arial"/>
              </a:rPr>
              <a:t>90 Day</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follow-up</a:t>
            </a:r>
            <a:endParaRPr/>
          </a:p>
        </p:txBody>
      </p:sp>
      <p:cxnSp>
        <p:nvCxnSpPr>
          <p:cNvPr id="305" name="Google Shape;305;p7"/>
          <p:cNvCxnSpPr/>
          <p:nvPr/>
        </p:nvCxnSpPr>
        <p:spPr>
          <a:xfrm rot="-5400000">
            <a:off x="7464915" y="2518938"/>
            <a:ext cx="36000" cy="0"/>
          </a:xfrm>
          <a:prstGeom prst="straightConnector1">
            <a:avLst/>
          </a:prstGeom>
          <a:noFill/>
          <a:ln w="12700" cap="flat" cmpd="sng">
            <a:solidFill>
              <a:schemeClr val="dk1"/>
            </a:solidFill>
            <a:prstDash val="solid"/>
            <a:round/>
            <a:headEnd type="none" w="sm" len="sm"/>
            <a:tailEnd type="none" w="sm" len="sm"/>
          </a:ln>
        </p:spPr>
      </p:cxnSp>
      <p:sp>
        <p:nvSpPr>
          <p:cNvPr id="306" name="Google Shape;306;p7"/>
          <p:cNvSpPr txBox="1"/>
          <p:nvPr/>
        </p:nvSpPr>
        <p:spPr>
          <a:xfrm>
            <a:off x="5654702" y="2555164"/>
            <a:ext cx="450443" cy="2492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900">
                <a:solidFill>
                  <a:schemeClr val="dk1"/>
                </a:solidFill>
                <a:latin typeface="Arial"/>
                <a:ea typeface="Arial"/>
                <a:cs typeface="Arial"/>
                <a:sym typeface="Arial"/>
              </a:rPr>
              <a:t>30 Day</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follow-up</a:t>
            </a:r>
            <a:endParaRPr/>
          </a:p>
        </p:txBody>
      </p:sp>
      <p:cxnSp>
        <p:nvCxnSpPr>
          <p:cNvPr id="307" name="Google Shape;307;p7"/>
          <p:cNvCxnSpPr/>
          <p:nvPr/>
        </p:nvCxnSpPr>
        <p:spPr>
          <a:xfrm rot="-5400000">
            <a:off x="5858365" y="2518938"/>
            <a:ext cx="36000" cy="0"/>
          </a:xfrm>
          <a:prstGeom prst="straightConnector1">
            <a:avLst/>
          </a:prstGeom>
          <a:noFill/>
          <a:ln w="12700" cap="flat" cmpd="sng">
            <a:solidFill>
              <a:schemeClr val="dk1"/>
            </a:solidFill>
            <a:prstDash val="solid"/>
            <a:round/>
            <a:headEnd type="none" w="sm" len="sm"/>
            <a:tailEnd type="none" w="sm" len="sm"/>
          </a:ln>
        </p:spPr>
      </p:cxnSp>
      <p:sp>
        <p:nvSpPr>
          <p:cNvPr id="308" name="Google Shape;308;p7"/>
          <p:cNvSpPr txBox="1"/>
          <p:nvPr/>
        </p:nvSpPr>
        <p:spPr>
          <a:xfrm>
            <a:off x="4636563" y="2555164"/>
            <a:ext cx="892873" cy="2492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900">
                <a:solidFill>
                  <a:schemeClr val="dk1"/>
                </a:solidFill>
                <a:latin typeface="Arial"/>
                <a:ea typeface="Arial"/>
                <a:cs typeface="Arial"/>
                <a:sym typeface="Arial"/>
              </a:rPr>
              <a:t>W49</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(End of Treatment)</a:t>
            </a:r>
            <a:endParaRPr/>
          </a:p>
        </p:txBody>
      </p:sp>
      <p:cxnSp>
        <p:nvCxnSpPr>
          <p:cNvPr id="309" name="Google Shape;309;p7"/>
          <p:cNvCxnSpPr/>
          <p:nvPr/>
        </p:nvCxnSpPr>
        <p:spPr>
          <a:xfrm rot="-5400000">
            <a:off x="5061440" y="2518938"/>
            <a:ext cx="36000" cy="0"/>
          </a:xfrm>
          <a:prstGeom prst="straightConnector1">
            <a:avLst/>
          </a:prstGeom>
          <a:noFill/>
          <a:ln w="12700" cap="flat" cmpd="sng">
            <a:solidFill>
              <a:schemeClr val="dk1"/>
            </a:solidFill>
            <a:prstDash val="solid"/>
            <a:round/>
            <a:headEnd type="none" w="sm" len="sm"/>
            <a:tailEnd type="none" w="sm" len="sm"/>
          </a:ln>
        </p:spPr>
      </p:cxnSp>
      <p:sp>
        <p:nvSpPr>
          <p:cNvPr id="310" name="Google Shape;310;p7"/>
          <p:cNvSpPr txBox="1"/>
          <p:nvPr/>
        </p:nvSpPr>
        <p:spPr>
          <a:xfrm>
            <a:off x="4254044" y="2555164"/>
            <a:ext cx="57708" cy="12465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900">
                <a:solidFill>
                  <a:srgbClr val="505050"/>
                </a:solidFill>
                <a:latin typeface="Arial"/>
                <a:ea typeface="Arial"/>
                <a:cs typeface="Arial"/>
                <a:sym typeface="Arial"/>
              </a:rPr>
              <a:t>0</a:t>
            </a:r>
            <a:endParaRPr/>
          </a:p>
        </p:txBody>
      </p:sp>
      <p:cxnSp>
        <p:nvCxnSpPr>
          <p:cNvPr id="311" name="Google Shape;311;p7"/>
          <p:cNvCxnSpPr/>
          <p:nvPr/>
        </p:nvCxnSpPr>
        <p:spPr>
          <a:xfrm rot="-5400000">
            <a:off x="4261340" y="2518938"/>
            <a:ext cx="36000" cy="0"/>
          </a:xfrm>
          <a:prstGeom prst="straightConnector1">
            <a:avLst/>
          </a:prstGeom>
          <a:noFill/>
          <a:ln w="12700" cap="flat" cmpd="sng">
            <a:solidFill>
              <a:schemeClr val="dk1"/>
            </a:solidFill>
            <a:prstDash val="solid"/>
            <a:round/>
            <a:headEnd type="none" w="sm" len="sm"/>
            <a:tailEnd type="none" w="sm" len="sm"/>
          </a:ln>
        </p:spPr>
      </p:cxnSp>
      <p:sp>
        <p:nvSpPr>
          <p:cNvPr id="312" name="Google Shape;312;p7"/>
          <p:cNvSpPr txBox="1"/>
          <p:nvPr/>
        </p:nvSpPr>
        <p:spPr>
          <a:xfrm rot="-5400000">
            <a:off x="3189336" y="1867668"/>
            <a:ext cx="1219885" cy="2492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900" b="1">
                <a:solidFill>
                  <a:schemeClr val="dk1"/>
                </a:solidFill>
                <a:latin typeface="Arial"/>
                <a:ea typeface="Arial"/>
                <a:cs typeface="Arial"/>
                <a:sym typeface="Arial"/>
              </a:rPr>
              <a:t>Mean testosterone levels</a:t>
            </a:r>
            <a:br>
              <a:rPr lang="en-GB" sz="900" b="1">
                <a:solidFill>
                  <a:schemeClr val="dk1"/>
                </a:solidFill>
                <a:latin typeface="Arial"/>
                <a:ea typeface="Arial"/>
                <a:cs typeface="Arial"/>
                <a:sym typeface="Arial"/>
              </a:rPr>
            </a:br>
            <a:r>
              <a:rPr lang="en-GB" sz="900" b="1">
                <a:solidFill>
                  <a:schemeClr val="dk1"/>
                </a:solidFill>
                <a:latin typeface="Arial"/>
                <a:ea typeface="Arial"/>
                <a:cs typeface="Arial"/>
                <a:sym typeface="Arial"/>
              </a:rPr>
              <a:t>with 95% CIs (ng/dL)</a:t>
            </a:r>
            <a:endParaRPr/>
          </a:p>
        </p:txBody>
      </p:sp>
      <p:cxnSp>
        <p:nvCxnSpPr>
          <p:cNvPr id="313" name="Google Shape;313;p7"/>
          <p:cNvCxnSpPr/>
          <p:nvPr/>
        </p:nvCxnSpPr>
        <p:spPr>
          <a:xfrm>
            <a:off x="4181965" y="2414163"/>
            <a:ext cx="36000" cy="0"/>
          </a:xfrm>
          <a:prstGeom prst="straightConnector1">
            <a:avLst/>
          </a:prstGeom>
          <a:noFill/>
          <a:ln w="12700" cap="flat" cmpd="sng">
            <a:solidFill>
              <a:schemeClr val="dk1"/>
            </a:solidFill>
            <a:prstDash val="solid"/>
            <a:round/>
            <a:headEnd type="none" w="sm" len="sm"/>
            <a:tailEnd type="none" w="sm" len="sm"/>
          </a:ln>
        </p:spPr>
      </p:cxnSp>
      <p:sp>
        <p:nvSpPr>
          <p:cNvPr id="314" name="Google Shape;314;p7"/>
          <p:cNvSpPr txBox="1"/>
          <p:nvPr/>
        </p:nvSpPr>
        <p:spPr>
          <a:xfrm>
            <a:off x="4092119" y="2364664"/>
            <a:ext cx="57708" cy="12465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900">
                <a:solidFill>
                  <a:schemeClr val="dk1"/>
                </a:solidFill>
                <a:latin typeface="Arial"/>
                <a:ea typeface="Arial"/>
                <a:cs typeface="Arial"/>
                <a:sym typeface="Arial"/>
              </a:rPr>
              <a:t>0</a:t>
            </a:r>
            <a:endParaRPr/>
          </a:p>
        </p:txBody>
      </p:sp>
      <p:cxnSp>
        <p:nvCxnSpPr>
          <p:cNvPr id="315" name="Google Shape;315;p7"/>
          <p:cNvCxnSpPr/>
          <p:nvPr/>
        </p:nvCxnSpPr>
        <p:spPr>
          <a:xfrm>
            <a:off x="4221604" y="2503190"/>
            <a:ext cx="3368253" cy="0"/>
          </a:xfrm>
          <a:prstGeom prst="straightConnector1">
            <a:avLst/>
          </a:prstGeom>
          <a:noFill/>
          <a:ln w="12700" cap="flat" cmpd="sng">
            <a:solidFill>
              <a:schemeClr val="dk1"/>
            </a:solidFill>
            <a:prstDash val="solid"/>
            <a:round/>
            <a:headEnd type="none" w="sm" len="sm"/>
            <a:tailEnd type="none" w="sm" len="sm"/>
          </a:ln>
        </p:spPr>
      </p:cxnSp>
      <p:cxnSp>
        <p:nvCxnSpPr>
          <p:cNvPr id="316" name="Google Shape;316;p7"/>
          <p:cNvCxnSpPr/>
          <p:nvPr/>
        </p:nvCxnSpPr>
        <p:spPr>
          <a:xfrm rot="10800000">
            <a:off x="4225854" y="1522115"/>
            <a:ext cx="0" cy="982150"/>
          </a:xfrm>
          <a:prstGeom prst="straightConnector1">
            <a:avLst/>
          </a:prstGeom>
          <a:noFill/>
          <a:ln w="12700" cap="flat" cmpd="sng">
            <a:solidFill>
              <a:schemeClr val="dk1"/>
            </a:solidFill>
            <a:prstDash val="solid"/>
            <a:round/>
            <a:headEnd type="none" w="sm" len="sm"/>
            <a:tailEnd type="none" w="sm" len="sm"/>
          </a:ln>
        </p:spPr>
      </p:cxnSp>
      <p:cxnSp>
        <p:nvCxnSpPr>
          <p:cNvPr id="317" name="Google Shape;317;p7"/>
          <p:cNvCxnSpPr/>
          <p:nvPr/>
        </p:nvCxnSpPr>
        <p:spPr>
          <a:xfrm>
            <a:off x="4181965" y="2239538"/>
            <a:ext cx="36000" cy="0"/>
          </a:xfrm>
          <a:prstGeom prst="straightConnector1">
            <a:avLst/>
          </a:prstGeom>
          <a:noFill/>
          <a:ln w="12700" cap="flat" cmpd="sng">
            <a:solidFill>
              <a:schemeClr val="dk1"/>
            </a:solidFill>
            <a:prstDash val="solid"/>
            <a:round/>
            <a:headEnd type="none" w="sm" len="sm"/>
            <a:tailEnd type="none" w="sm" len="sm"/>
          </a:ln>
        </p:spPr>
      </p:cxnSp>
      <p:sp>
        <p:nvSpPr>
          <p:cNvPr id="318" name="Google Shape;318;p7"/>
          <p:cNvSpPr txBox="1"/>
          <p:nvPr/>
        </p:nvSpPr>
        <p:spPr>
          <a:xfrm>
            <a:off x="3976703" y="2190039"/>
            <a:ext cx="173124" cy="12465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900">
                <a:solidFill>
                  <a:schemeClr val="dk1"/>
                </a:solidFill>
                <a:latin typeface="Arial"/>
                <a:ea typeface="Arial"/>
                <a:cs typeface="Arial"/>
                <a:sym typeface="Arial"/>
              </a:rPr>
              <a:t>100</a:t>
            </a:r>
            <a:endParaRPr/>
          </a:p>
        </p:txBody>
      </p:sp>
      <p:cxnSp>
        <p:nvCxnSpPr>
          <p:cNvPr id="319" name="Google Shape;319;p7"/>
          <p:cNvCxnSpPr/>
          <p:nvPr/>
        </p:nvCxnSpPr>
        <p:spPr>
          <a:xfrm>
            <a:off x="4181965" y="2058563"/>
            <a:ext cx="36000" cy="0"/>
          </a:xfrm>
          <a:prstGeom prst="straightConnector1">
            <a:avLst/>
          </a:prstGeom>
          <a:noFill/>
          <a:ln w="12700" cap="flat" cmpd="sng">
            <a:solidFill>
              <a:schemeClr val="dk1"/>
            </a:solidFill>
            <a:prstDash val="solid"/>
            <a:round/>
            <a:headEnd type="none" w="sm" len="sm"/>
            <a:tailEnd type="none" w="sm" len="sm"/>
          </a:ln>
        </p:spPr>
      </p:cxnSp>
      <p:sp>
        <p:nvSpPr>
          <p:cNvPr id="320" name="Google Shape;320;p7"/>
          <p:cNvSpPr txBox="1"/>
          <p:nvPr/>
        </p:nvSpPr>
        <p:spPr>
          <a:xfrm>
            <a:off x="3976703" y="2009064"/>
            <a:ext cx="173124" cy="12465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900">
                <a:solidFill>
                  <a:schemeClr val="dk1"/>
                </a:solidFill>
                <a:latin typeface="Arial"/>
                <a:ea typeface="Arial"/>
                <a:cs typeface="Arial"/>
                <a:sym typeface="Arial"/>
              </a:rPr>
              <a:t>200</a:t>
            </a:r>
            <a:endParaRPr/>
          </a:p>
        </p:txBody>
      </p:sp>
      <p:cxnSp>
        <p:nvCxnSpPr>
          <p:cNvPr id="321" name="Google Shape;321;p7"/>
          <p:cNvCxnSpPr/>
          <p:nvPr/>
        </p:nvCxnSpPr>
        <p:spPr>
          <a:xfrm>
            <a:off x="4181965" y="1880763"/>
            <a:ext cx="36000" cy="0"/>
          </a:xfrm>
          <a:prstGeom prst="straightConnector1">
            <a:avLst/>
          </a:prstGeom>
          <a:noFill/>
          <a:ln w="12700" cap="flat" cmpd="sng">
            <a:solidFill>
              <a:schemeClr val="dk1"/>
            </a:solidFill>
            <a:prstDash val="solid"/>
            <a:round/>
            <a:headEnd type="none" w="sm" len="sm"/>
            <a:tailEnd type="none" w="sm" len="sm"/>
          </a:ln>
        </p:spPr>
      </p:cxnSp>
      <p:sp>
        <p:nvSpPr>
          <p:cNvPr id="322" name="Google Shape;322;p7"/>
          <p:cNvSpPr txBox="1"/>
          <p:nvPr/>
        </p:nvSpPr>
        <p:spPr>
          <a:xfrm>
            <a:off x="3976703" y="1831264"/>
            <a:ext cx="173124" cy="12465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900">
                <a:solidFill>
                  <a:schemeClr val="dk1"/>
                </a:solidFill>
                <a:latin typeface="Arial"/>
                <a:ea typeface="Arial"/>
                <a:cs typeface="Arial"/>
                <a:sym typeface="Arial"/>
              </a:rPr>
              <a:t>300</a:t>
            </a:r>
            <a:endParaRPr/>
          </a:p>
        </p:txBody>
      </p:sp>
      <p:cxnSp>
        <p:nvCxnSpPr>
          <p:cNvPr id="323" name="Google Shape;323;p7"/>
          <p:cNvCxnSpPr/>
          <p:nvPr/>
        </p:nvCxnSpPr>
        <p:spPr>
          <a:xfrm>
            <a:off x="4181965" y="1702963"/>
            <a:ext cx="36000" cy="0"/>
          </a:xfrm>
          <a:prstGeom prst="straightConnector1">
            <a:avLst/>
          </a:prstGeom>
          <a:noFill/>
          <a:ln w="12700" cap="flat" cmpd="sng">
            <a:solidFill>
              <a:schemeClr val="dk1"/>
            </a:solidFill>
            <a:prstDash val="solid"/>
            <a:round/>
            <a:headEnd type="none" w="sm" len="sm"/>
            <a:tailEnd type="none" w="sm" len="sm"/>
          </a:ln>
        </p:spPr>
      </p:cxnSp>
      <p:sp>
        <p:nvSpPr>
          <p:cNvPr id="324" name="Google Shape;324;p7"/>
          <p:cNvSpPr txBox="1"/>
          <p:nvPr/>
        </p:nvSpPr>
        <p:spPr>
          <a:xfrm>
            <a:off x="3976703" y="1653464"/>
            <a:ext cx="173124" cy="12465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900">
                <a:solidFill>
                  <a:schemeClr val="dk1"/>
                </a:solidFill>
                <a:latin typeface="Arial"/>
                <a:ea typeface="Arial"/>
                <a:cs typeface="Arial"/>
                <a:sym typeface="Arial"/>
              </a:rPr>
              <a:t>400</a:t>
            </a:r>
            <a:endParaRPr/>
          </a:p>
        </p:txBody>
      </p:sp>
      <p:cxnSp>
        <p:nvCxnSpPr>
          <p:cNvPr id="325" name="Google Shape;325;p7"/>
          <p:cNvCxnSpPr/>
          <p:nvPr/>
        </p:nvCxnSpPr>
        <p:spPr>
          <a:xfrm>
            <a:off x="4181965" y="1528338"/>
            <a:ext cx="36000" cy="0"/>
          </a:xfrm>
          <a:prstGeom prst="straightConnector1">
            <a:avLst/>
          </a:prstGeom>
          <a:noFill/>
          <a:ln w="12700" cap="flat" cmpd="sng">
            <a:solidFill>
              <a:schemeClr val="dk1"/>
            </a:solidFill>
            <a:prstDash val="solid"/>
            <a:round/>
            <a:headEnd type="none" w="sm" len="sm"/>
            <a:tailEnd type="none" w="sm" len="sm"/>
          </a:ln>
        </p:spPr>
      </p:cxnSp>
      <p:sp>
        <p:nvSpPr>
          <p:cNvPr id="326" name="Google Shape;326;p7"/>
          <p:cNvSpPr txBox="1"/>
          <p:nvPr/>
        </p:nvSpPr>
        <p:spPr>
          <a:xfrm>
            <a:off x="3976703" y="1478839"/>
            <a:ext cx="173124" cy="124650"/>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None/>
            </a:pPr>
            <a:r>
              <a:rPr lang="en-GB" sz="900">
                <a:solidFill>
                  <a:schemeClr val="dk1"/>
                </a:solidFill>
                <a:latin typeface="Arial"/>
                <a:ea typeface="Arial"/>
                <a:cs typeface="Arial"/>
                <a:sym typeface="Arial"/>
              </a:rPr>
              <a:t>500</a:t>
            </a:r>
            <a:endParaRPr/>
          </a:p>
        </p:txBody>
      </p:sp>
      <p:cxnSp>
        <p:nvCxnSpPr>
          <p:cNvPr id="327" name="Google Shape;327;p7"/>
          <p:cNvCxnSpPr/>
          <p:nvPr/>
        </p:nvCxnSpPr>
        <p:spPr>
          <a:xfrm>
            <a:off x="4224779" y="2329684"/>
            <a:ext cx="3329133" cy="0"/>
          </a:xfrm>
          <a:prstGeom prst="straightConnector1">
            <a:avLst/>
          </a:prstGeom>
          <a:noFill/>
          <a:ln w="12700" cap="flat" cmpd="sng">
            <a:solidFill>
              <a:schemeClr val="dk1"/>
            </a:solidFill>
            <a:prstDash val="dash"/>
            <a:round/>
            <a:headEnd type="none" w="sm" len="sm"/>
            <a:tailEnd type="none" w="sm" len="sm"/>
          </a:ln>
        </p:spPr>
      </p:cxnSp>
      <p:cxnSp>
        <p:nvCxnSpPr>
          <p:cNvPr id="328" name="Google Shape;328;p7"/>
          <p:cNvCxnSpPr/>
          <p:nvPr/>
        </p:nvCxnSpPr>
        <p:spPr>
          <a:xfrm>
            <a:off x="4224779" y="1920109"/>
            <a:ext cx="3329133" cy="0"/>
          </a:xfrm>
          <a:prstGeom prst="straightConnector1">
            <a:avLst/>
          </a:prstGeom>
          <a:noFill/>
          <a:ln w="12700" cap="flat" cmpd="sng">
            <a:solidFill>
              <a:schemeClr val="dk1"/>
            </a:solidFill>
            <a:prstDash val="dash"/>
            <a:round/>
            <a:headEnd type="none" w="sm" len="sm"/>
            <a:tailEnd type="none" w="sm" len="sm"/>
          </a:ln>
        </p:spPr>
      </p:cxnSp>
      <p:sp>
        <p:nvSpPr>
          <p:cNvPr id="329" name="Google Shape;329;p7"/>
          <p:cNvSpPr/>
          <p:nvPr/>
        </p:nvSpPr>
        <p:spPr>
          <a:xfrm>
            <a:off x="4292421" y="2309515"/>
            <a:ext cx="3190875" cy="92075"/>
          </a:xfrm>
          <a:custGeom>
            <a:avLst/>
            <a:gdLst/>
            <a:ahLst/>
            <a:cxnLst/>
            <a:rect l="l" t="t" r="r" b="b"/>
            <a:pathLst>
              <a:path w="3190875" h="92075" extrusionOk="0">
                <a:moveTo>
                  <a:pt x="0" y="92075"/>
                </a:moveTo>
                <a:lnTo>
                  <a:pt x="800100" y="92075"/>
                </a:lnTo>
                <a:lnTo>
                  <a:pt x="1587500" y="85725"/>
                </a:lnTo>
                <a:lnTo>
                  <a:pt x="2387600" y="79375"/>
                </a:lnTo>
                <a:lnTo>
                  <a:pt x="3190875" y="0"/>
                </a:ln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7"/>
          <p:cNvSpPr/>
          <p:nvPr/>
        </p:nvSpPr>
        <p:spPr>
          <a:xfrm>
            <a:off x="4292421" y="1903115"/>
            <a:ext cx="3190875" cy="492125"/>
          </a:xfrm>
          <a:custGeom>
            <a:avLst/>
            <a:gdLst/>
            <a:ahLst/>
            <a:cxnLst/>
            <a:rect l="l" t="t" r="r" b="b"/>
            <a:pathLst>
              <a:path w="3190875" h="492125" extrusionOk="0">
                <a:moveTo>
                  <a:pt x="0" y="492125"/>
                </a:moveTo>
                <a:lnTo>
                  <a:pt x="793750" y="485775"/>
                </a:lnTo>
                <a:lnTo>
                  <a:pt x="1593850" y="288925"/>
                </a:lnTo>
                <a:lnTo>
                  <a:pt x="2387600" y="60325"/>
                </a:lnTo>
                <a:lnTo>
                  <a:pt x="3190875" y="0"/>
                </a:lnTo>
              </a:path>
            </a:pathLst>
          </a:cu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7"/>
          <p:cNvSpPr/>
          <p:nvPr/>
        </p:nvSpPr>
        <p:spPr>
          <a:xfrm>
            <a:off x="7458091" y="1879470"/>
            <a:ext cx="39600" cy="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7"/>
          <p:cNvSpPr/>
          <p:nvPr/>
        </p:nvSpPr>
        <p:spPr>
          <a:xfrm>
            <a:off x="6661116" y="1939795"/>
            <a:ext cx="39600" cy="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7"/>
          <p:cNvSpPr/>
          <p:nvPr/>
        </p:nvSpPr>
        <p:spPr>
          <a:xfrm>
            <a:off x="5861016" y="2171570"/>
            <a:ext cx="39600" cy="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7"/>
          <p:cNvSpPr/>
          <p:nvPr/>
        </p:nvSpPr>
        <p:spPr>
          <a:xfrm>
            <a:off x="5070707" y="2365245"/>
            <a:ext cx="39600" cy="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7"/>
          <p:cNvSpPr/>
          <p:nvPr/>
        </p:nvSpPr>
        <p:spPr>
          <a:xfrm>
            <a:off x="4279336" y="2377945"/>
            <a:ext cx="39600" cy="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7"/>
          <p:cNvSpPr/>
          <p:nvPr/>
        </p:nvSpPr>
        <p:spPr>
          <a:xfrm>
            <a:off x="5859482" y="2369801"/>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7"/>
          <p:cNvSpPr/>
          <p:nvPr/>
        </p:nvSpPr>
        <p:spPr>
          <a:xfrm>
            <a:off x="6659582" y="2369801"/>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7"/>
          <p:cNvSpPr/>
          <p:nvPr/>
        </p:nvSpPr>
        <p:spPr>
          <a:xfrm>
            <a:off x="7459682" y="2290426"/>
            <a:ext cx="43200" cy="43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9" name="Google Shape;339;p7"/>
          <p:cNvGrpSpPr/>
          <p:nvPr/>
        </p:nvGrpSpPr>
        <p:grpSpPr>
          <a:xfrm>
            <a:off x="7459891" y="1850390"/>
            <a:ext cx="36000" cy="108000"/>
            <a:chOff x="180109" y="1925877"/>
            <a:chExt cx="108816" cy="110588"/>
          </a:xfrm>
        </p:grpSpPr>
        <p:cxnSp>
          <p:nvCxnSpPr>
            <p:cNvPr id="340" name="Google Shape;340;p7"/>
            <p:cNvCxnSpPr/>
            <p:nvPr/>
          </p:nvCxnSpPr>
          <p:spPr>
            <a:xfrm>
              <a:off x="180109" y="1927850"/>
              <a:ext cx="108816" cy="0"/>
            </a:xfrm>
            <a:prstGeom prst="straightConnector1">
              <a:avLst/>
            </a:prstGeom>
            <a:noFill/>
            <a:ln w="9525" cap="flat" cmpd="sng">
              <a:solidFill>
                <a:schemeClr val="accent1"/>
              </a:solidFill>
              <a:prstDash val="solid"/>
              <a:round/>
              <a:headEnd type="none" w="sm" len="sm"/>
              <a:tailEnd type="none" w="sm" len="sm"/>
            </a:ln>
          </p:spPr>
        </p:cxnSp>
        <p:cxnSp>
          <p:nvCxnSpPr>
            <p:cNvPr id="341" name="Google Shape;341;p7"/>
            <p:cNvCxnSpPr/>
            <p:nvPr/>
          </p:nvCxnSpPr>
          <p:spPr>
            <a:xfrm>
              <a:off x="180109" y="2036465"/>
              <a:ext cx="108816" cy="0"/>
            </a:xfrm>
            <a:prstGeom prst="straightConnector1">
              <a:avLst/>
            </a:prstGeom>
            <a:noFill/>
            <a:ln w="9525" cap="flat" cmpd="sng">
              <a:solidFill>
                <a:schemeClr val="accent1"/>
              </a:solidFill>
              <a:prstDash val="solid"/>
              <a:round/>
              <a:headEnd type="none" w="sm" len="sm"/>
              <a:tailEnd type="none" w="sm" len="sm"/>
            </a:ln>
          </p:spPr>
        </p:cxnSp>
        <p:cxnSp>
          <p:nvCxnSpPr>
            <p:cNvPr id="342" name="Google Shape;342;p7"/>
            <p:cNvCxnSpPr/>
            <p:nvPr/>
          </p:nvCxnSpPr>
          <p:spPr>
            <a:xfrm rot="-5400000">
              <a:off x="180109" y="1980285"/>
              <a:ext cx="108816" cy="0"/>
            </a:xfrm>
            <a:prstGeom prst="straightConnector1">
              <a:avLst/>
            </a:prstGeom>
            <a:noFill/>
            <a:ln w="9525" cap="flat" cmpd="sng">
              <a:solidFill>
                <a:schemeClr val="accent1"/>
              </a:solidFill>
              <a:prstDash val="solid"/>
              <a:round/>
              <a:headEnd type="none" w="sm" len="sm"/>
              <a:tailEnd type="none" w="sm" len="sm"/>
            </a:ln>
          </p:spPr>
        </p:cxnSp>
      </p:grpSp>
      <p:grpSp>
        <p:nvGrpSpPr>
          <p:cNvPr id="343" name="Google Shape;343;p7"/>
          <p:cNvGrpSpPr/>
          <p:nvPr/>
        </p:nvGrpSpPr>
        <p:grpSpPr>
          <a:xfrm>
            <a:off x="6662916" y="1910715"/>
            <a:ext cx="36000" cy="93600"/>
            <a:chOff x="180109" y="1925877"/>
            <a:chExt cx="108816" cy="110588"/>
          </a:xfrm>
        </p:grpSpPr>
        <p:cxnSp>
          <p:nvCxnSpPr>
            <p:cNvPr id="344" name="Google Shape;344;p7"/>
            <p:cNvCxnSpPr/>
            <p:nvPr/>
          </p:nvCxnSpPr>
          <p:spPr>
            <a:xfrm>
              <a:off x="180109" y="1927850"/>
              <a:ext cx="108816" cy="0"/>
            </a:xfrm>
            <a:prstGeom prst="straightConnector1">
              <a:avLst/>
            </a:prstGeom>
            <a:noFill/>
            <a:ln w="9525" cap="flat" cmpd="sng">
              <a:solidFill>
                <a:schemeClr val="accent1"/>
              </a:solidFill>
              <a:prstDash val="solid"/>
              <a:round/>
              <a:headEnd type="none" w="sm" len="sm"/>
              <a:tailEnd type="none" w="sm" len="sm"/>
            </a:ln>
          </p:spPr>
        </p:cxnSp>
        <p:cxnSp>
          <p:nvCxnSpPr>
            <p:cNvPr id="345" name="Google Shape;345;p7"/>
            <p:cNvCxnSpPr/>
            <p:nvPr/>
          </p:nvCxnSpPr>
          <p:spPr>
            <a:xfrm>
              <a:off x="180109" y="2036465"/>
              <a:ext cx="108816" cy="0"/>
            </a:xfrm>
            <a:prstGeom prst="straightConnector1">
              <a:avLst/>
            </a:prstGeom>
            <a:noFill/>
            <a:ln w="9525" cap="flat" cmpd="sng">
              <a:solidFill>
                <a:schemeClr val="accent1"/>
              </a:solidFill>
              <a:prstDash val="solid"/>
              <a:round/>
              <a:headEnd type="none" w="sm" len="sm"/>
              <a:tailEnd type="none" w="sm" len="sm"/>
            </a:ln>
          </p:spPr>
        </p:cxnSp>
        <p:cxnSp>
          <p:nvCxnSpPr>
            <p:cNvPr id="346" name="Google Shape;346;p7"/>
            <p:cNvCxnSpPr/>
            <p:nvPr/>
          </p:nvCxnSpPr>
          <p:spPr>
            <a:xfrm rot="-5400000">
              <a:off x="180109" y="1980285"/>
              <a:ext cx="108816" cy="0"/>
            </a:xfrm>
            <a:prstGeom prst="straightConnector1">
              <a:avLst/>
            </a:prstGeom>
            <a:noFill/>
            <a:ln w="9525" cap="flat" cmpd="sng">
              <a:solidFill>
                <a:schemeClr val="accent1"/>
              </a:solidFill>
              <a:prstDash val="solid"/>
              <a:round/>
              <a:headEnd type="none" w="sm" len="sm"/>
              <a:tailEnd type="none" w="sm" len="sm"/>
            </a:ln>
          </p:spPr>
        </p:cxnSp>
      </p:grpSp>
      <p:grpSp>
        <p:nvGrpSpPr>
          <p:cNvPr id="347" name="Google Shape;347;p7"/>
          <p:cNvGrpSpPr/>
          <p:nvPr/>
        </p:nvGrpSpPr>
        <p:grpSpPr>
          <a:xfrm>
            <a:off x="5862816" y="2155190"/>
            <a:ext cx="36000" cy="64800"/>
            <a:chOff x="180109" y="1925877"/>
            <a:chExt cx="108816" cy="110588"/>
          </a:xfrm>
        </p:grpSpPr>
        <p:cxnSp>
          <p:nvCxnSpPr>
            <p:cNvPr id="348" name="Google Shape;348;p7"/>
            <p:cNvCxnSpPr/>
            <p:nvPr/>
          </p:nvCxnSpPr>
          <p:spPr>
            <a:xfrm>
              <a:off x="180109" y="1927850"/>
              <a:ext cx="108816" cy="0"/>
            </a:xfrm>
            <a:prstGeom prst="straightConnector1">
              <a:avLst/>
            </a:prstGeom>
            <a:noFill/>
            <a:ln w="9525" cap="flat" cmpd="sng">
              <a:solidFill>
                <a:schemeClr val="accent1"/>
              </a:solidFill>
              <a:prstDash val="solid"/>
              <a:round/>
              <a:headEnd type="none" w="sm" len="sm"/>
              <a:tailEnd type="none" w="sm" len="sm"/>
            </a:ln>
          </p:spPr>
        </p:cxnSp>
        <p:cxnSp>
          <p:nvCxnSpPr>
            <p:cNvPr id="349" name="Google Shape;349;p7"/>
            <p:cNvCxnSpPr/>
            <p:nvPr/>
          </p:nvCxnSpPr>
          <p:spPr>
            <a:xfrm>
              <a:off x="180109" y="2036465"/>
              <a:ext cx="108816" cy="0"/>
            </a:xfrm>
            <a:prstGeom prst="straightConnector1">
              <a:avLst/>
            </a:prstGeom>
            <a:noFill/>
            <a:ln w="9525" cap="flat" cmpd="sng">
              <a:solidFill>
                <a:schemeClr val="accent1"/>
              </a:solidFill>
              <a:prstDash val="solid"/>
              <a:round/>
              <a:headEnd type="none" w="sm" len="sm"/>
              <a:tailEnd type="none" w="sm" len="sm"/>
            </a:ln>
          </p:spPr>
        </p:cxnSp>
        <p:cxnSp>
          <p:nvCxnSpPr>
            <p:cNvPr id="350" name="Google Shape;350;p7"/>
            <p:cNvCxnSpPr/>
            <p:nvPr/>
          </p:nvCxnSpPr>
          <p:spPr>
            <a:xfrm rot="-5400000">
              <a:off x="180109" y="1980285"/>
              <a:ext cx="108816" cy="0"/>
            </a:xfrm>
            <a:prstGeom prst="straightConnector1">
              <a:avLst/>
            </a:prstGeom>
            <a:noFill/>
            <a:ln w="9525" cap="flat" cmpd="sng">
              <a:solidFill>
                <a:schemeClr val="accent1"/>
              </a:solidFill>
              <a:prstDash val="solid"/>
              <a:round/>
              <a:headEnd type="none" w="sm" len="sm"/>
              <a:tailEnd type="none" w="sm" len="sm"/>
            </a:ln>
          </p:spPr>
        </p:cxnSp>
      </p:grpSp>
      <p:grpSp>
        <p:nvGrpSpPr>
          <p:cNvPr id="351" name="Google Shape;351;p7"/>
          <p:cNvGrpSpPr/>
          <p:nvPr/>
        </p:nvGrpSpPr>
        <p:grpSpPr>
          <a:xfrm>
            <a:off x="7463282" y="2232434"/>
            <a:ext cx="36000" cy="151200"/>
            <a:chOff x="180109" y="1925877"/>
            <a:chExt cx="108816" cy="110588"/>
          </a:xfrm>
        </p:grpSpPr>
        <p:cxnSp>
          <p:nvCxnSpPr>
            <p:cNvPr id="352" name="Google Shape;352;p7"/>
            <p:cNvCxnSpPr/>
            <p:nvPr/>
          </p:nvCxnSpPr>
          <p:spPr>
            <a:xfrm>
              <a:off x="180109" y="1927850"/>
              <a:ext cx="108816" cy="0"/>
            </a:xfrm>
            <a:prstGeom prst="straightConnector1">
              <a:avLst/>
            </a:prstGeom>
            <a:noFill/>
            <a:ln w="9525" cap="flat" cmpd="sng">
              <a:solidFill>
                <a:schemeClr val="dk2"/>
              </a:solidFill>
              <a:prstDash val="solid"/>
              <a:round/>
              <a:headEnd type="none" w="sm" len="sm"/>
              <a:tailEnd type="none" w="sm" len="sm"/>
            </a:ln>
          </p:spPr>
        </p:cxnSp>
        <p:cxnSp>
          <p:nvCxnSpPr>
            <p:cNvPr id="353" name="Google Shape;353;p7"/>
            <p:cNvCxnSpPr/>
            <p:nvPr/>
          </p:nvCxnSpPr>
          <p:spPr>
            <a:xfrm>
              <a:off x="180109" y="2036465"/>
              <a:ext cx="108816" cy="0"/>
            </a:xfrm>
            <a:prstGeom prst="straightConnector1">
              <a:avLst/>
            </a:prstGeom>
            <a:noFill/>
            <a:ln w="9525" cap="flat" cmpd="sng">
              <a:solidFill>
                <a:schemeClr val="dk2"/>
              </a:solidFill>
              <a:prstDash val="solid"/>
              <a:round/>
              <a:headEnd type="none" w="sm" len="sm"/>
              <a:tailEnd type="none" w="sm" len="sm"/>
            </a:ln>
          </p:spPr>
        </p:cxnSp>
        <p:cxnSp>
          <p:nvCxnSpPr>
            <p:cNvPr id="354" name="Google Shape;354;p7"/>
            <p:cNvCxnSpPr/>
            <p:nvPr/>
          </p:nvCxnSpPr>
          <p:spPr>
            <a:xfrm rot="-5400000">
              <a:off x="180109" y="1980285"/>
              <a:ext cx="108816" cy="0"/>
            </a:xfrm>
            <a:prstGeom prst="straightConnector1">
              <a:avLst/>
            </a:prstGeom>
            <a:noFill/>
            <a:ln w="9525" cap="flat" cmpd="sng">
              <a:solidFill>
                <a:schemeClr val="dk2"/>
              </a:solidFill>
              <a:prstDash val="solid"/>
              <a:round/>
              <a:headEnd type="none" w="sm" len="sm"/>
              <a:tailEnd type="none" w="sm" len="sm"/>
            </a:ln>
          </p:spPr>
        </p:cxnSp>
      </p:grpSp>
      <p:sp>
        <p:nvSpPr>
          <p:cNvPr id="355" name="Google Shape;355;p7"/>
          <p:cNvSpPr/>
          <p:nvPr/>
        </p:nvSpPr>
        <p:spPr>
          <a:xfrm>
            <a:off x="3563888" y="1216905"/>
            <a:ext cx="4896544" cy="1966870"/>
          </a:xfrm>
          <a:prstGeom prst="roundRect">
            <a:avLst>
              <a:gd name="adj" fmla="val 11740"/>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7"/>
          <p:cNvSpPr txBox="1"/>
          <p:nvPr/>
        </p:nvSpPr>
        <p:spPr>
          <a:xfrm>
            <a:off x="5898669" y="2818727"/>
            <a:ext cx="554639" cy="1538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000" b="1">
                <a:solidFill>
                  <a:schemeClr val="dk1"/>
                </a:solidFill>
                <a:latin typeface="Arial"/>
                <a:ea typeface="Arial"/>
                <a:cs typeface="Arial"/>
                <a:sym typeface="Arial"/>
              </a:rPr>
              <a:t>Study visit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
          <p:cNvSpPr txBox="1">
            <a:spLocks noGrp="1"/>
          </p:cNvSpPr>
          <p:nvPr>
            <p:ph type="body" idx="1"/>
          </p:nvPr>
        </p:nvSpPr>
        <p:spPr>
          <a:xfrm>
            <a:off x="465138" y="1152821"/>
            <a:ext cx="8222400" cy="3356299"/>
          </a:xfrm>
          <a:prstGeom prst="rect">
            <a:avLst/>
          </a:prstGeom>
          <a:noFill/>
          <a:ln>
            <a:noFill/>
          </a:ln>
        </p:spPr>
        <p:txBody>
          <a:bodyPr spcFirstLastPara="1" wrap="square" lIns="0" tIns="0" rIns="0" bIns="0" anchor="t" anchorCtr="0">
            <a:noAutofit/>
          </a:bodyPr>
          <a:lstStyle/>
          <a:p>
            <a:pPr marL="288000" lvl="0" indent="-288000" algn="l" rtl="0">
              <a:spcBef>
                <a:spcPts val="0"/>
              </a:spcBef>
              <a:spcAft>
                <a:spcPts val="0"/>
              </a:spcAft>
              <a:buSzPts val="2000"/>
              <a:buChar char="•"/>
            </a:pPr>
            <a:r>
              <a:rPr lang="en-GB"/>
              <a:t>Relugolix achieved castration as early as Day 4</a:t>
            </a:r>
            <a:endParaRPr/>
          </a:p>
          <a:p>
            <a:pPr marL="288000" lvl="0" indent="-288000" algn="l" rtl="0">
              <a:spcBef>
                <a:spcPts val="1200"/>
              </a:spcBef>
              <a:spcAft>
                <a:spcPts val="0"/>
              </a:spcAft>
              <a:buSzPts val="2000"/>
              <a:buChar char="•"/>
            </a:pPr>
            <a:r>
              <a:rPr lang="en-GB"/>
              <a:t>Compared to leuprolide, </a:t>
            </a:r>
            <a:r>
              <a:rPr lang="en-GB" b="1">
                <a:solidFill>
                  <a:schemeClr val="accent1"/>
                </a:solidFill>
              </a:rPr>
              <a:t>relugolix achieved superiority</a:t>
            </a:r>
            <a:r>
              <a:rPr lang="en-GB" b="1">
                <a:solidFill>
                  <a:schemeClr val="accent2"/>
                </a:solidFill>
              </a:rPr>
              <a:t> </a:t>
            </a:r>
            <a:r>
              <a:rPr lang="en-GB"/>
              <a:t>for:</a:t>
            </a:r>
            <a:endParaRPr/>
          </a:p>
          <a:p>
            <a:pPr marL="576000" lvl="1" indent="-288000" algn="l" rtl="0">
              <a:spcBef>
                <a:spcPts val="600"/>
              </a:spcBef>
              <a:spcAft>
                <a:spcPts val="0"/>
              </a:spcAft>
              <a:buSzPts val="1800"/>
              <a:buChar char="–"/>
            </a:pPr>
            <a:r>
              <a:rPr lang="en-GB" b="1">
                <a:solidFill>
                  <a:schemeClr val="accent1"/>
                </a:solidFill>
              </a:rPr>
              <a:t>Sustained castration </a:t>
            </a:r>
            <a:r>
              <a:rPr lang="en-GB"/>
              <a:t>rates</a:t>
            </a:r>
            <a:endParaRPr/>
          </a:p>
          <a:p>
            <a:pPr marL="576000" lvl="1" indent="-288000" algn="l" rtl="0">
              <a:spcBef>
                <a:spcPts val="600"/>
              </a:spcBef>
              <a:spcAft>
                <a:spcPts val="0"/>
              </a:spcAft>
              <a:buSzPts val="1800"/>
              <a:buChar char="–"/>
            </a:pPr>
            <a:r>
              <a:rPr lang="en-GB" b="1">
                <a:solidFill>
                  <a:schemeClr val="accent1"/>
                </a:solidFill>
              </a:rPr>
              <a:t>Castration</a:t>
            </a:r>
            <a:r>
              <a:rPr lang="en-GB"/>
              <a:t> (&lt;50 ng/dL) and </a:t>
            </a:r>
            <a:r>
              <a:rPr lang="en-GB" b="1">
                <a:solidFill>
                  <a:schemeClr val="accent1"/>
                </a:solidFill>
              </a:rPr>
              <a:t>profound castration </a:t>
            </a:r>
            <a:r>
              <a:rPr lang="en-GB"/>
              <a:t>(&lt;20 ng/dL) by Day 15</a:t>
            </a:r>
            <a:endParaRPr/>
          </a:p>
          <a:p>
            <a:pPr marL="576000" lvl="1" indent="-288000" algn="l" rtl="0">
              <a:spcBef>
                <a:spcPts val="600"/>
              </a:spcBef>
              <a:spcAft>
                <a:spcPts val="0"/>
              </a:spcAft>
              <a:buSzPts val="1800"/>
              <a:buChar char="–"/>
            </a:pPr>
            <a:r>
              <a:rPr lang="en-GB" b="1">
                <a:solidFill>
                  <a:schemeClr val="accent1"/>
                </a:solidFill>
              </a:rPr>
              <a:t>PSA response </a:t>
            </a:r>
            <a:r>
              <a:rPr lang="en-GB"/>
              <a:t>(decrease of &gt;50%) by Day 15</a:t>
            </a:r>
            <a:endParaRPr/>
          </a:p>
          <a:p>
            <a:pPr marL="288000" lvl="0" indent="-288000" algn="l" rtl="0">
              <a:spcBef>
                <a:spcPts val="1200"/>
              </a:spcBef>
              <a:spcAft>
                <a:spcPts val="0"/>
              </a:spcAft>
              <a:buSzPts val="2000"/>
              <a:buChar char="•"/>
            </a:pPr>
            <a:r>
              <a:rPr lang="en-GB" b="1">
                <a:solidFill>
                  <a:srgbClr val="03C750"/>
                </a:solidFill>
              </a:rPr>
              <a:t>Testosterone recovery within normal range </a:t>
            </a:r>
            <a:r>
              <a:rPr lang="en-GB">
                <a:solidFill>
                  <a:schemeClr val="dk2"/>
                </a:solidFill>
              </a:rPr>
              <a:t>(54% vs 3%) at 90 days</a:t>
            </a:r>
            <a:endParaRPr/>
          </a:p>
          <a:p>
            <a:pPr marL="288000" lvl="0" indent="-288000" algn="l" rtl="0">
              <a:spcBef>
                <a:spcPts val="1200"/>
              </a:spcBef>
              <a:spcAft>
                <a:spcPts val="0"/>
              </a:spcAft>
              <a:buSzPts val="2000"/>
              <a:buChar char="•"/>
            </a:pPr>
            <a:r>
              <a:rPr lang="en-GB"/>
              <a:t>Relugolix treatment was </a:t>
            </a:r>
            <a:r>
              <a:rPr lang="en-GB" b="1">
                <a:solidFill>
                  <a:schemeClr val="accent1"/>
                </a:solidFill>
              </a:rPr>
              <a:t>well tolerated</a:t>
            </a:r>
            <a:endParaRPr/>
          </a:p>
          <a:p>
            <a:pPr marL="576000" lvl="1" indent="-288000" algn="l" rtl="0">
              <a:spcBef>
                <a:spcPts val="600"/>
              </a:spcBef>
              <a:spcAft>
                <a:spcPts val="0"/>
              </a:spcAft>
              <a:buSzPts val="1800"/>
              <a:buChar char="–"/>
            </a:pPr>
            <a:r>
              <a:rPr lang="en-GB" b="1">
                <a:solidFill>
                  <a:schemeClr val="accent1"/>
                </a:solidFill>
              </a:rPr>
              <a:t>54% reduction in the risk of MACE </a:t>
            </a:r>
            <a:r>
              <a:rPr lang="en-GB"/>
              <a:t>with relugolix treatment compared </a:t>
            </a:r>
            <a:br>
              <a:rPr lang="en-GB"/>
            </a:br>
            <a:r>
              <a:rPr lang="en-GB"/>
              <a:t>with leuprolide</a:t>
            </a:r>
            <a:endParaRPr/>
          </a:p>
        </p:txBody>
      </p:sp>
      <p:sp>
        <p:nvSpPr>
          <p:cNvPr id="362" name="Google Shape;362;p8"/>
          <p:cNvSpPr txBox="1">
            <a:spLocks noGrp="1"/>
          </p:cNvSpPr>
          <p:nvPr>
            <p:ph type="title"/>
          </p:nvPr>
        </p:nvSpPr>
        <p:spPr>
          <a:xfrm>
            <a:off x="464400" y="246565"/>
            <a:ext cx="6555600" cy="807285"/>
          </a:xfrm>
          <a:prstGeom prst="rect">
            <a:avLst/>
          </a:prstGeom>
          <a:noFill/>
          <a:ln>
            <a:noFill/>
          </a:ln>
        </p:spPr>
        <p:txBody>
          <a:bodyPr spcFirstLastPara="1" wrap="square" lIns="0" tIns="0" rIns="0" bIns="0" anchor="t" anchorCtr="0">
            <a:noAutofit/>
          </a:bodyPr>
          <a:lstStyle/>
          <a:p>
            <a:pPr marL="0" lvl="0" indent="0" algn="l" rtl="0">
              <a:lnSpc>
                <a:spcPct val="107142"/>
              </a:lnSpc>
              <a:spcBef>
                <a:spcPts val="0"/>
              </a:spcBef>
              <a:spcAft>
                <a:spcPts val="0"/>
              </a:spcAft>
              <a:buClr>
                <a:srgbClr val="5D8298"/>
              </a:buClr>
              <a:buSzPts val="2800"/>
              <a:buFont typeface="Calibri"/>
              <a:buNone/>
            </a:pPr>
            <a:r>
              <a:rPr lang="en-GB"/>
              <a:t>HERO STUDY: CONCLUSIONS</a:t>
            </a:r>
            <a:endParaRPr/>
          </a:p>
        </p:txBody>
      </p:sp>
      <p:sp>
        <p:nvSpPr>
          <p:cNvPr id="363" name="Google Shape;363;p8"/>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364" name="Google Shape;364;p8"/>
          <p:cNvSpPr txBox="1">
            <a:spLocks noGrp="1"/>
          </p:cNvSpPr>
          <p:nvPr>
            <p:ph type="body" idx="2"/>
          </p:nvPr>
        </p:nvSpPr>
        <p:spPr>
          <a:xfrm>
            <a:off x="465138" y="6309320"/>
            <a:ext cx="8067302"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MACE, major cardiovascular adverse events; PSA, prostate specific antigen </a:t>
            </a:r>
            <a:endParaRPr/>
          </a:p>
          <a:p>
            <a:pPr marL="0" lvl="0" indent="0" algn="l" rtl="0">
              <a:spcBef>
                <a:spcPts val="0"/>
              </a:spcBef>
              <a:spcAft>
                <a:spcPts val="0"/>
              </a:spcAft>
              <a:buSzPts val="1200"/>
              <a:buNone/>
            </a:pPr>
            <a:r>
              <a:rPr lang="en-GB"/>
              <a:t>Shore N, et al. ASCO 2020. Abstract #5602. Oral Presentation; Shore N, et al. N Engl J Med 2020. DOI: 10.1056/NEJMoa2004325</a:t>
            </a:r>
            <a:endParaRPr/>
          </a:p>
        </p:txBody>
      </p:sp>
      <p:sp>
        <p:nvSpPr>
          <p:cNvPr id="365" name="Google Shape;365;p8"/>
          <p:cNvSpPr/>
          <p:nvPr/>
        </p:nvSpPr>
        <p:spPr>
          <a:xfrm>
            <a:off x="579894" y="4608091"/>
            <a:ext cx="7984212" cy="1440160"/>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lt1"/>
                </a:solidFill>
                <a:latin typeface="Calibri"/>
                <a:ea typeface="Calibri"/>
                <a:cs typeface="Calibri"/>
                <a:sym typeface="Calibri"/>
              </a:rPr>
              <a:t>Take home messages:</a:t>
            </a:r>
            <a:endParaRPr/>
          </a:p>
          <a:p>
            <a:pPr marL="285750" marR="0" lvl="0" indent="-285750" algn="l" rtl="0">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As an oral agent, relugolix offers an option for men who want to avoid an injection </a:t>
            </a:r>
            <a:endParaRPr/>
          </a:p>
          <a:p>
            <a:pPr marL="285750" marR="0" lvl="0" indent="-285750" algn="l" rtl="0">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It offers rapid testosterone recovery and may be best suited for men wanting intermittent ADT as well as men with cardiac co-morbidities </a:t>
            </a:r>
            <a:endParaRPr/>
          </a:p>
          <a:p>
            <a:pPr marL="285750" marR="0" lvl="0" indent="-285750" algn="l" rtl="0">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The compliance of taking an oral agent everyday needs to be considered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9"/>
          <p:cNvSpPr txBox="1">
            <a:spLocks noGrp="1"/>
          </p:cNvSpPr>
          <p:nvPr>
            <p:ph type="title"/>
          </p:nvPr>
        </p:nvSpPr>
        <p:spPr>
          <a:xfrm>
            <a:off x="457200" y="274638"/>
            <a:ext cx="8229600" cy="582136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4000"/>
              <a:buFont typeface="Calibri"/>
              <a:buNone/>
            </a:pPr>
            <a:r>
              <a:rPr lang="en-GB" cap="none"/>
              <a:t>Thera</a:t>
            </a:r>
            <a:r>
              <a:rPr lang="en-GB"/>
              <a:t>P: A RANDOMISED PHASE 2 TRIAL OF </a:t>
            </a:r>
            <a:r>
              <a:rPr lang="en-GB" baseline="30000"/>
              <a:t>177</a:t>
            </a:r>
            <a:r>
              <a:rPr lang="en-GB"/>
              <a:t>LU-PSMA-617 THERANOSTIC VERSUS CABAZITAXEL IN </a:t>
            </a:r>
            <a:r>
              <a:rPr lang="en-GB" cap="none"/>
              <a:t>m</a:t>
            </a:r>
            <a:r>
              <a:rPr lang="en-GB"/>
              <a:t>CRPC PROGRESSING AFTER DOCETAXEL: INITIAL RESULTS (ANZUP PROTOCOL 1603)</a:t>
            </a:r>
            <a:br>
              <a:rPr lang="en-GB"/>
            </a:br>
            <a:br>
              <a:rPr lang="en-GB"/>
            </a:br>
            <a:r>
              <a:rPr lang="en-GB" sz="2200" cap="none"/>
              <a:t>Hofman M, et al. </a:t>
            </a:r>
            <a:br>
              <a:rPr lang="en-GB" sz="2200" cap="none"/>
            </a:br>
            <a:r>
              <a:rPr lang="en-GB" sz="2200" cap="none"/>
              <a:t>ASCO 2020. Abstract #5500. Oral presentation</a:t>
            </a:r>
            <a:endParaRPr/>
          </a:p>
        </p:txBody>
      </p:sp>
      <p:sp>
        <p:nvSpPr>
          <p:cNvPr id="373" name="Google Shape;373;p9"/>
          <p:cNvSpPr txBox="1">
            <a:spLocks noGrp="1"/>
          </p:cNvSpPr>
          <p:nvPr>
            <p:ph type="sldNum" idx="12"/>
          </p:nvPr>
        </p:nvSpPr>
        <p:spPr>
          <a:xfrm>
            <a:off x="8100392" y="6428358"/>
            <a:ext cx="58640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374" name="Google Shape;374;p9"/>
          <p:cNvSpPr txBox="1"/>
          <p:nvPr/>
        </p:nvSpPr>
        <p:spPr>
          <a:xfrm>
            <a:off x="539552" y="6297910"/>
            <a:ext cx="7923286" cy="31301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56172"/>
              </a:buClr>
              <a:buSzPts val="1200"/>
              <a:buFont typeface="Arial"/>
              <a:buNone/>
            </a:pPr>
            <a:r>
              <a:rPr lang="en-GB" sz="1200" b="0" i="0">
                <a:solidFill>
                  <a:schemeClr val="lt1"/>
                </a:solidFill>
                <a:latin typeface="Calibri"/>
                <a:ea typeface="Calibri"/>
                <a:cs typeface="Calibri"/>
                <a:sym typeface="Calibri"/>
              </a:rPr>
              <a:t>mCRPC, metastatic castration resistant prostate cancer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4351</Words>
  <Application>Microsoft Office PowerPoint</Application>
  <PresentationFormat>On-screen Show (4:3)</PresentationFormat>
  <Paragraphs>610</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Merriweather Sans</vt:lpstr>
      <vt:lpstr>Calibri</vt:lpstr>
      <vt:lpstr>Arial</vt:lpstr>
      <vt:lpstr>PT Sans Narrow</vt:lpstr>
      <vt:lpstr>NTR</vt:lpstr>
      <vt:lpstr>Thème Office</vt:lpstr>
      <vt:lpstr>PowerPoint Presentation</vt:lpstr>
      <vt:lpstr>MEETING SUMMARY ASCO 2020, VIRTUAL MEETING  Sandy Srinivas, MD Stanford University Medical Center, California, USA  HIGHLIGHTS FROM GU CONNECT May 2020</vt:lpstr>
      <vt:lpstr>DISCLAIMER AND DISCLOSURES</vt:lpstr>
      <vt:lpstr>HERO PHASE 3 TRIAL: RESULTS COMPARING RELUGOLIX, AN ORAL GnRH RECEPTOR ANTAGONIST, VERSUS LEUPROLIDE ACETATE FOR ADVANCED PROSTATE CANCER  Shore N, et al.  ASCO 2020. Abstract #5602. Oral presentation</vt:lpstr>
      <vt:lpstr>HERO STUDY: BACKGROUND</vt:lpstr>
      <vt:lpstr>HERO STUDY: RESULTS</vt:lpstr>
      <vt:lpstr>HERO STUDY: RESULTS</vt:lpstr>
      <vt:lpstr>HERO STUDY: CONCLUSIONS</vt:lpstr>
      <vt:lpstr>TheraP: A RANDOMISED PHASE 2 TRIAL OF 177LU-PSMA-617 THERANOSTIC VERSUS CABAZITAXEL IN mCRPC PROGRESSING AFTER DOCETAXEL: INITIAL RESULTS (ANZUP PROTOCOL 1603)  Hofman M, et al.  ASCO 2020. Abstract #5500. Oral presentation</vt:lpstr>
      <vt:lpstr>TheraP: OVERVIEW</vt:lpstr>
      <vt:lpstr>TheraP: RESULTS</vt:lpstr>
      <vt:lpstr>TheraP: RESULTS</vt:lpstr>
      <vt:lpstr>TheraP: CONCLUSIONS</vt:lpstr>
      <vt:lpstr>IMvigor010: PRIMARY ANALYSIS FROM A PHASE 3 RANDOMISED STUDY OF ADJUVANT ATEZOLIZUMAB VERSUS OBSERVATION IN HIGH-RISK MIUC  Hussain M, et al.  ASCO 2020. Abstract #5000. Oral presentation</vt:lpstr>
      <vt:lpstr>IMvigor010: OVERVIEW</vt:lpstr>
      <vt:lpstr>IMvigor010: RESULTS</vt:lpstr>
      <vt:lpstr>IMvigor010: RESULTS</vt:lpstr>
      <vt:lpstr>IMvigor010: CONCLUSION</vt:lpstr>
      <vt:lpstr>MAINTENANCE AVELUMAB + BSC VERSUS BSC ALONE AFTER PLATINUM-BASED FIRST-LINE CHEMOTHERAPY IN ADVANCED UC: JAVELIN BLADDER 100 PHASE 3 INTERIM ANALYSIS  Powles T, et al.  ASCO 2020. Abstract #LBA1. Oral presentation</vt:lpstr>
      <vt:lpstr>JAVELIN 100: OVERVIEW</vt:lpstr>
      <vt:lpstr>JAVELIN 100: RESULTS</vt:lpstr>
      <vt:lpstr>JAVELIN 100: RESULTS</vt:lpstr>
      <vt:lpstr>JAVELIN 100: CONCLUSIONS</vt:lpstr>
      <vt:lpstr>OTHER INTERESTING DATA  OS ANALYSES OF NEXT GENERATION ANDROGEN RECEPTOR INHIBITORS IN nmCRPC  SPARTAN study. Small E, et al. ASCO 2020. Abs# 5516 ARAMIS study. Fizazi K, et al. ASCO 2020. Abs# 5514 PROSPER study. Sternberg C, et al. ASCO 2020. Abs# 5515 </vt:lpstr>
      <vt:lpstr>BACKGROUND</vt:lpstr>
      <vt:lpstr>RESULTS</vt:lpstr>
      <vt:lpstr>CONCLUSIONS</vt:lpstr>
      <vt:lpstr>REACH GU CONNECT VIA  TWITTER, LINKEDIN, VIMEO &amp; EMAIL OR VISIT THE GROUP’S WEBSITE http://www.guconnect.info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 de Microsoft Office</dc:creator>
  <cp:lastModifiedBy>elaine wills</cp:lastModifiedBy>
  <cp:revision>3</cp:revision>
  <dcterms:created xsi:type="dcterms:W3CDTF">2016-10-14T09:38:18Z</dcterms:created>
  <dcterms:modified xsi:type="dcterms:W3CDTF">2020-06-05T19:25:51Z</dcterms:modified>
</cp:coreProperties>
</file>