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85" r:id="rId3"/>
    <p:sldId id="286" r:id="rId4"/>
    <p:sldId id="287" r:id="rId5"/>
    <p:sldId id="305" r:id="rId6"/>
    <p:sldId id="293" r:id="rId7"/>
    <p:sldId id="294" r:id="rId8"/>
    <p:sldId id="297" r:id="rId9"/>
    <p:sldId id="298" r:id="rId10"/>
    <p:sldId id="299" r:id="rId11"/>
    <p:sldId id="300"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24" userDrawn="1">
          <p15:clr>
            <a:srgbClr val="A4A3A4"/>
          </p15:clr>
        </p15:guide>
        <p15:guide id="3" pos="38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ir Karababa" initials="MK" lastIdx="4" clrIdx="0">
    <p:extLst>
      <p:ext uri="{19B8F6BF-5375-455C-9EA6-DF929625EA0E}">
        <p15:presenceInfo xmlns:p15="http://schemas.microsoft.com/office/powerpoint/2012/main" userId="021022b4e12e8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5EAE8"/>
    <a:srgbClr val="EAD1CE"/>
    <a:srgbClr val="E7F5E9"/>
    <a:srgbClr val="CBEBD0"/>
    <a:srgbClr val="2E7B8E"/>
    <a:srgbClr val="FFA402"/>
    <a:srgbClr val="03C750"/>
    <a:srgbClr val="C7573C"/>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86" autoAdjust="0"/>
    <p:restoredTop sz="91041" autoAdjust="0"/>
  </p:normalViewPr>
  <p:slideViewPr>
    <p:cSldViewPr snapToGrid="0" snapToObjects="1">
      <p:cViewPr varScale="1">
        <p:scale>
          <a:sx n="85" d="100"/>
          <a:sy n="85" d="100"/>
        </p:scale>
        <p:origin x="749" y="72"/>
      </p:cViewPr>
      <p:guideLst>
        <p:guide orient="horz" pos="2160"/>
        <p:guide pos="3424"/>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6/30/2020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6/30/2020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331575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125615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11</a:t>
            </a:fld>
            <a:endParaRPr lang="fr-FR"/>
          </a:p>
        </p:txBody>
      </p:sp>
    </p:spTree>
    <p:extLst>
      <p:ext uri="{BB962C8B-B14F-4D97-AF65-F5344CB8AC3E}">
        <p14:creationId xmlns:p14="http://schemas.microsoft.com/office/powerpoint/2010/main" val="8247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262523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150708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4</a:t>
            </a:fld>
            <a:endParaRPr lang="fr-FR"/>
          </a:p>
        </p:txBody>
      </p:sp>
    </p:spTree>
    <p:extLst>
      <p:ext uri="{BB962C8B-B14F-4D97-AF65-F5344CB8AC3E}">
        <p14:creationId xmlns:p14="http://schemas.microsoft.com/office/powerpoint/2010/main" val="51923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dirty="0"/>
          </a:p>
        </p:txBody>
      </p:sp>
      <p:sp>
        <p:nvSpPr>
          <p:cNvPr id="5" name="Espace réservé du numéro de diapositive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176841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426971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dirty="0"/>
          </a:p>
        </p:txBody>
      </p:sp>
      <p:sp>
        <p:nvSpPr>
          <p:cNvPr id="5" name="Espace réservé du numéro de diapositive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373835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8</a:t>
            </a:fld>
            <a:endParaRPr lang="fr-FR"/>
          </a:p>
        </p:txBody>
      </p:sp>
    </p:spTree>
    <p:extLst>
      <p:ext uri="{BB962C8B-B14F-4D97-AF65-F5344CB8AC3E}">
        <p14:creationId xmlns:p14="http://schemas.microsoft.com/office/powerpoint/2010/main" val="172196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9</a:t>
            </a:fld>
            <a:endParaRPr lang="fr-FR"/>
          </a:p>
        </p:txBody>
      </p:sp>
    </p:spTree>
    <p:extLst>
      <p:ext uri="{BB962C8B-B14F-4D97-AF65-F5344CB8AC3E}">
        <p14:creationId xmlns:p14="http://schemas.microsoft.com/office/powerpoint/2010/main" val="3231992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5" name="Picture 4" descr="A picture containing food, drawing&#10;&#10;Description automatically generated">
            <a:extLst>
              <a:ext uri="{FF2B5EF4-FFF2-40B4-BE49-F238E27FC236}">
                <a16:creationId xmlns="" xmlns:a16="http://schemas.microsoft.com/office/drawing/2014/main" id="{566BDAF6-CCF6-3240-95E6-89272961E230}"/>
              </a:ext>
            </a:extLst>
          </p:cNvPr>
          <p:cNvPicPr>
            <a:picLocks noChangeAspect="1"/>
          </p:cNvPicPr>
          <p:nvPr userDrawn="1"/>
        </p:nvPicPr>
        <p:blipFill>
          <a:blip r:embed="rId2"/>
          <a:stretch>
            <a:fillRect/>
          </a:stretch>
        </p:blipFill>
        <p:spPr>
          <a:xfrm>
            <a:off x="1123192" y="2039035"/>
            <a:ext cx="6897667" cy="2713588"/>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57200" y="1412875"/>
            <a:ext cx="38862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 xmlns:a16="http://schemas.microsoft.com/office/drawing/2014/main" id="{7C4DDB2A-D091-4603-B954-F1F7415B5854}"/>
              </a:ext>
            </a:extLst>
          </p:cNvPr>
          <p:cNvSpPr>
            <a:spLocks noGrp="1"/>
          </p:cNvSpPr>
          <p:nvPr>
            <p:ph sz="quarter" idx="17"/>
          </p:nvPr>
        </p:nvSpPr>
        <p:spPr>
          <a:xfrm>
            <a:off x="4621089" y="1412875"/>
            <a:ext cx="3890066"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 xmlns:a16="http://schemas.microsoft.com/office/drawing/2014/main" id="{466B5AD6-CE67-4BBC-9EB2-93460D1CB785}"/>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 xmlns:a16="http://schemas.microsoft.com/office/drawing/2014/main" id="{0221FD13-185B-46DF-BA72-E12DA2E55F09}"/>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 xmlns:a16="http://schemas.microsoft.com/office/drawing/2014/main" id="{3B47DB74-212D-5541-AC00-976E544E69F3}"/>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 xmlns:a16="http://schemas.microsoft.com/office/drawing/2014/main" id="{3162B263-5EE9-4AEE-8654-DD3CA21ACE82}"/>
              </a:ext>
            </a:extLst>
          </p:cNvPr>
          <p:cNvSpPr>
            <a:spLocks noGrp="1"/>
          </p:cNvSpPr>
          <p:nvPr>
            <p:ph sz="quarter" idx="16"/>
          </p:nvPr>
        </p:nvSpPr>
        <p:spPr>
          <a:xfrm>
            <a:off x="465138" y="1412875"/>
            <a:ext cx="3890066"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 xmlns:a16="http://schemas.microsoft.com/office/drawing/2014/main" id="{E81C97C1-EB70-41CB-8E10-ED8420DF6B37}"/>
              </a:ext>
            </a:extLst>
          </p:cNvPr>
          <p:cNvSpPr>
            <a:spLocks noGrp="1"/>
          </p:cNvSpPr>
          <p:nvPr>
            <p:ph sz="quarter" idx="17"/>
          </p:nvPr>
        </p:nvSpPr>
        <p:spPr>
          <a:xfrm>
            <a:off x="4621089" y="1412875"/>
            <a:ext cx="3890066"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 xmlns:a16="http://schemas.microsoft.com/office/drawing/2014/main" id="{AD0C9F4F-B9B1-48AF-B0EA-B2DC04A96707}"/>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 xmlns:a16="http://schemas.microsoft.com/office/drawing/2014/main" id="{D4634937-A53D-4397-98D3-B9CB083009B1}"/>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 xmlns:a16="http://schemas.microsoft.com/office/drawing/2014/main" id="{96FD9B80-D146-1044-B338-AD9EF87ACAC9}"/>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 xmlns:a16="http://schemas.microsoft.com/office/drawing/2014/main" id="{3162B263-5EE9-4AEE-8654-DD3CA21ACE82}"/>
              </a:ext>
            </a:extLst>
          </p:cNvPr>
          <p:cNvSpPr>
            <a:spLocks noGrp="1"/>
          </p:cNvSpPr>
          <p:nvPr>
            <p:ph sz="quarter" idx="16"/>
          </p:nvPr>
        </p:nvSpPr>
        <p:spPr>
          <a:xfrm>
            <a:off x="465138"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 xmlns:a16="http://schemas.microsoft.com/office/drawing/2014/main" id="{E81C97C1-EB70-41CB-8E10-ED8420DF6B37}"/>
              </a:ext>
            </a:extLst>
          </p:cNvPr>
          <p:cNvSpPr>
            <a:spLocks noGrp="1"/>
          </p:cNvSpPr>
          <p:nvPr>
            <p:ph sz="quarter" idx="17"/>
          </p:nvPr>
        </p:nvSpPr>
        <p:spPr>
          <a:xfrm>
            <a:off x="4621089"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 xmlns:a16="http://schemas.microsoft.com/office/drawing/2014/main" id="{AFEDB953-883A-4AA5-8CB4-3BCDFAC17C08}"/>
              </a:ext>
            </a:extLst>
          </p:cNvPr>
          <p:cNvSpPr>
            <a:spLocks noGrp="1"/>
          </p:cNvSpPr>
          <p:nvPr>
            <p:ph type="body" sz="quarter" idx="18" hasCustomPrompt="1"/>
          </p:nvPr>
        </p:nvSpPr>
        <p:spPr>
          <a:xfrm>
            <a:off x="4618810"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 xmlns:a16="http://schemas.microsoft.com/office/drawing/2014/main" id="{9BDE935D-F794-436A-87C3-56818AEA0041}"/>
              </a:ext>
            </a:extLst>
          </p:cNvPr>
          <p:cNvSpPr>
            <a:spLocks noGrp="1"/>
          </p:cNvSpPr>
          <p:nvPr>
            <p:ph type="body" sz="quarter" idx="19" hasCustomPrompt="1"/>
          </p:nvPr>
        </p:nvSpPr>
        <p:spPr>
          <a:xfrm>
            <a:off x="468313"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 xmlns:a16="http://schemas.microsoft.com/office/drawing/2014/main" id="{B6B0310D-A0F1-4B76-98F1-54EC3C47F0DB}"/>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 xmlns:a16="http://schemas.microsoft.com/office/drawing/2014/main" id="{444C8659-EDDD-4772-9C1F-9B4636FE34C2}"/>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 xmlns:a16="http://schemas.microsoft.com/office/drawing/2014/main" id="{8A7C5AF8-98A0-B048-A4E8-0123416983D3}"/>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14" name="Picture 13" descr="A necklace with a black background&#10;&#10;Description automatically generated">
            <a:extLst>
              <a:ext uri="{FF2B5EF4-FFF2-40B4-BE49-F238E27FC236}">
                <a16:creationId xmlns="" xmlns:a16="http://schemas.microsoft.com/office/drawing/2014/main" id="{255B2167-FECF-1348-B1F7-F1AA3DA96B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79712" y="0"/>
            <a:ext cx="7164288" cy="6858000"/>
          </a:xfrm>
          <a:prstGeom prst="rect">
            <a:avLst/>
          </a:prstGeom>
        </p:spPr>
      </p:pic>
      <p:sp>
        <p:nvSpPr>
          <p:cNvPr id="15" name="Titre 1">
            <a:extLst>
              <a:ext uri="{FF2B5EF4-FFF2-40B4-BE49-F238E27FC236}">
                <a16:creationId xmlns="" xmlns:a16="http://schemas.microsoft.com/office/drawing/2014/main" id="{6EFAD199-065D-1F4B-8CCA-0F7676FBE841}"/>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6" name="Titre 1">
            <a:extLst>
              <a:ext uri="{FF2B5EF4-FFF2-40B4-BE49-F238E27FC236}">
                <a16:creationId xmlns="" xmlns:a16="http://schemas.microsoft.com/office/drawing/2014/main" id="{A377132C-BD1A-1C47-8817-1C4F7D2C4D74}"/>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7" name="Titre 1">
            <a:extLst>
              <a:ext uri="{FF2B5EF4-FFF2-40B4-BE49-F238E27FC236}">
                <a16:creationId xmlns="" xmlns:a16="http://schemas.microsoft.com/office/drawing/2014/main" id="{A3F207F1-E9E6-2A4D-835E-D4E3DCCA2063}"/>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8" name="Titre 1">
            <a:extLst>
              <a:ext uri="{FF2B5EF4-FFF2-40B4-BE49-F238E27FC236}">
                <a16:creationId xmlns="" xmlns:a16="http://schemas.microsoft.com/office/drawing/2014/main" id="{592BB9EA-DE4C-C341-93DB-7FE6C0348341}"/>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GI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20" name="Titre 1">
            <a:extLst>
              <a:ext uri="{FF2B5EF4-FFF2-40B4-BE49-F238E27FC236}">
                <a16:creationId xmlns="" xmlns:a16="http://schemas.microsoft.com/office/drawing/2014/main" id="{4876AF6D-8290-8D4C-BF63-DE2478D0B26F}"/>
              </a:ext>
            </a:extLst>
          </p:cNvPr>
          <p:cNvSpPr txBox="1">
            <a:spLocks/>
          </p:cNvSpPr>
          <p:nvPr userDrawn="1"/>
        </p:nvSpPr>
        <p:spPr>
          <a:xfrm>
            <a:off x="2051720"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1" name="Titre 1">
            <a:extLst>
              <a:ext uri="{FF2B5EF4-FFF2-40B4-BE49-F238E27FC236}">
                <a16:creationId xmlns="" xmlns:a16="http://schemas.microsoft.com/office/drawing/2014/main" id="{CED29FA2-2305-0C4E-BD99-39F543E63F87}"/>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Froukje</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Sosef</a:t>
            </a:r>
            <a:r>
              <a:rPr lang="en-GB" sz="1800" b="1" noProof="0" dirty="0">
                <a:solidFill>
                  <a:schemeClr val="accent1"/>
                </a:solidFill>
                <a:latin typeface="Calibri" charset="0"/>
                <a:ea typeface="Calibri" charset="0"/>
                <a:cs typeface="Calibri" charset="0"/>
              </a:rPr>
              <a:t>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2" name="Titre 1">
            <a:extLst>
              <a:ext uri="{FF2B5EF4-FFF2-40B4-BE49-F238E27FC236}">
                <a16:creationId xmlns="" xmlns:a16="http://schemas.microsoft.com/office/drawing/2014/main" id="{F08A2091-DAEB-E244-8123-C07F6F600D34}"/>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23" name="Titre 1">
            <a:extLst>
              <a:ext uri="{FF2B5EF4-FFF2-40B4-BE49-F238E27FC236}">
                <a16:creationId xmlns="" xmlns:a16="http://schemas.microsoft.com/office/drawing/2014/main" id="{710DDA21-C535-744E-9A65-4B7CC0E31859}"/>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24" name="Group 23">
            <a:extLst>
              <a:ext uri="{FF2B5EF4-FFF2-40B4-BE49-F238E27FC236}">
                <a16:creationId xmlns="" xmlns:a16="http://schemas.microsoft.com/office/drawing/2014/main" id="{D98E7E80-A327-F84E-A567-F47E25599E9C}"/>
              </a:ext>
            </a:extLst>
          </p:cNvPr>
          <p:cNvGrpSpPr/>
          <p:nvPr userDrawn="1"/>
        </p:nvGrpSpPr>
        <p:grpSpPr>
          <a:xfrm>
            <a:off x="418902" y="3378306"/>
            <a:ext cx="356400" cy="356400"/>
            <a:chOff x="761970" y="3386221"/>
            <a:chExt cx="356400" cy="356400"/>
          </a:xfrm>
        </p:grpSpPr>
        <p:sp>
          <p:nvSpPr>
            <p:cNvPr id="25" name="Oval 24">
              <a:extLst>
                <a:ext uri="{FF2B5EF4-FFF2-40B4-BE49-F238E27FC236}">
                  <a16:creationId xmlns="" xmlns:a16="http://schemas.microsoft.com/office/drawing/2014/main" id="{05DA5C40-E387-DA4E-9979-D89511CAB07F}"/>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descr="Speaker Phone">
              <a:extLst>
                <a:ext uri="{FF2B5EF4-FFF2-40B4-BE49-F238E27FC236}">
                  <a16:creationId xmlns="" xmlns:a16="http://schemas.microsoft.com/office/drawing/2014/main" id="{2C32A87B-8F3D-A34F-853B-6A9369FE145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83725" y="3406712"/>
              <a:ext cx="310320" cy="310320"/>
            </a:xfrm>
            <a:prstGeom prst="rect">
              <a:avLst/>
            </a:prstGeom>
          </p:spPr>
        </p:pic>
      </p:grpSp>
      <p:sp>
        <p:nvSpPr>
          <p:cNvPr id="27" name="Oval 26">
            <a:extLst>
              <a:ext uri="{FF2B5EF4-FFF2-40B4-BE49-F238E27FC236}">
                <a16:creationId xmlns="" xmlns:a16="http://schemas.microsoft.com/office/drawing/2014/main" id="{E6E169E2-E3ED-D140-BF96-83DC76B19CE8}"/>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Envelope">
            <a:extLst>
              <a:ext uri="{FF2B5EF4-FFF2-40B4-BE49-F238E27FC236}">
                <a16:creationId xmlns="" xmlns:a16="http://schemas.microsoft.com/office/drawing/2014/main" id="{111D27F5-C4B9-8B4A-A69C-4E2C4720978A}"/>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475066" y="3867430"/>
            <a:ext cx="239704" cy="239704"/>
          </a:xfrm>
          <a:prstGeom prst="rect">
            <a:avLst/>
          </a:prstGeom>
        </p:spPr>
      </p:pic>
      <p:grpSp>
        <p:nvGrpSpPr>
          <p:cNvPr id="29" name="Group 28">
            <a:extLst>
              <a:ext uri="{FF2B5EF4-FFF2-40B4-BE49-F238E27FC236}">
                <a16:creationId xmlns="" xmlns:a16="http://schemas.microsoft.com/office/drawing/2014/main" id="{A71032D7-4DA5-8F42-BB8F-1E4480FB108D}"/>
              </a:ext>
            </a:extLst>
          </p:cNvPr>
          <p:cNvGrpSpPr/>
          <p:nvPr userDrawn="1"/>
        </p:nvGrpSpPr>
        <p:grpSpPr>
          <a:xfrm>
            <a:off x="423995" y="5024095"/>
            <a:ext cx="356400" cy="356400"/>
            <a:chOff x="761970" y="3386221"/>
            <a:chExt cx="356400" cy="356400"/>
          </a:xfrm>
        </p:grpSpPr>
        <p:sp>
          <p:nvSpPr>
            <p:cNvPr id="30" name="Oval 29">
              <a:extLst>
                <a:ext uri="{FF2B5EF4-FFF2-40B4-BE49-F238E27FC236}">
                  <a16:creationId xmlns="" xmlns:a16="http://schemas.microsoft.com/office/drawing/2014/main" id="{6E33140E-B48E-9847-B37E-CDE9FE0A1D43}"/>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Graphic 30" descr="Speaker Phone">
              <a:extLst>
                <a:ext uri="{FF2B5EF4-FFF2-40B4-BE49-F238E27FC236}">
                  <a16:creationId xmlns="" xmlns:a16="http://schemas.microsoft.com/office/drawing/2014/main" id="{BE64DD5F-3E84-734A-9022-8BEE1C54212A}"/>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83725" y="3406712"/>
              <a:ext cx="310320" cy="310320"/>
            </a:xfrm>
            <a:prstGeom prst="rect">
              <a:avLst/>
            </a:prstGeom>
          </p:spPr>
        </p:pic>
      </p:grpSp>
      <p:sp>
        <p:nvSpPr>
          <p:cNvPr id="32" name="Oval 31">
            <a:extLst>
              <a:ext uri="{FF2B5EF4-FFF2-40B4-BE49-F238E27FC236}">
                <a16:creationId xmlns="" xmlns:a16="http://schemas.microsoft.com/office/drawing/2014/main" id="{6B7B47FF-0511-8043-A6F1-55EDD487F310}"/>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Graphic 32" descr="Envelope">
            <a:extLst>
              <a:ext uri="{FF2B5EF4-FFF2-40B4-BE49-F238E27FC236}">
                <a16:creationId xmlns="" xmlns:a16="http://schemas.microsoft.com/office/drawing/2014/main" id="{2FCE0ACF-167D-4B49-B12D-8B66C3DBF8A9}"/>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482343" y="5512255"/>
            <a:ext cx="239704" cy="239704"/>
          </a:xfrm>
          <a:prstGeom prst="rect">
            <a:avLst/>
          </a:prstGeom>
        </p:spPr>
      </p:pic>
      <p:pic>
        <p:nvPicPr>
          <p:cNvPr id="34" name="Picture 33" descr="A picture containing food, drawing&#10;&#10;Description automatically generated">
            <a:extLst>
              <a:ext uri="{FF2B5EF4-FFF2-40B4-BE49-F238E27FC236}">
                <a16:creationId xmlns="" xmlns:a16="http://schemas.microsoft.com/office/drawing/2014/main" id="{16F54AAF-2863-FD4C-A5D3-8880C2AF3863}"/>
              </a:ext>
            </a:extLst>
          </p:cNvPr>
          <p:cNvPicPr>
            <a:picLocks noChangeAspect="1"/>
          </p:cNvPicPr>
          <p:nvPr userDrawn="1"/>
        </p:nvPicPr>
        <p:blipFill>
          <a:blip r:embed="rId7"/>
          <a:stretch>
            <a:fillRect/>
          </a:stretch>
        </p:blipFill>
        <p:spPr>
          <a:xfrm>
            <a:off x="329551" y="594791"/>
            <a:ext cx="2582857" cy="1016114"/>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465138" y="1425600"/>
            <a:ext cx="8221662"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7884368" y="6356350"/>
            <a:ext cx="802432"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 xmlns:a16="http://schemas.microsoft.com/office/drawing/2014/main" id="{B43BA0C2-FE63-FF4A-B29E-AE523B14F508}"/>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8326502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bg1">
            <a:alpha val="1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72AC2BF-4A9B-4928-91E3-4D76FDCE93F8}"/>
              </a:ext>
            </a:extLst>
          </p:cNvPr>
          <p:cNvSpPr/>
          <p:nvPr userDrawn="1"/>
        </p:nvSpPr>
        <p:spPr>
          <a:xfrm>
            <a:off x="0" y="1"/>
            <a:ext cx="9144000" cy="6858000"/>
          </a:xfrm>
          <a:prstGeom prst="rect">
            <a:avLst/>
          </a:prstGeom>
          <a:solidFill>
            <a:srgbClr val="C30D1F">
              <a:alpha val="15000"/>
            </a:srgb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6" name="Picture 5"/>
          <p:cNvPicPr>
            <a:picLocks noChangeAspect="1"/>
          </p:cNvPicPr>
          <p:nvPr userDrawn="1"/>
        </p:nvPicPr>
        <p:blipFill>
          <a:blip r:embed="rId2">
            <a:alphaModFix amt="5000"/>
          </a:blip>
          <a:srcRect l="3779" t="12752" r="5541" b="4576"/>
          <a:stretch>
            <a:fillRect/>
          </a:stretch>
        </p:blipFill>
        <p:spPr>
          <a:xfrm>
            <a:off x="767715" y="398993"/>
            <a:ext cx="7444740" cy="5982335"/>
          </a:xfrm>
          <a:prstGeom prst="ellipse">
            <a:avLst/>
          </a:prstGeom>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B3D6EEE-3FB0-459C-B175-FEBA0BC80456}"/>
              </a:ext>
            </a:extLst>
          </p:cNvPr>
          <p:cNvSpPr/>
          <p:nvPr userDrawn="1"/>
        </p:nvSpPr>
        <p:spPr>
          <a:xfrm>
            <a:off x="-8816" y="1"/>
            <a:ext cx="9152815" cy="6858000"/>
          </a:xfrm>
          <a:prstGeom prst="rect">
            <a:avLst/>
          </a:prstGeom>
          <a:solidFill>
            <a:srgbClr val="C30D1F">
              <a:alpha val="15000"/>
            </a:srgb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p:cNvPicPr>
            <a:picLocks noChangeAspect="1"/>
          </p:cNvPicPr>
          <p:nvPr userDrawn="1"/>
        </p:nvPicPr>
        <p:blipFill>
          <a:blip r:embed="rId2">
            <a:alphaModFix amt="5000"/>
          </a:blip>
          <a:srcRect l="3779" t="12752" r="5541" b="4576"/>
          <a:stretch>
            <a:fillRect/>
          </a:stretch>
        </p:blipFill>
        <p:spPr>
          <a:xfrm>
            <a:off x="767715" y="398993"/>
            <a:ext cx="7444740" cy="5982335"/>
          </a:xfrm>
          <a:prstGeom prst="ellipse">
            <a:avLst/>
          </a:prstGeom>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65138" y="1425600"/>
            <a:ext cx="82224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 xmlns:a16="http://schemas.microsoft.com/office/drawing/2014/main" id="{58823E33-A8A5-6D44-A677-BCC2C15CE83E}"/>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 xmlns:a16="http://schemas.microsoft.com/office/drawing/2014/main" id="{F046E0A4-E965-4C18-8444-05C49D8DD6B9}"/>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 xmlns:a16="http://schemas.microsoft.com/office/drawing/2014/main" id="{DE0BFF55-A527-48E6-AAD6-78DF86EF1158}"/>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 xmlns:a16="http://schemas.microsoft.com/office/drawing/2014/main" id="{483783C9-4323-6747-8FD8-E56C757F4905}"/>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457200" y="1430386"/>
            <a:ext cx="82296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465138" y="2132856"/>
            <a:ext cx="82224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 xmlns:a16="http://schemas.microsoft.com/office/drawing/2014/main" id="{E7BED270-F252-40E9-B649-31059F163421}"/>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 xmlns:a16="http://schemas.microsoft.com/office/drawing/2014/main" id="{2C97B588-8F7E-484F-9C45-CC6F089B2D56}"/>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 xmlns:a16="http://schemas.microsoft.com/office/drawing/2014/main" id="{47C00BCC-CDB0-1747-9839-2B0BC92369CE}"/>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65911" y="239346"/>
            <a:ext cx="6698377"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457200" y="5013176"/>
            <a:ext cx="6707088"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 xmlns:a16="http://schemas.microsoft.com/office/drawing/2014/main" id="{610BCDA3-369C-43C8-A135-679B9AC3D312}"/>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 xmlns:a16="http://schemas.microsoft.com/office/drawing/2014/main" id="{638D6C52-376B-EC4D-A102-C2D5ACBD778F}"/>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465911" y="6126163"/>
            <a:ext cx="82296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464400" y="246565"/>
            <a:ext cx="65556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464400" y="1425600"/>
            <a:ext cx="82224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8100392" y="6356350"/>
            <a:ext cx="586408"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10" name="Picture 9" descr="A picture containing food, drawing&#10;&#10;Description automatically generated">
            <a:extLst>
              <a:ext uri="{FF2B5EF4-FFF2-40B4-BE49-F238E27FC236}">
                <a16:creationId xmlns="" xmlns:a16="http://schemas.microsoft.com/office/drawing/2014/main" id="{01B52E2E-1561-BB4A-B830-539F32674A60}"/>
              </a:ext>
            </a:extLst>
          </p:cNvPr>
          <p:cNvPicPr>
            <a:picLocks noChangeAspect="1"/>
          </p:cNvPicPr>
          <p:nvPr userDrawn="1"/>
        </p:nvPicPr>
        <p:blipFill>
          <a:blip r:embed="rId16"/>
          <a:stretch>
            <a:fillRect/>
          </a:stretch>
        </p:blipFill>
        <p:spPr>
          <a:xfrm>
            <a:off x="6976936" y="269611"/>
            <a:ext cx="1849202" cy="7274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295" userDrawn="1">
          <p15:clr>
            <a:srgbClr val="F26B43"/>
          </p15:clr>
        </p15:guide>
        <p15:guide id="3" pos="5465"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hyperlink" Target="https://twitter.com/nursesconnect" TargetMode="External"/><Relationship Id="rId7" Type="http://schemas.openxmlformats.org/officeDocument/2006/relationships/hyperlink" Target="http://www.nursesconnect.inf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vimeo.com/channels/nursesconnect" TargetMode="External"/><Relationship Id="rId11" Type="http://schemas.openxmlformats.org/officeDocument/2006/relationships/image" Target="../media/image10.wmf"/><Relationship Id="rId5" Type="http://schemas.openxmlformats.org/officeDocument/2006/relationships/hyperlink" Target="mailto:antoine.lacombe@cor2ed.com" TargetMode="External"/><Relationship Id="rId10" Type="http://schemas.openxmlformats.org/officeDocument/2006/relationships/image" Target="../media/image9.wmf"/><Relationship Id="rId4" Type="http://schemas.openxmlformats.org/officeDocument/2006/relationships/hyperlink" Target="https://www.linkedin.com/company/40845750" TargetMode="External"/><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1344" y="5336166"/>
            <a:ext cx="1763496" cy="553998"/>
          </a:xfrm>
          <a:prstGeom prst="rect">
            <a:avLst/>
          </a:prstGeom>
          <a:noFill/>
        </p:spPr>
        <p:txBody>
          <a:bodyPr wrap="none" rtlCol="0">
            <a:spAutoFit/>
          </a:bodyPr>
          <a:lstStyle/>
          <a:p>
            <a:pPr algn="ctr"/>
            <a:r>
              <a:rPr lang="en-GB" sz="1400" b="1" dirty="0">
                <a:solidFill>
                  <a:schemeClr val="tx2"/>
                </a:solidFill>
                <a:ea typeface="Aileron" charset="0"/>
                <a:cs typeface="PT Sans Narrow"/>
              </a:rPr>
              <a:t>Follow us on Twitter </a:t>
            </a:r>
            <a:r>
              <a:rPr lang="en-GB" sz="1600" dirty="0">
                <a:solidFill>
                  <a:schemeClr val="tx2"/>
                </a:solidFill>
                <a:ea typeface="Aileron" charset="0"/>
                <a:cs typeface="PT Sans Narrow"/>
              </a:rPr>
              <a:t/>
            </a:r>
            <a:br>
              <a:rPr lang="en-GB" sz="1600" dirty="0">
                <a:solidFill>
                  <a:schemeClr val="tx2"/>
                </a:solidFill>
                <a:ea typeface="Aileron" charset="0"/>
                <a:cs typeface="PT Sans Narrow"/>
              </a:rPr>
            </a:br>
            <a:r>
              <a:rPr lang="en-GB" sz="1600" b="1" u="sng" dirty="0" smtClean="0">
                <a:solidFill>
                  <a:schemeClr val="accent1"/>
                </a:solidFill>
                <a:ea typeface="Aileron" charset="0"/>
                <a:cs typeface="PT Sans Narrow"/>
                <a:hlinkClick r:id="rId3"/>
              </a:rPr>
              <a:t>@</a:t>
            </a:r>
            <a:r>
              <a:rPr lang="en-GB" sz="1600" b="1" u="sng" dirty="0" err="1" smtClean="0">
                <a:solidFill>
                  <a:schemeClr val="accent1"/>
                </a:solidFill>
                <a:ea typeface="Aileron" charset="0"/>
                <a:cs typeface="PT Sans Narrow"/>
                <a:hlinkClick r:id="rId3"/>
              </a:rPr>
              <a:t>ginursesconnect</a:t>
            </a:r>
            <a:endParaRPr lang="en-GB" sz="1600" b="1" u="sng" dirty="0">
              <a:solidFill>
                <a:schemeClr val="accent1"/>
              </a:solidFill>
              <a:ea typeface="Aileron" charset="0"/>
              <a:cs typeface="PT Sans Narrow"/>
            </a:endParaRPr>
          </a:p>
        </p:txBody>
      </p:sp>
      <p:sp>
        <p:nvSpPr>
          <p:cNvPr id="17" name="TextBox 16"/>
          <p:cNvSpPr txBox="1"/>
          <p:nvPr/>
        </p:nvSpPr>
        <p:spPr>
          <a:xfrm>
            <a:off x="2559193" y="5336166"/>
            <a:ext cx="2084815" cy="701731"/>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Follow the </a:t>
            </a:r>
            <a:r>
              <a:rPr lang="en-GB" sz="1600" b="1" dirty="0">
                <a:solidFill>
                  <a:schemeClr val="tx2"/>
                </a:solidFill>
                <a:ea typeface="Aileron" charset="0"/>
                <a:cs typeface="PT Sans Narrow"/>
              </a:rPr>
              <a:t/>
            </a:r>
            <a:br>
              <a:rPr lang="en-GB" sz="1600" b="1" dirty="0">
                <a:solidFill>
                  <a:schemeClr val="tx2"/>
                </a:solidFill>
                <a:ea typeface="Aileron" charset="0"/>
                <a:cs typeface="PT Sans Narrow"/>
              </a:rPr>
            </a:br>
            <a:r>
              <a:rPr lang="en-GB" sz="1600" b="1" dirty="0" smtClean="0">
                <a:solidFill>
                  <a:schemeClr val="tx2"/>
                </a:solidFill>
                <a:ea typeface="Aileron" charset="0"/>
                <a:cs typeface="PT Sans Narrow"/>
                <a:hlinkClick r:id="rId4"/>
              </a:rPr>
              <a:t>GINURSES</a:t>
            </a:r>
            <a:r>
              <a:rPr lang="en-GB" sz="1600" b="1" u="sng" dirty="0" smtClean="0">
                <a:solidFill>
                  <a:schemeClr val="accent1"/>
                </a:solidFill>
                <a:ea typeface="Aileron" charset="0"/>
                <a:cs typeface="PT Sans Narrow"/>
                <a:hlinkClick r:id="rId4"/>
              </a:rPr>
              <a:t>COR2ED</a:t>
            </a:r>
            <a:endParaRPr lang="en-GB" sz="1600" b="1" u="sng" dirty="0">
              <a:solidFill>
                <a:schemeClr val="accent1"/>
              </a:solidFill>
              <a:ea typeface="Aileron" charset="0"/>
              <a:cs typeface="PT Sans Narrow"/>
            </a:endParaRPr>
          </a:p>
          <a:p>
            <a:pPr algn="ctr">
              <a:lnSpc>
                <a:spcPct val="90000"/>
              </a:lnSpc>
            </a:pPr>
            <a:r>
              <a:rPr lang="en-GB" sz="1400" b="1" dirty="0">
                <a:solidFill>
                  <a:schemeClr val="tx2"/>
                </a:solidFill>
                <a:ea typeface="Aileron" charset="0"/>
                <a:cs typeface="PT Sans Narrow"/>
              </a:rPr>
              <a:t>Group on LinkedIn</a:t>
            </a:r>
            <a:endParaRPr lang="en-GB" sz="1600" b="1" dirty="0">
              <a:solidFill>
                <a:schemeClr val="tx2"/>
              </a:solidFill>
              <a:ea typeface="Aileron" charset="0"/>
              <a:cs typeface="PT Sans Narrow"/>
            </a:endParaRPr>
          </a:p>
        </p:txBody>
      </p:sp>
      <p:sp>
        <p:nvSpPr>
          <p:cNvPr id="18" name="TextBox 17"/>
          <p:cNvSpPr txBox="1"/>
          <p:nvPr/>
        </p:nvSpPr>
        <p:spPr>
          <a:xfrm>
            <a:off x="6336704" y="5336166"/>
            <a:ext cx="2843808" cy="729430"/>
          </a:xfrm>
          <a:prstGeom prst="rect">
            <a:avLst/>
          </a:prstGeom>
          <a:noFill/>
        </p:spPr>
        <p:txBody>
          <a:bodyPr wrap="square" rtlCol="0">
            <a:spAutoFit/>
          </a:bodyPr>
          <a:lstStyle/>
          <a:p>
            <a:pPr algn="ctr">
              <a:lnSpc>
                <a:spcPct val="90000"/>
              </a:lnSpc>
            </a:pPr>
            <a:r>
              <a:rPr lang="en-US" sz="1400" b="1" dirty="0">
                <a:solidFill>
                  <a:schemeClr val="tx2"/>
                </a:solidFill>
                <a:cs typeface="PT Sans Narrow"/>
              </a:rPr>
              <a:t>Email</a:t>
            </a:r>
            <a:r>
              <a:rPr lang="en-US" sz="1600" dirty="0">
                <a:solidFill>
                  <a:schemeClr val="tx2"/>
                </a:solidFill>
                <a:cs typeface="PT Sans Narrow"/>
              </a:rPr>
              <a:t/>
            </a:r>
            <a:br>
              <a:rPr lang="en-US" sz="1600" dirty="0">
                <a:solidFill>
                  <a:schemeClr val="tx2"/>
                </a:solidFill>
                <a:cs typeface="PT Sans Narrow"/>
              </a:rPr>
            </a:br>
            <a:r>
              <a:rPr lang="en-US" sz="1600" b="1" dirty="0">
                <a:solidFill>
                  <a:schemeClr val="accent1"/>
                </a:solidFill>
                <a:cs typeface="PT Sans Narrow"/>
                <a:hlinkClick r:id="rId5"/>
              </a:rPr>
              <a:t>antoine.lacombe</a:t>
            </a:r>
            <a:br>
              <a:rPr lang="en-US" sz="1600" b="1" dirty="0">
                <a:solidFill>
                  <a:schemeClr val="accent1"/>
                </a:solidFill>
                <a:cs typeface="PT Sans Narrow"/>
                <a:hlinkClick r:id="rId5"/>
              </a:rPr>
            </a:br>
            <a:r>
              <a:rPr lang="en-US" sz="1600" b="1" dirty="0">
                <a:solidFill>
                  <a:schemeClr val="accent1"/>
                </a:solidFill>
                <a:cs typeface="PT Sans Narrow"/>
                <a:hlinkClick r:id="rId5"/>
              </a:rPr>
              <a:t>@cor2ed.com</a:t>
            </a:r>
            <a:endParaRPr lang="en-GB" sz="1600" b="1" dirty="0">
              <a:solidFill>
                <a:schemeClr val="accent1"/>
              </a:solidFill>
              <a:ea typeface="Aileron" charset="0"/>
              <a:cs typeface="PT Sans Narrow"/>
            </a:endParaRPr>
          </a:p>
        </p:txBody>
      </p:sp>
      <p:sp>
        <p:nvSpPr>
          <p:cNvPr id="19" name="TextBox 18"/>
          <p:cNvSpPr txBox="1"/>
          <p:nvPr/>
        </p:nvSpPr>
        <p:spPr>
          <a:xfrm>
            <a:off x="4647425" y="5336166"/>
            <a:ext cx="2084815" cy="757130"/>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Watch us on the</a:t>
            </a:r>
            <a:br>
              <a:rPr lang="en-GB" sz="1400" b="1" dirty="0">
                <a:solidFill>
                  <a:schemeClr val="tx2"/>
                </a:solidFill>
                <a:ea typeface="Aileron" charset="0"/>
                <a:cs typeface="PT Sans Narrow"/>
              </a:rPr>
            </a:br>
            <a:r>
              <a:rPr lang="en-GB" sz="1400" b="1" dirty="0">
                <a:solidFill>
                  <a:schemeClr val="tx2"/>
                </a:solidFill>
                <a:ea typeface="Aileron" charset="0"/>
                <a:cs typeface="PT Sans Narrow"/>
              </a:rPr>
              <a:t>Vimeo Channe</a:t>
            </a:r>
            <a:r>
              <a:rPr lang="en-GB" sz="1600" b="1" dirty="0">
                <a:solidFill>
                  <a:schemeClr val="tx2"/>
                </a:solidFill>
                <a:ea typeface="Aileron" charset="0"/>
                <a:cs typeface="PT Sans Narrow"/>
              </a:rPr>
              <a:t>l</a:t>
            </a:r>
            <a:r>
              <a:rPr lang="en-GB" sz="1600" dirty="0">
                <a:solidFill>
                  <a:schemeClr val="tx2"/>
                </a:solidFill>
                <a:ea typeface="Aileron" charset="0"/>
                <a:cs typeface="PT Sans Narrow"/>
              </a:rPr>
              <a:t/>
            </a:r>
            <a:br>
              <a:rPr lang="en-GB" sz="1600" dirty="0">
                <a:solidFill>
                  <a:schemeClr val="tx2"/>
                </a:solidFill>
                <a:ea typeface="Aileron" charset="0"/>
                <a:cs typeface="PT Sans Narrow"/>
              </a:rPr>
            </a:br>
            <a:r>
              <a:rPr lang="en-GB" sz="1600" b="1" u="sng" dirty="0" smtClean="0">
                <a:solidFill>
                  <a:schemeClr val="accent1"/>
                </a:solidFill>
                <a:ea typeface="Aileron" charset="0"/>
                <a:cs typeface="PT Sans Narrow"/>
              </a:rPr>
              <a:t>GI N</a:t>
            </a:r>
            <a:r>
              <a:rPr lang="en-GB" sz="1600" b="1" u="sng" dirty="0" smtClean="0">
                <a:solidFill>
                  <a:schemeClr val="accent1"/>
                </a:solidFill>
                <a:ea typeface="Aileron" charset="0"/>
                <a:cs typeface="PT Sans Narrow"/>
                <a:hlinkClick r:id="rId6"/>
              </a:rPr>
              <a:t>URSES </a:t>
            </a:r>
            <a:r>
              <a:rPr lang="en-GB" sz="1600" b="1" dirty="0">
                <a:solidFill>
                  <a:schemeClr val="accent1"/>
                </a:solidFill>
                <a:ea typeface="Aileron" charset="0"/>
                <a:cs typeface="PT Sans Narrow"/>
                <a:hlinkClick r:id="rId6"/>
              </a:rPr>
              <a:t>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 xmlns:a16="http://schemas.microsoft.com/office/drawing/2014/main" id="{071CF435-729F-403B-B87A-421B2706800D}"/>
              </a:ext>
            </a:extLst>
          </p:cNvPr>
          <p:cNvSpPr>
            <a:spLocks noGrp="1"/>
          </p:cNvSpPr>
          <p:nvPr>
            <p:ph type="title"/>
          </p:nvPr>
        </p:nvSpPr>
        <p:spPr>
          <a:xfrm>
            <a:off x="111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smtClean="0"/>
              <a:t>GI NURSES </a:t>
            </a:r>
            <a:r>
              <a:rPr lang="en-US" sz="3600" cap="none" dirty="0"/>
              <a:t>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r>
              <a:rPr lang="en-US" sz="3600" cap="none" dirty="0">
                <a:solidFill>
                  <a:schemeClr val="tx2"/>
                </a:solidFill>
              </a:rPr>
              <a:t/>
            </a:r>
            <a:br>
              <a:rPr lang="en-US" sz="3600" cap="none" dirty="0">
                <a:solidFill>
                  <a:schemeClr val="tx2"/>
                </a:solidFill>
              </a:rPr>
            </a:br>
            <a:r>
              <a:rPr lang="en-US" sz="3600" cap="none" dirty="0">
                <a:solidFill>
                  <a:schemeClr val="tx2"/>
                </a:solidFill>
              </a:rPr>
              <a:t>OR VISIT THE GROUP’S WEBSITE</a:t>
            </a:r>
            <a:r>
              <a:rPr lang="en-US" sz="3600" dirty="0">
                <a:solidFill>
                  <a:schemeClr val="tx2"/>
                </a:solidFill>
              </a:rPr>
              <a:t/>
            </a:r>
            <a:br>
              <a:rPr lang="en-US" sz="3600" dirty="0">
                <a:solidFill>
                  <a:schemeClr val="tx2"/>
                </a:solidFill>
              </a:rPr>
            </a:br>
            <a:r>
              <a:rPr lang="en-US" sz="3600" u="sng" cap="none" dirty="0">
                <a:solidFill>
                  <a:schemeClr val="accent1"/>
                </a:solidFill>
                <a:hlinkClick r:id="rId7">
                  <a:extLst>
                    <a:ext uri="{A12FA001-AC4F-418D-AE19-62706E023703}">
                      <ahyp:hlinkClr xmlns="" xmlns:ahyp="http://schemas.microsoft.com/office/drawing/2018/hyperlinkcolor" val="tx"/>
                    </a:ext>
                  </a:extLst>
                </a:hlinkClick>
              </a:rPr>
              <a:t>http://</a:t>
            </a:r>
            <a:r>
              <a:rPr lang="en-US" sz="3600" u="sng" cap="none" dirty="0" smtClean="0">
                <a:solidFill>
                  <a:schemeClr val="accent1"/>
                </a:solidFill>
                <a:hlinkClick r:id="rId7">
                  <a:extLst>
                    <a:ext uri="{A12FA001-AC4F-418D-AE19-62706E023703}">
                      <ahyp:hlinkClr xmlns="" xmlns:ahyp="http://schemas.microsoft.com/office/drawing/2018/hyperlinkcolor" val="tx"/>
                    </a:ext>
                  </a:extLst>
                </a:hlinkClick>
              </a:rPr>
              <a:t>www.ginursesconnect.info</a:t>
            </a:r>
            <a:endParaRPr lang="en-US" sz="3600" cap="none" dirty="0">
              <a:solidFill>
                <a:schemeClr val="accent1"/>
              </a:solidFill>
            </a:endParaRPr>
          </a:p>
        </p:txBody>
      </p:sp>
      <p:pic>
        <p:nvPicPr>
          <p:cNvPr id="7" name="Picture 6">
            <a:extLst>
              <a:ext uri="{FF2B5EF4-FFF2-40B4-BE49-F238E27FC236}">
                <a16:creationId xmlns="" xmlns:a16="http://schemas.microsoft.com/office/drawing/2014/main" id="{FD2A3513-1FCF-4B44-AAF0-2ECFC0760E8D}"/>
              </a:ext>
            </a:extLst>
          </p:cNvPr>
          <p:cNvPicPr>
            <a:picLocks noChangeAspect="1"/>
          </p:cNvPicPr>
          <p:nvPr/>
        </p:nvPicPr>
        <p:blipFill>
          <a:blip r:embed="rId8"/>
          <a:stretch>
            <a:fillRect/>
          </a:stretch>
        </p:blipFill>
        <p:spPr>
          <a:xfrm>
            <a:off x="7115511" y="3933056"/>
            <a:ext cx="1259267" cy="1260000"/>
          </a:xfrm>
          <a:prstGeom prst="rect">
            <a:avLst/>
          </a:prstGeom>
        </p:spPr>
      </p:pic>
      <p:pic>
        <p:nvPicPr>
          <p:cNvPr id="12" name="Picture 11">
            <a:hlinkClick r:id="rId4"/>
            <a:extLst>
              <a:ext uri="{FF2B5EF4-FFF2-40B4-BE49-F238E27FC236}">
                <a16:creationId xmlns="" xmlns:a16="http://schemas.microsoft.com/office/drawing/2014/main" id="{FD80E573-9BF7-4053-9C1F-CAEC7DDBBEC5}"/>
              </a:ext>
            </a:extLst>
          </p:cNvPr>
          <p:cNvPicPr>
            <a:picLocks noChangeAspect="1"/>
          </p:cNvPicPr>
          <p:nvPr/>
        </p:nvPicPr>
        <p:blipFill>
          <a:blip r:embed="rId9"/>
          <a:stretch>
            <a:fillRect/>
          </a:stretch>
        </p:blipFill>
        <p:spPr>
          <a:xfrm>
            <a:off x="2983979" y="3933056"/>
            <a:ext cx="1259267" cy="1260000"/>
          </a:xfrm>
          <a:prstGeom prst="rect">
            <a:avLst/>
          </a:prstGeom>
        </p:spPr>
      </p:pic>
      <p:pic>
        <p:nvPicPr>
          <p:cNvPr id="14" name="Picture 13">
            <a:hlinkClick r:id="rId3"/>
            <a:extLst>
              <a:ext uri="{FF2B5EF4-FFF2-40B4-BE49-F238E27FC236}">
                <a16:creationId xmlns="" xmlns:a16="http://schemas.microsoft.com/office/drawing/2014/main" id="{0BFB8670-DDEF-432A-912A-52486C159675}"/>
              </a:ext>
            </a:extLst>
          </p:cNvPr>
          <p:cNvPicPr>
            <a:picLocks noChangeAspect="1"/>
          </p:cNvPicPr>
          <p:nvPr/>
        </p:nvPicPr>
        <p:blipFill>
          <a:blip r:embed="rId10"/>
          <a:stretch>
            <a:fillRect/>
          </a:stretch>
        </p:blipFill>
        <p:spPr>
          <a:xfrm>
            <a:off x="787432" y="3933056"/>
            <a:ext cx="1259267" cy="1260000"/>
          </a:xfrm>
          <a:prstGeom prst="rect">
            <a:avLst/>
          </a:prstGeom>
        </p:spPr>
      </p:pic>
      <p:pic>
        <p:nvPicPr>
          <p:cNvPr id="21" name="Picture 20">
            <a:hlinkClick r:id="rId6"/>
            <a:extLst>
              <a:ext uri="{FF2B5EF4-FFF2-40B4-BE49-F238E27FC236}">
                <a16:creationId xmlns="" xmlns:a16="http://schemas.microsoft.com/office/drawing/2014/main" id="{72D9A25E-A647-4968-A3CC-028D206DB562}"/>
              </a:ext>
            </a:extLst>
          </p:cNvPr>
          <p:cNvPicPr>
            <a:picLocks noChangeAspect="1"/>
          </p:cNvPicPr>
          <p:nvPr/>
        </p:nvPicPr>
        <p:blipFill>
          <a:blip r:embed="rId11"/>
          <a:stretch>
            <a:fillRect/>
          </a:stretch>
        </p:blipFill>
        <p:spPr>
          <a:xfrm>
            <a:off x="5049745" y="3933056"/>
            <a:ext cx="1259267"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374381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systemic therapies for advanced hepatocellular carcinoma in palliative settings</a:t>
            </a:r>
            <a:br>
              <a:rPr lang="en-GB" dirty="0"/>
            </a:br>
            <a:r>
              <a:rPr lang="en-GB" dirty="0"/>
              <a:t/>
            </a:r>
            <a:br>
              <a:rPr lang="en-GB" dirty="0"/>
            </a:br>
            <a:r>
              <a:rPr lang="en-GB" sz="3600" cap="none" dirty="0" smtClean="0"/>
              <a:t>June </a:t>
            </a:r>
            <a:r>
              <a:rPr lang="en-GB" sz="3600" cap="none" dirty="0"/>
              <a:t>2020</a:t>
            </a:r>
            <a:endParaRPr lang="en-US" sz="3600" cap="none" dirty="0"/>
          </a:p>
        </p:txBody>
      </p:sp>
      <p:sp>
        <p:nvSpPr>
          <p:cNvPr id="3" name="Subtitle 2"/>
          <p:cNvSpPr>
            <a:spLocks noGrp="1"/>
          </p:cNvSpPr>
          <p:nvPr>
            <p:ph type="subTitle" idx="1"/>
          </p:nvPr>
        </p:nvSpPr>
        <p:spPr/>
        <p:txBody>
          <a:bodyPr>
            <a:normAutofit/>
          </a:bodyPr>
          <a:lstStyle/>
          <a:p>
            <a:r>
              <a:rPr lang="en-GB" sz="2800" b="1" dirty="0"/>
              <a:t>Thea </a:t>
            </a:r>
            <a:r>
              <a:rPr lang="en-GB" sz="2800" b="1" dirty="0" err="1"/>
              <a:t>Bätz</a:t>
            </a:r>
            <a:r>
              <a:rPr lang="en-GB" sz="2800" dirty="0"/>
              <a:t> </a:t>
            </a:r>
            <a:endParaRPr lang="en-GB" sz="2800" dirty="0" smtClean="0"/>
          </a:p>
          <a:p>
            <a:r>
              <a:rPr lang="en-GB" sz="2800" dirty="0" smtClean="0"/>
              <a:t>Nurse and Study Coordinator </a:t>
            </a:r>
            <a:r>
              <a:rPr lang="en-GB" sz="2800" dirty="0">
                <a:solidFill>
                  <a:srgbClr val="FF0000"/>
                </a:solidFill>
              </a:rPr>
              <a:t/>
            </a:r>
            <a:br>
              <a:rPr lang="en-GB" sz="2800" dirty="0">
                <a:solidFill>
                  <a:srgbClr val="FF0000"/>
                </a:solidFill>
              </a:rPr>
            </a:br>
            <a:r>
              <a:rPr lang="de-DE" sz="2800" dirty="0"/>
              <a:t>Johannes Gutenberg University, Mainz, Germany</a:t>
            </a:r>
            <a:endParaRPr lang="en-US" sz="2800"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73669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p:txBody>
          <a:bodyPr/>
          <a:lstStyle/>
          <a:p>
            <a:pPr marL="0" indent="0">
              <a:buNone/>
            </a:pPr>
            <a:r>
              <a:rPr lang="en-GB" b="1" dirty="0"/>
              <a:t>Please note: </a:t>
            </a:r>
          </a:p>
          <a:p>
            <a:pPr marL="0" indent="0" algn="just">
              <a:buNone/>
            </a:pPr>
            <a:r>
              <a:rPr lang="en-GB" dirty="0"/>
              <a:t>Views expressed within this presentation are the personal opinions of the author. They do not necessarily represent the views of the author’s academic institution or the rest of the GI Nurses CONNECT group.</a:t>
            </a:r>
          </a:p>
          <a:p>
            <a:pPr marL="0" indent="0" algn="just">
              <a:buNone/>
            </a:pPr>
            <a:r>
              <a:rPr lang="en-GB" dirty="0"/>
              <a:t>This content is supported by an Independent Educational Grant from Bayer. </a:t>
            </a:r>
          </a:p>
          <a:p>
            <a:pPr marL="0" indent="0" algn="just">
              <a:buNone/>
            </a:pPr>
            <a:endParaRPr lang="en-GB" dirty="0"/>
          </a:p>
          <a:p>
            <a:pPr marL="0" indent="0" algn="just">
              <a:buNone/>
            </a:pPr>
            <a:r>
              <a:rPr lang="en-GB" b="1" dirty="0"/>
              <a:t>Disclosures:</a:t>
            </a:r>
          </a:p>
          <a:p>
            <a:pPr marL="0" indent="0" algn="just">
              <a:buNone/>
            </a:pPr>
            <a:r>
              <a:rPr lang="en-GB" dirty="0"/>
              <a:t>Thea </a:t>
            </a:r>
            <a:r>
              <a:rPr lang="en-GB" dirty="0" err="1"/>
              <a:t>Bätz</a:t>
            </a:r>
            <a:r>
              <a:rPr lang="en-GB" dirty="0"/>
              <a:t> does not have any relevant financial relationships to disclose</a:t>
            </a:r>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dirty="0"/>
              <a:t>Disclaimer</a:t>
            </a:r>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8" name="Content Placeholder 7">
            <a:extLst>
              <a:ext uri="{FF2B5EF4-FFF2-40B4-BE49-F238E27FC236}">
                <a16:creationId xmlns="" xmlns:a16="http://schemas.microsoft.com/office/drawing/2014/main" id="{6BC9D99A-17F9-0E4A-8664-610BB1A1C197}"/>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986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1707B33-E6E1-7F48-868C-E4BB0F6837E9}"/>
              </a:ext>
            </a:extLst>
          </p:cNvPr>
          <p:cNvSpPr>
            <a:spLocks noGrp="1"/>
          </p:cNvSpPr>
          <p:nvPr>
            <p:ph type="title"/>
          </p:nvPr>
        </p:nvSpPr>
        <p:spPr/>
        <p:txBody>
          <a:bodyPr/>
          <a:lstStyle/>
          <a:p>
            <a:r>
              <a:rPr lang="fr-FR" dirty="0" err="1"/>
              <a:t>Current</a:t>
            </a:r>
            <a:r>
              <a:rPr lang="fr-FR" dirty="0"/>
              <a:t> </a:t>
            </a:r>
            <a:r>
              <a:rPr lang="fr-FR" dirty="0" err="1"/>
              <a:t>systemic</a:t>
            </a:r>
            <a:r>
              <a:rPr lang="fr-FR" dirty="0"/>
              <a:t> </a:t>
            </a:r>
            <a:r>
              <a:rPr lang="fr-FR" dirty="0" err="1"/>
              <a:t>therapies</a:t>
            </a:r>
            <a:r>
              <a:rPr lang="fr-FR" dirty="0"/>
              <a:t> for </a:t>
            </a:r>
            <a:r>
              <a:rPr lang="fr-FR" dirty="0" err="1"/>
              <a:t>advanced</a:t>
            </a:r>
            <a:r>
              <a:rPr lang="fr-FR" dirty="0"/>
              <a:t> </a:t>
            </a:r>
            <a:r>
              <a:rPr lang="fr-FR" dirty="0" err="1"/>
              <a:t>hepatocellular</a:t>
            </a:r>
            <a:r>
              <a:rPr lang="fr-FR" dirty="0"/>
              <a:t> </a:t>
            </a:r>
            <a:r>
              <a:rPr lang="fr-FR" dirty="0" err="1"/>
              <a:t>carcinoma</a:t>
            </a:r>
            <a:r>
              <a:rPr lang="fr-FR" dirty="0"/>
              <a:t> patients</a:t>
            </a:r>
          </a:p>
        </p:txBody>
      </p:sp>
      <p:sp>
        <p:nvSpPr>
          <p:cNvPr id="3" name="Espace réservé du numéro de diapositive 2">
            <a:extLst>
              <a:ext uri="{FF2B5EF4-FFF2-40B4-BE49-F238E27FC236}">
                <a16:creationId xmlns="" xmlns:a16="http://schemas.microsoft.com/office/drawing/2014/main" id="{A7695922-ECF9-974F-9FB1-EB1D0822D39D}"/>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4676350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7ED7183-9DA7-E147-9351-BFD7CB673368}"/>
              </a:ext>
            </a:extLst>
          </p:cNvPr>
          <p:cNvSpPr>
            <a:spLocks noGrp="1"/>
          </p:cNvSpPr>
          <p:nvPr>
            <p:ph type="title"/>
          </p:nvPr>
        </p:nvSpPr>
        <p:spPr>
          <a:xfrm>
            <a:off x="464400" y="246565"/>
            <a:ext cx="6526709" cy="807285"/>
          </a:xfrm>
        </p:spPr>
        <p:txBody>
          <a:bodyPr/>
          <a:lstStyle/>
          <a:p>
            <a:r>
              <a:rPr lang="en-GB" noProof="0" dirty="0"/>
              <a:t>Current systemic treatment sequencing for advanced HCC</a:t>
            </a:r>
          </a:p>
        </p:txBody>
      </p:sp>
      <p:sp>
        <p:nvSpPr>
          <p:cNvPr id="4" name="Slide Number Placeholder 3"/>
          <p:cNvSpPr>
            <a:spLocks noGrp="1"/>
          </p:cNvSpPr>
          <p:nvPr>
            <p:ph type="sldNum" sz="quarter" idx="4"/>
          </p:nvPr>
        </p:nvSpPr>
        <p:spPr/>
        <p:txBody>
          <a:bodyPr/>
          <a:lstStyle/>
          <a:p>
            <a:fld id="{FCE43C0F-8A7B-3A4B-9DB5-B3472E36E833}" type="slidenum">
              <a:rPr lang="en-GB" smtClean="0"/>
              <a:pPr/>
              <a:t>5</a:t>
            </a:fld>
            <a:endParaRPr lang="en-GB" dirty="0"/>
          </a:p>
        </p:txBody>
      </p:sp>
      <p:sp>
        <p:nvSpPr>
          <p:cNvPr id="10" name="Content Placeholder 9">
            <a:extLst>
              <a:ext uri="{FF2B5EF4-FFF2-40B4-BE49-F238E27FC236}">
                <a16:creationId xmlns="" xmlns:a16="http://schemas.microsoft.com/office/drawing/2014/main" id="{1F27456E-92C9-124A-BAD0-8B41785C8A93}"/>
              </a:ext>
            </a:extLst>
          </p:cNvPr>
          <p:cNvSpPr>
            <a:spLocks noGrp="1"/>
          </p:cNvSpPr>
          <p:nvPr>
            <p:ph sz="quarter" idx="15"/>
          </p:nvPr>
        </p:nvSpPr>
        <p:spPr>
          <a:xfrm>
            <a:off x="323528" y="6093296"/>
            <a:ext cx="8304087" cy="797511"/>
          </a:xfrm>
        </p:spPr>
        <p:txBody>
          <a:bodyPr/>
          <a:lstStyle/>
          <a:p>
            <a:pPr>
              <a:spcBef>
                <a:spcPts val="0"/>
              </a:spcBef>
            </a:pPr>
            <a:r>
              <a:rPr lang="en-GB" sz="900" noProof="0" dirty="0" smtClean="0">
                <a:solidFill>
                  <a:schemeClr val="tx2"/>
                </a:solidFill>
              </a:rPr>
              <a:t>AE, adverse event; </a:t>
            </a:r>
            <a:r>
              <a:rPr lang="en-GB" sz="900" noProof="0" dirty="0" err="1" smtClean="0">
                <a:solidFill>
                  <a:schemeClr val="tx2"/>
                </a:solidFill>
              </a:rPr>
              <a:t>AFP</a:t>
            </a:r>
            <a:r>
              <a:rPr lang="en-GB" sz="900" noProof="0" dirty="0">
                <a:solidFill>
                  <a:schemeClr val="tx2"/>
                </a:solidFill>
              </a:rPr>
              <a:t>, </a:t>
            </a:r>
            <a:r>
              <a:rPr lang="fr-CH" sz="900" noProof="0" dirty="0">
                <a:solidFill>
                  <a:schemeClr val="tx2"/>
                </a:solidFill>
              </a:rPr>
              <a:t>a</a:t>
            </a:r>
            <a:r>
              <a:rPr lang="fr-CH" sz="900" dirty="0" err="1">
                <a:solidFill>
                  <a:schemeClr val="tx2"/>
                </a:solidFill>
              </a:rPr>
              <a:t>lpha-fetoprotein</a:t>
            </a:r>
            <a:r>
              <a:rPr lang="en-GB" sz="900" noProof="0" dirty="0">
                <a:solidFill>
                  <a:schemeClr val="tx2"/>
                </a:solidFill>
              </a:rPr>
              <a:t>; HCC, hepatocellular carcinoma; IgG1, immunoglobulin G1; </a:t>
            </a:r>
            <a:r>
              <a:rPr lang="en-GB" sz="900" dirty="0">
                <a:solidFill>
                  <a:schemeClr val="tx2"/>
                </a:solidFill>
              </a:rPr>
              <a:t>VEGFR-2, vascular endothelial growth factor receptor 2</a:t>
            </a:r>
          </a:p>
          <a:p>
            <a:pPr>
              <a:spcBef>
                <a:spcPts val="0"/>
              </a:spcBef>
            </a:pPr>
            <a:r>
              <a:rPr lang="en-GB" sz="900" noProof="0" dirty="0" smtClean="0">
                <a:solidFill>
                  <a:schemeClr val="tx2"/>
                </a:solidFill>
              </a:rPr>
              <a:t>Source</a:t>
            </a:r>
            <a:r>
              <a:rPr lang="en-GB" sz="900" dirty="0">
                <a:solidFill>
                  <a:schemeClr val="tx2"/>
                </a:solidFill>
              </a:rPr>
              <a:t>: Sorafenib </a:t>
            </a:r>
            <a:r>
              <a:rPr lang="en-GB" sz="900" dirty="0" err="1">
                <a:solidFill>
                  <a:schemeClr val="tx2"/>
                </a:solidFill>
              </a:rPr>
              <a:t>SmPC</a:t>
            </a:r>
            <a:r>
              <a:rPr lang="en-GB" sz="900" dirty="0">
                <a:solidFill>
                  <a:schemeClr val="tx2"/>
                </a:solidFill>
              </a:rPr>
              <a:t> November 2019, sorafenib </a:t>
            </a:r>
            <a:r>
              <a:rPr lang="en-GB" sz="900" dirty="0" err="1">
                <a:solidFill>
                  <a:schemeClr val="tx2"/>
                </a:solidFill>
              </a:rPr>
              <a:t>USPI</a:t>
            </a:r>
            <a:r>
              <a:rPr lang="en-GB" sz="900" dirty="0">
                <a:solidFill>
                  <a:schemeClr val="tx2"/>
                </a:solidFill>
              </a:rPr>
              <a:t> April </a:t>
            </a:r>
            <a:r>
              <a:rPr lang="en-GB" sz="900" dirty="0" smtClean="0">
                <a:solidFill>
                  <a:schemeClr val="tx2"/>
                </a:solidFill>
              </a:rPr>
              <a:t>2020; lenvatinib </a:t>
            </a:r>
            <a:r>
              <a:rPr lang="en-GB" sz="900" dirty="0" err="1">
                <a:solidFill>
                  <a:schemeClr val="tx2"/>
                </a:solidFill>
              </a:rPr>
              <a:t>SmPC</a:t>
            </a:r>
            <a:r>
              <a:rPr lang="en-GB" sz="900" dirty="0">
                <a:solidFill>
                  <a:schemeClr val="tx2"/>
                </a:solidFill>
              </a:rPr>
              <a:t> November 2019, lenvatinib </a:t>
            </a:r>
            <a:r>
              <a:rPr lang="en-GB" sz="900" dirty="0" err="1">
                <a:solidFill>
                  <a:schemeClr val="tx2"/>
                </a:solidFill>
              </a:rPr>
              <a:t>USPI</a:t>
            </a:r>
            <a:r>
              <a:rPr lang="en-GB" sz="900" dirty="0">
                <a:solidFill>
                  <a:schemeClr val="tx2"/>
                </a:solidFill>
              </a:rPr>
              <a:t> February </a:t>
            </a:r>
            <a:r>
              <a:rPr lang="en-GB" sz="900" dirty="0" smtClean="0">
                <a:solidFill>
                  <a:schemeClr val="tx2"/>
                </a:solidFill>
              </a:rPr>
              <a:t>2020; </a:t>
            </a:r>
            <a:r>
              <a:rPr lang="en-GB" sz="900" noProof="0" dirty="0" smtClean="0">
                <a:solidFill>
                  <a:schemeClr val="tx2"/>
                </a:solidFill>
              </a:rPr>
              <a:t> Finn RS and Zhu </a:t>
            </a:r>
            <a:r>
              <a:rPr lang="en-GB" sz="900" noProof="0" dirty="0" err="1" smtClean="0">
                <a:solidFill>
                  <a:schemeClr val="tx2"/>
                </a:solidFill>
              </a:rPr>
              <a:t>AX</a:t>
            </a:r>
            <a:r>
              <a:rPr lang="en-GB" sz="900" noProof="0" dirty="0" smtClean="0">
                <a:solidFill>
                  <a:schemeClr val="tx2"/>
                </a:solidFill>
              </a:rPr>
              <a:t>, </a:t>
            </a:r>
            <a:r>
              <a:rPr lang="en-GB" sz="900" noProof="0" dirty="0" err="1" smtClean="0">
                <a:solidFill>
                  <a:schemeClr val="tx2"/>
                </a:solidFill>
              </a:rPr>
              <a:t>Hepat</a:t>
            </a:r>
            <a:r>
              <a:rPr lang="fr-CH" sz="900" dirty="0" err="1" smtClean="0">
                <a:solidFill>
                  <a:schemeClr val="tx2"/>
                </a:solidFill>
              </a:rPr>
              <a:t>ology</a:t>
            </a:r>
            <a:r>
              <a:rPr lang="fr-CH" sz="900" dirty="0" smtClean="0">
                <a:solidFill>
                  <a:schemeClr val="tx2"/>
                </a:solidFill>
              </a:rPr>
              <a:t> 2020:Online </a:t>
            </a:r>
            <a:r>
              <a:rPr lang="fr-CH" sz="900" dirty="0" err="1" smtClean="0">
                <a:solidFill>
                  <a:schemeClr val="tx2"/>
                </a:solidFill>
              </a:rPr>
              <a:t>ahead</a:t>
            </a:r>
            <a:r>
              <a:rPr lang="fr-CH" sz="900" dirty="0" smtClean="0">
                <a:solidFill>
                  <a:schemeClr val="tx2"/>
                </a:solidFill>
              </a:rPr>
              <a:t> of </a:t>
            </a:r>
            <a:r>
              <a:rPr lang="fr-CH" sz="900" dirty="0" err="1" smtClean="0">
                <a:solidFill>
                  <a:schemeClr val="tx2"/>
                </a:solidFill>
              </a:rPr>
              <a:t>print</a:t>
            </a:r>
            <a:r>
              <a:rPr lang="fr-CH" sz="900" dirty="0" smtClean="0">
                <a:solidFill>
                  <a:schemeClr val="tx2"/>
                </a:solidFill>
              </a:rPr>
              <a:t>; </a:t>
            </a:r>
            <a:r>
              <a:rPr lang="en-GB" sz="900" noProof="0" dirty="0" err="1" smtClean="0">
                <a:solidFill>
                  <a:schemeClr val="tx2"/>
                </a:solidFill>
              </a:rPr>
              <a:t>Bruix</a:t>
            </a:r>
            <a:r>
              <a:rPr lang="en-GB" sz="900" noProof="0" dirty="0" smtClean="0">
                <a:solidFill>
                  <a:schemeClr val="tx2"/>
                </a:solidFill>
              </a:rPr>
              <a:t> J, et al. Nat Rev </a:t>
            </a:r>
            <a:r>
              <a:rPr lang="en-GB" sz="900" noProof="0" dirty="0" err="1" smtClean="0">
                <a:solidFill>
                  <a:schemeClr val="tx2"/>
                </a:solidFill>
              </a:rPr>
              <a:t>Gastroenterol</a:t>
            </a:r>
            <a:r>
              <a:rPr lang="en-GB" sz="900" noProof="0" dirty="0" smtClean="0">
                <a:solidFill>
                  <a:schemeClr val="tx2"/>
                </a:solidFill>
              </a:rPr>
              <a:t> </a:t>
            </a:r>
            <a:r>
              <a:rPr lang="en-GB" sz="900" noProof="0" dirty="0" err="1" smtClean="0">
                <a:solidFill>
                  <a:schemeClr val="tx2"/>
                </a:solidFill>
              </a:rPr>
              <a:t>Hepatol</a:t>
            </a:r>
            <a:r>
              <a:rPr lang="en-GB" sz="900" noProof="0" dirty="0" smtClean="0">
                <a:solidFill>
                  <a:schemeClr val="tx2"/>
                </a:solidFill>
              </a:rPr>
              <a:t>. 2019;16:617-30. </a:t>
            </a:r>
            <a:r>
              <a:rPr lang="en-GB" sz="900" baseline="30000" dirty="0" smtClean="0">
                <a:solidFill>
                  <a:schemeClr val="tx2"/>
                </a:solidFill>
              </a:rPr>
              <a:t>1</a:t>
            </a:r>
            <a:r>
              <a:rPr lang="en-GB" sz="900" dirty="0" smtClean="0">
                <a:solidFill>
                  <a:schemeClr val="tx2"/>
                </a:solidFill>
              </a:rPr>
              <a:t> </a:t>
            </a:r>
            <a:r>
              <a:rPr lang="en-GB" sz="900" dirty="0">
                <a:solidFill>
                  <a:schemeClr val="tx2"/>
                </a:solidFill>
              </a:rPr>
              <a:t>Both products were approved in the US based on pivotal studies where the primary endpoint did not meet the statistical </a:t>
            </a:r>
            <a:r>
              <a:rPr lang="en-GB" sz="900" dirty="0" smtClean="0">
                <a:solidFill>
                  <a:schemeClr val="tx2"/>
                </a:solidFill>
              </a:rPr>
              <a:t>significance. </a:t>
            </a:r>
            <a:r>
              <a:rPr lang="en-GB" sz="900" baseline="30000" dirty="0" smtClean="0">
                <a:solidFill>
                  <a:schemeClr val="tx2"/>
                </a:solidFill>
              </a:rPr>
              <a:t>2 </a:t>
            </a:r>
            <a:r>
              <a:rPr lang="en-GB" sz="900" dirty="0" smtClean="0">
                <a:solidFill>
                  <a:schemeClr val="tx2"/>
                </a:solidFill>
              </a:rPr>
              <a:t>For patients previously treated with sorafenib, </a:t>
            </a:r>
            <a:r>
              <a:rPr lang="en-GB" sz="900" dirty="0" err="1" smtClean="0">
                <a:solidFill>
                  <a:schemeClr val="tx2"/>
                </a:solidFill>
              </a:rPr>
              <a:t>nivolumab</a:t>
            </a:r>
            <a:r>
              <a:rPr lang="en-GB" sz="900" dirty="0" smtClean="0">
                <a:solidFill>
                  <a:schemeClr val="tx2"/>
                </a:solidFill>
              </a:rPr>
              <a:t> + ipilimumab combination was approved by the US FDA on March 2020 (refer to the </a:t>
            </a:r>
            <a:r>
              <a:rPr lang="en-GB" sz="900" dirty="0" err="1" smtClean="0">
                <a:solidFill>
                  <a:schemeClr val="tx2"/>
                </a:solidFill>
              </a:rPr>
              <a:t>USPI</a:t>
            </a:r>
            <a:r>
              <a:rPr lang="en-GB" sz="900" dirty="0" smtClean="0">
                <a:solidFill>
                  <a:schemeClr val="tx2"/>
                </a:solidFill>
              </a:rPr>
              <a:t> of the respective drug)</a:t>
            </a:r>
            <a:endParaRPr lang="en-GB" sz="900" noProof="0" dirty="0">
              <a:solidFill>
                <a:schemeClr val="tx2"/>
              </a:solidFill>
            </a:endParaRPr>
          </a:p>
        </p:txBody>
      </p:sp>
      <p:sp>
        <p:nvSpPr>
          <p:cNvPr id="33" name="Rectangle : coins arrondis 32">
            <a:extLst>
              <a:ext uri="{FF2B5EF4-FFF2-40B4-BE49-F238E27FC236}">
                <a16:creationId xmlns="" xmlns:a16="http://schemas.microsoft.com/office/drawing/2014/main" id="{4F1B4CD2-BEC5-F445-B05D-4BFB87488F84}"/>
              </a:ext>
            </a:extLst>
          </p:cNvPr>
          <p:cNvSpPr/>
          <p:nvPr/>
        </p:nvSpPr>
        <p:spPr>
          <a:xfrm>
            <a:off x="271544" y="1250225"/>
            <a:ext cx="8356071" cy="1592917"/>
          </a:xfrm>
          <a:prstGeom prst="roundRect">
            <a:avLst>
              <a:gd name="adj" fmla="val 11542"/>
            </a:avLst>
          </a:prstGeom>
          <a:solidFill>
            <a:schemeClr val="tx2">
              <a:alpha val="8627"/>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Rectangle : coins arrondis 33">
            <a:extLst>
              <a:ext uri="{FF2B5EF4-FFF2-40B4-BE49-F238E27FC236}">
                <a16:creationId xmlns="" xmlns:a16="http://schemas.microsoft.com/office/drawing/2014/main" id="{63760C30-C5DE-E749-B1EC-AD693B4CF567}"/>
              </a:ext>
            </a:extLst>
          </p:cNvPr>
          <p:cNvSpPr/>
          <p:nvPr/>
        </p:nvSpPr>
        <p:spPr>
          <a:xfrm>
            <a:off x="271544" y="2926768"/>
            <a:ext cx="8356071" cy="2862056"/>
          </a:xfrm>
          <a:prstGeom prst="roundRect">
            <a:avLst>
              <a:gd name="adj" fmla="val 12295"/>
            </a:avLst>
          </a:prstGeom>
          <a:solidFill>
            <a:schemeClr val="tx2">
              <a:alpha val="8627"/>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Rectangle : coins arrondis 34">
            <a:extLst>
              <a:ext uri="{FF2B5EF4-FFF2-40B4-BE49-F238E27FC236}">
                <a16:creationId xmlns="" xmlns:a16="http://schemas.microsoft.com/office/drawing/2014/main" id="{E8772B9A-A549-3A48-841A-FC281A76BBBF}"/>
              </a:ext>
            </a:extLst>
          </p:cNvPr>
          <p:cNvSpPr/>
          <p:nvPr/>
        </p:nvSpPr>
        <p:spPr>
          <a:xfrm>
            <a:off x="611560" y="3776446"/>
            <a:ext cx="1728192" cy="25868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cabozantinib</a:t>
            </a:r>
            <a:endParaRPr lang="en-GB" dirty="0"/>
          </a:p>
        </p:txBody>
      </p:sp>
      <p:sp>
        <p:nvSpPr>
          <p:cNvPr id="37" name="ZoneTexte 36">
            <a:extLst>
              <a:ext uri="{FF2B5EF4-FFF2-40B4-BE49-F238E27FC236}">
                <a16:creationId xmlns="" xmlns:a16="http://schemas.microsoft.com/office/drawing/2014/main" id="{F8F59A2F-334B-C64E-9B69-26643CFA5376}"/>
              </a:ext>
            </a:extLst>
          </p:cNvPr>
          <p:cNvSpPr txBox="1"/>
          <p:nvPr/>
        </p:nvSpPr>
        <p:spPr>
          <a:xfrm>
            <a:off x="505226" y="1325208"/>
            <a:ext cx="2734916" cy="307777"/>
          </a:xfrm>
          <a:prstGeom prst="rect">
            <a:avLst/>
          </a:prstGeom>
          <a:noFill/>
        </p:spPr>
        <p:txBody>
          <a:bodyPr wrap="none" lIns="0" tIns="0" rIns="0" bIns="0" rtlCol="0">
            <a:spAutoFit/>
          </a:bodyPr>
          <a:lstStyle/>
          <a:p>
            <a:pPr algn="ctr"/>
            <a:r>
              <a:rPr lang="en-GB" sz="2000" b="1" dirty="0">
                <a:solidFill>
                  <a:srgbClr val="505050"/>
                </a:solidFill>
                <a:latin typeface="Calibri" panose="020F0502020204030204" pitchFamily="34" charset="0"/>
                <a:ea typeface="Aileron" charset="0"/>
                <a:cs typeface="Calibri" panose="020F0502020204030204" pitchFamily="34" charset="0"/>
              </a:rPr>
              <a:t>Targeted first-line therapy</a:t>
            </a:r>
          </a:p>
        </p:txBody>
      </p:sp>
      <p:sp>
        <p:nvSpPr>
          <p:cNvPr id="38" name="ZoneTexte 37">
            <a:extLst>
              <a:ext uri="{FF2B5EF4-FFF2-40B4-BE49-F238E27FC236}">
                <a16:creationId xmlns="" xmlns:a16="http://schemas.microsoft.com/office/drawing/2014/main" id="{2366EE6A-0A8D-A844-982A-808DDBA4B3B7}"/>
              </a:ext>
            </a:extLst>
          </p:cNvPr>
          <p:cNvSpPr txBox="1"/>
          <p:nvPr/>
        </p:nvSpPr>
        <p:spPr>
          <a:xfrm>
            <a:off x="433095" y="3012475"/>
            <a:ext cx="3194914" cy="307777"/>
          </a:xfrm>
          <a:prstGeom prst="rect">
            <a:avLst/>
          </a:prstGeom>
          <a:noFill/>
        </p:spPr>
        <p:txBody>
          <a:bodyPr wrap="none" lIns="0" tIns="0" rIns="0" bIns="0" rtlCol="0">
            <a:spAutoFit/>
          </a:bodyPr>
          <a:lstStyle/>
          <a:p>
            <a:pPr algn="ctr"/>
            <a:r>
              <a:rPr lang="en-GB" sz="2000" b="1" dirty="0">
                <a:solidFill>
                  <a:srgbClr val="505050"/>
                </a:solidFill>
                <a:latin typeface="Calibri" panose="020F0502020204030204" pitchFamily="34" charset="0"/>
                <a:ea typeface="Aileron" charset="0"/>
                <a:cs typeface="Calibri" panose="020F0502020204030204" pitchFamily="34" charset="0"/>
              </a:rPr>
              <a:t>Targeted second-line therapy*</a:t>
            </a:r>
          </a:p>
        </p:txBody>
      </p:sp>
      <p:sp>
        <p:nvSpPr>
          <p:cNvPr id="51" name="Rectangle : coins arrondis 50">
            <a:extLst>
              <a:ext uri="{FF2B5EF4-FFF2-40B4-BE49-F238E27FC236}">
                <a16:creationId xmlns="" xmlns:a16="http://schemas.microsoft.com/office/drawing/2014/main" id="{B6EA3406-8BC7-9E47-B067-A9D5FEB6EC38}"/>
              </a:ext>
            </a:extLst>
          </p:cNvPr>
          <p:cNvSpPr/>
          <p:nvPr/>
        </p:nvSpPr>
        <p:spPr>
          <a:xfrm>
            <a:off x="611560" y="3401862"/>
            <a:ext cx="1728192" cy="25868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regorafenib</a:t>
            </a:r>
          </a:p>
        </p:txBody>
      </p:sp>
      <p:sp>
        <p:nvSpPr>
          <p:cNvPr id="65" name="Rectangle : coins arrondis 64">
            <a:extLst>
              <a:ext uri="{FF2B5EF4-FFF2-40B4-BE49-F238E27FC236}">
                <a16:creationId xmlns="" xmlns:a16="http://schemas.microsoft.com/office/drawing/2014/main" id="{15E04566-89B5-A445-9746-84DDA388664E}"/>
              </a:ext>
            </a:extLst>
          </p:cNvPr>
          <p:cNvSpPr/>
          <p:nvPr/>
        </p:nvSpPr>
        <p:spPr>
          <a:xfrm>
            <a:off x="611560" y="4151030"/>
            <a:ext cx="1728192" cy="25868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ramucirumab</a:t>
            </a:r>
          </a:p>
        </p:txBody>
      </p:sp>
      <p:sp>
        <p:nvSpPr>
          <p:cNvPr id="69" name="Rectangle : coins arrondis 68">
            <a:extLst>
              <a:ext uri="{FF2B5EF4-FFF2-40B4-BE49-F238E27FC236}">
                <a16:creationId xmlns="" xmlns:a16="http://schemas.microsoft.com/office/drawing/2014/main" id="{B26706B2-38E9-174D-8679-B313A0871284}"/>
              </a:ext>
            </a:extLst>
          </p:cNvPr>
          <p:cNvSpPr/>
          <p:nvPr/>
        </p:nvSpPr>
        <p:spPr>
          <a:xfrm>
            <a:off x="539552" y="1685488"/>
            <a:ext cx="1728192" cy="29269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sorafenib</a:t>
            </a:r>
          </a:p>
        </p:txBody>
      </p:sp>
      <p:sp>
        <p:nvSpPr>
          <p:cNvPr id="70" name="Rectangle : coins arrondis 69">
            <a:extLst>
              <a:ext uri="{FF2B5EF4-FFF2-40B4-BE49-F238E27FC236}">
                <a16:creationId xmlns="" xmlns:a16="http://schemas.microsoft.com/office/drawing/2014/main" id="{8598EA7B-455A-ED46-83C2-9CB2998523E0}"/>
              </a:ext>
            </a:extLst>
          </p:cNvPr>
          <p:cNvSpPr/>
          <p:nvPr/>
        </p:nvSpPr>
        <p:spPr>
          <a:xfrm>
            <a:off x="539552" y="2311798"/>
            <a:ext cx="1728192" cy="29269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lenvatinib</a:t>
            </a:r>
          </a:p>
        </p:txBody>
      </p:sp>
      <p:sp>
        <p:nvSpPr>
          <p:cNvPr id="72" name="Rectangle : coins arrondis 71">
            <a:extLst>
              <a:ext uri="{FF2B5EF4-FFF2-40B4-BE49-F238E27FC236}">
                <a16:creationId xmlns="" xmlns:a16="http://schemas.microsoft.com/office/drawing/2014/main" id="{AB130793-F32B-CA41-A8BA-DBAEC187BF59}"/>
              </a:ext>
            </a:extLst>
          </p:cNvPr>
          <p:cNvSpPr/>
          <p:nvPr/>
        </p:nvSpPr>
        <p:spPr>
          <a:xfrm>
            <a:off x="611560" y="5258974"/>
            <a:ext cx="1728192" cy="50155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nivolumab + </a:t>
            </a:r>
            <a:r>
              <a:rPr lang="en-GB" dirty="0" smtClean="0"/>
              <a:t>ipilimumab</a:t>
            </a:r>
            <a:endParaRPr lang="en-GB" baseline="30000" dirty="0"/>
          </a:p>
        </p:txBody>
      </p:sp>
      <p:sp>
        <p:nvSpPr>
          <p:cNvPr id="2" name="Rectangle 1">
            <a:extLst>
              <a:ext uri="{FF2B5EF4-FFF2-40B4-BE49-F238E27FC236}">
                <a16:creationId xmlns="" xmlns:a16="http://schemas.microsoft.com/office/drawing/2014/main" id="{462659D5-57A5-3043-B569-61744D99BA95}"/>
              </a:ext>
            </a:extLst>
          </p:cNvPr>
          <p:cNvSpPr/>
          <p:nvPr/>
        </p:nvSpPr>
        <p:spPr>
          <a:xfrm>
            <a:off x="2470886" y="1654866"/>
            <a:ext cx="3973075" cy="615553"/>
          </a:xfrm>
          <a:prstGeom prst="rect">
            <a:avLst/>
          </a:prstGeom>
        </p:spPr>
        <p:txBody>
          <a:bodyPr wrap="none">
            <a:spAutoFit/>
          </a:bodyPr>
          <a:lstStyle/>
          <a:p>
            <a:r>
              <a:rPr lang="en-GB" sz="1700" dirty="0" err="1">
                <a:solidFill>
                  <a:srgbClr val="5D8298"/>
                </a:solidFill>
                <a:latin typeface="+mj-lt"/>
              </a:rPr>
              <a:t>Multikinase</a:t>
            </a:r>
            <a:r>
              <a:rPr lang="en-GB" sz="1700" dirty="0">
                <a:solidFill>
                  <a:srgbClr val="5D8298"/>
                </a:solidFill>
                <a:latin typeface="+mj-lt"/>
              </a:rPr>
              <a:t> </a:t>
            </a:r>
            <a:r>
              <a:rPr lang="en-GB" sz="1700" dirty="0" smtClean="0">
                <a:solidFill>
                  <a:srgbClr val="5D8298"/>
                </a:solidFill>
                <a:latin typeface="+mj-lt"/>
              </a:rPr>
              <a:t>inhibitor</a:t>
            </a:r>
          </a:p>
          <a:p>
            <a:r>
              <a:rPr lang="en-GB" sz="1700" dirty="0" smtClean="0">
                <a:solidFill>
                  <a:schemeClr val="tx2"/>
                </a:solidFill>
                <a:latin typeface="+mj-lt"/>
              </a:rPr>
              <a:t>Key AEs: </a:t>
            </a:r>
            <a:r>
              <a:rPr lang="en-GB" sz="1600" dirty="0" smtClean="0">
                <a:solidFill>
                  <a:schemeClr val="tx2"/>
                </a:solidFill>
              </a:rPr>
              <a:t>diarrhoea, hand-foot </a:t>
            </a:r>
            <a:r>
              <a:rPr lang="en-GB" sz="1600" dirty="0">
                <a:solidFill>
                  <a:schemeClr val="tx2"/>
                </a:solidFill>
              </a:rPr>
              <a:t>skin </a:t>
            </a:r>
            <a:r>
              <a:rPr lang="en-GB" sz="1600" dirty="0" smtClean="0">
                <a:solidFill>
                  <a:schemeClr val="tx2"/>
                </a:solidFill>
              </a:rPr>
              <a:t>reaction </a:t>
            </a:r>
            <a:endParaRPr lang="en-GB" sz="1700" dirty="0">
              <a:solidFill>
                <a:schemeClr val="tx2"/>
              </a:solidFill>
              <a:latin typeface="+mj-lt"/>
            </a:endParaRPr>
          </a:p>
        </p:txBody>
      </p:sp>
      <p:sp>
        <p:nvSpPr>
          <p:cNvPr id="45" name="Rectangle 44">
            <a:extLst>
              <a:ext uri="{FF2B5EF4-FFF2-40B4-BE49-F238E27FC236}">
                <a16:creationId xmlns="" xmlns:a16="http://schemas.microsoft.com/office/drawing/2014/main" id="{43D1E19D-0370-AD4D-A6EF-C6E4E933F6BC}"/>
              </a:ext>
            </a:extLst>
          </p:cNvPr>
          <p:cNvSpPr/>
          <p:nvPr/>
        </p:nvSpPr>
        <p:spPr>
          <a:xfrm>
            <a:off x="2470886" y="2281176"/>
            <a:ext cx="3104568" cy="877163"/>
          </a:xfrm>
          <a:prstGeom prst="rect">
            <a:avLst/>
          </a:prstGeom>
        </p:spPr>
        <p:txBody>
          <a:bodyPr wrap="none">
            <a:spAutoFit/>
          </a:bodyPr>
          <a:lstStyle/>
          <a:p>
            <a:r>
              <a:rPr lang="en-GB" sz="1700" dirty="0" err="1">
                <a:solidFill>
                  <a:srgbClr val="5D8298"/>
                </a:solidFill>
                <a:latin typeface="+mj-lt"/>
              </a:rPr>
              <a:t>Multikinase</a:t>
            </a:r>
            <a:r>
              <a:rPr lang="en-GB" sz="1700" dirty="0">
                <a:solidFill>
                  <a:srgbClr val="5D8298"/>
                </a:solidFill>
                <a:latin typeface="+mj-lt"/>
              </a:rPr>
              <a:t> </a:t>
            </a:r>
            <a:r>
              <a:rPr lang="en-GB" sz="1700" dirty="0" smtClean="0">
                <a:solidFill>
                  <a:srgbClr val="5D8298"/>
                </a:solidFill>
                <a:latin typeface="+mj-lt"/>
              </a:rPr>
              <a:t>inhibitor</a:t>
            </a:r>
            <a:br>
              <a:rPr lang="en-GB" sz="1700" dirty="0" smtClean="0">
                <a:solidFill>
                  <a:srgbClr val="5D8298"/>
                </a:solidFill>
                <a:latin typeface="+mj-lt"/>
              </a:rPr>
            </a:br>
            <a:r>
              <a:rPr lang="en-GB" sz="1700" dirty="0" smtClean="0">
                <a:solidFill>
                  <a:schemeClr val="tx2"/>
                </a:solidFill>
              </a:rPr>
              <a:t>Key </a:t>
            </a:r>
            <a:r>
              <a:rPr lang="en-GB" sz="1700" dirty="0">
                <a:solidFill>
                  <a:schemeClr val="tx2"/>
                </a:solidFill>
              </a:rPr>
              <a:t>AEs: </a:t>
            </a:r>
            <a:r>
              <a:rPr lang="en-GB" sz="1600" dirty="0" smtClean="0">
                <a:solidFill>
                  <a:schemeClr val="tx2"/>
                </a:solidFill>
              </a:rPr>
              <a:t>hypertension, proteinuria</a:t>
            </a:r>
            <a:endParaRPr lang="en-GB" sz="1700" dirty="0">
              <a:solidFill>
                <a:schemeClr val="tx2"/>
              </a:solidFill>
            </a:endParaRPr>
          </a:p>
          <a:p>
            <a:endParaRPr lang="fr-FR" sz="1700" dirty="0">
              <a:solidFill>
                <a:srgbClr val="5D8298"/>
              </a:solidFill>
              <a:latin typeface="+mj-lt"/>
            </a:endParaRPr>
          </a:p>
        </p:txBody>
      </p:sp>
      <p:sp>
        <p:nvSpPr>
          <p:cNvPr id="5" name="Rectangle 4">
            <a:extLst>
              <a:ext uri="{FF2B5EF4-FFF2-40B4-BE49-F238E27FC236}">
                <a16:creationId xmlns="" xmlns:a16="http://schemas.microsoft.com/office/drawing/2014/main" id="{23F087A6-6E2C-FA4B-86AC-5535027322B8}"/>
              </a:ext>
            </a:extLst>
          </p:cNvPr>
          <p:cNvSpPr/>
          <p:nvPr/>
        </p:nvSpPr>
        <p:spPr>
          <a:xfrm>
            <a:off x="2542894" y="3354232"/>
            <a:ext cx="5074787" cy="353943"/>
          </a:xfrm>
          <a:prstGeom prst="rect">
            <a:avLst/>
          </a:prstGeom>
        </p:spPr>
        <p:txBody>
          <a:bodyPr wrap="none">
            <a:spAutoFit/>
          </a:bodyPr>
          <a:lstStyle/>
          <a:p>
            <a:r>
              <a:rPr lang="en-GB" sz="1700" dirty="0" err="1">
                <a:solidFill>
                  <a:srgbClr val="5D8298"/>
                </a:solidFill>
                <a:latin typeface="+mj-lt"/>
              </a:rPr>
              <a:t>Multikinase</a:t>
            </a:r>
            <a:r>
              <a:rPr lang="en-GB" sz="1700" dirty="0">
                <a:solidFill>
                  <a:srgbClr val="5D8298"/>
                </a:solidFill>
                <a:latin typeface="+mj-lt"/>
              </a:rPr>
              <a:t> inhibitor (when sorafenib is well tolerated) </a:t>
            </a:r>
            <a:endParaRPr lang="fr-FR" sz="1700" dirty="0">
              <a:solidFill>
                <a:srgbClr val="5D8298"/>
              </a:solidFill>
              <a:latin typeface="+mj-lt"/>
            </a:endParaRPr>
          </a:p>
        </p:txBody>
      </p:sp>
      <p:sp>
        <p:nvSpPr>
          <p:cNvPr id="46" name="Rectangle 45">
            <a:extLst>
              <a:ext uri="{FF2B5EF4-FFF2-40B4-BE49-F238E27FC236}">
                <a16:creationId xmlns="" xmlns:a16="http://schemas.microsoft.com/office/drawing/2014/main" id="{5BAB2364-8F00-8147-AF40-964F252EE353}"/>
              </a:ext>
            </a:extLst>
          </p:cNvPr>
          <p:cNvSpPr/>
          <p:nvPr/>
        </p:nvSpPr>
        <p:spPr>
          <a:xfrm>
            <a:off x="2542894" y="3743358"/>
            <a:ext cx="5881931" cy="353943"/>
          </a:xfrm>
          <a:prstGeom prst="rect">
            <a:avLst/>
          </a:prstGeom>
        </p:spPr>
        <p:txBody>
          <a:bodyPr wrap="none">
            <a:spAutoFit/>
          </a:bodyPr>
          <a:lstStyle/>
          <a:p>
            <a:r>
              <a:rPr lang="en-GB" sz="1700" dirty="0" err="1">
                <a:solidFill>
                  <a:srgbClr val="5D8298"/>
                </a:solidFill>
                <a:latin typeface="+mj-lt"/>
              </a:rPr>
              <a:t>Multikinase</a:t>
            </a:r>
            <a:r>
              <a:rPr lang="en-GB" sz="1700" dirty="0">
                <a:solidFill>
                  <a:srgbClr val="5D8298"/>
                </a:solidFill>
                <a:latin typeface="+mj-lt"/>
              </a:rPr>
              <a:t> inhibitor (third line option if not used in second line)</a:t>
            </a:r>
            <a:endParaRPr lang="fr-FR" sz="1700" dirty="0">
              <a:solidFill>
                <a:srgbClr val="5D8298"/>
              </a:solidFill>
              <a:latin typeface="+mj-lt"/>
            </a:endParaRPr>
          </a:p>
        </p:txBody>
      </p:sp>
      <p:sp>
        <p:nvSpPr>
          <p:cNvPr id="6" name="Rectangle 5">
            <a:extLst>
              <a:ext uri="{FF2B5EF4-FFF2-40B4-BE49-F238E27FC236}">
                <a16:creationId xmlns="" xmlns:a16="http://schemas.microsoft.com/office/drawing/2014/main" id="{FAC372F8-9CB8-0348-8578-4E3598F8EC1E}"/>
              </a:ext>
            </a:extLst>
          </p:cNvPr>
          <p:cNvSpPr/>
          <p:nvPr/>
        </p:nvSpPr>
        <p:spPr>
          <a:xfrm>
            <a:off x="2542894" y="4120909"/>
            <a:ext cx="6329562" cy="353943"/>
          </a:xfrm>
          <a:prstGeom prst="rect">
            <a:avLst/>
          </a:prstGeom>
        </p:spPr>
        <p:txBody>
          <a:bodyPr wrap="square">
            <a:spAutoFit/>
          </a:bodyPr>
          <a:lstStyle/>
          <a:p>
            <a:r>
              <a:rPr lang="en-GB" sz="1700" dirty="0">
                <a:solidFill>
                  <a:srgbClr val="5D8298"/>
                </a:solidFill>
                <a:latin typeface="+mj-lt"/>
              </a:rPr>
              <a:t>Human IgG1 monoclonal antibody against VEGFR-2 (</a:t>
            </a:r>
            <a:r>
              <a:rPr lang="fr-FR" sz="1700" dirty="0">
                <a:solidFill>
                  <a:srgbClr val="5D8298"/>
                </a:solidFill>
                <a:latin typeface="+mj-lt"/>
              </a:rPr>
              <a:t>AFP≥400</a:t>
            </a:r>
            <a:r>
              <a:rPr lang="fr-CH" sz="1700" dirty="0" err="1">
                <a:solidFill>
                  <a:srgbClr val="5D8298"/>
                </a:solidFill>
                <a:latin typeface="+mj-lt"/>
              </a:rPr>
              <a:t>ng</a:t>
            </a:r>
            <a:r>
              <a:rPr lang="fr-CH" sz="1700" dirty="0">
                <a:solidFill>
                  <a:srgbClr val="5D8298"/>
                </a:solidFill>
                <a:latin typeface="+mj-lt"/>
              </a:rPr>
              <a:t>/</a:t>
            </a:r>
            <a:r>
              <a:rPr lang="fr-CH" sz="1700" dirty="0" err="1">
                <a:solidFill>
                  <a:srgbClr val="5D8298"/>
                </a:solidFill>
                <a:latin typeface="+mj-lt"/>
              </a:rPr>
              <a:t>mL</a:t>
            </a:r>
            <a:r>
              <a:rPr lang="fr-FR" sz="1700" dirty="0">
                <a:solidFill>
                  <a:srgbClr val="5D8298"/>
                </a:solidFill>
                <a:latin typeface="+mj-lt"/>
              </a:rPr>
              <a:t>)</a:t>
            </a:r>
          </a:p>
        </p:txBody>
      </p:sp>
      <p:sp>
        <p:nvSpPr>
          <p:cNvPr id="8" name="Rectangle 7">
            <a:extLst>
              <a:ext uri="{FF2B5EF4-FFF2-40B4-BE49-F238E27FC236}">
                <a16:creationId xmlns="" xmlns:a16="http://schemas.microsoft.com/office/drawing/2014/main" id="{AE2C28F8-51BD-F342-90FD-E8D17731A430}"/>
              </a:ext>
            </a:extLst>
          </p:cNvPr>
          <p:cNvSpPr/>
          <p:nvPr/>
        </p:nvSpPr>
        <p:spPr>
          <a:xfrm>
            <a:off x="2542894" y="5332781"/>
            <a:ext cx="2895536" cy="353943"/>
          </a:xfrm>
          <a:prstGeom prst="rect">
            <a:avLst/>
          </a:prstGeom>
        </p:spPr>
        <p:txBody>
          <a:bodyPr wrap="none">
            <a:spAutoFit/>
          </a:bodyPr>
          <a:lstStyle/>
          <a:p>
            <a:r>
              <a:rPr lang="en-GB" sz="1700" dirty="0">
                <a:solidFill>
                  <a:srgbClr val="5D8298"/>
                </a:solidFill>
                <a:latin typeface="+mj-lt"/>
              </a:rPr>
              <a:t>Immune therapy </a:t>
            </a:r>
            <a:r>
              <a:rPr lang="en-GB" sz="1700" dirty="0" smtClean="0">
                <a:solidFill>
                  <a:srgbClr val="5D8298"/>
                </a:solidFill>
                <a:latin typeface="+mj-lt"/>
              </a:rPr>
              <a:t>combination</a:t>
            </a:r>
            <a:r>
              <a:rPr lang="en-GB" sz="1700" baseline="30000" dirty="0" smtClean="0">
                <a:solidFill>
                  <a:srgbClr val="5D8298"/>
                </a:solidFill>
                <a:latin typeface="+mj-lt"/>
              </a:rPr>
              <a:t>2</a:t>
            </a:r>
            <a:endParaRPr lang="fr-FR" sz="1700" baseline="30000" dirty="0">
              <a:solidFill>
                <a:srgbClr val="5D8298"/>
              </a:solidFill>
              <a:latin typeface="+mj-lt"/>
            </a:endParaRPr>
          </a:p>
        </p:txBody>
      </p:sp>
      <p:sp>
        <p:nvSpPr>
          <p:cNvPr id="7" name="Rectangle 6">
            <a:extLst>
              <a:ext uri="{FF2B5EF4-FFF2-40B4-BE49-F238E27FC236}">
                <a16:creationId xmlns="" xmlns:a16="http://schemas.microsoft.com/office/drawing/2014/main" id="{28B39F73-C20D-594B-AE9B-B2810BA51281}"/>
              </a:ext>
            </a:extLst>
          </p:cNvPr>
          <p:cNvSpPr/>
          <p:nvPr/>
        </p:nvSpPr>
        <p:spPr>
          <a:xfrm>
            <a:off x="3730459" y="5749554"/>
            <a:ext cx="5361131" cy="276999"/>
          </a:xfrm>
          <a:prstGeom prst="rect">
            <a:avLst/>
          </a:prstGeom>
        </p:spPr>
        <p:txBody>
          <a:bodyPr wrap="square">
            <a:spAutoFit/>
          </a:bodyPr>
          <a:lstStyle/>
          <a:p>
            <a:r>
              <a:rPr lang="en-GB" sz="1200" dirty="0">
                <a:solidFill>
                  <a:srgbClr val="5D8298"/>
                </a:solidFill>
                <a:latin typeface="Calibri" panose="020F0502020204030204" pitchFamily="34" charset="0"/>
                <a:cs typeface="Calibri" panose="020F0502020204030204" pitchFamily="34" charset="0"/>
              </a:rPr>
              <a:t> *</a:t>
            </a:r>
            <a:r>
              <a:rPr lang="fr-CH" sz="1200" dirty="0">
                <a:solidFill>
                  <a:srgbClr val="5D8298"/>
                </a:solidFill>
                <a:latin typeface="Calibri" panose="020F0502020204030204" pitchFamily="34" charset="0"/>
                <a:cs typeface="Calibri" panose="020F0502020204030204" pitchFamily="34" charset="0"/>
              </a:rPr>
              <a:t>None of the second-line </a:t>
            </a:r>
            <a:r>
              <a:rPr lang="fr-CH" sz="1200" dirty="0" err="1">
                <a:solidFill>
                  <a:srgbClr val="5D8298"/>
                </a:solidFill>
                <a:latin typeface="Calibri" panose="020F0502020204030204" pitchFamily="34" charset="0"/>
                <a:cs typeface="Calibri" panose="020F0502020204030204" pitchFamily="34" charset="0"/>
              </a:rPr>
              <a:t>therapies</a:t>
            </a:r>
            <a:r>
              <a:rPr lang="fr-CH" sz="1200" dirty="0">
                <a:solidFill>
                  <a:srgbClr val="5D8298"/>
                </a:solidFill>
                <a:latin typeface="Calibri" panose="020F0502020204030204" pitchFamily="34" charset="0"/>
                <a:cs typeface="Calibri" panose="020F0502020204030204" pitchFamily="34" charset="0"/>
              </a:rPr>
              <a:t> were </a:t>
            </a:r>
            <a:r>
              <a:rPr lang="fr-CH" sz="1200" dirty="0" err="1">
                <a:solidFill>
                  <a:srgbClr val="5D8298"/>
                </a:solidFill>
                <a:latin typeface="Calibri" panose="020F0502020204030204" pitchFamily="34" charset="0"/>
                <a:cs typeface="Calibri" panose="020F0502020204030204" pitchFamily="34" charset="0"/>
              </a:rPr>
              <a:t>prospectively</a:t>
            </a:r>
            <a:r>
              <a:rPr lang="fr-CH" sz="1200" dirty="0">
                <a:solidFill>
                  <a:srgbClr val="5D8298"/>
                </a:solidFill>
                <a:latin typeface="Calibri" panose="020F0502020204030204" pitchFamily="34" charset="0"/>
                <a:cs typeface="Calibri" panose="020F0502020204030204" pitchFamily="34" charset="0"/>
              </a:rPr>
              <a:t> </a:t>
            </a:r>
            <a:r>
              <a:rPr lang="fr-CH" sz="1200" dirty="0" err="1">
                <a:solidFill>
                  <a:srgbClr val="5D8298"/>
                </a:solidFill>
                <a:latin typeface="Calibri" panose="020F0502020204030204" pitchFamily="34" charset="0"/>
                <a:cs typeface="Calibri" panose="020F0502020204030204" pitchFamily="34" charset="0"/>
              </a:rPr>
              <a:t>tested</a:t>
            </a:r>
            <a:r>
              <a:rPr lang="fr-CH" sz="1200" dirty="0">
                <a:solidFill>
                  <a:srgbClr val="5D8298"/>
                </a:solidFill>
                <a:latin typeface="Calibri" panose="020F0502020204030204" pitchFamily="34" charset="0"/>
                <a:cs typeface="Calibri" panose="020F0502020204030204" pitchFamily="34" charset="0"/>
              </a:rPr>
              <a:t> </a:t>
            </a:r>
            <a:r>
              <a:rPr lang="fr-CH" sz="1200" dirty="0" err="1">
                <a:solidFill>
                  <a:srgbClr val="5D8298"/>
                </a:solidFill>
                <a:latin typeface="Calibri" panose="020F0502020204030204" pitchFamily="34" charset="0"/>
                <a:cs typeface="Calibri" panose="020F0502020204030204" pitchFamily="34" charset="0"/>
              </a:rPr>
              <a:t>after</a:t>
            </a:r>
            <a:r>
              <a:rPr lang="fr-CH" sz="1200" dirty="0">
                <a:solidFill>
                  <a:srgbClr val="5D8298"/>
                </a:solidFill>
                <a:latin typeface="Calibri" panose="020F0502020204030204" pitchFamily="34" charset="0"/>
                <a:cs typeface="Calibri" panose="020F0502020204030204" pitchFamily="34" charset="0"/>
              </a:rPr>
              <a:t> </a:t>
            </a:r>
            <a:r>
              <a:rPr lang="fr-CH" sz="1200" dirty="0" err="1">
                <a:solidFill>
                  <a:srgbClr val="5D8298"/>
                </a:solidFill>
                <a:latin typeface="Calibri" panose="020F0502020204030204" pitchFamily="34" charset="0"/>
                <a:cs typeface="Calibri" panose="020F0502020204030204" pitchFamily="34" charset="0"/>
              </a:rPr>
              <a:t>lenvatinib</a:t>
            </a:r>
            <a:endParaRPr lang="en-GB" sz="1200" dirty="0">
              <a:solidFill>
                <a:srgbClr val="5D8298"/>
              </a:solidFill>
              <a:latin typeface="Calibri" panose="020F0502020204030204" pitchFamily="34" charset="0"/>
              <a:cs typeface="Calibri" panose="020F0502020204030204" pitchFamily="34" charset="0"/>
            </a:endParaRPr>
          </a:p>
        </p:txBody>
      </p:sp>
      <p:sp>
        <p:nvSpPr>
          <p:cNvPr id="22" name="Rectangle : coins arrondis 21">
            <a:extLst>
              <a:ext uri="{FF2B5EF4-FFF2-40B4-BE49-F238E27FC236}">
                <a16:creationId xmlns="" xmlns:a16="http://schemas.microsoft.com/office/drawing/2014/main" id="{FAE6F633-20B7-BD4F-B436-D621CEFFC643}"/>
              </a:ext>
            </a:extLst>
          </p:cNvPr>
          <p:cNvSpPr/>
          <p:nvPr/>
        </p:nvSpPr>
        <p:spPr>
          <a:xfrm>
            <a:off x="608106" y="4540022"/>
            <a:ext cx="1728192" cy="25077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nivolumab</a:t>
            </a:r>
            <a:endParaRPr lang="en-GB" baseline="30000" dirty="0"/>
          </a:p>
        </p:txBody>
      </p:sp>
      <p:sp>
        <p:nvSpPr>
          <p:cNvPr id="23" name="Rectangle : coins arrondis 22">
            <a:extLst>
              <a:ext uri="{FF2B5EF4-FFF2-40B4-BE49-F238E27FC236}">
                <a16:creationId xmlns="" xmlns:a16="http://schemas.microsoft.com/office/drawing/2014/main" id="{3FD5FEE5-826A-AD42-B20A-F2083656D4D9}"/>
              </a:ext>
            </a:extLst>
          </p:cNvPr>
          <p:cNvSpPr/>
          <p:nvPr/>
        </p:nvSpPr>
        <p:spPr>
          <a:xfrm>
            <a:off x="608106" y="4892743"/>
            <a:ext cx="1728192" cy="25077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pembrolizumab</a:t>
            </a:r>
            <a:endParaRPr lang="en-GB" baseline="30000" dirty="0"/>
          </a:p>
        </p:txBody>
      </p:sp>
      <p:sp>
        <p:nvSpPr>
          <p:cNvPr id="24" name="Rectangle 23">
            <a:extLst>
              <a:ext uri="{FF2B5EF4-FFF2-40B4-BE49-F238E27FC236}">
                <a16:creationId xmlns="" xmlns:a16="http://schemas.microsoft.com/office/drawing/2014/main" id="{A7AD2A7F-AE08-2349-B459-7BD0BF4887FF}"/>
              </a:ext>
            </a:extLst>
          </p:cNvPr>
          <p:cNvSpPr/>
          <p:nvPr/>
        </p:nvSpPr>
        <p:spPr>
          <a:xfrm>
            <a:off x="2542894" y="4488440"/>
            <a:ext cx="3393173" cy="353943"/>
          </a:xfrm>
          <a:prstGeom prst="rect">
            <a:avLst/>
          </a:prstGeom>
        </p:spPr>
        <p:txBody>
          <a:bodyPr wrap="none">
            <a:spAutoFit/>
          </a:bodyPr>
          <a:lstStyle/>
          <a:p>
            <a:r>
              <a:rPr lang="en-GB" sz="1700" dirty="0">
                <a:solidFill>
                  <a:srgbClr val="5D8298"/>
                </a:solidFill>
                <a:latin typeface="+mj-lt"/>
              </a:rPr>
              <a:t>PD-1 inhibitor (approved in the </a:t>
            </a:r>
            <a:r>
              <a:rPr lang="en-GB" sz="1700" dirty="0" smtClean="0">
                <a:solidFill>
                  <a:srgbClr val="5D8298"/>
                </a:solidFill>
                <a:latin typeface="+mj-lt"/>
              </a:rPr>
              <a:t>US)</a:t>
            </a:r>
            <a:r>
              <a:rPr lang="en-GB" sz="1700" baseline="30000" dirty="0" smtClean="0">
                <a:solidFill>
                  <a:srgbClr val="5D8298"/>
                </a:solidFill>
                <a:latin typeface="+mj-lt"/>
              </a:rPr>
              <a:t>1</a:t>
            </a:r>
            <a:endParaRPr lang="fr-FR" sz="1700" baseline="30000" dirty="0">
              <a:solidFill>
                <a:srgbClr val="5D8298"/>
              </a:solidFill>
              <a:latin typeface="+mj-lt"/>
            </a:endParaRPr>
          </a:p>
        </p:txBody>
      </p:sp>
      <p:sp>
        <p:nvSpPr>
          <p:cNvPr id="25" name="Rectangle 24">
            <a:extLst>
              <a:ext uri="{FF2B5EF4-FFF2-40B4-BE49-F238E27FC236}">
                <a16:creationId xmlns="" xmlns:a16="http://schemas.microsoft.com/office/drawing/2014/main" id="{B56FF989-F293-0844-BFE2-E79ED1D1D52B}"/>
              </a:ext>
            </a:extLst>
          </p:cNvPr>
          <p:cNvSpPr/>
          <p:nvPr/>
        </p:nvSpPr>
        <p:spPr>
          <a:xfrm>
            <a:off x="2542894" y="4841161"/>
            <a:ext cx="3393173" cy="353943"/>
          </a:xfrm>
          <a:prstGeom prst="rect">
            <a:avLst/>
          </a:prstGeom>
        </p:spPr>
        <p:txBody>
          <a:bodyPr wrap="none">
            <a:spAutoFit/>
          </a:bodyPr>
          <a:lstStyle/>
          <a:p>
            <a:r>
              <a:rPr lang="en-GB" sz="1700" dirty="0">
                <a:solidFill>
                  <a:srgbClr val="5D8298"/>
                </a:solidFill>
                <a:latin typeface="+mj-lt"/>
              </a:rPr>
              <a:t>PD-1 inhibitor (approved in the </a:t>
            </a:r>
            <a:r>
              <a:rPr lang="en-GB" sz="1700" dirty="0" smtClean="0">
                <a:solidFill>
                  <a:srgbClr val="5D8298"/>
                </a:solidFill>
                <a:latin typeface="+mj-lt"/>
              </a:rPr>
              <a:t>US)</a:t>
            </a:r>
            <a:r>
              <a:rPr lang="en-GB" sz="1700" baseline="30000" dirty="0" smtClean="0">
                <a:solidFill>
                  <a:srgbClr val="5D8298"/>
                </a:solidFill>
                <a:latin typeface="+mj-lt"/>
              </a:rPr>
              <a:t>1</a:t>
            </a:r>
            <a:endParaRPr lang="fr-FR" sz="1700" baseline="30000" dirty="0">
              <a:solidFill>
                <a:srgbClr val="5D8298"/>
              </a:solidFill>
              <a:latin typeface="+mj-lt"/>
            </a:endParaRPr>
          </a:p>
        </p:txBody>
      </p:sp>
    </p:spTree>
    <p:extLst>
      <p:ext uri="{BB962C8B-B14F-4D97-AF65-F5344CB8AC3E}">
        <p14:creationId xmlns:p14="http://schemas.microsoft.com/office/powerpoint/2010/main" val="88558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920AF2D-2101-6E4D-A3F5-CF2766FD9825}"/>
              </a:ext>
            </a:extLst>
          </p:cNvPr>
          <p:cNvSpPr>
            <a:spLocks noGrp="1"/>
          </p:cNvSpPr>
          <p:nvPr>
            <p:ph type="title"/>
          </p:nvPr>
        </p:nvSpPr>
        <p:spPr/>
        <p:txBody>
          <a:bodyPr/>
          <a:lstStyle/>
          <a:p>
            <a:r>
              <a:rPr lang="en-GB" dirty="0"/>
              <a:t>Potential new systemic therapy option for advanced HCC patients in first-line systemic therapy</a:t>
            </a:r>
            <a:endParaRPr lang="fr-FR" dirty="0"/>
          </a:p>
        </p:txBody>
      </p:sp>
      <p:sp>
        <p:nvSpPr>
          <p:cNvPr id="3" name="Espace réservé du numéro de diapositive 2">
            <a:extLst>
              <a:ext uri="{FF2B5EF4-FFF2-40B4-BE49-F238E27FC236}">
                <a16:creationId xmlns="" xmlns:a16="http://schemas.microsoft.com/office/drawing/2014/main" id="{CBDE570F-557B-5246-A811-44CD10CC2443}"/>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14498008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7ED7183-9DA7-E147-9351-BFD7CB673368}"/>
              </a:ext>
            </a:extLst>
          </p:cNvPr>
          <p:cNvSpPr>
            <a:spLocks noGrp="1"/>
          </p:cNvSpPr>
          <p:nvPr>
            <p:ph type="title"/>
          </p:nvPr>
        </p:nvSpPr>
        <p:spPr>
          <a:xfrm>
            <a:off x="464400" y="259200"/>
            <a:ext cx="6699888" cy="864000"/>
          </a:xfrm>
        </p:spPr>
        <p:txBody>
          <a:bodyPr/>
          <a:lstStyle/>
          <a:p>
            <a:pPr lvl="0"/>
            <a:r>
              <a:rPr lang="en-GB" noProof="0" dirty="0"/>
              <a:t>IM</a:t>
            </a:r>
            <a:r>
              <a:rPr lang="en-GB" cap="none" noProof="0" dirty="0"/>
              <a:t>brave</a:t>
            </a:r>
            <a:r>
              <a:rPr lang="en-GB" noProof="0" dirty="0"/>
              <a:t>150 clinical </a:t>
            </a:r>
            <a:r>
              <a:rPr lang="en-GB" noProof="0" dirty="0" smtClean="0"/>
              <a:t>trial</a:t>
            </a:r>
            <a:endParaRPr lang="en-GB" noProof="0" dirty="0"/>
          </a:p>
        </p:txBody>
      </p:sp>
      <p:sp>
        <p:nvSpPr>
          <p:cNvPr id="7" name="Content Placeholder 6">
            <a:extLst>
              <a:ext uri="{FF2B5EF4-FFF2-40B4-BE49-F238E27FC236}">
                <a16:creationId xmlns="" xmlns:a16="http://schemas.microsoft.com/office/drawing/2014/main" id="{796B7F5B-0A4A-8C4A-A4C6-4460985FD096}"/>
              </a:ext>
            </a:extLst>
          </p:cNvPr>
          <p:cNvSpPr>
            <a:spLocks noGrp="1"/>
          </p:cNvSpPr>
          <p:nvPr>
            <p:ph sz="quarter" idx="14"/>
          </p:nvPr>
        </p:nvSpPr>
        <p:spPr>
          <a:xfrm>
            <a:off x="465138" y="1214516"/>
            <a:ext cx="8221662" cy="2639603"/>
          </a:xfrm>
        </p:spPr>
        <p:txBody>
          <a:bodyPr>
            <a:normAutofit fontScale="92500" lnSpcReduction="10000"/>
          </a:bodyPr>
          <a:lstStyle/>
          <a:p>
            <a:r>
              <a:rPr lang="en-GB" noProof="0" dirty="0" smtClean="0"/>
              <a:t>One year </a:t>
            </a:r>
            <a:r>
              <a:rPr lang="en-GB" b="1" noProof="0" dirty="0" smtClean="0">
                <a:solidFill>
                  <a:schemeClr val="accent1"/>
                </a:solidFill>
              </a:rPr>
              <a:t>phase </a:t>
            </a:r>
            <a:r>
              <a:rPr lang="en-GB" b="1" noProof="0" dirty="0">
                <a:solidFill>
                  <a:schemeClr val="accent1"/>
                </a:solidFill>
              </a:rPr>
              <a:t>3 trial </a:t>
            </a:r>
            <a:r>
              <a:rPr lang="en-GB" b="1" noProof="0" dirty="0" smtClean="0">
                <a:solidFill>
                  <a:schemeClr val="accent1"/>
                </a:solidFill>
              </a:rPr>
              <a:t>of </a:t>
            </a:r>
            <a:r>
              <a:rPr lang="en-GB" b="1" noProof="0" dirty="0">
                <a:solidFill>
                  <a:schemeClr val="accent1"/>
                </a:solidFill>
              </a:rPr>
              <a:t>combination therapy </a:t>
            </a:r>
            <a:r>
              <a:rPr lang="en-GB" b="1" noProof="0" dirty="0" err="1" smtClean="0">
                <a:solidFill>
                  <a:schemeClr val="accent1"/>
                </a:solidFill>
              </a:rPr>
              <a:t>atezolizumab</a:t>
            </a:r>
            <a:r>
              <a:rPr lang="en-GB" b="1" dirty="0">
                <a:solidFill>
                  <a:schemeClr val="accent1"/>
                </a:solidFill>
              </a:rPr>
              <a:t> (PD-L1 </a:t>
            </a:r>
            <a:r>
              <a:rPr lang="en-GB" b="1" dirty="0" smtClean="0">
                <a:solidFill>
                  <a:schemeClr val="accent1"/>
                </a:solidFill>
              </a:rPr>
              <a:t>inhibitor) </a:t>
            </a:r>
            <a:r>
              <a:rPr lang="en-GB" b="1" noProof="0" dirty="0">
                <a:solidFill>
                  <a:schemeClr val="accent1"/>
                </a:solidFill>
              </a:rPr>
              <a:t>and </a:t>
            </a:r>
            <a:r>
              <a:rPr lang="en-GB" b="1" dirty="0">
                <a:solidFill>
                  <a:schemeClr val="accent1"/>
                </a:solidFill>
              </a:rPr>
              <a:t>bevacizumab (VEGF inhibitor) vs</a:t>
            </a:r>
            <a:r>
              <a:rPr lang="en-GB" b="1" noProof="0" dirty="0" smtClean="0">
                <a:solidFill>
                  <a:schemeClr val="accent1"/>
                </a:solidFill>
              </a:rPr>
              <a:t>. </a:t>
            </a:r>
            <a:r>
              <a:rPr lang="en-GB" b="1" noProof="0" dirty="0">
                <a:solidFill>
                  <a:schemeClr val="accent1"/>
                </a:solidFill>
              </a:rPr>
              <a:t>sorafenib </a:t>
            </a:r>
            <a:r>
              <a:rPr lang="en-GB" noProof="0" dirty="0"/>
              <a:t>in 1L advanced </a:t>
            </a:r>
            <a:r>
              <a:rPr lang="en-GB" noProof="0" dirty="0" smtClean="0"/>
              <a:t>HCC</a:t>
            </a:r>
          </a:p>
          <a:p>
            <a:r>
              <a:rPr lang="en-GB" dirty="0" smtClean="0">
                <a:solidFill>
                  <a:schemeClr val="tx2"/>
                </a:solidFill>
              </a:rPr>
              <a:t>First trial to show </a:t>
            </a:r>
            <a:r>
              <a:rPr lang="en-GB" b="1" dirty="0" smtClean="0">
                <a:solidFill>
                  <a:schemeClr val="tx2"/>
                </a:solidFill>
              </a:rPr>
              <a:t>improved OS vs sorafenib (67.2</a:t>
            </a:r>
            <a:r>
              <a:rPr lang="en-GB" b="1" dirty="0">
                <a:solidFill>
                  <a:schemeClr val="tx2"/>
                </a:solidFill>
              </a:rPr>
              <a:t>% </a:t>
            </a:r>
            <a:r>
              <a:rPr lang="en-GB" b="1" dirty="0" smtClean="0">
                <a:solidFill>
                  <a:schemeClr val="tx2"/>
                </a:solidFill>
              </a:rPr>
              <a:t>vs </a:t>
            </a:r>
            <a:r>
              <a:rPr lang="en-GB" b="1" dirty="0">
                <a:solidFill>
                  <a:schemeClr val="tx2"/>
                </a:solidFill>
              </a:rPr>
              <a:t>54.6</a:t>
            </a:r>
            <a:r>
              <a:rPr lang="en-GB" b="1" dirty="0" smtClean="0">
                <a:solidFill>
                  <a:schemeClr val="tx2"/>
                </a:solidFill>
              </a:rPr>
              <a:t>%; P&lt;0.001) </a:t>
            </a:r>
          </a:p>
          <a:p>
            <a:pPr lvl="1"/>
            <a:r>
              <a:rPr lang="en-GB" b="1" dirty="0" err="1" smtClean="0">
                <a:solidFill>
                  <a:schemeClr val="tx2"/>
                </a:solidFill>
              </a:rPr>
              <a:t>mPFS</a:t>
            </a:r>
            <a:r>
              <a:rPr lang="en-GB" dirty="0" smtClean="0">
                <a:solidFill>
                  <a:schemeClr val="tx2"/>
                </a:solidFill>
              </a:rPr>
              <a:t> was also </a:t>
            </a:r>
            <a:r>
              <a:rPr lang="en-GB" b="1" dirty="0" smtClean="0">
                <a:solidFill>
                  <a:schemeClr val="tx2"/>
                </a:solidFill>
              </a:rPr>
              <a:t>improved</a:t>
            </a:r>
            <a:r>
              <a:rPr lang="en-GB" dirty="0" smtClean="0">
                <a:solidFill>
                  <a:schemeClr val="tx2"/>
                </a:solidFill>
              </a:rPr>
              <a:t> (6.8 vs </a:t>
            </a:r>
            <a:r>
              <a:rPr lang="en-GB" dirty="0">
                <a:solidFill>
                  <a:schemeClr val="tx2"/>
                </a:solidFill>
              </a:rPr>
              <a:t>4.3 </a:t>
            </a:r>
            <a:r>
              <a:rPr lang="en-GB" dirty="0" smtClean="0">
                <a:solidFill>
                  <a:schemeClr val="tx2"/>
                </a:solidFill>
              </a:rPr>
              <a:t>months; </a:t>
            </a:r>
            <a:r>
              <a:rPr lang="en-GB" dirty="0">
                <a:solidFill>
                  <a:schemeClr val="tx2"/>
                </a:solidFill>
              </a:rPr>
              <a:t>P&lt;0.001</a:t>
            </a:r>
            <a:r>
              <a:rPr lang="en-GB" dirty="0" smtClean="0">
                <a:solidFill>
                  <a:schemeClr val="tx2"/>
                </a:solidFill>
              </a:rPr>
              <a:t>)</a:t>
            </a:r>
          </a:p>
          <a:p>
            <a:pPr lvl="1"/>
            <a:r>
              <a:rPr lang="en-GB" b="1" dirty="0" smtClean="0">
                <a:solidFill>
                  <a:schemeClr val="tx2"/>
                </a:solidFill>
              </a:rPr>
              <a:t>Delayed deterioration in </a:t>
            </a:r>
            <a:r>
              <a:rPr lang="en-GB" b="1" dirty="0" err="1" smtClean="0">
                <a:solidFill>
                  <a:schemeClr val="tx2"/>
                </a:solidFill>
              </a:rPr>
              <a:t>QoL</a:t>
            </a:r>
            <a:r>
              <a:rPr lang="en-GB" b="1" dirty="0" smtClean="0">
                <a:solidFill>
                  <a:schemeClr val="tx2"/>
                </a:solidFill>
              </a:rPr>
              <a:t> </a:t>
            </a:r>
            <a:r>
              <a:rPr lang="en-GB" dirty="0" smtClean="0">
                <a:solidFill>
                  <a:schemeClr val="tx2"/>
                </a:solidFill>
              </a:rPr>
              <a:t>(11.2 vs</a:t>
            </a:r>
            <a:r>
              <a:rPr lang="en-GB" dirty="0">
                <a:solidFill>
                  <a:schemeClr val="tx2"/>
                </a:solidFill>
              </a:rPr>
              <a:t>. 3.6 </a:t>
            </a:r>
            <a:r>
              <a:rPr lang="en-GB" dirty="0" smtClean="0">
                <a:solidFill>
                  <a:schemeClr val="tx2"/>
                </a:solidFill>
              </a:rPr>
              <a:t>months)</a:t>
            </a:r>
          </a:p>
          <a:p>
            <a:r>
              <a:rPr lang="en-GB" b="1" dirty="0" smtClean="0">
                <a:solidFill>
                  <a:schemeClr val="tx2"/>
                </a:solidFill>
              </a:rPr>
              <a:t>Novel side effect profile (Figure)</a:t>
            </a:r>
            <a:r>
              <a:rPr lang="en-GB" dirty="0" smtClean="0">
                <a:solidFill>
                  <a:schemeClr val="tx2"/>
                </a:solidFill>
              </a:rPr>
              <a:t>,</a:t>
            </a:r>
            <a:r>
              <a:rPr lang="en-GB" b="1" dirty="0" smtClean="0">
                <a:solidFill>
                  <a:schemeClr val="tx2"/>
                </a:solidFill>
              </a:rPr>
              <a:t> </a:t>
            </a:r>
            <a:r>
              <a:rPr lang="en-GB" dirty="0" smtClean="0">
                <a:solidFill>
                  <a:schemeClr val="tx2"/>
                </a:solidFill>
              </a:rPr>
              <a:t>bleeding events may be of concern</a:t>
            </a:r>
          </a:p>
          <a:p>
            <a:pPr lvl="1"/>
            <a:r>
              <a:rPr lang="en-GB" dirty="0" smtClean="0">
                <a:solidFill>
                  <a:schemeClr val="tx2"/>
                </a:solidFill>
              </a:rPr>
              <a:t>Phase 2 data and 6 incidents </a:t>
            </a:r>
            <a:r>
              <a:rPr lang="en-GB" dirty="0">
                <a:solidFill>
                  <a:schemeClr val="tx2"/>
                </a:solidFill>
              </a:rPr>
              <a:t>of fatal bleeding or perforated ulcer </a:t>
            </a:r>
            <a:r>
              <a:rPr lang="en-GB" dirty="0" smtClean="0">
                <a:solidFill>
                  <a:schemeClr val="tx2"/>
                </a:solidFill>
              </a:rPr>
              <a:t>in combination group vs 1 </a:t>
            </a:r>
            <a:r>
              <a:rPr lang="en-GB" dirty="0">
                <a:solidFill>
                  <a:schemeClr val="tx2"/>
                </a:solidFill>
              </a:rPr>
              <a:t>in the sorafenib </a:t>
            </a:r>
            <a:r>
              <a:rPr lang="en-GB" dirty="0" smtClean="0">
                <a:solidFill>
                  <a:schemeClr val="tx2"/>
                </a:solidFill>
              </a:rPr>
              <a:t>group</a:t>
            </a:r>
          </a:p>
          <a:p>
            <a:pPr marL="0" indent="0">
              <a:buNone/>
            </a:pPr>
            <a:endParaRPr lang="en-GB" noProof="0"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7</a:t>
            </a:fld>
            <a:endParaRPr lang="en-GB" dirty="0"/>
          </a:p>
        </p:txBody>
      </p:sp>
      <p:sp>
        <p:nvSpPr>
          <p:cNvPr id="10" name="Content Placeholder 9">
            <a:extLst>
              <a:ext uri="{FF2B5EF4-FFF2-40B4-BE49-F238E27FC236}">
                <a16:creationId xmlns="" xmlns:a16="http://schemas.microsoft.com/office/drawing/2014/main" id="{1F27456E-92C9-124A-BAD0-8B41785C8A93}"/>
              </a:ext>
            </a:extLst>
          </p:cNvPr>
          <p:cNvSpPr>
            <a:spLocks noGrp="1"/>
          </p:cNvSpPr>
          <p:nvPr>
            <p:ph sz="quarter" idx="15"/>
          </p:nvPr>
        </p:nvSpPr>
        <p:spPr>
          <a:xfrm>
            <a:off x="467544" y="6021288"/>
            <a:ext cx="8136904" cy="956950"/>
          </a:xfrm>
        </p:spPr>
        <p:txBody>
          <a:bodyPr/>
          <a:lstStyle/>
          <a:p>
            <a:pPr>
              <a:lnSpc>
                <a:spcPct val="80000"/>
              </a:lnSpc>
              <a:spcBef>
                <a:spcPts val="0"/>
              </a:spcBef>
            </a:pPr>
            <a:r>
              <a:rPr lang="en-GB" sz="1100" noProof="0" dirty="0" smtClean="0"/>
              <a:t>1L</a:t>
            </a:r>
            <a:r>
              <a:rPr lang="en-GB" sz="1100" noProof="0" dirty="0"/>
              <a:t>, first line; </a:t>
            </a:r>
            <a:r>
              <a:rPr lang="en-GB" sz="1100" noProof="0" dirty="0" err="1" smtClean="0"/>
              <a:t>AFP</a:t>
            </a:r>
            <a:r>
              <a:rPr lang="en-GB" sz="1100" noProof="0" dirty="0"/>
              <a:t>, alpha-fetoprotein</a:t>
            </a:r>
            <a:r>
              <a:rPr lang="en-GB" sz="1100" noProof="0" dirty="0" smtClean="0"/>
              <a:t>; </a:t>
            </a:r>
            <a:r>
              <a:rPr lang="en-US" sz="1100" dirty="0"/>
              <a:t>ALT, </a:t>
            </a:r>
            <a:r>
              <a:rPr lang="fr-CH" sz="1100" dirty="0"/>
              <a:t>alanine transaminase</a:t>
            </a:r>
            <a:r>
              <a:rPr lang="en-US" sz="1100" dirty="0"/>
              <a:t>;</a:t>
            </a:r>
            <a:r>
              <a:rPr lang="en-GB" sz="1100" noProof="0" dirty="0" smtClean="0"/>
              <a:t> </a:t>
            </a:r>
            <a:r>
              <a:rPr lang="en-US" sz="1100" dirty="0" err="1"/>
              <a:t>Atezo</a:t>
            </a:r>
            <a:r>
              <a:rPr lang="en-US" sz="1100" dirty="0"/>
              <a:t>, </a:t>
            </a:r>
            <a:r>
              <a:rPr lang="en-US" sz="1100" dirty="0" err="1"/>
              <a:t>atezolizumab</a:t>
            </a:r>
            <a:r>
              <a:rPr lang="en-US" sz="1100" dirty="0"/>
              <a:t>; </a:t>
            </a:r>
            <a:r>
              <a:rPr lang="en-US" sz="1100" dirty="0" smtClean="0"/>
              <a:t>AE, </a:t>
            </a:r>
            <a:r>
              <a:rPr lang="en-US" sz="1100" dirty="0"/>
              <a:t>Adverse </a:t>
            </a:r>
            <a:r>
              <a:rPr lang="en-US" sz="1100" dirty="0" smtClean="0"/>
              <a:t>event; Bev</a:t>
            </a:r>
            <a:r>
              <a:rPr lang="en-US" sz="1100" dirty="0"/>
              <a:t>, </a:t>
            </a:r>
            <a:r>
              <a:rPr lang="en-US" sz="1100" dirty="0" smtClean="0"/>
              <a:t>bevacizumab; </a:t>
            </a:r>
            <a:r>
              <a:rPr lang="en-GB" sz="1100" noProof="0" dirty="0" smtClean="0"/>
              <a:t>BID</a:t>
            </a:r>
            <a:r>
              <a:rPr lang="en-GB" sz="1100" noProof="0" dirty="0"/>
              <a:t>, twice a day; </a:t>
            </a:r>
            <a:r>
              <a:rPr lang="en-GB" sz="1100" noProof="0" dirty="0" smtClean="0"/>
              <a:t/>
            </a:r>
            <a:br>
              <a:rPr lang="en-GB" sz="1100" noProof="0" dirty="0" smtClean="0"/>
            </a:br>
            <a:r>
              <a:rPr lang="en-GB" sz="1100" noProof="0" dirty="0" smtClean="0"/>
              <a:t>HCC</a:t>
            </a:r>
            <a:r>
              <a:rPr lang="en-GB" sz="1100" noProof="0" dirty="0"/>
              <a:t>; hepatocellular carcinoma; </a:t>
            </a:r>
            <a:r>
              <a:rPr lang="en-GB" sz="1100" noProof="0" dirty="0" smtClean="0"/>
              <a:t>OS</a:t>
            </a:r>
            <a:r>
              <a:rPr lang="en-GB" sz="1100" noProof="0" dirty="0"/>
              <a:t>, overall survival; PD-L1, programmed death-ligand 1; PFS, progression-free survival; </a:t>
            </a:r>
            <a:r>
              <a:rPr lang="en-GB" sz="1100" noProof="0" dirty="0" err="1" smtClean="0"/>
              <a:t>QoL</a:t>
            </a:r>
            <a:r>
              <a:rPr lang="en-GB" sz="1100" noProof="0" dirty="0"/>
              <a:t>, quality of </a:t>
            </a:r>
            <a:r>
              <a:rPr lang="en-GB" sz="1100" noProof="0" dirty="0" smtClean="0"/>
              <a:t>life; </a:t>
            </a:r>
            <a:br>
              <a:rPr lang="en-GB" sz="1100" noProof="0" dirty="0" smtClean="0"/>
            </a:br>
            <a:r>
              <a:rPr lang="en-GB" sz="1100" noProof="0" dirty="0" smtClean="0"/>
              <a:t>VEGF</a:t>
            </a:r>
            <a:r>
              <a:rPr lang="en-GB" sz="1100" noProof="0" dirty="0"/>
              <a:t>, vascular endothelial growth factor</a:t>
            </a:r>
          </a:p>
          <a:p>
            <a:pPr>
              <a:lnSpc>
                <a:spcPct val="80000"/>
              </a:lnSpc>
              <a:spcBef>
                <a:spcPts val="0"/>
              </a:spcBef>
            </a:pPr>
            <a:r>
              <a:rPr lang="en-GB" sz="1100" dirty="0"/>
              <a:t>Finn RS, et al.</a:t>
            </a:r>
            <a:r>
              <a:rPr lang="fr-CH" sz="1100" dirty="0"/>
              <a:t> N </a:t>
            </a:r>
            <a:r>
              <a:rPr lang="fr-CH" sz="1100" dirty="0" err="1"/>
              <a:t>Engl</a:t>
            </a:r>
            <a:r>
              <a:rPr lang="fr-CH" sz="1100" dirty="0"/>
              <a:t> J Med. </a:t>
            </a:r>
            <a:r>
              <a:rPr lang="fr-CH" sz="1100" dirty="0" smtClean="0"/>
              <a:t>2020;382:1894-1905; </a:t>
            </a:r>
            <a:r>
              <a:rPr lang="en-GB" altLang="en-US" sz="1100" dirty="0"/>
              <a:t>Cheng A-L, et al. Ann </a:t>
            </a:r>
            <a:r>
              <a:rPr lang="en-GB" altLang="en-US" sz="1100" dirty="0" err="1"/>
              <a:t>Oncol</a:t>
            </a:r>
            <a:r>
              <a:rPr lang="en-GB" altLang="en-US" sz="1100" dirty="0"/>
              <a:t> 2019;30(</a:t>
            </a:r>
            <a:r>
              <a:rPr lang="en-GB" altLang="en-US" sz="1100" dirty="0" err="1"/>
              <a:t>suppl</a:t>
            </a:r>
            <a:r>
              <a:rPr lang="en-GB" altLang="en-US" sz="1100" dirty="0"/>
              <a:t> 9;abstract LBA3)</a:t>
            </a:r>
            <a:r>
              <a:rPr lang="en-US" sz="1100" dirty="0"/>
              <a:t> </a:t>
            </a:r>
          </a:p>
        </p:txBody>
      </p:sp>
      <p:grpSp>
        <p:nvGrpSpPr>
          <p:cNvPr id="32" name="Groupe 30">
            <a:extLst>
              <a:ext uri="{FF2B5EF4-FFF2-40B4-BE49-F238E27FC236}">
                <a16:creationId xmlns="" xmlns:a16="http://schemas.microsoft.com/office/drawing/2014/main" id="{6E8B0F1B-5FF2-8348-B4D8-EB4FA538748F}"/>
              </a:ext>
            </a:extLst>
          </p:cNvPr>
          <p:cNvGrpSpPr/>
          <p:nvPr/>
        </p:nvGrpSpPr>
        <p:grpSpPr>
          <a:xfrm>
            <a:off x="1012842" y="4281006"/>
            <a:ext cx="7673958" cy="1572750"/>
            <a:chOff x="1182991" y="2043133"/>
            <a:chExt cx="7673958" cy="3308597"/>
          </a:xfrm>
        </p:grpSpPr>
        <p:pic>
          <p:nvPicPr>
            <p:cNvPr id="33" name="Image 6">
              <a:extLst>
                <a:ext uri="{FF2B5EF4-FFF2-40B4-BE49-F238E27FC236}">
                  <a16:creationId xmlns="" xmlns:a16="http://schemas.microsoft.com/office/drawing/2014/main" id="{2D40377E-B72D-2040-BD13-045A6236BE9C}"/>
                </a:ext>
              </a:extLst>
            </p:cNvPr>
            <p:cNvPicPr>
              <a:picLocks noChangeAspect="1"/>
            </p:cNvPicPr>
            <p:nvPr/>
          </p:nvPicPr>
          <p:blipFill rotWithShape="1">
            <a:blip r:embed="rId3"/>
            <a:srcRect l="19577" t="24393" r="5508" b="11351"/>
            <a:stretch/>
          </p:blipFill>
          <p:spPr>
            <a:xfrm>
              <a:off x="2339752" y="2048842"/>
              <a:ext cx="6347048" cy="3021450"/>
            </a:xfrm>
            <a:prstGeom prst="rect">
              <a:avLst/>
            </a:prstGeom>
            <a:noFill/>
          </p:spPr>
        </p:pic>
        <p:sp>
          <p:nvSpPr>
            <p:cNvPr id="34" name="ZoneTexte 2">
              <a:extLst>
                <a:ext uri="{FF2B5EF4-FFF2-40B4-BE49-F238E27FC236}">
                  <a16:creationId xmlns="" xmlns:a16="http://schemas.microsoft.com/office/drawing/2014/main" id="{6695DE2E-E546-3247-8BB8-51741827E7D5}"/>
                </a:ext>
              </a:extLst>
            </p:cNvPr>
            <p:cNvSpPr txBox="1"/>
            <p:nvPr/>
          </p:nvSpPr>
          <p:spPr>
            <a:xfrm>
              <a:off x="2377402" y="3707542"/>
              <a:ext cx="1024703" cy="647471"/>
            </a:xfrm>
            <a:prstGeom prst="rect">
              <a:avLst/>
            </a:prstGeom>
            <a:noFill/>
          </p:spPr>
          <p:txBody>
            <a:bodyPr wrap="none" rtlCol="0">
              <a:spAutoFit/>
            </a:bodyPr>
            <a:lstStyle/>
            <a:p>
              <a:pPr algn="ctr"/>
              <a:r>
                <a:rPr lang="fr-FR" sz="1400" b="1" dirty="0" err="1">
                  <a:solidFill>
                    <a:schemeClr val="tx2"/>
                  </a:solidFill>
                  <a:ea typeface="Aileron" charset="0"/>
                  <a:cs typeface="Aileron" charset="0"/>
                </a:rPr>
                <a:t>atezo</a:t>
              </a:r>
              <a:r>
                <a:rPr lang="fr-FR" sz="1400" b="1" dirty="0">
                  <a:solidFill>
                    <a:schemeClr val="tx2"/>
                  </a:solidFill>
                  <a:ea typeface="Aileron" charset="0"/>
                  <a:cs typeface="Aileron" charset="0"/>
                </a:rPr>
                <a:t> + </a:t>
              </a:r>
              <a:r>
                <a:rPr lang="fr-FR" sz="1400" b="1" dirty="0" err="1">
                  <a:solidFill>
                    <a:schemeClr val="tx2"/>
                  </a:solidFill>
                  <a:ea typeface="Aileron" charset="0"/>
                  <a:cs typeface="Aileron" charset="0"/>
                </a:rPr>
                <a:t>bev</a:t>
              </a:r>
              <a:endParaRPr lang="fr-FR" sz="1400" b="1" dirty="0">
                <a:solidFill>
                  <a:schemeClr val="tx2"/>
                </a:solidFill>
                <a:ea typeface="Aileron" charset="0"/>
                <a:cs typeface="Aileron" charset="0"/>
              </a:endParaRPr>
            </a:p>
          </p:txBody>
        </p:sp>
        <p:sp>
          <p:nvSpPr>
            <p:cNvPr id="35" name="ZoneTexte 9">
              <a:extLst>
                <a:ext uri="{FF2B5EF4-FFF2-40B4-BE49-F238E27FC236}">
                  <a16:creationId xmlns="" xmlns:a16="http://schemas.microsoft.com/office/drawing/2014/main" id="{5095CE29-5491-2543-8C6A-D53D68ED332B}"/>
                </a:ext>
              </a:extLst>
            </p:cNvPr>
            <p:cNvSpPr txBox="1"/>
            <p:nvPr/>
          </p:nvSpPr>
          <p:spPr>
            <a:xfrm>
              <a:off x="7170028" y="3803483"/>
              <a:ext cx="880306" cy="647471"/>
            </a:xfrm>
            <a:prstGeom prst="rect">
              <a:avLst/>
            </a:prstGeom>
            <a:noFill/>
          </p:spPr>
          <p:txBody>
            <a:bodyPr wrap="none" rtlCol="0">
              <a:spAutoFit/>
            </a:bodyPr>
            <a:lstStyle/>
            <a:p>
              <a:pPr algn="ctr"/>
              <a:r>
                <a:rPr lang="fr-FR" sz="1400" b="1" dirty="0" err="1">
                  <a:solidFill>
                    <a:srgbClr val="E47656"/>
                  </a:solidFill>
                </a:rPr>
                <a:t>so</a:t>
              </a:r>
              <a:r>
                <a:rPr lang="fr-FR" sz="1400" b="1" dirty="0" err="1">
                  <a:solidFill>
                    <a:srgbClr val="E47656"/>
                  </a:solidFill>
                  <a:ea typeface="Aileron" charset="0"/>
                  <a:cs typeface="Aileron" charset="0"/>
                </a:rPr>
                <a:t>rafenib</a:t>
              </a:r>
              <a:endParaRPr lang="fr-FR" sz="1400" b="1" dirty="0">
                <a:solidFill>
                  <a:srgbClr val="E47656"/>
                </a:solidFill>
                <a:ea typeface="Aileron" charset="0"/>
                <a:cs typeface="Aileron" charset="0"/>
              </a:endParaRPr>
            </a:p>
          </p:txBody>
        </p:sp>
        <p:sp>
          <p:nvSpPr>
            <p:cNvPr id="36" name="ZoneTexte 4">
              <a:extLst>
                <a:ext uri="{FF2B5EF4-FFF2-40B4-BE49-F238E27FC236}">
                  <a16:creationId xmlns="" xmlns:a16="http://schemas.microsoft.com/office/drawing/2014/main" id="{1C39470D-1AA8-DB4F-BAB4-68C16498A002}"/>
                </a:ext>
              </a:extLst>
            </p:cNvPr>
            <p:cNvSpPr txBox="1"/>
            <p:nvPr/>
          </p:nvSpPr>
          <p:spPr>
            <a:xfrm>
              <a:off x="1182991" y="2043133"/>
              <a:ext cx="1225014" cy="3043110"/>
            </a:xfrm>
            <a:prstGeom prst="rect">
              <a:avLst/>
            </a:prstGeom>
            <a:noFill/>
          </p:spPr>
          <p:txBody>
            <a:bodyPr wrap="none" rtlCol="0">
              <a:spAutoFit/>
            </a:bodyPr>
            <a:lstStyle/>
            <a:p>
              <a:pPr algn="r"/>
              <a:r>
                <a:rPr lang="fr-FR" sz="800" dirty="0" err="1">
                  <a:latin typeface="+mj-lt"/>
                  <a:cs typeface="Verdana" panose="020B0604030504040204" pitchFamily="34" charset="0"/>
                </a:rPr>
                <a:t>Diarrhoea</a:t>
              </a:r>
              <a:endParaRPr lang="fr-FR" sz="800" dirty="0">
                <a:latin typeface="+mj-lt"/>
                <a:cs typeface="Verdana" panose="020B0604030504040204" pitchFamily="34" charset="0"/>
              </a:endParaRPr>
            </a:p>
            <a:p>
              <a:pPr algn="r"/>
              <a:r>
                <a:rPr lang="en-GB" sz="800" dirty="0" smtClean="0"/>
                <a:t>Hand-foot </a:t>
              </a:r>
              <a:r>
                <a:rPr lang="en-GB" sz="800" dirty="0"/>
                <a:t>skin reaction</a:t>
              </a:r>
              <a:r>
                <a:rPr lang="en-GB" sz="800" dirty="0">
                  <a:solidFill>
                    <a:srgbClr val="7030A0"/>
                  </a:solidFill>
                </a:rPr>
                <a:t> </a:t>
              </a:r>
              <a:endParaRPr lang="en-GB" sz="800" dirty="0" smtClean="0">
                <a:solidFill>
                  <a:srgbClr val="7030A0"/>
                </a:solidFill>
              </a:endParaRPr>
            </a:p>
            <a:p>
              <a:pPr algn="r"/>
              <a:r>
                <a:rPr lang="fr-FR" sz="800" dirty="0" err="1" smtClean="0">
                  <a:latin typeface="+mj-lt"/>
                  <a:cs typeface="Verdana" panose="020B0604030504040204" pitchFamily="34" charset="0"/>
                </a:rPr>
                <a:t>Decreases</a:t>
              </a:r>
              <a:r>
                <a:rPr lang="fr-FR" sz="800" dirty="0" smtClean="0">
                  <a:latin typeface="+mj-lt"/>
                  <a:cs typeface="Verdana" panose="020B0604030504040204" pitchFamily="34" charset="0"/>
                </a:rPr>
                <a:t> </a:t>
              </a:r>
              <a:r>
                <a:rPr lang="fr-FR" sz="800" dirty="0" err="1">
                  <a:latin typeface="+mj-lt"/>
                  <a:cs typeface="Verdana" panose="020B0604030504040204" pitchFamily="34" charset="0"/>
                </a:rPr>
                <a:t>appetite</a:t>
              </a:r>
              <a:endParaRPr lang="fr-FR" sz="800" dirty="0">
                <a:latin typeface="+mj-lt"/>
                <a:cs typeface="Verdana" panose="020B0604030504040204" pitchFamily="34" charset="0"/>
              </a:endParaRPr>
            </a:p>
            <a:p>
              <a:pPr algn="r"/>
              <a:r>
                <a:rPr lang="fr-FR" sz="800" dirty="0">
                  <a:latin typeface="+mj-lt"/>
                  <a:cs typeface="Verdana" panose="020B0604030504040204" pitchFamily="34" charset="0"/>
                </a:rPr>
                <a:t>Hypertension</a:t>
              </a:r>
            </a:p>
            <a:p>
              <a:pPr algn="r"/>
              <a:r>
                <a:rPr lang="fr-FR" sz="800" dirty="0">
                  <a:latin typeface="+mj-lt"/>
                  <a:cs typeface="Verdana" panose="020B0604030504040204" pitchFamily="34" charset="0"/>
                </a:rPr>
                <a:t>Abdominal pain</a:t>
              </a:r>
            </a:p>
            <a:p>
              <a:pPr algn="r"/>
              <a:r>
                <a:rPr lang="fr-FR" sz="800" dirty="0" err="1">
                  <a:latin typeface="+mj-lt"/>
                  <a:cs typeface="Verdana" panose="020B0604030504040204" pitchFamily="34" charset="0"/>
                </a:rPr>
                <a:t>Alopecia</a:t>
              </a:r>
              <a:endParaRPr lang="fr-FR" sz="800" dirty="0">
                <a:latin typeface="+mj-lt"/>
                <a:cs typeface="Verdana" panose="020B0604030504040204" pitchFamily="34" charset="0"/>
              </a:endParaRPr>
            </a:p>
            <a:p>
              <a:pPr algn="r"/>
              <a:r>
                <a:rPr lang="fr-FR" sz="800" dirty="0" err="1">
                  <a:latin typeface="+mj-lt"/>
                  <a:cs typeface="Verdana" panose="020B0604030504040204" pitchFamily="34" charset="0"/>
                </a:rPr>
                <a:t>Asthenia</a:t>
              </a:r>
              <a:endParaRPr lang="fr-FR" sz="800" dirty="0">
                <a:latin typeface="+mj-lt"/>
                <a:cs typeface="Verdana" panose="020B0604030504040204" pitchFamily="34" charset="0"/>
              </a:endParaRPr>
            </a:p>
            <a:p>
              <a:pPr algn="r"/>
              <a:r>
                <a:rPr lang="fr-FR" sz="800" dirty="0" smtClean="0">
                  <a:latin typeface="+mj-lt"/>
                  <a:cs typeface="Verdana" panose="020B0604030504040204" pitchFamily="34" charset="0"/>
                </a:rPr>
                <a:t>Fever</a:t>
              </a:r>
              <a:endParaRPr lang="fr-FR" sz="800" dirty="0">
                <a:latin typeface="+mj-lt"/>
                <a:cs typeface="Verdana" panose="020B0604030504040204" pitchFamily="34" charset="0"/>
              </a:endParaRPr>
            </a:p>
            <a:p>
              <a:pPr algn="r"/>
              <a:r>
                <a:rPr lang="fr-FR" sz="800" dirty="0">
                  <a:latin typeface="+mj-lt"/>
                  <a:cs typeface="Verdana" panose="020B0604030504040204" pitchFamily="34" charset="0"/>
                </a:rPr>
                <a:t>ALT </a:t>
              </a:r>
              <a:r>
                <a:rPr lang="fr-FR" sz="800" dirty="0" err="1">
                  <a:latin typeface="+mj-lt"/>
                  <a:cs typeface="Verdana" panose="020B0604030504040204" pitchFamily="34" charset="0"/>
                </a:rPr>
                <a:t>increased</a:t>
              </a:r>
              <a:endParaRPr lang="fr-FR" sz="800" dirty="0">
                <a:latin typeface="+mj-lt"/>
                <a:cs typeface="Verdana" panose="020B0604030504040204" pitchFamily="34" charset="0"/>
              </a:endParaRPr>
            </a:p>
            <a:p>
              <a:pPr algn="r"/>
              <a:r>
                <a:rPr lang="fr-FR" sz="800" dirty="0" err="1">
                  <a:latin typeface="+mj-lt"/>
                  <a:cs typeface="Verdana" panose="020B0604030504040204" pitchFamily="34" charset="0"/>
                </a:rPr>
                <a:t>Proteinuria</a:t>
              </a:r>
              <a:endParaRPr lang="fr-FR" sz="800" dirty="0">
                <a:latin typeface="+mj-lt"/>
                <a:cs typeface="Verdana" panose="020B0604030504040204" pitchFamily="34" charset="0"/>
              </a:endParaRPr>
            </a:p>
            <a:p>
              <a:pPr algn="r"/>
              <a:r>
                <a:rPr lang="fr-FR" sz="800" dirty="0">
                  <a:latin typeface="+mj-lt"/>
                  <a:cs typeface="Verdana" panose="020B0604030504040204" pitchFamily="34" charset="0"/>
                </a:rPr>
                <a:t>Infusion-</a:t>
              </a:r>
              <a:r>
                <a:rPr lang="fr-FR" sz="800" dirty="0" err="1">
                  <a:latin typeface="+mj-lt"/>
                  <a:cs typeface="Verdana" panose="020B0604030504040204" pitchFamily="34" charset="0"/>
                </a:rPr>
                <a:t>related</a:t>
              </a:r>
              <a:r>
                <a:rPr lang="fr-FR" sz="800" dirty="0">
                  <a:latin typeface="+mj-lt"/>
                  <a:cs typeface="Verdana" panose="020B0604030504040204" pitchFamily="34" charset="0"/>
                </a:rPr>
                <a:t> </a:t>
              </a:r>
              <a:r>
                <a:rPr lang="fr-FR" sz="800" dirty="0" err="1">
                  <a:latin typeface="+mj-lt"/>
                  <a:cs typeface="Verdana" panose="020B0604030504040204" pitchFamily="34" charset="0"/>
                </a:rPr>
                <a:t>reaction</a:t>
              </a:r>
              <a:endParaRPr lang="fr-FR" sz="800" dirty="0">
                <a:latin typeface="+mj-lt"/>
                <a:cs typeface="Verdana" panose="020B0604030504040204" pitchFamily="34" charset="0"/>
              </a:endParaRPr>
            </a:p>
          </p:txBody>
        </p:sp>
        <p:sp>
          <p:nvSpPr>
            <p:cNvPr id="37" name="ZoneTexte 5">
              <a:extLst>
                <a:ext uri="{FF2B5EF4-FFF2-40B4-BE49-F238E27FC236}">
                  <a16:creationId xmlns="" xmlns:a16="http://schemas.microsoft.com/office/drawing/2014/main" id="{DB67637E-8C8F-B649-9DB1-5D4FA52F7D91}"/>
                </a:ext>
              </a:extLst>
            </p:cNvPr>
            <p:cNvSpPr txBox="1"/>
            <p:nvPr/>
          </p:nvSpPr>
          <p:spPr>
            <a:xfrm>
              <a:off x="2159259"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60%</a:t>
              </a:r>
            </a:p>
          </p:txBody>
        </p:sp>
        <p:sp>
          <p:nvSpPr>
            <p:cNvPr id="38" name="ZoneTexte 12">
              <a:extLst>
                <a:ext uri="{FF2B5EF4-FFF2-40B4-BE49-F238E27FC236}">
                  <a16:creationId xmlns="" xmlns:a16="http://schemas.microsoft.com/office/drawing/2014/main" id="{D8960718-0B04-CB47-B450-1F54FE270BF1}"/>
                </a:ext>
              </a:extLst>
            </p:cNvPr>
            <p:cNvSpPr txBox="1"/>
            <p:nvPr/>
          </p:nvSpPr>
          <p:spPr>
            <a:xfrm>
              <a:off x="2693328"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50%</a:t>
              </a:r>
            </a:p>
          </p:txBody>
        </p:sp>
        <p:sp>
          <p:nvSpPr>
            <p:cNvPr id="39" name="ZoneTexte 15">
              <a:extLst>
                <a:ext uri="{FF2B5EF4-FFF2-40B4-BE49-F238E27FC236}">
                  <a16:creationId xmlns="" xmlns:a16="http://schemas.microsoft.com/office/drawing/2014/main" id="{F65DA3C1-744A-E748-A206-C58E8DBB59A2}"/>
                </a:ext>
              </a:extLst>
            </p:cNvPr>
            <p:cNvSpPr txBox="1"/>
            <p:nvPr/>
          </p:nvSpPr>
          <p:spPr>
            <a:xfrm>
              <a:off x="3227397"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40%</a:t>
              </a:r>
            </a:p>
          </p:txBody>
        </p:sp>
        <p:sp>
          <p:nvSpPr>
            <p:cNvPr id="40" name="ZoneTexte 16">
              <a:extLst>
                <a:ext uri="{FF2B5EF4-FFF2-40B4-BE49-F238E27FC236}">
                  <a16:creationId xmlns="" xmlns:a16="http://schemas.microsoft.com/office/drawing/2014/main" id="{86D907C7-06F9-574E-BFAF-01C416D12092}"/>
                </a:ext>
              </a:extLst>
            </p:cNvPr>
            <p:cNvSpPr txBox="1"/>
            <p:nvPr/>
          </p:nvSpPr>
          <p:spPr>
            <a:xfrm>
              <a:off x="3761466"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30%</a:t>
              </a:r>
            </a:p>
          </p:txBody>
        </p:sp>
        <p:sp>
          <p:nvSpPr>
            <p:cNvPr id="42" name="ZoneTexte 17">
              <a:extLst>
                <a:ext uri="{FF2B5EF4-FFF2-40B4-BE49-F238E27FC236}">
                  <a16:creationId xmlns="" xmlns:a16="http://schemas.microsoft.com/office/drawing/2014/main" id="{31D745B1-E46F-D847-9A4C-2178C2D78A38}"/>
                </a:ext>
              </a:extLst>
            </p:cNvPr>
            <p:cNvSpPr txBox="1"/>
            <p:nvPr/>
          </p:nvSpPr>
          <p:spPr>
            <a:xfrm>
              <a:off x="4295535"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20%</a:t>
              </a:r>
            </a:p>
          </p:txBody>
        </p:sp>
        <p:sp>
          <p:nvSpPr>
            <p:cNvPr id="44" name="ZoneTexte 18">
              <a:extLst>
                <a:ext uri="{FF2B5EF4-FFF2-40B4-BE49-F238E27FC236}">
                  <a16:creationId xmlns="" xmlns:a16="http://schemas.microsoft.com/office/drawing/2014/main" id="{CFF2F1F6-3728-C84A-91A8-104418CFC286}"/>
                </a:ext>
              </a:extLst>
            </p:cNvPr>
            <p:cNvSpPr txBox="1"/>
            <p:nvPr/>
          </p:nvSpPr>
          <p:spPr>
            <a:xfrm>
              <a:off x="4829604"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10%</a:t>
              </a:r>
            </a:p>
          </p:txBody>
        </p:sp>
        <p:sp>
          <p:nvSpPr>
            <p:cNvPr id="56" name="ZoneTexte 19">
              <a:extLst>
                <a:ext uri="{FF2B5EF4-FFF2-40B4-BE49-F238E27FC236}">
                  <a16:creationId xmlns="" xmlns:a16="http://schemas.microsoft.com/office/drawing/2014/main" id="{489D5948-8273-DD4A-8138-6A9BEDB2587F}"/>
                </a:ext>
              </a:extLst>
            </p:cNvPr>
            <p:cNvSpPr txBox="1"/>
            <p:nvPr/>
          </p:nvSpPr>
          <p:spPr>
            <a:xfrm>
              <a:off x="5363673" y="5013176"/>
              <a:ext cx="288862"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0</a:t>
              </a:r>
            </a:p>
          </p:txBody>
        </p:sp>
        <p:sp>
          <p:nvSpPr>
            <p:cNvPr id="57" name="ZoneTexte 20">
              <a:extLst>
                <a:ext uri="{FF2B5EF4-FFF2-40B4-BE49-F238E27FC236}">
                  <a16:creationId xmlns="" xmlns:a16="http://schemas.microsoft.com/office/drawing/2014/main" id="{CB23EEAC-3710-224F-B242-3E51051CC11F}"/>
                </a:ext>
              </a:extLst>
            </p:cNvPr>
            <p:cNvSpPr txBox="1"/>
            <p:nvPr/>
          </p:nvSpPr>
          <p:spPr>
            <a:xfrm>
              <a:off x="5759659"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10%</a:t>
              </a:r>
            </a:p>
          </p:txBody>
        </p:sp>
        <p:sp>
          <p:nvSpPr>
            <p:cNvPr id="58" name="ZoneTexte 21">
              <a:extLst>
                <a:ext uri="{FF2B5EF4-FFF2-40B4-BE49-F238E27FC236}">
                  <a16:creationId xmlns="" xmlns:a16="http://schemas.microsoft.com/office/drawing/2014/main" id="{180A0784-80F2-384B-BD75-7F812EC3829D}"/>
                </a:ext>
              </a:extLst>
            </p:cNvPr>
            <p:cNvSpPr txBox="1"/>
            <p:nvPr/>
          </p:nvSpPr>
          <p:spPr>
            <a:xfrm>
              <a:off x="6263715"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20%</a:t>
              </a:r>
            </a:p>
          </p:txBody>
        </p:sp>
        <p:sp>
          <p:nvSpPr>
            <p:cNvPr id="59" name="ZoneTexte 22">
              <a:extLst>
                <a:ext uri="{FF2B5EF4-FFF2-40B4-BE49-F238E27FC236}">
                  <a16:creationId xmlns="" xmlns:a16="http://schemas.microsoft.com/office/drawing/2014/main" id="{01DF6D99-4295-9A46-B92B-BEC39E5EF03E}"/>
                </a:ext>
              </a:extLst>
            </p:cNvPr>
            <p:cNvSpPr txBox="1"/>
            <p:nvPr/>
          </p:nvSpPr>
          <p:spPr>
            <a:xfrm>
              <a:off x="6767771"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30%</a:t>
              </a:r>
            </a:p>
          </p:txBody>
        </p:sp>
        <p:sp>
          <p:nvSpPr>
            <p:cNvPr id="60" name="ZoneTexte 23">
              <a:extLst>
                <a:ext uri="{FF2B5EF4-FFF2-40B4-BE49-F238E27FC236}">
                  <a16:creationId xmlns="" xmlns:a16="http://schemas.microsoft.com/office/drawing/2014/main" id="{BA2393FD-8895-0149-BD18-8BFA426FC79C}"/>
                </a:ext>
              </a:extLst>
            </p:cNvPr>
            <p:cNvSpPr txBox="1"/>
            <p:nvPr/>
          </p:nvSpPr>
          <p:spPr>
            <a:xfrm>
              <a:off x="7248278"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30%</a:t>
              </a:r>
            </a:p>
          </p:txBody>
        </p:sp>
        <p:sp>
          <p:nvSpPr>
            <p:cNvPr id="61" name="ZoneTexte 24">
              <a:extLst>
                <a:ext uri="{FF2B5EF4-FFF2-40B4-BE49-F238E27FC236}">
                  <a16:creationId xmlns="" xmlns:a16="http://schemas.microsoft.com/office/drawing/2014/main" id="{53B1AD60-788D-4248-9404-AE6314CAFC46}"/>
                </a:ext>
              </a:extLst>
            </p:cNvPr>
            <p:cNvSpPr txBox="1"/>
            <p:nvPr/>
          </p:nvSpPr>
          <p:spPr>
            <a:xfrm>
              <a:off x="7782347"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40%</a:t>
              </a:r>
            </a:p>
          </p:txBody>
        </p:sp>
        <p:sp>
          <p:nvSpPr>
            <p:cNvPr id="62" name="ZoneTexte 25">
              <a:extLst>
                <a:ext uri="{FF2B5EF4-FFF2-40B4-BE49-F238E27FC236}">
                  <a16:creationId xmlns="" xmlns:a16="http://schemas.microsoft.com/office/drawing/2014/main" id="{C8702756-1266-6547-8FB7-2DB8450DFBA2}"/>
                </a:ext>
              </a:extLst>
            </p:cNvPr>
            <p:cNvSpPr txBox="1"/>
            <p:nvPr/>
          </p:nvSpPr>
          <p:spPr>
            <a:xfrm>
              <a:off x="8316416" y="5013176"/>
              <a:ext cx="540533" cy="338554"/>
            </a:xfrm>
            <a:prstGeom prst="rect">
              <a:avLst/>
            </a:prstGeom>
            <a:noFill/>
          </p:spPr>
          <p:txBody>
            <a:bodyPr wrap="none" rtlCol="0">
              <a:spAutoFit/>
            </a:bodyPr>
            <a:lstStyle/>
            <a:p>
              <a:pPr algn="ctr"/>
              <a:r>
                <a:rPr lang="fr-FR" sz="1600" dirty="0">
                  <a:solidFill>
                    <a:schemeClr val="tx2"/>
                  </a:solidFill>
                  <a:latin typeface="+mj-lt"/>
                  <a:cs typeface="Verdana" panose="020B0604030504040204" pitchFamily="34" charset="0"/>
                </a:rPr>
                <a:t>60%</a:t>
              </a:r>
            </a:p>
          </p:txBody>
        </p:sp>
        <p:sp>
          <p:nvSpPr>
            <p:cNvPr id="63" name="Rectangle 62">
              <a:extLst>
                <a:ext uri="{FF2B5EF4-FFF2-40B4-BE49-F238E27FC236}">
                  <a16:creationId xmlns="" xmlns:a16="http://schemas.microsoft.com/office/drawing/2014/main" id="{1DEBF5CE-6CB9-144F-AFCD-F5F35D59436D}"/>
                </a:ext>
              </a:extLst>
            </p:cNvPr>
            <p:cNvSpPr/>
            <p:nvPr/>
          </p:nvSpPr>
          <p:spPr>
            <a:xfrm>
              <a:off x="2627784" y="4365104"/>
              <a:ext cx="1008112" cy="531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ZoneTexte 10">
              <a:extLst>
                <a:ext uri="{FF2B5EF4-FFF2-40B4-BE49-F238E27FC236}">
                  <a16:creationId xmlns="" xmlns:a16="http://schemas.microsoft.com/office/drawing/2014/main" id="{C2F7C17A-2D57-A943-BF0F-CDF331FF4CD0}"/>
                </a:ext>
              </a:extLst>
            </p:cNvPr>
            <p:cNvSpPr txBox="1"/>
            <p:nvPr/>
          </p:nvSpPr>
          <p:spPr>
            <a:xfrm>
              <a:off x="2552503" y="4298956"/>
              <a:ext cx="750526" cy="453231"/>
            </a:xfrm>
            <a:prstGeom prst="rect">
              <a:avLst/>
            </a:prstGeom>
            <a:noFill/>
          </p:spPr>
          <p:txBody>
            <a:bodyPr wrap="none" rtlCol="0">
              <a:spAutoFit/>
            </a:bodyPr>
            <a:lstStyle/>
            <a:p>
              <a:r>
                <a:rPr lang="fr-FR" sz="800" dirty="0">
                  <a:latin typeface="+mj-lt"/>
                  <a:cs typeface="Verdana" panose="020B0604030504040204" pitchFamily="34" charset="0"/>
                </a:rPr>
                <a:t>All-Grade </a:t>
              </a:r>
              <a:r>
                <a:rPr lang="fr-FR" sz="800" dirty="0" err="1">
                  <a:latin typeface="+mj-lt"/>
                  <a:cs typeface="Verdana" panose="020B0604030504040204" pitchFamily="34" charset="0"/>
                </a:rPr>
                <a:t>AEs</a:t>
              </a:r>
              <a:endParaRPr lang="fr-FR" sz="800" dirty="0">
                <a:latin typeface="+mj-lt"/>
                <a:cs typeface="Verdana" panose="020B0604030504040204" pitchFamily="34" charset="0"/>
              </a:endParaRPr>
            </a:p>
          </p:txBody>
        </p:sp>
        <p:sp>
          <p:nvSpPr>
            <p:cNvPr id="65" name="ZoneTexte 26">
              <a:extLst>
                <a:ext uri="{FF2B5EF4-FFF2-40B4-BE49-F238E27FC236}">
                  <a16:creationId xmlns="" xmlns:a16="http://schemas.microsoft.com/office/drawing/2014/main" id="{13A8E054-0D84-8D47-A44C-0D906E6EE461}"/>
                </a:ext>
              </a:extLst>
            </p:cNvPr>
            <p:cNvSpPr txBox="1"/>
            <p:nvPr/>
          </p:nvSpPr>
          <p:spPr>
            <a:xfrm>
              <a:off x="2545488" y="4515215"/>
              <a:ext cx="768159" cy="453231"/>
            </a:xfrm>
            <a:prstGeom prst="rect">
              <a:avLst/>
            </a:prstGeom>
            <a:noFill/>
          </p:spPr>
          <p:txBody>
            <a:bodyPr wrap="none" rtlCol="0">
              <a:spAutoFit/>
            </a:bodyPr>
            <a:lstStyle/>
            <a:p>
              <a:r>
                <a:rPr lang="fr-FR" sz="800" dirty="0">
                  <a:latin typeface="+mj-lt"/>
                  <a:cs typeface="Verdana" panose="020B0604030504040204" pitchFamily="34" charset="0"/>
                </a:rPr>
                <a:t>Grade 3-4 </a:t>
              </a:r>
              <a:r>
                <a:rPr lang="fr-FR" sz="800" dirty="0" err="1">
                  <a:latin typeface="+mj-lt"/>
                  <a:cs typeface="Verdana" panose="020B0604030504040204" pitchFamily="34" charset="0"/>
                </a:rPr>
                <a:t>AEs</a:t>
              </a:r>
              <a:endParaRPr lang="fr-FR" sz="800" dirty="0">
                <a:latin typeface="+mj-lt"/>
                <a:cs typeface="Verdana" panose="020B0604030504040204" pitchFamily="34" charset="0"/>
              </a:endParaRPr>
            </a:p>
          </p:txBody>
        </p:sp>
        <p:sp>
          <p:nvSpPr>
            <p:cNvPr id="66" name="Rectangle 65">
              <a:extLst>
                <a:ext uri="{FF2B5EF4-FFF2-40B4-BE49-F238E27FC236}">
                  <a16:creationId xmlns="" xmlns:a16="http://schemas.microsoft.com/office/drawing/2014/main" id="{67F05708-4C94-B640-9613-E5497035AE52}"/>
                </a:ext>
              </a:extLst>
            </p:cNvPr>
            <p:cNvSpPr/>
            <p:nvPr/>
          </p:nvSpPr>
          <p:spPr>
            <a:xfrm>
              <a:off x="7524328" y="4365104"/>
              <a:ext cx="1008112" cy="531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69" name="ZoneTexte 10">
            <a:extLst>
              <a:ext uri="{FF2B5EF4-FFF2-40B4-BE49-F238E27FC236}">
                <a16:creationId xmlns="" xmlns:a16="http://schemas.microsoft.com/office/drawing/2014/main" id="{C2F7C17A-2D57-A943-BF0F-CDF331FF4CD0}"/>
              </a:ext>
            </a:extLst>
          </p:cNvPr>
          <p:cNvSpPr txBox="1"/>
          <p:nvPr/>
        </p:nvSpPr>
        <p:spPr>
          <a:xfrm>
            <a:off x="7243483" y="5377547"/>
            <a:ext cx="750526" cy="215444"/>
          </a:xfrm>
          <a:prstGeom prst="rect">
            <a:avLst/>
          </a:prstGeom>
          <a:noFill/>
        </p:spPr>
        <p:txBody>
          <a:bodyPr wrap="none" rtlCol="0">
            <a:spAutoFit/>
          </a:bodyPr>
          <a:lstStyle/>
          <a:p>
            <a:r>
              <a:rPr lang="fr-FR" sz="800" dirty="0">
                <a:latin typeface="+mj-lt"/>
                <a:cs typeface="Verdana" panose="020B0604030504040204" pitchFamily="34" charset="0"/>
              </a:rPr>
              <a:t>All-Grade </a:t>
            </a:r>
            <a:r>
              <a:rPr lang="fr-FR" sz="800" dirty="0" err="1">
                <a:latin typeface="+mj-lt"/>
                <a:cs typeface="Verdana" panose="020B0604030504040204" pitchFamily="34" charset="0"/>
              </a:rPr>
              <a:t>AEs</a:t>
            </a:r>
            <a:endParaRPr lang="fr-FR" sz="800" dirty="0">
              <a:latin typeface="+mj-lt"/>
              <a:cs typeface="Verdana" panose="020B0604030504040204" pitchFamily="34" charset="0"/>
            </a:endParaRPr>
          </a:p>
        </p:txBody>
      </p:sp>
      <p:sp>
        <p:nvSpPr>
          <p:cNvPr id="70" name="ZoneTexte 26">
            <a:extLst>
              <a:ext uri="{FF2B5EF4-FFF2-40B4-BE49-F238E27FC236}">
                <a16:creationId xmlns="" xmlns:a16="http://schemas.microsoft.com/office/drawing/2014/main" id="{13A8E054-0D84-8D47-A44C-0D906E6EE461}"/>
              </a:ext>
            </a:extLst>
          </p:cNvPr>
          <p:cNvSpPr txBox="1"/>
          <p:nvPr/>
        </p:nvSpPr>
        <p:spPr>
          <a:xfrm>
            <a:off x="7236468" y="5471202"/>
            <a:ext cx="768159" cy="215444"/>
          </a:xfrm>
          <a:prstGeom prst="rect">
            <a:avLst/>
          </a:prstGeom>
          <a:noFill/>
        </p:spPr>
        <p:txBody>
          <a:bodyPr wrap="none" rtlCol="0">
            <a:spAutoFit/>
          </a:bodyPr>
          <a:lstStyle/>
          <a:p>
            <a:r>
              <a:rPr lang="fr-FR" sz="800" dirty="0">
                <a:latin typeface="+mj-lt"/>
                <a:cs typeface="Verdana" panose="020B0604030504040204" pitchFamily="34" charset="0"/>
              </a:rPr>
              <a:t>Grade 3-4 </a:t>
            </a:r>
            <a:r>
              <a:rPr lang="fr-FR" sz="800" dirty="0" err="1">
                <a:latin typeface="+mj-lt"/>
                <a:cs typeface="Verdana" panose="020B0604030504040204" pitchFamily="34" charset="0"/>
              </a:rPr>
              <a:t>AEs</a:t>
            </a:r>
            <a:endParaRPr lang="fr-FR" sz="800" dirty="0">
              <a:latin typeface="+mj-lt"/>
              <a:cs typeface="Verdana" panose="020B0604030504040204" pitchFamily="34" charset="0"/>
            </a:endParaRPr>
          </a:p>
        </p:txBody>
      </p:sp>
      <p:sp>
        <p:nvSpPr>
          <p:cNvPr id="5" name="Rectangle 4"/>
          <p:cNvSpPr/>
          <p:nvPr/>
        </p:nvSpPr>
        <p:spPr>
          <a:xfrm>
            <a:off x="467544" y="3854119"/>
            <a:ext cx="8449621" cy="338554"/>
          </a:xfrm>
          <a:prstGeom prst="rect">
            <a:avLst/>
          </a:prstGeom>
        </p:spPr>
        <p:txBody>
          <a:bodyPr wrap="square">
            <a:spAutoFit/>
          </a:bodyPr>
          <a:lstStyle/>
          <a:p>
            <a:r>
              <a:rPr lang="fr-CH" sz="1600" b="1" dirty="0" smtClean="0">
                <a:solidFill>
                  <a:srgbClr val="5D8298"/>
                </a:solidFill>
              </a:rPr>
              <a:t>Figure: </a:t>
            </a:r>
            <a:r>
              <a:rPr lang="fr-CH" sz="1600" b="1" dirty="0" err="1" smtClean="0">
                <a:solidFill>
                  <a:srgbClr val="5D8298"/>
                </a:solidFill>
              </a:rPr>
              <a:t>AEs</a:t>
            </a:r>
            <a:r>
              <a:rPr lang="fr-CH" sz="1600" b="1" dirty="0" smtClean="0">
                <a:solidFill>
                  <a:srgbClr val="5D8298"/>
                </a:solidFill>
              </a:rPr>
              <a:t> </a:t>
            </a:r>
            <a:r>
              <a:rPr lang="fr-CH" sz="1600" b="1" dirty="0">
                <a:solidFill>
                  <a:srgbClr val="5D8298"/>
                </a:solidFill>
              </a:rPr>
              <a:t>≥10% </a:t>
            </a:r>
            <a:r>
              <a:rPr lang="fr-CH" sz="1600" b="1" dirty="0" err="1" smtClean="0">
                <a:solidFill>
                  <a:srgbClr val="5D8298"/>
                </a:solidFill>
              </a:rPr>
              <a:t>frequency</a:t>
            </a:r>
            <a:r>
              <a:rPr lang="fr-CH" sz="1600" b="1" dirty="0" smtClean="0">
                <a:solidFill>
                  <a:srgbClr val="5D8298"/>
                </a:solidFill>
              </a:rPr>
              <a:t> in </a:t>
            </a:r>
            <a:r>
              <a:rPr lang="fr-CH" sz="1600" b="1" dirty="0" err="1">
                <a:solidFill>
                  <a:srgbClr val="5D8298"/>
                </a:solidFill>
              </a:rPr>
              <a:t>either</a:t>
            </a:r>
            <a:r>
              <a:rPr lang="fr-CH" sz="1600" b="1" dirty="0">
                <a:solidFill>
                  <a:srgbClr val="5D8298"/>
                </a:solidFill>
              </a:rPr>
              <a:t> arm </a:t>
            </a:r>
            <a:r>
              <a:rPr lang="fr-CH" sz="1600" b="1" dirty="0" smtClean="0">
                <a:solidFill>
                  <a:srgbClr val="5D8298"/>
                </a:solidFill>
              </a:rPr>
              <a:t>or </a:t>
            </a:r>
            <a:r>
              <a:rPr lang="fr-CH" sz="1600" b="1" dirty="0">
                <a:solidFill>
                  <a:srgbClr val="5D8298"/>
                </a:solidFill>
              </a:rPr>
              <a:t>&gt;5% </a:t>
            </a:r>
            <a:r>
              <a:rPr lang="fr-CH" sz="1600" b="1" dirty="0" err="1">
                <a:solidFill>
                  <a:srgbClr val="5D8298"/>
                </a:solidFill>
              </a:rPr>
              <a:t>difference</a:t>
            </a:r>
            <a:r>
              <a:rPr lang="fr-CH" sz="1600" b="1" dirty="0">
                <a:solidFill>
                  <a:srgbClr val="5D8298"/>
                </a:solidFill>
              </a:rPr>
              <a:t> </a:t>
            </a:r>
            <a:r>
              <a:rPr lang="fr-CH" sz="1600" b="1" dirty="0" err="1">
                <a:solidFill>
                  <a:srgbClr val="5D8298"/>
                </a:solidFill>
              </a:rPr>
              <a:t>between</a:t>
            </a:r>
            <a:r>
              <a:rPr lang="fr-CH" sz="1600" b="1" dirty="0">
                <a:solidFill>
                  <a:srgbClr val="5D8298"/>
                </a:solidFill>
              </a:rPr>
              <a:t> </a:t>
            </a:r>
            <a:r>
              <a:rPr lang="fr-CH" sz="1600" b="1" dirty="0" err="1">
                <a:solidFill>
                  <a:srgbClr val="5D8298"/>
                </a:solidFill>
              </a:rPr>
              <a:t>arms</a:t>
            </a:r>
            <a:endParaRPr lang="fr-CH" sz="1600" b="1" dirty="0">
              <a:solidFill>
                <a:srgbClr val="5D8298"/>
              </a:solidFill>
            </a:endParaRPr>
          </a:p>
        </p:txBody>
      </p:sp>
    </p:spTree>
    <p:extLst>
      <p:ext uri="{BB962C8B-B14F-4D97-AF65-F5344CB8AC3E}">
        <p14:creationId xmlns:p14="http://schemas.microsoft.com/office/powerpoint/2010/main" val="36641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8159AD1-B21E-EC4A-9976-238F7126EF6F}"/>
              </a:ext>
            </a:extLst>
          </p:cNvPr>
          <p:cNvSpPr>
            <a:spLocks noGrp="1"/>
          </p:cNvSpPr>
          <p:nvPr>
            <p:ph type="title"/>
          </p:nvPr>
        </p:nvSpPr>
        <p:spPr/>
        <p:txBody>
          <a:bodyPr/>
          <a:lstStyle/>
          <a:p>
            <a:r>
              <a:rPr lang="fr-FR" dirty="0" err="1"/>
              <a:t>Take</a:t>
            </a:r>
            <a:r>
              <a:rPr lang="fr-FR" dirty="0"/>
              <a:t>-home messages</a:t>
            </a:r>
          </a:p>
        </p:txBody>
      </p:sp>
      <p:sp>
        <p:nvSpPr>
          <p:cNvPr id="3" name="Espace réservé du numéro de diapositive 2">
            <a:extLst>
              <a:ext uri="{FF2B5EF4-FFF2-40B4-BE49-F238E27FC236}">
                <a16:creationId xmlns="" xmlns:a16="http://schemas.microsoft.com/office/drawing/2014/main" id="{E896B8D0-1F02-1F49-9409-E2677ED1CB3B}"/>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4388250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D50AC91D-2B5A-3B45-8F7B-2EEEC4035891}"/>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3" name="Titre 2">
            <a:extLst>
              <a:ext uri="{FF2B5EF4-FFF2-40B4-BE49-F238E27FC236}">
                <a16:creationId xmlns="" xmlns:a16="http://schemas.microsoft.com/office/drawing/2014/main" id="{4FF54D7F-EDD3-FD42-AA01-06421F65EC41}"/>
              </a:ext>
            </a:extLst>
          </p:cNvPr>
          <p:cNvSpPr>
            <a:spLocks noGrp="1"/>
          </p:cNvSpPr>
          <p:nvPr>
            <p:ph type="title"/>
          </p:nvPr>
        </p:nvSpPr>
        <p:spPr/>
        <p:txBody>
          <a:bodyPr/>
          <a:lstStyle/>
          <a:p>
            <a:r>
              <a:rPr lang="fr-FR" dirty="0"/>
              <a:t>Conclusio</a:t>
            </a:r>
            <a:r>
              <a:rPr lang="fr-FR" dirty="0">
                <a:solidFill>
                  <a:schemeClr val="tx2"/>
                </a:solidFill>
              </a:rPr>
              <a:t>ns </a:t>
            </a:r>
            <a:r>
              <a:rPr lang="fr-FR" dirty="0"/>
              <a:t>and discussion</a:t>
            </a:r>
          </a:p>
        </p:txBody>
      </p:sp>
      <p:sp>
        <p:nvSpPr>
          <p:cNvPr id="4" name="Espace réservé du contenu 3">
            <a:extLst>
              <a:ext uri="{FF2B5EF4-FFF2-40B4-BE49-F238E27FC236}">
                <a16:creationId xmlns="" xmlns:a16="http://schemas.microsoft.com/office/drawing/2014/main" id="{68819569-036C-B94E-87FC-DB94BC1AB253}"/>
              </a:ext>
            </a:extLst>
          </p:cNvPr>
          <p:cNvSpPr>
            <a:spLocks noGrp="1"/>
          </p:cNvSpPr>
          <p:nvPr>
            <p:ph sz="quarter" idx="15"/>
          </p:nvPr>
        </p:nvSpPr>
        <p:spPr/>
        <p:txBody>
          <a:bodyPr/>
          <a:lstStyle/>
          <a:p>
            <a:r>
              <a:rPr lang="fr-FR" dirty="0"/>
              <a:t>HCC; </a:t>
            </a:r>
            <a:r>
              <a:rPr lang="fr-FR" dirty="0" err="1"/>
              <a:t>hepatocellular</a:t>
            </a:r>
            <a:r>
              <a:rPr lang="fr-FR" dirty="0"/>
              <a:t> </a:t>
            </a:r>
            <a:r>
              <a:rPr lang="fr-FR" dirty="0" err="1"/>
              <a:t>carcinoma</a:t>
            </a:r>
            <a:endParaRPr lang="fr-FR" dirty="0"/>
          </a:p>
        </p:txBody>
      </p:sp>
      <p:sp>
        <p:nvSpPr>
          <p:cNvPr id="5" name="Content Placeholder 1">
            <a:extLst>
              <a:ext uri="{FF2B5EF4-FFF2-40B4-BE49-F238E27FC236}">
                <a16:creationId xmlns="" xmlns:a16="http://schemas.microsoft.com/office/drawing/2014/main" id="{70437DE9-FEC2-1542-9626-4CA054D943D2}"/>
              </a:ext>
            </a:extLst>
          </p:cNvPr>
          <p:cNvSpPr txBox="1">
            <a:spLocks/>
          </p:cNvSpPr>
          <p:nvPr/>
        </p:nvSpPr>
        <p:spPr>
          <a:xfrm>
            <a:off x="465138" y="1425600"/>
            <a:ext cx="8222400" cy="4525200"/>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err="1">
                <a:solidFill>
                  <a:srgbClr val="C00000"/>
                </a:solidFill>
              </a:rPr>
              <a:t>Sorafenib</a:t>
            </a:r>
            <a:r>
              <a:rPr lang="en-US" dirty="0"/>
              <a:t> and </a:t>
            </a:r>
            <a:r>
              <a:rPr lang="en-US" b="1" dirty="0" err="1">
                <a:solidFill>
                  <a:schemeClr val="accent1"/>
                </a:solidFill>
              </a:rPr>
              <a:t>lenvatinib</a:t>
            </a:r>
            <a:r>
              <a:rPr lang="en-US" dirty="0"/>
              <a:t> are recommended </a:t>
            </a:r>
            <a:r>
              <a:rPr lang="en-US" b="1" dirty="0">
                <a:solidFill>
                  <a:schemeClr val="accent1"/>
                </a:solidFill>
              </a:rPr>
              <a:t>first-line systemic treatments</a:t>
            </a:r>
            <a:r>
              <a:rPr lang="en-US" dirty="0"/>
              <a:t> for advanced HCC</a:t>
            </a:r>
          </a:p>
          <a:p>
            <a:r>
              <a:rPr lang="en-US" dirty="0"/>
              <a:t>Potential new first-line systemic therapy option: the results from the IMbrave150 trial of </a:t>
            </a:r>
            <a:r>
              <a:rPr lang="en-US" b="1" dirty="0" err="1">
                <a:solidFill>
                  <a:schemeClr val="accent1"/>
                </a:solidFill>
              </a:rPr>
              <a:t>atezolizumab</a:t>
            </a:r>
            <a:r>
              <a:rPr lang="en-US" b="1" dirty="0">
                <a:solidFill>
                  <a:schemeClr val="accent1"/>
                </a:solidFill>
              </a:rPr>
              <a:t> </a:t>
            </a:r>
            <a:r>
              <a:rPr lang="fr-CH" b="1" dirty="0">
                <a:solidFill>
                  <a:schemeClr val="accent1"/>
                </a:solidFill>
              </a:rPr>
              <a:t>+</a:t>
            </a:r>
            <a:r>
              <a:rPr lang="en-US" b="1" dirty="0">
                <a:solidFill>
                  <a:schemeClr val="accent1"/>
                </a:solidFill>
              </a:rPr>
              <a:t> bevacizumab</a:t>
            </a:r>
            <a:r>
              <a:rPr lang="en-US" dirty="0"/>
              <a:t> </a:t>
            </a:r>
            <a:r>
              <a:rPr lang="en-US" dirty="0">
                <a:solidFill>
                  <a:schemeClr val="tx2"/>
                </a:solidFill>
              </a:rPr>
              <a:t>showed</a:t>
            </a:r>
            <a:r>
              <a:rPr lang="en-US" dirty="0"/>
              <a:t> that this combination </a:t>
            </a:r>
            <a:r>
              <a:rPr lang="en-US" b="1" dirty="0">
                <a:solidFill>
                  <a:schemeClr val="accent1"/>
                </a:solidFill>
              </a:rPr>
              <a:t>significantly improved overall survival and progression-free survival compared with sorafenib</a:t>
            </a:r>
          </a:p>
          <a:p>
            <a:endParaRPr lang="en-US" b="1" dirty="0">
              <a:solidFill>
                <a:schemeClr val="accent1"/>
              </a:solidFill>
            </a:endParaRPr>
          </a:p>
          <a:p>
            <a:r>
              <a:rPr lang="fr-CH" dirty="0" err="1"/>
              <a:t>Many</a:t>
            </a:r>
            <a:r>
              <a:rPr lang="fr-CH" dirty="0"/>
              <a:t> patients are able to </a:t>
            </a:r>
            <a:r>
              <a:rPr lang="fr-CH" dirty="0" err="1"/>
              <a:t>receive</a:t>
            </a:r>
            <a:r>
              <a:rPr lang="fr-CH" dirty="0"/>
              <a:t> </a:t>
            </a:r>
            <a:r>
              <a:rPr lang="fr-CH" b="1" dirty="0">
                <a:solidFill>
                  <a:srgbClr val="C00000"/>
                </a:solidFill>
              </a:rPr>
              <a:t>multiple </a:t>
            </a:r>
            <a:r>
              <a:rPr lang="fr-CH" b="1" dirty="0" err="1">
                <a:solidFill>
                  <a:srgbClr val="C00000"/>
                </a:solidFill>
              </a:rPr>
              <a:t>systemic</a:t>
            </a:r>
            <a:r>
              <a:rPr lang="fr-CH" b="1" dirty="0">
                <a:solidFill>
                  <a:srgbClr val="C00000"/>
                </a:solidFill>
              </a:rPr>
              <a:t> </a:t>
            </a:r>
            <a:r>
              <a:rPr lang="fr-CH" b="1" dirty="0" err="1">
                <a:solidFill>
                  <a:srgbClr val="C00000"/>
                </a:solidFill>
              </a:rPr>
              <a:t>treatments</a:t>
            </a:r>
            <a:r>
              <a:rPr lang="fr-CH" b="1" dirty="0">
                <a:solidFill>
                  <a:srgbClr val="C00000"/>
                </a:solidFill>
              </a:rPr>
              <a:t> </a:t>
            </a:r>
            <a:r>
              <a:rPr lang="fr-CH" dirty="0"/>
              <a:t>and </a:t>
            </a:r>
            <a:r>
              <a:rPr lang="fr-CH" dirty="0" err="1"/>
              <a:t>therefore</a:t>
            </a:r>
            <a:r>
              <a:rPr lang="fr-CH" dirty="0"/>
              <a:t> </a:t>
            </a:r>
            <a:r>
              <a:rPr lang="fr-CH" b="1" dirty="0" err="1">
                <a:solidFill>
                  <a:srgbClr val="C00000"/>
                </a:solidFill>
              </a:rPr>
              <a:t>timely</a:t>
            </a:r>
            <a:r>
              <a:rPr lang="fr-CH" b="1" dirty="0">
                <a:solidFill>
                  <a:srgbClr val="C00000"/>
                </a:solidFill>
              </a:rPr>
              <a:t> switch to </a:t>
            </a:r>
            <a:r>
              <a:rPr lang="fr-CH" b="1" dirty="0" err="1">
                <a:solidFill>
                  <a:srgbClr val="C00000"/>
                </a:solidFill>
              </a:rPr>
              <a:t>systemic</a:t>
            </a:r>
            <a:r>
              <a:rPr lang="fr-CH" b="1" dirty="0">
                <a:solidFill>
                  <a:srgbClr val="C00000"/>
                </a:solidFill>
              </a:rPr>
              <a:t> </a:t>
            </a:r>
            <a:r>
              <a:rPr lang="fr-CH" b="1" dirty="0" err="1">
                <a:solidFill>
                  <a:srgbClr val="C00000"/>
                </a:solidFill>
              </a:rPr>
              <a:t>treatment</a:t>
            </a:r>
            <a:r>
              <a:rPr lang="fr-CH" b="1" dirty="0">
                <a:solidFill>
                  <a:srgbClr val="C00000"/>
                </a:solidFill>
              </a:rPr>
              <a:t> </a:t>
            </a:r>
            <a:r>
              <a:rPr lang="fr-CH" dirty="0" err="1"/>
              <a:t>while</a:t>
            </a:r>
            <a:r>
              <a:rPr lang="fr-CH" dirty="0"/>
              <a:t> </a:t>
            </a:r>
            <a:r>
              <a:rPr lang="fr-CH" dirty="0" err="1"/>
              <a:t>keeping</a:t>
            </a:r>
            <a:r>
              <a:rPr lang="fr-CH" dirty="0"/>
              <a:t> the </a:t>
            </a:r>
            <a:r>
              <a:rPr lang="fr-CH" b="1" dirty="0">
                <a:solidFill>
                  <a:srgbClr val="C00000"/>
                </a:solidFill>
              </a:rPr>
              <a:t>good performance </a:t>
            </a:r>
            <a:r>
              <a:rPr lang="fr-CH" b="1" dirty="0" err="1">
                <a:solidFill>
                  <a:srgbClr val="C00000"/>
                </a:solidFill>
              </a:rPr>
              <a:t>status</a:t>
            </a:r>
            <a:r>
              <a:rPr lang="fr-CH" b="1" dirty="0">
                <a:solidFill>
                  <a:srgbClr val="C00000"/>
                </a:solidFill>
              </a:rPr>
              <a:t> and </a:t>
            </a:r>
            <a:r>
              <a:rPr lang="fr-CH" b="1" dirty="0" err="1">
                <a:solidFill>
                  <a:srgbClr val="C00000"/>
                </a:solidFill>
              </a:rPr>
              <a:t>liver</a:t>
            </a:r>
            <a:r>
              <a:rPr lang="fr-CH" b="1" dirty="0">
                <a:solidFill>
                  <a:srgbClr val="C00000"/>
                </a:solidFill>
              </a:rPr>
              <a:t> </a:t>
            </a:r>
            <a:r>
              <a:rPr lang="fr-CH" b="1" dirty="0" err="1">
                <a:solidFill>
                  <a:srgbClr val="C00000"/>
                </a:solidFill>
              </a:rPr>
              <a:t>function</a:t>
            </a:r>
            <a:r>
              <a:rPr lang="fr-CH" dirty="0"/>
              <a:t> </a:t>
            </a:r>
            <a:r>
              <a:rPr lang="fr-CH" dirty="0" err="1"/>
              <a:t>is</a:t>
            </a:r>
            <a:r>
              <a:rPr lang="fr-CH" dirty="0"/>
              <a:t> important. </a:t>
            </a:r>
          </a:p>
          <a:p>
            <a:pPr marL="0" indent="0" algn="just">
              <a:buFont typeface="Arial"/>
              <a:buNone/>
            </a:pPr>
            <a:endParaRPr lang="en-GB" dirty="0">
              <a:highlight>
                <a:srgbClr val="FFFF00"/>
              </a:highlight>
            </a:endParaRPr>
          </a:p>
        </p:txBody>
      </p:sp>
    </p:spTree>
    <p:extLst>
      <p:ext uri="{BB962C8B-B14F-4D97-AF65-F5344CB8AC3E}">
        <p14:creationId xmlns:p14="http://schemas.microsoft.com/office/powerpoint/2010/main" val="1287179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or2Ed - Nurses Connect Colour Palette">
      <a:dk1>
        <a:srgbClr val="000000"/>
      </a:dk1>
      <a:lt1>
        <a:srgbClr val="FFFFFF"/>
      </a:lt1>
      <a:dk2>
        <a:srgbClr val="5D8298"/>
      </a:dk2>
      <a:lt2>
        <a:srgbClr val="EEECE1"/>
      </a:lt2>
      <a:accent1>
        <a:srgbClr val="C30C1E"/>
      </a:accent1>
      <a:accent2>
        <a:srgbClr val="C0504D"/>
      </a:accent2>
      <a:accent3>
        <a:srgbClr val="E9D0CD"/>
      </a:accent3>
      <a:accent4>
        <a:srgbClr val="F4EAE7"/>
      </a:accent4>
      <a:accent5>
        <a:srgbClr val="ECE6ED"/>
      </a:accent5>
      <a:accent6>
        <a:srgbClr val="8B878B"/>
      </a:accent6>
      <a:hlink>
        <a:srgbClr val="C30C1E"/>
      </a:hlink>
      <a:folHlink>
        <a:srgbClr val="C30C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3162</TotalTime>
  <Words>581</Words>
  <Application>Microsoft Office PowerPoint</Application>
  <PresentationFormat>On-screen Show (4:3)</PresentationFormat>
  <Paragraphs>108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Aileron</vt:lpstr>
      <vt:lpstr>Arial</vt:lpstr>
      <vt:lpstr>Calibri</vt:lpstr>
      <vt:lpstr>Lucida Grande</vt:lpstr>
      <vt:lpstr>PT Sans</vt:lpstr>
      <vt:lpstr>PT Sans Narrow</vt:lpstr>
      <vt:lpstr>Verdana</vt:lpstr>
      <vt:lpstr>Thème Office</vt:lpstr>
      <vt:lpstr>PowerPoint Presentation</vt:lpstr>
      <vt:lpstr>Overview of systemic therapies for advanced hepatocellular carcinoma in palliative settings  June 2020</vt:lpstr>
      <vt:lpstr>Disclaimer</vt:lpstr>
      <vt:lpstr>Current systemic therapies for advanced hepatocellular carcinoma patients</vt:lpstr>
      <vt:lpstr>Current systemic treatment sequencing for advanced HCC</vt:lpstr>
      <vt:lpstr>Potential new systemic therapy option for advanced HCC patients in first-line systemic therapy</vt:lpstr>
      <vt:lpstr>IMbrave150 clinical trial</vt:lpstr>
      <vt:lpstr>Take-home messages</vt:lpstr>
      <vt:lpstr>Conclusions and discussion</vt:lpstr>
      <vt:lpstr>REACH GI NURSES CONNECT VIA  TWITTER, LINKEDIN, VIMEO &amp; EMAIL OR VISIT THE GROUP’S WEBSITE http://www.ginursesconnect.info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308</cp:revision>
  <cp:lastPrinted>2017-02-15T09:54:46Z</cp:lastPrinted>
  <dcterms:created xsi:type="dcterms:W3CDTF">2016-10-14T09:38:18Z</dcterms:created>
  <dcterms:modified xsi:type="dcterms:W3CDTF">2020-06-30T08:26:55Z</dcterms:modified>
</cp:coreProperties>
</file>