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6" r:id="rId2"/>
    <p:sldId id="614" r:id="rId3"/>
    <p:sldId id="12264" r:id="rId4"/>
    <p:sldId id="12295" r:id="rId5"/>
    <p:sldId id="12270" r:id="rId6"/>
    <p:sldId id="12297" r:id="rId7"/>
    <p:sldId id="261" r:id="rId8"/>
    <p:sldId id="258" r:id="rId9"/>
    <p:sldId id="12285" r:id="rId10"/>
    <p:sldId id="12268" r:id="rId11"/>
    <p:sldId id="12271" r:id="rId12"/>
    <p:sldId id="12272" r:id="rId13"/>
    <p:sldId id="448" r:id="rId14"/>
    <p:sldId id="441" r:id="rId15"/>
    <p:sldId id="444" r:id="rId16"/>
    <p:sldId id="445" r:id="rId17"/>
    <p:sldId id="446" r:id="rId18"/>
    <p:sldId id="449" r:id="rId19"/>
    <p:sldId id="455" r:id="rId20"/>
    <p:sldId id="454" r:id="rId21"/>
    <p:sldId id="458" r:id="rId22"/>
    <p:sldId id="12286" r:id="rId23"/>
    <p:sldId id="452" r:id="rId24"/>
    <p:sldId id="469" r:id="rId25"/>
    <p:sldId id="393" r:id="rId26"/>
    <p:sldId id="394" r:id="rId27"/>
    <p:sldId id="365" r:id="rId28"/>
    <p:sldId id="470" r:id="rId29"/>
    <p:sldId id="468" r:id="rId30"/>
    <p:sldId id="12273" r:id="rId31"/>
    <p:sldId id="12275" r:id="rId32"/>
    <p:sldId id="565" r:id="rId33"/>
    <p:sldId id="510" r:id="rId34"/>
    <p:sldId id="543" r:id="rId35"/>
    <p:sldId id="593" r:id="rId36"/>
    <p:sldId id="594" r:id="rId37"/>
    <p:sldId id="544" r:id="rId38"/>
    <p:sldId id="546" r:id="rId39"/>
    <p:sldId id="12291" r:id="rId40"/>
    <p:sldId id="539" r:id="rId41"/>
    <p:sldId id="540" r:id="rId42"/>
    <p:sldId id="545" r:id="rId43"/>
    <p:sldId id="599" r:id="rId44"/>
    <p:sldId id="547" r:id="rId45"/>
    <p:sldId id="600" r:id="rId46"/>
    <p:sldId id="596" r:id="rId47"/>
    <p:sldId id="548" r:id="rId48"/>
    <p:sldId id="550" r:id="rId49"/>
    <p:sldId id="552" r:id="rId50"/>
    <p:sldId id="12282" r:id="rId51"/>
    <p:sldId id="12292" r:id="rId52"/>
    <p:sldId id="12293" r:id="rId53"/>
    <p:sldId id="553" r:id="rId54"/>
    <p:sldId id="12276" r:id="rId55"/>
    <p:sldId id="601" r:id="rId56"/>
    <p:sldId id="603" r:id="rId57"/>
    <p:sldId id="554" r:id="rId58"/>
    <p:sldId id="530" r:id="rId59"/>
    <p:sldId id="555" r:id="rId60"/>
    <p:sldId id="573" r:id="rId61"/>
    <p:sldId id="574" r:id="rId62"/>
    <p:sldId id="575" r:id="rId63"/>
    <p:sldId id="12277" r:id="rId64"/>
    <p:sldId id="533" r:id="rId65"/>
    <p:sldId id="534" r:id="rId66"/>
    <p:sldId id="578" r:id="rId67"/>
    <p:sldId id="577" r:id="rId68"/>
    <p:sldId id="473" r:id="rId69"/>
    <p:sldId id="613" r:id="rId70"/>
    <p:sldId id="12280" r:id="rId71"/>
    <p:sldId id="605" r:id="rId72"/>
    <p:sldId id="260" r:id="rId73"/>
    <p:sldId id="12281" r:id="rId74"/>
    <p:sldId id="604" r:id="rId75"/>
    <p:sldId id="608" r:id="rId76"/>
    <p:sldId id="609" r:id="rId77"/>
    <p:sldId id="610" r:id="rId78"/>
    <p:sldId id="12289" r:id="rId79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9" userDrawn="1">
          <p15:clr>
            <a:srgbClr val="A4A3A4"/>
          </p15:clr>
        </p15:guide>
        <p15:guide id="4" pos="73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Guns" initials="DG" lastIdx="8" clrIdx="0">
    <p:extLst>
      <p:ext uri="{19B8F6BF-5375-455C-9EA6-DF929625EA0E}">
        <p15:presenceInfo xmlns:p15="http://schemas.microsoft.com/office/powerpoint/2012/main" userId="3f98c98a79fdfd0f" providerId="Windows Live"/>
      </p:ext>
    </p:extLst>
  </p:cmAuthor>
  <p:cmAuthor id="2" name="Nicola Horne" initials="NH" lastIdx="1" clrIdx="1">
    <p:extLst>
      <p:ext uri="{19B8F6BF-5375-455C-9EA6-DF929625EA0E}">
        <p15:presenceInfo xmlns:p15="http://schemas.microsoft.com/office/powerpoint/2012/main" userId="7dada63c566ad9fd" providerId="Windows Live"/>
      </p:ext>
    </p:extLst>
  </p:cmAuthor>
  <p:cmAuthor id="3" name="Payne, Sarah" initials="PS" lastIdx="21" clrIdx="2">
    <p:extLst>
      <p:ext uri="{19B8F6BF-5375-455C-9EA6-DF929625EA0E}">
        <p15:presenceInfo xmlns:p15="http://schemas.microsoft.com/office/powerpoint/2012/main" userId="S::kdsn106@astrazeneca.net::9340788f-9d31-4507-8269-ae527ddc6b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298"/>
    <a:srgbClr val="03C750"/>
    <a:srgbClr val="C7573C"/>
    <a:srgbClr val="FFA402"/>
    <a:srgbClr val="F2DCDB"/>
    <a:srgbClr val="505050"/>
    <a:srgbClr val="FF3F0D"/>
    <a:srgbClr val="34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34"/>
    <p:restoredTop sz="97030"/>
  </p:normalViewPr>
  <p:slideViewPr>
    <p:cSldViewPr snapToObjects="1">
      <p:cViewPr varScale="1">
        <p:scale>
          <a:sx n="124" d="100"/>
          <a:sy n="124" d="100"/>
        </p:scale>
        <p:origin x="1104" y="176"/>
      </p:cViewPr>
      <p:guideLst>
        <p:guide orient="horz" pos="2160"/>
        <p:guide pos="3840"/>
        <p:guide pos="399"/>
        <p:guide pos="73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 showGuides="1">
      <p:cViewPr varScale="1">
        <p:scale>
          <a:sx n="120" d="100"/>
          <a:sy n="120" d="100"/>
        </p:scale>
        <p:origin x="3896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594103262811828"/>
          <c:y val="3.1553735763550715E-2"/>
          <c:w val="0.79902923532728609"/>
          <c:h val="0.78172906759683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Sheet1!$A$2:$A$23</c:f>
              <c:numCache>
                <c:formatCode>General</c:formatCode>
                <c:ptCount val="2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</c:numCache>
            </c:numRef>
          </c:cat>
          <c:val>
            <c:numRef>
              <c:f>Sheet1!$B$2:$B$23</c:f>
              <c:numCache>
                <c:formatCode>General</c:formatCode>
                <c:ptCount val="22"/>
              </c:numCache>
            </c:numRef>
          </c:val>
          <c:extLst>
            <c:ext xmlns:c16="http://schemas.microsoft.com/office/drawing/2014/chart" uri="{C3380CC4-5D6E-409C-BE32-E72D297353CC}">
              <c16:uniqueId val="{00000000-A78E-42E0-B382-9299D96543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Sheet1!$A$2:$A$23</c:f>
              <c:numCache>
                <c:formatCode>General</c:formatCode>
                <c:ptCount val="2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</c:numCache>
            </c:numRef>
          </c:cat>
          <c:val>
            <c:numRef>
              <c:f>Sheet1!$C$2:$C$23</c:f>
              <c:numCache>
                <c:formatCode>General</c:formatCode>
                <c:ptCount val="22"/>
              </c:numCache>
            </c:numRef>
          </c:val>
          <c:extLst>
            <c:ext xmlns:c16="http://schemas.microsoft.com/office/drawing/2014/chart" uri="{C3380CC4-5D6E-409C-BE32-E72D297353CC}">
              <c16:uniqueId val="{00000001-A78E-42E0-B382-9299D965436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invertIfNegative val="0"/>
          <c:cat>
            <c:numRef>
              <c:f>Sheet1!$A$2:$A$23</c:f>
              <c:numCache>
                <c:formatCode>General</c:formatCode>
                <c:ptCount val="2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</c:numCache>
            </c:numRef>
          </c:cat>
          <c:val>
            <c:numRef>
              <c:f>Sheet1!$D$2:$D$23</c:f>
              <c:numCache>
                <c:formatCode>General</c:formatCode>
                <c:ptCount val="22"/>
              </c:numCache>
            </c:numRef>
          </c:val>
          <c:extLst>
            <c:ext xmlns:c16="http://schemas.microsoft.com/office/drawing/2014/chart" uri="{C3380CC4-5D6E-409C-BE32-E72D297353CC}">
              <c16:uniqueId val="{00000002-A78E-42E0-B382-9299D9654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561536"/>
        <c:axId val="192563456"/>
      </c:barChart>
      <c:catAx>
        <c:axId val="1925615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From Randomization, mo</a:t>
                </a:r>
              </a:p>
            </c:rich>
          </c:tx>
          <c:layout>
            <c:manualLayout>
              <c:xMode val="edge"/>
              <c:yMode val="edge"/>
              <c:x val="0.33837254327685656"/>
              <c:y val="0.90334373381703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92563456"/>
        <c:crosses val="autoZero"/>
        <c:auto val="1"/>
        <c:lblAlgn val="ctr"/>
        <c:lblOffset val="100"/>
        <c:noMultiLvlLbl val="0"/>
      </c:catAx>
      <c:valAx>
        <c:axId val="192563456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Probability of rPFS</a:t>
                </a:r>
              </a:p>
            </c:rich>
          </c:tx>
          <c:layout>
            <c:manualLayout>
              <c:xMode val="edge"/>
              <c:yMode val="edge"/>
              <c:x val="2.9508954990047603E-2"/>
              <c:y val="0.2219163007097982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192561536"/>
        <c:crosses val="autoZero"/>
        <c:crossBetween val="midCat"/>
        <c:majorUnit val="0.1"/>
        <c:minorUnit val="4.0000000000000008E-2"/>
      </c:valAx>
    </c:plotArea>
    <c:plotVisOnly val="1"/>
    <c:dispBlanksAs val="gap"/>
    <c:showDLblsOverMax val="0"/>
  </c:chart>
  <c:txPr>
    <a:bodyPr/>
    <a:lstStyle/>
    <a:p>
      <a:pPr>
        <a:defRPr sz="900"/>
      </a:pPr>
      <a:endParaRPr lang="en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995274453796613E-2"/>
          <c:y val="9.9895507010872298E-2"/>
          <c:w val="0.85601901262344204"/>
          <c:h val="0.748486133483073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0-41FB-43EC-8B7F-37C122BFEA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41FB-43EC-8B7F-37C122BFEA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2-41FB-43EC-8B7F-37C122BFEA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020544"/>
        <c:axId val="51022464"/>
      </c:barChart>
      <c:catAx>
        <c:axId val="51020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From Randomization, mo</a:t>
                </a:r>
              </a:p>
            </c:rich>
          </c:tx>
          <c:layout>
            <c:manualLayout>
              <c:xMode val="edge"/>
              <c:yMode val="edge"/>
              <c:x val="0.29823154010655489"/>
              <c:y val="0.916181250546488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51022464"/>
        <c:crosses val="autoZero"/>
        <c:auto val="1"/>
        <c:lblAlgn val="ctr"/>
        <c:lblOffset val="100"/>
        <c:noMultiLvlLbl val="0"/>
      </c:catAx>
      <c:valAx>
        <c:axId val="51022464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51020544"/>
        <c:crosses val="autoZero"/>
        <c:crossBetween val="midCat"/>
        <c:majorUnit val="0.2"/>
        <c:minorUnit val="4.0000000000000008E-2"/>
      </c:valAx>
    </c:plotArea>
    <c:plotVisOnly val="1"/>
    <c:dispBlanksAs val="gap"/>
    <c:showDLblsOverMax val="0"/>
  </c:chart>
  <c:txPr>
    <a:bodyPr/>
    <a:lstStyle/>
    <a:p>
      <a:pPr>
        <a:defRPr sz="800"/>
      </a:pPr>
      <a:endParaRPr lang="en-N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096663805789856"/>
          <c:y val="9.9895507010872298E-2"/>
          <c:w val="0.76400358749539432"/>
          <c:h val="0.71639180952852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0-679F-40DC-990F-1CAE72CB6B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679F-40DC-990F-1CAE72CB6B5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2-679F-40DC-990F-1CAE72CB6B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133376"/>
        <c:axId val="62135296"/>
      </c:barChart>
      <c:catAx>
        <c:axId val="62133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From Randomization, mo</a:t>
                </a:r>
              </a:p>
            </c:rich>
          </c:tx>
          <c:layout>
            <c:manualLayout>
              <c:xMode val="edge"/>
              <c:yMode val="edge"/>
              <c:x val="0.3488800660134454"/>
              <c:y val="0.896924656173760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62135296"/>
        <c:crosses val="autoZero"/>
        <c:auto val="1"/>
        <c:lblAlgn val="ctr"/>
        <c:lblOffset val="100"/>
        <c:noMultiLvlLbl val="0"/>
      </c:catAx>
      <c:valAx>
        <c:axId val="62135296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Probability of Overall Survival</a:t>
                </a:r>
              </a:p>
            </c:rich>
          </c:tx>
          <c:layout>
            <c:manualLayout>
              <c:xMode val="edge"/>
              <c:yMode val="edge"/>
              <c:x val="6.4534375751531745E-2"/>
              <c:y val="6.144470956658510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62133376"/>
        <c:crosses val="autoZero"/>
        <c:crossBetween val="midCat"/>
        <c:majorUnit val="0.2"/>
        <c:minorUnit val="4.0000000000000008E-2"/>
      </c:valAx>
    </c:plotArea>
    <c:plotVisOnly val="1"/>
    <c:dispBlanksAs val="gap"/>
    <c:showDLblsOverMax val="0"/>
  </c:chart>
  <c:txPr>
    <a:bodyPr/>
    <a:lstStyle/>
    <a:p>
      <a:pPr>
        <a:defRPr sz="800"/>
      </a:pPr>
      <a:endParaRPr lang="en-N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436824170857047E-2"/>
          <c:y val="0.16013994190485142"/>
          <c:w val="0.88618932966315767"/>
          <c:h val="0.147374599076988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0-781C-4E59-9B5B-ADA705B848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781C-4E59-9B5B-ADA705B848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781C-4E59-9B5B-ADA705B84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9861888"/>
        <c:axId val="429925504"/>
      </c:barChart>
      <c:catAx>
        <c:axId val="429861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Median rPFS, mo (95% Cl)</a:t>
                </a:r>
              </a:p>
            </c:rich>
          </c:tx>
          <c:layout>
            <c:manualLayout>
              <c:xMode val="edge"/>
              <c:yMode val="edge"/>
              <c:x val="0.25561474076913704"/>
              <c:y val="0.592371056969469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429925504"/>
        <c:crosses val="autoZero"/>
        <c:auto val="1"/>
        <c:lblAlgn val="ctr"/>
        <c:lblOffset val="100"/>
        <c:noMultiLvlLbl val="0"/>
      </c:catAx>
      <c:valAx>
        <c:axId val="429925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298618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50"/>
      </a:pPr>
      <a:endParaRPr lang="en-N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2F5A0E-AB69-4DD6-92F3-ACF7E12CC39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C0A24B-CC25-42C9-90F8-C44C5357EE99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dirty="0"/>
            <a:t>Metastatic Prostate Cancer</a:t>
          </a:r>
        </a:p>
      </dgm:t>
    </dgm:pt>
    <dgm:pt modelId="{E8E7A17A-1B9E-47D2-BDB7-1218ADF142E3}" type="parTrans" cxnId="{B59094AA-4F0A-4D18-BB23-29A2A9E14B69}">
      <dgm:prSet/>
      <dgm:spPr/>
      <dgm:t>
        <a:bodyPr/>
        <a:lstStyle/>
        <a:p>
          <a:endParaRPr lang="en-US"/>
        </a:p>
      </dgm:t>
    </dgm:pt>
    <dgm:pt modelId="{A71DC16E-10FE-4FCF-BA14-FEEC018A4E21}" type="sibTrans" cxnId="{B59094AA-4F0A-4D18-BB23-29A2A9E14B69}">
      <dgm:prSet/>
      <dgm:spPr/>
      <dgm:t>
        <a:bodyPr/>
        <a:lstStyle/>
        <a:p>
          <a:endParaRPr lang="en-US"/>
        </a:p>
      </dgm:t>
    </dgm:pt>
    <dgm:pt modelId="{2B1D09FB-0248-4089-8E41-4786E89B9674}">
      <dgm:prSet phldrT="[Text]" custT="1"/>
      <dgm:spPr>
        <a:solidFill>
          <a:schemeClr val="accent1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dirty="0"/>
            <a:t>HRD+ CRPC (BRCA1/2, PALB2, others)</a:t>
          </a:r>
        </a:p>
      </dgm:t>
    </dgm:pt>
    <dgm:pt modelId="{40A121F1-3EFE-44CE-8423-4AE5B2694FFD}" type="parTrans" cxnId="{4CD22884-2199-4B2C-9F39-E1A0BD7D3C87}">
      <dgm:prSet/>
      <dgm:spPr/>
      <dgm:t>
        <a:bodyPr/>
        <a:lstStyle/>
        <a:p>
          <a:endParaRPr lang="en-US"/>
        </a:p>
      </dgm:t>
    </dgm:pt>
    <dgm:pt modelId="{874DDF74-4433-4B59-B7F1-F462A99D1F72}" type="sibTrans" cxnId="{4CD22884-2199-4B2C-9F39-E1A0BD7D3C87}">
      <dgm:prSet/>
      <dgm:spPr/>
      <dgm:t>
        <a:bodyPr/>
        <a:lstStyle/>
        <a:p>
          <a:endParaRPr lang="en-US"/>
        </a:p>
      </dgm:t>
    </dgm:pt>
    <dgm:pt modelId="{E012670B-7ACE-422C-9AF5-FEEF68D752FC}">
      <dgm:prSet phldrT="[Text]" custT="1"/>
      <dgm:spPr>
        <a:solidFill>
          <a:schemeClr val="accent1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dirty="0"/>
            <a:t>MSI</a:t>
          </a:r>
          <a:r>
            <a:rPr lang="en-US" sz="1200" baseline="30000" dirty="0"/>
            <a:t>hi</a:t>
          </a:r>
          <a:r>
            <a:rPr lang="en-US" sz="1200" baseline="0" dirty="0"/>
            <a:t>/</a:t>
          </a:r>
          <a:r>
            <a:rPr lang="en-US" sz="1200" baseline="0" dirty="0" err="1"/>
            <a:t>dMMR</a:t>
          </a:r>
          <a:r>
            <a:rPr lang="en-US" sz="1200" baseline="0" dirty="0"/>
            <a:t> </a:t>
          </a:r>
          <a:r>
            <a:rPr lang="en-US" sz="1200" baseline="0" dirty="0" err="1"/>
            <a:t>mCRPC</a:t>
          </a:r>
          <a:endParaRPr lang="en-US" sz="1200" dirty="0"/>
        </a:p>
      </dgm:t>
    </dgm:pt>
    <dgm:pt modelId="{1A4036D3-87D3-48BF-B2D2-0202A93AB6B1}" type="parTrans" cxnId="{810D4E2E-D41E-4884-AC60-2A6E47FC661C}">
      <dgm:prSet/>
      <dgm:spPr/>
      <dgm:t>
        <a:bodyPr/>
        <a:lstStyle/>
        <a:p>
          <a:endParaRPr lang="en-US"/>
        </a:p>
      </dgm:t>
    </dgm:pt>
    <dgm:pt modelId="{71EA76D7-3893-4DF1-8A42-9F7F0A145426}" type="sibTrans" cxnId="{810D4E2E-D41E-4884-AC60-2A6E47FC661C}">
      <dgm:prSet/>
      <dgm:spPr/>
      <dgm:t>
        <a:bodyPr/>
        <a:lstStyle/>
        <a:p>
          <a:endParaRPr lang="en-US"/>
        </a:p>
      </dgm:t>
    </dgm:pt>
    <dgm:pt modelId="{F5AFE6DB-8118-46F6-930C-367D8E0A54C4}">
      <dgm:prSet phldrT="[Text]" custT="1"/>
      <dgm:spPr>
        <a:solidFill>
          <a:schemeClr val="tx2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dirty="0"/>
            <a:t>PD-1 based immunotherapy*</a:t>
          </a:r>
        </a:p>
      </dgm:t>
    </dgm:pt>
    <dgm:pt modelId="{CD3D7261-8C61-4C0D-AA59-46B8B7847C9D}" type="parTrans" cxnId="{3644259E-3043-48EB-8964-2C476E134E9C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251225B9-DA5F-4800-B3E1-4A5F643BED58}" type="sibTrans" cxnId="{3644259E-3043-48EB-8964-2C476E134E9C}">
      <dgm:prSet/>
      <dgm:spPr/>
      <dgm:t>
        <a:bodyPr/>
        <a:lstStyle/>
        <a:p>
          <a:endParaRPr lang="en-US"/>
        </a:p>
      </dgm:t>
    </dgm:pt>
    <dgm:pt modelId="{B431B5B4-A3D4-48A7-B265-94E124636C9E}">
      <dgm:prSet custT="1"/>
      <dgm:spPr>
        <a:solidFill>
          <a:schemeClr val="accent1"/>
        </a:solidFill>
      </dgm:spPr>
      <dgm:t>
        <a:bodyPr/>
        <a:lstStyle/>
        <a:p>
          <a:r>
            <a:rPr lang="en-US" sz="1200" dirty="0"/>
            <a:t>CDK12 </a:t>
          </a:r>
          <a:r>
            <a:rPr lang="en-US" sz="1200" dirty="0" err="1"/>
            <a:t>biallelic</a:t>
          </a:r>
          <a:r>
            <a:rPr lang="en-US" sz="1200" dirty="0"/>
            <a:t> loss (tandem duplicator genotype) </a:t>
          </a:r>
          <a:r>
            <a:rPr lang="en-US" sz="1200" dirty="0" err="1"/>
            <a:t>mCRPC</a:t>
          </a:r>
          <a:endParaRPr lang="en-US" sz="1200" dirty="0"/>
        </a:p>
      </dgm:t>
    </dgm:pt>
    <dgm:pt modelId="{9DC021BC-6340-4948-BCDE-6ADE40504C71}" type="parTrans" cxnId="{4F35704A-5240-4F17-A4F5-FF9D78B20B6B}">
      <dgm:prSet/>
      <dgm:spPr/>
      <dgm:t>
        <a:bodyPr/>
        <a:lstStyle/>
        <a:p>
          <a:endParaRPr lang="en-US"/>
        </a:p>
      </dgm:t>
    </dgm:pt>
    <dgm:pt modelId="{CFF545D5-EE07-4BDE-BE9B-AD0146D3D513}" type="sibTrans" cxnId="{4F35704A-5240-4F17-A4F5-FF9D78B20B6B}">
      <dgm:prSet/>
      <dgm:spPr/>
      <dgm:t>
        <a:bodyPr/>
        <a:lstStyle/>
        <a:p>
          <a:endParaRPr lang="en-US"/>
        </a:p>
      </dgm:t>
    </dgm:pt>
    <dgm:pt modelId="{791DFE28-A4A9-4C76-A414-5E0F6D968ABE}">
      <dgm:prSet custT="1"/>
      <dgm:spPr>
        <a:solidFill>
          <a:schemeClr val="accent1"/>
        </a:solidFill>
      </dgm:spPr>
      <dgm:t>
        <a:bodyPr/>
        <a:lstStyle/>
        <a:p>
          <a:r>
            <a:rPr lang="en-US" sz="1200" dirty="0"/>
            <a:t>AR Driven </a:t>
          </a:r>
          <a:r>
            <a:rPr lang="en-US" sz="1200" dirty="0" err="1"/>
            <a:t>mCRPC</a:t>
          </a:r>
          <a:endParaRPr lang="en-US" sz="1200" dirty="0"/>
        </a:p>
      </dgm:t>
    </dgm:pt>
    <dgm:pt modelId="{D0FA9736-B773-456C-A468-6DCD4CAE342F}" type="parTrans" cxnId="{FE330274-B66C-416C-ABCA-0B8674E9A671}">
      <dgm:prSet/>
      <dgm:spPr/>
      <dgm:t>
        <a:bodyPr/>
        <a:lstStyle/>
        <a:p>
          <a:endParaRPr lang="en-US"/>
        </a:p>
      </dgm:t>
    </dgm:pt>
    <dgm:pt modelId="{75B713B3-725A-4FA8-B7F9-F65A4294561E}" type="sibTrans" cxnId="{FE330274-B66C-416C-ABCA-0B8674E9A671}">
      <dgm:prSet/>
      <dgm:spPr/>
      <dgm:t>
        <a:bodyPr/>
        <a:lstStyle/>
        <a:p>
          <a:endParaRPr lang="en-US"/>
        </a:p>
      </dgm:t>
    </dgm:pt>
    <dgm:pt modelId="{C9CDAD8C-8708-46B6-B5DF-B3246A95B300}">
      <dgm:prSet custT="1"/>
      <dgm:spPr>
        <a:solidFill>
          <a:schemeClr val="tx2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dirty="0" err="1"/>
            <a:t>PARPi</a:t>
          </a:r>
          <a:r>
            <a:rPr lang="en-US" sz="1200" dirty="0"/>
            <a:t> based therapy,* </a:t>
          </a:r>
          <a:br>
            <a:rPr lang="en-US" sz="1200" dirty="0"/>
          </a:br>
          <a:r>
            <a:rPr lang="en-US" sz="1200" dirty="0"/>
            <a:t>IO combinations</a:t>
          </a:r>
        </a:p>
      </dgm:t>
    </dgm:pt>
    <dgm:pt modelId="{26954937-B0C7-4030-A3B1-11C990F42EFC}" type="parTrans" cxnId="{F22635C1-F768-4EE7-81FA-217E61DE7746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4604867F-0341-4FAC-8EB5-1AAFF933F73D}" type="sibTrans" cxnId="{F22635C1-F768-4EE7-81FA-217E61DE7746}">
      <dgm:prSet/>
      <dgm:spPr/>
      <dgm:t>
        <a:bodyPr/>
        <a:lstStyle/>
        <a:p>
          <a:endParaRPr lang="en-US"/>
        </a:p>
      </dgm:t>
    </dgm:pt>
    <dgm:pt modelId="{8B83AF1D-A097-474A-A5BA-4843BF70D825}">
      <dgm:prSet custT="1"/>
      <dgm:spPr>
        <a:solidFill>
          <a:schemeClr val="tx2"/>
        </a:solidFill>
      </dgm:spPr>
      <dgm:t>
        <a:bodyPr/>
        <a:lstStyle/>
        <a:p>
          <a:r>
            <a:rPr lang="en-US" sz="1200" b="1" u="sng" dirty="0"/>
            <a:t>AR-variant (e.g. AR-V7) </a:t>
          </a:r>
          <a:r>
            <a:rPr lang="en-US" sz="1200" dirty="0"/>
            <a:t>driven CRPC: AR degraders, cofactor inhibitors, </a:t>
          </a:r>
          <a:r>
            <a:rPr lang="en-US" sz="1200" b="0" dirty="0" err="1"/>
            <a:t>taxanes</a:t>
          </a:r>
          <a:r>
            <a:rPr lang="en-US" sz="1200" b="0" dirty="0"/>
            <a:t>*</a:t>
          </a:r>
          <a:endParaRPr lang="en-US" sz="1200" dirty="0"/>
        </a:p>
        <a:p>
          <a:r>
            <a:rPr lang="en-US" sz="1200" dirty="0"/>
            <a:t>Inhibition of enhanced androgen synthesis</a:t>
          </a:r>
        </a:p>
        <a:p>
          <a:r>
            <a:rPr lang="en-US" sz="1200" dirty="0"/>
            <a:t>AR N-term/DNABD inhibitors, PSMA targeted </a:t>
          </a:r>
          <a:r>
            <a:rPr lang="en-US" sz="1200" dirty="0" err="1"/>
            <a:t>tx</a:t>
          </a:r>
          <a:endParaRPr lang="en-US" sz="1200" dirty="0"/>
        </a:p>
        <a:p>
          <a:r>
            <a:rPr lang="en-US" sz="1200" dirty="0"/>
            <a:t>GR inhibition, PARPi combinations</a:t>
          </a:r>
        </a:p>
      </dgm:t>
    </dgm:pt>
    <dgm:pt modelId="{E4A96408-3F28-446D-85E7-0FE150C780DE}" type="parTrans" cxnId="{A587A299-FEF7-47B4-948D-56263EF56206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D012C98E-E513-4FDC-B1D3-CCD73F11E688}" type="sibTrans" cxnId="{A587A299-FEF7-47B4-948D-56263EF56206}">
      <dgm:prSet/>
      <dgm:spPr/>
      <dgm:t>
        <a:bodyPr/>
        <a:lstStyle/>
        <a:p>
          <a:endParaRPr lang="en-US"/>
        </a:p>
      </dgm:t>
    </dgm:pt>
    <dgm:pt modelId="{1DB9B9E4-B90F-422C-8FB8-D1DD4D3397E0}">
      <dgm:prSet custT="1"/>
      <dgm:spPr>
        <a:solidFill>
          <a:schemeClr val="tx2"/>
        </a:solidFill>
      </dgm:spPr>
      <dgm:t>
        <a:bodyPr/>
        <a:lstStyle/>
        <a:p>
          <a:r>
            <a:rPr lang="en-US" sz="1200" dirty="0"/>
            <a:t>PD-1 based immunotherapy</a:t>
          </a:r>
        </a:p>
      </dgm:t>
    </dgm:pt>
    <dgm:pt modelId="{000A84B4-28D1-4450-BF7A-C7B3FB00CF61}" type="parTrans" cxnId="{FA1AD652-ABD8-480F-B7A6-718DAA14B5E9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07771362-6EB5-4BE0-A61F-9197E72834E6}" type="sibTrans" cxnId="{FA1AD652-ABD8-480F-B7A6-718DAA14B5E9}">
      <dgm:prSet/>
      <dgm:spPr/>
      <dgm:t>
        <a:bodyPr/>
        <a:lstStyle/>
        <a:p>
          <a:endParaRPr lang="en-US"/>
        </a:p>
      </dgm:t>
    </dgm:pt>
    <dgm:pt modelId="{E7F42B71-38FD-49C7-A028-117CB606A86A}">
      <dgm:prSet custT="1"/>
      <dgm:spPr>
        <a:solidFill>
          <a:schemeClr val="accent1"/>
        </a:solidFill>
      </dgm:spPr>
      <dgm:t>
        <a:bodyPr/>
        <a:lstStyle/>
        <a:p>
          <a:r>
            <a:rPr lang="en-US" sz="1200" dirty="0"/>
            <a:t>AR Independent CRPC (NEPC, Double Negative CRPC)</a:t>
          </a:r>
        </a:p>
      </dgm:t>
    </dgm:pt>
    <dgm:pt modelId="{02425A0F-C2CF-4966-BFE7-FD5D02278CC4}" type="parTrans" cxnId="{37F44791-E6AB-43BA-BDAA-54EDCABFD9E0}">
      <dgm:prSet/>
      <dgm:spPr/>
      <dgm:t>
        <a:bodyPr/>
        <a:lstStyle/>
        <a:p>
          <a:endParaRPr lang="en-US"/>
        </a:p>
      </dgm:t>
    </dgm:pt>
    <dgm:pt modelId="{E6E6500B-EFA4-4DE9-8F61-B40311A73DF6}" type="sibTrans" cxnId="{37F44791-E6AB-43BA-BDAA-54EDCABFD9E0}">
      <dgm:prSet/>
      <dgm:spPr/>
      <dgm:t>
        <a:bodyPr/>
        <a:lstStyle/>
        <a:p>
          <a:endParaRPr lang="en-US"/>
        </a:p>
      </dgm:t>
    </dgm:pt>
    <dgm:pt modelId="{D06F0CFA-D420-40DF-8EA5-94CD8C530BF0}">
      <dgm:prSet custT="1"/>
      <dgm:spPr>
        <a:solidFill>
          <a:schemeClr val="tx2"/>
        </a:solidFill>
      </dgm:spPr>
      <dgm:t>
        <a:bodyPr/>
        <a:lstStyle/>
        <a:p>
          <a:r>
            <a:rPr lang="en-US" sz="1200" dirty="0"/>
            <a:t>DLL3 inhibition, combinations</a:t>
          </a:r>
        </a:p>
        <a:p>
          <a:r>
            <a:rPr lang="en-US" sz="1200" dirty="0"/>
            <a:t>Immunotherapy</a:t>
          </a:r>
        </a:p>
        <a:p>
          <a:r>
            <a:rPr lang="en-US" sz="1200" dirty="0"/>
            <a:t>Platinum chemotherapy</a:t>
          </a:r>
        </a:p>
      </dgm:t>
    </dgm:pt>
    <dgm:pt modelId="{12C3D56F-956C-4EC9-AF26-81B3F9E75076}" type="parTrans" cxnId="{63F984BD-EA22-4C30-A418-53D94D690CF6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C7D941B9-8515-4342-AB98-779D9B1007A9}" type="sibTrans" cxnId="{63F984BD-EA22-4C30-A418-53D94D690CF6}">
      <dgm:prSet/>
      <dgm:spPr/>
      <dgm:t>
        <a:bodyPr/>
        <a:lstStyle/>
        <a:p>
          <a:endParaRPr lang="en-US"/>
        </a:p>
      </dgm:t>
    </dgm:pt>
    <dgm:pt modelId="{AE917FF1-8350-40F6-8CFC-2B09122DCB5B}" type="pres">
      <dgm:prSet presAssocID="{2D2F5A0E-AB69-4DD6-92F3-ACF7E12CC39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075C41A-2EFB-4935-B2B2-71896D9E2DB0}" type="pres">
      <dgm:prSet presAssocID="{0BC0A24B-CC25-42C9-90F8-C44C5357EE99}" presName="root1" presStyleCnt="0"/>
      <dgm:spPr/>
    </dgm:pt>
    <dgm:pt modelId="{CE907491-5BF5-4422-AF02-2A5BFADBA554}" type="pres">
      <dgm:prSet presAssocID="{0BC0A24B-CC25-42C9-90F8-C44C5357EE99}" presName="LevelOneTextNode" presStyleLbl="node0" presStyleIdx="0" presStyleCnt="1" custScaleY="142116">
        <dgm:presLayoutVars>
          <dgm:chPref val="3"/>
        </dgm:presLayoutVars>
      </dgm:prSet>
      <dgm:spPr/>
    </dgm:pt>
    <dgm:pt modelId="{44C87909-9905-4962-8CD2-5A3392F48B21}" type="pres">
      <dgm:prSet presAssocID="{0BC0A24B-CC25-42C9-90F8-C44C5357EE99}" presName="level2hierChild" presStyleCnt="0"/>
      <dgm:spPr/>
    </dgm:pt>
    <dgm:pt modelId="{A8EB60F0-5D6E-48FE-A789-0158216C79AA}" type="pres">
      <dgm:prSet presAssocID="{D0FA9736-B773-456C-A468-6DCD4CAE342F}" presName="conn2-1" presStyleLbl="parChTrans1D2" presStyleIdx="0" presStyleCnt="5"/>
      <dgm:spPr/>
    </dgm:pt>
    <dgm:pt modelId="{E54A02FB-F7E4-4C2E-8C0B-A689B68BEB6C}" type="pres">
      <dgm:prSet presAssocID="{D0FA9736-B773-456C-A468-6DCD4CAE342F}" presName="connTx" presStyleLbl="parChTrans1D2" presStyleIdx="0" presStyleCnt="5"/>
      <dgm:spPr/>
    </dgm:pt>
    <dgm:pt modelId="{CB5F8CFB-C3B7-4237-94E2-111634AC2663}" type="pres">
      <dgm:prSet presAssocID="{791DFE28-A4A9-4C76-A414-5E0F6D968ABE}" presName="root2" presStyleCnt="0"/>
      <dgm:spPr/>
    </dgm:pt>
    <dgm:pt modelId="{8876E38C-9D51-46DF-AD01-CC89674ED71C}" type="pres">
      <dgm:prSet presAssocID="{791DFE28-A4A9-4C76-A414-5E0F6D968ABE}" presName="LevelTwoTextNode" presStyleLbl="node2" presStyleIdx="0" presStyleCnt="5">
        <dgm:presLayoutVars>
          <dgm:chPref val="3"/>
        </dgm:presLayoutVars>
      </dgm:prSet>
      <dgm:spPr/>
    </dgm:pt>
    <dgm:pt modelId="{38FF0E89-731B-4712-8203-B16EB8A02414}" type="pres">
      <dgm:prSet presAssocID="{791DFE28-A4A9-4C76-A414-5E0F6D968ABE}" presName="level3hierChild" presStyleCnt="0"/>
      <dgm:spPr/>
    </dgm:pt>
    <dgm:pt modelId="{19DE7C60-2336-463C-BFFE-E0141C1C8847}" type="pres">
      <dgm:prSet presAssocID="{E4A96408-3F28-446D-85E7-0FE150C780DE}" presName="conn2-1" presStyleLbl="parChTrans1D3" presStyleIdx="0" presStyleCnt="5"/>
      <dgm:spPr/>
    </dgm:pt>
    <dgm:pt modelId="{40C4A055-9527-4765-BDEE-2BD4318EF0B5}" type="pres">
      <dgm:prSet presAssocID="{E4A96408-3F28-446D-85E7-0FE150C780DE}" presName="connTx" presStyleLbl="parChTrans1D3" presStyleIdx="0" presStyleCnt="5"/>
      <dgm:spPr/>
    </dgm:pt>
    <dgm:pt modelId="{984DC048-7107-4EE4-AF78-5AE95FC43D87}" type="pres">
      <dgm:prSet presAssocID="{8B83AF1D-A097-474A-A5BA-4843BF70D825}" presName="root2" presStyleCnt="0"/>
      <dgm:spPr/>
    </dgm:pt>
    <dgm:pt modelId="{E98F8C00-AD2E-418F-B011-008317F17F54}" type="pres">
      <dgm:prSet presAssocID="{8B83AF1D-A097-474A-A5BA-4843BF70D825}" presName="LevelTwoTextNode" presStyleLbl="node3" presStyleIdx="0" presStyleCnt="5" custScaleX="195196" custScaleY="143297">
        <dgm:presLayoutVars>
          <dgm:chPref val="3"/>
        </dgm:presLayoutVars>
      </dgm:prSet>
      <dgm:spPr/>
    </dgm:pt>
    <dgm:pt modelId="{9BB89E11-AE0C-476B-842B-458DAFC80DA6}" type="pres">
      <dgm:prSet presAssocID="{8B83AF1D-A097-474A-A5BA-4843BF70D825}" presName="level3hierChild" presStyleCnt="0"/>
      <dgm:spPr/>
    </dgm:pt>
    <dgm:pt modelId="{B7A7F2F3-A9DD-4C9A-BE98-38909877D234}" type="pres">
      <dgm:prSet presAssocID="{40A121F1-3EFE-44CE-8423-4AE5B2694FFD}" presName="conn2-1" presStyleLbl="parChTrans1D2" presStyleIdx="1" presStyleCnt="5"/>
      <dgm:spPr/>
    </dgm:pt>
    <dgm:pt modelId="{44E08341-5419-4917-88B2-568DFB6CC909}" type="pres">
      <dgm:prSet presAssocID="{40A121F1-3EFE-44CE-8423-4AE5B2694FFD}" presName="connTx" presStyleLbl="parChTrans1D2" presStyleIdx="1" presStyleCnt="5"/>
      <dgm:spPr/>
    </dgm:pt>
    <dgm:pt modelId="{72C6341D-9AF7-4588-9AC1-873238005AE9}" type="pres">
      <dgm:prSet presAssocID="{2B1D09FB-0248-4089-8E41-4786E89B9674}" presName="root2" presStyleCnt="0"/>
      <dgm:spPr/>
    </dgm:pt>
    <dgm:pt modelId="{FF34D755-1A45-4044-9737-2C0092ABADAB}" type="pres">
      <dgm:prSet presAssocID="{2B1D09FB-0248-4089-8E41-4786E89B9674}" presName="LevelTwoTextNode" presStyleLbl="node2" presStyleIdx="1" presStyleCnt="5">
        <dgm:presLayoutVars>
          <dgm:chPref val="3"/>
        </dgm:presLayoutVars>
      </dgm:prSet>
      <dgm:spPr/>
    </dgm:pt>
    <dgm:pt modelId="{0E872287-B436-451F-8538-ACD05A389FB9}" type="pres">
      <dgm:prSet presAssocID="{2B1D09FB-0248-4089-8E41-4786E89B9674}" presName="level3hierChild" presStyleCnt="0"/>
      <dgm:spPr/>
    </dgm:pt>
    <dgm:pt modelId="{AC27EF40-197D-495F-A1BA-6BB75621E9B1}" type="pres">
      <dgm:prSet presAssocID="{26954937-B0C7-4030-A3B1-11C990F42EFC}" presName="conn2-1" presStyleLbl="parChTrans1D3" presStyleIdx="1" presStyleCnt="5"/>
      <dgm:spPr/>
    </dgm:pt>
    <dgm:pt modelId="{0F3915A6-6075-488B-A7CC-3A4A79CB8C44}" type="pres">
      <dgm:prSet presAssocID="{26954937-B0C7-4030-A3B1-11C990F42EFC}" presName="connTx" presStyleLbl="parChTrans1D3" presStyleIdx="1" presStyleCnt="5"/>
      <dgm:spPr/>
    </dgm:pt>
    <dgm:pt modelId="{CBBAABE6-37D7-49F5-9EA3-8B613D60C4D8}" type="pres">
      <dgm:prSet presAssocID="{C9CDAD8C-8708-46B6-B5DF-B3246A95B300}" presName="root2" presStyleCnt="0"/>
      <dgm:spPr/>
    </dgm:pt>
    <dgm:pt modelId="{FD5730EA-EB9D-4D20-B0C0-E204C9EF8D11}" type="pres">
      <dgm:prSet presAssocID="{C9CDAD8C-8708-46B6-B5DF-B3246A95B300}" presName="LevelTwoTextNode" presStyleLbl="node3" presStyleIdx="1" presStyleCnt="5">
        <dgm:presLayoutVars>
          <dgm:chPref val="3"/>
        </dgm:presLayoutVars>
      </dgm:prSet>
      <dgm:spPr/>
    </dgm:pt>
    <dgm:pt modelId="{6C12D4E4-E443-464D-AC9A-41C5B51F53D0}" type="pres">
      <dgm:prSet presAssocID="{C9CDAD8C-8708-46B6-B5DF-B3246A95B300}" presName="level3hierChild" presStyleCnt="0"/>
      <dgm:spPr/>
    </dgm:pt>
    <dgm:pt modelId="{DDF2A84A-17B0-4684-93B9-03C92AAB6C9D}" type="pres">
      <dgm:prSet presAssocID="{1A4036D3-87D3-48BF-B2D2-0202A93AB6B1}" presName="conn2-1" presStyleLbl="parChTrans1D2" presStyleIdx="2" presStyleCnt="5"/>
      <dgm:spPr/>
    </dgm:pt>
    <dgm:pt modelId="{2B289AD5-331A-4912-B870-1DD4CA55AFE8}" type="pres">
      <dgm:prSet presAssocID="{1A4036D3-87D3-48BF-B2D2-0202A93AB6B1}" presName="connTx" presStyleLbl="parChTrans1D2" presStyleIdx="2" presStyleCnt="5"/>
      <dgm:spPr/>
    </dgm:pt>
    <dgm:pt modelId="{9E79A22C-B51B-4090-B96C-1249A5A0D7F4}" type="pres">
      <dgm:prSet presAssocID="{E012670B-7ACE-422C-9AF5-FEEF68D752FC}" presName="root2" presStyleCnt="0"/>
      <dgm:spPr/>
    </dgm:pt>
    <dgm:pt modelId="{F0C58F03-36CE-48F9-BA83-22E0F77FC175}" type="pres">
      <dgm:prSet presAssocID="{E012670B-7ACE-422C-9AF5-FEEF68D752FC}" presName="LevelTwoTextNode" presStyleLbl="node2" presStyleIdx="2" presStyleCnt="5">
        <dgm:presLayoutVars>
          <dgm:chPref val="3"/>
        </dgm:presLayoutVars>
      </dgm:prSet>
      <dgm:spPr/>
    </dgm:pt>
    <dgm:pt modelId="{0D26B1BC-76DB-4143-A1E4-9C742ED11C15}" type="pres">
      <dgm:prSet presAssocID="{E012670B-7ACE-422C-9AF5-FEEF68D752FC}" presName="level3hierChild" presStyleCnt="0"/>
      <dgm:spPr/>
    </dgm:pt>
    <dgm:pt modelId="{E1270584-FC1A-45CB-8A8F-AA78F4FF81D2}" type="pres">
      <dgm:prSet presAssocID="{CD3D7261-8C61-4C0D-AA59-46B8B7847C9D}" presName="conn2-1" presStyleLbl="parChTrans1D3" presStyleIdx="2" presStyleCnt="5"/>
      <dgm:spPr/>
    </dgm:pt>
    <dgm:pt modelId="{B6762039-8211-4A34-8AE6-840C858235E3}" type="pres">
      <dgm:prSet presAssocID="{CD3D7261-8C61-4C0D-AA59-46B8B7847C9D}" presName="connTx" presStyleLbl="parChTrans1D3" presStyleIdx="2" presStyleCnt="5"/>
      <dgm:spPr/>
    </dgm:pt>
    <dgm:pt modelId="{6CAA8319-1C5F-4612-9BD9-16D13D7B9523}" type="pres">
      <dgm:prSet presAssocID="{F5AFE6DB-8118-46F6-930C-367D8E0A54C4}" presName="root2" presStyleCnt="0"/>
      <dgm:spPr/>
    </dgm:pt>
    <dgm:pt modelId="{96E6947D-A143-489D-95FA-767B1AD16D69}" type="pres">
      <dgm:prSet presAssocID="{F5AFE6DB-8118-46F6-930C-367D8E0A54C4}" presName="LevelTwoTextNode" presStyleLbl="node3" presStyleIdx="2" presStyleCnt="5">
        <dgm:presLayoutVars>
          <dgm:chPref val="3"/>
        </dgm:presLayoutVars>
      </dgm:prSet>
      <dgm:spPr/>
    </dgm:pt>
    <dgm:pt modelId="{8329E1CA-6FF6-4D3B-BEAF-366AA06D181A}" type="pres">
      <dgm:prSet presAssocID="{F5AFE6DB-8118-46F6-930C-367D8E0A54C4}" presName="level3hierChild" presStyleCnt="0"/>
      <dgm:spPr/>
    </dgm:pt>
    <dgm:pt modelId="{C91F0D31-811B-4EA2-A5DF-F0562DB32143}" type="pres">
      <dgm:prSet presAssocID="{9DC021BC-6340-4948-BCDE-6ADE40504C71}" presName="conn2-1" presStyleLbl="parChTrans1D2" presStyleIdx="3" presStyleCnt="5"/>
      <dgm:spPr/>
    </dgm:pt>
    <dgm:pt modelId="{EB4F17D9-98C4-4D93-8410-4F830E70B983}" type="pres">
      <dgm:prSet presAssocID="{9DC021BC-6340-4948-BCDE-6ADE40504C71}" presName="connTx" presStyleLbl="parChTrans1D2" presStyleIdx="3" presStyleCnt="5"/>
      <dgm:spPr/>
    </dgm:pt>
    <dgm:pt modelId="{602F1ACE-58C1-4020-9D28-65B89BBD8A03}" type="pres">
      <dgm:prSet presAssocID="{B431B5B4-A3D4-48A7-B265-94E124636C9E}" presName="root2" presStyleCnt="0"/>
      <dgm:spPr/>
    </dgm:pt>
    <dgm:pt modelId="{8610A058-7E84-4CC3-9619-21A9A75194E9}" type="pres">
      <dgm:prSet presAssocID="{B431B5B4-A3D4-48A7-B265-94E124636C9E}" presName="LevelTwoTextNode" presStyleLbl="node2" presStyleIdx="3" presStyleCnt="5">
        <dgm:presLayoutVars>
          <dgm:chPref val="3"/>
        </dgm:presLayoutVars>
      </dgm:prSet>
      <dgm:spPr/>
    </dgm:pt>
    <dgm:pt modelId="{732C149B-1BCA-4790-94CE-A7FD88F3B1AA}" type="pres">
      <dgm:prSet presAssocID="{B431B5B4-A3D4-48A7-B265-94E124636C9E}" presName="level3hierChild" presStyleCnt="0"/>
      <dgm:spPr/>
    </dgm:pt>
    <dgm:pt modelId="{9AA6160D-2B1A-4420-9AB2-3CEB033FDF6F}" type="pres">
      <dgm:prSet presAssocID="{000A84B4-28D1-4450-BF7A-C7B3FB00CF61}" presName="conn2-1" presStyleLbl="parChTrans1D3" presStyleIdx="3" presStyleCnt="5"/>
      <dgm:spPr/>
    </dgm:pt>
    <dgm:pt modelId="{F248C2C1-8AA2-4368-A33F-22C2C2241FCA}" type="pres">
      <dgm:prSet presAssocID="{000A84B4-28D1-4450-BF7A-C7B3FB00CF61}" presName="connTx" presStyleLbl="parChTrans1D3" presStyleIdx="3" presStyleCnt="5"/>
      <dgm:spPr/>
    </dgm:pt>
    <dgm:pt modelId="{1AD0189D-7FFC-4D4F-88ED-8C44C406DA9C}" type="pres">
      <dgm:prSet presAssocID="{1DB9B9E4-B90F-422C-8FB8-D1DD4D3397E0}" presName="root2" presStyleCnt="0"/>
      <dgm:spPr/>
    </dgm:pt>
    <dgm:pt modelId="{F922C2B7-80A7-481D-9D93-009C4AEB0D96}" type="pres">
      <dgm:prSet presAssocID="{1DB9B9E4-B90F-422C-8FB8-D1DD4D3397E0}" presName="LevelTwoTextNode" presStyleLbl="node3" presStyleIdx="3" presStyleCnt="5">
        <dgm:presLayoutVars>
          <dgm:chPref val="3"/>
        </dgm:presLayoutVars>
      </dgm:prSet>
      <dgm:spPr/>
    </dgm:pt>
    <dgm:pt modelId="{2564B601-5725-4E6C-9759-F88AE4C64F10}" type="pres">
      <dgm:prSet presAssocID="{1DB9B9E4-B90F-422C-8FB8-D1DD4D3397E0}" presName="level3hierChild" presStyleCnt="0"/>
      <dgm:spPr/>
    </dgm:pt>
    <dgm:pt modelId="{674B4F9C-96F2-4A1D-ACC3-B85B94600116}" type="pres">
      <dgm:prSet presAssocID="{02425A0F-C2CF-4966-BFE7-FD5D02278CC4}" presName="conn2-1" presStyleLbl="parChTrans1D2" presStyleIdx="4" presStyleCnt="5"/>
      <dgm:spPr/>
    </dgm:pt>
    <dgm:pt modelId="{20A6FB87-74AB-41EC-B657-819FF48BC85E}" type="pres">
      <dgm:prSet presAssocID="{02425A0F-C2CF-4966-BFE7-FD5D02278CC4}" presName="connTx" presStyleLbl="parChTrans1D2" presStyleIdx="4" presStyleCnt="5"/>
      <dgm:spPr/>
    </dgm:pt>
    <dgm:pt modelId="{9A742B81-6F52-4406-9DCC-CC84CC952921}" type="pres">
      <dgm:prSet presAssocID="{E7F42B71-38FD-49C7-A028-117CB606A86A}" presName="root2" presStyleCnt="0"/>
      <dgm:spPr/>
    </dgm:pt>
    <dgm:pt modelId="{8435531C-366D-491E-9244-5A96E09084F5}" type="pres">
      <dgm:prSet presAssocID="{E7F42B71-38FD-49C7-A028-117CB606A86A}" presName="LevelTwoTextNode" presStyleLbl="node2" presStyleIdx="4" presStyleCnt="5">
        <dgm:presLayoutVars>
          <dgm:chPref val="3"/>
        </dgm:presLayoutVars>
      </dgm:prSet>
      <dgm:spPr/>
    </dgm:pt>
    <dgm:pt modelId="{4F4D091D-2E44-47B5-A258-82AC81AD7171}" type="pres">
      <dgm:prSet presAssocID="{E7F42B71-38FD-49C7-A028-117CB606A86A}" presName="level3hierChild" presStyleCnt="0"/>
      <dgm:spPr/>
    </dgm:pt>
    <dgm:pt modelId="{9F4A12A7-C62A-42AB-9154-F137D992CE04}" type="pres">
      <dgm:prSet presAssocID="{12C3D56F-956C-4EC9-AF26-81B3F9E75076}" presName="conn2-1" presStyleLbl="parChTrans1D3" presStyleIdx="4" presStyleCnt="5"/>
      <dgm:spPr/>
    </dgm:pt>
    <dgm:pt modelId="{0F187095-0FC8-4A7D-89E0-B530A6BEBB0A}" type="pres">
      <dgm:prSet presAssocID="{12C3D56F-956C-4EC9-AF26-81B3F9E75076}" presName="connTx" presStyleLbl="parChTrans1D3" presStyleIdx="4" presStyleCnt="5"/>
      <dgm:spPr/>
    </dgm:pt>
    <dgm:pt modelId="{FD4B790F-61BA-4216-87F1-B74659BE5BB8}" type="pres">
      <dgm:prSet presAssocID="{D06F0CFA-D420-40DF-8EA5-94CD8C530BF0}" presName="root2" presStyleCnt="0"/>
      <dgm:spPr/>
    </dgm:pt>
    <dgm:pt modelId="{4CF628F8-0042-4AEE-8661-BBD199CF2AF1}" type="pres">
      <dgm:prSet presAssocID="{D06F0CFA-D420-40DF-8EA5-94CD8C530BF0}" presName="LevelTwoTextNode" presStyleLbl="node3" presStyleIdx="4" presStyleCnt="5" custScaleX="185002">
        <dgm:presLayoutVars>
          <dgm:chPref val="3"/>
        </dgm:presLayoutVars>
      </dgm:prSet>
      <dgm:spPr/>
    </dgm:pt>
    <dgm:pt modelId="{761922B7-94C2-4762-9546-B89782CE1AA6}" type="pres">
      <dgm:prSet presAssocID="{D06F0CFA-D420-40DF-8EA5-94CD8C530BF0}" presName="level3hierChild" presStyleCnt="0"/>
      <dgm:spPr/>
    </dgm:pt>
  </dgm:ptLst>
  <dgm:cxnLst>
    <dgm:cxn modelId="{D020C509-0725-43C0-9FEE-140C27B27C33}" type="presOf" srcId="{1A4036D3-87D3-48BF-B2D2-0202A93AB6B1}" destId="{DDF2A84A-17B0-4684-93B9-03C92AAB6C9D}" srcOrd="0" destOrd="0" presId="urn:microsoft.com/office/officeart/2005/8/layout/hierarchy2"/>
    <dgm:cxn modelId="{5766630D-8120-46B7-972A-4621DC764481}" type="presOf" srcId="{1DB9B9E4-B90F-422C-8FB8-D1DD4D3397E0}" destId="{F922C2B7-80A7-481D-9D93-009C4AEB0D96}" srcOrd="0" destOrd="0" presId="urn:microsoft.com/office/officeart/2005/8/layout/hierarchy2"/>
    <dgm:cxn modelId="{3CFCB614-705A-451F-BE14-930FCB14F27D}" type="presOf" srcId="{F5AFE6DB-8118-46F6-930C-367D8E0A54C4}" destId="{96E6947D-A143-489D-95FA-767B1AD16D69}" srcOrd="0" destOrd="0" presId="urn:microsoft.com/office/officeart/2005/8/layout/hierarchy2"/>
    <dgm:cxn modelId="{0B2D011A-6886-45A7-92F2-7ABCE417798F}" type="presOf" srcId="{9DC021BC-6340-4948-BCDE-6ADE40504C71}" destId="{EB4F17D9-98C4-4D93-8410-4F830E70B983}" srcOrd="1" destOrd="0" presId="urn:microsoft.com/office/officeart/2005/8/layout/hierarchy2"/>
    <dgm:cxn modelId="{55CBC01B-8012-4829-9FEB-F2CA5872C666}" type="presOf" srcId="{E4A96408-3F28-446D-85E7-0FE150C780DE}" destId="{40C4A055-9527-4765-BDEE-2BD4318EF0B5}" srcOrd="1" destOrd="0" presId="urn:microsoft.com/office/officeart/2005/8/layout/hierarchy2"/>
    <dgm:cxn modelId="{BE621222-5F9B-412C-B8C7-A640B620F008}" type="presOf" srcId="{2D2F5A0E-AB69-4DD6-92F3-ACF7E12CC39C}" destId="{AE917FF1-8350-40F6-8CFC-2B09122DCB5B}" srcOrd="0" destOrd="0" presId="urn:microsoft.com/office/officeart/2005/8/layout/hierarchy2"/>
    <dgm:cxn modelId="{ACCB8627-5FA3-48B3-9B47-9CF97ECBAD3F}" type="presOf" srcId="{C9CDAD8C-8708-46B6-B5DF-B3246A95B300}" destId="{FD5730EA-EB9D-4D20-B0C0-E204C9EF8D11}" srcOrd="0" destOrd="0" presId="urn:microsoft.com/office/officeart/2005/8/layout/hierarchy2"/>
    <dgm:cxn modelId="{F51E4B2C-0EDE-44C8-9D72-780A714BB56E}" type="presOf" srcId="{02425A0F-C2CF-4966-BFE7-FD5D02278CC4}" destId="{674B4F9C-96F2-4A1D-ACC3-B85B94600116}" srcOrd="0" destOrd="0" presId="urn:microsoft.com/office/officeart/2005/8/layout/hierarchy2"/>
    <dgm:cxn modelId="{810D4E2E-D41E-4884-AC60-2A6E47FC661C}" srcId="{0BC0A24B-CC25-42C9-90F8-C44C5357EE99}" destId="{E012670B-7ACE-422C-9AF5-FEEF68D752FC}" srcOrd="2" destOrd="0" parTransId="{1A4036D3-87D3-48BF-B2D2-0202A93AB6B1}" sibTransId="{71EA76D7-3893-4DF1-8A42-9F7F0A145426}"/>
    <dgm:cxn modelId="{C2DD7D34-2721-49DF-96E6-FBE8AD378610}" type="presOf" srcId="{1A4036D3-87D3-48BF-B2D2-0202A93AB6B1}" destId="{2B289AD5-331A-4912-B870-1DD4CA55AFE8}" srcOrd="1" destOrd="0" presId="urn:microsoft.com/office/officeart/2005/8/layout/hierarchy2"/>
    <dgm:cxn modelId="{C4D83D3F-43D7-4ADB-8DAF-C64F6D1CE46C}" type="presOf" srcId="{D06F0CFA-D420-40DF-8EA5-94CD8C530BF0}" destId="{4CF628F8-0042-4AEE-8661-BBD199CF2AF1}" srcOrd="0" destOrd="0" presId="urn:microsoft.com/office/officeart/2005/8/layout/hierarchy2"/>
    <dgm:cxn modelId="{F9B65642-EE29-4FE9-AF15-EFE72536489A}" type="presOf" srcId="{2B1D09FB-0248-4089-8E41-4786E89B9674}" destId="{FF34D755-1A45-4044-9737-2C0092ABADAB}" srcOrd="0" destOrd="0" presId="urn:microsoft.com/office/officeart/2005/8/layout/hierarchy2"/>
    <dgm:cxn modelId="{0807C743-998A-4827-9B33-F39F332E0525}" type="presOf" srcId="{0BC0A24B-CC25-42C9-90F8-C44C5357EE99}" destId="{CE907491-5BF5-4422-AF02-2A5BFADBA554}" srcOrd="0" destOrd="0" presId="urn:microsoft.com/office/officeart/2005/8/layout/hierarchy2"/>
    <dgm:cxn modelId="{10AC2344-926A-4F7F-987A-D1FA4BE05271}" type="presOf" srcId="{02425A0F-C2CF-4966-BFE7-FD5D02278CC4}" destId="{20A6FB87-74AB-41EC-B657-819FF48BC85E}" srcOrd="1" destOrd="0" presId="urn:microsoft.com/office/officeart/2005/8/layout/hierarchy2"/>
    <dgm:cxn modelId="{4F35704A-5240-4F17-A4F5-FF9D78B20B6B}" srcId="{0BC0A24B-CC25-42C9-90F8-C44C5357EE99}" destId="{B431B5B4-A3D4-48A7-B265-94E124636C9E}" srcOrd="3" destOrd="0" parTransId="{9DC021BC-6340-4948-BCDE-6ADE40504C71}" sibTransId="{CFF545D5-EE07-4BDE-BE9B-AD0146D3D513}"/>
    <dgm:cxn modelId="{9F1E4A4D-8F84-4DD9-B5F5-852D6E2EEEFB}" type="presOf" srcId="{000A84B4-28D1-4450-BF7A-C7B3FB00CF61}" destId="{9AA6160D-2B1A-4420-9AB2-3CEB033FDF6F}" srcOrd="0" destOrd="0" presId="urn:microsoft.com/office/officeart/2005/8/layout/hierarchy2"/>
    <dgm:cxn modelId="{FA1AD652-ABD8-480F-B7A6-718DAA14B5E9}" srcId="{B431B5B4-A3D4-48A7-B265-94E124636C9E}" destId="{1DB9B9E4-B90F-422C-8FB8-D1DD4D3397E0}" srcOrd="0" destOrd="0" parTransId="{000A84B4-28D1-4450-BF7A-C7B3FB00CF61}" sibTransId="{07771362-6EB5-4BE0-A61F-9197E72834E6}"/>
    <dgm:cxn modelId="{737FF158-FCA2-47F7-AE8C-3B3F0BA2CB51}" type="presOf" srcId="{40A121F1-3EFE-44CE-8423-4AE5B2694FFD}" destId="{B7A7F2F3-A9DD-4C9A-BE98-38909877D234}" srcOrd="0" destOrd="0" presId="urn:microsoft.com/office/officeart/2005/8/layout/hierarchy2"/>
    <dgm:cxn modelId="{FE330274-B66C-416C-ABCA-0B8674E9A671}" srcId="{0BC0A24B-CC25-42C9-90F8-C44C5357EE99}" destId="{791DFE28-A4A9-4C76-A414-5E0F6D968ABE}" srcOrd="0" destOrd="0" parTransId="{D0FA9736-B773-456C-A468-6DCD4CAE342F}" sibTransId="{75B713B3-725A-4FA8-B7F9-F65A4294561E}"/>
    <dgm:cxn modelId="{4CD22884-2199-4B2C-9F39-E1A0BD7D3C87}" srcId="{0BC0A24B-CC25-42C9-90F8-C44C5357EE99}" destId="{2B1D09FB-0248-4089-8E41-4786E89B9674}" srcOrd="1" destOrd="0" parTransId="{40A121F1-3EFE-44CE-8423-4AE5B2694FFD}" sibTransId="{874DDF74-4433-4B59-B7F1-F462A99D1F72}"/>
    <dgm:cxn modelId="{E8F68390-8148-4D7C-A140-2C8C4E33E65D}" type="presOf" srcId="{B431B5B4-A3D4-48A7-B265-94E124636C9E}" destId="{8610A058-7E84-4CC3-9619-21A9A75194E9}" srcOrd="0" destOrd="0" presId="urn:microsoft.com/office/officeart/2005/8/layout/hierarchy2"/>
    <dgm:cxn modelId="{37F44791-E6AB-43BA-BDAA-54EDCABFD9E0}" srcId="{0BC0A24B-CC25-42C9-90F8-C44C5357EE99}" destId="{E7F42B71-38FD-49C7-A028-117CB606A86A}" srcOrd="4" destOrd="0" parTransId="{02425A0F-C2CF-4966-BFE7-FD5D02278CC4}" sibTransId="{E6E6500B-EFA4-4DE9-8F61-B40311A73DF6}"/>
    <dgm:cxn modelId="{E658B297-B31F-458A-8EC1-732AE66112F3}" type="presOf" srcId="{791DFE28-A4A9-4C76-A414-5E0F6D968ABE}" destId="{8876E38C-9D51-46DF-AD01-CC89674ED71C}" srcOrd="0" destOrd="0" presId="urn:microsoft.com/office/officeart/2005/8/layout/hierarchy2"/>
    <dgm:cxn modelId="{A587A299-FEF7-47B4-948D-56263EF56206}" srcId="{791DFE28-A4A9-4C76-A414-5E0F6D968ABE}" destId="{8B83AF1D-A097-474A-A5BA-4843BF70D825}" srcOrd="0" destOrd="0" parTransId="{E4A96408-3F28-446D-85E7-0FE150C780DE}" sibTransId="{D012C98E-E513-4FDC-B1D3-CCD73F11E688}"/>
    <dgm:cxn modelId="{3644259E-3043-48EB-8964-2C476E134E9C}" srcId="{E012670B-7ACE-422C-9AF5-FEEF68D752FC}" destId="{F5AFE6DB-8118-46F6-930C-367D8E0A54C4}" srcOrd="0" destOrd="0" parTransId="{CD3D7261-8C61-4C0D-AA59-46B8B7847C9D}" sibTransId="{251225B9-DA5F-4800-B3E1-4A5F643BED58}"/>
    <dgm:cxn modelId="{F1318C9F-9C23-40B4-A727-D58F0753CDE5}" type="presOf" srcId="{40A121F1-3EFE-44CE-8423-4AE5B2694FFD}" destId="{44E08341-5419-4917-88B2-568DFB6CC909}" srcOrd="1" destOrd="0" presId="urn:microsoft.com/office/officeart/2005/8/layout/hierarchy2"/>
    <dgm:cxn modelId="{72F068A5-265D-43DF-825C-7A971800B743}" type="presOf" srcId="{E4A96408-3F28-446D-85E7-0FE150C780DE}" destId="{19DE7C60-2336-463C-BFFE-E0141C1C8847}" srcOrd="0" destOrd="0" presId="urn:microsoft.com/office/officeart/2005/8/layout/hierarchy2"/>
    <dgm:cxn modelId="{B59094AA-4F0A-4D18-BB23-29A2A9E14B69}" srcId="{2D2F5A0E-AB69-4DD6-92F3-ACF7E12CC39C}" destId="{0BC0A24B-CC25-42C9-90F8-C44C5357EE99}" srcOrd="0" destOrd="0" parTransId="{E8E7A17A-1B9E-47D2-BDB7-1218ADF142E3}" sibTransId="{A71DC16E-10FE-4FCF-BA14-FEEC018A4E21}"/>
    <dgm:cxn modelId="{3725D4AC-ACBF-4340-A35A-DFF2D98F3F6F}" type="presOf" srcId="{E012670B-7ACE-422C-9AF5-FEEF68D752FC}" destId="{F0C58F03-36CE-48F9-BA83-22E0F77FC175}" srcOrd="0" destOrd="0" presId="urn:microsoft.com/office/officeart/2005/8/layout/hierarchy2"/>
    <dgm:cxn modelId="{0EAA2BB6-A3E7-421F-B536-66897F5D52E4}" type="presOf" srcId="{E7F42B71-38FD-49C7-A028-117CB606A86A}" destId="{8435531C-366D-491E-9244-5A96E09084F5}" srcOrd="0" destOrd="0" presId="urn:microsoft.com/office/officeart/2005/8/layout/hierarchy2"/>
    <dgm:cxn modelId="{63F984BD-EA22-4C30-A418-53D94D690CF6}" srcId="{E7F42B71-38FD-49C7-A028-117CB606A86A}" destId="{D06F0CFA-D420-40DF-8EA5-94CD8C530BF0}" srcOrd="0" destOrd="0" parTransId="{12C3D56F-956C-4EC9-AF26-81B3F9E75076}" sibTransId="{C7D941B9-8515-4342-AB98-779D9B1007A9}"/>
    <dgm:cxn modelId="{F22635C1-F768-4EE7-81FA-217E61DE7746}" srcId="{2B1D09FB-0248-4089-8E41-4786E89B9674}" destId="{C9CDAD8C-8708-46B6-B5DF-B3246A95B300}" srcOrd="0" destOrd="0" parTransId="{26954937-B0C7-4030-A3B1-11C990F42EFC}" sibTransId="{4604867F-0341-4FAC-8EB5-1AAFF933F73D}"/>
    <dgm:cxn modelId="{8E3A59C4-9BE4-4340-BC70-B6BB1C3C8630}" type="presOf" srcId="{CD3D7261-8C61-4C0D-AA59-46B8B7847C9D}" destId="{E1270584-FC1A-45CB-8A8F-AA78F4FF81D2}" srcOrd="0" destOrd="0" presId="urn:microsoft.com/office/officeart/2005/8/layout/hierarchy2"/>
    <dgm:cxn modelId="{F443BEC4-B77B-4D0D-86C4-19C2E7498416}" type="presOf" srcId="{8B83AF1D-A097-474A-A5BA-4843BF70D825}" destId="{E98F8C00-AD2E-418F-B011-008317F17F54}" srcOrd="0" destOrd="0" presId="urn:microsoft.com/office/officeart/2005/8/layout/hierarchy2"/>
    <dgm:cxn modelId="{E27E40C8-5F7A-4B45-BBE1-CBE1D0BAF160}" type="presOf" srcId="{000A84B4-28D1-4450-BF7A-C7B3FB00CF61}" destId="{F248C2C1-8AA2-4368-A33F-22C2C2241FCA}" srcOrd="1" destOrd="0" presId="urn:microsoft.com/office/officeart/2005/8/layout/hierarchy2"/>
    <dgm:cxn modelId="{96EA4CCC-B6CC-4B18-B554-DEAAE4B2E73B}" type="presOf" srcId="{CD3D7261-8C61-4C0D-AA59-46B8B7847C9D}" destId="{B6762039-8211-4A34-8AE6-840C858235E3}" srcOrd="1" destOrd="0" presId="urn:microsoft.com/office/officeart/2005/8/layout/hierarchy2"/>
    <dgm:cxn modelId="{59871FDA-E524-4380-B2D1-8F8552A16D8C}" type="presOf" srcId="{D0FA9736-B773-456C-A468-6DCD4CAE342F}" destId="{A8EB60F0-5D6E-48FE-A789-0158216C79AA}" srcOrd="0" destOrd="0" presId="urn:microsoft.com/office/officeart/2005/8/layout/hierarchy2"/>
    <dgm:cxn modelId="{8CABE3E0-218D-4401-906B-7A0B55BE9607}" type="presOf" srcId="{9DC021BC-6340-4948-BCDE-6ADE40504C71}" destId="{C91F0D31-811B-4EA2-A5DF-F0562DB32143}" srcOrd="0" destOrd="0" presId="urn:microsoft.com/office/officeart/2005/8/layout/hierarchy2"/>
    <dgm:cxn modelId="{C7C469E2-6396-4812-AC0A-C8396841753D}" type="presOf" srcId="{12C3D56F-956C-4EC9-AF26-81B3F9E75076}" destId="{9F4A12A7-C62A-42AB-9154-F137D992CE04}" srcOrd="0" destOrd="0" presId="urn:microsoft.com/office/officeart/2005/8/layout/hierarchy2"/>
    <dgm:cxn modelId="{760755E7-0EC9-4B2D-A92C-B4A833745B67}" type="presOf" srcId="{D0FA9736-B773-456C-A468-6DCD4CAE342F}" destId="{E54A02FB-F7E4-4C2E-8C0B-A689B68BEB6C}" srcOrd="1" destOrd="0" presId="urn:microsoft.com/office/officeart/2005/8/layout/hierarchy2"/>
    <dgm:cxn modelId="{003840EC-CC07-44AD-BE1D-B0972302D05F}" type="presOf" srcId="{12C3D56F-956C-4EC9-AF26-81B3F9E75076}" destId="{0F187095-0FC8-4A7D-89E0-B530A6BEBB0A}" srcOrd="1" destOrd="0" presId="urn:microsoft.com/office/officeart/2005/8/layout/hierarchy2"/>
    <dgm:cxn modelId="{7C6516F1-ACDB-49A2-8BEA-D0C6AD5C98BA}" type="presOf" srcId="{26954937-B0C7-4030-A3B1-11C990F42EFC}" destId="{0F3915A6-6075-488B-A7CC-3A4A79CB8C44}" srcOrd="1" destOrd="0" presId="urn:microsoft.com/office/officeart/2005/8/layout/hierarchy2"/>
    <dgm:cxn modelId="{492F89FE-2BBD-44D5-AB6E-FD318BDB2B54}" type="presOf" srcId="{26954937-B0C7-4030-A3B1-11C990F42EFC}" destId="{AC27EF40-197D-495F-A1BA-6BB75621E9B1}" srcOrd="0" destOrd="0" presId="urn:microsoft.com/office/officeart/2005/8/layout/hierarchy2"/>
    <dgm:cxn modelId="{668C27E6-A443-456C-89C4-DD9B7F0C8781}" type="presParOf" srcId="{AE917FF1-8350-40F6-8CFC-2B09122DCB5B}" destId="{9075C41A-2EFB-4935-B2B2-71896D9E2DB0}" srcOrd="0" destOrd="0" presId="urn:microsoft.com/office/officeart/2005/8/layout/hierarchy2"/>
    <dgm:cxn modelId="{22CE2E2F-F7AF-4830-BC74-C4526E35CF46}" type="presParOf" srcId="{9075C41A-2EFB-4935-B2B2-71896D9E2DB0}" destId="{CE907491-5BF5-4422-AF02-2A5BFADBA554}" srcOrd="0" destOrd="0" presId="urn:microsoft.com/office/officeart/2005/8/layout/hierarchy2"/>
    <dgm:cxn modelId="{D307EE74-4998-408D-986C-1600E93A7B7E}" type="presParOf" srcId="{9075C41A-2EFB-4935-B2B2-71896D9E2DB0}" destId="{44C87909-9905-4962-8CD2-5A3392F48B21}" srcOrd="1" destOrd="0" presId="urn:microsoft.com/office/officeart/2005/8/layout/hierarchy2"/>
    <dgm:cxn modelId="{DEAA7642-026E-44FF-B8D1-7327AC944D68}" type="presParOf" srcId="{44C87909-9905-4962-8CD2-5A3392F48B21}" destId="{A8EB60F0-5D6E-48FE-A789-0158216C79AA}" srcOrd="0" destOrd="0" presId="urn:microsoft.com/office/officeart/2005/8/layout/hierarchy2"/>
    <dgm:cxn modelId="{7A6A2718-FC9C-4887-9961-1B48EBDAF7F2}" type="presParOf" srcId="{A8EB60F0-5D6E-48FE-A789-0158216C79AA}" destId="{E54A02FB-F7E4-4C2E-8C0B-A689B68BEB6C}" srcOrd="0" destOrd="0" presId="urn:microsoft.com/office/officeart/2005/8/layout/hierarchy2"/>
    <dgm:cxn modelId="{63AA557D-7EB1-4713-845D-CF7B2B3F1F3B}" type="presParOf" srcId="{44C87909-9905-4962-8CD2-5A3392F48B21}" destId="{CB5F8CFB-C3B7-4237-94E2-111634AC2663}" srcOrd="1" destOrd="0" presId="urn:microsoft.com/office/officeart/2005/8/layout/hierarchy2"/>
    <dgm:cxn modelId="{EB56280A-3260-4CCA-A190-10CA95E3AFF3}" type="presParOf" srcId="{CB5F8CFB-C3B7-4237-94E2-111634AC2663}" destId="{8876E38C-9D51-46DF-AD01-CC89674ED71C}" srcOrd="0" destOrd="0" presId="urn:microsoft.com/office/officeart/2005/8/layout/hierarchy2"/>
    <dgm:cxn modelId="{E8BB376A-9C73-4A9C-AC6B-6814458FE50B}" type="presParOf" srcId="{CB5F8CFB-C3B7-4237-94E2-111634AC2663}" destId="{38FF0E89-731B-4712-8203-B16EB8A02414}" srcOrd="1" destOrd="0" presId="urn:microsoft.com/office/officeart/2005/8/layout/hierarchy2"/>
    <dgm:cxn modelId="{4D8B44DF-38DA-4742-9C42-34BA73A93CC7}" type="presParOf" srcId="{38FF0E89-731B-4712-8203-B16EB8A02414}" destId="{19DE7C60-2336-463C-BFFE-E0141C1C8847}" srcOrd="0" destOrd="0" presId="urn:microsoft.com/office/officeart/2005/8/layout/hierarchy2"/>
    <dgm:cxn modelId="{A8D7AE1B-8A32-4E4C-AFA0-EFE1111F8DA2}" type="presParOf" srcId="{19DE7C60-2336-463C-BFFE-E0141C1C8847}" destId="{40C4A055-9527-4765-BDEE-2BD4318EF0B5}" srcOrd="0" destOrd="0" presId="urn:microsoft.com/office/officeart/2005/8/layout/hierarchy2"/>
    <dgm:cxn modelId="{E83EE3CE-BD4A-437B-837C-47417CD6539A}" type="presParOf" srcId="{38FF0E89-731B-4712-8203-B16EB8A02414}" destId="{984DC048-7107-4EE4-AF78-5AE95FC43D87}" srcOrd="1" destOrd="0" presId="urn:microsoft.com/office/officeart/2005/8/layout/hierarchy2"/>
    <dgm:cxn modelId="{4CAC3D42-15D5-4FDD-84AD-9762D5745A4D}" type="presParOf" srcId="{984DC048-7107-4EE4-AF78-5AE95FC43D87}" destId="{E98F8C00-AD2E-418F-B011-008317F17F54}" srcOrd="0" destOrd="0" presId="urn:microsoft.com/office/officeart/2005/8/layout/hierarchy2"/>
    <dgm:cxn modelId="{37E0EF00-C2F7-4806-9DE5-2E15F5D436F5}" type="presParOf" srcId="{984DC048-7107-4EE4-AF78-5AE95FC43D87}" destId="{9BB89E11-AE0C-476B-842B-458DAFC80DA6}" srcOrd="1" destOrd="0" presId="urn:microsoft.com/office/officeart/2005/8/layout/hierarchy2"/>
    <dgm:cxn modelId="{0DEB0DD0-0668-4E16-BC72-6F02DC8D459D}" type="presParOf" srcId="{44C87909-9905-4962-8CD2-5A3392F48B21}" destId="{B7A7F2F3-A9DD-4C9A-BE98-38909877D234}" srcOrd="2" destOrd="0" presId="urn:microsoft.com/office/officeart/2005/8/layout/hierarchy2"/>
    <dgm:cxn modelId="{C8824234-2BDB-44D1-AACD-2F4B95A33619}" type="presParOf" srcId="{B7A7F2F3-A9DD-4C9A-BE98-38909877D234}" destId="{44E08341-5419-4917-88B2-568DFB6CC909}" srcOrd="0" destOrd="0" presId="urn:microsoft.com/office/officeart/2005/8/layout/hierarchy2"/>
    <dgm:cxn modelId="{8E3E458A-2DEA-4AE2-9093-AC98EE6C9945}" type="presParOf" srcId="{44C87909-9905-4962-8CD2-5A3392F48B21}" destId="{72C6341D-9AF7-4588-9AC1-873238005AE9}" srcOrd="3" destOrd="0" presId="urn:microsoft.com/office/officeart/2005/8/layout/hierarchy2"/>
    <dgm:cxn modelId="{E27190E8-8BE8-49D7-A3C4-95CCC660F2ED}" type="presParOf" srcId="{72C6341D-9AF7-4588-9AC1-873238005AE9}" destId="{FF34D755-1A45-4044-9737-2C0092ABADAB}" srcOrd="0" destOrd="0" presId="urn:microsoft.com/office/officeart/2005/8/layout/hierarchy2"/>
    <dgm:cxn modelId="{6F0220BA-9715-408A-9477-AE33FB284092}" type="presParOf" srcId="{72C6341D-9AF7-4588-9AC1-873238005AE9}" destId="{0E872287-B436-451F-8538-ACD05A389FB9}" srcOrd="1" destOrd="0" presId="urn:microsoft.com/office/officeart/2005/8/layout/hierarchy2"/>
    <dgm:cxn modelId="{AD64F7C8-8EC5-4207-A4FC-804DAD4494D5}" type="presParOf" srcId="{0E872287-B436-451F-8538-ACD05A389FB9}" destId="{AC27EF40-197D-495F-A1BA-6BB75621E9B1}" srcOrd="0" destOrd="0" presId="urn:microsoft.com/office/officeart/2005/8/layout/hierarchy2"/>
    <dgm:cxn modelId="{CB25ACFD-0BF6-407F-8459-67AD6FB8259C}" type="presParOf" srcId="{AC27EF40-197D-495F-A1BA-6BB75621E9B1}" destId="{0F3915A6-6075-488B-A7CC-3A4A79CB8C44}" srcOrd="0" destOrd="0" presId="urn:microsoft.com/office/officeart/2005/8/layout/hierarchy2"/>
    <dgm:cxn modelId="{10D03CFE-F143-4643-AE51-C15DFEA4EC4C}" type="presParOf" srcId="{0E872287-B436-451F-8538-ACD05A389FB9}" destId="{CBBAABE6-37D7-49F5-9EA3-8B613D60C4D8}" srcOrd="1" destOrd="0" presId="urn:microsoft.com/office/officeart/2005/8/layout/hierarchy2"/>
    <dgm:cxn modelId="{3C83B327-6F79-4FE6-84D9-A9327B81D340}" type="presParOf" srcId="{CBBAABE6-37D7-49F5-9EA3-8B613D60C4D8}" destId="{FD5730EA-EB9D-4D20-B0C0-E204C9EF8D11}" srcOrd="0" destOrd="0" presId="urn:microsoft.com/office/officeart/2005/8/layout/hierarchy2"/>
    <dgm:cxn modelId="{273F650A-1746-4190-8D4A-730622DC6566}" type="presParOf" srcId="{CBBAABE6-37D7-49F5-9EA3-8B613D60C4D8}" destId="{6C12D4E4-E443-464D-AC9A-41C5B51F53D0}" srcOrd="1" destOrd="0" presId="urn:microsoft.com/office/officeart/2005/8/layout/hierarchy2"/>
    <dgm:cxn modelId="{5E104B63-CA40-4706-99EC-40CA1727720D}" type="presParOf" srcId="{44C87909-9905-4962-8CD2-5A3392F48B21}" destId="{DDF2A84A-17B0-4684-93B9-03C92AAB6C9D}" srcOrd="4" destOrd="0" presId="urn:microsoft.com/office/officeart/2005/8/layout/hierarchy2"/>
    <dgm:cxn modelId="{82A73969-81BD-48CF-A1FB-DFC933F0660B}" type="presParOf" srcId="{DDF2A84A-17B0-4684-93B9-03C92AAB6C9D}" destId="{2B289AD5-331A-4912-B870-1DD4CA55AFE8}" srcOrd="0" destOrd="0" presId="urn:microsoft.com/office/officeart/2005/8/layout/hierarchy2"/>
    <dgm:cxn modelId="{DEEFDF25-89FD-4AAE-AFAA-DE13F90908A3}" type="presParOf" srcId="{44C87909-9905-4962-8CD2-5A3392F48B21}" destId="{9E79A22C-B51B-4090-B96C-1249A5A0D7F4}" srcOrd="5" destOrd="0" presId="urn:microsoft.com/office/officeart/2005/8/layout/hierarchy2"/>
    <dgm:cxn modelId="{7C324B15-E9E8-4498-B26A-208DCC731CD9}" type="presParOf" srcId="{9E79A22C-B51B-4090-B96C-1249A5A0D7F4}" destId="{F0C58F03-36CE-48F9-BA83-22E0F77FC175}" srcOrd="0" destOrd="0" presId="urn:microsoft.com/office/officeart/2005/8/layout/hierarchy2"/>
    <dgm:cxn modelId="{297C1FFC-6B9D-49B1-8911-1B943C833A40}" type="presParOf" srcId="{9E79A22C-B51B-4090-B96C-1249A5A0D7F4}" destId="{0D26B1BC-76DB-4143-A1E4-9C742ED11C15}" srcOrd="1" destOrd="0" presId="urn:microsoft.com/office/officeart/2005/8/layout/hierarchy2"/>
    <dgm:cxn modelId="{448A8577-8CED-4D08-A91C-AC9B7D0C72BA}" type="presParOf" srcId="{0D26B1BC-76DB-4143-A1E4-9C742ED11C15}" destId="{E1270584-FC1A-45CB-8A8F-AA78F4FF81D2}" srcOrd="0" destOrd="0" presId="urn:microsoft.com/office/officeart/2005/8/layout/hierarchy2"/>
    <dgm:cxn modelId="{ABB946CF-32A4-489B-8C40-207DF67B2B6F}" type="presParOf" srcId="{E1270584-FC1A-45CB-8A8F-AA78F4FF81D2}" destId="{B6762039-8211-4A34-8AE6-840C858235E3}" srcOrd="0" destOrd="0" presId="urn:microsoft.com/office/officeart/2005/8/layout/hierarchy2"/>
    <dgm:cxn modelId="{2572DBFD-0FBD-4762-B4D1-63D3962E6526}" type="presParOf" srcId="{0D26B1BC-76DB-4143-A1E4-9C742ED11C15}" destId="{6CAA8319-1C5F-4612-9BD9-16D13D7B9523}" srcOrd="1" destOrd="0" presId="urn:microsoft.com/office/officeart/2005/8/layout/hierarchy2"/>
    <dgm:cxn modelId="{C33C4A9B-5E28-459E-B0B0-9EE8C5EF46A9}" type="presParOf" srcId="{6CAA8319-1C5F-4612-9BD9-16D13D7B9523}" destId="{96E6947D-A143-489D-95FA-767B1AD16D69}" srcOrd="0" destOrd="0" presId="urn:microsoft.com/office/officeart/2005/8/layout/hierarchy2"/>
    <dgm:cxn modelId="{D5224E4E-7653-4DB3-B49B-9064ABE93281}" type="presParOf" srcId="{6CAA8319-1C5F-4612-9BD9-16D13D7B9523}" destId="{8329E1CA-6FF6-4D3B-BEAF-366AA06D181A}" srcOrd="1" destOrd="0" presId="urn:microsoft.com/office/officeart/2005/8/layout/hierarchy2"/>
    <dgm:cxn modelId="{D3708974-E383-4C4A-AB26-2A5C0696158D}" type="presParOf" srcId="{44C87909-9905-4962-8CD2-5A3392F48B21}" destId="{C91F0D31-811B-4EA2-A5DF-F0562DB32143}" srcOrd="6" destOrd="0" presId="urn:microsoft.com/office/officeart/2005/8/layout/hierarchy2"/>
    <dgm:cxn modelId="{98A80C6F-8D92-4A82-9E05-8326CC22CFFE}" type="presParOf" srcId="{C91F0D31-811B-4EA2-A5DF-F0562DB32143}" destId="{EB4F17D9-98C4-4D93-8410-4F830E70B983}" srcOrd="0" destOrd="0" presId="urn:microsoft.com/office/officeart/2005/8/layout/hierarchy2"/>
    <dgm:cxn modelId="{5391A4F3-DBC6-47EB-9B36-E5BB3856F28F}" type="presParOf" srcId="{44C87909-9905-4962-8CD2-5A3392F48B21}" destId="{602F1ACE-58C1-4020-9D28-65B89BBD8A03}" srcOrd="7" destOrd="0" presId="urn:microsoft.com/office/officeart/2005/8/layout/hierarchy2"/>
    <dgm:cxn modelId="{D2776E57-D446-4810-9E0D-B56148FCBB3C}" type="presParOf" srcId="{602F1ACE-58C1-4020-9D28-65B89BBD8A03}" destId="{8610A058-7E84-4CC3-9619-21A9A75194E9}" srcOrd="0" destOrd="0" presId="urn:microsoft.com/office/officeart/2005/8/layout/hierarchy2"/>
    <dgm:cxn modelId="{FDDABAC2-0BAA-4EB6-962A-DCF1A5E1B36F}" type="presParOf" srcId="{602F1ACE-58C1-4020-9D28-65B89BBD8A03}" destId="{732C149B-1BCA-4790-94CE-A7FD88F3B1AA}" srcOrd="1" destOrd="0" presId="urn:microsoft.com/office/officeart/2005/8/layout/hierarchy2"/>
    <dgm:cxn modelId="{96A18233-1DD8-4645-8018-80A4B61C3E96}" type="presParOf" srcId="{732C149B-1BCA-4790-94CE-A7FD88F3B1AA}" destId="{9AA6160D-2B1A-4420-9AB2-3CEB033FDF6F}" srcOrd="0" destOrd="0" presId="urn:microsoft.com/office/officeart/2005/8/layout/hierarchy2"/>
    <dgm:cxn modelId="{691A9E01-9197-404A-9C91-7F3C0C07000E}" type="presParOf" srcId="{9AA6160D-2B1A-4420-9AB2-3CEB033FDF6F}" destId="{F248C2C1-8AA2-4368-A33F-22C2C2241FCA}" srcOrd="0" destOrd="0" presId="urn:microsoft.com/office/officeart/2005/8/layout/hierarchy2"/>
    <dgm:cxn modelId="{254D982B-F21D-42B7-8011-6AD09F4F3491}" type="presParOf" srcId="{732C149B-1BCA-4790-94CE-A7FD88F3B1AA}" destId="{1AD0189D-7FFC-4D4F-88ED-8C44C406DA9C}" srcOrd="1" destOrd="0" presId="urn:microsoft.com/office/officeart/2005/8/layout/hierarchy2"/>
    <dgm:cxn modelId="{610E9B61-FF15-4452-9A73-4B6D87661080}" type="presParOf" srcId="{1AD0189D-7FFC-4D4F-88ED-8C44C406DA9C}" destId="{F922C2B7-80A7-481D-9D93-009C4AEB0D96}" srcOrd="0" destOrd="0" presId="urn:microsoft.com/office/officeart/2005/8/layout/hierarchy2"/>
    <dgm:cxn modelId="{F6D47F3D-8A6D-4CA3-893E-569A830E427B}" type="presParOf" srcId="{1AD0189D-7FFC-4D4F-88ED-8C44C406DA9C}" destId="{2564B601-5725-4E6C-9759-F88AE4C64F10}" srcOrd="1" destOrd="0" presId="urn:microsoft.com/office/officeart/2005/8/layout/hierarchy2"/>
    <dgm:cxn modelId="{094D7F23-8572-4B8F-8AE7-76A7BC31E8EB}" type="presParOf" srcId="{44C87909-9905-4962-8CD2-5A3392F48B21}" destId="{674B4F9C-96F2-4A1D-ACC3-B85B94600116}" srcOrd="8" destOrd="0" presId="urn:microsoft.com/office/officeart/2005/8/layout/hierarchy2"/>
    <dgm:cxn modelId="{8492CB2C-8CC2-4312-A35E-792B63B43FD4}" type="presParOf" srcId="{674B4F9C-96F2-4A1D-ACC3-B85B94600116}" destId="{20A6FB87-74AB-41EC-B657-819FF48BC85E}" srcOrd="0" destOrd="0" presId="urn:microsoft.com/office/officeart/2005/8/layout/hierarchy2"/>
    <dgm:cxn modelId="{D7E459A9-D377-4E9D-9FB8-6CF72669EB0A}" type="presParOf" srcId="{44C87909-9905-4962-8CD2-5A3392F48B21}" destId="{9A742B81-6F52-4406-9DCC-CC84CC952921}" srcOrd="9" destOrd="0" presId="urn:microsoft.com/office/officeart/2005/8/layout/hierarchy2"/>
    <dgm:cxn modelId="{86F0EE99-9D5C-46D2-A998-356C7F7DCA95}" type="presParOf" srcId="{9A742B81-6F52-4406-9DCC-CC84CC952921}" destId="{8435531C-366D-491E-9244-5A96E09084F5}" srcOrd="0" destOrd="0" presId="urn:microsoft.com/office/officeart/2005/8/layout/hierarchy2"/>
    <dgm:cxn modelId="{02E6ED4E-8359-492B-898E-B62F252905CC}" type="presParOf" srcId="{9A742B81-6F52-4406-9DCC-CC84CC952921}" destId="{4F4D091D-2E44-47B5-A258-82AC81AD7171}" srcOrd="1" destOrd="0" presId="urn:microsoft.com/office/officeart/2005/8/layout/hierarchy2"/>
    <dgm:cxn modelId="{7B53FF6A-8F12-4477-9782-E03223CF5C2D}" type="presParOf" srcId="{4F4D091D-2E44-47B5-A258-82AC81AD7171}" destId="{9F4A12A7-C62A-42AB-9154-F137D992CE04}" srcOrd="0" destOrd="0" presId="urn:microsoft.com/office/officeart/2005/8/layout/hierarchy2"/>
    <dgm:cxn modelId="{212AE7CF-9C89-491E-85E2-5A0E976BB387}" type="presParOf" srcId="{9F4A12A7-C62A-42AB-9154-F137D992CE04}" destId="{0F187095-0FC8-4A7D-89E0-B530A6BEBB0A}" srcOrd="0" destOrd="0" presId="urn:microsoft.com/office/officeart/2005/8/layout/hierarchy2"/>
    <dgm:cxn modelId="{99370CFE-203F-44AB-8D58-0E92411BF0BC}" type="presParOf" srcId="{4F4D091D-2E44-47B5-A258-82AC81AD7171}" destId="{FD4B790F-61BA-4216-87F1-B74659BE5BB8}" srcOrd="1" destOrd="0" presId="urn:microsoft.com/office/officeart/2005/8/layout/hierarchy2"/>
    <dgm:cxn modelId="{33EA3E35-9A1B-4DAB-BAB0-692047B5F06F}" type="presParOf" srcId="{FD4B790F-61BA-4216-87F1-B74659BE5BB8}" destId="{4CF628F8-0042-4AEE-8661-BBD199CF2AF1}" srcOrd="0" destOrd="0" presId="urn:microsoft.com/office/officeart/2005/8/layout/hierarchy2"/>
    <dgm:cxn modelId="{351AC417-89B3-4909-AA11-F5AB31202D11}" type="presParOf" srcId="{FD4B790F-61BA-4216-87F1-B74659BE5BB8}" destId="{761922B7-94C2-4762-9546-B89782CE1AA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07491-5BF5-4422-AF02-2A5BFADBA554}">
      <dsp:nvSpPr>
        <dsp:cNvPr id="0" name=""/>
        <dsp:cNvSpPr/>
      </dsp:nvSpPr>
      <dsp:spPr>
        <a:xfrm>
          <a:off x="1500639" y="2021289"/>
          <a:ext cx="1669614" cy="1186394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Metastatic Prostate Cancer</a:t>
          </a:r>
        </a:p>
      </dsp:txBody>
      <dsp:txXfrm>
        <a:off x="1535387" y="2056037"/>
        <a:ext cx="1600118" cy="1116898"/>
      </dsp:txXfrm>
    </dsp:sp>
    <dsp:sp modelId="{A8EB60F0-5D6E-48FE-A789-0158216C79AA}">
      <dsp:nvSpPr>
        <dsp:cNvPr id="0" name=""/>
        <dsp:cNvSpPr/>
      </dsp:nvSpPr>
      <dsp:spPr>
        <a:xfrm rot="17302566">
          <a:off x="2444955" y="1594394"/>
          <a:ext cx="2118443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2118443" y="1488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451215" y="1556316"/>
        <a:ext cx="105922" cy="105922"/>
      </dsp:txXfrm>
    </dsp:sp>
    <dsp:sp modelId="{8876E38C-9D51-46DF-AD01-CC89674ED71C}">
      <dsp:nvSpPr>
        <dsp:cNvPr id="0" name=""/>
        <dsp:cNvSpPr/>
      </dsp:nvSpPr>
      <dsp:spPr>
        <a:xfrm>
          <a:off x="3838099" y="186664"/>
          <a:ext cx="1669614" cy="83480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AR Driven </a:t>
          </a:r>
          <a:r>
            <a:rPr lang="en-US" sz="1200" kern="1200" dirty="0" err="1"/>
            <a:t>mCRPC</a:t>
          </a:r>
          <a:endParaRPr lang="en-US" sz="1200" kern="1200" dirty="0"/>
        </a:p>
      </dsp:txBody>
      <dsp:txXfrm>
        <a:off x="3862550" y="211115"/>
        <a:ext cx="1620712" cy="785905"/>
      </dsp:txXfrm>
    </dsp:sp>
    <dsp:sp modelId="{19DE7C60-2336-463C-BFFE-E0141C1C8847}">
      <dsp:nvSpPr>
        <dsp:cNvPr id="0" name=""/>
        <dsp:cNvSpPr/>
      </dsp:nvSpPr>
      <dsp:spPr>
        <a:xfrm>
          <a:off x="5507714" y="589185"/>
          <a:ext cx="667845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667845" y="14882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24941" y="587371"/>
        <a:ext cx="33392" cy="33392"/>
      </dsp:txXfrm>
    </dsp:sp>
    <dsp:sp modelId="{E98F8C00-AD2E-418F-B011-008317F17F54}">
      <dsp:nvSpPr>
        <dsp:cNvPr id="0" name=""/>
        <dsp:cNvSpPr/>
      </dsp:nvSpPr>
      <dsp:spPr>
        <a:xfrm>
          <a:off x="6175560" y="5941"/>
          <a:ext cx="3259021" cy="1196253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AR-variant (e.g. AR-V7) </a:t>
          </a:r>
          <a:r>
            <a:rPr lang="en-US" sz="1200" kern="1200" dirty="0"/>
            <a:t>driven CRPC: AR degraders, cofactor inhibitors, </a:t>
          </a:r>
          <a:r>
            <a:rPr lang="en-US" sz="1200" b="0" kern="1200" dirty="0" err="1"/>
            <a:t>taxanes</a:t>
          </a:r>
          <a:r>
            <a:rPr lang="en-US" sz="1200" b="0" kern="1200" dirty="0"/>
            <a:t>*</a:t>
          </a: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Inhibition of enhanced androgen synthesis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AR N-term/DNABD inhibitors, PSMA targeted </a:t>
          </a:r>
          <a:r>
            <a:rPr lang="en-US" sz="1200" kern="1200" dirty="0" err="1"/>
            <a:t>tx</a:t>
          </a:r>
          <a:endParaRPr lang="en-US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GR inhibition, PARPi combinations</a:t>
          </a:r>
        </a:p>
      </dsp:txBody>
      <dsp:txXfrm>
        <a:off x="6210597" y="40978"/>
        <a:ext cx="3188947" cy="1126179"/>
      </dsp:txXfrm>
    </dsp:sp>
    <dsp:sp modelId="{B7A7F2F3-A9DD-4C9A-BE98-38909877D234}">
      <dsp:nvSpPr>
        <dsp:cNvPr id="0" name=""/>
        <dsp:cNvSpPr/>
      </dsp:nvSpPr>
      <dsp:spPr>
        <a:xfrm rot="18451311">
          <a:off x="2955920" y="2164770"/>
          <a:ext cx="1096511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1096511" y="1488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76764" y="2152240"/>
        <a:ext cx="54825" cy="54825"/>
      </dsp:txXfrm>
    </dsp:sp>
    <dsp:sp modelId="{FF34D755-1A45-4044-9737-2C0092ABADAB}">
      <dsp:nvSpPr>
        <dsp:cNvPr id="0" name=""/>
        <dsp:cNvSpPr/>
      </dsp:nvSpPr>
      <dsp:spPr>
        <a:xfrm>
          <a:off x="3838099" y="1327416"/>
          <a:ext cx="1669614" cy="83480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/>
            <a:t>HRD+ CRPC (BRCA1/2, PALB2, others)</a:t>
          </a:r>
        </a:p>
      </dsp:txBody>
      <dsp:txXfrm>
        <a:off x="3862550" y="1351867"/>
        <a:ext cx="1620712" cy="785905"/>
      </dsp:txXfrm>
    </dsp:sp>
    <dsp:sp modelId="{AC27EF40-197D-495F-A1BA-6BB75621E9B1}">
      <dsp:nvSpPr>
        <dsp:cNvPr id="0" name=""/>
        <dsp:cNvSpPr/>
      </dsp:nvSpPr>
      <dsp:spPr>
        <a:xfrm>
          <a:off x="5507714" y="1729936"/>
          <a:ext cx="667845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667845" y="14882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24941" y="1728123"/>
        <a:ext cx="33392" cy="33392"/>
      </dsp:txXfrm>
    </dsp:sp>
    <dsp:sp modelId="{FD5730EA-EB9D-4D20-B0C0-E204C9EF8D11}">
      <dsp:nvSpPr>
        <dsp:cNvPr id="0" name=""/>
        <dsp:cNvSpPr/>
      </dsp:nvSpPr>
      <dsp:spPr>
        <a:xfrm>
          <a:off x="6175560" y="1327416"/>
          <a:ext cx="1669614" cy="834807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 err="1"/>
            <a:t>PARPi</a:t>
          </a:r>
          <a:r>
            <a:rPr lang="en-US" sz="1200" kern="1200" dirty="0"/>
            <a:t> based therapy,* </a:t>
          </a:r>
          <a:br>
            <a:rPr lang="en-US" sz="1200" kern="1200" dirty="0"/>
          </a:br>
          <a:r>
            <a:rPr lang="en-US" sz="1200" kern="1200" dirty="0"/>
            <a:t>IO combinations</a:t>
          </a:r>
        </a:p>
      </dsp:txBody>
      <dsp:txXfrm>
        <a:off x="6200011" y="1351867"/>
        <a:ext cx="1620712" cy="785905"/>
      </dsp:txXfrm>
    </dsp:sp>
    <dsp:sp modelId="{DDF2A84A-17B0-4684-93B9-03C92AAB6C9D}">
      <dsp:nvSpPr>
        <dsp:cNvPr id="0" name=""/>
        <dsp:cNvSpPr/>
      </dsp:nvSpPr>
      <dsp:spPr>
        <a:xfrm rot="462330">
          <a:off x="3167211" y="2644784"/>
          <a:ext cx="673931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673931" y="1488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87328" y="2642819"/>
        <a:ext cx="33696" cy="33696"/>
      </dsp:txXfrm>
    </dsp:sp>
    <dsp:sp modelId="{F0C58F03-36CE-48F9-BA83-22E0F77FC175}">
      <dsp:nvSpPr>
        <dsp:cNvPr id="0" name=""/>
        <dsp:cNvSpPr/>
      </dsp:nvSpPr>
      <dsp:spPr>
        <a:xfrm>
          <a:off x="3838099" y="2287444"/>
          <a:ext cx="1669614" cy="83480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/>
            <a:t>MSI</a:t>
          </a:r>
          <a:r>
            <a:rPr lang="en-US" sz="1200" kern="1200" baseline="30000" dirty="0"/>
            <a:t>hi</a:t>
          </a:r>
          <a:r>
            <a:rPr lang="en-US" sz="1200" kern="1200" baseline="0" dirty="0"/>
            <a:t>/</a:t>
          </a:r>
          <a:r>
            <a:rPr lang="en-US" sz="1200" kern="1200" baseline="0" dirty="0" err="1"/>
            <a:t>dMMR</a:t>
          </a:r>
          <a:r>
            <a:rPr lang="en-US" sz="1200" kern="1200" baseline="0" dirty="0"/>
            <a:t> </a:t>
          </a:r>
          <a:r>
            <a:rPr lang="en-US" sz="1200" kern="1200" baseline="0" dirty="0" err="1"/>
            <a:t>mCRPC</a:t>
          </a:r>
          <a:endParaRPr lang="en-US" sz="1200" kern="1200" dirty="0"/>
        </a:p>
      </dsp:txBody>
      <dsp:txXfrm>
        <a:off x="3862550" y="2311895"/>
        <a:ext cx="1620712" cy="785905"/>
      </dsp:txXfrm>
    </dsp:sp>
    <dsp:sp modelId="{E1270584-FC1A-45CB-8A8F-AA78F4FF81D2}">
      <dsp:nvSpPr>
        <dsp:cNvPr id="0" name=""/>
        <dsp:cNvSpPr/>
      </dsp:nvSpPr>
      <dsp:spPr>
        <a:xfrm>
          <a:off x="5507714" y="2689965"/>
          <a:ext cx="667845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667845" y="14882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24941" y="2688152"/>
        <a:ext cx="33392" cy="33392"/>
      </dsp:txXfrm>
    </dsp:sp>
    <dsp:sp modelId="{96E6947D-A143-489D-95FA-767B1AD16D69}">
      <dsp:nvSpPr>
        <dsp:cNvPr id="0" name=""/>
        <dsp:cNvSpPr/>
      </dsp:nvSpPr>
      <dsp:spPr>
        <a:xfrm>
          <a:off x="6175560" y="2287444"/>
          <a:ext cx="1669614" cy="834807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/>
            <a:t>PD-1 based immunotherapy*</a:t>
          </a:r>
        </a:p>
      </dsp:txBody>
      <dsp:txXfrm>
        <a:off x="6200011" y="2311895"/>
        <a:ext cx="1620712" cy="785905"/>
      </dsp:txXfrm>
    </dsp:sp>
    <dsp:sp modelId="{C91F0D31-811B-4EA2-A5DF-F0562DB32143}">
      <dsp:nvSpPr>
        <dsp:cNvPr id="0" name=""/>
        <dsp:cNvSpPr/>
      </dsp:nvSpPr>
      <dsp:spPr>
        <a:xfrm rot="3453090">
          <a:off x="2881815" y="3124798"/>
          <a:ext cx="1244723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1244723" y="1488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73058" y="3108563"/>
        <a:ext cx="62236" cy="62236"/>
      </dsp:txXfrm>
    </dsp:sp>
    <dsp:sp modelId="{8610A058-7E84-4CC3-9619-21A9A75194E9}">
      <dsp:nvSpPr>
        <dsp:cNvPr id="0" name=""/>
        <dsp:cNvSpPr/>
      </dsp:nvSpPr>
      <dsp:spPr>
        <a:xfrm>
          <a:off x="3838099" y="3247473"/>
          <a:ext cx="1669614" cy="83480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CDK12 </a:t>
          </a:r>
          <a:r>
            <a:rPr lang="en-US" sz="1200" kern="1200" dirty="0" err="1"/>
            <a:t>biallelic</a:t>
          </a:r>
          <a:r>
            <a:rPr lang="en-US" sz="1200" kern="1200" dirty="0"/>
            <a:t> loss (tandem duplicator genotype) </a:t>
          </a:r>
          <a:r>
            <a:rPr lang="en-US" sz="1200" kern="1200" dirty="0" err="1"/>
            <a:t>mCRPC</a:t>
          </a:r>
          <a:endParaRPr lang="en-US" sz="1200" kern="1200" dirty="0"/>
        </a:p>
      </dsp:txBody>
      <dsp:txXfrm>
        <a:off x="3862550" y="3271924"/>
        <a:ext cx="1620712" cy="785905"/>
      </dsp:txXfrm>
    </dsp:sp>
    <dsp:sp modelId="{9AA6160D-2B1A-4420-9AB2-3CEB033FDF6F}">
      <dsp:nvSpPr>
        <dsp:cNvPr id="0" name=""/>
        <dsp:cNvSpPr/>
      </dsp:nvSpPr>
      <dsp:spPr>
        <a:xfrm>
          <a:off x="5507714" y="3649993"/>
          <a:ext cx="667845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667845" y="14882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24941" y="3648180"/>
        <a:ext cx="33392" cy="33392"/>
      </dsp:txXfrm>
    </dsp:sp>
    <dsp:sp modelId="{F922C2B7-80A7-481D-9D93-009C4AEB0D96}">
      <dsp:nvSpPr>
        <dsp:cNvPr id="0" name=""/>
        <dsp:cNvSpPr/>
      </dsp:nvSpPr>
      <dsp:spPr>
        <a:xfrm>
          <a:off x="6175560" y="3247473"/>
          <a:ext cx="1669614" cy="834807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PD-1 based immunotherapy</a:t>
          </a:r>
        </a:p>
      </dsp:txBody>
      <dsp:txXfrm>
        <a:off x="6200011" y="3271924"/>
        <a:ext cx="1620712" cy="785905"/>
      </dsp:txXfrm>
    </dsp:sp>
    <dsp:sp modelId="{674B4F9C-96F2-4A1D-ACC3-B85B94600116}">
      <dsp:nvSpPr>
        <dsp:cNvPr id="0" name=""/>
        <dsp:cNvSpPr/>
      </dsp:nvSpPr>
      <dsp:spPr>
        <a:xfrm rot="4297434">
          <a:off x="2444955" y="3604813"/>
          <a:ext cx="2118443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2118443" y="1488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451215" y="3566734"/>
        <a:ext cx="105922" cy="105922"/>
      </dsp:txXfrm>
    </dsp:sp>
    <dsp:sp modelId="{8435531C-366D-491E-9244-5A96E09084F5}">
      <dsp:nvSpPr>
        <dsp:cNvPr id="0" name=""/>
        <dsp:cNvSpPr/>
      </dsp:nvSpPr>
      <dsp:spPr>
        <a:xfrm>
          <a:off x="3838099" y="4207501"/>
          <a:ext cx="1669614" cy="834807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AR Independent CRPC (NEPC, Double Negative CRPC)</a:t>
          </a:r>
        </a:p>
      </dsp:txBody>
      <dsp:txXfrm>
        <a:off x="3862550" y="4231952"/>
        <a:ext cx="1620712" cy="785905"/>
      </dsp:txXfrm>
    </dsp:sp>
    <dsp:sp modelId="{9F4A12A7-C62A-42AB-9154-F137D992CE04}">
      <dsp:nvSpPr>
        <dsp:cNvPr id="0" name=""/>
        <dsp:cNvSpPr/>
      </dsp:nvSpPr>
      <dsp:spPr>
        <a:xfrm>
          <a:off x="5507714" y="4610022"/>
          <a:ext cx="667845" cy="29765"/>
        </a:xfrm>
        <a:custGeom>
          <a:avLst/>
          <a:gdLst/>
          <a:ahLst/>
          <a:cxnLst/>
          <a:rect l="0" t="0" r="0" b="0"/>
          <a:pathLst>
            <a:path>
              <a:moveTo>
                <a:pt x="0" y="14882"/>
              </a:moveTo>
              <a:lnTo>
                <a:pt x="667845" y="14882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24941" y="4608209"/>
        <a:ext cx="33392" cy="33392"/>
      </dsp:txXfrm>
    </dsp:sp>
    <dsp:sp modelId="{4CF628F8-0042-4AEE-8661-BBD199CF2AF1}">
      <dsp:nvSpPr>
        <dsp:cNvPr id="0" name=""/>
        <dsp:cNvSpPr/>
      </dsp:nvSpPr>
      <dsp:spPr>
        <a:xfrm>
          <a:off x="6175560" y="4207501"/>
          <a:ext cx="3088820" cy="834807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DLL3 inhibition, combinations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Immunotherapy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Platinum chemotherapy</a:t>
          </a:r>
        </a:p>
      </dsp:txBody>
      <dsp:txXfrm>
        <a:off x="6200011" y="4231952"/>
        <a:ext cx="3039918" cy="785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04895-A7AF-EB49-BC80-D77792D61F32}" type="datetime1">
              <a:rPr lang="en-US" smtClean="0"/>
              <a:pPr/>
              <a:t>8/28/20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E35-D53F-A543-ACCF-E1BBCCF01F3F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2D364-CD50-1942-A8D0-558BD1BC24CC}" type="datetime1">
              <a:rPr lang="en-US" smtClean="0"/>
              <a:pPr/>
              <a:t>8/28/20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626E-BC0F-674C-9570-A9D62C09EB5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library.asco.org/record/188414/abstract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library.asco.org/record/188251/abstract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373C-8807-4E8C-8771-4432BFE291C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76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5539-</a:t>
            </a:r>
            <a:r>
              <a:rPr lang="en-US" dirty="0">
                <a:hlinkClick r:id="rId3"/>
              </a:rPr>
              <a:t>https://meetinglibrary.asco.org/record/188414/abstract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2F10-48C9-4419-8F28-D3C639F6C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77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53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87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4168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448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79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690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68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hlinkClick r:id="" action="ppaction://noaction"/>
              </a:rPr>
              <a:t>Abida et al CCR 2020</a:t>
            </a:r>
          </a:p>
          <a:p>
            <a:r>
              <a:rPr lang="en-US" sz="1200" dirty="0">
                <a:hlinkClick r:id="" action="ppaction://noaction"/>
              </a:rPr>
              <a:t>https://clincancerres.aacrjournals.org/content/early/2020/05/11/1078-0432.CCR-20-0394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8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567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3373C-8807-4E8C-8771-4432BFE291C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98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2F10-48C9-4419-8F28-D3C639F6C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23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57D37A0-E1A5-409C-9D62-9D7CFBE533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2928-DEC8-4974-B052-9E841927850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id="{58A1256F-C6E0-40AF-BAC2-21E348EC03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7" tIns="48709" rIns="97417" bIns="48709" anchor="b"/>
          <a:lstStyle>
            <a:lvl1pPr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715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C8AD5-9354-42AD-9E3B-BD252FDA9476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71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6" name="Rectangle 7">
            <a:extLst>
              <a:ext uri="{FF2B5EF4-FFF2-40B4-BE49-F238E27FC236}">
                <a16:creationId xmlns:a16="http://schemas.microsoft.com/office/drawing/2014/main" id="{E6AFE837-A2EA-4F39-8508-01661899B2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7" tIns="48709" rIns="97417" bIns="48709" anchor="b"/>
          <a:lstStyle>
            <a:lvl1pPr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715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5D526-B968-4946-B97E-0193A4422596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71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4CDA1488-B893-4AF5-8F69-DF1C5365B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9138"/>
            <a:ext cx="6400800" cy="3602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C88ADF0B-0B7E-43DC-8A83-C965CB37E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11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12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https://meetinglibrary.asco.org/record/188251/abstract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2F10-48C9-4419-8F28-D3C639F6C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070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2F10-48C9-4419-8F28-D3C639F6C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55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57D37A0-E1A5-409C-9D62-9D7CFBE533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2928-DEC8-4974-B052-9E841927850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id="{58A1256F-C6E0-40AF-BAC2-21E348EC03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7" tIns="48709" rIns="97417" bIns="48709" anchor="b"/>
          <a:lstStyle>
            <a:lvl1pPr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715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C8AD5-9354-42AD-9E3B-BD252FDA9476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71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6" name="Rectangle 7">
            <a:extLst>
              <a:ext uri="{FF2B5EF4-FFF2-40B4-BE49-F238E27FC236}">
                <a16:creationId xmlns:a16="http://schemas.microsoft.com/office/drawing/2014/main" id="{E6AFE837-A2EA-4F39-8508-01661899B2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7" tIns="48709" rIns="97417" bIns="48709" anchor="b"/>
          <a:lstStyle>
            <a:lvl1pPr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715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5D526-B968-4946-B97E-0193A4422596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71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4CDA1488-B893-4AF5-8F69-DF1C5365B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9138"/>
            <a:ext cx="6400800" cy="3602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C88ADF0B-0B7E-43DC-8A83-C965CB37E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11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873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157D37A0-E1A5-409C-9D62-9D7CFBE533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2928-DEC8-4974-B052-9E841927850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5" name="Rectangle 7">
            <a:extLst>
              <a:ext uri="{FF2B5EF4-FFF2-40B4-BE49-F238E27FC236}">
                <a16:creationId xmlns:a16="http://schemas.microsoft.com/office/drawing/2014/main" id="{58A1256F-C6E0-40AF-BAC2-21E348EC034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7" tIns="48709" rIns="97417" bIns="48709" anchor="b"/>
          <a:lstStyle>
            <a:lvl1pPr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715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EC8AD5-9354-42AD-9E3B-BD252FDA9476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71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6" name="Rectangle 7">
            <a:extLst>
              <a:ext uri="{FF2B5EF4-FFF2-40B4-BE49-F238E27FC236}">
                <a16:creationId xmlns:a16="http://schemas.microsoft.com/office/drawing/2014/main" id="{E6AFE837-A2EA-4F39-8508-01661899B2A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7" tIns="48709" rIns="97417" bIns="48709" anchor="b"/>
          <a:lstStyle>
            <a:lvl1pPr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715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715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715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5D526-B968-4946-B97E-0193A4422596}" type="slidenum">
              <a:rPr kumimoji="0" lang="en-GB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715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4CDA1488-B893-4AF5-8F69-DF1C5365B8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8788" y="719138"/>
            <a:ext cx="6400800" cy="3602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C88ADF0B-0B7E-43DC-8A83-C965CB37E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11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indent="0">
              <a:buNone/>
            </a:pPr>
            <a:endParaRPr lang="en-US" altLang="en-US" dirty="0"/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61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515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2F10-48C9-4419-8F28-D3C639F6C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98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920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B7B28-C692-433F-8CAA-07F3A77845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701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3626E-BC0F-674C-9570-A9D62C09EB5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56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B7B28-C692-433F-8CAA-07F3A77845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713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B7B28-C692-433F-8CAA-07F3A77845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1827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 new slides</a:t>
            </a:r>
          </a:p>
          <a:p>
            <a:r>
              <a:rPr lang="en-GB" dirty="0"/>
              <a:t>What are the synergistic effects of other drug combinations. Group of mech. DNA damage plus parp </a:t>
            </a:r>
            <a:r>
              <a:rPr lang="en-GB" dirty="0" err="1"/>
              <a:t>inhib</a:t>
            </a:r>
            <a:r>
              <a:rPr lang="en-GB" dirty="0"/>
              <a:t>. </a:t>
            </a:r>
          </a:p>
          <a:p>
            <a:r>
              <a:rPr lang="en-GB" dirty="0" err="1"/>
              <a:t>BRCAness</a:t>
            </a:r>
            <a:r>
              <a:rPr lang="en-GB" dirty="0"/>
              <a:t> – how do drugs do this</a:t>
            </a:r>
          </a:p>
          <a:p>
            <a:r>
              <a:rPr lang="en-GB" dirty="0"/>
              <a:t>Parp and NADS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3B7B28-C692-433F-8CAA-07F3A77845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772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precision oncology, we would love to go from the traditional model where patients are treated similarly, to treating patients differently based on presence of a biomarker.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10ADC-4B4B-46EB-9471-39D7E85EDB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53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2F10-48C9-4419-8F28-D3C639F6C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639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96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44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4907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444B1-158A-4BF6-99BF-61DE2EB2E3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2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A2F10-48C9-4419-8F28-D3C639F6C7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12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C6DBA-B6B1-E74A-9DF9-0500287FCA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2332676"/>
            <a:ext cx="5472608" cy="219264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8835160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ED6E646-CB45-B545-92A3-D9ADE1851C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8739148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spc="1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6DA9CEA-CBD8-504B-8C89-4288BAFE7B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3566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flower&#10;&#10;Description automatically generated">
            <a:extLst>
              <a:ext uri="{FF2B5EF4-FFF2-40B4-BE49-F238E27FC236}">
                <a16:creationId xmlns:a16="http://schemas.microsoft.com/office/drawing/2014/main" id="{E89A31AE-58C9-1B4E-B48C-30BB5EF1A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641" r="55577" b="38172"/>
          <a:stretch/>
        </p:blipFill>
        <p:spPr>
          <a:xfrm>
            <a:off x="3647728" y="0"/>
            <a:ext cx="8514439" cy="7262955"/>
          </a:xfrm>
          <a:prstGeom prst="rect">
            <a:avLst/>
          </a:prstGeom>
        </p:spPr>
      </p:pic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Dr.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Antoine Lacombe </a:t>
            </a:r>
            <a:r>
              <a:rPr lang="en-GB" sz="11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Bodenackerstrasse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SWITZERLAND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D483240-64A1-0141-A68F-ED7CA01E19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764704"/>
            <a:ext cx="2062050" cy="826176"/>
          </a:xfrm>
          <a:prstGeom prst="rect">
            <a:avLst/>
          </a:prstGeom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64D12537-8C01-A042-98FF-A67A845EC702}"/>
              </a:ext>
            </a:extLst>
          </p:cNvPr>
          <p:cNvSpPr txBox="1">
            <a:spLocks/>
          </p:cNvSpPr>
          <p:nvPr userDrawn="1"/>
        </p:nvSpPr>
        <p:spPr>
          <a:xfrm>
            <a:off x="5176866" y="6525344"/>
            <a:ext cx="6959903" cy="1282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Heading to the heart of Independent Medical Education Since 2012</a:t>
            </a:r>
            <a:endParaRPr kumimoji="0" lang="en-GB" sz="1400" b="1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Dr.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Froukje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400" b="1" noProof="0" dirty="0" err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Sosef</a:t>
            </a:r>
            <a:r>
              <a:rPr lang="en-GB" sz="14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100" b="1" noProof="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itle Text"/>
          <p:cNvSpPr txBox="1">
            <a:spLocks noGrp="1"/>
          </p:cNvSpPr>
          <p:nvPr>
            <p:ph type="title"/>
          </p:nvPr>
        </p:nvSpPr>
        <p:spPr>
          <a:xfrm>
            <a:off x="2416968" y="991195"/>
            <a:ext cx="7366995" cy="1285876"/>
          </a:xfrm>
          <a:prstGeom prst="rect">
            <a:avLst/>
          </a:prstGeom>
        </p:spPr>
        <p:txBody>
          <a:bodyPr lIns="28575" tIns="28575" rIns="28575" bIns="28575"/>
          <a:lstStyle>
            <a:lvl1pPr>
              <a:defRPr sz="5344"/>
            </a:lvl1pPr>
          </a:lstStyle>
          <a:p>
            <a:r>
              <a:t>Title Text</a:t>
            </a:r>
          </a:p>
        </p:txBody>
      </p:sp>
      <p:sp>
        <p:nvSpPr>
          <p:cNvPr id="3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416968" y="2317254"/>
            <a:ext cx="7366995" cy="3020468"/>
          </a:xfrm>
          <a:prstGeom prst="rect">
            <a:avLst/>
          </a:prstGeom>
        </p:spPr>
        <p:txBody>
          <a:bodyPr lIns="28575" tIns="28575" rIns="28575" bIns="28575"/>
          <a:lstStyle>
            <a:lvl1pPr marL="431429" indent="-270701">
              <a:spcBef>
                <a:spcPts val="1617"/>
              </a:spcBef>
              <a:defRPr sz="2531"/>
            </a:lvl1pPr>
            <a:lvl2pPr marL="645734" indent="-270701">
              <a:spcBef>
                <a:spcPts val="1617"/>
              </a:spcBef>
              <a:defRPr sz="2531"/>
            </a:lvl2pPr>
            <a:lvl3pPr marL="868968" indent="-270701">
              <a:spcBef>
                <a:spcPts val="1617"/>
              </a:spcBef>
              <a:defRPr sz="2531"/>
            </a:lvl3pPr>
            <a:lvl4pPr marL="1092203" indent="-270701">
              <a:spcBef>
                <a:spcPts val="1617"/>
              </a:spcBef>
              <a:defRPr sz="2531"/>
            </a:lvl4pPr>
            <a:lvl5pPr marL="1306507" indent="-270701">
              <a:spcBef>
                <a:spcPts val="1617"/>
              </a:spcBef>
              <a:defRPr sz="253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5450" y="5773044"/>
            <a:ext cx="232173" cy="183059"/>
          </a:xfrm>
          <a:prstGeom prst="rect">
            <a:avLst/>
          </a:prstGeom>
        </p:spPr>
        <p:txBody>
          <a:bodyPr lIns="28575" tIns="28575" rIns="28575" bIns="28575"/>
          <a:lstStyle>
            <a:lvl1pPr>
              <a:defRPr sz="984"/>
            </a:lvl1pPr>
          </a:lstStyle>
          <a:p>
            <a:pPr defTabSz="457200"/>
            <a:fld id="{86CB4B4D-7CA3-9044-876B-883B54F8677D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652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81280" y="6437634"/>
            <a:ext cx="10363200" cy="323849"/>
          </a:xfrm>
          <a:prstGeom prst="rect">
            <a:avLst/>
          </a:prstGeom>
        </p:spPr>
        <p:txBody>
          <a:bodyPr lIns="45720" bIns="0"/>
          <a:lstStyle>
            <a:lvl1pPr>
              <a:defRPr sz="1067">
                <a:solidFill>
                  <a:schemeClr val="tx1"/>
                </a:solidFill>
              </a:defRPr>
            </a:lvl1pPr>
          </a:lstStyle>
          <a:p>
            <a:pPr defTabSz="121917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512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fld id="{FCE43C0F-8A7B-3A4B-9DB5-B3472E36E833}" type="slidenum">
              <a:rPr lang="en-GB" smtClean="0">
                <a:solidFill>
                  <a:srgbClr val="5D8298"/>
                </a:solidFill>
              </a:rPr>
              <a:pPr defTabSz="457200"/>
              <a:t>‹#›</a:t>
            </a:fld>
            <a:endParaRPr lang="en-GB" dirty="0">
              <a:solidFill>
                <a:srgbClr val="5D8298"/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B25C0F8-B2D6-4923-9B44-5570EA28A5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0184" y="6217201"/>
            <a:ext cx="10180339" cy="556171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000" spc="-20" baseline="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25937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354E205A-877D-4884-88FF-B562C95FBFCF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94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430386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FFA40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2132856"/>
            <a:ext cx="10963200" cy="3816424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620184" y="6356351"/>
            <a:ext cx="8116800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251926C-FFF9-4213-96C7-B415F7B85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356351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AEAC03-62D6-4C16-8449-D5F22F617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</p:spPr>
        <p:txBody>
          <a:bodyPr anchor="t"/>
          <a:lstStyle>
            <a:lvl1pPr>
              <a:defRPr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48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294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8835160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defTabSz="457200"/>
            <a:fld id="{FCE43C0F-8A7B-3A4B-9DB5-B3472E36E833}" type="slidenum">
              <a:rPr lang="en-GB" smtClean="0">
                <a:solidFill>
                  <a:srgbClr val="5D8298"/>
                </a:solidFill>
              </a:rPr>
              <a:pPr defTabSz="457200"/>
              <a:t>‹#›</a:t>
            </a:fld>
            <a:endParaRPr lang="en-GB" dirty="0">
              <a:solidFill>
                <a:srgbClr val="5D8298"/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B25C0F8-B2D6-4923-9B44-5570EA28A56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6217201"/>
            <a:ext cx="10180339" cy="556171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000" spc="-20" baseline="0"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10576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30BA4-C8A2-954E-A657-B825F0AD6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60" y="291983"/>
            <a:ext cx="1503872" cy="6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+mj-lt"/>
                <a:ea typeface="Verdana" panose="020B0604030504040204" pitchFamily="34" charset="0"/>
              </a:defRPr>
            </a:lvl1pPr>
          </a:lstStyle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 dirty="0"/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/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43BA0C2-FE63-FF4A-B29E-AE523B14F50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3881D09-4309-8C44-91E5-50A70571A00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08F71FF-151F-2D48-81C5-8F8DB46A9D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8835160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38096E7-3C23-084C-98B8-6312BCA1226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32B0E8-5037-6B4D-B9B4-0A16C3C15DF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60" y="291983"/>
            <a:ext cx="1503872" cy="6025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1" r:id="rId4"/>
    <p:sldLayoutId id="2147483658" r:id="rId5"/>
    <p:sldLayoutId id="2147483652" r:id="rId6"/>
    <p:sldLayoutId id="2147483657" r:id="rId7"/>
    <p:sldLayoutId id="2147483654" r:id="rId8"/>
    <p:sldLayoutId id="2147483655" r:id="rId9"/>
    <p:sldLayoutId id="2147483675" r:id="rId10"/>
    <p:sldLayoutId id="2147483676" r:id="rId11"/>
    <p:sldLayoutId id="214748365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Calibri" charset="0"/>
          <a:ea typeface="Calibri" charset="0"/>
          <a:cs typeface="Calibri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Calibri" charset="0"/>
          <a:ea typeface="Calibri" charset="0"/>
          <a:cs typeface="Calibri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Calibri" charset="0"/>
          <a:ea typeface="Calibri" charset="0"/>
          <a:cs typeface="Calibri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Calibri" charset="0"/>
          <a:ea typeface="Calibri" charset="0"/>
          <a:cs typeface="Calibri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Calibri" charset="0"/>
          <a:ea typeface="Calibri" charset="0"/>
          <a:cs typeface="Calibri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tif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"/><Relationship Id="rId3" Type="http://schemas.openxmlformats.org/officeDocument/2006/relationships/image" Target="../media/image18.tif"/><Relationship Id="rId7" Type="http://schemas.openxmlformats.org/officeDocument/2006/relationships/image" Target="../media/image21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tif"/><Relationship Id="rId5" Type="http://schemas.openxmlformats.org/officeDocument/2006/relationships/image" Target="../media/image15.tif"/><Relationship Id="rId4" Type="http://schemas.openxmlformats.org/officeDocument/2006/relationships/image" Target="../media/image19.png"/><Relationship Id="rId9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305737215001462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jnccn.org/view/journals/jnccn/17/5/article-p515.x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574825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hyperlink" Target="https://www.ncbi.nlm.nih.gov/pmc/articles/PMC3387322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dchemexpress.com/Pamiparib.html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linicaltrials.gov/ct2/show/NCT02952534" TargetMode="External"/><Relationship Id="rId13" Type="http://schemas.openxmlformats.org/officeDocument/2006/relationships/hyperlink" Target="https://clinicaltrials.gov/ct2/show/NCT03712930" TargetMode="External"/><Relationship Id="rId3" Type="http://schemas.openxmlformats.org/officeDocument/2006/relationships/hyperlink" Target="https://clinicaltrials.gov/ct2/show/NCT02987543" TargetMode="External"/><Relationship Id="rId7" Type="http://schemas.openxmlformats.org/officeDocument/2006/relationships/hyperlink" Target="https://clinicaltrials.gov/ct2/show/NCT03148795" TargetMode="External"/><Relationship Id="rId12" Type="http://schemas.openxmlformats.org/officeDocument/2006/relationships/hyperlink" Target="https://clinicaltrials.gov/ct2/show/NCT02854436" TargetMode="External"/><Relationship Id="rId2" Type="http://schemas.openxmlformats.org/officeDocument/2006/relationships/hyperlink" Target="https://clinicaltrials.gov/ct2/show/NCT0168277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linicaltrials.gov/ct2/show/NCT03434158" TargetMode="External"/><Relationship Id="rId11" Type="http://schemas.openxmlformats.org/officeDocument/2006/relationships/hyperlink" Target="https://clinicaltrials.gov/ct2/show/NCT03533946" TargetMode="External"/><Relationship Id="rId5" Type="http://schemas.openxmlformats.org/officeDocument/2006/relationships/hyperlink" Target="https://clinicaltrials.gov/ct2/show/NCT03263650" TargetMode="External"/><Relationship Id="rId10" Type="http://schemas.openxmlformats.org/officeDocument/2006/relationships/hyperlink" Target="https://clinicaltrials.gov/ct2/show/NCT03413995" TargetMode="External"/><Relationship Id="rId4" Type="http://schemas.openxmlformats.org/officeDocument/2006/relationships/hyperlink" Target="https://clinicaltrials.gov/ct2/show/NCT03047135" TargetMode="External"/><Relationship Id="rId9" Type="http://schemas.openxmlformats.org/officeDocument/2006/relationships/hyperlink" Target="https://clinicaltrials.gov/ct2/show/NCT02975934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clinicaltrials.gov/ct2/show/NCT02975934" TargetMode="Externa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clinicaltrials.gov/ct2/show/NCT02854436" TargetMode="Externa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373282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linicaltrials.gov/ct2/show/NCT04455750" TargetMode="External"/><Relationship Id="rId5" Type="http://schemas.openxmlformats.org/officeDocument/2006/relationships/hyperlink" Target="https://clinicaltrials.gov/ct2/show/NCT03395197" TargetMode="External"/><Relationship Id="rId4" Type="http://schemas.openxmlformats.org/officeDocument/2006/relationships/hyperlink" Target="https://clinicaltrials.gov/ct2/show/NCT03748641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3395197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clinicaltrials.gov/ct2/show/NCT0333879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linicaltrials.gov/ct2/show/NCT03834519" TargetMode="External"/><Relationship Id="rId4" Type="http://schemas.openxmlformats.org/officeDocument/2006/relationships/hyperlink" Target="https://clinicaltrials.gov/ct2/show/NCT03330405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da.gov/drugs/drug-approvals-and-databases/fda-approves-olaparib-hrr-gene-mutated-metastatic-castration-resistant-prostate-cancer" TargetMode="External"/><Relationship Id="rId2" Type="http://schemas.openxmlformats.org/officeDocument/2006/relationships/hyperlink" Target="https://www.asco.org/research-guidelines/cancer-progress-timeline/prostate-cancer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da.gov/drugs/fda-grants-accelerated-approval-rucaparib-brca-mutated-metastatic-castration-resistant-prostate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drugs/drug-approvals-and-databases/fda-approves-olaparib-hrr-gene-mutated-metastatic-castration-resistant-prostate-cancer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da.gov/drugs/fda-grants-accelerated-approval-rucaparib-brca-mutated-metastatic-castration-resistant-prostate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Madariaga%20A%5bAuthor%5d&amp;cauthor=true&amp;cauthor_uid=32560564" TargetMode="External"/><Relationship Id="rId3" Type="http://schemas.openxmlformats.org/officeDocument/2006/relationships/hyperlink" Target="https://www.ncbi.nlm.nih.gov/pmc/articles/PMC7352566/" TargetMode="External"/><Relationship Id="rId7" Type="http://schemas.openxmlformats.org/officeDocument/2006/relationships/hyperlink" Target="https://www.ncbi.nlm.nih.gov/pubmed/?term=Karakasis%20K%5bAuthor%5d&amp;cauthor=true&amp;cauthor_uid=32560564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cbi.nlm.nih.gov/pubmed/?term=McMullen%20M%5bAuthor%5d&amp;cauthor=true&amp;cauthor_uid=32560564" TargetMode="External"/><Relationship Id="rId5" Type="http://schemas.openxmlformats.org/officeDocument/2006/relationships/hyperlink" Target="https://www.ncbi.nlm.nih.gov/pubmed/32560564" TargetMode="External"/><Relationship Id="rId10" Type="http://schemas.openxmlformats.org/officeDocument/2006/relationships/image" Target="../media/image61.jpg"/><Relationship Id="rId4" Type="http://schemas.openxmlformats.org/officeDocument/2006/relationships/hyperlink" Target="https://dx.doi.org/10.3390/cancers12061607" TargetMode="External"/><Relationship Id="rId9" Type="http://schemas.openxmlformats.org/officeDocument/2006/relationships/hyperlink" Target="https://www.ncbi.nlm.nih.gov/pubmed/?term=Oza%20AM%5bAuthor%5d&amp;cauthor=true&amp;cauthor_uid=32560564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26951312/" TargetMode="External"/><Relationship Id="rId3" Type="http://schemas.openxmlformats.org/officeDocument/2006/relationships/hyperlink" Target="https://www.cancer.net/cancer-types/prostate-cancer/statistics#:~:text=The%205%2Dyear%20survival%20rate%20for%20most%20men%20with%20local,prostate%20cancer%20combined%20is%2098%25." TargetMode="External"/><Relationship Id="rId7" Type="http://schemas.openxmlformats.org/officeDocument/2006/relationships/hyperlink" Target="https://pubmed.ncbi.nlm.nih.gov/3064317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ubmed.ncbi.nlm.nih.gov/27802009/" TargetMode="External"/><Relationship Id="rId5" Type="http://schemas.openxmlformats.org/officeDocument/2006/relationships/hyperlink" Target="https://pubmed.ncbi.nlm.nih.gov/18628467/" TargetMode="External"/><Relationship Id="rId4" Type="http://schemas.openxmlformats.org/officeDocument/2006/relationships/hyperlink" Target="https://www.urotoday.com/library-resources/m0-prostate-cancer/111535-treatment-advances-in-non-metastatic-castration-resistant-prostate-cancer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ugs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BB7DEF-3DC8-8F41-8E24-2BB62A04C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PARP</a:t>
            </a:r>
            <a:r>
              <a:rPr lang="en-GB" cap="none" dirty="0" err="1"/>
              <a:t>i</a:t>
            </a:r>
            <a:r>
              <a:rPr lang="en-GB" dirty="0"/>
              <a:t>: What do we need to know?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C48B637-8FEE-40C4-93F0-CA32839F2A6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altLang="en-US"/>
              <a:t>Which mutations confer sensitivity to PARPi?</a:t>
            </a:r>
            <a:endParaRPr lang="en-US" altLang="en-US"/>
          </a:p>
          <a:p>
            <a:endParaRPr lang="en-US" altLang="en-US"/>
          </a:p>
          <a:p>
            <a:r>
              <a:rPr lang="en-US" altLang="en-US"/>
              <a:t>How common are these mutations in prostate cancer?</a:t>
            </a:r>
          </a:p>
          <a:p>
            <a:endParaRPr lang="en-GB" altLang="en-US"/>
          </a:p>
          <a:p>
            <a:r>
              <a:rPr lang="en-GB" altLang="en-US"/>
              <a:t>How do we identify patients with these mutations?</a:t>
            </a:r>
            <a:endParaRPr lang="en-US" altLang="en-US"/>
          </a:p>
          <a:p>
            <a:endParaRPr lang="en-US" altLang="en-US"/>
          </a:p>
          <a:p>
            <a:r>
              <a:rPr lang="en-US" altLang="en-US"/>
              <a:t>What is the current role of PARPi in prostate cancer?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BAA7F-C780-5244-86D2-9EFFAB416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1E90D-97A6-2B4C-B4FB-ADBF408E4B5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 err="1"/>
              <a:t>PARPi</a:t>
            </a:r>
            <a:r>
              <a:rPr lang="en-GB" dirty="0"/>
              <a:t>, poly ADP ribose polymerase inhibitor</a:t>
            </a:r>
          </a:p>
        </p:txBody>
      </p:sp>
    </p:spTree>
    <p:extLst>
      <p:ext uri="{BB962C8B-B14F-4D97-AF65-F5344CB8AC3E}">
        <p14:creationId xmlns:p14="http://schemas.microsoft.com/office/powerpoint/2010/main" val="422365534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713550"/>
            <a:ext cx="10972800" cy="3010346"/>
          </a:xfrm>
        </p:spPr>
        <p:txBody>
          <a:bodyPr/>
          <a:lstStyle/>
          <a:p>
            <a:r>
              <a:rPr lang="en-GB" dirty="0">
                <a:ea typeface="ヒラギノ角ゴ Pro W3" charset="-128"/>
              </a:rPr>
              <a:t>What is PARP inhibition and how</a:t>
            </a:r>
            <a:br>
              <a:rPr lang="en-GB" dirty="0">
                <a:ea typeface="ヒラギノ角ゴ Pro W3" charset="-128"/>
              </a:rPr>
            </a:br>
            <a:r>
              <a:rPr lang="en-GB" dirty="0">
                <a:ea typeface="ヒラギノ角ゴ Pro W3" charset="-128"/>
              </a:rPr>
              <a:t>do we identify patients?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0EB2DA-F009-B543-A3E7-3B88091DB41E}"/>
              </a:ext>
            </a:extLst>
          </p:cNvPr>
          <p:cNvGrpSpPr/>
          <p:nvPr/>
        </p:nvGrpSpPr>
        <p:grpSpPr>
          <a:xfrm>
            <a:off x="3397102" y="3048170"/>
            <a:ext cx="5397797" cy="2239054"/>
            <a:chOff x="5185704" y="3048170"/>
            <a:chExt cx="5397797" cy="22390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3507E9-D77E-1F46-BD97-8DFF4D9CDADC}"/>
                </a:ext>
              </a:extLst>
            </p:cNvPr>
            <p:cNvSpPr/>
            <p:nvPr/>
          </p:nvSpPr>
          <p:spPr>
            <a:xfrm>
              <a:off x="5185704" y="3048170"/>
              <a:ext cx="5397797" cy="22390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70819" t="2253" r="3068" b="34818"/>
            <a:stretch/>
          </p:blipFill>
          <p:spPr>
            <a:xfrm>
              <a:off x="5283642" y="3146484"/>
              <a:ext cx="1635919" cy="204311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CD2F1F-23E4-3944-B09D-3F984ABB7A9B}"/>
                </a:ext>
              </a:extLst>
            </p:cNvPr>
            <p:cNvSpPr txBox="1"/>
            <p:nvPr/>
          </p:nvSpPr>
          <p:spPr>
            <a:xfrm>
              <a:off x="6939890" y="3628219"/>
              <a:ext cx="3513269" cy="1228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Prof. Emmanuel S. </a:t>
              </a:r>
              <a:r>
                <a:rPr kumimoji="0" lang="en-US" sz="1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Antonarakis</a:t>
              </a: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, MD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Professor of Oncology and Urology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Johns Hopkins University School of Medicine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Sidney Kimmel Comprehensive Cancer Center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Baltimore, Maryland</a:t>
              </a:r>
              <a:endPara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F01599C-C454-E843-9EE8-A3E509ABD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11742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C38F-FB7C-5B42-BA1C-F5F2FD1F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A8DBE-0789-EC4B-8173-9D4E49A3ED6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Prof. Emmanuel S. </a:t>
            </a:r>
            <a:r>
              <a:rPr lang="en-GB" dirty="0" err="1"/>
              <a:t>Antonarakis</a:t>
            </a:r>
            <a:r>
              <a:rPr lang="en-GB" dirty="0"/>
              <a:t> has the following relevant financial relationships to disclose:</a:t>
            </a:r>
          </a:p>
          <a:p>
            <a:r>
              <a:rPr lang="en-GB" b="1" dirty="0"/>
              <a:t>Research/Consulting: </a:t>
            </a:r>
            <a:r>
              <a:rPr lang="en-GB" dirty="0"/>
              <a:t>Amgen, Astellas, AstraZeneca, Bayer, BMS, Celgene, Clovis, </a:t>
            </a:r>
            <a:r>
              <a:rPr lang="en-GB" dirty="0" err="1"/>
              <a:t>Dendreon</a:t>
            </a:r>
            <a:r>
              <a:rPr lang="en-GB" dirty="0"/>
              <a:t>, Eli Lilly, ESSA, Genentech, GSK, Janssen, Johnson &amp; Johnson, </a:t>
            </a:r>
            <a:r>
              <a:rPr lang="en-GB" dirty="0" err="1"/>
              <a:t>Medivation</a:t>
            </a:r>
            <a:r>
              <a:rPr lang="en-GB" dirty="0"/>
              <a:t>, Merck, Novartis, Qiagen, Sanofi, Tokai</a:t>
            </a:r>
          </a:p>
          <a:p>
            <a:r>
              <a:rPr lang="en-GB" b="1" dirty="0"/>
              <a:t>Stock/Patents/Salary</a:t>
            </a:r>
            <a:r>
              <a:rPr lang="en-GB" dirty="0"/>
              <a:t>: None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4C08F-4DC7-174C-864A-7173475C3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0B883-70B2-6B48-BA21-3AA80132D71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6116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0678" y="1340768"/>
            <a:ext cx="7270645" cy="510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</p:spPr>
        <p:txBody>
          <a:bodyPr/>
          <a:lstStyle/>
          <a:p>
            <a:r>
              <a:rPr lang="en-US" noProof="0" dirty="0"/>
              <a:t>Genomic Instability is a Targetable </a:t>
            </a:r>
            <a:r>
              <a:rPr lang="en-US" dirty="0"/>
              <a:t>H</a:t>
            </a:r>
            <a:r>
              <a:rPr lang="en-US" noProof="0" dirty="0" err="1"/>
              <a:t>allmark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of Cancer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A77621C-B6A2-CE46-87F5-E6B993A0D86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spc="100" dirty="0">
                <a:solidFill>
                  <a:schemeClr val="accent1"/>
                </a:solidFill>
              </a:rPr>
              <a:t>HALLMARKS OF CANCER</a:t>
            </a:r>
          </a:p>
        </p:txBody>
      </p:sp>
      <p:sp>
        <p:nvSpPr>
          <p:cNvPr id="7" name="Down Arrow 6"/>
          <p:cNvSpPr/>
          <p:nvPr/>
        </p:nvSpPr>
        <p:spPr>
          <a:xfrm>
            <a:off x="3495040" y="4805209"/>
            <a:ext cx="213360" cy="296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B846824-E50C-9D44-8808-31DB86392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0393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DNA-Damage.tiff" descr="DNA-Damage.tiff"/>
          <p:cNvPicPr>
            <a:picLocks noChangeAspect="1"/>
          </p:cNvPicPr>
          <p:nvPr/>
        </p:nvPicPr>
        <p:blipFill rotWithShape="1">
          <a:blip r:embed="rId2"/>
          <a:srcRect r="1343" b="9804"/>
          <a:stretch/>
        </p:blipFill>
        <p:spPr>
          <a:xfrm>
            <a:off x="2024064" y="2375298"/>
            <a:ext cx="8527851" cy="415164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Rectangle"/>
          <p:cNvSpPr/>
          <p:nvPr/>
        </p:nvSpPr>
        <p:spPr>
          <a:xfrm>
            <a:off x="5024438" y="2339579"/>
            <a:ext cx="5527477" cy="4429125"/>
          </a:xfrm>
          <a:prstGeom prst="rect">
            <a:avLst/>
          </a:prstGeom>
          <a:solidFill>
            <a:srgbClr val="FFFFFF">
              <a:alpha val="95000"/>
            </a:srgbClr>
          </a:solidFill>
          <a:ln w="25400">
            <a:solidFill>
              <a:srgbClr val="FFFFFF">
                <a:alpha val="9500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53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sp>
        <p:nvSpPr>
          <p:cNvPr id="499" name="Rectangle"/>
          <p:cNvSpPr/>
          <p:nvPr/>
        </p:nvSpPr>
        <p:spPr>
          <a:xfrm>
            <a:off x="1640087" y="2339579"/>
            <a:ext cx="2241351" cy="4036219"/>
          </a:xfrm>
          <a:prstGeom prst="rect">
            <a:avLst/>
          </a:prstGeom>
          <a:solidFill>
            <a:srgbClr val="FFFFFF">
              <a:alpha val="95000"/>
            </a:srgbClr>
          </a:solidFill>
          <a:ln w="25400">
            <a:solidFill>
              <a:srgbClr val="FFFFFF">
                <a:alpha val="9500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r>
              <a:rPr kumimoji="0" lang="en-GB" sz="2531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Gill Sans"/>
              </a:rPr>
              <a:t>      </a:t>
            </a:r>
            <a:endParaRPr kumimoji="0" sz="253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sp>
        <p:nvSpPr>
          <p:cNvPr id="500" name="Rectangle"/>
          <p:cNvSpPr/>
          <p:nvPr/>
        </p:nvSpPr>
        <p:spPr>
          <a:xfrm>
            <a:off x="3899298" y="2830712"/>
            <a:ext cx="151805" cy="482203"/>
          </a:xfrm>
          <a:prstGeom prst="rect">
            <a:avLst/>
          </a:prstGeom>
          <a:solidFill>
            <a:srgbClr val="FFFFFF">
              <a:alpha val="80000"/>
            </a:srgbClr>
          </a:solidFill>
          <a:ln w="25400">
            <a:solidFill>
              <a:srgbClr val="FFFFFF">
                <a:alpha val="8000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53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sp>
        <p:nvSpPr>
          <p:cNvPr id="502" name="Rectangle"/>
          <p:cNvSpPr/>
          <p:nvPr/>
        </p:nvSpPr>
        <p:spPr>
          <a:xfrm>
            <a:off x="3943946" y="2393157"/>
            <a:ext cx="1053703" cy="892969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53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sp>
        <p:nvSpPr>
          <p:cNvPr id="503" name="Rectangle"/>
          <p:cNvSpPr/>
          <p:nvPr/>
        </p:nvSpPr>
        <p:spPr>
          <a:xfrm>
            <a:off x="3881437" y="2902150"/>
            <a:ext cx="1151931" cy="2187773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53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sp>
        <p:nvSpPr>
          <p:cNvPr id="504" name="Line"/>
          <p:cNvSpPr/>
          <p:nvPr/>
        </p:nvSpPr>
        <p:spPr>
          <a:xfrm flipH="1" flipV="1">
            <a:off x="3488531" y="2571751"/>
            <a:ext cx="664272" cy="664271"/>
          </a:xfrm>
          <a:prstGeom prst="line">
            <a:avLst/>
          </a:prstGeom>
          <a:ln w="38100">
            <a:solidFill>
              <a:srgbClr val="C7573C"/>
            </a:solidFill>
            <a:miter lim="400000"/>
            <a:headEnd type="stealth"/>
          </a:ln>
        </p:spPr>
        <p:txBody>
          <a:bodyPr lIns="0" tIns="0" rIns="0" bIns="0"/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6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5" name="Rectangle"/>
          <p:cNvSpPr/>
          <p:nvPr/>
        </p:nvSpPr>
        <p:spPr>
          <a:xfrm>
            <a:off x="3926087" y="4589859"/>
            <a:ext cx="1053703" cy="41076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53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sp>
        <p:nvSpPr>
          <p:cNvPr id="506" name="Rectangle"/>
          <p:cNvSpPr/>
          <p:nvPr/>
        </p:nvSpPr>
        <p:spPr>
          <a:xfrm>
            <a:off x="3935018" y="5840015"/>
            <a:ext cx="1053703" cy="410767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531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sp>
        <p:nvSpPr>
          <p:cNvPr id="507" name="DSBs"/>
          <p:cNvSpPr/>
          <p:nvPr/>
        </p:nvSpPr>
        <p:spPr>
          <a:xfrm>
            <a:off x="3359696" y="4547809"/>
            <a:ext cx="2187773" cy="42343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929292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40638" marR="40638" lvl="0" indent="0" algn="ctr" defTabSz="910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DSBs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 </a:t>
            </a:r>
          </a:p>
        </p:txBody>
      </p:sp>
      <p:sp>
        <p:nvSpPr>
          <p:cNvPr id="508" name="Spontaneous…"/>
          <p:cNvSpPr/>
          <p:nvPr/>
        </p:nvSpPr>
        <p:spPr>
          <a:xfrm>
            <a:off x="1640087" y="1827113"/>
            <a:ext cx="2187773" cy="79276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40638" marR="40638" lvl="0" indent="0" algn="ctr" defTabSz="910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Spontaneous</a:t>
            </a:r>
          </a:p>
          <a:p>
            <a:pPr marL="40638" marR="40638" lvl="0" indent="0" algn="ctr" defTabSz="910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(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>
                  <a:solidFill>
                    <a:srgbClr val="008F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Fork collapse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)</a:t>
            </a:r>
          </a:p>
        </p:txBody>
      </p:sp>
      <p:grpSp>
        <p:nvGrpSpPr>
          <p:cNvPr id="511" name="Group"/>
          <p:cNvGrpSpPr/>
          <p:nvPr/>
        </p:nvGrpSpPr>
        <p:grpSpPr>
          <a:xfrm>
            <a:off x="5780485" y="1949881"/>
            <a:ext cx="3778329" cy="3886995"/>
            <a:chOff x="0" y="0"/>
            <a:chExt cx="5373621" cy="5528168"/>
          </a:xfrm>
        </p:grpSpPr>
        <p:pic>
          <p:nvPicPr>
            <p:cNvPr id="509" name="8-Figure4-1.png" descr="8-Figure4-1.png"/>
            <p:cNvPicPr>
              <a:picLocks noChangeAspect="1"/>
            </p:cNvPicPr>
            <p:nvPr/>
          </p:nvPicPr>
          <p:blipFill>
            <a:blip r:embed="rId3"/>
            <a:srcRect l="5013" t="430" r="53666" b="5800"/>
            <a:stretch>
              <a:fillRect/>
            </a:stretch>
          </p:blipFill>
          <p:spPr>
            <a:xfrm>
              <a:off x="0" y="0"/>
              <a:ext cx="5373622" cy="5528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0" name="Rectangle"/>
            <p:cNvSpPr/>
            <p:nvPr/>
          </p:nvSpPr>
          <p:spPr>
            <a:xfrm>
              <a:off x="4261908" y="80102"/>
              <a:ext cx="1063626" cy="609601"/>
            </a:xfrm>
            <a:prstGeom prst="rect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0" marR="0" lvl="0" indent="0" algn="ctr" defTabSz="410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kumimoji="0" sz="281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Gill Sans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7B333E2-BE88-0945-9BDB-2C0AACDE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Aberrant DSB repair: genome instability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52FC9B-0F80-6746-BED2-75419BAA1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AC85E-A646-2E43-B503-5942AF0ECB1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>
                <a:latin typeface="Calibri"/>
              </a:rPr>
              <a:t>DSB, double-strand break</a:t>
            </a:r>
          </a:p>
        </p:txBody>
      </p:sp>
    </p:spTree>
    <p:extLst>
      <p:ext uri="{BB962C8B-B14F-4D97-AF65-F5344CB8AC3E}">
        <p14:creationId xmlns:p14="http://schemas.microsoft.com/office/powerpoint/2010/main" val="97311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Rectangle"/>
          <p:cNvSpPr/>
          <p:nvPr/>
        </p:nvSpPr>
        <p:spPr>
          <a:xfrm>
            <a:off x="2568775" y="830461"/>
            <a:ext cx="482203" cy="17859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ffectLst/>
        </p:spPr>
        <p:txBody>
          <a:bodyPr lIns="26789" tIns="26789" rIns="26789" bIns="26789"/>
          <a:lstStyle/>
          <a:p>
            <a:pPr marL="0" marR="0" lvl="0" indent="0" algn="ctr" defTabSz="58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 kumimoji="0" sz="393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61" name="droppedImage.pdf" descr="droppedImage.pdf"/>
          <p:cNvPicPr>
            <a:picLocks noChangeAspect="1"/>
          </p:cNvPicPr>
          <p:nvPr/>
        </p:nvPicPr>
        <p:blipFill>
          <a:blip r:embed="rId2"/>
          <a:srcRect l="29015" r="39478" b="95861"/>
          <a:stretch>
            <a:fillRect/>
          </a:stretch>
        </p:blipFill>
        <p:spPr>
          <a:xfrm>
            <a:off x="7840987" y="2413993"/>
            <a:ext cx="1458484" cy="240407"/>
          </a:xfrm>
          <a:prstGeom prst="rect">
            <a:avLst/>
          </a:prstGeom>
          <a:ln w="12700"/>
          <a:effectLst/>
        </p:spPr>
      </p:pic>
      <p:sp>
        <p:nvSpPr>
          <p:cNvPr id="562" name="REPAIR"/>
          <p:cNvSpPr txBox="1"/>
          <p:nvPr/>
        </p:nvSpPr>
        <p:spPr>
          <a:xfrm>
            <a:off x="8194478" y="3271243"/>
            <a:ext cx="720005" cy="28867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0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7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REPAIR</a:t>
            </a:r>
          </a:p>
        </p:txBody>
      </p:sp>
      <p:sp>
        <p:nvSpPr>
          <p:cNvPr id="563" name="DSB"/>
          <p:cNvSpPr txBox="1"/>
          <p:nvPr/>
        </p:nvSpPr>
        <p:spPr>
          <a:xfrm>
            <a:off x="8283773" y="2030016"/>
            <a:ext cx="565540" cy="34285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9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DSB</a:t>
            </a:r>
          </a:p>
        </p:txBody>
      </p:sp>
      <p:pic>
        <p:nvPicPr>
          <p:cNvPr id="564" name="droppedImage.pdf" descr="droppedImage.pdf"/>
          <p:cNvPicPr>
            <a:picLocks noChangeAspect="1"/>
          </p:cNvPicPr>
          <p:nvPr/>
        </p:nvPicPr>
        <p:blipFill>
          <a:blip r:embed="rId2"/>
          <a:srcRect l="29015" r="39478" b="49252"/>
          <a:stretch>
            <a:fillRect/>
          </a:stretch>
        </p:blipFill>
        <p:spPr>
          <a:xfrm>
            <a:off x="2849291" y="2413993"/>
            <a:ext cx="1458484" cy="2947591"/>
          </a:xfrm>
          <a:prstGeom prst="rect">
            <a:avLst/>
          </a:prstGeom>
          <a:ln w="12700"/>
          <a:effectLst/>
        </p:spPr>
      </p:pic>
      <p:sp>
        <p:nvSpPr>
          <p:cNvPr id="565" name="Rectangle"/>
          <p:cNvSpPr/>
          <p:nvPr/>
        </p:nvSpPr>
        <p:spPr>
          <a:xfrm>
            <a:off x="2795900" y="5024438"/>
            <a:ext cx="153875" cy="4107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66" name="REPAIR"/>
          <p:cNvSpPr txBox="1"/>
          <p:nvPr/>
        </p:nvSpPr>
        <p:spPr>
          <a:xfrm>
            <a:off x="3202782" y="5405439"/>
            <a:ext cx="720005" cy="28867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0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7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REPAIR</a:t>
            </a:r>
          </a:p>
        </p:txBody>
      </p:sp>
      <p:sp>
        <p:nvSpPr>
          <p:cNvPr id="567" name="Rectangle"/>
          <p:cNvSpPr/>
          <p:nvPr/>
        </p:nvSpPr>
        <p:spPr>
          <a:xfrm>
            <a:off x="3684985" y="2878337"/>
            <a:ext cx="892969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68" name="Rectangle"/>
          <p:cNvSpPr/>
          <p:nvPr/>
        </p:nvSpPr>
        <p:spPr>
          <a:xfrm>
            <a:off x="3604618" y="3682009"/>
            <a:ext cx="1009055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69" name="Rectangle"/>
          <p:cNvSpPr/>
          <p:nvPr/>
        </p:nvSpPr>
        <p:spPr>
          <a:xfrm>
            <a:off x="3640338" y="4530329"/>
            <a:ext cx="1009055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70" name="DSB"/>
          <p:cNvSpPr txBox="1"/>
          <p:nvPr/>
        </p:nvSpPr>
        <p:spPr>
          <a:xfrm>
            <a:off x="3292079" y="2030016"/>
            <a:ext cx="565540" cy="34285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DSB</a:t>
            </a:r>
          </a:p>
        </p:txBody>
      </p:sp>
      <p:sp>
        <p:nvSpPr>
          <p:cNvPr id="571" name="Rectangle"/>
          <p:cNvSpPr/>
          <p:nvPr/>
        </p:nvSpPr>
        <p:spPr>
          <a:xfrm>
            <a:off x="3684985" y="2878337"/>
            <a:ext cx="892969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574" name="Group"/>
          <p:cNvGrpSpPr/>
          <p:nvPr/>
        </p:nvGrpSpPr>
        <p:grpSpPr>
          <a:xfrm>
            <a:off x="7840987" y="3083719"/>
            <a:ext cx="1458484" cy="240407"/>
            <a:chOff x="0" y="0"/>
            <a:chExt cx="2074286" cy="341910"/>
          </a:xfrm>
          <a:effectLst/>
        </p:grpSpPr>
        <p:pic>
          <p:nvPicPr>
            <p:cNvPr id="572" name="droppedImage.pdf" descr="droppedImage.pdf"/>
            <p:cNvPicPr>
              <a:picLocks noChangeAspect="1"/>
            </p:cNvPicPr>
            <p:nvPr/>
          </p:nvPicPr>
          <p:blipFill>
            <a:blip r:embed="rId2"/>
            <a:srcRect l="29015" r="39478" b="95861"/>
            <a:stretch>
              <a:fillRect/>
            </a:stretch>
          </p:blipFill>
          <p:spPr>
            <a:xfrm>
              <a:off x="0" y="0"/>
              <a:ext cx="2074287" cy="34191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573" name="droppedImage.pdf" descr="droppedImage.pdf"/>
            <p:cNvPicPr>
              <a:picLocks noChangeAspect="1"/>
            </p:cNvPicPr>
            <p:nvPr/>
          </p:nvPicPr>
          <p:blipFill>
            <a:blip r:embed="rId2"/>
            <a:srcRect l="53381" r="43019" b="95861"/>
            <a:stretch>
              <a:fillRect/>
            </a:stretch>
          </p:blipFill>
          <p:spPr>
            <a:xfrm>
              <a:off x="947813" y="0"/>
              <a:ext cx="236922" cy="34191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pic>
        <p:nvPicPr>
          <p:cNvPr id="575" name="droppedImage.pdf" descr="droppedImage.pdf"/>
          <p:cNvPicPr>
            <a:picLocks noChangeAspect="1"/>
          </p:cNvPicPr>
          <p:nvPr/>
        </p:nvPicPr>
        <p:blipFill>
          <a:blip r:embed="rId2"/>
          <a:srcRect l="42673" t="6937" r="52948" b="86403"/>
          <a:stretch>
            <a:fillRect/>
          </a:stretch>
        </p:blipFill>
        <p:spPr>
          <a:xfrm>
            <a:off x="8464344" y="2638376"/>
            <a:ext cx="202629" cy="386769"/>
          </a:xfrm>
          <a:prstGeom prst="rect">
            <a:avLst/>
          </a:prstGeom>
          <a:ln w="12700"/>
          <a:effectLst/>
        </p:spPr>
      </p:pic>
      <p:grpSp>
        <p:nvGrpSpPr>
          <p:cNvPr id="583" name="Group"/>
          <p:cNvGrpSpPr/>
          <p:nvPr/>
        </p:nvGrpSpPr>
        <p:grpSpPr>
          <a:xfrm>
            <a:off x="4819846" y="1199557"/>
            <a:ext cx="2818015" cy="2045271"/>
            <a:chOff x="0" y="0"/>
            <a:chExt cx="4007842" cy="2908829"/>
          </a:xfrm>
          <a:effectLst/>
        </p:grpSpPr>
        <p:pic>
          <p:nvPicPr>
            <p:cNvPr id="576" name="pasted-image.tiff" descr="pasted-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673" y="78746"/>
              <a:ext cx="3048001" cy="2730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7" name="Rectangle"/>
            <p:cNvSpPr/>
            <p:nvPr/>
          </p:nvSpPr>
          <p:spPr>
            <a:xfrm>
              <a:off x="2737842" y="347133"/>
              <a:ext cx="1270001" cy="381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78" name="Rectangle"/>
            <p:cNvSpPr/>
            <p:nvPr/>
          </p:nvSpPr>
          <p:spPr>
            <a:xfrm>
              <a:off x="1476308" y="0"/>
              <a:ext cx="1270001" cy="381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79" name="Rectangle"/>
            <p:cNvSpPr/>
            <p:nvPr/>
          </p:nvSpPr>
          <p:spPr>
            <a:xfrm>
              <a:off x="0" y="465666"/>
              <a:ext cx="959843" cy="381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80" name="Rectangle"/>
            <p:cNvSpPr/>
            <p:nvPr/>
          </p:nvSpPr>
          <p:spPr>
            <a:xfrm>
              <a:off x="97366" y="2324100"/>
              <a:ext cx="959843" cy="381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81" name="Rectangle"/>
            <p:cNvSpPr/>
            <p:nvPr/>
          </p:nvSpPr>
          <p:spPr>
            <a:xfrm>
              <a:off x="406400" y="2527829"/>
              <a:ext cx="959843" cy="381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82" name="Rectangle"/>
            <p:cNvSpPr/>
            <p:nvPr/>
          </p:nvSpPr>
          <p:spPr>
            <a:xfrm>
              <a:off x="2835324" y="2143554"/>
              <a:ext cx="883643" cy="56197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584" name="G1"/>
          <p:cNvSpPr txBox="1"/>
          <p:nvPr/>
        </p:nvSpPr>
        <p:spPr>
          <a:xfrm>
            <a:off x="6929439" y="1827611"/>
            <a:ext cx="453330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G1</a:t>
            </a:r>
          </a:p>
        </p:txBody>
      </p:sp>
      <p:sp>
        <p:nvSpPr>
          <p:cNvPr id="585" name="G0"/>
          <p:cNvSpPr txBox="1"/>
          <p:nvPr/>
        </p:nvSpPr>
        <p:spPr>
          <a:xfrm>
            <a:off x="6956228" y="2662095"/>
            <a:ext cx="453330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G0</a:t>
            </a:r>
          </a:p>
        </p:txBody>
      </p:sp>
      <p:sp>
        <p:nvSpPr>
          <p:cNvPr id="586" name="S"/>
          <p:cNvSpPr txBox="1"/>
          <p:nvPr/>
        </p:nvSpPr>
        <p:spPr>
          <a:xfrm>
            <a:off x="5295305" y="2797969"/>
            <a:ext cx="297838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S</a:t>
            </a:r>
          </a:p>
        </p:txBody>
      </p:sp>
      <p:sp>
        <p:nvSpPr>
          <p:cNvPr id="587" name="G2"/>
          <p:cNvSpPr txBox="1"/>
          <p:nvPr/>
        </p:nvSpPr>
        <p:spPr>
          <a:xfrm>
            <a:off x="5098854" y="1497211"/>
            <a:ext cx="453330" cy="3491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G2</a:t>
            </a:r>
          </a:p>
        </p:txBody>
      </p:sp>
      <p:sp>
        <p:nvSpPr>
          <p:cNvPr id="588" name="M"/>
          <p:cNvSpPr txBox="1"/>
          <p:nvPr/>
        </p:nvSpPr>
        <p:spPr>
          <a:xfrm>
            <a:off x="6006704" y="1134071"/>
            <a:ext cx="390813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M</a:t>
            </a:r>
          </a:p>
        </p:txBody>
      </p:sp>
      <p:sp>
        <p:nvSpPr>
          <p:cNvPr id="589" name="“NHEJ”"/>
          <p:cNvSpPr txBox="1"/>
          <p:nvPr/>
        </p:nvSpPr>
        <p:spPr>
          <a:xfrm>
            <a:off x="8050663" y="1236510"/>
            <a:ext cx="1107355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“NHEJ”</a:t>
            </a:r>
          </a:p>
        </p:txBody>
      </p:sp>
      <p:sp>
        <p:nvSpPr>
          <p:cNvPr id="590" name="“HR”"/>
          <p:cNvSpPr txBox="1"/>
          <p:nvPr/>
        </p:nvSpPr>
        <p:spPr>
          <a:xfrm>
            <a:off x="3175054" y="1236510"/>
            <a:ext cx="825227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“HR”</a:t>
            </a:r>
          </a:p>
        </p:txBody>
      </p:sp>
      <p:sp>
        <p:nvSpPr>
          <p:cNvPr id="591" name="“Error prone”"/>
          <p:cNvSpPr txBox="1"/>
          <p:nvPr/>
        </p:nvSpPr>
        <p:spPr>
          <a:xfrm>
            <a:off x="7838631" y="3753308"/>
            <a:ext cx="1462516" cy="34285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9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“Error prone”</a:t>
            </a:r>
          </a:p>
        </p:txBody>
      </p:sp>
      <p:sp>
        <p:nvSpPr>
          <p:cNvPr id="592" name="“Error free”"/>
          <p:cNvSpPr txBox="1"/>
          <p:nvPr/>
        </p:nvSpPr>
        <p:spPr>
          <a:xfrm>
            <a:off x="3067665" y="5824995"/>
            <a:ext cx="1283173" cy="34285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9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“Error free”</a:t>
            </a:r>
          </a:p>
        </p:txBody>
      </p:sp>
      <p:sp>
        <p:nvSpPr>
          <p:cNvPr id="593" name="End joining"/>
          <p:cNvSpPr txBox="1"/>
          <p:nvPr/>
        </p:nvSpPr>
        <p:spPr>
          <a:xfrm>
            <a:off x="8712399" y="2679954"/>
            <a:ext cx="935064" cy="266804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1800" b="1" i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5" b="1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End joining</a:t>
            </a:r>
          </a:p>
        </p:txBody>
      </p:sp>
      <p:sp>
        <p:nvSpPr>
          <p:cNvPr id="594" name="Strand invasion"/>
          <p:cNvSpPr txBox="1"/>
          <p:nvPr/>
        </p:nvSpPr>
        <p:spPr>
          <a:xfrm>
            <a:off x="3662248" y="3720704"/>
            <a:ext cx="1226811" cy="266804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1800" b="1" i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5" b="1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Strand invasion</a:t>
            </a:r>
          </a:p>
        </p:txBody>
      </p:sp>
      <p:sp>
        <p:nvSpPr>
          <p:cNvPr id="595" name="DNA synthesis"/>
          <p:cNvSpPr txBox="1"/>
          <p:nvPr/>
        </p:nvSpPr>
        <p:spPr>
          <a:xfrm>
            <a:off x="3662250" y="4524376"/>
            <a:ext cx="1143519" cy="266804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1800" b="1" i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5" b="1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DNA synthesis</a:t>
            </a:r>
          </a:p>
        </p:txBody>
      </p:sp>
      <p:sp>
        <p:nvSpPr>
          <p:cNvPr id="596" name="DSB resection"/>
          <p:cNvSpPr txBox="1"/>
          <p:nvPr/>
        </p:nvSpPr>
        <p:spPr>
          <a:xfrm>
            <a:off x="3704119" y="2863268"/>
            <a:ext cx="1110561" cy="266804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1800" b="1" i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5" b="1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DSB resection</a:t>
            </a:r>
          </a:p>
        </p:txBody>
      </p:sp>
      <p:grpSp>
        <p:nvGrpSpPr>
          <p:cNvPr id="599" name="Group"/>
          <p:cNvGrpSpPr/>
          <p:nvPr/>
        </p:nvGrpSpPr>
        <p:grpSpPr>
          <a:xfrm>
            <a:off x="5418582" y="3571690"/>
            <a:ext cx="1569151" cy="1615425"/>
            <a:chOff x="0" y="0"/>
            <a:chExt cx="2231679" cy="2297493"/>
          </a:xfrm>
          <a:effectLst/>
        </p:grpSpPr>
        <p:sp>
          <p:nvSpPr>
            <p:cNvPr id="597" name="BRCA1/53BP1"/>
            <p:cNvSpPr txBox="1"/>
            <p:nvPr/>
          </p:nvSpPr>
          <p:spPr>
            <a:xfrm>
              <a:off x="0" y="0"/>
              <a:ext cx="2231680" cy="406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t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solidFill>
                    <a:srgbClr val="FF2600"/>
                  </a:solidFill>
                  <a:uFill>
                    <a:solidFill>
                      <a:srgbClr val="0433FF"/>
                    </a:solidFill>
                  </a:uFill>
                  <a:latin typeface="Times"/>
                  <a:ea typeface="Times"/>
                  <a:cs typeface="Times"/>
                  <a:sym typeface="Times"/>
                </a:defRPr>
              </a:pPr>
              <a:r>
                <a:rPr kumimoji="0" sz="1687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>
                    <a:solidFill>
                      <a:srgbClr val="0433FF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Times"/>
                </a:rPr>
                <a:t>BRCA1/</a:t>
              </a:r>
              <a:r>
                <a:rPr kumimoji="0" sz="1687" b="1" i="0" u="none" strike="noStrike" kern="1200" cap="none" spc="0" normalizeH="0" baseline="0" noProof="0" dirty="0">
                  <a:ln>
                    <a:noFill/>
                  </a:ln>
                  <a:solidFill>
                    <a:srgbClr val="5D8298"/>
                  </a:solidFill>
                  <a:effectLst/>
                  <a:uLnTx/>
                  <a:uFill>
                    <a:solidFill>
                      <a:srgbClr val="0433FF"/>
                    </a:solidFill>
                  </a:uFill>
                  <a:latin typeface="Calibri" panose="020F0502020204030204" pitchFamily="34" charset="0"/>
                  <a:cs typeface="Calibri" panose="020F0502020204030204" pitchFamily="34" charset="0"/>
                  <a:sym typeface="Times"/>
                </a:rPr>
                <a:t>53BP1</a:t>
              </a:r>
            </a:p>
          </p:txBody>
        </p:sp>
        <p:pic>
          <p:nvPicPr>
            <p:cNvPr id="598" name="pasted-image.tiff" descr="pasted-image.tif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912" y="499269"/>
              <a:ext cx="1798225" cy="17982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6C49CD8-5921-AB4B-8FD9-37810EC3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DSB repair: cell cycle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10CE2F-2840-1D42-9640-89A0A927C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26B086D-F937-F74C-9E68-C34E56A4009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73526"/>
            <a:ext cx="10012320" cy="365125"/>
          </a:xfrm>
        </p:spPr>
        <p:txBody>
          <a:bodyPr/>
          <a:lstStyle/>
          <a:p>
            <a:r>
              <a:rPr lang="en-GB" dirty="0">
                <a:latin typeface="Calibri"/>
              </a:rPr>
              <a:t>53BP1, tumour suppressor p53-binding protein 1; BRCA1, breast cancer type 1 susceptibility protein; DSB, double-strand break; HR, homologous recombination; NHEJ, non-homologous end joining</a:t>
            </a:r>
          </a:p>
        </p:txBody>
      </p:sp>
    </p:spTree>
    <p:extLst>
      <p:ext uri="{BB962C8B-B14F-4D97-AF65-F5344CB8AC3E}">
        <p14:creationId xmlns:p14="http://schemas.microsoft.com/office/powerpoint/2010/main" val="11574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Rectangle"/>
          <p:cNvSpPr/>
          <p:nvPr/>
        </p:nvSpPr>
        <p:spPr>
          <a:xfrm>
            <a:off x="2568775" y="830461"/>
            <a:ext cx="482203" cy="17859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ffectLst/>
        </p:spPr>
        <p:txBody>
          <a:bodyPr lIns="26789" tIns="26789" rIns="26789" bIns="26789"/>
          <a:lstStyle/>
          <a:p>
            <a:pPr marL="0" marR="0" lvl="0" indent="0" algn="ctr" defTabSz="58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 kumimoji="0" sz="393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04" name="droppedImage.pdf" descr="droppedImage.pdf"/>
          <p:cNvPicPr>
            <a:picLocks noChangeAspect="1"/>
          </p:cNvPicPr>
          <p:nvPr/>
        </p:nvPicPr>
        <p:blipFill>
          <a:blip r:embed="rId2"/>
          <a:srcRect l="29015" r="39478" b="95861"/>
          <a:stretch>
            <a:fillRect/>
          </a:stretch>
        </p:blipFill>
        <p:spPr>
          <a:xfrm>
            <a:off x="7840987" y="2413993"/>
            <a:ext cx="1458484" cy="240407"/>
          </a:xfrm>
          <a:prstGeom prst="rect">
            <a:avLst/>
          </a:prstGeom>
          <a:ln w="12700"/>
          <a:effectLst/>
        </p:spPr>
      </p:pic>
      <p:sp>
        <p:nvSpPr>
          <p:cNvPr id="605" name="DSB"/>
          <p:cNvSpPr txBox="1"/>
          <p:nvPr/>
        </p:nvSpPr>
        <p:spPr>
          <a:xfrm>
            <a:off x="8283773" y="2030016"/>
            <a:ext cx="573555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DSB</a:t>
            </a:r>
          </a:p>
        </p:txBody>
      </p:sp>
      <p:pic>
        <p:nvPicPr>
          <p:cNvPr id="606" name="droppedImage.pdf" descr="droppedImage.pdf"/>
          <p:cNvPicPr>
            <a:picLocks noChangeAspect="1"/>
          </p:cNvPicPr>
          <p:nvPr/>
        </p:nvPicPr>
        <p:blipFill>
          <a:blip r:embed="rId2"/>
          <a:srcRect l="29015" r="39478" b="95744"/>
          <a:stretch>
            <a:fillRect/>
          </a:stretch>
        </p:blipFill>
        <p:spPr>
          <a:xfrm>
            <a:off x="2849291" y="2413992"/>
            <a:ext cx="1458484" cy="247173"/>
          </a:xfrm>
          <a:prstGeom prst="rect">
            <a:avLst/>
          </a:prstGeom>
          <a:ln w="12700"/>
          <a:effectLst/>
        </p:spPr>
      </p:pic>
      <p:sp>
        <p:nvSpPr>
          <p:cNvPr id="608" name="Rectangle"/>
          <p:cNvSpPr/>
          <p:nvPr/>
        </p:nvSpPr>
        <p:spPr>
          <a:xfrm>
            <a:off x="3684985" y="2878337"/>
            <a:ext cx="892969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09" name="DSB"/>
          <p:cNvSpPr txBox="1"/>
          <p:nvPr/>
        </p:nvSpPr>
        <p:spPr>
          <a:xfrm>
            <a:off x="3292079" y="2030016"/>
            <a:ext cx="573555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DSB</a:t>
            </a:r>
          </a:p>
        </p:txBody>
      </p:sp>
      <p:sp>
        <p:nvSpPr>
          <p:cNvPr id="610" name="Rectangle"/>
          <p:cNvSpPr/>
          <p:nvPr/>
        </p:nvSpPr>
        <p:spPr>
          <a:xfrm>
            <a:off x="3684985" y="2878337"/>
            <a:ext cx="892969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618" name="Group"/>
          <p:cNvGrpSpPr/>
          <p:nvPr/>
        </p:nvGrpSpPr>
        <p:grpSpPr>
          <a:xfrm>
            <a:off x="4819846" y="1199557"/>
            <a:ext cx="2818015" cy="2045271"/>
            <a:chOff x="0" y="0"/>
            <a:chExt cx="4007842" cy="2908829"/>
          </a:xfrm>
          <a:effectLst/>
        </p:grpSpPr>
        <p:pic>
          <p:nvPicPr>
            <p:cNvPr id="611" name="pasted-image.tiff" descr="pasted-image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673" y="78746"/>
              <a:ext cx="3048001" cy="2730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2" name="Rectangle"/>
            <p:cNvSpPr/>
            <p:nvPr/>
          </p:nvSpPr>
          <p:spPr>
            <a:xfrm>
              <a:off x="2737842" y="347133"/>
              <a:ext cx="1270001" cy="381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13" name="Rectangle"/>
            <p:cNvSpPr/>
            <p:nvPr/>
          </p:nvSpPr>
          <p:spPr>
            <a:xfrm>
              <a:off x="1476308" y="0"/>
              <a:ext cx="1270001" cy="381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14" name="Rectangle"/>
            <p:cNvSpPr/>
            <p:nvPr/>
          </p:nvSpPr>
          <p:spPr>
            <a:xfrm>
              <a:off x="0" y="465666"/>
              <a:ext cx="959843" cy="381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15" name="Rectangle"/>
            <p:cNvSpPr/>
            <p:nvPr/>
          </p:nvSpPr>
          <p:spPr>
            <a:xfrm>
              <a:off x="97366" y="2324100"/>
              <a:ext cx="959843" cy="381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16" name="Rectangle"/>
            <p:cNvSpPr/>
            <p:nvPr/>
          </p:nvSpPr>
          <p:spPr>
            <a:xfrm>
              <a:off x="406400" y="2527829"/>
              <a:ext cx="959843" cy="381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17" name="Rectangle"/>
            <p:cNvSpPr/>
            <p:nvPr/>
          </p:nvSpPr>
          <p:spPr>
            <a:xfrm>
              <a:off x="2835324" y="2143554"/>
              <a:ext cx="883643" cy="56197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619" name="G1"/>
          <p:cNvSpPr txBox="1"/>
          <p:nvPr/>
        </p:nvSpPr>
        <p:spPr>
          <a:xfrm>
            <a:off x="6929439" y="1827611"/>
            <a:ext cx="453330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G1</a:t>
            </a:r>
          </a:p>
        </p:txBody>
      </p:sp>
      <p:sp>
        <p:nvSpPr>
          <p:cNvPr id="620" name="G0"/>
          <p:cNvSpPr txBox="1"/>
          <p:nvPr/>
        </p:nvSpPr>
        <p:spPr>
          <a:xfrm>
            <a:off x="6956228" y="2662095"/>
            <a:ext cx="453330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G0</a:t>
            </a:r>
          </a:p>
        </p:txBody>
      </p:sp>
      <p:sp>
        <p:nvSpPr>
          <p:cNvPr id="621" name="S"/>
          <p:cNvSpPr txBox="1"/>
          <p:nvPr/>
        </p:nvSpPr>
        <p:spPr>
          <a:xfrm>
            <a:off x="5295305" y="2797969"/>
            <a:ext cx="297838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S</a:t>
            </a:r>
          </a:p>
        </p:txBody>
      </p:sp>
      <p:sp>
        <p:nvSpPr>
          <p:cNvPr id="622" name="G2"/>
          <p:cNvSpPr txBox="1"/>
          <p:nvPr/>
        </p:nvSpPr>
        <p:spPr>
          <a:xfrm>
            <a:off x="5098854" y="1412776"/>
            <a:ext cx="453330" cy="3491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G2</a:t>
            </a:r>
          </a:p>
        </p:txBody>
      </p:sp>
      <p:sp>
        <p:nvSpPr>
          <p:cNvPr id="623" name="M"/>
          <p:cNvSpPr txBox="1"/>
          <p:nvPr/>
        </p:nvSpPr>
        <p:spPr>
          <a:xfrm>
            <a:off x="6006704" y="1134071"/>
            <a:ext cx="390813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08CDA0-D029-9443-BFE8-C607166F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DSB repair </a:t>
            </a:r>
            <a:r>
              <a:rPr lang="en-GB" dirty="0">
                <a:solidFill>
                  <a:schemeClr val="accent1"/>
                </a:solidFill>
              </a:rPr>
              <a:t>defects: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cancer predisposition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E3383-C137-1946-8804-6955B25F6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A6AE0D-5B06-4E4B-A927-9F92365CE7B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>
                <a:latin typeface="Calibri"/>
              </a:rPr>
              <a:t>DSB, double-strand break; HR, homologous recombination; NHEJ, non-homologous end joining</a:t>
            </a:r>
          </a:p>
        </p:txBody>
      </p:sp>
      <p:sp>
        <p:nvSpPr>
          <p:cNvPr id="33" name="“NHEJ”">
            <a:extLst>
              <a:ext uri="{FF2B5EF4-FFF2-40B4-BE49-F238E27FC236}">
                <a16:creationId xmlns:a16="http://schemas.microsoft.com/office/drawing/2014/main" id="{9B4FB997-C860-A340-AEDC-635680A889CE}"/>
              </a:ext>
            </a:extLst>
          </p:cNvPr>
          <p:cNvSpPr txBox="1"/>
          <p:nvPr/>
        </p:nvSpPr>
        <p:spPr>
          <a:xfrm>
            <a:off x="8050663" y="1236510"/>
            <a:ext cx="1107355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“NHEJ”</a:t>
            </a:r>
          </a:p>
        </p:txBody>
      </p:sp>
      <p:sp>
        <p:nvSpPr>
          <p:cNvPr id="34" name="“HR”">
            <a:extLst>
              <a:ext uri="{FF2B5EF4-FFF2-40B4-BE49-F238E27FC236}">
                <a16:creationId xmlns:a16="http://schemas.microsoft.com/office/drawing/2014/main" id="{B923CFBC-3078-654E-A14C-7FE751DB9153}"/>
              </a:ext>
            </a:extLst>
          </p:cNvPr>
          <p:cNvSpPr txBox="1"/>
          <p:nvPr/>
        </p:nvSpPr>
        <p:spPr>
          <a:xfrm>
            <a:off x="3175054" y="1236510"/>
            <a:ext cx="825227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“HR”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E140787E-6C57-184E-AD15-E09F24B83379}"/>
              </a:ext>
            </a:extLst>
          </p:cNvPr>
          <p:cNvGrpSpPr/>
          <p:nvPr/>
        </p:nvGrpSpPr>
        <p:grpSpPr>
          <a:xfrm>
            <a:off x="335360" y="259400"/>
            <a:ext cx="6291603" cy="903882"/>
            <a:chOff x="218830" y="190072"/>
            <a:chExt cx="6291603" cy="941354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A27FDF91-D943-E740-B43F-E7055D9F5D86}"/>
                </a:ext>
              </a:extLst>
            </p:cNvPr>
            <p:cNvSpPr txBox="1"/>
            <p:nvPr/>
          </p:nvSpPr>
          <p:spPr>
            <a:xfrm>
              <a:off x="218830" y="669761"/>
              <a:ext cx="42263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endParaRPr>
            </a:p>
          </p:txBody>
        </p:sp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3AEBEAC2-B101-704B-855C-D506A1E2A0D2}"/>
                </a:ext>
              </a:extLst>
            </p:cNvPr>
            <p:cNvSpPr txBox="1"/>
            <p:nvPr/>
          </p:nvSpPr>
          <p:spPr>
            <a:xfrm>
              <a:off x="2284063" y="190072"/>
              <a:ext cx="422637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ileron" charset="0"/>
                <a:ea typeface="Aileron" charset="0"/>
                <a:cs typeface="Aileron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24" y="3376460"/>
            <a:ext cx="3112433" cy="2939341"/>
          </a:xfrm>
          <a:prstGeom prst="rect">
            <a:avLst/>
          </a:prstGeom>
        </p:spPr>
      </p:pic>
      <p:pic>
        <p:nvPicPr>
          <p:cNvPr id="39" name="pasted-image.tiff" descr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435" y="2556495"/>
            <a:ext cx="1206357" cy="1122840"/>
          </a:xfrm>
          <a:prstGeom prst="rect">
            <a:avLst/>
          </a:prstGeom>
          <a:ln w="127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9076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Rectangle"/>
          <p:cNvSpPr/>
          <p:nvPr/>
        </p:nvSpPr>
        <p:spPr>
          <a:xfrm>
            <a:off x="2568775" y="830461"/>
            <a:ext cx="482203" cy="17859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ffectLst/>
        </p:spPr>
        <p:txBody>
          <a:bodyPr lIns="26789" tIns="26789" rIns="26789" bIns="26789"/>
          <a:lstStyle/>
          <a:p>
            <a:pPr marL="0" marR="0" lvl="0" indent="0" algn="ctr" defTabSz="58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 kumimoji="0" sz="393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38" name="droppedImage.pdf" descr="droppedImage.pdf"/>
          <p:cNvPicPr>
            <a:picLocks noChangeAspect="1"/>
          </p:cNvPicPr>
          <p:nvPr/>
        </p:nvPicPr>
        <p:blipFill>
          <a:blip r:embed="rId2"/>
          <a:srcRect l="29015" r="39478" b="95861"/>
          <a:stretch>
            <a:fillRect/>
          </a:stretch>
        </p:blipFill>
        <p:spPr>
          <a:xfrm>
            <a:off x="7840987" y="2413993"/>
            <a:ext cx="1458484" cy="240407"/>
          </a:xfrm>
          <a:prstGeom prst="rect">
            <a:avLst/>
          </a:prstGeom>
          <a:ln w="12700"/>
          <a:effectLst/>
        </p:spPr>
      </p:pic>
      <p:sp>
        <p:nvSpPr>
          <p:cNvPr id="639" name="DSB"/>
          <p:cNvSpPr txBox="1"/>
          <p:nvPr/>
        </p:nvSpPr>
        <p:spPr>
          <a:xfrm>
            <a:off x="8283773" y="2030016"/>
            <a:ext cx="573555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DSB</a:t>
            </a:r>
          </a:p>
        </p:txBody>
      </p:sp>
      <p:pic>
        <p:nvPicPr>
          <p:cNvPr id="640" name="droppedImage.pdf" descr="droppedImage.pdf"/>
          <p:cNvPicPr>
            <a:picLocks noChangeAspect="1"/>
          </p:cNvPicPr>
          <p:nvPr/>
        </p:nvPicPr>
        <p:blipFill>
          <a:blip r:embed="rId2"/>
          <a:srcRect l="29015" r="39478" b="95744"/>
          <a:stretch>
            <a:fillRect/>
          </a:stretch>
        </p:blipFill>
        <p:spPr>
          <a:xfrm>
            <a:off x="2849291" y="2413992"/>
            <a:ext cx="1458484" cy="247173"/>
          </a:xfrm>
          <a:prstGeom prst="rect">
            <a:avLst/>
          </a:prstGeom>
          <a:ln w="12700"/>
          <a:effectLst/>
        </p:spPr>
      </p:pic>
      <p:sp>
        <p:nvSpPr>
          <p:cNvPr id="641" name="Rectangle"/>
          <p:cNvSpPr/>
          <p:nvPr/>
        </p:nvSpPr>
        <p:spPr>
          <a:xfrm>
            <a:off x="2795900" y="5024438"/>
            <a:ext cx="153875" cy="4107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2" name="Rectangle"/>
          <p:cNvSpPr/>
          <p:nvPr/>
        </p:nvSpPr>
        <p:spPr>
          <a:xfrm>
            <a:off x="3684985" y="2878337"/>
            <a:ext cx="892969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3" name="Rectangle"/>
          <p:cNvSpPr/>
          <p:nvPr/>
        </p:nvSpPr>
        <p:spPr>
          <a:xfrm>
            <a:off x="3604618" y="3682009"/>
            <a:ext cx="1009055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4" name="Rectangle"/>
          <p:cNvSpPr/>
          <p:nvPr/>
        </p:nvSpPr>
        <p:spPr>
          <a:xfrm>
            <a:off x="3640338" y="4530329"/>
            <a:ext cx="1009055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5" name="DSB"/>
          <p:cNvSpPr txBox="1"/>
          <p:nvPr/>
        </p:nvSpPr>
        <p:spPr>
          <a:xfrm>
            <a:off x="3292079" y="2030016"/>
            <a:ext cx="573555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DSB</a:t>
            </a:r>
          </a:p>
        </p:txBody>
      </p:sp>
      <p:sp>
        <p:nvSpPr>
          <p:cNvPr id="646" name="Rectangle"/>
          <p:cNvSpPr/>
          <p:nvPr/>
        </p:nvSpPr>
        <p:spPr>
          <a:xfrm>
            <a:off x="3684985" y="2878337"/>
            <a:ext cx="892969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49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435" y="2556495"/>
            <a:ext cx="1206357" cy="1122840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650" name="Rectangle"/>
          <p:cNvSpPr/>
          <p:nvPr/>
        </p:nvSpPr>
        <p:spPr>
          <a:xfrm>
            <a:off x="6917533" y="5226845"/>
            <a:ext cx="500063" cy="3393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/>
        </p:spPr>
        <p:txBody>
          <a:bodyPr lIns="35719" tIns="35719" rIns="35719" bIns="3571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651" name="Helleday, Jackson, Ashworth"/>
          <p:cNvSpPr txBox="1"/>
          <p:nvPr/>
        </p:nvSpPr>
        <p:spPr>
          <a:xfrm>
            <a:off x="1289730" y="5804688"/>
            <a:ext cx="1885324" cy="256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000" b="1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Helleday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, Jackson, Ashworth</a:t>
            </a:r>
          </a:p>
        </p:txBody>
      </p:sp>
      <p:pic>
        <p:nvPicPr>
          <p:cNvPr id="654" name="image22.tif" descr="image2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501" y="3717034"/>
            <a:ext cx="2844913" cy="23695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Group"/>
          <p:cNvGrpSpPr/>
          <p:nvPr/>
        </p:nvGrpSpPr>
        <p:grpSpPr>
          <a:xfrm>
            <a:off x="4819846" y="1199557"/>
            <a:ext cx="2818015" cy="2045271"/>
            <a:chOff x="0" y="0"/>
            <a:chExt cx="4007842" cy="2908829"/>
          </a:xfrm>
          <a:effectLst/>
        </p:grpSpPr>
        <p:pic>
          <p:nvPicPr>
            <p:cNvPr id="655" name="pasted-image.tiff" descr="pasted-image.tif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673" y="78746"/>
              <a:ext cx="3048001" cy="2730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6" name="Rectangle"/>
            <p:cNvSpPr/>
            <p:nvPr/>
          </p:nvSpPr>
          <p:spPr>
            <a:xfrm>
              <a:off x="2737842" y="347133"/>
              <a:ext cx="1270001" cy="381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57" name="Rectangle"/>
            <p:cNvSpPr/>
            <p:nvPr/>
          </p:nvSpPr>
          <p:spPr>
            <a:xfrm>
              <a:off x="1476308" y="0"/>
              <a:ext cx="1270001" cy="381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58" name="Rectangle"/>
            <p:cNvSpPr/>
            <p:nvPr/>
          </p:nvSpPr>
          <p:spPr>
            <a:xfrm>
              <a:off x="0" y="465666"/>
              <a:ext cx="959843" cy="381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59" name="Rectangle"/>
            <p:cNvSpPr/>
            <p:nvPr/>
          </p:nvSpPr>
          <p:spPr>
            <a:xfrm>
              <a:off x="97366" y="2324100"/>
              <a:ext cx="959843" cy="381000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60" name="Rectangle"/>
            <p:cNvSpPr/>
            <p:nvPr/>
          </p:nvSpPr>
          <p:spPr>
            <a:xfrm>
              <a:off x="406400" y="2527829"/>
              <a:ext cx="959843" cy="381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61" name="Rectangle"/>
            <p:cNvSpPr/>
            <p:nvPr/>
          </p:nvSpPr>
          <p:spPr>
            <a:xfrm>
              <a:off x="2835324" y="2143554"/>
              <a:ext cx="883643" cy="561976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marL="40638" marR="40638" lvl="0" indent="0" algn="l" defTabSz="4553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68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663" name="G1"/>
          <p:cNvSpPr txBox="1"/>
          <p:nvPr/>
        </p:nvSpPr>
        <p:spPr>
          <a:xfrm>
            <a:off x="6929439" y="1827611"/>
            <a:ext cx="453330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G1</a:t>
            </a:r>
          </a:p>
        </p:txBody>
      </p:sp>
      <p:sp>
        <p:nvSpPr>
          <p:cNvPr id="664" name="G0"/>
          <p:cNvSpPr txBox="1"/>
          <p:nvPr/>
        </p:nvSpPr>
        <p:spPr>
          <a:xfrm>
            <a:off x="6956228" y="2662095"/>
            <a:ext cx="453330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G0</a:t>
            </a:r>
          </a:p>
        </p:txBody>
      </p:sp>
      <p:sp>
        <p:nvSpPr>
          <p:cNvPr id="665" name="S"/>
          <p:cNvSpPr txBox="1"/>
          <p:nvPr/>
        </p:nvSpPr>
        <p:spPr>
          <a:xfrm>
            <a:off x="5295305" y="2797969"/>
            <a:ext cx="297838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S</a:t>
            </a:r>
          </a:p>
        </p:txBody>
      </p:sp>
      <p:sp>
        <p:nvSpPr>
          <p:cNvPr id="666" name="G2"/>
          <p:cNvSpPr txBox="1"/>
          <p:nvPr/>
        </p:nvSpPr>
        <p:spPr>
          <a:xfrm>
            <a:off x="5098854" y="1497211"/>
            <a:ext cx="453330" cy="34913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G2</a:t>
            </a:r>
          </a:p>
        </p:txBody>
      </p:sp>
      <p:sp>
        <p:nvSpPr>
          <p:cNvPr id="667" name="M"/>
          <p:cNvSpPr txBox="1"/>
          <p:nvPr/>
        </p:nvSpPr>
        <p:spPr>
          <a:xfrm>
            <a:off x="6006704" y="1134071"/>
            <a:ext cx="390813" cy="3491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34ED08-CFED-9C4B-B3B9-34FA44347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DSB repair defects: </a:t>
            </a:r>
            <a:br>
              <a:rPr lang="en-GB" dirty="0"/>
            </a:br>
            <a:r>
              <a:rPr lang="en-GB" dirty="0"/>
              <a:t>therapeutic exploitation in cancer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A55782-BBD9-1845-BCCD-7AFFCF823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BBF252-A6B7-184A-BB26-E3CF6943137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74800"/>
            <a:ext cx="10012320" cy="365125"/>
          </a:xfrm>
        </p:spPr>
        <p:txBody>
          <a:bodyPr/>
          <a:lstStyle/>
          <a:p>
            <a:pPr lvl="0"/>
            <a:r>
              <a:rPr lang="en-GB" dirty="0">
                <a:latin typeface="Calibri"/>
              </a:rPr>
              <a:t>BRCA2, breast cancer type 2 susceptibility protein; DSB, double-strand break; HR, homologous recombination; M, molarity; NHEJ, non-homologous end joining; PARP, poly-ADP ribose polymerase. Bryant HE, et al. Nature 2005; 434:913-917; Farmer H, et al. Nature 2005; 434:917-921</a:t>
            </a:r>
          </a:p>
        </p:txBody>
      </p:sp>
      <p:sp>
        <p:nvSpPr>
          <p:cNvPr id="35" name="“NHEJ”">
            <a:extLst>
              <a:ext uri="{FF2B5EF4-FFF2-40B4-BE49-F238E27FC236}">
                <a16:creationId xmlns:a16="http://schemas.microsoft.com/office/drawing/2014/main" id="{7D169CEF-332A-3B43-8389-2656BE6639F2}"/>
              </a:ext>
            </a:extLst>
          </p:cNvPr>
          <p:cNvSpPr txBox="1"/>
          <p:nvPr/>
        </p:nvSpPr>
        <p:spPr>
          <a:xfrm>
            <a:off x="8050663" y="1236510"/>
            <a:ext cx="1107355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“NHEJ”</a:t>
            </a:r>
          </a:p>
        </p:txBody>
      </p:sp>
      <p:sp>
        <p:nvSpPr>
          <p:cNvPr id="36" name="“HR”">
            <a:extLst>
              <a:ext uri="{FF2B5EF4-FFF2-40B4-BE49-F238E27FC236}">
                <a16:creationId xmlns:a16="http://schemas.microsoft.com/office/drawing/2014/main" id="{DE6CA6C2-9B19-E442-9F49-42435A3ED6B8}"/>
              </a:ext>
            </a:extLst>
          </p:cNvPr>
          <p:cNvSpPr txBox="1"/>
          <p:nvPr/>
        </p:nvSpPr>
        <p:spPr>
          <a:xfrm>
            <a:off x="3175054" y="1236510"/>
            <a:ext cx="825227" cy="44146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lvl="0" indent="0" algn="l" defTabSz="647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“HR”</a:t>
            </a:r>
          </a:p>
        </p:txBody>
      </p:sp>
      <p:pic>
        <p:nvPicPr>
          <p:cNvPr id="37" name="pasted-image.tiff" descr="pasted-image.tiff">
            <a:extLst>
              <a:ext uri="{FF2B5EF4-FFF2-40B4-BE49-F238E27FC236}">
                <a16:creationId xmlns:a16="http://schemas.microsoft.com/office/drawing/2014/main" id="{640D1BB0-842D-A540-AEFD-1774132AA0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125" b="26685"/>
          <a:stretch>
            <a:fillRect/>
          </a:stretch>
        </p:blipFill>
        <p:spPr>
          <a:xfrm>
            <a:off x="5992261" y="3999972"/>
            <a:ext cx="1546425" cy="636963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38" name="pasted-image.tiff" descr="pasted-image.tiff">
            <a:extLst>
              <a:ext uri="{FF2B5EF4-FFF2-40B4-BE49-F238E27FC236}">
                <a16:creationId xmlns:a16="http://schemas.microsoft.com/office/drawing/2014/main" id="{08C769FF-3DF3-1340-A34B-C8BFE72EC7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2883" y="4896698"/>
            <a:ext cx="1437903" cy="712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tiff" descr="pasted-image.tiff">
            <a:extLst>
              <a:ext uri="{FF2B5EF4-FFF2-40B4-BE49-F238E27FC236}">
                <a16:creationId xmlns:a16="http://schemas.microsoft.com/office/drawing/2014/main" id="{026D1D86-EB03-F14E-B8EA-E3541B873E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3982" t="11574" r="21999" b="27177"/>
          <a:stretch>
            <a:fillRect/>
          </a:stretch>
        </p:blipFill>
        <p:spPr>
          <a:xfrm>
            <a:off x="7610912" y="4156289"/>
            <a:ext cx="1256229" cy="950267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40" name="Afbeelding 1">
            <a:extLst>
              <a:ext uri="{FF2B5EF4-FFF2-40B4-BE49-F238E27FC236}">
                <a16:creationId xmlns:a16="http://schemas.microsoft.com/office/drawing/2014/main" id="{41C8C8DD-BEA3-D84C-81B3-B7E3B5F3C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7861" y="5309788"/>
            <a:ext cx="1621080" cy="755401"/>
          </a:xfrm>
          <a:prstGeom prst="rect">
            <a:avLst/>
          </a:prstGeom>
        </p:spPr>
      </p:pic>
      <p:sp>
        <p:nvSpPr>
          <p:cNvPr id="41" name="“NHEJ”">
            <a:extLst>
              <a:ext uri="{FF2B5EF4-FFF2-40B4-BE49-F238E27FC236}">
                <a16:creationId xmlns:a16="http://schemas.microsoft.com/office/drawing/2014/main" id="{4C0C2939-5DAB-4149-89DC-50C576D74CC5}"/>
              </a:ext>
            </a:extLst>
          </p:cNvPr>
          <p:cNvSpPr txBox="1"/>
          <p:nvPr/>
        </p:nvSpPr>
        <p:spPr>
          <a:xfrm>
            <a:off x="9364042" y="4049917"/>
            <a:ext cx="2348582" cy="154946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 marL="57799" marR="57799" defTabSz="647700">
              <a:defRPr sz="2500" b="1">
                <a:solidFill>
                  <a:srgbClr val="0433FF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57797" marR="57797" defTabSz="647684">
              <a:defRPr/>
            </a:pPr>
            <a:r>
              <a:rPr lang="en-GB" sz="2400" dirty="0">
                <a:solidFill>
                  <a:srgbClr val="C7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PARP inhibitors: </a:t>
            </a:r>
            <a:br>
              <a:rPr lang="en-GB" sz="2400" dirty="0">
                <a:solidFill>
                  <a:srgbClr val="C7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solidFill>
                  <a:srgbClr val="C7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therapeutic exploitation in cancer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7573C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Calibri" panose="020F0502020204030204" pitchFamily="34" charset="0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739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Rectangle"/>
          <p:cNvSpPr/>
          <p:nvPr/>
        </p:nvSpPr>
        <p:spPr>
          <a:xfrm>
            <a:off x="2568775" y="1764238"/>
            <a:ext cx="482203" cy="178595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26789" tIns="26789" rIns="26789" bIns="26789"/>
          <a:lstStyle/>
          <a:p>
            <a:pPr marL="0" marR="0" lvl="0" indent="0" algn="ctr" defTabSz="5803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 kumimoji="0" sz="393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07" name="Rectangle"/>
          <p:cNvSpPr/>
          <p:nvPr/>
        </p:nvSpPr>
        <p:spPr>
          <a:xfrm>
            <a:off x="3604618" y="4615786"/>
            <a:ext cx="1009055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cs typeface="Calibri"/>
              <a:sym typeface="Calibri"/>
            </a:endParaRPr>
          </a:p>
        </p:txBody>
      </p:sp>
      <p:pic>
        <p:nvPicPr>
          <p:cNvPr id="709" name="Screen Shot 2019-11-04 at 07.43.12.png" descr="Screen Shot 2019-11-04 at 07.43.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235" y="2231621"/>
            <a:ext cx="8816403" cy="3335723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PARP is required for single strand break repair (and BER)"/>
          <p:cNvSpPr txBox="1"/>
          <p:nvPr/>
        </p:nvSpPr>
        <p:spPr>
          <a:xfrm>
            <a:off x="3195631" y="5561933"/>
            <a:ext cx="5800740" cy="45689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/>
          <a:lstStyle>
            <a:lvl1pPr marL="438799" marR="57799" indent="-381000" algn="ctr" defTabSz="1295400">
              <a:buSzPct val="50000"/>
              <a:buBlip>
                <a:blip r:embed="rId4"/>
              </a:buBlip>
              <a:defRPr sz="2400" b="1">
                <a:solidFill>
                  <a:srgbClr val="0433FF"/>
                </a:solidFill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6351" marR="57799" lvl="0" indent="0" algn="ctr" defTabSz="1295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>
                <a:uFill>
                  <a:solidFill>
                    <a:srgbClr val="0433FF"/>
                  </a:solidFill>
                </a:uFill>
              </a:defRPr>
            </a:pP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PARP is required for single</a:t>
            </a:r>
            <a:r>
              <a:rPr kumimoji="0" lang="en-US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-</a:t>
            </a: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strand break repair (</a:t>
            </a:r>
            <a:r>
              <a:rPr kumimoji="0" lang="en-US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e.g. via</a:t>
            </a: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0433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 BER)</a:t>
            </a:r>
          </a:p>
        </p:txBody>
      </p:sp>
      <p:sp>
        <p:nvSpPr>
          <p:cNvPr id="711" name="MOA - inhibiting SSB/BER synthetic lethal with HRD"/>
          <p:cNvSpPr txBox="1"/>
          <p:nvPr/>
        </p:nvSpPr>
        <p:spPr>
          <a:xfrm>
            <a:off x="3270067" y="5852425"/>
            <a:ext cx="5651869" cy="45689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/>
          <a:lstStyle/>
          <a:p>
            <a:pPr marL="6351" marR="40638" lvl="0" indent="0" algn="ctr" defTabSz="910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 sz="2400" b="1">
                <a:solidFill>
                  <a:srgbClr val="0433FF"/>
                </a:solidFill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MOA</a:t>
            </a: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 </a:t>
            </a:r>
            <a:r>
              <a:rPr kumimoji="0" lang="en-GB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– </a:t>
            </a: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inhibiting SSB/BER </a:t>
            </a:r>
            <a:r>
              <a:rPr kumimoji="0" lang="en-US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is </a:t>
            </a: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synthetic lethal with HRD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D7CEA7-386C-A045-9123-3D05CA453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PARP inhibitors: </a:t>
            </a:r>
            <a:br>
              <a:rPr lang="en-GB" dirty="0"/>
            </a:br>
            <a:r>
              <a:rPr lang="en-GB" dirty="0"/>
              <a:t>‘Synthetic Lethality’ in cancer</a:t>
            </a:r>
            <a:br>
              <a:rPr lang="en-GB" dirty="0"/>
            </a:br>
            <a:endParaRPr lang="en-GB" dirty="0"/>
          </a:p>
        </p:txBody>
      </p:sp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12776"/>
            <a:ext cx="10962216" cy="4525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133" b="1" i="1" dirty="0"/>
              <a:t>BRCA</a:t>
            </a:r>
            <a:r>
              <a:rPr lang="en-US" sz="2133" b="1" dirty="0"/>
              <a:t>: “copy editor”; </a:t>
            </a:r>
            <a:r>
              <a:rPr lang="en-US" sz="2133" dirty="0"/>
              <a:t>homologou</a:t>
            </a:r>
            <a:r>
              <a:rPr lang="en-US" sz="2133" dirty="0">
                <a:solidFill>
                  <a:schemeClr val="tx2"/>
                </a:solidFill>
              </a:rPr>
              <a:t>s recombination repair (HRR)</a:t>
            </a:r>
          </a:p>
          <a:p>
            <a:r>
              <a:rPr lang="en-US" sz="2133" b="1" dirty="0">
                <a:solidFill>
                  <a:schemeClr val="tx2"/>
                </a:solidFill>
              </a:rPr>
              <a:t>PARP: “spell check”; </a:t>
            </a:r>
            <a:r>
              <a:rPr lang="en-US" sz="2133" dirty="0">
                <a:solidFill>
                  <a:schemeClr val="tx2"/>
                </a:solidFill>
              </a:rPr>
              <a:t>base excision repair (BER)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5E6E49-B172-1044-A269-431784DD5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938325-72EB-1F4C-B9DE-8C6E6D4DCB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74800"/>
            <a:ext cx="10444368" cy="365125"/>
          </a:xfrm>
        </p:spPr>
        <p:txBody>
          <a:bodyPr/>
          <a:lstStyle/>
          <a:p>
            <a:r>
              <a:rPr lang="en-GB" dirty="0"/>
              <a:t>BER, base excision repair; BRCA1/2, breast cancer type 1/2 susceptibility protein; HRD, homologous recombination deficiency; HRR, homologous recombination repair; MOA, mode of action; PARP, poly-ADP ribose polymerase; SSB, single-strand break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3160BE-7FBF-7B49-A682-3CFB320B7333}"/>
              </a:ext>
            </a:extLst>
          </p:cNvPr>
          <p:cNvSpPr txBox="1"/>
          <p:nvPr/>
        </p:nvSpPr>
        <p:spPr>
          <a:xfrm>
            <a:off x="5217627" y="3194373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Aileron" charset="0"/>
                <a:cs typeface="Aileron" charset="0"/>
              </a:rPr>
              <a:t>BER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ileron"/>
              <a:ea typeface="Aileron" charset="0"/>
              <a:cs typeface="Aileron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D314C6-BF0F-0D47-91EA-1A853358AD37}"/>
              </a:ext>
            </a:extLst>
          </p:cNvPr>
          <p:cNvSpPr txBox="1"/>
          <p:nvPr/>
        </p:nvSpPr>
        <p:spPr>
          <a:xfrm>
            <a:off x="9322902" y="3194373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ileron"/>
                <a:ea typeface="Aileron" charset="0"/>
                <a:cs typeface="Aileron" charset="0"/>
              </a:rPr>
              <a:t>BER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ileron"/>
              <a:ea typeface="Aileron" charset="0"/>
              <a:cs typeface="Aileron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7229F-1155-0A41-8635-2F1E6FA60AB1}"/>
              </a:ext>
            </a:extLst>
          </p:cNvPr>
          <p:cNvSpPr txBox="1"/>
          <p:nvPr/>
        </p:nvSpPr>
        <p:spPr>
          <a:xfrm>
            <a:off x="3032830" y="3194373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DC8024"/>
                </a:solidFill>
                <a:effectLst/>
                <a:uLnTx/>
                <a:uFillTx/>
                <a:latin typeface="Aileron"/>
                <a:ea typeface="Aileron" charset="0"/>
                <a:cs typeface="Aileron" charset="0"/>
              </a:rPr>
              <a:t>BER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C8024"/>
              </a:solidFill>
              <a:effectLst/>
              <a:uLnTx/>
              <a:uFillTx/>
              <a:latin typeface="Aileron"/>
              <a:ea typeface="Aileron" charset="0"/>
              <a:cs typeface="Aileron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3FBE95-A584-D44D-BC4F-39872CC8534D}"/>
              </a:ext>
            </a:extLst>
          </p:cNvPr>
          <p:cNvSpPr txBox="1"/>
          <p:nvPr/>
        </p:nvSpPr>
        <p:spPr>
          <a:xfrm>
            <a:off x="7300030" y="3194373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DC8024"/>
                </a:solidFill>
                <a:effectLst/>
                <a:uLnTx/>
                <a:uFillTx/>
                <a:latin typeface="Aileron"/>
                <a:ea typeface="Aileron" charset="0"/>
                <a:cs typeface="Aileron" charset="0"/>
              </a:rPr>
              <a:t>BER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C8024"/>
              </a:solidFill>
              <a:effectLst/>
              <a:uLnTx/>
              <a:uFillTx/>
              <a:latin typeface="Aileron"/>
              <a:ea typeface="Aileron" charset="0"/>
              <a:cs typeface="Aileron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0A9587-E585-6441-9EB1-F797F3B98159}"/>
              </a:ext>
            </a:extLst>
          </p:cNvPr>
          <p:cNvSpPr txBox="1"/>
          <p:nvPr/>
        </p:nvSpPr>
        <p:spPr>
          <a:xfrm>
            <a:off x="5680780" y="5146998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DC8024"/>
                </a:solidFill>
                <a:effectLst/>
                <a:uLnTx/>
                <a:uFillTx/>
                <a:latin typeface="Aileron"/>
                <a:ea typeface="Aileron" charset="0"/>
                <a:cs typeface="Aileron" charset="0"/>
              </a:rPr>
              <a:t>BER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C8024"/>
              </a:solidFill>
              <a:effectLst/>
              <a:uLnTx/>
              <a:uFillTx/>
              <a:latin typeface="Aileron"/>
              <a:ea typeface="Aileron" charset="0"/>
              <a:cs typeface="Ailero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71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Rectangle"/>
          <p:cNvSpPr/>
          <p:nvPr/>
        </p:nvSpPr>
        <p:spPr>
          <a:xfrm>
            <a:off x="6738938" y="5226845"/>
            <a:ext cx="500063" cy="3393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pic>
        <p:nvPicPr>
          <p:cNvPr id="716" name="pasted-image.tiff" descr="pasted-image.tiff"/>
          <p:cNvPicPr>
            <a:picLocks noChangeAspect="1"/>
          </p:cNvPicPr>
          <p:nvPr/>
        </p:nvPicPr>
        <p:blipFill>
          <a:blip r:embed="rId2"/>
          <a:srcRect t="32125" b="26685"/>
          <a:stretch>
            <a:fillRect/>
          </a:stretch>
        </p:blipFill>
        <p:spPr>
          <a:xfrm>
            <a:off x="6125721" y="4193198"/>
            <a:ext cx="1726407" cy="711097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Rectangle"/>
          <p:cNvSpPr/>
          <p:nvPr/>
        </p:nvSpPr>
        <p:spPr>
          <a:xfrm>
            <a:off x="7250909" y="5607844"/>
            <a:ext cx="892969" cy="33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  <a:sym typeface="Gill Sans"/>
            </a:endParaRPr>
          </a:p>
        </p:txBody>
      </p:sp>
      <p:pic>
        <p:nvPicPr>
          <p:cNvPr id="719" name="Screen Shot 2019-11-04 at 07.38.50.png" descr="Screen Shot 2019-11-04 at 07.38.50.png"/>
          <p:cNvPicPr>
            <a:picLocks noChangeAspect="1"/>
          </p:cNvPicPr>
          <p:nvPr/>
        </p:nvPicPr>
        <p:blipFill rotWithShape="1">
          <a:blip r:embed="rId3"/>
          <a:srcRect b="16048"/>
          <a:stretch/>
        </p:blipFill>
        <p:spPr>
          <a:xfrm>
            <a:off x="3664812" y="1172472"/>
            <a:ext cx="5145832" cy="4693953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Rectangle"/>
          <p:cNvSpPr/>
          <p:nvPr/>
        </p:nvSpPr>
        <p:spPr>
          <a:xfrm>
            <a:off x="3622478" y="1216893"/>
            <a:ext cx="1009055" cy="26789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cs typeface="Calibri"/>
              <a:sym typeface="Calibri"/>
            </a:endParaRPr>
          </a:p>
        </p:txBody>
      </p:sp>
      <p:sp>
        <p:nvSpPr>
          <p:cNvPr id="721" name="Rectangle"/>
          <p:cNvSpPr/>
          <p:nvPr/>
        </p:nvSpPr>
        <p:spPr>
          <a:xfrm>
            <a:off x="3310299" y="5373217"/>
            <a:ext cx="2428736" cy="1126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35719" tIns="35719" rIns="35719" bIns="35719" anchor="ctr"/>
          <a:lstStyle/>
          <a:p>
            <a:pPr marL="40638" marR="40638" lvl="0" indent="0" algn="l" defTabSz="4553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168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cs typeface="Calibri"/>
              <a:sym typeface="Calibri"/>
            </a:endParaRPr>
          </a:p>
        </p:txBody>
      </p:sp>
      <p:sp>
        <p:nvSpPr>
          <p:cNvPr id="722" name="MOA - trapping PARP is synthetic lethal with HRD"/>
          <p:cNvSpPr txBox="1"/>
          <p:nvPr/>
        </p:nvSpPr>
        <p:spPr>
          <a:xfrm>
            <a:off x="3270066" y="5877273"/>
            <a:ext cx="5651869" cy="45689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/>
          <a:lstStyle/>
          <a:p>
            <a:pPr marL="6351" marR="40638" lvl="0" indent="0" algn="ctr" defTabSz="910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Tx/>
              <a:buNone/>
              <a:tabLst/>
              <a:defRPr sz="2400" b="1">
                <a:solidFill>
                  <a:srgbClr val="0433FF"/>
                </a:solidFill>
                <a:uFill>
                  <a:solidFill>
                    <a:srgbClr val="FF26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MOA</a:t>
            </a: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0433FF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 </a:t>
            </a:r>
            <a:r>
              <a:rPr kumimoji="0" lang="en-GB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–</a:t>
            </a:r>
            <a:r>
              <a:rPr kumimoji="0" sz="1687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  <a:sym typeface="Times"/>
              </a:rPr>
              <a:t> trapping PARP is synthetic lethal with HRD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24B2F-DECF-604D-BA8B-BB0606B4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PARP inhibitors: 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eNZYMATIC</a:t>
            </a:r>
            <a:r>
              <a:rPr lang="en-GB" dirty="0">
                <a:solidFill>
                  <a:schemeClr val="tx2"/>
                </a:solidFill>
              </a:rPr>
              <a:t> INHIBITION &amp; PARP </a:t>
            </a:r>
            <a:r>
              <a:rPr lang="en-GB" dirty="0"/>
              <a:t>trapping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A922B-AB8E-FF41-8666-FCB67F823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30531C-0901-564E-BBB8-6FFB0F7D3E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74800"/>
            <a:ext cx="9652280" cy="365125"/>
          </a:xfrm>
        </p:spPr>
        <p:txBody>
          <a:bodyPr/>
          <a:lstStyle/>
          <a:p>
            <a:r>
              <a:rPr lang="en-GB" dirty="0">
                <a:latin typeface="Calibri"/>
              </a:rPr>
              <a:t>ADP, adenosine diphosphate; DDR, DNA damage response; DSB, double-strand break; HRD, homologous recombination deficiency; MOA, mode of action; PARP, poly-ADP ribose polymerase</a:t>
            </a:r>
          </a:p>
        </p:txBody>
      </p:sp>
    </p:spTree>
    <p:extLst>
      <p:ext uri="{BB962C8B-B14F-4D97-AF65-F5344CB8AC3E}">
        <p14:creationId xmlns:p14="http://schemas.microsoft.com/office/powerpoint/2010/main" val="377360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713550"/>
            <a:ext cx="10972800" cy="3010346"/>
          </a:xfrm>
        </p:spPr>
        <p:txBody>
          <a:bodyPr/>
          <a:lstStyle/>
          <a:p>
            <a:r>
              <a:rPr lang="en-GB" dirty="0"/>
              <a:t>The Role of </a:t>
            </a:r>
            <a:r>
              <a:rPr lang="en-GB" dirty="0" err="1"/>
              <a:t>PARP</a:t>
            </a:r>
            <a:r>
              <a:rPr lang="en-GB" cap="none" dirty="0" err="1"/>
              <a:t>i</a:t>
            </a:r>
            <a:r>
              <a:rPr lang="en-GB" dirty="0"/>
              <a:t> in Prostate Cancer:</a:t>
            </a:r>
            <a:br>
              <a:rPr lang="en-GB" dirty="0"/>
            </a:br>
            <a:r>
              <a:rPr lang="en-GB" dirty="0"/>
              <a:t>Experts Knowledge Share</a:t>
            </a:r>
            <a:br>
              <a:rPr lang="en-GB" dirty="0"/>
            </a:br>
            <a:r>
              <a:rPr lang="en-GB" sz="2800" dirty="0">
                <a:solidFill>
                  <a:schemeClr val="accent1"/>
                </a:solidFill>
              </a:rPr>
              <a:t>august 2020</a:t>
            </a:r>
            <a:br>
              <a:rPr lang="en-GB" dirty="0"/>
            </a:b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91A4DC-1316-E749-89D3-D794F42EEE82}"/>
              </a:ext>
            </a:extLst>
          </p:cNvPr>
          <p:cNvGrpSpPr/>
          <p:nvPr/>
        </p:nvGrpSpPr>
        <p:grpSpPr>
          <a:xfrm>
            <a:off x="5194337" y="3048170"/>
            <a:ext cx="1825776" cy="3189142"/>
            <a:chOff x="6648376" y="3195823"/>
            <a:chExt cx="1825776" cy="318914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803E2E-DB04-894A-AE05-C71B73FBAD9B}"/>
                </a:ext>
              </a:extLst>
            </p:cNvPr>
            <p:cNvSpPr/>
            <p:nvPr/>
          </p:nvSpPr>
          <p:spPr>
            <a:xfrm>
              <a:off x="6648376" y="3195823"/>
              <a:ext cx="1825776" cy="31891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A0F09A-8F05-BC40-B65A-9E38975E55A6}"/>
                </a:ext>
              </a:extLst>
            </p:cNvPr>
            <p:cNvSpPr txBox="1"/>
            <p:nvPr/>
          </p:nvSpPr>
          <p:spPr>
            <a:xfrm>
              <a:off x="6769826" y="5373216"/>
              <a:ext cx="1577676" cy="989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sz="1700" b="1" dirty="0">
                  <a:solidFill>
                    <a:schemeClr val="accent1"/>
                  </a:solidFill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Prof. Andrew J.</a:t>
              </a:r>
              <a:br>
                <a:rPr lang="en-US" sz="1700" b="1" dirty="0">
                  <a:solidFill>
                    <a:schemeClr val="accent1"/>
                  </a:solidFill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lang="en-US" sz="1700" b="1" dirty="0">
                  <a:solidFill>
                    <a:schemeClr val="accent1"/>
                  </a:solidFill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Armstrong</a:t>
              </a:r>
            </a:p>
            <a:p>
              <a:pPr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sz="1400" dirty="0"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Duke University</a:t>
              </a:r>
              <a:br>
                <a:rPr lang="en-US" sz="1400" dirty="0"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School of Medicine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AD2E193-66CB-DB41-A24F-84DCB84EE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806" t="2253" r="37580" b="34518"/>
            <a:stretch/>
          </p:blipFill>
          <p:spPr>
            <a:xfrm>
              <a:off x="6756127" y="3286126"/>
              <a:ext cx="1604623" cy="20528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297923-DB96-1F4F-85CA-8AB1CC9DBF5C}"/>
              </a:ext>
            </a:extLst>
          </p:cNvPr>
          <p:cNvGrpSpPr/>
          <p:nvPr/>
        </p:nvGrpSpPr>
        <p:grpSpPr>
          <a:xfrm>
            <a:off x="3121670" y="3048170"/>
            <a:ext cx="1825776" cy="3189142"/>
            <a:chOff x="4583832" y="3195823"/>
            <a:chExt cx="1825776" cy="31891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EEB477-CC50-4D45-AC0A-B6227DDB15A6}"/>
                </a:ext>
              </a:extLst>
            </p:cNvPr>
            <p:cNvSpPr/>
            <p:nvPr/>
          </p:nvSpPr>
          <p:spPr>
            <a:xfrm>
              <a:off x="4583832" y="3195823"/>
              <a:ext cx="1825776" cy="31891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B5CBA9-120D-2440-AA5A-23081488CBBC}"/>
                </a:ext>
              </a:extLst>
            </p:cNvPr>
            <p:cNvSpPr txBox="1"/>
            <p:nvPr/>
          </p:nvSpPr>
          <p:spPr>
            <a:xfrm>
              <a:off x="4638340" y="5373216"/>
              <a:ext cx="1711559" cy="989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sz="1700" b="1" dirty="0">
                  <a:solidFill>
                    <a:schemeClr val="accent1"/>
                  </a:solidFill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Dr. Neal D. Shore</a:t>
              </a:r>
              <a:br>
                <a:rPr lang="en-US" sz="1700" b="1" dirty="0">
                  <a:solidFill>
                    <a:schemeClr val="accent1"/>
                  </a:solidFill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lang="en-US" sz="1700" b="1" dirty="0">
                  <a:solidFill>
                    <a:schemeClr val="accent1"/>
                  </a:solidFill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(Chair)</a:t>
              </a:r>
            </a:p>
            <a:p>
              <a:pPr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sz="1400" dirty="0"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Carolina Urologic</a:t>
              </a:r>
              <a:br>
                <a:rPr lang="en-US" sz="1400" dirty="0"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Research Center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757B17-BEBE-4B41-AFCF-56B131915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68" t="2148" r="70703" b="34085"/>
            <a:stretch/>
          </p:blipFill>
          <p:spPr>
            <a:xfrm>
              <a:off x="4686301" y="3275584"/>
              <a:ext cx="1649412" cy="207030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63FD5A-913B-8643-A7FB-A339D62324B4}"/>
              </a:ext>
            </a:extLst>
          </p:cNvPr>
          <p:cNvGrpSpPr/>
          <p:nvPr/>
        </p:nvGrpSpPr>
        <p:grpSpPr>
          <a:xfrm>
            <a:off x="7267003" y="3048170"/>
            <a:ext cx="1830962" cy="3189142"/>
            <a:chOff x="8729165" y="3195823"/>
            <a:chExt cx="1830962" cy="318914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3507E9-D77E-1F46-BD97-8DFF4D9CDADC}"/>
                </a:ext>
              </a:extLst>
            </p:cNvPr>
            <p:cNvSpPr/>
            <p:nvPr/>
          </p:nvSpPr>
          <p:spPr>
            <a:xfrm>
              <a:off x="8734351" y="3195823"/>
              <a:ext cx="1825776" cy="31891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40680B-6EBF-6842-9BFE-B30838472950}"/>
                </a:ext>
              </a:extLst>
            </p:cNvPr>
            <p:cNvSpPr txBox="1"/>
            <p:nvPr/>
          </p:nvSpPr>
          <p:spPr>
            <a:xfrm>
              <a:off x="8729165" y="5373216"/>
              <a:ext cx="1830950" cy="989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sz="1700" b="1" dirty="0">
                  <a:solidFill>
                    <a:schemeClr val="accent1"/>
                  </a:solidFill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Prof. Emmanuel S.</a:t>
              </a:r>
              <a:br>
                <a:rPr lang="en-US" sz="1700" b="1" dirty="0">
                  <a:solidFill>
                    <a:schemeClr val="accent1"/>
                  </a:solidFill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lang="en-US" sz="1700" b="1" dirty="0" err="1">
                  <a:solidFill>
                    <a:schemeClr val="accent1"/>
                  </a:solidFill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Antonarakis</a:t>
              </a:r>
              <a:endParaRPr lang="en-US" sz="1700" b="1" dirty="0">
                <a:solidFill>
                  <a:schemeClr val="accent1"/>
                </a:solidFill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300"/>
                </a:spcAft>
              </a:pPr>
              <a:r>
                <a:rPr lang="en-US" sz="1400" dirty="0"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Johns Hopkins</a:t>
              </a:r>
              <a:br>
                <a:rPr lang="en-US" sz="1400" dirty="0"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lang="en-US" sz="1400" dirty="0"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Medicine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70819" t="2253" r="3068" b="34818"/>
            <a:stretch/>
          </p:blipFill>
          <p:spPr>
            <a:xfrm>
              <a:off x="8832288" y="3294137"/>
              <a:ext cx="1635919" cy="2043112"/>
            </a:xfrm>
            <a:prstGeom prst="rect">
              <a:avLst/>
            </a:prstGeom>
          </p:spPr>
        </p:pic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F01599C-C454-E843-9EE8-A3E509ABD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10768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07378-4F6D-F046-9825-78653A4C9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E861D-9CBA-455D-ADE6-C9707D229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750888"/>
            <a:ext cx="10972800" cy="4162474"/>
          </a:xfrm>
        </p:spPr>
        <p:txBody>
          <a:bodyPr/>
          <a:lstStyle/>
          <a:p>
            <a:r>
              <a:rPr lang="en-GB" dirty="0"/>
              <a:t>DDR Mutations in</a:t>
            </a:r>
            <a:br>
              <a:rPr lang="en-GB" dirty="0"/>
            </a:br>
            <a:r>
              <a:rPr lang="en-GB" dirty="0"/>
              <a:t>Metastatic Prostate Cancer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subTitle" idx="1"/>
          </p:nvPr>
        </p:nvSpPr>
        <p:spPr>
          <a:xfrm>
            <a:off x="609600" y="3681586"/>
            <a:ext cx="10972800" cy="1655762"/>
          </a:xfrm>
        </p:spPr>
        <p:txBody>
          <a:bodyPr/>
          <a:lstStyle/>
          <a:p>
            <a:r>
              <a:rPr lang="en-GB" b="1" dirty="0"/>
              <a:t>Prevalence and Screening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167328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Changing treatment patterns in the era of precision medicine</a:t>
            </a:r>
            <a:endParaRPr lang="en-US" dirty="0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6C6F1A6D-7371-8449-91A5-6063F9E3B33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5690564"/>
            <a:ext cx="10962216" cy="641235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accent1"/>
                </a:solidFill>
              </a:rPr>
              <a:t>Goal: </a:t>
            </a:r>
            <a:r>
              <a:rPr lang="en-US" dirty="0"/>
              <a:t>analytic validation of biomarker </a:t>
            </a:r>
            <a:r>
              <a:rPr lang="en-US" dirty="0">
                <a:sym typeface="Wingdings" panose="05000000000000000000" pitchFamily="2" charset="2"/>
              </a:rPr>
              <a:t> clinical validation of clinical utility and patient benefits with matched therapy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Key contexts: </a:t>
            </a:r>
            <a:r>
              <a:rPr lang="en-US" dirty="0">
                <a:sym typeface="Wingdings" panose="05000000000000000000" pitchFamily="2" charset="2"/>
              </a:rPr>
              <a:t>prior therapy, histology, patient phenotype, comorbidities, costs, toxicities</a:t>
            </a:r>
            <a:endParaRPr lang="en-US" dirty="0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DA288002-B32F-FE46-8B9D-8808597C286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0660392" cy="365125"/>
          </a:xfrm>
        </p:spPr>
        <p:txBody>
          <a:bodyPr/>
          <a:lstStyle/>
          <a:p>
            <a:r>
              <a:rPr lang="en-GB" dirty="0"/>
              <a:t>Fröhlich H, et al. BMC Med. 2018;16(1):150;  </a:t>
            </a:r>
            <a:r>
              <a:rPr lang="en-GB" dirty="0" err="1"/>
              <a:t>Redekop</a:t>
            </a:r>
            <a:r>
              <a:rPr lang="en-GB" dirty="0"/>
              <a:t> WK, </a:t>
            </a:r>
            <a:r>
              <a:rPr lang="en-GB" dirty="0" err="1"/>
              <a:t>Mlasi</a:t>
            </a:r>
            <a:r>
              <a:rPr lang="en-GB" dirty="0"/>
              <a:t> D. Value Health. 2013;16(6 </a:t>
            </a:r>
            <a:r>
              <a:rPr lang="en-GB" dirty="0" err="1"/>
              <a:t>Suppl</a:t>
            </a:r>
            <a:r>
              <a:rPr lang="en-GB" dirty="0"/>
              <a:t>):S4-9; </a:t>
            </a:r>
            <a:r>
              <a:rPr lang="en-US" dirty="0"/>
              <a:t> </a:t>
            </a:r>
            <a:r>
              <a:rPr lang="en-US" dirty="0" err="1"/>
              <a:t>Krzyszczyk</a:t>
            </a:r>
            <a:r>
              <a:rPr lang="en-US" dirty="0"/>
              <a:t> P, et al. </a:t>
            </a:r>
            <a:r>
              <a:rPr lang="en-GB" dirty="0"/>
              <a:t>Technology (</a:t>
            </a:r>
            <a:r>
              <a:rPr lang="en-GB" dirty="0" err="1"/>
              <a:t>Singap</a:t>
            </a:r>
            <a:r>
              <a:rPr lang="en-GB" dirty="0"/>
              <a:t> World Sci). 2018;6:79-100</a:t>
            </a:r>
            <a:r>
              <a:rPr lang="en-US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03451" y="1828059"/>
            <a:ext cx="6030932" cy="1623940"/>
            <a:chOff x="321678" y="1266825"/>
            <a:chExt cx="8392894" cy="2413954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321678" y="2019300"/>
              <a:ext cx="1306093" cy="54900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Patients</a:t>
              </a: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1714500" y="1600200"/>
              <a:ext cx="609600" cy="4222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697038" y="2468563"/>
              <a:ext cx="609600" cy="339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2342187" y="1266825"/>
              <a:ext cx="484531" cy="617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endParaRPr kumimoji="0" lang="en-AU" altLang="en-AU" sz="15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2363811" y="2570163"/>
              <a:ext cx="466684" cy="617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2100" b="1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endParaRPr kumimoji="0" lang="en-AU" altLang="en-AU" sz="1500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3" name="Group 12"/>
            <p:cNvGrpSpPr>
              <a:grpSpLocks/>
            </p:cNvGrpSpPr>
            <p:nvPr/>
          </p:nvGrpSpPr>
          <p:grpSpPr bwMode="auto">
            <a:xfrm>
              <a:off x="3068638" y="1427163"/>
              <a:ext cx="1693862" cy="1604962"/>
              <a:chOff x="2400" y="762"/>
              <a:chExt cx="1200" cy="1011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00" y="762"/>
                <a:ext cx="0" cy="101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400" y="1773"/>
                <a:ext cx="120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Arc 15"/>
              <p:cNvSpPr>
                <a:spLocks/>
              </p:cNvSpPr>
              <p:nvPr/>
            </p:nvSpPr>
            <p:spPr bwMode="auto">
              <a:xfrm rot="-10624526">
                <a:off x="2400" y="996"/>
                <a:ext cx="1008" cy="45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Arc 16"/>
              <p:cNvSpPr>
                <a:spLocks/>
              </p:cNvSpPr>
              <p:nvPr/>
            </p:nvSpPr>
            <p:spPr bwMode="auto">
              <a:xfrm rot="10800000">
                <a:off x="2400" y="996"/>
                <a:ext cx="1008" cy="38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1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4800600" y="2133600"/>
              <a:ext cx="8128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5903134" y="1714499"/>
              <a:ext cx="2811438" cy="96075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All patients receive </a:t>
              </a:r>
            </a:p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standard treatment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1511257" y="3200401"/>
              <a:ext cx="1524087" cy="48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500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Clinical trial</a:t>
              </a: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3915693" y="1981199"/>
              <a:ext cx="410915" cy="48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500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3901105" y="2476498"/>
              <a:ext cx="401992" cy="480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500" b="0" i="0" u="none" strike="noStrike" kern="1200" cap="none" spc="0" normalizeH="0" baseline="0" noProof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0A4A571-D25F-F240-BC45-6E54174C90BC}"/>
              </a:ext>
            </a:extLst>
          </p:cNvPr>
          <p:cNvGrpSpPr/>
          <p:nvPr/>
        </p:nvGrpSpPr>
        <p:grpSpPr>
          <a:xfrm>
            <a:off x="1297274" y="3645024"/>
            <a:ext cx="7030701" cy="1976367"/>
            <a:chOff x="1102108" y="3577375"/>
            <a:chExt cx="7030703" cy="1976366"/>
          </a:xfrm>
        </p:grpSpPr>
        <p:sp>
          <p:nvSpPr>
            <p:cNvPr id="6" name="Text Box 21"/>
            <p:cNvSpPr txBox="1">
              <a:spLocks noChangeArrowheads="1"/>
            </p:cNvSpPr>
            <p:nvPr/>
          </p:nvSpPr>
          <p:spPr bwMode="auto">
            <a:xfrm>
              <a:off x="1102108" y="4340968"/>
              <a:ext cx="1212807" cy="3693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Patients</a:t>
              </a:r>
            </a:p>
          </p:txBody>
        </p:sp>
        <p:sp>
          <p:nvSpPr>
            <p:cNvPr id="7" name="Line 22"/>
            <p:cNvSpPr>
              <a:spLocks noChangeShapeType="1"/>
            </p:cNvSpPr>
            <p:nvPr/>
          </p:nvSpPr>
          <p:spPr bwMode="auto">
            <a:xfrm flipV="1">
              <a:off x="2350277" y="4512907"/>
              <a:ext cx="383288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Text Box 23"/>
            <p:cNvSpPr txBox="1">
              <a:spLocks noChangeArrowheads="1"/>
            </p:cNvSpPr>
            <p:nvPr/>
          </p:nvSpPr>
          <p:spPr bwMode="auto">
            <a:xfrm>
              <a:off x="2799841" y="4307860"/>
              <a:ext cx="1900072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Molecular/biomarker </a:t>
              </a:r>
            </a:p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analysis of tumor</a:t>
              </a:r>
            </a:p>
          </p:txBody>
        </p:sp>
        <p:sp>
          <p:nvSpPr>
            <p:cNvPr id="9" name="Line 24"/>
            <p:cNvSpPr>
              <a:spLocks noChangeShapeType="1"/>
            </p:cNvSpPr>
            <p:nvPr/>
          </p:nvSpPr>
          <p:spPr bwMode="auto">
            <a:xfrm flipV="1">
              <a:off x="4815235" y="3769608"/>
              <a:ext cx="499644" cy="62262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Line 25"/>
            <p:cNvSpPr>
              <a:spLocks noChangeShapeType="1"/>
            </p:cNvSpPr>
            <p:nvPr/>
          </p:nvSpPr>
          <p:spPr bwMode="auto">
            <a:xfrm flipV="1">
              <a:off x="4839190" y="4256597"/>
              <a:ext cx="475688" cy="2253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Text Box 28"/>
            <p:cNvSpPr txBox="1">
              <a:spLocks noChangeArrowheads="1"/>
            </p:cNvSpPr>
            <p:nvPr/>
          </p:nvSpPr>
          <p:spPr bwMode="auto">
            <a:xfrm>
              <a:off x="5300353" y="3577375"/>
              <a:ext cx="30168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endParaRPr kumimoji="0" lang="en-AU" altLang="en-AU" sz="15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 Box 29"/>
            <p:cNvSpPr txBox="1">
              <a:spLocks noChangeArrowheads="1"/>
            </p:cNvSpPr>
            <p:nvPr/>
          </p:nvSpPr>
          <p:spPr bwMode="auto">
            <a:xfrm>
              <a:off x="5290903" y="4099608"/>
              <a:ext cx="29206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endParaRPr kumimoji="0" lang="en-AU" altLang="en-AU" sz="15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Text Box 30"/>
            <p:cNvSpPr txBox="1">
              <a:spLocks noChangeArrowheads="1"/>
            </p:cNvSpPr>
            <p:nvPr/>
          </p:nvSpPr>
          <p:spPr bwMode="auto">
            <a:xfrm>
              <a:off x="5265931" y="4666693"/>
              <a:ext cx="287258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endParaRPr kumimoji="0" lang="en-AU" altLang="en-AU" sz="15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Text Box 31"/>
            <p:cNvSpPr txBox="1">
              <a:spLocks noChangeArrowheads="1"/>
            </p:cNvSpPr>
            <p:nvPr/>
          </p:nvSpPr>
          <p:spPr bwMode="auto">
            <a:xfrm>
              <a:off x="5280267" y="5230576"/>
              <a:ext cx="306494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</a:t>
              </a:r>
              <a:endParaRPr kumimoji="0" lang="en-AU" altLang="en-AU" sz="15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Text Box 32"/>
            <p:cNvSpPr txBox="1">
              <a:spLocks noChangeArrowheads="1"/>
            </p:cNvSpPr>
            <p:nvPr/>
          </p:nvSpPr>
          <p:spPr bwMode="auto">
            <a:xfrm>
              <a:off x="5969205" y="4155116"/>
              <a:ext cx="2163606" cy="71596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Choice of treatment</a:t>
              </a:r>
            </a:p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dependent upon biomarker </a:t>
              </a:r>
            </a:p>
            <a:p>
              <a:pPr marL="0" marR="0" lvl="0" indent="0" algn="ctr" defTabSz="457189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AU" sz="1351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profile of tumor</a:t>
              </a:r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>
              <a:off x="4839190" y="4589800"/>
              <a:ext cx="475688" cy="2253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4811812" y="4692325"/>
              <a:ext cx="499644" cy="62262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1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628000" y="1331751"/>
            <a:ext cx="585839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AU" sz="21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TRADITIONAL MODEL OF DRUG DEVELOPMENT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8"/>
          <a:stretch/>
        </p:blipFill>
        <p:spPr bwMode="auto">
          <a:xfrm>
            <a:off x="8579993" y="1422357"/>
            <a:ext cx="3026897" cy="399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0">
            <a:extLst>
              <a:ext uri="{FF2B5EF4-FFF2-40B4-BE49-F238E27FC236}">
                <a16:creationId xmlns:a16="http://schemas.microsoft.com/office/drawing/2014/main" id="{88EC0FBB-F24B-5843-919B-2DD555472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00" y="3649194"/>
            <a:ext cx="36854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18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AU" sz="21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PRECISION MEDICINE MODEL</a:t>
            </a:r>
          </a:p>
        </p:txBody>
      </p:sp>
    </p:spTree>
    <p:extLst>
      <p:ext uri="{BB962C8B-B14F-4D97-AF65-F5344CB8AC3E}">
        <p14:creationId xmlns:p14="http://schemas.microsoft.com/office/powerpoint/2010/main" val="8887367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9441862"/>
              </p:ext>
            </p:extLst>
          </p:nvPr>
        </p:nvGraphicFramePr>
        <p:xfrm>
          <a:off x="479376" y="901030"/>
          <a:ext cx="10935221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6506" y="4466905"/>
            <a:ext cx="3256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 is critical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pattern of spread, symptoms, prior therapy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0881" y="3239367"/>
            <a:ext cx="2158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Immune responsive subsets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mCRPC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8589456" y="2520279"/>
            <a:ext cx="401426" cy="2171701"/>
          </a:xfrm>
          <a:prstGeom prst="rightBrace">
            <a:avLst>
              <a:gd name="adj1" fmla="val 49075"/>
              <a:gd name="adj2" fmla="val 50000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1C4C082-3E27-0F49-810F-C458D4C7C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085311" cy="1369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/>
              </a:rPr>
              <a:t>2020 Actionable Pathways, Genotypes and Phenotypes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18DB8-C109-8042-BA39-20033AD77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E861D-9CBA-455D-ADE6-C9707D229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FC19EA9-75BC-5F44-9373-4C0E1675ACF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165851"/>
            <a:ext cx="10516376" cy="365125"/>
          </a:xfrm>
        </p:spPr>
        <p:txBody>
          <a:bodyPr/>
          <a:lstStyle/>
          <a:p>
            <a:r>
              <a:rPr lang="en-GB" sz="1100" dirty="0"/>
              <a:t>*Currently approved therapies for </a:t>
            </a:r>
            <a:r>
              <a:rPr lang="en-GB" sz="1100" dirty="0" err="1"/>
              <a:t>PCa</a:t>
            </a:r>
            <a:r>
              <a:rPr lang="en-GB" sz="1100" dirty="0"/>
              <a:t>. Armstrong CM, Cao AC. Asian Journal of Urology (2019) 6, 42e49;  </a:t>
            </a:r>
            <a:r>
              <a:rPr lang="en-GB" sz="1100" dirty="0" err="1"/>
              <a:t>Antonarakis</a:t>
            </a:r>
            <a:r>
              <a:rPr lang="en-GB" sz="1100" dirty="0"/>
              <a:t> ES, et al. Prostate Cancer Prostatic Dis. 2016;19(3):231-41;  </a:t>
            </a:r>
            <a:r>
              <a:rPr lang="en-GB" sz="1100" dirty="0" err="1"/>
              <a:t>Ponnumasy</a:t>
            </a:r>
            <a:r>
              <a:rPr lang="en-GB" sz="1100" dirty="0"/>
              <a:t> S, et al. Cancer Res. 2017;77(22):6282-98;  </a:t>
            </a:r>
            <a:r>
              <a:rPr lang="en-GB" sz="1100" dirty="0" err="1"/>
              <a:t>Akora</a:t>
            </a:r>
            <a:r>
              <a:rPr lang="en-GB" sz="1100" dirty="0"/>
              <a:t> VK, et al. Cell. 2013 December 5;155(6):1309-22;  </a:t>
            </a:r>
            <a:r>
              <a:rPr lang="en-GB" sz="1100" dirty="0" err="1"/>
              <a:t>Vlachosergios</a:t>
            </a:r>
            <a:r>
              <a:rPr lang="en-GB" sz="1100" dirty="0"/>
              <a:t> PJ, et al. </a:t>
            </a:r>
            <a:r>
              <a:rPr lang="en-GB" sz="1100" dirty="0" err="1"/>
              <a:t>Curr</a:t>
            </a:r>
            <a:r>
              <a:rPr lang="en-GB" sz="1100" dirty="0"/>
              <a:t> Oncol Rep. 2017;19(5):32;  </a:t>
            </a:r>
            <a:r>
              <a:rPr lang="en-GB" sz="1100" dirty="0" err="1"/>
              <a:t>Khemlina</a:t>
            </a:r>
            <a:r>
              <a:rPr lang="en-GB" sz="1100" dirty="0"/>
              <a:t> et al. 2015  </a:t>
            </a:r>
            <a:r>
              <a:rPr lang="en-US" sz="1100" dirty="0">
                <a:hlinkClick r:id="rId8"/>
              </a:rPr>
              <a:t>https://www.sciencedirect.com/science/article/pii/S0305737215001462</a:t>
            </a:r>
            <a:r>
              <a:rPr lang="en-US" sz="1100" dirty="0"/>
              <a:t>;  </a:t>
            </a:r>
            <a:r>
              <a:rPr lang="en-GB" sz="1100" dirty="0"/>
              <a:t>Cheng JNCCN 2019</a:t>
            </a:r>
            <a:r>
              <a:rPr lang="en-US" sz="1100" dirty="0">
                <a:hlinkClick r:id="rId9"/>
              </a:rPr>
              <a:t>https://jnccn.org/view/journals/jnccn/17/5/article-p515.xml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5483393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9509247" cy="864000"/>
          </a:xfrm>
        </p:spPr>
        <p:txBody>
          <a:bodyPr>
            <a:noAutofit/>
          </a:bodyPr>
          <a:lstStyle/>
          <a:p>
            <a:r>
              <a:rPr lang="en-US" noProof="0" dirty="0"/>
              <a:t>DNA Repair Gene Alterations (Somatic and Germline) </a:t>
            </a:r>
            <a:br>
              <a:rPr lang="en-US" noProof="0" dirty="0"/>
            </a:br>
            <a:r>
              <a:rPr lang="en-US" noProof="0" dirty="0"/>
              <a:t>Are Common in Metastatic PCa</a:t>
            </a:r>
            <a:r>
              <a:rPr lang="en-US" baseline="30000" noProof="0" dirty="0"/>
              <a:t>1,2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76B0FBE-EAD4-C24A-AA32-83B28540E3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1916832"/>
            <a:ext cx="5561486" cy="4033968"/>
          </a:xfrm>
        </p:spPr>
        <p:txBody>
          <a:bodyPr/>
          <a:lstStyle/>
          <a:p>
            <a:r>
              <a:rPr lang="en-US" b="1" u="sng" dirty="0">
                <a:solidFill>
                  <a:schemeClr val="accent1"/>
                </a:solidFill>
              </a:rPr>
              <a:t>23%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/>
              <a:t>of metastatic castration-resistant prostate cancers harbor DNA repair alterations</a:t>
            </a:r>
          </a:p>
          <a:p>
            <a:r>
              <a:rPr lang="en-US" dirty="0"/>
              <a:t>The frequency of DNA repair alterations </a:t>
            </a:r>
            <a:r>
              <a:rPr lang="en-US" b="1" dirty="0">
                <a:solidFill>
                  <a:schemeClr val="accent1"/>
                </a:solidFill>
              </a:rPr>
              <a:t>increases in metastatic disease vs. localized disease</a:t>
            </a:r>
          </a:p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13AB9D8-7AA6-5E46-91EC-42DAAEC83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3403F6E-8BC2-EC4D-8218-A32020E7F6F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0516376" cy="365125"/>
          </a:xfrm>
        </p:spPr>
        <p:txBody>
          <a:bodyPr/>
          <a:lstStyle/>
          <a:p>
            <a:r>
              <a:rPr lang="en-US" dirty="0"/>
              <a:t>1. Robinson D, et al. Cell. 2015;161:1215-28;  2. Pritchard CC, et al. N </a:t>
            </a:r>
            <a:r>
              <a:rPr lang="en-US" dirty="0" err="1"/>
              <a:t>Engl</a:t>
            </a:r>
            <a:r>
              <a:rPr lang="en-US" dirty="0"/>
              <a:t> J Med. 2016;375:443-53;  3. </a:t>
            </a:r>
            <a:r>
              <a:rPr lang="en-US" dirty="0" err="1"/>
              <a:t>Antonakaris</a:t>
            </a:r>
            <a:r>
              <a:rPr lang="en-US" dirty="0"/>
              <a:t> ES, et al. </a:t>
            </a:r>
            <a:r>
              <a:rPr lang="fr-FR" dirty="0" err="1"/>
              <a:t>Eur</a:t>
            </a:r>
            <a:r>
              <a:rPr lang="fr-FR" dirty="0"/>
              <a:t> </a:t>
            </a:r>
            <a:r>
              <a:rPr lang="fr-FR" dirty="0" err="1"/>
              <a:t>Urol</a:t>
            </a:r>
            <a:r>
              <a:rPr lang="fr-FR" dirty="0"/>
              <a:t>. 2018;74(2):218-25.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719987" y="5617111"/>
            <a:ext cx="5217540" cy="8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1" i="0" u="sng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12%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of men with metastatic prostate cancer have a germline DNA repair defect</a:t>
            </a:r>
          </a:p>
        </p:txBody>
      </p:sp>
      <p:pic>
        <p:nvPicPr>
          <p:cNvPr id="8" name="Picture 7" descr="150204907_0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2185052"/>
            <a:ext cx="3410839" cy="3162011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 rot="5400000">
            <a:off x="11002110" y="3893358"/>
            <a:ext cx="213360" cy="296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43" y="3429509"/>
            <a:ext cx="5676127" cy="2745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65" y="1361704"/>
            <a:ext cx="131965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Somatic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00089" y="1359065"/>
            <a:ext cx="149592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Germline</a:t>
            </a:r>
          </a:p>
        </p:txBody>
      </p:sp>
    </p:spTree>
    <p:extLst>
      <p:ext uri="{BB962C8B-B14F-4D97-AF65-F5344CB8AC3E}">
        <p14:creationId xmlns:p14="http://schemas.microsoft.com/office/powerpoint/2010/main" val="106272006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noProof="0" dirty="0"/>
              <a:t>BRCA2</a:t>
            </a:r>
            <a:r>
              <a:rPr lang="en-US" noProof="0" dirty="0"/>
              <a:t> Carriers With </a:t>
            </a:r>
            <a:r>
              <a:rPr lang="en-US" noProof="0" dirty="0" err="1"/>
              <a:t>PCa</a:t>
            </a:r>
            <a:r>
              <a:rPr lang="en-US" noProof="0" dirty="0"/>
              <a:t> Have Worse Prognosis</a:t>
            </a:r>
            <a:r>
              <a:rPr lang="en-US" baseline="30000" noProof="0" dirty="0"/>
              <a:t>1,2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8832BB-D3F1-CD47-B153-AE6DD464381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51576"/>
            <a:ext cx="8116800" cy="365125"/>
          </a:xfrm>
        </p:spPr>
        <p:txBody>
          <a:bodyPr/>
          <a:lstStyle/>
          <a:p>
            <a:pPr lvl="0">
              <a:spcBef>
                <a:spcPts val="300"/>
              </a:spcBef>
            </a:pPr>
            <a:r>
              <a:rPr lang="en-CA" baseline="30000" dirty="0" err="1"/>
              <a:t>a</a:t>
            </a:r>
            <a:r>
              <a:rPr lang="en-CA" dirty="0" err="1"/>
              <a:t>Median</a:t>
            </a:r>
            <a:r>
              <a:rPr lang="en-CA" dirty="0"/>
              <a:t> survival not reached after a median of 64-mo follow-up.</a:t>
            </a:r>
            <a:endParaRPr lang="en-US" dirty="0"/>
          </a:p>
          <a:p>
            <a:pPr lvl="0">
              <a:spcBef>
                <a:spcPts val="300"/>
              </a:spcBef>
            </a:pPr>
            <a:r>
              <a:rPr lang="en-US" dirty="0"/>
              <a:t>1. Castro E, et al. J </a:t>
            </a:r>
            <a:r>
              <a:rPr lang="en-US" dirty="0" err="1"/>
              <a:t>Clin</a:t>
            </a:r>
            <a:r>
              <a:rPr lang="en-US" dirty="0"/>
              <a:t> Oncol. 2013;31:1748-57;  2. Castro E, et al. </a:t>
            </a:r>
            <a:r>
              <a:rPr lang="en-US" dirty="0" err="1"/>
              <a:t>Eur</a:t>
            </a:r>
            <a:r>
              <a:rPr lang="en-US" dirty="0"/>
              <a:t> Urol. 2015;68:186-93.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8650" y="1700906"/>
            <a:ext cx="10915650" cy="4252121"/>
            <a:chOff x="212226" y="1275678"/>
            <a:chExt cx="8719548" cy="3252643"/>
          </a:xfrm>
        </p:grpSpPr>
        <p:pic>
          <p:nvPicPr>
            <p:cNvPr id="9" name="Picture 8" descr="150205290_0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226" y="1275678"/>
              <a:ext cx="8719548" cy="325264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421880" y="1661160"/>
              <a:ext cx="788440" cy="161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7762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Noncarriers</a:t>
              </a: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5CEFC4E-A119-A244-83DA-8D568E35A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8406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Family History Is a Real Risk Factor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826F68-4A4B-5442-B02E-B7672EB4D0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0516376" cy="365125"/>
          </a:xfrm>
        </p:spPr>
        <p:txBody>
          <a:bodyPr/>
          <a:lstStyle/>
          <a:p>
            <a:r>
              <a:rPr lang="en-US" dirty="0"/>
              <a:t>Chen et al., Prostate 2008 </a:t>
            </a:r>
            <a:r>
              <a:rPr lang="en-US" dirty="0">
                <a:hlinkClick r:id="rId3"/>
              </a:rPr>
              <a:t>https://www.ncbi.nlm.nih.gov/pmc/articles/PMC2574825/</a:t>
            </a:r>
            <a:r>
              <a:rPr lang="en-US" dirty="0"/>
              <a:t>; Colditz et al., 2012 </a:t>
            </a:r>
            <a:r>
              <a:rPr lang="en-US" dirty="0">
                <a:hlinkClick r:id="rId4"/>
              </a:rPr>
              <a:t>https://www.ncbi.nlm.nih.gov/pmc/articles/PMC3387322/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-484160" y="841309"/>
            <a:ext cx="12049602" cy="5900059"/>
            <a:chOff x="-905575" y="533652"/>
            <a:chExt cx="9719086" cy="4815089"/>
          </a:xfrm>
        </p:grpSpPr>
        <p:sp>
          <p:nvSpPr>
            <p:cNvPr id="11" name="Block Arc 10"/>
            <p:cNvSpPr/>
            <p:nvPr/>
          </p:nvSpPr>
          <p:spPr>
            <a:xfrm>
              <a:off x="-905575" y="533652"/>
              <a:ext cx="4815089" cy="4815089"/>
            </a:xfrm>
            <a:prstGeom prst="blockArc">
              <a:avLst>
                <a:gd name="adj1" fmla="val 18900000"/>
                <a:gd name="adj2" fmla="val 2700000"/>
                <a:gd name="adj3" fmla="val 449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633114" y="1511348"/>
              <a:ext cx="5180397" cy="714924"/>
            </a:xfrm>
            <a:custGeom>
              <a:avLst/>
              <a:gdLst>
                <a:gd name="connsiteX0" fmla="*/ 0 w 5180397"/>
                <a:gd name="connsiteY0" fmla="*/ 0 h 714924"/>
                <a:gd name="connsiteX1" fmla="*/ 5180397 w 5180397"/>
                <a:gd name="connsiteY1" fmla="*/ 0 h 714924"/>
                <a:gd name="connsiteX2" fmla="*/ 5180397 w 5180397"/>
                <a:gd name="connsiteY2" fmla="*/ 714924 h 714924"/>
                <a:gd name="connsiteX3" fmla="*/ 0 w 5180397"/>
                <a:gd name="connsiteY3" fmla="*/ 714924 h 714924"/>
                <a:gd name="connsiteX4" fmla="*/ 0 w 5180397"/>
                <a:gd name="connsiteY4" fmla="*/ 0 h 71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397" h="714924">
                  <a:moveTo>
                    <a:pt x="0" y="0"/>
                  </a:moveTo>
                  <a:lnTo>
                    <a:pt x="5180397" y="0"/>
                  </a:lnTo>
                  <a:lnTo>
                    <a:pt x="5180397" y="714924"/>
                  </a:lnTo>
                  <a:lnTo>
                    <a:pt x="0" y="71492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628" tIns="64347" rIns="64347" bIns="64347" numCol="1" spcCol="1270" anchor="ctr" anchorCtr="0">
              <a:noAutofit/>
            </a:bodyPr>
            <a:lstStyle/>
            <a:p>
              <a:pPr marL="0" marR="0" lvl="0" indent="0" algn="l" defTabSz="1126039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D829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father or brother with prostate cancer doubles a man’s risk of prostate cancer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186287" y="1421982"/>
              <a:ext cx="893655" cy="89365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3981743" y="2494446"/>
              <a:ext cx="4822398" cy="804289"/>
            </a:xfrm>
            <a:custGeom>
              <a:avLst/>
              <a:gdLst>
                <a:gd name="connsiteX0" fmla="*/ 0 w 4920523"/>
                <a:gd name="connsiteY0" fmla="*/ 0 h 714924"/>
                <a:gd name="connsiteX1" fmla="*/ 4920523 w 4920523"/>
                <a:gd name="connsiteY1" fmla="*/ 0 h 714924"/>
                <a:gd name="connsiteX2" fmla="*/ 4920523 w 4920523"/>
                <a:gd name="connsiteY2" fmla="*/ 714924 h 714924"/>
                <a:gd name="connsiteX3" fmla="*/ 0 w 4920523"/>
                <a:gd name="connsiteY3" fmla="*/ 714924 h 714924"/>
                <a:gd name="connsiteX4" fmla="*/ 0 w 4920523"/>
                <a:gd name="connsiteY4" fmla="*/ 0 h 71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0523" h="714924">
                  <a:moveTo>
                    <a:pt x="0" y="0"/>
                  </a:moveTo>
                  <a:lnTo>
                    <a:pt x="4920523" y="0"/>
                  </a:lnTo>
                  <a:lnTo>
                    <a:pt x="4920523" y="714924"/>
                  </a:lnTo>
                  <a:lnTo>
                    <a:pt x="0" y="71492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628" tIns="64347" rIns="64347" bIns="64347" numCol="1" spcCol="1270" anchor="ctr" anchorCtr="0">
              <a:noAutofit/>
            </a:bodyPr>
            <a:lstStyle/>
            <a:p>
              <a:pPr marL="0" marR="0" lvl="0" indent="0" algn="l" defTabSz="1126039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D829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mother or sister with breast cancer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D829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 diagnosed before age 50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D829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significantly increases a woman’s risk of breast cancer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446162" y="2494368"/>
              <a:ext cx="893655" cy="89365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3633114" y="3656120"/>
              <a:ext cx="5180397" cy="714924"/>
            </a:xfrm>
            <a:custGeom>
              <a:avLst/>
              <a:gdLst>
                <a:gd name="connsiteX0" fmla="*/ 0 w 5180397"/>
                <a:gd name="connsiteY0" fmla="*/ 0 h 714924"/>
                <a:gd name="connsiteX1" fmla="*/ 5180397 w 5180397"/>
                <a:gd name="connsiteY1" fmla="*/ 0 h 714924"/>
                <a:gd name="connsiteX2" fmla="*/ 5180397 w 5180397"/>
                <a:gd name="connsiteY2" fmla="*/ 714924 h 714924"/>
                <a:gd name="connsiteX3" fmla="*/ 0 w 5180397"/>
                <a:gd name="connsiteY3" fmla="*/ 714924 h 714924"/>
                <a:gd name="connsiteX4" fmla="*/ 0 w 5180397"/>
                <a:gd name="connsiteY4" fmla="*/ 0 h 714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397" h="714924">
                  <a:moveTo>
                    <a:pt x="0" y="0"/>
                  </a:moveTo>
                  <a:lnTo>
                    <a:pt x="5180397" y="0"/>
                  </a:lnTo>
                  <a:lnTo>
                    <a:pt x="5180397" y="714924"/>
                  </a:lnTo>
                  <a:lnTo>
                    <a:pt x="0" y="71492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56628" tIns="64347" rIns="64347" bIns="64347" numCol="1" spcCol="1270" anchor="ctr" anchorCtr="0">
              <a:noAutofit/>
            </a:bodyPr>
            <a:lstStyle/>
            <a:p>
              <a:pPr marL="0" marR="0" lvl="0" indent="0" algn="l" defTabSz="1126039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D829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mother or sister with breast cancer can affect a man’s risk of prostate cancer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186287" y="3566754"/>
              <a:ext cx="893655" cy="893655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15" y="1745242"/>
            <a:ext cx="3468248" cy="346824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97D2A-9846-F649-A055-9548982FA2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7487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Cascading Impact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D6BD66-112C-FA44-B03C-88DA5232AA1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3" y="908720"/>
            <a:ext cx="8265309" cy="532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86650" y="2825320"/>
            <a:ext cx="1484926" cy="2946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66396" y="3855098"/>
            <a:ext cx="1400175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1621" y="3912248"/>
            <a:ext cx="1844545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FF67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~12% of men with prostate cancer carry an inherited DNA repair gene mutation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8112224" y="1798480"/>
            <a:ext cx="381642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74638" marR="0" lvl="0" indent="-2746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family history is important to collect during the genetic evaluation</a:t>
            </a:r>
          </a:p>
          <a:p>
            <a:pPr marL="274638" marR="0" lvl="0" indent="-2746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4638" marR="0" lvl="0" indent="-2746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In-person genetic counseling is the gold standard</a:t>
            </a:r>
          </a:p>
          <a:p>
            <a:pPr marL="274638" marR="0" lvl="0" indent="-2746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74638" marR="0" lvl="0" indent="-2746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Patients’ psychosocial needs/preferences should dictate the mode of counseling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17712-FDD2-CB4C-B3DC-1966AFA94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1253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NCCN (V 2.2020) Guidelines for Genetic Testing</a:t>
            </a:r>
            <a:endParaRPr lang="en-US" baseline="30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827284-8BA6-AC44-A573-ECEBD3BCC67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633413" y="1421312"/>
          <a:ext cx="10935196" cy="307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5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9756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Germline Testing</a:t>
                      </a:r>
                      <a:endParaRPr kumimoji="0" lang="en-US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ヒラギノ角ゴ Pro W3" charset="-128"/>
                      </a:endParaRPr>
                    </a:p>
                  </a:txBody>
                  <a:tcPr marL="121917" marR="121917" marT="81720" marB="81720" anchor="ctr" horzOverflow="overflow"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7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Somatic Tumor Testing</a:t>
                      </a:r>
                      <a:endParaRPr kumimoji="0" lang="en-US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ヒラギノ角ゴ Pro W3" charset="-128"/>
                      </a:endParaRPr>
                    </a:p>
                  </a:txBody>
                  <a:tcPr marL="121917" marR="121917" marT="81720" marB="8172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002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274638" lvl="1" indent="-274638" algn="l" defTabSz="115570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Germline genetic testing is recommended for patients with prostate cancer and any of the following:</a:t>
                      </a:r>
                    </a:p>
                    <a:p>
                      <a:pPr marL="685800" lvl="2" indent="-285750" algn="l" defTabSz="11557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System Font Regular"/>
                        <a:buChar char="–"/>
                        <a:defRPr/>
                      </a:pPr>
                      <a:r>
                        <a:rPr lang="en-US" sz="1600" dirty="0"/>
                        <a:t>High-risk, very high-risk, regional, or metastatic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prostate cancer</a:t>
                      </a:r>
                    </a:p>
                    <a:p>
                      <a:pPr marL="685800" lvl="2" indent="-285750" algn="l" defTabSz="11557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System Font Regular"/>
                        <a:buChar char="–"/>
                        <a:defRPr/>
                      </a:pPr>
                      <a:r>
                        <a:rPr lang="en-US" sz="1600" dirty="0"/>
                        <a:t>Ashkenazi Jewish ancestry</a:t>
                      </a:r>
                    </a:p>
                    <a:p>
                      <a:pPr marL="685800" lvl="2" indent="-285750" algn="l" defTabSz="11557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System Font Regular"/>
                        <a:buChar char="–"/>
                        <a:defRPr/>
                      </a:pPr>
                      <a:r>
                        <a:rPr lang="en-US" sz="1600" dirty="0"/>
                        <a:t>Family history of high-risk germline mutations (eg, </a:t>
                      </a:r>
                      <a:r>
                        <a:rPr lang="en-US" sz="1600" i="1" dirty="0"/>
                        <a:t>BRCA1/2</a:t>
                      </a:r>
                      <a:r>
                        <a:rPr lang="en-US" sz="1600" dirty="0"/>
                        <a:t>, Lynch mutation)</a:t>
                      </a:r>
                    </a:p>
                    <a:p>
                      <a:pPr marL="685800" lvl="2" indent="-285750" algn="l" defTabSz="11557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System Font Regular"/>
                        <a:buChar char="–"/>
                        <a:defRPr/>
                      </a:pPr>
                      <a:r>
                        <a:rPr lang="en-US" sz="1600" dirty="0"/>
                        <a:t>A positive family history of cancer</a:t>
                      </a:r>
                      <a:endParaRPr lang="en-US" sz="1600" b="0" dirty="0">
                        <a:solidFill>
                          <a:srgbClr val="251110"/>
                        </a:solidFill>
                        <a:latin typeface="+mn-lt"/>
                      </a:endParaRPr>
                    </a:p>
                  </a:txBody>
                  <a:tcPr marL="121920" marR="121917" marT="81720" marB="81720" horzOverflow="overflow"/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defTabSz="457200" eaLnBrk="0" hangingPunct="0">
                        <a:spcBef>
                          <a:spcPct val="20000"/>
                        </a:spcBef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04F4D"/>
                        </a:buClr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274638" lvl="1" indent="-274638" algn="l" defTabSz="11557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Recommend evaluating tumor for alterations in homologous recombination DNA repair genes, such as </a:t>
                      </a:r>
                      <a:r>
                        <a:rPr lang="en-US" sz="1700" i="1" dirty="0"/>
                        <a:t>BRCA1, BRCA2, ATM, PALB2, FANCA, RAD51D, CHEK2, </a:t>
                      </a:r>
                      <a:r>
                        <a:rPr lang="en-US" sz="1700" dirty="0"/>
                        <a:t>and </a:t>
                      </a:r>
                      <a:r>
                        <a:rPr lang="en-US" sz="1700" i="1" dirty="0"/>
                        <a:t>CDK12</a:t>
                      </a:r>
                      <a:r>
                        <a:rPr lang="en-US" sz="1700" dirty="0"/>
                        <a:t>, in patients with metastatic prostate cancer </a:t>
                      </a:r>
                    </a:p>
                    <a:p>
                      <a:pPr marL="274638" lvl="1" indent="-274638" algn="l" defTabSz="11557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Can be considered in men with regional prostate cancer</a:t>
                      </a:r>
                    </a:p>
                    <a:p>
                      <a:pPr marL="274638" lvl="1" indent="-274638" algn="l" defTabSz="1155700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dirty="0"/>
                        <a:t>Testing for MSI-H or dMMR</a:t>
                      </a:r>
                      <a:r>
                        <a:rPr lang="en-US" sz="1700" baseline="0" dirty="0"/>
                        <a:t> </a:t>
                      </a:r>
                      <a:r>
                        <a:rPr lang="en-US" sz="1700" dirty="0"/>
                        <a:t>is recommended in patients with metastatic CRPC, and </a:t>
                      </a:r>
                      <a:r>
                        <a:rPr lang="en-US" sz="1700" kern="1200" dirty="0"/>
                        <a:t>should be considered in patients with regional or castration-naïve metastatic prostate cancer </a:t>
                      </a:r>
                      <a:endParaRPr lang="en-US" sz="1700" b="0" dirty="0">
                        <a:solidFill>
                          <a:srgbClr val="251110"/>
                        </a:solidFill>
                        <a:latin typeface="+mn-lt"/>
                      </a:endParaRPr>
                    </a:p>
                  </a:txBody>
                  <a:tcPr marL="121920" marR="121917" marT="81720" marB="81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4D7461-C5A3-514D-9A59-21666FB94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8026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we test?</a:t>
            </a:r>
            <a:endParaRPr lang="en-US" sz="2933" dirty="0">
              <a:solidFill>
                <a:srgbClr val="FF0000"/>
              </a:solidFill>
            </a:endParaRP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A4273B8C-2026-734C-AA0E-96A898A87827}"/>
              </a:ext>
            </a:extLst>
          </p:cNvPr>
          <p:cNvSpPr txBox="1">
            <a:spLocks/>
          </p:cNvSpPr>
          <p:nvPr/>
        </p:nvSpPr>
        <p:spPr>
          <a:xfrm>
            <a:off x="633413" y="1196752"/>
            <a:ext cx="1676802" cy="505347"/>
          </a:xfrm>
          <a:prstGeom prst="rect">
            <a:avLst/>
          </a:prstGeom>
          <a:solidFill>
            <a:schemeClr val="bg1"/>
          </a:solidFill>
          <a:ln>
            <a:solidFill>
              <a:srgbClr val="C7573C"/>
            </a:solidFill>
          </a:ln>
        </p:spPr>
        <p:txBody>
          <a:bodyPr/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Germline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Content Placeholder 9">
            <a:extLst>
              <a:ext uri="{FF2B5EF4-FFF2-40B4-BE49-F238E27FC236}">
                <a16:creationId xmlns:a16="http://schemas.microsoft.com/office/drawing/2014/main" id="{4514570C-7CB4-4847-AB19-D24A706BA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54" y="2460541"/>
            <a:ext cx="2019300" cy="952500"/>
          </a:xfrm>
          <a:prstGeom prst="rect">
            <a:avLst/>
          </a:prstGeom>
          <a:noFill/>
        </p:spPr>
      </p:pic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17B2E08F-024C-7F4D-A158-015550E74D27}"/>
              </a:ext>
            </a:extLst>
          </p:cNvPr>
          <p:cNvSpPr txBox="1">
            <a:spLocks/>
          </p:cNvSpPr>
          <p:nvPr/>
        </p:nvSpPr>
        <p:spPr>
          <a:xfrm>
            <a:off x="6136640" y="1196752"/>
            <a:ext cx="1642584" cy="505347"/>
          </a:xfrm>
          <a:prstGeom prst="rect">
            <a:avLst/>
          </a:prstGeom>
          <a:solidFill>
            <a:schemeClr val="bg1"/>
          </a:solidFill>
          <a:ln>
            <a:solidFill>
              <a:srgbClr val="C7573C"/>
            </a:solidFill>
          </a:ln>
        </p:spPr>
        <p:txBody>
          <a:bodyPr/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Somatic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B014B37-B4C9-2B4F-8B89-D7DAA8B1D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26" y="3681731"/>
            <a:ext cx="2501900" cy="800100"/>
          </a:xfrm>
          <a:prstGeom prst="rect">
            <a:avLst/>
          </a:prstGeom>
          <a:noFill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AA5E41-E051-AB46-923C-433BF2967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4378577"/>
            <a:ext cx="2032000" cy="939800"/>
          </a:xfrm>
          <a:prstGeom prst="rect">
            <a:avLst/>
          </a:prstGeom>
          <a:noFill/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9945ED2-89E3-8846-A792-09A8DB67C5C9}"/>
              </a:ext>
            </a:extLst>
          </p:cNvPr>
          <p:cNvSpPr txBox="1"/>
          <p:nvPr/>
        </p:nvSpPr>
        <p:spPr>
          <a:xfrm>
            <a:off x="4403379" y="5554894"/>
            <a:ext cx="292092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Academic/In house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98005EF-D15D-0C48-A16D-92C080AD0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751" y="3026855"/>
            <a:ext cx="4229100" cy="130810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19844C9-AF1B-DC42-8DDC-E059B7A31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3277" y="4608482"/>
            <a:ext cx="2341033" cy="1107969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584C563-1371-354B-9B93-6A7FE241D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884" y="2000165"/>
            <a:ext cx="3862128" cy="936624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48FA621-710B-D54C-802D-D3DD1BE4A7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5695" y="2936790"/>
            <a:ext cx="2440179" cy="1205271"/>
          </a:xfrm>
          <a:prstGeom prst="rect">
            <a:avLst/>
          </a:prstGeo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A5CAFB-9202-0341-8F8F-EF18847E4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FE646A2A-C58D-314A-9A87-49F82EFF4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4474" y="1965928"/>
            <a:ext cx="2082800" cy="78740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9A2AEF-9923-AC4F-A5E1-E4FD1A8DB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718" y="5382405"/>
            <a:ext cx="2952328" cy="62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545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b="1" dirty="0">
                <a:solidFill>
                  <a:srgbClr val="C7573C"/>
                </a:solidFill>
              </a:rPr>
              <a:t>DDR mutations are a therapeutic target </a:t>
            </a:r>
            <a:r>
              <a:rPr lang="en-US" dirty="0"/>
              <a:t>in metastatic prostate cancer</a:t>
            </a:r>
          </a:p>
          <a:p>
            <a:pPr>
              <a:spcBef>
                <a:spcPts val="2400"/>
              </a:spcBef>
            </a:pPr>
            <a:r>
              <a:rPr lang="en-US" b="1" dirty="0">
                <a:solidFill>
                  <a:srgbClr val="C7573C"/>
                </a:solidFill>
              </a:rPr>
              <a:t>PARPi</a:t>
            </a:r>
            <a:r>
              <a:rPr lang="en-US" dirty="0"/>
              <a:t> work by the concept of “synthetic lethality”</a:t>
            </a:r>
          </a:p>
          <a:p>
            <a:pPr>
              <a:spcBef>
                <a:spcPts val="2400"/>
              </a:spcBef>
            </a:pPr>
            <a:r>
              <a:rPr lang="en-US" b="1" dirty="0">
                <a:solidFill>
                  <a:srgbClr val="C7573C"/>
                </a:solidFill>
              </a:rPr>
              <a:t>Both somatic and germline mutations </a:t>
            </a:r>
            <a:r>
              <a:rPr lang="en-US" dirty="0"/>
              <a:t>related to DDR are common in metastatic prostate cancer </a:t>
            </a:r>
          </a:p>
          <a:p>
            <a:pPr>
              <a:spcBef>
                <a:spcPts val="2400"/>
              </a:spcBef>
            </a:pPr>
            <a:r>
              <a:rPr lang="en-US" dirty="0"/>
              <a:t>Somatic and germline </a:t>
            </a:r>
            <a:r>
              <a:rPr lang="en-US" b="1" dirty="0">
                <a:solidFill>
                  <a:srgbClr val="C7573C"/>
                </a:solidFill>
              </a:rPr>
              <a:t>testing is recommended for all patients with metastatic prostate cancer </a:t>
            </a:r>
            <a:r>
              <a:rPr lang="en-US" dirty="0"/>
              <a:t>and some patients with high-risk regional and locally-advanced prostate cancer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8E466C-5BF0-C149-A9D5-F2715488BF1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73EFF-602E-944D-88B9-C58B78EF1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1037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A12EC0-E791-BF45-9325-EBC712DDACB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Please note: </a:t>
            </a:r>
          </a:p>
          <a:p>
            <a:pPr marL="0" indent="0">
              <a:buNone/>
            </a:pPr>
            <a:r>
              <a:rPr lang="en-GB" dirty="0"/>
              <a:t>The views expressed within this presentation are the personal opinions of the experts. They do not necessarily represent the views of the expert’s academic institution.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AstraZeneca has provided a sponsorship grant towards this independent programme.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0BC38F-FB7C-5B42-BA1C-F5F2FD1F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4C08F-4DC7-174C-864A-7173475C3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FCE43C0F-8A7B-3A4B-9DB5-B3472E36E833}" type="slidenum">
              <a:rPr lang="en-GB" smtClean="0">
                <a:solidFill>
                  <a:srgbClr val="5D8298"/>
                </a:solidFill>
              </a:rPr>
              <a:pPr defTabSz="457200"/>
              <a:t>3</a:t>
            </a:fld>
            <a:endParaRPr lang="en-GB" dirty="0">
              <a:solidFill>
                <a:srgbClr val="5D8298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0B883-70B2-6B48-BA21-3AA80132D71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1920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</a:t>
            </a:r>
            <a:r>
              <a:rPr lang="en-US" dirty="0" err="1"/>
              <a:t>PARP</a:t>
            </a:r>
            <a:r>
              <a:rPr lang="en-US" cap="none" dirty="0" err="1"/>
              <a:t>i</a:t>
            </a:r>
            <a:r>
              <a:rPr lang="en-US" dirty="0"/>
              <a:t> in advanced</a:t>
            </a:r>
            <a:br>
              <a:rPr lang="en-US" dirty="0"/>
            </a:br>
            <a:r>
              <a:rPr lang="en-US" dirty="0"/>
              <a:t>prostate cancer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br>
              <a:rPr lang="en-GB" dirty="0"/>
            </a:b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F01599C-C454-E843-9EE8-A3E509ABD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7BA208-0DA9-9F42-B112-12E34058C6E8}"/>
              </a:ext>
            </a:extLst>
          </p:cNvPr>
          <p:cNvGrpSpPr/>
          <p:nvPr/>
        </p:nvGrpSpPr>
        <p:grpSpPr>
          <a:xfrm>
            <a:off x="3397102" y="3048170"/>
            <a:ext cx="5397797" cy="2239054"/>
            <a:chOff x="5185704" y="3048170"/>
            <a:chExt cx="5397797" cy="223905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FDEDE8-7B03-B145-A75B-A9AC374A340E}"/>
                </a:ext>
              </a:extLst>
            </p:cNvPr>
            <p:cNvSpPr/>
            <p:nvPr/>
          </p:nvSpPr>
          <p:spPr>
            <a:xfrm>
              <a:off x="5185704" y="3048170"/>
              <a:ext cx="5397797" cy="22390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E78B02-19FB-E341-B426-18821AAD893A}"/>
                </a:ext>
              </a:extLst>
            </p:cNvPr>
            <p:cNvSpPr txBox="1"/>
            <p:nvPr/>
          </p:nvSpPr>
          <p:spPr>
            <a:xfrm>
              <a:off x="6939890" y="3492417"/>
              <a:ext cx="3326360" cy="1443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Prof. Andrew J. Armstrong, MD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Professor of Medicine, Surgery,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Pharmacology and Cancer Biology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Director of Research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Duke Cancer Institute’s Center for Prostate 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and Urologic Cancers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7D5DDC0-DCA9-7840-8158-6C6528338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06" t="2253" r="37580" b="34518"/>
          <a:stretch/>
        </p:blipFill>
        <p:spPr>
          <a:xfrm>
            <a:off x="3473288" y="3147526"/>
            <a:ext cx="1604623" cy="2052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E7B255-F96B-8142-AAFC-538465969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32" y="5546258"/>
            <a:ext cx="2852737" cy="9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C38F-FB7C-5B42-BA1C-F5F2FD1F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A8DBE-0789-EC4B-8173-9D4E49A3ED6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Prof. Andrew J. Armstrong has the following relevant financial relationships to disclose:</a:t>
            </a:r>
          </a:p>
          <a:p>
            <a:r>
              <a:rPr lang="en-GB" b="1" dirty="0"/>
              <a:t>Research/Consulting: </a:t>
            </a:r>
            <a:r>
              <a:rPr lang="en-GB" dirty="0"/>
              <a:t>Pfizer, Janssen, Astellas, AstraZeneca, Merck, Bayer, </a:t>
            </a:r>
            <a:r>
              <a:rPr lang="en-GB" dirty="0" err="1"/>
              <a:t>Dendreon</a:t>
            </a:r>
            <a:r>
              <a:rPr lang="en-GB" dirty="0"/>
              <a:t>, BMS, Constellation, </a:t>
            </a:r>
            <a:r>
              <a:rPr lang="en-GB" dirty="0" err="1"/>
              <a:t>Beigene</a:t>
            </a:r>
            <a:r>
              <a:rPr lang="en-GB" dirty="0"/>
              <a:t>, Genentech/Roche, Clovis consulting and research support (to Duke University for clinical trials/research)</a:t>
            </a:r>
          </a:p>
          <a:p>
            <a:r>
              <a:rPr lang="en-GB" b="1" dirty="0"/>
              <a:t>Stock/Patents/Salary</a:t>
            </a:r>
            <a:r>
              <a:rPr lang="en-GB" dirty="0"/>
              <a:t>: None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4C08F-4DC7-174C-864A-7173475C3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0B883-70B2-6B48-BA21-3AA80132D71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2821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76E3DD5-6882-EB40-9C16-790D9B5A8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Properties of PARP Inhibitors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PARP Inhibitors Are Being Tested</a:t>
            </a:r>
            <a:r>
              <a:rPr lang="en-US" baseline="30000" dirty="0"/>
              <a:t>1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E873C3A-B3DB-C743-9F3D-2F306BBF9B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/>
              <a:t>1. Carney B et al. Nat Commun. 2018;9:176; 2. Available from: </a:t>
            </a:r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https://www.medchemexpress.com/Pamiparib.html</a:t>
            </a:r>
            <a:r>
              <a:rPr lang="en-US"/>
              <a:t>. Accessed,  August 2020. </a:t>
            </a:r>
            <a:br>
              <a:rPr lang="en-US"/>
            </a:br>
            <a:r>
              <a:rPr lang="en-US"/>
              <a:t>3. Pilie PG, et al. Clin Cancer Res. </a:t>
            </a:r>
            <a:r>
              <a:rPr lang="en-GB"/>
              <a:t>2019;25:3759-71.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CD39446-E4C6-704E-9165-F756C47AF9B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65816"/>
            <a:ext cx="9940312" cy="365125"/>
          </a:xfrm>
        </p:spPr>
        <p:txBody>
          <a:bodyPr/>
          <a:lstStyle/>
          <a:p>
            <a:r>
              <a:rPr lang="en-US"/>
              <a:t>1. Carney B, et al. Nat Commun. 2018;9:176;  2. Available from: </a:t>
            </a:r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https://www.medchemexpress.com/Pamiparib.html</a:t>
            </a:r>
            <a:r>
              <a:rPr lang="en-US"/>
              <a:t>. Accessed, August 2020. </a:t>
            </a:r>
            <a:br>
              <a:rPr lang="en-US"/>
            </a:br>
            <a:r>
              <a:rPr lang="en-US"/>
              <a:t>3. Pilie PG, et al. Clin Cancer Res. </a:t>
            </a:r>
            <a:r>
              <a:rPr lang="en-GB"/>
              <a:t>2019;25:3759-71.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19202" y="1791705"/>
          <a:ext cx="10934622" cy="2472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0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0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0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0184">
                  <a:extLst>
                    <a:ext uri="{9D8B030D-6E8A-4147-A177-3AD203B41FA5}">
                      <a16:colId xmlns:a16="http://schemas.microsoft.com/office/drawing/2014/main" val="3730225534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Olaparib</a:t>
                      </a:r>
                      <a:r>
                        <a:rPr lang="en-US" sz="1800" baseline="30000" dirty="0"/>
                        <a:t>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Veliparib</a:t>
                      </a:r>
                      <a:r>
                        <a:rPr lang="en-US" sz="1800" baseline="30000" dirty="0"/>
                        <a:t>1</a:t>
                      </a:r>
                      <a:endParaRPr 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Talazoparib</a:t>
                      </a:r>
                      <a:r>
                        <a:rPr lang="en-US" sz="1800" baseline="30000" dirty="0"/>
                        <a:t>1</a:t>
                      </a:r>
                      <a:endParaRPr 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Niraparib</a:t>
                      </a:r>
                      <a:r>
                        <a:rPr lang="en-US" sz="1800" baseline="30000" dirty="0"/>
                        <a:t>1</a:t>
                      </a:r>
                      <a:endParaRPr 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Rucaparib</a:t>
                      </a:r>
                      <a:r>
                        <a:rPr lang="en-US" sz="1800" baseline="30000" dirty="0"/>
                        <a:t>1</a:t>
                      </a:r>
                      <a:endParaRPr lang="en-US" sz="18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Pamiparib</a:t>
                      </a:r>
                      <a:r>
                        <a:rPr lang="en-US" sz="1800" baseline="30000" dirty="0"/>
                        <a:t>2</a:t>
                      </a:r>
                      <a:endParaRPr lang="en-US" sz="18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000" b="1" dirty="0"/>
                        <a:t>MW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434.5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244.3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380.8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320.4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323.4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effectLst/>
                        </a:rPr>
                        <a:t>298.31</a:t>
                      </a:r>
                      <a:endParaRPr lang="en-US" sz="18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000" b="1" dirty="0"/>
                        <a:t>PARP1 IC</a:t>
                      </a:r>
                      <a:r>
                        <a:rPr lang="en-US" sz="2000" b="1" baseline="-25000" dirty="0"/>
                        <a:t>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1.2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0.56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3.8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0.65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0.9 </a:t>
                      </a:r>
                      <a:r>
                        <a:rPr lang="en-GB" sz="1800" dirty="0" err="1"/>
                        <a:t>nM</a:t>
                      </a:r>
                      <a:endParaRPr lang="en-US" sz="18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PARP2 IC</a:t>
                      </a:r>
                      <a:r>
                        <a:rPr lang="en-US" sz="2000" b="1" baseline="-25000" dirty="0"/>
                        <a:t>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0.41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0.15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2.1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0.08 nM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0.5 </a:t>
                      </a:r>
                      <a:r>
                        <a:rPr lang="en-GB" sz="1800" dirty="0" err="1"/>
                        <a:t>nM</a:t>
                      </a:r>
                      <a:endParaRPr lang="en-US" sz="18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US" sz="2000" b="1" dirty="0"/>
                        <a:t>Trapping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++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+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++++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+++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++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++</a:t>
                      </a:r>
                      <a:r>
                        <a:rPr lang="en-GB" sz="1800" baseline="30000" dirty="0"/>
                        <a:t>3</a:t>
                      </a:r>
                      <a:endParaRPr lang="en-US" sz="1800" baseline="300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3F165439-DBE8-2545-9E89-4DC5AC670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6CD39446-E4C6-704E-9165-F756C47AF9BD}"/>
              </a:ext>
            </a:extLst>
          </p:cNvPr>
          <p:cNvSpPr txBox="1">
            <a:spLocks/>
          </p:cNvSpPr>
          <p:nvPr/>
        </p:nvSpPr>
        <p:spPr>
          <a:xfrm>
            <a:off x="620184" y="4239376"/>
            <a:ext cx="10962216" cy="3651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Calibri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Calibri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Calibri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Calibri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Pamiparib</a:t>
            </a:r>
            <a:r>
              <a:rPr lang="en-US" dirty="0"/>
              <a:t> trapping potential estimated based on description as ‘potent’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629170"/>
              </p:ext>
            </p:extLst>
          </p:nvPr>
        </p:nvGraphicFramePr>
        <p:xfrm>
          <a:off x="224355" y="1001635"/>
          <a:ext cx="11765671" cy="532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110">
                  <a:extLst>
                    <a:ext uri="{9D8B030D-6E8A-4147-A177-3AD203B41FA5}">
                      <a16:colId xmlns:a16="http://schemas.microsoft.com/office/drawing/2014/main" val="3787422144"/>
                    </a:ext>
                  </a:extLst>
                </a:gridCol>
                <a:gridCol w="1377387">
                  <a:extLst>
                    <a:ext uri="{9D8B030D-6E8A-4147-A177-3AD203B41FA5}">
                      <a16:colId xmlns:a16="http://schemas.microsoft.com/office/drawing/2014/main" val="3529554949"/>
                    </a:ext>
                  </a:extLst>
                </a:gridCol>
                <a:gridCol w="4109013">
                  <a:extLst>
                    <a:ext uri="{9D8B030D-6E8A-4147-A177-3AD203B41FA5}">
                      <a16:colId xmlns:a16="http://schemas.microsoft.com/office/drawing/2014/main" val="1827468336"/>
                    </a:ext>
                  </a:extLst>
                </a:gridCol>
                <a:gridCol w="3854369">
                  <a:extLst>
                    <a:ext uri="{9D8B030D-6E8A-4147-A177-3AD203B41FA5}">
                      <a16:colId xmlns:a16="http://schemas.microsoft.com/office/drawing/2014/main" val="1532573755"/>
                    </a:ext>
                  </a:extLst>
                </a:gridCol>
                <a:gridCol w="1491792">
                  <a:extLst>
                    <a:ext uri="{9D8B030D-6E8A-4147-A177-3AD203B41FA5}">
                      <a16:colId xmlns:a16="http://schemas.microsoft.com/office/drawing/2014/main" val="3460206932"/>
                    </a:ext>
                  </a:extLst>
                </a:gridCol>
              </a:tblGrid>
              <a:tr h="269841">
                <a:tc>
                  <a:txBody>
                    <a:bodyPr/>
                    <a:lstStyle/>
                    <a:p>
                      <a:r>
                        <a:rPr lang="en-GB" sz="1400" dirty="0" err="1"/>
                        <a:t>PARPi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Clinical Trial</a:t>
                      </a:r>
                      <a:r>
                        <a:rPr lang="en-GB" sz="1400" baseline="0" dirty="0"/>
                        <a:t> No.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Study overview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Setting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Trial status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27242"/>
                  </a:ext>
                </a:extLst>
              </a:tr>
              <a:tr h="242857">
                <a:tc>
                  <a:txBody>
                    <a:bodyPr/>
                    <a:lstStyle/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Olaparib</a:t>
                      </a:r>
                      <a:endParaRPr lang="en-US" sz="1200" b="1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NCT01682772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arm, phase 2 trial of olaparib, predictive biomarker trial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castration resistant prostate cancer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Active,</a:t>
                      </a:r>
                      <a:r>
                        <a:rPr lang="en-GB" sz="1200" baseline="0" dirty="0"/>
                        <a:t> not recruiting</a:t>
                      </a: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1082307967"/>
                  </a:ext>
                </a:extLst>
              </a:tr>
              <a:tr h="4047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Olaparib</a:t>
                      </a:r>
                      <a:endParaRPr lang="en-US" sz="1200" b="1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NCT02987543</a:t>
                      </a:r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Randomized phase 3 trial of olaparib vs enzalutamide or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abiraterone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mCRPC who have failed prior treatment with a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NHA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somatic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HRR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mutation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Active,</a:t>
                      </a:r>
                      <a:r>
                        <a:rPr lang="en-GB" sz="1200" baseline="0" dirty="0"/>
                        <a:t> not recruiting</a:t>
                      </a:r>
                      <a:endParaRPr lang="en-US" sz="1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1535819977"/>
                  </a:ext>
                </a:extLst>
              </a:tr>
              <a:tr h="404762">
                <a:tc>
                  <a:txBody>
                    <a:bodyPr/>
                    <a:lstStyle/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Olaparib</a:t>
                      </a:r>
                      <a:endParaRPr lang="en-US" sz="1200" b="1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NCT03047135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Single arm</a:t>
                      </a:r>
                      <a:r>
                        <a:rPr lang="en-GB" sz="1200" baseline="0" dirty="0"/>
                        <a:t> phase 2 trial of olaparib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Non-metastatic biochemically-recurrent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PCa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a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PSADT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≤6 months and a minimum PSA of 1.0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Recruiting</a:t>
                      </a: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1581009805"/>
                  </a:ext>
                </a:extLst>
              </a:tr>
              <a:tr h="404762">
                <a:tc>
                  <a:txBody>
                    <a:bodyPr/>
                    <a:lstStyle/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Olaparib</a:t>
                      </a:r>
                      <a:endParaRPr lang="en-US" sz="1200" b="1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NCT03263650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Randomized</a:t>
                      </a:r>
                      <a:r>
                        <a:rPr lang="en-GB" sz="1200" baseline="0" dirty="0"/>
                        <a:t> p</a:t>
                      </a:r>
                      <a:r>
                        <a:rPr lang="en-GB" sz="1200" dirty="0"/>
                        <a:t>hase 2 of 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olaparib maintenance versus observation</a:t>
                      </a:r>
                      <a:r>
                        <a:rPr lang="en-GB" sz="1200" dirty="0"/>
                        <a:t> 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AVPC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cycles of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cabazitaxel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carboplatin before randomisation 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Recruiting</a:t>
                      </a: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1758063342"/>
                  </a:ext>
                </a:extLst>
              </a:tr>
              <a:tr h="404762">
                <a:tc>
                  <a:txBody>
                    <a:bodyPr/>
                    <a:lstStyle/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Olaparib</a:t>
                      </a:r>
                      <a:endParaRPr lang="en-US" sz="1200" b="1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NCT03434158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Single-arm</a:t>
                      </a:r>
                      <a:r>
                        <a:rPr lang="en-GB" sz="1200" baseline="0" dirty="0"/>
                        <a:t> phase 2 study of olaparib </a:t>
                      </a:r>
                      <a:r>
                        <a:rPr lang="en-GB" sz="1200" dirty="0"/>
                        <a:t>(IMANOL)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mCRPC ≥ 6 cycles of docetaxel with CR/PR (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RECIST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1.1) and PCWG3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Recruiting</a:t>
                      </a: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3608381386"/>
                  </a:ext>
                </a:extLst>
              </a:tr>
              <a:tr h="404762"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Talazoparib</a:t>
                      </a:r>
                      <a:endParaRPr lang="en-US" sz="1200" b="1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NCT03148795</a:t>
                      </a:r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Phase 2 single arm study of </a:t>
                      </a:r>
                      <a:r>
                        <a:rPr lang="en-GB" sz="1200" dirty="0" err="1"/>
                        <a:t>talazoparib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mCRPC previous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taxane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-based chemotherapy and progression on ≥ 1 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NHA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Active,</a:t>
                      </a:r>
                      <a:r>
                        <a:rPr lang="en-GB" sz="1200" baseline="0" dirty="0"/>
                        <a:t> not recruiting</a:t>
                      </a:r>
                      <a:endParaRPr lang="en-US" sz="1200" dirty="0"/>
                    </a:p>
                    <a:p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2346526201"/>
                  </a:ext>
                </a:extLst>
              </a:tr>
              <a:tr h="242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err="1"/>
                        <a:t>Rucaparib</a:t>
                      </a:r>
                      <a:endParaRPr lang="en-US" sz="1200" b="1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NCT02952534</a:t>
                      </a:r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arm phase 2 trail of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rucaparib</a:t>
                      </a:r>
                      <a:r>
                        <a:rPr lang="en-GB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TRITON2)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mCRPC</a:t>
                      </a:r>
                      <a:r>
                        <a:rPr lang="en-GB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evidence of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HRR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gene deficiency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Active, not recruiting</a:t>
                      </a: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1179730285"/>
                  </a:ext>
                </a:extLst>
              </a:tr>
              <a:tr h="404762">
                <a:tc>
                  <a:txBody>
                    <a:bodyPr/>
                    <a:lstStyle/>
                    <a:p>
                      <a:r>
                        <a:rPr lang="en-GB" sz="1200" b="1" dirty="0" err="1"/>
                        <a:t>Rucaparib</a:t>
                      </a:r>
                      <a:endParaRPr lang="en-US" sz="1200" b="1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NCT02975934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Phase 3 trial of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rucaparib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vs physician's choice of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abiraterone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acetate, enzalutamide, or docetaxel. </a:t>
                      </a:r>
                      <a:r>
                        <a:rPr lang="en-GB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TRITON3)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mCRPC</a:t>
                      </a:r>
                      <a:r>
                        <a:rPr lang="en-GB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evidence of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HRR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gene deficiency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Recruiting</a:t>
                      </a:r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2732358051"/>
                  </a:ext>
                </a:extLst>
              </a:tr>
              <a:tr h="242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Rucaparib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NCT03413995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arm phase 2 trail of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rucaparib</a:t>
                      </a:r>
                      <a:r>
                        <a:rPr lang="en-GB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(TRIUMPH)</a:t>
                      </a:r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mHSPC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en-GB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germline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DDR gene mutations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Recruiting</a:t>
                      </a: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1620627584"/>
                  </a:ext>
                </a:extLst>
              </a:tr>
              <a:tr h="242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Rucaparib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NCT03533946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Single arm phase 2 trail of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rucaparib</a:t>
                      </a:r>
                      <a:r>
                        <a:rPr lang="en-GB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dirty="0"/>
                        <a:t>(ROAR)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Hormone-sensitive 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PCa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‘</a:t>
                      </a:r>
                      <a:r>
                        <a:rPr lang="en-US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BRCAness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’ gene</a:t>
                      </a:r>
                      <a:r>
                        <a:rPr lang="en-US" sz="12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defects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Recruiting</a:t>
                      </a: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986316787"/>
                  </a:ext>
                </a:extLst>
              </a:tr>
              <a:tr h="242857">
                <a:tc>
                  <a:txBody>
                    <a:bodyPr/>
                    <a:lstStyle/>
                    <a:p>
                      <a:r>
                        <a:rPr lang="en-US" sz="1200" b="1" dirty="0"/>
                        <a:t>Niraparib</a:t>
                      </a:r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NCT02854436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Single</a:t>
                      </a:r>
                      <a:r>
                        <a:rPr lang="en-GB" sz="1200" baseline="0" dirty="0"/>
                        <a:t> arm p</a:t>
                      </a:r>
                      <a:r>
                        <a:rPr lang="en-GB" sz="1200" dirty="0"/>
                        <a:t>hase 2 biomarker/safety</a:t>
                      </a:r>
                      <a:r>
                        <a:rPr lang="en-GB" sz="1200" baseline="0" dirty="0"/>
                        <a:t>/efficacy </a:t>
                      </a:r>
                      <a:r>
                        <a:rPr lang="en-GB" sz="1200" dirty="0"/>
                        <a:t>(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Galahad</a:t>
                      </a:r>
                      <a:r>
                        <a:rPr lang="en-GB" sz="1200" dirty="0"/>
                        <a:t>)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mCRPC with</a:t>
                      </a:r>
                      <a:r>
                        <a:rPr lang="en-GB" sz="1200" baseline="0" dirty="0"/>
                        <a:t> progression </a:t>
                      </a:r>
                      <a:r>
                        <a:rPr lang="en-GB" sz="1200" baseline="0" dirty="0" err="1"/>
                        <a:t>taxane</a:t>
                      </a:r>
                      <a:r>
                        <a:rPr lang="en-GB" sz="1200" baseline="0" dirty="0"/>
                        <a:t> therapy 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Active, not recruiting</a:t>
                      </a: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3286137670"/>
                  </a:ext>
                </a:extLst>
              </a:tr>
              <a:tr h="242857"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Pamiparib</a:t>
                      </a:r>
                      <a:endParaRPr lang="en-US" sz="1200" b="1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NCT03712930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Single</a:t>
                      </a:r>
                      <a:r>
                        <a:rPr lang="en-GB" sz="1200" baseline="0" dirty="0"/>
                        <a:t> arm p</a:t>
                      </a:r>
                      <a:r>
                        <a:rPr lang="en-GB" sz="1200" dirty="0"/>
                        <a:t>hase 2 trial of </a:t>
                      </a:r>
                      <a:r>
                        <a:rPr lang="en-GB" sz="1200" dirty="0" err="1"/>
                        <a:t>pamiparib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mCRPC with </a:t>
                      </a:r>
                      <a:r>
                        <a:rPr lang="en-GB" sz="12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HRR</a:t>
                      </a: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deficiency</a:t>
                      </a:r>
                      <a:endParaRPr lang="en-US" sz="1200" dirty="0"/>
                    </a:p>
                  </a:txBody>
                  <a:tcPr marT="72000" marB="72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Active, not recruiting</a:t>
                      </a:r>
                      <a:endParaRPr lang="en-US" sz="1200" dirty="0"/>
                    </a:p>
                  </a:txBody>
                  <a:tcPr marT="72000" marB="72000" anchor="ctr"/>
                </a:tc>
                <a:extLst>
                  <a:ext uri="{0D108BD9-81ED-4DB2-BD59-A6C34878D82A}">
                    <a16:rowId xmlns:a16="http://schemas.microsoft.com/office/drawing/2014/main" val="243554535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4D05BC5-1B28-2A40-88AE-1F752601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9581255" cy="864000"/>
          </a:xfrm>
        </p:spPr>
        <p:txBody>
          <a:bodyPr/>
          <a:lstStyle/>
          <a:p>
            <a:r>
              <a:rPr lang="en-US" dirty="0"/>
              <a:t>Ongoing Single Agent Clinical Trials of </a:t>
            </a:r>
            <a:r>
              <a:rPr lang="en-US" dirty="0" err="1"/>
              <a:t>PARP</a:t>
            </a:r>
            <a:r>
              <a:rPr lang="en-US" cap="none" dirty="0" err="1"/>
              <a:t>i</a:t>
            </a:r>
            <a:r>
              <a:rPr lang="en-US" dirty="0"/>
              <a:t> in </a:t>
            </a:r>
            <a:r>
              <a:rPr lang="en-US" cap="none" dirty="0" err="1"/>
              <a:t>m</a:t>
            </a:r>
            <a:r>
              <a:rPr lang="en-US" dirty="0" err="1"/>
              <a:t>CRPC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E2837B-2B15-C34C-B4E7-4470E881D62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1164448" cy="365125"/>
          </a:xfrm>
        </p:spPr>
        <p:txBody>
          <a:bodyPr/>
          <a:lstStyle/>
          <a:p>
            <a:r>
              <a:rPr lang="en-US" sz="800" dirty="0" err="1"/>
              <a:t>Humeniuk</a:t>
            </a:r>
            <a:r>
              <a:rPr lang="en-US" sz="800" dirty="0"/>
              <a:t>, Zhang, Armstrong Cancer 2017;  Virtanen et al., Genes 2019;10:565; </a:t>
            </a:r>
            <a:r>
              <a:rPr lang="en-US" sz="800" dirty="0">
                <a:hlinkClick r:id="rId2"/>
              </a:rPr>
              <a:t>https://clinicaltrials.gov/ct2/show/NCT01682772</a:t>
            </a:r>
            <a:r>
              <a:rPr lang="en-US" sz="800" dirty="0"/>
              <a:t>; </a:t>
            </a:r>
            <a:r>
              <a:rPr lang="en-US" sz="800" dirty="0">
                <a:hlinkClick r:id="rId3"/>
              </a:rPr>
              <a:t>https://clinicaltrials.gov/ct2/show/NCT02987543</a:t>
            </a:r>
            <a:r>
              <a:rPr lang="en-US" sz="800" dirty="0"/>
              <a:t>; </a:t>
            </a:r>
            <a:r>
              <a:rPr lang="en-US" sz="800" dirty="0">
                <a:hlinkClick r:id="rId4"/>
              </a:rPr>
              <a:t>https://clinicaltrials.gov/ct2/show/NCT03047135</a:t>
            </a:r>
            <a:r>
              <a:rPr lang="en-US" sz="800" dirty="0"/>
              <a:t>; </a:t>
            </a:r>
            <a:r>
              <a:rPr lang="en-US" sz="800" dirty="0">
                <a:hlinkClick r:id="rId5"/>
              </a:rPr>
              <a:t>https://clinicaltrials.gov/ct2/show/NCT03263650</a:t>
            </a:r>
            <a:r>
              <a:rPr lang="en-US" sz="800" dirty="0"/>
              <a:t>; </a:t>
            </a:r>
            <a:r>
              <a:rPr lang="en-US" sz="800" dirty="0">
                <a:hlinkClick r:id="rId6"/>
              </a:rPr>
              <a:t>https://clinicaltrials.gov/ct2/show/NCT03434158</a:t>
            </a:r>
            <a:r>
              <a:rPr lang="en-US" sz="800" dirty="0"/>
              <a:t>; </a:t>
            </a:r>
            <a:r>
              <a:rPr lang="en-US" sz="800" dirty="0">
                <a:hlinkClick r:id="rId7"/>
              </a:rPr>
              <a:t>https://clinicaltrials.gov/ct2/show/NCT03148795</a:t>
            </a:r>
            <a:r>
              <a:rPr lang="en-US" sz="800" dirty="0"/>
              <a:t>; </a:t>
            </a:r>
            <a:r>
              <a:rPr lang="en-US" sz="800" dirty="0">
                <a:hlinkClick r:id="rId8"/>
              </a:rPr>
              <a:t>https://clinicaltrials.gov/ct2/show/NCT02952534</a:t>
            </a:r>
            <a:r>
              <a:rPr lang="en-US" sz="800" dirty="0"/>
              <a:t>; </a:t>
            </a:r>
            <a:r>
              <a:rPr lang="en-US" sz="800" dirty="0">
                <a:hlinkClick r:id="rId9"/>
              </a:rPr>
              <a:t>https://clinicaltrials.gov/ct2/show/NCT02975934</a:t>
            </a:r>
            <a:r>
              <a:rPr lang="en-US" sz="800" dirty="0"/>
              <a:t>; </a:t>
            </a:r>
            <a:r>
              <a:rPr lang="en-US" sz="800" dirty="0">
                <a:hlinkClick r:id="rId10"/>
              </a:rPr>
              <a:t>https://clinicaltrials.gov/ct2/show/NCT03413995</a:t>
            </a:r>
            <a:r>
              <a:rPr lang="en-US" sz="800" dirty="0"/>
              <a:t>; </a:t>
            </a:r>
            <a:r>
              <a:rPr lang="en-US" sz="800" dirty="0">
                <a:hlinkClick r:id="rId11"/>
              </a:rPr>
              <a:t>https://clinicaltrials.gov/ct2/show/NCT03533946</a:t>
            </a:r>
            <a:r>
              <a:rPr lang="en-US" sz="800" dirty="0"/>
              <a:t>; </a:t>
            </a:r>
            <a:r>
              <a:rPr lang="en-US" sz="800" dirty="0">
                <a:hlinkClick r:id="rId12"/>
              </a:rPr>
              <a:t>https://clinicaltrials.gov/ct2/show/NCT02854436</a:t>
            </a:r>
            <a:r>
              <a:rPr lang="en-US" sz="800" dirty="0"/>
              <a:t>; </a:t>
            </a:r>
            <a:r>
              <a:rPr lang="en-US" sz="800" dirty="0">
                <a:hlinkClick r:id="rId13"/>
              </a:rPr>
              <a:t>https://clinicaltrials.gov/ct2/show/NCT03712930</a:t>
            </a:r>
            <a:r>
              <a:rPr lang="en-US" sz="800" dirty="0"/>
              <a:t>  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F03A335-2E26-7148-879A-99BF78CA8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1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>
          <a:xfrm>
            <a:off x="6853543" y="2474732"/>
            <a:ext cx="38587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53543" y="4283496"/>
            <a:ext cx="38587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853543" y="1743212"/>
            <a:ext cx="38587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853543" y="3551976"/>
            <a:ext cx="38587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</a:t>
            </a:r>
            <a:r>
              <a:rPr lang="en-US" cap="none" dirty="0" err="1"/>
              <a:t>found</a:t>
            </a:r>
            <a:r>
              <a:rPr lang="en-US" dirty="0"/>
              <a:t>: Study Design</a:t>
            </a:r>
            <a:r>
              <a:rPr lang="en-US" baseline="30000" dirty="0"/>
              <a:t>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20184" y="5340965"/>
            <a:ext cx="10962216" cy="99178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Primary endpoint: </a:t>
            </a:r>
            <a:r>
              <a:rPr lang="en-US" dirty="0" err="1"/>
              <a:t>rPFS</a:t>
            </a:r>
            <a:r>
              <a:rPr lang="en-US" dirty="0"/>
              <a:t> in cohort A (RECIST 1.1 and PCWG3 by BICR)</a:t>
            </a:r>
          </a:p>
          <a:p>
            <a:r>
              <a:rPr lang="en-US" b="1" dirty="0">
                <a:solidFill>
                  <a:schemeClr val="accent1"/>
                </a:solidFill>
              </a:rPr>
              <a:t>Key secondary endpoints: </a:t>
            </a:r>
            <a:r>
              <a:rPr lang="en-US" dirty="0" err="1"/>
              <a:t>rPFS</a:t>
            </a:r>
            <a:r>
              <a:rPr lang="en-US" dirty="0"/>
              <a:t> (cohorts A+B); confirmed radiographic ORR in cohort A; time to pain progression in cohort A; OS in cohort 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DE5EE-F8C6-F84F-952E-F55F8DCC87B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1. de Bono J, et al. N </a:t>
            </a:r>
            <a:r>
              <a:rPr lang="en-US" dirty="0" err="1"/>
              <a:t>Engl</a:t>
            </a:r>
            <a:r>
              <a:rPr lang="en-US" dirty="0"/>
              <a:t> J Med. 2020;382:2091-102.</a:t>
            </a:r>
          </a:p>
        </p:txBody>
      </p:sp>
      <p:sp>
        <p:nvSpPr>
          <p:cNvPr id="8" name="TextBox 330"/>
          <p:cNvSpPr txBox="1">
            <a:spLocks noChangeArrowheads="1"/>
          </p:cNvSpPr>
          <p:nvPr/>
        </p:nvSpPr>
        <p:spPr bwMode="auto">
          <a:xfrm>
            <a:off x="4771910" y="1377452"/>
            <a:ext cx="2220321" cy="1463040"/>
          </a:xfrm>
          <a:prstGeom prst="rect">
            <a:avLst/>
          </a:prstGeom>
          <a:solidFill>
            <a:schemeClr val="tx2"/>
          </a:solidFill>
          <a:ln w="635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09" tIns="60955" rIns="121909" bIns="60955" anchor="ctr" anchorCtr="0">
            <a:noAutofit/>
          </a:bodyPr>
          <a:lstStyle/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Cohort A</a:t>
            </a:r>
          </a:p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BRCA1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</a:t>
            </a: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BRCA2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or </a:t>
            </a:r>
            <a:r>
              <a:rPr kumimoji="0" lang="en-US" sz="18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ATM</a:t>
            </a:r>
          </a:p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n=245</a:t>
            </a:r>
          </a:p>
        </p:txBody>
      </p:sp>
      <p:sp>
        <p:nvSpPr>
          <p:cNvPr id="9" name="TextBox 335"/>
          <p:cNvSpPr txBox="1">
            <a:spLocks noChangeArrowheads="1"/>
          </p:cNvSpPr>
          <p:nvPr/>
        </p:nvSpPr>
        <p:spPr bwMode="auto">
          <a:xfrm>
            <a:off x="7258751" y="1441060"/>
            <a:ext cx="2641184" cy="60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21909" tIns="60955" rIns="121909" bIns="60955" anchor="ctr" anchorCtr="0">
            <a:noAutofit/>
          </a:bodyPr>
          <a:lstStyle/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Olaparib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300 mg BID</a:t>
            </a:r>
          </a:p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n=162</a:t>
            </a:r>
          </a:p>
        </p:txBody>
      </p:sp>
      <p:sp>
        <p:nvSpPr>
          <p:cNvPr id="10" name="TextBox 330"/>
          <p:cNvSpPr txBox="1">
            <a:spLocks noChangeArrowheads="1"/>
          </p:cNvSpPr>
          <p:nvPr/>
        </p:nvSpPr>
        <p:spPr bwMode="auto">
          <a:xfrm>
            <a:off x="4771919" y="3186216"/>
            <a:ext cx="2235537" cy="1463040"/>
          </a:xfrm>
          <a:prstGeom prst="rect">
            <a:avLst/>
          </a:prstGeom>
          <a:solidFill>
            <a:schemeClr val="accent6"/>
          </a:solidFill>
          <a:ln w="6350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09" tIns="60955" rIns="121909" bIns="60955" anchor="ctr" anchorCtr="0">
            <a:noAutofit/>
          </a:bodyPr>
          <a:lstStyle/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Cohort B</a:t>
            </a:r>
          </a:p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Other alterations</a:t>
            </a:r>
          </a:p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n=142</a:t>
            </a:r>
          </a:p>
        </p:txBody>
      </p:sp>
      <p:sp>
        <p:nvSpPr>
          <p:cNvPr id="11" name="TextBox 330"/>
          <p:cNvSpPr txBox="1">
            <a:spLocks noChangeArrowheads="1"/>
          </p:cNvSpPr>
          <p:nvPr/>
        </p:nvSpPr>
        <p:spPr bwMode="auto">
          <a:xfrm>
            <a:off x="7302955" y="3249824"/>
            <a:ext cx="2641184" cy="609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09" tIns="60955" rIns="121909" bIns="60955" anchor="ctr" anchorCtr="0">
            <a:noAutofit/>
          </a:bodyPr>
          <a:lstStyle/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Olaparib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300 mg BID</a:t>
            </a:r>
          </a:p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n=94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359696" y="2859945"/>
            <a:ext cx="1412223" cy="588597"/>
            <a:chOff x="2286687" y="2227826"/>
            <a:chExt cx="1059167" cy="441448"/>
          </a:xfrm>
        </p:grpSpPr>
        <p:cxnSp>
          <p:nvCxnSpPr>
            <p:cNvPr id="15" name="Straight Arrow Connector 20"/>
            <p:cNvCxnSpPr>
              <a:cxnSpLocks noChangeShapeType="1"/>
              <a:stCxn id="18" idx="6"/>
            </p:cNvCxnSpPr>
            <p:nvPr/>
          </p:nvCxnSpPr>
          <p:spPr bwMode="auto">
            <a:xfrm>
              <a:off x="2953326" y="2448550"/>
              <a:ext cx="392528" cy="220724"/>
            </a:xfrm>
            <a:prstGeom prst="straightConnector1">
              <a:avLst/>
            </a:prstGeom>
            <a:noFill/>
            <a:ln w="19050">
              <a:solidFill>
                <a:srgbClr val="262626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21"/>
            <p:cNvCxnSpPr>
              <a:cxnSpLocks noChangeShapeType="1"/>
              <a:stCxn id="18" idx="6"/>
            </p:cNvCxnSpPr>
            <p:nvPr/>
          </p:nvCxnSpPr>
          <p:spPr bwMode="auto">
            <a:xfrm flipV="1">
              <a:off x="2953326" y="2227826"/>
              <a:ext cx="392528" cy="220724"/>
            </a:xfrm>
            <a:prstGeom prst="straightConnector1">
              <a:avLst/>
            </a:prstGeom>
            <a:noFill/>
            <a:ln w="19050">
              <a:solidFill>
                <a:srgbClr val="262626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Arrow Connector 22"/>
            <p:cNvCxnSpPr>
              <a:cxnSpLocks noChangeShapeType="1"/>
            </p:cNvCxnSpPr>
            <p:nvPr/>
          </p:nvCxnSpPr>
          <p:spPr bwMode="auto">
            <a:xfrm>
              <a:off x="2286687" y="2448550"/>
              <a:ext cx="245525" cy="0"/>
            </a:xfrm>
            <a:prstGeom prst="straightConnector1">
              <a:avLst/>
            </a:prstGeom>
            <a:noFill/>
            <a:ln w="19050">
              <a:solidFill>
                <a:srgbClr val="262626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Oval 17"/>
            <p:cNvSpPr/>
            <p:nvPr/>
          </p:nvSpPr>
          <p:spPr bwMode="auto">
            <a:xfrm>
              <a:off x="2508826" y="2244089"/>
              <a:ext cx="444500" cy="408922"/>
            </a:xfrm>
            <a:prstGeom prst="ellipse">
              <a:avLst/>
            </a:prstGeom>
            <a:solidFill>
              <a:schemeClr val="tx1"/>
            </a:solidFill>
          </p:spPr>
          <p:txBody>
            <a:bodyPr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R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421465" y="2447723"/>
            <a:ext cx="11240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2:1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Open-label</a:t>
            </a:r>
          </a:p>
        </p:txBody>
      </p:sp>
      <p:sp>
        <p:nvSpPr>
          <p:cNvPr id="24" name="TextBox 335"/>
          <p:cNvSpPr txBox="1">
            <a:spLocks noChangeArrowheads="1"/>
          </p:cNvSpPr>
          <p:nvPr/>
        </p:nvSpPr>
        <p:spPr bwMode="auto">
          <a:xfrm>
            <a:off x="7258751" y="2172580"/>
            <a:ext cx="2641184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21909" tIns="60955" rIns="121909" bIns="60955" anchor="ctr" anchorCtr="0">
            <a:noAutofit/>
          </a:bodyPr>
          <a:lstStyle/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Physician’s choice</a:t>
            </a:r>
          </a:p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n=83</a:t>
            </a:r>
          </a:p>
        </p:txBody>
      </p:sp>
      <p:sp>
        <p:nvSpPr>
          <p:cNvPr id="25" name="TextBox 330"/>
          <p:cNvSpPr txBox="1">
            <a:spLocks noChangeArrowheads="1"/>
          </p:cNvSpPr>
          <p:nvPr/>
        </p:nvSpPr>
        <p:spPr bwMode="auto">
          <a:xfrm>
            <a:off x="7302955" y="3981344"/>
            <a:ext cx="2641184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21909" tIns="60955" rIns="121909" bIns="60955" anchor="ctr" anchorCtr="0">
            <a:noAutofit/>
          </a:bodyPr>
          <a:lstStyle/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Physician’s choice</a:t>
            </a:r>
          </a:p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n=48</a:t>
            </a:r>
          </a:p>
        </p:txBody>
      </p:sp>
      <p:cxnSp>
        <p:nvCxnSpPr>
          <p:cNvPr id="26" name="Elbow Connector 25"/>
          <p:cNvCxnSpPr>
            <a:stCxn id="24" idx="3"/>
            <a:endCxn id="9" idx="3"/>
          </p:cNvCxnSpPr>
          <p:nvPr/>
        </p:nvCxnSpPr>
        <p:spPr>
          <a:xfrm flipV="1">
            <a:off x="9899936" y="1745860"/>
            <a:ext cx="16933" cy="731520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5" idx="3"/>
            <a:endCxn id="11" idx="3"/>
          </p:cNvCxnSpPr>
          <p:nvPr/>
        </p:nvCxnSpPr>
        <p:spPr>
          <a:xfrm flipV="1">
            <a:off x="9944140" y="3554624"/>
            <a:ext cx="16933" cy="731520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198581" y="2194024"/>
            <a:ext cx="1876515" cy="144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Upon BICR progression, physician’s choice patients were </a:t>
            </a:r>
            <a:b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allowed to cross </a:t>
            </a:r>
            <a:b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 to olaparib</a:t>
            </a:r>
          </a:p>
        </p:txBody>
      </p:sp>
      <p:sp>
        <p:nvSpPr>
          <p:cNvPr id="27" name="TextBox 27"/>
          <p:cNvSpPr>
            <a:spLocks noChangeArrowheads="1"/>
          </p:cNvSpPr>
          <p:nvPr/>
        </p:nvSpPr>
        <p:spPr bwMode="auto">
          <a:xfrm>
            <a:off x="622506" y="1196752"/>
            <a:ext cx="2796555" cy="3914987"/>
          </a:xfrm>
          <a:prstGeom prst="roundRect">
            <a:avLst>
              <a:gd name="adj" fmla="val 11982"/>
            </a:avLst>
          </a:prstGeom>
          <a:solidFill>
            <a:schemeClr val="bg1"/>
          </a:solidFill>
          <a:ln w="28575"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0000" tIns="48000" rIns="120000" bIns="48000" anchor="ctr"/>
          <a:lstStyle>
            <a:lvl1pPr marL="112713"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lnSpc>
                <a:spcPct val="140000"/>
              </a:lnSpc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lnSpc>
                <a:spcPct val="180000"/>
              </a:lnSpc>
              <a:spcBef>
                <a:spcPct val="20000"/>
              </a:spcBef>
              <a:buChar char="•"/>
              <a:defRPr kumimoji="1" sz="16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0" marR="0" lvl="0" indent="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1" lang="en-CA" sz="1867" b="1" i="0" u="none" strike="noStrike" kern="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Key Eligibility Criteria</a:t>
            </a:r>
          </a:p>
          <a:p>
            <a:pPr marL="266700" marR="0" lvl="0" indent="-26670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mCRPC with disease progression on prior NHA (abiraterone or enzalutamide)</a:t>
            </a:r>
          </a:p>
          <a:p>
            <a:pPr marL="266700" marR="0" lvl="0" indent="-26670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Alterations in ≥1 of any qualifying gene with a direct or indirect role in HRR</a:t>
            </a:r>
          </a:p>
          <a:p>
            <a:pPr marL="0" marR="0" lvl="0" indent="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1" lang="en-CA" sz="1867" b="1" i="0" u="none" strike="noStrike" kern="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Stratification Factors</a:t>
            </a:r>
          </a:p>
          <a:p>
            <a:pPr marL="266700" marR="0" lvl="0" indent="-26670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Previous taxane</a:t>
            </a:r>
          </a:p>
          <a:p>
            <a:pPr marL="266700" marR="0" lvl="0" indent="-26670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Measureable disease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A0F069A-8E55-7A46-9B53-52ADC2051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</a:t>
            </a:r>
            <a:r>
              <a:rPr lang="en-US" cap="none" dirty="0" err="1"/>
              <a:t>found</a:t>
            </a:r>
            <a:r>
              <a:rPr lang="en-US" dirty="0"/>
              <a:t>: Patient Characteristics</a:t>
            </a:r>
            <a:r>
              <a:rPr lang="en-US" baseline="30000" dirty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0A83F-672A-A246-A4AE-86F0634A91D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1. de Bono J, et al. N </a:t>
            </a:r>
            <a:r>
              <a:rPr lang="en-US" dirty="0" err="1"/>
              <a:t>Engl</a:t>
            </a:r>
            <a:r>
              <a:rPr lang="en-US" dirty="0"/>
              <a:t> J Med. 2020;382:2091-102.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3413" y="1174460"/>
          <a:ext cx="10920411" cy="5135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4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90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9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5755">
                <a:tc rowSpan="2"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Characteristics</a:t>
                      </a:r>
                      <a:endParaRPr lang="en-US" sz="1500" b="1" dirty="0"/>
                    </a:p>
                  </a:txBody>
                  <a:tcPr marL="121920" marR="121920" marT="60960" marB="6096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Cohort A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Cohorts A and B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2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Olaparib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(N=162)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Control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(N=83)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Olaparib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(N=256)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Control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(N=131)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755">
                <a:tc>
                  <a:txBody>
                    <a:bodyPr/>
                    <a:lstStyle/>
                    <a:p>
                      <a:r>
                        <a:rPr lang="en-US" sz="1500" b="1" dirty="0"/>
                        <a:t>Median age at randomization, y (range)</a:t>
                      </a: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68</a:t>
                      </a:r>
                      <a:r>
                        <a:rPr lang="en-US" sz="1500" baseline="0" dirty="0"/>
                        <a:t> (47-86)</a:t>
                      </a:r>
                      <a:endParaRPr lang="en-US" sz="1500" dirty="0"/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67 (49-86)</a:t>
                      </a: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69 (47-91)</a:t>
                      </a: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69 (49-87)</a:t>
                      </a: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755">
                <a:tc>
                  <a:txBody>
                    <a:bodyPr/>
                    <a:lstStyle/>
                    <a:p>
                      <a:r>
                        <a:rPr lang="en-US" sz="1500" b="1" dirty="0"/>
                        <a:t>Age ≥65</a:t>
                      </a:r>
                      <a:r>
                        <a:rPr lang="en-US" sz="1500" b="1" baseline="0" dirty="0"/>
                        <a:t> y at randomization, n (%)</a:t>
                      </a:r>
                      <a:endParaRPr lang="en-US" sz="1500" b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108 (67)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60 (72)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174 (68)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97 (74)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260">
                <a:tc>
                  <a:txBody>
                    <a:bodyPr/>
                    <a:lstStyle/>
                    <a:p>
                      <a:r>
                        <a:rPr lang="en-US" sz="1500" b="1" dirty="0"/>
                        <a:t>Metastatic disease at initial diagnosis,</a:t>
                      </a:r>
                      <a:r>
                        <a:rPr lang="en-US" sz="1500" b="1" baseline="0" dirty="0"/>
                        <a:t> n (%)</a:t>
                      </a:r>
                      <a:endParaRPr lang="en-US" sz="1500" b="1" dirty="0"/>
                    </a:p>
                    <a:p>
                      <a:pPr lvl="0"/>
                      <a:r>
                        <a:rPr lang="en-US" sz="1500" dirty="0"/>
                        <a:t>     Missing data</a:t>
                      </a:r>
                      <a:endParaRPr lang="en-US" sz="1500" b="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38 (23)</a:t>
                      </a:r>
                    </a:p>
                    <a:p>
                      <a:pPr algn="ctr"/>
                      <a:r>
                        <a:rPr lang="en-US" sz="1500" dirty="0"/>
                        <a:t>7 (4)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19 (23)</a:t>
                      </a:r>
                    </a:p>
                    <a:p>
                      <a:pPr algn="ctr"/>
                      <a:r>
                        <a:rPr lang="en-US" sz="1500" dirty="0"/>
                        <a:t>4 (5)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66 (26)</a:t>
                      </a:r>
                    </a:p>
                    <a:p>
                      <a:pPr algn="ctr"/>
                      <a:r>
                        <a:rPr lang="en-US" sz="1500" dirty="0"/>
                        <a:t>11 (4)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25 (19)</a:t>
                      </a:r>
                    </a:p>
                    <a:p>
                      <a:pPr algn="ctr"/>
                      <a:r>
                        <a:rPr lang="en-US" sz="1500" dirty="0"/>
                        <a:t>7 (5)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755">
                <a:tc>
                  <a:txBody>
                    <a:bodyPr/>
                    <a:lstStyle/>
                    <a:p>
                      <a:r>
                        <a:rPr lang="en-US" sz="1500" b="1" dirty="0"/>
                        <a:t>Gleason</a:t>
                      </a:r>
                      <a:r>
                        <a:rPr lang="en-US" sz="1500" b="1" baseline="0" dirty="0"/>
                        <a:t> score ≥8, n/total n (%)</a:t>
                      </a:r>
                      <a:endParaRPr lang="en-US" sz="1500" b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105/157 (67)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54/80 (67)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183/251 (73)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95/127</a:t>
                      </a:r>
                      <a:r>
                        <a:rPr lang="en-US" sz="1500" baseline="0" dirty="0"/>
                        <a:t> (75)</a:t>
                      </a:r>
                      <a:endParaRPr lang="en-US" sz="1500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7769">
                <a:tc>
                  <a:txBody>
                    <a:bodyPr/>
                    <a:lstStyle/>
                    <a:p>
                      <a:r>
                        <a:rPr lang="en-US" sz="1500" b="1" dirty="0"/>
                        <a:t>Patients with alterations in a single gene, n (%)</a:t>
                      </a:r>
                    </a:p>
                    <a:p>
                      <a:r>
                        <a:rPr lang="en-US" sz="1500" baseline="0" dirty="0"/>
                        <a:t>     </a:t>
                      </a:r>
                      <a:r>
                        <a:rPr lang="en-US" sz="1500" i="1" baseline="0" dirty="0"/>
                        <a:t>BRCA1</a:t>
                      </a:r>
                    </a:p>
                    <a:p>
                      <a:r>
                        <a:rPr lang="en-US" sz="1500" i="1" baseline="0" dirty="0"/>
                        <a:t>     BRCA2</a:t>
                      </a:r>
                    </a:p>
                    <a:p>
                      <a:r>
                        <a:rPr lang="en-US" sz="1500" i="1" baseline="0" dirty="0"/>
                        <a:t>     ATM</a:t>
                      </a:r>
                    </a:p>
                    <a:p>
                      <a:r>
                        <a:rPr lang="en-US" sz="1500" i="1" baseline="0" dirty="0"/>
                        <a:t>     CDK12</a:t>
                      </a:r>
                      <a:endParaRPr lang="en-US" sz="1500" b="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8 (5)</a:t>
                      </a:r>
                    </a:p>
                    <a:p>
                      <a:pPr algn="ctr"/>
                      <a:r>
                        <a:rPr lang="en-US" sz="1500" dirty="0"/>
                        <a:t>80 (49)</a:t>
                      </a:r>
                    </a:p>
                    <a:p>
                      <a:pPr algn="ctr"/>
                      <a:r>
                        <a:rPr lang="en-US" sz="1500" dirty="0"/>
                        <a:t>60</a:t>
                      </a:r>
                      <a:r>
                        <a:rPr lang="en-US" sz="1500" baseline="0" dirty="0"/>
                        <a:t> (37)</a:t>
                      </a:r>
                    </a:p>
                    <a:p>
                      <a:pPr algn="ctr"/>
                      <a:r>
                        <a:rPr lang="en-US" sz="1500" baseline="0" dirty="0"/>
                        <a:t>N/A</a:t>
                      </a:r>
                      <a:endParaRPr lang="en-US" sz="15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  <a:p>
                      <a:pPr algn="ctr"/>
                      <a:r>
                        <a:rPr lang="en-US" sz="1500" dirty="0"/>
                        <a:t>5 (6)</a:t>
                      </a:r>
                    </a:p>
                    <a:p>
                      <a:pPr algn="ctr"/>
                      <a:r>
                        <a:rPr lang="en-US" sz="1500" dirty="0"/>
                        <a:t>47 (57)</a:t>
                      </a:r>
                    </a:p>
                    <a:p>
                      <a:pPr algn="ctr"/>
                      <a:r>
                        <a:rPr lang="en-US" sz="1500" dirty="0"/>
                        <a:t>24</a:t>
                      </a:r>
                      <a:r>
                        <a:rPr lang="en-US" sz="1500" baseline="0" dirty="0"/>
                        <a:t> (29)</a:t>
                      </a:r>
                    </a:p>
                    <a:p>
                      <a:pPr algn="ctr"/>
                      <a:r>
                        <a:rPr lang="en-US" sz="1500" baseline="0" dirty="0"/>
                        <a:t>N/A</a:t>
                      </a:r>
                      <a:endParaRPr lang="en-US" sz="15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  <a:p>
                      <a:pPr algn="ctr"/>
                      <a:r>
                        <a:rPr lang="en-US" sz="1500" dirty="0"/>
                        <a:t>8 (3)</a:t>
                      </a:r>
                    </a:p>
                    <a:p>
                      <a:pPr algn="ctr"/>
                      <a:r>
                        <a:rPr lang="en-US" sz="1500" dirty="0"/>
                        <a:t>81 (32)</a:t>
                      </a:r>
                    </a:p>
                    <a:p>
                      <a:pPr algn="ctr"/>
                      <a:r>
                        <a:rPr lang="en-US" sz="1500" dirty="0"/>
                        <a:t>62 (24)</a:t>
                      </a:r>
                    </a:p>
                    <a:p>
                      <a:pPr algn="ctr"/>
                      <a:r>
                        <a:rPr lang="en-US" sz="1500" dirty="0"/>
                        <a:t>61</a:t>
                      </a:r>
                      <a:r>
                        <a:rPr lang="en-US" sz="1500" baseline="0" dirty="0"/>
                        <a:t> (24)</a:t>
                      </a:r>
                      <a:endParaRPr lang="en-US" sz="15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  <a:p>
                      <a:pPr algn="ctr"/>
                      <a:r>
                        <a:rPr lang="en-US" sz="1500" dirty="0"/>
                        <a:t>5 (4)</a:t>
                      </a:r>
                    </a:p>
                    <a:p>
                      <a:pPr algn="ctr"/>
                      <a:r>
                        <a:rPr lang="en-US" sz="1500" dirty="0"/>
                        <a:t>47 (36)</a:t>
                      </a:r>
                    </a:p>
                    <a:p>
                      <a:pPr algn="ctr"/>
                      <a:r>
                        <a:rPr lang="en-US" sz="1500" dirty="0"/>
                        <a:t>24 (18)</a:t>
                      </a:r>
                    </a:p>
                    <a:p>
                      <a:pPr algn="ctr"/>
                      <a:r>
                        <a:rPr lang="en-US" sz="1500" dirty="0"/>
                        <a:t>28 (21)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6260">
                <a:tc>
                  <a:txBody>
                    <a:bodyPr/>
                    <a:lstStyle/>
                    <a:p>
                      <a:r>
                        <a:rPr lang="en-US" sz="1500" b="1" dirty="0"/>
                        <a:t>Median PSA at baseline (IQR),</a:t>
                      </a:r>
                      <a:r>
                        <a:rPr lang="en-US" sz="1500" b="1" baseline="0" dirty="0"/>
                        <a:t> mcg/L</a:t>
                      </a:r>
                      <a:endParaRPr lang="en-US" sz="1500" b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62.2 </a:t>
                      </a:r>
                    </a:p>
                    <a:p>
                      <a:pPr algn="ctr"/>
                      <a:r>
                        <a:rPr lang="en-US" sz="1500" dirty="0"/>
                        <a:t>(21.9-280.4)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112.9 </a:t>
                      </a:r>
                    </a:p>
                    <a:p>
                      <a:pPr algn="ctr"/>
                      <a:r>
                        <a:rPr lang="en-US" sz="1500" dirty="0"/>
                        <a:t>(34.3-317.1)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68.2</a:t>
                      </a:r>
                      <a:r>
                        <a:rPr lang="en-US" sz="1500" baseline="0" dirty="0"/>
                        <a:t> </a:t>
                      </a:r>
                    </a:p>
                    <a:p>
                      <a:pPr algn="ctr"/>
                      <a:r>
                        <a:rPr lang="en-US" sz="1500" baseline="0" dirty="0"/>
                        <a:t>(24.1-294.4)</a:t>
                      </a:r>
                      <a:endParaRPr lang="en-US" sz="15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106.5 </a:t>
                      </a:r>
                    </a:p>
                    <a:p>
                      <a:pPr algn="ctr"/>
                      <a:r>
                        <a:rPr lang="en-US" sz="1500" dirty="0"/>
                        <a:t>(37.2-326.6)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755">
                <a:tc>
                  <a:txBody>
                    <a:bodyPr/>
                    <a:lstStyle/>
                    <a:p>
                      <a:r>
                        <a:rPr lang="en-US" sz="1500" b="1" dirty="0"/>
                        <a:t>Measurable disease at baseline, n (%)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95 (59)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46 (55)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149 (58)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72 (55)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4982ECA-F6A2-7D42-8BCD-A0EB181FD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</a:t>
            </a:r>
            <a:r>
              <a:rPr lang="en-US" cap="none" dirty="0" err="1"/>
              <a:t>found</a:t>
            </a:r>
            <a:r>
              <a:rPr lang="en-US" dirty="0"/>
              <a:t>: Patient Characteristics</a:t>
            </a:r>
            <a:r>
              <a:rPr lang="en-US" baseline="30000" dirty="0"/>
              <a:t>1</a:t>
            </a:r>
            <a:r>
              <a:rPr lang="en-US" dirty="0"/>
              <a:t> (Cont’d)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E18A5-EC4A-9B4B-A5A7-84241F41FC4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1. de Bono J, et al. N </a:t>
            </a:r>
            <a:r>
              <a:rPr lang="en-US" dirty="0" err="1"/>
              <a:t>Engl</a:t>
            </a:r>
            <a:r>
              <a:rPr lang="en-US" dirty="0"/>
              <a:t> J Med. 2020;382:2091-102.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33413" y="1173601"/>
          <a:ext cx="10920413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6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3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3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3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3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3504">
                <a:tc rowSpan="2">
                  <a:txBody>
                    <a:bodyPr/>
                    <a:lstStyle/>
                    <a:p>
                      <a:r>
                        <a:rPr lang="en-US" sz="1500" dirty="0"/>
                        <a:t>Characteristic</a:t>
                      </a:r>
                    </a:p>
                  </a:txBody>
                  <a:tcPr marL="121920" marR="121920" marT="36576" marB="36576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Cohort A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Cohorts A and B</a:t>
                      </a: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Olaparib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(N=162)</a:t>
                      </a:r>
                    </a:p>
                  </a:txBody>
                  <a:tcPr marL="121920" marR="121920" marT="36576" marB="3657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Control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(N=83)</a:t>
                      </a:r>
                    </a:p>
                  </a:txBody>
                  <a:tcPr marL="121920" marR="121920" marT="36576" marB="36576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Olaparib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(N=256)</a:t>
                      </a:r>
                    </a:p>
                  </a:txBody>
                  <a:tcPr marL="121920" marR="121920" marT="36576" marB="36576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Control</a:t>
                      </a:r>
                    </a:p>
                    <a:p>
                      <a:pPr algn="ctr"/>
                      <a:r>
                        <a:rPr lang="en-US" sz="1500" b="1" dirty="0">
                          <a:solidFill>
                            <a:schemeClr val="bg1"/>
                          </a:solidFill>
                        </a:rPr>
                        <a:t>(N=131)</a:t>
                      </a:r>
                    </a:p>
                  </a:txBody>
                  <a:tcPr marL="121920" marR="121920" marT="36576" marB="36576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81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/>
                        <a:t>Metastases at</a:t>
                      </a:r>
                      <a:r>
                        <a:rPr lang="en-US" sz="1500" b="1" baseline="0" dirty="0"/>
                        <a:t> baseline, n (%)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Bone only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Visceral: lung or liver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Other</a:t>
                      </a:r>
                      <a:endParaRPr lang="en-US" sz="1500" b="0" baseline="0" dirty="0"/>
                    </a:p>
                  </a:txBody>
                  <a:tcPr marL="121920" marR="121920" marT="36576" marB="36576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57 (35)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46 (28)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49 (30)</a:t>
                      </a:r>
                    </a:p>
                  </a:txBody>
                  <a:tcPr marL="121920" marR="121920" marT="36576" marB="3657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23 (28)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32 (39)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23</a:t>
                      </a:r>
                      <a:r>
                        <a:rPr lang="en-US" sz="1500" baseline="0" dirty="0"/>
                        <a:t> (28)</a:t>
                      </a:r>
                      <a:endParaRPr lang="en-US" sz="1500" dirty="0"/>
                    </a:p>
                  </a:txBody>
                  <a:tcPr marL="121920" marR="121920" marT="36576" marB="3657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86 (34)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68 (27)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88 (34)</a:t>
                      </a:r>
                    </a:p>
                  </a:txBody>
                  <a:tcPr marL="121920" marR="121920" marT="36576" marB="3657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38 (29)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44 (34)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41 (31)</a:t>
                      </a:r>
                    </a:p>
                  </a:txBody>
                  <a:tcPr marL="121920" marR="121920" marT="36576" marB="3657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066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/>
                        <a:t>ECOG performance status, n (%)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dirty="0"/>
                        <a:t>     0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dirty="0"/>
                        <a:t>     1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2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Missing data</a:t>
                      </a:r>
                      <a:endParaRPr lang="en-US" sz="1500" b="0" dirty="0"/>
                    </a:p>
                  </a:txBody>
                  <a:tcPr marL="121920" marR="121920" marT="36576" marB="365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84 (52)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67 (41)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11 (7)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0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34 (41)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46 (55)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3 (4)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0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131</a:t>
                      </a:r>
                      <a:r>
                        <a:rPr lang="en-US" sz="1500" baseline="0" dirty="0"/>
                        <a:t> (51)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112 (44)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13 (5)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0</a:t>
                      </a:r>
                      <a:endParaRPr lang="en-US" sz="1500" dirty="0"/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55 (42)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71</a:t>
                      </a:r>
                      <a:r>
                        <a:rPr lang="en-US" sz="1500" baseline="0" dirty="0"/>
                        <a:t> (54)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4 (3)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1 (1)</a:t>
                      </a:r>
                      <a:endParaRPr lang="en-US" sz="1500" dirty="0"/>
                    </a:p>
                  </a:txBody>
                  <a:tcPr marL="121920" marR="121920" marT="36576" marB="3657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81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/>
                        <a:t>Previous</a:t>
                      </a:r>
                      <a:r>
                        <a:rPr lang="en-US" sz="1500" b="1" baseline="0" dirty="0"/>
                        <a:t> new hormonal agent, n (%)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Enzalutamide only 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Abiraterone only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Enzalutamide and abiraterone</a:t>
                      </a:r>
                      <a:endParaRPr lang="en-US" sz="1500" b="0" dirty="0"/>
                    </a:p>
                  </a:txBody>
                  <a:tcPr marL="121920" marR="121920" marT="36576" marB="365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68 (42)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62 (38)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32 (20)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40 (48)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29 (35)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14 (17)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105 (41)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100 (39)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51 (20)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54 (41)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54 (41)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23</a:t>
                      </a:r>
                      <a:r>
                        <a:rPr lang="en-US" sz="1500" baseline="0" dirty="0"/>
                        <a:t> (18)</a:t>
                      </a:r>
                      <a:endParaRPr lang="en-US" sz="1500" dirty="0"/>
                    </a:p>
                  </a:txBody>
                  <a:tcPr marL="121920" marR="121920" marT="36576" marB="3657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66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="1" dirty="0"/>
                        <a:t>Previous</a:t>
                      </a:r>
                      <a:r>
                        <a:rPr lang="en-US" sz="1500" b="1" baseline="0" dirty="0"/>
                        <a:t> taxane use, n (%)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Docetaxel only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Cabazitaxel only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Docetaxel and  cabazitaxel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500" baseline="0" dirty="0"/>
                        <a:t>     Paclitaxel only</a:t>
                      </a:r>
                      <a:endParaRPr lang="en-US" sz="1500" b="0" baseline="0" dirty="0"/>
                    </a:p>
                  </a:txBody>
                  <a:tcPr marL="121920" marR="121920" marT="36576" marB="36576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106 (65)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74 (46)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2 (1)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29 (18)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 (&lt;1)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52</a:t>
                      </a:r>
                      <a:r>
                        <a:rPr lang="en-US" sz="1500" baseline="0" dirty="0"/>
                        <a:t> (63)</a:t>
                      </a: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32 (49)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0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20 (24)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0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170 (66)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115 (45)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3 (1)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51</a:t>
                      </a:r>
                      <a:r>
                        <a:rPr lang="en-US" sz="1500" baseline="0" dirty="0"/>
                        <a:t> (20)</a:t>
                      </a: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1 (&lt;1)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84</a:t>
                      </a:r>
                      <a:r>
                        <a:rPr lang="en-US" sz="1500" baseline="0" dirty="0"/>
                        <a:t> (64)</a:t>
                      </a:r>
                      <a:endParaRPr lang="en-US" sz="1500" dirty="0"/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58 (44)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0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26 (20)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/>
                        <a:t>0</a:t>
                      </a:r>
                    </a:p>
                  </a:txBody>
                  <a:tcPr marL="121920" marR="121920" marT="36576" marB="3657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D4E18-5A8F-E048-8102-F9FEBA305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Chart 68"/>
          <p:cNvGraphicFramePr/>
          <p:nvPr/>
        </p:nvGraphicFramePr>
        <p:xfrm>
          <a:off x="1089025" y="2219971"/>
          <a:ext cx="5540375" cy="3380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</a:t>
            </a:r>
            <a:r>
              <a:rPr lang="en-US" cap="none" dirty="0" err="1"/>
              <a:t>found</a:t>
            </a:r>
            <a:r>
              <a:rPr lang="en-US" dirty="0"/>
              <a:t> Primary Endpoint: </a:t>
            </a:r>
            <a:r>
              <a:rPr lang="en-US" cap="none" dirty="0" err="1"/>
              <a:t>r</a:t>
            </a:r>
            <a:r>
              <a:rPr lang="en-US" dirty="0" err="1"/>
              <a:t>PFS</a:t>
            </a:r>
            <a:r>
              <a:rPr lang="en-US" dirty="0"/>
              <a:t> (Cohort A)</a:t>
            </a:r>
            <a:r>
              <a:rPr lang="en-US" baseline="30000" dirty="0"/>
              <a:t>1,2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716F70-B70E-574A-ADEB-014BA03AA85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spc="100" dirty="0" err="1">
                <a:solidFill>
                  <a:schemeClr val="accent1"/>
                </a:solidFill>
              </a:rPr>
              <a:t>rPFS</a:t>
            </a:r>
            <a:r>
              <a:rPr lang="en-US" b="1" spc="100" dirty="0">
                <a:solidFill>
                  <a:schemeClr val="accent1"/>
                </a:solidFill>
              </a:rPr>
              <a:t> BY BICR IN PATIENTS WITH ALTERATIONS IN </a:t>
            </a:r>
            <a:r>
              <a:rPr lang="en-US" b="1" i="1" spc="100" dirty="0">
                <a:solidFill>
                  <a:schemeClr val="accent1"/>
                </a:solidFill>
              </a:rPr>
              <a:t>BRCA1, BRCA2,</a:t>
            </a:r>
            <a:r>
              <a:rPr lang="en-US" b="1" spc="100" dirty="0">
                <a:solidFill>
                  <a:schemeClr val="accent1"/>
                </a:solidFill>
              </a:rPr>
              <a:t> OR </a:t>
            </a:r>
            <a:r>
              <a:rPr lang="en-US" b="1" i="1" spc="100" dirty="0">
                <a:solidFill>
                  <a:schemeClr val="accent1"/>
                </a:solidFill>
              </a:rPr>
              <a:t>ATM</a:t>
            </a:r>
            <a:r>
              <a:rPr lang="en-US" b="1" spc="100" dirty="0">
                <a:solidFill>
                  <a:schemeClr val="accent1"/>
                </a:solidFill>
              </a:rPr>
              <a:t> (COHORT A)</a:t>
            </a:r>
          </a:p>
        </p:txBody>
      </p:sp>
      <p:sp>
        <p:nvSpPr>
          <p:cNvPr id="79" name="Content Placeholder 78">
            <a:extLst>
              <a:ext uri="{FF2B5EF4-FFF2-40B4-BE49-F238E27FC236}">
                <a16:creationId xmlns:a16="http://schemas.microsoft.com/office/drawing/2014/main" id="{4E7F18AD-EC8D-7F42-B85D-335967CB9F0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1. Hussain M, et al. ESMO 2019. Abstract LBA12_PR;  2. de Bono J, et al. N </a:t>
            </a:r>
            <a:r>
              <a:rPr lang="en-US" dirty="0" err="1"/>
              <a:t>Engl</a:t>
            </a:r>
            <a:r>
              <a:rPr lang="en-US" dirty="0"/>
              <a:t> J Med. 2020;382:2091-102.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30008" y="3124369"/>
            <a:ext cx="3447749" cy="1843867"/>
            <a:chOff x="1447506" y="2164198"/>
            <a:chExt cx="2585812" cy="13829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447506" y="2552152"/>
              <a:ext cx="2585812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372497" y="2164198"/>
              <a:ext cx="0" cy="138289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325835" y="2443699"/>
              <a:ext cx="0" cy="110339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44265" y="5319396"/>
          <a:ext cx="5629163" cy="62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89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8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466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4764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6167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5659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5272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0558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03737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243840">
                <a:tc gridSpan="23"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No. at Risk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Olaparib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162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149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126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Physician’s choice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876686" y="2286992"/>
            <a:ext cx="3914564" cy="2555753"/>
            <a:chOff x="1407514" y="1536164"/>
            <a:chExt cx="2935923" cy="1916815"/>
          </a:xfrm>
        </p:grpSpPr>
        <p:sp>
          <p:nvSpPr>
            <p:cNvPr id="13" name="Freeform 12"/>
            <p:cNvSpPr/>
            <p:nvPr/>
          </p:nvSpPr>
          <p:spPr>
            <a:xfrm>
              <a:off x="1411657" y="1563596"/>
              <a:ext cx="2895139" cy="1861951"/>
            </a:xfrm>
            <a:custGeom>
              <a:avLst/>
              <a:gdLst>
                <a:gd name="connsiteX0" fmla="*/ 2895139 w 2895139"/>
                <a:gd name="connsiteY0" fmla="*/ 1861951 h 1861951"/>
                <a:gd name="connsiteX1" fmla="*/ 2030465 w 2895139"/>
                <a:gd name="connsiteY1" fmla="*/ 1861951 h 1861951"/>
                <a:gd name="connsiteX2" fmla="*/ 2030465 w 2895139"/>
                <a:gd name="connsiteY2" fmla="*/ 1801175 h 1861951"/>
                <a:gd name="connsiteX3" fmla="*/ 1508345 w 2895139"/>
                <a:gd name="connsiteY3" fmla="*/ 1801175 h 1861951"/>
                <a:gd name="connsiteX4" fmla="*/ 1508345 w 2895139"/>
                <a:gd name="connsiteY4" fmla="*/ 1784600 h 1861951"/>
                <a:gd name="connsiteX5" fmla="*/ 1494533 w 2895139"/>
                <a:gd name="connsiteY5" fmla="*/ 1784600 h 1861951"/>
                <a:gd name="connsiteX6" fmla="*/ 1497295 w 2895139"/>
                <a:gd name="connsiteY6" fmla="*/ 1754212 h 1861951"/>
                <a:gd name="connsiteX7" fmla="*/ 1406132 w 2895139"/>
                <a:gd name="connsiteY7" fmla="*/ 1754212 h 1861951"/>
                <a:gd name="connsiteX8" fmla="*/ 1406132 w 2895139"/>
                <a:gd name="connsiteY8" fmla="*/ 1712774 h 1861951"/>
                <a:gd name="connsiteX9" fmla="*/ 1185128 w 2895139"/>
                <a:gd name="connsiteY9" fmla="*/ 1712774 h 1861951"/>
                <a:gd name="connsiteX10" fmla="*/ 1187891 w 2895139"/>
                <a:gd name="connsiteY10" fmla="*/ 1665811 h 1861951"/>
                <a:gd name="connsiteX11" fmla="*/ 1163028 w 2895139"/>
                <a:gd name="connsiteY11" fmla="*/ 1649235 h 1861951"/>
                <a:gd name="connsiteX12" fmla="*/ 1163028 w 2895139"/>
                <a:gd name="connsiteY12" fmla="*/ 1610560 h 1861951"/>
                <a:gd name="connsiteX13" fmla="*/ 1129878 w 2895139"/>
                <a:gd name="connsiteY13" fmla="*/ 1602272 h 1861951"/>
                <a:gd name="connsiteX14" fmla="*/ 1127115 w 2895139"/>
                <a:gd name="connsiteY14" fmla="*/ 1571884 h 1861951"/>
                <a:gd name="connsiteX15" fmla="*/ 1055289 w 2895139"/>
                <a:gd name="connsiteY15" fmla="*/ 1571884 h 1861951"/>
                <a:gd name="connsiteX16" fmla="*/ 1055289 w 2895139"/>
                <a:gd name="connsiteY16" fmla="*/ 1538734 h 1861951"/>
                <a:gd name="connsiteX17" fmla="*/ 911637 w 2895139"/>
                <a:gd name="connsiteY17" fmla="*/ 1538734 h 1861951"/>
                <a:gd name="connsiteX18" fmla="*/ 911637 w 2895139"/>
                <a:gd name="connsiteY18" fmla="*/ 1505583 h 1861951"/>
                <a:gd name="connsiteX19" fmla="*/ 884012 w 2895139"/>
                <a:gd name="connsiteY19" fmla="*/ 1505583 h 1861951"/>
                <a:gd name="connsiteX20" fmla="*/ 867437 w 2895139"/>
                <a:gd name="connsiteY20" fmla="*/ 1472433 h 1861951"/>
                <a:gd name="connsiteX21" fmla="*/ 853624 w 2895139"/>
                <a:gd name="connsiteY21" fmla="*/ 1469670 h 1861951"/>
                <a:gd name="connsiteX22" fmla="*/ 853624 w 2895139"/>
                <a:gd name="connsiteY22" fmla="*/ 1469670 h 1861951"/>
                <a:gd name="connsiteX23" fmla="*/ 853624 w 2895139"/>
                <a:gd name="connsiteY23" fmla="*/ 1417182 h 1861951"/>
                <a:gd name="connsiteX24" fmla="*/ 674059 w 2895139"/>
                <a:gd name="connsiteY24" fmla="*/ 1417182 h 1861951"/>
                <a:gd name="connsiteX25" fmla="*/ 654721 w 2895139"/>
                <a:gd name="connsiteY25" fmla="*/ 1397844 h 1861951"/>
                <a:gd name="connsiteX26" fmla="*/ 627096 w 2895139"/>
                <a:gd name="connsiteY26" fmla="*/ 1395082 h 1861951"/>
                <a:gd name="connsiteX27" fmla="*/ 629858 w 2895139"/>
                <a:gd name="connsiteY27" fmla="*/ 1367457 h 1861951"/>
                <a:gd name="connsiteX28" fmla="*/ 613283 w 2895139"/>
                <a:gd name="connsiteY28" fmla="*/ 1348119 h 1861951"/>
                <a:gd name="connsiteX29" fmla="*/ 616046 w 2895139"/>
                <a:gd name="connsiteY29" fmla="*/ 1331544 h 1861951"/>
                <a:gd name="connsiteX30" fmla="*/ 616046 w 2895139"/>
                <a:gd name="connsiteY30" fmla="*/ 1331544 h 1861951"/>
                <a:gd name="connsiteX31" fmla="*/ 602233 w 2895139"/>
                <a:gd name="connsiteY31" fmla="*/ 1317731 h 1861951"/>
                <a:gd name="connsiteX32" fmla="*/ 602233 w 2895139"/>
                <a:gd name="connsiteY32" fmla="*/ 1198942 h 1861951"/>
                <a:gd name="connsiteX33" fmla="*/ 588420 w 2895139"/>
                <a:gd name="connsiteY33" fmla="*/ 1187892 h 1861951"/>
                <a:gd name="connsiteX34" fmla="*/ 596708 w 2895139"/>
                <a:gd name="connsiteY34" fmla="*/ 1154741 h 1861951"/>
                <a:gd name="connsiteX35" fmla="*/ 582895 w 2895139"/>
                <a:gd name="connsiteY35" fmla="*/ 1146454 h 1861951"/>
                <a:gd name="connsiteX36" fmla="*/ 588420 w 2895139"/>
                <a:gd name="connsiteY36" fmla="*/ 1085678 h 1861951"/>
                <a:gd name="connsiteX37" fmla="*/ 569083 w 2895139"/>
                <a:gd name="connsiteY37" fmla="*/ 1058052 h 1861951"/>
                <a:gd name="connsiteX38" fmla="*/ 569083 w 2895139"/>
                <a:gd name="connsiteY38" fmla="*/ 895063 h 1861951"/>
                <a:gd name="connsiteX39" fmla="*/ 560795 w 2895139"/>
                <a:gd name="connsiteY39" fmla="*/ 867437 h 1861951"/>
                <a:gd name="connsiteX40" fmla="*/ 486206 w 2895139"/>
                <a:gd name="connsiteY40" fmla="*/ 867437 h 1861951"/>
                <a:gd name="connsiteX41" fmla="*/ 486206 w 2895139"/>
                <a:gd name="connsiteY41" fmla="*/ 839812 h 1861951"/>
                <a:gd name="connsiteX42" fmla="*/ 428193 w 2895139"/>
                <a:gd name="connsiteY42" fmla="*/ 837049 h 1861951"/>
                <a:gd name="connsiteX43" fmla="*/ 414380 w 2895139"/>
                <a:gd name="connsiteY43" fmla="*/ 814949 h 1861951"/>
                <a:gd name="connsiteX44" fmla="*/ 331504 w 2895139"/>
                <a:gd name="connsiteY44" fmla="*/ 814949 h 1861951"/>
                <a:gd name="connsiteX45" fmla="*/ 328742 w 2895139"/>
                <a:gd name="connsiteY45" fmla="*/ 792849 h 1861951"/>
                <a:gd name="connsiteX46" fmla="*/ 314929 w 2895139"/>
                <a:gd name="connsiteY46" fmla="*/ 784561 h 1861951"/>
                <a:gd name="connsiteX47" fmla="*/ 314929 w 2895139"/>
                <a:gd name="connsiteY47" fmla="*/ 745886 h 1861951"/>
                <a:gd name="connsiteX48" fmla="*/ 309404 w 2895139"/>
                <a:gd name="connsiteY48" fmla="*/ 745886 h 1861951"/>
                <a:gd name="connsiteX49" fmla="*/ 312167 w 2895139"/>
                <a:gd name="connsiteY49" fmla="*/ 690635 h 1861951"/>
                <a:gd name="connsiteX50" fmla="*/ 303879 w 2895139"/>
                <a:gd name="connsiteY50" fmla="*/ 682347 h 1861951"/>
                <a:gd name="connsiteX51" fmla="*/ 303879 w 2895139"/>
                <a:gd name="connsiteY51" fmla="*/ 638147 h 1861951"/>
                <a:gd name="connsiteX52" fmla="*/ 287304 w 2895139"/>
                <a:gd name="connsiteY52" fmla="*/ 613284 h 1861951"/>
                <a:gd name="connsiteX53" fmla="*/ 287304 w 2895139"/>
                <a:gd name="connsiteY53" fmla="*/ 574608 h 1861951"/>
                <a:gd name="connsiteX54" fmla="*/ 281779 w 2895139"/>
                <a:gd name="connsiteY54" fmla="*/ 560796 h 1861951"/>
                <a:gd name="connsiteX55" fmla="*/ 287304 w 2895139"/>
                <a:gd name="connsiteY55" fmla="*/ 328742 h 1861951"/>
                <a:gd name="connsiteX56" fmla="*/ 276254 w 2895139"/>
                <a:gd name="connsiteY56" fmla="*/ 312167 h 1861951"/>
                <a:gd name="connsiteX57" fmla="*/ 281779 w 2895139"/>
                <a:gd name="connsiteY57" fmla="*/ 254154 h 1861951"/>
                <a:gd name="connsiteX58" fmla="*/ 273491 w 2895139"/>
                <a:gd name="connsiteY58" fmla="*/ 245866 h 1861951"/>
                <a:gd name="connsiteX59" fmla="*/ 276254 w 2895139"/>
                <a:gd name="connsiteY59" fmla="*/ 190615 h 1861951"/>
                <a:gd name="connsiteX60" fmla="*/ 267966 w 2895139"/>
                <a:gd name="connsiteY60" fmla="*/ 168515 h 1861951"/>
                <a:gd name="connsiteX61" fmla="*/ 262441 w 2895139"/>
                <a:gd name="connsiteY61" fmla="*/ 160228 h 1861951"/>
                <a:gd name="connsiteX62" fmla="*/ 256916 w 2895139"/>
                <a:gd name="connsiteY62" fmla="*/ 143652 h 1861951"/>
                <a:gd name="connsiteX63" fmla="*/ 251391 w 2895139"/>
                <a:gd name="connsiteY63" fmla="*/ 135365 h 1861951"/>
                <a:gd name="connsiteX64" fmla="*/ 248628 w 2895139"/>
                <a:gd name="connsiteY64" fmla="*/ 127077 h 1861951"/>
                <a:gd name="connsiteX65" fmla="*/ 232053 w 2895139"/>
                <a:gd name="connsiteY65" fmla="*/ 118789 h 1861951"/>
                <a:gd name="connsiteX66" fmla="*/ 218240 w 2895139"/>
                <a:gd name="connsiteY66" fmla="*/ 102214 h 1861951"/>
                <a:gd name="connsiteX67" fmla="*/ 196140 w 2895139"/>
                <a:gd name="connsiteY67" fmla="*/ 99452 h 1861951"/>
                <a:gd name="connsiteX68" fmla="*/ 198903 w 2895139"/>
                <a:gd name="connsiteY68" fmla="*/ 44201 h 1861951"/>
                <a:gd name="connsiteX69" fmla="*/ 162990 w 2895139"/>
                <a:gd name="connsiteY69" fmla="*/ 41438 h 1861951"/>
                <a:gd name="connsiteX70" fmla="*/ 160227 w 2895139"/>
                <a:gd name="connsiteY70" fmla="*/ 33151 h 1861951"/>
                <a:gd name="connsiteX71" fmla="*/ 140889 w 2895139"/>
                <a:gd name="connsiteY71" fmla="*/ 24863 h 1861951"/>
                <a:gd name="connsiteX72" fmla="*/ 132602 w 2895139"/>
                <a:gd name="connsiteY72" fmla="*/ 22101 h 1861951"/>
                <a:gd name="connsiteX73" fmla="*/ 124314 w 2895139"/>
                <a:gd name="connsiteY73" fmla="*/ 5525 h 1861951"/>
                <a:gd name="connsiteX74" fmla="*/ 124314 w 2895139"/>
                <a:gd name="connsiteY74" fmla="*/ 0 h 1861951"/>
                <a:gd name="connsiteX75" fmla="*/ 0 w 2895139"/>
                <a:gd name="connsiteY75" fmla="*/ 0 h 1861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895139" h="1861951">
                  <a:moveTo>
                    <a:pt x="2895139" y="1861951"/>
                  </a:moveTo>
                  <a:lnTo>
                    <a:pt x="2030465" y="1861951"/>
                  </a:lnTo>
                  <a:lnTo>
                    <a:pt x="2030465" y="1801175"/>
                  </a:lnTo>
                  <a:lnTo>
                    <a:pt x="1508345" y="1801175"/>
                  </a:lnTo>
                  <a:lnTo>
                    <a:pt x="1508345" y="1784600"/>
                  </a:lnTo>
                  <a:lnTo>
                    <a:pt x="1494533" y="1784600"/>
                  </a:lnTo>
                  <a:lnTo>
                    <a:pt x="1497295" y="1754212"/>
                  </a:lnTo>
                  <a:lnTo>
                    <a:pt x="1406132" y="1754212"/>
                  </a:lnTo>
                  <a:lnTo>
                    <a:pt x="1406132" y="1712774"/>
                  </a:lnTo>
                  <a:lnTo>
                    <a:pt x="1185128" y="1712774"/>
                  </a:lnTo>
                  <a:lnTo>
                    <a:pt x="1187891" y="1665811"/>
                  </a:lnTo>
                  <a:lnTo>
                    <a:pt x="1163028" y="1649235"/>
                  </a:lnTo>
                  <a:lnTo>
                    <a:pt x="1163028" y="1610560"/>
                  </a:lnTo>
                  <a:lnTo>
                    <a:pt x="1129878" y="1602272"/>
                  </a:lnTo>
                  <a:lnTo>
                    <a:pt x="1127115" y="1571884"/>
                  </a:lnTo>
                  <a:lnTo>
                    <a:pt x="1055289" y="1571884"/>
                  </a:lnTo>
                  <a:lnTo>
                    <a:pt x="1055289" y="1538734"/>
                  </a:lnTo>
                  <a:lnTo>
                    <a:pt x="911637" y="1538734"/>
                  </a:lnTo>
                  <a:lnTo>
                    <a:pt x="911637" y="1505583"/>
                  </a:lnTo>
                  <a:lnTo>
                    <a:pt x="884012" y="1505583"/>
                  </a:lnTo>
                  <a:lnTo>
                    <a:pt x="867437" y="1472433"/>
                  </a:lnTo>
                  <a:lnTo>
                    <a:pt x="853624" y="1469670"/>
                  </a:lnTo>
                  <a:lnTo>
                    <a:pt x="853624" y="1469670"/>
                  </a:lnTo>
                  <a:lnTo>
                    <a:pt x="853624" y="1417182"/>
                  </a:lnTo>
                  <a:lnTo>
                    <a:pt x="674059" y="1417182"/>
                  </a:lnTo>
                  <a:lnTo>
                    <a:pt x="654721" y="1397844"/>
                  </a:lnTo>
                  <a:lnTo>
                    <a:pt x="627096" y="1395082"/>
                  </a:lnTo>
                  <a:lnTo>
                    <a:pt x="629858" y="1367457"/>
                  </a:lnTo>
                  <a:lnTo>
                    <a:pt x="613283" y="1348119"/>
                  </a:lnTo>
                  <a:lnTo>
                    <a:pt x="616046" y="1331544"/>
                  </a:lnTo>
                  <a:lnTo>
                    <a:pt x="616046" y="1331544"/>
                  </a:lnTo>
                  <a:lnTo>
                    <a:pt x="602233" y="1317731"/>
                  </a:lnTo>
                  <a:lnTo>
                    <a:pt x="602233" y="1198942"/>
                  </a:lnTo>
                  <a:lnTo>
                    <a:pt x="588420" y="1187892"/>
                  </a:lnTo>
                  <a:lnTo>
                    <a:pt x="596708" y="1154741"/>
                  </a:lnTo>
                  <a:lnTo>
                    <a:pt x="582895" y="1146454"/>
                  </a:lnTo>
                  <a:lnTo>
                    <a:pt x="588420" y="1085678"/>
                  </a:lnTo>
                  <a:lnTo>
                    <a:pt x="569083" y="1058052"/>
                  </a:lnTo>
                  <a:lnTo>
                    <a:pt x="569083" y="895063"/>
                  </a:lnTo>
                  <a:lnTo>
                    <a:pt x="560795" y="867437"/>
                  </a:lnTo>
                  <a:lnTo>
                    <a:pt x="486206" y="867437"/>
                  </a:lnTo>
                  <a:lnTo>
                    <a:pt x="486206" y="839812"/>
                  </a:lnTo>
                  <a:lnTo>
                    <a:pt x="428193" y="837049"/>
                  </a:lnTo>
                  <a:lnTo>
                    <a:pt x="414380" y="814949"/>
                  </a:lnTo>
                  <a:lnTo>
                    <a:pt x="331504" y="814949"/>
                  </a:lnTo>
                  <a:lnTo>
                    <a:pt x="328742" y="792849"/>
                  </a:lnTo>
                  <a:lnTo>
                    <a:pt x="314929" y="784561"/>
                  </a:lnTo>
                  <a:lnTo>
                    <a:pt x="314929" y="745886"/>
                  </a:lnTo>
                  <a:lnTo>
                    <a:pt x="309404" y="745886"/>
                  </a:lnTo>
                  <a:lnTo>
                    <a:pt x="312167" y="690635"/>
                  </a:lnTo>
                  <a:lnTo>
                    <a:pt x="303879" y="682347"/>
                  </a:lnTo>
                  <a:lnTo>
                    <a:pt x="303879" y="638147"/>
                  </a:lnTo>
                  <a:lnTo>
                    <a:pt x="287304" y="613284"/>
                  </a:lnTo>
                  <a:lnTo>
                    <a:pt x="287304" y="574608"/>
                  </a:lnTo>
                  <a:lnTo>
                    <a:pt x="281779" y="560796"/>
                  </a:lnTo>
                  <a:lnTo>
                    <a:pt x="287304" y="328742"/>
                  </a:lnTo>
                  <a:lnTo>
                    <a:pt x="276254" y="312167"/>
                  </a:lnTo>
                  <a:lnTo>
                    <a:pt x="281779" y="254154"/>
                  </a:lnTo>
                  <a:lnTo>
                    <a:pt x="273491" y="245866"/>
                  </a:lnTo>
                  <a:lnTo>
                    <a:pt x="276254" y="190615"/>
                  </a:lnTo>
                  <a:cubicBezTo>
                    <a:pt x="273491" y="183248"/>
                    <a:pt x="271222" y="175677"/>
                    <a:pt x="267966" y="168515"/>
                  </a:cubicBezTo>
                  <a:cubicBezTo>
                    <a:pt x="266592" y="165493"/>
                    <a:pt x="263789" y="163262"/>
                    <a:pt x="262441" y="160228"/>
                  </a:cubicBezTo>
                  <a:cubicBezTo>
                    <a:pt x="260076" y="154906"/>
                    <a:pt x="260147" y="148498"/>
                    <a:pt x="256916" y="143652"/>
                  </a:cubicBezTo>
                  <a:cubicBezTo>
                    <a:pt x="255074" y="140890"/>
                    <a:pt x="252876" y="138334"/>
                    <a:pt x="251391" y="135365"/>
                  </a:cubicBezTo>
                  <a:cubicBezTo>
                    <a:pt x="250089" y="132760"/>
                    <a:pt x="250447" y="129351"/>
                    <a:pt x="248628" y="127077"/>
                  </a:cubicBezTo>
                  <a:cubicBezTo>
                    <a:pt x="244733" y="122209"/>
                    <a:pt x="237512" y="120609"/>
                    <a:pt x="232053" y="118789"/>
                  </a:cubicBezTo>
                  <a:cubicBezTo>
                    <a:pt x="228880" y="114030"/>
                    <a:pt x="223557" y="104873"/>
                    <a:pt x="218240" y="102214"/>
                  </a:cubicBezTo>
                  <a:cubicBezTo>
                    <a:pt x="211633" y="98910"/>
                    <a:pt x="203290" y="99452"/>
                    <a:pt x="196140" y="99452"/>
                  </a:cubicBezTo>
                  <a:lnTo>
                    <a:pt x="198903" y="44201"/>
                  </a:lnTo>
                  <a:cubicBezTo>
                    <a:pt x="186932" y="43280"/>
                    <a:pt x="174534" y="44736"/>
                    <a:pt x="162990" y="41438"/>
                  </a:cubicBezTo>
                  <a:cubicBezTo>
                    <a:pt x="160190" y="40638"/>
                    <a:pt x="162046" y="35425"/>
                    <a:pt x="160227" y="33151"/>
                  </a:cubicBezTo>
                  <a:cubicBezTo>
                    <a:pt x="155243" y="26921"/>
                    <a:pt x="147770" y="26829"/>
                    <a:pt x="140889" y="24863"/>
                  </a:cubicBezTo>
                  <a:cubicBezTo>
                    <a:pt x="138089" y="24063"/>
                    <a:pt x="135364" y="23022"/>
                    <a:pt x="132602" y="22101"/>
                  </a:cubicBezTo>
                  <a:cubicBezTo>
                    <a:pt x="127946" y="15117"/>
                    <a:pt x="125948" y="13694"/>
                    <a:pt x="124314" y="5525"/>
                  </a:cubicBezTo>
                  <a:cubicBezTo>
                    <a:pt x="123953" y="3719"/>
                    <a:pt x="124314" y="1842"/>
                    <a:pt x="124314" y="0"/>
                  </a:cubicBezTo>
                  <a:lnTo>
                    <a:pt x="0" y="0"/>
                  </a:lnTo>
                </a:path>
              </a:pathLst>
            </a:cu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407514" y="153616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670431" y="2131036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767178" y="234896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957932" y="253552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978025" y="2737188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173165" y="2955824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251025" y="3010688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276421" y="3038120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319100" y="3071671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556840" y="3213837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851658" y="3290345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919640" y="3330448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701843" y="3398115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288573" y="3397288"/>
              <a:ext cx="54864" cy="54864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882987" y="2324551"/>
            <a:ext cx="3948176" cy="2427971"/>
            <a:chOff x="1412240" y="1564334"/>
            <a:chExt cx="2961132" cy="1820978"/>
          </a:xfrm>
        </p:grpSpPr>
        <p:sp>
          <p:nvSpPr>
            <p:cNvPr id="29" name="Freeform 28"/>
            <p:cNvSpPr/>
            <p:nvPr/>
          </p:nvSpPr>
          <p:spPr>
            <a:xfrm>
              <a:off x="1412240" y="1564334"/>
              <a:ext cx="2933700" cy="1793546"/>
            </a:xfrm>
            <a:custGeom>
              <a:avLst/>
              <a:gdLst>
                <a:gd name="connsiteX0" fmla="*/ 2933700 w 2933700"/>
                <a:gd name="connsiteY0" fmla="*/ 1793546 h 1793546"/>
                <a:gd name="connsiteX1" fmla="*/ 2730500 w 2933700"/>
                <a:gd name="connsiteY1" fmla="*/ 1793546 h 1793546"/>
                <a:gd name="connsiteX2" fmla="*/ 2730500 w 2933700"/>
                <a:gd name="connsiteY2" fmla="*/ 1694486 h 1793546"/>
                <a:gd name="connsiteX3" fmla="*/ 2628900 w 2933700"/>
                <a:gd name="connsiteY3" fmla="*/ 1689406 h 1793546"/>
                <a:gd name="connsiteX4" fmla="*/ 2628900 w 2933700"/>
                <a:gd name="connsiteY4" fmla="*/ 1651306 h 1793546"/>
                <a:gd name="connsiteX5" fmla="*/ 2600960 w 2933700"/>
                <a:gd name="connsiteY5" fmla="*/ 1646226 h 1793546"/>
                <a:gd name="connsiteX6" fmla="*/ 2600960 w 2933700"/>
                <a:gd name="connsiteY6" fmla="*/ 1625906 h 1793546"/>
                <a:gd name="connsiteX7" fmla="*/ 2593340 w 2933700"/>
                <a:gd name="connsiteY7" fmla="*/ 1615746 h 1793546"/>
                <a:gd name="connsiteX8" fmla="*/ 2557780 w 2933700"/>
                <a:gd name="connsiteY8" fmla="*/ 1615746 h 1793546"/>
                <a:gd name="connsiteX9" fmla="*/ 2560320 w 2933700"/>
                <a:gd name="connsiteY9" fmla="*/ 1582726 h 1793546"/>
                <a:gd name="connsiteX10" fmla="*/ 2313940 w 2933700"/>
                <a:gd name="connsiteY10" fmla="*/ 1582726 h 1793546"/>
                <a:gd name="connsiteX11" fmla="*/ 2313940 w 2933700"/>
                <a:gd name="connsiteY11" fmla="*/ 1526846 h 1793546"/>
                <a:gd name="connsiteX12" fmla="*/ 2288540 w 2933700"/>
                <a:gd name="connsiteY12" fmla="*/ 1526846 h 1793546"/>
                <a:gd name="connsiteX13" fmla="*/ 2278380 w 2933700"/>
                <a:gd name="connsiteY13" fmla="*/ 1501446 h 1793546"/>
                <a:gd name="connsiteX14" fmla="*/ 2169160 w 2933700"/>
                <a:gd name="connsiteY14" fmla="*/ 1501446 h 1793546"/>
                <a:gd name="connsiteX15" fmla="*/ 2164080 w 2933700"/>
                <a:gd name="connsiteY15" fmla="*/ 1476046 h 1793546"/>
                <a:gd name="connsiteX16" fmla="*/ 2105660 w 2933700"/>
                <a:gd name="connsiteY16" fmla="*/ 1476046 h 1793546"/>
                <a:gd name="connsiteX17" fmla="*/ 2087880 w 2933700"/>
                <a:gd name="connsiteY17" fmla="*/ 1468426 h 1793546"/>
                <a:gd name="connsiteX18" fmla="*/ 2080260 w 2933700"/>
                <a:gd name="connsiteY18" fmla="*/ 1437946 h 1793546"/>
                <a:gd name="connsiteX19" fmla="*/ 2054860 w 2933700"/>
                <a:gd name="connsiteY19" fmla="*/ 1422706 h 1793546"/>
                <a:gd name="connsiteX20" fmla="*/ 1816100 w 2933700"/>
                <a:gd name="connsiteY20" fmla="*/ 1422706 h 1793546"/>
                <a:gd name="connsiteX21" fmla="*/ 1714500 w 2933700"/>
                <a:gd name="connsiteY21" fmla="*/ 1252526 h 1793546"/>
                <a:gd name="connsiteX22" fmla="*/ 1658620 w 2933700"/>
                <a:gd name="connsiteY22" fmla="*/ 1257606 h 1793546"/>
                <a:gd name="connsiteX23" fmla="*/ 1643380 w 2933700"/>
                <a:gd name="connsiteY23" fmla="*/ 1232206 h 1793546"/>
                <a:gd name="connsiteX24" fmla="*/ 1617980 w 2933700"/>
                <a:gd name="connsiteY24" fmla="*/ 1234746 h 1793546"/>
                <a:gd name="connsiteX25" fmla="*/ 1602740 w 2933700"/>
                <a:gd name="connsiteY25" fmla="*/ 1211886 h 1793546"/>
                <a:gd name="connsiteX26" fmla="*/ 1572260 w 2933700"/>
                <a:gd name="connsiteY26" fmla="*/ 1216966 h 1793546"/>
                <a:gd name="connsiteX27" fmla="*/ 1562100 w 2933700"/>
                <a:gd name="connsiteY27" fmla="*/ 1196646 h 1793546"/>
                <a:gd name="connsiteX28" fmla="*/ 1524000 w 2933700"/>
                <a:gd name="connsiteY28" fmla="*/ 1199186 h 1793546"/>
                <a:gd name="connsiteX29" fmla="*/ 1473200 w 2933700"/>
                <a:gd name="connsiteY29" fmla="*/ 1133146 h 1793546"/>
                <a:gd name="connsiteX30" fmla="*/ 1452880 w 2933700"/>
                <a:gd name="connsiteY30" fmla="*/ 1100126 h 1793546"/>
                <a:gd name="connsiteX31" fmla="*/ 1424940 w 2933700"/>
                <a:gd name="connsiteY31" fmla="*/ 1087426 h 1793546"/>
                <a:gd name="connsiteX32" fmla="*/ 1430020 w 2933700"/>
                <a:gd name="connsiteY32" fmla="*/ 1064566 h 1793546"/>
                <a:gd name="connsiteX33" fmla="*/ 1414780 w 2933700"/>
                <a:gd name="connsiteY33" fmla="*/ 1056946 h 1793546"/>
                <a:gd name="connsiteX34" fmla="*/ 1239520 w 2933700"/>
                <a:gd name="connsiteY34" fmla="*/ 1054406 h 1793546"/>
                <a:gd name="connsiteX35" fmla="*/ 1183640 w 2933700"/>
                <a:gd name="connsiteY35" fmla="*/ 985826 h 1793546"/>
                <a:gd name="connsiteX36" fmla="*/ 1173480 w 2933700"/>
                <a:gd name="connsiteY36" fmla="*/ 889306 h 1793546"/>
                <a:gd name="connsiteX37" fmla="*/ 1137920 w 2933700"/>
                <a:gd name="connsiteY37" fmla="*/ 871526 h 1793546"/>
                <a:gd name="connsiteX38" fmla="*/ 1130300 w 2933700"/>
                <a:gd name="connsiteY38" fmla="*/ 866446 h 1793546"/>
                <a:gd name="connsiteX39" fmla="*/ 1122680 w 2933700"/>
                <a:gd name="connsiteY39" fmla="*/ 861366 h 1793546"/>
                <a:gd name="connsiteX40" fmla="*/ 1104900 w 2933700"/>
                <a:gd name="connsiteY40" fmla="*/ 843586 h 1793546"/>
                <a:gd name="connsiteX41" fmla="*/ 1089660 w 2933700"/>
                <a:gd name="connsiteY41" fmla="*/ 833426 h 1793546"/>
                <a:gd name="connsiteX42" fmla="*/ 1084580 w 2933700"/>
                <a:gd name="connsiteY42" fmla="*/ 825806 h 1793546"/>
                <a:gd name="connsiteX43" fmla="*/ 1003300 w 2933700"/>
                <a:gd name="connsiteY43" fmla="*/ 823266 h 1793546"/>
                <a:gd name="connsiteX44" fmla="*/ 988060 w 2933700"/>
                <a:gd name="connsiteY44" fmla="*/ 797866 h 1793546"/>
                <a:gd name="connsiteX45" fmla="*/ 947420 w 2933700"/>
                <a:gd name="connsiteY45" fmla="*/ 795326 h 1793546"/>
                <a:gd name="connsiteX46" fmla="*/ 927100 w 2933700"/>
                <a:gd name="connsiteY46" fmla="*/ 785166 h 1793546"/>
                <a:gd name="connsiteX47" fmla="*/ 916940 w 2933700"/>
                <a:gd name="connsiteY47" fmla="*/ 762306 h 1793546"/>
                <a:gd name="connsiteX48" fmla="*/ 909320 w 2933700"/>
                <a:gd name="connsiteY48" fmla="*/ 759766 h 1793546"/>
                <a:gd name="connsiteX49" fmla="*/ 901700 w 2933700"/>
                <a:gd name="connsiteY49" fmla="*/ 716586 h 1793546"/>
                <a:gd name="connsiteX50" fmla="*/ 894080 w 2933700"/>
                <a:gd name="connsiteY50" fmla="*/ 711506 h 1793546"/>
                <a:gd name="connsiteX51" fmla="*/ 891540 w 2933700"/>
                <a:gd name="connsiteY51" fmla="*/ 655626 h 1793546"/>
                <a:gd name="connsiteX52" fmla="*/ 855980 w 2933700"/>
                <a:gd name="connsiteY52" fmla="*/ 625146 h 1793546"/>
                <a:gd name="connsiteX53" fmla="*/ 855980 w 2933700"/>
                <a:gd name="connsiteY53" fmla="*/ 574346 h 1793546"/>
                <a:gd name="connsiteX54" fmla="*/ 645160 w 2933700"/>
                <a:gd name="connsiteY54" fmla="*/ 569266 h 1793546"/>
                <a:gd name="connsiteX55" fmla="*/ 619760 w 2933700"/>
                <a:gd name="connsiteY55" fmla="*/ 556566 h 1793546"/>
                <a:gd name="connsiteX56" fmla="*/ 604520 w 2933700"/>
                <a:gd name="connsiteY56" fmla="*/ 538786 h 1793546"/>
                <a:gd name="connsiteX57" fmla="*/ 601980 w 2933700"/>
                <a:gd name="connsiteY57" fmla="*/ 526086 h 1793546"/>
                <a:gd name="connsiteX58" fmla="*/ 599440 w 2933700"/>
                <a:gd name="connsiteY58" fmla="*/ 487986 h 1793546"/>
                <a:gd name="connsiteX59" fmla="*/ 596900 w 2933700"/>
                <a:gd name="connsiteY59" fmla="*/ 480366 h 1793546"/>
                <a:gd name="connsiteX60" fmla="*/ 589280 w 2933700"/>
                <a:gd name="connsiteY60" fmla="*/ 454966 h 1793546"/>
                <a:gd name="connsiteX61" fmla="*/ 579120 w 2933700"/>
                <a:gd name="connsiteY61" fmla="*/ 439726 h 1793546"/>
                <a:gd name="connsiteX62" fmla="*/ 566420 w 2933700"/>
                <a:gd name="connsiteY62" fmla="*/ 424486 h 1793546"/>
                <a:gd name="connsiteX63" fmla="*/ 561340 w 2933700"/>
                <a:gd name="connsiteY63" fmla="*/ 424486 h 1793546"/>
                <a:gd name="connsiteX64" fmla="*/ 513080 w 2933700"/>
                <a:gd name="connsiteY64" fmla="*/ 427026 h 1793546"/>
                <a:gd name="connsiteX65" fmla="*/ 502920 w 2933700"/>
                <a:gd name="connsiteY65" fmla="*/ 406706 h 1793546"/>
                <a:gd name="connsiteX66" fmla="*/ 464820 w 2933700"/>
                <a:gd name="connsiteY66" fmla="*/ 406706 h 1793546"/>
                <a:gd name="connsiteX67" fmla="*/ 459740 w 2933700"/>
                <a:gd name="connsiteY67" fmla="*/ 396546 h 1793546"/>
                <a:gd name="connsiteX68" fmla="*/ 431800 w 2933700"/>
                <a:gd name="connsiteY68" fmla="*/ 391466 h 1793546"/>
                <a:gd name="connsiteX69" fmla="*/ 411480 w 2933700"/>
                <a:gd name="connsiteY69" fmla="*/ 363526 h 1793546"/>
                <a:gd name="connsiteX70" fmla="*/ 375920 w 2933700"/>
                <a:gd name="connsiteY70" fmla="*/ 363526 h 1793546"/>
                <a:gd name="connsiteX71" fmla="*/ 353060 w 2933700"/>
                <a:gd name="connsiteY71" fmla="*/ 340666 h 1793546"/>
                <a:gd name="connsiteX72" fmla="*/ 340360 w 2933700"/>
                <a:gd name="connsiteY72" fmla="*/ 312726 h 1793546"/>
                <a:gd name="connsiteX73" fmla="*/ 332740 w 2933700"/>
                <a:gd name="connsiteY73" fmla="*/ 310186 h 1793546"/>
                <a:gd name="connsiteX74" fmla="*/ 330200 w 2933700"/>
                <a:gd name="connsiteY74" fmla="*/ 272086 h 1793546"/>
                <a:gd name="connsiteX75" fmla="*/ 325120 w 2933700"/>
                <a:gd name="connsiteY75" fmla="*/ 264466 h 1793546"/>
                <a:gd name="connsiteX76" fmla="*/ 312420 w 2933700"/>
                <a:gd name="connsiteY76" fmla="*/ 244146 h 1793546"/>
                <a:gd name="connsiteX77" fmla="*/ 309880 w 2933700"/>
                <a:gd name="connsiteY77" fmla="*/ 233986 h 1793546"/>
                <a:gd name="connsiteX78" fmla="*/ 304800 w 2933700"/>
                <a:gd name="connsiteY78" fmla="*/ 218746 h 1793546"/>
                <a:gd name="connsiteX79" fmla="*/ 302260 w 2933700"/>
                <a:gd name="connsiteY79" fmla="*/ 183186 h 1793546"/>
                <a:gd name="connsiteX80" fmla="*/ 299720 w 2933700"/>
                <a:gd name="connsiteY80" fmla="*/ 173026 h 1793546"/>
                <a:gd name="connsiteX81" fmla="*/ 284480 w 2933700"/>
                <a:gd name="connsiteY81" fmla="*/ 114606 h 1793546"/>
                <a:gd name="connsiteX82" fmla="*/ 269240 w 2933700"/>
                <a:gd name="connsiteY82" fmla="*/ 89206 h 1793546"/>
                <a:gd name="connsiteX83" fmla="*/ 261620 w 2933700"/>
                <a:gd name="connsiteY83" fmla="*/ 86666 h 1793546"/>
                <a:gd name="connsiteX84" fmla="*/ 254000 w 2933700"/>
                <a:gd name="connsiteY84" fmla="*/ 81586 h 1793546"/>
                <a:gd name="connsiteX85" fmla="*/ 238760 w 2933700"/>
                <a:gd name="connsiteY85" fmla="*/ 76506 h 1793546"/>
                <a:gd name="connsiteX86" fmla="*/ 210820 w 2933700"/>
                <a:gd name="connsiteY86" fmla="*/ 63806 h 1793546"/>
                <a:gd name="connsiteX87" fmla="*/ 185420 w 2933700"/>
                <a:gd name="connsiteY87" fmla="*/ 66346 h 1793546"/>
                <a:gd name="connsiteX88" fmla="*/ 124460 w 2933700"/>
                <a:gd name="connsiteY88" fmla="*/ 66346 h 1793546"/>
                <a:gd name="connsiteX89" fmla="*/ 121920 w 2933700"/>
                <a:gd name="connsiteY89" fmla="*/ 58726 h 1793546"/>
                <a:gd name="connsiteX90" fmla="*/ 114300 w 2933700"/>
                <a:gd name="connsiteY90" fmla="*/ 56186 h 1793546"/>
                <a:gd name="connsiteX91" fmla="*/ 101600 w 2933700"/>
                <a:gd name="connsiteY91" fmla="*/ 53646 h 1793546"/>
                <a:gd name="connsiteX92" fmla="*/ 83820 w 2933700"/>
                <a:gd name="connsiteY92" fmla="*/ 33326 h 1793546"/>
                <a:gd name="connsiteX93" fmla="*/ 78740 w 2933700"/>
                <a:gd name="connsiteY93" fmla="*/ 25706 h 1793546"/>
                <a:gd name="connsiteX94" fmla="*/ 76200 w 2933700"/>
                <a:gd name="connsiteY94" fmla="*/ 18086 h 1793546"/>
                <a:gd name="connsiteX95" fmla="*/ 68580 w 2933700"/>
                <a:gd name="connsiteY95" fmla="*/ 13006 h 1793546"/>
                <a:gd name="connsiteX96" fmla="*/ 53340 w 2933700"/>
                <a:gd name="connsiteY96" fmla="*/ 7926 h 1793546"/>
                <a:gd name="connsiteX97" fmla="*/ 45720 w 2933700"/>
                <a:gd name="connsiteY97" fmla="*/ 5386 h 1793546"/>
                <a:gd name="connsiteX98" fmla="*/ 22860 w 2933700"/>
                <a:gd name="connsiteY98" fmla="*/ 2846 h 1793546"/>
                <a:gd name="connsiteX99" fmla="*/ 0 w 2933700"/>
                <a:gd name="connsiteY99" fmla="*/ 306 h 17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2933700" h="1793546">
                  <a:moveTo>
                    <a:pt x="2933700" y="1793546"/>
                  </a:moveTo>
                  <a:lnTo>
                    <a:pt x="2730500" y="1793546"/>
                  </a:lnTo>
                  <a:lnTo>
                    <a:pt x="2730500" y="1694486"/>
                  </a:lnTo>
                  <a:lnTo>
                    <a:pt x="2628900" y="1689406"/>
                  </a:lnTo>
                  <a:lnTo>
                    <a:pt x="2628900" y="1651306"/>
                  </a:lnTo>
                  <a:lnTo>
                    <a:pt x="2600960" y="1646226"/>
                  </a:lnTo>
                  <a:lnTo>
                    <a:pt x="2600960" y="1625906"/>
                  </a:lnTo>
                  <a:lnTo>
                    <a:pt x="2593340" y="1615746"/>
                  </a:lnTo>
                  <a:lnTo>
                    <a:pt x="2557780" y="1615746"/>
                  </a:lnTo>
                  <a:lnTo>
                    <a:pt x="2560320" y="1582726"/>
                  </a:lnTo>
                  <a:lnTo>
                    <a:pt x="2313940" y="1582726"/>
                  </a:lnTo>
                  <a:lnTo>
                    <a:pt x="2313940" y="1526846"/>
                  </a:lnTo>
                  <a:lnTo>
                    <a:pt x="2288540" y="1526846"/>
                  </a:lnTo>
                  <a:lnTo>
                    <a:pt x="2278380" y="1501446"/>
                  </a:lnTo>
                  <a:lnTo>
                    <a:pt x="2169160" y="1501446"/>
                  </a:lnTo>
                  <a:lnTo>
                    <a:pt x="2164080" y="1476046"/>
                  </a:lnTo>
                  <a:lnTo>
                    <a:pt x="2105660" y="1476046"/>
                  </a:lnTo>
                  <a:lnTo>
                    <a:pt x="2087880" y="1468426"/>
                  </a:lnTo>
                  <a:lnTo>
                    <a:pt x="2080260" y="1437946"/>
                  </a:lnTo>
                  <a:lnTo>
                    <a:pt x="2054860" y="1422706"/>
                  </a:lnTo>
                  <a:lnTo>
                    <a:pt x="1816100" y="1422706"/>
                  </a:lnTo>
                  <a:lnTo>
                    <a:pt x="1714500" y="1252526"/>
                  </a:lnTo>
                  <a:lnTo>
                    <a:pt x="1658620" y="1257606"/>
                  </a:lnTo>
                  <a:lnTo>
                    <a:pt x="1643380" y="1232206"/>
                  </a:lnTo>
                  <a:lnTo>
                    <a:pt x="1617980" y="1234746"/>
                  </a:lnTo>
                  <a:lnTo>
                    <a:pt x="1602740" y="1211886"/>
                  </a:lnTo>
                  <a:lnTo>
                    <a:pt x="1572260" y="1216966"/>
                  </a:lnTo>
                  <a:lnTo>
                    <a:pt x="1562100" y="1196646"/>
                  </a:lnTo>
                  <a:lnTo>
                    <a:pt x="1524000" y="1199186"/>
                  </a:lnTo>
                  <a:lnTo>
                    <a:pt x="1473200" y="1133146"/>
                  </a:lnTo>
                  <a:lnTo>
                    <a:pt x="1452880" y="1100126"/>
                  </a:lnTo>
                  <a:lnTo>
                    <a:pt x="1424940" y="1087426"/>
                  </a:lnTo>
                  <a:lnTo>
                    <a:pt x="1430020" y="1064566"/>
                  </a:lnTo>
                  <a:lnTo>
                    <a:pt x="1414780" y="1056946"/>
                  </a:lnTo>
                  <a:lnTo>
                    <a:pt x="1239520" y="1054406"/>
                  </a:lnTo>
                  <a:lnTo>
                    <a:pt x="1183640" y="985826"/>
                  </a:lnTo>
                  <a:lnTo>
                    <a:pt x="1173480" y="889306"/>
                  </a:lnTo>
                  <a:cubicBezTo>
                    <a:pt x="1147443" y="879542"/>
                    <a:pt x="1159179" y="885699"/>
                    <a:pt x="1137920" y="871526"/>
                  </a:cubicBezTo>
                  <a:lnTo>
                    <a:pt x="1130300" y="866446"/>
                  </a:lnTo>
                  <a:lnTo>
                    <a:pt x="1122680" y="861366"/>
                  </a:lnTo>
                  <a:cubicBezTo>
                    <a:pt x="1103839" y="833104"/>
                    <a:pt x="1121468" y="852790"/>
                    <a:pt x="1104900" y="843586"/>
                  </a:cubicBezTo>
                  <a:cubicBezTo>
                    <a:pt x="1099563" y="840621"/>
                    <a:pt x="1089660" y="833426"/>
                    <a:pt x="1089660" y="833426"/>
                  </a:cubicBezTo>
                  <a:cubicBezTo>
                    <a:pt x="1087967" y="830886"/>
                    <a:pt x="1087606" y="826209"/>
                    <a:pt x="1084580" y="825806"/>
                  </a:cubicBezTo>
                  <a:cubicBezTo>
                    <a:pt x="1064623" y="823145"/>
                    <a:pt x="1029394" y="823266"/>
                    <a:pt x="1003300" y="823266"/>
                  </a:cubicBezTo>
                  <a:lnTo>
                    <a:pt x="988060" y="797866"/>
                  </a:lnTo>
                  <a:lnTo>
                    <a:pt x="947420" y="795326"/>
                  </a:lnTo>
                  <a:cubicBezTo>
                    <a:pt x="940647" y="791939"/>
                    <a:pt x="932455" y="790521"/>
                    <a:pt x="927100" y="785166"/>
                  </a:cubicBezTo>
                  <a:cubicBezTo>
                    <a:pt x="910025" y="768091"/>
                    <a:pt x="931278" y="773776"/>
                    <a:pt x="916940" y="762306"/>
                  </a:cubicBezTo>
                  <a:cubicBezTo>
                    <a:pt x="914849" y="760633"/>
                    <a:pt x="911860" y="760613"/>
                    <a:pt x="909320" y="759766"/>
                  </a:cubicBezTo>
                  <a:cubicBezTo>
                    <a:pt x="894815" y="738008"/>
                    <a:pt x="915487" y="771736"/>
                    <a:pt x="901700" y="716586"/>
                  </a:cubicBezTo>
                  <a:cubicBezTo>
                    <a:pt x="900960" y="713624"/>
                    <a:pt x="896620" y="713199"/>
                    <a:pt x="894080" y="711506"/>
                  </a:cubicBezTo>
                  <a:cubicBezTo>
                    <a:pt x="890697" y="674291"/>
                    <a:pt x="891540" y="692918"/>
                    <a:pt x="891540" y="655626"/>
                  </a:cubicBezTo>
                  <a:lnTo>
                    <a:pt x="855980" y="625146"/>
                  </a:lnTo>
                  <a:lnTo>
                    <a:pt x="855980" y="574346"/>
                  </a:lnTo>
                  <a:lnTo>
                    <a:pt x="645160" y="569266"/>
                  </a:lnTo>
                  <a:lnTo>
                    <a:pt x="619760" y="556566"/>
                  </a:lnTo>
                  <a:cubicBezTo>
                    <a:pt x="614680" y="550639"/>
                    <a:pt x="608453" y="545529"/>
                    <a:pt x="604520" y="538786"/>
                  </a:cubicBezTo>
                  <a:cubicBezTo>
                    <a:pt x="602345" y="535057"/>
                    <a:pt x="602410" y="530382"/>
                    <a:pt x="601980" y="526086"/>
                  </a:cubicBezTo>
                  <a:cubicBezTo>
                    <a:pt x="600713" y="513421"/>
                    <a:pt x="600846" y="500636"/>
                    <a:pt x="599440" y="487986"/>
                  </a:cubicBezTo>
                  <a:cubicBezTo>
                    <a:pt x="599144" y="485325"/>
                    <a:pt x="597636" y="482940"/>
                    <a:pt x="596900" y="480366"/>
                  </a:cubicBezTo>
                  <a:cubicBezTo>
                    <a:pt x="595125" y="474154"/>
                    <a:pt x="592298" y="459493"/>
                    <a:pt x="589280" y="454966"/>
                  </a:cubicBezTo>
                  <a:lnTo>
                    <a:pt x="579120" y="439726"/>
                  </a:lnTo>
                  <a:cubicBezTo>
                    <a:pt x="575741" y="434657"/>
                    <a:pt x="571853" y="427746"/>
                    <a:pt x="566420" y="424486"/>
                  </a:cubicBezTo>
                  <a:cubicBezTo>
                    <a:pt x="564968" y="423615"/>
                    <a:pt x="563033" y="424486"/>
                    <a:pt x="561340" y="424486"/>
                  </a:cubicBezTo>
                  <a:lnTo>
                    <a:pt x="513080" y="427026"/>
                  </a:lnTo>
                  <a:lnTo>
                    <a:pt x="502920" y="406706"/>
                  </a:lnTo>
                  <a:lnTo>
                    <a:pt x="464820" y="406706"/>
                  </a:lnTo>
                  <a:lnTo>
                    <a:pt x="459740" y="396546"/>
                  </a:lnTo>
                  <a:lnTo>
                    <a:pt x="431800" y="391466"/>
                  </a:lnTo>
                  <a:lnTo>
                    <a:pt x="411480" y="363526"/>
                  </a:lnTo>
                  <a:lnTo>
                    <a:pt x="375920" y="363526"/>
                  </a:lnTo>
                  <a:lnTo>
                    <a:pt x="353060" y="340666"/>
                  </a:lnTo>
                  <a:cubicBezTo>
                    <a:pt x="352448" y="339034"/>
                    <a:pt x="346043" y="317272"/>
                    <a:pt x="340360" y="312726"/>
                  </a:cubicBezTo>
                  <a:cubicBezTo>
                    <a:pt x="338269" y="311053"/>
                    <a:pt x="335280" y="311033"/>
                    <a:pt x="332740" y="310186"/>
                  </a:cubicBezTo>
                  <a:cubicBezTo>
                    <a:pt x="331893" y="297486"/>
                    <a:pt x="332293" y="284641"/>
                    <a:pt x="330200" y="272086"/>
                  </a:cubicBezTo>
                  <a:cubicBezTo>
                    <a:pt x="329698" y="269075"/>
                    <a:pt x="326360" y="267256"/>
                    <a:pt x="325120" y="264466"/>
                  </a:cubicBezTo>
                  <a:cubicBezTo>
                    <a:pt x="316211" y="244421"/>
                    <a:pt x="326128" y="253285"/>
                    <a:pt x="312420" y="244146"/>
                  </a:cubicBezTo>
                  <a:cubicBezTo>
                    <a:pt x="311573" y="240759"/>
                    <a:pt x="310883" y="237330"/>
                    <a:pt x="309880" y="233986"/>
                  </a:cubicBezTo>
                  <a:cubicBezTo>
                    <a:pt x="308341" y="228857"/>
                    <a:pt x="304800" y="218746"/>
                    <a:pt x="304800" y="218746"/>
                  </a:cubicBezTo>
                  <a:cubicBezTo>
                    <a:pt x="303953" y="206893"/>
                    <a:pt x="303648" y="194988"/>
                    <a:pt x="302260" y="183186"/>
                  </a:cubicBezTo>
                  <a:cubicBezTo>
                    <a:pt x="299452" y="159320"/>
                    <a:pt x="299720" y="183127"/>
                    <a:pt x="299720" y="173026"/>
                  </a:cubicBezTo>
                  <a:lnTo>
                    <a:pt x="284480" y="114606"/>
                  </a:lnTo>
                  <a:cubicBezTo>
                    <a:pt x="278274" y="98057"/>
                    <a:pt x="281830" y="95501"/>
                    <a:pt x="269240" y="89206"/>
                  </a:cubicBezTo>
                  <a:cubicBezTo>
                    <a:pt x="266845" y="88009"/>
                    <a:pt x="264015" y="87863"/>
                    <a:pt x="261620" y="86666"/>
                  </a:cubicBezTo>
                  <a:cubicBezTo>
                    <a:pt x="258890" y="85301"/>
                    <a:pt x="256790" y="82826"/>
                    <a:pt x="254000" y="81586"/>
                  </a:cubicBezTo>
                  <a:cubicBezTo>
                    <a:pt x="249107" y="79411"/>
                    <a:pt x="238760" y="76506"/>
                    <a:pt x="238760" y="76506"/>
                  </a:cubicBezTo>
                  <a:cubicBezTo>
                    <a:pt x="225279" y="56285"/>
                    <a:pt x="234644" y="60403"/>
                    <a:pt x="210820" y="63806"/>
                  </a:cubicBezTo>
                  <a:cubicBezTo>
                    <a:pt x="192268" y="69990"/>
                    <a:pt x="200775" y="70185"/>
                    <a:pt x="185420" y="66346"/>
                  </a:cubicBezTo>
                  <a:cubicBezTo>
                    <a:pt x="172876" y="67242"/>
                    <a:pt x="139128" y="71680"/>
                    <a:pt x="124460" y="66346"/>
                  </a:cubicBezTo>
                  <a:cubicBezTo>
                    <a:pt x="121944" y="65431"/>
                    <a:pt x="123813" y="60619"/>
                    <a:pt x="121920" y="58726"/>
                  </a:cubicBezTo>
                  <a:cubicBezTo>
                    <a:pt x="120027" y="56833"/>
                    <a:pt x="116897" y="56835"/>
                    <a:pt x="114300" y="56186"/>
                  </a:cubicBezTo>
                  <a:cubicBezTo>
                    <a:pt x="110112" y="55139"/>
                    <a:pt x="105833" y="54493"/>
                    <a:pt x="101600" y="53646"/>
                  </a:cubicBezTo>
                  <a:cubicBezTo>
                    <a:pt x="88900" y="45179"/>
                    <a:pt x="95673" y="51106"/>
                    <a:pt x="83820" y="33326"/>
                  </a:cubicBezTo>
                  <a:cubicBezTo>
                    <a:pt x="82127" y="30786"/>
                    <a:pt x="79705" y="28602"/>
                    <a:pt x="78740" y="25706"/>
                  </a:cubicBezTo>
                  <a:cubicBezTo>
                    <a:pt x="77893" y="23166"/>
                    <a:pt x="77873" y="20177"/>
                    <a:pt x="76200" y="18086"/>
                  </a:cubicBezTo>
                  <a:cubicBezTo>
                    <a:pt x="74293" y="15702"/>
                    <a:pt x="71370" y="14246"/>
                    <a:pt x="68580" y="13006"/>
                  </a:cubicBezTo>
                  <a:cubicBezTo>
                    <a:pt x="63687" y="10831"/>
                    <a:pt x="58420" y="9619"/>
                    <a:pt x="53340" y="7926"/>
                  </a:cubicBezTo>
                  <a:cubicBezTo>
                    <a:pt x="50800" y="7079"/>
                    <a:pt x="48381" y="5682"/>
                    <a:pt x="45720" y="5386"/>
                  </a:cubicBezTo>
                  <a:lnTo>
                    <a:pt x="22860" y="2846"/>
                  </a:lnTo>
                  <a:cubicBezTo>
                    <a:pt x="10421" y="-1300"/>
                    <a:pt x="17917" y="306"/>
                    <a:pt x="0" y="306"/>
                  </a:cubicBezTo>
                </a:path>
              </a:pathLst>
            </a:cu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679575" y="1668085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679575" y="1713805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690691" y="1713805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78025" y="2059214"/>
              <a:ext cx="6350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702435" y="1804292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712603" y="1797940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1804991" y="1899541"/>
              <a:ext cx="45720" cy="61021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038349" y="2113474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995491" y="2018605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154877" y="2116650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61557" y="2183325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278457" y="2205233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319100" y="2335723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561412" y="2489713"/>
              <a:ext cx="45720" cy="45720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484405" y="2363155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537468" y="2421005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2569556" y="2480569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2570981" y="2545906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596988" y="2568332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613484" y="2583060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717194" y="2595764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829566" y="2627460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2879090" y="2682324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892208" y="2714824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2864776" y="2687392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151452" y="2902499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3142144" y="2860872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178884" y="2919554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407701" y="2961181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425391" y="2964999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462565" y="2963206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480255" y="3016045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3560308" y="3043477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3722253" y="3115812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3999621" y="3195187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4023877" y="3235759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4057661" y="3235759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4276989" y="3330448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4318508" y="3330448"/>
              <a:ext cx="54864" cy="5486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101438" y="2477812"/>
            <a:ext cx="7015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6-mo rate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59.76%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22.63%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353955" y="2963044"/>
            <a:ext cx="8932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12-mo rate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28.11%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9.40%</a:t>
            </a:r>
          </a:p>
        </p:txBody>
      </p:sp>
      <p:graphicFrame>
        <p:nvGraphicFramePr>
          <p:cNvPr id="74" name="Table 73"/>
          <p:cNvGraphicFramePr>
            <a:graphicFrameLocks noGrp="1"/>
          </p:cNvGraphicFramePr>
          <p:nvPr/>
        </p:nvGraphicFramePr>
        <p:xfrm>
          <a:off x="6596135" y="2762248"/>
          <a:ext cx="4467640" cy="1709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0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157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Olaparib</a:t>
                      </a:r>
                    </a:p>
                    <a:p>
                      <a:pPr algn="ctr"/>
                      <a:r>
                        <a:rPr lang="en-US" sz="1300" dirty="0"/>
                        <a:t>(N=162)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Physician’s Choice</a:t>
                      </a:r>
                    </a:p>
                    <a:p>
                      <a:pPr algn="ctr"/>
                      <a:r>
                        <a:rPr lang="en-US" sz="1300" dirty="0"/>
                        <a:t>(N=83)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675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300" b="1" dirty="0"/>
                        <a:t>Events, %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106 (65.4)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68 (81.9)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032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300" b="1" dirty="0"/>
                        <a:t>Median PFS, mo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7.39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3.55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349">
                <a:tc>
                  <a:txBody>
                    <a:bodyPr/>
                    <a:lstStyle/>
                    <a:p>
                      <a:pPr marL="114300" indent="0"/>
                      <a:r>
                        <a:rPr lang="en-US" sz="1300" b="1" dirty="0"/>
                        <a:t>HR </a:t>
                      </a:r>
                      <a:r>
                        <a:rPr lang="en-US" sz="1300" b="1" baseline="0" dirty="0"/>
                        <a:t>(95% Cl)</a:t>
                      </a:r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0.34 (0.25</a:t>
                      </a:r>
                      <a:r>
                        <a:rPr lang="en-US" sz="1300" baseline="0" dirty="0"/>
                        <a:t>-</a:t>
                      </a:r>
                      <a:r>
                        <a:rPr lang="en-US" sz="1300" dirty="0"/>
                        <a:t>0.47)</a:t>
                      </a:r>
                    </a:p>
                    <a:p>
                      <a:pPr algn="ctr"/>
                      <a:r>
                        <a:rPr lang="en-US" sz="1300" i="1" dirty="0"/>
                        <a:t>P</a:t>
                      </a:r>
                      <a:r>
                        <a:rPr lang="en-US" sz="1300" dirty="0"/>
                        <a:t>&lt;.001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048" name="Group 2047"/>
          <p:cNvGrpSpPr/>
          <p:nvPr/>
        </p:nvGrpSpPr>
        <p:grpSpPr>
          <a:xfrm>
            <a:off x="4069351" y="2262368"/>
            <a:ext cx="1521408" cy="461665"/>
            <a:chOff x="5428927" y="3025188"/>
            <a:chExt cx="1141056" cy="346249"/>
          </a:xfrm>
        </p:grpSpPr>
        <p:sp>
          <p:nvSpPr>
            <p:cNvPr id="2" name="TextBox 1"/>
            <p:cNvSpPr txBox="1"/>
            <p:nvPr/>
          </p:nvSpPr>
          <p:spPr>
            <a:xfrm>
              <a:off x="5601353" y="3025188"/>
              <a:ext cx="96863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Olaparib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Physician’s choice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5428927" y="3134916"/>
              <a:ext cx="21423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5428927" y="3276176"/>
              <a:ext cx="21423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Slide Number Placeholder 83">
            <a:extLst>
              <a:ext uri="{FF2B5EF4-FFF2-40B4-BE49-F238E27FC236}">
                <a16:creationId xmlns:a16="http://schemas.microsoft.com/office/drawing/2014/main" id="{B77D7535-BEB6-094B-9E5C-AC47508B1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6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2" name="Chart 251"/>
          <p:cNvGraphicFramePr/>
          <p:nvPr/>
        </p:nvGraphicFramePr>
        <p:xfrm>
          <a:off x="6312949" y="2707458"/>
          <a:ext cx="4346305" cy="2638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</a:t>
            </a:r>
            <a:r>
              <a:rPr lang="en-US" cap="none" dirty="0" err="1"/>
              <a:t>found</a:t>
            </a:r>
            <a:r>
              <a:rPr lang="en-US" dirty="0"/>
              <a:t>: Interim OS</a:t>
            </a:r>
            <a:r>
              <a:rPr lang="en-US" baseline="30000" dirty="0"/>
              <a:t>1,2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88DCE4-5CAA-8A46-BAE6-941D75ECF40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1. Hussain M, et al. ESMO 2019. Abstract LBA12_PR;  2. de Bono J, et al. N </a:t>
            </a:r>
            <a:r>
              <a:rPr lang="en-US" dirty="0" err="1"/>
              <a:t>Engl</a:t>
            </a:r>
            <a:r>
              <a:rPr lang="en-US" dirty="0"/>
              <a:t> J Med. 2020;382:2091-102.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50662" y="2989329"/>
            <a:ext cx="3611373" cy="1424497"/>
            <a:chOff x="4887980" y="2108196"/>
            <a:chExt cx="2708530" cy="1068373"/>
          </a:xfrm>
        </p:grpSpPr>
        <p:sp>
          <p:nvSpPr>
            <p:cNvPr id="8" name="Freeform 7"/>
            <p:cNvSpPr/>
            <p:nvPr/>
          </p:nvSpPr>
          <p:spPr>
            <a:xfrm>
              <a:off x="4887980" y="2109475"/>
              <a:ext cx="2690242" cy="1045028"/>
            </a:xfrm>
            <a:custGeom>
              <a:avLst/>
              <a:gdLst>
                <a:gd name="connsiteX0" fmla="*/ 2690242 w 2690242"/>
                <a:gd name="connsiteY0" fmla="*/ 1045028 h 1045028"/>
                <a:gd name="connsiteX1" fmla="*/ 2206564 w 2690242"/>
                <a:gd name="connsiteY1" fmla="*/ 1045028 h 1045028"/>
                <a:gd name="connsiteX2" fmla="*/ 2206564 w 2690242"/>
                <a:gd name="connsiteY2" fmla="*/ 1000897 h 1045028"/>
                <a:gd name="connsiteX3" fmla="*/ 2174789 w 2690242"/>
                <a:gd name="connsiteY3" fmla="*/ 1000897 h 1045028"/>
                <a:gd name="connsiteX4" fmla="*/ 2174789 w 2690242"/>
                <a:gd name="connsiteY4" fmla="*/ 949705 h 1045028"/>
                <a:gd name="connsiteX5" fmla="*/ 2072405 w 2690242"/>
                <a:gd name="connsiteY5" fmla="*/ 949705 h 1045028"/>
                <a:gd name="connsiteX6" fmla="*/ 2072405 w 2690242"/>
                <a:gd name="connsiteY6" fmla="*/ 896747 h 1045028"/>
                <a:gd name="connsiteX7" fmla="*/ 1984142 w 2690242"/>
                <a:gd name="connsiteY7" fmla="*/ 896747 h 1045028"/>
                <a:gd name="connsiteX8" fmla="*/ 1984142 w 2690242"/>
                <a:gd name="connsiteY8" fmla="*/ 884391 h 1045028"/>
                <a:gd name="connsiteX9" fmla="*/ 1968255 w 2690242"/>
                <a:gd name="connsiteY9" fmla="*/ 884391 h 1045028"/>
                <a:gd name="connsiteX10" fmla="*/ 1968255 w 2690242"/>
                <a:gd name="connsiteY10" fmla="*/ 826137 h 1045028"/>
                <a:gd name="connsiteX11" fmla="*/ 1932950 w 2690242"/>
                <a:gd name="connsiteY11" fmla="*/ 826137 h 1045028"/>
                <a:gd name="connsiteX12" fmla="*/ 1932950 w 2690242"/>
                <a:gd name="connsiteY12" fmla="*/ 801424 h 1045028"/>
                <a:gd name="connsiteX13" fmla="*/ 1857044 w 2690242"/>
                <a:gd name="connsiteY13" fmla="*/ 801424 h 1045028"/>
                <a:gd name="connsiteX14" fmla="*/ 1858809 w 2690242"/>
                <a:gd name="connsiteY14" fmla="*/ 780241 h 1045028"/>
                <a:gd name="connsiteX15" fmla="*/ 1858809 w 2690242"/>
                <a:gd name="connsiteY15" fmla="*/ 780241 h 1045028"/>
                <a:gd name="connsiteX16" fmla="*/ 1842922 w 2690242"/>
                <a:gd name="connsiteY16" fmla="*/ 759058 h 1045028"/>
                <a:gd name="connsiteX17" fmla="*/ 1729946 w 2690242"/>
                <a:gd name="connsiteY17" fmla="*/ 766119 h 1045028"/>
                <a:gd name="connsiteX18" fmla="*/ 1715824 w 2690242"/>
                <a:gd name="connsiteY18" fmla="*/ 750232 h 1045028"/>
                <a:gd name="connsiteX19" fmla="*/ 1646979 w 2690242"/>
                <a:gd name="connsiteY19" fmla="*/ 744936 h 1045028"/>
                <a:gd name="connsiteX20" fmla="*/ 1634622 w 2690242"/>
                <a:gd name="connsiteY20" fmla="*/ 729049 h 1045028"/>
                <a:gd name="connsiteX21" fmla="*/ 1426323 w 2690242"/>
                <a:gd name="connsiteY21" fmla="*/ 729049 h 1045028"/>
                <a:gd name="connsiteX22" fmla="*/ 1426323 w 2690242"/>
                <a:gd name="connsiteY22" fmla="*/ 706100 h 1045028"/>
                <a:gd name="connsiteX23" fmla="*/ 1382191 w 2690242"/>
                <a:gd name="connsiteY23" fmla="*/ 706100 h 1045028"/>
                <a:gd name="connsiteX24" fmla="*/ 1382191 w 2690242"/>
                <a:gd name="connsiteY24" fmla="*/ 684917 h 1045028"/>
                <a:gd name="connsiteX25" fmla="*/ 1341591 w 2690242"/>
                <a:gd name="connsiteY25" fmla="*/ 684917 h 1045028"/>
                <a:gd name="connsiteX26" fmla="*/ 1341591 w 2690242"/>
                <a:gd name="connsiteY26" fmla="*/ 640786 h 1045028"/>
                <a:gd name="connsiteX27" fmla="*/ 1316877 w 2690242"/>
                <a:gd name="connsiteY27" fmla="*/ 640786 h 1045028"/>
                <a:gd name="connsiteX28" fmla="*/ 1316877 w 2690242"/>
                <a:gd name="connsiteY28" fmla="*/ 630194 h 1045028"/>
                <a:gd name="connsiteX29" fmla="*/ 1299225 w 2690242"/>
                <a:gd name="connsiteY29" fmla="*/ 630194 h 1045028"/>
                <a:gd name="connsiteX30" fmla="*/ 1299225 w 2690242"/>
                <a:gd name="connsiteY30" fmla="*/ 594889 h 1045028"/>
                <a:gd name="connsiteX31" fmla="*/ 1248032 w 2690242"/>
                <a:gd name="connsiteY31" fmla="*/ 594889 h 1045028"/>
                <a:gd name="connsiteX32" fmla="*/ 1248032 w 2690242"/>
                <a:gd name="connsiteY32" fmla="*/ 577237 h 1045028"/>
                <a:gd name="connsiteX33" fmla="*/ 1225084 w 2690242"/>
                <a:gd name="connsiteY33" fmla="*/ 577237 h 1045028"/>
                <a:gd name="connsiteX34" fmla="*/ 1225084 w 2690242"/>
                <a:gd name="connsiteY34" fmla="*/ 561350 h 1045028"/>
                <a:gd name="connsiteX35" fmla="*/ 1216258 w 2690242"/>
                <a:gd name="connsiteY35" fmla="*/ 550758 h 1045028"/>
                <a:gd name="connsiteX36" fmla="*/ 1189779 w 2690242"/>
                <a:gd name="connsiteY36" fmla="*/ 550758 h 1045028"/>
                <a:gd name="connsiteX37" fmla="*/ 1189779 w 2690242"/>
                <a:gd name="connsiteY37" fmla="*/ 506627 h 1045028"/>
                <a:gd name="connsiteX38" fmla="*/ 1126230 w 2690242"/>
                <a:gd name="connsiteY38" fmla="*/ 506627 h 1045028"/>
                <a:gd name="connsiteX39" fmla="*/ 1108578 w 2690242"/>
                <a:gd name="connsiteY39" fmla="*/ 494270 h 1045028"/>
                <a:gd name="connsiteX40" fmla="*/ 1092690 w 2690242"/>
                <a:gd name="connsiteY40" fmla="*/ 487209 h 1045028"/>
                <a:gd name="connsiteX41" fmla="*/ 1071507 w 2690242"/>
                <a:gd name="connsiteY41" fmla="*/ 485444 h 1045028"/>
                <a:gd name="connsiteX42" fmla="*/ 1069742 w 2690242"/>
                <a:gd name="connsiteY42" fmla="*/ 469557 h 1045028"/>
                <a:gd name="connsiteX43" fmla="*/ 1045028 w 2690242"/>
                <a:gd name="connsiteY43" fmla="*/ 469557 h 1045028"/>
                <a:gd name="connsiteX44" fmla="*/ 1043263 w 2690242"/>
                <a:gd name="connsiteY44" fmla="*/ 462496 h 1045028"/>
                <a:gd name="connsiteX45" fmla="*/ 1009723 w 2690242"/>
                <a:gd name="connsiteY45" fmla="*/ 458965 h 1045028"/>
                <a:gd name="connsiteX46" fmla="*/ 1004428 w 2690242"/>
                <a:gd name="connsiteY46" fmla="*/ 441313 h 1045028"/>
                <a:gd name="connsiteX47" fmla="*/ 1004428 w 2690242"/>
                <a:gd name="connsiteY47" fmla="*/ 441313 h 1045028"/>
                <a:gd name="connsiteX48" fmla="*/ 985010 w 2690242"/>
                <a:gd name="connsiteY48" fmla="*/ 441313 h 1045028"/>
                <a:gd name="connsiteX49" fmla="*/ 985010 w 2690242"/>
                <a:gd name="connsiteY49" fmla="*/ 420130 h 1045028"/>
                <a:gd name="connsiteX50" fmla="*/ 947940 w 2690242"/>
                <a:gd name="connsiteY50" fmla="*/ 416599 h 1045028"/>
                <a:gd name="connsiteX51" fmla="*/ 921461 w 2690242"/>
                <a:gd name="connsiteY51" fmla="*/ 381294 h 1045028"/>
                <a:gd name="connsiteX52" fmla="*/ 866738 w 2690242"/>
                <a:gd name="connsiteY52" fmla="*/ 335398 h 1045028"/>
                <a:gd name="connsiteX53" fmla="*/ 859677 w 2690242"/>
                <a:gd name="connsiteY53" fmla="*/ 315980 h 1045028"/>
                <a:gd name="connsiteX54" fmla="*/ 833198 w 2690242"/>
                <a:gd name="connsiteY54" fmla="*/ 310684 h 1045028"/>
                <a:gd name="connsiteX55" fmla="*/ 826137 w 2690242"/>
                <a:gd name="connsiteY55" fmla="*/ 293032 h 1045028"/>
                <a:gd name="connsiteX56" fmla="*/ 799659 w 2690242"/>
                <a:gd name="connsiteY56" fmla="*/ 284205 h 1045028"/>
                <a:gd name="connsiteX57" fmla="*/ 787302 w 2690242"/>
                <a:gd name="connsiteY57" fmla="*/ 277144 h 1045028"/>
                <a:gd name="connsiteX58" fmla="*/ 774945 w 2690242"/>
                <a:gd name="connsiteY58" fmla="*/ 275379 h 1045028"/>
                <a:gd name="connsiteX59" fmla="*/ 774945 w 2690242"/>
                <a:gd name="connsiteY59" fmla="*/ 275379 h 1045028"/>
                <a:gd name="connsiteX60" fmla="*/ 759058 w 2690242"/>
                <a:gd name="connsiteY60" fmla="*/ 270083 h 1045028"/>
                <a:gd name="connsiteX61" fmla="*/ 677856 w 2690242"/>
                <a:gd name="connsiteY61" fmla="*/ 270083 h 1045028"/>
                <a:gd name="connsiteX62" fmla="*/ 677856 w 2690242"/>
                <a:gd name="connsiteY62" fmla="*/ 257727 h 1045028"/>
                <a:gd name="connsiteX63" fmla="*/ 651378 w 2690242"/>
                <a:gd name="connsiteY63" fmla="*/ 257727 h 1045028"/>
                <a:gd name="connsiteX64" fmla="*/ 651378 w 2690242"/>
                <a:gd name="connsiteY64" fmla="*/ 241839 h 1045028"/>
                <a:gd name="connsiteX65" fmla="*/ 616073 w 2690242"/>
                <a:gd name="connsiteY65" fmla="*/ 241839 h 1045028"/>
                <a:gd name="connsiteX66" fmla="*/ 605481 w 2690242"/>
                <a:gd name="connsiteY66" fmla="*/ 231248 h 1045028"/>
                <a:gd name="connsiteX67" fmla="*/ 605481 w 2690242"/>
                <a:gd name="connsiteY67" fmla="*/ 206534 h 1045028"/>
                <a:gd name="connsiteX68" fmla="*/ 534871 w 2690242"/>
                <a:gd name="connsiteY68" fmla="*/ 206534 h 1045028"/>
                <a:gd name="connsiteX69" fmla="*/ 534871 w 2690242"/>
                <a:gd name="connsiteY69" fmla="*/ 185351 h 1045028"/>
                <a:gd name="connsiteX70" fmla="*/ 510157 w 2690242"/>
                <a:gd name="connsiteY70" fmla="*/ 185351 h 1045028"/>
                <a:gd name="connsiteX71" fmla="*/ 510157 w 2690242"/>
                <a:gd name="connsiteY71" fmla="*/ 167699 h 1045028"/>
                <a:gd name="connsiteX72" fmla="*/ 413069 w 2690242"/>
                <a:gd name="connsiteY72" fmla="*/ 167699 h 1045028"/>
                <a:gd name="connsiteX73" fmla="*/ 413069 w 2690242"/>
                <a:gd name="connsiteY73" fmla="*/ 148281 h 1045028"/>
                <a:gd name="connsiteX74" fmla="*/ 395416 w 2690242"/>
                <a:gd name="connsiteY74" fmla="*/ 148281 h 1045028"/>
                <a:gd name="connsiteX75" fmla="*/ 395416 w 2690242"/>
                <a:gd name="connsiteY75" fmla="*/ 123567 h 1045028"/>
                <a:gd name="connsiteX76" fmla="*/ 335398 w 2690242"/>
                <a:gd name="connsiteY76" fmla="*/ 123567 h 1045028"/>
                <a:gd name="connsiteX77" fmla="*/ 335398 w 2690242"/>
                <a:gd name="connsiteY77" fmla="*/ 93558 h 1045028"/>
                <a:gd name="connsiteX78" fmla="*/ 319510 w 2690242"/>
                <a:gd name="connsiteY78" fmla="*/ 93558 h 1045028"/>
                <a:gd name="connsiteX79" fmla="*/ 319510 w 2690242"/>
                <a:gd name="connsiteY79" fmla="*/ 77671 h 1045028"/>
                <a:gd name="connsiteX80" fmla="*/ 287736 w 2690242"/>
                <a:gd name="connsiteY80" fmla="*/ 77671 h 1045028"/>
                <a:gd name="connsiteX81" fmla="*/ 287736 w 2690242"/>
                <a:gd name="connsiteY81" fmla="*/ 61784 h 1045028"/>
                <a:gd name="connsiteX82" fmla="*/ 266553 w 2690242"/>
                <a:gd name="connsiteY82" fmla="*/ 61784 h 1045028"/>
                <a:gd name="connsiteX83" fmla="*/ 266553 w 2690242"/>
                <a:gd name="connsiteY83" fmla="*/ 44131 h 1045028"/>
                <a:gd name="connsiteX84" fmla="*/ 231248 w 2690242"/>
                <a:gd name="connsiteY84" fmla="*/ 44131 h 1045028"/>
                <a:gd name="connsiteX85" fmla="*/ 231248 w 2690242"/>
                <a:gd name="connsiteY85" fmla="*/ 44131 h 1045028"/>
                <a:gd name="connsiteX86" fmla="*/ 220656 w 2690242"/>
                <a:gd name="connsiteY86" fmla="*/ 37070 h 1045028"/>
                <a:gd name="connsiteX87" fmla="*/ 165934 w 2690242"/>
                <a:gd name="connsiteY87" fmla="*/ 37070 h 1045028"/>
                <a:gd name="connsiteX88" fmla="*/ 127098 w 2690242"/>
                <a:gd name="connsiteY88" fmla="*/ 26479 h 1045028"/>
                <a:gd name="connsiteX89" fmla="*/ 107680 w 2690242"/>
                <a:gd name="connsiteY89" fmla="*/ 28244 h 1045028"/>
                <a:gd name="connsiteX90" fmla="*/ 109445 w 2690242"/>
                <a:gd name="connsiteY90" fmla="*/ 15887 h 1045028"/>
                <a:gd name="connsiteX91" fmla="*/ 95323 w 2690242"/>
                <a:gd name="connsiteY91" fmla="*/ 17652 h 1045028"/>
                <a:gd name="connsiteX92" fmla="*/ 95323 w 2690242"/>
                <a:gd name="connsiteY92" fmla="*/ 7061 h 1045028"/>
                <a:gd name="connsiteX93" fmla="*/ 51192 w 2690242"/>
                <a:gd name="connsiteY93" fmla="*/ 8826 h 1045028"/>
                <a:gd name="connsiteX94" fmla="*/ 52957 w 2690242"/>
                <a:gd name="connsiteY94" fmla="*/ 0 h 1045028"/>
                <a:gd name="connsiteX95" fmla="*/ 0 w 2690242"/>
                <a:gd name="connsiteY95" fmla="*/ 0 h 104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2690242" h="1045028">
                  <a:moveTo>
                    <a:pt x="2690242" y="1045028"/>
                  </a:moveTo>
                  <a:lnTo>
                    <a:pt x="2206564" y="1045028"/>
                  </a:lnTo>
                  <a:lnTo>
                    <a:pt x="2206564" y="1000897"/>
                  </a:lnTo>
                  <a:lnTo>
                    <a:pt x="2174789" y="1000897"/>
                  </a:lnTo>
                  <a:lnTo>
                    <a:pt x="2174789" y="949705"/>
                  </a:lnTo>
                  <a:lnTo>
                    <a:pt x="2072405" y="949705"/>
                  </a:lnTo>
                  <a:lnTo>
                    <a:pt x="2072405" y="896747"/>
                  </a:lnTo>
                  <a:lnTo>
                    <a:pt x="1984142" y="896747"/>
                  </a:lnTo>
                  <a:lnTo>
                    <a:pt x="1984142" y="884391"/>
                  </a:lnTo>
                  <a:lnTo>
                    <a:pt x="1968255" y="884391"/>
                  </a:lnTo>
                  <a:lnTo>
                    <a:pt x="1968255" y="826137"/>
                  </a:lnTo>
                  <a:lnTo>
                    <a:pt x="1932950" y="826137"/>
                  </a:lnTo>
                  <a:lnTo>
                    <a:pt x="1932950" y="801424"/>
                  </a:lnTo>
                  <a:lnTo>
                    <a:pt x="1857044" y="801424"/>
                  </a:lnTo>
                  <a:lnTo>
                    <a:pt x="1858809" y="780241"/>
                  </a:lnTo>
                  <a:lnTo>
                    <a:pt x="1858809" y="780241"/>
                  </a:lnTo>
                  <a:lnTo>
                    <a:pt x="1842922" y="759058"/>
                  </a:lnTo>
                  <a:lnTo>
                    <a:pt x="1729946" y="766119"/>
                  </a:lnTo>
                  <a:lnTo>
                    <a:pt x="1715824" y="750232"/>
                  </a:lnTo>
                  <a:lnTo>
                    <a:pt x="1646979" y="744936"/>
                  </a:lnTo>
                  <a:lnTo>
                    <a:pt x="1634622" y="729049"/>
                  </a:lnTo>
                  <a:lnTo>
                    <a:pt x="1426323" y="729049"/>
                  </a:lnTo>
                  <a:lnTo>
                    <a:pt x="1426323" y="706100"/>
                  </a:lnTo>
                  <a:lnTo>
                    <a:pt x="1382191" y="706100"/>
                  </a:lnTo>
                  <a:lnTo>
                    <a:pt x="1382191" y="684917"/>
                  </a:lnTo>
                  <a:lnTo>
                    <a:pt x="1341591" y="684917"/>
                  </a:lnTo>
                  <a:lnTo>
                    <a:pt x="1341591" y="640786"/>
                  </a:lnTo>
                  <a:lnTo>
                    <a:pt x="1316877" y="640786"/>
                  </a:lnTo>
                  <a:lnTo>
                    <a:pt x="1316877" y="630194"/>
                  </a:lnTo>
                  <a:lnTo>
                    <a:pt x="1299225" y="630194"/>
                  </a:lnTo>
                  <a:lnTo>
                    <a:pt x="1299225" y="594889"/>
                  </a:lnTo>
                  <a:lnTo>
                    <a:pt x="1248032" y="594889"/>
                  </a:lnTo>
                  <a:lnTo>
                    <a:pt x="1248032" y="577237"/>
                  </a:lnTo>
                  <a:lnTo>
                    <a:pt x="1225084" y="577237"/>
                  </a:lnTo>
                  <a:lnTo>
                    <a:pt x="1225084" y="561350"/>
                  </a:lnTo>
                  <a:lnTo>
                    <a:pt x="1216258" y="550758"/>
                  </a:lnTo>
                  <a:lnTo>
                    <a:pt x="1189779" y="550758"/>
                  </a:lnTo>
                  <a:lnTo>
                    <a:pt x="1189779" y="506627"/>
                  </a:lnTo>
                  <a:lnTo>
                    <a:pt x="1126230" y="506627"/>
                  </a:lnTo>
                  <a:lnTo>
                    <a:pt x="1108578" y="494270"/>
                  </a:lnTo>
                  <a:lnTo>
                    <a:pt x="1092690" y="487209"/>
                  </a:lnTo>
                  <a:lnTo>
                    <a:pt x="1071507" y="485444"/>
                  </a:lnTo>
                  <a:lnTo>
                    <a:pt x="1069742" y="469557"/>
                  </a:lnTo>
                  <a:lnTo>
                    <a:pt x="1045028" y="469557"/>
                  </a:lnTo>
                  <a:lnTo>
                    <a:pt x="1043263" y="462496"/>
                  </a:lnTo>
                  <a:lnTo>
                    <a:pt x="1009723" y="458965"/>
                  </a:lnTo>
                  <a:lnTo>
                    <a:pt x="1004428" y="441313"/>
                  </a:lnTo>
                  <a:lnTo>
                    <a:pt x="1004428" y="441313"/>
                  </a:lnTo>
                  <a:lnTo>
                    <a:pt x="985010" y="441313"/>
                  </a:lnTo>
                  <a:lnTo>
                    <a:pt x="985010" y="420130"/>
                  </a:lnTo>
                  <a:lnTo>
                    <a:pt x="947940" y="416599"/>
                  </a:lnTo>
                  <a:lnTo>
                    <a:pt x="921461" y="381294"/>
                  </a:lnTo>
                  <a:lnTo>
                    <a:pt x="866738" y="335398"/>
                  </a:lnTo>
                  <a:lnTo>
                    <a:pt x="859677" y="315980"/>
                  </a:lnTo>
                  <a:lnTo>
                    <a:pt x="833198" y="310684"/>
                  </a:lnTo>
                  <a:lnTo>
                    <a:pt x="826137" y="293032"/>
                  </a:lnTo>
                  <a:lnTo>
                    <a:pt x="799659" y="284205"/>
                  </a:lnTo>
                  <a:lnTo>
                    <a:pt x="787302" y="277144"/>
                  </a:lnTo>
                  <a:lnTo>
                    <a:pt x="774945" y="275379"/>
                  </a:lnTo>
                  <a:lnTo>
                    <a:pt x="774945" y="275379"/>
                  </a:lnTo>
                  <a:lnTo>
                    <a:pt x="759058" y="270083"/>
                  </a:lnTo>
                  <a:lnTo>
                    <a:pt x="677856" y="270083"/>
                  </a:lnTo>
                  <a:lnTo>
                    <a:pt x="677856" y="257727"/>
                  </a:lnTo>
                  <a:lnTo>
                    <a:pt x="651378" y="257727"/>
                  </a:lnTo>
                  <a:lnTo>
                    <a:pt x="651378" y="241839"/>
                  </a:lnTo>
                  <a:lnTo>
                    <a:pt x="616073" y="241839"/>
                  </a:lnTo>
                  <a:lnTo>
                    <a:pt x="605481" y="231248"/>
                  </a:lnTo>
                  <a:lnTo>
                    <a:pt x="605481" y="206534"/>
                  </a:lnTo>
                  <a:lnTo>
                    <a:pt x="534871" y="206534"/>
                  </a:lnTo>
                  <a:lnTo>
                    <a:pt x="534871" y="185351"/>
                  </a:lnTo>
                  <a:lnTo>
                    <a:pt x="510157" y="185351"/>
                  </a:lnTo>
                  <a:lnTo>
                    <a:pt x="510157" y="167699"/>
                  </a:lnTo>
                  <a:lnTo>
                    <a:pt x="413069" y="167699"/>
                  </a:lnTo>
                  <a:lnTo>
                    <a:pt x="413069" y="148281"/>
                  </a:lnTo>
                  <a:lnTo>
                    <a:pt x="395416" y="148281"/>
                  </a:lnTo>
                  <a:lnTo>
                    <a:pt x="395416" y="123567"/>
                  </a:lnTo>
                  <a:lnTo>
                    <a:pt x="335398" y="123567"/>
                  </a:lnTo>
                  <a:lnTo>
                    <a:pt x="335398" y="93558"/>
                  </a:lnTo>
                  <a:lnTo>
                    <a:pt x="319510" y="93558"/>
                  </a:lnTo>
                  <a:lnTo>
                    <a:pt x="319510" y="77671"/>
                  </a:lnTo>
                  <a:lnTo>
                    <a:pt x="287736" y="77671"/>
                  </a:lnTo>
                  <a:lnTo>
                    <a:pt x="287736" y="61784"/>
                  </a:lnTo>
                  <a:lnTo>
                    <a:pt x="266553" y="61784"/>
                  </a:lnTo>
                  <a:lnTo>
                    <a:pt x="266553" y="44131"/>
                  </a:lnTo>
                  <a:lnTo>
                    <a:pt x="231248" y="44131"/>
                  </a:lnTo>
                  <a:lnTo>
                    <a:pt x="231248" y="44131"/>
                  </a:lnTo>
                  <a:lnTo>
                    <a:pt x="220656" y="37070"/>
                  </a:lnTo>
                  <a:lnTo>
                    <a:pt x="165934" y="37070"/>
                  </a:lnTo>
                  <a:lnTo>
                    <a:pt x="127098" y="26479"/>
                  </a:lnTo>
                  <a:lnTo>
                    <a:pt x="107680" y="28244"/>
                  </a:lnTo>
                  <a:lnTo>
                    <a:pt x="109445" y="15887"/>
                  </a:lnTo>
                  <a:lnTo>
                    <a:pt x="95323" y="17652"/>
                  </a:lnTo>
                  <a:lnTo>
                    <a:pt x="95323" y="7061"/>
                  </a:lnTo>
                  <a:lnTo>
                    <a:pt x="51192" y="8826"/>
                  </a:lnTo>
                  <a:lnTo>
                    <a:pt x="52957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4956346" y="2108196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060743" y="213125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377609" y="227998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648870" y="2362586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677120" y="2378211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708882" y="2395210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719564" y="2405290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739327" y="2422298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764398" y="245321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774358" y="2463668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792560" y="2477081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810848" y="249536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870436" y="251847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914152" y="2546070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907012" y="2555050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954679" y="2569718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981057" y="2582511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05865" y="260074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127172" y="2681172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250074" y="278047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269532" y="2781398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350239" y="2814742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75803" y="2812223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6394437" y="2814076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422563" y="2813067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524461" y="283135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567091" y="2830511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627507" y="2860683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641441" y="285965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701450" y="286099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714175" y="2860123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779513" y="289371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797801" y="289115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832619" y="295821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850907" y="2991132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6888467" y="2990196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971245" y="3031547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122245" y="3139993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150286" y="3139993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7175159" y="3139993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7199205" y="3139993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318515" y="3139852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559934" y="313408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669491" y="2995740"/>
            <a:ext cx="3736119" cy="1410208"/>
            <a:chOff x="4902102" y="2113005"/>
            <a:chExt cx="2802089" cy="1057656"/>
          </a:xfrm>
        </p:grpSpPr>
        <p:sp>
          <p:nvSpPr>
            <p:cNvPr id="53" name="Freeform 52"/>
            <p:cNvSpPr/>
            <p:nvPr/>
          </p:nvSpPr>
          <p:spPr>
            <a:xfrm>
              <a:off x="4902102" y="2113005"/>
              <a:ext cx="2783801" cy="1037968"/>
            </a:xfrm>
            <a:custGeom>
              <a:avLst/>
              <a:gdLst>
                <a:gd name="connsiteX0" fmla="*/ 2783801 w 2783801"/>
                <a:gd name="connsiteY0" fmla="*/ 1037968 h 1037968"/>
                <a:gd name="connsiteX1" fmla="*/ 2450168 w 2783801"/>
                <a:gd name="connsiteY1" fmla="*/ 1037968 h 1037968"/>
                <a:gd name="connsiteX2" fmla="*/ 2450168 w 2783801"/>
                <a:gd name="connsiteY2" fmla="*/ 953236 h 1037968"/>
                <a:gd name="connsiteX3" fmla="*/ 2390150 w 2783801"/>
                <a:gd name="connsiteY3" fmla="*/ 953236 h 1037968"/>
                <a:gd name="connsiteX4" fmla="*/ 2390150 w 2783801"/>
                <a:gd name="connsiteY4" fmla="*/ 939114 h 1037968"/>
                <a:gd name="connsiteX5" fmla="*/ 2381323 w 2783801"/>
                <a:gd name="connsiteY5" fmla="*/ 930288 h 1037968"/>
                <a:gd name="connsiteX6" fmla="*/ 2383089 w 2783801"/>
                <a:gd name="connsiteY6" fmla="*/ 898513 h 1037968"/>
                <a:gd name="connsiteX7" fmla="*/ 2376028 w 2783801"/>
                <a:gd name="connsiteY7" fmla="*/ 898513 h 1037968"/>
                <a:gd name="connsiteX8" fmla="*/ 2376028 w 2783801"/>
                <a:gd name="connsiteY8" fmla="*/ 840260 h 1037968"/>
                <a:gd name="connsiteX9" fmla="*/ 2204798 w 2783801"/>
                <a:gd name="connsiteY9" fmla="*/ 840260 h 1037968"/>
                <a:gd name="connsiteX10" fmla="*/ 2204798 w 2783801"/>
                <a:gd name="connsiteY10" fmla="*/ 827903 h 1037968"/>
                <a:gd name="connsiteX11" fmla="*/ 2190676 w 2783801"/>
                <a:gd name="connsiteY11" fmla="*/ 827903 h 1037968"/>
                <a:gd name="connsiteX12" fmla="*/ 2190676 w 2783801"/>
                <a:gd name="connsiteY12" fmla="*/ 812016 h 1037968"/>
                <a:gd name="connsiteX13" fmla="*/ 2113005 w 2783801"/>
                <a:gd name="connsiteY13" fmla="*/ 812016 h 1037968"/>
                <a:gd name="connsiteX14" fmla="*/ 2113005 w 2783801"/>
                <a:gd name="connsiteY14" fmla="*/ 782007 h 1037968"/>
                <a:gd name="connsiteX15" fmla="*/ 2088292 w 2783801"/>
                <a:gd name="connsiteY15" fmla="*/ 782007 h 1037968"/>
                <a:gd name="connsiteX16" fmla="*/ 2088292 w 2783801"/>
                <a:gd name="connsiteY16" fmla="*/ 767885 h 1037968"/>
                <a:gd name="connsiteX17" fmla="*/ 2065344 w 2783801"/>
                <a:gd name="connsiteY17" fmla="*/ 767885 h 1037968"/>
                <a:gd name="connsiteX18" fmla="*/ 2067109 w 2783801"/>
                <a:gd name="connsiteY18" fmla="*/ 744936 h 1037968"/>
                <a:gd name="connsiteX19" fmla="*/ 2010621 w 2783801"/>
                <a:gd name="connsiteY19" fmla="*/ 743171 h 1037968"/>
                <a:gd name="connsiteX20" fmla="*/ 2010621 w 2783801"/>
                <a:gd name="connsiteY20" fmla="*/ 720223 h 1037968"/>
                <a:gd name="connsiteX21" fmla="*/ 1980612 w 2783801"/>
                <a:gd name="connsiteY21" fmla="*/ 716692 h 1037968"/>
                <a:gd name="connsiteX22" fmla="*/ 1984142 w 2783801"/>
                <a:gd name="connsiteY22" fmla="*/ 700805 h 1037968"/>
                <a:gd name="connsiteX23" fmla="*/ 1964724 w 2783801"/>
                <a:gd name="connsiteY23" fmla="*/ 700805 h 1037968"/>
                <a:gd name="connsiteX24" fmla="*/ 1962959 w 2783801"/>
                <a:gd name="connsiteY24" fmla="*/ 681387 h 1037968"/>
                <a:gd name="connsiteX25" fmla="*/ 1920593 w 2783801"/>
                <a:gd name="connsiteY25" fmla="*/ 679622 h 1037968"/>
                <a:gd name="connsiteX26" fmla="*/ 1920593 w 2783801"/>
                <a:gd name="connsiteY26" fmla="*/ 667265 h 1037968"/>
                <a:gd name="connsiteX27" fmla="*/ 1855279 w 2783801"/>
                <a:gd name="connsiteY27" fmla="*/ 665500 h 1037968"/>
                <a:gd name="connsiteX28" fmla="*/ 1848218 w 2783801"/>
                <a:gd name="connsiteY28" fmla="*/ 631960 h 1037968"/>
                <a:gd name="connsiteX29" fmla="*/ 1821739 w 2783801"/>
                <a:gd name="connsiteY29" fmla="*/ 631960 h 1037968"/>
                <a:gd name="connsiteX30" fmla="*/ 1797025 w 2783801"/>
                <a:gd name="connsiteY30" fmla="*/ 593125 h 1037968"/>
                <a:gd name="connsiteX31" fmla="*/ 1673458 w 2783801"/>
                <a:gd name="connsiteY31" fmla="*/ 591359 h 1037968"/>
                <a:gd name="connsiteX32" fmla="*/ 1645214 w 2783801"/>
                <a:gd name="connsiteY32" fmla="*/ 577237 h 1037968"/>
                <a:gd name="connsiteX33" fmla="*/ 1638153 w 2783801"/>
                <a:gd name="connsiteY33" fmla="*/ 543698 h 1037968"/>
                <a:gd name="connsiteX34" fmla="*/ 1620500 w 2783801"/>
                <a:gd name="connsiteY34" fmla="*/ 538402 h 1037968"/>
                <a:gd name="connsiteX35" fmla="*/ 1535768 w 2783801"/>
                <a:gd name="connsiteY35" fmla="*/ 534871 h 1037968"/>
                <a:gd name="connsiteX36" fmla="*/ 1438679 w 2783801"/>
                <a:gd name="connsiteY36" fmla="*/ 526045 h 1037968"/>
                <a:gd name="connsiteX37" fmla="*/ 1398079 w 2783801"/>
                <a:gd name="connsiteY37" fmla="*/ 503097 h 1037968"/>
                <a:gd name="connsiteX38" fmla="*/ 1316877 w 2783801"/>
                <a:gd name="connsiteY38" fmla="*/ 480149 h 1037968"/>
                <a:gd name="connsiteX39" fmla="*/ 1274511 w 2783801"/>
                <a:gd name="connsiteY39" fmla="*/ 457200 h 1037968"/>
                <a:gd name="connsiteX40" fmla="*/ 1226849 w 2783801"/>
                <a:gd name="connsiteY40" fmla="*/ 434252 h 1037968"/>
                <a:gd name="connsiteX41" fmla="*/ 1219788 w 2783801"/>
                <a:gd name="connsiteY41" fmla="*/ 423661 h 1037968"/>
                <a:gd name="connsiteX42" fmla="*/ 1205666 w 2783801"/>
                <a:gd name="connsiteY42" fmla="*/ 416600 h 1037968"/>
                <a:gd name="connsiteX43" fmla="*/ 1150944 w 2783801"/>
                <a:gd name="connsiteY43" fmla="*/ 409539 h 1037968"/>
                <a:gd name="connsiteX44" fmla="*/ 1097986 w 2783801"/>
                <a:gd name="connsiteY44" fmla="*/ 384825 h 1037968"/>
                <a:gd name="connsiteX45" fmla="*/ 1075038 w 2783801"/>
                <a:gd name="connsiteY45" fmla="*/ 347755 h 1037968"/>
                <a:gd name="connsiteX46" fmla="*/ 1057385 w 2783801"/>
                <a:gd name="connsiteY46" fmla="*/ 317746 h 1037968"/>
                <a:gd name="connsiteX47" fmla="*/ 1036202 w 2783801"/>
                <a:gd name="connsiteY47" fmla="*/ 277145 h 1037968"/>
                <a:gd name="connsiteX48" fmla="*/ 1030906 w 2783801"/>
                <a:gd name="connsiteY48" fmla="*/ 254197 h 1037968"/>
                <a:gd name="connsiteX49" fmla="*/ 985010 w 2783801"/>
                <a:gd name="connsiteY49" fmla="*/ 250666 h 1037968"/>
                <a:gd name="connsiteX50" fmla="*/ 967357 w 2783801"/>
                <a:gd name="connsiteY50" fmla="*/ 241840 h 1037968"/>
                <a:gd name="connsiteX51" fmla="*/ 933818 w 2783801"/>
                <a:gd name="connsiteY51" fmla="*/ 231248 h 1037968"/>
                <a:gd name="connsiteX52" fmla="*/ 907339 w 2783801"/>
                <a:gd name="connsiteY52" fmla="*/ 231248 h 1037968"/>
                <a:gd name="connsiteX53" fmla="*/ 840259 w 2783801"/>
                <a:gd name="connsiteY53" fmla="*/ 158873 h 1037968"/>
                <a:gd name="connsiteX54" fmla="*/ 736110 w 2783801"/>
                <a:gd name="connsiteY54" fmla="*/ 151812 h 1037968"/>
                <a:gd name="connsiteX55" fmla="*/ 723753 w 2783801"/>
                <a:gd name="connsiteY55" fmla="*/ 139455 h 1037968"/>
                <a:gd name="connsiteX56" fmla="*/ 697274 w 2783801"/>
                <a:gd name="connsiteY56" fmla="*/ 139455 h 1037968"/>
                <a:gd name="connsiteX57" fmla="*/ 688448 w 2783801"/>
                <a:gd name="connsiteY57" fmla="*/ 121803 h 1037968"/>
                <a:gd name="connsiteX58" fmla="*/ 651378 w 2783801"/>
                <a:gd name="connsiteY58" fmla="*/ 107681 h 1037968"/>
                <a:gd name="connsiteX59" fmla="*/ 617838 w 2783801"/>
                <a:gd name="connsiteY59" fmla="*/ 97089 h 1037968"/>
                <a:gd name="connsiteX60" fmla="*/ 589594 w 2783801"/>
                <a:gd name="connsiteY60" fmla="*/ 97089 h 1037968"/>
                <a:gd name="connsiteX61" fmla="*/ 587829 w 2783801"/>
                <a:gd name="connsiteY61" fmla="*/ 84732 h 1037968"/>
                <a:gd name="connsiteX62" fmla="*/ 529575 w 2783801"/>
                <a:gd name="connsiteY62" fmla="*/ 82967 h 1037968"/>
                <a:gd name="connsiteX63" fmla="*/ 529575 w 2783801"/>
                <a:gd name="connsiteY63" fmla="*/ 81202 h 1037968"/>
                <a:gd name="connsiteX64" fmla="*/ 443078 w 2783801"/>
                <a:gd name="connsiteY64" fmla="*/ 84732 h 1037968"/>
                <a:gd name="connsiteX65" fmla="*/ 432486 w 2783801"/>
                <a:gd name="connsiteY65" fmla="*/ 67080 h 1037968"/>
                <a:gd name="connsiteX66" fmla="*/ 400712 w 2783801"/>
                <a:gd name="connsiteY66" fmla="*/ 68845 h 1037968"/>
                <a:gd name="connsiteX67" fmla="*/ 400712 w 2783801"/>
                <a:gd name="connsiteY67" fmla="*/ 63549 h 1037968"/>
                <a:gd name="connsiteX68" fmla="*/ 347754 w 2783801"/>
                <a:gd name="connsiteY68" fmla="*/ 63549 h 1037968"/>
                <a:gd name="connsiteX69" fmla="*/ 347754 w 2783801"/>
                <a:gd name="connsiteY69" fmla="*/ 63549 h 1037968"/>
                <a:gd name="connsiteX70" fmla="*/ 312449 w 2783801"/>
                <a:gd name="connsiteY70" fmla="*/ 51193 h 1037968"/>
                <a:gd name="connsiteX71" fmla="*/ 312449 w 2783801"/>
                <a:gd name="connsiteY71" fmla="*/ 42366 h 1037968"/>
                <a:gd name="connsiteX72" fmla="*/ 273614 w 2783801"/>
                <a:gd name="connsiteY72" fmla="*/ 40601 h 1037968"/>
                <a:gd name="connsiteX73" fmla="*/ 273614 w 2783801"/>
                <a:gd name="connsiteY73" fmla="*/ 40601 h 1037968"/>
                <a:gd name="connsiteX74" fmla="*/ 270083 w 2783801"/>
                <a:gd name="connsiteY74" fmla="*/ 33540 h 1037968"/>
                <a:gd name="connsiteX75" fmla="*/ 178290 w 2783801"/>
                <a:gd name="connsiteY75" fmla="*/ 31775 h 1037968"/>
                <a:gd name="connsiteX76" fmla="*/ 139455 w 2783801"/>
                <a:gd name="connsiteY76" fmla="*/ 33540 h 1037968"/>
                <a:gd name="connsiteX77" fmla="*/ 142985 w 2783801"/>
                <a:gd name="connsiteY77" fmla="*/ 26479 h 1037968"/>
                <a:gd name="connsiteX78" fmla="*/ 142985 w 2783801"/>
                <a:gd name="connsiteY78" fmla="*/ 26479 h 1037968"/>
                <a:gd name="connsiteX79" fmla="*/ 121802 w 2783801"/>
                <a:gd name="connsiteY79" fmla="*/ 21183 h 1037968"/>
                <a:gd name="connsiteX80" fmla="*/ 77671 w 2783801"/>
                <a:gd name="connsiteY80" fmla="*/ 24714 h 1037968"/>
                <a:gd name="connsiteX81" fmla="*/ 51192 w 2783801"/>
                <a:gd name="connsiteY81" fmla="*/ 26479 h 1037968"/>
                <a:gd name="connsiteX82" fmla="*/ 42366 w 2783801"/>
                <a:gd name="connsiteY82" fmla="*/ 17653 h 1037968"/>
                <a:gd name="connsiteX83" fmla="*/ 22948 w 2783801"/>
                <a:gd name="connsiteY83" fmla="*/ 17653 h 1037968"/>
                <a:gd name="connsiteX84" fmla="*/ 7061 w 2783801"/>
                <a:gd name="connsiteY84" fmla="*/ 14122 h 1037968"/>
                <a:gd name="connsiteX85" fmla="*/ 0 w 2783801"/>
                <a:gd name="connsiteY85" fmla="*/ 0 h 103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783801" h="1037968">
                  <a:moveTo>
                    <a:pt x="2783801" y="1037968"/>
                  </a:moveTo>
                  <a:lnTo>
                    <a:pt x="2450168" y="1037968"/>
                  </a:lnTo>
                  <a:lnTo>
                    <a:pt x="2450168" y="953236"/>
                  </a:lnTo>
                  <a:lnTo>
                    <a:pt x="2390150" y="953236"/>
                  </a:lnTo>
                  <a:lnTo>
                    <a:pt x="2390150" y="939114"/>
                  </a:lnTo>
                  <a:lnTo>
                    <a:pt x="2381323" y="930288"/>
                  </a:lnTo>
                  <a:lnTo>
                    <a:pt x="2383089" y="898513"/>
                  </a:lnTo>
                  <a:lnTo>
                    <a:pt x="2376028" y="898513"/>
                  </a:lnTo>
                  <a:lnTo>
                    <a:pt x="2376028" y="840260"/>
                  </a:lnTo>
                  <a:lnTo>
                    <a:pt x="2204798" y="840260"/>
                  </a:lnTo>
                  <a:lnTo>
                    <a:pt x="2204798" y="827903"/>
                  </a:lnTo>
                  <a:lnTo>
                    <a:pt x="2190676" y="827903"/>
                  </a:lnTo>
                  <a:lnTo>
                    <a:pt x="2190676" y="812016"/>
                  </a:lnTo>
                  <a:lnTo>
                    <a:pt x="2113005" y="812016"/>
                  </a:lnTo>
                  <a:lnTo>
                    <a:pt x="2113005" y="782007"/>
                  </a:lnTo>
                  <a:lnTo>
                    <a:pt x="2088292" y="782007"/>
                  </a:lnTo>
                  <a:lnTo>
                    <a:pt x="2088292" y="767885"/>
                  </a:lnTo>
                  <a:lnTo>
                    <a:pt x="2065344" y="767885"/>
                  </a:lnTo>
                  <a:lnTo>
                    <a:pt x="2067109" y="744936"/>
                  </a:lnTo>
                  <a:lnTo>
                    <a:pt x="2010621" y="743171"/>
                  </a:lnTo>
                  <a:lnTo>
                    <a:pt x="2010621" y="720223"/>
                  </a:lnTo>
                  <a:lnTo>
                    <a:pt x="1980612" y="716692"/>
                  </a:lnTo>
                  <a:lnTo>
                    <a:pt x="1984142" y="700805"/>
                  </a:lnTo>
                  <a:lnTo>
                    <a:pt x="1964724" y="700805"/>
                  </a:lnTo>
                  <a:lnTo>
                    <a:pt x="1962959" y="681387"/>
                  </a:lnTo>
                  <a:lnTo>
                    <a:pt x="1920593" y="679622"/>
                  </a:lnTo>
                  <a:lnTo>
                    <a:pt x="1920593" y="667265"/>
                  </a:lnTo>
                  <a:lnTo>
                    <a:pt x="1855279" y="665500"/>
                  </a:lnTo>
                  <a:lnTo>
                    <a:pt x="1848218" y="631960"/>
                  </a:lnTo>
                  <a:lnTo>
                    <a:pt x="1821739" y="631960"/>
                  </a:lnTo>
                  <a:lnTo>
                    <a:pt x="1797025" y="593125"/>
                  </a:lnTo>
                  <a:lnTo>
                    <a:pt x="1673458" y="591359"/>
                  </a:lnTo>
                  <a:lnTo>
                    <a:pt x="1645214" y="577237"/>
                  </a:lnTo>
                  <a:lnTo>
                    <a:pt x="1638153" y="543698"/>
                  </a:lnTo>
                  <a:lnTo>
                    <a:pt x="1620500" y="538402"/>
                  </a:lnTo>
                  <a:lnTo>
                    <a:pt x="1535768" y="534871"/>
                  </a:lnTo>
                  <a:lnTo>
                    <a:pt x="1438679" y="526045"/>
                  </a:lnTo>
                  <a:lnTo>
                    <a:pt x="1398079" y="503097"/>
                  </a:lnTo>
                  <a:lnTo>
                    <a:pt x="1316877" y="480149"/>
                  </a:lnTo>
                  <a:lnTo>
                    <a:pt x="1274511" y="457200"/>
                  </a:lnTo>
                  <a:lnTo>
                    <a:pt x="1226849" y="434252"/>
                  </a:lnTo>
                  <a:lnTo>
                    <a:pt x="1219788" y="423661"/>
                  </a:lnTo>
                  <a:lnTo>
                    <a:pt x="1205666" y="416600"/>
                  </a:lnTo>
                  <a:lnTo>
                    <a:pt x="1150944" y="409539"/>
                  </a:lnTo>
                  <a:lnTo>
                    <a:pt x="1097986" y="384825"/>
                  </a:lnTo>
                  <a:lnTo>
                    <a:pt x="1075038" y="347755"/>
                  </a:lnTo>
                  <a:lnTo>
                    <a:pt x="1057385" y="317746"/>
                  </a:lnTo>
                  <a:lnTo>
                    <a:pt x="1036202" y="277145"/>
                  </a:lnTo>
                  <a:lnTo>
                    <a:pt x="1030906" y="254197"/>
                  </a:lnTo>
                  <a:lnTo>
                    <a:pt x="985010" y="250666"/>
                  </a:lnTo>
                  <a:lnTo>
                    <a:pt x="967357" y="241840"/>
                  </a:lnTo>
                  <a:lnTo>
                    <a:pt x="933818" y="231248"/>
                  </a:lnTo>
                  <a:lnTo>
                    <a:pt x="907339" y="231248"/>
                  </a:lnTo>
                  <a:lnTo>
                    <a:pt x="840259" y="158873"/>
                  </a:lnTo>
                  <a:lnTo>
                    <a:pt x="736110" y="151812"/>
                  </a:lnTo>
                  <a:lnTo>
                    <a:pt x="723753" y="139455"/>
                  </a:lnTo>
                  <a:lnTo>
                    <a:pt x="697274" y="139455"/>
                  </a:lnTo>
                  <a:lnTo>
                    <a:pt x="688448" y="121803"/>
                  </a:lnTo>
                  <a:lnTo>
                    <a:pt x="651378" y="107681"/>
                  </a:lnTo>
                  <a:lnTo>
                    <a:pt x="617838" y="97089"/>
                  </a:lnTo>
                  <a:lnTo>
                    <a:pt x="589594" y="97089"/>
                  </a:lnTo>
                  <a:lnTo>
                    <a:pt x="587829" y="84732"/>
                  </a:lnTo>
                  <a:lnTo>
                    <a:pt x="529575" y="82967"/>
                  </a:lnTo>
                  <a:lnTo>
                    <a:pt x="529575" y="81202"/>
                  </a:lnTo>
                  <a:lnTo>
                    <a:pt x="443078" y="84732"/>
                  </a:lnTo>
                  <a:lnTo>
                    <a:pt x="432486" y="67080"/>
                  </a:lnTo>
                  <a:lnTo>
                    <a:pt x="400712" y="68845"/>
                  </a:lnTo>
                  <a:lnTo>
                    <a:pt x="400712" y="63549"/>
                  </a:lnTo>
                  <a:lnTo>
                    <a:pt x="347754" y="63549"/>
                  </a:lnTo>
                  <a:lnTo>
                    <a:pt x="347754" y="63549"/>
                  </a:lnTo>
                  <a:lnTo>
                    <a:pt x="312449" y="51193"/>
                  </a:lnTo>
                  <a:lnTo>
                    <a:pt x="312449" y="42366"/>
                  </a:lnTo>
                  <a:lnTo>
                    <a:pt x="273614" y="40601"/>
                  </a:lnTo>
                  <a:lnTo>
                    <a:pt x="273614" y="40601"/>
                  </a:lnTo>
                  <a:lnTo>
                    <a:pt x="270083" y="33540"/>
                  </a:lnTo>
                  <a:lnTo>
                    <a:pt x="178290" y="31775"/>
                  </a:lnTo>
                  <a:lnTo>
                    <a:pt x="139455" y="33540"/>
                  </a:lnTo>
                  <a:lnTo>
                    <a:pt x="142985" y="26479"/>
                  </a:lnTo>
                  <a:lnTo>
                    <a:pt x="142985" y="26479"/>
                  </a:lnTo>
                  <a:lnTo>
                    <a:pt x="121802" y="21183"/>
                  </a:lnTo>
                  <a:lnTo>
                    <a:pt x="77671" y="24714"/>
                  </a:lnTo>
                  <a:lnTo>
                    <a:pt x="51192" y="26479"/>
                  </a:lnTo>
                  <a:lnTo>
                    <a:pt x="42366" y="17653"/>
                  </a:lnTo>
                  <a:lnTo>
                    <a:pt x="22948" y="17653"/>
                  </a:lnTo>
                  <a:lnTo>
                    <a:pt x="7061" y="14122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097319" y="212698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5213143" y="214523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5230752" y="215813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5351516" y="217658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5388092" y="217869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493912" y="219001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5589762" y="223720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5648870" y="224070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675703" y="225011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5708882" y="225039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737852" y="228169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5763838" y="229921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82126" y="231862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815172" y="233247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3460" y="2333913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861408" y="233735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936391" y="240516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5894454" y="234690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914152" y="235706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5903159" y="236811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5918103" y="2378543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954679" y="242310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5962769" y="245226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5974584" y="247291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5992872" y="248979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024153" y="250135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060729" y="250996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088900" y="2506313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097305" y="251906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142153" y="254653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6158119" y="255401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190211" y="256873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231786" y="259058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250074" y="2596553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275714" y="2595413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294002" y="260419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310706" y="261782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6326008" y="261928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6476987" y="262716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6357861" y="262404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6376149" y="262630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6401497" y="262934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6440411" y="262716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487610" y="262404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6520395" y="263854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6535137" y="267335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6553425" y="268117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6571713" y="268867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6605118" y="268626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6641694" y="268402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664874" y="268402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6701450" y="270901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6722276" y="274559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6750751" y="274707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6769039" y="274773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6787327" y="275265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6800320" y="278254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6832619" y="277796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6859532" y="279477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6869195" y="2816523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6885484" y="283553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6914920" y="283851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6952957" y="285524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6980055" y="288057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6999789" y="287643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6998343" y="290353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7068287" y="293366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7101013" y="293342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7172211" y="293342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7208787" y="293342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7245363" y="293342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7281939" y="304636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7309379" y="304589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7500865" y="313268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7578501" y="313268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7615077" y="313408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7629572" y="313408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7667615" y="313408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2021523" y="3092811"/>
            <a:ext cx="3264508" cy="1845691"/>
            <a:chOff x="1709030" y="2185808"/>
            <a:chExt cx="2448381" cy="1384268"/>
          </a:xfrm>
        </p:grpSpPr>
        <p:cxnSp>
          <p:nvCxnSpPr>
            <p:cNvPr id="133" name="Straight Connector 132"/>
            <p:cNvCxnSpPr/>
            <p:nvPr/>
          </p:nvCxnSpPr>
          <p:spPr>
            <a:xfrm>
              <a:off x="1709030" y="2862970"/>
              <a:ext cx="2448381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2374676" y="2185808"/>
              <a:ext cx="0" cy="138426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3066042" y="2448765"/>
              <a:ext cx="0" cy="112131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3764318" y="2720937"/>
              <a:ext cx="0" cy="84913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7" name="Chart 136"/>
          <p:cNvGraphicFramePr/>
          <p:nvPr/>
        </p:nvGraphicFramePr>
        <p:xfrm>
          <a:off x="1130952" y="2785612"/>
          <a:ext cx="4834571" cy="2638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8" name="Group 137"/>
          <p:cNvGrpSpPr/>
          <p:nvPr/>
        </p:nvGrpSpPr>
        <p:grpSpPr>
          <a:xfrm>
            <a:off x="1985075" y="3006878"/>
            <a:ext cx="3603573" cy="1326031"/>
            <a:chOff x="1681694" y="2121358"/>
            <a:chExt cx="2702680" cy="994523"/>
          </a:xfrm>
        </p:grpSpPr>
        <p:sp>
          <p:nvSpPr>
            <p:cNvPr id="139" name="Freeform 138"/>
            <p:cNvSpPr/>
            <p:nvPr/>
          </p:nvSpPr>
          <p:spPr>
            <a:xfrm>
              <a:off x="1681694" y="2138058"/>
              <a:ext cx="2686363" cy="959535"/>
            </a:xfrm>
            <a:custGeom>
              <a:avLst/>
              <a:gdLst>
                <a:gd name="connsiteX0" fmla="*/ 0 w 2686363"/>
                <a:gd name="connsiteY0" fmla="*/ 0 h 959535"/>
                <a:gd name="connsiteX1" fmla="*/ 138748 w 2686363"/>
                <a:gd name="connsiteY1" fmla="*/ 0 h 959535"/>
                <a:gd name="connsiteX2" fmla="*/ 138748 w 2686363"/>
                <a:gd name="connsiteY2" fmla="*/ 13373 h 959535"/>
                <a:gd name="connsiteX3" fmla="*/ 155464 w 2686363"/>
                <a:gd name="connsiteY3" fmla="*/ 13373 h 959535"/>
                <a:gd name="connsiteX4" fmla="*/ 155464 w 2686363"/>
                <a:gd name="connsiteY4" fmla="*/ 35105 h 959535"/>
                <a:gd name="connsiteX5" fmla="*/ 244062 w 2686363"/>
                <a:gd name="connsiteY5" fmla="*/ 35105 h 959535"/>
                <a:gd name="connsiteX6" fmla="*/ 259107 w 2686363"/>
                <a:gd name="connsiteY6" fmla="*/ 50150 h 959535"/>
                <a:gd name="connsiteX7" fmla="*/ 269137 w 2686363"/>
                <a:gd name="connsiteY7" fmla="*/ 65195 h 959535"/>
                <a:gd name="connsiteX8" fmla="*/ 314272 w 2686363"/>
                <a:gd name="connsiteY8" fmla="*/ 65195 h 959535"/>
                <a:gd name="connsiteX9" fmla="*/ 317616 w 2686363"/>
                <a:gd name="connsiteY9" fmla="*/ 73553 h 959535"/>
                <a:gd name="connsiteX10" fmla="*/ 336004 w 2686363"/>
                <a:gd name="connsiteY10" fmla="*/ 75225 h 959535"/>
                <a:gd name="connsiteX11" fmla="*/ 336004 w 2686363"/>
                <a:gd name="connsiteY11" fmla="*/ 75225 h 959535"/>
                <a:gd name="connsiteX12" fmla="*/ 336004 w 2686363"/>
                <a:gd name="connsiteY12" fmla="*/ 88598 h 959535"/>
                <a:gd name="connsiteX13" fmla="*/ 357736 w 2686363"/>
                <a:gd name="connsiteY13" fmla="*/ 88598 h 959535"/>
                <a:gd name="connsiteX14" fmla="*/ 357736 w 2686363"/>
                <a:gd name="connsiteY14" fmla="*/ 108658 h 959535"/>
                <a:gd name="connsiteX15" fmla="*/ 441319 w 2686363"/>
                <a:gd name="connsiteY15" fmla="*/ 108658 h 959535"/>
                <a:gd name="connsiteX16" fmla="*/ 441319 w 2686363"/>
                <a:gd name="connsiteY16" fmla="*/ 140420 h 959535"/>
                <a:gd name="connsiteX17" fmla="*/ 539947 w 2686363"/>
                <a:gd name="connsiteY17" fmla="*/ 140420 h 959535"/>
                <a:gd name="connsiteX18" fmla="*/ 539947 w 2686363"/>
                <a:gd name="connsiteY18" fmla="*/ 158808 h 959535"/>
                <a:gd name="connsiteX19" fmla="*/ 566694 w 2686363"/>
                <a:gd name="connsiteY19" fmla="*/ 158808 h 959535"/>
                <a:gd name="connsiteX20" fmla="*/ 566694 w 2686363"/>
                <a:gd name="connsiteY20" fmla="*/ 175524 h 959535"/>
                <a:gd name="connsiteX21" fmla="*/ 631888 w 2686363"/>
                <a:gd name="connsiteY21" fmla="*/ 175524 h 959535"/>
                <a:gd name="connsiteX22" fmla="*/ 631888 w 2686363"/>
                <a:gd name="connsiteY22" fmla="*/ 192241 h 959535"/>
                <a:gd name="connsiteX23" fmla="*/ 638575 w 2686363"/>
                <a:gd name="connsiteY23" fmla="*/ 193913 h 959535"/>
                <a:gd name="connsiteX24" fmla="*/ 640247 w 2686363"/>
                <a:gd name="connsiteY24" fmla="*/ 193913 h 959535"/>
                <a:gd name="connsiteX25" fmla="*/ 640247 w 2686363"/>
                <a:gd name="connsiteY25" fmla="*/ 230689 h 959535"/>
                <a:gd name="connsiteX26" fmla="*/ 832488 w 2686363"/>
                <a:gd name="connsiteY26" fmla="*/ 230689 h 959535"/>
                <a:gd name="connsiteX27" fmla="*/ 832488 w 2686363"/>
                <a:gd name="connsiteY27" fmla="*/ 250749 h 959535"/>
                <a:gd name="connsiteX28" fmla="*/ 860906 w 2686363"/>
                <a:gd name="connsiteY28" fmla="*/ 250749 h 959535"/>
                <a:gd name="connsiteX29" fmla="*/ 880966 w 2686363"/>
                <a:gd name="connsiteY29" fmla="*/ 282511 h 959535"/>
                <a:gd name="connsiteX30" fmla="*/ 912728 w 2686363"/>
                <a:gd name="connsiteY30" fmla="*/ 300899 h 959535"/>
                <a:gd name="connsiteX31" fmla="*/ 937803 w 2686363"/>
                <a:gd name="connsiteY31" fmla="*/ 315944 h 959535"/>
                <a:gd name="connsiteX32" fmla="*/ 961206 w 2686363"/>
                <a:gd name="connsiteY32" fmla="*/ 325974 h 959535"/>
                <a:gd name="connsiteX33" fmla="*/ 964550 w 2686363"/>
                <a:gd name="connsiteY33" fmla="*/ 347706 h 959535"/>
                <a:gd name="connsiteX34" fmla="*/ 1028073 w 2686363"/>
                <a:gd name="connsiteY34" fmla="*/ 347706 h 959535"/>
                <a:gd name="connsiteX35" fmla="*/ 1028073 w 2686363"/>
                <a:gd name="connsiteY35" fmla="*/ 367766 h 959535"/>
                <a:gd name="connsiteX36" fmla="*/ 1053148 w 2686363"/>
                <a:gd name="connsiteY36" fmla="*/ 367766 h 959535"/>
                <a:gd name="connsiteX37" fmla="*/ 1054819 w 2686363"/>
                <a:gd name="connsiteY37" fmla="*/ 391169 h 959535"/>
                <a:gd name="connsiteX38" fmla="*/ 1081566 w 2686363"/>
                <a:gd name="connsiteY38" fmla="*/ 391169 h 959535"/>
                <a:gd name="connsiteX39" fmla="*/ 1083238 w 2686363"/>
                <a:gd name="connsiteY39" fmla="*/ 397856 h 959535"/>
                <a:gd name="connsiteX40" fmla="*/ 1109984 w 2686363"/>
                <a:gd name="connsiteY40" fmla="*/ 397856 h 959535"/>
                <a:gd name="connsiteX41" fmla="*/ 1121686 w 2686363"/>
                <a:gd name="connsiteY41" fmla="*/ 412901 h 959535"/>
                <a:gd name="connsiteX42" fmla="*/ 1160134 w 2686363"/>
                <a:gd name="connsiteY42" fmla="*/ 414572 h 959535"/>
                <a:gd name="connsiteX43" fmla="*/ 1183537 w 2686363"/>
                <a:gd name="connsiteY43" fmla="*/ 432961 h 959535"/>
                <a:gd name="connsiteX44" fmla="*/ 1206941 w 2686363"/>
                <a:gd name="connsiteY44" fmla="*/ 431289 h 959535"/>
                <a:gd name="connsiteX45" fmla="*/ 1210284 w 2686363"/>
                <a:gd name="connsiteY45" fmla="*/ 453021 h 959535"/>
                <a:gd name="connsiteX46" fmla="*/ 1215299 w 2686363"/>
                <a:gd name="connsiteY46" fmla="*/ 453021 h 959535"/>
                <a:gd name="connsiteX47" fmla="*/ 1215299 w 2686363"/>
                <a:gd name="connsiteY47" fmla="*/ 474752 h 959535"/>
                <a:gd name="connsiteX48" fmla="*/ 1215299 w 2686363"/>
                <a:gd name="connsiteY48" fmla="*/ 481439 h 959535"/>
                <a:gd name="connsiteX49" fmla="*/ 1243717 w 2686363"/>
                <a:gd name="connsiteY49" fmla="*/ 481439 h 959535"/>
                <a:gd name="connsiteX50" fmla="*/ 1243717 w 2686363"/>
                <a:gd name="connsiteY50" fmla="*/ 524902 h 959535"/>
                <a:gd name="connsiteX51" fmla="*/ 1262106 w 2686363"/>
                <a:gd name="connsiteY51" fmla="*/ 524902 h 959535"/>
                <a:gd name="connsiteX52" fmla="*/ 1317271 w 2686363"/>
                <a:gd name="connsiteY52" fmla="*/ 524902 h 959535"/>
                <a:gd name="connsiteX53" fmla="*/ 1317271 w 2686363"/>
                <a:gd name="connsiteY53" fmla="*/ 546634 h 959535"/>
                <a:gd name="connsiteX54" fmla="*/ 1323957 w 2686363"/>
                <a:gd name="connsiteY54" fmla="*/ 546634 h 959535"/>
                <a:gd name="connsiteX55" fmla="*/ 1323957 w 2686363"/>
                <a:gd name="connsiteY55" fmla="*/ 575052 h 959535"/>
                <a:gd name="connsiteX56" fmla="*/ 1359062 w 2686363"/>
                <a:gd name="connsiteY56" fmla="*/ 575052 h 959535"/>
                <a:gd name="connsiteX57" fmla="*/ 1359062 w 2686363"/>
                <a:gd name="connsiteY57" fmla="*/ 596784 h 959535"/>
                <a:gd name="connsiteX58" fmla="*/ 1390824 w 2686363"/>
                <a:gd name="connsiteY58" fmla="*/ 596784 h 959535"/>
                <a:gd name="connsiteX59" fmla="*/ 1390824 w 2686363"/>
                <a:gd name="connsiteY59" fmla="*/ 623530 h 959535"/>
                <a:gd name="connsiteX60" fmla="*/ 1424257 w 2686363"/>
                <a:gd name="connsiteY60" fmla="*/ 623530 h 959535"/>
                <a:gd name="connsiteX61" fmla="*/ 1424257 w 2686363"/>
                <a:gd name="connsiteY61" fmla="*/ 648605 h 959535"/>
                <a:gd name="connsiteX62" fmla="*/ 1452675 w 2686363"/>
                <a:gd name="connsiteY62" fmla="*/ 648605 h 959535"/>
                <a:gd name="connsiteX63" fmla="*/ 1452675 w 2686363"/>
                <a:gd name="connsiteY63" fmla="*/ 675352 h 959535"/>
                <a:gd name="connsiteX64" fmla="*/ 1654947 w 2686363"/>
                <a:gd name="connsiteY64" fmla="*/ 675352 h 959535"/>
                <a:gd name="connsiteX65" fmla="*/ 1654947 w 2686363"/>
                <a:gd name="connsiteY65" fmla="*/ 703770 h 959535"/>
                <a:gd name="connsiteX66" fmla="*/ 1753575 w 2686363"/>
                <a:gd name="connsiteY66" fmla="*/ 703770 h 959535"/>
                <a:gd name="connsiteX67" fmla="*/ 1753575 w 2686363"/>
                <a:gd name="connsiteY67" fmla="*/ 737203 h 959535"/>
                <a:gd name="connsiteX68" fmla="*/ 1940801 w 2686363"/>
                <a:gd name="connsiteY68" fmla="*/ 737203 h 959535"/>
                <a:gd name="connsiteX69" fmla="*/ 1940801 w 2686363"/>
                <a:gd name="connsiteY69" fmla="*/ 782338 h 959535"/>
                <a:gd name="connsiteX70" fmla="*/ 2079549 w 2686363"/>
                <a:gd name="connsiteY70" fmla="*/ 782338 h 959535"/>
                <a:gd name="connsiteX71" fmla="*/ 2079549 w 2686363"/>
                <a:gd name="connsiteY71" fmla="*/ 834160 h 959535"/>
                <a:gd name="connsiteX72" fmla="*/ 2189879 w 2686363"/>
                <a:gd name="connsiteY72" fmla="*/ 834160 h 959535"/>
                <a:gd name="connsiteX73" fmla="*/ 2189879 w 2686363"/>
                <a:gd name="connsiteY73" fmla="*/ 889325 h 959535"/>
                <a:gd name="connsiteX74" fmla="*/ 2209939 w 2686363"/>
                <a:gd name="connsiteY74" fmla="*/ 889325 h 959535"/>
                <a:gd name="connsiteX75" fmla="*/ 2209939 w 2686363"/>
                <a:gd name="connsiteY75" fmla="*/ 959535 h 959535"/>
                <a:gd name="connsiteX76" fmla="*/ 2686363 w 2686363"/>
                <a:gd name="connsiteY76" fmla="*/ 959535 h 9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2686363" h="959535">
                  <a:moveTo>
                    <a:pt x="0" y="0"/>
                  </a:moveTo>
                  <a:lnTo>
                    <a:pt x="138748" y="0"/>
                  </a:lnTo>
                  <a:lnTo>
                    <a:pt x="138748" y="13373"/>
                  </a:lnTo>
                  <a:lnTo>
                    <a:pt x="155464" y="13373"/>
                  </a:lnTo>
                  <a:lnTo>
                    <a:pt x="155464" y="35105"/>
                  </a:lnTo>
                  <a:lnTo>
                    <a:pt x="244062" y="35105"/>
                  </a:lnTo>
                  <a:lnTo>
                    <a:pt x="259107" y="50150"/>
                  </a:lnTo>
                  <a:lnTo>
                    <a:pt x="269137" y="65195"/>
                  </a:lnTo>
                  <a:lnTo>
                    <a:pt x="314272" y="65195"/>
                  </a:lnTo>
                  <a:lnTo>
                    <a:pt x="317616" y="73553"/>
                  </a:lnTo>
                  <a:lnTo>
                    <a:pt x="336004" y="75225"/>
                  </a:lnTo>
                  <a:lnTo>
                    <a:pt x="336004" y="75225"/>
                  </a:lnTo>
                  <a:lnTo>
                    <a:pt x="336004" y="88598"/>
                  </a:lnTo>
                  <a:lnTo>
                    <a:pt x="357736" y="88598"/>
                  </a:lnTo>
                  <a:lnTo>
                    <a:pt x="357736" y="108658"/>
                  </a:lnTo>
                  <a:lnTo>
                    <a:pt x="441319" y="108658"/>
                  </a:lnTo>
                  <a:lnTo>
                    <a:pt x="441319" y="140420"/>
                  </a:lnTo>
                  <a:lnTo>
                    <a:pt x="539947" y="140420"/>
                  </a:lnTo>
                  <a:lnTo>
                    <a:pt x="539947" y="158808"/>
                  </a:lnTo>
                  <a:lnTo>
                    <a:pt x="566694" y="158808"/>
                  </a:lnTo>
                  <a:lnTo>
                    <a:pt x="566694" y="175524"/>
                  </a:lnTo>
                  <a:lnTo>
                    <a:pt x="631888" y="175524"/>
                  </a:lnTo>
                  <a:lnTo>
                    <a:pt x="631888" y="192241"/>
                  </a:lnTo>
                  <a:lnTo>
                    <a:pt x="638575" y="193913"/>
                  </a:lnTo>
                  <a:lnTo>
                    <a:pt x="640247" y="193913"/>
                  </a:lnTo>
                  <a:lnTo>
                    <a:pt x="640247" y="230689"/>
                  </a:lnTo>
                  <a:lnTo>
                    <a:pt x="832488" y="230689"/>
                  </a:lnTo>
                  <a:lnTo>
                    <a:pt x="832488" y="250749"/>
                  </a:lnTo>
                  <a:lnTo>
                    <a:pt x="860906" y="250749"/>
                  </a:lnTo>
                  <a:lnTo>
                    <a:pt x="880966" y="282511"/>
                  </a:lnTo>
                  <a:lnTo>
                    <a:pt x="912728" y="300899"/>
                  </a:lnTo>
                  <a:lnTo>
                    <a:pt x="937803" y="315944"/>
                  </a:lnTo>
                  <a:lnTo>
                    <a:pt x="961206" y="325974"/>
                  </a:lnTo>
                  <a:lnTo>
                    <a:pt x="964550" y="347706"/>
                  </a:lnTo>
                  <a:lnTo>
                    <a:pt x="1028073" y="347706"/>
                  </a:lnTo>
                  <a:lnTo>
                    <a:pt x="1028073" y="367766"/>
                  </a:lnTo>
                  <a:lnTo>
                    <a:pt x="1053148" y="367766"/>
                  </a:lnTo>
                  <a:lnTo>
                    <a:pt x="1054819" y="391169"/>
                  </a:lnTo>
                  <a:lnTo>
                    <a:pt x="1081566" y="391169"/>
                  </a:lnTo>
                  <a:lnTo>
                    <a:pt x="1083238" y="397856"/>
                  </a:lnTo>
                  <a:lnTo>
                    <a:pt x="1109984" y="397856"/>
                  </a:lnTo>
                  <a:lnTo>
                    <a:pt x="1121686" y="412901"/>
                  </a:lnTo>
                  <a:lnTo>
                    <a:pt x="1160134" y="414572"/>
                  </a:lnTo>
                  <a:lnTo>
                    <a:pt x="1183537" y="432961"/>
                  </a:lnTo>
                  <a:lnTo>
                    <a:pt x="1206941" y="431289"/>
                  </a:lnTo>
                  <a:lnTo>
                    <a:pt x="1210284" y="453021"/>
                  </a:lnTo>
                  <a:lnTo>
                    <a:pt x="1215299" y="453021"/>
                  </a:lnTo>
                  <a:lnTo>
                    <a:pt x="1215299" y="474752"/>
                  </a:lnTo>
                  <a:lnTo>
                    <a:pt x="1215299" y="481439"/>
                  </a:lnTo>
                  <a:lnTo>
                    <a:pt x="1243717" y="481439"/>
                  </a:lnTo>
                  <a:lnTo>
                    <a:pt x="1243717" y="524902"/>
                  </a:lnTo>
                  <a:lnTo>
                    <a:pt x="1262106" y="524902"/>
                  </a:lnTo>
                  <a:lnTo>
                    <a:pt x="1317271" y="524902"/>
                  </a:lnTo>
                  <a:lnTo>
                    <a:pt x="1317271" y="546634"/>
                  </a:lnTo>
                  <a:lnTo>
                    <a:pt x="1323957" y="546634"/>
                  </a:lnTo>
                  <a:lnTo>
                    <a:pt x="1323957" y="575052"/>
                  </a:lnTo>
                  <a:lnTo>
                    <a:pt x="1359062" y="575052"/>
                  </a:lnTo>
                  <a:lnTo>
                    <a:pt x="1359062" y="596784"/>
                  </a:lnTo>
                  <a:lnTo>
                    <a:pt x="1390824" y="596784"/>
                  </a:lnTo>
                  <a:lnTo>
                    <a:pt x="1390824" y="623530"/>
                  </a:lnTo>
                  <a:lnTo>
                    <a:pt x="1424257" y="623530"/>
                  </a:lnTo>
                  <a:lnTo>
                    <a:pt x="1424257" y="648605"/>
                  </a:lnTo>
                  <a:lnTo>
                    <a:pt x="1452675" y="648605"/>
                  </a:lnTo>
                  <a:lnTo>
                    <a:pt x="1452675" y="675352"/>
                  </a:lnTo>
                  <a:lnTo>
                    <a:pt x="1654947" y="675352"/>
                  </a:lnTo>
                  <a:lnTo>
                    <a:pt x="1654947" y="703770"/>
                  </a:lnTo>
                  <a:lnTo>
                    <a:pt x="1753575" y="703770"/>
                  </a:lnTo>
                  <a:lnTo>
                    <a:pt x="1753575" y="737203"/>
                  </a:lnTo>
                  <a:lnTo>
                    <a:pt x="1940801" y="737203"/>
                  </a:lnTo>
                  <a:lnTo>
                    <a:pt x="1940801" y="782338"/>
                  </a:lnTo>
                  <a:lnTo>
                    <a:pt x="2079549" y="782338"/>
                  </a:lnTo>
                  <a:lnTo>
                    <a:pt x="2079549" y="834160"/>
                  </a:lnTo>
                  <a:lnTo>
                    <a:pt x="2189879" y="834160"/>
                  </a:lnTo>
                  <a:lnTo>
                    <a:pt x="2189879" y="889325"/>
                  </a:lnTo>
                  <a:lnTo>
                    <a:pt x="2209939" y="889325"/>
                  </a:lnTo>
                  <a:lnTo>
                    <a:pt x="2209939" y="959535"/>
                  </a:lnTo>
                  <a:lnTo>
                    <a:pt x="2686363" y="959535"/>
                  </a:lnTo>
                </a:path>
              </a:pathLst>
            </a:cu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788751" y="2121358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2502594" y="2364580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2529752" y="2390746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2526577" y="2410503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2557165" y="240522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2587327" y="2423101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2602439" y="244707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2614375" y="2441866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2730900" y="250949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2767476" y="2534231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2817460" y="2556971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2947003" y="2644596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3160426" y="2796367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3062602" y="274651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3083893" y="2746482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3187474" y="279477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3205893" y="2796367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7" name="Oval 156"/>
            <p:cNvSpPr/>
            <p:nvPr/>
          </p:nvSpPr>
          <p:spPr>
            <a:xfrm>
              <a:off x="3223194" y="2796367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3248224" y="279477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3336799" y="282477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432441" y="2861351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1" name="Oval 160"/>
            <p:cNvSpPr/>
            <p:nvPr/>
          </p:nvSpPr>
          <p:spPr>
            <a:xfrm>
              <a:off x="3450338" y="2856807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2" name="Oval 161"/>
            <p:cNvSpPr/>
            <p:nvPr/>
          </p:nvSpPr>
          <p:spPr>
            <a:xfrm>
              <a:off x="3507271" y="285913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3585117" y="285965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3605178" y="2859794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5" name="Oval 164"/>
            <p:cNvSpPr/>
            <p:nvPr/>
          </p:nvSpPr>
          <p:spPr>
            <a:xfrm>
              <a:off x="3658842" y="290117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6" name="Oval 165"/>
            <p:cNvSpPr/>
            <p:nvPr/>
          </p:nvSpPr>
          <p:spPr>
            <a:xfrm>
              <a:off x="3689066" y="2903536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7" name="Oval 166"/>
            <p:cNvSpPr/>
            <p:nvPr/>
          </p:nvSpPr>
          <p:spPr>
            <a:xfrm>
              <a:off x="3765652" y="295821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3925696" y="307930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958143" y="307930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3979415" y="307930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4002681" y="307930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4131138" y="3079305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4347798" y="3076589"/>
              <a:ext cx="36576" cy="36576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049411" y="3028693"/>
            <a:ext cx="3647887" cy="1315972"/>
            <a:chOff x="1729946" y="2137719"/>
            <a:chExt cx="2735915" cy="986979"/>
          </a:xfrm>
        </p:grpSpPr>
        <p:sp>
          <p:nvSpPr>
            <p:cNvPr id="175" name="Freeform 174"/>
            <p:cNvSpPr/>
            <p:nvPr/>
          </p:nvSpPr>
          <p:spPr>
            <a:xfrm>
              <a:off x="1729946" y="2137719"/>
              <a:ext cx="2707895" cy="972653"/>
            </a:xfrm>
            <a:custGeom>
              <a:avLst/>
              <a:gdLst>
                <a:gd name="connsiteX0" fmla="*/ 2707895 w 2707895"/>
                <a:gd name="connsiteY0" fmla="*/ 972653 h 972653"/>
                <a:gd name="connsiteX1" fmla="*/ 2390150 w 2707895"/>
                <a:gd name="connsiteY1" fmla="*/ 972653 h 972653"/>
                <a:gd name="connsiteX2" fmla="*/ 2390150 w 2707895"/>
                <a:gd name="connsiteY2" fmla="*/ 967357 h 972653"/>
                <a:gd name="connsiteX3" fmla="*/ 2344253 w 2707895"/>
                <a:gd name="connsiteY3" fmla="*/ 967357 h 972653"/>
                <a:gd name="connsiteX4" fmla="*/ 2344253 w 2707895"/>
                <a:gd name="connsiteY4" fmla="*/ 879095 h 972653"/>
                <a:gd name="connsiteX5" fmla="*/ 2340723 w 2707895"/>
                <a:gd name="connsiteY5" fmla="*/ 875564 h 972653"/>
                <a:gd name="connsiteX6" fmla="*/ 2340723 w 2707895"/>
                <a:gd name="connsiteY6" fmla="*/ 780241 h 972653"/>
                <a:gd name="connsiteX7" fmla="*/ 2180085 w 2707895"/>
                <a:gd name="connsiteY7" fmla="*/ 780241 h 972653"/>
                <a:gd name="connsiteX8" fmla="*/ 2176554 w 2707895"/>
                <a:gd name="connsiteY8" fmla="*/ 767884 h 972653"/>
                <a:gd name="connsiteX9" fmla="*/ 2155371 w 2707895"/>
                <a:gd name="connsiteY9" fmla="*/ 757293 h 972653"/>
                <a:gd name="connsiteX10" fmla="*/ 2155371 w 2707895"/>
                <a:gd name="connsiteY10" fmla="*/ 741405 h 972653"/>
                <a:gd name="connsiteX11" fmla="*/ 2091822 w 2707895"/>
                <a:gd name="connsiteY11" fmla="*/ 741405 h 972653"/>
                <a:gd name="connsiteX12" fmla="*/ 2091822 w 2707895"/>
                <a:gd name="connsiteY12" fmla="*/ 718457 h 972653"/>
                <a:gd name="connsiteX13" fmla="*/ 2077700 w 2707895"/>
                <a:gd name="connsiteY13" fmla="*/ 718457 h 972653"/>
                <a:gd name="connsiteX14" fmla="*/ 2077700 w 2707895"/>
                <a:gd name="connsiteY14" fmla="*/ 693744 h 972653"/>
                <a:gd name="connsiteX15" fmla="*/ 2056517 w 2707895"/>
                <a:gd name="connsiteY15" fmla="*/ 693744 h 972653"/>
                <a:gd name="connsiteX16" fmla="*/ 2056517 w 2707895"/>
                <a:gd name="connsiteY16" fmla="*/ 669030 h 972653"/>
                <a:gd name="connsiteX17" fmla="*/ 2052987 w 2707895"/>
                <a:gd name="connsiteY17" fmla="*/ 665500 h 972653"/>
                <a:gd name="connsiteX18" fmla="*/ 2033569 w 2707895"/>
                <a:gd name="connsiteY18" fmla="*/ 665500 h 972653"/>
                <a:gd name="connsiteX19" fmla="*/ 2033569 w 2707895"/>
                <a:gd name="connsiteY19" fmla="*/ 637256 h 972653"/>
                <a:gd name="connsiteX20" fmla="*/ 1975316 w 2707895"/>
                <a:gd name="connsiteY20" fmla="*/ 637256 h 972653"/>
                <a:gd name="connsiteX21" fmla="*/ 1975316 w 2707895"/>
                <a:gd name="connsiteY21" fmla="*/ 605481 h 972653"/>
                <a:gd name="connsiteX22" fmla="*/ 1957663 w 2707895"/>
                <a:gd name="connsiteY22" fmla="*/ 605481 h 972653"/>
                <a:gd name="connsiteX23" fmla="*/ 1957663 w 2707895"/>
                <a:gd name="connsiteY23" fmla="*/ 589594 h 972653"/>
                <a:gd name="connsiteX24" fmla="*/ 1957663 w 2707895"/>
                <a:gd name="connsiteY24" fmla="*/ 575472 h 972653"/>
                <a:gd name="connsiteX25" fmla="*/ 1940011 w 2707895"/>
                <a:gd name="connsiteY25" fmla="*/ 575472 h 972653"/>
                <a:gd name="connsiteX26" fmla="*/ 1941776 w 2707895"/>
                <a:gd name="connsiteY26" fmla="*/ 548993 h 972653"/>
                <a:gd name="connsiteX27" fmla="*/ 1887053 w 2707895"/>
                <a:gd name="connsiteY27" fmla="*/ 548993 h 972653"/>
                <a:gd name="connsiteX28" fmla="*/ 1887053 w 2707895"/>
                <a:gd name="connsiteY28" fmla="*/ 497801 h 972653"/>
                <a:gd name="connsiteX29" fmla="*/ 1823504 w 2707895"/>
                <a:gd name="connsiteY29" fmla="*/ 497801 h 972653"/>
                <a:gd name="connsiteX30" fmla="*/ 1827035 w 2707895"/>
                <a:gd name="connsiteY30" fmla="*/ 483679 h 972653"/>
                <a:gd name="connsiteX31" fmla="*/ 1818208 w 2707895"/>
                <a:gd name="connsiteY31" fmla="*/ 471322 h 972653"/>
                <a:gd name="connsiteX32" fmla="*/ 1807617 w 2707895"/>
                <a:gd name="connsiteY32" fmla="*/ 464261 h 972653"/>
                <a:gd name="connsiteX33" fmla="*/ 1802321 w 2707895"/>
                <a:gd name="connsiteY33" fmla="*/ 451904 h 972653"/>
                <a:gd name="connsiteX34" fmla="*/ 1712293 w 2707895"/>
                <a:gd name="connsiteY34" fmla="*/ 453669 h 972653"/>
                <a:gd name="connsiteX35" fmla="*/ 1706998 w 2707895"/>
                <a:gd name="connsiteY35" fmla="*/ 446608 h 972653"/>
                <a:gd name="connsiteX36" fmla="*/ 1618735 w 2707895"/>
                <a:gd name="connsiteY36" fmla="*/ 448374 h 972653"/>
                <a:gd name="connsiteX37" fmla="*/ 1599317 w 2707895"/>
                <a:gd name="connsiteY37" fmla="*/ 430721 h 972653"/>
                <a:gd name="connsiteX38" fmla="*/ 1456332 w 2707895"/>
                <a:gd name="connsiteY38" fmla="*/ 439547 h 972653"/>
                <a:gd name="connsiteX39" fmla="*/ 1436914 w 2707895"/>
                <a:gd name="connsiteY39" fmla="*/ 414834 h 972653"/>
                <a:gd name="connsiteX40" fmla="*/ 1421027 w 2707895"/>
                <a:gd name="connsiteY40" fmla="*/ 413069 h 972653"/>
                <a:gd name="connsiteX41" fmla="*/ 1419262 w 2707895"/>
                <a:gd name="connsiteY41" fmla="*/ 404242 h 972653"/>
                <a:gd name="connsiteX42" fmla="*/ 1385722 w 2707895"/>
                <a:gd name="connsiteY42" fmla="*/ 402477 h 972653"/>
                <a:gd name="connsiteX43" fmla="*/ 1385722 w 2707895"/>
                <a:gd name="connsiteY43" fmla="*/ 402477 h 972653"/>
                <a:gd name="connsiteX44" fmla="*/ 1385722 w 2707895"/>
                <a:gd name="connsiteY44" fmla="*/ 402477 h 972653"/>
                <a:gd name="connsiteX45" fmla="*/ 1385722 w 2707895"/>
                <a:gd name="connsiteY45" fmla="*/ 388355 h 972653"/>
                <a:gd name="connsiteX46" fmla="*/ 1316877 w 2707895"/>
                <a:gd name="connsiteY46" fmla="*/ 390120 h 972653"/>
                <a:gd name="connsiteX47" fmla="*/ 1308051 w 2707895"/>
                <a:gd name="connsiteY47" fmla="*/ 379529 h 972653"/>
                <a:gd name="connsiteX48" fmla="*/ 1285103 w 2707895"/>
                <a:gd name="connsiteY48" fmla="*/ 377764 h 972653"/>
                <a:gd name="connsiteX49" fmla="*/ 1267450 w 2707895"/>
                <a:gd name="connsiteY49" fmla="*/ 365407 h 972653"/>
                <a:gd name="connsiteX50" fmla="*/ 1249798 w 2707895"/>
                <a:gd name="connsiteY50" fmla="*/ 356581 h 972653"/>
                <a:gd name="connsiteX51" fmla="*/ 1223319 w 2707895"/>
                <a:gd name="connsiteY51" fmla="*/ 354815 h 972653"/>
                <a:gd name="connsiteX52" fmla="*/ 1223319 w 2707895"/>
                <a:gd name="connsiteY52" fmla="*/ 328337 h 972653"/>
                <a:gd name="connsiteX53" fmla="*/ 1133291 w 2707895"/>
                <a:gd name="connsiteY53" fmla="*/ 330102 h 972653"/>
                <a:gd name="connsiteX54" fmla="*/ 1131526 w 2707895"/>
                <a:gd name="connsiteY54" fmla="*/ 310684 h 972653"/>
                <a:gd name="connsiteX55" fmla="*/ 1101517 w 2707895"/>
                <a:gd name="connsiteY55" fmla="*/ 300093 h 972653"/>
                <a:gd name="connsiteX56" fmla="*/ 1053855 w 2707895"/>
                <a:gd name="connsiteY56" fmla="*/ 254196 h 972653"/>
                <a:gd name="connsiteX57" fmla="*/ 1032672 w 2707895"/>
                <a:gd name="connsiteY57" fmla="*/ 229483 h 972653"/>
                <a:gd name="connsiteX58" fmla="*/ 1025611 w 2707895"/>
                <a:gd name="connsiteY58" fmla="*/ 199473 h 972653"/>
                <a:gd name="connsiteX59" fmla="*/ 997367 w 2707895"/>
                <a:gd name="connsiteY59" fmla="*/ 199473 h 972653"/>
                <a:gd name="connsiteX60" fmla="*/ 981479 w 2707895"/>
                <a:gd name="connsiteY60" fmla="*/ 176525 h 972653"/>
                <a:gd name="connsiteX61" fmla="*/ 910869 w 2707895"/>
                <a:gd name="connsiteY61" fmla="*/ 178290 h 972653"/>
                <a:gd name="connsiteX62" fmla="*/ 907339 w 2707895"/>
                <a:gd name="connsiteY62" fmla="*/ 167699 h 972653"/>
                <a:gd name="connsiteX63" fmla="*/ 836729 w 2707895"/>
                <a:gd name="connsiteY63" fmla="*/ 169464 h 972653"/>
                <a:gd name="connsiteX64" fmla="*/ 826137 w 2707895"/>
                <a:gd name="connsiteY64" fmla="*/ 157107 h 972653"/>
                <a:gd name="connsiteX65" fmla="*/ 729049 w 2707895"/>
                <a:gd name="connsiteY65" fmla="*/ 157107 h 972653"/>
                <a:gd name="connsiteX66" fmla="*/ 721988 w 2707895"/>
                <a:gd name="connsiteY66" fmla="*/ 148281 h 972653"/>
                <a:gd name="connsiteX67" fmla="*/ 688448 w 2707895"/>
                <a:gd name="connsiteY67" fmla="*/ 148281 h 972653"/>
                <a:gd name="connsiteX68" fmla="*/ 681387 w 2707895"/>
                <a:gd name="connsiteY68" fmla="*/ 130628 h 972653"/>
                <a:gd name="connsiteX69" fmla="*/ 656673 w 2707895"/>
                <a:gd name="connsiteY69" fmla="*/ 130628 h 972653"/>
                <a:gd name="connsiteX70" fmla="*/ 649612 w 2707895"/>
                <a:gd name="connsiteY70" fmla="*/ 121802 h 972653"/>
                <a:gd name="connsiteX71" fmla="*/ 637256 w 2707895"/>
                <a:gd name="connsiteY71" fmla="*/ 121802 h 972653"/>
                <a:gd name="connsiteX72" fmla="*/ 626664 w 2707895"/>
                <a:gd name="connsiteY72" fmla="*/ 100619 h 972653"/>
                <a:gd name="connsiteX73" fmla="*/ 589594 w 2707895"/>
                <a:gd name="connsiteY73" fmla="*/ 102384 h 972653"/>
                <a:gd name="connsiteX74" fmla="*/ 577237 w 2707895"/>
                <a:gd name="connsiteY74" fmla="*/ 95323 h 972653"/>
                <a:gd name="connsiteX75" fmla="*/ 444843 w 2707895"/>
                <a:gd name="connsiteY75" fmla="*/ 95323 h 972653"/>
                <a:gd name="connsiteX76" fmla="*/ 444843 w 2707895"/>
                <a:gd name="connsiteY76" fmla="*/ 74140 h 972653"/>
                <a:gd name="connsiteX77" fmla="*/ 278910 w 2707895"/>
                <a:gd name="connsiteY77" fmla="*/ 74140 h 972653"/>
                <a:gd name="connsiteX78" fmla="*/ 266553 w 2707895"/>
                <a:gd name="connsiteY78" fmla="*/ 67079 h 972653"/>
                <a:gd name="connsiteX79" fmla="*/ 211830 w 2707895"/>
                <a:gd name="connsiteY79" fmla="*/ 67079 h 972653"/>
                <a:gd name="connsiteX80" fmla="*/ 211830 w 2707895"/>
                <a:gd name="connsiteY80" fmla="*/ 58253 h 972653"/>
                <a:gd name="connsiteX81" fmla="*/ 144751 w 2707895"/>
                <a:gd name="connsiteY81" fmla="*/ 58253 h 972653"/>
                <a:gd name="connsiteX82" fmla="*/ 144751 w 2707895"/>
                <a:gd name="connsiteY82" fmla="*/ 45896 h 972653"/>
                <a:gd name="connsiteX83" fmla="*/ 121802 w 2707895"/>
                <a:gd name="connsiteY83" fmla="*/ 45896 h 972653"/>
                <a:gd name="connsiteX84" fmla="*/ 121802 w 2707895"/>
                <a:gd name="connsiteY84" fmla="*/ 37070 h 972653"/>
                <a:gd name="connsiteX85" fmla="*/ 44131 w 2707895"/>
                <a:gd name="connsiteY85" fmla="*/ 37070 h 972653"/>
                <a:gd name="connsiteX86" fmla="*/ 44131 w 2707895"/>
                <a:gd name="connsiteY86" fmla="*/ 37070 h 972653"/>
                <a:gd name="connsiteX87" fmla="*/ 44131 w 2707895"/>
                <a:gd name="connsiteY87" fmla="*/ 28244 h 972653"/>
                <a:gd name="connsiteX88" fmla="*/ 28244 w 2707895"/>
                <a:gd name="connsiteY88" fmla="*/ 28244 h 972653"/>
                <a:gd name="connsiteX89" fmla="*/ 28244 w 2707895"/>
                <a:gd name="connsiteY89" fmla="*/ 22948 h 972653"/>
                <a:gd name="connsiteX90" fmla="*/ 17652 w 2707895"/>
                <a:gd name="connsiteY90" fmla="*/ 22948 h 972653"/>
                <a:gd name="connsiteX91" fmla="*/ 17652 w 2707895"/>
                <a:gd name="connsiteY91" fmla="*/ 12357 h 972653"/>
                <a:gd name="connsiteX92" fmla="*/ 0 w 2707895"/>
                <a:gd name="connsiteY92" fmla="*/ 12357 h 972653"/>
                <a:gd name="connsiteX93" fmla="*/ 0 w 2707895"/>
                <a:gd name="connsiteY93" fmla="*/ 0 h 97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707895" h="972653">
                  <a:moveTo>
                    <a:pt x="2707895" y="972653"/>
                  </a:moveTo>
                  <a:lnTo>
                    <a:pt x="2390150" y="972653"/>
                  </a:lnTo>
                  <a:lnTo>
                    <a:pt x="2390150" y="967357"/>
                  </a:lnTo>
                  <a:lnTo>
                    <a:pt x="2344253" y="967357"/>
                  </a:lnTo>
                  <a:lnTo>
                    <a:pt x="2344253" y="879095"/>
                  </a:lnTo>
                  <a:lnTo>
                    <a:pt x="2340723" y="875564"/>
                  </a:lnTo>
                  <a:lnTo>
                    <a:pt x="2340723" y="780241"/>
                  </a:lnTo>
                  <a:lnTo>
                    <a:pt x="2180085" y="780241"/>
                  </a:lnTo>
                  <a:lnTo>
                    <a:pt x="2176554" y="767884"/>
                  </a:lnTo>
                  <a:lnTo>
                    <a:pt x="2155371" y="757293"/>
                  </a:lnTo>
                  <a:lnTo>
                    <a:pt x="2155371" y="741405"/>
                  </a:lnTo>
                  <a:lnTo>
                    <a:pt x="2091822" y="741405"/>
                  </a:lnTo>
                  <a:lnTo>
                    <a:pt x="2091822" y="718457"/>
                  </a:lnTo>
                  <a:lnTo>
                    <a:pt x="2077700" y="718457"/>
                  </a:lnTo>
                  <a:lnTo>
                    <a:pt x="2077700" y="693744"/>
                  </a:lnTo>
                  <a:lnTo>
                    <a:pt x="2056517" y="693744"/>
                  </a:lnTo>
                  <a:lnTo>
                    <a:pt x="2056517" y="669030"/>
                  </a:lnTo>
                  <a:lnTo>
                    <a:pt x="2052987" y="665500"/>
                  </a:lnTo>
                  <a:lnTo>
                    <a:pt x="2033569" y="665500"/>
                  </a:lnTo>
                  <a:lnTo>
                    <a:pt x="2033569" y="637256"/>
                  </a:lnTo>
                  <a:lnTo>
                    <a:pt x="1975316" y="637256"/>
                  </a:lnTo>
                  <a:lnTo>
                    <a:pt x="1975316" y="605481"/>
                  </a:lnTo>
                  <a:lnTo>
                    <a:pt x="1957663" y="605481"/>
                  </a:lnTo>
                  <a:lnTo>
                    <a:pt x="1957663" y="589594"/>
                  </a:lnTo>
                  <a:lnTo>
                    <a:pt x="1957663" y="575472"/>
                  </a:lnTo>
                  <a:lnTo>
                    <a:pt x="1940011" y="575472"/>
                  </a:lnTo>
                  <a:lnTo>
                    <a:pt x="1941776" y="548993"/>
                  </a:lnTo>
                  <a:lnTo>
                    <a:pt x="1887053" y="548993"/>
                  </a:lnTo>
                  <a:lnTo>
                    <a:pt x="1887053" y="497801"/>
                  </a:lnTo>
                  <a:lnTo>
                    <a:pt x="1823504" y="497801"/>
                  </a:lnTo>
                  <a:lnTo>
                    <a:pt x="1827035" y="483679"/>
                  </a:lnTo>
                  <a:cubicBezTo>
                    <a:pt x="1824093" y="479560"/>
                    <a:pt x="1821787" y="474901"/>
                    <a:pt x="1818208" y="471322"/>
                  </a:cubicBezTo>
                  <a:cubicBezTo>
                    <a:pt x="1815208" y="468322"/>
                    <a:pt x="1807617" y="464261"/>
                    <a:pt x="1807617" y="464261"/>
                  </a:cubicBezTo>
                  <a:cubicBezTo>
                    <a:pt x="1805526" y="453803"/>
                    <a:pt x="1807973" y="457556"/>
                    <a:pt x="1802321" y="451904"/>
                  </a:cubicBezTo>
                  <a:lnTo>
                    <a:pt x="1712293" y="453669"/>
                  </a:lnTo>
                  <a:lnTo>
                    <a:pt x="1706998" y="446608"/>
                  </a:lnTo>
                  <a:lnTo>
                    <a:pt x="1618735" y="448374"/>
                  </a:lnTo>
                  <a:lnTo>
                    <a:pt x="1599317" y="430721"/>
                  </a:lnTo>
                  <a:lnTo>
                    <a:pt x="1456332" y="439547"/>
                  </a:lnTo>
                  <a:lnTo>
                    <a:pt x="1436914" y="414834"/>
                  </a:lnTo>
                  <a:lnTo>
                    <a:pt x="1421027" y="413069"/>
                  </a:lnTo>
                  <a:lnTo>
                    <a:pt x="1419262" y="404242"/>
                  </a:lnTo>
                  <a:lnTo>
                    <a:pt x="1385722" y="402477"/>
                  </a:lnTo>
                  <a:lnTo>
                    <a:pt x="1385722" y="402477"/>
                  </a:lnTo>
                  <a:lnTo>
                    <a:pt x="1385722" y="402477"/>
                  </a:lnTo>
                  <a:lnTo>
                    <a:pt x="1385722" y="388355"/>
                  </a:lnTo>
                  <a:lnTo>
                    <a:pt x="1316877" y="390120"/>
                  </a:lnTo>
                  <a:lnTo>
                    <a:pt x="1308051" y="379529"/>
                  </a:lnTo>
                  <a:lnTo>
                    <a:pt x="1285103" y="377764"/>
                  </a:lnTo>
                  <a:lnTo>
                    <a:pt x="1267450" y="365407"/>
                  </a:lnTo>
                  <a:lnTo>
                    <a:pt x="1249798" y="356581"/>
                  </a:lnTo>
                  <a:lnTo>
                    <a:pt x="1223319" y="354815"/>
                  </a:lnTo>
                  <a:lnTo>
                    <a:pt x="1223319" y="328337"/>
                  </a:lnTo>
                  <a:lnTo>
                    <a:pt x="1133291" y="330102"/>
                  </a:lnTo>
                  <a:lnTo>
                    <a:pt x="1131526" y="310684"/>
                  </a:lnTo>
                  <a:lnTo>
                    <a:pt x="1101517" y="300093"/>
                  </a:lnTo>
                  <a:lnTo>
                    <a:pt x="1053855" y="254196"/>
                  </a:lnTo>
                  <a:lnTo>
                    <a:pt x="1032672" y="229483"/>
                  </a:lnTo>
                  <a:lnTo>
                    <a:pt x="1025611" y="199473"/>
                  </a:lnTo>
                  <a:lnTo>
                    <a:pt x="997367" y="199473"/>
                  </a:lnTo>
                  <a:lnTo>
                    <a:pt x="981479" y="176525"/>
                  </a:lnTo>
                  <a:lnTo>
                    <a:pt x="910869" y="178290"/>
                  </a:lnTo>
                  <a:lnTo>
                    <a:pt x="907339" y="167699"/>
                  </a:lnTo>
                  <a:lnTo>
                    <a:pt x="836729" y="169464"/>
                  </a:lnTo>
                  <a:lnTo>
                    <a:pt x="826137" y="157107"/>
                  </a:lnTo>
                  <a:lnTo>
                    <a:pt x="729049" y="157107"/>
                  </a:lnTo>
                  <a:lnTo>
                    <a:pt x="721988" y="148281"/>
                  </a:lnTo>
                  <a:lnTo>
                    <a:pt x="688448" y="148281"/>
                  </a:lnTo>
                  <a:lnTo>
                    <a:pt x="681387" y="130628"/>
                  </a:lnTo>
                  <a:lnTo>
                    <a:pt x="656673" y="130628"/>
                  </a:lnTo>
                  <a:lnTo>
                    <a:pt x="649612" y="121802"/>
                  </a:lnTo>
                  <a:lnTo>
                    <a:pt x="637256" y="121802"/>
                  </a:lnTo>
                  <a:lnTo>
                    <a:pt x="626664" y="100619"/>
                  </a:lnTo>
                  <a:lnTo>
                    <a:pt x="589594" y="102384"/>
                  </a:lnTo>
                  <a:lnTo>
                    <a:pt x="577237" y="95323"/>
                  </a:lnTo>
                  <a:lnTo>
                    <a:pt x="444843" y="95323"/>
                  </a:lnTo>
                  <a:lnTo>
                    <a:pt x="444843" y="74140"/>
                  </a:lnTo>
                  <a:lnTo>
                    <a:pt x="278910" y="74140"/>
                  </a:lnTo>
                  <a:lnTo>
                    <a:pt x="266553" y="67079"/>
                  </a:lnTo>
                  <a:lnTo>
                    <a:pt x="211830" y="67079"/>
                  </a:lnTo>
                  <a:lnTo>
                    <a:pt x="211830" y="58253"/>
                  </a:lnTo>
                  <a:lnTo>
                    <a:pt x="144751" y="58253"/>
                  </a:lnTo>
                  <a:lnTo>
                    <a:pt x="144751" y="45896"/>
                  </a:lnTo>
                  <a:lnTo>
                    <a:pt x="121802" y="45896"/>
                  </a:lnTo>
                  <a:lnTo>
                    <a:pt x="121802" y="37070"/>
                  </a:lnTo>
                  <a:lnTo>
                    <a:pt x="44131" y="37070"/>
                  </a:lnTo>
                  <a:lnTo>
                    <a:pt x="44131" y="37070"/>
                  </a:lnTo>
                  <a:lnTo>
                    <a:pt x="44131" y="28244"/>
                  </a:lnTo>
                  <a:lnTo>
                    <a:pt x="28244" y="28244"/>
                  </a:lnTo>
                  <a:lnTo>
                    <a:pt x="28244" y="22948"/>
                  </a:lnTo>
                  <a:lnTo>
                    <a:pt x="17652" y="22948"/>
                  </a:lnTo>
                  <a:lnTo>
                    <a:pt x="17652" y="12357"/>
                  </a:lnTo>
                  <a:lnTo>
                    <a:pt x="0" y="1235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1892172" y="217711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1924683" y="216783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2042985" y="219001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2057052" y="219390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2184746" y="221378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2318858" y="222069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2471258" y="227728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>
              <a:off x="2502594" y="227498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2534753" y="227498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2553041" y="228696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2575670" y="228696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2612484" y="228696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>
              <a:off x="2630772" y="230033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2660520" y="230033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2702968" y="2305256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2721256" y="231386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739544" y="231397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2744308" y="234337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2774054" y="237392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2780884" y="239726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2814284" y="242676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2799172" y="241511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2850860" y="243814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2882320" y="2444433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0" name="Oval 199"/>
            <p:cNvSpPr/>
            <p:nvPr/>
          </p:nvSpPr>
          <p:spPr>
            <a:xfrm>
              <a:off x="2914932" y="244086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1" name="Oval 200"/>
            <p:cNvSpPr/>
            <p:nvPr/>
          </p:nvSpPr>
          <p:spPr>
            <a:xfrm>
              <a:off x="2973034" y="247744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2" name="Oval 201"/>
            <p:cNvSpPr/>
            <p:nvPr/>
          </p:nvSpPr>
          <p:spPr>
            <a:xfrm>
              <a:off x="2973034" y="248306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3009610" y="249832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4" name="Oval 203"/>
            <p:cNvSpPr/>
            <p:nvPr/>
          </p:nvSpPr>
          <p:spPr>
            <a:xfrm>
              <a:off x="3062602" y="250987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5" name="Oval 204"/>
            <p:cNvSpPr/>
            <p:nvPr/>
          </p:nvSpPr>
          <p:spPr>
            <a:xfrm>
              <a:off x="3083893" y="250987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6" name="Oval 205"/>
            <p:cNvSpPr/>
            <p:nvPr/>
          </p:nvSpPr>
          <p:spPr>
            <a:xfrm>
              <a:off x="3102181" y="252132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7" name="Oval 206"/>
            <p:cNvSpPr/>
            <p:nvPr/>
          </p:nvSpPr>
          <p:spPr>
            <a:xfrm>
              <a:off x="3117500" y="252132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8" name="Oval 207"/>
            <p:cNvSpPr/>
            <p:nvPr/>
          </p:nvSpPr>
          <p:spPr>
            <a:xfrm>
              <a:off x="3132819" y="253844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9" name="Oval 208"/>
            <p:cNvSpPr/>
            <p:nvPr/>
          </p:nvSpPr>
          <p:spPr>
            <a:xfrm>
              <a:off x="3142138" y="253844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0" name="Oval 209"/>
            <p:cNvSpPr/>
            <p:nvPr/>
          </p:nvSpPr>
          <p:spPr>
            <a:xfrm>
              <a:off x="3178714" y="255505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3237235" y="255652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2" name="Oval 211"/>
            <p:cNvSpPr/>
            <p:nvPr/>
          </p:nvSpPr>
          <p:spPr>
            <a:xfrm>
              <a:off x="3200659" y="255401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3" name="Oval 212"/>
            <p:cNvSpPr/>
            <p:nvPr/>
          </p:nvSpPr>
          <p:spPr>
            <a:xfrm>
              <a:off x="3260824" y="255251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3280036" y="255401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5" name="Oval 214"/>
            <p:cNvSpPr/>
            <p:nvPr/>
          </p:nvSpPr>
          <p:spPr>
            <a:xfrm>
              <a:off x="3328731" y="2554010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6" name="Oval 215"/>
            <p:cNvSpPr/>
            <p:nvPr/>
          </p:nvSpPr>
          <p:spPr>
            <a:xfrm>
              <a:off x="3334418" y="257229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3352706" y="257333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3370994" y="257080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3399602" y="257080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3450369" y="257080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1" name="Oval 220"/>
            <p:cNvSpPr/>
            <p:nvPr/>
          </p:nvSpPr>
          <p:spPr>
            <a:xfrm>
              <a:off x="3486914" y="257080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3509966" y="257080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3552894" y="261928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3602800" y="266767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3663249" y="269073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3575880" y="261928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3594861" y="261928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3631437" y="2667648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3668013" y="272819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3699824" y="2750589"/>
              <a:ext cx="36576" cy="4817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3764318" y="2783655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3762856" y="283481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3781143" y="282023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3795215" y="281969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3806200" y="2861351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3874806" y="290040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3903442" y="289792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4002874" y="289792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4012182" y="2897927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4039257" y="2900409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4075833" y="308573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4105866" y="308812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4126374" y="3086514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4295174" y="308812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4366086" y="308812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4429285" y="3088122"/>
              <a:ext cx="36576" cy="36576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7" name="Group 246"/>
          <p:cNvGrpSpPr/>
          <p:nvPr/>
        </p:nvGrpSpPr>
        <p:grpSpPr>
          <a:xfrm>
            <a:off x="6658787" y="3065171"/>
            <a:ext cx="3274232" cy="1856312"/>
            <a:chOff x="4894074" y="2165078"/>
            <a:chExt cx="2455674" cy="1392234"/>
          </a:xfrm>
        </p:grpSpPr>
        <p:cxnSp>
          <p:nvCxnSpPr>
            <p:cNvPr id="248" name="Straight Connector 247"/>
            <p:cNvCxnSpPr/>
            <p:nvPr/>
          </p:nvCxnSpPr>
          <p:spPr>
            <a:xfrm flipV="1">
              <a:off x="5581602" y="2165078"/>
              <a:ext cx="0" cy="1388684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6268362" y="2501356"/>
              <a:ext cx="0" cy="105595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flipV="1">
              <a:off x="6971245" y="2761626"/>
              <a:ext cx="0" cy="795686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4894074" y="2848629"/>
              <a:ext cx="2455674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3" name="Table 252"/>
          <p:cNvGraphicFramePr>
            <a:graphicFrameLocks noGrp="1"/>
          </p:cNvGraphicFramePr>
          <p:nvPr/>
        </p:nvGraphicFramePr>
        <p:xfrm>
          <a:off x="664946" y="5215533"/>
          <a:ext cx="5081753" cy="452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65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9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2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0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8513">
                <a:tc gridSpan="8"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No. at Risk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Olaparib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162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125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      76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Physician’s Choice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54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       34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54" name="Table 253"/>
          <p:cNvGraphicFramePr>
            <a:graphicFrameLocks noGrp="1"/>
          </p:cNvGraphicFramePr>
          <p:nvPr/>
        </p:nvGraphicFramePr>
        <p:xfrm>
          <a:off x="6370138" y="5373867"/>
          <a:ext cx="4362130" cy="28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4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7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85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422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256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187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106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58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40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131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115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79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5" name="Table 254"/>
          <p:cNvGraphicFramePr>
            <a:graphicFrameLocks noGrp="1"/>
          </p:cNvGraphicFramePr>
          <p:nvPr/>
        </p:nvGraphicFramePr>
        <p:xfrm>
          <a:off x="1629889" y="1580250"/>
          <a:ext cx="3836696" cy="1002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2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902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Olaparib</a:t>
                      </a:r>
                    </a:p>
                    <a:p>
                      <a:pPr algn="ctr"/>
                      <a:r>
                        <a:rPr lang="en-US" sz="1200" dirty="0"/>
                        <a:t>(N=162)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Physician’s Choice</a:t>
                      </a:r>
                    </a:p>
                    <a:p>
                      <a:pPr algn="ctr"/>
                      <a:r>
                        <a:rPr lang="en-US" sz="1200" dirty="0"/>
                        <a:t>(N=83)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851">
                <a:tc>
                  <a:txBody>
                    <a:bodyPr/>
                    <a:lstStyle/>
                    <a:p>
                      <a:r>
                        <a:rPr lang="en-US" sz="1200" dirty="0"/>
                        <a:t>Median OS, mo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15.1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r>
                        <a:rPr lang="en-US" sz="1200" dirty="0"/>
                        <a:t>HR </a:t>
                      </a:r>
                      <a:r>
                        <a:rPr lang="en-US" sz="1200" baseline="0" dirty="0"/>
                        <a:t>(95% Cl)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0.64 (0.43</a:t>
                      </a:r>
                      <a:r>
                        <a:rPr lang="en-US" sz="1200" baseline="0" dirty="0"/>
                        <a:t>-</a:t>
                      </a:r>
                      <a:r>
                        <a:rPr lang="en-US" sz="1200" dirty="0"/>
                        <a:t>0.97)</a:t>
                      </a:r>
                    </a:p>
                    <a:p>
                      <a:pPr algn="ctr"/>
                      <a:r>
                        <a:rPr lang="en-US" sz="1200" i="1" dirty="0"/>
                        <a:t>P</a:t>
                      </a:r>
                      <a:r>
                        <a:rPr lang="en-US" sz="1200" dirty="0"/>
                        <a:t> = .02</a:t>
                      </a:r>
                      <a:endParaRPr lang="en-US" sz="12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56" name="Table 255"/>
          <p:cNvGraphicFramePr>
            <a:graphicFrameLocks noGrp="1"/>
          </p:cNvGraphicFramePr>
          <p:nvPr/>
        </p:nvGraphicFramePr>
        <p:xfrm>
          <a:off x="6565860" y="1579081"/>
          <a:ext cx="3840479" cy="96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7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5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7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26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Olaparib</a:t>
                      </a:r>
                    </a:p>
                    <a:p>
                      <a:pPr algn="ctr"/>
                      <a:r>
                        <a:rPr lang="en-US" sz="1200" dirty="0"/>
                        <a:t>(N=256)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Physician’s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Choice</a:t>
                      </a:r>
                    </a:p>
                    <a:p>
                      <a:pPr algn="ctr"/>
                      <a:r>
                        <a:rPr lang="en-US" sz="1200" dirty="0"/>
                        <a:t>(N=131)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33">
                <a:tc>
                  <a:txBody>
                    <a:bodyPr/>
                    <a:lstStyle/>
                    <a:p>
                      <a:r>
                        <a:rPr lang="en-US" sz="1200" dirty="0"/>
                        <a:t>Median OS, mo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17.51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14.26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67">
                <a:tc>
                  <a:txBody>
                    <a:bodyPr/>
                    <a:lstStyle/>
                    <a:p>
                      <a:r>
                        <a:rPr lang="en-US" sz="1200" dirty="0"/>
                        <a:t>HR </a:t>
                      </a:r>
                      <a:r>
                        <a:rPr lang="en-US" sz="1200" baseline="0" dirty="0"/>
                        <a:t>(95% Cl)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0.67 (0.49</a:t>
                      </a:r>
                      <a:r>
                        <a:rPr lang="en-US" sz="1200" baseline="0" dirty="0"/>
                        <a:t>-</a:t>
                      </a:r>
                      <a:r>
                        <a:rPr lang="en-US" sz="1200" dirty="0"/>
                        <a:t>0.93)</a:t>
                      </a:r>
                    </a:p>
                    <a:p>
                      <a:pPr algn="ctr"/>
                      <a:r>
                        <a:rPr lang="en-US" sz="1200" i="1" dirty="0"/>
                        <a:t>P </a:t>
                      </a:r>
                      <a:r>
                        <a:rPr lang="en-US" sz="1200" dirty="0"/>
                        <a:t>= .0063 (nominal)</a:t>
                      </a:r>
                      <a:endParaRPr lang="en-US" sz="12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7" name="TextBox 256"/>
          <p:cNvSpPr txBox="1"/>
          <p:nvPr/>
        </p:nvSpPr>
        <p:spPr>
          <a:xfrm>
            <a:off x="431539" y="6054113"/>
            <a:ext cx="1132892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the physician’s choice arm patients who progressed, 80.6% in cohort A and 84.6% in cohort B crossed over to olaparib</a:t>
            </a:r>
            <a:endParaRPr kumimoji="0" lang="en-US" sz="1467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2936517" y="1151930"/>
            <a:ext cx="12234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 A</a:t>
            </a:r>
          </a:p>
        </p:txBody>
      </p:sp>
      <p:sp>
        <p:nvSpPr>
          <p:cNvPr id="259" name="Rectangle 258"/>
          <p:cNvSpPr/>
          <p:nvPr/>
        </p:nvSpPr>
        <p:spPr>
          <a:xfrm>
            <a:off x="2956028" y="2638437"/>
            <a:ext cx="637736" cy="492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6-mo rate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91.20%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84.15%</a:t>
            </a:r>
          </a:p>
        </p:txBody>
      </p:sp>
      <p:sp>
        <p:nvSpPr>
          <p:cNvPr id="261" name="Rectangle 260"/>
          <p:cNvSpPr/>
          <p:nvPr/>
        </p:nvSpPr>
        <p:spPr>
          <a:xfrm>
            <a:off x="3850670" y="2950268"/>
            <a:ext cx="709679" cy="492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12-mo rate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73.07%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56.94%</a:t>
            </a:r>
          </a:p>
        </p:txBody>
      </p:sp>
      <p:sp>
        <p:nvSpPr>
          <p:cNvPr id="262" name="Rectangle 261"/>
          <p:cNvSpPr/>
          <p:nvPr/>
        </p:nvSpPr>
        <p:spPr>
          <a:xfrm>
            <a:off x="4773911" y="3331173"/>
            <a:ext cx="709679" cy="492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18-mo rate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56.30%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42.13%</a:t>
            </a:r>
          </a:p>
        </p:txBody>
      </p:sp>
      <p:sp>
        <p:nvSpPr>
          <p:cNvPr id="263" name="Rectangle 262"/>
          <p:cNvSpPr/>
          <p:nvPr/>
        </p:nvSpPr>
        <p:spPr>
          <a:xfrm>
            <a:off x="7689565" y="2611749"/>
            <a:ext cx="637736" cy="492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6-mo rate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92.07%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82.92%</a:t>
            </a:r>
          </a:p>
        </p:txBody>
      </p:sp>
      <p:sp>
        <p:nvSpPr>
          <p:cNvPr id="265" name="Rectangle 264"/>
          <p:cNvSpPr/>
          <p:nvPr/>
        </p:nvSpPr>
        <p:spPr>
          <a:xfrm>
            <a:off x="8594103" y="3081221"/>
            <a:ext cx="709679" cy="492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12-mo rate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66.06%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52.97%</a:t>
            </a:r>
          </a:p>
        </p:txBody>
      </p:sp>
      <p:sp>
        <p:nvSpPr>
          <p:cNvPr id="266" name="Rectangle 265"/>
          <p:cNvSpPr/>
          <p:nvPr/>
        </p:nvSpPr>
        <p:spPr>
          <a:xfrm>
            <a:off x="9449214" y="3389904"/>
            <a:ext cx="709679" cy="492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18-mo rate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49.18%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35.61%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7534793" y="1151929"/>
            <a:ext cx="190261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COHORTS A + B</a:t>
            </a:r>
          </a:p>
        </p:txBody>
      </p:sp>
      <p:grpSp>
        <p:nvGrpSpPr>
          <p:cNvPr id="269" name="Group 268"/>
          <p:cNvGrpSpPr/>
          <p:nvPr/>
        </p:nvGrpSpPr>
        <p:grpSpPr>
          <a:xfrm>
            <a:off x="4347693" y="5723464"/>
            <a:ext cx="3157052" cy="307777"/>
            <a:chOff x="5399109" y="3025188"/>
            <a:chExt cx="2367789" cy="230833"/>
          </a:xfrm>
        </p:grpSpPr>
        <p:sp>
          <p:nvSpPr>
            <p:cNvPr id="270" name="TextBox 269"/>
            <p:cNvSpPr txBox="1"/>
            <p:nvPr/>
          </p:nvSpPr>
          <p:spPr>
            <a:xfrm>
              <a:off x="5601353" y="3025188"/>
              <a:ext cx="2165545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Olaparib	    Physician’s Choice</a:t>
              </a:r>
            </a:p>
          </p:txBody>
        </p:sp>
        <p:cxnSp>
          <p:nvCxnSpPr>
            <p:cNvPr id="271" name="Straight Connector 270"/>
            <p:cNvCxnSpPr/>
            <p:nvPr/>
          </p:nvCxnSpPr>
          <p:spPr>
            <a:xfrm flipH="1">
              <a:off x="5399109" y="3152146"/>
              <a:ext cx="21423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flipH="1">
              <a:off x="6438778" y="3152146"/>
              <a:ext cx="214230" cy="0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 rot="16200000">
            <a:off x="5189762" y="3834131"/>
            <a:ext cx="187262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Probability of Overall Survival</a:t>
            </a:r>
          </a:p>
        </p:txBody>
      </p:sp>
      <p:sp>
        <p:nvSpPr>
          <p:cNvPr id="274" name="Slide Number Placeholder 273">
            <a:extLst>
              <a:ext uri="{FF2B5EF4-FFF2-40B4-BE49-F238E27FC236}">
                <a16:creationId xmlns:a16="http://schemas.microsoft.com/office/drawing/2014/main" id="{9BE59903-3D32-2A41-95DD-C22460F55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27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3DF487-531C-6746-B9EC-20EDF076D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75" y="4022725"/>
            <a:ext cx="4502446" cy="1232382"/>
          </a:xfrm>
          <a:prstGeom prst="rect">
            <a:avLst/>
          </a:prstGeom>
        </p:spPr>
      </p:pic>
      <p:graphicFrame>
        <p:nvGraphicFramePr>
          <p:cNvPr id="267" name="Table 266">
            <a:extLst>
              <a:ext uri="{FF2B5EF4-FFF2-40B4-BE49-F238E27FC236}">
                <a16:creationId xmlns:a16="http://schemas.microsoft.com/office/drawing/2014/main" id="{35CE037E-CE87-4E47-A456-8549BD9CDFEC}"/>
              </a:ext>
            </a:extLst>
          </p:cNvPr>
          <p:cNvGraphicFramePr>
            <a:graphicFrameLocks noGrp="1"/>
          </p:cNvGraphicFramePr>
          <p:nvPr/>
        </p:nvGraphicFramePr>
        <p:xfrm>
          <a:off x="6378848" y="1175725"/>
          <a:ext cx="5189760" cy="4928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920">
                  <a:extLst>
                    <a:ext uri="{9D8B030D-6E8A-4147-A177-3AD203B41FA5}">
                      <a16:colId xmlns:a16="http://schemas.microsoft.com/office/drawing/2014/main" val="2240522915"/>
                    </a:ext>
                  </a:extLst>
                </a:gridCol>
                <a:gridCol w="1729920">
                  <a:extLst>
                    <a:ext uri="{9D8B030D-6E8A-4147-A177-3AD203B41FA5}">
                      <a16:colId xmlns:a16="http://schemas.microsoft.com/office/drawing/2014/main" val="2515807887"/>
                    </a:ext>
                  </a:extLst>
                </a:gridCol>
                <a:gridCol w="1729920">
                  <a:extLst>
                    <a:ext uri="{9D8B030D-6E8A-4147-A177-3AD203B41FA5}">
                      <a16:colId xmlns:a16="http://schemas.microsoft.com/office/drawing/2014/main" val="3514268870"/>
                    </a:ext>
                  </a:extLst>
                </a:gridCol>
              </a:tblGrid>
              <a:tr h="18269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Cohorts A and B</a:t>
                      </a:r>
                    </a:p>
                  </a:txBody>
                  <a:tcPr marT="28800" marB="28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28800" marB="28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28800" marB="288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946588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Subgroup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Hazard Ratio for Progression or Death (95% CI)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1147271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All patients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0.49 (0.38–0.63)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965664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Previous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taxane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use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1486402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6350" indent="17145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0.39 (0.29–0.53)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620137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177800" indent="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0.77 (0.50–1.22)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6521278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Measurable disease at baseline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728784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0.41 (0.30–0.56)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564817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177800" indent="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0.64 (0.43–0.98)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13857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Metastases at baseline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020171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Bone only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0.57 (0.35–0.94)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214230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Visceral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0.42 (0.28–0.64)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601680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0.57 (0.37–0.90)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954869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ECOG score at baseline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217329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0.67 (0.46–1.00)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3280681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0.45 (0.32–0.64)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679283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0.31 (0.10–1.13)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78229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Age at randomization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681606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&lt;65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yr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0.53 (0.34–0.85)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006564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≥65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yr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0.52 (0.39–0.70)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772192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Region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571471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Asia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0.67 (0.44–1.04)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388945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Europe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0.48 (0.33–0.71)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673430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North and South America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0.43 (0.26–0.73)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0813737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PSA at baseline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601566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≥Median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0.46 (0.33–0.65)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695871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&lt;Median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0.65 (0.44–0.96)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27944"/>
                  </a:ext>
                </a:extLst>
              </a:tr>
              <a:tr h="155076">
                <a:tc>
                  <a:txBody>
                    <a:bodyPr/>
                    <a:lstStyle/>
                    <a:p>
                      <a:pPr marL="0" indent="6350">
                        <a:lnSpc>
                          <a:spcPct val="90000"/>
                        </a:lnSpc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Gene alteration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742229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BRCA1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0.41 (0.13–1.39)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27855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BRCA2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0.21 (0.13–0.32)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6890703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ATM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1.04–(0.61–1.87)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040568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CDK12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0.74 (0.44–1.31)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215763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CHEK2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0.87 (0.23–4.13)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124765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PPP2R2A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6.61 (1.41–46.41)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75758"/>
                  </a:ext>
                </a:extLst>
              </a:tr>
              <a:tr h="139101">
                <a:tc>
                  <a:txBody>
                    <a:bodyPr/>
                    <a:lstStyle/>
                    <a:p>
                      <a:pPr marL="0" indent="177800">
                        <a:lnSpc>
                          <a:spcPct val="90000"/>
                        </a:lnSpc>
                        <a:tabLst/>
                      </a:pPr>
                      <a:r>
                        <a:rPr lang="en-US" sz="900" i="1" dirty="0">
                          <a:solidFill>
                            <a:schemeClr val="tx1"/>
                          </a:solidFill>
                        </a:rPr>
                        <a:t>RAD54L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0.33 (0.05–2.54)</a:t>
                      </a:r>
                    </a:p>
                  </a:txBody>
                  <a:tcPr marT="7200" marB="720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96836"/>
                  </a:ext>
                </a:extLst>
              </a:tr>
            </a:tbl>
          </a:graphicData>
        </a:graphic>
      </p:graphicFrame>
      <p:sp>
        <p:nvSpPr>
          <p:cNvPr id="352" name="Rectangle 351">
            <a:extLst>
              <a:ext uri="{FF2B5EF4-FFF2-40B4-BE49-F238E27FC236}">
                <a16:creationId xmlns:a16="http://schemas.microsoft.com/office/drawing/2014/main" id="{9F3538EC-EAE2-D24F-B463-7D3BCAEA9450}"/>
              </a:ext>
            </a:extLst>
          </p:cNvPr>
          <p:cNvSpPr/>
          <p:nvPr/>
        </p:nvSpPr>
        <p:spPr>
          <a:xfrm>
            <a:off x="9018405" y="1505483"/>
            <a:ext cx="209550" cy="459051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A785993-1A44-F74C-9093-4F8FF9EAFFCD}"/>
              </a:ext>
            </a:extLst>
          </p:cNvPr>
          <p:cNvCxnSpPr>
            <a:cxnSpLocks/>
          </p:cNvCxnSpPr>
          <p:nvPr/>
        </p:nvCxnSpPr>
        <p:spPr>
          <a:xfrm flipV="1">
            <a:off x="1448040" y="1157898"/>
            <a:ext cx="0" cy="166687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04CCB6A-8B70-5A4E-AC8A-363D2BC99937}"/>
              </a:ext>
            </a:extLst>
          </p:cNvPr>
          <p:cNvCxnSpPr>
            <a:cxnSpLocks/>
          </p:cNvCxnSpPr>
          <p:nvPr/>
        </p:nvCxnSpPr>
        <p:spPr>
          <a:xfrm>
            <a:off x="1389889" y="120604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</p:spPr>
        <p:txBody>
          <a:bodyPr/>
          <a:lstStyle/>
          <a:p>
            <a:r>
              <a:rPr lang="en-US" dirty="0" err="1"/>
              <a:t>PRO</a:t>
            </a:r>
            <a:r>
              <a:rPr lang="en-US" cap="none" dirty="0" err="1"/>
              <a:t>found</a:t>
            </a:r>
            <a:r>
              <a:rPr lang="en-US" cap="none" dirty="0"/>
              <a:t> </a:t>
            </a:r>
            <a:r>
              <a:rPr lang="en-US" dirty="0"/>
              <a:t>Outcomes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4BF8155-4379-8F41-8ECA-9ADDEE3AEF2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De Bono et al NEJM 2020; https://</a:t>
            </a:r>
            <a:r>
              <a:rPr lang="en-US" dirty="0" err="1"/>
              <a:t>www.accessdata.fda.gov</a:t>
            </a:r>
            <a:r>
              <a:rPr lang="en-US" dirty="0"/>
              <a:t>/</a:t>
            </a:r>
            <a:r>
              <a:rPr lang="en-US" dirty="0" err="1"/>
              <a:t>drugsatfda_docs</a:t>
            </a:r>
            <a:r>
              <a:rPr lang="en-US" dirty="0"/>
              <a:t>/label/2020/208558s014lbl.pdf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F9E07A6-800A-7C4A-B601-36D0A321B534}"/>
              </a:ext>
            </a:extLst>
          </p:cNvPr>
          <p:cNvSpPr txBox="1"/>
          <p:nvPr/>
        </p:nvSpPr>
        <p:spPr>
          <a:xfrm>
            <a:off x="2353285" y="3045465"/>
            <a:ext cx="2875029" cy="151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 from randomization (months)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3E206-3111-4C62-8675-005AE7593D23}"/>
              </a:ext>
            </a:extLst>
          </p:cNvPr>
          <p:cNvSpPr txBox="1"/>
          <p:nvPr/>
        </p:nvSpPr>
        <p:spPr>
          <a:xfrm>
            <a:off x="619201" y="798612"/>
            <a:ext cx="381867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RADIOLOGICAL OF PFS IN COHORT A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41B97EB-E9D7-3740-B6D1-43BC745D47DE}"/>
              </a:ext>
            </a:extLst>
          </p:cNvPr>
          <p:cNvCxnSpPr>
            <a:cxnSpLocks/>
          </p:cNvCxnSpPr>
          <p:nvPr/>
        </p:nvCxnSpPr>
        <p:spPr>
          <a:xfrm>
            <a:off x="1443275" y="2815772"/>
            <a:ext cx="470217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C181669-B714-D54D-BDAC-99749070C97E}"/>
              </a:ext>
            </a:extLst>
          </p:cNvPr>
          <p:cNvCxnSpPr>
            <a:cxnSpLocks/>
          </p:cNvCxnSpPr>
          <p:nvPr/>
        </p:nvCxnSpPr>
        <p:spPr>
          <a:xfrm>
            <a:off x="1389889" y="276814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3B35738-DE3C-0344-913A-240822F7B17C}"/>
              </a:ext>
            </a:extLst>
          </p:cNvPr>
          <p:cNvCxnSpPr>
            <a:cxnSpLocks/>
          </p:cNvCxnSpPr>
          <p:nvPr/>
        </p:nvCxnSpPr>
        <p:spPr>
          <a:xfrm rot="16200000">
            <a:off x="1538090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52C5468-33CC-B948-AF1C-A2AA26B09303}"/>
              </a:ext>
            </a:extLst>
          </p:cNvPr>
          <p:cNvSpPr txBox="1"/>
          <p:nvPr/>
        </p:nvSpPr>
        <p:spPr>
          <a:xfrm>
            <a:off x="1483980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8E2C6AC-E720-944D-A8F4-AF79B871817C}"/>
              </a:ext>
            </a:extLst>
          </p:cNvPr>
          <p:cNvCxnSpPr>
            <a:cxnSpLocks/>
          </p:cNvCxnSpPr>
          <p:nvPr/>
        </p:nvCxnSpPr>
        <p:spPr>
          <a:xfrm rot="16200000">
            <a:off x="1773040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63658DB-3F0D-664C-8269-78D6F58C4837}"/>
              </a:ext>
            </a:extLst>
          </p:cNvPr>
          <p:cNvSpPr txBox="1"/>
          <p:nvPr/>
        </p:nvSpPr>
        <p:spPr>
          <a:xfrm>
            <a:off x="1718930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21F553B-6871-2640-B6BA-C771404D1736}"/>
              </a:ext>
            </a:extLst>
          </p:cNvPr>
          <p:cNvCxnSpPr>
            <a:cxnSpLocks/>
          </p:cNvCxnSpPr>
          <p:nvPr/>
        </p:nvCxnSpPr>
        <p:spPr>
          <a:xfrm rot="16200000">
            <a:off x="2255640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2081C437-0B57-CC4C-B179-13BE70F01199}"/>
              </a:ext>
            </a:extLst>
          </p:cNvPr>
          <p:cNvSpPr txBox="1"/>
          <p:nvPr/>
        </p:nvSpPr>
        <p:spPr>
          <a:xfrm>
            <a:off x="2201530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C918962-030D-DC41-A92C-22F07A0DC0E4}"/>
              </a:ext>
            </a:extLst>
          </p:cNvPr>
          <p:cNvCxnSpPr>
            <a:cxnSpLocks/>
          </p:cNvCxnSpPr>
          <p:nvPr/>
        </p:nvCxnSpPr>
        <p:spPr>
          <a:xfrm rot="16200000">
            <a:off x="250011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CC3A531-9FC2-C845-BC08-F4BE854CA3CE}"/>
              </a:ext>
            </a:extLst>
          </p:cNvPr>
          <p:cNvSpPr txBox="1"/>
          <p:nvPr/>
        </p:nvSpPr>
        <p:spPr>
          <a:xfrm>
            <a:off x="244600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1ED58C9-D1DB-054E-9C5D-D212EFE1E385}"/>
              </a:ext>
            </a:extLst>
          </p:cNvPr>
          <p:cNvCxnSpPr>
            <a:cxnSpLocks/>
          </p:cNvCxnSpPr>
          <p:nvPr/>
        </p:nvCxnSpPr>
        <p:spPr>
          <a:xfrm rot="16200000">
            <a:off x="273506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192743EC-0D64-AF4B-A92F-24DFDBE7A04F}"/>
              </a:ext>
            </a:extLst>
          </p:cNvPr>
          <p:cNvSpPr txBox="1"/>
          <p:nvPr/>
        </p:nvSpPr>
        <p:spPr>
          <a:xfrm>
            <a:off x="268095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C0260A0-1AB6-E644-8A7B-1296B3E57285}"/>
              </a:ext>
            </a:extLst>
          </p:cNvPr>
          <p:cNvCxnSpPr>
            <a:cxnSpLocks/>
          </p:cNvCxnSpPr>
          <p:nvPr/>
        </p:nvCxnSpPr>
        <p:spPr>
          <a:xfrm rot="16200000">
            <a:off x="2979540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0D0CE717-A9EE-4A45-BA7E-5C35304D3EED}"/>
              </a:ext>
            </a:extLst>
          </p:cNvPr>
          <p:cNvSpPr txBox="1"/>
          <p:nvPr/>
        </p:nvSpPr>
        <p:spPr>
          <a:xfrm>
            <a:off x="2925430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54B8E15-4F43-FA4F-BE1C-9A90B3263AB4}"/>
              </a:ext>
            </a:extLst>
          </p:cNvPr>
          <p:cNvCxnSpPr>
            <a:cxnSpLocks/>
          </p:cNvCxnSpPr>
          <p:nvPr/>
        </p:nvCxnSpPr>
        <p:spPr>
          <a:xfrm rot="16200000">
            <a:off x="322401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B8DB88EF-F6C2-3B46-91E1-FBC3A9CE8117}"/>
              </a:ext>
            </a:extLst>
          </p:cNvPr>
          <p:cNvSpPr txBox="1"/>
          <p:nvPr/>
        </p:nvSpPr>
        <p:spPr>
          <a:xfrm>
            <a:off x="316990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0B74681-2DDF-8146-BB8D-A47A42C9298E}"/>
              </a:ext>
            </a:extLst>
          </p:cNvPr>
          <p:cNvCxnSpPr>
            <a:cxnSpLocks/>
          </p:cNvCxnSpPr>
          <p:nvPr/>
        </p:nvCxnSpPr>
        <p:spPr>
          <a:xfrm rot="16200000">
            <a:off x="3462140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59C74EC3-48EE-5B46-9424-99FC0AE4947A}"/>
              </a:ext>
            </a:extLst>
          </p:cNvPr>
          <p:cNvSpPr txBox="1"/>
          <p:nvPr/>
        </p:nvSpPr>
        <p:spPr>
          <a:xfrm>
            <a:off x="3408030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6A91EEC-D896-B341-BBA5-51D29256A51F}"/>
              </a:ext>
            </a:extLst>
          </p:cNvPr>
          <p:cNvCxnSpPr>
            <a:cxnSpLocks/>
          </p:cNvCxnSpPr>
          <p:nvPr/>
        </p:nvCxnSpPr>
        <p:spPr>
          <a:xfrm rot="16200000">
            <a:off x="3703440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A641A7E4-FC5A-514A-AB16-CE23B37B69AD}"/>
              </a:ext>
            </a:extLst>
          </p:cNvPr>
          <p:cNvSpPr txBox="1"/>
          <p:nvPr/>
        </p:nvSpPr>
        <p:spPr>
          <a:xfrm>
            <a:off x="3649330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734FC93-6C06-4942-96F4-0D2A98ADAA90}"/>
              </a:ext>
            </a:extLst>
          </p:cNvPr>
          <p:cNvCxnSpPr>
            <a:cxnSpLocks/>
          </p:cNvCxnSpPr>
          <p:nvPr/>
        </p:nvCxnSpPr>
        <p:spPr>
          <a:xfrm rot="16200000">
            <a:off x="3944740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75970EF9-56A0-0A4A-9389-E018473CC2AD}"/>
              </a:ext>
            </a:extLst>
          </p:cNvPr>
          <p:cNvSpPr txBox="1"/>
          <p:nvPr/>
        </p:nvSpPr>
        <p:spPr>
          <a:xfrm>
            <a:off x="3890630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C5531B7-1AB2-7742-8DEA-C7EC0B101626}"/>
              </a:ext>
            </a:extLst>
          </p:cNvPr>
          <p:cNvCxnSpPr>
            <a:cxnSpLocks/>
          </p:cNvCxnSpPr>
          <p:nvPr/>
        </p:nvCxnSpPr>
        <p:spPr>
          <a:xfrm rot="16200000">
            <a:off x="418921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1259F41-8BCD-1C42-8BDF-E862BB87D91B}"/>
              </a:ext>
            </a:extLst>
          </p:cNvPr>
          <p:cNvSpPr txBox="1"/>
          <p:nvPr/>
        </p:nvSpPr>
        <p:spPr>
          <a:xfrm>
            <a:off x="413510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482051E-86F0-F242-A7AF-76635C728DFA}"/>
              </a:ext>
            </a:extLst>
          </p:cNvPr>
          <p:cNvCxnSpPr>
            <a:cxnSpLocks/>
          </p:cNvCxnSpPr>
          <p:nvPr/>
        </p:nvCxnSpPr>
        <p:spPr>
          <a:xfrm rot="16200000">
            <a:off x="443051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137E20F4-8EFF-2747-B309-503BB3981CE1}"/>
              </a:ext>
            </a:extLst>
          </p:cNvPr>
          <p:cNvSpPr txBox="1"/>
          <p:nvPr/>
        </p:nvSpPr>
        <p:spPr>
          <a:xfrm>
            <a:off x="437640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3EDBD37-1432-D443-A5B4-7362FD8E6806}"/>
              </a:ext>
            </a:extLst>
          </p:cNvPr>
          <p:cNvCxnSpPr>
            <a:cxnSpLocks/>
          </p:cNvCxnSpPr>
          <p:nvPr/>
        </p:nvCxnSpPr>
        <p:spPr>
          <a:xfrm rot="16200000">
            <a:off x="467181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0C790AE-01D0-B443-896F-26616C4F0617}"/>
              </a:ext>
            </a:extLst>
          </p:cNvPr>
          <p:cNvSpPr txBox="1"/>
          <p:nvPr/>
        </p:nvSpPr>
        <p:spPr>
          <a:xfrm>
            <a:off x="461770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727DA9E-F167-404A-A493-B34247079585}"/>
              </a:ext>
            </a:extLst>
          </p:cNvPr>
          <p:cNvCxnSpPr>
            <a:cxnSpLocks/>
          </p:cNvCxnSpPr>
          <p:nvPr/>
        </p:nvCxnSpPr>
        <p:spPr>
          <a:xfrm rot="16200000">
            <a:off x="4903590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5EB854A1-CCED-F849-B59F-6269592EFAF9}"/>
              </a:ext>
            </a:extLst>
          </p:cNvPr>
          <p:cNvSpPr txBox="1"/>
          <p:nvPr/>
        </p:nvSpPr>
        <p:spPr>
          <a:xfrm>
            <a:off x="4849480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6371581-13DD-8E49-AC49-EFBEEB13DA35}"/>
              </a:ext>
            </a:extLst>
          </p:cNvPr>
          <p:cNvCxnSpPr>
            <a:cxnSpLocks/>
          </p:cNvCxnSpPr>
          <p:nvPr/>
        </p:nvCxnSpPr>
        <p:spPr>
          <a:xfrm rot="16200000">
            <a:off x="514806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134393A7-8A4B-2A4A-A9AD-B97C79C1BC9B}"/>
              </a:ext>
            </a:extLst>
          </p:cNvPr>
          <p:cNvSpPr txBox="1"/>
          <p:nvPr/>
        </p:nvSpPr>
        <p:spPr>
          <a:xfrm>
            <a:off x="509395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7CED9E4-0399-E541-8A2B-47222B1D4F88}"/>
              </a:ext>
            </a:extLst>
          </p:cNvPr>
          <p:cNvCxnSpPr>
            <a:cxnSpLocks/>
          </p:cNvCxnSpPr>
          <p:nvPr/>
        </p:nvCxnSpPr>
        <p:spPr>
          <a:xfrm rot="16200000">
            <a:off x="539571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F31E0813-4299-D04B-9634-3F3D45AB20E7}"/>
              </a:ext>
            </a:extLst>
          </p:cNvPr>
          <p:cNvSpPr txBox="1"/>
          <p:nvPr/>
        </p:nvSpPr>
        <p:spPr>
          <a:xfrm>
            <a:off x="534160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7C58602-0AF0-5543-9A43-EC1D45AABACB}"/>
              </a:ext>
            </a:extLst>
          </p:cNvPr>
          <p:cNvCxnSpPr>
            <a:cxnSpLocks/>
          </p:cNvCxnSpPr>
          <p:nvPr/>
        </p:nvCxnSpPr>
        <p:spPr>
          <a:xfrm rot="16200000">
            <a:off x="563066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6C79C59-2996-B14E-BE58-039EEF792CC3}"/>
              </a:ext>
            </a:extLst>
          </p:cNvPr>
          <p:cNvSpPr txBox="1"/>
          <p:nvPr/>
        </p:nvSpPr>
        <p:spPr>
          <a:xfrm>
            <a:off x="557655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397BB43-E6FF-D744-9A6C-6CCB28E310AB}"/>
              </a:ext>
            </a:extLst>
          </p:cNvPr>
          <p:cNvCxnSpPr>
            <a:cxnSpLocks/>
          </p:cNvCxnSpPr>
          <p:nvPr/>
        </p:nvCxnSpPr>
        <p:spPr>
          <a:xfrm rot="16200000">
            <a:off x="5875140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134877BF-A07B-E54C-96F1-BEBD4013E358}"/>
              </a:ext>
            </a:extLst>
          </p:cNvPr>
          <p:cNvSpPr txBox="1"/>
          <p:nvPr/>
        </p:nvSpPr>
        <p:spPr>
          <a:xfrm>
            <a:off x="5821030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CC40729-FC75-F74B-BB70-979B459FC1AA}"/>
              </a:ext>
            </a:extLst>
          </p:cNvPr>
          <p:cNvCxnSpPr>
            <a:cxnSpLocks/>
          </p:cNvCxnSpPr>
          <p:nvPr/>
        </p:nvCxnSpPr>
        <p:spPr>
          <a:xfrm rot="16200000">
            <a:off x="6109852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55D6CC6-EFA0-0D4F-8C2A-8855A7871CBE}"/>
              </a:ext>
            </a:extLst>
          </p:cNvPr>
          <p:cNvSpPr txBox="1"/>
          <p:nvPr/>
        </p:nvSpPr>
        <p:spPr>
          <a:xfrm>
            <a:off x="6055742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274F36B-41B5-8F40-9A7C-D1413ACF15A4}"/>
              </a:ext>
            </a:extLst>
          </p:cNvPr>
          <p:cNvSpPr txBox="1"/>
          <p:nvPr/>
        </p:nvSpPr>
        <p:spPr>
          <a:xfrm>
            <a:off x="1057513" y="268094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087A99B-64AB-6E43-AC45-538706C55B66}"/>
              </a:ext>
            </a:extLst>
          </p:cNvPr>
          <p:cNvSpPr txBox="1"/>
          <p:nvPr/>
        </p:nvSpPr>
        <p:spPr>
          <a:xfrm rot="16200000">
            <a:off x="-227455" y="4606801"/>
            <a:ext cx="2126335" cy="4146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Probability of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overall survival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19F5E2D-0461-FD46-9062-89160B53854C}"/>
              </a:ext>
            </a:extLst>
          </p:cNvPr>
          <p:cNvSpPr txBox="1"/>
          <p:nvPr/>
        </p:nvSpPr>
        <p:spPr>
          <a:xfrm>
            <a:off x="1057513" y="111884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BEA65BD-528B-4947-A137-6B75FBD924D8}"/>
              </a:ext>
            </a:extLst>
          </p:cNvPr>
          <p:cNvCxnSpPr>
            <a:cxnSpLocks/>
          </p:cNvCxnSpPr>
          <p:nvPr/>
        </p:nvCxnSpPr>
        <p:spPr>
          <a:xfrm>
            <a:off x="1389889" y="136479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D00AF9D1-BA55-5746-9B76-64A0EF4B5471}"/>
              </a:ext>
            </a:extLst>
          </p:cNvPr>
          <p:cNvSpPr txBox="1"/>
          <p:nvPr/>
        </p:nvSpPr>
        <p:spPr>
          <a:xfrm>
            <a:off x="1057513" y="127759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587D2EE-C3F4-3E45-A8F8-5C629FFE5576}"/>
              </a:ext>
            </a:extLst>
          </p:cNvPr>
          <p:cNvCxnSpPr>
            <a:cxnSpLocks/>
          </p:cNvCxnSpPr>
          <p:nvPr/>
        </p:nvCxnSpPr>
        <p:spPr>
          <a:xfrm>
            <a:off x="1389889" y="152354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464B58DA-45FB-7F4B-8994-F5FF52A6771D}"/>
              </a:ext>
            </a:extLst>
          </p:cNvPr>
          <p:cNvSpPr txBox="1"/>
          <p:nvPr/>
        </p:nvSpPr>
        <p:spPr>
          <a:xfrm>
            <a:off x="1057513" y="143634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66F9748-2A55-2E4D-9676-614E457B4CC8}"/>
              </a:ext>
            </a:extLst>
          </p:cNvPr>
          <p:cNvCxnSpPr>
            <a:cxnSpLocks/>
          </p:cNvCxnSpPr>
          <p:nvPr/>
        </p:nvCxnSpPr>
        <p:spPr>
          <a:xfrm>
            <a:off x="1389889" y="167912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42578260-8CFF-6D42-B259-10FC35DE5B11}"/>
              </a:ext>
            </a:extLst>
          </p:cNvPr>
          <p:cNvSpPr txBox="1"/>
          <p:nvPr/>
        </p:nvSpPr>
        <p:spPr>
          <a:xfrm>
            <a:off x="1057513" y="1591917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9E66CAE-15B2-F246-9D8A-AA79F0524C30}"/>
              </a:ext>
            </a:extLst>
          </p:cNvPr>
          <p:cNvCxnSpPr>
            <a:cxnSpLocks/>
          </p:cNvCxnSpPr>
          <p:nvPr/>
        </p:nvCxnSpPr>
        <p:spPr>
          <a:xfrm>
            <a:off x="1389889" y="183469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02720AB0-DE53-BE4D-ABEE-E99343FB01F5}"/>
              </a:ext>
            </a:extLst>
          </p:cNvPr>
          <p:cNvSpPr txBox="1"/>
          <p:nvPr/>
        </p:nvSpPr>
        <p:spPr>
          <a:xfrm>
            <a:off x="1057513" y="174749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437E0124-9F0C-D942-A6D7-4C529C6DEB5A}"/>
              </a:ext>
            </a:extLst>
          </p:cNvPr>
          <p:cNvCxnSpPr>
            <a:cxnSpLocks/>
          </p:cNvCxnSpPr>
          <p:nvPr/>
        </p:nvCxnSpPr>
        <p:spPr>
          <a:xfrm>
            <a:off x="1389889" y="19902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17E66641-FEC6-E146-BD36-895C0F9C5632}"/>
              </a:ext>
            </a:extLst>
          </p:cNvPr>
          <p:cNvSpPr txBox="1"/>
          <p:nvPr/>
        </p:nvSpPr>
        <p:spPr>
          <a:xfrm>
            <a:off x="1057513" y="1903067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E46EABA-E6CB-1745-8FD4-4A88ECAC1D1E}"/>
              </a:ext>
            </a:extLst>
          </p:cNvPr>
          <p:cNvCxnSpPr>
            <a:cxnSpLocks/>
          </p:cNvCxnSpPr>
          <p:nvPr/>
        </p:nvCxnSpPr>
        <p:spPr>
          <a:xfrm>
            <a:off x="1389889" y="214584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C1C025D5-8310-9F40-978B-847629707851}"/>
              </a:ext>
            </a:extLst>
          </p:cNvPr>
          <p:cNvSpPr txBox="1"/>
          <p:nvPr/>
        </p:nvSpPr>
        <p:spPr>
          <a:xfrm>
            <a:off x="1057513" y="205864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75C2202-C3A3-B14C-AA76-74D771551CF6}"/>
              </a:ext>
            </a:extLst>
          </p:cNvPr>
          <p:cNvCxnSpPr>
            <a:cxnSpLocks/>
          </p:cNvCxnSpPr>
          <p:nvPr/>
        </p:nvCxnSpPr>
        <p:spPr>
          <a:xfrm>
            <a:off x="1389889" y="230142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375213B2-941B-1E42-B952-C8C02B2E405A}"/>
              </a:ext>
            </a:extLst>
          </p:cNvPr>
          <p:cNvSpPr txBox="1"/>
          <p:nvPr/>
        </p:nvSpPr>
        <p:spPr>
          <a:xfrm>
            <a:off x="1057513" y="2214217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1EED057E-CAD0-DB41-8CF0-433687E4B5F5}"/>
              </a:ext>
            </a:extLst>
          </p:cNvPr>
          <p:cNvCxnSpPr>
            <a:cxnSpLocks/>
          </p:cNvCxnSpPr>
          <p:nvPr/>
        </p:nvCxnSpPr>
        <p:spPr>
          <a:xfrm>
            <a:off x="1389889" y="245699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C5366D61-A6C9-1748-A378-F99E451E9411}"/>
              </a:ext>
            </a:extLst>
          </p:cNvPr>
          <p:cNvSpPr txBox="1"/>
          <p:nvPr/>
        </p:nvSpPr>
        <p:spPr>
          <a:xfrm>
            <a:off x="1057513" y="236979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116546A-C9E4-E141-A524-6863F1C40345}"/>
              </a:ext>
            </a:extLst>
          </p:cNvPr>
          <p:cNvCxnSpPr>
            <a:cxnSpLocks/>
          </p:cNvCxnSpPr>
          <p:nvPr/>
        </p:nvCxnSpPr>
        <p:spPr>
          <a:xfrm>
            <a:off x="1389889" y="26125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98265C7D-4FA2-2F40-A7F9-12D07F6C612A}"/>
              </a:ext>
            </a:extLst>
          </p:cNvPr>
          <p:cNvSpPr txBox="1"/>
          <p:nvPr/>
        </p:nvSpPr>
        <p:spPr>
          <a:xfrm>
            <a:off x="1057513" y="2525367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8FB00B8-00EF-4B4F-B193-6FA653D85E8F}"/>
              </a:ext>
            </a:extLst>
          </p:cNvPr>
          <p:cNvSpPr txBox="1"/>
          <p:nvPr/>
        </p:nvSpPr>
        <p:spPr>
          <a:xfrm>
            <a:off x="619201" y="3594502"/>
            <a:ext cx="358399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 SURVIVAL IN COHORT A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E1458700-E078-2A43-83EC-498C1E75C156}"/>
              </a:ext>
            </a:extLst>
          </p:cNvPr>
          <p:cNvSpPr txBox="1"/>
          <p:nvPr/>
        </p:nvSpPr>
        <p:spPr>
          <a:xfrm>
            <a:off x="6425971" y="798612"/>
            <a:ext cx="4740635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PD OR DEATH, COHORTS A + B</a:t>
            </a:r>
          </a:p>
        </p:txBody>
      </p:sp>
      <p:sp>
        <p:nvSpPr>
          <p:cNvPr id="243" name="Slide Number Placeholder 242">
            <a:extLst>
              <a:ext uri="{FF2B5EF4-FFF2-40B4-BE49-F238E27FC236}">
                <a16:creationId xmlns:a16="http://schemas.microsoft.com/office/drawing/2014/main" id="{A61C8D1A-E4FE-1545-90AD-D2DC91DFE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597AB08D-E605-274D-B05F-25C0E36774E7}"/>
              </a:ext>
            </a:extLst>
          </p:cNvPr>
          <p:cNvCxnSpPr>
            <a:cxnSpLocks/>
          </p:cNvCxnSpPr>
          <p:nvPr/>
        </p:nvCxnSpPr>
        <p:spPr>
          <a:xfrm>
            <a:off x="8373880" y="6096959"/>
            <a:ext cx="208915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E4E8BB06-A3AB-B343-847B-49260CAD62B7}"/>
              </a:ext>
            </a:extLst>
          </p:cNvPr>
          <p:cNvCxnSpPr>
            <a:cxnSpLocks/>
          </p:cNvCxnSpPr>
          <p:nvPr/>
        </p:nvCxnSpPr>
        <p:spPr>
          <a:xfrm rot="16200000">
            <a:off x="9370508" y="6122359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id="{D4E1830C-1CFB-C24E-9B10-EC5DF5E5A7B6}"/>
              </a:ext>
            </a:extLst>
          </p:cNvPr>
          <p:cNvSpPr txBox="1"/>
          <p:nvPr/>
        </p:nvSpPr>
        <p:spPr>
          <a:xfrm>
            <a:off x="9316398" y="614285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C50AEAF9-9B29-FE4E-A257-DBD24709C8B6}"/>
              </a:ext>
            </a:extLst>
          </p:cNvPr>
          <p:cNvCxnSpPr>
            <a:cxnSpLocks/>
          </p:cNvCxnSpPr>
          <p:nvPr/>
        </p:nvCxnSpPr>
        <p:spPr>
          <a:xfrm rot="16200000">
            <a:off x="8335458" y="6122359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TextBox 247">
            <a:extLst>
              <a:ext uri="{FF2B5EF4-FFF2-40B4-BE49-F238E27FC236}">
                <a16:creationId xmlns:a16="http://schemas.microsoft.com/office/drawing/2014/main" id="{53B36FD8-C6B0-2646-A935-FB45614EE289}"/>
              </a:ext>
            </a:extLst>
          </p:cNvPr>
          <p:cNvSpPr txBox="1"/>
          <p:nvPr/>
        </p:nvSpPr>
        <p:spPr>
          <a:xfrm>
            <a:off x="8281348" y="614285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0.06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6A28EBBC-3F14-2D42-8070-38DDD8D47C88}"/>
              </a:ext>
            </a:extLst>
          </p:cNvPr>
          <p:cNvCxnSpPr>
            <a:cxnSpLocks/>
          </p:cNvCxnSpPr>
          <p:nvPr/>
        </p:nvCxnSpPr>
        <p:spPr>
          <a:xfrm rot="16200000">
            <a:off x="8852983" y="6122359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7C005DFB-ED40-5C4C-9232-C0CDE0A1FF7E}"/>
              </a:ext>
            </a:extLst>
          </p:cNvPr>
          <p:cNvSpPr txBox="1"/>
          <p:nvPr/>
        </p:nvSpPr>
        <p:spPr>
          <a:xfrm>
            <a:off x="8798873" y="614285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7937D8FD-F621-DD42-8B9B-2D6458BAF256}"/>
              </a:ext>
            </a:extLst>
          </p:cNvPr>
          <p:cNvCxnSpPr>
            <a:cxnSpLocks/>
          </p:cNvCxnSpPr>
          <p:nvPr/>
        </p:nvCxnSpPr>
        <p:spPr>
          <a:xfrm rot="16200000">
            <a:off x="9894383" y="6122359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TextBox 253">
            <a:extLst>
              <a:ext uri="{FF2B5EF4-FFF2-40B4-BE49-F238E27FC236}">
                <a16:creationId xmlns:a16="http://schemas.microsoft.com/office/drawing/2014/main" id="{AD89B750-7A1D-E847-9742-18C2BF188871}"/>
              </a:ext>
            </a:extLst>
          </p:cNvPr>
          <p:cNvSpPr txBox="1"/>
          <p:nvPr/>
        </p:nvSpPr>
        <p:spPr>
          <a:xfrm>
            <a:off x="9840273" y="614285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B1101503-80CF-7F43-955C-EB55B45A6F34}"/>
              </a:ext>
            </a:extLst>
          </p:cNvPr>
          <p:cNvCxnSpPr>
            <a:cxnSpLocks/>
          </p:cNvCxnSpPr>
          <p:nvPr/>
        </p:nvCxnSpPr>
        <p:spPr>
          <a:xfrm rot="16200000">
            <a:off x="10424608" y="6122359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" name="TextBox 255">
            <a:extLst>
              <a:ext uri="{FF2B5EF4-FFF2-40B4-BE49-F238E27FC236}">
                <a16:creationId xmlns:a16="http://schemas.microsoft.com/office/drawing/2014/main" id="{E626CFC7-3588-454F-AA88-2944A384FE29}"/>
              </a:ext>
            </a:extLst>
          </p:cNvPr>
          <p:cNvSpPr txBox="1"/>
          <p:nvPr/>
        </p:nvSpPr>
        <p:spPr>
          <a:xfrm>
            <a:off x="10370498" y="614285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16.00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3F8A5924-0878-9046-835C-3B2D2B7BBE32}"/>
              </a:ext>
            </a:extLst>
          </p:cNvPr>
          <p:cNvCxnSpPr>
            <a:cxnSpLocks/>
          </p:cNvCxnSpPr>
          <p:nvPr/>
        </p:nvCxnSpPr>
        <p:spPr>
          <a:xfrm rot="16200000">
            <a:off x="8592633" y="6122359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A0C06ABA-D5FF-9945-A122-C1C5548E30B6}"/>
              </a:ext>
            </a:extLst>
          </p:cNvPr>
          <p:cNvCxnSpPr>
            <a:cxnSpLocks/>
          </p:cNvCxnSpPr>
          <p:nvPr/>
        </p:nvCxnSpPr>
        <p:spPr>
          <a:xfrm rot="16200000">
            <a:off x="9110158" y="6122359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72BBE473-68F6-324E-A37E-8D46CC78C766}"/>
              </a:ext>
            </a:extLst>
          </p:cNvPr>
          <p:cNvCxnSpPr>
            <a:cxnSpLocks/>
          </p:cNvCxnSpPr>
          <p:nvPr/>
        </p:nvCxnSpPr>
        <p:spPr>
          <a:xfrm rot="16200000">
            <a:off x="9630858" y="6122359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62E0BD98-8E9D-6741-A031-61094EA445D4}"/>
              </a:ext>
            </a:extLst>
          </p:cNvPr>
          <p:cNvCxnSpPr>
            <a:cxnSpLocks/>
          </p:cNvCxnSpPr>
          <p:nvPr/>
        </p:nvCxnSpPr>
        <p:spPr>
          <a:xfrm rot="16200000">
            <a:off x="10167433" y="6122359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TextBox 260">
            <a:extLst>
              <a:ext uri="{FF2B5EF4-FFF2-40B4-BE49-F238E27FC236}">
                <a16:creationId xmlns:a16="http://schemas.microsoft.com/office/drawing/2014/main" id="{DD4367CF-F720-3F45-AEE5-2B2281BFE8DA}"/>
              </a:ext>
            </a:extLst>
          </p:cNvPr>
          <p:cNvSpPr txBox="1"/>
          <p:nvPr/>
        </p:nvSpPr>
        <p:spPr>
          <a:xfrm>
            <a:off x="8452798" y="6371456"/>
            <a:ext cx="837590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Olaparib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Better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F8C24C0D-5B9E-F246-8F14-486837234337}"/>
              </a:ext>
            </a:extLst>
          </p:cNvPr>
          <p:cNvSpPr txBox="1"/>
          <p:nvPr/>
        </p:nvSpPr>
        <p:spPr>
          <a:xfrm>
            <a:off x="9529123" y="6371456"/>
            <a:ext cx="837590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Control Better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B29BBA66-B5DA-9F4B-B21A-C722713CF09D}"/>
              </a:ext>
            </a:extLst>
          </p:cNvPr>
          <p:cNvCxnSpPr>
            <a:cxnSpLocks/>
          </p:cNvCxnSpPr>
          <p:nvPr/>
        </p:nvCxnSpPr>
        <p:spPr>
          <a:xfrm flipV="1">
            <a:off x="9401108" y="1528440"/>
            <a:ext cx="0" cy="4561274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8" name="Oval 267">
            <a:extLst>
              <a:ext uri="{FF2B5EF4-FFF2-40B4-BE49-F238E27FC236}">
                <a16:creationId xmlns:a16="http://schemas.microsoft.com/office/drawing/2014/main" id="{3242690A-A03B-1546-91D2-DD41C4C39445}"/>
              </a:ext>
            </a:extLst>
          </p:cNvPr>
          <p:cNvSpPr/>
          <p:nvPr/>
        </p:nvSpPr>
        <p:spPr>
          <a:xfrm>
            <a:off x="9060275" y="1503673"/>
            <a:ext cx="135930" cy="13145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3AD92E62-3B17-3E4C-B518-82DD6C3BC45B}"/>
              </a:ext>
            </a:extLst>
          </p:cNvPr>
          <p:cNvCxnSpPr>
            <a:cxnSpLocks/>
          </p:cNvCxnSpPr>
          <p:nvPr/>
        </p:nvCxnSpPr>
        <p:spPr>
          <a:xfrm>
            <a:off x="9022794" y="1569399"/>
            <a:ext cx="21151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2" name="Oval 271">
            <a:extLst>
              <a:ext uri="{FF2B5EF4-FFF2-40B4-BE49-F238E27FC236}">
                <a16:creationId xmlns:a16="http://schemas.microsoft.com/office/drawing/2014/main" id="{7B23AA67-7FBE-3742-96C9-E63C5A12066B}"/>
              </a:ext>
            </a:extLst>
          </p:cNvPr>
          <p:cNvSpPr/>
          <p:nvPr/>
        </p:nvSpPr>
        <p:spPr>
          <a:xfrm>
            <a:off x="8983404" y="1792598"/>
            <a:ext cx="109665" cy="10605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AA6B77DE-8A3D-3E4B-9320-61788078665F}"/>
              </a:ext>
            </a:extLst>
          </p:cNvPr>
          <p:cNvCxnSpPr>
            <a:cxnSpLocks/>
          </p:cNvCxnSpPr>
          <p:nvPr/>
        </p:nvCxnSpPr>
        <p:spPr>
          <a:xfrm>
            <a:off x="8914844" y="1845624"/>
            <a:ext cx="24961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75A6EAC2-6024-3348-A704-EF4C8AD76726}"/>
              </a:ext>
            </a:extLst>
          </p:cNvPr>
          <p:cNvCxnSpPr>
            <a:cxnSpLocks/>
          </p:cNvCxnSpPr>
          <p:nvPr/>
        </p:nvCxnSpPr>
        <p:spPr>
          <a:xfrm>
            <a:off x="9127569" y="1988499"/>
            <a:ext cx="36391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2" name="Oval 281">
            <a:extLst>
              <a:ext uri="{FF2B5EF4-FFF2-40B4-BE49-F238E27FC236}">
                <a16:creationId xmlns:a16="http://schemas.microsoft.com/office/drawing/2014/main" id="{A569DEAC-818E-CD40-9B4D-A8D1756D0991}"/>
              </a:ext>
            </a:extLst>
          </p:cNvPr>
          <p:cNvSpPr/>
          <p:nvPr/>
        </p:nvSpPr>
        <p:spPr>
          <a:xfrm>
            <a:off x="9002454" y="2208523"/>
            <a:ext cx="109665" cy="10605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4F504F07-322D-AE4D-9F10-5F2C7B5D2E1D}"/>
              </a:ext>
            </a:extLst>
          </p:cNvPr>
          <p:cNvCxnSpPr>
            <a:cxnSpLocks/>
          </p:cNvCxnSpPr>
          <p:nvPr/>
        </p:nvCxnSpPr>
        <p:spPr>
          <a:xfrm>
            <a:off x="8921194" y="2261549"/>
            <a:ext cx="24961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E328DB61-8B7A-1A4A-9487-FFC863B97E45}"/>
              </a:ext>
            </a:extLst>
          </p:cNvPr>
          <p:cNvCxnSpPr>
            <a:cxnSpLocks/>
          </p:cNvCxnSpPr>
          <p:nvPr/>
        </p:nvCxnSpPr>
        <p:spPr>
          <a:xfrm>
            <a:off x="9067244" y="2407599"/>
            <a:ext cx="33851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4" name="Oval 283">
            <a:extLst>
              <a:ext uri="{FF2B5EF4-FFF2-40B4-BE49-F238E27FC236}">
                <a16:creationId xmlns:a16="http://schemas.microsoft.com/office/drawing/2014/main" id="{C0385457-B5E5-1549-973B-4D7F466F1C45}"/>
              </a:ext>
            </a:extLst>
          </p:cNvPr>
          <p:cNvSpPr/>
          <p:nvPr/>
        </p:nvSpPr>
        <p:spPr>
          <a:xfrm>
            <a:off x="9202479" y="2370448"/>
            <a:ext cx="76833" cy="7430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2980F853-23A1-E54B-ADB8-A059CA2A1C0B}"/>
              </a:ext>
            </a:extLst>
          </p:cNvPr>
          <p:cNvCxnSpPr>
            <a:cxnSpLocks/>
          </p:cNvCxnSpPr>
          <p:nvPr/>
        </p:nvCxnSpPr>
        <p:spPr>
          <a:xfrm>
            <a:off x="8984694" y="2680649"/>
            <a:ext cx="39883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8" name="Oval 287">
            <a:extLst>
              <a:ext uri="{FF2B5EF4-FFF2-40B4-BE49-F238E27FC236}">
                <a16:creationId xmlns:a16="http://schemas.microsoft.com/office/drawing/2014/main" id="{DE1735A5-DA0E-FA40-B542-A7B548988C45}"/>
              </a:ext>
            </a:extLst>
          </p:cNvPr>
          <p:cNvSpPr/>
          <p:nvPr/>
        </p:nvSpPr>
        <p:spPr>
          <a:xfrm>
            <a:off x="9145329" y="2643498"/>
            <a:ext cx="76833" cy="7430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0A1DED09-CB03-D340-8128-22C069EB0DBE}"/>
              </a:ext>
            </a:extLst>
          </p:cNvPr>
          <p:cNvCxnSpPr>
            <a:cxnSpLocks/>
          </p:cNvCxnSpPr>
          <p:nvPr/>
        </p:nvCxnSpPr>
        <p:spPr>
          <a:xfrm>
            <a:off x="8876744" y="2820349"/>
            <a:ext cx="35438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1" name="Oval 290">
            <a:extLst>
              <a:ext uri="{FF2B5EF4-FFF2-40B4-BE49-F238E27FC236}">
                <a16:creationId xmlns:a16="http://schemas.microsoft.com/office/drawing/2014/main" id="{C40E346D-7C93-424A-95B5-A2DFA465D241}"/>
              </a:ext>
            </a:extLst>
          </p:cNvPr>
          <p:cNvSpPr/>
          <p:nvPr/>
        </p:nvSpPr>
        <p:spPr>
          <a:xfrm>
            <a:off x="9018329" y="2783198"/>
            <a:ext cx="76833" cy="7430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0AE4A4A6-F81A-794F-A2DB-A50811EC8756}"/>
              </a:ext>
            </a:extLst>
          </p:cNvPr>
          <p:cNvCxnSpPr>
            <a:cxnSpLocks/>
          </p:cNvCxnSpPr>
          <p:nvPr/>
        </p:nvCxnSpPr>
        <p:spPr>
          <a:xfrm>
            <a:off x="9006919" y="2953699"/>
            <a:ext cx="35438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5" name="Oval 294">
            <a:extLst>
              <a:ext uri="{FF2B5EF4-FFF2-40B4-BE49-F238E27FC236}">
                <a16:creationId xmlns:a16="http://schemas.microsoft.com/office/drawing/2014/main" id="{E1207392-30F1-7C4F-82BD-5AE3C2CD8B2E}"/>
              </a:ext>
            </a:extLst>
          </p:cNvPr>
          <p:cNvSpPr/>
          <p:nvPr/>
        </p:nvSpPr>
        <p:spPr>
          <a:xfrm>
            <a:off x="9142154" y="2916548"/>
            <a:ext cx="76833" cy="7430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72B97FB5-C510-2148-AB8F-B21340C76BA4}"/>
              </a:ext>
            </a:extLst>
          </p:cNvPr>
          <p:cNvCxnSpPr>
            <a:cxnSpLocks/>
          </p:cNvCxnSpPr>
          <p:nvPr/>
        </p:nvCxnSpPr>
        <p:spPr>
          <a:xfrm>
            <a:off x="9092644" y="3232516"/>
            <a:ext cx="31946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" name="Oval 296">
            <a:extLst>
              <a:ext uri="{FF2B5EF4-FFF2-40B4-BE49-F238E27FC236}">
                <a16:creationId xmlns:a16="http://schemas.microsoft.com/office/drawing/2014/main" id="{0CB0BC36-8EAB-804E-AD2D-3F54D75BB867}"/>
              </a:ext>
            </a:extLst>
          </p:cNvPr>
          <p:cNvSpPr/>
          <p:nvPr/>
        </p:nvSpPr>
        <p:spPr>
          <a:xfrm>
            <a:off x="9196129" y="3186423"/>
            <a:ext cx="95326" cy="9218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CEABF373-DB2E-DB4C-AA33-C487AAE2B65B}"/>
              </a:ext>
            </a:extLst>
          </p:cNvPr>
          <p:cNvCxnSpPr>
            <a:cxnSpLocks/>
          </p:cNvCxnSpPr>
          <p:nvPr/>
        </p:nvCxnSpPr>
        <p:spPr>
          <a:xfrm>
            <a:off x="8949769" y="3372799"/>
            <a:ext cx="28136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0D366953-E1DF-864F-8475-B774BEF9354F}"/>
              </a:ext>
            </a:extLst>
          </p:cNvPr>
          <p:cNvCxnSpPr>
            <a:cxnSpLocks/>
          </p:cNvCxnSpPr>
          <p:nvPr/>
        </p:nvCxnSpPr>
        <p:spPr>
          <a:xfrm>
            <a:off x="8492569" y="3522024"/>
            <a:ext cx="97033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1" name="Oval 300">
            <a:extLst>
              <a:ext uri="{FF2B5EF4-FFF2-40B4-BE49-F238E27FC236}">
                <a16:creationId xmlns:a16="http://schemas.microsoft.com/office/drawing/2014/main" id="{19F83C35-7925-E340-9ACA-A6B278DC239B}"/>
              </a:ext>
            </a:extLst>
          </p:cNvPr>
          <p:cNvSpPr/>
          <p:nvPr/>
        </p:nvSpPr>
        <p:spPr>
          <a:xfrm>
            <a:off x="8897680" y="3484873"/>
            <a:ext cx="66984" cy="6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Oval 302">
            <a:extLst>
              <a:ext uri="{FF2B5EF4-FFF2-40B4-BE49-F238E27FC236}">
                <a16:creationId xmlns:a16="http://schemas.microsoft.com/office/drawing/2014/main" id="{A36B4835-CA2D-3449-A3BD-3A3FA4B1D495}"/>
              </a:ext>
            </a:extLst>
          </p:cNvPr>
          <p:cNvSpPr/>
          <p:nvPr/>
        </p:nvSpPr>
        <p:spPr>
          <a:xfrm>
            <a:off x="9040554" y="3329298"/>
            <a:ext cx="95326" cy="9218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03328514-C4C3-1E4B-B623-03D5A953BB0F}"/>
              </a:ext>
            </a:extLst>
          </p:cNvPr>
          <p:cNvCxnSpPr>
            <a:cxnSpLocks/>
          </p:cNvCxnSpPr>
          <p:nvPr/>
        </p:nvCxnSpPr>
        <p:spPr>
          <a:xfrm>
            <a:off x="8965644" y="3798249"/>
            <a:ext cx="37343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" name="Oval 307">
            <a:extLst>
              <a:ext uri="{FF2B5EF4-FFF2-40B4-BE49-F238E27FC236}">
                <a16:creationId xmlns:a16="http://schemas.microsoft.com/office/drawing/2014/main" id="{27E96DA4-920D-9A4B-907D-71D04A4809E4}"/>
              </a:ext>
            </a:extLst>
          </p:cNvPr>
          <p:cNvSpPr/>
          <p:nvPr/>
        </p:nvSpPr>
        <p:spPr>
          <a:xfrm>
            <a:off x="9119930" y="3761098"/>
            <a:ext cx="66984" cy="6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2B2D0606-CF83-1E49-BBF4-525BA910FEE5}"/>
              </a:ext>
            </a:extLst>
          </p:cNvPr>
          <p:cNvCxnSpPr>
            <a:cxnSpLocks/>
          </p:cNvCxnSpPr>
          <p:nvPr/>
        </p:nvCxnSpPr>
        <p:spPr>
          <a:xfrm>
            <a:off x="9035494" y="3934774"/>
            <a:ext cx="23056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Oval 310">
            <a:extLst>
              <a:ext uri="{FF2B5EF4-FFF2-40B4-BE49-F238E27FC236}">
                <a16:creationId xmlns:a16="http://schemas.microsoft.com/office/drawing/2014/main" id="{20722E9A-0C74-7E4F-94E9-0F7B8DE284ED}"/>
              </a:ext>
            </a:extLst>
          </p:cNvPr>
          <p:cNvSpPr/>
          <p:nvPr/>
        </p:nvSpPr>
        <p:spPr>
          <a:xfrm>
            <a:off x="9072304" y="3862697"/>
            <a:ext cx="146126" cy="14131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18585A88-98B9-334C-AF40-76C22CC39EE6}"/>
              </a:ext>
            </a:extLst>
          </p:cNvPr>
          <p:cNvCxnSpPr>
            <a:cxnSpLocks/>
          </p:cNvCxnSpPr>
          <p:nvPr/>
        </p:nvCxnSpPr>
        <p:spPr>
          <a:xfrm>
            <a:off x="9089469" y="4210416"/>
            <a:ext cx="32898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4" name="Oval 313">
            <a:extLst>
              <a:ext uri="{FF2B5EF4-FFF2-40B4-BE49-F238E27FC236}">
                <a16:creationId xmlns:a16="http://schemas.microsoft.com/office/drawing/2014/main" id="{A4483E28-CD5C-3D46-A53C-DC7439C2646B}"/>
              </a:ext>
            </a:extLst>
          </p:cNvPr>
          <p:cNvSpPr/>
          <p:nvPr/>
        </p:nvSpPr>
        <p:spPr>
          <a:xfrm>
            <a:off x="9192954" y="4164323"/>
            <a:ext cx="95326" cy="9218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289FA86D-A17D-8444-B5BB-4CBE25731C14}"/>
              </a:ext>
            </a:extLst>
          </p:cNvPr>
          <p:cNvCxnSpPr>
            <a:cxnSpLocks/>
          </p:cNvCxnSpPr>
          <p:nvPr/>
        </p:nvCxnSpPr>
        <p:spPr>
          <a:xfrm>
            <a:off x="8968819" y="4350116"/>
            <a:ext cx="29406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Oval 317">
            <a:extLst>
              <a:ext uri="{FF2B5EF4-FFF2-40B4-BE49-F238E27FC236}">
                <a16:creationId xmlns:a16="http://schemas.microsoft.com/office/drawing/2014/main" id="{40AFD97F-9D90-6F41-B9E8-95CCA1675544}"/>
              </a:ext>
            </a:extLst>
          </p:cNvPr>
          <p:cNvSpPr/>
          <p:nvPr/>
        </p:nvSpPr>
        <p:spPr>
          <a:xfrm>
            <a:off x="9072304" y="4304023"/>
            <a:ext cx="95326" cy="9218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2A7D5875-8100-FE42-8CD7-A802FB4DB946}"/>
              </a:ext>
            </a:extLst>
          </p:cNvPr>
          <p:cNvCxnSpPr>
            <a:cxnSpLocks/>
          </p:cNvCxnSpPr>
          <p:nvPr/>
        </p:nvCxnSpPr>
        <p:spPr>
          <a:xfrm>
            <a:off x="8864044" y="4492991"/>
            <a:ext cx="42423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2" name="Oval 321">
            <a:extLst>
              <a:ext uri="{FF2B5EF4-FFF2-40B4-BE49-F238E27FC236}">
                <a16:creationId xmlns:a16="http://schemas.microsoft.com/office/drawing/2014/main" id="{D0540818-3877-D349-8705-9526213C7D9A}"/>
              </a:ext>
            </a:extLst>
          </p:cNvPr>
          <p:cNvSpPr/>
          <p:nvPr/>
        </p:nvSpPr>
        <p:spPr>
          <a:xfrm>
            <a:off x="9027854" y="4446898"/>
            <a:ext cx="86682" cy="8382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1DF8CCCE-6172-6D43-94D6-2A5390290AE3}"/>
              </a:ext>
            </a:extLst>
          </p:cNvPr>
          <p:cNvCxnSpPr>
            <a:cxnSpLocks/>
          </p:cNvCxnSpPr>
          <p:nvPr/>
        </p:nvCxnSpPr>
        <p:spPr>
          <a:xfrm>
            <a:off x="8959294" y="4772182"/>
            <a:ext cx="42423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5" name="Oval 324">
            <a:extLst>
              <a:ext uri="{FF2B5EF4-FFF2-40B4-BE49-F238E27FC236}">
                <a16:creationId xmlns:a16="http://schemas.microsoft.com/office/drawing/2014/main" id="{B9CA4BDF-3BBC-C344-8EC5-1305A963CE10}"/>
              </a:ext>
            </a:extLst>
          </p:cNvPr>
          <p:cNvSpPr/>
          <p:nvPr/>
        </p:nvSpPr>
        <p:spPr>
          <a:xfrm>
            <a:off x="9040554" y="4719948"/>
            <a:ext cx="108026" cy="1044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CD4635A9-819E-C648-85D8-59C6A82834F2}"/>
              </a:ext>
            </a:extLst>
          </p:cNvPr>
          <p:cNvCxnSpPr>
            <a:cxnSpLocks/>
          </p:cNvCxnSpPr>
          <p:nvPr/>
        </p:nvCxnSpPr>
        <p:spPr>
          <a:xfrm>
            <a:off x="9079944" y="4902566"/>
            <a:ext cx="31946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" name="Oval 326">
            <a:extLst>
              <a:ext uri="{FF2B5EF4-FFF2-40B4-BE49-F238E27FC236}">
                <a16:creationId xmlns:a16="http://schemas.microsoft.com/office/drawing/2014/main" id="{722E8F2B-55F6-7943-94BA-41122ACAC782}"/>
              </a:ext>
            </a:extLst>
          </p:cNvPr>
          <p:cNvSpPr/>
          <p:nvPr/>
        </p:nvSpPr>
        <p:spPr>
          <a:xfrm>
            <a:off x="9192954" y="4856473"/>
            <a:ext cx="86682" cy="8382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8B16E78F-C9DB-8E40-83DF-D2436B34B126}"/>
              </a:ext>
            </a:extLst>
          </p:cNvPr>
          <p:cNvCxnSpPr>
            <a:cxnSpLocks/>
          </p:cNvCxnSpPr>
          <p:nvPr/>
        </p:nvCxnSpPr>
        <p:spPr>
          <a:xfrm>
            <a:off x="8635444" y="5201599"/>
            <a:ext cx="89731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0" name="Oval 329">
            <a:extLst>
              <a:ext uri="{FF2B5EF4-FFF2-40B4-BE49-F238E27FC236}">
                <a16:creationId xmlns:a16="http://schemas.microsoft.com/office/drawing/2014/main" id="{9147235A-BB2D-9447-B132-960E88D04F43}"/>
              </a:ext>
            </a:extLst>
          </p:cNvPr>
          <p:cNvSpPr/>
          <p:nvPr/>
        </p:nvSpPr>
        <p:spPr>
          <a:xfrm>
            <a:off x="9040555" y="5164448"/>
            <a:ext cx="66984" cy="6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10A2315C-573B-F34F-9F1A-438018F266DD}"/>
              </a:ext>
            </a:extLst>
          </p:cNvPr>
          <p:cNvCxnSpPr>
            <a:cxnSpLocks/>
          </p:cNvCxnSpPr>
          <p:nvPr/>
        </p:nvCxnSpPr>
        <p:spPr>
          <a:xfrm>
            <a:off x="8644969" y="5347649"/>
            <a:ext cx="33851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2" name="Oval 331">
            <a:extLst>
              <a:ext uri="{FF2B5EF4-FFF2-40B4-BE49-F238E27FC236}">
                <a16:creationId xmlns:a16="http://schemas.microsoft.com/office/drawing/2014/main" id="{FD9BC57D-2AEE-D64B-ACAD-6C60AD522B1D}"/>
              </a:ext>
            </a:extLst>
          </p:cNvPr>
          <p:cNvSpPr/>
          <p:nvPr/>
        </p:nvSpPr>
        <p:spPr>
          <a:xfrm>
            <a:off x="8783380" y="5310498"/>
            <a:ext cx="66984" cy="6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C9F360E6-BD7B-C74C-9DC3-838C365DC424}"/>
              </a:ext>
            </a:extLst>
          </p:cNvPr>
          <p:cNvCxnSpPr>
            <a:cxnSpLocks/>
          </p:cNvCxnSpPr>
          <p:nvPr/>
        </p:nvCxnSpPr>
        <p:spPr>
          <a:xfrm>
            <a:off x="9095819" y="5623874"/>
            <a:ext cx="405186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Oval 335">
            <a:extLst>
              <a:ext uri="{FF2B5EF4-FFF2-40B4-BE49-F238E27FC236}">
                <a16:creationId xmlns:a16="http://schemas.microsoft.com/office/drawing/2014/main" id="{FECB46FC-42B8-9B4A-B35E-4BD61152EE4E}"/>
              </a:ext>
            </a:extLst>
          </p:cNvPr>
          <p:cNvSpPr/>
          <p:nvPr/>
        </p:nvSpPr>
        <p:spPr>
          <a:xfrm>
            <a:off x="9262805" y="5586723"/>
            <a:ext cx="66984" cy="6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4ACC05A7-9021-F445-9B82-DA1A745AA28B}"/>
              </a:ext>
            </a:extLst>
          </p:cNvPr>
          <p:cNvCxnSpPr>
            <a:cxnSpLocks/>
          </p:cNvCxnSpPr>
          <p:nvPr/>
        </p:nvCxnSpPr>
        <p:spPr>
          <a:xfrm>
            <a:off x="8857694" y="5760399"/>
            <a:ext cx="108781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" name="Oval 337">
            <a:extLst>
              <a:ext uri="{FF2B5EF4-FFF2-40B4-BE49-F238E27FC236}">
                <a16:creationId xmlns:a16="http://schemas.microsoft.com/office/drawing/2014/main" id="{206142C3-CB2B-264E-AE67-B75FA9EE47AB}"/>
              </a:ext>
            </a:extLst>
          </p:cNvPr>
          <p:cNvSpPr/>
          <p:nvPr/>
        </p:nvSpPr>
        <p:spPr>
          <a:xfrm>
            <a:off x="9326305" y="5723248"/>
            <a:ext cx="66984" cy="6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B7FCBC76-E705-C746-A5D1-D38B09156A95}"/>
              </a:ext>
            </a:extLst>
          </p:cNvPr>
          <p:cNvCxnSpPr>
            <a:cxnSpLocks/>
          </p:cNvCxnSpPr>
          <p:nvPr/>
        </p:nvCxnSpPr>
        <p:spPr>
          <a:xfrm>
            <a:off x="9543494" y="5900099"/>
            <a:ext cx="906836" cy="0"/>
          </a:xfrm>
          <a:prstGeom prst="line">
            <a:avLst/>
          </a:prstGeom>
          <a:ln w="12700"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0" name="Oval 339">
            <a:extLst>
              <a:ext uri="{FF2B5EF4-FFF2-40B4-BE49-F238E27FC236}">
                <a16:creationId xmlns:a16="http://schemas.microsoft.com/office/drawing/2014/main" id="{1ED835DE-1A4F-5341-BAAD-53201DD083E6}"/>
              </a:ext>
            </a:extLst>
          </p:cNvPr>
          <p:cNvSpPr/>
          <p:nvPr/>
        </p:nvSpPr>
        <p:spPr>
          <a:xfrm>
            <a:off x="10094655" y="5862948"/>
            <a:ext cx="66984" cy="6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8ECFF30A-5F10-F44F-8922-1787E4365A6A}"/>
              </a:ext>
            </a:extLst>
          </p:cNvPr>
          <p:cNvCxnSpPr>
            <a:cxnSpLocks/>
          </p:cNvCxnSpPr>
          <p:nvPr/>
        </p:nvCxnSpPr>
        <p:spPr>
          <a:xfrm>
            <a:off x="8367530" y="6030274"/>
            <a:ext cx="1387475" cy="0"/>
          </a:xfrm>
          <a:prstGeom prst="line">
            <a:avLst/>
          </a:prstGeom>
          <a:ln w="12700"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2" name="Oval 341">
            <a:extLst>
              <a:ext uri="{FF2B5EF4-FFF2-40B4-BE49-F238E27FC236}">
                <a16:creationId xmlns:a16="http://schemas.microsoft.com/office/drawing/2014/main" id="{AF2C53B1-C509-5642-91A7-100B7277077B}"/>
              </a:ext>
            </a:extLst>
          </p:cNvPr>
          <p:cNvSpPr/>
          <p:nvPr/>
        </p:nvSpPr>
        <p:spPr>
          <a:xfrm>
            <a:off x="8964355" y="5993123"/>
            <a:ext cx="66984" cy="6477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323AC496-8BB6-5944-BF18-1D196957CC7D}"/>
              </a:ext>
            </a:extLst>
          </p:cNvPr>
          <p:cNvCxnSpPr>
            <a:cxnSpLocks/>
          </p:cNvCxnSpPr>
          <p:nvPr/>
        </p:nvCxnSpPr>
        <p:spPr>
          <a:xfrm>
            <a:off x="9219644" y="5484174"/>
            <a:ext cx="427411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9" name="Oval 348">
            <a:extLst>
              <a:ext uri="{FF2B5EF4-FFF2-40B4-BE49-F238E27FC236}">
                <a16:creationId xmlns:a16="http://schemas.microsoft.com/office/drawing/2014/main" id="{F89BAE87-802D-4A40-BF8A-CA9405F4A77D}"/>
              </a:ext>
            </a:extLst>
          </p:cNvPr>
          <p:cNvSpPr/>
          <p:nvPr/>
        </p:nvSpPr>
        <p:spPr>
          <a:xfrm>
            <a:off x="9392276" y="5459065"/>
            <a:ext cx="54000" cy="54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B90E91AA-BD66-BA4C-8BB6-0F1F6125A390}"/>
              </a:ext>
            </a:extLst>
          </p:cNvPr>
          <p:cNvSpPr/>
          <p:nvPr/>
        </p:nvSpPr>
        <p:spPr>
          <a:xfrm>
            <a:off x="9272329" y="1951348"/>
            <a:ext cx="76833" cy="7430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76D9CF87-0773-604C-B869-B760401A1B33}"/>
              </a:ext>
            </a:extLst>
          </p:cNvPr>
          <p:cNvCxnSpPr>
            <a:cxnSpLocks/>
          </p:cNvCxnSpPr>
          <p:nvPr/>
        </p:nvCxnSpPr>
        <p:spPr>
          <a:xfrm rot="16200000">
            <a:off x="2017515" y="284117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TextBox 231">
            <a:extLst>
              <a:ext uri="{FF2B5EF4-FFF2-40B4-BE49-F238E27FC236}">
                <a16:creationId xmlns:a16="http://schemas.microsoft.com/office/drawing/2014/main" id="{8FF6DDD9-B63F-F74B-9AD5-CB4D0FEE7F25}"/>
              </a:ext>
            </a:extLst>
          </p:cNvPr>
          <p:cNvSpPr txBox="1"/>
          <p:nvPr/>
        </p:nvSpPr>
        <p:spPr>
          <a:xfrm>
            <a:off x="1963405" y="2861669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9A6A356B-6BE3-5F47-861A-D75AD81E13B5}"/>
              </a:ext>
            </a:extLst>
          </p:cNvPr>
          <p:cNvSpPr txBox="1"/>
          <p:nvPr/>
        </p:nvSpPr>
        <p:spPr>
          <a:xfrm>
            <a:off x="1483980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162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12437796-6AC7-1249-AEB6-15BC67418681}"/>
              </a:ext>
            </a:extLst>
          </p:cNvPr>
          <p:cNvSpPr txBox="1"/>
          <p:nvPr/>
        </p:nvSpPr>
        <p:spPr>
          <a:xfrm>
            <a:off x="1718930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149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A6EA99C3-266A-684C-86CC-52F2D98F9023}"/>
              </a:ext>
            </a:extLst>
          </p:cNvPr>
          <p:cNvSpPr txBox="1"/>
          <p:nvPr/>
        </p:nvSpPr>
        <p:spPr>
          <a:xfrm>
            <a:off x="2201530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116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44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6CCAFE0F-B21A-954D-9CDB-A50D84A487B8}"/>
              </a:ext>
            </a:extLst>
          </p:cNvPr>
          <p:cNvSpPr txBox="1"/>
          <p:nvPr/>
        </p:nvSpPr>
        <p:spPr>
          <a:xfrm>
            <a:off x="244600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102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E7C4E5B1-7F41-F448-BFCF-0D972C709649}"/>
              </a:ext>
            </a:extLst>
          </p:cNvPr>
          <p:cNvSpPr txBox="1"/>
          <p:nvPr/>
        </p:nvSpPr>
        <p:spPr>
          <a:xfrm>
            <a:off x="268095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101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0762EE26-84FB-8041-84D3-CFBD43320447}"/>
              </a:ext>
            </a:extLst>
          </p:cNvPr>
          <p:cNvSpPr txBox="1"/>
          <p:nvPr/>
        </p:nvSpPr>
        <p:spPr>
          <a:xfrm>
            <a:off x="2925430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82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9F07578F-452E-1847-B7BA-0A8538213FB7}"/>
              </a:ext>
            </a:extLst>
          </p:cNvPr>
          <p:cNvSpPr txBox="1"/>
          <p:nvPr/>
        </p:nvSpPr>
        <p:spPr>
          <a:xfrm>
            <a:off x="316990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77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DFA9C06-3010-1647-8314-CF89EF4AE4B7}"/>
              </a:ext>
            </a:extLst>
          </p:cNvPr>
          <p:cNvSpPr txBox="1"/>
          <p:nvPr/>
        </p:nvSpPr>
        <p:spPr>
          <a:xfrm>
            <a:off x="3408030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D9FA2E71-7B9C-8D4B-B685-8DB49786CEC4}"/>
              </a:ext>
            </a:extLst>
          </p:cNvPr>
          <p:cNvSpPr txBox="1"/>
          <p:nvPr/>
        </p:nvSpPr>
        <p:spPr>
          <a:xfrm>
            <a:off x="3649330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EB7C883F-C4B9-BB4D-905B-D80CDBBBB135}"/>
              </a:ext>
            </a:extLst>
          </p:cNvPr>
          <p:cNvSpPr txBox="1"/>
          <p:nvPr/>
        </p:nvSpPr>
        <p:spPr>
          <a:xfrm>
            <a:off x="3890630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D53470D9-6DCF-C64B-937A-57ACFF2EC07D}"/>
              </a:ext>
            </a:extLst>
          </p:cNvPr>
          <p:cNvSpPr txBox="1"/>
          <p:nvPr/>
        </p:nvSpPr>
        <p:spPr>
          <a:xfrm>
            <a:off x="413510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4C5EDD32-5CC0-D44F-8B30-6D1F681EAD8B}"/>
              </a:ext>
            </a:extLst>
          </p:cNvPr>
          <p:cNvSpPr txBox="1"/>
          <p:nvPr/>
        </p:nvSpPr>
        <p:spPr>
          <a:xfrm>
            <a:off x="437640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3F5AB97A-648B-BB46-AF23-C7C0A0B8C0A4}"/>
              </a:ext>
            </a:extLst>
          </p:cNvPr>
          <p:cNvSpPr txBox="1"/>
          <p:nvPr/>
        </p:nvSpPr>
        <p:spPr>
          <a:xfrm>
            <a:off x="461770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D8EF4DD4-A218-1F41-A410-17D5A4BD6473}"/>
              </a:ext>
            </a:extLst>
          </p:cNvPr>
          <p:cNvSpPr txBox="1"/>
          <p:nvPr/>
        </p:nvSpPr>
        <p:spPr>
          <a:xfrm>
            <a:off x="4849480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D6919040-63B0-424A-B997-4DFF6330FEA6}"/>
              </a:ext>
            </a:extLst>
          </p:cNvPr>
          <p:cNvSpPr txBox="1"/>
          <p:nvPr/>
        </p:nvSpPr>
        <p:spPr>
          <a:xfrm>
            <a:off x="509395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2199FD19-F1BA-BA48-B33A-D44A9EC03874}"/>
              </a:ext>
            </a:extLst>
          </p:cNvPr>
          <p:cNvSpPr txBox="1"/>
          <p:nvPr/>
        </p:nvSpPr>
        <p:spPr>
          <a:xfrm>
            <a:off x="534160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AEB31116-8D73-E44F-B643-B4318AEC966D}"/>
              </a:ext>
            </a:extLst>
          </p:cNvPr>
          <p:cNvSpPr txBox="1"/>
          <p:nvPr/>
        </p:nvSpPr>
        <p:spPr>
          <a:xfrm>
            <a:off x="557655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54B18890-6DDB-BB48-90A1-1625400400D8}"/>
              </a:ext>
            </a:extLst>
          </p:cNvPr>
          <p:cNvSpPr txBox="1"/>
          <p:nvPr/>
        </p:nvSpPr>
        <p:spPr>
          <a:xfrm>
            <a:off x="5821030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135FBB98-2B25-C443-9B3B-18484667C2FA}"/>
              </a:ext>
            </a:extLst>
          </p:cNvPr>
          <p:cNvSpPr txBox="1"/>
          <p:nvPr/>
        </p:nvSpPr>
        <p:spPr>
          <a:xfrm>
            <a:off x="6055742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B175DC03-CCFA-4F47-B4EA-D94D17E82804}"/>
              </a:ext>
            </a:extLst>
          </p:cNvPr>
          <p:cNvSpPr txBox="1"/>
          <p:nvPr/>
        </p:nvSpPr>
        <p:spPr>
          <a:xfrm>
            <a:off x="1963405" y="3316016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126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47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C9C4513-3AA7-E04E-887F-1D50369476D9}"/>
              </a:ext>
            </a:extLst>
          </p:cNvPr>
          <p:cNvSpPr txBox="1"/>
          <p:nvPr/>
        </p:nvSpPr>
        <p:spPr>
          <a:xfrm>
            <a:off x="581150" y="3204598"/>
            <a:ext cx="514564" cy="3351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No. at Risk</a:t>
            </a:r>
          </a:p>
          <a:p>
            <a:pPr marL="0" marR="0" lvl="0" indent="0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C7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Olaparib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or 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0F0EC3-A404-4F49-BFCE-8E20CBB02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052" y="1182854"/>
            <a:ext cx="4495800" cy="149860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AAB66018-4701-8F45-A3B8-52DE880367A6}"/>
              </a:ext>
            </a:extLst>
          </p:cNvPr>
          <p:cNvSpPr txBox="1"/>
          <p:nvPr/>
        </p:nvSpPr>
        <p:spPr>
          <a:xfrm>
            <a:off x="3528590" y="1155049"/>
            <a:ext cx="24689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Olaparib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300 mg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bd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(N=162)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Enzalutamide or abiraterone acetate (N=83)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defTabSz="1219170">
              <a:defRPr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HR 0.34 (95% CI 0.25, 0.47); P &lt; 0.001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8172A6D0-E1A9-B940-BC67-A0079A0D6381}"/>
              </a:ext>
            </a:extLst>
          </p:cNvPr>
          <p:cNvCxnSpPr>
            <a:cxnSpLocks/>
          </p:cNvCxnSpPr>
          <p:nvPr/>
        </p:nvCxnSpPr>
        <p:spPr>
          <a:xfrm flipV="1">
            <a:off x="1448040" y="3986339"/>
            <a:ext cx="0" cy="166687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4D1BD706-6816-B84E-BDDF-504DE0D3E2CF}"/>
              </a:ext>
            </a:extLst>
          </p:cNvPr>
          <p:cNvCxnSpPr>
            <a:cxnSpLocks/>
          </p:cNvCxnSpPr>
          <p:nvPr/>
        </p:nvCxnSpPr>
        <p:spPr>
          <a:xfrm>
            <a:off x="1389889" y="40344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" name="TextBox 308">
            <a:extLst>
              <a:ext uri="{FF2B5EF4-FFF2-40B4-BE49-F238E27FC236}">
                <a16:creationId xmlns:a16="http://schemas.microsoft.com/office/drawing/2014/main" id="{A02F886B-342E-0048-8C4C-5CD78EF7EBB6}"/>
              </a:ext>
            </a:extLst>
          </p:cNvPr>
          <p:cNvSpPr txBox="1"/>
          <p:nvPr/>
        </p:nvSpPr>
        <p:spPr>
          <a:xfrm>
            <a:off x="2353285" y="5873906"/>
            <a:ext cx="2875029" cy="151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 from randomization (months)</a:t>
            </a:r>
          </a:p>
        </p:txBody>
      </p: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DE688C02-92CC-8F4A-B1F3-E456C505C64B}"/>
              </a:ext>
            </a:extLst>
          </p:cNvPr>
          <p:cNvCxnSpPr>
            <a:cxnSpLocks/>
          </p:cNvCxnSpPr>
          <p:nvPr/>
        </p:nvCxnSpPr>
        <p:spPr>
          <a:xfrm>
            <a:off x="1443275" y="5644213"/>
            <a:ext cx="470217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CAF77957-4C2E-3F4F-94B9-4E10B421382A}"/>
              </a:ext>
            </a:extLst>
          </p:cNvPr>
          <p:cNvCxnSpPr>
            <a:cxnSpLocks/>
          </p:cNvCxnSpPr>
          <p:nvPr/>
        </p:nvCxnSpPr>
        <p:spPr>
          <a:xfrm>
            <a:off x="1389889" y="55965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B055A58F-A366-3645-A9EB-475010E6B95A}"/>
              </a:ext>
            </a:extLst>
          </p:cNvPr>
          <p:cNvCxnSpPr>
            <a:cxnSpLocks/>
          </p:cNvCxnSpPr>
          <p:nvPr/>
        </p:nvCxnSpPr>
        <p:spPr>
          <a:xfrm rot="16200000">
            <a:off x="153809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9" name="TextBox 318">
            <a:extLst>
              <a:ext uri="{FF2B5EF4-FFF2-40B4-BE49-F238E27FC236}">
                <a16:creationId xmlns:a16="http://schemas.microsoft.com/office/drawing/2014/main" id="{7B992C88-4B77-0F42-9FED-2D7378ABFE28}"/>
              </a:ext>
            </a:extLst>
          </p:cNvPr>
          <p:cNvSpPr txBox="1"/>
          <p:nvPr/>
        </p:nvSpPr>
        <p:spPr>
          <a:xfrm>
            <a:off x="148398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C1B03425-4657-844C-ACC4-0FFDAE2463AE}"/>
              </a:ext>
            </a:extLst>
          </p:cNvPr>
          <p:cNvCxnSpPr>
            <a:cxnSpLocks/>
          </p:cNvCxnSpPr>
          <p:nvPr/>
        </p:nvCxnSpPr>
        <p:spPr>
          <a:xfrm rot="16200000">
            <a:off x="179844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3" name="TextBox 322">
            <a:extLst>
              <a:ext uri="{FF2B5EF4-FFF2-40B4-BE49-F238E27FC236}">
                <a16:creationId xmlns:a16="http://schemas.microsoft.com/office/drawing/2014/main" id="{9FC59767-230E-1142-A1A2-326BD8C7764F}"/>
              </a:ext>
            </a:extLst>
          </p:cNvPr>
          <p:cNvSpPr txBox="1"/>
          <p:nvPr/>
        </p:nvSpPr>
        <p:spPr>
          <a:xfrm>
            <a:off x="174433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B6CAA7DE-0BA2-664E-807A-C4F57D689894}"/>
              </a:ext>
            </a:extLst>
          </p:cNvPr>
          <p:cNvCxnSpPr>
            <a:cxnSpLocks/>
          </p:cNvCxnSpPr>
          <p:nvPr/>
        </p:nvCxnSpPr>
        <p:spPr>
          <a:xfrm rot="16200000">
            <a:off x="2335015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3" name="TextBox 332">
            <a:extLst>
              <a:ext uri="{FF2B5EF4-FFF2-40B4-BE49-F238E27FC236}">
                <a16:creationId xmlns:a16="http://schemas.microsoft.com/office/drawing/2014/main" id="{603F2812-02CF-FC4C-AE6B-9FCEAD873830}"/>
              </a:ext>
            </a:extLst>
          </p:cNvPr>
          <p:cNvSpPr txBox="1"/>
          <p:nvPr/>
        </p:nvSpPr>
        <p:spPr>
          <a:xfrm>
            <a:off x="2280905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E9D5D653-28AC-C94B-B509-680545D46A45}"/>
              </a:ext>
            </a:extLst>
          </p:cNvPr>
          <p:cNvCxnSpPr>
            <a:cxnSpLocks/>
          </p:cNvCxnSpPr>
          <p:nvPr/>
        </p:nvCxnSpPr>
        <p:spPr>
          <a:xfrm rot="16200000">
            <a:off x="2601715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3" name="TextBox 342">
            <a:extLst>
              <a:ext uri="{FF2B5EF4-FFF2-40B4-BE49-F238E27FC236}">
                <a16:creationId xmlns:a16="http://schemas.microsoft.com/office/drawing/2014/main" id="{1650FE51-4BCF-E049-96FE-19B192230DD2}"/>
              </a:ext>
            </a:extLst>
          </p:cNvPr>
          <p:cNvSpPr txBox="1"/>
          <p:nvPr/>
        </p:nvSpPr>
        <p:spPr>
          <a:xfrm>
            <a:off x="2547605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4D7E90CA-52D7-814B-864F-A3D424EDB20B}"/>
              </a:ext>
            </a:extLst>
          </p:cNvPr>
          <p:cNvCxnSpPr>
            <a:cxnSpLocks/>
          </p:cNvCxnSpPr>
          <p:nvPr/>
        </p:nvCxnSpPr>
        <p:spPr>
          <a:xfrm rot="16200000">
            <a:off x="287159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7" name="TextBox 346">
            <a:extLst>
              <a:ext uri="{FF2B5EF4-FFF2-40B4-BE49-F238E27FC236}">
                <a16:creationId xmlns:a16="http://schemas.microsoft.com/office/drawing/2014/main" id="{ABEEFB2B-2E8B-EE45-9EE4-398998FC0BFB}"/>
              </a:ext>
            </a:extLst>
          </p:cNvPr>
          <p:cNvSpPr txBox="1"/>
          <p:nvPr/>
        </p:nvSpPr>
        <p:spPr>
          <a:xfrm>
            <a:off x="281748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4DB3B9C9-B3B4-E940-A29D-16E105CBB53A}"/>
              </a:ext>
            </a:extLst>
          </p:cNvPr>
          <p:cNvCxnSpPr>
            <a:cxnSpLocks/>
          </p:cNvCxnSpPr>
          <p:nvPr/>
        </p:nvCxnSpPr>
        <p:spPr>
          <a:xfrm rot="16200000">
            <a:off x="313829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1" name="TextBox 350">
            <a:extLst>
              <a:ext uri="{FF2B5EF4-FFF2-40B4-BE49-F238E27FC236}">
                <a16:creationId xmlns:a16="http://schemas.microsoft.com/office/drawing/2014/main" id="{E8E32F55-A1E4-D44D-BA5F-836390B50C11}"/>
              </a:ext>
            </a:extLst>
          </p:cNvPr>
          <p:cNvSpPr txBox="1"/>
          <p:nvPr/>
        </p:nvSpPr>
        <p:spPr>
          <a:xfrm>
            <a:off x="308418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DCCA24A8-D072-834E-98EA-E3CDAD0EBAD4}"/>
              </a:ext>
            </a:extLst>
          </p:cNvPr>
          <p:cNvCxnSpPr>
            <a:cxnSpLocks/>
          </p:cNvCxnSpPr>
          <p:nvPr/>
        </p:nvCxnSpPr>
        <p:spPr>
          <a:xfrm rot="16200000">
            <a:off x="341134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TextBox 353">
            <a:extLst>
              <a:ext uri="{FF2B5EF4-FFF2-40B4-BE49-F238E27FC236}">
                <a16:creationId xmlns:a16="http://schemas.microsoft.com/office/drawing/2014/main" id="{3B2C0642-E38F-FC40-A2F5-226179BD5BDC}"/>
              </a:ext>
            </a:extLst>
          </p:cNvPr>
          <p:cNvSpPr txBox="1"/>
          <p:nvPr/>
        </p:nvSpPr>
        <p:spPr>
          <a:xfrm>
            <a:off x="335723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557BF9AB-2AF0-364F-BB3D-075BED2E5C72}"/>
              </a:ext>
            </a:extLst>
          </p:cNvPr>
          <p:cNvCxnSpPr>
            <a:cxnSpLocks/>
          </p:cNvCxnSpPr>
          <p:nvPr/>
        </p:nvCxnSpPr>
        <p:spPr>
          <a:xfrm rot="16200000">
            <a:off x="3674865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6" name="TextBox 355">
            <a:extLst>
              <a:ext uri="{FF2B5EF4-FFF2-40B4-BE49-F238E27FC236}">
                <a16:creationId xmlns:a16="http://schemas.microsoft.com/office/drawing/2014/main" id="{260754CC-A9FA-5242-BE48-657CCFCFB844}"/>
              </a:ext>
            </a:extLst>
          </p:cNvPr>
          <p:cNvSpPr txBox="1"/>
          <p:nvPr/>
        </p:nvSpPr>
        <p:spPr>
          <a:xfrm>
            <a:off x="3620755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3B7722CC-B0E4-F44A-A1E8-09F25CAC35F0}"/>
              </a:ext>
            </a:extLst>
          </p:cNvPr>
          <p:cNvCxnSpPr>
            <a:cxnSpLocks/>
          </p:cNvCxnSpPr>
          <p:nvPr/>
        </p:nvCxnSpPr>
        <p:spPr>
          <a:xfrm rot="16200000">
            <a:off x="394474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" name="TextBox 357">
            <a:extLst>
              <a:ext uri="{FF2B5EF4-FFF2-40B4-BE49-F238E27FC236}">
                <a16:creationId xmlns:a16="http://schemas.microsoft.com/office/drawing/2014/main" id="{E15AEB07-B0A1-5C4E-A57A-3B0BC04E0787}"/>
              </a:ext>
            </a:extLst>
          </p:cNvPr>
          <p:cNvSpPr txBox="1"/>
          <p:nvPr/>
        </p:nvSpPr>
        <p:spPr>
          <a:xfrm>
            <a:off x="389063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D03E3B20-71A7-1648-AEAE-64F9DB14C114}"/>
              </a:ext>
            </a:extLst>
          </p:cNvPr>
          <p:cNvCxnSpPr>
            <a:cxnSpLocks/>
          </p:cNvCxnSpPr>
          <p:nvPr/>
        </p:nvCxnSpPr>
        <p:spPr>
          <a:xfrm rot="16200000">
            <a:off x="421779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0" name="TextBox 359">
            <a:extLst>
              <a:ext uri="{FF2B5EF4-FFF2-40B4-BE49-F238E27FC236}">
                <a16:creationId xmlns:a16="http://schemas.microsoft.com/office/drawing/2014/main" id="{75B06C19-8F72-E04C-8E92-90A19C46C41B}"/>
              </a:ext>
            </a:extLst>
          </p:cNvPr>
          <p:cNvSpPr txBox="1"/>
          <p:nvPr/>
        </p:nvSpPr>
        <p:spPr>
          <a:xfrm>
            <a:off x="416368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90B20D2A-3D39-DA4D-88B4-82E7D1BFFBA7}"/>
              </a:ext>
            </a:extLst>
          </p:cNvPr>
          <p:cNvCxnSpPr>
            <a:cxnSpLocks/>
          </p:cNvCxnSpPr>
          <p:nvPr/>
        </p:nvCxnSpPr>
        <p:spPr>
          <a:xfrm rot="16200000">
            <a:off x="4487665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>
            <a:extLst>
              <a:ext uri="{FF2B5EF4-FFF2-40B4-BE49-F238E27FC236}">
                <a16:creationId xmlns:a16="http://schemas.microsoft.com/office/drawing/2014/main" id="{DFE780E0-F7FA-C144-A6EE-F18A2FC50C3E}"/>
              </a:ext>
            </a:extLst>
          </p:cNvPr>
          <p:cNvSpPr txBox="1"/>
          <p:nvPr/>
        </p:nvSpPr>
        <p:spPr>
          <a:xfrm>
            <a:off x="4433555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F2023F62-8DF4-0C48-B99B-264A8E1A9C50}"/>
              </a:ext>
            </a:extLst>
          </p:cNvPr>
          <p:cNvCxnSpPr>
            <a:cxnSpLocks/>
          </p:cNvCxnSpPr>
          <p:nvPr/>
        </p:nvCxnSpPr>
        <p:spPr>
          <a:xfrm rot="16200000">
            <a:off x="4754365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4" name="TextBox 363">
            <a:extLst>
              <a:ext uri="{FF2B5EF4-FFF2-40B4-BE49-F238E27FC236}">
                <a16:creationId xmlns:a16="http://schemas.microsoft.com/office/drawing/2014/main" id="{9770C23C-EC25-7F47-9441-0E4DC05F9476}"/>
              </a:ext>
            </a:extLst>
          </p:cNvPr>
          <p:cNvSpPr txBox="1"/>
          <p:nvPr/>
        </p:nvSpPr>
        <p:spPr>
          <a:xfrm>
            <a:off x="4700255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5AF23268-BB0E-2043-A10D-3430C2193885}"/>
              </a:ext>
            </a:extLst>
          </p:cNvPr>
          <p:cNvCxnSpPr>
            <a:cxnSpLocks/>
          </p:cNvCxnSpPr>
          <p:nvPr/>
        </p:nvCxnSpPr>
        <p:spPr>
          <a:xfrm rot="16200000">
            <a:off x="5021065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>
            <a:extLst>
              <a:ext uri="{FF2B5EF4-FFF2-40B4-BE49-F238E27FC236}">
                <a16:creationId xmlns:a16="http://schemas.microsoft.com/office/drawing/2014/main" id="{4C086668-9D9B-2446-AA0B-0D57ED36B276}"/>
              </a:ext>
            </a:extLst>
          </p:cNvPr>
          <p:cNvSpPr txBox="1"/>
          <p:nvPr/>
        </p:nvSpPr>
        <p:spPr>
          <a:xfrm>
            <a:off x="4966955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2AFEB015-11D8-AF49-ABB0-27A62905CF08}"/>
              </a:ext>
            </a:extLst>
          </p:cNvPr>
          <p:cNvCxnSpPr>
            <a:cxnSpLocks/>
          </p:cNvCxnSpPr>
          <p:nvPr/>
        </p:nvCxnSpPr>
        <p:spPr>
          <a:xfrm rot="16200000">
            <a:off x="529094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" name="TextBox 367">
            <a:extLst>
              <a:ext uri="{FF2B5EF4-FFF2-40B4-BE49-F238E27FC236}">
                <a16:creationId xmlns:a16="http://schemas.microsoft.com/office/drawing/2014/main" id="{68D9B9BA-F298-774A-BAEC-7E55AC7149C6}"/>
              </a:ext>
            </a:extLst>
          </p:cNvPr>
          <p:cNvSpPr txBox="1"/>
          <p:nvPr/>
        </p:nvSpPr>
        <p:spPr>
          <a:xfrm>
            <a:off x="523683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71" name="Straight Connector 370">
            <a:extLst>
              <a:ext uri="{FF2B5EF4-FFF2-40B4-BE49-F238E27FC236}">
                <a16:creationId xmlns:a16="http://schemas.microsoft.com/office/drawing/2014/main" id="{D08AD0DE-8F6D-694A-9DCE-F069E19C88AD}"/>
              </a:ext>
            </a:extLst>
          </p:cNvPr>
          <p:cNvCxnSpPr>
            <a:cxnSpLocks/>
          </p:cNvCxnSpPr>
          <p:nvPr/>
        </p:nvCxnSpPr>
        <p:spPr>
          <a:xfrm rot="16200000">
            <a:off x="5560815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>
            <a:extLst>
              <a:ext uri="{FF2B5EF4-FFF2-40B4-BE49-F238E27FC236}">
                <a16:creationId xmlns:a16="http://schemas.microsoft.com/office/drawing/2014/main" id="{C6353CDD-F8A1-A84B-A010-8E697199578E}"/>
              </a:ext>
            </a:extLst>
          </p:cNvPr>
          <p:cNvSpPr txBox="1"/>
          <p:nvPr/>
        </p:nvSpPr>
        <p:spPr>
          <a:xfrm>
            <a:off x="5506705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73" name="Straight Connector 372">
            <a:extLst>
              <a:ext uri="{FF2B5EF4-FFF2-40B4-BE49-F238E27FC236}">
                <a16:creationId xmlns:a16="http://schemas.microsoft.com/office/drawing/2014/main" id="{29C08696-76E3-2044-A546-D7C090481FF2}"/>
              </a:ext>
            </a:extLst>
          </p:cNvPr>
          <p:cNvCxnSpPr>
            <a:cxnSpLocks/>
          </p:cNvCxnSpPr>
          <p:nvPr/>
        </p:nvCxnSpPr>
        <p:spPr>
          <a:xfrm rot="16200000">
            <a:off x="582434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4" name="TextBox 373">
            <a:extLst>
              <a:ext uri="{FF2B5EF4-FFF2-40B4-BE49-F238E27FC236}">
                <a16:creationId xmlns:a16="http://schemas.microsoft.com/office/drawing/2014/main" id="{D7337ACE-861F-7647-A440-ECF03572C9A1}"/>
              </a:ext>
            </a:extLst>
          </p:cNvPr>
          <p:cNvSpPr txBox="1"/>
          <p:nvPr/>
        </p:nvSpPr>
        <p:spPr>
          <a:xfrm>
            <a:off x="577023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6EA796F1-8B42-454C-9F5C-E22DF0049450}"/>
              </a:ext>
            </a:extLst>
          </p:cNvPr>
          <p:cNvCxnSpPr>
            <a:cxnSpLocks/>
          </p:cNvCxnSpPr>
          <p:nvPr/>
        </p:nvCxnSpPr>
        <p:spPr>
          <a:xfrm rot="16200000">
            <a:off x="6097152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6" name="TextBox 375">
            <a:extLst>
              <a:ext uri="{FF2B5EF4-FFF2-40B4-BE49-F238E27FC236}">
                <a16:creationId xmlns:a16="http://schemas.microsoft.com/office/drawing/2014/main" id="{34005061-7C28-684F-91D8-BBF5EF557318}"/>
              </a:ext>
            </a:extLst>
          </p:cNvPr>
          <p:cNvSpPr txBox="1"/>
          <p:nvPr/>
        </p:nvSpPr>
        <p:spPr>
          <a:xfrm>
            <a:off x="6043042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E4247AAB-1BB4-7443-B461-8E518E5570A1}"/>
              </a:ext>
            </a:extLst>
          </p:cNvPr>
          <p:cNvSpPr txBox="1"/>
          <p:nvPr/>
        </p:nvSpPr>
        <p:spPr>
          <a:xfrm>
            <a:off x="1057513" y="550938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BCDD1B7E-3EA5-8942-83D8-F54B1DAC17CC}"/>
              </a:ext>
            </a:extLst>
          </p:cNvPr>
          <p:cNvSpPr txBox="1"/>
          <p:nvPr/>
        </p:nvSpPr>
        <p:spPr>
          <a:xfrm>
            <a:off x="1057513" y="394728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79" name="Straight Connector 378">
            <a:extLst>
              <a:ext uri="{FF2B5EF4-FFF2-40B4-BE49-F238E27FC236}">
                <a16:creationId xmlns:a16="http://schemas.microsoft.com/office/drawing/2014/main" id="{871E85BC-9D21-6C46-8682-DBD6253D8844}"/>
              </a:ext>
            </a:extLst>
          </p:cNvPr>
          <p:cNvCxnSpPr>
            <a:cxnSpLocks/>
          </p:cNvCxnSpPr>
          <p:nvPr/>
        </p:nvCxnSpPr>
        <p:spPr>
          <a:xfrm>
            <a:off x="1389889" y="419323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0" name="TextBox 379">
            <a:extLst>
              <a:ext uri="{FF2B5EF4-FFF2-40B4-BE49-F238E27FC236}">
                <a16:creationId xmlns:a16="http://schemas.microsoft.com/office/drawing/2014/main" id="{CF6DDB3D-2415-DA4B-B98D-A7AD263B6653}"/>
              </a:ext>
            </a:extLst>
          </p:cNvPr>
          <p:cNvSpPr txBox="1"/>
          <p:nvPr/>
        </p:nvSpPr>
        <p:spPr>
          <a:xfrm>
            <a:off x="1057513" y="41060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FC889E09-32BE-7045-9BA8-A1187455992C}"/>
              </a:ext>
            </a:extLst>
          </p:cNvPr>
          <p:cNvCxnSpPr>
            <a:cxnSpLocks/>
          </p:cNvCxnSpPr>
          <p:nvPr/>
        </p:nvCxnSpPr>
        <p:spPr>
          <a:xfrm>
            <a:off x="1389889" y="43519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2" name="TextBox 381">
            <a:extLst>
              <a:ext uri="{FF2B5EF4-FFF2-40B4-BE49-F238E27FC236}">
                <a16:creationId xmlns:a16="http://schemas.microsoft.com/office/drawing/2014/main" id="{97D5A0A7-A6D6-D646-B322-EA846F24285B}"/>
              </a:ext>
            </a:extLst>
          </p:cNvPr>
          <p:cNvSpPr txBox="1"/>
          <p:nvPr/>
        </p:nvSpPr>
        <p:spPr>
          <a:xfrm>
            <a:off x="1057513" y="426478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0.8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DAF213E8-DC54-8947-AE93-F89A8943F82D}"/>
              </a:ext>
            </a:extLst>
          </p:cNvPr>
          <p:cNvCxnSpPr>
            <a:cxnSpLocks/>
          </p:cNvCxnSpPr>
          <p:nvPr/>
        </p:nvCxnSpPr>
        <p:spPr>
          <a:xfrm>
            <a:off x="1389889" y="450756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4" name="TextBox 383">
            <a:extLst>
              <a:ext uri="{FF2B5EF4-FFF2-40B4-BE49-F238E27FC236}">
                <a16:creationId xmlns:a16="http://schemas.microsoft.com/office/drawing/2014/main" id="{8595F298-ED78-C841-8615-4A26CE9A8C55}"/>
              </a:ext>
            </a:extLst>
          </p:cNvPr>
          <p:cNvSpPr txBox="1"/>
          <p:nvPr/>
        </p:nvSpPr>
        <p:spPr>
          <a:xfrm>
            <a:off x="1057513" y="442035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0.7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2AEB709E-5360-2F47-A532-9FC3325BBA8C}"/>
              </a:ext>
            </a:extLst>
          </p:cNvPr>
          <p:cNvCxnSpPr>
            <a:cxnSpLocks/>
          </p:cNvCxnSpPr>
          <p:nvPr/>
        </p:nvCxnSpPr>
        <p:spPr>
          <a:xfrm>
            <a:off x="1389889" y="466313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6" name="TextBox 385">
            <a:extLst>
              <a:ext uri="{FF2B5EF4-FFF2-40B4-BE49-F238E27FC236}">
                <a16:creationId xmlns:a16="http://schemas.microsoft.com/office/drawing/2014/main" id="{09088373-6A9C-4C4B-A6AF-AD322F057F5E}"/>
              </a:ext>
            </a:extLst>
          </p:cNvPr>
          <p:cNvSpPr txBox="1"/>
          <p:nvPr/>
        </p:nvSpPr>
        <p:spPr>
          <a:xfrm>
            <a:off x="1057513" y="45759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28C90AB1-CD82-0749-8112-98C426FCC9AA}"/>
              </a:ext>
            </a:extLst>
          </p:cNvPr>
          <p:cNvCxnSpPr>
            <a:cxnSpLocks/>
          </p:cNvCxnSpPr>
          <p:nvPr/>
        </p:nvCxnSpPr>
        <p:spPr>
          <a:xfrm>
            <a:off x="1389889" y="48187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8" name="TextBox 387">
            <a:extLst>
              <a:ext uri="{FF2B5EF4-FFF2-40B4-BE49-F238E27FC236}">
                <a16:creationId xmlns:a16="http://schemas.microsoft.com/office/drawing/2014/main" id="{50F91E3E-A302-994A-955F-EFA22A296A0C}"/>
              </a:ext>
            </a:extLst>
          </p:cNvPr>
          <p:cNvSpPr txBox="1"/>
          <p:nvPr/>
        </p:nvSpPr>
        <p:spPr>
          <a:xfrm>
            <a:off x="1057513" y="473150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7DB5ED80-92B0-2341-B2FF-6459E7C730A3}"/>
              </a:ext>
            </a:extLst>
          </p:cNvPr>
          <p:cNvCxnSpPr>
            <a:cxnSpLocks/>
          </p:cNvCxnSpPr>
          <p:nvPr/>
        </p:nvCxnSpPr>
        <p:spPr>
          <a:xfrm>
            <a:off x="1389889" y="49742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0" name="TextBox 389">
            <a:extLst>
              <a:ext uri="{FF2B5EF4-FFF2-40B4-BE49-F238E27FC236}">
                <a16:creationId xmlns:a16="http://schemas.microsoft.com/office/drawing/2014/main" id="{8D07507E-176A-7843-8467-5208C4380C52}"/>
              </a:ext>
            </a:extLst>
          </p:cNvPr>
          <p:cNvSpPr txBox="1"/>
          <p:nvPr/>
        </p:nvSpPr>
        <p:spPr>
          <a:xfrm>
            <a:off x="1057513" y="488708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868A6C71-5195-D543-A74D-340BB7ACEF0B}"/>
              </a:ext>
            </a:extLst>
          </p:cNvPr>
          <p:cNvCxnSpPr>
            <a:cxnSpLocks/>
          </p:cNvCxnSpPr>
          <p:nvPr/>
        </p:nvCxnSpPr>
        <p:spPr>
          <a:xfrm>
            <a:off x="1389889" y="512986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2" name="TextBox 391">
            <a:extLst>
              <a:ext uri="{FF2B5EF4-FFF2-40B4-BE49-F238E27FC236}">
                <a16:creationId xmlns:a16="http://schemas.microsoft.com/office/drawing/2014/main" id="{800F4256-81C3-4642-8270-BC936A88652F}"/>
              </a:ext>
            </a:extLst>
          </p:cNvPr>
          <p:cNvSpPr txBox="1"/>
          <p:nvPr/>
        </p:nvSpPr>
        <p:spPr>
          <a:xfrm>
            <a:off x="1057513" y="504265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6DDB6EE5-793F-C640-B926-F84C77535037}"/>
              </a:ext>
            </a:extLst>
          </p:cNvPr>
          <p:cNvCxnSpPr>
            <a:cxnSpLocks/>
          </p:cNvCxnSpPr>
          <p:nvPr/>
        </p:nvCxnSpPr>
        <p:spPr>
          <a:xfrm>
            <a:off x="1389889" y="528543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4" name="TextBox 393">
            <a:extLst>
              <a:ext uri="{FF2B5EF4-FFF2-40B4-BE49-F238E27FC236}">
                <a16:creationId xmlns:a16="http://schemas.microsoft.com/office/drawing/2014/main" id="{AE5C90E2-9B35-7E43-B6F2-69E5A4A2890A}"/>
              </a:ext>
            </a:extLst>
          </p:cNvPr>
          <p:cNvSpPr txBox="1"/>
          <p:nvPr/>
        </p:nvSpPr>
        <p:spPr>
          <a:xfrm>
            <a:off x="1057513" y="51982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0.2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E38F48C8-1616-3F41-8ABF-8C940371B0B2}"/>
              </a:ext>
            </a:extLst>
          </p:cNvPr>
          <p:cNvCxnSpPr>
            <a:cxnSpLocks/>
          </p:cNvCxnSpPr>
          <p:nvPr/>
        </p:nvCxnSpPr>
        <p:spPr>
          <a:xfrm>
            <a:off x="1389889" y="54410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6" name="TextBox 395">
            <a:extLst>
              <a:ext uri="{FF2B5EF4-FFF2-40B4-BE49-F238E27FC236}">
                <a16:creationId xmlns:a16="http://schemas.microsoft.com/office/drawing/2014/main" id="{27998B94-9763-F448-AF7E-41DD262C3CBD}"/>
              </a:ext>
            </a:extLst>
          </p:cNvPr>
          <p:cNvSpPr txBox="1"/>
          <p:nvPr/>
        </p:nvSpPr>
        <p:spPr>
          <a:xfrm>
            <a:off x="1057513" y="535380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0.1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071CDD19-8162-9440-8726-581542CB2233}"/>
              </a:ext>
            </a:extLst>
          </p:cNvPr>
          <p:cNvCxnSpPr>
            <a:cxnSpLocks/>
          </p:cNvCxnSpPr>
          <p:nvPr/>
        </p:nvCxnSpPr>
        <p:spPr>
          <a:xfrm rot="16200000">
            <a:off x="2065140" y="56696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8" name="TextBox 397">
            <a:extLst>
              <a:ext uri="{FF2B5EF4-FFF2-40B4-BE49-F238E27FC236}">
                <a16:creationId xmlns:a16="http://schemas.microsoft.com/office/drawing/2014/main" id="{88FB85EE-84B1-F04A-B7D9-EBFDE6EFD475}"/>
              </a:ext>
            </a:extLst>
          </p:cNvPr>
          <p:cNvSpPr txBox="1"/>
          <p:nvPr/>
        </p:nvSpPr>
        <p:spPr>
          <a:xfrm>
            <a:off x="2011030" y="5690110"/>
            <a:ext cx="169421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92773E8C-0BC1-394E-8F41-06A051A0B0F8}"/>
              </a:ext>
            </a:extLst>
          </p:cNvPr>
          <p:cNvSpPr txBox="1"/>
          <p:nvPr/>
        </p:nvSpPr>
        <p:spPr>
          <a:xfrm>
            <a:off x="581150" y="6033039"/>
            <a:ext cx="514564" cy="3351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No. at Risk</a:t>
            </a:r>
          </a:p>
          <a:p>
            <a:pPr lvl="0" defTabSz="1219170">
              <a:lnSpc>
                <a:spcPct val="80000"/>
              </a:lnSpc>
              <a:defRPr/>
            </a:pPr>
            <a:r>
              <a:rPr lang="en-US" sz="900" dirty="0">
                <a:solidFill>
                  <a:srgbClr val="C757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Olaparib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900" dirty="0">
                <a:solidFill>
                  <a:srgbClr val="5D82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or A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E9F1B927-0507-2F4A-A4E2-3602C0422165}"/>
              </a:ext>
            </a:extLst>
          </p:cNvPr>
          <p:cNvSpPr txBox="1"/>
          <p:nvPr/>
        </p:nvSpPr>
        <p:spPr>
          <a:xfrm>
            <a:off x="3528590" y="3983490"/>
            <a:ext cx="246898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Olaparib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300 mg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bd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(N=162)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Enzalutamide or abiraterone acetate (N=83)</a:t>
            </a:r>
          </a:p>
          <a:p>
            <a:pPr lvl="0" defTabSz="1219170">
              <a:defRPr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HR 0.69 (95% CI 0.50, 0.97); P = 0.0175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28FE84CE-AFDB-4E4A-9784-63E9FA097582}"/>
              </a:ext>
            </a:extLst>
          </p:cNvPr>
          <p:cNvSpPr txBox="1"/>
          <p:nvPr/>
        </p:nvSpPr>
        <p:spPr>
          <a:xfrm>
            <a:off x="1482128" y="6143838"/>
            <a:ext cx="173124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162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20E11728-0276-DD48-A714-11BFED6F3A92}"/>
              </a:ext>
            </a:extLst>
          </p:cNvPr>
          <p:cNvSpPr txBox="1"/>
          <p:nvPr/>
        </p:nvSpPr>
        <p:spPr>
          <a:xfrm>
            <a:off x="1742478" y="6143838"/>
            <a:ext cx="173124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155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E020C168-7255-4C4C-B347-C7EBD5325320}"/>
              </a:ext>
            </a:extLst>
          </p:cNvPr>
          <p:cNvSpPr txBox="1"/>
          <p:nvPr/>
        </p:nvSpPr>
        <p:spPr>
          <a:xfrm>
            <a:off x="2279053" y="6143838"/>
            <a:ext cx="173124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142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74766549-A30B-CB4B-A5E8-1F2513640CA9}"/>
              </a:ext>
            </a:extLst>
          </p:cNvPr>
          <p:cNvSpPr txBox="1"/>
          <p:nvPr/>
        </p:nvSpPr>
        <p:spPr>
          <a:xfrm>
            <a:off x="2545753" y="6143838"/>
            <a:ext cx="173124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136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A06BA8DE-1CB5-C44A-AD35-A373CD26A450}"/>
              </a:ext>
            </a:extLst>
          </p:cNvPr>
          <p:cNvSpPr txBox="1"/>
          <p:nvPr/>
        </p:nvSpPr>
        <p:spPr>
          <a:xfrm>
            <a:off x="2815628" y="6143838"/>
            <a:ext cx="173124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124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58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718FD5A2-6525-B642-82F6-2FA8BDDA5745}"/>
              </a:ext>
            </a:extLst>
          </p:cNvPr>
          <p:cNvSpPr txBox="1"/>
          <p:nvPr/>
        </p:nvSpPr>
        <p:spPr>
          <a:xfrm>
            <a:off x="3082328" y="6143838"/>
            <a:ext cx="173124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107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842F29CC-8CAE-9143-9F06-C50432567FDB}"/>
              </a:ext>
            </a:extLst>
          </p:cNvPr>
          <p:cNvSpPr txBox="1"/>
          <p:nvPr/>
        </p:nvSpPr>
        <p:spPr>
          <a:xfrm>
            <a:off x="3355378" y="6143838"/>
            <a:ext cx="173124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101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F9804239-1EEA-DC44-B807-D1EF78F67578}"/>
              </a:ext>
            </a:extLst>
          </p:cNvPr>
          <p:cNvSpPr txBox="1"/>
          <p:nvPr/>
        </p:nvSpPr>
        <p:spPr>
          <a:xfrm>
            <a:off x="3647757" y="6143838"/>
            <a:ext cx="115416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0BD7E18C-0DC6-E847-9294-52A520965D4C}"/>
              </a:ext>
            </a:extLst>
          </p:cNvPr>
          <p:cNvSpPr txBox="1"/>
          <p:nvPr/>
        </p:nvSpPr>
        <p:spPr>
          <a:xfrm>
            <a:off x="3917632" y="6143838"/>
            <a:ext cx="115416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71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10683B04-CAE6-3B49-8DAF-D9E88D4E368F}"/>
              </a:ext>
            </a:extLst>
          </p:cNvPr>
          <p:cNvSpPr txBox="1"/>
          <p:nvPr/>
        </p:nvSpPr>
        <p:spPr>
          <a:xfrm>
            <a:off x="4190682" y="6143838"/>
            <a:ext cx="115416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CFB359D8-3F9F-7F43-8845-3087E5F39F75}"/>
              </a:ext>
            </a:extLst>
          </p:cNvPr>
          <p:cNvSpPr txBox="1"/>
          <p:nvPr/>
        </p:nvSpPr>
        <p:spPr>
          <a:xfrm>
            <a:off x="4460557" y="6143838"/>
            <a:ext cx="115416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44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837F4254-4116-4547-8471-3B99E3F3909A}"/>
              </a:ext>
            </a:extLst>
          </p:cNvPr>
          <p:cNvSpPr txBox="1"/>
          <p:nvPr/>
        </p:nvSpPr>
        <p:spPr>
          <a:xfrm>
            <a:off x="4727257" y="6143838"/>
            <a:ext cx="115416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E4C3C5B9-AC02-BE4C-A937-9993930EE982}"/>
              </a:ext>
            </a:extLst>
          </p:cNvPr>
          <p:cNvSpPr txBox="1"/>
          <p:nvPr/>
        </p:nvSpPr>
        <p:spPr>
          <a:xfrm>
            <a:off x="4993957" y="6143838"/>
            <a:ext cx="115416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8004EB0C-38A6-024C-9DCA-8BE303B08172}"/>
              </a:ext>
            </a:extLst>
          </p:cNvPr>
          <p:cNvSpPr txBox="1"/>
          <p:nvPr/>
        </p:nvSpPr>
        <p:spPr>
          <a:xfrm>
            <a:off x="5292686" y="6143838"/>
            <a:ext cx="57708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6" name="TextBox 435">
            <a:extLst>
              <a:ext uri="{FF2B5EF4-FFF2-40B4-BE49-F238E27FC236}">
                <a16:creationId xmlns:a16="http://schemas.microsoft.com/office/drawing/2014/main" id="{BF6E1A6B-30AD-6F47-A360-2A8A25FBE217}"/>
              </a:ext>
            </a:extLst>
          </p:cNvPr>
          <p:cNvSpPr txBox="1"/>
          <p:nvPr/>
        </p:nvSpPr>
        <p:spPr>
          <a:xfrm>
            <a:off x="5562561" y="6143838"/>
            <a:ext cx="57708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FC6DF78A-9A6D-FB44-8E68-9D8EFC872915}"/>
              </a:ext>
            </a:extLst>
          </p:cNvPr>
          <p:cNvSpPr txBox="1"/>
          <p:nvPr/>
        </p:nvSpPr>
        <p:spPr>
          <a:xfrm>
            <a:off x="5826086" y="6143838"/>
            <a:ext cx="57708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E6A27795-44BB-9F4E-B0A0-C9ED81C736B0}"/>
              </a:ext>
            </a:extLst>
          </p:cNvPr>
          <p:cNvSpPr txBox="1"/>
          <p:nvPr/>
        </p:nvSpPr>
        <p:spPr>
          <a:xfrm>
            <a:off x="6098898" y="6143838"/>
            <a:ext cx="57708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4C0E025C-B205-1947-AE19-F3DFC7A37543}"/>
              </a:ext>
            </a:extLst>
          </p:cNvPr>
          <p:cNvSpPr txBox="1"/>
          <p:nvPr/>
        </p:nvSpPr>
        <p:spPr>
          <a:xfrm>
            <a:off x="2009178" y="6143838"/>
            <a:ext cx="173124" cy="224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150</a:t>
            </a: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74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D2A9E1AE-7670-984D-B992-E403872BA9AC}"/>
              </a:ext>
            </a:extLst>
          </p:cNvPr>
          <p:cNvSpPr txBox="1"/>
          <p:nvPr/>
        </p:nvSpPr>
        <p:spPr>
          <a:xfrm rot="16200000">
            <a:off x="-227454" y="1879100"/>
            <a:ext cx="2126335" cy="4146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Probability of radiological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Progression-free survival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9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FDE37-9330-C549-827C-036860FB8E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98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98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B260B8-A890-AF44-9A96-86E2C750EBEA}"/>
              </a:ext>
            </a:extLst>
          </p:cNvPr>
          <p:cNvGrpSpPr/>
          <p:nvPr/>
        </p:nvGrpSpPr>
        <p:grpSpPr>
          <a:xfrm>
            <a:off x="5183112" y="2780928"/>
            <a:ext cx="1825776" cy="3189142"/>
            <a:chOff x="1775940" y="2780928"/>
            <a:chExt cx="1825776" cy="31891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7F35C0-C0F5-7A4A-B60B-B39A953B36C7}"/>
                </a:ext>
              </a:extLst>
            </p:cNvPr>
            <p:cNvSpPr/>
            <p:nvPr/>
          </p:nvSpPr>
          <p:spPr>
            <a:xfrm>
              <a:off x="1775940" y="2780928"/>
              <a:ext cx="1825776" cy="31891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33867"/>
            <a:stretch/>
          </p:blipFill>
          <p:spPr>
            <a:xfrm>
              <a:off x="1848874" y="2852162"/>
              <a:ext cx="1714500" cy="21039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24C209-694D-BE40-8D2D-CA2FBB5B89A4}"/>
                </a:ext>
              </a:extLst>
            </p:cNvPr>
            <p:cNvSpPr txBox="1"/>
            <p:nvPr/>
          </p:nvSpPr>
          <p:spPr>
            <a:xfrm>
              <a:off x="1830448" y="4973063"/>
              <a:ext cx="1711559" cy="989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Dr. Neal D. Shore</a:t>
              </a:r>
              <a:b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(Chair)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Carolina Urologic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Research Center</a:t>
              </a:r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A9C8AA30-6C8E-4994-834B-C9B4FEED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96" y="980728"/>
            <a:ext cx="10972800" cy="1930226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Introduction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02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58E19D-1284-6842-BFE7-D681D9FAF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4766320" cy="702470"/>
          </a:xfrm>
        </p:spPr>
        <p:txBody>
          <a:bodyPr/>
          <a:lstStyle/>
          <a:p>
            <a:r>
              <a:rPr lang="en-US" dirty="0"/>
              <a:t>Imaging-based progression-free survival in cohorts a and 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outcomes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6618" r="29938"/>
          <a:stretch/>
        </p:blipFill>
        <p:spPr>
          <a:xfrm>
            <a:off x="498406" y="2057399"/>
            <a:ext cx="5486166" cy="268114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FF9C-30AE-614D-B74D-3AE05BB586E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/>
              <a:t>De Bono, et al ASCO 2020; abstract 134;  Hussain M, et al. ESMO 2019. Abstract LBA12_PR.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6085" r="3382"/>
          <a:stretch/>
        </p:blipFill>
        <p:spPr>
          <a:xfrm>
            <a:off x="6107020" y="2395330"/>
            <a:ext cx="5467572" cy="2977733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D763A9B-0EB5-B149-8019-9C29F9541F1F}"/>
              </a:ext>
            </a:extLst>
          </p:cNvPr>
          <p:cNvSpPr txBox="1">
            <a:spLocks/>
          </p:cNvSpPr>
          <p:nvPr/>
        </p:nvSpPr>
        <p:spPr>
          <a:xfrm>
            <a:off x="6195391" y="1214362"/>
            <a:ext cx="5358434" cy="1206526"/>
          </a:xfrm>
          <a:prstGeom prst="rect">
            <a:avLst/>
          </a:prstGeom>
        </p:spPr>
        <p:txBody>
          <a:bodyPr vert="horz" wrap="square" lIns="0" tIns="0" rIns="0" bIns="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None/>
              <a:defRPr sz="2000" b="1" i="0" kern="1200" cap="all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20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8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6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6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Exploratory Subgroup analyses of </a:t>
            </a:r>
            <a:r>
              <a:rPr kumimoji="0" lang="en-US" sz="2000" b="1" i="0" u="none" strike="noStrike" kern="1200" cap="none" spc="100" normalizeH="0" baseline="0" noProof="0" dirty="0" err="1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r</a:t>
            </a:r>
            <a:r>
              <a:rPr kumimoji="0" lang="en-US" sz="2000" b="1" i="0" u="none" strike="noStrike" kern="1200" cap="all" spc="100" normalizeH="0" baseline="0" noProof="0" dirty="0" err="1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pfs</a:t>
            </a: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 in patients with alterations in </a:t>
            </a:r>
            <a:r>
              <a:rPr kumimoji="0" lang="en-US" sz="2000" b="1" i="1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brca1/brca2</a:t>
            </a: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, </a:t>
            </a:r>
            <a:r>
              <a:rPr kumimoji="0" lang="en-US" sz="2000" b="1" i="1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cdk12 </a:t>
            </a: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and </a:t>
            </a:r>
            <a:r>
              <a:rPr kumimoji="0" lang="en-US" sz="2000" b="1" i="1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atm </a:t>
            </a: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by (A) prior </a:t>
            </a:r>
            <a:r>
              <a:rPr kumimoji="0" lang="en-US" sz="2000" b="1" i="0" u="none" strike="noStrike" kern="1200" cap="all" spc="100" normalizeH="0" baseline="0" noProof="0" dirty="0" err="1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taxane</a:t>
            </a: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 use and (B) no prior </a:t>
            </a:r>
            <a:r>
              <a:rPr kumimoji="0" lang="en-US" sz="2000" b="1" i="0" u="none" strike="noStrike" kern="1200" cap="all" spc="100" normalizeH="0" baseline="0" noProof="0" dirty="0" err="1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taxane</a:t>
            </a:r>
            <a:r>
              <a:rPr kumimoji="0" lang="en-US" sz="2000" b="1" i="0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 use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0DC2728-4960-5C44-9B27-02F9BEDB7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DD8A73F9-A912-664E-97E3-29F2FD1FB26F}"/>
              </a:ext>
            </a:extLst>
          </p:cNvPr>
          <p:cNvSpPr txBox="1">
            <a:spLocks/>
          </p:cNvSpPr>
          <p:nvPr/>
        </p:nvSpPr>
        <p:spPr>
          <a:xfrm>
            <a:off x="6802288" y="3789040"/>
            <a:ext cx="4766320" cy="70247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None/>
              <a:defRPr sz="2000" b="1" i="0" kern="1200" cap="all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20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8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6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6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u="sng" dirty="0">
                <a:solidFill>
                  <a:srgbClr val="5D8298"/>
                </a:solidFill>
              </a:rPr>
              <a:t>NO</a:t>
            </a:r>
            <a:r>
              <a:rPr lang="en-US" sz="1400" dirty="0">
                <a:solidFill>
                  <a:srgbClr val="5D8298"/>
                </a:solidFill>
              </a:rPr>
              <a:t> PRIOR TAXANE USE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AA6F21E8-A95B-C642-9564-B0574344BFB2}"/>
              </a:ext>
            </a:extLst>
          </p:cNvPr>
          <p:cNvSpPr txBox="1">
            <a:spLocks/>
          </p:cNvSpPr>
          <p:nvPr/>
        </p:nvSpPr>
        <p:spPr>
          <a:xfrm>
            <a:off x="6802288" y="2366490"/>
            <a:ext cx="4766320" cy="70247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None/>
              <a:defRPr sz="2000" b="1" i="0" kern="1200" cap="all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20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8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6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6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5D8298"/>
                </a:solidFill>
              </a:rPr>
              <a:t>PRIOR TAXANE USE</a:t>
            </a:r>
          </a:p>
        </p:txBody>
      </p:sp>
    </p:spTree>
    <p:extLst>
      <p:ext uri="{BB962C8B-B14F-4D97-AF65-F5344CB8AC3E}">
        <p14:creationId xmlns:p14="http://schemas.microsoft.com/office/powerpoint/2010/main" val="34942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in Chemo-naïve </a:t>
            </a:r>
            <a:r>
              <a:rPr lang="en-US" cap="none" dirty="0" err="1"/>
              <a:t>m</a:t>
            </a:r>
            <a:r>
              <a:rPr lang="en-US" dirty="0" err="1"/>
              <a:t>CRPC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1A5FF9-48B8-9645-A9E1-7874CB63C25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De Bono, et al ASCO 2020; abstract 134.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84C543-3998-EE45-B115-C1389152CB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3027544" cy="4525200"/>
          </a:xfrm>
        </p:spPr>
        <p:txBody>
          <a:bodyPr/>
          <a:lstStyle/>
          <a:p>
            <a:r>
              <a:rPr lang="en-US" dirty="0"/>
              <a:t>Kaplan–Meier estimates of </a:t>
            </a:r>
            <a:r>
              <a:rPr lang="en-US" b="1" dirty="0">
                <a:solidFill>
                  <a:srgbClr val="C7573C"/>
                </a:solidFill>
              </a:rPr>
              <a:t>OS</a:t>
            </a:r>
            <a:r>
              <a:rPr lang="en-US" dirty="0"/>
              <a:t> in patients in (A) Cohort A and (B) the overall population (Cohorts A+B) by prior </a:t>
            </a:r>
            <a:r>
              <a:rPr lang="en-US" dirty="0" err="1"/>
              <a:t>taxane</a:t>
            </a:r>
            <a:r>
              <a:rPr lang="en-US" dirty="0"/>
              <a:t> status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8CB3472E-1131-4B45-85E5-B9227C0B0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78"/>
          <a:stretch/>
        </p:blipFill>
        <p:spPr>
          <a:xfrm>
            <a:off x="3964811" y="908720"/>
            <a:ext cx="7003157" cy="569008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39C948-1E83-5543-8396-9750A01C9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</a:t>
            </a:r>
            <a:r>
              <a:rPr lang="en-US" cap="none" dirty="0" err="1"/>
              <a:t>found</a:t>
            </a:r>
            <a:r>
              <a:rPr lang="en-US" dirty="0"/>
              <a:t>: Exploratory Gene-by-Gene </a:t>
            </a:r>
            <a:r>
              <a:rPr lang="en-US" cap="none" dirty="0" err="1"/>
              <a:t>r</a:t>
            </a:r>
            <a:r>
              <a:rPr lang="en-US" dirty="0" err="1"/>
              <a:t>PFS</a:t>
            </a:r>
            <a:r>
              <a:rPr lang="en-US" dirty="0"/>
              <a:t> Analysis</a:t>
            </a:r>
            <a:r>
              <a:rPr lang="en-US" baseline="30000" dirty="0"/>
              <a:t>1,2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4460944" cy="4525200"/>
          </a:xfrm>
        </p:spPr>
        <p:txBody>
          <a:bodyPr/>
          <a:lstStyle/>
          <a:p>
            <a:r>
              <a:rPr lang="en-GB" dirty="0"/>
              <a:t>7/15 genes had alteration frequencies too low for descriptive statistics </a:t>
            </a:r>
            <a:br>
              <a:rPr lang="en-GB" dirty="0"/>
            </a:br>
            <a:r>
              <a:rPr lang="en-GB" dirty="0"/>
              <a:t>(&lt;5 patients)</a:t>
            </a:r>
            <a:r>
              <a:rPr lang="en-GB" baseline="30000" dirty="0"/>
              <a:t>1</a:t>
            </a:r>
          </a:p>
          <a:p>
            <a:r>
              <a:rPr lang="en-GB" dirty="0"/>
              <a:t>97% of patients were randomized based on alterations in 8/15 single genes</a:t>
            </a:r>
            <a:r>
              <a:rPr lang="en-GB" baseline="30000" dirty="0"/>
              <a:t>1</a:t>
            </a:r>
          </a:p>
          <a:p>
            <a:r>
              <a:rPr lang="en-US" dirty="0"/>
              <a:t>There is evidence of clinical activity of </a:t>
            </a:r>
            <a:r>
              <a:rPr lang="en-US" dirty="0" err="1"/>
              <a:t>olaparib</a:t>
            </a:r>
            <a:r>
              <a:rPr lang="en-US" dirty="0"/>
              <a:t> in patients with alterations in genes other than </a:t>
            </a:r>
            <a:r>
              <a:rPr lang="en-US" i="1" dirty="0"/>
              <a:t>BRCA1</a:t>
            </a:r>
            <a:r>
              <a:rPr lang="en-US" dirty="0"/>
              <a:t> or </a:t>
            </a:r>
            <a:r>
              <a:rPr lang="en-US" i="1" dirty="0"/>
              <a:t>BRCA2</a:t>
            </a:r>
            <a:r>
              <a:rPr lang="en-GB" baseline="30000" dirty="0"/>
              <a:t>1</a:t>
            </a:r>
            <a:endParaRPr lang="en-US" baseline="30000" dirty="0"/>
          </a:p>
          <a:p>
            <a:r>
              <a:rPr lang="en-US" dirty="0"/>
              <a:t>Gene-level analysis is complex and exploratory, and comparisons may be confounded by multiple factors</a:t>
            </a:r>
            <a:r>
              <a:rPr lang="en-GB" baseline="30000" dirty="0"/>
              <a:t>1</a:t>
            </a:r>
            <a:endParaRPr lang="en-US" baseline="300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09448B-27CB-3F44-BEED-B2F8D84C50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177447"/>
            <a:ext cx="10933641" cy="3651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1. Available from: https://</a:t>
            </a:r>
            <a:r>
              <a:rPr lang="en-US" dirty="0" err="1"/>
              <a:t>www.urotoday.com</a:t>
            </a:r>
            <a:r>
              <a:rPr lang="en-US" dirty="0"/>
              <a:t>/conference-highlights/esmo-2019/esmo-2019-prostate-cancer/115401-esmo-2019-profound-phase-3-study-of-olaparib-vs-enzalutamide-or-abiraterone-for-metastatic-castration-resistant-prostate-cancer-with-homologous-recombination-repair-gene-alterations.html.</a:t>
            </a:r>
          </a:p>
          <a:p>
            <a:pPr>
              <a:spcBef>
                <a:spcPts val="0"/>
              </a:spcBef>
            </a:pPr>
            <a:r>
              <a:rPr lang="en-US" dirty="0"/>
              <a:t>2. Hussain M, et al. ESMO 2019. Abstract LBA12_PR.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59895" y="1124744"/>
            <a:ext cx="6712597" cy="4671459"/>
            <a:chOff x="4084148" y="940792"/>
            <a:chExt cx="5034448" cy="3503595"/>
          </a:xfrm>
        </p:grpSpPr>
        <p:sp>
          <p:nvSpPr>
            <p:cNvPr id="40" name="Rectangle 39"/>
            <p:cNvSpPr/>
            <p:nvPr/>
          </p:nvSpPr>
          <p:spPr>
            <a:xfrm>
              <a:off x="5094129" y="1585339"/>
              <a:ext cx="582395" cy="1009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094128" y="1912874"/>
              <a:ext cx="1258775" cy="1009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094129" y="2243337"/>
              <a:ext cx="491866" cy="1009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94128" y="2570053"/>
              <a:ext cx="887502" cy="1009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092311" y="3227039"/>
              <a:ext cx="469008" cy="1009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92311" y="3557328"/>
              <a:ext cx="640080" cy="1009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092311" y="2781643"/>
              <a:ext cx="716686" cy="100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094052" y="3113475"/>
              <a:ext cx="2916936" cy="100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089270" y="3440543"/>
              <a:ext cx="1920240" cy="100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92311" y="1797496"/>
              <a:ext cx="1433372" cy="100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089818" y="2123225"/>
              <a:ext cx="544749" cy="100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089272" y="2450459"/>
              <a:ext cx="1490472" cy="100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826085" y="940792"/>
              <a:ext cx="3578972" cy="3396845"/>
              <a:chOff x="4826085" y="940792"/>
              <a:chExt cx="3578972" cy="3396845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4826085" y="940792"/>
                <a:ext cx="3578972" cy="3396845"/>
                <a:chOff x="4826085" y="940792"/>
                <a:chExt cx="3578972" cy="3396845"/>
              </a:xfrm>
            </p:grpSpPr>
            <p:graphicFrame>
              <p:nvGraphicFramePr>
                <p:cNvPr id="75" name="Chart 74"/>
                <p:cNvGraphicFramePr/>
                <p:nvPr/>
              </p:nvGraphicFramePr>
              <p:xfrm>
                <a:off x="4826085" y="3465275"/>
                <a:ext cx="3578972" cy="87236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58" name="TextBox 57"/>
                <p:cNvSpPr txBox="1"/>
                <p:nvPr/>
              </p:nvSpPr>
              <p:spPr>
                <a:xfrm>
                  <a:off x="4846921" y="940792"/>
                  <a:ext cx="261121" cy="16932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n =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907540" y="1095708"/>
                  <a:ext cx="171097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81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902776" y="1226027"/>
                  <a:ext cx="171097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47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909128" y="1454331"/>
                  <a:ext cx="171097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61</a:t>
                  </a: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903135" y="1581578"/>
                  <a:ext cx="171097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28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4906670" y="1771952"/>
                  <a:ext cx="171097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62</a:t>
                  </a: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905441" y="1899349"/>
                  <a:ext cx="171097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24</a:t>
                  </a: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947139" y="2105090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4950314" y="2235057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4950314" y="2560156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</a:t>
                  </a: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4948727" y="2428089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7</a:t>
                  </a: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4950315" y="2913710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948728" y="2781643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4951902" y="3225554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4950315" y="3093487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4950314" y="3578294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4948727" y="3446227"/>
                  <a:ext cx="85548" cy="1615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3</a:t>
                  </a:r>
                </a:p>
              </p:txBody>
            </p:sp>
          </p:grpSp>
          <p:cxnSp>
            <p:nvCxnSpPr>
              <p:cNvPr id="57" name="Straight Connector 56"/>
              <p:cNvCxnSpPr/>
              <p:nvPr/>
            </p:nvCxnSpPr>
            <p:spPr>
              <a:xfrm flipV="1">
                <a:off x="5089661" y="1110070"/>
                <a:ext cx="0" cy="2629807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4286107" y="1173132"/>
              <a:ext cx="49794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BRCA2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28144" y="1494134"/>
              <a:ext cx="49794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CDK12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71260" y="1822459"/>
              <a:ext cx="334824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ATM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12288" y="2149064"/>
              <a:ext cx="45720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BRCA1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13224" y="2477114"/>
              <a:ext cx="49794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CHEK2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65560" y="2804478"/>
              <a:ext cx="657887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PPP2R2A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45846" y="3133647"/>
              <a:ext cx="544013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RAD51B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57225" y="3465275"/>
              <a:ext cx="54906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RAD54L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84148" y="2922254"/>
              <a:ext cx="161583" cy="878417"/>
            </a:xfrm>
            <a:prstGeom prst="rect">
              <a:avLst/>
            </a:prstGeom>
            <a:noFill/>
          </p:spPr>
          <p:txBody>
            <a:bodyPr vert="vert270" wrap="square" lIns="0" tIns="0" rIns="0" bIns="0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Frequency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04016" y="4264755"/>
              <a:ext cx="724277" cy="169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Olaparib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06891" y="4261507"/>
              <a:ext cx="1539090" cy="169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Physician’s choice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23126" y="1129828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10.84 (9.17-13.08)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72173" y="1230791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3.48 (1.74-3.65)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86678" y="1443079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5.09 (3.61-5.52)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46023" y="1564395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2.20 (1.71-4.83)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76760" y="1778729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5.36 (3.61-6.21)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84156" y="1912604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4.70 (1.84-7.26)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76524" y="2102341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2.07 (1.38-5.52)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4685" y="2235127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1.84 (1.71-3.71)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22025" y="2431692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5.59 (1.64-11.99)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09972" y="2559736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3.35 (1.38-NR)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29844" y="2771022"/>
              <a:ext cx="1095470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2.69 (1.77-3.91)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17575" y="2915725"/>
              <a:ext cx="261436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NR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025750" y="3096209"/>
              <a:ext cx="1023043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10.89 (1.61-14.75)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85995" y="3225349"/>
              <a:ext cx="359121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1.77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055807" y="3430267"/>
              <a:ext cx="845705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7.20 (3.71-7.39)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58677" y="3546721"/>
              <a:ext cx="1023043" cy="138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2.41 (1.81-3.02)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4263845" y="1084592"/>
              <a:ext cx="0" cy="2630448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5096307" y="1140713"/>
              <a:ext cx="2898161" cy="100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094130" y="1257291"/>
              <a:ext cx="934379" cy="1009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096306" y="1465549"/>
              <a:ext cx="1362456" cy="100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594249" y="4258260"/>
              <a:ext cx="182880" cy="18288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590299" y="4261507"/>
              <a:ext cx="182880" cy="1828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0" name="Slide Number Placeholder 79">
            <a:extLst>
              <a:ext uri="{FF2B5EF4-FFF2-40B4-BE49-F238E27FC236}">
                <a16:creationId xmlns:a16="http://schemas.microsoft.com/office/drawing/2014/main" id="{28FF48B2-A450-1C4E-8205-04A1AE1CD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</a:t>
            </a:r>
            <a:r>
              <a:rPr lang="en-US" cap="none" dirty="0" err="1"/>
              <a:t>found</a:t>
            </a:r>
            <a:r>
              <a:rPr lang="en-US" dirty="0"/>
              <a:t> (Cohorts A+B): HRQ</a:t>
            </a:r>
            <a:r>
              <a:rPr lang="en-US" cap="none" dirty="0"/>
              <a:t>o</a:t>
            </a:r>
            <a:r>
              <a:rPr lang="en-US" dirty="0"/>
              <a:t>L</a:t>
            </a:r>
            <a:r>
              <a:rPr lang="en-US" baseline="30000" dirty="0"/>
              <a:t>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9B79516-D192-9647-AC7F-C0504D54560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277239"/>
            <a:ext cx="10723675" cy="444237"/>
          </a:xfrm>
        </p:spPr>
        <p:txBody>
          <a:bodyPr/>
          <a:lstStyle/>
          <a:p>
            <a:r>
              <a:rPr lang="en-GB" dirty="0"/>
              <a:t>CI, confidence interval; FACT-P </a:t>
            </a:r>
            <a:r>
              <a:rPr lang="en-GB" dirty="0" err="1"/>
              <a:t>TS</a:t>
            </a:r>
            <a:r>
              <a:rPr lang="en-GB" dirty="0"/>
              <a:t>, Functional Assessment of Cancer Therapy-Prostate; FAPSI-6, FACT Advanced Prostate Symptom Index; </a:t>
            </a:r>
            <a:r>
              <a:rPr lang="en-GB" dirty="0" err="1"/>
              <a:t>FWB</a:t>
            </a:r>
            <a:r>
              <a:rPr lang="en-GB" dirty="0"/>
              <a:t>, functional wellbeing; </a:t>
            </a:r>
            <a:r>
              <a:rPr lang="en-GB" dirty="0" err="1"/>
              <a:t>HRQoL</a:t>
            </a:r>
            <a:r>
              <a:rPr lang="en-GB" dirty="0"/>
              <a:t>, health-related </a:t>
            </a:r>
            <a:r>
              <a:rPr lang="en-GB" dirty="0" err="1"/>
              <a:t>qualitdy</a:t>
            </a:r>
            <a:r>
              <a:rPr lang="en-GB" dirty="0"/>
              <a:t> of life; PCS, prostate cancer subscale; </a:t>
            </a:r>
            <a:r>
              <a:rPr lang="en-GB" dirty="0" err="1"/>
              <a:t>PWB</a:t>
            </a:r>
            <a:r>
              <a:rPr lang="en-GB" dirty="0"/>
              <a:t>, physical wellbeing; OR, odds ratio; </a:t>
            </a:r>
            <a:r>
              <a:rPr lang="en-GB" dirty="0" err="1"/>
              <a:t>TOI</a:t>
            </a:r>
            <a:r>
              <a:rPr lang="en-GB" dirty="0"/>
              <a:t>, trial outcome index.</a:t>
            </a:r>
            <a:br>
              <a:rPr lang="en-GB" dirty="0"/>
            </a:br>
            <a:r>
              <a:rPr lang="en-US" dirty="0"/>
              <a:t>1. </a:t>
            </a:r>
            <a:r>
              <a:rPr lang="en-US" dirty="0" err="1"/>
              <a:t>Thiery-Vuillemin</a:t>
            </a:r>
            <a:r>
              <a:rPr lang="en-US" dirty="0"/>
              <a:t> A, et al. ASCO 2020. Abstract 5539.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929" y="674306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r="1058" b="4068"/>
          <a:stretch/>
        </p:blipFill>
        <p:spPr bwMode="auto">
          <a:xfrm>
            <a:off x="2014966" y="1524036"/>
            <a:ext cx="7782439" cy="398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261606" y="5535520"/>
            <a:ext cx="10082253" cy="60790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higher proportion of patients in the olaparib arm reported improvement in HRQoL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3511678"/>
            <a:ext cx="304800" cy="17070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92555" y="4950465"/>
            <a:ext cx="304800" cy="268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34069" y="3865377"/>
            <a:ext cx="304800" cy="135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68903" y="4950465"/>
            <a:ext cx="304800" cy="268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2447" y="3865377"/>
            <a:ext cx="304800" cy="135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57001" y="4648847"/>
            <a:ext cx="304800" cy="5698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86976" y="3585705"/>
            <a:ext cx="304800" cy="16329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31321" y="4950465"/>
            <a:ext cx="304800" cy="268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61928" y="2634519"/>
            <a:ext cx="304800" cy="25841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06483" y="4231406"/>
            <a:ext cx="304800" cy="9872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47997" y="2634521"/>
            <a:ext cx="304800" cy="25841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292552" y="4767585"/>
            <a:ext cx="304800" cy="4511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5600" y="1649796"/>
            <a:ext cx="152400" cy="1584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95600" y="1901953"/>
            <a:ext cx="152400" cy="1584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28F92044-95FC-9F4D-9C58-58850D633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</a:t>
            </a:r>
            <a:r>
              <a:rPr lang="en-US" cap="none" dirty="0" err="1"/>
              <a:t>found</a:t>
            </a:r>
            <a:r>
              <a:rPr lang="en-US" dirty="0"/>
              <a:t> Safety</a:t>
            </a:r>
            <a:r>
              <a:rPr lang="en-US" baseline="30000" dirty="0"/>
              <a:t>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8084B9-3B5C-4347-A290-B0EC4FE04E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157569"/>
            <a:ext cx="1109244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baseline="30000" dirty="0" err="1"/>
              <a:t>a</a:t>
            </a:r>
            <a:r>
              <a:rPr lang="en-US" dirty="0" err="1"/>
              <a:t>Includes</a:t>
            </a:r>
            <a:r>
              <a:rPr lang="en-US" dirty="0"/>
              <a:t> anemia, decreased </a:t>
            </a:r>
            <a:r>
              <a:rPr lang="en-US" dirty="0" err="1"/>
              <a:t>Hb</a:t>
            </a:r>
            <a:r>
              <a:rPr lang="en-US" dirty="0"/>
              <a:t> level, decreased red cell count, decreased </a:t>
            </a:r>
            <a:r>
              <a:rPr lang="en-US" dirty="0" err="1"/>
              <a:t>Hct</a:t>
            </a:r>
            <a:r>
              <a:rPr lang="en-US" dirty="0"/>
              <a:t> level, </a:t>
            </a:r>
            <a:r>
              <a:rPr lang="en-US" dirty="0" err="1"/>
              <a:t>erythropenia</a:t>
            </a:r>
            <a:r>
              <a:rPr lang="en-US" dirty="0"/>
              <a:t>, macrocytic anemia, normochromic anemia, normochromic normocytic anemia, and normocytic anemia; anemia reported in 46% of patients, and decreased </a:t>
            </a:r>
            <a:r>
              <a:rPr lang="en-US" dirty="0" err="1"/>
              <a:t>Hb</a:t>
            </a:r>
            <a:r>
              <a:rPr lang="en-US" dirty="0"/>
              <a:t> level reported in &lt;1%.</a:t>
            </a:r>
          </a:p>
          <a:p>
            <a:pPr>
              <a:spcBef>
                <a:spcPts val="300"/>
              </a:spcBef>
            </a:pPr>
            <a:r>
              <a:rPr lang="en-US" dirty="0"/>
              <a:t>1. de Bono J, et al. N </a:t>
            </a:r>
            <a:r>
              <a:rPr lang="en-US" dirty="0" err="1"/>
              <a:t>Engl</a:t>
            </a:r>
            <a:r>
              <a:rPr lang="en-US" dirty="0"/>
              <a:t> J Med. 2020;382:2091-102.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33413" y="1124744"/>
          <a:ext cx="10920414" cy="4818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4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8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0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0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9877">
                <a:tc rowSpan="2">
                  <a:txBody>
                    <a:bodyPr/>
                    <a:lstStyle/>
                    <a:p>
                      <a:r>
                        <a:rPr lang="en-US" sz="1300" dirty="0"/>
                        <a:t>Adverse Event</a:t>
                      </a:r>
                      <a:r>
                        <a:rPr lang="en-US" sz="1300" baseline="30000" dirty="0"/>
                        <a:t>a</a:t>
                      </a:r>
                      <a:endParaRPr lang="en-US" sz="1300" dirty="0"/>
                    </a:p>
                  </a:txBody>
                  <a:tcPr marL="121920" marR="121920" marT="36576" marB="36576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Olaparib (N=256)</a:t>
                      </a:r>
                    </a:p>
                  </a:txBody>
                  <a:tcPr marL="121920" marR="121920" marT="36576" marB="36576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Control</a:t>
                      </a:r>
                      <a:r>
                        <a:rPr lang="en-US" sz="1200" baseline="0" dirty="0"/>
                        <a:t> (N=130)</a:t>
                      </a:r>
                      <a:endParaRPr lang="en-US" sz="1200" dirty="0"/>
                    </a:p>
                  </a:txBody>
                  <a:tcPr marL="121920" marR="121920" marT="36576" marB="36576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552">
                <a:tc vMerge="1"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All Grades </a:t>
                      </a:r>
                      <a:br>
                        <a:rPr lang="en-US" sz="13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(n, %)</a:t>
                      </a:r>
                    </a:p>
                  </a:txBody>
                  <a:tcPr marL="121920" marR="121920" marT="36576" marB="3657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Grade</a:t>
                      </a:r>
                      <a:r>
                        <a:rPr lang="en-US" sz="1300" b="1" baseline="0" dirty="0">
                          <a:solidFill>
                            <a:schemeClr val="bg1"/>
                          </a:solidFill>
                        </a:rPr>
                        <a:t> ≥3 </a:t>
                      </a:r>
                    </a:p>
                    <a:p>
                      <a:pPr algn="ctr"/>
                      <a:r>
                        <a:rPr lang="en-US" sz="1300" b="1" baseline="0" dirty="0">
                          <a:solidFill>
                            <a:schemeClr val="bg1"/>
                          </a:solidFill>
                        </a:rPr>
                        <a:t>(n, %)</a:t>
                      </a:r>
                      <a:endParaRPr 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36576" marB="36576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All Grades 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(n, %)</a:t>
                      </a:r>
                    </a:p>
                  </a:txBody>
                  <a:tcPr marL="121920" marR="121920" marT="36576" marB="36576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Grade </a:t>
                      </a:r>
                      <a:r>
                        <a:rPr lang="en-US" sz="1300" b="1" baseline="0" dirty="0">
                          <a:solidFill>
                            <a:schemeClr val="bg1"/>
                          </a:solidFill>
                        </a:rPr>
                        <a:t>≥3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baseline="0" dirty="0">
                          <a:solidFill>
                            <a:schemeClr val="bg1"/>
                          </a:solidFill>
                        </a:rPr>
                        <a:t>(n, %)</a:t>
                      </a:r>
                      <a:endParaRPr 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36576" marB="36576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952">
                <a:tc>
                  <a:txBody>
                    <a:bodyPr/>
                    <a:lstStyle/>
                    <a:p>
                      <a:pPr marL="0" indent="0"/>
                      <a:r>
                        <a:rPr lang="en-US" sz="1300" dirty="0"/>
                        <a:t>Any</a:t>
                      </a:r>
                    </a:p>
                    <a:p>
                      <a:pPr marL="0" indent="0"/>
                      <a:r>
                        <a:rPr lang="en-US" sz="1300" dirty="0" err="1"/>
                        <a:t>Anemia</a:t>
                      </a:r>
                      <a:r>
                        <a:rPr lang="en-US" sz="1300" baseline="30000" dirty="0" err="1"/>
                        <a:t>a</a:t>
                      </a:r>
                      <a:endParaRPr lang="en-US" sz="1300" baseline="30000" dirty="0"/>
                    </a:p>
                    <a:p>
                      <a:pPr marL="0" indent="0"/>
                      <a:r>
                        <a:rPr lang="en-US" sz="1300" dirty="0"/>
                        <a:t>Nausea</a:t>
                      </a:r>
                    </a:p>
                    <a:p>
                      <a:pPr marL="0" indent="0"/>
                      <a:r>
                        <a:rPr lang="en-US" sz="1300" dirty="0"/>
                        <a:t>Fatigue</a:t>
                      </a:r>
                      <a:r>
                        <a:rPr lang="en-US" sz="1300" baseline="0" dirty="0"/>
                        <a:t> or asthenia</a:t>
                      </a:r>
                      <a:endParaRPr lang="en-US" sz="1300" dirty="0"/>
                    </a:p>
                    <a:p>
                      <a:pPr marL="0" indent="0"/>
                      <a:r>
                        <a:rPr lang="en-US" sz="1300" dirty="0"/>
                        <a:t>Decreased appetite</a:t>
                      </a:r>
                    </a:p>
                    <a:p>
                      <a:pPr marL="0" indent="0"/>
                      <a:r>
                        <a:rPr lang="en-US" sz="1300" dirty="0"/>
                        <a:t>Diarrhea</a:t>
                      </a:r>
                    </a:p>
                    <a:p>
                      <a:pPr marL="0" indent="0"/>
                      <a:r>
                        <a:rPr lang="en-US" sz="1300" dirty="0"/>
                        <a:t>Vomiting</a:t>
                      </a:r>
                    </a:p>
                    <a:p>
                      <a:pPr marL="0" indent="0"/>
                      <a:r>
                        <a:rPr lang="en-US" sz="1300" dirty="0"/>
                        <a:t>Constipation</a:t>
                      </a:r>
                    </a:p>
                    <a:p>
                      <a:pPr marL="0" indent="0"/>
                      <a:r>
                        <a:rPr lang="en-US" sz="1300" dirty="0"/>
                        <a:t>Back pain </a:t>
                      </a:r>
                    </a:p>
                    <a:p>
                      <a:pPr marL="0" indent="0"/>
                      <a:r>
                        <a:rPr lang="en-US" sz="1300" dirty="0"/>
                        <a:t>Peripheral edema</a:t>
                      </a:r>
                    </a:p>
                    <a:p>
                      <a:pPr marL="0" indent="0"/>
                      <a:r>
                        <a:rPr lang="en-US" sz="1300" dirty="0"/>
                        <a:t>Cough </a:t>
                      </a:r>
                    </a:p>
                    <a:p>
                      <a:pPr marL="0" indent="0"/>
                      <a:r>
                        <a:rPr lang="en-US" sz="1300" dirty="0"/>
                        <a:t>Dyspnea</a:t>
                      </a:r>
                    </a:p>
                    <a:p>
                      <a:pPr marL="0" indent="0"/>
                      <a:r>
                        <a:rPr lang="en-US" sz="1300" dirty="0"/>
                        <a:t>Arthralgia</a:t>
                      </a:r>
                    </a:p>
                    <a:p>
                      <a:pPr marL="0" indent="0"/>
                      <a:r>
                        <a:rPr lang="en-US" sz="1300" dirty="0"/>
                        <a:t>Urinary tract </a:t>
                      </a:r>
                      <a:r>
                        <a:rPr lang="en-US" sz="1300" baseline="0" dirty="0"/>
                        <a:t>infection</a:t>
                      </a:r>
                      <a:endParaRPr lang="en-US" sz="1300" b="0" dirty="0"/>
                    </a:p>
                  </a:txBody>
                  <a:tcPr marL="121920" marR="121920" marT="36576" marB="3657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244 (95)</a:t>
                      </a:r>
                    </a:p>
                    <a:p>
                      <a:pPr algn="ctr"/>
                      <a:r>
                        <a:rPr lang="en-US" sz="1300" dirty="0"/>
                        <a:t>119 (46)</a:t>
                      </a:r>
                    </a:p>
                    <a:p>
                      <a:pPr algn="ctr"/>
                      <a:r>
                        <a:rPr lang="en-US" sz="1300" dirty="0"/>
                        <a:t>106 (41)</a:t>
                      </a:r>
                    </a:p>
                    <a:p>
                      <a:pPr algn="ctr"/>
                      <a:r>
                        <a:rPr lang="en-US" sz="1300" dirty="0"/>
                        <a:t>105 (41)</a:t>
                      </a:r>
                    </a:p>
                    <a:p>
                      <a:pPr algn="ctr"/>
                      <a:r>
                        <a:rPr lang="en-US" sz="1300" dirty="0"/>
                        <a:t>77 (30)</a:t>
                      </a:r>
                    </a:p>
                    <a:p>
                      <a:pPr algn="ctr"/>
                      <a:r>
                        <a:rPr lang="en-US" sz="1300" dirty="0"/>
                        <a:t>54 (21)</a:t>
                      </a:r>
                    </a:p>
                    <a:p>
                      <a:pPr algn="ctr"/>
                      <a:r>
                        <a:rPr lang="en-US" sz="1300" dirty="0"/>
                        <a:t>47</a:t>
                      </a:r>
                      <a:r>
                        <a:rPr lang="en-US" sz="1300" baseline="0" dirty="0"/>
                        <a:t> (18)</a:t>
                      </a:r>
                      <a:endParaRPr lang="en-US" sz="1300" dirty="0"/>
                    </a:p>
                    <a:p>
                      <a:pPr algn="ctr"/>
                      <a:r>
                        <a:rPr lang="en-US" sz="1300" dirty="0"/>
                        <a:t>45 (18)</a:t>
                      </a:r>
                    </a:p>
                    <a:p>
                      <a:pPr algn="ctr"/>
                      <a:r>
                        <a:rPr lang="en-US" sz="1300" dirty="0"/>
                        <a:t>35 (14)</a:t>
                      </a:r>
                    </a:p>
                    <a:p>
                      <a:pPr algn="ctr"/>
                      <a:r>
                        <a:rPr lang="en-US" sz="1300" dirty="0"/>
                        <a:t>32 (12)</a:t>
                      </a:r>
                    </a:p>
                    <a:p>
                      <a:pPr algn="ctr"/>
                      <a:r>
                        <a:rPr lang="en-US" sz="1300" dirty="0"/>
                        <a:t>28 (11)</a:t>
                      </a:r>
                    </a:p>
                    <a:p>
                      <a:pPr algn="ctr"/>
                      <a:r>
                        <a:rPr lang="en-US" sz="1300" dirty="0"/>
                        <a:t>26 (10)</a:t>
                      </a:r>
                    </a:p>
                    <a:p>
                      <a:pPr algn="ctr"/>
                      <a:r>
                        <a:rPr lang="en-US" sz="1300" dirty="0"/>
                        <a:t>24 (9)</a:t>
                      </a:r>
                    </a:p>
                    <a:p>
                      <a:pPr algn="ctr"/>
                      <a:r>
                        <a:rPr lang="en-US" sz="1300" dirty="0"/>
                        <a:t>18 (7)</a:t>
                      </a:r>
                    </a:p>
                  </a:txBody>
                  <a:tcPr marL="121920" marR="121920" marT="36576" marB="3657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130 (51)</a:t>
                      </a:r>
                    </a:p>
                    <a:p>
                      <a:pPr algn="ctr"/>
                      <a:r>
                        <a:rPr lang="en-US" sz="1300" dirty="0"/>
                        <a:t>55</a:t>
                      </a:r>
                      <a:r>
                        <a:rPr lang="en-US" sz="1300" baseline="0" dirty="0"/>
                        <a:t> (21)</a:t>
                      </a:r>
                      <a:endParaRPr lang="en-US" sz="1300" dirty="0"/>
                    </a:p>
                    <a:p>
                      <a:pPr algn="ctr"/>
                      <a:r>
                        <a:rPr lang="en-US" sz="1300" dirty="0"/>
                        <a:t>3 (1)</a:t>
                      </a:r>
                    </a:p>
                    <a:p>
                      <a:pPr algn="ctr"/>
                      <a:r>
                        <a:rPr lang="en-US" sz="1300" dirty="0"/>
                        <a:t>7 (3)</a:t>
                      </a:r>
                    </a:p>
                    <a:p>
                      <a:pPr algn="ctr"/>
                      <a:r>
                        <a:rPr lang="en-US" sz="1300" dirty="0"/>
                        <a:t>3 (1)</a:t>
                      </a:r>
                    </a:p>
                    <a:p>
                      <a:pPr algn="ctr"/>
                      <a:r>
                        <a:rPr lang="en-US" sz="1300" dirty="0"/>
                        <a:t>2 (&lt;1)</a:t>
                      </a:r>
                    </a:p>
                    <a:p>
                      <a:pPr algn="ctr"/>
                      <a:r>
                        <a:rPr lang="en-US" sz="1300" dirty="0"/>
                        <a:t>6 (2)</a:t>
                      </a:r>
                    </a:p>
                    <a:p>
                      <a:pPr algn="ctr"/>
                      <a:r>
                        <a:rPr lang="en-US" sz="1300" dirty="0"/>
                        <a:t>0</a:t>
                      </a:r>
                    </a:p>
                    <a:p>
                      <a:pPr algn="ctr"/>
                      <a:r>
                        <a:rPr lang="en-US" sz="1300" dirty="0"/>
                        <a:t>2 (&lt;1)</a:t>
                      </a:r>
                    </a:p>
                    <a:p>
                      <a:pPr algn="ctr"/>
                      <a:r>
                        <a:rPr lang="en-US" sz="1300" dirty="0"/>
                        <a:t>0</a:t>
                      </a:r>
                    </a:p>
                    <a:p>
                      <a:pPr algn="ctr"/>
                      <a:r>
                        <a:rPr lang="en-US" sz="1300" dirty="0"/>
                        <a:t>0</a:t>
                      </a:r>
                    </a:p>
                    <a:p>
                      <a:pPr algn="ctr"/>
                      <a:r>
                        <a:rPr lang="en-US" sz="1300" dirty="0"/>
                        <a:t>6 (2)</a:t>
                      </a:r>
                    </a:p>
                    <a:p>
                      <a:pPr algn="ctr"/>
                      <a:r>
                        <a:rPr lang="en-US" sz="1300" dirty="0"/>
                        <a:t>1 (&lt;1)</a:t>
                      </a:r>
                    </a:p>
                    <a:p>
                      <a:pPr algn="ctr"/>
                      <a:r>
                        <a:rPr lang="en-US" sz="1300" dirty="0"/>
                        <a:t>4 (2)</a:t>
                      </a:r>
                    </a:p>
                  </a:txBody>
                  <a:tcPr marL="121920" marR="121920" marT="36576" marB="3657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114 (88)</a:t>
                      </a:r>
                    </a:p>
                    <a:p>
                      <a:pPr algn="ctr"/>
                      <a:r>
                        <a:rPr lang="en-US" sz="1300" dirty="0"/>
                        <a:t>20 (15)</a:t>
                      </a:r>
                    </a:p>
                    <a:p>
                      <a:pPr algn="ctr"/>
                      <a:r>
                        <a:rPr lang="en-US" sz="1300" dirty="0"/>
                        <a:t>25 (19)</a:t>
                      </a:r>
                    </a:p>
                    <a:p>
                      <a:pPr algn="ctr"/>
                      <a:r>
                        <a:rPr lang="en-US" sz="1300" dirty="0"/>
                        <a:t>42 (32)</a:t>
                      </a:r>
                    </a:p>
                    <a:p>
                      <a:pPr algn="ctr"/>
                      <a:r>
                        <a:rPr lang="en-US" sz="1300" dirty="0"/>
                        <a:t>23 (18)</a:t>
                      </a:r>
                    </a:p>
                    <a:p>
                      <a:pPr algn="ctr"/>
                      <a:r>
                        <a:rPr lang="en-US" sz="1300" dirty="0"/>
                        <a:t>9 (7)</a:t>
                      </a:r>
                    </a:p>
                    <a:p>
                      <a:pPr algn="ctr"/>
                      <a:r>
                        <a:rPr lang="en-US" sz="1300" dirty="0"/>
                        <a:t>16 (12)</a:t>
                      </a:r>
                    </a:p>
                    <a:p>
                      <a:pPr algn="ctr"/>
                      <a:r>
                        <a:rPr lang="en-US" sz="1300" dirty="0"/>
                        <a:t>19 (15)</a:t>
                      </a:r>
                    </a:p>
                    <a:p>
                      <a:pPr algn="ctr"/>
                      <a:r>
                        <a:rPr lang="en-US" sz="1300" dirty="0"/>
                        <a:t>15 (12)</a:t>
                      </a:r>
                    </a:p>
                    <a:p>
                      <a:pPr algn="ctr"/>
                      <a:r>
                        <a:rPr lang="en-US" sz="1300" dirty="0"/>
                        <a:t>10</a:t>
                      </a:r>
                      <a:r>
                        <a:rPr lang="en-US" sz="1300" baseline="0" dirty="0"/>
                        <a:t> (8)</a:t>
                      </a:r>
                      <a:endParaRPr lang="en-US" sz="1300" dirty="0"/>
                    </a:p>
                    <a:p>
                      <a:pPr algn="ctr"/>
                      <a:r>
                        <a:rPr lang="en-US" sz="1300" dirty="0"/>
                        <a:t>3 (2)</a:t>
                      </a:r>
                    </a:p>
                    <a:p>
                      <a:pPr algn="ctr"/>
                      <a:r>
                        <a:rPr lang="en-US" sz="1300" dirty="0"/>
                        <a:t>4 (3)</a:t>
                      </a:r>
                    </a:p>
                    <a:p>
                      <a:pPr algn="ctr"/>
                      <a:r>
                        <a:rPr lang="en-US" sz="1300" dirty="0"/>
                        <a:t>14 (11)</a:t>
                      </a:r>
                    </a:p>
                    <a:p>
                      <a:pPr algn="ctr"/>
                      <a:r>
                        <a:rPr lang="en-US" sz="1300" dirty="0"/>
                        <a:t>15 (12)</a:t>
                      </a:r>
                    </a:p>
                  </a:txBody>
                  <a:tcPr marL="121920" marR="121920" marT="36576" marB="3657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49 (38)</a:t>
                      </a:r>
                    </a:p>
                    <a:p>
                      <a:pPr algn="ctr"/>
                      <a:r>
                        <a:rPr lang="en-US" sz="1300" dirty="0"/>
                        <a:t>7 (5)</a:t>
                      </a:r>
                    </a:p>
                    <a:p>
                      <a:pPr algn="ctr"/>
                      <a:r>
                        <a:rPr lang="en-US" sz="1300" dirty="0"/>
                        <a:t>0</a:t>
                      </a:r>
                    </a:p>
                    <a:p>
                      <a:pPr algn="ctr"/>
                      <a:r>
                        <a:rPr lang="en-US" sz="1300" dirty="0"/>
                        <a:t>7 (5)</a:t>
                      </a:r>
                    </a:p>
                    <a:p>
                      <a:pPr algn="ctr"/>
                      <a:r>
                        <a:rPr lang="en-US" sz="1300" dirty="0"/>
                        <a:t>1 (&lt;1)</a:t>
                      </a:r>
                    </a:p>
                    <a:p>
                      <a:pPr algn="ctr"/>
                      <a:r>
                        <a:rPr lang="en-US" sz="1300" dirty="0"/>
                        <a:t>0 </a:t>
                      </a:r>
                    </a:p>
                    <a:p>
                      <a:pPr algn="ctr"/>
                      <a:r>
                        <a:rPr lang="en-US" sz="1300" dirty="0"/>
                        <a:t>1 (&lt;1)</a:t>
                      </a:r>
                    </a:p>
                    <a:p>
                      <a:pPr algn="ctr"/>
                      <a:r>
                        <a:rPr lang="en-US" sz="1300" dirty="0"/>
                        <a:t>0</a:t>
                      </a:r>
                    </a:p>
                    <a:p>
                      <a:pPr algn="ctr"/>
                      <a:r>
                        <a:rPr lang="en-US" sz="1300" dirty="0"/>
                        <a:t>2 (2)</a:t>
                      </a:r>
                    </a:p>
                    <a:p>
                      <a:pPr algn="ctr"/>
                      <a:r>
                        <a:rPr lang="en-US" sz="1300" dirty="0"/>
                        <a:t>0</a:t>
                      </a:r>
                    </a:p>
                    <a:p>
                      <a:pPr algn="ctr"/>
                      <a:r>
                        <a:rPr lang="en-US" sz="1300" dirty="0"/>
                        <a:t>0</a:t>
                      </a:r>
                    </a:p>
                    <a:p>
                      <a:pPr algn="ctr"/>
                      <a:r>
                        <a:rPr lang="en-US" sz="1300" dirty="0"/>
                        <a:t>0</a:t>
                      </a:r>
                    </a:p>
                    <a:p>
                      <a:pPr algn="ctr"/>
                      <a:r>
                        <a:rPr lang="en-US" sz="1300" dirty="0"/>
                        <a:t>0</a:t>
                      </a:r>
                    </a:p>
                    <a:p>
                      <a:pPr algn="ctr"/>
                      <a:r>
                        <a:rPr lang="en-US" sz="1300" dirty="0"/>
                        <a:t>5 (4)</a:t>
                      </a:r>
                    </a:p>
                  </a:txBody>
                  <a:tcPr marL="121920" marR="121920" marT="36576" marB="36576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869">
                <a:tc>
                  <a:txBody>
                    <a:bodyPr/>
                    <a:lstStyle/>
                    <a:p>
                      <a:r>
                        <a:rPr lang="en-US" sz="1300" dirty="0"/>
                        <a:t>Interruption of intervention because of adverse event</a:t>
                      </a:r>
                      <a:endParaRPr lang="en-US" sz="1300" b="0" dirty="0"/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115 (45)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N/A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24 (18)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N/A</a:t>
                      </a:r>
                    </a:p>
                  </a:txBody>
                  <a:tcPr marL="121920" marR="121920" marT="36576" marB="3657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869">
                <a:tc>
                  <a:txBody>
                    <a:bodyPr/>
                    <a:lstStyle/>
                    <a:p>
                      <a:r>
                        <a:rPr lang="en-US" sz="1300" dirty="0"/>
                        <a:t>Dose reduction because</a:t>
                      </a:r>
                      <a:r>
                        <a:rPr lang="en-US" sz="1300" baseline="0" dirty="0"/>
                        <a:t> of adverse event</a:t>
                      </a:r>
                      <a:endParaRPr lang="en-US" sz="1300" b="0" dirty="0"/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57 (22)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N/A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 (4)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N/A</a:t>
                      </a:r>
                    </a:p>
                  </a:txBody>
                  <a:tcPr marL="121920" marR="121920" marT="36576" marB="3657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869">
                <a:tc>
                  <a:txBody>
                    <a:bodyPr/>
                    <a:lstStyle/>
                    <a:p>
                      <a:r>
                        <a:rPr lang="en-US" sz="1300" dirty="0"/>
                        <a:t>Discontinuation</a:t>
                      </a:r>
                      <a:r>
                        <a:rPr lang="en-US" sz="1300" baseline="0" dirty="0"/>
                        <a:t> of intervention because of adverse event</a:t>
                      </a:r>
                      <a:endParaRPr lang="en-US" sz="1300" b="0" dirty="0"/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46 (18)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N/A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11 (8)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N/A</a:t>
                      </a:r>
                    </a:p>
                  </a:txBody>
                  <a:tcPr marL="121920" marR="121920" marT="36576" marB="3657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869">
                <a:tc>
                  <a:txBody>
                    <a:bodyPr/>
                    <a:lstStyle/>
                    <a:p>
                      <a:r>
                        <a:rPr lang="en-US" sz="1300" dirty="0"/>
                        <a:t>Death because</a:t>
                      </a:r>
                      <a:r>
                        <a:rPr lang="en-US" sz="1300" baseline="0" dirty="0"/>
                        <a:t> of </a:t>
                      </a:r>
                      <a:r>
                        <a:rPr lang="en-US" sz="1300" dirty="0"/>
                        <a:t>adverse event</a:t>
                      </a:r>
                      <a:endParaRPr lang="en-US" sz="1300" b="0" dirty="0"/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 (4)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N/A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 (4)</a:t>
                      </a:r>
                    </a:p>
                  </a:txBody>
                  <a:tcPr marL="121920" marR="121920" marT="36576" marB="365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N/A</a:t>
                      </a:r>
                    </a:p>
                  </a:txBody>
                  <a:tcPr marL="121920" marR="121920" marT="36576" marB="3657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2CA5AF-37CA-1E46-8EE3-13A235213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8F4590-9ADB-9043-8F0C-70717FDA5C49}"/>
              </a:ext>
            </a:extLst>
          </p:cNvPr>
          <p:cNvSpPr/>
          <p:nvPr/>
        </p:nvSpPr>
        <p:spPr>
          <a:xfrm>
            <a:off x="7032104" y="2132856"/>
            <a:ext cx="1080120" cy="216024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58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</p:spPr>
        <p:txBody>
          <a:bodyPr/>
          <a:lstStyle/>
          <a:p>
            <a:r>
              <a:rPr lang="en-CA" dirty="0"/>
              <a:t>Common Side Effects of Olaparib</a:t>
            </a:r>
            <a:r>
              <a:rPr lang="en-CA" baseline="30000" dirty="0"/>
              <a:t>1,2</a:t>
            </a:r>
            <a:r>
              <a:rPr lang="en-CA" dirty="0"/>
              <a:t>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80D97E9-6505-274D-901F-938470B222B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66898"/>
            <a:ext cx="8116800" cy="3651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de Bono J, et al. N </a:t>
            </a:r>
            <a:r>
              <a:rPr lang="en-US" dirty="0" err="1"/>
              <a:t>Engl</a:t>
            </a:r>
            <a:r>
              <a:rPr lang="en-US" dirty="0"/>
              <a:t> J Med. 2020;382:2091-102. </a:t>
            </a:r>
          </a:p>
          <a:p>
            <a:pPr>
              <a:spcBef>
                <a:spcPts val="0"/>
              </a:spcBef>
            </a:pPr>
            <a:r>
              <a:rPr lang="en-US" dirty="0"/>
              <a:t>L</a:t>
            </a:r>
            <a:r>
              <a:rPr lang="en-GB" dirty="0" err="1"/>
              <a:t>ynparza</a:t>
            </a:r>
            <a:r>
              <a:rPr lang="en-GB" dirty="0"/>
              <a:t> 50 mg hard capsules. SmPC. Revised July 2020.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9E1F59-0F90-3046-BB70-7079A8AABA66}"/>
              </a:ext>
            </a:extLst>
          </p:cNvPr>
          <p:cNvSpPr/>
          <p:nvPr/>
        </p:nvSpPr>
        <p:spPr>
          <a:xfrm>
            <a:off x="2033104" y="1506881"/>
            <a:ext cx="8125791" cy="364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Anemia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EEFD6C-AB9D-1244-970D-238EDFFA1B92}"/>
              </a:ext>
            </a:extLst>
          </p:cNvPr>
          <p:cNvSpPr/>
          <p:nvPr/>
        </p:nvSpPr>
        <p:spPr>
          <a:xfrm>
            <a:off x="2033104" y="1986444"/>
            <a:ext cx="8125791" cy="364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Fatigue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DE3316-8C5A-8248-B318-12C33F7563D6}"/>
              </a:ext>
            </a:extLst>
          </p:cNvPr>
          <p:cNvSpPr/>
          <p:nvPr/>
        </p:nvSpPr>
        <p:spPr>
          <a:xfrm>
            <a:off x="2033104" y="2466007"/>
            <a:ext cx="8125791" cy="364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Nausea (vomiting rare)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E72611-69E9-D34D-BD95-53D5C50DDFB3}"/>
              </a:ext>
            </a:extLst>
          </p:cNvPr>
          <p:cNvSpPr/>
          <p:nvPr/>
        </p:nvSpPr>
        <p:spPr>
          <a:xfrm>
            <a:off x="2033104" y="2945570"/>
            <a:ext cx="8125791" cy="364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Decreased appetite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217B5E-2DCE-4A45-BBB8-F68FD3243781}"/>
              </a:ext>
            </a:extLst>
          </p:cNvPr>
          <p:cNvSpPr/>
          <p:nvPr/>
        </p:nvSpPr>
        <p:spPr>
          <a:xfrm>
            <a:off x="2033104" y="3425133"/>
            <a:ext cx="8125791" cy="364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Diarrhea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13C4B5-BEF2-5C4B-89BF-24FD2AFE45B6}"/>
              </a:ext>
            </a:extLst>
          </p:cNvPr>
          <p:cNvSpPr/>
          <p:nvPr/>
        </p:nvSpPr>
        <p:spPr>
          <a:xfrm>
            <a:off x="2033104" y="3904696"/>
            <a:ext cx="8125791" cy="364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Thrombocytopenia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9C87CC-E1F0-A248-AC86-B331AA59F610}"/>
              </a:ext>
            </a:extLst>
          </p:cNvPr>
          <p:cNvSpPr/>
          <p:nvPr/>
        </p:nvSpPr>
        <p:spPr>
          <a:xfrm>
            <a:off x="2033104" y="4384259"/>
            <a:ext cx="8125791" cy="364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Creatinine elevation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8FE49A-6F02-3548-8BA0-E824012A61C8}"/>
              </a:ext>
            </a:extLst>
          </p:cNvPr>
          <p:cNvSpPr/>
          <p:nvPr/>
        </p:nvSpPr>
        <p:spPr>
          <a:xfrm>
            <a:off x="2033104" y="4863822"/>
            <a:ext cx="8125791" cy="364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Cough and dyspnea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2795F0-B4AE-5941-A088-2304152E9D52}"/>
              </a:ext>
            </a:extLst>
          </p:cNvPr>
          <p:cNvSpPr/>
          <p:nvPr/>
        </p:nvSpPr>
        <p:spPr>
          <a:xfrm>
            <a:off x="2033104" y="5343385"/>
            <a:ext cx="8125791" cy="364337"/>
          </a:xfrm>
          <a:prstGeom prst="rect">
            <a:avLst/>
          </a:prstGeom>
          <a:solidFill>
            <a:srgbClr val="913E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Rare but serious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MDS/AML; pneumonitis; PE/thromboembolism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2065C7B-D640-0942-817E-4E4C5950C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FDA Full Approval: </a:t>
            </a:r>
            <a:r>
              <a:rPr lang="en-CA" dirty="0" err="1"/>
              <a:t>Olaparib</a:t>
            </a:r>
            <a:r>
              <a:rPr lang="en-CA" dirty="0"/>
              <a:t> for </a:t>
            </a:r>
            <a:r>
              <a:rPr lang="en-CA" cap="none" dirty="0" err="1"/>
              <a:t>m</a:t>
            </a:r>
            <a:r>
              <a:rPr lang="en-CA" dirty="0" err="1"/>
              <a:t>CRPC</a:t>
            </a:r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00307C-3966-8341-AA9B-49BDEF984BE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66899"/>
            <a:ext cx="10804408" cy="365125"/>
          </a:xfrm>
        </p:spPr>
        <p:txBody>
          <a:bodyPr anchor="b" anchorCtr="0"/>
          <a:lstStyle/>
          <a:p>
            <a:pPr>
              <a:spcBef>
                <a:spcPts val="300"/>
              </a:spcBef>
            </a:pPr>
            <a:r>
              <a:rPr lang="en-US" baseline="30000" dirty="0"/>
              <a:t>a</a:t>
            </a:r>
            <a:r>
              <a:rPr lang="en-US" i="1" dirty="0"/>
              <a:t>BRCA1, BRCA2, ATM, BARD1, BRIP1, CDK12, CHEK1, CHEK2, FANCL, PALB2, RAD51B, RAD51C, RAD51D, RAD54L</a:t>
            </a:r>
            <a:r>
              <a:rPr lang="en-US" dirty="0"/>
              <a:t>. </a:t>
            </a:r>
            <a:br>
              <a:rPr lang="en-US" dirty="0"/>
            </a:br>
            <a:r>
              <a:rPr lang="en-US" i="1" dirty="0" err="1"/>
              <a:t>b</a:t>
            </a:r>
            <a:r>
              <a:rPr lang="en-US" dirty="0" err="1"/>
              <a:t>Select</a:t>
            </a:r>
            <a:r>
              <a:rPr lang="en-US" dirty="0"/>
              <a:t> patients for therapy based on two FDA-approved companion diagnostic tests: </a:t>
            </a:r>
            <a:r>
              <a:rPr lang="en-US" dirty="0" err="1"/>
              <a:t>BRACAnalysis</a:t>
            </a:r>
            <a:r>
              <a:rPr lang="en-US" dirty="0"/>
              <a:t> </a:t>
            </a:r>
            <a:r>
              <a:rPr lang="en-US" dirty="0" err="1"/>
              <a:t>CDx</a:t>
            </a:r>
            <a:r>
              <a:rPr lang="en-US" dirty="0"/>
              <a:t> and </a:t>
            </a:r>
            <a:r>
              <a:rPr lang="en-US" dirty="0" err="1"/>
              <a:t>FoundationOne</a:t>
            </a:r>
            <a:r>
              <a:rPr lang="en-US" dirty="0"/>
              <a:t> </a:t>
            </a:r>
            <a:r>
              <a:rPr lang="en-US" dirty="0" err="1"/>
              <a:t>CDx</a:t>
            </a:r>
            <a:r>
              <a:rPr lang="en-US" dirty="0"/>
              <a:t>.</a:t>
            </a:r>
          </a:p>
          <a:p>
            <a:pPr>
              <a:spcBef>
                <a:spcPts val="300"/>
              </a:spcBef>
            </a:pPr>
            <a:r>
              <a:rPr lang="en-US" dirty="0"/>
              <a:t>1. https://</a:t>
            </a:r>
            <a:r>
              <a:rPr lang="en-US" dirty="0" err="1"/>
              <a:t>www.fda.gov</a:t>
            </a:r>
            <a:r>
              <a:rPr lang="en-US" dirty="0"/>
              <a:t>/drugs/drug-approvals-and-databases/fda-approves-olaparib-hrr-gene-mutated-metastatic-castration-resistant-prostate-cancer.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69185CB-387B-0F49-BFC3-C81BB8166E53}"/>
              </a:ext>
            </a:extLst>
          </p:cNvPr>
          <p:cNvSpPr/>
          <p:nvPr/>
        </p:nvSpPr>
        <p:spPr>
          <a:xfrm>
            <a:off x="619201" y="1413661"/>
            <a:ext cx="10934624" cy="4033992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 2020,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based on data from the </a:t>
            </a:r>
            <a:r>
              <a:rPr kumimoji="0" lang="en-C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PROfound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study,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FDA granted 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full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approval olaparib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the treatment of patients with 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deleterious or suspected 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germline or somatic </a:t>
            </a:r>
            <a:r>
              <a:rPr kumimoji="0" lang="en-C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HRR</a:t>
            </a:r>
            <a:r>
              <a:rPr kumimoji="0" lang="en-CA" sz="28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gene-mutated </a:t>
            </a:r>
            <a:r>
              <a:rPr kumimoji="0" lang="en-CA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mCRPC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who have progressed following prior treatment with </a:t>
            </a:r>
            <a:b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enzalutamide or abiraterone</a:t>
            </a:r>
            <a:r>
              <a:rPr kumimoji="0" lang="en-CA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85D8CE7-B6C1-5A48-9036-A0505BE6C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Rucaparib</a:t>
            </a:r>
            <a:r>
              <a:rPr lang="en-US" noProof="0" dirty="0"/>
              <a:t>: </a:t>
            </a:r>
            <a:r>
              <a:rPr lang="en-US" dirty="0"/>
              <a:t>TRITON2 and TRITON3 </a:t>
            </a:r>
            <a:r>
              <a:rPr lang="en-US" noProof="0" dirty="0"/>
              <a:t>—</a:t>
            </a:r>
            <a:r>
              <a:rPr lang="en-US" dirty="0"/>
              <a:t> </a:t>
            </a:r>
            <a:r>
              <a:rPr lang="en-US" noProof="0" dirty="0"/>
              <a:t>Study Designs</a:t>
            </a:r>
            <a:r>
              <a:rPr lang="en-US" baseline="30000" noProof="0" dirty="0"/>
              <a:t>1,2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BE8B08-1EB9-1548-957E-B273DBF8AE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4690846"/>
            <a:ext cx="10962216" cy="125995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HRR-deficiency is defined by a deleterious alteration in </a:t>
            </a:r>
            <a:r>
              <a:rPr lang="en-US" i="1" dirty="0"/>
              <a:t>BRCA1</a:t>
            </a:r>
            <a:r>
              <a:rPr lang="en-US" i="1"/>
              <a:t>, BRCA2</a:t>
            </a:r>
            <a:r>
              <a:rPr lang="en-US" i="1" dirty="0"/>
              <a:t>, ATM</a:t>
            </a:r>
            <a:r>
              <a:rPr lang="en-US" dirty="0"/>
              <a:t>, or 12 other HRR genes (</a:t>
            </a:r>
            <a:r>
              <a:rPr lang="en-US" i="1" dirty="0"/>
              <a:t>BARD1, BRIP1, CDK12, CHEK2, FANCA, NBN, PALB2, RAD51, RAD51B, RAD51C, RAD51D, RAD54L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48A4CE-19E6-634B-972D-C6AB39572DC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1. Ryan CJ. ASCO 2018; abstract TPS389;  2. </a:t>
            </a:r>
            <a:r>
              <a:rPr lang="en-US" dirty="0" err="1"/>
              <a:t>Abida</a:t>
            </a:r>
            <a:r>
              <a:rPr lang="en-US" dirty="0"/>
              <a:t> W, et al. Annals </a:t>
            </a:r>
            <a:r>
              <a:rPr lang="en-US" dirty="0" err="1"/>
              <a:t>Onc</a:t>
            </a:r>
            <a:r>
              <a:rPr lang="en-US" dirty="0"/>
              <a:t>. 2018:29(</a:t>
            </a:r>
            <a:r>
              <a:rPr lang="en-US" dirty="0" err="1"/>
              <a:t>Suppl</a:t>
            </a:r>
            <a:r>
              <a:rPr lang="en-US" dirty="0"/>
              <a:t> 8):viii271-viii302.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35522" y="2025728"/>
            <a:ext cx="10893308" cy="2023037"/>
            <a:chOff x="462303" y="1519296"/>
            <a:chExt cx="8169981" cy="1517278"/>
          </a:xfrm>
        </p:grpSpPr>
        <p:sp>
          <p:nvSpPr>
            <p:cNvPr id="9" name="TextBox 27"/>
            <p:cNvSpPr>
              <a:spLocks noChangeArrowheads="1"/>
            </p:cNvSpPr>
            <p:nvPr/>
          </p:nvSpPr>
          <p:spPr bwMode="auto">
            <a:xfrm>
              <a:off x="462303" y="1761612"/>
              <a:ext cx="1108265" cy="1075297"/>
            </a:xfrm>
            <a:prstGeom prst="roundRect">
              <a:avLst>
                <a:gd name="adj" fmla="val 11982"/>
              </a:avLst>
            </a:prstGeom>
            <a:solidFill>
              <a:schemeClr val="bg1"/>
            </a:solidFill>
            <a:ln w="28575">
              <a:solidFill>
                <a:schemeClr val="tx2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0000" tIns="48000" rIns="120000" bIns="48000" anchor="ctr" anchorCtr="0"/>
            <a:lstStyle>
              <a:lvl1pPr marL="112713"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pitchFamily="34" charset="0"/>
                  <a:ea typeface="HGP創英角ｺﾞｼｯｸUB" pitchFamily="50" charset="-128"/>
                </a:defRPr>
              </a:lvl1pPr>
              <a:lvl2pPr marL="742950" indent="-285750" eaLnBrk="0" hangingPunct="0">
                <a:lnSpc>
                  <a:spcPct val="140000"/>
                </a:lnSpc>
                <a:spcBef>
                  <a:spcPct val="20000"/>
                </a:spcBef>
                <a:buChar char="–"/>
                <a:defRPr kumimoji="1" sz="2000" b="1">
                  <a:solidFill>
                    <a:schemeClr val="tx1"/>
                  </a:solidFill>
                  <a:latin typeface="Arial" pitchFamily="34" charset="0"/>
                  <a:ea typeface="HGP創英角ｺﾞｼｯｸUB" pitchFamily="50" charset="-128"/>
                </a:defRPr>
              </a:lvl2pPr>
              <a:lvl3pPr marL="1143000" indent="-228600" eaLnBrk="0" hangingPunct="0">
                <a:lnSpc>
                  <a:spcPct val="180000"/>
                </a:lnSpc>
                <a:spcBef>
                  <a:spcPct val="20000"/>
                </a:spcBef>
                <a:buChar char="•"/>
                <a:defRPr kumimoji="1" sz="1600" b="1">
                  <a:solidFill>
                    <a:schemeClr val="tx1"/>
                  </a:solidFill>
                  <a:latin typeface="Arial" pitchFamily="34" charset="0"/>
                  <a:ea typeface="HGP創英角ｺﾞｼｯｸUB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CA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HGP創英角ｺﾞｼｯｸUB" pitchFamily="50" charset="-128"/>
                  <a:cs typeface="Calibri" panose="020F0502020204030204" pitchFamily="34" charset="0"/>
                </a:rPr>
                <a:t>mCRPC</a:t>
              </a: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1624262" y="2056944"/>
              <a:ext cx="513869" cy="48463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3712974" y="1606896"/>
              <a:ext cx="1263367" cy="48463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Progression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3712974" y="2474287"/>
              <a:ext cx="1263367" cy="48463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Progression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154565" y="1519296"/>
              <a:ext cx="1503036" cy="151727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Next-generation, </a:t>
              </a:r>
              <a:b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AR-signaling directed therapy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08373" y="1695324"/>
              <a:ext cx="777809" cy="28474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glow rad="101600">
                <a:schemeClr val="accent6">
                  <a:lumMod val="40000"/>
                  <a:lumOff val="60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TRITON3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012961" y="2432369"/>
              <a:ext cx="1445284" cy="593573"/>
            </a:xfrm>
            <a:prstGeom prst="round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Taxane-based chemotherapy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>
              <a:off x="6523984" y="2474287"/>
              <a:ext cx="1208605" cy="484632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Progression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854475" y="2562715"/>
              <a:ext cx="777809" cy="284742"/>
            </a:xfrm>
            <a:prstGeom prst="rect">
              <a:avLst/>
            </a:prstGeom>
            <a:solidFill>
              <a:schemeClr val="accent6"/>
            </a:solidFill>
            <a:effectLst>
              <a:glow rad="101600">
                <a:schemeClr val="accent6">
                  <a:lumMod val="40000"/>
                  <a:lumOff val="60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TRITON2</a:t>
              </a: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44073A3-37F4-EE45-9121-A592B076F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TRITON2: Objective Responses</a:t>
            </a:r>
            <a:r>
              <a:rPr lang="en-US" baseline="30000" dirty="0"/>
              <a:t>1</a:t>
            </a:r>
            <a:r>
              <a:rPr lang="en-US" dirty="0"/>
              <a:t> </a:t>
            </a:r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E88904-ED1D-0648-85C9-74D0E387CA3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FR" dirty="0"/>
              <a:t>1. </a:t>
            </a:r>
            <a:r>
              <a:rPr lang="fr-FR" dirty="0" err="1"/>
              <a:t>Abida</a:t>
            </a:r>
            <a:r>
              <a:rPr lang="fr-FR" dirty="0"/>
              <a:t> W, et al. ESMO 2019. Abstract 846PD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33413" y="1213320"/>
          <a:ext cx="10920411" cy="1920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8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00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200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DDR Gene</a:t>
                      </a:r>
                    </a:p>
                  </a:txBody>
                  <a:tcPr marL="121920" marR="12192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75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BRCA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1/2 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=57)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ATM </a:t>
                      </a:r>
                      <a:br>
                        <a:rPr lang="en-US" sz="1200" b="1" i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=21)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CDK12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=9)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CHEK2</a:t>
                      </a:r>
                      <a:br>
                        <a:rPr lang="en-US" sz="12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=5)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Other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=13)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200" b="1" dirty="0"/>
                        <a:t>ORR,</a:t>
                      </a:r>
                      <a:r>
                        <a:rPr lang="en-US" sz="1200" b="1" baseline="0" dirty="0"/>
                        <a:t> n (%) [95% CI]</a:t>
                      </a:r>
                      <a:endParaRPr lang="en-US" sz="1200" b="1" dirty="0"/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 (43.9) [30.7-57.6]</a:t>
                      </a:r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 (9.5) [1.2-30.4]</a:t>
                      </a:r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 [0.0-33.6]</a:t>
                      </a:r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0 [0.0-52.2]</a:t>
                      </a:r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5 (38.5) [13.9-68.4]</a:t>
                      </a:r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200" dirty="0"/>
                        <a:t>     CR,</a:t>
                      </a:r>
                      <a:r>
                        <a:rPr lang="en-US" sz="1200" baseline="0" dirty="0"/>
                        <a:t> n (%)</a:t>
                      </a:r>
                      <a:endParaRPr lang="en-US" sz="1200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(5.3)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(7.7)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200" dirty="0"/>
                        <a:t>     PR,</a:t>
                      </a:r>
                      <a:r>
                        <a:rPr lang="en-US" sz="1200" baseline="0" dirty="0"/>
                        <a:t> n (%)</a:t>
                      </a:r>
                      <a:endParaRPr lang="en-US" sz="1200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(38.6)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(9.5)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r>
                        <a:rPr lang="en-US" sz="1200" baseline="0" dirty="0"/>
                        <a:t> (30.8)</a:t>
                      </a:r>
                      <a:endParaRPr lang="en-US" sz="1200" dirty="0"/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200" b="1" dirty="0"/>
                        <a:t>SD,</a:t>
                      </a:r>
                      <a:r>
                        <a:rPr lang="en-US" sz="1200" b="1" baseline="0" dirty="0"/>
                        <a:t> n (%)</a:t>
                      </a:r>
                      <a:endParaRPr lang="en-US" sz="1200" b="1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 (45.6)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 (47.6)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(55.6)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(60.0)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 (46.2)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200" b="1" dirty="0"/>
                        <a:t>PD,</a:t>
                      </a:r>
                      <a:r>
                        <a:rPr lang="en-US" sz="1200" b="1" baseline="0" dirty="0"/>
                        <a:t> n (%)</a:t>
                      </a:r>
                      <a:endParaRPr lang="en-US" sz="1200" b="1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 (8.8)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 (38.1)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(33.3)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(40.0)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(7.7)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200" b="1" dirty="0"/>
                        <a:t>N/E,</a:t>
                      </a:r>
                      <a:r>
                        <a:rPr lang="en-US" sz="1200" b="1" baseline="0" dirty="0"/>
                        <a:t> n (%)</a:t>
                      </a:r>
                      <a:endParaRPr lang="en-US" sz="1200" b="1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(1.8)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(4.8)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(11.1)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(7.7)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19201" y="3233981"/>
            <a:ext cx="1093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CHANGE FROM BASELINE IN SUM OF TARGET LESION IN PATIENTS WITH </a:t>
            </a:r>
            <a:r>
              <a:rPr kumimoji="0" lang="en-US" sz="1400" b="1" i="1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BRCA1/2 </a:t>
            </a: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ALTERATION (N=56)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544C97-2D42-094D-BF78-1231EB7FF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85BB7D-478C-F34D-9AA9-9AB0AA060411}"/>
              </a:ext>
            </a:extLst>
          </p:cNvPr>
          <p:cNvCxnSpPr>
            <a:cxnSpLocks/>
          </p:cNvCxnSpPr>
          <p:nvPr/>
        </p:nvCxnSpPr>
        <p:spPr>
          <a:xfrm>
            <a:off x="2423838" y="594388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1CAE3EE-A07B-6E4A-AE97-3C89B8618E50}"/>
              </a:ext>
            </a:extLst>
          </p:cNvPr>
          <p:cNvSpPr txBox="1"/>
          <p:nvPr/>
        </p:nvSpPr>
        <p:spPr>
          <a:xfrm>
            <a:off x="2091462" y="585667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015403-ABDF-A74D-A141-B32D106B0456}"/>
              </a:ext>
            </a:extLst>
          </p:cNvPr>
          <p:cNvSpPr txBox="1"/>
          <p:nvPr/>
        </p:nvSpPr>
        <p:spPr>
          <a:xfrm rot="16200000">
            <a:off x="997722" y="4673469"/>
            <a:ext cx="2096978" cy="2533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 from baseline (%)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C8D677-6C2A-E74D-98B6-80C9476D154D}"/>
              </a:ext>
            </a:extLst>
          </p:cNvPr>
          <p:cNvCxnSpPr>
            <a:cxnSpLocks/>
          </p:cNvCxnSpPr>
          <p:nvPr/>
        </p:nvCxnSpPr>
        <p:spPr>
          <a:xfrm flipV="1">
            <a:off x="2481989" y="3594538"/>
            <a:ext cx="0" cy="235199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6E28770-5DEC-2942-B840-132A423C2A6E}"/>
              </a:ext>
            </a:extLst>
          </p:cNvPr>
          <p:cNvCxnSpPr>
            <a:cxnSpLocks/>
          </p:cNvCxnSpPr>
          <p:nvPr/>
        </p:nvCxnSpPr>
        <p:spPr>
          <a:xfrm>
            <a:off x="2423838" y="429923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E5FB5F1-6D03-CF45-AF79-30F51A7F1348}"/>
              </a:ext>
            </a:extLst>
          </p:cNvPr>
          <p:cNvSpPr txBox="1"/>
          <p:nvPr/>
        </p:nvSpPr>
        <p:spPr>
          <a:xfrm>
            <a:off x="2091462" y="421202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836CBC0-C405-654A-B130-93E431521BCF}"/>
              </a:ext>
            </a:extLst>
          </p:cNvPr>
          <p:cNvCxnSpPr>
            <a:cxnSpLocks/>
          </p:cNvCxnSpPr>
          <p:nvPr/>
        </p:nvCxnSpPr>
        <p:spPr>
          <a:xfrm>
            <a:off x="2423838" y="476913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BEA0F06-686D-034F-A86A-08F574D21DEC}"/>
              </a:ext>
            </a:extLst>
          </p:cNvPr>
          <p:cNvSpPr txBox="1"/>
          <p:nvPr/>
        </p:nvSpPr>
        <p:spPr>
          <a:xfrm>
            <a:off x="2091462" y="468192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91AFC0A-FF7E-9E40-A93E-AABE9C49E393}"/>
              </a:ext>
            </a:extLst>
          </p:cNvPr>
          <p:cNvCxnSpPr>
            <a:cxnSpLocks/>
          </p:cNvCxnSpPr>
          <p:nvPr/>
        </p:nvCxnSpPr>
        <p:spPr>
          <a:xfrm>
            <a:off x="2423838" y="50072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43D84EE-C2CE-E346-B5BD-60C34CE7BE16}"/>
              </a:ext>
            </a:extLst>
          </p:cNvPr>
          <p:cNvSpPr txBox="1"/>
          <p:nvPr/>
        </p:nvSpPr>
        <p:spPr>
          <a:xfrm>
            <a:off x="2091462" y="49200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D509875-23C4-8548-9BA6-834158B30696}"/>
              </a:ext>
            </a:extLst>
          </p:cNvPr>
          <p:cNvCxnSpPr>
            <a:cxnSpLocks/>
          </p:cNvCxnSpPr>
          <p:nvPr/>
        </p:nvCxnSpPr>
        <p:spPr>
          <a:xfrm>
            <a:off x="2423838" y="52358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37AF398-5995-BF4D-BD94-BE74B787646D}"/>
              </a:ext>
            </a:extLst>
          </p:cNvPr>
          <p:cNvSpPr txBox="1"/>
          <p:nvPr/>
        </p:nvSpPr>
        <p:spPr>
          <a:xfrm>
            <a:off x="2091462" y="51486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B116921-3E6A-CC41-9079-5B58A65FC010}"/>
              </a:ext>
            </a:extLst>
          </p:cNvPr>
          <p:cNvCxnSpPr>
            <a:cxnSpLocks/>
          </p:cNvCxnSpPr>
          <p:nvPr/>
        </p:nvCxnSpPr>
        <p:spPr>
          <a:xfrm>
            <a:off x="2423838" y="57057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03527265-5F14-8E48-8EA4-C7F0C2311D8B}"/>
              </a:ext>
            </a:extLst>
          </p:cNvPr>
          <p:cNvSpPr txBox="1"/>
          <p:nvPr/>
        </p:nvSpPr>
        <p:spPr>
          <a:xfrm>
            <a:off x="2091462" y="56185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3090383-6797-B64B-B9BC-78C57D8C3EBE}"/>
              </a:ext>
            </a:extLst>
          </p:cNvPr>
          <p:cNvCxnSpPr>
            <a:cxnSpLocks/>
          </p:cNvCxnSpPr>
          <p:nvPr/>
        </p:nvCxnSpPr>
        <p:spPr>
          <a:xfrm>
            <a:off x="2486025" y="5127069"/>
            <a:ext cx="7673975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8646E94-14F5-F144-B78C-E311AD5D1E33}"/>
              </a:ext>
            </a:extLst>
          </p:cNvPr>
          <p:cNvCxnSpPr>
            <a:cxnSpLocks/>
          </p:cNvCxnSpPr>
          <p:nvPr/>
        </p:nvCxnSpPr>
        <p:spPr>
          <a:xfrm>
            <a:off x="2423838" y="547398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C8F167E-E2D9-4B4B-BA9D-221B40C6E174}"/>
              </a:ext>
            </a:extLst>
          </p:cNvPr>
          <p:cNvSpPr txBox="1"/>
          <p:nvPr/>
        </p:nvSpPr>
        <p:spPr>
          <a:xfrm>
            <a:off x="2567348" y="6024953"/>
            <a:ext cx="61139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Status: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8C95DBD5-9382-D047-92D2-59F37699F41C}"/>
              </a:ext>
            </a:extLst>
          </p:cNvPr>
          <p:cNvCxnSpPr>
            <a:cxnSpLocks/>
          </p:cNvCxnSpPr>
          <p:nvPr/>
        </p:nvCxnSpPr>
        <p:spPr>
          <a:xfrm>
            <a:off x="2423838" y="45373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B143204C-EDC9-A94A-B3FF-351854AFB661}"/>
              </a:ext>
            </a:extLst>
          </p:cNvPr>
          <p:cNvSpPr txBox="1"/>
          <p:nvPr/>
        </p:nvSpPr>
        <p:spPr>
          <a:xfrm>
            <a:off x="2091462" y="44501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F18000A-75A4-1745-A289-4CF1A6D9BDF6}"/>
              </a:ext>
            </a:extLst>
          </p:cNvPr>
          <p:cNvCxnSpPr>
            <a:cxnSpLocks/>
          </p:cNvCxnSpPr>
          <p:nvPr/>
        </p:nvCxnSpPr>
        <p:spPr>
          <a:xfrm>
            <a:off x="2423838" y="407063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C581000-0C16-0F42-A410-61BD843B1024}"/>
              </a:ext>
            </a:extLst>
          </p:cNvPr>
          <p:cNvSpPr txBox="1"/>
          <p:nvPr/>
        </p:nvSpPr>
        <p:spPr>
          <a:xfrm>
            <a:off x="2091462" y="398342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CAC2C41-2C8F-D648-898C-13BBF8C13153}"/>
              </a:ext>
            </a:extLst>
          </p:cNvPr>
          <p:cNvCxnSpPr>
            <a:cxnSpLocks/>
          </p:cNvCxnSpPr>
          <p:nvPr/>
        </p:nvCxnSpPr>
        <p:spPr>
          <a:xfrm>
            <a:off x="2423838" y="360073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29C6CF2C-0D40-9446-9414-BDC10037E960}"/>
              </a:ext>
            </a:extLst>
          </p:cNvPr>
          <p:cNvSpPr txBox="1"/>
          <p:nvPr/>
        </p:nvSpPr>
        <p:spPr>
          <a:xfrm>
            <a:off x="2091462" y="351352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AC474C5-E3F9-1844-A1DD-73A5E6C2BFDD}"/>
              </a:ext>
            </a:extLst>
          </p:cNvPr>
          <p:cNvCxnSpPr>
            <a:cxnSpLocks/>
          </p:cNvCxnSpPr>
          <p:nvPr/>
        </p:nvCxnSpPr>
        <p:spPr>
          <a:xfrm>
            <a:off x="2423838" y="38388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87A8C7A5-FEBC-C14E-9C5D-561DD960B588}"/>
              </a:ext>
            </a:extLst>
          </p:cNvPr>
          <p:cNvSpPr txBox="1"/>
          <p:nvPr/>
        </p:nvSpPr>
        <p:spPr>
          <a:xfrm>
            <a:off x="2091462" y="37516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F3F470-C6DE-C64F-8F12-565F4432E725}"/>
              </a:ext>
            </a:extLst>
          </p:cNvPr>
          <p:cNvSpPr txBox="1"/>
          <p:nvPr/>
        </p:nvSpPr>
        <p:spPr>
          <a:xfrm>
            <a:off x="7705303" y="3602963"/>
            <a:ext cx="2448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Confirmed radiographic response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Ongoing on study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3F1449-C513-5346-9F11-B2B743AB1AD2}"/>
              </a:ext>
            </a:extLst>
          </p:cNvPr>
          <p:cNvSpPr/>
          <p:nvPr/>
        </p:nvSpPr>
        <p:spPr>
          <a:xfrm>
            <a:off x="3134296" y="4637815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CF2E392-29E4-164C-ABD9-1213AE0F2CB2}"/>
              </a:ext>
            </a:extLst>
          </p:cNvPr>
          <p:cNvSpPr/>
          <p:nvPr/>
        </p:nvSpPr>
        <p:spPr>
          <a:xfrm>
            <a:off x="3264471" y="4637815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1EF0FE8-3457-8E4D-B7FC-BC528AC45D06}"/>
              </a:ext>
            </a:extLst>
          </p:cNvPr>
          <p:cNvSpPr/>
          <p:nvPr/>
        </p:nvSpPr>
        <p:spPr>
          <a:xfrm>
            <a:off x="3670871" y="4663215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38B8393-31D6-8043-BFFD-309D52A5B3C7}"/>
              </a:ext>
            </a:extLst>
          </p:cNvPr>
          <p:cNvSpPr/>
          <p:nvPr/>
        </p:nvSpPr>
        <p:spPr>
          <a:xfrm>
            <a:off x="4066132" y="4860065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3195215-22B0-D94F-8275-9F7E1AC85109}"/>
              </a:ext>
            </a:extLst>
          </p:cNvPr>
          <p:cNvSpPr/>
          <p:nvPr/>
        </p:nvSpPr>
        <p:spPr>
          <a:xfrm>
            <a:off x="4336007" y="4907690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CAB1EA7A-CE34-4A42-B965-F1C06FF5C775}"/>
              </a:ext>
            </a:extLst>
          </p:cNvPr>
          <p:cNvSpPr/>
          <p:nvPr/>
        </p:nvSpPr>
        <p:spPr>
          <a:xfrm>
            <a:off x="5148807" y="5095015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989732C-91B9-0348-BF79-8EC6F3681A4D}"/>
              </a:ext>
            </a:extLst>
          </p:cNvPr>
          <p:cNvSpPr/>
          <p:nvPr/>
        </p:nvSpPr>
        <p:spPr>
          <a:xfrm>
            <a:off x="5548857" y="5145815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579BC91-D4D5-AE4D-9981-6D77D6652097}"/>
              </a:ext>
            </a:extLst>
          </p:cNvPr>
          <p:cNvSpPr/>
          <p:nvPr/>
        </p:nvSpPr>
        <p:spPr>
          <a:xfrm>
            <a:off x="5821907" y="5164865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E035D474-5A0D-9A4F-9FA5-4F11A942352E}"/>
              </a:ext>
            </a:extLst>
          </p:cNvPr>
          <p:cNvSpPr/>
          <p:nvPr/>
        </p:nvSpPr>
        <p:spPr>
          <a:xfrm>
            <a:off x="5964782" y="5180740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13187A-C500-E646-B3AA-EF7DCE5E28EE}"/>
              </a:ext>
            </a:extLst>
          </p:cNvPr>
          <p:cNvSpPr/>
          <p:nvPr/>
        </p:nvSpPr>
        <p:spPr>
          <a:xfrm>
            <a:off x="2570525" y="4483100"/>
            <a:ext cx="102825" cy="2825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A76E57B-39DA-8D41-8D95-E67947820A7B}"/>
              </a:ext>
            </a:extLst>
          </p:cNvPr>
          <p:cNvSpPr/>
          <p:nvPr/>
        </p:nvSpPr>
        <p:spPr>
          <a:xfrm>
            <a:off x="2705087" y="4559300"/>
            <a:ext cx="102825" cy="206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D414E15-2FD6-C14B-9DCD-67087BC462C2}"/>
              </a:ext>
            </a:extLst>
          </p:cNvPr>
          <p:cNvSpPr/>
          <p:nvPr/>
        </p:nvSpPr>
        <p:spPr>
          <a:xfrm>
            <a:off x="2839649" y="4565650"/>
            <a:ext cx="102825" cy="2000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BEB6B41-E205-0344-A066-E9B920E610C6}"/>
              </a:ext>
            </a:extLst>
          </p:cNvPr>
          <p:cNvSpPr/>
          <p:nvPr/>
        </p:nvSpPr>
        <p:spPr>
          <a:xfrm>
            <a:off x="2974211" y="4686300"/>
            <a:ext cx="102825" cy="79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072441A-6F7F-0145-9574-6655FB558CE2}"/>
              </a:ext>
            </a:extLst>
          </p:cNvPr>
          <p:cNvSpPr/>
          <p:nvPr/>
        </p:nvSpPr>
        <p:spPr>
          <a:xfrm>
            <a:off x="3108773" y="4729675"/>
            <a:ext cx="102825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B855CAB-A8C4-9B44-B6F1-38E9E8714622}"/>
              </a:ext>
            </a:extLst>
          </p:cNvPr>
          <p:cNvSpPr/>
          <p:nvPr/>
        </p:nvSpPr>
        <p:spPr>
          <a:xfrm>
            <a:off x="3243335" y="4729675"/>
            <a:ext cx="102825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DAF97D5-2EFD-7546-94EB-706C0C0D2396}"/>
              </a:ext>
            </a:extLst>
          </p:cNvPr>
          <p:cNvSpPr/>
          <p:nvPr/>
        </p:nvSpPr>
        <p:spPr>
          <a:xfrm>
            <a:off x="3377897" y="4758475"/>
            <a:ext cx="102825" cy="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B64340F-8012-DB44-A161-6F1CBFD0DD92}"/>
              </a:ext>
            </a:extLst>
          </p:cNvPr>
          <p:cNvSpPr/>
          <p:nvPr/>
        </p:nvSpPr>
        <p:spPr>
          <a:xfrm>
            <a:off x="3512459" y="4758475"/>
            <a:ext cx="102825" cy="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29B2DC6-50B9-0E43-AFE1-8D384E5AA526}"/>
              </a:ext>
            </a:extLst>
          </p:cNvPr>
          <p:cNvSpPr/>
          <p:nvPr/>
        </p:nvSpPr>
        <p:spPr>
          <a:xfrm>
            <a:off x="3647021" y="4758475"/>
            <a:ext cx="102825" cy="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54587917-EEB4-6A49-88D4-98DD7887874A}"/>
              </a:ext>
            </a:extLst>
          </p:cNvPr>
          <p:cNvSpPr/>
          <p:nvPr/>
        </p:nvSpPr>
        <p:spPr>
          <a:xfrm>
            <a:off x="3781583" y="4758475"/>
            <a:ext cx="102825" cy="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F5A7A3E-A787-FB46-8CDF-BDD9A506D5BE}"/>
              </a:ext>
            </a:extLst>
          </p:cNvPr>
          <p:cNvSpPr/>
          <p:nvPr/>
        </p:nvSpPr>
        <p:spPr>
          <a:xfrm>
            <a:off x="3916145" y="4767774"/>
            <a:ext cx="102825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4C94025-4020-B342-A3F1-2574E5214D74}"/>
              </a:ext>
            </a:extLst>
          </p:cNvPr>
          <p:cNvSpPr/>
          <p:nvPr/>
        </p:nvSpPr>
        <p:spPr>
          <a:xfrm>
            <a:off x="4050707" y="4767774"/>
            <a:ext cx="102825" cy="677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49B497B-11DE-944D-9953-8FA41A46A71A}"/>
              </a:ext>
            </a:extLst>
          </p:cNvPr>
          <p:cNvSpPr/>
          <p:nvPr/>
        </p:nvSpPr>
        <p:spPr>
          <a:xfrm>
            <a:off x="4185269" y="4767774"/>
            <a:ext cx="102825" cy="804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C9336DF-D8B7-C948-864B-281CDC916D8D}"/>
              </a:ext>
            </a:extLst>
          </p:cNvPr>
          <p:cNvSpPr/>
          <p:nvPr/>
        </p:nvSpPr>
        <p:spPr>
          <a:xfrm>
            <a:off x="4588955" y="4767774"/>
            <a:ext cx="102825" cy="2106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3FA9F99F-215F-2646-9C7E-68BC73C0DBCE}"/>
              </a:ext>
            </a:extLst>
          </p:cNvPr>
          <p:cNvSpPr/>
          <p:nvPr/>
        </p:nvSpPr>
        <p:spPr>
          <a:xfrm>
            <a:off x="4319831" y="4767774"/>
            <a:ext cx="102825" cy="124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431155F-61B7-0D4E-89B3-4745E5A06BB7}"/>
              </a:ext>
            </a:extLst>
          </p:cNvPr>
          <p:cNvSpPr/>
          <p:nvPr/>
        </p:nvSpPr>
        <p:spPr>
          <a:xfrm>
            <a:off x="4454393" y="4767774"/>
            <a:ext cx="102825" cy="1757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18280E8-3157-E84A-8189-D366A3CADAAE}"/>
              </a:ext>
            </a:extLst>
          </p:cNvPr>
          <p:cNvSpPr/>
          <p:nvPr/>
        </p:nvSpPr>
        <p:spPr>
          <a:xfrm>
            <a:off x="4723517" y="4767773"/>
            <a:ext cx="102825" cy="2138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6F94DDE-F456-2148-A1A4-8F73C3C09DF9}"/>
              </a:ext>
            </a:extLst>
          </p:cNvPr>
          <p:cNvSpPr/>
          <p:nvPr/>
        </p:nvSpPr>
        <p:spPr>
          <a:xfrm>
            <a:off x="4858079" y="4767773"/>
            <a:ext cx="102825" cy="2741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AC98AFF-622C-4042-9B6A-C97BC3E9EC68}"/>
              </a:ext>
            </a:extLst>
          </p:cNvPr>
          <p:cNvSpPr/>
          <p:nvPr/>
        </p:nvSpPr>
        <p:spPr>
          <a:xfrm>
            <a:off x="4992641" y="4767773"/>
            <a:ext cx="102825" cy="3090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61C2B8D-0BC0-0240-85BC-BB51D8DA21CE}"/>
              </a:ext>
            </a:extLst>
          </p:cNvPr>
          <p:cNvSpPr/>
          <p:nvPr/>
        </p:nvSpPr>
        <p:spPr>
          <a:xfrm>
            <a:off x="5127203" y="4767773"/>
            <a:ext cx="102825" cy="3090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88B549E-DC3E-1547-80D0-77CC7A81DE9B}"/>
              </a:ext>
            </a:extLst>
          </p:cNvPr>
          <p:cNvSpPr/>
          <p:nvPr/>
        </p:nvSpPr>
        <p:spPr>
          <a:xfrm>
            <a:off x="5261765" y="4767773"/>
            <a:ext cx="102825" cy="3154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25482CF-CB48-8349-8F13-1132B7AF8792}"/>
              </a:ext>
            </a:extLst>
          </p:cNvPr>
          <p:cNvSpPr/>
          <p:nvPr/>
        </p:nvSpPr>
        <p:spPr>
          <a:xfrm>
            <a:off x="5396327" y="4767773"/>
            <a:ext cx="102825" cy="3281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4CC1A68-B4EB-9F42-B5BA-4A9ADAA0D57E}"/>
              </a:ext>
            </a:extLst>
          </p:cNvPr>
          <p:cNvSpPr/>
          <p:nvPr/>
        </p:nvSpPr>
        <p:spPr>
          <a:xfrm>
            <a:off x="5530889" y="4767772"/>
            <a:ext cx="102825" cy="3439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3A9CE31F-F371-334E-9894-62D19625C99D}"/>
              </a:ext>
            </a:extLst>
          </p:cNvPr>
          <p:cNvSpPr/>
          <p:nvPr/>
        </p:nvSpPr>
        <p:spPr>
          <a:xfrm>
            <a:off x="5665451" y="4767772"/>
            <a:ext cx="102825" cy="363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3CB0436-8052-1F4F-85FD-EDF4EEAEAFC8}"/>
              </a:ext>
            </a:extLst>
          </p:cNvPr>
          <p:cNvSpPr/>
          <p:nvPr/>
        </p:nvSpPr>
        <p:spPr>
          <a:xfrm>
            <a:off x="5800013" y="4767772"/>
            <a:ext cx="102825" cy="3693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A17FB16-A553-3549-B292-4B6CB28E5164}"/>
              </a:ext>
            </a:extLst>
          </p:cNvPr>
          <p:cNvSpPr/>
          <p:nvPr/>
        </p:nvSpPr>
        <p:spPr>
          <a:xfrm>
            <a:off x="5934575" y="4767772"/>
            <a:ext cx="102825" cy="3884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F218BB4-7090-FB4C-B2DA-83951D09FB0C}"/>
              </a:ext>
            </a:extLst>
          </p:cNvPr>
          <p:cNvSpPr/>
          <p:nvPr/>
        </p:nvSpPr>
        <p:spPr>
          <a:xfrm>
            <a:off x="6069137" y="4767771"/>
            <a:ext cx="102825" cy="3979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6A7BED45-F663-4746-9E96-4119A8091807}"/>
              </a:ext>
            </a:extLst>
          </p:cNvPr>
          <p:cNvSpPr/>
          <p:nvPr/>
        </p:nvSpPr>
        <p:spPr>
          <a:xfrm>
            <a:off x="6203699" y="4767771"/>
            <a:ext cx="102825" cy="4043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01DB171-8265-1044-B707-9EA0D583CDA3}"/>
              </a:ext>
            </a:extLst>
          </p:cNvPr>
          <p:cNvSpPr/>
          <p:nvPr/>
        </p:nvSpPr>
        <p:spPr>
          <a:xfrm>
            <a:off x="6338261" y="4767771"/>
            <a:ext cx="102825" cy="4551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0A80924-84F4-1C4E-A3EB-66EFED6B7EE9}"/>
              </a:ext>
            </a:extLst>
          </p:cNvPr>
          <p:cNvSpPr/>
          <p:nvPr/>
        </p:nvSpPr>
        <p:spPr>
          <a:xfrm>
            <a:off x="9971450" y="4767771"/>
            <a:ext cx="102825" cy="11726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E8666B2-2388-B24F-838D-21BB53A50BA9}"/>
              </a:ext>
            </a:extLst>
          </p:cNvPr>
          <p:cNvSpPr/>
          <p:nvPr/>
        </p:nvSpPr>
        <p:spPr>
          <a:xfrm>
            <a:off x="9836873" y="4767771"/>
            <a:ext cx="102825" cy="11726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4832CCE-F673-1340-AB2A-94CB619BAE3D}"/>
              </a:ext>
            </a:extLst>
          </p:cNvPr>
          <p:cNvSpPr/>
          <p:nvPr/>
        </p:nvSpPr>
        <p:spPr>
          <a:xfrm>
            <a:off x="9702311" y="4767771"/>
            <a:ext cx="102825" cy="10456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8FD055AE-65E0-9A4A-A5B2-3E32AC2A2364}"/>
              </a:ext>
            </a:extLst>
          </p:cNvPr>
          <p:cNvSpPr/>
          <p:nvPr/>
        </p:nvSpPr>
        <p:spPr>
          <a:xfrm>
            <a:off x="9567749" y="4767771"/>
            <a:ext cx="102825" cy="9694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D5620D0-D163-3148-9704-2575297A559F}"/>
              </a:ext>
            </a:extLst>
          </p:cNvPr>
          <p:cNvSpPr/>
          <p:nvPr/>
        </p:nvSpPr>
        <p:spPr>
          <a:xfrm>
            <a:off x="9433187" y="4767771"/>
            <a:ext cx="102825" cy="858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ADF586B-D8F0-744E-AE42-862D3512D1F7}"/>
              </a:ext>
            </a:extLst>
          </p:cNvPr>
          <p:cNvSpPr/>
          <p:nvPr/>
        </p:nvSpPr>
        <p:spPr>
          <a:xfrm>
            <a:off x="9298625" y="4767771"/>
            <a:ext cx="102825" cy="8551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6409F73-18BA-6745-8C5C-671258AED814}"/>
              </a:ext>
            </a:extLst>
          </p:cNvPr>
          <p:cNvSpPr/>
          <p:nvPr/>
        </p:nvSpPr>
        <p:spPr>
          <a:xfrm>
            <a:off x="9164063" y="4767771"/>
            <a:ext cx="102825" cy="8551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24202859-CDA9-534B-8AC3-2DFE8D892C21}"/>
              </a:ext>
            </a:extLst>
          </p:cNvPr>
          <p:cNvSpPr/>
          <p:nvPr/>
        </p:nvSpPr>
        <p:spPr>
          <a:xfrm>
            <a:off x="9029501" y="4767771"/>
            <a:ext cx="102825" cy="8107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7097920-7295-D047-9147-F47D1E8EC7C7}"/>
              </a:ext>
            </a:extLst>
          </p:cNvPr>
          <p:cNvSpPr/>
          <p:nvPr/>
        </p:nvSpPr>
        <p:spPr>
          <a:xfrm>
            <a:off x="8894939" y="4767771"/>
            <a:ext cx="102825" cy="7980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7187BA4-A08F-4A40-BD84-082ADFAADDAF}"/>
              </a:ext>
            </a:extLst>
          </p:cNvPr>
          <p:cNvSpPr/>
          <p:nvPr/>
        </p:nvSpPr>
        <p:spPr>
          <a:xfrm>
            <a:off x="8760377" y="4767771"/>
            <a:ext cx="102825" cy="7980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5B1117F-F46A-EA44-84B1-B8F06A86D0A2}"/>
              </a:ext>
            </a:extLst>
          </p:cNvPr>
          <p:cNvSpPr/>
          <p:nvPr/>
        </p:nvSpPr>
        <p:spPr>
          <a:xfrm>
            <a:off x="8625815" y="4767771"/>
            <a:ext cx="102825" cy="731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8BC4C5D-485C-D847-826F-FF7A93A7289D}"/>
              </a:ext>
            </a:extLst>
          </p:cNvPr>
          <p:cNvSpPr/>
          <p:nvPr/>
        </p:nvSpPr>
        <p:spPr>
          <a:xfrm>
            <a:off x="8491253" y="4767771"/>
            <a:ext cx="102825" cy="7122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F139961-9AB9-A849-8A84-7B3E9120F920}"/>
              </a:ext>
            </a:extLst>
          </p:cNvPr>
          <p:cNvSpPr/>
          <p:nvPr/>
        </p:nvSpPr>
        <p:spPr>
          <a:xfrm>
            <a:off x="8356691" y="4767771"/>
            <a:ext cx="102825" cy="7091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E300857-32B7-BE41-B392-F4EA8080F5EA}"/>
              </a:ext>
            </a:extLst>
          </p:cNvPr>
          <p:cNvSpPr/>
          <p:nvPr/>
        </p:nvSpPr>
        <p:spPr>
          <a:xfrm>
            <a:off x="8222129" y="4767772"/>
            <a:ext cx="102825" cy="6837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4AC59EE-C2D3-734E-A652-4314955496B6}"/>
              </a:ext>
            </a:extLst>
          </p:cNvPr>
          <p:cNvSpPr/>
          <p:nvPr/>
        </p:nvSpPr>
        <p:spPr>
          <a:xfrm>
            <a:off x="8087567" y="4767772"/>
            <a:ext cx="102825" cy="6837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C9A57A57-D24D-7C45-8C15-7D48D52D233B}"/>
              </a:ext>
            </a:extLst>
          </p:cNvPr>
          <p:cNvSpPr/>
          <p:nvPr/>
        </p:nvSpPr>
        <p:spPr>
          <a:xfrm>
            <a:off x="7953005" y="4767772"/>
            <a:ext cx="102825" cy="6710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D34A141F-0769-DB48-A41F-8AD3BD736DF2}"/>
              </a:ext>
            </a:extLst>
          </p:cNvPr>
          <p:cNvSpPr/>
          <p:nvPr/>
        </p:nvSpPr>
        <p:spPr>
          <a:xfrm>
            <a:off x="7818443" y="4767773"/>
            <a:ext cx="102825" cy="6583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3A32AB0-EB2A-7645-8E5D-CCA146BB2C18}"/>
              </a:ext>
            </a:extLst>
          </p:cNvPr>
          <p:cNvSpPr/>
          <p:nvPr/>
        </p:nvSpPr>
        <p:spPr>
          <a:xfrm>
            <a:off x="7683881" y="4767773"/>
            <a:ext cx="102825" cy="6487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93F705A-B0F6-3F40-BA38-7722DB555571}"/>
              </a:ext>
            </a:extLst>
          </p:cNvPr>
          <p:cNvSpPr/>
          <p:nvPr/>
        </p:nvSpPr>
        <p:spPr>
          <a:xfrm>
            <a:off x="7549319" y="4767773"/>
            <a:ext cx="102825" cy="617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BAF60A01-2732-DA44-9B78-051EC998353F}"/>
              </a:ext>
            </a:extLst>
          </p:cNvPr>
          <p:cNvSpPr/>
          <p:nvPr/>
        </p:nvSpPr>
        <p:spPr>
          <a:xfrm>
            <a:off x="7414757" y="4767774"/>
            <a:ext cx="102825" cy="5821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C3D8FC6-F071-0041-AD40-08D1DB2849EA}"/>
              </a:ext>
            </a:extLst>
          </p:cNvPr>
          <p:cNvSpPr/>
          <p:nvPr/>
        </p:nvSpPr>
        <p:spPr>
          <a:xfrm>
            <a:off x="7280195" y="4767774"/>
            <a:ext cx="102825" cy="5662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60A179F-2018-AD40-89DD-D9314AF54D41}"/>
              </a:ext>
            </a:extLst>
          </p:cNvPr>
          <p:cNvSpPr/>
          <p:nvPr/>
        </p:nvSpPr>
        <p:spPr>
          <a:xfrm>
            <a:off x="7145633" y="4767774"/>
            <a:ext cx="102825" cy="5598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213B103-5347-004A-91A0-A5AF2EF36C85}"/>
              </a:ext>
            </a:extLst>
          </p:cNvPr>
          <p:cNvSpPr/>
          <p:nvPr/>
        </p:nvSpPr>
        <p:spPr>
          <a:xfrm>
            <a:off x="7011071" y="4767774"/>
            <a:ext cx="102825" cy="5503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E3F1079-DD09-8E4D-A0C6-E52F3CDA4930}"/>
              </a:ext>
            </a:extLst>
          </p:cNvPr>
          <p:cNvSpPr/>
          <p:nvPr/>
        </p:nvSpPr>
        <p:spPr>
          <a:xfrm>
            <a:off x="6876509" y="4767775"/>
            <a:ext cx="102825" cy="5376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2073C37-3D0E-564A-903B-C836AF0E885B}"/>
              </a:ext>
            </a:extLst>
          </p:cNvPr>
          <p:cNvSpPr/>
          <p:nvPr/>
        </p:nvSpPr>
        <p:spPr>
          <a:xfrm>
            <a:off x="6741947" y="4767775"/>
            <a:ext cx="102825" cy="521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D9FCFAD-E5AA-264A-9550-4994C5330CE2}"/>
              </a:ext>
            </a:extLst>
          </p:cNvPr>
          <p:cNvSpPr/>
          <p:nvPr/>
        </p:nvSpPr>
        <p:spPr>
          <a:xfrm>
            <a:off x="6607385" y="4767776"/>
            <a:ext cx="102825" cy="51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7A35AAE-A59B-DE48-9034-93FAB5DF3161}"/>
              </a:ext>
            </a:extLst>
          </p:cNvPr>
          <p:cNvSpPr/>
          <p:nvPr/>
        </p:nvSpPr>
        <p:spPr>
          <a:xfrm>
            <a:off x="6472823" y="4767776"/>
            <a:ext cx="102825" cy="4995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3795BB-DEA9-6B4D-96B0-16C3F9A0CCB7}"/>
              </a:ext>
            </a:extLst>
          </p:cNvPr>
          <p:cNvGrpSpPr/>
          <p:nvPr/>
        </p:nvGrpSpPr>
        <p:grpSpPr>
          <a:xfrm>
            <a:off x="6085657" y="5182030"/>
            <a:ext cx="77018" cy="77018"/>
            <a:chOff x="3315560" y="5440939"/>
            <a:chExt cx="61200" cy="61200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116C746-1F9F-954A-A014-050F916B198D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79CB4AC-AC1D-0F46-A056-919FA35D39F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93A18C9-47D2-7B47-99E8-ECAE3B8CC01A}"/>
              </a:ext>
            </a:extLst>
          </p:cNvPr>
          <p:cNvGrpSpPr/>
          <p:nvPr/>
        </p:nvGrpSpPr>
        <p:grpSpPr>
          <a:xfrm>
            <a:off x="6492057" y="5296330"/>
            <a:ext cx="77018" cy="77018"/>
            <a:chOff x="3315560" y="5440939"/>
            <a:chExt cx="61200" cy="61200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785EE1D-C4A1-BF4D-9318-7B5141AF5634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31E8C5CD-B65C-BA48-874D-5754EDBEB56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502864F-A9A9-DA4F-BC7A-667F80DD66C0}"/>
              </a:ext>
            </a:extLst>
          </p:cNvPr>
          <p:cNvGrpSpPr/>
          <p:nvPr/>
        </p:nvGrpSpPr>
        <p:grpSpPr>
          <a:xfrm>
            <a:off x="6761932" y="5312205"/>
            <a:ext cx="77018" cy="77018"/>
            <a:chOff x="3315560" y="5440939"/>
            <a:chExt cx="61200" cy="61200"/>
          </a:xfrm>
        </p:grpSpPr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8BD72392-E812-C947-8BAD-95EEFDE31379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E7640985-9CB6-754C-8DC8-7E5241B60AC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607C5CF1-1923-F743-8FAA-4F90794C0322}"/>
              </a:ext>
            </a:extLst>
          </p:cNvPr>
          <p:cNvGrpSpPr/>
          <p:nvPr/>
        </p:nvGrpSpPr>
        <p:grpSpPr>
          <a:xfrm>
            <a:off x="6898457" y="5324905"/>
            <a:ext cx="77018" cy="177370"/>
            <a:chOff x="6898457" y="5324905"/>
            <a:chExt cx="77018" cy="17737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FFD5BEE-36C0-B646-84D4-875B28E9F494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0FE8614B-A77D-524D-9B09-69256A3A629C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DF8C5C6D-F8BA-204D-884F-FE521FCD58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06FE088A-1679-124F-BCFA-D3D0030D0FC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4B0FE80-FB58-1A46-B009-77B5A2C9D173}"/>
              </a:ext>
            </a:extLst>
          </p:cNvPr>
          <p:cNvGrpSpPr/>
          <p:nvPr/>
        </p:nvGrpSpPr>
        <p:grpSpPr>
          <a:xfrm>
            <a:off x="7301682" y="5363005"/>
            <a:ext cx="77018" cy="177370"/>
            <a:chOff x="6898457" y="5324905"/>
            <a:chExt cx="77018" cy="177370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24C1ACAD-41C0-CE4F-B7BF-DEBD4CD6DE76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83A83BC5-00E3-4D42-AAAC-96709FC41B9C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26B926F4-1216-4D4C-85BE-506282D744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4583AA9-422E-6B48-92D8-824332D2AE2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89211091-7296-6F40-80DA-6F675903BF3A}"/>
              </a:ext>
            </a:extLst>
          </p:cNvPr>
          <p:cNvGrpSpPr/>
          <p:nvPr/>
        </p:nvGrpSpPr>
        <p:grpSpPr>
          <a:xfrm>
            <a:off x="7435032" y="5382055"/>
            <a:ext cx="77018" cy="177370"/>
            <a:chOff x="6898457" y="5324905"/>
            <a:chExt cx="77018" cy="177370"/>
          </a:xfrm>
        </p:grpSpPr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E680CEA2-35A5-B243-A0B7-D2A0CE601ECB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B45ED5A4-3F01-CE4F-A8B8-3D8C13EB3974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D6CED0B-C125-D94D-B208-2A2B9AF0BF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E60C4664-4FB8-C947-A8BA-4956519A4A4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16399396-0424-E242-A53B-BC654FBE8C29}"/>
              </a:ext>
            </a:extLst>
          </p:cNvPr>
          <p:cNvGrpSpPr/>
          <p:nvPr/>
        </p:nvGrpSpPr>
        <p:grpSpPr>
          <a:xfrm>
            <a:off x="7568382" y="5416980"/>
            <a:ext cx="77018" cy="177370"/>
            <a:chOff x="6898457" y="5324905"/>
            <a:chExt cx="77018" cy="177370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FC9613A6-6EE9-D245-8717-0791A6910B79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284DFD4C-5D95-BA4C-AE82-79F84F9750EC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EEA59155-AB07-C347-B914-B8F285190F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5F9AE947-AEED-D048-8F9C-3ADA86C2CA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FE8102A-5EF6-EE43-806D-1D1176B13F60}"/>
              </a:ext>
            </a:extLst>
          </p:cNvPr>
          <p:cNvGrpSpPr/>
          <p:nvPr/>
        </p:nvGrpSpPr>
        <p:grpSpPr>
          <a:xfrm>
            <a:off x="7701732" y="5451905"/>
            <a:ext cx="77018" cy="177370"/>
            <a:chOff x="6898457" y="5324905"/>
            <a:chExt cx="77018" cy="177370"/>
          </a:xfrm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EE708427-8ABB-9E4B-ABDC-FA159FCECE30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EE6F5170-C9C4-C44F-8C57-3D5F78EAF5BF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86C785F3-3E1F-2641-810B-4FFD0CBCC7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2114AC5A-005A-D849-B8C5-3E23DCB955C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E4F5E1B-B47C-6A4A-80CB-56AB8B5DCFCF}"/>
              </a:ext>
            </a:extLst>
          </p:cNvPr>
          <p:cNvGrpSpPr/>
          <p:nvPr/>
        </p:nvGrpSpPr>
        <p:grpSpPr>
          <a:xfrm>
            <a:off x="8244657" y="5493180"/>
            <a:ext cx="77018" cy="177370"/>
            <a:chOff x="6898457" y="5324905"/>
            <a:chExt cx="77018" cy="177370"/>
          </a:xfrm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3F72C73D-7DF6-E64B-A423-23C4E91636A1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03E83B0F-E3CB-8341-BD50-2A65BA1F16C9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38DAC70F-92AE-A443-879E-EB70BDCC0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1223FF1A-2616-A841-8B7F-8E7522D5F7C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A069F65-9AA2-A94F-967D-EDD8036EAB96}"/>
              </a:ext>
            </a:extLst>
          </p:cNvPr>
          <p:cNvGrpSpPr/>
          <p:nvPr/>
        </p:nvGrpSpPr>
        <p:grpSpPr>
          <a:xfrm>
            <a:off x="7168332" y="5356655"/>
            <a:ext cx="77018" cy="77018"/>
            <a:chOff x="3315560" y="5440939"/>
            <a:chExt cx="61200" cy="61200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349C01EB-DE1C-684F-8907-C7810DC78C9A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BEE8FAEB-F78B-4049-B992-4BE4B0BE0AF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800EAE7-C220-A245-9C68-B5EBBDB0C300}"/>
              </a:ext>
            </a:extLst>
          </p:cNvPr>
          <p:cNvGrpSpPr/>
          <p:nvPr/>
        </p:nvGrpSpPr>
        <p:grpSpPr>
          <a:xfrm>
            <a:off x="7835082" y="5458255"/>
            <a:ext cx="77018" cy="77018"/>
            <a:chOff x="3315560" y="5440939"/>
            <a:chExt cx="61200" cy="61200"/>
          </a:xfrm>
        </p:grpSpPr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9D0346B0-A177-D348-B2C1-FBDCD3A5844B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92462540-E5DB-984D-B4AE-28DA7B50AA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F7A4DF5B-CD72-0A40-83AA-B5AE74B7AD69}"/>
              </a:ext>
            </a:extLst>
          </p:cNvPr>
          <p:cNvGrpSpPr/>
          <p:nvPr/>
        </p:nvGrpSpPr>
        <p:grpSpPr>
          <a:xfrm>
            <a:off x="7968432" y="5477305"/>
            <a:ext cx="77018" cy="77018"/>
            <a:chOff x="3315560" y="5440939"/>
            <a:chExt cx="61200" cy="61200"/>
          </a:xfrm>
        </p:grpSpPr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5D42A418-288A-0E4F-B44C-8A415A257615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197FB0C7-8D18-0C4B-A162-7DCD539E4A0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68213B26-8959-5D4C-8C5E-D3A9F4D646DF}"/>
              </a:ext>
            </a:extLst>
          </p:cNvPr>
          <p:cNvGrpSpPr/>
          <p:nvPr/>
        </p:nvGrpSpPr>
        <p:grpSpPr>
          <a:xfrm>
            <a:off x="8374832" y="5505880"/>
            <a:ext cx="77018" cy="77018"/>
            <a:chOff x="3315560" y="5440939"/>
            <a:chExt cx="61200" cy="61200"/>
          </a:xfrm>
        </p:grpSpPr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C03A2B6-1D4D-F049-9BE5-C2E5920381EE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50D87783-A458-1A45-A7EE-2B039D51F93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359A872-EDF4-1640-9CBD-46899693EE69}"/>
              </a:ext>
            </a:extLst>
          </p:cNvPr>
          <p:cNvGrpSpPr/>
          <p:nvPr/>
        </p:nvGrpSpPr>
        <p:grpSpPr>
          <a:xfrm>
            <a:off x="8778057" y="5594780"/>
            <a:ext cx="77018" cy="77018"/>
            <a:chOff x="3315560" y="5440939"/>
            <a:chExt cx="61200" cy="61200"/>
          </a:xfrm>
        </p:grpSpPr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160CA876-4735-9B4B-806C-8A9D581C9A98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A2B5638-2690-4F41-A766-F1F5EF8855D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A0DA9B33-E896-BC44-8969-BF25B31F9B2F}"/>
              </a:ext>
            </a:extLst>
          </p:cNvPr>
          <p:cNvGrpSpPr/>
          <p:nvPr/>
        </p:nvGrpSpPr>
        <p:grpSpPr>
          <a:xfrm>
            <a:off x="8911407" y="5601130"/>
            <a:ext cx="77018" cy="77018"/>
            <a:chOff x="3315560" y="5440939"/>
            <a:chExt cx="61200" cy="61200"/>
          </a:xfrm>
        </p:grpSpPr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A5414212-2870-604F-AEE8-9857D3F024AA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697A93E6-3C77-0141-8824-319170AB25A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6C7EE6E7-8910-1846-869E-FEBA220D0DB9}"/>
              </a:ext>
            </a:extLst>
          </p:cNvPr>
          <p:cNvGrpSpPr/>
          <p:nvPr/>
        </p:nvGrpSpPr>
        <p:grpSpPr>
          <a:xfrm>
            <a:off x="9184457" y="5651930"/>
            <a:ext cx="77018" cy="77018"/>
            <a:chOff x="3315560" y="5440939"/>
            <a:chExt cx="61200" cy="61200"/>
          </a:xfrm>
        </p:grpSpPr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30E540FD-4ACB-7749-9DE3-0A7CDBC79EDC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62600BB8-FA8E-E94D-B737-F7337BCBA7F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A11D866-9B36-B34A-A1CC-D4128CDB00AA}"/>
              </a:ext>
            </a:extLst>
          </p:cNvPr>
          <p:cNvGrpSpPr/>
          <p:nvPr/>
        </p:nvGrpSpPr>
        <p:grpSpPr>
          <a:xfrm>
            <a:off x="9987732" y="5975780"/>
            <a:ext cx="77018" cy="77018"/>
            <a:chOff x="3315560" y="5440939"/>
            <a:chExt cx="61200" cy="61200"/>
          </a:xfrm>
        </p:grpSpPr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3771B2B5-3748-8045-982F-F806F2989A5F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65FE07F3-9C55-2742-8ABB-AD089275BE75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8321B942-2ED7-9842-A5CC-8048426BC26A}"/>
              </a:ext>
            </a:extLst>
          </p:cNvPr>
          <p:cNvGrpSpPr/>
          <p:nvPr/>
        </p:nvGrpSpPr>
        <p:grpSpPr>
          <a:xfrm>
            <a:off x="8511357" y="5515405"/>
            <a:ext cx="77018" cy="177370"/>
            <a:chOff x="6898457" y="5324905"/>
            <a:chExt cx="77018" cy="177370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62A43B08-238E-CB48-9D72-4C5EB04BBFF6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19816B37-9373-4542-9817-BB2DC51F6651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1CABEB5E-A73A-7B4D-8F28-5EDC31F299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E4C60B3F-767D-2849-8661-8E4C101EE2D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DC2B18E3-C18B-5B48-A6EA-F21040DA8416}"/>
              </a:ext>
            </a:extLst>
          </p:cNvPr>
          <p:cNvGrpSpPr/>
          <p:nvPr/>
        </p:nvGrpSpPr>
        <p:grpSpPr>
          <a:xfrm>
            <a:off x="8641532" y="5540805"/>
            <a:ext cx="77018" cy="177370"/>
            <a:chOff x="6898457" y="5324905"/>
            <a:chExt cx="77018" cy="177370"/>
          </a:xfrm>
        </p:grpSpPr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18BE1929-7524-204B-9B48-13B302221ADD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1552A652-6829-324E-B3ED-6E6C0976D6BC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7D0360E2-1274-2E44-974F-04DE9DB73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579BD54E-3EF2-CF46-9A48-FB15CF588DA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CDC303E9-F9CA-6247-8C71-33A0B4035C2D}"/>
              </a:ext>
            </a:extLst>
          </p:cNvPr>
          <p:cNvGrpSpPr/>
          <p:nvPr/>
        </p:nvGrpSpPr>
        <p:grpSpPr>
          <a:xfrm>
            <a:off x="9041582" y="5620180"/>
            <a:ext cx="77018" cy="177370"/>
            <a:chOff x="6898457" y="5324905"/>
            <a:chExt cx="77018" cy="177370"/>
          </a:xfrm>
        </p:grpSpPr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9FF12300-C707-7E4B-A35B-F83B9E785173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3F29A111-3DD2-594E-8FB8-5E4F904DE9FB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EA45A95D-6FB7-A24F-A9C9-6C2072D54D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64D82396-C2CE-9946-8475-639C2C089AE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D2F248AA-3099-4A44-873B-6776C7F10C64}"/>
              </a:ext>
            </a:extLst>
          </p:cNvPr>
          <p:cNvGrpSpPr/>
          <p:nvPr/>
        </p:nvGrpSpPr>
        <p:grpSpPr>
          <a:xfrm>
            <a:off x="9317807" y="5648755"/>
            <a:ext cx="77018" cy="177370"/>
            <a:chOff x="6898457" y="5324905"/>
            <a:chExt cx="77018" cy="177370"/>
          </a:xfrm>
        </p:grpSpPr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3FA546EE-6F3C-2944-933C-5EC9D32963C2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C4480681-F457-3043-AE24-F80EEB5E9B4E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F354D62-9E9D-F94F-A309-889559D331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84ED5751-DA8C-4C46-A601-3DCD81EF15C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1409D45B-ACE7-6B4D-9991-0B8CC3052F5C}"/>
              </a:ext>
            </a:extLst>
          </p:cNvPr>
          <p:cNvGrpSpPr/>
          <p:nvPr/>
        </p:nvGrpSpPr>
        <p:grpSpPr>
          <a:xfrm>
            <a:off x="9454332" y="5670980"/>
            <a:ext cx="77018" cy="177370"/>
            <a:chOff x="6898457" y="5324905"/>
            <a:chExt cx="77018" cy="177370"/>
          </a:xfrm>
        </p:grpSpPr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5B37280B-6D93-484E-A8D5-6E862B780E12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EFD9FFC1-7FE4-8445-997C-6CF26862B208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04EB39C6-D1D9-E64F-8A4C-8E12B952D3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C53990CA-12D2-6344-8CCC-8FFD33B0DD2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82857F6F-BFC0-B144-A1D4-3829B12EB555}"/>
              </a:ext>
            </a:extLst>
          </p:cNvPr>
          <p:cNvGrpSpPr/>
          <p:nvPr/>
        </p:nvGrpSpPr>
        <p:grpSpPr>
          <a:xfrm>
            <a:off x="9584507" y="5775755"/>
            <a:ext cx="77018" cy="177370"/>
            <a:chOff x="6898457" y="5324905"/>
            <a:chExt cx="77018" cy="177370"/>
          </a:xfrm>
        </p:grpSpPr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757BC5DC-07D4-AA4D-A54C-CDE19C193BC9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A346FB80-4059-6145-B318-7A6D0328BFC5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4AB66152-B41D-A948-81CB-536013EFAB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F5B22F47-F367-B240-BE28-23B4F84C7EA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68C15333-883D-6947-BB6C-396EED7B735C}"/>
              </a:ext>
            </a:extLst>
          </p:cNvPr>
          <p:cNvGrpSpPr/>
          <p:nvPr/>
        </p:nvGrpSpPr>
        <p:grpSpPr>
          <a:xfrm>
            <a:off x="9714682" y="5839255"/>
            <a:ext cx="77018" cy="177370"/>
            <a:chOff x="6898457" y="5324905"/>
            <a:chExt cx="77018" cy="177370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71058C4-D92E-C140-A879-D6ED7C8F087D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2682D624-F370-5743-9538-70152EA6E853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B83D7902-936B-5347-8052-42898B57D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8C02A944-EC99-C84F-B58B-1AB6B1A7927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AE0FE90E-59F1-B643-9AA4-16A5D5B8D301}"/>
              </a:ext>
            </a:extLst>
          </p:cNvPr>
          <p:cNvGrpSpPr/>
          <p:nvPr/>
        </p:nvGrpSpPr>
        <p:grpSpPr>
          <a:xfrm>
            <a:off x="9851207" y="5972605"/>
            <a:ext cx="77018" cy="177370"/>
            <a:chOff x="6898457" y="5324905"/>
            <a:chExt cx="77018" cy="177370"/>
          </a:xfrm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91F1D1-29AD-A041-8219-9B111E01A5F5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F7D06A74-3A05-034F-A613-235B4F5C3FDE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2B6BCB30-CC82-8846-9E3D-0DDC8CF90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0D0C5A41-04A4-5D4A-8684-7CB3C7B0EE6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8" name="Oval 257">
            <a:extLst>
              <a:ext uri="{FF2B5EF4-FFF2-40B4-BE49-F238E27FC236}">
                <a16:creationId xmlns:a16="http://schemas.microsoft.com/office/drawing/2014/main" id="{F55ED99B-9C4D-1946-B2C3-6A28C9B2FA36}"/>
              </a:ext>
            </a:extLst>
          </p:cNvPr>
          <p:cNvSpPr/>
          <p:nvPr/>
        </p:nvSpPr>
        <p:spPr>
          <a:xfrm>
            <a:off x="7533443" y="3841379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C65FAEC-E508-E54B-98C0-FCA258962C12}"/>
              </a:ext>
            </a:extLst>
          </p:cNvPr>
          <p:cNvGrpSpPr/>
          <p:nvPr/>
        </p:nvGrpSpPr>
        <p:grpSpPr>
          <a:xfrm>
            <a:off x="7530289" y="3658519"/>
            <a:ext cx="77018" cy="77018"/>
            <a:chOff x="3315560" y="5440939"/>
            <a:chExt cx="61200" cy="61200"/>
          </a:xfrm>
        </p:grpSpPr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DB38D747-9425-154C-AFC0-7ABB8C21451D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462E40B7-39F6-FD4B-B8D6-4FD94D31143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TextBox 261">
            <a:extLst>
              <a:ext uri="{FF2B5EF4-FFF2-40B4-BE49-F238E27FC236}">
                <a16:creationId xmlns:a16="http://schemas.microsoft.com/office/drawing/2014/main" id="{B71E30F1-A5A2-3A41-9419-88764F1A9EF5}"/>
              </a:ext>
            </a:extLst>
          </p:cNvPr>
          <p:cNvSpPr txBox="1"/>
          <p:nvPr/>
        </p:nvSpPr>
        <p:spPr>
          <a:xfrm>
            <a:off x="3265848" y="6024953"/>
            <a:ext cx="61139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Germline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0AD2DE9C-A2F4-7648-9E1F-5F2154C03C0B}"/>
              </a:ext>
            </a:extLst>
          </p:cNvPr>
          <p:cNvSpPr/>
          <p:nvPr/>
        </p:nvSpPr>
        <p:spPr>
          <a:xfrm>
            <a:off x="3097575" y="6080125"/>
            <a:ext cx="102825" cy="9207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033BC14E-5B66-8B44-929A-21D705480D42}"/>
              </a:ext>
            </a:extLst>
          </p:cNvPr>
          <p:cNvSpPr txBox="1"/>
          <p:nvPr/>
        </p:nvSpPr>
        <p:spPr>
          <a:xfrm>
            <a:off x="4075473" y="6024953"/>
            <a:ext cx="61139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Somatic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A3E27FD9-2EAA-5243-95DC-D5BE45595F72}"/>
              </a:ext>
            </a:extLst>
          </p:cNvPr>
          <p:cNvSpPr/>
          <p:nvPr/>
        </p:nvSpPr>
        <p:spPr>
          <a:xfrm>
            <a:off x="3907200" y="6080125"/>
            <a:ext cx="102825" cy="92075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711FF6A3-68D0-C641-AA7E-CA8674766947}"/>
              </a:ext>
            </a:extLst>
          </p:cNvPr>
          <p:cNvSpPr/>
          <p:nvPr/>
        </p:nvSpPr>
        <p:spPr>
          <a:xfrm>
            <a:off x="2557825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71ACAFE1-0AF3-5342-9A12-016D514DA16F}"/>
              </a:ext>
            </a:extLst>
          </p:cNvPr>
          <p:cNvSpPr/>
          <p:nvPr/>
        </p:nvSpPr>
        <p:spPr>
          <a:xfrm>
            <a:off x="3095613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7CCC3ABA-D8C5-F54D-B847-55D3D45CB1B5}"/>
              </a:ext>
            </a:extLst>
          </p:cNvPr>
          <p:cNvSpPr/>
          <p:nvPr/>
        </p:nvSpPr>
        <p:spPr>
          <a:xfrm>
            <a:off x="3364507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C3C0D4E-B610-A643-AF4E-EA04B364A11D}"/>
              </a:ext>
            </a:extLst>
          </p:cNvPr>
          <p:cNvSpPr/>
          <p:nvPr/>
        </p:nvSpPr>
        <p:spPr>
          <a:xfrm>
            <a:off x="3767848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FD044837-52FF-744D-90B0-5BC69CB790E5}"/>
              </a:ext>
            </a:extLst>
          </p:cNvPr>
          <p:cNvSpPr/>
          <p:nvPr/>
        </p:nvSpPr>
        <p:spPr>
          <a:xfrm>
            <a:off x="4171189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340208E1-A788-FF4C-BAB4-8C272C2FF476}"/>
              </a:ext>
            </a:extLst>
          </p:cNvPr>
          <p:cNvSpPr/>
          <p:nvPr/>
        </p:nvSpPr>
        <p:spPr>
          <a:xfrm>
            <a:off x="4305636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B472460C-BA69-3F4A-AB2D-F39BFE153A16}"/>
              </a:ext>
            </a:extLst>
          </p:cNvPr>
          <p:cNvSpPr/>
          <p:nvPr/>
        </p:nvSpPr>
        <p:spPr>
          <a:xfrm>
            <a:off x="5381212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9AE0F919-2F3A-1B46-AE48-73FBBF32F7AD}"/>
              </a:ext>
            </a:extLst>
          </p:cNvPr>
          <p:cNvSpPr/>
          <p:nvPr/>
        </p:nvSpPr>
        <p:spPr>
          <a:xfrm>
            <a:off x="5515659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6A4B46A2-CD13-1F4C-96B1-F4F4F08AF0F3}"/>
              </a:ext>
            </a:extLst>
          </p:cNvPr>
          <p:cNvSpPr/>
          <p:nvPr/>
        </p:nvSpPr>
        <p:spPr>
          <a:xfrm>
            <a:off x="5650106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8A34655D-BC70-BE4C-A2B1-CB79CEF06206}"/>
              </a:ext>
            </a:extLst>
          </p:cNvPr>
          <p:cNvSpPr/>
          <p:nvPr/>
        </p:nvSpPr>
        <p:spPr>
          <a:xfrm>
            <a:off x="6322341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F6C2505E-7835-C343-BD6F-08AB3C9336C5}"/>
              </a:ext>
            </a:extLst>
          </p:cNvPr>
          <p:cNvSpPr/>
          <p:nvPr/>
        </p:nvSpPr>
        <p:spPr>
          <a:xfrm>
            <a:off x="6456788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8C889390-0D99-E04D-BAD9-8BB8016D59F8}"/>
              </a:ext>
            </a:extLst>
          </p:cNvPr>
          <p:cNvSpPr/>
          <p:nvPr/>
        </p:nvSpPr>
        <p:spPr>
          <a:xfrm>
            <a:off x="6591235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79C9BA17-A192-5D41-B0DD-FCD00B7FD908}"/>
              </a:ext>
            </a:extLst>
          </p:cNvPr>
          <p:cNvSpPr/>
          <p:nvPr/>
        </p:nvSpPr>
        <p:spPr>
          <a:xfrm>
            <a:off x="6860129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2D54B6B8-5653-C34B-B27F-7B0E355F84AF}"/>
              </a:ext>
            </a:extLst>
          </p:cNvPr>
          <p:cNvSpPr/>
          <p:nvPr/>
        </p:nvSpPr>
        <p:spPr>
          <a:xfrm>
            <a:off x="6994576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94DDC158-5319-624D-9E1A-494127D8E1E7}"/>
              </a:ext>
            </a:extLst>
          </p:cNvPr>
          <p:cNvSpPr/>
          <p:nvPr/>
        </p:nvSpPr>
        <p:spPr>
          <a:xfrm>
            <a:off x="7129023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B224A5AA-B1F2-2E47-9926-86E8DD5041BF}"/>
              </a:ext>
            </a:extLst>
          </p:cNvPr>
          <p:cNvSpPr/>
          <p:nvPr/>
        </p:nvSpPr>
        <p:spPr>
          <a:xfrm>
            <a:off x="7532364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83B6DEF9-837E-EC48-B995-2C803B6FAB07}"/>
              </a:ext>
            </a:extLst>
          </p:cNvPr>
          <p:cNvSpPr/>
          <p:nvPr/>
        </p:nvSpPr>
        <p:spPr>
          <a:xfrm>
            <a:off x="8070152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81F2C4A8-246E-F743-A80C-FBB3A08C3A87}"/>
              </a:ext>
            </a:extLst>
          </p:cNvPr>
          <p:cNvSpPr/>
          <p:nvPr/>
        </p:nvSpPr>
        <p:spPr>
          <a:xfrm>
            <a:off x="8339046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CB3C7D8C-9C09-8849-90E0-796A0772EBAE}"/>
              </a:ext>
            </a:extLst>
          </p:cNvPr>
          <p:cNvSpPr/>
          <p:nvPr/>
        </p:nvSpPr>
        <p:spPr>
          <a:xfrm>
            <a:off x="8742387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CD35997B-00BE-9D4B-8FE3-12248D923E43}"/>
              </a:ext>
            </a:extLst>
          </p:cNvPr>
          <p:cNvSpPr/>
          <p:nvPr/>
        </p:nvSpPr>
        <p:spPr>
          <a:xfrm>
            <a:off x="9549069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1236B527-3992-4345-879C-55F475A1E1BB}"/>
              </a:ext>
            </a:extLst>
          </p:cNvPr>
          <p:cNvSpPr/>
          <p:nvPr/>
        </p:nvSpPr>
        <p:spPr>
          <a:xfrm>
            <a:off x="9952400" y="6223000"/>
            <a:ext cx="134575" cy="107950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910940DB-6128-284C-80DA-C65F11280E6E}"/>
              </a:ext>
            </a:extLst>
          </p:cNvPr>
          <p:cNvSpPr/>
          <p:nvPr/>
        </p:nvSpPr>
        <p:spPr>
          <a:xfrm>
            <a:off x="2692272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E994F0D6-FC08-C943-ABED-44E0010114E9}"/>
              </a:ext>
            </a:extLst>
          </p:cNvPr>
          <p:cNvSpPr/>
          <p:nvPr/>
        </p:nvSpPr>
        <p:spPr>
          <a:xfrm>
            <a:off x="2826719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50C00140-AE1B-8041-A9DF-9D653D5542E2}"/>
              </a:ext>
            </a:extLst>
          </p:cNvPr>
          <p:cNvSpPr/>
          <p:nvPr/>
        </p:nvSpPr>
        <p:spPr>
          <a:xfrm>
            <a:off x="2961166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E9239A5D-2C3D-F84B-A3E2-FF0A3D27B13A}"/>
              </a:ext>
            </a:extLst>
          </p:cNvPr>
          <p:cNvSpPr/>
          <p:nvPr/>
        </p:nvSpPr>
        <p:spPr>
          <a:xfrm>
            <a:off x="3230060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52A64794-DF35-7640-897E-C03CE04A1E49}"/>
              </a:ext>
            </a:extLst>
          </p:cNvPr>
          <p:cNvSpPr/>
          <p:nvPr/>
        </p:nvSpPr>
        <p:spPr>
          <a:xfrm>
            <a:off x="3498954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F201996E-3DA8-444D-B21F-B6099C7ADC95}"/>
              </a:ext>
            </a:extLst>
          </p:cNvPr>
          <p:cNvSpPr/>
          <p:nvPr/>
        </p:nvSpPr>
        <p:spPr>
          <a:xfrm>
            <a:off x="3902295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151D97F2-93B3-194F-BA4F-A49D5DE94AA4}"/>
              </a:ext>
            </a:extLst>
          </p:cNvPr>
          <p:cNvSpPr/>
          <p:nvPr/>
        </p:nvSpPr>
        <p:spPr>
          <a:xfrm>
            <a:off x="3633401" y="6223000"/>
            <a:ext cx="134575" cy="107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8C5BF384-A0BF-D546-A44F-102097AF4505}"/>
              </a:ext>
            </a:extLst>
          </p:cNvPr>
          <p:cNvSpPr/>
          <p:nvPr/>
        </p:nvSpPr>
        <p:spPr>
          <a:xfrm>
            <a:off x="4036742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F8DCBF67-670C-194A-9346-29BD60755284}"/>
              </a:ext>
            </a:extLst>
          </p:cNvPr>
          <p:cNvSpPr/>
          <p:nvPr/>
        </p:nvSpPr>
        <p:spPr>
          <a:xfrm>
            <a:off x="4440083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A2A97630-3D9A-7E4D-96DD-F656AD6F49DE}"/>
              </a:ext>
            </a:extLst>
          </p:cNvPr>
          <p:cNvSpPr/>
          <p:nvPr/>
        </p:nvSpPr>
        <p:spPr>
          <a:xfrm>
            <a:off x="4574530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8AF151E-BEB1-3F48-80D0-BBE771AC0B3F}"/>
              </a:ext>
            </a:extLst>
          </p:cNvPr>
          <p:cNvSpPr/>
          <p:nvPr/>
        </p:nvSpPr>
        <p:spPr>
          <a:xfrm>
            <a:off x="4708977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EF1F67C4-44D5-A247-9065-74D86F1A6ADA}"/>
              </a:ext>
            </a:extLst>
          </p:cNvPr>
          <p:cNvSpPr/>
          <p:nvPr/>
        </p:nvSpPr>
        <p:spPr>
          <a:xfrm>
            <a:off x="4843424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F2E1413A-DEA8-C94B-9FAA-EA40754ECD1F}"/>
              </a:ext>
            </a:extLst>
          </p:cNvPr>
          <p:cNvSpPr/>
          <p:nvPr/>
        </p:nvSpPr>
        <p:spPr>
          <a:xfrm>
            <a:off x="4977871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A0896F71-2A49-5448-9435-FE865A2397B1}"/>
              </a:ext>
            </a:extLst>
          </p:cNvPr>
          <p:cNvSpPr/>
          <p:nvPr/>
        </p:nvSpPr>
        <p:spPr>
          <a:xfrm>
            <a:off x="5112318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C3E49720-1337-A84D-A4FC-C54ABD3E2B14}"/>
              </a:ext>
            </a:extLst>
          </p:cNvPr>
          <p:cNvSpPr/>
          <p:nvPr/>
        </p:nvSpPr>
        <p:spPr>
          <a:xfrm>
            <a:off x="5246765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E39F5283-7814-4042-8388-E39169B46E4E}"/>
              </a:ext>
            </a:extLst>
          </p:cNvPr>
          <p:cNvSpPr/>
          <p:nvPr/>
        </p:nvSpPr>
        <p:spPr>
          <a:xfrm>
            <a:off x="5784553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B43735ED-F21D-2645-91AC-F44D02636EB7}"/>
              </a:ext>
            </a:extLst>
          </p:cNvPr>
          <p:cNvSpPr/>
          <p:nvPr/>
        </p:nvSpPr>
        <p:spPr>
          <a:xfrm>
            <a:off x="5919000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11FEC263-9324-F147-AD8D-3DF6FDBFF771}"/>
              </a:ext>
            </a:extLst>
          </p:cNvPr>
          <p:cNvSpPr/>
          <p:nvPr/>
        </p:nvSpPr>
        <p:spPr>
          <a:xfrm>
            <a:off x="6053447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56AC1E73-F4A4-C94D-B6CF-EDDA314A4790}"/>
              </a:ext>
            </a:extLst>
          </p:cNvPr>
          <p:cNvSpPr/>
          <p:nvPr/>
        </p:nvSpPr>
        <p:spPr>
          <a:xfrm>
            <a:off x="6187894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C2AB8440-EB1F-B548-A16A-EAA9E4EAB84E}"/>
              </a:ext>
            </a:extLst>
          </p:cNvPr>
          <p:cNvSpPr/>
          <p:nvPr/>
        </p:nvSpPr>
        <p:spPr>
          <a:xfrm>
            <a:off x="6725682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C2050CC5-459A-8249-A818-C2A52791C39B}"/>
              </a:ext>
            </a:extLst>
          </p:cNvPr>
          <p:cNvSpPr/>
          <p:nvPr/>
        </p:nvSpPr>
        <p:spPr>
          <a:xfrm>
            <a:off x="7263470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47D27768-B6FE-1940-B0A9-85EC9557EA11}"/>
              </a:ext>
            </a:extLst>
          </p:cNvPr>
          <p:cNvSpPr/>
          <p:nvPr/>
        </p:nvSpPr>
        <p:spPr>
          <a:xfrm>
            <a:off x="7397917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8117D24A-1E59-BE43-8D09-B76F7052894C}"/>
              </a:ext>
            </a:extLst>
          </p:cNvPr>
          <p:cNvSpPr/>
          <p:nvPr/>
        </p:nvSpPr>
        <p:spPr>
          <a:xfrm>
            <a:off x="7666811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F4C7E909-9191-244D-9181-F676190D3FA6}"/>
              </a:ext>
            </a:extLst>
          </p:cNvPr>
          <p:cNvSpPr/>
          <p:nvPr/>
        </p:nvSpPr>
        <p:spPr>
          <a:xfrm>
            <a:off x="7801258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121D11B6-D4D8-244E-ABC5-434BC03B640C}"/>
              </a:ext>
            </a:extLst>
          </p:cNvPr>
          <p:cNvSpPr/>
          <p:nvPr/>
        </p:nvSpPr>
        <p:spPr>
          <a:xfrm>
            <a:off x="7935705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EA05D08F-B10A-4349-9570-854D5E0E00F0}"/>
              </a:ext>
            </a:extLst>
          </p:cNvPr>
          <p:cNvSpPr/>
          <p:nvPr/>
        </p:nvSpPr>
        <p:spPr>
          <a:xfrm>
            <a:off x="8204599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A29B01FE-18D5-E741-A595-0724BBFB40F6}"/>
              </a:ext>
            </a:extLst>
          </p:cNvPr>
          <p:cNvSpPr/>
          <p:nvPr/>
        </p:nvSpPr>
        <p:spPr>
          <a:xfrm>
            <a:off x="8473493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733AF46D-D2A3-6B4C-9332-7A0659DF5FE3}"/>
              </a:ext>
            </a:extLst>
          </p:cNvPr>
          <p:cNvSpPr/>
          <p:nvPr/>
        </p:nvSpPr>
        <p:spPr>
          <a:xfrm>
            <a:off x="8607940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FA2EC579-0739-504E-9CC7-2FD033FDA2DA}"/>
              </a:ext>
            </a:extLst>
          </p:cNvPr>
          <p:cNvSpPr/>
          <p:nvPr/>
        </p:nvSpPr>
        <p:spPr>
          <a:xfrm>
            <a:off x="8876834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CEE9655D-0DD7-D44E-827E-806C871676DD}"/>
              </a:ext>
            </a:extLst>
          </p:cNvPr>
          <p:cNvSpPr/>
          <p:nvPr/>
        </p:nvSpPr>
        <p:spPr>
          <a:xfrm>
            <a:off x="9011281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B3FAC230-2919-9447-84EB-3E5296A451E8}"/>
              </a:ext>
            </a:extLst>
          </p:cNvPr>
          <p:cNvSpPr/>
          <p:nvPr/>
        </p:nvSpPr>
        <p:spPr>
          <a:xfrm>
            <a:off x="9145728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A558DB86-DFEB-7347-B09A-72F3005DC940}"/>
              </a:ext>
            </a:extLst>
          </p:cNvPr>
          <p:cNvSpPr/>
          <p:nvPr/>
        </p:nvSpPr>
        <p:spPr>
          <a:xfrm>
            <a:off x="9280175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89A4C56A-881E-4749-BAF7-777F1F355FA1}"/>
              </a:ext>
            </a:extLst>
          </p:cNvPr>
          <p:cNvSpPr/>
          <p:nvPr/>
        </p:nvSpPr>
        <p:spPr>
          <a:xfrm>
            <a:off x="9414622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87712A07-B0B3-F746-9163-3AA5217748E6}"/>
              </a:ext>
            </a:extLst>
          </p:cNvPr>
          <p:cNvSpPr/>
          <p:nvPr/>
        </p:nvSpPr>
        <p:spPr>
          <a:xfrm>
            <a:off x="9683516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C283C7E6-72B1-B144-9B04-A7C2EAD0EC38}"/>
              </a:ext>
            </a:extLst>
          </p:cNvPr>
          <p:cNvSpPr/>
          <p:nvPr/>
        </p:nvSpPr>
        <p:spPr>
          <a:xfrm>
            <a:off x="9817963" y="6223000"/>
            <a:ext cx="134575" cy="1079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B6CEBDE1-3C19-D24B-B462-1D7E4A511E46}"/>
              </a:ext>
            </a:extLst>
          </p:cNvPr>
          <p:cNvSpPr txBox="1"/>
          <p:nvPr/>
        </p:nvSpPr>
        <p:spPr>
          <a:xfrm>
            <a:off x="3669073" y="6209103"/>
            <a:ext cx="85916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89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TRITON2: </a:t>
            </a:r>
            <a:r>
              <a:rPr lang="en-US" dirty="0"/>
              <a:t>PSA</a:t>
            </a:r>
            <a:r>
              <a:rPr lang="en-US" noProof="0" dirty="0"/>
              <a:t> Responses</a:t>
            </a:r>
            <a:r>
              <a:rPr lang="en-US" baseline="30000" dirty="0"/>
              <a:t>1 </a:t>
            </a:r>
            <a:endParaRPr lang="en-US" baseline="30000" noProof="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D26DC8D-B6FB-3245-AF83-5D012B034E4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0"/>
            <a:r>
              <a:rPr lang="fr-FR" dirty="0"/>
              <a:t>1. </a:t>
            </a:r>
            <a:r>
              <a:rPr lang="fr-FR" dirty="0" err="1"/>
              <a:t>Abida</a:t>
            </a:r>
            <a:r>
              <a:rPr lang="fr-FR" dirty="0"/>
              <a:t> W, et al. ESMO 2019. Abstract 846PD.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3413" y="1300406"/>
          <a:ext cx="10920409" cy="1831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5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7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70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7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10523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DDR Gene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523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BRCA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1/2 </a:t>
                      </a:r>
                    </a:p>
                  </a:txBody>
                  <a:tcPr marL="13920" marR="13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ATM </a:t>
                      </a:r>
                    </a:p>
                  </a:txBody>
                  <a:tcPr marL="13920" marR="13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CDK12</a:t>
                      </a:r>
                    </a:p>
                  </a:txBody>
                  <a:tcPr marL="13920" marR="13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bg1"/>
                          </a:solidFill>
                        </a:rPr>
                        <a:t>CHEK2</a:t>
                      </a:r>
                    </a:p>
                  </a:txBody>
                  <a:tcPr marL="13920" marR="13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Other</a:t>
                      </a:r>
                    </a:p>
                  </a:txBody>
                  <a:tcPr marL="13920" marR="13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523">
                <a:tc>
                  <a:txBody>
                    <a:bodyPr/>
                    <a:lstStyle/>
                    <a:p>
                      <a:r>
                        <a:rPr lang="en-US" sz="1200" b="1" dirty="0"/>
                        <a:t>PSA</a:t>
                      </a:r>
                      <a:r>
                        <a:rPr lang="en-US" sz="1200" b="1" baseline="0" dirty="0"/>
                        <a:t> response rate</a:t>
                      </a:r>
                      <a:r>
                        <a:rPr lang="en-US" sz="1200" b="1" dirty="0"/>
                        <a:t>,</a:t>
                      </a:r>
                      <a:r>
                        <a:rPr lang="en-US" sz="1200" b="1" baseline="0" dirty="0"/>
                        <a:t> n/N (%) [95% CI]</a:t>
                      </a:r>
                      <a:endParaRPr lang="en-US" sz="1200" b="1" dirty="0"/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3920" marR="13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13920" marR="13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3920" marR="13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13920" marR="13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13920" marR="13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46">
                <a:tc>
                  <a:txBody>
                    <a:bodyPr/>
                    <a:lstStyle/>
                    <a:p>
                      <a:r>
                        <a:rPr lang="en-US" sz="1200" b="1" dirty="0"/>
                        <a:t>All evaluable patients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51/98 (52.0) [41.7-62.2]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2/57 (3.5) [0.4-12.1]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1/14 (7.1) [0.2-33.9]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1/7 (14.3) [0.4-57.9]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5/14 (35.7) [12.8-64.9]</a:t>
                      </a:r>
                    </a:p>
                  </a:txBody>
                  <a:tcPr marL="13920" marR="1392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46">
                <a:tc>
                  <a:txBody>
                    <a:bodyPr/>
                    <a:lstStyle/>
                    <a:p>
                      <a:r>
                        <a:rPr lang="en-US" sz="1200" dirty="0"/>
                        <a:t>     With</a:t>
                      </a:r>
                      <a:r>
                        <a:rPr lang="en-US" sz="1200" baseline="0" dirty="0"/>
                        <a:t> measurable disease</a:t>
                      </a:r>
                      <a:endParaRPr lang="en-US" sz="1200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34/57 (59.6) [45.8-72.4]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2/21 (9.5) [1.2-30.4]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1/9 (11.1) [0.3-48.2]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1/5 (20.0) [0.5-71.6]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5/13 (38.5) [13.9-68.4]</a:t>
                      </a:r>
                    </a:p>
                  </a:txBody>
                  <a:tcPr marL="13920" marR="1392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46">
                <a:tc>
                  <a:txBody>
                    <a:bodyPr/>
                    <a:lstStyle/>
                    <a:p>
                      <a:r>
                        <a:rPr lang="en-US" sz="1200" dirty="0"/>
                        <a:t>     With</a:t>
                      </a:r>
                      <a:r>
                        <a:rPr lang="en-US" sz="1200" baseline="0" dirty="0"/>
                        <a:t> no measurable disease</a:t>
                      </a:r>
                      <a:endParaRPr lang="en-US" sz="1200" b="0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17/41 (41.5) [26.3-57.9]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0/36 (0) [0.0-9.7]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0/5 (0) [0.0-52.2]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0/2 (0) [0.0-84.2]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0/1 (0) [0-97.5]</a:t>
                      </a:r>
                    </a:p>
                  </a:txBody>
                  <a:tcPr marL="13920" marR="1392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162">
                <a:tc>
                  <a:txBody>
                    <a:bodyPr/>
                    <a:lstStyle/>
                    <a:p>
                      <a:r>
                        <a:rPr lang="en-US" sz="1200" b="1" dirty="0"/>
                        <a:t>Median time to PSA</a:t>
                      </a:r>
                      <a:r>
                        <a:rPr lang="en-US" sz="1200" b="1" baseline="0" dirty="0"/>
                        <a:t> progression, mo [95% CI]</a:t>
                      </a:r>
                      <a:endParaRPr lang="en-US" sz="1200" b="1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6.5 [5.7-7.5]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3.1 [2.8-3.7]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3.5 [2.8-4.6]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5.6 [2.8-NR]</a:t>
                      </a:r>
                    </a:p>
                  </a:txBody>
                  <a:tcPr marL="13920" marR="13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5.8 [2.8-NR]</a:t>
                      </a:r>
                    </a:p>
                  </a:txBody>
                  <a:tcPr marL="13920" marR="1392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6AF8888-AA50-7E40-A2BA-18B811BA9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B12239-7D7F-6844-8AB1-7F1B68316327}"/>
              </a:ext>
            </a:extLst>
          </p:cNvPr>
          <p:cNvSpPr txBox="1"/>
          <p:nvPr/>
        </p:nvSpPr>
        <p:spPr>
          <a:xfrm>
            <a:off x="619201" y="3233981"/>
            <a:ext cx="1093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CHANGE FROM BASELINE IN PSA PATIENTS WITH </a:t>
            </a:r>
            <a:r>
              <a:rPr kumimoji="0" lang="en-US" sz="1400" b="1" i="1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BRCA1/2 </a:t>
            </a: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ALTERATION (N=96)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EB3F60-5B33-1C43-9356-22CC91CD5AAC}"/>
              </a:ext>
            </a:extLst>
          </p:cNvPr>
          <p:cNvCxnSpPr>
            <a:cxnSpLocks/>
          </p:cNvCxnSpPr>
          <p:nvPr/>
        </p:nvCxnSpPr>
        <p:spPr>
          <a:xfrm>
            <a:off x="1775766" y="594388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E8AA49-ED3A-B647-875D-070B9B3B6F40}"/>
              </a:ext>
            </a:extLst>
          </p:cNvPr>
          <p:cNvSpPr txBox="1"/>
          <p:nvPr/>
        </p:nvSpPr>
        <p:spPr>
          <a:xfrm>
            <a:off x="1443390" y="585667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2D99F-3FE5-5A41-83E9-CA11EE2B14EF}"/>
              </a:ext>
            </a:extLst>
          </p:cNvPr>
          <p:cNvSpPr txBox="1"/>
          <p:nvPr/>
        </p:nvSpPr>
        <p:spPr>
          <a:xfrm rot="16200000">
            <a:off x="349650" y="4673469"/>
            <a:ext cx="2096978" cy="25334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 from baseline (%)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D017DF-A629-954F-9C20-2258E9F5A64D}"/>
              </a:ext>
            </a:extLst>
          </p:cNvPr>
          <p:cNvCxnSpPr>
            <a:cxnSpLocks/>
          </p:cNvCxnSpPr>
          <p:nvPr/>
        </p:nvCxnSpPr>
        <p:spPr>
          <a:xfrm flipV="1">
            <a:off x="1833917" y="3610708"/>
            <a:ext cx="0" cy="233582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55BB3D-0958-EC4B-8136-F29130E597D6}"/>
              </a:ext>
            </a:extLst>
          </p:cNvPr>
          <p:cNvCxnSpPr>
            <a:cxnSpLocks/>
          </p:cNvCxnSpPr>
          <p:nvPr/>
        </p:nvCxnSpPr>
        <p:spPr>
          <a:xfrm>
            <a:off x="1775766" y="429923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1D1EB34-4C78-1A45-9A52-DE926BF37670}"/>
              </a:ext>
            </a:extLst>
          </p:cNvPr>
          <p:cNvSpPr txBox="1"/>
          <p:nvPr/>
        </p:nvSpPr>
        <p:spPr>
          <a:xfrm>
            <a:off x="1443390" y="421202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248657-4838-5247-99DB-548794A5EB34}"/>
              </a:ext>
            </a:extLst>
          </p:cNvPr>
          <p:cNvCxnSpPr>
            <a:cxnSpLocks/>
          </p:cNvCxnSpPr>
          <p:nvPr/>
        </p:nvCxnSpPr>
        <p:spPr>
          <a:xfrm>
            <a:off x="1775766" y="476913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776944-5B52-F349-846C-26A4F2C74B20}"/>
              </a:ext>
            </a:extLst>
          </p:cNvPr>
          <p:cNvSpPr txBox="1"/>
          <p:nvPr/>
        </p:nvSpPr>
        <p:spPr>
          <a:xfrm>
            <a:off x="1443390" y="468192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756D67-D105-004A-A110-808639DB0AC1}"/>
              </a:ext>
            </a:extLst>
          </p:cNvPr>
          <p:cNvCxnSpPr>
            <a:cxnSpLocks/>
          </p:cNvCxnSpPr>
          <p:nvPr/>
        </p:nvCxnSpPr>
        <p:spPr>
          <a:xfrm>
            <a:off x="1775766" y="50072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26BFD5-E49C-1E44-B5BB-8B5DE161BD17}"/>
              </a:ext>
            </a:extLst>
          </p:cNvPr>
          <p:cNvSpPr txBox="1"/>
          <p:nvPr/>
        </p:nvSpPr>
        <p:spPr>
          <a:xfrm>
            <a:off x="1443390" y="49200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6EB9E47-8F10-474C-830F-17C958DC1D19}"/>
              </a:ext>
            </a:extLst>
          </p:cNvPr>
          <p:cNvCxnSpPr>
            <a:cxnSpLocks/>
          </p:cNvCxnSpPr>
          <p:nvPr/>
        </p:nvCxnSpPr>
        <p:spPr>
          <a:xfrm>
            <a:off x="1775766" y="52358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0BD5BE3-8CAF-3B40-B1B5-7CB07164F9BE}"/>
              </a:ext>
            </a:extLst>
          </p:cNvPr>
          <p:cNvSpPr txBox="1"/>
          <p:nvPr/>
        </p:nvSpPr>
        <p:spPr>
          <a:xfrm>
            <a:off x="1443390" y="51486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1551C8-4F00-984B-9855-7DFF2A6B2B4D}"/>
              </a:ext>
            </a:extLst>
          </p:cNvPr>
          <p:cNvCxnSpPr>
            <a:cxnSpLocks/>
          </p:cNvCxnSpPr>
          <p:nvPr/>
        </p:nvCxnSpPr>
        <p:spPr>
          <a:xfrm>
            <a:off x="1775766" y="57057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D97F1E5-0624-884E-8733-941530FAB687}"/>
              </a:ext>
            </a:extLst>
          </p:cNvPr>
          <p:cNvSpPr txBox="1"/>
          <p:nvPr/>
        </p:nvSpPr>
        <p:spPr>
          <a:xfrm>
            <a:off x="1443390" y="56185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52FD1A-3E06-B14A-9367-22F244F27B61}"/>
              </a:ext>
            </a:extLst>
          </p:cNvPr>
          <p:cNvCxnSpPr>
            <a:cxnSpLocks/>
          </p:cNvCxnSpPr>
          <p:nvPr/>
        </p:nvCxnSpPr>
        <p:spPr>
          <a:xfrm>
            <a:off x="1775766" y="547398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0F23D60-FE55-4E4B-B126-9649FB9D705A}"/>
              </a:ext>
            </a:extLst>
          </p:cNvPr>
          <p:cNvSpPr txBox="1"/>
          <p:nvPr/>
        </p:nvSpPr>
        <p:spPr>
          <a:xfrm>
            <a:off x="1991284" y="6024953"/>
            <a:ext cx="61139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Status: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6F0AB73-2B7F-354E-AF33-768A86814800}"/>
              </a:ext>
            </a:extLst>
          </p:cNvPr>
          <p:cNvCxnSpPr>
            <a:cxnSpLocks/>
          </p:cNvCxnSpPr>
          <p:nvPr/>
        </p:nvCxnSpPr>
        <p:spPr>
          <a:xfrm>
            <a:off x="1775766" y="45373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499FFD5-2946-1B4F-B0AB-0752995978CD}"/>
              </a:ext>
            </a:extLst>
          </p:cNvPr>
          <p:cNvSpPr txBox="1"/>
          <p:nvPr/>
        </p:nvSpPr>
        <p:spPr>
          <a:xfrm>
            <a:off x="1443390" y="44501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B1B92C-C8B8-8B4C-86B7-8CD221DFD9AA}"/>
              </a:ext>
            </a:extLst>
          </p:cNvPr>
          <p:cNvCxnSpPr>
            <a:cxnSpLocks/>
          </p:cNvCxnSpPr>
          <p:nvPr/>
        </p:nvCxnSpPr>
        <p:spPr>
          <a:xfrm>
            <a:off x="1775766" y="407063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38F820A-95E1-5E47-B5CB-7F24A193DA4F}"/>
              </a:ext>
            </a:extLst>
          </p:cNvPr>
          <p:cNvSpPr txBox="1"/>
          <p:nvPr/>
        </p:nvSpPr>
        <p:spPr>
          <a:xfrm>
            <a:off x="1443390" y="398342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760C04E-310E-7940-A559-302929DC92CC}"/>
              </a:ext>
            </a:extLst>
          </p:cNvPr>
          <p:cNvCxnSpPr>
            <a:cxnSpLocks/>
          </p:cNvCxnSpPr>
          <p:nvPr/>
        </p:nvCxnSpPr>
        <p:spPr>
          <a:xfrm>
            <a:off x="1775766" y="360073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85A540B-96C7-FE4B-84A2-F50175D0FA4A}"/>
              </a:ext>
            </a:extLst>
          </p:cNvPr>
          <p:cNvSpPr txBox="1"/>
          <p:nvPr/>
        </p:nvSpPr>
        <p:spPr>
          <a:xfrm>
            <a:off x="1443390" y="351352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8AF9010-29A0-B34C-A465-36CFB52EFEBE}"/>
              </a:ext>
            </a:extLst>
          </p:cNvPr>
          <p:cNvCxnSpPr>
            <a:cxnSpLocks/>
          </p:cNvCxnSpPr>
          <p:nvPr/>
        </p:nvCxnSpPr>
        <p:spPr>
          <a:xfrm>
            <a:off x="1775766" y="383885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CCD58BF-3E5E-BC49-8157-89247DFF75F8}"/>
              </a:ext>
            </a:extLst>
          </p:cNvPr>
          <p:cNvSpPr txBox="1"/>
          <p:nvPr/>
        </p:nvSpPr>
        <p:spPr>
          <a:xfrm>
            <a:off x="1443390" y="375165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39AE1AA-6786-E741-851F-760253F373C5}"/>
              </a:ext>
            </a:extLst>
          </p:cNvPr>
          <p:cNvSpPr txBox="1"/>
          <p:nvPr/>
        </p:nvSpPr>
        <p:spPr>
          <a:xfrm>
            <a:off x="8840420" y="3602963"/>
            <a:ext cx="244827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Confirmed PSA response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Ongoing on study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76B4504-0145-724B-87ED-EC6970AB394F}"/>
              </a:ext>
            </a:extLst>
          </p:cNvPr>
          <p:cNvGrpSpPr/>
          <p:nvPr/>
        </p:nvGrpSpPr>
        <p:grpSpPr>
          <a:xfrm>
            <a:off x="6283969" y="5521557"/>
            <a:ext cx="64430" cy="148380"/>
            <a:chOff x="6898457" y="5324905"/>
            <a:chExt cx="77018" cy="17737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134BFB8-40E5-464D-AA24-499F57469E3A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1302BB07-C3BF-7548-AF33-C94E3F241625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D663B6F9-88E3-4C40-BE13-8808D20490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E68E6F9-BBCA-9C4C-A275-B5BF08EB3F1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8" name="Oval 207">
            <a:extLst>
              <a:ext uri="{FF2B5EF4-FFF2-40B4-BE49-F238E27FC236}">
                <a16:creationId xmlns:a16="http://schemas.microsoft.com/office/drawing/2014/main" id="{CF850F6A-4863-154B-9636-902F693EAE4F}"/>
              </a:ext>
            </a:extLst>
          </p:cNvPr>
          <p:cNvSpPr/>
          <p:nvPr/>
        </p:nvSpPr>
        <p:spPr>
          <a:xfrm>
            <a:off x="8668560" y="3841379"/>
            <a:ext cx="70710" cy="707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873C98D-E92E-A540-A1B1-DAE187A9F56C}"/>
              </a:ext>
            </a:extLst>
          </p:cNvPr>
          <p:cNvGrpSpPr/>
          <p:nvPr/>
        </p:nvGrpSpPr>
        <p:grpSpPr>
          <a:xfrm>
            <a:off x="8665406" y="3658519"/>
            <a:ext cx="77018" cy="77018"/>
            <a:chOff x="3315560" y="5440939"/>
            <a:chExt cx="61200" cy="61200"/>
          </a:xfrm>
        </p:grpSpPr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CA9F3629-4F8B-9C46-84C3-197C01C2B6FC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F948987E-1F3C-BD41-9B30-62C1299BE6C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4C99D4F0-6E5F-804D-BF4D-13E51F5AE50A}"/>
              </a:ext>
            </a:extLst>
          </p:cNvPr>
          <p:cNvSpPr txBox="1"/>
          <p:nvPr/>
        </p:nvSpPr>
        <p:spPr>
          <a:xfrm>
            <a:off x="2689784" y="6024953"/>
            <a:ext cx="61139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Germline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1B692C44-69A5-5F4A-82C6-FB1609B0626B}"/>
              </a:ext>
            </a:extLst>
          </p:cNvPr>
          <p:cNvSpPr/>
          <p:nvPr/>
        </p:nvSpPr>
        <p:spPr>
          <a:xfrm>
            <a:off x="2521511" y="6080125"/>
            <a:ext cx="102825" cy="92075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B8FC2E2C-D705-A04F-A793-E07505FD7C29}"/>
              </a:ext>
            </a:extLst>
          </p:cNvPr>
          <p:cNvSpPr txBox="1"/>
          <p:nvPr/>
        </p:nvSpPr>
        <p:spPr>
          <a:xfrm>
            <a:off x="3499409" y="6024953"/>
            <a:ext cx="61139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Somatic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21F80C0-6053-B641-A4FC-8371C018CA63}"/>
              </a:ext>
            </a:extLst>
          </p:cNvPr>
          <p:cNvSpPr/>
          <p:nvPr/>
        </p:nvSpPr>
        <p:spPr>
          <a:xfrm>
            <a:off x="3331136" y="6080125"/>
            <a:ext cx="102825" cy="92075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46AF60-79B6-A546-844C-2BE0318CEFF8}"/>
              </a:ext>
            </a:extLst>
          </p:cNvPr>
          <p:cNvCxnSpPr>
            <a:cxnSpLocks/>
          </p:cNvCxnSpPr>
          <p:nvPr/>
        </p:nvCxnSpPr>
        <p:spPr>
          <a:xfrm>
            <a:off x="1835106" y="5353715"/>
            <a:ext cx="8894854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CCA0A7EC-EBDB-DF40-ABB5-B888F7F93419}"/>
              </a:ext>
            </a:extLst>
          </p:cNvPr>
          <p:cNvCxnSpPr>
            <a:cxnSpLocks/>
          </p:cNvCxnSpPr>
          <p:nvPr/>
        </p:nvCxnSpPr>
        <p:spPr>
          <a:xfrm>
            <a:off x="1835106" y="5823615"/>
            <a:ext cx="8894854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5" name="Rectangle 274">
            <a:extLst>
              <a:ext uri="{FF2B5EF4-FFF2-40B4-BE49-F238E27FC236}">
                <a16:creationId xmlns:a16="http://schemas.microsoft.com/office/drawing/2014/main" id="{FEB03A2F-19F6-C54E-A476-DED3AF517D48}"/>
              </a:ext>
            </a:extLst>
          </p:cNvPr>
          <p:cNvSpPr/>
          <p:nvPr/>
        </p:nvSpPr>
        <p:spPr>
          <a:xfrm>
            <a:off x="10572417" y="4767773"/>
            <a:ext cx="80266" cy="117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7F9BAE61-8AEF-E941-86F7-C8540E2C23F1}"/>
              </a:ext>
            </a:extLst>
          </p:cNvPr>
          <p:cNvSpPr/>
          <p:nvPr/>
        </p:nvSpPr>
        <p:spPr>
          <a:xfrm>
            <a:off x="10481309" y="4767773"/>
            <a:ext cx="80266" cy="11663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5894A9A3-73F8-DA49-A24E-AD6F24767A70}"/>
              </a:ext>
            </a:extLst>
          </p:cNvPr>
          <p:cNvSpPr/>
          <p:nvPr/>
        </p:nvSpPr>
        <p:spPr>
          <a:xfrm>
            <a:off x="10390192" y="4767773"/>
            <a:ext cx="80266" cy="11567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BAC45060-6F53-9941-A947-8C1082505CCF}"/>
              </a:ext>
            </a:extLst>
          </p:cNvPr>
          <p:cNvSpPr/>
          <p:nvPr/>
        </p:nvSpPr>
        <p:spPr>
          <a:xfrm>
            <a:off x="10299075" y="4767773"/>
            <a:ext cx="80266" cy="11567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28C905B9-4255-B74D-91A8-16B056B0F564}"/>
              </a:ext>
            </a:extLst>
          </p:cNvPr>
          <p:cNvSpPr/>
          <p:nvPr/>
        </p:nvSpPr>
        <p:spPr>
          <a:xfrm>
            <a:off x="10207958" y="4767773"/>
            <a:ext cx="80266" cy="11599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60E7D1D8-6700-094C-8354-F695968D57E5}"/>
              </a:ext>
            </a:extLst>
          </p:cNvPr>
          <p:cNvSpPr/>
          <p:nvPr/>
        </p:nvSpPr>
        <p:spPr>
          <a:xfrm>
            <a:off x="10116841" y="4767773"/>
            <a:ext cx="80266" cy="11504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321D8F8F-4D23-9A47-AB68-575B16F84D48}"/>
              </a:ext>
            </a:extLst>
          </p:cNvPr>
          <p:cNvSpPr/>
          <p:nvPr/>
        </p:nvSpPr>
        <p:spPr>
          <a:xfrm>
            <a:off x="10025724" y="4767773"/>
            <a:ext cx="80266" cy="11536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B055A442-3F9F-0047-AE89-E096144D4BE9}"/>
              </a:ext>
            </a:extLst>
          </p:cNvPr>
          <p:cNvSpPr/>
          <p:nvPr/>
        </p:nvSpPr>
        <p:spPr>
          <a:xfrm>
            <a:off x="9934607" y="4767773"/>
            <a:ext cx="80266" cy="11504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C1D13D30-C943-844D-BCE0-FA2646DAB4D4}"/>
              </a:ext>
            </a:extLst>
          </p:cNvPr>
          <p:cNvSpPr/>
          <p:nvPr/>
        </p:nvSpPr>
        <p:spPr>
          <a:xfrm>
            <a:off x="9843490" y="4767773"/>
            <a:ext cx="80266" cy="11504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9CD8B4AB-1FB8-C441-9431-F856D53DF2F6}"/>
              </a:ext>
            </a:extLst>
          </p:cNvPr>
          <p:cNvSpPr/>
          <p:nvPr/>
        </p:nvSpPr>
        <p:spPr>
          <a:xfrm>
            <a:off x="9752373" y="4767774"/>
            <a:ext cx="80266" cy="11472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CAD9BD0E-CF7D-4645-8646-AB1E7CA28B70}"/>
              </a:ext>
            </a:extLst>
          </p:cNvPr>
          <p:cNvSpPr/>
          <p:nvPr/>
        </p:nvSpPr>
        <p:spPr>
          <a:xfrm>
            <a:off x="9661256" y="4767774"/>
            <a:ext cx="80266" cy="11377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D0FC850D-8815-5B44-853E-1D9673A7B11C}"/>
              </a:ext>
            </a:extLst>
          </p:cNvPr>
          <p:cNvSpPr/>
          <p:nvPr/>
        </p:nvSpPr>
        <p:spPr>
          <a:xfrm>
            <a:off x="9570139" y="4767774"/>
            <a:ext cx="80266" cy="11250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23CD3587-B39C-E04E-8E5F-59052182FBB3}"/>
              </a:ext>
            </a:extLst>
          </p:cNvPr>
          <p:cNvSpPr/>
          <p:nvPr/>
        </p:nvSpPr>
        <p:spPr>
          <a:xfrm>
            <a:off x="9479022" y="4767774"/>
            <a:ext cx="80266" cy="11155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0AC1E33A-3414-2D4D-8AC4-F9C19D946C46}"/>
              </a:ext>
            </a:extLst>
          </p:cNvPr>
          <p:cNvSpPr/>
          <p:nvPr/>
        </p:nvSpPr>
        <p:spPr>
          <a:xfrm>
            <a:off x="9387905" y="4767774"/>
            <a:ext cx="80266" cy="11155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75349B8E-AA26-E84C-806F-6823CFA1F199}"/>
              </a:ext>
            </a:extLst>
          </p:cNvPr>
          <p:cNvSpPr/>
          <p:nvPr/>
        </p:nvSpPr>
        <p:spPr>
          <a:xfrm>
            <a:off x="9296788" y="4767774"/>
            <a:ext cx="80266" cy="11155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CF753AAA-7283-F043-B33C-7924576C4584}"/>
              </a:ext>
            </a:extLst>
          </p:cNvPr>
          <p:cNvSpPr/>
          <p:nvPr/>
        </p:nvSpPr>
        <p:spPr>
          <a:xfrm>
            <a:off x="9205671" y="4767774"/>
            <a:ext cx="80266" cy="11155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AD7F4BF0-6CE0-F846-9898-CC5B0AB18453}"/>
              </a:ext>
            </a:extLst>
          </p:cNvPr>
          <p:cNvSpPr/>
          <p:nvPr/>
        </p:nvSpPr>
        <p:spPr>
          <a:xfrm>
            <a:off x="9114554" y="4767774"/>
            <a:ext cx="80266" cy="11123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CC49BE35-15B8-1442-8575-6885F9F15EB5}"/>
              </a:ext>
            </a:extLst>
          </p:cNvPr>
          <p:cNvSpPr/>
          <p:nvPr/>
        </p:nvSpPr>
        <p:spPr>
          <a:xfrm>
            <a:off x="9023437" y="4767774"/>
            <a:ext cx="80266" cy="11059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19AA1B0B-9ED5-8944-A50F-3BA0CCD06219}"/>
              </a:ext>
            </a:extLst>
          </p:cNvPr>
          <p:cNvSpPr/>
          <p:nvPr/>
        </p:nvSpPr>
        <p:spPr>
          <a:xfrm>
            <a:off x="8932320" y="4767774"/>
            <a:ext cx="80266" cy="10964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36EA7218-8EF3-4F4F-83FE-8547E3756D66}"/>
              </a:ext>
            </a:extLst>
          </p:cNvPr>
          <p:cNvSpPr/>
          <p:nvPr/>
        </p:nvSpPr>
        <p:spPr>
          <a:xfrm>
            <a:off x="8841203" y="4767775"/>
            <a:ext cx="80266" cy="108057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4B7D87F1-5AA4-FC4B-9E98-5267BB1255B8}"/>
              </a:ext>
            </a:extLst>
          </p:cNvPr>
          <p:cNvSpPr/>
          <p:nvPr/>
        </p:nvSpPr>
        <p:spPr>
          <a:xfrm>
            <a:off x="8750086" y="4767775"/>
            <a:ext cx="80266" cy="107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B391F578-EF01-CA4F-8A04-1B411A98226B}"/>
              </a:ext>
            </a:extLst>
          </p:cNvPr>
          <p:cNvSpPr/>
          <p:nvPr/>
        </p:nvSpPr>
        <p:spPr>
          <a:xfrm>
            <a:off x="8658969" y="4767775"/>
            <a:ext cx="80266" cy="105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5196540C-8F6A-F541-A80C-7DC257FDD6F8}"/>
              </a:ext>
            </a:extLst>
          </p:cNvPr>
          <p:cNvSpPr/>
          <p:nvPr/>
        </p:nvSpPr>
        <p:spPr>
          <a:xfrm>
            <a:off x="8567852" y="4767776"/>
            <a:ext cx="80266" cy="105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A301222E-21FD-E14E-9556-0F27C1940912}"/>
              </a:ext>
            </a:extLst>
          </p:cNvPr>
          <p:cNvSpPr/>
          <p:nvPr/>
        </p:nvSpPr>
        <p:spPr>
          <a:xfrm>
            <a:off x="8476735" y="4767776"/>
            <a:ext cx="80266" cy="1051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E89215B0-D350-E341-9F5E-8D6656D328EC}"/>
              </a:ext>
            </a:extLst>
          </p:cNvPr>
          <p:cNvSpPr/>
          <p:nvPr/>
        </p:nvSpPr>
        <p:spPr>
          <a:xfrm>
            <a:off x="8385618" y="4767777"/>
            <a:ext cx="80266" cy="10424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265DF363-953E-F843-AA5D-46381A9BB249}"/>
              </a:ext>
            </a:extLst>
          </p:cNvPr>
          <p:cNvSpPr/>
          <p:nvPr/>
        </p:nvSpPr>
        <p:spPr>
          <a:xfrm>
            <a:off x="8294501" y="4767777"/>
            <a:ext cx="80266" cy="1036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2B4B4F1F-48EF-674B-940C-D4E25B5ECA7E}"/>
              </a:ext>
            </a:extLst>
          </p:cNvPr>
          <p:cNvSpPr/>
          <p:nvPr/>
        </p:nvSpPr>
        <p:spPr>
          <a:xfrm>
            <a:off x="8203384" y="4767777"/>
            <a:ext cx="80266" cy="10297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185D5391-7D06-AF41-B26F-157918AE0468}"/>
              </a:ext>
            </a:extLst>
          </p:cNvPr>
          <p:cNvSpPr/>
          <p:nvPr/>
        </p:nvSpPr>
        <p:spPr>
          <a:xfrm>
            <a:off x="8112267" y="4767777"/>
            <a:ext cx="80266" cy="10297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C90E99D7-2DA3-904F-B884-8CF050D5E7E1}"/>
              </a:ext>
            </a:extLst>
          </p:cNvPr>
          <p:cNvSpPr/>
          <p:nvPr/>
        </p:nvSpPr>
        <p:spPr>
          <a:xfrm>
            <a:off x="8021150" y="4767777"/>
            <a:ext cx="80266" cy="10234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4" name="Rectangle 303">
            <a:extLst>
              <a:ext uri="{FF2B5EF4-FFF2-40B4-BE49-F238E27FC236}">
                <a16:creationId xmlns:a16="http://schemas.microsoft.com/office/drawing/2014/main" id="{053B6E8F-E4C2-DF41-8B20-01BB1DAB8242}"/>
              </a:ext>
            </a:extLst>
          </p:cNvPr>
          <p:cNvSpPr/>
          <p:nvPr/>
        </p:nvSpPr>
        <p:spPr>
          <a:xfrm>
            <a:off x="7930033" y="4767777"/>
            <a:ext cx="80266" cy="10107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05D4ADDD-F956-8B4D-AA85-062F2821E597}"/>
              </a:ext>
            </a:extLst>
          </p:cNvPr>
          <p:cNvSpPr/>
          <p:nvPr/>
        </p:nvSpPr>
        <p:spPr>
          <a:xfrm>
            <a:off x="7838916" y="4767777"/>
            <a:ext cx="80266" cy="10107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95FF1C76-3822-D749-9C2B-F2D4246B8FAB}"/>
              </a:ext>
            </a:extLst>
          </p:cNvPr>
          <p:cNvSpPr/>
          <p:nvPr/>
        </p:nvSpPr>
        <p:spPr>
          <a:xfrm>
            <a:off x="7747799" y="4767778"/>
            <a:ext cx="80266" cy="9567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53C74284-D68B-374C-8B6C-66974FF7DA8F}"/>
              </a:ext>
            </a:extLst>
          </p:cNvPr>
          <p:cNvSpPr/>
          <p:nvPr/>
        </p:nvSpPr>
        <p:spPr>
          <a:xfrm>
            <a:off x="7656682" y="4767778"/>
            <a:ext cx="80266" cy="9408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3335F46C-C539-7A45-AB81-89E092CCEE05}"/>
              </a:ext>
            </a:extLst>
          </p:cNvPr>
          <p:cNvSpPr/>
          <p:nvPr/>
        </p:nvSpPr>
        <p:spPr>
          <a:xfrm>
            <a:off x="7565565" y="4767778"/>
            <a:ext cx="80266" cy="9408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D22DF4AE-3A02-404A-B5C9-37647775B37D}"/>
              </a:ext>
            </a:extLst>
          </p:cNvPr>
          <p:cNvSpPr/>
          <p:nvPr/>
        </p:nvSpPr>
        <p:spPr>
          <a:xfrm>
            <a:off x="7474448" y="4767778"/>
            <a:ext cx="80266" cy="9345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B3D9B46A-2F6D-B249-B410-5963D224F615}"/>
              </a:ext>
            </a:extLst>
          </p:cNvPr>
          <p:cNvSpPr/>
          <p:nvPr/>
        </p:nvSpPr>
        <p:spPr>
          <a:xfrm>
            <a:off x="7383331" y="4767778"/>
            <a:ext cx="80266" cy="9345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B51B1DB1-416E-DE41-AD3E-9DB9845D1CDC}"/>
              </a:ext>
            </a:extLst>
          </p:cNvPr>
          <p:cNvSpPr/>
          <p:nvPr/>
        </p:nvSpPr>
        <p:spPr>
          <a:xfrm>
            <a:off x="7292214" y="4767778"/>
            <a:ext cx="80266" cy="9345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E5FA4657-E765-9B48-B3F1-697A6D4FD615}"/>
              </a:ext>
            </a:extLst>
          </p:cNvPr>
          <p:cNvSpPr/>
          <p:nvPr/>
        </p:nvSpPr>
        <p:spPr>
          <a:xfrm>
            <a:off x="7201097" y="4767778"/>
            <a:ext cx="80266" cy="9154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7BF5E322-91DF-674F-9A08-1F2CF8D06E12}"/>
              </a:ext>
            </a:extLst>
          </p:cNvPr>
          <p:cNvSpPr/>
          <p:nvPr/>
        </p:nvSpPr>
        <p:spPr>
          <a:xfrm>
            <a:off x="7109980" y="4767778"/>
            <a:ext cx="80266" cy="902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EA348C9C-720F-3B46-ADE4-59600415713A}"/>
              </a:ext>
            </a:extLst>
          </p:cNvPr>
          <p:cNvSpPr/>
          <p:nvPr/>
        </p:nvSpPr>
        <p:spPr>
          <a:xfrm>
            <a:off x="7018863" y="4767778"/>
            <a:ext cx="80266" cy="902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B66FDA46-8B52-8D4F-9C84-64538A8188EC}"/>
              </a:ext>
            </a:extLst>
          </p:cNvPr>
          <p:cNvSpPr/>
          <p:nvPr/>
        </p:nvSpPr>
        <p:spPr>
          <a:xfrm>
            <a:off x="6927746" y="4767778"/>
            <a:ext cx="80266" cy="8741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98E19230-5391-3047-8A4D-C14B6AE91AE8}"/>
              </a:ext>
            </a:extLst>
          </p:cNvPr>
          <p:cNvSpPr/>
          <p:nvPr/>
        </p:nvSpPr>
        <p:spPr>
          <a:xfrm>
            <a:off x="6836629" y="4767778"/>
            <a:ext cx="80266" cy="8646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EA962AE7-13E9-4C4B-BE9E-7B74F51E1FEB}"/>
              </a:ext>
            </a:extLst>
          </p:cNvPr>
          <p:cNvSpPr/>
          <p:nvPr/>
        </p:nvSpPr>
        <p:spPr>
          <a:xfrm>
            <a:off x="6745512" y="4767778"/>
            <a:ext cx="80266" cy="8646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7BE9EA06-89B2-3743-BC0C-B308D9AC0D84}"/>
              </a:ext>
            </a:extLst>
          </p:cNvPr>
          <p:cNvSpPr/>
          <p:nvPr/>
        </p:nvSpPr>
        <p:spPr>
          <a:xfrm>
            <a:off x="6654395" y="4767779"/>
            <a:ext cx="80266" cy="8519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E1F44655-186D-914C-9701-DF5241E384EA}"/>
              </a:ext>
            </a:extLst>
          </p:cNvPr>
          <p:cNvSpPr/>
          <p:nvPr/>
        </p:nvSpPr>
        <p:spPr>
          <a:xfrm>
            <a:off x="6563278" y="4767779"/>
            <a:ext cx="80266" cy="7948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BE90F650-610F-464B-8661-5FD41105B9CC}"/>
              </a:ext>
            </a:extLst>
          </p:cNvPr>
          <p:cNvSpPr/>
          <p:nvPr/>
        </p:nvSpPr>
        <p:spPr>
          <a:xfrm>
            <a:off x="6472161" y="4767779"/>
            <a:ext cx="80266" cy="7694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F9E02369-E110-604A-8BA8-C1CE17F864E7}"/>
              </a:ext>
            </a:extLst>
          </p:cNvPr>
          <p:cNvSpPr/>
          <p:nvPr/>
        </p:nvSpPr>
        <p:spPr>
          <a:xfrm>
            <a:off x="6381044" y="4767779"/>
            <a:ext cx="80266" cy="7567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1A262B1B-B6FD-DD44-89A0-8EE391A3F64E}"/>
              </a:ext>
            </a:extLst>
          </p:cNvPr>
          <p:cNvSpPr/>
          <p:nvPr/>
        </p:nvSpPr>
        <p:spPr>
          <a:xfrm>
            <a:off x="6289927" y="4767780"/>
            <a:ext cx="80266" cy="7344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AA8B3EE7-596F-134B-8A05-3964DE521CB3}"/>
              </a:ext>
            </a:extLst>
          </p:cNvPr>
          <p:cNvSpPr/>
          <p:nvPr/>
        </p:nvSpPr>
        <p:spPr>
          <a:xfrm>
            <a:off x="6198810" y="4767780"/>
            <a:ext cx="80266" cy="6932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6252F9BB-3936-7A4D-B21B-F0AE0B7ADD7C}"/>
              </a:ext>
            </a:extLst>
          </p:cNvPr>
          <p:cNvSpPr/>
          <p:nvPr/>
        </p:nvSpPr>
        <p:spPr>
          <a:xfrm>
            <a:off x="6107693" y="4767779"/>
            <a:ext cx="80266" cy="690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B6B7A1C2-E3FE-054B-877E-099BB59BDD6C}"/>
              </a:ext>
            </a:extLst>
          </p:cNvPr>
          <p:cNvSpPr/>
          <p:nvPr/>
        </p:nvSpPr>
        <p:spPr>
          <a:xfrm>
            <a:off x="6016576" y="4767779"/>
            <a:ext cx="80266" cy="6678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566FACA7-6169-914C-BD0C-57AA9493A013}"/>
              </a:ext>
            </a:extLst>
          </p:cNvPr>
          <p:cNvSpPr/>
          <p:nvPr/>
        </p:nvSpPr>
        <p:spPr>
          <a:xfrm>
            <a:off x="5925459" y="4767780"/>
            <a:ext cx="80266" cy="6582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C8D7F86E-BFAA-F146-AFA6-E4B37F1FFB53}"/>
              </a:ext>
            </a:extLst>
          </p:cNvPr>
          <p:cNvSpPr/>
          <p:nvPr/>
        </p:nvSpPr>
        <p:spPr>
          <a:xfrm>
            <a:off x="5834342" y="4767780"/>
            <a:ext cx="80266" cy="6297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91D3FFD6-CFBD-6C4B-AA2D-CCE5697D5145}"/>
              </a:ext>
            </a:extLst>
          </p:cNvPr>
          <p:cNvSpPr/>
          <p:nvPr/>
        </p:nvSpPr>
        <p:spPr>
          <a:xfrm>
            <a:off x="5743225" y="4767779"/>
            <a:ext cx="80266" cy="6328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E1C85E15-B89D-7C44-B393-E1EAEB583334}"/>
              </a:ext>
            </a:extLst>
          </p:cNvPr>
          <p:cNvSpPr/>
          <p:nvPr/>
        </p:nvSpPr>
        <p:spPr>
          <a:xfrm>
            <a:off x="5652108" y="4767779"/>
            <a:ext cx="80266" cy="6170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4C5A09C7-CF65-2041-9154-8A37DCF20603}"/>
              </a:ext>
            </a:extLst>
          </p:cNvPr>
          <p:cNvSpPr/>
          <p:nvPr/>
        </p:nvSpPr>
        <p:spPr>
          <a:xfrm>
            <a:off x="5560991" y="4767780"/>
            <a:ext cx="80266" cy="613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D23D7256-8295-6E45-9648-1C93F20057E0}"/>
              </a:ext>
            </a:extLst>
          </p:cNvPr>
          <p:cNvSpPr/>
          <p:nvPr/>
        </p:nvSpPr>
        <p:spPr>
          <a:xfrm>
            <a:off x="5469874" y="4767780"/>
            <a:ext cx="80266" cy="5916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BD074231-3763-7C4C-B8F3-3931784A5E89}"/>
              </a:ext>
            </a:extLst>
          </p:cNvPr>
          <p:cNvSpPr/>
          <p:nvPr/>
        </p:nvSpPr>
        <p:spPr>
          <a:xfrm>
            <a:off x="5378757" y="4767780"/>
            <a:ext cx="80266" cy="5852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7FDC5245-331C-C04B-951E-25CCBC59E857}"/>
              </a:ext>
            </a:extLst>
          </p:cNvPr>
          <p:cNvSpPr/>
          <p:nvPr/>
        </p:nvSpPr>
        <p:spPr>
          <a:xfrm>
            <a:off x="5287640" y="4767780"/>
            <a:ext cx="80266" cy="5725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81E2564F-A00A-AE46-BEBA-C6A42FB20D69}"/>
              </a:ext>
            </a:extLst>
          </p:cNvPr>
          <p:cNvSpPr/>
          <p:nvPr/>
        </p:nvSpPr>
        <p:spPr>
          <a:xfrm>
            <a:off x="5196523" y="4767780"/>
            <a:ext cx="80266" cy="5725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70A43917-69BF-8F4B-ACB2-9B6028CF6AF9}"/>
              </a:ext>
            </a:extLst>
          </p:cNvPr>
          <p:cNvSpPr/>
          <p:nvPr/>
        </p:nvSpPr>
        <p:spPr>
          <a:xfrm>
            <a:off x="5105406" y="4767780"/>
            <a:ext cx="80266" cy="5725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6559377-6600-8B42-B516-BDFDAEF7CC8E}"/>
              </a:ext>
            </a:extLst>
          </p:cNvPr>
          <p:cNvSpPr/>
          <p:nvPr/>
        </p:nvSpPr>
        <p:spPr>
          <a:xfrm>
            <a:off x="5014289" y="4767780"/>
            <a:ext cx="80266" cy="5598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13E8985E-78D9-784F-8E89-349A5843F6B6}"/>
              </a:ext>
            </a:extLst>
          </p:cNvPr>
          <p:cNvSpPr/>
          <p:nvPr/>
        </p:nvSpPr>
        <p:spPr>
          <a:xfrm>
            <a:off x="4923172" y="4767780"/>
            <a:ext cx="80266" cy="543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5633C605-E52D-7449-AB60-C1C9D45EFB30}"/>
              </a:ext>
            </a:extLst>
          </p:cNvPr>
          <p:cNvSpPr/>
          <p:nvPr/>
        </p:nvSpPr>
        <p:spPr>
          <a:xfrm>
            <a:off x="4832055" y="4767781"/>
            <a:ext cx="80266" cy="5154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8F47964-28EC-A54D-9265-31722DE20D96}"/>
              </a:ext>
            </a:extLst>
          </p:cNvPr>
          <p:cNvSpPr/>
          <p:nvPr/>
        </p:nvSpPr>
        <p:spPr>
          <a:xfrm>
            <a:off x="4740938" y="4767781"/>
            <a:ext cx="80266" cy="4773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ABEF9751-A8CA-A942-93D9-C85679DEB747}"/>
              </a:ext>
            </a:extLst>
          </p:cNvPr>
          <p:cNvSpPr/>
          <p:nvPr/>
        </p:nvSpPr>
        <p:spPr>
          <a:xfrm>
            <a:off x="4649821" y="4767781"/>
            <a:ext cx="80266" cy="4709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6FEC9953-19AC-474E-BBFC-574497E73A21}"/>
              </a:ext>
            </a:extLst>
          </p:cNvPr>
          <p:cNvSpPr/>
          <p:nvPr/>
        </p:nvSpPr>
        <p:spPr>
          <a:xfrm>
            <a:off x="4558704" y="4767782"/>
            <a:ext cx="80266" cy="4360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E3DA192E-EDF5-0541-BB78-3AAF0E20CC5D}"/>
              </a:ext>
            </a:extLst>
          </p:cNvPr>
          <p:cNvSpPr/>
          <p:nvPr/>
        </p:nvSpPr>
        <p:spPr>
          <a:xfrm>
            <a:off x="4467587" y="4767782"/>
            <a:ext cx="80266" cy="3757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F356E52D-0E9C-AD4C-A882-9083B30FA7DA}"/>
              </a:ext>
            </a:extLst>
          </p:cNvPr>
          <p:cNvSpPr/>
          <p:nvPr/>
        </p:nvSpPr>
        <p:spPr>
          <a:xfrm>
            <a:off x="4376470" y="4767782"/>
            <a:ext cx="80266" cy="3471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CE4FFC1A-8510-5147-A582-12583B81A86C}"/>
              </a:ext>
            </a:extLst>
          </p:cNvPr>
          <p:cNvSpPr/>
          <p:nvPr/>
        </p:nvSpPr>
        <p:spPr>
          <a:xfrm>
            <a:off x="4285353" y="4767782"/>
            <a:ext cx="80266" cy="3090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8CF5AF79-49F6-104D-A07C-2DD788CBF283}"/>
              </a:ext>
            </a:extLst>
          </p:cNvPr>
          <p:cNvSpPr/>
          <p:nvPr/>
        </p:nvSpPr>
        <p:spPr>
          <a:xfrm>
            <a:off x="4194236" y="4767782"/>
            <a:ext cx="80266" cy="3090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2DFC7318-EA6E-B440-AEF0-D833FA5427EF}"/>
              </a:ext>
            </a:extLst>
          </p:cNvPr>
          <p:cNvSpPr/>
          <p:nvPr/>
        </p:nvSpPr>
        <p:spPr>
          <a:xfrm>
            <a:off x="4103119" y="4767783"/>
            <a:ext cx="80266" cy="2487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AD1A9277-C135-0041-B58C-2BC8F09369A3}"/>
              </a:ext>
            </a:extLst>
          </p:cNvPr>
          <p:cNvSpPr/>
          <p:nvPr/>
        </p:nvSpPr>
        <p:spPr>
          <a:xfrm>
            <a:off x="4012002" y="4767783"/>
            <a:ext cx="80266" cy="2201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DFC7B654-E740-2F45-B35C-4924C89E9F80}"/>
              </a:ext>
            </a:extLst>
          </p:cNvPr>
          <p:cNvSpPr/>
          <p:nvPr/>
        </p:nvSpPr>
        <p:spPr>
          <a:xfrm>
            <a:off x="3920885" y="4767783"/>
            <a:ext cx="80266" cy="2042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43187C7A-14D6-7C48-BF32-81618846BDE5}"/>
              </a:ext>
            </a:extLst>
          </p:cNvPr>
          <p:cNvSpPr/>
          <p:nvPr/>
        </p:nvSpPr>
        <p:spPr>
          <a:xfrm>
            <a:off x="3829768" y="4767784"/>
            <a:ext cx="80266" cy="1947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0" name="Rectangle 349">
            <a:extLst>
              <a:ext uri="{FF2B5EF4-FFF2-40B4-BE49-F238E27FC236}">
                <a16:creationId xmlns:a16="http://schemas.microsoft.com/office/drawing/2014/main" id="{C72884BA-C5CF-0046-810D-764904021C1B}"/>
              </a:ext>
            </a:extLst>
          </p:cNvPr>
          <p:cNvSpPr/>
          <p:nvPr/>
        </p:nvSpPr>
        <p:spPr>
          <a:xfrm>
            <a:off x="3738651" y="4767784"/>
            <a:ext cx="80266" cy="16299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1" name="Rectangle 350">
            <a:extLst>
              <a:ext uri="{FF2B5EF4-FFF2-40B4-BE49-F238E27FC236}">
                <a16:creationId xmlns:a16="http://schemas.microsoft.com/office/drawing/2014/main" id="{300E8BD2-F0BB-9446-B571-2D783529EDD2}"/>
              </a:ext>
            </a:extLst>
          </p:cNvPr>
          <p:cNvSpPr/>
          <p:nvPr/>
        </p:nvSpPr>
        <p:spPr>
          <a:xfrm>
            <a:off x="3647534" y="4767785"/>
            <a:ext cx="80266" cy="147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2" name="Rectangle 351">
            <a:extLst>
              <a:ext uri="{FF2B5EF4-FFF2-40B4-BE49-F238E27FC236}">
                <a16:creationId xmlns:a16="http://schemas.microsoft.com/office/drawing/2014/main" id="{15D8907C-872E-4A41-964B-1390FF68C92C}"/>
              </a:ext>
            </a:extLst>
          </p:cNvPr>
          <p:cNvSpPr/>
          <p:nvPr/>
        </p:nvSpPr>
        <p:spPr>
          <a:xfrm>
            <a:off x="3556417" y="4767785"/>
            <a:ext cx="80266" cy="1312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3527D07D-CFE5-DA45-BC9A-24FD839F582E}"/>
              </a:ext>
            </a:extLst>
          </p:cNvPr>
          <p:cNvCxnSpPr>
            <a:cxnSpLocks/>
          </p:cNvCxnSpPr>
          <p:nvPr/>
        </p:nvCxnSpPr>
        <p:spPr>
          <a:xfrm flipV="1">
            <a:off x="1833917" y="3594833"/>
            <a:ext cx="0" cy="233582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Rectangle 353">
            <a:extLst>
              <a:ext uri="{FF2B5EF4-FFF2-40B4-BE49-F238E27FC236}">
                <a16:creationId xmlns:a16="http://schemas.microsoft.com/office/drawing/2014/main" id="{6BB61A12-E7E8-624E-890E-625CE7CF30E4}"/>
              </a:ext>
            </a:extLst>
          </p:cNvPr>
          <p:cNvSpPr/>
          <p:nvPr/>
        </p:nvSpPr>
        <p:spPr>
          <a:xfrm>
            <a:off x="1916311" y="3594832"/>
            <a:ext cx="80266" cy="11740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7" name="Rectangle 356">
            <a:extLst>
              <a:ext uri="{FF2B5EF4-FFF2-40B4-BE49-F238E27FC236}">
                <a16:creationId xmlns:a16="http://schemas.microsoft.com/office/drawing/2014/main" id="{633F5C98-AC69-2341-88AD-440E0CFADC78}"/>
              </a:ext>
            </a:extLst>
          </p:cNvPr>
          <p:cNvSpPr/>
          <p:nvPr/>
        </p:nvSpPr>
        <p:spPr>
          <a:xfrm>
            <a:off x="2007428" y="3594832"/>
            <a:ext cx="80266" cy="11740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DF85EE3C-ED2F-2942-9C31-7A4B9C605D68}"/>
              </a:ext>
            </a:extLst>
          </p:cNvPr>
          <p:cNvSpPr/>
          <p:nvPr/>
        </p:nvSpPr>
        <p:spPr>
          <a:xfrm>
            <a:off x="2098545" y="3594832"/>
            <a:ext cx="80266" cy="11740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B674543F-A8BB-1C4F-AA37-1FA29740F384}"/>
              </a:ext>
            </a:extLst>
          </p:cNvPr>
          <p:cNvSpPr/>
          <p:nvPr/>
        </p:nvSpPr>
        <p:spPr>
          <a:xfrm>
            <a:off x="2189662" y="3740150"/>
            <a:ext cx="80266" cy="10286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EF514564-AF79-D64B-883A-6FA6B6A800F3}"/>
              </a:ext>
            </a:extLst>
          </p:cNvPr>
          <p:cNvSpPr/>
          <p:nvPr/>
        </p:nvSpPr>
        <p:spPr>
          <a:xfrm>
            <a:off x="2280779" y="3819525"/>
            <a:ext cx="80266" cy="949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B6F33166-D161-884D-B52B-E4BC11B47EED}"/>
              </a:ext>
            </a:extLst>
          </p:cNvPr>
          <p:cNvSpPr/>
          <p:nvPr/>
        </p:nvSpPr>
        <p:spPr>
          <a:xfrm>
            <a:off x="2371896" y="4102099"/>
            <a:ext cx="80266" cy="66674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FB252C6B-E49D-084E-82F8-A45436EA1DA0}"/>
              </a:ext>
            </a:extLst>
          </p:cNvPr>
          <p:cNvSpPr/>
          <p:nvPr/>
        </p:nvSpPr>
        <p:spPr>
          <a:xfrm>
            <a:off x="2463013" y="4365625"/>
            <a:ext cx="80266" cy="4032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1ADDE311-9CC7-3245-A0EC-E6046FD8C06A}"/>
              </a:ext>
            </a:extLst>
          </p:cNvPr>
          <p:cNvSpPr/>
          <p:nvPr/>
        </p:nvSpPr>
        <p:spPr>
          <a:xfrm>
            <a:off x="2554130" y="4403725"/>
            <a:ext cx="80266" cy="3651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EE4E85C0-EF8E-6945-850E-66C92D857109}"/>
              </a:ext>
            </a:extLst>
          </p:cNvPr>
          <p:cNvSpPr/>
          <p:nvPr/>
        </p:nvSpPr>
        <p:spPr>
          <a:xfrm>
            <a:off x="2645247" y="4425950"/>
            <a:ext cx="80266" cy="3428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D4F93304-D168-6140-9896-F7E0F7865372}"/>
              </a:ext>
            </a:extLst>
          </p:cNvPr>
          <p:cNvSpPr/>
          <p:nvPr/>
        </p:nvSpPr>
        <p:spPr>
          <a:xfrm>
            <a:off x="2736364" y="4445000"/>
            <a:ext cx="80266" cy="3238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4CB6AA85-C16A-894B-AF8F-FE3CE6B3F03A}"/>
              </a:ext>
            </a:extLst>
          </p:cNvPr>
          <p:cNvSpPr/>
          <p:nvPr/>
        </p:nvSpPr>
        <p:spPr>
          <a:xfrm>
            <a:off x="2827481" y="4559300"/>
            <a:ext cx="80266" cy="2095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D1697F40-6438-6547-947F-D92536A336B2}"/>
              </a:ext>
            </a:extLst>
          </p:cNvPr>
          <p:cNvSpPr/>
          <p:nvPr/>
        </p:nvSpPr>
        <p:spPr>
          <a:xfrm>
            <a:off x="2918598" y="4606924"/>
            <a:ext cx="80266" cy="16192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685934E3-0498-774D-B28E-978F8ECF4E19}"/>
              </a:ext>
            </a:extLst>
          </p:cNvPr>
          <p:cNvSpPr/>
          <p:nvPr/>
        </p:nvSpPr>
        <p:spPr>
          <a:xfrm>
            <a:off x="3009715" y="4695825"/>
            <a:ext cx="80266" cy="730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BC90FC75-F576-804D-9286-ADCB1D6EECEC}"/>
              </a:ext>
            </a:extLst>
          </p:cNvPr>
          <p:cNvSpPr/>
          <p:nvPr/>
        </p:nvSpPr>
        <p:spPr>
          <a:xfrm>
            <a:off x="3100832" y="4732847"/>
            <a:ext cx="80266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5419C64-8110-9344-B5A8-AF73AAC54D4D}"/>
              </a:ext>
            </a:extLst>
          </p:cNvPr>
          <p:cNvSpPr/>
          <p:nvPr/>
        </p:nvSpPr>
        <p:spPr>
          <a:xfrm>
            <a:off x="3191949" y="4750847"/>
            <a:ext cx="80266" cy="1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2403FDCF-BDA3-0544-BC05-8CC34C37460E}"/>
              </a:ext>
            </a:extLst>
          </p:cNvPr>
          <p:cNvSpPr/>
          <p:nvPr/>
        </p:nvSpPr>
        <p:spPr>
          <a:xfrm>
            <a:off x="3283066" y="4750847"/>
            <a:ext cx="80266" cy="1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81283BDE-367B-C740-9374-E24FA022411A}"/>
              </a:ext>
            </a:extLst>
          </p:cNvPr>
          <p:cNvSpPr/>
          <p:nvPr/>
        </p:nvSpPr>
        <p:spPr>
          <a:xfrm>
            <a:off x="3374183" y="4758047"/>
            <a:ext cx="80266" cy="1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494DB5D5-9B20-3C47-94D1-E58AF5AB2B7F}"/>
              </a:ext>
            </a:extLst>
          </p:cNvPr>
          <p:cNvSpPr/>
          <p:nvPr/>
        </p:nvSpPr>
        <p:spPr>
          <a:xfrm>
            <a:off x="3465300" y="4767785"/>
            <a:ext cx="80266" cy="1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7" name="Oval 376">
            <a:extLst>
              <a:ext uri="{FF2B5EF4-FFF2-40B4-BE49-F238E27FC236}">
                <a16:creationId xmlns:a16="http://schemas.microsoft.com/office/drawing/2014/main" id="{3FEB30AD-8318-C146-9FE1-0C0395FB61D9}"/>
              </a:ext>
            </a:extLst>
          </p:cNvPr>
          <p:cNvSpPr/>
          <p:nvPr/>
        </p:nvSpPr>
        <p:spPr>
          <a:xfrm>
            <a:off x="4470508" y="5169459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1" name="Oval 380">
            <a:extLst>
              <a:ext uri="{FF2B5EF4-FFF2-40B4-BE49-F238E27FC236}">
                <a16:creationId xmlns:a16="http://schemas.microsoft.com/office/drawing/2014/main" id="{6353E355-02AC-D641-BCEB-D8F5C43D39F0}"/>
              </a:ext>
            </a:extLst>
          </p:cNvPr>
          <p:cNvSpPr/>
          <p:nvPr/>
        </p:nvSpPr>
        <p:spPr>
          <a:xfrm>
            <a:off x="4013308" y="5010709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2" name="Oval 381">
            <a:extLst>
              <a:ext uri="{FF2B5EF4-FFF2-40B4-BE49-F238E27FC236}">
                <a16:creationId xmlns:a16="http://schemas.microsoft.com/office/drawing/2014/main" id="{E054EC06-FD65-DE41-915E-253571A5C902}"/>
              </a:ext>
            </a:extLst>
          </p:cNvPr>
          <p:cNvSpPr/>
          <p:nvPr/>
        </p:nvSpPr>
        <p:spPr>
          <a:xfrm>
            <a:off x="3740258" y="4963084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309CF291-3A64-6742-B5DD-4FAC0F052A75}"/>
              </a:ext>
            </a:extLst>
          </p:cNvPr>
          <p:cNvSpPr/>
          <p:nvPr/>
        </p:nvSpPr>
        <p:spPr>
          <a:xfrm>
            <a:off x="3552933" y="4924984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4" name="Oval 383">
            <a:extLst>
              <a:ext uri="{FF2B5EF4-FFF2-40B4-BE49-F238E27FC236}">
                <a16:creationId xmlns:a16="http://schemas.microsoft.com/office/drawing/2014/main" id="{16190A7B-ECEE-704C-8F98-2A733ABF8D1E}"/>
              </a:ext>
            </a:extLst>
          </p:cNvPr>
          <p:cNvSpPr/>
          <p:nvPr/>
        </p:nvSpPr>
        <p:spPr>
          <a:xfrm>
            <a:off x="4651483" y="5271059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5" name="Oval 384">
            <a:extLst>
              <a:ext uri="{FF2B5EF4-FFF2-40B4-BE49-F238E27FC236}">
                <a16:creationId xmlns:a16="http://schemas.microsoft.com/office/drawing/2014/main" id="{BB365439-CAB4-F244-998F-906280BA7AD7}"/>
              </a:ext>
            </a:extLst>
          </p:cNvPr>
          <p:cNvSpPr/>
          <p:nvPr/>
        </p:nvSpPr>
        <p:spPr>
          <a:xfrm>
            <a:off x="4743558" y="5277409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6" name="Oval 385">
            <a:extLst>
              <a:ext uri="{FF2B5EF4-FFF2-40B4-BE49-F238E27FC236}">
                <a16:creationId xmlns:a16="http://schemas.microsoft.com/office/drawing/2014/main" id="{978D4F1A-C2CA-624A-A4A1-8CC6221F373E}"/>
              </a:ext>
            </a:extLst>
          </p:cNvPr>
          <p:cNvSpPr/>
          <p:nvPr/>
        </p:nvSpPr>
        <p:spPr>
          <a:xfrm>
            <a:off x="5476983" y="5394884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7FBE442-2B56-C648-A78D-C1FB6B440C5C}"/>
              </a:ext>
            </a:extLst>
          </p:cNvPr>
          <p:cNvGrpSpPr/>
          <p:nvPr/>
        </p:nvGrpSpPr>
        <p:grpSpPr>
          <a:xfrm>
            <a:off x="5655319" y="5410432"/>
            <a:ext cx="64430" cy="64430"/>
            <a:chOff x="3315560" y="5440939"/>
            <a:chExt cx="61200" cy="61200"/>
          </a:xfrm>
        </p:grpSpPr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6660D72-CE3A-5D4D-860F-866265B0226C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B47D98E7-A52B-5849-9115-2A11E3EABDA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36386F1D-9631-4D45-8669-77F979CE103F}"/>
              </a:ext>
            </a:extLst>
          </p:cNvPr>
          <p:cNvGrpSpPr/>
          <p:nvPr/>
        </p:nvGrpSpPr>
        <p:grpSpPr>
          <a:xfrm>
            <a:off x="5750569" y="5416782"/>
            <a:ext cx="64430" cy="64430"/>
            <a:chOff x="3315560" y="5440939"/>
            <a:chExt cx="61200" cy="61200"/>
          </a:xfrm>
        </p:grpSpPr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36B51912-F80B-D846-8951-D702AF6EE995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3AD5CF88-6781-5F44-BFD1-68FA131D03C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D3D93A26-9FCF-C04D-9F08-6F0118C6B5E4}"/>
              </a:ext>
            </a:extLst>
          </p:cNvPr>
          <p:cNvGrpSpPr/>
          <p:nvPr/>
        </p:nvGrpSpPr>
        <p:grpSpPr>
          <a:xfrm>
            <a:off x="6017269" y="5454882"/>
            <a:ext cx="64430" cy="64430"/>
            <a:chOff x="3315560" y="5440939"/>
            <a:chExt cx="61200" cy="61200"/>
          </a:xfrm>
        </p:grpSpPr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0EE348C5-FE1E-2645-A7C1-67C52FA7ABE7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38672D8E-1768-F449-A599-E894429E1B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B53659F8-AE74-494C-A0FD-138004800F43}"/>
              </a:ext>
            </a:extLst>
          </p:cNvPr>
          <p:cNvGrpSpPr/>
          <p:nvPr/>
        </p:nvGrpSpPr>
        <p:grpSpPr>
          <a:xfrm>
            <a:off x="6102994" y="5470757"/>
            <a:ext cx="64430" cy="64430"/>
            <a:chOff x="3315560" y="5440939"/>
            <a:chExt cx="61200" cy="61200"/>
          </a:xfrm>
        </p:grpSpPr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2BB4AFB6-D781-EC42-8917-F0C56EC09EBA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3912DDEC-20FD-9F4D-BF22-35F505802FF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" name="Oval 398">
            <a:extLst>
              <a:ext uri="{FF2B5EF4-FFF2-40B4-BE49-F238E27FC236}">
                <a16:creationId xmlns:a16="http://schemas.microsoft.com/office/drawing/2014/main" id="{6F3B67F3-5545-AD45-8C4D-41F7168FC273}"/>
              </a:ext>
            </a:extLst>
          </p:cNvPr>
          <p:cNvSpPr/>
          <p:nvPr/>
        </p:nvSpPr>
        <p:spPr>
          <a:xfrm>
            <a:off x="3289408" y="4670984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0" name="Oval 399">
            <a:extLst>
              <a:ext uri="{FF2B5EF4-FFF2-40B4-BE49-F238E27FC236}">
                <a16:creationId xmlns:a16="http://schemas.microsoft.com/office/drawing/2014/main" id="{34292FA5-A194-CF48-9BF1-5632293293A6}"/>
              </a:ext>
            </a:extLst>
          </p:cNvPr>
          <p:cNvSpPr/>
          <p:nvPr/>
        </p:nvSpPr>
        <p:spPr>
          <a:xfrm>
            <a:off x="3105258" y="4651934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1" name="Oval 400">
            <a:extLst>
              <a:ext uri="{FF2B5EF4-FFF2-40B4-BE49-F238E27FC236}">
                <a16:creationId xmlns:a16="http://schemas.microsoft.com/office/drawing/2014/main" id="{02C17591-5458-5241-AD7A-39B8929724A9}"/>
              </a:ext>
            </a:extLst>
          </p:cNvPr>
          <p:cNvSpPr/>
          <p:nvPr/>
        </p:nvSpPr>
        <p:spPr>
          <a:xfrm>
            <a:off x="2378183" y="4023284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2" name="Oval 401">
            <a:extLst>
              <a:ext uri="{FF2B5EF4-FFF2-40B4-BE49-F238E27FC236}">
                <a16:creationId xmlns:a16="http://schemas.microsoft.com/office/drawing/2014/main" id="{9CC9ADF4-25D7-C143-8DB2-06CCB859608A}"/>
              </a:ext>
            </a:extLst>
          </p:cNvPr>
          <p:cNvSpPr/>
          <p:nvPr/>
        </p:nvSpPr>
        <p:spPr>
          <a:xfrm>
            <a:off x="6200883" y="5499659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3" name="Oval 402">
            <a:extLst>
              <a:ext uri="{FF2B5EF4-FFF2-40B4-BE49-F238E27FC236}">
                <a16:creationId xmlns:a16="http://schemas.microsoft.com/office/drawing/2014/main" id="{FEC12A9A-C2A0-4041-9103-4CAB5891E71E}"/>
              </a:ext>
            </a:extLst>
          </p:cNvPr>
          <p:cNvSpPr/>
          <p:nvPr/>
        </p:nvSpPr>
        <p:spPr>
          <a:xfrm>
            <a:off x="6381858" y="5588559"/>
            <a:ext cx="59153" cy="5915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F33D27F7-119E-5543-98A6-7696E25D408A}"/>
              </a:ext>
            </a:extLst>
          </p:cNvPr>
          <p:cNvGrpSpPr/>
          <p:nvPr/>
        </p:nvGrpSpPr>
        <p:grpSpPr>
          <a:xfrm>
            <a:off x="6474469" y="5556482"/>
            <a:ext cx="64430" cy="148380"/>
            <a:chOff x="6898457" y="5324905"/>
            <a:chExt cx="77018" cy="177370"/>
          </a:xfrm>
        </p:grpSpPr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9AC52AA4-A0AE-8A46-ABB6-7767A2CD652F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6" name="Group 405">
              <a:extLst>
                <a:ext uri="{FF2B5EF4-FFF2-40B4-BE49-F238E27FC236}">
                  <a16:creationId xmlns:a16="http://schemas.microsoft.com/office/drawing/2014/main" id="{0A42F761-5558-C04F-9660-D5A6AA2B7D9D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7652BA4D-4E4A-124A-AB41-CEC7DB107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85CB22C5-2EE1-E54B-80D1-04ACF57EC73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D5355EEA-C706-DD44-B357-2733F7E0B8B0}"/>
              </a:ext>
            </a:extLst>
          </p:cNvPr>
          <p:cNvGrpSpPr/>
          <p:nvPr/>
        </p:nvGrpSpPr>
        <p:grpSpPr>
          <a:xfrm>
            <a:off x="6569719" y="5581882"/>
            <a:ext cx="64430" cy="148380"/>
            <a:chOff x="6898457" y="5324905"/>
            <a:chExt cx="77018" cy="177370"/>
          </a:xfrm>
        </p:grpSpPr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743AA460-7588-3042-A825-7B6702864F0D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A7978E68-F96E-9D4D-8737-F0AF63AE3207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6C34EAFD-540F-4B41-A2E3-0084695544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591A9DA2-35FB-B040-AAE8-B5D0CE09B9C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64ECE09F-2702-E74B-93FF-6D01F2A35A74}"/>
              </a:ext>
            </a:extLst>
          </p:cNvPr>
          <p:cNvGrpSpPr/>
          <p:nvPr/>
        </p:nvGrpSpPr>
        <p:grpSpPr>
          <a:xfrm>
            <a:off x="6655444" y="5635857"/>
            <a:ext cx="64430" cy="148380"/>
            <a:chOff x="6898457" y="5324905"/>
            <a:chExt cx="77018" cy="177370"/>
          </a:xfrm>
        </p:grpSpPr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3408561F-E133-CA48-86EC-499FE1DAE54A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F1143AE6-5F5A-344E-88FB-742DA830C5E0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7168AF8A-42EF-DE42-9199-353E11EBE9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42E48145-5141-A740-B0EF-F915D2F8055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E51FC66A-8D7F-E448-9FD2-B93266E72624}"/>
              </a:ext>
            </a:extLst>
          </p:cNvPr>
          <p:cNvGrpSpPr/>
          <p:nvPr/>
        </p:nvGrpSpPr>
        <p:grpSpPr>
          <a:xfrm>
            <a:off x="6747519" y="5654907"/>
            <a:ext cx="64430" cy="64430"/>
            <a:chOff x="3315560" y="5440939"/>
            <a:chExt cx="61200" cy="61200"/>
          </a:xfrm>
        </p:grpSpPr>
        <p:cxnSp>
          <p:nvCxnSpPr>
            <p:cNvPr id="420" name="Straight Connector 419">
              <a:extLst>
                <a:ext uri="{FF2B5EF4-FFF2-40B4-BE49-F238E27FC236}">
                  <a16:creationId xmlns:a16="http://schemas.microsoft.com/office/drawing/2014/main" id="{B0671461-46E2-CC49-A743-D56EE13296F6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50247524-2980-3747-AF8C-B28128A153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630279DB-F2F7-0241-8FDC-5791E8B05EB7}"/>
              </a:ext>
            </a:extLst>
          </p:cNvPr>
          <p:cNvGrpSpPr/>
          <p:nvPr/>
        </p:nvGrpSpPr>
        <p:grpSpPr>
          <a:xfrm>
            <a:off x="6836419" y="5654907"/>
            <a:ext cx="64430" cy="64430"/>
            <a:chOff x="3315560" y="5440939"/>
            <a:chExt cx="61200" cy="61200"/>
          </a:xfrm>
        </p:grpSpPr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B5787773-839D-2746-9FAD-299552B3EB58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51A69B2A-7B3D-5544-AC99-CBB757659909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5" name="Group 424">
            <a:extLst>
              <a:ext uri="{FF2B5EF4-FFF2-40B4-BE49-F238E27FC236}">
                <a16:creationId xmlns:a16="http://schemas.microsoft.com/office/drawing/2014/main" id="{568C2959-CD13-774A-9276-37C7D8259EEB}"/>
              </a:ext>
            </a:extLst>
          </p:cNvPr>
          <p:cNvGrpSpPr/>
          <p:nvPr/>
        </p:nvGrpSpPr>
        <p:grpSpPr>
          <a:xfrm>
            <a:off x="6925319" y="5664432"/>
            <a:ext cx="64430" cy="64430"/>
            <a:chOff x="3315560" y="5440939"/>
            <a:chExt cx="61200" cy="61200"/>
          </a:xfrm>
        </p:grpSpPr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21C65D2B-A265-C84B-9F42-44E5B82F8CD4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8904FFA4-BAFF-0541-84F7-79D73402D9A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8B6F538E-79BB-B141-928B-493324C96067}"/>
              </a:ext>
            </a:extLst>
          </p:cNvPr>
          <p:cNvGrpSpPr/>
          <p:nvPr/>
        </p:nvGrpSpPr>
        <p:grpSpPr>
          <a:xfrm>
            <a:off x="7020569" y="5693007"/>
            <a:ext cx="64430" cy="148380"/>
            <a:chOff x="6898457" y="5324905"/>
            <a:chExt cx="77018" cy="177370"/>
          </a:xfrm>
        </p:grpSpPr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A08B14B1-BCE5-8C4D-A7C7-2AF73BEC51F1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6634E5EE-6847-524B-95C4-CEB459C19060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379654AA-9851-E346-950B-EE17B9382E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F98DD1C7-0BF5-5544-AB6D-8D16010C57F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3" name="Group 432">
            <a:extLst>
              <a:ext uri="{FF2B5EF4-FFF2-40B4-BE49-F238E27FC236}">
                <a16:creationId xmlns:a16="http://schemas.microsoft.com/office/drawing/2014/main" id="{29D58A01-02BB-2445-9850-DC733DE3B130}"/>
              </a:ext>
            </a:extLst>
          </p:cNvPr>
          <p:cNvGrpSpPr/>
          <p:nvPr/>
        </p:nvGrpSpPr>
        <p:grpSpPr>
          <a:xfrm>
            <a:off x="7198369" y="5705707"/>
            <a:ext cx="64430" cy="64430"/>
            <a:chOff x="3315560" y="5440939"/>
            <a:chExt cx="61200" cy="61200"/>
          </a:xfrm>
        </p:grpSpPr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7E76E848-F838-2E4F-80C9-8B4621F45BDD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CDED85C0-8A5F-584A-A3C4-BA02FD681DE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1AB4F911-B14B-CB41-B60E-9EED4ABB37DE}"/>
              </a:ext>
            </a:extLst>
          </p:cNvPr>
          <p:cNvGrpSpPr/>
          <p:nvPr/>
        </p:nvGrpSpPr>
        <p:grpSpPr>
          <a:xfrm>
            <a:off x="7115819" y="5693007"/>
            <a:ext cx="64430" cy="64430"/>
            <a:chOff x="3315560" y="5440939"/>
            <a:chExt cx="61200" cy="61200"/>
          </a:xfrm>
        </p:grpSpPr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6A84E1A1-A2E4-CA4A-A099-9C437EFCC09B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7C4CC870-8063-664F-B2B0-C3D6319F768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984941E9-08AB-F443-A589-C4A11AF5C45F}"/>
              </a:ext>
            </a:extLst>
          </p:cNvPr>
          <p:cNvGrpSpPr/>
          <p:nvPr/>
        </p:nvGrpSpPr>
        <p:grpSpPr>
          <a:xfrm>
            <a:off x="7299969" y="5724757"/>
            <a:ext cx="64430" cy="64430"/>
            <a:chOff x="3315560" y="5440939"/>
            <a:chExt cx="61200" cy="61200"/>
          </a:xfrm>
        </p:grpSpPr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4593C123-7638-8D43-A178-CB0C9820A04D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BC41C9FB-530E-AB4D-8392-992AC37C5B3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23FD6A3D-5F6A-5742-8A67-5CF5E32C0901}"/>
              </a:ext>
            </a:extLst>
          </p:cNvPr>
          <p:cNvGrpSpPr/>
          <p:nvPr/>
        </p:nvGrpSpPr>
        <p:grpSpPr>
          <a:xfrm>
            <a:off x="7388869" y="5727932"/>
            <a:ext cx="64430" cy="64430"/>
            <a:chOff x="3315560" y="5440939"/>
            <a:chExt cx="61200" cy="61200"/>
          </a:xfrm>
        </p:grpSpPr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D79131C6-637A-EF40-96A9-495228E95F14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8BD2D393-E166-DA4B-B740-74170BA5C15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1E023F20-147B-2945-9DA8-C878D68C05DE}"/>
              </a:ext>
            </a:extLst>
          </p:cNvPr>
          <p:cNvGrpSpPr/>
          <p:nvPr/>
        </p:nvGrpSpPr>
        <p:grpSpPr>
          <a:xfrm>
            <a:off x="7480944" y="5724757"/>
            <a:ext cx="64430" cy="148380"/>
            <a:chOff x="6898457" y="5324905"/>
            <a:chExt cx="77018" cy="177370"/>
          </a:xfrm>
        </p:grpSpPr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2B623DA4-326F-D947-AC8B-CCD780D6AD4A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43A1170A-3A7E-B045-A7AE-78510D91F593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011BA12C-7DB3-4C40-B54A-A53A79407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8E6A7CB4-A90A-8546-80C5-51453C82F83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D57B0B82-C240-B648-A0E9-DC5220B89F56}"/>
              </a:ext>
            </a:extLst>
          </p:cNvPr>
          <p:cNvGrpSpPr/>
          <p:nvPr/>
        </p:nvGrpSpPr>
        <p:grpSpPr>
          <a:xfrm>
            <a:off x="7569844" y="5740632"/>
            <a:ext cx="64430" cy="64430"/>
            <a:chOff x="3315560" y="5440939"/>
            <a:chExt cx="61200" cy="61200"/>
          </a:xfrm>
        </p:grpSpPr>
        <p:cxnSp>
          <p:nvCxnSpPr>
            <p:cNvPr id="451" name="Straight Connector 450">
              <a:extLst>
                <a:ext uri="{FF2B5EF4-FFF2-40B4-BE49-F238E27FC236}">
                  <a16:creationId xmlns:a16="http://schemas.microsoft.com/office/drawing/2014/main" id="{E2BD86B4-D9FD-5846-902B-A38CFE2DBC71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Connector 451">
              <a:extLst>
                <a:ext uri="{FF2B5EF4-FFF2-40B4-BE49-F238E27FC236}">
                  <a16:creationId xmlns:a16="http://schemas.microsoft.com/office/drawing/2014/main" id="{98641F3D-9BE4-864A-8998-DEDCBF08E58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3" name="Group 452">
            <a:extLst>
              <a:ext uri="{FF2B5EF4-FFF2-40B4-BE49-F238E27FC236}">
                <a16:creationId xmlns:a16="http://schemas.microsoft.com/office/drawing/2014/main" id="{54EF0EE1-BFD8-7343-9919-9B530C24B366}"/>
              </a:ext>
            </a:extLst>
          </p:cNvPr>
          <p:cNvGrpSpPr/>
          <p:nvPr/>
        </p:nvGrpSpPr>
        <p:grpSpPr>
          <a:xfrm>
            <a:off x="7661919" y="5734282"/>
            <a:ext cx="64430" cy="64430"/>
            <a:chOff x="3315560" y="5440939"/>
            <a:chExt cx="61200" cy="61200"/>
          </a:xfrm>
        </p:grpSpPr>
        <p:cxnSp>
          <p:nvCxnSpPr>
            <p:cNvPr id="454" name="Straight Connector 453">
              <a:extLst>
                <a:ext uri="{FF2B5EF4-FFF2-40B4-BE49-F238E27FC236}">
                  <a16:creationId xmlns:a16="http://schemas.microsoft.com/office/drawing/2014/main" id="{90A25D89-D7FB-7D4D-BC29-3E37281279F5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Connector 454">
              <a:extLst>
                <a:ext uri="{FF2B5EF4-FFF2-40B4-BE49-F238E27FC236}">
                  <a16:creationId xmlns:a16="http://schemas.microsoft.com/office/drawing/2014/main" id="{B53C501B-E9D3-F34D-B543-92FBE25D89D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0EEE060B-8C12-B94E-A963-EFAE1478EB53}"/>
              </a:ext>
            </a:extLst>
          </p:cNvPr>
          <p:cNvGrpSpPr/>
          <p:nvPr/>
        </p:nvGrpSpPr>
        <p:grpSpPr>
          <a:xfrm>
            <a:off x="7750819" y="5753332"/>
            <a:ext cx="64430" cy="64430"/>
            <a:chOff x="3315560" y="5440939"/>
            <a:chExt cx="61200" cy="61200"/>
          </a:xfrm>
        </p:grpSpPr>
        <p:cxnSp>
          <p:nvCxnSpPr>
            <p:cNvPr id="457" name="Straight Connector 456">
              <a:extLst>
                <a:ext uri="{FF2B5EF4-FFF2-40B4-BE49-F238E27FC236}">
                  <a16:creationId xmlns:a16="http://schemas.microsoft.com/office/drawing/2014/main" id="{43EEE3D5-B868-D446-B4A7-E2AFBFD96EAA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Straight Connector 457">
              <a:extLst>
                <a:ext uri="{FF2B5EF4-FFF2-40B4-BE49-F238E27FC236}">
                  <a16:creationId xmlns:a16="http://schemas.microsoft.com/office/drawing/2014/main" id="{01970F95-9846-1B42-93CA-1DCA1AEABC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B1976BB0-7761-7C4B-9F52-5C1F866CA366}"/>
              </a:ext>
            </a:extLst>
          </p:cNvPr>
          <p:cNvGrpSpPr/>
          <p:nvPr/>
        </p:nvGrpSpPr>
        <p:grpSpPr>
          <a:xfrm>
            <a:off x="7842894" y="5800957"/>
            <a:ext cx="64430" cy="64430"/>
            <a:chOff x="3315560" y="5440939"/>
            <a:chExt cx="61200" cy="61200"/>
          </a:xfrm>
        </p:grpSpPr>
        <p:cxnSp>
          <p:nvCxnSpPr>
            <p:cNvPr id="460" name="Straight Connector 459">
              <a:extLst>
                <a:ext uri="{FF2B5EF4-FFF2-40B4-BE49-F238E27FC236}">
                  <a16:creationId xmlns:a16="http://schemas.microsoft.com/office/drawing/2014/main" id="{24C08554-05DA-6D46-81A1-3A9BC47F30CE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Connector 460">
              <a:extLst>
                <a:ext uri="{FF2B5EF4-FFF2-40B4-BE49-F238E27FC236}">
                  <a16:creationId xmlns:a16="http://schemas.microsoft.com/office/drawing/2014/main" id="{91B1A7A8-4F12-194F-93EE-7F36B6C9A7B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F5FFAEE3-FD5D-E24A-8D4C-393C9C61A48A}"/>
              </a:ext>
            </a:extLst>
          </p:cNvPr>
          <p:cNvGrpSpPr/>
          <p:nvPr/>
        </p:nvGrpSpPr>
        <p:grpSpPr>
          <a:xfrm>
            <a:off x="7934969" y="5804132"/>
            <a:ext cx="64430" cy="148380"/>
            <a:chOff x="6898457" y="5324905"/>
            <a:chExt cx="77018" cy="177370"/>
          </a:xfrm>
        </p:grpSpPr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42052046-804E-4D42-B332-7E2CB7A64914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697EF8CE-C7B7-1746-8061-BD55ACF1747D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7071988D-215C-2448-879F-8C75294EA7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D86312CB-07F0-ED45-ABE9-7C8A3474C7A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BF428615-BCC4-C240-BCCD-E0DA71B1A5B5}"/>
              </a:ext>
            </a:extLst>
          </p:cNvPr>
          <p:cNvGrpSpPr/>
          <p:nvPr/>
        </p:nvGrpSpPr>
        <p:grpSpPr>
          <a:xfrm>
            <a:off x="8030219" y="5816832"/>
            <a:ext cx="64430" cy="148380"/>
            <a:chOff x="6898457" y="5324905"/>
            <a:chExt cx="77018" cy="177370"/>
          </a:xfrm>
        </p:grpSpPr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A2185945-DC58-9540-8A66-6B3191E1AFB1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69" name="Group 468">
              <a:extLst>
                <a:ext uri="{FF2B5EF4-FFF2-40B4-BE49-F238E27FC236}">
                  <a16:creationId xmlns:a16="http://schemas.microsoft.com/office/drawing/2014/main" id="{FE893804-02F5-BC44-A4A0-9CD623483369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4B6A09A7-37F3-1F45-825D-DA3C632EC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F6926B53-CF84-564D-A9F9-1DF83643602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EF7FD987-7CB8-AB48-B461-AEEB03D9BDFC}"/>
              </a:ext>
            </a:extLst>
          </p:cNvPr>
          <p:cNvGrpSpPr/>
          <p:nvPr/>
        </p:nvGrpSpPr>
        <p:grpSpPr>
          <a:xfrm>
            <a:off x="8115944" y="5816832"/>
            <a:ext cx="64430" cy="148380"/>
            <a:chOff x="6898457" y="5324905"/>
            <a:chExt cx="77018" cy="177370"/>
          </a:xfrm>
        </p:grpSpPr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D9FF4570-FB17-D247-B4C2-466D3421D1C2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DFAC7D65-616D-0E4A-B1B0-27547ED8DDD3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0F6E5D8A-2D71-564B-AE86-B7A2BF9D7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7F718418-53F8-FA43-8045-6FBAD235E6E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E04E590E-B2E5-3B46-B5BC-D1CB5B8F08E9}"/>
              </a:ext>
            </a:extLst>
          </p:cNvPr>
          <p:cNvGrpSpPr/>
          <p:nvPr/>
        </p:nvGrpSpPr>
        <p:grpSpPr>
          <a:xfrm>
            <a:off x="8208019" y="5813657"/>
            <a:ext cx="64430" cy="148380"/>
            <a:chOff x="6898457" y="5324905"/>
            <a:chExt cx="77018" cy="177370"/>
          </a:xfrm>
        </p:grpSpPr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3F1E32C8-76AB-EB40-AEB2-49035871F9CD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DEF56789-1BFC-8C4F-830C-AC43C2F0064A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83EC3E4D-DFCF-714C-BBB3-572CA423A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7A250FD8-67D4-3E4A-9EE6-815C3B06D8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68F75A64-8655-BD4B-AE87-230C80CAC310}"/>
              </a:ext>
            </a:extLst>
          </p:cNvPr>
          <p:cNvGrpSpPr/>
          <p:nvPr/>
        </p:nvGrpSpPr>
        <p:grpSpPr>
          <a:xfrm>
            <a:off x="8303269" y="5829532"/>
            <a:ext cx="64430" cy="148380"/>
            <a:chOff x="6898457" y="5324905"/>
            <a:chExt cx="77018" cy="177370"/>
          </a:xfrm>
        </p:grpSpPr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E19DB360-3305-3F48-9E19-85A730065A0F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84" name="Group 483">
              <a:extLst>
                <a:ext uri="{FF2B5EF4-FFF2-40B4-BE49-F238E27FC236}">
                  <a16:creationId xmlns:a16="http://schemas.microsoft.com/office/drawing/2014/main" id="{6FF4C6E9-E4B3-D849-A4BB-974F349168C7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A423B3C5-916D-794F-97EA-5868604BAD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6AAC8C31-9882-D245-8C8D-9CB63474488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4ECABB45-AB72-BC41-9391-570D17B4AF8D}"/>
              </a:ext>
            </a:extLst>
          </p:cNvPr>
          <p:cNvGrpSpPr/>
          <p:nvPr/>
        </p:nvGrpSpPr>
        <p:grpSpPr>
          <a:xfrm>
            <a:off x="8395344" y="5842232"/>
            <a:ext cx="64430" cy="64430"/>
            <a:chOff x="3315560" y="5440939"/>
            <a:chExt cx="61200" cy="61200"/>
          </a:xfrm>
        </p:grpSpPr>
        <p:cxnSp>
          <p:nvCxnSpPr>
            <p:cNvPr id="488" name="Straight Connector 487">
              <a:extLst>
                <a:ext uri="{FF2B5EF4-FFF2-40B4-BE49-F238E27FC236}">
                  <a16:creationId xmlns:a16="http://schemas.microsoft.com/office/drawing/2014/main" id="{4FD50091-31C3-7C49-A7FE-AA2AAAB9905A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Connector 488">
              <a:extLst>
                <a:ext uri="{FF2B5EF4-FFF2-40B4-BE49-F238E27FC236}">
                  <a16:creationId xmlns:a16="http://schemas.microsoft.com/office/drawing/2014/main" id="{E3E172E4-721B-474D-8035-3993A274D71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0" name="Group 489">
            <a:extLst>
              <a:ext uri="{FF2B5EF4-FFF2-40B4-BE49-F238E27FC236}">
                <a16:creationId xmlns:a16="http://schemas.microsoft.com/office/drawing/2014/main" id="{1CF85551-0B82-DF4F-816C-4E11335D1946}"/>
              </a:ext>
            </a:extLst>
          </p:cNvPr>
          <p:cNvGrpSpPr/>
          <p:nvPr/>
        </p:nvGrpSpPr>
        <p:grpSpPr>
          <a:xfrm>
            <a:off x="8481069" y="5848582"/>
            <a:ext cx="64430" cy="64430"/>
            <a:chOff x="3315560" y="5440939"/>
            <a:chExt cx="61200" cy="61200"/>
          </a:xfrm>
        </p:grpSpPr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BF85AF22-0479-104B-ABA5-B1B56D1D013E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35F2BA80-A3A7-3B44-BA10-48ACA297B5D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59D8A557-31A7-C343-8207-BECEF5738131}"/>
              </a:ext>
            </a:extLst>
          </p:cNvPr>
          <p:cNvGrpSpPr/>
          <p:nvPr/>
        </p:nvGrpSpPr>
        <p:grpSpPr>
          <a:xfrm>
            <a:off x="8569969" y="5851757"/>
            <a:ext cx="64430" cy="64430"/>
            <a:chOff x="3315560" y="5440939"/>
            <a:chExt cx="61200" cy="61200"/>
          </a:xfrm>
        </p:grpSpPr>
        <p:cxnSp>
          <p:nvCxnSpPr>
            <p:cNvPr id="494" name="Straight Connector 493">
              <a:extLst>
                <a:ext uri="{FF2B5EF4-FFF2-40B4-BE49-F238E27FC236}">
                  <a16:creationId xmlns:a16="http://schemas.microsoft.com/office/drawing/2014/main" id="{CB09EB1A-9B0D-FB4A-9417-FBB2325CE6E8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>
              <a:extLst>
                <a:ext uri="{FF2B5EF4-FFF2-40B4-BE49-F238E27FC236}">
                  <a16:creationId xmlns:a16="http://schemas.microsoft.com/office/drawing/2014/main" id="{C5116E9B-1CCB-6A48-9898-EFAE09EAFDD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6" name="Group 495">
            <a:extLst>
              <a:ext uri="{FF2B5EF4-FFF2-40B4-BE49-F238E27FC236}">
                <a16:creationId xmlns:a16="http://schemas.microsoft.com/office/drawing/2014/main" id="{5B865BEF-7793-2D40-A3B4-6677B6223F6C}"/>
              </a:ext>
            </a:extLst>
          </p:cNvPr>
          <p:cNvGrpSpPr/>
          <p:nvPr/>
        </p:nvGrpSpPr>
        <p:grpSpPr>
          <a:xfrm>
            <a:off x="8662044" y="5848582"/>
            <a:ext cx="64430" cy="148380"/>
            <a:chOff x="6898457" y="5324905"/>
            <a:chExt cx="77018" cy="177370"/>
          </a:xfrm>
        </p:grpSpPr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3D74DB55-1596-9149-A8B2-35BA59585CAD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328B9734-CBB8-1A4B-9703-1591F95A3FB5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1E9E666A-7643-674A-B157-CCEF71742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560CB1BC-45A5-484D-B73E-D6AB5D68175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E0CBF73B-63B8-9540-8E08-EA6AC623801F}"/>
              </a:ext>
            </a:extLst>
          </p:cNvPr>
          <p:cNvGrpSpPr/>
          <p:nvPr/>
        </p:nvGrpSpPr>
        <p:grpSpPr>
          <a:xfrm>
            <a:off x="8754119" y="5870807"/>
            <a:ext cx="64430" cy="148380"/>
            <a:chOff x="6898457" y="5324905"/>
            <a:chExt cx="77018" cy="177370"/>
          </a:xfrm>
        </p:grpSpPr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C0E6A198-91EC-9148-B6E7-60D70E1C573B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BCD78694-C558-D442-8E57-2EF707153F09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B9B5D40E-342C-854C-B484-1A3BE4ECF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9D75A4EE-88DC-414D-A0B2-0B8BA55B2B6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D471636A-185C-4744-91B4-F8F59D32954B}"/>
              </a:ext>
            </a:extLst>
          </p:cNvPr>
          <p:cNvGrpSpPr/>
          <p:nvPr/>
        </p:nvGrpSpPr>
        <p:grpSpPr>
          <a:xfrm>
            <a:off x="8847068" y="5880256"/>
            <a:ext cx="64430" cy="64430"/>
            <a:chOff x="3315560" y="5440939"/>
            <a:chExt cx="61200" cy="61200"/>
          </a:xfrm>
        </p:grpSpPr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044A4123-68F1-8E40-9C62-BEBE3D62D55E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EEACCC48-DA3B-7D46-8918-10B9E24DB2C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65C65266-C1BC-7246-A8B1-BBC8AEDDE278}"/>
              </a:ext>
            </a:extLst>
          </p:cNvPr>
          <p:cNvGrpSpPr/>
          <p:nvPr/>
        </p:nvGrpSpPr>
        <p:grpSpPr>
          <a:xfrm>
            <a:off x="8938269" y="5886682"/>
            <a:ext cx="64430" cy="148380"/>
            <a:chOff x="6898457" y="5324905"/>
            <a:chExt cx="77018" cy="177370"/>
          </a:xfrm>
        </p:grpSpPr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2307CBF4-40F5-0948-8FCF-261FBACDB7ED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11" name="Group 510">
              <a:extLst>
                <a:ext uri="{FF2B5EF4-FFF2-40B4-BE49-F238E27FC236}">
                  <a16:creationId xmlns:a16="http://schemas.microsoft.com/office/drawing/2014/main" id="{973C9C8B-82AD-7F44-B26E-2B2B35455694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B58694FE-300E-7C48-B54D-22493288C7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42B13C42-3B83-1F47-95E1-5F2AB0B4DC9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1447C04D-1DB6-7E40-8CDE-2A51DA79905B}"/>
              </a:ext>
            </a:extLst>
          </p:cNvPr>
          <p:cNvGrpSpPr/>
          <p:nvPr/>
        </p:nvGrpSpPr>
        <p:grpSpPr>
          <a:xfrm>
            <a:off x="9027169" y="5899382"/>
            <a:ext cx="64430" cy="148380"/>
            <a:chOff x="6898457" y="5324905"/>
            <a:chExt cx="77018" cy="177370"/>
          </a:xfrm>
        </p:grpSpPr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71DCAC0C-219A-9948-8404-CE5548ECEE27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A05C7145-7D2E-AD4A-A5D2-200C5E20AC2E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3EC5AB7D-3142-5047-8CBC-1AD6D439B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03A843C5-BCC5-024E-9733-039C7706C1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F20C213B-3A99-5643-BF6B-09E46BA7D7BE}"/>
              </a:ext>
            </a:extLst>
          </p:cNvPr>
          <p:cNvGrpSpPr/>
          <p:nvPr/>
        </p:nvGrpSpPr>
        <p:grpSpPr>
          <a:xfrm>
            <a:off x="9120118" y="5905656"/>
            <a:ext cx="64430" cy="64430"/>
            <a:chOff x="3315560" y="5440939"/>
            <a:chExt cx="61200" cy="61200"/>
          </a:xfrm>
        </p:grpSpPr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id="{6EBDFB41-81CA-4F40-AC1A-BC71B54862D2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ECDE29C1-73A6-1C4B-B09B-0D7D0D3A69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id="{7FFB96F3-E44E-D848-BDA7-E5B5E013ABC2}"/>
              </a:ext>
            </a:extLst>
          </p:cNvPr>
          <p:cNvGrpSpPr/>
          <p:nvPr/>
        </p:nvGrpSpPr>
        <p:grpSpPr>
          <a:xfrm>
            <a:off x="9209018" y="5908831"/>
            <a:ext cx="64430" cy="64430"/>
            <a:chOff x="3315560" y="5440939"/>
            <a:chExt cx="61200" cy="61200"/>
          </a:xfrm>
        </p:grpSpPr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14FFEE38-ED77-AC46-8DA3-95DBCB263E87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>
              <a:extLst>
                <a:ext uri="{FF2B5EF4-FFF2-40B4-BE49-F238E27FC236}">
                  <a16:creationId xmlns:a16="http://schemas.microsoft.com/office/drawing/2014/main" id="{1B7B6934-EE57-2244-949F-8353ED2CE28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5" name="Group 524">
            <a:extLst>
              <a:ext uri="{FF2B5EF4-FFF2-40B4-BE49-F238E27FC236}">
                <a16:creationId xmlns:a16="http://schemas.microsoft.com/office/drawing/2014/main" id="{89C51C23-066D-1C46-9883-32BECA9C63D7}"/>
              </a:ext>
            </a:extLst>
          </p:cNvPr>
          <p:cNvGrpSpPr/>
          <p:nvPr/>
        </p:nvGrpSpPr>
        <p:grpSpPr>
          <a:xfrm>
            <a:off x="9304268" y="5921531"/>
            <a:ext cx="64430" cy="64430"/>
            <a:chOff x="3315560" y="5440939"/>
            <a:chExt cx="61200" cy="61200"/>
          </a:xfrm>
        </p:grpSpPr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id="{672B511C-B341-DD49-8225-638EDA518225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id="{9F5AB188-F17D-5E4E-8688-E2F000B2C93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01602AF6-5BD7-DE46-94D8-798FA6ABFD43}"/>
              </a:ext>
            </a:extLst>
          </p:cNvPr>
          <p:cNvGrpSpPr/>
          <p:nvPr/>
        </p:nvGrpSpPr>
        <p:grpSpPr>
          <a:xfrm>
            <a:off x="9389993" y="5915181"/>
            <a:ext cx="64430" cy="64430"/>
            <a:chOff x="3315560" y="5440939"/>
            <a:chExt cx="61200" cy="61200"/>
          </a:xfrm>
        </p:grpSpPr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B8688E82-B6D9-A147-AD1E-1221A332144A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4275BE73-C5ED-9840-BA77-8294F4FD526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1F52DE1-6018-7C44-B1F5-77D9A89DD5B8}"/>
              </a:ext>
            </a:extLst>
          </p:cNvPr>
          <p:cNvGrpSpPr/>
          <p:nvPr/>
        </p:nvGrpSpPr>
        <p:grpSpPr>
          <a:xfrm>
            <a:off x="10579744" y="5956532"/>
            <a:ext cx="64430" cy="148380"/>
            <a:chOff x="6898457" y="5324905"/>
            <a:chExt cx="77018" cy="177370"/>
          </a:xfrm>
        </p:grpSpPr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B79AD350-8984-5B4A-B87A-337558ED2F18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3811840B-0EEA-4F45-BBC3-A45EF9ECFF91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E0B3C151-63A1-FF46-8FDE-731B18E2C3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6D9A67F4-5EDA-6849-BDF7-279EC7398DC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5ACF7FA8-5993-FE4C-B7B3-FDC63BE4D488}"/>
              </a:ext>
            </a:extLst>
          </p:cNvPr>
          <p:cNvGrpSpPr/>
          <p:nvPr/>
        </p:nvGrpSpPr>
        <p:grpSpPr>
          <a:xfrm>
            <a:off x="10487669" y="5953357"/>
            <a:ext cx="64430" cy="148380"/>
            <a:chOff x="6898457" y="5324905"/>
            <a:chExt cx="77018" cy="177370"/>
          </a:xfrm>
        </p:grpSpPr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FB72A435-1B2F-2344-99D6-BCD78CCEA9F4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BC2EAB18-D0A7-4B41-905B-3317B1588FBF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AEDBEE5D-3C56-5D47-AEFD-611D47CA0D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0DCCB6AC-F068-014F-B0E7-24F18ED422F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9AA86620-ABF1-BC40-9ABE-F9B6E2CDCE7A}"/>
              </a:ext>
            </a:extLst>
          </p:cNvPr>
          <p:cNvGrpSpPr/>
          <p:nvPr/>
        </p:nvGrpSpPr>
        <p:grpSpPr>
          <a:xfrm>
            <a:off x="10395594" y="5950182"/>
            <a:ext cx="64430" cy="148380"/>
            <a:chOff x="6898457" y="5324905"/>
            <a:chExt cx="77018" cy="177370"/>
          </a:xfrm>
        </p:grpSpPr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89108311-169B-8C4B-B2E5-0DEA8E66935F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9F0C05C7-040D-534D-A55C-DF2B44B9A30F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FB94EC57-570C-0744-80CB-FEDABFEE6B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5" name="Straight Connector 544">
                <a:extLst>
                  <a:ext uri="{FF2B5EF4-FFF2-40B4-BE49-F238E27FC236}">
                    <a16:creationId xmlns:a16="http://schemas.microsoft.com/office/drawing/2014/main" id="{5964C616-DF03-1F49-B020-32570C0E38A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6" name="Group 545">
            <a:extLst>
              <a:ext uri="{FF2B5EF4-FFF2-40B4-BE49-F238E27FC236}">
                <a16:creationId xmlns:a16="http://schemas.microsoft.com/office/drawing/2014/main" id="{13DE58DD-3B97-064E-8F1C-A94828EAABB1}"/>
              </a:ext>
            </a:extLst>
          </p:cNvPr>
          <p:cNvGrpSpPr/>
          <p:nvPr/>
        </p:nvGrpSpPr>
        <p:grpSpPr>
          <a:xfrm>
            <a:off x="10300344" y="5940657"/>
            <a:ext cx="64430" cy="148380"/>
            <a:chOff x="6898457" y="5324905"/>
            <a:chExt cx="77018" cy="177370"/>
          </a:xfrm>
        </p:grpSpPr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C4496DB5-6C05-0A47-881A-7449EFD1E92E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F3C70D58-50D7-A943-8889-FD433E9F91BA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A631CF5C-5BAB-FC4D-B1BF-D43AC61C90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8759ABDE-C3B9-294F-A596-A6A1757870E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8BC4A59B-1003-A94A-9DFB-42C547F13FB4}"/>
              </a:ext>
            </a:extLst>
          </p:cNvPr>
          <p:cNvGrpSpPr/>
          <p:nvPr/>
        </p:nvGrpSpPr>
        <p:grpSpPr>
          <a:xfrm>
            <a:off x="10215493" y="5953281"/>
            <a:ext cx="64430" cy="64430"/>
            <a:chOff x="3315560" y="5440939"/>
            <a:chExt cx="61200" cy="61200"/>
          </a:xfrm>
        </p:grpSpPr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1A5067E1-B5F7-2C4E-B97C-2190E37F108D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57EC5371-A697-664D-A88A-55BF6AD9ADE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4" name="Group 553">
            <a:extLst>
              <a:ext uri="{FF2B5EF4-FFF2-40B4-BE49-F238E27FC236}">
                <a16:creationId xmlns:a16="http://schemas.microsoft.com/office/drawing/2014/main" id="{541C066C-ED07-FB44-839A-8EF86CE5DFEF}"/>
              </a:ext>
            </a:extLst>
          </p:cNvPr>
          <p:cNvGrpSpPr/>
          <p:nvPr/>
        </p:nvGrpSpPr>
        <p:grpSpPr>
          <a:xfrm>
            <a:off x="10126593" y="5953281"/>
            <a:ext cx="64430" cy="64430"/>
            <a:chOff x="3315560" y="5440939"/>
            <a:chExt cx="61200" cy="61200"/>
          </a:xfrm>
        </p:grpSpPr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A1DC5E92-3C49-674D-9AF5-24A18EAE87C1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Straight Connector 555">
              <a:extLst>
                <a:ext uri="{FF2B5EF4-FFF2-40B4-BE49-F238E27FC236}">
                  <a16:creationId xmlns:a16="http://schemas.microsoft.com/office/drawing/2014/main" id="{26A4E65B-FEF2-4B43-90EA-70ED5799855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7" name="Group 556">
            <a:extLst>
              <a:ext uri="{FF2B5EF4-FFF2-40B4-BE49-F238E27FC236}">
                <a16:creationId xmlns:a16="http://schemas.microsoft.com/office/drawing/2014/main" id="{6B8ED7AA-7A3E-3244-97B1-884154632091}"/>
              </a:ext>
            </a:extLst>
          </p:cNvPr>
          <p:cNvGrpSpPr/>
          <p:nvPr/>
        </p:nvGrpSpPr>
        <p:grpSpPr>
          <a:xfrm>
            <a:off x="10031343" y="5953281"/>
            <a:ext cx="64430" cy="64430"/>
            <a:chOff x="3315560" y="5440939"/>
            <a:chExt cx="61200" cy="61200"/>
          </a:xfrm>
        </p:grpSpPr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AE1638E5-7310-F546-94DF-CC2D87C306EC}"/>
                </a:ext>
              </a:extLst>
            </p:cNvPr>
            <p:cNvCxnSpPr>
              <a:cxnSpLocks/>
            </p:cNvCxnSpPr>
            <p:nvPr/>
          </p:nvCxnSpPr>
          <p:spPr>
            <a:xfrm>
              <a:off x="3315560" y="5471538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33BF809D-4183-BB40-BA0E-388721E0E05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315560" y="5471539"/>
              <a:ext cx="61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0" name="Group 559">
            <a:extLst>
              <a:ext uri="{FF2B5EF4-FFF2-40B4-BE49-F238E27FC236}">
                <a16:creationId xmlns:a16="http://schemas.microsoft.com/office/drawing/2014/main" id="{0189070C-C327-CA4A-BF3D-3FC5721AA0D3}"/>
              </a:ext>
            </a:extLst>
          </p:cNvPr>
          <p:cNvGrpSpPr/>
          <p:nvPr/>
        </p:nvGrpSpPr>
        <p:grpSpPr>
          <a:xfrm>
            <a:off x="9941569" y="5950182"/>
            <a:ext cx="64430" cy="148380"/>
            <a:chOff x="6898457" y="5324905"/>
            <a:chExt cx="77018" cy="177370"/>
          </a:xfrm>
        </p:grpSpPr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12E763FF-3581-E24F-8B3B-ABDA60981F19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62" name="Group 561">
              <a:extLst>
                <a:ext uri="{FF2B5EF4-FFF2-40B4-BE49-F238E27FC236}">
                  <a16:creationId xmlns:a16="http://schemas.microsoft.com/office/drawing/2014/main" id="{70BD07A8-E200-6745-AE63-54BCD50D252F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D206CE93-3CD6-E54D-ABF6-8C30541C1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27D5C951-A1CC-874E-AAC0-050D53F6AD8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0E673228-5109-9D4E-801E-EFE91BBD2C07}"/>
              </a:ext>
            </a:extLst>
          </p:cNvPr>
          <p:cNvGrpSpPr/>
          <p:nvPr/>
        </p:nvGrpSpPr>
        <p:grpSpPr>
          <a:xfrm>
            <a:off x="9846319" y="5943832"/>
            <a:ext cx="64430" cy="148380"/>
            <a:chOff x="6898457" y="5324905"/>
            <a:chExt cx="77018" cy="177370"/>
          </a:xfrm>
        </p:grpSpPr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3D640FC2-9F75-834E-ADFC-E757F7A97623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FEBE43B5-8642-C744-A3AF-A574663D466D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6DA19D0A-CE1F-4448-92AB-B14FB2DF3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>
                <a:extLst>
                  <a:ext uri="{FF2B5EF4-FFF2-40B4-BE49-F238E27FC236}">
                    <a16:creationId xmlns:a16="http://schemas.microsoft.com/office/drawing/2014/main" id="{B3546F64-ECB1-BC4F-A1FC-275932A6227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0" name="Group 569">
            <a:extLst>
              <a:ext uri="{FF2B5EF4-FFF2-40B4-BE49-F238E27FC236}">
                <a16:creationId xmlns:a16="http://schemas.microsoft.com/office/drawing/2014/main" id="{C63091CB-461B-C749-8E62-49C82EFBA8C6}"/>
              </a:ext>
            </a:extLst>
          </p:cNvPr>
          <p:cNvGrpSpPr/>
          <p:nvPr/>
        </p:nvGrpSpPr>
        <p:grpSpPr>
          <a:xfrm>
            <a:off x="9754244" y="5940657"/>
            <a:ext cx="64430" cy="148380"/>
            <a:chOff x="6898457" y="5324905"/>
            <a:chExt cx="77018" cy="177370"/>
          </a:xfrm>
        </p:grpSpPr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4033E3EC-43D6-684D-8E5C-800838DC062E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2FAE4033-D21C-704D-8A03-85F53C20C5EA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432FDCE9-DB9B-2042-89DE-6BB32D955B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4D69501E-9709-9F44-91FF-7218F76CF2E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5" name="Group 574">
            <a:extLst>
              <a:ext uri="{FF2B5EF4-FFF2-40B4-BE49-F238E27FC236}">
                <a16:creationId xmlns:a16="http://schemas.microsoft.com/office/drawing/2014/main" id="{4F455C13-1160-9C4A-8D29-6A2DF6C660CE}"/>
              </a:ext>
            </a:extLst>
          </p:cNvPr>
          <p:cNvGrpSpPr/>
          <p:nvPr/>
        </p:nvGrpSpPr>
        <p:grpSpPr>
          <a:xfrm>
            <a:off x="9662169" y="5931132"/>
            <a:ext cx="64430" cy="148380"/>
            <a:chOff x="6898457" y="5324905"/>
            <a:chExt cx="77018" cy="177370"/>
          </a:xfrm>
        </p:grpSpPr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9EA4AED1-668D-714E-872B-49D87DFEF385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7012A885-D2AA-3B4A-9548-A8F5E3EE63F6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D73A73A0-CDB0-BF4D-80DB-CA3E6FB40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8811F56F-F4A4-184E-8CB2-F712DFC096F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0" name="Group 579">
            <a:extLst>
              <a:ext uri="{FF2B5EF4-FFF2-40B4-BE49-F238E27FC236}">
                <a16:creationId xmlns:a16="http://schemas.microsoft.com/office/drawing/2014/main" id="{6287A1A4-97BA-8F4D-8F0F-CF939E1A3014}"/>
              </a:ext>
            </a:extLst>
          </p:cNvPr>
          <p:cNvGrpSpPr/>
          <p:nvPr/>
        </p:nvGrpSpPr>
        <p:grpSpPr>
          <a:xfrm>
            <a:off x="9573269" y="5921607"/>
            <a:ext cx="64430" cy="148380"/>
            <a:chOff x="6898457" y="5324905"/>
            <a:chExt cx="77018" cy="177370"/>
          </a:xfrm>
        </p:grpSpPr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D5F12742-C142-A644-93F1-145669B00641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8E42FAB4-DDB2-9B43-9F99-8D3C422A42C1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945AD626-1CBB-FB46-B08A-1A460FF03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C2EE1514-27C8-DA4F-8805-7758DD32C5C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5" name="Group 584">
            <a:extLst>
              <a:ext uri="{FF2B5EF4-FFF2-40B4-BE49-F238E27FC236}">
                <a16:creationId xmlns:a16="http://schemas.microsoft.com/office/drawing/2014/main" id="{1677D7AE-B338-CB44-8719-35A352E64AFC}"/>
              </a:ext>
            </a:extLst>
          </p:cNvPr>
          <p:cNvGrpSpPr/>
          <p:nvPr/>
        </p:nvGrpSpPr>
        <p:grpSpPr>
          <a:xfrm>
            <a:off x="9481194" y="5908907"/>
            <a:ext cx="64430" cy="148380"/>
            <a:chOff x="6898457" y="5324905"/>
            <a:chExt cx="77018" cy="177370"/>
          </a:xfrm>
        </p:grpSpPr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DAB54B72-8489-2347-A786-51EC0BC34700}"/>
                </a:ext>
              </a:extLst>
            </p:cNvPr>
            <p:cNvSpPr/>
            <p:nvPr/>
          </p:nvSpPr>
          <p:spPr>
            <a:xfrm>
              <a:off x="6901611" y="5431565"/>
              <a:ext cx="70710" cy="7071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7EA88394-428C-5648-9B0C-DC9EC7898E40}"/>
                </a:ext>
              </a:extLst>
            </p:cNvPr>
            <p:cNvGrpSpPr/>
            <p:nvPr/>
          </p:nvGrpSpPr>
          <p:grpSpPr>
            <a:xfrm>
              <a:off x="6898457" y="5324905"/>
              <a:ext cx="77018" cy="77018"/>
              <a:chOff x="3315560" y="5440939"/>
              <a:chExt cx="61200" cy="61200"/>
            </a:xfrm>
          </p:grpSpPr>
          <p:cxnSp>
            <p:nvCxnSpPr>
              <p:cNvPr id="588" name="Straight Connector 587">
                <a:extLst>
                  <a:ext uri="{FF2B5EF4-FFF2-40B4-BE49-F238E27FC236}">
                    <a16:creationId xmlns:a16="http://schemas.microsoft.com/office/drawing/2014/main" id="{4775EC1A-2B93-064E-A58B-5BD77063E5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5560" y="5471538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666EC8A6-9C10-1B49-9F4E-44D90F3D58C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315560" y="5471539"/>
                <a:ext cx="61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0" name="TextBox 589">
            <a:extLst>
              <a:ext uri="{FF2B5EF4-FFF2-40B4-BE49-F238E27FC236}">
                <a16:creationId xmlns:a16="http://schemas.microsoft.com/office/drawing/2014/main" id="{A1DCC548-A76D-4445-B3B5-E319C02DEA25}"/>
              </a:ext>
            </a:extLst>
          </p:cNvPr>
          <p:cNvSpPr txBox="1"/>
          <p:nvPr/>
        </p:nvSpPr>
        <p:spPr>
          <a:xfrm>
            <a:off x="4414068" y="6024953"/>
            <a:ext cx="1318306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Measurable disease: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1" name="TextBox 590">
            <a:extLst>
              <a:ext uri="{FF2B5EF4-FFF2-40B4-BE49-F238E27FC236}">
                <a16:creationId xmlns:a16="http://schemas.microsoft.com/office/drawing/2014/main" id="{1C55F2F5-8F07-724A-9CF1-44802DB4CD55}"/>
              </a:ext>
            </a:extLst>
          </p:cNvPr>
          <p:cNvSpPr txBox="1"/>
          <p:nvPr/>
        </p:nvSpPr>
        <p:spPr>
          <a:xfrm>
            <a:off x="5976518" y="6024953"/>
            <a:ext cx="61139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2" name="Rectangle 591">
            <a:extLst>
              <a:ext uri="{FF2B5EF4-FFF2-40B4-BE49-F238E27FC236}">
                <a16:creationId xmlns:a16="http://schemas.microsoft.com/office/drawing/2014/main" id="{34BF834F-D016-364A-A808-F9C2489DD6B6}"/>
              </a:ext>
            </a:extLst>
          </p:cNvPr>
          <p:cNvSpPr/>
          <p:nvPr/>
        </p:nvSpPr>
        <p:spPr>
          <a:xfrm>
            <a:off x="5808245" y="6080125"/>
            <a:ext cx="102825" cy="92075"/>
          </a:xfrm>
          <a:prstGeom prst="rect">
            <a:avLst/>
          </a:prstGeom>
          <a:solidFill>
            <a:srgbClr val="FF671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3" name="TextBox 592">
            <a:extLst>
              <a:ext uri="{FF2B5EF4-FFF2-40B4-BE49-F238E27FC236}">
                <a16:creationId xmlns:a16="http://schemas.microsoft.com/office/drawing/2014/main" id="{BEDBF954-B88E-0D42-813D-7D428F4D447A}"/>
              </a:ext>
            </a:extLst>
          </p:cNvPr>
          <p:cNvSpPr txBox="1"/>
          <p:nvPr/>
        </p:nvSpPr>
        <p:spPr>
          <a:xfrm>
            <a:off x="6481014" y="6024953"/>
            <a:ext cx="611398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4" name="Rectangle 593">
            <a:extLst>
              <a:ext uri="{FF2B5EF4-FFF2-40B4-BE49-F238E27FC236}">
                <a16:creationId xmlns:a16="http://schemas.microsoft.com/office/drawing/2014/main" id="{F009CEBE-6963-E64B-8A49-6535EF4F0230}"/>
              </a:ext>
            </a:extLst>
          </p:cNvPr>
          <p:cNvSpPr/>
          <p:nvPr/>
        </p:nvSpPr>
        <p:spPr>
          <a:xfrm>
            <a:off x="6312741" y="6080125"/>
            <a:ext cx="102825" cy="92075"/>
          </a:xfrm>
          <a:prstGeom prst="rect">
            <a:avLst/>
          </a:prstGeom>
          <a:solidFill>
            <a:srgbClr val="F2DCDB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5" name="Rectangle 594">
            <a:extLst>
              <a:ext uri="{FF2B5EF4-FFF2-40B4-BE49-F238E27FC236}">
                <a16:creationId xmlns:a16="http://schemas.microsoft.com/office/drawing/2014/main" id="{BE642552-06A2-4644-A622-DDC2D9673D84}"/>
              </a:ext>
            </a:extLst>
          </p:cNvPr>
          <p:cNvSpPr/>
          <p:nvPr/>
        </p:nvSpPr>
        <p:spPr>
          <a:xfrm>
            <a:off x="189286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6" name="Rectangle 595">
            <a:extLst>
              <a:ext uri="{FF2B5EF4-FFF2-40B4-BE49-F238E27FC236}">
                <a16:creationId xmlns:a16="http://schemas.microsoft.com/office/drawing/2014/main" id="{5368513D-B85C-6C48-9183-96816CD0C6C1}"/>
              </a:ext>
            </a:extLst>
          </p:cNvPr>
          <p:cNvSpPr/>
          <p:nvPr/>
        </p:nvSpPr>
        <p:spPr>
          <a:xfrm>
            <a:off x="2440697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7" name="Rectangle 596">
            <a:extLst>
              <a:ext uri="{FF2B5EF4-FFF2-40B4-BE49-F238E27FC236}">
                <a16:creationId xmlns:a16="http://schemas.microsoft.com/office/drawing/2014/main" id="{16C8D80A-E284-4E45-A9EB-C1DFA88FD1A3}"/>
              </a:ext>
            </a:extLst>
          </p:cNvPr>
          <p:cNvSpPr/>
          <p:nvPr/>
        </p:nvSpPr>
        <p:spPr>
          <a:xfrm>
            <a:off x="198416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8" name="Rectangle 597">
            <a:extLst>
              <a:ext uri="{FF2B5EF4-FFF2-40B4-BE49-F238E27FC236}">
                <a16:creationId xmlns:a16="http://schemas.microsoft.com/office/drawing/2014/main" id="{52F8CEE3-FA47-3B4B-BF4B-6ECAFD6963B8}"/>
              </a:ext>
            </a:extLst>
          </p:cNvPr>
          <p:cNvSpPr/>
          <p:nvPr/>
        </p:nvSpPr>
        <p:spPr>
          <a:xfrm>
            <a:off x="207547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9" name="Rectangle 598">
            <a:extLst>
              <a:ext uri="{FF2B5EF4-FFF2-40B4-BE49-F238E27FC236}">
                <a16:creationId xmlns:a16="http://schemas.microsoft.com/office/drawing/2014/main" id="{56A62BD8-FC17-FB4E-8172-16667E67AFDF}"/>
              </a:ext>
            </a:extLst>
          </p:cNvPr>
          <p:cNvSpPr/>
          <p:nvPr/>
        </p:nvSpPr>
        <p:spPr>
          <a:xfrm>
            <a:off x="2166779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0" name="Rectangle 599">
            <a:extLst>
              <a:ext uri="{FF2B5EF4-FFF2-40B4-BE49-F238E27FC236}">
                <a16:creationId xmlns:a16="http://schemas.microsoft.com/office/drawing/2014/main" id="{897617F2-1D89-F544-9643-3311F48D9A59}"/>
              </a:ext>
            </a:extLst>
          </p:cNvPr>
          <p:cNvSpPr/>
          <p:nvPr/>
        </p:nvSpPr>
        <p:spPr>
          <a:xfrm>
            <a:off x="225808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1" name="Rectangle 600">
            <a:extLst>
              <a:ext uri="{FF2B5EF4-FFF2-40B4-BE49-F238E27FC236}">
                <a16:creationId xmlns:a16="http://schemas.microsoft.com/office/drawing/2014/main" id="{B43CEAA2-18A3-AD46-A8DD-8BCCD54C44F6}"/>
              </a:ext>
            </a:extLst>
          </p:cNvPr>
          <p:cNvSpPr/>
          <p:nvPr/>
        </p:nvSpPr>
        <p:spPr>
          <a:xfrm>
            <a:off x="234939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2" name="Rectangle 601">
            <a:extLst>
              <a:ext uri="{FF2B5EF4-FFF2-40B4-BE49-F238E27FC236}">
                <a16:creationId xmlns:a16="http://schemas.microsoft.com/office/drawing/2014/main" id="{1495707B-B8D2-4549-B22C-0F756232242D}"/>
              </a:ext>
            </a:extLst>
          </p:cNvPr>
          <p:cNvSpPr/>
          <p:nvPr/>
        </p:nvSpPr>
        <p:spPr>
          <a:xfrm>
            <a:off x="353636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3" name="Rectangle 602">
            <a:extLst>
              <a:ext uri="{FF2B5EF4-FFF2-40B4-BE49-F238E27FC236}">
                <a16:creationId xmlns:a16="http://schemas.microsoft.com/office/drawing/2014/main" id="{23108EB6-D137-5D42-8FE8-8D134BEA8FB7}"/>
              </a:ext>
            </a:extLst>
          </p:cNvPr>
          <p:cNvSpPr/>
          <p:nvPr/>
        </p:nvSpPr>
        <p:spPr>
          <a:xfrm>
            <a:off x="4084205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4" name="Rectangle 603">
            <a:extLst>
              <a:ext uri="{FF2B5EF4-FFF2-40B4-BE49-F238E27FC236}">
                <a16:creationId xmlns:a16="http://schemas.microsoft.com/office/drawing/2014/main" id="{67C40617-88CE-E74F-9528-F50193C2F5FB}"/>
              </a:ext>
            </a:extLst>
          </p:cNvPr>
          <p:cNvSpPr/>
          <p:nvPr/>
        </p:nvSpPr>
        <p:spPr>
          <a:xfrm>
            <a:off x="4175511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5" name="Rectangle 604">
            <a:extLst>
              <a:ext uri="{FF2B5EF4-FFF2-40B4-BE49-F238E27FC236}">
                <a16:creationId xmlns:a16="http://schemas.microsoft.com/office/drawing/2014/main" id="{780C9EBD-8EDB-4E4A-95BB-4EB2A5EEE179}"/>
              </a:ext>
            </a:extLst>
          </p:cNvPr>
          <p:cNvSpPr/>
          <p:nvPr/>
        </p:nvSpPr>
        <p:spPr>
          <a:xfrm>
            <a:off x="4358123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6" name="Rectangle 605">
            <a:extLst>
              <a:ext uri="{FF2B5EF4-FFF2-40B4-BE49-F238E27FC236}">
                <a16:creationId xmlns:a16="http://schemas.microsoft.com/office/drawing/2014/main" id="{139BE507-76CB-C34C-A85C-FF6817316C82}"/>
              </a:ext>
            </a:extLst>
          </p:cNvPr>
          <p:cNvSpPr/>
          <p:nvPr/>
        </p:nvSpPr>
        <p:spPr>
          <a:xfrm>
            <a:off x="444942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7" name="Rectangle 606">
            <a:extLst>
              <a:ext uri="{FF2B5EF4-FFF2-40B4-BE49-F238E27FC236}">
                <a16:creationId xmlns:a16="http://schemas.microsoft.com/office/drawing/2014/main" id="{68D079AF-893E-B040-BEF4-8D9C347E2F7A}"/>
              </a:ext>
            </a:extLst>
          </p:cNvPr>
          <p:cNvSpPr/>
          <p:nvPr/>
        </p:nvSpPr>
        <p:spPr>
          <a:xfrm>
            <a:off x="4540735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8" name="Rectangle 607">
            <a:extLst>
              <a:ext uri="{FF2B5EF4-FFF2-40B4-BE49-F238E27FC236}">
                <a16:creationId xmlns:a16="http://schemas.microsoft.com/office/drawing/2014/main" id="{7A6CD27B-0CCE-3043-98F7-145BCA900345}"/>
              </a:ext>
            </a:extLst>
          </p:cNvPr>
          <p:cNvSpPr/>
          <p:nvPr/>
        </p:nvSpPr>
        <p:spPr>
          <a:xfrm>
            <a:off x="5179877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9" name="Rectangle 608">
            <a:extLst>
              <a:ext uri="{FF2B5EF4-FFF2-40B4-BE49-F238E27FC236}">
                <a16:creationId xmlns:a16="http://schemas.microsoft.com/office/drawing/2014/main" id="{1986371D-A32B-0B4B-8180-6019DF8D74F5}"/>
              </a:ext>
            </a:extLst>
          </p:cNvPr>
          <p:cNvSpPr/>
          <p:nvPr/>
        </p:nvSpPr>
        <p:spPr>
          <a:xfrm>
            <a:off x="536248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0" name="Rectangle 609">
            <a:extLst>
              <a:ext uri="{FF2B5EF4-FFF2-40B4-BE49-F238E27FC236}">
                <a16:creationId xmlns:a16="http://schemas.microsoft.com/office/drawing/2014/main" id="{07F86EB0-B241-4146-9273-2806791C7F5F}"/>
              </a:ext>
            </a:extLst>
          </p:cNvPr>
          <p:cNvSpPr/>
          <p:nvPr/>
        </p:nvSpPr>
        <p:spPr>
          <a:xfrm>
            <a:off x="5545101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1" name="Rectangle 610">
            <a:extLst>
              <a:ext uri="{FF2B5EF4-FFF2-40B4-BE49-F238E27FC236}">
                <a16:creationId xmlns:a16="http://schemas.microsoft.com/office/drawing/2014/main" id="{CD8AD62A-7583-0240-85FC-E2AC15BBB091}"/>
              </a:ext>
            </a:extLst>
          </p:cNvPr>
          <p:cNvSpPr/>
          <p:nvPr/>
        </p:nvSpPr>
        <p:spPr>
          <a:xfrm>
            <a:off x="5636407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2" name="Rectangle 611">
            <a:extLst>
              <a:ext uri="{FF2B5EF4-FFF2-40B4-BE49-F238E27FC236}">
                <a16:creationId xmlns:a16="http://schemas.microsoft.com/office/drawing/2014/main" id="{4D8F9065-4BFF-1E4B-BBCA-2CA54BE6AB6E}"/>
              </a:ext>
            </a:extLst>
          </p:cNvPr>
          <p:cNvSpPr/>
          <p:nvPr/>
        </p:nvSpPr>
        <p:spPr>
          <a:xfrm>
            <a:off x="5727713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3" name="Rectangle 612">
            <a:extLst>
              <a:ext uri="{FF2B5EF4-FFF2-40B4-BE49-F238E27FC236}">
                <a16:creationId xmlns:a16="http://schemas.microsoft.com/office/drawing/2014/main" id="{BD4A433F-DB37-7044-99AD-879C42D541F0}"/>
              </a:ext>
            </a:extLst>
          </p:cNvPr>
          <p:cNvSpPr/>
          <p:nvPr/>
        </p:nvSpPr>
        <p:spPr>
          <a:xfrm>
            <a:off x="581901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4" name="Rectangle 613">
            <a:extLst>
              <a:ext uri="{FF2B5EF4-FFF2-40B4-BE49-F238E27FC236}">
                <a16:creationId xmlns:a16="http://schemas.microsoft.com/office/drawing/2014/main" id="{43FF5900-88D0-2A4E-864D-4B14160034D4}"/>
              </a:ext>
            </a:extLst>
          </p:cNvPr>
          <p:cNvSpPr/>
          <p:nvPr/>
        </p:nvSpPr>
        <p:spPr>
          <a:xfrm>
            <a:off x="6001631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5" name="Rectangle 614">
            <a:extLst>
              <a:ext uri="{FF2B5EF4-FFF2-40B4-BE49-F238E27FC236}">
                <a16:creationId xmlns:a16="http://schemas.microsoft.com/office/drawing/2014/main" id="{1108478B-9C7A-7048-A66C-FBD8EB58724D}"/>
              </a:ext>
            </a:extLst>
          </p:cNvPr>
          <p:cNvSpPr/>
          <p:nvPr/>
        </p:nvSpPr>
        <p:spPr>
          <a:xfrm>
            <a:off x="6092937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8546EBB7-BF16-E343-BE42-ADFF19306729}"/>
              </a:ext>
            </a:extLst>
          </p:cNvPr>
          <p:cNvSpPr/>
          <p:nvPr/>
        </p:nvSpPr>
        <p:spPr>
          <a:xfrm>
            <a:off x="627554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7" name="Rectangle 616">
            <a:extLst>
              <a:ext uri="{FF2B5EF4-FFF2-40B4-BE49-F238E27FC236}">
                <a16:creationId xmlns:a16="http://schemas.microsoft.com/office/drawing/2014/main" id="{1CC1F4FC-F3A0-4245-8992-29AC5CBBFE05}"/>
              </a:ext>
            </a:extLst>
          </p:cNvPr>
          <p:cNvSpPr/>
          <p:nvPr/>
        </p:nvSpPr>
        <p:spPr>
          <a:xfrm>
            <a:off x="6366855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8" name="Rectangle 617">
            <a:extLst>
              <a:ext uri="{FF2B5EF4-FFF2-40B4-BE49-F238E27FC236}">
                <a16:creationId xmlns:a16="http://schemas.microsoft.com/office/drawing/2014/main" id="{F58510EA-4CBF-8B43-82E0-AE2440E0D350}"/>
              </a:ext>
            </a:extLst>
          </p:cNvPr>
          <p:cNvSpPr/>
          <p:nvPr/>
        </p:nvSpPr>
        <p:spPr>
          <a:xfrm>
            <a:off x="6458161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9" name="Rectangle 618">
            <a:extLst>
              <a:ext uri="{FF2B5EF4-FFF2-40B4-BE49-F238E27FC236}">
                <a16:creationId xmlns:a16="http://schemas.microsoft.com/office/drawing/2014/main" id="{676DC3C0-51BD-A346-8A23-2126636B49ED}"/>
              </a:ext>
            </a:extLst>
          </p:cNvPr>
          <p:cNvSpPr/>
          <p:nvPr/>
        </p:nvSpPr>
        <p:spPr>
          <a:xfrm>
            <a:off x="6640773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0" name="Rectangle 619">
            <a:extLst>
              <a:ext uri="{FF2B5EF4-FFF2-40B4-BE49-F238E27FC236}">
                <a16:creationId xmlns:a16="http://schemas.microsoft.com/office/drawing/2014/main" id="{AD086C6E-D1DA-6543-A906-DEEFA26E8023}"/>
              </a:ext>
            </a:extLst>
          </p:cNvPr>
          <p:cNvSpPr/>
          <p:nvPr/>
        </p:nvSpPr>
        <p:spPr>
          <a:xfrm>
            <a:off x="6914691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1" name="Rectangle 620">
            <a:extLst>
              <a:ext uri="{FF2B5EF4-FFF2-40B4-BE49-F238E27FC236}">
                <a16:creationId xmlns:a16="http://schemas.microsoft.com/office/drawing/2014/main" id="{F3440E14-9558-6E45-85D8-50D5F5D1223B}"/>
              </a:ext>
            </a:extLst>
          </p:cNvPr>
          <p:cNvSpPr/>
          <p:nvPr/>
        </p:nvSpPr>
        <p:spPr>
          <a:xfrm>
            <a:off x="7005997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2" name="Rectangle 621">
            <a:extLst>
              <a:ext uri="{FF2B5EF4-FFF2-40B4-BE49-F238E27FC236}">
                <a16:creationId xmlns:a16="http://schemas.microsoft.com/office/drawing/2014/main" id="{5123F678-ADB1-8C4A-9DCE-7BB28BFAED67}"/>
              </a:ext>
            </a:extLst>
          </p:cNvPr>
          <p:cNvSpPr/>
          <p:nvPr/>
        </p:nvSpPr>
        <p:spPr>
          <a:xfrm>
            <a:off x="718860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3" name="Rectangle 622">
            <a:extLst>
              <a:ext uri="{FF2B5EF4-FFF2-40B4-BE49-F238E27FC236}">
                <a16:creationId xmlns:a16="http://schemas.microsoft.com/office/drawing/2014/main" id="{4050F3FD-F4E5-8F49-9A41-9329DA77D116}"/>
              </a:ext>
            </a:extLst>
          </p:cNvPr>
          <p:cNvSpPr/>
          <p:nvPr/>
        </p:nvSpPr>
        <p:spPr>
          <a:xfrm>
            <a:off x="7553833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" name="Rectangle 623">
            <a:extLst>
              <a:ext uri="{FF2B5EF4-FFF2-40B4-BE49-F238E27FC236}">
                <a16:creationId xmlns:a16="http://schemas.microsoft.com/office/drawing/2014/main" id="{F5C4BCEB-7C46-2642-8F05-8CF4AAA51ECC}"/>
              </a:ext>
            </a:extLst>
          </p:cNvPr>
          <p:cNvSpPr/>
          <p:nvPr/>
        </p:nvSpPr>
        <p:spPr>
          <a:xfrm>
            <a:off x="764513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5" name="Rectangle 624">
            <a:extLst>
              <a:ext uri="{FF2B5EF4-FFF2-40B4-BE49-F238E27FC236}">
                <a16:creationId xmlns:a16="http://schemas.microsoft.com/office/drawing/2014/main" id="{129E2087-50CA-FC49-B92D-4D2B6CB9F743}"/>
              </a:ext>
            </a:extLst>
          </p:cNvPr>
          <p:cNvSpPr/>
          <p:nvPr/>
        </p:nvSpPr>
        <p:spPr>
          <a:xfrm>
            <a:off x="7736445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6" name="Rectangle 625">
            <a:extLst>
              <a:ext uri="{FF2B5EF4-FFF2-40B4-BE49-F238E27FC236}">
                <a16:creationId xmlns:a16="http://schemas.microsoft.com/office/drawing/2014/main" id="{331901B7-875A-6643-A7C4-7E366ACA100C}"/>
              </a:ext>
            </a:extLst>
          </p:cNvPr>
          <p:cNvSpPr/>
          <p:nvPr/>
        </p:nvSpPr>
        <p:spPr>
          <a:xfrm>
            <a:off x="8375587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7" name="Rectangle 626">
            <a:extLst>
              <a:ext uri="{FF2B5EF4-FFF2-40B4-BE49-F238E27FC236}">
                <a16:creationId xmlns:a16="http://schemas.microsoft.com/office/drawing/2014/main" id="{D8FD17BE-70C9-344E-A9DD-0D2A03C91E53}"/>
              </a:ext>
            </a:extLst>
          </p:cNvPr>
          <p:cNvSpPr/>
          <p:nvPr/>
        </p:nvSpPr>
        <p:spPr>
          <a:xfrm>
            <a:off x="855819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8" name="Rectangle 627">
            <a:extLst>
              <a:ext uri="{FF2B5EF4-FFF2-40B4-BE49-F238E27FC236}">
                <a16:creationId xmlns:a16="http://schemas.microsoft.com/office/drawing/2014/main" id="{27EEBE8D-DC8D-A845-A9BA-9FA6F051A51C}"/>
              </a:ext>
            </a:extLst>
          </p:cNvPr>
          <p:cNvSpPr/>
          <p:nvPr/>
        </p:nvSpPr>
        <p:spPr>
          <a:xfrm>
            <a:off x="9106035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9" name="Rectangle 628">
            <a:extLst>
              <a:ext uri="{FF2B5EF4-FFF2-40B4-BE49-F238E27FC236}">
                <a16:creationId xmlns:a16="http://schemas.microsoft.com/office/drawing/2014/main" id="{C23DAC1A-A692-BF44-A15E-928DA3D0F0D5}"/>
              </a:ext>
            </a:extLst>
          </p:cNvPr>
          <p:cNvSpPr/>
          <p:nvPr/>
        </p:nvSpPr>
        <p:spPr>
          <a:xfrm>
            <a:off x="9562565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0" name="Rectangle 629">
            <a:extLst>
              <a:ext uri="{FF2B5EF4-FFF2-40B4-BE49-F238E27FC236}">
                <a16:creationId xmlns:a16="http://schemas.microsoft.com/office/drawing/2014/main" id="{B558494B-E668-D04C-A5A9-1B8FBA3A7DEB}"/>
              </a:ext>
            </a:extLst>
          </p:cNvPr>
          <p:cNvSpPr/>
          <p:nvPr/>
        </p:nvSpPr>
        <p:spPr>
          <a:xfrm>
            <a:off x="992778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1" name="Rectangle 630">
            <a:extLst>
              <a:ext uri="{FF2B5EF4-FFF2-40B4-BE49-F238E27FC236}">
                <a16:creationId xmlns:a16="http://schemas.microsoft.com/office/drawing/2014/main" id="{2C689D75-90CA-2649-B282-CB5FB058D2C9}"/>
              </a:ext>
            </a:extLst>
          </p:cNvPr>
          <p:cNvSpPr/>
          <p:nvPr/>
        </p:nvSpPr>
        <p:spPr>
          <a:xfrm>
            <a:off x="10019095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2" name="Rectangle 631">
            <a:extLst>
              <a:ext uri="{FF2B5EF4-FFF2-40B4-BE49-F238E27FC236}">
                <a16:creationId xmlns:a16="http://schemas.microsoft.com/office/drawing/2014/main" id="{EBB7439B-BBBC-274B-A28C-129A1517B000}"/>
              </a:ext>
            </a:extLst>
          </p:cNvPr>
          <p:cNvSpPr/>
          <p:nvPr/>
        </p:nvSpPr>
        <p:spPr>
          <a:xfrm>
            <a:off x="10110401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3" name="Rectangle 632">
            <a:extLst>
              <a:ext uri="{FF2B5EF4-FFF2-40B4-BE49-F238E27FC236}">
                <a16:creationId xmlns:a16="http://schemas.microsoft.com/office/drawing/2014/main" id="{B9A56C98-9321-3546-8620-3DD373EDD8A8}"/>
              </a:ext>
            </a:extLst>
          </p:cNvPr>
          <p:cNvSpPr/>
          <p:nvPr/>
        </p:nvSpPr>
        <p:spPr>
          <a:xfrm>
            <a:off x="10201707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" name="Rectangle 633">
            <a:extLst>
              <a:ext uri="{FF2B5EF4-FFF2-40B4-BE49-F238E27FC236}">
                <a16:creationId xmlns:a16="http://schemas.microsoft.com/office/drawing/2014/main" id="{703A8C11-5C6D-0F4B-8DD4-097944E8E124}"/>
              </a:ext>
            </a:extLst>
          </p:cNvPr>
          <p:cNvSpPr/>
          <p:nvPr/>
        </p:nvSpPr>
        <p:spPr>
          <a:xfrm>
            <a:off x="10384319" y="6203951"/>
            <a:ext cx="99279" cy="88900"/>
          </a:xfrm>
          <a:prstGeom prst="rect">
            <a:avLst/>
          </a:prstGeom>
          <a:solidFill>
            <a:schemeClr val="tx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5" name="Rectangle 634">
            <a:extLst>
              <a:ext uri="{FF2B5EF4-FFF2-40B4-BE49-F238E27FC236}">
                <a16:creationId xmlns:a16="http://schemas.microsoft.com/office/drawing/2014/main" id="{3DB252F2-1D18-384C-A9ED-68AFC7C26AF6}"/>
              </a:ext>
            </a:extLst>
          </p:cNvPr>
          <p:cNvSpPr/>
          <p:nvPr/>
        </p:nvSpPr>
        <p:spPr>
          <a:xfrm>
            <a:off x="253200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6" name="Rectangle 635">
            <a:extLst>
              <a:ext uri="{FF2B5EF4-FFF2-40B4-BE49-F238E27FC236}">
                <a16:creationId xmlns:a16="http://schemas.microsoft.com/office/drawing/2014/main" id="{6BB59914-9184-764D-91F7-3519A9AE779A}"/>
              </a:ext>
            </a:extLst>
          </p:cNvPr>
          <p:cNvSpPr/>
          <p:nvPr/>
        </p:nvSpPr>
        <p:spPr>
          <a:xfrm>
            <a:off x="2623309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7" name="Rectangle 636">
            <a:extLst>
              <a:ext uri="{FF2B5EF4-FFF2-40B4-BE49-F238E27FC236}">
                <a16:creationId xmlns:a16="http://schemas.microsoft.com/office/drawing/2014/main" id="{A7B1C881-AAD0-D347-88F5-B0F4F16E75B5}"/>
              </a:ext>
            </a:extLst>
          </p:cNvPr>
          <p:cNvSpPr/>
          <p:nvPr/>
        </p:nvSpPr>
        <p:spPr>
          <a:xfrm>
            <a:off x="271461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8" name="Rectangle 637">
            <a:extLst>
              <a:ext uri="{FF2B5EF4-FFF2-40B4-BE49-F238E27FC236}">
                <a16:creationId xmlns:a16="http://schemas.microsoft.com/office/drawing/2014/main" id="{72BEBBCC-401C-5D48-8AA2-A298D8F5F9CB}"/>
              </a:ext>
            </a:extLst>
          </p:cNvPr>
          <p:cNvSpPr/>
          <p:nvPr/>
        </p:nvSpPr>
        <p:spPr>
          <a:xfrm>
            <a:off x="280592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9" name="Rectangle 638">
            <a:extLst>
              <a:ext uri="{FF2B5EF4-FFF2-40B4-BE49-F238E27FC236}">
                <a16:creationId xmlns:a16="http://schemas.microsoft.com/office/drawing/2014/main" id="{A8D27342-0689-644B-8FF2-B5785F6958FB}"/>
              </a:ext>
            </a:extLst>
          </p:cNvPr>
          <p:cNvSpPr/>
          <p:nvPr/>
        </p:nvSpPr>
        <p:spPr>
          <a:xfrm>
            <a:off x="289722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0" name="Rectangle 639">
            <a:extLst>
              <a:ext uri="{FF2B5EF4-FFF2-40B4-BE49-F238E27FC236}">
                <a16:creationId xmlns:a16="http://schemas.microsoft.com/office/drawing/2014/main" id="{E1A60357-DF07-B34A-AFBD-F3838849A1BE}"/>
              </a:ext>
            </a:extLst>
          </p:cNvPr>
          <p:cNvSpPr/>
          <p:nvPr/>
        </p:nvSpPr>
        <p:spPr>
          <a:xfrm>
            <a:off x="298853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1" name="Rectangle 640">
            <a:extLst>
              <a:ext uri="{FF2B5EF4-FFF2-40B4-BE49-F238E27FC236}">
                <a16:creationId xmlns:a16="http://schemas.microsoft.com/office/drawing/2014/main" id="{24FEB322-FD7E-944A-A7A3-B75AE4C6F793}"/>
              </a:ext>
            </a:extLst>
          </p:cNvPr>
          <p:cNvSpPr/>
          <p:nvPr/>
        </p:nvSpPr>
        <p:spPr>
          <a:xfrm>
            <a:off x="317114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2" name="Rectangle 641">
            <a:extLst>
              <a:ext uri="{FF2B5EF4-FFF2-40B4-BE49-F238E27FC236}">
                <a16:creationId xmlns:a16="http://schemas.microsoft.com/office/drawing/2014/main" id="{55A98D68-DBA1-934A-BD39-2DAB58BFC66B}"/>
              </a:ext>
            </a:extLst>
          </p:cNvPr>
          <p:cNvSpPr/>
          <p:nvPr/>
        </p:nvSpPr>
        <p:spPr>
          <a:xfrm>
            <a:off x="326245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3" name="Rectangle 642">
            <a:extLst>
              <a:ext uri="{FF2B5EF4-FFF2-40B4-BE49-F238E27FC236}">
                <a16:creationId xmlns:a16="http://schemas.microsoft.com/office/drawing/2014/main" id="{BD6A8306-34B1-0E44-819C-822075AC61C3}"/>
              </a:ext>
            </a:extLst>
          </p:cNvPr>
          <p:cNvSpPr/>
          <p:nvPr/>
        </p:nvSpPr>
        <p:spPr>
          <a:xfrm>
            <a:off x="335375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4" name="Rectangle 643">
            <a:extLst>
              <a:ext uri="{FF2B5EF4-FFF2-40B4-BE49-F238E27FC236}">
                <a16:creationId xmlns:a16="http://schemas.microsoft.com/office/drawing/2014/main" id="{821D3AFA-7169-D14E-908A-6BEF4434C4DB}"/>
              </a:ext>
            </a:extLst>
          </p:cNvPr>
          <p:cNvSpPr/>
          <p:nvPr/>
        </p:nvSpPr>
        <p:spPr>
          <a:xfrm>
            <a:off x="344506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5" name="Rectangle 644">
            <a:extLst>
              <a:ext uri="{FF2B5EF4-FFF2-40B4-BE49-F238E27FC236}">
                <a16:creationId xmlns:a16="http://schemas.microsoft.com/office/drawing/2014/main" id="{7383A36E-76F6-414E-853C-8732B2FE2254}"/>
              </a:ext>
            </a:extLst>
          </p:cNvPr>
          <p:cNvSpPr/>
          <p:nvPr/>
        </p:nvSpPr>
        <p:spPr>
          <a:xfrm>
            <a:off x="362767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6" name="Rectangle 645">
            <a:extLst>
              <a:ext uri="{FF2B5EF4-FFF2-40B4-BE49-F238E27FC236}">
                <a16:creationId xmlns:a16="http://schemas.microsoft.com/office/drawing/2014/main" id="{B71EA521-5E3F-5943-967C-77A21E9983E6}"/>
              </a:ext>
            </a:extLst>
          </p:cNvPr>
          <p:cNvSpPr/>
          <p:nvPr/>
        </p:nvSpPr>
        <p:spPr>
          <a:xfrm>
            <a:off x="371898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7" name="Rectangle 646">
            <a:extLst>
              <a:ext uri="{FF2B5EF4-FFF2-40B4-BE49-F238E27FC236}">
                <a16:creationId xmlns:a16="http://schemas.microsoft.com/office/drawing/2014/main" id="{A7D2A662-F2C3-A444-9EAD-2FEB73BF02EC}"/>
              </a:ext>
            </a:extLst>
          </p:cNvPr>
          <p:cNvSpPr/>
          <p:nvPr/>
        </p:nvSpPr>
        <p:spPr>
          <a:xfrm>
            <a:off x="381028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8" name="Rectangle 647">
            <a:extLst>
              <a:ext uri="{FF2B5EF4-FFF2-40B4-BE49-F238E27FC236}">
                <a16:creationId xmlns:a16="http://schemas.microsoft.com/office/drawing/2014/main" id="{2FBFCDE7-FFA1-C540-BA54-5081CD57CEE4}"/>
              </a:ext>
            </a:extLst>
          </p:cNvPr>
          <p:cNvSpPr/>
          <p:nvPr/>
        </p:nvSpPr>
        <p:spPr>
          <a:xfrm>
            <a:off x="390159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9" name="Rectangle 648">
            <a:extLst>
              <a:ext uri="{FF2B5EF4-FFF2-40B4-BE49-F238E27FC236}">
                <a16:creationId xmlns:a16="http://schemas.microsoft.com/office/drawing/2014/main" id="{35213117-251A-BF41-AF3E-0597F74C5B96}"/>
              </a:ext>
            </a:extLst>
          </p:cNvPr>
          <p:cNvSpPr/>
          <p:nvPr/>
        </p:nvSpPr>
        <p:spPr>
          <a:xfrm>
            <a:off x="3992899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0" name="Rectangle 649">
            <a:extLst>
              <a:ext uri="{FF2B5EF4-FFF2-40B4-BE49-F238E27FC236}">
                <a16:creationId xmlns:a16="http://schemas.microsoft.com/office/drawing/2014/main" id="{1B6046C6-1715-0049-9643-445EC6808BD0}"/>
              </a:ext>
            </a:extLst>
          </p:cNvPr>
          <p:cNvSpPr/>
          <p:nvPr/>
        </p:nvSpPr>
        <p:spPr>
          <a:xfrm>
            <a:off x="426681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1" name="Rectangle 650">
            <a:extLst>
              <a:ext uri="{FF2B5EF4-FFF2-40B4-BE49-F238E27FC236}">
                <a16:creationId xmlns:a16="http://schemas.microsoft.com/office/drawing/2014/main" id="{5A64A9DD-7088-7540-95B5-487C1348DE26}"/>
              </a:ext>
            </a:extLst>
          </p:cNvPr>
          <p:cNvSpPr/>
          <p:nvPr/>
        </p:nvSpPr>
        <p:spPr>
          <a:xfrm>
            <a:off x="463204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2" name="Rectangle 651">
            <a:extLst>
              <a:ext uri="{FF2B5EF4-FFF2-40B4-BE49-F238E27FC236}">
                <a16:creationId xmlns:a16="http://schemas.microsoft.com/office/drawing/2014/main" id="{2DA64260-9B02-164C-B95F-0D7FD8150E5A}"/>
              </a:ext>
            </a:extLst>
          </p:cNvPr>
          <p:cNvSpPr/>
          <p:nvPr/>
        </p:nvSpPr>
        <p:spPr>
          <a:xfrm>
            <a:off x="472334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3" name="Rectangle 652">
            <a:extLst>
              <a:ext uri="{FF2B5EF4-FFF2-40B4-BE49-F238E27FC236}">
                <a16:creationId xmlns:a16="http://schemas.microsoft.com/office/drawing/2014/main" id="{51732E9B-AF6F-4B4C-B4DB-A07D6A7AEA45}"/>
              </a:ext>
            </a:extLst>
          </p:cNvPr>
          <p:cNvSpPr/>
          <p:nvPr/>
        </p:nvSpPr>
        <p:spPr>
          <a:xfrm>
            <a:off x="481465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4" name="Rectangle 653">
            <a:extLst>
              <a:ext uri="{FF2B5EF4-FFF2-40B4-BE49-F238E27FC236}">
                <a16:creationId xmlns:a16="http://schemas.microsoft.com/office/drawing/2014/main" id="{621F515E-3476-D443-B20B-EB25BBAE52EF}"/>
              </a:ext>
            </a:extLst>
          </p:cNvPr>
          <p:cNvSpPr/>
          <p:nvPr/>
        </p:nvSpPr>
        <p:spPr>
          <a:xfrm>
            <a:off x="4905959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5" name="Rectangle 654">
            <a:extLst>
              <a:ext uri="{FF2B5EF4-FFF2-40B4-BE49-F238E27FC236}">
                <a16:creationId xmlns:a16="http://schemas.microsoft.com/office/drawing/2014/main" id="{45595D20-3349-924C-A47F-0FE937CFB8EB}"/>
              </a:ext>
            </a:extLst>
          </p:cNvPr>
          <p:cNvSpPr/>
          <p:nvPr/>
        </p:nvSpPr>
        <p:spPr>
          <a:xfrm>
            <a:off x="499726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6" name="Rectangle 655">
            <a:extLst>
              <a:ext uri="{FF2B5EF4-FFF2-40B4-BE49-F238E27FC236}">
                <a16:creationId xmlns:a16="http://schemas.microsoft.com/office/drawing/2014/main" id="{C3DADC1C-DEEA-4148-AB53-EA7C92963873}"/>
              </a:ext>
            </a:extLst>
          </p:cNvPr>
          <p:cNvSpPr/>
          <p:nvPr/>
        </p:nvSpPr>
        <p:spPr>
          <a:xfrm>
            <a:off x="508857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7" name="Rectangle 656">
            <a:extLst>
              <a:ext uri="{FF2B5EF4-FFF2-40B4-BE49-F238E27FC236}">
                <a16:creationId xmlns:a16="http://schemas.microsoft.com/office/drawing/2014/main" id="{32692D13-714F-D841-B418-AA2D64E661F5}"/>
              </a:ext>
            </a:extLst>
          </p:cNvPr>
          <p:cNvSpPr/>
          <p:nvPr/>
        </p:nvSpPr>
        <p:spPr>
          <a:xfrm>
            <a:off x="527118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8" name="Rectangle 657">
            <a:extLst>
              <a:ext uri="{FF2B5EF4-FFF2-40B4-BE49-F238E27FC236}">
                <a16:creationId xmlns:a16="http://schemas.microsoft.com/office/drawing/2014/main" id="{1D871D82-FBDF-B145-953C-95039D4FFDF2}"/>
              </a:ext>
            </a:extLst>
          </p:cNvPr>
          <p:cNvSpPr/>
          <p:nvPr/>
        </p:nvSpPr>
        <p:spPr>
          <a:xfrm>
            <a:off x="545379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9" name="Rectangle 658">
            <a:extLst>
              <a:ext uri="{FF2B5EF4-FFF2-40B4-BE49-F238E27FC236}">
                <a16:creationId xmlns:a16="http://schemas.microsoft.com/office/drawing/2014/main" id="{5E9F9E5D-DCC7-F745-BACC-4BAA8FE9789C}"/>
              </a:ext>
            </a:extLst>
          </p:cNvPr>
          <p:cNvSpPr/>
          <p:nvPr/>
        </p:nvSpPr>
        <p:spPr>
          <a:xfrm>
            <a:off x="591032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0" name="Rectangle 659">
            <a:extLst>
              <a:ext uri="{FF2B5EF4-FFF2-40B4-BE49-F238E27FC236}">
                <a16:creationId xmlns:a16="http://schemas.microsoft.com/office/drawing/2014/main" id="{4C68E646-A13D-E14C-9F40-C5327CD5F756}"/>
              </a:ext>
            </a:extLst>
          </p:cNvPr>
          <p:cNvSpPr/>
          <p:nvPr/>
        </p:nvSpPr>
        <p:spPr>
          <a:xfrm>
            <a:off x="618424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1" name="Rectangle 660">
            <a:extLst>
              <a:ext uri="{FF2B5EF4-FFF2-40B4-BE49-F238E27FC236}">
                <a16:creationId xmlns:a16="http://schemas.microsoft.com/office/drawing/2014/main" id="{67CECCEB-EBC3-1340-AB2B-AB21CFFDA4AA}"/>
              </a:ext>
            </a:extLst>
          </p:cNvPr>
          <p:cNvSpPr/>
          <p:nvPr/>
        </p:nvSpPr>
        <p:spPr>
          <a:xfrm>
            <a:off x="654946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2" name="Rectangle 661">
            <a:extLst>
              <a:ext uri="{FF2B5EF4-FFF2-40B4-BE49-F238E27FC236}">
                <a16:creationId xmlns:a16="http://schemas.microsoft.com/office/drawing/2014/main" id="{E797644B-AF32-AE41-A365-E6849B77A986}"/>
              </a:ext>
            </a:extLst>
          </p:cNvPr>
          <p:cNvSpPr/>
          <p:nvPr/>
        </p:nvSpPr>
        <p:spPr>
          <a:xfrm>
            <a:off x="6732079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3" name="Rectangle 662">
            <a:extLst>
              <a:ext uri="{FF2B5EF4-FFF2-40B4-BE49-F238E27FC236}">
                <a16:creationId xmlns:a16="http://schemas.microsoft.com/office/drawing/2014/main" id="{7EE10658-EC87-5A41-A122-827969107C16}"/>
              </a:ext>
            </a:extLst>
          </p:cNvPr>
          <p:cNvSpPr/>
          <p:nvPr/>
        </p:nvSpPr>
        <p:spPr>
          <a:xfrm>
            <a:off x="682338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4" name="Rectangle 663">
            <a:extLst>
              <a:ext uri="{FF2B5EF4-FFF2-40B4-BE49-F238E27FC236}">
                <a16:creationId xmlns:a16="http://schemas.microsoft.com/office/drawing/2014/main" id="{FA0354E6-491A-0546-90C4-3D0699002225}"/>
              </a:ext>
            </a:extLst>
          </p:cNvPr>
          <p:cNvSpPr/>
          <p:nvPr/>
        </p:nvSpPr>
        <p:spPr>
          <a:xfrm>
            <a:off x="709730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5" name="Rectangle 664">
            <a:extLst>
              <a:ext uri="{FF2B5EF4-FFF2-40B4-BE49-F238E27FC236}">
                <a16:creationId xmlns:a16="http://schemas.microsoft.com/office/drawing/2014/main" id="{F06B36A2-FBD9-F04E-8E61-A8E10F769674}"/>
              </a:ext>
            </a:extLst>
          </p:cNvPr>
          <p:cNvSpPr/>
          <p:nvPr/>
        </p:nvSpPr>
        <p:spPr>
          <a:xfrm>
            <a:off x="727991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6" name="Rectangle 665">
            <a:extLst>
              <a:ext uri="{FF2B5EF4-FFF2-40B4-BE49-F238E27FC236}">
                <a16:creationId xmlns:a16="http://schemas.microsoft.com/office/drawing/2014/main" id="{724A656D-5E9C-C74A-A89B-E50B85D4757D}"/>
              </a:ext>
            </a:extLst>
          </p:cNvPr>
          <p:cNvSpPr/>
          <p:nvPr/>
        </p:nvSpPr>
        <p:spPr>
          <a:xfrm>
            <a:off x="737122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7" name="Rectangle 666">
            <a:extLst>
              <a:ext uri="{FF2B5EF4-FFF2-40B4-BE49-F238E27FC236}">
                <a16:creationId xmlns:a16="http://schemas.microsoft.com/office/drawing/2014/main" id="{1AB914F2-360F-404B-95C0-68065B89447F}"/>
              </a:ext>
            </a:extLst>
          </p:cNvPr>
          <p:cNvSpPr/>
          <p:nvPr/>
        </p:nvSpPr>
        <p:spPr>
          <a:xfrm>
            <a:off x="746252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8" name="Rectangle 667">
            <a:extLst>
              <a:ext uri="{FF2B5EF4-FFF2-40B4-BE49-F238E27FC236}">
                <a16:creationId xmlns:a16="http://schemas.microsoft.com/office/drawing/2014/main" id="{01B6E9C9-68B7-3A41-8D6F-9077388D4B1F}"/>
              </a:ext>
            </a:extLst>
          </p:cNvPr>
          <p:cNvSpPr/>
          <p:nvPr/>
        </p:nvSpPr>
        <p:spPr>
          <a:xfrm>
            <a:off x="782775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9" name="Rectangle 668">
            <a:extLst>
              <a:ext uri="{FF2B5EF4-FFF2-40B4-BE49-F238E27FC236}">
                <a16:creationId xmlns:a16="http://schemas.microsoft.com/office/drawing/2014/main" id="{FAFB1264-B63E-E544-A736-71061D84CADF}"/>
              </a:ext>
            </a:extLst>
          </p:cNvPr>
          <p:cNvSpPr/>
          <p:nvPr/>
        </p:nvSpPr>
        <p:spPr>
          <a:xfrm>
            <a:off x="791905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0" name="Rectangle 669">
            <a:extLst>
              <a:ext uri="{FF2B5EF4-FFF2-40B4-BE49-F238E27FC236}">
                <a16:creationId xmlns:a16="http://schemas.microsoft.com/office/drawing/2014/main" id="{BF165774-8D2F-1449-93CB-DCFD3B71C37F}"/>
              </a:ext>
            </a:extLst>
          </p:cNvPr>
          <p:cNvSpPr/>
          <p:nvPr/>
        </p:nvSpPr>
        <p:spPr>
          <a:xfrm>
            <a:off x="801036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1" name="Rectangle 670">
            <a:extLst>
              <a:ext uri="{FF2B5EF4-FFF2-40B4-BE49-F238E27FC236}">
                <a16:creationId xmlns:a16="http://schemas.microsoft.com/office/drawing/2014/main" id="{C092F51F-E142-EA43-9C90-0132D07E1E91}"/>
              </a:ext>
            </a:extLst>
          </p:cNvPr>
          <p:cNvSpPr/>
          <p:nvPr/>
        </p:nvSpPr>
        <p:spPr>
          <a:xfrm>
            <a:off x="8101669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2" name="Rectangle 671">
            <a:extLst>
              <a:ext uri="{FF2B5EF4-FFF2-40B4-BE49-F238E27FC236}">
                <a16:creationId xmlns:a16="http://schemas.microsoft.com/office/drawing/2014/main" id="{6B1AACD0-FD1E-2441-B912-34C254C65A2F}"/>
              </a:ext>
            </a:extLst>
          </p:cNvPr>
          <p:cNvSpPr/>
          <p:nvPr/>
        </p:nvSpPr>
        <p:spPr>
          <a:xfrm>
            <a:off x="819297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3" name="Rectangle 672">
            <a:extLst>
              <a:ext uri="{FF2B5EF4-FFF2-40B4-BE49-F238E27FC236}">
                <a16:creationId xmlns:a16="http://schemas.microsoft.com/office/drawing/2014/main" id="{2C5CD9F8-B32F-4044-B2E9-EDE1F8AE287E}"/>
              </a:ext>
            </a:extLst>
          </p:cNvPr>
          <p:cNvSpPr/>
          <p:nvPr/>
        </p:nvSpPr>
        <p:spPr>
          <a:xfrm>
            <a:off x="828428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4" name="Rectangle 673">
            <a:extLst>
              <a:ext uri="{FF2B5EF4-FFF2-40B4-BE49-F238E27FC236}">
                <a16:creationId xmlns:a16="http://schemas.microsoft.com/office/drawing/2014/main" id="{810AACAA-FC84-F94B-B307-F77069F150F1}"/>
              </a:ext>
            </a:extLst>
          </p:cNvPr>
          <p:cNvSpPr/>
          <p:nvPr/>
        </p:nvSpPr>
        <p:spPr>
          <a:xfrm>
            <a:off x="846689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5" name="Rectangle 674">
            <a:extLst>
              <a:ext uri="{FF2B5EF4-FFF2-40B4-BE49-F238E27FC236}">
                <a16:creationId xmlns:a16="http://schemas.microsoft.com/office/drawing/2014/main" id="{0EBA4116-8211-1242-A8AD-ECA44DE567BE}"/>
              </a:ext>
            </a:extLst>
          </p:cNvPr>
          <p:cNvSpPr/>
          <p:nvPr/>
        </p:nvSpPr>
        <p:spPr>
          <a:xfrm>
            <a:off x="864950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6" name="Rectangle 675">
            <a:extLst>
              <a:ext uri="{FF2B5EF4-FFF2-40B4-BE49-F238E27FC236}">
                <a16:creationId xmlns:a16="http://schemas.microsoft.com/office/drawing/2014/main" id="{D1FEDED2-6CC1-D344-9A02-D2A794091188}"/>
              </a:ext>
            </a:extLst>
          </p:cNvPr>
          <p:cNvSpPr/>
          <p:nvPr/>
        </p:nvSpPr>
        <p:spPr>
          <a:xfrm>
            <a:off x="874081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8" name="Rectangle 677">
            <a:extLst>
              <a:ext uri="{FF2B5EF4-FFF2-40B4-BE49-F238E27FC236}">
                <a16:creationId xmlns:a16="http://schemas.microsoft.com/office/drawing/2014/main" id="{F7EC051B-E5CA-7C4D-96DC-D98E95167E6C}"/>
              </a:ext>
            </a:extLst>
          </p:cNvPr>
          <p:cNvSpPr/>
          <p:nvPr/>
        </p:nvSpPr>
        <p:spPr>
          <a:xfrm>
            <a:off x="883211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9" name="Rectangle 678">
            <a:extLst>
              <a:ext uri="{FF2B5EF4-FFF2-40B4-BE49-F238E27FC236}">
                <a16:creationId xmlns:a16="http://schemas.microsoft.com/office/drawing/2014/main" id="{32031C83-99C7-904B-9206-228D35DBCD46}"/>
              </a:ext>
            </a:extLst>
          </p:cNvPr>
          <p:cNvSpPr/>
          <p:nvPr/>
        </p:nvSpPr>
        <p:spPr>
          <a:xfrm>
            <a:off x="892342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0" name="Rectangle 679">
            <a:extLst>
              <a:ext uri="{FF2B5EF4-FFF2-40B4-BE49-F238E27FC236}">
                <a16:creationId xmlns:a16="http://schemas.microsoft.com/office/drawing/2014/main" id="{42ACC035-C598-D443-9507-87FE5C468A1F}"/>
              </a:ext>
            </a:extLst>
          </p:cNvPr>
          <p:cNvSpPr/>
          <p:nvPr/>
        </p:nvSpPr>
        <p:spPr>
          <a:xfrm>
            <a:off x="9014729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1" name="Rectangle 680">
            <a:extLst>
              <a:ext uri="{FF2B5EF4-FFF2-40B4-BE49-F238E27FC236}">
                <a16:creationId xmlns:a16="http://schemas.microsoft.com/office/drawing/2014/main" id="{0C9D4958-6BD0-2745-B5FE-340A522EDF64}"/>
              </a:ext>
            </a:extLst>
          </p:cNvPr>
          <p:cNvSpPr/>
          <p:nvPr/>
        </p:nvSpPr>
        <p:spPr>
          <a:xfrm>
            <a:off x="919734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2" name="Rectangle 681">
            <a:extLst>
              <a:ext uri="{FF2B5EF4-FFF2-40B4-BE49-F238E27FC236}">
                <a16:creationId xmlns:a16="http://schemas.microsoft.com/office/drawing/2014/main" id="{0082B5E0-6E8D-3244-93AB-60F327C7578D}"/>
              </a:ext>
            </a:extLst>
          </p:cNvPr>
          <p:cNvSpPr/>
          <p:nvPr/>
        </p:nvSpPr>
        <p:spPr>
          <a:xfrm>
            <a:off x="928864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3" name="Rectangle 682">
            <a:extLst>
              <a:ext uri="{FF2B5EF4-FFF2-40B4-BE49-F238E27FC236}">
                <a16:creationId xmlns:a16="http://schemas.microsoft.com/office/drawing/2014/main" id="{7A44899A-CB62-0846-A67C-303E88145235}"/>
              </a:ext>
            </a:extLst>
          </p:cNvPr>
          <p:cNvSpPr/>
          <p:nvPr/>
        </p:nvSpPr>
        <p:spPr>
          <a:xfrm>
            <a:off x="937995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4" name="Rectangle 683">
            <a:extLst>
              <a:ext uri="{FF2B5EF4-FFF2-40B4-BE49-F238E27FC236}">
                <a16:creationId xmlns:a16="http://schemas.microsoft.com/office/drawing/2014/main" id="{ABCDC9E7-79AD-5740-88CF-B1BB56C97CF5}"/>
              </a:ext>
            </a:extLst>
          </p:cNvPr>
          <p:cNvSpPr/>
          <p:nvPr/>
        </p:nvSpPr>
        <p:spPr>
          <a:xfrm>
            <a:off x="9471259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5" name="Rectangle 684">
            <a:extLst>
              <a:ext uri="{FF2B5EF4-FFF2-40B4-BE49-F238E27FC236}">
                <a16:creationId xmlns:a16="http://schemas.microsoft.com/office/drawing/2014/main" id="{2F6F186F-BE1A-874A-B73D-260074341048}"/>
              </a:ext>
            </a:extLst>
          </p:cNvPr>
          <p:cNvSpPr/>
          <p:nvPr/>
        </p:nvSpPr>
        <p:spPr>
          <a:xfrm>
            <a:off x="965387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6" name="Rectangle 685">
            <a:extLst>
              <a:ext uri="{FF2B5EF4-FFF2-40B4-BE49-F238E27FC236}">
                <a16:creationId xmlns:a16="http://schemas.microsoft.com/office/drawing/2014/main" id="{061C2FF5-CB30-ED4A-9289-162ED47F7C88}"/>
              </a:ext>
            </a:extLst>
          </p:cNvPr>
          <p:cNvSpPr/>
          <p:nvPr/>
        </p:nvSpPr>
        <p:spPr>
          <a:xfrm>
            <a:off x="9745177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7" name="Rectangle 686">
            <a:extLst>
              <a:ext uri="{FF2B5EF4-FFF2-40B4-BE49-F238E27FC236}">
                <a16:creationId xmlns:a16="http://schemas.microsoft.com/office/drawing/2014/main" id="{1588F709-5B11-FE44-8EAE-E8A61B9C3DFE}"/>
              </a:ext>
            </a:extLst>
          </p:cNvPr>
          <p:cNvSpPr/>
          <p:nvPr/>
        </p:nvSpPr>
        <p:spPr>
          <a:xfrm>
            <a:off x="983648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8" name="Rectangle 687">
            <a:extLst>
              <a:ext uri="{FF2B5EF4-FFF2-40B4-BE49-F238E27FC236}">
                <a16:creationId xmlns:a16="http://schemas.microsoft.com/office/drawing/2014/main" id="{386E4605-1505-E448-965C-BCCDAAAF5190}"/>
              </a:ext>
            </a:extLst>
          </p:cNvPr>
          <p:cNvSpPr/>
          <p:nvPr/>
        </p:nvSpPr>
        <p:spPr>
          <a:xfrm>
            <a:off x="10293013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9" name="Rectangle 688">
            <a:extLst>
              <a:ext uri="{FF2B5EF4-FFF2-40B4-BE49-F238E27FC236}">
                <a16:creationId xmlns:a16="http://schemas.microsoft.com/office/drawing/2014/main" id="{B62E2FE5-4B88-274D-BE92-77B6642BB914}"/>
              </a:ext>
            </a:extLst>
          </p:cNvPr>
          <p:cNvSpPr/>
          <p:nvPr/>
        </p:nvSpPr>
        <p:spPr>
          <a:xfrm>
            <a:off x="10475625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0" name="Rectangle 689">
            <a:extLst>
              <a:ext uri="{FF2B5EF4-FFF2-40B4-BE49-F238E27FC236}">
                <a16:creationId xmlns:a16="http://schemas.microsoft.com/office/drawing/2014/main" id="{0CD7ECCB-7899-4146-B11D-BA535F9F2EB1}"/>
              </a:ext>
            </a:extLst>
          </p:cNvPr>
          <p:cNvSpPr/>
          <p:nvPr/>
        </p:nvSpPr>
        <p:spPr>
          <a:xfrm>
            <a:off x="10566961" y="6203951"/>
            <a:ext cx="99279" cy="88900"/>
          </a:xfrm>
          <a:prstGeom prst="rect">
            <a:avLst/>
          </a:prstGeom>
          <a:solidFill>
            <a:schemeClr val="accent6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1" name="Rectangle 690">
            <a:extLst>
              <a:ext uri="{FF2B5EF4-FFF2-40B4-BE49-F238E27FC236}">
                <a16:creationId xmlns:a16="http://schemas.microsoft.com/office/drawing/2014/main" id="{69F8D11F-0C6C-554F-A03D-C87402F18672}"/>
              </a:ext>
            </a:extLst>
          </p:cNvPr>
          <p:cNvSpPr/>
          <p:nvPr/>
        </p:nvSpPr>
        <p:spPr>
          <a:xfrm>
            <a:off x="3079839" y="6203951"/>
            <a:ext cx="99279" cy="8890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2" name="Rectangle 691">
            <a:extLst>
              <a:ext uri="{FF2B5EF4-FFF2-40B4-BE49-F238E27FC236}">
                <a16:creationId xmlns:a16="http://schemas.microsoft.com/office/drawing/2014/main" id="{34B4C100-E9C6-B74E-8F59-DBB2E8EABE15}"/>
              </a:ext>
            </a:extLst>
          </p:cNvPr>
          <p:cNvSpPr/>
          <p:nvPr/>
        </p:nvSpPr>
        <p:spPr>
          <a:xfrm>
            <a:off x="1892861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3" name="Rectangle 692">
            <a:extLst>
              <a:ext uri="{FF2B5EF4-FFF2-40B4-BE49-F238E27FC236}">
                <a16:creationId xmlns:a16="http://schemas.microsoft.com/office/drawing/2014/main" id="{2D5B50B3-3677-D24F-A229-396447D86BF8}"/>
              </a:ext>
            </a:extLst>
          </p:cNvPr>
          <p:cNvSpPr/>
          <p:nvPr/>
        </p:nvSpPr>
        <p:spPr>
          <a:xfrm>
            <a:off x="244069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4" name="Rectangle 693">
            <a:extLst>
              <a:ext uri="{FF2B5EF4-FFF2-40B4-BE49-F238E27FC236}">
                <a16:creationId xmlns:a16="http://schemas.microsoft.com/office/drawing/2014/main" id="{5CFD9662-D5C0-5E47-8E21-4343202361DD}"/>
              </a:ext>
            </a:extLst>
          </p:cNvPr>
          <p:cNvSpPr/>
          <p:nvPr/>
        </p:nvSpPr>
        <p:spPr>
          <a:xfrm>
            <a:off x="1984167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5" name="Rectangle 694">
            <a:extLst>
              <a:ext uri="{FF2B5EF4-FFF2-40B4-BE49-F238E27FC236}">
                <a16:creationId xmlns:a16="http://schemas.microsoft.com/office/drawing/2014/main" id="{1F2A1EA0-4971-044E-80D8-EEF41BB57C95}"/>
              </a:ext>
            </a:extLst>
          </p:cNvPr>
          <p:cNvSpPr/>
          <p:nvPr/>
        </p:nvSpPr>
        <p:spPr>
          <a:xfrm>
            <a:off x="207547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6" name="Rectangle 695">
            <a:extLst>
              <a:ext uri="{FF2B5EF4-FFF2-40B4-BE49-F238E27FC236}">
                <a16:creationId xmlns:a16="http://schemas.microsoft.com/office/drawing/2014/main" id="{F0455CEC-5554-6B40-B26C-25158D91C0B0}"/>
              </a:ext>
            </a:extLst>
          </p:cNvPr>
          <p:cNvSpPr/>
          <p:nvPr/>
        </p:nvSpPr>
        <p:spPr>
          <a:xfrm>
            <a:off x="216677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7" name="Rectangle 696">
            <a:extLst>
              <a:ext uri="{FF2B5EF4-FFF2-40B4-BE49-F238E27FC236}">
                <a16:creationId xmlns:a16="http://schemas.microsoft.com/office/drawing/2014/main" id="{3EF7D4D2-DADB-9340-9A85-E6D7D52B5BD0}"/>
              </a:ext>
            </a:extLst>
          </p:cNvPr>
          <p:cNvSpPr/>
          <p:nvPr/>
        </p:nvSpPr>
        <p:spPr>
          <a:xfrm>
            <a:off x="225808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8" name="Rectangle 697">
            <a:extLst>
              <a:ext uri="{FF2B5EF4-FFF2-40B4-BE49-F238E27FC236}">
                <a16:creationId xmlns:a16="http://schemas.microsoft.com/office/drawing/2014/main" id="{F2404B29-F7FD-EE49-A4FC-4C51B6A4ABF7}"/>
              </a:ext>
            </a:extLst>
          </p:cNvPr>
          <p:cNvSpPr/>
          <p:nvPr/>
        </p:nvSpPr>
        <p:spPr>
          <a:xfrm>
            <a:off x="2349391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9" name="Rectangle 698">
            <a:extLst>
              <a:ext uri="{FF2B5EF4-FFF2-40B4-BE49-F238E27FC236}">
                <a16:creationId xmlns:a16="http://schemas.microsoft.com/office/drawing/2014/main" id="{30304795-2106-D54E-A855-864BB6878C08}"/>
              </a:ext>
            </a:extLst>
          </p:cNvPr>
          <p:cNvSpPr/>
          <p:nvPr/>
        </p:nvSpPr>
        <p:spPr>
          <a:xfrm>
            <a:off x="353636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0" name="Rectangle 699">
            <a:extLst>
              <a:ext uri="{FF2B5EF4-FFF2-40B4-BE49-F238E27FC236}">
                <a16:creationId xmlns:a16="http://schemas.microsoft.com/office/drawing/2014/main" id="{7DF3FCBE-B347-8E47-92EF-DE69C9B5C1E1}"/>
              </a:ext>
            </a:extLst>
          </p:cNvPr>
          <p:cNvSpPr/>
          <p:nvPr/>
        </p:nvSpPr>
        <p:spPr>
          <a:xfrm>
            <a:off x="408420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1" name="Rectangle 700">
            <a:extLst>
              <a:ext uri="{FF2B5EF4-FFF2-40B4-BE49-F238E27FC236}">
                <a16:creationId xmlns:a16="http://schemas.microsoft.com/office/drawing/2014/main" id="{0672B758-E8B5-224C-95D8-2D32E5B0760E}"/>
              </a:ext>
            </a:extLst>
          </p:cNvPr>
          <p:cNvSpPr/>
          <p:nvPr/>
        </p:nvSpPr>
        <p:spPr>
          <a:xfrm>
            <a:off x="4175511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2" name="Rectangle 701">
            <a:extLst>
              <a:ext uri="{FF2B5EF4-FFF2-40B4-BE49-F238E27FC236}">
                <a16:creationId xmlns:a16="http://schemas.microsoft.com/office/drawing/2014/main" id="{ECCE6F3A-AE4A-6D49-8E21-36F40F38A973}"/>
              </a:ext>
            </a:extLst>
          </p:cNvPr>
          <p:cNvSpPr/>
          <p:nvPr/>
        </p:nvSpPr>
        <p:spPr>
          <a:xfrm>
            <a:off x="435812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3" name="Rectangle 702">
            <a:extLst>
              <a:ext uri="{FF2B5EF4-FFF2-40B4-BE49-F238E27FC236}">
                <a16:creationId xmlns:a16="http://schemas.microsoft.com/office/drawing/2014/main" id="{9B4DC988-13D0-9748-8D9A-B5520B5537ED}"/>
              </a:ext>
            </a:extLst>
          </p:cNvPr>
          <p:cNvSpPr/>
          <p:nvPr/>
        </p:nvSpPr>
        <p:spPr>
          <a:xfrm>
            <a:off x="4449429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4" name="Rectangle 703">
            <a:extLst>
              <a:ext uri="{FF2B5EF4-FFF2-40B4-BE49-F238E27FC236}">
                <a16:creationId xmlns:a16="http://schemas.microsoft.com/office/drawing/2014/main" id="{C610AD3C-9B6E-E04A-8703-D57AD580D95D}"/>
              </a:ext>
            </a:extLst>
          </p:cNvPr>
          <p:cNvSpPr/>
          <p:nvPr/>
        </p:nvSpPr>
        <p:spPr>
          <a:xfrm>
            <a:off x="4540735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5" name="Rectangle 704">
            <a:extLst>
              <a:ext uri="{FF2B5EF4-FFF2-40B4-BE49-F238E27FC236}">
                <a16:creationId xmlns:a16="http://schemas.microsoft.com/office/drawing/2014/main" id="{18A4057D-8B4E-0249-960E-C0E95BB16DD5}"/>
              </a:ext>
            </a:extLst>
          </p:cNvPr>
          <p:cNvSpPr/>
          <p:nvPr/>
        </p:nvSpPr>
        <p:spPr>
          <a:xfrm>
            <a:off x="517987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6" name="Rectangle 705">
            <a:extLst>
              <a:ext uri="{FF2B5EF4-FFF2-40B4-BE49-F238E27FC236}">
                <a16:creationId xmlns:a16="http://schemas.microsoft.com/office/drawing/2014/main" id="{5A7C8621-9A21-5048-9508-9218D35E0A8B}"/>
              </a:ext>
            </a:extLst>
          </p:cNvPr>
          <p:cNvSpPr/>
          <p:nvPr/>
        </p:nvSpPr>
        <p:spPr>
          <a:xfrm>
            <a:off x="536248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7" name="Rectangle 706">
            <a:extLst>
              <a:ext uri="{FF2B5EF4-FFF2-40B4-BE49-F238E27FC236}">
                <a16:creationId xmlns:a16="http://schemas.microsoft.com/office/drawing/2014/main" id="{8FE124F0-6DB9-FA46-9183-B30447068F1C}"/>
              </a:ext>
            </a:extLst>
          </p:cNvPr>
          <p:cNvSpPr/>
          <p:nvPr/>
        </p:nvSpPr>
        <p:spPr>
          <a:xfrm>
            <a:off x="5545101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8" name="Rectangle 707">
            <a:extLst>
              <a:ext uri="{FF2B5EF4-FFF2-40B4-BE49-F238E27FC236}">
                <a16:creationId xmlns:a16="http://schemas.microsoft.com/office/drawing/2014/main" id="{5715F889-2D06-7042-B902-D455319AA841}"/>
              </a:ext>
            </a:extLst>
          </p:cNvPr>
          <p:cNvSpPr/>
          <p:nvPr/>
        </p:nvSpPr>
        <p:spPr>
          <a:xfrm>
            <a:off x="563640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9" name="Rectangle 708">
            <a:extLst>
              <a:ext uri="{FF2B5EF4-FFF2-40B4-BE49-F238E27FC236}">
                <a16:creationId xmlns:a16="http://schemas.microsoft.com/office/drawing/2014/main" id="{26F1ECF5-F7FC-3643-A448-CCA7FD299DFB}"/>
              </a:ext>
            </a:extLst>
          </p:cNvPr>
          <p:cNvSpPr/>
          <p:nvPr/>
        </p:nvSpPr>
        <p:spPr>
          <a:xfrm>
            <a:off x="5727713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0" name="Rectangle 709">
            <a:extLst>
              <a:ext uri="{FF2B5EF4-FFF2-40B4-BE49-F238E27FC236}">
                <a16:creationId xmlns:a16="http://schemas.microsoft.com/office/drawing/2014/main" id="{04819F05-9273-EB41-AFC8-15DFAD0E6DE2}"/>
              </a:ext>
            </a:extLst>
          </p:cNvPr>
          <p:cNvSpPr/>
          <p:nvPr/>
        </p:nvSpPr>
        <p:spPr>
          <a:xfrm>
            <a:off x="5819019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1" name="Rectangle 710">
            <a:extLst>
              <a:ext uri="{FF2B5EF4-FFF2-40B4-BE49-F238E27FC236}">
                <a16:creationId xmlns:a16="http://schemas.microsoft.com/office/drawing/2014/main" id="{BD251523-E0CE-1A42-953C-08C3E4A7987E}"/>
              </a:ext>
            </a:extLst>
          </p:cNvPr>
          <p:cNvSpPr/>
          <p:nvPr/>
        </p:nvSpPr>
        <p:spPr>
          <a:xfrm>
            <a:off x="600163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2" name="Rectangle 711">
            <a:extLst>
              <a:ext uri="{FF2B5EF4-FFF2-40B4-BE49-F238E27FC236}">
                <a16:creationId xmlns:a16="http://schemas.microsoft.com/office/drawing/2014/main" id="{2D9FBFE2-F571-ED42-ACD4-442E1BCDEFC5}"/>
              </a:ext>
            </a:extLst>
          </p:cNvPr>
          <p:cNvSpPr/>
          <p:nvPr/>
        </p:nvSpPr>
        <p:spPr>
          <a:xfrm>
            <a:off x="609293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3" name="Rectangle 712">
            <a:extLst>
              <a:ext uri="{FF2B5EF4-FFF2-40B4-BE49-F238E27FC236}">
                <a16:creationId xmlns:a16="http://schemas.microsoft.com/office/drawing/2014/main" id="{F35FECED-740B-B947-B2D5-3A05F03FE218}"/>
              </a:ext>
            </a:extLst>
          </p:cNvPr>
          <p:cNvSpPr/>
          <p:nvPr/>
        </p:nvSpPr>
        <p:spPr>
          <a:xfrm>
            <a:off x="6275549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4" name="Rectangle 713">
            <a:extLst>
              <a:ext uri="{FF2B5EF4-FFF2-40B4-BE49-F238E27FC236}">
                <a16:creationId xmlns:a16="http://schemas.microsoft.com/office/drawing/2014/main" id="{E54991EC-AC1E-3A4A-9894-ECEB59357F5F}"/>
              </a:ext>
            </a:extLst>
          </p:cNvPr>
          <p:cNvSpPr/>
          <p:nvPr/>
        </p:nvSpPr>
        <p:spPr>
          <a:xfrm>
            <a:off x="636685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5" name="Rectangle 714">
            <a:extLst>
              <a:ext uri="{FF2B5EF4-FFF2-40B4-BE49-F238E27FC236}">
                <a16:creationId xmlns:a16="http://schemas.microsoft.com/office/drawing/2014/main" id="{5240DAB9-7589-1744-926C-4351A684EC90}"/>
              </a:ext>
            </a:extLst>
          </p:cNvPr>
          <p:cNvSpPr/>
          <p:nvPr/>
        </p:nvSpPr>
        <p:spPr>
          <a:xfrm>
            <a:off x="645816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6" name="Rectangle 715">
            <a:extLst>
              <a:ext uri="{FF2B5EF4-FFF2-40B4-BE49-F238E27FC236}">
                <a16:creationId xmlns:a16="http://schemas.microsoft.com/office/drawing/2014/main" id="{DC5FA3D1-C5E6-F949-9353-E525E74B6F71}"/>
              </a:ext>
            </a:extLst>
          </p:cNvPr>
          <p:cNvSpPr/>
          <p:nvPr/>
        </p:nvSpPr>
        <p:spPr>
          <a:xfrm>
            <a:off x="6640773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" name="Rectangle 716">
            <a:extLst>
              <a:ext uri="{FF2B5EF4-FFF2-40B4-BE49-F238E27FC236}">
                <a16:creationId xmlns:a16="http://schemas.microsoft.com/office/drawing/2014/main" id="{62F7E366-903C-9A4E-803D-D7F1CBFB71D1}"/>
              </a:ext>
            </a:extLst>
          </p:cNvPr>
          <p:cNvSpPr/>
          <p:nvPr/>
        </p:nvSpPr>
        <p:spPr>
          <a:xfrm>
            <a:off x="691469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8" name="Rectangle 717">
            <a:extLst>
              <a:ext uri="{FF2B5EF4-FFF2-40B4-BE49-F238E27FC236}">
                <a16:creationId xmlns:a16="http://schemas.microsoft.com/office/drawing/2014/main" id="{0F27F13B-DA2D-5A42-AA1D-22D1A9B256F9}"/>
              </a:ext>
            </a:extLst>
          </p:cNvPr>
          <p:cNvSpPr/>
          <p:nvPr/>
        </p:nvSpPr>
        <p:spPr>
          <a:xfrm>
            <a:off x="7005997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9" name="Rectangle 718">
            <a:extLst>
              <a:ext uri="{FF2B5EF4-FFF2-40B4-BE49-F238E27FC236}">
                <a16:creationId xmlns:a16="http://schemas.microsoft.com/office/drawing/2014/main" id="{ECA8353F-D976-4844-8608-2DC6BF885B56}"/>
              </a:ext>
            </a:extLst>
          </p:cNvPr>
          <p:cNvSpPr/>
          <p:nvPr/>
        </p:nvSpPr>
        <p:spPr>
          <a:xfrm>
            <a:off x="718860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0" name="Rectangle 719">
            <a:extLst>
              <a:ext uri="{FF2B5EF4-FFF2-40B4-BE49-F238E27FC236}">
                <a16:creationId xmlns:a16="http://schemas.microsoft.com/office/drawing/2014/main" id="{8AD02319-4BD2-8245-B083-5276687843F6}"/>
              </a:ext>
            </a:extLst>
          </p:cNvPr>
          <p:cNvSpPr/>
          <p:nvPr/>
        </p:nvSpPr>
        <p:spPr>
          <a:xfrm>
            <a:off x="7553833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1" name="Rectangle 720">
            <a:extLst>
              <a:ext uri="{FF2B5EF4-FFF2-40B4-BE49-F238E27FC236}">
                <a16:creationId xmlns:a16="http://schemas.microsoft.com/office/drawing/2014/main" id="{7172325A-98DE-744D-BF02-9C91560B136C}"/>
              </a:ext>
            </a:extLst>
          </p:cNvPr>
          <p:cNvSpPr/>
          <p:nvPr/>
        </p:nvSpPr>
        <p:spPr>
          <a:xfrm>
            <a:off x="7645139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2" name="Rectangle 721">
            <a:extLst>
              <a:ext uri="{FF2B5EF4-FFF2-40B4-BE49-F238E27FC236}">
                <a16:creationId xmlns:a16="http://schemas.microsoft.com/office/drawing/2014/main" id="{0B72241E-A695-F84A-8556-5A9AAE8BEE6E}"/>
              </a:ext>
            </a:extLst>
          </p:cNvPr>
          <p:cNvSpPr/>
          <p:nvPr/>
        </p:nvSpPr>
        <p:spPr>
          <a:xfrm>
            <a:off x="7736445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3" name="Rectangle 722">
            <a:extLst>
              <a:ext uri="{FF2B5EF4-FFF2-40B4-BE49-F238E27FC236}">
                <a16:creationId xmlns:a16="http://schemas.microsoft.com/office/drawing/2014/main" id="{AD3D95DF-EA61-4147-A787-4123B6F91213}"/>
              </a:ext>
            </a:extLst>
          </p:cNvPr>
          <p:cNvSpPr/>
          <p:nvPr/>
        </p:nvSpPr>
        <p:spPr>
          <a:xfrm>
            <a:off x="837558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4" name="Rectangle 723">
            <a:extLst>
              <a:ext uri="{FF2B5EF4-FFF2-40B4-BE49-F238E27FC236}">
                <a16:creationId xmlns:a16="http://schemas.microsoft.com/office/drawing/2014/main" id="{6986CF1B-C8E6-6742-A5CB-B7EBE08D7A4B}"/>
              </a:ext>
            </a:extLst>
          </p:cNvPr>
          <p:cNvSpPr/>
          <p:nvPr/>
        </p:nvSpPr>
        <p:spPr>
          <a:xfrm>
            <a:off x="855819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5" name="Rectangle 724">
            <a:extLst>
              <a:ext uri="{FF2B5EF4-FFF2-40B4-BE49-F238E27FC236}">
                <a16:creationId xmlns:a16="http://schemas.microsoft.com/office/drawing/2014/main" id="{15FD2EA3-5976-2641-89F1-FAF306855C16}"/>
              </a:ext>
            </a:extLst>
          </p:cNvPr>
          <p:cNvSpPr/>
          <p:nvPr/>
        </p:nvSpPr>
        <p:spPr>
          <a:xfrm>
            <a:off x="910603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6" name="Rectangle 725">
            <a:extLst>
              <a:ext uri="{FF2B5EF4-FFF2-40B4-BE49-F238E27FC236}">
                <a16:creationId xmlns:a16="http://schemas.microsoft.com/office/drawing/2014/main" id="{8C6766F4-9D3A-0E44-BC02-7F9DB0EEE412}"/>
              </a:ext>
            </a:extLst>
          </p:cNvPr>
          <p:cNvSpPr/>
          <p:nvPr/>
        </p:nvSpPr>
        <p:spPr>
          <a:xfrm>
            <a:off x="956256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" name="Rectangle 726">
            <a:extLst>
              <a:ext uri="{FF2B5EF4-FFF2-40B4-BE49-F238E27FC236}">
                <a16:creationId xmlns:a16="http://schemas.microsoft.com/office/drawing/2014/main" id="{63F71778-0CFE-2941-820D-6FB0BFCBAB1B}"/>
              </a:ext>
            </a:extLst>
          </p:cNvPr>
          <p:cNvSpPr/>
          <p:nvPr/>
        </p:nvSpPr>
        <p:spPr>
          <a:xfrm>
            <a:off x="992778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8" name="Rectangle 727">
            <a:extLst>
              <a:ext uri="{FF2B5EF4-FFF2-40B4-BE49-F238E27FC236}">
                <a16:creationId xmlns:a16="http://schemas.microsoft.com/office/drawing/2014/main" id="{E2421D7A-F77F-6545-9B78-24BE1E881078}"/>
              </a:ext>
            </a:extLst>
          </p:cNvPr>
          <p:cNvSpPr/>
          <p:nvPr/>
        </p:nvSpPr>
        <p:spPr>
          <a:xfrm>
            <a:off x="10019095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9" name="Rectangle 728">
            <a:extLst>
              <a:ext uri="{FF2B5EF4-FFF2-40B4-BE49-F238E27FC236}">
                <a16:creationId xmlns:a16="http://schemas.microsoft.com/office/drawing/2014/main" id="{BD4F2716-C41F-8E49-AB7B-84D2F21378EF}"/>
              </a:ext>
            </a:extLst>
          </p:cNvPr>
          <p:cNvSpPr/>
          <p:nvPr/>
        </p:nvSpPr>
        <p:spPr>
          <a:xfrm>
            <a:off x="1011040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0" name="Rectangle 729">
            <a:extLst>
              <a:ext uri="{FF2B5EF4-FFF2-40B4-BE49-F238E27FC236}">
                <a16:creationId xmlns:a16="http://schemas.microsoft.com/office/drawing/2014/main" id="{E5F7B1CA-19CD-D148-A997-6CAE82E64560}"/>
              </a:ext>
            </a:extLst>
          </p:cNvPr>
          <p:cNvSpPr/>
          <p:nvPr/>
        </p:nvSpPr>
        <p:spPr>
          <a:xfrm>
            <a:off x="1020170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1" name="Rectangle 730">
            <a:extLst>
              <a:ext uri="{FF2B5EF4-FFF2-40B4-BE49-F238E27FC236}">
                <a16:creationId xmlns:a16="http://schemas.microsoft.com/office/drawing/2014/main" id="{FA1CDC1A-E940-B641-9227-68B32FF13D3F}"/>
              </a:ext>
            </a:extLst>
          </p:cNvPr>
          <p:cNvSpPr/>
          <p:nvPr/>
        </p:nvSpPr>
        <p:spPr>
          <a:xfrm>
            <a:off x="1038431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2" name="Rectangle 731">
            <a:extLst>
              <a:ext uri="{FF2B5EF4-FFF2-40B4-BE49-F238E27FC236}">
                <a16:creationId xmlns:a16="http://schemas.microsoft.com/office/drawing/2014/main" id="{09A4EC8F-A895-074E-B1BE-E22D6B691514}"/>
              </a:ext>
            </a:extLst>
          </p:cNvPr>
          <p:cNvSpPr/>
          <p:nvPr/>
        </p:nvSpPr>
        <p:spPr>
          <a:xfrm>
            <a:off x="2532003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3" name="Rectangle 732">
            <a:extLst>
              <a:ext uri="{FF2B5EF4-FFF2-40B4-BE49-F238E27FC236}">
                <a16:creationId xmlns:a16="http://schemas.microsoft.com/office/drawing/2014/main" id="{B012BCF9-EEE2-1E4F-AEB8-994F6F836825}"/>
              </a:ext>
            </a:extLst>
          </p:cNvPr>
          <p:cNvSpPr/>
          <p:nvPr/>
        </p:nvSpPr>
        <p:spPr>
          <a:xfrm>
            <a:off x="262330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4" name="Rectangle 733">
            <a:extLst>
              <a:ext uri="{FF2B5EF4-FFF2-40B4-BE49-F238E27FC236}">
                <a16:creationId xmlns:a16="http://schemas.microsoft.com/office/drawing/2014/main" id="{199F111C-9CA8-6E42-9D50-3549B8AB68A6}"/>
              </a:ext>
            </a:extLst>
          </p:cNvPr>
          <p:cNvSpPr/>
          <p:nvPr/>
        </p:nvSpPr>
        <p:spPr>
          <a:xfrm>
            <a:off x="271461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5" name="Rectangle 734">
            <a:extLst>
              <a:ext uri="{FF2B5EF4-FFF2-40B4-BE49-F238E27FC236}">
                <a16:creationId xmlns:a16="http://schemas.microsoft.com/office/drawing/2014/main" id="{70F5FEB5-0D1F-204D-8922-D55997DDC336}"/>
              </a:ext>
            </a:extLst>
          </p:cNvPr>
          <p:cNvSpPr/>
          <p:nvPr/>
        </p:nvSpPr>
        <p:spPr>
          <a:xfrm>
            <a:off x="2805921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6" name="Rectangle 735">
            <a:extLst>
              <a:ext uri="{FF2B5EF4-FFF2-40B4-BE49-F238E27FC236}">
                <a16:creationId xmlns:a16="http://schemas.microsoft.com/office/drawing/2014/main" id="{1191BE72-7CD4-5442-990E-4E0A835BA597}"/>
              </a:ext>
            </a:extLst>
          </p:cNvPr>
          <p:cNvSpPr/>
          <p:nvPr/>
        </p:nvSpPr>
        <p:spPr>
          <a:xfrm>
            <a:off x="2897227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7" name="Rectangle 736">
            <a:extLst>
              <a:ext uri="{FF2B5EF4-FFF2-40B4-BE49-F238E27FC236}">
                <a16:creationId xmlns:a16="http://schemas.microsoft.com/office/drawing/2014/main" id="{93C4F417-51F6-D943-A461-A3B45DE94828}"/>
              </a:ext>
            </a:extLst>
          </p:cNvPr>
          <p:cNvSpPr/>
          <p:nvPr/>
        </p:nvSpPr>
        <p:spPr>
          <a:xfrm>
            <a:off x="2988533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8" name="Rectangle 737">
            <a:extLst>
              <a:ext uri="{FF2B5EF4-FFF2-40B4-BE49-F238E27FC236}">
                <a16:creationId xmlns:a16="http://schemas.microsoft.com/office/drawing/2014/main" id="{DA939A43-D560-4D44-8FEA-96A2D4B388CA}"/>
              </a:ext>
            </a:extLst>
          </p:cNvPr>
          <p:cNvSpPr/>
          <p:nvPr/>
        </p:nvSpPr>
        <p:spPr>
          <a:xfrm>
            <a:off x="317114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9" name="Rectangle 738">
            <a:extLst>
              <a:ext uri="{FF2B5EF4-FFF2-40B4-BE49-F238E27FC236}">
                <a16:creationId xmlns:a16="http://schemas.microsoft.com/office/drawing/2014/main" id="{2CAD7E0D-E07B-EF42-A7B6-37DEFA2AD580}"/>
              </a:ext>
            </a:extLst>
          </p:cNvPr>
          <p:cNvSpPr/>
          <p:nvPr/>
        </p:nvSpPr>
        <p:spPr>
          <a:xfrm>
            <a:off x="3262451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0" name="Rectangle 739">
            <a:extLst>
              <a:ext uri="{FF2B5EF4-FFF2-40B4-BE49-F238E27FC236}">
                <a16:creationId xmlns:a16="http://schemas.microsoft.com/office/drawing/2014/main" id="{ADF4803C-12A4-4049-AD34-F9CBBCAA8889}"/>
              </a:ext>
            </a:extLst>
          </p:cNvPr>
          <p:cNvSpPr/>
          <p:nvPr/>
        </p:nvSpPr>
        <p:spPr>
          <a:xfrm>
            <a:off x="3353757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1" name="Rectangle 740">
            <a:extLst>
              <a:ext uri="{FF2B5EF4-FFF2-40B4-BE49-F238E27FC236}">
                <a16:creationId xmlns:a16="http://schemas.microsoft.com/office/drawing/2014/main" id="{62DC0082-F436-8B4A-821F-1F6593199AE8}"/>
              </a:ext>
            </a:extLst>
          </p:cNvPr>
          <p:cNvSpPr/>
          <p:nvPr/>
        </p:nvSpPr>
        <p:spPr>
          <a:xfrm>
            <a:off x="344506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2" name="Rectangle 741">
            <a:extLst>
              <a:ext uri="{FF2B5EF4-FFF2-40B4-BE49-F238E27FC236}">
                <a16:creationId xmlns:a16="http://schemas.microsoft.com/office/drawing/2014/main" id="{1D7F6F09-F36F-0C4A-807F-A204B4C90087}"/>
              </a:ext>
            </a:extLst>
          </p:cNvPr>
          <p:cNvSpPr/>
          <p:nvPr/>
        </p:nvSpPr>
        <p:spPr>
          <a:xfrm>
            <a:off x="3627675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3" name="Rectangle 742">
            <a:extLst>
              <a:ext uri="{FF2B5EF4-FFF2-40B4-BE49-F238E27FC236}">
                <a16:creationId xmlns:a16="http://schemas.microsoft.com/office/drawing/2014/main" id="{A5F07877-D3A8-2B4C-B4F9-A4EC7EE5552E}"/>
              </a:ext>
            </a:extLst>
          </p:cNvPr>
          <p:cNvSpPr/>
          <p:nvPr/>
        </p:nvSpPr>
        <p:spPr>
          <a:xfrm>
            <a:off x="371898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4" name="Rectangle 743">
            <a:extLst>
              <a:ext uri="{FF2B5EF4-FFF2-40B4-BE49-F238E27FC236}">
                <a16:creationId xmlns:a16="http://schemas.microsoft.com/office/drawing/2014/main" id="{03B996EF-3541-B548-A477-BD43D5A141C0}"/>
              </a:ext>
            </a:extLst>
          </p:cNvPr>
          <p:cNvSpPr/>
          <p:nvPr/>
        </p:nvSpPr>
        <p:spPr>
          <a:xfrm>
            <a:off x="3810287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5" name="Rectangle 744">
            <a:extLst>
              <a:ext uri="{FF2B5EF4-FFF2-40B4-BE49-F238E27FC236}">
                <a16:creationId xmlns:a16="http://schemas.microsoft.com/office/drawing/2014/main" id="{6CB81AF6-FCBB-8441-94B7-D7F17DE01798}"/>
              </a:ext>
            </a:extLst>
          </p:cNvPr>
          <p:cNvSpPr/>
          <p:nvPr/>
        </p:nvSpPr>
        <p:spPr>
          <a:xfrm>
            <a:off x="3901593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6" name="Rectangle 745">
            <a:extLst>
              <a:ext uri="{FF2B5EF4-FFF2-40B4-BE49-F238E27FC236}">
                <a16:creationId xmlns:a16="http://schemas.microsoft.com/office/drawing/2014/main" id="{737D44B3-459B-9348-9310-CE0B263F8AD2}"/>
              </a:ext>
            </a:extLst>
          </p:cNvPr>
          <p:cNvSpPr/>
          <p:nvPr/>
        </p:nvSpPr>
        <p:spPr>
          <a:xfrm>
            <a:off x="3992899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" name="Rectangle 746">
            <a:extLst>
              <a:ext uri="{FF2B5EF4-FFF2-40B4-BE49-F238E27FC236}">
                <a16:creationId xmlns:a16="http://schemas.microsoft.com/office/drawing/2014/main" id="{34682FF5-2F87-3E4B-8F14-0BD269A5E318}"/>
              </a:ext>
            </a:extLst>
          </p:cNvPr>
          <p:cNvSpPr/>
          <p:nvPr/>
        </p:nvSpPr>
        <p:spPr>
          <a:xfrm>
            <a:off x="4266817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8" name="Rectangle 747">
            <a:extLst>
              <a:ext uri="{FF2B5EF4-FFF2-40B4-BE49-F238E27FC236}">
                <a16:creationId xmlns:a16="http://schemas.microsoft.com/office/drawing/2014/main" id="{95CEB9C4-2233-4342-BE22-9627564FEC92}"/>
              </a:ext>
            </a:extLst>
          </p:cNvPr>
          <p:cNvSpPr/>
          <p:nvPr/>
        </p:nvSpPr>
        <p:spPr>
          <a:xfrm>
            <a:off x="463204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9" name="Rectangle 748">
            <a:extLst>
              <a:ext uri="{FF2B5EF4-FFF2-40B4-BE49-F238E27FC236}">
                <a16:creationId xmlns:a16="http://schemas.microsoft.com/office/drawing/2014/main" id="{9571A856-A324-8B4E-A2EB-7067E6AAB163}"/>
              </a:ext>
            </a:extLst>
          </p:cNvPr>
          <p:cNvSpPr/>
          <p:nvPr/>
        </p:nvSpPr>
        <p:spPr>
          <a:xfrm>
            <a:off x="472334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0" name="Rectangle 749">
            <a:extLst>
              <a:ext uri="{FF2B5EF4-FFF2-40B4-BE49-F238E27FC236}">
                <a16:creationId xmlns:a16="http://schemas.microsoft.com/office/drawing/2014/main" id="{17EFC227-4691-074F-B461-C719C95D255C}"/>
              </a:ext>
            </a:extLst>
          </p:cNvPr>
          <p:cNvSpPr/>
          <p:nvPr/>
        </p:nvSpPr>
        <p:spPr>
          <a:xfrm>
            <a:off x="481465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1" name="Rectangle 750">
            <a:extLst>
              <a:ext uri="{FF2B5EF4-FFF2-40B4-BE49-F238E27FC236}">
                <a16:creationId xmlns:a16="http://schemas.microsoft.com/office/drawing/2014/main" id="{E30F7A91-DF7D-484E-9D54-BB58B3CC963C}"/>
              </a:ext>
            </a:extLst>
          </p:cNvPr>
          <p:cNvSpPr/>
          <p:nvPr/>
        </p:nvSpPr>
        <p:spPr>
          <a:xfrm>
            <a:off x="490595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2" name="Rectangle 751">
            <a:extLst>
              <a:ext uri="{FF2B5EF4-FFF2-40B4-BE49-F238E27FC236}">
                <a16:creationId xmlns:a16="http://schemas.microsoft.com/office/drawing/2014/main" id="{3BF1563C-542D-DB45-AA82-CAEFAF3483E8}"/>
              </a:ext>
            </a:extLst>
          </p:cNvPr>
          <p:cNvSpPr/>
          <p:nvPr/>
        </p:nvSpPr>
        <p:spPr>
          <a:xfrm>
            <a:off x="499726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3" name="Rectangle 752">
            <a:extLst>
              <a:ext uri="{FF2B5EF4-FFF2-40B4-BE49-F238E27FC236}">
                <a16:creationId xmlns:a16="http://schemas.microsoft.com/office/drawing/2014/main" id="{F54A5610-9375-5840-ADDE-FE4D7CED390F}"/>
              </a:ext>
            </a:extLst>
          </p:cNvPr>
          <p:cNvSpPr/>
          <p:nvPr/>
        </p:nvSpPr>
        <p:spPr>
          <a:xfrm>
            <a:off x="508857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4" name="Rectangle 753">
            <a:extLst>
              <a:ext uri="{FF2B5EF4-FFF2-40B4-BE49-F238E27FC236}">
                <a16:creationId xmlns:a16="http://schemas.microsoft.com/office/drawing/2014/main" id="{CFFF3781-B5AE-1D47-AAD8-92ACBA115433}"/>
              </a:ext>
            </a:extLst>
          </p:cNvPr>
          <p:cNvSpPr/>
          <p:nvPr/>
        </p:nvSpPr>
        <p:spPr>
          <a:xfrm>
            <a:off x="527118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5" name="Rectangle 754">
            <a:extLst>
              <a:ext uri="{FF2B5EF4-FFF2-40B4-BE49-F238E27FC236}">
                <a16:creationId xmlns:a16="http://schemas.microsoft.com/office/drawing/2014/main" id="{0202ED7B-6209-E549-88D3-08F19B0DE878}"/>
              </a:ext>
            </a:extLst>
          </p:cNvPr>
          <p:cNvSpPr/>
          <p:nvPr/>
        </p:nvSpPr>
        <p:spPr>
          <a:xfrm>
            <a:off x="545379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6" name="Rectangle 755">
            <a:extLst>
              <a:ext uri="{FF2B5EF4-FFF2-40B4-BE49-F238E27FC236}">
                <a16:creationId xmlns:a16="http://schemas.microsoft.com/office/drawing/2014/main" id="{E9E22EEB-998B-804E-ABF1-65B361E93E46}"/>
              </a:ext>
            </a:extLst>
          </p:cNvPr>
          <p:cNvSpPr/>
          <p:nvPr/>
        </p:nvSpPr>
        <p:spPr>
          <a:xfrm>
            <a:off x="5910325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7" name="Rectangle 756">
            <a:extLst>
              <a:ext uri="{FF2B5EF4-FFF2-40B4-BE49-F238E27FC236}">
                <a16:creationId xmlns:a16="http://schemas.microsoft.com/office/drawing/2014/main" id="{3206C328-6B26-DA4E-872C-816BF3799FD2}"/>
              </a:ext>
            </a:extLst>
          </p:cNvPr>
          <p:cNvSpPr/>
          <p:nvPr/>
        </p:nvSpPr>
        <p:spPr>
          <a:xfrm>
            <a:off x="618424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8" name="Rectangle 757">
            <a:extLst>
              <a:ext uri="{FF2B5EF4-FFF2-40B4-BE49-F238E27FC236}">
                <a16:creationId xmlns:a16="http://schemas.microsoft.com/office/drawing/2014/main" id="{34AA3A6C-5052-C84D-B994-B5DD9B892EA2}"/>
              </a:ext>
            </a:extLst>
          </p:cNvPr>
          <p:cNvSpPr/>
          <p:nvPr/>
        </p:nvSpPr>
        <p:spPr>
          <a:xfrm>
            <a:off x="654946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9" name="Rectangle 758">
            <a:extLst>
              <a:ext uri="{FF2B5EF4-FFF2-40B4-BE49-F238E27FC236}">
                <a16:creationId xmlns:a16="http://schemas.microsoft.com/office/drawing/2014/main" id="{824FD2A7-19BA-6243-A40D-5BF904AF8083}"/>
              </a:ext>
            </a:extLst>
          </p:cNvPr>
          <p:cNvSpPr/>
          <p:nvPr/>
        </p:nvSpPr>
        <p:spPr>
          <a:xfrm>
            <a:off x="673207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0" name="Rectangle 759">
            <a:extLst>
              <a:ext uri="{FF2B5EF4-FFF2-40B4-BE49-F238E27FC236}">
                <a16:creationId xmlns:a16="http://schemas.microsoft.com/office/drawing/2014/main" id="{6CCF8CC4-9676-754A-AE56-0A36AE59F5D5}"/>
              </a:ext>
            </a:extLst>
          </p:cNvPr>
          <p:cNvSpPr/>
          <p:nvPr/>
        </p:nvSpPr>
        <p:spPr>
          <a:xfrm>
            <a:off x="6823385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1" name="Rectangle 760">
            <a:extLst>
              <a:ext uri="{FF2B5EF4-FFF2-40B4-BE49-F238E27FC236}">
                <a16:creationId xmlns:a16="http://schemas.microsoft.com/office/drawing/2014/main" id="{2D347CF4-011C-9340-AEAB-C202A71658B9}"/>
              </a:ext>
            </a:extLst>
          </p:cNvPr>
          <p:cNvSpPr/>
          <p:nvPr/>
        </p:nvSpPr>
        <p:spPr>
          <a:xfrm>
            <a:off x="709730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2" name="Rectangle 761">
            <a:extLst>
              <a:ext uri="{FF2B5EF4-FFF2-40B4-BE49-F238E27FC236}">
                <a16:creationId xmlns:a16="http://schemas.microsoft.com/office/drawing/2014/main" id="{8009FBFC-82B9-7D4B-8710-9819AE720606}"/>
              </a:ext>
            </a:extLst>
          </p:cNvPr>
          <p:cNvSpPr/>
          <p:nvPr/>
        </p:nvSpPr>
        <p:spPr>
          <a:xfrm>
            <a:off x="727991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3" name="Rectangle 762">
            <a:extLst>
              <a:ext uri="{FF2B5EF4-FFF2-40B4-BE49-F238E27FC236}">
                <a16:creationId xmlns:a16="http://schemas.microsoft.com/office/drawing/2014/main" id="{EA58E7EE-DCF4-CC42-BF7E-21F623A30031}"/>
              </a:ext>
            </a:extLst>
          </p:cNvPr>
          <p:cNvSpPr/>
          <p:nvPr/>
        </p:nvSpPr>
        <p:spPr>
          <a:xfrm>
            <a:off x="7371221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4" name="Rectangle 763">
            <a:extLst>
              <a:ext uri="{FF2B5EF4-FFF2-40B4-BE49-F238E27FC236}">
                <a16:creationId xmlns:a16="http://schemas.microsoft.com/office/drawing/2014/main" id="{539BD99D-CFDA-124B-A771-A2EC38EB11BE}"/>
              </a:ext>
            </a:extLst>
          </p:cNvPr>
          <p:cNvSpPr/>
          <p:nvPr/>
        </p:nvSpPr>
        <p:spPr>
          <a:xfrm>
            <a:off x="7462527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5" name="Rectangle 764">
            <a:extLst>
              <a:ext uri="{FF2B5EF4-FFF2-40B4-BE49-F238E27FC236}">
                <a16:creationId xmlns:a16="http://schemas.microsoft.com/office/drawing/2014/main" id="{411E6CA3-2B60-A048-8286-424D40483739}"/>
              </a:ext>
            </a:extLst>
          </p:cNvPr>
          <p:cNvSpPr/>
          <p:nvPr/>
        </p:nvSpPr>
        <p:spPr>
          <a:xfrm>
            <a:off x="7827751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6" name="Rectangle 765">
            <a:extLst>
              <a:ext uri="{FF2B5EF4-FFF2-40B4-BE49-F238E27FC236}">
                <a16:creationId xmlns:a16="http://schemas.microsoft.com/office/drawing/2014/main" id="{A944D178-CC88-704B-9ED4-408C14D0FAF2}"/>
              </a:ext>
            </a:extLst>
          </p:cNvPr>
          <p:cNvSpPr/>
          <p:nvPr/>
        </p:nvSpPr>
        <p:spPr>
          <a:xfrm>
            <a:off x="7919057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7" name="Rectangle 766">
            <a:extLst>
              <a:ext uri="{FF2B5EF4-FFF2-40B4-BE49-F238E27FC236}">
                <a16:creationId xmlns:a16="http://schemas.microsoft.com/office/drawing/2014/main" id="{03F761D4-6143-5C4D-B703-1980C968FEA0}"/>
              </a:ext>
            </a:extLst>
          </p:cNvPr>
          <p:cNvSpPr/>
          <p:nvPr/>
        </p:nvSpPr>
        <p:spPr>
          <a:xfrm>
            <a:off x="801036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" name="Rectangle 767">
            <a:extLst>
              <a:ext uri="{FF2B5EF4-FFF2-40B4-BE49-F238E27FC236}">
                <a16:creationId xmlns:a16="http://schemas.microsoft.com/office/drawing/2014/main" id="{25FCAE23-6BA9-524E-9095-ADB43C34C4CC}"/>
              </a:ext>
            </a:extLst>
          </p:cNvPr>
          <p:cNvSpPr/>
          <p:nvPr/>
        </p:nvSpPr>
        <p:spPr>
          <a:xfrm>
            <a:off x="8101669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9" name="Rectangle 768">
            <a:extLst>
              <a:ext uri="{FF2B5EF4-FFF2-40B4-BE49-F238E27FC236}">
                <a16:creationId xmlns:a16="http://schemas.microsoft.com/office/drawing/2014/main" id="{52070F44-C8B7-5544-8489-1929518E9DB9}"/>
              </a:ext>
            </a:extLst>
          </p:cNvPr>
          <p:cNvSpPr/>
          <p:nvPr/>
        </p:nvSpPr>
        <p:spPr>
          <a:xfrm>
            <a:off x="8192975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0" name="Rectangle 769">
            <a:extLst>
              <a:ext uri="{FF2B5EF4-FFF2-40B4-BE49-F238E27FC236}">
                <a16:creationId xmlns:a16="http://schemas.microsoft.com/office/drawing/2014/main" id="{80E66A27-971E-A645-9FEB-A0E8B9D360E0}"/>
              </a:ext>
            </a:extLst>
          </p:cNvPr>
          <p:cNvSpPr/>
          <p:nvPr/>
        </p:nvSpPr>
        <p:spPr>
          <a:xfrm>
            <a:off x="8284281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1" name="Rectangle 770">
            <a:extLst>
              <a:ext uri="{FF2B5EF4-FFF2-40B4-BE49-F238E27FC236}">
                <a16:creationId xmlns:a16="http://schemas.microsoft.com/office/drawing/2014/main" id="{EB942E78-880E-104A-931F-3CE635EA3A59}"/>
              </a:ext>
            </a:extLst>
          </p:cNvPr>
          <p:cNvSpPr/>
          <p:nvPr/>
        </p:nvSpPr>
        <p:spPr>
          <a:xfrm>
            <a:off x="846689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2" name="Rectangle 771">
            <a:extLst>
              <a:ext uri="{FF2B5EF4-FFF2-40B4-BE49-F238E27FC236}">
                <a16:creationId xmlns:a16="http://schemas.microsoft.com/office/drawing/2014/main" id="{26D36BDD-9204-D14E-8FAA-CFC1BDFA9C78}"/>
              </a:ext>
            </a:extLst>
          </p:cNvPr>
          <p:cNvSpPr/>
          <p:nvPr/>
        </p:nvSpPr>
        <p:spPr>
          <a:xfrm>
            <a:off x="8649505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3" name="Rectangle 772">
            <a:extLst>
              <a:ext uri="{FF2B5EF4-FFF2-40B4-BE49-F238E27FC236}">
                <a16:creationId xmlns:a16="http://schemas.microsoft.com/office/drawing/2014/main" id="{13DEDF64-7F2D-BB4C-A22A-6144F2E15607}"/>
              </a:ext>
            </a:extLst>
          </p:cNvPr>
          <p:cNvSpPr/>
          <p:nvPr/>
        </p:nvSpPr>
        <p:spPr>
          <a:xfrm>
            <a:off x="874081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4" name="Rectangle 773">
            <a:extLst>
              <a:ext uri="{FF2B5EF4-FFF2-40B4-BE49-F238E27FC236}">
                <a16:creationId xmlns:a16="http://schemas.microsoft.com/office/drawing/2014/main" id="{443BC85A-0F6D-D14E-828A-20178E4616A1}"/>
              </a:ext>
            </a:extLst>
          </p:cNvPr>
          <p:cNvSpPr/>
          <p:nvPr/>
        </p:nvSpPr>
        <p:spPr>
          <a:xfrm>
            <a:off x="883211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5" name="Rectangle 774">
            <a:extLst>
              <a:ext uri="{FF2B5EF4-FFF2-40B4-BE49-F238E27FC236}">
                <a16:creationId xmlns:a16="http://schemas.microsoft.com/office/drawing/2014/main" id="{0B20785D-0345-4046-A486-BF4585402605}"/>
              </a:ext>
            </a:extLst>
          </p:cNvPr>
          <p:cNvSpPr/>
          <p:nvPr/>
        </p:nvSpPr>
        <p:spPr>
          <a:xfrm>
            <a:off x="892342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6" name="Rectangle 775">
            <a:extLst>
              <a:ext uri="{FF2B5EF4-FFF2-40B4-BE49-F238E27FC236}">
                <a16:creationId xmlns:a16="http://schemas.microsoft.com/office/drawing/2014/main" id="{2A5A1499-B83B-C745-817F-D0417F22F092}"/>
              </a:ext>
            </a:extLst>
          </p:cNvPr>
          <p:cNvSpPr/>
          <p:nvPr/>
        </p:nvSpPr>
        <p:spPr>
          <a:xfrm>
            <a:off x="901472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7" name="Rectangle 776">
            <a:extLst>
              <a:ext uri="{FF2B5EF4-FFF2-40B4-BE49-F238E27FC236}">
                <a16:creationId xmlns:a16="http://schemas.microsoft.com/office/drawing/2014/main" id="{5C6C4729-FADD-CE4A-9B17-37CC5AB833BF}"/>
              </a:ext>
            </a:extLst>
          </p:cNvPr>
          <p:cNvSpPr/>
          <p:nvPr/>
        </p:nvSpPr>
        <p:spPr>
          <a:xfrm>
            <a:off x="919734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8" name="Rectangle 777">
            <a:extLst>
              <a:ext uri="{FF2B5EF4-FFF2-40B4-BE49-F238E27FC236}">
                <a16:creationId xmlns:a16="http://schemas.microsoft.com/office/drawing/2014/main" id="{AFB82B7C-DA7B-4347-A3CC-78136671611F}"/>
              </a:ext>
            </a:extLst>
          </p:cNvPr>
          <p:cNvSpPr/>
          <p:nvPr/>
        </p:nvSpPr>
        <p:spPr>
          <a:xfrm>
            <a:off x="928864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9" name="Rectangle 778">
            <a:extLst>
              <a:ext uri="{FF2B5EF4-FFF2-40B4-BE49-F238E27FC236}">
                <a16:creationId xmlns:a16="http://schemas.microsoft.com/office/drawing/2014/main" id="{C4DD2C5E-41AD-184D-B06A-272C3F702EA3}"/>
              </a:ext>
            </a:extLst>
          </p:cNvPr>
          <p:cNvSpPr/>
          <p:nvPr/>
        </p:nvSpPr>
        <p:spPr>
          <a:xfrm>
            <a:off x="937995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0" name="Rectangle 779">
            <a:extLst>
              <a:ext uri="{FF2B5EF4-FFF2-40B4-BE49-F238E27FC236}">
                <a16:creationId xmlns:a16="http://schemas.microsoft.com/office/drawing/2014/main" id="{11A32BCE-FEFC-CE40-A600-5FA6BC2E0D6D}"/>
              </a:ext>
            </a:extLst>
          </p:cNvPr>
          <p:cNvSpPr/>
          <p:nvPr/>
        </p:nvSpPr>
        <p:spPr>
          <a:xfrm>
            <a:off x="947125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1" name="Rectangle 780">
            <a:extLst>
              <a:ext uri="{FF2B5EF4-FFF2-40B4-BE49-F238E27FC236}">
                <a16:creationId xmlns:a16="http://schemas.microsoft.com/office/drawing/2014/main" id="{2E9F91FD-B6A7-DC40-9C05-20A3098CF289}"/>
              </a:ext>
            </a:extLst>
          </p:cNvPr>
          <p:cNvSpPr/>
          <p:nvPr/>
        </p:nvSpPr>
        <p:spPr>
          <a:xfrm>
            <a:off x="965387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2" name="Rectangle 781">
            <a:extLst>
              <a:ext uri="{FF2B5EF4-FFF2-40B4-BE49-F238E27FC236}">
                <a16:creationId xmlns:a16="http://schemas.microsoft.com/office/drawing/2014/main" id="{04EEACC2-6916-CC4E-B6E4-0732A9F72BD1}"/>
              </a:ext>
            </a:extLst>
          </p:cNvPr>
          <p:cNvSpPr/>
          <p:nvPr/>
        </p:nvSpPr>
        <p:spPr>
          <a:xfrm>
            <a:off x="9745177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3" name="Rectangle 782">
            <a:extLst>
              <a:ext uri="{FF2B5EF4-FFF2-40B4-BE49-F238E27FC236}">
                <a16:creationId xmlns:a16="http://schemas.microsoft.com/office/drawing/2014/main" id="{69F898C8-EA84-3244-8102-861097B7C85E}"/>
              </a:ext>
            </a:extLst>
          </p:cNvPr>
          <p:cNvSpPr/>
          <p:nvPr/>
        </p:nvSpPr>
        <p:spPr>
          <a:xfrm>
            <a:off x="9836483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4" name="Rectangle 783">
            <a:extLst>
              <a:ext uri="{FF2B5EF4-FFF2-40B4-BE49-F238E27FC236}">
                <a16:creationId xmlns:a16="http://schemas.microsoft.com/office/drawing/2014/main" id="{267C278F-9736-4F43-AA6B-43181181D957}"/>
              </a:ext>
            </a:extLst>
          </p:cNvPr>
          <p:cNvSpPr/>
          <p:nvPr/>
        </p:nvSpPr>
        <p:spPr>
          <a:xfrm>
            <a:off x="10293013" y="6292238"/>
            <a:ext cx="99279" cy="88900"/>
          </a:xfrm>
          <a:prstGeom prst="rect">
            <a:avLst/>
          </a:prstGeom>
          <a:solidFill>
            <a:srgbClr val="F2DCDB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5" name="Rectangle 784">
            <a:extLst>
              <a:ext uri="{FF2B5EF4-FFF2-40B4-BE49-F238E27FC236}">
                <a16:creationId xmlns:a16="http://schemas.microsoft.com/office/drawing/2014/main" id="{94E5E143-0EA4-B24A-986C-33E33779182E}"/>
              </a:ext>
            </a:extLst>
          </p:cNvPr>
          <p:cNvSpPr/>
          <p:nvPr/>
        </p:nvSpPr>
        <p:spPr>
          <a:xfrm>
            <a:off x="10475625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6" name="Rectangle 785">
            <a:extLst>
              <a:ext uri="{FF2B5EF4-FFF2-40B4-BE49-F238E27FC236}">
                <a16:creationId xmlns:a16="http://schemas.microsoft.com/office/drawing/2014/main" id="{B67BF833-0C47-FB4B-B793-3E8939C1692C}"/>
              </a:ext>
            </a:extLst>
          </p:cNvPr>
          <p:cNvSpPr/>
          <p:nvPr/>
        </p:nvSpPr>
        <p:spPr>
          <a:xfrm>
            <a:off x="10566961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7" name="Rectangle 786">
            <a:extLst>
              <a:ext uri="{FF2B5EF4-FFF2-40B4-BE49-F238E27FC236}">
                <a16:creationId xmlns:a16="http://schemas.microsoft.com/office/drawing/2014/main" id="{040969F8-BB89-2343-9BD9-A53E1B82955E}"/>
              </a:ext>
            </a:extLst>
          </p:cNvPr>
          <p:cNvSpPr/>
          <p:nvPr/>
        </p:nvSpPr>
        <p:spPr>
          <a:xfrm>
            <a:off x="3079839" y="6292238"/>
            <a:ext cx="99279" cy="88900"/>
          </a:xfrm>
          <a:prstGeom prst="rect">
            <a:avLst/>
          </a:prstGeom>
          <a:solidFill>
            <a:srgbClr val="FF671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01933A8B-71A8-E446-A526-DAF2D69683D7}"/>
              </a:ext>
            </a:extLst>
          </p:cNvPr>
          <p:cNvSpPr txBox="1"/>
          <p:nvPr/>
        </p:nvSpPr>
        <p:spPr>
          <a:xfrm>
            <a:off x="3092872" y="6180084"/>
            <a:ext cx="85916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3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C38F-FB7C-5B42-BA1C-F5F2FD1F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A8DBE-0789-EC4B-8173-9D4E49A3ED6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Dr.</a:t>
            </a:r>
            <a:r>
              <a:rPr lang="en-GB" dirty="0"/>
              <a:t> Neal D. Shore has the following relevant financial relationships to disclose:</a:t>
            </a:r>
            <a:endParaRPr lang="en-GB" b="1" dirty="0"/>
          </a:p>
          <a:p>
            <a:r>
              <a:rPr lang="en-GB" b="1" dirty="0"/>
              <a:t>Research/Consulting: </a:t>
            </a:r>
            <a:r>
              <a:rPr lang="en-GB" dirty="0"/>
              <a:t>AbbVie, Amgen, Astellas, AstraZeneca, Bayer, BMS, Clovis Oncology, </a:t>
            </a:r>
            <a:r>
              <a:rPr lang="en-GB" dirty="0" err="1"/>
              <a:t>Dendreon</a:t>
            </a:r>
            <a:r>
              <a:rPr lang="en-GB" dirty="0"/>
              <a:t>, Exact Imaging, FerGene, Ferring, Janssen, MDx Health, Merck, Myovant, </a:t>
            </a:r>
            <a:r>
              <a:rPr lang="en-GB" dirty="0" err="1"/>
              <a:t>Nymax</a:t>
            </a:r>
            <a:r>
              <a:rPr lang="en-GB" dirty="0"/>
              <a:t>, Pfizer, Sanofi, Tolmar</a:t>
            </a:r>
          </a:p>
          <a:p>
            <a:r>
              <a:rPr lang="en-GB" b="1" dirty="0"/>
              <a:t>Stock/Patents/Salary</a:t>
            </a:r>
            <a:r>
              <a:rPr lang="en-GB" dirty="0"/>
              <a:t>: none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4C08F-4DC7-174C-864A-7173475C3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/>
            <a:fld id="{FCE43C0F-8A7B-3A4B-9DB5-B3472E36E833}" type="slidenum">
              <a:rPr lang="en-GB" smtClean="0">
                <a:solidFill>
                  <a:srgbClr val="5D8298"/>
                </a:solidFill>
              </a:rPr>
              <a:pPr defTabSz="457200"/>
              <a:t>5</a:t>
            </a:fld>
            <a:endParaRPr lang="en-GB" dirty="0">
              <a:solidFill>
                <a:srgbClr val="5D8298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0B883-70B2-6B48-BA21-3AA80132D71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94854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TRITON2 primary endpoint</a:t>
            </a:r>
            <a:br>
              <a:rPr lang="en-US" noProof="0" dirty="0"/>
            </a:br>
            <a:r>
              <a:rPr lang="en-US" noProof="0" dirty="0"/>
              <a:t>Objective Response rate</a:t>
            </a:r>
            <a:r>
              <a:rPr lang="en-US" baseline="30000" dirty="0"/>
              <a:t>1</a:t>
            </a:r>
            <a:r>
              <a:rPr lang="en-US" dirty="0"/>
              <a:t> </a:t>
            </a:r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E88904-ED1D-0648-85C9-74D0E387CA3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FR" dirty="0"/>
              <a:t>1. </a:t>
            </a:r>
            <a:r>
              <a:rPr lang="en-GB" dirty="0" err="1"/>
              <a:t>Abida</a:t>
            </a:r>
            <a:r>
              <a:rPr lang="en-GB" dirty="0"/>
              <a:t> W, et al. Journal of Clinical Oncology 2020 DOI https://</a:t>
            </a:r>
            <a:r>
              <a:rPr lang="en-GB" dirty="0" err="1"/>
              <a:t>doi.org</a:t>
            </a:r>
            <a:r>
              <a:rPr lang="en-GB" dirty="0"/>
              <a:t>/10.1200/JCO.20.01035</a:t>
            </a:r>
          </a:p>
          <a:p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189265"/>
              </p:ext>
            </p:extLst>
          </p:nvPr>
        </p:nvGraphicFramePr>
        <p:xfrm>
          <a:off x="1121204" y="1752938"/>
          <a:ext cx="9526587" cy="2612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9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3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697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Response</a:t>
                      </a: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</a:rPr>
                        <a:t>Investigator-Evaluable Population</a:t>
                      </a:r>
                    </a:p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</a:rPr>
                        <a:t>(n=65)</a:t>
                      </a: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chemeClr val="bg1"/>
                          </a:solidFill>
                        </a:rPr>
                        <a:t>IRR-Evaluable Population</a:t>
                      </a:r>
                      <a:br>
                        <a:rPr lang="en-US" sz="1400" b="1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i="0" dirty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400" b="1" i="0" baseline="0" dirty="0">
                          <a:solidFill>
                            <a:schemeClr val="bg1"/>
                          </a:solidFill>
                        </a:rPr>
                        <a:t>=62)</a:t>
                      </a:r>
                      <a:endParaRPr lang="en-US" sz="14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400" b="1" dirty="0"/>
                        <a:t>Confirmed ORR,</a:t>
                      </a:r>
                      <a:r>
                        <a:rPr lang="en-US" sz="1400" b="1" baseline="0" dirty="0"/>
                        <a:t> No (%; 95% CI)</a:t>
                      </a:r>
                      <a:endParaRPr lang="en-US" sz="1400" b="1" dirty="0"/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33 (50.8; 38.1 to 63.4)</a:t>
                      </a:r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27 (43.5; 31.0 to 56.7)</a:t>
                      </a:r>
                    </a:p>
                  </a:txBody>
                  <a:tcPr marL="121920" marR="12192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400" dirty="0"/>
                        <a:t>     Complete Response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 (6.2)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 (11.3)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400" dirty="0"/>
                        <a:t>     Partial Response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 (44.6)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 (32.3)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400" b="1" dirty="0"/>
                        <a:t>Stable Disease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 (38.5)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 (45.2)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400" b="1" dirty="0"/>
                        <a:t>Progressive Disease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 (9.2)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 (9.7)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400" b="1" dirty="0"/>
                        <a:t>Not evaluable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(1.5)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(1.6)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 marL="121920" marR="12192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Overall Efficacy Population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(n=115)</a:t>
                      </a:r>
                    </a:p>
                  </a:txBody>
                  <a:tcPr marL="121920" marR="121920" marT="0" marB="0" anchor="ctr">
                    <a:solidFill>
                      <a:srgbClr val="C757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2543475336"/>
                  </a:ext>
                </a:extLst>
              </a:tr>
              <a:tr h="222001">
                <a:tc>
                  <a:txBody>
                    <a:bodyPr/>
                    <a:lstStyle/>
                    <a:p>
                      <a:r>
                        <a:rPr lang="en-US" sz="1400" b="1" dirty="0"/>
                        <a:t>Confirmed PSA response rate, No. (5;95% CI)</a:t>
                      </a:r>
                    </a:p>
                  </a:txBody>
                  <a:tcPr marL="121920" marR="121920" marT="0" marB="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63 (54.8;45.2 to 64.1)</a:t>
                      </a:r>
                    </a:p>
                  </a:txBody>
                  <a:tcPr marL="121920" marR="121920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487789981"/>
                  </a:ext>
                </a:extLst>
              </a:tr>
            </a:tbl>
          </a:graphicData>
        </a:graphic>
      </p:graphicFrame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544C97-2D42-094D-BF78-1231EB7FF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2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B0732A5-2BBA-734E-A844-3F4E7B995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587268"/>
              </p:ext>
            </p:extLst>
          </p:nvPr>
        </p:nvGraphicFramePr>
        <p:xfrm>
          <a:off x="619200" y="1478943"/>
          <a:ext cx="10445352" cy="3335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884">
                  <a:extLst>
                    <a:ext uri="{9D8B030D-6E8A-4147-A177-3AD203B41FA5}">
                      <a16:colId xmlns:a16="http://schemas.microsoft.com/office/drawing/2014/main" val="731282379"/>
                    </a:ext>
                  </a:extLst>
                </a:gridCol>
                <a:gridCol w="1593116">
                  <a:extLst>
                    <a:ext uri="{9D8B030D-6E8A-4147-A177-3AD203B41FA5}">
                      <a16:colId xmlns:a16="http://schemas.microsoft.com/office/drawing/2014/main" val="1332698529"/>
                    </a:ext>
                  </a:extLst>
                </a:gridCol>
                <a:gridCol w="1786880">
                  <a:extLst>
                    <a:ext uri="{9D8B030D-6E8A-4147-A177-3AD203B41FA5}">
                      <a16:colId xmlns:a16="http://schemas.microsoft.com/office/drawing/2014/main" val="4081502160"/>
                    </a:ext>
                  </a:extLst>
                </a:gridCol>
                <a:gridCol w="2104945">
                  <a:extLst>
                    <a:ext uri="{9D8B030D-6E8A-4147-A177-3AD203B41FA5}">
                      <a16:colId xmlns:a16="http://schemas.microsoft.com/office/drawing/2014/main" val="3355860381"/>
                    </a:ext>
                  </a:extLst>
                </a:gridCol>
                <a:gridCol w="2143527">
                  <a:extLst>
                    <a:ext uri="{9D8B030D-6E8A-4147-A177-3AD203B41FA5}">
                      <a16:colId xmlns:a16="http://schemas.microsoft.com/office/drawing/2014/main" val="3795532084"/>
                    </a:ext>
                  </a:extLst>
                </a:gridCol>
              </a:tblGrid>
              <a:tr h="17254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2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ORR in IRR-Evaluable Population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9720" marB="972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PSA Response Rate in Overall Efficacy Population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T="9720" marB="9720"/>
                </a:tc>
                <a:extLst>
                  <a:ext uri="{0D108BD9-81ED-4DB2-BD59-A6C34878D82A}">
                    <a16:rowId xmlns:a16="http://schemas.microsoft.com/office/drawing/2014/main" val="2071964243"/>
                  </a:ext>
                </a:extLst>
              </a:tr>
              <a:tr h="3163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/>
                        <a:t>ORR,</a:t>
                      </a:r>
                      <a:br>
                        <a:rPr lang="en-US" sz="1100" b="1" dirty="0"/>
                      </a:br>
                      <a:r>
                        <a:rPr lang="en-US" sz="1100" b="1" dirty="0"/>
                        <a:t>No./No. (%) [95% CI]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1" dirty="0"/>
                        <a:t>PSA Response Rate,</a:t>
                      </a:r>
                      <a:br>
                        <a:rPr lang="en-US" sz="1100" b="1" dirty="0"/>
                      </a:br>
                      <a:r>
                        <a:rPr lang="en-US" sz="1100" b="1" dirty="0"/>
                        <a:t>No./No. (%) [95% CI]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472092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dirty="0"/>
                        <a:t>Overall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27/62 (43.5) [31.0 to 56.7]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63/115 (54.8) [45.2 to 64.1]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06422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100" dirty="0"/>
                        <a:t>Gene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6312758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0" indent="180975">
                        <a:lnSpc>
                          <a:spcPct val="90000"/>
                        </a:lnSpc>
                        <a:tabLst/>
                      </a:pPr>
                      <a:r>
                        <a:rPr lang="en-US" sz="1100" i="1" dirty="0"/>
                        <a:t>BRCA1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3/9 (33.3) [7.5 to 70.1]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2/13 (15.4) [1.9 to 45.4]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902205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0" indent="180975">
                        <a:lnSpc>
                          <a:spcPct val="90000"/>
                        </a:lnSpc>
                        <a:tabLst/>
                      </a:pPr>
                      <a:r>
                        <a:rPr lang="en-US" sz="1100" i="1" dirty="0"/>
                        <a:t>BRCA2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24/53 (45.3) [31.6 to 59.6]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61/102 (59.8) [49.6 to 69.4]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42927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0" indent="6350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Germline/somatic status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658481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Germline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9/21 (42.9) [21.8 to 66.0]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27/44 (61.4) [45.5 to 75.6]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138941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Somatic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18/41 (43.9) [28.5 to 60.3]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36/71 (50.7) [38.6 to 62.8]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182719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0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No. of prior lines of therapy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812426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1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NA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1/1* (100.0) [2.5 to 100.0]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275404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2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15/32 (46.9) [29.1 to 65.3]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36/61 (59.0) [45.7 to 71.4]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5326760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≥3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12/30 (40.0) [22.7 to 59.4]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26/53 (49.1) [35.1 to 63.2]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790495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0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Hepatic metastases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606607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Yes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6/13 (46.2) [19.2 to 74.9]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10/14 (71.4) [41.9 to 91.6]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410899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No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21/49 (42.9) [28.8 to 57.8]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53/101 (52.5) [42.3 to 62.5]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907832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0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Age, years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7921992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&lt;65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7/11 (63.6) [30.8 to 89.1]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15/25 (60.0) [38.7 to 78.9]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250008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65–74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8/25 (32.0) [14.9 to 53.5]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28/52 (53.8) [39.5 to 67.8]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972742"/>
                  </a:ext>
                </a:extLst>
              </a:tr>
              <a:tr h="158167">
                <a:tc>
                  <a:txBody>
                    <a:bodyPr/>
                    <a:lstStyle/>
                    <a:p>
                      <a:pPr marL="6350" indent="174625">
                        <a:lnSpc>
                          <a:spcPct val="90000"/>
                        </a:lnSpc>
                        <a:tabLst/>
                      </a:pPr>
                      <a:r>
                        <a:rPr lang="en-US" sz="1100" dirty="0"/>
                        <a:t>≥75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12/26 (46.2) [26.6 to 66.6]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100" b="0" dirty="0"/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100" b="0" dirty="0"/>
                        <a:t>20/38 (52.6) [35.8 to 69.0]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62475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TRITON2:</a:t>
            </a:r>
            <a:br>
              <a:rPr lang="en-US" noProof="0" dirty="0"/>
            </a:br>
            <a:r>
              <a:rPr lang="en-US" noProof="0" dirty="0"/>
              <a:t>subgroup analysis of Objective Response rate</a:t>
            </a:r>
            <a:r>
              <a:rPr lang="en-US" baseline="30000" dirty="0"/>
              <a:t>1</a:t>
            </a:r>
            <a:r>
              <a:rPr lang="en-US" dirty="0"/>
              <a:t> </a:t>
            </a:r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E88904-ED1D-0648-85C9-74D0E387CA3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FR" dirty="0"/>
              <a:t>1. </a:t>
            </a:r>
            <a:r>
              <a:rPr lang="en-GB" dirty="0" err="1"/>
              <a:t>Abida</a:t>
            </a:r>
            <a:r>
              <a:rPr lang="en-GB" dirty="0"/>
              <a:t> W, et al. Journal of Clinical Oncology 2020 DOI https://</a:t>
            </a:r>
            <a:r>
              <a:rPr lang="en-GB" dirty="0" err="1"/>
              <a:t>doi.org</a:t>
            </a:r>
            <a:r>
              <a:rPr lang="en-GB" dirty="0"/>
              <a:t>/10.1200/JCO.20.01035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544C97-2D42-094D-BF78-1231EB7FF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9AEF1E-466F-D140-9AC4-9806B9AB5FDB}"/>
              </a:ext>
            </a:extLst>
          </p:cNvPr>
          <p:cNvCxnSpPr>
            <a:cxnSpLocks/>
          </p:cNvCxnSpPr>
          <p:nvPr/>
        </p:nvCxnSpPr>
        <p:spPr>
          <a:xfrm>
            <a:off x="6823075" y="4801656"/>
            <a:ext cx="227965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1F6E04-4C1F-A848-9CAF-3932B4A04AAA}"/>
              </a:ext>
            </a:extLst>
          </p:cNvPr>
          <p:cNvCxnSpPr>
            <a:cxnSpLocks/>
          </p:cNvCxnSpPr>
          <p:nvPr/>
        </p:nvCxnSpPr>
        <p:spPr>
          <a:xfrm rot="16200000">
            <a:off x="7726493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A16B45D-0EDC-F843-9861-7BB6CC5DEC6A}"/>
              </a:ext>
            </a:extLst>
          </p:cNvPr>
          <p:cNvSpPr txBox="1"/>
          <p:nvPr/>
        </p:nvSpPr>
        <p:spPr>
          <a:xfrm>
            <a:off x="7678547" y="4847553"/>
            <a:ext cx="1570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575D27-1123-CE40-AE18-03BA671802E4}"/>
              </a:ext>
            </a:extLst>
          </p:cNvPr>
          <p:cNvCxnSpPr>
            <a:cxnSpLocks/>
          </p:cNvCxnSpPr>
          <p:nvPr/>
        </p:nvCxnSpPr>
        <p:spPr>
          <a:xfrm rot="16200000">
            <a:off x="6872418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F52395C-3E97-2B41-931B-D013E93A8708}"/>
              </a:ext>
            </a:extLst>
          </p:cNvPr>
          <p:cNvSpPr txBox="1"/>
          <p:nvPr/>
        </p:nvSpPr>
        <p:spPr>
          <a:xfrm>
            <a:off x="6863744" y="4847553"/>
            <a:ext cx="7854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8F10ED-03A7-174C-941A-57BA03A28333}"/>
              </a:ext>
            </a:extLst>
          </p:cNvPr>
          <p:cNvCxnSpPr>
            <a:cxnSpLocks/>
          </p:cNvCxnSpPr>
          <p:nvPr/>
        </p:nvCxnSpPr>
        <p:spPr>
          <a:xfrm rot="16200000">
            <a:off x="7297868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0925685-BF35-A84F-9BDE-94B90E63F122}"/>
              </a:ext>
            </a:extLst>
          </p:cNvPr>
          <p:cNvSpPr txBox="1"/>
          <p:nvPr/>
        </p:nvSpPr>
        <p:spPr>
          <a:xfrm>
            <a:off x="7249922" y="4847553"/>
            <a:ext cx="1570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7087C1-500B-8D4A-B961-9E7AD263F283}"/>
              </a:ext>
            </a:extLst>
          </p:cNvPr>
          <p:cNvCxnSpPr>
            <a:cxnSpLocks/>
          </p:cNvCxnSpPr>
          <p:nvPr/>
        </p:nvCxnSpPr>
        <p:spPr>
          <a:xfrm rot="16200000">
            <a:off x="8148768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EC8059-D4B8-1C40-89AB-FACEE8AB3EF1}"/>
              </a:ext>
            </a:extLst>
          </p:cNvPr>
          <p:cNvSpPr txBox="1"/>
          <p:nvPr/>
        </p:nvSpPr>
        <p:spPr>
          <a:xfrm>
            <a:off x="8100822" y="4847553"/>
            <a:ext cx="1570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04BA5D-954E-9842-B491-441054A5D959}"/>
              </a:ext>
            </a:extLst>
          </p:cNvPr>
          <p:cNvCxnSpPr>
            <a:cxnSpLocks/>
          </p:cNvCxnSpPr>
          <p:nvPr/>
        </p:nvCxnSpPr>
        <p:spPr>
          <a:xfrm rot="16200000">
            <a:off x="8574218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A9FA6EB-BBB4-0942-9448-B0926C4F002B}"/>
              </a:ext>
            </a:extLst>
          </p:cNvPr>
          <p:cNvSpPr txBox="1"/>
          <p:nvPr/>
        </p:nvSpPr>
        <p:spPr>
          <a:xfrm>
            <a:off x="8526272" y="4847553"/>
            <a:ext cx="1570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B90D47-E920-1445-9CE9-96346CD47409}"/>
              </a:ext>
            </a:extLst>
          </p:cNvPr>
          <p:cNvCxnSpPr>
            <a:cxnSpLocks/>
          </p:cNvCxnSpPr>
          <p:nvPr/>
        </p:nvCxnSpPr>
        <p:spPr>
          <a:xfrm rot="16200000">
            <a:off x="9006018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50FBF3-1527-A441-9688-A535FC72A614}"/>
              </a:ext>
            </a:extLst>
          </p:cNvPr>
          <p:cNvSpPr txBox="1"/>
          <p:nvPr/>
        </p:nvSpPr>
        <p:spPr>
          <a:xfrm>
            <a:off x="8918798" y="4847553"/>
            <a:ext cx="23564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B1ABB9-0B6C-2A40-A3EE-B40BCF15228E}"/>
              </a:ext>
            </a:extLst>
          </p:cNvPr>
          <p:cNvSpPr txBox="1"/>
          <p:nvPr/>
        </p:nvSpPr>
        <p:spPr>
          <a:xfrm>
            <a:off x="7057712" y="5060996"/>
            <a:ext cx="177356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PSA Response Rate (95% CI)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999E6A1-353E-2344-8FE1-06B1C2026436}"/>
              </a:ext>
            </a:extLst>
          </p:cNvPr>
          <p:cNvCxnSpPr>
            <a:cxnSpLocks/>
          </p:cNvCxnSpPr>
          <p:nvPr/>
        </p:nvCxnSpPr>
        <p:spPr>
          <a:xfrm flipV="1">
            <a:off x="8071418" y="1720103"/>
            <a:ext cx="0" cy="307704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93C1A17-96D0-8146-A2C8-0B1055D9C88A}"/>
              </a:ext>
            </a:extLst>
          </p:cNvPr>
          <p:cNvGrpSpPr/>
          <p:nvPr/>
        </p:nvGrpSpPr>
        <p:grpSpPr>
          <a:xfrm>
            <a:off x="7718032" y="4363136"/>
            <a:ext cx="870343" cy="97172"/>
            <a:chOff x="7718032" y="5087603"/>
            <a:chExt cx="870343" cy="9717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CD88C00-316B-144C-8CB5-25F6178644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A772A46-9113-E746-8526-2B94B0361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D245A0-04DC-BE4C-9AE1-75B0A6E4A3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5B7E0340-786D-294D-A46D-21DCCCD1146A}"/>
              </a:ext>
            </a:extLst>
          </p:cNvPr>
          <p:cNvSpPr/>
          <p:nvPr/>
        </p:nvSpPr>
        <p:spPr>
          <a:xfrm>
            <a:off x="8129964" y="4360476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D50AD8F-B5D4-984E-9E52-E40831BB2B89}"/>
              </a:ext>
            </a:extLst>
          </p:cNvPr>
          <p:cNvGrpSpPr/>
          <p:nvPr/>
        </p:nvGrpSpPr>
        <p:grpSpPr>
          <a:xfrm>
            <a:off x="7791058" y="4045637"/>
            <a:ext cx="435368" cy="97172"/>
            <a:chOff x="7718032" y="5087603"/>
            <a:chExt cx="870343" cy="9717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4C060F4-3CAA-954F-A653-6FBB17FB50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EBF62EF-F8E9-BF4E-88FF-6066B5F075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F8AE4D0-7FB0-DD42-9ADF-1A2CDA83F2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1F0BC686-1318-4A41-9B54-BC1F95752F5F}"/>
              </a:ext>
            </a:extLst>
          </p:cNvPr>
          <p:cNvSpPr/>
          <p:nvPr/>
        </p:nvSpPr>
        <p:spPr>
          <a:xfrm>
            <a:off x="7968039" y="4042977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1571FA2-FE36-0D47-862B-E6B4568DA253}"/>
              </a:ext>
            </a:extLst>
          </p:cNvPr>
          <p:cNvGrpSpPr/>
          <p:nvPr/>
        </p:nvGrpSpPr>
        <p:grpSpPr>
          <a:xfrm>
            <a:off x="7740258" y="4519505"/>
            <a:ext cx="606818" cy="97172"/>
            <a:chOff x="7718032" y="5087603"/>
            <a:chExt cx="870343" cy="9717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FDAB9CF-2E87-8941-B25E-98D7FB956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73AD1E-D41F-414C-94D5-7009F80A2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64C8BC1-6DD3-EC43-84F9-35D16E2AB0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CFC71195-F84E-B648-8C32-5CD26A3651ED}"/>
              </a:ext>
            </a:extLst>
          </p:cNvPr>
          <p:cNvSpPr/>
          <p:nvPr/>
        </p:nvSpPr>
        <p:spPr>
          <a:xfrm>
            <a:off x="7993439" y="4516845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B7C6992-01F3-754A-AB33-FD20AD34FC7A}"/>
              </a:ext>
            </a:extLst>
          </p:cNvPr>
          <p:cNvGrpSpPr/>
          <p:nvPr/>
        </p:nvGrpSpPr>
        <p:grpSpPr>
          <a:xfrm>
            <a:off x="7657707" y="4674683"/>
            <a:ext cx="721117" cy="97172"/>
            <a:chOff x="7718032" y="5087603"/>
            <a:chExt cx="870343" cy="97172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041A681-FA0E-3740-A114-4B990EACE8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4BB1687-2584-554C-A922-20165552C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0A84257-DB49-4E48-8A9B-EDF17962B4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0CE89257-E492-E24F-90ED-D9E37EC4451E}"/>
              </a:ext>
            </a:extLst>
          </p:cNvPr>
          <p:cNvSpPr/>
          <p:nvPr/>
        </p:nvSpPr>
        <p:spPr>
          <a:xfrm>
            <a:off x="7968039" y="4672023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37FBBA6-36C3-254B-B6E2-5E29FFB0F180}"/>
              </a:ext>
            </a:extLst>
          </p:cNvPr>
          <p:cNvGrpSpPr/>
          <p:nvPr/>
        </p:nvGrpSpPr>
        <p:grpSpPr>
          <a:xfrm>
            <a:off x="7791057" y="3878948"/>
            <a:ext cx="1057668" cy="97172"/>
            <a:chOff x="7718032" y="5087603"/>
            <a:chExt cx="870343" cy="9717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2ABB2AB-6268-4748-83FB-2A896E0FCF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DAF4338-EE0A-6241-B32D-BF336A1FB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DD6EEB2-0BEC-454C-97F6-3B5B79D322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7AD14200-5AA7-554B-974C-3A7FDA9D23F2}"/>
              </a:ext>
            </a:extLst>
          </p:cNvPr>
          <p:cNvSpPr/>
          <p:nvPr/>
        </p:nvSpPr>
        <p:spPr>
          <a:xfrm>
            <a:off x="8368089" y="3876288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F45FC66-61E0-D340-B848-09CB73523192}"/>
              </a:ext>
            </a:extLst>
          </p:cNvPr>
          <p:cNvGrpSpPr/>
          <p:nvPr/>
        </p:nvGrpSpPr>
        <p:grpSpPr>
          <a:xfrm>
            <a:off x="7648579" y="3582721"/>
            <a:ext cx="606421" cy="97172"/>
            <a:chOff x="7723581" y="5087603"/>
            <a:chExt cx="864794" cy="97172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D3B0289-98D6-BE48-B6E3-95AC1D97D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0BC3A07-9087-A34A-9C09-6EE5ACAA75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96944DB-F89B-B841-BBDB-E434787612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Oval 90">
            <a:extLst>
              <a:ext uri="{FF2B5EF4-FFF2-40B4-BE49-F238E27FC236}">
                <a16:creationId xmlns:a16="http://schemas.microsoft.com/office/drawing/2014/main" id="{C80A994A-0B17-9940-9171-777306648E84}"/>
              </a:ext>
            </a:extLst>
          </p:cNvPr>
          <p:cNvSpPr/>
          <p:nvPr/>
        </p:nvSpPr>
        <p:spPr>
          <a:xfrm>
            <a:off x="7895014" y="3580061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D368FEB-F465-C841-8042-CBB9550C10B2}"/>
              </a:ext>
            </a:extLst>
          </p:cNvPr>
          <p:cNvGrpSpPr/>
          <p:nvPr/>
        </p:nvGrpSpPr>
        <p:grpSpPr>
          <a:xfrm>
            <a:off x="7874004" y="3420399"/>
            <a:ext cx="555621" cy="97172"/>
            <a:chOff x="7723581" y="5087603"/>
            <a:chExt cx="864794" cy="97172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44B2AA2-E881-414C-AB30-F24D597B83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6F8C109-9A3B-934D-A01B-F17D6FCA47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567D7AB-B4A2-124B-8582-3011E461F9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C685691A-0ED0-5047-BF22-15B718100260}"/>
              </a:ext>
            </a:extLst>
          </p:cNvPr>
          <p:cNvSpPr/>
          <p:nvPr/>
        </p:nvSpPr>
        <p:spPr>
          <a:xfrm>
            <a:off x="8104564" y="3417739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0FC5825-42EF-AA40-A9B6-B1C2FAABE1C3}"/>
              </a:ext>
            </a:extLst>
          </p:cNvPr>
          <p:cNvGrpSpPr/>
          <p:nvPr/>
        </p:nvGrpSpPr>
        <p:grpSpPr>
          <a:xfrm>
            <a:off x="6959604" y="3265618"/>
            <a:ext cx="2038346" cy="97172"/>
            <a:chOff x="7723581" y="5087603"/>
            <a:chExt cx="864794" cy="97172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57E948E9-3243-EB49-AEA2-27D6FCD4F7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9B3D865-FA14-1A4C-B24B-99617A448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8DEF8688-F835-1246-8A02-762217F13F60}"/>
              </a:ext>
            </a:extLst>
          </p:cNvPr>
          <p:cNvSpPr/>
          <p:nvPr/>
        </p:nvSpPr>
        <p:spPr>
          <a:xfrm>
            <a:off x="8971339" y="3262958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093EA18-BA9D-CB4C-9303-9CFA3C3C3C39}"/>
              </a:ext>
            </a:extLst>
          </p:cNvPr>
          <p:cNvGrpSpPr/>
          <p:nvPr/>
        </p:nvGrpSpPr>
        <p:grpSpPr>
          <a:xfrm>
            <a:off x="7727955" y="2946133"/>
            <a:ext cx="507996" cy="97172"/>
            <a:chOff x="7723581" y="5087603"/>
            <a:chExt cx="864794" cy="97172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0C21B84-0ACC-A947-B748-8CCFE870E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12F019-52C2-3149-B188-F2B1E5CBF2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B7FA259-15D4-A242-9DE4-D53FD19B88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Oval 105">
            <a:extLst>
              <a:ext uri="{FF2B5EF4-FFF2-40B4-BE49-F238E27FC236}">
                <a16:creationId xmlns:a16="http://schemas.microsoft.com/office/drawing/2014/main" id="{17297538-E2CB-1548-B996-F9652EE32A6C}"/>
              </a:ext>
            </a:extLst>
          </p:cNvPr>
          <p:cNvSpPr/>
          <p:nvPr/>
        </p:nvSpPr>
        <p:spPr>
          <a:xfrm>
            <a:off x="7926764" y="2943473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E4884ED-33C6-5242-BEF2-EEE1075037A8}"/>
              </a:ext>
            </a:extLst>
          </p:cNvPr>
          <p:cNvGrpSpPr/>
          <p:nvPr/>
        </p:nvGrpSpPr>
        <p:grpSpPr>
          <a:xfrm>
            <a:off x="7874005" y="2790558"/>
            <a:ext cx="638170" cy="97172"/>
            <a:chOff x="7723581" y="5087603"/>
            <a:chExt cx="864794" cy="97172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D8372D9-DC4A-1743-A73E-F691B1C0AE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F64BCAB-37E7-F247-8EBE-7079A7F03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1C02913A-2A3D-C54B-BD31-9BBF1FDE4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Oval 110">
            <a:extLst>
              <a:ext uri="{FF2B5EF4-FFF2-40B4-BE49-F238E27FC236}">
                <a16:creationId xmlns:a16="http://schemas.microsoft.com/office/drawing/2014/main" id="{3B7B173F-9D63-8F43-BC16-21645C1D657A}"/>
              </a:ext>
            </a:extLst>
          </p:cNvPr>
          <p:cNvSpPr/>
          <p:nvPr/>
        </p:nvSpPr>
        <p:spPr>
          <a:xfrm>
            <a:off x="8158539" y="2787898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C88AE5B-018F-9C43-9CBE-C92FB29EC16C}"/>
              </a:ext>
            </a:extLst>
          </p:cNvPr>
          <p:cNvGrpSpPr/>
          <p:nvPr/>
        </p:nvGrpSpPr>
        <p:grpSpPr>
          <a:xfrm>
            <a:off x="7956555" y="2476631"/>
            <a:ext cx="415920" cy="97172"/>
            <a:chOff x="7723581" y="5087603"/>
            <a:chExt cx="864794" cy="9717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07069C1-1977-7441-AB90-7E48656579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974A317-30F2-9940-9391-E49AD76B23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1665820-0495-7A42-B8B1-445B295E9D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Oval 115">
            <a:extLst>
              <a:ext uri="{FF2B5EF4-FFF2-40B4-BE49-F238E27FC236}">
                <a16:creationId xmlns:a16="http://schemas.microsoft.com/office/drawing/2014/main" id="{9448C9E2-7DB5-074C-9BD1-E57B21ACCB79}"/>
              </a:ext>
            </a:extLst>
          </p:cNvPr>
          <p:cNvSpPr/>
          <p:nvPr/>
        </p:nvSpPr>
        <p:spPr>
          <a:xfrm>
            <a:off x="8123614" y="2473971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4367154-E348-7840-9210-6664679C2B1B}"/>
              </a:ext>
            </a:extLst>
          </p:cNvPr>
          <p:cNvGrpSpPr/>
          <p:nvPr/>
        </p:nvGrpSpPr>
        <p:grpSpPr>
          <a:xfrm>
            <a:off x="6950079" y="2313911"/>
            <a:ext cx="927095" cy="97172"/>
            <a:chOff x="7723581" y="5087603"/>
            <a:chExt cx="864794" cy="97172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BBDE30D-52A0-A643-B362-8103AAB50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60254EE-2ED8-6043-A77A-CD6DED4936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8ABA0C2-0045-124E-882E-18CB25C89C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Oval 120">
            <a:extLst>
              <a:ext uri="{FF2B5EF4-FFF2-40B4-BE49-F238E27FC236}">
                <a16:creationId xmlns:a16="http://schemas.microsoft.com/office/drawing/2014/main" id="{20F934CC-9A84-A14B-B3FE-E4E0EAD83E4F}"/>
              </a:ext>
            </a:extLst>
          </p:cNvPr>
          <p:cNvSpPr/>
          <p:nvPr/>
        </p:nvSpPr>
        <p:spPr>
          <a:xfrm>
            <a:off x="7180639" y="2311251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17813AA-B806-E046-9770-98E9F99E58AA}"/>
              </a:ext>
            </a:extLst>
          </p:cNvPr>
          <p:cNvGrpSpPr/>
          <p:nvPr/>
        </p:nvGrpSpPr>
        <p:grpSpPr>
          <a:xfrm>
            <a:off x="7858130" y="1999983"/>
            <a:ext cx="415920" cy="97172"/>
            <a:chOff x="7723581" y="5087603"/>
            <a:chExt cx="864794" cy="9717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66EB051-7AEA-0840-AB59-5DF645F33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DBF5032-0B12-674B-8EB8-821A33C0D1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B4AB0E6-435C-3349-AA46-67F83DBD8B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Oval 129">
            <a:extLst>
              <a:ext uri="{FF2B5EF4-FFF2-40B4-BE49-F238E27FC236}">
                <a16:creationId xmlns:a16="http://schemas.microsoft.com/office/drawing/2014/main" id="{EBB48DAA-0445-FD4A-89BD-5F74A5F14DB1}"/>
              </a:ext>
            </a:extLst>
          </p:cNvPr>
          <p:cNvSpPr/>
          <p:nvPr/>
        </p:nvSpPr>
        <p:spPr>
          <a:xfrm>
            <a:off x="8015664" y="1997323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4AAD242-F6F9-3F4E-8619-F06EDBC53735}"/>
              </a:ext>
            </a:extLst>
          </p:cNvPr>
          <p:cNvCxnSpPr>
            <a:cxnSpLocks/>
          </p:cNvCxnSpPr>
          <p:nvPr/>
        </p:nvCxnSpPr>
        <p:spPr>
          <a:xfrm>
            <a:off x="2783632" y="4801656"/>
            <a:ext cx="227965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9112A01C-F255-5047-BF27-7B91F5A33001}"/>
              </a:ext>
            </a:extLst>
          </p:cNvPr>
          <p:cNvCxnSpPr>
            <a:cxnSpLocks/>
          </p:cNvCxnSpPr>
          <p:nvPr/>
        </p:nvCxnSpPr>
        <p:spPr>
          <a:xfrm rot="16200000">
            <a:off x="3687050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C6469B3-9C65-8647-8A04-D619739CCFA8}"/>
              </a:ext>
            </a:extLst>
          </p:cNvPr>
          <p:cNvSpPr txBox="1"/>
          <p:nvPr/>
        </p:nvSpPr>
        <p:spPr>
          <a:xfrm>
            <a:off x="3639104" y="4847553"/>
            <a:ext cx="1570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E6036483-EE9A-5842-AEB1-72C2CB349303}"/>
              </a:ext>
            </a:extLst>
          </p:cNvPr>
          <p:cNvCxnSpPr>
            <a:cxnSpLocks/>
          </p:cNvCxnSpPr>
          <p:nvPr/>
        </p:nvCxnSpPr>
        <p:spPr>
          <a:xfrm rot="16200000">
            <a:off x="2832975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BFB1EE0D-391B-1748-B815-93115BFC0E29}"/>
              </a:ext>
            </a:extLst>
          </p:cNvPr>
          <p:cNvSpPr txBox="1"/>
          <p:nvPr/>
        </p:nvSpPr>
        <p:spPr>
          <a:xfrm>
            <a:off x="2824301" y="4847553"/>
            <a:ext cx="7854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D2E1ABE-0CB4-4740-A183-AECD1C3BF0B3}"/>
              </a:ext>
            </a:extLst>
          </p:cNvPr>
          <p:cNvCxnSpPr>
            <a:cxnSpLocks/>
          </p:cNvCxnSpPr>
          <p:nvPr/>
        </p:nvCxnSpPr>
        <p:spPr>
          <a:xfrm rot="16200000">
            <a:off x="3258425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FC3D4570-1789-174F-8DCC-3FC7307D07E0}"/>
              </a:ext>
            </a:extLst>
          </p:cNvPr>
          <p:cNvSpPr txBox="1"/>
          <p:nvPr/>
        </p:nvSpPr>
        <p:spPr>
          <a:xfrm>
            <a:off x="3210479" y="4847553"/>
            <a:ext cx="1570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18AE6EFB-A678-2C47-9426-E541855EBEDF}"/>
              </a:ext>
            </a:extLst>
          </p:cNvPr>
          <p:cNvCxnSpPr>
            <a:cxnSpLocks/>
          </p:cNvCxnSpPr>
          <p:nvPr/>
        </p:nvCxnSpPr>
        <p:spPr>
          <a:xfrm rot="16200000">
            <a:off x="4109325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94952D36-530B-6D4D-BD3F-C8445FA11506}"/>
              </a:ext>
            </a:extLst>
          </p:cNvPr>
          <p:cNvSpPr txBox="1"/>
          <p:nvPr/>
        </p:nvSpPr>
        <p:spPr>
          <a:xfrm>
            <a:off x="4061379" y="4847553"/>
            <a:ext cx="1570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B11415B1-40DC-2948-A294-FEE6EF227A0E}"/>
              </a:ext>
            </a:extLst>
          </p:cNvPr>
          <p:cNvCxnSpPr>
            <a:cxnSpLocks/>
          </p:cNvCxnSpPr>
          <p:nvPr/>
        </p:nvCxnSpPr>
        <p:spPr>
          <a:xfrm rot="16200000">
            <a:off x="4534775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52A80318-0971-3A4C-B9F5-7BED7B1B137C}"/>
              </a:ext>
            </a:extLst>
          </p:cNvPr>
          <p:cNvSpPr txBox="1"/>
          <p:nvPr/>
        </p:nvSpPr>
        <p:spPr>
          <a:xfrm>
            <a:off x="4486829" y="4847553"/>
            <a:ext cx="15709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A4DB4AE-FA44-724C-8913-6614B199528A}"/>
              </a:ext>
            </a:extLst>
          </p:cNvPr>
          <p:cNvCxnSpPr>
            <a:cxnSpLocks/>
          </p:cNvCxnSpPr>
          <p:nvPr/>
        </p:nvCxnSpPr>
        <p:spPr>
          <a:xfrm rot="16200000">
            <a:off x="4966575" y="48270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7D93E205-161E-924F-801D-CD4EB1CCEDF4}"/>
              </a:ext>
            </a:extLst>
          </p:cNvPr>
          <p:cNvSpPr txBox="1"/>
          <p:nvPr/>
        </p:nvSpPr>
        <p:spPr>
          <a:xfrm>
            <a:off x="4879355" y="4847553"/>
            <a:ext cx="23564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E691BED4-B4B4-3A4F-BC01-1ED38CC89F17}"/>
              </a:ext>
            </a:extLst>
          </p:cNvPr>
          <p:cNvSpPr txBox="1"/>
          <p:nvPr/>
        </p:nvSpPr>
        <p:spPr>
          <a:xfrm>
            <a:off x="3486667" y="5060996"/>
            <a:ext cx="8367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ORR (95% CI)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40158CE-54B1-D646-BD9F-7840EDA8D602}"/>
              </a:ext>
            </a:extLst>
          </p:cNvPr>
          <p:cNvCxnSpPr>
            <a:cxnSpLocks/>
          </p:cNvCxnSpPr>
          <p:nvPr/>
        </p:nvCxnSpPr>
        <p:spPr>
          <a:xfrm flipV="1">
            <a:off x="3787500" y="1720103"/>
            <a:ext cx="0" cy="3077049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A06505D-C45F-FA48-A81E-88E667E6E2A3}"/>
              </a:ext>
            </a:extLst>
          </p:cNvPr>
          <p:cNvGrpSpPr/>
          <p:nvPr/>
        </p:nvGrpSpPr>
        <p:grpSpPr>
          <a:xfrm>
            <a:off x="3542064" y="4363136"/>
            <a:ext cx="678573" cy="97172"/>
            <a:chOff x="7718032" y="5087603"/>
            <a:chExt cx="870343" cy="97172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C2CC6C8-7EFB-C54E-9EB7-3DF5005C92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C050CD8-0F60-3143-A910-D42B9D7F93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B40BAD11-6230-EC49-8EC1-24A3BA945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0" name="Oval 149">
            <a:extLst>
              <a:ext uri="{FF2B5EF4-FFF2-40B4-BE49-F238E27FC236}">
                <a16:creationId xmlns:a16="http://schemas.microsoft.com/office/drawing/2014/main" id="{C054F1FA-94DF-6A4E-A295-B97829380F67}"/>
              </a:ext>
            </a:extLst>
          </p:cNvPr>
          <p:cNvSpPr/>
          <p:nvPr/>
        </p:nvSpPr>
        <p:spPr>
          <a:xfrm>
            <a:off x="3798421" y="4360476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C0A4D14-9420-3944-AAFE-9ADF66D897C9}"/>
              </a:ext>
            </a:extLst>
          </p:cNvPr>
          <p:cNvGrpSpPr/>
          <p:nvPr/>
        </p:nvGrpSpPr>
        <p:grpSpPr>
          <a:xfrm>
            <a:off x="3484915" y="4045637"/>
            <a:ext cx="608722" cy="97172"/>
            <a:chOff x="7718032" y="5087603"/>
            <a:chExt cx="870343" cy="97172"/>
          </a:xfrm>
        </p:grpSpPr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14FCE3-49DE-1543-B35D-332BCFBC4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DA1A836-F2B2-4E43-A073-7E90506170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835FE8FE-93D2-504E-8BEF-ED3307CCCC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706B44A6-3B93-2B4F-9EBE-B602E8F34704}"/>
              </a:ext>
            </a:extLst>
          </p:cNvPr>
          <p:cNvSpPr/>
          <p:nvPr/>
        </p:nvSpPr>
        <p:spPr>
          <a:xfrm>
            <a:off x="3728571" y="4042977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DE19ECC-4714-7746-921D-D6E9580286CD}"/>
              </a:ext>
            </a:extLst>
          </p:cNvPr>
          <p:cNvGrpSpPr/>
          <p:nvPr/>
        </p:nvGrpSpPr>
        <p:grpSpPr>
          <a:xfrm>
            <a:off x="3173765" y="4519505"/>
            <a:ext cx="837322" cy="97172"/>
            <a:chOff x="7718032" y="5087603"/>
            <a:chExt cx="870343" cy="97172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6BBB5FDA-A79D-B64A-A1E1-06FE2291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2B2021B7-DEE0-CB42-9FA2-9EE52E1A39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C9B8ED8-EC77-3649-B4DF-D885103FEF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Oval 159">
            <a:extLst>
              <a:ext uri="{FF2B5EF4-FFF2-40B4-BE49-F238E27FC236}">
                <a16:creationId xmlns:a16="http://schemas.microsoft.com/office/drawing/2014/main" id="{51E44B41-6383-9F4C-822E-9E794F946017}"/>
              </a:ext>
            </a:extLst>
          </p:cNvPr>
          <p:cNvSpPr/>
          <p:nvPr/>
        </p:nvSpPr>
        <p:spPr>
          <a:xfrm>
            <a:off x="3496796" y="4516845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EC9D231B-A391-5E4A-AC64-204F06FA4423}"/>
              </a:ext>
            </a:extLst>
          </p:cNvPr>
          <p:cNvGrpSpPr/>
          <p:nvPr/>
        </p:nvGrpSpPr>
        <p:grpSpPr>
          <a:xfrm>
            <a:off x="3427764" y="4674683"/>
            <a:ext cx="856373" cy="97172"/>
            <a:chOff x="7718032" y="5087603"/>
            <a:chExt cx="870343" cy="97172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2380A5-C447-704B-B797-87E47ED2CB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10568FC1-3F66-974A-90B1-C055BEC9BB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7397CB6B-D440-9746-9487-36EF20E44A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" name="Oval 164">
            <a:extLst>
              <a:ext uri="{FF2B5EF4-FFF2-40B4-BE49-F238E27FC236}">
                <a16:creationId xmlns:a16="http://schemas.microsoft.com/office/drawing/2014/main" id="{88337BCE-BFA6-C243-A18D-A686C6BAD4B1}"/>
              </a:ext>
            </a:extLst>
          </p:cNvPr>
          <p:cNvSpPr/>
          <p:nvPr/>
        </p:nvSpPr>
        <p:spPr>
          <a:xfrm>
            <a:off x="3798421" y="4672023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96E89B5-FF9A-224B-8EAE-4E69CB09149D}"/>
              </a:ext>
            </a:extLst>
          </p:cNvPr>
          <p:cNvGrpSpPr/>
          <p:nvPr/>
        </p:nvGrpSpPr>
        <p:grpSpPr>
          <a:xfrm>
            <a:off x="3265839" y="3878948"/>
            <a:ext cx="1196098" cy="97172"/>
            <a:chOff x="7718032" y="5087603"/>
            <a:chExt cx="870343" cy="97172"/>
          </a:xfrm>
        </p:grpSpPr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CBCA0F8E-CC91-EF4E-B286-0F99AEC578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D13EA3EA-8077-D643-BD41-6DFE2E84EB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E51AB38-9768-C545-8D5A-84B36CB855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8032" y="5136189"/>
              <a:ext cx="870343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F755ECA8-D1D1-2C42-B7FC-7B0B00CDA059}"/>
              </a:ext>
            </a:extLst>
          </p:cNvPr>
          <p:cNvSpPr/>
          <p:nvPr/>
        </p:nvSpPr>
        <p:spPr>
          <a:xfrm>
            <a:off x="3795246" y="3876288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CC43912-1DAF-164F-873A-9425E54AC52E}"/>
              </a:ext>
            </a:extLst>
          </p:cNvPr>
          <p:cNvGrpSpPr/>
          <p:nvPr/>
        </p:nvGrpSpPr>
        <p:grpSpPr>
          <a:xfrm>
            <a:off x="3348786" y="3582721"/>
            <a:ext cx="789301" cy="97172"/>
            <a:chOff x="7723581" y="5087603"/>
            <a:chExt cx="864794" cy="97172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3CD8BAF0-B47B-064F-AFCB-1F5CE1D4BD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4668E6FA-4B9E-4947-B55E-38CA7E60A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456B823A-A83C-8E4C-A9D8-3AF833D32E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5" name="Oval 194">
            <a:extLst>
              <a:ext uri="{FF2B5EF4-FFF2-40B4-BE49-F238E27FC236}">
                <a16:creationId xmlns:a16="http://schemas.microsoft.com/office/drawing/2014/main" id="{FB726192-BD55-7B4E-ACAF-96950E792DE9}"/>
              </a:ext>
            </a:extLst>
          </p:cNvPr>
          <p:cNvSpPr/>
          <p:nvPr/>
        </p:nvSpPr>
        <p:spPr>
          <a:xfrm>
            <a:off x="3668246" y="3580061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5E7E055E-84F2-8249-BB60-3A479FB2DC47}"/>
              </a:ext>
            </a:extLst>
          </p:cNvPr>
          <p:cNvGrpSpPr/>
          <p:nvPr/>
        </p:nvGrpSpPr>
        <p:grpSpPr>
          <a:xfrm>
            <a:off x="3485311" y="3420399"/>
            <a:ext cx="776601" cy="97172"/>
            <a:chOff x="7723581" y="5087603"/>
            <a:chExt cx="864794" cy="97172"/>
          </a:xfrm>
        </p:grpSpPr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14765180-02E8-8C4B-B20F-ECBC92C799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0809ABA-2494-3D45-88F5-8311C31CB9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7E1E1CE5-BDC9-8340-9D73-CD9D3CB8D8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0" name="Oval 199">
            <a:extLst>
              <a:ext uri="{FF2B5EF4-FFF2-40B4-BE49-F238E27FC236}">
                <a16:creationId xmlns:a16="http://schemas.microsoft.com/office/drawing/2014/main" id="{89326E80-915A-0848-B730-028637D151AF}"/>
              </a:ext>
            </a:extLst>
          </p:cNvPr>
          <p:cNvSpPr/>
          <p:nvPr/>
        </p:nvSpPr>
        <p:spPr>
          <a:xfrm>
            <a:off x="3814296" y="3417739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ED017875-62DB-6745-8A78-B27DB3F7EE53}"/>
              </a:ext>
            </a:extLst>
          </p:cNvPr>
          <p:cNvGrpSpPr/>
          <p:nvPr/>
        </p:nvGrpSpPr>
        <p:grpSpPr>
          <a:xfrm>
            <a:off x="3472612" y="2946133"/>
            <a:ext cx="675000" cy="97172"/>
            <a:chOff x="7723581" y="5087603"/>
            <a:chExt cx="864794" cy="97172"/>
          </a:xfrm>
        </p:grpSpPr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61EF5A84-A4DA-1D43-9727-A12C1EE7BA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3D77D496-3163-C445-887E-B4B36CF6FC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E2B72AA6-9269-D141-B4F7-C6E86D1F6B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" name="Oval 208">
            <a:extLst>
              <a:ext uri="{FF2B5EF4-FFF2-40B4-BE49-F238E27FC236}">
                <a16:creationId xmlns:a16="http://schemas.microsoft.com/office/drawing/2014/main" id="{988F0692-028E-044D-B6DE-C006AFFFC3BC}"/>
              </a:ext>
            </a:extLst>
          </p:cNvPr>
          <p:cNvSpPr/>
          <p:nvPr/>
        </p:nvSpPr>
        <p:spPr>
          <a:xfrm>
            <a:off x="3747621" y="2943473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C51FFED2-1161-564F-B654-C8DA5C95AD3E}"/>
              </a:ext>
            </a:extLst>
          </p:cNvPr>
          <p:cNvGrpSpPr/>
          <p:nvPr/>
        </p:nvGrpSpPr>
        <p:grpSpPr>
          <a:xfrm>
            <a:off x="3323387" y="2790558"/>
            <a:ext cx="948050" cy="97172"/>
            <a:chOff x="7723581" y="5087603"/>
            <a:chExt cx="864794" cy="97172"/>
          </a:xfrm>
        </p:grpSpPr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22C51116-8AEE-F443-BF7F-773FF62B95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DEB6451A-4D7D-0648-BF54-9DBE220B5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BDB95F56-16F3-774F-8493-03593113B1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Oval 213">
            <a:extLst>
              <a:ext uri="{FF2B5EF4-FFF2-40B4-BE49-F238E27FC236}">
                <a16:creationId xmlns:a16="http://schemas.microsoft.com/office/drawing/2014/main" id="{4CD481A2-849A-C94C-A635-77A2C32D0AC5}"/>
              </a:ext>
            </a:extLst>
          </p:cNvPr>
          <p:cNvSpPr/>
          <p:nvPr/>
        </p:nvSpPr>
        <p:spPr>
          <a:xfrm>
            <a:off x="3725396" y="2787898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244DC60-21C6-A841-90C8-D290E12D4184}"/>
              </a:ext>
            </a:extLst>
          </p:cNvPr>
          <p:cNvGrpSpPr/>
          <p:nvPr/>
        </p:nvGrpSpPr>
        <p:grpSpPr>
          <a:xfrm>
            <a:off x="3536112" y="2476631"/>
            <a:ext cx="598800" cy="97172"/>
            <a:chOff x="7723581" y="5087603"/>
            <a:chExt cx="864794" cy="97172"/>
          </a:xfrm>
        </p:grpSpPr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00D21CDF-B302-E842-A83F-24690C3FBA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C0586C7C-FE23-5347-BE86-1F51295902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EA5ABF8B-29D9-A24F-9FB5-8658027AE6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9" name="Oval 218">
            <a:extLst>
              <a:ext uri="{FF2B5EF4-FFF2-40B4-BE49-F238E27FC236}">
                <a16:creationId xmlns:a16="http://schemas.microsoft.com/office/drawing/2014/main" id="{953E9E39-9CB7-A043-BAC1-D61D53330875}"/>
              </a:ext>
            </a:extLst>
          </p:cNvPr>
          <p:cNvSpPr/>
          <p:nvPr/>
        </p:nvSpPr>
        <p:spPr>
          <a:xfrm>
            <a:off x="3776196" y="2473971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69F43D35-AFDD-4840-9721-49626B8382D0}"/>
              </a:ext>
            </a:extLst>
          </p:cNvPr>
          <p:cNvGrpSpPr/>
          <p:nvPr/>
        </p:nvGrpSpPr>
        <p:grpSpPr>
          <a:xfrm>
            <a:off x="3018586" y="2313911"/>
            <a:ext cx="1338576" cy="97172"/>
            <a:chOff x="7723581" y="5087603"/>
            <a:chExt cx="864794" cy="97172"/>
          </a:xfrm>
        </p:grpSpPr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E4FC06DC-708C-EC4B-A52F-9A9E5B389D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AB2B1594-FAE5-F648-9AB3-12007141A1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09220F4E-F26A-EB47-AD56-447B3614C6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Oval 223">
            <a:extLst>
              <a:ext uri="{FF2B5EF4-FFF2-40B4-BE49-F238E27FC236}">
                <a16:creationId xmlns:a16="http://schemas.microsoft.com/office/drawing/2014/main" id="{63E5CAF8-018F-5840-8109-3ED36AE4643D}"/>
              </a:ext>
            </a:extLst>
          </p:cNvPr>
          <p:cNvSpPr/>
          <p:nvPr/>
        </p:nvSpPr>
        <p:spPr>
          <a:xfrm>
            <a:off x="3522196" y="2311251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70A9559-9AFD-6E43-A3B2-38CD7F0B75D7}"/>
              </a:ext>
            </a:extLst>
          </p:cNvPr>
          <p:cNvGrpSpPr/>
          <p:nvPr/>
        </p:nvGrpSpPr>
        <p:grpSpPr>
          <a:xfrm>
            <a:off x="3520237" y="1999983"/>
            <a:ext cx="554350" cy="97172"/>
            <a:chOff x="7723581" y="5087603"/>
            <a:chExt cx="864794" cy="97172"/>
          </a:xfrm>
        </p:grpSpPr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4DECA9BE-824B-C446-8684-913E9822AA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25343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9E08AC2C-8D7E-FC40-B4F4-79839C6E81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5768" y="5087603"/>
              <a:ext cx="0" cy="97172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BCE0D156-FAEB-0441-BAB1-B4CC9514FE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3581" y="5136189"/>
              <a:ext cx="8647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9" name="Oval 228">
            <a:extLst>
              <a:ext uri="{FF2B5EF4-FFF2-40B4-BE49-F238E27FC236}">
                <a16:creationId xmlns:a16="http://schemas.microsoft.com/office/drawing/2014/main" id="{C7FD395E-5989-FD4F-8EAA-CB58FBFE0495}"/>
              </a:ext>
            </a:extLst>
          </p:cNvPr>
          <p:cNvSpPr/>
          <p:nvPr/>
        </p:nvSpPr>
        <p:spPr>
          <a:xfrm>
            <a:off x="3738096" y="1997323"/>
            <a:ext cx="105985" cy="10249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2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TRITON2:</a:t>
            </a:r>
            <a:br>
              <a:rPr lang="en-US" noProof="0" dirty="0"/>
            </a:br>
            <a:r>
              <a:rPr lang="en-US" noProof="0" dirty="0"/>
              <a:t>radiographic </a:t>
            </a:r>
            <a:r>
              <a:rPr lang="en-US" noProof="0" dirty="0" err="1"/>
              <a:t>pfs</a:t>
            </a:r>
            <a:r>
              <a:rPr lang="en-US" baseline="30000" dirty="0"/>
              <a:t>1</a:t>
            </a:r>
            <a:r>
              <a:rPr lang="en-US" dirty="0"/>
              <a:t> </a:t>
            </a:r>
            <a:endParaRPr lang="en-US" noProof="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E88904-ED1D-0648-85C9-74D0E387CA3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FR" dirty="0"/>
              <a:t>1. </a:t>
            </a:r>
            <a:r>
              <a:rPr lang="en-GB" dirty="0" err="1"/>
              <a:t>Abida</a:t>
            </a:r>
            <a:r>
              <a:rPr lang="en-GB" dirty="0"/>
              <a:t> W, et al. Journal of Clinical Oncology 2020 DOI https://</a:t>
            </a:r>
            <a:r>
              <a:rPr lang="en-GB" dirty="0" err="1"/>
              <a:t>doi.org</a:t>
            </a:r>
            <a:r>
              <a:rPr lang="en-GB" dirty="0"/>
              <a:t>/10.1200/JCO.20.01035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544C97-2D42-094D-BF78-1231EB7FF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780650B-C221-5B46-8104-CD80159EEFED}"/>
              </a:ext>
            </a:extLst>
          </p:cNvPr>
          <p:cNvCxnSpPr>
            <a:cxnSpLocks/>
          </p:cNvCxnSpPr>
          <p:nvPr/>
        </p:nvCxnSpPr>
        <p:spPr>
          <a:xfrm>
            <a:off x="2797291" y="4362488"/>
            <a:ext cx="820408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215665-3A56-484B-986D-5CD7E0238F71}"/>
              </a:ext>
            </a:extLst>
          </p:cNvPr>
          <p:cNvCxnSpPr>
            <a:cxnSpLocks/>
          </p:cNvCxnSpPr>
          <p:nvPr/>
        </p:nvCxnSpPr>
        <p:spPr>
          <a:xfrm>
            <a:off x="2743905" y="38513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A6E57C-F4AA-3440-8019-EB245F0BA96C}"/>
              </a:ext>
            </a:extLst>
          </p:cNvPr>
          <p:cNvCxnSpPr>
            <a:cxnSpLocks/>
          </p:cNvCxnSpPr>
          <p:nvPr/>
        </p:nvCxnSpPr>
        <p:spPr>
          <a:xfrm flipV="1">
            <a:off x="2808406" y="1717675"/>
            <a:ext cx="0" cy="270081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2330A7C-6EF6-F14C-ADE7-7F59E1227EEB}"/>
              </a:ext>
            </a:extLst>
          </p:cNvPr>
          <p:cNvSpPr txBox="1"/>
          <p:nvPr/>
        </p:nvSpPr>
        <p:spPr>
          <a:xfrm>
            <a:off x="2392479" y="376410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3F547A-850B-1E46-81B8-E1798108D96A}"/>
              </a:ext>
            </a:extLst>
          </p:cNvPr>
          <p:cNvCxnSpPr>
            <a:cxnSpLocks/>
          </p:cNvCxnSpPr>
          <p:nvPr/>
        </p:nvCxnSpPr>
        <p:spPr>
          <a:xfrm rot="16200000">
            <a:off x="3948965" y="43878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5AFE50D-6F77-224E-B918-ADE60580EB92}"/>
              </a:ext>
            </a:extLst>
          </p:cNvPr>
          <p:cNvSpPr txBox="1"/>
          <p:nvPr/>
        </p:nvSpPr>
        <p:spPr>
          <a:xfrm>
            <a:off x="5325085" y="4790706"/>
            <a:ext cx="2875029" cy="201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 (months)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5C65F4D-DCFD-B940-BD14-837E05287BF8}"/>
              </a:ext>
            </a:extLst>
          </p:cNvPr>
          <p:cNvCxnSpPr>
            <a:cxnSpLocks/>
          </p:cNvCxnSpPr>
          <p:nvPr/>
        </p:nvCxnSpPr>
        <p:spPr>
          <a:xfrm>
            <a:off x="2743905" y="41180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BE83F62-FC5F-1C4E-83E6-1B36557B08E0}"/>
              </a:ext>
            </a:extLst>
          </p:cNvPr>
          <p:cNvSpPr txBox="1"/>
          <p:nvPr/>
        </p:nvSpPr>
        <p:spPr>
          <a:xfrm>
            <a:off x="2392479" y="403080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F1224FB-1479-AD4C-AB5B-681B4D99E9DA}"/>
              </a:ext>
            </a:extLst>
          </p:cNvPr>
          <p:cNvCxnSpPr>
            <a:cxnSpLocks/>
          </p:cNvCxnSpPr>
          <p:nvPr/>
        </p:nvCxnSpPr>
        <p:spPr>
          <a:xfrm>
            <a:off x="2743905" y="360683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2319CFC-3EAF-7442-9214-E2A006B18E89}"/>
              </a:ext>
            </a:extLst>
          </p:cNvPr>
          <p:cNvSpPr txBox="1"/>
          <p:nvPr/>
        </p:nvSpPr>
        <p:spPr>
          <a:xfrm>
            <a:off x="2392479" y="35196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F33A378-7DCE-2244-9931-EFA7502632F5}"/>
              </a:ext>
            </a:extLst>
          </p:cNvPr>
          <p:cNvCxnSpPr>
            <a:cxnSpLocks/>
          </p:cNvCxnSpPr>
          <p:nvPr/>
        </p:nvCxnSpPr>
        <p:spPr>
          <a:xfrm>
            <a:off x="2743905" y="33433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2F7B217-D09E-C94D-9EE7-E240AB7DFE8C}"/>
              </a:ext>
            </a:extLst>
          </p:cNvPr>
          <p:cNvSpPr txBox="1"/>
          <p:nvPr/>
        </p:nvSpPr>
        <p:spPr>
          <a:xfrm>
            <a:off x="2392479" y="325610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FE60A8A-B851-104E-B3D4-BBBC29B6E441}"/>
              </a:ext>
            </a:extLst>
          </p:cNvPr>
          <p:cNvCxnSpPr>
            <a:cxnSpLocks/>
          </p:cNvCxnSpPr>
          <p:nvPr/>
        </p:nvCxnSpPr>
        <p:spPr>
          <a:xfrm>
            <a:off x="2743905" y="309566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4A2ADB54-60B7-FB49-AB74-F0148678669C}"/>
              </a:ext>
            </a:extLst>
          </p:cNvPr>
          <p:cNvSpPr txBox="1"/>
          <p:nvPr/>
        </p:nvSpPr>
        <p:spPr>
          <a:xfrm>
            <a:off x="2392479" y="300845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0E702AE-A963-5F43-852F-0022257D96F9}"/>
              </a:ext>
            </a:extLst>
          </p:cNvPr>
          <p:cNvCxnSpPr>
            <a:cxnSpLocks/>
          </p:cNvCxnSpPr>
          <p:nvPr/>
        </p:nvCxnSpPr>
        <p:spPr>
          <a:xfrm>
            <a:off x="2743905" y="28384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99F78A5-60B3-974E-87AF-EF6947F3834F}"/>
              </a:ext>
            </a:extLst>
          </p:cNvPr>
          <p:cNvSpPr txBox="1"/>
          <p:nvPr/>
        </p:nvSpPr>
        <p:spPr>
          <a:xfrm>
            <a:off x="2392479" y="275128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01F78EF-65AE-6E4A-9997-66922F12E86D}"/>
              </a:ext>
            </a:extLst>
          </p:cNvPr>
          <p:cNvCxnSpPr>
            <a:cxnSpLocks/>
          </p:cNvCxnSpPr>
          <p:nvPr/>
        </p:nvCxnSpPr>
        <p:spPr>
          <a:xfrm>
            <a:off x="2743905" y="258766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2C0AEFE-0ED7-B241-AF94-32D526177343}"/>
              </a:ext>
            </a:extLst>
          </p:cNvPr>
          <p:cNvSpPr txBox="1"/>
          <p:nvPr/>
        </p:nvSpPr>
        <p:spPr>
          <a:xfrm>
            <a:off x="2392479" y="250045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FF2FDF7-BF9E-0B46-94FA-002AF5AC6FD6}"/>
              </a:ext>
            </a:extLst>
          </p:cNvPr>
          <p:cNvCxnSpPr>
            <a:cxnSpLocks/>
          </p:cNvCxnSpPr>
          <p:nvPr/>
        </p:nvCxnSpPr>
        <p:spPr>
          <a:xfrm>
            <a:off x="2743905" y="23273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D32C09B5-E434-5348-9B75-1D5B7D2A5121}"/>
              </a:ext>
            </a:extLst>
          </p:cNvPr>
          <p:cNvSpPr txBox="1"/>
          <p:nvPr/>
        </p:nvSpPr>
        <p:spPr>
          <a:xfrm>
            <a:off x="2392479" y="224010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98C0796-A371-0941-BB31-2DFEC730F423}"/>
              </a:ext>
            </a:extLst>
          </p:cNvPr>
          <p:cNvCxnSpPr>
            <a:cxnSpLocks/>
          </p:cNvCxnSpPr>
          <p:nvPr/>
        </p:nvCxnSpPr>
        <p:spPr>
          <a:xfrm>
            <a:off x="2743905" y="20764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7DDE4A15-041B-3D41-BDB7-D9C55701C905}"/>
              </a:ext>
            </a:extLst>
          </p:cNvPr>
          <p:cNvSpPr txBox="1"/>
          <p:nvPr/>
        </p:nvSpPr>
        <p:spPr>
          <a:xfrm>
            <a:off x="2392479" y="198928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C252557-F7E8-A14E-B29B-BB10333FC9D2}"/>
              </a:ext>
            </a:extLst>
          </p:cNvPr>
          <p:cNvCxnSpPr>
            <a:cxnSpLocks/>
          </p:cNvCxnSpPr>
          <p:nvPr/>
        </p:nvCxnSpPr>
        <p:spPr>
          <a:xfrm>
            <a:off x="2743905" y="181931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1ECE733-EC3F-4945-B3A4-C4484E75AF16}"/>
              </a:ext>
            </a:extLst>
          </p:cNvPr>
          <p:cNvSpPr txBox="1"/>
          <p:nvPr/>
        </p:nvSpPr>
        <p:spPr>
          <a:xfrm>
            <a:off x="2392479" y="173210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02C3E41-1705-204C-957B-81498F2D8D40}"/>
              </a:ext>
            </a:extLst>
          </p:cNvPr>
          <p:cNvSpPr txBox="1"/>
          <p:nvPr/>
        </p:nvSpPr>
        <p:spPr>
          <a:xfrm>
            <a:off x="3830754" y="44721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ECA789A-5EA3-434C-A0E4-35511732AB60}"/>
              </a:ext>
            </a:extLst>
          </p:cNvPr>
          <p:cNvSpPr txBox="1"/>
          <p:nvPr/>
        </p:nvSpPr>
        <p:spPr>
          <a:xfrm>
            <a:off x="2656004" y="44721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7312254-C68B-084C-8244-A53D43E89130}"/>
              </a:ext>
            </a:extLst>
          </p:cNvPr>
          <p:cNvCxnSpPr>
            <a:cxnSpLocks/>
          </p:cNvCxnSpPr>
          <p:nvPr/>
        </p:nvCxnSpPr>
        <p:spPr>
          <a:xfrm rot="16200000">
            <a:off x="5095140" y="43878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86BBE8A-68DD-6D4B-8D96-8B5CF51DAD74}"/>
              </a:ext>
            </a:extLst>
          </p:cNvPr>
          <p:cNvSpPr txBox="1"/>
          <p:nvPr/>
        </p:nvSpPr>
        <p:spPr>
          <a:xfrm>
            <a:off x="4976929" y="44721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8BBDD5-0C37-1B46-AD53-621CF237777E}"/>
              </a:ext>
            </a:extLst>
          </p:cNvPr>
          <p:cNvCxnSpPr>
            <a:cxnSpLocks/>
          </p:cNvCxnSpPr>
          <p:nvPr/>
        </p:nvCxnSpPr>
        <p:spPr>
          <a:xfrm rot="16200000">
            <a:off x="6234965" y="43878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025433C-6EBB-EC4C-8D4F-9F7C8893FB28}"/>
              </a:ext>
            </a:extLst>
          </p:cNvPr>
          <p:cNvSpPr txBox="1"/>
          <p:nvPr/>
        </p:nvSpPr>
        <p:spPr>
          <a:xfrm>
            <a:off x="6116754" y="44721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EBEFC78-5202-5E4C-9672-D27CECED9BD0}"/>
              </a:ext>
            </a:extLst>
          </p:cNvPr>
          <p:cNvCxnSpPr>
            <a:cxnSpLocks/>
          </p:cNvCxnSpPr>
          <p:nvPr/>
        </p:nvCxnSpPr>
        <p:spPr>
          <a:xfrm rot="16200000">
            <a:off x="7374790" y="43878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79C6E53-E26E-8E4F-A373-A3AF180D0697}"/>
              </a:ext>
            </a:extLst>
          </p:cNvPr>
          <p:cNvSpPr txBox="1"/>
          <p:nvPr/>
        </p:nvSpPr>
        <p:spPr>
          <a:xfrm>
            <a:off x="7256579" y="44721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E0A1417-B49C-1440-8A9D-4B84D632BBF1}"/>
              </a:ext>
            </a:extLst>
          </p:cNvPr>
          <p:cNvCxnSpPr>
            <a:cxnSpLocks/>
          </p:cNvCxnSpPr>
          <p:nvPr/>
        </p:nvCxnSpPr>
        <p:spPr>
          <a:xfrm rot="16200000">
            <a:off x="8549540" y="43878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9248C3E2-8A55-B741-8C87-661E8AD2B668}"/>
              </a:ext>
            </a:extLst>
          </p:cNvPr>
          <p:cNvSpPr txBox="1"/>
          <p:nvPr/>
        </p:nvSpPr>
        <p:spPr>
          <a:xfrm>
            <a:off x="8431329" y="44721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7A0295A-A900-4F42-8A1F-E832CFD63772}"/>
              </a:ext>
            </a:extLst>
          </p:cNvPr>
          <p:cNvCxnSpPr>
            <a:cxnSpLocks/>
          </p:cNvCxnSpPr>
          <p:nvPr/>
        </p:nvCxnSpPr>
        <p:spPr>
          <a:xfrm rot="16200000">
            <a:off x="9686190" y="43878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AC047F2-B37B-9940-B2BD-31373058D8F7}"/>
              </a:ext>
            </a:extLst>
          </p:cNvPr>
          <p:cNvSpPr txBox="1"/>
          <p:nvPr/>
        </p:nvSpPr>
        <p:spPr>
          <a:xfrm>
            <a:off x="9567979" y="44721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A069DF6-8EF2-FD46-AFAC-8E179C5AC27F}"/>
              </a:ext>
            </a:extLst>
          </p:cNvPr>
          <p:cNvCxnSpPr>
            <a:cxnSpLocks/>
          </p:cNvCxnSpPr>
          <p:nvPr/>
        </p:nvCxnSpPr>
        <p:spPr>
          <a:xfrm rot="16200000">
            <a:off x="10829190" y="438788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84E8EF6C-3D9E-B04B-A77D-BFD413459A5D}"/>
              </a:ext>
            </a:extLst>
          </p:cNvPr>
          <p:cNvSpPr txBox="1"/>
          <p:nvPr/>
        </p:nvSpPr>
        <p:spPr>
          <a:xfrm>
            <a:off x="10710979" y="447213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F209F44-2624-174A-8F98-52AC7250ADF4}"/>
              </a:ext>
            </a:extLst>
          </p:cNvPr>
          <p:cNvSpPr txBox="1"/>
          <p:nvPr/>
        </p:nvSpPr>
        <p:spPr>
          <a:xfrm>
            <a:off x="3830754" y="529133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41173D4-508E-9D42-8737-30391BB6E9D8}"/>
              </a:ext>
            </a:extLst>
          </p:cNvPr>
          <p:cNvSpPr txBox="1"/>
          <p:nvPr/>
        </p:nvSpPr>
        <p:spPr>
          <a:xfrm>
            <a:off x="2656004" y="529133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BBF7313-C203-9341-9176-48D6D9C2844F}"/>
              </a:ext>
            </a:extLst>
          </p:cNvPr>
          <p:cNvSpPr txBox="1"/>
          <p:nvPr/>
        </p:nvSpPr>
        <p:spPr>
          <a:xfrm>
            <a:off x="4976929" y="529133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(34)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3D8A481-E21F-1844-BD74-E54BE57556CF}"/>
              </a:ext>
            </a:extLst>
          </p:cNvPr>
          <p:cNvSpPr txBox="1"/>
          <p:nvPr/>
        </p:nvSpPr>
        <p:spPr>
          <a:xfrm>
            <a:off x="6116754" y="529133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(50)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0EDC9BB-3A8F-A241-8171-891C5E7D46AF}"/>
              </a:ext>
            </a:extLst>
          </p:cNvPr>
          <p:cNvSpPr txBox="1"/>
          <p:nvPr/>
        </p:nvSpPr>
        <p:spPr>
          <a:xfrm>
            <a:off x="7256579" y="529133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(53)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BBB30DD-43D1-144B-8AB2-3CE311565EEF}"/>
              </a:ext>
            </a:extLst>
          </p:cNvPr>
          <p:cNvSpPr txBox="1"/>
          <p:nvPr/>
        </p:nvSpPr>
        <p:spPr>
          <a:xfrm>
            <a:off x="8431329" y="529133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(53)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E158420-268D-4941-B5EE-2554E0882B60}"/>
              </a:ext>
            </a:extLst>
          </p:cNvPr>
          <p:cNvSpPr txBox="1"/>
          <p:nvPr/>
        </p:nvSpPr>
        <p:spPr>
          <a:xfrm>
            <a:off x="9567979" y="529133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(53)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580E55B-C85B-8840-A4E8-51AC63ABB7D0}"/>
              </a:ext>
            </a:extLst>
          </p:cNvPr>
          <p:cNvSpPr txBox="1"/>
          <p:nvPr/>
        </p:nvSpPr>
        <p:spPr>
          <a:xfrm>
            <a:off x="10710979" y="529133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lvl="0" algn="ctr" defTabSz="1219170">
              <a:defRPr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(53)</a:t>
            </a:r>
            <a:endParaRPr lang="en-US" sz="1400" dirty="0">
              <a:solidFill>
                <a:srgbClr val="5D82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A44B50-EDDA-F740-B945-3EA3991B386F}"/>
              </a:ext>
            </a:extLst>
          </p:cNvPr>
          <p:cNvSpPr txBox="1"/>
          <p:nvPr/>
        </p:nvSpPr>
        <p:spPr>
          <a:xfrm>
            <a:off x="1495419" y="529133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No. at risk: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(events)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BAB55DC-A834-6D45-BB2B-0889464FEDE4}"/>
              </a:ext>
            </a:extLst>
          </p:cNvPr>
          <p:cNvSpPr txBox="1"/>
          <p:nvPr/>
        </p:nvSpPr>
        <p:spPr>
          <a:xfrm rot="16200000">
            <a:off x="85015" y="2849441"/>
            <a:ext cx="287502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Radiographic progression-free survival (%)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CEF6091-79C4-CA48-B122-A207BBF7BF88}"/>
              </a:ext>
            </a:extLst>
          </p:cNvPr>
          <p:cNvCxnSpPr>
            <a:cxnSpLocks/>
          </p:cNvCxnSpPr>
          <p:nvPr/>
        </p:nvCxnSpPr>
        <p:spPr>
          <a:xfrm>
            <a:off x="2814762" y="3095663"/>
            <a:ext cx="802286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9" name="Picture 108">
            <a:extLst>
              <a:ext uri="{FF2B5EF4-FFF2-40B4-BE49-F238E27FC236}">
                <a16:creationId xmlns:a16="http://schemas.microsoft.com/office/drawing/2014/main" id="{B83B856D-44E4-AD4D-B036-31E33231B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335" y="1803437"/>
            <a:ext cx="8001000" cy="1811855"/>
          </a:xfrm>
          <a:prstGeom prst="rect">
            <a:avLst/>
          </a:prstGeom>
        </p:spPr>
      </p:pic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03F32F12-142A-0C49-92AE-DA3BEA59B74D}"/>
              </a:ext>
            </a:extLst>
          </p:cNvPr>
          <p:cNvGraphicFramePr>
            <a:graphicFrameLocks noGrp="1"/>
          </p:cNvGraphicFramePr>
          <p:nvPr/>
        </p:nvGraphicFramePr>
        <p:xfrm>
          <a:off x="7116854" y="1956418"/>
          <a:ext cx="3395637" cy="726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279">
                  <a:extLst>
                    <a:ext uri="{9D8B030D-6E8A-4147-A177-3AD203B41FA5}">
                      <a16:colId xmlns:a16="http://schemas.microsoft.com/office/drawing/2014/main" val="842173689"/>
                    </a:ext>
                  </a:extLst>
                </a:gridCol>
                <a:gridCol w="1329479">
                  <a:extLst>
                    <a:ext uri="{9D8B030D-6E8A-4147-A177-3AD203B41FA5}">
                      <a16:colId xmlns:a16="http://schemas.microsoft.com/office/drawing/2014/main" val="2626124308"/>
                    </a:ext>
                  </a:extLst>
                </a:gridCol>
                <a:gridCol w="1131879">
                  <a:extLst>
                    <a:ext uri="{9D8B030D-6E8A-4147-A177-3AD203B41FA5}">
                      <a16:colId xmlns:a16="http://schemas.microsoft.com/office/drawing/2014/main" val="1934466173"/>
                    </a:ext>
                  </a:extLst>
                </a:gridCol>
              </a:tblGrid>
              <a:tr h="13283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Median,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months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95% CI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b="1" i="0" dirty="0">
                          <a:solidFill>
                            <a:schemeClr val="tx1"/>
                          </a:solidFill>
                        </a:rPr>
                        <a:t>Range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435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9.0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8.3 to 13.5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0.0-27.6+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617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85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9437239" cy="864000"/>
          </a:xfrm>
        </p:spPr>
        <p:txBody>
          <a:bodyPr/>
          <a:lstStyle/>
          <a:p>
            <a:r>
              <a:rPr lang="en-US" dirty="0"/>
              <a:t>TRITON2: Response by Non-</a:t>
            </a:r>
            <a:r>
              <a:rPr lang="en-US" i="1" dirty="0"/>
              <a:t>BRCA</a:t>
            </a:r>
            <a:r>
              <a:rPr lang="en-US" dirty="0"/>
              <a:t> DDR Gene Alterations</a:t>
            </a:r>
            <a:r>
              <a:rPr lang="en-US" baseline="30000" dirty="0"/>
              <a:t>1,</a:t>
            </a:r>
            <a:r>
              <a:rPr lang="en-US" cap="none" baseline="30000" dirty="0"/>
              <a:t>a</a:t>
            </a:r>
            <a:endParaRPr lang="en-US" baseline="30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FD88D-E4BF-FD44-908D-C8390D8A6A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5877272"/>
            <a:ext cx="10933641" cy="365125"/>
          </a:xfrm>
        </p:spPr>
        <p:txBody>
          <a:bodyPr/>
          <a:lstStyle/>
          <a:p>
            <a:r>
              <a:rPr lang="en-US" baseline="30000" dirty="0" err="1"/>
              <a:t>a</a:t>
            </a:r>
            <a:r>
              <a:rPr lang="en-US" dirty="0" err="1"/>
              <a:t>Visit</a:t>
            </a:r>
            <a:r>
              <a:rPr lang="en-US" dirty="0"/>
              <a:t> cutoff date: April 29, 2019. Data are n/N (%) (95% CI) unless stated otherwise. </a:t>
            </a:r>
            <a:r>
              <a:rPr lang="en-US" baseline="30000" dirty="0" err="1"/>
              <a:t>b</a:t>
            </a:r>
            <a:r>
              <a:rPr lang="en-US" dirty="0" err="1"/>
              <a:t>Includes</a:t>
            </a:r>
            <a:r>
              <a:rPr lang="en-US" dirty="0"/>
              <a:t> patients with an alteration in </a:t>
            </a:r>
            <a:r>
              <a:rPr lang="en-US" i="1" dirty="0"/>
              <a:t>FANCA</a:t>
            </a:r>
            <a:r>
              <a:rPr lang="en-US" dirty="0"/>
              <a:t> (n=4), </a:t>
            </a:r>
            <a:r>
              <a:rPr lang="en-US" i="1" dirty="0"/>
              <a:t>NBN</a:t>
            </a:r>
            <a:r>
              <a:rPr lang="en-US" dirty="0"/>
              <a:t> (n=4), </a:t>
            </a:r>
            <a:r>
              <a:rPr lang="en-US" i="1" dirty="0"/>
              <a:t>BRIP1</a:t>
            </a:r>
            <a:r>
              <a:rPr lang="en-US" dirty="0"/>
              <a:t> (n=2), </a:t>
            </a:r>
            <a:r>
              <a:rPr lang="en-US" i="1" dirty="0"/>
              <a:t>PALB2 </a:t>
            </a:r>
            <a:r>
              <a:rPr lang="en-US" dirty="0"/>
              <a:t>(n=2), </a:t>
            </a:r>
            <a:r>
              <a:rPr lang="en-US" i="1" dirty="0"/>
              <a:t>RAD51 </a:t>
            </a:r>
            <a:r>
              <a:rPr lang="en-US" dirty="0"/>
              <a:t>(n=1), </a:t>
            </a:r>
            <a:r>
              <a:rPr lang="en-US" i="1" dirty="0"/>
              <a:t>RAD51B</a:t>
            </a:r>
            <a:r>
              <a:rPr lang="en-US" dirty="0"/>
              <a:t> (n=1), and/or </a:t>
            </a:r>
            <a:r>
              <a:rPr lang="en-US" i="1" dirty="0"/>
              <a:t>RAD54L</a:t>
            </a:r>
            <a:r>
              <a:rPr lang="en-US" dirty="0"/>
              <a:t> (n=1). </a:t>
            </a:r>
            <a:r>
              <a:rPr lang="en-US" baseline="30000" dirty="0" err="1"/>
              <a:t>c</a:t>
            </a:r>
            <a:r>
              <a:rPr lang="en-US" dirty="0" err="1"/>
              <a:t>Per</a:t>
            </a:r>
            <a:r>
              <a:rPr lang="en-US" dirty="0"/>
              <a:t> modified RECIST/PCWG3 criteria; includes patients who had measurable disease at baseline per the investigator and </a:t>
            </a:r>
            <a:br>
              <a:rPr lang="en-US" dirty="0"/>
            </a:br>
            <a:r>
              <a:rPr lang="en-US" dirty="0"/>
              <a:t>≥16 weeks of follow-up. </a:t>
            </a:r>
            <a:r>
              <a:rPr lang="en-US" baseline="30000" dirty="0" err="1"/>
              <a:t>d</a:t>
            </a:r>
            <a:r>
              <a:rPr lang="en-US" dirty="0" err="1"/>
              <a:t>Proportion</a:t>
            </a:r>
            <a:r>
              <a:rPr lang="en-US" dirty="0"/>
              <a:t> of patients without radiographic progression per RECIST/PCWG3 criteria who were ongoing with treatment at 6 months. </a:t>
            </a:r>
            <a:r>
              <a:rPr lang="en-US" baseline="30000" dirty="0" err="1"/>
              <a:t>e</a:t>
            </a:r>
            <a:r>
              <a:rPr lang="en-US" dirty="0" err="1"/>
              <a:t>Proportion</a:t>
            </a:r>
            <a:r>
              <a:rPr lang="en-US" dirty="0"/>
              <a:t> of patients without radiographic progression per RECIST/PCWG3 criteria who were ongoing with treatment at 12 months. </a:t>
            </a:r>
            <a:r>
              <a:rPr lang="en-US" baseline="30000" dirty="0" err="1"/>
              <a:t>f</a:t>
            </a:r>
            <a:r>
              <a:rPr lang="en-US" dirty="0" err="1"/>
              <a:t>Defined</a:t>
            </a:r>
            <a:r>
              <a:rPr lang="en-US" dirty="0"/>
              <a:t> as ≥50% reduction in PSA from baseline; includes patients who had ≥16 weeks of follow-up.</a:t>
            </a:r>
            <a:endParaRPr lang="es-ES" dirty="0"/>
          </a:p>
          <a:p>
            <a:pPr>
              <a:spcBef>
                <a:spcPts val="300"/>
              </a:spcBef>
            </a:pPr>
            <a:r>
              <a:rPr lang="fr-FR" dirty="0"/>
              <a:t>1. </a:t>
            </a:r>
            <a:r>
              <a:rPr lang="fr-FR" dirty="0" err="1"/>
              <a:t>Abida</a:t>
            </a:r>
            <a:r>
              <a:rPr lang="fr-FR" dirty="0"/>
              <a:t> W et al. </a:t>
            </a:r>
            <a:r>
              <a:rPr lang="en-US" dirty="0" err="1"/>
              <a:t>Clin</a:t>
            </a:r>
            <a:r>
              <a:rPr lang="en-US" dirty="0"/>
              <a:t> Cancer Res. 2020 Feb 21 </a:t>
            </a:r>
            <a:r>
              <a:rPr lang="pt-BR" dirty="0"/>
              <a:t>[</a:t>
            </a:r>
            <a:r>
              <a:rPr lang="pt-BR" dirty="0" err="1"/>
              <a:t>Epub</a:t>
            </a:r>
            <a:r>
              <a:rPr lang="pt-BR" dirty="0"/>
              <a:t> </a:t>
            </a:r>
            <a:r>
              <a:rPr lang="pt-BR" dirty="0" err="1"/>
              <a:t>ahead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print</a:t>
            </a:r>
            <a:r>
              <a:rPr lang="pt-BR" dirty="0"/>
              <a:t>].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33413" y="1239614"/>
          <a:ext cx="10920412" cy="410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0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5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5793">
                <a:tc rowSpan="2">
                  <a:txBody>
                    <a:bodyPr/>
                    <a:lstStyle/>
                    <a:p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By DDR Gene</a:t>
                      </a:r>
                      <a:r>
                        <a:rPr lang="en-US" sz="1300" baseline="0" dirty="0"/>
                        <a:t> Group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7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1" dirty="0">
                          <a:solidFill>
                            <a:schemeClr val="bg1"/>
                          </a:solidFill>
                        </a:rPr>
                        <a:t>ATM</a:t>
                      </a: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 (n=49)</a:t>
                      </a:r>
                      <a:endParaRPr lang="en-US" sz="13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1" dirty="0">
                          <a:solidFill>
                            <a:schemeClr val="bg1"/>
                          </a:solidFill>
                        </a:rPr>
                        <a:t>CDK12</a:t>
                      </a: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 (n=15)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i="1" dirty="0">
                          <a:solidFill>
                            <a:schemeClr val="bg1"/>
                          </a:solidFill>
                        </a:rPr>
                        <a:t>CHEK2</a:t>
                      </a:r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 (n=12)</a:t>
                      </a: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</a:rPr>
                        <a:t>Other</a:t>
                      </a:r>
                      <a:r>
                        <a:rPr lang="en-US" sz="1300" b="1" baseline="30000" dirty="0">
                          <a:solidFill>
                            <a:schemeClr val="bg1"/>
                          </a:solidFill>
                        </a:rPr>
                        <a:t>b </a:t>
                      </a:r>
                      <a:r>
                        <a:rPr lang="en-US" sz="1300" b="1" baseline="0" dirty="0">
                          <a:solidFill>
                            <a:schemeClr val="bg1"/>
                          </a:solidFill>
                        </a:rPr>
                        <a:t>(n=14)</a:t>
                      </a:r>
                      <a:endParaRPr lang="en-US" sz="13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737">
                <a:tc>
                  <a:txBody>
                    <a:bodyPr/>
                    <a:lstStyle/>
                    <a:p>
                      <a:r>
                        <a:rPr lang="en-US" sz="1300" b="1" dirty="0"/>
                        <a:t>Confirmed investigator-assessed objective response</a:t>
                      </a:r>
                      <a:r>
                        <a:rPr lang="en-US" sz="1300" b="1" baseline="30000" dirty="0"/>
                        <a:t>c</a:t>
                      </a:r>
                    </a:p>
                    <a:p>
                      <a:r>
                        <a:rPr lang="en-US" sz="1300" baseline="0" dirty="0"/>
                        <a:t>     CR</a:t>
                      </a:r>
                    </a:p>
                    <a:p>
                      <a:r>
                        <a:rPr lang="en-US" sz="1300" baseline="0" dirty="0"/>
                        <a:t>     PR</a:t>
                      </a:r>
                    </a:p>
                    <a:p>
                      <a:r>
                        <a:rPr lang="en-US" sz="1300" baseline="0" dirty="0"/>
                        <a:t>     SD</a:t>
                      </a:r>
                    </a:p>
                    <a:p>
                      <a:r>
                        <a:rPr lang="en-US" sz="1300" baseline="0" dirty="0"/>
                        <a:t>     PD</a:t>
                      </a:r>
                    </a:p>
                    <a:p>
                      <a:r>
                        <a:rPr lang="en-US" sz="1300" baseline="0" dirty="0"/>
                        <a:t>     NE</a:t>
                      </a:r>
                      <a:endParaRPr lang="en-US" sz="1300" b="1" baseline="0" dirty="0"/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2/19</a:t>
                      </a:r>
                      <a:r>
                        <a:rPr lang="en-US" sz="1300" baseline="0" dirty="0"/>
                        <a:t> (10.5)</a:t>
                      </a:r>
                    </a:p>
                    <a:p>
                      <a:pPr algn="ctr"/>
                      <a:r>
                        <a:rPr lang="en-US" sz="1300" baseline="0" dirty="0"/>
                        <a:t>(1.3-33.1)</a:t>
                      </a:r>
                    </a:p>
                    <a:p>
                      <a:pPr algn="ctr"/>
                      <a:r>
                        <a:rPr lang="en-US" sz="1300" dirty="0"/>
                        <a:t>0/19 (0.0)</a:t>
                      </a:r>
                    </a:p>
                    <a:p>
                      <a:pPr algn="ctr"/>
                      <a:r>
                        <a:rPr lang="en-US" sz="1300" dirty="0"/>
                        <a:t>2/19 (10.5)</a:t>
                      </a:r>
                    </a:p>
                    <a:p>
                      <a:pPr algn="ctr"/>
                      <a:r>
                        <a:rPr lang="en-US" sz="1300" dirty="0"/>
                        <a:t>9/19 (47.4)</a:t>
                      </a:r>
                    </a:p>
                    <a:p>
                      <a:pPr algn="ctr"/>
                      <a:r>
                        <a:rPr lang="en-US" sz="1300" dirty="0"/>
                        <a:t>7/19 (36.8)</a:t>
                      </a:r>
                    </a:p>
                    <a:p>
                      <a:pPr algn="ctr"/>
                      <a:r>
                        <a:rPr lang="en-US" sz="1300" dirty="0"/>
                        <a:t>1/19 (5.3)</a:t>
                      </a: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0/10 (0)</a:t>
                      </a:r>
                    </a:p>
                    <a:p>
                      <a:pPr algn="ctr"/>
                      <a:r>
                        <a:rPr lang="en-US" sz="1300" dirty="0"/>
                        <a:t>(0.0-30.8)</a:t>
                      </a:r>
                    </a:p>
                    <a:p>
                      <a:pPr algn="ctr"/>
                      <a:r>
                        <a:rPr lang="en-US" sz="1300" dirty="0"/>
                        <a:t>0/10</a:t>
                      </a:r>
                      <a:r>
                        <a:rPr lang="en-US" sz="1300" baseline="0" dirty="0"/>
                        <a:t> (0)</a:t>
                      </a:r>
                    </a:p>
                    <a:p>
                      <a:pPr algn="ctr"/>
                      <a:r>
                        <a:rPr lang="en-US" sz="1300" baseline="0" dirty="0"/>
                        <a:t>0/10 (0)</a:t>
                      </a:r>
                    </a:p>
                    <a:p>
                      <a:pPr algn="ctr"/>
                      <a:r>
                        <a:rPr lang="en-US" sz="1300" baseline="0" dirty="0"/>
                        <a:t>6/10 (60.0)</a:t>
                      </a:r>
                    </a:p>
                    <a:p>
                      <a:pPr algn="ctr"/>
                      <a:r>
                        <a:rPr lang="en-US" sz="1300" baseline="0" dirty="0"/>
                        <a:t>3/10 (30.0)</a:t>
                      </a:r>
                    </a:p>
                    <a:p>
                      <a:pPr algn="ctr"/>
                      <a:r>
                        <a:rPr lang="en-US" sz="1300" baseline="0" dirty="0"/>
                        <a:t>1/10 (10.0)</a:t>
                      </a: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1/9 (11.1)</a:t>
                      </a:r>
                    </a:p>
                    <a:p>
                      <a:pPr algn="ctr"/>
                      <a:r>
                        <a:rPr lang="en-US" sz="1300" dirty="0"/>
                        <a:t>(0.3-48.2)</a:t>
                      </a:r>
                    </a:p>
                    <a:p>
                      <a:pPr algn="ctr"/>
                      <a:r>
                        <a:rPr lang="en-US" sz="1300" dirty="0"/>
                        <a:t>0/9</a:t>
                      </a:r>
                      <a:r>
                        <a:rPr lang="en-US" sz="1300" baseline="0" dirty="0"/>
                        <a:t> (0)</a:t>
                      </a:r>
                    </a:p>
                    <a:p>
                      <a:pPr algn="ctr"/>
                      <a:r>
                        <a:rPr lang="en-US" sz="1300" baseline="0" dirty="0"/>
                        <a:t>1/9 (11.1)</a:t>
                      </a:r>
                    </a:p>
                    <a:p>
                      <a:pPr algn="ctr"/>
                      <a:r>
                        <a:rPr lang="en-US" sz="1300" baseline="0" dirty="0"/>
                        <a:t>6.9 (66.7)</a:t>
                      </a:r>
                    </a:p>
                    <a:p>
                      <a:pPr algn="ctr"/>
                      <a:r>
                        <a:rPr lang="en-US" sz="1300" baseline="0" dirty="0"/>
                        <a:t>2/9 (22.2)</a:t>
                      </a:r>
                    </a:p>
                    <a:p>
                      <a:pPr algn="ctr"/>
                      <a:r>
                        <a:rPr lang="en-US" sz="1300" baseline="0" dirty="0"/>
                        <a:t>0/9 (0)</a:t>
                      </a:r>
                      <a:endParaRPr lang="en-US" sz="1300" dirty="0"/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4/14 (28.6)</a:t>
                      </a:r>
                    </a:p>
                    <a:p>
                      <a:pPr algn="ctr"/>
                      <a:r>
                        <a:rPr lang="en-US" sz="1300" dirty="0"/>
                        <a:t>(8.4-58.1)</a:t>
                      </a:r>
                    </a:p>
                    <a:p>
                      <a:pPr algn="ctr"/>
                      <a:r>
                        <a:rPr lang="en-US" sz="1300" dirty="0"/>
                        <a:t>1/14</a:t>
                      </a:r>
                      <a:r>
                        <a:rPr lang="en-US" sz="1300" baseline="0" dirty="0"/>
                        <a:t> (7.1)</a:t>
                      </a:r>
                    </a:p>
                    <a:p>
                      <a:pPr algn="ctr"/>
                      <a:r>
                        <a:rPr lang="en-US" sz="1300" baseline="0" dirty="0"/>
                        <a:t>3/14 (21.4)</a:t>
                      </a:r>
                    </a:p>
                    <a:p>
                      <a:pPr algn="ctr"/>
                      <a:r>
                        <a:rPr lang="en-US" sz="1300" baseline="0" dirty="0"/>
                        <a:t>8/14 (57.1)</a:t>
                      </a:r>
                    </a:p>
                    <a:p>
                      <a:pPr algn="ctr"/>
                      <a:r>
                        <a:rPr lang="en-US" sz="1300" baseline="0" dirty="0"/>
                        <a:t>1/14 (7.1)</a:t>
                      </a:r>
                    </a:p>
                    <a:p>
                      <a:pPr algn="ctr"/>
                      <a:r>
                        <a:rPr lang="en-US" sz="1300" baseline="0" dirty="0"/>
                        <a:t>1/14 (7.1)</a:t>
                      </a:r>
                      <a:endParaRPr lang="en-US" sz="1300" dirty="0"/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950">
                <a:tc>
                  <a:txBody>
                    <a:bodyPr/>
                    <a:lstStyle/>
                    <a:p>
                      <a:r>
                        <a:rPr lang="en-US" sz="1300" b="1" dirty="0"/>
                        <a:t>6-month clinical benefit rate</a:t>
                      </a:r>
                      <a:r>
                        <a:rPr lang="en-US" sz="1300" b="1" baseline="30000" dirty="0"/>
                        <a:t>d</a:t>
                      </a:r>
                      <a:endParaRPr lang="en-US" sz="1300" b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12/42 (28.6)</a:t>
                      </a:r>
                    </a:p>
                    <a:p>
                      <a:pPr algn="ctr"/>
                      <a:r>
                        <a:rPr lang="en-US" sz="1300" dirty="0"/>
                        <a:t>(15.7-44.6)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3/15 (20.0)</a:t>
                      </a:r>
                    </a:p>
                    <a:p>
                      <a:pPr algn="ctr"/>
                      <a:r>
                        <a:rPr lang="en-US" sz="1300" dirty="0"/>
                        <a:t>(4.3-48.1)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3/8 (37.5)</a:t>
                      </a:r>
                    </a:p>
                    <a:p>
                      <a:pPr algn="ctr"/>
                      <a:r>
                        <a:rPr lang="en-US" sz="1300" dirty="0"/>
                        <a:t>(8.5-75.5)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6/11</a:t>
                      </a:r>
                      <a:r>
                        <a:rPr lang="en-US" sz="1300" baseline="0" dirty="0"/>
                        <a:t> (54.5)</a:t>
                      </a:r>
                    </a:p>
                    <a:p>
                      <a:pPr algn="ctr"/>
                      <a:r>
                        <a:rPr lang="en-US" sz="1300" baseline="0" dirty="0"/>
                        <a:t>(23.4-83.3)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950">
                <a:tc>
                  <a:txBody>
                    <a:bodyPr/>
                    <a:lstStyle/>
                    <a:p>
                      <a:r>
                        <a:rPr lang="en-US" sz="1300" b="1" dirty="0"/>
                        <a:t>12-month clinical benefit</a:t>
                      </a:r>
                      <a:r>
                        <a:rPr lang="en-US" sz="1300" b="1" baseline="0" dirty="0"/>
                        <a:t> rate</a:t>
                      </a:r>
                      <a:r>
                        <a:rPr lang="en-US" sz="1300" b="1" baseline="30000" dirty="0"/>
                        <a:t>e</a:t>
                      </a:r>
                      <a:endParaRPr lang="en-US" sz="1300" b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3/18 (16.7)</a:t>
                      </a:r>
                    </a:p>
                    <a:p>
                      <a:pPr algn="ctr"/>
                      <a:r>
                        <a:rPr lang="en-US" sz="1300" dirty="0"/>
                        <a:t>(3.6-41.4)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1/14 (7.1)</a:t>
                      </a:r>
                    </a:p>
                    <a:p>
                      <a:pPr algn="ctr"/>
                      <a:r>
                        <a:rPr lang="en-US" sz="1300" dirty="0"/>
                        <a:t>(0.2-33.9)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0/5 (0)</a:t>
                      </a:r>
                    </a:p>
                    <a:p>
                      <a:pPr algn="ctr"/>
                      <a:r>
                        <a:rPr lang="en-US" sz="1300" dirty="0"/>
                        <a:t>(0.0-52.2)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3/8</a:t>
                      </a:r>
                      <a:r>
                        <a:rPr lang="en-US" sz="1300" baseline="0" dirty="0"/>
                        <a:t> (37.5)</a:t>
                      </a:r>
                    </a:p>
                    <a:p>
                      <a:pPr algn="ctr"/>
                      <a:r>
                        <a:rPr lang="en-US" sz="1300" baseline="0" dirty="0"/>
                        <a:t>(8.5-75.5)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950">
                <a:tc>
                  <a:txBody>
                    <a:bodyPr/>
                    <a:lstStyle/>
                    <a:p>
                      <a:r>
                        <a:rPr lang="en-US" sz="1300" b="1" dirty="0"/>
                        <a:t>Confirmed PSA response</a:t>
                      </a:r>
                      <a:r>
                        <a:rPr lang="en-US" sz="1300" b="1" baseline="30000" dirty="0"/>
                        <a:t>f</a:t>
                      </a:r>
                      <a:endParaRPr lang="en-US" sz="1300" b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2/49 (4.1)</a:t>
                      </a:r>
                    </a:p>
                    <a:p>
                      <a:pPr algn="ctr"/>
                      <a:r>
                        <a:rPr lang="en-US" sz="1300" dirty="0"/>
                        <a:t>(0.5-14.0)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1/15</a:t>
                      </a:r>
                      <a:r>
                        <a:rPr lang="en-US" sz="1300" baseline="0" dirty="0"/>
                        <a:t> (6.7)</a:t>
                      </a:r>
                    </a:p>
                    <a:p>
                      <a:pPr algn="ctr"/>
                      <a:r>
                        <a:rPr lang="en-US" sz="1300" baseline="0" dirty="0"/>
                        <a:t>(0.2-31.9)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2/12</a:t>
                      </a:r>
                      <a:r>
                        <a:rPr lang="en-US" sz="1300" baseline="0" dirty="0"/>
                        <a:t> (16.7)</a:t>
                      </a:r>
                    </a:p>
                    <a:p>
                      <a:pPr algn="ctr"/>
                      <a:r>
                        <a:rPr lang="en-US" sz="1300" baseline="0" dirty="0"/>
                        <a:t>(2.1-48.4)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5/14 (35.7)</a:t>
                      </a:r>
                    </a:p>
                    <a:p>
                      <a:pPr algn="ctr"/>
                      <a:r>
                        <a:rPr lang="en-US" sz="1300" dirty="0"/>
                        <a:t>(12.8-64.9)</a:t>
                      </a:r>
                      <a:endParaRPr lang="en-US" sz="1300" i="1" dirty="0"/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950">
                <a:tc>
                  <a:txBody>
                    <a:bodyPr/>
                    <a:lstStyle/>
                    <a:p>
                      <a:r>
                        <a:rPr lang="en-US" sz="1300" b="1" dirty="0"/>
                        <a:t>Median time to PSA progression, mo (95% CI)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3.1 (2.8-4.6)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3.2 (2.8-4.6)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7.4 (2.8-7.4)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11.0 (3.0-NR)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F99A96D-1E44-6347-A72B-B5D5993AE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34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Common Side Effects of Rucaparib 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2065C7B-D640-0942-817E-4E4C5950C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80D97E9-6505-274D-901F-938470B222B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fr-FR" dirty="0"/>
              <a:t>1. </a:t>
            </a:r>
            <a:r>
              <a:rPr lang="fr-FR" dirty="0" err="1"/>
              <a:t>Abida</a:t>
            </a:r>
            <a:r>
              <a:rPr lang="fr-FR" dirty="0"/>
              <a:t> W, et al. </a:t>
            </a:r>
            <a:r>
              <a:rPr lang="en-US" dirty="0" err="1"/>
              <a:t>Clin</a:t>
            </a:r>
            <a:r>
              <a:rPr lang="en-US" dirty="0"/>
              <a:t> Cancer Res. 2020 Feb 21 </a:t>
            </a:r>
            <a:r>
              <a:rPr lang="pt-BR" dirty="0"/>
              <a:t>[</a:t>
            </a:r>
            <a:r>
              <a:rPr lang="pt-BR" dirty="0" err="1"/>
              <a:t>Epub</a:t>
            </a:r>
            <a:r>
              <a:rPr lang="pt-BR" dirty="0"/>
              <a:t> </a:t>
            </a:r>
            <a:r>
              <a:rPr lang="pt-BR" dirty="0" err="1"/>
              <a:t>ahead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print</a:t>
            </a:r>
            <a:r>
              <a:rPr lang="pt-BR" dirty="0"/>
              <a:t>];  2. </a:t>
            </a:r>
            <a:r>
              <a:rPr lang="pt-BR" dirty="0" err="1"/>
              <a:t>Rucabra</a:t>
            </a:r>
            <a:r>
              <a:rPr lang="pt-BR" dirty="0"/>
              <a:t>. </a:t>
            </a:r>
            <a:r>
              <a:rPr lang="pt-BR" dirty="0" err="1"/>
              <a:t>SmPC</a:t>
            </a:r>
            <a:r>
              <a:rPr lang="pt-BR" dirty="0"/>
              <a:t>. May 2019.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9E1F59-0F90-3046-BB70-7079A8AABA66}"/>
              </a:ext>
            </a:extLst>
          </p:cNvPr>
          <p:cNvSpPr/>
          <p:nvPr/>
        </p:nvSpPr>
        <p:spPr>
          <a:xfrm>
            <a:off x="2033104" y="1506881"/>
            <a:ext cx="8125791" cy="364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Anemia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EEFD6C-AB9D-1244-970D-238EDFFA1B92}"/>
              </a:ext>
            </a:extLst>
          </p:cNvPr>
          <p:cNvSpPr/>
          <p:nvPr/>
        </p:nvSpPr>
        <p:spPr>
          <a:xfrm>
            <a:off x="2033104" y="1986444"/>
            <a:ext cx="8125791" cy="364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Fatigue, asthenia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DE3316-8C5A-8248-B318-12C33F7563D6}"/>
              </a:ext>
            </a:extLst>
          </p:cNvPr>
          <p:cNvSpPr/>
          <p:nvPr/>
        </p:nvSpPr>
        <p:spPr>
          <a:xfrm>
            <a:off x="2033104" y="2466007"/>
            <a:ext cx="8125791" cy="364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Nausea/vomiting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E72611-69E9-D34D-BD95-53D5C50DDFB3}"/>
              </a:ext>
            </a:extLst>
          </p:cNvPr>
          <p:cNvSpPr/>
          <p:nvPr/>
        </p:nvSpPr>
        <p:spPr>
          <a:xfrm>
            <a:off x="2033104" y="2945570"/>
            <a:ext cx="8125791" cy="364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Decreased appetite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2217B5E-2DCE-4A45-BBB8-F68FD3243781}"/>
              </a:ext>
            </a:extLst>
          </p:cNvPr>
          <p:cNvSpPr/>
          <p:nvPr/>
        </p:nvSpPr>
        <p:spPr>
          <a:xfrm>
            <a:off x="2033104" y="3425133"/>
            <a:ext cx="8125791" cy="364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Diarrhea or constipation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13C4B5-BEF2-5C4B-89BF-24FD2AFE45B6}"/>
              </a:ext>
            </a:extLst>
          </p:cNvPr>
          <p:cNvSpPr/>
          <p:nvPr/>
        </p:nvSpPr>
        <p:spPr>
          <a:xfrm>
            <a:off x="2033104" y="3904696"/>
            <a:ext cx="8125791" cy="364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Thrombocytopenia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9C87CC-E1F0-A248-AC86-B331AA59F610}"/>
              </a:ext>
            </a:extLst>
          </p:cNvPr>
          <p:cNvSpPr/>
          <p:nvPr/>
        </p:nvSpPr>
        <p:spPr>
          <a:xfrm>
            <a:off x="2033104" y="4384259"/>
            <a:ext cx="8125791" cy="3643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Increased AST/ALT and/or creatinine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8FE49A-6F02-3548-8BA0-E824012A61C8}"/>
              </a:ext>
            </a:extLst>
          </p:cNvPr>
          <p:cNvSpPr/>
          <p:nvPr/>
        </p:nvSpPr>
        <p:spPr>
          <a:xfrm>
            <a:off x="2033104" y="4863822"/>
            <a:ext cx="8125791" cy="3643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Rash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2795F0-B4AE-5941-A088-2304152E9D52}"/>
              </a:ext>
            </a:extLst>
          </p:cNvPr>
          <p:cNvSpPr/>
          <p:nvPr/>
        </p:nvSpPr>
        <p:spPr>
          <a:xfrm>
            <a:off x="2033104" y="5343385"/>
            <a:ext cx="8125791" cy="364337"/>
          </a:xfrm>
          <a:prstGeom prst="rect">
            <a:avLst/>
          </a:prstGeom>
          <a:solidFill>
            <a:srgbClr val="913E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Rare but serious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MDS/AML; fetal teratogenicity</a:t>
            </a:r>
          </a:p>
        </p:txBody>
      </p:sp>
    </p:spTree>
    <p:extLst>
      <p:ext uri="{BB962C8B-B14F-4D97-AF65-F5344CB8AC3E}">
        <p14:creationId xmlns:p14="http://schemas.microsoft.com/office/powerpoint/2010/main" val="241281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87236" y="4613958"/>
            <a:ext cx="9217528" cy="1153495"/>
          </a:xfrm>
          <a:prstGeom prst="roundRect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TRITON3 study is underway and recruiting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with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mCRPC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homologous recombination gene deficiency.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CA" sz="24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FDA accelerated Approval: Rucaparib for </a:t>
            </a:r>
            <a:r>
              <a:rPr lang="en-CA" cap="none" dirty="0" err="1"/>
              <a:t>m</a:t>
            </a:r>
            <a:r>
              <a:rPr lang="en-CA" dirty="0" err="1"/>
              <a:t>CRPC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7975F-34F7-4F4F-A973-D7189AD4BE8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66899"/>
            <a:ext cx="8116800" cy="365125"/>
          </a:xfrm>
        </p:spPr>
        <p:txBody>
          <a:bodyPr/>
          <a:lstStyle/>
          <a:p>
            <a:r>
              <a:rPr lang="fr-FR" dirty="0"/>
              <a:t>1. </a:t>
            </a:r>
            <a:r>
              <a:rPr lang="en-CA" dirty="0"/>
              <a:t>https://</a:t>
            </a:r>
            <a:r>
              <a:rPr lang="en-CA" dirty="0" err="1"/>
              <a:t>www.fda.gov</a:t>
            </a:r>
            <a:r>
              <a:rPr lang="en-CA" dirty="0"/>
              <a:t>/drugs/fda-grants-accelerated-approval-rucaparib-brca-mutated-metastatic-castration-resistant-prostate.  </a:t>
            </a:r>
            <a:br>
              <a:rPr lang="en-CA" dirty="0"/>
            </a:br>
            <a:r>
              <a:rPr lang="en-CA" dirty="0"/>
              <a:t>2. https://</a:t>
            </a:r>
            <a:r>
              <a:rPr lang="en-CA" dirty="0" err="1"/>
              <a:t>clinicaltrials.gov</a:t>
            </a:r>
            <a:r>
              <a:rPr lang="en-CA" dirty="0"/>
              <a:t>/ct2/show/NCT02975934.</a:t>
            </a:r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14EA385-18F9-C343-96F6-95ED7D9A65E4}"/>
              </a:ext>
            </a:extLst>
          </p:cNvPr>
          <p:cNvSpPr/>
          <p:nvPr/>
        </p:nvSpPr>
        <p:spPr>
          <a:xfrm>
            <a:off x="619201" y="1413661"/>
            <a:ext cx="10934624" cy="2951443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 2020,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based on data from the 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TRITON2 study, 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FDA</a:t>
            </a:r>
            <a:b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granted 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accelerated approval to rucaparib</a:t>
            </a: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the treatment of patients with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deleterious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BRCA1/2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(germline and/or somatic)-associated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mCRPC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who have been treated with an androgen receptor-directed therapy and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taxane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-based chemotherapy.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FFEE264-2686-784E-A4CF-72E1B54EA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4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TRITON3: </a:t>
            </a:r>
            <a:r>
              <a:rPr lang="en-US" noProof="0" dirty="0"/>
              <a:t>Study Design</a:t>
            </a:r>
            <a:r>
              <a:rPr lang="en-US" baseline="30000" noProof="0" dirty="0"/>
              <a:t>1,2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89EA2-4797-4442-8E5A-25EBBE13889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5538922"/>
            <a:ext cx="10962216" cy="41187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Primary endpoint: </a:t>
            </a:r>
            <a:r>
              <a:rPr lang="en-US" dirty="0"/>
              <a:t>radiographic PFS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C28E9D5-FDCC-4E4B-8CB7-1589C242B46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>
                <a:hlinkClick r:id="rId2"/>
              </a:rPr>
              <a:t>https://clinicaltrials.gov/ct2/show/NCT02975934</a:t>
            </a:r>
            <a:r>
              <a:rPr lang="en-US" dirty="0"/>
              <a:t>;  2. Ryan CJ. ASCO 2018; abstract TPS389</a:t>
            </a:r>
          </a:p>
        </p:txBody>
      </p:sp>
      <p:cxnSp>
        <p:nvCxnSpPr>
          <p:cNvPr id="9" name="Straight Arrow Connector 20"/>
          <p:cNvCxnSpPr>
            <a:cxnSpLocks noChangeShapeType="1"/>
            <a:stCxn id="12" idx="6"/>
          </p:cNvCxnSpPr>
          <p:nvPr/>
        </p:nvCxnSpPr>
        <p:spPr bwMode="auto">
          <a:xfrm>
            <a:off x="6582301" y="3352229"/>
            <a:ext cx="523371" cy="294299"/>
          </a:xfrm>
          <a:prstGeom prst="straightConnector1">
            <a:avLst/>
          </a:prstGeom>
          <a:noFill/>
          <a:ln w="19050">
            <a:solidFill>
              <a:srgbClr val="262626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21"/>
          <p:cNvCxnSpPr>
            <a:cxnSpLocks noChangeShapeType="1"/>
            <a:stCxn id="12" idx="6"/>
          </p:cNvCxnSpPr>
          <p:nvPr/>
        </p:nvCxnSpPr>
        <p:spPr bwMode="auto">
          <a:xfrm flipV="1">
            <a:off x="6582301" y="3057931"/>
            <a:ext cx="523371" cy="294299"/>
          </a:xfrm>
          <a:prstGeom prst="straightConnector1">
            <a:avLst/>
          </a:prstGeom>
          <a:noFill/>
          <a:ln w="19050">
            <a:solidFill>
              <a:srgbClr val="262626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22"/>
          <p:cNvCxnSpPr>
            <a:cxnSpLocks noChangeShapeType="1"/>
          </p:cNvCxnSpPr>
          <p:nvPr/>
        </p:nvCxnSpPr>
        <p:spPr bwMode="auto">
          <a:xfrm>
            <a:off x="5693450" y="3352229"/>
            <a:ext cx="327367" cy="0"/>
          </a:xfrm>
          <a:prstGeom prst="straightConnector1">
            <a:avLst/>
          </a:prstGeom>
          <a:noFill/>
          <a:ln w="19050">
            <a:solidFill>
              <a:srgbClr val="262626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Oval 11"/>
          <p:cNvSpPr/>
          <p:nvPr/>
        </p:nvSpPr>
        <p:spPr bwMode="auto">
          <a:xfrm>
            <a:off x="5989635" y="3079616"/>
            <a:ext cx="592667" cy="545229"/>
          </a:xfrm>
          <a:prstGeom prst="ellipse">
            <a:avLst/>
          </a:prstGeom>
          <a:solidFill>
            <a:schemeClr val="tx1"/>
          </a:solidFill>
        </p:spPr>
        <p:txBody>
          <a:bodyPr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26928" y="2645707"/>
            <a:ext cx="5806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2:1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06CDB7A8-81AC-5943-A974-B429376C1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312" y="1556792"/>
            <a:ext cx="3889318" cy="3410931"/>
          </a:xfrm>
          <a:prstGeom prst="roundRect">
            <a:avLst>
              <a:gd name="adj" fmla="val 9426"/>
            </a:avLst>
          </a:prstGeom>
          <a:solidFill>
            <a:schemeClr val="bg1"/>
          </a:solidFill>
          <a:ln w="28575"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0000" tIns="48000" rIns="120000" bIns="48000" anchor="ctr"/>
          <a:lstStyle>
            <a:lvl1pPr marL="112713"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lnSpc>
                <a:spcPct val="140000"/>
              </a:lnSpc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lnSpc>
                <a:spcPct val="180000"/>
              </a:lnSpc>
              <a:spcBef>
                <a:spcPct val="20000"/>
              </a:spcBef>
              <a:buChar char="•"/>
              <a:defRPr kumimoji="1" sz="16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0" marR="0" lvl="0" indent="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1" lang="en-CA" sz="1867" b="1" i="0" u="none" strike="noStrike" kern="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Key Eligibility Criteria</a:t>
            </a:r>
          </a:p>
          <a:p>
            <a:pPr marL="380990" marR="0" lvl="0" indent="-380990" algn="l" defTabSz="60952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mCRPC</a:t>
            </a:r>
            <a:r>
              <a:rPr kumimoji="1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</a:p>
          <a:p>
            <a:pPr marL="380990" marR="0" lvl="0" indent="-380990" algn="l" defTabSz="60952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Deleterious germline or somatic </a:t>
            </a:r>
            <a:r>
              <a:rPr kumimoji="1" lang="en-CA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BRCA1, BRCA2</a:t>
            </a:r>
            <a:r>
              <a:rPr kumimoji="1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or </a:t>
            </a:r>
            <a:r>
              <a:rPr kumimoji="1" lang="en-CA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ATM</a:t>
            </a:r>
            <a:r>
              <a:rPr kumimoji="1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mutation </a:t>
            </a:r>
          </a:p>
          <a:p>
            <a:pPr marL="380990" marR="0" lvl="0" indent="-380990" algn="l" defTabSz="60952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Progression on AR-directed therapy in the </a:t>
            </a:r>
            <a:r>
              <a:rPr kumimoji="1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mCRPC</a:t>
            </a:r>
            <a:r>
              <a:rPr kumimoji="1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setting</a:t>
            </a:r>
          </a:p>
          <a:p>
            <a:pPr marL="380990" marR="0" lvl="0" indent="-380990" algn="l" defTabSz="60952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 prior </a:t>
            </a:r>
            <a:r>
              <a:rPr kumimoji="1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PARPi</a:t>
            </a:r>
            <a:r>
              <a:rPr kumimoji="1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treatment or chemotherapy for </a:t>
            </a:r>
            <a:r>
              <a:rPr kumimoji="1" lang="en-C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mCRPC</a:t>
            </a:r>
            <a:endParaRPr kumimoji="1" lang="en-CA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ACFC56B-E554-BB4F-BCF2-AE967FDDAE92}"/>
              </a:ext>
            </a:extLst>
          </p:cNvPr>
          <p:cNvSpPr/>
          <p:nvPr/>
        </p:nvSpPr>
        <p:spPr>
          <a:xfrm>
            <a:off x="7104112" y="1627751"/>
            <a:ext cx="3168352" cy="165618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Rucaparib </a:t>
            </a:r>
          </a:p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600 mg BID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29E4DCD-7CCE-C44D-B1EE-484D230E4F55}"/>
              </a:ext>
            </a:extLst>
          </p:cNvPr>
          <p:cNvSpPr/>
          <p:nvPr/>
        </p:nvSpPr>
        <p:spPr>
          <a:xfrm>
            <a:off x="7104112" y="3384200"/>
            <a:ext cx="3168352" cy="165618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2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Physician’s choice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(abiraterone, enzalutamide, or docetaxel)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06B4B-11A5-A24A-A23F-4049B0FA3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8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27">
            <a:extLst>
              <a:ext uri="{FF2B5EF4-FFF2-40B4-BE49-F238E27FC236}">
                <a16:creationId xmlns:a16="http://schemas.microsoft.com/office/drawing/2014/main" id="{2D0A897F-53CB-A842-BA81-48B239330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562" y="2903646"/>
            <a:ext cx="7606127" cy="2196548"/>
          </a:xfrm>
          <a:prstGeom prst="roundRect">
            <a:avLst>
              <a:gd name="adj" fmla="val 11982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0000" tIns="48000" rIns="120000" bIns="48000" anchor="ctr"/>
          <a:lstStyle>
            <a:lvl1pPr marL="112713"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lnSpc>
                <a:spcPct val="140000"/>
              </a:lnSpc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lnSpc>
                <a:spcPct val="180000"/>
              </a:lnSpc>
              <a:spcBef>
                <a:spcPct val="20000"/>
              </a:spcBef>
              <a:buChar char="•"/>
              <a:defRPr kumimoji="1" sz="16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0" marR="0" lvl="0" indent="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endParaRPr kumimoji="1" lang="en-CA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GALAHAD: Niraparib in Previously </a:t>
            </a:r>
            <a:br>
              <a:rPr lang="en-US" dirty="0"/>
            </a:br>
            <a:r>
              <a:rPr lang="en-US" dirty="0"/>
              <a:t>Treated </a:t>
            </a:r>
            <a:r>
              <a:rPr lang="en-US" cap="none" dirty="0" err="1"/>
              <a:t>m</a:t>
            </a:r>
            <a:r>
              <a:rPr lang="en-US" dirty="0" err="1"/>
              <a:t>CRPC</a:t>
            </a:r>
            <a:r>
              <a:rPr lang="en-US" dirty="0"/>
              <a:t> With </a:t>
            </a:r>
            <a:r>
              <a:rPr lang="en-US" dirty="0" err="1"/>
              <a:t>Biallelic</a:t>
            </a:r>
            <a:r>
              <a:rPr lang="en-US" dirty="0"/>
              <a:t> DDR Mutations</a:t>
            </a:r>
            <a:r>
              <a:rPr lang="en-US" baseline="30000" dirty="0"/>
              <a:t>1,2</a:t>
            </a:r>
            <a:endParaRPr lang="en-CA" baseline="300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1554AF8-4AB5-E942-8390-8754983CFB6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31920" y="5325516"/>
            <a:ext cx="7650480" cy="8638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Composite response rate, derived from the secondary endpoints and the exploratory endpoint of CTC conversion, was defined as ORR by RESIST 1.1, or conversion CTC from ≥5/7.5 mL to &lt;5/7.5 mL of blood, or ≥50% decline in PSA level.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06DD8F-13A9-E84F-9C88-0A72AAA30B2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37082"/>
            <a:ext cx="9868304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baseline="30000" dirty="0" err="1"/>
              <a:t>a</a:t>
            </a:r>
            <a:r>
              <a:rPr lang="en-US" dirty="0" err="1"/>
              <a:t>Treatment</a:t>
            </a:r>
            <a:r>
              <a:rPr lang="en-US" dirty="0"/>
              <a:t> continued until disease progression, unacceptable toxicity, or death. </a:t>
            </a:r>
            <a:r>
              <a:rPr lang="en-US" baseline="30000" dirty="0" err="1"/>
              <a:t>b</a:t>
            </a:r>
            <a:r>
              <a:rPr lang="en-US" dirty="0" err="1"/>
              <a:t>Investigator</a:t>
            </a:r>
            <a:r>
              <a:rPr lang="en-US" dirty="0"/>
              <a:t> assessed. </a:t>
            </a:r>
          </a:p>
          <a:p>
            <a:pPr>
              <a:spcBef>
                <a:spcPts val="300"/>
              </a:spcBef>
            </a:pPr>
            <a:r>
              <a:rPr lang="en-US" dirty="0">
                <a:hlinkClick r:id="rId2"/>
              </a:rPr>
              <a:t>https://clinicaltrials.gov/ct2/show/NCT02854436</a:t>
            </a:r>
            <a:r>
              <a:rPr lang="en-US" dirty="0"/>
              <a:t>. </a:t>
            </a:r>
            <a:r>
              <a:rPr lang="en-GB" dirty="0"/>
              <a:t>Annals of Oncology (2019) 30 (suppl_5): v851-v934. 10.1093/</a:t>
            </a:r>
            <a:r>
              <a:rPr lang="en-GB" dirty="0" err="1"/>
              <a:t>annonc</a:t>
            </a:r>
            <a:r>
              <a:rPr lang="en-GB" dirty="0"/>
              <a:t>/mdz394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73208" y="2237061"/>
            <a:ext cx="228600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Every 3 mo after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 of treatment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52321" y="2237061"/>
            <a:ext cx="2782957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28-d cycle until end </a:t>
            </a:r>
            <a:b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treatment</a:t>
            </a:r>
            <a:r>
              <a:rPr kumimoji="0" lang="en-US" sz="1467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16225" y="1509824"/>
            <a:ext cx="10939091" cy="745067"/>
            <a:chOff x="462823" y="1056478"/>
            <a:chExt cx="8204318" cy="55880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368082" y="1329192"/>
              <a:ext cx="27451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328998" y="1329191"/>
              <a:ext cx="27451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6683208" y="1329192"/>
              <a:ext cx="27451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ounded Rectangle 9"/>
            <p:cNvSpPr/>
            <p:nvPr/>
          </p:nvSpPr>
          <p:spPr>
            <a:xfrm>
              <a:off x="462823" y="1056478"/>
              <a:ext cx="1948244" cy="5588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Biomarker evaluation (prescreening)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635142" y="1056478"/>
              <a:ext cx="1736841" cy="558800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Screening phase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607441" y="1056478"/>
              <a:ext cx="2079824" cy="5588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Treatment phase </a:t>
              </a:r>
              <a:b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(niraparib 300 mg/d)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957723" y="1056478"/>
              <a:ext cx="1709418" cy="558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Follow-up phase</a:t>
              </a:r>
            </a:p>
          </p:txBody>
        </p:sp>
      </p:grpSp>
      <p:sp>
        <p:nvSpPr>
          <p:cNvPr id="29" name="TextBox 27"/>
          <p:cNvSpPr>
            <a:spLocks noChangeArrowheads="1"/>
          </p:cNvSpPr>
          <p:nvPr/>
        </p:nvSpPr>
        <p:spPr bwMode="auto">
          <a:xfrm>
            <a:off x="633412" y="2555686"/>
            <a:ext cx="3052323" cy="2799412"/>
          </a:xfrm>
          <a:prstGeom prst="roundRect">
            <a:avLst>
              <a:gd name="adj" fmla="val 11982"/>
            </a:avLst>
          </a:prstGeom>
          <a:solidFill>
            <a:schemeClr val="bg1"/>
          </a:solidFill>
          <a:ln w="28575"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0000" tIns="48000" rIns="120000" bIns="48000" anchor="ctr"/>
          <a:lstStyle>
            <a:lvl1pPr marL="112713"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1pPr>
            <a:lvl2pPr marL="742950" indent="-285750" eaLnBrk="0" hangingPunct="0">
              <a:lnSpc>
                <a:spcPct val="140000"/>
              </a:lnSpc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2pPr>
            <a:lvl3pPr marL="1143000" indent="-228600" eaLnBrk="0" hangingPunct="0">
              <a:lnSpc>
                <a:spcPct val="180000"/>
              </a:lnSpc>
              <a:spcBef>
                <a:spcPct val="20000"/>
              </a:spcBef>
              <a:buChar char="•"/>
              <a:defRPr kumimoji="1" sz="1600" b="1">
                <a:solidFill>
                  <a:schemeClr val="tx1"/>
                </a:solidFill>
                <a:latin typeface="Arial" pitchFamily="34" charset="0"/>
                <a:ea typeface="HGP創英角ｺﾞｼｯｸUB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defRPr>
            </a:lvl9pPr>
          </a:lstStyle>
          <a:p>
            <a:pPr marL="0" marR="0" lvl="0" indent="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Key Eligibility Criteria</a:t>
            </a:r>
            <a:endParaRPr kumimoji="1" lang="en-US" sz="1600" b="0" i="0" u="none" strike="noStrike" kern="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Calibri" panose="020F0502020204030204" pitchFamily="34" charset="0"/>
              <a:ea typeface="HGP創英角ｺﾞｼｯｸUB" pitchFamily="50" charset="-128"/>
              <a:cs typeface="Calibri" panose="020F0502020204030204" pitchFamily="34" charset="0"/>
            </a:endParaRPr>
          </a:p>
          <a:p>
            <a:pPr marL="306000" marR="0" lvl="0" indent="-30600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C6573B"/>
              </a:buClr>
              <a:buSzTx/>
              <a:buFontTx/>
              <a:buChar char="•"/>
              <a:tabLst/>
              <a:defRPr/>
            </a:pPr>
            <a:r>
              <a:rPr kumimoji="1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mCRPC</a:t>
            </a:r>
          </a:p>
          <a:p>
            <a:pPr marL="306910" marR="0" lvl="0" indent="-30691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C6573B"/>
              </a:buClr>
              <a:buSzTx/>
              <a:buFontTx/>
              <a:buChar char="•"/>
              <a:tabLst/>
              <a:defRPr/>
            </a:pPr>
            <a:r>
              <a:rPr kumimoji="1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Biomarker positive for </a:t>
            </a:r>
            <a:r>
              <a:rPr kumimoji="1" lang="en-CA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biallelic</a:t>
            </a:r>
            <a:r>
              <a:rPr kumimoji="1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 DRD mutation</a:t>
            </a:r>
          </a:p>
          <a:p>
            <a:pPr marL="306910" marR="0" lvl="0" indent="-30691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C6573B"/>
              </a:buClr>
              <a:buSzTx/>
              <a:buFontTx/>
              <a:buChar char="•"/>
              <a:tabLst/>
              <a:defRPr/>
            </a:pPr>
            <a:r>
              <a:rPr kumimoji="1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Progressed on ≥1 AR-targeted therapy and ≥1 taxane-based chemo</a:t>
            </a:r>
          </a:p>
          <a:p>
            <a:pPr marL="306910" marR="0" lvl="0" indent="-30691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C6573B"/>
              </a:buClr>
              <a:buSzTx/>
              <a:buFontTx/>
              <a:buChar char="•"/>
              <a:tabLst/>
              <a:defRPr/>
            </a:pPr>
            <a:r>
              <a:rPr kumimoji="1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No prior PARP inhibitor or platinum-based chemo</a:t>
            </a:r>
          </a:p>
          <a:p>
            <a:pPr marL="306910" marR="0" lvl="0" indent="-306910" algn="l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33"/>
              </a:spcAft>
              <a:buClr>
                <a:srgbClr val="C6573B"/>
              </a:buClr>
              <a:buSzTx/>
              <a:buFontTx/>
              <a:buChar char="•"/>
              <a:tabLst/>
              <a:defRPr/>
            </a:pPr>
            <a:r>
              <a:rPr kumimoji="1" lang="en-CA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HGP創英角ｺﾞｼｯｸUB" pitchFamily="50" charset="-128"/>
                <a:cs typeface="Calibri" panose="020F0502020204030204" pitchFamily="34" charset="0"/>
              </a:rPr>
              <a:t>No prior MDS/AML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31920" y="3019895"/>
            <a:ext cx="7607410" cy="1113365"/>
          </a:xfrm>
          <a:prstGeom prst="rect">
            <a:avLst/>
          </a:prstGeom>
          <a:noFill/>
          <a:ln>
            <a:noFill/>
          </a:ln>
        </p:spPr>
        <p:txBody>
          <a:bodyPr wrap="square" lIns="24384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Endpoint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soft tissue (visceral or nodal disease), as defined by RECIST 1.1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with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 evidence of bone progression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according to PCWG3 criteria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patients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biallelic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mutations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746637" y="4089838"/>
            <a:ext cx="1977977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Secondary endpoints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9C255B-E448-A645-A361-996388033DEF}"/>
              </a:ext>
            </a:extLst>
          </p:cNvPr>
          <p:cNvSpPr txBox="1"/>
          <p:nvPr/>
        </p:nvSpPr>
        <p:spPr>
          <a:xfrm>
            <a:off x="5224400" y="4394184"/>
            <a:ext cx="1872208" cy="634002"/>
          </a:xfrm>
          <a:prstGeom prst="rect">
            <a:avLst/>
          </a:prstGeom>
          <a:noFill/>
        </p:spPr>
        <p:txBody>
          <a:bodyPr wrap="none" numCol="1" rtlCol="0">
            <a:noAutofit/>
          </a:bodyPr>
          <a:lstStyle/>
          <a:p>
            <a:pPr marL="266700" marR="0" lvl="0" indent="-266700" algn="l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ORR</a:t>
            </a:r>
          </a:p>
          <a:p>
            <a:pPr marL="266700" marR="0" lvl="0" indent="-266700" algn="l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CTC response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409A98-C492-9146-8FD9-03798D22DB67}"/>
              </a:ext>
            </a:extLst>
          </p:cNvPr>
          <p:cNvSpPr txBox="1"/>
          <p:nvPr/>
        </p:nvSpPr>
        <p:spPr>
          <a:xfrm>
            <a:off x="7232104" y="4394184"/>
            <a:ext cx="1553141" cy="634002"/>
          </a:xfrm>
          <a:prstGeom prst="rect">
            <a:avLst/>
          </a:prstGeom>
          <a:noFill/>
        </p:spPr>
        <p:txBody>
          <a:bodyPr wrap="none" numCol="1" rtlCol="0">
            <a:noAutofit/>
          </a:bodyPr>
          <a:lstStyle/>
          <a:p>
            <a:pPr marL="266700" marR="0" lvl="0" indent="-266700" algn="l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OS</a:t>
            </a:r>
          </a:p>
          <a:p>
            <a:pPr marL="266700" marR="0" lvl="0" indent="-266700" algn="l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rPFS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6987C6-0609-1A42-A492-9F51ABA6C524}"/>
              </a:ext>
            </a:extLst>
          </p:cNvPr>
          <p:cNvSpPr txBox="1"/>
          <p:nvPr/>
        </p:nvSpPr>
        <p:spPr>
          <a:xfrm>
            <a:off x="8832304" y="4394184"/>
            <a:ext cx="1872208" cy="634002"/>
          </a:xfrm>
          <a:prstGeom prst="rect">
            <a:avLst/>
          </a:prstGeom>
          <a:noFill/>
        </p:spPr>
        <p:txBody>
          <a:bodyPr wrap="none" numCol="1" rtlCol="0">
            <a:noAutofit/>
          </a:bodyPr>
          <a:lstStyle/>
          <a:p>
            <a:pPr marL="266700" marR="0" lvl="0" indent="-266700" algn="l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DOR</a:t>
            </a:r>
          </a:p>
          <a:p>
            <a:pPr marL="266700" marR="0" lvl="0" indent="-266700" algn="l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Safety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09626C-087F-CC49-93A3-90AC2DF86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E259EE-8739-CF4B-BC8A-EA892088A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/>
              <a:t>Best overall response in </a:t>
            </a:r>
            <a:r>
              <a:rPr lang="en-US" sz="1800" dirty="0" err="1"/>
              <a:t>biallelic</a:t>
            </a:r>
            <a:r>
              <a:rPr lang="en-US" sz="1800" dirty="0"/>
              <a:t> </a:t>
            </a:r>
            <a:r>
              <a:rPr lang="en-US" sz="1800" dirty="0" err="1"/>
              <a:t>drd</a:t>
            </a:r>
            <a:r>
              <a:rPr lang="en-US" sz="1800" dirty="0"/>
              <a:t> patients with measurable disease at baseline</a:t>
            </a:r>
          </a:p>
        </p:txBody>
      </p:sp>
      <p:sp>
        <p:nvSpPr>
          <p:cNvPr id="17418" name="Rectangle 15">
            <a:extLst>
              <a:ext uri="{FF2B5EF4-FFF2-40B4-BE49-F238E27FC236}">
                <a16:creationId xmlns:a16="http://schemas.microsoft.com/office/drawing/2014/main" id="{B2E8746E-CD89-4677-8EC8-FDDD56634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GALAHAD: Objective responses</a:t>
            </a:r>
            <a:endParaRPr lang="en-US" altLang="en-US" dirty="0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FB83AEB-4E28-ED44-A708-C356EA887383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2207568" y="1549400"/>
          <a:ext cx="7776864" cy="187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57102985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259700468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155991062"/>
                    </a:ext>
                  </a:extLst>
                </a:gridCol>
              </a:tblGrid>
              <a:tr h="241324"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Response, n (%)</a:t>
                      </a:r>
                    </a:p>
                  </a:txBody>
                  <a:tcP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Patients with measurable disease (n=51)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84308"/>
                  </a:ext>
                </a:extLst>
              </a:tr>
              <a:tr h="410250">
                <a:tc vMerge="1"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T="28800" marB="28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BRCA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(n=29)</a:t>
                      </a:r>
                    </a:p>
                  </a:txBody>
                  <a:tcPr marT="28800" marB="288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Non-</a:t>
                      </a:r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BRCAa</a:t>
                      </a:r>
                      <a:br>
                        <a:rPr lang="en-US" sz="14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(n=22)</a:t>
                      </a:r>
                    </a:p>
                  </a:txBody>
                  <a:tcPr marT="28800" marB="28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922915"/>
                  </a:ext>
                </a:extLst>
              </a:tr>
              <a:tr h="241324">
                <a:tc>
                  <a:txBody>
                    <a:bodyPr/>
                    <a:lstStyle/>
                    <a:p>
                      <a:r>
                        <a:rPr lang="en-US" sz="1400" b="1" dirty="0"/>
                        <a:t>Complete Response (CR)</a:t>
                      </a:r>
                    </a:p>
                  </a:txBody>
                  <a:tcPr marT="28800" marB="288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(3%)</a:t>
                      </a:r>
                    </a:p>
                  </a:txBody>
                  <a:tcPr marT="28800" marB="288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marT="28800" marB="28800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19037290"/>
                  </a:ext>
                </a:extLst>
              </a:tr>
              <a:tr h="241324">
                <a:tc>
                  <a:txBody>
                    <a:bodyPr/>
                    <a:lstStyle/>
                    <a:p>
                      <a:r>
                        <a:rPr lang="en-US" sz="1400" b="1" dirty="0"/>
                        <a:t>Partial Response (PR)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 (38%)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 (9%)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766435984"/>
                  </a:ext>
                </a:extLst>
              </a:tr>
              <a:tr h="241324">
                <a:tc>
                  <a:txBody>
                    <a:bodyPr/>
                    <a:lstStyle/>
                    <a:p>
                      <a:r>
                        <a:rPr lang="en-US" sz="1400" b="1" dirty="0"/>
                        <a:t>Stable Disease (SD)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 (24%)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 (45%)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2898869731"/>
                  </a:ext>
                </a:extLst>
              </a:tr>
              <a:tr h="241324">
                <a:tc>
                  <a:txBody>
                    <a:bodyPr/>
                    <a:lstStyle/>
                    <a:p>
                      <a:r>
                        <a:rPr lang="en-US" sz="1400" b="1" dirty="0"/>
                        <a:t>Progressive Disease (PD)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 (24%)</a:t>
                      </a:r>
                    </a:p>
                  </a:txBody>
                  <a:tcPr marT="28800" marB="28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 (32%)</a:t>
                      </a:r>
                    </a:p>
                  </a:txBody>
                  <a:tcPr marT="28800" marB="28800"/>
                </a:tc>
                <a:extLst>
                  <a:ext uri="{0D108BD9-81ED-4DB2-BD59-A6C34878D82A}">
                    <a16:rowId xmlns:a16="http://schemas.microsoft.com/office/drawing/2014/main" val="3435790038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2F18D3-8778-EF49-94CB-87CC27BC6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1E237F6-9DF2-8A46-B5BD-9F9EBA01E42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en-US" dirty="0"/>
              <a:t>Smith MR, et al. ESMO 2019; abstract LBA50.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4EA513C-D7CE-C24B-BE32-DBF6E9218A11}"/>
              </a:ext>
            </a:extLst>
          </p:cNvPr>
          <p:cNvSpPr txBox="1">
            <a:spLocks/>
          </p:cNvSpPr>
          <p:nvPr/>
        </p:nvSpPr>
        <p:spPr>
          <a:xfrm>
            <a:off x="609600" y="3569935"/>
            <a:ext cx="10972800" cy="313222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None/>
              <a:defRPr sz="2000" b="1" i="0" kern="1200" cap="all" spc="100" baseline="0">
                <a:solidFill>
                  <a:srgbClr val="C7573C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20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8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6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600" b="1" i="0" kern="12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504D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charset="0"/>
                <a:cs typeface="Calibri" charset="0"/>
              </a:rPr>
              <a:t>Maximum change in target lesion diameter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585608-15A8-5340-97EB-5D6C09B84E5E}"/>
              </a:ext>
            </a:extLst>
          </p:cNvPr>
          <p:cNvCxnSpPr>
            <a:cxnSpLocks/>
          </p:cNvCxnSpPr>
          <p:nvPr/>
        </p:nvCxnSpPr>
        <p:spPr>
          <a:xfrm>
            <a:off x="2922028" y="629076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C01540C-5E7A-7A47-8955-D97E5FE79225}"/>
              </a:ext>
            </a:extLst>
          </p:cNvPr>
          <p:cNvSpPr txBox="1"/>
          <p:nvPr/>
        </p:nvSpPr>
        <p:spPr>
          <a:xfrm>
            <a:off x="2589652" y="620356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8D15D-9A45-C745-8A38-51E6A692FF93}"/>
              </a:ext>
            </a:extLst>
          </p:cNvPr>
          <p:cNvSpPr txBox="1"/>
          <p:nvPr/>
        </p:nvSpPr>
        <p:spPr>
          <a:xfrm rot="16200000">
            <a:off x="1283109" y="4796433"/>
            <a:ext cx="2096978" cy="68849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Maximum change in sum of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target tumour diameters from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baseline (%)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322B7F-2E40-024B-9DC6-065A356F3A87}"/>
              </a:ext>
            </a:extLst>
          </p:cNvPr>
          <p:cNvCxnSpPr>
            <a:cxnSpLocks/>
          </p:cNvCxnSpPr>
          <p:nvPr/>
        </p:nvCxnSpPr>
        <p:spPr>
          <a:xfrm flipV="1">
            <a:off x="2980179" y="3902075"/>
            <a:ext cx="0" cy="241935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04B903D-6735-9A4B-A614-6ABDD1ADD64B}"/>
              </a:ext>
            </a:extLst>
          </p:cNvPr>
          <p:cNvCxnSpPr>
            <a:cxnSpLocks/>
          </p:cNvCxnSpPr>
          <p:nvPr/>
        </p:nvCxnSpPr>
        <p:spPr>
          <a:xfrm>
            <a:off x="2922028" y="464929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B3299E-CBC6-A749-A6F7-9F3550F37294}"/>
              </a:ext>
            </a:extLst>
          </p:cNvPr>
          <p:cNvSpPr txBox="1"/>
          <p:nvPr/>
        </p:nvSpPr>
        <p:spPr>
          <a:xfrm>
            <a:off x="2589652" y="455891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B1D074-ACD7-2845-A5FC-48C688FDF782}"/>
              </a:ext>
            </a:extLst>
          </p:cNvPr>
          <p:cNvSpPr txBox="1"/>
          <p:nvPr/>
        </p:nvSpPr>
        <p:spPr>
          <a:xfrm>
            <a:off x="2589652" y="502881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DB3BEA-3283-A449-92B3-2F029D7E1D90}"/>
              </a:ext>
            </a:extLst>
          </p:cNvPr>
          <p:cNvCxnSpPr>
            <a:cxnSpLocks/>
          </p:cNvCxnSpPr>
          <p:nvPr/>
        </p:nvCxnSpPr>
        <p:spPr>
          <a:xfrm>
            <a:off x="2922028" y="535414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489F6A3-EC21-3F41-B5D4-C2ECFDA342AD}"/>
              </a:ext>
            </a:extLst>
          </p:cNvPr>
          <p:cNvSpPr txBox="1"/>
          <p:nvPr/>
        </p:nvSpPr>
        <p:spPr>
          <a:xfrm>
            <a:off x="2589652" y="526376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45C123-95C8-9147-A8AA-12F5DC30F5F0}"/>
              </a:ext>
            </a:extLst>
          </p:cNvPr>
          <p:cNvCxnSpPr>
            <a:cxnSpLocks/>
          </p:cNvCxnSpPr>
          <p:nvPr/>
        </p:nvCxnSpPr>
        <p:spPr>
          <a:xfrm>
            <a:off x="2922028" y="558909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5A66BB-96B6-D144-8D88-89DF37245687}"/>
              </a:ext>
            </a:extLst>
          </p:cNvPr>
          <p:cNvSpPr txBox="1"/>
          <p:nvPr/>
        </p:nvSpPr>
        <p:spPr>
          <a:xfrm>
            <a:off x="2589652" y="549871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F3CD69-B1BC-9A43-ADBB-B59A7ACACC4D}"/>
              </a:ext>
            </a:extLst>
          </p:cNvPr>
          <p:cNvCxnSpPr>
            <a:cxnSpLocks/>
          </p:cNvCxnSpPr>
          <p:nvPr/>
        </p:nvCxnSpPr>
        <p:spPr>
          <a:xfrm>
            <a:off x="2922028" y="617329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C82D6DB-B841-934D-ADC0-E378DA500C4A}"/>
              </a:ext>
            </a:extLst>
          </p:cNvPr>
          <p:cNvSpPr txBox="1"/>
          <p:nvPr/>
        </p:nvSpPr>
        <p:spPr>
          <a:xfrm>
            <a:off x="2589652" y="608608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-90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85C9DC8-A7F9-9345-B446-6BE123403A40}"/>
              </a:ext>
            </a:extLst>
          </p:cNvPr>
          <p:cNvCxnSpPr>
            <a:cxnSpLocks/>
          </p:cNvCxnSpPr>
          <p:nvPr/>
        </p:nvCxnSpPr>
        <p:spPr>
          <a:xfrm>
            <a:off x="2984215" y="5467604"/>
            <a:ext cx="692496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32BDA8-245D-D746-8EBB-AAF1DAB49CE9}"/>
              </a:ext>
            </a:extLst>
          </p:cNvPr>
          <p:cNvCxnSpPr>
            <a:cxnSpLocks/>
          </p:cNvCxnSpPr>
          <p:nvPr/>
        </p:nvCxnSpPr>
        <p:spPr>
          <a:xfrm>
            <a:off x="2922028" y="581451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2ADFF0-3350-0648-9D50-B3058C238DBD}"/>
              </a:ext>
            </a:extLst>
          </p:cNvPr>
          <p:cNvCxnSpPr>
            <a:cxnSpLocks/>
          </p:cNvCxnSpPr>
          <p:nvPr/>
        </p:nvCxnSpPr>
        <p:spPr>
          <a:xfrm>
            <a:off x="2922028" y="488424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78936E-F898-8B48-A500-F4814F2BA1E7}"/>
              </a:ext>
            </a:extLst>
          </p:cNvPr>
          <p:cNvSpPr txBox="1"/>
          <p:nvPr/>
        </p:nvSpPr>
        <p:spPr>
          <a:xfrm>
            <a:off x="2589652" y="479386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6DA6C6-5351-5B43-9F79-EE37AE3EB26B}"/>
              </a:ext>
            </a:extLst>
          </p:cNvPr>
          <p:cNvCxnSpPr>
            <a:cxnSpLocks/>
          </p:cNvCxnSpPr>
          <p:nvPr/>
        </p:nvCxnSpPr>
        <p:spPr>
          <a:xfrm>
            <a:off x="2922028" y="442069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89170EE-2405-3A42-9EA8-BF5750A1A9CD}"/>
              </a:ext>
            </a:extLst>
          </p:cNvPr>
          <p:cNvSpPr txBox="1"/>
          <p:nvPr/>
        </p:nvSpPr>
        <p:spPr>
          <a:xfrm>
            <a:off x="2589652" y="432396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01C878-D995-4E4F-AD9D-91B84526E962}"/>
              </a:ext>
            </a:extLst>
          </p:cNvPr>
          <p:cNvCxnSpPr>
            <a:cxnSpLocks/>
          </p:cNvCxnSpPr>
          <p:nvPr/>
        </p:nvCxnSpPr>
        <p:spPr>
          <a:xfrm>
            <a:off x="2922028" y="394126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F3BA1F9-6ECF-1D49-8221-8317F37F74BA}"/>
              </a:ext>
            </a:extLst>
          </p:cNvPr>
          <p:cNvSpPr txBox="1"/>
          <p:nvPr/>
        </p:nvSpPr>
        <p:spPr>
          <a:xfrm>
            <a:off x="2589652" y="385406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5A41D82-3698-B148-BEE3-4BB9FF5B0488}"/>
              </a:ext>
            </a:extLst>
          </p:cNvPr>
          <p:cNvCxnSpPr>
            <a:cxnSpLocks/>
          </p:cNvCxnSpPr>
          <p:nvPr/>
        </p:nvCxnSpPr>
        <p:spPr>
          <a:xfrm>
            <a:off x="2922028" y="418574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6573FA5-B340-FD45-8A74-E9006D1982B9}"/>
              </a:ext>
            </a:extLst>
          </p:cNvPr>
          <p:cNvSpPr txBox="1"/>
          <p:nvPr/>
        </p:nvSpPr>
        <p:spPr>
          <a:xfrm>
            <a:off x="2589652" y="408901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62EA6C-C863-EC4C-8892-BC7A0FFA1BB1}"/>
              </a:ext>
            </a:extLst>
          </p:cNvPr>
          <p:cNvSpPr/>
          <p:nvPr/>
        </p:nvSpPr>
        <p:spPr>
          <a:xfrm>
            <a:off x="3117223" y="4314825"/>
            <a:ext cx="102825" cy="8075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26DD8B2-3A97-0549-8816-BA06FF2A3AAA}"/>
              </a:ext>
            </a:extLst>
          </p:cNvPr>
          <p:cNvCxnSpPr>
            <a:cxnSpLocks/>
          </p:cNvCxnSpPr>
          <p:nvPr/>
        </p:nvCxnSpPr>
        <p:spPr>
          <a:xfrm>
            <a:off x="2922028" y="406826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9A8CB92-C157-B54E-9129-AC0CEE499328}"/>
              </a:ext>
            </a:extLst>
          </p:cNvPr>
          <p:cNvSpPr txBox="1"/>
          <p:nvPr/>
        </p:nvSpPr>
        <p:spPr>
          <a:xfrm>
            <a:off x="2589652" y="397153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E1B06C6-82A7-8544-8722-03863BC30EC9}"/>
              </a:ext>
            </a:extLst>
          </p:cNvPr>
          <p:cNvCxnSpPr>
            <a:cxnSpLocks/>
          </p:cNvCxnSpPr>
          <p:nvPr/>
        </p:nvCxnSpPr>
        <p:spPr>
          <a:xfrm>
            <a:off x="2922028" y="430004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FECAF54-9B34-E74E-9AFE-AB2DAC5F7970}"/>
              </a:ext>
            </a:extLst>
          </p:cNvPr>
          <p:cNvSpPr txBox="1"/>
          <p:nvPr/>
        </p:nvSpPr>
        <p:spPr>
          <a:xfrm>
            <a:off x="2589652" y="420648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0DB8719-A2C4-1A48-B35A-05C1FBE346CA}"/>
              </a:ext>
            </a:extLst>
          </p:cNvPr>
          <p:cNvCxnSpPr>
            <a:cxnSpLocks/>
          </p:cNvCxnSpPr>
          <p:nvPr/>
        </p:nvCxnSpPr>
        <p:spPr>
          <a:xfrm>
            <a:off x="2922028" y="453181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A647B5B-12B1-7842-910C-0DB5D4A8E23B}"/>
              </a:ext>
            </a:extLst>
          </p:cNvPr>
          <p:cNvSpPr txBox="1"/>
          <p:nvPr/>
        </p:nvSpPr>
        <p:spPr>
          <a:xfrm>
            <a:off x="2589652" y="444143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57FC3C8-13FB-9E45-86D4-85FD0ED86C37}"/>
              </a:ext>
            </a:extLst>
          </p:cNvPr>
          <p:cNvCxnSpPr>
            <a:cxnSpLocks/>
          </p:cNvCxnSpPr>
          <p:nvPr/>
        </p:nvCxnSpPr>
        <p:spPr>
          <a:xfrm>
            <a:off x="2922028" y="477311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01D7F14-CE11-D646-8DBD-2A79D123FBBE}"/>
              </a:ext>
            </a:extLst>
          </p:cNvPr>
          <p:cNvSpPr txBox="1"/>
          <p:nvPr/>
        </p:nvSpPr>
        <p:spPr>
          <a:xfrm>
            <a:off x="2589652" y="467638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2273E7D-C7CE-7B48-9558-F878D9900E7B}"/>
              </a:ext>
            </a:extLst>
          </p:cNvPr>
          <p:cNvCxnSpPr>
            <a:cxnSpLocks/>
          </p:cNvCxnSpPr>
          <p:nvPr/>
        </p:nvCxnSpPr>
        <p:spPr>
          <a:xfrm>
            <a:off x="2922028" y="500489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53EDCA7-4FEE-6445-93AB-EEA102418EA7}"/>
              </a:ext>
            </a:extLst>
          </p:cNvPr>
          <p:cNvSpPr txBox="1"/>
          <p:nvPr/>
        </p:nvSpPr>
        <p:spPr>
          <a:xfrm>
            <a:off x="2589652" y="491133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3E9C4B4-27BB-DF44-98EF-61F7D7B29EBE}"/>
              </a:ext>
            </a:extLst>
          </p:cNvPr>
          <p:cNvCxnSpPr>
            <a:cxnSpLocks/>
          </p:cNvCxnSpPr>
          <p:nvPr/>
        </p:nvCxnSpPr>
        <p:spPr>
          <a:xfrm>
            <a:off x="2922028" y="523666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8AB846E-546B-DC4D-8032-585ABA729599}"/>
              </a:ext>
            </a:extLst>
          </p:cNvPr>
          <p:cNvSpPr txBox="1"/>
          <p:nvPr/>
        </p:nvSpPr>
        <p:spPr>
          <a:xfrm>
            <a:off x="2589652" y="514628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07BC08-F93C-A548-A1A2-46A7FF14C7D7}"/>
              </a:ext>
            </a:extLst>
          </p:cNvPr>
          <p:cNvCxnSpPr>
            <a:cxnSpLocks/>
          </p:cNvCxnSpPr>
          <p:nvPr/>
        </p:nvCxnSpPr>
        <p:spPr>
          <a:xfrm>
            <a:off x="2922028" y="605899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9A499CD2-5D03-564E-8F30-104171BCAFE3}"/>
              </a:ext>
            </a:extLst>
          </p:cNvPr>
          <p:cNvSpPr txBox="1"/>
          <p:nvPr/>
        </p:nvSpPr>
        <p:spPr>
          <a:xfrm>
            <a:off x="2589652" y="596861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99E59F-728A-5947-8E15-15F923FCD6CC}"/>
              </a:ext>
            </a:extLst>
          </p:cNvPr>
          <p:cNvCxnSpPr>
            <a:cxnSpLocks/>
          </p:cNvCxnSpPr>
          <p:nvPr/>
        </p:nvCxnSpPr>
        <p:spPr>
          <a:xfrm>
            <a:off x="2922028" y="594151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EF0D798-1985-F444-8B61-B4642AD9CFDA}"/>
              </a:ext>
            </a:extLst>
          </p:cNvPr>
          <p:cNvSpPr txBox="1"/>
          <p:nvPr/>
        </p:nvSpPr>
        <p:spPr>
          <a:xfrm>
            <a:off x="2589652" y="585113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-70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F00939E-0907-3D40-8B21-FC63788EC437}"/>
              </a:ext>
            </a:extLst>
          </p:cNvPr>
          <p:cNvSpPr txBox="1"/>
          <p:nvPr/>
        </p:nvSpPr>
        <p:spPr>
          <a:xfrm>
            <a:off x="2589652" y="5733663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-60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B6B5640-4576-AB43-9865-BF461ED896F4}"/>
              </a:ext>
            </a:extLst>
          </p:cNvPr>
          <p:cNvCxnSpPr>
            <a:cxnSpLocks/>
          </p:cNvCxnSpPr>
          <p:nvPr/>
        </p:nvCxnSpPr>
        <p:spPr>
          <a:xfrm>
            <a:off x="2922028" y="5706568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78CA45D-C280-1A4D-B7CC-845976B7A385}"/>
              </a:ext>
            </a:extLst>
          </p:cNvPr>
          <p:cNvSpPr txBox="1"/>
          <p:nvPr/>
        </p:nvSpPr>
        <p:spPr>
          <a:xfrm>
            <a:off x="2589652" y="561618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A3FEB4-0DCE-2944-8F49-7C02C7FF8DD6}"/>
              </a:ext>
            </a:extLst>
          </p:cNvPr>
          <p:cNvCxnSpPr>
            <a:cxnSpLocks/>
          </p:cNvCxnSpPr>
          <p:nvPr/>
        </p:nvCxnSpPr>
        <p:spPr>
          <a:xfrm>
            <a:off x="2922028" y="546844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3031016-56B3-D045-9F63-4F60A36ED530}"/>
              </a:ext>
            </a:extLst>
          </p:cNvPr>
          <p:cNvSpPr txBox="1"/>
          <p:nvPr/>
        </p:nvSpPr>
        <p:spPr>
          <a:xfrm>
            <a:off x="2589652" y="538123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903629C-4B29-9948-8AF1-1927BF37D307}"/>
              </a:ext>
            </a:extLst>
          </p:cNvPr>
          <p:cNvSpPr/>
          <p:nvPr/>
        </p:nvSpPr>
        <p:spPr>
          <a:xfrm>
            <a:off x="3709891" y="4943475"/>
            <a:ext cx="102825" cy="1789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49056DC-6213-7C46-993B-46FE6A06D950}"/>
              </a:ext>
            </a:extLst>
          </p:cNvPr>
          <p:cNvSpPr/>
          <p:nvPr/>
        </p:nvSpPr>
        <p:spPr>
          <a:xfrm>
            <a:off x="3858058" y="4956175"/>
            <a:ext cx="102825" cy="166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1B872BE-D626-724E-BCED-F3ABF76DF439}"/>
              </a:ext>
            </a:extLst>
          </p:cNvPr>
          <p:cNvSpPr/>
          <p:nvPr/>
        </p:nvSpPr>
        <p:spPr>
          <a:xfrm>
            <a:off x="4752348" y="5121275"/>
            <a:ext cx="102825" cy="4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F944B83-CB53-F746-A1A4-88E204A19EEE}"/>
              </a:ext>
            </a:extLst>
          </p:cNvPr>
          <p:cNvSpPr/>
          <p:nvPr/>
        </p:nvSpPr>
        <p:spPr>
          <a:xfrm>
            <a:off x="5050798" y="5121275"/>
            <a:ext cx="102825" cy="85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B23F31A-0D7F-EB4B-A0B3-6E2F9698E495}"/>
              </a:ext>
            </a:extLst>
          </p:cNvPr>
          <p:cNvSpPr/>
          <p:nvPr/>
        </p:nvSpPr>
        <p:spPr>
          <a:xfrm>
            <a:off x="5209548" y="5121275"/>
            <a:ext cx="102825" cy="1111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3A776AF-B5D1-2D45-8E44-AE3BAD899EF8}"/>
              </a:ext>
            </a:extLst>
          </p:cNvPr>
          <p:cNvSpPr/>
          <p:nvPr/>
        </p:nvSpPr>
        <p:spPr>
          <a:xfrm>
            <a:off x="5358773" y="5121276"/>
            <a:ext cx="102825" cy="12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FA781C1-E283-C449-B01D-1A2E997F2BCF}"/>
              </a:ext>
            </a:extLst>
          </p:cNvPr>
          <p:cNvSpPr/>
          <p:nvPr/>
        </p:nvSpPr>
        <p:spPr>
          <a:xfrm>
            <a:off x="5812798" y="5121275"/>
            <a:ext cx="102825" cy="2254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29904F5-1FBE-1A44-A0A7-0A05A33163EF}"/>
              </a:ext>
            </a:extLst>
          </p:cNvPr>
          <p:cNvSpPr/>
          <p:nvPr/>
        </p:nvSpPr>
        <p:spPr>
          <a:xfrm>
            <a:off x="6257298" y="5121275"/>
            <a:ext cx="102825" cy="314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13F40AD-299A-8541-9E13-044FEF46E721}"/>
              </a:ext>
            </a:extLst>
          </p:cNvPr>
          <p:cNvSpPr/>
          <p:nvPr/>
        </p:nvSpPr>
        <p:spPr>
          <a:xfrm>
            <a:off x="7003423" y="5121275"/>
            <a:ext cx="102825" cy="35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177453F-60CF-0847-9263-8CFBA983D03F}"/>
              </a:ext>
            </a:extLst>
          </p:cNvPr>
          <p:cNvSpPr/>
          <p:nvPr/>
        </p:nvSpPr>
        <p:spPr>
          <a:xfrm>
            <a:off x="7305048" y="5121275"/>
            <a:ext cx="102825" cy="381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FD8560E-7580-C54F-9190-0CC6DCD9CEBD}"/>
              </a:ext>
            </a:extLst>
          </p:cNvPr>
          <p:cNvSpPr/>
          <p:nvPr/>
        </p:nvSpPr>
        <p:spPr>
          <a:xfrm>
            <a:off x="7457448" y="5121275"/>
            <a:ext cx="102825" cy="384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F5A9F40-1441-614F-A431-4ACFC6D17165}"/>
              </a:ext>
            </a:extLst>
          </p:cNvPr>
          <p:cNvSpPr/>
          <p:nvPr/>
        </p:nvSpPr>
        <p:spPr>
          <a:xfrm>
            <a:off x="7759073" y="5121275"/>
            <a:ext cx="102825" cy="476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26652FC-984F-EC48-978D-FFA67B7349FF}"/>
              </a:ext>
            </a:extLst>
          </p:cNvPr>
          <p:cNvSpPr/>
          <p:nvPr/>
        </p:nvSpPr>
        <p:spPr>
          <a:xfrm>
            <a:off x="7908298" y="5121275"/>
            <a:ext cx="102825" cy="488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9DD20E9-95A3-6242-BFE3-09C8A296729A}"/>
              </a:ext>
            </a:extLst>
          </p:cNvPr>
          <p:cNvSpPr/>
          <p:nvPr/>
        </p:nvSpPr>
        <p:spPr>
          <a:xfrm>
            <a:off x="8063873" y="5121275"/>
            <a:ext cx="10282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DB61D46-1997-264F-A505-725CAEB74341}"/>
              </a:ext>
            </a:extLst>
          </p:cNvPr>
          <p:cNvSpPr/>
          <p:nvPr/>
        </p:nvSpPr>
        <p:spPr>
          <a:xfrm>
            <a:off x="8206748" y="5121275"/>
            <a:ext cx="102825" cy="596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B7ED679-BDF2-A54C-ADDF-57B4132EC51A}"/>
              </a:ext>
            </a:extLst>
          </p:cNvPr>
          <p:cNvSpPr/>
          <p:nvPr/>
        </p:nvSpPr>
        <p:spPr>
          <a:xfrm>
            <a:off x="9702173" y="5121275"/>
            <a:ext cx="102825" cy="850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E27B361-2D00-3545-9E00-AE87D07B034D}"/>
              </a:ext>
            </a:extLst>
          </p:cNvPr>
          <p:cNvSpPr/>
          <p:nvPr/>
        </p:nvSpPr>
        <p:spPr>
          <a:xfrm>
            <a:off x="9556123" y="5121275"/>
            <a:ext cx="102825" cy="78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A40A470-D78F-A145-994F-F090825DEB99}"/>
              </a:ext>
            </a:extLst>
          </p:cNvPr>
          <p:cNvSpPr/>
          <p:nvPr/>
        </p:nvSpPr>
        <p:spPr>
          <a:xfrm>
            <a:off x="9403723" y="5121275"/>
            <a:ext cx="102825" cy="78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DB09C16-D1AB-2C45-829A-7ACCB6431475}"/>
              </a:ext>
            </a:extLst>
          </p:cNvPr>
          <p:cNvSpPr/>
          <p:nvPr/>
        </p:nvSpPr>
        <p:spPr>
          <a:xfrm>
            <a:off x="9254498" y="5121275"/>
            <a:ext cx="102825" cy="78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A3D61A3-F1D6-AF4A-806F-F5A38380474C}"/>
              </a:ext>
            </a:extLst>
          </p:cNvPr>
          <p:cNvSpPr/>
          <p:nvPr/>
        </p:nvSpPr>
        <p:spPr>
          <a:xfrm>
            <a:off x="9105273" y="5121275"/>
            <a:ext cx="102825" cy="71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B8973A1-D794-0241-830F-D613A5E1E2CC}"/>
              </a:ext>
            </a:extLst>
          </p:cNvPr>
          <p:cNvSpPr/>
          <p:nvPr/>
        </p:nvSpPr>
        <p:spPr>
          <a:xfrm>
            <a:off x="8952873" y="5121274"/>
            <a:ext cx="102825" cy="6635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D72D718-8242-664E-978A-424D7777F680}"/>
              </a:ext>
            </a:extLst>
          </p:cNvPr>
          <p:cNvSpPr/>
          <p:nvPr/>
        </p:nvSpPr>
        <p:spPr>
          <a:xfrm>
            <a:off x="8806823" y="5121274"/>
            <a:ext cx="102825" cy="644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C044741-0A45-B642-B09D-632D07D72CC7}"/>
              </a:ext>
            </a:extLst>
          </p:cNvPr>
          <p:cNvSpPr/>
          <p:nvPr/>
        </p:nvSpPr>
        <p:spPr>
          <a:xfrm>
            <a:off x="8657598" y="5121274"/>
            <a:ext cx="102825" cy="63182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CCF4BFD-6BF9-5545-9DAC-4A949978B01B}"/>
              </a:ext>
            </a:extLst>
          </p:cNvPr>
          <p:cNvSpPr/>
          <p:nvPr/>
        </p:nvSpPr>
        <p:spPr>
          <a:xfrm>
            <a:off x="3265390" y="4397375"/>
            <a:ext cx="102825" cy="7250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05C67F4-7442-6C49-9D7D-987E23117AD4}"/>
              </a:ext>
            </a:extLst>
          </p:cNvPr>
          <p:cNvSpPr/>
          <p:nvPr/>
        </p:nvSpPr>
        <p:spPr>
          <a:xfrm>
            <a:off x="3413557" y="4883150"/>
            <a:ext cx="102825" cy="23922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0231104-1A2C-414C-99A0-F64B43339EC1}"/>
              </a:ext>
            </a:extLst>
          </p:cNvPr>
          <p:cNvSpPr/>
          <p:nvPr/>
        </p:nvSpPr>
        <p:spPr>
          <a:xfrm>
            <a:off x="3561724" y="4940300"/>
            <a:ext cx="102825" cy="1820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AF6D67F-F655-D749-9ACC-6E7050A96AD8}"/>
              </a:ext>
            </a:extLst>
          </p:cNvPr>
          <p:cNvSpPr/>
          <p:nvPr/>
        </p:nvSpPr>
        <p:spPr>
          <a:xfrm>
            <a:off x="4006223" y="5045074"/>
            <a:ext cx="102825" cy="773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7466901-9D94-FF43-A993-705D3E30AF52}"/>
              </a:ext>
            </a:extLst>
          </p:cNvPr>
          <p:cNvSpPr/>
          <p:nvPr/>
        </p:nvSpPr>
        <p:spPr>
          <a:xfrm>
            <a:off x="4898398" y="5121275"/>
            <a:ext cx="102825" cy="730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83602FB-C5AD-3343-9860-262D0D999525}"/>
              </a:ext>
            </a:extLst>
          </p:cNvPr>
          <p:cNvSpPr/>
          <p:nvPr/>
        </p:nvSpPr>
        <p:spPr>
          <a:xfrm>
            <a:off x="5507998" y="5121275"/>
            <a:ext cx="102825" cy="123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F9F3405-6DFE-AA48-92D8-CF0D46C31C88}"/>
              </a:ext>
            </a:extLst>
          </p:cNvPr>
          <p:cNvSpPr/>
          <p:nvPr/>
        </p:nvSpPr>
        <p:spPr>
          <a:xfrm>
            <a:off x="5660398" y="5121275"/>
            <a:ext cx="102825" cy="2190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4A86D52-AE4D-3345-85C8-3094FAF412A7}"/>
              </a:ext>
            </a:extLst>
          </p:cNvPr>
          <p:cNvSpPr/>
          <p:nvPr/>
        </p:nvSpPr>
        <p:spPr>
          <a:xfrm>
            <a:off x="4609473" y="5121275"/>
            <a:ext cx="102825" cy="21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9B0F195-98E6-1743-8D4B-33C6164B182B}"/>
              </a:ext>
            </a:extLst>
          </p:cNvPr>
          <p:cNvSpPr/>
          <p:nvPr/>
        </p:nvSpPr>
        <p:spPr>
          <a:xfrm>
            <a:off x="5958848" y="5121275"/>
            <a:ext cx="102825" cy="2508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5DCE672-1F0C-3E4D-B990-8D37BF0CFC11}"/>
              </a:ext>
            </a:extLst>
          </p:cNvPr>
          <p:cNvSpPr/>
          <p:nvPr/>
        </p:nvSpPr>
        <p:spPr>
          <a:xfrm>
            <a:off x="6108073" y="5121275"/>
            <a:ext cx="102825" cy="2889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C5A083D-935A-B24C-99DB-5AFF9E132A56}"/>
              </a:ext>
            </a:extLst>
          </p:cNvPr>
          <p:cNvSpPr/>
          <p:nvPr/>
        </p:nvSpPr>
        <p:spPr>
          <a:xfrm>
            <a:off x="6409698" y="5121275"/>
            <a:ext cx="102825" cy="3238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D9F3D8A6-545C-5F49-A931-C61641478C58}"/>
              </a:ext>
            </a:extLst>
          </p:cNvPr>
          <p:cNvSpPr/>
          <p:nvPr/>
        </p:nvSpPr>
        <p:spPr>
          <a:xfrm>
            <a:off x="6555748" y="5121275"/>
            <a:ext cx="102825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C16FBF9-16C7-234E-85B9-7F5DD78E512A}"/>
              </a:ext>
            </a:extLst>
          </p:cNvPr>
          <p:cNvSpPr/>
          <p:nvPr/>
        </p:nvSpPr>
        <p:spPr>
          <a:xfrm>
            <a:off x="6704973" y="5121275"/>
            <a:ext cx="102825" cy="349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3867384-917D-684D-A9DF-B01A34C4A901}"/>
              </a:ext>
            </a:extLst>
          </p:cNvPr>
          <p:cNvSpPr/>
          <p:nvPr/>
        </p:nvSpPr>
        <p:spPr>
          <a:xfrm>
            <a:off x="6854198" y="5121275"/>
            <a:ext cx="102825" cy="349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D9AE1A0-FCB4-0749-BF0C-EDFE9A71B08E}"/>
              </a:ext>
            </a:extLst>
          </p:cNvPr>
          <p:cNvSpPr/>
          <p:nvPr/>
        </p:nvSpPr>
        <p:spPr>
          <a:xfrm>
            <a:off x="7155823" y="5121274"/>
            <a:ext cx="102825" cy="3841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DD04A18-5240-ED43-B782-B5CAF3CFCD7B}"/>
              </a:ext>
            </a:extLst>
          </p:cNvPr>
          <p:cNvSpPr/>
          <p:nvPr/>
        </p:nvSpPr>
        <p:spPr>
          <a:xfrm>
            <a:off x="7606673" y="5121274"/>
            <a:ext cx="102825" cy="4254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F62F612-E666-5F45-BABB-0C99F4EA16E2}"/>
              </a:ext>
            </a:extLst>
          </p:cNvPr>
          <p:cNvSpPr/>
          <p:nvPr/>
        </p:nvSpPr>
        <p:spPr>
          <a:xfrm>
            <a:off x="8355973" y="5121274"/>
            <a:ext cx="102825" cy="60642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159793C-4AAB-6044-82C7-EB49B49671DD}"/>
              </a:ext>
            </a:extLst>
          </p:cNvPr>
          <p:cNvSpPr/>
          <p:nvPr/>
        </p:nvSpPr>
        <p:spPr>
          <a:xfrm>
            <a:off x="8505198" y="5121274"/>
            <a:ext cx="102825" cy="6254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E36C860-5F2A-B04D-BCB8-0E1A3595DB3A}"/>
              </a:ext>
            </a:extLst>
          </p:cNvPr>
          <p:cNvCxnSpPr>
            <a:cxnSpLocks/>
          </p:cNvCxnSpPr>
          <p:nvPr/>
        </p:nvCxnSpPr>
        <p:spPr>
          <a:xfrm>
            <a:off x="2922028" y="5122368"/>
            <a:ext cx="697127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250153C-3F93-AD43-B81E-E400C974C866}"/>
              </a:ext>
            </a:extLst>
          </p:cNvPr>
          <p:cNvSpPr/>
          <p:nvPr/>
        </p:nvSpPr>
        <p:spPr>
          <a:xfrm>
            <a:off x="8643575" y="3962851"/>
            <a:ext cx="152400" cy="108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285D702-5CDE-2A44-BFAA-2EC6CB1DBDFF}"/>
              </a:ext>
            </a:extLst>
          </p:cNvPr>
          <p:cNvSpPr txBox="1"/>
          <p:nvPr/>
        </p:nvSpPr>
        <p:spPr>
          <a:xfrm>
            <a:off x="8842647" y="3924271"/>
            <a:ext cx="1050653" cy="472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BI-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BI-Non-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10617EF-B8CA-4D4B-A91F-31329C9EFB65}"/>
              </a:ext>
            </a:extLst>
          </p:cNvPr>
          <p:cNvSpPr/>
          <p:nvPr/>
        </p:nvSpPr>
        <p:spPr>
          <a:xfrm>
            <a:off x="8643575" y="4153351"/>
            <a:ext cx="152400" cy="108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3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GALAHAD: ORR, PSA Response, CTC response</a:t>
            </a:r>
            <a:r>
              <a:rPr lang="en-US" baseline="30000" dirty="0"/>
              <a:t>1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081C2B3-4ADE-7745-970A-292AC9B95A9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76838"/>
            <a:ext cx="8116800" cy="365125"/>
          </a:xfrm>
        </p:spPr>
        <p:txBody>
          <a:bodyPr/>
          <a:lstStyle/>
          <a:p>
            <a:r>
              <a:rPr lang="en-US" baseline="30000" dirty="0" err="1"/>
              <a:t>a</a:t>
            </a:r>
            <a:r>
              <a:rPr lang="en-US" i="1" dirty="0" err="1"/>
              <a:t>ATM</a:t>
            </a:r>
            <a:r>
              <a:rPr lang="en-US" i="1" dirty="0"/>
              <a:t>, FANCA, PALB2, CHEK2, BRIP1</a:t>
            </a:r>
            <a:r>
              <a:rPr lang="en-US" dirty="0"/>
              <a:t>, or </a:t>
            </a:r>
            <a:r>
              <a:rPr lang="en-US" i="1" dirty="0"/>
              <a:t>HDAC2</a:t>
            </a:r>
            <a:r>
              <a:rPr lang="en-US" dirty="0"/>
              <a:t> assayed, not all represented in non-BRCA patients. b Investigator-assessed. </a:t>
            </a:r>
            <a:br>
              <a:rPr lang="en-US" dirty="0"/>
            </a:br>
            <a:r>
              <a:rPr lang="en-US" dirty="0"/>
              <a:t>1. Smith MR, et al. J </a:t>
            </a:r>
            <a:r>
              <a:rPr lang="en-US" dirty="0" err="1"/>
              <a:t>Clin</a:t>
            </a:r>
            <a:r>
              <a:rPr lang="en-US" dirty="0"/>
              <a:t> Oncol. 2019;37(Suppl7):202.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33413" y="1372016"/>
          <a:ext cx="4814515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5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n/N</a:t>
                      </a:r>
                    </a:p>
                    <a:p>
                      <a:r>
                        <a:rPr lang="en-US" sz="1600" dirty="0"/>
                        <a:t>% (95% CI)</a:t>
                      </a:r>
                    </a:p>
                  </a:txBody>
                  <a:tcPr marL="121920" marR="121920" marT="60960" marB="6096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All Biallelic DND (N=50)</a:t>
                      </a: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chemeClr val="bg1"/>
                          </a:solidFill>
                        </a:rPr>
                        <a:t>BRCA1/2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=29)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Non-</a:t>
                      </a:r>
                      <a:r>
                        <a:rPr lang="en-US" sz="1600" b="1" i="1" dirty="0">
                          <a:solidFill>
                            <a:schemeClr val="bg1"/>
                          </a:solidFill>
                        </a:rPr>
                        <a:t>BRCA1/2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a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(n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=21)</a:t>
                      </a:r>
                      <a:endParaRPr lang="en-US" sz="1600" b="1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 b="0" dirty="0"/>
                        <a:t>Composite RR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18/29</a:t>
                      </a:r>
                    </a:p>
                    <a:p>
                      <a:pPr algn="ctr"/>
                      <a:r>
                        <a:rPr lang="en-US" sz="1600" dirty="0"/>
                        <a:t>62.1 (42.3-79.3)</a:t>
                      </a: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5/21</a:t>
                      </a:r>
                    </a:p>
                    <a:p>
                      <a:pPr algn="ctr"/>
                      <a:r>
                        <a:rPr lang="en-US" sz="1600" baseline="0" dirty="0"/>
                        <a:t>23.8 (8.2-47.2)</a:t>
                      </a:r>
                    </a:p>
                  </a:txBody>
                  <a:tcPr marL="121920" marR="121920" marT="60960" marB="6096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 b="0" dirty="0"/>
                        <a:t>Objective RR</a:t>
                      </a:r>
                      <a:r>
                        <a:rPr lang="en-US" sz="1600" b="0" baseline="30000" dirty="0"/>
                        <a:t>b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6/16</a:t>
                      </a:r>
                    </a:p>
                    <a:p>
                      <a:pPr algn="ctr"/>
                      <a:r>
                        <a:rPr lang="en-US" sz="1600" dirty="0"/>
                        <a:t>37.5</a:t>
                      </a:r>
                      <a:r>
                        <a:rPr lang="en-US" sz="1600" baseline="0" dirty="0"/>
                        <a:t> (15.2-64.6)</a:t>
                      </a:r>
                      <a:endParaRPr lang="en-US" sz="1600" dirty="0"/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2/15</a:t>
                      </a:r>
                    </a:p>
                    <a:p>
                      <a:pPr algn="ctr"/>
                      <a:r>
                        <a:rPr lang="en-US" sz="1600" baseline="0" dirty="0"/>
                        <a:t>13.3 (1.7-40.5)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 b="0" dirty="0"/>
                        <a:t>≥50% decline in PSA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15/29</a:t>
                      </a:r>
                    </a:p>
                    <a:p>
                      <a:pPr algn="ctr"/>
                      <a:r>
                        <a:rPr lang="en-US" sz="1600" dirty="0"/>
                        <a:t>51.7 (32.5-70.6)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1/21</a:t>
                      </a:r>
                    </a:p>
                    <a:p>
                      <a:pPr algn="ctr"/>
                      <a:r>
                        <a:rPr lang="en-US" sz="1600" baseline="0" dirty="0"/>
                        <a:t>4.8 (0.1-23.8)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1600" b="0" dirty="0"/>
                        <a:t>CTC conversion (&lt;5/7.5 mL blood)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12/29</a:t>
                      </a:r>
                    </a:p>
                    <a:p>
                      <a:pPr algn="ctr"/>
                      <a:r>
                        <a:rPr lang="en-US" sz="1600" dirty="0"/>
                        <a:t>41.4 (23.5-61.1)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4/21</a:t>
                      </a:r>
                    </a:p>
                    <a:p>
                      <a:pPr algn="ctr"/>
                      <a:r>
                        <a:rPr lang="en-US" sz="1600" baseline="0" dirty="0"/>
                        <a:t>19.0 (5.5-41.9)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600" b="0" dirty="0"/>
                        <a:t>CTC response</a:t>
                      </a:r>
                    </a:p>
                  </a:txBody>
                  <a:tcPr marL="121920" marR="121920" marT="60960" marB="6096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6/29</a:t>
                      </a:r>
                    </a:p>
                    <a:p>
                      <a:pPr algn="ctr"/>
                      <a:r>
                        <a:rPr lang="en-US" sz="1600" dirty="0"/>
                        <a:t>20.7 (8.0-39.7)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2/21</a:t>
                      </a:r>
                    </a:p>
                    <a:p>
                      <a:pPr algn="ctr"/>
                      <a:r>
                        <a:rPr lang="en-US" sz="1600" baseline="0" dirty="0"/>
                        <a:t>9.5 (1.2-30.4)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682355A-CA58-C14B-BFF7-B775DFC51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0D840F-B300-844C-A061-4C8668B8C53B}"/>
              </a:ext>
            </a:extLst>
          </p:cNvPr>
          <p:cNvCxnSpPr>
            <a:cxnSpLocks/>
          </p:cNvCxnSpPr>
          <p:nvPr/>
        </p:nvCxnSpPr>
        <p:spPr>
          <a:xfrm>
            <a:off x="6178453" y="499616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451198-0E65-924E-8DCA-86355A99D502}"/>
              </a:ext>
            </a:extLst>
          </p:cNvPr>
          <p:cNvSpPr txBox="1"/>
          <p:nvPr/>
        </p:nvSpPr>
        <p:spPr>
          <a:xfrm>
            <a:off x="5846077" y="4908957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45051-9845-8B43-8E2E-09AA6FAFA8E4}"/>
              </a:ext>
            </a:extLst>
          </p:cNvPr>
          <p:cNvSpPr txBox="1"/>
          <p:nvPr/>
        </p:nvSpPr>
        <p:spPr>
          <a:xfrm rot="16200000">
            <a:off x="4209804" y="3410374"/>
            <a:ext cx="3230153" cy="2343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Maximum change in PSA from baseline (%)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F5667B-AAB8-4F4B-B336-C06E727FBF3E}"/>
              </a:ext>
            </a:extLst>
          </p:cNvPr>
          <p:cNvCxnSpPr>
            <a:cxnSpLocks/>
          </p:cNvCxnSpPr>
          <p:nvPr/>
        </p:nvCxnSpPr>
        <p:spPr>
          <a:xfrm flipV="1">
            <a:off x="6236604" y="2057400"/>
            <a:ext cx="0" cy="29432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0195C6B-80AE-F84F-AF39-3E32513F414E}"/>
              </a:ext>
            </a:extLst>
          </p:cNvPr>
          <p:cNvSpPr txBox="1"/>
          <p:nvPr/>
        </p:nvSpPr>
        <p:spPr>
          <a:xfrm>
            <a:off x="5846077" y="343258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7092F9-7AE3-5D43-B0BC-BE22A21AEF1E}"/>
              </a:ext>
            </a:extLst>
          </p:cNvPr>
          <p:cNvCxnSpPr>
            <a:cxnSpLocks/>
          </p:cNvCxnSpPr>
          <p:nvPr/>
        </p:nvCxnSpPr>
        <p:spPr>
          <a:xfrm>
            <a:off x="6178453" y="462468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97F97FA-2E61-4842-9CD2-4AF91E3DDAEE}"/>
              </a:ext>
            </a:extLst>
          </p:cNvPr>
          <p:cNvSpPr txBox="1"/>
          <p:nvPr/>
        </p:nvSpPr>
        <p:spPr>
          <a:xfrm>
            <a:off x="5846077" y="453748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-75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5C7173-8DE1-5842-B61D-721E87EEF4D9}"/>
              </a:ext>
            </a:extLst>
          </p:cNvPr>
          <p:cNvCxnSpPr>
            <a:cxnSpLocks/>
          </p:cNvCxnSpPr>
          <p:nvPr/>
        </p:nvCxnSpPr>
        <p:spPr>
          <a:xfrm>
            <a:off x="6240640" y="4256387"/>
            <a:ext cx="56160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1389F37-CAFD-BB4B-89C7-7B4826A48A5D}"/>
              </a:ext>
            </a:extLst>
          </p:cNvPr>
          <p:cNvCxnSpPr>
            <a:cxnSpLocks/>
          </p:cNvCxnSpPr>
          <p:nvPr/>
        </p:nvCxnSpPr>
        <p:spPr>
          <a:xfrm>
            <a:off x="6178453" y="206246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BCF059E-4C2F-904A-92BA-EB70736D0656}"/>
              </a:ext>
            </a:extLst>
          </p:cNvPr>
          <p:cNvSpPr txBox="1"/>
          <p:nvPr/>
        </p:nvSpPr>
        <p:spPr>
          <a:xfrm>
            <a:off x="5846077" y="1975257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91D48F-83EA-3D4B-BA7D-7CE3C8FE2360}"/>
              </a:ext>
            </a:extLst>
          </p:cNvPr>
          <p:cNvSpPr/>
          <p:nvPr/>
        </p:nvSpPr>
        <p:spPr>
          <a:xfrm>
            <a:off x="6518270" y="2098675"/>
            <a:ext cx="79375" cy="142429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EF1391-F461-8C4B-9821-DD0D381F73DC}"/>
              </a:ext>
            </a:extLst>
          </p:cNvPr>
          <p:cNvCxnSpPr>
            <a:cxnSpLocks/>
          </p:cNvCxnSpPr>
          <p:nvPr/>
        </p:nvCxnSpPr>
        <p:spPr>
          <a:xfrm>
            <a:off x="6178453" y="316418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9E93CF8-8ED7-644A-BD63-7BC1AC7AE913}"/>
              </a:ext>
            </a:extLst>
          </p:cNvPr>
          <p:cNvSpPr txBox="1"/>
          <p:nvPr/>
        </p:nvSpPr>
        <p:spPr>
          <a:xfrm>
            <a:off x="5846077" y="307063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5763AD7-52CD-5343-8166-97E4F2004D94}"/>
              </a:ext>
            </a:extLst>
          </p:cNvPr>
          <p:cNvCxnSpPr>
            <a:cxnSpLocks/>
          </p:cNvCxnSpPr>
          <p:nvPr/>
        </p:nvCxnSpPr>
        <p:spPr>
          <a:xfrm>
            <a:off x="6178453" y="425638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8E99A3F-5B2C-FB47-A7A1-12337BD8C8B6}"/>
              </a:ext>
            </a:extLst>
          </p:cNvPr>
          <p:cNvSpPr txBox="1"/>
          <p:nvPr/>
        </p:nvSpPr>
        <p:spPr>
          <a:xfrm>
            <a:off x="5846077" y="4172357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F68EB9-E029-7C40-8890-671CAE1DE18A}"/>
              </a:ext>
            </a:extLst>
          </p:cNvPr>
          <p:cNvCxnSpPr>
            <a:cxnSpLocks/>
          </p:cNvCxnSpPr>
          <p:nvPr/>
        </p:nvCxnSpPr>
        <p:spPr>
          <a:xfrm>
            <a:off x="6178453" y="2430762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DF025B3-5BD1-9840-B1E1-DA93A18AF89A}"/>
              </a:ext>
            </a:extLst>
          </p:cNvPr>
          <p:cNvSpPr txBox="1"/>
          <p:nvPr/>
        </p:nvSpPr>
        <p:spPr>
          <a:xfrm>
            <a:off x="5846077" y="234038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9F69381-11F5-A145-927B-0DD719ACA63D}"/>
              </a:ext>
            </a:extLst>
          </p:cNvPr>
          <p:cNvCxnSpPr>
            <a:cxnSpLocks/>
          </p:cNvCxnSpPr>
          <p:nvPr/>
        </p:nvCxnSpPr>
        <p:spPr>
          <a:xfrm>
            <a:off x="6178459" y="3526137"/>
            <a:ext cx="5616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F5CE4CB-97B8-B447-A141-4E365DA7E89C}"/>
              </a:ext>
            </a:extLst>
          </p:cNvPr>
          <p:cNvCxnSpPr>
            <a:cxnSpLocks/>
          </p:cNvCxnSpPr>
          <p:nvPr/>
        </p:nvCxnSpPr>
        <p:spPr>
          <a:xfrm>
            <a:off x="6178453" y="279588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07F64C43-84EB-1F42-9010-001FEE824975}"/>
              </a:ext>
            </a:extLst>
          </p:cNvPr>
          <p:cNvSpPr txBox="1"/>
          <p:nvPr/>
        </p:nvSpPr>
        <p:spPr>
          <a:xfrm>
            <a:off x="5846077" y="270233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25EF6BD-95EF-0146-B357-9796C0E8A9B6}"/>
              </a:ext>
            </a:extLst>
          </p:cNvPr>
          <p:cNvSpPr/>
          <p:nvPr/>
        </p:nvSpPr>
        <p:spPr>
          <a:xfrm>
            <a:off x="10544734" y="1664559"/>
            <a:ext cx="152400" cy="108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E900F69-8E6C-294C-B9B6-3A4441171B47}"/>
              </a:ext>
            </a:extLst>
          </p:cNvPr>
          <p:cNvSpPr txBox="1"/>
          <p:nvPr/>
        </p:nvSpPr>
        <p:spPr>
          <a:xfrm>
            <a:off x="10743806" y="1625979"/>
            <a:ext cx="1050653" cy="4729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BRCA1/2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Non-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35C5C2F-D1AC-9749-B6DE-6D49DFCFEDAB}"/>
              </a:ext>
            </a:extLst>
          </p:cNvPr>
          <p:cNvSpPr/>
          <p:nvPr/>
        </p:nvSpPr>
        <p:spPr>
          <a:xfrm>
            <a:off x="10544734" y="1855059"/>
            <a:ext cx="152400" cy="108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656D015-4E15-2D4E-A750-7369AD85DFD8}"/>
              </a:ext>
            </a:extLst>
          </p:cNvPr>
          <p:cNvSpPr/>
          <p:nvPr/>
        </p:nvSpPr>
        <p:spPr>
          <a:xfrm>
            <a:off x="6843800" y="2346325"/>
            <a:ext cx="79375" cy="117664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04554E9-9AA0-BF42-864D-217495A44AFA}"/>
              </a:ext>
            </a:extLst>
          </p:cNvPr>
          <p:cNvSpPr/>
          <p:nvPr/>
        </p:nvSpPr>
        <p:spPr>
          <a:xfrm>
            <a:off x="6952310" y="2368550"/>
            <a:ext cx="79375" cy="11544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EDE3355-96E9-A84C-9B59-EE762EA6A06C}"/>
              </a:ext>
            </a:extLst>
          </p:cNvPr>
          <p:cNvSpPr/>
          <p:nvPr/>
        </p:nvSpPr>
        <p:spPr>
          <a:xfrm>
            <a:off x="7060820" y="2546350"/>
            <a:ext cx="79375" cy="9766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FB40403-C019-3F4B-83D4-5D6F9EFBF4E2}"/>
              </a:ext>
            </a:extLst>
          </p:cNvPr>
          <p:cNvSpPr/>
          <p:nvPr/>
        </p:nvSpPr>
        <p:spPr>
          <a:xfrm>
            <a:off x="7169330" y="2651124"/>
            <a:ext cx="79375" cy="87184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65C355F-DB6E-DB4E-840C-82E5343242D7}"/>
              </a:ext>
            </a:extLst>
          </p:cNvPr>
          <p:cNvSpPr/>
          <p:nvPr/>
        </p:nvSpPr>
        <p:spPr>
          <a:xfrm>
            <a:off x="7386350" y="2835275"/>
            <a:ext cx="79375" cy="68769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7E2B08E-62B7-7840-8F42-EF48FDBA8C86}"/>
              </a:ext>
            </a:extLst>
          </p:cNvPr>
          <p:cNvSpPr/>
          <p:nvPr/>
        </p:nvSpPr>
        <p:spPr>
          <a:xfrm>
            <a:off x="7928900" y="3397249"/>
            <a:ext cx="79375" cy="1257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B5BFA0-C9E2-8D4B-9C04-00599E03131C}"/>
              </a:ext>
            </a:extLst>
          </p:cNvPr>
          <p:cNvSpPr/>
          <p:nvPr/>
        </p:nvSpPr>
        <p:spPr>
          <a:xfrm>
            <a:off x="8145925" y="3419475"/>
            <a:ext cx="79375" cy="10349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14C342D-F254-5449-A3E6-F8EE9C90E9F7}"/>
              </a:ext>
            </a:extLst>
          </p:cNvPr>
          <p:cNvSpPr/>
          <p:nvPr/>
        </p:nvSpPr>
        <p:spPr>
          <a:xfrm>
            <a:off x="6301250" y="2098675"/>
            <a:ext cx="79375" cy="14242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7034B67-61AD-974B-B325-273967774D19}"/>
              </a:ext>
            </a:extLst>
          </p:cNvPr>
          <p:cNvSpPr/>
          <p:nvPr/>
        </p:nvSpPr>
        <p:spPr>
          <a:xfrm>
            <a:off x="6409760" y="2098675"/>
            <a:ext cx="79375" cy="14242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3B32EEA-CB0C-4E4B-AE2B-91C9E0A0E392}"/>
              </a:ext>
            </a:extLst>
          </p:cNvPr>
          <p:cNvSpPr/>
          <p:nvPr/>
        </p:nvSpPr>
        <p:spPr>
          <a:xfrm>
            <a:off x="6626780" y="2098675"/>
            <a:ext cx="79375" cy="14242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CA1BD66-A572-DB41-9607-B578946D1042}"/>
              </a:ext>
            </a:extLst>
          </p:cNvPr>
          <p:cNvSpPr/>
          <p:nvPr/>
        </p:nvSpPr>
        <p:spPr>
          <a:xfrm>
            <a:off x="6735290" y="2155825"/>
            <a:ext cx="79375" cy="136714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D5719C6-D8CC-404A-AF7A-37C80D5EE17F}"/>
              </a:ext>
            </a:extLst>
          </p:cNvPr>
          <p:cNvSpPr/>
          <p:nvPr/>
        </p:nvSpPr>
        <p:spPr>
          <a:xfrm>
            <a:off x="7277840" y="2717800"/>
            <a:ext cx="79375" cy="80517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5B4C468-03D1-0E4A-A9F4-09EA9AE6DA33}"/>
              </a:ext>
            </a:extLst>
          </p:cNvPr>
          <p:cNvSpPr/>
          <p:nvPr/>
        </p:nvSpPr>
        <p:spPr>
          <a:xfrm>
            <a:off x="7494860" y="2987674"/>
            <a:ext cx="79375" cy="5352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461D790-C522-0D47-A855-A3452B793892}"/>
              </a:ext>
            </a:extLst>
          </p:cNvPr>
          <p:cNvSpPr/>
          <p:nvPr/>
        </p:nvSpPr>
        <p:spPr>
          <a:xfrm>
            <a:off x="7603370" y="2987674"/>
            <a:ext cx="79375" cy="5352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12E7F15-72D5-6D48-BB3D-CDFE4DF4BFE1}"/>
              </a:ext>
            </a:extLst>
          </p:cNvPr>
          <p:cNvSpPr/>
          <p:nvPr/>
        </p:nvSpPr>
        <p:spPr>
          <a:xfrm>
            <a:off x="7711880" y="3032125"/>
            <a:ext cx="79375" cy="4908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FFB5B3C-BFD3-A64A-B7CF-BB441B221343}"/>
              </a:ext>
            </a:extLst>
          </p:cNvPr>
          <p:cNvSpPr/>
          <p:nvPr/>
        </p:nvSpPr>
        <p:spPr>
          <a:xfrm>
            <a:off x="7820390" y="3375025"/>
            <a:ext cx="79375" cy="1479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C2D3145-7ECC-2148-8EB6-1EE7B86A6376}"/>
              </a:ext>
            </a:extLst>
          </p:cNvPr>
          <p:cNvSpPr/>
          <p:nvPr/>
        </p:nvSpPr>
        <p:spPr>
          <a:xfrm>
            <a:off x="8037410" y="3413125"/>
            <a:ext cx="79375" cy="1098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C8C5D20-DEAD-3843-B2D3-CDF3116C9B38}"/>
              </a:ext>
            </a:extLst>
          </p:cNvPr>
          <p:cNvSpPr/>
          <p:nvPr/>
        </p:nvSpPr>
        <p:spPr>
          <a:xfrm>
            <a:off x="8361825" y="3527425"/>
            <a:ext cx="79375" cy="50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E4755DE-100C-544F-B760-DAD6CCD32169}"/>
              </a:ext>
            </a:extLst>
          </p:cNvPr>
          <p:cNvSpPr/>
          <p:nvPr/>
        </p:nvSpPr>
        <p:spPr>
          <a:xfrm>
            <a:off x="8470516" y="3527424"/>
            <a:ext cx="79375" cy="857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CCFD0AB-E680-914F-B8B8-DCECCF2D0882}"/>
              </a:ext>
            </a:extLst>
          </p:cNvPr>
          <p:cNvSpPr/>
          <p:nvPr/>
        </p:nvSpPr>
        <p:spPr>
          <a:xfrm>
            <a:off x="8579207" y="3527424"/>
            <a:ext cx="79375" cy="1428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02765D-90EE-844F-BB73-1F72EC60DC38}"/>
              </a:ext>
            </a:extLst>
          </p:cNvPr>
          <p:cNvSpPr/>
          <p:nvPr/>
        </p:nvSpPr>
        <p:spPr>
          <a:xfrm>
            <a:off x="8687898" y="3527423"/>
            <a:ext cx="79375" cy="1905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66BD951-AC07-E74C-AE26-6E3A78091BB3}"/>
              </a:ext>
            </a:extLst>
          </p:cNvPr>
          <p:cNvSpPr/>
          <p:nvPr/>
        </p:nvSpPr>
        <p:spPr>
          <a:xfrm>
            <a:off x="8796589" y="3527423"/>
            <a:ext cx="79375" cy="20320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32FFAB4-BCF6-2B4B-9397-77DD5993C3D1}"/>
              </a:ext>
            </a:extLst>
          </p:cNvPr>
          <p:cNvSpPr/>
          <p:nvPr/>
        </p:nvSpPr>
        <p:spPr>
          <a:xfrm>
            <a:off x="8905280" y="3527423"/>
            <a:ext cx="79375" cy="2127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C9D55F4-342A-9547-B309-38A6F77DD1A4}"/>
              </a:ext>
            </a:extLst>
          </p:cNvPr>
          <p:cNvSpPr/>
          <p:nvPr/>
        </p:nvSpPr>
        <p:spPr>
          <a:xfrm>
            <a:off x="9013971" y="3527423"/>
            <a:ext cx="79375" cy="2190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BEF9395-9296-494F-B4C1-9EBABDDC20F7}"/>
              </a:ext>
            </a:extLst>
          </p:cNvPr>
          <p:cNvSpPr/>
          <p:nvPr/>
        </p:nvSpPr>
        <p:spPr>
          <a:xfrm>
            <a:off x="9122662" y="3527423"/>
            <a:ext cx="79375" cy="2571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FD1CFDD-BAAB-1D40-9B86-62545CB86B57}"/>
              </a:ext>
            </a:extLst>
          </p:cNvPr>
          <p:cNvSpPr/>
          <p:nvPr/>
        </p:nvSpPr>
        <p:spPr>
          <a:xfrm>
            <a:off x="9340044" y="3527423"/>
            <a:ext cx="79375" cy="2730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96E74FF-EAAB-D143-AA13-D557F356BEF9}"/>
              </a:ext>
            </a:extLst>
          </p:cNvPr>
          <p:cNvSpPr/>
          <p:nvPr/>
        </p:nvSpPr>
        <p:spPr>
          <a:xfrm>
            <a:off x="9557426" y="3527422"/>
            <a:ext cx="79375" cy="4667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0AA9028-F733-ED48-A69C-CE3852E931F8}"/>
              </a:ext>
            </a:extLst>
          </p:cNvPr>
          <p:cNvSpPr/>
          <p:nvPr/>
        </p:nvSpPr>
        <p:spPr>
          <a:xfrm>
            <a:off x="9774808" y="3527422"/>
            <a:ext cx="79375" cy="68580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ED746A7-0565-5B4C-A0AD-7102265F31F0}"/>
              </a:ext>
            </a:extLst>
          </p:cNvPr>
          <p:cNvSpPr/>
          <p:nvPr/>
        </p:nvSpPr>
        <p:spPr>
          <a:xfrm>
            <a:off x="11405173" y="3527422"/>
            <a:ext cx="79375" cy="136207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34F9523-361E-A441-BBD9-977F442A3FF1}"/>
              </a:ext>
            </a:extLst>
          </p:cNvPr>
          <p:cNvSpPr/>
          <p:nvPr/>
        </p:nvSpPr>
        <p:spPr>
          <a:xfrm>
            <a:off x="9231353" y="3527423"/>
            <a:ext cx="79375" cy="2603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24505B3-2B5C-354F-B3D0-356CC21CFAB6}"/>
              </a:ext>
            </a:extLst>
          </p:cNvPr>
          <p:cNvSpPr/>
          <p:nvPr/>
        </p:nvSpPr>
        <p:spPr>
          <a:xfrm>
            <a:off x="9448735" y="3527423"/>
            <a:ext cx="79375" cy="3556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4B811F6-2377-8E41-80D0-373C049EA70C}"/>
              </a:ext>
            </a:extLst>
          </p:cNvPr>
          <p:cNvSpPr/>
          <p:nvPr/>
        </p:nvSpPr>
        <p:spPr>
          <a:xfrm>
            <a:off x="9666117" y="3527422"/>
            <a:ext cx="79375" cy="6000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421E69A-FF26-8048-BEA9-14E637ACADD2}"/>
              </a:ext>
            </a:extLst>
          </p:cNvPr>
          <p:cNvSpPr/>
          <p:nvPr/>
        </p:nvSpPr>
        <p:spPr>
          <a:xfrm>
            <a:off x="9883499" y="3527422"/>
            <a:ext cx="79375" cy="7112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87AAFA5-0B8D-AD4C-A366-2F849529F7AA}"/>
              </a:ext>
            </a:extLst>
          </p:cNvPr>
          <p:cNvSpPr/>
          <p:nvPr/>
        </p:nvSpPr>
        <p:spPr>
          <a:xfrm>
            <a:off x="9992190" y="3527422"/>
            <a:ext cx="79375" cy="7493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440F350-8993-C949-9607-ED2B92BB4162}"/>
              </a:ext>
            </a:extLst>
          </p:cNvPr>
          <p:cNvSpPr/>
          <p:nvPr/>
        </p:nvSpPr>
        <p:spPr>
          <a:xfrm>
            <a:off x="10100881" y="3527422"/>
            <a:ext cx="79375" cy="8318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8821662-0152-3A4E-A004-BEAD54178C9B}"/>
              </a:ext>
            </a:extLst>
          </p:cNvPr>
          <p:cNvSpPr/>
          <p:nvPr/>
        </p:nvSpPr>
        <p:spPr>
          <a:xfrm>
            <a:off x="10209572" y="3527422"/>
            <a:ext cx="79375" cy="9112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BDE9C89-A097-4045-8FBD-787010835CC9}"/>
              </a:ext>
            </a:extLst>
          </p:cNvPr>
          <p:cNvSpPr/>
          <p:nvPr/>
        </p:nvSpPr>
        <p:spPr>
          <a:xfrm>
            <a:off x="10318263" y="3527422"/>
            <a:ext cx="79375" cy="9302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20B9119-7A48-9E43-9380-D69B04350DDF}"/>
              </a:ext>
            </a:extLst>
          </p:cNvPr>
          <p:cNvSpPr/>
          <p:nvPr/>
        </p:nvSpPr>
        <p:spPr>
          <a:xfrm>
            <a:off x="10426954" y="3527422"/>
            <a:ext cx="79375" cy="9620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6734F289-2B41-8546-B282-2145CE120E0C}"/>
              </a:ext>
            </a:extLst>
          </p:cNvPr>
          <p:cNvSpPr/>
          <p:nvPr/>
        </p:nvSpPr>
        <p:spPr>
          <a:xfrm>
            <a:off x="10535645" y="3527421"/>
            <a:ext cx="79375" cy="10350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C1E3FB3-253E-9843-8AB2-CD6C6A18E59E}"/>
              </a:ext>
            </a:extLst>
          </p:cNvPr>
          <p:cNvSpPr/>
          <p:nvPr/>
        </p:nvSpPr>
        <p:spPr>
          <a:xfrm>
            <a:off x="10644336" y="3527421"/>
            <a:ext cx="79375" cy="10477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64CF3FD-A8B8-2049-BA19-646970795848}"/>
              </a:ext>
            </a:extLst>
          </p:cNvPr>
          <p:cNvSpPr/>
          <p:nvPr/>
        </p:nvSpPr>
        <p:spPr>
          <a:xfrm>
            <a:off x="10753027" y="3527421"/>
            <a:ext cx="79375" cy="10858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123E0A4-CC45-F949-BC14-5D9A80EEB4AF}"/>
              </a:ext>
            </a:extLst>
          </p:cNvPr>
          <p:cNvSpPr/>
          <p:nvPr/>
        </p:nvSpPr>
        <p:spPr>
          <a:xfrm>
            <a:off x="10861718" y="3527421"/>
            <a:ext cx="79375" cy="10890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3078D73-E061-3744-84EB-83256BB8F17A}"/>
              </a:ext>
            </a:extLst>
          </p:cNvPr>
          <p:cNvSpPr/>
          <p:nvPr/>
        </p:nvSpPr>
        <p:spPr>
          <a:xfrm>
            <a:off x="10970409" y="3527421"/>
            <a:ext cx="79375" cy="12636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B84BC741-B875-B445-9B4E-BBCFE5D85C78}"/>
              </a:ext>
            </a:extLst>
          </p:cNvPr>
          <p:cNvSpPr/>
          <p:nvPr/>
        </p:nvSpPr>
        <p:spPr>
          <a:xfrm>
            <a:off x="11079100" y="3527421"/>
            <a:ext cx="79375" cy="126365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417D1B3-C397-1F43-BCF9-A6E19B4EF6E6}"/>
              </a:ext>
            </a:extLst>
          </p:cNvPr>
          <p:cNvSpPr/>
          <p:nvPr/>
        </p:nvSpPr>
        <p:spPr>
          <a:xfrm>
            <a:off x="11187791" y="3527420"/>
            <a:ext cx="79375" cy="129857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CE2E8B5-AD2C-9F40-9903-B621AB922796}"/>
              </a:ext>
            </a:extLst>
          </p:cNvPr>
          <p:cNvSpPr/>
          <p:nvPr/>
        </p:nvSpPr>
        <p:spPr>
          <a:xfrm>
            <a:off x="11296482" y="3527420"/>
            <a:ext cx="79375" cy="13176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0AEF66B-2666-E54C-9E83-E2EC72F7091C}"/>
              </a:ext>
            </a:extLst>
          </p:cNvPr>
          <p:cNvSpPr/>
          <p:nvPr/>
        </p:nvSpPr>
        <p:spPr>
          <a:xfrm>
            <a:off x="11513864" y="3527420"/>
            <a:ext cx="79375" cy="136208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175E68C-A170-3C46-9761-90C462DBF781}"/>
              </a:ext>
            </a:extLst>
          </p:cNvPr>
          <p:cNvSpPr/>
          <p:nvPr/>
        </p:nvSpPr>
        <p:spPr>
          <a:xfrm>
            <a:off x="11622550" y="3527420"/>
            <a:ext cx="79375" cy="143193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3C399DE-08AC-CE4B-BC54-067C5888F92A}"/>
              </a:ext>
            </a:extLst>
          </p:cNvPr>
          <p:cNvCxnSpPr>
            <a:cxnSpLocks/>
          </p:cNvCxnSpPr>
          <p:nvPr/>
        </p:nvCxnSpPr>
        <p:spPr>
          <a:xfrm>
            <a:off x="6178453" y="3899993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F31EB13A-969F-CE48-A8F1-8863E0C4601F}"/>
              </a:ext>
            </a:extLst>
          </p:cNvPr>
          <p:cNvSpPr txBox="1"/>
          <p:nvPr/>
        </p:nvSpPr>
        <p:spPr>
          <a:xfrm>
            <a:off x="5846077" y="3806438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1B1E12-0676-4CCC-8CE3-C12553130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educational objectives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BFCF24-DC9D-D94D-9D6B-4DF4F9BE4B5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019624"/>
          </a:xfrm>
          <a:solidFill>
            <a:srgbClr val="F2DCDB">
              <a:alpha val="58000"/>
            </a:srgbClr>
          </a:solidFill>
          <a:ln w="38100">
            <a:solidFill>
              <a:schemeClr val="accent1"/>
            </a:solidFill>
          </a:ln>
        </p:spPr>
        <p:txBody>
          <a:bodyPr lIns="144000" rIns="144000" anchor="ctr" anchorCtr="0"/>
          <a:lstStyle/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GB" dirty="0"/>
              <a:t>Understand the </a:t>
            </a:r>
            <a:r>
              <a:rPr lang="en-GB" b="1" dirty="0" err="1">
                <a:solidFill>
                  <a:schemeClr val="accent1"/>
                </a:solidFill>
              </a:rPr>
              <a:t>MoA</a:t>
            </a:r>
            <a:r>
              <a:rPr lang="en-GB" b="1" dirty="0">
                <a:solidFill>
                  <a:schemeClr val="accent1"/>
                </a:solidFill>
              </a:rPr>
              <a:t> of PARP inhibition </a:t>
            </a:r>
            <a:r>
              <a:rPr lang="en-GB" dirty="0"/>
              <a:t>and it’s role in the treatment of prostate cancer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GB" dirty="0"/>
              <a:t>Understand the </a:t>
            </a:r>
            <a:r>
              <a:rPr lang="en-GB" b="1" dirty="0">
                <a:solidFill>
                  <a:schemeClr val="accent1"/>
                </a:solidFill>
              </a:rPr>
              <a:t>prevalence </a:t>
            </a:r>
            <a:r>
              <a:rPr lang="en-GB" dirty="0"/>
              <a:t>of DDR mutations in prostate cancer and be able to implement the </a:t>
            </a:r>
            <a:r>
              <a:rPr lang="en-GB" b="1" dirty="0">
                <a:solidFill>
                  <a:schemeClr val="accent1"/>
                </a:solidFill>
              </a:rPr>
              <a:t>testing</a:t>
            </a:r>
            <a:r>
              <a:rPr lang="en-GB" dirty="0"/>
              <a:t> strategies (specifically for somatic mutations) to predict if the prostate tumour is likely </a:t>
            </a:r>
            <a:br>
              <a:rPr lang="en-GB" dirty="0"/>
            </a:br>
            <a:r>
              <a:rPr lang="en-GB" dirty="0"/>
              <a:t>to respond to a PARP inhibitor or other treatment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GB" dirty="0"/>
              <a:t>Recognise the clinical </a:t>
            </a:r>
            <a:r>
              <a:rPr lang="en-GB" b="1" dirty="0">
                <a:solidFill>
                  <a:schemeClr val="accent1"/>
                </a:solidFill>
              </a:rPr>
              <a:t>efficacy and safety profile </a:t>
            </a:r>
            <a:r>
              <a:rPr lang="en-GB" dirty="0"/>
              <a:t>of PARP inhibitors for patients with </a:t>
            </a:r>
            <a:br>
              <a:rPr lang="en-GB" dirty="0"/>
            </a:br>
            <a:r>
              <a:rPr lang="en-GB" dirty="0"/>
              <a:t>prostate cancer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n-GB" dirty="0"/>
              <a:t>Understand the place of </a:t>
            </a:r>
            <a:r>
              <a:rPr lang="en-GB" b="1" dirty="0">
                <a:solidFill>
                  <a:schemeClr val="accent1"/>
                </a:solidFill>
              </a:rPr>
              <a:t>PARP inhibition in the prostate cancer treatment pathway </a:t>
            </a:r>
            <a:r>
              <a:rPr lang="en-GB" dirty="0"/>
              <a:t>in the context of other non-hormonal agents and the potential for upcoming combination therapies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AA77D6-4340-4DB6-A376-48D8C5035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CB126-78B1-D242-9195-B820EC27CF5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/>
              <a:t>DDR, DNA damage response; MoA, mechanism of action; PARP, poly ADP ribose polymerase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767166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TALAPRO-1: </a:t>
            </a:r>
            <a:r>
              <a:rPr lang="en-US" dirty="0" err="1"/>
              <a:t>Talazoparib</a:t>
            </a:r>
            <a:r>
              <a:rPr lang="en-US" dirty="0"/>
              <a:t> in </a:t>
            </a:r>
            <a:r>
              <a:rPr lang="en-US" dirty="0" err="1"/>
              <a:t>mCRPC</a:t>
            </a:r>
            <a:r>
              <a:rPr lang="en-US" dirty="0"/>
              <a:t> With DDRm</a:t>
            </a:r>
            <a:r>
              <a:rPr lang="en-US" baseline="30000" dirty="0"/>
              <a:t>1</a:t>
            </a:r>
            <a:r>
              <a:rPr lang="en-US" dirty="0"/>
              <a:t> 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4A5554B-8478-D442-85BB-BF8A3AFCFE5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4869160"/>
            <a:ext cx="10962216" cy="108164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CA" b="1" dirty="0">
                <a:solidFill>
                  <a:schemeClr val="accent1"/>
                </a:solidFill>
              </a:rPr>
              <a:t>Primary endpoint: </a:t>
            </a:r>
            <a:r>
              <a:rPr lang="en-CA" dirty="0"/>
              <a:t>ORR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CA" b="1" dirty="0">
                <a:solidFill>
                  <a:schemeClr val="accent1"/>
                </a:solidFill>
              </a:rPr>
              <a:t>Secondary endpoints: </a:t>
            </a:r>
            <a:r>
              <a:rPr lang="en-CA" dirty="0"/>
              <a:t>Time to OR, DOR,</a:t>
            </a:r>
            <a:r>
              <a:rPr lang="en-US" dirty="0"/>
              <a:t> PSA decrease ≥50%, CTC count conversion (to CTC = 0 and &lt;5 per 7.5 mL blood) time to PSA progression, </a:t>
            </a:r>
            <a:r>
              <a:rPr lang="en-US" dirty="0" err="1"/>
              <a:t>rPFS</a:t>
            </a:r>
            <a:r>
              <a:rPr lang="en-US" dirty="0"/>
              <a:t>, OS, safety</a:t>
            </a:r>
            <a:r>
              <a:rPr lang="en-CA" dirty="0"/>
              <a:t> </a:t>
            </a:r>
          </a:p>
          <a:p>
            <a:pPr marL="0" indent="0">
              <a:spcBef>
                <a:spcPts val="600"/>
              </a:spcBef>
              <a:buNone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B3E6A8-930F-084A-AAA4-2E0C09A4928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157568"/>
            <a:ext cx="10933641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baseline="30000" dirty="0" err="1"/>
              <a:t>a</a:t>
            </a:r>
            <a:r>
              <a:rPr lang="en-US" dirty="0" err="1"/>
              <a:t>Enzalutamide</a:t>
            </a:r>
            <a:r>
              <a:rPr lang="en-US" dirty="0"/>
              <a:t>/abiraterone acetate. </a:t>
            </a:r>
            <a:r>
              <a:rPr lang="en-US" baseline="30000" dirty="0" err="1"/>
              <a:t>b</a:t>
            </a:r>
            <a:r>
              <a:rPr lang="en-US" dirty="0" err="1"/>
              <a:t>DDRm</a:t>
            </a:r>
            <a:r>
              <a:rPr lang="en-US" dirty="0"/>
              <a:t> are defined as known/likely pathogenic variants or homozygous deletions in: </a:t>
            </a:r>
            <a:r>
              <a:rPr lang="en-US" i="1" dirty="0"/>
              <a:t>ATM, ATR, BRCA1/2, CHEK2, FANCA, MLH1, MRE11A, NBN, PALB2, RAD51C.</a:t>
            </a:r>
          </a:p>
          <a:p>
            <a:pPr>
              <a:spcBef>
                <a:spcPts val="300"/>
              </a:spcBef>
            </a:pPr>
            <a:r>
              <a:rPr lang="en-US" dirty="0"/>
              <a:t>1. https://</a:t>
            </a:r>
            <a:r>
              <a:rPr lang="en-US" dirty="0" err="1"/>
              <a:t>meetinglibrary.asco.org</a:t>
            </a:r>
            <a:r>
              <a:rPr lang="en-US" dirty="0"/>
              <a:t>/record/188251/abstract.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64127" y="3059281"/>
            <a:ext cx="510639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994983" y="3069364"/>
            <a:ext cx="68085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8675837" y="2282348"/>
            <a:ext cx="2705192" cy="157403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Until radiographic progression, unacceptable toxicity, consent withdrawal, or death</a:t>
            </a:r>
          </a:p>
        </p:txBody>
      </p:sp>
      <p:sp>
        <p:nvSpPr>
          <p:cNvPr id="6" name="Rectangle 5"/>
          <p:cNvSpPr/>
          <p:nvPr/>
        </p:nvSpPr>
        <p:spPr>
          <a:xfrm>
            <a:off x="5194174" y="2293000"/>
            <a:ext cx="3060944" cy="155272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Talazoparib 1 mg daily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(0.75 mg, if moderate </a:t>
            </a:r>
            <a:b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renal impairment)</a:t>
            </a:r>
          </a:p>
        </p:txBody>
      </p:sp>
      <p:sp>
        <p:nvSpPr>
          <p:cNvPr id="4" name="Rectangle 3"/>
          <p:cNvSpPr/>
          <p:nvPr/>
        </p:nvSpPr>
        <p:spPr>
          <a:xfrm>
            <a:off x="839416" y="1484784"/>
            <a:ext cx="3934040" cy="3136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67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Eligibility criteria</a:t>
            </a:r>
          </a:p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Age ≥18 y</a:t>
            </a:r>
          </a:p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Progressive mCRPC</a:t>
            </a:r>
          </a:p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Measurable soft tissue disease</a:t>
            </a:r>
          </a:p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1-2 previous chemotherapy regimens (≥1 taxane-based regimen) for mCRPC</a:t>
            </a:r>
          </a:p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Progressed on ≥1 NHT</a:t>
            </a:r>
            <a:r>
              <a:rPr kumimoji="0" lang="en-CA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CA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mCRPC</a:t>
            </a:r>
          </a:p>
          <a:p>
            <a:pPr marL="228594" marR="0" lvl="0" indent="-228594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DDRm</a:t>
            </a:r>
            <a:r>
              <a:rPr kumimoji="0" lang="en-CA" sz="1867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CA" sz="18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likely to sensitize to PARPi</a:t>
            </a:r>
            <a:endParaRPr kumimoji="0" lang="en-CA" sz="1867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67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 = ~100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DCC94A5-F3B2-9245-A21A-2D898F1A7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7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TALAPRO-1: Efficacy</a:t>
            </a:r>
            <a:r>
              <a:rPr lang="en-CA" baseline="30000" dirty="0"/>
              <a:t>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60BB09-38B3-5841-84F4-F36EB255F15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37081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baseline="30000" dirty="0" err="1"/>
              <a:t>a</a:t>
            </a:r>
            <a:r>
              <a:rPr lang="en-US" dirty="0" err="1"/>
              <a:t>DDR</a:t>
            </a:r>
            <a:r>
              <a:rPr lang="en-US" dirty="0"/>
              <a:t>-deficient population (N=86) includes DDR patients who received treatment for ≥16 weeks.</a:t>
            </a:r>
          </a:p>
          <a:p>
            <a:pPr>
              <a:spcBef>
                <a:spcPts val="300"/>
              </a:spcBef>
            </a:pPr>
            <a:r>
              <a:rPr lang="en-US" dirty="0"/>
              <a:t>1. de Bono J, et al. ASCO 2020. Abstract 5566.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3" b="4271"/>
          <a:stretch/>
        </p:blipFill>
        <p:spPr bwMode="auto">
          <a:xfrm>
            <a:off x="6905707" y="1639956"/>
            <a:ext cx="4789441" cy="44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9201" y="1338030"/>
          <a:ext cx="6429298" cy="3067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9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4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7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3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8527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%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(response/n)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BRCA1/2</a:t>
                      </a:r>
                    </a:p>
                    <a:p>
                      <a:pPr algn="ctr"/>
                      <a:r>
                        <a:rPr lang="en-US" sz="1100" dirty="0"/>
                        <a:t>(n</a:t>
                      </a:r>
                      <a:r>
                        <a:rPr lang="en-US" sz="1100" baseline="0" dirty="0"/>
                        <a:t>=46)</a:t>
                      </a:r>
                      <a:endParaRPr lang="en-US" sz="1100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BRCA2</a:t>
                      </a:r>
                    </a:p>
                    <a:p>
                      <a:pPr algn="ctr"/>
                      <a:r>
                        <a:rPr lang="en-US" sz="1100" dirty="0"/>
                        <a:t>(n</a:t>
                      </a:r>
                      <a:r>
                        <a:rPr lang="en-US" sz="1100" baseline="0" dirty="0"/>
                        <a:t>=41)</a:t>
                      </a:r>
                      <a:endParaRPr lang="en-US" sz="1100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PALB2</a:t>
                      </a:r>
                    </a:p>
                    <a:p>
                      <a:pPr algn="ctr"/>
                      <a:r>
                        <a:rPr lang="en-US" sz="1100" dirty="0"/>
                        <a:t>(n</a:t>
                      </a:r>
                      <a:r>
                        <a:rPr lang="en-US" sz="1100" baseline="0" dirty="0"/>
                        <a:t>=4)</a:t>
                      </a:r>
                      <a:endParaRPr lang="en-US" sz="1100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i="1" dirty="0"/>
                        <a:t>ATM</a:t>
                      </a:r>
                    </a:p>
                    <a:p>
                      <a:pPr algn="ctr"/>
                      <a:r>
                        <a:rPr lang="en-US" sz="1100" dirty="0"/>
                        <a:t>(n</a:t>
                      </a:r>
                      <a:r>
                        <a:rPr lang="en-US" sz="1100" baseline="0" dirty="0"/>
                        <a:t>=18)</a:t>
                      </a:r>
                      <a:endParaRPr lang="en-US" sz="1100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Other</a:t>
                      </a:r>
                    </a:p>
                    <a:p>
                      <a:pPr algn="ctr"/>
                      <a:r>
                        <a:rPr lang="en-US" sz="1100" dirty="0"/>
                        <a:t>(n</a:t>
                      </a:r>
                      <a:r>
                        <a:rPr lang="en-US" sz="1100" baseline="0" dirty="0"/>
                        <a:t>=18)</a:t>
                      </a:r>
                      <a:endParaRPr lang="en-US" sz="1100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Total</a:t>
                      </a:r>
                    </a:p>
                    <a:p>
                      <a:pPr algn="ctr"/>
                      <a:r>
                        <a:rPr lang="en-US" sz="1100" dirty="0"/>
                        <a:t>(N</a:t>
                      </a:r>
                      <a:r>
                        <a:rPr lang="en-US" sz="1100" baseline="0" dirty="0"/>
                        <a:t>=86)</a:t>
                      </a:r>
                      <a:endParaRPr lang="en-US" sz="1100" dirty="0"/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27"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100" b="1" dirty="0"/>
                        <a:t>Composite Response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71.7 (33/46)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75.6 (31/41)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50.0 (2/4)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22.2 (4/18)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11.1 (2/18)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47.7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(41/86)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27">
                <a:tc>
                  <a:txBody>
                    <a:bodyPr/>
                    <a:lstStyle/>
                    <a:p>
                      <a:pPr marL="57150" indent="0" algn="l"/>
                      <a:r>
                        <a:rPr lang="en-US" sz="1100" b="1" dirty="0"/>
                        <a:t>ORR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41.5 (17/41)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40.5 (15/37)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33.3 (1/3)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11.8 (2/17)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(0/14)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26.7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(20/75)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27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     Confirmed CR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4.9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(2/41)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5.4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(2/37)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(0/3)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5.9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(1/17)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(0/14)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(3/75)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27"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     Confirmed PR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36.6 (15/41)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35.1 (13/37)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33.3 (1/3)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5.9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(1/17)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(0/14)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22.7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(17/75)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27">
                <a:tc>
                  <a:txBody>
                    <a:bodyPr/>
                    <a:lstStyle/>
                    <a:p>
                      <a:pPr marL="171450" indent="-82550" algn="l">
                        <a:tabLst/>
                      </a:pPr>
                      <a:r>
                        <a:rPr lang="en-US" sz="1100" b="1" dirty="0"/>
                        <a:t>SD</a:t>
                      </a:r>
                      <a:r>
                        <a:rPr lang="en-US" sz="1100" b="1" baseline="0" dirty="0"/>
                        <a:t> ≥6 mo</a:t>
                      </a:r>
                      <a:endParaRPr lang="en-US" sz="1100" b="1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2.4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(1/41)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2.7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(1/37)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(0/3)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11.8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(2/17)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(0/14)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(3/75)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57150" indent="0" algn="l"/>
                      <a:r>
                        <a:rPr lang="en-US" sz="1100" b="1" dirty="0"/>
                        <a:t>PSA decline</a:t>
                      </a:r>
                      <a:r>
                        <a:rPr lang="en-US" sz="1100" b="1" baseline="0" dirty="0"/>
                        <a:t> ≥50% from baseline</a:t>
                      </a:r>
                      <a:endParaRPr lang="en-US" sz="1100" b="1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60.9 (28/46)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63.4 (26/41)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50.0 (2/4)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5.6 (1/18)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5.6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(1/18)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37.2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(32/86)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27">
                <a:tc>
                  <a:txBody>
                    <a:bodyPr/>
                    <a:lstStyle/>
                    <a:p>
                      <a:pPr marL="57150" indent="0" algn="l"/>
                      <a:r>
                        <a:rPr lang="en-US" sz="1100" b="1" dirty="0"/>
                        <a:t>CTC conversion </a:t>
                      </a:r>
                      <a:br>
                        <a:rPr lang="en-US" sz="1100" b="1" dirty="0"/>
                      </a:br>
                      <a:r>
                        <a:rPr lang="en-US" sz="1100" b="1" baseline="0" dirty="0"/>
                        <a:t>≥</a:t>
                      </a:r>
                      <a:r>
                        <a:rPr lang="en-US" sz="1100" b="1" dirty="0"/>
                        <a:t>5 to</a:t>
                      </a:r>
                      <a:r>
                        <a:rPr lang="en-US" sz="1100" b="1" baseline="0" dirty="0"/>
                        <a:t> &lt;5</a:t>
                      </a:r>
                      <a:endParaRPr lang="en-US" sz="1100" b="1" dirty="0"/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93.8 (15/16)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93.8 (15/16)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(0/1)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50.0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(3/6)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25.0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(1/4)</a:t>
                      </a:r>
                    </a:p>
                  </a:txBody>
                  <a:tcPr marL="121920" marR="12192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70.4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(19/27)</a:t>
                      </a:r>
                    </a:p>
                  </a:txBody>
                  <a:tcPr marL="121920" marR="12192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6226" y="4581939"/>
            <a:ext cx="6430618" cy="1481783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this interim analysis (Dec 2019) of TALAPRO-1, talazoparib monotherapy demonstrated antitumor activity in mCRPC patients with DDR alterations who have previously received taxane therapy and NHT with a confirmed overall ORR of 26.7%. Efficacy was most notable in the subset of patients with mCRPC whose tumors harbored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BRCA1/2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alterations, who had a confirmed ORR of 41.5%.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Talazoparib monotherapy was generally well tolerated. No new safety signals were observed in this patient population compared with the known safety profile of talazoparib.</a:t>
            </a:r>
          </a:p>
        </p:txBody>
      </p:sp>
      <p:sp>
        <p:nvSpPr>
          <p:cNvPr id="6" name="Rectangle 5"/>
          <p:cNvSpPr/>
          <p:nvPr/>
        </p:nvSpPr>
        <p:spPr>
          <a:xfrm>
            <a:off x="7315200" y="1204483"/>
            <a:ext cx="2646811" cy="275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4287" y="1257787"/>
            <a:ext cx="4089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rPFS</a:t>
            </a: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BY DDR ALTERATION BY </a:t>
            </a:r>
            <a:r>
              <a:rPr kumimoji="0" lang="en-US" sz="1400" b="1" i="0" u="none" strike="noStrike" kern="1200" cap="none" spc="10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BICR</a:t>
            </a:r>
            <a:r>
              <a:rPr kumimoji="0" lang="en-US" sz="1400" b="1" i="0" u="none" strike="noStrike" kern="1200" cap="none" spc="100" normalizeH="0" baseline="3000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en-US" sz="1400" b="1" i="0" u="none" strike="noStrike" kern="1200" cap="none" spc="100" normalizeH="0" baseline="3000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6DDD099-141C-0340-A1BA-DEAA0EC97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2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</p:spPr>
        <p:txBody>
          <a:bodyPr/>
          <a:lstStyle/>
          <a:p>
            <a:r>
              <a:rPr lang="en-CA" dirty="0"/>
              <a:t>TALAPRO-1: Efficacy and Safety Results</a:t>
            </a:r>
            <a:r>
              <a:rPr lang="en-CA" baseline="30000" dirty="0"/>
              <a:t>1</a:t>
            </a:r>
            <a:endParaRPr lang="en-US" baseline="30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C8BEAC-3A0A-084B-A159-E82621D5907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47021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baseline="30000" dirty="0" err="1"/>
              <a:t>a</a:t>
            </a:r>
            <a:r>
              <a:rPr lang="en-US" dirty="0" err="1"/>
              <a:t>DDR</a:t>
            </a:r>
            <a:r>
              <a:rPr lang="en-US" dirty="0"/>
              <a:t>-deficient population includes DDR patients who received treatments for ≥16 weeks; PSA, n=79 and RECIST, n=62. </a:t>
            </a:r>
          </a:p>
          <a:p>
            <a:pPr>
              <a:spcBef>
                <a:spcPts val="300"/>
              </a:spcBef>
            </a:pPr>
            <a:r>
              <a:rPr lang="en-US" dirty="0"/>
              <a:t>1. de Bono J, et al. ASCO 2020. Abstract 5566.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201" y="1343590"/>
            <a:ext cx="4992264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CHANGE FROM BASELINE IN </a:t>
            </a:r>
            <a:r>
              <a:rPr kumimoji="0" lang="en-US" sz="1800" b="1" i="0" u="none" strike="noStrike" kern="1200" cap="none" spc="10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PSA</a:t>
            </a:r>
            <a:r>
              <a:rPr kumimoji="0" lang="en-US" sz="1800" b="1" i="0" u="none" strike="noStrike" kern="1200" cap="none" spc="100" normalizeH="0" baseline="3000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en-US" sz="1800" b="1" i="0" u="none" strike="noStrike" kern="1200" cap="none" spc="100" normalizeH="0" baseline="3000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3618" y="1343590"/>
            <a:ext cx="5595827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 CHANGE FROM BASELINE IN </a:t>
            </a:r>
            <a:r>
              <a:rPr kumimoji="0" lang="en-US" sz="1800" b="1" i="0" u="none" strike="noStrike" kern="1200" cap="none" spc="10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RECIST</a:t>
            </a:r>
            <a:r>
              <a:rPr kumimoji="0" lang="en-US" sz="1800" b="1" i="0" u="none" strike="noStrike" kern="1200" cap="none" spc="100" normalizeH="0" baseline="3000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endParaRPr kumimoji="0" lang="en-US" sz="1800" b="1" i="0" u="none" strike="noStrike" kern="1200" cap="none" spc="10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91302" y="2617694"/>
            <a:ext cx="215705" cy="180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85EC1C7-3400-5D4C-8794-5C27BEEEA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7931DA-99C7-114F-97E9-5F1CE1D5B91D}"/>
              </a:ext>
            </a:extLst>
          </p:cNvPr>
          <p:cNvCxnSpPr>
            <a:cxnSpLocks/>
          </p:cNvCxnSpPr>
          <p:nvPr/>
        </p:nvCxnSpPr>
        <p:spPr>
          <a:xfrm>
            <a:off x="1081015" y="511760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40E5B6A-0D88-0B49-BE17-976B333DBAFF}"/>
              </a:ext>
            </a:extLst>
          </p:cNvPr>
          <p:cNvSpPr txBox="1"/>
          <p:nvPr/>
        </p:nvSpPr>
        <p:spPr>
          <a:xfrm>
            <a:off x="748639" y="5030401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D4A6D2-4A25-FF4B-B3C6-BD2E580B80CB}"/>
              </a:ext>
            </a:extLst>
          </p:cNvPr>
          <p:cNvSpPr txBox="1"/>
          <p:nvPr/>
        </p:nvSpPr>
        <p:spPr>
          <a:xfrm rot="16200000">
            <a:off x="-888258" y="3520610"/>
            <a:ext cx="3230153" cy="23435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Best change from baseline in PSA (%)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96FAC4-6D37-F44A-8F20-D2D9D580E214}"/>
              </a:ext>
            </a:extLst>
          </p:cNvPr>
          <p:cNvCxnSpPr>
            <a:cxnSpLocks/>
          </p:cNvCxnSpPr>
          <p:nvPr/>
        </p:nvCxnSpPr>
        <p:spPr>
          <a:xfrm flipV="1">
            <a:off x="1139166" y="2100263"/>
            <a:ext cx="0" cy="302180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D527D89-5F40-EB43-8067-8E0396B0E6C8}"/>
              </a:ext>
            </a:extLst>
          </p:cNvPr>
          <p:cNvSpPr txBox="1"/>
          <p:nvPr/>
        </p:nvSpPr>
        <p:spPr>
          <a:xfrm>
            <a:off x="748639" y="430967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22DC88-D77D-9A48-9AFA-B0DCEBE76B5A}"/>
              </a:ext>
            </a:extLst>
          </p:cNvPr>
          <p:cNvCxnSpPr>
            <a:cxnSpLocks/>
          </p:cNvCxnSpPr>
          <p:nvPr/>
        </p:nvCxnSpPr>
        <p:spPr>
          <a:xfrm>
            <a:off x="1081015" y="4758831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E56C780-47A9-C145-820D-0BBACD4880AB}"/>
              </a:ext>
            </a:extLst>
          </p:cNvPr>
          <p:cNvSpPr txBox="1"/>
          <p:nvPr/>
        </p:nvSpPr>
        <p:spPr>
          <a:xfrm>
            <a:off x="748639" y="467162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3184AE-9777-4445-8335-4F1B6A67B015}"/>
              </a:ext>
            </a:extLst>
          </p:cNvPr>
          <p:cNvCxnSpPr>
            <a:cxnSpLocks/>
          </p:cNvCxnSpPr>
          <p:nvPr/>
        </p:nvCxnSpPr>
        <p:spPr>
          <a:xfrm>
            <a:off x="1143202" y="4758831"/>
            <a:ext cx="4982192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A5609A6-6851-8D47-A2FD-80E510575575}"/>
              </a:ext>
            </a:extLst>
          </p:cNvPr>
          <p:cNvCxnSpPr>
            <a:cxnSpLocks/>
          </p:cNvCxnSpPr>
          <p:nvPr/>
        </p:nvCxnSpPr>
        <p:spPr>
          <a:xfrm>
            <a:off x="1081015" y="22791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AA2D494-E111-3B43-91F8-3D771AEB04B3}"/>
              </a:ext>
            </a:extLst>
          </p:cNvPr>
          <p:cNvSpPr txBox="1"/>
          <p:nvPr/>
        </p:nvSpPr>
        <p:spPr>
          <a:xfrm>
            <a:off x="748639" y="2191951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0DB540-30A8-D14C-A014-E0A15F7DCD20}"/>
              </a:ext>
            </a:extLst>
          </p:cNvPr>
          <p:cNvCxnSpPr>
            <a:cxnSpLocks/>
          </p:cNvCxnSpPr>
          <p:nvPr/>
        </p:nvCxnSpPr>
        <p:spPr>
          <a:xfrm>
            <a:off x="1081015" y="369520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2C6131D-EA4D-8148-8724-D6B368737264}"/>
              </a:ext>
            </a:extLst>
          </p:cNvPr>
          <p:cNvSpPr txBox="1"/>
          <p:nvPr/>
        </p:nvSpPr>
        <p:spPr>
          <a:xfrm>
            <a:off x="748639" y="3601651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F2E074-72FC-D041-8BEC-37486D694B4E}"/>
              </a:ext>
            </a:extLst>
          </p:cNvPr>
          <p:cNvCxnSpPr>
            <a:cxnSpLocks/>
          </p:cNvCxnSpPr>
          <p:nvPr/>
        </p:nvCxnSpPr>
        <p:spPr>
          <a:xfrm>
            <a:off x="1081015" y="2637931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B35A12-F6E8-1542-A337-EAE2BE43CF8A}"/>
              </a:ext>
            </a:extLst>
          </p:cNvPr>
          <p:cNvSpPr txBox="1"/>
          <p:nvPr/>
        </p:nvSpPr>
        <p:spPr>
          <a:xfrm>
            <a:off x="748639" y="2547551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004B81-080E-1A49-993C-ADD1578EAA57}"/>
              </a:ext>
            </a:extLst>
          </p:cNvPr>
          <p:cNvCxnSpPr>
            <a:cxnSpLocks/>
          </p:cNvCxnSpPr>
          <p:nvPr/>
        </p:nvCxnSpPr>
        <p:spPr>
          <a:xfrm>
            <a:off x="1081015" y="2993531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D90EFDF-8BE7-D749-B8C9-51F157D9A44D}"/>
              </a:ext>
            </a:extLst>
          </p:cNvPr>
          <p:cNvSpPr txBox="1"/>
          <p:nvPr/>
        </p:nvSpPr>
        <p:spPr>
          <a:xfrm>
            <a:off x="748639" y="289997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C34B3C-1E79-1441-8093-A7FAD74CB647}"/>
              </a:ext>
            </a:extLst>
          </p:cNvPr>
          <p:cNvSpPr/>
          <p:nvPr/>
        </p:nvSpPr>
        <p:spPr>
          <a:xfrm>
            <a:off x="4747403" y="2020207"/>
            <a:ext cx="152400" cy="10829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22C2B0-742D-DD4D-992A-06528A5413E0}"/>
              </a:ext>
            </a:extLst>
          </p:cNvPr>
          <p:cNvSpPr txBox="1"/>
          <p:nvPr/>
        </p:nvSpPr>
        <p:spPr>
          <a:xfrm>
            <a:off x="4946475" y="1981627"/>
            <a:ext cx="1050653" cy="11290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(n=5)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(n=40)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PALB2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(n=3)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(n=16)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 (n=15)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2FD85D-5D47-8142-831F-BAB00E3BE163}"/>
              </a:ext>
            </a:extLst>
          </p:cNvPr>
          <p:cNvSpPr/>
          <p:nvPr/>
        </p:nvSpPr>
        <p:spPr>
          <a:xfrm>
            <a:off x="4747403" y="2202769"/>
            <a:ext cx="152400" cy="108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2F6EB96-2B7F-9E4A-9118-57CB553E65B3}"/>
              </a:ext>
            </a:extLst>
          </p:cNvPr>
          <p:cNvCxnSpPr>
            <a:cxnSpLocks/>
          </p:cNvCxnSpPr>
          <p:nvPr/>
        </p:nvCxnSpPr>
        <p:spPr>
          <a:xfrm>
            <a:off x="1081015" y="405318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896375B-659A-0E4E-B1C5-95B116CA647D}"/>
              </a:ext>
            </a:extLst>
          </p:cNvPr>
          <p:cNvSpPr txBox="1"/>
          <p:nvPr/>
        </p:nvSpPr>
        <p:spPr>
          <a:xfrm>
            <a:off x="748639" y="395963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6D4121F-CF6C-E845-9F57-340AB78B68B8}"/>
              </a:ext>
            </a:extLst>
          </p:cNvPr>
          <p:cNvSpPr/>
          <p:nvPr/>
        </p:nvSpPr>
        <p:spPr>
          <a:xfrm>
            <a:off x="4747403" y="2385331"/>
            <a:ext cx="152400" cy="108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51C6E9-344C-784F-871C-BC09D66CFEDB}"/>
              </a:ext>
            </a:extLst>
          </p:cNvPr>
          <p:cNvSpPr/>
          <p:nvPr/>
        </p:nvSpPr>
        <p:spPr>
          <a:xfrm>
            <a:off x="4747403" y="2567893"/>
            <a:ext cx="152400" cy="1082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6C2F09-B761-9A4D-A51A-CE4F134305D9}"/>
              </a:ext>
            </a:extLst>
          </p:cNvPr>
          <p:cNvSpPr/>
          <p:nvPr/>
        </p:nvSpPr>
        <p:spPr>
          <a:xfrm>
            <a:off x="4747403" y="2750457"/>
            <a:ext cx="152400" cy="108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4BABD39-24BC-744E-874E-B1243A32A96D}"/>
              </a:ext>
            </a:extLst>
          </p:cNvPr>
          <p:cNvCxnSpPr>
            <a:cxnSpLocks/>
          </p:cNvCxnSpPr>
          <p:nvPr/>
        </p:nvCxnSpPr>
        <p:spPr>
          <a:xfrm>
            <a:off x="1081015" y="3342781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AD5CF4D-9086-C440-BCD0-B0FE9E021299}"/>
              </a:ext>
            </a:extLst>
          </p:cNvPr>
          <p:cNvSpPr txBox="1"/>
          <p:nvPr/>
        </p:nvSpPr>
        <p:spPr>
          <a:xfrm>
            <a:off x="748639" y="3249226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C3CF26-DBF4-7F46-872B-AA36BE5079B3}"/>
              </a:ext>
            </a:extLst>
          </p:cNvPr>
          <p:cNvSpPr txBox="1"/>
          <p:nvPr/>
        </p:nvSpPr>
        <p:spPr>
          <a:xfrm>
            <a:off x="3186929" y="5087907"/>
            <a:ext cx="1050653" cy="3006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ED592B-3533-7749-96BF-982C187FCBFA}"/>
              </a:ext>
            </a:extLst>
          </p:cNvPr>
          <p:cNvGrpSpPr/>
          <p:nvPr/>
        </p:nvGrpSpPr>
        <p:grpSpPr>
          <a:xfrm>
            <a:off x="1196206" y="2149475"/>
            <a:ext cx="4886325" cy="2968625"/>
            <a:chOff x="1235537" y="2149475"/>
            <a:chExt cx="7051675" cy="2968625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1D5539-D26A-FD4F-95B0-99CE9ACD8CC4}"/>
                </a:ext>
              </a:extLst>
            </p:cNvPr>
            <p:cNvSpPr/>
            <p:nvPr/>
          </p:nvSpPr>
          <p:spPr>
            <a:xfrm>
              <a:off x="1235537" y="2149475"/>
              <a:ext cx="79375" cy="22569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BB38AF8-1780-1E4B-BF42-FC1328F5B1C0}"/>
                </a:ext>
              </a:extLst>
            </p:cNvPr>
            <p:cNvSpPr/>
            <p:nvPr/>
          </p:nvSpPr>
          <p:spPr>
            <a:xfrm>
              <a:off x="1325159" y="3114675"/>
              <a:ext cx="79375" cy="12917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4BB23B0-4919-D84D-BCFF-83C7C74CD5A2}"/>
                </a:ext>
              </a:extLst>
            </p:cNvPr>
            <p:cNvSpPr/>
            <p:nvPr/>
          </p:nvSpPr>
          <p:spPr>
            <a:xfrm>
              <a:off x="1414781" y="3213100"/>
              <a:ext cx="79375" cy="119331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066DFFA-A99A-EB41-A690-3ACF63FD1BCF}"/>
                </a:ext>
              </a:extLst>
            </p:cNvPr>
            <p:cNvSpPr/>
            <p:nvPr/>
          </p:nvSpPr>
          <p:spPr>
            <a:xfrm>
              <a:off x="1683647" y="3387724"/>
              <a:ext cx="79375" cy="10186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C85B082-4792-144C-8D32-0B4556C5A402}"/>
                </a:ext>
              </a:extLst>
            </p:cNvPr>
            <p:cNvSpPr/>
            <p:nvPr/>
          </p:nvSpPr>
          <p:spPr>
            <a:xfrm>
              <a:off x="2131757" y="3968750"/>
              <a:ext cx="79375" cy="4376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0B20A5A-6A08-874C-BC3E-03304DB6FC1B}"/>
                </a:ext>
              </a:extLst>
            </p:cNvPr>
            <p:cNvSpPr/>
            <p:nvPr/>
          </p:nvSpPr>
          <p:spPr>
            <a:xfrm>
              <a:off x="2311001" y="4130675"/>
              <a:ext cx="79375" cy="27573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A58E5BF-076B-3E4C-AE14-FDC3DA7429BE}"/>
                </a:ext>
              </a:extLst>
            </p:cNvPr>
            <p:cNvSpPr/>
            <p:nvPr/>
          </p:nvSpPr>
          <p:spPr>
            <a:xfrm>
              <a:off x="2490245" y="4165599"/>
              <a:ext cx="79375" cy="24081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85B2559-DDAF-7A48-A2BF-FEE84B407C4B}"/>
                </a:ext>
              </a:extLst>
            </p:cNvPr>
            <p:cNvSpPr/>
            <p:nvPr/>
          </p:nvSpPr>
          <p:spPr>
            <a:xfrm>
              <a:off x="2579867" y="4213225"/>
              <a:ext cx="79375" cy="1931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2DE05DE-47FC-E24C-BC80-B772B911D5A9}"/>
                </a:ext>
              </a:extLst>
            </p:cNvPr>
            <p:cNvSpPr/>
            <p:nvPr/>
          </p:nvSpPr>
          <p:spPr>
            <a:xfrm>
              <a:off x="2669489" y="4264025"/>
              <a:ext cx="79375" cy="1423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FAD94EF-C64D-C04C-97A5-F18CC4B0B748}"/>
                </a:ext>
              </a:extLst>
            </p:cNvPr>
            <p:cNvSpPr/>
            <p:nvPr/>
          </p:nvSpPr>
          <p:spPr>
            <a:xfrm>
              <a:off x="2848733" y="4308475"/>
              <a:ext cx="79375" cy="979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C645F8B-91A9-2049-9DEB-D114C1D11AAD}"/>
                </a:ext>
              </a:extLst>
            </p:cNvPr>
            <p:cNvSpPr/>
            <p:nvPr/>
          </p:nvSpPr>
          <p:spPr>
            <a:xfrm>
              <a:off x="2938355" y="4333875"/>
              <a:ext cx="79375" cy="725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A7EC1E1-C4A9-B74A-8CFC-6F0E3A8DDB33}"/>
                </a:ext>
              </a:extLst>
            </p:cNvPr>
            <p:cNvSpPr/>
            <p:nvPr/>
          </p:nvSpPr>
          <p:spPr>
            <a:xfrm>
              <a:off x="1594025" y="3368675"/>
              <a:ext cx="79375" cy="10377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ECF3A4C-75DB-CF46-B45B-6207874DF024}"/>
                </a:ext>
              </a:extLst>
            </p:cNvPr>
            <p:cNvSpPr/>
            <p:nvPr/>
          </p:nvSpPr>
          <p:spPr>
            <a:xfrm>
              <a:off x="2042135" y="3686175"/>
              <a:ext cx="79375" cy="7202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E25F93C-A68C-284B-ABC6-078EFF4E5838}"/>
                </a:ext>
              </a:extLst>
            </p:cNvPr>
            <p:cNvSpPr/>
            <p:nvPr/>
          </p:nvSpPr>
          <p:spPr>
            <a:xfrm>
              <a:off x="2221379" y="4051300"/>
              <a:ext cx="79375" cy="3551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EF0ACB4-D732-5544-B2F1-3660A428CC83}"/>
                </a:ext>
              </a:extLst>
            </p:cNvPr>
            <p:cNvSpPr/>
            <p:nvPr/>
          </p:nvSpPr>
          <p:spPr>
            <a:xfrm>
              <a:off x="3027977" y="4346574"/>
              <a:ext cx="79375" cy="5983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D79E0A-1854-1C48-9ECF-DEE535600432}"/>
                </a:ext>
              </a:extLst>
            </p:cNvPr>
            <p:cNvSpPr/>
            <p:nvPr/>
          </p:nvSpPr>
          <p:spPr>
            <a:xfrm>
              <a:off x="1504403" y="3282950"/>
              <a:ext cx="79375" cy="11234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8A1D433-EEAE-DD4F-BD87-57FD127A9BFA}"/>
                </a:ext>
              </a:extLst>
            </p:cNvPr>
            <p:cNvSpPr/>
            <p:nvPr/>
          </p:nvSpPr>
          <p:spPr>
            <a:xfrm>
              <a:off x="1773269" y="3536950"/>
              <a:ext cx="79375" cy="8694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94EE49E-7F15-684E-B4EA-C733F7E7BBAD}"/>
                </a:ext>
              </a:extLst>
            </p:cNvPr>
            <p:cNvSpPr/>
            <p:nvPr/>
          </p:nvSpPr>
          <p:spPr>
            <a:xfrm>
              <a:off x="1952513" y="3635374"/>
              <a:ext cx="79375" cy="7710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6AE6326-5FB1-BE44-820B-9C51049A5428}"/>
                </a:ext>
              </a:extLst>
            </p:cNvPr>
            <p:cNvSpPr/>
            <p:nvPr/>
          </p:nvSpPr>
          <p:spPr>
            <a:xfrm>
              <a:off x="3117599" y="4346574"/>
              <a:ext cx="79375" cy="598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1956504-959A-844F-94FC-AD657A33ECC7}"/>
                </a:ext>
              </a:extLst>
            </p:cNvPr>
            <p:cNvSpPr/>
            <p:nvPr/>
          </p:nvSpPr>
          <p:spPr>
            <a:xfrm>
              <a:off x="1862891" y="3597275"/>
              <a:ext cx="79375" cy="8091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1D6B202-6F6D-D64B-86DD-08CCA42273CE}"/>
                </a:ext>
              </a:extLst>
            </p:cNvPr>
            <p:cNvSpPr/>
            <p:nvPr/>
          </p:nvSpPr>
          <p:spPr>
            <a:xfrm>
              <a:off x="2400623" y="4152899"/>
              <a:ext cx="79375" cy="25351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8D7A7D9-6249-DB44-A0A6-C9D339AAE6EC}"/>
                </a:ext>
              </a:extLst>
            </p:cNvPr>
            <p:cNvSpPr/>
            <p:nvPr/>
          </p:nvSpPr>
          <p:spPr>
            <a:xfrm>
              <a:off x="2759111" y="4302125"/>
              <a:ext cx="79375" cy="10428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340B3D0-AE43-2B43-A5BC-283C7E0E0167}"/>
                </a:ext>
              </a:extLst>
            </p:cNvPr>
            <p:cNvSpPr/>
            <p:nvPr/>
          </p:nvSpPr>
          <p:spPr>
            <a:xfrm>
              <a:off x="3207212" y="4370412"/>
              <a:ext cx="79375" cy="36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D9CD8E7-0F6F-B34B-985A-137A12C30347}"/>
                </a:ext>
              </a:extLst>
            </p:cNvPr>
            <p:cNvSpPr/>
            <p:nvPr/>
          </p:nvSpPr>
          <p:spPr>
            <a:xfrm>
              <a:off x="3381837" y="4402162"/>
              <a:ext cx="79375" cy="36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45DB4879-990B-7440-AE83-6D994E2FF5B7}"/>
                </a:ext>
              </a:extLst>
            </p:cNvPr>
            <p:cNvSpPr/>
            <p:nvPr/>
          </p:nvSpPr>
          <p:spPr>
            <a:xfrm>
              <a:off x="3471207" y="4402162"/>
              <a:ext cx="79375" cy="4918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7DA1EA-1A45-2847-87E9-DF617C978728}"/>
                </a:ext>
              </a:extLst>
            </p:cNvPr>
            <p:cNvSpPr/>
            <p:nvPr/>
          </p:nvSpPr>
          <p:spPr>
            <a:xfrm>
              <a:off x="3560577" y="4402161"/>
              <a:ext cx="79375" cy="714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F30FB79-6C32-DB41-9740-E977D2C1D6E9}"/>
                </a:ext>
              </a:extLst>
            </p:cNvPr>
            <p:cNvSpPr/>
            <p:nvPr/>
          </p:nvSpPr>
          <p:spPr>
            <a:xfrm>
              <a:off x="3649947" y="4402161"/>
              <a:ext cx="79375" cy="10633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87D3ACB-3489-6B4E-BA62-DE26759E2E97}"/>
                </a:ext>
              </a:extLst>
            </p:cNvPr>
            <p:cNvSpPr/>
            <p:nvPr/>
          </p:nvSpPr>
          <p:spPr>
            <a:xfrm>
              <a:off x="3739317" y="4402161"/>
              <a:ext cx="79375" cy="1095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093E3F5-23DE-9443-8F03-5EB7F882DA13}"/>
                </a:ext>
              </a:extLst>
            </p:cNvPr>
            <p:cNvSpPr/>
            <p:nvPr/>
          </p:nvSpPr>
          <p:spPr>
            <a:xfrm>
              <a:off x="3828687" y="4402161"/>
              <a:ext cx="79375" cy="1476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79DF1B0-81E1-EB48-B0E1-CE916A975CF2}"/>
                </a:ext>
              </a:extLst>
            </p:cNvPr>
            <p:cNvSpPr/>
            <p:nvPr/>
          </p:nvSpPr>
          <p:spPr>
            <a:xfrm>
              <a:off x="3918057" y="4402162"/>
              <a:ext cx="79375" cy="15713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4176B72F-22F4-404F-B7BB-3F65B4DCAD9E}"/>
                </a:ext>
              </a:extLst>
            </p:cNvPr>
            <p:cNvSpPr/>
            <p:nvPr/>
          </p:nvSpPr>
          <p:spPr>
            <a:xfrm>
              <a:off x="4007427" y="4402161"/>
              <a:ext cx="79375" cy="2047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58E2D3-C75F-5740-849C-41318A753DAD}"/>
                </a:ext>
              </a:extLst>
            </p:cNvPr>
            <p:cNvSpPr/>
            <p:nvPr/>
          </p:nvSpPr>
          <p:spPr>
            <a:xfrm>
              <a:off x="4096797" y="4402161"/>
              <a:ext cx="79375" cy="2238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C64082B-8FA4-594C-BEB5-992CDEA6F571}"/>
                </a:ext>
              </a:extLst>
            </p:cNvPr>
            <p:cNvSpPr/>
            <p:nvPr/>
          </p:nvSpPr>
          <p:spPr>
            <a:xfrm>
              <a:off x="4186167" y="4402162"/>
              <a:ext cx="79375" cy="22063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AE71043-8FB3-824D-ACFF-CC343A765203}"/>
                </a:ext>
              </a:extLst>
            </p:cNvPr>
            <p:cNvSpPr/>
            <p:nvPr/>
          </p:nvSpPr>
          <p:spPr>
            <a:xfrm>
              <a:off x="4275537" y="4402160"/>
              <a:ext cx="79375" cy="26508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7A4D92F-789D-7A47-B789-87DFA62A152E}"/>
                </a:ext>
              </a:extLst>
            </p:cNvPr>
            <p:cNvSpPr/>
            <p:nvPr/>
          </p:nvSpPr>
          <p:spPr>
            <a:xfrm>
              <a:off x="4364907" y="4402161"/>
              <a:ext cx="79375" cy="3127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5B863A7-B7D9-8044-B562-2B675268A8CE}"/>
                </a:ext>
              </a:extLst>
            </p:cNvPr>
            <p:cNvSpPr/>
            <p:nvPr/>
          </p:nvSpPr>
          <p:spPr>
            <a:xfrm>
              <a:off x="4454277" y="4402161"/>
              <a:ext cx="79375" cy="31271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2104B58-69C3-1C42-8D64-E8F7A16DEFAC}"/>
                </a:ext>
              </a:extLst>
            </p:cNvPr>
            <p:cNvSpPr/>
            <p:nvPr/>
          </p:nvSpPr>
          <p:spPr>
            <a:xfrm>
              <a:off x="4543647" y="4402160"/>
              <a:ext cx="79375" cy="33176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750F1D1-48AE-474E-8D70-5494F3F4013C}"/>
                </a:ext>
              </a:extLst>
            </p:cNvPr>
            <p:cNvSpPr/>
            <p:nvPr/>
          </p:nvSpPr>
          <p:spPr>
            <a:xfrm>
              <a:off x="4633017" y="4402160"/>
              <a:ext cx="79375" cy="3349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328860B-5EF9-A945-A7EE-64AA09B287F6}"/>
                </a:ext>
              </a:extLst>
            </p:cNvPr>
            <p:cNvSpPr/>
            <p:nvPr/>
          </p:nvSpPr>
          <p:spPr>
            <a:xfrm>
              <a:off x="4722387" y="4402160"/>
              <a:ext cx="79375" cy="3476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A68F88E-D5D7-AD4D-B90E-33EB99A3B9C3}"/>
                </a:ext>
              </a:extLst>
            </p:cNvPr>
            <p:cNvSpPr/>
            <p:nvPr/>
          </p:nvSpPr>
          <p:spPr>
            <a:xfrm>
              <a:off x="4811757" y="4402160"/>
              <a:ext cx="79375" cy="3698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F900E46-52BF-064A-B6ED-3081E9CA8650}"/>
                </a:ext>
              </a:extLst>
            </p:cNvPr>
            <p:cNvSpPr/>
            <p:nvPr/>
          </p:nvSpPr>
          <p:spPr>
            <a:xfrm>
              <a:off x="4901127" y="4402160"/>
              <a:ext cx="79375" cy="4111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8138A5B8-2180-F348-BC8D-E03A3BD889BF}"/>
                </a:ext>
              </a:extLst>
            </p:cNvPr>
            <p:cNvSpPr/>
            <p:nvPr/>
          </p:nvSpPr>
          <p:spPr>
            <a:xfrm>
              <a:off x="4990497" y="4402160"/>
              <a:ext cx="79375" cy="4047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5A7DF5B-FA1B-6D4C-8B2F-F32EE6E09AAC}"/>
                </a:ext>
              </a:extLst>
            </p:cNvPr>
            <p:cNvSpPr/>
            <p:nvPr/>
          </p:nvSpPr>
          <p:spPr>
            <a:xfrm>
              <a:off x="5079867" y="4402161"/>
              <a:ext cx="79375" cy="4079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344E76D-5D88-3B40-8CDD-42455072817A}"/>
                </a:ext>
              </a:extLst>
            </p:cNvPr>
            <p:cNvSpPr/>
            <p:nvPr/>
          </p:nvSpPr>
          <p:spPr>
            <a:xfrm>
              <a:off x="5169237" y="4402161"/>
              <a:ext cx="79375" cy="41431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D3B86AA-FEE7-B24B-8227-112BEE95DEDC}"/>
                </a:ext>
              </a:extLst>
            </p:cNvPr>
            <p:cNvSpPr/>
            <p:nvPr/>
          </p:nvSpPr>
          <p:spPr>
            <a:xfrm>
              <a:off x="5258607" y="4402160"/>
              <a:ext cx="79375" cy="4365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8397CCC-4C35-B947-B1C6-4E6CF92CC3D9}"/>
                </a:ext>
              </a:extLst>
            </p:cNvPr>
            <p:cNvSpPr/>
            <p:nvPr/>
          </p:nvSpPr>
          <p:spPr>
            <a:xfrm>
              <a:off x="5347977" y="4402160"/>
              <a:ext cx="79375" cy="4397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F417F53-D9D4-6449-B20B-140A826AA81F}"/>
                </a:ext>
              </a:extLst>
            </p:cNvPr>
            <p:cNvSpPr/>
            <p:nvPr/>
          </p:nvSpPr>
          <p:spPr>
            <a:xfrm>
              <a:off x="5437347" y="4402160"/>
              <a:ext cx="79375" cy="4555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846B106-AAC7-764A-A2CB-6429307A4A57}"/>
                </a:ext>
              </a:extLst>
            </p:cNvPr>
            <p:cNvSpPr/>
            <p:nvPr/>
          </p:nvSpPr>
          <p:spPr>
            <a:xfrm>
              <a:off x="5526717" y="4402160"/>
              <a:ext cx="79375" cy="4936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9067B97-5625-4E42-9752-6009A8A03469}"/>
                </a:ext>
              </a:extLst>
            </p:cNvPr>
            <p:cNvSpPr/>
            <p:nvPr/>
          </p:nvSpPr>
          <p:spPr>
            <a:xfrm>
              <a:off x="5616087" y="4402160"/>
              <a:ext cx="79375" cy="50004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1EFDC24-DF66-504B-AF06-BCDDE4087D8D}"/>
                </a:ext>
              </a:extLst>
            </p:cNvPr>
            <p:cNvSpPr/>
            <p:nvPr/>
          </p:nvSpPr>
          <p:spPr>
            <a:xfrm>
              <a:off x="5705457" y="4402159"/>
              <a:ext cx="79375" cy="5222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3F7B37-4702-6742-997F-176E36BE30AA}"/>
                </a:ext>
              </a:extLst>
            </p:cNvPr>
            <p:cNvSpPr/>
            <p:nvPr/>
          </p:nvSpPr>
          <p:spPr>
            <a:xfrm>
              <a:off x="5794827" y="4402159"/>
              <a:ext cx="79375" cy="52226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270869F-A241-6547-A5EC-1FD6DC6BD5F7}"/>
                </a:ext>
              </a:extLst>
            </p:cNvPr>
            <p:cNvSpPr/>
            <p:nvPr/>
          </p:nvSpPr>
          <p:spPr>
            <a:xfrm>
              <a:off x="5884197" y="4402159"/>
              <a:ext cx="79375" cy="5222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FB25D03-E0A5-3B46-8FFA-52AF762B4BEE}"/>
                </a:ext>
              </a:extLst>
            </p:cNvPr>
            <p:cNvSpPr/>
            <p:nvPr/>
          </p:nvSpPr>
          <p:spPr>
            <a:xfrm>
              <a:off x="5973567" y="4402159"/>
              <a:ext cx="79375" cy="5635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7DB99ED-D247-E94F-B6AB-D62A51C1D4DA}"/>
                </a:ext>
              </a:extLst>
            </p:cNvPr>
            <p:cNvSpPr/>
            <p:nvPr/>
          </p:nvSpPr>
          <p:spPr>
            <a:xfrm>
              <a:off x="6062937" y="4402159"/>
              <a:ext cx="79375" cy="5698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47813F9-3816-7D42-9A8C-0D15FF0A22A7}"/>
                </a:ext>
              </a:extLst>
            </p:cNvPr>
            <p:cNvSpPr/>
            <p:nvPr/>
          </p:nvSpPr>
          <p:spPr>
            <a:xfrm>
              <a:off x="6152307" y="4402159"/>
              <a:ext cx="79375" cy="56989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D5D4E9E8-676F-B648-B0EB-B5D98C429C33}"/>
                </a:ext>
              </a:extLst>
            </p:cNvPr>
            <p:cNvSpPr/>
            <p:nvPr/>
          </p:nvSpPr>
          <p:spPr>
            <a:xfrm>
              <a:off x="6241677" y="4402159"/>
              <a:ext cx="79375" cy="5762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A80F9A3-C934-124A-B74C-870E08739BA1}"/>
                </a:ext>
              </a:extLst>
            </p:cNvPr>
            <p:cNvSpPr/>
            <p:nvPr/>
          </p:nvSpPr>
          <p:spPr>
            <a:xfrm>
              <a:off x="6331047" y="4402159"/>
              <a:ext cx="79375" cy="5762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0DF5C9E-D197-384A-9D5B-03DD79A27C4C}"/>
                </a:ext>
              </a:extLst>
            </p:cNvPr>
            <p:cNvSpPr/>
            <p:nvPr/>
          </p:nvSpPr>
          <p:spPr>
            <a:xfrm>
              <a:off x="6420417" y="4402159"/>
              <a:ext cx="79375" cy="6238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A4443D6A-500B-F846-9A3C-861125285FC1}"/>
                </a:ext>
              </a:extLst>
            </p:cNvPr>
            <p:cNvSpPr/>
            <p:nvPr/>
          </p:nvSpPr>
          <p:spPr>
            <a:xfrm>
              <a:off x="6509787" y="4402159"/>
              <a:ext cx="79375" cy="6238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DA5AD23-052C-1243-9961-38CD23EE4CAC}"/>
                </a:ext>
              </a:extLst>
            </p:cNvPr>
            <p:cNvSpPr/>
            <p:nvPr/>
          </p:nvSpPr>
          <p:spPr>
            <a:xfrm>
              <a:off x="6599157" y="4402159"/>
              <a:ext cx="79375" cy="63021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35301AD-A6A6-0043-833E-66AF53657105}"/>
                </a:ext>
              </a:extLst>
            </p:cNvPr>
            <p:cNvSpPr/>
            <p:nvPr/>
          </p:nvSpPr>
          <p:spPr>
            <a:xfrm>
              <a:off x="6688527" y="4402159"/>
              <a:ext cx="79375" cy="6365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422F55-6126-3541-8F5E-8CCE1FE0AA75}"/>
                </a:ext>
              </a:extLst>
            </p:cNvPr>
            <p:cNvSpPr/>
            <p:nvPr/>
          </p:nvSpPr>
          <p:spPr>
            <a:xfrm>
              <a:off x="6777897" y="4402159"/>
              <a:ext cx="79375" cy="6429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14AD60F-8D40-0749-8ABB-8B701364D2E5}"/>
                </a:ext>
              </a:extLst>
            </p:cNvPr>
            <p:cNvSpPr/>
            <p:nvPr/>
          </p:nvSpPr>
          <p:spPr>
            <a:xfrm>
              <a:off x="6867267" y="4402159"/>
              <a:ext cx="79375" cy="64609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FD39D61E-8560-AB41-974E-5FE37A90B8EA}"/>
                </a:ext>
              </a:extLst>
            </p:cNvPr>
            <p:cNvSpPr/>
            <p:nvPr/>
          </p:nvSpPr>
          <p:spPr>
            <a:xfrm>
              <a:off x="6956637" y="4402159"/>
              <a:ext cx="79375" cy="6524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F0D96AC-D0C9-134A-A9D7-43D308445D76}"/>
                </a:ext>
              </a:extLst>
            </p:cNvPr>
            <p:cNvSpPr/>
            <p:nvPr/>
          </p:nvSpPr>
          <p:spPr>
            <a:xfrm>
              <a:off x="7046007" y="4402159"/>
              <a:ext cx="79375" cy="6651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2CAB994-B186-E64B-A24F-6C80415E06F1}"/>
                </a:ext>
              </a:extLst>
            </p:cNvPr>
            <p:cNvSpPr/>
            <p:nvPr/>
          </p:nvSpPr>
          <p:spPr>
            <a:xfrm>
              <a:off x="7135377" y="4402159"/>
              <a:ext cx="79375" cy="6651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685729F-3B0D-EA41-85FF-9554D489D10F}"/>
                </a:ext>
              </a:extLst>
            </p:cNvPr>
            <p:cNvSpPr/>
            <p:nvPr/>
          </p:nvSpPr>
          <p:spPr>
            <a:xfrm>
              <a:off x="7224747" y="4402159"/>
              <a:ext cx="79375" cy="6651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5F5F6ABD-835A-8A4C-A9C0-5DA7690F7CAD}"/>
                </a:ext>
              </a:extLst>
            </p:cNvPr>
            <p:cNvSpPr/>
            <p:nvPr/>
          </p:nvSpPr>
          <p:spPr>
            <a:xfrm>
              <a:off x="7760967" y="4402159"/>
              <a:ext cx="79375" cy="7000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457B848-428C-5647-8E1D-7B23951BBBD7}"/>
                </a:ext>
              </a:extLst>
            </p:cNvPr>
            <p:cNvSpPr/>
            <p:nvPr/>
          </p:nvSpPr>
          <p:spPr>
            <a:xfrm>
              <a:off x="7850337" y="4402159"/>
              <a:ext cx="79375" cy="7000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72A3A2C-42C8-414B-99AE-9E7C8F8F8C41}"/>
                </a:ext>
              </a:extLst>
            </p:cNvPr>
            <p:cNvSpPr/>
            <p:nvPr/>
          </p:nvSpPr>
          <p:spPr>
            <a:xfrm>
              <a:off x="7939707" y="4402158"/>
              <a:ext cx="79375" cy="7159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A65A5EF-C157-014D-BE79-CEB88E6E1159}"/>
                </a:ext>
              </a:extLst>
            </p:cNvPr>
            <p:cNvSpPr/>
            <p:nvPr/>
          </p:nvSpPr>
          <p:spPr>
            <a:xfrm>
              <a:off x="8029077" y="4402158"/>
              <a:ext cx="79375" cy="7159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271AD48-69E5-1F4C-B297-03678B1CDF4C}"/>
                </a:ext>
              </a:extLst>
            </p:cNvPr>
            <p:cNvSpPr/>
            <p:nvPr/>
          </p:nvSpPr>
          <p:spPr>
            <a:xfrm>
              <a:off x="8207837" y="4402158"/>
              <a:ext cx="79375" cy="7159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B9225008-B552-734E-AFD0-57550E79771B}"/>
                </a:ext>
              </a:extLst>
            </p:cNvPr>
            <p:cNvSpPr/>
            <p:nvPr/>
          </p:nvSpPr>
          <p:spPr>
            <a:xfrm>
              <a:off x="8118447" y="4402159"/>
              <a:ext cx="79375" cy="7159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03888CC-65C5-4245-A3DD-AD42C097A7CC}"/>
                </a:ext>
              </a:extLst>
            </p:cNvPr>
            <p:cNvSpPr/>
            <p:nvPr/>
          </p:nvSpPr>
          <p:spPr>
            <a:xfrm>
              <a:off x="7671597" y="4402159"/>
              <a:ext cx="79375" cy="69689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11AFB43A-7DB0-0341-B277-6EBA88856D31}"/>
                </a:ext>
              </a:extLst>
            </p:cNvPr>
            <p:cNvSpPr/>
            <p:nvPr/>
          </p:nvSpPr>
          <p:spPr>
            <a:xfrm>
              <a:off x="7582227" y="4402159"/>
              <a:ext cx="79375" cy="6873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116AB50-CDD6-2543-86A6-8E3864A95AD2}"/>
                </a:ext>
              </a:extLst>
            </p:cNvPr>
            <p:cNvSpPr/>
            <p:nvPr/>
          </p:nvSpPr>
          <p:spPr>
            <a:xfrm>
              <a:off x="7492857" y="4402159"/>
              <a:ext cx="79375" cy="6873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1EAD817-4B52-DA47-A256-A3FC8FF4D43B}"/>
                </a:ext>
              </a:extLst>
            </p:cNvPr>
            <p:cNvSpPr/>
            <p:nvPr/>
          </p:nvSpPr>
          <p:spPr>
            <a:xfrm>
              <a:off x="7403487" y="4402159"/>
              <a:ext cx="79375" cy="68736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23F8A9E-7EF5-EA4B-9AD1-27070C194375}"/>
                </a:ext>
              </a:extLst>
            </p:cNvPr>
            <p:cNvSpPr/>
            <p:nvPr/>
          </p:nvSpPr>
          <p:spPr>
            <a:xfrm>
              <a:off x="7314117" y="4402159"/>
              <a:ext cx="79375" cy="6778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191A26F-6AC4-3B4E-BF17-ED4371950414}"/>
              </a:ext>
            </a:extLst>
          </p:cNvPr>
          <p:cNvCxnSpPr>
            <a:cxnSpLocks/>
          </p:cNvCxnSpPr>
          <p:nvPr/>
        </p:nvCxnSpPr>
        <p:spPr>
          <a:xfrm>
            <a:off x="1081021" y="4403231"/>
            <a:ext cx="507294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A3194960-245F-654B-8023-4C9A13E0F663}"/>
              </a:ext>
            </a:extLst>
          </p:cNvPr>
          <p:cNvCxnSpPr>
            <a:cxnSpLocks/>
          </p:cNvCxnSpPr>
          <p:nvPr/>
        </p:nvCxnSpPr>
        <p:spPr>
          <a:xfrm>
            <a:off x="6928547" y="511760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CC5ECFCE-13C4-3D48-81DC-949C0F0A6B07}"/>
              </a:ext>
            </a:extLst>
          </p:cNvPr>
          <p:cNvSpPr txBox="1"/>
          <p:nvPr/>
        </p:nvSpPr>
        <p:spPr>
          <a:xfrm>
            <a:off x="6596171" y="5030401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-100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1B74F1F-FE27-544F-888A-F3741F9D8B53}"/>
              </a:ext>
            </a:extLst>
          </p:cNvPr>
          <p:cNvSpPr txBox="1"/>
          <p:nvPr/>
        </p:nvSpPr>
        <p:spPr>
          <a:xfrm rot="16200000">
            <a:off x="4906358" y="3427475"/>
            <a:ext cx="3230153" cy="42062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Best change from baseline in sum of</a:t>
            </a:r>
            <a:b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diameters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fro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target lesions (%)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22427C45-5DE7-6347-9D29-00D47AB4A257}"/>
              </a:ext>
            </a:extLst>
          </p:cNvPr>
          <p:cNvCxnSpPr>
            <a:cxnSpLocks/>
          </p:cNvCxnSpPr>
          <p:nvPr/>
        </p:nvCxnSpPr>
        <p:spPr>
          <a:xfrm flipV="1">
            <a:off x="6986698" y="2178844"/>
            <a:ext cx="0" cy="29432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4F7FB32B-C9F0-284E-B07F-5CCA2D8833F4}"/>
              </a:ext>
            </a:extLst>
          </p:cNvPr>
          <p:cNvSpPr txBox="1"/>
          <p:nvPr/>
        </p:nvSpPr>
        <p:spPr>
          <a:xfrm>
            <a:off x="6596171" y="3125401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B801765-F572-184F-8DA9-FC0CECFEF033}"/>
              </a:ext>
            </a:extLst>
          </p:cNvPr>
          <p:cNvCxnSpPr>
            <a:cxnSpLocks/>
          </p:cNvCxnSpPr>
          <p:nvPr/>
        </p:nvCxnSpPr>
        <p:spPr>
          <a:xfrm>
            <a:off x="6990734" y="3793631"/>
            <a:ext cx="442800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2AC39C1-BC54-3B47-B624-7877B42DA6F7}"/>
              </a:ext>
            </a:extLst>
          </p:cNvPr>
          <p:cNvCxnSpPr>
            <a:cxnSpLocks/>
          </p:cNvCxnSpPr>
          <p:nvPr/>
        </p:nvCxnSpPr>
        <p:spPr>
          <a:xfrm>
            <a:off x="6928547" y="2279156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2F3B15B9-8D00-3B46-8BAE-35EED0E0CB47}"/>
              </a:ext>
            </a:extLst>
          </p:cNvPr>
          <p:cNvSpPr txBox="1"/>
          <p:nvPr/>
        </p:nvSpPr>
        <p:spPr>
          <a:xfrm>
            <a:off x="6596171" y="2191951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32F20517-6567-9644-862D-EAF1F8FF219F}"/>
              </a:ext>
            </a:extLst>
          </p:cNvPr>
          <p:cNvCxnSpPr>
            <a:cxnSpLocks/>
          </p:cNvCxnSpPr>
          <p:nvPr/>
        </p:nvCxnSpPr>
        <p:spPr>
          <a:xfrm>
            <a:off x="6928553" y="3218956"/>
            <a:ext cx="4500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047B49D-0D2C-1C42-8933-8AA417AC050C}"/>
              </a:ext>
            </a:extLst>
          </p:cNvPr>
          <p:cNvSpPr/>
          <p:nvPr/>
        </p:nvSpPr>
        <p:spPr>
          <a:xfrm>
            <a:off x="10272464" y="2020207"/>
            <a:ext cx="152400" cy="10829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AA4AA5B-4BB7-584F-902F-E065C08EFB39}"/>
              </a:ext>
            </a:extLst>
          </p:cNvPr>
          <p:cNvSpPr txBox="1"/>
          <p:nvPr/>
        </p:nvSpPr>
        <p:spPr>
          <a:xfrm>
            <a:off x="10471536" y="1981627"/>
            <a:ext cx="1050653" cy="11290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(n=4)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(n=32)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PALB2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(n=2)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(n=14)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Other (n=10)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7975DE4-9ABE-D043-A31C-E63D550548FF}"/>
              </a:ext>
            </a:extLst>
          </p:cNvPr>
          <p:cNvSpPr/>
          <p:nvPr/>
        </p:nvSpPr>
        <p:spPr>
          <a:xfrm>
            <a:off x="10272464" y="2202769"/>
            <a:ext cx="152400" cy="1082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C935FCEC-D2E2-4A46-9157-EF9CBC4A40C3}"/>
              </a:ext>
            </a:extLst>
          </p:cNvPr>
          <p:cNvCxnSpPr>
            <a:cxnSpLocks/>
          </p:cNvCxnSpPr>
          <p:nvPr/>
        </p:nvCxnSpPr>
        <p:spPr>
          <a:xfrm>
            <a:off x="6928547" y="4167487"/>
            <a:ext cx="612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F5770332-4C36-C549-AB09-FFE1CA9B1882}"/>
              </a:ext>
            </a:extLst>
          </p:cNvPr>
          <p:cNvSpPr txBox="1"/>
          <p:nvPr/>
        </p:nvSpPr>
        <p:spPr>
          <a:xfrm>
            <a:off x="6596171" y="4073932"/>
            <a:ext cx="297623" cy="15388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-50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AF3DAD9B-EB47-F541-A611-D1DD27A8D649}"/>
              </a:ext>
            </a:extLst>
          </p:cNvPr>
          <p:cNvSpPr/>
          <p:nvPr/>
        </p:nvSpPr>
        <p:spPr>
          <a:xfrm>
            <a:off x="10272464" y="2385331"/>
            <a:ext cx="152400" cy="108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53A3090-3427-324C-91A4-B0FD4B72F3CD}"/>
              </a:ext>
            </a:extLst>
          </p:cNvPr>
          <p:cNvSpPr/>
          <p:nvPr/>
        </p:nvSpPr>
        <p:spPr>
          <a:xfrm>
            <a:off x="10272464" y="2567893"/>
            <a:ext cx="152400" cy="1082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23FB5F68-80A3-AF4C-8675-BD4115E6CA98}"/>
              </a:ext>
            </a:extLst>
          </p:cNvPr>
          <p:cNvSpPr/>
          <p:nvPr/>
        </p:nvSpPr>
        <p:spPr>
          <a:xfrm>
            <a:off x="10272464" y="2750457"/>
            <a:ext cx="152400" cy="108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55FB20B-9709-E34A-907E-084F5FCAF83D}"/>
              </a:ext>
            </a:extLst>
          </p:cNvPr>
          <p:cNvSpPr txBox="1"/>
          <p:nvPr/>
        </p:nvSpPr>
        <p:spPr>
          <a:xfrm>
            <a:off x="9034461" y="5087907"/>
            <a:ext cx="1050653" cy="3006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3D2A794-8D03-EE4C-AAD7-2356BC0AC6D1}"/>
              </a:ext>
            </a:extLst>
          </p:cNvPr>
          <p:cNvGrpSpPr/>
          <p:nvPr/>
        </p:nvGrpSpPr>
        <p:grpSpPr>
          <a:xfrm>
            <a:off x="7025715" y="2489200"/>
            <a:ext cx="4354278" cy="2644775"/>
            <a:chOff x="960671" y="2489200"/>
            <a:chExt cx="7068904" cy="2644775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B8B917EA-4214-7747-8E1B-ABAE9BFEA923}"/>
                </a:ext>
              </a:extLst>
            </p:cNvPr>
            <p:cNvSpPr/>
            <p:nvPr/>
          </p:nvSpPr>
          <p:spPr>
            <a:xfrm>
              <a:off x="960671" y="2489200"/>
              <a:ext cx="102954" cy="72691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4BA8FDE-DBD8-4F4E-B8C7-50BEF22B9161}"/>
                </a:ext>
              </a:extLst>
            </p:cNvPr>
            <p:cNvSpPr/>
            <p:nvPr/>
          </p:nvSpPr>
          <p:spPr>
            <a:xfrm>
              <a:off x="1074867" y="2657474"/>
              <a:ext cx="102954" cy="5586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0D294FB-7761-1A4B-BF55-17FBA7347E50}"/>
                </a:ext>
              </a:extLst>
            </p:cNvPr>
            <p:cNvSpPr/>
            <p:nvPr/>
          </p:nvSpPr>
          <p:spPr>
            <a:xfrm>
              <a:off x="1303259" y="2908300"/>
              <a:ext cx="102954" cy="30781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04FFBF6-0A0E-724D-A343-39D4FE65A8A5}"/>
                </a:ext>
              </a:extLst>
            </p:cNvPr>
            <p:cNvSpPr/>
            <p:nvPr/>
          </p:nvSpPr>
          <p:spPr>
            <a:xfrm>
              <a:off x="1417455" y="2959100"/>
              <a:ext cx="102954" cy="25701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9E8270BF-8D49-7B46-8C8F-CF4775D2736E}"/>
                </a:ext>
              </a:extLst>
            </p:cNvPr>
            <p:cNvSpPr/>
            <p:nvPr/>
          </p:nvSpPr>
          <p:spPr>
            <a:xfrm>
              <a:off x="1760043" y="3044825"/>
              <a:ext cx="102954" cy="17129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B2251FFD-AFCE-134C-8A36-CE9BD28121AF}"/>
                </a:ext>
              </a:extLst>
            </p:cNvPr>
            <p:cNvSpPr/>
            <p:nvPr/>
          </p:nvSpPr>
          <p:spPr>
            <a:xfrm>
              <a:off x="1531651" y="3000375"/>
              <a:ext cx="102954" cy="21574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B731DDFD-68FA-1643-883D-7A2FE5BBEA77}"/>
                </a:ext>
              </a:extLst>
            </p:cNvPr>
            <p:cNvSpPr/>
            <p:nvPr/>
          </p:nvSpPr>
          <p:spPr>
            <a:xfrm>
              <a:off x="2787807" y="3228975"/>
              <a:ext cx="102954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493F1BE-7D25-6646-B7DE-62432576C921}"/>
                </a:ext>
              </a:extLst>
            </p:cNvPr>
            <p:cNvSpPr/>
            <p:nvPr/>
          </p:nvSpPr>
          <p:spPr>
            <a:xfrm>
              <a:off x="1189063" y="2822576"/>
              <a:ext cx="102954" cy="3935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2188D06E-1BC5-E64E-892B-A25DFE671257}"/>
                </a:ext>
              </a:extLst>
            </p:cNvPr>
            <p:cNvSpPr/>
            <p:nvPr/>
          </p:nvSpPr>
          <p:spPr>
            <a:xfrm>
              <a:off x="1645847" y="3032124"/>
              <a:ext cx="102954" cy="18399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EB59B05-6E42-744B-A332-B99E5E08FC0B}"/>
                </a:ext>
              </a:extLst>
            </p:cNvPr>
            <p:cNvSpPr/>
            <p:nvPr/>
          </p:nvSpPr>
          <p:spPr>
            <a:xfrm>
              <a:off x="1874239" y="3048000"/>
              <a:ext cx="102954" cy="16811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31D6F918-76DF-AA49-9C28-AE88E82E3C02}"/>
                </a:ext>
              </a:extLst>
            </p:cNvPr>
            <p:cNvSpPr/>
            <p:nvPr/>
          </p:nvSpPr>
          <p:spPr>
            <a:xfrm>
              <a:off x="2216827" y="3111500"/>
              <a:ext cx="102954" cy="10461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3D2A765-C3FC-0E4E-80B4-CE725D7A1886}"/>
                </a:ext>
              </a:extLst>
            </p:cNvPr>
            <p:cNvSpPr/>
            <p:nvPr/>
          </p:nvSpPr>
          <p:spPr>
            <a:xfrm>
              <a:off x="2331023" y="3111500"/>
              <a:ext cx="102954" cy="10461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20BFD70-E0B2-DD4B-BA99-7685291E8179}"/>
                </a:ext>
              </a:extLst>
            </p:cNvPr>
            <p:cNvSpPr/>
            <p:nvPr/>
          </p:nvSpPr>
          <p:spPr>
            <a:xfrm>
              <a:off x="1988435" y="3044826"/>
              <a:ext cx="102954" cy="1712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E299C9F-0B6E-1944-9C56-585EC7391116}"/>
                </a:ext>
              </a:extLst>
            </p:cNvPr>
            <p:cNvSpPr/>
            <p:nvPr/>
          </p:nvSpPr>
          <p:spPr>
            <a:xfrm>
              <a:off x="2102631" y="3063874"/>
              <a:ext cx="102954" cy="15224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FCF34592-E894-6441-A70D-821B8F3A6B80}"/>
                </a:ext>
              </a:extLst>
            </p:cNvPr>
            <p:cNvSpPr/>
            <p:nvPr/>
          </p:nvSpPr>
          <p:spPr>
            <a:xfrm>
              <a:off x="3358787" y="3228976"/>
              <a:ext cx="102954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D536155-CA59-8042-A445-7D7780F13D74}"/>
                </a:ext>
              </a:extLst>
            </p:cNvPr>
            <p:cNvSpPr/>
            <p:nvPr/>
          </p:nvSpPr>
          <p:spPr>
            <a:xfrm>
              <a:off x="3587179" y="3228975"/>
              <a:ext cx="102954" cy="1333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8D100456-B8ED-D644-A921-8B5E8C4AA3AC}"/>
                </a:ext>
              </a:extLst>
            </p:cNvPr>
            <p:cNvSpPr/>
            <p:nvPr/>
          </p:nvSpPr>
          <p:spPr>
            <a:xfrm>
              <a:off x="3472983" y="3228976"/>
              <a:ext cx="102954" cy="13334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6D806706-2ED3-414F-B6D2-1FFBF39C4309}"/>
                </a:ext>
              </a:extLst>
            </p:cNvPr>
            <p:cNvSpPr/>
            <p:nvPr/>
          </p:nvSpPr>
          <p:spPr>
            <a:xfrm>
              <a:off x="3130395" y="3228976"/>
              <a:ext cx="102954" cy="888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FB8CA974-28DB-DD48-9B54-DC0148DED918}"/>
                </a:ext>
              </a:extLst>
            </p:cNvPr>
            <p:cNvSpPr/>
            <p:nvPr/>
          </p:nvSpPr>
          <p:spPr>
            <a:xfrm>
              <a:off x="2673611" y="3228976"/>
              <a:ext cx="102954" cy="4571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0205DD5-3B6A-C543-BD3F-32DBE33793CB}"/>
                </a:ext>
              </a:extLst>
            </p:cNvPr>
            <p:cNvSpPr/>
            <p:nvPr/>
          </p:nvSpPr>
          <p:spPr>
            <a:xfrm>
              <a:off x="2902003" y="3228976"/>
              <a:ext cx="102954" cy="7302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84E02C7-14AB-2D4C-B1E0-6B62D12C53D1}"/>
                </a:ext>
              </a:extLst>
            </p:cNvPr>
            <p:cNvSpPr/>
            <p:nvPr/>
          </p:nvSpPr>
          <p:spPr>
            <a:xfrm>
              <a:off x="3016199" y="3228976"/>
              <a:ext cx="102954" cy="730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39DABB09-0557-CC42-A974-4A86A0850E43}"/>
                </a:ext>
              </a:extLst>
            </p:cNvPr>
            <p:cNvSpPr/>
            <p:nvPr/>
          </p:nvSpPr>
          <p:spPr>
            <a:xfrm>
              <a:off x="3244591" y="3228976"/>
              <a:ext cx="102954" cy="984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DE5BA01B-D617-D546-AB37-206593962725}"/>
                </a:ext>
              </a:extLst>
            </p:cNvPr>
            <p:cNvSpPr/>
            <p:nvPr/>
          </p:nvSpPr>
          <p:spPr>
            <a:xfrm>
              <a:off x="3701375" y="3228976"/>
              <a:ext cx="102954" cy="1492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927724CD-6888-3A43-A152-980D67A409D0}"/>
                </a:ext>
              </a:extLst>
            </p:cNvPr>
            <p:cNvSpPr/>
            <p:nvPr/>
          </p:nvSpPr>
          <p:spPr>
            <a:xfrm>
              <a:off x="3815571" y="3228976"/>
              <a:ext cx="102954" cy="1619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00D54EBE-60CC-D941-9689-9818C5F121B0}"/>
                </a:ext>
              </a:extLst>
            </p:cNvPr>
            <p:cNvSpPr/>
            <p:nvPr/>
          </p:nvSpPr>
          <p:spPr>
            <a:xfrm>
              <a:off x="4043963" y="3228976"/>
              <a:ext cx="102954" cy="1873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C612D45-3867-C242-AD72-2C3944E95E10}"/>
                </a:ext>
              </a:extLst>
            </p:cNvPr>
            <p:cNvSpPr/>
            <p:nvPr/>
          </p:nvSpPr>
          <p:spPr>
            <a:xfrm>
              <a:off x="4158159" y="3228975"/>
              <a:ext cx="102954" cy="380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A310EB9B-960F-F34C-8960-1F86160F0C3E}"/>
                </a:ext>
              </a:extLst>
            </p:cNvPr>
            <p:cNvSpPr/>
            <p:nvPr/>
          </p:nvSpPr>
          <p:spPr>
            <a:xfrm>
              <a:off x="4272355" y="3228975"/>
              <a:ext cx="102954" cy="4000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500C427B-AFEE-B94B-B135-77833957BB4A}"/>
                </a:ext>
              </a:extLst>
            </p:cNvPr>
            <p:cNvSpPr/>
            <p:nvPr/>
          </p:nvSpPr>
          <p:spPr>
            <a:xfrm>
              <a:off x="4386551" y="3228975"/>
              <a:ext cx="102954" cy="4445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3D8B579C-70F7-D24A-B560-9E3F9BB3616A}"/>
                </a:ext>
              </a:extLst>
            </p:cNvPr>
            <p:cNvSpPr/>
            <p:nvPr/>
          </p:nvSpPr>
          <p:spPr>
            <a:xfrm>
              <a:off x="4500747" y="3228975"/>
              <a:ext cx="102954" cy="5207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A2B94AB8-A5E0-074C-9DB8-D1272112AA43}"/>
                </a:ext>
              </a:extLst>
            </p:cNvPr>
            <p:cNvSpPr/>
            <p:nvPr/>
          </p:nvSpPr>
          <p:spPr>
            <a:xfrm>
              <a:off x="4614943" y="3228975"/>
              <a:ext cx="102954" cy="55244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73CDFC1-F952-B647-99EC-B5D4F04443F2}"/>
                </a:ext>
              </a:extLst>
            </p:cNvPr>
            <p:cNvSpPr/>
            <p:nvPr/>
          </p:nvSpPr>
          <p:spPr>
            <a:xfrm>
              <a:off x="4729139" y="3228975"/>
              <a:ext cx="102954" cy="5714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20887215-5C33-DF48-AF1D-13113C4FA7F5}"/>
                </a:ext>
              </a:extLst>
            </p:cNvPr>
            <p:cNvSpPr/>
            <p:nvPr/>
          </p:nvSpPr>
          <p:spPr>
            <a:xfrm>
              <a:off x="4843335" y="3228976"/>
              <a:ext cx="102954" cy="5968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E8873CB7-1C2F-0C49-8527-5D1D2851AE97}"/>
                </a:ext>
              </a:extLst>
            </p:cNvPr>
            <p:cNvSpPr/>
            <p:nvPr/>
          </p:nvSpPr>
          <p:spPr>
            <a:xfrm>
              <a:off x="4957531" y="3228975"/>
              <a:ext cx="102954" cy="6064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DE69030-8B27-804C-B860-12E93009C10A}"/>
                </a:ext>
              </a:extLst>
            </p:cNvPr>
            <p:cNvSpPr/>
            <p:nvPr/>
          </p:nvSpPr>
          <p:spPr>
            <a:xfrm>
              <a:off x="5071727" y="3228974"/>
              <a:ext cx="102954" cy="6381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30DC92CE-3A2A-7447-8183-B8788F1A2397}"/>
                </a:ext>
              </a:extLst>
            </p:cNvPr>
            <p:cNvSpPr/>
            <p:nvPr/>
          </p:nvSpPr>
          <p:spPr>
            <a:xfrm>
              <a:off x="3929767" y="3228976"/>
              <a:ext cx="102954" cy="177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23CA4B88-01FB-7642-9077-A8F682A2C19B}"/>
                </a:ext>
              </a:extLst>
            </p:cNvPr>
            <p:cNvSpPr/>
            <p:nvPr/>
          </p:nvSpPr>
          <p:spPr>
            <a:xfrm>
              <a:off x="5185923" y="3228974"/>
              <a:ext cx="102954" cy="7493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7FE9DC8B-73C8-BB4C-BCE1-0ED064F34C1D}"/>
                </a:ext>
              </a:extLst>
            </p:cNvPr>
            <p:cNvSpPr/>
            <p:nvPr/>
          </p:nvSpPr>
          <p:spPr>
            <a:xfrm>
              <a:off x="5300119" y="3228974"/>
              <a:ext cx="102954" cy="7810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C2C2951-6A60-414F-80E5-CD8BE72C1CD0}"/>
                </a:ext>
              </a:extLst>
            </p:cNvPr>
            <p:cNvSpPr/>
            <p:nvPr/>
          </p:nvSpPr>
          <p:spPr>
            <a:xfrm>
              <a:off x="5414315" y="3228974"/>
              <a:ext cx="102954" cy="8064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4F4C9E2F-0304-3448-A654-038DF39762C0}"/>
                </a:ext>
              </a:extLst>
            </p:cNvPr>
            <p:cNvSpPr/>
            <p:nvPr/>
          </p:nvSpPr>
          <p:spPr>
            <a:xfrm>
              <a:off x="5642707" y="3228974"/>
              <a:ext cx="102954" cy="81280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E3E44D4B-BE15-F843-AF66-F78081CBBD28}"/>
                </a:ext>
              </a:extLst>
            </p:cNvPr>
            <p:cNvSpPr/>
            <p:nvPr/>
          </p:nvSpPr>
          <p:spPr>
            <a:xfrm>
              <a:off x="5756903" y="3228974"/>
              <a:ext cx="102954" cy="8318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313CB664-A337-2C4B-A08B-7EBC157F5C20}"/>
                </a:ext>
              </a:extLst>
            </p:cNvPr>
            <p:cNvSpPr/>
            <p:nvPr/>
          </p:nvSpPr>
          <p:spPr>
            <a:xfrm>
              <a:off x="5871099" y="3228975"/>
              <a:ext cx="102954" cy="9080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F029CE44-842A-A342-A532-4AE10DFEC60D}"/>
                </a:ext>
              </a:extLst>
            </p:cNvPr>
            <p:cNvSpPr/>
            <p:nvPr/>
          </p:nvSpPr>
          <p:spPr>
            <a:xfrm>
              <a:off x="6442079" y="3228976"/>
              <a:ext cx="102954" cy="1022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8D94257-DF01-7843-8E2E-42ECCC5FE5F9}"/>
                </a:ext>
              </a:extLst>
            </p:cNvPr>
            <p:cNvSpPr/>
            <p:nvPr/>
          </p:nvSpPr>
          <p:spPr>
            <a:xfrm>
              <a:off x="5528511" y="3228974"/>
              <a:ext cx="102954" cy="80645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F19A5B1D-205F-534A-972B-5CF74B24CE86}"/>
                </a:ext>
              </a:extLst>
            </p:cNvPr>
            <p:cNvSpPr/>
            <p:nvPr/>
          </p:nvSpPr>
          <p:spPr>
            <a:xfrm>
              <a:off x="5985295" y="3228974"/>
              <a:ext cx="102954" cy="9175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8000E141-3D35-0B45-9A6E-4FCB951CBE01}"/>
                </a:ext>
              </a:extLst>
            </p:cNvPr>
            <p:cNvSpPr/>
            <p:nvPr/>
          </p:nvSpPr>
          <p:spPr>
            <a:xfrm>
              <a:off x="6099491" y="3228974"/>
              <a:ext cx="102954" cy="9175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2A7E2A6D-B180-3641-A29E-79B04483EFF9}"/>
                </a:ext>
              </a:extLst>
            </p:cNvPr>
            <p:cNvSpPr/>
            <p:nvPr/>
          </p:nvSpPr>
          <p:spPr>
            <a:xfrm>
              <a:off x="6213687" y="3228973"/>
              <a:ext cx="102954" cy="9969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87A236CF-539A-CD49-AC06-4C089F91EC76}"/>
                </a:ext>
              </a:extLst>
            </p:cNvPr>
            <p:cNvSpPr/>
            <p:nvPr/>
          </p:nvSpPr>
          <p:spPr>
            <a:xfrm>
              <a:off x="6327883" y="3228973"/>
              <a:ext cx="102954" cy="9969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F48E07E3-21DD-4E4F-8E4C-335F49CF9E53}"/>
                </a:ext>
              </a:extLst>
            </p:cNvPr>
            <p:cNvSpPr/>
            <p:nvPr/>
          </p:nvSpPr>
          <p:spPr>
            <a:xfrm>
              <a:off x="6556275" y="3228973"/>
              <a:ext cx="102954" cy="109537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C6648C38-7D09-2B4A-B765-EE10B82AE8B5}"/>
                </a:ext>
              </a:extLst>
            </p:cNvPr>
            <p:cNvSpPr/>
            <p:nvPr/>
          </p:nvSpPr>
          <p:spPr>
            <a:xfrm>
              <a:off x="6670471" y="3228973"/>
              <a:ext cx="102954" cy="110807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08FBA62D-AD68-0846-9B5F-4DDAF6967622}"/>
                </a:ext>
              </a:extLst>
            </p:cNvPr>
            <p:cNvSpPr/>
            <p:nvPr/>
          </p:nvSpPr>
          <p:spPr>
            <a:xfrm>
              <a:off x="6784667" y="3228973"/>
              <a:ext cx="102954" cy="110807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9B9F952-5772-1A41-9F55-5DD796AEFB1E}"/>
                </a:ext>
              </a:extLst>
            </p:cNvPr>
            <p:cNvSpPr/>
            <p:nvPr/>
          </p:nvSpPr>
          <p:spPr>
            <a:xfrm>
              <a:off x="6898863" y="3228973"/>
              <a:ext cx="102954" cy="110807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38CE591A-D48D-7449-BCC7-760662DE0CAF}"/>
                </a:ext>
              </a:extLst>
            </p:cNvPr>
            <p:cNvSpPr/>
            <p:nvPr/>
          </p:nvSpPr>
          <p:spPr>
            <a:xfrm>
              <a:off x="7013059" y="3228973"/>
              <a:ext cx="102954" cy="112395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8FBA6D22-3C06-B640-9DC3-106DFEE51168}"/>
                </a:ext>
              </a:extLst>
            </p:cNvPr>
            <p:cNvSpPr/>
            <p:nvPr/>
          </p:nvSpPr>
          <p:spPr>
            <a:xfrm>
              <a:off x="7127255" y="3228973"/>
              <a:ext cx="102954" cy="120813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49CF0EB-0E66-074D-8BCB-88BA04F8CEBE}"/>
                </a:ext>
              </a:extLst>
            </p:cNvPr>
            <p:cNvSpPr/>
            <p:nvPr/>
          </p:nvSpPr>
          <p:spPr>
            <a:xfrm>
              <a:off x="7241451" y="3228973"/>
              <a:ext cx="102954" cy="125730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9256EB7-8CAC-804E-A97A-1EE0D981D302}"/>
                </a:ext>
              </a:extLst>
            </p:cNvPr>
            <p:cNvSpPr/>
            <p:nvPr/>
          </p:nvSpPr>
          <p:spPr>
            <a:xfrm>
              <a:off x="7355647" y="3228973"/>
              <a:ext cx="102954" cy="129540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BD38DFBD-E874-8644-8B23-B266FEF568C3}"/>
                </a:ext>
              </a:extLst>
            </p:cNvPr>
            <p:cNvSpPr/>
            <p:nvPr/>
          </p:nvSpPr>
          <p:spPr>
            <a:xfrm>
              <a:off x="7469843" y="3228973"/>
              <a:ext cx="102954" cy="1428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C6712A3F-14DD-ED42-92FD-669A7DD3E590}"/>
                </a:ext>
              </a:extLst>
            </p:cNvPr>
            <p:cNvSpPr/>
            <p:nvPr/>
          </p:nvSpPr>
          <p:spPr>
            <a:xfrm>
              <a:off x="7698235" y="3228973"/>
              <a:ext cx="102954" cy="157480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FEC58019-4701-544E-B34B-12313D814E0D}"/>
                </a:ext>
              </a:extLst>
            </p:cNvPr>
            <p:cNvSpPr/>
            <p:nvPr/>
          </p:nvSpPr>
          <p:spPr>
            <a:xfrm>
              <a:off x="7812431" y="3228973"/>
              <a:ext cx="102954" cy="161290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75933D87-33F8-C448-9EAD-EC7A5C598979}"/>
                </a:ext>
              </a:extLst>
            </p:cNvPr>
            <p:cNvSpPr/>
            <p:nvPr/>
          </p:nvSpPr>
          <p:spPr>
            <a:xfrm>
              <a:off x="7584039" y="3228974"/>
              <a:ext cx="102954" cy="151765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0A60DEA7-EC4D-FD4E-A537-CADFCC83D58A}"/>
                </a:ext>
              </a:extLst>
            </p:cNvPr>
            <p:cNvSpPr/>
            <p:nvPr/>
          </p:nvSpPr>
          <p:spPr>
            <a:xfrm>
              <a:off x="7926621" y="3228973"/>
              <a:ext cx="102954" cy="190500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BBF2EC65-6CA7-7B4A-8AA9-0A19CD310C3D}"/>
                </a:ext>
              </a:extLst>
            </p:cNvPr>
            <p:cNvSpPr/>
            <p:nvPr/>
          </p:nvSpPr>
          <p:spPr>
            <a:xfrm>
              <a:off x="2445219" y="3228976"/>
              <a:ext cx="102954" cy="14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F2FEF8B1-B340-5B4F-B670-4954CB5DBE96}"/>
                </a:ext>
              </a:extLst>
            </p:cNvPr>
            <p:cNvSpPr/>
            <p:nvPr/>
          </p:nvSpPr>
          <p:spPr>
            <a:xfrm>
              <a:off x="2559415" y="3228976"/>
              <a:ext cx="102954" cy="14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2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9293223" cy="864000"/>
          </a:xfrm>
        </p:spPr>
        <p:txBody>
          <a:bodyPr/>
          <a:lstStyle/>
          <a:p>
            <a:r>
              <a:rPr lang="en-US" dirty="0"/>
              <a:t>Ongoing Studies of PARP Inhibitor combinations in PC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8EECD-7E78-4B43-86E4-B3C02B920B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1308464" cy="365125"/>
          </a:xfrm>
        </p:spPr>
        <p:txBody>
          <a:bodyPr/>
          <a:lstStyle/>
          <a:p>
            <a:r>
              <a:rPr lang="en-US" dirty="0">
                <a:hlinkClick r:id="rId3"/>
              </a:rPr>
              <a:t>https://clinicaltrials.gov/ct2/show/NCT03732820</a:t>
            </a:r>
            <a:r>
              <a:rPr lang="en-US" dirty="0"/>
              <a:t>; </a:t>
            </a:r>
            <a:r>
              <a:rPr lang="en-US" dirty="0">
                <a:hlinkClick r:id="rId4"/>
              </a:rPr>
              <a:t>https://clinicaltrials.gov/ct2/show/NCT03748641</a:t>
            </a:r>
            <a:r>
              <a:rPr lang="en-US" dirty="0"/>
              <a:t>; </a:t>
            </a:r>
            <a:r>
              <a:rPr lang="en-US" dirty="0">
                <a:hlinkClick r:id="rId5"/>
              </a:rPr>
              <a:t>https://clinicaltrials.gov/ct2/show/NCT03395197</a:t>
            </a:r>
            <a:r>
              <a:rPr lang="en-US" dirty="0"/>
              <a:t>; </a:t>
            </a:r>
            <a:r>
              <a:rPr lang="en-US" dirty="0">
                <a:hlinkClick r:id="rId6"/>
              </a:rPr>
              <a:t>https://clinicaltrials.gov/ct2/show/NCT04455750</a:t>
            </a:r>
            <a:r>
              <a:rPr lang="en-US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201" y="1480930"/>
            <a:ext cx="10934624" cy="3666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000" y="3949195"/>
            <a:ext cx="10656000" cy="9186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6573B"/>
                </a:solidFill>
              </a:rPr>
              <a:t>NCT 04455750: </a:t>
            </a:r>
            <a:r>
              <a:rPr lang="en-US" sz="2000" dirty="0">
                <a:solidFill>
                  <a:srgbClr val="000000"/>
                </a:solidFill>
              </a:rPr>
              <a:t>Phase 3 study of rucaparib + enzalutamide vs enzalutamide in </a:t>
            </a:r>
            <a:r>
              <a:rPr lang="en-US" sz="2000" dirty="0" err="1">
                <a:solidFill>
                  <a:srgbClr val="000000"/>
                </a:solidFill>
              </a:rPr>
              <a:t>mCRPC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C6573B"/>
                </a:solidFill>
                <a:latin typeface="Calibri"/>
              </a:rPr>
              <a:t>(CASPAR)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000" y="1710475"/>
            <a:ext cx="10656000" cy="5971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NCT03732820: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3 Study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olaparib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abiraterone vs abiraterone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mCRPC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F1AA5-A986-7B4B-8E57-8A3BD65C6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CBF1EE-D4BD-9142-BAC0-C2DA67EF0C91}"/>
              </a:ext>
            </a:extLst>
          </p:cNvPr>
          <p:cNvSpPr txBox="1"/>
          <p:nvPr/>
        </p:nvSpPr>
        <p:spPr>
          <a:xfrm>
            <a:off x="768000" y="2456715"/>
            <a:ext cx="10656000" cy="5971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NCT03748641: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3 Study of niraparib + abiraterone vs abiraterone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mCRPC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(MAGNITUDE)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32E249-760E-8E4B-A1A4-7CFCCF55953E}"/>
              </a:ext>
            </a:extLst>
          </p:cNvPr>
          <p:cNvSpPr txBox="1"/>
          <p:nvPr/>
        </p:nvSpPr>
        <p:spPr>
          <a:xfrm>
            <a:off x="768000" y="3202955"/>
            <a:ext cx="10656000" cy="5971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NCT03395197: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3 Study of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t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alazoparib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Enzalutamide vs Enzalutamide 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mCRPC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(TALAPRO-2)</a:t>
            </a:r>
          </a:p>
        </p:txBody>
      </p:sp>
    </p:spTree>
    <p:extLst>
      <p:ext uri="{BB962C8B-B14F-4D97-AF65-F5344CB8AC3E}">
        <p14:creationId xmlns:p14="http://schemas.microsoft.com/office/powerpoint/2010/main" val="177771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Rectangle 15">
            <a:extLst>
              <a:ext uri="{FF2B5EF4-FFF2-40B4-BE49-F238E27FC236}">
                <a16:creationId xmlns:a16="http://schemas.microsoft.com/office/drawing/2014/main" id="{B2E8746E-CD89-4677-8EC8-FDDD56634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err="1"/>
              <a:t>Olaparib</a:t>
            </a:r>
            <a:r>
              <a:rPr lang="en-GB" altLang="en-US" dirty="0"/>
              <a:t> + Abiraterone in </a:t>
            </a:r>
            <a:r>
              <a:rPr lang="en-GB" altLang="en-US" dirty="0" err="1"/>
              <a:t>unselected</a:t>
            </a:r>
            <a:r>
              <a:rPr lang="en-GB" altLang="en-US" cap="none" baseline="30000" dirty="0" err="1"/>
              <a:t>a</a:t>
            </a:r>
            <a:r>
              <a:rPr lang="en-GB" altLang="en-US" dirty="0"/>
              <a:t> </a:t>
            </a:r>
            <a:r>
              <a:rPr lang="en-GB" altLang="en-US" cap="none" dirty="0" err="1"/>
              <a:t>m</a:t>
            </a:r>
            <a:r>
              <a:rPr lang="en-GB" altLang="en-US" dirty="0" err="1"/>
              <a:t>CRPC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FC703-2802-8B47-85B2-740B7E8009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47021"/>
            <a:ext cx="8116800" cy="36512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altLang="en-US" baseline="30000" dirty="0" err="1"/>
              <a:t>a</a:t>
            </a:r>
            <a:r>
              <a:rPr lang="en-US" altLang="en-US" dirty="0" err="1"/>
              <a:t>Patients</a:t>
            </a:r>
            <a:r>
              <a:rPr lang="en-US" altLang="en-US" dirty="0"/>
              <a:t> unselected based on biomarker criteria.</a:t>
            </a:r>
          </a:p>
          <a:p>
            <a:pPr>
              <a:spcBef>
                <a:spcPts val="300"/>
              </a:spcBef>
            </a:pPr>
            <a:r>
              <a:rPr lang="en-US" altLang="en-US" dirty="0"/>
              <a:t>Clark NW, et al. Lancet Oncol. 2018;19:975-86.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485063" y="1185312"/>
            <a:ext cx="3770258" cy="5273791"/>
            <a:chOff x="7485063" y="1274764"/>
            <a:chExt cx="3770258" cy="52737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5063" y="1274764"/>
              <a:ext cx="3770258" cy="251618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5063" y="3914772"/>
              <a:ext cx="3770258" cy="263378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24750" y="1286514"/>
              <a:ext cx="2362200" cy="2762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4874" y="3967095"/>
              <a:ext cx="1819275" cy="24765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02014" y="1320249"/>
            <a:ext cx="6197532" cy="3895724"/>
            <a:chOff x="802014" y="1866901"/>
            <a:chExt cx="6197532" cy="38957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014" y="1866901"/>
              <a:ext cx="6197532" cy="38957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2665" y="1950206"/>
              <a:ext cx="3634862" cy="357794"/>
            </a:xfrm>
            <a:prstGeom prst="rect">
              <a:avLst/>
            </a:prstGeom>
          </p:spPr>
        </p:pic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DE45156-53EA-6B4D-B6A1-093611CE9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Rectangle 15">
            <a:extLst>
              <a:ext uri="{FF2B5EF4-FFF2-40B4-BE49-F238E27FC236}">
                <a16:creationId xmlns:a16="http://schemas.microsoft.com/office/drawing/2014/main" id="{B2E8746E-CD89-4677-8EC8-FDDD56634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PROpel study:  Abiraterone +/- Olaparib</a:t>
            </a:r>
            <a:endParaRPr lang="en-US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D327-9C27-8744-AD31-9CAD3D455D5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altLang="en-US"/>
              <a:t>Clark NW, et al. ASCO 2019; abstract TPS340.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607" t="25336" r="56879" b="24633"/>
          <a:stretch/>
        </p:blipFill>
        <p:spPr>
          <a:xfrm>
            <a:off x="812796" y="1496053"/>
            <a:ext cx="10492036" cy="440521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7427CDF-E63A-9B4A-B854-6BD412441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TALAPRO-2: Study Design</a:t>
            </a:r>
            <a:r>
              <a:rPr lang="en-US" baseline="30000" dirty="0"/>
              <a:t>1,2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E17B91-E6CB-6742-B3DE-E010B740BCE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237082"/>
            <a:ext cx="8116800" cy="365125"/>
          </a:xfrm>
        </p:spPr>
        <p:txBody>
          <a:bodyPr/>
          <a:lstStyle/>
          <a:p>
            <a:pPr lvl="0">
              <a:spcBef>
                <a:spcPts val="300"/>
              </a:spcBef>
            </a:pPr>
            <a:r>
              <a:rPr lang="en-US" dirty="0"/>
              <a:t>1. </a:t>
            </a:r>
            <a:r>
              <a:rPr lang="en-US" dirty="0">
                <a:hlinkClick r:id="rId3"/>
              </a:rPr>
              <a:t>https://clinicaltrials.gov/ct2/show/NCT03395197</a:t>
            </a:r>
            <a:r>
              <a:rPr lang="en-US" dirty="0"/>
              <a:t>.</a:t>
            </a:r>
          </a:p>
          <a:p>
            <a:pPr lvl="0">
              <a:spcBef>
                <a:spcPts val="300"/>
              </a:spcBef>
            </a:pPr>
            <a:r>
              <a:rPr lang="en-US" dirty="0"/>
              <a:t>2. Agarwal N, et al. ASCO 2019; abstract TPS337.</a:t>
            </a:r>
          </a:p>
        </p:txBody>
      </p:sp>
      <p:grpSp>
        <p:nvGrpSpPr>
          <p:cNvPr id="3086" name="Group 3085"/>
          <p:cNvGrpSpPr/>
          <p:nvPr/>
        </p:nvGrpSpPr>
        <p:grpSpPr>
          <a:xfrm>
            <a:off x="619202" y="1545447"/>
            <a:ext cx="10934622" cy="4351426"/>
            <a:chOff x="450907" y="992837"/>
            <a:chExt cx="8200967" cy="3263569"/>
          </a:xfrm>
        </p:grpSpPr>
        <p:cxnSp>
          <p:nvCxnSpPr>
            <p:cNvPr id="25" name="Straight Arrow Connector 22"/>
            <p:cNvCxnSpPr>
              <a:cxnSpLocks noChangeShapeType="1"/>
            </p:cNvCxnSpPr>
            <p:nvPr/>
          </p:nvCxnSpPr>
          <p:spPr bwMode="auto">
            <a:xfrm>
              <a:off x="5588477" y="1418708"/>
              <a:ext cx="1456559" cy="0"/>
            </a:xfrm>
            <a:prstGeom prst="straightConnector1">
              <a:avLst/>
            </a:prstGeom>
            <a:noFill/>
            <a:ln w="19050">
              <a:solidFill>
                <a:srgbClr val="262626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Arrow Connector 22"/>
            <p:cNvCxnSpPr>
              <a:cxnSpLocks noChangeShapeType="1"/>
            </p:cNvCxnSpPr>
            <p:nvPr/>
          </p:nvCxnSpPr>
          <p:spPr bwMode="auto">
            <a:xfrm>
              <a:off x="5588477" y="2858189"/>
              <a:ext cx="1456559" cy="0"/>
            </a:xfrm>
            <a:prstGeom prst="straightConnector1">
              <a:avLst/>
            </a:prstGeom>
            <a:noFill/>
            <a:ln w="19050">
              <a:solidFill>
                <a:srgbClr val="262626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Straight Arrow Connector 22"/>
            <p:cNvCxnSpPr>
              <a:cxnSpLocks noChangeShapeType="1"/>
            </p:cNvCxnSpPr>
            <p:nvPr/>
          </p:nvCxnSpPr>
          <p:spPr bwMode="auto">
            <a:xfrm>
              <a:off x="5588477" y="3830535"/>
              <a:ext cx="1456559" cy="0"/>
            </a:xfrm>
            <a:prstGeom prst="straightConnector1">
              <a:avLst/>
            </a:prstGeom>
            <a:noFill/>
            <a:ln w="19050">
              <a:solidFill>
                <a:srgbClr val="262626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TextBox 43"/>
            <p:cNvSpPr txBox="1"/>
            <p:nvPr/>
          </p:nvSpPr>
          <p:spPr>
            <a:xfrm>
              <a:off x="6116772" y="1200448"/>
              <a:ext cx="928264" cy="5772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Remain on open-label treatment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80549" y="999578"/>
              <a:ext cx="1664978" cy="9928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Part 1: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Open-label treatment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Determine starting </a:t>
              </a:r>
              <a:b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dose of talazoparib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n=19</a:t>
              </a:r>
            </a:p>
          </p:txBody>
        </p:sp>
        <p:sp>
          <p:nvSpPr>
            <p:cNvPr id="7" name="TextBox 330"/>
            <p:cNvSpPr txBox="1">
              <a:spLocks noChangeArrowheads="1"/>
            </p:cNvSpPr>
            <p:nvPr/>
          </p:nvSpPr>
          <p:spPr bwMode="auto">
            <a:xfrm>
              <a:off x="3988131" y="992837"/>
              <a:ext cx="2128641" cy="851742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21909" tIns="60955" rIns="121909" bIns="60955" anchor="ctr" anchorCtr="0">
              <a:noAutofit/>
            </a:bodyPr>
            <a:lstStyle/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Talazoparib 0.5 mg/d + enzalutamide 160 mg/d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cxnSp>
          <p:nvCxnSpPr>
            <p:cNvPr id="15" name="Straight Arrow Connector 22"/>
            <p:cNvCxnSpPr>
              <a:cxnSpLocks noChangeShapeType="1"/>
            </p:cNvCxnSpPr>
            <p:nvPr/>
          </p:nvCxnSpPr>
          <p:spPr bwMode="auto">
            <a:xfrm>
              <a:off x="2104070" y="1418708"/>
              <a:ext cx="1884061" cy="0"/>
            </a:xfrm>
            <a:prstGeom prst="straightConnector1">
              <a:avLst/>
            </a:prstGeom>
            <a:noFill/>
            <a:ln w="19050">
              <a:solidFill>
                <a:srgbClr val="262626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330"/>
            <p:cNvSpPr txBox="1">
              <a:spLocks noChangeArrowheads="1"/>
            </p:cNvSpPr>
            <p:nvPr/>
          </p:nvSpPr>
          <p:spPr bwMode="auto">
            <a:xfrm>
              <a:off x="3988131" y="2432318"/>
              <a:ext cx="2128641" cy="851742"/>
            </a:xfrm>
            <a:prstGeom prst="rect">
              <a:avLst/>
            </a:prstGeom>
            <a:solidFill>
              <a:schemeClr val="accent1"/>
            </a:solidFill>
            <a:ln w="6350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21909" tIns="60955" rIns="121909" bIns="60955" anchor="ctr" anchorCtr="0">
              <a:noAutofit/>
            </a:bodyPr>
            <a:lstStyle/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Talazoparib 0.5 mg/d + enzalutamide 160 mg/d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cxnSp>
          <p:nvCxnSpPr>
            <p:cNvPr id="20" name="Straight Arrow Connector 22"/>
            <p:cNvCxnSpPr>
              <a:cxnSpLocks noChangeShapeType="1"/>
            </p:cNvCxnSpPr>
            <p:nvPr/>
          </p:nvCxnSpPr>
          <p:spPr bwMode="auto">
            <a:xfrm>
              <a:off x="1891153" y="2858189"/>
              <a:ext cx="2096978" cy="0"/>
            </a:xfrm>
            <a:prstGeom prst="straightConnector1">
              <a:avLst/>
            </a:prstGeom>
            <a:noFill/>
            <a:ln w="19050">
              <a:solidFill>
                <a:srgbClr val="262626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Box 330"/>
            <p:cNvSpPr txBox="1">
              <a:spLocks noChangeArrowheads="1"/>
            </p:cNvSpPr>
            <p:nvPr/>
          </p:nvSpPr>
          <p:spPr bwMode="auto">
            <a:xfrm>
              <a:off x="3988131" y="3404664"/>
              <a:ext cx="2128641" cy="851742"/>
            </a:xfrm>
            <a:prstGeom prst="rect">
              <a:avLst/>
            </a:prstGeom>
            <a:solidFill>
              <a:schemeClr val="accent6"/>
            </a:solidFill>
            <a:ln w="6350">
              <a:noFill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21909" tIns="60955" rIns="121909" bIns="60955" anchor="ctr" anchorCtr="0">
              <a:noAutofit/>
            </a:bodyPr>
            <a:lstStyle/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Placebo +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enzalutamide 160 mg/d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cxnSp>
          <p:nvCxnSpPr>
            <p:cNvPr id="23" name="Straight Arrow Connector 22"/>
            <p:cNvCxnSpPr>
              <a:cxnSpLocks noChangeShapeType="1"/>
            </p:cNvCxnSpPr>
            <p:nvPr/>
          </p:nvCxnSpPr>
          <p:spPr bwMode="auto">
            <a:xfrm>
              <a:off x="1891153" y="3830535"/>
              <a:ext cx="2096978" cy="0"/>
            </a:xfrm>
            <a:prstGeom prst="straightConnector1">
              <a:avLst/>
            </a:prstGeom>
            <a:noFill/>
            <a:ln w="19050">
              <a:solidFill>
                <a:srgbClr val="262626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>
              <a:off x="7045036" y="1082893"/>
              <a:ext cx="1606838" cy="317351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121909" tIns="60955" rIns="121909" bIns="60955" anchor="ctr">
              <a:noAutofit/>
            </a:bodyPr>
            <a:lstStyle/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Follow Up</a:t>
              </a:r>
            </a:p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Primary endpoint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(part 2): </a:t>
              </a:r>
            </a:p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rPFS</a:t>
              </a:r>
            </a:p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Safety follow-up ~28 d following last dose of study drug treatment</a:t>
              </a:r>
            </a:p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Long-term follow-up every 8-12 weeks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0907" y="1082892"/>
              <a:ext cx="1920991" cy="3173513"/>
            </a:xfrm>
            <a:prstGeom prst="rect">
              <a:avLst/>
            </a:prstGeom>
            <a:solidFill>
              <a:schemeClr val="tx2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121909" tIns="60955" rIns="121909" bIns="60955" anchor="t">
              <a:noAutofit/>
            </a:bodyPr>
            <a:lstStyle/>
            <a:p>
              <a:pPr marL="0" marR="0" lvl="0" indent="0" algn="l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  <a:p>
              <a:pPr marL="0" marR="0" lvl="0" indent="0" algn="ctr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First-line mCRPC</a:t>
              </a:r>
            </a:p>
            <a:p>
              <a:pPr marL="0" marR="0" lvl="0" indent="0" algn="l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  <a:p>
              <a:pPr marL="0" marR="0" lvl="0" indent="0" algn="l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Stratification Factors</a:t>
              </a:r>
            </a:p>
            <a:p>
              <a:pPr marL="228594" marR="0" lvl="0" indent="-228594" algn="l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Previous treatment with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any NHT or taxane-based chemotherapy for CSPC</a:t>
              </a:r>
            </a:p>
            <a:p>
              <a:pPr marL="228594" marR="0" lvl="0" indent="-228594" algn="l" defTabSz="609523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DDR alteration status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80549" y="2959685"/>
              <a:ext cx="1664978" cy="7465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Part 2: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Double-blind treatment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n=1,018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1:1 randomization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16772" y="3044348"/>
              <a:ext cx="928264" cy="5772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Remain on blinded treatment</a:t>
              </a:r>
            </a:p>
          </p:txBody>
        </p:sp>
        <p:grpSp>
          <p:nvGrpSpPr>
            <p:cNvPr id="3085" name="Group 3084"/>
            <p:cNvGrpSpPr/>
            <p:nvPr/>
          </p:nvGrpSpPr>
          <p:grpSpPr>
            <a:xfrm>
              <a:off x="672879" y="3047999"/>
              <a:ext cx="1543374" cy="852055"/>
              <a:chOff x="388304" y="3048000"/>
              <a:chExt cx="1543374" cy="852055"/>
            </a:xfrm>
          </p:grpSpPr>
          <p:sp>
            <p:nvSpPr>
              <p:cNvPr id="3083" name="Oval 3082"/>
              <p:cNvSpPr/>
              <p:nvPr/>
            </p:nvSpPr>
            <p:spPr>
              <a:xfrm>
                <a:off x="388304" y="3048000"/>
                <a:ext cx="1184564" cy="85205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084" name="Rectangle 3083"/>
              <p:cNvSpPr/>
              <p:nvPr/>
            </p:nvSpPr>
            <p:spPr>
              <a:xfrm>
                <a:off x="464391" y="3335528"/>
                <a:ext cx="850762" cy="25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Unselected</a:t>
                </a: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361670" y="3199661"/>
                <a:ext cx="570008" cy="41000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462425" y="3266164"/>
                <a:ext cx="419827" cy="253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DDR</a:t>
                </a:r>
              </a:p>
            </p:txBody>
          </p:sp>
        </p:grp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65CD748-32BA-9048-ACDD-536792CD8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Studies of PD-1/PD-L1 Inhibitors in </a:t>
            </a:r>
            <a:br>
              <a:rPr lang="en-US" dirty="0"/>
            </a:br>
            <a:r>
              <a:rPr lang="en-US" dirty="0"/>
              <a:t>Combination With PARP Inhibitors in </a:t>
            </a:r>
            <a:r>
              <a:rPr lang="en-US" dirty="0" err="1"/>
              <a:t>PC</a:t>
            </a:r>
            <a:r>
              <a:rPr lang="en-US" cap="none" dirty="0" err="1"/>
              <a:t>a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8EECD-7E78-4B43-86E4-B3C02B920B5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https://clinicaltrials.gov/ct2/show/NCT03338790</a:t>
            </a:r>
            <a:r>
              <a:rPr lang="en-US" dirty="0"/>
              <a:t>; </a:t>
            </a:r>
            <a:r>
              <a:rPr lang="en-US" dirty="0">
                <a:hlinkClick r:id="rId4"/>
              </a:rPr>
              <a:t>https://clinicaltrials.gov/ct2/show/NCT03330405</a:t>
            </a:r>
            <a:r>
              <a:rPr lang="en-US" dirty="0"/>
              <a:t>; </a:t>
            </a:r>
            <a:r>
              <a:rPr lang="en-US" dirty="0">
                <a:hlinkClick r:id="rId5"/>
              </a:rPr>
              <a:t>https://clinicaltrials.gov/ct2/show/NCT03834519</a:t>
            </a:r>
            <a:r>
              <a:rPr lang="en-US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201" y="1700808"/>
            <a:ext cx="10934624" cy="3793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000" y="1950154"/>
            <a:ext cx="10656000" cy="9187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NCT03338790: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Phase 2 Study of Nivolumab in Combination With Rucaparib,</a:t>
            </a:r>
            <a:b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Docetaxel, or Enzalutamide in mCRPC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(CheckMate -9KD)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8000" y="3159510"/>
            <a:ext cx="10656000" cy="9186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NCT03330405: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Phase 2 Study of Avelumab Plus Talazoparib in Locally Advanced or </a:t>
            </a:r>
            <a:b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Metastatic Solid Tumors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(JAVELIN PARP Medley)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8000" y="4368765"/>
            <a:ext cx="10656000" cy="9186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NCT03834519: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Phase 3 Study of Pembrolizumab + Olaparib vs Abiraterone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 Enzalutamide in mCRPC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C6573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(KEYLYNK-010)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2F1AA5-A986-7B4B-8E57-8A3BD65C6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The treatment of men with metastatic prostate cancer has become more complex, now </a:t>
            </a:r>
            <a:r>
              <a:rPr lang="en-US" b="1" dirty="0">
                <a:solidFill>
                  <a:srgbClr val="C7573C"/>
                </a:solidFill>
              </a:rPr>
              <a:t>integrating predictive genomic biomarker testing</a:t>
            </a:r>
          </a:p>
          <a:p>
            <a:r>
              <a:rPr lang="en-GB" b="1" dirty="0">
                <a:solidFill>
                  <a:srgbClr val="C7573C"/>
                </a:solidFill>
              </a:rPr>
              <a:t>Two </a:t>
            </a:r>
            <a:r>
              <a:rPr lang="en-GB" b="1" dirty="0" err="1">
                <a:solidFill>
                  <a:srgbClr val="C7573C"/>
                </a:solidFill>
              </a:rPr>
              <a:t>PARPi’s</a:t>
            </a:r>
            <a:r>
              <a:rPr lang="en-GB" b="1" dirty="0">
                <a:solidFill>
                  <a:srgbClr val="C7573C"/>
                </a:solidFill>
              </a:rPr>
              <a:t> </a:t>
            </a:r>
            <a:r>
              <a:rPr lang="en-GB" dirty="0"/>
              <a:t>are now approved with </a:t>
            </a:r>
            <a:r>
              <a:rPr lang="en-GB" b="1" dirty="0">
                <a:solidFill>
                  <a:srgbClr val="C7573C"/>
                </a:solidFill>
              </a:rPr>
              <a:t>olaparib</a:t>
            </a:r>
            <a:r>
              <a:rPr lang="en-GB" dirty="0"/>
              <a:t> having </a:t>
            </a:r>
            <a:r>
              <a:rPr lang="en-GB" b="1" dirty="0">
                <a:solidFill>
                  <a:srgbClr val="C7573C"/>
                </a:solidFill>
              </a:rPr>
              <a:t>OS data </a:t>
            </a:r>
            <a:r>
              <a:rPr lang="en-GB" dirty="0"/>
              <a:t>in </a:t>
            </a:r>
            <a:r>
              <a:rPr lang="en-GB" dirty="0" err="1"/>
              <a:t>mCRPC</a:t>
            </a:r>
            <a:r>
              <a:rPr lang="en-GB" dirty="0"/>
              <a:t> based on the </a:t>
            </a:r>
            <a:r>
              <a:rPr lang="en-GB" dirty="0" err="1"/>
              <a:t>PROfound</a:t>
            </a:r>
            <a:r>
              <a:rPr lang="en-GB" dirty="0"/>
              <a:t> study</a:t>
            </a:r>
          </a:p>
          <a:p>
            <a:pPr lvl="1"/>
            <a:r>
              <a:rPr lang="en-GB" dirty="0"/>
              <a:t>Trials are under way for 3 further therapies</a:t>
            </a:r>
            <a:endParaRPr lang="en-US" dirty="0"/>
          </a:p>
          <a:p>
            <a:r>
              <a:rPr lang="en-US" dirty="0"/>
              <a:t>Precision medicine approaches using germline and somatic tumor testing are already changing our treatment algorithms and are anticipated to continue to inform decision making and improve outcomes for our patients</a:t>
            </a:r>
          </a:p>
          <a:p>
            <a:r>
              <a:rPr lang="en-GB" b="1" dirty="0">
                <a:solidFill>
                  <a:srgbClr val="C7573C"/>
                </a:solidFill>
              </a:rPr>
              <a:t>Combination therapies and expanded indications </a:t>
            </a:r>
            <a:r>
              <a:rPr lang="en-GB" dirty="0"/>
              <a:t>represent the next steps for PARPi</a:t>
            </a:r>
          </a:p>
          <a:p>
            <a:pPr lvl="1"/>
            <a:r>
              <a:rPr lang="en-GB" dirty="0"/>
              <a:t>Experts should consider how to plan therapy and communicate with patients in this increasingly complex environment 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680AF40-756F-7E4F-A082-3BDF002BB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FDE37-9330-C549-827C-036860FB8E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984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sz="984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B260B8-A890-AF44-9A96-86E2C750EBEA}"/>
              </a:ext>
            </a:extLst>
          </p:cNvPr>
          <p:cNvGrpSpPr/>
          <p:nvPr/>
        </p:nvGrpSpPr>
        <p:grpSpPr>
          <a:xfrm>
            <a:off x="5183112" y="2780928"/>
            <a:ext cx="1825776" cy="3189142"/>
            <a:chOff x="1775940" y="2780928"/>
            <a:chExt cx="1825776" cy="318914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7F35C0-C0F5-7A4A-B60B-B39A953B36C7}"/>
                </a:ext>
              </a:extLst>
            </p:cNvPr>
            <p:cNvSpPr/>
            <p:nvPr/>
          </p:nvSpPr>
          <p:spPr>
            <a:xfrm>
              <a:off x="1775940" y="2780928"/>
              <a:ext cx="1825776" cy="31891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33867"/>
            <a:stretch/>
          </p:blipFill>
          <p:spPr>
            <a:xfrm>
              <a:off x="1848874" y="2852162"/>
              <a:ext cx="1714500" cy="21039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24C209-694D-BE40-8D2D-CA2FBB5B89A4}"/>
                </a:ext>
              </a:extLst>
            </p:cNvPr>
            <p:cNvSpPr txBox="1"/>
            <p:nvPr/>
          </p:nvSpPr>
          <p:spPr>
            <a:xfrm>
              <a:off x="1830448" y="4973063"/>
              <a:ext cx="1711559" cy="989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Dr. Neal D. Shore</a:t>
              </a:r>
              <a:b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6573B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(Chair)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Carolina Urologic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ileron" charset="0"/>
                  <a:cs typeface="Calibri" panose="020F0502020204030204" pitchFamily="34" charset="0"/>
                </a:rPr>
                <a:t>Research Center</a:t>
              </a:r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A9C8AA30-6C8E-4994-834B-C9B4FEED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896" y="980728"/>
            <a:ext cx="10972800" cy="1930226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The Role of PARP</a:t>
            </a:r>
            <a:r>
              <a:rPr lang="en-GB" sz="4400" cap="none" dirty="0"/>
              <a:t>i</a:t>
            </a:r>
            <a:r>
              <a:rPr lang="en-GB" sz="4400" dirty="0"/>
              <a:t> in Prostate Cancer: </a:t>
            </a:r>
            <a:br>
              <a:rPr lang="en-GB" sz="4400" dirty="0"/>
            </a:br>
            <a:r>
              <a:rPr lang="en-GB" sz="4400" dirty="0"/>
              <a:t>future perspectives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5111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7">
            <a:extLst>
              <a:ext uri="{FF2B5EF4-FFF2-40B4-BE49-F238E27FC236}">
                <a16:creationId xmlns:a16="http://schemas.microsoft.com/office/drawing/2014/main" id="{2073D754-F588-4B4A-B515-274DB048483C}"/>
              </a:ext>
            </a:extLst>
          </p:cNvPr>
          <p:cNvSpPr/>
          <p:nvPr/>
        </p:nvSpPr>
        <p:spPr>
          <a:xfrm>
            <a:off x="1799392" y="2385268"/>
            <a:ext cx="8868608" cy="3343113"/>
          </a:xfrm>
          <a:custGeom>
            <a:avLst/>
            <a:gdLst>
              <a:gd name="connsiteX0" fmla="*/ 0 w 10960100"/>
              <a:gd name="connsiteY0" fmla="*/ 177798 h 1066800"/>
              <a:gd name="connsiteX1" fmla="*/ 9880605 w 10960100"/>
              <a:gd name="connsiteY1" fmla="*/ 177798 h 1066800"/>
              <a:gd name="connsiteX2" fmla="*/ 9880605 w 10960100"/>
              <a:gd name="connsiteY2" fmla="*/ 0 h 1066800"/>
              <a:gd name="connsiteX3" fmla="*/ 10960100 w 10960100"/>
              <a:gd name="connsiteY3" fmla="*/ 533400 h 1066800"/>
              <a:gd name="connsiteX4" fmla="*/ 9880605 w 10960100"/>
              <a:gd name="connsiteY4" fmla="*/ 1066800 h 1066800"/>
              <a:gd name="connsiteX5" fmla="*/ 9880605 w 10960100"/>
              <a:gd name="connsiteY5" fmla="*/ 889002 h 1066800"/>
              <a:gd name="connsiteX6" fmla="*/ 0 w 10960100"/>
              <a:gd name="connsiteY6" fmla="*/ 889002 h 1066800"/>
              <a:gd name="connsiteX7" fmla="*/ 0 w 10960100"/>
              <a:gd name="connsiteY7" fmla="*/ 177798 h 1066800"/>
              <a:gd name="connsiteX0" fmla="*/ 0 w 10960100"/>
              <a:gd name="connsiteY0" fmla="*/ 177798 h 4432302"/>
              <a:gd name="connsiteX1" fmla="*/ 9880605 w 10960100"/>
              <a:gd name="connsiteY1" fmla="*/ 177798 h 4432302"/>
              <a:gd name="connsiteX2" fmla="*/ 9880605 w 10960100"/>
              <a:gd name="connsiteY2" fmla="*/ 0 h 4432302"/>
              <a:gd name="connsiteX3" fmla="*/ 10960100 w 10960100"/>
              <a:gd name="connsiteY3" fmla="*/ 533400 h 4432302"/>
              <a:gd name="connsiteX4" fmla="*/ 9880605 w 10960100"/>
              <a:gd name="connsiteY4" fmla="*/ 1066800 h 4432302"/>
              <a:gd name="connsiteX5" fmla="*/ 9880605 w 10960100"/>
              <a:gd name="connsiteY5" fmla="*/ 889002 h 4432302"/>
              <a:gd name="connsiteX6" fmla="*/ 393700 w 10960100"/>
              <a:gd name="connsiteY6" fmla="*/ 4432302 h 4432302"/>
              <a:gd name="connsiteX7" fmla="*/ 0 w 10960100"/>
              <a:gd name="connsiteY7" fmla="*/ 177798 h 4432302"/>
              <a:gd name="connsiteX0" fmla="*/ 63500 w 10566400"/>
              <a:gd name="connsiteY0" fmla="*/ 4381498 h 4432302"/>
              <a:gd name="connsiteX1" fmla="*/ 9486905 w 10566400"/>
              <a:gd name="connsiteY1" fmla="*/ 177798 h 4432302"/>
              <a:gd name="connsiteX2" fmla="*/ 9486905 w 10566400"/>
              <a:gd name="connsiteY2" fmla="*/ 0 h 4432302"/>
              <a:gd name="connsiteX3" fmla="*/ 10566400 w 10566400"/>
              <a:gd name="connsiteY3" fmla="*/ 533400 h 4432302"/>
              <a:gd name="connsiteX4" fmla="*/ 9486905 w 10566400"/>
              <a:gd name="connsiteY4" fmla="*/ 1066800 h 4432302"/>
              <a:gd name="connsiteX5" fmla="*/ 9486905 w 10566400"/>
              <a:gd name="connsiteY5" fmla="*/ 889002 h 4432302"/>
              <a:gd name="connsiteX6" fmla="*/ 0 w 10566400"/>
              <a:gd name="connsiteY6" fmla="*/ 4432302 h 4432302"/>
              <a:gd name="connsiteX7" fmla="*/ 63500 w 10566400"/>
              <a:gd name="connsiteY7" fmla="*/ 4381498 h 4432302"/>
              <a:gd name="connsiteX0" fmla="*/ 63500 w 10566400"/>
              <a:gd name="connsiteY0" fmla="*/ 4381498 h 4432302"/>
              <a:gd name="connsiteX1" fmla="*/ 9486905 w 10566400"/>
              <a:gd name="connsiteY1" fmla="*/ 177798 h 4432302"/>
              <a:gd name="connsiteX2" fmla="*/ 9486905 w 10566400"/>
              <a:gd name="connsiteY2" fmla="*/ 0 h 4432302"/>
              <a:gd name="connsiteX3" fmla="*/ 10566400 w 10566400"/>
              <a:gd name="connsiteY3" fmla="*/ 533400 h 4432302"/>
              <a:gd name="connsiteX4" fmla="*/ 9486905 w 10566400"/>
              <a:gd name="connsiteY4" fmla="*/ 1066800 h 4432302"/>
              <a:gd name="connsiteX5" fmla="*/ 9486905 w 10566400"/>
              <a:gd name="connsiteY5" fmla="*/ 889002 h 4432302"/>
              <a:gd name="connsiteX6" fmla="*/ 0 w 10566400"/>
              <a:gd name="connsiteY6" fmla="*/ 4432302 h 4432302"/>
              <a:gd name="connsiteX7" fmla="*/ 63500 w 10566400"/>
              <a:gd name="connsiteY7" fmla="*/ 4381498 h 4432302"/>
              <a:gd name="connsiteX0" fmla="*/ 63500 w 10566400"/>
              <a:gd name="connsiteY0" fmla="*/ 4381498 h 4432302"/>
              <a:gd name="connsiteX1" fmla="*/ 3987800 w 10566400"/>
              <a:gd name="connsiteY1" fmla="*/ 1536700 h 4432302"/>
              <a:gd name="connsiteX2" fmla="*/ 9486905 w 10566400"/>
              <a:gd name="connsiteY2" fmla="*/ 177798 h 4432302"/>
              <a:gd name="connsiteX3" fmla="*/ 9486905 w 10566400"/>
              <a:gd name="connsiteY3" fmla="*/ 0 h 4432302"/>
              <a:gd name="connsiteX4" fmla="*/ 10566400 w 10566400"/>
              <a:gd name="connsiteY4" fmla="*/ 533400 h 4432302"/>
              <a:gd name="connsiteX5" fmla="*/ 9486905 w 10566400"/>
              <a:gd name="connsiteY5" fmla="*/ 1066800 h 4432302"/>
              <a:gd name="connsiteX6" fmla="*/ 9486905 w 10566400"/>
              <a:gd name="connsiteY6" fmla="*/ 889002 h 4432302"/>
              <a:gd name="connsiteX7" fmla="*/ 0 w 10566400"/>
              <a:gd name="connsiteY7" fmla="*/ 4432302 h 4432302"/>
              <a:gd name="connsiteX8" fmla="*/ 63500 w 10566400"/>
              <a:gd name="connsiteY8" fmla="*/ 4381498 h 4432302"/>
              <a:gd name="connsiteX0" fmla="*/ 63500 w 10566400"/>
              <a:gd name="connsiteY0" fmla="*/ 4381498 h 4432302"/>
              <a:gd name="connsiteX1" fmla="*/ 3987800 w 10566400"/>
              <a:gd name="connsiteY1" fmla="*/ 1536700 h 4432302"/>
              <a:gd name="connsiteX2" fmla="*/ 7061200 w 10566400"/>
              <a:gd name="connsiteY2" fmla="*/ 622300 h 4432302"/>
              <a:gd name="connsiteX3" fmla="*/ 9486905 w 10566400"/>
              <a:gd name="connsiteY3" fmla="*/ 177798 h 4432302"/>
              <a:gd name="connsiteX4" fmla="*/ 9486905 w 10566400"/>
              <a:gd name="connsiteY4" fmla="*/ 0 h 4432302"/>
              <a:gd name="connsiteX5" fmla="*/ 10566400 w 10566400"/>
              <a:gd name="connsiteY5" fmla="*/ 533400 h 4432302"/>
              <a:gd name="connsiteX6" fmla="*/ 9486905 w 10566400"/>
              <a:gd name="connsiteY6" fmla="*/ 1066800 h 4432302"/>
              <a:gd name="connsiteX7" fmla="*/ 9486905 w 10566400"/>
              <a:gd name="connsiteY7" fmla="*/ 889002 h 4432302"/>
              <a:gd name="connsiteX8" fmla="*/ 0 w 10566400"/>
              <a:gd name="connsiteY8" fmla="*/ 4432302 h 4432302"/>
              <a:gd name="connsiteX9" fmla="*/ 63500 w 10566400"/>
              <a:gd name="connsiteY9" fmla="*/ 4381498 h 4432302"/>
              <a:gd name="connsiteX0" fmla="*/ 63500 w 10566400"/>
              <a:gd name="connsiteY0" fmla="*/ 4381498 h 4432302"/>
              <a:gd name="connsiteX1" fmla="*/ 3987800 w 10566400"/>
              <a:gd name="connsiteY1" fmla="*/ 1536700 h 4432302"/>
              <a:gd name="connsiteX2" fmla="*/ 7061200 w 10566400"/>
              <a:gd name="connsiteY2" fmla="*/ 622300 h 4432302"/>
              <a:gd name="connsiteX3" fmla="*/ 9423405 w 10566400"/>
              <a:gd name="connsiteY3" fmla="*/ 330198 h 4432302"/>
              <a:gd name="connsiteX4" fmla="*/ 9486905 w 10566400"/>
              <a:gd name="connsiteY4" fmla="*/ 0 h 4432302"/>
              <a:gd name="connsiteX5" fmla="*/ 10566400 w 10566400"/>
              <a:gd name="connsiteY5" fmla="*/ 533400 h 4432302"/>
              <a:gd name="connsiteX6" fmla="*/ 9486905 w 10566400"/>
              <a:gd name="connsiteY6" fmla="*/ 1066800 h 4432302"/>
              <a:gd name="connsiteX7" fmla="*/ 9486905 w 10566400"/>
              <a:gd name="connsiteY7" fmla="*/ 889002 h 4432302"/>
              <a:gd name="connsiteX8" fmla="*/ 0 w 10566400"/>
              <a:gd name="connsiteY8" fmla="*/ 4432302 h 4432302"/>
              <a:gd name="connsiteX9" fmla="*/ 63500 w 10566400"/>
              <a:gd name="connsiteY9" fmla="*/ 4381498 h 4432302"/>
              <a:gd name="connsiteX0" fmla="*/ 63500 w 10566400"/>
              <a:gd name="connsiteY0" fmla="*/ 4381498 h 4432302"/>
              <a:gd name="connsiteX1" fmla="*/ 3987800 w 10566400"/>
              <a:gd name="connsiteY1" fmla="*/ 1536700 h 4432302"/>
              <a:gd name="connsiteX2" fmla="*/ 7061200 w 10566400"/>
              <a:gd name="connsiteY2" fmla="*/ 622300 h 4432302"/>
              <a:gd name="connsiteX3" fmla="*/ 9423405 w 10566400"/>
              <a:gd name="connsiteY3" fmla="*/ 330198 h 4432302"/>
              <a:gd name="connsiteX4" fmla="*/ 9486905 w 10566400"/>
              <a:gd name="connsiteY4" fmla="*/ 0 h 4432302"/>
              <a:gd name="connsiteX5" fmla="*/ 10566400 w 10566400"/>
              <a:gd name="connsiteY5" fmla="*/ 533400 h 4432302"/>
              <a:gd name="connsiteX6" fmla="*/ 9486905 w 10566400"/>
              <a:gd name="connsiteY6" fmla="*/ 1066800 h 4432302"/>
              <a:gd name="connsiteX7" fmla="*/ 9486905 w 10566400"/>
              <a:gd name="connsiteY7" fmla="*/ 889002 h 4432302"/>
              <a:gd name="connsiteX8" fmla="*/ 0 w 10566400"/>
              <a:gd name="connsiteY8" fmla="*/ 4432302 h 4432302"/>
              <a:gd name="connsiteX9" fmla="*/ 63500 w 10566400"/>
              <a:gd name="connsiteY9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86905 w 10566400"/>
              <a:gd name="connsiteY8" fmla="*/ 889002 h 4432302"/>
              <a:gd name="connsiteX9" fmla="*/ 0 w 10566400"/>
              <a:gd name="connsiteY9" fmla="*/ 4432302 h 4432302"/>
              <a:gd name="connsiteX10" fmla="*/ 63500 w 10566400"/>
              <a:gd name="connsiteY10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86905 w 10566400"/>
              <a:gd name="connsiteY8" fmla="*/ 889002 h 4432302"/>
              <a:gd name="connsiteX9" fmla="*/ 1917700 w 10566400"/>
              <a:gd name="connsiteY9" fmla="*/ 3213100 h 4432302"/>
              <a:gd name="connsiteX10" fmla="*/ 0 w 10566400"/>
              <a:gd name="connsiteY10" fmla="*/ 4432302 h 4432302"/>
              <a:gd name="connsiteX11" fmla="*/ 63500 w 10566400"/>
              <a:gd name="connsiteY11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86905 w 10566400"/>
              <a:gd name="connsiteY8" fmla="*/ 889002 h 4432302"/>
              <a:gd name="connsiteX9" fmla="*/ 1917700 w 10566400"/>
              <a:gd name="connsiteY9" fmla="*/ 3213100 h 4432302"/>
              <a:gd name="connsiteX10" fmla="*/ 0 w 10566400"/>
              <a:gd name="connsiteY10" fmla="*/ 4432302 h 4432302"/>
              <a:gd name="connsiteX11" fmla="*/ 63500 w 10566400"/>
              <a:gd name="connsiteY11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86905 w 10566400"/>
              <a:gd name="connsiteY8" fmla="*/ 889002 h 4432302"/>
              <a:gd name="connsiteX9" fmla="*/ 5867400 w 10566400"/>
              <a:gd name="connsiteY9" fmla="*/ 1409700 h 4432302"/>
              <a:gd name="connsiteX10" fmla="*/ 1917700 w 10566400"/>
              <a:gd name="connsiteY10" fmla="*/ 3213100 h 4432302"/>
              <a:gd name="connsiteX11" fmla="*/ 0 w 10566400"/>
              <a:gd name="connsiteY11" fmla="*/ 4432302 h 4432302"/>
              <a:gd name="connsiteX12" fmla="*/ 63500 w 10566400"/>
              <a:gd name="connsiteY12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86905 w 10566400"/>
              <a:gd name="connsiteY8" fmla="*/ 889002 h 4432302"/>
              <a:gd name="connsiteX9" fmla="*/ 7874000 w 10566400"/>
              <a:gd name="connsiteY9" fmla="*/ 863600 h 4432302"/>
              <a:gd name="connsiteX10" fmla="*/ 5867400 w 10566400"/>
              <a:gd name="connsiteY10" fmla="*/ 1409700 h 4432302"/>
              <a:gd name="connsiteX11" fmla="*/ 1917700 w 10566400"/>
              <a:gd name="connsiteY11" fmla="*/ 3213100 h 4432302"/>
              <a:gd name="connsiteX12" fmla="*/ 0 w 10566400"/>
              <a:gd name="connsiteY12" fmla="*/ 4432302 h 4432302"/>
              <a:gd name="connsiteX13" fmla="*/ 63500 w 10566400"/>
              <a:gd name="connsiteY13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74205 w 10566400"/>
              <a:gd name="connsiteY8" fmla="*/ 812802 h 4432302"/>
              <a:gd name="connsiteX9" fmla="*/ 7874000 w 10566400"/>
              <a:gd name="connsiteY9" fmla="*/ 863600 h 4432302"/>
              <a:gd name="connsiteX10" fmla="*/ 5867400 w 10566400"/>
              <a:gd name="connsiteY10" fmla="*/ 1409700 h 4432302"/>
              <a:gd name="connsiteX11" fmla="*/ 1917700 w 10566400"/>
              <a:gd name="connsiteY11" fmla="*/ 3213100 h 4432302"/>
              <a:gd name="connsiteX12" fmla="*/ 0 w 10566400"/>
              <a:gd name="connsiteY12" fmla="*/ 4432302 h 4432302"/>
              <a:gd name="connsiteX13" fmla="*/ 63500 w 10566400"/>
              <a:gd name="connsiteY13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74205 w 10566400"/>
              <a:gd name="connsiteY8" fmla="*/ 812802 h 4432302"/>
              <a:gd name="connsiteX9" fmla="*/ 7848600 w 10566400"/>
              <a:gd name="connsiteY9" fmla="*/ 914400 h 4432302"/>
              <a:gd name="connsiteX10" fmla="*/ 5867400 w 10566400"/>
              <a:gd name="connsiteY10" fmla="*/ 1409700 h 4432302"/>
              <a:gd name="connsiteX11" fmla="*/ 1917700 w 10566400"/>
              <a:gd name="connsiteY11" fmla="*/ 3213100 h 4432302"/>
              <a:gd name="connsiteX12" fmla="*/ 0 w 10566400"/>
              <a:gd name="connsiteY12" fmla="*/ 4432302 h 4432302"/>
              <a:gd name="connsiteX13" fmla="*/ 63500 w 10566400"/>
              <a:gd name="connsiteY13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74205 w 10566400"/>
              <a:gd name="connsiteY8" fmla="*/ 812802 h 4432302"/>
              <a:gd name="connsiteX9" fmla="*/ 7848600 w 10566400"/>
              <a:gd name="connsiteY9" fmla="*/ 914400 h 4432302"/>
              <a:gd name="connsiteX10" fmla="*/ 5740400 w 10566400"/>
              <a:gd name="connsiteY10" fmla="*/ 1409700 h 4432302"/>
              <a:gd name="connsiteX11" fmla="*/ 1917700 w 10566400"/>
              <a:gd name="connsiteY11" fmla="*/ 3213100 h 4432302"/>
              <a:gd name="connsiteX12" fmla="*/ 0 w 10566400"/>
              <a:gd name="connsiteY12" fmla="*/ 4432302 h 4432302"/>
              <a:gd name="connsiteX13" fmla="*/ 63500 w 10566400"/>
              <a:gd name="connsiteY13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74205 w 10566400"/>
              <a:gd name="connsiteY8" fmla="*/ 812802 h 4432302"/>
              <a:gd name="connsiteX9" fmla="*/ 7848600 w 10566400"/>
              <a:gd name="connsiteY9" fmla="*/ 914400 h 4432302"/>
              <a:gd name="connsiteX10" fmla="*/ 5740400 w 10566400"/>
              <a:gd name="connsiteY10" fmla="*/ 1409700 h 4432302"/>
              <a:gd name="connsiteX11" fmla="*/ 1917700 w 10566400"/>
              <a:gd name="connsiteY11" fmla="*/ 3213100 h 4432302"/>
              <a:gd name="connsiteX12" fmla="*/ 0 w 10566400"/>
              <a:gd name="connsiteY12" fmla="*/ 4432302 h 4432302"/>
              <a:gd name="connsiteX13" fmla="*/ 63500 w 10566400"/>
              <a:gd name="connsiteY13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74205 w 10566400"/>
              <a:gd name="connsiteY8" fmla="*/ 812802 h 4432302"/>
              <a:gd name="connsiteX9" fmla="*/ 7848600 w 10566400"/>
              <a:gd name="connsiteY9" fmla="*/ 914400 h 4432302"/>
              <a:gd name="connsiteX10" fmla="*/ 5740400 w 10566400"/>
              <a:gd name="connsiteY10" fmla="*/ 1409700 h 4432302"/>
              <a:gd name="connsiteX11" fmla="*/ 1917700 w 10566400"/>
              <a:gd name="connsiteY11" fmla="*/ 3213100 h 4432302"/>
              <a:gd name="connsiteX12" fmla="*/ 0 w 10566400"/>
              <a:gd name="connsiteY12" fmla="*/ 4432302 h 4432302"/>
              <a:gd name="connsiteX13" fmla="*/ 63500 w 10566400"/>
              <a:gd name="connsiteY13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74205 w 10566400"/>
              <a:gd name="connsiteY8" fmla="*/ 812802 h 4432302"/>
              <a:gd name="connsiteX9" fmla="*/ 7848600 w 10566400"/>
              <a:gd name="connsiteY9" fmla="*/ 914400 h 4432302"/>
              <a:gd name="connsiteX10" fmla="*/ 5740400 w 10566400"/>
              <a:gd name="connsiteY10" fmla="*/ 1409700 h 4432302"/>
              <a:gd name="connsiteX11" fmla="*/ 1917700 w 10566400"/>
              <a:gd name="connsiteY11" fmla="*/ 3213100 h 4432302"/>
              <a:gd name="connsiteX12" fmla="*/ 0 w 10566400"/>
              <a:gd name="connsiteY12" fmla="*/ 4432302 h 4432302"/>
              <a:gd name="connsiteX13" fmla="*/ 63500 w 10566400"/>
              <a:gd name="connsiteY13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4234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74205 w 10566400"/>
              <a:gd name="connsiteY8" fmla="*/ 812802 h 4432302"/>
              <a:gd name="connsiteX9" fmla="*/ 7848600 w 10566400"/>
              <a:gd name="connsiteY9" fmla="*/ 914400 h 4432302"/>
              <a:gd name="connsiteX10" fmla="*/ 5740400 w 10566400"/>
              <a:gd name="connsiteY10" fmla="*/ 1409700 h 4432302"/>
              <a:gd name="connsiteX11" fmla="*/ 1752600 w 10566400"/>
              <a:gd name="connsiteY11" fmla="*/ 3162300 h 4432302"/>
              <a:gd name="connsiteX12" fmla="*/ 0 w 10566400"/>
              <a:gd name="connsiteY12" fmla="*/ 4432302 h 4432302"/>
              <a:gd name="connsiteX13" fmla="*/ 63500 w 10566400"/>
              <a:gd name="connsiteY13" fmla="*/ 4381498 h 4432302"/>
              <a:gd name="connsiteX0" fmla="*/ 63500 w 10566400"/>
              <a:gd name="connsiteY0" fmla="*/ 4381498 h 4432302"/>
              <a:gd name="connsiteX1" fmla="*/ 1117600 w 10566400"/>
              <a:gd name="connsiteY1" fmla="*/ 3302000 h 4432302"/>
              <a:gd name="connsiteX2" fmla="*/ 3987800 w 10566400"/>
              <a:gd name="connsiteY2" fmla="*/ 1536700 h 4432302"/>
              <a:gd name="connsiteX3" fmla="*/ 7061200 w 10566400"/>
              <a:gd name="connsiteY3" fmla="*/ 622300 h 4432302"/>
              <a:gd name="connsiteX4" fmla="*/ 9512305 w 10566400"/>
              <a:gd name="connsiteY4" fmla="*/ 330198 h 4432302"/>
              <a:gd name="connsiteX5" fmla="*/ 9486905 w 10566400"/>
              <a:gd name="connsiteY5" fmla="*/ 0 h 4432302"/>
              <a:gd name="connsiteX6" fmla="*/ 10566400 w 10566400"/>
              <a:gd name="connsiteY6" fmla="*/ 533400 h 4432302"/>
              <a:gd name="connsiteX7" fmla="*/ 9486905 w 10566400"/>
              <a:gd name="connsiteY7" fmla="*/ 1066800 h 4432302"/>
              <a:gd name="connsiteX8" fmla="*/ 9474205 w 10566400"/>
              <a:gd name="connsiteY8" fmla="*/ 812802 h 4432302"/>
              <a:gd name="connsiteX9" fmla="*/ 7848600 w 10566400"/>
              <a:gd name="connsiteY9" fmla="*/ 914400 h 4432302"/>
              <a:gd name="connsiteX10" fmla="*/ 5740400 w 10566400"/>
              <a:gd name="connsiteY10" fmla="*/ 1409700 h 4432302"/>
              <a:gd name="connsiteX11" fmla="*/ 1752600 w 10566400"/>
              <a:gd name="connsiteY11" fmla="*/ 3162300 h 4432302"/>
              <a:gd name="connsiteX12" fmla="*/ 0 w 10566400"/>
              <a:gd name="connsiteY12" fmla="*/ 4432302 h 4432302"/>
              <a:gd name="connsiteX13" fmla="*/ 63500 w 10566400"/>
              <a:gd name="connsiteY13" fmla="*/ 4381498 h 4432302"/>
              <a:gd name="connsiteX0" fmla="*/ 63500 w 10566400"/>
              <a:gd name="connsiteY0" fmla="*/ 4292598 h 4343402"/>
              <a:gd name="connsiteX1" fmla="*/ 1117600 w 10566400"/>
              <a:gd name="connsiteY1" fmla="*/ 32131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486905 w 10566400"/>
              <a:gd name="connsiteY7" fmla="*/ 977900 h 4343402"/>
              <a:gd name="connsiteX8" fmla="*/ 9474205 w 10566400"/>
              <a:gd name="connsiteY8" fmla="*/ 723902 h 4343402"/>
              <a:gd name="connsiteX9" fmla="*/ 7848600 w 10566400"/>
              <a:gd name="connsiteY9" fmla="*/ 825500 h 4343402"/>
              <a:gd name="connsiteX10" fmla="*/ 5740400 w 10566400"/>
              <a:gd name="connsiteY10" fmla="*/ 1320800 h 4343402"/>
              <a:gd name="connsiteX11" fmla="*/ 1752600 w 10566400"/>
              <a:gd name="connsiteY11" fmla="*/ 3073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17600 w 10566400"/>
              <a:gd name="connsiteY1" fmla="*/ 32131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474205 w 10566400"/>
              <a:gd name="connsiteY8" fmla="*/ 723902 h 4343402"/>
              <a:gd name="connsiteX9" fmla="*/ 7848600 w 10566400"/>
              <a:gd name="connsiteY9" fmla="*/ 825500 h 4343402"/>
              <a:gd name="connsiteX10" fmla="*/ 5740400 w 10566400"/>
              <a:gd name="connsiteY10" fmla="*/ 1320800 h 4343402"/>
              <a:gd name="connsiteX11" fmla="*/ 1752600 w 10566400"/>
              <a:gd name="connsiteY11" fmla="*/ 3073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17600 w 10566400"/>
              <a:gd name="connsiteY1" fmla="*/ 32131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740400 w 10566400"/>
              <a:gd name="connsiteY10" fmla="*/ 1320800 h 4343402"/>
              <a:gd name="connsiteX11" fmla="*/ 1752600 w 10566400"/>
              <a:gd name="connsiteY11" fmla="*/ 3073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17600 w 10566400"/>
              <a:gd name="connsiteY1" fmla="*/ 32131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752600 w 10566400"/>
              <a:gd name="connsiteY11" fmla="*/ 3073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17600 w 10566400"/>
              <a:gd name="connsiteY1" fmla="*/ 32131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752600 w 10566400"/>
              <a:gd name="connsiteY11" fmla="*/ 3073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17600 w 10566400"/>
              <a:gd name="connsiteY1" fmla="*/ 32131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752600 w 10566400"/>
              <a:gd name="connsiteY11" fmla="*/ 3073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17600 w 10566400"/>
              <a:gd name="connsiteY1" fmla="*/ 32131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47800 w 10566400"/>
              <a:gd name="connsiteY11" fmla="*/ 30861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17600 w 10566400"/>
              <a:gd name="connsiteY1" fmla="*/ 32131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17600 w 10566400"/>
              <a:gd name="connsiteY1" fmla="*/ 32131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55700 w 10566400"/>
              <a:gd name="connsiteY1" fmla="*/ 32639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55700 w 10566400"/>
              <a:gd name="connsiteY1" fmla="*/ 32639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55700 w 10566400"/>
              <a:gd name="connsiteY1" fmla="*/ 3263900 h 4343402"/>
              <a:gd name="connsiteX2" fmla="*/ 3987800 w 10566400"/>
              <a:gd name="connsiteY2" fmla="*/ 14478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55700 w 10566400"/>
              <a:gd name="connsiteY1" fmla="*/ 3263900 h 4343402"/>
              <a:gd name="connsiteX2" fmla="*/ 4051300 w 10566400"/>
              <a:gd name="connsiteY2" fmla="*/ 14732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55700 w 10566400"/>
              <a:gd name="connsiteY1" fmla="*/ 3263900 h 4343402"/>
              <a:gd name="connsiteX2" fmla="*/ 4051300 w 10566400"/>
              <a:gd name="connsiteY2" fmla="*/ 1473200 h 4343402"/>
              <a:gd name="connsiteX3" fmla="*/ 70612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55700 w 10566400"/>
              <a:gd name="connsiteY1" fmla="*/ 3263900 h 4343402"/>
              <a:gd name="connsiteX2" fmla="*/ 4051300 w 10566400"/>
              <a:gd name="connsiteY2" fmla="*/ 1473200 h 4343402"/>
              <a:gd name="connsiteX3" fmla="*/ 7124700 w 10566400"/>
              <a:gd name="connsiteY3" fmla="*/ 5461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250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55700 w 10566400"/>
              <a:gd name="connsiteY1" fmla="*/ 3263900 h 4343402"/>
              <a:gd name="connsiteX2" fmla="*/ 4051300 w 10566400"/>
              <a:gd name="connsiteY2" fmla="*/ 1473200 h 4343402"/>
              <a:gd name="connsiteX3" fmla="*/ 7124700 w 10566400"/>
              <a:gd name="connsiteY3" fmla="*/ 5461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04900 w 10566400"/>
              <a:gd name="connsiteY1" fmla="*/ 3251200 h 4343402"/>
              <a:gd name="connsiteX2" fmla="*/ 4051300 w 10566400"/>
              <a:gd name="connsiteY2" fmla="*/ 1473200 h 4343402"/>
              <a:gd name="connsiteX3" fmla="*/ 7124700 w 10566400"/>
              <a:gd name="connsiteY3" fmla="*/ 5461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04900 w 10566400"/>
              <a:gd name="connsiteY1" fmla="*/ 3251200 h 4343402"/>
              <a:gd name="connsiteX2" fmla="*/ 4051300 w 10566400"/>
              <a:gd name="connsiteY2" fmla="*/ 1473200 h 4343402"/>
              <a:gd name="connsiteX3" fmla="*/ 7124700 w 10566400"/>
              <a:gd name="connsiteY3" fmla="*/ 5461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04900 w 10566400"/>
              <a:gd name="connsiteY1" fmla="*/ 3251200 h 4343402"/>
              <a:gd name="connsiteX2" fmla="*/ 4051300 w 10566400"/>
              <a:gd name="connsiteY2" fmla="*/ 1473200 h 4343402"/>
              <a:gd name="connsiteX3" fmla="*/ 7124700 w 10566400"/>
              <a:gd name="connsiteY3" fmla="*/ 5461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04900 w 10566400"/>
              <a:gd name="connsiteY1" fmla="*/ 3251200 h 4343402"/>
              <a:gd name="connsiteX2" fmla="*/ 4051300 w 10566400"/>
              <a:gd name="connsiteY2" fmla="*/ 1473200 h 4343402"/>
              <a:gd name="connsiteX3" fmla="*/ 7124700 w 10566400"/>
              <a:gd name="connsiteY3" fmla="*/ 5461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24700 w 10566400"/>
              <a:gd name="connsiteY3" fmla="*/ 5461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24700 w 10566400"/>
              <a:gd name="connsiteY3" fmla="*/ 5461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0866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0866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086600 w 10566400"/>
              <a:gd name="connsiteY3" fmla="*/ 5334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37400 w 10566400"/>
              <a:gd name="connsiteY3" fmla="*/ 4953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37400 w 10566400"/>
              <a:gd name="connsiteY3" fmla="*/ 4953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12305 w 10566400"/>
              <a:gd name="connsiteY8" fmla="*/ 6731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37400 w 10566400"/>
              <a:gd name="connsiteY3" fmla="*/ 4953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37705 w 10566400"/>
              <a:gd name="connsiteY8" fmla="*/ 6985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22400 w 10566400"/>
              <a:gd name="connsiteY11" fmla="*/ 31750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37400 w 10566400"/>
              <a:gd name="connsiteY3" fmla="*/ 4953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37705 w 10566400"/>
              <a:gd name="connsiteY8" fmla="*/ 6985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35100 w 10566400"/>
              <a:gd name="connsiteY11" fmla="*/ 3200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37400 w 10566400"/>
              <a:gd name="connsiteY3" fmla="*/ 4953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37705 w 10566400"/>
              <a:gd name="connsiteY8" fmla="*/ 698502 h 4343402"/>
              <a:gd name="connsiteX9" fmla="*/ 7848600 w 10566400"/>
              <a:gd name="connsiteY9" fmla="*/ 825500 h 4343402"/>
              <a:gd name="connsiteX10" fmla="*/ 5651500 w 10566400"/>
              <a:gd name="connsiteY10" fmla="*/ 1270000 h 4343402"/>
              <a:gd name="connsiteX11" fmla="*/ 1435100 w 10566400"/>
              <a:gd name="connsiteY11" fmla="*/ 3200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37400 w 10566400"/>
              <a:gd name="connsiteY3" fmla="*/ 4953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37705 w 10566400"/>
              <a:gd name="connsiteY8" fmla="*/ 698502 h 4343402"/>
              <a:gd name="connsiteX9" fmla="*/ 7848600 w 10566400"/>
              <a:gd name="connsiteY9" fmla="*/ 825500 h 4343402"/>
              <a:gd name="connsiteX10" fmla="*/ 5638800 w 10566400"/>
              <a:gd name="connsiteY10" fmla="*/ 1219200 h 4343402"/>
              <a:gd name="connsiteX11" fmla="*/ 1435100 w 10566400"/>
              <a:gd name="connsiteY11" fmla="*/ 3200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37400 w 10566400"/>
              <a:gd name="connsiteY3" fmla="*/ 4953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37705 w 10566400"/>
              <a:gd name="connsiteY8" fmla="*/ 698502 h 4343402"/>
              <a:gd name="connsiteX9" fmla="*/ 7848600 w 10566400"/>
              <a:gd name="connsiteY9" fmla="*/ 825500 h 4343402"/>
              <a:gd name="connsiteX10" fmla="*/ 5676900 w 10566400"/>
              <a:gd name="connsiteY10" fmla="*/ 1257300 h 4343402"/>
              <a:gd name="connsiteX11" fmla="*/ 1435100 w 10566400"/>
              <a:gd name="connsiteY11" fmla="*/ 3200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37400 w 10566400"/>
              <a:gd name="connsiteY3" fmla="*/ 4953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37705 w 10566400"/>
              <a:gd name="connsiteY8" fmla="*/ 698502 h 4343402"/>
              <a:gd name="connsiteX9" fmla="*/ 7848600 w 10566400"/>
              <a:gd name="connsiteY9" fmla="*/ 825500 h 4343402"/>
              <a:gd name="connsiteX10" fmla="*/ 5676900 w 10566400"/>
              <a:gd name="connsiteY10" fmla="*/ 1257300 h 4343402"/>
              <a:gd name="connsiteX11" fmla="*/ 1435100 w 10566400"/>
              <a:gd name="connsiteY11" fmla="*/ 3200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1130300 w 10566400"/>
              <a:gd name="connsiteY1" fmla="*/ 3289300 h 4343402"/>
              <a:gd name="connsiteX2" fmla="*/ 4051300 w 10566400"/>
              <a:gd name="connsiteY2" fmla="*/ 1473200 h 4343402"/>
              <a:gd name="connsiteX3" fmla="*/ 7137400 w 10566400"/>
              <a:gd name="connsiteY3" fmla="*/ 495300 h 4343402"/>
              <a:gd name="connsiteX4" fmla="*/ 9512305 w 10566400"/>
              <a:gd name="connsiteY4" fmla="*/ 241298 h 4343402"/>
              <a:gd name="connsiteX5" fmla="*/ 9537705 w 10566400"/>
              <a:gd name="connsiteY5" fmla="*/ 0 h 4343402"/>
              <a:gd name="connsiteX6" fmla="*/ 10566400 w 10566400"/>
              <a:gd name="connsiteY6" fmla="*/ 444500 h 4343402"/>
              <a:gd name="connsiteX7" fmla="*/ 9525005 w 10566400"/>
              <a:gd name="connsiteY7" fmla="*/ 889000 h 4343402"/>
              <a:gd name="connsiteX8" fmla="*/ 9537705 w 10566400"/>
              <a:gd name="connsiteY8" fmla="*/ 698502 h 4343402"/>
              <a:gd name="connsiteX9" fmla="*/ 7848600 w 10566400"/>
              <a:gd name="connsiteY9" fmla="*/ 825500 h 4343402"/>
              <a:gd name="connsiteX10" fmla="*/ 5676900 w 10566400"/>
              <a:gd name="connsiteY10" fmla="*/ 1257300 h 4343402"/>
              <a:gd name="connsiteX11" fmla="*/ 1435100 w 10566400"/>
              <a:gd name="connsiteY11" fmla="*/ 3200400 h 4343402"/>
              <a:gd name="connsiteX12" fmla="*/ 0 w 10566400"/>
              <a:gd name="connsiteY12" fmla="*/ 4343402 h 4343402"/>
              <a:gd name="connsiteX13" fmla="*/ 63500 w 10566400"/>
              <a:gd name="connsiteY13" fmla="*/ 4292598 h 4343402"/>
              <a:gd name="connsiteX0" fmla="*/ 63500 w 10566400"/>
              <a:gd name="connsiteY0" fmla="*/ 4292598 h 4343402"/>
              <a:gd name="connsiteX1" fmla="*/ 282575 w 10566400"/>
              <a:gd name="connsiteY1" fmla="*/ 4048125 h 4343402"/>
              <a:gd name="connsiteX2" fmla="*/ 1130300 w 10566400"/>
              <a:gd name="connsiteY2" fmla="*/ 328930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35100 w 10566400"/>
              <a:gd name="connsiteY12" fmla="*/ 3200400 h 4343402"/>
              <a:gd name="connsiteX13" fmla="*/ 0 w 10566400"/>
              <a:gd name="connsiteY13" fmla="*/ 4343402 h 4343402"/>
              <a:gd name="connsiteX14" fmla="*/ 63500 w 10566400"/>
              <a:gd name="connsiteY14" fmla="*/ 4292598 h 4343402"/>
              <a:gd name="connsiteX0" fmla="*/ 63500 w 10566400"/>
              <a:gd name="connsiteY0" fmla="*/ 4292598 h 4343402"/>
              <a:gd name="connsiteX1" fmla="*/ 282575 w 10566400"/>
              <a:gd name="connsiteY1" fmla="*/ 4048125 h 4343402"/>
              <a:gd name="connsiteX2" fmla="*/ 1130300 w 10566400"/>
              <a:gd name="connsiteY2" fmla="*/ 328930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35100 w 10566400"/>
              <a:gd name="connsiteY12" fmla="*/ 3200400 h 4343402"/>
              <a:gd name="connsiteX13" fmla="*/ 685800 w 10566400"/>
              <a:gd name="connsiteY13" fmla="*/ 3721100 h 4343402"/>
              <a:gd name="connsiteX14" fmla="*/ 0 w 10566400"/>
              <a:gd name="connsiteY14" fmla="*/ 4343402 h 4343402"/>
              <a:gd name="connsiteX15" fmla="*/ 63500 w 10566400"/>
              <a:gd name="connsiteY15" fmla="*/ 4292598 h 4343402"/>
              <a:gd name="connsiteX0" fmla="*/ 63500 w 10566400"/>
              <a:gd name="connsiteY0" fmla="*/ 4292598 h 4343402"/>
              <a:gd name="connsiteX1" fmla="*/ 282575 w 10566400"/>
              <a:gd name="connsiteY1" fmla="*/ 4048125 h 4343402"/>
              <a:gd name="connsiteX2" fmla="*/ 1130300 w 10566400"/>
              <a:gd name="connsiteY2" fmla="*/ 328930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85800 w 10566400"/>
              <a:gd name="connsiteY13" fmla="*/ 3721100 h 4343402"/>
              <a:gd name="connsiteX14" fmla="*/ 0 w 10566400"/>
              <a:gd name="connsiteY14" fmla="*/ 4343402 h 4343402"/>
              <a:gd name="connsiteX15" fmla="*/ 63500 w 10566400"/>
              <a:gd name="connsiteY15" fmla="*/ 4292598 h 4343402"/>
              <a:gd name="connsiteX0" fmla="*/ 63500 w 10566400"/>
              <a:gd name="connsiteY0" fmla="*/ 4292598 h 4343402"/>
              <a:gd name="connsiteX1" fmla="*/ 282575 w 10566400"/>
              <a:gd name="connsiteY1" fmla="*/ 4048125 h 4343402"/>
              <a:gd name="connsiteX2" fmla="*/ 1130300 w 10566400"/>
              <a:gd name="connsiteY2" fmla="*/ 328930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85800 w 10566400"/>
              <a:gd name="connsiteY13" fmla="*/ 3721100 h 4343402"/>
              <a:gd name="connsiteX14" fmla="*/ 0 w 10566400"/>
              <a:gd name="connsiteY14" fmla="*/ 4343402 h 4343402"/>
              <a:gd name="connsiteX15" fmla="*/ 63500 w 10566400"/>
              <a:gd name="connsiteY15" fmla="*/ 4292598 h 4343402"/>
              <a:gd name="connsiteX0" fmla="*/ 63500 w 10566400"/>
              <a:gd name="connsiteY0" fmla="*/ 4292598 h 4343402"/>
              <a:gd name="connsiteX1" fmla="*/ 282575 w 10566400"/>
              <a:gd name="connsiteY1" fmla="*/ 4048125 h 4343402"/>
              <a:gd name="connsiteX2" fmla="*/ 1130300 w 10566400"/>
              <a:gd name="connsiteY2" fmla="*/ 328930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60400 w 10566400"/>
              <a:gd name="connsiteY13" fmla="*/ 3756025 h 4343402"/>
              <a:gd name="connsiteX14" fmla="*/ 0 w 10566400"/>
              <a:gd name="connsiteY14" fmla="*/ 4343402 h 4343402"/>
              <a:gd name="connsiteX15" fmla="*/ 63500 w 10566400"/>
              <a:gd name="connsiteY15" fmla="*/ 4292598 h 4343402"/>
              <a:gd name="connsiteX0" fmla="*/ 63500 w 10566400"/>
              <a:gd name="connsiteY0" fmla="*/ 4292598 h 4343402"/>
              <a:gd name="connsiteX1" fmla="*/ 352425 w 10566400"/>
              <a:gd name="connsiteY1" fmla="*/ 3997325 h 4343402"/>
              <a:gd name="connsiteX2" fmla="*/ 1130300 w 10566400"/>
              <a:gd name="connsiteY2" fmla="*/ 328930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60400 w 10566400"/>
              <a:gd name="connsiteY13" fmla="*/ 3756025 h 4343402"/>
              <a:gd name="connsiteX14" fmla="*/ 0 w 10566400"/>
              <a:gd name="connsiteY14" fmla="*/ 4343402 h 4343402"/>
              <a:gd name="connsiteX15" fmla="*/ 63500 w 10566400"/>
              <a:gd name="connsiteY15" fmla="*/ 4292598 h 4343402"/>
              <a:gd name="connsiteX0" fmla="*/ 63500 w 10566400"/>
              <a:gd name="connsiteY0" fmla="*/ 4292598 h 4343402"/>
              <a:gd name="connsiteX1" fmla="*/ 352425 w 10566400"/>
              <a:gd name="connsiteY1" fmla="*/ 3997325 h 4343402"/>
              <a:gd name="connsiteX2" fmla="*/ 1114425 w 10566400"/>
              <a:gd name="connsiteY2" fmla="*/ 328295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60400 w 10566400"/>
              <a:gd name="connsiteY13" fmla="*/ 3756025 h 4343402"/>
              <a:gd name="connsiteX14" fmla="*/ 0 w 10566400"/>
              <a:gd name="connsiteY14" fmla="*/ 4343402 h 4343402"/>
              <a:gd name="connsiteX15" fmla="*/ 63500 w 10566400"/>
              <a:gd name="connsiteY15" fmla="*/ 4292598 h 4343402"/>
              <a:gd name="connsiteX0" fmla="*/ 63500 w 10566400"/>
              <a:gd name="connsiteY0" fmla="*/ 4292598 h 4343402"/>
              <a:gd name="connsiteX1" fmla="*/ 352425 w 10566400"/>
              <a:gd name="connsiteY1" fmla="*/ 3997325 h 4343402"/>
              <a:gd name="connsiteX2" fmla="*/ 1114425 w 10566400"/>
              <a:gd name="connsiteY2" fmla="*/ 328295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60400 w 10566400"/>
              <a:gd name="connsiteY13" fmla="*/ 3756025 h 4343402"/>
              <a:gd name="connsiteX14" fmla="*/ 0 w 10566400"/>
              <a:gd name="connsiteY14" fmla="*/ 4343402 h 4343402"/>
              <a:gd name="connsiteX15" fmla="*/ 63500 w 10566400"/>
              <a:gd name="connsiteY15" fmla="*/ 4292598 h 4343402"/>
              <a:gd name="connsiteX0" fmla="*/ 63500 w 10566400"/>
              <a:gd name="connsiteY0" fmla="*/ 4292598 h 4343402"/>
              <a:gd name="connsiteX1" fmla="*/ 314325 w 10566400"/>
              <a:gd name="connsiteY1" fmla="*/ 4013200 h 4343402"/>
              <a:gd name="connsiteX2" fmla="*/ 1114425 w 10566400"/>
              <a:gd name="connsiteY2" fmla="*/ 328295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60400 w 10566400"/>
              <a:gd name="connsiteY13" fmla="*/ 3756025 h 4343402"/>
              <a:gd name="connsiteX14" fmla="*/ 0 w 10566400"/>
              <a:gd name="connsiteY14" fmla="*/ 4343402 h 4343402"/>
              <a:gd name="connsiteX15" fmla="*/ 63500 w 10566400"/>
              <a:gd name="connsiteY15" fmla="*/ 4292598 h 4343402"/>
              <a:gd name="connsiteX0" fmla="*/ 63500 w 10566400"/>
              <a:gd name="connsiteY0" fmla="*/ 4292598 h 4343402"/>
              <a:gd name="connsiteX1" fmla="*/ 314325 w 10566400"/>
              <a:gd name="connsiteY1" fmla="*/ 4013200 h 4343402"/>
              <a:gd name="connsiteX2" fmla="*/ 1114425 w 10566400"/>
              <a:gd name="connsiteY2" fmla="*/ 328295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60400 w 10566400"/>
              <a:gd name="connsiteY13" fmla="*/ 3756025 h 4343402"/>
              <a:gd name="connsiteX14" fmla="*/ 0 w 10566400"/>
              <a:gd name="connsiteY14" fmla="*/ 4343402 h 4343402"/>
              <a:gd name="connsiteX15" fmla="*/ 63500 w 10566400"/>
              <a:gd name="connsiteY15" fmla="*/ 4292598 h 4343402"/>
              <a:gd name="connsiteX0" fmla="*/ 25400 w 10566400"/>
              <a:gd name="connsiteY0" fmla="*/ 4289423 h 4343402"/>
              <a:gd name="connsiteX1" fmla="*/ 314325 w 10566400"/>
              <a:gd name="connsiteY1" fmla="*/ 4013200 h 4343402"/>
              <a:gd name="connsiteX2" fmla="*/ 1114425 w 10566400"/>
              <a:gd name="connsiteY2" fmla="*/ 328295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60400 w 10566400"/>
              <a:gd name="connsiteY13" fmla="*/ 3756025 h 4343402"/>
              <a:gd name="connsiteX14" fmla="*/ 0 w 10566400"/>
              <a:gd name="connsiteY14" fmla="*/ 4343402 h 4343402"/>
              <a:gd name="connsiteX15" fmla="*/ 25400 w 10566400"/>
              <a:gd name="connsiteY15" fmla="*/ 4289423 h 4343402"/>
              <a:gd name="connsiteX0" fmla="*/ 41275 w 10566400"/>
              <a:gd name="connsiteY0" fmla="*/ 4308473 h 4343402"/>
              <a:gd name="connsiteX1" fmla="*/ 314325 w 10566400"/>
              <a:gd name="connsiteY1" fmla="*/ 4013200 h 4343402"/>
              <a:gd name="connsiteX2" fmla="*/ 1114425 w 10566400"/>
              <a:gd name="connsiteY2" fmla="*/ 328295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60400 w 10566400"/>
              <a:gd name="connsiteY13" fmla="*/ 3756025 h 4343402"/>
              <a:gd name="connsiteX14" fmla="*/ 0 w 10566400"/>
              <a:gd name="connsiteY14" fmla="*/ 4343402 h 4343402"/>
              <a:gd name="connsiteX15" fmla="*/ 41275 w 10566400"/>
              <a:gd name="connsiteY15" fmla="*/ 4308473 h 4343402"/>
              <a:gd name="connsiteX0" fmla="*/ 41275 w 10566400"/>
              <a:gd name="connsiteY0" fmla="*/ 4308473 h 4343402"/>
              <a:gd name="connsiteX1" fmla="*/ 314325 w 10566400"/>
              <a:gd name="connsiteY1" fmla="*/ 4013200 h 4343402"/>
              <a:gd name="connsiteX2" fmla="*/ 1114425 w 10566400"/>
              <a:gd name="connsiteY2" fmla="*/ 3282950 h 4343402"/>
              <a:gd name="connsiteX3" fmla="*/ 4051300 w 10566400"/>
              <a:gd name="connsiteY3" fmla="*/ 1473200 h 4343402"/>
              <a:gd name="connsiteX4" fmla="*/ 7137400 w 10566400"/>
              <a:gd name="connsiteY4" fmla="*/ 495300 h 4343402"/>
              <a:gd name="connsiteX5" fmla="*/ 9512305 w 10566400"/>
              <a:gd name="connsiteY5" fmla="*/ 241298 h 4343402"/>
              <a:gd name="connsiteX6" fmla="*/ 9537705 w 10566400"/>
              <a:gd name="connsiteY6" fmla="*/ 0 h 4343402"/>
              <a:gd name="connsiteX7" fmla="*/ 10566400 w 10566400"/>
              <a:gd name="connsiteY7" fmla="*/ 444500 h 4343402"/>
              <a:gd name="connsiteX8" fmla="*/ 9525005 w 10566400"/>
              <a:gd name="connsiteY8" fmla="*/ 889000 h 4343402"/>
              <a:gd name="connsiteX9" fmla="*/ 9537705 w 10566400"/>
              <a:gd name="connsiteY9" fmla="*/ 698502 h 4343402"/>
              <a:gd name="connsiteX10" fmla="*/ 7848600 w 10566400"/>
              <a:gd name="connsiteY10" fmla="*/ 825500 h 4343402"/>
              <a:gd name="connsiteX11" fmla="*/ 5676900 w 10566400"/>
              <a:gd name="connsiteY11" fmla="*/ 1257300 h 4343402"/>
              <a:gd name="connsiteX12" fmla="*/ 1400175 w 10566400"/>
              <a:gd name="connsiteY12" fmla="*/ 3216275 h 4343402"/>
              <a:gd name="connsiteX13" fmla="*/ 660400 w 10566400"/>
              <a:gd name="connsiteY13" fmla="*/ 3756025 h 4343402"/>
              <a:gd name="connsiteX14" fmla="*/ 0 w 10566400"/>
              <a:gd name="connsiteY14" fmla="*/ 4343402 h 4343402"/>
              <a:gd name="connsiteX15" fmla="*/ 41275 w 10566400"/>
              <a:gd name="connsiteY15" fmla="*/ 4308473 h 4343402"/>
              <a:gd name="connsiteX0" fmla="*/ 41275 w 10566400"/>
              <a:gd name="connsiteY0" fmla="*/ 4346573 h 4381502"/>
              <a:gd name="connsiteX1" fmla="*/ 314325 w 10566400"/>
              <a:gd name="connsiteY1" fmla="*/ 4051300 h 4381502"/>
              <a:gd name="connsiteX2" fmla="*/ 1114425 w 10566400"/>
              <a:gd name="connsiteY2" fmla="*/ 3321050 h 4381502"/>
              <a:gd name="connsiteX3" fmla="*/ 4051300 w 10566400"/>
              <a:gd name="connsiteY3" fmla="*/ 1511300 h 4381502"/>
              <a:gd name="connsiteX4" fmla="*/ 7137400 w 10566400"/>
              <a:gd name="connsiteY4" fmla="*/ 533400 h 4381502"/>
              <a:gd name="connsiteX5" fmla="*/ 9512305 w 10566400"/>
              <a:gd name="connsiteY5" fmla="*/ 279398 h 4381502"/>
              <a:gd name="connsiteX6" fmla="*/ 9471030 w 10566400"/>
              <a:gd name="connsiteY6" fmla="*/ 0 h 4381502"/>
              <a:gd name="connsiteX7" fmla="*/ 10566400 w 10566400"/>
              <a:gd name="connsiteY7" fmla="*/ 482600 h 4381502"/>
              <a:gd name="connsiteX8" fmla="*/ 9525005 w 10566400"/>
              <a:gd name="connsiteY8" fmla="*/ 927100 h 4381502"/>
              <a:gd name="connsiteX9" fmla="*/ 9537705 w 10566400"/>
              <a:gd name="connsiteY9" fmla="*/ 736602 h 4381502"/>
              <a:gd name="connsiteX10" fmla="*/ 7848600 w 10566400"/>
              <a:gd name="connsiteY10" fmla="*/ 863600 h 4381502"/>
              <a:gd name="connsiteX11" fmla="*/ 5676900 w 10566400"/>
              <a:gd name="connsiteY11" fmla="*/ 1295400 h 4381502"/>
              <a:gd name="connsiteX12" fmla="*/ 1400175 w 10566400"/>
              <a:gd name="connsiteY12" fmla="*/ 3254375 h 4381502"/>
              <a:gd name="connsiteX13" fmla="*/ 660400 w 10566400"/>
              <a:gd name="connsiteY13" fmla="*/ 3794125 h 4381502"/>
              <a:gd name="connsiteX14" fmla="*/ 0 w 10566400"/>
              <a:gd name="connsiteY14" fmla="*/ 4381502 h 4381502"/>
              <a:gd name="connsiteX15" fmla="*/ 41275 w 10566400"/>
              <a:gd name="connsiteY15" fmla="*/ 4346573 h 4381502"/>
              <a:gd name="connsiteX0" fmla="*/ 41275 w 10566400"/>
              <a:gd name="connsiteY0" fmla="*/ 4384673 h 4419602"/>
              <a:gd name="connsiteX1" fmla="*/ 314325 w 10566400"/>
              <a:gd name="connsiteY1" fmla="*/ 4089400 h 4419602"/>
              <a:gd name="connsiteX2" fmla="*/ 1114425 w 10566400"/>
              <a:gd name="connsiteY2" fmla="*/ 3359150 h 4419602"/>
              <a:gd name="connsiteX3" fmla="*/ 4051300 w 10566400"/>
              <a:gd name="connsiteY3" fmla="*/ 1549400 h 4419602"/>
              <a:gd name="connsiteX4" fmla="*/ 7137400 w 10566400"/>
              <a:gd name="connsiteY4" fmla="*/ 571500 h 4419602"/>
              <a:gd name="connsiteX5" fmla="*/ 9512305 w 10566400"/>
              <a:gd name="connsiteY5" fmla="*/ 317498 h 4419602"/>
              <a:gd name="connsiteX6" fmla="*/ 9518655 w 10566400"/>
              <a:gd name="connsiteY6" fmla="*/ 0 h 4419602"/>
              <a:gd name="connsiteX7" fmla="*/ 10566400 w 10566400"/>
              <a:gd name="connsiteY7" fmla="*/ 520700 h 4419602"/>
              <a:gd name="connsiteX8" fmla="*/ 9525005 w 10566400"/>
              <a:gd name="connsiteY8" fmla="*/ 965200 h 4419602"/>
              <a:gd name="connsiteX9" fmla="*/ 9537705 w 10566400"/>
              <a:gd name="connsiteY9" fmla="*/ 774702 h 4419602"/>
              <a:gd name="connsiteX10" fmla="*/ 7848600 w 10566400"/>
              <a:gd name="connsiteY10" fmla="*/ 901700 h 4419602"/>
              <a:gd name="connsiteX11" fmla="*/ 5676900 w 10566400"/>
              <a:gd name="connsiteY11" fmla="*/ 1333500 h 4419602"/>
              <a:gd name="connsiteX12" fmla="*/ 1400175 w 10566400"/>
              <a:gd name="connsiteY12" fmla="*/ 3292475 h 4419602"/>
              <a:gd name="connsiteX13" fmla="*/ 660400 w 10566400"/>
              <a:gd name="connsiteY13" fmla="*/ 3832225 h 4419602"/>
              <a:gd name="connsiteX14" fmla="*/ 0 w 10566400"/>
              <a:gd name="connsiteY14" fmla="*/ 4419602 h 4419602"/>
              <a:gd name="connsiteX15" fmla="*/ 41275 w 10566400"/>
              <a:gd name="connsiteY15" fmla="*/ 4384673 h 4419602"/>
              <a:gd name="connsiteX0" fmla="*/ 41275 w 10566400"/>
              <a:gd name="connsiteY0" fmla="*/ 4384673 h 4419602"/>
              <a:gd name="connsiteX1" fmla="*/ 314325 w 10566400"/>
              <a:gd name="connsiteY1" fmla="*/ 4089400 h 4419602"/>
              <a:gd name="connsiteX2" fmla="*/ 1114425 w 10566400"/>
              <a:gd name="connsiteY2" fmla="*/ 3359150 h 4419602"/>
              <a:gd name="connsiteX3" fmla="*/ 4051300 w 10566400"/>
              <a:gd name="connsiteY3" fmla="*/ 1549400 h 4419602"/>
              <a:gd name="connsiteX4" fmla="*/ 7137400 w 10566400"/>
              <a:gd name="connsiteY4" fmla="*/ 571500 h 4419602"/>
              <a:gd name="connsiteX5" fmla="*/ 9512305 w 10566400"/>
              <a:gd name="connsiteY5" fmla="*/ 317498 h 4419602"/>
              <a:gd name="connsiteX6" fmla="*/ 9518655 w 10566400"/>
              <a:gd name="connsiteY6" fmla="*/ 0 h 4419602"/>
              <a:gd name="connsiteX7" fmla="*/ 10566400 w 10566400"/>
              <a:gd name="connsiteY7" fmla="*/ 520700 h 4419602"/>
              <a:gd name="connsiteX8" fmla="*/ 9534530 w 10566400"/>
              <a:gd name="connsiteY8" fmla="*/ 1108075 h 4419602"/>
              <a:gd name="connsiteX9" fmla="*/ 9537705 w 10566400"/>
              <a:gd name="connsiteY9" fmla="*/ 774702 h 4419602"/>
              <a:gd name="connsiteX10" fmla="*/ 7848600 w 10566400"/>
              <a:gd name="connsiteY10" fmla="*/ 901700 h 4419602"/>
              <a:gd name="connsiteX11" fmla="*/ 5676900 w 10566400"/>
              <a:gd name="connsiteY11" fmla="*/ 1333500 h 4419602"/>
              <a:gd name="connsiteX12" fmla="*/ 1400175 w 10566400"/>
              <a:gd name="connsiteY12" fmla="*/ 3292475 h 4419602"/>
              <a:gd name="connsiteX13" fmla="*/ 660400 w 10566400"/>
              <a:gd name="connsiteY13" fmla="*/ 3832225 h 4419602"/>
              <a:gd name="connsiteX14" fmla="*/ 0 w 10566400"/>
              <a:gd name="connsiteY14" fmla="*/ 4419602 h 4419602"/>
              <a:gd name="connsiteX15" fmla="*/ 41275 w 10566400"/>
              <a:gd name="connsiteY15" fmla="*/ 4384673 h 4419602"/>
              <a:gd name="connsiteX0" fmla="*/ 41275 w 10566400"/>
              <a:gd name="connsiteY0" fmla="*/ 4384673 h 4419602"/>
              <a:gd name="connsiteX1" fmla="*/ 314325 w 10566400"/>
              <a:gd name="connsiteY1" fmla="*/ 4089400 h 4419602"/>
              <a:gd name="connsiteX2" fmla="*/ 1114425 w 10566400"/>
              <a:gd name="connsiteY2" fmla="*/ 3359150 h 4419602"/>
              <a:gd name="connsiteX3" fmla="*/ 4051300 w 10566400"/>
              <a:gd name="connsiteY3" fmla="*/ 1549400 h 4419602"/>
              <a:gd name="connsiteX4" fmla="*/ 7137400 w 10566400"/>
              <a:gd name="connsiteY4" fmla="*/ 571500 h 4419602"/>
              <a:gd name="connsiteX5" fmla="*/ 9512305 w 10566400"/>
              <a:gd name="connsiteY5" fmla="*/ 317498 h 4419602"/>
              <a:gd name="connsiteX6" fmla="*/ 9518655 w 10566400"/>
              <a:gd name="connsiteY6" fmla="*/ 0 h 4419602"/>
              <a:gd name="connsiteX7" fmla="*/ 10566400 w 10566400"/>
              <a:gd name="connsiteY7" fmla="*/ 520700 h 4419602"/>
              <a:gd name="connsiteX8" fmla="*/ 9544055 w 10566400"/>
              <a:gd name="connsiteY8" fmla="*/ 1069975 h 4419602"/>
              <a:gd name="connsiteX9" fmla="*/ 9537705 w 10566400"/>
              <a:gd name="connsiteY9" fmla="*/ 774702 h 4419602"/>
              <a:gd name="connsiteX10" fmla="*/ 7848600 w 10566400"/>
              <a:gd name="connsiteY10" fmla="*/ 901700 h 4419602"/>
              <a:gd name="connsiteX11" fmla="*/ 5676900 w 10566400"/>
              <a:gd name="connsiteY11" fmla="*/ 1333500 h 4419602"/>
              <a:gd name="connsiteX12" fmla="*/ 1400175 w 10566400"/>
              <a:gd name="connsiteY12" fmla="*/ 3292475 h 4419602"/>
              <a:gd name="connsiteX13" fmla="*/ 660400 w 10566400"/>
              <a:gd name="connsiteY13" fmla="*/ 3832225 h 4419602"/>
              <a:gd name="connsiteX14" fmla="*/ 0 w 10566400"/>
              <a:gd name="connsiteY14" fmla="*/ 4419602 h 4419602"/>
              <a:gd name="connsiteX15" fmla="*/ 41275 w 10566400"/>
              <a:gd name="connsiteY15" fmla="*/ 4384673 h 441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566400" h="4419602">
                <a:moveTo>
                  <a:pt x="41275" y="4384673"/>
                </a:moveTo>
                <a:cubicBezTo>
                  <a:pt x="136525" y="4292598"/>
                  <a:pt x="88900" y="4304241"/>
                  <a:pt x="314325" y="4089400"/>
                </a:cubicBezTo>
                <a:cubicBezTo>
                  <a:pt x="492125" y="3922184"/>
                  <a:pt x="556683" y="3834342"/>
                  <a:pt x="1114425" y="3359150"/>
                </a:cubicBezTo>
                <a:cubicBezTo>
                  <a:pt x="1793875" y="2732617"/>
                  <a:pt x="3086100" y="2010833"/>
                  <a:pt x="4051300" y="1549400"/>
                </a:cubicBezTo>
                <a:cubicBezTo>
                  <a:pt x="5369983" y="975784"/>
                  <a:pt x="6233583" y="797984"/>
                  <a:pt x="7137400" y="571500"/>
                </a:cubicBezTo>
                <a:cubicBezTo>
                  <a:pt x="8206317" y="408516"/>
                  <a:pt x="9095321" y="334431"/>
                  <a:pt x="9512305" y="317498"/>
                </a:cubicBezTo>
                <a:lnTo>
                  <a:pt x="9518655" y="0"/>
                </a:lnTo>
                <a:lnTo>
                  <a:pt x="10566400" y="520700"/>
                </a:lnTo>
                <a:lnTo>
                  <a:pt x="9544055" y="1069975"/>
                </a:lnTo>
                <a:cubicBezTo>
                  <a:pt x="9545113" y="958851"/>
                  <a:pt x="9536647" y="885826"/>
                  <a:pt x="9537705" y="774702"/>
                </a:cubicBezTo>
                <a:cubicBezTo>
                  <a:pt x="9207504" y="778935"/>
                  <a:pt x="8451851" y="814917"/>
                  <a:pt x="7848600" y="901700"/>
                </a:cubicBezTo>
                <a:cubicBezTo>
                  <a:pt x="7245349" y="988483"/>
                  <a:pt x="6735233" y="1043517"/>
                  <a:pt x="5676900" y="1333500"/>
                </a:cubicBezTo>
                <a:cubicBezTo>
                  <a:pt x="3691467" y="1839383"/>
                  <a:pt x="2424642" y="2638425"/>
                  <a:pt x="1400175" y="3292475"/>
                </a:cubicBezTo>
                <a:cubicBezTo>
                  <a:pt x="1105958" y="3492500"/>
                  <a:pt x="884767" y="3654425"/>
                  <a:pt x="660400" y="3832225"/>
                </a:cubicBezTo>
                <a:lnTo>
                  <a:pt x="0" y="4419602"/>
                </a:lnTo>
                <a:lnTo>
                  <a:pt x="41275" y="4384673"/>
                </a:lnTo>
                <a:close/>
              </a:path>
            </a:pathLst>
          </a:custGeom>
          <a:solidFill>
            <a:schemeClr val="tx2"/>
          </a:solidFill>
          <a:ln cap="flat">
            <a:solidFill>
              <a:schemeClr val="bg1">
                <a:lumMod val="65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6581124-680C-7B4B-AC90-BD763B9C2175}"/>
              </a:ext>
            </a:extLst>
          </p:cNvPr>
          <p:cNvSpPr>
            <a:spLocks/>
          </p:cNvSpPr>
          <p:nvPr/>
        </p:nvSpPr>
        <p:spPr bwMode="auto">
          <a:xfrm>
            <a:off x="3151862" y="2319891"/>
            <a:ext cx="5125367" cy="3361814"/>
          </a:xfrm>
          <a:custGeom>
            <a:avLst/>
            <a:gdLst>
              <a:gd name="T0" fmla="*/ 0 w 3752"/>
              <a:gd name="T1" fmla="*/ 2461 h 2461"/>
              <a:gd name="T2" fmla="*/ 3752 w 3752"/>
              <a:gd name="T3" fmla="*/ 0 h 2461"/>
              <a:gd name="T4" fmla="*/ 0 w 3752"/>
              <a:gd name="T5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52" h="2461">
                <a:moveTo>
                  <a:pt x="0" y="2461"/>
                </a:moveTo>
                <a:lnTo>
                  <a:pt x="3752" y="0"/>
                </a:lnTo>
                <a:lnTo>
                  <a:pt x="0" y="24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457142">
              <a:defRPr/>
            </a:pPr>
            <a:endParaRPr lang="en-GB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55645134-1BC8-6348-A512-11416121B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1862" y="2319891"/>
            <a:ext cx="5125367" cy="336181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457142">
              <a:defRPr/>
            </a:pPr>
            <a:endParaRPr lang="en-GB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28C1848-A956-0444-AA9C-BDA1D9EC1EB4}"/>
              </a:ext>
            </a:extLst>
          </p:cNvPr>
          <p:cNvSpPr>
            <a:spLocks/>
          </p:cNvSpPr>
          <p:nvPr/>
        </p:nvSpPr>
        <p:spPr bwMode="auto">
          <a:xfrm>
            <a:off x="3151862" y="2319891"/>
            <a:ext cx="5125367" cy="3361814"/>
          </a:xfrm>
          <a:custGeom>
            <a:avLst/>
            <a:gdLst>
              <a:gd name="T0" fmla="*/ 0 w 3752"/>
              <a:gd name="T1" fmla="*/ 2461 h 2461"/>
              <a:gd name="T2" fmla="*/ 3752 w 3752"/>
              <a:gd name="T3" fmla="*/ 0 h 2461"/>
              <a:gd name="T4" fmla="*/ 0 w 3752"/>
              <a:gd name="T5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52" h="2461">
                <a:moveTo>
                  <a:pt x="0" y="2461"/>
                </a:moveTo>
                <a:lnTo>
                  <a:pt x="3752" y="0"/>
                </a:lnTo>
                <a:lnTo>
                  <a:pt x="0" y="24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457142">
              <a:defRPr/>
            </a:pPr>
            <a:endParaRPr lang="en-GB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BEEEE6F-947D-6E41-8684-86AD5155E5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1862" y="2319891"/>
            <a:ext cx="5125367" cy="336181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457142">
              <a:defRPr/>
            </a:pPr>
            <a:endParaRPr lang="en-GB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D7937-DEBA-A045-89C2-E688AD1BEEFB}"/>
              </a:ext>
            </a:extLst>
          </p:cNvPr>
          <p:cNvGrpSpPr/>
          <p:nvPr/>
        </p:nvGrpSpPr>
        <p:grpSpPr>
          <a:xfrm>
            <a:off x="2492886" y="4798742"/>
            <a:ext cx="1004526" cy="1004605"/>
            <a:chOff x="2092692" y="4813300"/>
            <a:chExt cx="1339368" cy="13394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6A2417-32F7-D449-8DCD-A4287FEC4DD8}"/>
                </a:ext>
              </a:extLst>
            </p:cNvPr>
            <p:cNvCxnSpPr/>
            <p:nvPr/>
          </p:nvCxnSpPr>
          <p:spPr>
            <a:xfrm flipV="1">
              <a:off x="2747702" y="4813300"/>
              <a:ext cx="0" cy="609379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93B49-EFF7-9C4F-8E66-2446F5BBADC1}"/>
                </a:ext>
              </a:extLst>
            </p:cNvPr>
            <p:cNvSpPr/>
            <p:nvPr/>
          </p:nvSpPr>
          <p:spPr>
            <a:xfrm>
              <a:off x="2395609" y="5423550"/>
              <a:ext cx="733535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142">
                <a:defRPr/>
              </a:pPr>
              <a:r>
                <a:rPr lang="en-GB" sz="14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1966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DFACFA-421E-FB46-8BD3-74A7511AF655}"/>
                </a:ext>
              </a:extLst>
            </p:cNvPr>
            <p:cNvSpPr/>
            <p:nvPr/>
          </p:nvSpPr>
          <p:spPr>
            <a:xfrm>
              <a:off x="2092692" y="5660330"/>
              <a:ext cx="1339368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Nobel Prize </a:t>
              </a:r>
              <a:r>
                <a:rPr lang="en-GB" sz="1000" b="1" kern="0" dirty="0" err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Huggins,ADT</a:t>
              </a:r>
              <a:endParaRPr lang="en-GB" sz="10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B52E60-AAA4-B840-9A47-0716FAF06823}"/>
              </a:ext>
            </a:extLst>
          </p:cNvPr>
          <p:cNvGrpSpPr/>
          <p:nvPr/>
        </p:nvGrpSpPr>
        <p:grpSpPr>
          <a:xfrm>
            <a:off x="2875197" y="2988796"/>
            <a:ext cx="1004526" cy="684082"/>
            <a:chOff x="2838660" y="2900415"/>
            <a:chExt cx="1339368" cy="91210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189EF8-3739-6B49-B5FB-799B40160257}"/>
                </a:ext>
              </a:extLst>
            </p:cNvPr>
            <p:cNvSpPr/>
            <p:nvPr/>
          </p:nvSpPr>
          <p:spPr>
            <a:xfrm>
              <a:off x="3141577" y="2900415"/>
              <a:ext cx="733535" cy="4103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142">
                <a:defRPr/>
              </a:pPr>
              <a:r>
                <a:rPr lang="en-GB" sz="14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1970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AC22F7-9180-8647-9FA2-24507BC7E2B5}"/>
                </a:ext>
              </a:extLst>
            </p:cNvPr>
            <p:cNvSpPr/>
            <p:nvPr/>
          </p:nvSpPr>
          <p:spPr>
            <a:xfrm>
              <a:off x="2838660" y="3135416"/>
              <a:ext cx="1339368" cy="677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Radioactive ‘seeds’ proven effective </a:t>
              </a:r>
              <a:endParaRPr lang="en-GB" sz="10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3EF59C0E-FB73-564A-82DF-6EBDED8926ED}"/>
              </a:ext>
            </a:extLst>
          </p:cNvPr>
          <p:cNvSpPr/>
          <p:nvPr/>
        </p:nvSpPr>
        <p:spPr>
          <a:xfrm>
            <a:off x="2057162" y="5029943"/>
            <a:ext cx="515869" cy="51586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innerShdw blurRad="38100">
              <a:prstClr val="black"/>
            </a:innerShdw>
          </a:effectLst>
        </p:spPr>
        <p:txBody>
          <a:bodyPr lIns="0" tIns="45717" rIns="0" bIns="45717" rtlCol="0" anchor="ctr"/>
          <a:lstStyle/>
          <a:p>
            <a:pPr algn="ctr" defTabSz="457142">
              <a:defRPr/>
            </a:pPr>
            <a:r>
              <a:rPr lang="en-GB" sz="11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FD823A3-482E-0A4B-927F-F1747635FBDB}"/>
              </a:ext>
            </a:extLst>
          </p:cNvPr>
          <p:cNvSpPr/>
          <p:nvPr/>
        </p:nvSpPr>
        <p:spPr>
          <a:xfrm>
            <a:off x="3141114" y="4180509"/>
            <a:ext cx="515869" cy="51586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innerShdw blurRad="38100">
              <a:prstClr val="black"/>
            </a:innerShdw>
          </a:effectLst>
        </p:spPr>
        <p:txBody>
          <a:bodyPr lIns="0" tIns="45717" rIns="0" bIns="45717" rtlCol="0" anchor="ctr"/>
          <a:lstStyle/>
          <a:p>
            <a:pPr algn="ctr" defTabSz="457142">
              <a:defRPr/>
            </a:pPr>
            <a:r>
              <a:rPr lang="en-GB" sz="11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E7BB55-4289-F548-B92A-09DC9E7939E8}"/>
              </a:ext>
            </a:extLst>
          </p:cNvPr>
          <p:cNvSpPr/>
          <p:nvPr/>
        </p:nvSpPr>
        <p:spPr>
          <a:xfrm>
            <a:off x="4225066" y="3622961"/>
            <a:ext cx="515869" cy="51586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innerShdw blurRad="38100">
              <a:prstClr val="black"/>
            </a:innerShdw>
          </a:effectLst>
        </p:spPr>
        <p:txBody>
          <a:bodyPr lIns="0" tIns="45717" rIns="0" bIns="45717" rtlCol="0" anchor="ctr"/>
          <a:lstStyle/>
          <a:p>
            <a:pPr algn="ctr" defTabSz="457142">
              <a:defRPr/>
            </a:pPr>
            <a:r>
              <a:rPr lang="en-GB" sz="11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50C7FF9-89B5-CB47-AF05-99A43C55AF0E}"/>
              </a:ext>
            </a:extLst>
          </p:cNvPr>
          <p:cNvSpPr/>
          <p:nvPr/>
        </p:nvSpPr>
        <p:spPr>
          <a:xfrm>
            <a:off x="5309019" y="3206960"/>
            <a:ext cx="515869" cy="51586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innerShdw blurRad="38100">
              <a:prstClr val="black"/>
            </a:innerShdw>
          </a:effectLst>
        </p:spPr>
        <p:txBody>
          <a:bodyPr lIns="0" tIns="45717" rIns="0" bIns="45717" rtlCol="0" anchor="ctr"/>
          <a:lstStyle/>
          <a:p>
            <a:pPr algn="ctr" defTabSz="457142">
              <a:defRPr/>
            </a:pPr>
            <a:r>
              <a:rPr lang="en-GB" sz="11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6FDE88B-EC63-474A-B644-D4B3927CA735}"/>
              </a:ext>
            </a:extLst>
          </p:cNvPr>
          <p:cNvSpPr/>
          <p:nvPr/>
        </p:nvSpPr>
        <p:spPr>
          <a:xfrm>
            <a:off x="6392971" y="2878339"/>
            <a:ext cx="515869" cy="51586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innerShdw blurRad="38100">
              <a:prstClr val="black"/>
            </a:innerShdw>
          </a:effectLst>
        </p:spPr>
        <p:txBody>
          <a:bodyPr lIns="0" tIns="45717" rIns="0" bIns="45717" rtlCol="0" anchor="ctr"/>
          <a:lstStyle/>
          <a:p>
            <a:pPr algn="ctr" defTabSz="457142">
              <a:defRPr/>
            </a:pPr>
            <a:r>
              <a:rPr lang="en-GB" sz="11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C8FE24D-805D-C244-8DCD-C74B5C0F8E49}"/>
              </a:ext>
            </a:extLst>
          </p:cNvPr>
          <p:cNvSpPr/>
          <p:nvPr/>
        </p:nvSpPr>
        <p:spPr>
          <a:xfrm>
            <a:off x="7562637" y="2634326"/>
            <a:ext cx="515869" cy="51586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innerShdw blurRad="38100">
              <a:prstClr val="black"/>
            </a:innerShdw>
          </a:effectLst>
        </p:spPr>
        <p:txBody>
          <a:bodyPr lIns="0" tIns="45717" rIns="0" bIns="45717" rtlCol="0" anchor="ctr"/>
          <a:lstStyle/>
          <a:p>
            <a:pPr algn="ctr" defTabSz="457142">
              <a:defRPr/>
            </a:pPr>
            <a:r>
              <a:rPr lang="en-GB" sz="11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50AB24-681C-8A4C-94FA-4F92DEFEE272}"/>
              </a:ext>
            </a:extLst>
          </p:cNvPr>
          <p:cNvGrpSpPr/>
          <p:nvPr/>
        </p:nvGrpSpPr>
        <p:grpSpPr>
          <a:xfrm>
            <a:off x="5132992" y="2238285"/>
            <a:ext cx="1004526" cy="696869"/>
            <a:chOff x="4853373" y="1828625"/>
            <a:chExt cx="1339368" cy="92915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D71D272-4A62-1449-A287-DED8657ADF4E}"/>
                </a:ext>
              </a:extLst>
            </p:cNvPr>
            <p:cNvSpPr/>
            <p:nvPr/>
          </p:nvSpPr>
          <p:spPr>
            <a:xfrm>
              <a:off x="5156298" y="1828625"/>
              <a:ext cx="733519" cy="410361"/>
            </a:xfrm>
            <a:prstGeom prst="rect">
              <a:avLst/>
            </a:prstGeom>
          </p:spPr>
          <p:txBody>
            <a:bodyPr wrap="none" lIns="91434" tIns="45717" rIns="91434" bIns="45717">
              <a:spAutoFit/>
            </a:bodyPr>
            <a:lstStyle/>
            <a:p>
              <a:pPr algn="ctr" defTabSz="457142">
                <a:defRPr/>
              </a:pPr>
              <a:r>
                <a:rPr lang="en-GB" sz="14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1994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5626B60-59F8-5843-B3AE-BFEF70F8E43F}"/>
                </a:ext>
              </a:extLst>
            </p:cNvPr>
            <p:cNvSpPr/>
            <p:nvPr/>
          </p:nvSpPr>
          <p:spPr>
            <a:xfrm>
              <a:off x="4853373" y="2080683"/>
              <a:ext cx="1339368" cy="677099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pPr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Watchful waiting introduced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A25F5D-36A5-B745-B217-90048F5238CF}"/>
              </a:ext>
            </a:extLst>
          </p:cNvPr>
          <p:cNvGrpSpPr/>
          <p:nvPr/>
        </p:nvGrpSpPr>
        <p:grpSpPr>
          <a:xfrm>
            <a:off x="4311444" y="4361265"/>
            <a:ext cx="1004526" cy="700960"/>
            <a:chOff x="4398130" y="4038687"/>
            <a:chExt cx="1339368" cy="93461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707573-FCFB-694B-B746-E001273131FD}"/>
                </a:ext>
              </a:extLst>
            </p:cNvPr>
            <p:cNvSpPr/>
            <p:nvPr/>
          </p:nvSpPr>
          <p:spPr>
            <a:xfrm>
              <a:off x="4697337" y="4038687"/>
              <a:ext cx="733519" cy="410361"/>
            </a:xfrm>
            <a:prstGeom prst="rect">
              <a:avLst/>
            </a:prstGeom>
          </p:spPr>
          <p:txBody>
            <a:bodyPr wrap="none" lIns="91434" tIns="45717" rIns="91434" bIns="45717">
              <a:spAutoFit/>
            </a:bodyPr>
            <a:lstStyle/>
            <a:p>
              <a:pPr algn="ctr" defTabSz="457142">
                <a:defRPr/>
              </a:pPr>
              <a:r>
                <a:rPr lang="en-GB" sz="14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1982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AF15EC6-5713-A649-9895-1F51F455643B}"/>
                </a:ext>
              </a:extLst>
            </p:cNvPr>
            <p:cNvSpPr/>
            <p:nvPr/>
          </p:nvSpPr>
          <p:spPr>
            <a:xfrm>
              <a:off x="4398130" y="4296200"/>
              <a:ext cx="1339368" cy="677099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pPr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Early hormone therapy introduced </a:t>
              </a:r>
              <a:endParaRPr lang="en-GB" sz="10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217">
            <a:extLst>
              <a:ext uri="{FF2B5EF4-FFF2-40B4-BE49-F238E27FC236}">
                <a16:creationId xmlns:a16="http://schemas.microsoft.com/office/drawing/2014/main" id="{D3E26F82-EED0-9D40-8053-C1F37E5DE86C}"/>
              </a:ext>
            </a:extLst>
          </p:cNvPr>
          <p:cNvSpPr txBox="1"/>
          <p:nvPr/>
        </p:nvSpPr>
        <p:spPr>
          <a:xfrm>
            <a:off x="5239971" y="4531923"/>
            <a:ext cx="673479" cy="30777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78">
              <a:defRPr/>
            </a:pPr>
            <a:r>
              <a:rPr lang="en-GB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1990</a:t>
            </a:r>
          </a:p>
        </p:txBody>
      </p:sp>
      <p:sp>
        <p:nvSpPr>
          <p:cNvPr id="34" name="TextBox 219">
            <a:extLst>
              <a:ext uri="{FF2B5EF4-FFF2-40B4-BE49-F238E27FC236}">
                <a16:creationId xmlns:a16="http://schemas.microsoft.com/office/drawing/2014/main" id="{1384D3A0-66B3-874E-934B-07F2DD24A391}"/>
              </a:ext>
            </a:extLst>
          </p:cNvPr>
          <p:cNvSpPr txBox="1"/>
          <p:nvPr/>
        </p:nvSpPr>
        <p:spPr>
          <a:xfrm>
            <a:off x="5034753" y="4772908"/>
            <a:ext cx="1083909" cy="5078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78">
              <a:lnSpc>
                <a:spcPct val="90000"/>
              </a:lnSpc>
              <a:defRPr/>
            </a:pPr>
            <a:r>
              <a:rPr lang="en-GB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Laparoscopic surgery introduced</a:t>
            </a:r>
            <a:endParaRPr lang="en-GB" sz="1000" b="1" baseline="30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BF6A95-CAAD-2E41-897C-1AAD60BC812B}"/>
              </a:ext>
            </a:extLst>
          </p:cNvPr>
          <p:cNvGrpSpPr/>
          <p:nvPr/>
        </p:nvGrpSpPr>
        <p:grpSpPr>
          <a:xfrm>
            <a:off x="5894081" y="2169563"/>
            <a:ext cx="1294395" cy="714120"/>
            <a:chOff x="6066278" y="1508394"/>
            <a:chExt cx="1725860" cy="952160"/>
          </a:xfrm>
        </p:grpSpPr>
        <p:sp>
          <p:nvSpPr>
            <p:cNvPr id="36" name="TextBox 222">
              <a:extLst>
                <a:ext uri="{FF2B5EF4-FFF2-40B4-BE49-F238E27FC236}">
                  <a16:creationId xmlns:a16="http://schemas.microsoft.com/office/drawing/2014/main" id="{806A5AD5-FF10-7C43-9D97-C0FE1454ADC5}"/>
                </a:ext>
              </a:extLst>
            </p:cNvPr>
            <p:cNvSpPr txBox="1"/>
            <p:nvPr/>
          </p:nvSpPr>
          <p:spPr>
            <a:xfrm>
              <a:off x="6234678" y="1508394"/>
              <a:ext cx="1407714" cy="410361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78">
                <a:defRPr/>
              </a:pPr>
              <a:r>
                <a:rPr lang="en-GB" sz="1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1997</a:t>
              </a:r>
            </a:p>
          </p:txBody>
        </p:sp>
        <p:sp>
          <p:nvSpPr>
            <p:cNvPr id="37" name="TextBox 223">
              <a:extLst>
                <a:ext uri="{FF2B5EF4-FFF2-40B4-BE49-F238E27FC236}">
                  <a16:creationId xmlns:a16="http://schemas.microsoft.com/office/drawing/2014/main" id="{DE06A794-1F83-1245-8F86-53D785CCFDC2}"/>
                </a:ext>
              </a:extLst>
            </p:cNvPr>
            <p:cNvSpPr txBox="1"/>
            <p:nvPr/>
          </p:nvSpPr>
          <p:spPr>
            <a:xfrm>
              <a:off x="6066278" y="1783454"/>
              <a:ext cx="1725860" cy="677100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78">
                <a:lnSpc>
                  <a:spcPct val="90000"/>
                </a:lnSpc>
                <a:defRPr/>
              </a:pPr>
              <a:r>
                <a:rPr lang="en-GB" sz="1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Hormone therapy + radiation improves survival </a:t>
              </a:r>
            </a:p>
          </p:txBody>
        </p:sp>
      </p:grpSp>
      <p:sp>
        <p:nvSpPr>
          <p:cNvPr id="38" name="TextBox 256">
            <a:extLst>
              <a:ext uri="{FF2B5EF4-FFF2-40B4-BE49-F238E27FC236}">
                <a16:creationId xmlns:a16="http://schemas.microsoft.com/office/drawing/2014/main" id="{5E6EEBF7-38C4-324F-8B57-24C72A243757}"/>
              </a:ext>
            </a:extLst>
          </p:cNvPr>
          <p:cNvSpPr txBox="1"/>
          <p:nvPr/>
        </p:nvSpPr>
        <p:spPr>
          <a:xfrm>
            <a:off x="5869473" y="3704001"/>
            <a:ext cx="673479" cy="30777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78">
              <a:defRPr/>
            </a:pPr>
            <a:r>
              <a:rPr lang="en-GB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1996</a:t>
            </a:r>
          </a:p>
        </p:txBody>
      </p:sp>
      <p:sp>
        <p:nvSpPr>
          <p:cNvPr id="39" name="TextBox 314">
            <a:extLst>
              <a:ext uri="{FF2B5EF4-FFF2-40B4-BE49-F238E27FC236}">
                <a16:creationId xmlns:a16="http://schemas.microsoft.com/office/drawing/2014/main" id="{A6C0B7A3-1246-F142-957D-6071B00B5BAA}"/>
              </a:ext>
            </a:extLst>
          </p:cNvPr>
          <p:cNvSpPr txBox="1"/>
          <p:nvPr/>
        </p:nvSpPr>
        <p:spPr>
          <a:xfrm>
            <a:off x="5625523" y="3905987"/>
            <a:ext cx="1241710" cy="5078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457178">
              <a:lnSpc>
                <a:spcPct val="90000"/>
              </a:lnSpc>
              <a:defRPr/>
            </a:pPr>
            <a:r>
              <a:rPr lang="en-GB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drug for PCa resistant to hormone treatment</a:t>
            </a:r>
            <a:endParaRPr lang="en-GB" sz="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7A5C45-8132-B640-908D-660D8A7C9F72}"/>
              </a:ext>
            </a:extLst>
          </p:cNvPr>
          <p:cNvGrpSpPr/>
          <p:nvPr/>
        </p:nvGrpSpPr>
        <p:grpSpPr>
          <a:xfrm>
            <a:off x="6550572" y="1477921"/>
            <a:ext cx="1310339" cy="569308"/>
            <a:chOff x="7490810" y="1483754"/>
            <a:chExt cx="1747118" cy="7590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18D052-CE58-FF47-AF9F-3822E4812A9A}"/>
                </a:ext>
              </a:extLst>
            </p:cNvPr>
            <p:cNvSpPr txBox="1"/>
            <p:nvPr/>
          </p:nvSpPr>
          <p:spPr>
            <a:xfrm>
              <a:off x="7490810" y="1750396"/>
              <a:ext cx="1747118" cy="492433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marL="0" lvl="1"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 dose radiation reduces recurrence</a:t>
              </a:r>
              <a:endParaRPr lang="en-GB" sz="10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14F9D2-A535-1541-A641-08D1384D7EB7}"/>
                </a:ext>
              </a:extLst>
            </p:cNvPr>
            <p:cNvSpPr txBox="1"/>
            <p:nvPr/>
          </p:nvSpPr>
          <p:spPr>
            <a:xfrm>
              <a:off x="7630371" y="1483754"/>
              <a:ext cx="1488230" cy="410361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algn="ctr" defTabSz="457142">
                <a:defRPr/>
              </a:pPr>
              <a:r>
                <a:rPr lang="en-GB" sz="14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EE9E973-2556-B942-AB83-CBE4482F50AB}"/>
              </a:ext>
            </a:extLst>
          </p:cNvPr>
          <p:cNvGrpSpPr/>
          <p:nvPr/>
        </p:nvGrpSpPr>
        <p:grpSpPr>
          <a:xfrm>
            <a:off x="7000851" y="3450219"/>
            <a:ext cx="968319" cy="707252"/>
            <a:chOff x="8047429" y="3020587"/>
            <a:chExt cx="1291092" cy="943001"/>
          </a:xfrm>
        </p:grpSpPr>
        <p:sp>
          <p:nvSpPr>
            <p:cNvPr id="45" name="TextBox 256">
              <a:extLst>
                <a:ext uri="{FF2B5EF4-FFF2-40B4-BE49-F238E27FC236}">
                  <a16:creationId xmlns:a16="http://schemas.microsoft.com/office/drawing/2014/main" id="{842AF6B7-7C0F-A849-853F-202A0997CF14}"/>
                </a:ext>
              </a:extLst>
            </p:cNvPr>
            <p:cNvSpPr txBox="1"/>
            <p:nvPr/>
          </p:nvSpPr>
          <p:spPr>
            <a:xfrm>
              <a:off x="8224042" y="3020587"/>
              <a:ext cx="897972" cy="410361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78">
                <a:defRPr/>
              </a:pPr>
              <a:r>
                <a:rPr lang="en-GB" sz="1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2008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B0F4E9C-F63B-9148-A76D-003061F6C870}"/>
                </a:ext>
              </a:extLst>
            </p:cNvPr>
            <p:cNvSpPr txBox="1"/>
            <p:nvPr/>
          </p:nvSpPr>
          <p:spPr>
            <a:xfrm>
              <a:off x="8047429" y="3286489"/>
              <a:ext cx="1291092" cy="677099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marL="0" lvl="1"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Evidence for targeted therapies</a:t>
              </a:r>
              <a:endParaRPr lang="en-GB" sz="10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1253111-8809-374F-A0AC-711649250356}"/>
              </a:ext>
            </a:extLst>
          </p:cNvPr>
          <p:cNvGrpSpPr/>
          <p:nvPr/>
        </p:nvGrpSpPr>
        <p:grpSpPr>
          <a:xfrm>
            <a:off x="8411376" y="1548097"/>
            <a:ext cx="1125727" cy="702506"/>
            <a:chOff x="11068068" y="3091430"/>
            <a:chExt cx="944224" cy="93667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713B54-53CC-EB44-9ADB-C8AD0D28DE97}"/>
                </a:ext>
              </a:extLst>
            </p:cNvPr>
            <p:cNvSpPr txBox="1"/>
            <p:nvPr/>
          </p:nvSpPr>
          <p:spPr>
            <a:xfrm>
              <a:off x="11068068" y="3351004"/>
              <a:ext cx="944224" cy="677098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marL="0" lvl="1"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SoC for newly diagnosed advanced PCa</a:t>
              </a:r>
              <a:endParaRPr lang="en-GB" sz="10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0187CA3-CF70-224C-A2EE-A7066E4F8CB1}"/>
                </a:ext>
              </a:extLst>
            </p:cNvPr>
            <p:cNvSpPr txBox="1"/>
            <p:nvPr/>
          </p:nvSpPr>
          <p:spPr>
            <a:xfrm>
              <a:off x="11086695" y="3091430"/>
              <a:ext cx="897972" cy="410361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algn="ctr" defTabSz="457142">
                <a:defRPr/>
              </a:pPr>
              <a:r>
                <a:rPr lang="en-GB" sz="14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00D4693-25C1-5443-A4A3-3DB49F321675}"/>
              </a:ext>
            </a:extLst>
          </p:cNvPr>
          <p:cNvGrpSpPr/>
          <p:nvPr/>
        </p:nvGrpSpPr>
        <p:grpSpPr>
          <a:xfrm>
            <a:off x="7772715" y="4107834"/>
            <a:ext cx="1069448" cy="706752"/>
            <a:chOff x="9813570" y="3556775"/>
            <a:chExt cx="1425930" cy="94233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8E9CF97-35EA-FA4C-B2A2-ABE88788D52B}"/>
                </a:ext>
              </a:extLst>
            </p:cNvPr>
            <p:cNvSpPr txBox="1"/>
            <p:nvPr/>
          </p:nvSpPr>
          <p:spPr>
            <a:xfrm>
              <a:off x="9813570" y="3822011"/>
              <a:ext cx="1425930" cy="677100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marL="0" lvl="1"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hormone therapy for advanced PCa</a:t>
              </a:r>
              <a:endParaRPr lang="en-GB" sz="10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3BDAB6A-6DF0-E946-8767-3DB871645139}"/>
                </a:ext>
              </a:extLst>
            </p:cNvPr>
            <p:cNvSpPr txBox="1"/>
            <p:nvPr/>
          </p:nvSpPr>
          <p:spPr>
            <a:xfrm>
              <a:off x="10083905" y="3556775"/>
              <a:ext cx="897972" cy="410361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algn="ctr" defTabSz="457142">
                <a:defRPr/>
              </a:pPr>
              <a:r>
                <a:rPr lang="en-GB" sz="14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EB997D-C8E0-214F-B656-1FD0B5D22A62}"/>
              </a:ext>
            </a:extLst>
          </p:cNvPr>
          <p:cNvGrpSpPr/>
          <p:nvPr/>
        </p:nvGrpSpPr>
        <p:grpSpPr>
          <a:xfrm>
            <a:off x="4318912" y="2583846"/>
            <a:ext cx="1004526" cy="686429"/>
            <a:chOff x="3935573" y="2111577"/>
            <a:chExt cx="1339368" cy="91524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5DD76E8-9253-7A4C-B68D-75AC0CF587BD}"/>
                </a:ext>
              </a:extLst>
            </p:cNvPr>
            <p:cNvSpPr/>
            <p:nvPr/>
          </p:nvSpPr>
          <p:spPr>
            <a:xfrm>
              <a:off x="3935573" y="2349716"/>
              <a:ext cx="1339368" cy="677101"/>
            </a:xfrm>
            <a:prstGeom prst="rect">
              <a:avLst/>
            </a:prstGeom>
          </p:spPr>
          <p:txBody>
            <a:bodyPr wrap="square" lIns="91434" tIns="45717" rIns="91434" bIns="45717">
              <a:spAutoFit/>
            </a:bodyPr>
            <a:lstStyle/>
            <a:p>
              <a:pPr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surgeries help preserve sexual function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08BC8F9-45EB-A741-AF2E-70F6DE268C46}"/>
                </a:ext>
              </a:extLst>
            </p:cNvPr>
            <p:cNvSpPr/>
            <p:nvPr/>
          </p:nvSpPr>
          <p:spPr>
            <a:xfrm>
              <a:off x="4238498" y="2111577"/>
              <a:ext cx="733519" cy="410362"/>
            </a:xfrm>
            <a:prstGeom prst="rect">
              <a:avLst/>
            </a:prstGeom>
          </p:spPr>
          <p:txBody>
            <a:bodyPr wrap="none" lIns="91434" tIns="45717" rIns="91434" bIns="45717">
              <a:spAutoFit/>
            </a:bodyPr>
            <a:lstStyle/>
            <a:p>
              <a:pPr algn="ctr" defTabSz="457142">
                <a:defRPr/>
              </a:pPr>
              <a:r>
                <a:rPr lang="en-GB" sz="14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1982</a:t>
              </a:r>
            </a:p>
          </p:txBody>
        </p:sp>
      </p:grp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7024165-5710-B34D-A82B-05C89D623338}"/>
              </a:ext>
            </a:extLst>
          </p:cNvPr>
          <p:cNvCxnSpPr/>
          <p:nvPr/>
        </p:nvCxnSpPr>
        <p:spPr>
          <a:xfrm>
            <a:off x="3379320" y="3627814"/>
            <a:ext cx="0" cy="52812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E4990CD-712A-424E-A99D-7F18517924B7}"/>
              </a:ext>
            </a:extLst>
          </p:cNvPr>
          <p:cNvCxnSpPr/>
          <p:nvPr/>
        </p:nvCxnSpPr>
        <p:spPr>
          <a:xfrm>
            <a:off x="4816421" y="3225321"/>
            <a:ext cx="0" cy="52812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1CB2CBD-5832-0B47-908D-F00D51A2B949}"/>
              </a:ext>
            </a:extLst>
          </p:cNvPr>
          <p:cNvCxnSpPr/>
          <p:nvPr/>
        </p:nvCxnSpPr>
        <p:spPr>
          <a:xfrm flipV="1">
            <a:off x="4813042" y="3878658"/>
            <a:ext cx="0" cy="45703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F2DD170-ED6C-0346-AD74-C8FCE3C86ADB}"/>
              </a:ext>
            </a:extLst>
          </p:cNvPr>
          <p:cNvCxnSpPr/>
          <p:nvPr/>
        </p:nvCxnSpPr>
        <p:spPr>
          <a:xfrm>
            <a:off x="5957136" y="2844408"/>
            <a:ext cx="0" cy="52812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B33AC14-9929-7849-BB4A-08ADD984EA2D}"/>
              </a:ext>
            </a:extLst>
          </p:cNvPr>
          <p:cNvCxnSpPr/>
          <p:nvPr/>
        </p:nvCxnSpPr>
        <p:spPr>
          <a:xfrm flipV="1">
            <a:off x="5571846" y="3646399"/>
            <a:ext cx="0" cy="890629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69F6781-90C8-C849-A993-B91AF6C7274D}"/>
              </a:ext>
            </a:extLst>
          </p:cNvPr>
          <p:cNvCxnSpPr/>
          <p:nvPr/>
        </p:nvCxnSpPr>
        <p:spPr>
          <a:xfrm flipV="1">
            <a:off x="6178930" y="3377762"/>
            <a:ext cx="0" cy="339345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23BB9AB-1055-7947-8569-C664FFD3D225}"/>
              </a:ext>
            </a:extLst>
          </p:cNvPr>
          <p:cNvCxnSpPr/>
          <p:nvPr/>
        </p:nvCxnSpPr>
        <p:spPr>
          <a:xfrm flipV="1">
            <a:off x="7470048" y="3162461"/>
            <a:ext cx="0" cy="28775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5BAB0A3-4CE7-B44D-9106-4FBBCDEFE607}"/>
              </a:ext>
            </a:extLst>
          </p:cNvPr>
          <p:cNvCxnSpPr>
            <a:cxnSpLocks/>
          </p:cNvCxnSpPr>
          <p:nvPr/>
        </p:nvCxnSpPr>
        <p:spPr>
          <a:xfrm flipH="1" flipV="1">
            <a:off x="8290021" y="3042134"/>
            <a:ext cx="0" cy="107721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BF4989E-9C25-5241-8658-8AC88DB4D5D5}"/>
              </a:ext>
            </a:extLst>
          </p:cNvPr>
          <p:cNvCxnSpPr>
            <a:cxnSpLocks/>
          </p:cNvCxnSpPr>
          <p:nvPr/>
        </p:nvCxnSpPr>
        <p:spPr>
          <a:xfrm flipH="1">
            <a:off x="8970630" y="2240556"/>
            <a:ext cx="448" cy="49513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EB3D725-7743-0246-9675-2ECEB790BE5C}"/>
              </a:ext>
            </a:extLst>
          </p:cNvPr>
          <p:cNvCxnSpPr/>
          <p:nvPr/>
        </p:nvCxnSpPr>
        <p:spPr>
          <a:xfrm>
            <a:off x="7202183" y="2017436"/>
            <a:ext cx="0" cy="1117366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96FDE88B-EC63-474A-B644-D4B3927CA735}"/>
              </a:ext>
            </a:extLst>
          </p:cNvPr>
          <p:cNvSpPr/>
          <p:nvPr/>
        </p:nvSpPr>
        <p:spPr>
          <a:xfrm>
            <a:off x="9371762" y="2491168"/>
            <a:ext cx="515869" cy="515869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</a:ln>
          <a:effectLst>
            <a:innerShdw blurRad="38100">
              <a:prstClr val="black"/>
            </a:innerShdw>
          </a:effectLst>
        </p:spPr>
        <p:txBody>
          <a:bodyPr lIns="0" tIns="45717" rIns="0" bIns="45717" rtlCol="0" anchor="ctr"/>
          <a:lstStyle/>
          <a:p>
            <a:pPr algn="ctr" defTabSz="457142">
              <a:defRPr/>
            </a:pPr>
            <a:r>
              <a:rPr lang="en-GB" sz="11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9083510" y="4176292"/>
            <a:ext cx="1103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 algn="ctr">
              <a:defRPr/>
            </a:pPr>
            <a:r>
              <a:rPr lang="en-GB" sz="1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Approval of PARPi therapy for mCRPC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5BAB0A3-4CE7-B44D-9106-4FBBCDEFE607}"/>
              </a:ext>
            </a:extLst>
          </p:cNvPr>
          <p:cNvCxnSpPr>
            <a:cxnSpLocks/>
          </p:cNvCxnSpPr>
          <p:nvPr/>
        </p:nvCxnSpPr>
        <p:spPr>
          <a:xfrm flipH="1" flipV="1">
            <a:off x="9612551" y="2933668"/>
            <a:ext cx="0" cy="12063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sp>
        <p:nvSpPr>
          <p:cNvPr id="65" name="Title 64">
            <a:extLst>
              <a:ext uri="{FF2B5EF4-FFF2-40B4-BE49-F238E27FC236}">
                <a16:creationId xmlns:a16="http://schemas.microsoft.com/office/drawing/2014/main" id="{5093269C-C778-C447-BA33-44D8F2ABE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Advances in prostate cancer therapy: </a:t>
            </a:r>
            <a:br>
              <a:rPr lang="en-GB"/>
            </a:br>
            <a:r>
              <a:rPr lang="en-GB"/>
              <a:t>60 years of progress</a:t>
            </a:r>
            <a:endParaRPr lang="en-US" dirty="0"/>
          </a:p>
        </p:txBody>
      </p:sp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202E5C9D-4026-964E-9A4E-D9813FE00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19A4E-F2B4-AE4C-A142-B1BF305607C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0732400" cy="365125"/>
          </a:xfrm>
        </p:spPr>
        <p:txBody>
          <a:bodyPr anchor="b" anchorCtr="0"/>
          <a:lstStyle/>
          <a:p>
            <a:pPr>
              <a:spcBef>
                <a:spcPts val="0"/>
              </a:spcBef>
            </a:pPr>
            <a:r>
              <a:rPr lang="en-GB" sz="1100" dirty="0"/>
              <a:t>Cancer Progress Timeline: Prostate Cancer (modified). Available from: </a:t>
            </a:r>
            <a:r>
              <a:rPr lang="en-US" sz="1100" dirty="0">
                <a:hlinkClick r:id="rId2"/>
              </a:rPr>
              <a:t>https://www.asco.org/research-guidelines/cancer-progress-timeline/prostate-cancer</a:t>
            </a:r>
            <a:r>
              <a:rPr lang="en-US" sz="1100" dirty="0"/>
              <a:t>. Accessed, August 2020.</a:t>
            </a:r>
          </a:p>
          <a:p>
            <a:pPr>
              <a:spcBef>
                <a:spcPts val="0"/>
              </a:spcBef>
            </a:pPr>
            <a:r>
              <a:rPr lang="en-GB" sz="1100" dirty="0"/>
              <a:t>Available from: </a:t>
            </a:r>
            <a:r>
              <a:rPr lang="en-US" sz="1100" dirty="0">
                <a:hlinkClick r:id="rId3"/>
              </a:rPr>
              <a:t>www.fda.gov/drugs/drug-approvals-and-databases/fda-approves-olaparib-hrr-gene-mutated-metastatic-castration-resistant-prostate-cancer</a:t>
            </a:r>
            <a:r>
              <a:rPr lang="en-US" sz="1100" dirty="0"/>
              <a:t> . Accessed, August 2020.</a:t>
            </a:r>
          </a:p>
          <a:p>
            <a:pPr>
              <a:spcBef>
                <a:spcPts val="0"/>
              </a:spcBef>
            </a:pPr>
            <a:r>
              <a:rPr lang="en-GB" sz="1100" dirty="0"/>
              <a:t>Available from: </a:t>
            </a:r>
            <a:r>
              <a:rPr lang="en-CA" sz="1100" dirty="0">
                <a:hlinkClick r:id="rId4"/>
              </a:rPr>
              <a:t>www.fda.gov/drugs/fda-grants-accelerated-approval-rucaparib-brca-mutated-metastatic-castration-resistant-prostate</a:t>
            </a:r>
            <a:r>
              <a:rPr lang="en-US" sz="1100" dirty="0"/>
              <a:t> . Accessed, August 2020.</a:t>
            </a:r>
          </a:p>
          <a:p>
            <a:pPr>
              <a:spcBef>
                <a:spcPts val="300"/>
              </a:spcBef>
            </a:pPr>
            <a:r>
              <a:rPr lang="en-US" dirty="0" err="1"/>
              <a:t>mCRPC</a:t>
            </a:r>
            <a:r>
              <a:rPr lang="en-US" dirty="0"/>
              <a:t>, metastatic; castrate-resistant prostate cancer; </a:t>
            </a:r>
            <a:r>
              <a:rPr lang="en-GB" dirty="0" err="1"/>
              <a:t>PARPi</a:t>
            </a:r>
            <a:r>
              <a:rPr lang="en-GB" dirty="0"/>
              <a:t>, poly ADP ribose polymerase inhibitor</a:t>
            </a:r>
            <a:r>
              <a:rPr lang="en-US" dirty="0"/>
              <a:t>;</a:t>
            </a:r>
            <a:r>
              <a:rPr lang="en-GB" dirty="0"/>
              <a:t>  </a:t>
            </a:r>
            <a:r>
              <a:rPr lang="en-US" dirty="0" err="1"/>
              <a:t>PCa</a:t>
            </a:r>
            <a:r>
              <a:rPr lang="en-US" dirty="0"/>
              <a:t>, prostate cancer; SoC, standard of care</a:t>
            </a:r>
            <a:endParaRPr lang="en-GB" dirty="0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EB3D725-7743-0246-9675-2ECEB790BE5C}"/>
              </a:ext>
            </a:extLst>
          </p:cNvPr>
          <p:cNvCxnSpPr/>
          <p:nvPr/>
        </p:nvCxnSpPr>
        <p:spPr>
          <a:xfrm>
            <a:off x="6255130" y="2829023"/>
            <a:ext cx="0" cy="356027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EE9E973-2556-B942-AB83-CBE4482F50AB}"/>
              </a:ext>
            </a:extLst>
          </p:cNvPr>
          <p:cNvGrpSpPr/>
          <p:nvPr/>
        </p:nvGrpSpPr>
        <p:grpSpPr>
          <a:xfrm>
            <a:off x="6415812" y="4295139"/>
            <a:ext cx="1313604" cy="721290"/>
            <a:chOff x="8191347" y="2982183"/>
            <a:chExt cx="952192" cy="961719"/>
          </a:xfrm>
        </p:grpSpPr>
        <p:sp>
          <p:nvSpPr>
            <p:cNvPr id="92" name="TextBox 256">
              <a:extLst>
                <a:ext uri="{FF2B5EF4-FFF2-40B4-BE49-F238E27FC236}">
                  <a16:creationId xmlns:a16="http://schemas.microsoft.com/office/drawing/2014/main" id="{842AF6B7-7C0F-A849-853F-202A0997CF14}"/>
                </a:ext>
              </a:extLst>
            </p:cNvPr>
            <p:cNvSpPr txBox="1"/>
            <p:nvPr/>
          </p:nvSpPr>
          <p:spPr>
            <a:xfrm>
              <a:off x="8191347" y="2982183"/>
              <a:ext cx="897972" cy="410360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78">
                <a:defRPr/>
              </a:pPr>
              <a:r>
                <a:rPr lang="en-GB" sz="1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B0F4E9C-F63B-9148-A76D-003061F6C870}"/>
                </a:ext>
              </a:extLst>
            </p:cNvPr>
            <p:cNvSpPr txBox="1"/>
            <p:nvPr/>
          </p:nvSpPr>
          <p:spPr>
            <a:xfrm>
              <a:off x="8204950" y="3266803"/>
              <a:ext cx="938589" cy="677099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marL="0" lvl="1"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 chemotherapy for hormone-resistance PCa </a:t>
              </a:r>
              <a:endParaRPr lang="en-GB" sz="10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23BB9AB-1055-7947-8569-C664FFD3D225}"/>
              </a:ext>
            </a:extLst>
          </p:cNvPr>
          <p:cNvCxnSpPr/>
          <p:nvPr/>
        </p:nvCxnSpPr>
        <p:spPr>
          <a:xfrm flipV="1">
            <a:off x="7028238" y="3211341"/>
            <a:ext cx="0" cy="1092753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1253111-8809-374F-A0AC-711649250356}"/>
              </a:ext>
            </a:extLst>
          </p:cNvPr>
          <p:cNvGrpSpPr/>
          <p:nvPr/>
        </p:nvGrpSpPr>
        <p:grpSpPr>
          <a:xfrm>
            <a:off x="7188476" y="836712"/>
            <a:ext cx="1249961" cy="564007"/>
            <a:chOff x="11068068" y="3091430"/>
            <a:chExt cx="944224" cy="752008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713B54-53CC-EB44-9ADB-C8AD0D28DE97}"/>
                </a:ext>
              </a:extLst>
            </p:cNvPr>
            <p:cNvSpPr txBox="1"/>
            <p:nvPr/>
          </p:nvSpPr>
          <p:spPr>
            <a:xfrm>
              <a:off x="11068068" y="3351004"/>
              <a:ext cx="944224" cy="492434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marL="0" lvl="1"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</a:t>
              </a:r>
            </a:p>
            <a:p>
              <a:pPr marL="0" lvl="1" algn="ctr" defTabSz="457142">
                <a:lnSpc>
                  <a:spcPct val="90000"/>
                </a:lnSpc>
                <a:defRPr/>
              </a:pPr>
              <a:r>
                <a:rPr lang="en-GB" sz="10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immunotherapy</a:t>
              </a:r>
              <a:endParaRPr lang="en-GB" sz="1000" b="1" kern="0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0187CA3-CF70-224C-A2EE-A7066E4F8CB1}"/>
                </a:ext>
              </a:extLst>
            </p:cNvPr>
            <p:cNvSpPr txBox="1"/>
            <p:nvPr/>
          </p:nvSpPr>
          <p:spPr>
            <a:xfrm>
              <a:off x="11086695" y="3091430"/>
              <a:ext cx="897972" cy="410361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algn="ctr" defTabSz="457142">
                <a:defRPr/>
              </a:pPr>
              <a:r>
                <a:rPr lang="en-GB" sz="1400" b="1" kern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2010</a:t>
              </a:r>
            </a:p>
          </p:txBody>
        </p:sp>
      </p:grp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BF4989E-9C25-5241-8658-8AC88DB4D5D5}"/>
              </a:ext>
            </a:extLst>
          </p:cNvPr>
          <p:cNvCxnSpPr>
            <a:cxnSpLocks/>
          </p:cNvCxnSpPr>
          <p:nvPr/>
        </p:nvCxnSpPr>
        <p:spPr>
          <a:xfrm flipH="1">
            <a:off x="7809072" y="1359958"/>
            <a:ext cx="448" cy="1412684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931978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</p:spPr>
        <p:txBody>
          <a:bodyPr/>
          <a:lstStyle/>
          <a:p>
            <a:r>
              <a:rPr lang="en-CA" dirty="0"/>
              <a:t>FDA Approval: </a:t>
            </a:r>
            <a:r>
              <a:rPr lang="en-CA" dirty="0" err="1"/>
              <a:t>Olaparib</a:t>
            </a:r>
            <a:r>
              <a:rPr lang="en-CA" dirty="0"/>
              <a:t> and rucaparib for </a:t>
            </a:r>
            <a:r>
              <a:rPr lang="en-CA" cap="none" dirty="0" err="1"/>
              <a:t>m</a:t>
            </a:r>
            <a:r>
              <a:rPr lang="en-CA" dirty="0" err="1"/>
              <a:t>CRPC</a:t>
            </a:r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CF37D4-9D55-DA44-B5A0-00BFD06AF44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0660392" cy="365125"/>
          </a:xfrm>
        </p:spPr>
        <p:txBody>
          <a:bodyPr anchor="b" anchorCtr="0"/>
          <a:lstStyle/>
          <a:p>
            <a:r>
              <a:rPr lang="en-US" baseline="30000" dirty="0"/>
              <a:t>a</a:t>
            </a:r>
            <a:r>
              <a:rPr lang="en-US" i="1" dirty="0"/>
              <a:t>BRCA1, BRCA2, ATM, BARD1, BRIP1, CDK12, CHEK1, CHEK2, FANCL, PALB2, RAD51B, RAD51C, RAD51D, RAD54L</a:t>
            </a:r>
            <a:r>
              <a:rPr lang="en-US" dirty="0"/>
              <a:t>. </a:t>
            </a:r>
            <a:br>
              <a:rPr lang="en-US" dirty="0"/>
            </a:br>
            <a:r>
              <a:rPr lang="en-US" baseline="30000" dirty="0" err="1"/>
              <a:t>b</a:t>
            </a:r>
            <a:r>
              <a:rPr lang="en-US" dirty="0" err="1"/>
              <a:t>Select</a:t>
            </a:r>
            <a:r>
              <a:rPr lang="en-US" dirty="0"/>
              <a:t> patients for therapy based on two FDA-approved companion diagnostic tests: </a:t>
            </a:r>
            <a:r>
              <a:rPr lang="en-US" dirty="0" err="1"/>
              <a:t>BRACAnalysis</a:t>
            </a:r>
            <a:r>
              <a:rPr lang="en-US" dirty="0"/>
              <a:t> </a:t>
            </a:r>
            <a:r>
              <a:rPr lang="en-US" dirty="0" err="1"/>
              <a:t>CDx</a:t>
            </a:r>
            <a:r>
              <a:rPr lang="en-US" dirty="0"/>
              <a:t> and </a:t>
            </a:r>
            <a:r>
              <a:rPr lang="en-US" dirty="0" err="1"/>
              <a:t>FoundationOne</a:t>
            </a:r>
            <a:r>
              <a:rPr lang="en-US" dirty="0"/>
              <a:t> </a:t>
            </a:r>
            <a:r>
              <a:rPr lang="en-US" dirty="0" err="1"/>
              <a:t>CDx</a:t>
            </a:r>
            <a:r>
              <a:rPr lang="en-US" dirty="0"/>
              <a:t>.</a:t>
            </a:r>
          </a:p>
          <a:p>
            <a:r>
              <a:rPr lang="en-US" dirty="0"/>
              <a:t>1. </a:t>
            </a:r>
            <a:r>
              <a:rPr lang="en-US" dirty="0">
                <a:hlinkClick r:id="rId3"/>
              </a:rPr>
              <a:t>https://www.fda.gov/drugs/drug-approvals-and-databases/fda-approves-olaparib-hrr-gene-mutated-metastatic-castration-resistant-prostate-cancer</a:t>
            </a:r>
            <a:r>
              <a:rPr lang="en-US" dirty="0"/>
              <a:t>; </a:t>
            </a:r>
            <a:br>
              <a:rPr lang="en-US" dirty="0"/>
            </a:br>
            <a:r>
              <a:rPr lang="en-US" dirty="0"/>
              <a:t>2.</a:t>
            </a:r>
            <a:r>
              <a:rPr lang="fr-FR" dirty="0"/>
              <a:t> </a:t>
            </a:r>
            <a:r>
              <a:rPr lang="en-CA" dirty="0">
                <a:hlinkClick r:id="rId4"/>
              </a:rPr>
              <a:t>https://www.fda.gov/drugs/fda-grants-accelerated-approval-rucaparib-brca-mutated-metastatic-castration-resistant-prostate</a:t>
            </a:r>
            <a:r>
              <a:rPr lang="en-CA" dirty="0"/>
              <a:t>.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46361" y="2144545"/>
            <a:ext cx="5220000" cy="2621667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 2020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based on data from the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PROfound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study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the FDA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approved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olaparib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the treatment of patients with deleterious</a:t>
            </a:r>
            <a:r>
              <a:rPr kumimoji="0" lang="en-CA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or suspected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germline or somatic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HRR</a:t>
            </a:r>
            <a:r>
              <a:rPr kumimoji="0" lang="en-CA" sz="1800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gene-mutated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mCRPC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who have progressed following prior treatment with enzalutamide or abiraterone</a:t>
            </a:r>
            <a:r>
              <a:rPr kumimoji="0" lang="en-CA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1,b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63138" y="2144545"/>
            <a:ext cx="5220000" cy="2621667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May 2020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based on data from the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TRITON2 study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the FDA granted accelerated 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approval to </a:t>
            </a:r>
            <a:r>
              <a:rPr kumimoji="0" lang="en-C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rucaparib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the treatment of patients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deleterious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BRCA1/2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(germline and/or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somatic)-associated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mCRPC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who have been treated with an androgen receptor-directed therapy and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taxane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-based chemotherapy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5296F54-E53D-5348-B375-B5983DA4C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752918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D4CD-DC3C-4E25-A705-CE8354FF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</a:t>
            </a:r>
            <a:r>
              <a:rPr lang="en-GB" dirty="0" err="1"/>
              <a:t>PARP</a:t>
            </a:r>
            <a:r>
              <a:rPr lang="en-GB" cap="none" dirty="0" err="1"/>
              <a:t>i</a:t>
            </a:r>
            <a:r>
              <a:rPr lang="en-GB" dirty="0"/>
              <a:t> and HORMONAL TARGETING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A2A047A-F377-0647-BFA8-66BA744D6A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4692404" cy="4525200"/>
          </a:xfrm>
        </p:spPr>
        <p:txBody>
          <a:bodyPr/>
          <a:lstStyle/>
          <a:p>
            <a:r>
              <a:rPr lang="en-GB" dirty="0"/>
              <a:t>The NHA abiraterone, in combination with </a:t>
            </a:r>
            <a:r>
              <a:rPr lang="en-GB" dirty="0" err="1"/>
              <a:t>olaparib</a:t>
            </a:r>
            <a:r>
              <a:rPr lang="en-GB" dirty="0"/>
              <a:t>, prolonged radiologic progression-free survival in the Phase II </a:t>
            </a:r>
            <a:r>
              <a:rPr lang="en-GB" dirty="0" err="1"/>
              <a:t>PROpel</a:t>
            </a:r>
            <a:r>
              <a:rPr lang="en-GB" dirty="0"/>
              <a:t> trial vs </a:t>
            </a:r>
            <a:r>
              <a:rPr lang="en-GB" dirty="0" err="1"/>
              <a:t>abiaterone</a:t>
            </a:r>
            <a:r>
              <a:rPr lang="en-GB" dirty="0"/>
              <a:t> and PBO</a:t>
            </a:r>
          </a:p>
          <a:p>
            <a:pPr lvl="1"/>
            <a:r>
              <a:rPr lang="en-GB" dirty="0"/>
              <a:t>Suggests synergy between hormonal treatments and </a:t>
            </a:r>
            <a:r>
              <a:rPr lang="en-GB" dirty="0" err="1"/>
              <a:t>PARPi</a:t>
            </a:r>
            <a:endParaRPr lang="en-GB" dirty="0"/>
          </a:p>
          <a:p>
            <a:r>
              <a:rPr lang="en-GB" dirty="0"/>
              <a:t>Androgen receptor signalling is a regulator of tumour growth</a:t>
            </a:r>
          </a:p>
          <a:p>
            <a:pPr lvl="1"/>
            <a:r>
              <a:rPr lang="en-GB" dirty="0"/>
              <a:t>AR signalling inhibitors appear to down-regulate DDR gene expression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33490-FD14-5C4A-BD18-40D73AD80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029DB6A-BF90-4E47-88EA-CAA8F360394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dirty="0" err="1"/>
              <a:t>Chatterjee</a:t>
            </a:r>
            <a:r>
              <a:rPr lang="da-DK" dirty="0"/>
              <a:t> P, et al. J </a:t>
            </a:r>
            <a:r>
              <a:rPr lang="da-DK" dirty="0" err="1"/>
              <a:t>Clin</a:t>
            </a:r>
            <a:r>
              <a:rPr lang="da-DK" dirty="0"/>
              <a:t> Invest. 2019;129(10):4245-60;  </a:t>
            </a:r>
            <a:r>
              <a:rPr lang="fr-FR" dirty="0"/>
              <a:t>Clark NW, et al. Lancet </a:t>
            </a:r>
            <a:r>
              <a:rPr lang="fr-FR" dirty="0" err="1"/>
              <a:t>Oncol</a:t>
            </a:r>
            <a:r>
              <a:rPr lang="fr-FR" dirty="0"/>
              <a:t>. 2018;19:975-86;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 err="1"/>
              <a:t>Jividen</a:t>
            </a:r>
            <a:r>
              <a:rPr lang="da-DK" dirty="0"/>
              <a:t>, et al. BMC Cancer. 2018;18:60;  Clarke NW, et al. JCO.2019;37.7_suppl.TPS340.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4108" name="Picture 12" descr="Abiraterone or Enzalutamide in CRPC After Chemotherapy | SpringerLink">
            <a:extLst>
              <a:ext uri="{FF2B5EF4-FFF2-40B4-BE49-F238E27FC236}">
                <a16:creationId xmlns:a16="http://schemas.microsoft.com/office/drawing/2014/main" id="{E327C523-2EBB-459E-B635-354D20B8B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12" y="893671"/>
            <a:ext cx="4992191" cy="383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E3A7EEC7-7381-443D-B1BB-02B599A1238D}"/>
              </a:ext>
            </a:extLst>
          </p:cNvPr>
          <p:cNvSpPr/>
          <p:nvPr/>
        </p:nvSpPr>
        <p:spPr>
          <a:xfrm rot="5400000">
            <a:off x="7586698" y="4846608"/>
            <a:ext cx="786650" cy="562730"/>
          </a:xfrm>
          <a:prstGeom prst="rightArrow">
            <a:avLst/>
          </a:prstGeom>
          <a:solidFill>
            <a:srgbClr val="C7573C"/>
          </a:solidFill>
          <a:ln>
            <a:solidFill>
              <a:srgbClr val="C757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00BD4E4-1A58-41AB-B4F8-8165D75EA42F}"/>
              </a:ext>
            </a:extLst>
          </p:cNvPr>
          <p:cNvSpPr/>
          <p:nvPr/>
        </p:nvSpPr>
        <p:spPr>
          <a:xfrm>
            <a:off x="6979745" y="5616033"/>
            <a:ext cx="2000555" cy="601168"/>
          </a:xfrm>
          <a:prstGeom prst="roundRect">
            <a:avLst/>
          </a:prstGeom>
          <a:noFill/>
          <a:ln>
            <a:solidFill>
              <a:srgbClr val="C757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Expression of DNA repair genes</a:t>
            </a:r>
          </a:p>
        </p:txBody>
      </p:sp>
      <p:pic>
        <p:nvPicPr>
          <p:cNvPr id="4110" name="Picture 14" descr="corresponding author">
            <a:extLst>
              <a:ext uri="{FF2B5EF4-FFF2-40B4-BE49-F238E27FC236}">
                <a16:creationId xmlns:a16="http://schemas.microsoft.com/office/drawing/2014/main" id="{8C6A984E-E679-4168-B341-552FC62B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950" y="862013"/>
            <a:ext cx="6667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F0B3101-AD2B-4213-90FC-2237B47BD583}"/>
              </a:ext>
            </a:extLst>
          </p:cNvPr>
          <p:cNvCxnSpPr>
            <a:cxnSpLocks/>
          </p:cNvCxnSpPr>
          <p:nvPr/>
        </p:nvCxnSpPr>
        <p:spPr>
          <a:xfrm>
            <a:off x="9212516" y="5916617"/>
            <a:ext cx="7626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FD286E22-25DE-4611-AE7C-39B3A2D149C0}"/>
              </a:ext>
            </a:extLst>
          </p:cNvPr>
          <p:cNvSpPr/>
          <p:nvPr/>
        </p:nvSpPr>
        <p:spPr>
          <a:xfrm>
            <a:off x="10238120" y="5671500"/>
            <a:ext cx="1436749" cy="585657"/>
          </a:xfrm>
          <a:prstGeom prst="rect">
            <a:avLst/>
          </a:prstGeom>
          <a:noFill/>
          <a:ln>
            <a:solidFill>
              <a:srgbClr val="C7573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DNA Repair</a:t>
            </a:r>
          </a:p>
        </p:txBody>
      </p:sp>
      <p:grpSp>
        <p:nvGrpSpPr>
          <p:cNvPr id="4100" name="Group 4099">
            <a:extLst>
              <a:ext uri="{FF2B5EF4-FFF2-40B4-BE49-F238E27FC236}">
                <a16:creationId xmlns:a16="http://schemas.microsoft.com/office/drawing/2014/main" id="{BE7827D7-C4E7-4781-8CE7-97EDA01A156C}"/>
              </a:ext>
            </a:extLst>
          </p:cNvPr>
          <p:cNvGrpSpPr/>
          <p:nvPr/>
        </p:nvGrpSpPr>
        <p:grpSpPr>
          <a:xfrm rot="16200000">
            <a:off x="6479685" y="5777693"/>
            <a:ext cx="459291" cy="277846"/>
            <a:chOff x="10103424" y="4750046"/>
            <a:chExt cx="440894" cy="608030"/>
          </a:xfrm>
        </p:grpSpPr>
        <p:cxnSp>
          <p:nvCxnSpPr>
            <p:cNvPr id="4097" name="Straight Connector 4096">
              <a:extLst>
                <a:ext uri="{FF2B5EF4-FFF2-40B4-BE49-F238E27FC236}">
                  <a16:creationId xmlns:a16="http://schemas.microsoft.com/office/drawing/2014/main" id="{5BDA81AB-9F0B-4AA9-B209-99788FD25BB2}"/>
                </a:ext>
              </a:extLst>
            </p:cNvPr>
            <p:cNvCxnSpPr/>
            <p:nvPr/>
          </p:nvCxnSpPr>
          <p:spPr>
            <a:xfrm>
              <a:off x="10323871" y="4750046"/>
              <a:ext cx="0" cy="60803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06AE122-B659-4B07-9FB3-3384F4309A82}"/>
                </a:ext>
              </a:extLst>
            </p:cNvPr>
            <p:cNvCxnSpPr>
              <a:cxnSpLocks/>
            </p:cNvCxnSpPr>
            <p:nvPr/>
          </p:nvCxnSpPr>
          <p:spPr>
            <a:xfrm>
              <a:off x="10103424" y="5358076"/>
              <a:ext cx="44089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504F469-D3A1-4ED6-BEE0-C49E6C1FB7AC}"/>
              </a:ext>
            </a:extLst>
          </p:cNvPr>
          <p:cNvGrpSpPr/>
          <p:nvPr/>
        </p:nvGrpSpPr>
        <p:grpSpPr>
          <a:xfrm>
            <a:off x="11053390" y="4858275"/>
            <a:ext cx="440894" cy="608030"/>
            <a:chOff x="10103424" y="4750046"/>
            <a:chExt cx="440894" cy="60803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542F6B3-D407-483D-B23A-CEBC5EE3FE5B}"/>
                </a:ext>
              </a:extLst>
            </p:cNvPr>
            <p:cNvCxnSpPr/>
            <p:nvPr/>
          </p:nvCxnSpPr>
          <p:spPr>
            <a:xfrm>
              <a:off x="10323871" y="4750046"/>
              <a:ext cx="0" cy="60803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870AC60-D426-432E-85D7-73A04138ACA2}"/>
                </a:ext>
              </a:extLst>
            </p:cNvPr>
            <p:cNvCxnSpPr>
              <a:cxnSpLocks/>
            </p:cNvCxnSpPr>
            <p:nvPr/>
          </p:nvCxnSpPr>
          <p:spPr>
            <a:xfrm>
              <a:off x="10103424" y="5358076"/>
              <a:ext cx="44089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02" name="TextBox 4101">
            <a:extLst>
              <a:ext uri="{FF2B5EF4-FFF2-40B4-BE49-F238E27FC236}">
                <a16:creationId xmlns:a16="http://schemas.microsoft.com/office/drawing/2014/main" id="{D90DA5FD-CB8E-4341-A6D0-38D40DE2A0C5}"/>
              </a:ext>
            </a:extLst>
          </p:cNvPr>
          <p:cNvSpPr txBox="1"/>
          <p:nvPr/>
        </p:nvSpPr>
        <p:spPr>
          <a:xfrm>
            <a:off x="4795211" y="5675016"/>
            <a:ext cx="180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Abiraterone</a:t>
            </a:r>
          </a:p>
        </p:txBody>
      </p:sp>
      <p:sp>
        <p:nvSpPr>
          <p:cNvPr id="4103" name="TextBox 4102">
            <a:extLst>
              <a:ext uri="{FF2B5EF4-FFF2-40B4-BE49-F238E27FC236}">
                <a16:creationId xmlns:a16="http://schemas.microsoft.com/office/drawing/2014/main" id="{0F0E1DBB-54C7-47E4-86BC-53E333968F64}"/>
              </a:ext>
            </a:extLst>
          </p:cNvPr>
          <p:cNvSpPr txBox="1"/>
          <p:nvPr/>
        </p:nvSpPr>
        <p:spPr>
          <a:xfrm>
            <a:off x="10654534" y="4384577"/>
            <a:ext cx="119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 panose="020F0502020204030204" pitchFamily="34" charset="0"/>
                <a:ea typeface="Aileron" charset="0"/>
                <a:cs typeface="Calibri" panose="020F0502020204030204" pitchFamily="34" charset="0"/>
              </a:rPr>
              <a:t>PARPi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C7573C"/>
              </a:solidFill>
              <a:effectLst/>
              <a:uLnTx/>
              <a:uFillTx/>
              <a:latin typeface="Calibri" panose="020F0502020204030204" pitchFamily="34" charset="0"/>
              <a:ea typeface="Aileron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5540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D4CD-DC3C-4E25-A705-CE8354FF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</a:t>
            </a:r>
            <a:r>
              <a:rPr lang="en-GB" dirty="0" err="1"/>
              <a:t>PARP</a:t>
            </a:r>
            <a:r>
              <a:rPr lang="en-GB" cap="none" dirty="0" err="1"/>
              <a:t>i</a:t>
            </a:r>
            <a:r>
              <a:rPr lang="en-GB" dirty="0"/>
              <a:t> and Immune checkpoint inhibitors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4FDD3A-D788-B64C-B290-84579C126D5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4755736" cy="45252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Unrepaired DNA damage from </a:t>
            </a:r>
            <a:r>
              <a:rPr lang="en-GB" dirty="0" err="1"/>
              <a:t>PARPi</a:t>
            </a:r>
            <a:r>
              <a:rPr lang="en-GB" dirty="0"/>
              <a:t> leads to presence of cytoplasmic DNA which activates the STING (Stimulator of Interferon Genes) pathway</a:t>
            </a:r>
          </a:p>
          <a:p>
            <a:pPr lvl="1"/>
            <a:r>
              <a:rPr lang="en-GB" dirty="0"/>
              <a:t>Activation of STING</a:t>
            </a:r>
          </a:p>
          <a:p>
            <a:pPr lvl="1"/>
            <a:r>
              <a:rPr lang="en-GB" dirty="0"/>
              <a:t>↑ expression and release of type 1 IFNs</a:t>
            </a:r>
          </a:p>
          <a:p>
            <a:pPr lvl="1"/>
            <a:r>
              <a:rPr lang="en-GB" dirty="0"/>
              <a:t>↑ infiltration of effector T cells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F6505-56E2-4143-8641-1BE2AF2AA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A2A047A-F377-0647-BFA8-66BA744D6A3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/>
              <a:t>Huang J, et al. Biochem Biophys Res Commun. 2015;463:551-6;  Jiao S, et al.  Clin Cancer Res. 2017;23:3711-20.</a:t>
            </a:r>
            <a:endParaRPr lang="en-GB" dirty="0"/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966F47D3-4253-604A-B3BE-268D0301F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4129" r="5833" b="16612"/>
          <a:stretch>
            <a:fillRect/>
          </a:stretch>
        </p:blipFill>
        <p:spPr bwMode="auto">
          <a:xfrm>
            <a:off x="5917330" y="1771546"/>
            <a:ext cx="5162611" cy="397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613415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creen Shot 2019-11-04 at 07.38.50.png" descr="Screen Shot 2019-11-04 at 07.38.50.png"/>
          <p:cNvPicPr>
            <a:picLocks noChangeAspect="1"/>
          </p:cNvPicPr>
          <p:nvPr/>
        </p:nvPicPr>
        <p:blipFill rotWithShape="1">
          <a:blip r:embed="rId3"/>
          <a:srcRect b="16048"/>
          <a:stretch/>
        </p:blipFill>
        <p:spPr>
          <a:xfrm>
            <a:off x="6227072" y="1306168"/>
            <a:ext cx="5145832" cy="469395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DED4CD-DC3C-4E25-A705-CE8354FF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Combining </a:t>
            </a:r>
            <a:r>
              <a:rPr lang="en-GB" dirty="0" err="1"/>
              <a:t>PARP</a:t>
            </a:r>
            <a:r>
              <a:rPr lang="en-GB" cap="none" dirty="0" err="1"/>
              <a:t>i</a:t>
            </a:r>
            <a:r>
              <a:rPr lang="en-GB" dirty="0"/>
              <a:t> and DNA damaging therapies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17AA0C-7F4E-4A4C-AB92-41A1DFC5A1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4625118" cy="45252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Therapies such as chemotherapy, radiation, and radionucleotides increase DNA damage</a:t>
            </a:r>
          </a:p>
          <a:p>
            <a:pPr lvl="1"/>
            <a:r>
              <a:rPr lang="en-GB" dirty="0"/>
              <a:t>The potential for </a:t>
            </a:r>
            <a:r>
              <a:rPr lang="en-GB" dirty="0" err="1"/>
              <a:t>PARPi</a:t>
            </a:r>
            <a:r>
              <a:rPr lang="en-GB" dirty="0"/>
              <a:t> trapping increases</a:t>
            </a:r>
          </a:p>
          <a:p>
            <a:pPr lvl="1"/>
            <a:r>
              <a:rPr lang="en-GB" dirty="0"/>
              <a:t>The potential synthetic lethality increases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B50D3-B275-B94A-ABF9-D18F18184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F0741C-ABDE-4C48-B284-3953BA8AADE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Keung MYT, et al. J </a:t>
            </a:r>
            <a:r>
              <a:rPr lang="en-US" dirty="0" err="1"/>
              <a:t>Clin</a:t>
            </a:r>
            <a:r>
              <a:rPr lang="en-US" dirty="0"/>
              <a:t> Med. 2019;8:435.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24F8D4-3AB3-4B58-8191-4B2F3A6EA5A7}"/>
              </a:ext>
            </a:extLst>
          </p:cNvPr>
          <p:cNvSpPr/>
          <p:nvPr/>
        </p:nvSpPr>
        <p:spPr>
          <a:xfrm>
            <a:off x="4871864" y="963657"/>
            <a:ext cx="3180096" cy="691561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srgbClr val="C7573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Chemotherapy, radiation, radionucleotide etc.</a:t>
            </a: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CD809D7C-A111-4F38-9A1F-E2454B7704F4}"/>
              </a:ext>
            </a:extLst>
          </p:cNvPr>
          <p:cNvSpPr/>
          <p:nvPr/>
        </p:nvSpPr>
        <p:spPr>
          <a:xfrm rot="20550466">
            <a:off x="7899655" y="862180"/>
            <a:ext cx="818896" cy="887433"/>
          </a:xfrm>
          <a:prstGeom prst="lightningBol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AEDD8A80-8BED-244F-9276-7A93DA0A1350}"/>
              </a:ext>
            </a:extLst>
          </p:cNvPr>
          <p:cNvSpPr/>
          <p:nvPr/>
        </p:nvSpPr>
        <p:spPr>
          <a:xfrm>
            <a:off x="7157704" y="6049807"/>
            <a:ext cx="4063703" cy="691561"/>
          </a:xfrm>
          <a:prstGeom prst="roundRect">
            <a:avLst/>
          </a:prstGeom>
          <a:solidFill>
            <a:schemeClr val="bg1"/>
          </a:solidFill>
          <a:ln>
            <a:solidFill>
              <a:srgbClr val="5D82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 w="0"/>
                <a:solidFill>
                  <a:srgbClr val="C7573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MoA</a:t>
            </a: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srgbClr val="C7573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srgbClr val="5D829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DNA damage plus trapping PARP</a:t>
            </a:r>
            <a:br>
              <a:rPr kumimoji="0" lang="en-GB" sz="1800" b="1" i="0" u="none" strike="noStrike" kern="1200" cap="none" spc="0" normalizeH="0" baseline="0" noProof="0" dirty="0">
                <a:ln w="0"/>
                <a:solidFill>
                  <a:srgbClr val="5D829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 dirty="0">
                <a:ln w="0"/>
                <a:solidFill>
                  <a:srgbClr val="5D8298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 synthetic lethal with HRD</a:t>
            </a:r>
          </a:p>
        </p:txBody>
      </p:sp>
    </p:spTree>
    <p:extLst>
      <p:ext uri="{BB962C8B-B14F-4D97-AF65-F5344CB8AC3E}">
        <p14:creationId xmlns:p14="http://schemas.microsoft.com/office/powerpoint/2010/main" val="1578372357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D4CD-DC3C-4E25-A705-CE8354FF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PARP</a:t>
            </a:r>
            <a:r>
              <a:rPr lang="en-GB" cap="none" dirty="0" err="1"/>
              <a:t>i</a:t>
            </a:r>
            <a:r>
              <a:rPr lang="en-GB" cap="none" dirty="0"/>
              <a:t> COMBINATIONS </a:t>
            </a:r>
            <a:r>
              <a:rPr lang="en-GB" dirty="0"/>
              <a:t>to induce other forms of synthetic lethality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A2A047A-F377-0647-BFA8-66BA744D6A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4971760" cy="4525200"/>
          </a:xfrm>
        </p:spPr>
        <p:txBody>
          <a:bodyPr/>
          <a:lstStyle/>
          <a:p>
            <a:r>
              <a:rPr lang="en-GB" dirty="0"/>
              <a:t>Combined interventions can induce or enhance synthetic lethality by disrupting alternative pathways involved in DNA repair</a:t>
            </a:r>
          </a:p>
          <a:p>
            <a:r>
              <a:rPr lang="en-GB" dirty="0"/>
              <a:t>Such inhibitors of cell signalling pathways include: </a:t>
            </a:r>
          </a:p>
          <a:p>
            <a:pPr lvl="1"/>
            <a:r>
              <a:rPr lang="en-GB" dirty="0"/>
              <a:t>ATR inhibitors (M6620)</a:t>
            </a:r>
          </a:p>
          <a:p>
            <a:pPr lvl="1"/>
            <a:r>
              <a:rPr lang="en-GB" dirty="0"/>
              <a:t>Pi3K pathway inhibitors</a:t>
            </a:r>
          </a:p>
          <a:p>
            <a:pPr lvl="1"/>
            <a:r>
              <a:rPr lang="en-GB" dirty="0"/>
              <a:t>AKT inhibitors (</a:t>
            </a:r>
            <a:r>
              <a:rPr lang="en-GB" dirty="0" err="1"/>
              <a:t>ipatasertib</a:t>
            </a:r>
            <a:r>
              <a:rPr lang="en-GB" dirty="0"/>
              <a:t>) </a:t>
            </a:r>
          </a:p>
          <a:p>
            <a:pPr lvl="1"/>
            <a:r>
              <a:rPr lang="en-GB" dirty="0"/>
              <a:t>VEGFR inhibitors (</a:t>
            </a:r>
            <a:r>
              <a:rPr lang="en-GB" dirty="0" err="1"/>
              <a:t>cediranib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DNA methyltransferase (DNMT) inhibitors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109B2B-30D3-7441-9635-A8255FCE6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308F03-0143-4045-9A76-DA3D5A023FCE}"/>
              </a:ext>
            </a:extLst>
          </p:cNvPr>
          <p:cNvSpPr txBox="1"/>
          <p:nvPr/>
        </p:nvSpPr>
        <p:spPr>
          <a:xfrm>
            <a:off x="620184" y="5468988"/>
            <a:ext cx="8545513" cy="120032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Cancers (Basel)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. 2020 Jun; 12(6): 1607.</a:t>
            </a:r>
          </a:p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Published online 2020 Jun 17. </a:t>
            </a:r>
            <a:r>
              <a:rPr kumimoji="0" lang="en-GB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doi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: 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10.3390/cancers12061607</a:t>
            </a:r>
            <a:endParaRPr kumimoji="0" lang="en-GB" sz="1200" b="0" i="0" u="none" strike="noStrike" kern="1200" cap="none" spc="-2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PMCID: PMC7352566</a:t>
            </a:r>
          </a:p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PMID: 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32560564</a:t>
            </a:r>
            <a:endParaRPr kumimoji="0" lang="en-GB" sz="1200" b="0" i="0" u="none" strike="noStrike" kern="1200" cap="none" spc="-2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Overcoming Platinum and PARP-Inhibitor Resistance in Ovarian Cancer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Michelle McMullen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, 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Katherine </a:t>
            </a:r>
            <a:r>
              <a:rPr kumimoji="0" lang="en-GB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Karakasis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, </a:t>
            </a:r>
            <a:r>
              <a:rPr kumimoji="0" lang="en-GB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Ainhoa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Madariaga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, and 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Amit M. </a:t>
            </a:r>
            <a:r>
              <a:rPr kumimoji="0" lang="en-GB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Oza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*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470D7E-2862-4CFE-92F3-957749DE66A0}"/>
              </a:ext>
            </a:extLst>
          </p:cNvPr>
          <p:cNvSpPr txBox="1"/>
          <p:nvPr/>
        </p:nvSpPr>
        <p:spPr>
          <a:xfrm>
            <a:off x="6029511" y="5838320"/>
            <a:ext cx="5328592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Figure adapted from;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PARP Inhibitors: Extending Benefit Beyond BRCA-Mutant Cancers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Patrick G. </a:t>
            </a:r>
            <a:r>
              <a:rPr kumimoji="0" lang="en-GB" sz="1200" b="0" i="0" u="none" strike="noStrike" kern="1200" cap="none" spc="-20" normalizeH="0" baseline="0" noProof="0" dirty="0" err="1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Pilié</a:t>
            </a: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, Carl M. Gay, Lauren A. Byers, Mark J. O'Connor and Timothy A. Yap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2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/>
                <a:ea typeface="Verdana" panose="020B0604030504040204" pitchFamily="34" charset="0"/>
                <a:cs typeface="+mn-cs"/>
              </a:rPr>
              <a:t>DOI: 10.1158/1078-0432.CCR-18-0968 Published July 2019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669697-F509-4C2A-B2F4-6779EF197C55}"/>
              </a:ext>
            </a:extLst>
          </p:cNvPr>
          <p:cNvSpPr txBox="1"/>
          <p:nvPr/>
        </p:nvSpPr>
        <p:spPr>
          <a:xfrm>
            <a:off x="6029511" y="1425600"/>
            <a:ext cx="6043153" cy="40011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7573C"/>
                </a:solidFill>
                <a:effectLst/>
                <a:uLnTx/>
                <a:uFillTx/>
                <a:latin typeface="Calibri"/>
                <a:ea typeface="Aileron" charset="0"/>
                <a:cs typeface="Aileron" charset="0"/>
              </a:rPr>
              <a:t>ATR inhibition induced synthetic lethality</a:t>
            </a:r>
          </a:p>
        </p:txBody>
      </p:sp>
      <p:pic>
        <p:nvPicPr>
          <p:cNvPr id="42" name="Picture 41" descr="A picture containing clock&#10;&#10;Description automatically generated">
            <a:extLst>
              <a:ext uri="{FF2B5EF4-FFF2-40B4-BE49-F238E27FC236}">
                <a16:creationId xmlns:a16="http://schemas.microsoft.com/office/drawing/2014/main" id="{00DE87C6-DC4E-484D-AAE8-073FDE0B58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11" y="1982136"/>
            <a:ext cx="5840212" cy="356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18667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9437239" cy="864000"/>
          </a:xfrm>
        </p:spPr>
        <p:txBody>
          <a:bodyPr/>
          <a:lstStyle/>
          <a:p>
            <a:r>
              <a:rPr lang="en-GB" dirty="0"/>
              <a:t>Overcoming resistance: ongoing combination trials</a:t>
            </a:r>
            <a:endParaRPr lang="en-US" dirty="0"/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16C60E6F-8062-5D44-A0F2-48E1C6441DD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318133324"/>
              </p:ext>
            </p:extLst>
          </p:nvPr>
        </p:nvGraphicFramePr>
        <p:xfrm>
          <a:off x="335361" y="943039"/>
          <a:ext cx="11247041" cy="5510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344">
                  <a:extLst>
                    <a:ext uri="{9D8B030D-6E8A-4147-A177-3AD203B41FA5}">
                      <a16:colId xmlns:a16="http://schemas.microsoft.com/office/drawing/2014/main" val="1199719960"/>
                    </a:ext>
                  </a:extLst>
                </a:gridCol>
                <a:gridCol w="1920945">
                  <a:extLst>
                    <a:ext uri="{9D8B030D-6E8A-4147-A177-3AD203B41FA5}">
                      <a16:colId xmlns:a16="http://schemas.microsoft.com/office/drawing/2014/main" val="3758134188"/>
                    </a:ext>
                  </a:extLst>
                </a:gridCol>
                <a:gridCol w="1108238">
                  <a:extLst>
                    <a:ext uri="{9D8B030D-6E8A-4147-A177-3AD203B41FA5}">
                      <a16:colId xmlns:a16="http://schemas.microsoft.com/office/drawing/2014/main" val="3206412263"/>
                    </a:ext>
                  </a:extLst>
                </a:gridCol>
                <a:gridCol w="1034355">
                  <a:extLst>
                    <a:ext uri="{9D8B030D-6E8A-4147-A177-3AD203B41FA5}">
                      <a16:colId xmlns:a16="http://schemas.microsoft.com/office/drawing/2014/main" val="2116677245"/>
                    </a:ext>
                  </a:extLst>
                </a:gridCol>
                <a:gridCol w="1403768">
                  <a:extLst>
                    <a:ext uri="{9D8B030D-6E8A-4147-A177-3AD203B41FA5}">
                      <a16:colId xmlns:a16="http://schemas.microsoft.com/office/drawing/2014/main" val="773503531"/>
                    </a:ext>
                  </a:extLst>
                </a:gridCol>
                <a:gridCol w="1070775">
                  <a:extLst>
                    <a:ext uri="{9D8B030D-6E8A-4147-A177-3AD203B41FA5}">
                      <a16:colId xmlns:a16="http://schemas.microsoft.com/office/drawing/2014/main" val="637029540"/>
                    </a:ext>
                  </a:extLst>
                </a:gridCol>
                <a:gridCol w="1307616">
                  <a:extLst>
                    <a:ext uri="{9D8B030D-6E8A-4147-A177-3AD203B41FA5}">
                      <a16:colId xmlns:a16="http://schemas.microsoft.com/office/drawing/2014/main" val="2228348225"/>
                    </a:ext>
                  </a:extLst>
                </a:gridCol>
              </a:tblGrid>
              <a:tr h="255178">
                <a:tc>
                  <a:txBody>
                    <a:bodyPr/>
                    <a:lstStyle/>
                    <a:p>
                      <a:r>
                        <a:rPr lang="en-US" sz="1000" dirty="0"/>
                        <a:t>Treatment Regimen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Allocation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HRD Selection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Estimated Enrollment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CTID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429761"/>
                  </a:ext>
                </a:extLst>
              </a:tr>
              <a:tr h="181211">
                <a:tc gridSpan="7"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bg1"/>
                          </a:solidFill>
                        </a:rPr>
                        <a:t>PARPi + AR signaling inhibitors</a:t>
                      </a:r>
                    </a:p>
                  </a:txBody>
                  <a:tcPr marT="18000" marB="18000" anchor="ctr">
                    <a:solidFill>
                      <a:srgbClr val="C757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58853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/>
                        <a:t>Niraparib and Abiraterone and Prednisolone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Randomized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1000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NCT03748641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989773112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 err="1"/>
                        <a:t>Olaparib</a:t>
                      </a:r>
                      <a:r>
                        <a:rPr lang="en-US" sz="900" dirty="0"/>
                        <a:t> or </a:t>
                      </a:r>
                      <a:r>
                        <a:rPr lang="en-US" sz="900" dirty="0" err="1"/>
                        <a:t>Olaparib</a:t>
                      </a:r>
                      <a:r>
                        <a:rPr lang="en-US" sz="900" dirty="0"/>
                        <a:t> and Abiraterone and Prednisone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Randomized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Yes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70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NCT03012321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3351076140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 err="1"/>
                        <a:t>Olaparib</a:t>
                      </a:r>
                      <a:r>
                        <a:rPr lang="en-US" sz="900" dirty="0"/>
                        <a:t> and Abiraterone and Prednisolone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No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720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NCT03732820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3495281414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/>
                        <a:t>Rucaparib and Abiraterone, Enzalutamide or Docetaxel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400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NCT02975934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2904125663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/>
                        <a:t>Niraparib and </a:t>
                      </a:r>
                      <a:r>
                        <a:rPr lang="en-US" sz="900" dirty="0" err="1"/>
                        <a:t>Apalutamide</a:t>
                      </a:r>
                      <a:r>
                        <a:rPr lang="en-US" sz="900" dirty="0"/>
                        <a:t> or Abiraterone and Prednisolone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Active, not 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34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NCT02924766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1789523608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/>
                        <a:t>Niraparib and Enzalutamide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Terminated (Suspended by funder)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2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NCT02500901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1548926810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 err="1"/>
                        <a:t>Talazoparib</a:t>
                      </a:r>
                      <a:r>
                        <a:rPr lang="en-US" sz="900" dirty="0"/>
                        <a:t> and Enzalutamide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Yes†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872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NCT03395197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1746484024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GB" sz="900" dirty="0">
                          <a:solidFill>
                            <a:srgbClr val="505050"/>
                          </a:solidFill>
                          <a:latin typeface="Calibri" panose="020F0502020204030204" pitchFamily="34" charset="0"/>
                          <a:ea typeface="Aileron" charset="0"/>
                          <a:cs typeface="Calibri" panose="020F0502020204030204" pitchFamily="34" charset="0"/>
                        </a:rPr>
                        <a:t>Rucaparib and Enzalutamide and Abiraterone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Non-randomized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60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NCT04179396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3169253640"/>
                  </a:ext>
                </a:extLst>
              </a:tr>
              <a:tr h="181211">
                <a:tc gridSpan="7"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9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PARPi</a:t>
                      </a:r>
                      <a:r>
                        <a:rPr lang="en-US" sz="9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+ immune checkpoint inhibitors</a:t>
                      </a:r>
                    </a:p>
                  </a:txBody>
                  <a:tcPr marT="18000" marB="18000" anchor="ctr">
                    <a:solidFill>
                      <a:srgbClr val="C7573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 marT="25200" marB="252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25200" marB="252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25200" marB="252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25200" marB="252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25200" marB="25200" anchor="ctr"/>
                </a:tc>
                <a:extLst>
                  <a:ext uri="{0D108BD9-81ED-4DB2-BD59-A6C34878D82A}">
                    <a16:rowId xmlns:a16="http://schemas.microsoft.com/office/drawing/2014/main" val="454253718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Talazoparib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Avelumab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Non-Randomized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242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/>
                        <a:t>Ib</a:t>
                      </a:r>
                      <a:r>
                        <a:rPr lang="en-US" sz="900" dirty="0"/>
                        <a:t>/II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NCT03330405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1942048541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Olaparib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Durvalumab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32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NCT03810105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750328971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Niraparib and JNJ-63723283 or Abiraterone and Prednisolone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Non-Randomized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150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/>
                        <a:t>Ib</a:t>
                      </a:r>
                      <a:r>
                        <a:rPr lang="en-US" sz="900" dirty="0"/>
                        <a:t>-II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NCT0341350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1344255057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Rucaparib and Nivolumab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Non-Randomized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330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NCT03338790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2435598660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Rucaparib or Rucaparib and Nivolumab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60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/>
                        <a:t>Ib</a:t>
                      </a:r>
                      <a:r>
                        <a:rPr lang="en-US" sz="900" dirty="0"/>
                        <a:t>/</a:t>
                      </a:r>
                      <a:r>
                        <a:rPr lang="en-US" sz="900" dirty="0" err="1"/>
                        <a:t>IIa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NCT03572478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2234150186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Olaparib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Pembrolizumab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Non-Randomized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400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NCT02861573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3674647742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Olaparib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Pembrolizumab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Not yet 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780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NCT03834519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3997806672"/>
                  </a:ext>
                </a:extLst>
              </a:tr>
              <a:tr h="181211">
                <a:tc gridSpan="7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PARPi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chemotherapy agents</a:t>
                      </a:r>
                    </a:p>
                  </a:txBody>
                  <a:tcPr marT="18000" marB="18000" anchor="ctr">
                    <a:solidFill>
                      <a:srgbClr val="C7573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 marT="25200" marB="252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25200" marB="252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25200" marB="2520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25200" marB="252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25200" marB="25200" anchor="ctr"/>
                </a:tc>
                <a:extLst>
                  <a:ext uri="{0D108BD9-81ED-4DB2-BD59-A6C34878D82A}">
                    <a16:rowId xmlns:a16="http://schemas.microsoft.com/office/drawing/2014/main" val="732564563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Rucaparib, Docetaxel and carboplatin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20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NCT03442556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3989056029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Pamiparib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Temozolomide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Non-randomized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150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NCT03150810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2412958152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PARPi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Radionuclide therapies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4239800748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Niraparib and Radium Ra 223 Dichloride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6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NCT03076203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1208873202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Olaparib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Radium Ra 223 Dichloride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112</a:t>
                      </a:r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NCT03317392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1555339673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Olaparib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177Lu-PSMA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52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NCT03874884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3968645057"/>
                  </a:ext>
                </a:extLst>
              </a:tr>
              <a:tr h="181211">
                <a:tc gridSpan="7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PARPi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surgical procedures</a:t>
                      </a:r>
                    </a:p>
                  </a:txBody>
                  <a:tcPr marT="18000" marB="18000" anchor="ctr">
                    <a:solidFill>
                      <a:srgbClr val="C757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3126967068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Olaparib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RP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13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NCT03432897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565065923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Olaparib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RP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Yes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NCT03570476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1817875171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PARPi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VEGF RTK inhibitors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712676498"/>
                  </a:ext>
                </a:extLst>
              </a:tr>
              <a:tr h="18121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Olaparib</a:t>
                      </a:r>
                      <a:r>
                        <a:rPr lang="en-US" sz="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</a:t>
                      </a:r>
                      <a:r>
                        <a:rPr lang="en-US" sz="9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Cediranib</a:t>
                      </a:r>
                      <a:endParaRPr 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Active, not recruiting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Randomized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90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II</a:t>
                      </a:r>
                    </a:p>
                  </a:txBody>
                  <a:tcPr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NCT02893917</a:t>
                      </a:r>
                    </a:p>
                  </a:txBody>
                  <a:tcPr marT="18000" marB="18000" anchor="ctr"/>
                </a:tc>
                <a:extLst>
                  <a:ext uri="{0D108BD9-81ED-4DB2-BD59-A6C34878D82A}">
                    <a16:rowId xmlns:a16="http://schemas.microsoft.com/office/drawing/2014/main" val="225116054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B4711A8-E9BF-3343-BDA6-56D9A9FDE92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520259"/>
            <a:ext cx="8116800" cy="365125"/>
          </a:xfrm>
        </p:spPr>
        <p:txBody>
          <a:bodyPr/>
          <a:lstStyle/>
          <a:p>
            <a:r>
              <a:rPr lang="en-US" dirty="0"/>
              <a:t>Adapted from Virtanen V, et al., Genes (Basel). 2019;10(8):565; </a:t>
            </a:r>
            <a:r>
              <a:rPr lang="en-US" dirty="0" err="1"/>
              <a:t>clinicaltrials.gov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7017734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9221215" cy="864000"/>
          </a:xfrm>
        </p:spPr>
        <p:txBody>
          <a:bodyPr/>
          <a:lstStyle/>
          <a:p>
            <a:r>
              <a:rPr lang="en-GB" dirty="0"/>
              <a:t>Overcoming resistance: ongoing combination trials</a:t>
            </a:r>
            <a:endParaRPr lang="en-US" dirty="0"/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BAE4E0CB-94F9-514A-BAB1-86ED2F6D28C6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620713" y="1425575"/>
          <a:ext cx="10961685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1111">
                  <a:extLst>
                    <a:ext uri="{9D8B030D-6E8A-4147-A177-3AD203B41FA5}">
                      <a16:colId xmlns:a16="http://schemas.microsoft.com/office/drawing/2014/main" val="84810045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20102025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39774758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57041735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42997365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732541132"/>
                    </a:ext>
                  </a:extLst>
                </a:gridCol>
                <a:gridCol w="1237926">
                  <a:extLst>
                    <a:ext uri="{9D8B030D-6E8A-4147-A177-3AD203B41FA5}">
                      <a16:colId xmlns:a16="http://schemas.microsoft.com/office/drawing/2014/main" val="367165335"/>
                    </a:ext>
                  </a:extLst>
                </a:gridCol>
              </a:tblGrid>
              <a:tr h="197454">
                <a:tc>
                  <a:txBody>
                    <a:bodyPr/>
                    <a:lstStyle/>
                    <a:p>
                      <a:r>
                        <a:rPr lang="en-US" sz="1400" dirty="0"/>
                        <a:t>Treatment Regimen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HRD Selection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Estimated Enrollment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CTID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666410"/>
                  </a:ext>
                </a:extLst>
              </a:tr>
              <a:tr h="197454">
                <a:tc gridSpan="7">
                  <a:txBody>
                    <a:bodyPr/>
                    <a:lstStyle/>
                    <a:p>
                      <a:r>
                        <a:rPr lang="en-US" sz="1400" b="1" dirty="0" err="1"/>
                        <a:t>PARPi</a:t>
                      </a:r>
                      <a:r>
                        <a:rPr lang="en-US" sz="1400" b="1" dirty="0"/>
                        <a:t> + AKT inhibitors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3135468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r>
                        <a:rPr lang="en-US" sz="1400" dirty="0"/>
                        <a:t>Rucaparib and </a:t>
                      </a:r>
                      <a:r>
                        <a:rPr lang="en-US" sz="1400" dirty="0" err="1"/>
                        <a:t>Ipatasertib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Recruiting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Non-Randomized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Ib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NCT03840200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7604774"/>
                  </a:ext>
                </a:extLst>
              </a:tr>
              <a:tr h="197454">
                <a:tc gridSpan="7">
                  <a:txBody>
                    <a:bodyPr/>
                    <a:lstStyle/>
                    <a:p>
                      <a:r>
                        <a:rPr lang="en-US" sz="1400" b="1" dirty="0" err="1"/>
                        <a:t>PARPi</a:t>
                      </a:r>
                      <a:r>
                        <a:rPr lang="en-US" sz="1400" b="1" dirty="0"/>
                        <a:t> + androgens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002995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r>
                        <a:rPr lang="en-US" sz="1400" dirty="0" err="1"/>
                        <a:t>Olaparib</a:t>
                      </a:r>
                      <a:r>
                        <a:rPr lang="en-US" sz="1400" dirty="0"/>
                        <a:t> and Testosterone Enanthate or Cypionate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Recruiting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NCT03516812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0032720"/>
                  </a:ext>
                </a:extLst>
              </a:tr>
              <a:tr h="197454">
                <a:tc gridSpan="7">
                  <a:txBody>
                    <a:bodyPr/>
                    <a:lstStyle/>
                    <a:p>
                      <a:r>
                        <a:rPr lang="en-US" sz="1400" b="1" dirty="0" err="1"/>
                        <a:t>PARPi</a:t>
                      </a:r>
                      <a:r>
                        <a:rPr lang="en-US" sz="1400" b="1" dirty="0"/>
                        <a:t> + ATR inhibitors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84788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r>
                        <a:rPr lang="en-US" sz="1400" dirty="0" err="1"/>
                        <a:t>Olaparib</a:t>
                      </a:r>
                      <a:r>
                        <a:rPr lang="en-US" sz="1400" dirty="0"/>
                        <a:t> and AZD6738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Recruiting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Non-Randomized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NCT03787680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5299690"/>
                  </a:ext>
                </a:extLst>
              </a:tr>
              <a:tr h="197454">
                <a:tc gridSpan="7">
                  <a:txBody>
                    <a:bodyPr/>
                    <a:lstStyle/>
                    <a:p>
                      <a:r>
                        <a:rPr lang="en-US" sz="1400" b="1" dirty="0" err="1"/>
                        <a:t>PARPi</a:t>
                      </a:r>
                      <a:r>
                        <a:rPr lang="en-US" sz="1400" b="1" dirty="0"/>
                        <a:t> + GnRH antagonists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6487275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r>
                        <a:rPr lang="en-US" sz="1400" dirty="0" err="1"/>
                        <a:t>Olaparib</a:t>
                      </a:r>
                      <a:r>
                        <a:rPr lang="en-US" sz="1400" dirty="0"/>
                        <a:t> and </a:t>
                      </a:r>
                      <a:r>
                        <a:rPr lang="en-US" sz="1400" dirty="0" err="1"/>
                        <a:t>Degarelix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Recruiting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Randomized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NCT02324998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8140704"/>
                  </a:ext>
                </a:extLst>
              </a:tr>
              <a:tr h="197454">
                <a:tc gridSpan="7">
                  <a:txBody>
                    <a:bodyPr/>
                    <a:lstStyle/>
                    <a:p>
                      <a:r>
                        <a:rPr lang="en-US" sz="1400" b="1" dirty="0" err="1"/>
                        <a:t>PARPi</a:t>
                      </a:r>
                      <a:r>
                        <a:rPr lang="en-US" sz="1400" b="1" dirty="0"/>
                        <a:t> + nanoparticle conjugate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745338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Olaparib</a:t>
                      </a:r>
                      <a:r>
                        <a:rPr lang="en-US" sz="1400" b="0" dirty="0"/>
                        <a:t> and CRLX101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Recruiting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Non-randomized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I/II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NCT02769962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2330164"/>
                  </a:ext>
                </a:extLst>
              </a:tr>
              <a:tr h="197454">
                <a:tc gridSpan="7">
                  <a:txBody>
                    <a:bodyPr/>
                    <a:lstStyle/>
                    <a:p>
                      <a:r>
                        <a:rPr lang="en-US" sz="1400" b="1" dirty="0" err="1"/>
                        <a:t>Personazlized</a:t>
                      </a:r>
                      <a:r>
                        <a:rPr lang="en-US" sz="1400" b="1" dirty="0"/>
                        <a:t> medicine approach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199556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r>
                        <a:rPr lang="en-US" sz="1400" b="0" dirty="0"/>
                        <a:t>SMMART therapy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Recruiting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NCT03878524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4055614"/>
                  </a:ext>
                </a:extLst>
              </a:tr>
              <a:tr h="197454">
                <a:tc gridSpan="7">
                  <a:txBody>
                    <a:bodyPr/>
                    <a:lstStyle/>
                    <a:p>
                      <a:r>
                        <a:rPr lang="en-US" sz="1400" b="1" dirty="0" err="1"/>
                        <a:t>PARPi</a:t>
                      </a:r>
                      <a:r>
                        <a:rPr lang="en-US" sz="1400" b="1" dirty="0"/>
                        <a:t> + radiation treatment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3833518"/>
                  </a:ext>
                </a:extLst>
              </a:tr>
              <a:tr h="197454">
                <a:tc>
                  <a:txBody>
                    <a:bodyPr/>
                    <a:lstStyle/>
                    <a:p>
                      <a:r>
                        <a:rPr lang="en-US" sz="1400" b="0" dirty="0" err="1"/>
                        <a:t>Olaparib</a:t>
                      </a:r>
                      <a:r>
                        <a:rPr lang="en-US" sz="1400" b="0" dirty="0"/>
                        <a:t> and 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Recruiting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Randomized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I/II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NCT03317392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918304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43C0F-8A7B-3A4B-9DB5-B3472E36E8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2D92C5-BF4E-9541-B81E-74B161AF931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Virtanen V, et al. Genes (Basel). 2019;10(8):565; </a:t>
            </a:r>
            <a:r>
              <a:rPr lang="en-US" dirty="0" err="1"/>
              <a:t>clinicaltrials.gov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545645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b="1" dirty="0">
                <a:solidFill>
                  <a:srgbClr val="C7573C"/>
                </a:solidFill>
              </a:rPr>
              <a:t>Somatic and germline testing </a:t>
            </a:r>
            <a:r>
              <a:rPr lang="en-US" dirty="0"/>
              <a:t>for common DDR mutations are </a:t>
            </a:r>
            <a:r>
              <a:rPr lang="en-US" b="1" dirty="0">
                <a:solidFill>
                  <a:srgbClr val="C7573C"/>
                </a:solidFill>
              </a:rPr>
              <a:t>recommended for all patients with metastatic </a:t>
            </a:r>
            <a:r>
              <a:rPr lang="en-US" b="1" dirty="0" err="1">
                <a:solidFill>
                  <a:srgbClr val="C7573C"/>
                </a:solidFill>
              </a:rPr>
              <a:t>PCa</a:t>
            </a:r>
            <a:endParaRPr lang="en-US" b="1" dirty="0">
              <a:solidFill>
                <a:srgbClr val="C7573C"/>
              </a:solidFill>
            </a:endParaRPr>
          </a:p>
          <a:p>
            <a:r>
              <a:rPr lang="en-US" b="1" dirty="0">
                <a:solidFill>
                  <a:srgbClr val="C7573C"/>
                </a:solidFill>
              </a:rPr>
              <a:t>Multiple </a:t>
            </a:r>
            <a:r>
              <a:rPr lang="en-US" b="1" dirty="0" err="1">
                <a:solidFill>
                  <a:srgbClr val="C7573C"/>
                </a:solidFill>
              </a:rPr>
              <a:t>PARPi’s</a:t>
            </a:r>
            <a:r>
              <a:rPr lang="en-US" b="1" dirty="0">
                <a:solidFill>
                  <a:srgbClr val="C7573C"/>
                </a:solidFill>
              </a:rPr>
              <a:t> have proven efficacy and tolerability in </a:t>
            </a:r>
            <a:r>
              <a:rPr lang="en-US" b="1" dirty="0" err="1">
                <a:solidFill>
                  <a:srgbClr val="C7573C"/>
                </a:solidFill>
              </a:rPr>
              <a:t>mCRPC</a:t>
            </a:r>
            <a:endParaRPr lang="en-US" b="1" dirty="0">
              <a:solidFill>
                <a:srgbClr val="C7573C"/>
              </a:solidFill>
            </a:endParaRPr>
          </a:p>
          <a:p>
            <a:pPr lvl="1"/>
            <a:r>
              <a:rPr lang="en-GB" dirty="0"/>
              <a:t>With </a:t>
            </a:r>
            <a:r>
              <a:rPr lang="en-GB" b="1" dirty="0">
                <a:solidFill>
                  <a:srgbClr val="C7573C"/>
                </a:solidFill>
              </a:rPr>
              <a:t>olaparib</a:t>
            </a:r>
            <a:r>
              <a:rPr lang="en-GB" dirty="0"/>
              <a:t> having </a:t>
            </a:r>
            <a:r>
              <a:rPr lang="en-GB" b="1" dirty="0">
                <a:solidFill>
                  <a:srgbClr val="C7573C"/>
                </a:solidFill>
              </a:rPr>
              <a:t>OS data </a:t>
            </a:r>
            <a:r>
              <a:rPr lang="en-GB" dirty="0"/>
              <a:t>in </a:t>
            </a:r>
            <a:r>
              <a:rPr lang="en-GB" dirty="0" err="1"/>
              <a:t>mCRPC</a:t>
            </a:r>
            <a:r>
              <a:rPr lang="en-GB" dirty="0"/>
              <a:t> based on the </a:t>
            </a:r>
            <a:r>
              <a:rPr lang="en-GB" dirty="0" err="1"/>
              <a:t>PROfound</a:t>
            </a:r>
            <a:r>
              <a:rPr lang="en-GB" dirty="0"/>
              <a:t> study</a:t>
            </a:r>
          </a:p>
          <a:p>
            <a:pPr lvl="1"/>
            <a:r>
              <a:rPr lang="en-GB" dirty="0"/>
              <a:t>Studies into combination therapies with hormonal agents are underway</a:t>
            </a:r>
          </a:p>
          <a:p>
            <a:r>
              <a:rPr lang="en-GB" b="1" dirty="0">
                <a:solidFill>
                  <a:srgbClr val="C7573C"/>
                </a:solidFill>
              </a:rPr>
              <a:t>Combinations</a:t>
            </a:r>
            <a:r>
              <a:rPr lang="en-GB" dirty="0"/>
              <a:t> with therapies which induce DNA damage or a BRCA-like phenotype may help overcome </a:t>
            </a:r>
            <a:r>
              <a:rPr lang="en-GB" b="1" dirty="0">
                <a:solidFill>
                  <a:srgbClr val="C7573C"/>
                </a:solidFill>
              </a:rPr>
              <a:t>PARPi resistance </a:t>
            </a:r>
            <a:endParaRPr lang="en-US" b="1" dirty="0">
              <a:solidFill>
                <a:srgbClr val="C7573C"/>
              </a:solidFill>
            </a:endParaRPr>
          </a:p>
          <a:p>
            <a:r>
              <a:rPr lang="en-GB" dirty="0"/>
              <a:t>Investigations into PARP inhibitor efficacy in locally advanced </a:t>
            </a:r>
            <a:r>
              <a:rPr lang="en-GB" dirty="0" err="1"/>
              <a:t>PCa</a:t>
            </a:r>
            <a:r>
              <a:rPr lang="en-GB" dirty="0"/>
              <a:t> may alter the place of PARP inhibition in the treatment pathway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C158A-77BF-9B42-A10B-EE8A9027E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E205A-877D-4884-88FF-B562C95FBF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AE0265-8069-2745-B62D-77D0E8C09E7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43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7474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Major prognostic features of prostate cancer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4899752" cy="4525200"/>
          </a:xfrm>
        </p:spPr>
        <p:txBody>
          <a:bodyPr/>
          <a:lstStyle/>
          <a:p>
            <a:r>
              <a:rPr lang="en-GB" dirty="0"/>
              <a:t>5-year survival is close to 100% in patients with local or regional </a:t>
            </a:r>
            <a:r>
              <a:rPr lang="en-GB" dirty="0" err="1"/>
              <a:t>PCa</a:t>
            </a:r>
            <a:endParaRPr lang="en-GB" baseline="30000" dirty="0"/>
          </a:p>
          <a:p>
            <a:r>
              <a:rPr lang="en-GB" dirty="0"/>
              <a:t>Loss of hormone sensitivity and metastasis represent two major negative prognostic events in </a:t>
            </a:r>
            <a:r>
              <a:rPr lang="en-GB" dirty="0" err="1"/>
              <a:t>PCa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1C1CB7-38A4-3844-995D-9C34E093E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sz="quarter" idx="15"/>
          </p:nvPr>
        </p:nvSpPr>
        <p:spPr>
          <a:xfrm>
            <a:off x="191344" y="6356351"/>
            <a:ext cx="11881320" cy="365125"/>
          </a:xfrm>
        </p:spPr>
        <p:txBody>
          <a:bodyPr anchor="b" anchorCtr="0"/>
          <a:lstStyle/>
          <a:p>
            <a:pPr>
              <a:spcBef>
                <a:spcPts val="0"/>
              </a:spcBef>
            </a:pPr>
            <a:r>
              <a:rPr lang="en-US" dirty="0">
                <a:hlinkClick r:id="rId3"/>
              </a:rPr>
              <a:t>https://www.cancer.net/cancer-types/prostate-cancer/statistics#:~:text=The%205%2Dyear%20survival%20rate%20for%20most%20men%20with%20local,prostate%20cancer%20combined%20is%2098%25.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hlinkClick r:id="rId4"/>
              </a:rPr>
              <a:t>https://www.urotoday.com/library-resources/m0-prostate-cancer/111535-treatment-advances-in-non-metastatic-castration-resistant-prostate-cancer.html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GB" dirty="0"/>
              <a:t>Madan RA et al., </a:t>
            </a:r>
            <a:r>
              <a:rPr lang="en-US" dirty="0">
                <a:hlinkClick r:id="rId5"/>
              </a:rPr>
              <a:t>https://pubmed.ncbi.nlm.nih.gov/18628467/</a:t>
            </a:r>
            <a:r>
              <a:rPr lang="en-US" dirty="0"/>
              <a:t>; </a:t>
            </a:r>
            <a:r>
              <a:rPr lang="en-US" dirty="0" err="1"/>
              <a:t>Carniero</a:t>
            </a:r>
            <a:r>
              <a:rPr lang="en-US" dirty="0"/>
              <a:t> et al., </a:t>
            </a:r>
            <a:r>
              <a:rPr lang="en-US" dirty="0">
                <a:hlinkClick r:id="rId6"/>
              </a:rPr>
              <a:t>https://pubmed.ncbi.nlm.nih.gov/27802009/</a:t>
            </a:r>
            <a:r>
              <a:rPr lang="en-US" dirty="0"/>
              <a:t> </a:t>
            </a:r>
            <a:r>
              <a:rPr lang="en-US" dirty="0" err="1"/>
              <a:t>Francini</a:t>
            </a:r>
            <a:r>
              <a:rPr lang="en-US" dirty="0"/>
              <a:t> et al., </a:t>
            </a:r>
            <a:r>
              <a:rPr lang="en-US" dirty="0">
                <a:hlinkClick r:id="rId7"/>
              </a:rPr>
              <a:t>https://pubmed.ncbi.nlm.nih.gov/30643173/</a:t>
            </a:r>
            <a:br>
              <a:rPr lang="en-US" dirty="0"/>
            </a:br>
            <a:r>
              <a:rPr lang="en-US" dirty="0" err="1"/>
              <a:t>Halabi</a:t>
            </a:r>
            <a:r>
              <a:rPr lang="en-US" dirty="0"/>
              <a:t> et al., </a:t>
            </a:r>
            <a:r>
              <a:rPr lang="en-US" dirty="0">
                <a:hlinkClick r:id="rId8"/>
              </a:rPr>
              <a:t>https://pubmed.ncbi.nlm.nih.gov/26951312/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/>
              <a:t>CRPC, castrate-resistant prostate cancer; </a:t>
            </a:r>
            <a:r>
              <a:rPr lang="en-US" dirty="0" err="1"/>
              <a:t>mCRPC</a:t>
            </a:r>
            <a:r>
              <a:rPr lang="en-US" dirty="0"/>
              <a:t>, metastatic CRPC; </a:t>
            </a:r>
            <a:r>
              <a:rPr lang="en-US" dirty="0" err="1"/>
              <a:t>mHSPC</a:t>
            </a:r>
            <a:r>
              <a:rPr lang="en-US" dirty="0"/>
              <a:t>, metastatic hormone-sensitive prostate cancer; OS, overall survival; </a:t>
            </a:r>
            <a:r>
              <a:rPr lang="en-US" dirty="0" err="1"/>
              <a:t>PCa</a:t>
            </a:r>
            <a:r>
              <a:rPr lang="en-US" dirty="0"/>
              <a:t>, prostate cancer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3BFB6E-F698-4D14-95AF-33A8D8092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210398"/>
              </p:ext>
            </p:extLst>
          </p:nvPr>
        </p:nvGraphicFramePr>
        <p:xfrm>
          <a:off x="6017130" y="1360169"/>
          <a:ext cx="5618610" cy="31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681">
                  <a:extLst>
                    <a:ext uri="{9D8B030D-6E8A-4147-A177-3AD203B41FA5}">
                      <a16:colId xmlns:a16="http://schemas.microsoft.com/office/drawing/2014/main" val="2414481101"/>
                    </a:ext>
                  </a:extLst>
                </a:gridCol>
                <a:gridCol w="2707929">
                  <a:extLst>
                    <a:ext uri="{9D8B030D-6E8A-4147-A177-3AD203B41FA5}">
                      <a16:colId xmlns:a16="http://schemas.microsoft.com/office/drawing/2014/main" val="31856492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 New Cancer Diagnosis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 5-year OS range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extLst>
                  <a:ext uri="{0D108BD9-81ED-4DB2-BD59-A6C34878D82A}">
                    <a16:rowId xmlns:a16="http://schemas.microsoft.com/office/drawing/2014/main" val="129422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Local or regional PC</a:t>
                      </a:r>
                      <a:r>
                        <a:rPr lang="en-GB" sz="1800" u="none" strike="noStrike" baseline="30000" dirty="0">
                          <a:effectLst/>
                        </a:rPr>
                        <a:t>1</a:t>
                      </a:r>
                      <a:endParaRPr lang="en-GB" sz="1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 99-100%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extLst>
                  <a:ext uri="{0D108BD9-81ED-4DB2-BD59-A6C34878D82A}">
                    <a16:rowId xmlns:a16="http://schemas.microsoft.com/office/drawing/2014/main" val="2635070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Non-metastatic CRPC</a:t>
                      </a:r>
                      <a:endParaRPr lang="en-GB" sz="18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 20-60%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extLst>
                  <a:ext uri="{0D108BD9-81ED-4DB2-BD59-A6C34878D82A}">
                    <a16:rowId xmlns:a16="http://schemas.microsoft.com/office/drawing/2014/main" val="1704227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mHSPC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 23.6-51.9%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extLst>
                  <a:ext uri="{0D108BD9-81ED-4DB2-BD59-A6C34878D82A}">
                    <a16:rowId xmlns:a16="http://schemas.microsoft.com/office/drawing/2014/main" val="21774234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mCRPC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</a:rPr>
                        <a:t> 10-26%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5620" marR="115620" marT="180000" marB="180000" anchor="ctr"/>
                </a:tc>
                <a:extLst>
                  <a:ext uri="{0D108BD9-81ED-4DB2-BD59-A6C34878D82A}">
                    <a16:rowId xmlns:a16="http://schemas.microsoft.com/office/drawing/2014/main" val="2482627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60281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6581124-680C-7B4B-AC90-BD763B9C2175}"/>
              </a:ext>
            </a:extLst>
          </p:cNvPr>
          <p:cNvSpPr>
            <a:spLocks/>
          </p:cNvSpPr>
          <p:nvPr/>
        </p:nvSpPr>
        <p:spPr bwMode="auto">
          <a:xfrm>
            <a:off x="1294034" y="2452535"/>
            <a:ext cx="5125367" cy="3361814"/>
          </a:xfrm>
          <a:custGeom>
            <a:avLst/>
            <a:gdLst>
              <a:gd name="T0" fmla="*/ 0 w 3752"/>
              <a:gd name="T1" fmla="*/ 2461 h 2461"/>
              <a:gd name="T2" fmla="*/ 3752 w 3752"/>
              <a:gd name="T3" fmla="*/ 0 h 2461"/>
              <a:gd name="T4" fmla="*/ 0 w 3752"/>
              <a:gd name="T5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52" h="2461">
                <a:moveTo>
                  <a:pt x="0" y="2461"/>
                </a:moveTo>
                <a:lnTo>
                  <a:pt x="3752" y="0"/>
                </a:lnTo>
                <a:lnTo>
                  <a:pt x="0" y="24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457142">
              <a:defRPr/>
            </a:pPr>
            <a:endParaRPr lang="en-GB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55645134-1BC8-6348-A512-11416121B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4034" y="2452535"/>
            <a:ext cx="5125367" cy="336181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457142">
              <a:defRPr/>
            </a:pPr>
            <a:endParaRPr lang="en-GB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28C1848-A956-0444-AA9C-BDA1D9EC1EB4}"/>
              </a:ext>
            </a:extLst>
          </p:cNvPr>
          <p:cNvSpPr>
            <a:spLocks/>
          </p:cNvSpPr>
          <p:nvPr/>
        </p:nvSpPr>
        <p:spPr bwMode="auto">
          <a:xfrm>
            <a:off x="1294034" y="2452535"/>
            <a:ext cx="5125367" cy="3361814"/>
          </a:xfrm>
          <a:custGeom>
            <a:avLst/>
            <a:gdLst>
              <a:gd name="T0" fmla="*/ 0 w 3752"/>
              <a:gd name="T1" fmla="*/ 2461 h 2461"/>
              <a:gd name="T2" fmla="*/ 3752 w 3752"/>
              <a:gd name="T3" fmla="*/ 0 h 2461"/>
              <a:gd name="T4" fmla="*/ 0 w 3752"/>
              <a:gd name="T5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52" h="2461">
                <a:moveTo>
                  <a:pt x="0" y="2461"/>
                </a:moveTo>
                <a:lnTo>
                  <a:pt x="3752" y="0"/>
                </a:lnTo>
                <a:lnTo>
                  <a:pt x="0" y="24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457142">
              <a:defRPr/>
            </a:pPr>
            <a:endParaRPr lang="en-GB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BEEEE6F-947D-6E41-8684-86AD5155E5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4034" y="2452535"/>
            <a:ext cx="5125367" cy="3361814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defTabSz="457142">
              <a:defRPr/>
            </a:pPr>
            <a:endParaRPr lang="en-GB" sz="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itle 64">
            <a:extLst>
              <a:ext uri="{FF2B5EF4-FFF2-40B4-BE49-F238E27FC236}">
                <a16:creationId xmlns:a16="http://schemas.microsoft.com/office/drawing/2014/main" id="{5093269C-C778-C447-BA33-44D8F2ABE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prostate cancer therapy: </a:t>
            </a:r>
            <a:br>
              <a:rPr lang="en-GB" dirty="0"/>
            </a:br>
            <a:r>
              <a:rPr lang="en-GB" dirty="0"/>
              <a:t>Rapid advances</a:t>
            </a:r>
            <a:endParaRPr lang="en-US" dirty="0"/>
          </a:p>
        </p:txBody>
      </p:sp>
      <p:sp>
        <p:nvSpPr>
          <p:cNvPr id="120" name="Slide Number Placeholder 119">
            <a:extLst>
              <a:ext uri="{FF2B5EF4-FFF2-40B4-BE49-F238E27FC236}">
                <a16:creationId xmlns:a16="http://schemas.microsoft.com/office/drawing/2014/main" id="{202E5C9D-4026-964E-9A4E-D9813FE00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D31396-39DA-484F-96CF-B2BDC07CB69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4" y="6356351"/>
            <a:ext cx="10516376" cy="365125"/>
          </a:xfrm>
        </p:spPr>
        <p:txBody>
          <a:bodyPr anchor="b" anchorCtr="0"/>
          <a:lstStyle/>
          <a:p>
            <a:r>
              <a:rPr lang="en-GB" dirty="0"/>
              <a:t>All information available at: </a:t>
            </a:r>
            <a:r>
              <a:rPr lang="en-GB" dirty="0" err="1">
                <a:hlinkClick r:id="rId3"/>
              </a:rPr>
              <a:t>www.drugs.com</a:t>
            </a:r>
            <a:br>
              <a:rPr lang="en-US" dirty="0"/>
            </a:br>
            <a:r>
              <a:rPr lang="en-US" dirty="0"/>
              <a:t>AR, androgen receptor; CRPC, castrate-resistant prostate cancer; HRR, homologous recombination repair; </a:t>
            </a:r>
            <a:r>
              <a:rPr lang="en-US" dirty="0" err="1"/>
              <a:t>mCRPC</a:t>
            </a:r>
            <a:r>
              <a:rPr lang="en-US" dirty="0"/>
              <a:t>, metastatic CRPC; </a:t>
            </a:r>
            <a:r>
              <a:rPr lang="en-US" dirty="0" err="1"/>
              <a:t>mHSPC</a:t>
            </a:r>
            <a:r>
              <a:rPr lang="en-US" dirty="0"/>
              <a:t>, metastatic hormone-sensitive prostate cancer; </a:t>
            </a:r>
            <a:r>
              <a:rPr lang="en-GB" dirty="0" err="1"/>
              <a:t>PARPi</a:t>
            </a:r>
            <a:r>
              <a:rPr lang="en-GB" dirty="0"/>
              <a:t>, poly ADP ribose polymerase inhibitor</a:t>
            </a:r>
            <a:r>
              <a:rPr lang="en-US" dirty="0"/>
              <a:t>;</a:t>
            </a:r>
            <a:r>
              <a:rPr lang="en-GB" dirty="0"/>
              <a:t> </a:t>
            </a:r>
            <a:r>
              <a:rPr lang="en-US" dirty="0" err="1"/>
              <a:t>PCa</a:t>
            </a:r>
            <a:r>
              <a:rPr lang="en-US" dirty="0"/>
              <a:t>, prostate cancer, SoC, standard of care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794872-1437-4DC7-B169-2979F0FDB5D4}"/>
              </a:ext>
            </a:extLst>
          </p:cNvPr>
          <p:cNvGrpSpPr/>
          <p:nvPr/>
        </p:nvGrpSpPr>
        <p:grpSpPr>
          <a:xfrm>
            <a:off x="462123" y="1772815"/>
            <a:ext cx="4121709" cy="4161904"/>
            <a:chOff x="858507" y="1772815"/>
            <a:chExt cx="4121709" cy="4161904"/>
          </a:xfrm>
        </p:grpSpPr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E7C4D339-DF95-428E-8A8F-1CBD6AD24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28" b="50000"/>
            <a:stretch/>
          </p:blipFill>
          <p:spPr>
            <a:xfrm rot="20768703">
              <a:off x="1141475" y="3044169"/>
              <a:ext cx="3838741" cy="1627814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C8FE24D-805D-C244-8DCD-C74B5C0F8E49}"/>
                </a:ext>
              </a:extLst>
            </p:cNvPr>
            <p:cNvSpPr/>
            <p:nvPr/>
          </p:nvSpPr>
          <p:spPr>
            <a:xfrm>
              <a:off x="1452123" y="3623312"/>
              <a:ext cx="515869" cy="51586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>
              <a:innerShdw blurRad="38100">
                <a:prstClr val="black"/>
              </a:innerShdw>
            </a:effectLst>
          </p:spPr>
          <p:txBody>
            <a:bodyPr lIns="0" tIns="45717" rIns="0" bIns="45717" rtlCol="0" anchor="ctr"/>
            <a:lstStyle/>
            <a:p>
              <a:pPr algn="ctr" defTabSz="457142">
                <a:defRPr/>
              </a:pPr>
              <a:r>
                <a:rPr lang="en-GB" sz="11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2010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1253111-8809-374F-A0AC-711649250356}"/>
                </a:ext>
              </a:extLst>
            </p:cNvPr>
            <p:cNvGrpSpPr/>
            <p:nvPr/>
          </p:nvGrpSpPr>
          <p:grpSpPr>
            <a:xfrm>
              <a:off x="2300862" y="2537083"/>
              <a:ext cx="1125727" cy="702506"/>
              <a:chOff x="11068068" y="3091430"/>
              <a:chExt cx="944224" cy="936672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8713B54-53CC-EB44-9ADB-C8AD0D28DE97}"/>
                  </a:ext>
                </a:extLst>
              </p:cNvPr>
              <p:cNvSpPr txBox="1"/>
              <p:nvPr/>
            </p:nvSpPr>
            <p:spPr>
              <a:xfrm>
                <a:off x="11068068" y="3351004"/>
                <a:ext cx="944224" cy="677098"/>
              </a:xfrm>
              <a:prstGeom prst="rect">
                <a:avLst/>
              </a:prstGeom>
              <a:noFill/>
            </p:spPr>
            <p:txBody>
              <a:bodyPr wrap="square" lIns="91434" tIns="45717" rIns="91434" bIns="45717" rtlCol="0">
                <a:spAutoFit/>
              </a:bodyPr>
              <a:lstStyle/>
              <a:p>
                <a:pPr marL="0" lvl="1" algn="ctr" defTabSz="457142">
                  <a:lnSpc>
                    <a:spcPct val="90000"/>
                  </a:lnSpc>
                  <a:defRPr/>
                </a:pPr>
                <a:r>
                  <a:rPr lang="en-GB" sz="1000" b="1" kern="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New SoC for newly diagnosed advanced PCa</a:t>
                </a:r>
                <a:endParaRPr lang="en-GB" sz="1000" b="1" kern="0" baseline="300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0187CA3-CF70-224C-A2EE-A7066E4F8CB1}"/>
                  </a:ext>
                </a:extLst>
              </p:cNvPr>
              <p:cNvSpPr txBox="1"/>
              <p:nvPr/>
            </p:nvSpPr>
            <p:spPr>
              <a:xfrm>
                <a:off x="11086695" y="3091430"/>
                <a:ext cx="897972" cy="410361"/>
              </a:xfrm>
              <a:prstGeom prst="rect">
                <a:avLst/>
              </a:prstGeom>
              <a:noFill/>
            </p:spPr>
            <p:txBody>
              <a:bodyPr wrap="square" lIns="91434" tIns="45717" rIns="91434" bIns="45717" rtlCol="0">
                <a:spAutoFit/>
              </a:bodyPr>
              <a:lstStyle/>
              <a:p>
                <a:pPr algn="ctr" defTabSz="457142">
                  <a:defRPr/>
                </a:pPr>
                <a:r>
                  <a:rPr lang="en-GB" sz="1400" b="1" kern="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2017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00D4693-25C1-5443-A4A3-3DB49F321675}"/>
                </a:ext>
              </a:extLst>
            </p:cNvPr>
            <p:cNvGrpSpPr/>
            <p:nvPr/>
          </p:nvGrpSpPr>
          <p:grpSpPr>
            <a:xfrm>
              <a:off x="1662201" y="5096820"/>
              <a:ext cx="1069448" cy="706752"/>
              <a:chOff x="9813570" y="3556775"/>
              <a:chExt cx="1425930" cy="942336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8E9CF97-35EA-FA4C-B2A2-ABE88788D52B}"/>
                  </a:ext>
                </a:extLst>
              </p:cNvPr>
              <p:cNvSpPr txBox="1"/>
              <p:nvPr/>
            </p:nvSpPr>
            <p:spPr>
              <a:xfrm>
                <a:off x="9813570" y="3822011"/>
                <a:ext cx="1425930" cy="677100"/>
              </a:xfrm>
              <a:prstGeom prst="rect">
                <a:avLst/>
              </a:prstGeom>
              <a:noFill/>
            </p:spPr>
            <p:txBody>
              <a:bodyPr wrap="square" lIns="91434" tIns="45717" rIns="91434" bIns="45717" rtlCol="0">
                <a:spAutoFit/>
              </a:bodyPr>
              <a:lstStyle/>
              <a:p>
                <a:pPr marL="0" lvl="1" algn="ctr" defTabSz="457142">
                  <a:lnSpc>
                    <a:spcPct val="90000"/>
                  </a:lnSpc>
                  <a:defRPr/>
                </a:pPr>
                <a:r>
                  <a:rPr lang="en-GB" sz="1000" b="1" kern="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New hormone therapy for advanced PCa</a:t>
                </a:r>
                <a:endParaRPr lang="en-GB" sz="1000" b="1" kern="0" baseline="300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BDAB6A-6DF0-E946-8767-3DB871645139}"/>
                  </a:ext>
                </a:extLst>
              </p:cNvPr>
              <p:cNvSpPr txBox="1"/>
              <p:nvPr/>
            </p:nvSpPr>
            <p:spPr>
              <a:xfrm>
                <a:off x="10083905" y="3556775"/>
                <a:ext cx="897972" cy="410361"/>
              </a:xfrm>
              <a:prstGeom prst="rect">
                <a:avLst/>
              </a:prstGeom>
              <a:noFill/>
            </p:spPr>
            <p:txBody>
              <a:bodyPr wrap="square" lIns="91434" tIns="45717" rIns="91434" bIns="45717" rtlCol="0">
                <a:spAutoFit/>
              </a:bodyPr>
              <a:lstStyle/>
              <a:p>
                <a:pPr algn="ctr" defTabSz="457142">
                  <a:defRPr/>
                </a:pPr>
                <a:r>
                  <a:rPr lang="en-GB" sz="1400" b="1" kern="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2012</a:t>
                </a:r>
              </a:p>
            </p:txBody>
          </p:sp>
        </p:grp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5BAB0A3-4CE7-B44D-9106-4FBBCDEFE6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9507" y="4031120"/>
              <a:ext cx="0" cy="107721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BF4989E-9C25-5241-8658-8AC88DB4D5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0116" y="3229542"/>
              <a:ext cx="448" cy="495136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6FDE88B-EC63-474A-B644-D4B3927CA735}"/>
                </a:ext>
              </a:extLst>
            </p:cNvPr>
            <p:cNvSpPr/>
            <p:nvPr/>
          </p:nvSpPr>
          <p:spPr>
            <a:xfrm>
              <a:off x="3261248" y="3480154"/>
              <a:ext cx="515869" cy="51586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</a:ln>
            <a:effectLst>
              <a:innerShdw blurRad="38100">
                <a:prstClr val="black"/>
              </a:innerShdw>
            </a:effectLst>
          </p:spPr>
          <p:txBody>
            <a:bodyPr lIns="0" tIns="45717" rIns="0" bIns="45717" rtlCol="0" anchor="ctr"/>
            <a:lstStyle/>
            <a:p>
              <a:pPr algn="ctr" defTabSz="457142">
                <a:defRPr/>
              </a:pPr>
              <a:r>
                <a:rPr lang="en-GB" sz="11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2020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972996" y="5165278"/>
              <a:ext cx="11034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14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2020</a:t>
              </a:r>
            </a:p>
            <a:p>
              <a:pPr algn="ctr">
                <a:defRPr/>
              </a:pPr>
              <a:r>
                <a:rPr lang="en-GB" sz="1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Approval of PARPi therapy for mCRPC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5BAB0A3-4CE7-B44D-9106-4FBBCDEFE6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02037" y="3922654"/>
              <a:ext cx="0" cy="1206388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1253111-8809-374F-A0AC-711649250356}"/>
                </a:ext>
              </a:extLst>
            </p:cNvPr>
            <p:cNvGrpSpPr/>
            <p:nvPr/>
          </p:nvGrpSpPr>
          <p:grpSpPr>
            <a:xfrm>
              <a:off x="858507" y="1772815"/>
              <a:ext cx="1249961" cy="564006"/>
              <a:chOff x="10902291" y="3020921"/>
              <a:chExt cx="944224" cy="75200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8713B54-53CC-EB44-9ADB-C8AD0D28DE97}"/>
                  </a:ext>
                </a:extLst>
              </p:cNvPr>
              <p:cNvSpPr txBox="1"/>
              <p:nvPr/>
            </p:nvSpPr>
            <p:spPr>
              <a:xfrm>
                <a:off x="10902291" y="3280494"/>
                <a:ext cx="944224" cy="492434"/>
              </a:xfrm>
              <a:prstGeom prst="rect">
                <a:avLst/>
              </a:prstGeom>
              <a:noFill/>
            </p:spPr>
            <p:txBody>
              <a:bodyPr wrap="square" lIns="91434" tIns="45717" rIns="91434" bIns="45717" rtlCol="0">
                <a:spAutoFit/>
              </a:bodyPr>
              <a:lstStyle/>
              <a:p>
                <a:pPr marL="0" lvl="1" algn="ctr" defTabSz="457142">
                  <a:lnSpc>
                    <a:spcPct val="90000"/>
                  </a:lnSpc>
                  <a:defRPr/>
                </a:pPr>
                <a:r>
                  <a:rPr lang="en-GB" sz="1000" b="1" kern="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First </a:t>
                </a:r>
              </a:p>
              <a:p>
                <a:pPr marL="0" lvl="1" algn="ctr" defTabSz="457142">
                  <a:lnSpc>
                    <a:spcPct val="90000"/>
                  </a:lnSpc>
                  <a:defRPr/>
                </a:pPr>
                <a:r>
                  <a:rPr lang="en-GB" sz="1000" b="1" kern="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immunotherapy</a:t>
                </a:r>
                <a:endParaRPr lang="en-GB" sz="1000" b="1" kern="0" baseline="300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0187CA3-CF70-224C-A2EE-A7066E4F8CB1}"/>
                  </a:ext>
                </a:extLst>
              </p:cNvPr>
              <p:cNvSpPr txBox="1"/>
              <p:nvPr/>
            </p:nvSpPr>
            <p:spPr>
              <a:xfrm>
                <a:off x="10920917" y="3020921"/>
                <a:ext cx="897972" cy="410361"/>
              </a:xfrm>
              <a:prstGeom prst="rect">
                <a:avLst/>
              </a:prstGeom>
              <a:noFill/>
            </p:spPr>
            <p:txBody>
              <a:bodyPr wrap="square" lIns="91434" tIns="45717" rIns="91434" bIns="45717" rtlCol="0">
                <a:spAutoFit/>
              </a:bodyPr>
              <a:lstStyle/>
              <a:p>
                <a:pPr algn="ctr" defTabSz="457142">
                  <a:defRPr/>
                </a:pPr>
                <a:r>
                  <a:rPr lang="en-GB" sz="1400" b="1" kern="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2010</a:t>
                </a:r>
              </a:p>
            </p:txBody>
          </p:sp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BF4989E-9C25-5241-8658-8AC88DB4D5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98558" y="2348944"/>
              <a:ext cx="448" cy="1412684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headEnd type="none"/>
              <a:tailEnd type="triangle"/>
            </a:ln>
            <a:effectLst/>
          </p:spPr>
        </p:cxn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FD838C-59BD-40FE-BF34-B598D4199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400622"/>
              </p:ext>
            </p:extLst>
          </p:nvPr>
        </p:nvGraphicFramePr>
        <p:xfrm>
          <a:off x="4481439" y="2548446"/>
          <a:ext cx="7143825" cy="3720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539">
                  <a:extLst>
                    <a:ext uri="{9D8B030D-6E8A-4147-A177-3AD203B41FA5}">
                      <a16:colId xmlns:a16="http://schemas.microsoft.com/office/drawing/2014/main" val="2027271102"/>
                    </a:ext>
                  </a:extLst>
                </a:gridCol>
                <a:gridCol w="1042264">
                  <a:extLst>
                    <a:ext uri="{9D8B030D-6E8A-4147-A177-3AD203B41FA5}">
                      <a16:colId xmlns:a16="http://schemas.microsoft.com/office/drawing/2014/main" val="1023780952"/>
                    </a:ext>
                  </a:extLst>
                </a:gridCol>
                <a:gridCol w="1971046">
                  <a:extLst>
                    <a:ext uri="{9D8B030D-6E8A-4147-A177-3AD203B41FA5}">
                      <a16:colId xmlns:a16="http://schemas.microsoft.com/office/drawing/2014/main" val="3448198038"/>
                    </a:ext>
                  </a:extLst>
                </a:gridCol>
                <a:gridCol w="2631976">
                  <a:extLst>
                    <a:ext uri="{9D8B030D-6E8A-4147-A177-3AD203B41FA5}">
                      <a16:colId xmlns:a16="http://schemas.microsoft.com/office/drawing/2014/main" val="2444687430"/>
                    </a:ext>
                  </a:extLst>
                </a:gridCol>
              </a:tblGrid>
              <a:tr h="19419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b="1" u="none" strike="noStrike" dirty="0">
                          <a:effectLst/>
                        </a:rPr>
                        <a:t>Drug name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b="1" u="none" strike="noStrike" dirty="0">
                          <a:effectLst/>
                        </a:rPr>
                        <a:t>Approval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b="1" u="none" strike="noStrike" dirty="0">
                          <a:effectLst/>
                        </a:rPr>
                        <a:t>Drug Class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b="1" u="none" strike="noStrike" dirty="0">
                          <a:effectLst/>
                        </a:rPr>
                        <a:t>Indication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4050328125"/>
                  </a:ext>
                </a:extLst>
              </a:tr>
              <a:tr h="372596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Sipuleucel-T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April 2010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Autologous cellular immunotherapy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 err="1">
                          <a:effectLst/>
                        </a:rPr>
                        <a:t>mCRPC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28270462"/>
                  </a:ext>
                </a:extLst>
              </a:tr>
              <a:tr h="372596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Cabazitaxel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June 2010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Chemotherapy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Hormone-refractory metastatic PCa/mCRPC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2495730449"/>
                  </a:ext>
                </a:extLst>
              </a:tr>
              <a:tr h="19419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>
                          <a:effectLst/>
                        </a:rPr>
                        <a:t>Abiraterone Acetate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April 2011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Anti-androgen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mCRPC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756694026"/>
                  </a:ext>
                </a:extLst>
              </a:tr>
              <a:tr h="19419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Enzalutamide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Aug 2012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AR inhibitor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 err="1">
                          <a:effectLst/>
                        </a:rPr>
                        <a:t>mCRPC</a:t>
                      </a:r>
                      <a:r>
                        <a:rPr lang="en-GB" sz="1600" u="none" strike="noStrike" dirty="0">
                          <a:effectLst/>
                        </a:rPr>
                        <a:t>, </a:t>
                      </a:r>
                      <a:r>
                        <a:rPr lang="en-GB" sz="1600" u="none" strike="noStrike" dirty="0" err="1">
                          <a:effectLst/>
                        </a:rPr>
                        <a:t>nmCRPC</a:t>
                      </a:r>
                      <a:r>
                        <a:rPr lang="en-GB" sz="1600" u="none" strike="noStrike" dirty="0">
                          <a:effectLst/>
                        </a:rPr>
                        <a:t>, </a:t>
                      </a:r>
                      <a:r>
                        <a:rPr lang="en-GB" sz="1600" u="none" strike="noStrike" dirty="0" err="1">
                          <a:effectLst/>
                        </a:rPr>
                        <a:t>mHSPC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818307958"/>
                  </a:ext>
                </a:extLst>
              </a:tr>
              <a:tr h="19419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Radium 223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May 2013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Radiopharmaceutical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 err="1">
                          <a:effectLst/>
                        </a:rPr>
                        <a:t>mCRPC</a:t>
                      </a:r>
                      <a:r>
                        <a:rPr lang="en-GB" sz="1600" u="none" strike="noStrike" dirty="0">
                          <a:effectLst/>
                        </a:rPr>
                        <a:t> bone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2752452003"/>
                  </a:ext>
                </a:extLst>
              </a:tr>
              <a:tr h="372596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Pembrolizumab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May 2017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Monoclonal antibody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Unresectable/metastatic </a:t>
                      </a:r>
                      <a:br>
                        <a:rPr lang="en-GB" sz="1600" u="none" strike="noStrike" dirty="0">
                          <a:effectLst/>
                        </a:rPr>
                      </a:br>
                      <a:r>
                        <a:rPr lang="en-GB" sz="1600" u="none" strike="noStrike" dirty="0">
                          <a:effectLst/>
                        </a:rPr>
                        <a:t>solid tumours MSI high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1820758012"/>
                  </a:ext>
                </a:extLst>
              </a:tr>
              <a:tr h="194199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Darolutamide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July 2019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AR inhibitor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Non-metastatic CRPC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1752636851"/>
                  </a:ext>
                </a:extLst>
              </a:tr>
              <a:tr h="245905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Apalutamide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Feb 2018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Anti-androgen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it-IT" sz="1600" u="none" strike="noStrike" dirty="0">
                          <a:effectLst/>
                        </a:rPr>
                        <a:t>mHSPC/non-metastatic CRPC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1704479806"/>
                  </a:ext>
                </a:extLst>
              </a:tr>
              <a:tr h="245905"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Olaparib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May 2020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PARPi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90000"/>
                        </a:lnSpc>
                      </a:pPr>
                      <a:r>
                        <a:rPr lang="en-GB" sz="1600" u="none" strike="noStrike" dirty="0">
                          <a:effectLst/>
                        </a:rPr>
                        <a:t>HRR gene-mutated mCRPC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28800" anchor="ctr"/>
                </a:tc>
                <a:extLst>
                  <a:ext uri="{0D108BD9-81ED-4DB2-BD59-A6C34878D82A}">
                    <a16:rowId xmlns:a16="http://schemas.microsoft.com/office/drawing/2014/main" val="668716275"/>
                  </a:ext>
                </a:extLst>
              </a:tr>
            </a:tbl>
          </a:graphicData>
        </a:graphic>
      </p:graphicFrame>
      <p:sp>
        <p:nvSpPr>
          <p:cNvPr id="12" name="Oval 11">
            <a:extLst>
              <a:ext uri="{FF2B5EF4-FFF2-40B4-BE49-F238E27FC236}">
                <a16:creationId xmlns:a16="http://schemas.microsoft.com/office/drawing/2014/main" id="{DEB37007-1BCA-41F4-B255-34C5E34A102B}"/>
              </a:ext>
            </a:extLst>
          </p:cNvPr>
          <p:cNvSpPr/>
          <p:nvPr/>
        </p:nvSpPr>
        <p:spPr>
          <a:xfrm>
            <a:off x="803386" y="2178343"/>
            <a:ext cx="2876724" cy="2393677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Arrow: Curved Down 69">
            <a:extLst>
              <a:ext uri="{FF2B5EF4-FFF2-40B4-BE49-F238E27FC236}">
                <a16:creationId xmlns:a16="http://schemas.microsoft.com/office/drawing/2014/main" id="{E96463C7-36CC-409C-8430-615A182196DD}"/>
              </a:ext>
            </a:extLst>
          </p:cNvPr>
          <p:cNvSpPr/>
          <p:nvPr/>
        </p:nvSpPr>
        <p:spPr>
          <a:xfrm rot="159046">
            <a:off x="3604918" y="1225890"/>
            <a:ext cx="4401085" cy="1168794"/>
          </a:xfrm>
          <a:prstGeom prst="curvedDownArrow">
            <a:avLst>
              <a:gd name="adj1" fmla="val 34858"/>
              <a:gd name="adj2" fmla="val 78487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47E934-4029-4D7B-86DB-0552E8B46638}"/>
              </a:ext>
            </a:extLst>
          </p:cNvPr>
          <p:cNvSpPr txBox="1"/>
          <p:nvPr/>
        </p:nvSpPr>
        <p:spPr>
          <a:xfrm>
            <a:off x="4189447" y="1551080"/>
            <a:ext cx="266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505050"/>
                </a:solidFill>
                <a:ea typeface="Aileron" charset="0"/>
                <a:cs typeface="Aileron" charset="0"/>
              </a:rPr>
              <a:t>9 life-prolonging approvals since 2010</a:t>
            </a:r>
          </a:p>
        </p:txBody>
      </p:sp>
    </p:spTree>
    <p:extLst>
      <p:ext uri="{BB962C8B-B14F-4D97-AF65-F5344CB8AC3E}">
        <p14:creationId xmlns:p14="http://schemas.microsoft.com/office/powerpoint/2010/main" val="3592664071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solidFill>
              <a:srgbClr val="505050"/>
            </a:solidFill>
            <a:latin typeface="Aileron" charset="0"/>
            <a:ea typeface="Aileron" charset="0"/>
            <a:cs typeface="Ailero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GUCONNECT_template_v2-good</Template>
  <TotalTime>4510</TotalTime>
  <Words>10815</Words>
  <Application>Microsoft Macintosh PowerPoint</Application>
  <PresentationFormat>Widescreen</PresentationFormat>
  <Paragraphs>2262</Paragraphs>
  <Slides>78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Aileron</vt:lpstr>
      <vt:lpstr>Arial</vt:lpstr>
      <vt:lpstr>Calibri</vt:lpstr>
      <vt:lpstr>Lucida Grande</vt:lpstr>
      <vt:lpstr>PT Sans Narrow</vt:lpstr>
      <vt:lpstr>System Font Regular</vt:lpstr>
      <vt:lpstr>Times New Roman</vt:lpstr>
      <vt:lpstr>Thème Office</vt:lpstr>
      <vt:lpstr>PowerPoint Presentation</vt:lpstr>
      <vt:lpstr>The Role of PARPi in Prostate Cancer: Experts Knowledge Share august 2020 </vt:lpstr>
      <vt:lpstr>funding</vt:lpstr>
      <vt:lpstr>Introduction </vt:lpstr>
      <vt:lpstr>DISCLOSURE</vt:lpstr>
      <vt:lpstr>educational objectives</vt:lpstr>
      <vt:lpstr>Advances in prostate cancer therapy:  60 years of progress</vt:lpstr>
      <vt:lpstr>Major prognostic features of prostate cancer</vt:lpstr>
      <vt:lpstr>prostate cancer therapy:  Rapid advances</vt:lpstr>
      <vt:lpstr>PARPi: What do we need to know?</vt:lpstr>
      <vt:lpstr>What is PARP inhibition and how do we identify patients?  </vt:lpstr>
      <vt:lpstr>DISCLOSURE</vt:lpstr>
      <vt:lpstr>Genomic Instability is a Targetable Hallmark  of Cancer</vt:lpstr>
      <vt:lpstr>Aberrant DSB repair: genome instability</vt:lpstr>
      <vt:lpstr>DSB repair: cell cycle</vt:lpstr>
      <vt:lpstr>DSB repair defects:  cancer predisposition</vt:lpstr>
      <vt:lpstr>DSB repair defects:  therapeutic exploitation in cancer</vt:lpstr>
      <vt:lpstr>PARP inhibitors:  ‘Synthetic Lethality’ in cancer </vt:lpstr>
      <vt:lpstr>PARP inhibitors:  eNZYMATIC INHIBITION &amp; PARP trapping</vt:lpstr>
      <vt:lpstr>DDR Mutations in Metastatic Prostate Cancer</vt:lpstr>
      <vt:lpstr>Changing treatment patterns in the era of precision medicine</vt:lpstr>
      <vt:lpstr>2020 Actionable Pathways, Genotypes and Phenotypes</vt:lpstr>
      <vt:lpstr>DNA Repair Gene Alterations (Somatic and Germline)  Are Common in Metastatic PCa1,2</vt:lpstr>
      <vt:lpstr>BRCA2 Carriers With PCa Have Worse Prognosis1,2  </vt:lpstr>
      <vt:lpstr>Family History Is a Real Risk Factor</vt:lpstr>
      <vt:lpstr>Cascading Impact</vt:lpstr>
      <vt:lpstr>NCCN (V 2.2020) Guidelines for Genetic Testing</vt:lpstr>
      <vt:lpstr>How do we test?</vt:lpstr>
      <vt:lpstr>Conclusions</vt:lpstr>
      <vt:lpstr>Role of PARPi in advanced prostate cancer      </vt:lpstr>
      <vt:lpstr>DISCLOSURE</vt:lpstr>
      <vt:lpstr>Many PARP Inhibitors Are Being Tested1</vt:lpstr>
      <vt:lpstr>Ongoing Single Agent Clinical Trials of PARPi in mCRPC</vt:lpstr>
      <vt:lpstr>PROfound: Study Design1</vt:lpstr>
      <vt:lpstr>PROfound: Patient Characteristics1</vt:lpstr>
      <vt:lpstr>PROfound: Patient Characteristics1 (Cont’d)</vt:lpstr>
      <vt:lpstr>PROfound Primary Endpoint: rPFS (Cohort A)1,2</vt:lpstr>
      <vt:lpstr>PROfound: Interim OS1,2</vt:lpstr>
      <vt:lpstr>PROfound Outcomes</vt:lpstr>
      <vt:lpstr>Secondary outcomes</vt:lpstr>
      <vt:lpstr>Outcomes in Chemo-naïve mCRPC</vt:lpstr>
      <vt:lpstr>PROfound: Exploratory Gene-by-Gene rPFS Analysis1,2</vt:lpstr>
      <vt:lpstr>PROfound (Cohorts A+B): HRQoL1</vt:lpstr>
      <vt:lpstr>PROfound Safety1</vt:lpstr>
      <vt:lpstr>Common Side Effects of Olaparib1,2 </vt:lpstr>
      <vt:lpstr>FDA Full Approval: Olaparib for mCRPC</vt:lpstr>
      <vt:lpstr>Rucaparib: TRITON2 and TRITON3 — Study Designs1,2</vt:lpstr>
      <vt:lpstr>TRITON2: Objective Responses1 </vt:lpstr>
      <vt:lpstr>TRITON2: PSA Responses1 </vt:lpstr>
      <vt:lpstr>TRITON2 primary endpoint Objective Response rate1 </vt:lpstr>
      <vt:lpstr>TRITON2: subgroup analysis of Objective Response rate1 </vt:lpstr>
      <vt:lpstr>TRITON2: radiographic pfs1 </vt:lpstr>
      <vt:lpstr>TRITON2: Response by Non-BRCA DDR Gene Alterations1,a</vt:lpstr>
      <vt:lpstr>Common Side Effects of Rucaparib </vt:lpstr>
      <vt:lpstr>FDA accelerated Approval: Rucaparib for mCRPC</vt:lpstr>
      <vt:lpstr>TRITON3: Study Design1,2</vt:lpstr>
      <vt:lpstr>Phase 2 GALAHAD: Niraparib in Previously  Treated mCRPC With Biallelic DDR Mutations1,2</vt:lpstr>
      <vt:lpstr>GALAHAD: Objective responses</vt:lpstr>
      <vt:lpstr>Phase 2 GALAHAD: ORR, PSA Response, CTC response1</vt:lpstr>
      <vt:lpstr>TALAPRO-1: Talazoparib in mCRPC With DDRm1  </vt:lpstr>
      <vt:lpstr>TALAPRO-1: Efficacy1</vt:lpstr>
      <vt:lpstr>TALAPRO-1: Efficacy and Safety Results1</vt:lpstr>
      <vt:lpstr>Ongoing Studies of PARP Inhibitor combinations in PC</vt:lpstr>
      <vt:lpstr>Olaparib + Abiraterone in unselecteda mCRPC</vt:lpstr>
      <vt:lpstr>PROpel study:  Abiraterone +/- Olaparib</vt:lpstr>
      <vt:lpstr>TALAPRO-2: Study Design1,2</vt:lpstr>
      <vt:lpstr>Ongoing Studies of PD-1/PD-L1 Inhibitors in  Combination With PARP Inhibitors in PCa</vt:lpstr>
      <vt:lpstr>Conclusions</vt:lpstr>
      <vt:lpstr>The Role of PARPi in Prostate Cancer:  future perspectives</vt:lpstr>
      <vt:lpstr>FDA Approval: Olaparib and rucaparib for mCRPC</vt:lpstr>
      <vt:lpstr>Combining PARPi and HORMONAL TARGETING</vt:lpstr>
      <vt:lpstr>Combining PARPi and Immune checkpoint inhibitors</vt:lpstr>
      <vt:lpstr>Combining PARPi and DNA damaging therapies</vt:lpstr>
      <vt:lpstr>PARPi COMBINATIONS to induce other forms of synthetic lethality</vt:lpstr>
      <vt:lpstr>Overcoming resistance: ongoing combination trials</vt:lpstr>
      <vt:lpstr>Overcoming resistance: ongoing combination trials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Froukje Sosef</cp:lastModifiedBy>
  <cp:revision>287</cp:revision>
  <cp:lastPrinted>2020-08-28T08:01:46Z</cp:lastPrinted>
  <dcterms:created xsi:type="dcterms:W3CDTF">2016-10-14T09:38:18Z</dcterms:created>
  <dcterms:modified xsi:type="dcterms:W3CDTF">2020-08-28T12:30:39Z</dcterms:modified>
</cp:coreProperties>
</file>